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85"/>
  </p:notesMasterIdLst>
  <p:sldIdLst>
    <p:sldId id="4286" r:id="rId5"/>
    <p:sldId id="4710" r:id="rId6"/>
    <p:sldId id="4704" r:id="rId7"/>
    <p:sldId id="4655" r:id="rId8"/>
    <p:sldId id="4667" r:id="rId9"/>
    <p:sldId id="4711" r:id="rId10"/>
    <p:sldId id="4421" r:id="rId11"/>
    <p:sldId id="4623" r:id="rId12"/>
    <p:sldId id="4624" r:id="rId13"/>
    <p:sldId id="264" r:id="rId14"/>
    <p:sldId id="4733" r:id="rId15"/>
    <p:sldId id="297" r:id="rId16"/>
    <p:sldId id="4621" r:id="rId17"/>
    <p:sldId id="4669" r:id="rId18"/>
    <p:sldId id="4732" r:id="rId19"/>
    <p:sldId id="4387" r:id="rId20"/>
    <p:sldId id="4724" r:id="rId21"/>
    <p:sldId id="4725" r:id="rId22"/>
    <p:sldId id="4726" r:id="rId23"/>
    <p:sldId id="4727" r:id="rId24"/>
    <p:sldId id="4676" r:id="rId25"/>
    <p:sldId id="4656" r:id="rId26"/>
    <p:sldId id="4657" r:id="rId27"/>
    <p:sldId id="4685" r:id="rId28"/>
    <p:sldId id="4659" r:id="rId29"/>
    <p:sldId id="4603" r:id="rId30"/>
    <p:sldId id="4620" r:id="rId31"/>
    <p:sldId id="4712" r:id="rId32"/>
    <p:sldId id="4713" r:id="rId33"/>
    <p:sldId id="4688" r:id="rId34"/>
    <p:sldId id="4287" r:id="rId35"/>
    <p:sldId id="4701" r:id="rId36"/>
    <p:sldId id="4698" r:id="rId37"/>
    <p:sldId id="4658" r:id="rId38"/>
    <p:sldId id="4714" r:id="rId39"/>
    <p:sldId id="4716" r:id="rId40"/>
    <p:sldId id="4699" r:id="rId41"/>
    <p:sldId id="4715" r:id="rId42"/>
    <p:sldId id="4720" r:id="rId43"/>
    <p:sldId id="4640" r:id="rId44"/>
    <p:sldId id="4719" r:id="rId45"/>
    <p:sldId id="300" r:id="rId46"/>
    <p:sldId id="4717" r:id="rId47"/>
    <p:sldId id="4718" r:id="rId48"/>
    <p:sldId id="4691" r:id="rId49"/>
    <p:sldId id="4694" r:id="rId50"/>
    <p:sldId id="4695" r:id="rId51"/>
    <p:sldId id="4696" r:id="rId52"/>
    <p:sldId id="4734" r:id="rId53"/>
    <p:sldId id="4601" r:id="rId54"/>
    <p:sldId id="4622" r:id="rId55"/>
    <p:sldId id="4709" r:id="rId56"/>
    <p:sldId id="4721" r:id="rId57"/>
    <p:sldId id="4722" r:id="rId58"/>
    <p:sldId id="4615" r:id="rId59"/>
    <p:sldId id="4616" r:id="rId60"/>
    <p:sldId id="4723" r:id="rId61"/>
    <p:sldId id="4735" r:id="rId62"/>
    <p:sldId id="4664" r:id="rId63"/>
    <p:sldId id="4594" r:id="rId64"/>
    <p:sldId id="4625" r:id="rId65"/>
    <p:sldId id="4702" r:id="rId66"/>
    <p:sldId id="4705" r:id="rId67"/>
    <p:sldId id="4706" r:id="rId68"/>
    <p:sldId id="4707" r:id="rId69"/>
    <p:sldId id="4708" r:id="rId70"/>
    <p:sldId id="4593" r:id="rId71"/>
    <p:sldId id="4683" r:id="rId72"/>
    <p:sldId id="4595" r:id="rId73"/>
    <p:sldId id="4728" r:id="rId74"/>
    <p:sldId id="4729" r:id="rId75"/>
    <p:sldId id="4614" r:id="rId76"/>
    <p:sldId id="4700" r:id="rId77"/>
    <p:sldId id="4681" r:id="rId78"/>
    <p:sldId id="4703" r:id="rId79"/>
    <p:sldId id="4680" r:id="rId80"/>
    <p:sldId id="4730" r:id="rId81"/>
    <p:sldId id="4646" r:id="rId82"/>
    <p:sldId id="4731" r:id="rId83"/>
    <p:sldId id="4263"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28B99FB0-45D6-1737-2B53-DD1F8C0DDEBD}" name="ana.perandres" initials="an" userId="S::ana.perandres_ageinglab.org#ext#@fhmuenster183.onmicrosoft.com::528ad3fd-f3fc-439c-8c63-f0cdc9e8b135" providerId="AD"/>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F95"/>
    <a:srgbClr val="1188A3"/>
    <a:srgbClr val="000000"/>
    <a:srgbClr val="FED100"/>
    <a:srgbClr val="85D2E1"/>
    <a:srgbClr val="FFD100"/>
    <a:srgbClr val="70B2BE"/>
    <a:srgbClr val="8CBF4B"/>
    <a:srgbClr val="1BA19A"/>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964"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a Krogertė" userId="b5068e54-8386-4b05-a679-501a4f41b060" providerId="ADAL" clId="{54C8F32B-D266-442C-BA65-35BFBF06E602}"/>
    <pc:docChg chg="custSel modSld">
      <pc:chgData name="Ingrida Krogertė" userId="b5068e54-8386-4b05-a679-501a4f41b060" providerId="ADAL" clId="{54C8F32B-D266-442C-BA65-35BFBF06E602}" dt="2022-07-08T11:42:47.210" v="879" actId="20577"/>
      <pc:docMkLst>
        <pc:docMk/>
      </pc:docMkLst>
      <pc:sldChg chg="modSp mod">
        <pc:chgData name="Ingrida Krogertė" userId="b5068e54-8386-4b05-a679-501a4f41b060" providerId="ADAL" clId="{54C8F32B-D266-442C-BA65-35BFBF06E602}" dt="2022-07-08T08:09:27.435" v="370" actId="20577"/>
        <pc:sldMkLst>
          <pc:docMk/>
          <pc:sldMk cId="1687198212" sldId="264"/>
        </pc:sldMkLst>
        <pc:spChg chg="mod">
          <ac:chgData name="Ingrida Krogertė" userId="b5068e54-8386-4b05-a679-501a4f41b060" providerId="ADAL" clId="{54C8F32B-D266-442C-BA65-35BFBF06E602}" dt="2022-07-08T08:09:27.435" v="370" actId="20577"/>
          <ac:spMkLst>
            <pc:docMk/>
            <pc:sldMk cId="1687198212" sldId="264"/>
            <ac:spMk id="265" creationId="{43D16BE1-09AE-1F47-974E-9FE76BEAD0EE}"/>
          </ac:spMkLst>
        </pc:spChg>
      </pc:sldChg>
      <pc:sldChg chg="modSp mod">
        <pc:chgData name="Ingrida Krogertė" userId="b5068e54-8386-4b05-a679-501a4f41b060" providerId="ADAL" clId="{54C8F32B-D266-442C-BA65-35BFBF06E602}" dt="2022-07-08T09:49:55.815" v="678" actId="20577"/>
        <pc:sldMkLst>
          <pc:docMk/>
          <pc:sldMk cId="2011986932" sldId="300"/>
        </pc:sldMkLst>
        <pc:spChg chg="mod">
          <ac:chgData name="Ingrida Krogertė" userId="b5068e54-8386-4b05-a679-501a4f41b060" providerId="ADAL" clId="{54C8F32B-D266-442C-BA65-35BFBF06E602}" dt="2022-07-08T09:49:55.815" v="678" actId="20577"/>
          <ac:spMkLst>
            <pc:docMk/>
            <pc:sldMk cId="2011986932" sldId="300"/>
            <ac:spMk id="49" creationId="{6310E342-3136-677C-690E-0D08F92857E1}"/>
          </ac:spMkLst>
        </pc:spChg>
      </pc:sldChg>
      <pc:sldChg chg="modSp mod">
        <pc:chgData name="Ingrida Krogertė" userId="b5068e54-8386-4b05-a679-501a4f41b060" providerId="ADAL" clId="{54C8F32B-D266-442C-BA65-35BFBF06E602}" dt="2022-07-08T09:44:14.142" v="476" actId="20577"/>
        <pc:sldMkLst>
          <pc:docMk/>
          <pc:sldMk cId="4175904937" sldId="4287"/>
        </pc:sldMkLst>
        <pc:spChg chg="mod">
          <ac:chgData name="Ingrida Krogertė" userId="b5068e54-8386-4b05-a679-501a4f41b060" providerId="ADAL" clId="{54C8F32B-D266-442C-BA65-35BFBF06E602}" dt="2022-07-08T09:44:14.142" v="476" actId="20577"/>
          <ac:spMkLst>
            <pc:docMk/>
            <pc:sldMk cId="4175904937" sldId="4287"/>
            <ac:spMk id="3" creationId="{51D88BA3-85AE-4255-AE29-D86BB571445E}"/>
          </ac:spMkLst>
        </pc:spChg>
        <pc:spChg chg="mod">
          <ac:chgData name="Ingrida Krogertė" userId="b5068e54-8386-4b05-a679-501a4f41b060" providerId="ADAL" clId="{54C8F32B-D266-442C-BA65-35BFBF06E602}" dt="2022-07-08T09:43:47.829" v="472" actId="20577"/>
          <ac:spMkLst>
            <pc:docMk/>
            <pc:sldMk cId="4175904937" sldId="4287"/>
            <ac:spMk id="7" creationId="{98AA0FDA-BD76-F4AA-A99A-83AF0A8EC4DE}"/>
          </ac:spMkLst>
        </pc:spChg>
      </pc:sldChg>
      <pc:sldChg chg="modSp mod">
        <pc:chgData name="Ingrida Krogertė" userId="b5068e54-8386-4b05-a679-501a4f41b060" providerId="ADAL" clId="{54C8F32B-D266-442C-BA65-35BFBF06E602}" dt="2022-07-08T08:08:04.073" v="334" actId="20577"/>
        <pc:sldMkLst>
          <pc:docMk/>
          <pc:sldMk cId="2068183559" sldId="4421"/>
        </pc:sldMkLst>
        <pc:spChg chg="mod">
          <ac:chgData name="Ingrida Krogertė" userId="b5068e54-8386-4b05-a679-501a4f41b060" providerId="ADAL" clId="{54C8F32B-D266-442C-BA65-35BFBF06E602}" dt="2022-07-08T08:07:44.112" v="319" actId="20577"/>
          <ac:spMkLst>
            <pc:docMk/>
            <pc:sldMk cId="2068183559" sldId="4421"/>
            <ac:spMk id="9" creationId="{B5ACB5AF-2C11-4A85-A3A6-298588BB7B00}"/>
          </ac:spMkLst>
        </pc:spChg>
        <pc:spChg chg="mod">
          <ac:chgData name="Ingrida Krogertė" userId="b5068e54-8386-4b05-a679-501a4f41b060" providerId="ADAL" clId="{54C8F32B-D266-442C-BA65-35BFBF06E602}" dt="2022-07-08T08:08:04.073" v="334" actId="20577"/>
          <ac:spMkLst>
            <pc:docMk/>
            <pc:sldMk cId="2068183559" sldId="4421"/>
            <ac:spMk id="10" creationId="{E4773EAC-7657-794F-ACE1-DF3EEFC59468}"/>
          </ac:spMkLst>
        </pc:spChg>
      </pc:sldChg>
      <pc:sldChg chg="modSp mod">
        <pc:chgData name="Ingrida Krogertė" userId="b5068e54-8386-4b05-a679-501a4f41b060" providerId="ADAL" clId="{54C8F32B-D266-442C-BA65-35BFBF06E602}" dt="2022-07-08T11:33:51.981" v="791" actId="20577"/>
        <pc:sldMkLst>
          <pc:docMk/>
          <pc:sldMk cId="1419363991" sldId="4593"/>
        </pc:sldMkLst>
        <pc:spChg chg="mod">
          <ac:chgData name="Ingrida Krogertė" userId="b5068e54-8386-4b05-a679-501a4f41b060" providerId="ADAL" clId="{54C8F32B-D266-442C-BA65-35BFBF06E602}" dt="2022-07-08T11:33:51.981" v="791" actId="20577"/>
          <ac:spMkLst>
            <pc:docMk/>
            <pc:sldMk cId="1419363991" sldId="4593"/>
            <ac:spMk id="10" creationId="{1D0409D6-82BD-A59E-49A7-E928EDF56C9B}"/>
          </ac:spMkLst>
        </pc:spChg>
      </pc:sldChg>
      <pc:sldChg chg="modSp mod">
        <pc:chgData name="Ingrida Krogertė" userId="b5068e54-8386-4b05-a679-501a4f41b060" providerId="ADAL" clId="{54C8F32B-D266-442C-BA65-35BFBF06E602}" dt="2022-07-08T08:17:19.674" v="404" actId="20577"/>
        <pc:sldMkLst>
          <pc:docMk/>
          <pc:sldMk cId="3365214358" sldId="4603"/>
        </pc:sldMkLst>
        <pc:spChg chg="mod">
          <ac:chgData name="Ingrida Krogertė" userId="b5068e54-8386-4b05-a679-501a4f41b060" providerId="ADAL" clId="{54C8F32B-D266-442C-BA65-35BFBF06E602}" dt="2022-07-08T08:17:19.674" v="404" actId="20577"/>
          <ac:spMkLst>
            <pc:docMk/>
            <pc:sldMk cId="3365214358" sldId="4603"/>
            <ac:spMk id="2" creationId="{C368DF7F-6DD2-4DAB-BB56-8C05B7BE7475}"/>
          </ac:spMkLst>
        </pc:spChg>
        <pc:spChg chg="mod">
          <ac:chgData name="Ingrida Krogertė" userId="b5068e54-8386-4b05-a679-501a4f41b060" providerId="ADAL" clId="{54C8F32B-D266-442C-BA65-35BFBF06E602}" dt="2022-07-08T08:17:10.847" v="402" actId="20577"/>
          <ac:spMkLst>
            <pc:docMk/>
            <pc:sldMk cId="3365214358" sldId="4603"/>
            <ac:spMk id="3" creationId="{C0ADB638-E7E6-44E7-8AFB-64E32DAE206D}"/>
          </ac:spMkLst>
        </pc:spChg>
      </pc:sldChg>
      <pc:sldChg chg="modSp mod">
        <pc:chgData name="Ingrida Krogertė" userId="b5068e54-8386-4b05-a679-501a4f41b060" providerId="ADAL" clId="{54C8F32B-D266-442C-BA65-35BFBF06E602}" dt="2022-07-08T11:11:37.667" v="771" actId="123"/>
        <pc:sldMkLst>
          <pc:docMk/>
          <pc:sldMk cId="3964292254" sldId="4616"/>
        </pc:sldMkLst>
        <pc:spChg chg="mod">
          <ac:chgData name="Ingrida Krogertė" userId="b5068e54-8386-4b05-a679-501a4f41b060" providerId="ADAL" clId="{54C8F32B-D266-442C-BA65-35BFBF06E602}" dt="2022-07-08T09:57:45.644" v="766" actId="20577"/>
          <ac:spMkLst>
            <pc:docMk/>
            <pc:sldMk cId="3964292254" sldId="4616"/>
            <ac:spMk id="14" creationId="{AB94F28F-C891-59E2-D8F9-29DE5ED58321}"/>
          </ac:spMkLst>
        </pc:spChg>
        <pc:spChg chg="mod">
          <ac:chgData name="Ingrida Krogertė" userId="b5068e54-8386-4b05-a679-501a4f41b060" providerId="ADAL" clId="{54C8F32B-D266-442C-BA65-35BFBF06E602}" dt="2022-07-08T11:11:37.667" v="771" actId="123"/>
          <ac:spMkLst>
            <pc:docMk/>
            <pc:sldMk cId="3964292254" sldId="4616"/>
            <ac:spMk id="18" creationId="{7DB6C1EB-A7C0-D931-4969-801470F6092A}"/>
          </ac:spMkLst>
        </pc:spChg>
      </pc:sldChg>
      <pc:sldChg chg="modSp mod">
        <pc:chgData name="Ingrida Krogertė" userId="b5068e54-8386-4b05-a679-501a4f41b060" providerId="ADAL" clId="{54C8F32B-D266-442C-BA65-35BFBF06E602}" dt="2022-07-08T08:11:39.345" v="381" actId="20577"/>
        <pc:sldMkLst>
          <pc:docMk/>
          <pc:sldMk cId="421922457" sldId="4621"/>
        </pc:sldMkLst>
        <pc:spChg chg="mod">
          <ac:chgData name="Ingrida Krogertė" userId="b5068e54-8386-4b05-a679-501a4f41b060" providerId="ADAL" clId="{54C8F32B-D266-442C-BA65-35BFBF06E602}" dt="2022-07-08T08:11:28.675" v="379" actId="20577"/>
          <ac:spMkLst>
            <pc:docMk/>
            <pc:sldMk cId="421922457" sldId="4621"/>
            <ac:spMk id="30" creationId="{39F536F0-FD99-134C-5EAD-0DD528B3DB04}"/>
          </ac:spMkLst>
        </pc:spChg>
        <pc:spChg chg="mod">
          <ac:chgData name="Ingrida Krogertė" userId="b5068e54-8386-4b05-a679-501a4f41b060" providerId="ADAL" clId="{54C8F32B-D266-442C-BA65-35BFBF06E602}" dt="2022-07-08T08:11:39.345" v="381" actId="20577"/>
          <ac:spMkLst>
            <pc:docMk/>
            <pc:sldMk cId="421922457" sldId="4621"/>
            <ac:spMk id="34" creationId="{9FF44C05-3D1B-5BC2-7D82-E2EC49DD6C7F}"/>
          </ac:spMkLst>
        </pc:spChg>
      </pc:sldChg>
      <pc:sldChg chg="modSp mod">
        <pc:chgData name="Ingrida Krogertė" userId="b5068e54-8386-4b05-a679-501a4f41b060" providerId="ADAL" clId="{54C8F32B-D266-442C-BA65-35BFBF06E602}" dt="2022-07-08T09:55:04.245" v="723" actId="20577"/>
        <pc:sldMkLst>
          <pc:docMk/>
          <pc:sldMk cId="552567554" sldId="4622"/>
        </pc:sldMkLst>
        <pc:spChg chg="mod">
          <ac:chgData name="Ingrida Krogertė" userId="b5068e54-8386-4b05-a679-501a4f41b060" providerId="ADAL" clId="{54C8F32B-D266-442C-BA65-35BFBF06E602}" dt="2022-07-08T09:55:04.245" v="723" actId="20577"/>
          <ac:spMkLst>
            <pc:docMk/>
            <pc:sldMk cId="552567554" sldId="4622"/>
            <ac:spMk id="3" creationId="{09D728AB-2819-49AB-86C3-AE9FCEABED83}"/>
          </ac:spMkLst>
        </pc:spChg>
        <pc:spChg chg="mod">
          <ac:chgData name="Ingrida Krogertė" userId="b5068e54-8386-4b05-a679-501a4f41b060" providerId="ADAL" clId="{54C8F32B-D266-442C-BA65-35BFBF06E602}" dt="2022-07-08T09:54:58.268" v="719" actId="20577"/>
          <ac:spMkLst>
            <pc:docMk/>
            <pc:sldMk cId="552567554" sldId="4622"/>
            <ac:spMk id="4" creationId="{AB8A606A-5AB6-416F-8D2C-8A76B3B28FBC}"/>
          </ac:spMkLst>
        </pc:spChg>
      </pc:sldChg>
      <pc:sldChg chg="modSp mod">
        <pc:chgData name="Ingrida Krogertė" userId="b5068e54-8386-4b05-a679-501a4f41b060" providerId="ADAL" clId="{54C8F32B-D266-442C-BA65-35BFBF06E602}" dt="2022-07-08T08:08:45.075" v="359" actId="20577"/>
        <pc:sldMkLst>
          <pc:docMk/>
          <pc:sldMk cId="1723960419" sldId="4623"/>
        </pc:sldMkLst>
        <pc:spChg chg="mod">
          <ac:chgData name="Ingrida Krogertė" userId="b5068e54-8386-4b05-a679-501a4f41b060" providerId="ADAL" clId="{54C8F32B-D266-442C-BA65-35BFBF06E602}" dt="2022-07-08T08:08:45.075" v="359" actId="20577"/>
          <ac:spMkLst>
            <pc:docMk/>
            <pc:sldMk cId="1723960419" sldId="4623"/>
            <ac:spMk id="20" creationId="{301C85A0-73C0-1A6C-FB1A-5A5DE4693B7F}"/>
          </ac:spMkLst>
        </pc:spChg>
      </pc:sldChg>
      <pc:sldChg chg="modSp mod">
        <pc:chgData name="Ingrida Krogertė" userId="b5068e54-8386-4b05-a679-501a4f41b060" providerId="ADAL" clId="{54C8F32B-D266-442C-BA65-35BFBF06E602}" dt="2022-07-08T11:31:32.980" v="778" actId="20577"/>
        <pc:sldMkLst>
          <pc:docMk/>
          <pc:sldMk cId="2311530461" sldId="4625"/>
        </pc:sldMkLst>
        <pc:spChg chg="mod">
          <ac:chgData name="Ingrida Krogertė" userId="b5068e54-8386-4b05-a679-501a4f41b060" providerId="ADAL" clId="{54C8F32B-D266-442C-BA65-35BFBF06E602}" dt="2022-07-08T11:31:32.980" v="778" actId="20577"/>
          <ac:spMkLst>
            <pc:docMk/>
            <pc:sldMk cId="2311530461" sldId="4625"/>
            <ac:spMk id="2" creationId="{66DC3AED-E700-937C-3092-15B2FAD92D3E}"/>
          </ac:spMkLst>
        </pc:spChg>
      </pc:sldChg>
      <pc:sldChg chg="modSp mod">
        <pc:chgData name="Ingrida Krogertė" userId="b5068e54-8386-4b05-a679-501a4f41b060" providerId="ADAL" clId="{54C8F32B-D266-442C-BA65-35BFBF06E602}" dt="2022-07-08T09:49:24.723" v="666" actId="20577"/>
        <pc:sldMkLst>
          <pc:docMk/>
          <pc:sldMk cId="3251961808" sldId="4640"/>
        </pc:sldMkLst>
        <pc:spChg chg="mod">
          <ac:chgData name="Ingrida Krogertė" userId="b5068e54-8386-4b05-a679-501a4f41b060" providerId="ADAL" clId="{54C8F32B-D266-442C-BA65-35BFBF06E602}" dt="2022-07-08T09:49:24.723" v="666" actId="20577"/>
          <ac:spMkLst>
            <pc:docMk/>
            <pc:sldMk cId="3251961808" sldId="4640"/>
            <ac:spMk id="6" creationId="{2F06D71B-E04F-635A-A4FA-956DDA2FE80D}"/>
          </ac:spMkLst>
        </pc:spChg>
      </pc:sldChg>
      <pc:sldChg chg="modSp mod">
        <pc:chgData name="Ingrida Krogertė" userId="b5068e54-8386-4b05-a679-501a4f41b060" providerId="ADAL" clId="{54C8F32B-D266-442C-BA65-35BFBF06E602}" dt="2022-07-08T11:41:43.046" v="823" actId="20577"/>
        <pc:sldMkLst>
          <pc:docMk/>
          <pc:sldMk cId="294688317" sldId="4646"/>
        </pc:sldMkLst>
        <pc:spChg chg="mod">
          <ac:chgData name="Ingrida Krogertė" userId="b5068e54-8386-4b05-a679-501a4f41b060" providerId="ADAL" clId="{54C8F32B-D266-442C-BA65-35BFBF06E602}" dt="2022-07-08T11:41:43.046" v="823" actId="20577"/>
          <ac:spMkLst>
            <pc:docMk/>
            <pc:sldMk cId="294688317" sldId="4646"/>
            <ac:spMk id="11" creationId="{74473B03-BE99-C778-2175-1F624C1BA22C}"/>
          </ac:spMkLst>
        </pc:spChg>
      </pc:sldChg>
      <pc:sldChg chg="modSp mod">
        <pc:chgData name="Ingrida Krogertė" userId="b5068e54-8386-4b05-a679-501a4f41b060" providerId="ADAL" clId="{54C8F32B-D266-442C-BA65-35BFBF06E602}" dt="2022-07-08T08:05:46.510" v="188" actId="20577"/>
        <pc:sldMkLst>
          <pc:docMk/>
          <pc:sldMk cId="3236503071" sldId="4655"/>
        </pc:sldMkLst>
        <pc:spChg chg="mod">
          <ac:chgData name="Ingrida Krogertė" userId="b5068e54-8386-4b05-a679-501a4f41b060" providerId="ADAL" clId="{54C8F32B-D266-442C-BA65-35BFBF06E602}" dt="2022-07-08T08:05:46.510" v="188" actId="20577"/>
          <ac:spMkLst>
            <pc:docMk/>
            <pc:sldMk cId="3236503071" sldId="4655"/>
            <ac:spMk id="2" creationId="{DDDCB32C-88E9-4971-BCF6-E6E437D9351D}"/>
          </ac:spMkLst>
        </pc:spChg>
      </pc:sldChg>
      <pc:sldChg chg="modSp mod">
        <pc:chgData name="Ingrida Krogertė" userId="b5068e54-8386-4b05-a679-501a4f41b060" providerId="ADAL" clId="{54C8F32B-D266-442C-BA65-35BFBF06E602}" dt="2022-07-08T08:13:52.381" v="393" actId="20577"/>
        <pc:sldMkLst>
          <pc:docMk/>
          <pc:sldMk cId="3265105701" sldId="4657"/>
        </pc:sldMkLst>
        <pc:spChg chg="mod">
          <ac:chgData name="Ingrida Krogertė" userId="b5068e54-8386-4b05-a679-501a4f41b060" providerId="ADAL" clId="{54C8F32B-D266-442C-BA65-35BFBF06E602}" dt="2022-07-08T08:13:52.381" v="393" actId="20577"/>
          <ac:spMkLst>
            <pc:docMk/>
            <pc:sldMk cId="3265105701" sldId="4657"/>
            <ac:spMk id="8" creationId="{81D6BBE4-DC93-AC50-10BA-A39A77860551}"/>
          </ac:spMkLst>
        </pc:spChg>
      </pc:sldChg>
      <pc:sldChg chg="modSp mod">
        <pc:chgData name="Ingrida Krogertė" userId="b5068e54-8386-4b05-a679-501a4f41b060" providerId="ADAL" clId="{54C8F32B-D266-442C-BA65-35BFBF06E602}" dt="2022-07-08T09:45:05.006" v="486" actId="20577"/>
        <pc:sldMkLst>
          <pc:docMk/>
          <pc:sldMk cId="1689606249" sldId="4658"/>
        </pc:sldMkLst>
        <pc:spChg chg="mod">
          <ac:chgData name="Ingrida Krogertė" userId="b5068e54-8386-4b05-a679-501a4f41b060" providerId="ADAL" clId="{54C8F32B-D266-442C-BA65-35BFBF06E602}" dt="2022-07-08T09:45:05.006" v="486" actId="20577"/>
          <ac:spMkLst>
            <pc:docMk/>
            <pc:sldMk cId="1689606249" sldId="4658"/>
            <ac:spMk id="8" creationId="{81D6BBE4-DC93-AC50-10BA-A39A77860551}"/>
          </ac:spMkLst>
        </pc:spChg>
      </pc:sldChg>
      <pc:sldChg chg="modSp mod">
        <pc:chgData name="Ingrida Krogertė" userId="b5068e54-8386-4b05-a679-501a4f41b060" providerId="ADAL" clId="{54C8F32B-D266-442C-BA65-35BFBF06E602}" dt="2022-07-08T08:16:39.094" v="399" actId="20577"/>
        <pc:sldMkLst>
          <pc:docMk/>
          <pc:sldMk cId="4285985361" sldId="4659"/>
        </pc:sldMkLst>
        <pc:spChg chg="mod">
          <ac:chgData name="Ingrida Krogertė" userId="b5068e54-8386-4b05-a679-501a4f41b060" providerId="ADAL" clId="{54C8F32B-D266-442C-BA65-35BFBF06E602}" dt="2022-07-08T08:16:39.094" v="399" actId="20577"/>
          <ac:spMkLst>
            <pc:docMk/>
            <pc:sldMk cId="4285985361" sldId="4659"/>
            <ac:spMk id="8" creationId="{81D6BBE4-DC93-AC50-10BA-A39A77860551}"/>
          </ac:spMkLst>
        </pc:spChg>
      </pc:sldChg>
      <pc:sldChg chg="modSp mod">
        <pc:chgData name="Ingrida Krogertė" userId="b5068e54-8386-4b05-a679-501a4f41b060" providerId="ADAL" clId="{54C8F32B-D266-442C-BA65-35BFBF06E602}" dt="2022-07-08T08:06:47.112" v="273" actId="20577"/>
        <pc:sldMkLst>
          <pc:docMk/>
          <pc:sldMk cId="104089418" sldId="4667"/>
        </pc:sldMkLst>
        <pc:spChg chg="mod">
          <ac:chgData name="Ingrida Krogertė" userId="b5068e54-8386-4b05-a679-501a4f41b060" providerId="ADAL" clId="{54C8F32B-D266-442C-BA65-35BFBF06E602}" dt="2022-07-08T08:05:58.252" v="192" actId="20577"/>
          <ac:spMkLst>
            <pc:docMk/>
            <pc:sldMk cId="104089418" sldId="4667"/>
            <ac:spMk id="6" creationId="{748A4946-4259-31D3-C2EB-A37024351191}"/>
          </ac:spMkLst>
        </pc:spChg>
        <pc:spChg chg="mod">
          <ac:chgData name="Ingrida Krogertė" userId="b5068e54-8386-4b05-a679-501a4f41b060" providerId="ADAL" clId="{54C8F32B-D266-442C-BA65-35BFBF06E602}" dt="2022-07-08T08:06:32.880" v="272" actId="20577"/>
          <ac:spMkLst>
            <pc:docMk/>
            <pc:sldMk cId="104089418" sldId="4667"/>
            <ac:spMk id="7" creationId="{FAD80E17-1799-0CFE-7C44-C59421FE00C4}"/>
          </ac:spMkLst>
        </pc:spChg>
        <pc:spChg chg="mod">
          <ac:chgData name="Ingrida Krogertė" userId="b5068e54-8386-4b05-a679-501a4f41b060" providerId="ADAL" clId="{54C8F32B-D266-442C-BA65-35BFBF06E602}" dt="2022-07-08T08:06:47.112" v="273" actId="20577"/>
          <ac:spMkLst>
            <pc:docMk/>
            <pc:sldMk cId="104089418" sldId="4667"/>
            <ac:spMk id="18" creationId="{3E801019-BC12-70CF-9B12-3567A90D9A78}"/>
          </ac:spMkLst>
        </pc:spChg>
      </pc:sldChg>
      <pc:sldChg chg="modSp mod">
        <pc:chgData name="Ingrida Krogertė" userId="b5068e54-8386-4b05-a679-501a4f41b060" providerId="ADAL" clId="{54C8F32B-D266-442C-BA65-35BFBF06E602}" dt="2022-07-08T08:13:32.765" v="390" actId="20577"/>
        <pc:sldMkLst>
          <pc:docMk/>
          <pc:sldMk cId="1364243203" sldId="4676"/>
        </pc:sldMkLst>
        <pc:spChg chg="mod">
          <ac:chgData name="Ingrida Krogertė" userId="b5068e54-8386-4b05-a679-501a4f41b060" providerId="ADAL" clId="{54C8F32B-D266-442C-BA65-35BFBF06E602}" dt="2022-07-08T08:13:32.765" v="390" actId="20577"/>
          <ac:spMkLst>
            <pc:docMk/>
            <pc:sldMk cId="1364243203" sldId="4676"/>
            <ac:spMk id="3" creationId="{727BF9BB-3963-C003-63E4-93B0950EDF3C}"/>
          </ac:spMkLst>
        </pc:spChg>
      </pc:sldChg>
      <pc:sldChg chg="modSp mod">
        <pc:chgData name="Ingrida Krogertė" userId="b5068e54-8386-4b05-a679-501a4f41b060" providerId="ADAL" clId="{54C8F32B-D266-442C-BA65-35BFBF06E602}" dt="2022-07-08T11:37:01.531" v="798" actId="20577"/>
        <pc:sldMkLst>
          <pc:docMk/>
          <pc:sldMk cId="1266510964" sldId="4680"/>
        </pc:sldMkLst>
        <pc:spChg chg="mod">
          <ac:chgData name="Ingrida Krogertė" userId="b5068e54-8386-4b05-a679-501a4f41b060" providerId="ADAL" clId="{54C8F32B-D266-442C-BA65-35BFBF06E602}" dt="2022-07-08T11:37:01.531" v="798" actId="20577"/>
          <ac:spMkLst>
            <pc:docMk/>
            <pc:sldMk cId="1266510964" sldId="4680"/>
            <ac:spMk id="4" creationId="{3CAB0309-515F-7118-61E2-C98EB09D81FC}"/>
          </ac:spMkLst>
        </pc:spChg>
      </pc:sldChg>
      <pc:sldChg chg="modSp mod">
        <pc:chgData name="Ingrida Krogertė" userId="b5068e54-8386-4b05-a679-501a4f41b060" providerId="ADAL" clId="{54C8F32B-D266-442C-BA65-35BFBF06E602}" dt="2022-07-08T11:34:53.819" v="794" actId="20577"/>
        <pc:sldMkLst>
          <pc:docMk/>
          <pc:sldMk cId="877786747" sldId="4683"/>
        </pc:sldMkLst>
        <pc:spChg chg="mod">
          <ac:chgData name="Ingrida Krogertė" userId="b5068e54-8386-4b05-a679-501a4f41b060" providerId="ADAL" clId="{54C8F32B-D266-442C-BA65-35BFBF06E602}" dt="2022-07-08T11:34:53.819" v="794" actId="20577"/>
          <ac:spMkLst>
            <pc:docMk/>
            <pc:sldMk cId="877786747" sldId="4683"/>
            <ac:spMk id="2" creationId="{6974BE96-EAD3-A530-7F27-830231084A5D}"/>
          </ac:spMkLst>
        </pc:spChg>
      </pc:sldChg>
      <pc:sldChg chg="modSp mod">
        <pc:chgData name="Ingrida Krogertė" userId="b5068e54-8386-4b05-a679-501a4f41b060" providerId="ADAL" clId="{54C8F32B-D266-442C-BA65-35BFBF06E602}" dt="2022-07-08T08:14:07.854" v="396" actId="20577"/>
        <pc:sldMkLst>
          <pc:docMk/>
          <pc:sldMk cId="2129056298" sldId="4685"/>
        </pc:sldMkLst>
        <pc:spChg chg="mod">
          <ac:chgData name="Ingrida Krogertė" userId="b5068e54-8386-4b05-a679-501a4f41b060" providerId="ADAL" clId="{54C8F32B-D266-442C-BA65-35BFBF06E602}" dt="2022-07-08T08:14:07.854" v="396" actId="20577"/>
          <ac:spMkLst>
            <pc:docMk/>
            <pc:sldMk cId="2129056298" sldId="4685"/>
            <ac:spMk id="13" creationId="{3200CC14-D8B0-452D-4A7F-521AA50B9714}"/>
          </ac:spMkLst>
        </pc:spChg>
      </pc:sldChg>
      <pc:sldChg chg="modSp mod">
        <pc:chgData name="Ingrida Krogertė" userId="b5068e54-8386-4b05-a679-501a4f41b060" providerId="ADAL" clId="{54C8F32B-D266-442C-BA65-35BFBF06E602}" dt="2022-07-08T09:43:21.108" v="469" actId="20577"/>
        <pc:sldMkLst>
          <pc:docMk/>
          <pc:sldMk cId="2337753175" sldId="4688"/>
        </pc:sldMkLst>
        <pc:spChg chg="mod">
          <ac:chgData name="Ingrida Krogertė" userId="b5068e54-8386-4b05-a679-501a4f41b060" providerId="ADAL" clId="{54C8F32B-D266-442C-BA65-35BFBF06E602}" dt="2022-07-08T09:43:21.108" v="469" actId="20577"/>
          <ac:spMkLst>
            <pc:docMk/>
            <pc:sldMk cId="2337753175" sldId="4688"/>
            <ac:spMk id="8" creationId="{0C9A5385-A8A7-2841-9F5D-48C480CB1541}"/>
          </ac:spMkLst>
        </pc:spChg>
      </pc:sldChg>
      <pc:sldChg chg="modSp mod">
        <pc:chgData name="Ingrida Krogertė" userId="b5068e54-8386-4b05-a679-501a4f41b060" providerId="ADAL" clId="{54C8F32B-D266-442C-BA65-35BFBF06E602}" dt="2022-07-08T09:51:37.447" v="692" actId="20577"/>
        <pc:sldMkLst>
          <pc:docMk/>
          <pc:sldMk cId="4057129326" sldId="4691"/>
        </pc:sldMkLst>
        <pc:spChg chg="mod">
          <ac:chgData name="Ingrida Krogertė" userId="b5068e54-8386-4b05-a679-501a4f41b060" providerId="ADAL" clId="{54C8F32B-D266-442C-BA65-35BFBF06E602}" dt="2022-07-08T09:51:37.447" v="692" actId="20577"/>
          <ac:spMkLst>
            <pc:docMk/>
            <pc:sldMk cId="4057129326" sldId="4691"/>
            <ac:spMk id="8" creationId="{F5B36B9E-A896-8075-B380-D34DD1FDE86D}"/>
          </ac:spMkLst>
        </pc:spChg>
      </pc:sldChg>
      <pc:sldChg chg="modSp mod">
        <pc:chgData name="Ingrida Krogertė" userId="b5068e54-8386-4b05-a679-501a4f41b060" providerId="ADAL" clId="{54C8F32B-D266-442C-BA65-35BFBF06E602}" dt="2022-07-08T09:53:29.888" v="705" actId="20577"/>
        <pc:sldMkLst>
          <pc:docMk/>
          <pc:sldMk cId="1136323176" sldId="4695"/>
        </pc:sldMkLst>
        <pc:spChg chg="mod">
          <ac:chgData name="Ingrida Krogertė" userId="b5068e54-8386-4b05-a679-501a4f41b060" providerId="ADAL" clId="{54C8F32B-D266-442C-BA65-35BFBF06E602}" dt="2022-07-08T09:53:29.888" v="705" actId="20577"/>
          <ac:spMkLst>
            <pc:docMk/>
            <pc:sldMk cId="1136323176" sldId="4695"/>
            <ac:spMk id="8" creationId="{F5B36B9E-A896-8075-B380-D34DD1FDE86D}"/>
          </ac:spMkLst>
        </pc:spChg>
      </pc:sldChg>
      <pc:sldChg chg="modSp mod">
        <pc:chgData name="Ingrida Krogertė" userId="b5068e54-8386-4b05-a679-501a4f41b060" providerId="ADAL" clId="{54C8F32B-D266-442C-BA65-35BFBF06E602}" dt="2022-07-08T09:44:46.864" v="482" actId="20577"/>
        <pc:sldMkLst>
          <pc:docMk/>
          <pc:sldMk cId="1346902009" sldId="4698"/>
        </pc:sldMkLst>
        <pc:spChg chg="mod">
          <ac:chgData name="Ingrida Krogertė" userId="b5068e54-8386-4b05-a679-501a4f41b060" providerId="ADAL" clId="{54C8F32B-D266-442C-BA65-35BFBF06E602}" dt="2022-07-08T09:44:46.864" v="482" actId="20577"/>
          <ac:spMkLst>
            <pc:docMk/>
            <pc:sldMk cId="1346902009" sldId="4698"/>
            <ac:spMk id="14" creationId="{AB94F28F-C891-59E2-D8F9-29DE5ED58321}"/>
          </ac:spMkLst>
        </pc:spChg>
      </pc:sldChg>
      <pc:sldChg chg="modSp mod">
        <pc:chgData name="Ingrida Krogertė" userId="b5068e54-8386-4b05-a679-501a4f41b060" providerId="ADAL" clId="{54C8F32B-D266-442C-BA65-35BFBF06E602}" dt="2022-07-08T09:46:02.375" v="510" actId="20577"/>
        <pc:sldMkLst>
          <pc:docMk/>
          <pc:sldMk cId="3131735788" sldId="4699"/>
        </pc:sldMkLst>
        <pc:spChg chg="mod">
          <ac:chgData name="Ingrida Krogertė" userId="b5068e54-8386-4b05-a679-501a4f41b060" providerId="ADAL" clId="{54C8F32B-D266-442C-BA65-35BFBF06E602}" dt="2022-07-08T09:46:02.375" v="510" actId="20577"/>
          <ac:spMkLst>
            <pc:docMk/>
            <pc:sldMk cId="3131735788" sldId="4699"/>
            <ac:spMk id="7" creationId="{74D6F86E-0007-21EE-6D3C-733E07F55A24}"/>
          </ac:spMkLst>
        </pc:spChg>
        <pc:spChg chg="mod">
          <ac:chgData name="Ingrida Krogertė" userId="b5068e54-8386-4b05-a679-501a4f41b060" providerId="ADAL" clId="{54C8F32B-D266-442C-BA65-35BFBF06E602}" dt="2022-07-08T09:45:40.577" v="492" actId="20577"/>
          <ac:spMkLst>
            <pc:docMk/>
            <pc:sldMk cId="3131735788" sldId="4699"/>
            <ac:spMk id="13" creationId="{83E9E258-228E-1B83-8936-C82826B10DFD}"/>
          </ac:spMkLst>
        </pc:spChg>
      </pc:sldChg>
      <pc:sldChg chg="modSp mod">
        <pc:chgData name="Ingrida Krogertė" userId="b5068e54-8386-4b05-a679-501a4f41b060" providerId="ADAL" clId="{54C8F32B-D266-442C-BA65-35BFBF06E602}" dt="2022-07-08T08:05:35.463" v="151" actId="20577"/>
        <pc:sldMkLst>
          <pc:docMk/>
          <pc:sldMk cId="3113434105" sldId="4704"/>
        </pc:sldMkLst>
        <pc:spChg chg="mod">
          <ac:chgData name="Ingrida Krogertė" userId="b5068e54-8386-4b05-a679-501a4f41b060" providerId="ADAL" clId="{54C8F32B-D266-442C-BA65-35BFBF06E602}" dt="2022-07-08T08:05:35.463" v="151" actId="20577"/>
          <ac:spMkLst>
            <pc:docMk/>
            <pc:sldMk cId="3113434105" sldId="4704"/>
            <ac:spMk id="4" creationId="{61CAFA92-A951-E50C-9D41-3653885E8466}"/>
          </ac:spMkLst>
        </pc:spChg>
        <pc:spChg chg="mod">
          <ac:chgData name="Ingrida Krogertė" userId="b5068e54-8386-4b05-a679-501a4f41b060" providerId="ADAL" clId="{54C8F32B-D266-442C-BA65-35BFBF06E602}" dt="2022-07-08T08:05:06.305" v="137" actId="20577"/>
          <ac:spMkLst>
            <pc:docMk/>
            <pc:sldMk cId="3113434105" sldId="4704"/>
            <ac:spMk id="7" creationId="{D1EE8567-71B6-03B3-1C04-87EE22FA1C80}"/>
          </ac:spMkLst>
        </pc:spChg>
      </pc:sldChg>
      <pc:sldChg chg="modSp mod">
        <pc:chgData name="Ingrida Krogertė" userId="b5068e54-8386-4b05-a679-501a4f41b060" providerId="ADAL" clId="{54C8F32B-D266-442C-BA65-35BFBF06E602}" dt="2022-07-08T11:31:57.556" v="781" actId="20577"/>
        <pc:sldMkLst>
          <pc:docMk/>
          <pc:sldMk cId="3634159483" sldId="4705"/>
        </pc:sldMkLst>
        <pc:spChg chg="mod">
          <ac:chgData name="Ingrida Krogertė" userId="b5068e54-8386-4b05-a679-501a4f41b060" providerId="ADAL" clId="{54C8F32B-D266-442C-BA65-35BFBF06E602}" dt="2022-07-08T11:31:57.556" v="781" actId="20577"/>
          <ac:spMkLst>
            <pc:docMk/>
            <pc:sldMk cId="3634159483" sldId="4705"/>
            <ac:spMk id="13" creationId="{58F0ACC3-798F-DA35-47C0-D4B9F8D424A0}"/>
          </ac:spMkLst>
        </pc:spChg>
      </pc:sldChg>
      <pc:sldChg chg="modSp mod">
        <pc:chgData name="Ingrida Krogertė" userId="b5068e54-8386-4b05-a679-501a4f41b060" providerId="ADAL" clId="{54C8F32B-D266-442C-BA65-35BFBF06E602}" dt="2022-07-08T11:32:39.330" v="784" actId="20577"/>
        <pc:sldMkLst>
          <pc:docMk/>
          <pc:sldMk cId="920389511" sldId="4707"/>
        </pc:sldMkLst>
        <pc:spChg chg="mod">
          <ac:chgData name="Ingrida Krogertė" userId="b5068e54-8386-4b05-a679-501a4f41b060" providerId="ADAL" clId="{54C8F32B-D266-442C-BA65-35BFBF06E602}" dt="2022-07-08T11:32:39.330" v="784" actId="20577"/>
          <ac:spMkLst>
            <pc:docMk/>
            <pc:sldMk cId="920389511" sldId="4707"/>
            <ac:spMk id="9" creationId="{39156BAC-4BA7-5376-70EC-C6D99B567A92}"/>
          </ac:spMkLst>
        </pc:spChg>
      </pc:sldChg>
      <pc:sldChg chg="modSp mod">
        <pc:chgData name="Ingrida Krogertė" userId="b5068e54-8386-4b05-a679-501a4f41b060" providerId="ADAL" clId="{54C8F32B-D266-442C-BA65-35BFBF06E602}" dt="2022-07-08T11:33:15.951" v="787" actId="20577"/>
        <pc:sldMkLst>
          <pc:docMk/>
          <pc:sldMk cId="1387980953" sldId="4708"/>
        </pc:sldMkLst>
        <pc:spChg chg="mod">
          <ac:chgData name="Ingrida Krogertė" userId="b5068e54-8386-4b05-a679-501a4f41b060" providerId="ADAL" clId="{54C8F32B-D266-442C-BA65-35BFBF06E602}" dt="2022-07-08T11:33:15.951" v="787" actId="20577"/>
          <ac:spMkLst>
            <pc:docMk/>
            <pc:sldMk cId="1387980953" sldId="4708"/>
            <ac:spMk id="3" creationId="{975C2B9B-0B88-1781-AD8F-839E8072A984}"/>
          </ac:spMkLst>
        </pc:spChg>
      </pc:sldChg>
      <pc:sldChg chg="modSp mod">
        <pc:chgData name="Ingrida Krogertė" userId="b5068e54-8386-4b05-a679-501a4f41b060" providerId="ADAL" clId="{54C8F32B-D266-442C-BA65-35BFBF06E602}" dt="2022-07-08T09:55:24.649" v="726" actId="20577"/>
        <pc:sldMkLst>
          <pc:docMk/>
          <pc:sldMk cId="1291600845" sldId="4709"/>
        </pc:sldMkLst>
        <pc:spChg chg="mod">
          <ac:chgData name="Ingrida Krogertė" userId="b5068e54-8386-4b05-a679-501a4f41b060" providerId="ADAL" clId="{54C8F32B-D266-442C-BA65-35BFBF06E602}" dt="2022-07-08T09:55:24.649" v="726" actId="20577"/>
          <ac:spMkLst>
            <pc:docMk/>
            <pc:sldMk cId="1291600845" sldId="4709"/>
            <ac:spMk id="6" creationId="{C331C378-B49B-EB4D-E25A-1493B6407E19}"/>
          </ac:spMkLst>
        </pc:spChg>
      </pc:sldChg>
      <pc:sldChg chg="modSp mod">
        <pc:chgData name="Ingrida Krogertė" userId="b5068e54-8386-4b05-a679-501a4f41b060" providerId="ADAL" clId="{54C8F32B-D266-442C-BA65-35BFBF06E602}" dt="2022-07-08T08:04:21.025" v="72" actId="313"/>
        <pc:sldMkLst>
          <pc:docMk/>
          <pc:sldMk cId="4015400745" sldId="4710"/>
        </pc:sldMkLst>
        <pc:spChg chg="mod">
          <ac:chgData name="Ingrida Krogertė" userId="b5068e54-8386-4b05-a679-501a4f41b060" providerId="ADAL" clId="{54C8F32B-D266-442C-BA65-35BFBF06E602}" dt="2022-07-08T08:04:21.025" v="72" actId="313"/>
          <ac:spMkLst>
            <pc:docMk/>
            <pc:sldMk cId="4015400745" sldId="4710"/>
            <ac:spMk id="3" creationId="{21E59F9F-D6BB-197E-ADE7-9F7671D91432}"/>
          </ac:spMkLst>
        </pc:spChg>
      </pc:sldChg>
      <pc:sldChg chg="modSp mod">
        <pc:chgData name="Ingrida Krogertė" userId="b5068e54-8386-4b05-a679-501a4f41b060" providerId="ADAL" clId="{54C8F32B-D266-442C-BA65-35BFBF06E602}" dt="2022-07-08T08:07:06.177" v="287" actId="20577"/>
        <pc:sldMkLst>
          <pc:docMk/>
          <pc:sldMk cId="4091345571" sldId="4711"/>
        </pc:sldMkLst>
        <pc:spChg chg="mod">
          <ac:chgData name="Ingrida Krogertė" userId="b5068e54-8386-4b05-a679-501a4f41b060" providerId="ADAL" clId="{54C8F32B-D266-442C-BA65-35BFBF06E602}" dt="2022-07-08T08:07:06.177" v="287" actId="20577"/>
          <ac:spMkLst>
            <pc:docMk/>
            <pc:sldMk cId="4091345571" sldId="4711"/>
            <ac:spMk id="4" creationId="{9831E66A-43A9-37B3-035E-17EF51977CAB}"/>
          </ac:spMkLst>
        </pc:spChg>
      </pc:sldChg>
      <pc:sldChg chg="modSp mod">
        <pc:chgData name="Ingrida Krogertė" userId="b5068e54-8386-4b05-a679-501a4f41b060" providerId="ADAL" clId="{54C8F32B-D266-442C-BA65-35BFBF06E602}" dt="2022-07-08T09:42:22.078" v="449" actId="20577"/>
        <pc:sldMkLst>
          <pc:docMk/>
          <pc:sldMk cId="373802434" sldId="4712"/>
        </pc:sldMkLst>
        <pc:spChg chg="mod">
          <ac:chgData name="Ingrida Krogertė" userId="b5068e54-8386-4b05-a679-501a4f41b060" providerId="ADAL" clId="{54C8F32B-D266-442C-BA65-35BFBF06E602}" dt="2022-07-08T08:19:07.840" v="423" actId="20577"/>
          <ac:spMkLst>
            <pc:docMk/>
            <pc:sldMk cId="373802434" sldId="4712"/>
            <ac:spMk id="2" creationId="{96B1126E-0522-5F0A-7722-7D8197FA3D37}"/>
          </ac:spMkLst>
        </pc:spChg>
        <pc:spChg chg="mod">
          <ac:chgData name="Ingrida Krogertė" userId="b5068e54-8386-4b05-a679-501a4f41b060" providerId="ADAL" clId="{54C8F32B-D266-442C-BA65-35BFBF06E602}" dt="2022-07-08T08:17:59.657" v="407" actId="20577"/>
          <ac:spMkLst>
            <pc:docMk/>
            <pc:sldMk cId="373802434" sldId="4712"/>
            <ac:spMk id="3" creationId="{12DEC0DF-AAB6-4829-AB92-DE7763483DCF}"/>
          </ac:spMkLst>
        </pc:spChg>
        <pc:graphicFrameChg chg="modGraphic">
          <ac:chgData name="Ingrida Krogertė" userId="b5068e54-8386-4b05-a679-501a4f41b060" providerId="ADAL" clId="{54C8F32B-D266-442C-BA65-35BFBF06E602}" dt="2022-07-08T09:42:22.078" v="449" actId="20577"/>
          <ac:graphicFrameMkLst>
            <pc:docMk/>
            <pc:sldMk cId="373802434" sldId="4712"/>
            <ac:graphicFrameMk id="7" creationId="{FE193454-1BEA-38C6-7D54-197BE02FD368}"/>
          </ac:graphicFrameMkLst>
        </pc:graphicFrameChg>
      </pc:sldChg>
      <pc:sldChg chg="modSp mod">
        <pc:chgData name="Ingrida Krogertė" userId="b5068e54-8386-4b05-a679-501a4f41b060" providerId="ADAL" clId="{54C8F32B-D266-442C-BA65-35BFBF06E602}" dt="2022-07-08T09:43:08.902" v="466" actId="20577"/>
        <pc:sldMkLst>
          <pc:docMk/>
          <pc:sldMk cId="1373807466" sldId="4713"/>
        </pc:sldMkLst>
        <pc:spChg chg="mod">
          <ac:chgData name="Ingrida Krogertė" userId="b5068e54-8386-4b05-a679-501a4f41b060" providerId="ADAL" clId="{54C8F32B-D266-442C-BA65-35BFBF06E602}" dt="2022-07-08T09:43:08.902" v="466" actId="20577"/>
          <ac:spMkLst>
            <pc:docMk/>
            <pc:sldMk cId="1373807466" sldId="4713"/>
            <ac:spMk id="2" creationId="{C506B053-50E3-3305-51BB-899E4BCC4C7B}"/>
          </ac:spMkLst>
        </pc:spChg>
      </pc:sldChg>
      <pc:sldChg chg="modSp mod">
        <pc:chgData name="Ingrida Krogertė" userId="b5068e54-8386-4b05-a679-501a4f41b060" providerId="ADAL" clId="{54C8F32B-D266-442C-BA65-35BFBF06E602}" dt="2022-07-08T09:47:14.106" v="520" actId="20577"/>
        <pc:sldMkLst>
          <pc:docMk/>
          <pc:sldMk cId="3737731986" sldId="4715"/>
        </pc:sldMkLst>
        <pc:spChg chg="mod">
          <ac:chgData name="Ingrida Krogertė" userId="b5068e54-8386-4b05-a679-501a4f41b060" providerId="ADAL" clId="{54C8F32B-D266-442C-BA65-35BFBF06E602}" dt="2022-07-08T09:47:14.106" v="520" actId="20577"/>
          <ac:spMkLst>
            <pc:docMk/>
            <pc:sldMk cId="3737731986" sldId="4715"/>
            <ac:spMk id="3" creationId="{6D1C4402-999C-B5D3-D96B-7580DCBF7C0D}"/>
          </ac:spMkLst>
        </pc:spChg>
      </pc:sldChg>
      <pc:sldChg chg="modSp mod">
        <pc:chgData name="Ingrida Krogertė" userId="b5068e54-8386-4b05-a679-501a4f41b060" providerId="ADAL" clId="{54C8F32B-D266-442C-BA65-35BFBF06E602}" dt="2022-07-08T09:45:26.837" v="489" actId="20577"/>
        <pc:sldMkLst>
          <pc:docMk/>
          <pc:sldMk cId="3151861032" sldId="4716"/>
        </pc:sldMkLst>
        <pc:spChg chg="mod">
          <ac:chgData name="Ingrida Krogertė" userId="b5068e54-8386-4b05-a679-501a4f41b060" providerId="ADAL" clId="{54C8F32B-D266-442C-BA65-35BFBF06E602}" dt="2022-07-08T09:45:26.837" v="489" actId="20577"/>
          <ac:spMkLst>
            <pc:docMk/>
            <pc:sldMk cId="3151861032" sldId="4716"/>
            <ac:spMk id="3" creationId="{B2555083-2821-328B-2110-38CC0954121B}"/>
          </ac:spMkLst>
        </pc:spChg>
      </pc:sldChg>
      <pc:sldChg chg="modSp mod">
        <pc:chgData name="Ingrida Krogertė" userId="b5068e54-8386-4b05-a679-501a4f41b060" providerId="ADAL" clId="{54C8F32B-D266-442C-BA65-35BFBF06E602}" dt="2022-07-08T09:50:30.028" v="682" actId="20577"/>
        <pc:sldMkLst>
          <pc:docMk/>
          <pc:sldMk cId="3259451889" sldId="4717"/>
        </pc:sldMkLst>
        <pc:spChg chg="mod">
          <ac:chgData name="Ingrida Krogertė" userId="b5068e54-8386-4b05-a679-501a4f41b060" providerId="ADAL" clId="{54C8F32B-D266-442C-BA65-35BFBF06E602}" dt="2022-07-08T09:50:30.028" v="682" actId="20577"/>
          <ac:spMkLst>
            <pc:docMk/>
            <pc:sldMk cId="3259451889" sldId="4717"/>
            <ac:spMk id="8" creationId="{C0857E47-8EF8-9716-CAF5-A4C9CCE80037}"/>
          </ac:spMkLst>
        </pc:spChg>
      </pc:sldChg>
      <pc:sldChg chg="modSp mod">
        <pc:chgData name="Ingrida Krogertė" userId="b5068e54-8386-4b05-a679-501a4f41b060" providerId="ADAL" clId="{54C8F32B-D266-442C-BA65-35BFBF06E602}" dt="2022-07-08T09:51:04.688" v="690" actId="20577"/>
        <pc:sldMkLst>
          <pc:docMk/>
          <pc:sldMk cId="3979856952" sldId="4718"/>
        </pc:sldMkLst>
        <pc:spChg chg="mod">
          <ac:chgData name="Ingrida Krogertė" userId="b5068e54-8386-4b05-a679-501a4f41b060" providerId="ADAL" clId="{54C8F32B-D266-442C-BA65-35BFBF06E602}" dt="2022-07-08T09:51:04.688" v="690" actId="20577"/>
          <ac:spMkLst>
            <pc:docMk/>
            <pc:sldMk cId="3979856952" sldId="4718"/>
            <ac:spMk id="6" creationId="{2F06D71B-E04F-635A-A4FA-956DDA2FE80D}"/>
          </ac:spMkLst>
        </pc:spChg>
      </pc:sldChg>
      <pc:sldChg chg="modSp mod">
        <pc:chgData name="Ingrida Krogertė" userId="b5068e54-8386-4b05-a679-501a4f41b060" providerId="ADAL" clId="{54C8F32B-D266-442C-BA65-35BFBF06E602}" dt="2022-07-08T09:49:49.301" v="675" actId="20577"/>
        <pc:sldMkLst>
          <pc:docMk/>
          <pc:sldMk cId="1035688305" sldId="4719"/>
        </pc:sldMkLst>
        <pc:spChg chg="mod">
          <ac:chgData name="Ingrida Krogertė" userId="b5068e54-8386-4b05-a679-501a4f41b060" providerId="ADAL" clId="{54C8F32B-D266-442C-BA65-35BFBF06E602}" dt="2022-07-08T09:49:32.320" v="669" actId="20577"/>
          <ac:spMkLst>
            <pc:docMk/>
            <pc:sldMk cId="1035688305" sldId="4719"/>
            <ac:spMk id="3" creationId="{E9FCB071-E715-9D38-3057-30FC80B5BB67}"/>
          </ac:spMkLst>
        </pc:spChg>
        <pc:spChg chg="mod">
          <ac:chgData name="Ingrida Krogertė" userId="b5068e54-8386-4b05-a679-501a4f41b060" providerId="ADAL" clId="{54C8F32B-D266-442C-BA65-35BFBF06E602}" dt="2022-07-08T09:49:49.301" v="675" actId="20577"/>
          <ac:spMkLst>
            <pc:docMk/>
            <pc:sldMk cId="1035688305" sldId="4719"/>
            <ac:spMk id="8" creationId="{7126F8A0-C41A-21A4-FFAF-8F5FDEE5CBD5}"/>
          </ac:spMkLst>
        </pc:spChg>
      </pc:sldChg>
      <pc:sldChg chg="modSp mod">
        <pc:chgData name="Ingrida Krogertė" userId="b5068e54-8386-4b05-a679-501a4f41b060" providerId="ADAL" clId="{54C8F32B-D266-442C-BA65-35BFBF06E602}" dt="2022-07-08T09:47:55.891" v="568" actId="20577"/>
        <pc:sldMkLst>
          <pc:docMk/>
          <pc:sldMk cId="402868129" sldId="4720"/>
        </pc:sldMkLst>
        <pc:spChg chg="mod">
          <ac:chgData name="Ingrida Krogertė" userId="b5068e54-8386-4b05-a679-501a4f41b060" providerId="ADAL" clId="{54C8F32B-D266-442C-BA65-35BFBF06E602}" dt="2022-07-08T09:47:55.891" v="568" actId="20577"/>
          <ac:spMkLst>
            <pc:docMk/>
            <pc:sldMk cId="402868129" sldId="4720"/>
            <ac:spMk id="4" creationId="{22F17ED7-9814-7992-0E9B-F6A6B8E9660F}"/>
          </ac:spMkLst>
        </pc:spChg>
      </pc:sldChg>
      <pc:sldChg chg="modSp mod">
        <pc:chgData name="Ingrida Krogertė" userId="b5068e54-8386-4b05-a679-501a4f41b060" providerId="ADAL" clId="{54C8F32B-D266-442C-BA65-35BFBF06E602}" dt="2022-07-08T09:56:59.823" v="763" actId="20577"/>
        <pc:sldMkLst>
          <pc:docMk/>
          <pc:sldMk cId="1258970088" sldId="4721"/>
        </pc:sldMkLst>
        <pc:spChg chg="mod">
          <ac:chgData name="Ingrida Krogertė" userId="b5068e54-8386-4b05-a679-501a4f41b060" providerId="ADAL" clId="{54C8F32B-D266-442C-BA65-35BFBF06E602}" dt="2022-07-08T09:56:59.823" v="763" actId="20577"/>
          <ac:spMkLst>
            <pc:docMk/>
            <pc:sldMk cId="1258970088" sldId="4721"/>
            <ac:spMk id="2" creationId="{5F39023B-430B-49B2-7CF8-572EC89B7195}"/>
          </ac:spMkLst>
        </pc:spChg>
      </pc:sldChg>
      <pc:sldChg chg="modSp mod">
        <pc:chgData name="Ingrida Krogertė" userId="b5068e54-8386-4b05-a679-501a4f41b060" providerId="ADAL" clId="{54C8F32B-D266-442C-BA65-35BFBF06E602}" dt="2022-07-08T11:11:51.830" v="774" actId="20577"/>
        <pc:sldMkLst>
          <pc:docMk/>
          <pc:sldMk cId="567746730" sldId="4723"/>
        </pc:sldMkLst>
        <pc:spChg chg="mod">
          <ac:chgData name="Ingrida Krogertė" userId="b5068e54-8386-4b05-a679-501a4f41b060" providerId="ADAL" clId="{54C8F32B-D266-442C-BA65-35BFBF06E602}" dt="2022-07-08T11:11:51.830" v="774" actId="20577"/>
          <ac:spMkLst>
            <pc:docMk/>
            <pc:sldMk cId="567746730" sldId="4723"/>
            <ac:spMk id="11" creationId="{B22EE125-04DE-DB09-8B99-A47A66613124}"/>
          </ac:spMkLst>
        </pc:spChg>
      </pc:sldChg>
      <pc:sldChg chg="modSp mod">
        <pc:chgData name="Ingrida Krogertė" userId="b5068e54-8386-4b05-a679-501a4f41b060" providerId="ADAL" clId="{54C8F32B-D266-442C-BA65-35BFBF06E602}" dt="2022-07-08T11:35:54.888" v="797" actId="20577"/>
        <pc:sldMkLst>
          <pc:docMk/>
          <pc:sldMk cId="72612093" sldId="4729"/>
        </pc:sldMkLst>
        <pc:spChg chg="mod">
          <ac:chgData name="Ingrida Krogertė" userId="b5068e54-8386-4b05-a679-501a4f41b060" providerId="ADAL" clId="{54C8F32B-D266-442C-BA65-35BFBF06E602}" dt="2022-07-08T11:35:54.888" v="797" actId="20577"/>
          <ac:spMkLst>
            <pc:docMk/>
            <pc:sldMk cId="72612093" sldId="4729"/>
            <ac:spMk id="4" creationId="{D9F7BA6B-4795-4E53-4CE6-FE6C47BE3632}"/>
          </ac:spMkLst>
        </pc:spChg>
      </pc:sldChg>
      <pc:sldChg chg="modSp mod">
        <pc:chgData name="Ingrida Krogertė" userId="b5068e54-8386-4b05-a679-501a4f41b060" providerId="ADAL" clId="{54C8F32B-D266-442C-BA65-35BFBF06E602}" dt="2022-07-08T11:42:47.210" v="879" actId="20577"/>
        <pc:sldMkLst>
          <pc:docMk/>
          <pc:sldMk cId="3381894665" sldId="4731"/>
        </pc:sldMkLst>
        <pc:spChg chg="mod">
          <ac:chgData name="Ingrida Krogertė" userId="b5068e54-8386-4b05-a679-501a4f41b060" providerId="ADAL" clId="{54C8F32B-D266-442C-BA65-35BFBF06E602}" dt="2022-07-08T11:42:47.210" v="879" actId="20577"/>
          <ac:spMkLst>
            <pc:docMk/>
            <pc:sldMk cId="3381894665" sldId="4731"/>
            <ac:spMk id="2" creationId="{32BF656C-DE29-C660-5857-A34A64EBD3AE}"/>
          </ac:spMkLst>
        </pc:spChg>
        <pc:spChg chg="mod">
          <ac:chgData name="Ingrida Krogertė" userId="b5068e54-8386-4b05-a679-501a4f41b060" providerId="ADAL" clId="{54C8F32B-D266-442C-BA65-35BFBF06E602}" dt="2022-07-08T11:42:28.932" v="877" actId="20577"/>
          <ac:spMkLst>
            <pc:docMk/>
            <pc:sldMk cId="3381894665" sldId="4731"/>
            <ac:spMk id="3" creationId="{75DD5D4D-169B-0AD7-37CF-4965DC28F042}"/>
          </ac:spMkLst>
        </pc:spChg>
      </pc:sldChg>
      <pc:sldChg chg="modSp mod">
        <pc:chgData name="Ingrida Krogertė" userId="b5068e54-8386-4b05-a679-501a4f41b060" providerId="ADAL" clId="{54C8F32B-D266-442C-BA65-35BFBF06E602}" dt="2022-07-08T08:09:40.979" v="376" actId="20577"/>
        <pc:sldMkLst>
          <pc:docMk/>
          <pc:sldMk cId="1045354513" sldId="4733"/>
        </pc:sldMkLst>
        <pc:spChg chg="mod">
          <ac:chgData name="Ingrida Krogertė" userId="b5068e54-8386-4b05-a679-501a4f41b060" providerId="ADAL" clId="{54C8F32B-D266-442C-BA65-35BFBF06E602}" dt="2022-07-08T08:09:40.979" v="376" actId="20577"/>
          <ac:spMkLst>
            <pc:docMk/>
            <pc:sldMk cId="1045354513" sldId="4733"/>
            <ac:spMk id="3" creationId="{C4F116C6-E778-D962-79A0-7C1105658307}"/>
          </ac:spMkLst>
        </pc:spChg>
      </pc:sldChg>
      <pc:sldChg chg="modSp mod">
        <pc:chgData name="Ingrida Krogertė" userId="b5068e54-8386-4b05-a679-501a4f41b060" providerId="ADAL" clId="{54C8F32B-D266-442C-BA65-35BFBF06E602}" dt="2022-07-08T09:54:04.207" v="715" actId="20577"/>
        <pc:sldMkLst>
          <pc:docMk/>
          <pc:sldMk cId="1836374452" sldId="4734"/>
        </pc:sldMkLst>
        <pc:spChg chg="mod">
          <ac:chgData name="Ingrida Krogertė" userId="b5068e54-8386-4b05-a679-501a4f41b060" providerId="ADAL" clId="{54C8F32B-D266-442C-BA65-35BFBF06E602}" dt="2022-07-08T09:53:51.439" v="708" actId="20577"/>
          <ac:spMkLst>
            <pc:docMk/>
            <pc:sldMk cId="1836374452" sldId="4734"/>
            <ac:spMk id="3" creationId="{A19B1142-3016-9E9B-5BE3-13D51509D182}"/>
          </ac:spMkLst>
        </pc:spChg>
        <pc:spChg chg="mod">
          <ac:chgData name="Ingrida Krogertė" userId="b5068e54-8386-4b05-a679-501a4f41b060" providerId="ADAL" clId="{54C8F32B-D266-442C-BA65-35BFBF06E602}" dt="2022-07-08T09:54:04.207" v="715" actId="20577"/>
          <ac:spMkLst>
            <pc:docMk/>
            <pc:sldMk cId="1836374452" sldId="4734"/>
            <ac:spMk id="5" creationId="{FDC2E798-D0C0-A861-BB3A-43114986D57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A48CD-CC4F-7146-9A1B-11B8E06F3DA3}" type="doc">
      <dgm:prSet loTypeId="urn:microsoft.com/office/officeart/2005/8/layout/gear1" loCatId="" qsTypeId="urn:microsoft.com/office/officeart/2005/8/quickstyle/simple3" qsCatId="simple" csTypeId="urn:microsoft.com/office/officeart/2005/8/colors/colorful1" csCatId="colorful" phldr="1"/>
      <dgm:spPr/>
      <dgm:t>
        <a:bodyPr/>
        <a:lstStyle/>
        <a:p>
          <a:endParaRPr lang="en-IE"/>
        </a:p>
      </dgm:t>
    </dgm:pt>
    <dgm:pt modelId="{A7A0D7C1-3C0E-FD48-900D-1E53CF0DD016}">
      <dgm:prSet phldrT="[Text]" custT="1"/>
      <dgm:spPr/>
      <dgm:t>
        <a:bodyPr/>
        <a:lstStyle/>
        <a:p>
          <a:r>
            <a:rPr lang="lt-LT" sz="1600" b="1" dirty="0">
              <a:solidFill>
                <a:srgbClr val="1188A3"/>
              </a:solidFill>
            </a:rPr>
            <a:t>Fiziologiniai ir psichologiniai pagyvenusių žmonių pokyčiai </a:t>
          </a:r>
          <a:endParaRPr lang="en-US" sz="1600" b="1" dirty="0">
            <a:solidFill>
              <a:srgbClr val="1188A3"/>
            </a:solidFill>
          </a:endParaRPr>
        </a:p>
      </dgm:t>
    </dgm:pt>
    <dgm:pt modelId="{56BC9A8D-C74F-6D41-9A57-F6F8D960D572}" type="parTrans" cxnId="{DF7242D1-E17D-4D48-A2CA-EE8B58167A5F}">
      <dgm:prSet/>
      <dgm:spPr/>
      <dgm:t>
        <a:bodyPr/>
        <a:lstStyle/>
        <a:p>
          <a:endParaRPr lang="en-GB"/>
        </a:p>
      </dgm:t>
    </dgm:pt>
    <dgm:pt modelId="{BC7B6136-5BB2-C443-A9DD-D8B43D1D0192}" type="sibTrans" cxnId="{DF7242D1-E17D-4D48-A2CA-EE8B58167A5F}">
      <dgm:prSet/>
      <dgm:spPr>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gradFill>
      </dgm:spPr>
      <dgm:t>
        <a:bodyPr/>
        <a:lstStyle/>
        <a:p>
          <a:endParaRPr lang="en-GB"/>
        </a:p>
      </dgm:t>
    </dgm:pt>
    <dgm:pt modelId="{3E121BEF-B2F5-294B-9741-A132E2A0511C}">
      <dgm:prSet phldrT="[Text]" custT="1"/>
      <dgm:spPr/>
      <dgm:t>
        <a:bodyPr/>
        <a:lstStyle/>
        <a:p>
          <a:r>
            <a:rPr lang="lt-LT" sz="1600" b="1" dirty="0">
              <a:solidFill>
                <a:srgbClr val="1188A3"/>
              </a:solidFill>
            </a:rPr>
            <a:t>Pagyvenusių žmonių mitybos būklė </a:t>
          </a:r>
          <a:endParaRPr lang="en-US" sz="1600" b="1" dirty="0">
            <a:solidFill>
              <a:srgbClr val="1188A3"/>
            </a:solidFill>
          </a:endParaRPr>
        </a:p>
        <a:p>
          <a:endParaRPr lang="en-GB" sz="1600" b="1" dirty="0">
            <a:solidFill>
              <a:srgbClr val="1188A3"/>
            </a:solidFill>
          </a:endParaRPr>
        </a:p>
      </dgm:t>
    </dgm:pt>
    <dgm:pt modelId="{0FECAC6F-BEBD-9447-B0EE-D6F55EDCB87B}" type="parTrans" cxnId="{79CC9C29-F570-B44C-B10D-3C32266E5086}">
      <dgm:prSet/>
      <dgm:spPr/>
      <dgm:t>
        <a:bodyPr/>
        <a:lstStyle/>
        <a:p>
          <a:endParaRPr lang="en-GB"/>
        </a:p>
      </dgm:t>
    </dgm:pt>
    <dgm:pt modelId="{CBF5A99C-E25C-7546-88D3-B55DFEFD0FD9}" type="sibTrans" cxnId="{79CC9C29-F570-B44C-B10D-3C32266E5086}">
      <dgm:prSet/>
      <dgm:spPr>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endParaRPr lang="en-GB"/>
        </a:p>
      </dgm:t>
    </dgm:pt>
    <dgm:pt modelId="{6534C896-AA11-B54B-A739-967826DFE839}">
      <dgm:prSet phldrT="[Text]" custT="1"/>
      <dgm:spPr/>
      <dgm:t>
        <a:bodyPr/>
        <a:lstStyle/>
        <a:p>
          <a:r>
            <a:rPr lang="pt-BR" sz="1600" b="1" dirty="0">
              <a:solidFill>
                <a:srgbClr val="1188A3"/>
              </a:solidFill>
            </a:rPr>
            <a:t>Inovatyvūs maisto produktai ir paslaugos </a:t>
          </a:r>
          <a:endParaRPr lang="en-US" sz="1600" b="1" dirty="0">
            <a:solidFill>
              <a:srgbClr val="1188A3"/>
            </a:solidFill>
          </a:endParaRPr>
        </a:p>
        <a:p>
          <a:endParaRPr lang="en-GB" sz="1600" b="1" dirty="0">
            <a:solidFill>
              <a:srgbClr val="1188A3"/>
            </a:solidFill>
          </a:endParaRPr>
        </a:p>
      </dgm:t>
    </dgm:pt>
    <dgm:pt modelId="{63365603-4D51-BF4D-8A6F-6548BFFCA156}" type="parTrans" cxnId="{111ADFDD-FE92-6B4C-9D38-3D3728E9340B}">
      <dgm:prSet/>
      <dgm:spPr/>
      <dgm:t>
        <a:bodyPr/>
        <a:lstStyle/>
        <a:p>
          <a:endParaRPr lang="en-GB"/>
        </a:p>
      </dgm:t>
    </dgm:pt>
    <dgm:pt modelId="{A3D8575F-106B-9A4F-80EF-86B7A3F879AA}" type="sibTrans" cxnId="{111ADFDD-FE92-6B4C-9D38-3D3728E9340B}">
      <dgm:prSet/>
      <dgm:spPr>
        <a:solidFill>
          <a:schemeClr val="accent1">
            <a:tint val="40000"/>
            <a:alpha val="0"/>
          </a:schemeClr>
        </a:solidFill>
      </dgm:spPr>
      <dgm:t>
        <a:bodyPr/>
        <a:lstStyle/>
        <a:p>
          <a:endParaRPr lang="en-GB"/>
        </a:p>
      </dgm:t>
    </dgm:pt>
    <dgm:pt modelId="{31B33524-2779-4C2F-9F12-5EA8A129088D}">
      <dgm:prSet/>
      <dgm:spPr/>
      <dgm:t>
        <a:bodyPr/>
        <a:lstStyle/>
        <a:p>
          <a:endParaRPr lang="en-IE"/>
        </a:p>
      </dgm:t>
    </dgm:pt>
    <dgm:pt modelId="{52096297-5EFD-4F94-8456-F9A32B1D5075}" type="parTrans" cxnId="{45C915B7-391D-4923-9987-C6BCB7D5AC2A}">
      <dgm:prSet/>
      <dgm:spPr/>
      <dgm:t>
        <a:bodyPr/>
        <a:lstStyle/>
        <a:p>
          <a:endParaRPr lang="en-IE"/>
        </a:p>
      </dgm:t>
    </dgm:pt>
    <dgm:pt modelId="{D063D03D-AA13-4337-9D16-1FE793ACA0B6}" type="sibTrans" cxnId="{45C915B7-391D-4923-9987-C6BCB7D5AC2A}">
      <dgm:prSet/>
      <dgm:spPr/>
      <dgm:t>
        <a:bodyPr/>
        <a:lstStyle/>
        <a:p>
          <a:endParaRPr lang="en-IE"/>
        </a:p>
      </dgm:t>
    </dgm:pt>
    <dgm:pt modelId="{7BACE8CB-9707-4F6C-913B-EDC56AC69BB4}">
      <dgm:prSet/>
      <dgm:spPr/>
      <dgm:t>
        <a:bodyPr/>
        <a:lstStyle/>
        <a:p>
          <a:endParaRPr lang="en-IE"/>
        </a:p>
      </dgm:t>
    </dgm:pt>
    <dgm:pt modelId="{A2C27B60-5801-4F4E-8CCB-96D1928F2BE4}" type="parTrans" cxnId="{D4CED62C-B231-48B3-8C29-7AC8F62062A6}">
      <dgm:prSet/>
      <dgm:spPr/>
      <dgm:t>
        <a:bodyPr/>
        <a:lstStyle/>
        <a:p>
          <a:endParaRPr lang="en-IE"/>
        </a:p>
      </dgm:t>
    </dgm:pt>
    <dgm:pt modelId="{E8CB629C-B154-4591-BC40-D12704849AB5}" type="sibTrans" cxnId="{D4CED62C-B231-48B3-8C29-7AC8F62062A6}">
      <dgm:prSet/>
      <dgm:spPr/>
      <dgm:t>
        <a:bodyPr/>
        <a:lstStyle/>
        <a:p>
          <a:endParaRPr lang="en-IE"/>
        </a:p>
      </dgm:t>
    </dgm:pt>
    <dgm:pt modelId="{5F966815-EB7D-483B-A9D1-C376B25CFD53}">
      <dgm:prSet/>
      <dgm:spPr/>
      <dgm:t>
        <a:bodyPr/>
        <a:lstStyle/>
        <a:p>
          <a:endParaRPr lang="en-IE"/>
        </a:p>
      </dgm:t>
    </dgm:pt>
    <dgm:pt modelId="{18D07F17-80DC-4884-9B17-BF54E7FA96CB}" type="parTrans" cxnId="{5A69F341-5115-4CD0-BABD-255677204DF4}">
      <dgm:prSet/>
      <dgm:spPr/>
      <dgm:t>
        <a:bodyPr/>
        <a:lstStyle/>
        <a:p>
          <a:endParaRPr lang="en-IE"/>
        </a:p>
      </dgm:t>
    </dgm:pt>
    <dgm:pt modelId="{D51FE0F3-3F19-422B-BC73-3C61BAB9D570}" type="sibTrans" cxnId="{5A69F341-5115-4CD0-BABD-255677204DF4}">
      <dgm:prSet/>
      <dgm:spPr/>
      <dgm:t>
        <a:bodyPr/>
        <a:lstStyle/>
        <a:p>
          <a:endParaRPr lang="en-IE"/>
        </a:p>
      </dgm:t>
    </dgm:pt>
    <dgm:pt modelId="{3EB2EBA0-3F1C-C740-9C63-C232FF024146}" type="pres">
      <dgm:prSet presAssocID="{035A48CD-CC4F-7146-9A1B-11B8E06F3DA3}" presName="composite" presStyleCnt="0">
        <dgm:presLayoutVars>
          <dgm:chMax val="3"/>
          <dgm:animLvl val="lvl"/>
          <dgm:resizeHandles val="exact"/>
        </dgm:presLayoutVars>
      </dgm:prSet>
      <dgm:spPr/>
    </dgm:pt>
    <dgm:pt modelId="{6DC01841-9B97-3A47-8F5B-D51BCED87C97}" type="pres">
      <dgm:prSet presAssocID="{A7A0D7C1-3C0E-FD48-900D-1E53CF0DD016}" presName="gear1" presStyleLbl="node1" presStyleIdx="0" presStyleCnt="3" custScaleX="94448" custScaleY="88983" custLinFactNeighborX="40875" custLinFactNeighborY="-2868">
        <dgm:presLayoutVars>
          <dgm:chMax val="1"/>
          <dgm:bulletEnabled val="1"/>
        </dgm:presLayoutVars>
      </dgm:prSet>
      <dgm:spPr/>
    </dgm:pt>
    <dgm:pt modelId="{6DEA272C-420C-C04F-9CE9-D2498E0E4389}" type="pres">
      <dgm:prSet presAssocID="{A7A0D7C1-3C0E-FD48-900D-1E53CF0DD016}" presName="gear1srcNode" presStyleLbl="node1" presStyleIdx="0" presStyleCnt="3"/>
      <dgm:spPr/>
    </dgm:pt>
    <dgm:pt modelId="{EF04F39A-7ACD-A843-B289-3E6C2D69EB5B}" type="pres">
      <dgm:prSet presAssocID="{A7A0D7C1-3C0E-FD48-900D-1E53CF0DD016}" presName="gear1dstNode" presStyleLbl="node1" presStyleIdx="0" presStyleCnt="3"/>
      <dgm:spPr/>
    </dgm:pt>
    <dgm:pt modelId="{7F575DD0-8188-7F47-B456-DB39FC623606}" type="pres">
      <dgm:prSet presAssocID="{3E121BEF-B2F5-294B-9741-A132E2A0511C}" presName="gear2" presStyleLbl="node1" presStyleIdx="1" presStyleCnt="3" custScaleX="109295" custLinFactNeighborX="18624" custLinFactNeighborY="20224">
        <dgm:presLayoutVars>
          <dgm:chMax val="1"/>
          <dgm:bulletEnabled val="1"/>
        </dgm:presLayoutVars>
      </dgm:prSet>
      <dgm:spPr/>
    </dgm:pt>
    <dgm:pt modelId="{BBF07854-044E-4E4D-8479-F70DD49EDC95}" type="pres">
      <dgm:prSet presAssocID="{3E121BEF-B2F5-294B-9741-A132E2A0511C}" presName="gear2srcNode" presStyleLbl="node1" presStyleIdx="1" presStyleCnt="3"/>
      <dgm:spPr/>
    </dgm:pt>
    <dgm:pt modelId="{82D24497-F6AE-E24D-8DA4-2D64A61CE0AB}" type="pres">
      <dgm:prSet presAssocID="{3E121BEF-B2F5-294B-9741-A132E2A0511C}" presName="gear2dstNode" presStyleLbl="node1" presStyleIdx="1" presStyleCnt="3"/>
      <dgm:spPr/>
    </dgm:pt>
    <dgm:pt modelId="{DAFA98CF-BAD9-B449-9B8B-3C1FD9216FE6}" type="pres">
      <dgm:prSet presAssocID="{6534C896-AA11-B54B-A739-967826DFE839}" presName="gear3" presStyleLbl="node1" presStyleIdx="2" presStyleCnt="3" custLinFactNeighborX="55065" custLinFactNeighborY="8512"/>
      <dgm:spPr/>
    </dgm:pt>
    <dgm:pt modelId="{7C4EE241-EC25-324C-A776-872E5A1E2F60}" type="pres">
      <dgm:prSet presAssocID="{6534C896-AA11-B54B-A739-967826DFE839}" presName="gear3tx" presStyleLbl="node1" presStyleIdx="2" presStyleCnt="3">
        <dgm:presLayoutVars>
          <dgm:chMax val="1"/>
          <dgm:bulletEnabled val="1"/>
        </dgm:presLayoutVars>
      </dgm:prSet>
      <dgm:spPr/>
    </dgm:pt>
    <dgm:pt modelId="{24E2130A-9A3A-3641-99C3-9167A5EA00C0}" type="pres">
      <dgm:prSet presAssocID="{6534C896-AA11-B54B-A739-967826DFE839}" presName="gear3srcNode" presStyleLbl="node1" presStyleIdx="2" presStyleCnt="3"/>
      <dgm:spPr/>
    </dgm:pt>
    <dgm:pt modelId="{61A1DF0D-0075-DA45-BC78-52C8102355AA}" type="pres">
      <dgm:prSet presAssocID="{6534C896-AA11-B54B-A739-967826DFE839}" presName="gear3dstNode" presStyleLbl="node1" presStyleIdx="2" presStyleCnt="3"/>
      <dgm:spPr/>
    </dgm:pt>
    <dgm:pt modelId="{2B13E489-9311-5741-A7F3-4D2525EA3D30}" type="pres">
      <dgm:prSet presAssocID="{BC7B6136-5BB2-C443-A9DD-D8B43D1D0192}" presName="connector1" presStyleLbl="sibTrans2D1" presStyleIdx="0" presStyleCnt="3" custAng="7636151" custScaleX="60140" custScaleY="55715" custLinFactNeighborX="-25628" custLinFactNeighborY="15850"/>
      <dgm:spPr/>
    </dgm:pt>
    <dgm:pt modelId="{EFA5F8FA-A372-B948-B56B-AC591D2598DE}" type="pres">
      <dgm:prSet presAssocID="{CBF5A99C-E25C-7546-88D3-B55DFEFD0FD9}" presName="connector2" presStyleLbl="sibTrans2D1" presStyleIdx="1" presStyleCnt="3" custAng="845843" custLinFactNeighborX="48360" custLinFactNeighborY="-17829"/>
      <dgm:spPr/>
    </dgm:pt>
    <dgm:pt modelId="{FE11904B-4C07-284A-A28A-65E2733860BC}" type="pres">
      <dgm:prSet presAssocID="{A3D8575F-106B-9A4F-80EF-86B7A3F879AA}" presName="connector3" presStyleLbl="sibTrans2D1" presStyleIdx="2" presStyleCnt="3" custAng="5864903" custLinFactNeighborX="-72437" custLinFactNeighborY="78648"/>
      <dgm:spPr>
        <a:prstGeom prst="triangle">
          <a:avLst/>
        </a:prstGeom>
      </dgm:spPr>
    </dgm:pt>
  </dgm:ptLst>
  <dgm:cxnLst>
    <dgm:cxn modelId="{79CC9C29-F570-B44C-B10D-3C32266E5086}" srcId="{035A48CD-CC4F-7146-9A1B-11B8E06F3DA3}" destId="{3E121BEF-B2F5-294B-9741-A132E2A0511C}" srcOrd="1" destOrd="0" parTransId="{0FECAC6F-BEBD-9447-B0EE-D6F55EDCB87B}" sibTransId="{CBF5A99C-E25C-7546-88D3-B55DFEFD0FD9}"/>
    <dgm:cxn modelId="{D4CED62C-B231-48B3-8C29-7AC8F62062A6}" srcId="{035A48CD-CC4F-7146-9A1B-11B8E06F3DA3}" destId="{7BACE8CB-9707-4F6C-913B-EDC56AC69BB4}" srcOrd="4" destOrd="0" parTransId="{A2C27B60-5801-4F4E-8CCB-96D1928F2BE4}" sibTransId="{E8CB629C-B154-4591-BC40-D12704849AB5}"/>
    <dgm:cxn modelId="{345C3E2F-F9D2-B143-A6FA-7AADCD926528}" type="presOf" srcId="{3E121BEF-B2F5-294B-9741-A132E2A0511C}" destId="{7F575DD0-8188-7F47-B456-DB39FC623606}" srcOrd="0" destOrd="0" presId="urn:microsoft.com/office/officeart/2005/8/layout/gear1"/>
    <dgm:cxn modelId="{163D073D-CC40-1748-9123-C937BC0D63D6}" type="presOf" srcId="{6534C896-AA11-B54B-A739-967826DFE839}" destId="{24E2130A-9A3A-3641-99C3-9167A5EA00C0}" srcOrd="2" destOrd="0" presId="urn:microsoft.com/office/officeart/2005/8/layout/gear1"/>
    <dgm:cxn modelId="{3DC5575B-D18E-3149-B891-6EEFDFA51C5C}" type="presOf" srcId="{6534C896-AA11-B54B-A739-967826DFE839}" destId="{DAFA98CF-BAD9-B449-9B8B-3C1FD9216FE6}" srcOrd="0" destOrd="0" presId="urn:microsoft.com/office/officeart/2005/8/layout/gear1"/>
    <dgm:cxn modelId="{5A69F341-5115-4CD0-BABD-255677204DF4}" srcId="{035A48CD-CC4F-7146-9A1B-11B8E06F3DA3}" destId="{5F966815-EB7D-483B-A9D1-C376B25CFD53}" srcOrd="5" destOrd="0" parTransId="{18D07F17-80DC-4884-9B17-BF54E7FA96CB}" sibTransId="{D51FE0F3-3F19-422B-BC73-3C61BAB9D570}"/>
    <dgm:cxn modelId="{38943347-8E99-7648-AC7A-60F740CA7DE2}" type="presOf" srcId="{BC7B6136-5BB2-C443-A9DD-D8B43D1D0192}" destId="{2B13E489-9311-5741-A7F3-4D2525EA3D30}" srcOrd="0" destOrd="0" presId="urn:microsoft.com/office/officeart/2005/8/layout/gear1"/>
    <dgm:cxn modelId="{506EE54B-4ECE-4645-8AC7-8ECC5ABDEB0C}" type="presOf" srcId="{A7A0D7C1-3C0E-FD48-900D-1E53CF0DD016}" destId="{6DEA272C-420C-C04F-9CE9-D2498E0E4389}" srcOrd="1" destOrd="0" presId="urn:microsoft.com/office/officeart/2005/8/layout/gear1"/>
    <dgm:cxn modelId="{7620266D-4F7B-C94D-88CD-E7AE2CF75A09}" type="presOf" srcId="{CBF5A99C-E25C-7546-88D3-B55DFEFD0FD9}" destId="{EFA5F8FA-A372-B948-B56B-AC591D2598DE}" srcOrd="0" destOrd="0" presId="urn:microsoft.com/office/officeart/2005/8/layout/gear1"/>
    <dgm:cxn modelId="{7F528651-FEE9-CC47-8FFF-58E8B2F3CAF1}" type="presOf" srcId="{A7A0D7C1-3C0E-FD48-900D-1E53CF0DD016}" destId="{6DC01841-9B97-3A47-8F5B-D51BCED87C97}" srcOrd="0" destOrd="0" presId="urn:microsoft.com/office/officeart/2005/8/layout/gear1"/>
    <dgm:cxn modelId="{5CE3B486-B836-4B4F-85C1-FA2E8401BC5C}" type="presOf" srcId="{035A48CD-CC4F-7146-9A1B-11B8E06F3DA3}" destId="{3EB2EBA0-3F1C-C740-9C63-C232FF024146}" srcOrd="0" destOrd="0" presId="urn:microsoft.com/office/officeart/2005/8/layout/gear1"/>
    <dgm:cxn modelId="{F58346A2-340B-704F-ABC8-FED594241861}" type="presOf" srcId="{A7A0D7C1-3C0E-FD48-900D-1E53CF0DD016}" destId="{EF04F39A-7ACD-A843-B289-3E6C2D69EB5B}" srcOrd="2" destOrd="0" presId="urn:microsoft.com/office/officeart/2005/8/layout/gear1"/>
    <dgm:cxn modelId="{45C915B7-391D-4923-9987-C6BCB7D5AC2A}" srcId="{035A48CD-CC4F-7146-9A1B-11B8E06F3DA3}" destId="{31B33524-2779-4C2F-9F12-5EA8A129088D}" srcOrd="3" destOrd="0" parTransId="{52096297-5EFD-4F94-8456-F9A32B1D5075}" sibTransId="{D063D03D-AA13-4337-9D16-1FE793ACA0B6}"/>
    <dgm:cxn modelId="{59997CBC-5013-BD40-A167-1A287CA70AC5}" type="presOf" srcId="{3E121BEF-B2F5-294B-9741-A132E2A0511C}" destId="{82D24497-F6AE-E24D-8DA4-2D64A61CE0AB}" srcOrd="2" destOrd="0" presId="urn:microsoft.com/office/officeart/2005/8/layout/gear1"/>
    <dgm:cxn modelId="{DF7242D1-E17D-4D48-A2CA-EE8B58167A5F}" srcId="{035A48CD-CC4F-7146-9A1B-11B8E06F3DA3}" destId="{A7A0D7C1-3C0E-FD48-900D-1E53CF0DD016}" srcOrd="0" destOrd="0" parTransId="{56BC9A8D-C74F-6D41-9A57-F6F8D960D572}" sibTransId="{BC7B6136-5BB2-C443-A9DD-D8B43D1D0192}"/>
    <dgm:cxn modelId="{7CCF44D9-F3FD-6E49-8BBA-93A2C113673F}" type="presOf" srcId="{A3D8575F-106B-9A4F-80EF-86B7A3F879AA}" destId="{FE11904B-4C07-284A-A28A-65E2733860BC}" srcOrd="0" destOrd="0" presId="urn:microsoft.com/office/officeart/2005/8/layout/gear1"/>
    <dgm:cxn modelId="{ED2661DB-A722-9C47-876F-C39C5E49BF07}" type="presOf" srcId="{3E121BEF-B2F5-294B-9741-A132E2A0511C}" destId="{BBF07854-044E-4E4D-8479-F70DD49EDC95}" srcOrd="1" destOrd="0" presId="urn:microsoft.com/office/officeart/2005/8/layout/gear1"/>
    <dgm:cxn modelId="{44487CDD-0825-674A-A478-8C8EE29AA0F4}" type="presOf" srcId="{6534C896-AA11-B54B-A739-967826DFE839}" destId="{7C4EE241-EC25-324C-A776-872E5A1E2F60}" srcOrd="1" destOrd="0" presId="urn:microsoft.com/office/officeart/2005/8/layout/gear1"/>
    <dgm:cxn modelId="{111ADFDD-FE92-6B4C-9D38-3D3728E9340B}" srcId="{035A48CD-CC4F-7146-9A1B-11B8E06F3DA3}" destId="{6534C896-AA11-B54B-A739-967826DFE839}" srcOrd="2" destOrd="0" parTransId="{63365603-4D51-BF4D-8A6F-6548BFFCA156}" sibTransId="{A3D8575F-106B-9A4F-80EF-86B7A3F879AA}"/>
    <dgm:cxn modelId="{EEAF49F5-81AD-E944-92B1-DD8D2F3CFF2A}" type="presOf" srcId="{6534C896-AA11-B54B-A739-967826DFE839}" destId="{61A1DF0D-0075-DA45-BC78-52C8102355AA}" srcOrd="3" destOrd="0" presId="urn:microsoft.com/office/officeart/2005/8/layout/gear1"/>
    <dgm:cxn modelId="{FC5DC4FF-207F-A746-804D-756AFC09028E}" type="presParOf" srcId="{3EB2EBA0-3F1C-C740-9C63-C232FF024146}" destId="{6DC01841-9B97-3A47-8F5B-D51BCED87C97}" srcOrd="0" destOrd="0" presId="urn:microsoft.com/office/officeart/2005/8/layout/gear1"/>
    <dgm:cxn modelId="{2339C7FB-8BCA-7745-AD4A-25363C05B57B}" type="presParOf" srcId="{3EB2EBA0-3F1C-C740-9C63-C232FF024146}" destId="{6DEA272C-420C-C04F-9CE9-D2498E0E4389}" srcOrd="1" destOrd="0" presId="urn:microsoft.com/office/officeart/2005/8/layout/gear1"/>
    <dgm:cxn modelId="{A41FA2F7-C270-3A40-8F77-9836437F59C0}" type="presParOf" srcId="{3EB2EBA0-3F1C-C740-9C63-C232FF024146}" destId="{EF04F39A-7ACD-A843-B289-3E6C2D69EB5B}" srcOrd="2" destOrd="0" presId="urn:microsoft.com/office/officeart/2005/8/layout/gear1"/>
    <dgm:cxn modelId="{C74F4272-7E13-6B47-9E8B-736E028DBA3F}" type="presParOf" srcId="{3EB2EBA0-3F1C-C740-9C63-C232FF024146}" destId="{7F575DD0-8188-7F47-B456-DB39FC623606}" srcOrd="3" destOrd="0" presId="urn:microsoft.com/office/officeart/2005/8/layout/gear1"/>
    <dgm:cxn modelId="{75712CAA-1D21-8346-B3B1-997EED4A8F2A}" type="presParOf" srcId="{3EB2EBA0-3F1C-C740-9C63-C232FF024146}" destId="{BBF07854-044E-4E4D-8479-F70DD49EDC95}" srcOrd="4" destOrd="0" presId="urn:microsoft.com/office/officeart/2005/8/layout/gear1"/>
    <dgm:cxn modelId="{0F07CF10-1A74-A24D-A40D-9D4926356441}" type="presParOf" srcId="{3EB2EBA0-3F1C-C740-9C63-C232FF024146}" destId="{82D24497-F6AE-E24D-8DA4-2D64A61CE0AB}" srcOrd="5" destOrd="0" presId="urn:microsoft.com/office/officeart/2005/8/layout/gear1"/>
    <dgm:cxn modelId="{7A37A27B-2E64-A946-9E2B-DCFFCCF6F62A}" type="presParOf" srcId="{3EB2EBA0-3F1C-C740-9C63-C232FF024146}" destId="{DAFA98CF-BAD9-B449-9B8B-3C1FD9216FE6}" srcOrd="6" destOrd="0" presId="urn:microsoft.com/office/officeart/2005/8/layout/gear1"/>
    <dgm:cxn modelId="{0827869E-0EFF-0442-B324-6E58333930F5}" type="presParOf" srcId="{3EB2EBA0-3F1C-C740-9C63-C232FF024146}" destId="{7C4EE241-EC25-324C-A776-872E5A1E2F60}" srcOrd="7" destOrd="0" presId="urn:microsoft.com/office/officeart/2005/8/layout/gear1"/>
    <dgm:cxn modelId="{E663C8BA-A16B-244A-8B68-AC643B2F5EEB}" type="presParOf" srcId="{3EB2EBA0-3F1C-C740-9C63-C232FF024146}" destId="{24E2130A-9A3A-3641-99C3-9167A5EA00C0}" srcOrd="8" destOrd="0" presId="urn:microsoft.com/office/officeart/2005/8/layout/gear1"/>
    <dgm:cxn modelId="{CC6E8C25-55C7-4648-99EC-DB3525E96FFF}" type="presParOf" srcId="{3EB2EBA0-3F1C-C740-9C63-C232FF024146}" destId="{61A1DF0D-0075-DA45-BC78-52C8102355AA}" srcOrd="9" destOrd="0" presId="urn:microsoft.com/office/officeart/2005/8/layout/gear1"/>
    <dgm:cxn modelId="{BF578A64-8B4E-3946-A706-09D09FE923C2}" type="presParOf" srcId="{3EB2EBA0-3F1C-C740-9C63-C232FF024146}" destId="{2B13E489-9311-5741-A7F3-4D2525EA3D30}" srcOrd="10" destOrd="0" presId="urn:microsoft.com/office/officeart/2005/8/layout/gear1"/>
    <dgm:cxn modelId="{0D4470EC-243F-B844-8B62-8C5DE5249640}" type="presParOf" srcId="{3EB2EBA0-3F1C-C740-9C63-C232FF024146}" destId="{EFA5F8FA-A372-B948-B56B-AC591D2598DE}" srcOrd="11" destOrd="0" presId="urn:microsoft.com/office/officeart/2005/8/layout/gear1"/>
    <dgm:cxn modelId="{3B9787BB-B9AC-3249-97BD-D83134023112}" type="presParOf" srcId="{3EB2EBA0-3F1C-C740-9C63-C232FF024146}" destId="{FE11904B-4C07-284A-A28A-65E2733860BC}"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15ADB-F9B2-43E2-BC12-4DC8D68062E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GB"/>
        </a:p>
      </dgm:t>
    </dgm:pt>
    <dgm:pt modelId="{4D63278A-A984-41F9-8D8A-9C0194B4949B}">
      <dgm:prSet phldrT="[Text]"/>
      <dgm:spPr/>
      <dgm:t>
        <a:bodyPr/>
        <a:lstStyle/>
        <a:p>
          <a:r>
            <a:rPr lang="en-US" dirty="0" err="1"/>
            <a:t>Sveika</a:t>
          </a:r>
          <a:endParaRPr lang="en-GB" dirty="0"/>
        </a:p>
      </dgm:t>
    </dgm:pt>
    <dgm:pt modelId="{E3A6D2A1-D212-4871-A2D2-97467D268BB4}" type="parTrans" cxnId="{B38CEDBC-3BB6-4A64-8E44-6C9BC38D1590}">
      <dgm:prSet/>
      <dgm:spPr/>
      <dgm:t>
        <a:bodyPr/>
        <a:lstStyle/>
        <a:p>
          <a:endParaRPr lang="en-GB"/>
        </a:p>
      </dgm:t>
    </dgm:pt>
    <dgm:pt modelId="{EB2BE3C2-55AF-4976-8A18-6CC240BF953D}" type="sibTrans" cxnId="{B38CEDBC-3BB6-4A64-8E44-6C9BC38D1590}">
      <dgm:prSet/>
      <dgm:spPr/>
      <dgm:t>
        <a:bodyPr/>
        <a:lstStyle/>
        <a:p>
          <a:endParaRPr lang="en-GB"/>
        </a:p>
      </dgm:t>
    </dgm:pt>
    <dgm:pt modelId="{D90057D6-657C-4817-9FA9-6437143A3261}">
      <dgm:prSet phldrT="[Text]"/>
      <dgm:spPr/>
      <dgm:t>
        <a:bodyPr/>
        <a:lstStyle/>
        <a:p>
          <a:r>
            <a:rPr lang="en-US" dirty="0" err="1"/>
            <a:t>Nesveika</a:t>
          </a:r>
          <a:endParaRPr lang="en-GB" dirty="0"/>
        </a:p>
      </dgm:t>
    </dgm:pt>
    <dgm:pt modelId="{7645BDDA-80AC-4601-B321-584AC398600E}" type="parTrans" cxnId="{1AFF506D-45A0-4156-BF28-32F5DF39BC22}">
      <dgm:prSet/>
      <dgm:spPr/>
      <dgm:t>
        <a:bodyPr/>
        <a:lstStyle/>
        <a:p>
          <a:endParaRPr lang="en-GB"/>
        </a:p>
      </dgm:t>
    </dgm:pt>
    <dgm:pt modelId="{CBC690AD-2B38-41BF-82DD-5D91AA6EE0F1}" type="sibTrans" cxnId="{1AFF506D-45A0-4156-BF28-32F5DF39BC22}">
      <dgm:prSet/>
      <dgm:spPr/>
      <dgm:t>
        <a:bodyPr/>
        <a:lstStyle/>
        <a:p>
          <a:endParaRPr lang="en-GB"/>
        </a:p>
      </dgm:t>
    </dgm:pt>
    <dgm:pt modelId="{8BB99167-D40B-4C42-ABB0-5C01DE5BDECC}">
      <dgm:prSet phldrT="[Text]" custT="1"/>
      <dgm:spPr/>
      <dgm:t>
        <a:bodyPr/>
        <a:lstStyle/>
        <a:p>
          <a:r>
            <a:rPr lang="lt-LT" sz="2000" b="1" dirty="0"/>
            <a:t>Produkto naujumas</a:t>
          </a:r>
          <a:endParaRPr lang="en-GB" sz="2000" b="1" dirty="0"/>
        </a:p>
      </dgm:t>
    </dgm:pt>
    <dgm:pt modelId="{E629575D-70D8-493E-AACB-52B80F0F3B56}" type="parTrans" cxnId="{10C9B73F-8625-4345-8E20-8B18DF9FD556}">
      <dgm:prSet/>
      <dgm:spPr/>
      <dgm:t>
        <a:bodyPr/>
        <a:lstStyle/>
        <a:p>
          <a:endParaRPr lang="en-GB"/>
        </a:p>
      </dgm:t>
    </dgm:pt>
    <dgm:pt modelId="{4AD8BC6A-1309-47BD-AB17-069A9F266360}" type="sibTrans" cxnId="{10C9B73F-8625-4345-8E20-8B18DF9FD556}">
      <dgm:prSet/>
      <dgm:spPr/>
      <dgm:t>
        <a:bodyPr/>
        <a:lstStyle/>
        <a:p>
          <a:endParaRPr lang="en-GB"/>
        </a:p>
      </dgm:t>
    </dgm:pt>
    <dgm:pt modelId="{57B1B3CB-3428-4956-B5B7-ACC35276DDE3}">
      <dgm:prSet phldrT="[Text]"/>
      <dgm:spPr/>
      <dgm:t>
        <a:bodyPr/>
        <a:lstStyle/>
        <a:p>
          <a:r>
            <a:rPr lang="en-US" dirty="0" err="1"/>
            <a:t>Nauj</a:t>
          </a:r>
          <a:r>
            <a:rPr lang="lt-LT" dirty="0" err="1"/>
            <a:t>as</a:t>
          </a:r>
          <a:endParaRPr lang="en-GB" dirty="0"/>
        </a:p>
      </dgm:t>
    </dgm:pt>
    <dgm:pt modelId="{FB835917-B18B-4991-8CDD-C4E26CF494EE}" type="parTrans" cxnId="{ED5E3D64-44E7-43A3-AA50-77A28DD43435}">
      <dgm:prSet/>
      <dgm:spPr/>
      <dgm:t>
        <a:bodyPr/>
        <a:lstStyle/>
        <a:p>
          <a:endParaRPr lang="en-GB"/>
        </a:p>
      </dgm:t>
    </dgm:pt>
    <dgm:pt modelId="{A0B01A3F-16A8-4DCC-8F6A-2E18FBE5898D}" type="sibTrans" cxnId="{ED5E3D64-44E7-43A3-AA50-77A28DD43435}">
      <dgm:prSet/>
      <dgm:spPr/>
      <dgm:t>
        <a:bodyPr/>
        <a:lstStyle/>
        <a:p>
          <a:endParaRPr lang="en-GB"/>
        </a:p>
      </dgm:t>
    </dgm:pt>
    <dgm:pt modelId="{5EE353EC-8BCF-4355-8ECC-2179B475028E}">
      <dgm:prSet phldrT="[Text]"/>
      <dgm:spPr/>
      <dgm:t>
        <a:bodyPr/>
        <a:lstStyle/>
        <a:p>
          <a:r>
            <a:rPr lang="en-US" dirty="0" err="1"/>
            <a:t>Tradicinis</a:t>
          </a:r>
          <a:endParaRPr lang="en-GB" dirty="0"/>
        </a:p>
      </dgm:t>
    </dgm:pt>
    <dgm:pt modelId="{7A065DB0-ED4E-4CFC-9833-BDD8D3E92E48}" type="parTrans" cxnId="{950F8B1D-E98E-4D5E-A806-9FE5927F698C}">
      <dgm:prSet/>
      <dgm:spPr/>
      <dgm:t>
        <a:bodyPr/>
        <a:lstStyle/>
        <a:p>
          <a:endParaRPr lang="en-GB"/>
        </a:p>
      </dgm:t>
    </dgm:pt>
    <dgm:pt modelId="{44727AEE-AE39-4AB7-A78F-809236377BD3}" type="sibTrans" cxnId="{950F8B1D-E98E-4D5E-A806-9FE5927F698C}">
      <dgm:prSet/>
      <dgm:spPr/>
      <dgm:t>
        <a:bodyPr/>
        <a:lstStyle/>
        <a:p>
          <a:endParaRPr lang="en-GB"/>
        </a:p>
      </dgm:t>
    </dgm:pt>
    <dgm:pt modelId="{0CAA69A0-6EE7-4070-9452-99D895A3BFE4}">
      <dgm:prSet phldrT="[Text]" custT="1"/>
      <dgm:spPr/>
      <dgm:t>
        <a:bodyPr/>
        <a:lstStyle/>
        <a:p>
          <a:r>
            <a:rPr lang="en-US" sz="2000" b="1" dirty="0" err="1"/>
            <a:t>Produkto</a:t>
          </a:r>
          <a:r>
            <a:rPr lang="en-US" sz="2000" b="1" dirty="0"/>
            <a:t> </a:t>
          </a:r>
          <a:r>
            <a:rPr lang="en-US" sz="2000" b="1" dirty="0" err="1"/>
            <a:t>tipas</a:t>
          </a:r>
          <a:endParaRPr lang="en-GB" sz="2000" b="1" dirty="0"/>
        </a:p>
      </dgm:t>
    </dgm:pt>
    <dgm:pt modelId="{B280F311-F473-4BF1-A7C8-4AF53B537814}" type="parTrans" cxnId="{B4BF4912-17A3-4B87-A05B-3DDE4031CFF5}">
      <dgm:prSet/>
      <dgm:spPr/>
      <dgm:t>
        <a:bodyPr/>
        <a:lstStyle/>
        <a:p>
          <a:endParaRPr lang="en-GB"/>
        </a:p>
      </dgm:t>
    </dgm:pt>
    <dgm:pt modelId="{1F0D0B3E-15E2-4A42-BBB0-6F80FC749D7C}" type="sibTrans" cxnId="{B4BF4912-17A3-4B87-A05B-3DDE4031CFF5}">
      <dgm:prSet/>
      <dgm:spPr/>
      <dgm:t>
        <a:bodyPr/>
        <a:lstStyle/>
        <a:p>
          <a:endParaRPr lang="en-GB"/>
        </a:p>
      </dgm:t>
    </dgm:pt>
    <dgm:pt modelId="{5534F046-B59C-4E78-9387-8C94634749AB}">
      <dgm:prSet phldrT="[Text]"/>
      <dgm:spPr/>
      <dgm:t>
        <a:bodyPr/>
        <a:lstStyle/>
        <a:p>
          <a:r>
            <a:rPr lang="lt-LT" dirty="0"/>
            <a:t>Patiekalas</a:t>
          </a:r>
          <a:endParaRPr lang="en-GB" dirty="0"/>
        </a:p>
      </dgm:t>
    </dgm:pt>
    <dgm:pt modelId="{FF15D803-3C01-4A67-B239-E09744D03776}" type="parTrans" cxnId="{7C673F47-805B-4B77-A8FF-E13BC928BDBB}">
      <dgm:prSet/>
      <dgm:spPr/>
      <dgm:t>
        <a:bodyPr/>
        <a:lstStyle/>
        <a:p>
          <a:endParaRPr lang="en-GB"/>
        </a:p>
      </dgm:t>
    </dgm:pt>
    <dgm:pt modelId="{82E06098-11E1-4EEE-9E97-66564F514D83}" type="sibTrans" cxnId="{7C673F47-805B-4B77-A8FF-E13BC928BDBB}">
      <dgm:prSet/>
      <dgm:spPr/>
      <dgm:t>
        <a:bodyPr/>
        <a:lstStyle/>
        <a:p>
          <a:endParaRPr lang="en-GB"/>
        </a:p>
      </dgm:t>
    </dgm:pt>
    <dgm:pt modelId="{FC74748A-D843-4351-BA15-3AC681DCB12D}">
      <dgm:prSet phldrT="[Text]"/>
      <dgm:spPr/>
      <dgm:t>
        <a:bodyPr/>
        <a:lstStyle/>
        <a:p>
          <a:r>
            <a:rPr lang="en-US" dirty="0" err="1"/>
            <a:t>Užkandis</a:t>
          </a:r>
          <a:endParaRPr lang="en-GB" dirty="0"/>
        </a:p>
      </dgm:t>
    </dgm:pt>
    <dgm:pt modelId="{CFBB391B-8D31-4E93-A995-480D93632882}" type="parTrans" cxnId="{A56D8FDC-2E69-4A9E-A540-EB57BF7DB2A4}">
      <dgm:prSet/>
      <dgm:spPr/>
      <dgm:t>
        <a:bodyPr/>
        <a:lstStyle/>
        <a:p>
          <a:endParaRPr lang="en-GB"/>
        </a:p>
      </dgm:t>
    </dgm:pt>
    <dgm:pt modelId="{774C049E-A58E-4276-AF90-9F4A1D786069}" type="sibTrans" cxnId="{A56D8FDC-2E69-4A9E-A540-EB57BF7DB2A4}">
      <dgm:prSet/>
      <dgm:spPr/>
      <dgm:t>
        <a:bodyPr/>
        <a:lstStyle/>
        <a:p>
          <a:endParaRPr lang="en-GB"/>
        </a:p>
      </dgm:t>
    </dgm:pt>
    <dgm:pt modelId="{D7057333-F953-4CB9-837A-01D6D5F876B8}">
      <dgm:prSet phldrT="[Text]" custT="1"/>
      <dgm:spPr/>
      <dgm:t>
        <a:bodyPr/>
        <a:lstStyle/>
        <a:p>
          <a:pPr>
            <a:buNone/>
          </a:pPr>
          <a:r>
            <a:rPr lang="en-US" sz="2000" b="1" dirty="0" err="1"/>
            <a:t>Produkto</a:t>
          </a:r>
          <a:r>
            <a:rPr lang="en-US" sz="2000" b="1" dirty="0"/>
            <a:t> </a:t>
          </a:r>
          <a:r>
            <a:rPr lang="en-US" sz="2000" b="1" dirty="0" err="1"/>
            <a:t>tinkamumas</a:t>
          </a:r>
          <a:r>
            <a:rPr lang="en-US" sz="2000" b="1" dirty="0"/>
            <a:t> </a:t>
          </a:r>
          <a:r>
            <a:rPr lang="en-US" sz="2000" b="1" dirty="0" err="1"/>
            <a:t>sveikatai</a:t>
          </a:r>
          <a:endParaRPr lang="en-GB" sz="2000" b="1" dirty="0"/>
        </a:p>
      </dgm:t>
    </dgm:pt>
    <dgm:pt modelId="{D9F15B61-5C4E-4E91-B454-BC47DC35A02A}" type="sibTrans" cxnId="{8E5FFD40-A8E1-417A-A2A3-7233C49B558B}">
      <dgm:prSet/>
      <dgm:spPr/>
      <dgm:t>
        <a:bodyPr/>
        <a:lstStyle/>
        <a:p>
          <a:endParaRPr lang="en-GB"/>
        </a:p>
      </dgm:t>
    </dgm:pt>
    <dgm:pt modelId="{5C439522-6AAE-4BDF-8C27-08158165D944}" type="parTrans" cxnId="{8E5FFD40-A8E1-417A-A2A3-7233C49B558B}">
      <dgm:prSet/>
      <dgm:spPr/>
      <dgm:t>
        <a:bodyPr/>
        <a:lstStyle/>
        <a:p>
          <a:endParaRPr lang="en-GB"/>
        </a:p>
      </dgm:t>
    </dgm:pt>
    <dgm:pt modelId="{82881B8D-5C19-4B1D-976F-E73BF73475BF}" type="pres">
      <dgm:prSet presAssocID="{2DD15ADB-F9B2-43E2-BC12-4DC8D68062ED}" presName="Name0" presStyleCnt="0">
        <dgm:presLayoutVars>
          <dgm:dir/>
          <dgm:animLvl val="lvl"/>
          <dgm:resizeHandles val="exact"/>
        </dgm:presLayoutVars>
      </dgm:prSet>
      <dgm:spPr/>
    </dgm:pt>
    <dgm:pt modelId="{759613A4-1B97-4B07-BD8D-D2FABC7D4C35}" type="pres">
      <dgm:prSet presAssocID="{0CAA69A0-6EE7-4070-9452-99D895A3BFE4}" presName="boxAndChildren" presStyleCnt="0"/>
      <dgm:spPr/>
    </dgm:pt>
    <dgm:pt modelId="{23583086-53FD-44E1-8EA5-498ADDDB2305}" type="pres">
      <dgm:prSet presAssocID="{0CAA69A0-6EE7-4070-9452-99D895A3BFE4}" presName="parentTextBox" presStyleLbl="node1" presStyleIdx="0" presStyleCnt="3"/>
      <dgm:spPr/>
    </dgm:pt>
    <dgm:pt modelId="{1F33CF4E-A5CB-4CF5-AA6D-F44625F3B0F4}" type="pres">
      <dgm:prSet presAssocID="{0CAA69A0-6EE7-4070-9452-99D895A3BFE4}" presName="entireBox" presStyleLbl="node1" presStyleIdx="0" presStyleCnt="3"/>
      <dgm:spPr/>
    </dgm:pt>
    <dgm:pt modelId="{C5F1F6A9-1223-4E5F-8C74-308CE6B77035}" type="pres">
      <dgm:prSet presAssocID="{0CAA69A0-6EE7-4070-9452-99D895A3BFE4}" presName="descendantBox" presStyleCnt="0"/>
      <dgm:spPr/>
    </dgm:pt>
    <dgm:pt modelId="{BAA1B200-56A8-4E85-880A-958AA00C17BF}" type="pres">
      <dgm:prSet presAssocID="{5534F046-B59C-4E78-9387-8C94634749AB}" presName="childTextBox" presStyleLbl="fgAccFollowNode1" presStyleIdx="0" presStyleCnt="6">
        <dgm:presLayoutVars>
          <dgm:bulletEnabled val="1"/>
        </dgm:presLayoutVars>
      </dgm:prSet>
      <dgm:spPr/>
    </dgm:pt>
    <dgm:pt modelId="{2E993E01-3FC1-45C9-9AAB-2C21B903CFC5}" type="pres">
      <dgm:prSet presAssocID="{FC74748A-D843-4351-BA15-3AC681DCB12D}" presName="childTextBox" presStyleLbl="fgAccFollowNode1" presStyleIdx="1" presStyleCnt="6">
        <dgm:presLayoutVars>
          <dgm:bulletEnabled val="1"/>
        </dgm:presLayoutVars>
      </dgm:prSet>
      <dgm:spPr/>
    </dgm:pt>
    <dgm:pt modelId="{70EDE6EB-9D6C-4CBC-B405-E3F7283EEAB1}" type="pres">
      <dgm:prSet presAssocID="{4AD8BC6A-1309-47BD-AB17-069A9F266360}" presName="sp" presStyleCnt="0"/>
      <dgm:spPr/>
    </dgm:pt>
    <dgm:pt modelId="{39F2608F-E6F8-4041-B22D-2076C1BBBFF4}" type="pres">
      <dgm:prSet presAssocID="{8BB99167-D40B-4C42-ABB0-5C01DE5BDECC}" presName="arrowAndChildren" presStyleCnt="0"/>
      <dgm:spPr/>
    </dgm:pt>
    <dgm:pt modelId="{8E2E87D3-DC85-474C-AF03-5A38C996D6FA}" type="pres">
      <dgm:prSet presAssocID="{8BB99167-D40B-4C42-ABB0-5C01DE5BDECC}" presName="parentTextArrow" presStyleLbl="node1" presStyleIdx="0" presStyleCnt="3"/>
      <dgm:spPr/>
    </dgm:pt>
    <dgm:pt modelId="{B11DF671-F213-4D72-BF52-548A8E2F4F5E}" type="pres">
      <dgm:prSet presAssocID="{8BB99167-D40B-4C42-ABB0-5C01DE5BDECC}" presName="arrow" presStyleLbl="node1" presStyleIdx="1" presStyleCnt="3" custLinFactNeighborY="-2420"/>
      <dgm:spPr/>
    </dgm:pt>
    <dgm:pt modelId="{4E894403-4E27-49DB-93CE-E46E711BB7B6}" type="pres">
      <dgm:prSet presAssocID="{8BB99167-D40B-4C42-ABB0-5C01DE5BDECC}" presName="descendantArrow" presStyleCnt="0"/>
      <dgm:spPr/>
    </dgm:pt>
    <dgm:pt modelId="{F24CAC11-090A-44B2-9FE9-5622995C4B42}" type="pres">
      <dgm:prSet presAssocID="{57B1B3CB-3428-4956-B5B7-ACC35276DDE3}" presName="childTextArrow" presStyleLbl="fgAccFollowNode1" presStyleIdx="2" presStyleCnt="6">
        <dgm:presLayoutVars>
          <dgm:bulletEnabled val="1"/>
        </dgm:presLayoutVars>
      </dgm:prSet>
      <dgm:spPr/>
    </dgm:pt>
    <dgm:pt modelId="{C04774F5-70AE-44BE-8572-F137852D0A7B}" type="pres">
      <dgm:prSet presAssocID="{5EE353EC-8BCF-4355-8ECC-2179B475028E}" presName="childTextArrow" presStyleLbl="fgAccFollowNode1" presStyleIdx="3" presStyleCnt="6">
        <dgm:presLayoutVars>
          <dgm:bulletEnabled val="1"/>
        </dgm:presLayoutVars>
      </dgm:prSet>
      <dgm:spPr/>
    </dgm:pt>
    <dgm:pt modelId="{58D1E086-A5C3-4D9C-A004-4C9DCABF285D}" type="pres">
      <dgm:prSet presAssocID="{D9F15B61-5C4E-4E91-B454-BC47DC35A02A}" presName="sp" presStyleCnt="0"/>
      <dgm:spPr/>
    </dgm:pt>
    <dgm:pt modelId="{149785BF-AF26-472F-8BAC-EEBE1C8AC2B4}" type="pres">
      <dgm:prSet presAssocID="{D7057333-F953-4CB9-837A-01D6D5F876B8}" presName="arrowAndChildren" presStyleCnt="0"/>
      <dgm:spPr/>
    </dgm:pt>
    <dgm:pt modelId="{9EA9C6E8-5D09-4DA5-8597-FE38DFFFBF4A}" type="pres">
      <dgm:prSet presAssocID="{D7057333-F953-4CB9-837A-01D6D5F876B8}" presName="parentTextArrow" presStyleLbl="node1" presStyleIdx="1" presStyleCnt="3"/>
      <dgm:spPr/>
    </dgm:pt>
    <dgm:pt modelId="{B739F76F-E8D5-4740-BE55-9D9D7B73E8AF}" type="pres">
      <dgm:prSet presAssocID="{D7057333-F953-4CB9-837A-01D6D5F876B8}" presName="arrow" presStyleLbl="node1" presStyleIdx="2" presStyleCnt="3"/>
      <dgm:spPr/>
    </dgm:pt>
    <dgm:pt modelId="{7BBC96A0-6628-4B31-A77C-B897215E8AEB}" type="pres">
      <dgm:prSet presAssocID="{D7057333-F953-4CB9-837A-01D6D5F876B8}" presName="descendantArrow" presStyleCnt="0"/>
      <dgm:spPr/>
    </dgm:pt>
    <dgm:pt modelId="{4DC9EF29-6B63-4705-9530-C487528F9CB1}" type="pres">
      <dgm:prSet presAssocID="{4D63278A-A984-41F9-8D8A-9C0194B4949B}" presName="childTextArrow" presStyleLbl="fgAccFollowNode1" presStyleIdx="4" presStyleCnt="6">
        <dgm:presLayoutVars>
          <dgm:bulletEnabled val="1"/>
        </dgm:presLayoutVars>
      </dgm:prSet>
      <dgm:spPr/>
    </dgm:pt>
    <dgm:pt modelId="{19ACC1D2-3E10-4752-9827-3CC02C93D8E7}" type="pres">
      <dgm:prSet presAssocID="{D90057D6-657C-4817-9FA9-6437143A3261}" presName="childTextArrow" presStyleLbl="fgAccFollowNode1" presStyleIdx="5" presStyleCnt="6">
        <dgm:presLayoutVars>
          <dgm:bulletEnabled val="1"/>
        </dgm:presLayoutVars>
      </dgm:prSet>
      <dgm:spPr/>
    </dgm:pt>
  </dgm:ptLst>
  <dgm:cxnLst>
    <dgm:cxn modelId="{B4BF4912-17A3-4B87-A05B-3DDE4031CFF5}" srcId="{2DD15ADB-F9B2-43E2-BC12-4DC8D68062ED}" destId="{0CAA69A0-6EE7-4070-9452-99D895A3BFE4}" srcOrd="2" destOrd="0" parTransId="{B280F311-F473-4BF1-A7C8-4AF53B537814}" sibTransId="{1F0D0B3E-15E2-4A42-BBB0-6F80FC749D7C}"/>
    <dgm:cxn modelId="{950F8B1D-E98E-4D5E-A806-9FE5927F698C}" srcId="{8BB99167-D40B-4C42-ABB0-5C01DE5BDECC}" destId="{5EE353EC-8BCF-4355-8ECC-2179B475028E}" srcOrd="1" destOrd="0" parTransId="{7A065DB0-ED4E-4CFC-9833-BDD8D3E92E48}" sibTransId="{44727AEE-AE39-4AB7-A78F-809236377BD3}"/>
    <dgm:cxn modelId="{10C9B73F-8625-4345-8E20-8B18DF9FD556}" srcId="{2DD15ADB-F9B2-43E2-BC12-4DC8D68062ED}" destId="{8BB99167-D40B-4C42-ABB0-5C01DE5BDECC}" srcOrd="1" destOrd="0" parTransId="{E629575D-70D8-493E-AACB-52B80F0F3B56}" sibTransId="{4AD8BC6A-1309-47BD-AB17-069A9F266360}"/>
    <dgm:cxn modelId="{B57F1640-CB39-48B5-B203-9E28AE1DEB0A}" type="presOf" srcId="{0CAA69A0-6EE7-4070-9452-99D895A3BFE4}" destId="{1F33CF4E-A5CB-4CF5-AA6D-F44625F3B0F4}" srcOrd="1" destOrd="0" presId="urn:microsoft.com/office/officeart/2005/8/layout/process4"/>
    <dgm:cxn modelId="{239E6D40-2FE2-4059-8157-0FB204DAB219}" type="presOf" srcId="{2DD15ADB-F9B2-43E2-BC12-4DC8D68062ED}" destId="{82881B8D-5C19-4B1D-976F-E73BF73475BF}" srcOrd="0" destOrd="0" presId="urn:microsoft.com/office/officeart/2005/8/layout/process4"/>
    <dgm:cxn modelId="{8E5FFD40-A8E1-417A-A2A3-7233C49B558B}" srcId="{2DD15ADB-F9B2-43E2-BC12-4DC8D68062ED}" destId="{D7057333-F953-4CB9-837A-01D6D5F876B8}" srcOrd="0" destOrd="0" parTransId="{5C439522-6AAE-4BDF-8C27-08158165D944}" sibTransId="{D9F15B61-5C4E-4E91-B454-BC47DC35A02A}"/>
    <dgm:cxn modelId="{ED5E3D64-44E7-43A3-AA50-77A28DD43435}" srcId="{8BB99167-D40B-4C42-ABB0-5C01DE5BDECC}" destId="{57B1B3CB-3428-4956-B5B7-ACC35276DDE3}" srcOrd="0" destOrd="0" parTransId="{FB835917-B18B-4991-8CDD-C4E26CF494EE}" sibTransId="{A0B01A3F-16A8-4DCC-8F6A-2E18FBE5898D}"/>
    <dgm:cxn modelId="{8A459446-B2A0-47B2-A72C-AE7DE27BA922}" type="presOf" srcId="{8BB99167-D40B-4C42-ABB0-5C01DE5BDECC}" destId="{B11DF671-F213-4D72-BF52-548A8E2F4F5E}" srcOrd="1" destOrd="0" presId="urn:microsoft.com/office/officeart/2005/8/layout/process4"/>
    <dgm:cxn modelId="{7C673F47-805B-4B77-A8FF-E13BC928BDBB}" srcId="{0CAA69A0-6EE7-4070-9452-99D895A3BFE4}" destId="{5534F046-B59C-4E78-9387-8C94634749AB}" srcOrd="0" destOrd="0" parTransId="{FF15D803-3C01-4A67-B239-E09744D03776}" sibTransId="{82E06098-11E1-4EEE-9E97-66564F514D83}"/>
    <dgm:cxn modelId="{726AFC6B-D6C8-4D4B-B2FF-E3F3DFB59282}" type="presOf" srcId="{FC74748A-D843-4351-BA15-3AC681DCB12D}" destId="{2E993E01-3FC1-45C9-9AAB-2C21B903CFC5}" srcOrd="0" destOrd="0" presId="urn:microsoft.com/office/officeart/2005/8/layout/process4"/>
    <dgm:cxn modelId="{8F76F06C-D9E2-4141-AFF8-71B8B8937D70}" type="presOf" srcId="{0CAA69A0-6EE7-4070-9452-99D895A3BFE4}" destId="{23583086-53FD-44E1-8EA5-498ADDDB2305}" srcOrd="0" destOrd="0" presId="urn:microsoft.com/office/officeart/2005/8/layout/process4"/>
    <dgm:cxn modelId="{1AFF506D-45A0-4156-BF28-32F5DF39BC22}" srcId="{D7057333-F953-4CB9-837A-01D6D5F876B8}" destId="{D90057D6-657C-4817-9FA9-6437143A3261}" srcOrd="1" destOrd="0" parTransId="{7645BDDA-80AC-4601-B321-584AC398600E}" sibTransId="{CBC690AD-2B38-41BF-82DD-5D91AA6EE0F1}"/>
    <dgm:cxn modelId="{31443D76-D0EB-41C8-ACFA-EB702663335A}" type="presOf" srcId="{8BB99167-D40B-4C42-ABB0-5C01DE5BDECC}" destId="{8E2E87D3-DC85-474C-AF03-5A38C996D6FA}" srcOrd="0" destOrd="0" presId="urn:microsoft.com/office/officeart/2005/8/layout/process4"/>
    <dgm:cxn modelId="{B5AD428B-A781-44E4-8C06-0972F915752C}" type="presOf" srcId="{D7057333-F953-4CB9-837A-01D6D5F876B8}" destId="{B739F76F-E8D5-4740-BE55-9D9D7B73E8AF}" srcOrd="1" destOrd="0" presId="urn:microsoft.com/office/officeart/2005/8/layout/process4"/>
    <dgm:cxn modelId="{B38CEDBC-3BB6-4A64-8E44-6C9BC38D1590}" srcId="{D7057333-F953-4CB9-837A-01D6D5F876B8}" destId="{4D63278A-A984-41F9-8D8A-9C0194B4949B}" srcOrd="0" destOrd="0" parTransId="{E3A6D2A1-D212-4871-A2D2-97467D268BB4}" sibTransId="{EB2BE3C2-55AF-4976-8A18-6CC240BF953D}"/>
    <dgm:cxn modelId="{C6329CD3-9123-4637-9E3C-A94113CE9DC6}" type="presOf" srcId="{D90057D6-657C-4817-9FA9-6437143A3261}" destId="{19ACC1D2-3E10-4752-9827-3CC02C93D8E7}" srcOrd="0" destOrd="0" presId="urn:microsoft.com/office/officeart/2005/8/layout/process4"/>
    <dgm:cxn modelId="{A56D8FDC-2E69-4A9E-A540-EB57BF7DB2A4}" srcId="{0CAA69A0-6EE7-4070-9452-99D895A3BFE4}" destId="{FC74748A-D843-4351-BA15-3AC681DCB12D}" srcOrd="1" destOrd="0" parTransId="{CFBB391B-8D31-4E93-A995-480D93632882}" sibTransId="{774C049E-A58E-4276-AF90-9F4A1D786069}"/>
    <dgm:cxn modelId="{07B7C6E1-D9C5-4B40-8517-FA972A6D2CC5}" type="presOf" srcId="{57B1B3CB-3428-4956-B5B7-ACC35276DDE3}" destId="{F24CAC11-090A-44B2-9FE9-5622995C4B42}" srcOrd="0" destOrd="0" presId="urn:microsoft.com/office/officeart/2005/8/layout/process4"/>
    <dgm:cxn modelId="{07BB2AE5-58B7-463A-8039-1E338E1CD01C}" type="presOf" srcId="{5EE353EC-8BCF-4355-8ECC-2179B475028E}" destId="{C04774F5-70AE-44BE-8572-F137852D0A7B}" srcOrd="0" destOrd="0" presId="urn:microsoft.com/office/officeart/2005/8/layout/process4"/>
    <dgm:cxn modelId="{735D9BE9-399A-4DAF-BA82-9C1CE9FB1056}" type="presOf" srcId="{D7057333-F953-4CB9-837A-01D6D5F876B8}" destId="{9EA9C6E8-5D09-4DA5-8597-FE38DFFFBF4A}" srcOrd="0" destOrd="0" presId="urn:microsoft.com/office/officeart/2005/8/layout/process4"/>
    <dgm:cxn modelId="{7CECCEF0-4F91-4155-A32B-C0E1D8472ABA}" type="presOf" srcId="{4D63278A-A984-41F9-8D8A-9C0194B4949B}" destId="{4DC9EF29-6B63-4705-9530-C487528F9CB1}" srcOrd="0" destOrd="0" presId="urn:microsoft.com/office/officeart/2005/8/layout/process4"/>
    <dgm:cxn modelId="{C4D71FF7-3050-4A3F-8F20-72F70B8D390D}" type="presOf" srcId="{5534F046-B59C-4E78-9387-8C94634749AB}" destId="{BAA1B200-56A8-4E85-880A-958AA00C17BF}" srcOrd="0" destOrd="0" presId="urn:microsoft.com/office/officeart/2005/8/layout/process4"/>
    <dgm:cxn modelId="{1FEE95BA-F0AD-49C2-83F5-625D8AC356EC}" type="presParOf" srcId="{82881B8D-5C19-4B1D-976F-E73BF73475BF}" destId="{759613A4-1B97-4B07-BD8D-D2FABC7D4C35}" srcOrd="0" destOrd="0" presId="urn:microsoft.com/office/officeart/2005/8/layout/process4"/>
    <dgm:cxn modelId="{E5A4E222-132C-4349-8EC8-75474AB67E82}" type="presParOf" srcId="{759613A4-1B97-4B07-BD8D-D2FABC7D4C35}" destId="{23583086-53FD-44E1-8EA5-498ADDDB2305}" srcOrd="0" destOrd="0" presId="urn:microsoft.com/office/officeart/2005/8/layout/process4"/>
    <dgm:cxn modelId="{17C84C13-5EAE-4B3E-B3C5-34BE2CE2B1F6}" type="presParOf" srcId="{759613A4-1B97-4B07-BD8D-D2FABC7D4C35}" destId="{1F33CF4E-A5CB-4CF5-AA6D-F44625F3B0F4}" srcOrd="1" destOrd="0" presId="urn:microsoft.com/office/officeart/2005/8/layout/process4"/>
    <dgm:cxn modelId="{8BC09BCC-F26A-4781-8A06-1325395EDFE7}" type="presParOf" srcId="{759613A4-1B97-4B07-BD8D-D2FABC7D4C35}" destId="{C5F1F6A9-1223-4E5F-8C74-308CE6B77035}" srcOrd="2" destOrd="0" presId="urn:microsoft.com/office/officeart/2005/8/layout/process4"/>
    <dgm:cxn modelId="{EE407B64-4A89-4BF9-A7AC-BF1C2E7F26A0}" type="presParOf" srcId="{C5F1F6A9-1223-4E5F-8C74-308CE6B77035}" destId="{BAA1B200-56A8-4E85-880A-958AA00C17BF}" srcOrd="0" destOrd="0" presId="urn:microsoft.com/office/officeart/2005/8/layout/process4"/>
    <dgm:cxn modelId="{D7EF9F75-53C0-4BB9-B345-708C79B38622}" type="presParOf" srcId="{C5F1F6A9-1223-4E5F-8C74-308CE6B77035}" destId="{2E993E01-3FC1-45C9-9AAB-2C21B903CFC5}" srcOrd="1" destOrd="0" presId="urn:microsoft.com/office/officeart/2005/8/layout/process4"/>
    <dgm:cxn modelId="{05B01B5B-0ED3-42B3-B0F3-4EA9BC2BCBEB}" type="presParOf" srcId="{82881B8D-5C19-4B1D-976F-E73BF73475BF}" destId="{70EDE6EB-9D6C-4CBC-B405-E3F7283EEAB1}" srcOrd="1" destOrd="0" presId="urn:microsoft.com/office/officeart/2005/8/layout/process4"/>
    <dgm:cxn modelId="{9900A83D-3D77-42D7-811C-FEEB89642485}" type="presParOf" srcId="{82881B8D-5C19-4B1D-976F-E73BF73475BF}" destId="{39F2608F-E6F8-4041-B22D-2076C1BBBFF4}" srcOrd="2" destOrd="0" presId="urn:microsoft.com/office/officeart/2005/8/layout/process4"/>
    <dgm:cxn modelId="{ACFEA6A1-A910-4466-9AEE-31C84830EF89}" type="presParOf" srcId="{39F2608F-E6F8-4041-B22D-2076C1BBBFF4}" destId="{8E2E87D3-DC85-474C-AF03-5A38C996D6FA}" srcOrd="0" destOrd="0" presId="urn:microsoft.com/office/officeart/2005/8/layout/process4"/>
    <dgm:cxn modelId="{9A003750-81DA-460B-9C82-5E506E88174C}" type="presParOf" srcId="{39F2608F-E6F8-4041-B22D-2076C1BBBFF4}" destId="{B11DF671-F213-4D72-BF52-548A8E2F4F5E}" srcOrd="1" destOrd="0" presId="urn:microsoft.com/office/officeart/2005/8/layout/process4"/>
    <dgm:cxn modelId="{8C41B9FC-5506-4410-B094-541D214C2839}" type="presParOf" srcId="{39F2608F-E6F8-4041-B22D-2076C1BBBFF4}" destId="{4E894403-4E27-49DB-93CE-E46E711BB7B6}" srcOrd="2" destOrd="0" presId="urn:microsoft.com/office/officeart/2005/8/layout/process4"/>
    <dgm:cxn modelId="{67E93AB4-1FC8-481D-804E-69AA7D65ABD4}" type="presParOf" srcId="{4E894403-4E27-49DB-93CE-E46E711BB7B6}" destId="{F24CAC11-090A-44B2-9FE9-5622995C4B42}" srcOrd="0" destOrd="0" presId="urn:microsoft.com/office/officeart/2005/8/layout/process4"/>
    <dgm:cxn modelId="{77E3A4EF-186E-4C16-9A4E-8B472C619041}" type="presParOf" srcId="{4E894403-4E27-49DB-93CE-E46E711BB7B6}" destId="{C04774F5-70AE-44BE-8572-F137852D0A7B}" srcOrd="1" destOrd="0" presId="urn:microsoft.com/office/officeart/2005/8/layout/process4"/>
    <dgm:cxn modelId="{00E590B0-B65C-4405-B14A-25BF1292DA00}" type="presParOf" srcId="{82881B8D-5C19-4B1D-976F-E73BF73475BF}" destId="{58D1E086-A5C3-4D9C-A004-4C9DCABF285D}" srcOrd="3" destOrd="0" presId="urn:microsoft.com/office/officeart/2005/8/layout/process4"/>
    <dgm:cxn modelId="{A39FF387-69CD-4787-8E40-49EF4222F723}" type="presParOf" srcId="{82881B8D-5C19-4B1D-976F-E73BF73475BF}" destId="{149785BF-AF26-472F-8BAC-EEBE1C8AC2B4}" srcOrd="4" destOrd="0" presId="urn:microsoft.com/office/officeart/2005/8/layout/process4"/>
    <dgm:cxn modelId="{BD0006DF-112E-47E4-9FEB-60BC5794923B}" type="presParOf" srcId="{149785BF-AF26-472F-8BAC-EEBE1C8AC2B4}" destId="{9EA9C6E8-5D09-4DA5-8597-FE38DFFFBF4A}" srcOrd="0" destOrd="0" presId="urn:microsoft.com/office/officeart/2005/8/layout/process4"/>
    <dgm:cxn modelId="{4A1F2CDC-F92B-4094-9294-A847CF45974B}" type="presParOf" srcId="{149785BF-AF26-472F-8BAC-EEBE1C8AC2B4}" destId="{B739F76F-E8D5-4740-BE55-9D9D7B73E8AF}" srcOrd="1" destOrd="0" presId="urn:microsoft.com/office/officeart/2005/8/layout/process4"/>
    <dgm:cxn modelId="{9712C14D-D2FB-4E59-B557-ECA81B7B9736}" type="presParOf" srcId="{149785BF-AF26-472F-8BAC-EEBE1C8AC2B4}" destId="{7BBC96A0-6628-4B31-A77C-B897215E8AEB}" srcOrd="2" destOrd="0" presId="urn:microsoft.com/office/officeart/2005/8/layout/process4"/>
    <dgm:cxn modelId="{B8CCC1F2-B971-4384-B761-F355A3434740}" type="presParOf" srcId="{7BBC96A0-6628-4B31-A77C-B897215E8AEB}" destId="{4DC9EF29-6B63-4705-9530-C487528F9CB1}" srcOrd="0" destOrd="0" presId="urn:microsoft.com/office/officeart/2005/8/layout/process4"/>
    <dgm:cxn modelId="{FBB451A5-CD00-4522-AF20-3FD8284CC996}" type="presParOf" srcId="{7BBC96A0-6628-4B31-A77C-B897215E8AEB}" destId="{19ACC1D2-3E10-4752-9827-3CC02C93D8E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01841-9B97-3A47-8F5B-D51BCED87C97}">
      <dsp:nvSpPr>
        <dsp:cNvPr id="0" name=""/>
        <dsp:cNvSpPr/>
      </dsp:nvSpPr>
      <dsp:spPr>
        <a:xfrm>
          <a:off x="3769028" y="2473690"/>
          <a:ext cx="2530172" cy="2523896"/>
        </a:xfrm>
        <a:prstGeom prst="gear9">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b="1" kern="1200" dirty="0">
              <a:solidFill>
                <a:srgbClr val="1188A3"/>
              </a:solidFill>
            </a:rPr>
            <a:t>Fiziologiniai ir psichologiniai pagyvenusių žmonių pokyčiai </a:t>
          </a:r>
          <a:endParaRPr lang="en-US" sz="1600" b="1" kern="1200" dirty="0">
            <a:solidFill>
              <a:srgbClr val="1188A3"/>
            </a:solidFill>
          </a:endParaRPr>
        </a:p>
      </dsp:txBody>
      <dsp:txXfrm>
        <a:off x="4277236" y="3064901"/>
        <a:ext cx="1513756" cy="1297334"/>
      </dsp:txXfrm>
    </dsp:sp>
    <dsp:sp modelId="{7F575DD0-8188-7F47-B456-DB39FC623606}">
      <dsp:nvSpPr>
        <dsp:cNvPr id="0" name=""/>
        <dsp:cNvSpPr/>
      </dsp:nvSpPr>
      <dsp:spPr>
        <a:xfrm>
          <a:off x="1581370" y="2145564"/>
          <a:ext cx="2254561" cy="2062822"/>
        </a:xfrm>
        <a:prstGeom prst="gear6">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b="1" kern="1200" dirty="0">
              <a:solidFill>
                <a:srgbClr val="1188A3"/>
              </a:solidFill>
            </a:rPr>
            <a:t>Pagyvenusių žmonių mitybos būklė </a:t>
          </a:r>
          <a:endParaRPr lang="en-US" sz="1600" b="1" kern="1200" dirty="0">
            <a:solidFill>
              <a:srgbClr val="1188A3"/>
            </a:solidFill>
          </a:endParaRPr>
        </a:p>
        <a:p>
          <a:pPr marL="0" lvl="0" indent="0" algn="ctr" defTabSz="711200">
            <a:lnSpc>
              <a:spcPct val="90000"/>
            </a:lnSpc>
            <a:spcBef>
              <a:spcPct val="0"/>
            </a:spcBef>
            <a:spcAft>
              <a:spcPct val="35000"/>
            </a:spcAft>
            <a:buNone/>
          </a:pPr>
          <a:endParaRPr lang="en-GB" sz="1600" b="1" kern="1200" dirty="0">
            <a:solidFill>
              <a:srgbClr val="1188A3"/>
            </a:solidFill>
          </a:endParaRPr>
        </a:p>
      </dsp:txBody>
      <dsp:txXfrm>
        <a:off x="2128563" y="2668024"/>
        <a:ext cx="1160175" cy="1017902"/>
      </dsp:txXfrm>
    </dsp:sp>
    <dsp:sp modelId="{DAFA98CF-BAD9-B449-9B8B-3C1FD9216FE6}">
      <dsp:nvSpPr>
        <dsp:cNvPr id="0" name=""/>
        <dsp:cNvSpPr/>
      </dsp:nvSpPr>
      <dsp:spPr>
        <a:xfrm rot="20700000">
          <a:off x="3811523" y="515946"/>
          <a:ext cx="2021144" cy="2021144"/>
        </a:xfrm>
        <a:prstGeom prst="gear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rgbClr val="1188A3"/>
              </a:solidFill>
            </a:rPr>
            <a:t>Inovatyvūs maisto produktai ir paslaugos </a:t>
          </a:r>
          <a:endParaRPr lang="en-US" sz="1600" b="1" kern="1200" dirty="0">
            <a:solidFill>
              <a:srgbClr val="1188A3"/>
            </a:solidFill>
          </a:endParaRPr>
        </a:p>
        <a:p>
          <a:pPr marL="0" lvl="0" indent="0" algn="ctr" defTabSz="711200">
            <a:lnSpc>
              <a:spcPct val="90000"/>
            </a:lnSpc>
            <a:spcBef>
              <a:spcPct val="0"/>
            </a:spcBef>
            <a:spcAft>
              <a:spcPct val="35000"/>
            </a:spcAft>
            <a:buNone/>
          </a:pPr>
          <a:endParaRPr lang="en-GB" sz="1600" b="1" kern="1200" dirty="0">
            <a:solidFill>
              <a:srgbClr val="1188A3"/>
            </a:solidFill>
          </a:endParaRPr>
        </a:p>
      </dsp:txBody>
      <dsp:txXfrm rot="-20700000">
        <a:off x="4254819" y="959243"/>
        <a:ext cx="1134552" cy="1134552"/>
      </dsp:txXfrm>
    </dsp:sp>
    <dsp:sp modelId="{2B13E489-9311-5741-A7F3-4D2525EA3D30}">
      <dsp:nvSpPr>
        <dsp:cNvPr id="0" name=""/>
        <dsp:cNvSpPr/>
      </dsp:nvSpPr>
      <dsp:spPr>
        <a:xfrm rot="7636151">
          <a:off x="2529063" y="3344014"/>
          <a:ext cx="2183423" cy="2022770"/>
        </a:xfrm>
        <a:prstGeom prst="circularArrow">
          <a:avLst>
            <a:gd name="adj1" fmla="val 4687"/>
            <a:gd name="adj2" fmla="val 299029"/>
            <a:gd name="adj3" fmla="val 2535191"/>
            <a:gd name="adj4" fmla="val 15820885"/>
            <a:gd name="adj5" fmla="val 5469"/>
          </a:avLst>
        </a:prstGeom>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FA5F8FA-A372-B948-B56B-AC591D2598DE}">
      <dsp:nvSpPr>
        <dsp:cNvPr id="0" name=""/>
        <dsp:cNvSpPr/>
      </dsp:nvSpPr>
      <dsp:spPr>
        <a:xfrm rot="845843">
          <a:off x="2203395" y="797523"/>
          <a:ext cx="2637834" cy="2637834"/>
        </a:xfrm>
        <a:prstGeom prst="leftCircularArrow">
          <a:avLst>
            <a:gd name="adj1" fmla="val 6452"/>
            <a:gd name="adj2" fmla="val 429999"/>
            <a:gd name="adj3" fmla="val 10489124"/>
            <a:gd name="adj4" fmla="val 14837806"/>
            <a:gd name="adj5" fmla="val 7527"/>
          </a:avLst>
        </a:prstGeom>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E11904B-4C07-284A-A28A-65E2733860BC}">
      <dsp:nvSpPr>
        <dsp:cNvPr id="0" name=""/>
        <dsp:cNvSpPr/>
      </dsp:nvSpPr>
      <dsp:spPr>
        <a:xfrm rot="5864903">
          <a:off x="-79252" y="2095244"/>
          <a:ext cx="2844116" cy="2844116"/>
        </a:xfrm>
        <a:prstGeom prst="triangle">
          <a:avLst/>
        </a:prstGeom>
        <a:solidFill>
          <a:schemeClr val="accent1">
            <a:tint val="40000"/>
            <a:alpha val="0"/>
          </a:schemeClr>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3CF4E-A5CB-4CF5-AA6D-F44625F3B0F4}">
      <dsp:nvSpPr>
        <dsp:cNvPr id="0" name=""/>
        <dsp:cNvSpPr/>
      </dsp:nvSpPr>
      <dsp:spPr>
        <a:xfrm>
          <a:off x="0" y="3068102"/>
          <a:ext cx="4009321" cy="10070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t>Produkto</a:t>
          </a:r>
          <a:r>
            <a:rPr lang="en-US" sz="2000" b="1" kern="1200" dirty="0"/>
            <a:t> </a:t>
          </a:r>
          <a:r>
            <a:rPr lang="en-US" sz="2000" b="1" kern="1200" dirty="0" err="1"/>
            <a:t>tipas</a:t>
          </a:r>
          <a:endParaRPr lang="en-GB" sz="2000" b="1" kern="1200" dirty="0"/>
        </a:p>
      </dsp:txBody>
      <dsp:txXfrm>
        <a:off x="0" y="3068102"/>
        <a:ext cx="4009321" cy="543790"/>
      </dsp:txXfrm>
    </dsp:sp>
    <dsp:sp modelId="{BAA1B200-56A8-4E85-880A-958AA00C17BF}">
      <dsp:nvSpPr>
        <dsp:cNvPr id="0" name=""/>
        <dsp:cNvSpPr/>
      </dsp:nvSpPr>
      <dsp:spPr>
        <a:xfrm>
          <a:off x="0" y="3591752"/>
          <a:ext cx="2004660" cy="46322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lt-LT" sz="2800" kern="1200" dirty="0"/>
            <a:t>Patiekalas</a:t>
          </a:r>
          <a:endParaRPr lang="en-GB" sz="2800" kern="1200" dirty="0"/>
        </a:p>
      </dsp:txBody>
      <dsp:txXfrm>
        <a:off x="0" y="3591752"/>
        <a:ext cx="2004660" cy="463228"/>
      </dsp:txXfrm>
    </dsp:sp>
    <dsp:sp modelId="{2E993E01-3FC1-45C9-9AAB-2C21B903CFC5}">
      <dsp:nvSpPr>
        <dsp:cNvPr id="0" name=""/>
        <dsp:cNvSpPr/>
      </dsp:nvSpPr>
      <dsp:spPr>
        <a:xfrm>
          <a:off x="2004660" y="3591752"/>
          <a:ext cx="2004660" cy="463228"/>
        </a:xfrm>
        <a:prstGeom prst="rect">
          <a:avLst/>
        </a:prstGeom>
        <a:solidFill>
          <a:schemeClr val="accent5">
            <a:tint val="40000"/>
            <a:alpha val="90000"/>
            <a:hueOff val="192356"/>
            <a:satOff val="-1605"/>
            <a:lumOff val="36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Užkandis</a:t>
          </a:r>
          <a:endParaRPr lang="en-GB" sz="2800" kern="1200" dirty="0"/>
        </a:p>
      </dsp:txBody>
      <dsp:txXfrm>
        <a:off x="2004660" y="3591752"/>
        <a:ext cx="2004660" cy="463228"/>
      </dsp:txXfrm>
    </dsp:sp>
    <dsp:sp modelId="{B11DF671-F213-4D72-BF52-548A8E2F4F5E}">
      <dsp:nvSpPr>
        <dsp:cNvPr id="0" name=""/>
        <dsp:cNvSpPr/>
      </dsp:nvSpPr>
      <dsp:spPr>
        <a:xfrm rot="10800000">
          <a:off x="0" y="1496930"/>
          <a:ext cx="4009321" cy="1548796"/>
        </a:xfrm>
        <a:prstGeom prst="upArrowCallout">
          <a:avLst/>
        </a:prstGeom>
        <a:solidFill>
          <a:schemeClr val="accent5">
            <a:hueOff val="325136"/>
            <a:satOff val="-479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t-LT" sz="2000" b="1" kern="1200" dirty="0"/>
            <a:t>Produkto naujumas</a:t>
          </a:r>
          <a:endParaRPr lang="en-GB" sz="2000" b="1" kern="1200" dirty="0"/>
        </a:p>
      </dsp:txBody>
      <dsp:txXfrm rot="-10800000">
        <a:off x="0" y="1496930"/>
        <a:ext cx="4009321" cy="543627"/>
      </dsp:txXfrm>
    </dsp:sp>
    <dsp:sp modelId="{F24CAC11-090A-44B2-9FE9-5622995C4B42}">
      <dsp:nvSpPr>
        <dsp:cNvPr id="0" name=""/>
        <dsp:cNvSpPr/>
      </dsp:nvSpPr>
      <dsp:spPr>
        <a:xfrm>
          <a:off x="0" y="2078038"/>
          <a:ext cx="2004660" cy="463090"/>
        </a:xfrm>
        <a:prstGeom prst="rect">
          <a:avLst/>
        </a:prstGeom>
        <a:solidFill>
          <a:schemeClr val="accent5">
            <a:tint val="40000"/>
            <a:alpha val="90000"/>
            <a:hueOff val="384711"/>
            <a:satOff val="-3211"/>
            <a:lumOff val="72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Nauj</a:t>
          </a:r>
          <a:r>
            <a:rPr lang="lt-LT" sz="2800" kern="1200" dirty="0" err="1"/>
            <a:t>as</a:t>
          </a:r>
          <a:endParaRPr lang="en-GB" sz="2800" kern="1200" dirty="0"/>
        </a:p>
      </dsp:txBody>
      <dsp:txXfrm>
        <a:off x="0" y="2078038"/>
        <a:ext cx="2004660" cy="463090"/>
      </dsp:txXfrm>
    </dsp:sp>
    <dsp:sp modelId="{C04774F5-70AE-44BE-8572-F137852D0A7B}">
      <dsp:nvSpPr>
        <dsp:cNvPr id="0" name=""/>
        <dsp:cNvSpPr/>
      </dsp:nvSpPr>
      <dsp:spPr>
        <a:xfrm>
          <a:off x="2004660" y="2078038"/>
          <a:ext cx="2004660" cy="463090"/>
        </a:xfrm>
        <a:prstGeom prst="rect">
          <a:avLst/>
        </a:prstGeom>
        <a:solidFill>
          <a:schemeClr val="accent5">
            <a:tint val="40000"/>
            <a:alpha val="90000"/>
            <a:hueOff val="577067"/>
            <a:satOff val="-4816"/>
            <a:lumOff val="109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Tradicinis</a:t>
          </a:r>
          <a:endParaRPr lang="en-GB" sz="2800" kern="1200" dirty="0"/>
        </a:p>
      </dsp:txBody>
      <dsp:txXfrm>
        <a:off x="2004660" y="2078038"/>
        <a:ext cx="2004660" cy="463090"/>
      </dsp:txXfrm>
    </dsp:sp>
    <dsp:sp modelId="{B739F76F-E8D5-4740-BE55-9D9D7B73E8AF}">
      <dsp:nvSpPr>
        <dsp:cNvPr id="0" name=""/>
        <dsp:cNvSpPr/>
      </dsp:nvSpPr>
      <dsp:spPr>
        <a:xfrm rot="10800000">
          <a:off x="0" y="720"/>
          <a:ext cx="4009321" cy="1548796"/>
        </a:xfrm>
        <a:prstGeom prst="upArrowCallout">
          <a:avLst/>
        </a:prstGeom>
        <a:solidFill>
          <a:schemeClr val="accent5">
            <a:hueOff val="650272"/>
            <a:satOff val="-9590"/>
            <a:lumOff val="1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t>Produkto</a:t>
          </a:r>
          <a:r>
            <a:rPr lang="en-US" sz="2000" b="1" kern="1200" dirty="0"/>
            <a:t> </a:t>
          </a:r>
          <a:r>
            <a:rPr lang="en-US" sz="2000" b="1" kern="1200" dirty="0" err="1"/>
            <a:t>tinkamumas</a:t>
          </a:r>
          <a:r>
            <a:rPr lang="en-US" sz="2000" b="1" kern="1200" dirty="0"/>
            <a:t> </a:t>
          </a:r>
          <a:r>
            <a:rPr lang="en-US" sz="2000" b="1" kern="1200" dirty="0" err="1"/>
            <a:t>sveikatai</a:t>
          </a:r>
          <a:endParaRPr lang="en-GB" sz="2000" b="1" kern="1200" dirty="0"/>
        </a:p>
      </dsp:txBody>
      <dsp:txXfrm rot="-10800000">
        <a:off x="0" y="720"/>
        <a:ext cx="4009321" cy="543627"/>
      </dsp:txXfrm>
    </dsp:sp>
    <dsp:sp modelId="{4DC9EF29-6B63-4705-9530-C487528F9CB1}">
      <dsp:nvSpPr>
        <dsp:cNvPr id="0" name=""/>
        <dsp:cNvSpPr/>
      </dsp:nvSpPr>
      <dsp:spPr>
        <a:xfrm>
          <a:off x="0" y="544347"/>
          <a:ext cx="2004660" cy="463090"/>
        </a:xfrm>
        <a:prstGeom prst="rect">
          <a:avLst/>
        </a:prstGeom>
        <a:solidFill>
          <a:schemeClr val="accent5">
            <a:tint val="40000"/>
            <a:alpha val="90000"/>
            <a:hueOff val="769422"/>
            <a:satOff val="-6422"/>
            <a:lumOff val="145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Sveika</a:t>
          </a:r>
          <a:endParaRPr lang="en-GB" sz="2800" kern="1200" dirty="0"/>
        </a:p>
      </dsp:txBody>
      <dsp:txXfrm>
        <a:off x="0" y="544347"/>
        <a:ext cx="2004660" cy="463090"/>
      </dsp:txXfrm>
    </dsp:sp>
    <dsp:sp modelId="{19ACC1D2-3E10-4752-9827-3CC02C93D8E7}">
      <dsp:nvSpPr>
        <dsp:cNvPr id="0" name=""/>
        <dsp:cNvSpPr/>
      </dsp:nvSpPr>
      <dsp:spPr>
        <a:xfrm>
          <a:off x="2004660" y="544347"/>
          <a:ext cx="2004660" cy="463090"/>
        </a:xfrm>
        <a:prstGeom prst="rect">
          <a:avLst/>
        </a:prstGeom>
        <a:solidFill>
          <a:schemeClr val="accent5">
            <a:tint val="40000"/>
            <a:alpha val="90000"/>
            <a:hueOff val="961778"/>
            <a:satOff val="-8027"/>
            <a:lumOff val="18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Nesveika</a:t>
          </a:r>
          <a:endParaRPr lang="en-GB" sz="2800" kern="1200" dirty="0"/>
        </a:p>
      </dsp:txBody>
      <dsp:txXfrm>
        <a:off x="2004660" y="544347"/>
        <a:ext cx="2004660" cy="4630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C5563-F3E5-4EA0-A1C8-B5CB006C3388}" type="datetimeFigureOut">
              <a:rPr lang="en-GB" smtClean="0"/>
              <a:t>08/07/2022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04F1-C33D-4B53-A0E3-1AEB6EC3D670}" type="slidenum">
              <a:rPr lang="en-GB" smtClean="0"/>
              <a:t>‹#›</a:t>
            </a:fld>
            <a:endParaRPr lang="en-GB"/>
          </a:p>
        </p:txBody>
      </p:sp>
    </p:spTree>
    <p:extLst>
      <p:ext uri="{BB962C8B-B14F-4D97-AF65-F5344CB8AC3E}">
        <p14:creationId xmlns:p14="http://schemas.microsoft.com/office/powerpoint/2010/main" val="154168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10</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36581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45</a:t>
            </a:fld>
            <a:endParaRPr lang="en-GB"/>
          </a:p>
        </p:txBody>
      </p:sp>
    </p:spTree>
    <p:extLst>
      <p:ext uri="{BB962C8B-B14F-4D97-AF65-F5344CB8AC3E}">
        <p14:creationId xmlns:p14="http://schemas.microsoft.com/office/powerpoint/2010/main" val="351408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46</a:t>
            </a:fld>
            <a:endParaRPr lang="en-GB"/>
          </a:p>
        </p:txBody>
      </p:sp>
    </p:spTree>
    <p:extLst>
      <p:ext uri="{BB962C8B-B14F-4D97-AF65-F5344CB8AC3E}">
        <p14:creationId xmlns:p14="http://schemas.microsoft.com/office/powerpoint/2010/main" val="177454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47</a:t>
            </a:fld>
            <a:endParaRPr lang="en-GB"/>
          </a:p>
        </p:txBody>
      </p:sp>
    </p:spTree>
    <p:extLst>
      <p:ext uri="{BB962C8B-B14F-4D97-AF65-F5344CB8AC3E}">
        <p14:creationId xmlns:p14="http://schemas.microsoft.com/office/powerpoint/2010/main" val="198190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48</a:t>
            </a:fld>
            <a:endParaRPr lang="en-GB"/>
          </a:p>
        </p:txBody>
      </p:sp>
    </p:spTree>
    <p:extLst>
      <p:ext uri="{BB962C8B-B14F-4D97-AF65-F5344CB8AC3E}">
        <p14:creationId xmlns:p14="http://schemas.microsoft.com/office/powerpoint/2010/main" val="221322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52</a:t>
            </a:fld>
            <a:endParaRPr lang="en-GB"/>
          </a:p>
        </p:txBody>
      </p:sp>
    </p:spTree>
    <p:extLst>
      <p:ext uri="{BB962C8B-B14F-4D97-AF65-F5344CB8AC3E}">
        <p14:creationId xmlns:p14="http://schemas.microsoft.com/office/powerpoint/2010/main" val="187897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41E40"/>
                </a:solidFill>
                <a:effectLst/>
                <a:latin typeface="arboria"/>
              </a:rPr>
              <a:t>Product</a:t>
            </a:r>
          </a:p>
          <a:p>
            <a:pPr algn="l"/>
            <a:r>
              <a:rPr lang="en-US" b="0" i="0">
                <a:solidFill>
                  <a:srgbClr val="333333"/>
                </a:solidFill>
                <a:effectLst/>
                <a:latin typeface="arboria"/>
              </a:rPr>
              <a:t>Presenting the correct product (goods and/or services) with values that meet or exceed the needs and expectations of the target market.</a:t>
            </a:r>
          </a:p>
          <a:p>
            <a:pPr algn="l"/>
            <a:r>
              <a:rPr lang="en-US" b="0" i="0">
                <a:solidFill>
                  <a:srgbClr val="333333"/>
                </a:solidFill>
                <a:effectLst/>
                <a:latin typeface="arboria"/>
              </a:rPr>
              <a:t>When was the last time you took an unbiased and critical look at yourself—products, service, value proposition, facility—the works? For a toothpaste company, the “product” is a box on the store shelf. But the product for service organizations is usually defined in terms of personal happiness: less tangible than a pretty box and not easily quantified.</a:t>
            </a:r>
          </a:p>
          <a:p>
            <a:pPr algn="l"/>
            <a:r>
              <a:rPr lang="en-US" b="0" i="0">
                <a:solidFill>
                  <a:srgbClr val="333333"/>
                </a:solidFill>
                <a:effectLst/>
                <a:latin typeface="arboria"/>
              </a:rPr>
              <a:t>The primary determinant is in knowing that customers perceive and receive value and satisfaction by way of your healthcare practice or organization.</a:t>
            </a:r>
          </a:p>
          <a:p>
            <a:pPr algn="l"/>
            <a:r>
              <a:rPr lang="en-US" b="1" i="0">
                <a:solidFill>
                  <a:srgbClr val="333333"/>
                </a:solidFill>
                <a:effectLst/>
                <a:latin typeface="arboria"/>
              </a:rPr>
              <a:t>ASK YOURSELF</a:t>
            </a:r>
            <a:r>
              <a:rPr lang="en-US" b="0" i="0">
                <a:solidFill>
                  <a:srgbClr val="333333"/>
                </a:solidFill>
                <a:effectLst/>
                <a:latin typeface="arboria"/>
              </a:rPr>
              <a:t>: Does the current product, service, or product mix answer the needs of the customers? Do they deliver significant value? Are they properly presented? How do they compare and distinguish their value above the competition? What should be changed or added? Is there a product or service that you could offer that answers a need of the target audience?</a:t>
            </a:r>
          </a:p>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59</a:t>
            </a:fld>
            <a:endParaRPr lang="en-GB"/>
          </a:p>
        </p:txBody>
      </p:sp>
    </p:spTree>
    <p:extLst>
      <p:ext uri="{BB962C8B-B14F-4D97-AF65-F5344CB8AC3E}">
        <p14:creationId xmlns:p14="http://schemas.microsoft.com/office/powerpoint/2010/main" val="332583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D3304F1-C33D-4B53-A0E3-1AEB6EC3D670}" type="slidenum">
              <a:rPr lang="en-GB" smtClean="0"/>
              <a:t>77</a:t>
            </a:fld>
            <a:endParaRPr lang="en-GB"/>
          </a:p>
        </p:txBody>
      </p:sp>
    </p:spTree>
    <p:extLst>
      <p:ext uri="{BB962C8B-B14F-4D97-AF65-F5344CB8AC3E}">
        <p14:creationId xmlns:p14="http://schemas.microsoft.com/office/powerpoint/2010/main" val="365332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65848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13</a:t>
            </a:fld>
            <a:endParaRPr lang="en-GB"/>
          </a:p>
        </p:txBody>
      </p:sp>
    </p:spTree>
    <p:extLst>
      <p:ext uri="{BB962C8B-B14F-4D97-AF65-F5344CB8AC3E}">
        <p14:creationId xmlns:p14="http://schemas.microsoft.com/office/powerpoint/2010/main" val="315121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24</a:t>
            </a:fld>
            <a:endParaRPr lang="en-GB"/>
          </a:p>
        </p:txBody>
      </p:sp>
    </p:spTree>
    <p:extLst>
      <p:ext uri="{BB962C8B-B14F-4D97-AF65-F5344CB8AC3E}">
        <p14:creationId xmlns:p14="http://schemas.microsoft.com/office/powerpoint/2010/main" val="76512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27</a:t>
            </a:fld>
            <a:endParaRPr lang="en-GB"/>
          </a:p>
        </p:txBody>
      </p:sp>
    </p:spTree>
    <p:extLst>
      <p:ext uri="{BB962C8B-B14F-4D97-AF65-F5344CB8AC3E}">
        <p14:creationId xmlns:p14="http://schemas.microsoft.com/office/powerpoint/2010/main" val="372491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30</a:t>
            </a:fld>
            <a:endParaRPr lang="en-GB"/>
          </a:p>
        </p:txBody>
      </p:sp>
    </p:spTree>
    <p:extLst>
      <p:ext uri="{BB962C8B-B14F-4D97-AF65-F5344CB8AC3E}">
        <p14:creationId xmlns:p14="http://schemas.microsoft.com/office/powerpoint/2010/main" val="9168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37</a:t>
            </a:fld>
            <a:endParaRPr lang="en-GB"/>
          </a:p>
        </p:txBody>
      </p:sp>
    </p:spTree>
    <p:extLst>
      <p:ext uri="{BB962C8B-B14F-4D97-AF65-F5344CB8AC3E}">
        <p14:creationId xmlns:p14="http://schemas.microsoft.com/office/powerpoint/2010/main" val="292348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42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18686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D3304F1-C33D-4B53-A0E3-1AEB6EC3D670}" type="slidenum">
              <a:rPr lang="en-GB" smtClean="0"/>
              <a:t>44</a:t>
            </a:fld>
            <a:endParaRPr lang="en-GB"/>
          </a:p>
        </p:txBody>
      </p:sp>
    </p:spTree>
    <p:extLst>
      <p:ext uri="{BB962C8B-B14F-4D97-AF65-F5344CB8AC3E}">
        <p14:creationId xmlns:p14="http://schemas.microsoft.com/office/powerpoint/2010/main" val="415234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3200400" y="985610"/>
            <a:ext cx="8928847"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59016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866910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2244542" y="4616963"/>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2233576" y="5253085"/>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7/8/2022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105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48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246909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7/8/2022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41" r:id="rId6"/>
    <p:sldLayoutId id="2147483861" r:id="rId7"/>
    <p:sldLayoutId id="2147483862" r:id="rId8"/>
    <p:sldLayoutId id="2147483863" r:id="rId9"/>
    <p:sldLayoutId id="2147483835" r:id="rId10"/>
    <p:sldLayoutId id="2147483836" r:id="rId11"/>
    <p:sldLayoutId id="2147483831" r:id="rId12"/>
    <p:sldLayoutId id="2147483878"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0" r:id="rId23"/>
    <p:sldLayoutId id="2147483872" r:id="rId24"/>
    <p:sldLayoutId id="2147483837" r:id="rId25"/>
    <p:sldLayoutId id="2147483838" r:id="rId26"/>
    <p:sldLayoutId id="2147483844" r:id="rId27"/>
    <p:sldLayoutId id="2147483848" r:id="rId28"/>
    <p:sldLayoutId id="2147483849" r:id="rId29"/>
    <p:sldLayoutId id="2147483851" r:id="rId30"/>
    <p:sldLayoutId id="2147483877" r:id="rId31"/>
    <p:sldLayoutId id="2147483854" r:id="rId32"/>
    <p:sldLayoutId id="2147483855" r:id="rId33"/>
    <p:sldLayoutId id="2147483856" r:id="rId34"/>
    <p:sldLayoutId id="2147483857" r:id="rId35"/>
    <p:sldLayoutId id="2147483864" r:id="rId36"/>
    <p:sldLayoutId id="2147483852" r:id="rId37"/>
    <p:sldLayoutId id="2147483858" r:id="rId38"/>
    <p:sldLayoutId id="2147483859" r:id="rId39"/>
    <p:sldLayoutId id="2147483860" r:id="rId40"/>
    <p:sldLayoutId id="2147483853" r:id="rId41"/>
    <p:sldLayoutId id="2147483874" r:id="rId42"/>
    <p:sldLayoutId id="2147483875" r:id="rId43"/>
    <p:sldLayoutId id="2147483876" r:id="rId44"/>
    <p:sldLayoutId id="2147483879"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5.svg"/><Relationship Id="rId11" Type="http://schemas.openxmlformats.org/officeDocument/2006/relationships/hyperlink" Target="https://doi.org/10.1002/mar.20679" TargetMode="External"/><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highheelsinthewilderness.com/" TargetMode="External"/><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08/07363769210037097"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article/10.1007/s43546-021-00180-4"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echnofaq.org/posts/2020/11/what-is-a-business-model-and-how-to-design-it/" TargetMode="External"/><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the5stepbusinessstart.com/business-plan-anyone-can-start/" TargetMode="External"/><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trategyzer.com/resources/canvas-tools-guides" TargetMode="External"/><Relationship Id="rId1" Type="http://schemas.openxmlformats.org/officeDocument/2006/relationships/slideLayout" Target="../slideLayouts/slideLayout20.xml"/><Relationship Id="rId4" Type="http://schemas.openxmlformats.org/officeDocument/2006/relationships/hyperlink" Target="https://www.strategyzer.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minsights.com/industry-analysis/silver-food-market" TargetMode="External"/><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rategyzer.com/canvas/business-model-canvas" TargetMode="External"/><Relationship Id="rId2" Type="http://schemas.openxmlformats.org/officeDocument/2006/relationships/slideLayout" Target="../slideLayouts/slideLayout20.xml"/><Relationship Id="rId1" Type="http://schemas.openxmlformats.org/officeDocument/2006/relationships/video" Target="https://www.youtube.com/embed/QoAOzMTLP5s?feature=oembed" TargetMode="External"/><Relationship Id="rId5" Type="http://schemas.openxmlformats.org/officeDocument/2006/relationships/hyperlink" Target="https://www.youtube.com/watch?v=QoAOzMTLP5s" TargetMode="Externa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hyperlink" Target="https://www.foodnavigator-asia.com/Article/2018/06/29/Healthy-ageing-product-innovation-does-not-follow-the-typical-F-B-business-model-Nestle-China-s-research-deput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cerelab.fr/rd/nos-realisation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importaco.com/en/home/"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hyperlink" Target="https://www.foodnavigator.com/Article/2021/03/17/Nut-supplier-Importaco-cracking-the-healthy-ageing-market-Everybody-is-targeting-older-peopl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1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0.xml"/><Relationship Id="rId1" Type="http://schemas.openxmlformats.org/officeDocument/2006/relationships/video" Target="https://www.youtube.com/embed/8E8nzf0pUEM?feature=oembed" TargetMode="External"/><Relationship Id="rId4" Type="http://schemas.openxmlformats.org/officeDocument/2006/relationships/hyperlink" Target="https://www.youtube.com/watch?v=8E8nzf0pUE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file:///C:/Users/paula/Dropbox/My%20PC%20(LAPTOP-4I5H51FU)/Downloads/Europe-Customer-Loyalty-Report-2022-by-Antavo.pdf"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thespoon.tech/thermomix-sold-2-billion-in/"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www.fourthsource.com/content-marketing/selling-experience-just-product-get-content-17076"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0.xml"/><Relationship Id="rId1" Type="http://schemas.openxmlformats.org/officeDocument/2006/relationships/video" Target="https://www.youtube.com/embed/oNGN9n1VIRM?feature=oembed" TargetMode="External"/><Relationship Id="rId4" Type="http://schemas.openxmlformats.org/officeDocument/2006/relationships/hyperlink" Target="https://www.youtube.com/watch?v=c9O6ftVgIQw"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s://www.isi.fraunhofer.de/content/dam/isi/dokumente/ccv/2019/50-trends-influencing-Europes-food-sector.pdf" TargetMode="External"/><Relationship Id="rId2" Type="http://schemas.openxmlformats.org/officeDocument/2006/relationships/image" Target="../media/image58.jpeg"/><Relationship Id="rId1" Type="http://schemas.openxmlformats.org/officeDocument/2006/relationships/slideLayout" Target="../slideLayouts/slideLayout14.xml"/><Relationship Id="rId5" Type="http://schemas.openxmlformats.org/officeDocument/2006/relationships/hyperlink" Target="https://doi.org/10.1177/2158244017698730" TargetMode="External"/><Relationship Id="rId4" Type="http://schemas.openxmlformats.org/officeDocument/2006/relationships/hyperlink" Target="https://www.marketwatch.com/press-release/silver-food-market-by-product-by-distribution-channel-forecast-to-2025-2022-03-22"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2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www.gusto-vitas.d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jellydrops.com/"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63.png"/><Relationship Id="rId4" Type="http://schemas.openxmlformats.org/officeDocument/2006/relationships/image" Target="../media/image62.jpeg"/></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hyperlink" Target="https://eaea.org/2017/12/15/older-people-in-the-era-of-digitalisation/"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s://www.fbtech.co.nz/2021/07/21/the-era-of-food-on-demand/" TargetMode="External"/><Relationship Id="rId7" Type="http://schemas.openxmlformats.org/officeDocument/2006/relationships/image" Target="../media/image66.jpeg"/><Relationship Id="rId2" Type="http://schemas.openxmlformats.org/officeDocument/2006/relationships/hyperlink" Target="https://go.euromonitor.com/webinar-foodservice-210715-era-of-food-on-demand.html" TargetMode="External"/><Relationship Id="rId1" Type="http://schemas.openxmlformats.org/officeDocument/2006/relationships/slideLayout" Target="../slideLayouts/slideLayout14.xml"/><Relationship Id="rId6" Type="http://schemas.openxmlformats.org/officeDocument/2006/relationships/hyperlink" Target="https://www.ubereats.com/ie" TargetMode="External"/><Relationship Id="rId5" Type="http://schemas.openxmlformats.org/officeDocument/2006/relationships/image" Target="../media/image65.png"/><Relationship Id="rId4" Type="http://schemas.openxmlformats.org/officeDocument/2006/relationships/hyperlink" Target="https://www.landhaus-kueche.d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https://www.meals4health.ie/meals4health/#/home" TargetMode="External"/><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1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hyperlink" Target="https://www.gminsights.com/industry-analysis/silver-food-market" TargetMode="External"/><Relationship Id="rId1" Type="http://schemas.openxmlformats.org/officeDocument/2006/relationships/slideLayout" Target="../slideLayouts/slideLayout9.xml"/><Relationship Id="rId4" Type="http://schemas.openxmlformats.org/officeDocument/2006/relationships/hyperlink" Target="https://www.gminsights.co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www.seniorcitizendiscountlist.org/carrows-senior-discount-program-golden-55/"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hyperlink" Target="https://doi.org/10.1016/S0022-3182(12)80137-3" TargetMode="Externa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hyperlink" Target="https://www.apetito.co.uk/meals-on-wheels/" TargetMode="External"/><Relationship Id="rId2" Type="http://schemas.openxmlformats.org/officeDocument/2006/relationships/image" Target="../media/image74.jpeg"/><Relationship Id="rId1" Type="http://schemas.openxmlformats.org/officeDocument/2006/relationships/slideLayout" Target="../slideLayouts/slideLayout10.xml"/><Relationship Id="rId5" Type="http://schemas.openxmlformats.org/officeDocument/2006/relationships/image" Target="../media/image75.png"/><Relationship Id="rId4" Type="http://schemas.openxmlformats.org/officeDocument/2006/relationships/hyperlink" Target="doi:10.1177/0260106014537146"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hyperlink" Target="https://corporatefinanceinstitute.com/resources/knowledge/other/distribution-channel/" TargetMode="External"/><Relationship Id="rId2" Type="http://schemas.openxmlformats.org/officeDocument/2006/relationships/hyperlink" Target="https://corporatefinanceinstitute.com/resources/knowledge/other/walmart-marketing-mix/" TargetMode="Externa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svg"/><Relationship Id="rId3" Type="http://schemas.openxmlformats.org/officeDocument/2006/relationships/image" Target="../media/image78.svg"/><Relationship Id="rId7" Type="http://schemas.openxmlformats.org/officeDocument/2006/relationships/image" Target="../media/image82.svg"/><Relationship Id="rId12" Type="http://schemas.openxmlformats.org/officeDocument/2006/relationships/image" Target="../media/image87.png"/><Relationship Id="rId2" Type="http://schemas.openxmlformats.org/officeDocument/2006/relationships/image" Target="../media/image77.png"/><Relationship Id="rId16" Type="http://schemas.openxmlformats.org/officeDocument/2006/relationships/image" Target="../media/image90.svg"/><Relationship Id="rId1" Type="http://schemas.openxmlformats.org/officeDocument/2006/relationships/slideLayout" Target="../slideLayouts/slideLayout34.xml"/><Relationship Id="rId6" Type="http://schemas.openxmlformats.org/officeDocument/2006/relationships/image" Target="../media/image81.png"/><Relationship Id="rId11" Type="http://schemas.openxmlformats.org/officeDocument/2006/relationships/image" Target="../media/image86.svg"/><Relationship Id="rId5" Type="http://schemas.openxmlformats.org/officeDocument/2006/relationships/image" Target="../media/image80.svg"/><Relationship Id="rId15" Type="http://schemas.openxmlformats.org/officeDocument/2006/relationships/image" Target="../media/image89.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svg"/><Relationship Id="rId14" Type="http://schemas.openxmlformats.org/officeDocument/2006/relationships/hyperlink" Target="https://www.marketwatch.com/press-release/silver-food-market-by-product-by-distribution-channel-forecast-to-2025-2022-03-22"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16.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9" Type="http://schemas.openxmlformats.org/officeDocument/2006/relationships/hyperlink" Target="https://link.springer.com/content/pdf/10.1007/978-3-030-54296-2.pdf"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s://doi.org/10.1108/07363769210037097" TargetMode="Externa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i.org/10.1002/mar.20679"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3517132" y="3429000"/>
            <a:ext cx="8946538" cy="697353"/>
          </a:xfrm>
        </p:spPr>
        <p:txBody>
          <a:bodyPr/>
          <a:lstStyle/>
          <a:p>
            <a:r>
              <a:rPr lang="pt-BR" sz="4800" dirty="0"/>
              <a:t>Maisto produktų ir paslaugų, skirt</a:t>
            </a:r>
            <a:r>
              <a:rPr lang="lt-LT" sz="4800" dirty="0"/>
              <a:t>ų senjorams,</a:t>
            </a:r>
            <a:r>
              <a:rPr lang="pt-BR" sz="4800" dirty="0"/>
              <a:t> komercializavimas</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635555" y="3429000"/>
            <a:ext cx="2881577" cy="697353"/>
          </a:xfrm>
        </p:spPr>
        <p:txBody>
          <a:bodyPr>
            <a:noAutofit/>
          </a:bodyPr>
          <a:lstStyle/>
          <a:p>
            <a:r>
              <a:rPr lang="en-US" sz="4800" b="1" dirty="0"/>
              <a:t>5 </a:t>
            </a:r>
            <a:r>
              <a:rPr lang="en-US" sz="4800" b="1" dirty="0" err="1"/>
              <a:t>modulis</a:t>
            </a:r>
            <a:r>
              <a:rPr lang="en-US" sz="4800" b="1" dirty="0"/>
              <a:t>:</a:t>
            </a:r>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5" name="Picture 4">
            <a:extLst>
              <a:ext uri="{FF2B5EF4-FFF2-40B4-BE49-F238E27FC236}">
                <a16:creationId xmlns:a16="http://schemas.microsoft.com/office/drawing/2014/main" id="{AAC17BCE-45DC-6349-E73E-13A6731447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4292" y="5838143"/>
            <a:ext cx="1524000" cy="740311"/>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38">
            <a:extLst>
              <a:ext uri="{FF2B5EF4-FFF2-40B4-BE49-F238E27FC236}">
                <a16:creationId xmlns:a16="http://schemas.microsoft.com/office/drawing/2014/main" id="{0044C2DA-9215-DA42-8A61-B1B086AA0FB1}"/>
              </a:ext>
            </a:extLst>
          </p:cNvPr>
          <p:cNvSpPr txBox="1"/>
          <p:nvPr/>
        </p:nvSpPr>
        <p:spPr>
          <a:xfrm>
            <a:off x="2946740" y="430531"/>
            <a:ext cx="6298520" cy="769441"/>
          </a:xfrm>
          <a:prstGeom prst="rect">
            <a:avLst/>
          </a:prstGeom>
          <a:noFill/>
        </p:spPr>
        <p:txBody>
          <a:bodyPr wrap="none" rtlCol="0">
            <a:spAutoFit/>
          </a:bodyPr>
          <a:lstStyle/>
          <a:p>
            <a:pPr algn="ctr"/>
            <a:r>
              <a:rPr lang="en-US" sz="4400" b="1">
                <a:solidFill>
                  <a:schemeClr val="tx2"/>
                </a:solidFill>
                <a:latin typeface="Lato Heavy" charset="0"/>
                <a:ea typeface="Lato Heavy" charset="0"/>
                <a:cs typeface="Lato Heavy" charset="0"/>
              </a:rPr>
              <a:t>Education Infographics</a:t>
            </a:r>
          </a:p>
        </p:txBody>
      </p:sp>
      <p:sp>
        <p:nvSpPr>
          <p:cNvPr id="3" name="Freeform 1">
            <a:extLst>
              <a:ext uri="{FF2B5EF4-FFF2-40B4-BE49-F238E27FC236}">
                <a16:creationId xmlns:a16="http://schemas.microsoft.com/office/drawing/2014/main" id="{35D9BAA2-D874-5F45-850F-82D3EA64F92E}"/>
              </a:ext>
            </a:extLst>
          </p:cNvPr>
          <p:cNvSpPr>
            <a:spLocks noChangeArrowheads="1"/>
          </p:cNvSpPr>
          <p:nvPr/>
        </p:nvSpPr>
        <p:spPr bwMode="auto">
          <a:xfrm>
            <a:off x="2224666" y="4604379"/>
            <a:ext cx="140105" cy="98320"/>
          </a:xfrm>
          <a:custGeom>
            <a:avLst/>
            <a:gdLst>
              <a:gd name="T0" fmla="*/ 126 w 253"/>
              <a:gd name="T1" fmla="*/ 177 h 178"/>
              <a:gd name="T2" fmla="*/ 126 w 253"/>
              <a:gd name="T3" fmla="*/ 177 h 178"/>
              <a:gd name="T4" fmla="*/ 126 w 253"/>
              <a:gd name="T5" fmla="*/ 177 h 178"/>
              <a:gd name="T6" fmla="*/ 0 w 253"/>
              <a:gd name="T7" fmla="*/ 50 h 178"/>
              <a:gd name="T8" fmla="*/ 0 w 253"/>
              <a:gd name="T9" fmla="*/ 0 h 178"/>
              <a:gd name="T10" fmla="*/ 252 w 253"/>
              <a:gd name="T11" fmla="*/ 0 h 178"/>
              <a:gd name="T12" fmla="*/ 252 w 253"/>
              <a:gd name="T13" fmla="*/ 50 h 178"/>
              <a:gd name="T14" fmla="*/ 252 w 253"/>
              <a:gd name="T15" fmla="*/ 50 h 178"/>
              <a:gd name="T16" fmla="*/ 126 w 25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78">
                <a:moveTo>
                  <a:pt x="126" y="177"/>
                </a:moveTo>
                <a:lnTo>
                  <a:pt x="126" y="177"/>
                </a:lnTo>
                <a:lnTo>
                  <a:pt x="126" y="177"/>
                </a:lnTo>
                <a:cubicBezTo>
                  <a:pt x="56" y="177"/>
                  <a:pt x="0" y="120"/>
                  <a:pt x="0" y="50"/>
                </a:cubicBezTo>
                <a:lnTo>
                  <a:pt x="0" y="0"/>
                </a:lnTo>
                <a:lnTo>
                  <a:pt x="252" y="0"/>
                </a:lnTo>
                <a:lnTo>
                  <a:pt x="252" y="50"/>
                </a:lnTo>
                <a:lnTo>
                  <a:pt x="252" y="50"/>
                </a:lnTo>
                <a:cubicBezTo>
                  <a:pt x="252" y="120"/>
                  <a:pt x="196" y="177"/>
                  <a:pt x="126" y="177"/>
                </a:cubicBezTo>
              </a:path>
            </a:pathLst>
          </a:custGeom>
          <a:solidFill>
            <a:schemeClr val="accent1"/>
          </a:solidFill>
          <a:ln>
            <a:solidFill>
              <a:schemeClr val="bg2"/>
            </a:solidFill>
          </a:ln>
          <a:effectLst/>
        </p:spPr>
        <p:txBody>
          <a:bodyPr wrap="none" anchor="ctr"/>
          <a:lstStyle/>
          <a:p>
            <a:endParaRPr lang="en-US" sz="900"/>
          </a:p>
        </p:txBody>
      </p:sp>
      <p:sp>
        <p:nvSpPr>
          <p:cNvPr id="4" name="Freeform 2">
            <a:extLst>
              <a:ext uri="{FF2B5EF4-FFF2-40B4-BE49-F238E27FC236}">
                <a16:creationId xmlns:a16="http://schemas.microsoft.com/office/drawing/2014/main" id="{70A681F8-C78D-724F-88AF-AF1EFCE727F1}"/>
              </a:ext>
            </a:extLst>
          </p:cNvPr>
          <p:cNvSpPr>
            <a:spLocks noChangeArrowheads="1"/>
          </p:cNvSpPr>
          <p:nvPr/>
        </p:nvSpPr>
        <p:spPr bwMode="auto">
          <a:xfrm>
            <a:off x="2224666" y="4604379"/>
            <a:ext cx="140105" cy="98320"/>
          </a:xfrm>
          <a:custGeom>
            <a:avLst/>
            <a:gdLst>
              <a:gd name="T0" fmla="*/ 126 w 253"/>
              <a:gd name="T1" fmla="*/ 177 h 178"/>
              <a:gd name="T2" fmla="*/ 126 w 253"/>
              <a:gd name="T3" fmla="*/ 177 h 178"/>
              <a:gd name="T4" fmla="*/ 126 w 253"/>
              <a:gd name="T5" fmla="*/ 177 h 178"/>
              <a:gd name="T6" fmla="*/ 0 w 253"/>
              <a:gd name="T7" fmla="*/ 50 h 178"/>
              <a:gd name="T8" fmla="*/ 0 w 253"/>
              <a:gd name="T9" fmla="*/ 0 h 178"/>
              <a:gd name="T10" fmla="*/ 252 w 253"/>
              <a:gd name="T11" fmla="*/ 0 h 178"/>
              <a:gd name="T12" fmla="*/ 252 w 253"/>
              <a:gd name="T13" fmla="*/ 50 h 178"/>
              <a:gd name="T14" fmla="*/ 252 w 253"/>
              <a:gd name="T15" fmla="*/ 50 h 178"/>
              <a:gd name="T16" fmla="*/ 126 w 25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78">
                <a:moveTo>
                  <a:pt x="126" y="177"/>
                </a:moveTo>
                <a:lnTo>
                  <a:pt x="126" y="177"/>
                </a:lnTo>
                <a:lnTo>
                  <a:pt x="126" y="177"/>
                </a:lnTo>
                <a:cubicBezTo>
                  <a:pt x="56" y="177"/>
                  <a:pt x="0" y="120"/>
                  <a:pt x="0" y="50"/>
                </a:cubicBezTo>
                <a:lnTo>
                  <a:pt x="0" y="0"/>
                </a:lnTo>
                <a:lnTo>
                  <a:pt x="252" y="0"/>
                </a:lnTo>
                <a:lnTo>
                  <a:pt x="252" y="50"/>
                </a:lnTo>
                <a:lnTo>
                  <a:pt x="252" y="50"/>
                </a:lnTo>
                <a:cubicBezTo>
                  <a:pt x="252" y="120"/>
                  <a:pt x="196" y="177"/>
                  <a:pt x="126" y="177"/>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5" name="Freeform 3">
            <a:extLst>
              <a:ext uri="{FF2B5EF4-FFF2-40B4-BE49-F238E27FC236}">
                <a16:creationId xmlns:a16="http://schemas.microsoft.com/office/drawing/2014/main" id="{BBAC403D-BE96-2249-A871-365130CFB9B5}"/>
              </a:ext>
            </a:extLst>
          </p:cNvPr>
          <p:cNvSpPr>
            <a:spLocks noChangeArrowheads="1"/>
          </p:cNvSpPr>
          <p:nvPr/>
        </p:nvSpPr>
        <p:spPr bwMode="auto">
          <a:xfrm>
            <a:off x="2155842"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1"/>
          </a:solidFill>
          <a:ln>
            <a:solidFill>
              <a:schemeClr val="bg2"/>
            </a:solidFill>
          </a:ln>
          <a:effectLst/>
        </p:spPr>
        <p:txBody>
          <a:bodyPr wrap="none" anchor="ctr"/>
          <a:lstStyle/>
          <a:p>
            <a:endParaRPr lang="en-US" sz="900"/>
          </a:p>
        </p:txBody>
      </p:sp>
      <p:sp>
        <p:nvSpPr>
          <p:cNvPr id="6" name="Freeform 4">
            <a:extLst>
              <a:ext uri="{FF2B5EF4-FFF2-40B4-BE49-F238E27FC236}">
                <a16:creationId xmlns:a16="http://schemas.microsoft.com/office/drawing/2014/main" id="{61813D75-40AD-6346-894F-D0E4FD374674}"/>
              </a:ext>
            </a:extLst>
          </p:cNvPr>
          <p:cNvSpPr>
            <a:spLocks noChangeArrowheads="1"/>
          </p:cNvSpPr>
          <p:nvPr/>
        </p:nvSpPr>
        <p:spPr bwMode="auto">
          <a:xfrm>
            <a:off x="2155842"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7" name="Freeform 5">
            <a:extLst>
              <a:ext uri="{FF2B5EF4-FFF2-40B4-BE49-F238E27FC236}">
                <a16:creationId xmlns:a16="http://schemas.microsoft.com/office/drawing/2014/main" id="{97151B25-A688-8C4F-9AAA-72C366660424}"/>
              </a:ext>
            </a:extLst>
          </p:cNvPr>
          <p:cNvSpPr>
            <a:spLocks noChangeArrowheads="1"/>
          </p:cNvSpPr>
          <p:nvPr/>
        </p:nvSpPr>
        <p:spPr bwMode="auto">
          <a:xfrm>
            <a:off x="4758853" y="4604379"/>
            <a:ext cx="142564" cy="98320"/>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6" y="177"/>
                  <a:pt x="0" y="120"/>
                  <a:pt x="0" y="50"/>
                </a:cubicBezTo>
                <a:lnTo>
                  <a:pt x="0" y="0"/>
                </a:lnTo>
                <a:lnTo>
                  <a:pt x="253" y="0"/>
                </a:lnTo>
                <a:lnTo>
                  <a:pt x="253" y="50"/>
                </a:lnTo>
                <a:lnTo>
                  <a:pt x="253" y="50"/>
                </a:lnTo>
                <a:cubicBezTo>
                  <a:pt x="253" y="120"/>
                  <a:pt x="197" y="177"/>
                  <a:pt x="126" y="177"/>
                </a:cubicBezTo>
              </a:path>
            </a:pathLst>
          </a:custGeom>
          <a:solidFill>
            <a:schemeClr val="accent2"/>
          </a:solidFill>
          <a:ln>
            <a:solidFill>
              <a:schemeClr val="bg2"/>
            </a:solidFill>
          </a:ln>
          <a:effectLst/>
        </p:spPr>
        <p:txBody>
          <a:bodyPr wrap="none" anchor="ctr"/>
          <a:lstStyle/>
          <a:p>
            <a:endParaRPr lang="en-US" sz="900"/>
          </a:p>
        </p:txBody>
      </p:sp>
      <p:sp>
        <p:nvSpPr>
          <p:cNvPr id="8" name="Freeform 6">
            <a:extLst>
              <a:ext uri="{FF2B5EF4-FFF2-40B4-BE49-F238E27FC236}">
                <a16:creationId xmlns:a16="http://schemas.microsoft.com/office/drawing/2014/main" id="{C32A6EBF-866A-1246-AAF7-58ABA7BC4A62}"/>
              </a:ext>
            </a:extLst>
          </p:cNvPr>
          <p:cNvSpPr>
            <a:spLocks noChangeArrowheads="1"/>
          </p:cNvSpPr>
          <p:nvPr/>
        </p:nvSpPr>
        <p:spPr bwMode="auto">
          <a:xfrm>
            <a:off x="4758853" y="4604379"/>
            <a:ext cx="142564" cy="98320"/>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6" y="177"/>
                  <a:pt x="0" y="120"/>
                  <a:pt x="0" y="50"/>
                </a:cubicBezTo>
                <a:lnTo>
                  <a:pt x="0" y="0"/>
                </a:lnTo>
                <a:lnTo>
                  <a:pt x="253" y="0"/>
                </a:lnTo>
                <a:lnTo>
                  <a:pt x="253" y="50"/>
                </a:lnTo>
                <a:lnTo>
                  <a:pt x="253" y="50"/>
                </a:lnTo>
                <a:cubicBezTo>
                  <a:pt x="253" y="120"/>
                  <a:pt x="197" y="177"/>
                  <a:pt x="126" y="177"/>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9" name="Freeform 7">
            <a:extLst>
              <a:ext uri="{FF2B5EF4-FFF2-40B4-BE49-F238E27FC236}">
                <a16:creationId xmlns:a16="http://schemas.microsoft.com/office/drawing/2014/main" id="{7C445682-BA53-7544-9DA6-A3EC96596CE9}"/>
              </a:ext>
            </a:extLst>
          </p:cNvPr>
          <p:cNvSpPr>
            <a:spLocks noChangeArrowheads="1"/>
          </p:cNvSpPr>
          <p:nvPr/>
        </p:nvSpPr>
        <p:spPr bwMode="auto">
          <a:xfrm>
            <a:off x="4690029" y="4545387"/>
            <a:ext cx="280211" cy="98320"/>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1" y="177"/>
                  <a:pt x="0" y="115"/>
                  <a:pt x="0" y="39"/>
                </a:cubicBezTo>
                <a:lnTo>
                  <a:pt x="0" y="0"/>
                </a:lnTo>
                <a:lnTo>
                  <a:pt x="501" y="0"/>
                </a:lnTo>
                <a:lnTo>
                  <a:pt x="501" y="39"/>
                </a:lnTo>
                <a:lnTo>
                  <a:pt x="501" y="39"/>
                </a:lnTo>
                <a:cubicBezTo>
                  <a:pt x="501" y="115"/>
                  <a:pt x="440" y="177"/>
                  <a:pt x="363" y="177"/>
                </a:cubicBezTo>
              </a:path>
            </a:pathLst>
          </a:custGeom>
          <a:solidFill>
            <a:schemeClr val="accent2"/>
          </a:solidFill>
          <a:ln>
            <a:solidFill>
              <a:schemeClr val="bg2"/>
            </a:solidFill>
          </a:ln>
          <a:effectLst/>
        </p:spPr>
        <p:txBody>
          <a:bodyPr wrap="none" anchor="ctr"/>
          <a:lstStyle/>
          <a:p>
            <a:endParaRPr lang="en-US" sz="900"/>
          </a:p>
        </p:txBody>
      </p:sp>
      <p:sp>
        <p:nvSpPr>
          <p:cNvPr id="10" name="Freeform 8">
            <a:extLst>
              <a:ext uri="{FF2B5EF4-FFF2-40B4-BE49-F238E27FC236}">
                <a16:creationId xmlns:a16="http://schemas.microsoft.com/office/drawing/2014/main" id="{29A57B41-8724-7B40-AE00-C93E05B86A85}"/>
              </a:ext>
            </a:extLst>
          </p:cNvPr>
          <p:cNvSpPr>
            <a:spLocks noChangeArrowheads="1"/>
          </p:cNvSpPr>
          <p:nvPr/>
        </p:nvSpPr>
        <p:spPr bwMode="auto">
          <a:xfrm>
            <a:off x="4690029" y="4545387"/>
            <a:ext cx="280211" cy="98320"/>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1" y="177"/>
                  <a:pt x="0" y="115"/>
                  <a:pt x="0" y="39"/>
                </a:cubicBezTo>
                <a:lnTo>
                  <a:pt x="0" y="0"/>
                </a:lnTo>
                <a:lnTo>
                  <a:pt x="501" y="0"/>
                </a:lnTo>
                <a:lnTo>
                  <a:pt x="501" y="39"/>
                </a:lnTo>
                <a:lnTo>
                  <a:pt x="501" y="39"/>
                </a:lnTo>
                <a:cubicBezTo>
                  <a:pt x="501" y="115"/>
                  <a:pt x="440" y="177"/>
                  <a:pt x="363" y="177"/>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11" name="Freeform 9">
            <a:extLst>
              <a:ext uri="{FF2B5EF4-FFF2-40B4-BE49-F238E27FC236}">
                <a16:creationId xmlns:a16="http://schemas.microsoft.com/office/drawing/2014/main" id="{EA4756A1-5852-F541-9A0F-4DFAD621F7AB}"/>
              </a:ext>
            </a:extLst>
          </p:cNvPr>
          <p:cNvSpPr>
            <a:spLocks noChangeArrowheads="1"/>
          </p:cNvSpPr>
          <p:nvPr/>
        </p:nvSpPr>
        <p:spPr bwMode="auto">
          <a:xfrm>
            <a:off x="7290583" y="4604379"/>
            <a:ext cx="142564" cy="98320"/>
          </a:xfrm>
          <a:custGeom>
            <a:avLst/>
            <a:gdLst>
              <a:gd name="T0" fmla="*/ 127 w 254"/>
              <a:gd name="T1" fmla="*/ 177 h 178"/>
              <a:gd name="T2" fmla="*/ 127 w 254"/>
              <a:gd name="T3" fmla="*/ 177 h 178"/>
              <a:gd name="T4" fmla="*/ 127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7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7" y="177"/>
                </a:moveTo>
                <a:lnTo>
                  <a:pt x="127" y="177"/>
                </a:lnTo>
                <a:lnTo>
                  <a:pt x="127" y="177"/>
                </a:lnTo>
                <a:cubicBezTo>
                  <a:pt x="57" y="177"/>
                  <a:pt x="0" y="120"/>
                  <a:pt x="0" y="50"/>
                </a:cubicBezTo>
                <a:lnTo>
                  <a:pt x="0" y="0"/>
                </a:lnTo>
                <a:lnTo>
                  <a:pt x="253" y="0"/>
                </a:lnTo>
                <a:lnTo>
                  <a:pt x="253" y="50"/>
                </a:lnTo>
                <a:lnTo>
                  <a:pt x="253" y="50"/>
                </a:lnTo>
                <a:cubicBezTo>
                  <a:pt x="253" y="120"/>
                  <a:pt x="197" y="177"/>
                  <a:pt x="127" y="177"/>
                </a:cubicBezTo>
              </a:path>
            </a:pathLst>
          </a:custGeom>
          <a:solidFill>
            <a:schemeClr val="accent3"/>
          </a:solidFill>
          <a:ln>
            <a:solidFill>
              <a:schemeClr val="bg2"/>
            </a:solidFill>
          </a:ln>
          <a:effectLst/>
        </p:spPr>
        <p:txBody>
          <a:bodyPr wrap="none" anchor="ctr"/>
          <a:lstStyle/>
          <a:p>
            <a:endParaRPr lang="en-US" sz="900"/>
          </a:p>
        </p:txBody>
      </p:sp>
      <p:sp>
        <p:nvSpPr>
          <p:cNvPr id="12" name="Freeform 10">
            <a:extLst>
              <a:ext uri="{FF2B5EF4-FFF2-40B4-BE49-F238E27FC236}">
                <a16:creationId xmlns:a16="http://schemas.microsoft.com/office/drawing/2014/main" id="{5B8EFB2A-0056-A744-87C4-0A2175B46E01}"/>
              </a:ext>
            </a:extLst>
          </p:cNvPr>
          <p:cNvSpPr>
            <a:spLocks noChangeArrowheads="1"/>
          </p:cNvSpPr>
          <p:nvPr/>
        </p:nvSpPr>
        <p:spPr bwMode="auto">
          <a:xfrm>
            <a:off x="7290583" y="4604379"/>
            <a:ext cx="142564" cy="98320"/>
          </a:xfrm>
          <a:custGeom>
            <a:avLst/>
            <a:gdLst>
              <a:gd name="T0" fmla="*/ 127 w 254"/>
              <a:gd name="T1" fmla="*/ 177 h 178"/>
              <a:gd name="T2" fmla="*/ 127 w 254"/>
              <a:gd name="T3" fmla="*/ 177 h 178"/>
              <a:gd name="T4" fmla="*/ 127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7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7" y="177"/>
                </a:moveTo>
                <a:lnTo>
                  <a:pt x="127" y="177"/>
                </a:lnTo>
                <a:lnTo>
                  <a:pt x="127" y="177"/>
                </a:lnTo>
                <a:cubicBezTo>
                  <a:pt x="57" y="177"/>
                  <a:pt x="0" y="120"/>
                  <a:pt x="0" y="50"/>
                </a:cubicBezTo>
                <a:lnTo>
                  <a:pt x="0" y="0"/>
                </a:lnTo>
                <a:lnTo>
                  <a:pt x="253" y="0"/>
                </a:lnTo>
                <a:lnTo>
                  <a:pt x="253" y="50"/>
                </a:lnTo>
                <a:lnTo>
                  <a:pt x="253" y="50"/>
                </a:lnTo>
                <a:cubicBezTo>
                  <a:pt x="253" y="120"/>
                  <a:pt x="197" y="177"/>
                  <a:pt x="127" y="177"/>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13" name="Freeform 11">
            <a:extLst>
              <a:ext uri="{FF2B5EF4-FFF2-40B4-BE49-F238E27FC236}">
                <a16:creationId xmlns:a16="http://schemas.microsoft.com/office/drawing/2014/main" id="{8CCB2CF2-E677-2D47-B201-F66EAC6BE74E}"/>
              </a:ext>
            </a:extLst>
          </p:cNvPr>
          <p:cNvSpPr>
            <a:spLocks noChangeArrowheads="1"/>
          </p:cNvSpPr>
          <p:nvPr/>
        </p:nvSpPr>
        <p:spPr bwMode="auto">
          <a:xfrm>
            <a:off x="7221759"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3"/>
          </a:solidFill>
          <a:ln>
            <a:solidFill>
              <a:schemeClr val="bg2"/>
            </a:solidFill>
          </a:ln>
          <a:effectLst/>
        </p:spPr>
        <p:txBody>
          <a:bodyPr wrap="none" anchor="ctr"/>
          <a:lstStyle/>
          <a:p>
            <a:endParaRPr lang="en-US" sz="900"/>
          </a:p>
        </p:txBody>
      </p:sp>
      <p:sp>
        <p:nvSpPr>
          <p:cNvPr id="14" name="Freeform 12">
            <a:extLst>
              <a:ext uri="{FF2B5EF4-FFF2-40B4-BE49-F238E27FC236}">
                <a16:creationId xmlns:a16="http://schemas.microsoft.com/office/drawing/2014/main" id="{19D15E37-E770-7C49-BC25-3C360E121BC7}"/>
              </a:ext>
            </a:extLst>
          </p:cNvPr>
          <p:cNvSpPr>
            <a:spLocks noChangeArrowheads="1"/>
          </p:cNvSpPr>
          <p:nvPr/>
        </p:nvSpPr>
        <p:spPr bwMode="auto">
          <a:xfrm>
            <a:off x="7221759"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189" name="Freeform 347">
            <a:extLst>
              <a:ext uri="{FF2B5EF4-FFF2-40B4-BE49-F238E27FC236}">
                <a16:creationId xmlns:a16="http://schemas.microsoft.com/office/drawing/2014/main" id="{65875C41-4C3E-0046-9AED-9136720E65BD}"/>
              </a:ext>
            </a:extLst>
          </p:cNvPr>
          <p:cNvSpPr>
            <a:spLocks noChangeArrowheads="1"/>
          </p:cNvSpPr>
          <p:nvPr/>
        </p:nvSpPr>
        <p:spPr bwMode="auto">
          <a:xfrm>
            <a:off x="1570841" y="2674397"/>
            <a:ext cx="1509206" cy="1509206"/>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0" y="2705"/>
                  <a:pt x="1353" y="2705"/>
                </a:cubicBezTo>
                <a:lnTo>
                  <a:pt x="1353" y="2705"/>
                </a:lnTo>
                <a:cubicBezTo>
                  <a:pt x="605" y="2705"/>
                  <a:pt x="0" y="2099"/>
                  <a:pt x="0" y="1352"/>
                </a:cubicBezTo>
                <a:lnTo>
                  <a:pt x="0" y="1352"/>
                </a:lnTo>
                <a:cubicBezTo>
                  <a:pt x="0" y="605"/>
                  <a:pt x="605" y="0"/>
                  <a:pt x="1353" y="0"/>
                </a:cubicBezTo>
                <a:lnTo>
                  <a:pt x="1353" y="0"/>
                </a:lnTo>
                <a:cubicBezTo>
                  <a:pt x="2100" y="0"/>
                  <a:pt x="2706" y="605"/>
                  <a:pt x="2706" y="1352"/>
                </a:cubicBezTo>
              </a:path>
            </a:pathLst>
          </a:custGeom>
          <a:solidFill>
            <a:srgbClr val="1188A3"/>
          </a:solidFill>
          <a:ln>
            <a:noFill/>
          </a:ln>
          <a:effectLst/>
        </p:spPr>
        <p:txBody>
          <a:bodyPr wrap="none" anchor="ctr"/>
          <a:lstStyle/>
          <a:p>
            <a:endParaRPr lang="en-US" sz="900"/>
          </a:p>
        </p:txBody>
      </p:sp>
      <p:sp>
        <p:nvSpPr>
          <p:cNvPr id="190" name="Freeform 348">
            <a:extLst>
              <a:ext uri="{FF2B5EF4-FFF2-40B4-BE49-F238E27FC236}">
                <a16:creationId xmlns:a16="http://schemas.microsoft.com/office/drawing/2014/main" id="{2785339C-E46A-7948-BD2A-25297BCB3697}"/>
              </a:ext>
            </a:extLst>
          </p:cNvPr>
          <p:cNvSpPr>
            <a:spLocks noChangeArrowheads="1"/>
          </p:cNvSpPr>
          <p:nvPr/>
        </p:nvSpPr>
        <p:spPr bwMode="auto">
          <a:xfrm>
            <a:off x="2045232" y="4075910"/>
            <a:ext cx="501430" cy="162228"/>
          </a:xfrm>
          <a:custGeom>
            <a:avLst/>
            <a:gdLst>
              <a:gd name="T0" fmla="*/ 897 w 898"/>
              <a:gd name="T1" fmla="*/ 292 h 293"/>
              <a:gd name="T2" fmla="*/ 0 w 898"/>
              <a:gd name="T3" fmla="*/ 292 h 293"/>
              <a:gd name="T4" fmla="*/ 0 w 898"/>
              <a:gd name="T5" fmla="*/ 0 h 293"/>
              <a:gd name="T6" fmla="*/ 897 w 898"/>
              <a:gd name="T7" fmla="*/ 0 h 293"/>
              <a:gd name="T8" fmla="*/ 897 w 898"/>
              <a:gd name="T9" fmla="*/ 292 h 293"/>
            </a:gdLst>
            <a:ahLst/>
            <a:cxnLst>
              <a:cxn ang="0">
                <a:pos x="T0" y="T1"/>
              </a:cxn>
              <a:cxn ang="0">
                <a:pos x="T2" y="T3"/>
              </a:cxn>
              <a:cxn ang="0">
                <a:pos x="T4" y="T5"/>
              </a:cxn>
              <a:cxn ang="0">
                <a:pos x="T6" y="T7"/>
              </a:cxn>
              <a:cxn ang="0">
                <a:pos x="T8" y="T9"/>
              </a:cxn>
            </a:cxnLst>
            <a:rect l="0" t="0" r="r" b="b"/>
            <a:pathLst>
              <a:path w="898" h="293">
                <a:moveTo>
                  <a:pt x="897" y="292"/>
                </a:moveTo>
                <a:lnTo>
                  <a:pt x="0" y="292"/>
                </a:lnTo>
                <a:lnTo>
                  <a:pt x="0" y="0"/>
                </a:lnTo>
                <a:lnTo>
                  <a:pt x="897" y="0"/>
                </a:lnTo>
                <a:lnTo>
                  <a:pt x="897" y="292"/>
                </a:lnTo>
              </a:path>
            </a:pathLst>
          </a:custGeom>
          <a:solidFill>
            <a:srgbClr val="1188A3"/>
          </a:solidFill>
          <a:ln>
            <a:noFill/>
          </a:ln>
          <a:effectLst/>
        </p:spPr>
        <p:txBody>
          <a:bodyPr wrap="none" anchor="ctr"/>
          <a:lstStyle/>
          <a:p>
            <a:endParaRPr lang="en-US" sz="900"/>
          </a:p>
        </p:txBody>
      </p:sp>
      <p:sp>
        <p:nvSpPr>
          <p:cNvPr id="191" name="Freeform 349">
            <a:extLst>
              <a:ext uri="{FF2B5EF4-FFF2-40B4-BE49-F238E27FC236}">
                <a16:creationId xmlns:a16="http://schemas.microsoft.com/office/drawing/2014/main" id="{86090A76-83EB-4941-A7D4-8DDC9E79C12F}"/>
              </a:ext>
            </a:extLst>
          </p:cNvPr>
          <p:cNvSpPr>
            <a:spLocks noChangeArrowheads="1"/>
          </p:cNvSpPr>
          <p:nvPr/>
        </p:nvSpPr>
        <p:spPr bwMode="auto">
          <a:xfrm>
            <a:off x="2000988"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2" name="Freeform 350">
            <a:extLst>
              <a:ext uri="{FF2B5EF4-FFF2-40B4-BE49-F238E27FC236}">
                <a16:creationId xmlns:a16="http://schemas.microsoft.com/office/drawing/2014/main" id="{32BBBADF-251A-A245-BD3D-9E1EE7CAE94B}"/>
              </a:ext>
            </a:extLst>
          </p:cNvPr>
          <p:cNvSpPr>
            <a:spLocks noChangeArrowheads="1"/>
          </p:cNvSpPr>
          <p:nvPr/>
        </p:nvSpPr>
        <p:spPr bwMode="auto">
          <a:xfrm>
            <a:off x="2000988"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3" name="Freeform 351">
            <a:extLst>
              <a:ext uri="{FF2B5EF4-FFF2-40B4-BE49-F238E27FC236}">
                <a16:creationId xmlns:a16="http://schemas.microsoft.com/office/drawing/2014/main" id="{A6B2738F-B544-2B4B-87A6-F67C6217EAD7}"/>
              </a:ext>
            </a:extLst>
          </p:cNvPr>
          <p:cNvSpPr>
            <a:spLocks noChangeArrowheads="1"/>
          </p:cNvSpPr>
          <p:nvPr/>
        </p:nvSpPr>
        <p:spPr bwMode="auto">
          <a:xfrm>
            <a:off x="2000988"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4" name="Freeform 352">
            <a:extLst>
              <a:ext uri="{FF2B5EF4-FFF2-40B4-BE49-F238E27FC236}">
                <a16:creationId xmlns:a16="http://schemas.microsoft.com/office/drawing/2014/main" id="{16FC0E32-57AF-7042-8453-CA0BA69028D8}"/>
              </a:ext>
            </a:extLst>
          </p:cNvPr>
          <p:cNvSpPr>
            <a:spLocks noChangeArrowheads="1"/>
          </p:cNvSpPr>
          <p:nvPr/>
        </p:nvSpPr>
        <p:spPr bwMode="auto">
          <a:xfrm>
            <a:off x="2000988"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5" name="Freeform 353">
            <a:extLst>
              <a:ext uri="{FF2B5EF4-FFF2-40B4-BE49-F238E27FC236}">
                <a16:creationId xmlns:a16="http://schemas.microsoft.com/office/drawing/2014/main" id="{AA779FD2-2611-8542-B9D8-973C270801DF}"/>
              </a:ext>
            </a:extLst>
          </p:cNvPr>
          <p:cNvSpPr>
            <a:spLocks noChangeArrowheads="1"/>
          </p:cNvSpPr>
          <p:nvPr/>
        </p:nvSpPr>
        <p:spPr bwMode="auto">
          <a:xfrm>
            <a:off x="2000988"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6" name="Freeform 354">
            <a:extLst>
              <a:ext uri="{FF2B5EF4-FFF2-40B4-BE49-F238E27FC236}">
                <a16:creationId xmlns:a16="http://schemas.microsoft.com/office/drawing/2014/main" id="{8F1EA2EF-8C92-A14B-9307-193437D62BB4}"/>
              </a:ext>
            </a:extLst>
          </p:cNvPr>
          <p:cNvSpPr>
            <a:spLocks noChangeArrowheads="1"/>
          </p:cNvSpPr>
          <p:nvPr/>
        </p:nvSpPr>
        <p:spPr bwMode="auto">
          <a:xfrm>
            <a:off x="2000988"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7" name="Freeform 355">
            <a:extLst>
              <a:ext uri="{FF2B5EF4-FFF2-40B4-BE49-F238E27FC236}">
                <a16:creationId xmlns:a16="http://schemas.microsoft.com/office/drawing/2014/main" id="{65EB7A68-0F03-9446-8C59-E03D6F914A2A}"/>
              </a:ext>
            </a:extLst>
          </p:cNvPr>
          <p:cNvSpPr>
            <a:spLocks noChangeArrowheads="1"/>
          </p:cNvSpPr>
          <p:nvPr/>
        </p:nvSpPr>
        <p:spPr bwMode="auto">
          <a:xfrm>
            <a:off x="2276283" y="2377441"/>
            <a:ext cx="41787" cy="176975"/>
          </a:xfrm>
          <a:custGeom>
            <a:avLst/>
            <a:gdLst>
              <a:gd name="T0" fmla="*/ 73 w 74"/>
              <a:gd name="T1" fmla="*/ 280 h 317"/>
              <a:gd name="T2" fmla="*/ 73 w 74"/>
              <a:gd name="T3" fmla="*/ 40 h 317"/>
              <a:gd name="T4" fmla="*/ 73 w 74"/>
              <a:gd name="T5" fmla="*/ 40 h 317"/>
              <a:gd name="T6" fmla="*/ 40 w 74"/>
              <a:gd name="T7" fmla="*/ 2 h 317"/>
              <a:gd name="T8" fmla="*/ 40 w 74"/>
              <a:gd name="T9" fmla="*/ 2 h 317"/>
              <a:gd name="T10" fmla="*/ 0 w 74"/>
              <a:gd name="T11" fmla="*/ 38 h 317"/>
              <a:gd name="T12" fmla="*/ 0 w 74"/>
              <a:gd name="T13" fmla="*/ 280 h 317"/>
              <a:gd name="T14" fmla="*/ 0 w 74"/>
              <a:gd name="T15" fmla="*/ 280 h 317"/>
              <a:gd name="T16" fmla="*/ 36 w 74"/>
              <a:gd name="T17" fmla="*/ 316 h 317"/>
              <a:gd name="T18" fmla="*/ 37 w 74"/>
              <a:gd name="T19" fmla="*/ 316 h 317"/>
              <a:gd name="T20" fmla="*/ 37 w 74"/>
              <a:gd name="T21" fmla="*/ 316 h 317"/>
              <a:gd name="T22" fmla="*/ 37 w 74"/>
              <a:gd name="T23" fmla="*/ 316 h 317"/>
              <a:gd name="T24" fmla="*/ 73 w 74"/>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317">
                <a:moveTo>
                  <a:pt x="73" y="280"/>
                </a:moveTo>
                <a:lnTo>
                  <a:pt x="73" y="40"/>
                </a:lnTo>
                <a:lnTo>
                  <a:pt x="73" y="40"/>
                </a:lnTo>
                <a:cubicBezTo>
                  <a:pt x="73" y="21"/>
                  <a:pt x="59" y="3"/>
                  <a:pt x="40" y="2"/>
                </a:cubicBezTo>
                <a:lnTo>
                  <a:pt x="40" y="2"/>
                </a:lnTo>
                <a:cubicBezTo>
                  <a:pt x="18" y="0"/>
                  <a:pt x="0" y="17"/>
                  <a:pt x="0" y="38"/>
                </a:cubicBezTo>
                <a:lnTo>
                  <a:pt x="0" y="280"/>
                </a:lnTo>
                <a:lnTo>
                  <a:pt x="0" y="280"/>
                </a:lnTo>
                <a:cubicBezTo>
                  <a:pt x="0" y="300"/>
                  <a:pt x="16" y="316"/>
                  <a:pt x="36" y="316"/>
                </a:cubicBezTo>
                <a:lnTo>
                  <a:pt x="37" y="316"/>
                </a:lnTo>
                <a:lnTo>
                  <a:pt x="37" y="316"/>
                </a:lnTo>
                <a:lnTo>
                  <a:pt x="37" y="316"/>
                </a:lnTo>
                <a:cubicBezTo>
                  <a:pt x="57" y="316"/>
                  <a:pt x="73" y="300"/>
                  <a:pt x="73" y="280"/>
                </a:cubicBezTo>
              </a:path>
            </a:pathLst>
          </a:custGeom>
          <a:solidFill>
            <a:srgbClr val="1188A3"/>
          </a:solidFill>
          <a:ln>
            <a:noFill/>
          </a:ln>
          <a:effectLst/>
        </p:spPr>
        <p:txBody>
          <a:bodyPr wrap="none" anchor="ctr"/>
          <a:lstStyle/>
          <a:p>
            <a:endParaRPr lang="en-US" sz="900"/>
          </a:p>
        </p:txBody>
      </p:sp>
      <p:sp>
        <p:nvSpPr>
          <p:cNvPr id="198" name="Freeform 356">
            <a:extLst>
              <a:ext uri="{FF2B5EF4-FFF2-40B4-BE49-F238E27FC236}">
                <a16:creationId xmlns:a16="http://schemas.microsoft.com/office/drawing/2014/main" id="{1D70BF59-748D-CF46-90D6-7A5C6C125E63}"/>
              </a:ext>
            </a:extLst>
          </p:cNvPr>
          <p:cNvSpPr>
            <a:spLocks noChangeArrowheads="1"/>
          </p:cNvSpPr>
          <p:nvPr/>
        </p:nvSpPr>
        <p:spPr bwMode="auto">
          <a:xfrm>
            <a:off x="2890781" y="2633072"/>
            <a:ext cx="132732" cy="149937"/>
          </a:xfrm>
          <a:custGeom>
            <a:avLst/>
            <a:gdLst>
              <a:gd name="T0" fmla="*/ 224 w 238"/>
              <a:gd name="T1" fmla="*/ 64 h 268"/>
              <a:gd name="T2" fmla="*/ 224 w 238"/>
              <a:gd name="T3" fmla="*/ 64 h 268"/>
              <a:gd name="T4" fmla="*/ 219 w 238"/>
              <a:gd name="T5" fmla="*/ 12 h 268"/>
              <a:gd name="T6" fmla="*/ 219 w 238"/>
              <a:gd name="T7" fmla="*/ 12 h 268"/>
              <a:gd name="T8" fmla="*/ 167 w 238"/>
              <a:gd name="T9" fmla="*/ 17 h 268"/>
              <a:gd name="T10" fmla="*/ 12 w 238"/>
              <a:gd name="T11" fmla="*/ 202 h 268"/>
              <a:gd name="T12" fmla="*/ 12 w 238"/>
              <a:gd name="T13" fmla="*/ 202 h 268"/>
              <a:gd name="T14" fmla="*/ 17 w 238"/>
              <a:gd name="T15" fmla="*/ 253 h 268"/>
              <a:gd name="T16" fmla="*/ 17 w 238"/>
              <a:gd name="T17" fmla="*/ 253 h 268"/>
              <a:gd name="T18" fmla="*/ 17 w 238"/>
              <a:gd name="T19" fmla="*/ 253 h 268"/>
              <a:gd name="T20" fmla="*/ 17 w 238"/>
              <a:gd name="T21" fmla="*/ 253 h 268"/>
              <a:gd name="T22" fmla="*/ 69 w 238"/>
              <a:gd name="T23" fmla="*/ 249 h 268"/>
              <a:gd name="T24" fmla="*/ 224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4" y="64"/>
                </a:moveTo>
                <a:lnTo>
                  <a:pt x="224" y="64"/>
                </a:lnTo>
                <a:cubicBezTo>
                  <a:pt x="237" y="49"/>
                  <a:pt x="235" y="26"/>
                  <a:pt x="219" y="12"/>
                </a:cubicBezTo>
                <a:lnTo>
                  <a:pt x="219" y="12"/>
                </a:lnTo>
                <a:cubicBezTo>
                  <a:pt x="204" y="0"/>
                  <a:pt x="180" y="1"/>
                  <a:pt x="167" y="17"/>
                </a:cubicBezTo>
                <a:lnTo>
                  <a:pt x="12" y="202"/>
                </a:lnTo>
                <a:lnTo>
                  <a:pt x="12" y="202"/>
                </a:lnTo>
                <a:cubicBezTo>
                  <a:pt x="0" y="217"/>
                  <a:pt x="1" y="240"/>
                  <a:pt x="17" y="253"/>
                </a:cubicBezTo>
                <a:lnTo>
                  <a:pt x="17" y="253"/>
                </a:lnTo>
                <a:lnTo>
                  <a:pt x="17" y="253"/>
                </a:lnTo>
                <a:lnTo>
                  <a:pt x="17" y="253"/>
                </a:lnTo>
                <a:cubicBezTo>
                  <a:pt x="32" y="267"/>
                  <a:pt x="56" y="264"/>
                  <a:pt x="69" y="249"/>
                </a:cubicBezTo>
                <a:lnTo>
                  <a:pt x="224" y="64"/>
                </a:lnTo>
              </a:path>
            </a:pathLst>
          </a:custGeom>
          <a:solidFill>
            <a:srgbClr val="1188A3"/>
          </a:solidFill>
          <a:ln>
            <a:noFill/>
          </a:ln>
          <a:effectLst/>
        </p:spPr>
        <p:txBody>
          <a:bodyPr wrap="none" anchor="ctr"/>
          <a:lstStyle/>
          <a:p>
            <a:endParaRPr lang="en-US" sz="900"/>
          </a:p>
        </p:txBody>
      </p:sp>
      <p:sp>
        <p:nvSpPr>
          <p:cNvPr id="199" name="Freeform 357">
            <a:extLst>
              <a:ext uri="{FF2B5EF4-FFF2-40B4-BE49-F238E27FC236}">
                <a16:creationId xmlns:a16="http://schemas.microsoft.com/office/drawing/2014/main" id="{6BA1329D-D56E-3745-A07E-24384AC35E69}"/>
              </a:ext>
            </a:extLst>
          </p:cNvPr>
          <p:cNvSpPr>
            <a:spLocks noChangeArrowheads="1"/>
          </p:cNvSpPr>
          <p:nvPr/>
        </p:nvSpPr>
        <p:spPr bwMode="auto">
          <a:xfrm>
            <a:off x="3220151" y="3279522"/>
            <a:ext cx="176976" cy="68824"/>
          </a:xfrm>
          <a:custGeom>
            <a:avLst/>
            <a:gdLst>
              <a:gd name="T0" fmla="*/ 313 w 316"/>
              <a:gd name="T1" fmla="*/ 37 h 122"/>
              <a:gd name="T2" fmla="*/ 313 w 316"/>
              <a:gd name="T3" fmla="*/ 37 h 122"/>
              <a:gd name="T4" fmla="*/ 271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2 w 316"/>
              <a:gd name="T21" fmla="*/ 76 h 122"/>
              <a:gd name="T22" fmla="*/ 282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2" y="15"/>
                  <a:pt x="292" y="0"/>
                  <a:pt x="271" y="3"/>
                </a:cubicBezTo>
                <a:lnTo>
                  <a:pt x="33" y="45"/>
                </a:lnTo>
                <a:lnTo>
                  <a:pt x="33" y="45"/>
                </a:lnTo>
                <a:cubicBezTo>
                  <a:pt x="14" y="49"/>
                  <a:pt x="0" y="68"/>
                  <a:pt x="4" y="87"/>
                </a:cubicBezTo>
                <a:lnTo>
                  <a:pt x="4" y="87"/>
                </a:lnTo>
                <a:lnTo>
                  <a:pt x="4" y="88"/>
                </a:lnTo>
                <a:lnTo>
                  <a:pt x="4" y="88"/>
                </a:lnTo>
                <a:cubicBezTo>
                  <a:pt x="8" y="108"/>
                  <a:pt x="26" y="121"/>
                  <a:pt x="46" y="118"/>
                </a:cubicBezTo>
                <a:lnTo>
                  <a:pt x="282" y="76"/>
                </a:lnTo>
                <a:lnTo>
                  <a:pt x="282" y="76"/>
                </a:lnTo>
                <a:cubicBezTo>
                  <a:pt x="301" y="73"/>
                  <a:pt x="315" y="56"/>
                  <a:pt x="313" y="37"/>
                </a:cubicBezTo>
              </a:path>
            </a:pathLst>
          </a:custGeom>
          <a:solidFill>
            <a:srgbClr val="1188A3"/>
          </a:solidFill>
          <a:ln>
            <a:noFill/>
          </a:ln>
          <a:effectLst/>
        </p:spPr>
        <p:txBody>
          <a:bodyPr wrap="none" anchor="ctr"/>
          <a:lstStyle/>
          <a:p>
            <a:endParaRPr lang="en-US" sz="900"/>
          </a:p>
        </p:txBody>
      </p:sp>
      <p:sp>
        <p:nvSpPr>
          <p:cNvPr id="200" name="Freeform 358">
            <a:extLst>
              <a:ext uri="{FF2B5EF4-FFF2-40B4-BE49-F238E27FC236}">
                <a16:creationId xmlns:a16="http://schemas.microsoft.com/office/drawing/2014/main" id="{73DAAA33-9647-0346-8242-233D54503997}"/>
              </a:ext>
            </a:extLst>
          </p:cNvPr>
          <p:cNvSpPr>
            <a:spLocks noChangeArrowheads="1"/>
          </p:cNvSpPr>
          <p:nvPr/>
        </p:nvSpPr>
        <p:spPr bwMode="auto">
          <a:xfrm>
            <a:off x="3104626" y="3948095"/>
            <a:ext cx="162228" cy="110611"/>
          </a:xfrm>
          <a:custGeom>
            <a:avLst/>
            <a:gdLst>
              <a:gd name="T0" fmla="*/ 231 w 292"/>
              <a:gd name="T1" fmla="*/ 194 h 200"/>
              <a:gd name="T2" fmla="*/ 231 w 292"/>
              <a:gd name="T3" fmla="*/ 194 h 200"/>
              <a:gd name="T4" fmla="*/ 250 w 292"/>
              <a:gd name="T5" fmla="*/ 199 h 200"/>
              <a:gd name="T6" fmla="*/ 250 w 292"/>
              <a:gd name="T7" fmla="*/ 199 h 200"/>
              <a:gd name="T8" fmla="*/ 284 w 292"/>
              <a:gd name="T9" fmla="*/ 176 h 200"/>
              <a:gd name="T10" fmla="*/ 284 w 292"/>
              <a:gd name="T11" fmla="*/ 176 h 200"/>
              <a:gd name="T12" fmla="*/ 267 w 292"/>
              <a:gd name="T13" fmla="*/ 129 h 200"/>
              <a:gd name="T14" fmla="*/ 60 w 292"/>
              <a:gd name="T15" fmla="*/ 10 h 200"/>
              <a:gd name="T16" fmla="*/ 60 w 292"/>
              <a:gd name="T17" fmla="*/ 10 h 200"/>
              <a:gd name="T18" fmla="*/ 10 w 292"/>
              <a:gd name="T19" fmla="*/ 24 h 200"/>
              <a:gd name="T20" fmla="*/ 10 w 292"/>
              <a:gd name="T21" fmla="*/ 24 h 200"/>
              <a:gd name="T22" fmla="*/ 10 w 292"/>
              <a:gd name="T23" fmla="*/ 24 h 200"/>
              <a:gd name="T24" fmla="*/ 10 w 292"/>
              <a:gd name="T25" fmla="*/ 24 h 200"/>
              <a:gd name="T26" fmla="*/ 23 w 292"/>
              <a:gd name="T27" fmla="*/ 74 h 200"/>
              <a:gd name="T28" fmla="*/ 231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1" y="194"/>
                </a:moveTo>
                <a:lnTo>
                  <a:pt x="231" y="194"/>
                </a:lnTo>
                <a:cubicBezTo>
                  <a:pt x="237" y="197"/>
                  <a:pt x="244" y="199"/>
                  <a:pt x="250" y="199"/>
                </a:cubicBezTo>
                <a:lnTo>
                  <a:pt x="250" y="199"/>
                </a:lnTo>
                <a:cubicBezTo>
                  <a:pt x="264" y="199"/>
                  <a:pt x="278" y="191"/>
                  <a:pt x="284" y="176"/>
                </a:cubicBezTo>
                <a:lnTo>
                  <a:pt x="284" y="176"/>
                </a:lnTo>
                <a:cubicBezTo>
                  <a:pt x="291" y="159"/>
                  <a:pt x="283" y="139"/>
                  <a:pt x="267" y="129"/>
                </a:cubicBezTo>
                <a:lnTo>
                  <a:pt x="60" y="10"/>
                </a:lnTo>
                <a:lnTo>
                  <a:pt x="60" y="10"/>
                </a:lnTo>
                <a:cubicBezTo>
                  <a:pt x="42" y="0"/>
                  <a:pt x="20" y="6"/>
                  <a:pt x="10" y="24"/>
                </a:cubicBezTo>
                <a:lnTo>
                  <a:pt x="10" y="24"/>
                </a:lnTo>
                <a:lnTo>
                  <a:pt x="10" y="24"/>
                </a:lnTo>
                <a:lnTo>
                  <a:pt x="10" y="24"/>
                </a:lnTo>
                <a:cubicBezTo>
                  <a:pt x="0" y="42"/>
                  <a:pt x="6" y="64"/>
                  <a:pt x="23" y="74"/>
                </a:cubicBezTo>
                <a:lnTo>
                  <a:pt x="231" y="194"/>
                </a:lnTo>
              </a:path>
            </a:pathLst>
          </a:custGeom>
          <a:solidFill>
            <a:srgbClr val="1188A3"/>
          </a:solidFill>
          <a:ln>
            <a:noFill/>
          </a:ln>
          <a:effectLst/>
        </p:spPr>
        <p:txBody>
          <a:bodyPr wrap="none" anchor="ctr"/>
          <a:lstStyle/>
          <a:p>
            <a:endParaRPr lang="en-US" sz="900"/>
          </a:p>
        </p:txBody>
      </p:sp>
      <p:sp>
        <p:nvSpPr>
          <p:cNvPr id="201" name="Freeform 359">
            <a:extLst>
              <a:ext uri="{FF2B5EF4-FFF2-40B4-BE49-F238E27FC236}">
                <a16:creationId xmlns:a16="http://schemas.microsoft.com/office/drawing/2014/main" id="{87B071CC-0D9A-6249-BE1A-12B72C8BCDBF}"/>
              </a:ext>
            </a:extLst>
          </p:cNvPr>
          <p:cNvSpPr>
            <a:spLocks noChangeArrowheads="1"/>
          </p:cNvSpPr>
          <p:nvPr/>
        </p:nvSpPr>
        <p:spPr bwMode="auto">
          <a:xfrm>
            <a:off x="1325042" y="3948095"/>
            <a:ext cx="162228" cy="110611"/>
          </a:xfrm>
          <a:custGeom>
            <a:avLst/>
            <a:gdLst>
              <a:gd name="T0" fmla="*/ 23 w 291"/>
              <a:gd name="T1" fmla="*/ 129 h 200"/>
              <a:gd name="T2" fmla="*/ 23 w 291"/>
              <a:gd name="T3" fmla="*/ 129 h 200"/>
              <a:gd name="T4" fmla="*/ 6 w 291"/>
              <a:gd name="T5" fmla="*/ 176 h 200"/>
              <a:gd name="T6" fmla="*/ 6 w 291"/>
              <a:gd name="T7" fmla="*/ 176 h 200"/>
              <a:gd name="T8" fmla="*/ 40 w 291"/>
              <a:gd name="T9" fmla="*/ 199 h 200"/>
              <a:gd name="T10" fmla="*/ 40 w 291"/>
              <a:gd name="T11" fmla="*/ 199 h 200"/>
              <a:gd name="T12" fmla="*/ 59 w 291"/>
              <a:gd name="T13" fmla="*/ 194 h 200"/>
              <a:gd name="T14" fmla="*/ 267 w 291"/>
              <a:gd name="T15" fmla="*/ 74 h 200"/>
              <a:gd name="T16" fmla="*/ 267 w 291"/>
              <a:gd name="T17" fmla="*/ 74 h 200"/>
              <a:gd name="T18" fmla="*/ 280 w 291"/>
              <a:gd name="T19" fmla="*/ 24 h 200"/>
              <a:gd name="T20" fmla="*/ 280 w 291"/>
              <a:gd name="T21" fmla="*/ 24 h 200"/>
              <a:gd name="T22" fmla="*/ 280 w 291"/>
              <a:gd name="T23" fmla="*/ 24 h 200"/>
              <a:gd name="T24" fmla="*/ 280 w 291"/>
              <a:gd name="T25" fmla="*/ 24 h 200"/>
              <a:gd name="T26" fmla="*/ 230 w 291"/>
              <a:gd name="T27" fmla="*/ 10 h 200"/>
              <a:gd name="T28" fmla="*/ 23 w 291"/>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200">
                <a:moveTo>
                  <a:pt x="23" y="129"/>
                </a:moveTo>
                <a:lnTo>
                  <a:pt x="23" y="129"/>
                </a:lnTo>
                <a:cubicBezTo>
                  <a:pt x="7" y="139"/>
                  <a:pt x="0" y="159"/>
                  <a:pt x="6" y="176"/>
                </a:cubicBezTo>
                <a:lnTo>
                  <a:pt x="6" y="176"/>
                </a:lnTo>
                <a:cubicBezTo>
                  <a:pt x="12" y="191"/>
                  <a:pt x="26" y="199"/>
                  <a:pt x="40" y="199"/>
                </a:cubicBezTo>
                <a:lnTo>
                  <a:pt x="40" y="199"/>
                </a:lnTo>
                <a:cubicBezTo>
                  <a:pt x="47" y="199"/>
                  <a:pt x="53" y="197"/>
                  <a:pt x="59" y="194"/>
                </a:cubicBezTo>
                <a:lnTo>
                  <a:pt x="267" y="74"/>
                </a:lnTo>
                <a:lnTo>
                  <a:pt x="267" y="74"/>
                </a:lnTo>
                <a:cubicBezTo>
                  <a:pt x="284" y="64"/>
                  <a:pt x="290" y="42"/>
                  <a:pt x="280" y="24"/>
                </a:cubicBezTo>
                <a:lnTo>
                  <a:pt x="280" y="24"/>
                </a:lnTo>
                <a:lnTo>
                  <a:pt x="280" y="24"/>
                </a:lnTo>
                <a:lnTo>
                  <a:pt x="280" y="24"/>
                </a:lnTo>
                <a:cubicBezTo>
                  <a:pt x="270" y="6"/>
                  <a:pt x="248" y="0"/>
                  <a:pt x="230" y="10"/>
                </a:cubicBezTo>
                <a:lnTo>
                  <a:pt x="23" y="129"/>
                </a:lnTo>
              </a:path>
            </a:pathLst>
          </a:custGeom>
          <a:solidFill>
            <a:srgbClr val="1188A3"/>
          </a:solidFill>
          <a:ln>
            <a:noFill/>
          </a:ln>
          <a:effectLst/>
        </p:spPr>
        <p:txBody>
          <a:bodyPr wrap="none" anchor="ctr"/>
          <a:lstStyle/>
          <a:p>
            <a:endParaRPr lang="en-US" sz="900"/>
          </a:p>
        </p:txBody>
      </p:sp>
      <p:sp>
        <p:nvSpPr>
          <p:cNvPr id="202" name="Freeform 360">
            <a:extLst>
              <a:ext uri="{FF2B5EF4-FFF2-40B4-BE49-F238E27FC236}">
                <a16:creationId xmlns:a16="http://schemas.microsoft.com/office/drawing/2014/main" id="{82287AF3-D73A-444F-B45A-7ABAE8999D4A}"/>
              </a:ext>
            </a:extLst>
          </p:cNvPr>
          <p:cNvSpPr>
            <a:spLocks noChangeArrowheads="1"/>
          </p:cNvSpPr>
          <p:nvPr/>
        </p:nvSpPr>
        <p:spPr bwMode="auto">
          <a:xfrm>
            <a:off x="1197226" y="3279522"/>
            <a:ext cx="176976" cy="68824"/>
          </a:xfrm>
          <a:custGeom>
            <a:avLst/>
            <a:gdLst>
              <a:gd name="T0" fmla="*/ 44 w 316"/>
              <a:gd name="T1" fmla="*/ 3 h 122"/>
              <a:gd name="T2" fmla="*/ 44 w 316"/>
              <a:gd name="T3" fmla="*/ 3 h 122"/>
              <a:gd name="T4" fmla="*/ 2 w 316"/>
              <a:gd name="T5" fmla="*/ 37 h 122"/>
              <a:gd name="T6" fmla="*/ 2 w 316"/>
              <a:gd name="T7" fmla="*/ 37 h 122"/>
              <a:gd name="T8" fmla="*/ 33 w 316"/>
              <a:gd name="T9" fmla="*/ 76 h 122"/>
              <a:gd name="T10" fmla="*/ 269 w 316"/>
              <a:gd name="T11" fmla="*/ 118 h 122"/>
              <a:gd name="T12" fmla="*/ 269 w 316"/>
              <a:gd name="T13" fmla="*/ 118 h 122"/>
              <a:gd name="T14" fmla="*/ 311 w 316"/>
              <a:gd name="T15" fmla="*/ 88 h 122"/>
              <a:gd name="T16" fmla="*/ 311 w 316"/>
              <a:gd name="T17" fmla="*/ 88 h 122"/>
              <a:gd name="T18" fmla="*/ 311 w 316"/>
              <a:gd name="T19" fmla="*/ 87 h 122"/>
              <a:gd name="T20" fmla="*/ 311 w 316"/>
              <a:gd name="T21" fmla="*/ 87 h 122"/>
              <a:gd name="T22" fmla="*/ 282 w 316"/>
              <a:gd name="T23" fmla="*/ 45 h 122"/>
              <a:gd name="T24" fmla="*/ 44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4" y="3"/>
                </a:moveTo>
                <a:lnTo>
                  <a:pt x="44" y="3"/>
                </a:lnTo>
                <a:cubicBezTo>
                  <a:pt x="24" y="0"/>
                  <a:pt x="3" y="15"/>
                  <a:pt x="2" y="37"/>
                </a:cubicBezTo>
                <a:lnTo>
                  <a:pt x="2" y="37"/>
                </a:lnTo>
                <a:cubicBezTo>
                  <a:pt x="0" y="56"/>
                  <a:pt x="14" y="73"/>
                  <a:pt x="33" y="76"/>
                </a:cubicBezTo>
                <a:lnTo>
                  <a:pt x="269" y="118"/>
                </a:lnTo>
                <a:lnTo>
                  <a:pt x="269" y="118"/>
                </a:lnTo>
                <a:cubicBezTo>
                  <a:pt x="289" y="121"/>
                  <a:pt x="307" y="108"/>
                  <a:pt x="311" y="88"/>
                </a:cubicBezTo>
                <a:lnTo>
                  <a:pt x="311" y="88"/>
                </a:lnTo>
                <a:lnTo>
                  <a:pt x="311" y="87"/>
                </a:lnTo>
                <a:lnTo>
                  <a:pt x="311" y="87"/>
                </a:lnTo>
                <a:cubicBezTo>
                  <a:pt x="315" y="68"/>
                  <a:pt x="301" y="49"/>
                  <a:pt x="282" y="45"/>
                </a:cubicBezTo>
                <a:lnTo>
                  <a:pt x="44" y="3"/>
                </a:lnTo>
              </a:path>
            </a:pathLst>
          </a:custGeom>
          <a:solidFill>
            <a:srgbClr val="1188A3"/>
          </a:solidFill>
          <a:ln>
            <a:noFill/>
          </a:ln>
          <a:effectLst/>
        </p:spPr>
        <p:txBody>
          <a:bodyPr wrap="none" anchor="ctr"/>
          <a:lstStyle/>
          <a:p>
            <a:endParaRPr lang="en-US" sz="900"/>
          </a:p>
        </p:txBody>
      </p:sp>
      <p:sp>
        <p:nvSpPr>
          <p:cNvPr id="203" name="Freeform 361">
            <a:extLst>
              <a:ext uri="{FF2B5EF4-FFF2-40B4-BE49-F238E27FC236}">
                <a16:creationId xmlns:a16="http://schemas.microsoft.com/office/drawing/2014/main" id="{A3B7E3C8-7707-1043-BC29-4BE9F5F20962}"/>
              </a:ext>
            </a:extLst>
          </p:cNvPr>
          <p:cNvSpPr>
            <a:spLocks noChangeArrowheads="1"/>
          </p:cNvSpPr>
          <p:nvPr/>
        </p:nvSpPr>
        <p:spPr bwMode="auto">
          <a:xfrm>
            <a:off x="1570841" y="2633072"/>
            <a:ext cx="132732" cy="149937"/>
          </a:xfrm>
          <a:custGeom>
            <a:avLst/>
            <a:gdLst>
              <a:gd name="T0" fmla="*/ 70 w 238"/>
              <a:gd name="T1" fmla="*/ 17 h 268"/>
              <a:gd name="T2" fmla="*/ 70 w 238"/>
              <a:gd name="T3" fmla="*/ 17 h 268"/>
              <a:gd name="T4" fmla="*/ 18 w 238"/>
              <a:gd name="T5" fmla="*/ 12 h 268"/>
              <a:gd name="T6" fmla="*/ 18 w 238"/>
              <a:gd name="T7" fmla="*/ 12 h 268"/>
              <a:gd name="T8" fmla="*/ 14 w 238"/>
              <a:gd name="T9" fmla="*/ 64 h 268"/>
              <a:gd name="T10" fmla="*/ 168 w 238"/>
              <a:gd name="T11" fmla="*/ 249 h 268"/>
              <a:gd name="T12" fmla="*/ 168 w 238"/>
              <a:gd name="T13" fmla="*/ 249 h 268"/>
              <a:gd name="T14" fmla="*/ 220 w 238"/>
              <a:gd name="T15" fmla="*/ 253 h 268"/>
              <a:gd name="T16" fmla="*/ 220 w 238"/>
              <a:gd name="T17" fmla="*/ 253 h 268"/>
              <a:gd name="T18" fmla="*/ 220 w 238"/>
              <a:gd name="T19" fmla="*/ 253 h 268"/>
              <a:gd name="T20" fmla="*/ 220 w 238"/>
              <a:gd name="T21" fmla="*/ 253 h 268"/>
              <a:gd name="T22" fmla="*/ 225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7" y="1"/>
                  <a:pt x="33" y="0"/>
                  <a:pt x="18" y="12"/>
                </a:cubicBezTo>
                <a:lnTo>
                  <a:pt x="18" y="12"/>
                </a:lnTo>
                <a:cubicBezTo>
                  <a:pt x="2" y="26"/>
                  <a:pt x="0" y="49"/>
                  <a:pt x="14" y="64"/>
                </a:cubicBezTo>
                <a:lnTo>
                  <a:pt x="168" y="249"/>
                </a:lnTo>
                <a:lnTo>
                  <a:pt x="168" y="249"/>
                </a:lnTo>
                <a:cubicBezTo>
                  <a:pt x="181" y="264"/>
                  <a:pt x="205" y="267"/>
                  <a:pt x="220" y="253"/>
                </a:cubicBezTo>
                <a:lnTo>
                  <a:pt x="220" y="253"/>
                </a:lnTo>
                <a:lnTo>
                  <a:pt x="220" y="253"/>
                </a:lnTo>
                <a:lnTo>
                  <a:pt x="220" y="253"/>
                </a:lnTo>
                <a:cubicBezTo>
                  <a:pt x="236" y="240"/>
                  <a:pt x="237" y="217"/>
                  <a:pt x="225" y="202"/>
                </a:cubicBezTo>
                <a:lnTo>
                  <a:pt x="70" y="17"/>
                </a:lnTo>
              </a:path>
            </a:pathLst>
          </a:custGeom>
          <a:solidFill>
            <a:srgbClr val="1188A3"/>
          </a:solidFill>
          <a:ln>
            <a:noFill/>
          </a:ln>
          <a:effectLst/>
        </p:spPr>
        <p:txBody>
          <a:bodyPr wrap="none" anchor="ctr"/>
          <a:lstStyle/>
          <a:p>
            <a:endParaRPr lang="en-US" sz="900"/>
          </a:p>
        </p:txBody>
      </p:sp>
      <p:sp>
        <p:nvSpPr>
          <p:cNvPr id="204" name="Freeform 362">
            <a:extLst>
              <a:ext uri="{FF2B5EF4-FFF2-40B4-BE49-F238E27FC236}">
                <a16:creationId xmlns:a16="http://schemas.microsoft.com/office/drawing/2014/main" id="{5814D739-F5F8-724A-BD16-D05FFC33D5A8}"/>
              </a:ext>
            </a:extLst>
          </p:cNvPr>
          <p:cNvSpPr>
            <a:spLocks noChangeArrowheads="1"/>
          </p:cNvSpPr>
          <p:nvPr/>
        </p:nvSpPr>
        <p:spPr bwMode="auto">
          <a:xfrm>
            <a:off x="4075532" y="2669941"/>
            <a:ext cx="1509206" cy="1509206"/>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1" y="2705"/>
                  <a:pt x="1353" y="2705"/>
                </a:cubicBezTo>
                <a:lnTo>
                  <a:pt x="1353" y="2705"/>
                </a:lnTo>
                <a:cubicBezTo>
                  <a:pt x="606" y="2705"/>
                  <a:pt x="0" y="2099"/>
                  <a:pt x="0" y="1352"/>
                </a:cubicBezTo>
                <a:lnTo>
                  <a:pt x="0" y="1352"/>
                </a:lnTo>
                <a:cubicBezTo>
                  <a:pt x="0" y="605"/>
                  <a:pt x="606" y="0"/>
                  <a:pt x="1353" y="0"/>
                </a:cubicBezTo>
                <a:lnTo>
                  <a:pt x="1353" y="0"/>
                </a:lnTo>
                <a:cubicBezTo>
                  <a:pt x="2101" y="0"/>
                  <a:pt x="2706" y="605"/>
                  <a:pt x="2706" y="1352"/>
                </a:cubicBezTo>
              </a:path>
            </a:pathLst>
          </a:custGeom>
          <a:solidFill>
            <a:schemeClr val="accent2"/>
          </a:solidFill>
          <a:ln>
            <a:noFill/>
          </a:ln>
          <a:effectLst/>
        </p:spPr>
        <p:txBody>
          <a:bodyPr wrap="none" anchor="ctr"/>
          <a:lstStyle/>
          <a:p>
            <a:endParaRPr lang="en-US" sz="900"/>
          </a:p>
        </p:txBody>
      </p:sp>
      <p:sp>
        <p:nvSpPr>
          <p:cNvPr id="205" name="Freeform 363">
            <a:extLst>
              <a:ext uri="{FF2B5EF4-FFF2-40B4-BE49-F238E27FC236}">
                <a16:creationId xmlns:a16="http://schemas.microsoft.com/office/drawing/2014/main" id="{25E73D8B-104D-1C44-8F37-FD21F5FB243F}"/>
              </a:ext>
            </a:extLst>
          </p:cNvPr>
          <p:cNvSpPr>
            <a:spLocks noChangeArrowheads="1"/>
          </p:cNvSpPr>
          <p:nvPr/>
        </p:nvSpPr>
        <p:spPr bwMode="auto">
          <a:xfrm>
            <a:off x="4579420" y="4075910"/>
            <a:ext cx="501430" cy="162228"/>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2"/>
          </a:solidFill>
          <a:ln>
            <a:noFill/>
          </a:ln>
          <a:effectLst/>
        </p:spPr>
        <p:txBody>
          <a:bodyPr wrap="none" anchor="ctr"/>
          <a:lstStyle/>
          <a:p>
            <a:endParaRPr lang="en-US" sz="900"/>
          </a:p>
        </p:txBody>
      </p:sp>
      <p:sp>
        <p:nvSpPr>
          <p:cNvPr id="206" name="Freeform 364">
            <a:extLst>
              <a:ext uri="{FF2B5EF4-FFF2-40B4-BE49-F238E27FC236}">
                <a16:creationId xmlns:a16="http://schemas.microsoft.com/office/drawing/2014/main" id="{5CD8F860-2117-6E4F-AA68-33F0569F6A13}"/>
              </a:ext>
            </a:extLst>
          </p:cNvPr>
          <p:cNvSpPr>
            <a:spLocks noChangeArrowheads="1"/>
          </p:cNvSpPr>
          <p:nvPr/>
        </p:nvSpPr>
        <p:spPr bwMode="auto">
          <a:xfrm>
            <a:off x="4535177" y="4230764"/>
            <a:ext cx="589918" cy="113068"/>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0"/>
                </a:cubicBezTo>
                <a:lnTo>
                  <a:pt x="0" y="100"/>
                </a:lnTo>
                <a:cubicBezTo>
                  <a:pt x="0" y="45"/>
                  <a:pt x="45"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07" name="Freeform 365">
            <a:extLst>
              <a:ext uri="{FF2B5EF4-FFF2-40B4-BE49-F238E27FC236}">
                <a16:creationId xmlns:a16="http://schemas.microsoft.com/office/drawing/2014/main" id="{27558509-B775-FF4F-8C70-3259977FB8D9}"/>
              </a:ext>
            </a:extLst>
          </p:cNvPr>
          <p:cNvSpPr>
            <a:spLocks noChangeArrowheads="1"/>
          </p:cNvSpPr>
          <p:nvPr/>
        </p:nvSpPr>
        <p:spPr bwMode="auto">
          <a:xfrm>
            <a:off x="4535177" y="4230764"/>
            <a:ext cx="589918" cy="113068"/>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0"/>
                </a:cubicBezTo>
                <a:lnTo>
                  <a:pt x="0" y="100"/>
                </a:lnTo>
                <a:cubicBezTo>
                  <a:pt x="0" y="45"/>
                  <a:pt x="45"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08" name="Freeform 366">
            <a:extLst>
              <a:ext uri="{FF2B5EF4-FFF2-40B4-BE49-F238E27FC236}">
                <a16:creationId xmlns:a16="http://schemas.microsoft.com/office/drawing/2014/main" id="{5EAA0252-5C8D-FC4E-BFF5-F2E3A58D1A00}"/>
              </a:ext>
            </a:extLst>
          </p:cNvPr>
          <p:cNvSpPr>
            <a:spLocks noChangeArrowheads="1"/>
          </p:cNvSpPr>
          <p:nvPr/>
        </p:nvSpPr>
        <p:spPr bwMode="auto">
          <a:xfrm>
            <a:off x="4535177" y="4343832"/>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5"/>
                  <a:pt x="45"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09" name="Freeform 367">
            <a:extLst>
              <a:ext uri="{FF2B5EF4-FFF2-40B4-BE49-F238E27FC236}">
                <a16:creationId xmlns:a16="http://schemas.microsoft.com/office/drawing/2014/main" id="{44A9381A-8CFE-E34A-9402-37B9E7788522}"/>
              </a:ext>
            </a:extLst>
          </p:cNvPr>
          <p:cNvSpPr>
            <a:spLocks noChangeArrowheads="1"/>
          </p:cNvSpPr>
          <p:nvPr/>
        </p:nvSpPr>
        <p:spPr bwMode="auto">
          <a:xfrm>
            <a:off x="4535177" y="4343832"/>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5"/>
                  <a:pt x="45"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10" name="Freeform 368">
            <a:extLst>
              <a:ext uri="{FF2B5EF4-FFF2-40B4-BE49-F238E27FC236}">
                <a16:creationId xmlns:a16="http://schemas.microsoft.com/office/drawing/2014/main" id="{51A8135B-FB1B-8949-98C6-00F6ADE2F533}"/>
              </a:ext>
            </a:extLst>
          </p:cNvPr>
          <p:cNvSpPr>
            <a:spLocks noChangeArrowheads="1"/>
          </p:cNvSpPr>
          <p:nvPr/>
        </p:nvSpPr>
        <p:spPr bwMode="auto">
          <a:xfrm>
            <a:off x="4535177" y="4456899"/>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6"/>
                  <a:pt x="45"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11" name="Freeform 369">
            <a:extLst>
              <a:ext uri="{FF2B5EF4-FFF2-40B4-BE49-F238E27FC236}">
                <a16:creationId xmlns:a16="http://schemas.microsoft.com/office/drawing/2014/main" id="{7B3D3CDC-6531-4943-A691-28B9BA9C0A26}"/>
              </a:ext>
            </a:extLst>
          </p:cNvPr>
          <p:cNvSpPr>
            <a:spLocks noChangeArrowheads="1"/>
          </p:cNvSpPr>
          <p:nvPr/>
        </p:nvSpPr>
        <p:spPr bwMode="auto">
          <a:xfrm>
            <a:off x="4535177" y="4456899"/>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6"/>
                  <a:pt x="45"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12" name="Freeform 370">
            <a:extLst>
              <a:ext uri="{FF2B5EF4-FFF2-40B4-BE49-F238E27FC236}">
                <a16:creationId xmlns:a16="http://schemas.microsoft.com/office/drawing/2014/main" id="{FAC1941E-435B-324B-8DB4-6DA1CA64E7A3}"/>
              </a:ext>
            </a:extLst>
          </p:cNvPr>
          <p:cNvSpPr>
            <a:spLocks noChangeArrowheads="1"/>
          </p:cNvSpPr>
          <p:nvPr/>
        </p:nvSpPr>
        <p:spPr bwMode="auto">
          <a:xfrm>
            <a:off x="4808013" y="2377441"/>
            <a:ext cx="41787" cy="176975"/>
          </a:xfrm>
          <a:custGeom>
            <a:avLst/>
            <a:gdLst>
              <a:gd name="T0" fmla="*/ 74 w 75"/>
              <a:gd name="T1" fmla="*/ 280 h 317"/>
              <a:gd name="T2" fmla="*/ 74 w 75"/>
              <a:gd name="T3" fmla="*/ 40 h 317"/>
              <a:gd name="T4" fmla="*/ 74 w 75"/>
              <a:gd name="T5" fmla="*/ 40 h 317"/>
              <a:gd name="T6" fmla="*/ 41 w 75"/>
              <a:gd name="T7" fmla="*/ 2 h 317"/>
              <a:gd name="T8" fmla="*/ 41 w 75"/>
              <a:gd name="T9" fmla="*/ 2 h 317"/>
              <a:gd name="T10" fmla="*/ 0 w 75"/>
              <a:gd name="T11" fmla="*/ 38 h 317"/>
              <a:gd name="T12" fmla="*/ 0 w 75"/>
              <a:gd name="T13" fmla="*/ 280 h 317"/>
              <a:gd name="T14" fmla="*/ 0 w 75"/>
              <a:gd name="T15" fmla="*/ 280 h 317"/>
              <a:gd name="T16" fmla="*/ 37 w 75"/>
              <a:gd name="T17" fmla="*/ 316 h 317"/>
              <a:gd name="T18" fmla="*/ 37 w 75"/>
              <a:gd name="T19" fmla="*/ 316 h 317"/>
              <a:gd name="T20" fmla="*/ 38 w 75"/>
              <a:gd name="T21" fmla="*/ 316 h 317"/>
              <a:gd name="T22" fmla="*/ 38 w 75"/>
              <a:gd name="T23" fmla="*/ 316 h 317"/>
              <a:gd name="T24" fmla="*/ 74 w 75"/>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317">
                <a:moveTo>
                  <a:pt x="74" y="280"/>
                </a:moveTo>
                <a:lnTo>
                  <a:pt x="74" y="40"/>
                </a:lnTo>
                <a:lnTo>
                  <a:pt x="74" y="40"/>
                </a:lnTo>
                <a:cubicBezTo>
                  <a:pt x="74" y="21"/>
                  <a:pt x="60" y="3"/>
                  <a:pt x="41" y="2"/>
                </a:cubicBezTo>
                <a:lnTo>
                  <a:pt x="41" y="2"/>
                </a:lnTo>
                <a:cubicBezTo>
                  <a:pt x="19" y="0"/>
                  <a:pt x="0" y="17"/>
                  <a:pt x="0" y="38"/>
                </a:cubicBezTo>
                <a:lnTo>
                  <a:pt x="0" y="280"/>
                </a:lnTo>
                <a:lnTo>
                  <a:pt x="0" y="280"/>
                </a:lnTo>
                <a:cubicBezTo>
                  <a:pt x="0" y="300"/>
                  <a:pt x="16" y="316"/>
                  <a:pt x="37" y="316"/>
                </a:cubicBezTo>
                <a:lnTo>
                  <a:pt x="37" y="316"/>
                </a:lnTo>
                <a:lnTo>
                  <a:pt x="38" y="316"/>
                </a:lnTo>
                <a:lnTo>
                  <a:pt x="38" y="316"/>
                </a:lnTo>
                <a:cubicBezTo>
                  <a:pt x="57" y="316"/>
                  <a:pt x="74" y="300"/>
                  <a:pt x="74" y="280"/>
                </a:cubicBezTo>
              </a:path>
            </a:pathLst>
          </a:custGeom>
          <a:solidFill>
            <a:schemeClr val="accent2"/>
          </a:solidFill>
          <a:ln>
            <a:noFill/>
          </a:ln>
          <a:effectLst/>
        </p:spPr>
        <p:txBody>
          <a:bodyPr wrap="none" anchor="ctr"/>
          <a:lstStyle/>
          <a:p>
            <a:endParaRPr lang="en-US" sz="900"/>
          </a:p>
        </p:txBody>
      </p:sp>
      <p:sp>
        <p:nvSpPr>
          <p:cNvPr id="213" name="Freeform 371">
            <a:extLst>
              <a:ext uri="{FF2B5EF4-FFF2-40B4-BE49-F238E27FC236}">
                <a16:creationId xmlns:a16="http://schemas.microsoft.com/office/drawing/2014/main" id="{F558C8CF-A116-C448-8CA0-BDBEDE80357B}"/>
              </a:ext>
            </a:extLst>
          </p:cNvPr>
          <p:cNvSpPr>
            <a:spLocks noChangeArrowheads="1"/>
          </p:cNvSpPr>
          <p:nvPr/>
        </p:nvSpPr>
        <p:spPr bwMode="auto">
          <a:xfrm>
            <a:off x="5422510" y="2633072"/>
            <a:ext cx="132732" cy="149937"/>
          </a:xfrm>
          <a:custGeom>
            <a:avLst/>
            <a:gdLst>
              <a:gd name="T0" fmla="*/ 224 w 238"/>
              <a:gd name="T1" fmla="*/ 64 h 268"/>
              <a:gd name="T2" fmla="*/ 224 w 238"/>
              <a:gd name="T3" fmla="*/ 64 h 268"/>
              <a:gd name="T4" fmla="*/ 220 w 238"/>
              <a:gd name="T5" fmla="*/ 12 h 268"/>
              <a:gd name="T6" fmla="*/ 220 w 238"/>
              <a:gd name="T7" fmla="*/ 12 h 268"/>
              <a:gd name="T8" fmla="*/ 168 w 238"/>
              <a:gd name="T9" fmla="*/ 17 h 268"/>
              <a:gd name="T10" fmla="*/ 13 w 238"/>
              <a:gd name="T11" fmla="*/ 202 h 268"/>
              <a:gd name="T12" fmla="*/ 13 w 238"/>
              <a:gd name="T13" fmla="*/ 202 h 268"/>
              <a:gd name="T14" fmla="*/ 17 w 238"/>
              <a:gd name="T15" fmla="*/ 253 h 268"/>
              <a:gd name="T16" fmla="*/ 17 w 238"/>
              <a:gd name="T17" fmla="*/ 253 h 268"/>
              <a:gd name="T18" fmla="*/ 18 w 238"/>
              <a:gd name="T19" fmla="*/ 253 h 268"/>
              <a:gd name="T20" fmla="*/ 18 w 238"/>
              <a:gd name="T21" fmla="*/ 253 h 268"/>
              <a:gd name="T22" fmla="*/ 69 w 238"/>
              <a:gd name="T23" fmla="*/ 249 h 268"/>
              <a:gd name="T24" fmla="*/ 224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4" y="64"/>
                </a:moveTo>
                <a:lnTo>
                  <a:pt x="224" y="64"/>
                </a:lnTo>
                <a:cubicBezTo>
                  <a:pt x="237" y="49"/>
                  <a:pt x="235" y="26"/>
                  <a:pt x="220" y="12"/>
                </a:cubicBezTo>
                <a:lnTo>
                  <a:pt x="220" y="12"/>
                </a:lnTo>
                <a:cubicBezTo>
                  <a:pt x="204" y="0"/>
                  <a:pt x="181" y="1"/>
                  <a:pt x="168" y="17"/>
                </a:cubicBezTo>
                <a:lnTo>
                  <a:pt x="13" y="202"/>
                </a:lnTo>
                <a:lnTo>
                  <a:pt x="13" y="202"/>
                </a:lnTo>
                <a:cubicBezTo>
                  <a:pt x="0" y="217"/>
                  <a:pt x="2" y="240"/>
                  <a:pt x="17" y="253"/>
                </a:cubicBezTo>
                <a:lnTo>
                  <a:pt x="17" y="253"/>
                </a:lnTo>
                <a:lnTo>
                  <a:pt x="18" y="253"/>
                </a:lnTo>
                <a:lnTo>
                  <a:pt x="18" y="253"/>
                </a:lnTo>
                <a:cubicBezTo>
                  <a:pt x="33" y="267"/>
                  <a:pt x="56" y="264"/>
                  <a:pt x="69" y="249"/>
                </a:cubicBezTo>
                <a:lnTo>
                  <a:pt x="224" y="64"/>
                </a:lnTo>
              </a:path>
            </a:pathLst>
          </a:custGeom>
          <a:solidFill>
            <a:schemeClr val="accent2"/>
          </a:solidFill>
          <a:ln>
            <a:noFill/>
          </a:ln>
          <a:effectLst/>
        </p:spPr>
        <p:txBody>
          <a:bodyPr wrap="none" anchor="ctr"/>
          <a:lstStyle/>
          <a:p>
            <a:endParaRPr lang="en-US" sz="900"/>
          </a:p>
        </p:txBody>
      </p:sp>
      <p:sp>
        <p:nvSpPr>
          <p:cNvPr id="214" name="Freeform 372">
            <a:extLst>
              <a:ext uri="{FF2B5EF4-FFF2-40B4-BE49-F238E27FC236}">
                <a16:creationId xmlns:a16="http://schemas.microsoft.com/office/drawing/2014/main" id="{88FFD89C-0CC1-FD4A-8D31-ABC91F139840}"/>
              </a:ext>
            </a:extLst>
          </p:cNvPr>
          <p:cNvSpPr>
            <a:spLocks noChangeArrowheads="1"/>
          </p:cNvSpPr>
          <p:nvPr/>
        </p:nvSpPr>
        <p:spPr bwMode="auto">
          <a:xfrm>
            <a:off x="5751881" y="3279522"/>
            <a:ext cx="176976" cy="68824"/>
          </a:xfrm>
          <a:custGeom>
            <a:avLst/>
            <a:gdLst>
              <a:gd name="T0" fmla="*/ 313 w 316"/>
              <a:gd name="T1" fmla="*/ 37 h 122"/>
              <a:gd name="T2" fmla="*/ 313 w 316"/>
              <a:gd name="T3" fmla="*/ 37 h 122"/>
              <a:gd name="T4" fmla="*/ 270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1 w 316"/>
              <a:gd name="T21" fmla="*/ 76 h 122"/>
              <a:gd name="T22" fmla="*/ 281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1" y="15"/>
                  <a:pt x="292" y="0"/>
                  <a:pt x="270" y="3"/>
                </a:cubicBezTo>
                <a:lnTo>
                  <a:pt x="33" y="45"/>
                </a:lnTo>
                <a:lnTo>
                  <a:pt x="33" y="45"/>
                </a:lnTo>
                <a:cubicBezTo>
                  <a:pt x="13" y="49"/>
                  <a:pt x="0" y="68"/>
                  <a:pt x="4" y="87"/>
                </a:cubicBezTo>
                <a:lnTo>
                  <a:pt x="4" y="87"/>
                </a:lnTo>
                <a:lnTo>
                  <a:pt x="4" y="88"/>
                </a:lnTo>
                <a:lnTo>
                  <a:pt x="4" y="88"/>
                </a:lnTo>
                <a:cubicBezTo>
                  <a:pt x="7" y="108"/>
                  <a:pt x="26" y="121"/>
                  <a:pt x="46" y="118"/>
                </a:cubicBezTo>
                <a:lnTo>
                  <a:pt x="281" y="76"/>
                </a:lnTo>
                <a:lnTo>
                  <a:pt x="281" y="76"/>
                </a:lnTo>
                <a:cubicBezTo>
                  <a:pt x="300" y="73"/>
                  <a:pt x="315" y="56"/>
                  <a:pt x="313" y="37"/>
                </a:cubicBezTo>
              </a:path>
            </a:pathLst>
          </a:custGeom>
          <a:solidFill>
            <a:schemeClr val="accent2"/>
          </a:solidFill>
          <a:ln>
            <a:noFill/>
          </a:ln>
          <a:effectLst/>
        </p:spPr>
        <p:txBody>
          <a:bodyPr wrap="none" anchor="ctr"/>
          <a:lstStyle/>
          <a:p>
            <a:endParaRPr lang="en-US" sz="900"/>
          </a:p>
        </p:txBody>
      </p:sp>
      <p:sp>
        <p:nvSpPr>
          <p:cNvPr id="215" name="Freeform 373">
            <a:extLst>
              <a:ext uri="{FF2B5EF4-FFF2-40B4-BE49-F238E27FC236}">
                <a16:creationId xmlns:a16="http://schemas.microsoft.com/office/drawing/2014/main" id="{695F1711-F63F-2246-8874-8002FED06D30}"/>
              </a:ext>
            </a:extLst>
          </p:cNvPr>
          <p:cNvSpPr>
            <a:spLocks noChangeArrowheads="1"/>
          </p:cNvSpPr>
          <p:nvPr/>
        </p:nvSpPr>
        <p:spPr bwMode="auto">
          <a:xfrm>
            <a:off x="5638813" y="3948095"/>
            <a:ext cx="162228" cy="110611"/>
          </a:xfrm>
          <a:custGeom>
            <a:avLst/>
            <a:gdLst>
              <a:gd name="T0" fmla="*/ 232 w 292"/>
              <a:gd name="T1" fmla="*/ 194 h 200"/>
              <a:gd name="T2" fmla="*/ 232 w 292"/>
              <a:gd name="T3" fmla="*/ 194 h 200"/>
              <a:gd name="T4" fmla="*/ 250 w 292"/>
              <a:gd name="T5" fmla="*/ 199 h 200"/>
              <a:gd name="T6" fmla="*/ 250 w 292"/>
              <a:gd name="T7" fmla="*/ 199 h 200"/>
              <a:gd name="T8" fmla="*/ 285 w 292"/>
              <a:gd name="T9" fmla="*/ 176 h 200"/>
              <a:gd name="T10" fmla="*/ 285 w 292"/>
              <a:gd name="T11" fmla="*/ 176 h 200"/>
              <a:gd name="T12" fmla="*/ 267 w 292"/>
              <a:gd name="T13" fmla="*/ 129 h 200"/>
              <a:gd name="T14" fmla="*/ 61 w 292"/>
              <a:gd name="T15" fmla="*/ 10 h 200"/>
              <a:gd name="T16" fmla="*/ 61 w 292"/>
              <a:gd name="T17" fmla="*/ 10 h 200"/>
              <a:gd name="T18" fmla="*/ 11 w 292"/>
              <a:gd name="T19" fmla="*/ 24 h 200"/>
              <a:gd name="T20" fmla="*/ 11 w 292"/>
              <a:gd name="T21" fmla="*/ 24 h 200"/>
              <a:gd name="T22" fmla="*/ 11 w 292"/>
              <a:gd name="T23" fmla="*/ 24 h 200"/>
              <a:gd name="T24" fmla="*/ 11 w 292"/>
              <a:gd name="T25" fmla="*/ 24 h 200"/>
              <a:gd name="T26" fmla="*/ 23 w 292"/>
              <a:gd name="T27" fmla="*/ 74 h 200"/>
              <a:gd name="T28" fmla="*/ 232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2" y="194"/>
                </a:moveTo>
                <a:lnTo>
                  <a:pt x="232" y="194"/>
                </a:lnTo>
                <a:cubicBezTo>
                  <a:pt x="237" y="197"/>
                  <a:pt x="244" y="199"/>
                  <a:pt x="250" y="199"/>
                </a:cubicBezTo>
                <a:lnTo>
                  <a:pt x="250" y="199"/>
                </a:lnTo>
                <a:cubicBezTo>
                  <a:pt x="264" y="199"/>
                  <a:pt x="279" y="191"/>
                  <a:pt x="285" y="176"/>
                </a:cubicBezTo>
                <a:lnTo>
                  <a:pt x="285" y="176"/>
                </a:lnTo>
                <a:cubicBezTo>
                  <a:pt x="291" y="159"/>
                  <a:pt x="283" y="139"/>
                  <a:pt x="267" y="129"/>
                </a:cubicBezTo>
                <a:lnTo>
                  <a:pt x="61" y="10"/>
                </a:lnTo>
                <a:lnTo>
                  <a:pt x="61" y="10"/>
                </a:lnTo>
                <a:cubicBezTo>
                  <a:pt x="43" y="0"/>
                  <a:pt x="21" y="6"/>
                  <a:pt x="11" y="24"/>
                </a:cubicBezTo>
                <a:lnTo>
                  <a:pt x="11" y="24"/>
                </a:lnTo>
                <a:lnTo>
                  <a:pt x="11" y="24"/>
                </a:lnTo>
                <a:lnTo>
                  <a:pt x="11" y="24"/>
                </a:lnTo>
                <a:cubicBezTo>
                  <a:pt x="0" y="42"/>
                  <a:pt x="6" y="64"/>
                  <a:pt x="23" y="74"/>
                </a:cubicBezTo>
                <a:lnTo>
                  <a:pt x="232" y="194"/>
                </a:lnTo>
              </a:path>
            </a:pathLst>
          </a:custGeom>
          <a:solidFill>
            <a:schemeClr val="accent2"/>
          </a:solidFill>
          <a:ln>
            <a:noFill/>
          </a:ln>
          <a:effectLst/>
        </p:spPr>
        <p:txBody>
          <a:bodyPr wrap="none" anchor="ctr"/>
          <a:lstStyle/>
          <a:p>
            <a:endParaRPr lang="en-US" sz="900"/>
          </a:p>
        </p:txBody>
      </p:sp>
      <p:sp>
        <p:nvSpPr>
          <p:cNvPr id="216" name="Freeform 374">
            <a:extLst>
              <a:ext uri="{FF2B5EF4-FFF2-40B4-BE49-F238E27FC236}">
                <a16:creationId xmlns:a16="http://schemas.microsoft.com/office/drawing/2014/main" id="{36E4AD08-B64A-F04A-8453-31EA6059D146}"/>
              </a:ext>
            </a:extLst>
          </p:cNvPr>
          <p:cNvSpPr>
            <a:spLocks noChangeArrowheads="1"/>
          </p:cNvSpPr>
          <p:nvPr/>
        </p:nvSpPr>
        <p:spPr bwMode="auto">
          <a:xfrm>
            <a:off x="3859229" y="3948095"/>
            <a:ext cx="162228" cy="110611"/>
          </a:xfrm>
          <a:custGeom>
            <a:avLst/>
            <a:gdLst>
              <a:gd name="T0" fmla="*/ 25 w 293"/>
              <a:gd name="T1" fmla="*/ 129 h 200"/>
              <a:gd name="T2" fmla="*/ 25 w 293"/>
              <a:gd name="T3" fmla="*/ 129 h 200"/>
              <a:gd name="T4" fmla="*/ 8 w 293"/>
              <a:gd name="T5" fmla="*/ 176 h 200"/>
              <a:gd name="T6" fmla="*/ 8 w 293"/>
              <a:gd name="T7" fmla="*/ 176 h 200"/>
              <a:gd name="T8" fmla="*/ 42 w 293"/>
              <a:gd name="T9" fmla="*/ 199 h 200"/>
              <a:gd name="T10" fmla="*/ 42 w 293"/>
              <a:gd name="T11" fmla="*/ 199 h 200"/>
              <a:gd name="T12" fmla="*/ 60 w 293"/>
              <a:gd name="T13" fmla="*/ 194 h 200"/>
              <a:gd name="T14" fmla="*/ 269 w 293"/>
              <a:gd name="T15" fmla="*/ 74 h 200"/>
              <a:gd name="T16" fmla="*/ 269 w 293"/>
              <a:gd name="T17" fmla="*/ 74 h 200"/>
              <a:gd name="T18" fmla="*/ 282 w 293"/>
              <a:gd name="T19" fmla="*/ 24 h 200"/>
              <a:gd name="T20" fmla="*/ 282 w 293"/>
              <a:gd name="T21" fmla="*/ 24 h 200"/>
              <a:gd name="T22" fmla="*/ 282 w 293"/>
              <a:gd name="T23" fmla="*/ 24 h 200"/>
              <a:gd name="T24" fmla="*/ 282 w 293"/>
              <a:gd name="T25" fmla="*/ 24 h 200"/>
              <a:gd name="T26" fmla="*/ 232 w 293"/>
              <a:gd name="T27" fmla="*/ 10 h 200"/>
              <a:gd name="T28" fmla="*/ 25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5" y="129"/>
                </a:moveTo>
                <a:lnTo>
                  <a:pt x="25" y="129"/>
                </a:lnTo>
                <a:cubicBezTo>
                  <a:pt x="9" y="139"/>
                  <a:pt x="0" y="159"/>
                  <a:pt x="8" y="176"/>
                </a:cubicBezTo>
                <a:lnTo>
                  <a:pt x="8" y="176"/>
                </a:lnTo>
                <a:cubicBezTo>
                  <a:pt x="14" y="191"/>
                  <a:pt x="28" y="199"/>
                  <a:pt x="42" y="199"/>
                </a:cubicBezTo>
                <a:lnTo>
                  <a:pt x="42" y="199"/>
                </a:lnTo>
                <a:cubicBezTo>
                  <a:pt x="48" y="199"/>
                  <a:pt x="55" y="197"/>
                  <a:pt x="60" y="194"/>
                </a:cubicBezTo>
                <a:lnTo>
                  <a:pt x="269" y="74"/>
                </a:lnTo>
                <a:lnTo>
                  <a:pt x="269" y="74"/>
                </a:lnTo>
                <a:cubicBezTo>
                  <a:pt x="286" y="64"/>
                  <a:pt x="292" y="42"/>
                  <a:pt x="282" y="24"/>
                </a:cubicBezTo>
                <a:lnTo>
                  <a:pt x="282" y="24"/>
                </a:lnTo>
                <a:lnTo>
                  <a:pt x="282" y="24"/>
                </a:lnTo>
                <a:lnTo>
                  <a:pt x="282" y="24"/>
                </a:lnTo>
                <a:cubicBezTo>
                  <a:pt x="271" y="6"/>
                  <a:pt x="249" y="0"/>
                  <a:pt x="232" y="10"/>
                </a:cubicBezTo>
                <a:lnTo>
                  <a:pt x="25" y="129"/>
                </a:lnTo>
              </a:path>
            </a:pathLst>
          </a:custGeom>
          <a:solidFill>
            <a:schemeClr val="accent2"/>
          </a:solidFill>
          <a:ln>
            <a:noFill/>
          </a:ln>
          <a:effectLst/>
        </p:spPr>
        <p:txBody>
          <a:bodyPr wrap="none" anchor="ctr"/>
          <a:lstStyle/>
          <a:p>
            <a:endParaRPr lang="en-US" sz="900"/>
          </a:p>
        </p:txBody>
      </p:sp>
      <p:sp>
        <p:nvSpPr>
          <p:cNvPr id="217" name="Freeform 375">
            <a:extLst>
              <a:ext uri="{FF2B5EF4-FFF2-40B4-BE49-F238E27FC236}">
                <a16:creationId xmlns:a16="http://schemas.microsoft.com/office/drawing/2014/main" id="{5164470D-51C5-2445-8DBD-9B69FDBCCC42}"/>
              </a:ext>
            </a:extLst>
          </p:cNvPr>
          <p:cNvSpPr>
            <a:spLocks noChangeArrowheads="1"/>
          </p:cNvSpPr>
          <p:nvPr/>
        </p:nvSpPr>
        <p:spPr bwMode="auto">
          <a:xfrm>
            <a:off x="3731413" y="3279522"/>
            <a:ext cx="176976" cy="68824"/>
          </a:xfrm>
          <a:custGeom>
            <a:avLst/>
            <a:gdLst>
              <a:gd name="T0" fmla="*/ 45 w 316"/>
              <a:gd name="T1" fmla="*/ 3 h 122"/>
              <a:gd name="T2" fmla="*/ 45 w 316"/>
              <a:gd name="T3" fmla="*/ 3 h 122"/>
              <a:gd name="T4" fmla="*/ 2 w 316"/>
              <a:gd name="T5" fmla="*/ 37 h 122"/>
              <a:gd name="T6" fmla="*/ 2 w 316"/>
              <a:gd name="T7" fmla="*/ 37 h 122"/>
              <a:gd name="T8" fmla="*/ 34 w 316"/>
              <a:gd name="T9" fmla="*/ 76 h 122"/>
              <a:gd name="T10" fmla="*/ 269 w 316"/>
              <a:gd name="T11" fmla="*/ 118 h 122"/>
              <a:gd name="T12" fmla="*/ 269 w 316"/>
              <a:gd name="T13" fmla="*/ 118 h 122"/>
              <a:gd name="T14" fmla="*/ 312 w 316"/>
              <a:gd name="T15" fmla="*/ 88 h 122"/>
              <a:gd name="T16" fmla="*/ 312 w 316"/>
              <a:gd name="T17" fmla="*/ 88 h 122"/>
              <a:gd name="T18" fmla="*/ 312 w 316"/>
              <a:gd name="T19" fmla="*/ 87 h 122"/>
              <a:gd name="T20" fmla="*/ 312 w 316"/>
              <a:gd name="T21" fmla="*/ 87 h 122"/>
              <a:gd name="T22" fmla="*/ 282 w 316"/>
              <a:gd name="T23" fmla="*/ 45 h 122"/>
              <a:gd name="T24" fmla="*/ 45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5" y="3"/>
                </a:moveTo>
                <a:lnTo>
                  <a:pt x="45" y="3"/>
                </a:lnTo>
                <a:cubicBezTo>
                  <a:pt x="24" y="0"/>
                  <a:pt x="4" y="15"/>
                  <a:pt x="2" y="37"/>
                </a:cubicBezTo>
                <a:lnTo>
                  <a:pt x="2" y="37"/>
                </a:lnTo>
                <a:cubicBezTo>
                  <a:pt x="0" y="56"/>
                  <a:pt x="15" y="73"/>
                  <a:pt x="34" y="76"/>
                </a:cubicBezTo>
                <a:lnTo>
                  <a:pt x="269" y="118"/>
                </a:lnTo>
                <a:lnTo>
                  <a:pt x="269" y="118"/>
                </a:lnTo>
                <a:cubicBezTo>
                  <a:pt x="289" y="121"/>
                  <a:pt x="308" y="108"/>
                  <a:pt x="312" y="88"/>
                </a:cubicBezTo>
                <a:lnTo>
                  <a:pt x="312" y="88"/>
                </a:lnTo>
                <a:lnTo>
                  <a:pt x="312" y="87"/>
                </a:lnTo>
                <a:lnTo>
                  <a:pt x="312" y="87"/>
                </a:lnTo>
                <a:cubicBezTo>
                  <a:pt x="315" y="68"/>
                  <a:pt x="302" y="49"/>
                  <a:pt x="282" y="45"/>
                </a:cubicBezTo>
                <a:lnTo>
                  <a:pt x="45" y="3"/>
                </a:lnTo>
              </a:path>
            </a:pathLst>
          </a:custGeom>
          <a:solidFill>
            <a:schemeClr val="accent2"/>
          </a:solidFill>
          <a:ln>
            <a:noFill/>
          </a:ln>
          <a:effectLst/>
        </p:spPr>
        <p:txBody>
          <a:bodyPr wrap="none" anchor="ctr"/>
          <a:lstStyle/>
          <a:p>
            <a:endParaRPr lang="en-US" sz="900"/>
          </a:p>
        </p:txBody>
      </p:sp>
      <p:sp>
        <p:nvSpPr>
          <p:cNvPr id="218" name="Freeform 376">
            <a:extLst>
              <a:ext uri="{FF2B5EF4-FFF2-40B4-BE49-F238E27FC236}">
                <a16:creationId xmlns:a16="http://schemas.microsoft.com/office/drawing/2014/main" id="{5A7D0F9F-964A-EE41-8A13-7238CA7B6341}"/>
              </a:ext>
            </a:extLst>
          </p:cNvPr>
          <p:cNvSpPr>
            <a:spLocks noChangeArrowheads="1"/>
          </p:cNvSpPr>
          <p:nvPr/>
        </p:nvSpPr>
        <p:spPr bwMode="auto">
          <a:xfrm>
            <a:off x="4102570" y="2633072"/>
            <a:ext cx="132732" cy="149937"/>
          </a:xfrm>
          <a:custGeom>
            <a:avLst/>
            <a:gdLst>
              <a:gd name="T0" fmla="*/ 70 w 238"/>
              <a:gd name="T1" fmla="*/ 17 h 268"/>
              <a:gd name="T2" fmla="*/ 70 w 238"/>
              <a:gd name="T3" fmla="*/ 17 h 268"/>
              <a:gd name="T4" fmla="*/ 18 w 238"/>
              <a:gd name="T5" fmla="*/ 12 h 268"/>
              <a:gd name="T6" fmla="*/ 18 w 238"/>
              <a:gd name="T7" fmla="*/ 12 h 268"/>
              <a:gd name="T8" fmla="*/ 13 w 238"/>
              <a:gd name="T9" fmla="*/ 64 h 268"/>
              <a:gd name="T10" fmla="*/ 168 w 238"/>
              <a:gd name="T11" fmla="*/ 249 h 268"/>
              <a:gd name="T12" fmla="*/ 168 w 238"/>
              <a:gd name="T13" fmla="*/ 249 h 268"/>
              <a:gd name="T14" fmla="*/ 219 w 238"/>
              <a:gd name="T15" fmla="*/ 253 h 268"/>
              <a:gd name="T16" fmla="*/ 219 w 238"/>
              <a:gd name="T17" fmla="*/ 253 h 268"/>
              <a:gd name="T18" fmla="*/ 220 w 238"/>
              <a:gd name="T19" fmla="*/ 253 h 268"/>
              <a:gd name="T20" fmla="*/ 220 w 238"/>
              <a:gd name="T21" fmla="*/ 253 h 268"/>
              <a:gd name="T22" fmla="*/ 224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6" y="1"/>
                  <a:pt x="33" y="0"/>
                  <a:pt x="18" y="12"/>
                </a:cubicBezTo>
                <a:lnTo>
                  <a:pt x="18" y="12"/>
                </a:lnTo>
                <a:cubicBezTo>
                  <a:pt x="2" y="26"/>
                  <a:pt x="0" y="49"/>
                  <a:pt x="13" y="64"/>
                </a:cubicBezTo>
                <a:lnTo>
                  <a:pt x="168" y="249"/>
                </a:lnTo>
                <a:lnTo>
                  <a:pt x="168" y="249"/>
                </a:lnTo>
                <a:cubicBezTo>
                  <a:pt x="181" y="264"/>
                  <a:pt x="204" y="267"/>
                  <a:pt x="219" y="253"/>
                </a:cubicBezTo>
                <a:lnTo>
                  <a:pt x="219" y="253"/>
                </a:lnTo>
                <a:cubicBezTo>
                  <a:pt x="219" y="253"/>
                  <a:pt x="219" y="253"/>
                  <a:pt x="220" y="253"/>
                </a:cubicBezTo>
                <a:lnTo>
                  <a:pt x="220" y="253"/>
                </a:lnTo>
                <a:cubicBezTo>
                  <a:pt x="235" y="240"/>
                  <a:pt x="237" y="217"/>
                  <a:pt x="224" y="202"/>
                </a:cubicBezTo>
                <a:lnTo>
                  <a:pt x="70" y="17"/>
                </a:lnTo>
              </a:path>
            </a:pathLst>
          </a:custGeom>
          <a:solidFill>
            <a:schemeClr val="accent2"/>
          </a:solidFill>
          <a:ln>
            <a:noFill/>
          </a:ln>
          <a:effectLst/>
        </p:spPr>
        <p:txBody>
          <a:bodyPr wrap="none" anchor="ctr"/>
          <a:lstStyle/>
          <a:p>
            <a:endParaRPr lang="en-US" sz="900"/>
          </a:p>
        </p:txBody>
      </p:sp>
      <p:sp>
        <p:nvSpPr>
          <p:cNvPr id="219" name="Freeform 377">
            <a:extLst>
              <a:ext uri="{FF2B5EF4-FFF2-40B4-BE49-F238E27FC236}">
                <a16:creationId xmlns:a16="http://schemas.microsoft.com/office/drawing/2014/main" id="{CF7B5268-7585-3B49-9230-3EAFADB35E3F}"/>
              </a:ext>
            </a:extLst>
          </p:cNvPr>
          <p:cNvSpPr>
            <a:spLocks noChangeArrowheads="1"/>
          </p:cNvSpPr>
          <p:nvPr/>
        </p:nvSpPr>
        <p:spPr bwMode="auto">
          <a:xfrm>
            <a:off x="6607261" y="2669941"/>
            <a:ext cx="1509206" cy="1509206"/>
          </a:xfrm>
          <a:custGeom>
            <a:avLst/>
            <a:gdLst>
              <a:gd name="T0" fmla="*/ 2707 w 2708"/>
              <a:gd name="T1" fmla="*/ 1352 h 2706"/>
              <a:gd name="T2" fmla="*/ 2707 w 2708"/>
              <a:gd name="T3" fmla="*/ 1352 h 2706"/>
              <a:gd name="T4" fmla="*/ 1354 w 2708"/>
              <a:gd name="T5" fmla="*/ 2705 h 2706"/>
              <a:gd name="T6" fmla="*/ 1354 w 2708"/>
              <a:gd name="T7" fmla="*/ 2705 h 2706"/>
              <a:gd name="T8" fmla="*/ 0 w 2708"/>
              <a:gd name="T9" fmla="*/ 1352 h 2706"/>
              <a:gd name="T10" fmla="*/ 0 w 2708"/>
              <a:gd name="T11" fmla="*/ 1352 h 2706"/>
              <a:gd name="T12" fmla="*/ 1354 w 2708"/>
              <a:gd name="T13" fmla="*/ 0 h 2706"/>
              <a:gd name="T14" fmla="*/ 1354 w 2708"/>
              <a:gd name="T15" fmla="*/ 0 h 2706"/>
              <a:gd name="T16" fmla="*/ 2707 w 2708"/>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8" h="2706">
                <a:moveTo>
                  <a:pt x="2707" y="1352"/>
                </a:moveTo>
                <a:lnTo>
                  <a:pt x="2707" y="1352"/>
                </a:lnTo>
                <a:cubicBezTo>
                  <a:pt x="2707" y="2099"/>
                  <a:pt x="2101" y="2705"/>
                  <a:pt x="1354" y="2705"/>
                </a:cubicBezTo>
                <a:lnTo>
                  <a:pt x="1354" y="2705"/>
                </a:lnTo>
                <a:cubicBezTo>
                  <a:pt x="606" y="2705"/>
                  <a:pt x="0" y="2099"/>
                  <a:pt x="0" y="1352"/>
                </a:cubicBezTo>
                <a:lnTo>
                  <a:pt x="0" y="1352"/>
                </a:lnTo>
                <a:cubicBezTo>
                  <a:pt x="0" y="605"/>
                  <a:pt x="606" y="0"/>
                  <a:pt x="1354" y="0"/>
                </a:cubicBezTo>
                <a:lnTo>
                  <a:pt x="1354" y="0"/>
                </a:lnTo>
                <a:cubicBezTo>
                  <a:pt x="2101" y="0"/>
                  <a:pt x="2707" y="605"/>
                  <a:pt x="2707" y="1352"/>
                </a:cubicBezTo>
              </a:path>
            </a:pathLst>
          </a:custGeom>
          <a:solidFill>
            <a:schemeClr val="accent3"/>
          </a:solidFill>
          <a:ln>
            <a:noFill/>
          </a:ln>
          <a:effectLst/>
        </p:spPr>
        <p:txBody>
          <a:bodyPr wrap="none" anchor="ctr"/>
          <a:lstStyle/>
          <a:p>
            <a:endParaRPr lang="en-US" sz="900"/>
          </a:p>
        </p:txBody>
      </p:sp>
      <p:sp>
        <p:nvSpPr>
          <p:cNvPr id="220" name="Freeform 378">
            <a:extLst>
              <a:ext uri="{FF2B5EF4-FFF2-40B4-BE49-F238E27FC236}">
                <a16:creationId xmlns:a16="http://schemas.microsoft.com/office/drawing/2014/main" id="{08270BD7-41F9-404F-90DB-36AD679DBBAE}"/>
              </a:ext>
            </a:extLst>
          </p:cNvPr>
          <p:cNvSpPr>
            <a:spLocks noChangeArrowheads="1"/>
          </p:cNvSpPr>
          <p:nvPr/>
        </p:nvSpPr>
        <p:spPr bwMode="auto">
          <a:xfrm>
            <a:off x="7111150" y="4075910"/>
            <a:ext cx="501430" cy="162228"/>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3"/>
          </a:solidFill>
          <a:ln>
            <a:noFill/>
          </a:ln>
          <a:effectLst/>
        </p:spPr>
        <p:txBody>
          <a:bodyPr wrap="none" anchor="ctr"/>
          <a:lstStyle/>
          <a:p>
            <a:endParaRPr lang="en-US" sz="900"/>
          </a:p>
        </p:txBody>
      </p:sp>
      <p:sp>
        <p:nvSpPr>
          <p:cNvPr id="221" name="Freeform 379">
            <a:extLst>
              <a:ext uri="{FF2B5EF4-FFF2-40B4-BE49-F238E27FC236}">
                <a16:creationId xmlns:a16="http://schemas.microsoft.com/office/drawing/2014/main" id="{DD4FF3A2-05AE-EC4E-A0D5-4F8FCB2C104F}"/>
              </a:ext>
            </a:extLst>
          </p:cNvPr>
          <p:cNvSpPr>
            <a:spLocks noChangeArrowheads="1"/>
          </p:cNvSpPr>
          <p:nvPr/>
        </p:nvSpPr>
        <p:spPr bwMode="auto">
          <a:xfrm>
            <a:off x="7066906"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2" name="Freeform 380">
            <a:extLst>
              <a:ext uri="{FF2B5EF4-FFF2-40B4-BE49-F238E27FC236}">
                <a16:creationId xmlns:a16="http://schemas.microsoft.com/office/drawing/2014/main" id="{3D675017-FF75-814A-B20E-9081F644DAC5}"/>
              </a:ext>
            </a:extLst>
          </p:cNvPr>
          <p:cNvSpPr>
            <a:spLocks noChangeArrowheads="1"/>
          </p:cNvSpPr>
          <p:nvPr/>
        </p:nvSpPr>
        <p:spPr bwMode="auto">
          <a:xfrm>
            <a:off x="7066906"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3" name="Freeform 381">
            <a:extLst>
              <a:ext uri="{FF2B5EF4-FFF2-40B4-BE49-F238E27FC236}">
                <a16:creationId xmlns:a16="http://schemas.microsoft.com/office/drawing/2014/main" id="{B3726B57-3672-EC4D-B3F6-3277F5D5051A}"/>
              </a:ext>
            </a:extLst>
          </p:cNvPr>
          <p:cNvSpPr>
            <a:spLocks noChangeArrowheads="1"/>
          </p:cNvSpPr>
          <p:nvPr/>
        </p:nvSpPr>
        <p:spPr bwMode="auto">
          <a:xfrm>
            <a:off x="7066906"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4" name="Freeform 382">
            <a:extLst>
              <a:ext uri="{FF2B5EF4-FFF2-40B4-BE49-F238E27FC236}">
                <a16:creationId xmlns:a16="http://schemas.microsoft.com/office/drawing/2014/main" id="{535B63F7-4D37-9944-8816-71450750F706}"/>
              </a:ext>
            </a:extLst>
          </p:cNvPr>
          <p:cNvSpPr>
            <a:spLocks noChangeArrowheads="1"/>
          </p:cNvSpPr>
          <p:nvPr/>
        </p:nvSpPr>
        <p:spPr bwMode="auto">
          <a:xfrm>
            <a:off x="7066906"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5" name="Freeform 383">
            <a:extLst>
              <a:ext uri="{FF2B5EF4-FFF2-40B4-BE49-F238E27FC236}">
                <a16:creationId xmlns:a16="http://schemas.microsoft.com/office/drawing/2014/main" id="{DB566FB9-550D-9245-8239-DF5A3FCB9739}"/>
              </a:ext>
            </a:extLst>
          </p:cNvPr>
          <p:cNvSpPr>
            <a:spLocks noChangeArrowheads="1"/>
          </p:cNvSpPr>
          <p:nvPr/>
        </p:nvSpPr>
        <p:spPr bwMode="auto">
          <a:xfrm>
            <a:off x="7066906"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6" name="Freeform 384">
            <a:extLst>
              <a:ext uri="{FF2B5EF4-FFF2-40B4-BE49-F238E27FC236}">
                <a16:creationId xmlns:a16="http://schemas.microsoft.com/office/drawing/2014/main" id="{BFA11D37-8EAF-3C44-9BC0-F7A5CBB6C747}"/>
              </a:ext>
            </a:extLst>
          </p:cNvPr>
          <p:cNvSpPr>
            <a:spLocks noChangeArrowheads="1"/>
          </p:cNvSpPr>
          <p:nvPr/>
        </p:nvSpPr>
        <p:spPr bwMode="auto">
          <a:xfrm>
            <a:off x="7066906"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7" name="Freeform 385">
            <a:extLst>
              <a:ext uri="{FF2B5EF4-FFF2-40B4-BE49-F238E27FC236}">
                <a16:creationId xmlns:a16="http://schemas.microsoft.com/office/drawing/2014/main" id="{361F32DC-E19F-984A-B0A3-A2D2F2F32B15}"/>
              </a:ext>
            </a:extLst>
          </p:cNvPr>
          <p:cNvSpPr>
            <a:spLocks noChangeArrowheads="1"/>
          </p:cNvSpPr>
          <p:nvPr/>
        </p:nvSpPr>
        <p:spPr bwMode="auto">
          <a:xfrm>
            <a:off x="7342201" y="2377441"/>
            <a:ext cx="41785" cy="176975"/>
          </a:xfrm>
          <a:custGeom>
            <a:avLst/>
            <a:gdLst>
              <a:gd name="T0" fmla="*/ 73 w 74"/>
              <a:gd name="T1" fmla="*/ 280 h 317"/>
              <a:gd name="T2" fmla="*/ 73 w 74"/>
              <a:gd name="T3" fmla="*/ 40 h 317"/>
              <a:gd name="T4" fmla="*/ 73 w 74"/>
              <a:gd name="T5" fmla="*/ 40 h 317"/>
              <a:gd name="T6" fmla="*/ 40 w 74"/>
              <a:gd name="T7" fmla="*/ 2 h 317"/>
              <a:gd name="T8" fmla="*/ 40 w 74"/>
              <a:gd name="T9" fmla="*/ 2 h 317"/>
              <a:gd name="T10" fmla="*/ 0 w 74"/>
              <a:gd name="T11" fmla="*/ 38 h 317"/>
              <a:gd name="T12" fmla="*/ 0 w 74"/>
              <a:gd name="T13" fmla="*/ 280 h 317"/>
              <a:gd name="T14" fmla="*/ 0 w 74"/>
              <a:gd name="T15" fmla="*/ 280 h 317"/>
              <a:gd name="T16" fmla="*/ 36 w 74"/>
              <a:gd name="T17" fmla="*/ 316 h 317"/>
              <a:gd name="T18" fmla="*/ 37 w 74"/>
              <a:gd name="T19" fmla="*/ 316 h 317"/>
              <a:gd name="T20" fmla="*/ 37 w 74"/>
              <a:gd name="T21" fmla="*/ 316 h 317"/>
              <a:gd name="T22" fmla="*/ 37 w 74"/>
              <a:gd name="T23" fmla="*/ 316 h 317"/>
              <a:gd name="T24" fmla="*/ 73 w 74"/>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317">
                <a:moveTo>
                  <a:pt x="73" y="280"/>
                </a:moveTo>
                <a:lnTo>
                  <a:pt x="73" y="40"/>
                </a:lnTo>
                <a:lnTo>
                  <a:pt x="73" y="40"/>
                </a:lnTo>
                <a:cubicBezTo>
                  <a:pt x="73" y="21"/>
                  <a:pt x="59" y="3"/>
                  <a:pt x="40" y="2"/>
                </a:cubicBezTo>
                <a:lnTo>
                  <a:pt x="40" y="2"/>
                </a:lnTo>
                <a:cubicBezTo>
                  <a:pt x="18" y="0"/>
                  <a:pt x="0" y="17"/>
                  <a:pt x="0" y="38"/>
                </a:cubicBezTo>
                <a:lnTo>
                  <a:pt x="0" y="280"/>
                </a:lnTo>
                <a:lnTo>
                  <a:pt x="0" y="280"/>
                </a:lnTo>
                <a:cubicBezTo>
                  <a:pt x="0" y="300"/>
                  <a:pt x="16" y="316"/>
                  <a:pt x="36" y="316"/>
                </a:cubicBezTo>
                <a:lnTo>
                  <a:pt x="37" y="316"/>
                </a:lnTo>
                <a:lnTo>
                  <a:pt x="37" y="316"/>
                </a:lnTo>
                <a:lnTo>
                  <a:pt x="37" y="316"/>
                </a:lnTo>
                <a:cubicBezTo>
                  <a:pt x="57" y="316"/>
                  <a:pt x="73" y="300"/>
                  <a:pt x="73" y="280"/>
                </a:cubicBezTo>
              </a:path>
            </a:pathLst>
          </a:custGeom>
          <a:solidFill>
            <a:schemeClr val="accent3"/>
          </a:solidFill>
          <a:ln>
            <a:noFill/>
          </a:ln>
          <a:effectLst/>
        </p:spPr>
        <p:txBody>
          <a:bodyPr wrap="none" anchor="ctr"/>
          <a:lstStyle/>
          <a:p>
            <a:endParaRPr lang="en-US" sz="900"/>
          </a:p>
        </p:txBody>
      </p:sp>
      <p:sp>
        <p:nvSpPr>
          <p:cNvPr id="228" name="Freeform 386">
            <a:extLst>
              <a:ext uri="{FF2B5EF4-FFF2-40B4-BE49-F238E27FC236}">
                <a16:creationId xmlns:a16="http://schemas.microsoft.com/office/drawing/2014/main" id="{D8B0A632-3D19-BC4A-82E3-EBF779A196A4}"/>
              </a:ext>
            </a:extLst>
          </p:cNvPr>
          <p:cNvSpPr>
            <a:spLocks noChangeArrowheads="1"/>
          </p:cNvSpPr>
          <p:nvPr/>
        </p:nvSpPr>
        <p:spPr bwMode="auto">
          <a:xfrm>
            <a:off x="7956699" y="2633072"/>
            <a:ext cx="132732" cy="149937"/>
          </a:xfrm>
          <a:custGeom>
            <a:avLst/>
            <a:gdLst>
              <a:gd name="T0" fmla="*/ 223 w 238"/>
              <a:gd name="T1" fmla="*/ 64 h 268"/>
              <a:gd name="T2" fmla="*/ 223 w 238"/>
              <a:gd name="T3" fmla="*/ 64 h 268"/>
              <a:gd name="T4" fmla="*/ 219 w 238"/>
              <a:gd name="T5" fmla="*/ 12 h 268"/>
              <a:gd name="T6" fmla="*/ 219 w 238"/>
              <a:gd name="T7" fmla="*/ 12 h 268"/>
              <a:gd name="T8" fmla="*/ 167 w 238"/>
              <a:gd name="T9" fmla="*/ 17 h 268"/>
              <a:gd name="T10" fmla="*/ 12 w 238"/>
              <a:gd name="T11" fmla="*/ 202 h 268"/>
              <a:gd name="T12" fmla="*/ 12 w 238"/>
              <a:gd name="T13" fmla="*/ 202 h 268"/>
              <a:gd name="T14" fmla="*/ 17 w 238"/>
              <a:gd name="T15" fmla="*/ 253 h 268"/>
              <a:gd name="T16" fmla="*/ 17 w 238"/>
              <a:gd name="T17" fmla="*/ 253 h 268"/>
              <a:gd name="T18" fmla="*/ 17 w 238"/>
              <a:gd name="T19" fmla="*/ 253 h 268"/>
              <a:gd name="T20" fmla="*/ 17 w 238"/>
              <a:gd name="T21" fmla="*/ 253 h 268"/>
              <a:gd name="T22" fmla="*/ 69 w 238"/>
              <a:gd name="T23" fmla="*/ 249 h 268"/>
              <a:gd name="T24" fmla="*/ 223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3" y="64"/>
                </a:moveTo>
                <a:lnTo>
                  <a:pt x="223" y="64"/>
                </a:lnTo>
                <a:cubicBezTo>
                  <a:pt x="237" y="49"/>
                  <a:pt x="235" y="26"/>
                  <a:pt x="219" y="12"/>
                </a:cubicBezTo>
                <a:lnTo>
                  <a:pt x="219" y="12"/>
                </a:lnTo>
                <a:cubicBezTo>
                  <a:pt x="203" y="0"/>
                  <a:pt x="180" y="1"/>
                  <a:pt x="167" y="17"/>
                </a:cubicBezTo>
                <a:lnTo>
                  <a:pt x="12" y="202"/>
                </a:lnTo>
                <a:lnTo>
                  <a:pt x="12" y="202"/>
                </a:lnTo>
                <a:cubicBezTo>
                  <a:pt x="0" y="217"/>
                  <a:pt x="1" y="240"/>
                  <a:pt x="17" y="253"/>
                </a:cubicBezTo>
                <a:lnTo>
                  <a:pt x="17" y="253"/>
                </a:lnTo>
                <a:lnTo>
                  <a:pt x="17" y="253"/>
                </a:lnTo>
                <a:lnTo>
                  <a:pt x="17" y="253"/>
                </a:lnTo>
                <a:cubicBezTo>
                  <a:pt x="33" y="267"/>
                  <a:pt x="56" y="264"/>
                  <a:pt x="69" y="249"/>
                </a:cubicBezTo>
                <a:lnTo>
                  <a:pt x="223" y="64"/>
                </a:lnTo>
              </a:path>
            </a:pathLst>
          </a:custGeom>
          <a:solidFill>
            <a:schemeClr val="accent3"/>
          </a:solidFill>
          <a:ln>
            <a:noFill/>
          </a:ln>
          <a:effectLst/>
        </p:spPr>
        <p:txBody>
          <a:bodyPr wrap="none" anchor="ctr"/>
          <a:lstStyle/>
          <a:p>
            <a:endParaRPr lang="en-US" sz="900"/>
          </a:p>
        </p:txBody>
      </p:sp>
      <p:sp>
        <p:nvSpPr>
          <p:cNvPr id="229" name="Freeform 387">
            <a:extLst>
              <a:ext uri="{FF2B5EF4-FFF2-40B4-BE49-F238E27FC236}">
                <a16:creationId xmlns:a16="http://schemas.microsoft.com/office/drawing/2014/main" id="{485431C6-DD4C-E44B-9A15-98AC92D3E715}"/>
              </a:ext>
            </a:extLst>
          </p:cNvPr>
          <p:cNvSpPr>
            <a:spLocks noChangeArrowheads="1"/>
          </p:cNvSpPr>
          <p:nvPr/>
        </p:nvSpPr>
        <p:spPr bwMode="auto">
          <a:xfrm>
            <a:off x="8286069" y="3279522"/>
            <a:ext cx="176976" cy="68824"/>
          </a:xfrm>
          <a:custGeom>
            <a:avLst/>
            <a:gdLst>
              <a:gd name="T0" fmla="*/ 313 w 317"/>
              <a:gd name="T1" fmla="*/ 37 h 122"/>
              <a:gd name="T2" fmla="*/ 313 w 317"/>
              <a:gd name="T3" fmla="*/ 37 h 122"/>
              <a:gd name="T4" fmla="*/ 271 w 317"/>
              <a:gd name="T5" fmla="*/ 3 h 122"/>
              <a:gd name="T6" fmla="*/ 33 w 317"/>
              <a:gd name="T7" fmla="*/ 45 h 122"/>
              <a:gd name="T8" fmla="*/ 33 w 317"/>
              <a:gd name="T9" fmla="*/ 45 h 122"/>
              <a:gd name="T10" fmla="*/ 4 w 317"/>
              <a:gd name="T11" fmla="*/ 87 h 122"/>
              <a:gd name="T12" fmla="*/ 4 w 317"/>
              <a:gd name="T13" fmla="*/ 87 h 122"/>
              <a:gd name="T14" fmla="*/ 4 w 317"/>
              <a:gd name="T15" fmla="*/ 88 h 122"/>
              <a:gd name="T16" fmla="*/ 4 w 317"/>
              <a:gd name="T17" fmla="*/ 88 h 122"/>
              <a:gd name="T18" fmla="*/ 46 w 317"/>
              <a:gd name="T19" fmla="*/ 118 h 122"/>
              <a:gd name="T20" fmla="*/ 282 w 317"/>
              <a:gd name="T21" fmla="*/ 76 h 122"/>
              <a:gd name="T22" fmla="*/ 282 w 317"/>
              <a:gd name="T23" fmla="*/ 76 h 122"/>
              <a:gd name="T24" fmla="*/ 313 w 317"/>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122">
                <a:moveTo>
                  <a:pt x="313" y="37"/>
                </a:moveTo>
                <a:lnTo>
                  <a:pt x="313" y="37"/>
                </a:lnTo>
                <a:cubicBezTo>
                  <a:pt x="312" y="15"/>
                  <a:pt x="292" y="0"/>
                  <a:pt x="271" y="3"/>
                </a:cubicBezTo>
                <a:lnTo>
                  <a:pt x="33" y="45"/>
                </a:lnTo>
                <a:lnTo>
                  <a:pt x="33" y="45"/>
                </a:lnTo>
                <a:cubicBezTo>
                  <a:pt x="14" y="49"/>
                  <a:pt x="0" y="68"/>
                  <a:pt x="4" y="87"/>
                </a:cubicBezTo>
                <a:lnTo>
                  <a:pt x="4" y="87"/>
                </a:lnTo>
                <a:lnTo>
                  <a:pt x="4" y="88"/>
                </a:lnTo>
                <a:lnTo>
                  <a:pt x="4" y="88"/>
                </a:lnTo>
                <a:cubicBezTo>
                  <a:pt x="8" y="108"/>
                  <a:pt x="27" y="121"/>
                  <a:pt x="46" y="118"/>
                </a:cubicBezTo>
                <a:lnTo>
                  <a:pt x="282" y="76"/>
                </a:lnTo>
                <a:lnTo>
                  <a:pt x="282" y="76"/>
                </a:lnTo>
                <a:cubicBezTo>
                  <a:pt x="301" y="73"/>
                  <a:pt x="316" y="56"/>
                  <a:pt x="313" y="37"/>
                </a:cubicBezTo>
              </a:path>
            </a:pathLst>
          </a:custGeom>
          <a:solidFill>
            <a:schemeClr val="accent3"/>
          </a:solidFill>
          <a:ln>
            <a:noFill/>
          </a:ln>
          <a:effectLst/>
        </p:spPr>
        <p:txBody>
          <a:bodyPr wrap="none" anchor="ctr"/>
          <a:lstStyle/>
          <a:p>
            <a:endParaRPr lang="en-US" sz="900"/>
          </a:p>
        </p:txBody>
      </p:sp>
      <p:sp>
        <p:nvSpPr>
          <p:cNvPr id="230" name="Freeform 388">
            <a:extLst>
              <a:ext uri="{FF2B5EF4-FFF2-40B4-BE49-F238E27FC236}">
                <a16:creationId xmlns:a16="http://schemas.microsoft.com/office/drawing/2014/main" id="{828A2930-FA5E-1D43-B039-2A2759BA802C}"/>
              </a:ext>
            </a:extLst>
          </p:cNvPr>
          <p:cNvSpPr>
            <a:spLocks noChangeArrowheads="1"/>
          </p:cNvSpPr>
          <p:nvPr/>
        </p:nvSpPr>
        <p:spPr bwMode="auto">
          <a:xfrm>
            <a:off x="8170543" y="3948095"/>
            <a:ext cx="162228" cy="110611"/>
          </a:xfrm>
          <a:custGeom>
            <a:avLst/>
            <a:gdLst>
              <a:gd name="T0" fmla="*/ 231 w 292"/>
              <a:gd name="T1" fmla="*/ 194 h 200"/>
              <a:gd name="T2" fmla="*/ 231 w 292"/>
              <a:gd name="T3" fmla="*/ 194 h 200"/>
              <a:gd name="T4" fmla="*/ 250 w 292"/>
              <a:gd name="T5" fmla="*/ 199 h 200"/>
              <a:gd name="T6" fmla="*/ 250 w 292"/>
              <a:gd name="T7" fmla="*/ 199 h 200"/>
              <a:gd name="T8" fmla="*/ 284 w 292"/>
              <a:gd name="T9" fmla="*/ 176 h 200"/>
              <a:gd name="T10" fmla="*/ 284 w 292"/>
              <a:gd name="T11" fmla="*/ 176 h 200"/>
              <a:gd name="T12" fmla="*/ 267 w 292"/>
              <a:gd name="T13" fmla="*/ 129 h 200"/>
              <a:gd name="T14" fmla="*/ 60 w 292"/>
              <a:gd name="T15" fmla="*/ 10 h 200"/>
              <a:gd name="T16" fmla="*/ 60 w 292"/>
              <a:gd name="T17" fmla="*/ 10 h 200"/>
              <a:gd name="T18" fmla="*/ 10 w 292"/>
              <a:gd name="T19" fmla="*/ 24 h 200"/>
              <a:gd name="T20" fmla="*/ 10 w 292"/>
              <a:gd name="T21" fmla="*/ 24 h 200"/>
              <a:gd name="T22" fmla="*/ 10 w 292"/>
              <a:gd name="T23" fmla="*/ 24 h 200"/>
              <a:gd name="T24" fmla="*/ 10 w 292"/>
              <a:gd name="T25" fmla="*/ 24 h 200"/>
              <a:gd name="T26" fmla="*/ 23 w 292"/>
              <a:gd name="T27" fmla="*/ 74 h 200"/>
              <a:gd name="T28" fmla="*/ 231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1" y="194"/>
                </a:moveTo>
                <a:lnTo>
                  <a:pt x="231" y="194"/>
                </a:lnTo>
                <a:cubicBezTo>
                  <a:pt x="237" y="197"/>
                  <a:pt x="243" y="199"/>
                  <a:pt x="250" y="199"/>
                </a:cubicBezTo>
                <a:lnTo>
                  <a:pt x="250" y="199"/>
                </a:lnTo>
                <a:cubicBezTo>
                  <a:pt x="264" y="199"/>
                  <a:pt x="278" y="191"/>
                  <a:pt x="284" y="176"/>
                </a:cubicBezTo>
                <a:lnTo>
                  <a:pt x="284" y="176"/>
                </a:lnTo>
                <a:cubicBezTo>
                  <a:pt x="291" y="159"/>
                  <a:pt x="283" y="139"/>
                  <a:pt x="267" y="129"/>
                </a:cubicBezTo>
                <a:lnTo>
                  <a:pt x="60" y="10"/>
                </a:lnTo>
                <a:lnTo>
                  <a:pt x="60" y="10"/>
                </a:lnTo>
                <a:cubicBezTo>
                  <a:pt x="42" y="0"/>
                  <a:pt x="20" y="6"/>
                  <a:pt x="10" y="24"/>
                </a:cubicBezTo>
                <a:lnTo>
                  <a:pt x="10" y="24"/>
                </a:lnTo>
                <a:lnTo>
                  <a:pt x="10" y="24"/>
                </a:lnTo>
                <a:lnTo>
                  <a:pt x="10" y="24"/>
                </a:lnTo>
                <a:cubicBezTo>
                  <a:pt x="0" y="42"/>
                  <a:pt x="6" y="64"/>
                  <a:pt x="23" y="74"/>
                </a:cubicBezTo>
                <a:lnTo>
                  <a:pt x="231" y="194"/>
                </a:lnTo>
              </a:path>
            </a:pathLst>
          </a:custGeom>
          <a:solidFill>
            <a:schemeClr val="accent3"/>
          </a:solidFill>
          <a:ln>
            <a:noFill/>
          </a:ln>
          <a:effectLst/>
        </p:spPr>
        <p:txBody>
          <a:bodyPr wrap="none" anchor="ctr"/>
          <a:lstStyle/>
          <a:p>
            <a:endParaRPr lang="en-US" sz="900"/>
          </a:p>
        </p:txBody>
      </p:sp>
      <p:sp>
        <p:nvSpPr>
          <p:cNvPr id="231" name="Freeform 389">
            <a:extLst>
              <a:ext uri="{FF2B5EF4-FFF2-40B4-BE49-F238E27FC236}">
                <a16:creationId xmlns:a16="http://schemas.microsoft.com/office/drawing/2014/main" id="{2B7FF06A-709F-D04F-8AC1-46FE9F3287F7}"/>
              </a:ext>
            </a:extLst>
          </p:cNvPr>
          <p:cNvSpPr>
            <a:spLocks noChangeArrowheads="1"/>
          </p:cNvSpPr>
          <p:nvPr/>
        </p:nvSpPr>
        <p:spPr bwMode="auto">
          <a:xfrm>
            <a:off x="6390958" y="3948095"/>
            <a:ext cx="162228" cy="110611"/>
          </a:xfrm>
          <a:custGeom>
            <a:avLst/>
            <a:gdLst>
              <a:gd name="T0" fmla="*/ 24 w 293"/>
              <a:gd name="T1" fmla="*/ 129 h 200"/>
              <a:gd name="T2" fmla="*/ 24 w 293"/>
              <a:gd name="T3" fmla="*/ 129 h 200"/>
              <a:gd name="T4" fmla="*/ 7 w 293"/>
              <a:gd name="T5" fmla="*/ 176 h 200"/>
              <a:gd name="T6" fmla="*/ 7 w 293"/>
              <a:gd name="T7" fmla="*/ 176 h 200"/>
              <a:gd name="T8" fmla="*/ 41 w 293"/>
              <a:gd name="T9" fmla="*/ 199 h 200"/>
              <a:gd name="T10" fmla="*/ 41 w 293"/>
              <a:gd name="T11" fmla="*/ 199 h 200"/>
              <a:gd name="T12" fmla="*/ 60 w 293"/>
              <a:gd name="T13" fmla="*/ 194 h 200"/>
              <a:gd name="T14" fmla="*/ 268 w 293"/>
              <a:gd name="T15" fmla="*/ 74 h 200"/>
              <a:gd name="T16" fmla="*/ 268 w 293"/>
              <a:gd name="T17" fmla="*/ 74 h 200"/>
              <a:gd name="T18" fmla="*/ 281 w 293"/>
              <a:gd name="T19" fmla="*/ 24 h 200"/>
              <a:gd name="T20" fmla="*/ 281 w 293"/>
              <a:gd name="T21" fmla="*/ 24 h 200"/>
              <a:gd name="T22" fmla="*/ 281 w 293"/>
              <a:gd name="T23" fmla="*/ 24 h 200"/>
              <a:gd name="T24" fmla="*/ 281 w 293"/>
              <a:gd name="T25" fmla="*/ 24 h 200"/>
              <a:gd name="T26" fmla="*/ 231 w 293"/>
              <a:gd name="T27" fmla="*/ 10 h 200"/>
              <a:gd name="T28" fmla="*/ 24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4" y="129"/>
                </a:moveTo>
                <a:lnTo>
                  <a:pt x="24" y="129"/>
                </a:lnTo>
                <a:cubicBezTo>
                  <a:pt x="8" y="139"/>
                  <a:pt x="0" y="159"/>
                  <a:pt x="7" y="176"/>
                </a:cubicBezTo>
                <a:lnTo>
                  <a:pt x="7" y="176"/>
                </a:lnTo>
                <a:cubicBezTo>
                  <a:pt x="13" y="191"/>
                  <a:pt x="28" y="199"/>
                  <a:pt x="41" y="199"/>
                </a:cubicBezTo>
                <a:lnTo>
                  <a:pt x="41" y="199"/>
                </a:lnTo>
                <a:cubicBezTo>
                  <a:pt x="48" y="199"/>
                  <a:pt x="54" y="197"/>
                  <a:pt x="60" y="194"/>
                </a:cubicBezTo>
                <a:lnTo>
                  <a:pt x="268" y="74"/>
                </a:lnTo>
                <a:lnTo>
                  <a:pt x="268" y="74"/>
                </a:lnTo>
                <a:cubicBezTo>
                  <a:pt x="286" y="64"/>
                  <a:pt x="292" y="42"/>
                  <a:pt x="281" y="24"/>
                </a:cubicBezTo>
                <a:lnTo>
                  <a:pt x="281" y="24"/>
                </a:lnTo>
                <a:lnTo>
                  <a:pt x="281" y="24"/>
                </a:lnTo>
                <a:lnTo>
                  <a:pt x="281" y="24"/>
                </a:lnTo>
                <a:cubicBezTo>
                  <a:pt x="271" y="6"/>
                  <a:pt x="249" y="0"/>
                  <a:pt x="231" y="10"/>
                </a:cubicBezTo>
                <a:lnTo>
                  <a:pt x="24" y="129"/>
                </a:lnTo>
              </a:path>
            </a:pathLst>
          </a:custGeom>
          <a:solidFill>
            <a:schemeClr val="accent3"/>
          </a:solidFill>
          <a:ln>
            <a:noFill/>
          </a:ln>
          <a:effectLst/>
        </p:spPr>
        <p:txBody>
          <a:bodyPr wrap="none" anchor="ctr"/>
          <a:lstStyle/>
          <a:p>
            <a:endParaRPr lang="en-US" sz="900"/>
          </a:p>
        </p:txBody>
      </p:sp>
      <p:sp>
        <p:nvSpPr>
          <p:cNvPr id="232" name="Freeform 390">
            <a:extLst>
              <a:ext uri="{FF2B5EF4-FFF2-40B4-BE49-F238E27FC236}">
                <a16:creationId xmlns:a16="http://schemas.microsoft.com/office/drawing/2014/main" id="{E1BC3E08-62FD-2D4F-91EE-E22F713EA702}"/>
              </a:ext>
            </a:extLst>
          </p:cNvPr>
          <p:cNvSpPr>
            <a:spLocks noChangeArrowheads="1"/>
          </p:cNvSpPr>
          <p:nvPr/>
        </p:nvSpPr>
        <p:spPr bwMode="auto">
          <a:xfrm>
            <a:off x="6263143" y="3279522"/>
            <a:ext cx="174518" cy="68824"/>
          </a:xfrm>
          <a:custGeom>
            <a:avLst/>
            <a:gdLst>
              <a:gd name="T0" fmla="*/ 45 w 315"/>
              <a:gd name="T1" fmla="*/ 3 h 122"/>
              <a:gd name="T2" fmla="*/ 45 w 315"/>
              <a:gd name="T3" fmla="*/ 3 h 122"/>
              <a:gd name="T4" fmla="*/ 1 w 315"/>
              <a:gd name="T5" fmla="*/ 37 h 122"/>
              <a:gd name="T6" fmla="*/ 1 w 315"/>
              <a:gd name="T7" fmla="*/ 37 h 122"/>
              <a:gd name="T8" fmla="*/ 34 w 315"/>
              <a:gd name="T9" fmla="*/ 76 h 122"/>
              <a:gd name="T10" fmla="*/ 269 w 315"/>
              <a:gd name="T11" fmla="*/ 118 h 122"/>
              <a:gd name="T12" fmla="*/ 269 w 315"/>
              <a:gd name="T13" fmla="*/ 118 h 122"/>
              <a:gd name="T14" fmla="*/ 311 w 315"/>
              <a:gd name="T15" fmla="*/ 88 h 122"/>
              <a:gd name="T16" fmla="*/ 311 w 315"/>
              <a:gd name="T17" fmla="*/ 88 h 122"/>
              <a:gd name="T18" fmla="*/ 311 w 315"/>
              <a:gd name="T19" fmla="*/ 87 h 122"/>
              <a:gd name="T20" fmla="*/ 311 w 315"/>
              <a:gd name="T21" fmla="*/ 87 h 122"/>
              <a:gd name="T22" fmla="*/ 281 w 315"/>
              <a:gd name="T23" fmla="*/ 45 h 122"/>
              <a:gd name="T24" fmla="*/ 45 w 315"/>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22">
                <a:moveTo>
                  <a:pt x="45" y="3"/>
                </a:moveTo>
                <a:lnTo>
                  <a:pt x="45" y="3"/>
                </a:lnTo>
                <a:cubicBezTo>
                  <a:pt x="23" y="0"/>
                  <a:pt x="3" y="15"/>
                  <a:pt x="1" y="37"/>
                </a:cubicBezTo>
                <a:lnTo>
                  <a:pt x="1" y="37"/>
                </a:lnTo>
                <a:cubicBezTo>
                  <a:pt x="0" y="56"/>
                  <a:pt x="15" y="73"/>
                  <a:pt x="34" y="76"/>
                </a:cubicBezTo>
                <a:lnTo>
                  <a:pt x="269" y="118"/>
                </a:lnTo>
                <a:lnTo>
                  <a:pt x="269" y="118"/>
                </a:lnTo>
                <a:cubicBezTo>
                  <a:pt x="289" y="121"/>
                  <a:pt x="308" y="108"/>
                  <a:pt x="311" y="88"/>
                </a:cubicBezTo>
                <a:lnTo>
                  <a:pt x="311" y="88"/>
                </a:lnTo>
                <a:lnTo>
                  <a:pt x="311" y="87"/>
                </a:lnTo>
                <a:lnTo>
                  <a:pt x="311" y="87"/>
                </a:lnTo>
                <a:cubicBezTo>
                  <a:pt x="314" y="68"/>
                  <a:pt x="301" y="49"/>
                  <a:pt x="281" y="45"/>
                </a:cubicBezTo>
                <a:lnTo>
                  <a:pt x="45" y="3"/>
                </a:lnTo>
              </a:path>
            </a:pathLst>
          </a:custGeom>
          <a:solidFill>
            <a:schemeClr val="accent3"/>
          </a:solidFill>
          <a:ln>
            <a:noFill/>
          </a:ln>
          <a:effectLst/>
        </p:spPr>
        <p:txBody>
          <a:bodyPr wrap="none" anchor="ctr"/>
          <a:lstStyle/>
          <a:p>
            <a:endParaRPr lang="en-US" sz="900"/>
          </a:p>
        </p:txBody>
      </p:sp>
      <p:sp>
        <p:nvSpPr>
          <p:cNvPr id="233" name="Freeform 391">
            <a:extLst>
              <a:ext uri="{FF2B5EF4-FFF2-40B4-BE49-F238E27FC236}">
                <a16:creationId xmlns:a16="http://schemas.microsoft.com/office/drawing/2014/main" id="{6EC501BE-0B38-254A-88AB-D6C569BF703F}"/>
              </a:ext>
            </a:extLst>
          </p:cNvPr>
          <p:cNvSpPr>
            <a:spLocks noChangeArrowheads="1"/>
          </p:cNvSpPr>
          <p:nvPr/>
        </p:nvSpPr>
        <p:spPr bwMode="auto">
          <a:xfrm>
            <a:off x="6634300" y="2633072"/>
            <a:ext cx="132732" cy="149937"/>
          </a:xfrm>
          <a:custGeom>
            <a:avLst/>
            <a:gdLst>
              <a:gd name="T0" fmla="*/ 70 w 239"/>
              <a:gd name="T1" fmla="*/ 17 h 268"/>
              <a:gd name="T2" fmla="*/ 70 w 239"/>
              <a:gd name="T3" fmla="*/ 17 h 268"/>
              <a:gd name="T4" fmla="*/ 18 w 239"/>
              <a:gd name="T5" fmla="*/ 12 h 268"/>
              <a:gd name="T6" fmla="*/ 18 w 239"/>
              <a:gd name="T7" fmla="*/ 12 h 268"/>
              <a:gd name="T8" fmla="*/ 13 w 239"/>
              <a:gd name="T9" fmla="*/ 64 h 268"/>
              <a:gd name="T10" fmla="*/ 169 w 239"/>
              <a:gd name="T11" fmla="*/ 249 h 268"/>
              <a:gd name="T12" fmla="*/ 169 w 239"/>
              <a:gd name="T13" fmla="*/ 249 h 268"/>
              <a:gd name="T14" fmla="*/ 220 w 239"/>
              <a:gd name="T15" fmla="*/ 253 h 268"/>
              <a:gd name="T16" fmla="*/ 220 w 239"/>
              <a:gd name="T17" fmla="*/ 253 h 268"/>
              <a:gd name="T18" fmla="*/ 221 w 239"/>
              <a:gd name="T19" fmla="*/ 253 h 268"/>
              <a:gd name="T20" fmla="*/ 221 w 239"/>
              <a:gd name="T21" fmla="*/ 253 h 268"/>
              <a:gd name="T22" fmla="*/ 225 w 239"/>
              <a:gd name="T23" fmla="*/ 202 h 268"/>
              <a:gd name="T24" fmla="*/ 70 w 239"/>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68">
                <a:moveTo>
                  <a:pt x="70" y="17"/>
                </a:moveTo>
                <a:lnTo>
                  <a:pt x="70" y="17"/>
                </a:lnTo>
                <a:cubicBezTo>
                  <a:pt x="57" y="1"/>
                  <a:pt x="33" y="0"/>
                  <a:pt x="18" y="12"/>
                </a:cubicBezTo>
                <a:lnTo>
                  <a:pt x="18" y="12"/>
                </a:lnTo>
                <a:cubicBezTo>
                  <a:pt x="2" y="26"/>
                  <a:pt x="0" y="49"/>
                  <a:pt x="13" y="64"/>
                </a:cubicBezTo>
                <a:lnTo>
                  <a:pt x="169" y="249"/>
                </a:lnTo>
                <a:lnTo>
                  <a:pt x="169" y="249"/>
                </a:lnTo>
                <a:cubicBezTo>
                  <a:pt x="182" y="264"/>
                  <a:pt x="204" y="267"/>
                  <a:pt x="220" y="253"/>
                </a:cubicBezTo>
                <a:lnTo>
                  <a:pt x="220" y="253"/>
                </a:lnTo>
                <a:cubicBezTo>
                  <a:pt x="220" y="253"/>
                  <a:pt x="220" y="253"/>
                  <a:pt x="221" y="253"/>
                </a:cubicBezTo>
                <a:lnTo>
                  <a:pt x="221" y="253"/>
                </a:lnTo>
                <a:cubicBezTo>
                  <a:pt x="236" y="240"/>
                  <a:pt x="238" y="217"/>
                  <a:pt x="225" y="202"/>
                </a:cubicBezTo>
                <a:lnTo>
                  <a:pt x="70" y="17"/>
                </a:lnTo>
              </a:path>
            </a:pathLst>
          </a:custGeom>
          <a:solidFill>
            <a:schemeClr val="accent3"/>
          </a:solidFill>
          <a:ln>
            <a:noFill/>
          </a:ln>
          <a:effectLst/>
        </p:spPr>
        <p:txBody>
          <a:bodyPr wrap="none" anchor="ctr"/>
          <a:lstStyle/>
          <a:p>
            <a:endParaRPr lang="en-US" sz="900"/>
          </a:p>
        </p:txBody>
      </p:sp>
      <p:sp>
        <p:nvSpPr>
          <p:cNvPr id="262" name="CuadroTexto 4">
            <a:extLst>
              <a:ext uri="{FF2B5EF4-FFF2-40B4-BE49-F238E27FC236}">
                <a16:creationId xmlns:a16="http://schemas.microsoft.com/office/drawing/2014/main" id="{7F33BEDA-5A3A-FB42-BC13-91329CFA8BC9}"/>
              </a:ext>
            </a:extLst>
          </p:cNvPr>
          <p:cNvSpPr txBox="1"/>
          <p:nvPr/>
        </p:nvSpPr>
        <p:spPr>
          <a:xfrm>
            <a:off x="1090297" y="4895290"/>
            <a:ext cx="2429718" cy="830997"/>
          </a:xfrm>
          <a:prstGeom prst="rect">
            <a:avLst/>
          </a:prstGeom>
          <a:noFill/>
        </p:spPr>
        <p:txBody>
          <a:bodyPr wrap="square" rtlCol="0">
            <a:spAutoFit/>
          </a:bodyPr>
          <a:lstStyle/>
          <a:p>
            <a:pPr algn="ctr"/>
            <a:r>
              <a:rPr lang="en-US" sz="2400" dirty="0" err="1">
                <a:solidFill>
                  <a:srgbClr val="000000"/>
                </a:solidFill>
                <a:ea typeface="Lato Light" charset="0"/>
                <a:cs typeface="Lato Light" charset="0"/>
              </a:rPr>
              <a:t>Pramogos</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ir</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malonumas</a:t>
            </a:r>
            <a:endParaRPr lang="en-US" sz="2400" dirty="0">
              <a:solidFill>
                <a:srgbClr val="000000"/>
              </a:solidFill>
              <a:ea typeface="Lato Light" charset="0"/>
              <a:cs typeface="Lato Light" charset="0"/>
            </a:endParaRPr>
          </a:p>
        </p:txBody>
      </p:sp>
      <p:sp>
        <p:nvSpPr>
          <p:cNvPr id="265" name="CuadroTexto 4">
            <a:extLst>
              <a:ext uri="{FF2B5EF4-FFF2-40B4-BE49-F238E27FC236}">
                <a16:creationId xmlns:a16="http://schemas.microsoft.com/office/drawing/2014/main" id="{43D16BE1-09AE-1F47-974E-9FE76BEAD0EE}"/>
              </a:ext>
            </a:extLst>
          </p:cNvPr>
          <p:cNvSpPr txBox="1"/>
          <p:nvPr/>
        </p:nvSpPr>
        <p:spPr>
          <a:xfrm>
            <a:off x="3520015" y="4866328"/>
            <a:ext cx="2408842" cy="1392369"/>
          </a:xfrm>
          <a:prstGeom prst="rect">
            <a:avLst/>
          </a:prstGeom>
          <a:noFill/>
        </p:spPr>
        <p:txBody>
          <a:bodyPr wrap="square" rtlCol="0">
            <a:spAutoFit/>
          </a:bodyPr>
          <a:lstStyle/>
          <a:p>
            <a:pPr marL="228600" algn="ctr">
              <a:lnSpc>
                <a:spcPct val="120000"/>
              </a:lnSpc>
            </a:pPr>
            <a:r>
              <a:rPr lang="lt-LT" sz="2400" dirty="0">
                <a:solidFill>
                  <a:srgbClr val="000000"/>
                </a:solidFill>
              </a:rPr>
              <a:t>Pagerina</a:t>
            </a:r>
            <a:r>
              <a:rPr lang="fi-FI" sz="2400" dirty="0">
                <a:solidFill>
                  <a:srgbClr val="000000"/>
                </a:solidFill>
              </a:rPr>
              <a:t> savijautą, kelia nuotaiką </a:t>
            </a:r>
          </a:p>
        </p:txBody>
      </p:sp>
      <p:sp>
        <p:nvSpPr>
          <p:cNvPr id="268" name="CuadroTexto 4">
            <a:extLst>
              <a:ext uri="{FF2B5EF4-FFF2-40B4-BE49-F238E27FC236}">
                <a16:creationId xmlns:a16="http://schemas.microsoft.com/office/drawing/2014/main" id="{CB07E36C-6264-DE4C-A287-D78DC2C16138}"/>
              </a:ext>
            </a:extLst>
          </p:cNvPr>
          <p:cNvSpPr txBox="1"/>
          <p:nvPr/>
        </p:nvSpPr>
        <p:spPr>
          <a:xfrm>
            <a:off x="6210435" y="4834947"/>
            <a:ext cx="2408842" cy="1392369"/>
          </a:xfrm>
          <a:prstGeom prst="rect">
            <a:avLst/>
          </a:prstGeom>
          <a:noFill/>
        </p:spPr>
        <p:txBody>
          <a:bodyPr wrap="square" rtlCol="0">
            <a:spAutoFit/>
          </a:bodyPr>
          <a:lstStyle/>
          <a:p>
            <a:pPr marL="228600" algn="ctr">
              <a:lnSpc>
                <a:spcPct val="120000"/>
              </a:lnSpc>
            </a:pPr>
            <a:r>
              <a:rPr lang="lt-LT" sz="2400" dirty="0">
                <a:solidFill>
                  <a:srgbClr val="000000"/>
                </a:solidFill>
              </a:rPr>
              <a:t>Suteikti laimės ir prisidėti prie gerovės. </a:t>
            </a:r>
          </a:p>
        </p:txBody>
      </p:sp>
      <p:sp>
        <p:nvSpPr>
          <p:cNvPr id="272" name="CuadroTexto 4">
            <a:extLst>
              <a:ext uri="{FF2B5EF4-FFF2-40B4-BE49-F238E27FC236}">
                <a16:creationId xmlns:a16="http://schemas.microsoft.com/office/drawing/2014/main" id="{74D2DE8C-D59F-6148-880A-31F81F5741BC}"/>
              </a:ext>
            </a:extLst>
          </p:cNvPr>
          <p:cNvSpPr txBox="1"/>
          <p:nvPr/>
        </p:nvSpPr>
        <p:spPr>
          <a:xfrm>
            <a:off x="8900855" y="5064565"/>
            <a:ext cx="1979661" cy="230832"/>
          </a:xfrm>
          <a:prstGeom prst="rect">
            <a:avLst/>
          </a:prstGeom>
          <a:noFill/>
        </p:spPr>
        <p:txBody>
          <a:bodyPr wrap="square" rtlCol="0">
            <a:spAutoFit/>
          </a:bodyPr>
          <a:lstStyle/>
          <a:p>
            <a:pPr algn="ctr"/>
            <a:r>
              <a:rPr lang="en-US" sz="900" b="1">
                <a:solidFill>
                  <a:schemeClr val="tx2"/>
                </a:solidFill>
                <a:latin typeface="Lato Semibold" panose="020F0502020204030203" pitchFamily="34" charset="0"/>
                <a:ea typeface="Lato Semibold" panose="020F0502020204030203" pitchFamily="34" charset="0"/>
                <a:cs typeface="Lato Semibold" panose="020F0502020204030203" pitchFamily="34" charset="0"/>
              </a:rPr>
              <a:t>Your Title</a:t>
            </a:r>
          </a:p>
        </p:txBody>
      </p:sp>
      <p:grpSp>
        <p:nvGrpSpPr>
          <p:cNvPr id="288" name="Group 287">
            <a:extLst>
              <a:ext uri="{FF2B5EF4-FFF2-40B4-BE49-F238E27FC236}">
                <a16:creationId xmlns:a16="http://schemas.microsoft.com/office/drawing/2014/main" id="{10CAE503-3B36-C041-9AE1-67D9341A465F}"/>
              </a:ext>
            </a:extLst>
          </p:cNvPr>
          <p:cNvGrpSpPr/>
          <p:nvPr/>
        </p:nvGrpSpPr>
        <p:grpSpPr>
          <a:xfrm>
            <a:off x="9583927" y="3127602"/>
            <a:ext cx="621793" cy="626109"/>
            <a:chOff x="5231890" y="4370690"/>
            <a:chExt cx="1078109" cy="1085596"/>
          </a:xfrm>
          <a:solidFill>
            <a:schemeClr val="bg1"/>
          </a:solidFill>
        </p:grpSpPr>
        <p:sp>
          <p:nvSpPr>
            <p:cNvPr id="289" name="Freeform 23">
              <a:extLst>
                <a:ext uri="{FF2B5EF4-FFF2-40B4-BE49-F238E27FC236}">
                  <a16:creationId xmlns:a16="http://schemas.microsoft.com/office/drawing/2014/main" id="{E141DE5D-9824-AE4E-8138-F02FB0719CD0}"/>
                </a:ext>
              </a:extLst>
            </p:cNvPr>
            <p:cNvSpPr>
              <a:spLocks noChangeArrowheads="1"/>
            </p:cNvSpPr>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0" name="Freeform 24">
              <a:extLst>
                <a:ext uri="{FF2B5EF4-FFF2-40B4-BE49-F238E27FC236}">
                  <a16:creationId xmlns:a16="http://schemas.microsoft.com/office/drawing/2014/main" id="{29E53D26-B120-D540-8365-A1FE58D7A9B9}"/>
                </a:ext>
              </a:extLst>
            </p:cNvPr>
            <p:cNvSpPr>
              <a:spLocks noChangeArrowheads="1"/>
            </p:cNvSpPr>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1" name="Freeform 25">
              <a:extLst>
                <a:ext uri="{FF2B5EF4-FFF2-40B4-BE49-F238E27FC236}">
                  <a16:creationId xmlns:a16="http://schemas.microsoft.com/office/drawing/2014/main" id="{896A96AB-A6DE-3E40-B65D-2D807FE1D4F7}"/>
                </a:ext>
              </a:extLst>
            </p:cNvPr>
            <p:cNvSpPr>
              <a:spLocks noChangeArrowheads="1"/>
            </p:cNvSpPr>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2" name="Freeform 26">
              <a:extLst>
                <a:ext uri="{FF2B5EF4-FFF2-40B4-BE49-F238E27FC236}">
                  <a16:creationId xmlns:a16="http://schemas.microsoft.com/office/drawing/2014/main" id="{2A6B7396-332B-F447-B011-7A37148D32DA}"/>
                </a:ext>
              </a:extLst>
            </p:cNvPr>
            <p:cNvSpPr>
              <a:spLocks noChangeArrowheads="1"/>
            </p:cNvSpPr>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3" name="Freeform 27">
              <a:extLst>
                <a:ext uri="{FF2B5EF4-FFF2-40B4-BE49-F238E27FC236}">
                  <a16:creationId xmlns:a16="http://schemas.microsoft.com/office/drawing/2014/main" id="{AF307D8D-F908-A148-B486-0AD2677F7FA3}"/>
                </a:ext>
              </a:extLst>
            </p:cNvPr>
            <p:cNvSpPr>
              <a:spLocks noChangeArrowheads="1"/>
            </p:cNvSpPr>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4" name="Freeform 28">
              <a:extLst>
                <a:ext uri="{FF2B5EF4-FFF2-40B4-BE49-F238E27FC236}">
                  <a16:creationId xmlns:a16="http://schemas.microsoft.com/office/drawing/2014/main" id="{93CD9428-7D28-5547-A5FD-C869B8FD701B}"/>
                </a:ext>
              </a:extLst>
            </p:cNvPr>
            <p:cNvSpPr>
              <a:spLocks noChangeArrowheads="1"/>
            </p:cNvSpPr>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5" name="Freeform 29">
              <a:extLst>
                <a:ext uri="{FF2B5EF4-FFF2-40B4-BE49-F238E27FC236}">
                  <a16:creationId xmlns:a16="http://schemas.microsoft.com/office/drawing/2014/main" id="{977A2A53-5F68-5246-AEF0-6F6882FB97C9}"/>
                </a:ext>
              </a:extLst>
            </p:cNvPr>
            <p:cNvSpPr>
              <a:spLocks noChangeArrowheads="1"/>
            </p:cNvSpPr>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6" name="Freeform 30">
              <a:extLst>
                <a:ext uri="{FF2B5EF4-FFF2-40B4-BE49-F238E27FC236}">
                  <a16:creationId xmlns:a16="http://schemas.microsoft.com/office/drawing/2014/main" id="{52D07794-47D9-174D-8CE7-1E622397F368}"/>
                </a:ext>
              </a:extLst>
            </p:cNvPr>
            <p:cNvSpPr>
              <a:spLocks noChangeArrowheads="1"/>
            </p:cNvSpPr>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7" name="Freeform 31">
              <a:extLst>
                <a:ext uri="{FF2B5EF4-FFF2-40B4-BE49-F238E27FC236}">
                  <a16:creationId xmlns:a16="http://schemas.microsoft.com/office/drawing/2014/main" id="{F345B3C3-A8C6-8D46-B7B0-1AF1493CD198}"/>
                </a:ext>
              </a:extLst>
            </p:cNvPr>
            <p:cNvSpPr>
              <a:spLocks noChangeArrowheads="1"/>
            </p:cNvSpPr>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8" name="Freeform 32">
              <a:extLst>
                <a:ext uri="{FF2B5EF4-FFF2-40B4-BE49-F238E27FC236}">
                  <a16:creationId xmlns:a16="http://schemas.microsoft.com/office/drawing/2014/main" id="{E7BFB2FC-D6FF-8A47-8CD2-5E45E49EEE39}"/>
                </a:ext>
              </a:extLst>
            </p:cNvPr>
            <p:cNvSpPr>
              <a:spLocks noChangeArrowheads="1"/>
            </p:cNvSpPr>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18" name="TextBox 117">
            <a:extLst>
              <a:ext uri="{FF2B5EF4-FFF2-40B4-BE49-F238E27FC236}">
                <a16:creationId xmlns:a16="http://schemas.microsoft.com/office/drawing/2014/main" id="{3E39A66A-F92F-880F-A04A-9DEB735A273A}"/>
              </a:ext>
            </a:extLst>
          </p:cNvPr>
          <p:cNvSpPr txBox="1"/>
          <p:nvPr/>
        </p:nvSpPr>
        <p:spPr>
          <a:xfrm>
            <a:off x="0" y="520911"/>
            <a:ext cx="11643360" cy="646331"/>
          </a:xfrm>
          <a:prstGeom prst="rect">
            <a:avLst/>
          </a:prstGeom>
          <a:solidFill>
            <a:srgbClr val="FFD100"/>
          </a:solidFill>
        </p:spPr>
        <p:txBody>
          <a:bodyPr wrap="square">
            <a:spAutoFit/>
          </a:bodyPr>
          <a:lstStyle/>
          <a:p>
            <a:r>
              <a:rPr lang="lt-LT" sz="3600" b="1" dirty="0">
                <a:solidFill>
                  <a:srgbClr val="000000"/>
                </a:solidFill>
              </a:rPr>
              <a:t>	Hedonistinių produktų charakteristikos:</a:t>
            </a:r>
            <a:endParaRPr lang="en-IE" sz="3600" dirty="0">
              <a:solidFill>
                <a:srgbClr val="000000"/>
              </a:solidFill>
            </a:endParaRPr>
          </a:p>
        </p:txBody>
      </p:sp>
      <p:pic>
        <p:nvPicPr>
          <p:cNvPr id="21" name="Graphic 20" descr="Smiling face outline with solid fill">
            <a:extLst>
              <a:ext uri="{FF2B5EF4-FFF2-40B4-BE49-F238E27FC236}">
                <a16:creationId xmlns:a16="http://schemas.microsoft.com/office/drawing/2014/main" id="{C4F3DA55-F36F-DB1E-FE0E-B64DC078A3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5286" y="2971800"/>
            <a:ext cx="914400" cy="914400"/>
          </a:xfrm>
          <a:prstGeom prst="rect">
            <a:avLst/>
          </a:prstGeom>
        </p:spPr>
      </p:pic>
      <p:pic>
        <p:nvPicPr>
          <p:cNvPr id="23" name="Graphic 22" descr="Rainbow with solid fill">
            <a:extLst>
              <a:ext uri="{FF2B5EF4-FFF2-40B4-BE49-F238E27FC236}">
                <a16:creationId xmlns:a16="http://schemas.microsoft.com/office/drawing/2014/main" id="{CDEF68C7-51BC-52AA-618E-377EA7E6A1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6830" y="2954498"/>
            <a:ext cx="914400" cy="914400"/>
          </a:xfrm>
          <a:prstGeom prst="rect">
            <a:avLst/>
          </a:prstGeom>
        </p:spPr>
      </p:pic>
      <p:pic>
        <p:nvPicPr>
          <p:cNvPr id="25" name="Graphic 24" descr="Heart with pulse outline">
            <a:extLst>
              <a:ext uri="{FF2B5EF4-FFF2-40B4-BE49-F238E27FC236}">
                <a16:creationId xmlns:a16="http://schemas.microsoft.com/office/drawing/2014/main" id="{55905F81-973C-1157-5069-57AEA3F459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4664" y="2971800"/>
            <a:ext cx="914400" cy="914400"/>
          </a:xfrm>
          <a:prstGeom prst="rect">
            <a:avLst/>
          </a:prstGeom>
        </p:spPr>
      </p:pic>
      <p:sp>
        <p:nvSpPr>
          <p:cNvPr id="125" name="TextBox 124">
            <a:extLst>
              <a:ext uri="{FF2B5EF4-FFF2-40B4-BE49-F238E27FC236}">
                <a16:creationId xmlns:a16="http://schemas.microsoft.com/office/drawing/2014/main" id="{4B0D0293-2036-1046-FB5A-6AB220175A17}"/>
              </a:ext>
            </a:extLst>
          </p:cNvPr>
          <p:cNvSpPr txBox="1"/>
          <p:nvPr/>
        </p:nvSpPr>
        <p:spPr>
          <a:xfrm>
            <a:off x="9876388" y="4823898"/>
            <a:ext cx="2154362" cy="1323439"/>
          </a:xfrm>
          <a:prstGeom prst="rect">
            <a:avLst/>
          </a:prstGeom>
          <a:solidFill>
            <a:schemeClr val="accent6">
              <a:lumMod val="40000"/>
              <a:lumOff val="60000"/>
            </a:schemeClr>
          </a:solidFill>
          <a:ln>
            <a:solidFill>
              <a:srgbClr val="FFD100"/>
            </a:solidFill>
          </a:ln>
        </p:spPr>
        <p:txBody>
          <a:bodyPr wrap="square" rtlCol="0">
            <a:spAutoFit/>
          </a:bodyPr>
          <a:lstStyle/>
          <a:p>
            <a:pPr algn="ctr"/>
            <a:r>
              <a:rPr lang="lt-LT" sz="2000" dirty="0">
                <a:solidFill>
                  <a:srgbClr val="000000"/>
                </a:solidFill>
              </a:rPr>
              <a:t>Jaustis jaunesniais </a:t>
            </a:r>
          </a:p>
          <a:p>
            <a:pPr algn="ctr"/>
            <a:r>
              <a:rPr lang="lt-LT" sz="2000" dirty="0">
                <a:solidFill>
                  <a:srgbClr val="000000"/>
                </a:solidFill>
              </a:rPr>
              <a:t>(pažintinis amžius &lt; chronologinis amžius) </a:t>
            </a:r>
          </a:p>
        </p:txBody>
      </p:sp>
      <p:sp>
        <p:nvSpPr>
          <p:cNvPr id="126" name="Arrow: Right 125">
            <a:extLst>
              <a:ext uri="{FF2B5EF4-FFF2-40B4-BE49-F238E27FC236}">
                <a16:creationId xmlns:a16="http://schemas.microsoft.com/office/drawing/2014/main" id="{E3D0FFA3-56F5-C7BE-037B-71394EC3A675}"/>
              </a:ext>
            </a:extLst>
          </p:cNvPr>
          <p:cNvSpPr/>
          <p:nvPr/>
        </p:nvSpPr>
        <p:spPr>
          <a:xfrm>
            <a:off x="8621684" y="2904455"/>
            <a:ext cx="1001115" cy="1011952"/>
          </a:xfrm>
          <a:prstGeom prst="rightArrow">
            <a:avLst/>
          </a:prstGeom>
          <a:solidFill>
            <a:srgbClr val="FFD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un 25">
            <a:extLst>
              <a:ext uri="{FF2B5EF4-FFF2-40B4-BE49-F238E27FC236}">
                <a16:creationId xmlns:a16="http://schemas.microsoft.com/office/drawing/2014/main" id="{34CECDBB-3AAF-4E55-737F-1A96E9421A79}"/>
              </a:ext>
            </a:extLst>
          </p:cNvPr>
          <p:cNvSpPr/>
          <p:nvPr/>
        </p:nvSpPr>
        <p:spPr>
          <a:xfrm>
            <a:off x="9876387" y="2394341"/>
            <a:ext cx="2047403" cy="2151046"/>
          </a:xfrm>
          <a:prstGeom prst="sun">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8" name="Graphic 27" descr="Sunglasses face outline with solid fill">
            <a:extLst>
              <a:ext uri="{FF2B5EF4-FFF2-40B4-BE49-F238E27FC236}">
                <a16:creationId xmlns:a16="http://schemas.microsoft.com/office/drawing/2014/main" id="{FCDE35BD-B970-F3D7-EB6E-3FCA27FBA3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45526" y="3050385"/>
            <a:ext cx="914400" cy="914400"/>
          </a:xfrm>
          <a:prstGeom prst="rect">
            <a:avLst/>
          </a:prstGeom>
        </p:spPr>
      </p:pic>
      <p:sp>
        <p:nvSpPr>
          <p:cNvPr id="29" name="TextBox 28">
            <a:extLst>
              <a:ext uri="{FF2B5EF4-FFF2-40B4-BE49-F238E27FC236}">
                <a16:creationId xmlns:a16="http://schemas.microsoft.com/office/drawing/2014/main" id="{90335C8A-41EE-9F43-3B7F-4B074D8E03B4}"/>
              </a:ext>
            </a:extLst>
          </p:cNvPr>
          <p:cNvSpPr txBox="1"/>
          <p:nvPr/>
        </p:nvSpPr>
        <p:spPr>
          <a:xfrm>
            <a:off x="104503" y="6455114"/>
            <a:ext cx="1269699" cy="369332"/>
          </a:xfrm>
          <a:prstGeom prst="rect">
            <a:avLst/>
          </a:prstGeom>
          <a:noFill/>
        </p:spPr>
        <p:txBody>
          <a:bodyPr wrap="square" rtlCol="0">
            <a:spAutoFit/>
          </a:bodyPr>
          <a:lstStyle/>
          <a:p>
            <a:r>
              <a:rPr lang="en-IE">
                <a:solidFill>
                  <a:srgbClr val="1188A3"/>
                </a:solidFill>
                <a:hlinkClick r:id="rId11">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1687198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367FF-3FAC-797C-45D3-F006E9412029}"/>
              </a:ext>
            </a:extLst>
          </p:cNvPr>
          <p:cNvSpPr>
            <a:spLocks noGrp="1"/>
          </p:cNvSpPr>
          <p:nvPr>
            <p:ph type="body" sz="quarter" idx="18"/>
          </p:nvPr>
        </p:nvSpPr>
        <p:spPr>
          <a:xfrm>
            <a:off x="484094" y="1488140"/>
            <a:ext cx="5611906" cy="4347883"/>
          </a:xfrm>
        </p:spPr>
        <p:txBody>
          <a:bodyPr>
            <a:normAutofit/>
          </a:bodyPr>
          <a:lstStyle/>
          <a:p>
            <a:pPr indent="0"/>
            <a:r>
              <a:rPr lang="lt-LT" dirty="0"/>
              <a:t>Galbūt valgome ledus ne tik dėl to, kad jie suteikia mums funkcinės energijos, bet ir dėl patiriamo džiaugsmo ir dėl to, kad valgydami ledus jaučiamės gerai. </a:t>
            </a:r>
            <a:r>
              <a:rPr lang="lt-LT" b="1" dirty="0"/>
              <a:t>Tai yra hedonistinė vertė</a:t>
            </a:r>
            <a:r>
              <a:rPr lang="lt-LT" dirty="0"/>
              <a:t>.</a:t>
            </a:r>
          </a:p>
          <a:p>
            <a:pPr indent="0"/>
            <a:r>
              <a:rPr lang="lt-LT" dirty="0"/>
              <a:t>Tai nėra funkcinė nauda. Galite ją laikyti psichologine verte, nes hedonistinė vertė yra labai subjektyvi. Ji dažnai priklauso nuo to, kas esate ir kokia jūsų nuotaika, ar net nuo patiriamo nostalgijos jausmo, kuris gali būti susijęs su tuo maistu. </a:t>
            </a:r>
            <a:endParaRPr lang="en-IE" dirty="0"/>
          </a:p>
        </p:txBody>
      </p:sp>
      <p:sp>
        <p:nvSpPr>
          <p:cNvPr id="3" name="Text Placeholder 2">
            <a:extLst>
              <a:ext uri="{FF2B5EF4-FFF2-40B4-BE49-F238E27FC236}">
                <a16:creationId xmlns:a16="http://schemas.microsoft.com/office/drawing/2014/main" id="{C4F116C6-E778-D962-79A0-7C1105658307}"/>
              </a:ext>
            </a:extLst>
          </p:cNvPr>
          <p:cNvSpPr>
            <a:spLocks noGrp="1"/>
          </p:cNvSpPr>
          <p:nvPr>
            <p:ph type="body" sz="quarter" idx="16"/>
          </p:nvPr>
        </p:nvSpPr>
        <p:spPr>
          <a:xfrm>
            <a:off x="169938" y="508501"/>
            <a:ext cx="10808102" cy="582221"/>
          </a:xfrm>
          <a:solidFill>
            <a:srgbClr val="FED100"/>
          </a:solidFill>
        </p:spPr>
        <p:txBody>
          <a:bodyPr anchor="ctr">
            <a:normAutofit lnSpcReduction="10000"/>
          </a:bodyPr>
          <a:lstStyle/>
          <a:p>
            <a:r>
              <a:rPr lang="lt-LT" dirty="0"/>
              <a:t>     Pavyzdžiui: kodėl valgome ledus?</a:t>
            </a:r>
          </a:p>
        </p:txBody>
      </p:sp>
      <p:pic>
        <p:nvPicPr>
          <p:cNvPr id="5" name="Picture 4" descr="A person and person holding ice cream cones&#10;&#10;Description automatically generated with low confidence">
            <a:extLst>
              <a:ext uri="{FF2B5EF4-FFF2-40B4-BE49-F238E27FC236}">
                <a16:creationId xmlns:a16="http://schemas.microsoft.com/office/drawing/2014/main" id="{AFCB27AD-BDA7-E300-977C-9B345ED7015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601011" y="1488141"/>
            <a:ext cx="4569012" cy="3426759"/>
          </a:xfrm>
          <a:prstGeom prst="rect">
            <a:avLst/>
          </a:prstGeom>
        </p:spPr>
      </p:pic>
    </p:spTree>
    <p:extLst>
      <p:ext uri="{BB962C8B-B14F-4D97-AF65-F5344CB8AC3E}">
        <p14:creationId xmlns:p14="http://schemas.microsoft.com/office/powerpoint/2010/main" val="104535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Line 169"/>
          <p:cNvSpPr>
            <a:spLocks noChangeShapeType="1"/>
          </p:cNvSpPr>
          <p:nvPr/>
        </p:nvSpPr>
        <p:spPr bwMode="auto">
          <a:xfrm>
            <a:off x="483691" y="3018375"/>
            <a:ext cx="11224619" cy="2526"/>
          </a:xfrm>
          <a:prstGeom prst="line">
            <a:avLst/>
          </a:prstGeom>
          <a:noFill/>
          <a:ln w="3564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206" name="Freeform 170"/>
          <p:cNvSpPr>
            <a:spLocks noChangeArrowheads="1"/>
          </p:cNvSpPr>
          <p:nvPr/>
        </p:nvSpPr>
        <p:spPr bwMode="auto">
          <a:xfrm>
            <a:off x="1085100" y="2470031"/>
            <a:ext cx="1106795" cy="1101741"/>
          </a:xfrm>
          <a:custGeom>
            <a:avLst/>
            <a:gdLst>
              <a:gd name="T0" fmla="*/ 1929 w 1930"/>
              <a:gd name="T1" fmla="*/ 957 h 1921"/>
              <a:gd name="T2" fmla="*/ 1929 w 1930"/>
              <a:gd name="T3" fmla="*/ 957 h 1921"/>
              <a:gd name="T4" fmla="*/ 965 w 1930"/>
              <a:gd name="T5" fmla="*/ 1920 h 1921"/>
              <a:gd name="T6" fmla="*/ 0 w 1930"/>
              <a:gd name="T7" fmla="*/ 957 h 1921"/>
              <a:gd name="T8" fmla="*/ 965 w 1930"/>
              <a:gd name="T9" fmla="*/ 0 h 1921"/>
              <a:gd name="T10" fmla="*/ 1929 w 1930"/>
              <a:gd name="T11" fmla="*/ 957 h 1921"/>
            </a:gdLst>
            <a:ahLst/>
            <a:cxnLst>
              <a:cxn ang="0">
                <a:pos x="T0" y="T1"/>
              </a:cxn>
              <a:cxn ang="0">
                <a:pos x="T2" y="T3"/>
              </a:cxn>
              <a:cxn ang="0">
                <a:pos x="T4" y="T5"/>
              </a:cxn>
              <a:cxn ang="0">
                <a:pos x="T6" y="T7"/>
              </a:cxn>
              <a:cxn ang="0">
                <a:pos x="T8" y="T9"/>
              </a:cxn>
              <a:cxn ang="0">
                <a:pos x="T10" y="T11"/>
              </a:cxn>
            </a:cxnLst>
            <a:rect l="0" t="0" r="r" b="b"/>
            <a:pathLst>
              <a:path w="1930" h="1921">
                <a:moveTo>
                  <a:pt x="1929" y="957"/>
                </a:moveTo>
                <a:lnTo>
                  <a:pt x="1929" y="957"/>
                </a:lnTo>
                <a:cubicBezTo>
                  <a:pt x="1929" y="1492"/>
                  <a:pt x="1500" y="1920"/>
                  <a:pt x="965" y="1920"/>
                </a:cubicBezTo>
                <a:cubicBezTo>
                  <a:pt x="437" y="1920"/>
                  <a:pt x="0" y="1492"/>
                  <a:pt x="0" y="957"/>
                </a:cubicBezTo>
                <a:cubicBezTo>
                  <a:pt x="0" y="429"/>
                  <a:pt x="437" y="0"/>
                  <a:pt x="965" y="0"/>
                </a:cubicBezTo>
                <a:cubicBezTo>
                  <a:pt x="1500" y="0"/>
                  <a:pt x="1929" y="429"/>
                  <a:pt x="1929"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07" name="Freeform 171"/>
          <p:cNvSpPr>
            <a:spLocks noChangeArrowheads="1"/>
          </p:cNvSpPr>
          <p:nvPr/>
        </p:nvSpPr>
        <p:spPr bwMode="auto">
          <a:xfrm>
            <a:off x="3278475" y="2470031"/>
            <a:ext cx="1106795" cy="1101741"/>
          </a:xfrm>
          <a:custGeom>
            <a:avLst/>
            <a:gdLst>
              <a:gd name="T0" fmla="*/ 1929 w 1930"/>
              <a:gd name="T1" fmla="*/ 957 h 1921"/>
              <a:gd name="T2" fmla="*/ 1929 w 1930"/>
              <a:gd name="T3" fmla="*/ 957 h 1921"/>
              <a:gd name="T4" fmla="*/ 965 w 1930"/>
              <a:gd name="T5" fmla="*/ 1920 h 1921"/>
              <a:gd name="T6" fmla="*/ 0 w 1930"/>
              <a:gd name="T7" fmla="*/ 957 h 1921"/>
              <a:gd name="T8" fmla="*/ 965 w 1930"/>
              <a:gd name="T9" fmla="*/ 0 h 1921"/>
              <a:gd name="T10" fmla="*/ 1929 w 1930"/>
              <a:gd name="T11" fmla="*/ 957 h 1921"/>
            </a:gdLst>
            <a:ahLst/>
            <a:cxnLst>
              <a:cxn ang="0">
                <a:pos x="T0" y="T1"/>
              </a:cxn>
              <a:cxn ang="0">
                <a:pos x="T2" y="T3"/>
              </a:cxn>
              <a:cxn ang="0">
                <a:pos x="T4" y="T5"/>
              </a:cxn>
              <a:cxn ang="0">
                <a:pos x="T6" y="T7"/>
              </a:cxn>
              <a:cxn ang="0">
                <a:pos x="T8" y="T9"/>
              </a:cxn>
              <a:cxn ang="0">
                <a:pos x="T10" y="T11"/>
              </a:cxn>
            </a:cxnLst>
            <a:rect l="0" t="0" r="r" b="b"/>
            <a:pathLst>
              <a:path w="1930" h="1921">
                <a:moveTo>
                  <a:pt x="1929" y="957"/>
                </a:moveTo>
                <a:lnTo>
                  <a:pt x="1929" y="957"/>
                </a:lnTo>
                <a:cubicBezTo>
                  <a:pt x="1929" y="1492"/>
                  <a:pt x="1493" y="1920"/>
                  <a:pt x="965" y="1920"/>
                </a:cubicBezTo>
                <a:cubicBezTo>
                  <a:pt x="429" y="1920"/>
                  <a:pt x="0" y="1492"/>
                  <a:pt x="0" y="957"/>
                </a:cubicBezTo>
                <a:cubicBezTo>
                  <a:pt x="0" y="429"/>
                  <a:pt x="429" y="0"/>
                  <a:pt x="965" y="0"/>
                </a:cubicBezTo>
                <a:cubicBezTo>
                  <a:pt x="1493" y="0"/>
                  <a:pt x="1929" y="429"/>
                  <a:pt x="1929" y="957"/>
                </a:cubicBezTo>
              </a:path>
            </a:pathLst>
          </a:custGeom>
          <a:solidFill>
            <a:schemeClr val="bg1"/>
          </a:solidFill>
          <a:ln w="9525" cap="flat">
            <a:solidFill>
              <a:schemeClr val="bg2">
                <a:lumMod val="75000"/>
              </a:schemeClr>
            </a:solidFill>
            <a:bevel/>
            <a:headEnd/>
            <a:tailEnd/>
          </a:ln>
          <a:effectLst/>
        </p:spPr>
        <p:txBody>
          <a:bodyPr wrap="none" anchor="ctr"/>
          <a:lstStyle/>
          <a:p>
            <a:endParaRPr lang="en-US" sz="900"/>
          </a:p>
        </p:txBody>
      </p:sp>
      <p:sp>
        <p:nvSpPr>
          <p:cNvPr id="208" name="Freeform 172"/>
          <p:cNvSpPr>
            <a:spLocks noChangeArrowheads="1"/>
          </p:cNvSpPr>
          <p:nvPr/>
        </p:nvSpPr>
        <p:spPr bwMode="auto">
          <a:xfrm>
            <a:off x="5466795" y="2470031"/>
            <a:ext cx="1104269" cy="1101741"/>
          </a:xfrm>
          <a:custGeom>
            <a:avLst/>
            <a:gdLst>
              <a:gd name="T0" fmla="*/ 1927 w 1928"/>
              <a:gd name="T1" fmla="*/ 957 h 1921"/>
              <a:gd name="T2" fmla="*/ 1927 w 1928"/>
              <a:gd name="T3" fmla="*/ 957 h 1921"/>
              <a:gd name="T4" fmla="*/ 964 w 1928"/>
              <a:gd name="T5" fmla="*/ 1920 h 1921"/>
              <a:gd name="T6" fmla="*/ 0 w 1928"/>
              <a:gd name="T7" fmla="*/ 957 h 1921"/>
              <a:gd name="T8" fmla="*/ 964 w 1928"/>
              <a:gd name="T9" fmla="*/ 0 h 1921"/>
              <a:gd name="T10" fmla="*/ 1927 w 1928"/>
              <a:gd name="T11" fmla="*/ 957 h 1921"/>
            </a:gdLst>
            <a:ahLst/>
            <a:cxnLst>
              <a:cxn ang="0">
                <a:pos x="T0" y="T1"/>
              </a:cxn>
              <a:cxn ang="0">
                <a:pos x="T2" y="T3"/>
              </a:cxn>
              <a:cxn ang="0">
                <a:pos x="T4" y="T5"/>
              </a:cxn>
              <a:cxn ang="0">
                <a:pos x="T6" y="T7"/>
              </a:cxn>
              <a:cxn ang="0">
                <a:pos x="T8" y="T9"/>
              </a:cxn>
              <a:cxn ang="0">
                <a:pos x="T10" y="T11"/>
              </a:cxn>
            </a:cxnLst>
            <a:rect l="0" t="0" r="r" b="b"/>
            <a:pathLst>
              <a:path w="1928" h="1921">
                <a:moveTo>
                  <a:pt x="1927" y="957"/>
                </a:moveTo>
                <a:lnTo>
                  <a:pt x="1927" y="957"/>
                </a:lnTo>
                <a:cubicBezTo>
                  <a:pt x="1927" y="1492"/>
                  <a:pt x="1499" y="1920"/>
                  <a:pt x="964" y="1920"/>
                </a:cubicBezTo>
                <a:cubicBezTo>
                  <a:pt x="436" y="1920"/>
                  <a:pt x="0" y="1492"/>
                  <a:pt x="0" y="957"/>
                </a:cubicBezTo>
                <a:cubicBezTo>
                  <a:pt x="0" y="429"/>
                  <a:pt x="436" y="0"/>
                  <a:pt x="964" y="0"/>
                </a:cubicBezTo>
                <a:cubicBezTo>
                  <a:pt x="1499" y="0"/>
                  <a:pt x="1927" y="429"/>
                  <a:pt x="1927"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27" name="Freeform 173"/>
          <p:cNvSpPr>
            <a:spLocks noChangeArrowheads="1"/>
          </p:cNvSpPr>
          <p:nvPr/>
        </p:nvSpPr>
        <p:spPr bwMode="auto">
          <a:xfrm>
            <a:off x="7657643" y="2470031"/>
            <a:ext cx="1104267" cy="1101741"/>
          </a:xfrm>
          <a:custGeom>
            <a:avLst/>
            <a:gdLst>
              <a:gd name="T0" fmla="*/ 1928 w 1929"/>
              <a:gd name="T1" fmla="*/ 957 h 1921"/>
              <a:gd name="T2" fmla="*/ 1928 w 1929"/>
              <a:gd name="T3" fmla="*/ 957 h 1921"/>
              <a:gd name="T4" fmla="*/ 964 w 1929"/>
              <a:gd name="T5" fmla="*/ 1920 h 1921"/>
              <a:gd name="T6" fmla="*/ 0 w 1929"/>
              <a:gd name="T7" fmla="*/ 957 h 1921"/>
              <a:gd name="T8" fmla="*/ 964 w 1929"/>
              <a:gd name="T9" fmla="*/ 0 h 1921"/>
              <a:gd name="T10" fmla="*/ 1928 w 1929"/>
              <a:gd name="T11" fmla="*/ 957 h 1921"/>
            </a:gdLst>
            <a:ahLst/>
            <a:cxnLst>
              <a:cxn ang="0">
                <a:pos x="T0" y="T1"/>
              </a:cxn>
              <a:cxn ang="0">
                <a:pos x="T2" y="T3"/>
              </a:cxn>
              <a:cxn ang="0">
                <a:pos x="T4" y="T5"/>
              </a:cxn>
              <a:cxn ang="0">
                <a:pos x="T6" y="T7"/>
              </a:cxn>
              <a:cxn ang="0">
                <a:pos x="T8" y="T9"/>
              </a:cxn>
              <a:cxn ang="0">
                <a:pos x="T10" y="T11"/>
              </a:cxn>
            </a:cxnLst>
            <a:rect l="0" t="0" r="r" b="b"/>
            <a:pathLst>
              <a:path w="1929" h="1921">
                <a:moveTo>
                  <a:pt x="1928" y="957"/>
                </a:moveTo>
                <a:lnTo>
                  <a:pt x="1928" y="957"/>
                </a:lnTo>
                <a:cubicBezTo>
                  <a:pt x="1928" y="1492"/>
                  <a:pt x="1492" y="1920"/>
                  <a:pt x="964" y="1920"/>
                </a:cubicBezTo>
                <a:cubicBezTo>
                  <a:pt x="429" y="1920"/>
                  <a:pt x="0" y="1492"/>
                  <a:pt x="0" y="957"/>
                </a:cubicBezTo>
                <a:cubicBezTo>
                  <a:pt x="0" y="429"/>
                  <a:pt x="429" y="0"/>
                  <a:pt x="964" y="0"/>
                </a:cubicBezTo>
                <a:cubicBezTo>
                  <a:pt x="1492" y="0"/>
                  <a:pt x="1928" y="429"/>
                  <a:pt x="1928" y="957"/>
                </a:cubicBezTo>
              </a:path>
            </a:pathLst>
          </a:custGeom>
          <a:solidFill>
            <a:schemeClr val="bg1"/>
          </a:solidFill>
          <a:ln w="9525" cap="flat">
            <a:solidFill>
              <a:schemeClr val="bg2">
                <a:lumMod val="75000"/>
              </a:schemeClr>
            </a:solidFill>
            <a:bevel/>
            <a:headEnd/>
            <a:tailEnd/>
          </a:ln>
          <a:effectLst/>
        </p:spPr>
        <p:txBody>
          <a:bodyPr wrap="none" anchor="ctr"/>
          <a:lstStyle/>
          <a:p>
            <a:endParaRPr lang="en-US" sz="900"/>
          </a:p>
        </p:txBody>
      </p:sp>
      <p:sp>
        <p:nvSpPr>
          <p:cNvPr id="228" name="Freeform 174"/>
          <p:cNvSpPr>
            <a:spLocks noChangeArrowheads="1"/>
          </p:cNvSpPr>
          <p:nvPr/>
        </p:nvSpPr>
        <p:spPr bwMode="auto">
          <a:xfrm>
            <a:off x="9845964" y="2470031"/>
            <a:ext cx="1104267" cy="1101741"/>
          </a:xfrm>
          <a:custGeom>
            <a:avLst/>
            <a:gdLst>
              <a:gd name="T0" fmla="*/ 1928 w 1929"/>
              <a:gd name="T1" fmla="*/ 957 h 1921"/>
              <a:gd name="T2" fmla="*/ 1928 w 1929"/>
              <a:gd name="T3" fmla="*/ 957 h 1921"/>
              <a:gd name="T4" fmla="*/ 964 w 1929"/>
              <a:gd name="T5" fmla="*/ 1920 h 1921"/>
              <a:gd name="T6" fmla="*/ 0 w 1929"/>
              <a:gd name="T7" fmla="*/ 957 h 1921"/>
              <a:gd name="T8" fmla="*/ 964 w 1929"/>
              <a:gd name="T9" fmla="*/ 0 h 1921"/>
              <a:gd name="T10" fmla="*/ 1928 w 1929"/>
              <a:gd name="T11" fmla="*/ 957 h 1921"/>
            </a:gdLst>
            <a:ahLst/>
            <a:cxnLst>
              <a:cxn ang="0">
                <a:pos x="T0" y="T1"/>
              </a:cxn>
              <a:cxn ang="0">
                <a:pos x="T2" y="T3"/>
              </a:cxn>
              <a:cxn ang="0">
                <a:pos x="T4" y="T5"/>
              </a:cxn>
              <a:cxn ang="0">
                <a:pos x="T6" y="T7"/>
              </a:cxn>
              <a:cxn ang="0">
                <a:pos x="T8" y="T9"/>
              </a:cxn>
              <a:cxn ang="0">
                <a:pos x="T10" y="T11"/>
              </a:cxn>
            </a:cxnLst>
            <a:rect l="0" t="0" r="r" b="b"/>
            <a:pathLst>
              <a:path w="1929" h="1921">
                <a:moveTo>
                  <a:pt x="1928" y="957"/>
                </a:moveTo>
                <a:lnTo>
                  <a:pt x="1928" y="957"/>
                </a:lnTo>
                <a:cubicBezTo>
                  <a:pt x="1928" y="1492"/>
                  <a:pt x="1499" y="1920"/>
                  <a:pt x="964" y="1920"/>
                </a:cubicBezTo>
                <a:cubicBezTo>
                  <a:pt x="436" y="1920"/>
                  <a:pt x="0" y="1492"/>
                  <a:pt x="0" y="957"/>
                </a:cubicBezTo>
                <a:cubicBezTo>
                  <a:pt x="0" y="429"/>
                  <a:pt x="436" y="0"/>
                  <a:pt x="964" y="0"/>
                </a:cubicBezTo>
                <a:cubicBezTo>
                  <a:pt x="1499" y="0"/>
                  <a:pt x="1928" y="429"/>
                  <a:pt x="1928"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29" name="Freeform 175"/>
          <p:cNvSpPr>
            <a:spLocks noChangeArrowheads="1"/>
          </p:cNvSpPr>
          <p:nvPr/>
        </p:nvSpPr>
        <p:spPr bwMode="auto">
          <a:xfrm>
            <a:off x="655522" y="3723387"/>
            <a:ext cx="1965951" cy="252684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5D2E1"/>
          </a:solidFill>
          <a:ln w="9525" cap="flat">
            <a:noFill/>
            <a:bevel/>
            <a:headEnd/>
            <a:tailEnd/>
          </a:ln>
          <a:effectLst/>
        </p:spPr>
        <p:txBody>
          <a:bodyPr wrap="none" anchor="ctr"/>
          <a:lstStyle/>
          <a:p>
            <a:endParaRPr lang="en-US" sz="900"/>
          </a:p>
        </p:txBody>
      </p:sp>
      <p:sp>
        <p:nvSpPr>
          <p:cNvPr id="230" name="Freeform 176"/>
          <p:cNvSpPr>
            <a:spLocks noChangeArrowheads="1"/>
          </p:cNvSpPr>
          <p:nvPr/>
        </p:nvSpPr>
        <p:spPr bwMode="auto">
          <a:xfrm>
            <a:off x="2843843" y="3723387"/>
            <a:ext cx="1960897" cy="2524314"/>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188A3"/>
          </a:solidFill>
          <a:ln w="9525" cap="flat">
            <a:noFill/>
            <a:bevel/>
            <a:headEnd/>
            <a:tailEnd/>
          </a:ln>
          <a:effectLst/>
        </p:spPr>
        <p:txBody>
          <a:bodyPr wrap="none" anchor="ctr"/>
          <a:lstStyle/>
          <a:p>
            <a:endParaRPr lang="en-US" sz="900"/>
          </a:p>
        </p:txBody>
      </p:sp>
      <p:sp>
        <p:nvSpPr>
          <p:cNvPr id="231" name="Freeform 177"/>
          <p:cNvSpPr>
            <a:spLocks noChangeArrowheads="1"/>
          </p:cNvSpPr>
          <p:nvPr/>
        </p:nvSpPr>
        <p:spPr bwMode="auto">
          <a:xfrm>
            <a:off x="5054842" y="3738879"/>
            <a:ext cx="1963425" cy="2508821"/>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85D2E1"/>
          </a:solidFill>
          <a:ln w="9525" cap="flat">
            <a:noFill/>
            <a:bevel/>
            <a:headEnd/>
            <a:tailEnd/>
          </a:ln>
          <a:effectLst/>
        </p:spPr>
        <p:txBody>
          <a:bodyPr wrap="none" anchor="ctr"/>
          <a:lstStyle/>
          <a:p>
            <a:endParaRPr lang="en-US" sz="900"/>
          </a:p>
        </p:txBody>
      </p:sp>
      <p:sp>
        <p:nvSpPr>
          <p:cNvPr id="232" name="Freeform 178"/>
          <p:cNvSpPr>
            <a:spLocks noChangeArrowheads="1"/>
          </p:cNvSpPr>
          <p:nvPr/>
        </p:nvSpPr>
        <p:spPr bwMode="auto">
          <a:xfrm>
            <a:off x="7215430" y="3723387"/>
            <a:ext cx="1960897" cy="251926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1188A3"/>
          </a:solidFill>
          <a:ln w="9525" cap="flat">
            <a:noFill/>
            <a:bevel/>
            <a:headEnd/>
            <a:tailEnd/>
          </a:ln>
          <a:effectLst/>
        </p:spPr>
        <p:txBody>
          <a:bodyPr wrap="none" anchor="ctr"/>
          <a:lstStyle/>
          <a:p>
            <a:endParaRPr lang="en-US" sz="900"/>
          </a:p>
        </p:txBody>
      </p:sp>
      <p:sp>
        <p:nvSpPr>
          <p:cNvPr id="233" name="Freeform 179"/>
          <p:cNvSpPr>
            <a:spLocks noChangeArrowheads="1"/>
          </p:cNvSpPr>
          <p:nvPr/>
        </p:nvSpPr>
        <p:spPr bwMode="auto">
          <a:xfrm>
            <a:off x="9398697" y="3723387"/>
            <a:ext cx="1965951" cy="251926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85D2E1"/>
          </a:solidFill>
          <a:ln w="9525" cap="flat">
            <a:noFill/>
            <a:bevel/>
            <a:headEnd/>
            <a:tailEnd/>
          </a:ln>
          <a:effectLst/>
        </p:spPr>
        <p:txBody>
          <a:bodyPr wrap="none" anchor="ctr"/>
          <a:lstStyle/>
          <a:p>
            <a:endParaRPr lang="en-US" sz="900"/>
          </a:p>
        </p:txBody>
      </p:sp>
      <p:sp>
        <p:nvSpPr>
          <p:cNvPr id="430" name="CuadroTexto 429"/>
          <p:cNvSpPr txBox="1"/>
          <p:nvPr/>
        </p:nvSpPr>
        <p:spPr>
          <a:xfrm>
            <a:off x="3479645" y="527409"/>
            <a:ext cx="5232715" cy="707886"/>
          </a:xfrm>
          <a:prstGeom prst="rect">
            <a:avLst/>
          </a:prstGeom>
          <a:noFill/>
        </p:spPr>
        <p:txBody>
          <a:bodyPr wrap="none" rtlCol="0">
            <a:spAutoFit/>
          </a:bodyPr>
          <a:lstStyle/>
          <a:p>
            <a:pPr algn="ctr"/>
            <a:r>
              <a:rPr lang="en-US" sz="4000" b="1" dirty="0">
                <a:solidFill>
                  <a:schemeClr val="tx2"/>
                </a:solidFill>
                <a:latin typeface="Lato Heavy" charset="0"/>
                <a:ea typeface="Lato Heavy" charset="0"/>
                <a:cs typeface="Lato Heavy" charset="0"/>
              </a:rPr>
              <a:t>Project Management</a:t>
            </a:r>
          </a:p>
        </p:txBody>
      </p:sp>
      <p:sp>
        <p:nvSpPr>
          <p:cNvPr id="21" name="Rectángulo 20"/>
          <p:cNvSpPr/>
          <p:nvPr/>
        </p:nvSpPr>
        <p:spPr>
          <a:xfrm>
            <a:off x="681081" y="4782126"/>
            <a:ext cx="1817348" cy="830997"/>
          </a:xfrm>
          <a:prstGeom prst="rect">
            <a:avLst/>
          </a:prstGeom>
        </p:spPr>
        <p:txBody>
          <a:bodyPr wrap="square">
            <a:spAutoFit/>
          </a:bodyPr>
          <a:lstStyle/>
          <a:p>
            <a:pPr marL="0" indent="0" algn="ctr"/>
            <a:r>
              <a:rPr lang="lt-LT" sz="1600" dirty="0">
                <a:solidFill>
                  <a:srgbClr val="000000"/>
                </a:solidFill>
              </a:rPr>
              <a:t>Nepatogus dizainas dėl fiziologinių apribojimų </a:t>
            </a:r>
          </a:p>
        </p:txBody>
      </p:sp>
      <p:sp>
        <p:nvSpPr>
          <p:cNvPr id="28" name="Rectángulo 27"/>
          <p:cNvSpPr/>
          <p:nvPr/>
        </p:nvSpPr>
        <p:spPr>
          <a:xfrm>
            <a:off x="5011819" y="4434345"/>
            <a:ext cx="2014220" cy="1815882"/>
          </a:xfrm>
          <a:prstGeom prst="rect">
            <a:avLst/>
          </a:prstGeom>
        </p:spPr>
        <p:txBody>
          <a:bodyPr wrap="square">
            <a:spAutoFit/>
          </a:bodyPr>
          <a:lstStyle/>
          <a:p>
            <a:pPr marL="0" indent="0" algn="ctr"/>
            <a:r>
              <a:rPr lang="lt-LT" sz="1400" dirty="0">
                <a:solidFill>
                  <a:srgbClr val="000000"/>
                </a:solidFill>
              </a:rPr>
              <a:t>Aktyvūs vyresnio amžiaus žmonės, manantys, kad yra jaunesni ir sveikesni už bendraamžius, yra labiau linkę išbandyti naujus produktus ir (arba) paslaugas. </a:t>
            </a:r>
          </a:p>
        </p:txBody>
      </p:sp>
      <p:sp>
        <p:nvSpPr>
          <p:cNvPr id="31" name="Rectángulo 30"/>
          <p:cNvSpPr/>
          <p:nvPr/>
        </p:nvSpPr>
        <p:spPr>
          <a:xfrm>
            <a:off x="7303694" y="4514709"/>
            <a:ext cx="1817348" cy="1815882"/>
          </a:xfrm>
          <a:prstGeom prst="rect">
            <a:avLst/>
          </a:prstGeom>
        </p:spPr>
        <p:txBody>
          <a:bodyPr wrap="square">
            <a:spAutoFit/>
          </a:bodyPr>
          <a:lstStyle/>
          <a:p>
            <a:pPr marL="0" indent="0" algn="ctr"/>
            <a:r>
              <a:rPr lang="lt-LT" sz="1600" dirty="0">
                <a:solidFill>
                  <a:schemeClr val="bg1"/>
                </a:solidFill>
              </a:rPr>
              <a:t>Taupumas, darbštumas ir lojalumas yra geros dorybės, skatinančios taupymo įpročius ir didesnį lojalumą.</a:t>
            </a:r>
          </a:p>
        </p:txBody>
      </p:sp>
      <p:sp>
        <p:nvSpPr>
          <p:cNvPr id="35" name="CuadroTexto 34"/>
          <p:cNvSpPr txBox="1"/>
          <p:nvPr/>
        </p:nvSpPr>
        <p:spPr>
          <a:xfrm>
            <a:off x="1394608" y="2633654"/>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1</a:t>
            </a:r>
          </a:p>
        </p:txBody>
      </p:sp>
      <p:sp>
        <p:nvSpPr>
          <p:cNvPr id="36" name="CuadroTexto 35"/>
          <p:cNvSpPr txBox="1"/>
          <p:nvPr/>
        </p:nvSpPr>
        <p:spPr>
          <a:xfrm>
            <a:off x="3577634" y="2647773"/>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2</a:t>
            </a:r>
          </a:p>
        </p:txBody>
      </p:sp>
      <p:sp>
        <p:nvSpPr>
          <p:cNvPr id="37" name="CuadroTexto 36"/>
          <p:cNvSpPr txBox="1"/>
          <p:nvPr/>
        </p:nvSpPr>
        <p:spPr>
          <a:xfrm>
            <a:off x="5774423" y="2633653"/>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3</a:t>
            </a:r>
          </a:p>
        </p:txBody>
      </p:sp>
      <p:sp>
        <p:nvSpPr>
          <p:cNvPr id="38" name="CuadroTexto 37"/>
          <p:cNvSpPr txBox="1"/>
          <p:nvPr/>
        </p:nvSpPr>
        <p:spPr>
          <a:xfrm>
            <a:off x="7941641" y="2633652"/>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4</a:t>
            </a:r>
          </a:p>
        </p:txBody>
      </p:sp>
      <p:sp>
        <p:nvSpPr>
          <p:cNvPr id="39" name="CuadroTexto 38"/>
          <p:cNvSpPr txBox="1"/>
          <p:nvPr/>
        </p:nvSpPr>
        <p:spPr>
          <a:xfrm>
            <a:off x="10143860" y="2633654"/>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5</a:t>
            </a:r>
          </a:p>
        </p:txBody>
      </p:sp>
      <p:sp>
        <p:nvSpPr>
          <p:cNvPr id="40" name="Text Placeholder 8">
            <a:extLst>
              <a:ext uri="{FF2B5EF4-FFF2-40B4-BE49-F238E27FC236}">
                <a16:creationId xmlns:a16="http://schemas.microsoft.com/office/drawing/2014/main" id="{63656179-A644-8D40-EB8F-575521F62849}"/>
              </a:ext>
            </a:extLst>
          </p:cNvPr>
          <p:cNvSpPr txBox="1">
            <a:spLocks/>
          </p:cNvSpPr>
          <p:nvPr/>
        </p:nvSpPr>
        <p:spPr>
          <a:xfrm>
            <a:off x="778564" y="4159167"/>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400" b="1" dirty="0" err="1">
                <a:solidFill>
                  <a:schemeClr val="bg2">
                    <a:lumMod val="50000"/>
                  </a:schemeClr>
                </a:solidFill>
              </a:rPr>
              <a:t>Nesuderinamas</a:t>
            </a:r>
            <a:r>
              <a:rPr lang="en-US" sz="1400" b="1" dirty="0">
                <a:solidFill>
                  <a:schemeClr val="bg2">
                    <a:lumMod val="50000"/>
                  </a:schemeClr>
                </a:solidFill>
              </a:rPr>
              <a:t> </a:t>
            </a:r>
            <a:r>
              <a:rPr lang="en-US" sz="1400" b="1" dirty="0" err="1">
                <a:solidFill>
                  <a:schemeClr val="bg2">
                    <a:lumMod val="50000"/>
                  </a:schemeClr>
                </a:solidFill>
              </a:rPr>
              <a:t>produkto</a:t>
            </a:r>
            <a:r>
              <a:rPr lang="en-US" sz="1400" b="1" dirty="0">
                <a:solidFill>
                  <a:schemeClr val="bg2">
                    <a:lumMod val="50000"/>
                  </a:schemeClr>
                </a:solidFill>
              </a:rPr>
              <a:t> </a:t>
            </a:r>
            <a:r>
              <a:rPr lang="en-US" sz="1400" b="1" dirty="0" err="1">
                <a:solidFill>
                  <a:schemeClr val="bg2">
                    <a:lumMod val="50000"/>
                  </a:schemeClr>
                </a:solidFill>
              </a:rPr>
              <a:t>naudojimas</a:t>
            </a:r>
            <a:endParaRPr lang="en-US" sz="1400" b="1" dirty="0">
              <a:solidFill>
                <a:schemeClr val="bg2">
                  <a:lumMod val="50000"/>
                </a:schemeClr>
              </a:solidFill>
            </a:endParaRPr>
          </a:p>
        </p:txBody>
      </p:sp>
      <p:sp>
        <p:nvSpPr>
          <p:cNvPr id="41" name="Text Placeholder 8">
            <a:extLst>
              <a:ext uri="{FF2B5EF4-FFF2-40B4-BE49-F238E27FC236}">
                <a16:creationId xmlns:a16="http://schemas.microsoft.com/office/drawing/2014/main" id="{5115BD58-6D9D-7877-483F-E4D2AAE41991}"/>
              </a:ext>
            </a:extLst>
          </p:cNvPr>
          <p:cNvSpPr txBox="1">
            <a:spLocks/>
          </p:cNvSpPr>
          <p:nvPr/>
        </p:nvSpPr>
        <p:spPr>
          <a:xfrm>
            <a:off x="2956713" y="4153487"/>
            <a:ext cx="1719865" cy="4419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1600" b="1" dirty="0">
                <a:solidFill>
                  <a:schemeClr val="bg1"/>
                </a:solidFill>
              </a:rPr>
              <a:t>Nepakankama suvokiama vertė</a:t>
            </a:r>
            <a:endParaRPr lang="en-GB" sz="1600" b="1" dirty="0">
              <a:solidFill>
                <a:schemeClr val="bg1"/>
              </a:solidFill>
            </a:endParaRPr>
          </a:p>
        </p:txBody>
      </p:sp>
      <p:sp>
        <p:nvSpPr>
          <p:cNvPr id="43" name="Text Placeholder 7">
            <a:extLst>
              <a:ext uri="{FF2B5EF4-FFF2-40B4-BE49-F238E27FC236}">
                <a16:creationId xmlns:a16="http://schemas.microsoft.com/office/drawing/2014/main" id="{9C36F405-2685-408E-4E5A-19AA3ADF7502}"/>
              </a:ext>
            </a:extLst>
          </p:cNvPr>
          <p:cNvSpPr txBox="1">
            <a:spLocks/>
          </p:cNvSpPr>
          <p:nvPr/>
        </p:nvSpPr>
        <p:spPr>
          <a:xfrm>
            <a:off x="2922405" y="4762496"/>
            <a:ext cx="1830275" cy="6691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1600" dirty="0">
                <a:solidFill>
                  <a:schemeClr val="bg1"/>
                </a:solidFill>
              </a:rPr>
              <a:t>Jie nemato jokios aiškios naujų produktų ir (arba) paslaugų naudojimo naudos. </a:t>
            </a:r>
          </a:p>
        </p:txBody>
      </p:sp>
      <p:sp>
        <p:nvSpPr>
          <p:cNvPr id="45" name="Text Placeholder 12">
            <a:extLst>
              <a:ext uri="{FF2B5EF4-FFF2-40B4-BE49-F238E27FC236}">
                <a16:creationId xmlns:a16="http://schemas.microsoft.com/office/drawing/2014/main" id="{CCF57759-0B87-4D5A-742B-A4FDBE4E71F8}"/>
              </a:ext>
            </a:extLst>
          </p:cNvPr>
          <p:cNvSpPr txBox="1">
            <a:spLocks/>
          </p:cNvSpPr>
          <p:nvPr/>
        </p:nvSpPr>
        <p:spPr>
          <a:xfrm>
            <a:off x="9209135" y="4151516"/>
            <a:ext cx="2333958" cy="4020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1600" b="1" dirty="0">
                <a:solidFill>
                  <a:schemeClr val="bg2">
                    <a:lumMod val="50000"/>
                  </a:schemeClr>
                </a:solidFill>
              </a:rPr>
              <a:t>Fizinė, ekonominė ir funkcinė rizika</a:t>
            </a:r>
            <a:endParaRPr lang="en-GB" sz="1600" b="1" dirty="0">
              <a:solidFill>
                <a:schemeClr val="bg2">
                  <a:lumMod val="50000"/>
                </a:schemeClr>
              </a:solidFill>
            </a:endParaRPr>
          </a:p>
        </p:txBody>
      </p:sp>
      <p:sp>
        <p:nvSpPr>
          <p:cNvPr id="46" name="Text Placeholder 11">
            <a:extLst>
              <a:ext uri="{FF2B5EF4-FFF2-40B4-BE49-F238E27FC236}">
                <a16:creationId xmlns:a16="http://schemas.microsoft.com/office/drawing/2014/main" id="{48E33E3F-C4B6-A9E1-5913-BE1C93DD0F6E}"/>
              </a:ext>
            </a:extLst>
          </p:cNvPr>
          <p:cNvSpPr txBox="1">
            <a:spLocks/>
          </p:cNvSpPr>
          <p:nvPr/>
        </p:nvSpPr>
        <p:spPr>
          <a:xfrm>
            <a:off x="9443161" y="4585355"/>
            <a:ext cx="1921487" cy="8807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lt-LT" sz="1600" dirty="0">
                <a:solidFill>
                  <a:srgbClr val="000000"/>
                </a:solidFill>
              </a:rPr>
              <a:t>Baimė, kad nauji produktai ir (arba) paslaugos gali būti: </a:t>
            </a:r>
          </a:p>
          <a:p>
            <a:pPr marL="0" indent="0" algn="ctr">
              <a:spcBef>
                <a:spcPts val="0"/>
              </a:spcBef>
              <a:buNone/>
            </a:pPr>
            <a:r>
              <a:rPr lang="lt-LT" sz="1600" dirty="0">
                <a:solidFill>
                  <a:srgbClr val="000000"/>
                </a:solidFill>
              </a:rPr>
              <a:t>- kenksmingi gyvybei</a:t>
            </a:r>
          </a:p>
          <a:p>
            <a:pPr marL="0" indent="0" algn="ctr">
              <a:spcBef>
                <a:spcPts val="0"/>
              </a:spcBef>
              <a:buNone/>
            </a:pPr>
            <a:r>
              <a:rPr lang="lt-LT" sz="1600" dirty="0">
                <a:solidFill>
                  <a:srgbClr val="000000"/>
                </a:solidFill>
              </a:rPr>
              <a:t>- neverta investuoti</a:t>
            </a:r>
          </a:p>
          <a:p>
            <a:pPr marL="0" indent="0" algn="ctr">
              <a:spcBef>
                <a:spcPts val="0"/>
              </a:spcBef>
              <a:buNone/>
            </a:pPr>
            <a:r>
              <a:rPr lang="lt-LT" sz="1600" dirty="0">
                <a:solidFill>
                  <a:srgbClr val="000000"/>
                </a:solidFill>
              </a:rPr>
              <a:t>- neveiks taip, kaip norėtųsi</a:t>
            </a:r>
          </a:p>
        </p:txBody>
      </p:sp>
      <p:sp>
        <p:nvSpPr>
          <p:cNvPr id="47" name="Text Placeholder 8">
            <a:extLst>
              <a:ext uri="{FF2B5EF4-FFF2-40B4-BE49-F238E27FC236}">
                <a16:creationId xmlns:a16="http://schemas.microsoft.com/office/drawing/2014/main" id="{1B2990D9-4430-B0AA-A045-81B6BB6D6B09}"/>
              </a:ext>
            </a:extLst>
          </p:cNvPr>
          <p:cNvSpPr txBox="1">
            <a:spLocks/>
          </p:cNvSpPr>
          <p:nvPr/>
        </p:nvSpPr>
        <p:spPr>
          <a:xfrm>
            <a:off x="5176621" y="4207319"/>
            <a:ext cx="1719865" cy="4419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err="1">
                <a:solidFill>
                  <a:schemeClr val="bg2">
                    <a:lumMod val="50000"/>
                  </a:schemeClr>
                </a:solidFill>
              </a:rPr>
              <a:t>Savęs</a:t>
            </a:r>
            <a:r>
              <a:rPr lang="en-GB" sz="1600" b="1" dirty="0">
                <a:solidFill>
                  <a:schemeClr val="bg2">
                    <a:lumMod val="50000"/>
                  </a:schemeClr>
                </a:solidFill>
              </a:rPr>
              <a:t> </a:t>
            </a:r>
            <a:r>
              <a:rPr lang="en-GB" sz="1600" b="1" dirty="0" err="1">
                <a:solidFill>
                  <a:schemeClr val="bg2">
                    <a:lumMod val="50000"/>
                  </a:schemeClr>
                </a:solidFill>
              </a:rPr>
              <a:t>vertinimas</a:t>
            </a:r>
            <a:endParaRPr lang="en-GB" sz="1600" b="1" dirty="0">
              <a:solidFill>
                <a:schemeClr val="bg2">
                  <a:lumMod val="50000"/>
                </a:schemeClr>
              </a:solidFill>
            </a:endParaRPr>
          </a:p>
        </p:txBody>
      </p:sp>
      <p:sp>
        <p:nvSpPr>
          <p:cNvPr id="48" name="Text Placeholder 8">
            <a:extLst>
              <a:ext uri="{FF2B5EF4-FFF2-40B4-BE49-F238E27FC236}">
                <a16:creationId xmlns:a16="http://schemas.microsoft.com/office/drawing/2014/main" id="{5B72425D-9333-93CE-D7D2-A1BDC05FA486}"/>
              </a:ext>
            </a:extLst>
          </p:cNvPr>
          <p:cNvSpPr txBox="1">
            <a:spLocks/>
          </p:cNvSpPr>
          <p:nvPr/>
        </p:nvSpPr>
        <p:spPr>
          <a:xfrm>
            <a:off x="7343106" y="4095163"/>
            <a:ext cx="1733340" cy="516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1600" b="1" dirty="0">
                <a:solidFill>
                  <a:schemeClr val="bg1"/>
                </a:solidFill>
              </a:rPr>
              <a:t>Ilgalaikės kultūros vertybės</a:t>
            </a:r>
            <a:endParaRPr lang="en-GB" sz="1600" b="1" dirty="0">
              <a:solidFill>
                <a:schemeClr val="bg1"/>
              </a:solidFill>
            </a:endParaRPr>
          </a:p>
        </p:txBody>
      </p:sp>
      <p:sp>
        <p:nvSpPr>
          <p:cNvPr id="49" name="Text Placeholder 3">
            <a:extLst>
              <a:ext uri="{FF2B5EF4-FFF2-40B4-BE49-F238E27FC236}">
                <a16:creationId xmlns:a16="http://schemas.microsoft.com/office/drawing/2014/main" id="{515C0982-A17C-B1C0-43BE-7895D3D32DF9}"/>
              </a:ext>
            </a:extLst>
          </p:cNvPr>
          <p:cNvSpPr txBox="1">
            <a:spLocks/>
          </p:cNvSpPr>
          <p:nvPr/>
        </p:nvSpPr>
        <p:spPr>
          <a:xfrm>
            <a:off x="1" y="429619"/>
            <a:ext cx="11543092" cy="582221"/>
          </a:xfrm>
          <a:prstGeom prst="rect">
            <a:avLst/>
          </a:prstGeom>
          <a:solidFill>
            <a:srgbClr val="FFD1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000000"/>
                </a:solidFill>
              </a:rPr>
              <a:t> </a:t>
            </a:r>
            <a:r>
              <a:rPr lang="en-GB" dirty="0" err="1">
                <a:solidFill>
                  <a:srgbClr val="000000"/>
                </a:solidFill>
              </a:rPr>
              <a:t>Dažniausiai</a:t>
            </a:r>
            <a:r>
              <a:rPr lang="en-GB" dirty="0">
                <a:solidFill>
                  <a:srgbClr val="000000"/>
                </a:solidFill>
              </a:rPr>
              <a:t> </a:t>
            </a:r>
            <a:r>
              <a:rPr lang="en-GB" dirty="0" err="1">
                <a:solidFill>
                  <a:srgbClr val="000000"/>
                </a:solidFill>
              </a:rPr>
              <a:t>pasitaikančios</a:t>
            </a:r>
            <a:r>
              <a:rPr lang="en-GB" dirty="0">
                <a:solidFill>
                  <a:srgbClr val="000000"/>
                </a:solidFill>
              </a:rPr>
              <a:t> </a:t>
            </a:r>
            <a:r>
              <a:rPr lang="en-GB" dirty="0" err="1">
                <a:solidFill>
                  <a:srgbClr val="000000"/>
                </a:solidFill>
              </a:rPr>
              <a:t>kliūtys</a:t>
            </a:r>
            <a:r>
              <a:rPr lang="en-GB" dirty="0">
                <a:solidFill>
                  <a:srgbClr val="000000"/>
                </a:solidFill>
              </a:rPr>
              <a:t>, </a:t>
            </a:r>
            <a:r>
              <a:rPr lang="en-GB" dirty="0" err="1">
                <a:solidFill>
                  <a:srgbClr val="000000"/>
                </a:solidFill>
              </a:rPr>
              <a:t>trukdančios</a:t>
            </a:r>
            <a:r>
              <a:rPr lang="en-GB" dirty="0">
                <a:solidFill>
                  <a:srgbClr val="000000"/>
                </a:solidFill>
              </a:rPr>
              <a:t> </a:t>
            </a:r>
            <a:r>
              <a:rPr lang="en-GB" dirty="0" err="1">
                <a:solidFill>
                  <a:srgbClr val="000000"/>
                </a:solidFill>
              </a:rPr>
              <a:t>senjorams</a:t>
            </a:r>
            <a:r>
              <a:rPr lang="en-GB" dirty="0">
                <a:solidFill>
                  <a:srgbClr val="000000"/>
                </a:solidFill>
              </a:rPr>
              <a:t> </a:t>
            </a:r>
            <a:r>
              <a:rPr lang="en-GB" dirty="0" err="1">
                <a:solidFill>
                  <a:srgbClr val="000000"/>
                </a:solidFill>
              </a:rPr>
              <a:t>priimti</a:t>
            </a:r>
            <a:r>
              <a:rPr lang="en-GB" dirty="0">
                <a:solidFill>
                  <a:srgbClr val="000000"/>
                </a:solidFill>
              </a:rPr>
              <a:t> </a:t>
            </a:r>
            <a:r>
              <a:rPr lang="en-GB" dirty="0" err="1">
                <a:solidFill>
                  <a:srgbClr val="000000"/>
                </a:solidFill>
              </a:rPr>
              <a:t>naujoves</a:t>
            </a:r>
            <a:endParaRPr lang="en-GB" dirty="0">
              <a:solidFill>
                <a:srgbClr val="000000"/>
              </a:solidFill>
            </a:endParaRPr>
          </a:p>
        </p:txBody>
      </p:sp>
      <p:sp>
        <p:nvSpPr>
          <p:cNvPr id="50" name="Text Placeholder 4">
            <a:extLst>
              <a:ext uri="{FF2B5EF4-FFF2-40B4-BE49-F238E27FC236}">
                <a16:creationId xmlns:a16="http://schemas.microsoft.com/office/drawing/2014/main" id="{9E56985D-9BA7-13F0-8DAF-0ECA0124481F}"/>
              </a:ext>
            </a:extLst>
          </p:cNvPr>
          <p:cNvSpPr txBox="1">
            <a:spLocks/>
          </p:cNvSpPr>
          <p:nvPr/>
        </p:nvSpPr>
        <p:spPr>
          <a:xfrm>
            <a:off x="411244" y="1263516"/>
            <a:ext cx="11224619" cy="74824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400" dirty="0">
                <a:solidFill>
                  <a:srgbClr val="000000"/>
                </a:solidFill>
              </a:rPr>
              <a:t>Štai keletas </a:t>
            </a:r>
            <a:r>
              <a:rPr lang="lt-LT" sz="2400" b="1" dirty="0">
                <a:solidFill>
                  <a:srgbClr val="000000"/>
                </a:solidFill>
              </a:rPr>
              <a:t>dažniausiai pasitaikančių kliūčių </a:t>
            </a:r>
            <a:r>
              <a:rPr lang="lt-LT" sz="2400" dirty="0">
                <a:solidFill>
                  <a:srgbClr val="000000"/>
                </a:solidFill>
              </a:rPr>
              <a:t>(fiziologinių ir kognityvinių), dėl kurių senjorai vengia rinktis naujoviškus produktus ir paslaugas.</a:t>
            </a:r>
          </a:p>
        </p:txBody>
      </p:sp>
      <p:sp>
        <p:nvSpPr>
          <p:cNvPr id="6" name="TextBox 5">
            <a:extLst>
              <a:ext uri="{FF2B5EF4-FFF2-40B4-BE49-F238E27FC236}">
                <a16:creationId xmlns:a16="http://schemas.microsoft.com/office/drawing/2014/main" id="{08382499-044D-D58A-A85B-0894ED66E1C5}"/>
              </a:ext>
            </a:extLst>
          </p:cNvPr>
          <p:cNvSpPr txBox="1"/>
          <p:nvPr/>
        </p:nvSpPr>
        <p:spPr>
          <a:xfrm>
            <a:off x="9692640" y="6252754"/>
            <a:ext cx="1733006" cy="369332"/>
          </a:xfrm>
          <a:prstGeom prst="rect">
            <a:avLst/>
          </a:prstGeom>
          <a:noFill/>
        </p:spPr>
        <p:txBody>
          <a:bodyPr wrap="square" lIns="91440" tIns="45720" rIns="91440" bIns="45720" rtlCol="0" anchor="t">
            <a:spAutoFit/>
          </a:bodyPr>
          <a:lstStyle/>
          <a:p>
            <a:r>
              <a:rPr lang="lt-LT" dirty="0">
                <a:solidFill>
                  <a:srgbClr val="1188A3"/>
                </a:solidFill>
                <a:hlinkClick r:id="rId3">
                  <a:extLst>
                    <a:ext uri="{A12FA001-AC4F-418D-AE19-62706E023703}">
                      <ahyp:hlinkClr xmlns:ahyp="http://schemas.microsoft.com/office/drawing/2018/hyperlinkcolor" val="tx"/>
                    </a:ext>
                  </a:extLst>
                </a:hlinkClick>
              </a:rPr>
              <a:t>Šaltinis</a:t>
            </a:r>
            <a:endParaRPr lang="en-IE" dirty="0">
              <a:solidFill>
                <a:srgbClr val="1188A3"/>
              </a:solidFill>
            </a:endParaRPr>
          </a:p>
        </p:txBody>
      </p:sp>
    </p:spTree>
    <p:extLst>
      <p:ext uri="{BB962C8B-B14F-4D97-AF65-F5344CB8AC3E}">
        <p14:creationId xmlns:p14="http://schemas.microsoft.com/office/powerpoint/2010/main" val="1112613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A2464A0-A6C0-5C8B-B34D-261F964A2253}"/>
              </a:ext>
            </a:extLst>
          </p:cNvPr>
          <p:cNvSpPr>
            <a:spLocks noGrp="1"/>
          </p:cNvSpPr>
          <p:nvPr>
            <p:ph type="body" sz="quarter" idx="21"/>
          </p:nvPr>
        </p:nvSpPr>
        <p:spPr>
          <a:xfrm>
            <a:off x="10764" y="1261373"/>
            <a:ext cx="1539362" cy="360398"/>
          </a:xfrm>
          <a:solidFill>
            <a:srgbClr val="FFD100"/>
          </a:solidFill>
        </p:spPr>
        <p:txBody>
          <a:bodyPr anchor="ctr">
            <a:normAutofit fontScale="92500" lnSpcReduction="20000"/>
          </a:bodyPr>
          <a:lstStyle/>
          <a:p>
            <a:pPr marL="0" indent="0" algn="l"/>
            <a:r>
              <a:rPr lang="en-US" sz="2400" b="0" i="0" u="none" strike="noStrike" baseline="0" dirty="0" err="1"/>
              <a:t>Pakeitimai</a:t>
            </a:r>
            <a:r>
              <a:rPr lang="en-US" sz="2400" b="0" i="0" u="none" strike="noStrike" baseline="0" dirty="0"/>
              <a:t>:</a:t>
            </a:r>
            <a:endParaRPr lang="en-GB" sz="2400" dirty="0"/>
          </a:p>
        </p:txBody>
      </p:sp>
      <p:sp>
        <p:nvSpPr>
          <p:cNvPr id="20" name="Text Placeholder 19">
            <a:extLst>
              <a:ext uri="{FF2B5EF4-FFF2-40B4-BE49-F238E27FC236}">
                <a16:creationId xmlns:a16="http://schemas.microsoft.com/office/drawing/2014/main" id="{C8043100-AF54-9644-6411-E2EEFAEAEA02}"/>
              </a:ext>
            </a:extLst>
          </p:cNvPr>
          <p:cNvSpPr>
            <a:spLocks noGrp="1"/>
          </p:cNvSpPr>
          <p:nvPr>
            <p:ph type="body" sz="quarter" idx="25"/>
          </p:nvPr>
        </p:nvSpPr>
        <p:spPr>
          <a:xfrm>
            <a:off x="986087" y="2080252"/>
            <a:ext cx="1637967" cy="972214"/>
          </a:xfrm>
        </p:spPr>
        <p:txBody>
          <a:bodyPr>
            <a:normAutofit fontScale="92500"/>
          </a:bodyPr>
          <a:lstStyle/>
          <a:p>
            <a:pPr marL="0" indent="0"/>
            <a:r>
              <a:rPr lang="lt-LT" sz="1600" dirty="0"/>
              <a:t>Vartotojų socialiniai vaidmenys ir rinkos aktualumas</a:t>
            </a:r>
          </a:p>
        </p:txBody>
      </p:sp>
      <p:sp>
        <p:nvSpPr>
          <p:cNvPr id="29" name="Text Placeholder 28">
            <a:extLst>
              <a:ext uri="{FF2B5EF4-FFF2-40B4-BE49-F238E27FC236}">
                <a16:creationId xmlns:a16="http://schemas.microsoft.com/office/drawing/2014/main" id="{C2728D25-8219-D39D-61F7-A86B6FE58554}"/>
              </a:ext>
            </a:extLst>
          </p:cNvPr>
          <p:cNvSpPr>
            <a:spLocks noGrp="1"/>
          </p:cNvSpPr>
          <p:nvPr>
            <p:ph type="body" sz="quarter" idx="30"/>
          </p:nvPr>
        </p:nvSpPr>
        <p:spPr>
          <a:xfrm>
            <a:off x="2869038" y="3955506"/>
            <a:ext cx="1962762" cy="1237497"/>
          </a:xfrm>
        </p:spPr>
        <p:txBody>
          <a:bodyPr>
            <a:noAutofit/>
          </a:bodyPr>
          <a:lstStyle/>
          <a:p>
            <a:pPr marL="514350" indent="-285750" algn="l">
              <a:buFont typeface="Arial" panose="020B0604020202020204" pitchFamily="34" charset="0"/>
              <a:buChar char="•"/>
            </a:pPr>
            <a:r>
              <a:rPr lang="lt-LT" sz="1400" dirty="0"/>
              <a:t>Atnaujinti moterų vaidmenys</a:t>
            </a:r>
          </a:p>
          <a:p>
            <a:pPr marL="514350" indent="-285750" algn="l">
              <a:buFont typeface="Arial" panose="020B0604020202020204" pitchFamily="34" charset="0"/>
              <a:buChar char="•"/>
            </a:pPr>
            <a:r>
              <a:rPr lang="lt-LT" sz="1400" dirty="0"/>
              <a:t>Didesnis supratimas apie grožį ir savęs priežiūrą</a:t>
            </a:r>
          </a:p>
        </p:txBody>
      </p:sp>
      <p:sp>
        <p:nvSpPr>
          <p:cNvPr id="30" name="Text Placeholder 29">
            <a:extLst>
              <a:ext uri="{FF2B5EF4-FFF2-40B4-BE49-F238E27FC236}">
                <a16:creationId xmlns:a16="http://schemas.microsoft.com/office/drawing/2014/main" id="{39F536F0-FD99-134C-5EAD-0DD528B3DB04}"/>
              </a:ext>
            </a:extLst>
          </p:cNvPr>
          <p:cNvSpPr>
            <a:spLocks noGrp="1"/>
          </p:cNvSpPr>
          <p:nvPr>
            <p:ph type="body" sz="quarter" idx="31"/>
          </p:nvPr>
        </p:nvSpPr>
        <p:spPr>
          <a:xfrm>
            <a:off x="3183590" y="2049123"/>
            <a:ext cx="1519662" cy="1237497"/>
          </a:xfrm>
        </p:spPr>
        <p:txBody>
          <a:bodyPr>
            <a:normAutofit/>
          </a:bodyPr>
          <a:lstStyle/>
          <a:p>
            <a:pPr marL="0" indent="0"/>
            <a:r>
              <a:rPr lang="lt-LT" sz="1600" dirty="0"/>
              <a:t>Lyčių vaidmenys ir dėmesys savo priežiūrai</a:t>
            </a:r>
          </a:p>
        </p:txBody>
      </p:sp>
      <p:sp>
        <p:nvSpPr>
          <p:cNvPr id="25" name="Text Placeholder 24">
            <a:extLst>
              <a:ext uri="{FF2B5EF4-FFF2-40B4-BE49-F238E27FC236}">
                <a16:creationId xmlns:a16="http://schemas.microsoft.com/office/drawing/2014/main" id="{1B00FB55-C19B-D3BF-1C6E-BD8F3762A66F}"/>
              </a:ext>
            </a:extLst>
          </p:cNvPr>
          <p:cNvSpPr>
            <a:spLocks noGrp="1"/>
          </p:cNvSpPr>
          <p:nvPr>
            <p:ph type="body" sz="quarter" idx="33"/>
          </p:nvPr>
        </p:nvSpPr>
        <p:spPr>
          <a:xfrm>
            <a:off x="5362154" y="2103626"/>
            <a:ext cx="1532102" cy="1175286"/>
          </a:xfrm>
        </p:spPr>
        <p:txBody>
          <a:bodyPr>
            <a:normAutofit/>
          </a:bodyPr>
          <a:lstStyle/>
          <a:p>
            <a:pPr marL="0" indent="0"/>
            <a:r>
              <a:rPr lang="lt-LT" sz="1600" dirty="0"/>
              <a:t>Vyresnio amžiaus vartotojų išlaidos</a:t>
            </a:r>
            <a:endParaRPr lang="en-GB" sz="1600" dirty="0"/>
          </a:p>
        </p:txBody>
      </p:sp>
      <p:sp>
        <p:nvSpPr>
          <p:cNvPr id="26" name="Text Placeholder 25">
            <a:extLst>
              <a:ext uri="{FF2B5EF4-FFF2-40B4-BE49-F238E27FC236}">
                <a16:creationId xmlns:a16="http://schemas.microsoft.com/office/drawing/2014/main" id="{2B6F7CBC-5202-34AB-F43E-4D2E36D06393}"/>
              </a:ext>
            </a:extLst>
          </p:cNvPr>
          <p:cNvSpPr>
            <a:spLocks noGrp="1"/>
          </p:cNvSpPr>
          <p:nvPr>
            <p:ph type="body" sz="quarter" idx="34"/>
          </p:nvPr>
        </p:nvSpPr>
        <p:spPr>
          <a:xfrm>
            <a:off x="7025704" y="4001743"/>
            <a:ext cx="2187869" cy="1913208"/>
          </a:xfrm>
        </p:spPr>
        <p:txBody>
          <a:bodyPr>
            <a:noAutofit/>
          </a:bodyPr>
          <a:lstStyle/>
          <a:p>
            <a:pPr marL="514350" indent="-285750" algn="l">
              <a:buFont typeface="Arial" panose="020B0604020202020204" pitchFamily="34" charset="0"/>
              <a:buChar char="•"/>
            </a:pPr>
            <a:r>
              <a:rPr lang="lt-LT" sz="1400" dirty="0"/>
              <a:t>Padidėjęs polinkis į riziką</a:t>
            </a:r>
          </a:p>
          <a:p>
            <a:pPr marL="514350" indent="-285750" algn="l">
              <a:buFont typeface="Arial" panose="020B0604020202020204" pitchFamily="34" charset="0"/>
              <a:buChar char="•"/>
            </a:pPr>
            <a:r>
              <a:rPr lang="lt-LT" sz="1400" dirty="0"/>
              <a:t>Dažnesnis lošimas (pramoginiais tikslais), kaip išsigelbėjimo nuo nuobodulio ir kovos su depresija priemonė</a:t>
            </a:r>
          </a:p>
          <a:p>
            <a:pPr marL="514350" indent="-285750" algn="l">
              <a:buFont typeface="Arial" panose="020B0604020202020204" pitchFamily="34" charset="0"/>
              <a:buChar char="•"/>
            </a:pPr>
            <a:endParaRPr lang="lt-LT" sz="1400" dirty="0"/>
          </a:p>
        </p:txBody>
      </p:sp>
      <p:sp>
        <p:nvSpPr>
          <p:cNvPr id="27" name="Text Placeholder 26">
            <a:extLst>
              <a:ext uri="{FF2B5EF4-FFF2-40B4-BE49-F238E27FC236}">
                <a16:creationId xmlns:a16="http://schemas.microsoft.com/office/drawing/2014/main" id="{D8D21502-EE85-5AE7-52B2-499A4ECA1569}"/>
              </a:ext>
            </a:extLst>
          </p:cNvPr>
          <p:cNvSpPr>
            <a:spLocks noGrp="1"/>
          </p:cNvSpPr>
          <p:nvPr>
            <p:ph type="body" sz="quarter" idx="35"/>
          </p:nvPr>
        </p:nvSpPr>
        <p:spPr>
          <a:xfrm>
            <a:off x="7591576" y="2098421"/>
            <a:ext cx="1342779" cy="1175286"/>
          </a:xfrm>
        </p:spPr>
        <p:txBody>
          <a:bodyPr>
            <a:normAutofit/>
          </a:bodyPr>
          <a:lstStyle/>
          <a:p>
            <a:pPr marL="0" indent="0"/>
            <a:r>
              <a:rPr lang="pt-BR" sz="1600" b="1" i="0" u="none" strike="noStrike" baseline="0" dirty="0"/>
              <a:t>Rizikos suvokimas ir azartiniai lošimai</a:t>
            </a:r>
            <a:endParaRPr lang="en-GB" sz="1600" dirty="0"/>
          </a:p>
        </p:txBody>
      </p:sp>
      <p:sp>
        <p:nvSpPr>
          <p:cNvPr id="32" name="Text Placeholder 31">
            <a:extLst>
              <a:ext uri="{FF2B5EF4-FFF2-40B4-BE49-F238E27FC236}">
                <a16:creationId xmlns:a16="http://schemas.microsoft.com/office/drawing/2014/main" id="{EC53ECF1-7A7E-A0BB-8D99-411807B59EED}"/>
              </a:ext>
            </a:extLst>
          </p:cNvPr>
          <p:cNvSpPr>
            <a:spLocks noGrp="1"/>
          </p:cNvSpPr>
          <p:nvPr>
            <p:ph type="body" sz="quarter" idx="36"/>
          </p:nvPr>
        </p:nvSpPr>
        <p:spPr>
          <a:xfrm>
            <a:off x="9213573" y="4019718"/>
            <a:ext cx="2790168" cy="2471473"/>
          </a:xfrm>
        </p:spPr>
        <p:txBody>
          <a:bodyPr>
            <a:noAutofit/>
          </a:bodyPr>
          <a:lstStyle/>
          <a:p>
            <a:pPr marL="285750" indent="-285750" algn="l">
              <a:buFont typeface="Arial" panose="020B0604020202020204" pitchFamily="34" charset="0"/>
              <a:buChar char="•"/>
            </a:pPr>
            <a:r>
              <a:rPr lang="lt-LT" sz="1400" dirty="0"/>
              <a:t>Teigiamas kūno įvaizdis </a:t>
            </a:r>
          </a:p>
          <a:p>
            <a:pPr marL="285750" indent="-285750" algn="l">
              <a:buFont typeface="Arial" panose="020B0604020202020204" pitchFamily="34" charset="0"/>
              <a:buChar char="•"/>
            </a:pPr>
            <a:r>
              <a:rPr lang="lt-LT" sz="1400" dirty="0"/>
              <a:t>Aktyvus senėjimas </a:t>
            </a:r>
          </a:p>
          <a:p>
            <a:pPr marL="285750" indent="-285750" algn="l">
              <a:buFont typeface="Arial" panose="020B0604020202020204" pitchFamily="34" charset="0"/>
              <a:buChar char="•"/>
            </a:pPr>
            <a:r>
              <a:rPr lang="lt-LT" sz="1400" dirty="0"/>
              <a:t>Linkę būti labiau patenkinti savo sveikata ir socialiniu gyvenimu bei turi daugiau galimybių išlaidauti</a:t>
            </a:r>
          </a:p>
          <a:p>
            <a:pPr marL="285750" indent="-285750" algn="l">
              <a:buFont typeface="Arial" panose="020B0604020202020204" pitchFamily="34" charset="0"/>
              <a:buChar char="•"/>
            </a:pPr>
            <a:r>
              <a:rPr lang="lt-LT" sz="1400" dirty="0"/>
              <a:t>Visuomenė be amžiaus – amžius tampa vis mažiau svarbus apibrėžiant vyresnio amžiaus žmones, jų tapatybę ir savęs suvokimą</a:t>
            </a:r>
          </a:p>
        </p:txBody>
      </p:sp>
      <p:sp>
        <p:nvSpPr>
          <p:cNvPr id="33" name="Text Placeholder 32">
            <a:extLst>
              <a:ext uri="{FF2B5EF4-FFF2-40B4-BE49-F238E27FC236}">
                <a16:creationId xmlns:a16="http://schemas.microsoft.com/office/drawing/2014/main" id="{3789E2E7-43F8-B891-82BC-2732966BC235}"/>
              </a:ext>
            </a:extLst>
          </p:cNvPr>
          <p:cNvSpPr>
            <a:spLocks noGrp="1"/>
          </p:cNvSpPr>
          <p:nvPr>
            <p:ph type="body" sz="quarter" idx="37"/>
          </p:nvPr>
        </p:nvSpPr>
        <p:spPr>
          <a:xfrm>
            <a:off x="9631675" y="2202787"/>
            <a:ext cx="1643906" cy="994706"/>
          </a:xfrm>
        </p:spPr>
        <p:txBody>
          <a:bodyPr>
            <a:normAutofit/>
          </a:bodyPr>
          <a:lstStyle/>
          <a:p>
            <a:pPr marL="0" indent="0"/>
            <a:r>
              <a:rPr lang="lt-LT" sz="1600" dirty="0"/>
              <a:t>Pagyvenusių žmonių charakteristikos</a:t>
            </a:r>
          </a:p>
        </p:txBody>
      </p:sp>
      <p:sp>
        <p:nvSpPr>
          <p:cNvPr id="28" name="Text Placeholder 27">
            <a:extLst>
              <a:ext uri="{FF2B5EF4-FFF2-40B4-BE49-F238E27FC236}">
                <a16:creationId xmlns:a16="http://schemas.microsoft.com/office/drawing/2014/main" id="{7A08633A-D6CD-0FB6-C7EB-921342A1EC28}"/>
              </a:ext>
            </a:extLst>
          </p:cNvPr>
          <p:cNvSpPr>
            <a:spLocks noGrp="1"/>
          </p:cNvSpPr>
          <p:nvPr>
            <p:ph type="body" sz="quarter" idx="29"/>
          </p:nvPr>
        </p:nvSpPr>
        <p:spPr>
          <a:xfrm>
            <a:off x="10764" y="160807"/>
            <a:ext cx="12181236" cy="781724"/>
          </a:xfrm>
          <a:solidFill>
            <a:srgbClr val="85D2E1"/>
          </a:solidFill>
        </p:spPr>
        <p:txBody>
          <a:bodyPr anchor="ctr">
            <a:normAutofit/>
          </a:bodyPr>
          <a:lstStyle/>
          <a:p>
            <a:r>
              <a:rPr lang="lt-LT" dirty="0"/>
              <a:t>5 pagrindiniai senjorų (maisto) vartojimo pokyčiai ir tendencijos</a:t>
            </a:r>
          </a:p>
        </p:txBody>
      </p:sp>
      <p:sp>
        <p:nvSpPr>
          <p:cNvPr id="34" name="Text Placeholder 18">
            <a:extLst>
              <a:ext uri="{FF2B5EF4-FFF2-40B4-BE49-F238E27FC236}">
                <a16:creationId xmlns:a16="http://schemas.microsoft.com/office/drawing/2014/main" id="{9FF44C05-3D1B-5BC2-7D82-E2EC49DD6C7F}"/>
              </a:ext>
            </a:extLst>
          </p:cNvPr>
          <p:cNvSpPr txBox="1">
            <a:spLocks/>
          </p:cNvSpPr>
          <p:nvPr/>
        </p:nvSpPr>
        <p:spPr>
          <a:xfrm>
            <a:off x="620293" y="3943781"/>
            <a:ext cx="2273466" cy="2204451"/>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5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285750" algn="l">
              <a:buFont typeface="Arial" panose="020B0604020202020204" pitchFamily="34" charset="0"/>
              <a:buChar char="•"/>
            </a:pPr>
            <a:r>
              <a:rPr lang="lt-LT" sz="1400" dirty="0"/>
              <a:t>Vyresnio amžiaus vartotojų nauji socialiniai vaidmenys </a:t>
            </a:r>
          </a:p>
          <a:p>
            <a:pPr marL="514350" indent="-285750" algn="l">
              <a:buFont typeface="Arial" panose="020B0604020202020204" pitchFamily="34" charset="0"/>
              <a:buChar char="•"/>
            </a:pPr>
            <a:r>
              <a:rPr lang="lt-LT" sz="1400" dirty="0"/>
              <a:t>Dažnesni vieniši namų ūkiai ir netradicinės šeimos formos (pvz., seni žmonės su draugais, augantys kartu)</a:t>
            </a:r>
          </a:p>
          <a:p>
            <a:pPr marL="514350" indent="-285750" algn="l">
              <a:buFont typeface="Arial" panose="020B0604020202020204" pitchFamily="34" charset="0"/>
              <a:buChar char="•"/>
            </a:pPr>
            <a:r>
              <a:rPr lang="lt-LT" sz="1400" dirty="0"/>
              <a:t>Su tapatybe susijęs renesansas, atgaivinimas</a:t>
            </a:r>
          </a:p>
        </p:txBody>
      </p:sp>
      <p:sp>
        <p:nvSpPr>
          <p:cNvPr id="35" name="Text Placeholder 18">
            <a:extLst>
              <a:ext uri="{FF2B5EF4-FFF2-40B4-BE49-F238E27FC236}">
                <a16:creationId xmlns:a16="http://schemas.microsoft.com/office/drawing/2014/main" id="{E861A894-98FD-9225-48EC-88AFEDDABBE3}"/>
              </a:ext>
            </a:extLst>
          </p:cNvPr>
          <p:cNvSpPr txBox="1">
            <a:spLocks/>
          </p:cNvSpPr>
          <p:nvPr/>
        </p:nvSpPr>
        <p:spPr>
          <a:xfrm>
            <a:off x="-2892" y="3595108"/>
            <a:ext cx="1539362" cy="360398"/>
          </a:xfrm>
          <a:prstGeom prst="rect">
            <a:avLst/>
          </a:prstGeom>
          <a:solidFill>
            <a:srgbClr val="FFD100"/>
          </a:solidFill>
        </p:spPr>
        <p:txBody>
          <a:bodyPr vert="horz" lIns="91440" tIns="45720" rIns="91440" bIns="45720" rtlCol="0" anchor="ctr">
            <a:normAutofit fontScale="85000"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15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r>
              <a:rPr lang="en-US" sz="2400" dirty="0" err="1"/>
              <a:t>Tendencijos</a:t>
            </a:r>
            <a:r>
              <a:rPr lang="en-US" sz="2400" dirty="0"/>
              <a:t>:</a:t>
            </a:r>
            <a:endParaRPr lang="en-GB" sz="2400" dirty="0"/>
          </a:p>
        </p:txBody>
      </p:sp>
      <p:sp>
        <p:nvSpPr>
          <p:cNvPr id="16" name="TextBox 15">
            <a:extLst>
              <a:ext uri="{FF2B5EF4-FFF2-40B4-BE49-F238E27FC236}">
                <a16:creationId xmlns:a16="http://schemas.microsoft.com/office/drawing/2014/main" id="{7E7E5942-B8E3-261F-A34F-8A5117D5C03B}"/>
              </a:ext>
            </a:extLst>
          </p:cNvPr>
          <p:cNvSpPr txBox="1"/>
          <p:nvPr/>
        </p:nvSpPr>
        <p:spPr>
          <a:xfrm>
            <a:off x="8909764" y="997326"/>
            <a:ext cx="6194612" cy="307777"/>
          </a:xfrm>
          <a:prstGeom prst="rect">
            <a:avLst/>
          </a:prstGeom>
          <a:noFill/>
        </p:spPr>
        <p:txBody>
          <a:bodyPr wrap="square">
            <a:spAutoFit/>
          </a:bodyPr>
          <a:lstStyle/>
          <a:p>
            <a:r>
              <a:rPr lang="en-GB" sz="1400">
                <a:solidFill>
                  <a:srgbClr val="1188A3"/>
                </a:solidFill>
              </a:rPr>
              <a:t>Source: </a:t>
            </a:r>
            <a:r>
              <a:rPr lang="en-GB" sz="1400">
                <a:solidFill>
                  <a:srgbClr val="1188A3"/>
                </a:solidFill>
                <a:hlinkClick r:id="rId3">
                  <a:extLst>
                    <a:ext uri="{A12FA001-AC4F-418D-AE19-62706E023703}">
                      <ahyp:hlinkClr xmlns:ahyp="http://schemas.microsoft.com/office/drawing/2018/hyperlinkcolor" val="tx"/>
                    </a:ext>
                  </a:extLst>
                </a:hlinkClick>
              </a:rPr>
              <a:t>Guido, </a:t>
            </a:r>
            <a:r>
              <a:rPr lang="en-GB" sz="1400" err="1">
                <a:solidFill>
                  <a:srgbClr val="1188A3"/>
                </a:solidFill>
                <a:hlinkClick r:id="rId3">
                  <a:extLst>
                    <a:ext uri="{A12FA001-AC4F-418D-AE19-62706E023703}">
                      <ahyp:hlinkClr xmlns:ahyp="http://schemas.microsoft.com/office/drawing/2018/hyperlinkcolor" val="tx"/>
                    </a:ext>
                  </a:extLst>
                </a:hlinkClick>
              </a:rPr>
              <a:t>Ugolini</a:t>
            </a:r>
            <a:r>
              <a:rPr lang="en-GB" sz="1400">
                <a:solidFill>
                  <a:srgbClr val="1188A3"/>
                </a:solidFill>
                <a:hlinkClick r:id="rId3">
                  <a:extLst>
                    <a:ext uri="{A12FA001-AC4F-418D-AE19-62706E023703}">
                      <ahyp:hlinkClr xmlns:ahyp="http://schemas.microsoft.com/office/drawing/2018/hyperlinkcolor" val="tx"/>
                    </a:ext>
                  </a:extLst>
                </a:hlinkClick>
              </a:rPr>
              <a:t> &amp; </a:t>
            </a:r>
            <a:r>
              <a:rPr lang="en-GB" sz="1400" err="1">
                <a:solidFill>
                  <a:srgbClr val="1188A3"/>
                </a:solidFill>
                <a:hlinkClick r:id="rId3">
                  <a:extLst>
                    <a:ext uri="{A12FA001-AC4F-418D-AE19-62706E023703}">
                      <ahyp:hlinkClr xmlns:ahyp="http://schemas.microsoft.com/office/drawing/2018/hyperlinkcolor" val="tx"/>
                    </a:ext>
                  </a:extLst>
                </a:hlinkClick>
              </a:rPr>
              <a:t>Sestino</a:t>
            </a:r>
            <a:r>
              <a:rPr lang="en-GB" sz="1400">
                <a:solidFill>
                  <a:srgbClr val="1188A3"/>
                </a:solidFill>
                <a:hlinkClick r:id="rId3">
                  <a:extLst>
                    <a:ext uri="{A12FA001-AC4F-418D-AE19-62706E023703}">
                      <ahyp:hlinkClr xmlns:ahyp="http://schemas.microsoft.com/office/drawing/2018/hyperlinkcolor" val="tx"/>
                    </a:ext>
                  </a:extLst>
                </a:hlinkClick>
              </a:rPr>
              <a:t> (2022)</a:t>
            </a:r>
            <a:endParaRPr lang="en-GB" sz="1400">
              <a:solidFill>
                <a:srgbClr val="1188A3"/>
              </a:solidFill>
            </a:endParaRPr>
          </a:p>
        </p:txBody>
      </p:sp>
      <p:sp>
        <p:nvSpPr>
          <p:cNvPr id="2" name="TextBox 1">
            <a:extLst>
              <a:ext uri="{FF2B5EF4-FFF2-40B4-BE49-F238E27FC236}">
                <a16:creationId xmlns:a16="http://schemas.microsoft.com/office/drawing/2014/main" id="{8BE356B8-19C1-04DB-E917-A04ACC4FB8FE}"/>
              </a:ext>
            </a:extLst>
          </p:cNvPr>
          <p:cNvSpPr txBox="1"/>
          <p:nvPr/>
        </p:nvSpPr>
        <p:spPr>
          <a:xfrm>
            <a:off x="4813188" y="6136307"/>
            <a:ext cx="2398164" cy="709768"/>
          </a:xfrm>
          <a:prstGeom prst="rect">
            <a:avLst/>
          </a:prstGeom>
          <a:solidFill>
            <a:schemeClr val="bg1"/>
          </a:solidFill>
        </p:spPr>
        <p:txBody>
          <a:bodyPr wrap="square" rtlCol="0">
            <a:spAutoFit/>
          </a:bodyPr>
          <a:lstStyle/>
          <a:p>
            <a:endParaRPr lang="en-IE"/>
          </a:p>
        </p:txBody>
      </p:sp>
      <p:sp>
        <p:nvSpPr>
          <p:cNvPr id="31" name="Text Placeholder 30">
            <a:extLst>
              <a:ext uri="{FF2B5EF4-FFF2-40B4-BE49-F238E27FC236}">
                <a16:creationId xmlns:a16="http://schemas.microsoft.com/office/drawing/2014/main" id="{22A84B9C-6918-9326-DBC9-0B5679D00C6E}"/>
              </a:ext>
            </a:extLst>
          </p:cNvPr>
          <p:cNvSpPr>
            <a:spLocks noGrp="1"/>
          </p:cNvSpPr>
          <p:nvPr>
            <p:ph type="body" sz="quarter" idx="32"/>
          </p:nvPr>
        </p:nvSpPr>
        <p:spPr>
          <a:xfrm>
            <a:off x="4764943" y="3977233"/>
            <a:ext cx="2398164" cy="2478020"/>
          </a:xfrm>
        </p:spPr>
        <p:txBody>
          <a:bodyPr>
            <a:noAutofit/>
          </a:bodyPr>
          <a:lstStyle/>
          <a:p>
            <a:pPr marL="514350" indent="-285750" algn="l">
              <a:buFont typeface="Arial" panose="020B0604020202020204" pitchFamily="34" charset="0"/>
              <a:buChar char="•"/>
            </a:pPr>
            <a:r>
              <a:rPr lang="lt-LT" sz="1400" b="0" i="0" u="none" strike="noStrike" baseline="0" dirty="0"/>
              <a:t>Didesnė vyresnio amžiaus žmonėms skirtų produktų ir paslaugų paklausa</a:t>
            </a:r>
          </a:p>
          <a:p>
            <a:pPr marL="514350" indent="-285750" algn="l">
              <a:buFont typeface="Arial" panose="020B0604020202020204" pitchFamily="34" charset="0"/>
              <a:buChar char="•"/>
            </a:pPr>
            <a:r>
              <a:rPr lang="lt-LT" sz="1400" b="0" i="0" u="none" strike="noStrike" baseline="0" dirty="0"/>
              <a:t>Sumažėjusios išlaidos dėl išėjimo į pensiją ir ilgesnių gyvenimo perspektyvų</a:t>
            </a:r>
          </a:p>
          <a:p>
            <a:pPr marL="514350" indent="-285750" algn="l">
              <a:buFont typeface="Arial" panose="020B0604020202020204" pitchFamily="34" charset="0"/>
              <a:buChar char="•"/>
            </a:pPr>
            <a:r>
              <a:rPr lang="lt-LT" sz="1400" b="0" i="0" u="none" strike="noStrike" baseline="0" dirty="0"/>
              <a:t>Naujojo amžiaus senjorai rečiau kaupia turtą ir lėšas ir yra drąsesni</a:t>
            </a:r>
          </a:p>
        </p:txBody>
      </p:sp>
      <p:sp>
        <p:nvSpPr>
          <p:cNvPr id="3" name="Isosceles Triangle 2">
            <a:extLst>
              <a:ext uri="{FF2B5EF4-FFF2-40B4-BE49-F238E27FC236}">
                <a16:creationId xmlns:a16="http://schemas.microsoft.com/office/drawing/2014/main" id="{8D4AA16C-9AB5-0B2B-D15F-FC55B5174D21}"/>
              </a:ext>
            </a:extLst>
          </p:cNvPr>
          <p:cNvSpPr/>
          <p:nvPr/>
        </p:nvSpPr>
        <p:spPr>
          <a:xfrm rot="10800000">
            <a:off x="1643588" y="3802727"/>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Isosceles Triangle 17">
            <a:extLst>
              <a:ext uri="{FF2B5EF4-FFF2-40B4-BE49-F238E27FC236}">
                <a16:creationId xmlns:a16="http://schemas.microsoft.com/office/drawing/2014/main" id="{8D8255E9-FA7D-8259-8A21-D04754F4B161}"/>
              </a:ext>
            </a:extLst>
          </p:cNvPr>
          <p:cNvSpPr/>
          <p:nvPr/>
        </p:nvSpPr>
        <p:spPr>
          <a:xfrm rot="10800000">
            <a:off x="10286347" y="3832256"/>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Isosceles Triangle 20">
            <a:extLst>
              <a:ext uri="{FF2B5EF4-FFF2-40B4-BE49-F238E27FC236}">
                <a16:creationId xmlns:a16="http://schemas.microsoft.com/office/drawing/2014/main" id="{A55CA77D-1DF5-132E-19EB-C7221EA26682}"/>
              </a:ext>
            </a:extLst>
          </p:cNvPr>
          <p:cNvSpPr/>
          <p:nvPr/>
        </p:nvSpPr>
        <p:spPr>
          <a:xfrm rot="10800000">
            <a:off x="8127982" y="3836012"/>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Isosceles Triangle 21">
            <a:extLst>
              <a:ext uri="{FF2B5EF4-FFF2-40B4-BE49-F238E27FC236}">
                <a16:creationId xmlns:a16="http://schemas.microsoft.com/office/drawing/2014/main" id="{7D0D4C45-94B0-13BA-5B98-103AAAD5EEEE}"/>
              </a:ext>
            </a:extLst>
          </p:cNvPr>
          <p:cNvSpPr/>
          <p:nvPr/>
        </p:nvSpPr>
        <p:spPr>
          <a:xfrm rot="10800000">
            <a:off x="5956647" y="3812776"/>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Isosceles Triangle 22">
            <a:extLst>
              <a:ext uri="{FF2B5EF4-FFF2-40B4-BE49-F238E27FC236}">
                <a16:creationId xmlns:a16="http://schemas.microsoft.com/office/drawing/2014/main" id="{F572E8B0-5A83-3CF6-A96E-7F6C93F4B7ED}"/>
              </a:ext>
            </a:extLst>
          </p:cNvPr>
          <p:cNvSpPr/>
          <p:nvPr/>
        </p:nvSpPr>
        <p:spPr>
          <a:xfrm rot="10800000">
            <a:off x="3808439" y="3802727"/>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192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Connector 26">
            <a:extLst>
              <a:ext uri="{FF2B5EF4-FFF2-40B4-BE49-F238E27FC236}">
                <a16:creationId xmlns:a16="http://schemas.microsoft.com/office/drawing/2014/main" id="{13546854-D422-6D5A-FAEE-6925D777D025}"/>
              </a:ext>
            </a:extLst>
          </p:cNvPr>
          <p:cNvSpPr/>
          <p:nvPr/>
        </p:nvSpPr>
        <p:spPr>
          <a:xfrm>
            <a:off x="8629552" y="1696697"/>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Flowchart: Connector 25">
            <a:extLst>
              <a:ext uri="{FF2B5EF4-FFF2-40B4-BE49-F238E27FC236}">
                <a16:creationId xmlns:a16="http://schemas.microsoft.com/office/drawing/2014/main" id="{4D1DB745-9584-9CB2-9CAD-FB3A64B24B9D}"/>
              </a:ext>
            </a:extLst>
          </p:cNvPr>
          <p:cNvSpPr/>
          <p:nvPr/>
        </p:nvSpPr>
        <p:spPr>
          <a:xfrm>
            <a:off x="5282856" y="1699816"/>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lowchart: Connector 8">
            <a:extLst>
              <a:ext uri="{FF2B5EF4-FFF2-40B4-BE49-F238E27FC236}">
                <a16:creationId xmlns:a16="http://schemas.microsoft.com/office/drawing/2014/main" id="{791F8493-B1DE-CC47-5A68-6A85AEB7741C}"/>
              </a:ext>
            </a:extLst>
          </p:cNvPr>
          <p:cNvSpPr/>
          <p:nvPr/>
        </p:nvSpPr>
        <p:spPr>
          <a:xfrm>
            <a:off x="2153584" y="1704489"/>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 Placeholder 14">
            <a:extLst>
              <a:ext uri="{FF2B5EF4-FFF2-40B4-BE49-F238E27FC236}">
                <a16:creationId xmlns:a16="http://schemas.microsoft.com/office/drawing/2014/main" id="{19A86B6F-8FCC-8671-744B-E58AF7ACCA7D}"/>
              </a:ext>
            </a:extLst>
          </p:cNvPr>
          <p:cNvSpPr>
            <a:spLocks noGrp="1"/>
          </p:cNvSpPr>
          <p:nvPr>
            <p:ph type="body" sz="quarter" idx="30"/>
          </p:nvPr>
        </p:nvSpPr>
        <p:spPr>
          <a:xfrm>
            <a:off x="1858346" y="5670168"/>
            <a:ext cx="2061046" cy="840954"/>
          </a:xfrm>
        </p:spPr>
        <p:txBody>
          <a:bodyPr>
            <a:normAutofit/>
          </a:bodyPr>
          <a:lstStyle/>
          <a:p>
            <a:pPr marL="0" indent="0"/>
            <a:r>
              <a:rPr lang="en-GB" dirty="0" err="1">
                <a:latin typeface="+mn-lt"/>
              </a:rPr>
              <a:t>pvz</a:t>
            </a:r>
            <a:r>
              <a:rPr lang="en-GB" dirty="0">
                <a:latin typeface="+mn-lt"/>
              </a:rPr>
              <a:t>., </a:t>
            </a:r>
            <a:r>
              <a:rPr lang="en-GB" dirty="0" err="1">
                <a:latin typeface="+mn-lt"/>
              </a:rPr>
              <a:t>lengvai</a:t>
            </a:r>
            <a:r>
              <a:rPr lang="en-GB" dirty="0">
                <a:latin typeface="+mn-lt"/>
              </a:rPr>
              <a:t> </a:t>
            </a:r>
            <a:r>
              <a:rPr lang="en-GB" dirty="0" err="1">
                <a:latin typeface="+mn-lt"/>
              </a:rPr>
              <a:t>nuryjami</a:t>
            </a:r>
            <a:r>
              <a:rPr lang="en-GB" dirty="0">
                <a:latin typeface="+mn-lt"/>
              </a:rPr>
              <a:t> </a:t>
            </a:r>
            <a:r>
              <a:rPr lang="en-GB" dirty="0" err="1">
                <a:latin typeface="+mn-lt"/>
              </a:rPr>
              <a:t>produktai</a:t>
            </a:r>
            <a:r>
              <a:rPr lang="en-GB" dirty="0">
                <a:latin typeface="+mn-lt"/>
              </a:rPr>
              <a:t>.</a:t>
            </a:r>
          </a:p>
        </p:txBody>
      </p:sp>
      <p:sp>
        <p:nvSpPr>
          <p:cNvPr id="16" name="Text Placeholder 15">
            <a:extLst>
              <a:ext uri="{FF2B5EF4-FFF2-40B4-BE49-F238E27FC236}">
                <a16:creationId xmlns:a16="http://schemas.microsoft.com/office/drawing/2014/main" id="{0A7E4695-85C8-289E-8113-3CC8E7D23D43}"/>
              </a:ext>
            </a:extLst>
          </p:cNvPr>
          <p:cNvSpPr>
            <a:spLocks noGrp="1"/>
          </p:cNvSpPr>
          <p:nvPr>
            <p:ph type="body" sz="quarter" idx="31"/>
          </p:nvPr>
        </p:nvSpPr>
        <p:spPr>
          <a:xfrm>
            <a:off x="1674999" y="4371184"/>
            <a:ext cx="2421882" cy="1197108"/>
          </a:xfrm>
        </p:spPr>
        <p:txBody>
          <a:bodyPr>
            <a:normAutofit/>
          </a:bodyPr>
          <a:lstStyle/>
          <a:p>
            <a:pPr marL="0" indent="0"/>
            <a:r>
              <a:rPr lang="lt-LT" sz="1600" b="1" dirty="0">
                <a:latin typeface="+mn-lt"/>
              </a:rPr>
              <a:t>patenkina jų unikalius sveikatos ir biologinius poreikius (pvz., raumenų palaikymas, žarnyno sveikata ir imunitetas). </a:t>
            </a:r>
          </a:p>
        </p:txBody>
      </p:sp>
      <p:sp>
        <p:nvSpPr>
          <p:cNvPr id="18" name="Text Placeholder 17">
            <a:extLst>
              <a:ext uri="{FF2B5EF4-FFF2-40B4-BE49-F238E27FC236}">
                <a16:creationId xmlns:a16="http://schemas.microsoft.com/office/drawing/2014/main" id="{6F8BCA5E-9F2C-C0E9-86AC-6654705FA2D8}"/>
              </a:ext>
            </a:extLst>
          </p:cNvPr>
          <p:cNvSpPr>
            <a:spLocks noGrp="1"/>
          </p:cNvSpPr>
          <p:nvPr>
            <p:ph type="body" sz="quarter" idx="33"/>
          </p:nvPr>
        </p:nvSpPr>
        <p:spPr>
          <a:xfrm>
            <a:off x="5078902" y="4399176"/>
            <a:ext cx="2361629" cy="1003884"/>
          </a:xfrm>
        </p:spPr>
        <p:txBody>
          <a:bodyPr>
            <a:normAutofit/>
          </a:bodyPr>
          <a:lstStyle/>
          <a:p>
            <a:pPr marL="0" indent="0"/>
            <a:r>
              <a:rPr lang="en-US" sz="1600" b="1" dirty="0">
                <a:latin typeface="+mn-lt"/>
              </a:rPr>
              <a:t>lei</a:t>
            </a:r>
            <a:r>
              <a:rPr lang="lt-LT" sz="1600" b="1" dirty="0" err="1">
                <a:latin typeface="+mn-lt"/>
              </a:rPr>
              <a:t>džia</a:t>
            </a:r>
            <a:r>
              <a:rPr lang="en-US" sz="1600" b="1" dirty="0">
                <a:latin typeface="+mn-lt"/>
              </a:rPr>
              <a:t> </a:t>
            </a:r>
            <a:r>
              <a:rPr lang="en-US" sz="1600" b="1" dirty="0" err="1">
                <a:latin typeface="+mn-lt"/>
              </a:rPr>
              <a:t>senjorams</a:t>
            </a:r>
            <a:r>
              <a:rPr lang="en-US" sz="1600" b="1" dirty="0">
                <a:latin typeface="+mn-lt"/>
              </a:rPr>
              <a:t> </a:t>
            </a:r>
            <a:r>
              <a:rPr lang="en-US" sz="1600" b="1" dirty="0" err="1">
                <a:latin typeface="+mn-lt"/>
              </a:rPr>
              <a:t>naudotis</a:t>
            </a:r>
            <a:r>
              <a:rPr lang="en-US" sz="1600" b="1" dirty="0">
                <a:latin typeface="+mn-lt"/>
              </a:rPr>
              <a:t> ir (</a:t>
            </a:r>
            <a:r>
              <a:rPr lang="en-US" sz="1600" b="1" dirty="0" err="1">
                <a:latin typeface="+mn-lt"/>
              </a:rPr>
              <a:t>arba</a:t>
            </a:r>
            <a:r>
              <a:rPr lang="en-US" sz="1600" b="1" dirty="0">
                <a:latin typeface="+mn-lt"/>
              </a:rPr>
              <a:t>) </a:t>
            </a:r>
            <a:r>
              <a:rPr lang="en-US" sz="1600" b="1" dirty="0" err="1">
                <a:latin typeface="+mn-lt"/>
              </a:rPr>
              <a:t>dirbti</a:t>
            </a:r>
            <a:r>
              <a:rPr lang="en-US" sz="1600" b="1" dirty="0">
                <a:latin typeface="+mn-lt"/>
              </a:rPr>
              <a:t> </a:t>
            </a:r>
            <a:r>
              <a:rPr lang="en-US" sz="1600" b="1" dirty="0" err="1">
                <a:latin typeface="+mn-lt"/>
              </a:rPr>
              <a:t>savarankiškai</a:t>
            </a:r>
            <a:r>
              <a:rPr lang="en-US" sz="1600" b="1" dirty="0">
                <a:latin typeface="+mn-lt"/>
              </a:rPr>
              <a:t>.</a:t>
            </a:r>
          </a:p>
        </p:txBody>
      </p:sp>
      <p:sp>
        <p:nvSpPr>
          <p:cNvPr id="19" name="Text Placeholder 18">
            <a:extLst>
              <a:ext uri="{FF2B5EF4-FFF2-40B4-BE49-F238E27FC236}">
                <a16:creationId xmlns:a16="http://schemas.microsoft.com/office/drawing/2014/main" id="{8DD38AB8-1003-94B3-D9B8-F18FC16973D5}"/>
              </a:ext>
            </a:extLst>
          </p:cNvPr>
          <p:cNvSpPr>
            <a:spLocks noGrp="1"/>
          </p:cNvSpPr>
          <p:nvPr>
            <p:ph type="body" sz="quarter" idx="34"/>
          </p:nvPr>
        </p:nvSpPr>
        <p:spPr>
          <a:xfrm>
            <a:off x="8756726" y="5673506"/>
            <a:ext cx="2061046" cy="840954"/>
          </a:xfrm>
        </p:spPr>
        <p:txBody>
          <a:bodyPr>
            <a:normAutofit lnSpcReduction="10000"/>
          </a:bodyPr>
          <a:lstStyle/>
          <a:p>
            <a:pPr marL="0" indent="0"/>
            <a:r>
              <a:rPr lang="lt-LT" b="0" i="0" dirty="0">
                <a:solidFill>
                  <a:srgbClr val="000000"/>
                </a:solidFill>
                <a:effectLst/>
                <a:latin typeface="+mn-lt"/>
              </a:rPr>
              <a:t>pvz., vakarieniauti, gaminti maistą, mėgautis geru maistu ar mankštintis.</a:t>
            </a:r>
          </a:p>
        </p:txBody>
      </p:sp>
      <p:sp>
        <p:nvSpPr>
          <p:cNvPr id="20" name="Text Placeholder 19">
            <a:extLst>
              <a:ext uri="{FF2B5EF4-FFF2-40B4-BE49-F238E27FC236}">
                <a16:creationId xmlns:a16="http://schemas.microsoft.com/office/drawing/2014/main" id="{8F1BB6C3-D6BE-F881-B28C-D6DF5A33F4F5}"/>
              </a:ext>
            </a:extLst>
          </p:cNvPr>
          <p:cNvSpPr>
            <a:spLocks noGrp="1"/>
          </p:cNvSpPr>
          <p:nvPr>
            <p:ph type="body" sz="quarter" idx="35"/>
          </p:nvPr>
        </p:nvSpPr>
        <p:spPr>
          <a:xfrm>
            <a:off x="8606262" y="4383244"/>
            <a:ext cx="2361973" cy="917449"/>
          </a:xfrm>
        </p:spPr>
        <p:txBody>
          <a:bodyPr>
            <a:noAutofit/>
          </a:bodyPr>
          <a:lstStyle/>
          <a:p>
            <a:pPr marL="0" indent="0"/>
            <a:r>
              <a:rPr lang="lt-LT" sz="1600" b="1" i="0" dirty="0">
                <a:effectLst/>
                <a:latin typeface="+mn-lt"/>
              </a:rPr>
              <a:t>leidžia senjorams užsiimti tuo, ką jie visada mėgo daryti.</a:t>
            </a:r>
          </a:p>
        </p:txBody>
      </p:sp>
      <p:sp>
        <p:nvSpPr>
          <p:cNvPr id="14" name="Text Placeholder 13">
            <a:extLst>
              <a:ext uri="{FF2B5EF4-FFF2-40B4-BE49-F238E27FC236}">
                <a16:creationId xmlns:a16="http://schemas.microsoft.com/office/drawing/2014/main" id="{FD0A8C25-3930-2658-1DF9-2474803CA93C}"/>
              </a:ext>
            </a:extLst>
          </p:cNvPr>
          <p:cNvSpPr>
            <a:spLocks noGrp="1"/>
          </p:cNvSpPr>
          <p:nvPr>
            <p:ph type="body" sz="quarter" idx="29"/>
          </p:nvPr>
        </p:nvSpPr>
        <p:spPr>
          <a:xfrm>
            <a:off x="11751" y="128813"/>
            <a:ext cx="12192000" cy="1360413"/>
          </a:xfrm>
          <a:solidFill>
            <a:srgbClr val="85D2E1"/>
          </a:solidFill>
        </p:spPr>
        <p:txBody>
          <a:bodyPr>
            <a:normAutofit lnSpcReduction="10000"/>
          </a:bodyPr>
          <a:lstStyle/>
          <a:p>
            <a:pPr>
              <a:lnSpc>
                <a:spcPct val="120000"/>
              </a:lnSpc>
            </a:pPr>
            <a:r>
              <a:rPr lang="lt-LT" b="1" dirty="0"/>
              <a:t>Trys pagrindiniai poreikiai </a:t>
            </a:r>
            <a:r>
              <a:rPr lang="lt-LT" dirty="0"/>
              <a:t>pristatant naujus produktus ir paslaugas senjorų ir sidabrinių maisto produktų rinkai</a:t>
            </a:r>
          </a:p>
        </p:txBody>
      </p:sp>
      <p:sp>
        <p:nvSpPr>
          <p:cNvPr id="10" name="TextBox 9">
            <a:extLst>
              <a:ext uri="{FF2B5EF4-FFF2-40B4-BE49-F238E27FC236}">
                <a16:creationId xmlns:a16="http://schemas.microsoft.com/office/drawing/2014/main" id="{585A7381-3D99-FA98-458D-644A7BF4DA76}"/>
              </a:ext>
            </a:extLst>
          </p:cNvPr>
          <p:cNvSpPr txBox="1"/>
          <p:nvPr/>
        </p:nvSpPr>
        <p:spPr>
          <a:xfrm>
            <a:off x="2153584" y="1986027"/>
            <a:ext cx="1729380" cy="1200329"/>
          </a:xfrm>
          <a:prstGeom prst="rect">
            <a:avLst/>
          </a:prstGeom>
          <a:noFill/>
        </p:spPr>
        <p:txBody>
          <a:bodyPr wrap="square">
            <a:spAutoFit/>
          </a:bodyPr>
          <a:lstStyle/>
          <a:p>
            <a:pPr algn="ctr"/>
            <a:r>
              <a:rPr lang="en-US" b="1" i="0" dirty="0" err="1">
                <a:solidFill>
                  <a:srgbClr val="000000"/>
                </a:solidFill>
                <a:effectLst/>
              </a:rPr>
              <a:t>Sveikatos</a:t>
            </a:r>
            <a:r>
              <a:rPr lang="en-US" b="1" i="0" dirty="0">
                <a:solidFill>
                  <a:srgbClr val="000000"/>
                </a:solidFill>
                <a:effectLst/>
              </a:rPr>
              <a:t>, </a:t>
            </a:r>
            <a:r>
              <a:rPr lang="en-US" b="1" i="0" dirty="0" err="1">
                <a:solidFill>
                  <a:srgbClr val="000000"/>
                </a:solidFill>
                <a:effectLst/>
              </a:rPr>
              <a:t>saugos</a:t>
            </a:r>
            <a:r>
              <a:rPr lang="en-US" b="1" i="0" dirty="0">
                <a:solidFill>
                  <a:srgbClr val="000000"/>
                </a:solidFill>
                <a:effectLst/>
              </a:rPr>
              <a:t> </a:t>
            </a:r>
            <a:r>
              <a:rPr lang="en-US" b="1" i="0" dirty="0" err="1">
                <a:solidFill>
                  <a:srgbClr val="000000"/>
                </a:solidFill>
                <a:effectLst/>
              </a:rPr>
              <a:t>ir</a:t>
            </a:r>
            <a:r>
              <a:rPr lang="en-US" b="1" i="0" dirty="0">
                <a:solidFill>
                  <a:srgbClr val="000000"/>
                </a:solidFill>
                <a:effectLst/>
              </a:rPr>
              <a:t> </a:t>
            </a:r>
            <a:r>
              <a:rPr lang="en-US" b="1" i="0" dirty="0" err="1">
                <a:solidFill>
                  <a:srgbClr val="000000"/>
                </a:solidFill>
                <a:effectLst/>
              </a:rPr>
              <a:t>medicinos</a:t>
            </a:r>
            <a:r>
              <a:rPr lang="en-US" b="1" i="0" dirty="0">
                <a:solidFill>
                  <a:srgbClr val="000000"/>
                </a:solidFill>
                <a:effectLst/>
              </a:rPr>
              <a:t> </a:t>
            </a:r>
            <a:r>
              <a:rPr lang="en-US" b="1" i="0" dirty="0" err="1">
                <a:solidFill>
                  <a:srgbClr val="000000"/>
                </a:solidFill>
                <a:effectLst/>
              </a:rPr>
              <a:t>klausimai</a:t>
            </a:r>
            <a:endParaRPr lang="en-US" b="1" i="0" dirty="0">
              <a:solidFill>
                <a:srgbClr val="000000"/>
              </a:solidFill>
              <a:effectLst/>
            </a:endParaRPr>
          </a:p>
        </p:txBody>
      </p:sp>
      <p:sp>
        <p:nvSpPr>
          <p:cNvPr id="12" name="TextBox 11">
            <a:extLst>
              <a:ext uri="{FF2B5EF4-FFF2-40B4-BE49-F238E27FC236}">
                <a16:creationId xmlns:a16="http://schemas.microsoft.com/office/drawing/2014/main" id="{4913395C-60B2-F78F-C8CF-723AFE0D0319}"/>
              </a:ext>
            </a:extLst>
          </p:cNvPr>
          <p:cNvSpPr txBox="1"/>
          <p:nvPr/>
        </p:nvSpPr>
        <p:spPr>
          <a:xfrm>
            <a:off x="5340656" y="2256268"/>
            <a:ext cx="1949584" cy="369332"/>
          </a:xfrm>
          <a:prstGeom prst="rect">
            <a:avLst/>
          </a:prstGeom>
          <a:noFill/>
        </p:spPr>
        <p:txBody>
          <a:bodyPr wrap="square">
            <a:spAutoFit/>
          </a:bodyPr>
          <a:lstStyle/>
          <a:p>
            <a:r>
              <a:rPr lang="lt-LT" b="1" i="0" dirty="0">
                <a:solidFill>
                  <a:srgbClr val="000000"/>
                </a:solidFill>
                <a:effectLst/>
              </a:rPr>
              <a:t>Nepriklausomybė</a:t>
            </a:r>
          </a:p>
        </p:txBody>
      </p:sp>
      <p:sp>
        <p:nvSpPr>
          <p:cNvPr id="13" name="TextBox 12">
            <a:extLst>
              <a:ext uri="{FF2B5EF4-FFF2-40B4-BE49-F238E27FC236}">
                <a16:creationId xmlns:a16="http://schemas.microsoft.com/office/drawing/2014/main" id="{7DF1149B-13C6-0A74-C7BE-171367C9460D}"/>
              </a:ext>
            </a:extLst>
          </p:cNvPr>
          <p:cNvSpPr txBox="1"/>
          <p:nvPr/>
        </p:nvSpPr>
        <p:spPr>
          <a:xfrm>
            <a:off x="8810757" y="2256268"/>
            <a:ext cx="1456870" cy="923330"/>
          </a:xfrm>
          <a:prstGeom prst="rect">
            <a:avLst/>
          </a:prstGeom>
          <a:noFill/>
        </p:spPr>
        <p:txBody>
          <a:bodyPr wrap="square">
            <a:spAutoFit/>
          </a:bodyPr>
          <a:lstStyle/>
          <a:p>
            <a:pPr algn="ctr"/>
            <a:r>
              <a:rPr lang="lt-LT" b="1" i="0" dirty="0">
                <a:solidFill>
                  <a:srgbClr val="000000"/>
                </a:solidFill>
                <a:effectLst/>
              </a:rPr>
              <a:t>Mėgavimasis ir gyvenimo kokybė </a:t>
            </a:r>
          </a:p>
        </p:txBody>
      </p:sp>
      <p:sp>
        <p:nvSpPr>
          <p:cNvPr id="21" name="TextBox 20">
            <a:extLst>
              <a:ext uri="{FF2B5EF4-FFF2-40B4-BE49-F238E27FC236}">
                <a16:creationId xmlns:a16="http://schemas.microsoft.com/office/drawing/2014/main" id="{A7107F91-B897-06A0-709F-9C2FF0A88928}"/>
              </a:ext>
            </a:extLst>
          </p:cNvPr>
          <p:cNvSpPr txBox="1"/>
          <p:nvPr/>
        </p:nvSpPr>
        <p:spPr>
          <a:xfrm>
            <a:off x="1195299" y="3959222"/>
            <a:ext cx="3381283" cy="400110"/>
          </a:xfrm>
          <a:prstGeom prst="rect">
            <a:avLst/>
          </a:prstGeom>
          <a:solidFill>
            <a:schemeClr val="accent6">
              <a:lumMod val="60000"/>
              <a:lumOff val="40000"/>
            </a:schemeClr>
          </a:solidFill>
          <a:ln w="28575">
            <a:solidFill>
              <a:srgbClr val="FFD100"/>
            </a:solidFill>
          </a:ln>
        </p:spPr>
        <p:txBody>
          <a:bodyPr wrap="square">
            <a:spAutoFit/>
          </a:bodyPr>
          <a:lstStyle/>
          <a:p>
            <a:r>
              <a:rPr lang="en-GB" sz="2000" b="1" dirty="0" err="1">
                <a:solidFill>
                  <a:srgbClr val="000000"/>
                </a:solidFill>
                <a:latin typeface="+mn-lt"/>
              </a:rPr>
              <a:t>Produktai</a:t>
            </a:r>
            <a:r>
              <a:rPr lang="en-GB" sz="2000" b="1" dirty="0">
                <a:solidFill>
                  <a:srgbClr val="000000"/>
                </a:solidFill>
                <a:latin typeface="+mn-lt"/>
              </a:rPr>
              <a:t> </a:t>
            </a:r>
            <a:r>
              <a:rPr lang="en-GB" sz="2000" b="1" dirty="0" err="1">
                <a:solidFill>
                  <a:srgbClr val="000000"/>
                </a:solidFill>
                <a:latin typeface="+mn-lt"/>
              </a:rPr>
              <a:t>ar</a:t>
            </a:r>
            <a:r>
              <a:rPr lang="en-GB" sz="2000" b="1" dirty="0">
                <a:solidFill>
                  <a:srgbClr val="000000"/>
                </a:solidFill>
                <a:latin typeface="+mn-lt"/>
              </a:rPr>
              <a:t> </a:t>
            </a:r>
            <a:r>
              <a:rPr lang="en-GB" sz="2000" b="1" dirty="0" err="1">
                <a:solidFill>
                  <a:srgbClr val="000000"/>
                </a:solidFill>
                <a:latin typeface="+mn-lt"/>
              </a:rPr>
              <a:t>paslaugos</a:t>
            </a:r>
            <a:r>
              <a:rPr lang="en-GB" sz="2000" b="1" dirty="0">
                <a:solidFill>
                  <a:srgbClr val="000000"/>
                </a:solidFill>
                <a:latin typeface="+mn-lt"/>
              </a:rPr>
              <a:t>, </a:t>
            </a:r>
            <a:r>
              <a:rPr lang="en-GB" sz="2000" b="1" dirty="0" err="1">
                <a:solidFill>
                  <a:srgbClr val="000000"/>
                </a:solidFill>
                <a:latin typeface="+mn-lt"/>
              </a:rPr>
              <a:t>kurie</a:t>
            </a:r>
            <a:r>
              <a:rPr lang="en-GB" sz="2000" b="1" dirty="0">
                <a:solidFill>
                  <a:srgbClr val="000000"/>
                </a:solidFill>
                <a:latin typeface="+mn-lt"/>
              </a:rPr>
              <a:t>:</a:t>
            </a:r>
            <a:endParaRPr lang="en-GB" sz="2000" dirty="0">
              <a:solidFill>
                <a:srgbClr val="000000"/>
              </a:solidFill>
            </a:endParaRPr>
          </a:p>
        </p:txBody>
      </p:sp>
      <p:sp>
        <p:nvSpPr>
          <p:cNvPr id="22" name="TextBox 21">
            <a:extLst>
              <a:ext uri="{FF2B5EF4-FFF2-40B4-BE49-F238E27FC236}">
                <a16:creationId xmlns:a16="http://schemas.microsoft.com/office/drawing/2014/main" id="{68524CF7-F99F-D8D7-B955-AE374D34A811}"/>
              </a:ext>
            </a:extLst>
          </p:cNvPr>
          <p:cNvSpPr txBox="1"/>
          <p:nvPr/>
        </p:nvSpPr>
        <p:spPr>
          <a:xfrm>
            <a:off x="4703160" y="3983134"/>
            <a:ext cx="3381283" cy="400110"/>
          </a:xfrm>
          <a:prstGeom prst="rect">
            <a:avLst/>
          </a:prstGeom>
          <a:solidFill>
            <a:schemeClr val="accent6">
              <a:lumMod val="60000"/>
              <a:lumOff val="40000"/>
            </a:schemeClr>
          </a:solidFill>
          <a:ln w="28575">
            <a:solidFill>
              <a:srgbClr val="FFD100"/>
            </a:solidFill>
          </a:ln>
        </p:spPr>
        <p:txBody>
          <a:bodyPr wrap="square">
            <a:spAutoFit/>
          </a:bodyPr>
          <a:lstStyle/>
          <a:p>
            <a:r>
              <a:rPr lang="en-GB" sz="2000" b="1" dirty="0" err="1">
                <a:solidFill>
                  <a:srgbClr val="000000"/>
                </a:solidFill>
                <a:latin typeface="+mn-lt"/>
              </a:rPr>
              <a:t>Produktai</a:t>
            </a:r>
            <a:r>
              <a:rPr lang="en-GB" sz="2000" b="1" dirty="0">
                <a:solidFill>
                  <a:srgbClr val="000000"/>
                </a:solidFill>
                <a:latin typeface="+mn-lt"/>
              </a:rPr>
              <a:t> </a:t>
            </a:r>
            <a:r>
              <a:rPr lang="en-GB" sz="2000" b="1" dirty="0" err="1">
                <a:solidFill>
                  <a:srgbClr val="000000"/>
                </a:solidFill>
                <a:latin typeface="+mn-lt"/>
              </a:rPr>
              <a:t>ar</a:t>
            </a:r>
            <a:r>
              <a:rPr lang="en-GB" sz="2000" b="1" dirty="0">
                <a:solidFill>
                  <a:srgbClr val="000000"/>
                </a:solidFill>
                <a:latin typeface="+mn-lt"/>
              </a:rPr>
              <a:t> </a:t>
            </a:r>
            <a:r>
              <a:rPr lang="en-GB" sz="2000" b="1" dirty="0" err="1">
                <a:solidFill>
                  <a:srgbClr val="000000"/>
                </a:solidFill>
                <a:latin typeface="+mn-lt"/>
              </a:rPr>
              <a:t>paslaugos</a:t>
            </a:r>
            <a:r>
              <a:rPr lang="en-GB" sz="2000" b="1" dirty="0">
                <a:solidFill>
                  <a:srgbClr val="000000"/>
                </a:solidFill>
                <a:latin typeface="+mn-lt"/>
              </a:rPr>
              <a:t>, </a:t>
            </a:r>
            <a:r>
              <a:rPr lang="en-GB" sz="2000" b="1" dirty="0" err="1">
                <a:solidFill>
                  <a:srgbClr val="000000"/>
                </a:solidFill>
                <a:latin typeface="+mn-lt"/>
              </a:rPr>
              <a:t>kurie</a:t>
            </a:r>
            <a:r>
              <a:rPr lang="en-GB" sz="2000" b="1" dirty="0">
                <a:solidFill>
                  <a:srgbClr val="000000"/>
                </a:solidFill>
                <a:latin typeface="+mn-lt"/>
              </a:rPr>
              <a:t>:</a:t>
            </a:r>
            <a:endParaRPr lang="en-GB" sz="2000" dirty="0">
              <a:solidFill>
                <a:srgbClr val="000000"/>
              </a:solidFill>
            </a:endParaRPr>
          </a:p>
        </p:txBody>
      </p:sp>
      <p:sp>
        <p:nvSpPr>
          <p:cNvPr id="23" name="TextBox 22">
            <a:extLst>
              <a:ext uri="{FF2B5EF4-FFF2-40B4-BE49-F238E27FC236}">
                <a16:creationId xmlns:a16="http://schemas.microsoft.com/office/drawing/2014/main" id="{DE4AA0EF-06E4-2807-E6A2-44F0625A8BF1}"/>
              </a:ext>
            </a:extLst>
          </p:cNvPr>
          <p:cNvSpPr txBox="1"/>
          <p:nvPr/>
        </p:nvSpPr>
        <p:spPr>
          <a:xfrm>
            <a:off x="8211021" y="3983134"/>
            <a:ext cx="3381283" cy="400110"/>
          </a:xfrm>
          <a:prstGeom prst="rect">
            <a:avLst/>
          </a:prstGeom>
          <a:solidFill>
            <a:schemeClr val="accent6">
              <a:lumMod val="60000"/>
              <a:lumOff val="40000"/>
            </a:schemeClr>
          </a:solidFill>
          <a:ln w="28575">
            <a:solidFill>
              <a:srgbClr val="FFD100"/>
            </a:solidFill>
          </a:ln>
        </p:spPr>
        <p:txBody>
          <a:bodyPr wrap="square">
            <a:spAutoFit/>
          </a:bodyPr>
          <a:lstStyle/>
          <a:p>
            <a:r>
              <a:rPr lang="en-GB" sz="2000" b="1" dirty="0" err="1">
                <a:solidFill>
                  <a:srgbClr val="000000"/>
                </a:solidFill>
                <a:latin typeface="+mn-lt"/>
              </a:rPr>
              <a:t>Produktai</a:t>
            </a:r>
            <a:r>
              <a:rPr lang="en-GB" sz="2000" b="1" dirty="0">
                <a:solidFill>
                  <a:srgbClr val="000000"/>
                </a:solidFill>
                <a:latin typeface="+mn-lt"/>
              </a:rPr>
              <a:t> </a:t>
            </a:r>
            <a:r>
              <a:rPr lang="en-GB" sz="2000" b="1" dirty="0" err="1">
                <a:solidFill>
                  <a:srgbClr val="000000"/>
                </a:solidFill>
                <a:latin typeface="+mn-lt"/>
              </a:rPr>
              <a:t>ar</a:t>
            </a:r>
            <a:r>
              <a:rPr lang="en-GB" sz="2000" b="1" dirty="0">
                <a:solidFill>
                  <a:srgbClr val="000000"/>
                </a:solidFill>
                <a:latin typeface="+mn-lt"/>
              </a:rPr>
              <a:t> </a:t>
            </a:r>
            <a:r>
              <a:rPr lang="en-GB" sz="2000" b="1" dirty="0" err="1">
                <a:solidFill>
                  <a:srgbClr val="000000"/>
                </a:solidFill>
                <a:latin typeface="+mn-lt"/>
              </a:rPr>
              <a:t>paslaugos</a:t>
            </a:r>
            <a:r>
              <a:rPr lang="en-GB" sz="2000" b="1" dirty="0">
                <a:solidFill>
                  <a:srgbClr val="000000"/>
                </a:solidFill>
                <a:latin typeface="+mn-lt"/>
              </a:rPr>
              <a:t>, </a:t>
            </a:r>
            <a:r>
              <a:rPr lang="en-GB" sz="2000" b="1" dirty="0" err="1">
                <a:solidFill>
                  <a:srgbClr val="000000"/>
                </a:solidFill>
                <a:latin typeface="+mn-lt"/>
              </a:rPr>
              <a:t>kurie</a:t>
            </a:r>
            <a:r>
              <a:rPr lang="en-GB" sz="2000" b="1" dirty="0">
                <a:solidFill>
                  <a:srgbClr val="000000"/>
                </a:solidFill>
                <a:latin typeface="+mn-lt"/>
              </a:rPr>
              <a:t>:</a:t>
            </a:r>
            <a:endParaRPr lang="en-GB" sz="2000" dirty="0">
              <a:solidFill>
                <a:srgbClr val="000000"/>
              </a:solidFill>
            </a:endParaRPr>
          </a:p>
        </p:txBody>
      </p:sp>
      <p:sp>
        <p:nvSpPr>
          <p:cNvPr id="8" name="TextBox 7">
            <a:extLst>
              <a:ext uri="{FF2B5EF4-FFF2-40B4-BE49-F238E27FC236}">
                <a16:creationId xmlns:a16="http://schemas.microsoft.com/office/drawing/2014/main" id="{5879273C-B3FD-4FC5-64DC-8316FC31D28F}"/>
              </a:ext>
            </a:extLst>
          </p:cNvPr>
          <p:cNvSpPr txBox="1"/>
          <p:nvPr/>
        </p:nvSpPr>
        <p:spPr>
          <a:xfrm>
            <a:off x="2224987" y="1704489"/>
            <a:ext cx="409303" cy="461665"/>
          </a:xfrm>
          <a:prstGeom prst="rect">
            <a:avLst/>
          </a:prstGeom>
          <a:noFill/>
        </p:spPr>
        <p:txBody>
          <a:bodyPr wrap="square" rtlCol="0">
            <a:spAutoFit/>
          </a:bodyPr>
          <a:lstStyle/>
          <a:p>
            <a:pPr algn="ctr"/>
            <a:r>
              <a:rPr lang="en-IE" sz="2400" b="1">
                <a:solidFill>
                  <a:srgbClr val="000000"/>
                </a:solidFill>
              </a:rPr>
              <a:t>1</a:t>
            </a:r>
          </a:p>
        </p:txBody>
      </p:sp>
      <p:sp>
        <p:nvSpPr>
          <p:cNvPr id="24" name="TextBox 23">
            <a:extLst>
              <a:ext uri="{FF2B5EF4-FFF2-40B4-BE49-F238E27FC236}">
                <a16:creationId xmlns:a16="http://schemas.microsoft.com/office/drawing/2014/main" id="{932225CB-7ACF-6A25-C903-47922397087B}"/>
              </a:ext>
            </a:extLst>
          </p:cNvPr>
          <p:cNvSpPr txBox="1"/>
          <p:nvPr/>
        </p:nvSpPr>
        <p:spPr>
          <a:xfrm>
            <a:off x="5340656" y="1745649"/>
            <a:ext cx="409303" cy="461665"/>
          </a:xfrm>
          <a:prstGeom prst="rect">
            <a:avLst/>
          </a:prstGeom>
          <a:noFill/>
        </p:spPr>
        <p:txBody>
          <a:bodyPr wrap="square" rtlCol="0">
            <a:spAutoFit/>
          </a:bodyPr>
          <a:lstStyle/>
          <a:p>
            <a:pPr algn="ctr"/>
            <a:r>
              <a:rPr lang="en-IE" sz="2400" b="1">
                <a:solidFill>
                  <a:srgbClr val="000000"/>
                </a:solidFill>
              </a:rPr>
              <a:t>2</a:t>
            </a:r>
          </a:p>
        </p:txBody>
      </p:sp>
      <p:sp>
        <p:nvSpPr>
          <p:cNvPr id="25" name="TextBox 24">
            <a:extLst>
              <a:ext uri="{FF2B5EF4-FFF2-40B4-BE49-F238E27FC236}">
                <a16:creationId xmlns:a16="http://schemas.microsoft.com/office/drawing/2014/main" id="{870DDBA1-274E-4AB8-8A21-B05BB2C6CEF0}"/>
              </a:ext>
            </a:extLst>
          </p:cNvPr>
          <p:cNvSpPr txBox="1"/>
          <p:nvPr/>
        </p:nvSpPr>
        <p:spPr>
          <a:xfrm>
            <a:off x="8756726" y="1745650"/>
            <a:ext cx="409303" cy="461665"/>
          </a:xfrm>
          <a:prstGeom prst="rect">
            <a:avLst/>
          </a:prstGeom>
          <a:noFill/>
        </p:spPr>
        <p:txBody>
          <a:bodyPr wrap="square" rtlCol="0">
            <a:spAutoFit/>
          </a:bodyPr>
          <a:lstStyle/>
          <a:p>
            <a:pPr algn="ctr"/>
            <a:r>
              <a:rPr lang="en-IE" sz="2400" b="1">
                <a:solidFill>
                  <a:srgbClr val="000000"/>
                </a:solidFill>
              </a:rPr>
              <a:t>3</a:t>
            </a:r>
          </a:p>
        </p:txBody>
      </p:sp>
      <p:sp>
        <p:nvSpPr>
          <p:cNvPr id="11" name="TextBox 10">
            <a:extLst>
              <a:ext uri="{FF2B5EF4-FFF2-40B4-BE49-F238E27FC236}">
                <a16:creationId xmlns:a16="http://schemas.microsoft.com/office/drawing/2014/main" id="{91A2085E-500B-B11A-C5E4-192565CA0742}"/>
              </a:ext>
            </a:extLst>
          </p:cNvPr>
          <p:cNvSpPr txBox="1"/>
          <p:nvPr/>
        </p:nvSpPr>
        <p:spPr>
          <a:xfrm>
            <a:off x="5007429" y="6216023"/>
            <a:ext cx="2282811" cy="661129"/>
          </a:xfrm>
          <a:prstGeom prst="rect">
            <a:avLst/>
          </a:prstGeom>
          <a:solidFill>
            <a:schemeClr val="bg1"/>
          </a:solidFill>
        </p:spPr>
        <p:txBody>
          <a:bodyPr wrap="square" rtlCol="0">
            <a:spAutoFit/>
          </a:bodyPr>
          <a:lstStyle/>
          <a:p>
            <a:endParaRPr lang="en-IE"/>
          </a:p>
        </p:txBody>
      </p:sp>
      <p:sp>
        <p:nvSpPr>
          <p:cNvPr id="17" name="Text Placeholder 16">
            <a:extLst>
              <a:ext uri="{FF2B5EF4-FFF2-40B4-BE49-F238E27FC236}">
                <a16:creationId xmlns:a16="http://schemas.microsoft.com/office/drawing/2014/main" id="{DCA57293-353F-A192-6416-63BC990C0B91}"/>
              </a:ext>
            </a:extLst>
          </p:cNvPr>
          <p:cNvSpPr>
            <a:spLocks noGrp="1"/>
          </p:cNvSpPr>
          <p:nvPr>
            <p:ph type="body" sz="quarter" idx="32"/>
          </p:nvPr>
        </p:nvSpPr>
        <p:spPr>
          <a:xfrm>
            <a:off x="5229194" y="5673506"/>
            <a:ext cx="2061046" cy="840954"/>
          </a:xfrm>
        </p:spPr>
        <p:txBody>
          <a:bodyPr>
            <a:normAutofit lnSpcReduction="10000"/>
          </a:bodyPr>
          <a:lstStyle/>
          <a:p>
            <a:pPr marL="0" indent="0"/>
            <a:r>
              <a:rPr lang="lt-LT" b="0" i="0" dirty="0">
                <a:effectLst/>
                <a:latin typeface="+mn-lt"/>
              </a:rPr>
              <a:t>pvz., lengvai naudojami prietaisai arba lengvai atidaromos maisto produktų pakuotės.</a:t>
            </a:r>
          </a:p>
        </p:txBody>
      </p:sp>
    </p:spTree>
    <p:extLst>
      <p:ext uri="{BB962C8B-B14F-4D97-AF65-F5344CB8AC3E}">
        <p14:creationId xmlns:p14="http://schemas.microsoft.com/office/powerpoint/2010/main" val="261503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388D0-DE6E-A6D9-FDD8-C5D9F22BBD4B}"/>
              </a:ext>
            </a:extLst>
          </p:cNvPr>
          <p:cNvSpPr>
            <a:spLocks noGrp="1"/>
          </p:cNvSpPr>
          <p:nvPr>
            <p:ph type="body" sz="quarter" idx="18"/>
          </p:nvPr>
        </p:nvSpPr>
        <p:spPr>
          <a:xfrm>
            <a:off x="734713" y="1757011"/>
            <a:ext cx="10964227" cy="3867704"/>
          </a:xfrm>
        </p:spPr>
        <p:txBody>
          <a:bodyPr vert="horz" lIns="91440" tIns="45720" rIns="91440" bIns="45720" rtlCol="0" anchor="t">
            <a:normAutofit/>
          </a:bodyPr>
          <a:lstStyle/>
          <a:p>
            <a:r>
              <a:rPr lang="lt-LT" b="1" dirty="0"/>
              <a:t>Ar galite atsakyti į šiuos klausimus, kad būtumėte tikri, jog suprantate SENJORŲ POREIKIUS IR TENDENCIJAS... </a:t>
            </a:r>
          </a:p>
          <a:p>
            <a:pPr marL="342900" indent="-342900">
              <a:buFont typeface="Arial" panose="020B0604020202020204" pitchFamily="34" charset="0"/>
              <a:buChar char="•"/>
            </a:pPr>
            <a:r>
              <a:rPr lang="lt-LT" dirty="0"/>
              <a:t>Ar savo naujuoju maisto produktu siekiate atlikti </a:t>
            </a:r>
            <a:r>
              <a:rPr lang="lt-LT" b="1" dirty="0"/>
              <a:t>funkcinį</a:t>
            </a:r>
            <a:r>
              <a:rPr lang="lt-LT" dirty="0"/>
              <a:t>, ar </a:t>
            </a:r>
            <a:r>
              <a:rPr lang="lt-LT" b="1" dirty="0"/>
              <a:t>hedonistinį</a:t>
            </a:r>
            <a:r>
              <a:rPr lang="lt-LT" dirty="0"/>
              <a:t> vaidmenį?</a:t>
            </a:r>
          </a:p>
          <a:p>
            <a:pPr marL="342900" indent="-342900">
              <a:buFont typeface="Arial" panose="020B0604020202020204" pitchFamily="34" charset="0"/>
              <a:buChar char="•"/>
            </a:pPr>
            <a:r>
              <a:rPr lang="lt-LT" dirty="0"/>
              <a:t>Kaip? (praturtintas maistas, maistinės medžiagos, paprastas vartojimas ir t. t.)</a:t>
            </a:r>
          </a:p>
          <a:p>
            <a:pPr marL="342900" indent="-342900">
              <a:buFont typeface="Arial" panose="020B0604020202020204" pitchFamily="34" charset="0"/>
              <a:buChar char="•"/>
            </a:pPr>
            <a:r>
              <a:rPr lang="lt-LT" dirty="0"/>
              <a:t>Hedonistinis... kaip? (rizikinga ir (arba) drąsu, smagu, patiriama)  </a:t>
            </a:r>
          </a:p>
          <a:p>
            <a:pPr marL="342900" indent="-342900">
              <a:buFont typeface="Arial" panose="020B0604020202020204" pitchFamily="34" charset="0"/>
              <a:buChar char="•"/>
            </a:pPr>
            <a:r>
              <a:rPr lang="lt-LT" dirty="0"/>
              <a:t>Ar jūsų gaminys padeda spręsti dažniausiai pasitaikančias senjorų kliūtis inovacijoms ir kaip?</a:t>
            </a:r>
          </a:p>
          <a:p>
            <a:pPr marL="342900" indent="-342900">
              <a:buFont typeface="Arial" panose="020B0604020202020204" pitchFamily="34" charset="0"/>
              <a:buChar char="•"/>
            </a:pPr>
            <a:r>
              <a:rPr lang="lt-LT" dirty="0"/>
              <a:t>Ar jūsų tikslinė grupė yra aktyvūs šiuolaikiniai senjorai, ar tie, kurie yra priklausomi nuo kitų?</a:t>
            </a:r>
            <a:endParaRPr lang="en-IE" dirty="0"/>
          </a:p>
        </p:txBody>
      </p:sp>
      <p:sp>
        <p:nvSpPr>
          <p:cNvPr id="3" name="Text Placeholder 2">
            <a:extLst>
              <a:ext uri="{FF2B5EF4-FFF2-40B4-BE49-F238E27FC236}">
                <a16:creationId xmlns:a16="http://schemas.microsoft.com/office/drawing/2014/main" id="{60599647-66D3-E478-F78E-F4F322FA06ED}"/>
              </a:ext>
            </a:extLst>
          </p:cNvPr>
          <p:cNvSpPr>
            <a:spLocks noGrp="1"/>
          </p:cNvSpPr>
          <p:nvPr>
            <p:ph type="body" sz="quarter" idx="16"/>
          </p:nvPr>
        </p:nvSpPr>
        <p:spPr/>
        <p:txBody>
          <a:bodyPr>
            <a:normAutofit lnSpcReduction="10000"/>
          </a:bodyPr>
          <a:lstStyle/>
          <a:p>
            <a:r>
              <a:rPr lang="lt-LT" dirty="0"/>
              <a:t>UŽDUOTIS</a:t>
            </a:r>
            <a:r>
              <a:rPr lang="en-IE" dirty="0"/>
              <a:t> BESIMOKANTIESIEMS: </a:t>
            </a:r>
          </a:p>
        </p:txBody>
      </p:sp>
      <p:grpSp>
        <p:nvGrpSpPr>
          <p:cNvPr id="4" name="Google Shape;518;p39">
            <a:extLst>
              <a:ext uri="{FF2B5EF4-FFF2-40B4-BE49-F238E27FC236}">
                <a16:creationId xmlns:a16="http://schemas.microsoft.com/office/drawing/2014/main" id="{DCACF9CE-8D2E-95FE-99ED-BD7D18E704B5}"/>
              </a:ext>
            </a:extLst>
          </p:cNvPr>
          <p:cNvGrpSpPr/>
          <p:nvPr/>
        </p:nvGrpSpPr>
        <p:grpSpPr>
          <a:xfrm>
            <a:off x="10178922" y="575716"/>
            <a:ext cx="1006182" cy="894050"/>
            <a:chOff x="1923675" y="1633650"/>
            <a:chExt cx="436000" cy="435975"/>
          </a:xfrm>
          <a:solidFill>
            <a:srgbClr val="85D2E1"/>
          </a:solidFill>
        </p:grpSpPr>
        <p:sp>
          <p:nvSpPr>
            <p:cNvPr id="5" name="Google Shape;519;p39">
              <a:extLst>
                <a:ext uri="{FF2B5EF4-FFF2-40B4-BE49-F238E27FC236}">
                  <a16:creationId xmlns:a16="http://schemas.microsoft.com/office/drawing/2014/main" id="{64A14305-1F10-AFCF-18E0-6252108B2B6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50BDA3E6-B84B-7E53-1B21-46B0E35685A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C9789221-3D6B-E971-CE91-849F649E7E6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BC887D43-9E2B-1A82-11E2-2D7D3164B12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7814D1F5-72A2-7426-4BDB-F4C976E758D0}"/>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795BC7E9-33B8-3485-20A4-7CFB3C63D6F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219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3306222"/>
          </a:xfrm>
        </p:spPr>
        <p:txBody>
          <a:bodyPr vert="horz" lIns="91440" tIns="45720" rIns="91440" bIns="45720" rtlCol="0" anchor="t">
            <a:normAutofit/>
          </a:bodyPr>
          <a:lstStyle/>
          <a:p>
            <a:r>
              <a:rPr lang="lt-LT" dirty="0"/>
              <a:t>Verslo modelis – inovacijų ir funkcionalumo sujungimas</a:t>
            </a:r>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2</a:t>
            </a:r>
            <a:endParaRPr lang="en-IE" b="1"/>
          </a:p>
        </p:txBody>
      </p:sp>
    </p:spTree>
    <p:extLst>
      <p:ext uri="{BB962C8B-B14F-4D97-AF65-F5344CB8AC3E}">
        <p14:creationId xmlns:p14="http://schemas.microsoft.com/office/powerpoint/2010/main" val="414570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 text, whiteboard&#10;&#10;Description automatically generated">
            <a:extLst>
              <a:ext uri="{FF2B5EF4-FFF2-40B4-BE49-F238E27FC236}">
                <a16:creationId xmlns:a16="http://schemas.microsoft.com/office/drawing/2014/main" id="{09689F7C-9F73-A3B1-A167-53E87827DA1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59"/>
          <a:stretch/>
        </p:blipFill>
        <p:spPr>
          <a:xfrm>
            <a:off x="247650" y="1587500"/>
            <a:ext cx="11696699" cy="4699000"/>
          </a:xfrm>
        </p:spPr>
      </p:pic>
      <p:sp>
        <p:nvSpPr>
          <p:cNvPr id="3" name="Text Placeholder 2">
            <a:extLst>
              <a:ext uri="{FF2B5EF4-FFF2-40B4-BE49-F238E27FC236}">
                <a16:creationId xmlns:a16="http://schemas.microsoft.com/office/drawing/2014/main" id="{B2996017-4B65-4CD9-E91B-0C3215D5E5EA}"/>
              </a:ext>
            </a:extLst>
          </p:cNvPr>
          <p:cNvSpPr>
            <a:spLocks noGrp="1"/>
          </p:cNvSpPr>
          <p:nvPr>
            <p:ph type="body" sz="quarter" idx="18"/>
          </p:nvPr>
        </p:nvSpPr>
        <p:spPr/>
        <p:txBody>
          <a:bodyPr/>
          <a:lstStyle/>
          <a:p>
            <a:r>
              <a:rPr lang="lt-LT" b="0" i="0" dirty="0">
                <a:effectLst/>
              </a:rPr>
              <a:t>Tai priemonė, kurią sudaro </a:t>
            </a:r>
            <a:r>
              <a:rPr lang="lt-LT" b="1" i="0" dirty="0">
                <a:effectLst/>
              </a:rPr>
              <a:t>planas</a:t>
            </a:r>
            <a:r>
              <a:rPr lang="lt-LT" b="0" i="0" dirty="0">
                <a:effectLst/>
              </a:rPr>
              <a:t>, naudojamas įvairiems ištekliams ir pagrindinėms verslo dalims </a:t>
            </a:r>
            <a:r>
              <a:rPr lang="lt-LT" b="1" i="0" dirty="0">
                <a:effectLst/>
              </a:rPr>
              <a:t>organizuoti</a:t>
            </a:r>
            <a:r>
              <a:rPr lang="lt-LT" b="0" i="0" dirty="0">
                <a:effectLst/>
              </a:rPr>
              <a:t>.</a:t>
            </a:r>
            <a:endParaRPr lang="en-IE" dirty="0"/>
          </a:p>
        </p:txBody>
      </p:sp>
      <p:sp>
        <p:nvSpPr>
          <p:cNvPr id="4" name="Text Placeholder 3">
            <a:extLst>
              <a:ext uri="{FF2B5EF4-FFF2-40B4-BE49-F238E27FC236}">
                <a16:creationId xmlns:a16="http://schemas.microsoft.com/office/drawing/2014/main" id="{58D52A52-BC1E-E0FE-8F5B-E83488FD7DF6}"/>
              </a:ext>
            </a:extLst>
          </p:cNvPr>
          <p:cNvSpPr>
            <a:spLocks noGrp="1"/>
          </p:cNvSpPr>
          <p:nvPr>
            <p:ph type="body" sz="quarter" idx="16"/>
          </p:nvPr>
        </p:nvSpPr>
        <p:spPr>
          <a:xfrm>
            <a:off x="1" y="286871"/>
            <a:ext cx="7664824" cy="739649"/>
          </a:xfrm>
          <a:solidFill>
            <a:srgbClr val="85D2E1"/>
          </a:solidFill>
        </p:spPr>
        <p:txBody>
          <a:bodyPr anchor="ctr">
            <a:normAutofit/>
          </a:bodyPr>
          <a:lstStyle/>
          <a:p>
            <a:r>
              <a:rPr lang="lt-LT" dirty="0"/>
              <a:t>	</a:t>
            </a:r>
            <a:r>
              <a:rPr lang="en-IE" dirty="0"/>
              <a:t>Kas </a:t>
            </a:r>
            <a:r>
              <a:rPr lang="en-IE" dirty="0" err="1"/>
              <a:t>yra</a:t>
            </a:r>
            <a:r>
              <a:rPr lang="en-IE" dirty="0"/>
              <a:t> </a:t>
            </a:r>
            <a:r>
              <a:rPr lang="en-IE" dirty="0" err="1"/>
              <a:t>verslo</a:t>
            </a:r>
            <a:r>
              <a:rPr lang="en-IE" dirty="0"/>
              <a:t> </a:t>
            </a:r>
            <a:r>
              <a:rPr lang="en-IE" dirty="0" err="1"/>
              <a:t>modelis</a:t>
            </a:r>
            <a:r>
              <a:rPr lang="en-IE" dirty="0"/>
              <a:t>?</a:t>
            </a:r>
          </a:p>
        </p:txBody>
      </p:sp>
    </p:spTree>
    <p:extLst>
      <p:ext uri="{BB962C8B-B14F-4D97-AF65-F5344CB8AC3E}">
        <p14:creationId xmlns:p14="http://schemas.microsoft.com/office/powerpoint/2010/main" val="75130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C8111F-64E2-828C-229C-0843EF273782}"/>
              </a:ext>
            </a:extLst>
          </p:cNvPr>
          <p:cNvSpPr>
            <a:spLocks noGrp="1"/>
          </p:cNvSpPr>
          <p:nvPr>
            <p:ph type="body" sz="quarter" idx="18"/>
          </p:nvPr>
        </p:nvSpPr>
        <p:spPr>
          <a:xfrm>
            <a:off x="555812" y="1757011"/>
            <a:ext cx="5540188" cy="4070048"/>
          </a:xfrm>
        </p:spPr>
        <p:txBody>
          <a:bodyPr/>
          <a:lstStyle/>
          <a:p>
            <a:pPr indent="0"/>
            <a:r>
              <a:rPr lang="lt-LT" dirty="0"/>
              <a:t>Verslo planas – tai tyrimas, atliekamas siekiant išsiaiškinti </a:t>
            </a:r>
            <a:r>
              <a:rPr lang="lt-LT" b="1" dirty="0"/>
              <a:t>verslo gyvybingumą</a:t>
            </a:r>
            <a:r>
              <a:rPr lang="lt-LT" dirty="0"/>
              <a:t>, analizuojant finansinius, rinkos, biurokratinius ir kitus aspektus. </a:t>
            </a:r>
          </a:p>
          <a:p>
            <a:pPr indent="0"/>
            <a:r>
              <a:rPr lang="lt-LT" dirty="0"/>
              <a:t>Trumpai tariant, tai aiškus ir organizuotas būdas numatyti reikiamus išteklius ir tikėtiną verslo grąžą. Taip sumažinama rizika ir neapibrėžtumas.</a:t>
            </a:r>
          </a:p>
        </p:txBody>
      </p:sp>
      <p:sp>
        <p:nvSpPr>
          <p:cNvPr id="3" name="Text Placeholder 2">
            <a:extLst>
              <a:ext uri="{FF2B5EF4-FFF2-40B4-BE49-F238E27FC236}">
                <a16:creationId xmlns:a16="http://schemas.microsoft.com/office/drawing/2014/main" id="{F0FCCF1E-0B7D-86B6-FB4A-F568CC5A52AF}"/>
              </a:ext>
            </a:extLst>
          </p:cNvPr>
          <p:cNvSpPr>
            <a:spLocks noGrp="1"/>
          </p:cNvSpPr>
          <p:nvPr>
            <p:ph type="body" sz="quarter" idx="16"/>
          </p:nvPr>
        </p:nvSpPr>
        <p:spPr/>
        <p:txBody>
          <a:bodyPr>
            <a:normAutofit lnSpcReduction="10000"/>
          </a:bodyPr>
          <a:lstStyle/>
          <a:p>
            <a:r>
              <a:rPr lang="en-IE" dirty="0"/>
              <a:t>Kas </a:t>
            </a:r>
            <a:r>
              <a:rPr lang="en-IE" dirty="0" err="1"/>
              <a:t>yra</a:t>
            </a:r>
            <a:r>
              <a:rPr lang="en-IE" dirty="0"/>
              <a:t> </a:t>
            </a:r>
            <a:r>
              <a:rPr lang="en-IE" dirty="0" err="1"/>
              <a:t>verslo</a:t>
            </a:r>
            <a:r>
              <a:rPr lang="en-IE" dirty="0"/>
              <a:t> </a:t>
            </a:r>
            <a:r>
              <a:rPr lang="en-IE" dirty="0" err="1"/>
              <a:t>planas</a:t>
            </a:r>
            <a:r>
              <a:rPr lang="en-IE" dirty="0"/>
              <a:t>?</a:t>
            </a:r>
          </a:p>
        </p:txBody>
      </p:sp>
      <p:pic>
        <p:nvPicPr>
          <p:cNvPr id="6" name="Picture Placeholder 5" descr="Text, letter&#10;&#10;Description automatically generated">
            <a:extLst>
              <a:ext uri="{FF2B5EF4-FFF2-40B4-BE49-F238E27FC236}">
                <a16:creationId xmlns:a16="http://schemas.microsoft.com/office/drawing/2014/main" id="{3845028F-A83A-97BB-57E7-305E66BD17C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392300" y="228600"/>
            <a:ext cx="5564883" cy="5447571"/>
          </a:xfrm>
        </p:spPr>
      </p:pic>
    </p:spTree>
    <p:extLst>
      <p:ext uri="{BB962C8B-B14F-4D97-AF65-F5344CB8AC3E}">
        <p14:creationId xmlns:p14="http://schemas.microsoft.com/office/powerpoint/2010/main" val="57339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hlinkClick r:id="rId2"/>
            <a:extLst>
              <a:ext uri="{FF2B5EF4-FFF2-40B4-BE49-F238E27FC236}">
                <a16:creationId xmlns:a16="http://schemas.microsoft.com/office/drawing/2014/main" id="{B58ADCB8-7E20-C621-E0E5-B959EBB96A7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14D0F8A2-41A4-3E89-3176-7958D5CB73F0}"/>
              </a:ext>
            </a:extLst>
          </p:cNvPr>
          <p:cNvSpPr>
            <a:spLocks noGrp="1"/>
          </p:cNvSpPr>
          <p:nvPr>
            <p:ph type="body" sz="quarter" idx="18"/>
          </p:nvPr>
        </p:nvSpPr>
        <p:spPr>
          <a:xfrm>
            <a:off x="211943" y="3444905"/>
            <a:ext cx="5475179" cy="2233514"/>
          </a:xfrm>
        </p:spPr>
        <p:txBody>
          <a:bodyPr>
            <a:normAutofit/>
          </a:bodyPr>
          <a:lstStyle/>
          <a:p>
            <a:pPr indent="0"/>
            <a:r>
              <a:rPr lang="en-US" dirty="0" err="1">
                <a:solidFill>
                  <a:srgbClr val="1188A3"/>
                </a:solidFill>
                <a:hlinkClick r:id="rId4">
                  <a:extLst>
                    <a:ext uri="{A12FA001-AC4F-418D-AE19-62706E023703}">
                      <ahyp:hlinkClr xmlns:ahyp="http://schemas.microsoft.com/office/drawing/2018/hyperlinkcolor" val="tx"/>
                    </a:ext>
                  </a:extLst>
                </a:hlinkClick>
              </a:rPr>
              <a:t>Strategyzer</a:t>
            </a:r>
            <a:r>
              <a:rPr lang="en-US" b="0" i="0" dirty="0">
                <a:effectLst/>
              </a:rPr>
              <a:t> </a:t>
            </a:r>
            <a:r>
              <a:rPr lang="lt-LT" b="0" i="0" dirty="0">
                <a:effectLst/>
              </a:rPr>
              <a:t>yra išbaigta kelių metodų ir įrankių platforma, skirta jūsų verslo modelio požiūriui užfiksuoti. </a:t>
            </a:r>
          </a:p>
          <a:p>
            <a:pPr indent="0"/>
            <a:endParaRPr lang="en-IE" dirty="0"/>
          </a:p>
        </p:txBody>
      </p:sp>
      <p:sp>
        <p:nvSpPr>
          <p:cNvPr id="4" name="Text Placeholder 3">
            <a:extLst>
              <a:ext uri="{FF2B5EF4-FFF2-40B4-BE49-F238E27FC236}">
                <a16:creationId xmlns:a16="http://schemas.microsoft.com/office/drawing/2014/main" id="{028BA1B9-78AD-70AF-2894-1A818F9F46CB}"/>
              </a:ext>
            </a:extLst>
          </p:cNvPr>
          <p:cNvSpPr>
            <a:spLocks noGrp="1"/>
          </p:cNvSpPr>
          <p:nvPr>
            <p:ph type="body" sz="quarter" idx="16"/>
          </p:nvPr>
        </p:nvSpPr>
        <p:spPr>
          <a:xfrm>
            <a:off x="567907" y="410104"/>
            <a:ext cx="6891384" cy="1927411"/>
          </a:xfrm>
        </p:spPr>
        <p:txBody>
          <a:bodyPr>
            <a:normAutofit/>
          </a:bodyPr>
          <a:lstStyle/>
          <a:p>
            <a:r>
              <a:rPr lang="it-IT" dirty="0"/>
              <a:t>Siūlomi verslo modelio kūrimo šaltiniai</a:t>
            </a:r>
          </a:p>
        </p:txBody>
      </p:sp>
      <p:sp>
        <p:nvSpPr>
          <p:cNvPr id="6" name="TextBox 5">
            <a:extLst>
              <a:ext uri="{FF2B5EF4-FFF2-40B4-BE49-F238E27FC236}">
                <a16:creationId xmlns:a16="http://schemas.microsoft.com/office/drawing/2014/main" id="{7E2D3B46-E6FC-F917-5594-D629B8257A84}"/>
              </a:ext>
            </a:extLst>
          </p:cNvPr>
          <p:cNvSpPr txBox="1"/>
          <p:nvPr/>
        </p:nvSpPr>
        <p:spPr>
          <a:xfrm>
            <a:off x="261893" y="5318908"/>
            <a:ext cx="6100482" cy="369332"/>
          </a:xfrm>
          <a:prstGeom prst="rect">
            <a:avLst/>
          </a:prstGeom>
          <a:noFill/>
        </p:spPr>
        <p:txBody>
          <a:bodyPr wrap="square">
            <a:spAutoFit/>
          </a:bodyPr>
          <a:lstStyle/>
          <a:p>
            <a:r>
              <a:rPr lang="en-IE">
                <a:solidFill>
                  <a:srgbClr val="1188A3"/>
                </a:solidFill>
              </a:rPr>
              <a:t>https://www.strategyzer.com/resources/canvas-tools-guides</a:t>
            </a:r>
          </a:p>
        </p:txBody>
      </p:sp>
      <p:sp>
        <p:nvSpPr>
          <p:cNvPr id="11" name="Arrow: Right 10">
            <a:extLst>
              <a:ext uri="{FF2B5EF4-FFF2-40B4-BE49-F238E27FC236}">
                <a16:creationId xmlns:a16="http://schemas.microsoft.com/office/drawing/2014/main" id="{5F9E8E65-145F-82A2-5C24-54425C5D9194}"/>
              </a:ext>
            </a:extLst>
          </p:cNvPr>
          <p:cNvSpPr/>
          <p:nvPr/>
        </p:nvSpPr>
        <p:spPr>
          <a:xfrm>
            <a:off x="261893" y="4561662"/>
            <a:ext cx="5925671" cy="80079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0AB2F83C-19A9-341D-7982-C23862D5FDB6}"/>
              </a:ext>
            </a:extLst>
          </p:cNvPr>
          <p:cNvSpPr txBox="1"/>
          <p:nvPr/>
        </p:nvSpPr>
        <p:spPr>
          <a:xfrm>
            <a:off x="376278" y="4621501"/>
            <a:ext cx="5310844" cy="707886"/>
          </a:xfrm>
          <a:prstGeom prst="rect">
            <a:avLst/>
          </a:prstGeom>
          <a:noFill/>
        </p:spPr>
        <p:txBody>
          <a:bodyPr wrap="square">
            <a:spAutoFit/>
          </a:bodyPr>
          <a:lstStyle/>
          <a:p>
            <a:r>
              <a:rPr lang="en-US" sz="2000" b="0" i="0" dirty="0" err="1">
                <a:solidFill>
                  <a:srgbClr val="000000"/>
                </a:solidFill>
                <a:effectLst/>
              </a:rPr>
              <a:t>Gaukite</a:t>
            </a:r>
            <a:r>
              <a:rPr lang="en-US" sz="2000" b="0" i="0" dirty="0">
                <a:solidFill>
                  <a:srgbClr val="000000"/>
                </a:solidFill>
                <a:effectLst/>
              </a:rPr>
              <a:t> </a:t>
            </a:r>
            <a:r>
              <a:rPr lang="en-US" sz="2000" b="0" i="0" dirty="0" err="1">
                <a:solidFill>
                  <a:srgbClr val="000000"/>
                </a:solidFill>
                <a:effectLst/>
              </a:rPr>
              <a:t>prieigą</a:t>
            </a:r>
            <a:r>
              <a:rPr lang="en-US" sz="2000" b="0" i="0" dirty="0">
                <a:solidFill>
                  <a:srgbClr val="000000"/>
                </a:solidFill>
                <a:effectLst/>
              </a:rPr>
              <a:t> </a:t>
            </a:r>
            <a:r>
              <a:rPr lang="en-US" sz="2000" b="0" i="0" dirty="0" err="1">
                <a:solidFill>
                  <a:srgbClr val="000000"/>
                </a:solidFill>
                <a:effectLst/>
              </a:rPr>
              <a:t>prie</a:t>
            </a:r>
            <a:r>
              <a:rPr lang="en-US" sz="2000" b="0" i="0" dirty="0">
                <a:solidFill>
                  <a:srgbClr val="000000"/>
                </a:solidFill>
                <a:effectLst/>
              </a:rPr>
              <a:t> </a:t>
            </a:r>
            <a:r>
              <a:rPr lang="en-US" sz="2000" b="0" i="0" dirty="0" err="1">
                <a:solidFill>
                  <a:srgbClr val="000000"/>
                </a:solidFill>
                <a:effectLst/>
              </a:rPr>
              <a:t>nemokamo</a:t>
            </a:r>
            <a:r>
              <a:rPr lang="en-US" sz="2000" b="0" i="0" dirty="0">
                <a:solidFill>
                  <a:srgbClr val="000000"/>
                </a:solidFill>
                <a:effectLst/>
              </a:rPr>
              <a:t> </a:t>
            </a:r>
            <a:r>
              <a:rPr lang="en-US" sz="2000" b="0" i="0" dirty="0" err="1">
                <a:solidFill>
                  <a:srgbClr val="000000"/>
                </a:solidFill>
                <a:effectLst/>
              </a:rPr>
              <a:t>turinio</a:t>
            </a:r>
            <a:r>
              <a:rPr lang="en-US" sz="2000" b="0" i="0" dirty="0">
                <a:solidFill>
                  <a:srgbClr val="000000"/>
                </a:solidFill>
                <a:effectLst/>
              </a:rPr>
              <a:t> </a:t>
            </a:r>
            <a:r>
              <a:rPr lang="lt-LT" sz="2000" dirty="0">
                <a:solidFill>
                  <a:srgbClr val="000000"/>
                </a:solidFill>
              </a:rPr>
              <a:t>pasinaudodami šia </a:t>
            </a:r>
            <a:r>
              <a:rPr lang="en-US" sz="2000" b="0" i="0" dirty="0" err="1">
                <a:solidFill>
                  <a:srgbClr val="000000"/>
                </a:solidFill>
                <a:effectLst/>
              </a:rPr>
              <a:t>nuorod</a:t>
            </a:r>
            <a:r>
              <a:rPr lang="lt-LT" sz="2000" b="0" i="0" dirty="0">
                <a:solidFill>
                  <a:srgbClr val="000000"/>
                </a:solidFill>
                <a:effectLst/>
              </a:rPr>
              <a:t>a</a:t>
            </a:r>
            <a:endParaRPr lang="en-US" sz="2000" b="0" i="0" dirty="0">
              <a:solidFill>
                <a:srgbClr val="000000"/>
              </a:solidFill>
              <a:effectLst/>
            </a:endParaRPr>
          </a:p>
        </p:txBody>
      </p:sp>
    </p:spTree>
    <p:extLst>
      <p:ext uri="{BB962C8B-B14F-4D97-AF65-F5344CB8AC3E}">
        <p14:creationId xmlns:p14="http://schemas.microsoft.com/office/powerpoint/2010/main" val="25651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Linzer cookies with heart shaped cut-outs filled with jam">
            <a:extLst>
              <a:ext uri="{FF2B5EF4-FFF2-40B4-BE49-F238E27FC236}">
                <a16:creationId xmlns:a16="http://schemas.microsoft.com/office/drawing/2014/main" id="{25E2ACC8-20F8-418A-D055-ADE75340536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1E59F9F-D6BB-197E-ADE7-9F7671D91432}"/>
              </a:ext>
            </a:extLst>
          </p:cNvPr>
          <p:cNvSpPr>
            <a:spLocks noGrp="1"/>
          </p:cNvSpPr>
          <p:nvPr>
            <p:ph type="body" sz="quarter" idx="18"/>
          </p:nvPr>
        </p:nvSpPr>
        <p:spPr>
          <a:xfrm>
            <a:off x="3021874" y="3051022"/>
            <a:ext cx="8413263" cy="2546215"/>
          </a:xfrm>
          <a:solidFill>
            <a:srgbClr val="85D2E1"/>
          </a:solidFill>
        </p:spPr>
        <p:txBody>
          <a:bodyPr anchor="ctr">
            <a:noAutofit/>
          </a:bodyPr>
          <a:lstStyle/>
          <a:p>
            <a:r>
              <a:rPr lang="lt-LT" dirty="0"/>
              <a:t>Senjorų ir senjorams skirtų maisto produktų rinka yra </a:t>
            </a:r>
            <a:r>
              <a:rPr lang="lt-LT" dirty="0">
                <a:solidFill>
                  <a:srgbClr val="1188A3"/>
                </a:solidFill>
                <a:hlinkClick r:id="rId3">
                  <a:extLst>
                    <a:ext uri="{A12FA001-AC4F-418D-AE19-62706E023703}">
                      <ahyp:hlinkClr xmlns:ahyp="http://schemas.microsoft.com/office/drawing/2018/hyperlinkcolor" val="tx"/>
                    </a:ext>
                  </a:extLst>
                </a:hlinkClick>
              </a:rPr>
              <a:t>daugiaplanis  augantis sektorius</a:t>
            </a:r>
            <a:r>
              <a:rPr lang="en-GB" dirty="0"/>
              <a:t>.</a:t>
            </a:r>
            <a:r>
              <a:rPr lang="lt-LT" dirty="0"/>
              <a:t> Jai reikia skirti daugiau dėmesio, nes prekyba senjorams skirtais gaminiais gali labai skirtis nuo jaunesniems žmonėms skirtų paslaugų. Į ką reikėtų atkreipti dėmesį, pristatant naujus produktus ir (arba) paslaugas besiformuojančioje „sidabrinių“ maisto produktų rinkoje?</a:t>
            </a:r>
            <a:r>
              <a:rPr lang="en-GB" dirty="0"/>
              <a:t>                              </a:t>
            </a:r>
            <a:endParaRPr lang="en-IE" dirty="0"/>
          </a:p>
        </p:txBody>
      </p:sp>
      <p:sp>
        <p:nvSpPr>
          <p:cNvPr id="4" name="Text Placeholder 3">
            <a:extLst>
              <a:ext uri="{FF2B5EF4-FFF2-40B4-BE49-F238E27FC236}">
                <a16:creationId xmlns:a16="http://schemas.microsoft.com/office/drawing/2014/main" id="{C0B3871B-71DA-8BD3-5112-9DE3EDED9E78}"/>
              </a:ext>
            </a:extLst>
          </p:cNvPr>
          <p:cNvSpPr>
            <a:spLocks noGrp="1"/>
          </p:cNvSpPr>
          <p:nvPr>
            <p:ph type="body" sz="quarter" idx="16"/>
          </p:nvPr>
        </p:nvSpPr>
        <p:spPr/>
        <p:txBody>
          <a:bodyPr>
            <a:noAutofit/>
          </a:bodyPr>
          <a:lstStyle/>
          <a:p>
            <a:r>
              <a:rPr lang="lt-LT" sz="2400" dirty="0"/>
              <a:t>Speciali senjorų maisto rinka</a:t>
            </a:r>
          </a:p>
        </p:txBody>
      </p:sp>
    </p:spTree>
    <p:extLst>
      <p:ext uri="{BB962C8B-B14F-4D97-AF65-F5344CB8AC3E}">
        <p14:creationId xmlns:p14="http://schemas.microsoft.com/office/powerpoint/2010/main" val="4015400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B42F247-BC05-A297-AF9B-04207AAE7319}"/>
              </a:ext>
            </a:extLst>
          </p:cNvPr>
          <p:cNvSpPr>
            <a:spLocks noGrp="1"/>
          </p:cNvSpPr>
          <p:nvPr>
            <p:ph type="pic" sz="quarter" idx="10"/>
          </p:nvPr>
        </p:nvSpPr>
        <p:spPr/>
      </p:sp>
      <p:sp>
        <p:nvSpPr>
          <p:cNvPr id="3" name="Text Placeholder 2">
            <a:extLst>
              <a:ext uri="{FF2B5EF4-FFF2-40B4-BE49-F238E27FC236}">
                <a16:creationId xmlns:a16="http://schemas.microsoft.com/office/drawing/2014/main" id="{53B42884-03AA-CFFB-8E4B-BE3FAF636A68}"/>
              </a:ext>
            </a:extLst>
          </p:cNvPr>
          <p:cNvSpPr>
            <a:spLocks noGrp="1"/>
          </p:cNvSpPr>
          <p:nvPr>
            <p:ph type="body" sz="quarter" idx="18"/>
          </p:nvPr>
        </p:nvSpPr>
        <p:spPr>
          <a:xfrm>
            <a:off x="436353" y="2859742"/>
            <a:ext cx="5734978" cy="2923050"/>
          </a:xfrm>
          <a:solidFill>
            <a:schemeClr val="bg1"/>
          </a:solidFill>
        </p:spPr>
        <p:txBody>
          <a:bodyPr>
            <a:normAutofit fontScale="92500"/>
          </a:bodyPr>
          <a:lstStyle/>
          <a:p>
            <a:pPr indent="0" algn="l"/>
            <a:r>
              <a:rPr lang="lt-LT" b="1" i="0" dirty="0">
                <a:effectLst/>
              </a:rPr>
              <a:t>Jų apibrėžimas:</a:t>
            </a:r>
          </a:p>
          <a:p>
            <a:pPr indent="0" algn="l"/>
            <a:r>
              <a:rPr lang="lt-LT" i="0" dirty="0">
                <a:effectLst/>
              </a:rPr>
              <a:t>Verslo modelis apibūdina, kaip organizacija kuria, teikia ir fiksuoja vertę. </a:t>
            </a:r>
          </a:p>
          <a:p>
            <a:pPr indent="0" algn="l"/>
            <a:r>
              <a:rPr lang="lt-LT" i="0" dirty="0">
                <a:effectLst/>
              </a:rPr>
              <a:t>Jį galima apibūdinti 9 sudedamosiomis dalimis: klientų segmentai, vertės pasiūlymai, kanalai, santykiai su klientais, pajamų srautai, pagrindiniai ištekliai, pagrindinė veikla, pagrindinės partnerystės ir sąnaudų struktūra.</a:t>
            </a:r>
          </a:p>
          <a:p>
            <a:pPr indent="0"/>
            <a:endParaRPr lang="en-IE" dirty="0"/>
          </a:p>
        </p:txBody>
      </p:sp>
      <p:sp>
        <p:nvSpPr>
          <p:cNvPr id="4" name="Text Placeholder 3">
            <a:extLst>
              <a:ext uri="{FF2B5EF4-FFF2-40B4-BE49-F238E27FC236}">
                <a16:creationId xmlns:a16="http://schemas.microsoft.com/office/drawing/2014/main" id="{73D654CA-B2E7-6C8F-A35D-8378A297ACBD}"/>
              </a:ext>
            </a:extLst>
          </p:cNvPr>
          <p:cNvSpPr>
            <a:spLocks noGrp="1"/>
          </p:cNvSpPr>
          <p:nvPr>
            <p:ph type="body" sz="quarter" idx="16"/>
          </p:nvPr>
        </p:nvSpPr>
        <p:spPr>
          <a:xfrm>
            <a:off x="747201" y="448236"/>
            <a:ext cx="5113283" cy="1201270"/>
          </a:xfrm>
        </p:spPr>
        <p:txBody>
          <a:bodyPr>
            <a:normAutofit/>
          </a:bodyPr>
          <a:lstStyle/>
          <a:p>
            <a:r>
              <a:rPr lang="en-IE" dirty="0" err="1"/>
              <a:t>Strategyzer</a:t>
            </a:r>
            <a:r>
              <a:rPr lang="en-IE" dirty="0"/>
              <a:t> </a:t>
            </a:r>
            <a:r>
              <a:rPr lang="lt-LT" dirty="0">
                <a:solidFill>
                  <a:srgbClr val="1188A3"/>
                </a:solidFill>
                <a:hlinkClick r:id="rId3">
                  <a:extLst>
                    <a:ext uri="{A12FA001-AC4F-418D-AE19-62706E023703}">
                      <ahyp:hlinkClr xmlns:ahyp="http://schemas.microsoft.com/office/drawing/2018/hyperlinkcolor" val="tx"/>
                    </a:ext>
                  </a:extLst>
                </a:hlinkClick>
              </a:rPr>
              <a:t>verslo modelio drobė...</a:t>
            </a:r>
            <a:endParaRPr lang="en-IE" dirty="0">
              <a:solidFill>
                <a:srgbClr val="1188A3"/>
              </a:solidFill>
            </a:endParaRPr>
          </a:p>
        </p:txBody>
      </p:sp>
      <p:pic>
        <p:nvPicPr>
          <p:cNvPr id="5" name="Online Media 4" title="Business Model Canvas Explained">
            <a:hlinkClick r:id="" action="ppaction://media"/>
            <a:extLst>
              <a:ext uri="{FF2B5EF4-FFF2-40B4-BE49-F238E27FC236}">
                <a16:creationId xmlns:a16="http://schemas.microsoft.com/office/drawing/2014/main" id="{79B03AAA-9D65-B48B-2603-9052249EC19C}"/>
              </a:ext>
            </a:extLst>
          </p:cNvPr>
          <p:cNvPicPr>
            <a:picLocks noRot="1" noChangeAspect="1"/>
          </p:cNvPicPr>
          <p:nvPr>
            <a:videoFile r:link="rId1"/>
          </p:nvPr>
        </p:nvPicPr>
        <p:blipFill>
          <a:blip r:embed="rId4"/>
          <a:stretch>
            <a:fillRect/>
          </a:stretch>
        </p:blipFill>
        <p:spPr>
          <a:xfrm>
            <a:off x="6980106" y="1203325"/>
            <a:ext cx="5211894" cy="3978275"/>
          </a:xfrm>
          <a:prstGeom prst="rect">
            <a:avLst/>
          </a:prstGeom>
        </p:spPr>
      </p:pic>
      <p:sp>
        <p:nvSpPr>
          <p:cNvPr id="7" name="TextBox 6">
            <a:extLst>
              <a:ext uri="{FF2B5EF4-FFF2-40B4-BE49-F238E27FC236}">
                <a16:creationId xmlns:a16="http://schemas.microsoft.com/office/drawing/2014/main" id="{C4B99606-28BE-0CA8-9CAF-15C610B77E4B}"/>
              </a:ext>
            </a:extLst>
          </p:cNvPr>
          <p:cNvSpPr txBox="1"/>
          <p:nvPr/>
        </p:nvSpPr>
        <p:spPr>
          <a:xfrm>
            <a:off x="7366000" y="5906851"/>
            <a:ext cx="6100482" cy="369332"/>
          </a:xfrm>
          <a:prstGeom prst="rect">
            <a:avLst/>
          </a:prstGeom>
          <a:noFill/>
        </p:spPr>
        <p:txBody>
          <a:bodyPr wrap="square">
            <a:spAutoFit/>
          </a:bodyPr>
          <a:lstStyle/>
          <a:p>
            <a:r>
              <a:rPr lang="en-US">
                <a:solidFill>
                  <a:srgbClr val="1188A3"/>
                </a:solidFill>
                <a:hlinkClick r:id="rId5">
                  <a:extLst>
                    <a:ext uri="{A12FA001-AC4F-418D-AE19-62706E023703}">
                      <ahyp:hlinkClr xmlns:ahyp="http://schemas.microsoft.com/office/drawing/2018/hyperlinkcolor" val="tx"/>
                    </a:ext>
                  </a:extLst>
                </a:hlinkClick>
              </a:rPr>
              <a:t>Business Model Canvas Explained - YouTube</a:t>
            </a:r>
            <a:endParaRPr lang="en-IE">
              <a:solidFill>
                <a:srgbClr val="1188A3"/>
              </a:solidFill>
            </a:endParaRPr>
          </a:p>
        </p:txBody>
      </p:sp>
    </p:spTree>
    <p:extLst>
      <p:ext uri="{BB962C8B-B14F-4D97-AF65-F5344CB8AC3E}">
        <p14:creationId xmlns:p14="http://schemas.microsoft.com/office/powerpoint/2010/main" val="13296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skiing, slope&#10;&#10;Description automatically generated">
            <a:extLst>
              <a:ext uri="{FF2B5EF4-FFF2-40B4-BE49-F238E27FC236}">
                <a16:creationId xmlns:a16="http://schemas.microsoft.com/office/drawing/2014/main" id="{9FABD037-2CD3-9232-FC2F-6E2BBF945091}"/>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6914606" y="1585557"/>
            <a:ext cx="5277394" cy="3510583"/>
          </a:xfrm>
        </p:spPr>
      </p:pic>
      <p:sp>
        <p:nvSpPr>
          <p:cNvPr id="3" name="Text Placeholder 2">
            <a:extLst>
              <a:ext uri="{FF2B5EF4-FFF2-40B4-BE49-F238E27FC236}">
                <a16:creationId xmlns:a16="http://schemas.microsoft.com/office/drawing/2014/main" id="{727BF9BB-3963-C003-63E4-93B0950EDF3C}"/>
              </a:ext>
            </a:extLst>
          </p:cNvPr>
          <p:cNvSpPr>
            <a:spLocks noGrp="1"/>
          </p:cNvSpPr>
          <p:nvPr>
            <p:ph type="body" sz="quarter" idx="18"/>
          </p:nvPr>
        </p:nvSpPr>
        <p:spPr>
          <a:xfrm>
            <a:off x="1765852" y="1826250"/>
            <a:ext cx="4846983" cy="3925193"/>
          </a:xfrm>
        </p:spPr>
        <p:txBody>
          <a:bodyPr>
            <a:normAutofit fontScale="92500" lnSpcReduction="10000"/>
          </a:bodyPr>
          <a:lstStyle/>
          <a:p>
            <a:pPr marL="0" indent="0">
              <a:lnSpc>
                <a:spcPct val="100000"/>
              </a:lnSpc>
            </a:pPr>
            <a:r>
              <a:rPr lang="lt-LT" sz="2800" b="0" i="0" dirty="0">
                <a:effectLst/>
              </a:rPr>
              <a:t>Kadangi mūsų visuomenė sensta, tai reiškia, kad senėjantiems vartotojams skirti inovatyvūs produktai ar paslaugos </a:t>
            </a:r>
            <a:r>
              <a:rPr lang="lt-LT" sz="2800" b="1" i="0" dirty="0">
                <a:effectLst/>
              </a:rPr>
              <a:t>nebeturi atitikti įprastų verslo modelių</a:t>
            </a:r>
            <a:r>
              <a:rPr lang="lt-LT" sz="2800" b="0" i="0" dirty="0">
                <a:effectLst/>
              </a:rPr>
              <a:t>. </a:t>
            </a:r>
          </a:p>
          <a:p>
            <a:pPr marL="0" indent="0">
              <a:lnSpc>
                <a:spcPct val="100000"/>
              </a:lnSpc>
            </a:pPr>
            <a:r>
              <a:rPr lang="lt-LT" sz="2800" b="0" i="0" dirty="0">
                <a:effectLst/>
              </a:rPr>
              <a:t>Sėkmingi modeliai turi atitikti senstančių vartotojų biologinius, fiziologinius ir kognityvinius poreikius, derinant inovacijas ir funkcionalumą.</a:t>
            </a:r>
          </a:p>
        </p:txBody>
      </p:sp>
      <p:sp>
        <p:nvSpPr>
          <p:cNvPr id="4" name="Text Placeholder 3">
            <a:extLst>
              <a:ext uri="{FF2B5EF4-FFF2-40B4-BE49-F238E27FC236}">
                <a16:creationId xmlns:a16="http://schemas.microsoft.com/office/drawing/2014/main" id="{FBD0F223-F679-D038-1A71-D0EB6553C140}"/>
              </a:ext>
            </a:extLst>
          </p:cNvPr>
          <p:cNvSpPr>
            <a:spLocks noGrp="1"/>
          </p:cNvSpPr>
          <p:nvPr>
            <p:ph type="body" sz="quarter" idx="16"/>
          </p:nvPr>
        </p:nvSpPr>
        <p:spPr>
          <a:xfrm>
            <a:off x="1718561" y="191590"/>
            <a:ext cx="4716425" cy="1211008"/>
          </a:xfrm>
        </p:spPr>
        <p:txBody>
          <a:bodyPr>
            <a:normAutofit/>
          </a:bodyPr>
          <a:lstStyle/>
          <a:p>
            <a:r>
              <a:rPr lang="lt-LT" dirty="0"/>
              <a:t>Senjorų maisto rinkos verslo modelis</a:t>
            </a:r>
          </a:p>
        </p:txBody>
      </p:sp>
      <p:sp>
        <p:nvSpPr>
          <p:cNvPr id="6" name="TextBox 5">
            <a:extLst>
              <a:ext uri="{FF2B5EF4-FFF2-40B4-BE49-F238E27FC236}">
                <a16:creationId xmlns:a16="http://schemas.microsoft.com/office/drawing/2014/main" id="{BD404FE8-0709-3007-013C-CA393FC9848B}"/>
              </a:ext>
            </a:extLst>
          </p:cNvPr>
          <p:cNvSpPr txBox="1"/>
          <p:nvPr/>
        </p:nvSpPr>
        <p:spPr>
          <a:xfrm>
            <a:off x="5573483" y="6077824"/>
            <a:ext cx="861503" cy="369332"/>
          </a:xfrm>
          <a:prstGeom prst="rect">
            <a:avLst/>
          </a:prstGeom>
          <a:noFill/>
        </p:spPr>
        <p:txBody>
          <a:bodyPr wrap="square">
            <a:spAutoFit/>
          </a:bodyPr>
          <a:lstStyle/>
          <a:p>
            <a:r>
              <a:rPr lang="lt-LT" dirty="0">
                <a:solidFill>
                  <a:srgbClr val="1188A3"/>
                </a:solidFill>
                <a:hlinkClick r:id="rId4">
                  <a:extLst>
                    <a:ext uri="{A12FA001-AC4F-418D-AE19-62706E023703}">
                      <ahyp:hlinkClr xmlns:ahyp="http://schemas.microsoft.com/office/drawing/2018/hyperlinkcolor" val="tx"/>
                    </a:ext>
                  </a:extLst>
                </a:hlinkClick>
              </a:rPr>
              <a:t>Šaltinis</a:t>
            </a:r>
            <a:endParaRPr lang="en-GB" dirty="0">
              <a:solidFill>
                <a:srgbClr val="1188A3"/>
              </a:solidFill>
            </a:endParaRPr>
          </a:p>
        </p:txBody>
      </p:sp>
    </p:spTree>
    <p:extLst>
      <p:ext uri="{BB962C8B-B14F-4D97-AF65-F5344CB8AC3E}">
        <p14:creationId xmlns:p14="http://schemas.microsoft.com/office/powerpoint/2010/main" val="136424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CD6EFB-EB83-2877-9717-BEED462AC157}"/>
              </a:ext>
            </a:extLst>
          </p:cNvPr>
          <p:cNvSpPr>
            <a:spLocks noGrp="1"/>
          </p:cNvSpPr>
          <p:nvPr>
            <p:ph type="body" sz="quarter" idx="18"/>
          </p:nvPr>
        </p:nvSpPr>
        <p:spPr/>
        <p:txBody>
          <a:bodyPr>
            <a:normAutofit/>
          </a:bodyPr>
          <a:lstStyle/>
          <a:p>
            <a:pPr indent="0"/>
            <a:r>
              <a:rPr lang="en-US" dirty="0" err="1"/>
              <a:t>Vyresnio</a:t>
            </a:r>
            <a:r>
              <a:rPr lang="en-US" dirty="0"/>
              <a:t> </a:t>
            </a:r>
            <a:r>
              <a:rPr lang="en-US" dirty="0" err="1"/>
              <a:t>amžiaus</a:t>
            </a:r>
            <a:r>
              <a:rPr lang="en-US" dirty="0"/>
              <a:t> </a:t>
            </a:r>
            <a:r>
              <a:rPr lang="en-US" dirty="0" err="1"/>
              <a:t>vartotojams</a:t>
            </a:r>
            <a:r>
              <a:rPr lang="en-US" dirty="0"/>
              <a:t> </a:t>
            </a:r>
            <a:r>
              <a:rPr lang="en-US" dirty="0" err="1"/>
              <a:t>būdingi</a:t>
            </a:r>
            <a:r>
              <a:rPr lang="en-US" dirty="0"/>
              <a:t> </a:t>
            </a:r>
            <a:r>
              <a:rPr lang="en-US" dirty="0" err="1"/>
              <a:t>keli</a:t>
            </a:r>
            <a:r>
              <a:rPr lang="en-US" dirty="0"/>
              <a:t> </a:t>
            </a:r>
            <a:r>
              <a:rPr lang="en-US" dirty="0" err="1"/>
              <a:t>išskirtiniai</a:t>
            </a:r>
            <a:r>
              <a:rPr lang="en-US" dirty="0"/>
              <a:t> </a:t>
            </a:r>
            <a:r>
              <a:rPr lang="en-US" dirty="0" err="1"/>
              <a:t>bruožai</a:t>
            </a:r>
            <a:r>
              <a:rPr lang="en-US" dirty="0"/>
              <a:t>, </a:t>
            </a:r>
            <a:r>
              <a:rPr lang="en-US" dirty="0" err="1"/>
              <a:t>pvz</a:t>
            </a:r>
            <a:r>
              <a:rPr lang="en-US" dirty="0"/>
              <a:t>:</a:t>
            </a:r>
          </a:p>
          <a:p>
            <a:pPr marL="800100" indent="-457200">
              <a:buFont typeface="+mj-lt"/>
              <a:buAutoNum type="alphaLcPeriod"/>
            </a:pPr>
            <a:r>
              <a:rPr lang="lt-LT" dirty="0"/>
              <a:t>Jiems labai </a:t>
            </a:r>
            <a:r>
              <a:rPr lang="lt-LT" b="1" dirty="0"/>
              <a:t>reikia informacijos apie produktus ir paslaugas</a:t>
            </a:r>
            <a:r>
              <a:rPr lang="lt-LT" dirty="0"/>
              <a:t>.</a:t>
            </a:r>
          </a:p>
          <a:p>
            <a:pPr marL="800100" indent="-457200">
              <a:buFont typeface="+mj-lt"/>
              <a:buAutoNum type="alphaLcPeriod"/>
            </a:pPr>
            <a:r>
              <a:rPr lang="lt-LT" dirty="0"/>
              <a:t>Jie turi </a:t>
            </a:r>
            <a:r>
              <a:rPr lang="lt-LT" b="1" dirty="0"/>
              <a:t>didesnį poreikį nesijausti diskriminuojami </a:t>
            </a:r>
            <a:r>
              <a:rPr lang="lt-LT" dirty="0"/>
              <a:t>(</a:t>
            </a:r>
            <a:r>
              <a:rPr lang="lt-LT" dirty="0" err="1"/>
              <a:t>Ahmad</a:t>
            </a:r>
            <a:r>
              <a:rPr lang="lt-LT" dirty="0"/>
              <a:t> 2002).</a:t>
            </a:r>
          </a:p>
          <a:p>
            <a:pPr marL="800100" indent="-457200">
              <a:buFont typeface="+mj-lt"/>
              <a:buAutoNum type="alphaLcPeriod"/>
            </a:pPr>
            <a:r>
              <a:rPr lang="lt-LT" dirty="0"/>
              <a:t>Juos galima </a:t>
            </a:r>
            <a:r>
              <a:rPr lang="lt-LT" b="1" dirty="0"/>
              <a:t>padalinti į skirtingus rinkos segmentus.</a:t>
            </a:r>
          </a:p>
          <a:p>
            <a:pPr marL="800100" indent="-457200">
              <a:buFont typeface="+mj-lt"/>
              <a:buAutoNum type="alphaLcPeriod"/>
            </a:pPr>
            <a:r>
              <a:rPr lang="lt-LT" dirty="0"/>
              <a:t>Jie yra </a:t>
            </a:r>
            <a:r>
              <a:rPr lang="lt-LT" b="1" dirty="0"/>
              <a:t>lojalesni prekės ženklui nei jaunesni vartotojai.</a:t>
            </a:r>
          </a:p>
          <a:p>
            <a:pPr marL="800100" indent="-457200">
              <a:buFont typeface="+mj-lt"/>
              <a:buAutoNum type="alphaLcPeriod"/>
            </a:pPr>
            <a:endParaRPr lang="en-US" dirty="0"/>
          </a:p>
          <a:p>
            <a:pPr marL="0" indent="0"/>
            <a:r>
              <a:rPr lang="lt-LT" dirty="0"/>
              <a:t>Toliau pateikiamose skaidrėse aptarsime šias savybes ir pateiksime verslo modelių pavyzdžių, kurie atitinka minėtas savybes.</a:t>
            </a:r>
          </a:p>
          <a:p>
            <a:endParaRPr lang="en-GB" dirty="0"/>
          </a:p>
        </p:txBody>
      </p:sp>
      <p:sp>
        <p:nvSpPr>
          <p:cNvPr id="3" name="Text Placeholder 2">
            <a:extLst>
              <a:ext uri="{FF2B5EF4-FFF2-40B4-BE49-F238E27FC236}">
                <a16:creationId xmlns:a16="http://schemas.microsoft.com/office/drawing/2014/main" id="{216E0BEB-4BAE-7D98-8C50-082EE2EB9BDF}"/>
              </a:ext>
            </a:extLst>
          </p:cNvPr>
          <p:cNvSpPr>
            <a:spLocks noGrp="1"/>
          </p:cNvSpPr>
          <p:nvPr>
            <p:ph type="body" sz="quarter" idx="16"/>
          </p:nvPr>
        </p:nvSpPr>
        <p:spPr>
          <a:xfrm>
            <a:off x="418011" y="435430"/>
            <a:ext cx="11124805" cy="870856"/>
          </a:xfrm>
        </p:spPr>
        <p:txBody>
          <a:bodyPr anchor="ctr">
            <a:normAutofit/>
          </a:bodyPr>
          <a:lstStyle/>
          <a:p>
            <a:r>
              <a:rPr lang="lt-LT" dirty="0"/>
              <a:t>Unikalios senjorų, kaip vartotojų, savybės</a:t>
            </a:r>
          </a:p>
        </p:txBody>
      </p:sp>
    </p:spTree>
    <p:extLst>
      <p:ext uri="{BB962C8B-B14F-4D97-AF65-F5344CB8AC3E}">
        <p14:creationId xmlns:p14="http://schemas.microsoft.com/office/powerpoint/2010/main" val="2422635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734715" y="1515035"/>
            <a:ext cx="5495756" cy="4109680"/>
          </a:xfrm>
        </p:spPr>
        <p:txBody>
          <a:bodyPr>
            <a:normAutofit fontScale="92500" lnSpcReduction="10000"/>
          </a:bodyPr>
          <a:lstStyle/>
          <a:p>
            <a:pPr marL="342900" indent="-342900">
              <a:lnSpc>
                <a:spcPct val="120000"/>
              </a:lnSpc>
              <a:buFont typeface="Arial" panose="020B0604020202020204" pitchFamily="34" charset="0"/>
              <a:buChar char="•"/>
            </a:pPr>
            <a:r>
              <a:rPr lang="lt-LT" dirty="0"/>
              <a:t>Senjorams reikia kitokios informacijos apie sveikatos problemas.  Be to, jie yra </a:t>
            </a:r>
            <a:r>
              <a:rPr lang="lt-LT" b="1" dirty="0"/>
              <a:t>išrankesni ir mažiau imlūs rinkodarai </a:t>
            </a:r>
            <a:r>
              <a:rPr lang="lt-LT" dirty="0"/>
              <a:t>(</a:t>
            </a:r>
            <a:r>
              <a:rPr lang="lt-LT" dirty="0" err="1"/>
              <a:t>Guido</a:t>
            </a:r>
            <a:r>
              <a:rPr lang="lt-LT" dirty="0"/>
              <a:t>, </a:t>
            </a:r>
            <a:r>
              <a:rPr lang="lt-LT" dirty="0" err="1"/>
              <a:t>Ugolini</a:t>
            </a:r>
            <a:r>
              <a:rPr lang="lt-LT" dirty="0"/>
              <a:t> ir </a:t>
            </a:r>
            <a:r>
              <a:rPr lang="lt-LT" dirty="0" err="1"/>
              <a:t>Sestino</a:t>
            </a:r>
            <a:r>
              <a:rPr lang="lt-LT" dirty="0"/>
              <a:t>, 2022), nes žino apie dalykus, kurie trukdo jiems tęsti aktyvų gyvenimo būdą. </a:t>
            </a:r>
          </a:p>
          <a:p>
            <a:pPr marL="342900" indent="-342900">
              <a:lnSpc>
                <a:spcPct val="120000"/>
              </a:lnSpc>
              <a:buFont typeface="Arial" panose="020B0604020202020204" pitchFamily="34" charset="0"/>
              <a:buChar char="•"/>
            </a:pPr>
            <a:r>
              <a:rPr lang="lt-LT" dirty="0"/>
              <a:t>Taigi, norėdamos įgyti jų pasitikėjimą, įmonės gali sutelkti dėmesį į tai, </a:t>
            </a:r>
            <a:r>
              <a:rPr lang="lt-LT" b="1" dirty="0"/>
              <a:t>kaip maisto produktas ar paslauga pagerins jų sveikatą ir gyvenimo kokybę</a:t>
            </a:r>
            <a:r>
              <a:rPr lang="lt-LT" dirty="0"/>
              <a:t>.</a:t>
            </a:r>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228600"/>
            <a:ext cx="5085159" cy="1196789"/>
          </a:xfrm>
        </p:spPr>
        <p:txBody>
          <a:bodyPr>
            <a:normAutofit/>
          </a:bodyPr>
          <a:lstStyle/>
          <a:p>
            <a:r>
              <a:rPr lang="es-ES" dirty="0" err="1"/>
              <a:t>Informacija</a:t>
            </a:r>
            <a:r>
              <a:rPr lang="es-ES" dirty="0"/>
              <a:t> </a:t>
            </a:r>
            <a:r>
              <a:rPr lang="es-ES" dirty="0" err="1"/>
              <a:t>apie</a:t>
            </a:r>
            <a:r>
              <a:rPr lang="es-ES" dirty="0"/>
              <a:t> </a:t>
            </a:r>
            <a:r>
              <a:rPr lang="es-ES" dirty="0" err="1"/>
              <a:t>produktus</a:t>
            </a:r>
            <a:r>
              <a:rPr lang="es-ES" dirty="0"/>
              <a:t> ir </a:t>
            </a:r>
            <a:r>
              <a:rPr lang="es-ES" dirty="0" err="1"/>
              <a:t>paslaugas</a:t>
            </a:r>
            <a:endParaRPr lang="es-ES" dirty="0"/>
          </a:p>
        </p:txBody>
      </p:sp>
      <p:pic>
        <p:nvPicPr>
          <p:cNvPr id="3" name="Picture Placeholder 2" descr="A picture containing text, person, person, scene&#10;&#10;Description automatically generated">
            <a:extLst>
              <a:ext uri="{FF2B5EF4-FFF2-40B4-BE49-F238E27FC236}">
                <a16:creationId xmlns:a16="http://schemas.microsoft.com/office/drawing/2014/main" id="{602145E7-3432-1BA2-C581-CE717713ADE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81CDF172-3A38-1EDB-A2E3-19A7341720F5}"/>
              </a:ext>
            </a:extLst>
          </p:cNvPr>
          <p:cNvSpPr txBox="1"/>
          <p:nvPr/>
        </p:nvSpPr>
        <p:spPr>
          <a:xfrm>
            <a:off x="183776" y="6526030"/>
            <a:ext cx="6194612" cy="307777"/>
          </a:xfrm>
          <a:prstGeom prst="rect">
            <a:avLst/>
          </a:prstGeom>
          <a:noFill/>
        </p:spPr>
        <p:txBody>
          <a:bodyPr wrap="square">
            <a:spAutoFit/>
          </a:bodyPr>
          <a:lstStyle/>
          <a:p>
            <a:r>
              <a:rPr lang="en-GB" sz="1400"/>
              <a:t>Source:</a:t>
            </a:r>
          </a:p>
        </p:txBody>
      </p:sp>
    </p:spTree>
    <p:extLst>
      <p:ext uri="{BB962C8B-B14F-4D97-AF65-F5344CB8AC3E}">
        <p14:creationId xmlns:p14="http://schemas.microsoft.com/office/powerpoint/2010/main" val="3265105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D6F86E-0007-21EE-6D3C-733E07F55A24}"/>
              </a:ext>
            </a:extLst>
          </p:cNvPr>
          <p:cNvSpPr>
            <a:spLocks noGrp="1"/>
          </p:cNvSpPr>
          <p:nvPr>
            <p:ph type="body" sz="quarter" idx="18"/>
          </p:nvPr>
        </p:nvSpPr>
        <p:spPr>
          <a:xfrm>
            <a:off x="1577788" y="1281954"/>
            <a:ext cx="5181600" cy="5405718"/>
          </a:xfrm>
        </p:spPr>
        <p:txBody>
          <a:bodyPr vert="horz" lIns="91440" tIns="45720" rIns="91440" bIns="45720" rtlCol="0" anchor="t">
            <a:noAutofit/>
          </a:bodyPr>
          <a:lstStyle/>
          <a:p>
            <a:pPr marL="0" indent="0">
              <a:lnSpc>
                <a:spcPct val="120000"/>
              </a:lnSpc>
            </a:pPr>
            <a:r>
              <a:rPr lang="en-US" sz="2000" dirty="0">
                <a:solidFill>
                  <a:srgbClr val="1188A3"/>
                </a:solidFill>
                <a:hlinkClick r:id="rId3">
                  <a:extLst>
                    <a:ext uri="{A12FA001-AC4F-418D-AE19-62706E023703}">
                      <ahyp:hlinkClr xmlns:ahyp="http://schemas.microsoft.com/office/drawing/2018/hyperlinkcolor" val="tx"/>
                    </a:ext>
                  </a:extLst>
                </a:hlinkClick>
              </a:rPr>
              <a:t>G-Nutrition</a:t>
            </a:r>
            <a:r>
              <a:rPr lang="en-US" sz="2000" dirty="0">
                <a:solidFill>
                  <a:srgbClr val="1188A3"/>
                </a:solidFill>
              </a:rPr>
              <a:t> </a:t>
            </a:r>
            <a:r>
              <a:rPr lang="lt-LT" sz="2000" dirty="0"/>
              <a:t>– tai baltymais praturtinta ir vitaminais papildyta kvietinių miltų bandelė, kurią sukūrė Prancūzijos „</a:t>
            </a:r>
            <a:r>
              <a:rPr lang="lt-LT" sz="2000" dirty="0" err="1"/>
              <a:t>Cerelab</a:t>
            </a:r>
            <a:r>
              <a:rPr lang="lt-LT" sz="2000" dirty="0"/>
              <a:t>“ laboratorija bendradarbiaudama su „</a:t>
            </a:r>
            <a:r>
              <a:rPr lang="lt-LT" sz="2000" dirty="0" err="1"/>
              <a:t>Nutrisens</a:t>
            </a:r>
            <a:r>
              <a:rPr lang="lt-LT" sz="2000" dirty="0"/>
              <a:t>“. </a:t>
            </a:r>
          </a:p>
          <a:p>
            <a:pPr marL="0" indent="0">
              <a:lnSpc>
                <a:spcPct val="120000"/>
              </a:lnSpc>
            </a:pPr>
            <a:r>
              <a:rPr lang="lt-LT" sz="2000" dirty="0"/>
              <a:t>Bandelės ne tik atitinka senjorų mitybos poreikius, bet ir yra puikiai pritaikytos prie jų skonio ir valgymo galimybių. Įrodyta, kad šis produktas pagerina nepakankamai maitinamų slaugos namų gyventojų sveikatą geriau nei įprastas pusryčių ir maisto papildų derinys.</a:t>
            </a:r>
          </a:p>
          <a:p>
            <a:pPr marL="0" indent="0">
              <a:lnSpc>
                <a:spcPct val="120000"/>
              </a:lnSpc>
            </a:pPr>
            <a:r>
              <a:rPr lang="lt-LT" sz="2000" dirty="0"/>
              <a:t>Pripažįstant jo poveikį vyresnio amžiaus žmonių sveikatai, 2018 m. jis tapo pirmuoju kasdienio maisto produktu, kurį kompensuoja Prancūzijos socialinės apsaugos sistema.</a:t>
            </a:r>
          </a:p>
        </p:txBody>
      </p:sp>
      <p:pic>
        <p:nvPicPr>
          <p:cNvPr id="12" name="Picture Placeholder 11">
            <a:extLst>
              <a:ext uri="{FF2B5EF4-FFF2-40B4-BE49-F238E27FC236}">
                <a16:creationId xmlns:a16="http://schemas.microsoft.com/office/drawing/2014/main" id="{B6961F7A-2C9A-FA30-44EF-98C56B8B156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851650" y="228600"/>
            <a:ext cx="5105400" cy="6362700"/>
          </a:xfrm>
          <a:prstGeom prst="rect">
            <a:avLst/>
          </a:prstGeom>
        </p:spPr>
      </p:pic>
      <p:sp>
        <p:nvSpPr>
          <p:cNvPr id="13" name="Text Placeholder 2">
            <a:extLst>
              <a:ext uri="{FF2B5EF4-FFF2-40B4-BE49-F238E27FC236}">
                <a16:creationId xmlns:a16="http://schemas.microsoft.com/office/drawing/2014/main" id="{3200CC14-D8B0-452D-4A7F-521AA50B9714}"/>
              </a:ext>
            </a:extLst>
          </p:cNvPr>
          <p:cNvSpPr txBox="1">
            <a:spLocks/>
          </p:cNvSpPr>
          <p:nvPr/>
        </p:nvSpPr>
        <p:spPr>
          <a:xfrm>
            <a:off x="693930" y="228600"/>
            <a:ext cx="3815317" cy="914401"/>
          </a:xfrm>
          <a:prstGeom prst="rect">
            <a:avLst/>
          </a:prstGeom>
          <a:solidFill>
            <a:srgbClr val="FFD100"/>
          </a:solidFill>
        </p:spPr>
        <p:txBody>
          <a:bodyPr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b="1" dirty="0">
                <a:solidFill>
                  <a:srgbClr val="000000"/>
                </a:solidFill>
              </a:rPr>
              <a:t>Pasisemkite įkvėpimo</a:t>
            </a:r>
            <a:endParaRPr lang="en-IE" sz="3600" b="1" dirty="0">
              <a:solidFill>
                <a:srgbClr val="000000"/>
              </a:solidFill>
            </a:endParaRPr>
          </a:p>
        </p:txBody>
      </p:sp>
      <p:sp>
        <p:nvSpPr>
          <p:cNvPr id="6" name="Text Placeholder 5">
            <a:extLst>
              <a:ext uri="{FF2B5EF4-FFF2-40B4-BE49-F238E27FC236}">
                <a16:creationId xmlns:a16="http://schemas.microsoft.com/office/drawing/2014/main" id="{E89C5F93-596B-3472-E4FD-D35B0CE27A90}"/>
              </a:ext>
            </a:extLst>
          </p:cNvPr>
          <p:cNvSpPr>
            <a:spLocks noGrp="1"/>
          </p:cNvSpPr>
          <p:nvPr>
            <p:ph type="body" sz="quarter" idx="16"/>
          </p:nvPr>
        </p:nvSpPr>
        <p:spPr>
          <a:xfrm>
            <a:off x="7046137" y="5741251"/>
            <a:ext cx="4716425" cy="582221"/>
          </a:xfrm>
          <a:solidFill>
            <a:srgbClr val="85D2E1"/>
          </a:solidFill>
        </p:spPr>
        <p:txBody>
          <a:bodyPr anchor="ctr">
            <a:normAutofit fontScale="77500" lnSpcReduction="20000"/>
          </a:bodyPr>
          <a:lstStyle/>
          <a:p>
            <a:r>
              <a:rPr lang="en-GB" b="1" dirty="0" err="1"/>
              <a:t>Cerelab's</a:t>
            </a:r>
            <a:r>
              <a:rPr lang="en-GB" b="1" dirty="0"/>
              <a:t> G-Nutrition Brioche</a:t>
            </a:r>
          </a:p>
        </p:txBody>
      </p:sp>
    </p:spTree>
    <p:extLst>
      <p:ext uri="{BB962C8B-B14F-4D97-AF65-F5344CB8AC3E}">
        <p14:creationId xmlns:p14="http://schemas.microsoft.com/office/powerpoint/2010/main" val="212905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734715" y="1730189"/>
            <a:ext cx="5225960" cy="4231341"/>
          </a:xfrm>
        </p:spPr>
        <p:txBody>
          <a:bodyPr>
            <a:normAutofit/>
          </a:bodyPr>
          <a:lstStyle/>
          <a:p>
            <a:pPr marL="0" indent="0"/>
            <a:r>
              <a:rPr lang="lt-LT" b="1" dirty="0"/>
              <a:t>Vyresnio amžiaus žmonėms nepatinka, kai juos diskriminuoja dėl amžiaus.</a:t>
            </a:r>
          </a:p>
          <a:p>
            <a:pPr marL="0" indent="0"/>
            <a:r>
              <a:rPr lang="lt-LT" dirty="0"/>
              <a:t>Todėl padėkite jiems įveikti senatvės </a:t>
            </a:r>
            <a:r>
              <a:rPr lang="lt-LT" dirty="0" err="1"/>
              <a:t>tabu</a:t>
            </a:r>
            <a:r>
              <a:rPr lang="lt-LT" dirty="0"/>
              <a:t> („</a:t>
            </a:r>
            <a:r>
              <a:rPr lang="lt-LT" dirty="0" err="1"/>
              <a:t>Food</a:t>
            </a:r>
            <a:r>
              <a:rPr lang="lt-LT" dirty="0"/>
              <a:t> </a:t>
            </a:r>
            <a:r>
              <a:rPr lang="lt-LT" dirty="0" err="1"/>
              <a:t>Navigator</a:t>
            </a:r>
            <a:r>
              <a:rPr lang="lt-LT" dirty="0"/>
              <a:t>“, 2015), sutelkdami dėmesį į jų vertybes, gyvenimo būdą ir vartotojų patirtį, o ne siedami ją konkrečiai su amžiumi („Digital </a:t>
            </a:r>
            <a:r>
              <a:rPr lang="lt-LT" dirty="0" err="1"/>
              <a:t>Media</a:t>
            </a:r>
            <a:r>
              <a:rPr lang="lt-LT" dirty="0"/>
              <a:t> </a:t>
            </a:r>
            <a:r>
              <a:rPr lang="lt-LT" dirty="0" err="1"/>
              <a:t>Team</a:t>
            </a:r>
            <a:r>
              <a:rPr lang="lt-LT" dirty="0"/>
              <a:t>“, 2022).</a:t>
            </a:r>
            <a:endParaRPr lang="en-GB" dirty="0">
              <a:solidFill>
                <a:srgbClr val="1188A3"/>
              </a:solidFill>
            </a:endParaRPr>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445749"/>
            <a:ext cx="5085159" cy="979640"/>
          </a:xfrm>
        </p:spPr>
        <p:txBody>
          <a:bodyPr vert="horz" lIns="91440" tIns="45720" rIns="91440" bIns="45720" rtlCol="0" anchor="t">
            <a:normAutofit/>
          </a:bodyPr>
          <a:lstStyle/>
          <a:p>
            <a:r>
              <a:rPr lang="lt-LT" dirty="0"/>
              <a:t>Būkite neutralūs amžiui</a:t>
            </a:r>
          </a:p>
          <a:p>
            <a:endParaRPr lang="en-GB" dirty="0"/>
          </a:p>
        </p:txBody>
      </p:sp>
      <p:pic>
        <p:nvPicPr>
          <p:cNvPr id="3" name="Picture Placeholder 2" descr="A group of people walking&#10;&#10;Description automatically generated with medium confidence">
            <a:extLst>
              <a:ext uri="{FF2B5EF4-FFF2-40B4-BE49-F238E27FC236}">
                <a16:creationId xmlns:a16="http://schemas.microsoft.com/office/drawing/2014/main" id="{B8E50EF1-471C-AC27-0233-B2994029461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85985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68DF7F-6DD2-4DAB-BB56-8C05B7BE7475}"/>
              </a:ext>
            </a:extLst>
          </p:cNvPr>
          <p:cNvSpPr>
            <a:spLocks noGrp="1"/>
          </p:cNvSpPr>
          <p:nvPr>
            <p:ph type="body" sz="quarter" idx="18"/>
          </p:nvPr>
        </p:nvSpPr>
        <p:spPr>
          <a:xfrm>
            <a:off x="734714" y="1488141"/>
            <a:ext cx="5459897" cy="4136574"/>
          </a:xfrm>
        </p:spPr>
        <p:txBody>
          <a:bodyPr>
            <a:normAutofit lnSpcReduction="10000"/>
          </a:bodyPr>
          <a:lstStyle/>
          <a:p>
            <a:pPr marL="342900" indent="-342900">
              <a:buFont typeface="Arial" panose="020B0604020202020204" pitchFamily="34" charset="0"/>
              <a:buChar char="•"/>
            </a:pPr>
            <a:r>
              <a:rPr lang="lt-LT" dirty="0"/>
              <a:t>Kaip aptarta 3 modulyje, vyresnio amžiaus žmonių rinka ilgą laiką buvo laikoma </a:t>
            </a:r>
            <a:r>
              <a:rPr lang="lt-LT" b="1" dirty="0" err="1"/>
              <a:t>heterogenišku</a:t>
            </a:r>
            <a:r>
              <a:rPr lang="lt-LT" dirty="0"/>
              <a:t> segmentu.</a:t>
            </a:r>
          </a:p>
          <a:p>
            <a:pPr marL="342900" indent="-342900">
              <a:buFont typeface="Arial" panose="020B0604020202020204" pitchFamily="34" charset="0"/>
              <a:buChar char="•"/>
            </a:pPr>
            <a:r>
              <a:rPr lang="lt-LT" dirty="0"/>
              <a:t>Šią įvairovę lemia senėjimo proceso </a:t>
            </a:r>
            <a:r>
              <a:rPr lang="lt-LT" b="1" dirty="0"/>
              <a:t>įvairiapusiškumas, kai asmenys sensta įvairiais būdais ir skirtingu tempu</a:t>
            </a:r>
            <a:r>
              <a:rPr lang="lt-LT" dirty="0"/>
              <a:t>. Todėl reikia taikyti skirtingas rinkos segmentavimo strategijas</a:t>
            </a:r>
          </a:p>
          <a:p>
            <a:pPr marL="0" indent="0"/>
            <a:r>
              <a:rPr lang="en-GB" b="1" dirty="0" err="1"/>
              <a:t>Naudingi</a:t>
            </a:r>
            <a:r>
              <a:rPr lang="en-GB" b="1" dirty="0"/>
              <a:t> </a:t>
            </a:r>
            <a:r>
              <a:rPr lang="en-GB" b="1" dirty="0" err="1"/>
              <a:t>verslo</a:t>
            </a:r>
            <a:r>
              <a:rPr lang="en-GB" b="1" dirty="0"/>
              <a:t> </a:t>
            </a:r>
            <a:r>
              <a:rPr lang="en-GB" b="1" dirty="0" err="1"/>
              <a:t>modeliai</a:t>
            </a:r>
            <a:r>
              <a:rPr lang="en-GB" b="1" dirty="0"/>
              <a:t>:</a:t>
            </a:r>
          </a:p>
          <a:p>
            <a:pPr marL="342900" indent="-342900">
              <a:buFont typeface="Arial" panose="020B0604020202020204" pitchFamily="34" charset="0"/>
              <a:buChar char="•"/>
            </a:pPr>
            <a:r>
              <a:rPr lang="pt-BR" b="1" dirty="0"/>
              <a:t>Vartotojo sukurtas </a:t>
            </a:r>
          </a:p>
          <a:p>
            <a:pPr marL="342900" indent="-342900">
              <a:buFont typeface="Arial" panose="020B0604020202020204" pitchFamily="34" charset="0"/>
              <a:buChar char="•"/>
            </a:pPr>
            <a:r>
              <a:rPr lang="pt-BR" b="1" dirty="0"/>
              <a:t>Masinis pritaikymas ir (arba) individualizavimas</a:t>
            </a:r>
            <a:endParaRPr lang="en-GB" dirty="0"/>
          </a:p>
        </p:txBody>
      </p:sp>
      <p:sp>
        <p:nvSpPr>
          <p:cNvPr id="3" name="Text Placeholder 2">
            <a:extLst>
              <a:ext uri="{FF2B5EF4-FFF2-40B4-BE49-F238E27FC236}">
                <a16:creationId xmlns:a16="http://schemas.microsoft.com/office/drawing/2014/main" id="{C0ADB638-E7E6-44E7-8AFB-64E32DAE206D}"/>
              </a:ext>
            </a:extLst>
          </p:cNvPr>
          <p:cNvSpPr>
            <a:spLocks noGrp="1"/>
          </p:cNvSpPr>
          <p:nvPr>
            <p:ph type="body" sz="quarter" idx="16"/>
          </p:nvPr>
        </p:nvSpPr>
        <p:spPr/>
        <p:txBody>
          <a:bodyPr>
            <a:normAutofit lnSpcReduction="10000"/>
          </a:bodyPr>
          <a:lstStyle/>
          <a:p>
            <a:r>
              <a:rPr lang="en-GB" dirty="0" err="1"/>
              <a:t>Rinkos</a:t>
            </a:r>
            <a:r>
              <a:rPr lang="en-GB" dirty="0"/>
              <a:t> </a:t>
            </a:r>
            <a:r>
              <a:rPr lang="en-GB" dirty="0" err="1"/>
              <a:t>segmentavimas</a:t>
            </a:r>
            <a:endParaRPr lang="en-GB" dirty="0"/>
          </a:p>
        </p:txBody>
      </p:sp>
      <p:pic>
        <p:nvPicPr>
          <p:cNvPr id="27" name="Picture Placeholder 10" descr="Old man shopping at grocery">
            <a:extLst>
              <a:ext uri="{FF2B5EF4-FFF2-40B4-BE49-F238E27FC236}">
                <a16:creationId xmlns:a16="http://schemas.microsoft.com/office/drawing/2014/main" id="{17261FB2-DD3D-871C-9B70-ACB21A5AB05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47650"/>
            <a:ext cx="5105121" cy="6362700"/>
          </a:xfrm>
        </p:spPr>
      </p:pic>
    </p:spTree>
    <p:extLst>
      <p:ext uri="{BB962C8B-B14F-4D97-AF65-F5344CB8AC3E}">
        <p14:creationId xmlns:p14="http://schemas.microsoft.com/office/powerpoint/2010/main" val="336521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person sitting at a desk with a computer and papers&#10;&#10;Description automatically generated with low confidence">
            <a:extLst>
              <a:ext uri="{FF2B5EF4-FFF2-40B4-BE49-F238E27FC236}">
                <a16:creationId xmlns:a16="http://schemas.microsoft.com/office/drawing/2014/main" id="{253DCC95-9523-E4B4-E87D-2AE35DA5E7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3" name="Picture Placeholder 2" descr="A group of people posing for a photo&#10;&#10;Description automatically generated with medium confidence">
            <a:extLst>
              <a:ext uri="{FF2B5EF4-FFF2-40B4-BE49-F238E27FC236}">
                <a16:creationId xmlns:a16="http://schemas.microsoft.com/office/drawing/2014/main" id="{B2B0D914-AEDD-6FB2-DF83-EFE915B799A5}"/>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A person looking at a computer&#10;&#10;Description automatically generated with medium confidence">
            <a:extLst>
              <a:ext uri="{FF2B5EF4-FFF2-40B4-BE49-F238E27FC236}">
                <a16:creationId xmlns:a16="http://schemas.microsoft.com/office/drawing/2014/main" id="{016644B3-3CA3-F3BB-4EDD-6E991760D8E2}"/>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pic>
        <p:nvPicPr>
          <p:cNvPr id="25" name="Picture Placeholder 24" descr="A group of people looking at a phone&#10;&#10;Description automatically generated with medium confidence">
            <a:extLst>
              <a:ext uri="{FF2B5EF4-FFF2-40B4-BE49-F238E27FC236}">
                <a16:creationId xmlns:a16="http://schemas.microsoft.com/office/drawing/2014/main" id="{534F8470-A34E-24BB-9AB4-5BFE9EDB8C35}"/>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15DFA49F-77D1-1E94-74EB-944F8D3FBE82}"/>
              </a:ext>
            </a:extLst>
          </p:cNvPr>
          <p:cNvSpPr>
            <a:spLocks noGrp="1"/>
          </p:cNvSpPr>
          <p:nvPr>
            <p:ph type="body" sz="quarter" idx="18"/>
          </p:nvPr>
        </p:nvSpPr>
        <p:spPr>
          <a:xfrm>
            <a:off x="753035" y="4462702"/>
            <a:ext cx="2401207" cy="2062860"/>
          </a:xfrm>
        </p:spPr>
        <p:txBody>
          <a:bodyPr>
            <a:noAutofit/>
          </a:bodyPr>
          <a:lstStyle/>
          <a:p>
            <a:pPr marL="285750" indent="-285750">
              <a:buFont typeface="Arial" panose="020B0604020202020204" pitchFamily="34" charset="0"/>
              <a:buChar char="•"/>
            </a:pPr>
            <a:r>
              <a:rPr lang="en-GB" sz="1600" dirty="0" err="1"/>
              <a:t>Pensijos</a:t>
            </a:r>
            <a:r>
              <a:rPr lang="en-GB" sz="1600" dirty="0"/>
              <a:t> </a:t>
            </a:r>
            <a:r>
              <a:rPr lang="en-GB" sz="1600" dirty="0" err="1"/>
              <a:t>planavimas</a:t>
            </a:r>
            <a:endParaRPr lang="en-GB" sz="1600" dirty="0"/>
          </a:p>
          <a:p>
            <a:pPr marL="285750" indent="-285750">
              <a:buFont typeface="Arial" panose="020B0604020202020204" pitchFamily="34" charset="0"/>
              <a:buChar char="•"/>
            </a:pPr>
            <a:r>
              <a:rPr lang="en-GB" sz="1600" dirty="0" err="1"/>
              <a:t>Jaunesni</a:t>
            </a:r>
            <a:r>
              <a:rPr lang="en-GB" sz="1600" dirty="0"/>
              <a:t> </a:t>
            </a:r>
            <a:r>
              <a:rPr lang="en-GB" sz="1600" dirty="0" err="1"/>
              <a:t>sutuoktiniai</a:t>
            </a:r>
            <a:r>
              <a:rPr lang="en-GB" sz="1600" dirty="0"/>
              <a:t> (45-54 m.) </a:t>
            </a:r>
            <a:r>
              <a:rPr lang="en-GB" sz="1600" dirty="0" err="1"/>
              <a:t>dažnai</a:t>
            </a:r>
            <a:r>
              <a:rPr lang="en-GB" sz="1600" dirty="0"/>
              <a:t> </a:t>
            </a:r>
            <a:r>
              <a:rPr lang="en-GB" sz="1600" dirty="0" err="1"/>
              <a:t>yra</a:t>
            </a:r>
            <a:r>
              <a:rPr lang="en-GB" sz="1600" dirty="0"/>
              <a:t> </a:t>
            </a:r>
            <a:r>
              <a:rPr lang="en-GB" sz="1600" dirty="0" err="1"/>
              <a:t>pasirengę</a:t>
            </a:r>
            <a:r>
              <a:rPr lang="en-GB" sz="1600" dirty="0"/>
              <a:t> </a:t>
            </a:r>
            <a:r>
              <a:rPr lang="en-GB" sz="1600" dirty="0" err="1"/>
              <a:t>priimti</a:t>
            </a:r>
            <a:r>
              <a:rPr lang="en-GB" sz="1600" dirty="0"/>
              <a:t> </a:t>
            </a:r>
            <a:r>
              <a:rPr lang="en-GB" sz="1600" dirty="0" err="1"/>
              <a:t>finansinius</a:t>
            </a:r>
            <a:r>
              <a:rPr lang="en-GB" sz="1600" dirty="0"/>
              <a:t> </a:t>
            </a:r>
            <a:r>
              <a:rPr lang="en-GB" sz="1600" dirty="0" err="1"/>
              <a:t>pokyčius</a:t>
            </a:r>
            <a:r>
              <a:rPr lang="en-GB" sz="1600" dirty="0"/>
              <a:t> </a:t>
            </a:r>
            <a:r>
              <a:rPr lang="en-GB" sz="1600" dirty="0" err="1"/>
              <a:t>ir</a:t>
            </a:r>
            <a:r>
              <a:rPr lang="en-GB" sz="1600" dirty="0"/>
              <a:t> </a:t>
            </a:r>
            <a:r>
              <a:rPr lang="en-GB" sz="1600" dirty="0" err="1"/>
              <a:t>sprendimus</a:t>
            </a:r>
            <a:r>
              <a:rPr lang="en-GB" sz="1600" dirty="0"/>
              <a:t> </a:t>
            </a:r>
            <a:r>
              <a:rPr lang="en-GB" sz="1600" dirty="0" err="1"/>
              <a:t>prieš</a:t>
            </a:r>
            <a:r>
              <a:rPr lang="en-GB" sz="1600" dirty="0"/>
              <a:t> </a:t>
            </a:r>
            <a:r>
              <a:rPr lang="en-GB" sz="1600" dirty="0" err="1"/>
              <a:t>išeinant</a:t>
            </a:r>
            <a:r>
              <a:rPr lang="en-GB" sz="1600" dirty="0"/>
              <a:t> į </a:t>
            </a:r>
            <a:r>
              <a:rPr lang="en-GB" sz="1600" dirty="0" err="1"/>
              <a:t>pensiją</a:t>
            </a:r>
            <a:r>
              <a:rPr lang="en-GB" sz="1600" dirty="0"/>
              <a:t>.</a:t>
            </a:r>
          </a:p>
        </p:txBody>
      </p:sp>
      <p:sp>
        <p:nvSpPr>
          <p:cNvPr id="9" name="Text Placeholder 8">
            <a:extLst>
              <a:ext uri="{FF2B5EF4-FFF2-40B4-BE49-F238E27FC236}">
                <a16:creationId xmlns:a16="http://schemas.microsoft.com/office/drawing/2014/main" id="{AE387483-3284-A969-9D16-84772FAF5955}"/>
              </a:ext>
            </a:extLst>
          </p:cNvPr>
          <p:cNvSpPr>
            <a:spLocks noGrp="1"/>
          </p:cNvSpPr>
          <p:nvPr>
            <p:ph type="body" sz="quarter" idx="16"/>
          </p:nvPr>
        </p:nvSpPr>
        <p:spPr>
          <a:xfrm>
            <a:off x="864404" y="3931189"/>
            <a:ext cx="2401206" cy="423384"/>
          </a:xfrm>
        </p:spPr>
        <p:txBody>
          <a:bodyPr>
            <a:noAutofit/>
          </a:bodyPr>
          <a:lstStyle/>
          <a:p>
            <a:r>
              <a:rPr lang="en-GB" sz="1600" b="1" dirty="0" err="1"/>
              <a:t>Priešpensi</a:t>
            </a:r>
            <a:r>
              <a:rPr lang="lt-LT" sz="1600" b="1" dirty="0"/>
              <a:t>ji</a:t>
            </a:r>
            <a:r>
              <a:rPr lang="en-GB" sz="1600" b="1" dirty="0" err="1"/>
              <a:t>nio</a:t>
            </a:r>
            <a:r>
              <a:rPr lang="en-GB" sz="1600" b="1" dirty="0"/>
              <a:t> </a:t>
            </a:r>
            <a:r>
              <a:rPr lang="en-GB" sz="1600" b="1" dirty="0" err="1"/>
              <a:t>amžiaus</a:t>
            </a:r>
            <a:r>
              <a:rPr lang="en-GB" sz="1600" b="1" dirty="0"/>
              <a:t> </a:t>
            </a:r>
            <a:r>
              <a:rPr lang="en-GB" sz="1600" b="1" dirty="0" err="1"/>
              <a:t>asmenys</a:t>
            </a:r>
            <a:r>
              <a:rPr lang="en-GB" sz="1600" b="1" dirty="0"/>
              <a:t> (50-65 m.) </a:t>
            </a:r>
          </a:p>
        </p:txBody>
      </p:sp>
      <p:sp>
        <p:nvSpPr>
          <p:cNvPr id="11" name="Text Placeholder 10">
            <a:extLst>
              <a:ext uri="{FF2B5EF4-FFF2-40B4-BE49-F238E27FC236}">
                <a16:creationId xmlns:a16="http://schemas.microsoft.com/office/drawing/2014/main" id="{80CA3B14-D260-E968-573F-BE0232927874}"/>
              </a:ext>
            </a:extLst>
          </p:cNvPr>
          <p:cNvSpPr>
            <a:spLocks noGrp="1"/>
          </p:cNvSpPr>
          <p:nvPr>
            <p:ph type="body" sz="quarter" idx="19"/>
          </p:nvPr>
        </p:nvSpPr>
        <p:spPr>
          <a:xfrm>
            <a:off x="3603612" y="4468644"/>
            <a:ext cx="2289837" cy="1237497"/>
          </a:xfrm>
        </p:spPr>
        <p:txBody>
          <a:bodyPr>
            <a:noAutofit/>
          </a:bodyPr>
          <a:lstStyle/>
          <a:p>
            <a:pPr marL="285750" indent="-285750">
              <a:buFont typeface="Arial" panose="020B0604020202020204" pitchFamily="34" charset="0"/>
              <a:buChar char="•"/>
            </a:pPr>
            <a:r>
              <a:rPr lang="lt-LT" sz="1600" dirty="0"/>
              <a:t>Išleidžiami nemažai pinigai giminaičiams </a:t>
            </a:r>
          </a:p>
          <a:p>
            <a:pPr marL="285750" indent="-285750">
              <a:buFont typeface="Arial" panose="020B0604020202020204" pitchFamily="34" charset="0"/>
              <a:buChar char="•"/>
            </a:pPr>
            <a:r>
              <a:rPr lang="lt-LT" sz="1600" dirty="0"/>
              <a:t>Gerai reaguoja į tikslinę reklamą</a:t>
            </a:r>
          </a:p>
        </p:txBody>
      </p:sp>
      <p:sp>
        <p:nvSpPr>
          <p:cNvPr id="12" name="Text Placeholder 11">
            <a:extLst>
              <a:ext uri="{FF2B5EF4-FFF2-40B4-BE49-F238E27FC236}">
                <a16:creationId xmlns:a16="http://schemas.microsoft.com/office/drawing/2014/main" id="{E5FBAF71-BEE9-99E3-D072-3E2B9415C374}"/>
              </a:ext>
            </a:extLst>
          </p:cNvPr>
          <p:cNvSpPr>
            <a:spLocks noGrp="1"/>
          </p:cNvSpPr>
          <p:nvPr>
            <p:ph type="body" sz="quarter" idx="20"/>
          </p:nvPr>
        </p:nvSpPr>
        <p:spPr>
          <a:xfrm>
            <a:off x="3603612" y="3852508"/>
            <a:ext cx="2289838" cy="502065"/>
          </a:xfrm>
        </p:spPr>
        <p:txBody>
          <a:bodyPr>
            <a:noAutofit/>
          </a:bodyPr>
          <a:lstStyle/>
          <a:p>
            <a:r>
              <a:rPr lang="lt-LT" sz="1600" b="1" dirty="0"/>
              <a:t>Seneliai ir giminaičiai (vyresni nei 50 metų)</a:t>
            </a:r>
          </a:p>
        </p:txBody>
      </p:sp>
      <p:sp>
        <p:nvSpPr>
          <p:cNvPr id="13" name="Text Placeholder 12">
            <a:extLst>
              <a:ext uri="{FF2B5EF4-FFF2-40B4-BE49-F238E27FC236}">
                <a16:creationId xmlns:a16="http://schemas.microsoft.com/office/drawing/2014/main" id="{A008E7AA-2264-9B3E-CBE7-2B89E5599DEB}"/>
              </a:ext>
            </a:extLst>
          </p:cNvPr>
          <p:cNvSpPr>
            <a:spLocks noGrp="1"/>
          </p:cNvSpPr>
          <p:nvPr>
            <p:ph type="body" sz="quarter" idx="21"/>
          </p:nvPr>
        </p:nvSpPr>
        <p:spPr/>
        <p:txBody>
          <a:bodyPr>
            <a:noAutofit/>
          </a:bodyPr>
          <a:lstStyle/>
          <a:p>
            <a:pPr marL="285750" indent="-285750">
              <a:buFont typeface="Arial" panose="020B0604020202020204" pitchFamily="34" charset="0"/>
              <a:buChar char="•"/>
            </a:pPr>
            <a:r>
              <a:rPr lang="lt-LT" sz="1600" b="0" i="0" dirty="0">
                <a:effectLst/>
              </a:rPr>
              <a:t>Viršiję standartinį pensinį amžių, bet vis dar dirbantys</a:t>
            </a:r>
          </a:p>
          <a:p>
            <a:pPr marL="285750" indent="-285750">
              <a:buFont typeface="Arial" panose="020B0604020202020204" pitchFamily="34" charset="0"/>
              <a:buChar char="•"/>
            </a:pPr>
            <a:endParaRPr lang="lt-LT" sz="1600" b="0" i="0" dirty="0">
              <a:effectLst/>
            </a:endParaRPr>
          </a:p>
        </p:txBody>
      </p:sp>
      <p:sp>
        <p:nvSpPr>
          <p:cNvPr id="14" name="Text Placeholder 13">
            <a:extLst>
              <a:ext uri="{FF2B5EF4-FFF2-40B4-BE49-F238E27FC236}">
                <a16:creationId xmlns:a16="http://schemas.microsoft.com/office/drawing/2014/main" id="{51E501B4-7695-2A99-742F-A98C79ECCE8F}"/>
              </a:ext>
            </a:extLst>
          </p:cNvPr>
          <p:cNvSpPr>
            <a:spLocks noGrp="1"/>
          </p:cNvSpPr>
          <p:nvPr>
            <p:ph type="body" sz="quarter" idx="22"/>
          </p:nvPr>
        </p:nvSpPr>
        <p:spPr/>
        <p:txBody>
          <a:bodyPr>
            <a:noAutofit/>
          </a:bodyPr>
          <a:lstStyle/>
          <a:p>
            <a:r>
              <a:rPr lang="lt-LT" sz="1400" b="1" dirty="0"/>
              <a:t>Vėlyvieji pensininkai (65-75 m.)</a:t>
            </a:r>
          </a:p>
        </p:txBody>
      </p:sp>
      <p:sp>
        <p:nvSpPr>
          <p:cNvPr id="15" name="Text Placeholder 14">
            <a:extLst>
              <a:ext uri="{FF2B5EF4-FFF2-40B4-BE49-F238E27FC236}">
                <a16:creationId xmlns:a16="http://schemas.microsoft.com/office/drawing/2014/main" id="{46E9D87B-6737-FB7B-E876-100C41246DB3}"/>
              </a:ext>
            </a:extLst>
          </p:cNvPr>
          <p:cNvSpPr>
            <a:spLocks noGrp="1"/>
          </p:cNvSpPr>
          <p:nvPr>
            <p:ph type="body" sz="quarter" idx="23"/>
          </p:nvPr>
        </p:nvSpPr>
        <p:spPr>
          <a:xfrm>
            <a:off x="8948453" y="4468644"/>
            <a:ext cx="2289837" cy="1237497"/>
          </a:xfrm>
        </p:spPr>
        <p:txBody>
          <a:bodyPr>
            <a:noAutofit/>
          </a:bodyPr>
          <a:lstStyle/>
          <a:p>
            <a:pPr marL="285750" indent="-285750">
              <a:buFont typeface="Arial" panose="020B0604020202020204" pitchFamily="34" charset="0"/>
              <a:buChar char="•"/>
            </a:pPr>
            <a:r>
              <a:rPr lang="lt-LT" sz="1600" dirty="0"/>
              <a:t>N</a:t>
            </a:r>
            <a:r>
              <a:rPr lang="lt-LT" sz="1600" b="0" i="0" dirty="0">
                <a:effectLst/>
              </a:rPr>
              <a:t>ebeturi aktyvių pajamų </a:t>
            </a:r>
          </a:p>
          <a:p>
            <a:pPr marL="285750" indent="-285750">
              <a:buFont typeface="Arial" panose="020B0604020202020204" pitchFamily="34" charset="0"/>
              <a:buChar char="•"/>
            </a:pPr>
            <a:r>
              <a:rPr lang="lt-LT" sz="1600" b="0" i="0" dirty="0">
                <a:effectLst/>
              </a:rPr>
              <a:t>Pasikliauja santaupomis, turtu, socialine apsauga ir pensijomis</a:t>
            </a:r>
          </a:p>
        </p:txBody>
      </p:sp>
      <p:sp>
        <p:nvSpPr>
          <p:cNvPr id="16" name="Text Placeholder 15">
            <a:extLst>
              <a:ext uri="{FF2B5EF4-FFF2-40B4-BE49-F238E27FC236}">
                <a16:creationId xmlns:a16="http://schemas.microsoft.com/office/drawing/2014/main" id="{2FCED74F-5925-371F-0379-8B888C0911F0}"/>
              </a:ext>
            </a:extLst>
          </p:cNvPr>
          <p:cNvSpPr>
            <a:spLocks noGrp="1"/>
          </p:cNvSpPr>
          <p:nvPr>
            <p:ph type="body" sz="quarter" idx="24"/>
          </p:nvPr>
        </p:nvSpPr>
        <p:spPr/>
        <p:txBody>
          <a:bodyPr>
            <a:noAutofit/>
          </a:bodyPr>
          <a:lstStyle/>
          <a:p>
            <a:r>
              <a:rPr lang="lt-LT" sz="1600" b="1" dirty="0"/>
              <a:t>Aktyvūs pensininkai (65 metų ir vyresni) </a:t>
            </a:r>
            <a:endParaRPr lang="en-GB" sz="1600" b="1" dirty="0"/>
          </a:p>
        </p:txBody>
      </p:sp>
      <p:sp>
        <p:nvSpPr>
          <p:cNvPr id="17" name="Text Placeholder 16">
            <a:extLst>
              <a:ext uri="{FF2B5EF4-FFF2-40B4-BE49-F238E27FC236}">
                <a16:creationId xmlns:a16="http://schemas.microsoft.com/office/drawing/2014/main" id="{99B7B9E5-6D82-B7A3-EA0B-9752B8C9AF21}"/>
              </a:ext>
            </a:extLst>
          </p:cNvPr>
          <p:cNvSpPr>
            <a:spLocks noGrp="1"/>
          </p:cNvSpPr>
          <p:nvPr>
            <p:ph type="body" sz="quarter" idx="25"/>
          </p:nvPr>
        </p:nvSpPr>
        <p:spPr/>
        <p:txBody>
          <a:bodyPr>
            <a:noAutofit/>
          </a:bodyPr>
          <a:lstStyle/>
          <a:p>
            <a:r>
              <a:rPr lang="pt-BR" dirty="0">
                <a:latin typeface="+mn-lt"/>
              </a:rPr>
              <a:t>Pavyzdys: </a:t>
            </a:r>
            <a:r>
              <a:rPr lang="lt-LT" dirty="0">
                <a:latin typeface="+mn-lt"/>
              </a:rPr>
              <a:t>r</a:t>
            </a:r>
            <a:r>
              <a:rPr lang="pt-BR" dirty="0">
                <a:latin typeface="+mn-lt"/>
              </a:rPr>
              <a:t>inkos segmentavimas pagal disponuojamas pajamas</a:t>
            </a:r>
            <a:endParaRPr lang="en-GB" dirty="0">
              <a:latin typeface="+mn-lt"/>
            </a:endParaRPr>
          </a:p>
        </p:txBody>
      </p:sp>
      <p:sp>
        <p:nvSpPr>
          <p:cNvPr id="19" name="TextBox 18">
            <a:extLst>
              <a:ext uri="{FF2B5EF4-FFF2-40B4-BE49-F238E27FC236}">
                <a16:creationId xmlns:a16="http://schemas.microsoft.com/office/drawing/2014/main" id="{DF2A1889-2C61-4BE7-7876-6E5A768D4BAA}"/>
              </a:ext>
            </a:extLst>
          </p:cNvPr>
          <p:cNvSpPr txBox="1"/>
          <p:nvPr/>
        </p:nvSpPr>
        <p:spPr>
          <a:xfrm>
            <a:off x="1176348" y="6358591"/>
            <a:ext cx="6093994" cy="369332"/>
          </a:xfrm>
          <a:prstGeom prst="rect">
            <a:avLst/>
          </a:prstGeom>
          <a:noFill/>
        </p:spPr>
        <p:txBody>
          <a:bodyPr wrap="square">
            <a:spAutoFit/>
          </a:bodyPr>
          <a:lstStyle/>
          <a:p>
            <a:r>
              <a:rPr lang="en-GB"/>
              <a:t>https://www.sheerid.com/blog/how-to-market-to-seniors/</a:t>
            </a:r>
          </a:p>
        </p:txBody>
      </p:sp>
    </p:spTree>
    <p:extLst>
      <p:ext uri="{BB962C8B-B14F-4D97-AF65-F5344CB8AC3E}">
        <p14:creationId xmlns:p14="http://schemas.microsoft.com/office/powerpoint/2010/main" val="340492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1126E-0522-5F0A-7722-7D8197FA3D37}"/>
              </a:ext>
            </a:extLst>
          </p:cNvPr>
          <p:cNvSpPr>
            <a:spLocks noGrp="1"/>
          </p:cNvSpPr>
          <p:nvPr>
            <p:ph type="body" sz="quarter" idx="20"/>
          </p:nvPr>
        </p:nvSpPr>
        <p:spPr>
          <a:xfrm>
            <a:off x="877906" y="1908000"/>
            <a:ext cx="4195899" cy="4113659"/>
          </a:xfrm>
        </p:spPr>
        <p:txBody>
          <a:bodyPr/>
          <a:lstStyle/>
          <a:p>
            <a:r>
              <a:rPr lang="lt-LT" sz="2400" dirty="0"/>
              <a:t>Įžvalgiame Nyderlandų </a:t>
            </a:r>
            <a:r>
              <a:rPr lang="lt-LT" sz="2400" u="sng" dirty="0">
                <a:solidFill>
                  <a:srgbClr val="0070C0"/>
                </a:solidFill>
              </a:rPr>
              <a:t>tyrime</a:t>
            </a:r>
            <a:r>
              <a:rPr lang="lt-LT" sz="2400" dirty="0"/>
              <a:t> buvo analizuojamas vyresnio amžiaus vartotojų </a:t>
            </a:r>
            <a:r>
              <a:rPr lang="lt-LT" sz="2400" b="1" dirty="0"/>
              <a:t>požiūrio į maisto produktus heterogeniškumas</a:t>
            </a:r>
            <a:r>
              <a:rPr lang="lt-LT" sz="2400" dirty="0"/>
              <a:t>, apklausiant 303 savarankiškai gyvenančius senjorus (56-87 metų amžiaus) apie jų pageidavimus dėl baltymais praturtintų maisto produktus. </a:t>
            </a:r>
          </a:p>
          <a:p>
            <a:r>
              <a:rPr lang="lt-LT" sz="2400" dirty="0"/>
              <a:t>Įdomius rezultatus rasite kitoje skaidrėje. </a:t>
            </a:r>
          </a:p>
        </p:txBody>
      </p:sp>
      <p:sp>
        <p:nvSpPr>
          <p:cNvPr id="3" name="Text Placeholder 2">
            <a:extLst>
              <a:ext uri="{FF2B5EF4-FFF2-40B4-BE49-F238E27FC236}">
                <a16:creationId xmlns:a16="http://schemas.microsoft.com/office/drawing/2014/main" id="{12DEC0DF-AAB6-4829-AB92-DE7763483DCF}"/>
              </a:ext>
            </a:extLst>
          </p:cNvPr>
          <p:cNvSpPr>
            <a:spLocks noGrp="1"/>
          </p:cNvSpPr>
          <p:nvPr>
            <p:ph type="body" sz="quarter" idx="22"/>
          </p:nvPr>
        </p:nvSpPr>
        <p:spPr>
          <a:xfrm>
            <a:off x="155382" y="224117"/>
            <a:ext cx="4778188" cy="1506071"/>
          </a:xfrm>
        </p:spPr>
        <p:txBody>
          <a:bodyPr>
            <a:normAutofit fontScale="62500" lnSpcReduction="20000"/>
          </a:bodyPr>
          <a:lstStyle/>
          <a:p>
            <a:pPr>
              <a:lnSpc>
                <a:spcPct val="120000"/>
              </a:lnSpc>
            </a:pPr>
            <a:r>
              <a:rPr lang="lt-LT" sz="3600" dirty="0"/>
              <a:t>Pasinaudokite tyrimu, kuriame nagrinėjamas pagyvenusių žmonių funkcinio maisto rinkos </a:t>
            </a:r>
            <a:r>
              <a:rPr lang="lt-LT" sz="3600" b="1" dirty="0"/>
              <a:t>segmentavimas</a:t>
            </a:r>
            <a:endParaRPr lang="lt-LT" sz="3600" dirty="0"/>
          </a:p>
        </p:txBody>
      </p:sp>
      <p:graphicFrame>
        <p:nvGraphicFramePr>
          <p:cNvPr id="7" name="Table 7">
            <a:extLst>
              <a:ext uri="{FF2B5EF4-FFF2-40B4-BE49-F238E27FC236}">
                <a16:creationId xmlns:a16="http://schemas.microsoft.com/office/drawing/2014/main" id="{FE193454-1BEA-38C6-7D54-197BE02FD368}"/>
              </a:ext>
            </a:extLst>
          </p:cNvPr>
          <p:cNvGraphicFramePr>
            <a:graphicFrameLocks noGrp="1"/>
          </p:cNvGraphicFramePr>
          <p:nvPr>
            <p:extLst>
              <p:ext uri="{D42A27DB-BD31-4B8C-83A1-F6EECF244321}">
                <p14:modId xmlns:p14="http://schemas.microsoft.com/office/powerpoint/2010/main" val="3586327027"/>
              </p:ext>
            </p:extLst>
          </p:nvPr>
        </p:nvGraphicFramePr>
        <p:xfrm>
          <a:off x="6100569" y="1350435"/>
          <a:ext cx="5797782" cy="5002123"/>
        </p:xfrm>
        <a:graphic>
          <a:graphicData uri="http://schemas.openxmlformats.org/drawingml/2006/table">
            <a:tbl>
              <a:tblPr firstRow="1" bandRow="1">
                <a:tableStyleId>{7DF18680-E054-41AD-8BC1-D1AEF772440D}</a:tableStyleId>
              </a:tblPr>
              <a:tblGrid>
                <a:gridCol w="817062">
                  <a:extLst>
                    <a:ext uri="{9D8B030D-6E8A-4147-A177-3AD203B41FA5}">
                      <a16:colId xmlns:a16="http://schemas.microsoft.com/office/drawing/2014/main" val="2625937386"/>
                    </a:ext>
                  </a:extLst>
                </a:gridCol>
                <a:gridCol w="1208803">
                  <a:extLst>
                    <a:ext uri="{9D8B030D-6E8A-4147-A177-3AD203B41FA5}">
                      <a16:colId xmlns:a16="http://schemas.microsoft.com/office/drawing/2014/main" val="3186507811"/>
                    </a:ext>
                  </a:extLst>
                </a:gridCol>
                <a:gridCol w="1074493">
                  <a:extLst>
                    <a:ext uri="{9D8B030D-6E8A-4147-A177-3AD203B41FA5}">
                      <a16:colId xmlns:a16="http://schemas.microsoft.com/office/drawing/2014/main" val="3901280145"/>
                    </a:ext>
                  </a:extLst>
                </a:gridCol>
                <a:gridCol w="727522">
                  <a:extLst>
                    <a:ext uri="{9D8B030D-6E8A-4147-A177-3AD203B41FA5}">
                      <a16:colId xmlns:a16="http://schemas.microsoft.com/office/drawing/2014/main" val="4217507843"/>
                    </a:ext>
                  </a:extLst>
                </a:gridCol>
                <a:gridCol w="1969902">
                  <a:extLst>
                    <a:ext uri="{9D8B030D-6E8A-4147-A177-3AD203B41FA5}">
                      <a16:colId xmlns:a16="http://schemas.microsoft.com/office/drawing/2014/main" val="1807643710"/>
                    </a:ext>
                  </a:extLst>
                </a:gridCol>
              </a:tblGrid>
              <a:tr h="431227">
                <a:tc>
                  <a:txBody>
                    <a:bodyPr/>
                    <a:lstStyle/>
                    <a:p>
                      <a:r>
                        <a:rPr lang="lt-LT" sz="1200" dirty="0"/>
                        <a:t>Formatas</a:t>
                      </a:r>
                      <a:endParaRPr lang="en-IE" sz="1200" dirty="0"/>
                    </a:p>
                  </a:txBody>
                  <a:tcPr anchor="ctr">
                    <a:solidFill>
                      <a:srgbClr val="FFD100"/>
                    </a:solidFill>
                  </a:tcPr>
                </a:tc>
                <a:tc>
                  <a:txBody>
                    <a:bodyPr/>
                    <a:lstStyle/>
                    <a:p>
                      <a:pPr algn="l"/>
                      <a:r>
                        <a:rPr lang="lt-LT" sz="1200" dirty="0"/>
                        <a:t>Sveikumas</a:t>
                      </a:r>
                      <a:endParaRPr lang="en-IE" sz="1200" dirty="0"/>
                    </a:p>
                  </a:txBody>
                  <a:tcPr anchor="ctr">
                    <a:solidFill>
                      <a:srgbClr val="FFD100"/>
                    </a:solidFill>
                  </a:tcPr>
                </a:tc>
                <a:tc>
                  <a:txBody>
                    <a:bodyPr/>
                    <a:lstStyle/>
                    <a:p>
                      <a:r>
                        <a:rPr lang="lt-LT" sz="1200" dirty="0"/>
                        <a:t>Naujumas</a:t>
                      </a:r>
                      <a:endParaRPr lang="en-IE" sz="1200" dirty="0"/>
                    </a:p>
                  </a:txBody>
                  <a:tcPr anchor="ctr">
                    <a:solidFill>
                      <a:srgbClr val="FFD100"/>
                    </a:solidFill>
                  </a:tcPr>
                </a:tc>
                <a:tc>
                  <a:txBody>
                    <a:bodyPr/>
                    <a:lstStyle/>
                    <a:p>
                      <a:r>
                        <a:rPr lang="lt-LT" sz="1200" dirty="0" err="1"/>
                        <a:t>TIpas</a:t>
                      </a:r>
                      <a:endParaRPr lang="en-IE" sz="1200" dirty="0"/>
                    </a:p>
                  </a:txBody>
                  <a:tcPr anchor="ctr">
                    <a:solidFill>
                      <a:srgbClr val="FFD100"/>
                    </a:solidFill>
                  </a:tcPr>
                </a:tc>
                <a:tc>
                  <a:txBody>
                    <a:bodyPr/>
                    <a:lstStyle/>
                    <a:p>
                      <a:r>
                        <a:rPr lang="lt-LT" sz="1200" dirty="0"/>
                        <a:t>Maisto produktai</a:t>
                      </a:r>
                      <a:endParaRPr lang="en-IE" sz="1200" dirty="0"/>
                    </a:p>
                  </a:txBody>
                  <a:tcPr anchor="ctr">
                    <a:solidFill>
                      <a:srgbClr val="FFD100"/>
                    </a:solidFill>
                  </a:tcPr>
                </a:tc>
                <a:extLst>
                  <a:ext uri="{0D108BD9-81ED-4DB2-BD59-A6C34878D82A}">
                    <a16:rowId xmlns:a16="http://schemas.microsoft.com/office/drawing/2014/main" val="975950585"/>
                  </a:ext>
                </a:extLst>
              </a:tr>
              <a:tr h="408817">
                <a:tc>
                  <a:txBody>
                    <a:bodyPr/>
                    <a:lstStyle/>
                    <a:p>
                      <a:pPr algn="ctr"/>
                      <a:r>
                        <a:rPr lang="en-IE" sz="1800">
                          <a:solidFill>
                            <a:srgbClr val="000000"/>
                          </a:solidFill>
                        </a:rPr>
                        <a:t>1</a:t>
                      </a:r>
                    </a:p>
                  </a:txBody>
                  <a:tcPr anchor="ctr">
                    <a:solidFill>
                      <a:schemeClr val="accent6">
                        <a:lumMod val="60000"/>
                        <a:lumOff val="40000"/>
                      </a:schemeClr>
                    </a:solidFill>
                  </a:tcPr>
                </a:tc>
                <a:tc>
                  <a:txBody>
                    <a:bodyPr/>
                    <a:lstStyle/>
                    <a:p>
                      <a:r>
                        <a:rPr lang="lt-LT" sz="1600" dirty="0">
                          <a:solidFill>
                            <a:srgbClr val="000000"/>
                          </a:solidFill>
                        </a:rPr>
                        <a:t>Sveika</a:t>
                      </a:r>
                      <a:endParaRPr lang="en-IE" sz="16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Tradicinis</a:t>
                      </a:r>
                      <a:endParaRPr lang="en-IE" sz="14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Patiekalas</a:t>
                      </a:r>
                      <a:endParaRPr lang="en-IE" sz="14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Pieno gėrimas, duona</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344685859"/>
                  </a:ext>
                </a:extLst>
              </a:tr>
              <a:tr h="571224">
                <a:tc>
                  <a:txBody>
                    <a:bodyPr/>
                    <a:lstStyle/>
                    <a:p>
                      <a:pPr algn="ctr"/>
                      <a:r>
                        <a:rPr lang="en-IE" sz="1800">
                          <a:solidFill>
                            <a:srgbClr val="000000"/>
                          </a:solidFill>
                        </a:rPr>
                        <a:t>2</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dirty="0">
                          <a:solidFill>
                            <a:srgbClr val="000000"/>
                          </a:solidFill>
                        </a:rPr>
                        <a:t>Sveika</a:t>
                      </a:r>
                      <a:endParaRPr lang="en-IE" sz="16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Tradicinis</a:t>
                      </a:r>
                      <a:endParaRPr lang="en-IE" sz="14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Užkandis</a:t>
                      </a:r>
                      <a:endParaRPr lang="en-IE" sz="14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Krekeriai, sūrio kubeliai</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3944587969"/>
                  </a:ext>
                </a:extLst>
              </a:tr>
              <a:tr h="571224">
                <a:tc>
                  <a:txBody>
                    <a:bodyPr/>
                    <a:lstStyle/>
                    <a:p>
                      <a:pPr algn="ctr"/>
                      <a:r>
                        <a:rPr lang="en-IE" sz="1800">
                          <a:solidFill>
                            <a:srgbClr val="000000"/>
                          </a:solidFill>
                        </a:rPr>
                        <a:t>3</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dirty="0">
                          <a:solidFill>
                            <a:srgbClr val="000000"/>
                          </a:solidFill>
                        </a:rPr>
                        <a:t>Sveika</a:t>
                      </a:r>
                      <a:endParaRPr lang="en-IE" sz="16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Naujas</a:t>
                      </a:r>
                      <a:endParaRPr lang="en-IE" sz="14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a:solidFill>
                            <a:srgbClr val="000000"/>
                          </a:solidFill>
                        </a:rPr>
                        <a:t>Patiekalas</a:t>
                      </a:r>
                      <a:endParaRPr lang="en-IE" sz="14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Sojos pienas, mėsos pakaitalai</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3000040472"/>
                  </a:ext>
                </a:extLst>
              </a:tr>
              <a:tr h="571224">
                <a:tc>
                  <a:txBody>
                    <a:bodyPr/>
                    <a:lstStyle/>
                    <a:p>
                      <a:pPr algn="ctr"/>
                      <a:r>
                        <a:rPr lang="en-IE" sz="1800">
                          <a:solidFill>
                            <a:srgbClr val="000000"/>
                          </a:solidFill>
                        </a:rPr>
                        <a:t>4</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dirty="0">
                          <a:solidFill>
                            <a:srgbClr val="000000"/>
                          </a:solidFill>
                        </a:rPr>
                        <a:t>Sveika</a:t>
                      </a:r>
                      <a:endParaRPr lang="en-IE" sz="16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Naujas</a:t>
                      </a:r>
                      <a:endParaRPr lang="en-IE" sz="14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a:solidFill>
                            <a:srgbClr val="000000"/>
                          </a:solidFill>
                        </a:rPr>
                        <a:t>Užkandis</a:t>
                      </a:r>
                      <a:endParaRPr lang="en-IE" sz="14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Pieno produktų užkandis, </a:t>
                      </a:r>
                      <a:r>
                        <a:rPr lang="lt-LT" sz="1400" dirty="0" err="1">
                          <a:solidFill>
                            <a:srgbClr val="000000"/>
                          </a:solidFill>
                        </a:rPr>
                        <a:t>granola</a:t>
                      </a:r>
                      <a:r>
                        <a:rPr lang="lt-LT" sz="1400" dirty="0">
                          <a:solidFill>
                            <a:srgbClr val="000000"/>
                          </a:solidFill>
                        </a:rPr>
                        <a:t> batonėliai</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286241354"/>
                  </a:ext>
                </a:extLst>
              </a:tr>
              <a:tr h="408817">
                <a:tc>
                  <a:txBody>
                    <a:bodyPr/>
                    <a:lstStyle/>
                    <a:p>
                      <a:pPr algn="ctr"/>
                      <a:r>
                        <a:rPr lang="en-IE" sz="1800">
                          <a:solidFill>
                            <a:srgbClr val="000000"/>
                          </a:solidFill>
                        </a:rPr>
                        <a:t>5</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dirty="0">
                          <a:solidFill>
                            <a:srgbClr val="000000"/>
                          </a:solidFill>
                        </a:rPr>
                        <a:t>Nesveika</a:t>
                      </a:r>
                      <a:endParaRPr lang="en-IE" sz="16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a:solidFill>
                            <a:srgbClr val="000000"/>
                          </a:solidFill>
                        </a:rPr>
                        <a:t>Tradicinis</a:t>
                      </a:r>
                      <a:endParaRPr lang="en-IE" sz="14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a:solidFill>
                            <a:srgbClr val="000000"/>
                          </a:solidFill>
                        </a:rPr>
                        <a:t>Patiekalas</a:t>
                      </a:r>
                      <a:endParaRPr lang="en-IE" sz="14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Padažas, bulvytės </a:t>
                      </a:r>
                      <a:r>
                        <a:rPr lang="lt-LT" sz="1400" dirty="0" err="1">
                          <a:solidFill>
                            <a:srgbClr val="000000"/>
                          </a:solidFill>
                        </a:rPr>
                        <a:t>fri</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618197378"/>
                  </a:ext>
                </a:extLst>
              </a:tr>
              <a:tr h="408817">
                <a:tc>
                  <a:txBody>
                    <a:bodyPr/>
                    <a:lstStyle/>
                    <a:p>
                      <a:pPr algn="ctr"/>
                      <a:r>
                        <a:rPr lang="en-IE" sz="1800">
                          <a:solidFill>
                            <a:srgbClr val="000000"/>
                          </a:solidFill>
                        </a:rPr>
                        <a:t>6</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dirty="0">
                          <a:solidFill>
                            <a:srgbClr val="000000"/>
                          </a:solidFill>
                        </a:rPr>
                        <a:t>Nesveika</a:t>
                      </a:r>
                      <a:endParaRPr lang="en-IE" sz="16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a:solidFill>
                            <a:srgbClr val="000000"/>
                          </a:solidFill>
                        </a:rPr>
                        <a:t>Tradicinis</a:t>
                      </a:r>
                      <a:endParaRPr lang="en-IE" sz="14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a:solidFill>
                            <a:srgbClr val="000000"/>
                          </a:solidFill>
                        </a:rPr>
                        <a:t>Užkandis</a:t>
                      </a:r>
                      <a:endParaRPr lang="en-IE" sz="14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Traškučiai, kepiniai</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4229884866"/>
                  </a:ext>
                </a:extLst>
              </a:tr>
              <a:tr h="571224">
                <a:tc>
                  <a:txBody>
                    <a:bodyPr/>
                    <a:lstStyle/>
                    <a:p>
                      <a:pPr algn="ctr"/>
                      <a:r>
                        <a:rPr lang="en-IE" sz="1800">
                          <a:solidFill>
                            <a:srgbClr val="000000"/>
                          </a:solidFill>
                        </a:rPr>
                        <a:t>7</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dirty="0">
                          <a:solidFill>
                            <a:srgbClr val="000000"/>
                          </a:solidFill>
                        </a:rPr>
                        <a:t>Nesveika</a:t>
                      </a:r>
                      <a:endParaRPr lang="en-IE" sz="16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Naujas</a:t>
                      </a:r>
                      <a:endParaRPr lang="en-IE" sz="14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a:solidFill>
                            <a:srgbClr val="000000"/>
                          </a:solidFill>
                        </a:rPr>
                        <a:t>Patiekalas</a:t>
                      </a:r>
                      <a:endParaRPr lang="en-IE" sz="14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Egzotiškas padažas, kepiniai su įdaru</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1048769154"/>
                  </a:ext>
                </a:extLst>
              </a:tr>
              <a:tr h="571224">
                <a:tc>
                  <a:txBody>
                    <a:bodyPr/>
                    <a:lstStyle/>
                    <a:p>
                      <a:pPr algn="ctr"/>
                      <a:r>
                        <a:rPr lang="en-IE" sz="1800">
                          <a:solidFill>
                            <a:srgbClr val="000000"/>
                          </a:solidFill>
                        </a:rPr>
                        <a:t>8</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dirty="0">
                          <a:solidFill>
                            <a:srgbClr val="000000"/>
                          </a:solidFill>
                        </a:rPr>
                        <a:t>Nesveika</a:t>
                      </a:r>
                      <a:endParaRPr lang="en-IE" sz="16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Naujas</a:t>
                      </a:r>
                      <a:endParaRPr lang="en-IE" sz="14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a:solidFill>
                            <a:srgbClr val="000000"/>
                          </a:solidFill>
                        </a:rPr>
                        <a:t>Užkandis</a:t>
                      </a:r>
                      <a:endParaRPr lang="en-IE" sz="1400" dirty="0">
                        <a:solidFill>
                          <a:srgbClr val="000000"/>
                        </a:solidFill>
                      </a:endParaRPr>
                    </a:p>
                  </a:txBody>
                  <a:tcPr anchor="ctr">
                    <a:solidFill>
                      <a:schemeClr val="accent6">
                        <a:lumMod val="60000"/>
                        <a:lumOff val="40000"/>
                      </a:schemeClr>
                    </a:solidFill>
                  </a:tcPr>
                </a:tc>
                <a:tc>
                  <a:txBody>
                    <a:bodyPr/>
                    <a:lstStyle/>
                    <a:p>
                      <a:r>
                        <a:rPr lang="lt-LT" sz="1400" dirty="0">
                          <a:solidFill>
                            <a:srgbClr val="000000"/>
                          </a:solidFill>
                        </a:rPr>
                        <a:t>Ledų batonėliai, traškučiai </a:t>
                      </a:r>
                      <a:r>
                        <a:rPr lang="lt-LT" sz="1400" dirty="0" err="1">
                          <a:solidFill>
                            <a:srgbClr val="000000"/>
                          </a:solidFill>
                        </a:rPr>
                        <a:t>nachos</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1307913072"/>
                  </a:ext>
                </a:extLst>
              </a:tr>
            </a:tbl>
          </a:graphicData>
        </a:graphic>
      </p:graphicFrame>
      <p:pic>
        <p:nvPicPr>
          <p:cNvPr id="8" name="Picture 7" descr="Icon&#10;&#10;Description automatically generated with medium confidence">
            <a:extLst>
              <a:ext uri="{FF2B5EF4-FFF2-40B4-BE49-F238E27FC236}">
                <a16:creationId xmlns:a16="http://schemas.microsoft.com/office/drawing/2014/main" id="{13E3F318-E2B6-10D3-5EF1-C504440DF8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3570" y="475128"/>
            <a:ext cx="833456" cy="1140679"/>
          </a:xfrm>
          <a:prstGeom prst="rect">
            <a:avLst/>
          </a:prstGeom>
        </p:spPr>
      </p:pic>
    </p:spTree>
    <p:extLst>
      <p:ext uri="{BB962C8B-B14F-4D97-AF65-F5344CB8AC3E}">
        <p14:creationId xmlns:p14="http://schemas.microsoft.com/office/powerpoint/2010/main" val="373802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6B053-50E3-3305-51BB-899E4BCC4C7B}"/>
              </a:ext>
            </a:extLst>
          </p:cNvPr>
          <p:cNvSpPr>
            <a:spLocks noGrp="1"/>
          </p:cNvSpPr>
          <p:nvPr>
            <p:ph type="body" sz="quarter" idx="18"/>
          </p:nvPr>
        </p:nvSpPr>
        <p:spPr>
          <a:xfrm>
            <a:off x="233081" y="857640"/>
            <a:ext cx="6185647" cy="5480407"/>
          </a:xfrm>
          <a:solidFill>
            <a:srgbClr val="85D2E1"/>
          </a:solidFill>
        </p:spPr>
        <p:txBody>
          <a:bodyPr>
            <a:normAutofit fontScale="92500" lnSpcReduction="20000"/>
          </a:bodyPr>
          <a:lstStyle/>
          <a:p>
            <a:pPr marL="108000" indent="0">
              <a:lnSpc>
                <a:spcPct val="120000"/>
              </a:lnSpc>
              <a:spcBef>
                <a:spcPts val="600"/>
              </a:spcBef>
            </a:pPr>
            <a:r>
              <a:rPr lang="lt-LT" sz="2400" dirty="0"/>
              <a:t>Senjorai mažai domisi baltymais praturtintais maisto produktais ir labai skeptiškai juos vertina. Todėl daugiau dėmesio reikėtų skirti vartotojų skatinimui išbandyti funkcinius maisto produktus (mėginukai parduotuvėje, nemokami mėginiai, pinigų grąžinimo akcijos).</a:t>
            </a:r>
            <a:endParaRPr lang="en-US" sz="2400" dirty="0"/>
          </a:p>
          <a:p>
            <a:pPr marL="342900" indent="-342900">
              <a:lnSpc>
                <a:spcPct val="120000"/>
              </a:lnSpc>
              <a:spcBef>
                <a:spcPts val="600"/>
              </a:spcBef>
              <a:buFont typeface="Arial" panose="020B0604020202020204" pitchFamily="34" charset="0"/>
              <a:buChar char="•"/>
            </a:pPr>
            <a:r>
              <a:rPr lang="lt-LT" sz="2400" dirty="0"/>
              <a:t>Senjorai linkę labiau rinktis </a:t>
            </a:r>
            <a:r>
              <a:rPr lang="lt-LT" sz="2400" b="1" dirty="0"/>
              <a:t>sveikus, tradicinius maisto produktus</a:t>
            </a:r>
            <a:r>
              <a:rPr lang="lt-LT" sz="2400" dirty="0"/>
              <a:t>, kuriuose yra daug </a:t>
            </a:r>
            <a:r>
              <a:rPr lang="lt-LT" sz="2400" b="1" dirty="0"/>
              <a:t>baltymų.</a:t>
            </a:r>
            <a:r>
              <a:rPr lang="lt-LT" sz="2400" dirty="0"/>
              <a:t> </a:t>
            </a:r>
          </a:p>
          <a:p>
            <a:pPr marL="342900" indent="-342900">
              <a:lnSpc>
                <a:spcPct val="120000"/>
              </a:lnSpc>
              <a:spcBef>
                <a:spcPts val="600"/>
              </a:spcBef>
              <a:buFont typeface="Arial" panose="020B0604020202020204" pitchFamily="34" charset="0"/>
              <a:buChar char="•"/>
            </a:pPr>
            <a:r>
              <a:rPr lang="lt-LT" sz="2400" dirty="0"/>
              <a:t>Paaiškėjo, kad moterims didžiausią įtaką darė </a:t>
            </a:r>
            <a:r>
              <a:rPr lang="lt-LT" sz="2400" b="1" dirty="0"/>
              <a:t>sveikumas</a:t>
            </a:r>
            <a:r>
              <a:rPr lang="lt-LT" sz="2400" dirty="0"/>
              <a:t>.</a:t>
            </a:r>
          </a:p>
          <a:p>
            <a:pPr marL="342900" indent="-342900">
              <a:lnSpc>
                <a:spcPct val="120000"/>
              </a:lnSpc>
              <a:spcBef>
                <a:spcPts val="600"/>
              </a:spcBef>
              <a:buFont typeface="Arial" panose="020B0604020202020204" pitchFamily="34" charset="0"/>
              <a:buChar char="•"/>
            </a:pPr>
            <a:r>
              <a:rPr lang="lt-LT" sz="2400" dirty="0"/>
              <a:t>Tuo tarpu vyrams vienodai didelę įtaką darė </a:t>
            </a:r>
            <a:r>
              <a:rPr lang="lt-LT" sz="2400" b="1" dirty="0"/>
              <a:t>maisto produktai, naujumas ir patiekalų tipas</a:t>
            </a:r>
            <a:r>
              <a:rPr lang="lt-LT" sz="2400" dirty="0"/>
              <a:t>.</a:t>
            </a:r>
          </a:p>
          <a:p>
            <a:pPr marL="108000" indent="0">
              <a:lnSpc>
                <a:spcPct val="120000"/>
              </a:lnSpc>
              <a:spcBef>
                <a:spcPts val="600"/>
              </a:spcBef>
            </a:pPr>
            <a:r>
              <a:rPr lang="lt-LT" sz="2400" dirty="0"/>
              <a:t>Tai rodo, kad komercializuojant vyresnio amžiaus žmonėms skirtus funkcinius maisto produktus svarbu atsižvelgti į rinkos </a:t>
            </a:r>
            <a:r>
              <a:rPr lang="lt-LT" sz="2400" b="1" dirty="0"/>
              <a:t>heterogeniškumą</a:t>
            </a:r>
            <a:r>
              <a:rPr lang="lt-LT" sz="2400" dirty="0"/>
              <a:t>.</a:t>
            </a:r>
          </a:p>
        </p:txBody>
      </p:sp>
      <p:sp>
        <p:nvSpPr>
          <p:cNvPr id="3" name="Text Placeholder 2">
            <a:extLst>
              <a:ext uri="{FF2B5EF4-FFF2-40B4-BE49-F238E27FC236}">
                <a16:creationId xmlns:a16="http://schemas.microsoft.com/office/drawing/2014/main" id="{B2FB0F71-B534-D197-FA95-B97830489589}"/>
              </a:ext>
            </a:extLst>
          </p:cNvPr>
          <p:cNvSpPr>
            <a:spLocks noGrp="1"/>
          </p:cNvSpPr>
          <p:nvPr>
            <p:ph type="body" sz="quarter" idx="16"/>
          </p:nvPr>
        </p:nvSpPr>
        <p:spPr>
          <a:xfrm>
            <a:off x="340659" y="275419"/>
            <a:ext cx="5085159" cy="582221"/>
          </a:xfrm>
        </p:spPr>
        <p:txBody>
          <a:bodyPr>
            <a:normAutofit lnSpcReduction="10000"/>
          </a:bodyPr>
          <a:lstStyle/>
          <a:p>
            <a:r>
              <a:rPr lang="en-US" sz="3600" dirty="0" err="1"/>
              <a:t>Rezultatai</a:t>
            </a:r>
            <a:r>
              <a:rPr lang="en-US" sz="3600" dirty="0"/>
              <a:t>: </a:t>
            </a:r>
          </a:p>
          <a:p>
            <a:endParaRPr lang="en-US" sz="3600" dirty="0"/>
          </a:p>
        </p:txBody>
      </p:sp>
      <p:graphicFrame>
        <p:nvGraphicFramePr>
          <p:cNvPr id="5" name="Diagram 4">
            <a:extLst>
              <a:ext uri="{FF2B5EF4-FFF2-40B4-BE49-F238E27FC236}">
                <a16:creationId xmlns:a16="http://schemas.microsoft.com/office/drawing/2014/main" id="{3D88BACA-DF37-23BB-2DCA-67C96B44ACA1}"/>
              </a:ext>
            </a:extLst>
          </p:cNvPr>
          <p:cNvGraphicFramePr/>
          <p:nvPr>
            <p:extLst>
              <p:ext uri="{D42A27DB-BD31-4B8C-83A1-F6EECF244321}">
                <p14:modId xmlns:p14="http://schemas.microsoft.com/office/powerpoint/2010/main" val="848139243"/>
              </p:ext>
            </p:extLst>
          </p:nvPr>
        </p:nvGraphicFramePr>
        <p:xfrm>
          <a:off x="7297270" y="1228165"/>
          <a:ext cx="4009321" cy="4075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9808C6B-9B4C-DC94-C78F-99A5DFD6E2E5}"/>
              </a:ext>
            </a:extLst>
          </p:cNvPr>
          <p:cNvSpPr txBox="1"/>
          <p:nvPr/>
        </p:nvSpPr>
        <p:spPr>
          <a:xfrm>
            <a:off x="6795904" y="6104265"/>
            <a:ext cx="5237643" cy="600164"/>
          </a:xfrm>
          <a:prstGeom prst="rect">
            <a:avLst/>
          </a:prstGeom>
          <a:noFill/>
        </p:spPr>
        <p:txBody>
          <a:bodyPr wrap="square">
            <a:spAutoFit/>
          </a:bodyPr>
          <a:lstStyle/>
          <a:p>
            <a:r>
              <a:rPr lang="nl-NL" sz="1100"/>
              <a:t>Source: van der Zanden, L. D., van Kleef, E., de Wijk, R. A., &amp; van Trijp, H. C. (2015). Examining heterogeneity in elderly consumers’ acceptance of carriers for protein-enriched food: A segmentation study. Food Quality and Preference, 42, 130–138. </a:t>
            </a:r>
          </a:p>
        </p:txBody>
      </p:sp>
      <p:cxnSp>
        <p:nvCxnSpPr>
          <p:cNvPr id="7" name="Straight Connector 6">
            <a:extLst>
              <a:ext uri="{FF2B5EF4-FFF2-40B4-BE49-F238E27FC236}">
                <a16:creationId xmlns:a16="http://schemas.microsoft.com/office/drawing/2014/main" id="{CBB1987B-5239-35FD-52D3-2AA4F5D62F3E}"/>
              </a:ext>
            </a:extLst>
          </p:cNvPr>
          <p:cNvCxnSpPr/>
          <p:nvPr/>
        </p:nvCxnSpPr>
        <p:spPr>
          <a:xfrm>
            <a:off x="421341" y="794887"/>
            <a:ext cx="860612"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7380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2B31DC-3725-70D2-2668-1F0FB8BF6D99}"/>
              </a:ext>
            </a:extLst>
          </p:cNvPr>
          <p:cNvSpPr>
            <a:spLocks noGrp="1"/>
          </p:cNvSpPr>
          <p:nvPr>
            <p:ph type="body" sz="quarter" idx="15"/>
          </p:nvPr>
        </p:nvSpPr>
        <p:spPr/>
        <p:txBody>
          <a:bodyPr/>
          <a:lstStyle/>
          <a:p>
            <a:r>
              <a:rPr lang="en-GB"/>
              <a:t>1</a:t>
            </a:r>
          </a:p>
        </p:txBody>
      </p:sp>
      <p:sp>
        <p:nvSpPr>
          <p:cNvPr id="7" name="Text Placeholder 6">
            <a:extLst>
              <a:ext uri="{FF2B5EF4-FFF2-40B4-BE49-F238E27FC236}">
                <a16:creationId xmlns:a16="http://schemas.microsoft.com/office/drawing/2014/main" id="{D1EE8567-71B6-03B3-1C04-87EE22FA1C80}"/>
              </a:ext>
            </a:extLst>
          </p:cNvPr>
          <p:cNvSpPr>
            <a:spLocks noGrp="1"/>
          </p:cNvSpPr>
          <p:nvPr>
            <p:ph type="body" sz="quarter" idx="18"/>
          </p:nvPr>
        </p:nvSpPr>
        <p:spPr>
          <a:xfrm>
            <a:off x="797806" y="1689464"/>
            <a:ext cx="4894388" cy="5035017"/>
          </a:xfrm>
        </p:spPr>
        <p:txBody>
          <a:bodyPr vert="horz" lIns="91440" tIns="45720" rIns="91440" bIns="45720" rtlCol="0" anchor="t">
            <a:normAutofit/>
          </a:bodyPr>
          <a:lstStyle/>
          <a:p>
            <a:pPr marL="0" indent="0">
              <a:lnSpc>
                <a:spcPct val="120000"/>
              </a:lnSpc>
            </a:pPr>
            <a:r>
              <a:rPr lang="lt-LT" sz="2200" dirty="0"/>
              <a:t>5 modulis pradedamas supažindinimu su </a:t>
            </a:r>
            <a:r>
              <a:rPr lang="lt-LT" sz="2200" b="1" dirty="0"/>
              <a:t>tik senjorams būdingomis kliūtimis </a:t>
            </a:r>
            <a:r>
              <a:rPr lang="lt-LT" sz="2200" dirty="0"/>
              <a:t>ir poreikiais maisto pramonės srityje. Baigę šį modulį geriau suprasite vyresnio amžiaus klientų ypatumus ir verslo modelius, kurie gali padėti patenkinti </a:t>
            </a:r>
            <a:r>
              <a:rPr lang="lt-LT" sz="2200" b="1" dirty="0"/>
              <a:t>inovacijų ir maisto funkcionalumo poreikius</a:t>
            </a:r>
            <a:r>
              <a:rPr lang="lt-LT" sz="2200" dirty="0"/>
              <a:t>. Taip pat įgysite  žinių apie </a:t>
            </a:r>
            <a:r>
              <a:rPr lang="lt-LT" sz="2200" b="1" dirty="0"/>
              <a:t>kainodaros ir sąnaudų apskaičiavimo strategijas</a:t>
            </a:r>
            <a:r>
              <a:rPr lang="lt-LT" sz="2200" dirty="0"/>
              <a:t> ir apie tai, kaip rasti tinkamus platinimo kanalus savo produktams / paslaugoms. </a:t>
            </a:r>
            <a:endParaRPr lang="en-GB" sz="2200" dirty="0"/>
          </a:p>
        </p:txBody>
      </p:sp>
      <p:sp>
        <p:nvSpPr>
          <p:cNvPr id="6" name="Text Placeholder 5">
            <a:extLst>
              <a:ext uri="{FF2B5EF4-FFF2-40B4-BE49-F238E27FC236}">
                <a16:creationId xmlns:a16="http://schemas.microsoft.com/office/drawing/2014/main" id="{076E22A1-EEC8-286D-E7D1-BE5FC8EADCEE}"/>
              </a:ext>
            </a:extLst>
          </p:cNvPr>
          <p:cNvSpPr>
            <a:spLocks noGrp="1"/>
          </p:cNvSpPr>
          <p:nvPr>
            <p:ph type="body" sz="quarter" idx="16"/>
          </p:nvPr>
        </p:nvSpPr>
        <p:spPr>
          <a:xfrm>
            <a:off x="797806" y="274550"/>
            <a:ext cx="4672274" cy="1332412"/>
          </a:xfrm>
        </p:spPr>
        <p:txBody>
          <a:bodyPr>
            <a:normAutofit fontScale="85000" lnSpcReduction="10000"/>
          </a:bodyPr>
          <a:lstStyle/>
          <a:p>
            <a:r>
              <a:rPr lang="pt-BR" sz="3600" dirty="0"/>
              <a:t>Maisto produktų ir paslaugų, skirt</a:t>
            </a:r>
            <a:r>
              <a:rPr lang="lt-LT" sz="3600" dirty="0"/>
              <a:t>ų senjorams,</a:t>
            </a:r>
            <a:r>
              <a:rPr lang="pt-BR" sz="3600" dirty="0"/>
              <a:t> komercializavimas</a:t>
            </a:r>
          </a:p>
        </p:txBody>
      </p:sp>
      <p:sp>
        <p:nvSpPr>
          <p:cNvPr id="4" name="Text Placeholder 3">
            <a:extLst>
              <a:ext uri="{FF2B5EF4-FFF2-40B4-BE49-F238E27FC236}">
                <a16:creationId xmlns:a16="http://schemas.microsoft.com/office/drawing/2014/main" id="{61CAFA92-A951-E50C-9D41-3653885E8466}"/>
              </a:ext>
            </a:extLst>
          </p:cNvPr>
          <p:cNvSpPr>
            <a:spLocks noGrp="1"/>
          </p:cNvSpPr>
          <p:nvPr>
            <p:ph type="body" sz="quarter" idx="14"/>
          </p:nvPr>
        </p:nvSpPr>
        <p:spPr>
          <a:xfrm>
            <a:off x="7229716" y="1232267"/>
            <a:ext cx="4672274" cy="822373"/>
          </a:xfrm>
        </p:spPr>
        <p:txBody>
          <a:bodyPr/>
          <a:lstStyle/>
          <a:p>
            <a:r>
              <a:rPr lang="lt-LT" b="1" dirty="0"/>
              <a:t>Unikalios senjorams būdingos  kliūtys ir poreikiai, susiję su maisto produktų ir paslaugų inovacijomis</a:t>
            </a:r>
            <a:endParaRPr lang="en-IE" b="1" dirty="0"/>
          </a:p>
        </p:txBody>
      </p:sp>
      <p:sp>
        <p:nvSpPr>
          <p:cNvPr id="8" name="Text Placeholder 7">
            <a:extLst>
              <a:ext uri="{FF2B5EF4-FFF2-40B4-BE49-F238E27FC236}">
                <a16:creationId xmlns:a16="http://schemas.microsoft.com/office/drawing/2014/main" id="{977FBD3A-3340-0956-A12A-BE092A39D554}"/>
              </a:ext>
            </a:extLst>
          </p:cNvPr>
          <p:cNvSpPr>
            <a:spLocks noGrp="1"/>
          </p:cNvSpPr>
          <p:nvPr>
            <p:ph type="body" sz="quarter" idx="19"/>
          </p:nvPr>
        </p:nvSpPr>
        <p:spPr/>
        <p:txBody>
          <a:bodyPr/>
          <a:lstStyle/>
          <a:p>
            <a:r>
              <a:rPr lang="en-GB"/>
              <a:t>2</a:t>
            </a:r>
          </a:p>
        </p:txBody>
      </p:sp>
      <p:sp>
        <p:nvSpPr>
          <p:cNvPr id="9" name="Text Placeholder 8">
            <a:extLst>
              <a:ext uri="{FF2B5EF4-FFF2-40B4-BE49-F238E27FC236}">
                <a16:creationId xmlns:a16="http://schemas.microsoft.com/office/drawing/2014/main" id="{2ED587EC-38B3-FB7B-65FB-6EC63163B2DF}"/>
              </a:ext>
            </a:extLst>
          </p:cNvPr>
          <p:cNvSpPr>
            <a:spLocks noGrp="1"/>
          </p:cNvSpPr>
          <p:nvPr>
            <p:ph type="body" sz="quarter" idx="20"/>
          </p:nvPr>
        </p:nvSpPr>
        <p:spPr/>
        <p:txBody>
          <a:bodyPr/>
          <a:lstStyle/>
          <a:p>
            <a:r>
              <a:rPr lang="lt-LT" b="1" dirty="0"/>
              <a:t>Verslo modelis – inovacijų ir funkcionalumo jungtis</a:t>
            </a:r>
          </a:p>
        </p:txBody>
      </p:sp>
      <p:sp>
        <p:nvSpPr>
          <p:cNvPr id="10" name="Text Placeholder 9">
            <a:extLst>
              <a:ext uri="{FF2B5EF4-FFF2-40B4-BE49-F238E27FC236}">
                <a16:creationId xmlns:a16="http://schemas.microsoft.com/office/drawing/2014/main" id="{D1963881-6B7D-41DB-B6F8-DE71F0301529}"/>
              </a:ext>
            </a:extLst>
          </p:cNvPr>
          <p:cNvSpPr>
            <a:spLocks noGrp="1"/>
          </p:cNvSpPr>
          <p:nvPr>
            <p:ph type="body" sz="quarter" idx="21"/>
          </p:nvPr>
        </p:nvSpPr>
        <p:spPr/>
        <p:txBody>
          <a:bodyPr/>
          <a:lstStyle/>
          <a:p>
            <a:r>
              <a:rPr lang="en-GB"/>
              <a:t>3</a:t>
            </a:r>
          </a:p>
        </p:txBody>
      </p:sp>
      <p:sp>
        <p:nvSpPr>
          <p:cNvPr id="11" name="Text Placeholder 10">
            <a:extLst>
              <a:ext uri="{FF2B5EF4-FFF2-40B4-BE49-F238E27FC236}">
                <a16:creationId xmlns:a16="http://schemas.microsoft.com/office/drawing/2014/main" id="{1867336C-5293-F05D-EF52-239E5FEC8341}"/>
              </a:ext>
            </a:extLst>
          </p:cNvPr>
          <p:cNvSpPr>
            <a:spLocks noGrp="1"/>
          </p:cNvSpPr>
          <p:nvPr>
            <p:ph type="body" sz="quarter" idx="22"/>
          </p:nvPr>
        </p:nvSpPr>
        <p:spPr/>
        <p:txBody>
          <a:bodyPr/>
          <a:lstStyle/>
          <a:p>
            <a:r>
              <a:rPr lang="lt-LT" b="1" dirty="0"/>
              <a:t>Kainodara ir sąnaudų apskaičiavimas</a:t>
            </a:r>
          </a:p>
        </p:txBody>
      </p:sp>
      <p:sp>
        <p:nvSpPr>
          <p:cNvPr id="12" name="Text Placeholder 11">
            <a:extLst>
              <a:ext uri="{FF2B5EF4-FFF2-40B4-BE49-F238E27FC236}">
                <a16:creationId xmlns:a16="http://schemas.microsoft.com/office/drawing/2014/main" id="{7066A1B9-64A4-B6C4-3C07-AB63230C72F5}"/>
              </a:ext>
            </a:extLst>
          </p:cNvPr>
          <p:cNvSpPr>
            <a:spLocks noGrp="1"/>
          </p:cNvSpPr>
          <p:nvPr>
            <p:ph type="body" sz="quarter" idx="23"/>
          </p:nvPr>
        </p:nvSpPr>
        <p:spPr/>
        <p:txBody>
          <a:bodyPr/>
          <a:lstStyle/>
          <a:p>
            <a:r>
              <a:rPr lang="en-GB"/>
              <a:t>4</a:t>
            </a:r>
          </a:p>
        </p:txBody>
      </p:sp>
      <p:sp>
        <p:nvSpPr>
          <p:cNvPr id="13" name="Text Placeholder 12">
            <a:extLst>
              <a:ext uri="{FF2B5EF4-FFF2-40B4-BE49-F238E27FC236}">
                <a16:creationId xmlns:a16="http://schemas.microsoft.com/office/drawing/2014/main" id="{F1F83AEE-B015-C48C-36A6-BC88A18B1B12}"/>
              </a:ext>
            </a:extLst>
          </p:cNvPr>
          <p:cNvSpPr>
            <a:spLocks noGrp="1"/>
          </p:cNvSpPr>
          <p:nvPr>
            <p:ph type="body" sz="quarter" idx="24"/>
          </p:nvPr>
        </p:nvSpPr>
        <p:spPr/>
        <p:txBody>
          <a:bodyPr/>
          <a:lstStyle/>
          <a:p>
            <a:r>
              <a:rPr lang="en-GB" b="1" dirty="0" err="1"/>
              <a:t>Platinimo</a:t>
            </a:r>
            <a:r>
              <a:rPr lang="en-GB" b="1" dirty="0"/>
              <a:t> </a:t>
            </a:r>
            <a:r>
              <a:rPr lang="en-GB" b="1" dirty="0" err="1"/>
              <a:t>kanalai</a:t>
            </a:r>
            <a:endParaRPr lang="en-GB" b="1" dirty="0"/>
          </a:p>
        </p:txBody>
      </p:sp>
      <p:sp>
        <p:nvSpPr>
          <p:cNvPr id="14" name="Text Placeholder 13">
            <a:extLst>
              <a:ext uri="{FF2B5EF4-FFF2-40B4-BE49-F238E27FC236}">
                <a16:creationId xmlns:a16="http://schemas.microsoft.com/office/drawing/2014/main" id="{E1F2D9A1-E612-BED3-0355-00D5A42867A7}"/>
              </a:ext>
            </a:extLst>
          </p:cNvPr>
          <p:cNvSpPr>
            <a:spLocks noGrp="1"/>
          </p:cNvSpPr>
          <p:nvPr>
            <p:ph type="body" sz="quarter" idx="25"/>
          </p:nvPr>
        </p:nvSpPr>
        <p:spPr/>
        <p:txBody>
          <a:bodyPr/>
          <a:lstStyle/>
          <a:p>
            <a:r>
              <a:rPr lang="en-GB"/>
              <a:t>5</a:t>
            </a:r>
          </a:p>
        </p:txBody>
      </p:sp>
      <p:sp>
        <p:nvSpPr>
          <p:cNvPr id="15" name="Text Placeholder 14">
            <a:extLst>
              <a:ext uri="{FF2B5EF4-FFF2-40B4-BE49-F238E27FC236}">
                <a16:creationId xmlns:a16="http://schemas.microsoft.com/office/drawing/2014/main" id="{8D536068-35AE-3E90-3682-433EB83831B8}"/>
              </a:ext>
            </a:extLst>
          </p:cNvPr>
          <p:cNvSpPr>
            <a:spLocks noGrp="1"/>
          </p:cNvSpPr>
          <p:nvPr>
            <p:ph type="body" sz="quarter" idx="26"/>
          </p:nvPr>
        </p:nvSpPr>
        <p:spPr/>
        <p:txBody>
          <a:bodyPr/>
          <a:lstStyle/>
          <a:p>
            <a:r>
              <a:rPr lang="lt-LT" b="1" dirty="0"/>
              <a:t>Žinutės į namus</a:t>
            </a:r>
            <a:endParaRPr lang="en-GB" b="1" dirty="0"/>
          </a:p>
        </p:txBody>
      </p:sp>
    </p:spTree>
    <p:extLst>
      <p:ext uri="{BB962C8B-B14F-4D97-AF65-F5344CB8AC3E}">
        <p14:creationId xmlns:p14="http://schemas.microsoft.com/office/powerpoint/2010/main" val="3113434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A154A27-B964-69FC-2F49-0A884046D5F2}"/>
              </a:ext>
            </a:extLst>
          </p:cNvPr>
          <p:cNvSpPr>
            <a:spLocks noGrp="1"/>
          </p:cNvSpPr>
          <p:nvPr>
            <p:ph type="pic" sz="quarter" idx="10"/>
          </p:nvPr>
        </p:nvSpPr>
        <p:spPr/>
      </p:sp>
      <p:sp>
        <p:nvSpPr>
          <p:cNvPr id="3" name="Text Placeholder 2">
            <a:extLst>
              <a:ext uri="{FF2B5EF4-FFF2-40B4-BE49-F238E27FC236}">
                <a16:creationId xmlns:a16="http://schemas.microsoft.com/office/drawing/2014/main" id="{65D4EDCD-CE0B-BE4D-49E2-41D67D8DCD6E}"/>
              </a:ext>
            </a:extLst>
          </p:cNvPr>
          <p:cNvSpPr>
            <a:spLocks noGrp="1"/>
          </p:cNvSpPr>
          <p:nvPr>
            <p:ph type="body" sz="quarter" idx="18"/>
          </p:nvPr>
        </p:nvSpPr>
        <p:spPr>
          <a:xfrm>
            <a:off x="1682363" y="1629806"/>
            <a:ext cx="4884961" cy="4525954"/>
          </a:xfrm>
        </p:spPr>
        <p:txBody>
          <a:bodyPr>
            <a:normAutofit lnSpcReduction="10000"/>
          </a:bodyPr>
          <a:lstStyle/>
          <a:p>
            <a:pPr marL="0" indent="0"/>
            <a:r>
              <a:rPr lang="lt-LT" dirty="0"/>
              <a:t>„</a:t>
            </a:r>
            <a:r>
              <a:rPr lang="lt-LT" dirty="0" err="1"/>
              <a:t>Perennial</a:t>
            </a:r>
            <a:r>
              <a:rPr lang="lt-LT" dirty="0"/>
              <a:t>“ – tai augalinės kilmės gėrimas be pieno, sukurtas 50+ vyresnių vartotojų kaulų, žarnyno ir smegenų sveikatai stiprinti, kurį sukūrė pirmieji „</a:t>
            </a:r>
            <a:r>
              <a:rPr lang="lt-LT" dirty="0" err="1"/>
              <a:t>Beyond</a:t>
            </a:r>
            <a:r>
              <a:rPr lang="lt-LT" dirty="0"/>
              <a:t> </a:t>
            </a:r>
            <a:r>
              <a:rPr lang="lt-LT" dirty="0" err="1"/>
              <a:t>Meat</a:t>
            </a:r>
            <a:r>
              <a:rPr lang="lt-LT" dirty="0"/>
              <a:t>“ įkūrėjai (</a:t>
            </a:r>
            <a:r>
              <a:rPr lang="lt-LT" dirty="0" err="1"/>
              <a:t>Sara</a:t>
            </a:r>
            <a:r>
              <a:rPr lang="lt-LT" dirty="0"/>
              <a:t> </a:t>
            </a:r>
            <a:r>
              <a:rPr lang="lt-LT" dirty="0" err="1"/>
              <a:t>Bonham</a:t>
            </a:r>
            <a:r>
              <a:rPr lang="lt-LT" dirty="0"/>
              <a:t> ir </a:t>
            </a:r>
            <a:r>
              <a:rPr lang="lt-LT" dirty="0" err="1"/>
              <a:t>Brentas</a:t>
            </a:r>
            <a:r>
              <a:rPr lang="lt-LT" dirty="0"/>
              <a:t> Tayloras). Jo sudėtyje yra </a:t>
            </a:r>
            <a:r>
              <a:rPr lang="lt-LT" dirty="0" err="1"/>
              <a:t>prebiotinių</a:t>
            </a:r>
            <a:r>
              <a:rPr lang="lt-LT" dirty="0"/>
              <a:t> skaidulų, gerinančių kalcio įsisavinimą, ir Omega-3 DHA.</a:t>
            </a:r>
          </a:p>
          <a:p>
            <a:pPr marL="0" indent="0"/>
            <a:endParaRPr lang="lt-LT" dirty="0"/>
          </a:p>
          <a:p>
            <a:pPr marL="0" indent="0"/>
            <a:r>
              <a:rPr lang="lt-LT" dirty="0"/>
              <a:t>Nors receptas </a:t>
            </a:r>
            <a:r>
              <a:rPr lang="lt-LT" b="1" dirty="0"/>
              <a:t>pritaikytas vyresniems nei 50 metų žmonėms</a:t>
            </a:r>
            <a:r>
              <a:rPr lang="lt-LT" dirty="0"/>
              <a:t>, jis tinka ir visiems vartotojams.</a:t>
            </a:r>
            <a:endParaRPr lang="en-GB" dirty="0"/>
          </a:p>
        </p:txBody>
      </p:sp>
      <p:pic>
        <p:nvPicPr>
          <p:cNvPr id="5" name="Picture 4">
            <a:extLst>
              <a:ext uri="{FF2B5EF4-FFF2-40B4-BE49-F238E27FC236}">
                <a16:creationId xmlns:a16="http://schemas.microsoft.com/office/drawing/2014/main" id="{191C32BD-3020-D7B4-D1CF-5E836EAE76EE}"/>
              </a:ext>
            </a:extLst>
          </p:cNvPr>
          <p:cNvPicPr>
            <a:picLocks noChangeAspect="1"/>
          </p:cNvPicPr>
          <p:nvPr/>
        </p:nvPicPr>
        <p:blipFill>
          <a:blip r:embed="rId3"/>
          <a:stretch>
            <a:fillRect/>
          </a:stretch>
        </p:blipFill>
        <p:spPr>
          <a:xfrm>
            <a:off x="6862497" y="228600"/>
            <a:ext cx="5094686" cy="6362700"/>
          </a:xfrm>
          <a:prstGeom prst="rect">
            <a:avLst/>
          </a:prstGeom>
        </p:spPr>
      </p:pic>
      <p:sp>
        <p:nvSpPr>
          <p:cNvPr id="8" name="Text Placeholder 7">
            <a:extLst>
              <a:ext uri="{FF2B5EF4-FFF2-40B4-BE49-F238E27FC236}">
                <a16:creationId xmlns:a16="http://schemas.microsoft.com/office/drawing/2014/main" id="{0C9A5385-A8A7-2841-9F5D-48C480CB1541}"/>
              </a:ext>
            </a:extLst>
          </p:cNvPr>
          <p:cNvSpPr>
            <a:spLocks noGrp="1"/>
          </p:cNvSpPr>
          <p:nvPr>
            <p:ph type="body" sz="quarter" idx="16"/>
          </p:nvPr>
        </p:nvSpPr>
        <p:spPr>
          <a:xfrm>
            <a:off x="705549" y="299675"/>
            <a:ext cx="4716425" cy="838843"/>
          </a:xfrm>
          <a:solidFill>
            <a:srgbClr val="FFD100"/>
          </a:solidFill>
        </p:spPr>
        <p:txBody>
          <a:bodyPr anchor="ctr">
            <a:normAutofit/>
          </a:bodyPr>
          <a:lstStyle/>
          <a:p>
            <a:r>
              <a:rPr lang="lt-LT" b="1" dirty="0"/>
              <a:t>Pasisemkite įkvėpimo</a:t>
            </a:r>
            <a:endParaRPr lang="en-IE" b="1" dirty="0"/>
          </a:p>
        </p:txBody>
      </p:sp>
    </p:spTree>
    <p:extLst>
      <p:ext uri="{BB962C8B-B14F-4D97-AF65-F5344CB8AC3E}">
        <p14:creationId xmlns:p14="http://schemas.microsoft.com/office/powerpoint/2010/main" val="233775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different, several&#10;&#10;Description automatically generated">
            <a:extLst>
              <a:ext uri="{FF2B5EF4-FFF2-40B4-BE49-F238E27FC236}">
                <a16:creationId xmlns:a16="http://schemas.microsoft.com/office/drawing/2014/main" id="{DC802815-1C94-B898-7C1C-21F59451B17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51D88BA3-85AE-4255-AE29-D86BB571445E}"/>
              </a:ext>
            </a:extLst>
          </p:cNvPr>
          <p:cNvSpPr>
            <a:spLocks noGrp="1"/>
          </p:cNvSpPr>
          <p:nvPr>
            <p:ph type="body" sz="quarter" idx="18"/>
          </p:nvPr>
        </p:nvSpPr>
        <p:spPr>
          <a:xfrm>
            <a:off x="1718561" y="1773241"/>
            <a:ext cx="4987039" cy="4525954"/>
          </a:xfrm>
        </p:spPr>
        <p:txBody>
          <a:bodyPr>
            <a:normAutofit fontScale="92500"/>
          </a:bodyPr>
          <a:lstStyle/>
          <a:p>
            <a:pPr marL="0" indent="0"/>
            <a:r>
              <a:rPr lang="en-IE" dirty="0" err="1">
                <a:solidFill>
                  <a:srgbClr val="1188A3"/>
                </a:solidFill>
                <a:hlinkClick r:id="rId3">
                  <a:extLst>
                    <a:ext uri="{A12FA001-AC4F-418D-AE19-62706E023703}">
                      <ahyp:hlinkClr xmlns:ahyp="http://schemas.microsoft.com/office/drawing/2018/hyperlinkcolor" val="tx"/>
                    </a:ext>
                  </a:extLst>
                </a:hlinkClick>
              </a:rPr>
              <a:t>Importaco</a:t>
            </a:r>
            <a:r>
              <a:rPr lang="en-IE" dirty="0"/>
              <a:t> </a:t>
            </a:r>
            <a:r>
              <a:rPr lang="lt-LT" dirty="0"/>
              <a:t>yra tarptautinė maisto produktų ir gėrimų bendrovė, gaminanti platų produktų asortimentą trijose srityse: riešutų ir džiovintų vaisių, mineralinio vandens ir energijos.</a:t>
            </a:r>
          </a:p>
          <a:p>
            <a:pPr marL="0" indent="0"/>
            <a:r>
              <a:rPr lang="lt-LT" dirty="0"/>
              <a:t>Atsižvelgiant į tai, kad riešutuose gausu maistinių medžiagų, pavyzdžiui, Omega-3 riebalų rūgščių, kurios yra labai svarbios vyresnio amžiaus žmonių sveikatai ir gerovei, „</a:t>
            </a:r>
            <a:r>
              <a:rPr lang="lt-LT" dirty="0" err="1"/>
              <a:t>Importaco</a:t>
            </a:r>
            <a:r>
              <a:rPr lang="lt-LT" dirty="0"/>
              <a:t>“ šiuo metu kuria naują gamybos liniją, kuri </a:t>
            </a:r>
            <a:r>
              <a:rPr lang="lt-LT" b="1" dirty="0"/>
              <a:t>skirta vyresnio amžiaus žmonėms ir siūlo lengvai kramtomus ir nuryjamus produktus </a:t>
            </a:r>
            <a:r>
              <a:rPr lang="lt-LT" dirty="0"/>
              <a:t>(pvz., pastą, kąsnelius).</a:t>
            </a:r>
            <a:endParaRPr lang="en-IE" dirty="0"/>
          </a:p>
        </p:txBody>
      </p:sp>
      <p:sp>
        <p:nvSpPr>
          <p:cNvPr id="20" name="TextBox 19">
            <a:extLst>
              <a:ext uri="{FF2B5EF4-FFF2-40B4-BE49-F238E27FC236}">
                <a16:creationId xmlns:a16="http://schemas.microsoft.com/office/drawing/2014/main" id="{D0C599BA-F129-02E1-3FF9-26A3C1C087F1}"/>
              </a:ext>
            </a:extLst>
          </p:cNvPr>
          <p:cNvSpPr txBox="1"/>
          <p:nvPr/>
        </p:nvSpPr>
        <p:spPr>
          <a:xfrm>
            <a:off x="1802710" y="6406634"/>
            <a:ext cx="1092890" cy="369332"/>
          </a:xfrm>
          <a:prstGeom prst="rect">
            <a:avLst/>
          </a:prstGeom>
          <a:noFill/>
        </p:spPr>
        <p:txBody>
          <a:bodyPr wrap="square">
            <a:spAutoFit/>
          </a:bodyPr>
          <a:lstStyle/>
          <a:p>
            <a:r>
              <a:rPr lang="en-US" sz="1800">
                <a:solidFill>
                  <a:srgbClr val="1188A3"/>
                </a:solidFill>
                <a:hlinkClick r:id="rId4">
                  <a:extLst>
                    <a:ext uri="{A12FA001-AC4F-418D-AE19-62706E023703}">
                      <ahyp:hlinkClr xmlns:ahyp="http://schemas.microsoft.com/office/drawing/2018/hyperlinkcolor" val="tx"/>
                    </a:ext>
                  </a:extLst>
                </a:hlinkClick>
              </a:rPr>
              <a:t>Source</a:t>
            </a:r>
            <a:endParaRPr lang="en-GB">
              <a:solidFill>
                <a:srgbClr val="1188A3"/>
              </a:solidFill>
            </a:endParaRPr>
          </a:p>
        </p:txBody>
      </p:sp>
      <p:sp>
        <p:nvSpPr>
          <p:cNvPr id="4" name="Text Placeholder 3">
            <a:extLst>
              <a:ext uri="{FF2B5EF4-FFF2-40B4-BE49-F238E27FC236}">
                <a16:creationId xmlns:a16="http://schemas.microsoft.com/office/drawing/2014/main" id="{B0E15B9D-9081-445D-B0FA-42573E7811EF}"/>
              </a:ext>
            </a:extLst>
          </p:cNvPr>
          <p:cNvSpPr>
            <a:spLocks noGrp="1"/>
          </p:cNvSpPr>
          <p:nvPr>
            <p:ph type="body" sz="quarter" idx="16"/>
          </p:nvPr>
        </p:nvSpPr>
        <p:spPr>
          <a:xfrm>
            <a:off x="6852062" y="680688"/>
            <a:ext cx="5105121" cy="502653"/>
          </a:xfrm>
          <a:solidFill>
            <a:srgbClr val="85D2E1"/>
          </a:solidFill>
        </p:spPr>
        <p:txBody>
          <a:bodyPr>
            <a:normAutofit/>
          </a:bodyPr>
          <a:lstStyle/>
          <a:p>
            <a:r>
              <a:rPr lang="en-IE" sz="2400" dirty="0" err="1"/>
              <a:t>Importaco</a:t>
            </a:r>
            <a:r>
              <a:rPr lang="en-IE" sz="2400" dirty="0"/>
              <a:t> – </a:t>
            </a:r>
            <a:r>
              <a:rPr lang="lt-LT" sz="2400" dirty="0"/>
              <a:t>„</a:t>
            </a:r>
            <a:r>
              <a:rPr lang="en-IE" sz="2400" dirty="0" err="1"/>
              <a:t>Nut”rients</a:t>
            </a:r>
            <a:r>
              <a:rPr lang="en-IE" sz="2400" dirty="0"/>
              <a:t> for Seniors </a:t>
            </a:r>
          </a:p>
        </p:txBody>
      </p:sp>
      <p:sp>
        <p:nvSpPr>
          <p:cNvPr id="7" name="Text Placeholder 7">
            <a:extLst>
              <a:ext uri="{FF2B5EF4-FFF2-40B4-BE49-F238E27FC236}">
                <a16:creationId xmlns:a16="http://schemas.microsoft.com/office/drawing/2014/main" id="{98AA0FDA-BD76-F4AA-A99A-83AF0A8EC4DE}"/>
              </a:ext>
            </a:extLst>
          </p:cNvPr>
          <p:cNvSpPr txBox="1">
            <a:spLocks/>
          </p:cNvSpPr>
          <p:nvPr/>
        </p:nvSpPr>
        <p:spPr>
          <a:xfrm>
            <a:off x="705549" y="299675"/>
            <a:ext cx="4716425" cy="838843"/>
          </a:xfrm>
          <a:prstGeom prst="rect">
            <a:avLst/>
          </a:prstGeom>
          <a:solidFill>
            <a:srgbClr val="FFD100"/>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b="1" dirty="0"/>
              <a:t>Pasisemkite įkvėpimo</a:t>
            </a:r>
            <a:endParaRPr lang="en-IE" b="1" dirty="0"/>
          </a:p>
        </p:txBody>
      </p:sp>
    </p:spTree>
    <p:extLst>
      <p:ext uri="{BB962C8B-B14F-4D97-AF65-F5344CB8AC3E}">
        <p14:creationId xmlns:p14="http://schemas.microsoft.com/office/powerpoint/2010/main" val="417590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CF1C6A-66C3-7DAF-E1D2-51464FFB1C80}"/>
              </a:ext>
            </a:extLst>
          </p:cNvPr>
          <p:cNvSpPr>
            <a:spLocks noGrp="1"/>
          </p:cNvSpPr>
          <p:nvPr>
            <p:ph type="body" sz="quarter" idx="18"/>
          </p:nvPr>
        </p:nvSpPr>
        <p:spPr>
          <a:xfrm>
            <a:off x="691949" y="1604611"/>
            <a:ext cx="9474027" cy="3867704"/>
          </a:xfrm>
        </p:spPr>
        <p:txBody>
          <a:bodyPr>
            <a:normAutofit lnSpcReduction="10000"/>
          </a:bodyPr>
          <a:lstStyle/>
          <a:p>
            <a:pPr marL="0" indent="0" algn="l"/>
            <a:r>
              <a:rPr lang="lt-LT" b="0" i="0" dirty="0">
                <a:solidFill>
                  <a:srgbClr val="333333"/>
                </a:solidFill>
                <a:effectLst/>
                <a:latin typeface="arboria"/>
              </a:rPr>
              <a:t>Pagalvokite apie savo tikslinę vyresnio amžiaus auditoriją, klientus ar </a:t>
            </a:r>
            <a:r>
              <a:rPr lang="lt-LT" dirty="0">
                <a:solidFill>
                  <a:srgbClr val="333333"/>
                </a:solidFill>
                <a:latin typeface="arboria"/>
              </a:rPr>
              <a:t>vartotojus</a:t>
            </a:r>
            <a:r>
              <a:rPr lang="lt-LT" b="0" i="0" dirty="0">
                <a:solidFill>
                  <a:srgbClr val="333333"/>
                </a:solidFill>
                <a:effectLst/>
                <a:latin typeface="arboria"/>
              </a:rPr>
              <a:t>, kuriuos norėtumėte pasiekti. Atsidarykite naują dokumentą ir pradėkite mąstyti</a:t>
            </a:r>
            <a:r>
              <a:rPr lang="en-US" b="0" i="0" dirty="0">
                <a:solidFill>
                  <a:srgbClr val="333333"/>
                </a:solidFill>
                <a:effectLst/>
                <a:latin typeface="arboria"/>
              </a:rPr>
              <a:t>!</a:t>
            </a:r>
          </a:p>
          <a:p>
            <a:pPr marL="0" indent="0" algn="l"/>
            <a:r>
              <a:rPr lang="en-IE" b="1" dirty="0" err="1"/>
              <a:t>Pagrindiniai</a:t>
            </a:r>
            <a:r>
              <a:rPr lang="en-IE" b="1" dirty="0"/>
              <a:t> </a:t>
            </a:r>
            <a:r>
              <a:rPr lang="en-IE" b="1" dirty="0" err="1"/>
              <a:t>klausimai</a:t>
            </a:r>
            <a:r>
              <a:rPr lang="en-IE" b="1" dirty="0"/>
              <a:t>, į </a:t>
            </a:r>
            <a:r>
              <a:rPr lang="en-IE" b="1" dirty="0" err="1"/>
              <a:t>kuriuos</a:t>
            </a:r>
            <a:r>
              <a:rPr lang="en-IE" b="1" dirty="0"/>
              <a:t> </a:t>
            </a:r>
            <a:r>
              <a:rPr lang="en-IE" b="1" dirty="0" err="1"/>
              <a:t>turite</a:t>
            </a:r>
            <a:r>
              <a:rPr lang="en-IE" b="1" dirty="0"/>
              <a:t> </a:t>
            </a:r>
            <a:r>
              <a:rPr lang="en-IE" b="1" dirty="0" err="1"/>
              <a:t>atsakyti</a:t>
            </a:r>
            <a:r>
              <a:rPr lang="en-IE" b="1" dirty="0"/>
              <a:t>:</a:t>
            </a:r>
          </a:p>
          <a:p>
            <a:pPr marL="342900" indent="-342900" algn="l">
              <a:buFont typeface="Arial" panose="020B0604020202020204" pitchFamily="34" charset="0"/>
              <a:buChar char="•"/>
            </a:pPr>
            <a:r>
              <a:rPr lang="lt-LT" b="0" i="0" dirty="0">
                <a:solidFill>
                  <a:srgbClr val="333333"/>
                </a:solidFill>
                <a:effectLst/>
                <a:latin typeface="arboria"/>
              </a:rPr>
              <a:t>Kokie yra demografiniai, </a:t>
            </a:r>
            <a:r>
              <a:rPr lang="lt-LT" b="0" i="0" dirty="0" err="1">
                <a:solidFill>
                  <a:srgbClr val="333333"/>
                </a:solidFill>
                <a:effectLst/>
                <a:latin typeface="arboria"/>
              </a:rPr>
              <a:t>psichografiniai</a:t>
            </a:r>
            <a:r>
              <a:rPr lang="lt-LT" b="0" i="0" dirty="0">
                <a:solidFill>
                  <a:srgbClr val="333333"/>
                </a:solidFill>
                <a:effectLst/>
                <a:latin typeface="arboria"/>
              </a:rPr>
              <a:t> ir geografiniai vyresnio amžiaus klientų segmentų, kuriuos norėtumėte pasiekti, duomenys?</a:t>
            </a:r>
          </a:p>
          <a:p>
            <a:pPr marL="342900" indent="-342900" algn="l">
              <a:buFont typeface="Arial" panose="020B0604020202020204" pitchFamily="34" charset="0"/>
              <a:buChar char="•"/>
            </a:pPr>
            <a:r>
              <a:rPr lang="lt-LT" b="0" i="0" dirty="0">
                <a:solidFill>
                  <a:srgbClr val="333333"/>
                </a:solidFill>
                <a:effectLst/>
                <a:latin typeface="arboria"/>
              </a:rPr>
              <a:t>Ar turite tinkamų darbuotojų jiems aptarnauti? </a:t>
            </a:r>
          </a:p>
          <a:p>
            <a:pPr marL="342900" indent="-342900" algn="l">
              <a:buFont typeface="Arial" panose="020B0604020202020204" pitchFamily="34" charset="0"/>
              <a:buChar char="•"/>
            </a:pPr>
            <a:r>
              <a:rPr lang="lt-LT" b="0" i="0" dirty="0">
                <a:solidFill>
                  <a:srgbClr val="333333"/>
                </a:solidFill>
                <a:effectLst/>
                <a:latin typeface="arboria"/>
              </a:rPr>
              <a:t>Ar darbuotojai yra tinkamai apmokyti, turi reikiamos patirties ar kitų reikalingų įgūdžių? </a:t>
            </a:r>
          </a:p>
          <a:p>
            <a:pPr marL="342900" indent="-342900" algn="l">
              <a:buFont typeface="Arial" panose="020B0604020202020204" pitchFamily="34" charset="0"/>
              <a:buChar char="•"/>
            </a:pPr>
            <a:r>
              <a:rPr lang="lt-LT" b="0" i="0" dirty="0">
                <a:solidFill>
                  <a:srgbClr val="333333"/>
                </a:solidFill>
                <a:effectLst/>
                <a:latin typeface="arboria"/>
              </a:rPr>
              <a:t>Ar darbuotojai žino, ko tikimasi iš tikslinių senjorų segmentų?</a:t>
            </a:r>
          </a:p>
          <a:p>
            <a:endParaRPr lang="en-GB" dirty="0"/>
          </a:p>
        </p:txBody>
      </p:sp>
      <p:sp>
        <p:nvSpPr>
          <p:cNvPr id="5" name="Text Placeholder 4">
            <a:extLst>
              <a:ext uri="{FF2B5EF4-FFF2-40B4-BE49-F238E27FC236}">
                <a16:creationId xmlns:a16="http://schemas.microsoft.com/office/drawing/2014/main" id="{C5132535-6039-4642-16F1-497A165880EF}"/>
              </a:ext>
            </a:extLst>
          </p:cNvPr>
          <p:cNvSpPr>
            <a:spLocks noGrp="1"/>
          </p:cNvSpPr>
          <p:nvPr>
            <p:ph type="body" sz="quarter" idx="16"/>
          </p:nvPr>
        </p:nvSpPr>
        <p:spPr/>
        <p:txBody>
          <a:bodyPr>
            <a:normAutofit lnSpcReduction="10000"/>
          </a:bodyPr>
          <a:lstStyle/>
          <a:p>
            <a:r>
              <a:rPr lang="lt-LT" b="0" i="0" dirty="0">
                <a:solidFill>
                  <a:srgbClr val="141E40"/>
                </a:solidFill>
                <a:effectLst/>
                <a:latin typeface="arboria"/>
              </a:rPr>
              <a:t>Užduotys</a:t>
            </a:r>
            <a:r>
              <a:rPr lang="en-US" b="0" i="0" dirty="0">
                <a:solidFill>
                  <a:srgbClr val="141E40"/>
                </a:solidFill>
                <a:effectLst/>
                <a:latin typeface="arboria"/>
              </a:rPr>
              <a:t>: </a:t>
            </a:r>
            <a:r>
              <a:rPr lang="lt-LT" dirty="0">
                <a:solidFill>
                  <a:srgbClr val="141E40"/>
                </a:solidFill>
                <a:latin typeface="arboria"/>
              </a:rPr>
              <a:t>p</a:t>
            </a:r>
            <a:r>
              <a:rPr lang="en-US" b="0" i="0" dirty="0" err="1">
                <a:solidFill>
                  <a:srgbClr val="141E40"/>
                </a:solidFill>
                <a:effectLst/>
                <a:latin typeface="arboria"/>
              </a:rPr>
              <a:t>agalvokite</a:t>
            </a:r>
            <a:r>
              <a:rPr lang="en-US" b="0" i="0" dirty="0">
                <a:solidFill>
                  <a:srgbClr val="141E40"/>
                </a:solidFill>
                <a:effectLst/>
                <a:latin typeface="arboria"/>
              </a:rPr>
              <a:t> </a:t>
            </a:r>
            <a:r>
              <a:rPr lang="en-US" b="0" i="0" dirty="0" err="1">
                <a:solidFill>
                  <a:srgbClr val="141E40"/>
                </a:solidFill>
                <a:effectLst/>
                <a:latin typeface="arboria"/>
              </a:rPr>
              <a:t>apie</a:t>
            </a:r>
            <a:r>
              <a:rPr lang="en-US" b="0" i="0" dirty="0">
                <a:solidFill>
                  <a:srgbClr val="141E40"/>
                </a:solidFill>
                <a:effectLst/>
                <a:latin typeface="arboria"/>
              </a:rPr>
              <a:t> </a:t>
            </a:r>
            <a:r>
              <a:rPr lang="en-US" b="0" i="0" dirty="0" err="1">
                <a:solidFill>
                  <a:srgbClr val="141E40"/>
                </a:solidFill>
                <a:effectLst/>
                <a:latin typeface="arboria"/>
              </a:rPr>
              <a:t>žmones</a:t>
            </a:r>
            <a:endParaRPr lang="en-US" b="0" i="0" dirty="0">
              <a:solidFill>
                <a:srgbClr val="141E40"/>
              </a:solidFill>
              <a:effectLst/>
              <a:latin typeface="arboria"/>
            </a:endParaRPr>
          </a:p>
        </p:txBody>
      </p:sp>
      <p:pic>
        <p:nvPicPr>
          <p:cNvPr id="3" name="Graphic 2" descr="Lightbulb and pencil with solid fill">
            <a:extLst>
              <a:ext uri="{FF2B5EF4-FFF2-40B4-BE49-F238E27FC236}">
                <a16:creationId xmlns:a16="http://schemas.microsoft.com/office/drawing/2014/main" id="{1441B350-1798-E634-BAAF-F1C235636E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5948" y="403129"/>
            <a:ext cx="1644127" cy="1644127"/>
          </a:xfrm>
          <a:prstGeom prst="rect">
            <a:avLst/>
          </a:prstGeom>
        </p:spPr>
      </p:pic>
    </p:spTree>
    <p:extLst>
      <p:ext uri="{BB962C8B-B14F-4D97-AF65-F5344CB8AC3E}">
        <p14:creationId xmlns:p14="http://schemas.microsoft.com/office/powerpoint/2010/main" val="1701887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94F28F-C891-59E2-D8F9-29DE5ED58321}"/>
              </a:ext>
            </a:extLst>
          </p:cNvPr>
          <p:cNvSpPr txBox="1">
            <a:spLocks/>
          </p:cNvSpPr>
          <p:nvPr/>
        </p:nvSpPr>
        <p:spPr>
          <a:xfrm>
            <a:off x="0" y="334846"/>
            <a:ext cx="11501261" cy="710532"/>
          </a:xfrm>
          <a:prstGeom prst="rect">
            <a:avLst/>
          </a:prstGeom>
          <a:solidFill>
            <a:srgbClr val="FFD100"/>
          </a:solidFill>
        </p:spPr>
        <p:txBody>
          <a:bodyPr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b="1" dirty="0">
                <a:solidFill>
                  <a:srgbClr val="000000"/>
                </a:solidFill>
              </a:rPr>
              <a:t>Pasisemkite įkvėpimo: vienas iš mūsų projekto gerosios praktikos pavyzdžių</a:t>
            </a:r>
          </a:p>
        </p:txBody>
      </p:sp>
      <p:pic>
        <p:nvPicPr>
          <p:cNvPr id="15" name="Picture 14">
            <a:hlinkClick r:id="rId2"/>
            <a:extLst>
              <a:ext uri="{FF2B5EF4-FFF2-40B4-BE49-F238E27FC236}">
                <a16:creationId xmlns:a16="http://schemas.microsoft.com/office/drawing/2014/main" id="{8B5B9CEE-D6EB-D6B7-48DF-0C58A63C5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3682" y="1818386"/>
            <a:ext cx="2841722" cy="3923761"/>
          </a:xfrm>
          <a:prstGeom prst="rect">
            <a:avLst/>
          </a:prstGeom>
          <a:ln>
            <a:solidFill>
              <a:srgbClr val="000000"/>
            </a:solidFill>
          </a:ln>
        </p:spPr>
      </p:pic>
      <p:pic>
        <p:nvPicPr>
          <p:cNvPr id="26" name="Picture 25">
            <a:extLst>
              <a:ext uri="{FF2B5EF4-FFF2-40B4-BE49-F238E27FC236}">
                <a16:creationId xmlns:a16="http://schemas.microsoft.com/office/drawing/2014/main" id="{B7AD664B-D1B8-C572-3479-FE2D6C0863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8234" y="2413165"/>
            <a:ext cx="3560690" cy="2180923"/>
          </a:xfrm>
          <a:prstGeom prst="rect">
            <a:avLst/>
          </a:prstGeom>
        </p:spPr>
      </p:pic>
      <p:sp>
        <p:nvSpPr>
          <p:cNvPr id="27" name="Text Placeholder 7">
            <a:extLst>
              <a:ext uri="{FF2B5EF4-FFF2-40B4-BE49-F238E27FC236}">
                <a16:creationId xmlns:a16="http://schemas.microsoft.com/office/drawing/2014/main" id="{A3D4DBD1-E1F4-9417-2524-F90FA5F029BD}"/>
              </a:ext>
            </a:extLst>
          </p:cNvPr>
          <p:cNvSpPr txBox="1">
            <a:spLocks/>
          </p:cNvSpPr>
          <p:nvPr/>
        </p:nvSpPr>
        <p:spPr>
          <a:xfrm>
            <a:off x="4405664" y="2624861"/>
            <a:ext cx="2556978" cy="1068045"/>
          </a:xfrm>
          <a:prstGeom prst="rect">
            <a:avLst/>
          </a:prstGeom>
        </p:spPr>
        <p:txBody>
          <a:bodyPr vert="horz" lIns="91440" tIns="45720" rIns="91440" bIns="45720" rtlCol="0" anchor="ctr">
            <a:normAutofit/>
          </a:bodyPr>
          <a:lstStyle>
            <a:lvl1pPr marL="0" indent="0" algn="ctr" defTabSz="755934" rtl="0" eaLnBrk="1" latinLnBrk="0" hangingPunct="1">
              <a:lnSpc>
                <a:spcPct val="100000"/>
              </a:lnSpc>
              <a:spcBef>
                <a:spcPts val="0"/>
              </a:spcBef>
              <a:buFont typeface="Arial" panose="020B0604020202020204" pitchFamily="34" charset="0"/>
              <a:buNone/>
              <a:defRPr sz="1400" b="0" i="1" kern="1200">
                <a:solidFill>
                  <a:schemeClr val="tx1"/>
                </a:solidFill>
                <a:latin typeface="Avenir Oblique" panose="02000503020000020003"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600" b="1">
                <a:solidFill>
                  <a:srgbClr val="000000"/>
                </a:solidFill>
                <a:latin typeface="Bradley Hand ITC" panose="03070402050302030203" pitchFamily="66" charset="0"/>
              </a:rPr>
              <a:t>stay safe and warm at home and let us deliver sunshine in every meal </a:t>
            </a:r>
          </a:p>
        </p:txBody>
      </p:sp>
      <p:sp>
        <p:nvSpPr>
          <p:cNvPr id="28" name="Text Placeholder 15">
            <a:extLst>
              <a:ext uri="{FF2B5EF4-FFF2-40B4-BE49-F238E27FC236}">
                <a16:creationId xmlns:a16="http://schemas.microsoft.com/office/drawing/2014/main" id="{65F1B697-B60D-7C2D-52AD-DF911B7A3FE5}"/>
              </a:ext>
            </a:extLst>
          </p:cNvPr>
          <p:cNvSpPr txBox="1">
            <a:spLocks/>
          </p:cNvSpPr>
          <p:nvPr/>
        </p:nvSpPr>
        <p:spPr>
          <a:xfrm>
            <a:off x="5928245" y="3153548"/>
            <a:ext cx="1372357" cy="517423"/>
          </a:xfrm>
          <a:prstGeom prst="rect">
            <a:avLst/>
          </a:prstGeom>
        </p:spPr>
        <p:txBody>
          <a:bodyPr vert="horz" lIns="91440" tIns="45720" rIns="91440" bIns="45720" rtlCol="0" anchor="t">
            <a:noAutofit/>
          </a:bodyPr>
          <a:lstStyle>
            <a:lvl1pPr marL="0" indent="0" algn="r"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New Roman" charset="0"/>
                <a:ea typeface="Times New Roman" charset="0"/>
                <a:cs typeface="Times New Roman"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6500" b="1" i="0" u="none" strike="noStrike" kern="1200" cap="none" spc="0" normalizeH="0" baseline="0" noProof="0">
                <a:ln>
                  <a:noFill/>
                </a:ln>
                <a:solidFill>
                  <a:sysClr val="windowText" lastClr="000000"/>
                </a:solidFill>
                <a:effectLst/>
                <a:uLnTx/>
                <a:uFillTx/>
                <a:latin typeface="Times New Roman" charset="0"/>
                <a:cs typeface="Times New Roman" charset="0"/>
              </a:rPr>
              <a:t>”</a:t>
            </a:r>
          </a:p>
        </p:txBody>
      </p:sp>
      <p:sp>
        <p:nvSpPr>
          <p:cNvPr id="29" name="Text Placeholder 16">
            <a:extLst>
              <a:ext uri="{FF2B5EF4-FFF2-40B4-BE49-F238E27FC236}">
                <a16:creationId xmlns:a16="http://schemas.microsoft.com/office/drawing/2014/main" id="{EDE8E726-8F48-6E18-6A85-61A4039C6A1B}"/>
              </a:ext>
            </a:extLst>
          </p:cNvPr>
          <p:cNvSpPr txBox="1">
            <a:spLocks/>
          </p:cNvSpPr>
          <p:nvPr/>
        </p:nvSpPr>
        <p:spPr>
          <a:xfrm>
            <a:off x="4138824" y="2483165"/>
            <a:ext cx="1894173" cy="642182"/>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New Roman" charset="0"/>
                <a:ea typeface="Times New Roman" charset="0"/>
                <a:cs typeface="Times New Roman"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6500" b="1" i="0" u="none" strike="noStrike" kern="1200" cap="none" spc="0" normalizeH="0" baseline="0" noProof="0">
                <a:ln>
                  <a:noFill/>
                </a:ln>
                <a:solidFill>
                  <a:sysClr val="windowText" lastClr="000000"/>
                </a:solidFill>
                <a:effectLst/>
                <a:uLnTx/>
                <a:uFillTx/>
                <a:latin typeface="Times New Roman" charset="0"/>
                <a:cs typeface="Times New Roman" charset="0"/>
              </a:rPr>
              <a:t>“</a:t>
            </a:r>
          </a:p>
        </p:txBody>
      </p:sp>
      <p:sp>
        <p:nvSpPr>
          <p:cNvPr id="30" name="Text Placeholder 5">
            <a:extLst>
              <a:ext uri="{FF2B5EF4-FFF2-40B4-BE49-F238E27FC236}">
                <a16:creationId xmlns:a16="http://schemas.microsoft.com/office/drawing/2014/main" id="{E3EF2504-8884-841D-34EA-7AA3E7414E0F}"/>
              </a:ext>
            </a:extLst>
          </p:cNvPr>
          <p:cNvSpPr txBox="1">
            <a:spLocks/>
          </p:cNvSpPr>
          <p:nvPr/>
        </p:nvSpPr>
        <p:spPr>
          <a:xfrm>
            <a:off x="4022087" y="1790368"/>
            <a:ext cx="5150355" cy="613547"/>
          </a:xfrm>
          <a:prstGeom prst="rect">
            <a:avLst/>
          </a:prstGeom>
          <a:solidFill>
            <a:srgbClr val="FED103"/>
          </a:solidFill>
        </p:spPr>
        <p:txBody>
          <a:bodyPr vert="horz" lIns="91440" tIns="45720" rIns="91440" bIns="45720" rtlCol="0">
            <a:noAutofit/>
          </a:bodyPr>
          <a:lstStyle>
            <a:lvl1pPr marL="0" indent="0" algn="l" defTabSz="755934" rtl="0" eaLnBrk="1" latinLnBrk="0" hangingPunct="1">
              <a:lnSpc>
                <a:spcPct val="90000"/>
              </a:lnSpc>
              <a:spcBef>
                <a:spcPts val="827"/>
              </a:spcBef>
              <a:buFont typeface="Arial" panose="020B0604020202020204" pitchFamily="34" charset="0"/>
              <a:buNone/>
              <a:defRPr sz="1800" b="0" i="0" kern="1200">
                <a:solidFill>
                  <a:schemeClr val="tx1"/>
                </a:solidFill>
                <a:highlight>
                  <a:srgbClr val="FED103"/>
                </a:highlight>
                <a:latin typeface="Avenir" panose="02000503020000020003" pitchFamily="2" charset="0"/>
                <a:ea typeface="+mn-ea"/>
                <a:cs typeface="Poppins SemiBold"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lt-LT" sz="1600" b="1"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Prekė/paslauga: </a:t>
            </a:r>
            <a:r>
              <a:rPr kumimoji="0" lang="lt-LT" sz="1600" i="0" u="none" strike="noStrike" kern="1200" cap="none" spc="0" normalizeH="0" baseline="0" noProof="0" dirty="0" err="1">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Wiltshire</a:t>
            </a:r>
            <a:r>
              <a:rPr kumimoji="0" lang="lt-LT" sz="160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 </a:t>
            </a:r>
            <a:r>
              <a:rPr kumimoji="0" lang="lt-LT" sz="1600" i="0" u="none" strike="noStrike" kern="1200" cap="none" spc="0" normalizeH="0" baseline="0" noProof="0" dirty="0" err="1">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Farm</a:t>
            </a:r>
            <a:r>
              <a:rPr kumimoji="0" lang="lt-LT" sz="160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 </a:t>
            </a:r>
            <a:r>
              <a:rPr kumimoji="0" lang="lt-LT" sz="1600" i="0" u="none" strike="noStrike" kern="1200" cap="none" spc="0" normalizeH="0" baseline="0" noProof="0" dirty="0" err="1">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Foods</a:t>
            </a:r>
            <a:r>
              <a:rPr kumimoji="0" lang="lt-LT" sz="160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 maisto pristatymas </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lt-LT" sz="1600" b="1"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Regionas: </a:t>
            </a:r>
            <a:r>
              <a:rPr kumimoji="0" lang="lt-LT" sz="1600" i="0" u="none" strike="noStrike" kern="1200" cap="none" spc="0" normalizeH="0" baseline="0" noProof="0" dirty="0" err="1">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Notingemas</a:t>
            </a:r>
            <a:r>
              <a:rPr kumimoji="0" lang="lt-LT" sz="160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 Jungtinė Karalystė</a:t>
            </a:r>
            <a:endParaRPr kumimoji="0" lang="en-US" sz="160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endParaRPr>
          </a:p>
        </p:txBody>
      </p:sp>
      <p:sp>
        <p:nvSpPr>
          <p:cNvPr id="31" name="Rectangle 30">
            <a:extLst>
              <a:ext uri="{FF2B5EF4-FFF2-40B4-BE49-F238E27FC236}">
                <a16:creationId xmlns:a16="http://schemas.microsoft.com/office/drawing/2014/main" id="{FE63C339-88F6-AF6E-6D38-554E61AE0285}"/>
              </a:ext>
            </a:extLst>
          </p:cNvPr>
          <p:cNvSpPr/>
          <p:nvPr/>
        </p:nvSpPr>
        <p:spPr>
          <a:xfrm>
            <a:off x="8823183" y="2722568"/>
            <a:ext cx="2406869" cy="1524000"/>
          </a:xfrm>
          <a:prstGeom prst="rect">
            <a:avLst/>
          </a:prstGeom>
          <a:blipFill>
            <a:blip r:embed="rId5"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B94D77C4-8E8D-81F3-B2AC-3EB55F8E6B1B}"/>
              </a:ext>
            </a:extLst>
          </p:cNvPr>
          <p:cNvSpPr/>
          <p:nvPr/>
        </p:nvSpPr>
        <p:spPr>
          <a:xfrm>
            <a:off x="10710133" y="3621121"/>
            <a:ext cx="956722" cy="956722"/>
          </a:xfrm>
          <a:prstGeom prst="ellipse">
            <a:avLst/>
          </a:prstGeom>
          <a:solidFill>
            <a:srgbClr val="FED10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5482464-144B-281C-BF60-D0E9E7A2792E}"/>
              </a:ext>
            </a:extLst>
          </p:cNvPr>
          <p:cNvSpPr/>
          <p:nvPr/>
        </p:nvSpPr>
        <p:spPr>
          <a:xfrm>
            <a:off x="10661716" y="3870385"/>
            <a:ext cx="1107208" cy="477054"/>
          </a:xfrm>
          <a:prstGeom prst="rect">
            <a:avLst/>
          </a:prstGeom>
        </p:spPr>
        <p:txBody>
          <a:bodyPr wrap="square">
            <a:spAutoFit/>
          </a:bodyPr>
          <a:lstStyle/>
          <a:p>
            <a:pPr marL="0" marR="0" lvl="0" indent="0" algn="ctr" defTabSz="457200" eaLnBrk="1" fontAlgn="auto" latinLnBrk="0" hangingPunct="1">
              <a:lnSpc>
                <a:spcPts val="1520"/>
              </a:lnSpc>
              <a:spcBef>
                <a:spcPts val="0"/>
              </a:spcBef>
              <a:spcAft>
                <a:spcPts val="0"/>
              </a:spcAft>
              <a:buClrTx/>
              <a:buSzTx/>
              <a:buFontTx/>
              <a:buNone/>
              <a:tabLst/>
              <a:defRPr/>
            </a:pPr>
            <a:r>
              <a:rPr lang="lt-LT" sz="1400" kern="0" dirty="0">
                <a:solidFill>
                  <a:prstClr val="black"/>
                </a:solidFill>
              </a:rPr>
              <a:t>Paspauskite </a:t>
            </a:r>
            <a:r>
              <a:rPr lang="lt-LT" sz="1400" u="sng" kern="0" dirty="0">
                <a:solidFill>
                  <a:prstClr val="black"/>
                </a:solidFill>
              </a:rPr>
              <a:t>peržiūrėti</a:t>
            </a:r>
            <a:endParaRPr kumimoji="0" lang="en-US" sz="1400" b="1" i="0" u="sng" strike="noStrike" kern="0" cap="none" spc="0" normalizeH="0" baseline="0" noProof="0" dirty="0">
              <a:ln>
                <a:noFill/>
              </a:ln>
              <a:solidFill>
                <a:prstClr val="black"/>
              </a:solidFill>
              <a:effectLst/>
              <a:uLnTx/>
              <a:uFillTx/>
            </a:endParaRPr>
          </a:p>
        </p:txBody>
      </p:sp>
      <p:pic>
        <p:nvPicPr>
          <p:cNvPr id="34" name="Graphic 33">
            <a:extLst>
              <a:ext uri="{FF2B5EF4-FFF2-40B4-BE49-F238E27FC236}">
                <a16:creationId xmlns:a16="http://schemas.microsoft.com/office/drawing/2014/main" id="{9B0D9EA0-4655-A7D4-6065-0660F583E52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506022" y="1405269"/>
            <a:ext cx="1682472" cy="1007896"/>
          </a:xfrm>
          <a:prstGeom prst="rect">
            <a:avLst/>
          </a:prstGeom>
        </p:spPr>
      </p:pic>
      <p:sp>
        <p:nvSpPr>
          <p:cNvPr id="36" name="TextBox 35">
            <a:extLst>
              <a:ext uri="{FF2B5EF4-FFF2-40B4-BE49-F238E27FC236}">
                <a16:creationId xmlns:a16="http://schemas.microsoft.com/office/drawing/2014/main" id="{A252C350-E965-0E22-C377-7E504D4CF92F}"/>
              </a:ext>
            </a:extLst>
          </p:cNvPr>
          <p:cNvSpPr txBox="1"/>
          <p:nvPr/>
        </p:nvSpPr>
        <p:spPr>
          <a:xfrm>
            <a:off x="4138824" y="3721107"/>
            <a:ext cx="4247556" cy="3046988"/>
          </a:xfrm>
          <a:prstGeom prst="rect">
            <a:avLst/>
          </a:prstGeom>
          <a:noFill/>
        </p:spPr>
        <p:txBody>
          <a:bodyPr wrap="square" lIns="91440" tIns="45720" rIns="91440" bIns="45720" anchor="t">
            <a:spAutoFit/>
          </a:bodyPr>
          <a:lstStyle/>
          <a:p>
            <a:pPr algn="just"/>
            <a:r>
              <a:rPr kumimoji="0" lang="lt-LT" sz="1600" b="0" i="0" u="none" strike="noStrike" kern="1200" cap="none" spc="0" normalizeH="0" baseline="0" noProof="0" dirty="0">
                <a:ln>
                  <a:noFill/>
                </a:ln>
                <a:solidFill>
                  <a:srgbClr val="000000"/>
                </a:solidFill>
                <a:effectLst/>
                <a:uLnTx/>
                <a:uFillTx/>
                <a:ea typeface="+mn-ea"/>
                <a:cs typeface="Poppins"/>
              </a:rPr>
              <a:t>Bendrovė „</a:t>
            </a:r>
            <a:r>
              <a:rPr kumimoji="0" lang="lt-LT" sz="1600" b="0" i="0" u="none" strike="noStrike" kern="1200" cap="none" spc="0" normalizeH="0" baseline="0" noProof="0" dirty="0" err="1">
                <a:ln>
                  <a:noFill/>
                </a:ln>
                <a:solidFill>
                  <a:srgbClr val="000000"/>
                </a:solidFill>
                <a:effectLst/>
                <a:uLnTx/>
                <a:uFillTx/>
                <a:ea typeface="+mn-ea"/>
                <a:cs typeface="Poppins"/>
              </a:rPr>
              <a:t>Wiltshire</a:t>
            </a:r>
            <a:r>
              <a:rPr kumimoji="0" lang="lt-LT" sz="1600" b="0" i="0" u="none" strike="noStrike" kern="1200" cap="none" spc="0" normalizeH="0" baseline="0" noProof="0" dirty="0">
                <a:ln>
                  <a:noFill/>
                </a:ln>
                <a:solidFill>
                  <a:srgbClr val="000000"/>
                </a:solidFill>
                <a:effectLst/>
                <a:uLnTx/>
                <a:uFillTx/>
                <a:ea typeface="+mn-ea"/>
                <a:cs typeface="Poppins"/>
              </a:rPr>
              <a:t> </a:t>
            </a:r>
            <a:r>
              <a:rPr kumimoji="0" lang="lt-LT" sz="1600" b="0" i="0" u="none" strike="noStrike" kern="1200" cap="none" spc="0" normalizeH="0" baseline="0" noProof="0" dirty="0" err="1">
                <a:ln>
                  <a:noFill/>
                </a:ln>
                <a:solidFill>
                  <a:srgbClr val="000000"/>
                </a:solidFill>
                <a:effectLst/>
                <a:uLnTx/>
                <a:uFillTx/>
                <a:ea typeface="+mn-ea"/>
                <a:cs typeface="Poppins"/>
              </a:rPr>
              <a:t>Farm</a:t>
            </a:r>
            <a:r>
              <a:rPr kumimoji="0" lang="lt-LT" sz="1600" b="0" i="0" u="none" strike="noStrike" kern="1200" cap="none" spc="0" normalizeH="0" baseline="0" noProof="0" dirty="0">
                <a:ln>
                  <a:noFill/>
                </a:ln>
                <a:solidFill>
                  <a:srgbClr val="000000"/>
                </a:solidFill>
                <a:effectLst/>
                <a:uLnTx/>
                <a:uFillTx/>
                <a:ea typeface="+mn-ea"/>
                <a:cs typeface="Poppins"/>
              </a:rPr>
              <a:t> </a:t>
            </a:r>
            <a:r>
              <a:rPr kumimoji="0" lang="lt-LT" sz="1600" b="0" i="0" u="none" strike="noStrike" kern="1200" cap="none" spc="0" normalizeH="0" baseline="0" noProof="0" dirty="0" err="1">
                <a:ln>
                  <a:noFill/>
                </a:ln>
                <a:solidFill>
                  <a:srgbClr val="000000"/>
                </a:solidFill>
                <a:effectLst/>
                <a:uLnTx/>
                <a:uFillTx/>
                <a:ea typeface="+mn-ea"/>
                <a:cs typeface="Poppins"/>
              </a:rPr>
              <a:t>foods</a:t>
            </a:r>
            <a:r>
              <a:rPr lang="lt-LT" sz="1600" dirty="0">
                <a:solidFill>
                  <a:srgbClr val="000000"/>
                </a:solidFill>
                <a:cs typeface="Poppins"/>
              </a:rPr>
              <a:t>“</a:t>
            </a:r>
            <a:r>
              <a:rPr kumimoji="0" lang="lt-LT" sz="1600" b="0" i="0" u="none" strike="noStrike" kern="1200" cap="none" spc="0" normalizeH="0" baseline="0" noProof="0" dirty="0">
                <a:ln>
                  <a:noFill/>
                </a:ln>
                <a:solidFill>
                  <a:srgbClr val="000000"/>
                </a:solidFill>
                <a:effectLst/>
                <a:uLnTx/>
                <a:uFillTx/>
                <a:ea typeface="+mn-ea"/>
                <a:cs typeface="Poppins"/>
              </a:rPr>
              <a:t> teikia pagyvenusiems žmonėms skirtą maisto pristatymo paslaugą ir tiekia maistiniu požiūriu subalansuotus paruoštus patiekalus vyresnio amžiaus vartotojams visoje Jungtinėje Karalystėje ir Airijoje. Tai padeda patenkinti skanių, sveikų, subalansuotų ir patogių maisto produktų paklausą vyresnio amžiaus žmonių rinkoje ir labai prisideda prie jų bendros sveikatos ir gerovės. Jų siūlomi produktai yra subalansuoti maistiniu požiūriu, galima įsigyti net trintų ar tekstūruotų patiekalų, atitinkančių visus mitybos poreikius. </a:t>
            </a:r>
            <a:endParaRPr lang="en-GB" sz="3600" b="1" dirty="0">
              <a:solidFill>
                <a:srgbClr val="000000"/>
              </a:solidFill>
            </a:endParaRPr>
          </a:p>
        </p:txBody>
      </p:sp>
      <p:sp>
        <p:nvSpPr>
          <p:cNvPr id="16" name="Arrow: Right 15">
            <a:extLst>
              <a:ext uri="{FF2B5EF4-FFF2-40B4-BE49-F238E27FC236}">
                <a16:creationId xmlns:a16="http://schemas.microsoft.com/office/drawing/2014/main" id="{967784A8-EF03-2407-995C-819B6DE1FB89}"/>
              </a:ext>
            </a:extLst>
          </p:cNvPr>
          <p:cNvSpPr/>
          <p:nvPr/>
        </p:nvSpPr>
        <p:spPr>
          <a:xfrm>
            <a:off x="53453" y="1985603"/>
            <a:ext cx="1110229"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Spauskite</a:t>
            </a:r>
            <a:r>
              <a:rPr lang="en-IE" sz="1400" b="1" dirty="0">
                <a:solidFill>
                  <a:srgbClr val="000000"/>
                </a:solidFill>
              </a:rPr>
              <a:t> </a:t>
            </a:r>
            <a:r>
              <a:rPr lang="en-IE" sz="1400" b="1" dirty="0" err="1">
                <a:solidFill>
                  <a:srgbClr val="000000"/>
                </a:solidFill>
              </a:rPr>
              <a:t>čia</a:t>
            </a:r>
            <a:r>
              <a:rPr lang="en-IE" sz="1400" b="1" dirty="0">
                <a:solidFill>
                  <a:srgbClr val="000000"/>
                </a:solidFill>
              </a:rPr>
              <a:t> </a:t>
            </a:r>
          </a:p>
        </p:txBody>
      </p:sp>
    </p:spTree>
    <p:extLst>
      <p:ext uri="{BB962C8B-B14F-4D97-AF65-F5344CB8AC3E}">
        <p14:creationId xmlns:p14="http://schemas.microsoft.com/office/powerpoint/2010/main" val="1346902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306361" y="1640470"/>
            <a:ext cx="5941865" cy="3867704"/>
          </a:xfrm>
        </p:spPr>
        <p:txBody>
          <a:bodyPr vert="horz" lIns="91440" tIns="45720" rIns="91440" bIns="45720" rtlCol="0" anchor="t">
            <a:normAutofit fontScale="92500"/>
          </a:bodyPr>
          <a:lstStyle/>
          <a:p>
            <a:pPr indent="0"/>
            <a:r>
              <a:rPr lang="lt-LT" b="0" i="0" dirty="0">
                <a:solidFill>
                  <a:srgbClr val="212529"/>
                </a:solidFill>
                <a:effectLst/>
              </a:rPr>
              <a:t>Vyresnio amžiaus klientai yra linkę būti </a:t>
            </a:r>
            <a:r>
              <a:rPr lang="lt-LT" b="1" i="0" dirty="0">
                <a:solidFill>
                  <a:srgbClr val="212529"/>
                </a:solidFill>
                <a:effectLst/>
              </a:rPr>
              <a:t>lojalesni prekių ženklams</a:t>
            </a:r>
            <a:r>
              <a:rPr lang="lt-LT" b="0" i="0" dirty="0">
                <a:solidFill>
                  <a:srgbClr val="212529"/>
                </a:solidFill>
                <a:effectLst/>
              </a:rPr>
              <a:t>, kurie atitinka jų vertybes, nesusijusias su pačiu produktu ar paslauga, bet  labiau skatinančius emocinius ryšius. </a:t>
            </a:r>
          </a:p>
          <a:p>
            <a:pPr indent="0"/>
            <a:r>
              <a:rPr lang="lt-LT" b="0" i="0" dirty="0">
                <a:solidFill>
                  <a:srgbClr val="212529"/>
                </a:solidFill>
                <a:effectLst/>
              </a:rPr>
              <a:t>Kai kurie veiksmingi verslo modeliai, skirti vyresnio amžiaus klientams išlaikyti, yra šie</a:t>
            </a:r>
            <a:r>
              <a:rPr lang="en-US" dirty="0">
                <a:solidFill>
                  <a:srgbClr val="212529"/>
                </a:solidFill>
              </a:rPr>
              <a:t>:</a:t>
            </a:r>
          </a:p>
          <a:p>
            <a:pPr marL="685800" indent="-342900">
              <a:buFont typeface="Arial" panose="020B0604020202020204" pitchFamily="34" charset="0"/>
              <a:buChar char="•"/>
            </a:pPr>
            <a:r>
              <a:rPr lang="lt-LT" b="1" dirty="0">
                <a:ea typeface="Calibri"/>
                <a:cs typeface="Calibri"/>
              </a:rPr>
              <a:t>Motyvacinės programos ar kampanijos su apdovanojimais ir specialiais pasiūlymais </a:t>
            </a:r>
          </a:p>
          <a:p>
            <a:pPr marL="685800" indent="-342900">
              <a:buFont typeface="Arial" panose="020B0604020202020204" pitchFamily="34" charset="0"/>
              <a:buChar char="•"/>
            </a:pPr>
            <a:r>
              <a:rPr lang="lt-LT" b="1" dirty="0">
                <a:ea typeface="Calibri"/>
                <a:cs typeface="Calibri"/>
              </a:rPr>
              <a:t>Narystė</a:t>
            </a:r>
          </a:p>
          <a:p>
            <a:pPr marL="685800" indent="-342900">
              <a:buFont typeface="Arial" panose="020B0604020202020204" pitchFamily="34" charset="0"/>
              <a:buChar char="•"/>
            </a:pPr>
            <a:r>
              <a:rPr lang="lt-LT" b="1" dirty="0">
                <a:ea typeface="Calibri"/>
                <a:cs typeface="Calibri"/>
              </a:rPr>
              <a:t>Prenumeratos modeliai </a:t>
            </a:r>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445749"/>
            <a:ext cx="5085159" cy="979640"/>
          </a:xfrm>
        </p:spPr>
        <p:txBody>
          <a:bodyPr>
            <a:normAutofit/>
          </a:bodyPr>
          <a:lstStyle/>
          <a:p>
            <a:r>
              <a:rPr lang="lt-LT" dirty="0"/>
              <a:t>Lojalumas prekės ženklui </a:t>
            </a:r>
          </a:p>
        </p:txBody>
      </p:sp>
      <p:pic>
        <p:nvPicPr>
          <p:cNvPr id="3" name="Picture Placeholder 2" descr="Two people at a grocery store&#10;&#10;Description automatically generated with low confidence">
            <a:extLst>
              <a:ext uri="{FF2B5EF4-FFF2-40B4-BE49-F238E27FC236}">
                <a16:creationId xmlns:a16="http://schemas.microsoft.com/office/drawing/2014/main" id="{C15D447C-902A-B25D-0837-67E8F30B07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960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A1E5EA6-E4B9-5ECD-EF1D-2648C41C5CA0}"/>
              </a:ext>
            </a:extLst>
          </p:cNvPr>
          <p:cNvSpPr>
            <a:spLocks noGrp="1"/>
          </p:cNvSpPr>
          <p:nvPr>
            <p:ph type="pic" sz="quarter" idx="10"/>
          </p:nvPr>
        </p:nvSpPr>
        <p:spPr/>
      </p:sp>
      <p:sp>
        <p:nvSpPr>
          <p:cNvPr id="3" name="Text Placeholder 2">
            <a:extLst>
              <a:ext uri="{FF2B5EF4-FFF2-40B4-BE49-F238E27FC236}">
                <a16:creationId xmlns:a16="http://schemas.microsoft.com/office/drawing/2014/main" id="{1D03ADB4-B485-425B-E69E-DCC5EEEBB56F}"/>
              </a:ext>
            </a:extLst>
          </p:cNvPr>
          <p:cNvSpPr>
            <a:spLocks noGrp="1"/>
          </p:cNvSpPr>
          <p:nvPr>
            <p:ph type="body" sz="quarter" idx="18"/>
          </p:nvPr>
        </p:nvSpPr>
        <p:spPr>
          <a:xfrm>
            <a:off x="424543" y="2340429"/>
            <a:ext cx="5435941" cy="3487186"/>
          </a:xfrm>
          <a:solidFill>
            <a:schemeClr val="bg1"/>
          </a:solidFill>
        </p:spPr>
        <p:txBody>
          <a:bodyPr>
            <a:noAutofit/>
          </a:bodyPr>
          <a:lstStyle/>
          <a:p>
            <a:pPr indent="0"/>
            <a:r>
              <a:rPr lang="lt-LT" dirty="0"/>
              <a:t>Norėdami sužinoti daugiau apie tai, kuo skiriasi prekių ženklų ir mažmenininkų lojalumo programos, peržiūrėkite šį vaizdo įrašą, kurį parengė lojalumo valdymo platformos bendrovė „</a:t>
            </a:r>
            <a:r>
              <a:rPr lang="lt-LT" dirty="0" err="1"/>
              <a:t>Antavo</a:t>
            </a:r>
            <a:r>
              <a:rPr lang="lt-LT" dirty="0"/>
              <a:t>“. Šią temą aptaria bendrovės generalinė direktorė ir viena iš įkūrėjų </a:t>
            </a:r>
            <a:r>
              <a:rPr lang="lt-LT" dirty="0" err="1"/>
              <a:t>Zsuzsa</a:t>
            </a:r>
            <a:r>
              <a:rPr lang="lt-LT" dirty="0"/>
              <a:t> </a:t>
            </a:r>
            <a:r>
              <a:rPr lang="lt-LT" dirty="0" err="1"/>
              <a:t>Kecsmar</a:t>
            </a:r>
            <a:r>
              <a:rPr lang="lt-LT" dirty="0"/>
              <a:t> ir „</a:t>
            </a:r>
            <a:r>
              <a:rPr lang="lt-LT" dirty="0" err="1"/>
              <a:t>Antavo</a:t>
            </a:r>
            <a:r>
              <a:rPr lang="lt-LT" dirty="0"/>
              <a:t>“ strategijos ir įžvalgų viceprezidentas </a:t>
            </a:r>
            <a:r>
              <a:rPr lang="lt-LT" dirty="0" err="1"/>
              <a:t>Jörnas</a:t>
            </a:r>
            <a:r>
              <a:rPr lang="lt-LT" dirty="0"/>
              <a:t> </a:t>
            </a:r>
            <a:r>
              <a:rPr lang="lt-LT" dirty="0" err="1"/>
              <a:t>Roegleris</a:t>
            </a:r>
            <a:r>
              <a:rPr lang="lt-LT" dirty="0"/>
              <a:t>.</a:t>
            </a:r>
            <a:endParaRPr lang="en-IE" dirty="0"/>
          </a:p>
        </p:txBody>
      </p:sp>
      <p:sp>
        <p:nvSpPr>
          <p:cNvPr id="4" name="Text Placeholder 3">
            <a:extLst>
              <a:ext uri="{FF2B5EF4-FFF2-40B4-BE49-F238E27FC236}">
                <a16:creationId xmlns:a16="http://schemas.microsoft.com/office/drawing/2014/main" id="{3ADEF7C6-EE9E-3B01-FA89-9CEC0ABF24EB}"/>
              </a:ext>
            </a:extLst>
          </p:cNvPr>
          <p:cNvSpPr>
            <a:spLocks noGrp="1"/>
          </p:cNvSpPr>
          <p:nvPr>
            <p:ph type="body" sz="quarter" idx="16"/>
          </p:nvPr>
        </p:nvSpPr>
        <p:spPr>
          <a:xfrm>
            <a:off x="319314" y="656323"/>
            <a:ext cx="6636657" cy="866425"/>
          </a:xfrm>
        </p:spPr>
        <p:txBody>
          <a:bodyPr>
            <a:normAutofit fontScale="92500"/>
          </a:bodyPr>
          <a:lstStyle/>
          <a:p>
            <a:r>
              <a:rPr lang="lt-LT" dirty="0"/>
              <a:t>Apdovanojimų ir lojalumo programos</a:t>
            </a:r>
          </a:p>
        </p:txBody>
      </p:sp>
      <p:pic>
        <p:nvPicPr>
          <p:cNvPr id="5" name="Online Media 4" title="Retail Reward Programs Vs. Brand Loyalty Programs [Customer Loyalty Minutes]">
            <a:hlinkClick r:id="" action="ppaction://media"/>
            <a:extLst>
              <a:ext uri="{FF2B5EF4-FFF2-40B4-BE49-F238E27FC236}">
                <a16:creationId xmlns:a16="http://schemas.microsoft.com/office/drawing/2014/main" id="{C0002CE8-9A39-93F5-BD16-844BC5CB7E84}"/>
              </a:ext>
            </a:extLst>
          </p:cNvPr>
          <p:cNvPicPr>
            <a:picLocks noRot="1" noChangeAspect="1"/>
          </p:cNvPicPr>
          <p:nvPr>
            <a:videoFile r:link="rId1"/>
          </p:nvPr>
        </p:nvPicPr>
        <p:blipFill>
          <a:blip r:embed="rId3"/>
          <a:stretch>
            <a:fillRect/>
          </a:stretch>
        </p:blipFill>
        <p:spPr>
          <a:xfrm>
            <a:off x="6955971" y="1096560"/>
            <a:ext cx="5236029" cy="4106811"/>
          </a:xfrm>
          <a:prstGeom prst="rect">
            <a:avLst/>
          </a:prstGeom>
        </p:spPr>
      </p:pic>
      <p:sp>
        <p:nvSpPr>
          <p:cNvPr id="7" name="TextBox 6">
            <a:extLst>
              <a:ext uri="{FF2B5EF4-FFF2-40B4-BE49-F238E27FC236}">
                <a16:creationId xmlns:a16="http://schemas.microsoft.com/office/drawing/2014/main" id="{8E42E1FF-94A1-270C-9A2C-662BBB8FD055}"/>
              </a:ext>
            </a:extLst>
          </p:cNvPr>
          <p:cNvSpPr txBox="1"/>
          <p:nvPr/>
        </p:nvSpPr>
        <p:spPr>
          <a:xfrm>
            <a:off x="6106885" y="5885450"/>
            <a:ext cx="6106884" cy="646331"/>
          </a:xfrm>
          <a:prstGeom prst="rect">
            <a:avLst/>
          </a:prstGeom>
          <a:noFill/>
        </p:spPr>
        <p:txBody>
          <a:bodyPr wrap="square">
            <a:spAutoFit/>
          </a:bodyPr>
          <a:lstStyle/>
          <a:p>
            <a:r>
              <a:rPr lang="en-US">
                <a:solidFill>
                  <a:srgbClr val="1188A3"/>
                </a:solidFill>
                <a:hlinkClick r:id="rId4">
                  <a:extLst>
                    <a:ext uri="{A12FA001-AC4F-418D-AE19-62706E023703}">
                      <ahyp:hlinkClr xmlns:ahyp="http://schemas.microsoft.com/office/drawing/2018/hyperlinkcolor" val="tx"/>
                    </a:ext>
                  </a:extLst>
                </a:hlinkClick>
              </a:rPr>
              <a:t>Retail Reward Programs Vs. Brand Loyalty Programs [Customer Loyalty Minutes] - YouTube</a:t>
            </a:r>
            <a:endParaRPr lang="en-IE">
              <a:solidFill>
                <a:srgbClr val="1188A3"/>
              </a:solidFill>
            </a:endParaRPr>
          </a:p>
        </p:txBody>
      </p:sp>
    </p:spTree>
    <p:extLst>
      <p:ext uri="{BB962C8B-B14F-4D97-AF65-F5344CB8AC3E}">
        <p14:creationId xmlns:p14="http://schemas.microsoft.com/office/powerpoint/2010/main" val="6930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1FECA4A5-0E08-2E83-950A-68794479119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7543" b="1499"/>
          <a:stretch/>
        </p:blipFill>
        <p:spPr>
          <a:xfrm>
            <a:off x="6852062" y="168088"/>
            <a:ext cx="5105121" cy="6521824"/>
          </a:xfrm>
        </p:spPr>
      </p:pic>
      <p:sp>
        <p:nvSpPr>
          <p:cNvPr id="3" name="Text Placeholder 2">
            <a:extLst>
              <a:ext uri="{FF2B5EF4-FFF2-40B4-BE49-F238E27FC236}">
                <a16:creationId xmlns:a16="http://schemas.microsoft.com/office/drawing/2014/main" id="{B2555083-2821-328B-2110-38CC0954121B}"/>
              </a:ext>
            </a:extLst>
          </p:cNvPr>
          <p:cNvSpPr>
            <a:spLocks noGrp="1"/>
          </p:cNvSpPr>
          <p:nvPr>
            <p:ph type="body" sz="quarter" idx="18"/>
          </p:nvPr>
        </p:nvSpPr>
        <p:spPr>
          <a:xfrm>
            <a:off x="1488141" y="1452282"/>
            <a:ext cx="5199529" cy="5237630"/>
          </a:xfrm>
        </p:spPr>
        <p:txBody>
          <a:bodyPr>
            <a:normAutofit/>
          </a:bodyPr>
          <a:lstStyle/>
          <a:p>
            <a:pPr indent="0"/>
            <a:r>
              <a:rPr lang="lt-LT" b="1" dirty="0"/>
              <a:t>Sužinokite, kur link krypsta klientų lojalumas</a:t>
            </a:r>
          </a:p>
          <a:p>
            <a:pPr indent="0"/>
            <a:r>
              <a:rPr lang="en-US" dirty="0">
                <a:solidFill>
                  <a:srgbClr val="1188A3"/>
                </a:solidFill>
                <a:hlinkClick r:id="rId2">
                  <a:extLst>
                    <a:ext uri="{A12FA001-AC4F-418D-AE19-62706E023703}">
                      <ahyp:hlinkClr xmlns:ahyp="http://schemas.microsoft.com/office/drawing/2018/hyperlinkcolor" val="tx"/>
                    </a:ext>
                  </a:extLst>
                </a:hlinkClick>
              </a:rPr>
              <a:t>Europe Customer Loyalty Report 2022 </a:t>
            </a:r>
            <a:r>
              <a:rPr lang="lt-LT" dirty="0"/>
              <a:t>suteikia galimybę susipažinti su lojalumo programų pasauliu regione. </a:t>
            </a:r>
          </a:p>
          <a:p>
            <a:pPr indent="0"/>
            <a:r>
              <a:rPr lang="lt-LT" dirty="0"/>
              <a:t>Joje apžvelgiama dabartinė ir būsima lojalumo programų aplinka, daugiausia dėmesio skiriant technologiniams ir strateginiams aspektams. </a:t>
            </a:r>
          </a:p>
          <a:p>
            <a:pPr indent="0"/>
            <a:r>
              <a:rPr lang="lt-LT" dirty="0"/>
              <a:t>Todėl ji rekomenduojama visiems prekių ženklams, nesvarbu, ar jau siūlote lojalumo programą, ar planuojate ją įdiegti, ar šiuo metu ją atnaujinate.</a:t>
            </a:r>
          </a:p>
        </p:txBody>
      </p:sp>
      <p:sp>
        <p:nvSpPr>
          <p:cNvPr id="4" name="Text Placeholder 3">
            <a:extLst>
              <a:ext uri="{FF2B5EF4-FFF2-40B4-BE49-F238E27FC236}">
                <a16:creationId xmlns:a16="http://schemas.microsoft.com/office/drawing/2014/main" id="{27A0D098-70A8-4A48-CBAD-D4681765A73F}"/>
              </a:ext>
            </a:extLst>
          </p:cNvPr>
          <p:cNvSpPr>
            <a:spLocks noGrp="1"/>
          </p:cNvSpPr>
          <p:nvPr>
            <p:ph type="body" sz="quarter" idx="16"/>
          </p:nvPr>
        </p:nvSpPr>
        <p:spPr/>
        <p:txBody>
          <a:bodyPr>
            <a:normAutofit lnSpcReduction="10000"/>
          </a:bodyPr>
          <a:lstStyle/>
          <a:p>
            <a:r>
              <a:rPr lang="lt-LT" dirty="0"/>
              <a:t>Klientų lojalumas</a:t>
            </a:r>
            <a:endParaRPr lang="en-IE" dirty="0"/>
          </a:p>
        </p:txBody>
      </p:sp>
      <p:sp>
        <p:nvSpPr>
          <p:cNvPr id="7" name="Arrow: Right 6">
            <a:extLst>
              <a:ext uri="{FF2B5EF4-FFF2-40B4-BE49-F238E27FC236}">
                <a16:creationId xmlns:a16="http://schemas.microsoft.com/office/drawing/2014/main" id="{F5511363-0CC7-D192-9780-A6E58AC853F5}"/>
              </a:ext>
            </a:extLst>
          </p:cNvPr>
          <p:cNvSpPr/>
          <p:nvPr/>
        </p:nvSpPr>
        <p:spPr>
          <a:xfrm>
            <a:off x="6434986" y="2241419"/>
            <a:ext cx="117786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Spauskite</a:t>
            </a:r>
            <a:r>
              <a:rPr lang="en-IE" sz="1400" b="1" dirty="0">
                <a:solidFill>
                  <a:srgbClr val="000000"/>
                </a:solidFill>
              </a:rPr>
              <a:t> </a:t>
            </a:r>
            <a:r>
              <a:rPr lang="en-IE" sz="1400" b="1" dirty="0" err="1">
                <a:solidFill>
                  <a:srgbClr val="000000"/>
                </a:solidFill>
              </a:rPr>
              <a:t>čia</a:t>
            </a:r>
            <a:r>
              <a:rPr lang="en-IE" sz="1400" b="1" dirty="0">
                <a:solidFill>
                  <a:srgbClr val="000000"/>
                </a:solidFill>
              </a:rPr>
              <a:t> </a:t>
            </a:r>
          </a:p>
        </p:txBody>
      </p:sp>
    </p:spTree>
    <p:extLst>
      <p:ext uri="{BB962C8B-B14F-4D97-AF65-F5344CB8AC3E}">
        <p14:creationId xmlns:p14="http://schemas.microsoft.com/office/powerpoint/2010/main" val="315186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D6F86E-0007-21EE-6D3C-733E07F55A24}"/>
              </a:ext>
            </a:extLst>
          </p:cNvPr>
          <p:cNvSpPr>
            <a:spLocks noGrp="1"/>
          </p:cNvSpPr>
          <p:nvPr>
            <p:ph type="body" sz="quarter" idx="18"/>
          </p:nvPr>
        </p:nvSpPr>
        <p:spPr>
          <a:xfrm>
            <a:off x="1802710" y="1600200"/>
            <a:ext cx="4814535" cy="4698995"/>
          </a:xfrm>
        </p:spPr>
        <p:txBody>
          <a:bodyPr vert="horz" lIns="91440" tIns="45720" rIns="91440" bIns="45720" rtlCol="0" anchor="t">
            <a:normAutofit/>
          </a:bodyPr>
          <a:lstStyle/>
          <a:p>
            <a:pPr marL="0" indent="0">
              <a:lnSpc>
                <a:spcPct val="120000"/>
              </a:lnSpc>
            </a:pPr>
            <a:r>
              <a:rPr lang="en-US" dirty="0"/>
              <a:t>Thermomix</a:t>
            </a:r>
            <a:r>
              <a:rPr lang="en-GB" b="0" i="0" dirty="0">
                <a:solidFill>
                  <a:srgbClr val="4D5156"/>
                </a:solidFill>
                <a:effectLst/>
                <a:cs typeface="arial"/>
              </a:rPr>
              <a:t>®</a:t>
            </a:r>
            <a:r>
              <a:rPr lang="en-US" dirty="0"/>
              <a:t>, </a:t>
            </a:r>
            <a:r>
              <a:rPr lang="lt-LT" dirty="0"/>
              <a:t>universalių maisto ruošimo prietaisų bendrovė, siūlo savo naudotojams šimtus </a:t>
            </a:r>
            <a:r>
              <a:rPr lang="en-US" dirty="0">
                <a:solidFill>
                  <a:srgbClr val="1188A3"/>
                </a:solidFill>
              </a:rPr>
              <a:t>rec</a:t>
            </a:r>
            <a:r>
              <a:rPr lang="lt-LT" dirty="0" err="1">
                <a:solidFill>
                  <a:srgbClr val="1188A3"/>
                </a:solidFill>
              </a:rPr>
              <a:t>eptų</a:t>
            </a:r>
            <a:r>
              <a:rPr lang="lt-LT" dirty="0">
                <a:solidFill>
                  <a:srgbClr val="1188A3"/>
                </a:solidFill>
              </a:rPr>
              <a:t>, </a:t>
            </a:r>
            <a:r>
              <a:rPr lang="lt-LT" dirty="0"/>
              <a:t>tinkamų vyresnio amžiaus žmonėms.</a:t>
            </a:r>
            <a:r>
              <a:rPr lang="en-US" dirty="0"/>
              <a:t> </a:t>
            </a:r>
            <a:r>
              <a:rPr lang="en-US" dirty="0" err="1"/>
              <a:t>Šiuos</a:t>
            </a:r>
            <a:r>
              <a:rPr lang="en-US" dirty="0"/>
              <a:t> receptus </a:t>
            </a:r>
            <a:r>
              <a:rPr lang="en-US" dirty="0" err="1"/>
              <a:t>galima</a:t>
            </a:r>
            <a:r>
              <a:rPr lang="en-US" dirty="0"/>
              <a:t> </a:t>
            </a:r>
            <a:r>
              <a:rPr lang="en-US" dirty="0" err="1"/>
              <a:t>rasti</a:t>
            </a:r>
            <a:r>
              <a:rPr lang="lt-LT" dirty="0"/>
              <a:t> </a:t>
            </a:r>
            <a:r>
              <a:rPr lang="en-US" dirty="0" err="1">
                <a:solidFill>
                  <a:srgbClr val="1188A3"/>
                </a:solidFill>
                <a:hlinkClick r:id="rId3">
                  <a:extLst>
                    <a:ext uri="{A12FA001-AC4F-418D-AE19-62706E023703}">
                      <ahyp:hlinkClr xmlns:ahyp="http://schemas.microsoft.com/office/drawing/2018/hyperlinkcolor" val="tx"/>
                    </a:ext>
                  </a:extLst>
                </a:hlinkClick>
              </a:rPr>
              <a:t>Cookidoo</a:t>
            </a:r>
            <a:r>
              <a:rPr lang="en-US" dirty="0">
                <a:solidFill>
                  <a:srgbClr val="1188A3"/>
                </a:solidFill>
                <a:hlinkClick r:id="rId3">
                  <a:extLst>
                    <a:ext uri="{A12FA001-AC4F-418D-AE19-62706E023703}">
                      <ahyp:hlinkClr xmlns:ahyp="http://schemas.microsoft.com/office/drawing/2018/hyperlinkcolor" val="tx"/>
                    </a:ext>
                  </a:extLst>
                </a:hlinkClick>
              </a:rPr>
              <a:t> Online</a:t>
            </a:r>
            <a:r>
              <a:rPr lang="lt-LT" dirty="0">
                <a:solidFill>
                  <a:srgbClr val="1188A3"/>
                </a:solidFill>
                <a:hlinkClick r:id="rId3">
                  <a:extLst>
                    <a:ext uri="{A12FA001-AC4F-418D-AE19-62706E023703}">
                      <ahyp:hlinkClr xmlns:ahyp="http://schemas.microsoft.com/office/drawing/2018/hyperlinkcolor" val="tx"/>
                    </a:ext>
                  </a:extLst>
                </a:hlinkClick>
              </a:rPr>
              <a:t> platformoje</a:t>
            </a:r>
            <a:r>
              <a:rPr lang="en-US" dirty="0">
                <a:solidFill>
                  <a:srgbClr val="1188A3"/>
                </a:solidFill>
                <a:hlinkClick r:id="rId3">
                  <a:extLst>
                    <a:ext uri="{A12FA001-AC4F-418D-AE19-62706E023703}">
                      <ahyp:hlinkClr xmlns:ahyp="http://schemas.microsoft.com/office/drawing/2018/hyperlinkcolor" val="tx"/>
                    </a:ext>
                  </a:extLst>
                </a:hlinkClick>
              </a:rPr>
              <a:t> </a:t>
            </a:r>
            <a:r>
              <a:rPr lang="lt-LT" dirty="0"/>
              <a:t>pagal narystės programą. Ji taip pat skatina įsitraukimą, leisdama naudotojams rašyti komentarus apie receptus. </a:t>
            </a:r>
            <a:endParaRPr lang="en-GB" dirty="0"/>
          </a:p>
        </p:txBody>
      </p:sp>
      <p:pic>
        <p:nvPicPr>
          <p:cNvPr id="10" name="Picture Placeholder 9" descr="Two people looking at a computer&#10;&#10;Description automatically generated with low confidence">
            <a:extLst>
              <a:ext uri="{FF2B5EF4-FFF2-40B4-BE49-F238E27FC236}">
                <a16:creationId xmlns:a16="http://schemas.microsoft.com/office/drawing/2014/main" id="{BB01687F-FF88-7F4C-A61B-46B4341AE947}"/>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6852060" y="247650"/>
            <a:ext cx="5105121" cy="6362700"/>
          </a:xfrm>
        </p:spPr>
      </p:pic>
      <p:sp>
        <p:nvSpPr>
          <p:cNvPr id="13" name="Text Placeholder 2">
            <a:extLst>
              <a:ext uri="{FF2B5EF4-FFF2-40B4-BE49-F238E27FC236}">
                <a16:creationId xmlns:a16="http://schemas.microsoft.com/office/drawing/2014/main" id="{83E9E258-228E-1B83-8936-C82826B10DFD}"/>
              </a:ext>
            </a:extLst>
          </p:cNvPr>
          <p:cNvSpPr txBox="1">
            <a:spLocks/>
          </p:cNvSpPr>
          <p:nvPr/>
        </p:nvSpPr>
        <p:spPr>
          <a:xfrm>
            <a:off x="700333" y="247650"/>
            <a:ext cx="3044353" cy="903513"/>
          </a:xfrm>
          <a:prstGeom prst="rect">
            <a:avLst/>
          </a:prstGeom>
          <a:solidFill>
            <a:srgbClr val="FFD100"/>
          </a:solidFill>
        </p:spPr>
        <p:txBody>
          <a:bodyPr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b="1" dirty="0">
                <a:solidFill>
                  <a:srgbClr val="000000"/>
                </a:solidFill>
              </a:rPr>
              <a:t>Pasisemkite įkvėpimo</a:t>
            </a:r>
            <a:endParaRPr lang="en-IE" sz="3600" b="1" dirty="0">
              <a:solidFill>
                <a:srgbClr val="000000"/>
              </a:solidFill>
            </a:endParaRPr>
          </a:p>
        </p:txBody>
      </p:sp>
      <p:sp>
        <p:nvSpPr>
          <p:cNvPr id="6" name="Text Placeholder 5">
            <a:extLst>
              <a:ext uri="{FF2B5EF4-FFF2-40B4-BE49-F238E27FC236}">
                <a16:creationId xmlns:a16="http://schemas.microsoft.com/office/drawing/2014/main" id="{E89C5F93-596B-3472-E4FD-D35B0CE27A90}"/>
              </a:ext>
            </a:extLst>
          </p:cNvPr>
          <p:cNvSpPr>
            <a:spLocks noGrp="1"/>
          </p:cNvSpPr>
          <p:nvPr>
            <p:ph type="body" sz="quarter" idx="16"/>
          </p:nvPr>
        </p:nvSpPr>
        <p:spPr>
          <a:xfrm>
            <a:off x="7046409" y="4677653"/>
            <a:ext cx="4716425" cy="582221"/>
          </a:xfrm>
          <a:solidFill>
            <a:srgbClr val="85D2E1"/>
          </a:solidFill>
        </p:spPr>
        <p:txBody>
          <a:bodyPr anchor="ctr">
            <a:normAutofit lnSpcReduction="10000"/>
          </a:bodyPr>
          <a:lstStyle/>
          <a:p>
            <a:r>
              <a:rPr lang="en-GB" b="1" dirty="0"/>
              <a:t>Thermomix </a:t>
            </a:r>
            <a:r>
              <a:rPr lang="en-GB" b="1" dirty="0" err="1"/>
              <a:t>Cookidoo</a:t>
            </a:r>
            <a:endParaRPr lang="en-GB" b="1" dirty="0"/>
          </a:p>
        </p:txBody>
      </p:sp>
    </p:spTree>
    <p:extLst>
      <p:ext uri="{BB962C8B-B14F-4D97-AF65-F5344CB8AC3E}">
        <p14:creationId xmlns:p14="http://schemas.microsoft.com/office/powerpoint/2010/main" val="3131735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Daisies arrangement over blue background">
            <a:extLst>
              <a:ext uri="{FF2B5EF4-FFF2-40B4-BE49-F238E27FC236}">
                <a16:creationId xmlns:a16="http://schemas.microsoft.com/office/drawing/2014/main" id="{EBCF7C79-D529-3BE8-E214-3F9BBDDFB5A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09"/>
          <a:stretch/>
        </p:blipFill>
        <p:spPr>
          <a:xfrm>
            <a:off x="241300" y="228600"/>
            <a:ext cx="11696700" cy="5946816"/>
          </a:xfrm>
        </p:spPr>
      </p:pic>
      <p:sp>
        <p:nvSpPr>
          <p:cNvPr id="3" name="Text Placeholder 2">
            <a:extLst>
              <a:ext uri="{FF2B5EF4-FFF2-40B4-BE49-F238E27FC236}">
                <a16:creationId xmlns:a16="http://schemas.microsoft.com/office/drawing/2014/main" id="{6D1C4402-999C-B5D3-D96B-7580DCBF7C0D}"/>
              </a:ext>
            </a:extLst>
          </p:cNvPr>
          <p:cNvSpPr>
            <a:spLocks noGrp="1"/>
          </p:cNvSpPr>
          <p:nvPr>
            <p:ph type="body" sz="quarter" idx="18"/>
          </p:nvPr>
        </p:nvSpPr>
        <p:spPr>
          <a:xfrm>
            <a:off x="3854824" y="995082"/>
            <a:ext cx="8083176" cy="2433918"/>
          </a:xfrm>
          <a:solidFill>
            <a:srgbClr val="FFD100"/>
          </a:solidFill>
        </p:spPr>
        <p:txBody>
          <a:bodyPr anchor="ctr">
            <a:normAutofit/>
          </a:bodyPr>
          <a:lstStyle/>
          <a:p>
            <a:pPr indent="0"/>
            <a:r>
              <a:rPr lang="lt-LT" b="0" i="0" dirty="0">
                <a:solidFill>
                  <a:srgbClr val="000000"/>
                </a:solidFill>
                <a:effectLst/>
                <a:latin typeface="Gilroy-SemiBold"/>
              </a:rPr>
              <a:t>Klientų elgesio keitimas yra visada rizikingas žingsnis. Jei esate pasiryžę keisti atlygį, įsitikinkite, kad tinkamai </a:t>
            </a:r>
            <a:r>
              <a:rPr lang="lt-LT" b="1" i="0" dirty="0" err="1">
                <a:solidFill>
                  <a:srgbClr val="000000"/>
                </a:solidFill>
                <a:effectLst/>
                <a:latin typeface="Gilroy-SemiBold"/>
              </a:rPr>
              <a:t>segmentuojate</a:t>
            </a:r>
            <a:r>
              <a:rPr lang="lt-LT" b="1" i="0" dirty="0">
                <a:solidFill>
                  <a:srgbClr val="000000"/>
                </a:solidFill>
                <a:effectLst/>
                <a:latin typeface="Gilroy-SemiBold"/>
              </a:rPr>
              <a:t> savo narius</a:t>
            </a:r>
            <a:r>
              <a:rPr lang="lt-LT" b="0" i="0" dirty="0">
                <a:solidFill>
                  <a:srgbClr val="000000"/>
                </a:solidFill>
                <a:effectLst/>
                <a:latin typeface="Gilroy-SemiBold"/>
              </a:rPr>
              <a:t>, kad nustatytumėte </a:t>
            </a:r>
            <a:r>
              <a:rPr lang="lt-LT" b="1" i="0" dirty="0">
                <a:solidFill>
                  <a:srgbClr val="000000"/>
                </a:solidFill>
                <a:effectLst/>
                <a:latin typeface="Gilroy-SemiBold"/>
              </a:rPr>
              <a:t>kainai jautrius klientus</a:t>
            </a:r>
            <a:r>
              <a:rPr lang="lt-LT" b="0" i="0" dirty="0">
                <a:solidFill>
                  <a:srgbClr val="000000"/>
                </a:solidFill>
                <a:effectLst/>
                <a:latin typeface="Gilroy-SemiBold"/>
              </a:rPr>
              <a:t>. Be to, atkreipkite dėmesį į </a:t>
            </a:r>
            <a:r>
              <a:rPr lang="lt-LT" b="1" i="0" dirty="0">
                <a:solidFill>
                  <a:srgbClr val="000000"/>
                </a:solidFill>
                <a:effectLst/>
                <a:latin typeface="Gilroy-SemiBold"/>
              </a:rPr>
              <a:t>tinkamą komunikaciją </a:t>
            </a:r>
            <a:r>
              <a:rPr lang="lt-LT" b="0" i="0" dirty="0">
                <a:solidFill>
                  <a:srgbClr val="000000"/>
                </a:solidFill>
                <a:effectLst/>
                <a:latin typeface="Gilroy-SemiBold"/>
              </a:rPr>
              <a:t>ir pabrėžkite </a:t>
            </a:r>
            <a:r>
              <a:rPr lang="lt-LT" b="1" i="0" dirty="0">
                <a:solidFill>
                  <a:srgbClr val="000000"/>
                </a:solidFill>
                <a:effectLst/>
                <a:latin typeface="Gilroy-SemiBold"/>
              </a:rPr>
              <a:t>galimas alternatyvas</a:t>
            </a:r>
            <a:r>
              <a:rPr lang="lt-LT" b="0" i="0" dirty="0">
                <a:solidFill>
                  <a:srgbClr val="000000"/>
                </a:solidFill>
                <a:effectLst/>
                <a:latin typeface="Gilroy-SemiBold"/>
              </a:rPr>
              <a:t>, pavyzdžiui, galimybę rinkti taškus vykdant su pirkimu nesusijusią veiklą.</a:t>
            </a:r>
          </a:p>
        </p:txBody>
      </p:sp>
    </p:spTree>
    <p:extLst>
      <p:ext uri="{BB962C8B-B14F-4D97-AF65-F5344CB8AC3E}">
        <p14:creationId xmlns:p14="http://schemas.microsoft.com/office/powerpoint/2010/main" val="3737731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99DAEF-E875-4A82-03DD-B5FB41DC5F58}"/>
              </a:ext>
            </a:extLst>
          </p:cNvPr>
          <p:cNvSpPr>
            <a:spLocks noGrp="1"/>
          </p:cNvSpPr>
          <p:nvPr>
            <p:ph type="body" sz="quarter" idx="18"/>
          </p:nvPr>
        </p:nvSpPr>
        <p:spPr/>
        <p:txBody>
          <a:bodyPr/>
          <a:lstStyle/>
          <a:p>
            <a:pPr marL="0" indent="0"/>
            <a:r>
              <a:rPr lang="lt-LT" dirty="0"/>
              <a:t>Keletas svarbių verslo modelių</a:t>
            </a:r>
            <a:r>
              <a:rPr lang="en-GB" dirty="0"/>
              <a:t>: </a:t>
            </a:r>
          </a:p>
          <a:p>
            <a:pPr marL="457200" indent="-457200">
              <a:buFont typeface="+mj-lt"/>
              <a:buAutoNum type="arabicPeriod"/>
            </a:pPr>
            <a:r>
              <a:rPr lang="en-GB" b="1" dirty="0" err="1"/>
              <a:t>Pardavimo</a:t>
            </a:r>
            <a:r>
              <a:rPr lang="en-GB" b="1" dirty="0"/>
              <a:t> </a:t>
            </a:r>
            <a:r>
              <a:rPr lang="en-GB" b="1" dirty="0" err="1"/>
              <a:t>patirtis</a:t>
            </a:r>
            <a:endParaRPr lang="en-GB" b="1" dirty="0"/>
          </a:p>
          <a:p>
            <a:pPr marL="457200" indent="-457200">
              <a:buFont typeface="+mj-lt"/>
              <a:buAutoNum type="arabicPeriod"/>
            </a:pPr>
            <a:r>
              <a:rPr lang="lt-LT" b="1" dirty="0"/>
              <a:t>S</a:t>
            </a:r>
            <a:r>
              <a:rPr lang="en-GB" b="1" dirty="0" err="1"/>
              <a:t>avitarna</a:t>
            </a:r>
            <a:r>
              <a:rPr lang="en-GB" b="1" dirty="0"/>
              <a:t> (</a:t>
            </a:r>
            <a:r>
              <a:rPr lang="en-GB" b="1" dirty="0" err="1"/>
              <a:t>pvz</a:t>
            </a:r>
            <a:r>
              <a:rPr lang="en-GB" b="1" dirty="0"/>
              <a:t>., </a:t>
            </a:r>
            <a:r>
              <a:rPr lang="en-GB" b="1" dirty="0" err="1"/>
              <a:t>patogus</a:t>
            </a:r>
            <a:r>
              <a:rPr lang="en-GB" b="1" dirty="0"/>
              <a:t> </a:t>
            </a:r>
            <a:r>
              <a:rPr lang="en-GB" b="1" dirty="0" err="1"/>
              <a:t>maistas</a:t>
            </a:r>
            <a:r>
              <a:rPr lang="en-GB" b="1" dirty="0"/>
              <a:t>)</a:t>
            </a:r>
          </a:p>
          <a:p>
            <a:pPr marL="457200" indent="-457200">
              <a:buFont typeface="+mj-lt"/>
              <a:buAutoNum type="arabicPeriod"/>
            </a:pPr>
            <a:r>
              <a:rPr lang="en-GB" b="1" dirty="0" err="1"/>
              <a:t>Skaitmeninimas</a:t>
            </a:r>
            <a:r>
              <a:rPr lang="en-GB" b="1" dirty="0"/>
              <a:t> (</a:t>
            </a:r>
            <a:r>
              <a:rPr lang="en-GB" b="1" dirty="0" err="1"/>
              <a:t>pvz</a:t>
            </a:r>
            <a:r>
              <a:rPr lang="en-GB" b="1" dirty="0"/>
              <a:t>., </a:t>
            </a:r>
            <a:r>
              <a:rPr lang="en-GB" b="1" dirty="0" err="1"/>
              <a:t>šviežio</a:t>
            </a:r>
            <a:r>
              <a:rPr lang="en-GB" b="1" dirty="0"/>
              <a:t> </a:t>
            </a:r>
            <a:r>
              <a:rPr lang="en-GB" b="1" dirty="0" err="1"/>
              <a:t>maisto</a:t>
            </a:r>
            <a:r>
              <a:rPr lang="en-GB" b="1" dirty="0"/>
              <a:t> </a:t>
            </a:r>
            <a:r>
              <a:rPr lang="en-GB" b="1" dirty="0" err="1"/>
              <a:t>pristatymas</a:t>
            </a:r>
            <a:r>
              <a:rPr lang="en-GB" b="1" dirty="0"/>
              <a:t>)</a:t>
            </a:r>
          </a:p>
          <a:p>
            <a:pPr marL="0" indent="0"/>
            <a:r>
              <a:rPr lang="lt-LT" dirty="0"/>
              <a:t>Dabar šiuos modelius panagrinėsime šiek tiek giliau, visą dėmesį sutelkdami į senjorų norus, poreikius ir elgseną.</a:t>
            </a:r>
          </a:p>
          <a:p>
            <a:endParaRPr lang="en-IE" dirty="0"/>
          </a:p>
        </p:txBody>
      </p:sp>
      <p:sp>
        <p:nvSpPr>
          <p:cNvPr id="4" name="Text Placeholder 3">
            <a:extLst>
              <a:ext uri="{FF2B5EF4-FFF2-40B4-BE49-F238E27FC236}">
                <a16:creationId xmlns:a16="http://schemas.microsoft.com/office/drawing/2014/main" id="{22F17ED7-9814-7992-0E9B-F6A6B8E9660F}"/>
              </a:ext>
            </a:extLst>
          </p:cNvPr>
          <p:cNvSpPr>
            <a:spLocks noGrp="1"/>
          </p:cNvSpPr>
          <p:nvPr>
            <p:ph type="body" sz="quarter" idx="16"/>
          </p:nvPr>
        </p:nvSpPr>
        <p:spPr>
          <a:xfrm>
            <a:off x="1718561" y="228600"/>
            <a:ext cx="4716425" cy="1125071"/>
          </a:xfrm>
        </p:spPr>
        <p:txBody>
          <a:bodyPr>
            <a:normAutofit/>
          </a:bodyPr>
          <a:lstStyle/>
          <a:p>
            <a:r>
              <a:rPr lang="lt-LT" dirty="0"/>
              <a:t>Vyresniųjų gyventojų rinkos verslo modeliai</a:t>
            </a:r>
          </a:p>
        </p:txBody>
      </p:sp>
      <p:grpSp>
        <p:nvGrpSpPr>
          <p:cNvPr id="9" name="Group 8">
            <a:extLst>
              <a:ext uri="{FF2B5EF4-FFF2-40B4-BE49-F238E27FC236}">
                <a16:creationId xmlns:a16="http://schemas.microsoft.com/office/drawing/2014/main" id="{41364BB1-2BC4-2888-51BA-8A2AA9281F11}"/>
              </a:ext>
            </a:extLst>
          </p:cNvPr>
          <p:cNvGrpSpPr/>
          <p:nvPr/>
        </p:nvGrpSpPr>
        <p:grpSpPr>
          <a:xfrm>
            <a:off x="8028596" y="1492078"/>
            <a:ext cx="3173506" cy="3146611"/>
            <a:chOff x="3907180" y="2351193"/>
            <a:chExt cx="889771" cy="889771"/>
          </a:xfrm>
        </p:grpSpPr>
        <p:sp>
          <p:nvSpPr>
            <p:cNvPr id="10" name="Freeform 322">
              <a:extLst>
                <a:ext uri="{FF2B5EF4-FFF2-40B4-BE49-F238E27FC236}">
                  <a16:creationId xmlns:a16="http://schemas.microsoft.com/office/drawing/2014/main" id="{2D02DB9F-5D85-5E25-C630-53A0AE5D87B8}"/>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85D2E1"/>
            </a:solidFill>
            <a:ln w="9028"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BB8EF2CE-3D74-6646-51FF-230D6907F133}"/>
                </a:ext>
              </a:extLst>
            </p:cNvPr>
            <p:cNvGrpSpPr/>
            <p:nvPr/>
          </p:nvGrpSpPr>
          <p:grpSpPr>
            <a:xfrm>
              <a:off x="3907180" y="2351193"/>
              <a:ext cx="889771" cy="889771"/>
              <a:chOff x="3907180" y="2351193"/>
              <a:chExt cx="889771" cy="889771"/>
            </a:xfrm>
          </p:grpSpPr>
          <p:grpSp>
            <p:nvGrpSpPr>
              <p:cNvPr id="12" name="Graphic 2">
                <a:extLst>
                  <a:ext uri="{FF2B5EF4-FFF2-40B4-BE49-F238E27FC236}">
                    <a16:creationId xmlns:a16="http://schemas.microsoft.com/office/drawing/2014/main" id="{17F46AED-518B-BEF6-58B7-75E8F28DEB07}"/>
                  </a:ext>
                </a:extLst>
              </p:cNvPr>
              <p:cNvGrpSpPr/>
              <p:nvPr/>
            </p:nvGrpSpPr>
            <p:grpSpPr>
              <a:xfrm>
                <a:off x="3907180" y="2351193"/>
                <a:ext cx="889771" cy="889771"/>
                <a:chOff x="3907180" y="2351193"/>
                <a:chExt cx="889771" cy="889771"/>
              </a:xfrm>
              <a:solidFill>
                <a:srgbClr val="010101"/>
              </a:solidFill>
            </p:grpSpPr>
            <p:sp>
              <p:nvSpPr>
                <p:cNvPr id="14" name="Freeform 326">
                  <a:extLst>
                    <a:ext uri="{FF2B5EF4-FFF2-40B4-BE49-F238E27FC236}">
                      <a16:creationId xmlns:a16="http://schemas.microsoft.com/office/drawing/2014/main" id="{1DEF8607-7294-36B4-14A1-234BFAC2A9BF}"/>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15" name="Freeform 327">
                  <a:extLst>
                    <a:ext uri="{FF2B5EF4-FFF2-40B4-BE49-F238E27FC236}">
                      <a16:creationId xmlns:a16="http://schemas.microsoft.com/office/drawing/2014/main" id="{2E8A507A-EA5A-2FD1-D8DB-AFB94C06F835}"/>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010101"/>
                </a:solidFill>
                <a:ln w="9028" cap="flat">
                  <a:noFill/>
                  <a:prstDash val="solid"/>
                  <a:miter/>
                </a:ln>
              </p:spPr>
              <p:txBody>
                <a:bodyPr rtlCol="0" anchor="ctr"/>
                <a:lstStyle/>
                <a:p>
                  <a:endParaRPr lang="en-US"/>
                </a:p>
              </p:txBody>
            </p:sp>
            <p:sp>
              <p:nvSpPr>
                <p:cNvPr id="16" name="Freeform 328">
                  <a:extLst>
                    <a:ext uri="{FF2B5EF4-FFF2-40B4-BE49-F238E27FC236}">
                      <a16:creationId xmlns:a16="http://schemas.microsoft.com/office/drawing/2014/main" id="{6BC97F24-2C2B-FF45-8420-607B62C7406D}"/>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17" name="Freeform 329">
                  <a:extLst>
                    <a:ext uri="{FF2B5EF4-FFF2-40B4-BE49-F238E27FC236}">
                      <a16:creationId xmlns:a16="http://schemas.microsoft.com/office/drawing/2014/main" id="{ACC83D27-9D0A-D32F-ABD2-1FA85BF4C562}"/>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18" name="Freeform 330">
                  <a:extLst>
                    <a:ext uri="{FF2B5EF4-FFF2-40B4-BE49-F238E27FC236}">
                      <a16:creationId xmlns:a16="http://schemas.microsoft.com/office/drawing/2014/main" id="{1979A2C7-2E3A-1745-028D-9F95FD462F3F}"/>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19" name="Freeform 331">
                  <a:extLst>
                    <a:ext uri="{FF2B5EF4-FFF2-40B4-BE49-F238E27FC236}">
                      <a16:creationId xmlns:a16="http://schemas.microsoft.com/office/drawing/2014/main" id="{594CE169-7250-FCA7-0178-EA259F693316}"/>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20" name="Freeform 332">
                  <a:extLst>
                    <a:ext uri="{FF2B5EF4-FFF2-40B4-BE49-F238E27FC236}">
                      <a16:creationId xmlns:a16="http://schemas.microsoft.com/office/drawing/2014/main" id="{5FB14CA5-0203-8A45-B01B-52BB9FE90A72}"/>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1" name="Freeform 333">
                  <a:extLst>
                    <a:ext uri="{FF2B5EF4-FFF2-40B4-BE49-F238E27FC236}">
                      <a16:creationId xmlns:a16="http://schemas.microsoft.com/office/drawing/2014/main" id="{BA987AEB-7813-333B-B850-D1BEBB732C24}"/>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2" name="Freeform 334">
                  <a:extLst>
                    <a:ext uri="{FF2B5EF4-FFF2-40B4-BE49-F238E27FC236}">
                      <a16:creationId xmlns:a16="http://schemas.microsoft.com/office/drawing/2014/main" id="{6C9687A2-12F0-7F6C-F323-8462DEBE3D84}"/>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13" name="Freeform 325">
                <a:extLst>
                  <a:ext uri="{FF2B5EF4-FFF2-40B4-BE49-F238E27FC236}">
                    <a16:creationId xmlns:a16="http://schemas.microsoft.com/office/drawing/2014/main" id="{3DA36A08-0B99-7F8B-06CE-CEFEB43AAAB8}"/>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sp>
        <p:nvSpPr>
          <p:cNvPr id="23" name="Rectangle 22">
            <a:extLst>
              <a:ext uri="{FF2B5EF4-FFF2-40B4-BE49-F238E27FC236}">
                <a16:creationId xmlns:a16="http://schemas.microsoft.com/office/drawing/2014/main" id="{932E3A34-3C49-9F16-B005-9CFADA450DE0}"/>
              </a:ext>
            </a:extLst>
          </p:cNvPr>
          <p:cNvSpPr/>
          <p:nvPr/>
        </p:nvSpPr>
        <p:spPr>
          <a:xfrm>
            <a:off x="9669294" y="1620187"/>
            <a:ext cx="241774" cy="18825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a:extLst>
              <a:ext uri="{FF2B5EF4-FFF2-40B4-BE49-F238E27FC236}">
                <a16:creationId xmlns:a16="http://schemas.microsoft.com/office/drawing/2014/main" id="{2EFBF0DC-74C8-28CF-0970-A8F7214E60C7}"/>
              </a:ext>
            </a:extLst>
          </p:cNvPr>
          <p:cNvSpPr/>
          <p:nvPr/>
        </p:nvSpPr>
        <p:spPr>
          <a:xfrm>
            <a:off x="10044084" y="1650845"/>
            <a:ext cx="111007" cy="18825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286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3"/>
            <a:ext cx="6063821" cy="3446327"/>
          </a:xfrm>
        </p:spPr>
        <p:txBody>
          <a:bodyPr vert="horz" lIns="91440" tIns="45720" rIns="91440" bIns="45720" rtlCol="0" anchor="t">
            <a:normAutofit/>
          </a:bodyPr>
          <a:lstStyle/>
          <a:p>
            <a:r>
              <a:rPr lang="lt-LT" dirty="0"/>
              <a:t>Unikalios senjorams būdingos kliūtys ir poreikiai, susiję su maisto produktų ir paslaugų inovacijomis</a:t>
            </a:r>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1</a:t>
            </a:r>
            <a:endParaRPr lang="en-IE" b="1"/>
          </a:p>
        </p:txBody>
      </p:sp>
    </p:spTree>
    <p:extLst>
      <p:ext uri="{BB962C8B-B14F-4D97-AF65-F5344CB8AC3E}">
        <p14:creationId xmlns:p14="http://schemas.microsoft.com/office/powerpoint/2010/main" val="3236503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06D71B-E04F-635A-A4FA-956DDA2FE80D}"/>
              </a:ext>
            </a:extLst>
          </p:cNvPr>
          <p:cNvSpPr>
            <a:spLocks noGrp="1"/>
          </p:cNvSpPr>
          <p:nvPr>
            <p:ph type="body" sz="quarter" idx="18"/>
          </p:nvPr>
        </p:nvSpPr>
        <p:spPr>
          <a:xfrm>
            <a:off x="600244" y="1408014"/>
            <a:ext cx="5699353" cy="4337331"/>
          </a:xfrm>
        </p:spPr>
        <p:txBody>
          <a:bodyPr>
            <a:normAutofit/>
          </a:bodyPr>
          <a:lstStyle/>
          <a:p>
            <a:pPr marL="0" indent="0">
              <a:lnSpc>
                <a:spcPct val="110000"/>
              </a:lnSpc>
            </a:pPr>
            <a:r>
              <a:rPr lang="lt-LT" sz="2200" b="0" i="0" dirty="0">
                <a:solidFill>
                  <a:srgbClr val="212529"/>
                </a:solidFill>
                <a:effectLst/>
                <a:latin typeface="Calibri (Body)"/>
              </a:rPr>
              <a:t>Kadangi dabar yra daugybė galimybių įsitraukti, tokie prekių ženklai ir maisto pramonės įmonės, turi imtis veiksmų ir apsvarstyti, kaip ne tik bandyti parduoti produktą, bet sutelkti dėmesį į bendrą patirtį. </a:t>
            </a:r>
          </a:p>
          <a:p>
            <a:pPr marL="0" indent="0">
              <a:lnSpc>
                <a:spcPct val="110000"/>
              </a:lnSpc>
            </a:pPr>
            <a:r>
              <a:rPr lang="lt-LT" sz="2200" b="0" i="0" dirty="0">
                <a:solidFill>
                  <a:srgbClr val="212529"/>
                </a:solidFill>
                <a:effectLst/>
                <a:latin typeface="Calibri (Body)"/>
              </a:rPr>
              <a:t>Jūs ir jūsų prekės ženklas turite </a:t>
            </a:r>
            <a:r>
              <a:rPr lang="lt-LT" sz="2200" dirty="0">
                <a:solidFill>
                  <a:srgbClr val="212529"/>
                </a:solidFill>
                <a:latin typeface="Calibri (Body)"/>
              </a:rPr>
              <a:t>sukurti </a:t>
            </a:r>
            <a:r>
              <a:rPr lang="lt-LT" sz="2200" b="0" i="0" dirty="0">
                <a:solidFill>
                  <a:srgbClr val="212529"/>
                </a:solidFill>
                <a:effectLst/>
                <a:latin typeface="Calibri (Body)"/>
              </a:rPr>
              <a:t>veiksmingą pasakojimą, kurį būtų galima pritaikyti vyresnio amžiaus žmogaus gyvenimui ir situacijai; būtent čia užsimegs glaudesnis ryšys.</a:t>
            </a:r>
          </a:p>
        </p:txBody>
      </p:sp>
      <p:sp>
        <p:nvSpPr>
          <p:cNvPr id="5" name="Text Placeholder 4">
            <a:extLst>
              <a:ext uri="{FF2B5EF4-FFF2-40B4-BE49-F238E27FC236}">
                <a16:creationId xmlns:a16="http://schemas.microsoft.com/office/drawing/2014/main" id="{F1E5869E-0FA6-77F0-3DA6-02111E59C0BC}"/>
              </a:ext>
            </a:extLst>
          </p:cNvPr>
          <p:cNvSpPr>
            <a:spLocks noGrp="1"/>
          </p:cNvSpPr>
          <p:nvPr>
            <p:ph type="body" sz="quarter" idx="16"/>
          </p:nvPr>
        </p:nvSpPr>
        <p:spPr>
          <a:xfrm>
            <a:off x="600244" y="418854"/>
            <a:ext cx="5085159" cy="582221"/>
          </a:xfrm>
        </p:spPr>
        <p:txBody>
          <a:bodyPr>
            <a:normAutofit lnSpcReduction="10000"/>
          </a:bodyPr>
          <a:lstStyle/>
          <a:p>
            <a:r>
              <a:rPr lang="en-GB" b="1" dirty="0"/>
              <a:t>1. </a:t>
            </a:r>
            <a:r>
              <a:rPr lang="en-GB" b="1" dirty="0" err="1"/>
              <a:t>Pardavimo</a:t>
            </a:r>
            <a:r>
              <a:rPr lang="en-GB" b="1" dirty="0"/>
              <a:t> </a:t>
            </a:r>
            <a:r>
              <a:rPr lang="en-GB" b="1" dirty="0" err="1"/>
              <a:t>patirtis</a:t>
            </a:r>
            <a:endParaRPr lang="en-GB" b="1" dirty="0"/>
          </a:p>
        </p:txBody>
      </p:sp>
      <p:pic>
        <p:nvPicPr>
          <p:cNvPr id="7" name="Picture Placeholder 6" descr="Yellow star chat bubble">
            <a:extLst>
              <a:ext uri="{FF2B5EF4-FFF2-40B4-BE49-F238E27FC236}">
                <a16:creationId xmlns:a16="http://schemas.microsoft.com/office/drawing/2014/main" id="{09C6436A-FB4F-9359-38EF-A29F7C05EED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51961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6350A-9571-3FED-B86D-A73E3BCC7B05}"/>
              </a:ext>
            </a:extLst>
          </p:cNvPr>
          <p:cNvSpPr>
            <a:spLocks noGrp="1"/>
          </p:cNvSpPr>
          <p:nvPr>
            <p:ph type="body" sz="quarter" idx="18"/>
          </p:nvPr>
        </p:nvSpPr>
        <p:spPr>
          <a:xfrm>
            <a:off x="385482" y="1630375"/>
            <a:ext cx="5332413" cy="3867704"/>
          </a:xfrm>
        </p:spPr>
        <p:txBody>
          <a:bodyPr>
            <a:normAutofit/>
          </a:bodyPr>
          <a:lstStyle/>
          <a:p>
            <a:pPr indent="0" algn="l" fontAlgn="base"/>
            <a:r>
              <a:rPr lang="lt-LT" b="1" i="0" dirty="0">
                <a:effectLst/>
              </a:rPr>
              <a:t>Turinys yra labai svarbus elementas, padedantis kurti visą prekės ženklo istoriją – </a:t>
            </a:r>
            <a:r>
              <a:rPr lang="lt-LT" i="0" dirty="0">
                <a:effectLst/>
              </a:rPr>
              <a:t>jis padeda pereiti nuo paprasto produkto prie gilesnės prekės ženklo patirties, kurią, jei ji gerai parengta, vartotojai pirks. </a:t>
            </a:r>
          </a:p>
          <a:p>
            <a:pPr indent="0" algn="l" fontAlgn="base"/>
            <a:r>
              <a:rPr lang="lt-LT" i="0" dirty="0">
                <a:effectLst/>
              </a:rPr>
              <a:t>Kaip ir visos istorijos, pasakojimas turi būti sklandus, prasmingas ir prieinamas, kad vartotojas galėtų iš jo pasiimti tai, ko nori ir kada nori.</a:t>
            </a:r>
            <a:endParaRPr lang="en-IE" dirty="0"/>
          </a:p>
        </p:txBody>
      </p:sp>
      <p:sp>
        <p:nvSpPr>
          <p:cNvPr id="3" name="Text Placeholder 2">
            <a:extLst>
              <a:ext uri="{FF2B5EF4-FFF2-40B4-BE49-F238E27FC236}">
                <a16:creationId xmlns:a16="http://schemas.microsoft.com/office/drawing/2014/main" id="{E9FCB071-E715-9D38-3057-30FC80B5BB67}"/>
              </a:ext>
            </a:extLst>
          </p:cNvPr>
          <p:cNvSpPr>
            <a:spLocks noGrp="1"/>
          </p:cNvSpPr>
          <p:nvPr>
            <p:ph type="body" sz="quarter" idx="16"/>
          </p:nvPr>
        </p:nvSpPr>
        <p:spPr>
          <a:xfrm>
            <a:off x="636959" y="591672"/>
            <a:ext cx="5755341" cy="860612"/>
          </a:xfrm>
        </p:spPr>
        <p:txBody>
          <a:bodyPr anchor="ctr">
            <a:normAutofit fontScale="92500" lnSpcReduction="20000"/>
          </a:bodyPr>
          <a:lstStyle/>
          <a:p>
            <a:r>
              <a:rPr lang="en-US" dirty="0" err="1">
                <a:solidFill>
                  <a:srgbClr val="212121"/>
                </a:solidFill>
              </a:rPr>
              <a:t>Papasakokite</a:t>
            </a:r>
            <a:r>
              <a:rPr lang="en-US" dirty="0">
                <a:solidFill>
                  <a:srgbClr val="212121"/>
                </a:solidFill>
              </a:rPr>
              <a:t> </a:t>
            </a:r>
            <a:r>
              <a:rPr lang="en-US" dirty="0" err="1">
                <a:solidFill>
                  <a:srgbClr val="212121"/>
                </a:solidFill>
              </a:rPr>
              <a:t>istoriją</a:t>
            </a:r>
            <a:r>
              <a:rPr lang="en-US" dirty="0">
                <a:solidFill>
                  <a:srgbClr val="212121"/>
                </a:solidFill>
              </a:rPr>
              <a:t> </a:t>
            </a:r>
            <a:r>
              <a:rPr lang="en-US" dirty="0" err="1">
                <a:solidFill>
                  <a:srgbClr val="212121"/>
                </a:solidFill>
              </a:rPr>
              <a:t>arba</a:t>
            </a:r>
            <a:r>
              <a:rPr lang="en-US" dirty="0">
                <a:solidFill>
                  <a:srgbClr val="212121"/>
                </a:solidFill>
              </a:rPr>
              <a:t> </a:t>
            </a:r>
            <a:r>
              <a:rPr lang="en-US" dirty="0" err="1">
                <a:solidFill>
                  <a:srgbClr val="212121"/>
                </a:solidFill>
              </a:rPr>
              <a:t>nupieškite</a:t>
            </a:r>
            <a:r>
              <a:rPr lang="en-US" dirty="0">
                <a:solidFill>
                  <a:srgbClr val="212121"/>
                </a:solidFill>
              </a:rPr>
              <a:t> </a:t>
            </a:r>
            <a:r>
              <a:rPr lang="en-US" dirty="0" err="1">
                <a:solidFill>
                  <a:srgbClr val="212121"/>
                </a:solidFill>
              </a:rPr>
              <a:t>paveikslą</a:t>
            </a:r>
            <a:endParaRPr lang="en-US" dirty="0">
              <a:solidFill>
                <a:srgbClr val="212121"/>
              </a:solidFill>
            </a:endParaRPr>
          </a:p>
        </p:txBody>
      </p:sp>
      <p:pic>
        <p:nvPicPr>
          <p:cNvPr id="6" name="Picture Placeholder 5" descr="Painting watercolours outdoors">
            <a:extLst>
              <a:ext uri="{FF2B5EF4-FFF2-40B4-BE49-F238E27FC236}">
                <a16:creationId xmlns:a16="http://schemas.microsoft.com/office/drawing/2014/main" id="{5EE4527C-B671-736C-0D5D-319324F52CB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7126F8A0-C41A-21A4-FFAF-8F5FDEE5CBD5}"/>
              </a:ext>
            </a:extLst>
          </p:cNvPr>
          <p:cNvSpPr txBox="1"/>
          <p:nvPr/>
        </p:nvSpPr>
        <p:spPr>
          <a:xfrm>
            <a:off x="3007098" y="5577578"/>
            <a:ext cx="7356102" cy="646331"/>
          </a:xfrm>
          <a:prstGeom prst="rect">
            <a:avLst/>
          </a:prstGeom>
          <a:solidFill>
            <a:srgbClr val="FFD100"/>
          </a:solidFill>
        </p:spPr>
        <p:txBody>
          <a:bodyPr wrap="square">
            <a:spAutoFit/>
          </a:bodyPr>
          <a:lstStyle/>
          <a:p>
            <a:pPr lvl="1"/>
            <a:r>
              <a:rPr lang="lt-LT" b="0" i="0" dirty="0">
                <a:solidFill>
                  <a:srgbClr val="212529"/>
                </a:solidFill>
                <a:effectLst/>
                <a:latin typeface="Calibri (Body)"/>
              </a:rPr>
              <a:t>Padidinkite savo produkto ar paslaugos vertę siūlydami gerąją klientų patirtį, taip sukurdami didesnę klientų paklausą ir kainą. </a:t>
            </a:r>
            <a:endParaRPr lang="en-IE" dirty="0"/>
          </a:p>
        </p:txBody>
      </p:sp>
    </p:spTree>
    <p:extLst>
      <p:ext uri="{BB962C8B-B14F-4D97-AF65-F5344CB8AC3E}">
        <p14:creationId xmlns:p14="http://schemas.microsoft.com/office/powerpoint/2010/main" val="1035688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69"/>
          <p:cNvSpPr>
            <a:spLocks noChangeArrowheads="1"/>
          </p:cNvSpPr>
          <p:nvPr/>
        </p:nvSpPr>
        <p:spPr bwMode="auto">
          <a:xfrm>
            <a:off x="6728943" y="432348"/>
            <a:ext cx="5282607" cy="1103328"/>
          </a:xfrm>
          <a:custGeom>
            <a:avLst/>
            <a:gdLst>
              <a:gd name="T0" fmla="*/ 478 w 8305"/>
              <a:gd name="T1" fmla="*/ 1757 h 2227"/>
              <a:gd name="T2" fmla="*/ 478 w 8305"/>
              <a:gd name="T3" fmla="*/ 2226 h 2227"/>
              <a:gd name="T4" fmla="*/ 7843 w 8305"/>
              <a:gd name="T5" fmla="*/ 2226 h 2227"/>
              <a:gd name="T6" fmla="*/ 8304 w 8305"/>
              <a:gd name="T7" fmla="*/ 1113 h 2227"/>
              <a:gd name="T8" fmla="*/ 7843 w 8305"/>
              <a:gd name="T9" fmla="*/ 0 h 2227"/>
              <a:gd name="T10" fmla="*/ 0 w 8305"/>
              <a:gd name="T11" fmla="*/ 0 h 2227"/>
              <a:gd name="T12" fmla="*/ 0 w 8305"/>
              <a:gd name="T13" fmla="*/ 1757 h 2227"/>
              <a:gd name="T14" fmla="*/ 478 w 8305"/>
              <a:gd name="T15" fmla="*/ 1757 h 2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5" h="2227">
                <a:moveTo>
                  <a:pt x="478" y="1757"/>
                </a:moveTo>
                <a:lnTo>
                  <a:pt x="478" y="2226"/>
                </a:lnTo>
                <a:lnTo>
                  <a:pt x="7843" y="2226"/>
                </a:lnTo>
                <a:lnTo>
                  <a:pt x="8304" y="1113"/>
                </a:lnTo>
                <a:lnTo>
                  <a:pt x="7843" y="0"/>
                </a:lnTo>
                <a:lnTo>
                  <a:pt x="0" y="0"/>
                </a:lnTo>
                <a:lnTo>
                  <a:pt x="0" y="1757"/>
                </a:lnTo>
                <a:lnTo>
                  <a:pt x="478" y="1757"/>
                </a:lnTo>
              </a:path>
            </a:pathLst>
          </a:custGeom>
          <a:solidFill>
            <a:srgbClr val="1188A3"/>
          </a:solidFill>
          <a:ln>
            <a:noFill/>
          </a:ln>
          <a:effectLst/>
        </p:spPr>
        <p:txBody>
          <a:bodyPr wrap="none" anchor="ctr"/>
          <a:lstStyle/>
          <a:p>
            <a:endParaRPr lang="en-US" sz="900"/>
          </a:p>
        </p:txBody>
      </p:sp>
      <p:sp>
        <p:nvSpPr>
          <p:cNvPr id="206" name="Freeform 170"/>
          <p:cNvSpPr>
            <a:spLocks noChangeArrowheads="1"/>
          </p:cNvSpPr>
          <p:nvPr/>
        </p:nvSpPr>
        <p:spPr bwMode="auto">
          <a:xfrm>
            <a:off x="6673882" y="1790506"/>
            <a:ext cx="69914" cy="4370"/>
          </a:xfrm>
          <a:custGeom>
            <a:avLst/>
            <a:gdLst>
              <a:gd name="T0" fmla="*/ 0 w 140"/>
              <a:gd name="T1" fmla="*/ 0 h 10"/>
              <a:gd name="T2" fmla="*/ 0 w 140"/>
              <a:gd name="T3" fmla="*/ 0 h 10"/>
              <a:gd name="T4" fmla="*/ 0 w 140"/>
              <a:gd name="T5" fmla="*/ 9 h 10"/>
              <a:gd name="T6" fmla="*/ 139 w 140"/>
              <a:gd name="T7" fmla="*/ 0 h 10"/>
              <a:gd name="T8" fmla="*/ 0 w 140"/>
              <a:gd name="T9" fmla="*/ 0 h 10"/>
            </a:gdLst>
            <a:ahLst/>
            <a:cxnLst>
              <a:cxn ang="0">
                <a:pos x="T0" y="T1"/>
              </a:cxn>
              <a:cxn ang="0">
                <a:pos x="T2" y="T3"/>
              </a:cxn>
              <a:cxn ang="0">
                <a:pos x="T4" y="T5"/>
              </a:cxn>
              <a:cxn ang="0">
                <a:pos x="T6" y="T7"/>
              </a:cxn>
              <a:cxn ang="0">
                <a:pos x="T8" y="T9"/>
              </a:cxn>
            </a:cxnLst>
            <a:rect l="0" t="0" r="r" b="b"/>
            <a:pathLst>
              <a:path w="140" h="10">
                <a:moveTo>
                  <a:pt x="0" y="0"/>
                </a:moveTo>
                <a:lnTo>
                  <a:pt x="0" y="0"/>
                </a:lnTo>
                <a:cubicBezTo>
                  <a:pt x="0" y="9"/>
                  <a:pt x="0" y="9"/>
                  <a:pt x="0" y="9"/>
                </a:cubicBezTo>
                <a:cubicBezTo>
                  <a:pt x="44" y="9"/>
                  <a:pt x="96" y="0"/>
                  <a:pt x="139" y="0"/>
                </a:cubicBezTo>
                <a:lnTo>
                  <a:pt x="0" y="0"/>
                </a:ln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7" name="Freeform 171"/>
          <p:cNvSpPr>
            <a:spLocks noChangeArrowheads="1"/>
          </p:cNvSpPr>
          <p:nvPr/>
        </p:nvSpPr>
        <p:spPr bwMode="auto">
          <a:xfrm>
            <a:off x="6419060" y="1679662"/>
            <a:ext cx="5592491" cy="1098959"/>
          </a:xfrm>
          <a:custGeom>
            <a:avLst/>
            <a:gdLst>
              <a:gd name="T0" fmla="*/ 374 w 8862"/>
              <a:gd name="T1" fmla="*/ 0 h 2218"/>
              <a:gd name="T2" fmla="*/ 374 w 8862"/>
              <a:gd name="T3" fmla="*/ 0 h 2218"/>
              <a:gd name="T4" fmla="*/ 714 w 8862"/>
              <a:gd name="T5" fmla="*/ 43 h 2218"/>
              <a:gd name="T6" fmla="*/ 966 w 8862"/>
              <a:gd name="T7" fmla="*/ 182 h 2218"/>
              <a:gd name="T8" fmla="*/ 1122 w 8862"/>
              <a:gd name="T9" fmla="*/ 382 h 2218"/>
              <a:gd name="T10" fmla="*/ 1174 w 8862"/>
              <a:gd name="T11" fmla="*/ 652 h 2218"/>
              <a:gd name="T12" fmla="*/ 1131 w 8862"/>
              <a:gd name="T13" fmla="*/ 886 h 2218"/>
              <a:gd name="T14" fmla="*/ 1009 w 8862"/>
              <a:gd name="T15" fmla="*/ 1069 h 2218"/>
              <a:gd name="T16" fmla="*/ 844 w 8862"/>
              <a:gd name="T17" fmla="*/ 1208 h 2218"/>
              <a:gd name="T18" fmla="*/ 679 w 8862"/>
              <a:gd name="T19" fmla="*/ 1312 h 2218"/>
              <a:gd name="T20" fmla="*/ 522 w 8862"/>
              <a:gd name="T21" fmla="*/ 1399 h 2218"/>
              <a:gd name="T22" fmla="*/ 357 w 8862"/>
              <a:gd name="T23" fmla="*/ 1512 h 2218"/>
              <a:gd name="T24" fmla="*/ 0 w 8862"/>
              <a:gd name="T25" fmla="*/ 1617 h 2218"/>
              <a:gd name="T26" fmla="*/ 0 w 8862"/>
              <a:gd name="T27" fmla="*/ 1765 h 2218"/>
              <a:gd name="T28" fmla="*/ 1218 w 8862"/>
              <a:gd name="T29" fmla="*/ 1756 h 2218"/>
              <a:gd name="T30" fmla="*/ 1218 w 8862"/>
              <a:gd name="T31" fmla="*/ 2217 h 2218"/>
              <a:gd name="T32" fmla="*/ 8400 w 8862"/>
              <a:gd name="T33" fmla="*/ 2217 h 2218"/>
              <a:gd name="T34" fmla="*/ 8861 w 8862"/>
              <a:gd name="T35" fmla="*/ 1112 h 2218"/>
              <a:gd name="T36" fmla="*/ 8400 w 8862"/>
              <a:gd name="T37" fmla="*/ 0 h 2218"/>
              <a:gd name="T38" fmla="*/ 374 w 8862"/>
              <a:gd name="T39"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62" h="2218">
                <a:moveTo>
                  <a:pt x="374" y="0"/>
                </a:moveTo>
                <a:lnTo>
                  <a:pt x="374" y="0"/>
                </a:lnTo>
                <a:cubicBezTo>
                  <a:pt x="505" y="0"/>
                  <a:pt x="618" y="17"/>
                  <a:pt x="714" y="43"/>
                </a:cubicBezTo>
                <a:cubicBezTo>
                  <a:pt x="818" y="78"/>
                  <a:pt x="896" y="121"/>
                  <a:pt x="966" y="182"/>
                </a:cubicBezTo>
                <a:cubicBezTo>
                  <a:pt x="1035" y="234"/>
                  <a:pt x="1088" y="304"/>
                  <a:pt x="1122" y="382"/>
                </a:cubicBezTo>
                <a:cubicBezTo>
                  <a:pt x="1157" y="469"/>
                  <a:pt x="1174" y="556"/>
                  <a:pt x="1174" y="652"/>
                </a:cubicBezTo>
                <a:cubicBezTo>
                  <a:pt x="1174" y="738"/>
                  <a:pt x="1166" y="817"/>
                  <a:pt x="1131" y="886"/>
                </a:cubicBezTo>
                <a:cubicBezTo>
                  <a:pt x="1096" y="956"/>
                  <a:pt x="1053" y="1017"/>
                  <a:pt x="1009" y="1069"/>
                </a:cubicBezTo>
                <a:cubicBezTo>
                  <a:pt x="957" y="1121"/>
                  <a:pt x="905" y="1164"/>
                  <a:pt x="844" y="1208"/>
                </a:cubicBezTo>
                <a:cubicBezTo>
                  <a:pt x="783" y="1243"/>
                  <a:pt x="731" y="1286"/>
                  <a:pt x="679" y="1312"/>
                </a:cubicBezTo>
                <a:cubicBezTo>
                  <a:pt x="635" y="1338"/>
                  <a:pt x="583" y="1365"/>
                  <a:pt x="522" y="1399"/>
                </a:cubicBezTo>
                <a:cubicBezTo>
                  <a:pt x="470" y="1434"/>
                  <a:pt x="409" y="1469"/>
                  <a:pt x="357" y="1512"/>
                </a:cubicBezTo>
                <a:cubicBezTo>
                  <a:pt x="313" y="1538"/>
                  <a:pt x="35" y="1582"/>
                  <a:pt x="0" y="1617"/>
                </a:cubicBezTo>
                <a:cubicBezTo>
                  <a:pt x="0" y="1765"/>
                  <a:pt x="0" y="1765"/>
                  <a:pt x="0" y="1765"/>
                </a:cubicBezTo>
                <a:cubicBezTo>
                  <a:pt x="1218" y="1756"/>
                  <a:pt x="1218" y="1756"/>
                  <a:pt x="1218" y="1756"/>
                </a:cubicBezTo>
                <a:cubicBezTo>
                  <a:pt x="1218" y="2217"/>
                  <a:pt x="1218" y="2217"/>
                  <a:pt x="1218" y="2217"/>
                </a:cubicBezTo>
                <a:cubicBezTo>
                  <a:pt x="8400" y="2217"/>
                  <a:pt x="8400" y="2217"/>
                  <a:pt x="8400" y="2217"/>
                </a:cubicBezTo>
                <a:cubicBezTo>
                  <a:pt x="8861" y="1112"/>
                  <a:pt x="8861" y="1112"/>
                  <a:pt x="8861" y="1112"/>
                </a:cubicBezTo>
                <a:cubicBezTo>
                  <a:pt x="8400" y="0"/>
                  <a:pt x="8400" y="0"/>
                  <a:pt x="8400" y="0"/>
                </a:cubicBezTo>
                <a:lnTo>
                  <a:pt x="374" y="0"/>
                </a:lnTo>
              </a:path>
            </a:pathLst>
          </a:custGeom>
          <a:solidFill>
            <a:schemeClr val="accent2"/>
          </a:solidFill>
          <a:ln>
            <a:noFill/>
          </a:ln>
          <a:effectLst/>
        </p:spPr>
        <p:txBody>
          <a:bodyPr wrap="none" anchor="ctr"/>
          <a:lstStyle/>
          <a:p>
            <a:endParaRPr lang="en-US" sz="900"/>
          </a:p>
        </p:txBody>
      </p:sp>
      <p:sp>
        <p:nvSpPr>
          <p:cNvPr id="208" name="Freeform 172"/>
          <p:cNvSpPr>
            <a:spLocks noChangeArrowheads="1"/>
          </p:cNvSpPr>
          <p:nvPr/>
        </p:nvSpPr>
        <p:spPr bwMode="auto">
          <a:xfrm>
            <a:off x="6673882" y="3140718"/>
            <a:ext cx="39327" cy="4370"/>
          </a:xfrm>
          <a:custGeom>
            <a:avLst/>
            <a:gdLst>
              <a:gd name="T0" fmla="*/ 0 w 79"/>
              <a:gd name="T1" fmla="*/ 0 h 10"/>
              <a:gd name="T2" fmla="*/ 0 w 79"/>
              <a:gd name="T3" fmla="*/ 0 h 10"/>
              <a:gd name="T4" fmla="*/ 0 w 79"/>
              <a:gd name="T5" fmla="*/ 9 h 10"/>
              <a:gd name="T6" fmla="*/ 78 w 79"/>
              <a:gd name="T7" fmla="*/ 0 h 10"/>
              <a:gd name="T8" fmla="*/ 0 w 79"/>
              <a:gd name="T9" fmla="*/ 0 h 10"/>
            </a:gdLst>
            <a:ahLst/>
            <a:cxnLst>
              <a:cxn ang="0">
                <a:pos x="T0" y="T1"/>
              </a:cxn>
              <a:cxn ang="0">
                <a:pos x="T2" y="T3"/>
              </a:cxn>
              <a:cxn ang="0">
                <a:pos x="T4" y="T5"/>
              </a:cxn>
              <a:cxn ang="0">
                <a:pos x="T6" y="T7"/>
              </a:cxn>
              <a:cxn ang="0">
                <a:pos x="T8" y="T9"/>
              </a:cxn>
            </a:cxnLst>
            <a:rect l="0" t="0" r="r" b="b"/>
            <a:pathLst>
              <a:path w="79" h="10">
                <a:moveTo>
                  <a:pt x="0" y="0"/>
                </a:moveTo>
                <a:lnTo>
                  <a:pt x="0" y="0"/>
                </a:lnTo>
                <a:cubicBezTo>
                  <a:pt x="0" y="9"/>
                  <a:pt x="0" y="9"/>
                  <a:pt x="0" y="9"/>
                </a:cubicBezTo>
                <a:cubicBezTo>
                  <a:pt x="26" y="9"/>
                  <a:pt x="53" y="0"/>
                  <a:pt x="78" y="0"/>
                </a:cubicBezTo>
                <a:lnTo>
                  <a:pt x="0" y="0"/>
                </a:ln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9" name="Freeform 173"/>
          <p:cNvSpPr>
            <a:spLocks noChangeArrowheads="1"/>
          </p:cNvSpPr>
          <p:nvPr/>
        </p:nvSpPr>
        <p:spPr bwMode="auto">
          <a:xfrm>
            <a:off x="6561627" y="2884872"/>
            <a:ext cx="5449924" cy="1103328"/>
          </a:xfrm>
          <a:custGeom>
            <a:avLst/>
            <a:gdLst>
              <a:gd name="T0" fmla="*/ 52 w 8601"/>
              <a:gd name="T1" fmla="*/ 0 h 2226"/>
              <a:gd name="T2" fmla="*/ 52 w 8601"/>
              <a:gd name="T3" fmla="*/ 0 h 2226"/>
              <a:gd name="T4" fmla="*/ 331 w 8601"/>
              <a:gd name="T5" fmla="*/ 44 h 2226"/>
              <a:gd name="T6" fmla="*/ 548 w 8601"/>
              <a:gd name="T7" fmla="*/ 148 h 2226"/>
              <a:gd name="T8" fmla="*/ 687 w 8601"/>
              <a:gd name="T9" fmla="*/ 322 h 2226"/>
              <a:gd name="T10" fmla="*/ 739 w 8601"/>
              <a:gd name="T11" fmla="*/ 548 h 2226"/>
              <a:gd name="T12" fmla="*/ 713 w 8601"/>
              <a:gd name="T13" fmla="*/ 722 h 2226"/>
              <a:gd name="T14" fmla="*/ 635 w 8601"/>
              <a:gd name="T15" fmla="*/ 870 h 2226"/>
              <a:gd name="T16" fmla="*/ 514 w 8601"/>
              <a:gd name="T17" fmla="*/ 983 h 2226"/>
              <a:gd name="T18" fmla="*/ 357 w 8601"/>
              <a:gd name="T19" fmla="*/ 1043 h 2226"/>
              <a:gd name="T20" fmla="*/ 661 w 8601"/>
              <a:gd name="T21" fmla="*/ 1226 h 2226"/>
              <a:gd name="T22" fmla="*/ 774 w 8601"/>
              <a:gd name="T23" fmla="*/ 1591 h 2226"/>
              <a:gd name="T24" fmla="*/ 722 w 8601"/>
              <a:gd name="T25" fmla="*/ 1851 h 2226"/>
              <a:gd name="T26" fmla="*/ 566 w 8601"/>
              <a:gd name="T27" fmla="*/ 2051 h 2226"/>
              <a:gd name="T28" fmla="*/ 322 w 8601"/>
              <a:gd name="T29" fmla="*/ 2182 h 2226"/>
              <a:gd name="T30" fmla="*/ 0 w 8601"/>
              <a:gd name="T31" fmla="*/ 2225 h 2226"/>
              <a:gd name="T32" fmla="*/ 8139 w 8601"/>
              <a:gd name="T33" fmla="*/ 2225 h 2226"/>
              <a:gd name="T34" fmla="*/ 8600 w 8601"/>
              <a:gd name="T35" fmla="*/ 1113 h 2226"/>
              <a:gd name="T36" fmla="*/ 8139 w 8601"/>
              <a:gd name="T37" fmla="*/ 0 h 2226"/>
              <a:gd name="T38" fmla="*/ 52 w 8601"/>
              <a:gd name="T39"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01" h="2226">
                <a:moveTo>
                  <a:pt x="52" y="0"/>
                </a:moveTo>
                <a:lnTo>
                  <a:pt x="52" y="0"/>
                </a:lnTo>
                <a:cubicBezTo>
                  <a:pt x="157" y="0"/>
                  <a:pt x="253" y="18"/>
                  <a:pt x="331" y="44"/>
                </a:cubicBezTo>
                <a:cubicBezTo>
                  <a:pt x="418" y="70"/>
                  <a:pt x="487" y="104"/>
                  <a:pt x="548" y="148"/>
                </a:cubicBezTo>
                <a:cubicBezTo>
                  <a:pt x="609" y="200"/>
                  <a:pt x="661" y="252"/>
                  <a:pt x="687" y="322"/>
                </a:cubicBezTo>
                <a:cubicBezTo>
                  <a:pt x="722" y="392"/>
                  <a:pt x="739" y="461"/>
                  <a:pt x="739" y="548"/>
                </a:cubicBezTo>
                <a:cubicBezTo>
                  <a:pt x="739" y="609"/>
                  <a:pt x="731" y="661"/>
                  <a:pt x="713" y="722"/>
                </a:cubicBezTo>
                <a:cubicBezTo>
                  <a:pt x="696" y="774"/>
                  <a:pt x="670" y="826"/>
                  <a:pt x="635" y="870"/>
                </a:cubicBezTo>
                <a:cubicBezTo>
                  <a:pt x="600" y="913"/>
                  <a:pt x="566" y="957"/>
                  <a:pt x="514" y="983"/>
                </a:cubicBezTo>
                <a:cubicBezTo>
                  <a:pt x="470" y="1018"/>
                  <a:pt x="418" y="1035"/>
                  <a:pt x="357" y="1043"/>
                </a:cubicBezTo>
                <a:cubicBezTo>
                  <a:pt x="487" y="1070"/>
                  <a:pt x="583" y="1131"/>
                  <a:pt x="661" y="1226"/>
                </a:cubicBezTo>
                <a:cubicBezTo>
                  <a:pt x="739" y="1331"/>
                  <a:pt x="774" y="1452"/>
                  <a:pt x="774" y="1591"/>
                </a:cubicBezTo>
                <a:cubicBezTo>
                  <a:pt x="774" y="1686"/>
                  <a:pt x="757" y="1773"/>
                  <a:pt x="722" y="1851"/>
                </a:cubicBezTo>
                <a:cubicBezTo>
                  <a:pt x="687" y="1929"/>
                  <a:pt x="635" y="1999"/>
                  <a:pt x="566" y="2051"/>
                </a:cubicBezTo>
                <a:cubicBezTo>
                  <a:pt x="496" y="2103"/>
                  <a:pt x="418" y="2147"/>
                  <a:pt x="322" y="2182"/>
                </a:cubicBezTo>
                <a:cubicBezTo>
                  <a:pt x="226" y="2208"/>
                  <a:pt x="122" y="2225"/>
                  <a:pt x="0" y="2225"/>
                </a:cubicBezTo>
                <a:cubicBezTo>
                  <a:pt x="8139" y="2225"/>
                  <a:pt x="8139" y="2225"/>
                  <a:pt x="8139" y="2225"/>
                </a:cubicBezTo>
                <a:cubicBezTo>
                  <a:pt x="8600" y="1113"/>
                  <a:pt x="8600" y="1113"/>
                  <a:pt x="8600" y="1113"/>
                </a:cubicBezTo>
                <a:cubicBezTo>
                  <a:pt x="8139" y="0"/>
                  <a:pt x="8139" y="0"/>
                  <a:pt x="8139" y="0"/>
                </a:cubicBezTo>
                <a:lnTo>
                  <a:pt x="52" y="0"/>
                </a:lnTo>
              </a:path>
            </a:pathLst>
          </a:custGeom>
          <a:solidFill>
            <a:srgbClr val="FFD100"/>
          </a:solidFill>
          <a:ln>
            <a:noFill/>
          </a:ln>
          <a:effectLst/>
        </p:spPr>
        <p:txBody>
          <a:bodyPr wrap="none" anchor="ctr"/>
          <a:lstStyle/>
          <a:p>
            <a:endParaRPr lang="en-US" sz="900"/>
          </a:p>
        </p:txBody>
      </p:sp>
      <p:sp>
        <p:nvSpPr>
          <p:cNvPr id="210" name="Freeform 174"/>
          <p:cNvSpPr>
            <a:spLocks noChangeArrowheads="1"/>
          </p:cNvSpPr>
          <p:nvPr/>
        </p:nvSpPr>
        <p:spPr bwMode="auto">
          <a:xfrm>
            <a:off x="6673882" y="4241862"/>
            <a:ext cx="13109" cy="2186"/>
          </a:xfrm>
          <a:custGeom>
            <a:avLst/>
            <a:gdLst>
              <a:gd name="T0" fmla="*/ 0 w 27"/>
              <a:gd name="T1" fmla="*/ 0 h 1"/>
              <a:gd name="T2" fmla="*/ 0 w 27"/>
              <a:gd name="T3" fmla="*/ 0 h 1"/>
              <a:gd name="T4" fmla="*/ 26 w 27"/>
              <a:gd name="T5" fmla="*/ 0 h 1"/>
              <a:gd name="T6" fmla="*/ 0 w 27"/>
              <a:gd name="T7" fmla="*/ 0 h 1"/>
            </a:gdLst>
            <a:ahLst/>
            <a:cxnLst>
              <a:cxn ang="0">
                <a:pos x="T0" y="T1"/>
              </a:cxn>
              <a:cxn ang="0">
                <a:pos x="T2" y="T3"/>
              </a:cxn>
              <a:cxn ang="0">
                <a:pos x="T4" y="T5"/>
              </a:cxn>
              <a:cxn ang="0">
                <a:pos x="T6" y="T7"/>
              </a:cxn>
            </a:cxnLst>
            <a:rect l="0" t="0" r="r" b="b"/>
            <a:pathLst>
              <a:path w="27" h="1">
                <a:moveTo>
                  <a:pt x="0" y="0"/>
                </a:moveTo>
                <a:lnTo>
                  <a:pt x="0" y="0"/>
                </a:lnTo>
                <a:cubicBezTo>
                  <a:pt x="26" y="0"/>
                  <a:pt x="26" y="0"/>
                  <a:pt x="26" y="0"/>
                </a:cubicBezTo>
                <a:cubicBezTo>
                  <a:pt x="18" y="0"/>
                  <a:pt x="9" y="0"/>
                  <a:pt x="0" y="0"/>
                </a:cubicBez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1" name="Freeform 175"/>
          <p:cNvSpPr>
            <a:spLocks noChangeArrowheads="1"/>
          </p:cNvSpPr>
          <p:nvPr/>
        </p:nvSpPr>
        <p:spPr bwMode="auto">
          <a:xfrm>
            <a:off x="6324312" y="2898205"/>
            <a:ext cx="762499" cy="1129546"/>
          </a:xfrm>
          <a:custGeom>
            <a:avLst/>
            <a:gdLst>
              <a:gd name="T0" fmla="*/ 730 w 1540"/>
              <a:gd name="T1" fmla="*/ 2277 h 2278"/>
              <a:gd name="T2" fmla="*/ 730 w 1540"/>
              <a:gd name="T3" fmla="*/ 2277 h 2278"/>
              <a:gd name="T4" fmla="*/ 713 w 1540"/>
              <a:gd name="T5" fmla="*/ 2277 h 2278"/>
              <a:gd name="T6" fmla="*/ 704 w 1540"/>
              <a:gd name="T7" fmla="*/ 2277 h 2278"/>
              <a:gd name="T8" fmla="*/ 313 w 1540"/>
              <a:gd name="T9" fmla="*/ 2199 h 2278"/>
              <a:gd name="T10" fmla="*/ 17 w 1540"/>
              <a:gd name="T11" fmla="*/ 1973 h 2278"/>
              <a:gd name="T12" fmla="*/ 0 w 1540"/>
              <a:gd name="T13" fmla="*/ 1955 h 2278"/>
              <a:gd name="T14" fmla="*/ 261 w 1540"/>
              <a:gd name="T15" fmla="*/ 1617 h 2278"/>
              <a:gd name="T16" fmla="*/ 287 w 1540"/>
              <a:gd name="T17" fmla="*/ 1642 h 2278"/>
              <a:gd name="T18" fmla="*/ 461 w 1540"/>
              <a:gd name="T19" fmla="*/ 1790 h 2278"/>
              <a:gd name="T20" fmla="*/ 704 w 1540"/>
              <a:gd name="T21" fmla="*/ 1842 h 2278"/>
              <a:gd name="T22" fmla="*/ 704 w 1540"/>
              <a:gd name="T23" fmla="*/ 1842 h 2278"/>
              <a:gd name="T24" fmla="*/ 713 w 1540"/>
              <a:gd name="T25" fmla="*/ 1842 h 2278"/>
              <a:gd name="T26" fmla="*/ 974 w 1540"/>
              <a:gd name="T27" fmla="*/ 1773 h 2278"/>
              <a:gd name="T28" fmla="*/ 1061 w 1540"/>
              <a:gd name="T29" fmla="*/ 1574 h 2278"/>
              <a:gd name="T30" fmla="*/ 965 w 1540"/>
              <a:gd name="T31" fmla="*/ 1348 h 2278"/>
              <a:gd name="T32" fmla="*/ 696 w 1540"/>
              <a:gd name="T33" fmla="*/ 1269 h 2278"/>
              <a:gd name="T34" fmla="*/ 643 w 1540"/>
              <a:gd name="T35" fmla="*/ 1269 h 2278"/>
              <a:gd name="T36" fmla="*/ 530 w 1540"/>
              <a:gd name="T37" fmla="*/ 1269 h 2278"/>
              <a:gd name="T38" fmla="*/ 530 w 1540"/>
              <a:gd name="T39" fmla="*/ 904 h 2278"/>
              <a:gd name="T40" fmla="*/ 652 w 1540"/>
              <a:gd name="T41" fmla="*/ 904 h 2278"/>
              <a:gd name="T42" fmla="*/ 696 w 1540"/>
              <a:gd name="T43" fmla="*/ 904 h 2278"/>
              <a:gd name="T44" fmla="*/ 922 w 1540"/>
              <a:gd name="T45" fmla="*/ 826 h 2278"/>
              <a:gd name="T46" fmla="*/ 1017 w 1540"/>
              <a:gd name="T47" fmla="*/ 635 h 2278"/>
              <a:gd name="T48" fmla="*/ 939 w 1540"/>
              <a:gd name="T49" fmla="*/ 470 h 2278"/>
              <a:gd name="T50" fmla="*/ 739 w 1540"/>
              <a:gd name="T51" fmla="*/ 409 h 2278"/>
              <a:gd name="T52" fmla="*/ 704 w 1540"/>
              <a:gd name="T53" fmla="*/ 418 h 2278"/>
              <a:gd name="T54" fmla="*/ 513 w 1540"/>
              <a:gd name="T55" fmla="*/ 470 h 2278"/>
              <a:gd name="T56" fmla="*/ 339 w 1540"/>
              <a:gd name="T57" fmla="*/ 643 h 2278"/>
              <a:gd name="T58" fmla="*/ 322 w 1540"/>
              <a:gd name="T59" fmla="*/ 678 h 2278"/>
              <a:gd name="T60" fmla="*/ 26 w 1540"/>
              <a:gd name="T61" fmla="*/ 339 h 2278"/>
              <a:gd name="T62" fmla="*/ 43 w 1540"/>
              <a:gd name="T63" fmla="*/ 322 h 2278"/>
              <a:gd name="T64" fmla="*/ 165 w 1540"/>
              <a:gd name="T65" fmla="*/ 191 h 2278"/>
              <a:gd name="T66" fmla="*/ 339 w 1540"/>
              <a:gd name="T67" fmla="*/ 87 h 2278"/>
              <a:gd name="T68" fmla="*/ 557 w 1540"/>
              <a:gd name="T69" fmla="*/ 17 h 2278"/>
              <a:gd name="T70" fmla="*/ 696 w 1540"/>
              <a:gd name="T71" fmla="*/ 0 h 2278"/>
              <a:gd name="T72" fmla="*/ 782 w 1540"/>
              <a:gd name="T73" fmla="*/ 0 h 2278"/>
              <a:gd name="T74" fmla="*/ 1070 w 1540"/>
              <a:gd name="T75" fmla="*/ 44 h 2278"/>
              <a:gd name="T76" fmla="*/ 1296 w 1540"/>
              <a:gd name="T77" fmla="*/ 157 h 2278"/>
              <a:gd name="T78" fmla="*/ 1443 w 1540"/>
              <a:gd name="T79" fmla="*/ 339 h 2278"/>
              <a:gd name="T80" fmla="*/ 1496 w 1540"/>
              <a:gd name="T81" fmla="*/ 574 h 2278"/>
              <a:gd name="T82" fmla="*/ 1469 w 1540"/>
              <a:gd name="T83" fmla="*/ 756 h 2278"/>
              <a:gd name="T84" fmla="*/ 1391 w 1540"/>
              <a:gd name="T85" fmla="*/ 913 h 2278"/>
              <a:gd name="T86" fmla="*/ 1261 w 1540"/>
              <a:gd name="T87" fmla="*/ 1035 h 2278"/>
              <a:gd name="T88" fmla="*/ 1191 w 1540"/>
              <a:gd name="T89" fmla="*/ 1069 h 2278"/>
              <a:gd name="T90" fmla="*/ 1417 w 1540"/>
              <a:gd name="T91" fmla="*/ 1235 h 2278"/>
              <a:gd name="T92" fmla="*/ 1539 w 1540"/>
              <a:gd name="T93" fmla="*/ 1617 h 2278"/>
              <a:gd name="T94" fmla="*/ 1478 w 1540"/>
              <a:gd name="T95" fmla="*/ 1895 h 2278"/>
              <a:gd name="T96" fmla="*/ 1313 w 1540"/>
              <a:gd name="T97" fmla="*/ 2103 h 2278"/>
              <a:gd name="T98" fmla="*/ 1061 w 1540"/>
              <a:gd name="T99" fmla="*/ 2234 h 2278"/>
              <a:gd name="T100" fmla="*/ 730 w 1540"/>
              <a:gd name="T101" fmla="*/ 2277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0" h="2278">
                <a:moveTo>
                  <a:pt x="730" y="2277"/>
                </a:moveTo>
                <a:lnTo>
                  <a:pt x="730" y="2277"/>
                </a:lnTo>
                <a:cubicBezTo>
                  <a:pt x="722" y="2277"/>
                  <a:pt x="713" y="2277"/>
                  <a:pt x="713" y="2277"/>
                </a:cubicBezTo>
                <a:cubicBezTo>
                  <a:pt x="704" y="2277"/>
                  <a:pt x="704" y="2277"/>
                  <a:pt x="704" y="2277"/>
                </a:cubicBezTo>
                <a:cubicBezTo>
                  <a:pt x="557" y="2277"/>
                  <a:pt x="426" y="2251"/>
                  <a:pt x="313" y="2199"/>
                </a:cubicBezTo>
                <a:cubicBezTo>
                  <a:pt x="191" y="2147"/>
                  <a:pt x="96" y="2068"/>
                  <a:pt x="17" y="1973"/>
                </a:cubicBezTo>
                <a:cubicBezTo>
                  <a:pt x="0" y="1955"/>
                  <a:pt x="0" y="1955"/>
                  <a:pt x="0" y="1955"/>
                </a:cubicBezTo>
                <a:cubicBezTo>
                  <a:pt x="261" y="1617"/>
                  <a:pt x="261" y="1617"/>
                  <a:pt x="261" y="1617"/>
                </a:cubicBezTo>
                <a:cubicBezTo>
                  <a:pt x="287" y="1642"/>
                  <a:pt x="287" y="1642"/>
                  <a:pt x="287" y="1642"/>
                </a:cubicBezTo>
                <a:cubicBezTo>
                  <a:pt x="339" y="1703"/>
                  <a:pt x="391" y="1755"/>
                  <a:pt x="461" y="1790"/>
                </a:cubicBezTo>
                <a:cubicBezTo>
                  <a:pt x="522" y="1825"/>
                  <a:pt x="609" y="1842"/>
                  <a:pt x="704" y="1842"/>
                </a:cubicBezTo>
                <a:lnTo>
                  <a:pt x="704" y="1842"/>
                </a:lnTo>
                <a:cubicBezTo>
                  <a:pt x="713" y="1842"/>
                  <a:pt x="713" y="1842"/>
                  <a:pt x="713" y="1842"/>
                </a:cubicBezTo>
                <a:cubicBezTo>
                  <a:pt x="835" y="1842"/>
                  <a:pt x="922" y="1825"/>
                  <a:pt x="974" y="1773"/>
                </a:cubicBezTo>
                <a:cubicBezTo>
                  <a:pt x="1035" y="1729"/>
                  <a:pt x="1061" y="1669"/>
                  <a:pt x="1061" y="1574"/>
                </a:cubicBezTo>
                <a:cubicBezTo>
                  <a:pt x="1061" y="1478"/>
                  <a:pt x="1026" y="1400"/>
                  <a:pt x="965" y="1348"/>
                </a:cubicBezTo>
                <a:cubicBezTo>
                  <a:pt x="904" y="1304"/>
                  <a:pt x="817" y="1278"/>
                  <a:pt x="696" y="1269"/>
                </a:cubicBezTo>
                <a:cubicBezTo>
                  <a:pt x="678" y="1269"/>
                  <a:pt x="661" y="1269"/>
                  <a:pt x="643" y="1269"/>
                </a:cubicBezTo>
                <a:cubicBezTo>
                  <a:pt x="530" y="1269"/>
                  <a:pt x="530" y="1269"/>
                  <a:pt x="530" y="1269"/>
                </a:cubicBezTo>
                <a:cubicBezTo>
                  <a:pt x="530" y="904"/>
                  <a:pt x="530" y="904"/>
                  <a:pt x="530" y="904"/>
                </a:cubicBezTo>
                <a:cubicBezTo>
                  <a:pt x="652" y="904"/>
                  <a:pt x="652" y="904"/>
                  <a:pt x="652" y="904"/>
                </a:cubicBezTo>
                <a:cubicBezTo>
                  <a:pt x="670" y="904"/>
                  <a:pt x="687" y="904"/>
                  <a:pt x="696" y="904"/>
                </a:cubicBezTo>
                <a:cubicBezTo>
                  <a:pt x="791" y="896"/>
                  <a:pt x="870" y="870"/>
                  <a:pt x="922" y="826"/>
                </a:cubicBezTo>
                <a:cubicBezTo>
                  <a:pt x="983" y="774"/>
                  <a:pt x="1017" y="713"/>
                  <a:pt x="1017" y="635"/>
                </a:cubicBezTo>
                <a:cubicBezTo>
                  <a:pt x="1017" y="557"/>
                  <a:pt x="991" y="504"/>
                  <a:pt x="939" y="470"/>
                </a:cubicBezTo>
                <a:cubicBezTo>
                  <a:pt x="896" y="435"/>
                  <a:pt x="826" y="409"/>
                  <a:pt x="739" y="409"/>
                </a:cubicBezTo>
                <a:cubicBezTo>
                  <a:pt x="730" y="409"/>
                  <a:pt x="713" y="409"/>
                  <a:pt x="704" y="418"/>
                </a:cubicBezTo>
                <a:cubicBezTo>
                  <a:pt x="635" y="418"/>
                  <a:pt x="565" y="435"/>
                  <a:pt x="513" y="470"/>
                </a:cubicBezTo>
                <a:cubicBezTo>
                  <a:pt x="444" y="513"/>
                  <a:pt x="383" y="574"/>
                  <a:pt x="339" y="643"/>
                </a:cubicBezTo>
                <a:cubicBezTo>
                  <a:pt x="322" y="678"/>
                  <a:pt x="322" y="678"/>
                  <a:pt x="322" y="678"/>
                </a:cubicBezTo>
                <a:cubicBezTo>
                  <a:pt x="26" y="339"/>
                  <a:pt x="26" y="339"/>
                  <a:pt x="26" y="339"/>
                </a:cubicBezTo>
                <a:cubicBezTo>
                  <a:pt x="43" y="322"/>
                  <a:pt x="43" y="322"/>
                  <a:pt x="43" y="322"/>
                </a:cubicBezTo>
                <a:cubicBezTo>
                  <a:pt x="70" y="278"/>
                  <a:pt x="113" y="226"/>
                  <a:pt x="165" y="191"/>
                </a:cubicBezTo>
                <a:cubicBezTo>
                  <a:pt x="217" y="148"/>
                  <a:pt x="278" y="113"/>
                  <a:pt x="339" y="87"/>
                </a:cubicBezTo>
                <a:cubicBezTo>
                  <a:pt x="409" y="61"/>
                  <a:pt x="478" y="35"/>
                  <a:pt x="557" y="17"/>
                </a:cubicBezTo>
                <a:cubicBezTo>
                  <a:pt x="600" y="9"/>
                  <a:pt x="652" y="9"/>
                  <a:pt x="696" y="0"/>
                </a:cubicBezTo>
                <a:cubicBezTo>
                  <a:pt x="730" y="0"/>
                  <a:pt x="757" y="0"/>
                  <a:pt x="782" y="0"/>
                </a:cubicBezTo>
                <a:cubicBezTo>
                  <a:pt x="887" y="0"/>
                  <a:pt x="983" y="9"/>
                  <a:pt x="1070" y="44"/>
                </a:cubicBezTo>
                <a:cubicBezTo>
                  <a:pt x="1156" y="70"/>
                  <a:pt x="1235" y="105"/>
                  <a:pt x="1296" y="157"/>
                </a:cubicBezTo>
                <a:cubicBezTo>
                  <a:pt x="1365" y="200"/>
                  <a:pt x="1409" y="261"/>
                  <a:pt x="1443" y="339"/>
                </a:cubicBezTo>
                <a:cubicBezTo>
                  <a:pt x="1478" y="409"/>
                  <a:pt x="1496" y="487"/>
                  <a:pt x="1496" y="574"/>
                </a:cubicBezTo>
                <a:cubicBezTo>
                  <a:pt x="1496" y="635"/>
                  <a:pt x="1487" y="696"/>
                  <a:pt x="1469" y="756"/>
                </a:cubicBezTo>
                <a:cubicBezTo>
                  <a:pt x="1452" y="817"/>
                  <a:pt x="1426" y="870"/>
                  <a:pt x="1391" y="913"/>
                </a:cubicBezTo>
                <a:cubicBezTo>
                  <a:pt x="1356" y="965"/>
                  <a:pt x="1313" y="1000"/>
                  <a:pt x="1261" y="1035"/>
                </a:cubicBezTo>
                <a:cubicBezTo>
                  <a:pt x="1244" y="1052"/>
                  <a:pt x="1217" y="1061"/>
                  <a:pt x="1191" y="1069"/>
                </a:cubicBezTo>
                <a:cubicBezTo>
                  <a:pt x="1278" y="1104"/>
                  <a:pt x="1356" y="1157"/>
                  <a:pt x="1417" y="1235"/>
                </a:cubicBezTo>
                <a:cubicBezTo>
                  <a:pt x="1496" y="1339"/>
                  <a:pt x="1539" y="1470"/>
                  <a:pt x="1539" y="1617"/>
                </a:cubicBezTo>
                <a:cubicBezTo>
                  <a:pt x="1539" y="1721"/>
                  <a:pt x="1513" y="1808"/>
                  <a:pt x="1478" y="1895"/>
                </a:cubicBezTo>
                <a:cubicBezTo>
                  <a:pt x="1435" y="1973"/>
                  <a:pt x="1383" y="2042"/>
                  <a:pt x="1313" y="2103"/>
                </a:cubicBezTo>
                <a:cubicBezTo>
                  <a:pt x="1244" y="2155"/>
                  <a:pt x="1156" y="2199"/>
                  <a:pt x="1061" y="2234"/>
                </a:cubicBezTo>
                <a:cubicBezTo>
                  <a:pt x="965" y="2260"/>
                  <a:pt x="852" y="2277"/>
                  <a:pt x="730" y="2277"/>
                </a:cubicBezTo>
              </a:path>
            </a:pathLst>
          </a:custGeom>
          <a:solidFill>
            <a:srgbClr val="FFD100"/>
          </a:solidFill>
          <a:ln>
            <a:noFill/>
          </a:ln>
          <a:effectLst/>
        </p:spPr>
        <p:txBody>
          <a:bodyPr wrap="none" anchor="ctr"/>
          <a:lstStyle/>
          <a:p>
            <a:endParaRPr lang="en-US" sz="900"/>
          </a:p>
        </p:txBody>
      </p:sp>
      <p:sp>
        <p:nvSpPr>
          <p:cNvPr id="212" name="Freeform 176"/>
          <p:cNvSpPr>
            <a:spLocks noChangeArrowheads="1"/>
          </p:cNvSpPr>
          <p:nvPr/>
        </p:nvSpPr>
        <p:spPr bwMode="auto">
          <a:xfrm>
            <a:off x="6306834" y="2880727"/>
            <a:ext cx="793087" cy="1157949"/>
          </a:xfrm>
          <a:custGeom>
            <a:avLst/>
            <a:gdLst>
              <a:gd name="T0" fmla="*/ 817 w 1601"/>
              <a:gd name="T1" fmla="*/ 61 h 2339"/>
              <a:gd name="T2" fmla="*/ 1313 w 1601"/>
              <a:gd name="T3" fmla="*/ 209 h 2339"/>
              <a:gd name="T4" fmla="*/ 1504 w 1601"/>
              <a:gd name="T5" fmla="*/ 609 h 2339"/>
              <a:gd name="T6" fmla="*/ 1400 w 1601"/>
              <a:gd name="T7" fmla="*/ 931 h 2339"/>
              <a:gd name="T8" fmla="*/ 1122 w 1601"/>
              <a:gd name="T9" fmla="*/ 1104 h 2339"/>
              <a:gd name="T10" fmla="*/ 1539 w 1601"/>
              <a:gd name="T11" fmla="*/ 1652 h 2339"/>
              <a:gd name="T12" fmla="*/ 1331 w 1601"/>
              <a:gd name="T13" fmla="*/ 2112 h 2339"/>
              <a:gd name="T14" fmla="*/ 765 w 1601"/>
              <a:gd name="T15" fmla="*/ 2286 h 2339"/>
              <a:gd name="T16" fmla="*/ 365 w 1601"/>
              <a:gd name="T17" fmla="*/ 2208 h 2339"/>
              <a:gd name="T18" fmla="*/ 296 w 1601"/>
              <a:gd name="T19" fmla="*/ 1695 h 2339"/>
              <a:gd name="T20" fmla="*/ 739 w 1601"/>
              <a:gd name="T21" fmla="*/ 1903 h 2339"/>
              <a:gd name="T22" fmla="*/ 1026 w 1601"/>
              <a:gd name="T23" fmla="*/ 1834 h 2339"/>
              <a:gd name="T24" fmla="*/ 1018 w 1601"/>
              <a:gd name="T25" fmla="*/ 1365 h 2339"/>
              <a:gd name="T26" fmla="*/ 678 w 1601"/>
              <a:gd name="T27" fmla="*/ 1278 h 2339"/>
              <a:gd name="T28" fmla="*/ 600 w 1601"/>
              <a:gd name="T29" fmla="*/ 965 h 2339"/>
              <a:gd name="T30" fmla="*/ 739 w 1601"/>
              <a:gd name="T31" fmla="*/ 965 h 2339"/>
              <a:gd name="T32" fmla="*/ 1078 w 1601"/>
              <a:gd name="T33" fmla="*/ 670 h 2339"/>
              <a:gd name="T34" fmla="*/ 774 w 1601"/>
              <a:gd name="T35" fmla="*/ 418 h 2339"/>
              <a:gd name="T36" fmla="*/ 531 w 1601"/>
              <a:gd name="T37" fmla="*/ 487 h 2339"/>
              <a:gd name="T38" fmla="*/ 105 w 1601"/>
              <a:gd name="T39" fmla="*/ 374 h 2339"/>
              <a:gd name="T40" fmla="*/ 392 w 1601"/>
              <a:gd name="T41" fmla="*/ 148 h 2339"/>
              <a:gd name="T42" fmla="*/ 739 w 1601"/>
              <a:gd name="T43" fmla="*/ 61 h 2339"/>
              <a:gd name="T44" fmla="*/ 817 w 1601"/>
              <a:gd name="T45" fmla="*/ 0 h 2339"/>
              <a:gd name="T46" fmla="*/ 731 w 1601"/>
              <a:gd name="T47" fmla="*/ 9 h 2339"/>
              <a:gd name="T48" fmla="*/ 365 w 1601"/>
              <a:gd name="T49" fmla="*/ 96 h 2339"/>
              <a:gd name="T50" fmla="*/ 52 w 1601"/>
              <a:gd name="T51" fmla="*/ 348 h 2339"/>
              <a:gd name="T52" fmla="*/ 61 w 1601"/>
              <a:gd name="T53" fmla="*/ 418 h 2339"/>
              <a:gd name="T54" fmla="*/ 357 w 1601"/>
              <a:gd name="T55" fmla="*/ 766 h 2339"/>
              <a:gd name="T56" fmla="*/ 557 w 1601"/>
              <a:gd name="T57" fmla="*/ 531 h 2339"/>
              <a:gd name="T58" fmla="*/ 774 w 1601"/>
              <a:gd name="T59" fmla="*/ 478 h 2339"/>
              <a:gd name="T60" fmla="*/ 1018 w 1601"/>
              <a:gd name="T61" fmla="*/ 670 h 2339"/>
              <a:gd name="T62" fmla="*/ 731 w 1601"/>
              <a:gd name="T63" fmla="*/ 913 h 2339"/>
              <a:gd name="T64" fmla="*/ 600 w 1601"/>
              <a:gd name="T65" fmla="*/ 913 h 2339"/>
              <a:gd name="T66" fmla="*/ 539 w 1601"/>
              <a:gd name="T67" fmla="*/ 965 h 2339"/>
              <a:gd name="T68" fmla="*/ 539 w 1601"/>
              <a:gd name="T69" fmla="*/ 1331 h 2339"/>
              <a:gd name="T70" fmla="*/ 678 w 1601"/>
              <a:gd name="T71" fmla="*/ 1331 h 2339"/>
              <a:gd name="T72" fmla="*/ 983 w 1601"/>
              <a:gd name="T73" fmla="*/ 1409 h 2339"/>
              <a:gd name="T74" fmla="*/ 991 w 1601"/>
              <a:gd name="T75" fmla="*/ 1790 h 2339"/>
              <a:gd name="T76" fmla="*/ 748 w 1601"/>
              <a:gd name="T77" fmla="*/ 1851 h 2339"/>
              <a:gd name="T78" fmla="*/ 513 w 1601"/>
              <a:gd name="T79" fmla="*/ 1799 h 2339"/>
              <a:gd name="T80" fmla="*/ 296 w 1601"/>
              <a:gd name="T81" fmla="*/ 1600 h 2339"/>
              <a:gd name="T82" fmla="*/ 26 w 1601"/>
              <a:gd name="T83" fmla="*/ 1956 h 2339"/>
              <a:gd name="T84" fmla="*/ 26 w 1601"/>
              <a:gd name="T85" fmla="*/ 2025 h 2339"/>
              <a:gd name="T86" fmla="*/ 731 w 1601"/>
              <a:gd name="T87" fmla="*/ 2338 h 2339"/>
              <a:gd name="T88" fmla="*/ 765 w 1601"/>
              <a:gd name="T89" fmla="*/ 2338 h 2339"/>
              <a:gd name="T90" fmla="*/ 1365 w 1601"/>
              <a:gd name="T91" fmla="*/ 2155 h 2339"/>
              <a:gd name="T92" fmla="*/ 1600 w 1601"/>
              <a:gd name="T93" fmla="*/ 1652 h 2339"/>
              <a:gd name="T94" fmla="*/ 1296 w 1601"/>
              <a:gd name="T95" fmla="*/ 1104 h 2339"/>
              <a:gd name="T96" fmla="*/ 1444 w 1601"/>
              <a:gd name="T97" fmla="*/ 965 h 2339"/>
              <a:gd name="T98" fmla="*/ 1565 w 1601"/>
              <a:gd name="T99" fmla="*/ 609 h 2339"/>
              <a:gd name="T100" fmla="*/ 1348 w 1601"/>
              <a:gd name="T101" fmla="*/ 165 h 2339"/>
              <a:gd name="T102" fmla="*/ 817 w 1601"/>
              <a:gd name="T103" fmla="*/ 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1" h="2339">
                <a:moveTo>
                  <a:pt x="817" y="61"/>
                </a:moveTo>
                <a:lnTo>
                  <a:pt x="817" y="61"/>
                </a:lnTo>
                <a:cubicBezTo>
                  <a:pt x="922" y="61"/>
                  <a:pt x="1018" y="79"/>
                  <a:pt x="1096" y="105"/>
                </a:cubicBezTo>
                <a:cubicBezTo>
                  <a:pt x="1183" y="131"/>
                  <a:pt x="1252" y="165"/>
                  <a:pt x="1313" y="209"/>
                </a:cubicBezTo>
                <a:cubicBezTo>
                  <a:pt x="1374" y="261"/>
                  <a:pt x="1426" y="313"/>
                  <a:pt x="1452" y="383"/>
                </a:cubicBezTo>
                <a:cubicBezTo>
                  <a:pt x="1487" y="453"/>
                  <a:pt x="1504" y="522"/>
                  <a:pt x="1504" y="609"/>
                </a:cubicBezTo>
                <a:cubicBezTo>
                  <a:pt x="1504" y="670"/>
                  <a:pt x="1496" y="722"/>
                  <a:pt x="1478" y="783"/>
                </a:cubicBezTo>
                <a:cubicBezTo>
                  <a:pt x="1461" y="835"/>
                  <a:pt x="1435" y="887"/>
                  <a:pt x="1400" y="931"/>
                </a:cubicBezTo>
                <a:cubicBezTo>
                  <a:pt x="1365" y="974"/>
                  <a:pt x="1331" y="1018"/>
                  <a:pt x="1279" y="1044"/>
                </a:cubicBezTo>
                <a:cubicBezTo>
                  <a:pt x="1235" y="1079"/>
                  <a:pt x="1183" y="1096"/>
                  <a:pt x="1122" y="1104"/>
                </a:cubicBezTo>
                <a:cubicBezTo>
                  <a:pt x="1252" y="1131"/>
                  <a:pt x="1348" y="1192"/>
                  <a:pt x="1426" y="1287"/>
                </a:cubicBezTo>
                <a:cubicBezTo>
                  <a:pt x="1504" y="1392"/>
                  <a:pt x="1539" y="1513"/>
                  <a:pt x="1539" y="1652"/>
                </a:cubicBezTo>
                <a:cubicBezTo>
                  <a:pt x="1539" y="1747"/>
                  <a:pt x="1522" y="1834"/>
                  <a:pt x="1487" y="1912"/>
                </a:cubicBezTo>
                <a:cubicBezTo>
                  <a:pt x="1452" y="1990"/>
                  <a:pt x="1400" y="2060"/>
                  <a:pt x="1331" y="2112"/>
                </a:cubicBezTo>
                <a:cubicBezTo>
                  <a:pt x="1261" y="2164"/>
                  <a:pt x="1183" y="2208"/>
                  <a:pt x="1087" y="2243"/>
                </a:cubicBezTo>
                <a:cubicBezTo>
                  <a:pt x="991" y="2269"/>
                  <a:pt x="887" y="2286"/>
                  <a:pt x="765" y="2286"/>
                </a:cubicBezTo>
                <a:cubicBezTo>
                  <a:pt x="757" y="2286"/>
                  <a:pt x="748" y="2286"/>
                  <a:pt x="739" y="2286"/>
                </a:cubicBezTo>
                <a:cubicBezTo>
                  <a:pt x="600" y="2277"/>
                  <a:pt x="470" y="2251"/>
                  <a:pt x="365" y="2208"/>
                </a:cubicBezTo>
                <a:cubicBezTo>
                  <a:pt x="244" y="2155"/>
                  <a:pt x="148" y="2086"/>
                  <a:pt x="70" y="1990"/>
                </a:cubicBezTo>
                <a:cubicBezTo>
                  <a:pt x="296" y="1695"/>
                  <a:pt x="296" y="1695"/>
                  <a:pt x="296" y="1695"/>
                </a:cubicBezTo>
                <a:cubicBezTo>
                  <a:pt x="348" y="1764"/>
                  <a:pt x="409" y="1817"/>
                  <a:pt x="487" y="1851"/>
                </a:cubicBezTo>
                <a:cubicBezTo>
                  <a:pt x="548" y="1886"/>
                  <a:pt x="635" y="1903"/>
                  <a:pt x="739" y="1903"/>
                </a:cubicBezTo>
                <a:lnTo>
                  <a:pt x="748" y="1912"/>
                </a:lnTo>
                <a:cubicBezTo>
                  <a:pt x="870" y="1912"/>
                  <a:pt x="966" y="1886"/>
                  <a:pt x="1026" y="1834"/>
                </a:cubicBezTo>
                <a:cubicBezTo>
                  <a:pt x="1096" y="1782"/>
                  <a:pt x="1122" y="1712"/>
                  <a:pt x="1122" y="1609"/>
                </a:cubicBezTo>
                <a:cubicBezTo>
                  <a:pt x="1122" y="1505"/>
                  <a:pt x="1087" y="1417"/>
                  <a:pt x="1018" y="1365"/>
                </a:cubicBezTo>
                <a:cubicBezTo>
                  <a:pt x="948" y="1313"/>
                  <a:pt x="861" y="1287"/>
                  <a:pt x="739" y="1278"/>
                </a:cubicBezTo>
                <a:cubicBezTo>
                  <a:pt x="722" y="1278"/>
                  <a:pt x="696" y="1278"/>
                  <a:pt x="678" y="1278"/>
                </a:cubicBezTo>
                <a:cubicBezTo>
                  <a:pt x="600" y="1278"/>
                  <a:pt x="600" y="1278"/>
                  <a:pt x="600" y="1278"/>
                </a:cubicBezTo>
                <a:cubicBezTo>
                  <a:pt x="600" y="965"/>
                  <a:pt x="600" y="965"/>
                  <a:pt x="600" y="965"/>
                </a:cubicBezTo>
                <a:cubicBezTo>
                  <a:pt x="687" y="965"/>
                  <a:pt x="687" y="965"/>
                  <a:pt x="687" y="965"/>
                </a:cubicBezTo>
                <a:cubicBezTo>
                  <a:pt x="705" y="965"/>
                  <a:pt x="722" y="965"/>
                  <a:pt x="739" y="965"/>
                </a:cubicBezTo>
                <a:cubicBezTo>
                  <a:pt x="835" y="957"/>
                  <a:pt x="913" y="931"/>
                  <a:pt x="974" y="887"/>
                </a:cubicBezTo>
                <a:cubicBezTo>
                  <a:pt x="1044" y="826"/>
                  <a:pt x="1078" y="757"/>
                  <a:pt x="1078" y="670"/>
                </a:cubicBezTo>
                <a:cubicBezTo>
                  <a:pt x="1078" y="583"/>
                  <a:pt x="1052" y="522"/>
                  <a:pt x="991" y="478"/>
                </a:cubicBezTo>
                <a:cubicBezTo>
                  <a:pt x="939" y="435"/>
                  <a:pt x="870" y="418"/>
                  <a:pt x="774" y="418"/>
                </a:cubicBezTo>
                <a:cubicBezTo>
                  <a:pt x="765" y="418"/>
                  <a:pt x="748" y="418"/>
                  <a:pt x="739" y="418"/>
                </a:cubicBezTo>
                <a:cubicBezTo>
                  <a:pt x="661" y="426"/>
                  <a:pt x="592" y="444"/>
                  <a:pt x="531" y="487"/>
                </a:cubicBezTo>
                <a:cubicBezTo>
                  <a:pt x="461" y="522"/>
                  <a:pt x="400" y="583"/>
                  <a:pt x="348" y="661"/>
                </a:cubicBezTo>
                <a:cubicBezTo>
                  <a:pt x="105" y="374"/>
                  <a:pt x="105" y="374"/>
                  <a:pt x="105" y="374"/>
                </a:cubicBezTo>
                <a:cubicBezTo>
                  <a:pt x="131" y="331"/>
                  <a:pt x="174" y="287"/>
                  <a:pt x="218" y="244"/>
                </a:cubicBezTo>
                <a:cubicBezTo>
                  <a:pt x="270" y="209"/>
                  <a:pt x="331" y="174"/>
                  <a:pt x="392" y="148"/>
                </a:cubicBezTo>
                <a:cubicBezTo>
                  <a:pt x="452" y="122"/>
                  <a:pt x="522" y="105"/>
                  <a:pt x="592" y="87"/>
                </a:cubicBezTo>
                <a:cubicBezTo>
                  <a:pt x="644" y="79"/>
                  <a:pt x="687" y="70"/>
                  <a:pt x="739" y="61"/>
                </a:cubicBezTo>
                <a:cubicBezTo>
                  <a:pt x="765" y="61"/>
                  <a:pt x="792" y="61"/>
                  <a:pt x="817" y="61"/>
                </a:cubicBezTo>
                <a:lnTo>
                  <a:pt x="817" y="0"/>
                </a:lnTo>
                <a:lnTo>
                  <a:pt x="817" y="0"/>
                </a:lnTo>
                <a:cubicBezTo>
                  <a:pt x="792" y="0"/>
                  <a:pt x="765" y="9"/>
                  <a:pt x="731" y="9"/>
                </a:cubicBezTo>
                <a:cubicBezTo>
                  <a:pt x="678" y="9"/>
                  <a:pt x="635" y="18"/>
                  <a:pt x="583" y="26"/>
                </a:cubicBezTo>
                <a:cubicBezTo>
                  <a:pt x="504" y="44"/>
                  <a:pt x="435" y="70"/>
                  <a:pt x="365" y="96"/>
                </a:cubicBezTo>
                <a:cubicBezTo>
                  <a:pt x="296" y="122"/>
                  <a:pt x="235" y="165"/>
                  <a:pt x="183" y="200"/>
                </a:cubicBezTo>
                <a:cubicBezTo>
                  <a:pt x="131" y="244"/>
                  <a:pt x="87" y="296"/>
                  <a:pt x="52" y="348"/>
                </a:cubicBezTo>
                <a:cubicBezTo>
                  <a:pt x="26" y="383"/>
                  <a:pt x="26" y="383"/>
                  <a:pt x="26" y="383"/>
                </a:cubicBezTo>
                <a:cubicBezTo>
                  <a:pt x="61" y="418"/>
                  <a:pt x="61" y="418"/>
                  <a:pt x="61" y="418"/>
                </a:cubicBezTo>
                <a:cubicBezTo>
                  <a:pt x="305" y="705"/>
                  <a:pt x="305" y="705"/>
                  <a:pt x="305" y="705"/>
                </a:cubicBezTo>
                <a:cubicBezTo>
                  <a:pt x="357" y="766"/>
                  <a:pt x="357" y="766"/>
                  <a:pt x="357" y="766"/>
                </a:cubicBezTo>
                <a:cubicBezTo>
                  <a:pt x="400" y="696"/>
                  <a:pt x="400" y="696"/>
                  <a:pt x="400" y="696"/>
                </a:cubicBezTo>
                <a:cubicBezTo>
                  <a:pt x="444" y="626"/>
                  <a:pt x="496" y="574"/>
                  <a:pt x="557" y="531"/>
                </a:cubicBezTo>
                <a:cubicBezTo>
                  <a:pt x="609" y="505"/>
                  <a:pt x="670" y="478"/>
                  <a:pt x="739" y="478"/>
                </a:cubicBezTo>
                <a:cubicBezTo>
                  <a:pt x="757" y="478"/>
                  <a:pt x="765" y="478"/>
                  <a:pt x="774" y="478"/>
                </a:cubicBezTo>
                <a:cubicBezTo>
                  <a:pt x="852" y="478"/>
                  <a:pt x="913" y="496"/>
                  <a:pt x="957" y="531"/>
                </a:cubicBezTo>
                <a:cubicBezTo>
                  <a:pt x="1000" y="557"/>
                  <a:pt x="1018" y="600"/>
                  <a:pt x="1018" y="670"/>
                </a:cubicBezTo>
                <a:cubicBezTo>
                  <a:pt x="1018" y="739"/>
                  <a:pt x="991" y="791"/>
                  <a:pt x="939" y="844"/>
                </a:cubicBezTo>
                <a:cubicBezTo>
                  <a:pt x="887" y="879"/>
                  <a:pt x="817" y="905"/>
                  <a:pt x="731" y="913"/>
                </a:cubicBezTo>
                <a:cubicBezTo>
                  <a:pt x="722" y="913"/>
                  <a:pt x="705" y="913"/>
                  <a:pt x="687" y="913"/>
                </a:cubicBezTo>
                <a:cubicBezTo>
                  <a:pt x="600" y="913"/>
                  <a:pt x="600" y="913"/>
                  <a:pt x="600" y="913"/>
                </a:cubicBezTo>
                <a:cubicBezTo>
                  <a:pt x="539" y="913"/>
                  <a:pt x="539" y="913"/>
                  <a:pt x="539" y="913"/>
                </a:cubicBezTo>
                <a:cubicBezTo>
                  <a:pt x="539" y="965"/>
                  <a:pt x="539" y="965"/>
                  <a:pt x="539" y="965"/>
                </a:cubicBezTo>
                <a:cubicBezTo>
                  <a:pt x="539" y="1278"/>
                  <a:pt x="539" y="1278"/>
                  <a:pt x="539" y="1278"/>
                </a:cubicBezTo>
                <a:cubicBezTo>
                  <a:pt x="539" y="1331"/>
                  <a:pt x="539" y="1331"/>
                  <a:pt x="539" y="1331"/>
                </a:cubicBezTo>
                <a:cubicBezTo>
                  <a:pt x="600" y="1331"/>
                  <a:pt x="600" y="1331"/>
                  <a:pt x="600" y="1331"/>
                </a:cubicBezTo>
                <a:cubicBezTo>
                  <a:pt x="678" y="1331"/>
                  <a:pt x="678" y="1331"/>
                  <a:pt x="678" y="1331"/>
                </a:cubicBezTo>
                <a:cubicBezTo>
                  <a:pt x="696" y="1331"/>
                  <a:pt x="713" y="1331"/>
                  <a:pt x="731" y="1339"/>
                </a:cubicBezTo>
                <a:cubicBezTo>
                  <a:pt x="844" y="1339"/>
                  <a:pt x="922" y="1365"/>
                  <a:pt x="983" y="1409"/>
                </a:cubicBezTo>
                <a:cubicBezTo>
                  <a:pt x="1035" y="1452"/>
                  <a:pt x="1070" y="1522"/>
                  <a:pt x="1070" y="1609"/>
                </a:cubicBezTo>
                <a:cubicBezTo>
                  <a:pt x="1070" y="1695"/>
                  <a:pt x="1044" y="1747"/>
                  <a:pt x="991" y="1790"/>
                </a:cubicBezTo>
                <a:cubicBezTo>
                  <a:pt x="939" y="1825"/>
                  <a:pt x="861" y="1851"/>
                  <a:pt x="748" y="1851"/>
                </a:cubicBezTo>
                <a:lnTo>
                  <a:pt x="748" y="1851"/>
                </a:lnTo>
                <a:cubicBezTo>
                  <a:pt x="739" y="1851"/>
                  <a:pt x="739" y="1851"/>
                  <a:pt x="739" y="1851"/>
                </a:cubicBezTo>
                <a:cubicBezTo>
                  <a:pt x="644" y="1851"/>
                  <a:pt x="565" y="1834"/>
                  <a:pt x="513" y="1799"/>
                </a:cubicBezTo>
                <a:cubicBezTo>
                  <a:pt x="444" y="1764"/>
                  <a:pt x="392" y="1721"/>
                  <a:pt x="348" y="1661"/>
                </a:cubicBezTo>
                <a:cubicBezTo>
                  <a:pt x="296" y="1600"/>
                  <a:pt x="296" y="1600"/>
                  <a:pt x="296" y="1600"/>
                </a:cubicBezTo>
                <a:cubicBezTo>
                  <a:pt x="252" y="1661"/>
                  <a:pt x="252" y="1661"/>
                  <a:pt x="252" y="1661"/>
                </a:cubicBezTo>
                <a:cubicBezTo>
                  <a:pt x="26" y="1956"/>
                  <a:pt x="26" y="1956"/>
                  <a:pt x="26" y="1956"/>
                </a:cubicBezTo>
                <a:cubicBezTo>
                  <a:pt x="0" y="1990"/>
                  <a:pt x="0" y="1990"/>
                  <a:pt x="0" y="1990"/>
                </a:cubicBezTo>
                <a:cubicBezTo>
                  <a:pt x="26" y="2025"/>
                  <a:pt x="26" y="2025"/>
                  <a:pt x="26" y="2025"/>
                </a:cubicBezTo>
                <a:cubicBezTo>
                  <a:pt x="113" y="2130"/>
                  <a:pt x="218" y="2208"/>
                  <a:pt x="339" y="2260"/>
                </a:cubicBezTo>
                <a:cubicBezTo>
                  <a:pt x="452" y="2312"/>
                  <a:pt x="592" y="2338"/>
                  <a:pt x="731" y="2338"/>
                </a:cubicBezTo>
                <a:cubicBezTo>
                  <a:pt x="739" y="2338"/>
                  <a:pt x="739" y="2338"/>
                  <a:pt x="748" y="2338"/>
                </a:cubicBezTo>
                <a:cubicBezTo>
                  <a:pt x="748" y="2338"/>
                  <a:pt x="757" y="2338"/>
                  <a:pt x="765" y="2338"/>
                </a:cubicBezTo>
                <a:cubicBezTo>
                  <a:pt x="887" y="2338"/>
                  <a:pt x="1000" y="2321"/>
                  <a:pt x="1105" y="2295"/>
                </a:cubicBezTo>
                <a:cubicBezTo>
                  <a:pt x="1209" y="2260"/>
                  <a:pt x="1296" y="2216"/>
                  <a:pt x="1365" y="2155"/>
                </a:cubicBezTo>
                <a:cubicBezTo>
                  <a:pt x="1444" y="2095"/>
                  <a:pt x="1496" y="2025"/>
                  <a:pt x="1539" y="1938"/>
                </a:cubicBezTo>
                <a:cubicBezTo>
                  <a:pt x="1583" y="1851"/>
                  <a:pt x="1600" y="1756"/>
                  <a:pt x="1600" y="1652"/>
                </a:cubicBezTo>
                <a:cubicBezTo>
                  <a:pt x="1600" y="1496"/>
                  <a:pt x="1557" y="1365"/>
                  <a:pt x="1470" y="1252"/>
                </a:cubicBezTo>
                <a:cubicBezTo>
                  <a:pt x="1426" y="1192"/>
                  <a:pt x="1365" y="1139"/>
                  <a:pt x="1296" y="1104"/>
                </a:cubicBezTo>
                <a:cubicBezTo>
                  <a:pt x="1304" y="1104"/>
                  <a:pt x="1304" y="1096"/>
                  <a:pt x="1313" y="1096"/>
                </a:cubicBezTo>
                <a:cubicBezTo>
                  <a:pt x="1365" y="1061"/>
                  <a:pt x="1409" y="1018"/>
                  <a:pt x="1444" y="965"/>
                </a:cubicBezTo>
                <a:cubicBezTo>
                  <a:pt x="1487" y="913"/>
                  <a:pt x="1513" y="861"/>
                  <a:pt x="1531" y="800"/>
                </a:cubicBezTo>
                <a:cubicBezTo>
                  <a:pt x="1557" y="739"/>
                  <a:pt x="1565" y="670"/>
                  <a:pt x="1565" y="609"/>
                </a:cubicBezTo>
                <a:cubicBezTo>
                  <a:pt x="1565" y="513"/>
                  <a:pt x="1548" y="435"/>
                  <a:pt x="1504" y="357"/>
                </a:cubicBezTo>
                <a:cubicBezTo>
                  <a:pt x="1470" y="287"/>
                  <a:pt x="1418" y="218"/>
                  <a:pt x="1348" y="165"/>
                </a:cubicBezTo>
                <a:cubicBezTo>
                  <a:pt x="1287" y="113"/>
                  <a:pt x="1209" y="79"/>
                  <a:pt x="1113" y="44"/>
                </a:cubicBezTo>
                <a:cubicBezTo>
                  <a:pt x="1026" y="18"/>
                  <a:pt x="931" y="0"/>
                  <a:pt x="817" y="0"/>
                </a:cubicBezTo>
                <a:lnTo>
                  <a:pt x="817" y="61"/>
                </a:lnTo>
              </a:path>
            </a:pathLst>
          </a:custGeom>
          <a:solidFill>
            <a:schemeClr val="bg2"/>
          </a:solidFill>
          <a:ln>
            <a:noFill/>
          </a:ln>
          <a:effectLst/>
        </p:spPr>
        <p:txBody>
          <a:bodyPr wrap="none" anchor="ctr"/>
          <a:lstStyle/>
          <a:p>
            <a:endParaRPr lang="en-US" sz="900"/>
          </a:p>
        </p:txBody>
      </p:sp>
      <p:sp>
        <p:nvSpPr>
          <p:cNvPr id="213" name="Freeform 177"/>
          <p:cNvSpPr>
            <a:spLocks noChangeArrowheads="1"/>
          </p:cNvSpPr>
          <p:nvPr/>
        </p:nvSpPr>
        <p:spPr bwMode="auto">
          <a:xfrm>
            <a:off x="6975385" y="4143547"/>
            <a:ext cx="5036165" cy="1103328"/>
          </a:xfrm>
          <a:custGeom>
            <a:avLst/>
            <a:gdLst>
              <a:gd name="T0" fmla="*/ 0 w 8018"/>
              <a:gd name="T1" fmla="*/ 0 h 2227"/>
              <a:gd name="T2" fmla="*/ 0 w 8018"/>
              <a:gd name="T3" fmla="*/ 1365 h 2227"/>
              <a:gd name="T4" fmla="*/ 269 w 8018"/>
              <a:gd name="T5" fmla="*/ 1365 h 2227"/>
              <a:gd name="T6" fmla="*/ 269 w 8018"/>
              <a:gd name="T7" fmla="*/ 1747 h 2227"/>
              <a:gd name="T8" fmla="*/ 0 w 8018"/>
              <a:gd name="T9" fmla="*/ 1747 h 2227"/>
              <a:gd name="T10" fmla="*/ 0 w 8018"/>
              <a:gd name="T11" fmla="*/ 2226 h 2227"/>
              <a:gd name="T12" fmla="*/ 7556 w 8018"/>
              <a:gd name="T13" fmla="*/ 2226 h 2227"/>
              <a:gd name="T14" fmla="*/ 8017 w 8018"/>
              <a:gd name="T15" fmla="*/ 1113 h 2227"/>
              <a:gd name="T16" fmla="*/ 7556 w 8018"/>
              <a:gd name="T17" fmla="*/ 0 h 2227"/>
              <a:gd name="T18" fmla="*/ 0 w 8018"/>
              <a:gd name="T19" fmla="*/ 0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8" h="2227">
                <a:moveTo>
                  <a:pt x="0" y="0"/>
                </a:moveTo>
                <a:lnTo>
                  <a:pt x="0" y="1365"/>
                </a:lnTo>
                <a:lnTo>
                  <a:pt x="269" y="1365"/>
                </a:lnTo>
                <a:lnTo>
                  <a:pt x="269" y="1747"/>
                </a:lnTo>
                <a:lnTo>
                  <a:pt x="0" y="1747"/>
                </a:lnTo>
                <a:lnTo>
                  <a:pt x="0" y="2226"/>
                </a:lnTo>
                <a:lnTo>
                  <a:pt x="7556" y="2226"/>
                </a:lnTo>
                <a:lnTo>
                  <a:pt x="8017" y="1113"/>
                </a:lnTo>
                <a:lnTo>
                  <a:pt x="7556" y="0"/>
                </a:lnTo>
                <a:lnTo>
                  <a:pt x="0" y="0"/>
                </a:lnTo>
              </a:path>
            </a:pathLst>
          </a:custGeom>
          <a:solidFill>
            <a:srgbClr val="85D2E1"/>
          </a:solidFill>
          <a:ln>
            <a:noFill/>
          </a:ln>
          <a:effectLst/>
        </p:spPr>
        <p:txBody>
          <a:bodyPr wrap="none" anchor="ctr"/>
          <a:lstStyle/>
          <a:p>
            <a:endParaRPr lang="en-US" sz="900"/>
          </a:p>
        </p:txBody>
      </p:sp>
      <p:sp>
        <p:nvSpPr>
          <p:cNvPr id="215" name="Freeform 179"/>
          <p:cNvSpPr>
            <a:spLocks noChangeArrowheads="1"/>
          </p:cNvSpPr>
          <p:nvPr/>
        </p:nvSpPr>
        <p:spPr bwMode="auto">
          <a:xfrm>
            <a:off x="1242446" y="6994722"/>
            <a:ext cx="17479" cy="2186"/>
          </a:xfrm>
          <a:custGeom>
            <a:avLst/>
            <a:gdLst>
              <a:gd name="T0" fmla="*/ 0 w 36"/>
              <a:gd name="T1" fmla="*/ 0 h 1"/>
              <a:gd name="T2" fmla="*/ 0 w 36"/>
              <a:gd name="T3" fmla="*/ 0 h 1"/>
              <a:gd name="T4" fmla="*/ 35 w 36"/>
              <a:gd name="T5" fmla="*/ 0 h 1"/>
              <a:gd name="T6" fmla="*/ 0 w 36"/>
              <a:gd name="T7" fmla="*/ 0 h 1"/>
            </a:gdLst>
            <a:ahLst/>
            <a:cxnLst>
              <a:cxn ang="0">
                <a:pos x="T0" y="T1"/>
              </a:cxn>
              <a:cxn ang="0">
                <a:pos x="T2" y="T3"/>
              </a:cxn>
              <a:cxn ang="0">
                <a:pos x="T4" y="T5"/>
              </a:cxn>
              <a:cxn ang="0">
                <a:pos x="T6" y="T7"/>
              </a:cxn>
            </a:cxnLst>
            <a:rect l="0" t="0" r="r" b="b"/>
            <a:pathLst>
              <a:path w="36" h="1">
                <a:moveTo>
                  <a:pt x="0" y="0"/>
                </a:moveTo>
                <a:lnTo>
                  <a:pt x="0" y="0"/>
                </a:lnTo>
                <a:cubicBezTo>
                  <a:pt x="35" y="0"/>
                  <a:pt x="35" y="0"/>
                  <a:pt x="35" y="0"/>
                </a:cubicBezTo>
                <a:cubicBezTo>
                  <a:pt x="17" y="0"/>
                  <a:pt x="9" y="0"/>
                  <a:pt x="0" y="0"/>
                </a:cubicBez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6" name="Freeform 180"/>
          <p:cNvSpPr>
            <a:spLocks noChangeArrowheads="1"/>
          </p:cNvSpPr>
          <p:nvPr/>
        </p:nvSpPr>
        <p:spPr bwMode="auto">
          <a:xfrm>
            <a:off x="6260954" y="429371"/>
            <a:ext cx="828042" cy="1129546"/>
          </a:xfrm>
          <a:custGeom>
            <a:avLst/>
            <a:gdLst>
              <a:gd name="T0" fmla="*/ 69 w 1670"/>
              <a:gd name="T1" fmla="*/ 2278 h 2279"/>
              <a:gd name="T2" fmla="*/ 69 w 1670"/>
              <a:gd name="T3" fmla="*/ 2278 h 2279"/>
              <a:gd name="T4" fmla="*/ 69 w 1670"/>
              <a:gd name="T5" fmla="*/ 1748 h 2279"/>
              <a:gd name="T6" fmla="*/ 608 w 1670"/>
              <a:gd name="T7" fmla="*/ 1748 h 2279"/>
              <a:gd name="T8" fmla="*/ 608 w 1670"/>
              <a:gd name="T9" fmla="*/ 678 h 2279"/>
              <a:gd name="T10" fmla="*/ 547 w 1670"/>
              <a:gd name="T11" fmla="*/ 722 h 2279"/>
              <a:gd name="T12" fmla="*/ 382 w 1670"/>
              <a:gd name="T13" fmla="*/ 817 h 2279"/>
              <a:gd name="T14" fmla="*/ 200 w 1670"/>
              <a:gd name="T15" fmla="*/ 887 h 2279"/>
              <a:gd name="T16" fmla="*/ 26 w 1670"/>
              <a:gd name="T17" fmla="*/ 913 h 2279"/>
              <a:gd name="T18" fmla="*/ 0 w 1670"/>
              <a:gd name="T19" fmla="*/ 913 h 2279"/>
              <a:gd name="T20" fmla="*/ 0 w 1670"/>
              <a:gd name="T21" fmla="*/ 374 h 2279"/>
              <a:gd name="T22" fmla="*/ 26 w 1670"/>
              <a:gd name="T23" fmla="*/ 374 h 2279"/>
              <a:gd name="T24" fmla="*/ 182 w 1670"/>
              <a:gd name="T25" fmla="*/ 330 h 2279"/>
              <a:gd name="T26" fmla="*/ 374 w 1670"/>
              <a:gd name="T27" fmla="*/ 226 h 2279"/>
              <a:gd name="T28" fmla="*/ 530 w 1670"/>
              <a:gd name="T29" fmla="*/ 104 h 2279"/>
              <a:gd name="T30" fmla="*/ 617 w 1670"/>
              <a:gd name="T31" fmla="*/ 17 h 2279"/>
              <a:gd name="T32" fmla="*/ 626 w 1670"/>
              <a:gd name="T33" fmla="*/ 0 h 2279"/>
              <a:gd name="T34" fmla="*/ 1191 w 1670"/>
              <a:gd name="T35" fmla="*/ 0 h 2279"/>
              <a:gd name="T36" fmla="*/ 1191 w 1670"/>
              <a:gd name="T37" fmla="*/ 1748 h 2279"/>
              <a:gd name="T38" fmla="*/ 1669 w 1670"/>
              <a:gd name="T39" fmla="*/ 1748 h 2279"/>
              <a:gd name="T40" fmla="*/ 1669 w 1670"/>
              <a:gd name="T41" fmla="*/ 2278 h 2279"/>
              <a:gd name="T42" fmla="*/ 69 w 1670"/>
              <a:gd name="T43" fmla="*/ 2278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0" h="2279">
                <a:moveTo>
                  <a:pt x="69" y="2278"/>
                </a:moveTo>
                <a:lnTo>
                  <a:pt x="69" y="2278"/>
                </a:lnTo>
                <a:cubicBezTo>
                  <a:pt x="69" y="1748"/>
                  <a:pt x="69" y="1748"/>
                  <a:pt x="69" y="1748"/>
                </a:cubicBezTo>
                <a:cubicBezTo>
                  <a:pt x="608" y="1748"/>
                  <a:pt x="608" y="1748"/>
                  <a:pt x="608" y="1748"/>
                </a:cubicBezTo>
                <a:cubicBezTo>
                  <a:pt x="608" y="678"/>
                  <a:pt x="608" y="678"/>
                  <a:pt x="608" y="678"/>
                </a:cubicBezTo>
                <a:cubicBezTo>
                  <a:pt x="591" y="687"/>
                  <a:pt x="574" y="704"/>
                  <a:pt x="547" y="722"/>
                </a:cubicBezTo>
                <a:cubicBezTo>
                  <a:pt x="495" y="756"/>
                  <a:pt x="443" y="783"/>
                  <a:pt x="382" y="817"/>
                </a:cubicBezTo>
                <a:cubicBezTo>
                  <a:pt x="321" y="843"/>
                  <a:pt x="261" y="869"/>
                  <a:pt x="200" y="887"/>
                </a:cubicBezTo>
                <a:cubicBezTo>
                  <a:pt x="139" y="904"/>
                  <a:pt x="78" y="913"/>
                  <a:pt x="26" y="913"/>
                </a:cubicBezTo>
                <a:cubicBezTo>
                  <a:pt x="0" y="913"/>
                  <a:pt x="0" y="913"/>
                  <a:pt x="0" y="913"/>
                </a:cubicBezTo>
                <a:cubicBezTo>
                  <a:pt x="0" y="374"/>
                  <a:pt x="0" y="374"/>
                  <a:pt x="0" y="374"/>
                </a:cubicBezTo>
                <a:cubicBezTo>
                  <a:pt x="26" y="374"/>
                  <a:pt x="26" y="374"/>
                  <a:pt x="26" y="374"/>
                </a:cubicBezTo>
                <a:cubicBezTo>
                  <a:pt x="69" y="374"/>
                  <a:pt x="121" y="356"/>
                  <a:pt x="182" y="330"/>
                </a:cubicBezTo>
                <a:cubicBezTo>
                  <a:pt x="243" y="296"/>
                  <a:pt x="313" y="261"/>
                  <a:pt x="374" y="226"/>
                </a:cubicBezTo>
                <a:cubicBezTo>
                  <a:pt x="434" y="183"/>
                  <a:pt x="487" y="139"/>
                  <a:pt x="530" y="104"/>
                </a:cubicBezTo>
                <a:cubicBezTo>
                  <a:pt x="582" y="52"/>
                  <a:pt x="608" y="26"/>
                  <a:pt x="617" y="17"/>
                </a:cubicBezTo>
                <a:cubicBezTo>
                  <a:pt x="626" y="0"/>
                  <a:pt x="626" y="0"/>
                  <a:pt x="626" y="0"/>
                </a:cubicBezTo>
                <a:cubicBezTo>
                  <a:pt x="1191" y="0"/>
                  <a:pt x="1191" y="0"/>
                  <a:pt x="1191" y="0"/>
                </a:cubicBezTo>
                <a:cubicBezTo>
                  <a:pt x="1191" y="1748"/>
                  <a:pt x="1191" y="1748"/>
                  <a:pt x="1191" y="1748"/>
                </a:cubicBezTo>
                <a:cubicBezTo>
                  <a:pt x="1669" y="1748"/>
                  <a:pt x="1669" y="1748"/>
                  <a:pt x="1669" y="1748"/>
                </a:cubicBezTo>
                <a:cubicBezTo>
                  <a:pt x="1669" y="2278"/>
                  <a:pt x="1669" y="2278"/>
                  <a:pt x="1669" y="2278"/>
                </a:cubicBezTo>
                <a:lnTo>
                  <a:pt x="69" y="2278"/>
                </a:lnTo>
              </a:path>
            </a:pathLst>
          </a:custGeom>
          <a:solidFill>
            <a:srgbClr val="1188A3"/>
          </a:solidFill>
          <a:ln>
            <a:noFill/>
          </a:ln>
          <a:effectLst/>
        </p:spPr>
        <p:txBody>
          <a:bodyPr wrap="none" anchor="ctr"/>
          <a:lstStyle/>
          <a:p>
            <a:endParaRPr lang="en-US" sz="900"/>
          </a:p>
        </p:txBody>
      </p:sp>
      <p:sp>
        <p:nvSpPr>
          <p:cNvPr id="217" name="Freeform 181"/>
          <p:cNvSpPr>
            <a:spLocks noChangeArrowheads="1"/>
          </p:cNvSpPr>
          <p:nvPr/>
        </p:nvSpPr>
        <p:spPr bwMode="auto">
          <a:xfrm>
            <a:off x="6243475" y="416262"/>
            <a:ext cx="858630" cy="1160133"/>
          </a:xfrm>
          <a:custGeom>
            <a:avLst/>
            <a:gdLst>
              <a:gd name="T0" fmla="*/ 1191 w 1731"/>
              <a:gd name="T1" fmla="*/ 52 h 2340"/>
              <a:gd name="T2" fmla="*/ 1191 w 1731"/>
              <a:gd name="T3" fmla="*/ 52 h 2340"/>
              <a:gd name="T4" fmla="*/ 1191 w 1731"/>
              <a:gd name="T5" fmla="*/ 1809 h 2340"/>
              <a:gd name="T6" fmla="*/ 1669 w 1731"/>
              <a:gd name="T7" fmla="*/ 1809 h 2340"/>
              <a:gd name="T8" fmla="*/ 1669 w 1731"/>
              <a:gd name="T9" fmla="*/ 2278 h 2340"/>
              <a:gd name="T10" fmla="*/ 869 w 1731"/>
              <a:gd name="T11" fmla="*/ 2278 h 2340"/>
              <a:gd name="T12" fmla="*/ 139 w 1731"/>
              <a:gd name="T13" fmla="*/ 2278 h 2340"/>
              <a:gd name="T14" fmla="*/ 139 w 1731"/>
              <a:gd name="T15" fmla="*/ 1809 h 2340"/>
              <a:gd name="T16" fmla="*/ 678 w 1731"/>
              <a:gd name="T17" fmla="*/ 1809 h 2340"/>
              <a:gd name="T18" fmla="*/ 678 w 1731"/>
              <a:gd name="T19" fmla="*/ 626 h 2340"/>
              <a:gd name="T20" fmla="*/ 565 w 1731"/>
              <a:gd name="T21" fmla="*/ 721 h 2340"/>
              <a:gd name="T22" fmla="*/ 409 w 1731"/>
              <a:gd name="T23" fmla="*/ 817 h 2340"/>
              <a:gd name="T24" fmla="*/ 226 w 1731"/>
              <a:gd name="T25" fmla="*/ 887 h 2340"/>
              <a:gd name="T26" fmla="*/ 61 w 1731"/>
              <a:gd name="T27" fmla="*/ 913 h 2340"/>
              <a:gd name="T28" fmla="*/ 61 w 1731"/>
              <a:gd name="T29" fmla="*/ 426 h 2340"/>
              <a:gd name="T30" fmla="*/ 226 w 1731"/>
              <a:gd name="T31" fmla="*/ 382 h 2340"/>
              <a:gd name="T32" fmla="*/ 417 w 1731"/>
              <a:gd name="T33" fmla="*/ 269 h 2340"/>
              <a:gd name="T34" fmla="*/ 582 w 1731"/>
              <a:gd name="T35" fmla="*/ 148 h 2340"/>
              <a:gd name="T36" fmla="*/ 678 w 1731"/>
              <a:gd name="T37" fmla="*/ 52 h 2340"/>
              <a:gd name="T38" fmla="*/ 869 w 1731"/>
              <a:gd name="T39" fmla="*/ 52 h 2340"/>
              <a:gd name="T40" fmla="*/ 1191 w 1731"/>
              <a:gd name="T41" fmla="*/ 52 h 2340"/>
              <a:gd name="T42" fmla="*/ 1252 w 1731"/>
              <a:gd name="T43" fmla="*/ 0 h 2340"/>
              <a:gd name="T44" fmla="*/ 1252 w 1731"/>
              <a:gd name="T45" fmla="*/ 0 h 2340"/>
              <a:gd name="T46" fmla="*/ 1191 w 1731"/>
              <a:gd name="T47" fmla="*/ 0 h 2340"/>
              <a:gd name="T48" fmla="*/ 869 w 1731"/>
              <a:gd name="T49" fmla="*/ 0 h 2340"/>
              <a:gd name="T50" fmla="*/ 678 w 1731"/>
              <a:gd name="T51" fmla="*/ 0 h 2340"/>
              <a:gd name="T52" fmla="*/ 643 w 1731"/>
              <a:gd name="T53" fmla="*/ 0 h 2340"/>
              <a:gd name="T54" fmla="*/ 626 w 1731"/>
              <a:gd name="T55" fmla="*/ 26 h 2340"/>
              <a:gd name="T56" fmla="*/ 548 w 1731"/>
              <a:gd name="T57" fmla="*/ 104 h 2340"/>
              <a:gd name="T58" fmla="*/ 391 w 1731"/>
              <a:gd name="T59" fmla="*/ 226 h 2340"/>
              <a:gd name="T60" fmla="*/ 200 w 1731"/>
              <a:gd name="T61" fmla="*/ 330 h 2340"/>
              <a:gd name="T62" fmla="*/ 61 w 1731"/>
              <a:gd name="T63" fmla="*/ 365 h 2340"/>
              <a:gd name="T64" fmla="*/ 0 w 1731"/>
              <a:gd name="T65" fmla="*/ 365 h 2340"/>
              <a:gd name="T66" fmla="*/ 0 w 1731"/>
              <a:gd name="T67" fmla="*/ 426 h 2340"/>
              <a:gd name="T68" fmla="*/ 0 w 1731"/>
              <a:gd name="T69" fmla="*/ 913 h 2340"/>
              <a:gd name="T70" fmla="*/ 0 w 1731"/>
              <a:gd name="T71" fmla="*/ 974 h 2340"/>
              <a:gd name="T72" fmla="*/ 61 w 1731"/>
              <a:gd name="T73" fmla="*/ 974 h 2340"/>
              <a:gd name="T74" fmla="*/ 243 w 1731"/>
              <a:gd name="T75" fmla="*/ 939 h 2340"/>
              <a:gd name="T76" fmla="*/ 435 w 1731"/>
              <a:gd name="T77" fmla="*/ 869 h 2340"/>
              <a:gd name="T78" fmla="*/ 600 w 1731"/>
              <a:gd name="T79" fmla="*/ 774 h 2340"/>
              <a:gd name="T80" fmla="*/ 617 w 1731"/>
              <a:gd name="T81" fmla="*/ 756 h 2340"/>
              <a:gd name="T82" fmla="*/ 617 w 1731"/>
              <a:gd name="T83" fmla="*/ 1748 h 2340"/>
              <a:gd name="T84" fmla="*/ 139 w 1731"/>
              <a:gd name="T85" fmla="*/ 1748 h 2340"/>
              <a:gd name="T86" fmla="*/ 78 w 1731"/>
              <a:gd name="T87" fmla="*/ 1748 h 2340"/>
              <a:gd name="T88" fmla="*/ 78 w 1731"/>
              <a:gd name="T89" fmla="*/ 1809 h 2340"/>
              <a:gd name="T90" fmla="*/ 78 w 1731"/>
              <a:gd name="T91" fmla="*/ 2278 h 2340"/>
              <a:gd name="T92" fmla="*/ 78 w 1731"/>
              <a:gd name="T93" fmla="*/ 2339 h 2340"/>
              <a:gd name="T94" fmla="*/ 139 w 1731"/>
              <a:gd name="T95" fmla="*/ 2339 h 2340"/>
              <a:gd name="T96" fmla="*/ 869 w 1731"/>
              <a:gd name="T97" fmla="*/ 2339 h 2340"/>
              <a:gd name="T98" fmla="*/ 1669 w 1731"/>
              <a:gd name="T99" fmla="*/ 2339 h 2340"/>
              <a:gd name="T100" fmla="*/ 1730 w 1731"/>
              <a:gd name="T101" fmla="*/ 2339 h 2340"/>
              <a:gd name="T102" fmla="*/ 1730 w 1731"/>
              <a:gd name="T103" fmla="*/ 2278 h 2340"/>
              <a:gd name="T104" fmla="*/ 1730 w 1731"/>
              <a:gd name="T105" fmla="*/ 1809 h 2340"/>
              <a:gd name="T106" fmla="*/ 1730 w 1731"/>
              <a:gd name="T107" fmla="*/ 1748 h 2340"/>
              <a:gd name="T108" fmla="*/ 1669 w 1731"/>
              <a:gd name="T109" fmla="*/ 1748 h 2340"/>
              <a:gd name="T110" fmla="*/ 1252 w 1731"/>
              <a:gd name="T111" fmla="*/ 1748 h 2340"/>
              <a:gd name="T112" fmla="*/ 1252 w 1731"/>
              <a:gd name="T113" fmla="*/ 52 h 2340"/>
              <a:gd name="T114" fmla="*/ 1252 w 1731"/>
              <a:gd name="T115" fmla="*/ 0 h 2340"/>
              <a:gd name="T116" fmla="*/ 1191 w 1731"/>
              <a:gd name="T117" fmla="*/ 5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1" h="2340">
                <a:moveTo>
                  <a:pt x="1191" y="52"/>
                </a:moveTo>
                <a:lnTo>
                  <a:pt x="1191" y="52"/>
                </a:lnTo>
                <a:cubicBezTo>
                  <a:pt x="1191" y="1809"/>
                  <a:pt x="1191" y="1809"/>
                  <a:pt x="1191" y="1809"/>
                </a:cubicBezTo>
                <a:cubicBezTo>
                  <a:pt x="1669" y="1809"/>
                  <a:pt x="1669" y="1809"/>
                  <a:pt x="1669" y="1809"/>
                </a:cubicBezTo>
                <a:cubicBezTo>
                  <a:pt x="1669" y="2278"/>
                  <a:pt x="1669" y="2278"/>
                  <a:pt x="1669" y="2278"/>
                </a:cubicBezTo>
                <a:cubicBezTo>
                  <a:pt x="869" y="2278"/>
                  <a:pt x="869" y="2278"/>
                  <a:pt x="869" y="2278"/>
                </a:cubicBezTo>
                <a:cubicBezTo>
                  <a:pt x="139" y="2278"/>
                  <a:pt x="139" y="2278"/>
                  <a:pt x="139" y="2278"/>
                </a:cubicBezTo>
                <a:cubicBezTo>
                  <a:pt x="139" y="1809"/>
                  <a:pt x="139" y="1809"/>
                  <a:pt x="139" y="1809"/>
                </a:cubicBezTo>
                <a:cubicBezTo>
                  <a:pt x="678" y="1809"/>
                  <a:pt x="678" y="1809"/>
                  <a:pt x="678" y="1809"/>
                </a:cubicBezTo>
                <a:cubicBezTo>
                  <a:pt x="678" y="626"/>
                  <a:pt x="678" y="626"/>
                  <a:pt x="678" y="626"/>
                </a:cubicBezTo>
                <a:cubicBezTo>
                  <a:pt x="652" y="661"/>
                  <a:pt x="617" y="687"/>
                  <a:pt x="565" y="721"/>
                </a:cubicBezTo>
                <a:cubicBezTo>
                  <a:pt x="522" y="756"/>
                  <a:pt x="461" y="782"/>
                  <a:pt x="409" y="817"/>
                </a:cubicBezTo>
                <a:cubicBezTo>
                  <a:pt x="348" y="843"/>
                  <a:pt x="287" y="869"/>
                  <a:pt x="226" y="887"/>
                </a:cubicBezTo>
                <a:cubicBezTo>
                  <a:pt x="165" y="904"/>
                  <a:pt x="113" y="913"/>
                  <a:pt x="61" y="913"/>
                </a:cubicBezTo>
                <a:cubicBezTo>
                  <a:pt x="61" y="426"/>
                  <a:pt x="61" y="426"/>
                  <a:pt x="61" y="426"/>
                </a:cubicBezTo>
                <a:cubicBezTo>
                  <a:pt x="104" y="426"/>
                  <a:pt x="165" y="408"/>
                  <a:pt x="226" y="382"/>
                </a:cubicBezTo>
                <a:cubicBezTo>
                  <a:pt x="296" y="348"/>
                  <a:pt x="356" y="313"/>
                  <a:pt x="417" y="269"/>
                </a:cubicBezTo>
                <a:cubicBezTo>
                  <a:pt x="487" y="235"/>
                  <a:pt x="539" y="191"/>
                  <a:pt x="582" y="148"/>
                </a:cubicBezTo>
                <a:cubicBezTo>
                  <a:pt x="634" y="113"/>
                  <a:pt x="661" y="78"/>
                  <a:pt x="678" y="52"/>
                </a:cubicBezTo>
                <a:cubicBezTo>
                  <a:pt x="869" y="52"/>
                  <a:pt x="869" y="52"/>
                  <a:pt x="869" y="52"/>
                </a:cubicBezTo>
                <a:cubicBezTo>
                  <a:pt x="1191" y="52"/>
                  <a:pt x="1191" y="52"/>
                  <a:pt x="1191" y="52"/>
                </a:cubicBezTo>
                <a:lnTo>
                  <a:pt x="1252" y="0"/>
                </a:lnTo>
                <a:lnTo>
                  <a:pt x="1252" y="0"/>
                </a:lnTo>
                <a:cubicBezTo>
                  <a:pt x="1191" y="0"/>
                  <a:pt x="1191" y="0"/>
                  <a:pt x="1191" y="0"/>
                </a:cubicBezTo>
                <a:cubicBezTo>
                  <a:pt x="869" y="0"/>
                  <a:pt x="869" y="0"/>
                  <a:pt x="869" y="0"/>
                </a:cubicBezTo>
                <a:cubicBezTo>
                  <a:pt x="678" y="0"/>
                  <a:pt x="678" y="0"/>
                  <a:pt x="678" y="0"/>
                </a:cubicBezTo>
                <a:cubicBezTo>
                  <a:pt x="643" y="0"/>
                  <a:pt x="643" y="0"/>
                  <a:pt x="643" y="0"/>
                </a:cubicBezTo>
                <a:cubicBezTo>
                  <a:pt x="626" y="26"/>
                  <a:pt x="626" y="26"/>
                  <a:pt x="626" y="26"/>
                </a:cubicBezTo>
                <a:cubicBezTo>
                  <a:pt x="617" y="35"/>
                  <a:pt x="600" y="61"/>
                  <a:pt x="548" y="104"/>
                </a:cubicBezTo>
                <a:cubicBezTo>
                  <a:pt x="504" y="148"/>
                  <a:pt x="452" y="183"/>
                  <a:pt x="391" y="226"/>
                </a:cubicBezTo>
                <a:cubicBezTo>
                  <a:pt x="330" y="261"/>
                  <a:pt x="269" y="295"/>
                  <a:pt x="200" y="330"/>
                </a:cubicBezTo>
                <a:cubicBezTo>
                  <a:pt x="148" y="356"/>
                  <a:pt x="96" y="365"/>
                  <a:pt x="61" y="365"/>
                </a:cubicBezTo>
                <a:cubicBezTo>
                  <a:pt x="0" y="365"/>
                  <a:pt x="0" y="365"/>
                  <a:pt x="0" y="365"/>
                </a:cubicBezTo>
                <a:cubicBezTo>
                  <a:pt x="0" y="426"/>
                  <a:pt x="0" y="426"/>
                  <a:pt x="0" y="426"/>
                </a:cubicBezTo>
                <a:cubicBezTo>
                  <a:pt x="0" y="913"/>
                  <a:pt x="0" y="913"/>
                  <a:pt x="0" y="913"/>
                </a:cubicBezTo>
                <a:cubicBezTo>
                  <a:pt x="0" y="974"/>
                  <a:pt x="0" y="974"/>
                  <a:pt x="0" y="974"/>
                </a:cubicBezTo>
                <a:cubicBezTo>
                  <a:pt x="61" y="974"/>
                  <a:pt x="61" y="974"/>
                  <a:pt x="61" y="974"/>
                </a:cubicBezTo>
                <a:cubicBezTo>
                  <a:pt x="113" y="974"/>
                  <a:pt x="174" y="956"/>
                  <a:pt x="243" y="939"/>
                </a:cubicBezTo>
                <a:cubicBezTo>
                  <a:pt x="304" y="922"/>
                  <a:pt x="374" y="895"/>
                  <a:pt x="435" y="869"/>
                </a:cubicBezTo>
                <a:cubicBezTo>
                  <a:pt x="495" y="835"/>
                  <a:pt x="548" y="809"/>
                  <a:pt x="600" y="774"/>
                </a:cubicBezTo>
                <a:cubicBezTo>
                  <a:pt x="609" y="765"/>
                  <a:pt x="609" y="765"/>
                  <a:pt x="617" y="756"/>
                </a:cubicBezTo>
                <a:cubicBezTo>
                  <a:pt x="617" y="1748"/>
                  <a:pt x="617" y="1748"/>
                  <a:pt x="617" y="1748"/>
                </a:cubicBezTo>
                <a:cubicBezTo>
                  <a:pt x="139" y="1748"/>
                  <a:pt x="139" y="1748"/>
                  <a:pt x="139" y="1748"/>
                </a:cubicBezTo>
                <a:cubicBezTo>
                  <a:pt x="78" y="1748"/>
                  <a:pt x="78" y="1748"/>
                  <a:pt x="78" y="1748"/>
                </a:cubicBezTo>
                <a:cubicBezTo>
                  <a:pt x="78" y="1809"/>
                  <a:pt x="78" y="1809"/>
                  <a:pt x="78" y="1809"/>
                </a:cubicBezTo>
                <a:cubicBezTo>
                  <a:pt x="78" y="2278"/>
                  <a:pt x="78" y="2278"/>
                  <a:pt x="78" y="2278"/>
                </a:cubicBezTo>
                <a:cubicBezTo>
                  <a:pt x="78" y="2339"/>
                  <a:pt x="78" y="2339"/>
                  <a:pt x="78" y="2339"/>
                </a:cubicBezTo>
                <a:cubicBezTo>
                  <a:pt x="139" y="2339"/>
                  <a:pt x="139" y="2339"/>
                  <a:pt x="139" y="2339"/>
                </a:cubicBezTo>
                <a:cubicBezTo>
                  <a:pt x="869" y="2339"/>
                  <a:pt x="869" y="2339"/>
                  <a:pt x="869" y="2339"/>
                </a:cubicBezTo>
                <a:cubicBezTo>
                  <a:pt x="1669" y="2339"/>
                  <a:pt x="1669" y="2339"/>
                  <a:pt x="1669" y="2339"/>
                </a:cubicBezTo>
                <a:cubicBezTo>
                  <a:pt x="1730" y="2339"/>
                  <a:pt x="1730" y="2339"/>
                  <a:pt x="1730" y="2339"/>
                </a:cubicBezTo>
                <a:cubicBezTo>
                  <a:pt x="1730" y="2278"/>
                  <a:pt x="1730" y="2278"/>
                  <a:pt x="1730" y="2278"/>
                </a:cubicBezTo>
                <a:cubicBezTo>
                  <a:pt x="1730" y="1809"/>
                  <a:pt x="1730" y="1809"/>
                  <a:pt x="1730" y="1809"/>
                </a:cubicBezTo>
                <a:cubicBezTo>
                  <a:pt x="1730" y="1748"/>
                  <a:pt x="1730" y="1748"/>
                  <a:pt x="1730" y="1748"/>
                </a:cubicBezTo>
                <a:cubicBezTo>
                  <a:pt x="1669" y="1748"/>
                  <a:pt x="1669" y="1748"/>
                  <a:pt x="1669" y="1748"/>
                </a:cubicBezTo>
                <a:cubicBezTo>
                  <a:pt x="1252" y="1748"/>
                  <a:pt x="1252" y="1748"/>
                  <a:pt x="1252" y="1748"/>
                </a:cubicBezTo>
                <a:cubicBezTo>
                  <a:pt x="1252" y="52"/>
                  <a:pt x="1252" y="52"/>
                  <a:pt x="1252" y="52"/>
                </a:cubicBezTo>
                <a:cubicBezTo>
                  <a:pt x="1252" y="0"/>
                  <a:pt x="1252" y="0"/>
                  <a:pt x="1252" y="0"/>
                </a:cubicBezTo>
                <a:lnTo>
                  <a:pt x="1191" y="52"/>
                </a:lnTo>
              </a:path>
            </a:pathLst>
          </a:custGeom>
          <a:solidFill>
            <a:schemeClr val="bg2"/>
          </a:solidFill>
          <a:ln>
            <a:noFill/>
          </a:ln>
          <a:effectLst/>
        </p:spPr>
        <p:txBody>
          <a:bodyPr wrap="none" anchor="ctr"/>
          <a:lstStyle/>
          <a:p>
            <a:endParaRPr lang="en-US" sz="900"/>
          </a:p>
        </p:txBody>
      </p:sp>
      <p:sp>
        <p:nvSpPr>
          <p:cNvPr id="218" name="Freeform 182"/>
          <p:cNvSpPr>
            <a:spLocks noChangeArrowheads="1"/>
          </p:cNvSpPr>
          <p:nvPr/>
        </p:nvSpPr>
        <p:spPr bwMode="auto">
          <a:xfrm>
            <a:off x="6260954" y="1661603"/>
            <a:ext cx="913251" cy="1133916"/>
          </a:xfrm>
          <a:custGeom>
            <a:avLst/>
            <a:gdLst>
              <a:gd name="T0" fmla="*/ 0 w 1844"/>
              <a:gd name="T1" fmla="*/ 2287 h 2288"/>
              <a:gd name="T2" fmla="*/ 0 w 1844"/>
              <a:gd name="T3" fmla="*/ 2287 h 2288"/>
              <a:gd name="T4" fmla="*/ 0 w 1844"/>
              <a:gd name="T5" fmla="*/ 2252 h 2288"/>
              <a:gd name="T6" fmla="*/ 26 w 1844"/>
              <a:gd name="T7" fmla="*/ 1939 h 2288"/>
              <a:gd name="T8" fmla="*/ 113 w 1844"/>
              <a:gd name="T9" fmla="*/ 1669 h 2288"/>
              <a:gd name="T10" fmla="*/ 304 w 1844"/>
              <a:gd name="T11" fmla="*/ 1443 h 2288"/>
              <a:gd name="T12" fmla="*/ 591 w 1844"/>
              <a:gd name="T13" fmla="*/ 1234 h 2288"/>
              <a:gd name="T14" fmla="*/ 817 w 1844"/>
              <a:gd name="T15" fmla="*/ 1113 h 2288"/>
              <a:gd name="T16" fmla="*/ 869 w 1844"/>
              <a:gd name="T17" fmla="*/ 1087 h 2288"/>
              <a:gd name="T18" fmla="*/ 1061 w 1844"/>
              <a:gd name="T19" fmla="*/ 974 h 2288"/>
              <a:gd name="T20" fmla="*/ 1173 w 1844"/>
              <a:gd name="T21" fmla="*/ 869 h 2288"/>
              <a:gd name="T22" fmla="*/ 1208 w 1844"/>
              <a:gd name="T23" fmla="*/ 756 h 2288"/>
              <a:gd name="T24" fmla="*/ 1121 w 1844"/>
              <a:gd name="T25" fmla="*/ 582 h 2288"/>
              <a:gd name="T26" fmla="*/ 887 w 1844"/>
              <a:gd name="T27" fmla="*/ 513 h 2288"/>
              <a:gd name="T28" fmla="*/ 834 w 1844"/>
              <a:gd name="T29" fmla="*/ 513 h 2288"/>
              <a:gd name="T30" fmla="*/ 730 w 1844"/>
              <a:gd name="T31" fmla="*/ 530 h 2288"/>
              <a:gd name="T32" fmla="*/ 599 w 1844"/>
              <a:gd name="T33" fmla="*/ 600 h 2288"/>
              <a:gd name="T34" fmla="*/ 487 w 1844"/>
              <a:gd name="T35" fmla="*/ 687 h 2288"/>
              <a:gd name="T36" fmla="*/ 391 w 1844"/>
              <a:gd name="T37" fmla="*/ 791 h 2288"/>
              <a:gd name="T38" fmla="*/ 365 w 1844"/>
              <a:gd name="T39" fmla="*/ 817 h 2288"/>
              <a:gd name="T40" fmla="*/ 8 w 1844"/>
              <a:gd name="T41" fmla="*/ 391 h 2288"/>
              <a:gd name="T42" fmla="*/ 26 w 1844"/>
              <a:gd name="T43" fmla="*/ 374 h 2288"/>
              <a:gd name="T44" fmla="*/ 165 w 1844"/>
              <a:gd name="T45" fmla="*/ 252 h 2288"/>
              <a:gd name="T46" fmla="*/ 382 w 1844"/>
              <a:gd name="T47" fmla="*/ 130 h 2288"/>
              <a:gd name="T48" fmla="*/ 652 w 1844"/>
              <a:gd name="T49" fmla="*/ 43 h 2288"/>
              <a:gd name="T50" fmla="*/ 826 w 1844"/>
              <a:gd name="T51" fmla="*/ 8 h 2288"/>
              <a:gd name="T52" fmla="*/ 973 w 1844"/>
              <a:gd name="T53" fmla="*/ 0 h 2288"/>
              <a:gd name="T54" fmla="*/ 1321 w 1844"/>
              <a:gd name="T55" fmla="*/ 52 h 2288"/>
              <a:gd name="T56" fmla="*/ 1582 w 1844"/>
              <a:gd name="T57" fmla="*/ 191 h 2288"/>
              <a:gd name="T58" fmla="*/ 1747 w 1844"/>
              <a:gd name="T59" fmla="*/ 408 h 2288"/>
              <a:gd name="T60" fmla="*/ 1808 w 1844"/>
              <a:gd name="T61" fmla="*/ 687 h 2288"/>
              <a:gd name="T62" fmla="*/ 1756 w 1844"/>
              <a:gd name="T63" fmla="*/ 930 h 2288"/>
              <a:gd name="T64" fmla="*/ 1626 w 1844"/>
              <a:gd name="T65" fmla="*/ 1121 h 2288"/>
              <a:gd name="T66" fmla="*/ 1460 w 1844"/>
              <a:gd name="T67" fmla="*/ 1269 h 2288"/>
              <a:gd name="T68" fmla="*/ 1286 w 1844"/>
              <a:gd name="T69" fmla="*/ 1373 h 2288"/>
              <a:gd name="T70" fmla="*/ 1139 w 1844"/>
              <a:gd name="T71" fmla="*/ 1460 h 2288"/>
              <a:gd name="T72" fmla="*/ 973 w 1844"/>
              <a:gd name="T73" fmla="*/ 1565 h 2288"/>
              <a:gd name="T74" fmla="*/ 852 w 1844"/>
              <a:gd name="T75" fmla="*/ 1660 h 2288"/>
              <a:gd name="T76" fmla="*/ 817 w 1844"/>
              <a:gd name="T77" fmla="*/ 1686 h 2288"/>
              <a:gd name="T78" fmla="*/ 747 w 1844"/>
              <a:gd name="T79" fmla="*/ 1765 h 2288"/>
              <a:gd name="T80" fmla="*/ 1843 w 1844"/>
              <a:gd name="T81" fmla="*/ 1765 h 2288"/>
              <a:gd name="T82" fmla="*/ 1843 w 1844"/>
              <a:gd name="T83" fmla="*/ 2287 h 2288"/>
              <a:gd name="T84" fmla="*/ 0 w 1844"/>
              <a:gd name="T85" fmla="*/ 2287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4" h="2288">
                <a:moveTo>
                  <a:pt x="0" y="2287"/>
                </a:moveTo>
                <a:lnTo>
                  <a:pt x="0" y="2287"/>
                </a:lnTo>
                <a:cubicBezTo>
                  <a:pt x="0" y="2252"/>
                  <a:pt x="0" y="2252"/>
                  <a:pt x="0" y="2252"/>
                </a:cubicBezTo>
                <a:cubicBezTo>
                  <a:pt x="0" y="2138"/>
                  <a:pt x="8" y="2034"/>
                  <a:pt x="26" y="1939"/>
                </a:cubicBezTo>
                <a:cubicBezTo>
                  <a:pt x="43" y="1843"/>
                  <a:pt x="69" y="1756"/>
                  <a:pt x="113" y="1669"/>
                </a:cubicBezTo>
                <a:cubicBezTo>
                  <a:pt x="165" y="1591"/>
                  <a:pt x="226" y="1512"/>
                  <a:pt x="304" y="1443"/>
                </a:cubicBezTo>
                <a:cubicBezTo>
                  <a:pt x="382" y="1373"/>
                  <a:pt x="478" y="1304"/>
                  <a:pt x="591" y="1234"/>
                </a:cubicBezTo>
                <a:cubicBezTo>
                  <a:pt x="678" y="1191"/>
                  <a:pt x="756" y="1147"/>
                  <a:pt x="817" y="1113"/>
                </a:cubicBezTo>
                <a:cubicBezTo>
                  <a:pt x="834" y="1104"/>
                  <a:pt x="852" y="1095"/>
                  <a:pt x="869" y="1087"/>
                </a:cubicBezTo>
                <a:cubicBezTo>
                  <a:pt x="939" y="1043"/>
                  <a:pt x="1008" y="1008"/>
                  <a:pt x="1061" y="974"/>
                </a:cubicBezTo>
                <a:cubicBezTo>
                  <a:pt x="1104" y="939"/>
                  <a:pt x="1147" y="904"/>
                  <a:pt x="1173" y="869"/>
                </a:cubicBezTo>
                <a:cubicBezTo>
                  <a:pt x="1191" y="834"/>
                  <a:pt x="1208" y="800"/>
                  <a:pt x="1208" y="756"/>
                </a:cubicBezTo>
                <a:cubicBezTo>
                  <a:pt x="1208" y="687"/>
                  <a:pt x="1182" y="634"/>
                  <a:pt x="1121" y="582"/>
                </a:cubicBezTo>
                <a:cubicBezTo>
                  <a:pt x="1069" y="530"/>
                  <a:pt x="991" y="513"/>
                  <a:pt x="887" y="513"/>
                </a:cubicBezTo>
                <a:cubicBezTo>
                  <a:pt x="869" y="513"/>
                  <a:pt x="852" y="513"/>
                  <a:pt x="834" y="513"/>
                </a:cubicBezTo>
                <a:cubicBezTo>
                  <a:pt x="800" y="513"/>
                  <a:pt x="765" y="521"/>
                  <a:pt x="730" y="530"/>
                </a:cubicBezTo>
                <a:cubicBezTo>
                  <a:pt x="687" y="548"/>
                  <a:pt x="643" y="565"/>
                  <a:pt x="599" y="600"/>
                </a:cubicBezTo>
                <a:cubicBezTo>
                  <a:pt x="556" y="626"/>
                  <a:pt x="521" y="652"/>
                  <a:pt x="487" y="687"/>
                </a:cubicBezTo>
                <a:cubicBezTo>
                  <a:pt x="452" y="721"/>
                  <a:pt x="417" y="756"/>
                  <a:pt x="391" y="791"/>
                </a:cubicBezTo>
                <a:cubicBezTo>
                  <a:pt x="365" y="817"/>
                  <a:pt x="365" y="817"/>
                  <a:pt x="365" y="817"/>
                </a:cubicBezTo>
                <a:cubicBezTo>
                  <a:pt x="8" y="391"/>
                  <a:pt x="8" y="391"/>
                  <a:pt x="8" y="391"/>
                </a:cubicBezTo>
                <a:cubicBezTo>
                  <a:pt x="26" y="374"/>
                  <a:pt x="26" y="374"/>
                  <a:pt x="26" y="374"/>
                </a:cubicBezTo>
                <a:cubicBezTo>
                  <a:pt x="61" y="339"/>
                  <a:pt x="104" y="295"/>
                  <a:pt x="165" y="252"/>
                </a:cubicBezTo>
                <a:cubicBezTo>
                  <a:pt x="226" y="208"/>
                  <a:pt x="304" y="174"/>
                  <a:pt x="382" y="130"/>
                </a:cubicBezTo>
                <a:cubicBezTo>
                  <a:pt x="460" y="95"/>
                  <a:pt x="556" y="61"/>
                  <a:pt x="652" y="43"/>
                </a:cubicBezTo>
                <a:cubicBezTo>
                  <a:pt x="713" y="26"/>
                  <a:pt x="765" y="17"/>
                  <a:pt x="826" y="8"/>
                </a:cubicBezTo>
                <a:cubicBezTo>
                  <a:pt x="878" y="8"/>
                  <a:pt x="930" y="0"/>
                  <a:pt x="973" y="0"/>
                </a:cubicBezTo>
                <a:cubicBezTo>
                  <a:pt x="1104" y="0"/>
                  <a:pt x="1226" y="17"/>
                  <a:pt x="1321" y="52"/>
                </a:cubicBezTo>
                <a:cubicBezTo>
                  <a:pt x="1426" y="87"/>
                  <a:pt x="1513" y="130"/>
                  <a:pt x="1582" y="191"/>
                </a:cubicBezTo>
                <a:cubicBezTo>
                  <a:pt x="1660" y="252"/>
                  <a:pt x="1712" y="321"/>
                  <a:pt x="1747" y="408"/>
                </a:cubicBezTo>
                <a:cubicBezTo>
                  <a:pt x="1791" y="495"/>
                  <a:pt x="1808" y="582"/>
                  <a:pt x="1808" y="687"/>
                </a:cubicBezTo>
                <a:cubicBezTo>
                  <a:pt x="1808" y="773"/>
                  <a:pt x="1791" y="860"/>
                  <a:pt x="1756" y="930"/>
                </a:cubicBezTo>
                <a:cubicBezTo>
                  <a:pt x="1721" y="1000"/>
                  <a:pt x="1678" y="1069"/>
                  <a:pt x="1626" y="1121"/>
                </a:cubicBezTo>
                <a:cubicBezTo>
                  <a:pt x="1573" y="1174"/>
                  <a:pt x="1521" y="1226"/>
                  <a:pt x="1460" y="1269"/>
                </a:cubicBezTo>
                <a:cubicBezTo>
                  <a:pt x="1399" y="1304"/>
                  <a:pt x="1347" y="1339"/>
                  <a:pt x="1286" y="1373"/>
                </a:cubicBezTo>
                <a:cubicBezTo>
                  <a:pt x="1243" y="1400"/>
                  <a:pt x="1191" y="1426"/>
                  <a:pt x="1139" y="1460"/>
                </a:cubicBezTo>
                <a:cubicBezTo>
                  <a:pt x="1078" y="1495"/>
                  <a:pt x="1026" y="1530"/>
                  <a:pt x="973" y="1565"/>
                </a:cubicBezTo>
                <a:cubicBezTo>
                  <a:pt x="930" y="1600"/>
                  <a:pt x="887" y="1626"/>
                  <a:pt x="852" y="1660"/>
                </a:cubicBezTo>
                <a:cubicBezTo>
                  <a:pt x="843" y="1669"/>
                  <a:pt x="826" y="1678"/>
                  <a:pt x="817" y="1686"/>
                </a:cubicBezTo>
                <a:cubicBezTo>
                  <a:pt x="791" y="1713"/>
                  <a:pt x="765" y="1739"/>
                  <a:pt x="747" y="1765"/>
                </a:cubicBezTo>
                <a:cubicBezTo>
                  <a:pt x="1843" y="1765"/>
                  <a:pt x="1843" y="1765"/>
                  <a:pt x="1843" y="1765"/>
                </a:cubicBezTo>
                <a:cubicBezTo>
                  <a:pt x="1843" y="2287"/>
                  <a:pt x="1843" y="2287"/>
                  <a:pt x="1843" y="2287"/>
                </a:cubicBezTo>
                <a:lnTo>
                  <a:pt x="0" y="2287"/>
                </a:lnTo>
              </a:path>
            </a:pathLst>
          </a:custGeom>
          <a:solidFill>
            <a:schemeClr val="accent2"/>
          </a:solidFill>
          <a:ln>
            <a:noFill/>
          </a:ln>
          <a:effectLst/>
        </p:spPr>
        <p:txBody>
          <a:bodyPr wrap="none" anchor="ctr"/>
          <a:lstStyle/>
          <a:p>
            <a:endParaRPr lang="en-US" sz="900"/>
          </a:p>
        </p:txBody>
      </p:sp>
      <p:sp>
        <p:nvSpPr>
          <p:cNvPr id="219" name="Freeform 183"/>
          <p:cNvSpPr>
            <a:spLocks noChangeArrowheads="1"/>
          </p:cNvSpPr>
          <p:nvPr/>
        </p:nvSpPr>
        <p:spPr bwMode="auto">
          <a:xfrm>
            <a:off x="6243475" y="1648494"/>
            <a:ext cx="948208" cy="1157949"/>
          </a:xfrm>
          <a:custGeom>
            <a:avLst/>
            <a:gdLst>
              <a:gd name="T0" fmla="*/ 1008 w 1914"/>
              <a:gd name="T1" fmla="*/ 61 h 2339"/>
              <a:gd name="T2" fmla="*/ 1600 w 1914"/>
              <a:gd name="T3" fmla="*/ 243 h 2339"/>
              <a:gd name="T4" fmla="*/ 1808 w 1914"/>
              <a:gd name="T5" fmla="*/ 713 h 2339"/>
              <a:gd name="T6" fmla="*/ 1643 w 1914"/>
              <a:gd name="T7" fmla="*/ 1130 h 2339"/>
              <a:gd name="T8" fmla="*/ 1313 w 1914"/>
              <a:gd name="T9" fmla="*/ 1373 h 2339"/>
              <a:gd name="T10" fmla="*/ 991 w 1914"/>
              <a:gd name="T11" fmla="*/ 1573 h 2339"/>
              <a:gd name="T12" fmla="*/ 835 w 1914"/>
              <a:gd name="T13" fmla="*/ 1695 h 2339"/>
              <a:gd name="T14" fmla="*/ 869 w 1914"/>
              <a:gd name="T15" fmla="*/ 1817 h 2339"/>
              <a:gd name="T16" fmla="*/ 1852 w 1914"/>
              <a:gd name="T17" fmla="*/ 2278 h 2339"/>
              <a:gd name="T18" fmla="*/ 61 w 1914"/>
              <a:gd name="T19" fmla="*/ 2278 h 2339"/>
              <a:gd name="T20" fmla="*/ 174 w 1914"/>
              <a:gd name="T21" fmla="*/ 1712 h 2339"/>
              <a:gd name="T22" fmla="*/ 643 w 1914"/>
              <a:gd name="T23" fmla="*/ 1286 h 2339"/>
              <a:gd name="T24" fmla="*/ 913 w 1914"/>
              <a:gd name="T25" fmla="*/ 1139 h 2339"/>
              <a:gd name="T26" fmla="*/ 1226 w 1914"/>
              <a:gd name="T27" fmla="*/ 912 h 2339"/>
              <a:gd name="T28" fmla="*/ 1182 w 1914"/>
              <a:gd name="T29" fmla="*/ 591 h 2339"/>
              <a:gd name="T30" fmla="*/ 869 w 1914"/>
              <a:gd name="T31" fmla="*/ 513 h 2339"/>
              <a:gd name="T32" fmla="*/ 617 w 1914"/>
              <a:gd name="T33" fmla="*/ 599 h 2339"/>
              <a:gd name="T34" fmla="*/ 400 w 1914"/>
              <a:gd name="T35" fmla="*/ 799 h 2339"/>
              <a:gd name="T36" fmla="*/ 217 w 1914"/>
              <a:gd name="T37" fmla="*/ 304 h 2339"/>
              <a:gd name="T38" fmla="*/ 695 w 1914"/>
              <a:gd name="T39" fmla="*/ 95 h 2339"/>
              <a:gd name="T40" fmla="*/ 1008 w 1914"/>
              <a:gd name="T41" fmla="*/ 61 h 2339"/>
              <a:gd name="T42" fmla="*/ 1008 w 1914"/>
              <a:gd name="T43" fmla="*/ 0 h 2339"/>
              <a:gd name="T44" fmla="*/ 687 w 1914"/>
              <a:gd name="T45" fmla="*/ 34 h 2339"/>
              <a:gd name="T46" fmla="*/ 182 w 1914"/>
              <a:gd name="T47" fmla="*/ 261 h 2339"/>
              <a:gd name="T48" fmla="*/ 8 w 1914"/>
              <a:gd name="T49" fmla="*/ 417 h 2339"/>
              <a:gd name="T50" fmla="*/ 356 w 1914"/>
              <a:gd name="T51" fmla="*/ 834 h 2339"/>
              <a:gd name="T52" fmla="*/ 452 w 1914"/>
              <a:gd name="T53" fmla="*/ 834 h 2339"/>
              <a:gd name="T54" fmla="*/ 652 w 1914"/>
              <a:gd name="T55" fmla="*/ 643 h 2339"/>
              <a:gd name="T56" fmla="*/ 869 w 1914"/>
              <a:gd name="T57" fmla="*/ 565 h 2339"/>
              <a:gd name="T58" fmla="*/ 1139 w 1914"/>
              <a:gd name="T59" fmla="*/ 634 h 2339"/>
              <a:gd name="T60" fmla="*/ 1182 w 1914"/>
              <a:gd name="T61" fmla="*/ 878 h 2339"/>
              <a:gd name="T62" fmla="*/ 887 w 1914"/>
              <a:gd name="T63" fmla="*/ 1086 h 2339"/>
              <a:gd name="T64" fmla="*/ 617 w 1914"/>
              <a:gd name="T65" fmla="*/ 1234 h 2339"/>
              <a:gd name="T66" fmla="*/ 617 w 1914"/>
              <a:gd name="T67" fmla="*/ 1234 h 2339"/>
              <a:gd name="T68" fmla="*/ 130 w 1914"/>
              <a:gd name="T69" fmla="*/ 1686 h 2339"/>
              <a:gd name="T70" fmla="*/ 0 w 1914"/>
              <a:gd name="T71" fmla="*/ 2278 h 2339"/>
              <a:gd name="T72" fmla="*/ 61 w 1914"/>
              <a:gd name="T73" fmla="*/ 2338 h 2339"/>
              <a:gd name="T74" fmla="*/ 1852 w 1914"/>
              <a:gd name="T75" fmla="*/ 2338 h 2339"/>
              <a:gd name="T76" fmla="*/ 1913 w 1914"/>
              <a:gd name="T77" fmla="*/ 2278 h 2339"/>
              <a:gd name="T78" fmla="*/ 1913 w 1914"/>
              <a:gd name="T79" fmla="*/ 1756 h 2339"/>
              <a:gd name="T80" fmla="*/ 869 w 1914"/>
              <a:gd name="T81" fmla="*/ 1756 h 2339"/>
              <a:gd name="T82" fmla="*/ 869 w 1914"/>
              <a:gd name="T83" fmla="*/ 1739 h 2339"/>
              <a:gd name="T84" fmla="*/ 1017 w 1914"/>
              <a:gd name="T85" fmla="*/ 1617 h 2339"/>
              <a:gd name="T86" fmla="*/ 1339 w 1914"/>
              <a:gd name="T87" fmla="*/ 1426 h 2339"/>
              <a:gd name="T88" fmla="*/ 1687 w 1914"/>
              <a:gd name="T89" fmla="*/ 1165 h 2339"/>
              <a:gd name="T90" fmla="*/ 1869 w 1914"/>
              <a:gd name="T91" fmla="*/ 713 h 2339"/>
              <a:gd name="T92" fmla="*/ 1643 w 1914"/>
              <a:gd name="T93" fmla="*/ 200 h 2339"/>
              <a:gd name="T94" fmla="*/ 1008 w 1914"/>
              <a:gd name="T95" fmla="*/ 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4" h="2339">
                <a:moveTo>
                  <a:pt x="1008" y="61"/>
                </a:moveTo>
                <a:lnTo>
                  <a:pt x="1008" y="61"/>
                </a:lnTo>
                <a:cubicBezTo>
                  <a:pt x="1139" y="61"/>
                  <a:pt x="1252" y="78"/>
                  <a:pt x="1348" y="104"/>
                </a:cubicBezTo>
                <a:cubicBezTo>
                  <a:pt x="1452" y="139"/>
                  <a:pt x="1530" y="182"/>
                  <a:pt x="1600" y="243"/>
                </a:cubicBezTo>
                <a:cubicBezTo>
                  <a:pt x="1669" y="295"/>
                  <a:pt x="1722" y="365"/>
                  <a:pt x="1756" y="443"/>
                </a:cubicBezTo>
                <a:cubicBezTo>
                  <a:pt x="1791" y="530"/>
                  <a:pt x="1808" y="617"/>
                  <a:pt x="1808" y="713"/>
                </a:cubicBezTo>
                <a:cubicBezTo>
                  <a:pt x="1808" y="799"/>
                  <a:pt x="1800" y="878"/>
                  <a:pt x="1765" y="947"/>
                </a:cubicBezTo>
                <a:cubicBezTo>
                  <a:pt x="1730" y="1017"/>
                  <a:pt x="1687" y="1078"/>
                  <a:pt x="1643" y="1130"/>
                </a:cubicBezTo>
                <a:cubicBezTo>
                  <a:pt x="1591" y="1182"/>
                  <a:pt x="1539" y="1225"/>
                  <a:pt x="1478" y="1269"/>
                </a:cubicBezTo>
                <a:cubicBezTo>
                  <a:pt x="1417" y="1304"/>
                  <a:pt x="1365" y="1347"/>
                  <a:pt x="1313" y="1373"/>
                </a:cubicBezTo>
                <a:cubicBezTo>
                  <a:pt x="1269" y="1399"/>
                  <a:pt x="1217" y="1426"/>
                  <a:pt x="1156" y="1460"/>
                </a:cubicBezTo>
                <a:cubicBezTo>
                  <a:pt x="1104" y="1495"/>
                  <a:pt x="1043" y="1530"/>
                  <a:pt x="991" y="1573"/>
                </a:cubicBezTo>
                <a:cubicBezTo>
                  <a:pt x="947" y="1599"/>
                  <a:pt x="904" y="1634"/>
                  <a:pt x="869" y="1669"/>
                </a:cubicBezTo>
                <a:cubicBezTo>
                  <a:pt x="852" y="1678"/>
                  <a:pt x="843" y="1686"/>
                  <a:pt x="835" y="1695"/>
                </a:cubicBezTo>
                <a:cubicBezTo>
                  <a:pt x="782" y="1739"/>
                  <a:pt x="748" y="1773"/>
                  <a:pt x="722" y="1817"/>
                </a:cubicBezTo>
                <a:cubicBezTo>
                  <a:pt x="869" y="1817"/>
                  <a:pt x="869" y="1817"/>
                  <a:pt x="869" y="1817"/>
                </a:cubicBezTo>
                <a:cubicBezTo>
                  <a:pt x="1852" y="1817"/>
                  <a:pt x="1852" y="1817"/>
                  <a:pt x="1852" y="1817"/>
                </a:cubicBezTo>
                <a:cubicBezTo>
                  <a:pt x="1852" y="2278"/>
                  <a:pt x="1852" y="2278"/>
                  <a:pt x="1852" y="2278"/>
                </a:cubicBezTo>
                <a:cubicBezTo>
                  <a:pt x="869" y="2278"/>
                  <a:pt x="869" y="2278"/>
                  <a:pt x="869" y="2278"/>
                </a:cubicBezTo>
                <a:cubicBezTo>
                  <a:pt x="61" y="2278"/>
                  <a:pt x="61" y="2278"/>
                  <a:pt x="61" y="2278"/>
                </a:cubicBezTo>
                <a:cubicBezTo>
                  <a:pt x="61" y="2164"/>
                  <a:pt x="69" y="2060"/>
                  <a:pt x="87" y="1965"/>
                </a:cubicBezTo>
                <a:cubicBezTo>
                  <a:pt x="104" y="1878"/>
                  <a:pt x="130" y="1791"/>
                  <a:pt x="174" y="1712"/>
                </a:cubicBezTo>
                <a:cubicBezTo>
                  <a:pt x="217" y="1634"/>
                  <a:pt x="278" y="1556"/>
                  <a:pt x="356" y="1486"/>
                </a:cubicBezTo>
                <a:cubicBezTo>
                  <a:pt x="435" y="1417"/>
                  <a:pt x="530" y="1356"/>
                  <a:pt x="643" y="1286"/>
                </a:cubicBezTo>
                <a:cubicBezTo>
                  <a:pt x="722" y="1243"/>
                  <a:pt x="800" y="1200"/>
                  <a:pt x="869" y="1165"/>
                </a:cubicBezTo>
                <a:cubicBezTo>
                  <a:pt x="878" y="1156"/>
                  <a:pt x="895" y="1147"/>
                  <a:pt x="913" y="1139"/>
                </a:cubicBezTo>
                <a:cubicBezTo>
                  <a:pt x="991" y="1095"/>
                  <a:pt x="1061" y="1060"/>
                  <a:pt x="1113" y="1026"/>
                </a:cubicBezTo>
                <a:cubicBezTo>
                  <a:pt x="1165" y="982"/>
                  <a:pt x="1200" y="947"/>
                  <a:pt x="1226" y="912"/>
                </a:cubicBezTo>
                <a:cubicBezTo>
                  <a:pt x="1252" y="878"/>
                  <a:pt x="1269" y="834"/>
                  <a:pt x="1269" y="782"/>
                </a:cubicBezTo>
                <a:cubicBezTo>
                  <a:pt x="1269" y="713"/>
                  <a:pt x="1243" y="643"/>
                  <a:pt x="1182" y="591"/>
                </a:cubicBezTo>
                <a:cubicBezTo>
                  <a:pt x="1121" y="530"/>
                  <a:pt x="1035" y="504"/>
                  <a:pt x="922" y="504"/>
                </a:cubicBezTo>
                <a:cubicBezTo>
                  <a:pt x="904" y="504"/>
                  <a:pt x="887" y="504"/>
                  <a:pt x="869" y="513"/>
                </a:cubicBezTo>
                <a:cubicBezTo>
                  <a:pt x="826" y="513"/>
                  <a:pt x="791" y="521"/>
                  <a:pt x="756" y="530"/>
                </a:cubicBezTo>
                <a:cubicBezTo>
                  <a:pt x="713" y="547"/>
                  <a:pt x="661" y="574"/>
                  <a:pt x="617" y="599"/>
                </a:cubicBezTo>
                <a:cubicBezTo>
                  <a:pt x="574" y="626"/>
                  <a:pt x="539" y="660"/>
                  <a:pt x="504" y="695"/>
                </a:cubicBezTo>
                <a:cubicBezTo>
                  <a:pt x="461" y="721"/>
                  <a:pt x="435" y="765"/>
                  <a:pt x="400" y="799"/>
                </a:cubicBezTo>
                <a:cubicBezTo>
                  <a:pt x="78" y="426"/>
                  <a:pt x="78" y="426"/>
                  <a:pt x="78" y="426"/>
                </a:cubicBezTo>
                <a:cubicBezTo>
                  <a:pt x="113" y="382"/>
                  <a:pt x="156" y="347"/>
                  <a:pt x="217" y="304"/>
                </a:cubicBezTo>
                <a:cubicBezTo>
                  <a:pt x="278" y="261"/>
                  <a:pt x="348" y="226"/>
                  <a:pt x="426" y="182"/>
                </a:cubicBezTo>
                <a:cubicBezTo>
                  <a:pt x="513" y="147"/>
                  <a:pt x="600" y="121"/>
                  <a:pt x="695" y="95"/>
                </a:cubicBezTo>
                <a:cubicBezTo>
                  <a:pt x="748" y="78"/>
                  <a:pt x="808" y="69"/>
                  <a:pt x="869" y="69"/>
                </a:cubicBezTo>
                <a:cubicBezTo>
                  <a:pt x="913" y="61"/>
                  <a:pt x="965" y="61"/>
                  <a:pt x="1008" y="61"/>
                </a:cubicBezTo>
                <a:lnTo>
                  <a:pt x="1008" y="0"/>
                </a:lnTo>
                <a:lnTo>
                  <a:pt x="1008" y="0"/>
                </a:lnTo>
                <a:cubicBezTo>
                  <a:pt x="965" y="0"/>
                  <a:pt x="913" y="0"/>
                  <a:pt x="861" y="8"/>
                </a:cubicBezTo>
                <a:cubicBezTo>
                  <a:pt x="800" y="17"/>
                  <a:pt x="739" y="26"/>
                  <a:pt x="687" y="34"/>
                </a:cubicBezTo>
                <a:cubicBezTo>
                  <a:pt x="582" y="61"/>
                  <a:pt x="487" y="95"/>
                  <a:pt x="409" y="130"/>
                </a:cubicBezTo>
                <a:cubicBezTo>
                  <a:pt x="321" y="173"/>
                  <a:pt x="252" y="217"/>
                  <a:pt x="182" y="261"/>
                </a:cubicBezTo>
                <a:cubicBezTo>
                  <a:pt x="122" y="304"/>
                  <a:pt x="78" y="347"/>
                  <a:pt x="43" y="382"/>
                </a:cubicBezTo>
                <a:cubicBezTo>
                  <a:pt x="8" y="417"/>
                  <a:pt x="8" y="417"/>
                  <a:pt x="8" y="417"/>
                </a:cubicBezTo>
                <a:cubicBezTo>
                  <a:pt x="35" y="460"/>
                  <a:pt x="35" y="460"/>
                  <a:pt x="35" y="460"/>
                </a:cubicBezTo>
                <a:cubicBezTo>
                  <a:pt x="356" y="834"/>
                  <a:pt x="356" y="834"/>
                  <a:pt x="356" y="834"/>
                </a:cubicBezTo>
                <a:cubicBezTo>
                  <a:pt x="400" y="895"/>
                  <a:pt x="400" y="895"/>
                  <a:pt x="400" y="895"/>
                </a:cubicBezTo>
                <a:cubicBezTo>
                  <a:pt x="452" y="834"/>
                  <a:pt x="452" y="834"/>
                  <a:pt x="452" y="834"/>
                </a:cubicBezTo>
                <a:cubicBezTo>
                  <a:pt x="478" y="799"/>
                  <a:pt x="504" y="765"/>
                  <a:pt x="539" y="730"/>
                </a:cubicBezTo>
                <a:cubicBezTo>
                  <a:pt x="574" y="704"/>
                  <a:pt x="609" y="669"/>
                  <a:pt x="652" y="643"/>
                </a:cubicBezTo>
                <a:cubicBezTo>
                  <a:pt x="687" y="617"/>
                  <a:pt x="730" y="599"/>
                  <a:pt x="774" y="582"/>
                </a:cubicBezTo>
                <a:cubicBezTo>
                  <a:pt x="808" y="574"/>
                  <a:pt x="835" y="574"/>
                  <a:pt x="869" y="565"/>
                </a:cubicBezTo>
                <a:cubicBezTo>
                  <a:pt x="887" y="565"/>
                  <a:pt x="904" y="565"/>
                  <a:pt x="922" y="565"/>
                </a:cubicBezTo>
                <a:cubicBezTo>
                  <a:pt x="1017" y="565"/>
                  <a:pt x="1096" y="582"/>
                  <a:pt x="1139" y="634"/>
                </a:cubicBezTo>
                <a:cubicBezTo>
                  <a:pt x="1191" y="678"/>
                  <a:pt x="1208" y="721"/>
                  <a:pt x="1208" y="782"/>
                </a:cubicBezTo>
                <a:cubicBezTo>
                  <a:pt x="1208" y="817"/>
                  <a:pt x="1200" y="852"/>
                  <a:pt x="1182" y="878"/>
                </a:cubicBezTo>
                <a:cubicBezTo>
                  <a:pt x="1156" y="912"/>
                  <a:pt x="1121" y="939"/>
                  <a:pt x="1078" y="973"/>
                </a:cubicBezTo>
                <a:cubicBezTo>
                  <a:pt x="1026" y="1008"/>
                  <a:pt x="965" y="1043"/>
                  <a:pt x="887" y="1086"/>
                </a:cubicBezTo>
                <a:cubicBezTo>
                  <a:pt x="869" y="1095"/>
                  <a:pt x="852" y="1104"/>
                  <a:pt x="835" y="1113"/>
                </a:cubicBezTo>
                <a:cubicBezTo>
                  <a:pt x="774" y="1147"/>
                  <a:pt x="695" y="1191"/>
                  <a:pt x="617" y="1234"/>
                </a:cubicBezTo>
                <a:lnTo>
                  <a:pt x="617" y="1234"/>
                </a:lnTo>
                <a:lnTo>
                  <a:pt x="617" y="1234"/>
                </a:lnTo>
                <a:cubicBezTo>
                  <a:pt x="495" y="1304"/>
                  <a:pt x="391" y="1373"/>
                  <a:pt x="313" y="1443"/>
                </a:cubicBezTo>
                <a:cubicBezTo>
                  <a:pt x="235" y="1521"/>
                  <a:pt x="174" y="1599"/>
                  <a:pt x="130" y="1686"/>
                </a:cubicBezTo>
                <a:cubicBezTo>
                  <a:pt x="78" y="1765"/>
                  <a:pt x="43" y="1860"/>
                  <a:pt x="26" y="1956"/>
                </a:cubicBezTo>
                <a:cubicBezTo>
                  <a:pt x="8" y="2052"/>
                  <a:pt x="0" y="2164"/>
                  <a:pt x="0" y="2278"/>
                </a:cubicBezTo>
                <a:cubicBezTo>
                  <a:pt x="0" y="2338"/>
                  <a:pt x="0" y="2338"/>
                  <a:pt x="0" y="2338"/>
                </a:cubicBezTo>
                <a:cubicBezTo>
                  <a:pt x="61" y="2338"/>
                  <a:pt x="61" y="2338"/>
                  <a:pt x="61" y="2338"/>
                </a:cubicBezTo>
                <a:cubicBezTo>
                  <a:pt x="869" y="2338"/>
                  <a:pt x="869" y="2338"/>
                  <a:pt x="869" y="2338"/>
                </a:cubicBezTo>
                <a:cubicBezTo>
                  <a:pt x="1852" y="2338"/>
                  <a:pt x="1852" y="2338"/>
                  <a:pt x="1852" y="2338"/>
                </a:cubicBezTo>
                <a:cubicBezTo>
                  <a:pt x="1913" y="2338"/>
                  <a:pt x="1913" y="2338"/>
                  <a:pt x="1913" y="2338"/>
                </a:cubicBezTo>
                <a:cubicBezTo>
                  <a:pt x="1913" y="2278"/>
                  <a:pt x="1913" y="2278"/>
                  <a:pt x="1913" y="2278"/>
                </a:cubicBezTo>
                <a:cubicBezTo>
                  <a:pt x="1913" y="1817"/>
                  <a:pt x="1913" y="1817"/>
                  <a:pt x="1913" y="1817"/>
                </a:cubicBezTo>
                <a:cubicBezTo>
                  <a:pt x="1913" y="1756"/>
                  <a:pt x="1913" y="1756"/>
                  <a:pt x="1913" y="1756"/>
                </a:cubicBezTo>
                <a:cubicBezTo>
                  <a:pt x="1852" y="1756"/>
                  <a:pt x="1852" y="1756"/>
                  <a:pt x="1852" y="1756"/>
                </a:cubicBezTo>
                <a:cubicBezTo>
                  <a:pt x="869" y="1756"/>
                  <a:pt x="869" y="1756"/>
                  <a:pt x="869" y="1756"/>
                </a:cubicBezTo>
                <a:cubicBezTo>
                  <a:pt x="843" y="1756"/>
                  <a:pt x="843" y="1756"/>
                  <a:pt x="843" y="1756"/>
                </a:cubicBezTo>
                <a:cubicBezTo>
                  <a:pt x="852" y="1756"/>
                  <a:pt x="861" y="1747"/>
                  <a:pt x="869" y="1739"/>
                </a:cubicBezTo>
                <a:cubicBezTo>
                  <a:pt x="878" y="1730"/>
                  <a:pt x="895" y="1721"/>
                  <a:pt x="904" y="1712"/>
                </a:cubicBezTo>
                <a:cubicBezTo>
                  <a:pt x="939" y="1678"/>
                  <a:pt x="982" y="1652"/>
                  <a:pt x="1017" y="1617"/>
                </a:cubicBezTo>
                <a:cubicBezTo>
                  <a:pt x="1078" y="1582"/>
                  <a:pt x="1130" y="1547"/>
                  <a:pt x="1182" y="1513"/>
                </a:cubicBezTo>
                <a:cubicBezTo>
                  <a:pt x="1243" y="1478"/>
                  <a:pt x="1295" y="1452"/>
                  <a:pt x="1339" y="1426"/>
                </a:cubicBezTo>
                <a:cubicBezTo>
                  <a:pt x="1391" y="1391"/>
                  <a:pt x="1452" y="1356"/>
                  <a:pt x="1513" y="1313"/>
                </a:cubicBezTo>
                <a:cubicBezTo>
                  <a:pt x="1574" y="1278"/>
                  <a:pt x="1634" y="1225"/>
                  <a:pt x="1687" y="1165"/>
                </a:cubicBezTo>
                <a:cubicBezTo>
                  <a:pt x="1739" y="1113"/>
                  <a:pt x="1782" y="1043"/>
                  <a:pt x="1817" y="973"/>
                </a:cubicBezTo>
                <a:cubicBezTo>
                  <a:pt x="1852" y="895"/>
                  <a:pt x="1869" y="808"/>
                  <a:pt x="1869" y="713"/>
                </a:cubicBezTo>
                <a:cubicBezTo>
                  <a:pt x="1869" y="608"/>
                  <a:pt x="1852" y="513"/>
                  <a:pt x="1808" y="426"/>
                </a:cubicBezTo>
                <a:cubicBezTo>
                  <a:pt x="1774" y="339"/>
                  <a:pt x="1713" y="261"/>
                  <a:pt x="1643" y="200"/>
                </a:cubicBezTo>
                <a:cubicBezTo>
                  <a:pt x="1565" y="130"/>
                  <a:pt x="1478" y="87"/>
                  <a:pt x="1365" y="52"/>
                </a:cubicBezTo>
                <a:cubicBezTo>
                  <a:pt x="1261" y="17"/>
                  <a:pt x="1148" y="0"/>
                  <a:pt x="1008" y="0"/>
                </a:cubicBezTo>
                <a:lnTo>
                  <a:pt x="1008" y="61"/>
                </a:lnTo>
              </a:path>
            </a:pathLst>
          </a:custGeom>
          <a:solidFill>
            <a:schemeClr val="bg2"/>
          </a:solidFill>
          <a:ln>
            <a:noFill/>
          </a:ln>
          <a:effectLst/>
        </p:spPr>
        <p:txBody>
          <a:bodyPr wrap="none" anchor="ctr"/>
          <a:lstStyle/>
          <a:p>
            <a:endParaRPr lang="en-US" sz="900"/>
          </a:p>
        </p:txBody>
      </p:sp>
      <p:sp>
        <p:nvSpPr>
          <p:cNvPr id="220" name="Freeform 184"/>
          <p:cNvSpPr>
            <a:spLocks noChangeArrowheads="1"/>
          </p:cNvSpPr>
          <p:nvPr/>
        </p:nvSpPr>
        <p:spPr bwMode="auto">
          <a:xfrm>
            <a:off x="6829004" y="4480007"/>
            <a:ext cx="146382" cy="8739"/>
          </a:xfrm>
          <a:custGeom>
            <a:avLst/>
            <a:gdLst>
              <a:gd name="T0" fmla="*/ 296 w 297"/>
              <a:gd name="T1" fmla="*/ 0 h 18"/>
              <a:gd name="T2" fmla="*/ 9 w 297"/>
              <a:gd name="T3" fmla="*/ 0 h 18"/>
              <a:gd name="T4" fmla="*/ 0 w 297"/>
              <a:gd name="T5" fmla="*/ 17 h 18"/>
              <a:gd name="T6" fmla="*/ 296 w 297"/>
              <a:gd name="T7" fmla="*/ 17 h 18"/>
              <a:gd name="T8" fmla="*/ 296 w 297"/>
              <a:gd name="T9" fmla="*/ 0 h 18"/>
            </a:gdLst>
            <a:ahLst/>
            <a:cxnLst>
              <a:cxn ang="0">
                <a:pos x="T0" y="T1"/>
              </a:cxn>
              <a:cxn ang="0">
                <a:pos x="T2" y="T3"/>
              </a:cxn>
              <a:cxn ang="0">
                <a:pos x="T4" y="T5"/>
              </a:cxn>
              <a:cxn ang="0">
                <a:pos x="T6" y="T7"/>
              </a:cxn>
              <a:cxn ang="0">
                <a:pos x="T8" y="T9"/>
              </a:cxn>
            </a:cxnLst>
            <a:rect l="0" t="0" r="r" b="b"/>
            <a:pathLst>
              <a:path w="297" h="18">
                <a:moveTo>
                  <a:pt x="296" y="0"/>
                </a:moveTo>
                <a:lnTo>
                  <a:pt x="9" y="0"/>
                </a:lnTo>
                <a:lnTo>
                  <a:pt x="0" y="17"/>
                </a:lnTo>
                <a:lnTo>
                  <a:pt x="296" y="17"/>
                </a:lnTo>
                <a:lnTo>
                  <a:pt x="296" y="0"/>
                </a:lnTo>
              </a:path>
            </a:pathLst>
          </a:custGeom>
          <a:solidFill>
            <a:srgbClr val="6060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1" name="Freeform 185"/>
          <p:cNvSpPr>
            <a:spLocks noChangeArrowheads="1"/>
          </p:cNvSpPr>
          <p:nvPr/>
        </p:nvSpPr>
        <p:spPr bwMode="auto">
          <a:xfrm>
            <a:off x="6302464" y="4130438"/>
            <a:ext cx="823674" cy="1129546"/>
          </a:xfrm>
          <a:custGeom>
            <a:avLst/>
            <a:gdLst>
              <a:gd name="T0" fmla="*/ 904 w 1661"/>
              <a:gd name="T1" fmla="*/ 2278 h 2279"/>
              <a:gd name="T2" fmla="*/ 904 w 1661"/>
              <a:gd name="T3" fmla="*/ 1800 h 2279"/>
              <a:gd name="T4" fmla="*/ 0 w 1661"/>
              <a:gd name="T5" fmla="*/ 1800 h 2279"/>
              <a:gd name="T6" fmla="*/ 0 w 1661"/>
              <a:gd name="T7" fmla="*/ 1382 h 2279"/>
              <a:gd name="T8" fmla="*/ 1043 w 1661"/>
              <a:gd name="T9" fmla="*/ 0 h 2279"/>
              <a:gd name="T10" fmla="*/ 1382 w 1661"/>
              <a:gd name="T11" fmla="*/ 0 h 2279"/>
              <a:gd name="T12" fmla="*/ 1382 w 1661"/>
              <a:gd name="T13" fmla="*/ 1356 h 2279"/>
              <a:gd name="T14" fmla="*/ 1660 w 1661"/>
              <a:gd name="T15" fmla="*/ 1356 h 2279"/>
              <a:gd name="T16" fmla="*/ 1660 w 1661"/>
              <a:gd name="T17" fmla="*/ 1800 h 2279"/>
              <a:gd name="T18" fmla="*/ 1382 w 1661"/>
              <a:gd name="T19" fmla="*/ 1800 h 2279"/>
              <a:gd name="T20" fmla="*/ 1382 w 1661"/>
              <a:gd name="T21" fmla="*/ 2278 h 2279"/>
              <a:gd name="T22" fmla="*/ 904 w 1661"/>
              <a:gd name="T23" fmla="*/ 2278 h 2279"/>
              <a:gd name="T24" fmla="*/ 956 w 1661"/>
              <a:gd name="T25" fmla="*/ 1356 h 2279"/>
              <a:gd name="T26" fmla="*/ 956 w 1661"/>
              <a:gd name="T27" fmla="*/ 748 h 2279"/>
              <a:gd name="T28" fmla="*/ 504 w 1661"/>
              <a:gd name="T29" fmla="*/ 1356 h 2279"/>
              <a:gd name="T30" fmla="*/ 956 w 1661"/>
              <a:gd name="T31" fmla="*/ 1356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1" h="2279">
                <a:moveTo>
                  <a:pt x="904" y="2278"/>
                </a:moveTo>
                <a:lnTo>
                  <a:pt x="904" y="1800"/>
                </a:lnTo>
                <a:lnTo>
                  <a:pt x="0" y="1800"/>
                </a:lnTo>
                <a:lnTo>
                  <a:pt x="0" y="1382"/>
                </a:lnTo>
                <a:lnTo>
                  <a:pt x="1043" y="0"/>
                </a:lnTo>
                <a:lnTo>
                  <a:pt x="1382" y="0"/>
                </a:lnTo>
                <a:lnTo>
                  <a:pt x="1382" y="1356"/>
                </a:lnTo>
                <a:lnTo>
                  <a:pt x="1660" y="1356"/>
                </a:lnTo>
                <a:lnTo>
                  <a:pt x="1660" y="1800"/>
                </a:lnTo>
                <a:lnTo>
                  <a:pt x="1382" y="1800"/>
                </a:lnTo>
                <a:lnTo>
                  <a:pt x="1382" y="2278"/>
                </a:lnTo>
                <a:lnTo>
                  <a:pt x="904" y="2278"/>
                </a:lnTo>
                <a:close/>
                <a:moveTo>
                  <a:pt x="956" y="1356"/>
                </a:moveTo>
                <a:lnTo>
                  <a:pt x="956" y="748"/>
                </a:lnTo>
                <a:lnTo>
                  <a:pt x="504" y="1356"/>
                </a:lnTo>
                <a:lnTo>
                  <a:pt x="956" y="1356"/>
                </a:lnTo>
                <a:close/>
              </a:path>
            </a:pathLst>
          </a:custGeom>
          <a:solidFill>
            <a:srgbClr val="85D2E1"/>
          </a:solidFill>
          <a:ln>
            <a:noFill/>
          </a:ln>
          <a:effectLst/>
        </p:spPr>
        <p:txBody>
          <a:bodyPr wrap="none" anchor="ctr"/>
          <a:lstStyle/>
          <a:p>
            <a:endParaRPr lang="en-US" sz="900"/>
          </a:p>
        </p:txBody>
      </p:sp>
      <p:sp>
        <p:nvSpPr>
          <p:cNvPr id="222" name="Freeform 186"/>
          <p:cNvSpPr>
            <a:spLocks noChangeArrowheads="1"/>
          </p:cNvSpPr>
          <p:nvPr/>
        </p:nvSpPr>
        <p:spPr bwMode="auto">
          <a:xfrm>
            <a:off x="6287171" y="4117329"/>
            <a:ext cx="854260" cy="1160133"/>
          </a:xfrm>
          <a:custGeom>
            <a:avLst/>
            <a:gdLst>
              <a:gd name="T0" fmla="*/ 1391 w 1722"/>
              <a:gd name="T1" fmla="*/ 52 h 2340"/>
              <a:gd name="T2" fmla="*/ 1391 w 1722"/>
              <a:gd name="T3" fmla="*/ 1417 h 2340"/>
              <a:gd name="T4" fmla="*/ 1660 w 1722"/>
              <a:gd name="T5" fmla="*/ 1417 h 2340"/>
              <a:gd name="T6" fmla="*/ 1660 w 1722"/>
              <a:gd name="T7" fmla="*/ 1799 h 2340"/>
              <a:gd name="T8" fmla="*/ 1391 w 1722"/>
              <a:gd name="T9" fmla="*/ 1799 h 2340"/>
              <a:gd name="T10" fmla="*/ 1391 w 1722"/>
              <a:gd name="T11" fmla="*/ 2278 h 2340"/>
              <a:gd name="T12" fmla="*/ 974 w 1722"/>
              <a:gd name="T13" fmla="*/ 2278 h 2340"/>
              <a:gd name="T14" fmla="*/ 974 w 1722"/>
              <a:gd name="T15" fmla="*/ 1799 h 2340"/>
              <a:gd name="T16" fmla="*/ 782 w 1722"/>
              <a:gd name="T17" fmla="*/ 1799 h 2340"/>
              <a:gd name="T18" fmla="*/ 61 w 1722"/>
              <a:gd name="T19" fmla="*/ 1799 h 2340"/>
              <a:gd name="T20" fmla="*/ 61 w 1722"/>
              <a:gd name="T21" fmla="*/ 1417 h 2340"/>
              <a:gd name="T22" fmla="*/ 782 w 1722"/>
              <a:gd name="T23" fmla="*/ 469 h 2340"/>
              <a:gd name="T24" fmla="*/ 1095 w 1722"/>
              <a:gd name="T25" fmla="*/ 52 h 2340"/>
              <a:gd name="T26" fmla="*/ 1391 w 1722"/>
              <a:gd name="T27" fmla="*/ 52 h 2340"/>
              <a:gd name="T28" fmla="*/ 478 w 1722"/>
              <a:gd name="T29" fmla="*/ 1417 h 2340"/>
              <a:gd name="T30" fmla="*/ 782 w 1722"/>
              <a:gd name="T31" fmla="*/ 1417 h 2340"/>
              <a:gd name="T32" fmla="*/ 1017 w 1722"/>
              <a:gd name="T33" fmla="*/ 1417 h 2340"/>
              <a:gd name="T34" fmla="*/ 1017 w 1722"/>
              <a:gd name="T35" fmla="*/ 687 h 2340"/>
              <a:gd name="T36" fmla="*/ 782 w 1722"/>
              <a:gd name="T37" fmla="*/ 1008 h 2340"/>
              <a:gd name="T38" fmla="*/ 478 w 1722"/>
              <a:gd name="T39" fmla="*/ 1417 h 2340"/>
              <a:gd name="T40" fmla="*/ 1443 w 1722"/>
              <a:gd name="T41" fmla="*/ 0 h 2340"/>
              <a:gd name="T42" fmla="*/ 1391 w 1722"/>
              <a:gd name="T43" fmla="*/ 0 h 2340"/>
              <a:gd name="T44" fmla="*/ 1095 w 1722"/>
              <a:gd name="T45" fmla="*/ 0 h 2340"/>
              <a:gd name="T46" fmla="*/ 1061 w 1722"/>
              <a:gd name="T47" fmla="*/ 0 h 2340"/>
              <a:gd name="T48" fmla="*/ 1043 w 1722"/>
              <a:gd name="T49" fmla="*/ 17 h 2340"/>
              <a:gd name="T50" fmla="*/ 730 w 1722"/>
              <a:gd name="T51" fmla="*/ 434 h 2340"/>
              <a:gd name="T52" fmla="*/ 17 w 1722"/>
              <a:gd name="T53" fmla="*/ 1382 h 2340"/>
              <a:gd name="T54" fmla="*/ 0 w 1722"/>
              <a:gd name="T55" fmla="*/ 1400 h 2340"/>
              <a:gd name="T56" fmla="*/ 0 w 1722"/>
              <a:gd name="T57" fmla="*/ 1417 h 2340"/>
              <a:gd name="T58" fmla="*/ 0 w 1722"/>
              <a:gd name="T59" fmla="*/ 1799 h 2340"/>
              <a:gd name="T60" fmla="*/ 0 w 1722"/>
              <a:gd name="T61" fmla="*/ 1860 h 2340"/>
              <a:gd name="T62" fmla="*/ 61 w 1722"/>
              <a:gd name="T63" fmla="*/ 1860 h 2340"/>
              <a:gd name="T64" fmla="*/ 782 w 1722"/>
              <a:gd name="T65" fmla="*/ 1860 h 2340"/>
              <a:gd name="T66" fmla="*/ 913 w 1722"/>
              <a:gd name="T67" fmla="*/ 1860 h 2340"/>
              <a:gd name="T68" fmla="*/ 913 w 1722"/>
              <a:gd name="T69" fmla="*/ 2278 h 2340"/>
              <a:gd name="T70" fmla="*/ 913 w 1722"/>
              <a:gd name="T71" fmla="*/ 2339 h 2340"/>
              <a:gd name="T72" fmla="*/ 974 w 1722"/>
              <a:gd name="T73" fmla="*/ 2339 h 2340"/>
              <a:gd name="T74" fmla="*/ 1391 w 1722"/>
              <a:gd name="T75" fmla="*/ 2339 h 2340"/>
              <a:gd name="T76" fmla="*/ 1443 w 1722"/>
              <a:gd name="T77" fmla="*/ 2339 h 2340"/>
              <a:gd name="T78" fmla="*/ 1443 w 1722"/>
              <a:gd name="T79" fmla="*/ 2278 h 2340"/>
              <a:gd name="T80" fmla="*/ 1443 w 1722"/>
              <a:gd name="T81" fmla="*/ 1860 h 2340"/>
              <a:gd name="T82" fmla="*/ 1660 w 1722"/>
              <a:gd name="T83" fmla="*/ 1860 h 2340"/>
              <a:gd name="T84" fmla="*/ 1721 w 1722"/>
              <a:gd name="T85" fmla="*/ 1860 h 2340"/>
              <a:gd name="T86" fmla="*/ 1721 w 1722"/>
              <a:gd name="T87" fmla="*/ 1799 h 2340"/>
              <a:gd name="T88" fmla="*/ 1721 w 1722"/>
              <a:gd name="T89" fmla="*/ 1417 h 2340"/>
              <a:gd name="T90" fmla="*/ 1721 w 1722"/>
              <a:gd name="T91" fmla="*/ 1356 h 2340"/>
              <a:gd name="T92" fmla="*/ 1660 w 1722"/>
              <a:gd name="T93" fmla="*/ 1356 h 2340"/>
              <a:gd name="T94" fmla="*/ 1443 w 1722"/>
              <a:gd name="T95" fmla="*/ 1356 h 2340"/>
              <a:gd name="T96" fmla="*/ 1443 w 1722"/>
              <a:gd name="T97" fmla="*/ 52 h 2340"/>
              <a:gd name="T98" fmla="*/ 1443 w 1722"/>
              <a:gd name="T99" fmla="*/ 0 h 2340"/>
              <a:gd name="T100" fmla="*/ 591 w 1722"/>
              <a:gd name="T101" fmla="*/ 1356 h 2340"/>
              <a:gd name="T102" fmla="*/ 826 w 1722"/>
              <a:gd name="T103" fmla="*/ 1043 h 2340"/>
              <a:gd name="T104" fmla="*/ 956 w 1722"/>
              <a:gd name="T105" fmla="*/ 860 h 2340"/>
              <a:gd name="T106" fmla="*/ 956 w 1722"/>
              <a:gd name="T107" fmla="*/ 1356 h 2340"/>
              <a:gd name="T108" fmla="*/ 782 w 1722"/>
              <a:gd name="T109" fmla="*/ 1356 h 2340"/>
              <a:gd name="T110" fmla="*/ 591 w 1722"/>
              <a:gd name="T111" fmla="*/ 1356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2" h="2340">
                <a:moveTo>
                  <a:pt x="1391" y="52"/>
                </a:moveTo>
                <a:lnTo>
                  <a:pt x="1391" y="1417"/>
                </a:lnTo>
                <a:lnTo>
                  <a:pt x="1660" y="1417"/>
                </a:lnTo>
                <a:lnTo>
                  <a:pt x="1660" y="1799"/>
                </a:lnTo>
                <a:lnTo>
                  <a:pt x="1391" y="1799"/>
                </a:lnTo>
                <a:lnTo>
                  <a:pt x="1391" y="2278"/>
                </a:lnTo>
                <a:lnTo>
                  <a:pt x="974" y="2278"/>
                </a:lnTo>
                <a:lnTo>
                  <a:pt x="974" y="1799"/>
                </a:lnTo>
                <a:lnTo>
                  <a:pt x="782" y="1799"/>
                </a:lnTo>
                <a:lnTo>
                  <a:pt x="61" y="1799"/>
                </a:lnTo>
                <a:lnTo>
                  <a:pt x="61" y="1417"/>
                </a:lnTo>
                <a:lnTo>
                  <a:pt x="782" y="469"/>
                </a:lnTo>
                <a:lnTo>
                  <a:pt x="1095" y="52"/>
                </a:lnTo>
                <a:lnTo>
                  <a:pt x="1391" y="52"/>
                </a:lnTo>
                <a:close/>
                <a:moveTo>
                  <a:pt x="478" y="1417"/>
                </a:moveTo>
                <a:lnTo>
                  <a:pt x="782" y="1417"/>
                </a:lnTo>
                <a:lnTo>
                  <a:pt x="1017" y="1417"/>
                </a:lnTo>
                <a:lnTo>
                  <a:pt x="1017" y="687"/>
                </a:lnTo>
                <a:lnTo>
                  <a:pt x="782" y="1008"/>
                </a:lnTo>
                <a:lnTo>
                  <a:pt x="478" y="1417"/>
                </a:lnTo>
                <a:close/>
                <a:moveTo>
                  <a:pt x="1443" y="0"/>
                </a:moveTo>
                <a:lnTo>
                  <a:pt x="1391" y="0"/>
                </a:lnTo>
                <a:lnTo>
                  <a:pt x="1095" y="0"/>
                </a:lnTo>
                <a:lnTo>
                  <a:pt x="1061" y="0"/>
                </a:lnTo>
                <a:lnTo>
                  <a:pt x="1043" y="17"/>
                </a:lnTo>
                <a:lnTo>
                  <a:pt x="730" y="434"/>
                </a:lnTo>
                <a:lnTo>
                  <a:pt x="17" y="1382"/>
                </a:lnTo>
                <a:lnTo>
                  <a:pt x="0" y="1400"/>
                </a:lnTo>
                <a:lnTo>
                  <a:pt x="0" y="1417"/>
                </a:lnTo>
                <a:lnTo>
                  <a:pt x="0" y="1799"/>
                </a:lnTo>
                <a:lnTo>
                  <a:pt x="0" y="1860"/>
                </a:lnTo>
                <a:lnTo>
                  <a:pt x="61" y="1860"/>
                </a:lnTo>
                <a:lnTo>
                  <a:pt x="782" y="1860"/>
                </a:lnTo>
                <a:lnTo>
                  <a:pt x="913" y="1860"/>
                </a:lnTo>
                <a:lnTo>
                  <a:pt x="913" y="2278"/>
                </a:lnTo>
                <a:lnTo>
                  <a:pt x="913" y="2339"/>
                </a:lnTo>
                <a:lnTo>
                  <a:pt x="974" y="2339"/>
                </a:lnTo>
                <a:lnTo>
                  <a:pt x="1391" y="2339"/>
                </a:lnTo>
                <a:lnTo>
                  <a:pt x="1443" y="2339"/>
                </a:lnTo>
                <a:lnTo>
                  <a:pt x="1443" y="2278"/>
                </a:lnTo>
                <a:lnTo>
                  <a:pt x="1443" y="1860"/>
                </a:lnTo>
                <a:lnTo>
                  <a:pt x="1660" y="1860"/>
                </a:lnTo>
                <a:lnTo>
                  <a:pt x="1721" y="1860"/>
                </a:lnTo>
                <a:lnTo>
                  <a:pt x="1721" y="1799"/>
                </a:lnTo>
                <a:lnTo>
                  <a:pt x="1721" y="1417"/>
                </a:lnTo>
                <a:lnTo>
                  <a:pt x="1721" y="1356"/>
                </a:lnTo>
                <a:lnTo>
                  <a:pt x="1660" y="1356"/>
                </a:lnTo>
                <a:lnTo>
                  <a:pt x="1443" y="1356"/>
                </a:lnTo>
                <a:lnTo>
                  <a:pt x="1443" y="52"/>
                </a:lnTo>
                <a:lnTo>
                  <a:pt x="1443" y="0"/>
                </a:lnTo>
                <a:close/>
                <a:moveTo>
                  <a:pt x="591" y="1356"/>
                </a:moveTo>
                <a:lnTo>
                  <a:pt x="826" y="1043"/>
                </a:lnTo>
                <a:lnTo>
                  <a:pt x="956" y="860"/>
                </a:lnTo>
                <a:lnTo>
                  <a:pt x="956" y="1356"/>
                </a:lnTo>
                <a:lnTo>
                  <a:pt x="782" y="1356"/>
                </a:lnTo>
                <a:lnTo>
                  <a:pt x="591" y="1356"/>
                </a:lnTo>
                <a:close/>
              </a:path>
            </a:pathLst>
          </a:custGeom>
          <a:solidFill>
            <a:schemeClr val="bg2"/>
          </a:solidFill>
          <a:ln>
            <a:noFill/>
          </a:ln>
          <a:effectLst/>
        </p:spPr>
        <p:txBody>
          <a:bodyPr wrap="none" anchor="ctr"/>
          <a:lstStyle/>
          <a:p>
            <a:endParaRPr lang="en-US" sz="900"/>
          </a:p>
        </p:txBody>
      </p:sp>
      <p:sp>
        <p:nvSpPr>
          <p:cNvPr id="441" name="Freeform 395"/>
          <p:cNvSpPr>
            <a:spLocks noChangeArrowheads="1"/>
          </p:cNvSpPr>
          <p:nvPr/>
        </p:nvSpPr>
        <p:spPr bwMode="auto">
          <a:xfrm>
            <a:off x="7720406" y="5694761"/>
            <a:ext cx="353939" cy="469734"/>
          </a:xfrm>
          <a:custGeom>
            <a:avLst/>
            <a:gdLst>
              <a:gd name="T0" fmla="*/ 678 w 714"/>
              <a:gd name="T1" fmla="*/ 444 h 949"/>
              <a:gd name="T2" fmla="*/ 678 w 714"/>
              <a:gd name="T3" fmla="*/ 444 h 949"/>
              <a:gd name="T4" fmla="*/ 652 w 714"/>
              <a:gd name="T5" fmla="*/ 444 h 949"/>
              <a:gd name="T6" fmla="*/ 652 w 714"/>
              <a:gd name="T7" fmla="*/ 304 h 949"/>
              <a:gd name="T8" fmla="*/ 357 w 714"/>
              <a:gd name="T9" fmla="*/ 0 h 949"/>
              <a:gd name="T10" fmla="*/ 61 w 714"/>
              <a:gd name="T11" fmla="*/ 304 h 949"/>
              <a:gd name="T12" fmla="*/ 61 w 714"/>
              <a:gd name="T13" fmla="*/ 444 h 949"/>
              <a:gd name="T14" fmla="*/ 44 w 714"/>
              <a:gd name="T15" fmla="*/ 444 h 949"/>
              <a:gd name="T16" fmla="*/ 0 w 714"/>
              <a:gd name="T17" fmla="*/ 487 h 949"/>
              <a:gd name="T18" fmla="*/ 0 w 714"/>
              <a:gd name="T19" fmla="*/ 904 h 949"/>
              <a:gd name="T20" fmla="*/ 44 w 714"/>
              <a:gd name="T21" fmla="*/ 948 h 949"/>
              <a:gd name="T22" fmla="*/ 678 w 714"/>
              <a:gd name="T23" fmla="*/ 948 h 949"/>
              <a:gd name="T24" fmla="*/ 713 w 714"/>
              <a:gd name="T25" fmla="*/ 904 h 949"/>
              <a:gd name="T26" fmla="*/ 713 w 714"/>
              <a:gd name="T27" fmla="*/ 487 h 949"/>
              <a:gd name="T28" fmla="*/ 678 w 714"/>
              <a:gd name="T29" fmla="*/ 444 h 949"/>
              <a:gd name="T30" fmla="*/ 122 w 714"/>
              <a:gd name="T31" fmla="*/ 304 h 949"/>
              <a:gd name="T32" fmla="*/ 122 w 714"/>
              <a:gd name="T33" fmla="*/ 304 h 949"/>
              <a:gd name="T34" fmla="*/ 357 w 714"/>
              <a:gd name="T35" fmla="*/ 61 h 949"/>
              <a:gd name="T36" fmla="*/ 592 w 714"/>
              <a:gd name="T37" fmla="*/ 304 h 949"/>
              <a:gd name="T38" fmla="*/ 592 w 714"/>
              <a:gd name="T39" fmla="*/ 444 h 949"/>
              <a:gd name="T40" fmla="*/ 122 w 714"/>
              <a:gd name="T41" fmla="*/ 444 h 949"/>
              <a:gd name="T42" fmla="*/ 122 w 714"/>
              <a:gd name="T43" fmla="*/ 304 h 949"/>
              <a:gd name="T44" fmla="*/ 652 w 714"/>
              <a:gd name="T45" fmla="*/ 887 h 949"/>
              <a:gd name="T46" fmla="*/ 652 w 714"/>
              <a:gd name="T47" fmla="*/ 887 h 949"/>
              <a:gd name="T48" fmla="*/ 61 w 714"/>
              <a:gd name="T49" fmla="*/ 887 h 949"/>
              <a:gd name="T50" fmla="*/ 61 w 714"/>
              <a:gd name="T51" fmla="*/ 504 h 949"/>
              <a:gd name="T52" fmla="*/ 652 w 714"/>
              <a:gd name="T53" fmla="*/ 504 h 949"/>
              <a:gd name="T54" fmla="*/ 652 w 714"/>
              <a:gd name="T55" fmla="*/ 88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949">
                <a:moveTo>
                  <a:pt x="678" y="444"/>
                </a:moveTo>
                <a:lnTo>
                  <a:pt x="678" y="444"/>
                </a:lnTo>
                <a:cubicBezTo>
                  <a:pt x="652" y="444"/>
                  <a:pt x="652" y="444"/>
                  <a:pt x="652" y="444"/>
                </a:cubicBezTo>
                <a:cubicBezTo>
                  <a:pt x="652" y="304"/>
                  <a:pt x="652" y="304"/>
                  <a:pt x="652" y="304"/>
                </a:cubicBezTo>
                <a:cubicBezTo>
                  <a:pt x="652" y="139"/>
                  <a:pt x="522" y="0"/>
                  <a:pt x="357" y="0"/>
                </a:cubicBezTo>
                <a:cubicBezTo>
                  <a:pt x="191" y="0"/>
                  <a:pt x="61" y="139"/>
                  <a:pt x="61" y="304"/>
                </a:cubicBezTo>
                <a:cubicBezTo>
                  <a:pt x="61" y="444"/>
                  <a:pt x="61" y="444"/>
                  <a:pt x="61" y="444"/>
                </a:cubicBezTo>
                <a:cubicBezTo>
                  <a:pt x="44" y="444"/>
                  <a:pt x="44" y="444"/>
                  <a:pt x="44" y="444"/>
                </a:cubicBezTo>
                <a:cubicBezTo>
                  <a:pt x="18" y="444"/>
                  <a:pt x="0" y="461"/>
                  <a:pt x="0" y="487"/>
                </a:cubicBezTo>
                <a:cubicBezTo>
                  <a:pt x="0" y="904"/>
                  <a:pt x="0" y="904"/>
                  <a:pt x="0" y="904"/>
                </a:cubicBezTo>
                <a:cubicBezTo>
                  <a:pt x="0" y="930"/>
                  <a:pt x="18" y="948"/>
                  <a:pt x="44" y="948"/>
                </a:cubicBezTo>
                <a:cubicBezTo>
                  <a:pt x="678" y="948"/>
                  <a:pt x="678" y="948"/>
                  <a:pt x="678" y="948"/>
                </a:cubicBezTo>
                <a:cubicBezTo>
                  <a:pt x="696" y="948"/>
                  <a:pt x="713" y="930"/>
                  <a:pt x="713" y="904"/>
                </a:cubicBezTo>
                <a:cubicBezTo>
                  <a:pt x="713" y="487"/>
                  <a:pt x="713" y="487"/>
                  <a:pt x="713" y="487"/>
                </a:cubicBezTo>
                <a:cubicBezTo>
                  <a:pt x="713" y="461"/>
                  <a:pt x="696" y="444"/>
                  <a:pt x="678" y="444"/>
                </a:cubicBezTo>
                <a:close/>
                <a:moveTo>
                  <a:pt x="122" y="304"/>
                </a:moveTo>
                <a:lnTo>
                  <a:pt x="122" y="304"/>
                </a:lnTo>
                <a:cubicBezTo>
                  <a:pt x="122" y="174"/>
                  <a:pt x="226" y="61"/>
                  <a:pt x="357" y="61"/>
                </a:cubicBezTo>
                <a:cubicBezTo>
                  <a:pt x="487" y="61"/>
                  <a:pt x="592" y="174"/>
                  <a:pt x="592" y="304"/>
                </a:cubicBezTo>
                <a:cubicBezTo>
                  <a:pt x="592" y="444"/>
                  <a:pt x="592" y="444"/>
                  <a:pt x="592" y="444"/>
                </a:cubicBezTo>
                <a:cubicBezTo>
                  <a:pt x="122" y="444"/>
                  <a:pt x="122" y="444"/>
                  <a:pt x="122" y="444"/>
                </a:cubicBezTo>
                <a:lnTo>
                  <a:pt x="122" y="304"/>
                </a:lnTo>
                <a:close/>
                <a:moveTo>
                  <a:pt x="652" y="887"/>
                </a:moveTo>
                <a:lnTo>
                  <a:pt x="652" y="887"/>
                </a:lnTo>
                <a:cubicBezTo>
                  <a:pt x="61" y="887"/>
                  <a:pt x="61" y="887"/>
                  <a:pt x="61" y="887"/>
                </a:cubicBezTo>
                <a:cubicBezTo>
                  <a:pt x="61" y="504"/>
                  <a:pt x="61" y="504"/>
                  <a:pt x="61" y="504"/>
                </a:cubicBezTo>
                <a:cubicBezTo>
                  <a:pt x="652" y="504"/>
                  <a:pt x="652" y="504"/>
                  <a:pt x="652" y="504"/>
                </a:cubicBezTo>
                <a:lnTo>
                  <a:pt x="652" y="887"/>
                </a:lnTo>
                <a:close/>
              </a:path>
            </a:pathLst>
          </a:custGeom>
          <a:solidFill>
            <a:schemeClr val="bg1"/>
          </a:solidFill>
          <a:ln>
            <a:noFill/>
          </a:ln>
          <a:effectLst/>
        </p:spPr>
        <p:txBody>
          <a:bodyPr wrap="none" anchor="ctr"/>
          <a:lstStyle/>
          <a:p>
            <a:endParaRPr lang="en-US" sz="900"/>
          </a:p>
        </p:txBody>
      </p:sp>
      <p:sp>
        <p:nvSpPr>
          <p:cNvPr id="442" name="Freeform 396"/>
          <p:cNvSpPr>
            <a:spLocks noChangeArrowheads="1"/>
          </p:cNvSpPr>
          <p:nvPr/>
        </p:nvSpPr>
        <p:spPr bwMode="auto">
          <a:xfrm>
            <a:off x="7969475" y="5996265"/>
            <a:ext cx="30588" cy="85207"/>
          </a:xfrm>
          <a:custGeom>
            <a:avLst/>
            <a:gdLst>
              <a:gd name="T0" fmla="*/ 35 w 62"/>
              <a:gd name="T1" fmla="*/ 173 h 174"/>
              <a:gd name="T2" fmla="*/ 35 w 62"/>
              <a:gd name="T3" fmla="*/ 173 h 174"/>
              <a:gd name="T4" fmla="*/ 61 w 62"/>
              <a:gd name="T5" fmla="*/ 139 h 174"/>
              <a:gd name="T6" fmla="*/ 61 w 62"/>
              <a:gd name="T7" fmla="*/ 34 h 174"/>
              <a:gd name="T8" fmla="*/ 35 w 62"/>
              <a:gd name="T9" fmla="*/ 0 h 174"/>
              <a:gd name="T10" fmla="*/ 0 w 62"/>
              <a:gd name="T11" fmla="*/ 34 h 174"/>
              <a:gd name="T12" fmla="*/ 0 w 62"/>
              <a:gd name="T13" fmla="*/ 139 h 174"/>
              <a:gd name="T14" fmla="*/ 35 w 62"/>
              <a:gd name="T15" fmla="*/ 173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74">
                <a:moveTo>
                  <a:pt x="35" y="173"/>
                </a:moveTo>
                <a:lnTo>
                  <a:pt x="35" y="173"/>
                </a:lnTo>
                <a:cubicBezTo>
                  <a:pt x="53" y="173"/>
                  <a:pt x="61" y="156"/>
                  <a:pt x="61" y="139"/>
                </a:cubicBezTo>
                <a:cubicBezTo>
                  <a:pt x="61" y="34"/>
                  <a:pt x="61" y="34"/>
                  <a:pt x="61" y="34"/>
                </a:cubicBezTo>
                <a:cubicBezTo>
                  <a:pt x="61" y="17"/>
                  <a:pt x="53" y="0"/>
                  <a:pt x="35" y="0"/>
                </a:cubicBezTo>
                <a:cubicBezTo>
                  <a:pt x="18" y="0"/>
                  <a:pt x="0" y="17"/>
                  <a:pt x="0" y="34"/>
                </a:cubicBezTo>
                <a:cubicBezTo>
                  <a:pt x="0" y="139"/>
                  <a:pt x="0" y="139"/>
                  <a:pt x="0" y="139"/>
                </a:cubicBezTo>
                <a:cubicBezTo>
                  <a:pt x="0" y="156"/>
                  <a:pt x="18" y="173"/>
                  <a:pt x="35" y="173"/>
                </a:cubicBezTo>
              </a:path>
            </a:pathLst>
          </a:custGeom>
          <a:solidFill>
            <a:schemeClr val="bg1"/>
          </a:solidFill>
          <a:ln>
            <a:noFill/>
          </a:ln>
          <a:effectLst/>
        </p:spPr>
        <p:txBody>
          <a:bodyPr wrap="none" anchor="ctr"/>
          <a:lstStyle/>
          <a:p>
            <a:endParaRPr lang="en-US" sz="900"/>
          </a:p>
        </p:txBody>
      </p:sp>
      <p:sp>
        <p:nvSpPr>
          <p:cNvPr id="444" name="CuadroTexto 443"/>
          <p:cNvSpPr txBox="1"/>
          <p:nvPr/>
        </p:nvSpPr>
        <p:spPr>
          <a:xfrm>
            <a:off x="6858947" y="451632"/>
            <a:ext cx="1531074" cy="400110"/>
          </a:xfrm>
          <a:prstGeom prst="rect">
            <a:avLst/>
          </a:prstGeom>
          <a:noFill/>
        </p:spPr>
        <p:txBody>
          <a:bodyPr wrap="square" rtlCol="0">
            <a:spAutoFit/>
          </a:bodyPr>
          <a:lstStyle/>
          <a:p>
            <a:r>
              <a:rPr lang="en-US" sz="2000" b="1" dirty="0">
                <a:solidFill>
                  <a:schemeClr val="bg1"/>
                </a:solidFill>
                <a:ea typeface="Lato" charset="0"/>
                <a:cs typeface="Lato" charset="0"/>
              </a:rPr>
              <a:t>DUOMENYS</a:t>
            </a:r>
          </a:p>
        </p:txBody>
      </p:sp>
      <p:sp>
        <p:nvSpPr>
          <p:cNvPr id="445" name="Rectángulo 444"/>
          <p:cNvSpPr/>
          <p:nvPr/>
        </p:nvSpPr>
        <p:spPr>
          <a:xfrm>
            <a:off x="8612332" y="4185104"/>
            <a:ext cx="3318882" cy="954107"/>
          </a:xfrm>
          <a:prstGeom prst="rect">
            <a:avLst/>
          </a:prstGeom>
        </p:spPr>
        <p:txBody>
          <a:bodyPr wrap="square">
            <a:spAutoFit/>
          </a:bodyPr>
          <a:lstStyle/>
          <a:p>
            <a:r>
              <a:rPr lang="en-US" sz="1400" b="0" i="0" dirty="0" err="1">
                <a:solidFill>
                  <a:schemeClr val="bg1"/>
                </a:solidFill>
                <a:effectLst/>
                <a:latin typeface="Verdana" panose="020B0604030504040204" pitchFamily="34" charset="0"/>
              </a:rPr>
              <a:t>Turinys</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yra</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puikus</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būdas</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palaikyti</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pokalbį</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paskatinti</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pakartotinius</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pirkimus</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ir</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įtikinti</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svyruojantį</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klientą</a:t>
            </a:r>
            <a:r>
              <a:rPr lang="en-US" sz="1400" b="0" i="0" dirty="0">
                <a:solidFill>
                  <a:schemeClr val="bg1"/>
                </a:solidFill>
                <a:effectLst/>
                <a:latin typeface="Verdana" panose="020B0604030504040204" pitchFamily="34" charset="0"/>
              </a:rPr>
              <a:t> </a:t>
            </a:r>
            <a:r>
              <a:rPr lang="en-US" sz="1400" b="0" i="0" dirty="0" err="1">
                <a:solidFill>
                  <a:schemeClr val="bg1"/>
                </a:solidFill>
                <a:effectLst/>
                <a:latin typeface="Verdana" panose="020B0604030504040204" pitchFamily="34" charset="0"/>
              </a:rPr>
              <a:t>sugrįžti</a:t>
            </a:r>
            <a:r>
              <a:rPr lang="en-US" sz="1400" b="0" i="0" dirty="0">
                <a:solidFill>
                  <a:schemeClr val="bg1"/>
                </a:solidFill>
                <a:effectLst/>
                <a:latin typeface="Verdana" panose="020B0604030504040204" pitchFamily="34" charset="0"/>
              </a:rPr>
              <a:t>. </a:t>
            </a:r>
          </a:p>
        </p:txBody>
      </p:sp>
      <p:sp>
        <p:nvSpPr>
          <p:cNvPr id="446" name="CuadroTexto 445"/>
          <p:cNvSpPr txBox="1"/>
          <p:nvPr/>
        </p:nvSpPr>
        <p:spPr>
          <a:xfrm>
            <a:off x="7165819" y="1687062"/>
            <a:ext cx="1443876" cy="584775"/>
          </a:xfrm>
          <a:prstGeom prst="rect">
            <a:avLst/>
          </a:prstGeom>
          <a:noFill/>
        </p:spPr>
        <p:txBody>
          <a:bodyPr wrap="square" rtlCol="0">
            <a:spAutoFit/>
          </a:bodyPr>
          <a:lstStyle/>
          <a:p>
            <a:r>
              <a:rPr lang="en-US" sz="1600" b="1" dirty="0">
                <a:solidFill>
                  <a:schemeClr val="bg1"/>
                </a:solidFill>
                <a:ea typeface="Lato" charset="0"/>
                <a:cs typeface="Lato" charset="0"/>
              </a:rPr>
              <a:t>EMOCINIS ĮSITRAUKIMAS</a:t>
            </a:r>
          </a:p>
        </p:txBody>
      </p:sp>
      <p:sp>
        <p:nvSpPr>
          <p:cNvPr id="448" name="CuadroTexto 447"/>
          <p:cNvSpPr txBox="1"/>
          <p:nvPr/>
        </p:nvSpPr>
        <p:spPr>
          <a:xfrm>
            <a:off x="7117399" y="2920221"/>
            <a:ext cx="1442633" cy="584775"/>
          </a:xfrm>
          <a:prstGeom prst="rect">
            <a:avLst/>
          </a:prstGeom>
          <a:noFill/>
        </p:spPr>
        <p:txBody>
          <a:bodyPr wrap="square" rtlCol="0">
            <a:spAutoFit/>
          </a:bodyPr>
          <a:lstStyle/>
          <a:p>
            <a:r>
              <a:rPr lang="en-US" sz="1600" b="1" dirty="0">
                <a:solidFill>
                  <a:schemeClr val="bg1"/>
                </a:solidFill>
                <a:ea typeface="Lato" charset="0"/>
                <a:cs typeface="Lato" charset="0"/>
              </a:rPr>
              <a:t>BŪKITE ĮSIMINTINI</a:t>
            </a:r>
          </a:p>
        </p:txBody>
      </p:sp>
      <p:sp>
        <p:nvSpPr>
          <p:cNvPr id="450" name="CuadroTexto 449"/>
          <p:cNvSpPr txBox="1"/>
          <p:nvPr/>
        </p:nvSpPr>
        <p:spPr>
          <a:xfrm>
            <a:off x="7096709" y="4143698"/>
            <a:ext cx="1435287" cy="584775"/>
          </a:xfrm>
          <a:prstGeom prst="rect">
            <a:avLst/>
          </a:prstGeom>
          <a:noFill/>
        </p:spPr>
        <p:txBody>
          <a:bodyPr wrap="square" rtlCol="0">
            <a:spAutoFit/>
          </a:bodyPr>
          <a:lstStyle/>
          <a:p>
            <a:r>
              <a:rPr lang="en-US" sz="1600" b="1" dirty="0">
                <a:solidFill>
                  <a:schemeClr val="bg1"/>
                </a:solidFill>
                <a:ea typeface="Lato" charset="0"/>
                <a:cs typeface="Lato" charset="0"/>
              </a:rPr>
              <a:t>PRATĘSTI SANTYKIUS</a:t>
            </a:r>
          </a:p>
        </p:txBody>
      </p:sp>
      <p:sp>
        <p:nvSpPr>
          <p:cNvPr id="452" name="CuadroTexto 451"/>
          <p:cNvSpPr txBox="1"/>
          <p:nvPr/>
        </p:nvSpPr>
        <p:spPr>
          <a:xfrm>
            <a:off x="8926286" y="5610068"/>
            <a:ext cx="987984" cy="584775"/>
          </a:xfrm>
          <a:prstGeom prst="rect">
            <a:avLst/>
          </a:prstGeom>
          <a:noFill/>
        </p:spPr>
        <p:txBody>
          <a:bodyPr wrap="square" rtlCol="0">
            <a:spAutoFit/>
          </a:bodyPr>
          <a:lstStyle/>
          <a:p>
            <a:r>
              <a:rPr lang="en-US" sz="1600" b="1">
                <a:solidFill>
                  <a:schemeClr val="bg1"/>
                </a:solidFill>
                <a:latin typeface="Lato" charset="0"/>
                <a:ea typeface="Lato" charset="0"/>
                <a:cs typeface="Lato" charset="0"/>
              </a:rPr>
              <a:t>Your Title</a:t>
            </a:r>
          </a:p>
        </p:txBody>
      </p:sp>
      <p:sp>
        <p:nvSpPr>
          <p:cNvPr id="453" name="Rectángulo 452"/>
          <p:cNvSpPr/>
          <p:nvPr/>
        </p:nvSpPr>
        <p:spPr>
          <a:xfrm>
            <a:off x="8915811" y="5873723"/>
            <a:ext cx="1546846" cy="646331"/>
          </a:xfrm>
          <a:prstGeom prst="rect">
            <a:avLst/>
          </a:prstGeom>
        </p:spPr>
        <p:txBody>
          <a:bodyPr wrap="square">
            <a:spAutoFit/>
          </a:bodyPr>
          <a:lstStyle/>
          <a:p>
            <a:r>
              <a:rPr lang="en-US" sz="1200">
                <a:solidFill>
                  <a:schemeClr val="bg1"/>
                </a:solidFill>
                <a:latin typeface="Lato" charset="0"/>
                <a:ea typeface="Lato" charset="0"/>
                <a:cs typeface="Lato" charset="0"/>
              </a:rPr>
              <a:t>Refers to a good or </a:t>
            </a:r>
          </a:p>
          <a:p>
            <a:r>
              <a:rPr lang="en-US" sz="1200">
                <a:solidFill>
                  <a:schemeClr val="bg1"/>
                </a:solidFill>
                <a:latin typeface="Lato" charset="0"/>
                <a:ea typeface="Lato" charset="0"/>
                <a:cs typeface="Lato" charset="0"/>
              </a:rPr>
              <a:t>service being offered</a:t>
            </a:r>
          </a:p>
        </p:txBody>
      </p:sp>
      <p:sp>
        <p:nvSpPr>
          <p:cNvPr id="454" name="CuadroTexto 453"/>
          <p:cNvSpPr txBox="1"/>
          <p:nvPr/>
        </p:nvSpPr>
        <p:spPr>
          <a:xfrm>
            <a:off x="1607086" y="1903430"/>
            <a:ext cx="2986715" cy="1169551"/>
          </a:xfrm>
          <a:prstGeom prst="rect">
            <a:avLst/>
          </a:prstGeom>
          <a:noFill/>
        </p:spPr>
        <p:txBody>
          <a:bodyPr wrap="none" rtlCol="0">
            <a:spAutoFit/>
          </a:bodyPr>
          <a:lstStyle/>
          <a:p>
            <a:r>
              <a:rPr lang="en-US" sz="3500" b="1">
                <a:solidFill>
                  <a:schemeClr val="tx2"/>
                </a:solidFill>
                <a:latin typeface="Lato Heavy" charset="0"/>
                <a:ea typeface="Lato Heavy" charset="0"/>
                <a:cs typeface="Lato Heavy" charset="0"/>
              </a:rPr>
              <a:t>Project</a:t>
            </a:r>
          </a:p>
          <a:p>
            <a:r>
              <a:rPr lang="en-US" sz="3500" b="1">
                <a:solidFill>
                  <a:schemeClr val="tx2"/>
                </a:solidFill>
                <a:latin typeface="Lato Heavy" charset="0"/>
                <a:ea typeface="Lato Heavy" charset="0"/>
                <a:cs typeface="Lato Heavy" charset="0"/>
              </a:rPr>
              <a:t>Management</a:t>
            </a:r>
          </a:p>
        </p:txBody>
      </p:sp>
      <p:sp>
        <p:nvSpPr>
          <p:cNvPr id="455" name="CuadroTexto 454"/>
          <p:cNvSpPr txBox="1"/>
          <p:nvPr/>
        </p:nvSpPr>
        <p:spPr>
          <a:xfrm>
            <a:off x="335571" y="2120873"/>
            <a:ext cx="5418458" cy="4524315"/>
          </a:xfrm>
          <a:prstGeom prst="rect">
            <a:avLst/>
          </a:prstGeom>
          <a:noFill/>
        </p:spPr>
        <p:txBody>
          <a:bodyPr wrap="square" rtlCol="0">
            <a:spAutoFit/>
          </a:bodyPr>
          <a:lstStyle/>
          <a:p>
            <a:r>
              <a:rPr lang="lt-LT" sz="2400" b="0" i="0" dirty="0">
                <a:solidFill>
                  <a:srgbClr val="000000"/>
                </a:solidFill>
                <a:effectLst/>
              </a:rPr>
              <a:t>Turi būti užtikrintas </a:t>
            </a:r>
            <a:r>
              <a:rPr lang="lt-LT" sz="2400" b="1" i="0" dirty="0">
                <a:solidFill>
                  <a:srgbClr val="000000"/>
                </a:solidFill>
                <a:effectLst/>
              </a:rPr>
              <a:t>nuoseklumas</a:t>
            </a:r>
            <a:r>
              <a:rPr lang="lt-LT" sz="2400" b="0" i="0" dirty="0">
                <a:solidFill>
                  <a:srgbClr val="000000"/>
                </a:solidFill>
                <a:effectLst/>
              </a:rPr>
              <a:t> ir vientisa prekės ženklo žinutė, kad nepriklausomai nuo to, kaip klientas nusprendžia bendrauti su prekės ženklu, jo patirtis visos kelionės metu būtų vienoda.</a:t>
            </a:r>
          </a:p>
          <a:p>
            <a:endParaRPr lang="en-US" sz="2400" dirty="0">
              <a:solidFill>
                <a:srgbClr val="000000"/>
              </a:solidFill>
              <a:ea typeface="Lato Light" charset="0"/>
              <a:cs typeface="Lato Light" charset="0"/>
            </a:endParaRPr>
          </a:p>
          <a:p>
            <a:r>
              <a:rPr lang="en-US" sz="2400" b="1" dirty="0">
                <a:solidFill>
                  <a:srgbClr val="000000"/>
                </a:solidFill>
                <a:highlight>
                  <a:srgbClr val="FED100"/>
                </a:highlight>
                <a:ea typeface="Lato Light" charset="0"/>
                <a:cs typeface="Lato Light" charset="0"/>
              </a:rPr>
              <a:t>ATSPINDĖTI</a:t>
            </a:r>
            <a:endParaRPr lang="lt-LT" sz="2400" b="1" dirty="0">
              <a:solidFill>
                <a:srgbClr val="000000"/>
              </a:solidFill>
              <a:highlight>
                <a:srgbClr val="FED100"/>
              </a:highlight>
              <a:ea typeface="Lato Light" charset="0"/>
              <a:cs typeface="Lato Light" charset="0"/>
            </a:endParaRPr>
          </a:p>
          <a:p>
            <a:r>
              <a:rPr lang="lt-LT" sz="2400" dirty="0">
                <a:solidFill>
                  <a:srgbClr val="000000"/>
                </a:solidFill>
                <a:ea typeface="Lato Light" charset="0"/>
                <a:cs typeface="Lato Light" charset="0"/>
              </a:rPr>
              <a:t>Ar jūsų prekės ženklas reaguoja į visus keturis elementus?  Jei ne, kaip galite pakoreguoti savo prekės ženklo kūrimą, kad sustiprintumėte vartotojų patirtį?</a:t>
            </a:r>
          </a:p>
        </p:txBody>
      </p:sp>
      <p:sp>
        <p:nvSpPr>
          <p:cNvPr id="45" name="Rectángulo 444">
            <a:extLst>
              <a:ext uri="{FF2B5EF4-FFF2-40B4-BE49-F238E27FC236}">
                <a16:creationId xmlns:a16="http://schemas.microsoft.com/office/drawing/2014/main" id="{14672593-B61A-4ED4-9C01-4ECA83421634}"/>
              </a:ext>
            </a:extLst>
          </p:cNvPr>
          <p:cNvSpPr/>
          <p:nvPr/>
        </p:nvSpPr>
        <p:spPr>
          <a:xfrm>
            <a:off x="8609695" y="396239"/>
            <a:ext cx="3290294" cy="1169551"/>
          </a:xfrm>
          <a:prstGeom prst="rect">
            <a:avLst/>
          </a:prstGeom>
        </p:spPr>
        <p:txBody>
          <a:bodyPr wrap="square">
            <a:spAutoFit/>
          </a:bodyPr>
          <a:lstStyle/>
          <a:p>
            <a:r>
              <a:rPr lang="lt-LT" sz="1400" i="0" dirty="0">
                <a:solidFill>
                  <a:schemeClr val="bg1"/>
                </a:solidFill>
                <a:effectLst/>
                <a:latin typeface="Verdana" panose="020B0604030504040204" pitchFamily="34" charset="0"/>
                <a:ea typeface="Verdana" panose="020B0604030504040204" pitchFamily="34" charset="0"/>
              </a:rPr>
              <a:t>Kadangi klientai reikalauja individualizuoto ir tikslingo dalyvavimo, prekių ženklai turi remtis duomenimis, kad gautų svarbiausių įžvalgų.</a:t>
            </a:r>
          </a:p>
        </p:txBody>
      </p:sp>
      <p:sp>
        <p:nvSpPr>
          <p:cNvPr id="46" name="Rectángulo 444">
            <a:extLst>
              <a:ext uri="{FF2B5EF4-FFF2-40B4-BE49-F238E27FC236}">
                <a16:creationId xmlns:a16="http://schemas.microsoft.com/office/drawing/2014/main" id="{3DC7ABDB-2CC5-6753-A0DD-FE8EC406565D}"/>
              </a:ext>
            </a:extLst>
          </p:cNvPr>
          <p:cNvSpPr/>
          <p:nvPr/>
        </p:nvSpPr>
        <p:spPr>
          <a:xfrm>
            <a:off x="8575556" y="2920221"/>
            <a:ext cx="3324433" cy="738664"/>
          </a:xfrm>
          <a:prstGeom prst="rect">
            <a:avLst/>
          </a:prstGeom>
        </p:spPr>
        <p:txBody>
          <a:bodyPr wrap="square">
            <a:spAutoFit/>
          </a:bodyPr>
          <a:lstStyle/>
          <a:p>
            <a:r>
              <a:rPr lang="lt-LT" sz="1400" i="0" dirty="0">
                <a:solidFill>
                  <a:schemeClr val="bg1"/>
                </a:solidFill>
                <a:effectLst/>
                <a:latin typeface="Verdana" panose="020B0604030504040204" pitchFamily="34" charset="0"/>
                <a:ea typeface="Verdana" panose="020B0604030504040204" pitchFamily="34" charset="0"/>
              </a:rPr>
              <a:t>Visada reikėtų siekti turinio, kuris džiugina, jaudina, yra aktualus ir taikytinas klientui konkrečiu metu.</a:t>
            </a:r>
          </a:p>
        </p:txBody>
      </p:sp>
      <p:sp>
        <p:nvSpPr>
          <p:cNvPr id="47" name="Rectángulo 444">
            <a:extLst>
              <a:ext uri="{FF2B5EF4-FFF2-40B4-BE49-F238E27FC236}">
                <a16:creationId xmlns:a16="http://schemas.microsoft.com/office/drawing/2014/main" id="{B1DD3EFF-DBD4-8561-9062-DAF5909220F2}"/>
              </a:ext>
            </a:extLst>
          </p:cNvPr>
          <p:cNvSpPr/>
          <p:nvPr/>
        </p:nvSpPr>
        <p:spPr>
          <a:xfrm>
            <a:off x="8614521" y="1636586"/>
            <a:ext cx="2856542" cy="1169551"/>
          </a:xfrm>
          <a:prstGeom prst="rect">
            <a:avLst/>
          </a:prstGeom>
        </p:spPr>
        <p:txBody>
          <a:bodyPr wrap="square">
            <a:spAutoFit/>
          </a:bodyPr>
          <a:lstStyle/>
          <a:p>
            <a:r>
              <a:rPr lang="lt-LT" sz="1400" i="0" dirty="0">
                <a:solidFill>
                  <a:schemeClr val="bg1"/>
                </a:solidFill>
                <a:effectLst/>
                <a:latin typeface="Verdana" panose="020B0604030504040204" pitchFamily="34" charset="0"/>
                <a:ea typeface="Verdana" panose="020B0604030504040204" pitchFamily="34" charset="0"/>
              </a:rPr>
              <a:t>Norint, kad vyresnio amžiaus vartotojai įsileistų prekės ženklą į savo pasaulį, labai svarbu iššaukti emocinę reakciją.</a:t>
            </a:r>
          </a:p>
        </p:txBody>
      </p:sp>
      <p:sp>
        <p:nvSpPr>
          <p:cNvPr id="49" name="Text Placeholder 2">
            <a:extLst>
              <a:ext uri="{FF2B5EF4-FFF2-40B4-BE49-F238E27FC236}">
                <a16:creationId xmlns:a16="http://schemas.microsoft.com/office/drawing/2014/main" id="{6310E342-3136-677C-690E-0D08F92857E1}"/>
              </a:ext>
            </a:extLst>
          </p:cNvPr>
          <p:cNvSpPr txBox="1">
            <a:spLocks/>
          </p:cNvSpPr>
          <p:nvPr/>
        </p:nvSpPr>
        <p:spPr>
          <a:xfrm>
            <a:off x="48941" y="271675"/>
            <a:ext cx="6098306" cy="1160133"/>
          </a:xfrm>
          <a:prstGeom prst="rect">
            <a:avLst/>
          </a:prstGeom>
          <a:solidFill>
            <a:srgbClr val="FFD100"/>
          </a:solidFill>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200" dirty="0">
                <a:solidFill>
                  <a:srgbClr val="212121"/>
                </a:solidFill>
              </a:rPr>
              <a:t>4 pagrindiniai elementai, reikalingi jūsų istorijos kūrimui</a:t>
            </a:r>
          </a:p>
        </p:txBody>
      </p:sp>
      <p:sp>
        <p:nvSpPr>
          <p:cNvPr id="2" name="TextBox 1">
            <a:extLst>
              <a:ext uri="{FF2B5EF4-FFF2-40B4-BE49-F238E27FC236}">
                <a16:creationId xmlns:a16="http://schemas.microsoft.com/office/drawing/2014/main" id="{93BABC05-54C2-EBDA-91B5-4F1ED53B40D6}"/>
              </a:ext>
            </a:extLst>
          </p:cNvPr>
          <p:cNvSpPr txBox="1"/>
          <p:nvPr/>
        </p:nvSpPr>
        <p:spPr>
          <a:xfrm>
            <a:off x="10915176" y="6189294"/>
            <a:ext cx="1642648" cy="369332"/>
          </a:xfrm>
          <a:prstGeom prst="rect">
            <a:avLst/>
          </a:prstGeom>
          <a:noFill/>
        </p:spPr>
        <p:txBody>
          <a:bodyPr wrap="square" rtlCol="0">
            <a:spAutoFit/>
          </a:bodyPr>
          <a:lstStyle/>
          <a:p>
            <a:r>
              <a:rPr lang="lt-LT" dirty="0">
                <a:solidFill>
                  <a:srgbClr val="1188A3"/>
                </a:solidFill>
                <a:hlinkClick r:id="rId3">
                  <a:extLst>
                    <a:ext uri="{A12FA001-AC4F-418D-AE19-62706E023703}">
                      <ahyp:hlinkClr xmlns:ahyp="http://schemas.microsoft.com/office/drawing/2018/hyperlinkcolor" val="tx"/>
                    </a:ext>
                  </a:extLst>
                </a:hlinkClick>
              </a:rPr>
              <a:t>Šaltinis</a:t>
            </a:r>
            <a:r>
              <a:rPr lang="en-IE" dirty="0"/>
              <a:t> </a:t>
            </a:r>
          </a:p>
        </p:txBody>
      </p:sp>
    </p:spTree>
    <p:extLst>
      <p:ext uri="{BB962C8B-B14F-4D97-AF65-F5344CB8AC3E}">
        <p14:creationId xmlns:p14="http://schemas.microsoft.com/office/powerpoint/2010/main" val="20119869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EED186F-F9CE-BC2F-E502-AA49A8F6FEAA}"/>
              </a:ext>
            </a:extLst>
          </p:cNvPr>
          <p:cNvSpPr>
            <a:spLocks noGrp="1"/>
          </p:cNvSpPr>
          <p:nvPr>
            <p:ph type="pic" sz="quarter" idx="10"/>
          </p:nvPr>
        </p:nvSpPr>
        <p:spPr/>
      </p:sp>
      <p:sp>
        <p:nvSpPr>
          <p:cNvPr id="3" name="Text Placeholder 2">
            <a:extLst>
              <a:ext uri="{FF2B5EF4-FFF2-40B4-BE49-F238E27FC236}">
                <a16:creationId xmlns:a16="http://schemas.microsoft.com/office/drawing/2014/main" id="{26190D0D-3375-8314-4530-E1949ADA766A}"/>
              </a:ext>
            </a:extLst>
          </p:cNvPr>
          <p:cNvSpPr>
            <a:spLocks noGrp="1"/>
          </p:cNvSpPr>
          <p:nvPr>
            <p:ph type="body" sz="quarter" idx="18"/>
          </p:nvPr>
        </p:nvSpPr>
        <p:spPr>
          <a:xfrm>
            <a:off x="747201" y="2160494"/>
            <a:ext cx="5029134" cy="4205336"/>
          </a:xfrm>
          <a:solidFill>
            <a:schemeClr val="bg1"/>
          </a:solidFill>
        </p:spPr>
        <p:txBody>
          <a:bodyPr>
            <a:normAutofit/>
          </a:bodyPr>
          <a:lstStyle/>
          <a:p>
            <a:pPr indent="0"/>
            <a:r>
              <a:rPr lang="lt-LT" b="0" i="0" dirty="0">
                <a:effectLst/>
              </a:rPr>
              <a:t>2022 m. „</a:t>
            </a:r>
            <a:r>
              <a:rPr lang="lt-LT" b="0" i="0" dirty="0" err="1">
                <a:effectLst/>
              </a:rPr>
              <a:t>Magnum</a:t>
            </a:r>
            <a:r>
              <a:rPr lang="lt-LT" b="0" i="0" dirty="0">
                <a:effectLst/>
              </a:rPr>
              <a:t> </a:t>
            </a:r>
            <a:r>
              <a:rPr lang="lt-LT" b="0" i="0" dirty="0" err="1">
                <a:effectLst/>
              </a:rPr>
              <a:t>Classic</a:t>
            </a:r>
            <a:r>
              <a:rPr lang="lt-LT" dirty="0"/>
              <a:t>“</a:t>
            </a:r>
            <a:r>
              <a:rPr lang="lt-LT" b="0" i="0" dirty="0">
                <a:effectLst/>
              </a:rPr>
              <a:t> ledų „</a:t>
            </a:r>
            <a:r>
              <a:rPr lang="lt-LT" b="0" i="0" dirty="0" err="1">
                <a:effectLst/>
              </a:rPr>
              <a:t>Magnum</a:t>
            </a:r>
            <a:r>
              <a:rPr lang="lt-LT" dirty="0"/>
              <a:t>“</a:t>
            </a:r>
            <a:r>
              <a:rPr lang="lt-LT" b="0" i="0" dirty="0">
                <a:effectLst/>
              </a:rPr>
              <a:t> televizijos reklama yra pagrindinis patirties kūrimo naudojant turinį pavyzdys. Apsilankome „</a:t>
            </a:r>
            <a:r>
              <a:rPr lang="lt-LT" b="0" i="0" dirty="0" err="1">
                <a:effectLst/>
              </a:rPr>
              <a:t>The</a:t>
            </a:r>
            <a:r>
              <a:rPr lang="lt-LT" b="0" i="0" dirty="0">
                <a:effectLst/>
              </a:rPr>
              <a:t> </a:t>
            </a:r>
            <a:r>
              <a:rPr lang="lt-LT" b="0" i="0" dirty="0" err="1">
                <a:effectLst/>
              </a:rPr>
              <a:t>Pleasure</a:t>
            </a:r>
            <a:r>
              <a:rPr lang="lt-LT" b="0" i="0" dirty="0">
                <a:effectLst/>
              </a:rPr>
              <a:t> </a:t>
            </a:r>
            <a:r>
              <a:rPr lang="lt-LT" b="0" i="0" dirty="0" err="1">
                <a:effectLst/>
              </a:rPr>
              <a:t>Residence</a:t>
            </a:r>
            <a:r>
              <a:rPr lang="lt-LT" dirty="0"/>
              <a:t>“</a:t>
            </a:r>
            <a:r>
              <a:rPr lang="lt-LT" b="0" i="0" dirty="0">
                <a:effectLst/>
              </a:rPr>
              <a:t> ir patiriame gerą gyvenimą rodydami senjorus, besimėgaujančius prabangiu poilsiu su daugybe „</a:t>
            </a:r>
            <a:r>
              <a:rPr lang="lt-LT" b="0" i="0" dirty="0" err="1">
                <a:effectLst/>
              </a:rPr>
              <a:t>Magnum</a:t>
            </a:r>
            <a:r>
              <a:rPr lang="lt-LT" dirty="0"/>
              <a:t>“</a:t>
            </a:r>
            <a:r>
              <a:rPr lang="lt-LT" b="0" i="0" dirty="0">
                <a:effectLst/>
              </a:rPr>
              <a:t> ledų.</a:t>
            </a:r>
          </a:p>
          <a:p>
            <a:pPr indent="0"/>
            <a:r>
              <a:rPr lang="lt-LT" b="0" i="0" dirty="0">
                <a:effectLst/>
              </a:rPr>
              <a:t>Reklaminiame klipe sakoma: „Pasenk  arba tapk klasikiniu.“ Viskas pagal dainos garso takelį: </a:t>
            </a:r>
            <a:r>
              <a:rPr lang="lt-LT" b="0" i="0" dirty="0" err="1">
                <a:effectLst/>
              </a:rPr>
              <a:t>The</a:t>
            </a:r>
            <a:r>
              <a:rPr lang="lt-LT" b="0" i="0" dirty="0">
                <a:effectLst/>
              </a:rPr>
              <a:t> </a:t>
            </a:r>
            <a:r>
              <a:rPr lang="lt-LT" b="0" i="0" dirty="0" err="1">
                <a:effectLst/>
              </a:rPr>
              <a:t>Good</a:t>
            </a:r>
            <a:r>
              <a:rPr lang="lt-LT" b="0" i="0" dirty="0">
                <a:effectLst/>
              </a:rPr>
              <a:t> </a:t>
            </a:r>
            <a:r>
              <a:rPr lang="lt-LT" b="0" i="0" dirty="0" err="1">
                <a:effectLst/>
              </a:rPr>
              <a:t>Life</a:t>
            </a:r>
            <a:r>
              <a:rPr lang="lt-LT" b="0" i="0" dirty="0">
                <a:effectLst/>
              </a:rPr>
              <a:t>.</a:t>
            </a:r>
          </a:p>
        </p:txBody>
      </p:sp>
      <p:sp>
        <p:nvSpPr>
          <p:cNvPr id="4" name="Text Placeholder 3">
            <a:extLst>
              <a:ext uri="{FF2B5EF4-FFF2-40B4-BE49-F238E27FC236}">
                <a16:creationId xmlns:a16="http://schemas.microsoft.com/office/drawing/2014/main" id="{F2C5487E-FF7E-9B9E-89E3-8C0E9725E458}"/>
              </a:ext>
            </a:extLst>
          </p:cNvPr>
          <p:cNvSpPr>
            <a:spLocks noGrp="1"/>
          </p:cNvSpPr>
          <p:nvPr>
            <p:ph type="body" sz="quarter" idx="16"/>
          </p:nvPr>
        </p:nvSpPr>
        <p:spPr>
          <a:xfrm>
            <a:off x="747201" y="1093695"/>
            <a:ext cx="5779105" cy="1066799"/>
          </a:xfrm>
          <a:solidFill>
            <a:srgbClr val="85D2E1"/>
          </a:solidFill>
        </p:spPr>
        <p:txBody>
          <a:bodyPr>
            <a:normAutofit lnSpcReduction="10000"/>
          </a:bodyPr>
          <a:lstStyle/>
          <a:p>
            <a:r>
              <a:rPr lang="en-IE" dirty="0" err="1"/>
              <a:t>Patirties</a:t>
            </a:r>
            <a:r>
              <a:rPr lang="en-IE" dirty="0"/>
              <a:t> </a:t>
            </a:r>
            <a:r>
              <a:rPr lang="en-IE" dirty="0" err="1"/>
              <a:t>kūrimas</a:t>
            </a:r>
            <a:r>
              <a:rPr lang="en-IE" dirty="0"/>
              <a:t> – </a:t>
            </a:r>
            <a:r>
              <a:rPr lang="en-IE" dirty="0" err="1"/>
              <a:t>humoro</a:t>
            </a:r>
            <a:r>
              <a:rPr lang="en-IE" dirty="0"/>
              <a:t> </a:t>
            </a:r>
            <a:r>
              <a:rPr lang="en-IE" dirty="0" err="1"/>
              <a:t>naudojimas</a:t>
            </a:r>
            <a:endParaRPr lang="en-IE" dirty="0"/>
          </a:p>
        </p:txBody>
      </p:sp>
      <p:pic>
        <p:nvPicPr>
          <p:cNvPr id="5" name="Online Media 4" title="MAGNUM GET OLD OR GET CLASSIC">
            <a:hlinkClick r:id="" action="ppaction://media"/>
            <a:extLst>
              <a:ext uri="{FF2B5EF4-FFF2-40B4-BE49-F238E27FC236}">
                <a16:creationId xmlns:a16="http://schemas.microsoft.com/office/drawing/2014/main" id="{999306C4-8AAA-38CB-6CFD-1B771D5ADB63}"/>
              </a:ext>
            </a:extLst>
          </p:cNvPr>
          <p:cNvPicPr>
            <a:picLocks noRot="1" noChangeAspect="1"/>
          </p:cNvPicPr>
          <p:nvPr>
            <a:videoFile r:link="rId1"/>
          </p:nvPr>
        </p:nvPicPr>
        <p:blipFill>
          <a:blip r:embed="rId3"/>
          <a:stretch>
            <a:fillRect/>
          </a:stretch>
        </p:blipFill>
        <p:spPr>
          <a:xfrm>
            <a:off x="6974541" y="1203325"/>
            <a:ext cx="5217459" cy="4014134"/>
          </a:xfrm>
          <a:prstGeom prst="rect">
            <a:avLst/>
          </a:prstGeom>
        </p:spPr>
      </p:pic>
      <p:sp>
        <p:nvSpPr>
          <p:cNvPr id="7" name="TextBox 6">
            <a:extLst>
              <a:ext uri="{FF2B5EF4-FFF2-40B4-BE49-F238E27FC236}">
                <a16:creationId xmlns:a16="http://schemas.microsoft.com/office/drawing/2014/main" id="{6E0D4935-6042-0D3C-15DD-04CD4AA7CB46}"/>
              </a:ext>
            </a:extLst>
          </p:cNvPr>
          <p:cNvSpPr txBox="1"/>
          <p:nvPr/>
        </p:nvSpPr>
        <p:spPr>
          <a:xfrm>
            <a:off x="7747747" y="5996498"/>
            <a:ext cx="6100482" cy="369332"/>
          </a:xfrm>
          <a:prstGeom prst="rect">
            <a:avLst/>
          </a:prstGeom>
          <a:noFill/>
        </p:spPr>
        <p:txBody>
          <a:bodyPr wrap="square">
            <a:spAutoFit/>
          </a:bodyPr>
          <a:lstStyle/>
          <a:p>
            <a:r>
              <a:rPr lang="en-IE">
                <a:solidFill>
                  <a:srgbClr val="1188A3"/>
                </a:solidFill>
                <a:hlinkClick r:id="rId4">
                  <a:extLst>
                    <a:ext uri="{A12FA001-AC4F-418D-AE19-62706E023703}">
                      <ahyp:hlinkClr xmlns:ahyp="http://schemas.microsoft.com/office/drawing/2018/hyperlinkcolor" val="tx"/>
                    </a:ext>
                  </a:extLst>
                </a:hlinkClick>
              </a:rPr>
              <a:t>Magnum Ice Cream? - YouTube</a:t>
            </a:r>
            <a:endParaRPr lang="en-IE">
              <a:solidFill>
                <a:srgbClr val="1188A3"/>
              </a:solidFill>
            </a:endParaRPr>
          </a:p>
        </p:txBody>
      </p:sp>
      <p:sp>
        <p:nvSpPr>
          <p:cNvPr id="8" name="Text Placeholder 2">
            <a:extLst>
              <a:ext uri="{FF2B5EF4-FFF2-40B4-BE49-F238E27FC236}">
                <a16:creationId xmlns:a16="http://schemas.microsoft.com/office/drawing/2014/main" id="{C0857E47-8EF8-9716-CAF5-A4C9CCE80037}"/>
              </a:ext>
            </a:extLst>
          </p:cNvPr>
          <p:cNvSpPr txBox="1">
            <a:spLocks/>
          </p:cNvSpPr>
          <p:nvPr/>
        </p:nvSpPr>
        <p:spPr>
          <a:xfrm>
            <a:off x="63839" y="113180"/>
            <a:ext cx="4597808" cy="639856"/>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b="1" dirty="0">
                <a:solidFill>
                  <a:srgbClr val="000000"/>
                </a:solidFill>
              </a:rPr>
              <a:t>Pasisemkite įkvėpimo</a:t>
            </a:r>
            <a:endParaRPr lang="en-IE" sz="3600" b="1" dirty="0">
              <a:solidFill>
                <a:srgbClr val="000000"/>
              </a:solidFill>
            </a:endParaRPr>
          </a:p>
        </p:txBody>
      </p:sp>
    </p:spTree>
    <p:extLst>
      <p:ext uri="{BB962C8B-B14F-4D97-AF65-F5344CB8AC3E}">
        <p14:creationId xmlns:p14="http://schemas.microsoft.com/office/powerpoint/2010/main" val="32594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06D71B-E04F-635A-A4FA-956DDA2FE80D}"/>
              </a:ext>
            </a:extLst>
          </p:cNvPr>
          <p:cNvSpPr>
            <a:spLocks noGrp="1"/>
          </p:cNvSpPr>
          <p:nvPr>
            <p:ph type="body" sz="quarter" idx="18"/>
          </p:nvPr>
        </p:nvSpPr>
        <p:spPr>
          <a:xfrm>
            <a:off x="234817" y="1233257"/>
            <a:ext cx="6157483" cy="5059967"/>
          </a:xfrm>
          <a:solidFill>
            <a:srgbClr val="85D2E1"/>
          </a:solidFill>
        </p:spPr>
        <p:txBody>
          <a:bodyPr>
            <a:noAutofit/>
          </a:bodyPr>
          <a:lstStyle/>
          <a:p>
            <a:pPr marL="144000" indent="0">
              <a:lnSpc>
                <a:spcPct val="110000"/>
              </a:lnSpc>
            </a:pPr>
            <a:r>
              <a:rPr lang="lt-LT" sz="2000" b="1" u="sng" dirty="0">
                <a:solidFill>
                  <a:srgbClr val="0070C0"/>
                </a:solidFill>
              </a:rPr>
              <a:t>Dėl našlystės ar vienišų namų ūkių </a:t>
            </a:r>
            <a:r>
              <a:rPr lang="lt-LT" sz="2000" dirty="0"/>
              <a:t>maisto vartojimo įpročių pokyčius lemia bendrumo praradimas. Kokybinio pagyvenusių žmonių maisto vartojimo tyrimo duomenimis, silpni pagyvenę žmonės dėl dingusio apetito suvartoja mažai maisto ir praranda susidomėjimą valgymu (</a:t>
            </a:r>
            <a:r>
              <a:rPr lang="lt-LT" sz="2000" u="sng" dirty="0" err="1">
                <a:solidFill>
                  <a:srgbClr val="0070C0"/>
                </a:solidFill>
              </a:rPr>
              <a:t>Chatindiara</a:t>
            </a:r>
            <a:r>
              <a:rPr lang="lt-LT" sz="2000" u="sng" dirty="0">
                <a:solidFill>
                  <a:srgbClr val="0070C0"/>
                </a:solidFill>
              </a:rPr>
              <a:t> et al. 2020</a:t>
            </a:r>
            <a:r>
              <a:rPr lang="lt-LT" sz="2000" dirty="0"/>
              <a:t>). Vis dėlto, buvimas kitų žmonių draugijoje skatino juos valgyti. </a:t>
            </a:r>
          </a:p>
          <a:p>
            <a:pPr marL="144000" indent="0">
              <a:lnSpc>
                <a:spcPct val="110000"/>
              </a:lnSpc>
            </a:pPr>
            <a:r>
              <a:rPr lang="lt-LT" sz="2000" b="1" i="0" dirty="0">
                <a:solidFill>
                  <a:srgbClr val="212529"/>
                </a:solidFill>
                <a:effectLst/>
                <a:latin typeface="Calibri (Body)"/>
              </a:rPr>
              <a:t>Vakarieniaudami su kompanija </a:t>
            </a:r>
            <a:r>
              <a:rPr lang="lt-LT" sz="2000" i="0" dirty="0">
                <a:solidFill>
                  <a:srgbClr val="212529"/>
                </a:solidFill>
                <a:effectLst/>
                <a:latin typeface="Calibri (Body)"/>
              </a:rPr>
              <a:t>senjorai gali įgyti geresnių žinių apie maisto gaminimą, valgymą ir maisto saugą, dėl kurių jie išlieka sveiki ir socialiai aktyvūs (</a:t>
            </a:r>
            <a:r>
              <a:rPr lang="lt-LT" sz="2000" i="0" u="sng" dirty="0" err="1">
                <a:solidFill>
                  <a:srgbClr val="0070C0"/>
                </a:solidFill>
                <a:effectLst/>
                <a:latin typeface="Calibri (Body)"/>
              </a:rPr>
              <a:t>Marklinder</a:t>
            </a:r>
            <a:r>
              <a:rPr lang="lt-LT" sz="2000" i="0" u="sng" dirty="0">
                <a:solidFill>
                  <a:srgbClr val="0070C0"/>
                </a:solidFill>
                <a:effectLst/>
                <a:latin typeface="Calibri (Body)"/>
              </a:rPr>
              <a:t> ir </a:t>
            </a:r>
            <a:r>
              <a:rPr lang="lt-LT" sz="2000" i="0" u="sng" dirty="0" err="1">
                <a:solidFill>
                  <a:srgbClr val="0070C0"/>
                </a:solidFill>
                <a:effectLst/>
                <a:latin typeface="Calibri (Body)"/>
              </a:rPr>
              <a:t>Nydahl</a:t>
            </a:r>
            <a:r>
              <a:rPr lang="lt-LT" sz="2000" i="0" u="sng" dirty="0">
                <a:solidFill>
                  <a:srgbClr val="0070C0"/>
                </a:solidFill>
                <a:effectLst/>
                <a:latin typeface="Calibri (Body)"/>
              </a:rPr>
              <a:t>, 2021</a:t>
            </a:r>
            <a:r>
              <a:rPr lang="lt-LT" sz="2000" i="0" dirty="0">
                <a:solidFill>
                  <a:srgbClr val="212529"/>
                </a:solidFill>
                <a:effectLst/>
                <a:latin typeface="Calibri (Body)"/>
              </a:rPr>
              <a:t>), taip pat tai kompensuoja prasto maisto pasirinkimo ar sudėtingo maisto ruošimo problemas vienišuose namų ūkiuose (</a:t>
            </a:r>
            <a:r>
              <a:rPr lang="lt-LT" sz="2000" i="0" u="sng" dirty="0" err="1">
                <a:solidFill>
                  <a:srgbClr val="0070C0"/>
                </a:solidFill>
                <a:effectLst/>
                <a:latin typeface="Calibri (Body)"/>
              </a:rPr>
              <a:t>Vesnaver</a:t>
            </a:r>
            <a:r>
              <a:rPr lang="lt-LT" sz="2000" i="0" u="sng" dirty="0">
                <a:solidFill>
                  <a:srgbClr val="0070C0"/>
                </a:solidFill>
                <a:effectLst/>
                <a:latin typeface="Calibri (Body)"/>
              </a:rPr>
              <a:t> ir kt., 2015</a:t>
            </a:r>
            <a:r>
              <a:rPr lang="lt-LT" sz="2000" i="0" dirty="0">
                <a:solidFill>
                  <a:srgbClr val="212529"/>
                </a:solidFill>
                <a:effectLst/>
                <a:latin typeface="Calibri (Body)"/>
              </a:rPr>
              <a:t>). </a:t>
            </a:r>
            <a:endParaRPr lang="en-US" sz="2000" i="0" dirty="0">
              <a:solidFill>
                <a:srgbClr val="212529"/>
              </a:solidFill>
              <a:effectLst/>
              <a:latin typeface="Calibri (Body)"/>
            </a:endParaRPr>
          </a:p>
        </p:txBody>
      </p:sp>
      <p:pic>
        <p:nvPicPr>
          <p:cNvPr id="9" name="Picture Placeholder 8" descr="A group of people eating at a restaurant&#10;&#10;Description automatically generated with low confidence">
            <a:extLst>
              <a:ext uri="{FF2B5EF4-FFF2-40B4-BE49-F238E27FC236}">
                <a16:creationId xmlns:a16="http://schemas.microsoft.com/office/drawing/2014/main" id="{857FA39F-ADF3-31D9-BAE0-904157432C8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1E5869E-0FA6-77F0-3DA6-02111E59C0BC}"/>
              </a:ext>
            </a:extLst>
          </p:cNvPr>
          <p:cNvSpPr>
            <a:spLocks noGrp="1"/>
          </p:cNvSpPr>
          <p:nvPr>
            <p:ph type="body" sz="quarter" idx="16"/>
          </p:nvPr>
        </p:nvSpPr>
        <p:spPr>
          <a:xfrm>
            <a:off x="0" y="29919"/>
            <a:ext cx="8138848" cy="1203338"/>
          </a:xfrm>
          <a:solidFill>
            <a:srgbClr val="FFD100"/>
          </a:solidFill>
        </p:spPr>
        <p:txBody>
          <a:bodyPr>
            <a:normAutofit/>
          </a:bodyPr>
          <a:lstStyle/>
          <a:p>
            <a:r>
              <a:rPr lang="lt-LT" dirty="0"/>
              <a:t>Patirtis ir elgsena, į kurią reikia atsižvelgti vyresniųjų rinkos segmente</a:t>
            </a:r>
          </a:p>
        </p:txBody>
      </p:sp>
    </p:spTree>
    <p:extLst>
      <p:ext uri="{BB962C8B-B14F-4D97-AF65-F5344CB8AC3E}">
        <p14:creationId xmlns:p14="http://schemas.microsoft.com/office/powerpoint/2010/main" val="3979856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picture containing person, table, indoor&#10;&#10;Description automatically generated">
            <a:extLst>
              <a:ext uri="{FF2B5EF4-FFF2-40B4-BE49-F238E27FC236}">
                <a16:creationId xmlns:a16="http://schemas.microsoft.com/office/drawing/2014/main" id="{B69312A8-D220-D0E7-93C2-5B41CA1A82F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559860" y="1362422"/>
            <a:ext cx="5292202" cy="5084759"/>
          </a:xfrm>
        </p:spPr>
        <p:txBody>
          <a:bodyPr>
            <a:normAutofit fontScale="92500"/>
          </a:bodyPr>
          <a:lstStyle/>
          <a:p>
            <a:pPr algn="l"/>
            <a:r>
              <a:rPr lang="en-US" b="1" dirty="0"/>
              <a:t>1. </a:t>
            </a:r>
            <a:r>
              <a:rPr lang="en-US" b="1" dirty="0" err="1"/>
              <a:t>Meniu</a:t>
            </a:r>
            <a:endParaRPr lang="en-US" b="1" dirty="0"/>
          </a:p>
          <a:p>
            <a:pPr marL="342900" indent="-342900" algn="l">
              <a:lnSpc>
                <a:spcPct val="80000"/>
              </a:lnSpc>
              <a:buFontTx/>
              <a:buChar char="-"/>
            </a:pPr>
            <a:r>
              <a:rPr lang="lt-LT" i="0" dirty="0">
                <a:solidFill>
                  <a:srgbClr val="0A0A0A"/>
                </a:solidFill>
                <a:effectLst/>
              </a:rPr>
              <a:t>padidinkite meniu šrifto dydį iki </a:t>
            </a:r>
            <a:r>
              <a:rPr lang="lt-LT" b="1" i="0" dirty="0">
                <a:solidFill>
                  <a:srgbClr val="0A0A0A"/>
                </a:solidFill>
                <a:effectLst/>
              </a:rPr>
              <a:t>13pt</a:t>
            </a:r>
            <a:r>
              <a:rPr lang="lt-LT" i="0" dirty="0">
                <a:solidFill>
                  <a:srgbClr val="0A0A0A"/>
                </a:solidFill>
                <a:effectLst/>
              </a:rPr>
              <a:t> ar daugiau. </a:t>
            </a:r>
          </a:p>
          <a:p>
            <a:pPr marL="342900" indent="-342900" algn="l">
              <a:lnSpc>
                <a:spcPct val="80000"/>
              </a:lnSpc>
              <a:buFontTx/>
              <a:buChar char="-"/>
            </a:pPr>
            <a:r>
              <a:rPr lang="lt-LT" i="0" dirty="0">
                <a:solidFill>
                  <a:srgbClr val="0A0A0A"/>
                </a:solidFill>
                <a:effectLst/>
              </a:rPr>
              <a:t>venkite įmantrių, kursyvo tipo šriftų.</a:t>
            </a:r>
          </a:p>
          <a:p>
            <a:pPr marL="342900" indent="-342900" algn="l">
              <a:lnSpc>
                <a:spcPct val="80000"/>
              </a:lnSpc>
              <a:buFontTx/>
              <a:buChar char="-"/>
            </a:pPr>
            <a:r>
              <a:rPr lang="lt-LT" i="0" dirty="0">
                <a:solidFill>
                  <a:srgbClr val="0A0A0A"/>
                </a:solidFill>
                <a:effectLst/>
              </a:rPr>
              <a:t>meniu nenaudokite mėlynos ar žalios spalvos teksto – šias spalvas su amžiumi akys praranda greičiausiai. Juodos spalvos tekstas auksiniame arba geltoname fone yra kontrastingiausias ir neakina.</a:t>
            </a:r>
            <a:endParaRPr lang="en-US" sz="500" b="0" i="0" dirty="0">
              <a:solidFill>
                <a:srgbClr val="0A0A0A"/>
              </a:solidFill>
              <a:effectLst/>
            </a:endParaRPr>
          </a:p>
          <a:p>
            <a:pPr algn="l"/>
            <a:r>
              <a:rPr lang="en-US" b="1" i="0" dirty="0">
                <a:solidFill>
                  <a:srgbClr val="222222"/>
                </a:solidFill>
                <a:effectLst/>
              </a:rPr>
              <a:t>2. </a:t>
            </a:r>
            <a:r>
              <a:rPr lang="en-US" b="1" i="0" dirty="0" err="1">
                <a:solidFill>
                  <a:srgbClr val="222222"/>
                </a:solidFill>
                <a:effectLst/>
              </a:rPr>
              <a:t>Apšvietimas</a:t>
            </a:r>
            <a:endParaRPr lang="en-US" b="1" i="0" dirty="0">
              <a:solidFill>
                <a:srgbClr val="222222"/>
              </a:solidFill>
              <a:effectLst/>
            </a:endParaRPr>
          </a:p>
          <a:p>
            <a:pPr marL="342900" indent="-342900" algn="l">
              <a:buFontTx/>
              <a:buChar char="-"/>
            </a:pPr>
            <a:r>
              <a:rPr lang="lt-LT" i="0" dirty="0">
                <a:solidFill>
                  <a:srgbClr val="0A0A0A"/>
                </a:solidFill>
                <a:effectLst/>
              </a:rPr>
              <a:t>padidinti apšvietimą restoranuose – vyresnio amžiaus suaugusieji gali turėti regėjimo problemų, todėl gali būti sunku perskaityti meniu ir padidėja rizika nukristi.</a:t>
            </a:r>
            <a:endParaRPr lang="en-US" b="0" i="0" dirty="0">
              <a:solidFill>
                <a:srgbClr val="0A0A0A"/>
              </a:solidFill>
              <a:effectLst/>
            </a:endParaRPr>
          </a:p>
        </p:txBody>
      </p:sp>
      <p:sp>
        <p:nvSpPr>
          <p:cNvPr id="6" name="Text Placeholder 5">
            <a:extLst>
              <a:ext uri="{FF2B5EF4-FFF2-40B4-BE49-F238E27FC236}">
                <a16:creationId xmlns:a16="http://schemas.microsoft.com/office/drawing/2014/main" id="{BF9C0F10-4CFF-C7E8-673D-D514C076E082}"/>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fontScale="92500" lnSpcReduction="20000"/>
          </a:bodyPr>
          <a:lstStyle/>
          <a:p>
            <a:pPr marL="143510"/>
            <a:r>
              <a:rPr lang="lt-LT" sz="2800" b="1" dirty="0"/>
              <a:t>Vartotojų patirties gerinimas amžiui palankiuose restoranuose</a:t>
            </a:r>
          </a:p>
        </p:txBody>
      </p:sp>
      <p:sp>
        <p:nvSpPr>
          <p:cNvPr id="23" name="TextBox 22">
            <a:extLst>
              <a:ext uri="{FF2B5EF4-FFF2-40B4-BE49-F238E27FC236}">
                <a16:creationId xmlns:a16="http://schemas.microsoft.com/office/drawing/2014/main" id="{343F250E-FA58-3941-B9AB-29EC5C0CD86A}"/>
              </a:ext>
            </a:extLst>
          </p:cNvPr>
          <p:cNvSpPr txBox="1"/>
          <p:nvPr/>
        </p:nvSpPr>
        <p:spPr>
          <a:xfrm>
            <a:off x="1338469" y="6306234"/>
            <a:ext cx="6096000" cy="369332"/>
          </a:xfrm>
          <a:prstGeom prst="rect">
            <a:avLst/>
          </a:prstGeom>
          <a:noFill/>
        </p:spPr>
        <p:txBody>
          <a:bodyPr wrap="square">
            <a:spAutoFit/>
          </a:bodyPr>
          <a:lstStyle/>
          <a:p>
            <a:r>
              <a:rPr lang="lt-LT" dirty="0">
                <a:solidFill>
                  <a:srgbClr val="1188A3"/>
                </a:solidFill>
                <a:hlinkClick r:id="rId4">
                  <a:extLst>
                    <a:ext uri="{A12FA001-AC4F-418D-AE19-62706E023703}">
                      <ahyp:hlinkClr xmlns:ahyp="http://schemas.microsoft.com/office/drawing/2018/hyperlinkcolor" val="tx"/>
                    </a:ext>
                  </a:extLst>
                </a:hlinkClick>
              </a:rPr>
              <a:t>Šaltinis:</a:t>
            </a:r>
            <a:r>
              <a:rPr lang="en-US" dirty="0">
                <a:solidFill>
                  <a:srgbClr val="1188A3"/>
                </a:solidFill>
                <a:hlinkClick r:id="rId4">
                  <a:extLst>
                    <a:ext uri="{A12FA001-AC4F-418D-AE19-62706E023703}">
                      <ahyp:hlinkClr xmlns:ahyp="http://schemas.microsoft.com/office/drawing/2018/hyperlinkcolor" val="tx"/>
                    </a:ext>
                  </a:extLst>
                </a:hlinkClick>
              </a:rPr>
              <a:t> </a:t>
            </a:r>
            <a:r>
              <a:rPr lang="en-US" dirty="0" err="1">
                <a:solidFill>
                  <a:srgbClr val="1188A3"/>
                </a:solidFill>
                <a:hlinkClick r:id="rId4">
                  <a:extLst>
                    <a:ext uri="{A12FA001-AC4F-418D-AE19-62706E023703}">
                      <ahyp:hlinkClr xmlns:ahyp="http://schemas.microsoft.com/office/drawing/2018/hyperlinkcolor" val="tx"/>
                    </a:ext>
                  </a:extLst>
                </a:hlinkClick>
              </a:rPr>
              <a:t>Wesserstrom</a:t>
            </a:r>
            <a:r>
              <a:rPr lang="en-US" dirty="0">
                <a:solidFill>
                  <a:srgbClr val="1188A3"/>
                </a:solidFill>
                <a:hlinkClick r:id="rId4">
                  <a:extLst>
                    <a:ext uri="{A12FA001-AC4F-418D-AE19-62706E023703}">
                      <ahyp:hlinkClr xmlns:ahyp="http://schemas.microsoft.com/office/drawing/2018/hyperlinkcolor" val="tx"/>
                    </a:ext>
                  </a:extLst>
                </a:hlinkClick>
              </a:rPr>
              <a:t> (2018)</a:t>
            </a:r>
            <a:endParaRPr lang="en-GB" dirty="0">
              <a:solidFill>
                <a:srgbClr val="1188A3"/>
              </a:solidFill>
            </a:endParaRPr>
          </a:p>
        </p:txBody>
      </p:sp>
      <p:cxnSp>
        <p:nvCxnSpPr>
          <p:cNvPr id="27" name="Straight Arrow Connector 26">
            <a:extLst>
              <a:ext uri="{FF2B5EF4-FFF2-40B4-BE49-F238E27FC236}">
                <a16:creationId xmlns:a16="http://schemas.microsoft.com/office/drawing/2014/main" id="{9A48A696-4330-2DC4-4A6F-168E9DD60745}"/>
              </a:ext>
            </a:extLst>
          </p:cNvPr>
          <p:cNvCxnSpPr>
            <a:cxnSpLocks/>
          </p:cNvCxnSpPr>
          <p:nvPr/>
        </p:nvCxnSpPr>
        <p:spPr>
          <a:xfrm>
            <a:off x="6434986" y="1722783"/>
            <a:ext cx="2139170" cy="726317"/>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B134FEB0-95B7-6EFF-8635-E66CD36D620A}"/>
              </a:ext>
            </a:extLst>
          </p:cNvPr>
          <p:cNvCxnSpPr>
            <a:cxnSpLocks/>
          </p:cNvCxnSpPr>
          <p:nvPr/>
        </p:nvCxnSpPr>
        <p:spPr>
          <a:xfrm flipV="1">
            <a:off x="6364884" y="4014508"/>
            <a:ext cx="5376542" cy="1423183"/>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57129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10;&#10;Description automatically generated">
            <a:extLst>
              <a:ext uri="{FF2B5EF4-FFF2-40B4-BE49-F238E27FC236}">
                <a16:creationId xmlns:a16="http://schemas.microsoft.com/office/drawing/2014/main" id="{C82F7DAE-EBBE-CDA5-923B-159CACBE0C0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7670"/>
          <a:stretch/>
        </p:blipFill>
        <p:spPr>
          <a:xfrm>
            <a:off x="6852062" y="228600"/>
            <a:ext cx="5105121" cy="6362700"/>
          </a:xfrm>
        </p:spPr>
      </p:pic>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622612" y="1627098"/>
            <a:ext cx="5105121" cy="4525954"/>
          </a:xfrm>
        </p:spPr>
        <p:txBody>
          <a:bodyPr>
            <a:normAutofit lnSpcReduction="10000"/>
          </a:bodyPr>
          <a:lstStyle/>
          <a:p>
            <a:pPr algn="l"/>
            <a:r>
              <a:rPr lang="en-US" b="1" i="0" dirty="0">
                <a:solidFill>
                  <a:srgbClr val="0A0A0A"/>
                </a:solidFill>
                <a:effectLst/>
              </a:rPr>
              <a:t>3. </a:t>
            </a:r>
            <a:r>
              <a:rPr lang="en-US" b="1" i="0" dirty="0" err="1">
                <a:solidFill>
                  <a:srgbClr val="0A0A0A"/>
                </a:solidFill>
                <a:effectLst/>
              </a:rPr>
              <a:t>Laukimo</a:t>
            </a:r>
            <a:r>
              <a:rPr lang="en-US" b="1" i="0" dirty="0">
                <a:solidFill>
                  <a:srgbClr val="0A0A0A"/>
                </a:solidFill>
                <a:effectLst/>
              </a:rPr>
              <a:t> </a:t>
            </a:r>
            <a:r>
              <a:rPr lang="en-US" b="1" i="0" dirty="0" err="1">
                <a:solidFill>
                  <a:srgbClr val="0A0A0A"/>
                </a:solidFill>
                <a:effectLst/>
              </a:rPr>
              <a:t>zonos</a:t>
            </a:r>
            <a:endParaRPr lang="en-US" b="1" i="0" dirty="0">
              <a:solidFill>
                <a:srgbClr val="0A0A0A"/>
              </a:solidFill>
              <a:effectLst/>
            </a:endParaRPr>
          </a:p>
          <a:p>
            <a:pPr marL="342900" indent="-342900" algn="l">
              <a:buFontTx/>
              <a:buChar char="-"/>
            </a:pPr>
            <a:r>
              <a:rPr lang="en-US" b="0" i="0" dirty="0" err="1">
                <a:solidFill>
                  <a:srgbClr val="0A0A0A"/>
                </a:solidFill>
                <a:effectLst/>
              </a:rPr>
              <a:t>Numatyti</a:t>
            </a:r>
            <a:r>
              <a:rPr lang="en-US" b="0" i="0" dirty="0">
                <a:solidFill>
                  <a:srgbClr val="0A0A0A"/>
                </a:solidFill>
                <a:effectLst/>
              </a:rPr>
              <a:t> </a:t>
            </a:r>
            <a:r>
              <a:rPr lang="en-US" b="0" i="0" dirty="0" err="1">
                <a:solidFill>
                  <a:srgbClr val="0A0A0A"/>
                </a:solidFill>
                <a:effectLst/>
              </a:rPr>
              <a:t>specialias</a:t>
            </a:r>
            <a:r>
              <a:rPr lang="en-US" b="0" i="0" dirty="0">
                <a:solidFill>
                  <a:srgbClr val="0A0A0A"/>
                </a:solidFill>
                <a:effectLst/>
              </a:rPr>
              <a:t> </a:t>
            </a:r>
            <a:r>
              <a:rPr lang="en-US" b="0" i="0" dirty="0" err="1">
                <a:solidFill>
                  <a:srgbClr val="0A0A0A"/>
                </a:solidFill>
                <a:effectLst/>
              </a:rPr>
              <a:t>laukimo</a:t>
            </a:r>
            <a:r>
              <a:rPr lang="en-US" b="0" i="0" dirty="0">
                <a:solidFill>
                  <a:srgbClr val="0A0A0A"/>
                </a:solidFill>
                <a:effectLst/>
              </a:rPr>
              <a:t> </a:t>
            </a:r>
            <a:r>
              <a:rPr lang="en-US" b="0" i="0" dirty="0" err="1">
                <a:solidFill>
                  <a:srgbClr val="0A0A0A"/>
                </a:solidFill>
                <a:effectLst/>
              </a:rPr>
              <a:t>vietas</a:t>
            </a:r>
            <a:r>
              <a:rPr lang="en-US" b="0" i="0" dirty="0">
                <a:solidFill>
                  <a:srgbClr val="0A0A0A"/>
                </a:solidFill>
                <a:effectLst/>
              </a:rPr>
              <a:t> </a:t>
            </a:r>
            <a:r>
              <a:rPr lang="en-US" b="0" i="0" dirty="0" err="1">
                <a:solidFill>
                  <a:srgbClr val="0A0A0A"/>
                </a:solidFill>
                <a:effectLst/>
              </a:rPr>
              <a:t>senjorams</a:t>
            </a:r>
            <a:r>
              <a:rPr lang="en-US" b="0" i="0" dirty="0">
                <a:solidFill>
                  <a:srgbClr val="0A0A0A"/>
                </a:solidFill>
                <a:effectLst/>
              </a:rPr>
              <a:t> </a:t>
            </a:r>
            <a:r>
              <a:rPr lang="en-US" b="0" i="0" dirty="0" err="1">
                <a:solidFill>
                  <a:srgbClr val="0A0A0A"/>
                </a:solidFill>
                <a:effectLst/>
              </a:rPr>
              <a:t>ar</a:t>
            </a:r>
            <a:r>
              <a:rPr lang="en-US" b="0" i="0" dirty="0">
                <a:solidFill>
                  <a:srgbClr val="0A0A0A"/>
                </a:solidFill>
                <a:effectLst/>
              </a:rPr>
              <a:t> </a:t>
            </a:r>
            <a:r>
              <a:rPr lang="en-US" b="0" i="0" dirty="0" err="1">
                <a:solidFill>
                  <a:srgbClr val="0A0A0A"/>
                </a:solidFill>
                <a:effectLst/>
              </a:rPr>
              <a:t>neįgaliesiems</a:t>
            </a:r>
            <a:r>
              <a:rPr lang="en-US" b="0" i="0" dirty="0">
                <a:solidFill>
                  <a:srgbClr val="0A0A0A"/>
                </a:solidFill>
                <a:effectLst/>
              </a:rPr>
              <a:t>.</a:t>
            </a:r>
          </a:p>
          <a:p>
            <a:pPr marL="342900" indent="-342900" algn="l">
              <a:buFontTx/>
              <a:buChar char="-"/>
            </a:pPr>
            <a:endParaRPr lang="en-US" sz="500" b="0" i="0" dirty="0">
              <a:solidFill>
                <a:srgbClr val="0A0A0A"/>
              </a:solidFill>
              <a:effectLst/>
            </a:endParaRPr>
          </a:p>
          <a:p>
            <a:pPr marL="0" indent="0" algn="l"/>
            <a:r>
              <a:rPr lang="en-US" b="1" i="0" dirty="0">
                <a:solidFill>
                  <a:srgbClr val="0A0A0A"/>
                </a:solidFill>
                <a:effectLst/>
              </a:rPr>
              <a:t>4. </a:t>
            </a:r>
            <a:r>
              <a:rPr lang="en-US" b="1" i="0" dirty="0" err="1">
                <a:solidFill>
                  <a:srgbClr val="0A0A0A"/>
                </a:solidFill>
                <a:effectLst/>
              </a:rPr>
              <a:t>Kilimai</a:t>
            </a:r>
            <a:r>
              <a:rPr lang="en-US" b="1" i="0" dirty="0">
                <a:solidFill>
                  <a:srgbClr val="0A0A0A"/>
                </a:solidFill>
                <a:effectLst/>
              </a:rPr>
              <a:t> / </a:t>
            </a:r>
            <a:r>
              <a:rPr lang="en-US" b="1" i="0" dirty="0" err="1">
                <a:solidFill>
                  <a:srgbClr val="0A0A0A"/>
                </a:solidFill>
                <a:effectLst/>
              </a:rPr>
              <a:t>grindys</a:t>
            </a:r>
            <a:endParaRPr lang="en-US" b="1" i="0" dirty="0">
              <a:solidFill>
                <a:srgbClr val="0A0A0A"/>
              </a:solidFill>
              <a:effectLst/>
            </a:endParaRPr>
          </a:p>
          <a:p>
            <a:pPr marL="342900" indent="-342900" algn="l">
              <a:buFontTx/>
              <a:buChar char="-"/>
            </a:pPr>
            <a:r>
              <a:rPr lang="lt-LT" b="0" i="0" dirty="0">
                <a:solidFill>
                  <a:srgbClr val="0A0A0A"/>
                </a:solidFill>
                <a:effectLst/>
              </a:rPr>
              <a:t>Venkite labai raštuotų kilimų ar grindų dangų, kurios gali tapti kritimo priežastimi.</a:t>
            </a:r>
          </a:p>
          <a:p>
            <a:pPr marL="342900" indent="-342900" algn="l">
              <a:buFontTx/>
              <a:buChar char="-"/>
            </a:pPr>
            <a:r>
              <a:rPr lang="lt-LT" b="0" i="0" dirty="0">
                <a:solidFill>
                  <a:srgbClr val="0A0A0A"/>
                </a:solidFill>
                <a:effectLst/>
              </a:rPr>
              <a:t>Papildomi kilimėliai gali kelti pavojų suklupti.</a:t>
            </a:r>
          </a:p>
          <a:p>
            <a:pPr marL="342900" indent="-342900" algn="l">
              <a:buFontTx/>
              <a:buChar char="-"/>
            </a:pPr>
            <a:r>
              <a:rPr lang="lt-LT" b="0" i="0" dirty="0">
                <a:solidFill>
                  <a:srgbClr val="0A0A0A"/>
                </a:solidFill>
                <a:effectLst/>
              </a:rPr>
              <a:t>Slenksčiai turėtų būti pažymėti iš anksto arba artėjant prie jų. </a:t>
            </a:r>
          </a:p>
          <a:p>
            <a:endParaRPr lang="en-GB" b="1" dirty="0"/>
          </a:p>
        </p:txBody>
      </p:sp>
      <p:cxnSp>
        <p:nvCxnSpPr>
          <p:cNvPr id="10" name="Straight Arrow Connector 9">
            <a:extLst>
              <a:ext uri="{FF2B5EF4-FFF2-40B4-BE49-F238E27FC236}">
                <a16:creationId xmlns:a16="http://schemas.microsoft.com/office/drawing/2014/main" id="{F7B81EF7-8CEC-DEC8-333F-998CE0ABFC78}"/>
              </a:ext>
            </a:extLst>
          </p:cNvPr>
          <p:cNvCxnSpPr>
            <a:cxnSpLocks/>
          </p:cNvCxnSpPr>
          <p:nvPr/>
        </p:nvCxnSpPr>
        <p:spPr>
          <a:xfrm>
            <a:off x="6158753" y="3003176"/>
            <a:ext cx="1683389" cy="886899"/>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0873ECD-5BC3-9185-761E-AAAE078F8438}"/>
              </a:ext>
            </a:extLst>
          </p:cNvPr>
          <p:cNvCxnSpPr>
            <a:cxnSpLocks/>
          </p:cNvCxnSpPr>
          <p:nvPr/>
        </p:nvCxnSpPr>
        <p:spPr>
          <a:xfrm flipV="1">
            <a:off x="6096000" y="4587498"/>
            <a:ext cx="4799308" cy="307231"/>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16AFDDCD-802E-1255-2692-0A2AFA2C7504}"/>
              </a:ext>
            </a:extLst>
          </p:cNvPr>
          <p:cNvSpPr txBox="1"/>
          <p:nvPr/>
        </p:nvSpPr>
        <p:spPr>
          <a:xfrm>
            <a:off x="1338469" y="6306234"/>
            <a:ext cx="6096000" cy="369332"/>
          </a:xfrm>
          <a:prstGeom prst="rect">
            <a:avLst/>
          </a:prstGeom>
          <a:noFill/>
        </p:spPr>
        <p:txBody>
          <a:bodyPr wrap="square">
            <a:spAutoFit/>
          </a:bodyPr>
          <a:lstStyle/>
          <a:p>
            <a:r>
              <a:rPr lang="lt-LT" dirty="0">
                <a:solidFill>
                  <a:srgbClr val="1188A3"/>
                </a:solidFill>
                <a:hlinkClick r:id="rId4">
                  <a:extLst>
                    <a:ext uri="{A12FA001-AC4F-418D-AE19-62706E023703}">
                      <ahyp:hlinkClr xmlns:ahyp="http://schemas.microsoft.com/office/drawing/2018/hyperlinkcolor" val="tx"/>
                    </a:ext>
                  </a:extLst>
                </a:hlinkClick>
              </a:rPr>
              <a:t>Šaltinis</a:t>
            </a:r>
            <a:r>
              <a:rPr lang="en-US" dirty="0">
                <a:solidFill>
                  <a:srgbClr val="1188A3"/>
                </a:solidFill>
                <a:hlinkClick r:id="rId4">
                  <a:extLst>
                    <a:ext uri="{A12FA001-AC4F-418D-AE19-62706E023703}">
                      <ahyp:hlinkClr xmlns:ahyp="http://schemas.microsoft.com/office/drawing/2018/hyperlinkcolor" val="tx"/>
                    </a:ext>
                  </a:extLst>
                </a:hlinkClick>
              </a:rPr>
              <a:t>: </a:t>
            </a:r>
            <a:r>
              <a:rPr lang="en-US" dirty="0" err="1">
                <a:solidFill>
                  <a:srgbClr val="1188A3"/>
                </a:solidFill>
                <a:hlinkClick r:id="rId4">
                  <a:extLst>
                    <a:ext uri="{A12FA001-AC4F-418D-AE19-62706E023703}">
                      <ahyp:hlinkClr xmlns:ahyp="http://schemas.microsoft.com/office/drawing/2018/hyperlinkcolor" val="tx"/>
                    </a:ext>
                  </a:extLst>
                </a:hlinkClick>
              </a:rPr>
              <a:t>Wesserstrom</a:t>
            </a:r>
            <a:r>
              <a:rPr lang="en-US" dirty="0">
                <a:solidFill>
                  <a:srgbClr val="1188A3"/>
                </a:solidFill>
                <a:hlinkClick r:id="rId4">
                  <a:extLst>
                    <a:ext uri="{A12FA001-AC4F-418D-AE19-62706E023703}">
                      <ahyp:hlinkClr xmlns:ahyp="http://schemas.microsoft.com/office/drawing/2018/hyperlinkcolor" val="tx"/>
                    </a:ext>
                  </a:extLst>
                </a:hlinkClick>
              </a:rPr>
              <a:t> (2018)</a:t>
            </a:r>
            <a:endParaRPr lang="en-GB" dirty="0">
              <a:solidFill>
                <a:srgbClr val="1188A3"/>
              </a:solidFill>
            </a:endParaRPr>
          </a:p>
        </p:txBody>
      </p:sp>
      <p:sp>
        <p:nvSpPr>
          <p:cNvPr id="12" name="Text Placeholder 5">
            <a:extLst>
              <a:ext uri="{FF2B5EF4-FFF2-40B4-BE49-F238E27FC236}">
                <a16:creationId xmlns:a16="http://schemas.microsoft.com/office/drawing/2014/main" id="{DF8CFCD6-9680-828B-A942-79BAA6364802}"/>
              </a:ext>
            </a:extLst>
          </p:cNvPr>
          <p:cNvSpPr txBox="1">
            <a:spLocks/>
          </p:cNvSpPr>
          <p:nvPr/>
        </p:nvSpPr>
        <p:spPr>
          <a:xfrm>
            <a:off x="1046208" y="228600"/>
            <a:ext cx="4716425" cy="968918"/>
          </a:xfrm>
          <a:prstGeom prst="rect">
            <a:avLst/>
          </a:prstGeom>
          <a:solidFill>
            <a:srgbClr val="85D2E1"/>
          </a:solidFill>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
            <a:r>
              <a:rPr lang="lt-LT" sz="2800" b="1" dirty="0"/>
              <a:t>Vartotojų patirties gerinimas amžiui palankiuose restoranuose</a:t>
            </a:r>
          </a:p>
        </p:txBody>
      </p:sp>
    </p:spTree>
    <p:extLst>
      <p:ext uri="{BB962C8B-B14F-4D97-AF65-F5344CB8AC3E}">
        <p14:creationId xmlns:p14="http://schemas.microsoft.com/office/powerpoint/2010/main" val="201747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474159" y="1440035"/>
            <a:ext cx="4621841" cy="4525954"/>
          </a:xfrm>
        </p:spPr>
        <p:txBody>
          <a:bodyPr>
            <a:normAutofit fontScale="85000" lnSpcReduction="10000"/>
          </a:bodyPr>
          <a:lstStyle/>
          <a:p>
            <a:pPr algn="l">
              <a:lnSpc>
                <a:spcPct val="110000"/>
              </a:lnSpc>
            </a:pPr>
            <a:r>
              <a:rPr lang="en-US" sz="2600" b="1" i="0" dirty="0">
                <a:solidFill>
                  <a:srgbClr val="222222"/>
                </a:solidFill>
                <a:effectLst/>
              </a:rPr>
              <a:t>5. </a:t>
            </a:r>
            <a:r>
              <a:rPr lang="en-US" sz="2600" b="1" i="0" dirty="0" err="1">
                <a:solidFill>
                  <a:srgbClr val="222222"/>
                </a:solidFill>
                <a:effectLst/>
              </a:rPr>
              <a:t>Stalo</a:t>
            </a:r>
            <a:r>
              <a:rPr lang="en-US" sz="2600" b="1" i="0" dirty="0">
                <a:solidFill>
                  <a:srgbClr val="222222"/>
                </a:solidFill>
                <a:effectLst/>
              </a:rPr>
              <a:t> </a:t>
            </a:r>
            <a:r>
              <a:rPr lang="en-US" sz="2600" b="1" i="0" dirty="0" err="1">
                <a:solidFill>
                  <a:srgbClr val="222222"/>
                </a:solidFill>
                <a:effectLst/>
              </a:rPr>
              <a:t>įrankiai</a:t>
            </a:r>
            <a:endParaRPr lang="en-US" sz="2600" b="1" i="0" dirty="0">
              <a:solidFill>
                <a:srgbClr val="222222"/>
              </a:solidFill>
              <a:effectLst/>
            </a:endParaRPr>
          </a:p>
          <a:p>
            <a:pPr algn="l">
              <a:lnSpc>
                <a:spcPct val="110000"/>
              </a:lnSpc>
              <a:buFont typeface="Arial" panose="020B0604020202020204" pitchFamily="34" charset="0"/>
              <a:buChar char="•"/>
            </a:pPr>
            <a:r>
              <a:rPr lang="lt-LT" sz="2600" b="1" dirty="0">
                <a:solidFill>
                  <a:srgbClr val="0A0A0A"/>
                </a:solidFill>
              </a:rPr>
              <a:t>Naudokite lengvesnius gaminius </a:t>
            </a:r>
            <a:r>
              <a:rPr lang="lt-LT" sz="2600" dirty="0">
                <a:solidFill>
                  <a:srgbClr val="0A0A0A"/>
                </a:solidFill>
              </a:rPr>
              <a:t>(tačiau sunkūs indai padeda stabilizuoti drebančias rankas).</a:t>
            </a:r>
          </a:p>
          <a:p>
            <a:pPr algn="l">
              <a:lnSpc>
                <a:spcPct val="110000"/>
              </a:lnSpc>
              <a:buFont typeface="Arial" panose="020B0604020202020204" pitchFamily="34" charset="0"/>
              <a:buChar char="•"/>
            </a:pPr>
            <a:r>
              <a:rPr lang="lt-LT" sz="2600" b="1" dirty="0">
                <a:solidFill>
                  <a:srgbClr val="0A0A0A"/>
                </a:solidFill>
              </a:rPr>
              <a:t>tekstūruotas ir ergonomiškas indų </a:t>
            </a:r>
            <a:r>
              <a:rPr lang="lt-LT" sz="2600" dirty="0">
                <a:solidFill>
                  <a:srgbClr val="0A0A0A"/>
                </a:solidFill>
              </a:rPr>
              <a:t>dizainas, kad būtų lengviau suimti.</a:t>
            </a:r>
          </a:p>
          <a:p>
            <a:pPr algn="l">
              <a:lnSpc>
                <a:spcPct val="110000"/>
              </a:lnSpc>
              <a:buFont typeface="Arial" panose="020B0604020202020204" pitchFamily="34" charset="0"/>
              <a:buChar char="•"/>
            </a:pPr>
            <a:r>
              <a:rPr lang="lt-LT" sz="2600" b="1" dirty="0">
                <a:solidFill>
                  <a:srgbClr val="0A0A0A"/>
                </a:solidFill>
              </a:rPr>
              <a:t>pasirūpinkite tinkamais atstumais </a:t>
            </a:r>
            <a:r>
              <a:rPr lang="lt-LT" sz="2600" dirty="0">
                <a:solidFill>
                  <a:srgbClr val="0A0A0A"/>
                </a:solidFill>
              </a:rPr>
              <a:t>(t. y. neužgožkite daiktų) ir geru kontrastu (t. y. baltos lėkštės ant baltos staltiesės gali būti sudėtingos regos sutrikimų turintiems asmenims).</a:t>
            </a:r>
            <a:endParaRPr lang="en-US" b="0" i="0" dirty="0">
              <a:solidFill>
                <a:srgbClr val="0A0A0A"/>
              </a:solidFill>
              <a:effectLst/>
            </a:endParaRPr>
          </a:p>
        </p:txBody>
      </p:sp>
      <p:pic>
        <p:nvPicPr>
          <p:cNvPr id="5" name="Picture Placeholder 4" descr="A set of plates and silverware&#10;&#10;Description automatically generated with low confidence">
            <a:extLst>
              <a:ext uri="{FF2B5EF4-FFF2-40B4-BE49-F238E27FC236}">
                <a16:creationId xmlns:a16="http://schemas.microsoft.com/office/drawing/2014/main" id="{808FEA49-D419-2FC6-F262-A7284F1CE30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cxnSp>
        <p:nvCxnSpPr>
          <p:cNvPr id="10" name="Straight Arrow Connector 9">
            <a:extLst>
              <a:ext uri="{FF2B5EF4-FFF2-40B4-BE49-F238E27FC236}">
                <a16:creationId xmlns:a16="http://schemas.microsoft.com/office/drawing/2014/main" id="{F7B81EF7-8CEC-DEC8-333F-998CE0ABFC78}"/>
              </a:ext>
            </a:extLst>
          </p:cNvPr>
          <p:cNvCxnSpPr>
            <a:cxnSpLocks/>
          </p:cNvCxnSpPr>
          <p:nvPr/>
        </p:nvCxnSpPr>
        <p:spPr>
          <a:xfrm flipV="1">
            <a:off x="5737140" y="1177731"/>
            <a:ext cx="2751405" cy="1390386"/>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0873ECD-5BC3-9185-761E-AAAE078F8438}"/>
              </a:ext>
            </a:extLst>
          </p:cNvPr>
          <p:cNvCxnSpPr>
            <a:cxnSpLocks/>
          </p:cNvCxnSpPr>
          <p:nvPr/>
        </p:nvCxnSpPr>
        <p:spPr>
          <a:xfrm>
            <a:off x="6096000" y="3571246"/>
            <a:ext cx="1372949" cy="633021"/>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850B0B17-F5B6-F184-E998-3E472E94C676}"/>
              </a:ext>
            </a:extLst>
          </p:cNvPr>
          <p:cNvCxnSpPr>
            <a:cxnSpLocks/>
          </p:cNvCxnSpPr>
          <p:nvPr/>
        </p:nvCxnSpPr>
        <p:spPr>
          <a:xfrm>
            <a:off x="6028566" y="4741933"/>
            <a:ext cx="2459979" cy="1019596"/>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22C29700-A8AC-D5AD-15CC-224AC3ACF3FC}"/>
              </a:ext>
            </a:extLst>
          </p:cNvPr>
          <p:cNvSpPr txBox="1"/>
          <p:nvPr/>
        </p:nvSpPr>
        <p:spPr>
          <a:xfrm>
            <a:off x="1338469" y="6306234"/>
            <a:ext cx="6096000" cy="369332"/>
          </a:xfrm>
          <a:prstGeom prst="rect">
            <a:avLst/>
          </a:prstGeom>
          <a:noFill/>
        </p:spPr>
        <p:txBody>
          <a:bodyPr wrap="square">
            <a:spAutoFit/>
          </a:bodyPr>
          <a:lstStyle/>
          <a:p>
            <a:r>
              <a:rPr lang="lt-LT" dirty="0">
                <a:solidFill>
                  <a:srgbClr val="1188A3"/>
                </a:solidFill>
                <a:hlinkClick r:id="rId4">
                  <a:extLst>
                    <a:ext uri="{A12FA001-AC4F-418D-AE19-62706E023703}">
                      <ahyp:hlinkClr xmlns:ahyp="http://schemas.microsoft.com/office/drawing/2018/hyperlinkcolor" val="tx"/>
                    </a:ext>
                  </a:extLst>
                </a:hlinkClick>
              </a:rPr>
              <a:t>Šaltinis</a:t>
            </a:r>
            <a:r>
              <a:rPr lang="en-US" dirty="0">
                <a:solidFill>
                  <a:srgbClr val="1188A3"/>
                </a:solidFill>
                <a:hlinkClick r:id="rId4">
                  <a:extLst>
                    <a:ext uri="{A12FA001-AC4F-418D-AE19-62706E023703}">
                      <ahyp:hlinkClr xmlns:ahyp="http://schemas.microsoft.com/office/drawing/2018/hyperlinkcolor" val="tx"/>
                    </a:ext>
                  </a:extLst>
                </a:hlinkClick>
              </a:rPr>
              <a:t>: </a:t>
            </a:r>
            <a:r>
              <a:rPr lang="en-US" dirty="0" err="1">
                <a:solidFill>
                  <a:srgbClr val="1188A3"/>
                </a:solidFill>
                <a:hlinkClick r:id="rId4">
                  <a:extLst>
                    <a:ext uri="{A12FA001-AC4F-418D-AE19-62706E023703}">
                      <ahyp:hlinkClr xmlns:ahyp="http://schemas.microsoft.com/office/drawing/2018/hyperlinkcolor" val="tx"/>
                    </a:ext>
                  </a:extLst>
                </a:hlinkClick>
              </a:rPr>
              <a:t>Wesserstrom</a:t>
            </a:r>
            <a:r>
              <a:rPr lang="en-US" dirty="0">
                <a:solidFill>
                  <a:srgbClr val="1188A3"/>
                </a:solidFill>
                <a:hlinkClick r:id="rId4">
                  <a:extLst>
                    <a:ext uri="{A12FA001-AC4F-418D-AE19-62706E023703}">
                      <ahyp:hlinkClr xmlns:ahyp="http://schemas.microsoft.com/office/drawing/2018/hyperlinkcolor" val="tx"/>
                    </a:ext>
                  </a:extLst>
                </a:hlinkClick>
              </a:rPr>
              <a:t> (2018)</a:t>
            </a:r>
            <a:endParaRPr lang="en-GB" dirty="0">
              <a:solidFill>
                <a:srgbClr val="1188A3"/>
              </a:solidFill>
            </a:endParaRPr>
          </a:p>
        </p:txBody>
      </p:sp>
      <p:sp>
        <p:nvSpPr>
          <p:cNvPr id="13" name="Text Placeholder 5">
            <a:extLst>
              <a:ext uri="{FF2B5EF4-FFF2-40B4-BE49-F238E27FC236}">
                <a16:creationId xmlns:a16="http://schemas.microsoft.com/office/drawing/2014/main" id="{776A801C-CC1B-3EDF-0B4E-C7E1EA61E5EC}"/>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fontScale="92500" lnSpcReduction="20000"/>
          </a:bodyPr>
          <a:lstStyle/>
          <a:p>
            <a:pPr marL="143510"/>
            <a:r>
              <a:rPr lang="lt-LT" sz="2800" b="1" dirty="0"/>
              <a:t>Vartotojų patirties gerinimas amžiui palankiuose restoranuose</a:t>
            </a:r>
          </a:p>
        </p:txBody>
      </p:sp>
    </p:spTree>
    <p:extLst>
      <p:ext uri="{BB962C8B-B14F-4D97-AF65-F5344CB8AC3E}">
        <p14:creationId xmlns:p14="http://schemas.microsoft.com/office/powerpoint/2010/main" val="113632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641345" y="1602912"/>
            <a:ext cx="4621841" cy="4525954"/>
          </a:xfrm>
        </p:spPr>
        <p:txBody>
          <a:bodyPr>
            <a:normAutofit fontScale="92500"/>
          </a:bodyPr>
          <a:lstStyle/>
          <a:p>
            <a:pPr algn="l"/>
            <a:r>
              <a:rPr lang="en-US" b="1" i="0" dirty="0">
                <a:solidFill>
                  <a:srgbClr val="222222"/>
                </a:solidFill>
                <a:effectLst/>
              </a:rPr>
              <a:t>6. </a:t>
            </a:r>
            <a:r>
              <a:rPr lang="en-US" b="1" i="0" dirty="0" err="1">
                <a:solidFill>
                  <a:srgbClr val="222222"/>
                </a:solidFill>
                <a:effectLst/>
              </a:rPr>
              <a:t>Darbuotojai</a:t>
            </a:r>
            <a:endParaRPr lang="en-US" b="1" i="0" dirty="0">
              <a:solidFill>
                <a:srgbClr val="222222"/>
              </a:solidFill>
              <a:effectLst/>
            </a:endParaRPr>
          </a:p>
          <a:p>
            <a:pPr marL="342900" indent="-342900" algn="l">
              <a:buFont typeface="Arial" panose="020B0604020202020204" pitchFamily="34" charset="0"/>
              <a:buChar char="•"/>
            </a:pPr>
            <a:r>
              <a:rPr lang="lt-LT" b="1" i="0" dirty="0">
                <a:solidFill>
                  <a:srgbClr val="0A0A0A"/>
                </a:solidFill>
                <a:effectLst/>
              </a:rPr>
              <a:t>Paklauskite, ar jie galėtų atnešti senjorams kėdę,</a:t>
            </a:r>
            <a:r>
              <a:rPr lang="lt-LT" i="0" dirty="0">
                <a:solidFill>
                  <a:srgbClr val="0A0A0A"/>
                </a:solidFill>
                <a:effectLst/>
              </a:rPr>
              <a:t> ant kurios jie galėtų atsisėsti laukdami.</a:t>
            </a:r>
          </a:p>
          <a:p>
            <a:pPr marL="342900" indent="-342900" algn="l">
              <a:buFont typeface="Arial" panose="020B0604020202020204" pitchFamily="34" charset="0"/>
              <a:buChar char="•"/>
            </a:pPr>
            <a:r>
              <a:rPr lang="lt-LT" b="1" i="0" dirty="0">
                <a:solidFill>
                  <a:srgbClr val="0A0A0A"/>
                </a:solidFill>
                <a:effectLst/>
              </a:rPr>
              <a:t>padėkite senjorams, turintiems judėjimo sunkumų,</a:t>
            </a:r>
            <a:r>
              <a:rPr lang="lt-LT" i="0" dirty="0">
                <a:solidFill>
                  <a:srgbClr val="0A0A0A"/>
                </a:solidFill>
                <a:effectLst/>
              </a:rPr>
              <a:t> ir lėtai palydėkite juos iki staliuko.</a:t>
            </a:r>
          </a:p>
          <a:p>
            <a:pPr marL="342900" indent="-342900" algn="l">
              <a:buFont typeface="Arial" panose="020B0604020202020204" pitchFamily="34" charset="0"/>
              <a:buChar char="•"/>
            </a:pPr>
            <a:r>
              <a:rPr lang="lt-LT" b="1" i="0" dirty="0">
                <a:solidFill>
                  <a:srgbClr val="0A0A0A"/>
                </a:solidFill>
                <a:effectLst/>
              </a:rPr>
              <a:t>įspėkite juos apie bet kokį grindų dangos pasikeitimą </a:t>
            </a:r>
            <a:r>
              <a:rPr lang="lt-LT" i="0" dirty="0">
                <a:solidFill>
                  <a:srgbClr val="0A0A0A"/>
                </a:solidFill>
                <a:effectLst/>
              </a:rPr>
              <a:t>(pvz., laiptus).</a:t>
            </a:r>
          </a:p>
          <a:p>
            <a:pPr marL="342900" indent="-342900" algn="l">
              <a:buFont typeface="Arial" panose="020B0604020202020204" pitchFamily="34" charset="0"/>
              <a:buChar char="•"/>
            </a:pPr>
            <a:r>
              <a:rPr lang="lt-LT" b="1" i="0" dirty="0">
                <a:solidFill>
                  <a:srgbClr val="0A0A0A"/>
                </a:solidFill>
                <a:effectLst/>
              </a:rPr>
              <a:t>kalbėkite lėtai, aiškiai ir gilesniu tembru, </a:t>
            </a:r>
            <a:r>
              <a:rPr lang="lt-LT" i="0" dirty="0">
                <a:solidFill>
                  <a:srgbClr val="0A0A0A"/>
                </a:solidFill>
                <a:effectLst/>
              </a:rPr>
              <a:t>nes klausos problemų turintiems senjorams sunku girdėti aukštesnius garsus.</a:t>
            </a:r>
          </a:p>
        </p:txBody>
      </p:sp>
      <p:pic>
        <p:nvPicPr>
          <p:cNvPr id="5" name="Picture Placeholder 4" descr="A person holding a tablet&#10;&#10;Description automatically generated with medium confidence">
            <a:extLst>
              <a:ext uri="{FF2B5EF4-FFF2-40B4-BE49-F238E27FC236}">
                <a16:creationId xmlns:a16="http://schemas.microsoft.com/office/drawing/2014/main" id="{26A98FCE-CA17-4561-2E00-72E49BCF46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Box 11">
            <a:extLst>
              <a:ext uri="{FF2B5EF4-FFF2-40B4-BE49-F238E27FC236}">
                <a16:creationId xmlns:a16="http://schemas.microsoft.com/office/drawing/2014/main" id="{765790A8-DAB7-93F1-291C-E48103D9187D}"/>
              </a:ext>
            </a:extLst>
          </p:cNvPr>
          <p:cNvSpPr txBox="1"/>
          <p:nvPr/>
        </p:nvSpPr>
        <p:spPr>
          <a:xfrm>
            <a:off x="1338469" y="6306234"/>
            <a:ext cx="6096000" cy="369332"/>
          </a:xfrm>
          <a:prstGeom prst="rect">
            <a:avLst/>
          </a:prstGeom>
          <a:noFill/>
        </p:spPr>
        <p:txBody>
          <a:bodyPr wrap="square">
            <a:spAutoFit/>
          </a:bodyPr>
          <a:lstStyle/>
          <a:p>
            <a:r>
              <a:rPr lang="lt-LT" dirty="0">
                <a:solidFill>
                  <a:srgbClr val="1188A3"/>
                </a:solidFill>
                <a:hlinkClick r:id="rId4">
                  <a:extLst>
                    <a:ext uri="{A12FA001-AC4F-418D-AE19-62706E023703}">
                      <ahyp:hlinkClr xmlns:ahyp="http://schemas.microsoft.com/office/drawing/2018/hyperlinkcolor" val="tx"/>
                    </a:ext>
                  </a:extLst>
                </a:hlinkClick>
              </a:rPr>
              <a:t>Šaltinis</a:t>
            </a:r>
            <a:r>
              <a:rPr lang="en-US" dirty="0">
                <a:solidFill>
                  <a:srgbClr val="1188A3"/>
                </a:solidFill>
                <a:hlinkClick r:id="rId4">
                  <a:extLst>
                    <a:ext uri="{A12FA001-AC4F-418D-AE19-62706E023703}">
                      <ahyp:hlinkClr xmlns:ahyp="http://schemas.microsoft.com/office/drawing/2018/hyperlinkcolor" val="tx"/>
                    </a:ext>
                  </a:extLst>
                </a:hlinkClick>
              </a:rPr>
              <a:t>: </a:t>
            </a:r>
            <a:r>
              <a:rPr lang="en-US" dirty="0" err="1">
                <a:solidFill>
                  <a:srgbClr val="1188A3"/>
                </a:solidFill>
                <a:hlinkClick r:id="rId4">
                  <a:extLst>
                    <a:ext uri="{A12FA001-AC4F-418D-AE19-62706E023703}">
                      <ahyp:hlinkClr xmlns:ahyp="http://schemas.microsoft.com/office/drawing/2018/hyperlinkcolor" val="tx"/>
                    </a:ext>
                  </a:extLst>
                </a:hlinkClick>
              </a:rPr>
              <a:t>Wesserstrom</a:t>
            </a:r>
            <a:r>
              <a:rPr lang="en-US" dirty="0">
                <a:solidFill>
                  <a:srgbClr val="1188A3"/>
                </a:solidFill>
                <a:hlinkClick r:id="rId4">
                  <a:extLst>
                    <a:ext uri="{A12FA001-AC4F-418D-AE19-62706E023703}">
                      <ahyp:hlinkClr xmlns:ahyp="http://schemas.microsoft.com/office/drawing/2018/hyperlinkcolor" val="tx"/>
                    </a:ext>
                  </a:extLst>
                </a:hlinkClick>
              </a:rPr>
              <a:t> (2018)</a:t>
            </a:r>
            <a:endParaRPr lang="en-GB" dirty="0">
              <a:solidFill>
                <a:srgbClr val="1188A3"/>
              </a:solidFill>
            </a:endParaRPr>
          </a:p>
        </p:txBody>
      </p:sp>
      <p:sp>
        <p:nvSpPr>
          <p:cNvPr id="10" name="Text Placeholder 5">
            <a:extLst>
              <a:ext uri="{FF2B5EF4-FFF2-40B4-BE49-F238E27FC236}">
                <a16:creationId xmlns:a16="http://schemas.microsoft.com/office/drawing/2014/main" id="{2D998D2A-B554-99CA-0E2E-71E6DC964D30}"/>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fontScale="92500" lnSpcReduction="20000"/>
          </a:bodyPr>
          <a:lstStyle/>
          <a:p>
            <a:pPr marL="143510"/>
            <a:r>
              <a:rPr lang="lt-LT" sz="2800" b="1" dirty="0"/>
              <a:t>Vartotojų patirties gerinimas amžiui palankiuose restoranuose</a:t>
            </a:r>
          </a:p>
        </p:txBody>
      </p:sp>
    </p:spTree>
    <p:extLst>
      <p:ext uri="{BB962C8B-B14F-4D97-AF65-F5344CB8AC3E}">
        <p14:creationId xmlns:p14="http://schemas.microsoft.com/office/powerpoint/2010/main" val="3108881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Field of white flowers">
            <a:extLst>
              <a:ext uri="{FF2B5EF4-FFF2-40B4-BE49-F238E27FC236}">
                <a16:creationId xmlns:a16="http://schemas.microsoft.com/office/drawing/2014/main" id="{AB108D0D-2D1E-D7BE-D836-0BE96524FE4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19B1142-3016-9E9B-5BE3-13D51509D182}"/>
              </a:ext>
            </a:extLst>
          </p:cNvPr>
          <p:cNvSpPr>
            <a:spLocks noGrp="1"/>
          </p:cNvSpPr>
          <p:nvPr>
            <p:ph type="body" sz="quarter" idx="16"/>
          </p:nvPr>
        </p:nvSpPr>
        <p:spPr/>
        <p:txBody>
          <a:bodyPr>
            <a:normAutofit lnSpcReduction="10000"/>
          </a:bodyPr>
          <a:lstStyle/>
          <a:p>
            <a:r>
              <a:rPr lang="en-IE" dirty="0" err="1"/>
              <a:t>Apmąstykite</a:t>
            </a:r>
            <a:endParaRPr lang="en-IE" dirty="0"/>
          </a:p>
        </p:txBody>
      </p:sp>
      <p:sp>
        <p:nvSpPr>
          <p:cNvPr id="5" name="Text Placeholder 5">
            <a:extLst>
              <a:ext uri="{FF2B5EF4-FFF2-40B4-BE49-F238E27FC236}">
                <a16:creationId xmlns:a16="http://schemas.microsoft.com/office/drawing/2014/main" id="{FDC2E798-D0C0-A861-BB3A-43114986D574}"/>
              </a:ext>
            </a:extLst>
          </p:cNvPr>
          <p:cNvSpPr txBox="1">
            <a:spLocks noGrp="1"/>
          </p:cNvSpPr>
          <p:nvPr>
            <p:ph type="body" sz="quarter" idx="18"/>
          </p:nvPr>
        </p:nvSpPr>
        <p:spPr>
          <a:xfrm>
            <a:off x="6419850" y="2070847"/>
            <a:ext cx="5530850" cy="1127966"/>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a:r>
              <a:rPr lang="en-GB" sz="2800" dirty="0" err="1"/>
              <a:t>Kokias</a:t>
            </a:r>
            <a:r>
              <a:rPr lang="en-GB" sz="2800" dirty="0"/>
              <a:t> </a:t>
            </a:r>
            <a:r>
              <a:rPr lang="en-GB" sz="2800" dirty="0" err="1"/>
              <a:t>žinias</a:t>
            </a:r>
            <a:r>
              <a:rPr lang="en-GB" sz="2800" dirty="0"/>
              <a:t> </a:t>
            </a:r>
            <a:r>
              <a:rPr lang="en-GB" sz="2800" dirty="0" err="1"/>
              <a:t>galite</a:t>
            </a:r>
            <a:r>
              <a:rPr lang="en-GB" sz="2800" dirty="0"/>
              <a:t> </a:t>
            </a:r>
            <a:r>
              <a:rPr lang="en-GB" sz="2800" dirty="0" err="1"/>
              <a:t>pritaikyti</a:t>
            </a:r>
            <a:r>
              <a:rPr lang="en-GB" sz="2800" dirty="0"/>
              <a:t> </a:t>
            </a:r>
            <a:r>
              <a:rPr lang="en-GB" sz="2800" dirty="0" err="1"/>
              <a:t>savo</a:t>
            </a:r>
            <a:r>
              <a:rPr lang="en-GB" sz="2800" dirty="0"/>
              <a:t> </a:t>
            </a:r>
            <a:r>
              <a:rPr lang="en-GB" sz="2800" dirty="0" err="1"/>
              <a:t>maisto</a:t>
            </a:r>
            <a:r>
              <a:rPr lang="en-GB" sz="2800" dirty="0"/>
              <a:t> </a:t>
            </a:r>
            <a:r>
              <a:rPr lang="en-GB" sz="2800" dirty="0" err="1"/>
              <a:t>produktui</a:t>
            </a:r>
            <a:r>
              <a:rPr lang="en-GB" sz="2800" dirty="0"/>
              <a:t> </a:t>
            </a:r>
            <a:r>
              <a:rPr lang="en-GB" sz="2800" dirty="0" err="1"/>
              <a:t>ar</a:t>
            </a:r>
            <a:r>
              <a:rPr lang="en-GB" sz="2800" dirty="0"/>
              <a:t> </a:t>
            </a:r>
            <a:r>
              <a:rPr lang="en-GB" sz="2800" dirty="0" err="1"/>
              <a:t>paslauga</a:t>
            </a:r>
            <a:r>
              <a:rPr lang="lt-LT" sz="2800" dirty="0"/>
              <a:t>i </a:t>
            </a:r>
            <a:r>
              <a:rPr lang="en-GB" sz="2800" dirty="0"/>
              <a:t> </a:t>
            </a:r>
            <a:r>
              <a:rPr lang="lt-LT" sz="2800" dirty="0"/>
              <a:t>s</a:t>
            </a:r>
            <a:r>
              <a:rPr lang="en-GB" sz="2800" dirty="0" err="1"/>
              <a:t>varstant</a:t>
            </a:r>
            <a:r>
              <a:rPr lang="en-GB" sz="2800" dirty="0"/>
              <a:t> </a:t>
            </a:r>
            <a:r>
              <a:rPr lang="en-GB" sz="2800" dirty="0" err="1"/>
              <a:t>apie</a:t>
            </a:r>
            <a:r>
              <a:rPr lang="en-GB" sz="2800" dirty="0"/>
              <a:t> </a:t>
            </a:r>
            <a:r>
              <a:rPr lang="en-GB" sz="2800" dirty="0" err="1"/>
              <a:t>patirties</a:t>
            </a:r>
            <a:r>
              <a:rPr lang="en-GB" sz="2800" dirty="0"/>
              <a:t> </a:t>
            </a:r>
            <a:r>
              <a:rPr lang="en-GB" sz="2800" dirty="0" err="1"/>
              <a:t>pardavimą</a:t>
            </a:r>
            <a:endParaRPr lang="en-GB" sz="2800" dirty="0"/>
          </a:p>
        </p:txBody>
      </p:sp>
    </p:spTree>
    <p:extLst>
      <p:ext uri="{BB962C8B-B14F-4D97-AF65-F5344CB8AC3E}">
        <p14:creationId xmlns:p14="http://schemas.microsoft.com/office/powerpoint/2010/main" val="183637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80E17-1799-0CFE-7C44-C59421FE00C4}"/>
              </a:ext>
            </a:extLst>
          </p:cNvPr>
          <p:cNvSpPr>
            <a:spLocks noGrp="1"/>
          </p:cNvSpPr>
          <p:nvPr>
            <p:ph type="body" sz="quarter" idx="18"/>
          </p:nvPr>
        </p:nvSpPr>
        <p:spPr>
          <a:xfrm>
            <a:off x="348343" y="1421862"/>
            <a:ext cx="11582399" cy="876198"/>
          </a:xfrm>
        </p:spPr>
        <p:txBody>
          <a:bodyPr>
            <a:normAutofit fontScale="92500"/>
          </a:bodyPr>
          <a:lstStyle/>
          <a:p>
            <a:pPr marL="0" indent="0"/>
            <a:r>
              <a:rPr lang="lt-LT" dirty="0"/>
              <a:t>Kaip aptarta 1 ir 3 moduliuose, senjorų skonis ir maisto poreikis dažnai </a:t>
            </a:r>
            <a:r>
              <a:rPr lang="lt-LT" b="1" dirty="0"/>
              <a:t>skiriasi nuo jaunesnio amžiaus žmonių</a:t>
            </a:r>
            <a:r>
              <a:rPr lang="lt-LT" dirty="0"/>
              <a:t>. Šiuos skirtumus dažnai lemia tiek biologiniai, tiek </a:t>
            </a:r>
            <a:r>
              <a:rPr lang="lt-LT" b="1" dirty="0"/>
              <a:t>psichologiniai veiksniai</a:t>
            </a:r>
            <a:r>
              <a:rPr lang="lt-LT" dirty="0"/>
              <a:t>. </a:t>
            </a:r>
          </a:p>
        </p:txBody>
      </p:sp>
      <p:sp>
        <p:nvSpPr>
          <p:cNvPr id="6" name="Text Placeholder 5">
            <a:extLst>
              <a:ext uri="{FF2B5EF4-FFF2-40B4-BE49-F238E27FC236}">
                <a16:creationId xmlns:a16="http://schemas.microsoft.com/office/drawing/2014/main" id="{748A4946-4259-31D3-C2EB-A37024351191}"/>
              </a:ext>
            </a:extLst>
          </p:cNvPr>
          <p:cNvSpPr>
            <a:spLocks noGrp="1"/>
          </p:cNvSpPr>
          <p:nvPr>
            <p:ph type="body" sz="quarter" idx="16"/>
          </p:nvPr>
        </p:nvSpPr>
        <p:spPr>
          <a:xfrm>
            <a:off x="365760" y="575378"/>
            <a:ext cx="10808102" cy="582221"/>
          </a:xfrm>
        </p:spPr>
        <p:txBody>
          <a:bodyPr>
            <a:normAutofit lnSpcReduction="10000"/>
          </a:bodyPr>
          <a:lstStyle/>
          <a:p>
            <a:r>
              <a:rPr lang="lt-LT" dirty="0"/>
              <a:t>Iššūkiai, orientuojantis į vyresnio amžiaus žmonių rinką</a:t>
            </a:r>
          </a:p>
        </p:txBody>
      </p:sp>
      <p:pic>
        <p:nvPicPr>
          <p:cNvPr id="13" name="Picture 12" descr="A picture containing person, clothing, smiling, posing&#10;&#10;Description automatically generated">
            <a:extLst>
              <a:ext uri="{FF2B5EF4-FFF2-40B4-BE49-F238E27FC236}">
                <a16:creationId xmlns:a16="http://schemas.microsoft.com/office/drawing/2014/main" id="{3B093A07-9D20-2973-3053-2597BBE422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58176" y="2298060"/>
            <a:ext cx="4416195" cy="2781206"/>
          </a:xfrm>
          <a:prstGeom prst="rect">
            <a:avLst/>
          </a:prstGeom>
        </p:spPr>
      </p:pic>
      <p:sp>
        <p:nvSpPr>
          <p:cNvPr id="14" name="Text Placeholder 3">
            <a:extLst>
              <a:ext uri="{FF2B5EF4-FFF2-40B4-BE49-F238E27FC236}">
                <a16:creationId xmlns:a16="http://schemas.microsoft.com/office/drawing/2014/main" id="{E7FB74E9-FF6F-D548-C129-B6C1DE4C110F}"/>
              </a:ext>
            </a:extLst>
          </p:cNvPr>
          <p:cNvSpPr txBox="1">
            <a:spLocks/>
          </p:cNvSpPr>
          <p:nvPr/>
        </p:nvSpPr>
        <p:spPr>
          <a:xfrm>
            <a:off x="494978" y="2245153"/>
            <a:ext cx="2599086" cy="43605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err="1"/>
              <a:t>Biologiniai</a:t>
            </a:r>
            <a:r>
              <a:rPr lang="en-GB" sz="2400" b="1" dirty="0"/>
              <a:t> </a:t>
            </a:r>
            <a:r>
              <a:rPr lang="en-GB" sz="2400" b="1" dirty="0" err="1"/>
              <a:t>poreikiai</a:t>
            </a:r>
            <a:endParaRPr lang="en-GB" sz="2400" b="1" dirty="0"/>
          </a:p>
        </p:txBody>
      </p:sp>
      <p:sp>
        <p:nvSpPr>
          <p:cNvPr id="15" name="Text Placeholder 6">
            <a:extLst>
              <a:ext uri="{FF2B5EF4-FFF2-40B4-BE49-F238E27FC236}">
                <a16:creationId xmlns:a16="http://schemas.microsoft.com/office/drawing/2014/main" id="{A061C770-5D10-CE2C-A13C-80EFE6C88507}"/>
              </a:ext>
            </a:extLst>
          </p:cNvPr>
          <p:cNvSpPr txBox="1">
            <a:spLocks/>
          </p:cNvSpPr>
          <p:nvPr/>
        </p:nvSpPr>
        <p:spPr>
          <a:xfrm>
            <a:off x="8838483" y="2158805"/>
            <a:ext cx="2512152" cy="4593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err="1">
                <a:solidFill>
                  <a:srgbClr val="000000"/>
                </a:solidFill>
              </a:rPr>
              <a:t>Kognityviniai</a:t>
            </a:r>
            <a:r>
              <a:rPr lang="en-GB" sz="2000" b="1" dirty="0">
                <a:solidFill>
                  <a:srgbClr val="000000"/>
                </a:solidFill>
              </a:rPr>
              <a:t> </a:t>
            </a:r>
            <a:r>
              <a:rPr lang="en-GB" sz="2000" b="1" dirty="0" err="1">
                <a:solidFill>
                  <a:srgbClr val="000000"/>
                </a:solidFill>
              </a:rPr>
              <a:t>poreikiai</a:t>
            </a:r>
            <a:endParaRPr lang="en-GB" sz="2000" b="1" dirty="0">
              <a:solidFill>
                <a:srgbClr val="000000"/>
              </a:solidFill>
            </a:endParaRPr>
          </a:p>
        </p:txBody>
      </p:sp>
      <p:sp>
        <p:nvSpPr>
          <p:cNvPr id="16" name="Text Placeholder 4">
            <a:extLst>
              <a:ext uri="{FF2B5EF4-FFF2-40B4-BE49-F238E27FC236}">
                <a16:creationId xmlns:a16="http://schemas.microsoft.com/office/drawing/2014/main" id="{7F9ABAA5-F379-DF40-C947-8968210AD8AB}"/>
              </a:ext>
            </a:extLst>
          </p:cNvPr>
          <p:cNvSpPr txBox="1">
            <a:spLocks/>
          </p:cNvSpPr>
          <p:nvPr/>
        </p:nvSpPr>
        <p:spPr>
          <a:xfrm>
            <a:off x="348343" y="2698624"/>
            <a:ext cx="3409834" cy="25092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lt-LT" sz="2000" dirty="0"/>
              <a:t>Skirtingi mitybos ir fiziniai poreikiai dėl fiziologinių pokyčių (pvz., regėjimo gebėjimai, jautrumas lietimui, raumenų jėga, judrumas).</a:t>
            </a:r>
          </a:p>
          <a:p>
            <a:pPr marL="285750" indent="-285750">
              <a:lnSpc>
                <a:spcPct val="120000"/>
              </a:lnSpc>
              <a:buFont typeface="Arial" panose="020B0604020202020204" pitchFamily="34" charset="0"/>
              <a:buChar char="•"/>
            </a:pPr>
            <a:r>
              <a:rPr lang="lt-LT" sz="2000" dirty="0"/>
              <a:t>Fizinė sveikata </a:t>
            </a:r>
          </a:p>
        </p:txBody>
      </p:sp>
      <p:sp>
        <p:nvSpPr>
          <p:cNvPr id="17" name="Text Placeholder 5">
            <a:extLst>
              <a:ext uri="{FF2B5EF4-FFF2-40B4-BE49-F238E27FC236}">
                <a16:creationId xmlns:a16="http://schemas.microsoft.com/office/drawing/2014/main" id="{A892819C-B75C-2AAD-635A-DA1B390BE665}"/>
              </a:ext>
            </a:extLst>
          </p:cNvPr>
          <p:cNvSpPr txBox="1">
            <a:spLocks/>
          </p:cNvSpPr>
          <p:nvPr/>
        </p:nvSpPr>
        <p:spPr>
          <a:xfrm>
            <a:off x="9026958" y="2681209"/>
            <a:ext cx="3175365" cy="27812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lt-LT" sz="2000" dirty="0">
                <a:solidFill>
                  <a:srgbClr val="000000"/>
                </a:solidFill>
              </a:rPr>
              <a:t>Socialinis įsitraukimas</a:t>
            </a:r>
          </a:p>
          <a:p>
            <a:pPr>
              <a:lnSpc>
                <a:spcPct val="120000"/>
              </a:lnSpc>
            </a:pPr>
            <a:r>
              <a:rPr lang="lt-LT" sz="2000" dirty="0">
                <a:solidFill>
                  <a:srgbClr val="000000"/>
                </a:solidFill>
              </a:rPr>
              <a:t>Socialiai aktyvus</a:t>
            </a:r>
          </a:p>
          <a:p>
            <a:pPr>
              <a:lnSpc>
                <a:spcPct val="120000"/>
              </a:lnSpc>
            </a:pPr>
            <a:r>
              <a:rPr lang="lt-LT" sz="2000" dirty="0">
                <a:solidFill>
                  <a:srgbClr val="000000"/>
                </a:solidFill>
              </a:rPr>
              <a:t>Jaudulys, džiaugsmas</a:t>
            </a:r>
          </a:p>
          <a:p>
            <a:pPr>
              <a:lnSpc>
                <a:spcPct val="120000"/>
              </a:lnSpc>
            </a:pPr>
            <a:r>
              <a:rPr lang="lt-LT" sz="2000" dirty="0">
                <a:solidFill>
                  <a:srgbClr val="000000"/>
                </a:solidFill>
              </a:rPr>
              <a:t>Autonomija</a:t>
            </a:r>
          </a:p>
          <a:p>
            <a:pPr>
              <a:lnSpc>
                <a:spcPct val="120000"/>
              </a:lnSpc>
            </a:pPr>
            <a:r>
              <a:rPr lang="lt-LT" sz="2000" dirty="0">
                <a:solidFill>
                  <a:srgbClr val="000000"/>
                </a:solidFill>
              </a:rPr>
              <a:t>Aktyvus gyvenimo būdas</a:t>
            </a:r>
          </a:p>
          <a:p>
            <a:pPr>
              <a:lnSpc>
                <a:spcPct val="120000"/>
              </a:lnSpc>
            </a:pPr>
            <a:r>
              <a:rPr lang="lt-LT" sz="2000" dirty="0">
                <a:solidFill>
                  <a:srgbClr val="000000"/>
                </a:solidFill>
              </a:rPr>
              <a:t>Gerovė</a:t>
            </a:r>
          </a:p>
        </p:txBody>
      </p:sp>
      <p:sp>
        <p:nvSpPr>
          <p:cNvPr id="18" name="Text Placeholder 18">
            <a:extLst>
              <a:ext uri="{FF2B5EF4-FFF2-40B4-BE49-F238E27FC236}">
                <a16:creationId xmlns:a16="http://schemas.microsoft.com/office/drawing/2014/main" id="{3E801019-BC12-70CF-9B12-3567A90D9A78}"/>
              </a:ext>
            </a:extLst>
          </p:cNvPr>
          <p:cNvSpPr txBox="1">
            <a:spLocks/>
          </p:cNvSpPr>
          <p:nvPr/>
        </p:nvSpPr>
        <p:spPr>
          <a:xfrm>
            <a:off x="734714" y="5664699"/>
            <a:ext cx="10808102" cy="810979"/>
          </a:xfrm>
          <a:prstGeom prst="rect">
            <a:avLst/>
          </a:prstGeom>
          <a:solidFill>
            <a:srgbClr val="FFD10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lt-LT" sz="2000" b="1" dirty="0"/>
              <a:t>PATARIMAS: norint sėkmingai komercializuoti senjorams skirtus maisto produktus ir paslaugas, reikia atsižvelgti ir į biologinius, ir į kognityvinius poreikius</a:t>
            </a:r>
          </a:p>
        </p:txBody>
      </p:sp>
      <p:cxnSp>
        <p:nvCxnSpPr>
          <p:cNvPr id="20" name="Straight Arrow Connector 19">
            <a:extLst>
              <a:ext uri="{FF2B5EF4-FFF2-40B4-BE49-F238E27FC236}">
                <a16:creationId xmlns:a16="http://schemas.microsoft.com/office/drawing/2014/main" id="{90FDF797-67DB-B1C4-5112-A1758541FC0E}"/>
              </a:ext>
            </a:extLst>
          </p:cNvPr>
          <p:cNvCxnSpPr>
            <a:cxnSpLocks/>
          </p:cNvCxnSpPr>
          <p:nvPr/>
        </p:nvCxnSpPr>
        <p:spPr>
          <a:xfrm flipV="1">
            <a:off x="3405051" y="3779520"/>
            <a:ext cx="1550987" cy="114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6FD31C7-6FD0-2EB7-CF15-FDB581C40D80}"/>
              </a:ext>
            </a:extLst>
          </p:cNvPr>
          <p:cNvCxnSpPr>
            <a:cxnSpLocks/>
            <a:stCxn id="17" idx="1"/>
          </p:cNvCxnSpPr>
          <p:nvPr/>
        </p:nvCxnSpPr>
        <p:spPr>
          <a:xfrm flipH="1" flipV="1">
            <a:off x="7377775" y="3767012"/>
            <a:ext cx="1649183"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89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629CF-AA0F-67A7-7E2E-9F275B308955}"/>
              </a:ext>
            </a:extLst>
          </p:cNvPr>
          <p:cNvSpPr>
            <a:spLocks noGrp="1"/>
          </p:cNvSpPr>
          <p:nvPr>
            <p:ph type="body" sz="quarter" idx="18"/>
          </p:nvPr>
        </p:nvSpPr>
        <p:spPr>
          <a:xfrm>
            <a:off x="483839" y="1635617"/>
            <a:ext cx="5746632" cy="4214924"/>
          </a:xfrm>
        </p:spPr>
        <p:txBody>
          <a:bodyPr>
            <a:normAutofit fontScale="92500" lnSpcReduction="20000"/>
          </a:bodyPr>
          <a:lstStyle/>
          <a:p>
            <a:pPr marL="342900" indent="-342900">
              <a:buFont typeface="Arial" panose="020B0604020202020204" pitchFamily="34" charset="0"/>
              <a:buChar char="•"/>
            </a:pPr>
            <a:r>
              <a:rPr lang="lt-LT" b="0" i="0" u="none" strike="noStrike" baseline="0" dirty="0"/>
              <a:t>Europoje ryškėja tendencija, kad vienišų suaugusiųjų namų ūkiai, kuriuos sudaro dirbantys vyresnio amžiaus žmonės, tampa vis populiaresni. Todėl maisto gaminimas gali būti ekonomiškai nenaudingas tokiems vienišiems namų ūkiams.</a:t>
            </a:r>
          </a:p>
          <a:p>
            <a:pPr marL="342900" indent="-342900">
              <a:buFont typeface="Arial" panose="020B0604020202020204" pitchFamily="34" charset="0"/>
              <a:buChar char="•"/>
            </a:pPr>
            <a:r>
              <a:rPr lang="lt-LT" b="0" i="0" u="none" strike="noStrike" baseline="0" dirty="0"/>
              <a:t>Tikimasi, kad artimiausiais metais iki </a:t>
            </a:r>
            <a:r>
              <a:rPr lang="lt-LT" b="1" i="0" u="none" strike="noStrike" baseline="0" dirty="0"/>
              <a:t>2025 m</a:t>
            </a:r>
            <a:r>
              <a:rPr lang="lt-LT" b="0" i="0" u="none" strike="noStrike" baseline="0" dirty="0"/>
              <a:t>. maisto dėžutės užims didžiausią produktų segmento dalį; tikimasi, kad iki 2035 m. išpopuliarės paruošti vartoti patogūs maisto produktai, pavyzdžiui, sausi ir šaldyti maisto produktai. </a:t>
            </a:r>
          </a:p>
          <a:p>
            <a:pPr marL="342900" indent="-342900">
              <a:buFont typeface="Arial" panose="020B0604020202020204" pitchFamily="34" charset="0"/>
              <a:buChar char="•"/>
            </a:pPr>
            <a:r>
              <a:rPr lang="lt-LT" b="1" i="0" u="none" strike="noStrike" baseline="0" dirty="0"/>
              <a:t>Vyresnio amžiaus suaugusieji vertina sveikumą ir lengvai naudojamas</a:t>
            </a:r>
            <a:r>
              <a:rPr lang="lt-LT" b="0" i="0" u="none" strike="noStrike" baseline="0" dirty="0"/>
              <a:t>, aplinkai nekenksmingas pakuotes. </a:t>
            </a:r>
          </a:p>
        </p:txBody>
      </p:sp>
      <p:sp>
        <p:nvSpPr>
          <p:cNvPr id="3" name="Text Placeholder 2">
            <a:extLst>
              <a:ext uri="{FF2B5EF4-FFF2-40B4-BE49-F238E27FC236}">
                <a16:creationId xmlns:a16="http://schemas.microsoft.com/office/drawing/2014/main" id="{BEB0AF75-6986-8958-86A0-30F9DE5FCAE4}"/>
              </a:ext>
            </a:extLst>
          </p:cNvPr>
          <p:cNvSpPr>
            <a:spLocks noGrp="1"/>
          </p:cNvSpPr>
          <p:nvPr>
            <p:ph type="body" sz="quarter" idx="16"/>
          </p:nvPr>
        </p:nvSpPr>
        <p:spPr>
          <a:xfrm>
            <a:off x="607483" y="228600"/>
            <a:ext cx="5488517" cy="1143000"/>
          </a:xfrm>
        </p:spPr>
        <p:txBody>
          <a:bodyPr>
            <a:normAutofit lnSpcReduction="10000"/>
          </a:bodyPr>
          <a:lstStyle/>
          <a:p>
            <a:r>
              <a:rPr lang="en-GB" b="1" dirty="0"/>
              <a:t>2. </a:t>
            </a:r>
            <a:r>
              <a:rPr lang="en-GB" b="1" dirty="0" err="1"/>
              <a:t>Savitarna</a:t>
            </a:r>
            <a:r>
              <a:rPr lang="en-GB" b="1" dirty="0"/>
              <a:t> </a:t>
            </a:r>
          </a:p>
          <a:p>
            <a:r>
              <a:rPr lang="en-GB" dirty="0"/>
              <a:t>(</a:t>
            </a:r>
            <a:r>
              <a:rPr lang="en-GB" dirty="0" err="1"/>
              <a:t>pvz</a:t>
            </a:r>
            <a:r>
              <a:rPr lang="en-GB" dirty="0"/>
              <a:t>., </a:t>
            </a:r>
            <a:r>
              <a:rPr lang="en-GB" dirty="0" err="1"/>
              <a:t>patogus</a:t>
            </a:r>
            <a:r>
              <a:rPr lang="en-GB" dirty="0"/>
              <a:t> </a:t>
            </a:r>
            <a:r>
              <a:rPr lang="en-GB" dirty="0" err="1"/>
              <a:t>maistas</a:t>
            </a:r>
            <a:r>
              <a:rPr lang="en-GB" dirty="0"/>
              <a:t>)</a:t>
            </a:r>
          </a:p>
        </p:txBody>
      </p:sp>
      <p:pic>
        <p:nvPicPr>
          <p:cNvPr id="7" name="Picture Placeholder 6" descr="A picture containing text, indoor, refrigerator, white goods&#10;&#10;Description automatically generated">
            <a:extLst>
              <a:ext uri="{FF2B5EF4-FFF2-40B4-BE49-F238E27FC236}">
                <a16:creationId xmlns:a16="http://schemas.microsoft.com/office/drawing/2014/main" id="{67E54997-E35B-139D-DF4F-37DD1A8980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9BD10BC7-DF65-0611-4544-3E6045168C95}"/>
              </a:ext>
            </a:extLst>
          </p:cNvPr>
          <p:cNvSpPr txBox="1"/>
          <p:nvPr/>
        </p:nvSpPr>
        <p:spPr>
          <a:xfrm>
            <a:off x="6667624" y="5850541"/>
            <a:ext cx="7735405" cy="646331"/>
          </a:xfrm>
          <a:prstGeom prst="rect">
            <a:avLst/>
          </a:prstGeom>
          <a:noFill/>
        </p:spPr>
        <p:txBody>
          <a:bodyPr wrap="square">
            <a:spAutoFit/>
          </a:bodyPr>
          <a:lstStyle/>
          <a:p>
            <a:r>
              <a:rPr lang="nl-NL" sz="1200">
                <a:solidFill>
                  <a:srgbClr val="1188A3"/>
                </a:solidFill>
              </a:rPr>
              <a:t>Sources: </a:t>
            </a:r>
            <a:r>
              <a:rPr lang="nl-NL" sz="1200">
                <a:solidFill>
                  <a:srgbClr val="1188A3"/>
                </a:solidFill>
                <a:hlinkClick r:id="rId3">
                  <a:extLst>
                    <a:ext uri="{A12FA001-AC4F-418D-AE19-62706E023703}">
                      <ahyp:hlinkClr xmlns:ahyp="http://schemas.microsoft.com/office/drawing/2018/hyperlinkcolor" val="tx"/>
                    </a:ext>
                  </a:extLst>
                </a:hlinkClick>
              </a:rPr>
              <a:t>Frauenhofer Institute for Systems and Innovations Research ISI (2019)</a:t>
            </a:r>
            <a:br>
              <a:rPr lang="nl-NL" sz="1200">
                <a:solidFill>
                  <a:srgbClr val="1188A3"/>
                </a:solidFill>
              </a:rPr>
            </a:br>
            <a:r>
              <a:rPr lang="nl-NL" sz="1200">
                <a:solidFill>
                  <a:srgbClr val="1188A3"/>
                </a:solidFill>
              </a:rPr>
              <a:t>                </a:t>
            </a:r>
            <a:r>
              <a:rPr lang="nl-NL" sz="1200">
                <a:solidFill>
                  <a:srgbClr val="1188A3"/>
                </a:solidFill>
                <a:hlinkClick r:id="rId4">
                  <a:extLst>
                    <a:ext uri="{A12FA001-AC4F-418D-AE19-62706E023703}">
                      <ahyp:hlinkClr xmlns:ahyp="http://schemas.microsoft.com/office/drawing/2018/hyperlinkcolor" val="tx"/>
                    </a:ext>
                  </a:extLst>
                </a:hlinkClick>
              </a:rPr>
              <a:t>Market Watch (2022)</a:t>
            </a:r>
            <a:br>
              <a:rPr lang="nl-NL" sz="1200">
                <a:solidFill>
                  <a:srgbClr val="1188A3"/>
                </a:solidFill>
              </a:rPr>
            </a:br>
            <a:r>
              <a:rPr lang="nl-NL" sz="1200">
                <a:solidFill>
                  <a:srgbClr val="1188A3"/>
                </a:solidFill>
              </a:rPr>
              <a:t>                </a:t>
            </a:r>
            <a:r>
              <a:rPr lang="nl-NL" sz="1200">
                <a:solidFill>
                  <a:srgbClr val="1188A3"/>
                </a:solidFill>
                <a:hlinkClick r:id="rId5">
                  <a:extLst>
                    <a:ext uri="{A12FA001-AC4F-418D-AE19-62706E023703}">
                      <ahyp:hlinkClr xmlns:ahyp="http://schemas.microsoft.com/office/drawing/2018/hyperlinkcolor" val="tx"/>
                    </a:ext>
                  </a:extLst>
                </a:hlinkClick>
              </a:rPr>
              <a:t>Peura-Kapanen, Jallinoja, &amp; Kaarakainen (2017)</a:t>
            </a:r>
            <a:endParaRPr lang="nl-NL" sz="1200">
              <a:solidFill>
                <a:srgbClr val="1188A3"/>
              </a:solidFill>
            </a:endParaRPr>
          </a:p>
        </p:txBody>
      </p:sp>
    </p:spTree>
    <p:extLst>
      <p:ext uri="{BB962C8B-B14F-4D97-AF65-F5344CB8AC3E}">
        <p14:creationId xmlns:p14="http://schemas.microsoft.com/office/powerpoint/2010/main" val="3005470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01B7B8-8F05-4B41-95A7-EA6659CB9DF0}"/>
              </a:ext>
            </a:extLst>
          </p:cNvPr>
          <p:cNvSpPr>
            <a:spLocks noGrp="1"/>
          </p:cNvSpPr>
          <p:nvPr>
            <p:ph type="body" sz="quarter" idx="20"/>
          </p:nvPr>
        </p:nvSpPr>
        <p:spPr>
          <a:xfrm>
            <a:off x="6791093" y="2084716"/>
            <a:ext cx="5244388" cy="3722513"/>
          </a:xfrm>
        </p:spPr>
        <p:txBody>
          <a:bodyPr/>
          <a:lstStyle/>
          <a:p>
            <a:r>
              <a:rPr lang="lt-LT" sz="2200" dirty="0"/>
              <a:t>Ši bendrovė rodo, kad senjorams lengva naudotis patogumais. Maistas stiklainyje padeda išspręsti prastos mitybos problemas, su kuriomis susiduria daugelis senjorų. Ji užtikrina didelį patogumą ir tinkamą valgio dydį. Dėl paprasto pašildymo ir patiekimo principo slaugos ir priežiūros personalas dabar gali patiekti maistą, atitinkantį senjorų poreikius ir valgymo laiką. Stiklinius indelius taip pat lengva laikyti (nešaldant jie išlieka ilgiau nei 6 mėnesius), todėl taupoma vieta ir energija, taigi jie yra labai patogūs keliais aspektais.</a:t>
            </a:r>
          </a:p>
        </p:txBody>
      </p:sp>
      <p:sp>
        <p:nvSpPr>
          <p:cNvPr id="3" name="Text Placeholder 2">
            <a:extLst>
              <a:ext uri="{FF2B5EF4-FFF2-40B4-BE49-F238E27FC236}">
                <a16:creationId xmlns:a16="http://schemas.microsoft.com/office/drawing/2014/main" id="{09D728AB-2819-49AB-86C3-AE9FCEABED83}"/>
              </a:ext>
            </a:extLst>
          </p:cNvPr>
          <p:cNvSpPr>
            <a:spLocks noGrp="1"/>
          </p:cNvSpPr>
          <p:nvPr>
            <p:ph type="body" sz="quarter" idx="22"/>
          </p:nvPr>
        </p:nvSpPr>
        <p:spPr>
          <a:xfrm>
            <a:off x="6073571" y="297663"/>
            <a:ext cx="2934136" cy="1434253"/>
          </a:xfrm>
        </p:spPr>
        <p:txBody>
          <a:bodyPr>
            <a:normAutofit fontScale="70000" lnSpcReduction="20000"/>
          </a:bodyPr>
          <a:lstStyle/>
          <a:p>
            <a:pPr>
              <a:lnSpc>
                <a:spcPct val="120000"/>
              </a:lnSpc>
            </a:pPr>
            <a:r>
              <a:rPr lang="lt-LT" dirty="0"/>
              <a:t>Mūsų atvejo analizė: Gusto Vitas,</a:t>
            </a:r>
          </a:p>
          <a:p>
            <a:pPr>
              <a:lnSpc>
                <a:spcPct val="120000"/>
              </a:lnSpc>
            </a:pPr>
            <a:r>
              <a:rPr lang="lt-LT" dirty="0"/>
              <a:t>Vokietija</a:t>
            </a:r>
          </a:p>
        </p:txBody>
      </p:sp>
      <p:sp>
        <p:nvSpPr>
          <p:cNvPr id="4" name="Text Placeholder 3">
            <a:extLst>
              <a:ext uri="{FF2B5EF4-FFF2-40B4-BE49-F238E27FC236}">
                <a16:creationId xmlns:a16="http://schemas.microsoft.com/office/drawing/2014/main" id="{AB8A606A-5AB6-416F-8D2C-8A76B3B28FBC}"/>
              </a:ext>
            </a:extLst>
          </p:cNvPr>
          <p:cNvSpPr>
            <a:spLocks noGrp="1"/>
          </p:cNvSpPr>
          <p:nvPr>
            <p:ph type="body" sz="quarter" idx="23"/>
          </p:nvPr>
        </p:nvSpPr>
        <p:spPr>
          <a:xfrm>
            <a:off x="501695" y="575023"/>
            <a:ext cx="3452394" cy="634674"/>
          </a:xfrm>
          <a:solidFill>
            <a:srgbClr val="FFD100"/>
          </a:solidFill>
        </p:spPr>
        <p:txBody>
          <a:bodyPr>
            <a:normAutofit fontScale="77500" lnSpcReduction="20000"/>
          </a:bodyPr>
          <a:lstStyle/>
          <a:p>
            <a:r>
              <a:rPr lang="lt-LT" dirty="0"/>
              <a:t>Pasisemkite įkvėpimo</a:t>
            </a:r>
          </a:p>
        </p:txBody>
      </p:sp>
      <p:pic>
        <p:nvPicPr>
          <p:cNvPr id="9" name="Picture 8">
            <a:hlinkClick r:id="rId2"/>
            <a:extLst>
              <a:ext uri="{FF2B5EF4-FFF2-40B4-BE49-F238E27FC236}">
                <a16:creationId xmlns:a16="http://schemas.microsoft.com/office/drawing/2014/main" id="{BCD752A7-B338-4652-B701-DD66699E0017}"/>
              </a:ext>
            </a:extLst>
          </p:cNvPr>
          <p:cNvPicPr>
            <a:picLocks noChangeAspect="1"/>
          </p:cNvPicPr>
          <p:nvPr/>
        </p:nvPicPr>
        <p:blipFill>
          <a:blip r:embed="rId3"/>
          <a:stretch>
            <a:fillRect/>
          </a:stretch>
        </p:blipFill>
        <p:spPr>
          <a:xfrm>
            <a:off x="1334379" y="2066544"/>
            <a:ext cx="2521080" cy="3454578"/>
          </a:xfrm>
          <a:prstGeom prst="rect">
            <a:avLst/>
          </a:prstGeom>
          <a:ln>
            <a:solidFill>
              <a:srgbClr val="000000"/>
            </a:solidFill>
          </a:ln>
        </p:spPr>
      </p:pic>
      <p:sp>
        <p:nvSpPr>
          <p:cNvPr id="10" name="Arrow: Right 9">
            <a:extLst>
              <a:ext uri="{FF2B5EF4-FFF2-40B4-BE49-F238E27FC236}">
                <a16:creationId xmlns:a16="http://schemas.microsoft.com/office/drawing/2014/main" id="{5F68E0ED-E6A0-49D7-A308-7B661D55177B}"/>
              </a:ext>
            </a:extLst>
          </p:cNvPr>
          <p:cNvSpPr/>
          <p:nvPr/>
        </p:nvSpPr>
        <p:spPr>
          <a:xfrm>
            <a:off x="156519" y="1927654"/>
            <a:ext cx="117786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Spauskite</a:t>
            </a:r>
            <a:r>
              <a:rPr lang="en-IE" sz="1400" b="1" dirty="0">
                <a:solidFill>
                  <a:srgbClr val="000000"/>
                </a:solidFill>
              </a:rPr>
              <a:t> </a:t>
            </a:r>
            <a:r>
              <a:rPr lang="en-IE" sz="1400" b="1" dirty="0" err="1">
                <a:solidFill>
                  <a:srgbClr val="000000"/>
                </a:solidFill>
              </a:rPr>
              <a:t>čia</a:t>
            </a:r>
            <a:r>
              <a:rPr lang="en-IE" sz="1400" b="1" dirty="0">
                <a:solidFill>
                  <a:srgbClr val="000000"/>
                </a:solidFill>
              </a:rPr>
              <a:t> </a:t>
            </a:r>
          </a:p>
        </p:txBody>
      </p:sp>
      <p:pic>
        <p:nvPicPr>
          <p:cNvPr id="1026" name="Picture 2">
            <a:hlinkClick r:id="rId4"/>
            <a:extLst>
              <a:ext uri="{FF2B5EF4-FFF2-40B4-BE49-F238E27FC236}">
                <a16:creationId xmlns:a16="http://schemas.microsoft.com/office/drawing/2014/main" id="{F3ECA871-245F-7CD9-BCBA-A0603D6DB11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97615" y="206931"/>
            <a:ext cx="2014631" cy="1370858"/>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CEB6B71E-2D7A-C01C-8AB2-D6DCB4551EC2}"/>
              </a:ext>
            </a:extLst>
          </p:cNvPr>
          <p:cNvSpPr/>
          <p:nvPr/>
        </p:nvSpPr>
        <p:spPr>
          <a:xfrm rot="20636216">
            <a:off x="8399071" y="1110580"/>
            <a:ext cx="1459138" cy="97133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Daugiau</a:t>
            </a:r>
            <a:r>
              <a:rPr lang="en-IE" sz="1400" b="1" dirty="0">
                <a:solidFill>
                  <a:srgbClr val="000000"/>
                </a:solidFill>
              </a:rPr>
              <a:t> </a:t>
            </a:r>
            <a:r>
              <a:rPr lang="en-IE" sz="1400" b="1" dirty="0" err="1">
                <a:solidFill>
                  <a:srgbClr val="000000"/>
                </a:solidFill>
              </a:rPr>
              <a:t>informacijos</a:t>
            </a:r>
            <a:r>
              <a:rPr lang="en-IE" sz="1400" b="1" dirty="0">
                <a:solidFill>
                  <a:srgbClr val="000000"/>
                </a:solidFill>
              </a:rPr>
              <a:t> </a:t>
            </a:r>
            <a:r>
              <a:rPr lang="en-IE" sz="1400" b="1" dirty="0" err="1">
                <a:solidFill>
                  <a:srgbClr val="000000"/>
                </a:solidFill>
              </a:rPr>
              <a:t>rasite</a:t>
            </a:r>
            <a:r>
              <a:rPr lang="en-IE" sz="1400" b="1" dirty="0">
                <a:solidFill>
                  <a:srgbClr val="000000"/>
                </a:solidFill>
              </a:rPr>
              <a:t> </a:t>
            </a:r>
            <a:r>
              <a:rPr lang="en-IE" sz="1400" b="1" dirty="0" err="1">
                <a:solidFill>
                  <a:srgbClr val="000000"/>
                </a:solidFill>
              </a:rPr>
              <a:t>čia</a:t>
            </a:r>
            <a:r>
              <a:rPr lang="en-IE" sz="1400" b="1" dirty="0">
                <a:solidFill>
                  <a:srgbClr val="000000"/>
                </a:solidFill>
              </a:rPr>
              <a:t>! </a:t>
            </a:r>
          </a:p>
        </p:txBody>
      </p:sp>
      <p:pic>
        <p:nvPicPr>
          <p:cNvPr id="6" name="Picture 5">
            <a:extLst>
              <a:ext uri="{FF2B5EF4-FFF2-40B4-BE49-F238E27FC236}">
                <a16:creationId xmlns:a16="http://schemas.microsoft.com/office/drawing/2014/main" id="{9C7A6F3C-400C-5D2E-9416-BB4A2CCF4E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1821" y="4629168"/>
            <a:ext cx="2038173" cy="1931169"/>
          </a:xfrm>
          <a:prstGeom prst="rect">
            <a:avLst/>
          </a:prstGeom>
        </p:spPr>
      </p:pic>
    </p:spTree>
    <p:extLst>
      <p:ext uri="{BB962C8B-B14F-4D97-AF65-F5344CB8AC3E}">
        <p14:creationId xmlns:p14="http://schemas.microsoft.com/office/powerpoint/2010/main" val="552567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D4EDCD-CE0B-BE4D-49E2-41D67D8DCD6E}"/>
              </a:ext>
            </a:extLst>
          </p:cNvPr>
          <p:cNvSpPr>
            <a:spLocks noGrp="1"/>
          </p:cNvSpPr>
          <p:nvPr>
            <p:ph type="body" sz="quarter" idx="18"/>
          </p:nvPr>
        </p:nvSpPr>
        <p:spPr>
          <a:xfrm>
            <a:off x="1611086" y="1480457"/>
            <a:ext cx="5027630" cy="5214752"/>
          </a:xfrm>
        </p:spPr>
        <p:txBody>
          <a:bodyPr vert="horz" lIns="91440" tIns="45720" rIns="91440" bIns="45720" rtlCol="0" anchor="t">
            <a:normAutofit/>
          </a:bodyPr>
          <a:lstStyle/>
          <a:p>
            <a:pPr marL="0" indent="0"/>
            <a:r>
              <a:rPr lang="lt-LT" dirty="0">
                <a:ea typeface="+mn-lt"/>
                <a:cs typeface="+mn-lt"/>
              </a:rPr>
              <a:t>Dehidratacija yra dažna vyresnio amžiaus žmonių, ypač sergančiųjų demencija, problema. Dėl tokių pacientų atminties sutrikimų gali kilti tokių problemų, kaip pamiršimas išgerti pakankamai vandens. Kaip atsakas į šį iššūkį, „</a:t>
            </a:r>
            <a:r>
              <a:rPr lang="lt-LT" dirty="0" err="1">
                <a:ea typeface="+mn-lt"/>
                <a:cs typeface="+mn-lt"/>
              </a:rPr>
              <a:t>Jelly</a:t>
            </a:r>
            <a:r>
              <a:rPr lang="lt-LT" dirty="0">
                <a:ea typeface="+mn-lt"/>
                <a:cs typeface="+mn-lt"/>
              </a:rPr>
              <a:t> </a:t>
            </a:r>
            <a:r>
              <a:rPr lang="lt-LT" dirty="0" err="1">
                <a:ea typeface="+mn-lt"/>
                <a:cs typeface="+mn-lt"/>
              </a:rPr>
              <a:t>Drops</a:t>
            </a:r>
            <a:r>
              <a:rPr lang="lt-LT" dirty="0">
                <a:ea typeface="+mn-lt"/>
                <a:cs typeface="+mn-lt"/>
              </a:rPr>
              <a:t>“ – tai </a:t>
            </a:r>
            <a:r>
              <a:rPr lang="lt-LT" b="1" dirty="0">
                <a:ea typeface="+mn-lt"/>
                <a:cs typeface="+mn-lt"/>
              </a:rPr>
              <a:t>kąsnio dydžio saldainiai be cukraus, kurių sudėtyje yra 95 proc. vandens ir elektrolitų.</a:t>
            </a:r>
            <a:r>
              <a:rPr lang="lt-LT" dirty="0">
                <a:ea typeface="+mn-lt"/>
                <a:cs typeface="+mn-lt"/>
              </a:rPr>
              <a:t> Kiekviename dėkle yra 300 ml vandens. Įmonė siūlo prenumeratą internetu ir vienkartinius pirkinius.</a:t>
            </a:r>
          </a:p>
          <a:p>
            <a:pPr marL="0" indent="0"/>
            <a:r>
              <a:rPr lang="lt-LT" dirty="0">
                <a:ea typeface="+mn-lt"/>
                <a:cs typeface="+mn-lt"/>
              </a:rPr>
              <a:t>Daugiau informacijos rasite mūsų gerųjų praktikų vadove.</a:t>
            </a:r>
          </a:p>
        </p:txBody>
      </p:sp>
      <p:pic>
        <p:nvPicPr>
          <p:cNvPr id="11" name="Picture 11" descr="A picture containing person, food, container, pink&#10;&#10;Description automatically generated">
            <a:hlinkClick r:id="rId3"/>
            <a:extLst>
              <a:ext uri="{FF2B5EF4-FFF2-40B4-BE49-F238E27FC236}">
                <a16:creationId xmlns:a16="http://schemas.microsoft.com/office/drawing/2014/main" id="{E1842999-3F5D-ABC9-DD7B-0431A298BD5B}"/>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6852062" y="332509"/>
            <a:ext cx="5126592" cy="6362700"/>
          </a:xfrm>
        </p:spPr>
      </p:pic>
      <p:sp>
        <p:nvSpPr>
          <p:cNvPr id="6" name="Text Placeholder 2">
            <a:extLst>
              <a:ext uri="{FF2B5EF4-FFF2-40B4-BE49-F238E27FC236}">
                <a16:creationId xmlns:a16="http://schemas.microsoft.com/office/drawing/2014/main" id="{C331C378-B49B-EB4D-E25A-1493B6407E19}"/>
              </a:ext>
            </a:extLst>
          </p:cNvPr>
          <p:cNvSpPr txBox="1">
            <a:spLocks/>
          </p:cNvSpPr>
          <p:nvPr/>
        </p:nvSpPr>
        <p:spPr>
          <a:xfrm>
            <a:off x="841847" y="239486"/>
            <a:ext cx="3044353" cy="881743"/>
          </a:xfrm>
          <a:prstGeom prst="rect">
            <a:avLst/>
          </a:prstGeom>
          <a:solidFill>
            <a:srgbClr val="FFD100"/>
          </a:solidFill>
        </p:spPr>
        <p:txBody>
          <a:bodyPr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b="1" dirty="0">
                <a:solidFill>
                  <a:srgbClr val="000000"/>
                </a:solidFill>
              </a:rPr>
              <a:t>Pasisemkite įkvėpimo</a:t>
            </a:r>
            <a:endParaRPr lang="en-IE" sz="3600" b="1" dirty="0">
              <a:solidFill>
                <a:srgbClr val="000000"/>
              </a:solidFill>
            </a:endParaRPr>
          </a:p>
        </p:txBody>
      </p:sp>
      <p:sp>
        <p:nvSpPr>
          <p:cNvPr id="4" name="Text Placeholder 3">
            <a:extLst>
              <a:ext uri="{FF2B5EF4-FFF2-40B4-BE49-F238E27FC236}">
                <a16:creationId xmlns:a16="http://schemas.microsoft.com/office/drawing/2014/main" id="{20F246A7-C1A0-2F9A-3731-B1BFFE099E53}"/>
              </a:ext>
            </a:extLst>
          </p:cNvPr>
          <p:cNvSpPr>
            <a:spLocks noGrp="1"/>
          </p:cNvSpPr>
          <p:nvPr>
            <p:ph type="body" sz="quarter" idx="16"/>
          </p:nvPr>
        </p:nvSpPr>
        <p:spPr>
          <a:xfrm>
            <a:off x="7475575" y="5934057"/>
            <a:ext cx="4716425" cy="582221"/>
          </a:xfrm>
          <a:solidFill>
            <a:srgbClr val="85D2E1"/>
          </a:solidFill>
        </p:spPr>
        <p:txBody>
          <a:bodyPr vert="horz" lIns="91440" tIns="45720" rIns="91440" bIns="45720" rtlCol="0" anchor="ctr">
            <a:normAutofit fontScale="55000" lnSpcReduction="20000"/>
          </a:bodyPr>
          <a:lstStyle/>
          <a:p>
            <a:pPr algn="ctr"/>
            <a:r>
              <a:rPr lang="en-GB" dirty="0" err="1"/>
              <a:t>Naujoviški</a:t>
            </a:r>
            <a:r>
              <a:rPr lang="en-GB" dirty="0"/>
              <a:t> </a:t>
            </a:r>
            <a:r>
              <a:rPr lang="en-GB" dirty="0" err="1"/>
              <a:t>vandens</a:t>
            </a:r>
            <a:r>
              <a:rPr lang="en-GB" dirty="0"/>
              <a:t> </a:t>
            </a:r>
            <a:r>
              <a:rPr lang="en-GB" dirty="0" err="1"/>
              <a:t>saldainiai</a:t>
            </a:r>
            <a:r>
              <a:rPr lang="en-GB" dirty="0"/>
              <a:t> </a:t>
            </a:r>
            <a:r>
              <a:rPr lang="lt-LT" dirty="0"/>
              <a:t>„</a:t>
            </a:r>
            <a:r>
              <a:rPr lang="en-GB" dirty="0"/>
              <a:t>Jelly Drops</a:t>
            </a:r>
            <a:r>
              <a:rPr lang="lt-LT" dirty="0"/>
              <a:t>“</a:t>
            </a:r>
            <a:endParaRPr lang="en-GB" dirty="0"/>
          </a:p>
        </p:txBody>
      </p:sp>
      <p:pic>
        <p:nvPicPr>
          <p:cNvPr id="2050" name="Picture 2" descr="Jelly Drops">
            <a:hlinkClick r:id="rId3"/>
            <a:extLst>
              <a:ext uri="{FF2B5EF4-FFF2-40B4-BE49-F238E27FC236}">
                <a16:creationId xmlns:a16="http://schemas.microsoft.com/office/drawing/2014/main" id="{1EE50BF8-0104-1CCA-F2AC-6B80A2033DC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014236" y="602116"/>
            <a:ext cx="9525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00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9023B-430B-49B2-7CF8-572EC89B7195}"/>
              </a:ext>
            </a:extLst>
          </p:cNvPr>
          <p:cNvSpPr>
            <a:spLocks noGrp="1"/>
          </p:cNvSpPr>
          <p:nvPr>
            <p:ph type="body" sz="quarter" idx="18"/>
          </p:nvPr>
        </p:nvSpPr>
        <p:spPr>
          <a:xfrm>
            <a:off x="367552" y="1434353"/>
            <a:ext cx="5564883" cy="4190362"/>
          </a:xfrm>
        </p:spPr>
        <p:txBody>
          <a:bodyPr>
            <a:normAutofit fontScale="92500"/>
          </a:bodyPr>
          <a:lstStyle/>
          <a:p>
            <a:pPr indent="0"/>
            <a:r>
              <a:rPr lang="lt-LT" dirty="0"/>
              <a:t>Kadangi vis daugiau kasdienių veiklų, pavyzdžiui, apsipirkimas ir mokymais, persikelia į internetą, pažeidžiama grupė (vyresnio amžiaus žmonės) negali būti palikta viena pati. Jei išmanioji valstybė nepasiūlys nieko, kas atitiktų vyresnio amžiaus žmonių poreikius ir gyvenimo būdą, jie jausis atskirti nuo skaitmeninės transformacijos. </a:t>
            </a:r>
          </a:p>
          <a:p>
            <a:pPr indent="0"/>
            <a:r>
              <a:rPr lang="lt-LT" dirty="0"/>
              <a:t>Masinis mūsų visuomenės skaitmeninimas reiškia, kad rytojaus senjorai technologijas laikys tikru sprendimu, kaip išsaugoti savo savarankiškumą ir sveikatą. </a:t>
            </a:r>
          </a:p>
        </p:txBody>
      </p:sp>
      <p:sp>
        <p:nvSpPr>
          <p:cNvPr id="3" name="Text Placeholder 2">
            <a:extLst>
              <a:ext uri="{FF2B5EF4-FFF2-40B4-BE49-F238E27FC236}">
                <a16:creationId xmlns:a16="http://schemas.microsoft.com/office/drawing/2014/main" id="{7A5A5F9D-22F2-90A7-299B-F59885EFC83F}"/>
              </a:ext>
            </a:extLst>
          </p:cNvPr>
          <p:cNvSpPr>
            <a:spLocks noGrp="1"/>
          </p:cNvSpPr>
          <p:nvPr>
            <p:ph type="body" sz="quarter" idx="16"/>
          </p:nvPr>
        </p:nvSpPr>
        <p:spPr/>
        <p:txBody>
          <a:bodyPr>
            <a:normAutofit lnSpcReduction="10000"/>
          </a:bodyPr>
          <a:lstStyle/>
          <a:p>
            <a:r>
              <a:rPr lang="en-GB" b="1" dirty="0"/>
              <a:t>3. </a:t>
            </a:r>
            <a:r>
              <a:rPr lang="en-GB" b="1" dirty="0" err="1"/>
              <a:t>Skaitmeninimas</a:t>
            </a:r>
            <a:endParaRPr lang="en-GB" b="1" dirty="0"/>
          </a:p>
        </p:txBody>
      </p:sp>
      <p:pic>
        <p:nvPicPr>
          <p:cNvPr id="6" name="Picture Placeholder 5" descr="Speech bubble with hashtag symbol">
            <a:extLst>
              <a:ext uri="{FF2B5EF4-FFF2-40B4-BE49-F238E27FC236}">
                <a16:creationId xmlns:a16="http://schemas.microsoft.com/office/drawing/2014/main" id="{12043641-9BA4-ADCF-D9CA-0357A05B1A3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92863" y="201613"/>
            <a:ext cx="5564187" cy="5446712"/>
          </a:xfrm>
        </p:spPr>
      </p:pic>
    </p:spTree>
    <p:extLst>
      <p:ext uri="{BB962C8B-B14F-4D97-AF65-F5344CB8AC3E}">
        <p14:creationId xmlns:p14="http://schemas.microsoft.com/office/powerpoint/2010/main" val="1258970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10DDB-75F4-9EE6-4C81-FC0DB1E1FF34}"/>
              </a:ext>
            </a:extLst>
          </p:cNvPr>
          <p:cNvSpPr>
            <a:spLocks noGrp="1"/>
          </p:cNvSpPr>
          <p:nvPr>
            <p:ph type="body" sz="quarter" idx="14"/>
          </p:nvPr>
        </p:nvSpPr>
        <p:spPr>
          <a:xfrm>
            <a:off x="10391462" y="2707294"/>
            <a:ext cx="785328" cy="1056986"/>
          </a:xfrm>
        </p:spPr>
        <p:txBody>
          <a:bodyPr>
            <a:noAutofit/>
          </a:bodyPr>
          <a:lstStyle/>
          <a:p>
            <a:r>
              <a:rPr lang="lt-LT" sz="12000" dirty="0"/>
              <a:t>„</a:t>
            </a:r>
            <a:endParaRPr lang="en-IE" sz="12000" dirty="0"/>
          </a:p>
        </p:txBody>
      </p:sp>
      <p:sp>
        <p:nvSpPr>
          <p:cNvPr id="3" name="Text Placeholder 2">
            <a:extLst>
              <a:ext uri="{FF2B5EF4-FFF2-40B4-BE49-F238E27FC236}">
                <a16:creationId xmlns:a16="http://schemas.microsoft.com/office/drawing/2014/main" id="{5D46794B-056B-5277-D01A-DDCAF38D6026}"/>
              </a:ext>
            </a:extLst>
          </p:cNvPr>
          <p:cNvSpPr>
            <a:spLocks noGrp="1"/>
          </p:cNvSpPr>
          <p:nvPr>
            <p:ph type="body" sz="quarter" idx="13"/>
          </p:nvPr>
        </p:nvSpPr>
        <p:spPr>
          <a:xfrm>
            <a:off x="1310630" y="795622"/>
            <a:ext cx="9473496" cy="4493975"/>
          </a:xfrm>
        </p:spPr>
        <p:txBody>
          <a:bodyPr/>
          <a:lstStyle/>
          <a:p>
            <a:r>
              <a:rPr lang="lt-LT" dirty="0"/>
              <a:t>Kol kas vis dar reikia atsižvelgti į keletą iššūkių, su kuriais susiduria vyresnio amžiaus žmonės, pavyzdžiui, galimybę be papildomų išlaidų įpirkti tinkamas priemones ir paslaugas, gebėjimą tinkamai naudotis IRT (informacijos ir ryšių technologijų) prietaisais arba gauti paramą, kad išmoktų jais naudotis, taip pat palaikyti aktyvų socialinį ir pilietinį gyvenimą pasitelkiant naujus bendravimo būdus.</a:t>
            </a:r>
          </a:p>
          <a:p>
            <a:endParaRPr lang="lt-LT" dirty="0"/>
          </a:p>
        </p:txBody>
      </p:sp>
      <p:sp>
        <p:nvSpPr>
          <p:cNvPr id="4" name="Text Placeholder 3">
            <a:extLst>
              <a:ext uri="{FF2B5EF4-FFF2-40B4-BE49-F238E27FC236}">
                <a16:creationId xmlns:a16="http://schemas.microsoft.com/office/drawing/2014/main" id="{561DD04F-2EF7-2E82-85F7-00EBCBB6CF5C}"/>
              </a:ext>
            </a:extLst>
          </p:cNvPr>
          <p:cNvSpPr>
            <a:spLocks noGrp="1"/>
          </p:cNvSpPr>
          <p:nvPr>
            <p:ph type="body" sz="quarter" idx="15"/>
          </p:nvPr>
        </p:nvSpPr>
        <p:spPr>
          <a:xfrm>
            <a:off x="438310" y="454869"/>
            <a:ext cx="2613204" cy="1221666"/>
          </a:xfrm>
        </p:spPr>
        <p:txBody>
          <a:bodyPr/>
          <a:lstStyle/>
          <a:p>
            <a:r>
              <a:rPr lang="lt-LT" dirty="0"/>
              <a:t>„</a:t>
            </a:r>
            <a:endParaRPr lang="en-IE" dirty="0"/>
          </a:p>
        </p:txBody>
      </p:sp>
      <p:sp>
        <p:nvSpPr>
          <p:cNvPr id="6" name="TextBox 5">
            <a:extLst>
              <a:ext uri="{FF2B5EF4-FFF2-40B4-BE49-F238E27FC236}">
                <a16:creationId xmlns:a16="http://schemas.microsoft.com/office/drawing/2014/main" id="{96ED8BE0-B23E-5264-C1E3-E5C2B70EF385}"/>
              </a:ext>
            </a:extLst>
          </p:cNvPr>
          <p:cNvSpPr txBox="1"/>
          <p:nvPr/>
        </p:nvSpPr>
        <p:spPr>
          <a:xfrm>
            <a:off x="6472518" y="5530013"/>
            <a:ext cx="4545106" cy="369332"/>
          </a:xfrm>
          <a:prstGeom prst="rect">
            <a:avLst/>
          </a:prstGeom>
          <a:noFill/>
        </p:spPr>
        <p:txBody>
          <a:bodyPr wrap="square" rtlCol="0">
            <a:spAutoFit/>
          </a:bodyPr>
          <a:lstStyle/>
          <a:p>
            <a:r>
              <a:rPr lang="lt-LT" dirty="0">
                <a:solidFill>
                  <a:srgbClr val="1188A3"/>
                </a:solidFill>
                <a:hlinkClick r:id="rId2">
                  <a:extLst>
                    <a:ext uri="{A12FA001-AC4F-418D-AE19-62706E023703}">
                      <ahyp:hlinkClr xmlns:ahyp="http://schemas.microsoft.com/office/drawing/2018/hyperlinkcolor" val="tx"/>
                    </a:ext>
                  </a:extLst>
                </a:hlinkClick>
              </a:rPr>
              <a:t>Šaltinis</a:t>
            </a:r>
            <a:r>
              <a:rPr lang="en-IE" dirty="0">
                <a:solidFill>
                  <a:srgbClr val="1188A3"/>
                </a:solidFill>
              </a:rPr>
              <a:t> : </a:t>
            </a:r>
            <a:r>
              <a:rPr lang="en-IE" dirty="0">
                <a:solidFill>
                  <a:srgbClr val="1188A3"/>
                </a:solidFill>
                <a:hlinkClick r:id="rId2">
                  <a:extLst>
                    <a:ext uri="{A12FA001-AC4F-418D-AE19-62706E023703}">
                      <ahyp:hlinkClr xmlns:ahyp="http://schemas.microsoft.com/office/drawing/2018/hyperlinkcolor" val="tx"/>
                    </a:ext>
                  </a:extLst>
                </a:hlinkClick>
              </a:rPr>
              <a:t>Older people in a era of digitalisation</a:t>
            </a:r>
            <a:endParaRPr lang="en-IE" dirty="0">
              <a:solidFill>
                <a:srgbClr val="1188A3"/>
              </a:solidFill>
            </a:endParaRPr>
          </a:p>
        </p:txBody>
      </p:sp>
    </p:spTree>
    <p:extLst>
      <p:ext uri="{BB962C8B-B14F-4D97-AF65-F5344CB8AC3E}">
        <p14:creationId xmlns:p14="http://schemas.microsoft.com/office/powerpoint/2010/main" val="1340144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629CF-AA0F-67A7-7E2E-9F275B308955}"/>
              </a:ext>
            </a:extLst>
          </p:cNvPr>
          <p:cNvSpPr>
            <a:spLocks noGrp="1"/>
          </p:cNvSpPr>
          <p:nvPr>
            <p:ph type="body" sz="quarter" idx="18"/>
          </p:nvPr>
        </p:nvSpPr>
        <p:spPr>
          <a:xfrm>
            <a:off x="305266" y="1355119"/>
            <a:ext cx="6087034" cy="2277823"/>
          </a:xfrm>
        </p:spPr>
        <p:txBody>
          <a:bodyPr>
            <a:noAutofit/>
          </a:bodyPr>
          <a:lstStyle/>
          <a:p>
            <a:pPr marL="0" indent="0" algn="l"/>
            <a:r>
              <a:rPr lang="lt-LT" sz="2100" i="0" u="none" strike="noStrike" baseline="0" dirty="0"/>
              <a:t>Rinkdami </a:t>
            </a:r>
            <a:r>
              <a:rPr lang="lt-LT" sz="2100" dirty="0"/>
              <a:t>gerųjų</a:t>
            </a:r>
            <a:r>
              <a:rPr lang="lt-LT" sz="2100" i="0" u="none" strike="noStrike" baseline="0" dirty="0"/>
              <a:t> praktikų vadovui skirtus pavyzdžius pastebėjome, kaip greitai populiarėja </a:t>
            </a:r>
            <a:r>
              <a:rPr lang="lt-LT" sz="2100" b="1" i="0" u="none" strike="noStrike" baseline="0" dirty="0"/>
              <a:t>šviežiai paruošto maisto ir gėrimų pristatymo internetu paslaugos</a:t>
            </a:r>
            <a:r>
              <a:rPr lang="lt-LT" sz="2100" i="0" u="none" strike="noStrike" baseline="0" dirty="0"/>
              <a:t>. Šiuo metu kai kuriems senjorams vis dar reikia pagalbos naudojantis šiomis skaitmeninėmis paslaugomis, tačiau atrodo, kad jie taip pat nori išbandyti bei naudotis šiomis paslaugomis.</a:t>
            </a:r>
          </a:p>
        </p:txBody>
      </p:sp>
      <p:sp>
        <p:nvSpPr>
          <p:cNvPr id="3" name="Text Placeholder 2">
            <a:extLst>
              <a:ext uri="{FF2B5EF4-FFF2-40B4-BE49-F238E27FC236}">
                <a16:creationId xmlns:a16="http://schemas.microsoft.com/office/drawing/2014/main" id="{BEB0AF75-6986-8958-86A0-30F9DE5FCAE4}"/>
              </a:ext>
            </a:extLst>
          </p:cNvPr>
          <p:cNvSpPr>
            <a:spLocks noGrp="1"/>
          </p:cNvSpPr>
          <p:nvPr>
            <p:ph type="body" sz="quarter" idx="16"/>
          </p:nvPr>
        </p:nvSpPr>
        <p:spPr>
          <a:xfrm>
            <a:off x="421342" y="228600"/>
            <a:ext cx="5674658" cy="1116106"/>
          </a:xfrm>
        </p:spPr>
        <p:txBody>
          <a:bodyPr>
            <a:normAutofit fontScale="92500" lnSpcReduction="10000"/>
          </a:bodyPr>
          <a:lstStyle/>
          <a:p>
            <a:r>
              <a:rPr lang="en-GB" b="1" dirty="0"/>
              <a:t>3. </a:t>
            </a:r>
            <a:r>
              <a:rPr lang="en-GB" b="1" dirty="0" err="1"/>
              <a:t>Skaitmeninimas</a:t>
            </a:r>
            <a:r>
              <a:rPr lang="en-GB" b="1" dirty="0"/>
              <a:t> </a:t>
            </a:r>
          </a:p>
          <a:p>
            <a:r>
              <a:rPr lang="en-GB" dirty="0"/>
              <a:t>(</a:t>
            </a:r>
            <a:r>
              <a:rPr lang="en-GB" dirty="0" err="1"/>
              <a:t>šviežio</a:t>
            </a:r>
            <a:r>
              <a:rPr lang="en-GB" dirty="0"/>
              <a:t> </a:t>
            </a:r>
            <a:r>
              <a:rPr lang="en-GB" dirty="0" err="1"/>
              <a:t>maisto</a:t>
            </a:r>
            <a:r>
              <a:rPr lang="en-GB" dirty="0"/>
              <a:t> </a:t>
            </a:r>
            <a:r>
              <a:rPr lang="en-GB" dirty="0" err="1"/>
              <a:t>pristatymas</a:t>
            </a:r>
            <a:r>
              <a:rPr lang="en-GB" dirty="0"/>
              <a:t>)</a:t>
            </a:r>
          </a:p>
        </p:txBody>
      </p:sp>
      <p:sp>
        <p:nvSpPr>
          <p:cNvPr id="9" name="TextBox 8">
            <a:extLst>
              <a:ext uri="{FF2B5EF4-FFF2-40B4-BE49-F238E27FC236}">
                <a16:creationId xmlns:a16="http://schemas.microsoft.com/office/drawing/2014/main" id="{9BD10BC7-DF65-0611-4544-3E6045168C95}"/>
              </a:ext>
            </a:extLst>
          </p:cNvPr>
          <p:cNvSpPr txBox="1"/>
          <p:nvPr/>
        </p:nvSpPr>
        <p:spPr>
          <a:xfrm>
            <a:off x="438808" y="5940188"/>
            <a:ext cx="5237643" cy="461665"/>
          </a:xfrm>
          <a:prstGeom prst="rect">
            <a:avLst/>
          </a:prstGeom>
          <a:noFill/>
        </p:spPr>
        <p:txBody>
          <a:bodyPr wrap="square">
            <a:spAutoFit/>
          </a:bodyPr>
          <a:lstStyle/>
          <a:p>
            <a:r>
              <a:rPr lang="lt-LT" sz="1200" dirty="0">
                <a:solidFill>
                  <a:srgbClr val="1188A3"/>
                </a:solidFill>
              </a:rPr>
              <a:t>Šaltiniai</a:t>
            </a:r>
            <a:r>
              <a:rPr lang="nl-NL" sz="1200" dirty="0">
                <a:solidFill>
                  <a:srgbClr val="1188A3"/>
                </a:solidFill>
              </a:rPr>
              <a:t>: </a:t>
            </a:r>
            <a:r>
              <a:rPr lang="nl-NL" sz="1200" dirty="0">
                <a:solidFill>
                  <a:srgbClr val="1188A3"/>
                </a:solidFill>
                <a:hlinkClick r:id="rId2">
                  <a:extLst>
                    <a:ext uri="{A12FA001-AC4F-418D-AE19-62706E023703}">
                      <ahyp:hlinkClr xmlns:ahyp="http://schemas.microsoft.com/office/drawing/2018/hyperlinkcolor" val="tx"/>
                    </a:ext>
                  </a:extLst>
                </a:hlinkClick>
              </a:rPr>
              <a:t>Euromonitor International (2021)</a:t>
            </a:r>
            <a:br>
              <a:rPr lang="nl-NL" sz="1200" dirty="0">
                <a:solidFill>
                  <a:srgbClr val="1188A3"/>
                </a:solidFill>
              </a:rPr>
            </a:br>
            <a:r>
              <a:rPr lang="nl-NL" sz="1200" dirty="0">
                <a:solidFill>
                  <a:srgbClr val="1188A3"/>
                </a:solidFill>
              </a:rPr>
              <a:t>                </a:t>
            </a:r>
            <a:r>
              <a:rPr lang="nl-NL" sz="1200" dirty="0">
                <a:solidFill>
                  <a:srgbClr val="1188A3"/>
                </a:solidFill>
                <a:hlinkClick r:id="rId3">
                  <a:extLst>
                    <a:ext uri="{A12FA001-AC4F-418D-AE19-62706E023703}">
                      <ahyp:hlinkClr xmlns:ahyp="http://schemas.microsoft.com/office/drawing/2018/hyperlinkcolor" val="tx"/>
                    </a:ext>
                  </a:extLst>
                </a:hlinkClick>
              </a:rPr>
              <a:t>F+B Tech (2021)</a:t>
            </a:r>
            <a:endParaRPr lang="nl-NL" sz="1200" dirty="0">
              <a:solidFill>
                <a:srgbClr val="1188A3"/>
              </a:solidFill>
            </a:endParaRPr>
          </a:p>
        </p:txBody>
      </p:sp>
      <p:sp>
        <p:nvSpPr>
          <p:cNvPr id="23" name="TextBox 22">
            <a:extLst>
              <a:ext uri="{FF2B5EF4-FFF2-40B4-BE49-F238E27FC236}">
                <a16:creationId xmlns:a16="http://schemas.microsoft.com/office/drawing/2014/main" id="{EF2764DA-98C4-5BAB-49BA-B3F986BDF73E}"/>
              </a:ext>
            </a:extLst>
          </p:cNvPr>
          <p:cNvSpPr txBox="1"/>
          <p:nvPr/>
        </p:nvSpPr>
        <p:spPr>
          <a:xfrm>
            <a:off x="795423" y="3719435"/>
            <a:ext cx="2259308" cy="923330"/>
          </a:xfrm>
          <a:prstGeom prst="rect">
            <a:avLst/>
          </a:prstGeom>
          <a:noFill/>
          <a:ln>
            <a:solidFill>
              <a:srgbClr val="000000"/>
            </a:solidFill>
          </a:ln>
        </p:spPr>
        <p:txBody>
          <a:bodyPr wrap="square">
            <a:spAutoFit/>
          </a:bodyPr>
          <a:lstStyle/>
          <a:p>
            <a:pPr marL="0" indent="0" algn="ctr"/>
            <a:r>
              <a:rPr lang="lt-LT" sz="1800" b="1" dirty="0">
                <a:solidFill>
                  <a:srgbClr val="000000"/>
                </a:solidFill>
                <a:latin typeface="FrutigerLTCom-Light"/>
              </a:rPr>
              <a:t>Trečiųjų šalių pristatymo paslaugų teikėjai</a:t>
            </a:r>
          </a:p>
        </p:txBody>
      </p:sp>
      <p:sp>
        <p:nvSpPr>
          <p:cNvPr id="24" name="TextBox 23">
            <a:extLst>
              <a:ext uri="{FF2B5EF4-FFF2-40B4-BE49-F238E27FC236}">
                <a16:creationId xmlns:a16="http://schemas.microsoft.com/office/drawing/2014/main" id="{D46ABA37-2083-4D72-4E97-52AE89E9723A}"/>
              </a:ext>
            </a:extLst>
          </p:cNvPr>
          <p:cNvSpPr txBox="1"/>
          <p:nvPr/>
        </p:nvSpPr>
        <p:spPr>
          <a:xfrm>
            <a:off x="3540394" y="3715983"/>
            <a:ext cx="2259307" cy="657536"/>
          </a:xfrm>
          <a:prstGeom prst="rect">
            <a:avLst/>
          </a:prstGeom>
          <a:noFill/>
          <a:ln>
            <a:solidFill>
              <a:srgbClr val="000000"/>
            </a:solidFill>
          </a:ln>
        </p:spPr>
        <p:txBody>
          <a:bodyPr wrap="square">
            <a:spAutoFit/>
          </a:bodyPr>
          <a:lstStyle/>
          <a:p>
            <a:pPr marL="0" indent="0" algn="ctr"/>
            <a:r>
              <a:rPr lang="lt-LT" sz="1800" b="1" dirty="0">
                <a:solidFill>
                  <a:srgbClr val="000000"/>
                </a:solidFill>
                <a:latin typeface="FrutigerLTCom-Light"/>
              </a:rPr>
              <a:t>Vidiniai pristatymo paslaugų teikėjai</a:t>
            </a:r>
          </a:p>
        </p:txBody>
      </p:sp>
      <p:pic>
        <p:nvPicPr>
          <p:cNvPr id="26" name="Picture 25">
            <a:hlinkClick r:id="rId4"/>
            <a:extLst>
              <a:ext uri="{FF2B5EF4-FFF2-40B4-BE49-F238E27FC236}">
                <a16:creationId xmlns:a16="http://schemas.microsoft.com/office/drawing/2014/main" id="{AD4553BE-B961-084C-0764-65E1FC3D99A8}"/>
              </a:ext>
            </a:extLst>
          </p:cNvPr>
          <p:cNvPicPr>
            <a:picLocks noChangeAspect="1"/>
          </p:cNvPicPr>
          <p:nvPr/>
        </p:nvPicPr>
        <p:blipFill>
          <a:blip r:embed="rId5"/>
          <a:stretch>
            <a:fillRect/>
          </a:stretch>
        </p:blipFill>
        <p:spPr>
          <a:xfrm>
            <a:off x="3964462" y="4531049"/>
            <a:ext cx="1566298" cy="1210723"/>
          </a:xfrm>
          <a:prstGeom prst="rect">
            <a:avLst/>
          </a:prstGeom>
        </p:spPr>
      </p:pic>
      <p:pic>
        <p:nvPicPr>
          <p:cNvPr id="3076" name="Picture 4">
            <a:hlinkClick r:id="rId6"/>
            <a:extLst>
              <a:ext uri="{FF2B5EF4-FFF2-40B4-BE49-F238E27FC236}">
                <a16:creationId xmlns:a16="http://schemas.microsoft.com/office/drawing/2014/main" id="{B07119F7-8083-135B-C8FE-E372AFBA947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19106" y="4565577"/>
            <a:ext cx="1210236" cy="1210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descr="Woman using laptop">
            <a:extLst>
              <a:ext uri="{FF2B5EF4-FFF2-40B4-BE49-F238E27FC236}">
                <a16:creationId xmlns:a16="http://schemas.microsoft.com/office/drawing/2014/main" id="{AB5057E5-0E3D-74D1-5A78-E1C30C56D3B8}"/>
              </a:ext>
            </a:extLst>
          </p:cNvPr>
          <p:cNvPicPr>
            <a:picLocks noGrp="1" noChangeAspect="1"/>
          </p:cNvPicPr>
          <p:nvPr>
            <p:ph type="pic" sz="quarter" idx="10"/>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9814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94F28F-C891-59E2-D8F9-29DE5ED58321}"/>
              </a:ext>
            </a:extLst>
          </p:cNvPr>
          <p:cNvSpPr txBox="1">
            <a:spLocks/>
          </p:cNvSpPr>
          <p:nvPr/>
        </p:nvSpPr>
        <p:spPr>
          <a:xfrm>
            <a:off x="281254" y="388378"/>
            <a:ext cx="11501261" cy="710532"/>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b="1" dirty="0">
                <a:solidFill>
                  <a:srgbClr val="000000"/>
                </a:solidFill>
              </a:rPr>
              <a:t>Pasisemkite įkvėpimo</a:t>
            </a:r>
            <a:endParaRPr lang="en-IE" sz="3600" b="1" dirty="0">
              <a:solidFill>
                <a:srgbClr val="000000"/>
              </a:solidFill>
            </a:endParaRPr>
          </a:p>
        </p:txBody>
      </p:sp>
      <p:pic>
        <p:nvPicPr>
          <p:cNvPr id="15" name="Picture 14">
            <a:hlinkClick r:id="rId2"/>
            <a:extLst>
              <a:ext uri="{FF2B5EF4-FFF2-40B4-BE49-F238E27FC236}">
                <a16:creationId xmlns:a16="http://schemas.microsoft.com/office/drawing/2014/main" id="{8B5B9CEE-D6EB-D6B7-48DF-0C58A63C5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1826" y="2161831"/>
            <a:ext cx="2742286" cy="3786464"/>
          </a:xfrm>
          <a:prstGeom prst="rect">
            <a:avLst/>
          </a:prstGeom>
          <a:ln>
            <a:solidFill>
              <a:srgbClr val="000000"/>
            </a:solidFill>
          </a:ln>
        </p:spPr>
      </p:pic>
      <p:sp>
        <p:nvSpPr>
          <p:cNvPr id="18" name="Text Placeholder 7">
            <a:extLst>
              <a:ext uri="{FF2B5EF4-FFF2-40B4-BE49-F238E27FC236}">
                <a16:creationId xmlns:a16="http://schemas.microsoft.com/office/drawing/2014/main" id="{7DB6C1EB-A7C0-D931-4969-801470F6092A}"/>
              </a:ext>
            </a:extLst>
          </p:cNvPr>
          <p:cNvSpPr txBox="1">
            <a:spLocks/>
          </p:cNvSpPr>
          <p:nvPr/>
        </p:nvSpPr>
        <p:spPr>
          <a:xfrm>
            <a:off x="4264658" y="2349410"/>
            <a:ext cx="4366649" cy="14333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t-LT" sz="1800" dirty="0">
                <a:solidFill>
                  <a:srgbClr val="000000"/>
                </a:solidFill>
              </a:rPr>
              <a:t>Reikia rūpintis vyresnio amžiaus žmonėmis. Mūsų misija - suteikti vyresnio amžiaus žmonėms galimybę gerai </a:t>
            </a:r>
            <a:r>
              <a:rPr lang="lt-LT" sz="1800" dirty="0">
                <a:solidFill>
                  <a:srgbClr val="000000"/>
                </a:solidFill>
                <a:latin typeface="+mj-lt"/>
              </a:rPr>
              <a:t>maitintis, gerai gyventi ir gerai senti.</a:t>
            </a:r>
          </a:p>
        </p:txBody>
      </p:sp>
      <p:sp>
        <p:nvSpPr>
          <p:cNvPr id="21" name="Text Placeholder 5">
            <a:extLst>
              <a:ext uri="{FF2B5EF4-FFF2-40B4-BE49-F238E27FC236}">
                <a16:creationId xmlns:a16="http://schemas.microsoft.com/office/drawing/2014/main" id="{D64279A4-E0C0-1DC6-9DA4-72C8D4F30B01}"/>
              </a:ext>
            </a:extLst>
          </p:cNvPr>
          <p:cNvSpPr txBox="1">
            <a:spLocks/>
          </p:cNvSpPr>
          <p:nvPr/>
        </p:nvSpPr>
        <p:spPr>
          <a:xfrm>
            <a:off x="4107360" y="1362034"/>
            <a:ext cx="5061455" cy="987376"/>
          </a:xfrm>
          <a:prstGeom prst="rect">
            <a:avLst/>
          </a:prstGeom>
          <a:solidFill>
            <a:srgbClr val="FED103"/>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800" b="1" dirty="0">
                <a:solidFill>
                  <a:srgbClr val="000000"/>
                </a:solidFill>
              </a:rPr>
              <a:t>Produktas ir paslauga: </a:t>
            </a:r>
            <a:r>
              <a:rPr lang="lt-LT" sz="1800" dirty="0">
                <a:solidFill>
                  <a:srgbClr val="000000"/>
                </a:solidFill>
              </a:rPr>
              <a:t>Meals4Health – maisto pristatymas </a:t>
            </a:r>
          </a:p>
          <a:p>
            <a:pPr marL="0" indent="0">
              <a:buNone/>
            </a:pPr>
            <a:r>
              <a:rPr lang="lt-LT" sz="1800" b="1" dirty="0">
                <a:solidFill>
                  <a:srgbClr val="000000"/>
                </a:solidFill>
              </a:rPr>
              <a:t>Regionas: </a:t>
            </a:r>
            <a:r>
              <a:rPr lang="lt-LT" sz="1800" dirty="0" err="1">
                <a:solidFill>
                  <a:srgbClr val="000000"/>
                </a:solidFill>
              </a:rPr>
              <a:t>Golvėjus</a:t>
            </a:r>
            <a:r>
              <a:rPr lang="lt-LT" sz="1800" dirty="0">
                <a:solidFill>
                  <a:srgbClr val="000000"/>
                </a:solidFill>
              </a:rPr>
              <a:t>, Airija</a:t>
            </a:r>
            <a:endParaRPr lang="en-US" sz="1800" dirty="0">
              <a:solidFill>
                <a:srgbClr val="000000"/>
              </a:solidFill>
            </a:endParaRPr>
          </a:p>
        </p:txBody>
      </p:sp>
      <p:grpSp>
        <p:nvGrpSpPr>
          <p:cNvPr id="4" name="Group 3">
            <a:extLst>
              <a:ext uri="{FF2B5EF4-FFF2-40B4-BE49-F238E27FC236}">
                <a16:creationId xmlns:a16="http://schemas.microsoft.com/office/drawing/2014/main" id="{6E672299-9EFE-AA56-1D9A-A6CFEA5287EB}"/>
              </a:ext>
            </a:extLst>
          </p:cNvPr>
          <p:cNvGrpSpPr/>
          <p:nvPr/>
        </p:nvGrpSpPr>
        <p:grpSpPr>
          <a:xfrm>
            <a:off x="8601745" y="2540963"/>
            <a:ext cx="3348897" cy="2051200"/>
            <a:chOff x="7768368" y="2187561"/>
            <a:chExt cx="3560690" cy="2180923"/>
          </a:xfrm>
        </p:grpSpPr>
        <p:pic>
          <p:nvPicPr>
            <p:cNvPr id="17" name="Picture 16">
              <a:extLst>
                <a:ext uri="{FF2B5EF4-FFF2-40B4-BE49-F238E27FC236}">
                  <a16:creationId xmlns:a16="http://schemas.microsoft.com/office/drawing/2014/main" id="{A34871CF-E2E3-B99B-0A3E-E26F48DD5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8368" y="2187561"/>
              <a:ext cx="3560690" cy="2180923"/>
            </a:xfrm>
            <a:prstGeom prst="rect">
              <a:avLst/>
            </a:prstGeom>
          </p:spPr>
        </p:pic>
        <p:sp>
          <p:nvSpPr>
            <p:cNvPr id="22" name="Rectangle 21">
              <a:extLst>
                <a:ext uri="{FF2B5EF4-FFF2-40B4-BE49-F238E27FC236}">
                  <a16:creationId xmlns:a16="http://schemas.microsoft.com/office/drawing/2014/main" id="{B1188D39-07CD-C412-F495-4DD3D4C16710}"/>
                </a:ext>
              </a:extLst>
            </p:cNvPr>
            <p:cNvSpPr/>
            <p:nvPr/>
          </p:nvSpPr>
          <p:spPr>
            <a:xfrm>
              <a:off x="8345278" y="2456241"/>
              <a:ext cx="2406869" cy="1524000"/>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56444AA-7483-D696-0C7B-9CC43E41BF16}"/>
                </a:ext>
              </a:extLst>
            </p:cNvPr>
            <p:cNvSpPr/>
            <p:nvPr/>
          </p:nvSpPr>
          <p:spPr>
            <a:xfrm>
              <a:off x="10229955" y="3292200"/>
              <a:ext cx="956722" cy="956722"/>
            </a:xfrm>
            <a:prstGeom prst="ellipse">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71F89E2-519A-2CF9-B838-D8BF13EE76C5}"/>
                </a:ext>
              </a:extLst>
            </p:cNvPr>
            <p:cNvSpPr/>
            <p:nvPr/>
          </p:nvSpPr>
          <p:spPr>
            <a:xfrm>
              <a:off x="10119008" y="3543804"/>
              <a:ext cx="1178617" cy="507224"/>
            </a:xfrm>
            <a:prstGeom prst="rect">
              <a:avLst/>
            </a:prstGeom>
          </p:spPr>
          <p:txBody>
            <a:bodyPr wrap="square">
              <a:spAutoFit/>
            </a:bodyPr>
            <a:lstStyle/>
            <a:p>
              <a:pPr algn="ctr">
                <a:lnSpc>
                  <a:spcPts val="1520"/>
                </a:lnSpc>
              </a:pPr>
              <a:r>
                <a:rPr lang="lt-LT" sz="1400" dirty="0">
                  <a:solidFill>
                    <a:srgbClr val="000000"/>
                  </a:solidFill>
                </a:rPr>
                <a:t>Paspauskite </a:t>
              </a:r>
              <a:r>
                <a:rPr lang="lt-LT" sz="1400" u="sng" dirty="0">
                  <a:solidFill>
                    <a:srgbClr val="000000"/>
                  </a:solidFill>
                </a:rPr>
                <a:t>peržiūrėti</a:t>
              </a:r>
              <a:endParaRPr lang="en-US" sz="1400" b="1" u="sng" dirty="0">
                <a:solidFill>
                  <a:srgbClr val="000000"/>
                </a:solidFill>
              </a:endParaRPr>
            </a:p>
          </p:txBody>
        </p:sp>
      </p:grpSp>
      <p:pic>
        <p:nvPicPr>
          <p:cNvPr id="25" name="Picture 24">
            <a:extLst>
              <a:ext uri="{FF2B5EF4-FFF2-40B4-BE49-F238E27FC236}">
                <a16:creationId xmlns:a16="http://schemas.microsoft.com/office/drawing/2014/main" id="{31E4963E-64DC-A927-BC07-BAF845A970A1}"/>
              </a:ext>
            </a:extLst>
          </p:cNvPr>
          <p:cNvPicPr>
            <a:picLocks noChangeAspect="1"/>
          </p:cNvPicPr>
          <p:nvPr/>
        </p:nvPicPr>
        <p:blipFill>
          <a:blip r:embed="rId6"/>
          <a:stretch>
            <a:fillRect/>
          </a:stretch>
        </p:blipFill>
        <p:spPr>
          <a:xfrm>
            <a:off x="9600618" y="1353505"/>
            <a:ext cx="1622071" cy="1228841"/>
          </a:xfrm>
          <a:prstGeom prst="rect">
            <a:avLst/>
          </a:prstGeom>
        </p:spPr>
      </p:pic>
      <p:sp>
        <p:nvSpPr>
          <p:cNvPr id="26" name="TextBox 25">
            <a:extLst>
              <a:ext uri="{FF2B5EF4-FFF2-40B4-BE49-F238E27FC236}">
                <a16:creationId xmlns:a16="http://schemas.microsoft.com/office/drawing/2014/main" id="{175A0FE2-DE4D-F349-8FAA-26D09DF0E09A}"/>
              </a:ext>
            </a:extLst>
          </p:cNvPr>
          <p:cNvSpPr txBox="1"/>
          <p:nvPr/>
        </p:nvSpPr>
        <p:spPr>
          <a:xfrm>
            <a:off x="4264658" y="3552710"/>
            <a:ext cx="4366649" cy="3139321"/>
          </a:xfrm>
          <a:prstGeom prst="rect">
            <a:avLst/>
          </a:prstGeom>
          <a:noFill/>
        </p:spPr>
        <p:txBody>
          <a:bodyPr wrap="square">
            <a:spAutoFit/>
          </a:bodyPr>
          <a:lstStyle/>
          <a:p>
            <a:pPr algn="just"/>
            <a:r>
              <a:rPr lang="en-IE" dirty="0">
                <a:solidFill>
                  <a:srgbClr val="1188A3"/>
                </a:solidFill>
                <a:cs typeface="Poppins"/>
                <a:hlinkClick r:id="rId7">
                  <a:extLst>
                    <a:ext uri="{A12FA001-AC4F-418D-AE19-62706E023703}">
                      <ahyp:hlinkClr xmlns:ahyp="http://schemas.microsoft.com/office/drawing/2018/hyperlinkcolor" val="tx"/>
                    </a:ext>
                  </a:extLst>
                </a:hlinkClick>
              </a:rPr>
              <a:t>Meals4Health</a:t>
            </a:r>
            <a:r>
              <a:rPr lang="en-IE" dirty="0">
                <a:solidFill>
                  <a:srgbClr val="1188A3"/>
                </a:solidFill>
                <a:cs typeface="Poppins"/>
              </a:rPr>
              <a:t> </a:t>
            </a:r>
            <a:r>
              <a:rPr lang="lt-LT" dirty="0">
                <a:solidFill>
                  <a:srgbClr val="000000"/>
                </a:solidFill>
                <a:cs typeface="Poppins"/>
              </a:rPr>
              <a:t>į namus pristato šviežią maistingą maistą, pritaikytą vyresnio amžiaus žmonių mitybos poreikiams. Visas maistas gaminamas šviežias profesionalioje virtuvėje </a:t>
            </a:r>
            <a:r>
              <a:rPr lang="lt-LT" dirty="0" err="1">
                <a:solidFill>
                  <a:srgbClr val="000000"/>
                </a:solidFill>
                <a:cs typeface="Poppins"/>
              </a:rPr>
              <a:t>Golvėjuje</a:t>
            </a:r>
            <a:r>
              <a:rPr lang="lt-LT" dirty="0">
                <a:solidFill>
                  <a:srgbClr val="000000"/>
                </a:solidFill>
                <a:cs typeface="Poppins"/>
              </a:rPr>
              <a:t> ir gali būti pristatomas visoje šalyje tiems, kuriems reikia šios paslaugos į namus. „Meals4health“ pašalina būtinybę apsipirkti ir gaminti maistą iš tų, kuriems sunku tai daryti, ir taip užkerta kelią galimam nepakankamam maitinimuisi ar kitoms su mityba susijusioms ligoms.</a:t>
            </a:r>
            <a:endParaRPr lang="en-IE" dirty="0">
              <a:solidFill>
                <a:srgbClr val="000000"/>
              </a:solidFill>
              <a:cs typeface="Poppins"/>
            </a:endParaRPr>
          </a:p>
        </p:txBody>
      </p:sp>
      <p:sp>
        <p:nvSpPr>
          <p:cNvPr id="16" name="Arrow: Right 15">
            <a:extLst>
              <a:ext uri="{FF2B5EF4-FFF2-40B4-BE49-F238E27FC236}">
                <a16:creationId xmlns:a16="http://schemas.microsoft.com/office/drawing/2014/main" id="{F67E9B7A-1DF6-0A67-C2FE-BB7EBD0A8D4E}"/>
              </a:ext>
            </a:extLst>
          </p:cNvPr>
          <p:cNvSpPr/>
          <p:nvPr/>
        </p:nvSpPr>
        <p:spPr>
          <a:xfrm>
            <a:off x="156519" y="2113768"/>
            <a:ext cx="1089575" cy="58744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Spauskite</a:t>
            </a:r>
            <a:r>
              <a:rPr lang="en-IE" sz="1400" b="1" dirty="0">
                <a:solidFill>
                  <a:srgbClr val="000000"/>
                </a:solidFill>
              </a:rPr>
              <a:t> </a:t>
            </a:r>
            <a:r>
              <a:rPr lang="en-IE" sz="1400" b="1" dirty="0" err="1">
                <a:solidFill>
                  <a:srgbClr val="000000"/>
                </a:solidFill>
              </a:rPr>
              <a:t>čia</a:t>
            </a:r>
            <a:r>
              <a:rPr lang="en-IE" sz="1400" b="1" dirty="0">
                <a:solidFill>
                  <a:srgbClr val="000000"/>
                </a:solidFill>
              </a:rPr>
              <a:t> </a:t>
            </a:r>
          </a:p>
        </p:txBody>
      </p:sp>
    </p:spTree>
    <p:extLst>
      <p:ext uri="{BB962C8B-B14F-4D97-AF65-F5344CB8AC3E}">
        <p14:creationId xmlns:p14="http://schemas.microsoft.com/office/powerpoint/2010/main" val="3964292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AC732-E582-9C07-A817-B156417F74EC}"/>
              </a:ext>
            </a:extLst>
          </p:cNvPr>
          <p:cNvSpPr>
            <a:spLocks noGrp="1"/>
          </p:cNvSpPr>
          <p:nvPr>
            <p:ph type="body" sz="quarter" idx="16"/>
          </p:nvPr>
        </p:nvSpPr>
        <p:spPr>
          <a:xfrm>
            <a:off x="411246" y="313078"/>
            <a:ext cx="9476825" cy="582221"/>
          </a:xfrm>
          <a:solidFill>
            <a:srgbClr val="85D2E1"/>
          </a:solidFill>
        </p:spPr>
        <p:txBody>
          <a:bodyPr vert="horz" lIns="91440" tIns="45720" rIns="91440" bIns="45720" rtlCol="0" anchor="t">
            <a:normAutofit fontScale="85000" lnSpcReduction="10000"/>
          </a:bodyPr>
          <a:lstStyle/>
          <a:p>
            <a:r>
              <a:rPr lang="lt-LT" dirty="0">
                <a:latin typeface="Calibri"/>
                <a:ea typeface="Calibri"/>
                <a:cs typeface="Calibri"/>
              </a:rPr>
              <a:t>Ar galite padėti senjorams neatsilikti nuo skaitmeninimo? </a:t>
            </a:r>
          </a:p>
        </p:txBody>
      </p:sp>
      <p:sp>
        <p:nvSpPr>
          <p:cNvPr id="3" name="Text Placeholder 2">
            <a:extLst>
              <a:ext uri="{FF2B5EF4-FFF2-40B4-BE49-F238E27FC236}">
                <a16:creationId xmlns:a16="http://schemas.microsoft.com/office/drawing/2014/main" id="{656614C8-3E6F-A31D-ACC8-A85BA6296C5B}"/>
              </a:ext>
            </a:extLst>
          </p:cNvPr>
          <p:cNvSpPr>
            <a:spLocks noGrp="1"/>
          </p:cNvSpPr>
          <p:nvPr>
            <p:ph type="body" sz="quarter" idx="21"/>
          </p:nvPr>
        </p:nvSpPr>
        <p:spPr>
          <a:xfrm>
            <a:off x="2278412" y="2827960"/>
            <a:ext cx="2093228" cy="1680417"/>
          </a:xfrm>
        </p:spPr>
        <p:txBody>
          <a:bodyPr>
            <a:noAutofit/>
          </a:bodyPr>
          <a:lstStyle/>
          <a:p>
            <a:pPr marL="0" indent="0"/>
            <a:r>
              <a:rPr lang="en-IE" sz="1800" b="1" dirty="0" err="1"/>
              <a:t>Ar</a:t>
            </a:r>
            <a:r>
              <a:rPr lang="en-IE" sz="1800" b="1" dirty="0"/>
              <a:t> </a:t>
            </a:r>
            <a:r>
              <a:rPr lang="en-IE" sz="1800" b="1" dirty="0" err="1"/>
              <a:t>jie</a:t>
            </a:r>
            <a:r>
              <a:rPr lang="en-IE" sz="1800" b="1" dirty="0"/>
              <a:t> </a:t>
            </a:r>
            <a:r>
              <a:rPr lang="en-IE" sz="1800" b="1" dirty="0" err="1"/>
              <a:t>turi</a:t>
            </a:r>
            <a:r>
              <a:rPr lang="en-IE" sz="1800" b="1" dirty="0"/>
              <a:t> </a:t>
            </a:r>
            <a:r>
              <a:rPr lang="en-IE" sz="1800" b="1" dirty="0" err="1"/>
              <a:t>skaitmeninę</a:t>
            </a:r>
            <a:r>
              <a:rPr lang="en-IE" sz="1800" b="1" dirty="0"/>
              <a:t> </a:t>
            </a:r>
            <a:r>
              <a:rPr lang="en-IE" sz="1800" b="1" dirty="0" err="1"/>
              <a:t>įrangą</a:t>
            </a:r>
            <a:r>
              <a:rPr lang="en-IE" sz="1800" b="1" dirty="0"/>
              <a:t>:</a:t>
            </a:r>
          </a:p>
          <a:p>
            <a:pPr marL="0" indent="0"/>
            <a:r>
              <a:rPr lang="en-IE" sz="1800" dirty="0" err="1"/>
              <a:t>Išmanieji</a:t>
            </a:r>
            <a:r>
              <a:rPr lang="en-IE" sz="1800" dirty="0"/>
              <a:t> </a:t>
            </a:r>
            <a:r>
              <a:rPr lang="en-IE" sz="1800" dirty="0" err="1"/>
              <a:t>telefonai</a:t>
            </a:r>
            <a:endParaRPr lang="en-IE" sz="1800" dirty="0"/>
          </a:p>
          <a:p>
            <a:pPr marL="0" indent="0"/>
            <a:r>
              <a:rPr lang="en-IE" sz="1800" dirty="0"/>
              <a:t>iPad / </a:t>
            </a:r>
            <a:r>
              <a:rPr lang="en-IE" sz="1800" dirty="0" err="1"/>
              <a:t>planšetiniai</a:t>
            </a:r>
            <a:r>
              <a:rPr lang="en-IE" sz="1800" dirty="0"/>
              <a:t> </a:t>
            </a:r>
            <a:r>
              <a:rPr lang="en-IE" sz="1800" dirty="0" err="1"/>
              <a:t>kompiuteriai</a:t>
            </a:r>
            <a:endParaRPr lang="en-IE" sz="1800" dirty="0"/>
          </a:p>
          <a:p>
            <a:pPr marL="0" indent="0"/>
            <a:r>
              <a:rPr lang="en-IE" sz="1800" dirty="0" err="1"/>
              <a:t>Nešiojamieji</a:t>
            </a:r>
            <a:r>
              <a:rPr lang="en-IE" sz="1800" dirty="0"/>
              <a:t> </a:t>
            </a:r>
            <a:r>
              <a:rPr lang="en-IE" sz="1800" dirty="0" err="1"/>
              <a:t>kompiuteriai</a:t>
            </a:r>
            <a:endParaRPr lang="en-IE" sz="1800" dirty="0"/>
          </a:p>
        </p:txBody>
      </p:sp>
      <p:sp>
        <p:nvSpPr>
          <p:cNvPr id="4" name="Text Placeholder 3">
            <a:extLst>
              <a:ext uri="{FF2B5EF4-FFF2-40B4-BE49-F238E27FC236}">
                <a16:creationId xmlns:a16="http://schemas.microsoft.com/office/drawing/2014/main" id="{6AABA68C-3D7D-E968-F897-0ABD1E66AA64}"/>
              </a:ext>
            </a:extLst>
          </p:cNvPr>
          <p:cNvSpPr>
            <a:spLocks noGrp="1"/>
          </p:cNvSpPr>
          <p:nvPr>
            <p:ph type="body" sz="quarter" idx="38"/>
          </p:nvPr>
        </p:nvSpPr>
        <p:spPr>
          <a:xfrm>
            <a:off x="4609639" y="2827960"/>
            <a:ext cx="2163170" cy="1202080"/>
          </a:xfrm>
        </p:spPr>
        <p:txBody>
          <a:bodyPr>
            <a:noAutofit/>
          </a:bodyPr>
          <a:lstStyle/>
          <a:p>
            <a:pPr marL="0" indent="0"/>
            <a:r>
              <a:rPr lang="lt-LT" sz="1800" b="1" dirty="0"/>
              <a:t>Senjorų skaitmeninis raštingumas:</a:t>
            </a:r>
          </a:p>
          <a:p>
            <a:pPr marL="0" indent="0"/>
            <a:r>
              <a:rPr lang="lt-LT" sz="1800" dirty="0"/>
              <a:t>Internetinis mokymas </a:t>
            </a:r>
          </a:p>
          <a:p>
            <a:pPr marL="0" indent="0"/>
            <a:r>
              <a:rPr lang="lt-LT" sz="1800" dirty="0"/>
              <a:t>Užsiėmimų prieinamumas</a:t>
            </a:r>
          </a:p>
          <a:p>
            <a:pPr marL="0" indent="0"/>
            <a:r>
              <a:rPr lang="lt-LT" sz="1800" dirty="0"/>
              <a:t>Motyvacija</a:t>
            </a:r>
          </a:p>
        </p:txBody>
      </p:sp>
      <p:sp>
        <p:nvSpPr>
          <p:cNvPr id="5" name="Text Placeholder 4">
            <a:extLst>
              <a:ext uri="{FF2B5EF4-FFF2-40B4-BE49-F238E27FC236}">
                <a16:creationId xmlns:a16="http://schemas.microsoft.com/office/drawing/2014/main" id="{6C52D388-1F2D-CC92-A958-BA25D709A4B3}"/>
              </a:ext>
            </a:extLst>
          </p:cNvPr>
          <p:cNvSpPr>
            <a:spLocks noGrp="1"/>
          </p:cNvSpPr>
          <p:nvPr>
            <p:ph type="body" sz="quarter" idx="39"/>
          </p:nvPr>
        </p:nvSpPr>
        <p:spPr>
          <a:xfrm>
            <a:off x="6824628" y="2827960"/>
            <a:ext cx="2418030" cy="1540110"/>
          </a:xfrm>
        </p:spPr>
        <p:txBody>
          <a:bodyPr>
            <a:noAutofit/>
          </a:bodyPr>
          <a:lstStyle/>
          <a:p>
            <a:pPr marL="0" indent="0"/>
            <a:r>
              <a:rPr lang="lt-LT" sz="1800" b="1" dirty="0"/>
              <a:t>Galimybė gauti pagalbą:</a:t>
            </a:r>
          </a:p>
          <a:p>
            <a:pPr marL="0" indent="0"/>
            <a:r>
              <a:rPr lang="lt-LT" sz="1800" dirty="0"/>
              <a:t>Šeima</a:t>
            </a:r>
          </a:p>
          <a:p>
            <a:pPr marL="0" indent="0"/>
            <a:r>
              <a:rPr lang="lt-LT" sz="1800" dirty="0"/>
              <a:t>Globėjai</a:t>
            </a:r>
          </a:p>
          <a:p>
            <a:pPr marL="0" indent="0"/>
            <a:r>
              <a:rPr lang="lt-LT" sz="1800" dirty="0"/>
              <a:t>Bendraamžiai ir (arba) draugai</a:t>
            </a:r>
          </a:p>
          <a:p>
            <a:pPr marL="0" indent="0"/>
            <a:endParaRPr lang="lt-LT" sz="1800" b="1" dirty="0"/>
          </a:p>
        </p:txBody>
      </p:sp>
      <p:sp>
        <p:nvSpPr>
          <p:cNvPr id="6" name="Text Placeholder 5">
            <a:extLst>
              <a:ext uri="{FF2B5EF4-FFF2-40B4-BE49-F238E27FC236}">
                <a16:creationId xmlns:a16="http://schemas.microsoft.com/office/drawing/2014/main" id="{D365D654-C16D-DC6E-F7E4-D97CFDC7D137}"/>
              </a:ext>
            </a:extLst>
          </p:cNvPr>
          <p:cNvSpPr>
            <a:spLocks noGrp="1"/>
          </p:cNvSpPr>
          <p:nvPr>
            <p:ph type="body" sz="quarter" idx="40"/>
          </p:nvPr>
        </p:nvSpPr>
        <p:spPr>
          <a:xfrm>
            <a:off x="9209597" y="2827960"/>
            <a:ext cx="2093228" cy="1202080"/>
          </a:xfrm>
        </p:spPr>
        <p:txBody>
          <a:bodyPr>
            <a:noAutofit/>
          </a:bodyPr>
          <a:lstStyle/>
          <a:p>
            <a:r>
              <a:rPr lang="pt-BR" sz="1800" b="1" dirty="0"/>
              <a:t>Lengva naudoti:</a:t>
            </a:r>
          </a:p>
          <a:p>
            <a:r>
              <a:rPr lang="pt-BR" sz="1800" dirty="0"/>
              <a:t>Programos</a:t>
            </a:r>
          </a:p>
          <a:p>
            <a:r>
              <a:rPr lang="pt-BR" sz="1800" dirty="0"/>
              <a:t>Platformos</a:t>
            </a:r>
          </a:p>
          <a:p>
            <a:r>
              <a:rPr lang="pt-BR" sz="1800" dirty="0"/>
              <a:t>Užsakymo sistemos</a:t>
            </a:r>
          </a:p>
          <a:p>
            <a:endParaRPr lang="pt-BR" sz="1800" b="1" dirty="0"/>
          </a:p>
        </p:txBody>
      </p:sp>
      <p:sp>
        <p:nvSpPr>
          <p:cNvPr id="7" name="Text Placeholder 6">
            <a:extLst>
              <a:ext uri="{FF2B5EF4-FFF2-40B4-BE49-F238E27FC236}">
                <a16:creationId xmlns:a16="http://schemas.microsoft.com/office/drawing/2014/main" id="{160F05FF-2370-BC03-32AA-6E3DDA9A764F}"/>
              </a:ext>
            </a:extLst>
          </p:cNvPr>
          <p:cNvSpPr>
            <a:spLocks noGrp="1"/>
          </p:cNvSpPr>
          <p:nvPr>
            <p:ph type="body" sz="quarter" idx="34"/>
          </p:nvPr>
        </p:nvSpPr>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61BB0FD1-1A8B-83B7-0640-97283AAE23F0}"/>
              </a:ext>
            </a:extLst>
          </p:cNvPr>
          <p:cNvSpPr>
            <a:spLocks noGrp="1"/>
          </p:cNvSpPr>
          <p:nvPr>
            <p:ph type="body" sz="quarter" idx="35"/>
          </p:nvPr>
        </p:nvSpPr>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88365D25-0EDB-EA14-6738-F768D50A5645}"/>
              </a:ext>
            </a:extLst>
          </p:cNvPr>
          <p:cNvSpPr>
            <a:spLocks noGrp="1"/>
          </p:cNvSpPr>
          <p:nvPr>
            <p:ph type="body" sz="quarter" idx="36"/>
          </p:nvPr>
        </p:nvSpPr>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1A1D438A-89CA-7D79-0157-D941BAA230EA}"/>
              </a:ext>
            </a:extLst>
          </p:cNvPr>
          <p:cNvSpPr>
            <a:spLocks noGrp="1"/>
          </p:cNvSpPr>
          <p:nvPr>
            <p:ph type="body" sz="quarter" idx="37"/>
          </p:nvPr>
        </p:nvSpPr>
        <p:spPr/>
        <p:txBody>
          <a:bodyPr>
            <a:normAutofit lnSpcReduction="10000"/>
          </a:bodyPr>
          <a:lstStyle/>
          <a:p>
            <a:r>
              <a:rPr lang="en-IE"/>
              <a:t>4</a:t>
            </a:r>
          </a:p>
        </p:txBody>
      </p:sp>
      <p:sp>
        <p:nvSpPr>
          <p:cNvPr id="11" name="TextBox 10">
            <a:extLst>
              <a:ext uri="{FF2B5EF4-FFF2-40B4-BE49-F238E27FC236}">
                <a16:creationId xmlns:a16="http://schemas.microsoft.com/office/drawing/2014/main" id="{B22EE125-04DE-DB09-8B99-A47A66613124}"/>
              </a:ext>
            </a:extLst>
          </p:cNvPr>
          <p:cNvSpPr txBox="1"/>
          <p:nvPr/>
        </p:nvSpPr>
        <p:spPr>
          <a:xfrm>
            <a:off x="1431273" y="1057073"/>
            <a:ext cx="3841373" cy="584775"/>
          </a:xfrm>
          <a:prstGeom prst="rect">
            <a:avLst/>
          </a:prstGeom>
          <a:noFill/>
        </p:spPr>
        <p:txBody>
          <a:bodyPr wrap="none" rtlCol="0">
            <a:spAutoFit/>
          </a:bodyPr>
          <a:lstStyle/>
          <a:p>
            <a:r>
              <a:rPr lang="lt-LT" sz="3200" dirty="0">
                <a:solidFill>
                  <a:srgbClr val="000000"/>
                </a:solidFill>
              </a:rPr>
              <a:t>Ką reikėtų apsvarstyti</a:t>
            </a:r>
            <a:endParaRPr lang="en-IE" sz="3200" dirty="0">
              <a:solidFill>
                <a:srgbClr val="000000"/>
              </a:solidFill>
            </a:endParaRPr>
          </a:p>
        </p:txBody>
      </p:sp>
    </p:spTree>
    <p:extLst>
      <p:ext uri="{BB962C8B-B14F-4D97-AF65-F5344CB8AC3E}">
        <p14:creationId xmlns:p14="http://schemas.microsoft.com/office/powerpoint/2010/main" val="567746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DEC008-6A9A-91B1-6935-55DC50D33D6C}"/>
              </a:ext>
            </a:extLst>
          </p:cNvPr>
          <p:cNvSpPr>
            <a:spLocks noGrp="1"/>
          </p:cNvSpPr>
          <p:nvPr>
            <p:ph type="body" sz="quarter" idx="18"/>
          </p:nvPr>
        </p:nvSpPr>
        <p:spPr>
          <a:xfrm>
            <a:off x="1802710" y="1773241"/>
            <a:ext cx="4812341" cy="4525954"/>
          </a:xfrm>
        </p:spPr>
        <p:txBody>
          <a:bodyPr>
            <a:normAutofit fontScale="92500"/>
          </a:bodyPr>
          <a:lstStyle/>
          <a:p>
            <a:pPr marL="0" indent="0"/>
            <a:r>
              <a:rPr lang="lt-LT" dirty="0"/>
              <a:t>Europos sidabrinių maisto produktų rinka auga. 2018 m. Europa užėmė didžiausią sidabrinio maisto rinkos dalį pasaulyje dėl didėjančio pagyvenusių žmonių skaičiaus pagrindinėse Europos šalyse (pvz., Vokietijoje, Italijoje, Prancūzijoje ir Švedijoje). </a:t>
            </a:r>
          </a:p>
          <a:p>
            <a:pPr marL="0" indent="0"/>
            <a:r>
              <a:rPr lang="lt-LT" b="1" dirty="0"/>
              <a:t>Tikimasi, kad artimiausiais metais dėl didėjančių išlaidų</a:t>
            </a:r>
            <a:r>
              <a:rPr lang="lt-LT" dirty="0"/>
              <a:t> sveikatos priežiūrai Europoje augs maisto produktų ir paslaugų, gerinančių vyresnio amžiaus žmonių mitybos lygį, paklausa. Iki 2025 m. Europos pramonė bus verta 6 mlrd. </a:t>
            </a:r>
          </a:p>
        </p:txBody>
      </p:sp>
      <p:sp>
        <p:nvSpPr>
          <p:cNvPr id="6" name="Text Placeholder 5">
            <a:extLst>
              <a:ext uri="{FF2B5EF4-FFF2-40B4-BE49-F238E27FC236}">
                <a16:creationId xmlns:a16="http://schemas.microsoft.com/office/drawing/2014/main" id="{D8DB24A7-FE57-0DAF-578B-254D41987CD6}"/>
              </a:ext>
            </a:extLst>
          </p:cNvPr>
          <p:cNvSpPr>
            <a:spLocks noGrp="1"/>
          </p:cNvSpPr>
          <p:nvPr>
            <p:ph type="body" sz="quarter" idx="16"/>
          </p:nvPr>
        </p:nvSpPr>
        <p:spPr>
          <a:xfrm>
            <a:off x="1718561" y="312523"/>
            <a:ext cx="4716425" cy="991751"/>
          </a:xfrm>
        </p:spPr>
        <p:txBody>
          <a:bodyPr>
            <a:normAutofit fontScale="92500" lnSpcReduction="20000"/>
          </a:bodyPr>
          <a:lstStyle/>
          <a:p>
            <a:r>
              <a:rPr lang="en-GB" sz="2800" b="1" dirty="0" err="1"/>
              <a:t>Auganti</a:t>
            </a:r>
            <a:r>
              <a:rPr lang="en-GB" sz="2800" b="1" dirty="0"/>
              <a:t> Europos </a:t>
            </a:r>
            <a:r>
              <a:rPr lang="en-GB" sz="2800" b="1" dirty="0" err="1"/>
              <a:t>sidabrinio</a:t>
            </a:r>
            <a:r>
              <a:rPr lang="en-GB" sz="2800" b="1" dirty="0"/>
              <a:t> </a:t>
            </a:r>
            <a:r>
              <a:rPr lang="en-GB" sz="2800" b="1" dirty="0" err="1"/>
              <a:t>maisto</a:t>
            </a:r>
            <a:r>
              <a:rPr lang="en-GB" sz="2800" b="1" dirty="0"/>
              <a:t> </a:t>
            </a:r>
            <a:r>
              <a:rPr lang="en-GB" sz="2800" b="1" dirty="0" err="1"/>
              <a:t>rinkos</a:t>
            </a:r>
            <a:r>
              <a:rPr lang="en-GB" sz="2800" b="1" dirty="0"/>
              <a:t> </a:t>
            </a:r>
            <a:r>
              <a:rPr lang="en-GB" sz="2800" b="1" dirty="0" err="1"/>
              <a:t>dalis</a:t>
            </a:r>
            <a:r>
              <a:rPr lang="en-GB" sz="2800" b="1" dirty="0"/>
              <a:t> (2019-2025 m.)</a:t>
            </a:r>
          </a:p>
        </p:txBody>
      </p:sp>
      <p:sp>
        <p:nvSpPr>
          <p:cNvPr id="9" name="TextBox 8">
            <a:extLst>
              <a:ext uri="{FF2B5EF4-FFF2-40B4-BE49-F238E27FC236}">
                <a16:creationId xmlns:a16="http://schemas.microsoft.com/office/drawing/2014/main" id="{221BEED4-B28B-8CA6-B220-A6F89B5E5918}"/>
              </a:ext>
            </a:extLst>
          </p:cNvPr>
          <p:cNvSpPr txBox="1"/>
          <p:nvPr/>
        </p:nvSpPr>
        <p:spPr>
          <a:xfrm>
            <a:off x="1802710" y="6387063"/>
            <a:ext cx="6094708" cy="369332"/>
          </a:xfrm>
          <a:prstGeom prst="rect">
            <a:avLst/>
          </a:prstGeom>
          <a:noFill/>
        </p:spPr>
        <p:txBody>
          <a:bodyPr wrap="square" lIns="91440" tIns="45720" rIns="91440" bIns="45720" anchor="t">
            <a:spAutoFit/>
          </a:bodyPr>
          <a:lstStyle/>
          <a:p>
            <a:r>
              <a:rPr lang="lt-LT" dirty="0">
                <a:solidFill>
                  <a:srgbClr val="1188A3"/>
                </a:solidFill>
              </a:rPr>
              <a:t>Šaltinis</a:t>
            </a:r>
            <a:r>
              <a:rPr lang="en-GB" dirty="0">
                <a:solidFill>
                  <a:srgbClr val="1188A3"/>
                </a:solidFill>
              </a:rPr>
              <a:t>: </a:t>
            </a:r>
            <a:r>
              <a:rPr lang="en-GB" dirty="0">
                <a:solidFill>
                  <a:srgbClr val="1188A3"/>
                </a:solidFill>
                <a:hlinkClick r:id="rId2">
                  <a:extLst>
                    <a:ext uri="{A12FA001-AC4F-418D-AE19-62706E023703}">
                      <ahyp:hlinkClr xmlns:ahyp="http://schemas.microsoft.com/office/drawing/2018/hyperlinkcolor" val="tx"/>
                    </a:ext>
                  </a:extLst>
                </a:hlinkClick>
              </a:rPr>
              <a:t>Global Market Insights (2019)</a:t>
            </a:r>
            <a:endParaRPr lang="en-GB" dirty="0">
              <a:solidFill>
                <a:srgbClr val="1188A3"/>
              </a:solidFill>
            </a:endParaRPr>
          </a:p>
        </p:txBody>
      </p:sp>
      <p:pic>
        <p:nvPicPr>
          <p:cNvPr id="4" name="Picture 3">
            <a:extLst>
              <a:ext uri="{FF2B5EF4-FFF2-40B4-BE49-F238E27FC236}">
                <a16:creationId xmlns:a16="http://schemas.microsoft.com/office/drawing/2014/main" id="{E827E177-67D9-5544-8646-C1DBBC2D4B2E}"/>
              </a:ext>
            </a:extLst>
          </p:cNvPr>
          <p:cNvPicPr>
            <a:picLocks noChangeAspect="1"/>
          </p:cNvPicPr>
          <p:nvPr/>
        </p:nvPicPr>
        <p:blipFill>
          <a:blip r:embed="rId3"/>
          <a:stretch>
            <a:fillRect/>
          </a:stretch>
        </p:blipFill>
        <p:spPr>
          <a:xfrm>
            <a:off x="7367155" y="1333500"/>
            <a:ext cx="4191000" cy="4191000"/>
          </a:xfrm>
          <a:prstGeom prst="rect">
            <a:avLst/>
          </a:prstGeom>
        </p:spPr>
      </p:pic>
      <p:sp>
        <p:nvSpPr>
          <p:cNvPr id="8" name="TextBox 7">
            <a:extLst>
              <a:ext uri="{FF2B5EF4-FFF2-40B4-BE49-F238E27FC236}">
                <a16:creationId xmlns:a16="http://schemas.microsoft.com/office/drawing/2014/main" id="{8662A305-C2C8-134B-A124-78AA8F9B5969}"/>
              </a:ext>
            </a:extLst>
          </p:cNvPr>
          <p:cNvSpPr txBox="1"/>
          <p:nvPr/>
        </p:nvSpPr>
        <p:spPr>
          <a:xfrm>
            <a:off x="6868887" y="6343520"/>
            <a:ext cx="5323114" cy="369332"/>
          </a:xfrm>
          <a:prstGeom prst="rect">
            <a:avLst/>
          </a:prstGeom>
          <a:noFill/>
        </p:spPr>
        <p:txBody>
          <a:bodyPr wrap="square">
            <a:spAutoFit/>
          </a:bodyPr>
          <a:lstStyle/>
          <a:p>
            <a:pPr algn="ctr"/>
            <a:r>
              <a:rPr lang="lt-LT" dirty="0">
                <a:solidFill>
                  <a:srgbClr val="1188A3"/>
                </a:solidFill>
              </a:rPr>
              <a:t>Šaltinis</a:t>
            </a:r>
            <a:r>
              <a:rPr lang="en-GB" dirty="0">
                <a:solidFill>
                  <a:srgbClr val="1188A3"/>
                </a:solidFill>
              </a:rPr>
              <a:t>: </a:t>
            </a:r>
            <a:r>
              <a:rPr lang="en-GB" dirty="0">
                <a:solidFill>
                  <a:srgbClr val="1188A3"/>
                </a:solidFill>
                <a:hlinkClick r:id="rId4">
                  <a:extLst>
                    <a:ext uri="{A12FA001-AC4F-418D-AE19-62706E023703}">
                      <ahyp:hlinkClr xmlns:ahyp="http://schemas.microsoft.com/office/drawing/2018/hyperlinkcolor" val="tx"/>
                    </a:ext>
                  </a:extLst>
                </a:hlinkClick>
              </a:rPr>
              <a:t>www.gminsights.com</a:t>
            </a:r>
            <a:endParaRPr lang="en-GB" dirty="0">
              <a:solidFill>
                <a:srgbClr val="1188A3"/>
              </a:solidFill>
            </a:endParaRPr>
          </a:p>
        </p:txBody>
      </p:sp>
      <p:sp>
        <p:nvSpPr>
          <p:cNvPr id="10" name="TextBox 9">
            <a:extLst>
              <a:ext uri="{FF2B5EF4-FFF2-40B4-BE49-F238E27FC236}">
                <a16:creationId xmlns:a16="http://schemas.microsoft.com/office/drawing/2014/main" id="{343FDA0A-FC1A-2940-A357-E9EB4B28E302}"/>
              </a:ext>
            </a:extLst>
          </p:cNvPr>
          <p:cNvSpPr txBox="1"/>
          <p:nvPr/>
        </p:nvSpPr>
        <p:spPr>
          <a:xfrm>
            <a:off x="6858001" y="517163"/>
            <a:ext cx="5323114" cy="646331"/>
          </a:xfrm>
          <a:prstGeom prst="rect">
            <a:avLst/>
          </a:prstGeom>
          <a:noFill/>
        </p:spPr>
        <p:txBody>
          <a:bodyPr wrap="square">
            <a:spAutoFit/>
          </a:bodyPr>
          <a:lstStyle/>
          <a:p>
            <a:pPr algn="ctr"/>
            <a:r>
              <a:rPr lang="lt-LT" dirty="0">
                <a:solidFill>
                  <a:srgbClr val="000000"/>
                </a:solidFill>
              </a:rPr>
              <a:t>Pasaulinės sidabrinių maisto produktų rinkos dalis pagal regioną, 2018 m.</a:t>
            </a:r>
          </a:p>
        </p:txBody>
      </p:sp>
      <p:sp>
        <p:nvSpPr>
          <p:cNvPr id="11" name="TextBox 10">
            <a:extLst>
              <a:ext uri="{FF2B5EF4-FFF2-40B4-BE49-F238E27FC236}">
                <a16:creationId xmlns:a16="http://schemas.microsoft.com/office/drawing/2014/main" id="{0322C42A-6712-424D-80B8-BEB51D3C4295}"/>
              </a:ext>
            </a:extLst>
          </p:cNvPr>
          <p:cNvSpPr txBox="1"/>
          <p:nvPr/>
        </p:nvSpPr>
        <p:spPr>
          <a:xfrm>
            <a:off x="7346376" y="5881730"/>
            <a:ext cx="1018778" cy="253223"/>
          </a:xfrm>
          <a:prstGeom prst="rect">
            <a:avLst/>
          </a:prstGeom>
          <a:noFill/>
        </p:spPr>
        <p:txBody>
          <a:bodyPr wrap="square">
            <a:spAutoFit/>
          </a:bodyPr>
          <a:lstStyle/>
          <a:p>
            <a:r>
              <a:rPr lang="lt-LT" sz="1000" dirty="0">
                <a:solidFill>
                  <a:srgbClr val="000000"/>
                </a:solidFill>
              </a:rPr>
              <a:t>Šiaurės Amerika</a:t>
            </a:r>
            <a:endParaRPr lang="en-GB" sz="1000" dirty="0">
              <a:solidFill>
                <a:srgbClr val="000000"/>
              </a:solidFill>
            </a:endParaRPr>
          </a:p>
        </p:txBody>
      </p:sp>
      <p:sp>
        <p:nvSpPr>
          <p:cNvPr id="12" name="TextBox 11">
            <a:extLst>
              <a:ext uri="{FF2B5EF4-FFF2-40B4-BE49-F238E27FC236}">
                <a16:creationId xmlns:a16="http://schemas.microsoft.com/office/drawing/2014/main" id="{6E0BDCB5-3025-F641-A569-709C3A9284F8}"/>
              </a:ext>
            </a:extLst>
          </p:cNvPr>
          <p:cNvSpPr txBox="1"/>
          <p:nvPr/>
        </p:nvSpPr>
        <p:spPr>
          <a:xfrm>
            <a:off x="8409335" y="5881730"/>
            <a:ext cx="561576" cy="253223"/>
          </a:xfrm>
          <a:prstGeom prst="rect">
            <a:avLst/>
          </a:prstGeom>
          <a:noFill/>
        </p:spPr>
        <p:txBody>
          <a:bodyPr wrap="square">
            <a:spAutoFit/>
          </a:bodyPr>
          <a:lstStyle/>
          <a:p>
            <a:r>
              <a:rPr lang="lt-LT" sz="1000" dirty="0">
                <a:solidFill>
                  <a:srgbClr val="000000"/>
                </a:solidFill>
              </a:rPr>
              <a:t>Europa</a:t>
            </a:r>
            <a:endParaRPr lang="en-GB" sz="1000" dirty="0">
              <a:solidFill>
                <a:srgbClr val="000000"/>
              </a:solidFill>
            </a:endParaRPr>
          </a:p>
        </p:txBody>
      </p:sp>
      <p:sp>
        <p:nvSpPr>
          <p:cNvPr id="13" name="TextBox 12">
            <a:extLst>
              <a:ext uri="{FF2B5EF4-FFF2-40B4-BE49-F238E27FC236}">
                <a16:creationId xmlns:a16="http://schemas.microsoft.com/office/drawing/2014/main" id="{3A1C6977-5F9C-E843-9D8B-A228E1039B40}"/>
              </a:ext>
            </a:extLst>
          </p:cNvPr>
          <p:cNvSpPr txBox="1"/>
          <p:nvPr/>
        </p:nvSpPr>
        <p:spPr>
          <a:xfrm>
            <a:off x="9015092" y="5781010"/>
            <a:ext cx="786036" cy="707886"/>
          </a:xfrm>
          <a:prstGeom prst="rect">
            <a:avLst/>
          </a:prstGeom>
          <a:noFill/>
        </p:spPr>
        <p:txBody>
          <a:bodyPr wrap="square">
            <a:spAutoFit/>
          </a:bodyPr>
          <a:lstStyle/>
          <a:p>
            <a:r>
              <a:rPr lang="lt-LT" sz="1000" dirty="0">
                <a:solidFill>
                  <a:srgbClr val="000000"/>
                </a:solidFill>
              </a:rPr>
              <a:t>Azijos ir Ramiojo vandenyno regionas</a:t>
            </a:r>
            <a:endParaRPr lang="en-GB" sz="1000" dirty="0">
              <a:solidFill>
                <a:srgbClr val="000000"/>
              </a:solidFill>
            </a:endParaRPr>
          </a:p>
        </p:txBody>
      </p:sp>
      <p:sp>
        <p:nvSpPr>
          <p:cNvPr id="14" name="TextBox 13">
            <a:extLst>
              <a:ext uri="{FF2B5EF4-FFF2-40B4-BE49-F238E27FC236}">
                <a16:creationId xmlns:a16="http://schemas.microsoft.com/office/drawing/2014/main" id="{0F6DDF26-3C12-8D40-BFBE-BF24F3305C9A}"/>
              </a:ext>
            </a:extLst>
          </p:cNvPr>
          <p:cNvSpPr txBox="1"/>
          <p:nvPr/>
        </p:nvSpPr>
        <p:spPr>
          <a:xfrm>
            <a:off x="9848169" y="5881730"/>
            <a:ext cx="909278" cy="400110"/>
          </a:xfrm>
          <a:prstGeom prst="rect">
            <a:avLst/>
          </a:prstGeom>
          <a:noFill/>
        </p:spPr>
        <p:txBody>
          <a:bodyPr wrap="square">
            <a:spAutoFit/>
          </a:bodyPr>
          <a:lstStyle/>
          <a:p>
            <a:r>
              <a:rPr lang="lt-LT" sz="1000" dirty="0">
                <a:solidFill>
                  <a:srgbClr val="000000"/>
                </a:solidFill>
              </a:rPr>
              <a:t>Lotynų Amerika</a:t>
            </a:r>
            <a:endParaRPr lang="en-GB" sz="1000" dirty="0">
              <a:solidFill>
                <a:srgbClr val="000000"/>
              </a:solidFill>
            </a:endParaRPr>
          </a:p>
        </p:txBody>
      </p:sp>
      <p:sp>
        <p:nvSpPr>
          <p:cNvPr id="15" name="TextBox 14">
            <a:extLst>
              <a:ext uri="{FF2B5EF4-FFF2-40B4-BE49-F238E27FC236}">
                <a16:creationId xmlns:a16="http://schemas.microsoft.com/office/drawing/2014/main" id="{E1EFD528-FBAD-B942-B1F5-C884338A2AF8}"/>
              </a:ext>
            </a:extLst>
          </p:cNvPr>
          <p:cNvSpPr txBox="1"/>
          <p:nvPr/>
        </p:nvSpPr>
        <p:spPr>
          <a:xfrm>
            <a:off x="10801629" y="5888732"/>
            <a:ext cx="1237770" cy="400110"/>
          </a:xfrm>
          <a:prstGeom prst="rect">
            <a:avLst/>
          </a:prstGeom>
          <a:noFill/>
        </p:spPr>
        <p:txBody>
          <a:bodyPr wrap="square">
            <a:spAutoFit/>
          </a:bodyPr>
          <a:lstStyle/>
          <a:p>
            <a:r>
              <a:rPr lang="lt-LT" sz="1000" dirty="0" err="1">
                <a:solidFill>
                  <a:srgbClr val="000000"/>
                </a:solidFill>
              </a:rPr>
              <a:t>Vidurinieji</a:t>
            </a:r>
            <a:r>
              <a:rPr lang="lt-LT" sz="1000" dirty="0">
                <a:solidFill>
                  <a:srgbClr val="000000"/>
                </a:solidFill>
              </a:rPr>
              <a:t> Rytai ir Afrika</a:t>
            </a:r>
            <a:endParaRPr lang="en-GB" sz="1000" dirty="0">
              <a:solidFill>
                <a:srgbClr val="000000"/>
              </a:solidFill>
            </a:endParaRPr>
          </a:p>
        </p:txBody>
      </p:sp>
      <p:sp>
        <p:nvSpPr>
          <p:cNvPr id="5" name="Oval 4">
            <a:extLst>
              <a:ext uri="{FF2B5EF4-FFF2-40B4-BE49-F238E27FC236}">
                <a16:creationId xmlns:a16="http://schemas.microsoft.com/office/drawing/2014/main" id="{933AA34D-66C9-6543-88B2-62B2D35BD432}"/>
              </a:ext>
            </a:extLst>
          </p:cNvPr>
          <p:cNvSpPr/>
          <p:nvPr/>
        </p:nvSpPr>
        <p:spPr>
          <a:xfrm>
            <a:off x="7224243" y="5927372"/>
            <a:ext cx="155901" cy="155901"/>
          </a:xfrm>
          <a:prstGeom prst="ellipse">
            <a:avLst/>
          </a:prstGeom>
          <a:solidFill>
            <a:srgbClr val="86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70F6DC2-63B1-134A-9D95-AF5EC5F74CF1}"/>
              </a:ext>
            </a:extLst>
          </p:cNvPr>
          <p:cNvSpPr/>
          <p:nvPr/>
        </p:nvSpPr>
        <p:spPr>
          <a:xfrm>
            <a:off x="8264148" y="5927372"/>
            <a:ext cx="155901" cy="155901"/>
          </a:xfrm>
          <a:prstGeom prst="ellipse">
            <a:avLst/>
          </a:prstGeom>
          <a:solidFill>
            <a:srgbClr val="C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2DDB9B3-4385-9248-8578-675C9F2F0403}"/>
              </a:ext>
            </a:extLst>
          </p:cNvPr>
          <p:cNvSpPr/>
          <p:nvPr/>
        </p:nvSpPr>
        <p:spPr>
          <a:xfrm>
            <a:off x="8909607" y="5927372"/>
            <a:ext cx="155901" cy="155901"/>
          </a:xfrm>
          <a:prstGeom prst="ellipse">
            <a:avLst/>
          </a:prstGeom>
          <a:solidFill>
            <a:srgbClr val="0A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CF66C4F-0D32-A448-B689-7E749F8A9799}"/>
              </a:ext>
            </a:extLst>
          </p:cNvPr>
          <p:cNvSpPr/>
          <p:nvPr/>
        </p:nvSpPr>
        <p:spPr>
          <a:xfrm>
            <a:off x="9716430" y="5927372"/>
            <a:ext cx="155901" cy="155901"/>
          </a:xfrm>
          <a:prstGeom prst="ellips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1F691D8-642B-C847-A471-4F63E3680CFF}"/>
              </a:ext>
            </a:extLst>
          </p:cNvPr>
          <p:cNvSpPr/>
          <p:nvPr/>
        </p:nvSpPr>
        <p:spPr>
          <a:xfrm>
            <a:off x="10702548" y="5927372"/>
            <a:ext cx="155901" cy="155901"/>
          </a:xfrm>
          <a:prstGeom prst="ellipse">
            <a:avLst/>
          </a:prstGeom>
          <a:solidFill>
            <a:srgbClr val="1F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2007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4646683-234D-E0BF-90EA-F342C24DBD16}"/>
              </a:ext>
            </a:extLst>
          </p:cNvPr>
          <p:cNvSpPr>
            <a:spLocks noGrp="1"/>
          </p:cNvSpPr>
          <p:nvPr>
            <p:ph type="body" sz="quarter" idx="18"/>
          </p:nvPr>
        </p:nvSpPr>
        <p:spPr>
          <a:xfrm>
            <a:off x="519562" y="1523382"/>
            <a:ext cx="10808102" cy="4447111"/>
          </a:xfrm>
        </p:spPr>
        <p:txBody>
          <a:bodyPr>
            <a:normAutofit lnSpcReduction="10000"/>
          </a:bodyPr>
          <a:lstStyle/>
          <a:p>
            <a:pPr marL="342900" indent="-342900">
              <a:buFont typeface="Arial" panose="020B0604020202020204" pitchFamily="34" charset="0"/>
              <a:buChar char="•"/>
            </a:pPr>
            <a:r>
              <a:rPr lang="lt-LT" sz="2400" dirty="0"/>
              <a:t>Ko nori vyresnio amžiaus klientai ir ko jiems reikia?</a:t>
            </a:r>
          </a:p>
          <a:p>
            <a:pPr marL="342900" indent="-342900">
              <a:buFont typeface="Arial" panose="020B0604020202020204" pitchFamily="34" charset="0"/>
              <a:buChar char="•"/>
            </a:pPr>
            <a:r>
              <a:rPr lang="lt-LT" sz="2400" dirty="0"/>
              <a:t>Ar yra maisto produktas ar paslauga, kurią galėtumėte pasiūlyti ir kuri atitiktų jų poreikius?</a:t>
            </a:r>
          </a:p>
          <a:p>
            <a:pPr marL="342900" indent="-342900">
              <a:buFont typeface="Arial" panose="020B0604020202020204" pitchFamily="34" charset="0"/>
              <a:buChar char="•"/>
            </a:pPr>
            <a:r>
              <a:rPr lang="lt-LT" sz="2400" dirty="0"/>
              <a:t>Kokias savybes galite pasiūlyti? </a:t>
            </a:r>
          </a:p>
          <a:p>
            <a:pPr marL="342900" indent="-342900">
              <a:buFont typeface="Arial" panose="020B0604020202020204" pitchFamily="34" charset="0"/>
              <a:buChar char="•"/>
            </a:pPr>
            <a:r>
              <a:rPr lang="lt-LT" sz="2400" dirty="0"/>
              <a:t>Ar dabartinis (-</a:t>
            </a:r>
            <a:r>
              <a:rPr lang="lt-LT" sz="2400" dirty="0" err="1"/>
              <a:t>iai</a:t>
            </a:r>
            <a:r>
              <a:rPr lang="lt-LT" sz="2400" dirty="0"/>
              <a:t>) maisto produktas (-ai) ir (arba) paslauga (-</a:t>
            </a:r>
            <a:r>
              <a:rPr lang="lt-LT" sz="2400" dirty="0" err="1"/>
              <a:t>os</a:t>
            </a:r>
            <a:r>
              <a:rPr lang="lt-LT" sz="2400" dirty="0"/>
              <a:t>) atitinka vyresnio amžiaus klientų poreikius? </a:t>
            </a:r>
          </a:p>
          <a:p>
            <a:pPr marL="342900" indent="-342900">
              <a:buFont typeface="Arial" panose="020B0604020202020204" pitchFamily="34" charset="0"/>
              <a:buChar char="•"/>
            </a:pPr>
            <a:r>
              <a:rPr lang="lt-LT" sz="2400" dirty="0"/>
              <a:t>Ar maisto produktas (-ai) ir (arba) paslauga (-</a:t>
            </a:r>
            <a:r>
              <a:rPr lang="lt-LT" sz="2400" dirty="0" err="1"/>
              <a:t>os</a:t>
            </a:r>
            <a:r>
              <a:rPr lang="lt-LT" sz="2400" dirty="0"/>
              <a:t>) teikia didelę vertę? </a:t>
            </a:r>
          </a:p>
          <a:p>
            <a:pPr marL="342900" indent="-342900">
              <a:buFont typeface="Arial" panose="020B0604020202020204" pitchFamily="34" charset="0"/>
              <a:buChar char="•"/>
            </a:pPr>
            <a:r>
              <a:rPr lang="lt-LT" sz="2400" dirty="0"/>
              <a:t>Ar jie tinkamai pristatomi šiems klientams? </a:t>
            </a:r>
          </a:p>
          <a:p>
            <a:pPr marL="342900" indent="-342900">
              <a:buFont typeface="Arial" panose="020B0604020202020204" pitchFamily="34" charset="0"/>
              <a:buChar char="•"/>
            </a:pPr>
            <a:r>
              <a:rPr lang="lt-LT" sz="2400" dirty="0"/>
              <a:t>Kaip šių maisto produktų (-ų) ir (arba) paslaugų (-ų) vertė lyginama ir skiriasi nuo konkurentų? </a:t>
            </a:r>
          </a:p>
          <a:p>
            <a:pPr marL="342900" indent="-342900">
              <a:buFont typeface="Arial" panose="020B0604020202020204" pitchFamily="34" charset="0"/>
              <a:buChar char="•"/>
            </a:pPr>
            <a:r>
              <a:rPr lang="lt-LT" sz="2400" dirty="0"/>
              <a:t>Ką reikėtų pakeisti ar papildyti? </a:t>
            </a:r>
          </a:p>
        </p:txBody>
      </p:sp>
      <p:sp>
        <p:nvSpPr>
          <p:cNvPr id="4" name="Text Placeholder 3">
            <a:extLst>
              <a:ext uri="{FF2B5EF4-FFF2-40B4-BE49-F238E27FC236}">
                <a16:creationId xmlns:a16="http://schemas.microsoft.com/office/drawing/2014/main" id="{0860705F-53E3-146A-8D8F-4F949E4C3054}"/>
              </a:ext>
            </a:extLst>
          </p:cNvPr>
          <p:cNvSpPr>
            <a:spLocks noGrp="1"/>
          </p:cNvSpPr>
          <p:nvPr>
            <p:ph type="body" sz="quarter" idx="16"/>
          </p:nvPr>
        </p:nvSpPr>
        <p:spPr>
          <a:xfrm>
            <a:off x="519562" y="596396"/>
            <a:ext cx="10808102" cy="582221"/>
          </a:xfrm>
        </p:spPr>
        <p:txBody>
          <a:bodyPr>
            <a:normAutofit fontScale="85000" lnSpcReduction="10000"/>
          </a:bodyPr>
          <a:lstStyle/>
          <a:p>
            <a:r>
              <a:rPr lang="lt-LT" dirty="0"/>
              <a:t>Užduotys</a:t>
            </a:r>
            <a:r>
              <a:rPr lang="nn-NO" dirty="0"/>
              <a:t>: </a:t>
            </a:r>
            <a:r>
              <a:rPr lang="lt-LT" dirty="0"/>
              <a:t>p</a:t>
            </a:r>
            <a:r>
              <a:rPr lang="nn-NO" dirty="0"/>
              <a:t>asiimkite savo verslo modelio drobę ir apsvarstykite...</a:t>
            </a:r>
          </a:p>
        </p:txBody>
      </p:sp>
      <p:sp>
        <p:nvSpPr>
          <p:cNvPr id="3" name="Speech Bubble: Rectangle with Corners Rounded 2">
            <a:extLst>
              <a:ext uri="{FF2B5EF4-FFF2-40B4-BE49-F238E27FC236}">
                <a16:creationId xmlns:a16="http://schemas.microsoft.com/office/drawing/2014/main" id="{80F6BAB4-5A46-CDB0-89F8-7F9DA174C834}"/>
              </a:ext>
            </a:extLst>
          </p:cNvPr>
          <p:cNvSpPr/>
          <p:nvPr/>
        </p:nvSpPr>
        <p:spPr>
          <a:xfrm>
            <a:off x="5710517" y="5091953"/>
            <a:ext cx="6176682" cy="1488141"/>
          </a:xfrm>
          <a:prstGeom prst="wedgeRoundRectCallout">
            <a:avLst>
              <a:gd name="adj1" fmla="val -37234"/>
              <a:gd name="adj2" fmla="val 66114"/>
              <a:gd name="adj3" fmla="val 16667"/>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pPr>
            <a:r>
              <a:rPr lang="lt-LT" b="0" i="0" dirty="0">
                <a:solidFill>
                  <a:srgbClr val="000000"/>
                </a:solidFill>
                <a:effectLst/>
              </a:rPr>
              <a:t>Svarbu pateikti tinkamą maisto produktą (prekę ir (arba) paslaugą), kurio vertė atitinka arba viršija tikslinės rinkos poreikius ir lūkesčius.</a:t>
            </a:r>
          </a:p>
        </p:txBody>
      </p:sp>
      <p:grpSp>
        <p:nvGrpSpPr>
          <p:cNvPr id="7" name="Google Shape;518;p39">
            <a:extLst>
              <a:ext uri="{FF2B5EF4-FFF2-40B4-BE49-F238E27FC236}">
                <a16:creationId xmlns:a16="http://schemas.microsoft.com/office/drawing/2014/main" id="{E333F55B-B7D4-1B87-AFDB-99EBC53B7305}"/>
              </a:ext>
            </a:extLst>
          </p:cNvPr>
          <p:cNvGrpSpPr/>
          <p:nvPr/>
        </p:nvGrpSpPr>
        <p:grpSpPr>
          <a:xfrm>
            <a:off x="10902576" y="415916"/>
            <a:ext cx="1006182" cy="894050"/>
            <a:chOff x="1923675" y="1633650"/>
            <a:chExt cx="436000" cy="435975"/>
          </a:xfrm>
          <a:solidFill>
            <a:srgbClr val="85D2E1"/>
          </a:solidFill>
        </p:grpSpPr>
        <p:sp>
          <p:nvSpPr>
            <p:cNvPr id="8" name="Google Shape;519;p39">
              <a:extLst>
                <a:ext uri="{FF2B5EF4-FFF2-40B4-BE49-F238E27FC236}">
                  <a16:creationId xmlns:a16="http://schemas.microsoft.com/office/drawing/2014/main" id="{970C4DF9-B506-361E-FDFC-7E8325E6201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94C86D37-03B1-39E1-F26D-7B90036B574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DCFD78E3-A049-08E7-A4CB-5054B1326EE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9333B775-62D1-7424-5B66-32B4D14A63C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358E082F-A635-B0AE-D1A4-D598211AED9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14369070-BBBB-6729-C6E0-CA654686B67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429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lectrocardiogram">
            <a:extLst>
              <a:ext uri="{FF2B5EF4-FFF2-40B4-BE49-F238E27FC236}">
                <a16:creationId xmlns:a16="http://schemas.microsoft.com/office/drawing/2014/main" id="{48FFFC27-5BEC-10F8-26DF-11D86E77FCD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E31A1423-5630-4392-4E78-EA218864F4B4}"/>
              </a:ext>
            </a:extLst>
          </p:cNvPr>
          <p:cNvSpPr>
            <a:spLocks noGrp="1"/>
          </p:cNvSpPr>
          <p:nvPr>
            <p:ph type="body" sz="quarter" idx="16"/>
          </p:nvPr>
        </p:nvSpPr>
        <p:spPr>
          <a:xfrm>
            <a:off x="6420495" y="1149440"/>
            <a:ext cx="5113283" cy="582221"/>
          </a:xfrm>
        </p:spPr>
        <p:txBody>
          <a:bodyPr>
            <a:normAutofit lnSpcReduction="10000"/>
          </a:bodyPr>
          <a:lstStyle/>
          <a:p>
            <a:r>
              <a:rPr lang="en-IE" b="1" dirty="0" err="1"/>
              <a:t>Biologiniai</a:t>
            </a:r>
            <a:r>
              <a:rPr lang="en-IE" b="1" dirty="0"/>
              <a:t> </a:t>
            </a:r>
            <a:r>
              <a:rPr lang="en-IE" b="1" dirty="0" err="1"/>
              <a:t>poreikiai</a:t>
            </a:r>
            <a:endParaRPr lang="en-IE" b="1" dirty="0"/>
          </a:p>
        </p:txBody>
      </p:sp>
      <p:sp>
        <p:nvSpPr>
          <p:cNvPr id="4" name="Text Placeholder 3">
            <a:extLst>
              <a:ext uri="{FF2B5EF4-FFF2-40B4-BE49-F238E27FC236}">
                <a16:creationId xmlns:a16="http://schemas.microsoft.com/office/drawing/2014/main" id="{9831E66A-43A9-37B3-035E-17EF51977CAB}"/>
              </a:ext>
            </a:extLst>
          </p:cNvPr>
          <p:cNvSpPr>
            <a:spLocks noGrp="1"/>
          </p:cNvSpPr>
          <p:nvPr>
            <p:ph type="body" sz="quarter" idx="18"/>
          </p:nvPr>
        </p:nvSpPr>
        <p:spPr>
          <a:xfrm>
            <a:off x="6275294" y="1640541"/>
            <a:ext cx="5759951" cy="1557551"/>
          </a:xfrm>
          <a:solidFill>
            <a:srgbClr val="FED100"/>
          </a:solidFill>
        </p:spPr>
        <p:txBody>
          <a:bodyPr>
            <a:normAutofit fontScale="92500" lnSpcReduction="10000"/>
          </a:bodyPr>
          <a:lstStyle/>
          <a:p>
            <a:pPr indent="0"/>
            <a:r>
              <a:rPr lang="lt-LT" dirty="0"/>
              <a:t>2 modulyje aptarėme senjorų </a:t>
            </a:r>
            <a:r>
              <a:rPr lang="lt-LT" b="1" dirty="0"/>
              <a:t>fiziologinius ir mitybos poreikius</a:t>
            </a:r>
            <a:r>
              <a:rPr lang="lt-LT" dirty="0"/>
              <a:t>, o kitoje skaidrėje pamatysime, kaip visi šie poreikiai susiję tarpusavyje. Šiame modulyje daugiau dėmesio skirsime senjorų kognityviniams poreikiams.</a:t>
            </a:r>
          </a:p>
        </p:txBody>
      </p:sp>
    </p:spTree>
    <p:extLst>
      <p:ext uri="{BB962C8B-B14F-4D97-AF65-F5344CB8AC3E}">
        <p14:creationId xmlns:p14="http://schemas.microsoft.com/office/powerpoint/2010/main" val="4091345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lt-LT" dirty="0"/>
              <a:t>Sąnaudų apskaičiavimas ir kainodara</a:t>
            </a:r>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3</a:t>
            </a:r>
            <a:endParaRPr lang="en-IE" b="1"/>
          </a:p>
        </p:txBody>
      </p:sp>
    </p:spTree>
    <p:extLst>
      <p:ext uri="{BB962C8B-B14F-4D97-AF65-F5344CB8AC3E}">
        <p14:creationId xmlns:p14="http://schemas.microsoft.com/office/powerpoint/2010/main" val="3960004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C3AED-E700-937C-3092-15B2FAD92D3E}"/>
              </a:ext>
            </a:extLst>
          </p:cNvPr>
          <p:cNvSpPr>
            <a:spLocks noGrp="1"/>
          </p:cNvSpPr>
          <p:nvPr>
            <p:ph type="body" sz="quarter" idx="18"/>
          </p:nvPr>
        </p:nvSpPr>
        <p:spPr>
          <a:xfrm>
            <a:off x="734714" y="1757011"/>
            <a:ext cx="6753144" cy="3867704"/>
          </a:xfrm>
        </p:spPr>
        <p:txBody>
          <a:bodyPr>
            <a:normAutofit/>
          </a:bodyPr>
          <a:lstStyle/>
          <a:p>
            <a:pPr marL="342900" indent="-342900">
              <a:buFont typeface="Arial" panose="020B0604020202020204" pitchFamily="34" charset="0"/>
              <a:buChar char="•"/>
            </a:pPr>
            <a:r>
              <a:rPr lang="lt-LT" dirty="0"/>
              <a:t>Su amžiumi vyresnio amžiaus žmonių bendras vartojimas, išėjus į pensiją, turi tendenciją sumažėti, ir tai daroma planingai, nepriklausomai nuo pajamų lygio. </a:t>
            </a:r>
          </a:p>
          <a:p>
            <a:pPr marL="342900" indent="-342900">
              <a:buFont typeface="Arial" panose="020B0604020202020204" pitchFamily="34" charset="0"/>
              <a:buChar char="•"/>
            </a:pPr>
            <a:r>
              <a:rPr lang="lt-LT" dirty="0"/>
              <a:t>Tačiau dėl </a:t>
            </a:r>
            <a:r>
              <a:rPr lang="lt-LT" b="1" dirty="0"/>
              <a:t>pailgėjusios vidutinės gyvenimo trukmės pagyvenusių žmonių perkamų prekių rinka turi didėti</a:t>
            </a:r>
            <a:r>
              <a:rPr lang="lt-LT" dirty="0"/>
              <a:t>. Atrodo, kad perkamąją galią išlaiko ir tai, kad nėra skolų ar hipotekų, darbo sąnaudų ir išlaikomų vaikų, todėl didėja polinkis išlaidauti ir vartoti.</a:t>
            </a:r>
          </a:p>
          <a:p>
            <a:pPr marL="342900" indent="-342900">
              <a:buFont typeface="Arial" panose="020B0604020202020204" pitchFamily="34" charset="0"/>
              <a:buChar char="•"/>
            </a:pPr>
            <a:endParaRPr lang="lt-LT" dirty="0"/>
          </a:p>
          <a:p>
            <a:pPr marL="342900" indent="-342900">
              <a:buFont typeface="Arial" panose="020B0604020202020204" pitchFamily="34" charset="0"/>
              <a:buChar char="•"/>
            </a:pPr>
            <a:endParaRPr lang="lt-LT" dirty="0"/>
          </a:p>
          <a:p>
            <a:pPr marL="342900" indent="-342900">
              <a:buFont typeface="Arial" panose="020B0604020202020204" pitchFamily="34" charset="0"/>
              <a:buChar char="•"/>
            </a:pPr>
            <a:endParaRPr lang="lt-LT" dirty="0"/>
          </a:p>
        </p:txBody>
      </p:sp>
      <p:sp>
        <p:nvSpPr>
          <p:cNvPr id="3" name="Text Placeholder 2">
            <a:extLst>
              <a:ext uri="{FF2B5EF4-FFF2-40B4-BE49-F238E27FC236}">
                <a16:creationId xmlns:a16="http://schemas.microsoft.com/office/drawing/2014/main" id="{283BC4C0-71E6-3464-BB01-69B5CAC6BBB8}"/>
              </a:ext>
            </a:extLst>
          </p:cNvPr>
          <p:cNvSpPr>
            <a:spLocks noGrp="1"/>
          </p:cNvSpPr>
          <p:nvPr>
            <p:ph type="body" sz="quarter" idx="16"/>
          </p:nvPr>
        </p:nvSpPr>
        <p:spPr/>
        <p:txBody>
          <a:bodyPr vert="horz" lIns="91440" tIns="45720" rIns="91440" bIns="45720" rtlCol="0" anchor="t">
            <a:normAutofit fontScale="92500"/>
          </a:bodyPr>
          <a:lstStyle/>
          <a:p>
            <a:r>
              <a:rPr lang="en-GB" dirty="0" err="1"/>
              <a:t>Ar</a:t>
            </a:r>
            <a:r>
              <a:rPr lang="en-GB" dirty="0"/>
              <a:t> </a:t>
            </a:r>
            <a:r>
              <a:rPr lang="en-GB" dirty="0" err="1"/>
              <a:t>vyresnio</a:t>
            </a:r>
            <a:r>
              <a:rPr lang="en-GB" dirty="0"/>
              <a:t> </a:t>
            </a:r>
            <a:r>
              <a:rPr lang="en-GB" dirty="0" err="1"/>
              <a:t>amžiaus</a:t>
            </a:r>
            <a:r>
              <a:rPr lang="en-GB" dirty="0"/>
              <a:t> </a:t>
            </a:r>
            <a:r>
              <a:rPr lang="en-GB" dirty="0" err="1"/>
              <a:t>vartotojai</a:t>
            </a:r>
            <a:r>
              <a:rPr lang="en-GB" dirty="0"/>
              <a:t> </a:t>
            </a:r>
            <a:r>
              <a:rPr lang="en-GB" dirty="0" err="1"/>
              <a:t>turi</a:t>
            </a:r>
            <a:r>
              <a:rPr lang="en-GB" dirty="0"/>
              <a:t> </a:t>
            </a:r>
            <a:r>
              <a:rPr lang="en-GB" dirty="0" err="1"/>
              <a:t>mažesnę</a:t>
            </a:r>
            <a:r>
              <a:rPr lang="en-GB" dirty="0"/>
              <a:t> </a:t>
            </a:r>
            <a:r>
              <a:rPr lang="en-GB" dirty="0" err="1"/>
              <a:t>perkamąją</a:t>
            </a:r>
            <a:r>
              <a:rPr lang="en-GB" dirty="0"/>
              <a:t> </a:t>
            </a:r>
            <a:r>
              <a:rPr lang="en-GB" dirty="0" err="1"/>
              <a:t>galią</a:t>
            </a:r>
            <a:r>
              <a:rPr lang="en-GB" dirty="0"/>
              <a:t>?</a:t>
            </a:r>
          </a:p>
          <a:p>
            <a:endParaRPr lang="en-GB" dirty="0"/>
          </a:p>
        </p:txBody>
      </p:sp>
      <p:sp>
        <p:nvSpPr>
          <p:cNvPr id="5" name="TextBox 4">
            <a:extLst>
              <a:ext uri="{FF2B5EF4-FFF2-40B4-BE49-F238E27FC236}">
                <a16:creationId xmlns:a16="http://schemas.microsoft.com/office/drawing/2014/main" id="{62E3FFA7-2DD8-AF4A-8B6E-A6AB9920B067}"/>
              </a:ext>
            </a:extLst>
          </p:cNvPr>
          <p:cNvSpPr txBox="1"/>
          <p:nvPr/>
        </p:nvSpPr>
        <p:spPr>
          <a:xfrm>
            <a:off x="7862087" y="5371232"/>
            <a:ext cx="6097348" cy="369332"/>
          </a:xfrm>
          <a:prstGeom prst="rect">
            <a:avLst/>
          </a:prstGeom>
          <a:noFill/>
        </p:spPr>
        <p:txBody>
          <a:bodyPr wrap="square">
            <a:spAutoFit/>
          </a:bodyPr>
          <a:lstStyle/>
          <a:p>
            <a:r>
              <a:rPr lang="lt-LT" sz="1800" dirty="0">
                <a:solidFill>
                  <a:srgbClr val="1188A3"/>
                </a:solidFill>
                <a:hlinkClick r:id="rId2">
                  <a:extLst>
                    <a:ext uri="{A12FA001-AC4F-418D-AE19-62706E023703}">
                      <ahyp:hlinkClr xmlns:ahyp="http://schemas.microsoft.com/office/drawing/2018/hyperlinkcolor" val="tx"/>
                    </a:ext>
                  </a:extLst>
                </a:hlinkClick>
              </a:rPr>
              <a:t>Šaltinis</a:t>
            </a:r>
            <a:r>
              <a:rPr lang="en-GB" sz="1800" dirty="0">
                <a:solidFill>
                  <a:srgbClr val="1188A3"/>
                </a:solidFill>
                <a:hlinkClick r:id="rId2">
                  <a:extLst>
                    <a:ext uri="{A12FA001-AC4F-418D-AE19-62706E023703}">
                      <ahyp:hlinkClr xmlns:ahyp="http://schemas.microsoft.com/office/drawing/2018/hyperlinkcolor" val="tx"/>
                    </a:ext>
                  </a:extLst>
                </a:hlinkClick>
              </a:rPr>
              <a:t>: Guido, </a:t>
            </a:r>
            <a:r>
              <a:rPr lang="en-GB" sz="1800" dirty="0" err="1">
                <a:solidFill>
                  <a:srgbClr val="1188A3"/>
                </a:solidFill>
                <a:hlinkClick r:id="rId2">
                  <a:extLst>
                    <a:ext uri="{A12FA001-AC4F-418D-AE19-62706E023703}">
                      <ahyp:hlinkClr xmlns:ahyp="http://schemas.microsoft.com/office/drawing/2018/hyperlinkcolor" val="tx"/>
                    </a:ext>
                  </a:extLst>
                </a:hlinkClick>
              </a:rPr>
              <a:t>Ugolini</a:t>
            </a:r>
            <a:r>
              <a:rPr lang="en-GB" sz="1800" dirty="0">
                <a:solidFill>
                  <a:srgbClr val="1188A3"/>
                </a:solidFill>
                <a:hlinkClick r:id="rId2">
                  <a:extLst>
                    <a:ext uri="{A12FA001-AC4F-418D-AE19-62706E023703}">
                      <ahyp:hlinkClr xmlns:ahyp="http://schemas.microsoft.com/office/drawing/2018/hyperlinkcolor" val="tx"/>
                    </a:ext>
                  </a:extLst>
                </a:hlinkClick>
              </a:rPr>
              <a:t> &amp; </a:t>
            </a:r>
            <a:r>
              <a:rPr lang="en-GB" sz="1800" dirty="0" err="1">
                <a:solidFill>
                  <a:srgbClr val="1188A3"/>
                </a:solidFill>
                <a:hlinkClick r:id="rId2">
                  <a:extLst>
                    <a:ext uri="{A12FA001-AC4F-418D-AE19-62706E023703}">
                      <ahyp:hlinkClr xmlns:ahyp="http://schemas.microsoft.com/office/drawing/2018/hyperlinkcolor" val="tx"/>
                    </a:ext>
                  </a:extLst>
                </a:hlinkClick>
              </a:rPr>
              <a:t>Sestino</a:t>
            </a:r>
            <a:r>
              <a:rPr lang="en-GB" sz="1800" dirty="0">
                <a:solidFill>
                  <a:srgbClr val="1188A3"/>
                </a:solidFill>
                <a:hlinkClick r:id="rId2">
                  <a:extLst>
                    <a:ext uri="{A12FA001-AC4F-418D-AE19-62706E023703}">
                      <ahyp:hlinkClr xmlns:ahyp="http://schemas.microsoft.com/office/drawing/2018/hyperlinkcolor" val="tx"/>
                    </a:ext>
                  </a:extLst>
                </a:hlinkClick>
              </a:rPr>
              <a:t> (2022)</a:t>
            </a:r>
            <a:endParaRPr lang="en-GB" dirty="0">
              <a:solidFill>
                <a:srgbClr val="1188A3"/>
              </a:solidFill>
            </a:endParaRPr>
          </a:p>
        </p:txBody>
      </p:sp>
      <p:grpSp>
        <p:nvGrpSpPr>
          <p:cNvPr id="6" name="Group 5">
            <a:extLst>
              <a:ext uri="{FF2B5EF4-FFF2-40B4-BE49-F238E27FC236}">
                <a16:creationId xmlns:a16="http://schemas.microsoft.com/office/drawing/2014/main" id="{A9B815D5-67D8-FC97-7A92-D9003284DE2C}"/>
              </a:ext>
            </a:extLst>
          </p:cNvPr>
          <p:cNvGrpSpPr/>
          <p:nvPr/>
        </p:nvGrpSpPr>
        <p:grpSpPr>
          <a:xfrm>
            <a:off x="8615848" y="2126343"/>
            <a:ext cx="2444812" cy="2344703"/>
            <a:chOff x="6481412" y="352859"/>
            <a:chExt cx="1093019" cy="1091619"/>
          </a:xfrm>
        </p:grpSpPr>
        <p:sp>
          <p:nvSpPr>
            <p:cNvPr id="7" name="Freeform 1347">
              <a:extLst>
                <a:ext uri="{FF2B5EF4-FFF2-40B4-BE49-F238E27FC236}">
                  <a16:creationId xmlns:a16="http://schemas.microsoft.com/office/drawing/2014/main" id="{2529979C-A543-2C5A-CB94-DC8120510AC1}"/>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solidFill>
              <a:srgbClr val="000000"/>
            </a:solidFill>
            <a:ln w="27426" cap="flat">
              <a:noFill/>
              <a:prstDash val="solid"/>
              <a:miter/>
            </a:ln>
          </p:spPr>
          <p:txBody>
            <a:bodyPr rtlCol="0" anchor="ctr"/>
            <a:lstStyle/>
            <a:p>
              <a:endParaRPr lang="en-US"/>
            </a:p>
          </p:txBody>
        </p:sp>
        <p:sp>
          <p:nvSpPr>
            <p:cNvPr id="8" name="Freeform 1348">
              <a:extLst>
                <a:ext uri="{FF2B5EF4-FFF2-40B4-BE49-F238E27FC236}">
                  <a16:creationId xmlns:a16="http://schemas.microsoft.com/office/drawing/2014/main" id="{A6ED238F-B064-4401-B079-8BC8379425AE}"/>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solidFill>
              <a:srgbClr val="000000"/>
            </a:solidFill>
            <a:ln w="27426" cap="flat">
              <a:noFill/>
              <a:prstDash val="solid"/>
              <a:miter/>
            </a:ln>
          </p:spPr>
          <p:txBody>
            <a:bodyPr rtlCol="0" anchor="ctr"/>
            <a:lstStyle/>
            <a:p>
              <a:endParaRPr lang="en-US"/>
            </a:p>
          </p:txBody>
        </p:sp>
        <p:sp>
          <p:nvSpPr>
            <p:cNvPr id="9" name="Freeform 1349">
              <a:extLst>
                <a:ext uri="{FF2B5EF4-FFF2-40B4-BE49-F238E27FC236}">
                  <a16:creationId xmlns:a16="http://schemas.microsoft.com/office/drawing/2014/main" id="{DED050C3-C431-6C3C-CA5E-EA9CBE78C469}"/>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solidFill>
              <a:srgbClr val="000000"/>
            </a:solidFill>
            <a:ln w="27426" cap="flat">
              <a:noFill/>
              <a:prstDash val="solid"/>
              <a:miter/>
            </a:ln>
          </p:spPr>
          <p:txBody>
            <a:bodyPr rtlCol="0" anchor="ctr"/>
            <a:lstStyle/>
            <a:p>
              <a:endParaRPr lang="en-US"/>
            </a:p>
          </p:txBody>
        </p:sp>
        <p:sp>
          <p:nvSpPr>
            <p:cNvPr id="10" name="Freeform 1350">
              <a:extLst>
                <a:ext uri="{FF2B5EF4-FFF2-40B4-BE49-F238E27FC236}">
                  <a16:creationId xmlns:a16="http://schemas.microsoft.com/office/drawing/2014/main" id="{EC9AD26A-9870-933D-020E-B6FC3B24C31D}"/>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solidFill>
              <a:srgbClr val="000000"/>
            </a:solidFill>
            <a:ln w="27426" cap="flat">
              <a:noFill/>
              <a:prstDash val="solid"/>
              <a:miter/>
            </a:ln>
          </p:spPr>
          <p:txBody>
            <a:bodyPr rtlCol="0" anchor="ctr"/>
            <a:lstStyle/>
            <a:p>
              <a:endParaRPr lang="en-US"/>
            </a:p>
          </p:txBody>
        </p:sp>
        <p:sp>
          <p:nvSpPr>
            <p:cNvPr id="11" name="Freeform 1351">
              <a:extLst>
                <a:ext uri="{FF2B5EF4-FFF2-40B4-BE49-F238E27FC236}">
                  <a16:creationId xmlns:a16="http://schemas.microsoft.com/office/drawing/2014/main" id="{84809922-3BCD-7BA9-C129-EC6CA4C1D945}"/>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solidFill>
              <a:srgbClr val="000000"/>
            </a:solidFill>
            <a:ln w="27426" cap="flat">
              <a:noFill/>
              <a:prstDash val="solid"/>
              <a:miter/>
            </a:ln>
          </p:spPr>
          <p:txBody>
            <a:bodyPr rtlCol="0" anchor="ctr"/>
            <a:lstStyle/>
            <a:p>
              <a:endParaRPr lang="en-US"/>
            </a:p>
          </p:txBody>
        </p:sp>
        <p:sp>
          <p:nvSpPr>
            <p:cNvPr id="12" name="Freeform 1352">
              <a:extLst>
                <a:ext uri="{FF2B5EF4-FFF2-40B4-BE49-F238E27FC236}">
                  <a16:creationId xmlns:a16="http://schemas.microsoft.com/office/drawing/2014/main" id="{4F49D55D-C299-6FFD-4359-2B58F7ACA457}"/>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solidFill>
              <a:srgbClr val="000000"/>
            </a:solidFill>
            <a:ln w="27426" cap="flat">
              <a:noFill/>
              <a:prstDash val="solid"/>
              <a:miter/>
            </a:ln>
          </p:spPr>
          <p:txBody>
            <a:bodyPr rtlCol="0" anchor="ctr"/>
            <a:lstStyle/>
            <a:p>
              <a:endParaRPr lang="en-US"/>
            </a:p>
          </p:txBody>
        </p:sp>
        <p:sp>
          <p:nvSpPr>
            <p:cNvPr id="13" name="Freeform 1353">
              <a:extLst>
                <a:ext uri="{FF2B5EF4-FFF2-40B4-BE49-F238E27FC236}">
                  <a16:creationId xmlns:a16="http://schemas.microsoft.com/office/drawing/2014/main" id="{742C2DDB-9665-82C2-D32E-2CF31D79C108}"/>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solidFill>
              <a:srgbClr val="000000"/>
            </a:solidFill>
            <a:ln w="27426" cap="flat">
              <a:noFill/>
              <a:prstDash val="solid"/>
              <a:miter/>
            </a:ln>
          </p:spPr>
          <p:txBody>
            <a:bodyPr rtlCol="0" anchor="ctr"/>
            <a:lstStyle/>
            <a:p>
              <a:endParaRPr lang="en-US"/>
            </a:p>
          </p:txBody>
        </p:sp>
        <p:sp>
          <p:nvSpPr>
            <p:cNvPr id="14" name="Freeform 1354">
              <a:extLst>
                <a:ext uri="{FF2B5EF4-FFF2-40B4-BE49-F238E27FC236}">
                  <a16:creationId xmlns:a16="http://schemas.microsoft.com/office/drawing/2014/main" id="{A1F96960-93F4-5432-5356-02247E47741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FFD1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311530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94F35-C0CF-50EC-F08D-780D5CA03C3D}"/>
              </a:ext>
            </a:extLst>
          </p:cNvPr>
          <p:cNvSpPr>
            <a:spLocks noGrp="1"/>
          </p:cNvSpPr>
          <p:nvPr>
            <p:ph type="body" sz="quarter" idx="18"/>
          </p:nvPr>
        </p:nvSpPr>
        <p:spPr>
          <a:xfrm>
            <a:off x="734714" y="1568824"/>
            <a:ext cx="5917098" cy="4055891"/>
          </a:xfrm>
        </p:spPr>
        <p:txBody>
          <a:bodyPr>
            <a:normAutofit fontScale="92500" lnSpcReduction="10000"/>
          </a:bodyPr>
          <a:lstStyle/>
          <a:p>
            <a:pPr marL="342900" indent="-342900">
              <a:buFont typeface="Arial" panose="020B0604020202020204" pitchFamily="34" charset="0"/>
              <a:buChar char="•"/>
            </a:pPr>
            <a:r>
              <a:rPr lang="lt-LT" dirty="0"/>
              <a:t>Aktyviai senstantys vyresnio amžiaus vartotojai dažnai nekreipia dėmesio į </a:t>
            </a:r>
            <a:r>
              <a:rPr lang="lt-LT" b="1" dirty="0"/>
              <a:t>reklamą ir pranešimus, kuriuose neatsižvelgiama į jų poreikius ir patirtį. Todėl jie jautriau reaguoja į produktų kainą ir reklamines skatinimo priemones</a:t>
            </a:r>
            <a:r>
              <a:rPr lang="en-US" b="1" dirty="0"/>
              <a:t> ir </a:t>
            </a:r>
            <a:r>
              <a:rPr lang="lt-LT" b="1" dirty="0"/>
              <a:t>yra labiau linkę išbandyti naujus produktus, tačiau juos taip pat sunkiau pasiekti. </a:t>
            </a:r>
          </a:p>
          <a:p>
            <a:pPr marL="342900" indent="-342900">
              <a:buFont typeface="Arial" panose="020B0604020202020204" pitchFamily="34" charset="0"/>
              <a:buChar char="•"/>
            </a:pPr>
            <a:r>
              <a:rPr lang="lt-LT" dirty="0"/>
              <a:t>Vis dėlto vyresnio amžiaus vartotojai apskritai nori taupyti. Todėl naudingos strategijos yra tokios paskatos kaip nemokami mėginiai, kuponai ar nuolaidos, apdovanojimai ar lojalumo programos.</a:t>
            </a:r>
          </a:p>
        </p:txBody>
      </p:sp>
      <p:sp>
        <p:nvSpPr>
          <p:cNvPr id="3" name="Text Placeholder 2">
            <a:extLst>
              <a:ext uri="{FF2B5EF4-FFF2-40B4-BE49-F238E27FC236}">
                <a16:creationId xmlns:a16="http://schemas.microsoft.com/office/drawing/2014/main" id="{D56AE1FE-68E8-ACAF-0FE2-1A0B7C0964AD}"/>
              </a:ext>
            </a:extLst>
          </p:cNvPr>
          <p:cNvSpPr>
            <a:spLocks noGrp="1"/>
          </p:cNvSpPr>
          <p:nvPr>
            <p:ph type="body" sz="quarter" idx="16"/>
          </p:nvPr>
        </p:nvSpPr>
        <p:spPr/>
        <p:txBody>
          <a:bodyPr vert="horz" lIns="91440" tIns="45720" rIns="91440" bIns="45720" rtlCol="0" anchor="t">
            <a:normAutofit lnSpcReduction="10000"/>
          </a:bodyPr>
          <a:lstStyle/>
          <a:p>
            <a:r>
              <a:rPr lang="en-GB" dirty="0" err="1"/>
              <a:t>Kiek</a:t>
            </a:r>
            <a:r>
              <a:rPr lang="en-GB" dirty="0"/>
              <a:t> </a:t>
            </a:r>
            <a:r>
              <a:rPr lang="en-GB" dirty="0" err="1"/>
              <a:t>senjorai</a:t>
            </a:r>
            <a:r>
              <a:rPr lang="en-GB" dirty="0"/>
              <a:t> </a:t>
            </a:r>
            <a:r>
              <a:rPr lang="en-GB" dirty="0" err="1"/>
              <a:t>jautrūs</a:t>
            </a:r>
            <a:r>
              <a:rPr lang="en-GB" dirty="0"/>
              <a:t> </a:t>
            </a:r>
            <a:r>
              <a:rPr lang="en-GB" dirty="0" err="1"/>
              <a:t>kainai</a:t>
            </a:r>
            <a:r>
              <a:rPr lang="en-GB" dirty="0"/>
              <a:t>?</a:t>
            </a:r>
          </a:p>
        </p:txBody>
      </p:sp>
      <p:sp>
        <p:nvSpPr>
          <p:cNvPr id="4" name="TextBox 3">
            <a:extLst>
              <a:ext uri="{FF2B5EF4-FFF2-40B4-BE49-F238E27FC236}">
                <a16:creationId xmlns:a16="http://schemas.microsoft.com/office/drawing/2014/main" id="{95E5DA0F-604F-3641-FC83-995B0A030F18}"/>
              </a:ext>
            </a:extLst>
          </p:cNvPr>
          <p:cNvSpPr txBox="1"/>
          <p:nvPr/>
        </p:nvSpPr>
        <p:spPr>
          <a:xfrm>
            <a:off x="8023451" y="5440049"/>
            <a:ext cx="6097348" cy="369332"/>
          </a:xfrm>
          <a:prstGeom prst="rect">
            <a:avLst/>
          </a:prstGeom>
          <a:noFill/>
        </p:spPr>
        <p:txBody>
          <a:bodyPr wrap="square">
            <a:spAutoFit/>
          </a:bodyPr>
          <a:lstStyle/>
          <a:p>
            <a:r>
              <a:rPr lang="lt-LT" sz="1800" dirty="0">
                <a:solidFill>
                  <a:srgbClr val="1188A3"/>
                </a:solidFill>
                <a:hlinkClick r:id="rId2">
                  <a:extLst>
                    <a:ext uri="{A12FA001-AC4F-418D-AE19-62706E023703}">
                      <ahyp:hlinkClr xmlns:ahyp="http://schemas.microsoft.com/office/drawing/2018/hyperlinkcolor" val="tx"/>
                    </a:ext>
                  </a:extLst>
                </a:hlinkClick>
              </a:rPr>
              <a:t>Šaltinis</a:t>
            </a:r>
            <a:r>
              <a:rPr lang="en-GB" sz="1800" dirty="0">
                <a:solidFill>
                  <a:srgbClr val="1188A3"/>
                </a:solidFill>
                <a:hlinkClick r:id="rId2">
                  <a:extLst>
                    <a:ext uri="{A12FA001-AC4F-418D-AE19-62706E023703}">
                      <ahyp:hlinkClr xmlns:ahyp="http://schemas.microsoft.com/office/drawing/2018/hyperlinkcolor" val="tx"/>
                    </a:ext>
                  </a:extLst>
                </a:hlinkClick>
              </a:rPr>
              <a:t>: Guido, </a:t>
            </a:r>
            <a:r>
              <a:rPr lang="en-GB" sz="1800" dirty="0" err="1">
                <a:solidFill>
                  <a:srgbClr val="1188A3"/>
                </a:solidFill>
                <a:hlinkClick r:id="rId2">
                  <a:extLst>
                    <a:ext uri="{A12FA001-AC4F-418D-AE19-62706E023703}">
                      <ahyp:hlinkClr xmlns:ahyp="http://schemas.microsoft.com/office/drawing/2018/hyperlinkcolor" val="tx"/>
                    </a:ext>
                  </a:extLst>
                </a:hlinkClick>
              </a:rPr>
              <a:t>Ugolini</a:t>
            </a:r>
            <a:r>
              <a:rPr lang="en-GB" sz="1800" dirty="0">
                <a:solidFill>
                  <a:srgbClr val="1188A3"/>
                </a:solidFill>
                <a:hlinkClick r:id="rId2">
                  <a:extLst>
                    <a:ext uri="{A12FA001-AC4F-418D-AE19-62706E023703}">
                      <ahyp:hlinkClr xmlns:ahyp="http://schemas.microsoft.com/office/drawing/2018/hyperlinkcolor" val="tx"/>
                    </a:ext>
                  </a:extLst>
                </a:hlinkClick>
              </a:rPr>
              <a:t> &amp; </a:t>
            </a:r>
            <a:r>
              <a:rPr lang="en-GB" sz="1800" dirty="0" err="1">
                <a:solidFill>
                  <a:srgbClr val="1188A3"/>
                </a:solidFill>
                <a:hlinkClick r:id="rId2">
                  <a:extLst>
                    <a:ext uri="{A12FA001-AC4F-418D-AE19-62706E023703}">
                      <ahyp:hlinkClr xmlns:ahyp="http://schemas.microsoft.com/office/drawing/2018/hyperlinkcolor" val="tx"/>
                    </a:ext>
                  </a:extLst>
                </a:hlinkClick>
              </a:rPr>
              <a:t>Sestino</a:t>
            </a:r>
            <a:r>
              <a:rPr lang="en-GB" sz="1800" dirty="0">
                <a:solidFill>
                  <a:srgbClr val="1188A3"/>
                </a:solidFill>
                <a:hlinkClick r:id="rId2">
                  <a:extLst>
                    <a:ext uri="{A12FA001-AC4F-418D-AE19-62706E023703}">
                      <ahyp:hlinkClr xmlns:ahyp="http://schemas.microsoft.com/office/drawing/2018/hyperlinkcolor" val="tx"/>
                    </a:ext>
                  </a:extLst>
                </a:hlinkClick>
              </a:rPr>
              <a:t> (2022)</a:t>
            </a:r>
            <a:endParaRPr lang="en-GB" dirty="0">
              <a:solidFill>
                <a:srgbClr val="1188A3"/>
              </a:solidFill>
            </a:endParaRPr>
          </a:p>
        </p:txBody>
      </p:sp>
      <p:grpSp>
        <p:nvGrpSpPr>
          <p:cNvPr id="5" name="Graphic 3">
            <a:extLst>
              <a:ext uri="{FF2B5EF4-FFF2-40B4-BE49-F238E27FC236}">
                <a16:creationId xmlns:a16="http://schemas.microsoft.com/office/drawing/2014/main" id="{74EC0BE9-A3B3-9876-510A-A2DD32D9CA39}"/>
              </a:ext>
            </a:extLst>
          </p:cNvPr>
          <p:cNvGrpSpPr/>
          <p:nvPr/>
        </p:nvGrpSpPr>
        <p:grpSpPr>
          <a:xfrm>
            <a:off x="7933766" y="1703294"/>
            <a:ext cx="3182469" cy="2913530"/>
            <a:chOff x="2451513" y="5314516"/>
            <a:chExt cx="1088992" cy="1047735"/>
          </a:xfrm>
        </p:grpSpPr>
        <p:grpSp>
          <p:nvGrpSpPr>
            <p:cNvPr id="6" name="Graphic 3">
              <a:extLst>
                <a:ext uri="{FF2B5EF4-FFF2-40B4-BE49-F238E27FC236}">
                  <a16:creationId xmlns:a16="http://schemas.microsoft.com/office/drawing/2014/main" id="{5EE2228E-0531-BBFE-97FF-9E6F2629D6A5}"/>
                </a:ext>
              </a:extLst>
            </p:cNvPr>
            <p:cNvGrpSpPr/>
            <p:nvPr/>
          </p:nvGrpSpPr>
          <p:grpSpPr>
            <a:xfrm>
              <a:off x="2451513" y="5314516"/>
              <a:ext cx="1088992" cy="1047735"/>
              <a:chOff x="2451513" y="5314516"/>
              <a:chExt cx="1088992" cy="1047735"/>
            </a:xfrm>
            <a:solidFill>
              <a:srgbClr val="000000"/>
            </a:solidFill>
          </p:grpSpPr>
          <p:sp>
            <p:nvSpPr>
              <p:cNvPr id="8" name="Freeform 1312">
                <a:extLst>
                  <a:ext uri="{FF2B5EF4-FFF2-40B4-BE49-F238E27FC236}">
                    <a16:creationId xmlns:a16="http://schemas.microsoft.com/office/drawing/2014/main" id="{530EF748-4957-4D43-271B-0BC973F94064}"/>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solidFill>
                <a:srgbClr val="000000"/>
              </a:solidFill>
              <a:ln w="27426" cap="flat">
                <a:noFill/>
                <a:prstDash val="solid"/>
                <a:miter/>
              </a:ln>
            </p:spPr>
            <p:txBody>
              <a:bodyPr rtlCol="0" anchor="ctr"/>
              <a:lstStyle/>
              <a:p>
                <a:endParaRPr lang="en-US"/>
              </a:p>
            </p:txBody>
          </p:sp>
          <p:sp>
            <p:nvSpPr>
              <p:cNvPr id="9" name="Freeform 1313">
                <a:extLst>
                  <a:ext uri="{FF2B5EF4-FFF2-40B4-BE49-F238E27FC236}">
                    <a16:creationId xmlns:a16="http://schemas.microsoft.com/office/drawing/2014/main" id="{3A9106B9-DF3C-B952-819D-EEE533B17F2C}"/>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solidFill>
                <a:srgbClr val="000000"/>
              </a:solidFill>
              <a:ln w="27426" cap="flat">
                <a:noFill/>
                <a:prstDash val="solid"/>
                <a:miter/>
              </a:ln>
            </p:spPr>
            <p:txBody>
              <a:bodyPr rtlCol="0" anchor="ctr"/>
              <a:lstStyle/>
              <a:p>
                <a:endParaRPr lang="en-US"/>
              </a:p>
            </p:txBody>
          </p:sp>
          <p:sp>
            <p:nvSpPr>
              <p:cNvPr id="10" name="Freeform 1314">
                <a:extLst>
                  <a:ext uri="{FF2B5EF4-FFF2-40B4-BE49-F238E27FC236}">
                    <a16:creationId xmlns:a16="http://schemas.microsoft.com/office/drawing/2014/main" id="{2AC16DE4-1B14-6E4B-F194-19B3A1450C7D}"/>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solidFill>
                <a:srgbClr val="000000"/>
              </a:solidFill>
              <a:ln w="27426" cap="flat">
                <a:noFill/>
                <a:prstDash val="solid"/>
                <a:miter/>
              </a:ln>
            </p:spPr>
            <p:txBody>
              <a:bodyPr rtlCol="0" anchor="ctr"/>
              <a:lstStyle/>
              <a:p>
                <a:endParaRPr lang="en-US"/>
              </a:p>
            </p:txBody>
          </p:sp>
        </p:grpSp>
        <p:sp>
          <p:nvSpPr>
            <p:cNvPr id="7" name="Freeform 1311">
              <a:extLst>
                <a:ext uri="{FF2B5EF4-FFF2-40B4-BE49-F238E27FC236}">
                  <a16:creationId xmlns:a16="http://schemas.microsoft.com/office/drawing/2014/main" id="{81519CAA-F979-70F6-378B-EBE2C0520649}"/>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00BADE"/>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4255494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86E27F-D9B9-C227-50AF-4B8D05B24DB0}"/>
              </a:ext>
            </a:extLst>
          </p:cNvPr>
          <p:cNvSpPr>
            <a:spLocks noGrp="1"/>
          </p:cNvSpPr>
          <p:nvPr>
            <p:ph type="body" sz="quarter" idx="18"/>
          </p:nvPr>
        </p:nvSpPr>
        <p:spPr>
          <a:xfrm>
            <a:off x="463427" y="1757010"/>
            <a:ext cx="5632573" cy="3049165"/>
          </a:xfrm>
        </p:spPr>
        <p:txBody>
          <a:bodyPr>
            <a:normAutofit/>
          </a:bodyPr>
          <a:lstStyle/>
          <a:p>
            <a:pPr indent="0"/>
            <a:r>
              <a:rPr lang="lt-LT" dirty="0"/>
              <a:t>„</a:t>
            </a:r>
            <a:r>
              <a:rPr lang="lt-LT" dirty="0" err="1"/>
              <a:t>Carrows</a:t>
            </a:r>
            <a:r>
              <a:rPr lang="lt-LT" dirty="0"/>
              <a:t> </a:t>
            </a:r>
            <a:r>
              <a:rPr lang="lt-LT" dirty="0" err="1"/>
              <a:t>Golden</a:t>
            </a:r>
            <a:r>
              <a:rPr lang="lt-LT" dirty="0"/>
              <a:t> 55“ – tai JAV senjorams pritaikyta pusryčių, pietų ir vakarienės programa su nuolaida.</a:t>
            </a:r>
          </a:p>
          <a:p>
            <a:pPr indent="0"/>
            <a:r>
              <a:rPr lang="lt-LT" dirty="0"/>
              <a:t>Tai maistingomis medžiagomis subalansuota mityba, paruošta tik vyresnio amžiaus žmonėms. </a:t>
            </a:r>
          </a:p>
          <a:p>
            <a:pPr indent="0"/>
            <a:r>
              <a:rPr lang="lt-LT" dirty="0"/>
              <a:t>Ar toks verslo modelis veiktų jūsų šalyje ir (arba) regione?</a:t>
            </a:r>
            <a:endParaRPr lang="en-US" dirty="0"/>
          </a:p>
        </p:txBody>
      </p:sp>
      <p:pic>
        <p:nvPicPr>
          <p:cNvPr id="10" name="Picture Placeholder 9">
            <a:hlinkClick r:id="rId2"/>
            <a:extLst>
              <a:ext uri="{FF2B5EF4-FFF2-40B4-BE49-F238E27FC236}">
                <a16:creationId xmlns:a16="http://schemas.microsoft.com/office/drawing/2014/main" id="{52C896AD-CFEE-07AE-35C0-6DC4F7F31AA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524858" y="228600"/>
            <a:ext cx="5564883" cy="5447571"/>
          </a:xfrm>
        </p:spPr>
      </p:pic>
      <p:sp>
        <p:nvSpPr>
          <p:cNvPr id="12" name="TextBox 11">
            <a:extLst>
              <a:ext uri="{FF2B5EF4-FFF2-40B4-BE49-F238E27FC236}">
                <a16:creationId xmlns:a16="http://schemas.microsoft.com/office/drawing/2014/main" id="{753EF839-59F7-E148-09CE-221FCE7C62EC}"/>
              </a:ext>
            </a:extLst>
          </p:cNvPr>
          <p:cNvSpPr txBox="1"/>
          <p:nvPr/>
        </p:nvSpPr>
        <p:spPr>
          <a:xfrm>
            <a:off x="463427" y="5306839"/>
            <a:ext cx="6097348" cy="369332"/>
          </a:xfrm>
          <a:prstGeom prst="rect">
            <a:avLst/>
          </a:prstGeom>
          <a:noFill/>
        </p:spPr>
        <p:txBody>
          <a:bodyPr wrap="square">
            <a:spAutoFit/>
          </a:bodyPr>
          <a:lstStyle/>
          <a:p>
            <a:r>
              <a:rPr lang="lt-LT" dirty="0">
                <a:solidFill>
                  <a:srgbClr val="1188A3"/>
                </a:solidFill>
              </a:rPr>
              <a:t>Šaltinis</a:t>
            </a:r>
            <a:r>
              <a:rPr lang="en-US" dirty="0">
                <a:solidFill>
                  <a:srgbClr val="1188A3"/>
                </a:solidFill>
              </a:rPr>
              <a:t>: </a:t>
            </a:r>
            <a:r>
              <a:rPr lang="en-US" dirty="0">
                <a:solidFill>
                  <a:srgbClr val="1188A3"/>
                </a:solidFill>
                <a:hlinkClick r:id="rId2">
                  <a:extLst>
                    <a:ext uri="{A12FA001-AC4F-418D-AE19-62706E023703}">
                      <ahyp:hlinkClr xmlns:ahyp="http://schemas.microsoft.com/office/drawing/2018/hyperlinkcolor" val="tx"/>
                    </a:ext>
                  </a:extLst>
                </a:hlinkClick>
              </a:rPr>
              <a:t>Senior Citizen Discount List (2018) </a:t>
            </a:r>
            <a:endParaRPr lang="en-GB" dirty="0">
              <a:solidFill>
                <a:srgbClr val="1188A3"/>
              </a:solidFill>
            </a:endParaRPr>
          </a:p>
        </p:txBody>
      </p:sp>
      <p:sp>
        <p:nvSpPr>
          <p:cNvPr id="13" name="Text Placeholder 2">
            <a:extLst>
              <a:ext uri="{FF2B5EF4-FFF2-40B4-BE49-F238E27FC236}">
                <a16:creationId xmlns:a16="http://schemas.microsoft.com/office/drawing/2014/main" id="{58F0ACC3-798F-DA35-47C0-D4B9F8D424A0}"/>
              </a:ext>
            </a:extLst>
          </p:cNvPr>
          <p:cNvSpPr txBox="1">
            <a:spLocks/>
          </p:cNvSpPr>
          <p:nvPr/>
        </p:nvSpPr>
        <p:spPr>
          <a:xfrm>
            <a:off x="449789" y="252278"/>
            <a:ext cx="3044353" cy="747349"/>
          </a:xfrm>
          <a:prstGeom prst="rect">
            <a:avLst/>
          </a:prstGeom>
          <a:solidFill>
            <a:srgbClr val="FFD100"/>
          </a:solidFill>
        </p:spPr>
        <p:txBody>
          <a:bodyPr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b="1" dirty="0">
                <a:solidFill>
                  <a:srgbClr val="000000"/>
                </a:solidFill>
              </a:rPr>
              <a:t>Pasisemkite įkvėpimo</a:t>
            </a:r>
            <a:endParaRPr lang="en-IE" sz="3600" b="1" dirty="0">
              <a:solidFill>
                <a:srgbClr val="000000"/>
              </a:solidFill>
            </a:endParaRPr>
          </a:p>
        </p:txBody>
      </p:sp>
      <p:sp>
        <p:nvSpPr>
          <p:cNvPr id="5" name="Text Placeholder 4">
            <a:extLst>
              <a:ext uri="{FF2B5EF4-FFF2-40B4-BE49-F238E27FC236}">
                <a16:creationId xmlns:a16="http://schemas.microsoft.com/office/drawing/2014/main" id="{9F3D7AE2-2499-CDED-5095-DBD2F3B81B88}"/>
              </a:ext>
            </a:extLst>
          </p:cNvPr>
          <p:cNvSpPr>
            <a:spLocks noGrp="1"/>
          </p:cNvSpPr>
          <p:nvPr>
            <p:ph type="body" sz="quarter" idx="16"/>
          </p:nvPr>
        </p:nvSpPr>
        <p:spPr>
          <a:xfrm>
            <a:off x="6096000" y="5676171"/>
            <a:ext cx="5085159" cy="925324"/>
          </a:xfrm>
          <a:solidFill>
            <a:srgbClr val="85D2E1"/>
          </a:solidFill>
        </p:spPr>
        <p:txBody>
          <a:bodyPr>
            <a:normAutofit/>
          </a:bodyPr>
          <a:lstStyle/>
          <a:p>
            <a:pPr algn="ctr"/>
            <a:r>
              <a:rPr lang="lt-LT" sz="2800" b="1" dirty="0"/>
              <a:t>„</a:t>
            </a:r>
            <a:r>
              <a:rPr lang="lt-LT" sz="2800" b="1" dirty="0" err="1"/>
              <a:t>Carrows</a:t>
            </a:r>
            <a:r>
              <a:rPr lang="lt-LT" sz="2800" b="1" dirty="0"/>
              <a:t>" (JAV) nuolaidų programa senjorams</a:t>
            </a:r>
          </a:p>
          <a:p>
            <a:pPr algn="ctr"/>
            <a:endParaRPr lang="lt-LT" sz="2800" b="1" dirty="0"/>
          </a:p>
        </p:txBody>
      </p:sp>
    </p:spTree>
    <p:extLst>
      <p:ext uri="{BB962C8B-B14F-4D97-AF65-F5344CB8AC3E}">
        <p14:creationId xmlns:p14="http://schemas.microsoft.com/office/powerpoint/2010/main" val="3634159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5CF00F-5491-AFB2-5B6C-71E7958D5F68}"/>
              </a:ext>
            </a:extLst>
          </p:cNvPr>
          <p:cNvSpPr>
            <a:spLocks noGrp="1"/>
          </p:cNvSpPr>
          <p:nvPr>
            <p:ph type="body" sz="quarter" idx="18"/>
          </p:nvPr>
        </p:nvSpPr>
        <p:spPr>
          <a:xfrm>
            <a:off x="510596" y="2716306"/>
            <a:ext cx="10808102" cy="4249270"/>
          </a:xfrm>
        </p:spPr>
        <p:txBody>
          <a:bodyPr>
            <a:normAutofit/>
          </a:bodyPr>
          <a:lstStyle/>
          <a:p>
            <a:pPr marL="342900" indent="-342900">
              <a:buFont typeface="Arial" panose="020B0604020202020204" pitchFamily="34" charset="0"/>
              <a:buChar char="•"/>
            </a:pPr>
            <a:r>
              <a:rPr lang="lt-LT" sz="2000" b="0" i="0" dirty="0">
                <a:solidFill>
                  <a:srgbClr val="333333"/>
                </a:solidFill>
                <a:effectLst/>
              </a:rPr>
              <a:t>2019 m. atlikto </a:t>
            </a:r>
            <a:r>
              <a:rPr lang="lt-LT" sz="2000" b="0" i="0" u="sng" dirty="0">
                <a:solidFill>
                  <a:srgbClr val="0070C0"/>
                </a:solidFill>
                <a:effectLst/>
              </a:rPr>
              <a:t>tyrimo</a:t>
            </a:r>
            <a:r>
              <a:rPr lang="lt-LT" sz="2000" b="0" i="0" dirty="0">
                <a:solidFill>
                  <a:srgbClr val="333333"/>
                </a:solidFill>
                <a:effectLst/>
              </a:rPr>
              <a:t>, kuriame dalyvavo 63 168 suaugusieji iš 27 Europos šalių, metu nustatyta, kad maisto nepriteklius labiau paplitęs tarp mažesnes pajamas gaunančių žmonių, moterų, vyresnio amžiaus žmonių, nuomininkų, vienišų tėvų, žemesnio išsilavinimo asmenų, neįgaliųjų ir nedarbo rinkoje esančių asmenų.</a:t>
            </a:r>
          </a:p>
          <a:p>
            <a:pPr marL="342900" indent="-342900">
              <a:buFont typeface="Arial" panose="020B0604020202020204" pitchFamily="34" charset="0"/>
              <a:buChar char="•"/>
            </a:pPr>
            <a:r>
              <a:rPr lang="lt-LT" sz="2000" b="0" i="0" dirty="0">
                <a:solidFill>
                  <a:srgbClr val="333333"/>
                </a:solidFill>
                <a:effectLst/>
              </a:rPr>
              <a:t>Nors maisto nepriteklius nebuvo susijęs su pensijų ar išmokų vaikams gavėjais, jis buvo susijęs su nedirbančiais ir visų socialinių išmokų gavėjais. Kitas 2018 m. Jungtinėje Karalystėje atliktas </a:t>
            </a:r>
            <a:r>
              <a:rPr lang="lt-LT" sz="2000" b="0" i="0" u="sng" dirty="0">
                <a:solidFill>
                  <a:srgbClr val="0070C0"/>
                </a:solidFill>
                <a:effectLst/>
              </a:rPr>
              <a:t>tyrimas</a:t>
            </a:r>
            <a:r>
              <a:rPr lang="lt-LT" sz="2000" b="0" i="0" dirty="0">
                <a:solidFill>
                  <a:srgbClr val="333333"/>
                </a:solidFill>
                <a:effectLst/>
              </a:rPr>
              <a:t> patvirtina šį teiginį ir rodo, kad daugelis vyresnio amžiaus žmonių Jungtinėje Karalystėje, kurie gyvena vieni ir skursta, vis labiau mažina savo išlaidas maistui.</a:t>
            </a:r>
          </a:p>
          <a:p>
            <a:pPr marL="342900" indent="-342900">
              <a:buFont typeface="Arial" panose="020B0604020202020204" pitchFamily="34" charset="0"/>
              <a:buChar char="•"/>
            </a:pPr>
            <a:r>
              <a:rPr lang="lt-LT" sz="2000" b="0" i="0" dirty="0">
                <a:solidFill>
                  <a:srgbClr val="333333"/>
                </a:solidFill>
                <a:effectLst/>
              </a:rPr>
              <a:t>Vadinasi, norint pagerinti šios grupės senjorų netinkamą mitybą, reikia daugiau nebrangių, bet labai maistingų maisto produktų pasirinkimo galimybių.</a:t>
            </a:r>
          </a:p>
        </p:txBody>
      </p:sp>
      <p:sp>
        <p:nvSpPr>
          <p:cNvPr id="6" name="Text Placeholder 5">
            <a:extLst>
              <a:ext uri="{FF2B5EF4-FFF2-40B4-BE49-F238E27FC236}">
                <a16:creationId xmlns:a16="http://schemas.microsoft.com/office/drawing/2014/main" id="{0098151D-E1AE-73A5-3690-59F3669342F1}"/>
              </a:ext>
            </a:extLst>
          </p:cNvPr>
          <p:cNvSpPr>
            <a:spLocks noGrp="1"/>
          </p:cNvSpPr>
          <p:nvPr>
            <p:ph type="body" sz="quarter" idx="16"/>
          </p:nvPr>
        </p:nvSpPr>
        <p:spPr>
          <a:xfrm>
            <a:off x="510596" y="526431"/>
            <a:ext cx="10808102" cy="582221"/>
          </a:xfrm>
        </p:spPr>
        <p:txBody>
          <a:bodyPr>
            <a:normAutofit lnSpcReduction="10000"/>
          </a:bodyPr>
          <a:lstStyle/>
          <a:p>
            <a:r>
              <a:rPr lang="lt-LT" dirty="0"/>
              <a:t>Senjorų apsirūpinimo maistu neužtikrintumas Europoje</a:t>
            </a:r>
            <a:endParaRPr lang="en-GB" dirty="0"/>
          </a:p>
        </p:txBody>
      </p:sp>
      <p:sp>
        <p:nvSpPr>
          <p:cNvPr id="5" name="TextBox 4">
            <a:extLst>
              <a:ext uri="{FF2B5EF4-FFF2-40B4-BE49-F238E27FC236}">
                <a16:creationId xmlns:a16="http://schemas.microsoft.com/office/drawing/2014/main" id="{EB48FEB4-4138-6748-B914-9A1A82C46308}"/>
              </a:ext>
            </a:extLst>
          </p:cNvPr>
          <p:cNvSpPr txBox="1"/>
          <p:nvPr/>
        </p:nvSpPr>
        <p:spPr>
          <a:xfrm>
            <a:off x="691949" y="1297852"/>
            <a:ext cx="10808102" cy="1200329"/>
          </a:xfrm>
          <a:prstGeom prst="rect">
            <a:avLst/>
          </a:prstGeom>
          <a:solidFill>
            <a:srgbClr val="FFD100"/>
          </a:solidFill>
        </p:spPr>
        <p:txBody>
          <a:bodyPr wrap="square">
            <a:spAutoFit/>
          </a:bodyPr>
          <a:lstStyle/>
          <a:p>
            <a:r>
              <a:rPr lang="lt-LT" sz="2400" b="1" i="0" dirty="0">
                <a:solidFill>
                  <a:srgbClr val="333333"/>
                </a:solidFill>
                <a:effectLst/>
              </a:rPr>
              <a:t>Nesaugus apsirūpinimas maistu </a:t>
            </a:r>
            <a:r>
              <a:rPr lang="lt-LT" sz="2400" i="0" dirty="0">
                <a:solidFill>
                  <a:srgbClr val="333333"/>
                </a:solidFill>
                <a:effectLst/>
              </a:rPr>
              <a:t>– tai „nesugebėjimas socialiai priimtinais būdais įsigyti ar suvartoti tinkamos kokybės ar pakankamo kiekio maisto arba netikrumas, kad pavyks tai padaryti“.</a:t>
            </a:r>
            <a:r>
              <a:rPr lang="en-US" sz="1600" b="0" i="0" dirty="0">
                <a:solidFill>
                  <a:srgbClr val="1188A3"/>
                </a:solidFill>
                <a:effectLst/>
                <a:hlinkClick r:id="rId2">
                  <a:extLst>
                    <a:ext uri="{A12FA001-AC4F-418D-AE19-62706E023703}">
                      <ahyp:hlinkClr xmlns:ahyp="http://schemas.microsoft.com/office/drawing/2018/hyperlinkcolor" val="tx"/>
                    </a:ext>
                  </a:extLst>
                </a:hlinkClick>
              </a:rPr>
              <a:t>(</a:t>
            </a:r>
            <a:r>
              <a:rPr lang="en-US" sz="1600" b="0" i="0" dirty="0" err="1">
                <a:solidFill>
                  <a:srgbClr val="1188A3"/>
                </a:solidFill>
                <a:effectLst/>
                <a:hlinkClick r:id="rId2">
                  <a:extLst>
                    <a:ext uri="{A12FA001-AC4F-418D-AE19-62706E023703}">
                      <ahyp:hlinkClr xmlns:ahyp="http://schemas.microsoft.com/office/drawing/2018/hyperlinkcolor" val="tx"/>
                    </a:ext>
                  </a:extLst>
                </a:hlinkClick>
              </a:rPr>
              <a:t>Radimer</a:t>
            </a:r>
            <a:r>
              <a:rPr lang="en-US" sz="1600" b="0" i="0" dirty="0">
                <a:solidFill>
                  <a:srgbClr val="1188A3"/>
                </a:solidFill>
                <a:effectLst/>
                <a:hlinkClick r:id="rId2">
                  <a:extLst>
                    <a:ext uri="{A12FA001-AC4F-418D-AE19-62706E023703}">
                      <ahyp:hlinkClr xmlns:ahyp="http://schemas.microsoft.com/office/drawing/2018/hyperlinkcolor" val="tx"/>
                    </a:ext>
                  </a:extLst>
                </a:hlinkClick>
              </a:rPr>
              <a:t> </a:t>
            </a:r>
            <a:r>
              <a:rPr lang="en-US" sz="1600" b="0" dirty="0">
                <a:solidFill>
                  <a:srgbClr val="1188A3"/>
                </a:solidFill>
                <a:effectLst/>
                <a:hlinkClick r:id="rId2">
                  <a:extLst>
                    <a:ext uri="{A12FA001-AC4F-418D-AE19-62706E023703}">
                      <ahyp:hlinkClr xmlns:ahyp="http://schemas.microsoft.com/office/drawing/2018/hyperlinkcolor" val="tx"/>
                    </a:ext>
                  </a:extLst>
                </a:hlinkClick>
              </a:rPr>
              <a:t>et al.,</a:t>
            </a:r>
            <a:r>
              <a:rPr lang="en-US" sz="1600" dirty="0">
                <a:solidFill>
                  <a:srgbClr val="1188A3"/>
                </a:solidFill>
                <a:hlinkClick r:id="rId2">
                  <a:extLst>
                    <a:ext uri="{A12FA001-AC4F-418D-AE19-62706E023703}">
                      <ahyp:hlinkClr xmlns:ahyp="http://schemas.microsoft.com/office/drawing/2018/hyperlinkcolor" val="tx"/>
                    </a:ext>
                  </a:extLst>
                </a:hlinkClick>
              </a:rPr>
              <a:t> 1992, </a:t>
            </a:r>
            <a:r>
              <a:rPr lang="en-US" sz="1600" b="0" i="0" dirty="0">
                <a:solidFill>
                  <a:srgbClr val="1188A3"/>
                </a:solidFill>
                <a:effectLst/>
                <a:hlinkClick r:id="rId2">
                  <a:extLst>
                    <a:ext uri="{A12FA001-AC4F-418D-AE19-62706E023703}">
                      <ahyp:hlinkClr xmlns:ahyp="http://schemas.microsoft.com/office/drawing/2018/hyperlinkcolor" val="tx"/>
                    </a:ext>
                  </a:extLst>
                </a:hlinkClick>
              </a:rPr>
              <a:t>pp. 39S)</a:t>
            </a:r>
            <a:r>
              <a:rPr lang="en-US" sz="1600" b="0" i="0" dirty="0">
                <a:solidFill>
                  <a:srgbClr val="1188A3"/>
                </a:solidFill>
                <a:effectLst/>
              </a:rPr>
              <a:t>.</a:t>
            </a:r>
          </a:p>
        </p:txBody>
      </p:sp>
    </p:spTree>
    <p:extLst>
      <p:ext uri="{BB962C8B-B14F-4D97-AF65-F5344CB8AC3E}">
        <p14:creationId xmlns:p14="http://schemas.microsoft.com/office/powerpoint/2010/main" val="3575364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5553BA-1494-32F2-20C3-30EF8686393F}"/>
              </a:ext>
            </a:extLst>
          </p:cNvPr>
          <p:cNvSpPr>
            <a:spLocks noGrp="1"/>
          </p:cNvSpPr>
          <p:nvPr>
            <p:ph type="body" sz="quarter" idx="18"/>
          </p:nvPr>
        </p:nvSpPr>
        <p:spPr>
          <a:xfrm>
            <a:off x="1371600" y="1773241"/>
            <a:ext cx="5480462" cy="4525954"/>
          </a:xfrm>
        </p:spPr>
        <p:txBody>
          <a:bodyPr>
            <a:normAutofit/>
          </a:bodyPr>
          <a:lstStyle/>
          <a:p>
            <a:pPr indent="0"/>
            <a:r>
              <a:rPr lang="lt-LT" dirty="0"/>
              <a:t>Nors restoranas turėtų veikti kaip Hamburgo savivaldybės pastato darbuotojų valgykla, kasdien čia pietauti ir vakarieniauti atvyksta dešimtys pensininkų iš toli. </a:t>
            </a:r>
          </a:p>
          <a:p>
            <a:pPr indent="0"/>
            <a:r>
              <a:rPr lang="lt-LT" dirty="0"/>
              <a:t>Restorane pensininkams siūlomas maistas </a:t>
            </a:r>
            <a:r>
              <a:rPr lang="lt-LT" b="1" dirty="0"/>
              <a:t>už prieinamą kainą ir kąsnio dydžio gabalėliai tiems</a:t>
            </a:r>
            <a:r>
              <a:rPr lang="lt-LT" dirty="0"/>
              <a:t>, kuriems sunku valdyti peilį ir šakutę. Jis taip pat yra ir bendruomenės centras, kuriame gausu socializavimosi galimybių.</a:t>
            </a:r>
            <a:endParaRPr lang="en-GB" dirty="0"/>
          </a:p>
        </p:txBody>
      </p:sp>
      <p:pic>
        <p:nvPicPr>
          <p:cNvPr id="3074" name="Picture 2" descr="Billstedter Kult-Kantine : „New York Times“ berichtet über drohende  Schließung – mit Erfolg | shz.de">
            <a:extLst>
              <a:ext uri="{FF2B5EF4-FFF2-40B4-BE49-F238E27FC236}">
                <a16:creationId xmlns:a16="http://schemas.microsoft.com/office/drawing/2014/main" id="{37E9B11C-123B-1146-A26B-521A143F1413}"/>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39156BAC-4BA7-5376-70EC-C6D99B567A92}"/>
              </a:ext>
            </a:extLst>
          </p:cNvPr>
          <p:cNvSpPr txBox="1">
            <a:spLocks/>
          </p:cNvSpPr>
          <p:nvPr/>
        </p:nvSpPr>
        <p:spPr>
          <a:xfrm>
            <a:off x="864259" y="228600"/>
            <a:ext cx="3044353" cy="793376"/>
          </a:xfrm>
          <a:prstGeom prst="rect">
            <a:avLst/>
          </a:prstGeom>
          <a:solidFill>
            <a:srgbClr val="FFD100"/>
          </a:solidFill>
        </p:spPr>
        <p:txBody>
          <a:bodyPr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b="1" dirty="0">
                <a:solidFill>
                  <a:srgbClr val="000000"/>
                </a:solidFill>
              </a:rPr>
              <a:t>Pasisemkite įkvėpimo</a:t>
            </a:r>
            <a:endParaRPr lang="en-IE" sz="3600" b="1" dirty="0">
              <a:solidFill>
                <a:srgbClr val="000000"/>
              </a:solidFill>
            </a:endParaRPr>
          </a:p>
        </p:txBody>
      </p:sp>
      <p:sp>
        <p:nvSpPr>
          <p:cNvPr id="5" name="Text Placeholder 4">
            <a:extLst>
              <a:ext uri="{FF2B5EF4-FFF2-40B4-BE49-F238E27FC236}">
                <a16:creationId xmlns:a16="http://schemas.microsoft.com/office/drawing/2014/main" id="{9F008FF1-543E-5ABE-480A-40228C49C7FE}"/>
              </a:ext>
            </a:extLst>
          </p:cNvPr>
          <p:cNvSpPr>
            <a:spLocks noGrp="1"/>
          </p:cNvSpPr>
          <p:nvPr>
            <p:ph type="body" sz="quarter" idx="16"/>
          </p:nvPr>
        </p:nvSpPr>
        <p:spPr>
          <a:xfrm>
            <a:off x="6852062" y="321119"/>
            <a:ext cx="4716425" cy="793375"/>
          </a:xfrm>
          <a:solidFill>
            <a:srgbClr val="85D2E1"/>
          </a:solidFill>
        </p:spPr>
        <p:txBody>
          <a:bodyPr anchor="ctr">
            <a:normAutofit fontScale="55000" lnSpcReduction="20000"/>
          </a:bodyPr>
          <a:lstStyle/>
          <a:p>
            <a:pPr algn="ctr"/>
            <a:r>
              <a:rPr lang="lt-LT" b="1" dirty="0">
                <a:solidFill>
                  <a:srgbClr val="363636"/>
                </a:solidFill>
                <a:latin typeface="nyt-imperial"/>
              </a:rPr>
              <a:t>Darbuotojų restoranas </a:t>
            </a:r>
            <a:r>
              <a:rPr lang="lt-LT" b="1" dirty="0" err="1">
                <a:solidFill>
                  <a:srgbClr val="363636"/>
                </a:solidFill>
                <a:latin typeface="nyt-imperial"/>
              </a:rPr>
              <a:t>Billstedte</a:t>
            </a:r>
            <a:r>
              <a:rPr lang="lt-LT" b="1" dirty="0">
                <a:solidFill>
                  <a:srgbClr val="363636"/>
                </a:solidFill>
                <a:latin typeface="nyt-imperial"/>
              </a:rPr>
              <a:t>, Vokietijoje, teikia nebrangų maitinimą pensininkams</a:t>
            </a:r>
          </a:p>
        </p:txBody>
      </p:sp>
    </p:spTree>
    <p:extLst>
      <p:ext uri="{BB962C8B-B14F-4D97-AF65-F5344CB8AC3E}">
        <p14:creationId xmlns:p14="http://schemas.microsoft.com/office/powerpoint/2010/main" val="920389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person, standing, red&#10;&#10;Description automatically generated">
            <a:extLst>
              <a:ext uri="{FF2B5EF4-FFF2-40B4-BE49-F238E27FC236}">
                <a16:creationId xmlns:a16="http://schemas.microsoft.com/office/drawing/2014/main" id="{6585842B-C923-5D3F-C848-0945EEA4587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75C2B9B-0B88-1781-AD8F-839E8072A984}"/>
              </a:ext>
            </a:extLst>
          </p:cNvPr>
          <p:cNvSpPr>
            <a:spLocks noGrp="1"/>
          </p:cNvSpPr>
          <p:nvPr>
            <p:ph type="body" sz="quarter" idx="18"/>
          </p:nvPr>
        </p:nvSpPr>
        <p:spPr>
          <a:xfrm>
            <a:off x="1456030" y="2063575"/>
            <a:ext cx="5187494" cy="4525954"/>
          </a:xfrm>
        </p:spPr>
        <p:txBody>
          <a:bodyPr>
            <a:normAutofit/>
          </a:bodyPr>
          <a:lstStyle/>
          <a:p>
            <a:pPr indent="0"/>
            <a:r>
              <a:rPr lang="lt-LT" dirty="0"/>
              <a:t>JK maisto tiekėjas </a:t>
            </a:r>
            <a:r>
              <a:rPr lang="en-GB" dirty="0" err="1">
                <a:solidFill>
                  <a:srgbClr val="1188A3"/>
                </a:solidFill>
                <a:hlinkClick r:id="rId3">
                  <a:extLst>
                    <a:ext uri="{A12FA001-AC4F-418D-AE19-62706E023703}">
                      <ahyp:hlinkClr xmlns:ahyp="http://schemas.microsoft.com/office/drawing/2018/hyperlinkcolor" val="tx"/>
                    </a:ext>
                  </a:extLst>
                </a:hlinkClick>
              </a:rPr>
              <a:t>Apetito</a:t>
            </a:r>
            <a:r>
              <a:rPr lang="en-GB" dirty="0">
                <a:solidFill>
                  <a:srgbClr val="1188A3"/>
                </a:solidFill>
                <a:hlinkClick r:id="rId3">
                  <a:extLst>
                    <a:ext uri="{A12FA001-AC4F-418D-AE19-62706E023703}">
                      <ahyp:hlinkClr xmlns:ahyp="http://schemas.microsoft.com/office/drawing/2018/hyperlinkcolor" val="tx"/>
                    </a:ext>
                  </a:extLst>
                </a:hlinkClick>
              </a:rPr>
              <a:t> </a:t>
            </a:r>
            <a:r>
              <a:rPr lang="lt-LT" dirty="0"/>
              <a:t>bendradarbiauja su vietos valdžios institucijomis ir taryba, kad kasdien pristatytų karštą maistą asmenims, kurie negali patys nusipirkti ar pasigaminti maisto. Klientai gali rinktis iš plataus skanių patiekalų asortimento. Įrodyta, kad tokios iniciatyvos pagerina mitybos kokybę, maistinių medžiagų suvartojimą ir gyvenimo kokybę, taip pat mažina gavėjų maisto nesaugumo jausmą.                               </a:t>
            </a:r>
            <a:r>
              <a:rPr lang="en-US" dirty="0"/>
              <a:t> </a:t>
            </a:r>
            <a:r>
              <a:rPr lang="en-US" sz="1800" dirty="0">
                <a:solidFill>
                  <a:srgbClr val="1188A3"/>
                </a:solidFill>
              </a:rPr>
              <a:t>(</a:t>
            </a:r>
            <a:r>
              <a:rPr lang="en-US" sz="1800" dirty="0">
                <a:solidFill>
                  <a:srgbClr val="1188A3"/>
                </a:solidFill>
                <a:hlinkClick r:id="rId4">
                  <a:extLst>
                    <a:ext uri="{A12FA001-AC4F-418D-AE19-62706E023703}">
                      <ahyp:hlinkClr xmlns:ahyp="http://schemas.microsoft.com/office/drawing/2018/hyperlinkcolor" val="tx"/>
                    </a:ext>
                  </a:extLst>
                </a:hlinkClick>
              </a:rPr>
              <a:t>Zhu &amp; An, 2014</a:t>
            </a:r>
            <a:r>
              <a:rPr lang="en-US" sz="1800" dirty="0">
                <a:solidFill>
                  <a:srgbClr val="1188A3"/>
                </a:solidFill>
              </a:rPr>
              <a:t>)</a:t>
            </a:r>
            <a:endParaRPr lang="en-GB" sz="1800" dirty="0">
              <a:solidFill>
                <a:srgbClr val="1188A3"/>
              </a:solidFill>
            </a:endParaRPr>
          </a:p>
        </p:txBody>
      </p:sp>
      <p:sp>
        <p:nvSpPr>
          <p:cNvPr id="4" name="Text Placeholder 3">
            <a:extLst>
              <a:ext uri="{FF2B5EF4-FFF2-40B4-BE49-F238E27FC236}">
                <a16:creationId xmlns:a16="http://schemas.microsoft.com/office/drawing/2014/main" id="{3B2AFAF5-1851-0E21-4D04-BE968F2A7C2F}"/>
              </a:ext>
            </a:extLst>
          </p:cNvPr>
          <p:cNvSpPr>
            <a:spLocks noGrp="1"/>
          </p:cNvSpPr>
          <p:nvPr>
            <p:ph type="body" sz="quarter" idx="16"/>
          </p:nvPr>
        </p:nvSpPr>
        <p:spPr>
          <a:xfrm>
            <a:off x="1691564" y="326099"/>
            <a:ext cx="4716425" cy="582221"/>
          </a:xfrm>
        </p:spPr>
        <p:txBody>
          <a:bodyPr>
            <a:normAutofit lnSpcReduction="10000"/>
          </a:bodyPr>
          <a:lstStyle/>
          <a:p>
            <a:r>
              <a:rPr lang="lt-LT" dirty="0"/>
              <a:t>Maistas ant ratų </a:t>
            </a:r>
            <a:endParaRPr lang="en-GB" dirty="0"/>
          </a:p>
        </p:txBody>
      </p:sp>
      <p:pic>
        <p:nvPicPr>
          <p:cNvPr id="7" name="Picture 6">
            <a:extLst>
              <a:ext uri="{FF2B5EF4-FFF2-40B4-BE49-F238E27FC236}">
                <a16:creationId xmlns:a16="http://schemas.microsoft.com/office/drawing/2014/main" id="{9CB90636-9521-BFE9-0BD6-17BA8136E0C1}"/>
              </a:ext>
            </a:extLst>
          </p:cNvPr>
          <p:cNvPicPr>
            <a:picLocks noChangeAspect="1"/>
          </p:cNvPicPr>
          <p:nvPr/>
        </p:nvPicPr>
        <p:blipFill>
          <a:blip r:embed="rId5"/>
          <a:stretch>
            <a:fillRect/>
          </a:stretch>
        </p:blipFill>
        <p:spPr>
          <a:xfrm>
            <a:off x="3911189" y="1177731"/>
            <a:ext cx="2857500" cy="800100"/>
          </a:xfrm>
          <a:prstGeom prst="rect">
            <a:avLst/>
          </a:prstGeom>
        </p:spPr>
      </p:pic>
    </p:spTree>
    <p:extLst>
      <p:ext uri="{BB962C8B-B14F-4D97-AF65-F5344CB8AC3E}">
        <p14:creationId xmlns:p14="http://schemas.microsoft.com/office/powerpoint/2010/main" val="1387980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4CF17B5-55CD-2763-FB38-76AD53CBBBD0}"/>
              </a:ext>
            </a:extLst>
          </p:cNvPr>
          <p:cNvSpPr>
            <a:spLocks noGrp="1"/>
          </p:cNvSpPr>
          <p:nvPr>
            <p:ph type="body" sz="quarter" idx="18"/>
          </p:nvPr>
        </p:nvSpPr>
        <p:spPr>
          <a:xfrm>
            <a:off x="5943600" y="959224"/>
            <a:ext cx="5896118" cy="5674658"/>
          </a:xfrm>
        </p:spPr>
        <p:txBody>
          <a:bodyPr>
            <a:noAutofit/>
          </a:bodyPr>
          <a:lstStyle/>
          <a:p>
            <a:pPr marL="0" indent="0">
              <a:lnSpc>
                <a:spcPct val="120000"/>
              </a:lnSpc>
            </a:pPr>
            <a:r>
              <a:rPr lang="lt-LT" sz="1800" dirty="0"/>
              <a:t>Nustatykite savo maisto produkto ir (arba) paslaugos kainą konkurentų atžvilgiu, atsakydami į šiuos klausimus ir nurodydami savo vietą matricoje:</a:t>
            </a:r>
          </a:p>
          <a:p>
            <a:pPr marL="0" indent="0">
              <a:lnSpc>
                <a:spcPct val="120000"/>
              </a:lnSpc>
            </a:pPr>
            <a:r>
              <a:rPr lang="lt-LT" sz="1600" b="1" dirty="0"/>
              <a:t>1. Koks yra jūsų strateginis tikslas?</a:t>
            </a:r>
          </a:p>
          <a:p>
            <a:pPr marL="342900" indent="-342900">
              <a:lnSpc>
                <a:spcPct val="100000"/>
              </a:lnSpc>
              <a:buFont typeface="Arial" panose="020B0604020202020204" pitchFamily="34" charset="0"/>
              <a:buChar char="•"/>
            </a:pPr>
            <a:r>
              <a:rPr lang="lt-LT" sz="1600" dirty="0"/>
              <a:t>maksimaliai padidinti pelną </a:t>
            </a:r>
            <a:r>
              <a:rPr lang="lt-LT" sz="1600" dirty="0">
                <a:sym typeface="Wingdings" panose="05000000000000000000" pitchFamily="2" charset="2"/>
              </a:rPr>
              <a:t> </a:t>
            </a:r>
            <a:r>
              <a:rPr lang="lt-LT" sz="1600" dirty="0"/>
              <a:t>pasirinkite </a:t>
            </a:r>
            <a:r>
              <a:rPr lang="lt-LT" sz="1600" b="1" dirty="0"/>
              <a:t>„</a:t>
            </a:r>
            <a:r>
              <a:rPr lang="lt-LT" sz="1600" b="1" dirty="0" err="1"/>
              <a:t>premium</a:t>
            </a:r>
            <a:r>
              <a:rPr lang="lt-LT" sz="1600" b="1" dirty="0"/>
              <a:t>“ </a:t>
            </a:r>
            <a:r>
              <a:rPr lang="lt-LT" sz="1600" dirty="0"/>
              <a:t>strategiją</a:t>
            </a:r>
          </a:p>
          <a:p>
            <a:pPr marL="342900" indent="-342900">
              <a:lnSpc>
                <a:spcPct val="100000"/>
              </a:lnSpc>
              <a:buFont typeface="Arial" panose="020B0604020202020204" pitchFamily="34" charset="0"/>
              <a:buChar char="•"/>
            </a:pPr>
            <a:r>
              <a:rPr lang="lt-LT" sz="1600" dirty="0"/>
              <a:t>produkto kokybė </a:t>
            </a:r>
            <a:r>
              <a:rPr lang="lt-LT" sz="1600" dirty="0">
                <a:sym typeface="Wingdings" panose="05000000000000000000" pitchFamily="2" charset="2"/>
              </a:rPr>
              <a:t></a:t>
            </a:r>
            <a:r>
              <a:rPr lang="lt-LT" sz="1600" dirty="0"/>
              <a:t> </a:t>
            </a:r>
            <a:r>
              <a:rPr lang="lt-LT" sz="1600" b="1" dirty="0"/>
              <a:t>didelė vertė</a:t>
            </a:r>
          </a:p>
          <a:p>
            <a:pPr marL="342900" indent="-342900">
              <a:lnSpc>
                <a:spcPct val="100000"/>
              </a:lnSpc>
              <a:buFont typeface="Arial" panose="020B0604020202020204" pitchFamily="34" charset="0"/>
              <a:buChar char="•"/>
            </a:pPr>
            <a:r>
              <a:rPr lang="lt-LT" sz="1600" dirty="0"/>
              <a:t>maksimaliai padidinti pardavimų augimą </a:t>
            </a:r>
            <a:r>
              <a:rPr lang="lt-LT" sz="1600" dirty="0">
                <a:sym typeface="Wingdings" panose="05000000000000000000" pitchFamily="2" charset="2"/>
              </a:rPr>
              <a:t> </a:t>
            </a:r>
            <a:r>
              <a:rPr lang="lt-LT" sz="1600" b="1" dirty="0"/>
              <a:t>maža kaina </a:t>
            </a:r>
            <a:r>
              <a:rPr lang="lt-LT" sz="1600" dirty="0"/>
              <a:t>(siekiant iš karto užimti rinkos dalį, mažinti kainą, kai rinka auga)</a:t>
            </a:r>
          </a:p>
          <a:p>
            <a:pPr marL="342900" indent="-342900">
              <a:lnSpc>
                <a:spcPct val="100000"/>
              </a:lnSpc>
              <a:buFont typeface="Arial" panose="020B0604020202020204" pitchFamily="34" charset="0"/>
              <a:buChar char="•"/>
            </a:pPr>
            <a:r>
              <a:rPr lang="lt-LT" sz="1600" dirty="0"/>
              <a:t>išlikimo </a:t>
            </a:r>
            <a:r>
              <a:rPr lang="lt-LT" sz="1600" dirty="0">
                <a:sym typeface="Wingdings" panose="05000000000000000000" pitchFamily="2" charset="2"/>
              </a:rPr>
              <a:t> </a:t>
            </a:r>
            <a:r>
              <a:rPr lang="lt-LT" sz="1600" dirty="0"/>
              <a:t>mažinti kainą siekiant padidinti rinkos dalį, naudoti </a:t>
            </a:r>
            <a:r>
              <a:rPr lang="lt-LT" sz="1600" b="1" dirty="0"/>
              <a:t>geros kainos ir kokybės santykį </a:t>
            </a:r>
            <a:r>
              <a:rPr lang="lt-LT" sz="1600" dirty="0"/>
              <a:t>arba ekonominę kainodarą, kai į rinką įžengs nauji konkurentai arba klientai pakeis savo poreikius</a:t>
            </a:r>
          </a:p>
          <a:p>
            <a:pPr marL="0" indent="0">
              <a:lnSpc>
                <a:spcPct val="120000"/>
              </a:lnSpc>
            </a:pPr>
            <a:r>
              <a:rPr lang="lt-LT" sz="1600" b="1" dirty="0">
                <a:sym typeface="Wingdings" panose="05000000000000000000" pitchFamily="2" charset="2"/>
              </a:rPr>
              <a:t>2. Ar rinkoje vyrauja laisva konkurencija?</a:t>
            </a:r>
          </a:p>
          <a:p>
            <a:pPr marL="0" indent="0">
              <a:lnSpc>
                <a:spcPct val="120000"/>
              </a:lnSpc>
            </a:pPr>
            <a:r>
              <a:rPr lang="lt-LT" sz="1600" b="1" dirty="0">
                <a:sym typeface="Wingdings" panose="05000000000000000000" pitchFamily="2" charset="2"/>
              </a:rPr>
              <a:t>    Ar ji yra geresnė už jūsų dabartinę strategiją?</a:t>
            </a:r>
          </a:p>
          <a:p>
            <a:pPr marL="0" indent="0">
              <a:lnSpc>
                <a:spcPct val="120000"/>
              </a:lnSpc>
            </a:pPr>
            <a:endParaRPr lang="lt-LT" sz="1600" b="1" dirty="0">
              <a:sym typeface="Wingdings" panose="05000000000000000000" pitchFamily="2" charset="2"/>
            </a:endParaRPr>
          </a:p>
        </p:txBody>
      </p:sp>
      <p:sp>
        <p:nvSpPr>
          <p:cNvPr id="10" name="Text Placeholder 9">
            <a:extLst>
              <a:ext uri="{FF2B5EF4-FFF2-40B4-BE49-F238E27FC236}">
                <a16:creationId xmlns:a16="http://schemas.microsoft.com/office/drawing/2014/main" id="{1D0409D6-82BD-A59E-49A7-E928EDF56C9B}"/>
              </a:ext>
            </a:extLst>
          </p:cNvPr>
          <p:cNvSpPr>
            <a:spLocks noGrp="1"/>
          </p:cNvSpPr>
          <p:nvPr>
            <p:ph type="body" sz="quarter" idx="16"/>
          </p:nvPr>
        </p:nvSpPr>
        <p:spPr>
          <a:xfrm>
            <a:off x="423312" y="503339"/>
            <a:ext cx="10808102" cy="582221"/>
          </a:xfrm>
        </p:spPr>
        <p:txBody>
          <a:bodyPr>
            <a:normAutofit lnSpcReduction="10000"/>
          </a:bodyPr>
          <a:lstStyle/>
          <a:p>
            <a:r>
              <a:rPr lang="lt-LT" b="1" dirty="0"/>
              <a:t>K</a:t>
            </a:r>
            <a:r>
              <a:rPr lang="lt-LT" sz="3600" b="1" dirty="0"/>
              <a:t>okybės kainodaros modelis </a:t>
            </a:r>
            <a:endParaRPr lang="en-IE" sz="3600" b="1" dirty="0"/>
          </a:p>
        </p:txBody>
      </p:sp>
      <p:sp>
        <p:nvSpPr>
          <p:cNvPr id="5" name="AutoShape 2" descr="The Pricing - Quality Model [Value leadership pricing]">
            <a:extLst>
              <a:ext uri="{FF2B5EF4-FFF2-40B4-BE49-F238E27FC236}">
                <a16:creationId xmlns:a16="http://schemas.microsoft.com/office/drawing/2014/main" id="{D2BE4A2F-8565-7DC0-A7B4-E9046BC266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p>
        </p:txBody>
      </p:sp>
      <p:graphicFrame>
        <p:nvGraphicFramePr>
          <p:cNvPr id="7" name="Table 7">
            <a:extLst>
              <a:ext uri="{FF2B5EF4-FFF2-40B4-BE49-F238E27FC236}">
                <a16:creationId xmlns:a16="http://schemas.microsoft.com/office/drawing/2014/main" id="{7859F80D-C54B-C8FD-CD5A-EC80DB124D6E}"/>
              </a:ext>
            </a:extLst>
          </p:cNvPr>
          <p:cNvGraphicFramePr>
            <a:graphicFrameLocks noGrp="1"/>
          </p:cNvGraphicFramePr>
          <p:nvPr>
            <p:extLst>
              <p:ext uri="{D42A27DB-BD31-4B8C-83A1-F6EECF244321}">
                <p14:modId xmlns:p14="http://schemas.microsoft.com/office/powerpoint/2010/main" val="569536309"/>
              </p:ext>
            </p:extLst>
          </p:nvPr>
        </p:nvGraphicFramePr>
        <p:xfrm>
          <a:off x="744865" y="2509965"/>
          <a:ext cx="4920829" cy="2779212"/>
        </p:xfrm>
        <a:graphic>
          <a:graphicData uri="http://schemas.openxmlformats.org/drawingml/2006/table">
            <a:tbl>
              <a:tblPr firstRow="1" bandRow="1">
                <a:tableStyleId>{22838BEF-8BB2-4498-84A7-C5851F593DF1}</a:tableStyleId>
              </a:tblPr>
              <a:tblGrid>
                <a:gridCol w="1109479">
                  <a:extLst>
                    <a:ext uri="{9D8B030D-6E8A-4147-A177-3AD203B41FA5}">
                      <a16:colId xmlns:a16="http://schemas.microsoft.com/office/drawing/2014/main" val="3433420525"/>
                    </a:ext>
                  </a:extLst>
                </a:gridCol>
                <a:gridCol w="1350934">
                  <a:extLst>
                    <a:ext uri="{9D8B030D-6E8A-4147-A177-3AD203B41FA5}">
                      <a16:colId xmlns:a16="http://schemas.microsoft.com/office/drawing/2014/main" val="781748390"/>
                    </a:ext>
                  </a:extLst>
                </a:gridCol>
                <a:gridCol w="1230208">
                  <a:extLst>
                    <a:ext uri="{9D8B030D-6E8A-4147-A177-3AD203B41FA5}">
                      <a16:colId xmlns:a16="http://schemas.microsoft.com/office/drawing/2014/main" val="2724122732"/>
                    </a:ext>
                  </a:extLst>
                </a:gridCol>
                <a:gridCol w="1230208">
                  <a:extLst>
                    <a:ext uri="{9D8B030D-6E8A-4147-A177-3AD203B41FA5}">
                      <a16:colId xmlns:a16="http://schemas.microsoft.com/office/drawing/2014/main" val="2736298531"/>
                    </a:ext>
                  </a:extLst>
                </a:gridCol>
              </a:tblGrid>
              <a:tr h="694803">
                <a:tc>
                  <a:txBody>
                    <a:bodyPr/>
                    <a:lstStyle/>
                    <a:p>
                      <a:pPr algn="ctr"/>
                      <a:endParaRPr lang="en-GB" sz="16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err="1">
                          <a:solidFill>
                            <a:sysClr val="windowText" lastClr="000000"/>
                          </a:solidFill>
                        </a:rPr>
                        <a:t>Aukštas</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lt-LT" sz="1600" dirty="0">
                          <a:solidFill>
                            <a:sysClr val="windowText" lastClr="000000"/>
                          </a:solidFill>
                        </a:rPr>
                        <a:t>Vidutinis</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lt-LT" sz="1600" dirty="0">
                          <a:solidFill>
                            <a:sysClr val="windowText" lastClr="000000"/>
                          </a:solidFill>
                        </a:rPr>
                        <a:t>Žemas</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1733777454"/>
                  </a:ext>
                </a:extLst>
              </a:tr>
              <a:tr h="694803">
                <a:tc>
                  <a:txBody>
                    <a:bodyPr/>
                    <a:lstStyle/>
                    <a:p>
                      <a:pPr algn="ctr"/>
                      <a:r>
                        <a:rPr lang="en-GB" sz="1600" dirty="0" err="1">
                          <a:solidFill>
                            <a:sysClr val="windowText" lastClr="000000"/>
                          </a:solidFill>
                        </a:rPr>
                        <a:t>Aukštas</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Premium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lt-LT" sz="1600" dirty="0">
                          <a:solidFill>
                            <a:sysClr val="windowText" lastClr="000000"/>
                          </a:solidFill>
                        </a:rPr>
                        <a:t>Didelė vertė</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t-LT" sz="1600" dirty="0">
                          <a:solidFill>
                            <a:sysClr val="windowText" lastClr="000000"/>
                          </a:solidFill>
                        </a:rPr>
                        <a:t>Puiki vertė</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521467973"/>
                  </a:ext>
                </a:extLst>
              </a:tr>
              <a:tr h="694803">
                <a:tc>
                  <a:txBody>
                    <a:bodyPr/>
                    <a:lstStyle/>
                    <a:p>
                      <a:pPr algn="ctr"/>
                      <a:r>
                        <a:rPr lang="lt-LT" sz="1600" dirty="0">
                          <a:solidFill>
                            <a:sysClr val="windowText" lastClr="000000"/>
                          </a:solidFill>
                        </a:rPr>
                        <a:t>Vidutinis</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err="1">
                          <a:solidFill>
                            <a:sysClr val="windowText" lastClr="000000"/>
                          </a:solidFill>
                        </a:rPr>
                        <a:t>Kainos</a:t>
                      </a:r>
                      <a:r>
                        <a:rPr lang="en-GB" sz="1600" dirty="0">
                          <a:solidFill>
                            <a:sysClr val="windowText" lastClr="000000"/>
                          </a:solidFill>
                        </a:rPr>
                        <a:t> </a:t>
                      </a:r>
                      <a:r>
                        <a:rPr lang="en-GB" sz="1600" dirty="0" err="1">
                          <a:solidFill>
                            <a:sysClr val="windowText" lastClr="000000"/>
                          </a:solidFill>
                        </a:rPr>
                        <a:t>perviršis</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dirty="0" err="1">
                          <a:solidFill>
                            <a:sysClr val="windowText" lastClr="000000"/>
                          </a:solidFill>
                        </a:rPr>
                        <a:t>Vidutinis</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t-LT" sz="1600" dirty="0">
                          <a:solidFill>
                            <a:sysClr val="windowText" lastClr="000000"/>
                          </a:solidFill>
                        </a:rPr>
                        <a:t>Gera vertė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226103921"/>
                  </a:ext>
                </a:extLst>
              </a:tr>
              <a:tr h="694803">
                <a:tc>
                  <a:txBody>
                    <a:bodyPr/>
                    <a:lstStyle/>
                    <a:p>
                      <a:pPr algn="ctr"/>
                      <a:r>
                        <a:rPr lang="lt-LT" sz="1600" dirty="0">
                          <a:solidFill>
                            <a:sysClr val="windowText" lastClr="000000"/>
                          </a:solidFill>
                        </a:rPr>
                        <a:t>Žemas</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lt-LT" sz="1600" dirty="0">
                          <a:solidFill>
                            <a:sysClr val="windowText" lastClr="000000"/>
                          </a:solidFill>
                        </a:rPr>
                        <a:t>Apgavystė</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ctr"/>
                      <a:r>
                        <a:rPr lang="en-GB" sz="1600" dirty="0" err="1">
                          <a:solidFill>
                            <a:sysClr val="windowText" lastClr="000000"/>
                          </a:solidFill>
                        </a:rPr>
                        <a:t>Klaidinga</a:t>
                      </a:r>
                      <a:r>
                        <a:rPr lang="en-GB" sz="1600" dirty="0">
                          <a:solidFill>
                            <a:sysClr val="windowText" lastClr="000000"/>
                          </a:solidFill>
                        </a:rPr>
                        <a:t> </a:t>
                      </a:r>
                      <a:r>
                        <a:rPr lang="en-GB" sz="1600" dirty="0" err="1">
                          <a:solidFill>
                            <a:sysClr val="windowText" lastClr="000000"/>
                          </a:solidFill>
                        </a:rPr>
                        <a:t>ekonomika</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ctr"/>
                      <a:r>
                        <a:rPr lang="en-GB" sz="1600" dirty="0" err="1">
                          <a:solidFill>
                            <a:sysClr val="windowText" lastClr="000000"/>
                          </a:solidFill>
                        </a:rPr>
                        <a:t>Ekonomika</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320264471"/>
                  </a:ext>
                </a:extLst>
              </a:tr>
            </a:tbl>
          </a:graphicData>
        </a:graphic>
      </p:graphicFrame>
      <p:sp>
        <p:nvSpPr>
          <p:cNvPr id="8" name="TextBox 7">
            <a:extLst>
              <a:ext uri="{FF2B5EF4-FFF2-40B4-BE49-F238E27FC236}">
                <a16:creationId xmlns:a16="http://schemas.microsoft.com/office/drawing/2014/main" id="{B72F85C0-7AF7-15BC-D038-81D3B4B73402}"/>
              </a:ext>
            </a:extLst>
          </p:cNvPr>
          <p:cNvSpPr txBox="1"/>
          <p:nvPr/>
        </p:nvSpPr>
        <p:spPr>
          <a:xfrm>
            <a:off x="3032046" y="2070578"/>
            <a:ext cx="715517" cy="369332"/>
          </a:xfrm>
          <a:prstGeom prst="rect">
            <a:avLst/>
          </a:prstGeom>
          <a:noFill/>
        </p:spPr>
        <p:txBody>
          <a:bodyPr wrap="none" rtlCol="0">
            <a:spAutoFit/>
          </a:bodyPr>
          <a:lstStyle/>
          <a:p>
            <a:r>
              <a:rPr lang="en-GB" b="1" dirty="0" err="1">
                <a:solidFill>
                  <a:srgbClr val="000000"/>
                </a:solidFill>
              </a:rPr>
              <a:t>Kaina</a:t>
            </a:r>
            <a:endParaRPr lang="en-GB" b="1" dirty="0">
              <a:solidFill>
                <a:srgbClr val="000000"/>
              </a:solidFill>
            </a:endParaRPr>
          </a:p>
        </p:txBody>
      </p:sp>
      <p:sp>
        <p:nvSpPr>
          <p:cNvPr id="13" name="TextBox 12">
            <a:extLst>
              <a:ext uri="{FF2B5EF4-FFF2-40B4-BE49-F238E27FC236}">
                <a16:creationId xmlns:a16="http://schemas.microsoft.com/office/drawing/2014/main" id="{C7F60984-F6C5-6091-2902-2F9B90FCF128}"/>
              </a:ext>
            </a:extLst>
          </p:cNvPr>
          <p:cNvSpPr txBox="1"/>
          <p:nvPr/>
        </p:nvSpPr>
        <p:spPr>
          <a:xfrm rot="16200000">
            <a:off x="92212" y="3973908"/>
            <a:ext cx="889474" cy="369332"/>
          </a:xfrm>
          <a:prstGeom prst="rect">
            <a:avLst/>
          </a:prstGeom>
          <a:noFill/>
        </p:spPr>
        <p:txBody>
          <a:bodyPr wrap="none" rtlCol="0">
            <a:spAutoFit/>
          </a:bodyPr>
          <a:lstStyle/>
          <a:p>
            <a:r>
              <a:rPr lang="en-GB" b="1" dirty="0" err="1">
                <a:solidFill>
                  <a:srgbClr val="000000"/>
                </a:solidFill>
              </a:rPr>
              <a:t>Kokyb</a:t>
            </a:r>
            <a:r>
              <a:rPr lang="lt-LT" b="1" dirty="0">
                <a:solidFill>
                  <a:srgbClr val="000000"/>
                </a:solidFill>
              </a:rPr>
              <a:t>ė</a:t>
            </a:r>
            <a:endParaRPr lang="en-GB" b="1" dirty="0">
              <a:solidFill>
                <a:srgbClr val="000000"/>
              </a:solidFill>
            </a:endParaRPr>
          </a:p>
        </p:txBody>
      </p:sp>
    </p:spTree>
    <p:extLst>
      <p:ext uri="{BB962C8B-B14F-4D97-AF65-F5344CB8AC3E}">
        <p14:creationId xmlns:p14="http://schemas.microsoft.com/office/powerpoint/2010/main" val="1419363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4BE96-EAD3-A530-7F27-830231084A5D}"/>
              </a:ext>
            </a:extLst>
          </p:cNvPr>
          <p:cNvSpPr>
            <a:spLocks noGrp="1"/>
          </p:cNvSpPr>
          <p:nvPr>
            <p:ph type="body" sz="quarter" idx="18"/>
          </p:nvPr>
        </p:nvSpPr>
        <p:spPr>
          <a:xfrm>
            <a:off x="501631" y="1514511"/>
            <a:ext cx="11493145" cy="4128930"/>
          </a:xfrm>
        </p:spPr>
        <p:txBody>
          <a:bodyPr>
            <a:normAutofit/>
          </a:bodyPr>
          <a:lstStyle/>
          <a:p>
            <a:r>
              <a:rPr lang="en-IE" sz="2000" b="1" dirty="0" err="1"/>
              <a:t>Pagrindiniai</a:t>
            </a:r>
            <a:r>
              <a:rPr lang="en-IE" sz="2000" b="1" dirty="0"/>
              <a:t> </a:t>
            </a:r>
            <a:r>
              <a:rPr lang="en-IE" sz="2000" b="1" dirty="0" err="1"/>
              <a:t>klausimai</a:t>
            </a:r>
            <a:r>
              <a:rPr lang="en-IE" sz="2000" b="1" dirty="0"/>
              <a:t>, </a:t>
            </a:r>
            <a:r>
              <a:rPr lang="en-IE" sz="2000" b="1" dirty="0" err="1"/>
              <a:t>kuriuos</a:t>
            </a:r>
            <a:r>
              <a:rPr lang="en-IE" sz="2000" b="1" dirty="0"/>
              <a:t> </a:t>
            </a:r>
            <a:r>
              <a:rPr lang="en-IE" sz="2000" b="1" dirty="0" err="1"/>
              <a:t>reikia</a:t>
            </a:r>
            <a:r>
              <a:rPr lang="en-IE" sz="2000" b="1" dirty="0"/>
              <a:t> </a:t>
            </a:r>
            <a:r>
              <a:rPr lang="en-IE" sz="2000" b="1" dirty="0" err="1"/>
              <a:t>apsvarstyti</a:t>
            </a:r>
            <a:r>
              <a:rPr lang="en-IE" sz="2000" b="1" dirty="0"/>
              <a:t> </a:t>
            </a:r>
            <a:r>
              <a:rPr lang="en-IE" sz="2000" b="1" dirty="0" err="1"/>
              <a:t>kuriant</a:t>
            </a:r>
            <a:r>
              <a:rPr lang="en-IE" sz="2000" b="1" dirty="0"/>
              <a:t> </a:t>
            </a:r>
            <a:r>
              <a:rPr lang="en-IE" sz="2000" b="1" dirty="0" err="1"/>
              <a:t>verslo</a:t>
            </a:r>
            <a:r>
              <a:rPr lang="en-IE" sz="2000" b="1" dirty="0"/>
              <a:t> </a:t>
            </a:r>
            <a:r>
              <a:rPr lang="en-IE" sz="2000" b="1" dirty="0" err="1"/>
              <a:t>modelio</a:t>
            </a:r>
            <a:r>
              <a:rPr lang="en-IE" sz="2000" b="1" dirty="0"/>
              <a:t> </a:t>
            </a:r>
            <a:r>
              <a:rPr lang="en-IE" sz="2000" b="1" dirty="0" err="1"/>
              <a:t>drobę</a:t>
            </a:r>
            <a:endParaRPr lang="en-IE" sz="2000" b="1" dirty="0"/>
          </a:p>
          <a:p>
            <a:pPr marL="342900" indent="-342900">
              <a:buFont typeface="Arial" panose="020B0604020202020204" pitchFamily="34" charset="0"/>
              <a:buChar char="•"/>
            </a:pPr>
            <a:r>
              <a:rPr lang="lt-LT" sz="2000" dirty="0"/>
              <a:t>Kiek jūsų tiksliniai klientai yra jautrūs kainai? </a:t>
            </a:r>
          </a:p>
          <a:p>
            <a:pPr marL="342900" indent="-342900">
              <a:buFont typeface="Arial" panose="020B0604020202020204" pitchFamily="34" charset="0"/>
              <a:buChar char="•"/>
            </a:pPr>
            <a:r>
              <a:rPr lang="lt-LT" sz="2000" dirty="0"/>
              <a:t>Ar klientų suvokiama ir pristatoma vertė atitinka jūsų produkto / paslaugos kainą? </a:t>
            </a:r>
          </a:p>
          <a:p>
            <a:pPr marL="342900" indent="-342900">
              <a:buFont typeface="Arial" panose="020B0604020202020204" pitchFamily="34" charset="0"/>
              <a:buChar char="•"/>
            </a:pPr>
            <a:r>
              <a:rPr lang="lt-LT" sz="2000" dirty="0"/>
              <a:t>Ar kainos susijusios su rinkos realijomis, įskaitant konkurenciją, ekonominę aplinką ir t. t.? </a:t>
            </a:r>
          </a:p>
          <a:p>
            <a:pPr marL="342900" indent="-342900">
              <a:buFont typeface="Arial" panose="020B0604020202020204" pitchFamily="34" charset="0"/>
              <a:buChar char="•"/>
            </a:pPr>
            <a:r>
              <a:rPr lang="lt-LT" sz="2000" dirty="0"/>
              <a:t>Ar reikia selektyviai didinti arba mažinti kainas, didinti dabartinių kainų vertę arba atsisakyti tam tikrų paslaugų? </a:t>
            </a:r>
          </a:p>
          <a:p>
            <a:pPr marL="342900" indent="-342900">
              <a:buFont typeface="Arial" panose="020B0604020202020204" pitchFamily="34" charset="0"/>
              <a:buChar char="•"/>
            </a:pPr>
            <a:r>
              <a:rPr lang="lt-LT" sz="2000" dirty="0"/>
              <a:t>Kokias </a:t>
            </a:r>
            <a:r>
              <a:rPr lang="lt-LT" sz="2000" dirty="0" err="1"/>
              <a:t>įperkamumo</a:t>
            </a:r>
            <a:r>
              <a:rPr lang="lt-LT" sz="2000" dirty="0"/>
              <a:t> galimybes siūlote (pvz., pacientų finansavimą, specialius pasiūlymus ar produktų derinį)?</a:t>
            </a:r>
          </a:p>
          <a:p>
            <a:pPr marL="342900" indent="-342900">
              <a:buFont typeface="Arial" panose="020B0604020202020204" pitchFamily="34" charset="0"/>
              <a:buChar char="•"/>
            </a:pPr>
            <a:r>
              <a:rPr lang="lt-LT" sz="2000" dirty="0"/>
              <a:t>Ar turite nusistovėjusius kainų punktus? </a:t>
            </a:r>
          </a:p>
          <a:p>
            <a:pPr marL="342900" indent="-342900">
              <a:buFont typeface="Arial" panose="020B0604020202020204" pitchFamily="34" charset="0"/>
              <a:buChar char="•"/>
            </a:pPr>
            <a:r>
              <a:rPr lang="lt-LT" sz="2000" dirty="0"/>
              <a:t>Ar mažesnė kaina padidins rinkos dalį? </a:t>
            </a:r>
          </a:p>
          <a:p>
            <a:pPr marL="342900" indent="-342900">
              <a:buFont typeface="Arial" panose="020B0604020202020204" pitchFamily="34" charset="0"/>
              <a:buChar char="•"/>
            </a:pPr>
            <a:r>
              <a:rPr lang="lt-LT" sz="2000" dirty="0"/>
              <a:t>Kokios yra konkurentų kainos?</a:t>
            </a:r>
          </a:p>
        </p:txBody>
      </p:sp>
      <p:sp>
        <p:nvSpPr>
          <p:cNvPr id="3" name="Text Placeholder 2">
            <a:extLst>
              <a:ext uri="{FF2B5EF4-FFF2-40B4-BE49-F238E27FC236}">
                <a16:creationId xmlns:a16="http://schemas.microsoft.com/office/drawing/2014/main" id="{086312D1-9068-F5D8-177E-0DD53E08C5C6}"/>
              </a:ext>
            </a:extLst>
          </p:cNvPr>
          <p:cNvSpPr>
            <a:spLocks noGrp="1"/>
          </p:cNvSpPr>
          <p:nvPr>
            <p:ph type="body" sz="quarter" idx="16"/>
          </p:nvPr>
        </p:nvSpPr>
        <p:spPr>
          <a:xfrm>
            <a:off x="573349" y="544715"/>
            <a:ext cx="10808102" cy="582221"/>
          </a:xfrm>
        </p:spPr>
        <p:txBody>
          <a:bodyPr>
            <a:normAutofit lnSpcReduction="10000"/>
          </a:bodyPr>
          <a:lstStyle/>
          <a:p>
            <a:r>
              <a:rPr lang="lt-LT" sz="3600" dirty="0"/>
              <a:t>Užduotys</a:t>
            </a:r>
            <a:r>
              <a:rPr lang="en-IE" sz="3600" dirty="0"/>
              <a:t>: </a:t>
            </a:r>
            <a:r>
              <a:rPr lang="lt-LT" dirty="0"/>
              <a:t>n</a:t>
            </a:r>
            <a:r>
              <a:rPr lang="en-IE" sz="3600" dirty="0" err="1"/>
              <a:t>ustatykite</a:t>
            </a:r>
            <a:r>
              <a:rPr lang="en-IE" sz="3600" dirty="0"/>
              <a:t> </a:t>
            </a:r>
            <a:r>
              <a:rPr lang="en-IE" sz="3600" dirty="0" err="1"/>
              <a:t>savo</a:t>
            </a:r>
            <a:r>
              <a:rPr lang="en-IE" sz="3600" dirty="0"/>
              <a:t> </a:t>
            </a:r>
            <a:r>
              <a:rPr lang="en-IE" sz="3600" dirty="0" err="1"/>
              <a:t>produkto</a:t>
            </a:r>
            <a:r>
              <a:rPr lang="en-IE" sz="3600" dirty="0"/>
              <a:t>/</a:t>
            </a:r>
            <a:r>
              <a:rPr lang="en-IE" sz="3600" dirty="0" err="1"/>
              <a:t>paslaugos</a:t>
            </a:r>
            <a:r>
              <a:rPr lang="en-IE" sz="3600" dirty="0"/>
              <a:t> </a:t>
            </a:r>
            <a:r>
              <a:rPr lang="en-IE" sz="3600" dirty="0" err="1"/>
              <a:t>kainą</a:t>
            </a:r>
            <a:endParaRPr lang="en-IE" sz="3600" dirty="0"/>
          </a:p>
        </p:txBody>
      </p:sp>
      <p:sp>
        <p:nvSpPr>
          <p:cNvPr id="5" name="TextBox 4">
            <a:extLst>
              <a:ext uri="{FF2B5EF4-FFF2-40B4-BE49-F238E27FC236}">
                <a16:creationId xmlns:a16="http://schemas.microsoft.com/office/drawing/2014/main" id="{06A9D97C-C074-EA2B-2322-7E8AE98CA975}"/>
              </a:ext>
            </a:extLst>
          </p:cNvPr>
          <p:cNvSpPr txBox="1"/>
          <p:nvPr/>
        </p:nvSpPr>
        <p:spPr>
          <a:xfrm>
            <a:off x="1864659" y="5548619"/>
            <a:ext cx="9736061" cy="1200329"/>
          </a:xfrm>
          <a:prstGeom prst="rect">
            <a:avLst/>
          </a:prstGeom>
          <a:solidFill>
            <a:srgbClr val="FFD100"/>
          </a:solidFill>
        </p:spPr>
        <p:txBody>
          <a:bodyPr wrap="square">
            <a:spAutoFit/>
          </a:bodyPr>
          <a:lstStyle/>
          <a:p>
            <a:pPr algn="ctr"/>
            <a:r>
              <a:rPr lang="lt-LT" sz="2400" dirty="0">
                <a:solidFill>
                  <a:srgbClr val="000000"/>
                </a:solidFill>
              </a:rPr>
              <a:t>Jūsų kaina turi būti konkurencinga ir nešti pelną, tačiau gali skirtis pagal reklamines ir (arba) paketų pirkimo galimybes.</a:t>
            </a:r>
          </a:p>
          <a:p>
            <a:pPr algn="ctr"/>
            <a:endParaRPr lang="lt-LT" sz="2400" dirty="0">
              <a:solidFill>
                <a:srgbClr val="000000"/>
              </a:solidFill>
            </a:endParaRPr>
          </a:p>
        </p:txBody>
      </p:sp>
      <p:grpSp>
        <p:nvGrpSpPr>
          <p:cNvPr id="6" name="Google Shape;518;p39">
            <a:extLst>
              <a:ext uri="{FF2B5EF4-FFF2-40B4-BE49-F238E27FC236}">
                <a16:creationId xmlns:a16="http://schemas.microsoft.com/office/drawing/2014/main" id="{B0315BC7-3703-E649-1D65-9CFDCCE247AD}"/>
              </a:ext>
            </a:extLst>
          </p:cNvPr>
          <p:cNvGrpSpPr/>
          <p:nvPr/>
        </p:nvGrpSpPr>
        <p:grpSpPr>
          <a:xfrm>
            <a:off x="10578352" y="509549"/>
            <a:ext cx="573999" cy="643045"/>
            <a:chOff x="1923675" y="1633650"/>
            <a:chExt cx="436000" cy="435975"/>
          </a:xfrm>
          <a:solidFill>
            <a:srgbClr val="85D2E1"/>
          </a:solidFill>
        </p:grpSpPr>
        <p:sp>
          <p:nvSpPr>
            <p:cNvPr id="7" name="Google Shape;519;p39">
              <a:extLst>
                <a:ext uri="{FF2B5EF4-FFF2-40B4-BE49-F238E27FC236}">
                  <a16:creationId xmlns:a16="http://schemas.microsoft.com/office/drawing/2014/main" id="{D12390AE-F7BD-D6E1-7789-3B4ED37D8404}"/>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AB086A6A-E93D-422C-CB5C-B82B3F3BE55F}"/>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A9748AA5-3411-EA57-7D45-42CF3D9E76C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16A64344-60C4-9A2D-D99D-C89A81B12DD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96D88198-F365-6698-06EA-421ADCCED0F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7A5DCC6C-E5E3-FA8F-8833-70EA70535B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7786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lt-LT" dirty="0"/>
              <a:t>Platinimo</a:t>
            </a:r>
            <a:r>
              <a:rPr lang="fi-FI" dirty="0"/>
              <a:t> kanalai – keliai į rinką</a:t>
            </a:r>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4</a:t>
            </a:r>
            <a:endParaRPr lang="en-IE" b="1"/>
          </a:p>
        </p:txBody>
      </p:sp>
    </p:spTree>
    <p:extLst>
      <p:ext uri="{BB962C8B-B14F-4D97-AF65-F5344CB8AC3E}">
        <p14:creationId xmlns:p14="http://schemas.microsoft.com/office/powerpoint/2010/main" val="237448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D5B5A7-6129-854D-99CF-87FCAAE99371}"/>
              </a:ext>
            </a:extLst>
          </p:cNvPr>
          <p:cNvGraphicFramePr/>
          <p:nvPr>
            <p:extLst>
              <p:ext uri="{D42A27DB-BD31-4B8C-83A1-F6EECF244321}">
                <p14:modId xmlns:p14="http://schemas.microsoft.com/office/powerpoint/2010/main" val="2900655815"/>
              </p:ext>
            </p:extLst>
          </p:nvPr>
        </p:nvGraphicFramePr>
        <p:xfrm>
          <a:off x="-1244601" y="1345344"/>
          <a:ext cx="6299201" cy="515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BB3E06F-6FD7-4CC9-AE0A-6FFAF0E68B40}"/>
              </a:ext>
            </a:extLst>
          </p:cNvPr>
          <p:cNvSpPr txBox="1"/>
          <p:nvPr/>
        </p:nvSpPr>
        <p:spPr>
          <a:xfrm>
            <a:off x="0" y="355600"/>
            <a:ext cx="12192000" cy="646331"/>
          </a:xfrm>
          <a:prstGeom prst="rect">
            <a:avLst/>
          </a:prstGeom>
          <a:solidFill>
            <a:srgbClr val="85D2E1"/>
          </a:solidFill>
        </p:spPr>
        <p:txBody>
          <a:bodyPr wrap="square" lIns="91440" tIns="45720" rIns="91440" bIns="45720" rtlCol="0" anchor="t">
            <a:spAutoFit/>
          </a:bodyPr>
          <a:lstStyle/>
          <a:p>
            <a:pPr algn="ctr"/>
            <a:r>
              <a:rPr lang="lt-LT" sz="3600" b="1" dirty="0">
                <a:solidFill>
                  <a:srgbClr val="000000"/>
                </a:solidFill>
              </a:rPr>
              <a:t>Su amžiumi susijusios senjorų problemos ir šių veiksnių ryšys</a:t>
            </a:r>
          </a:p>
        </p:txBody>
      </p:sp>
      <p:sp>
        <p:nvSpPr>
          <p:cNvPr id="5" name="TextBox 4">
            <a:extLst>
              <a:ext uri="{FF2B5EF4-FFF2-40B4-BE49-F238E27FC236}">
                <a16:creationId xmlns:a16="http://schemas.microsoft.com/office/drawing/2014/main" id="{2554BC8D-F2A0-4152-8BD8-DBBC8F4D613C}"/>
              </a:ext>
            </a:extLst>
          </p:cNvPr>
          <p:cNvSpPr txBox="1"/>
          <p:nvPr/>
        </p:nvSpPr>
        <p:spPr>
          <a:xfrm>
            <a:off x="1543050" y="2598004"/>
            <a:ext cx="1130300" cy="738664"/>
          </a:xfrm>
          <a:prstGeom prst="rect">
            <a:avLst/>
          </a:prstGeom>
          <a:noFill/>
        </p:spPr>
        <p:txBody>
          <a:bodyPr wrap="square" rtlCol="0">
            <a:spAutoFit/>
          </a:bodyPr>
          <a:lstStyle/>
          <a:p>
            <a:r>
              <a:rPr lang="lt-LT" sz="1400" dirty="0">
                <a:solidFill>
                  <a:srgbClr val="1188A3"/>
                </a:solidFill>
              </a:rPr>
              <a:t>Pagerinti </a:t>
            </a:r>
          </a:p>
          <a:p>
            <a:r>
              <a:rPr lang="lt-LT" sz="1400" dirty="0">
                <a:solidFill>
                  <a:srgbClr val="1188A3"/>
                </a:solidFill>
              </a:rPr>
              <a:t>mitybą, </a:t>
            </a:r>
          </a:p>
          <a:p>
            <a:r>
              <a:rPr lang="lt-LT" sz="1400" dirty="0">
                <a:solidFill>
                  <a:srgbClr val="1188A3"/>
                </a:solidFill>
              </a:rPr>
              <a:t>priėmimas </a:t>
            </a:r>
            <a:endParaRPr lang="en-IE" sz="1400" dirty="0">
              <a:solidFill>
                <a:srgbClr val="1188A3"/>
              </a:solidFill>
            </a:endParaRPr>
          </a:p>
        </p:txBody>
      </p:sp>
      <p:sp>
        <p:nvSpPr>
          <p:cNvPr id="6" name="Curved Right Arrow 28">
            <a:extLst>
              <a:ext uri="{FF2B5EF4-FFF2-40B4-BE49-F238E27FC236}">
                <a16:creationId xmlns:a16="http://schemas.microsoft.com/office/drawing/2014/main" id="{7DCF89CD-47D0-FB48-A0CA-02D126ABD79F}"/>
              </a:ext>
            </a:extLst>
          </p:cNvPr>
          <p:cNvSpPr/>
          <p:nvPr/>
        </p:nvSpPr>
        <p:spPr>
          <a:xfrm rot="17855931">
            <a:off x="1996143" y="5440880"/>
            <a:ext cx="442260" cy="1290386"/>
          </a:xfrm>
          <a:prstGeom prst="curvedRightArrow">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29">
            <a:extLst>
              <a:ext uri="{FF2B5EF4-FFF2-40B4-BE49-F238E27FC236}">
                <a16:creationId xmlns:a16="http://schemas.microsoft.com/office/drawing/2014/main" id="{FBD899AB-6E20-B040-8929-2B9B33B92FA3}"/>
              </a:ext>
            </a:extLst>
          </p:cNvPr>
          <p:cNvSpPr txBox="1"/>
          <p:nvPr/>
        </p:nvSpPr>
        <p:spPr>
          <a:xfrm>
            <a:off x="1999126" y="5778296"/>
            <a:ext cx="81336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solidFill>
                  <a:srgbClr val="1188A3"/>
                </a:solidFill>
              </a:rPr>
              <a:t>Poveikis</a:t>
            </a:r>
            <a:r>
              <a:rPr lang="en-US" sz="1400" dirty="0">
                <a:solidFill>
                  <a:srgbClr val="1188A3"/>
                </a:solidFill>
              </a:rPr>
              <a:t> </a:t>
            </a:r>
          </a:p>
        </p:txBody>
      </p:sp>
      <p:sp>
        <p:nvSpPr>
          <p:cNvPr id="9" name="TextBox 8">
            <a:extLst>
              <a:ext uri="{FF2B5EF4-FFF2-40B4-BE49-F238E27FC236}">
                <a16:creationId xmlns:a16="http://schemas.microsoft.com/office/drawing/2014/main" id="{B5ACB5AF-2C11-4A85-A3A6-298588BB7B00}"/>
              </a:ext>
            </a:extLst>
          </p:cNvPr>
          <p:cNvSpPr txBox="1"/>
          <p:nvPr/>
        </p:nvSpPr>
        <p:spPr>
          <a:xfrm>
            <a:off x="5286838" y="1687299"/>
            <a:ext cx="3479800" cy="4154984"/>
          </a:xfrm>
          <a:prstGeom prst="rect">
            <a:avLst/>
          </a:prstGeom>
          <a:noFill/>
        </p:spPr>
        <p:txBody>
          <a:bodyPr wrap="square" lIns="91440" tIns="45720" rIns="91440" bIns="45720" anchor="t">
            <a:spAutoFit/>
          </a:bodyPr>
          <a:lstStyle/>
          <a:p>
            <a:r>
              <a:rPr lang="lt-LT" sz="2200" dirty="0">
                <a:solidFill>
                  <a:srgbClr val="000000"/>
                </a:solidFill>
              </a:rPr>
              <a:t>Šioje diagramoje parodyta, kaip kiekvienas  šių veiksnių veikia </a:t>
            </a:r>
            <a:r>
              <a:rPr lang="lt-LT" sz="2200" dirty="0" err="1">
                <a:solidFill>
                  <a:srgbClr val="000000"/>
                </a:solidFill>
              </a:rPr>
              <a:t>tarpusavuje</a:t>
            </a:r>
            <a:r>
              <a:rPr lang="lt-LT" sz="2200" dirty="0">
                <a:solidFill>
                  <a:srgbClr val="000000"/>
                </a:solidFill>
              </a:rPr>
              <a:t>, o tai </a:t>
            </a:r>
            <a:r>
              <a:rPr lang="lt-LT" sz="2200" b="1" dirty="0">
                <a:solidFill>
                  <a:srgbClr val="000000"/>
                </a:solidFill>
              </a:rPr>
              <a:t>rodo, kad maisto pramonės įmonės ir mokslininkai turi galimybę kurti naujoviškus maisto produktus ir paslaugas, kad pagerintų senjorų </a:t>
            </a:r>
            <a:r>
              <a:rPr lang="lt-LT" sz="2200" dirty="0">
                <a:solidFill>
                  <a:srgbClr val="000000"/>
                </a:solidFill>
              </a:rPr>
              <a:t>mitybą ir taip  prisidėtų prie sveiko senėjimo (pvz., sulėtintų fiziologinius pokyčius).</a:t>
            </a:r>
          </a:p>
        </p:txBody>
      </p:sp>
      <p:sp>
        <p:nvSpPr>
          <p:cNvPr id="10" name="TextBox 31">
            <a:extLst>
              <a:ext uri="{FF2B5EF4-FFF2-40B4-BE49-F238E27FC236}">
                <a16:creationId xmlns:a16="http://schemas.microsoft.com/office/drawing/2014/main" id="{E4773EAC-7657-794F-ACE1-DF3EEFC59468}"/>
              </a:ext>
            </a:extLst>
          </p:cNvPr>
          <p:cNvSpPr txBox="1"/>
          <p:nvPr/>
        </p:nvSpPr>
        <p:spPr>
          <a:xfrm>
            <a:off x="9189841" y="1634173"/>
            <a:ext cx="2918217" cy="4832092"/>
          </a:xfrm>
          <a:prstGeom prst="rect">
            <a:avLst/>
          </a:prstGeom>
          <a:solidFill>
            <a:srgbClr val="85D2E1"/>
          </a:solidFill>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lt-LT" sz="2200" b="1" dirty="0">
                <a:solidFill>
                  <a:srgbClr val="000000"/>
                </a:solidFill>
              </a:rPr>
              <a:t>Be maisto, šie aplinkos veiksniai taip pat turi įtakos mitybos būklei ir senėjimo procesui:</a:t>
            </a:r>
          </a:p>
          <a:p>
            <a:pPr marL="171450" indent="-171450">
              <a:buFont typeface="Arial" panose="020B0604020202020204" pitchFamily="34" charset="0"/>
              <a:buChar char="•"/>
            </a:pPr>
            <a:endParaRPr lang="en-GB" sz="2200" b="1" dirty="0">
              <a:solidFill>
                <a:srgbClr val="000000"/>
              </a:solidFill>
            </a:endParaRPr>
          </a:p>
          <a:p>
            <a:pPr marL="171450" indent="-171450">
              <a:buFont typeface="Arial" panose="020B0604020202020204" pitchFamily="34" charset="0"/>
              <a:buChar char="•"/>
            </a:pPr>
            <a:r>
              <a:rPr lang="lt-LT" sz="2200" dirty="0">
                <a:solidFill>
                  <a:srgbClr val="000000"/>
                </a:solidFill>
              </a:rPr>
              <a:t>Gyvenamoji padėtis;</a:t>
            </a:r>
          </a:p>
          <a:p>
            <a:pPr marL="171450" indent="-171450">
              <a:buFont typeface="Arial" panose="020B0604020202020204" pitchFamily="34" charset="0"/>
              <a:buChar char="•"/>
            </a:pPr>
            <a:r>
              <a:rPr lang="lt-LT" sz="2200" dirty="0">
                <a:solidFill>
                  <a:srgbClr val="000000"/>
                </a:solidFill>
              </a:rPr>
              <a:t>Ekonomika; </a:t>
            </a:r>
          </a:p>
          <a:p>
            <a:pPr marL="171450" indent="-171450">
              <a:buFont typeface="Arial" panose="020B0604020202020204" pitchFamily="34" charset="0"/>
              <a:buChar char="•"/>
            </a:pPr>
            <a:r>
              <a:rPr lang="lt-LT" sz="2200" dirty="0">
                <a:solidFill>
                  <a:srgbClr val="000000"/>
                </a:solidFill>
              </a:rPr>
              <a:t>Kultūriniai įsitikinimai ir tradicijos; </a:t>
            </a:r>
          </a:p>
          <a:p>
            <a:pPr marL="171450" indent="-171450">
              <a:buFont typeface="Arial" panose="020B0604020202020204" pitchFamily="34" charset="0"/>
              <a:buChar char="•"/>
            </a:pPr>
            <a:r>
              <a:rPr lang="lt-LT" sz="2200" dirty="0">
                <a:solidFill>
                  <a:srgbClr val="000000"/>
                </a:solidFill>
              </a:rPr>
              <a:t>Gyvenimo būdas; </a:t>
            </a:r>
          </a:p>
          <a:p>
            <a:pPr marL="171450" indent="-171450">
              <a:buFont typeface="Arial" panose="020B0604020202020204" pitchFamily="34" charset="0"/>
              <a:buChar char="•"/>
            </a:pPr>
            <a:r>
              <a:rPr lang="lt-LT" sz="2200" dirty="0">
                <a:solidFill>
                  <a:srgbClr val="000000"/>
                </a:solidFill>
              </a:rPr>
              <a:t>Socializacija; </a:t>
            </a:r>
          </a:p>
          <a:p>
            <a:pPr marL="171450" indent="-171450">
              <a:buFont typeface="Arial" panose="020B0604020202020204" pitchFamily="34" charset="0"/>
              <a:buChar char="•"/>
            </a:pPr>
            <a:r>
              <a:rPr lang="lt-LT" sz="2200" dirty="0">
                <a:solidFill>
                  <a:srgbClr val="000000"/>
                </a:solidFill>
              </a:rPr>
              <a:t>Galimybė gauti maisto ir jo paruošimas.</a:t>
            </a:r>
          </a:p>
          <a:p>
            <a:pPr marL="171450" indent="-171450">
              <a:buFont typeface="Arial" panose="020B0604020202020204" pitchFamily="34" charset="0"/>
              <a:buChar char="•"/>
            </a:pPr>
            <a:endParaRPr lang="en-GB" sz="2200" b="1" dirty="0">
              <a:solidFill>
                <a:srgbClr val="1188A3"/>
              </a:solidFill>
            </a:endParaRPr>
          </a:p>
        </p:txBody>
      </p:sp>
    </p:spTree>
    <p:extLst>
      <p:ext uri="{BB962C8B-B14F-4D97-AF65-F5344CB8AC3E}">
        <p14:creationId xmlns:p14="http://schemas.microsoft.com/office/powerpoint/2010/main" val="2068183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6A35A7C-CAC5-E8E0-8046-680CBDE8EB1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a:prstGeom prst="rect">
            <a:avLst/>
          </a:prstGeom>
        </p:spPr>
      </p:pic>
      <p:sp>
        <p:nvSpPr>
          <p:cNvPr id="3" name="Text Placeholder 2">
            <a:extLst>
              <a:ext uri="{FF2B5EF4-FFF2-40B4-BE49-F238E27FC236}">
                <a16:creationId xmlns:a16="http://schemas.microsoft.com/office/drawing/2014/main" id="{47BCED88-2EB0-02F7-DCA9-48052B424B86}"/>
              </a:ext>
            </a:extLst>
          </p:cNvPr>
          <p:cNvSpPr>
            <a:spLocks noGrp="1"/>
          </p:cNvSpPr>
          <p:nvPr>
            <p:ph type="body" sz="quarter" idx="18"/>
          </p:nvPr>
        </p:nvSpPr>
        <p:spPr/>
        <p:txBody>
          <a:bodyPr>
            <a:normAutofit/>
          </a:bodyPr>
          <a:lstStyle/>
          <a:p>
            <a:pPr marL="0" indent="0"/>
            <a:r>
              <a:rPr lang="lt-LT" dirty="0"/>
              <a:t>Paprastai tariant, platinimo kanalas – tai srautas, kuriuo prekė ar paslauga patenka nuo gamybos iki galutinio vartotojo (pirkėjo). Maisto produktų platinimo kanalai yra skirtingi, tačiau paprastai jie apima gamintoją, didmenininką, mažmenininką ir galutinį pirkėją (vartotoją). </a:t>
            </a:r>
          </a:p>
          <a:p>
            <a:pPr marL="0" indent="0"/>
            <a:r>
              <a:rPr lang="lt-LT" dirty="0"/>
              <a:t>Platinimo kanalas taip pat gali parodyti, kaip pinigai iš pirkėjų grįžta atgal pas gamintoją arba į pirminę pardavimo vietą.</a:t>
            </a:r>
          </a:p>
        </p:txBody>
      </p:sp>
      <p:sp>
        <p:nvSpPr>
          <p:cNvPr id="4" name="Text Placeholder 3">
            <a:extLst>
              <a:ext uri="{FF2B5EF4-FFF2-40B4-BE49-F238E27FC236}">
                <a16:creationId xmlns:a16="http://schemas.microsoft.com/office/drawing/2014/main" id="{9803A96E-D859-4A0B-0C3A-C981FE39863F}"/>
              </a:ext>
            </a:extLst>
          </p:cNvPr>
          <p:cNvSpPr>
            <a:spLocks noGrp="1"/>
          </p:cNvSpPr>
          <p:nvPr>
            <p:ph type="body" sz="quarter" idx="16"/>
          </p:nvPr>
        </p:nvSpPr>
        <p:spPr>
          <a:xfrm>
            <a:off x="1708126" y="89647"/>
            <a:ext cx="4716425" cy="1177731"/>
          </a:xfrm>
        </p:spPr>
        <p:txBody>
          <a:bodyPr anchor="ctr">
            <a:normAutofit/>
          </a:bodyPr>
          <a:lstStyle/>
          <a:p>
            <a:r>
              <a:rPr lang="en-IE" dirty="0"/>
              <a:t>Kas </a:t>
            </a:r>
            <a:r>
              <a:rPr lang="en-IE" dirty="0" err="1"/>
              <a:t>yra</a:t>
            </a:r>
            <a:r>
              <a:rPr lang="en-IE" dirty="0"/>
              <a:t> </a:t>
            </a:r>
            <a:r>
              <a:rPr lang="en-IE" dirty="0" err="1"/>
              <a:t>platinimo</a:t>
            </a:r>
            <a:r>
              <a:rPr lang="en-IE" dirty="0"/>
              <a:t> </a:t>
            </a:r>
            <a:r>
              <a:rPr lang="en-IE" dirty="0" err="1"/>
              <a:t>kanalas</a:t>
            </a:r>
            <a:r>
              <a:rPr lang="en-IE" dirty="0"/>
              <a:t>?</a:t>
            </a:r>
          </a:p>
        </p:txBody>
      </p:sp>
    </p:spTree>
    <p:extLst>
      <p:ext uri="{BB962C8B-B14F-4D97-AF65-F5344CB8AC3E}">
        <p14:creationId xmlns:p14="http://schemas.microsoft.com/office/powerpoint/2010/main" val="3935244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C6DDE8-F29F-D907-50BC-20AC30866F1B}"/>
              </a:ext>
            </a:extLst>
          </p:cNvPr>
          <p:cNvSpPr>
            <a:spLocks noGrp="1"/>
          </p:cNvSpPr>
          <p:nvPr>
            <p:ph type="body" sz="quarter" idx="18"/>
          </p:nvPr>
        </p:nvSpPr>
        <p:spPr>
          <a:xfrm>
            <a:off x="1718561" y="1694800"/>
            <a:ext cx="4716425" cy="4896500"/>
          </a:xfrm>
        </p:spPr>
        <p:txBody>
          <a:bodyPr>
            <a:normAutofit/>
          </a:bodyPr>
          <a:lstStyle/>
          <a:p>
            <a:pPr marL="0" indent="0"/>
            <a:r>
              <a:rPr lang="lt-LT" b="0" i="0" dirty="0">
                <a:effectLst/>
              </a:rPr>
              <a:t>Maisto produktų gamintojams labai svarbu sukurti platinimo kanalų derinį, kuris leistų vartotojams lengvai juos pasiekti, t. y. gerą </a:t>
            </a:r>
            <a:r>
              <a:rPr lang="lt-LT" b="0" i="0" u="none" strike="noStrike" dirty="0">
                <a:solidFill>
                  <a:srgbClr val="1188A3"/>
                </a:solidFill>
                <a:effectLst/>
                <a:hlinkClick r:id="rId2">
                  <a:extLst>
                    <a:ext uri="{A12FA001-AC4F-418D-AE19-62706E023703}">
                      <ahyp:hlinkClr xmlns:ahyp="http://schemas.microsoft.com/office/drawing/2018/hyperlinkcolor" val="tx"/>
                    </a:ext>
                  </a:extLst>
                </a:hlinkClick>
              </a:rPr>
              <a:t>rinkodaros derinį</a:t>
            </a:r>
            <a:r>
              <a:rPr lang="en-US" b="0" i="0" dirty="0">
                <a:effectLst/>
              </a:rPr>
              <a:t>. </a:t>
            </a:r>
          </a:p>
          <a:p>
            <a:pPr marL="0" indent="0"/>
            <a:r>
              <a:rPr lang="lt-LT" b="0" i="0" dirty="0">
                <a:effectLst/>
              </a:rPr>
              <a:t>Atsižvelgiant į maisto produktų gamybos verslo įvairovę ir apimtį, reikia pasirinkti kanalą ar kanalus, kurie užtikrintų </a:t>
            </a:r>
            <a:r>
              <a:rPr lang="lt-LT" b="1" i="0" dirty="0">
                <a:effectLst/>
              </a:rPr>
              <a:t>didelius pardavimus </a:t>
            </a:r>
            <a:r>
              <a:rPr lang="lt-LT" b="0" i="0" dirty="0">
                <a:effectLst/>
              </a:rPr>
              <a:t>ir būtų </a:t>
            </a:r>
            <a:r>
              <a:rPr lang="lt-LT" b="1" i="0" dirty="0">
                <a:effectLst/>
              </a:rPr>
              <a:t>lengvai prieinami vartotojams</a:t>
            </a:r>
            <a:r>
              <a:rPr lang="lt-LT" b="0" i="0" dirty="0">
                <a:effectLst/>
              </a:rPr>
              <a:t>. </a:t>
            </a:r>
          </a:p>
          <a:p>
            <a:pPr marL="0" indent="0"/>
            <a:endParaRPr lang="en-US" b="0" i="0" dirty="0">
              <a:solidFill>
                <a:srgbClr val="1188A3"/>
              </a:solidFill>
              <a:effectLst/>
              <a:hlinkClick r:id="rId3">
                <a:extLst>
                  <a:ext uri="{A12FA001-AC4F-418D-AE19-62706E023703}">
                    <ahyp:hlinkClr xmlns:ahyp="http://schemas.microsoft.com/office/drawing/2018/hyperlinkcolor" val="tx"/>
                  </a:ext>
                </a:extLst>
              </a:hlinkClick>
            </a:endParaRPr>
          </a:p>
          <a:p>
            <a:pPr marL="0" indent="0"/>
            <a:r>
              <a:rPr lang="lt-LT" b="0" i="0" dirty="0">
                <a:solidFill>
                  <a:srgbClr val="1188A3"/>
                </a:solidFill>
                <a:effectLst/>
                <a:hlinkClick r:id="rId3">
                  <a:extLst>
                    <a:ext uri="{A12FA001-AC4F-418D-AE19-62706E023703}">
                      <ahyp:hlinkClr xmlns:ahyp="http://schemas.microsoft.com/office/drawing/2018/hyperlinkcolor" val="tx"/>
                    </a:ext>
                  </a:extLst>
                </a:hlinkClick>
              </a:rPr>
              <a:t>Šaltinis</a:t>
            </a:r>
            <a:endParaRPr lang="en-IE" dirty="0">
              <a:solidFill>
                <a:srgbClr val="1188A3"/>
              </a:solidFill>
            </a:endParaRPr>
          </a:p>
        </p:txBody>
      </p:sp>
      <p:sp>
        <p:nvSpPr>
          <p:cNvPr id="4" name="Text Placeholder 3">
            <a:extLst>
              <a:ext uri="{FF2B5EF4-FFF2-40B4-BE49-F238E27FC236}">
                <a16:creationId xmlns:a16="http://schemas.microsoft.com/office/drawing/2014/main" id="{D9F7BA6B-4795-4E53-4CE6-FE6C47BE3632}"/>
              </a:ext>
            </a:extLst>
          </p:cNvPr>
          <p:cNvSpPr>
            <a:spLocks noGrp="1"/>
          </p:cNvSpPr>
          <p:nvPr>
            <p:ph type="body" sz="quarter" idx="16"/>
          </p:nvPr>
        </p:nvSpPr>
        <p:spPr/>
        <p:txBody>
          <a:bodyPr>
            <a:normAutofit lnSpcReduction="10000"/>
          </a:bodyPr>
          <a:lstStyle/>
          <a:p>
            <a:r>
              <a:rPr lang="lt-LT" dirty="0"/>
              <a:t>Kanalų pasirinkimas</a:t>
            </a:r>
          </a:p>
        </p:txBody>
      </p:sp>
      <p:sp>
        <p:nvSpPr>
          <p:cNvPr id="6" name="Arrow: Chevron 5">
            <a:extLst>
              <a:ext uri="{FF2B5EF4-FFF2-40B4-BE49-F238E27FC236}">
                <a16:creationId xmlns:a16="http://schemas.microsoft.com/office/drawing/2014/main" id="{2CF3D3E8-5C6F-7E6F-7630-01401200C8A9}"/>
              </a:ext>
            </a:extLst>
          </p:cNvPr>
          <p:cNvSpPr/>
          <p:nvPr/>
        </p:nvSpPr>
        <p:spPr>
          <a:xfrm>
            <a:off x="7109012" y="2018190"/>
            <a:ext cx="1398494"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err="1">
                <a:solidFill>
                  <a:schemeClr val="tx1"/>
                </a:solidFill>
              </a:rPr>
              <a:t>Gamintojas</a:t>
            </a:r>
            <a:endParaRPr lang="en-IE" sz="1500" b="1" dirty="0">
              <a:solidFill>
                <a:schemeClr val="tx1"/>
              </a:solidFill>
            </a:endParaRPr>
          </a:p>
        </p:txBody>
      </p:sp>
      <p:sp>
        <p:nvSpPr>
          <p:cNvPr id="8" name="Arrow: Chevron 7">
            <a:extLst>
              <a:ext uri="{FF2B5EF4-FFF2-40B4-BE49-F238E27FC236}">
                <a16:creationId xmlns:a16="http://schemas.microsoft.com/office/drawing/2014/main" id="{2FE919DA-FAA1-571C-7230-721771329186}"/>
              </a:ext>
            </a:extLst>
          </p:cNvPr>
          <p:cNvSpPr/>
          <p:nvPr/>
        </p:nvSpPr>
        <p:spPr>
          <a:xfrm>
            <a:off x="7109012" y="3316941"/>
            <a:ext cx="2241176"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err="1">
                <a:solidFill>
                  <a:schemeClr val="tx1"/>
                </a:solidFill>
              </a:rPr>
              <a:t>Gamintojas</a:t>
            </a:r>
            <a:endParaRPr lang="en-IE" sz="1500" b="1" dirty="0">
              <a:solidFill>
                <a:schemeClr val="tx1"/>
              </a:solidFill>
            </a:endParaRPr>
          </a:p>
        </p:txBody>
      </p:sp>
      <p:sp>
        <p:nvSpPr>
          <p:cNvPr id="9" name="Arrow: Chevron 8">
            <a:extLst>
              <a:ext uri="{FF2B5EF4-FFF2-40B4-BE49-F238E27FC236}">
                <a16:creationId xmlns:a16="http://schemas.microsoft.com/office/drawing/2014/main" id="{D50E3C98-FF18-CE32-0056-5E22A1E42485}"/>
              </a:ext>
            </a:extLst>
          </p:cNvPr>
          <p:cNvSpPr/>
          <p:nvPr/>
        </p:nvSpPr>
        <p:spPr>
          <a:xfrm>
            <a:off x="7109011" y="4597494"/>
            <a:ext cx="3953435"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err="1">
                <a:solidFill>
                  <a:schemeClr val="tx1"/>
                </a:solidFill>
              </a:rPr>
              <a:t>Gamintojas</a:t>
            </a:r>
            <a:endParaRPr lang="en-IE" sz="1600" b="1" dirty="0">
              <a:solidFill>
                <a:schemeClr val="tx1"/>
              </a:solidFill>
            </a:endParaRPr>
          </a:p>
        </p:txBody>
      </p:sp>
      <p:sp>
        <p:nvSpPr>
          <p:cNvPr id="10" name="Arrow: Chevron 9">
            <a:extLst>
              <a:ext uri="{FF2B5EF4-FFF2-40B4-BE49-F238E27FC236}">
                <a16:creationId xmlns:a16="http://schemas.microsoft.com/office/drawing/2014/main" id="{0FB06E46-9855-4762-ED42-F40BB340F0E7}"/>
              </a:ext>
            </a:extLst>
          </p:cNvPr>
          <p:cNvSpPr/>
          <p:nvPr/>
        </p:nvSpPr>
        <p:spPr>
          <a:xfrm>
            <a:off x="8373036" y="2018190"/>
            <a:ext cx="1532964" cy="484632"/>
          </a:xfrm>
          <a:prstGeom prst="chevron">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chemeClr val="bg1"/>
                </a:solidFill>
              </a:rPr>
              <a:t>Didmenininkas</a:t>
            </a:r>
            <a:endParaRPr lang="en-IE" sz="1400" b="1" dirty="0">
              <a:solidFill>
                <a:schemeClr val="bg1"/>
              </a:solidFill>
            </a:endParaRPr>
          </a:p>
        </p:txBody>
      </p:sp>
      <p:sp>
        <p:nvSpPr>
          <p:cNvPr id="11" name="Arrow: Chevron 10">
            <a:extLst>
              <a:ext uri="{FF2B5EF4-FFF2-40B4-BE49-F238E27FC236}">
                <a16:creationId xmlns:a16="http://schemas.microsoft.com/office/drawing/2014/main" id="{305EA940-13B0-9D06-3438-8D2DD94E7F4C}"/>
              </a:ext>
            </a:extLst>
          </p:cNvPr>
          <p:cNvSpPr/>
          <p:nvPr/>
        </p:nvSpPr>
        <p:spPr>
          <a:xfrm>
            <a:off x="9771530" y="2018190"/>
            <a:ext cx="1447799" cy="484632"/>
          </a:xfrm>
          <a:prstGeom prst="chevron">
            <a:avLst/>
          </a:prstGeom>
          <a:solidFill>
            <a:schemeClr val="accent5">
              <a:lumMod val="60000"/>
              <a:lumOff val="40000"/>
            </a:schemeClr>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err="1">
                <a:solidFill>
                  <a:schemeClr val="tx1"/>
                </a:solidFill>
              </a:rPr>
              <a:t>Mažmenininkas</a:t>
            </a:r>
            <a:endParaRPr lang="en-IE" sz="1500" b="1" dirty="0">
              <a:solidFill>
                <a:schemeClr val="tx1"/>
              </a:solidFill>
            </a:endParaRPr>
          </a:p>
        </p:txBody>
      </p:sp>
      <p:sp>
        <p:nvSpPr>
          <p:cNvPr id="7" name="Rectangle: Rounded Corners 6">
            <a:extLst>
              <a:ext uri="{FF2B5EF4-FFF2-40B4-BE49-F238E27FC236}">
                <a16:creationId xmlns:a16="http://schemas.microsoft.com/office/drawing/2014/main" id="{2078C798-92A9-EE28-E515-1289C76F3411}"/>
              </a:ext>
            </a:extLst>
          </p:cNvPr>
          <p:cNvSpPr/>
          <p:nvPr/>
        </p:nvSpPr>
        <p:spPr>
          <a:xfrm>
            <a:off x="11219330" y="1831870"/>
            <a:ext cx="797859" cy="3539928"/>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E" sz="2400" dirty="0" err="1">
                <a:solidFill>
                  <a:srgbClr val="1188A3"/>
                </a:solidFill>
              </a:rPr>
              <a:t>Galutinis</a:t>
            </a:r>
            <a:r>
              <a:rPr lang="en-IE" sz="2400" dirty="0">
                <a:solidFill>
                  <a:srgbClr val="1188A3"/>
                </a:solidFill>
              </a:rPr>
              <a:t> </a:t>
            </a:r>
            <a:r>
              <a:rPr lang="en-IE" sz="2400" dirty="0" err="1">
                <a:solidFill>
                  <a:srgbClr val="1188A3"/>
                </a:solidFill>
              </a:rPr>
              <a:t>vartotojas</a:t>
            </a:r>
            <a:endParaRPr lang="en-IE" sz="2400" dirty="0">
              <a:solidFill>
                <a:srgbClr val="1188A3"/>
              </a:solidFill>
            </a:endParaRPr>
          </a:p>
        </p:txBody>
      </p:sp>
      <p:sp>
        <p:nvSpPr>
          <p:cNvPr id="14" name="Arrow: Chevron 13">
            <a:extLst>
              <a:ext uri="{FF2B5EF4-FFF2-40B4-BE49-F238E27FC236}">
                <a16:creationId xmlns:a16="http://schemas.microsoft.com/office/drawing/2014/main" id="{9BD76479-74A0-84C0-7B95-98A97C885DD3}"/>
              </a:ext>
            </a:extLst>
          </p:cNvPr>
          <p:cNvSpPr/>
          <p:nvPr/>
        </p:nvSpPr>
        <p:spPr>
          <a:xfrm>
            <a:off x="9220200" y="3316941"/>
            <a:ext cx="1999129" cy="484632"/>
          </a:xfrm>
          <a:prstGeom prst="chevron">
            <a:avLst/>
          </a:prstGeom>
          <a:solidFill>
            <a:schemeClr val="accent5">
              <a:lumMod val="60000"/>
              <a:lumOff val="40000"/>
            </a:schemeClr>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err="1">
                <a:solidFill>
                  <a:schemeClr val="tx1"/>
                </a:solidFill>
              </a:rPr>
              <a:t>Mažmenininkas</a:t>
            </a:r>
            <a:endParaRPr lang="en-IE" sz="1500" b="1" dirty="0">
              <a:solidFill>
                <a:schemeClr val="tx1"/>
              </a:solidFill>
            </a:endParaRPr>
          </a:p>
        </p:txBody>
      </p:sp>
      <p:sp>
        <p:nvSpPr>
          <p:cNvPr id="13" name="TextBox 12">
            <a:extLst>
              <a:ext uri="{FF2B5EF4-FFF2-40B4-BE49-F238E27FC236}">
                <a16:creationId xmlns:a16="http://schemas.microsoft.com/office/drawing/2014/main" id="{8193BC5F-98F7-AD64-70DF-15040F68C1EF}"/>
              </a:ext>
            </a:extLst>
          </p:cNvPr>
          <p:cNvSpPr txBox="1"/>
          <p:nvPr/>
        </p:nvSpPr>
        <p:spPr>
          <a:xfrm>
            <a:off x="7391399" y="1034982"/>
            <a:ext cx="3388658" cy="830997"/>
          </a:xfrm>
          <a:prstGeom prst="rect">
            <a:avLst/>
          </a:prstGeom>
          <a:noFill/>
          <a:ln>
            <a:solidFill>
              <a:srgbClr val="1188A3"/>
            </a:solidFill>
          </a:ln>
        </p:spPr>
        <p:txBody>
          <a:bodyPr wrap="square" rtlCol="0">
            <a:spAutoFit/>
          </a:bodyPr>
          <a:lstStyle/>
          <a:p>
            <a:r>
              <a:rPr lang="en-IE" sz="2400" b="1" dirty="0" err="1">
                <a:solidFill>
                  <a:srgbClr val="1188A3"/>
                </a:solidFill>
              </a:rPr>
              <a:t>Maršrutai</a:t>
            </a:r>
            <a:r>
              <a:rPr lang="en-IE" sz="2400" b="1" dirty="0">
                <a:solidFill>
                  <a:srgbClr val="1188A3"/>
                </a:solidFill>
              </a:rPr>
              <a:t> </a:t>
            </a:r>
            <a:r>
              <a:rPr lang="en-IE" sz="2400" b="1" dirty="0" err="1">
                <a:solidFill>
                  <a:srgbClr val="1188A3"/>
                </a:solidFill>
              </a:rPr>
              <a:t>iki</a:t>
            </a:r>
            <a:r>
              <a:rPr lang="en-IE" sz="2400" b="1" dirty="0">
                <a:solidFill>
                  <a:srgbClr val="1188A3"/>
                </a:solidFill>
              </a:rPr>
              <a:t> </a:t>
            </a:r>
            <a:r>
              <a:rPr lang="en-IE" sz="2400" b="1" dirty="0" err="1">
                <a:solidFill>
                  <a:srgbClr val="1188A3"/>
                </a:solidFill>
              </a:rPr>
              <a:t>galutinio</a:t>
            </a:r>
            <a:r>
              <a:rPr lang="en-IE" sz="2400" b="1" dirty="0">
                <a:solidFill>
                  <a:srgbClr val="1188A3"/>
                </a:solidFill>
              </a:rPr>
              <a:t> </a:t>
            </a:r>
            <a:r>
              <a:rPr lang="en-IE" sz="2400" b="1" dirty="0" err="1">
                <a:solidFill>
                  <a:srgbClr val="1188A3"/>
                </a:solidFill>
              </a:rPr>
              <a:t>vartotojo</a:t>
            </a:r>
            <a:endParaRPr lang="en-IE" sz="2400" b="1" dirty="0">
              <a:solidFill>
                <a:srgbClr val="1188A3"/>
              </a:solidFill>
            </a:endParaRPr>
          </a:p>
        </p:txBody>
      </p:sp>
    </p:spTree>
    <p:extLst>
      <p:ext uri="{BB962C8B-B14F-4D97-AF65-F5344CB8AC3E}">
        <p14:creationId xmlns:p14="http://schemas.microsoft.com/office/powerpoint/2010/main" val="726120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7">
            <a:extLst>
              <a:ext uri="{FF2B5EF4-FFF2-40B4-BE49-F238E27FC236}">
                <a16:creationId xmlns:a16="http://schemas.microsoft.com/office/drawing/2014/main" id="{BBB96996-0593-2CD5-7F62-F0A1B19E0C36}"/>
              </a:ext>
            </a:extLst>
          </p:cNvPr>
          <p:cNvSpPr>
            <a:spLocks noGrp="1"/>
          </p:cNvSpPr>
          <p:nvPr>
            <p:ph type="body" sz="quarter" idx="30"/>
          </p:nvPr>
        </p:nvSpPr>
        <p:spPr>
          <a:xfrm>
            <a:off x="3238693" y="4439482"/>
            <a:ext cx="1732731" cy="1237497"/>
          </a:xfrm>
        </p:spPr>
        <p:txBody>
          <a:bodyPr>
            <a:normAutofit/>
          </a:bodyPr>
          <a:lstStyle/>
          <a:p>
            <a:r>
              <a:rPr lang="lt-LT" sz="1600" b="1" dirty="0"/>
              <a:t>Internetiniai portalai</a:t>
            </a:r>
          </a:p>
          <a:p>
            <a:r>
              <a:rPr lang="lt-LT" sz="1600" b="1" dirty="0"/>
              <a:t>- Mažesnės veiklos sąnaudos</a:t>
            </a:r>
          </a:p>
        </p:txBody>
      </p:sp>
      <p:sp>
        <p:nvSpPr>
          <p:cNvPr id="69" name="Text Placeholder 68">
            <a:extLst>
              <a:ext uri="{FF2B5EF4-FFF2-40B4-BE49-F238E27FC236}">
                <a16:creationId xmlns:a16="http://schemas.microsoft.com/office/drawing/2014/main" id="{C1850658-C94D-005B-1EF4-B9B8E373EF14}"/>
              </a:ext>
            </a:extLst>
          </p:cNvPr>
          <p:cNvSpPr>
            <a:spLocks noGrp="1"/>
          </p:cNvSpPr>
          <p:nvPr>
            <p:ph type="body" sz="quarter" idx="31"/>
          </p:nvPr>
        </p:nvSpPr>
        <p:spPr>
          <a:xfrm>
            <a:off x="1315494" y="4439483"/>
            <a:ext cx="1732731" cy="1237497"/>
          </a:xfrm>
        </p:spPr>
        <p:txBody>
          <a:bodyPr>
            <a:normAutofit fontScale="85000" lnSpcReduction="10000"/>
          </a:bodyPr>
          <a:lstStyle/>
          <a:p>
            <a:r>
              <a:rPr lang="lt-LT" sz="1700" b="1" i="0" dirty="0">
                <a:effectLst/>
              </a:rPr>
              <a:t>Ligoninės</a:t>
            </a:r>
          </a:p>
          <a:p>
            <a:r>
              <a:rPr lang="lt-LT" sz="1700" b="1" i="0" dirty="0">
                <a:effectLst/>
              </a:rPr>
              <a:t>- Pagrindinių gamintojų maršrutas</a:t>
            </a:r>
          </a:p>
          <a:p>
            <a:r>
              <a:rPr lang="lt-LT" sz="1700" b="1" i="0" dirty="0">
                <a:effectLst/>
              </a:rPr>
              <a:t>-Tiesioginis tiekimas</a:t>
            </a:r>
          </a:p>
        </p:txBody>
      </p:sp>
      <p:sp>
        <p:nvSpPr>
          <p:cNvPr id="70" name="Text Placeholder 69">
            <a:extLst>
              <a:ext uri="{FF2B5EF4-FFF2-40B4-BE49-F238E27FC236}">
                <a16:creationId xmlns:a16="http://schemas.microsoft.com/office/drawing/2014/main" id="{689798BE-68B9-26F4-BE2E-3535A0A3B50E}"/>
              </a:ext>
            </a:extLst>
          </p:cNvPr>
          <p:cNvSpPr>
            <a:spLocks noGrp="1"/>
          </p:cNvSpPr>
          <p:nvPr>
            <p:ph type="body" sz="quarter" idx="32"/>
          </p:nvPr>
        </p:nvSpPr>
        <p:spPr>
          <a:xfrm>
            <a:off x="7342262" y="4439483"/>
            <a:ext cx="1732731" cy="1237497"/>
          </a:xfrm>
        </p:spPr>
        <p:txBody>
          <a:bodyPr>
            <a:normAutofit lnSpcReduction="10000"/>
          </a:bodyPr>
          <a:lstStyle/>
          <a:p>
            <a:r>
              <a:rPr lang="pt-BR" sz="1600" b="1" dirty="0"/>
              <a:t>Maisto prekių parduotuvės / prekybos centrai</a:t>
            </a:r>
          </a:p>
          <a:p>
            <a:r>
              <a:rPr lang="pt-BR" sz="1600" b="1" dirty="0"/>
              <a:t>- Augantis segmentas </a:t>
            </a:r>
          </a:p>
        </p:txBody>
      </p:sp>
      <p:sp>
        <p:nvSpPr>
          <p:cNvPr id="71" name="Text Placeholder 70">
            <a:extLst>
              <a:ext uri="{FF2B5EF4-FFF2-40B4-BE49-F238E27FC236}">
                <a16:creationId xmlns:a16="http://schemas.microsoft.com/office/drawing/2014/main" id="{C1D68750-A758-71E5-BF1D-0F59EB4E4BD9}"/>
              </a:ext>
            </a:extLst>
          </p:cNvPr>
          <p:cNvSpPr>
            <a:spLocks noGrp="1"/>
          </p:cNvSpPr>
          <p:nvPr>
            <p:ph type="body" sz="quarter" idx="33"/>
          </p:nvPr>
        </p:nvSpPr>
        <p:spPr>
          <a:xfrm>
            <a:off x="5209969" y="4283504"/>
            <a:ext cx="1732731" cy="1237497"/>
          </a:xfrm>
        </p:spPr>
        <p:txBody>
          <a:bodyPr>
            <a:normAutofit fontScale="85000" lnSpcReduction="20000"/>
          </a:bodyPr>
          <a:lstStyle/>
          <a:p>
            <a:r>
              <a:rPr lang="lt-LT" sz="1600" b="1" dirty="0"/>
              <a:t>Vyresnio amžiaus žmonių priežiūros įstaigos</a:t>
            </a:r>
          </a:p>
          <a:p>
            <a:r>
              <a:rPr lang="lt-LT" sz="1600" b="1" dirty="0"/>
              <a:t>- Tiesioginis tiekimas galutiniams klientams</a:t>
            </a:r>
          </a:p>
        </p:txBody>
      </p:sp>
      <p:sp>
        <p:nvSpPr>
          <p:cNvPr id="72" name="Text Placeholder 71">
            <a:extLst>
              <a:ext uri="{FF2B5EF4-FFF2-40B4-BE49-F238E27FC236}">
                <a16:creationId xmlns:a16="http://schemas.microsoft.com/office/drawing/2014/main" id="{334BB603-AEF6-E151-CA04-651297CB4F71}"/>
              </a:ext>
            </a:extLst>
          </p:cNvPr>
          <p:cNvSpPr>
            <a:spLocks noGrp="1"/>
          </p:cNvSpPr>
          <p:nvPr>
            <p:ph type="body" sz="quarter" idx="34"/>
          </p:nvPr>
        </p:nvSpPr>
        <p:spPr>
          <a:xfrm>
            <a:off x="9144646" y="4439481"/>
            <a:ext cx="1732731" cy="1237497"/>
          </a:xfrm>
        </p:spPr>
        <p:txBody>
          <a:bodyPr>
            <a:normAutofit/>
          </a:bodyPr>
          <a:lstStyle/>
          <a:p>
            <a:r>
              <a:rPr lang="lt-LT" sz="1600" b="1" dirty="0"/>
              <a:t>Restoranai</a:t>
            </a:r>
          </a:p>
          <a:p>
            <a:r>
              <a:rPr lang="lt-LT" sz="1600" b="1" dirty="0"/>
              <a:t>- Tiesioginė prieiga prie galutinių klientų</a:t>
            </a:r>
          </a:p>
        </p:txBody>
      </p:sp>
      <p:sp>
        <p:nvSpPr>
          <p:cNvPr id="67" name="Text Placeholder 66">
            <a:extLst>
              <a:ext uri="{FF2B5EF4-FFF2-40B4-BE49-F238E27FC236}">
                <a16:creationId xmlns:a16="http://schemas.microsoft.com/office/drawing/2014/main" id="{8BEA5C09-9837-2C3B-C0AE-8072C2E4F889}"/>
              </a:ext>
            </a:extLst>
          </p:cNvPr>
          <p:cNvSpPr>
            <a:spLocks noGrp="1"/>
          </p:cNvSpPr>
          <p:nvPr>
            <p:ph type="body" sz="quarter" idx="29"/>
          </p:nvPr>
        </p:nvSpPr>
        <p:spPr>
          <a:solidFill>
            <a:srgbClr val="FFD100"/>
          </a:solidFill>
        </p:spPr>
        <p:txBody>
          <a:bodyPr anchor="ctr">
            <a:normAutofit lnSpcReduction="10000"/>
          </a:bodyPr>
          <a:lstStyle/>
          <a:p>
            <a:r>
              <a:rPr lang="fi-FI" dirty="0"/>
              <a:t>Senjorams skirto maisto platinimo kanalai iki 2035 m.</a:t>
            </a:r>
            <a:endParaRPr lang="en-GB" dirty="0"/>
          </a:p>
        </p:txBody>
      </p:sp>
      <p:pic>
        <p:nvPicPr>
          <p:cNvPr id="78" name="Graphic 77" descr="Fork and knife with solid fill">
            <a:extLst>
              <a:ext uri="{FF2B5EF4-FFF2-40B4-BE49-F238E27FC236}">
                <a16:creationId xmlns:a16="http://schemas.microsoft.com/office/drawing/2014/main" id="{ADD3E36C-DEE6-32CB-0405-F31568BFA2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10668" y="2525044"/>
            <a:ext cx="914400" cy="914400"/>
          </a:xfrm>
          <a:prstGeom prst="rect">
            <a:avLst/>
          </a:prstGeom>
        </p:spPr>
      </p:pic>
      <p:pic>
        <p:nvPicPr>
          <p:cNvPr id="80" name="Graphic 79" descr="Internet with solid fill">
            <a:extLst>
              <a:ext uri="{FF2B5EF4-FFF2-40B4-BE49-F238E27FC236}">
                <a16:creationId xmlns:a16="http://schemas.microsoft.com/office/drawing/2014/main" id="{B7E1EED8-4EE8-301C-DA67-ED39BFFF5C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9495" y="2490444"/>
            <a:ext cx="914400" cy="914400"/>
          </a:xfrm>
          <a:prstGeom prst="rect">
            <a:avLst/>
          </a:prstGeom>
        </p:spPr>
      </p:pic>
      <p:pic>
        <p:nvPicPr>
          <p:cNvPr id="82" name="Graphic 81" descr="Online Network with solid fill">
            <a:extLst>
              <a:ext uri="{FF2B5EF4-FFF2-40B4-BE49-F238E27FC236}">
                <a16:creationId xmlns:a16="http://schemas.microsoft.com/office/drawing/2014/main" id="{3234DC82-CFB4-3A1B-DEC2-4FA0D6BFAF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68763" y="2514601"/>
            <a:ext cx="914400" cy="914400"/>
          </a:xfrm>
          <a:prstGeom prst="rect">
            <a:avLst/>
          </a:prstGeom>
        </p:spPr>
      </p:pic>
      <p:pic>
        <p:nvPicPr>
          <p:cNvPr id="84" name="Graphic 83" descr="House with solid fill">
            <a:extLst>
              <a:ext uri="{FF2B5EF4-FFF2-40B4-BE49-F238E27FC236}">
                <a16:creationId xmlns:a16="http://schemas.microsoft.com/office/drawing/2014/main" id="{DBFEA903-3687-F655-D24D-E90733E273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8800" y="2524388"/>
            <a:ext cx="914400" cy="914400"/>
          </a:xfrm>
          <a:prstGeom prst="rect">
            <a:avLst/>
          </a:prstGeom>
        </p:spPr>
      </p:pic>
      <p:pic>
        <p:nvPicPr>
          <p:cNvPr id="86" name="Graphic 85" descr="Kiosk with solid fill">
            <a:extLst>
              <a:ext uri="{FF2B5EF4-FFF2-40B4-BE49-F238E27FC236}">
                <a16:creationId xmlns:a16="http://schemas.microsoft.com/office/drawing/2014/main" id="{E372BFFF-687E-F3AC-03CA-385C9214FD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74734" y="2490444"/>
            <a:ext cx="914400" cy="914400"/>
          </a:xfrm>
          <a:prstGeom prst="rect">
            <a:avLst/>
          </a:prstGeom>
        </p:spPr>
      </p:pic>
      <p:pic>
        <p:nvPicPr>
          <p:cNvPr id="88" name="Graphic 87" descr="Medical with solid fill">
            <a:extLst>
              <a:ext uri="{FF2B5EF4-FFF2-40B4-BE49-F238E27FC236}">
                <a16:creationId xmlns:a16="http://schemas.microsoft.com/office/drawing/2014/main" id="{0960BE81-E929-C198-606A-A57583DA5B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79459" y="2514600"/>
            <a:ext cx="914400" cy="914400"/>
          </a:xfrm>
          <a:prstGeom prst="rect">
            <a:avLst/>
          </a:prstGeom>
        </p:spPr>
      </p:pic>
      <p:sp>
        <p:nvSpPr>
          <p:cNvPr id="90" name="TextBox 89">
            <a:extLst>
              <a:ext uri="{FF2B5EF4-FFF2-40B4-BE49-F238E27FC236}">
                <a16:creationId xmlns:a16="http://schemas.microsoft.com/office/drawing/2014/main" id="{3B7051CA-A331-7416-5F61-1CE0C213D088}"/>
              </a:ext>
            </a:extLst>
          </p:cNvPr>
          <p:cNvSpPr txBox="1"/>
          <p:nvPr/>
        </p:nvSpPr>
        <p:spPr>
          <a:xfrm>
            <a:off x="9144646" y="6397815"/>
            <a:ext cx="6094708" cy="369332"/>
          </a:xfrm>
          <a:prstGeom prst="rect">
            <a:avLst/>
          </a:prstGeom>
          <a:noFill/>
        </p:spPr>
        <p:txBody>
          <a:bodyPr wrap="square">
            <a:spAutoFit/>
          </a:bodyPr>
          <a:lstStyle/>
          <a:p>
            <a:r>
              <a:rPr lang="lt-LT" dirty="0">
                <a:solidFill>
                  <a:srgbClr val="1188A3"/>
                </a:solidFill>
              </a:rPr>
              <a:t>Šaltinis</a:t>
            </a:r>
            <a:r>
              <a:rPr lang="en-GB" dirty="0">
                <a:solidFill>
                  <a:srgbClr val="1188A3"/>
                </a:solidFill>
              </a:rPr>
              <a:t>: </a:t>
            </a:r>
            <a:r>
              <a:rPr lang="en-GB" dirty="0">
                <a:solidFill>
                  <a:srgbClr val="1188A3"/>
                </a:solidFill>
                <a:hlinkClick r:id="rId14">
                  <a:extLst>
                    <a:ext uri="{A12FA001-AC4F-418D-AE19-62706E023703}">
                      <ahyp:hlinkClr xmlns:ahyp="http://schemas.microsoft.com/office/drawing/2018/hyperlinkcolor" val="tx"/>
                    </a:ext>
                  </a:extLst>
                </a:hlinkClick>
              </a:rPr>
              <a:t>MarketWatch (2018)</a:t>
            </a:r>
            <a:endParaRPr lang="en-GB" dirty="0">
              <a:solidFill>
                <a:srgbClr val="1188A3"/>
              </a:solidFill>
            </a:endParaRPr>
          </a:p>
        </p:txBody>
      </p:sp>
      <p:pic>
        <p:nvPicPr>
          <p:cNvPr id="92" name="Graphic 91" descr="Crown with solid fill">
            <a:extLst>
              <a:ext uri="{FF2B5EF4-FFF2-40B4-BE49-F238E27FC236}">
                <a16:creationId xmlns:a16="http://schemas.microsoft.com/office/drawing/2014/main" id="{B444F4ED-4457-8CFA-4FA9-E7E67D4EFB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370919">
            <a:off x="6523826" y="3514625"/>
            <a:ext cx="708654" cy="708654"/>
          </a:xfrm>
          <a:prstGeom prst="rect">
            <a:avLst/>
          </a:prstGeom>
        </p:spPr>
      </p:pic>
      <p:sp>
        <p:nvSpPr>
          <p:cNvPr id="96" name="TextBox 95">
            <a:extLst>
              <a:ext uri="{FF2B5EF4-FFF2-40B4-BE49-F238E27FC236}">
                <a16:creationId xmlns:a16="http://schemas.microsoft.com/office/drawing/2014/main" id="{AFAB6BC7-DAD0-83D9-70DE-188B35B23205}"/>
              </a:ext>
            </a:extLst>
          </p:cNvPr>
          <p:cNvSpPr txBox="1"/>
          <p:nvPr/>
        </p:nvSpPr>
        <p:spPr>
          <a:xfrm>
            <a:off x="5002379" y="5359192"/>
            <a:ext cx="2147911" cy="923330"/>
          </a:xfrm>
          <a:prstGeom prst="rect">
            <a:avLst/>
          </a:prstGeom>
          <a:noFill/>
        </p:spPr>
        <p:txBody>
          <a:bodyPr wrap="square">
            <a:spAutoFit/>
          </a:bodyPr>
          <a:lstStyle/>
          <a:p>
            <a:pPr algn="ctr"/>
            <a:r>
              <a:rPr lang="en-GB" b="1" dirty="0" err="1">
                <a:solidFill>
                  <a:srgbClr val="FFD100"/>
                </a:solidFill>
              </a:rPr>
              <a:t>Numatoma</a:t>
            </a:r>
            <a:r>
              <a:rPr lang="en-GB" b="1" dirty="0">
                <a:solidFill>
                  <a:srgbClr val="FFD100"/>
                </a:solidFill>
              </a:rPr>
              <a:t> </a:t>
            </a:r>
            <a:r>
              <a:rPr lang="en-GB" b="1" dirty="0" err="1">
                <a:solidFill>
                  <a:srgbClr val="FFD100"/>
                </a:solidFill>
              </a:rPr>
              <a:t>didžiausia</a:t>
            </a:r>
            <a:r>
              <a:rPr lang="en-GB" b="1" dirty="0">
                <a:solidFill>
                  <a:srgbClr val="FFD100"/>
                </a:solidFill>
              </a:rPr>
              <a:t> </a:t>
            </a:r>
            <a:r>
              <a:rPr lang="en-GB" b="1" dirty="0" err="1">
                <a:solidFill>
                  <a:srgbClr val="FFD100"/>
                </a:solidFill>
              </a:rPr>
              <a:t>rinkos</a:t>
            </a:r>
            <a:r>
              <a:rPr lang="en-GB" b="1" dirty="0">
                <a:solidFill>
                  <a:srgbClr val="FFD100"/>
                </a:solidFill>
              </a:rPr>
              <a:t> </a:t>
            </a:r>
            <a:r>
              <a:rPr lang="en-GB" b="1" dirty="0" err="1">
                <a:solidFill>
                  <a:srgbClr val="FFD100"/>
                </a:solidFill>
              </a:rPr>
              <a:t>dalis</a:t>
            </a:r>
            <a:r>
              <a:rPr lang="en-GB" b="1" dirty="0">
                <a:solidFill>
                  <a:srgbClr val="FFD100"/>
                </a:solidFill>
              </a:rPr>
              <a:t> </a:t>
            </a:r>
          </a:p>
        </p:txBody>
      </p:sp>
      <p:cxnSp>
        <p:nvCxnSpPr>
          <p:cNvPr id="98" name="Connector: Curved 97">
            <a:extLst>
              <a:ext uri="{FF2B5EF4-FFF2-40B4-BE49-F238E27FC236}">
                <a16:creationId xmlns:a16="http://schemas.microsoft.com/office/drawing/2014/main" id="{9A7F5149-564F-04D5-EB28-966CC9C72BC3}"/>
              </a:ext>
            </a:extLst>
          </p:cNvPr>
          <p:cNvCxnSpPr>
            <a:cxnSpLocks/>
            <a:stCxn id="96" idx="3"/>
            <a:endCxn id="92" idx="3"/>
          </p:cNvCxnSpPr>
          <p:nvPr/>
        </p:nvCxnSpPr>
        <p:spPr>
          <a:xfrm flipV="1">
            <a:off x="7150290" y="4006537"/>
            <a:ext cx="54387" cy="1814320"/>
          </a:xfrm>
          <a:prstGeom prst="curvedConnector3">
            <a:avLst>
              <a:gd name="adj1" fmla="val 571442"/>
            </a:avLst>
          </a:prstGeom>
          <a:ln>
            <a:tailEnd type="triangle"/>
          </a:ln>
        </p:spPr>
        <p:style>
          <a:lnRef idx="1">
            <a:schemeClr val="accent5"/>
          </a:lnRef>
          <a:fillRef idx="0">
            <a:schemeClr val="accent5"/>
          </a:fillRef>
          <a:effectRef idx="0">
            <a:schemeClr val="accent5"/>
          </a:effectRef>
          <a:fontRef idx="minor">
            <a:schemeClr val="tx1"/>
          </a:fontRef>
        </p:style>
      </p:cxnSp>
      <p:sp>
        <p:nvSpPr>
          <p:cNvPr id="4" name="TextBox 3">
            <a:extLst>
              <a:ext uri="{FF2B5EF4-FFF2-40B4-BE49-F238E27FC236}">
                <a16:creationId xmlns:a16="http://schemas.microsoft.com/office/drawing/2014/main" id="{0BBBB3C0-BD3D-B924-4800-4E233D808FC9}"/>
              </a:ext>
            </a:extLst>
          </p:cNvPr>
          <p:cNvSpPr txBox="1"/>
          <p:nvPr/>
        </p:nvSpPr>
        <p:spPr>
          <a:xfrm>
            <a:off x="2306894" y="5814138"/>
            <a:ext cx="2309451" cy="681318"/>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548864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icture containing person, food, preparing&#10;&#10;Description automatically generated">
            <a:extLst>
              <a:ext uri="{FF2B5EF4-FFF2-40B4-BE49-F238E27FC236}">
                <a16:creationId xmlns:a16="http://schemas.microsoft.com/office/drawing/2014/main" id="{EFE0A02C-874F-3799-A273-40C1468F76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028262" y="1695323"/>
            <a:ext cx="2062722" cy="2062722"/>
          </a:xfrm>
        </p:spPr>
      </p:pic>
      <p:pic>
        <p:nvPicPr>
          <p:cNvPr id="33" name="Picture Placeholder 32" descr="A group of people standing outside a food truck&#10;&#10;Description automatically generated with medium confidence">
            <a:extLst>
              <a:ext uri="{FF2B5EF4-FFF2-40B4-BE49-F238E27FC236}">
                <a16:creationId xmlns:a16="http://schemas.microsoft.com/office/drawing/2014/main" id="{AD98CD90-B036-B8B3-9FDC-A94C78AFC57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3716049" y="1704716"/>
            <a:ext cx="2062722" cy="2062722"/>
          </a:xfrm>
        </p:spPr>
      </p:pic>
      <p:pic>
        <p:nvPicPr>
          <p:cNvPr id="35" name="Picture Placeholder 34" descr="A picture containing person, indoor&#10;&#10;Description automatically generated">
            <a:extLst>
              <a:ext uri="{FF2B5EF4-FFF2-40B4-BE49-F238E27FC236}">
                <a16:creationId xmlns:a16="http://schemas.microsoft.com/office/drawing/2014/main" id="{EE993C59-CCC7-9F1C-A19D-2BE1A57F39C0}"/>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6392225" y="1700414"/>
            <a:ext cx="2062722" cy="2062722"/>
          </a:xfrm>
        </p:spPr>
      </p:pic>
      <p:pic>
        <p:nvPicPr>
          <p:cNvPr id="37" name="Picture Placeholder 36" descr="A group of people standing around a table with food on it&#10;&#10;Description automatically generated with medium confidence">
            <a:extLst>
              <a:ext uri="{FF2B5EF4-FFF2-40B4-BE49-F238E27FC236}">
                <a16:creationId xmlns:a16="http://schemas.microsoft.com/office/drawing/2014/main" id="{A5F1EA4C-6881-A783-2916-89C2F2F9B2EB}"/>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a:xfrm>
            <a:off x="9080012" y="1709805"/>
            <a:ext cx="2062722" cy="2062722"/>
          </a:xfrm>
        </p:spPr>
      </p:pic>
      <p:sp>
        <p:nvSpPr>
          <p:cNvPr id="15" name="Text Placeholder 14">
            <a:extLst>
              <a:ext uri="{FF2B5EF4-FFF2-40B4-BE49-F238E27FC236}">
                <a16:creationId xmlns:a16="http://schemas.microsoft.com/office/drawing/2014/main" id="{77BA61B6-5815-2DC7-BB74-B8A6E8E4B0CD}"/>
              </a:ext>
            </a:extLst>
          </p:cNvPr>
          <p:cNvSpPr>
            <a:spLocks noGrp="1"/>
          </p:cNvSpPr>
          <p:nvPr>
            <p:ph type="body" sz="quarter" idx="16"/>
          </p:nvPr>
        </p:nvSpPr>
        <p:spPr>
          <a:xfrm>
            <a:off x="964892" y="3861414"/>
            <a:ext cx="2004489" cy="301749"/>
          </a:xfrm>
        </p:spPr>
        <p:txBody>
          <a:bodyPr>
            <a:normAutofit fontScale="70000" lnSpcReduction="20000"/>
          </a:bodyPr>
          <a:lstStyle/>
          <a:p>
            <a:r>
              <a:rPr lang="en-GB" dirty="0" err="1"/>
              <a:t>Vietiniai</a:t>
            </a:r>
            <a:r>
              <a:rPr lang="en-GB" dirty="0"/>
              <a:t> </a:t>
            </a:r>
            <a:r>
              <a:rPr lang="en-GB" dirty="0" err="1"/>
              <a:t>maisto</a:t>
            </a:r>
            <a:r>
              <a:rPr lang="en-GB" dirty="0"/>
              <a:t> </a:t>
            </a:r>
            <a:r>
              <a:rPr lang="en-GB" dirty="0" err="1"/>
              <a:t>turgūs</a:t>
            </a:r>
            <a:endParaRPr lang="en-GB" dirty="0"/>
          </a:p>
        </p:txBody>
      </p:sp>
      <p:sp>
        <p:nvSpPr>
          <p:cNvPr id="18" name="Text Placeholder 17">
            <a:extLst>
              <a:ext uri="{FF2B5EF4-FFF2-40B4-BE49-F238E27FC236}">
                <a16:creationId xmlns:a16="http://schemas.microsoft.com/office/drawing/2014/main" id="{2BF67E3A-0A37-9266-0F51-070BBC1B7AF3}"/>
              </a:ext>
            </a:extLst>
          </p:cNvPr>
          <p:cNvSpPr>
            <a:spLocks noGrp="1"/>
          </p:cNvSpPr>
          <p:nvPr>
            <p:ph type="body" sz="quarter" idx="20"/>
          </p:nvPr>
        </p:nvSpPr>
        <p:spPr>
          <a:xfrm>
            <a:off x="3704100" y="3879109"/>
            <a:ext cx="2004489" cy="301749"/>
          </a:xfrm>
        </p:spPr>
        <p:txBody>
          <a:bodyPr>
            <a:normAutofit fontScale="85000" lnSpcReduction="20000"/>
          </a:bodyPr>
          <a:lstStyle/>
          <a:p>
            <a:r>
              <a:rPr lang="en-GB" dirty="0" err="1"/>
              <a:t>Maisto</a:t>
            </a:r>
            <a:r>
              <a:rPr lang="en-GB" dirty="0"/>
              <a:t> </a:t>
            </a:r>
            <a:r>
              <a:rPr lang="en-GB" dirty="0" err="1"/>
              <a:t>festivaliai</a:t>
            </a:r>
            <a:endParaRPr lang="en-GB" dirty="0"/>
          </a:p>
        </p:txBody>
      </p:sp>
      <p:sp>
        <p:nvSpPr>
          <p:cNvPr id="20" name="Text Placeholder 19">
            <a:extLst>
              <a:ext uri="{FF2B5EF4-FFF2-40B4-BE49-F238E27FC236}">
                <a16:creationId xmlns:a16="http://schemas.microsoft.com/office/drawing/2014/main" id="{7BB2AD00-5350-0691-F575-60772EF60795}"/>
              </a:ext>
            </a:extLst>
          </p:cNvPr>
          <p:cNvSpPr>
            <a:spLocks noGrp="1"/>
          </p:cNvSpPr>
          <p:nvPr>
            <p:ph type="body" sz="quarter" idx="22"/>
          </p:nvPr>
        </p:nvSpPr>
        <p:spPr>
          <a:xfrm>
            <a:off x="6399037" y="3849661"/>
            <a:ext cx="2004489" cy="301749"/>
          </a:xfrm>
        </p:spPr>
        <p:txBody>
          <a:bodyPr>
            <a:normAutofit fontScale="85000" lnSpcReduction="20000"/>
          </a:bodyPr>
          <a:lstStyle/>
          <a:p>
            <a:r>
              <a:rPr lang="lt-LT" dirty="0"/>
              <a:t>Sporto salės</a:t>
            </a:r>
          </a:p>
        </p:txBody>
      </p:sp>
      <p:sp>
        <p:nvSpPr>
          <p:cNvPr id="22" name="Text Placeholder 21">
            <a:extLst>
              <a:ext uri="{FF2B5EF4-FFF2-40B4-BE49-F238E27FC236}">
                <a16:creationId xmlns:a16="http://schemas.microsoft.com/office/drawing/2014/main" id="{736EB30B-949B-B233-A4E1-65D17ECA2D38}"/>
              </a:ext>
            </a:extLst>
          </p:cNvPr>
          <p:cNvSpPr>
            <a:spLocks noGrp="1"/>
          </p:cNvSpPr>
          <p:nvPr>
            <p:ph type="body" sz="quarter" idx="24"/>
          </p:nvPr>
        </p:nvSpPr>
        <p:spPr>
          <a:xfrm>
            <a:off x="9138245" y="3867356"/>
            <a:ext cx="2004489" cy="301749"/>
          </a:xfrm>
        </p:spPr>
        <p:txBody>
          <a:bodyPr>
            <a:normAutofit fontScale="85000" lnSpcReduction="20000"/>
          </a:bodyPr>
          <a:lstStyle/>
          <a:p>
            <a:r>
              <a:rPr lang="lt-LT" dirty="0"/>
              <a:t>Kulinarijos </a:t>
            </a:r>
            <a:r>
              <a:rPr lang="en-GB" dirty="0" err="1"/>
              <a:t>mokyklos</a:t>
            </a:r>
            <a:endParaRPr lang="en-GB" dirty="0"/>
          </a:p>
        </p:txBody>
      </p:sp>
      <p:sp>
        <p:nvSpPr>
          <p:cNvPr id="23" name="Text Placeholder 22">
            <a:extLst>
              <a:ext uri="{FF2B5EF4-FFF2-40B4-BE49-F238E27FC236}">
                <a16:creationId xmlns:a16="http://schemas.microsoft.com/office/drawing/2014/main" id="{61007E0D-10BE-2868-152E-B4302B14A223}"/>
              </a:ext>
            </a:extLst>
          </p:cNvPr>
          <p:cNvSpPr>
            <a:spLocks noGrp="1"/>
          </p:cNvSpPr>
          <p:nvPr>
            <p:ph type="body" sz="quarter" idx="25"/>
          </p:nvPr>
        </p:nvSpPr>
        <p:spPr/>
        <p:txBody>
          <a:bodyPr>
            <a:normAutofit lnSpcReduction="10000"/>
          </a:bodyPr>
          <a:lstStyle/>
          <a:p>
            <a:r>
              <a:rPr lang="fi-FI" dirty="0"/>
              <a:t>Kiti aktyviems senjorams skirti platinimo kanalai</a:t>
            </a:r>
          </a:p>
        </p:txBody>
      </p:sp>
      <p:pic>
        <p:nvPicPr>
          <p:cNvPr id="40" name="Picture Placeholder 21" descr="A picture containing text, person, indoor, table&#10;&#10;Description automatically generated">
            <a:extLst>
              <a:ext uri="{FF2B5EF4-FFF2-40B4-BE49-F238E27FC236}">
                <a16:creationId xmlns:a16="http://schemas.microsoft.com/office/drawing/2014/main" id="{E1E4B98D-C55E-311E-B57A-08BE0276704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275"/>
          <a:stretch/>
        </p:blipFill>
        <p:spPr>
          <a:xfrm>
            <a:off x="2449634" y="4101418"/>
            <a:ext cx="2083372" cy="2083372"/>
          </a:xfrm>
          <a:prstGeom prst="ellipse">
            <a:avLst/>
          </a:prstGeom>
          <a:solidFill>
            <a:schemeClr val="bg1"/>
          </a:solidFill>
        </p:spPr>
      </p:pic>
      <p:pic>
        <p:nvPicPr>
          <p:cNvPr id="41" name="Picture Placeholder 27" descr="Two people looking at a computer&#10;&#10;Description automatically generated with medium confidence">
            <a:extLst>
              <a:ext uri="{FF2B5EF4-FFF2-40B4-BE49-F238E27FC236}">
                <a16:creationId xmlns:a16="http://schemas.microsoft.com/office/drawing/2014/main" id="{E9D75444-1242-EACC-0161-8FB11553A81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137421" y="4110811"/>
            <a:ext cx="2083372" cy="2083372"/>
          </a:xfrm>
          <a:prstGeom prst="ellipse">
            <a:avLst/>
          </a:prstGeom>
          <a:solidFill>
            <a:schemeClr val="bg1"/>
          </a:solidFill>
        </p:spPr>
      </p:pic>
      <p:pic>
        <p:nvPicPr>
          <p:cNvPr id="42" name="Picture Placeholder 29" descr="A group of people posing for a photo&#10;&#10;Description automatically generated with medium confidence">
            <a:extLst>
              <a:ext uri="{FF2B5EF4-FFF2-40B4-BE49-F238E27FC236}">
                <a16:creationId xmlns:a16="http://schemas.microsoft.com/office/drawing/2014/main" id="{29B02B74-41C8-EE0D-2ABC-EC393606F32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813597" y="4106509"/>
            <a:ext cx="2083372" cy="2083372"/>
          </a:xfrm>
          <a:prstGeom prst="ellipse">
            <a:avLst/>
          </a:prstGeom>
          <a:solidFill>
            <a:schemeClr val="bg1"/>
          </a:solidFill>
        </p:spPr>
      </p:pic>
      <p:sp>
        <p:nvSpPr>
          <p:cNvPr id="44" name="Text Placeholder 11">
            <a:extLst>
              <a:ext uri="{FF2B5EF4-FFF2-40B4-BE49-F238E27FC236}">
                <a16:creationId xmlns:a16="http://schemas.microsoft.com/office/drawing/2014/main" id="{13E23DDA-A52D-35FC-992F-780B3A58F84E}"/>
              </a:ext>
            </a:extLst>
          </p:cNvPr>
          <p:cNvSpPr txBox="1">
            <a:spLocks/>
          </p:cNvSpPr>
          <p:nvPr/>
        </p:nvSpPr>
        <p:spPr>
          <a:xfrm>
            <a:off x="2474989" y="6314394"/>
            <a:ext cx="2004489" cy="30174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Mitybos</a:t>
            </a:r>
            <a:r>
              <a:rPr lang="en-GB" dirty="0"/>
              <a:t> </a:t>
            </a:r>
            <a:r>
              <a:rPr lang="en-GB" dirty="0" err="1"/>
              <a:t>specialistai</a:t>
            </a:r>
            <a:endParaRPr lang="en-GB" dirty="0"/>
          </a:p>
        </p:txBody>
      </p:sp>
      <p:sp>
        <p:nvSpPr>
          <p:cNvPr id="45" name="Text Placeholder 14">
            <a:extLst>
              <a:ext uri="{FF2B5EF4-FFF2-40B4-BE49-F238E27FC236}">
                <a16:creationId xmlns:a16="http://schemas.microsoft.com/office/drawing/2014/main" id="{285A7389-2FEB-4BBC-2E30-1CA2C7D31292}"/>
              </a:ext>
            </a:extLst>
          </p:cNvPr>
          <p:cNvSpPr txBox="1">
            <a:spLocks/>
          </p:cNvSpPr>
          <p:nvPr/>
        </p:nvSpPr>
        <p:spPr>
          <a:xfrm>
            <a:off x="4945142" y="6270552"/>
            <a:ext cx="2498327" cy="3017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700" dirty="0" err="1"/>
              <a:t>Geriatrai</a:t>
            </a:r>
            <a:r>
              <a:rPr lang="lt-LT" sz="1700" dirty="0"/>
              <a:t> / vaistinės</a:t>
            </a:r>
          </a:p>
        </p:txBody>
      </p:sp>
      <p:sp>
        <p:nvSpPr>
          <p:cNvPr id="46" name="Text Placeholder 16">
            <a:extLst>
              <a:ext uri="{FF2B5EF4-FFF2-40B4-BE49-F238E27FC236}">
                <a16:creationId xmlns:a16="http://schemas.microsoft.com/office/drawing/2014/main" id="{4FF5FA5F-9D24-3289-DE12-7B78A81C336A}"/>
              </a:ext>
            </a:extLst>
          </p:cNvPr>
          <p:cNvSpPr txBox="1">
            <a:spLocks/>
          </p:cNvSpPr>
          <p:nvPr/>
        </p:nvSpPr>
        <p:spPr>
          <a:xfrm>
            <a:off x="7909134" y="6302641"/>
            <a:ext cx="2004489" cy="30174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Šeima</a:t>
            </a:r>
            <a:r>
              <a:rPr lang="en-GB" dirty="0"/>
              <a:t> / </a:t>
            </a:r>
            <a:r>
              <a:rPr lang="en-GB" dirty="0" err="1"/>
              <a:t>draugai</a:t>
            </a:r>
            <a:endParaRPr lang="en-GB" dirty="0"/>
          </a:p>
        </p:txBody>
      </p:sp>
      <p:sp>
        <p:nvSpPr>
          <p:cNvPr id="48" name="TextBox 47">
            <a:extLst>
              <a:ext uri="{FF2B5EF4-FFF2-40B4-BE49-F238E27FC236}">
                <a16:creationId xmlns:a16="http://schemas.microsoft.com/office/drawing/2014/main" id="{49BE7EC1-BD5F-06DE-8F3B-4423795E3CCF}"/>
              </a:ext>
            </a:extLst>
          </p:cNvPr>
          <p:cNvSpPr txBox="1"/>
          <p:nvPr/>
        </p:nvSpPr>
        <p:spPr>
          <a:xfrm>
            <a:off x="5668" y="6453515"/>
            <a:ext cx="1918447" cy="338554"/>
          </a:xfrm>
          <a:prstGeom prst="rect">
            <a:avLst/>
          </a:prstGeom>
          <a:noFill/>
        </p:spPr>
        <p:txBody>
          <a:bodyPr wrap="square">
            <a:spAutoFit/>
          </a:bodyPr>
          <a:lstStyle/>
          <a:p>
            <a:r>
              <a:rPr lang="en-GB" sz="1600" b="0" i="0">
                <a:solidFill>
                  <a:srgbClr val="1188A3"/>
                </a:solidFill>
                <a:effectLst/>
                <a:hlinkClick r:id="rId9">
                  <a:extLst>
                    <a:ext uri="{A12FA001-AC4F-418D-AE19-62706E023703}">
                      <ahyp:hlinkClr xmlns:ahyp="http://schemas.microsoft.com/office/drawing/2018/hyperlinkcolor" val="tx"/>
                    </a:ext>
                  </a:extLst>
                </a:hlinkClick>
              </a:rPr>
              <a:t>Source:</a:t>
            </a:r>
            <a:endParaRPr lang="en-GB" sz="1600">
              <a:solidFill>
                <a:srgbClr val="1188A3"/>
              </a:solidFill>
            </a:endParaRPr>
          </a:p>
        </p:txBody>
      </p:sp>
    </p:spTree>
    <p:extLst>
      <p:ext uri="{BB962C8B-B14F-4D97-AF65-F5344CB8AC3E}">
        <p14:creationId xmlns:p14="http://schemas.microsoft.com/office/powerpoint/2010/main" val="2124509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4BE96-EAD3-A530-7F27-830231084A5D}"/>
              </a:ext>
            </a:extLst>
          </p:cNvPr>
          <p:cNvSpPr>
            <a:spLocks noGrp="1"/>
          </p:cNvSpPr>
          <p:nvPr>
            <p:ph type="body" sz="quarter" idx="18"/>
          </p:nvPr>
        </p:nvSpPr>
        <p:spPr/>
        <p:txBody>
          <a:bodyPr>
            <a:normAutofit lnSpcReduction="10000"/>
          </a:bodyPr>
          <a:lstStyle/>
          <a:p>
            <a:pPr marL="0" indent="0" algn="l"/>
            <a:r>
              <a:rPr lang="lt-LT" b="0" i="0" dirty="0">
                <a:effectLst/>
                <a:latin typeface="arboria"/>
              </a:rPr>
              <a:t>Maisto produktų ar paslaugų pateikimas klientui (pacientui, klientui, galutiniam vartotojui) tinkamoje vietoje ir tinkamu laiku.</a:t>
            </a:r>
          </a:p>
          <a:p>
            <a:pPr algn="l"/>
            <a:r>
              <a:rPr lang="en-US" b="1" i="0" dirty="0" err="1">
                <a:effectLst/>
                <a:latin typeface="arboria"/>
              </a:rPr>
              <a:t>Pagrindiniai</a:t>
            </a:r>
            <a:r>
              <a:rPr lang="en-US" b="1" i="0" dirty="0">
                <a:effectLst/>
                <a:latin typeface="arboria"/>
              </a:rPr>
              <a:t> </a:t>
            </a:r>
            <a:r>
              <a:rPr lang="en-US" b="1" i="0" dirty="0" err="1">
                <a:effectLst/>
                <a:latin typeface="arboria"/>
              </a:rPr>
              <a:t>klausimai</a:t>
            </a:r>
            <a:r>
              <a:rPr lang="en-US" b="1" i="0" dirty="0">
                <a:effectLst/>
                <a:latin typeface="arboria"/>
              </a:rPr>
              <a:t>: </a:t>
            </a:r>
          </a:p>
          <a:p>
            <a:pPr marL="342900" indent="-342900" algn="l">
              <a:buFont typeface="Arial" panose="020B0604020202020204" pitchFamily="34" charset="0"/>
              <a:buChar char="•"/>
            </a:pPr>
            <a:r>
              <a:rPr lang="lt-LT" b="0" i="0" dirty="0">
                <a:effectLst/>
                <a:latin typeface="arboria"/>
              </a:rPr>
              <a:t>Kokia (-</a:t>
            </a:r>
            <a:r>
              <a:rPr lang="lt-LT" b="0" i="0" dirty="0" err="1">
                <a:effectLst/>
                <a:latin typeface="arboria"/>
              </a:rPr>
              <a:t>ios</a:t>
            </a:r>
            <a:r>
              <a:rPr lang="lt-LT" b="0" i="0" dirty="0">
                <a:effectLst/>
                <a:latin typeface="arboria"/>
              </a:rPr>
              <a:t>) būtų ideali (-</a:t>
            </a:r>
            <a:r>
              <a:rPr lang="lt-LT" b="0" i="0" dirty="0" err="1">
                <a:effectLst/>
                <a:latin typeface="arboria"/>
              </a:rPr>
              <a:t>ios</a:t>
            </a:r>
            <a:r>
              <a:rPr lang="lt-LT" b="0" i="0" dirty="0">
                <a:effectLst/>
                <a:latin typeface="arboria"/>
              </a:rPr>
              <a:t>) vieta (-</a:t>
            </a:r>
            <a:r>
              <a:rPr lang="lt-LT" b="0" i="0" dirty="0" err="1">
                <a:effectLst/>
                <a:latin typeface="arboria"/>
              </a:rPr>
              <a:t>os</a:t>
            </a:r>
            <a:r>
              <a:rPr lang="lt-LT" b="0" i="0" dirty="0">
                <a:effectLst/>
                <a:latin typeface="arboria"/>
              </a:rPr>
              <a:t>) ar vieta (-</a:t>
            </a:r>
            <a:r>
              <a:rPr lang="lt-LT" b="0" i="0" dirty="0" err="1">
                <a:effectLst/>
                <a:latin typeface="arboria"/>
              </a:rPr>
              <a:t>os</a:t>
            </a:r>
            <a:r>
              <a:rPr lang="lt-LT" b="0" i="0" dirty="0">
                <a:effectLst/>
                <a:latin typeface="arboria"/>
              </a:rPr>
              <a:t>), kurioje (-</a:t>
            </a:r>
            <a:r>
              <a:rPr lang="lt-LT" b="0" i="0" dirty="0" err="1">
                <a:effectLst/>
                <a:latin typeface="arboria"/>
              </a:rPr>
              <a:t>iose</a:t>
            </a:r>
            <a:r>
              <a:rPr lang="lt-LT" b="0" i="0" dirty="0">
                <a:effectLst/>
                <a:latin typeface="arboria"/>
              </a:rPr>
              <a:t>) galėtumėte siūlyti ar teikti savo maisto produktus ir (arba) paslaugas? </a:t>
            </a:r>
          </a:p>
          <a:p>
            <a:pPr marL="342900" indent="-342900" algn="l">
              <a:buFont typeface="Arial" panose="020B0604020202020204" pitchFamily="34" charset="0"/>
              <a:buChar char="•"/>
            </a:pPr>
            <a:r>
              <a:rPr lang="lt-LT" b="0" i="0" dirty="0">
                <a:effectLst/>
                <a:latin typeface="arboria"/>
              </a:rPr>
              <a:t>Ar skirtingoms vietoms reikalingi unikalūs platinimo būdai ar pateikimo būdai? </a:t>
            </a:r>
          </a:p>
          <a:p>
            <a:pPr marL="342900" indent="-342900" algn="l">
              <a:buFont typeface="Arial" panose="020B0604020202020204" pitchFamily="34" charset="0"/>
              <a:buChar char="•"/>
            </a:pPr>
            <a:r>
              <a:rPr lang="lt-LT" b="0" i="0" dirty="0">
                <a:effectLst/>
                <a:latin typeface="arboria"/>
              </a:rPr>
              <a:t>Kaip galutiniai vartotojai gauna reikiamą informaciją, kad galėtų priimti sprendimą pirkti?</a:t>
            </a:r>
          </a:p>
          <a:p>
            <a:pPr marL="342900" indent="-342900" algn="l">
              <a:buFont typeface="Arial" panose="020B0604020202020204" pitchFamily="34" charset="0"/>
              <a:buChar char="•"/>
            </a:pPr>
            <a:r>
              <a:rPr lang="lt-LT" b="0" i="0" dirty="0">
                <a:effectLst/>
                <a:latin typeface="arboria"/>
              </a:rPr>
              <a:t>Ar yra kitų ar papildomų vietų (lokacijų), kuriose turėtų būti siūlomi jūsų produktai ir (arba) paslaugos?</a:t>
            </a:r>
            <a:endParaRPr lang="en-US" b="0" i="0" dirty="0">
              <a:effectLst/>
              <a:latin typeface="arboria"/>
            </a:endParaRPr>
          </a:p>
        </p:txBody>
      </p:sp>
      <p:sp>
        <p:nvSpPr>
          <p:cNvPr id="3" name="Text Placeholder 2">
            <a:extLst>
              <a:ext uri="{FF2B5EF4-FFF2-40B4-BE49-F238E27FC236}">
                <a16:creationId xmlns:a16="http://schemas.microsoft.com/office/drawing/2014/main" id="{086312D1-9068-F5D8-177E-0DD53E08C5C6}"/>
              </a:ext>
            </a:extLst>
          </p:cNvPr>
          <p:cNvSpPr>
            <a:spLocks noGrp="1"/>
          </p:cNvSpPr>
          <p:nvPr>
            <p:ph type="body" sz="quarter" idx="16"/>
          </p:nvPr>
        </p:nvSpPr>
        <p:spPr/>
        <p:txBody>
          <a:bodyPr>
            <a:normAutofit lnSpcReduction="10000"/>
          </a:bodyPr>
          <a:lstStyle/>
          <a:p>
            <a:r>
              <a:rPr lang="lt-LT" sz="3600" dirty="0"/>
              <a:t>Užduotys</a:t>
            </a:r>
            <a:r>
              <a:rPr lang="en-IE" sz="3600" dirty="0"/>
              <a:t>: </a:t>
            </a:r>
            <a:r>
              <a:rPr lang="lt-LT" sz="3600" dirty="0"/>
              <a:t>„</a:t>
            </a:r>
            <a:r>
              <a:rPr lang="en-IE" sz="3600" dirty="0" err="1"/>
              <a:t>Vietos</a:t>
            </a:r>
            <a:r>
              <a:rPr lang="en-IE" sz="3600" dirty="0"/>
              <a:t>" </a:t>
            </a:r>
            <a:r>
              <a:rPr lang="en-IE" sz="3600" dirty="0" err="1"/>
              <a:t>apsvarstymas</a:t>
            </a:r>
            <a:endParaRPr lang="en-IE" sz="3600" dirty="0"/>
          </a:p>
        </p:txBody>
      </p:sp>
      <p:grpSp>
        <p:nvGrpSpPr>
          <p:cNvPr id="4" name="Google Shape;518;p39">
            <a:extLst>
              <a:ext uri="{FF2B5EF4-FFF2-40B4-BE49-F238E27FC236}">
                <a16:creationId xmlns:a16="http://schemas.microsoft.com/office/drawing/2014/main" id="{2BB63F88-221D-A07D-FED2-C63DE93D489D}"/>
              </a:ext>
            </a:extLst>
          </p:cNvPr>
          <p:cNvGrpSpPr/>
          <p:nvPr/>
        </p:nvGrpSpPr>
        <p:grpSpPr>
          <a:xfrm>
            <a:off x="10578352" y="509549"/>
            <a:ext cx="573999" cy="643045"/>
            <a:chOff x="1923675" y="1633650"/>
            <a:chExt cx="436000" cy="435975"/>
          </a:xfrm>
          <a:solidFill>
            <a:srgbClr val="85D2E1"/>
          </a:solidFill>
        </p:grpSpPr>
        <p:sp>
          <p:nvSpPr>
            <p:cNvPr id="5" name="Google Shape;519;p39">
              <a:extLst>
                <a:ext uri="{FF2B5EF4-FFF2-40B4-BE49-F238E27FC236}">
                  <a16:creationId xmlns:a16="http://schemas.microsoft.com/office/drawing/2014/main" id="{D199DA6A-A596-9443-14E5-AA5EFFD5A366}"/>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B5633E77-92C6-5D28-EC8F-C0289837723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B1D64F94-0190-CB5A-AF9D-86BFA9E60B9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C67BA7A2-DFA2-BD5E-99C2-AD36C9A6E28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08302950-2918-ABCB-0F5E-0CDD7E9651C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3E3A2C74-F924-2AE3-9680-3EC716053EE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2773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0E3932C-542E-D25C-BA95-BDF0D51957D4}"/>
              </a:ext>
            </a:extLst>
          </p:cNvPr>
          <p:cNvSpPr>
            <a:spLocks noGrp="1"/>
          </p:cNvSpPr>
          <p:nvPr>
            <p:ph type="body" sz="quarter" idx="16"/>
          </p:nvPr>
        </p:nvSpPr>
        <p:spPr/>
        <p:txBody>
          <a:bodyPr>
            <a:normAutofit fontScale="85000" lnSpcReduction="20000"/>
          </a:bodyPr>
          <a:lstStyle/>
          <a:p>
            <a:r>
              <a:rPr lang="lt-LT" dirty="0"/>
              <a:t>Žinutės į namus</a:t>
            </a:r>
            <a:endParaRPr lang="en-GB" dirty="0"/>
          </a:p>
        </p:txBody>
      </p:sp>
      <p:sp>
        <p:nvSpPr>
          <p:cNvPr id="17" name="Text Placeholder 16">
            <a:extLst>
              <a:ext uri="{FF2B5EF4-FFF2-40B4-BE49-F238E27FC236}">
                <a16:creationId xmlns:a16="http://schemas.microsoft.com/office/drawing/2014/main" id="{2C700F2A-793A-13D1-95DF-264F903E29A8}"/>
              </a:ext>
            </a:extLst>
          </p:cNvPr>
          <p:cNvSpPr>
            <a:spLocks noGrp="1"/>
          </p:cNvSpPr>
          <p:nvPr>
            <p:ph type="body" sz="quarter" idx="17"/>
          </p:nvPr>
        </p:nvSpPr>
        <p:spPr/>
        <p:txBody>
          <a:bodyPr>
            <a:normAutofit fontScale="85000" lnSpcReduction="20000"/>
          </a:bodyPr>
          <a:lstStyle/>
          <a:p>
            <a:r>
              <a:rPr lang="en-GB"/>
              <a:t>05</a:t>
            </a:r>
          </a:p>
        </p:txBody>
      </p:sp>
    </p:spTree>
    <p:extLst>
      <p:ext uri="{BB962C8B-B14F-4D97-AF65-F5344CB8AC3E}">
        <p14:creationId xmlns:p14="http://schemas.microsoft.com/office/powerpoint/2010/main" val="4224900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AB0309-515F-7118-61E2-C98EB09D81FC}"/>
              </a:ext>
            </a:extLst>
          </p:cNvPr>
          <p:cNvSpPr>
            <a:spLocks noGrp="1"/>
          </p:cNvSpPr>
          <p:nvPr>
            <p:ph type="body" sz="quarter" idx="16"/>
          </p:nvPr>
        </p:nvSpPr>
        <p:spPr>
          <a:xfrm>
            <a:off x="411245" y="429619"/>
            <a:ext cx="11780755" cy="582221"/>
          </a:xfrm>
        </p:spPr>
        <p:txBody>
          <a:bodyPr>
            <a:noAutofit/>
          </a:bodyPr>
          <a:lstStyle/>
          <a:p>
            <a:r>
              <a:rPr lang="en-US" sz="3400" dirty="0" err="1"/>
              <a:t>Yra</a:t>
            </a:r>
            <a:r>
              <a:rPr lang="en-US" sz="3400" dirty="0"/>
              <a:t> 5 </a:t>
            </a:r>
            <a:r>
              <a:rPr lang="en-US" sz="3400" dirty="0" err="1"/>
              <a:t>dažniausiai</a:t>
            </a:r>
            <a:r>
              <a:rPr lang="en-US" sz="3400" dirty="0"/>
              <a:t> </a:t>
            </a:r>
            <a:r>
              <a:rPr lang="en-US" sz="3400" dirty="0" err="1"/>
              <a:t>pasitaikančios</a:t>
            </a:r>
            <a:r>
              <a:rPr lang="en-US" sz="3400" dirty="0"/>
              <a:t> </a:t>
            </a:r>
            <a:r>
              <a:rPr lang="en-US" sz="3400" dirty="0" err="1"/>
              <a:t>kliūtys</a:t>
            </a:r>
            <a:r>
              <a:rPr lang="en-US" sz="3400" dirty="0"/>
              <a:t>, </a:t>
            </a:r>
            <a:r>
              <a:rPr lang="en-US" sz="3400" dirty="0" err="1"/>
              <a:t>trukdančios</a:t>
            </a:r>
            <a:r>
              <a:rPr lang="en-US" sz="3400" dirty="0"/>
              <a:t> </a:t>
            </a:r>
            <a:r>
              <a:rPr lang="en-US" sz="3400" dirty="0" err="1"/>
              <a:t>senjorams</a:t>
            </a:r>
            <a:r>
              <a:rPr lang="en-US" sz="3400" dirty="0"/>
              <a:t> </a:t>
            </a:r>
            <a:r>
              <a:rPr lang="en-US" sz="3400" dirty="0" err="1"/>
              <a:t>priimti</a:t>
            </a:r>
            <a:r>
              <a:rPr lang="en-US" sz="3400" dirty="0"/>
              <a:t> </a:t>
            </a:r>
            <a:r>
              <a:rPr lang="en-US" sz="3400" dirty="0" err="1"/>
              <a:t>naujoves</a:t>
            </a:r>
            <a:endParaRPr lang="en-GB" sz="3400" dirty="0"/>
          </a:p>
        </p:txBody>
      </p:sp>
      <p:sp>
        <p:nvSpPr>
          <p:cNvPr id="6" name="Text Placeholder 5">
            <a:extLst>
              <a:ext uri="{FF2B5EF4-FFF2-40B4-BE49-F238E27FC236}">
                <a16:creationId xmlns:a16="http://schemas.microsoft.com/office/drawing/2014/main" id="{8E1779AE-0FCC-61D2-A6D3-8404ED25DD3D}"/>
              </a:ext>
            </a:extLst>
          </p:cNvPr>
          <p:cNvSpPr>
            <a:spLocks noGrp="1"/>
          </p:cNvSpPr>
          <p:nvPr>
            <p:ph type="body" sz="quarter" idx="21"/>
          </p:nvPr>
        </p:nvSpPr>
        <p:spPr>
          <a:xfrm>
            <a:off x="2632046" y="3063019"/>
            <a:ext cx="1600231" cy="1083643"/>
          </a:xfrm>
        </p:spPr>
        <p:txBody>
          <a:bodyPr>
            <a:normAutofit/>
          </a:bodyPr>
          <a:lstStyle/>
          <a:p>
            <a:pPr marL="0" indent="0"/>
            <a:r>
              <a:rPr lang="lt-LT" dirty="0"/>
              <a:t>Nepatogus dizainas dėl fiziologinių apribojimų </a:t>
            </a:r>
          </a:p>
        </p:txBody>
      </p:sp>
      <p:sp>
        <p:nvSpPr>
          <p:cNvPr id="8" name="Text Placeholder 7">
            <a:extLst>
              <a:ext uri="{FF2B5EF4-FFF2-40B4-BE49-F238E27FC236}">
                <a16:creationId xmlns:a16="http://schemas.microsoft.com/office/drawing/2014/main" id="{0CBAB555-8414-17E5-4FFD-3A8776E67C51}"/>
              </a:ext>
            </a:extLst>
          </p:cNvPr>
          <p:cNvSpPr>
            <a:spLocks noGrp="1"/>
          </p:cNvSpPr>
          <p:nvPr>
            <p:ph type="body" sz="quarter" idx="26"/>
          </p:nvPr>
        </p:nvSpPr>
        <p:spPr>
          <a:xfrm>
            <a:off x="4597646" y="4146662"/>
            <a:ext cx="1677230" cy="669139"/>
          </a:xfrm>
        </p:spPr>
        <p:txBody>
          <a:bodyPr>
            <a:normAutofit fontScale="92500" lnSpcReduction="10000"/>
          </a:bodyPr>
          <a:lstStyle/>
          <a:p>
            <a:pPr marL="0" indent="0"/>
            <a:r>
              <a:rPr lang="lt-LT" sz="1200" dirty="0"/>
              <a:t>Nemato jokios aiškios naujų produktų ir (arba) paslaugų naudojimo naudos </a:t>
            </a:r>
          </a:p>
        </p:txBody>
      </p:sp>
      <p:sp>
        <p:nvSpPr>
          <p:cNvPr id="9" name="Text Placeholder 8">
            <a:extLst>
              <a:ext uri="{FF2B5EF4-FFF2-40B4-BE49-F238E27FC236}">
                <a16:creationId xmlns:a16="http://schemas.microsoft.com/office/drawing/2014/main" id="{7317DC90-3BF4-9D2E-4AEE-5D05EA25A012}"/>
              </a:ext>
            </a:extLst>
          </p:cNvPr>
          <p:cNvSpPr>
            <a:spLocks noGrp="1"/>
          </p:cNvSpPr>
          <p:nvPr>
            <p:ph type="body" sz="quarter" idx="27"/>
          </p:nvPr>
        </p:nvSpPr>
        <p:spPr>
          <a:xfrm>
            <a:off x="4510032" y="3619702"/>
            <a:ext cx="1719865" cy="441986"/>
          </a:xfrm>
        </p:spPr>
        <p:txBody>
          <a:bodyPr>
            <a:noAutofit/>
          </a:bodyPr>
          <a:lstStyle/>
          <a:p>
            <a:pPr marL="0" indent="0"/>
            <a:r>
              <a:rPr lang="lt-LT" b="1" dirty="0"/>
              <a:t>Nepakankama suvokiama vertė</a:t>
            </a:r>
            <a:endParaRPr lang="en-GB" b="1" dirty="0"/>
          </a:p>
        </p:txBody>
      </p:sp>
      <p:sp>
        <p:nvSpPr>
          <p:cNvPr id="11" name="Text Placeholder 10">
            <a:extLst>
              <a:ext uri="{FF2B5EF4-FFF2-40B4-BE49-F238E27FC236}">
                <a16:creationId xmlns:a16="http://schemas.microsoft.com/office/drawing/2014/main" id="{71240B6C-BF26-BAC5-5DC2-545BC4305688}"/>
              </a:ext>
            </a:extLst>
          </p:cNvPr>
          <p:cNvSpPr>
            <a:spLocks noGrp="1"/>
          </p:cNvSpPr>
          <p:nvPr>
            <p:ph type="body" sz="quarter" idx="29"/>
          </p:nvPr>
        </p:nvSpPr>
        <p:spPr>
          <a:xfrm>
            <a:off x="6954211" y="3385336"/>
            <a:ext cx="2130961" cy="356388"/>
          </a:xfrm>
        </p:spPr>
        <p:txBody>
          <a:bodyPr>
            <a:noAutofit/>
          </a:bodyPr>
          <a:lstStyle/>
          <a:p>
            <a:r>
              <a:rPr lang="lt-LT" b="1" dirty="0"/>
              <a:t>Ilgalaikės kultūrinės vertybės</a:t>
            </a:r>
            <a:endParaRPr lang="en-GB" dirty="0"/>
          </a:p>
        </p:txBody>
      </p:sp>
      <p:sp>
        <p:nvSpPr>
          <p:cNvPr id="12" name="Text Placeholder 11">
            <a:extLst>
              <a:ext uri="{FF2B5EF4-FFF2-40B4-BE49-F238E27FC236}">
                <a16:creationId xmlns:a16="http://schemas.microsoft.com/office/drawing/2014/main" id="{2F9F4227-6A52-9443-DEB7-8C33D0F5F4F4}"/>
              </a:ext>
            </a:extLst>
          </p:cNvPr>
          <p:cNvSpPr>
            <a:spLocks noGrp="1"/>
          </p:cNvSpPr>
          <p:nvPr>
            <p:ph type="body" sz="quarter" idx="30"/>
          </p:nvPr>
        </p:nvSpPr>
        <p:spPr>
          <a:xfrm>
            <a:off x="9085172" y="2593982"/>
            <a:ext cx="2333958" cy="880763"/>
          </a:xfrm>
        </p:spPr>
        <p:txBody>
          <a:bodyPr>
            <a:normAutofit lnSpcReduction="10000"/>
          </a:bodyPr>
          <a:lstStyle/>
          <a:p>
            <a:pPr>
              <a:spcBef>
                <a:spcPts val="0"/>
              </a:spcBef>
            </a:pPr>
            <a:r>
              <a:rPr lang="lt-LT" sz="1200" dirty="0"/>
              <a:t>Baimė, kad nauji produktai ir (arba) paslaugos gali būti</a:t>
            </a:r>
            <a:r>
              <a:rPr lang="en-GB" sz="1200" dirty="0"/>
              <a:t>: </a:t>
            </a:r>
          </a:p>
          <a:p>
            <a:pPr marL="285750" indent="-285750" algn="l">
              <a:spcBef>
                <a:spcPts val="0"/>
              </a:spcBef>
              <a:buFont typeface="Arial" panose="020B0604020202020204" pitchFamily="34" charset="0"/>
              <a:buChar char="•"/>
            </a:pPr>
            <a:r>
              <a:rPr lang="lt-LT" sz="1200" dirty="0"/>
              <a:t>kenksmingi gyvybei</a:t>
            </a:r>
          </a:p>
          <a:p>
            <a:pPr marL="285750" indent="-285750" algn="l">
              <a:spcBef>
                <a:spcPts val="0"/>
              </a:spcBef>
              <a:buFont typeface="Arial" panose="020B0604020202020204" pitchFamily="34" charset="0"/>
              <a:buChar char="•"/>
            </a:pPr>
            <a:r>
              <a:rPr lang="lt-LT" sz="1200" dirty="0"/>
              <a:t>neverta investuoti</a:t>
            </a:r>
          </a:p>
          <a:p>
            <a:pPr marL="285750" indent="-285750" algn="l">
              <a:spcBef>
                <a:spcPts val="0"/>
              </a:spcBef>
              <a:buFont typeface="Arial" panose="020B0604020202020204" pitchFamily="34" charset="0"/>
              <a:buChar char="•"/>
            </a:pPr>
            <a:r>
              <a:rPr lang="lt-LT" sz="1200" dirty="0"/>
              <a:t>neveiks taip, kaip norėtųsi</a:t>
            </a:r>
            <a:endParaRPr lang="en-GB" sz="1200" dirty="0"/>
          </a:p>
        </p:txBody>
      </p:sp>
      <p:sp>
        <p:nvSpPr>
          <p:cNvPr id="13" name="Text Placeholder 12">
            <a:extLst>
              <a:ext uri="{FF2B5EF4-FFF2-40B4-BE49-F238E27FC236}">
                <a16:creationId xmlns:a16="http://schemas.microsoft.com/office/drawing/2014/main" id="{E257082D-10F7-2CD5-3D68-FE45F0BBB1CE}"/>
              </a:ext>
            </a:extLst>
          </p:cNvPr>
          <p:cNvSpPr>
            <a:spLocks noGrp="1"/>
          </p:cNvSpPr>
          <p:nvPr>
            <p:ph type="body" sz="quarter" idx="31"/>
          </p:nvPr>
        </p:nvSpPr>
        <p:spPr>
          <a:xfrm>
            <a:off x="9081526" y="2119951"/>
            <a:ext cx="2333958" cy="402086"/>
          </a:xfrm>
        </p:spPr>
        <p:txBody>
          <a:bodyPr>
            <a:noAutofit/>
          </a:bodyPr>
          <a:lstStyle/>
          <a:p>
            <a:r>
              <a:rPr lang="lt-LT" b="1" dirty="0"/>
              <a:t>Fizinė, ekonominė ir funkcinė rizika</a:t>
            </a:r>
          </a:p>
        </p:txBody>
      </p:sp>
      <p:sp>
        <p:nvSpPr>
          <p:cNvPr id="14" name="Text Placeholder 13">
            <a:extLst>
              <a:ext uri="{FF2B5EF4-FFF2-40B4-BE49-F238E27FC236}">
                <a16:creationId xmlns:a16="http://schemas.microsoft.com/office/drawing/2014/main" id="{DCF90D5A-4D6B-C5D1-E2D9-D3D1F247A12D}"/>
              </a:ext>
            </a:extLst>
          </p:cNvPr>
          <p:cNvSpPr>
            <a:spLocks noGrp="1"/>
          </p:cNvSpPr>
          <p:nvPr>
            <p:ph type="body" sz="quarter" idx="32"/>
          </p:nvPr>
        </p:nvSpPr>
        <p:spPr>
          <a:xfrm>
            <a:off x="5645112" y="2214208"/>
            <a:ext cx="1983853" cy="1125049"/>
          </a:xfrm>
        </p:spPr>
        <p:txBody>
          <a:bodyPr>
            <a:normAutofit lnSpcReduction="10000"/>
          </a:bodyPr>
          <a:lstStyle/>
          <a:p>
            <a:pPr marL="0" indent="0"/>
            <a:r>
              <a:rPr lang="lt-LT" sz="1200" dirty="0"/>
              <a:t>Aktyvūs vyresnio amžiaus žmonės save laiko jaunesniais ir sveikesniais nei bendraamžiai ir yra labiau linkę išbandyti naujus produktus ir (arba) paslaugas. </a:t>
            </a:r>
          </a:p>
        </p:txBody>
      </p:sp>
      <p:sp>
        <p:nvSpPr>
          <p:cNvPr id="15" name="Text Placeholder 14">
            <a:extLst>
              <a:ext uri="{FF2B5EF4-FFF2-40B4-BE49-F238E27FC236}">
                <a16:creationId xmlns:a16="http://schemas.microsoft.com/office/drawing/2014/main" id="{7B9997FC-74AB-1F96-5082-9950F909A4EE}"/>
              </a:ext>
            </a:extLst>
          </p:cNvPr>
          <p:cNvSpPr>
            <a:spLocks noGrp="1"/>
          </p:cNvSpPr>
          <p:nvPr>
            <p:ph type="body" sz="quarter" idx="33"/>
          </p:nvPr>
        </p:nvSpPr>
        <p:spPr>
          <a:xfrm>
            <a:off x="5659370" y="1887731"/>
            <a:ext cx="1740791" cy="316584"/>
          </a:xfrm>
        </p:spPr>
        <p:txBody>
          <a:bodyPr>
            <a:normAutofit/>
          </a:bodyPr>
          <a:lstStyle/>
          <a:p>
            <a:r>
              <a:rPr lang="en-GB" b="1" dirty="0" err="1"/>
              <a:t>Savęs</a:t>
            </a:r>
            <a:r>
              <a:rPr lang="en-GB" b="1" dirty="0"/>
              <a:t> </a:t>
            </a:r>
            <a:r>
              <a:rPr lang="en-GB" b="1" dirty="0" err="1"/>
              <a:t>vertinimas</a:t>
            </a:r>
            <a:endParaRPr lang="en-GB" b="1" dirty="0"/>
          </a:p>
        </p:txBody>
      </p:sp>
      <p:sp>
        <p:nvSpPr>
          <p:cNvPr id="16" name="Text Placeholder 15">
            <a:extLst>
              <a:ext uri="{FF2B5EF4-FFF2-40B4-BE49-F238E27FC236}">
                <a16:creationId xmlns:a16="http://schemas.microsoft.com/office/drawing/2014/main" id="{8E1CE68C-1492-1002-375B-B8AECD75D332}"/>
              </a:ext>
            </a:extLst>
          </p:cNvPr>
          <p:cNvSpPr>
            <a:spLocks noGrp="1"/>
          </p:cNvSpPr>
          <p:nvPr>
            <p:ph type="body" sz="quarter" idx="34"/>
          </p:nvPr>
        </p:nvSpPr>
        <p:spPr/>
        <p:txBody>
          <a:bodyPr/>
          <a:lstStyle/>
          <a:p>
            <a:r>
              <a:rPr lang="en-GB"/>
              <a:t>1</a:t>
            </a:r>
          </a:p>
        </p:txBody>
      </p:sp>
      <p:sp>
        <p:nvSpPr>
          <p:cNvPr id="17" name="Text Placeholder 16">
            <a:extLst>
              <a:ext uri="{FF2B5EF4-FFF2-40B4-BE49-F238E27FC236}">
                <a16:creationId xmlns:a16="http://schemas.microsoft.com/office/drawing/2014/main" id="{7D9B55FA-5EAB-62DC-2C96-6E140F99C61C}"/>
              </a:ext>
            </a:extLst>
          </p:cNvPr>
          <p:cNvSpPr>
            <a:spLocks noGrp="1"/>
          </p:cNvSpPr>
          <p:nvPr>
            <p:ph type="body" sz="quarter" idx="35"/>
          </p:nvPr>
        </p:nvSpPr>
        <p:spPr/>
        <p:txBody>
          <a:bodyPr/>
          <a:lstStyle/>
          <a:p>
            <a:r>
              <a:rPr lang="en-GB"/>
              <a:t>2</a:t>
            </a:r>
          </a:p>
        </p:txBody>
      </p:sp>
      <p:sp>
        <p:nvSpPr>
          <p:cNvPr id="18" name="Text Placeholder 17">
            <a:extLst>
              <a:ext uri="{FF2B5EF4-FFF2-40B4-BE49-F238E27FC236}">
                <a16:creationId xmlns:a16="http://schemas.microsoft.com/office/drawing/2014/main" id="{147A8273-BEBF-9A57-4615-FE28DAC0FCF7}"/>
              </a:ext>
            </a:extLst>
          </p:cNvPr>
          <p:cNvSpPr>
            <a:spLocks noGrp="1"/>
          </p:cNvSpPr>
          <p:nvPr>
            <p:ph type="body" sz="quarter" idx="36"/>
          </p:nvPr>
        </p:nvSpPr>
        <p:spPr/>
        <p:txBody>
          <a:bodyPr/>
          <a:lstStyle/>
          <a:p>
            <a:r>
              <a:rPr lang="en-GB"/>
              <a:t>3</a:t>
            </a:r>
          </a:p>
        </p:txBody>
      </p:sp>
      <p:sp>
        <p:nvSpPr>
          <p:cNvPr id="19" name="Text Placeholder 18">
            <a:extLst>
              <a:ext uri="{FF2B5EF4-FFF2-40B4-BE49-F238E27FC236}">
                <a16:creationId xmlns:a16="http://schemas.microsoft.com/office/drawing/2014/main" id="{F86D2D85-E292-B8DB-130F-427421D96421}"/>
              </a:ext>
            </a:extLst>
          </p:cNvPr>
          <p:cNvSpPr>
            <a:spLocks noGrp="1"/>
          </p:cNvSpPr>
          <p:nvPr>
            <p:ph type="body" sz="quarter" idx="37"/>
          </p:nvPr>
        </p:nvSpPr>
        <p:spPr/>
        <p:txBody>
          <a:bodyPr/>
          <a:lstStyle/>
          <a:p>
            <a:r>
              <a:rPr lang="en-GB"/>
              <a:t>4</a:t>
            </a:r>
          </a:p>
        </p:txBody>
      </p:sp>
      <p:sp>
        <p:nvSpPr>
          <p:cNvPr id="20" name="Text Placeholder 19">
            <a:extLst>
              <a:ext uri="{FF2B5EF4-FFF2-40B4-BE49-F238E27FC236}">
                <a16:creationId xmlns:a16="http://schemas.microsoft.com/office/drawing/2014/main" id="{AC6015A9-8C71-AD9B-CE65-739304139DC3}"/>
              </a:ext>
            </a:extLst>
          </p:cNvPr>
          <p:cNvSpPr>
            <a:spLocks noGrp="1"/>
          </p:cNvSpPr>
          <p:nvPr>
            <p:ph type="body" sz="quarter" idx="38"/>
          </p:nvPr>
        </p:nvSpPr>
        <p:spPr/>
        <p:txBody>
          <a:bodyPr/>
          <a:lstStyle/>
          <a:p>
            <a:r>
              <a:rPr lang="en-GB"/>
              <a:t>5</a:t>
            </a:r>
          </a:p>
        </p:txBody>
      </p:sp>
      <p:sp>
        <p:nvSpPr>
          <p:cNvPr id="21" name="Text Placeholder 8">
            <a:extLst>
              <a:ext uri="{FF2B5EF4-FFF2-40B4-BE49-F238E27FC236}">
                <a16:creationId xmlns:a16="http://schemas.microsoft.com/office/drawing/2014/main" id="{395061B1-53C2-62A6-EA09-F72391918FEE}"/>
              </a:ext>
            </a:extLst>
          </p:cNvPr>
          <p:cNvSpPr txBox="1">
            <a:spLocks/>
          </p:cNvSpPr>
          <p:nvPr/>
        </p:nvSpPr>
        <p:spPr>
          <a:xfrm>
            <a:off x="2572230" y="2222849"/>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t>Nesuderinamas</a:t>
            </a:r>
            <a:r>
              <a:rPr lang="en-US" b="1" dirty="0"/>
              <a:t> </a:t>
            </a:r>
            <a:r>
              <a:rPr lang="en-US" b="1" dirty="0" err="1"/>
              <a:t>produkto</a:t>
            </a:r>
            <a:r>
              <a:rPr lang="en-US" b="1" dirty="0"/>
              <a:t> </a:t>
            </a:r>
            <a:r>
              <a:rPr lang="en-US" b="1" dirty="0" err="1"/>
              <a:t>naudojimas</a:t>
            </a:r>
            <a:endParaRPr lang="en-US" b="1" dirty="0"/>
          </a:p>
        </p:txBody>
      </p:sp>
      <p:sp>
        <p:nvSpPr>
          <p:cNvPr id="35" name="TextBox 34">
            <a:extLst>
              <a:ext uri="{FF2B5EF4-FFF2-40B4-BE49-F238E27FC236}">
                <a16:creationId xmlns:a16="http://schemas.microsoft.com/office/drawing/2014/main" id="{0693AA61-E933-CE1F-B1D6-505EA03E31AD}"/>
              </a:ext>
            </a:extLst>
          </p:cNvPr>
          <p:cNvSpPr txBox="1"/>
          <p:nvPr/>
        </p:nvSpPr>
        <p:spPr>
          <a:xfrm>
            <a:off x="6003354" y="6248286"/>
            <a:ext cx="614921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i="0" u="none" strike="noStrike" kern="1200" cap="none" spc="0" normalizeH="0" baseline="0" noProof="0" dirty="0">
                <a:ln>
                  <a:noFill/>
                </a:ln>
                <a:solidFill>
                  <a:srgbClr val="1188A3"/>
                </a:solidFill>
                <a:effectLst/>
                <a:uLnTx/>
                <a:uFillTx/>
                <a:latin typeface="Calibri" panose="020F0502020204030204"/>
                <a:ea typeface="+mn-ea"/>
                <a:cs typeface="+mn-cs"/>
              </a:rPr>
              <a:t>Šaltinis</a:t>
            </a:r>
            <a:r>
              <a:rPr kumimoji="0" lang="en-US" sz="1100" i="0" u="none" strike="noStrike" kern="1200" cap="none" spc="0" normalizeH="0" baseline="0" noProof="0" dirty="0">
                <a:ln>
                  <a:noFill/>
                </a:ln>
                <a:solidFill>
                  <a:srgbClr val="1188A3"/>
                </a:solidFill>
                <a:effectLst/>
                <a:uLnTx/>
                <a:uFillTx/>
                <a:latin typeface="Calibri" panose="020F0502020204030204"/>
                <a:ea typeface="+mn-ea"/>
                <a:cs typeface="+mn-cs"/>
              </a:rPr>
              <a:t>: </a:t>
            </a:r>
            <a:r>
              <a:rPr kumimoji="0" lang="en-US" sz="1100" i="0" u="none" strike="noStrike" kern="1200" cap="none" spc="0" normalizeH="0" baseline="0" noProof="0" dirty="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Lunsford, Dale A., Burnett, Melissa S. (1992). Marketing Product Innovations to the Elderly: Understanding the Barriers to Adoption. </a:t>
            </a:r>
            <a:r>
              <a:rPr kumimoji="0" lang="en-US" sz="1100" i="1" u="none" strike="noStrike" kern="1200" cap="none" spc="0" normalizeH="0" baseline="0" noProof="0" dirty="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The Journal of Consumer Marketing, 9</a:t>
            </a:r>
            <a:r>
              <a:rPr kumimoji="0" lang="en-US" sz="1100" u="none" strike="noStrike" kern="1200" cap="none" spc="0" normalizeH="0" baseline="0" noProof="0" dirty="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(4)</a:t>
            </a:r>
            <a:r>
              <a:rPr kumimoji="0" lang="en-US" sz="1100" i="0" u="none" strike="noStrike" kern="1200" cap="none" spc="0" normalizeH="0" baseline="0" noProof="0" dirty="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 53-62.</a:t>
            </a:r>
            <a:endParaRPr kumimoji="0" lang="en-US" sz="1100" i="0" u="none" strike="noStrike" kern="1200" cap="none" spc="0" normalizeH="0" baseline="0" noProof="0" dirty="0">
              <a:ln>
                <a:noFill/>
              </a:ln>
              <a:solidFill>
                <a:srgbClr val="1188A3"/>
              </a:solidFill>
              <a:effectLst/>
              <a:uLnTx/>
              <a:uFillTx/>
              <a:latin typeface="Calibri" panose="020F0502020204030204"/>
              <a:ea typeface="+mn-ea"/>
              <a:cs typeface="+mn-cs"/>
            </a:endParaRPr>
          </a:p>
        </p:txBody>
      </p:sp>
      <p:sp>
        <p:nvSpPr>
          <p:cNvPr id="32" name="Text Placeholder 9">
            <a:extLst>
              <a:ext uri="{FF2B5EF4-FFF2-40B4-BE49-F238E27FC236}">
                <a16:creationId xmlns:a16="http://schemas.microsoft.com/office/drawing/2014/main" id="{B4347E22-4E8B-BD88-4802-2780B3D04014}"/>
              </a:ext>
            </a:extLst>
          </p:cNvPr>
          <p:cNvSpPr txBox="1">
            <a:spLocks/>
          </p:cNvSpPr>
          <p:nvPr/>
        </p:nvSpPr>
        <p:spPr>
          <a:xfrm>
            <a:off x="7238200" y="3903349"/>
            <a:ext cx="1593742" cy="887943"/>
          </a:xfrm>
          <a:prstGeom prst="rect">
            <a:avLst/>
          </a:prstGeom>
        </p:spPr>
        <p:txBody>
          <a:bodyPr vert="horz" lIns="91440" tIns="45720" rIns="91440" bIns="45720" rtlCol="0">
            <a:normAutofit fontScale="92500"/>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lt-LT" sz="1200" dirty="0"/>
              <a:t>Taupumas, darbštumas ir lojalumas yra geros dorybės, skatinančios taupymo įpročius ir didesnį lojalumą</a:t>
            </a:r>
          </a:p>
        </p:txBody>
      </p:sp>
    </p:spTree>
    <p:extLst>
      <p:ext uri="{BB962C8B-B14F-4D97-AF65-F5344CB8AC3E}">
        <p14:creationId xmlns:p14="http://schemas.microsoft.com/office/powerpoint/2010/main" val="12665109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9B2249-5AE8-2986-1BF4-1A7915BF5359}"/>
              </a:ext>
            </a:extLst>
          </p:cNvPr>
          <p:cNvSpPr>
            <a:spLocks noGrp="1"/>
          </p:cNvSpPr>
          <p:nvPr>
            <p:ph type="body" sz="quarter" idx="16"/>
          </p:nvPr>
        </p:nvSpPr>
        <p:spPr>
          <a:xfrm>
            <a:off x="304362" y="251963"/>
            <a:ext cx="10731883" cy="582221"/>
          </a:xfrm>
        </p:spPr>
        <p:txBody>
          <a:bodyPr>
            <a:normAutofit lnSpcReduction="10000"/>
          </a:bodyPr>
          <a:lstStyle/>
          <a:p>
            <a:r>
              <a:rPr lang="lt-LT" dirty="0"/>
              <a:t>Keletas idėjų, kaip įveikti šias kliūtis</a:t>
            </a:r>
          </a:p>
        </p:txBody>
      </p:sp>
      <p:sp>
        <p:nvSpPr>
          <p:cNvPr id="4" name="Text Placeholder 3">
            <a:extLst>
              <a:ext uri="{FF2B5EF4-FFF2-40B4-BE49-F238E27FC236}">
                <a16:creationId xmlns:a16="http://schemas.microsoft.com/office/drawing/2014/main" id="{7C6168F8-0C07-C811-7FE9-51D3F1104E4E}"/>
              </a:ext>
            </a:extLst>
          </p:cNvPr>
          <p:cNvSpPr>
            <a:spLocks noGrp="1"/>
          </p:cNvSpPr>
          <p:nvPr>
            <p:ph type="body" sz="quarter" idx="21"/>
          </p:nvPr>
        </p:nvSpPr>
        <p:spPr>
          <a:xfrm>
            <a:off x="1615268" y="4372696"/>
            <a:ext cx="2374026" cy="1544009"/>
          </a:xfrm>
        </p:spPr>
        <p:txBody>
          <a:bodyPr>
            <a:normAutofit/>
          </a:bodyPr>
          <a:lstStyle/>
          <a:p>
            <a:pPr marL="285750" indent="-285750" algn="l">
              <a:spcBef>
                <a:spcPts val="600"/>
              </a:spcBef>
              <a:buFont typeface="Arial" panose="020B0604020202020204" pitchFamily="34" charset="0"/>
              <a:buChar char="•"/>
            </a:pPr>
            <a:r>
              <a:rPr lang="lt-LT" sz="1400" b="1" dirty="0">
                <a:solidFill>
                  <a:srgbClr val="28AF95"/>
                </a:solidFill>
              </a:rPr>
              <a:t>Vengti stereotipų (pvz., negalios ar sutrikimų) ir amžiaus etikečių.</a:t>
            </a:r>
          </a:p>
          <a:p>
            <a:pPr marL="285750" indent="-285750" algn="l">
              <a:spcBef>
                <a:spcPts val="600"/>
              </a:spcBef>
              <a:buFont typeface="Arial" panose="020B0604020202020204" pitchFamily="34" charset="0"/>
              <a:buChar char="•"/>
            </a:pPr>
            <a:r>
              <a:rPr lang="lt-LT" sz="1400" b="1" dirty="0">
                <a:solidFill>
                  <a:srgbClr val="28AF95"/>
                </a:solidFill>
              </a:rPr>
              <a:t>Sukurkite skirtingų kartų dizainą ir (arba) patrauklumą</a:t>
            </a:r>
          </a:p>
        </p:txBody>
      </p:sp>
      <p:sp>
        <p:nvSpPr>
          <p:cNvPr id="14" name="Text Placeholder 13">
            <a:extLst>
              <a:ext uri="{FF2B5EF4-FFF2-40B4-BE49-F238E27FC236}">
                <a16:creationId xmlns:a16="http://schemas.microsoft.com/office/drawing/2014/main" id="{C8A509A1-BD76-E296-0EE8-90C2A4255E82}"/>
              </a:ext>
            </a:extLst>
          </p:cNvPr>
          <p:cNvSpPr>
            <a:spLocks noGrp="1"/>
          </p:cNvSpPr>
          <p:nvPr>
            <p:ph type="body" sz="quarter" idx="34"/>
          </p:nvPr>
        </p:nvSpPr>
        <p:spPr/>
        <p:txBody>
          <a:bodyPr/>
          <a:lstStyle/>
          <a:p>
            <a:r>
              <a:rPr lang="en-IE"/>
              <a:t>1</a:t>
            </a:r>
          </a:p>
        </p:txBody>
      </p:sp>
      <p:sp>
        <p:nvSpPr>
          <p:cNvPr id="15" name="Text Placeholder 14">
            <a:extLst>
              <a:ext uri="{FF2B5EF4-FFF2-40B4-BE49-F238E27FC236}">
                <a16:creationId xmlns:a16="http://schemas.microsoft.com/office/drawing/2014/main" id="{C5560885-862B-F041-B94D-01EA5CAA7E51}"/>
              </a:ext>
            </a:extLst>
          </p:cNvPr>
          <p:cNvSpPr>
            <a:spLocks noGrp="1"/>
          </p:cNvSpPr>
          <p:nvPr>
            <p:ph type="body" sz="quarter" idx="35"/>
          </p:nvPr>
        </p:nvSpPr>
        <p:spPr/>
        <p:txBody>
          <a:bodyPr/>
          <a:lstStyle/>
          <a:p>
            <a:r>
              <a:rPr lang="en-IE"/>
              <a:t>2</a:t>
            </a:r>
          </a:p>
        </p:txBody>
      </p:sp>
      <p:sp>
        <p:nvSpPr>
          <p:cNvPr id="16" name="Text Placeholder 15">
            <a:extLst>
              <a:ext uri="{FF2B5EF4-FFF2-40B4-BE49-F238E27FC236}">
                <a16:creationId xmlns:a16="http://schemas.microsoft.com/office/drawing/2014/main" id="{83233FEE-5224-D328-7A90-83F37197C21B}"/>
              </a:ext>
            </a:extLst>
          </p:cNvPr>
          <p:cNvSpPr>
            <a:spLocks noGrp="1"/>
          </p:cNvSpPr>
          <p:nvPr>
            <p:ph type="body" sz="quarter" idx="36"/>
          </p:nvPr>
        </p:nvSpPr>
        <p:spPr/>
        <p:txBody>
          <a:bodyPr/>
          <a:lstStyle/>
          <a:p>
            <a:r>
              <a:rPr lang="en-IE"/>
              <a:t>3</a:t>
            </a:r>
          </a:p>
        </p:txBody>
      </p:sp>
      <p:sp>
        <p:nvSpPr>
          <p:cNvPr id="17" name="Text Placeholder 16">
            <a:extLst>
              <a:ext uri="{FF2B5EF4-FFF2-40B4-BE49-F238E27FC236}">
                <a16:creationId xmlns:a16="http://schemas.microsoft.com/office/drawing/2014/main" id="{C8349912-C124-4B49-3920-FFEF742B50B3}"/>
              </a:ext>
            </a:extLst>
          </p:cNvPr>
          <p:cNvSpPr>
            <a:spLocks noGrp="1"/>
          </p:cNvSpPr>
          <p:nvPr>
            <p:ph type="body" sz="quarter" idx="37"/>
          </p:nvPr>
        </p:nvSpPr>
        <p:spPr/>
        <p:txBody>
          <a:bodyPr/>
          <a:lstStyle/>
          <a:p>
            <a:r>
              <a:rPr lang="en-IE"/>
              <a:t>4</a:t>
            </a:r>
          </a:p>
        </p:txBody>
      </p:sp>
      <p:sp>
        <p:nvSpPr>
          <p:cNvPr id="18" name="Text Placeholder 17">
            <a:extLst>
              <a:ext uri="{FF2B5EF4-FFF2-40B4-BE49-F238E27FC236}">
                <a16:creationId xmlns:a16="http://schemas.microsoft.com/office/drawing/2014/main" id="{A7613435-F395-2E21-6CAB-15C0CE0B8B8D}"/>
              </a:ext>
            </a:extLst>
          </p:cNvPr>
          <p:cNvSpPr>
            <a:spLocks noGrp="1"/>
          </p:cNvSpPr>
          <p:nvPr>
            <p:ph type="body" sz="quarter" idx="38"/>
          </p:nvPr>
        </p:nvSpPr>
        <p:spPr/>
        <p:txBody>
          <a:bodyPr/>
          <a:lstStyle/>
          <a:p>
            <a:r>
              <a:rPr lang="en-IE"/>
              <a:t>5</a:t>
            </a:r>
          </a:p>
        </p:txBody>
      </p:sp>
      <p:sp>
        <p:nvSpPr>
          <p:cNvPr id="19" name="Text Placeholder 8">
            <a:extLst>
              <a:ext uri="{FF2B5EF4-FFF2-40B4-BE49-F238E27FC236}">
                <a16:creationId xmlns:a16="http://schemas.microsoft.com/office/drawing/2014/main" id="{64A573ED-04EF-7465-9ED0-77C265963D4E}"/>
              </a:ext>
            </a:extLst>
          </p:cNvPr>
          <p:cNvSpPr txBox="1">
            <a:spLocks/>
          </p:cNvSpPr>
          <p:nvPr/>
        </p:nvSpPr>
        <p:spPr>
          <a:xfrm>
            <a:off x="2567521" y="2885205"/>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t>Nesuderinamas</a:t>
            </a:r>
            <a:r>
              <a:rPr lang="en-US" b="1" dirty="0"/>
              <a:t> </a:t>
            </a:r>
            <a:r>
              <a:rPr lang="en-US" b="1" dirty="0" err="1"/>
              <a:t>produkto</a:t>
            </a:r>
            <a:r>
              <a:rPr lang="en-US" b="1" dirty="0"/>
              <a:t> </a:t>
            </a:r>
            <a:r>
              <a:rPr lang="en-US" b="1" dirty="0" err="1"/>
              <a:t>naudojimas</a:t>
            </a:r>
            <a:endParaRPr lang="en-US" b="1" dirty="0"/>
          </a:p>
        </p:txBody>
      </p:sp>
      <p:sp>
        <p:nvSpPr>
          <p:cNvPr id="20" name="Text Placeholder 8">
            <a:extLst>
              <a:ext uri="{FF2B5EF4-FFF2-40B4-BE49-F238E27FC236}">
                <a16:creationId xmlns:a16="http://schemas.microsoft.com/office/drawing/2014/main" id="{3E39DB31-6A9C-7EE8-3B6B-E9FB0E9C98CF}"/>
              </a:ext>
            </a:extLst>
          </p:cNvPr>
          <p:cNvSpPr txBox="1">
            <a:spLocks/>
          </p:cNvSpPr>
          <p:nvPr/>
        </p:nvSpPr>
        <p:spPr>
          <a:xfrm>
            <a:off x="4498037" y="3802448"/>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lt-LT" b="1" dirty="0"/>
              <a:t>Nepakankama suvokiama vertė</a:t>
            </a:r>
            <a:endParaRPr lang="en-GB" b="1" dirty="0"/>
          </a:p>
        </p:txBody>
      </p:sp>
      <p:sp>
        <p:nvSpPr>
          <p:cNvPr id="21" name="Text Placeholder 14">
            <a:extLst>
              <a:ext uri="{FF2B5EF4-FFF2-40B4-BE49-F238E27FC236}">
                <a16:creationId xmlns:a16="http://schemas.microsoft.com/office/drawing/2014/main" id="{91001FAA-639F-097B-2F93-5A7D1D51B7B5}"/>
              </a:ext>
            </a:extLst>
          </p:cNvPr>
          <p:cNvSpPr txBox="1">
            <a:spLocks/>
          </p:cNvSpPr>
          <p:nvPr/>
        </p:nvSpPr>
        <p:spPr>
          <a:xfrm>
            <a:off x="5670304" y="2265058"/>
            <a:ext cx="1740791" cy="316584"/>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err="1"/>
              <a:t>Savęs</a:t>
            </a:r>
            <a:r>
              <a:rPr lang="en-GB" b="1" dirty="0"/>
              <a:t> </a:t>
            </a:r>
            <a:r>
              <a:rPr lang="en-GB" b="1" dirty="0" err="1"/>
              <a:t>vertinimas</a:t>
            </a:r>
            <a:endParaRPr lang="en-GB" b="1" dirty="0"/>
          </a:p>
        </p:txBody>
      </p:sp>
      <p:sp>
        <p:nvSpPr>
          <p:cNvPr id="23" name="Text Placeholder 10">
            <a:extLst>
              <a:ext uri="{FF2B5EF4-FFF2-40B4-BE49-F238E27FC236}">
                <a16:creationId xmlns:a16="http://schemas.microsoft.com/office/drawing/2014/main" id="{0E9CE48B-C59C-E6CC-18D5-ACD34A1D0D05}"/>
              </a:ext>
            </a:extLst>
          </p:cNvPr>
          <p:cNvSpPr txBox="1">
            <a:spLocks/>
          </p:cNvSpPr>
          <p:nvPr/>
        </p:nvSpPr>
        <p:spPr>
          <a:xfrm>
            <a:off x="6954211" y="3610784"/>
            <a:ext cx="2130961" cy="35638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b="1" dirty="0"/>
              <a:t>Ilgalaikės kultūrinės vertybės</a:t>
            </a:r>
            <a:endParaRPr lang="en-GB" dirty="0"/>
          </a:p>
        </p:txBody>
      </p:sp>
      <p:sp>
        <p:nvSpPr>
          <p:cNvPr id="24" name="Text Placeholder 12">
            <a:extLst>
              <a:ext uri="{FF2B5EF4-FFF2-40B4-BE49-F238E27FC236}">
                <a16:creationId xmlns:a16="http://schemas.microsoft.com/office/drawing/2014/main" id="{F250F71F-C845-11C5-0C04-CB0FECEDA7CF}"/>
              </a:ext>
            </a:extLst>
          </p:cNvPr>
          <p:cNvSpPr txBox="1">
            <a:spLocks/>
          </p:cNvSpPr>
          <p:nvPr/>
        </p:nvSpPr>
        <p:spPr>
          <a:xfrm>
            <a:off x="9174845" y="2611716"/>
            <a:ext cx="2333958" cy="4020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b="1" dirty="0"/>
              <a:t>Fizinė, ekonominė ir funkcinė rizika</a:t>
            </a:r>
            <a:endParaRPr lang="en-GB" b="1" dirty="0"/>
          </a:p>
        </p:txBody>
      </p:sp>
      <p:sp>
        <p:nvSpPr>
          <p:cNvPr id="25" name="Arrow: Curved Right 24">
            <a:extLst>
              <a:ext uri="{FF2B5EF4-FFF2-40B4-BE49-F238E27FC236}">
                <a16:creationId xmlns:a16="http://schemas.microsoft.com/office/drawing/2014/main" id="{0CA8D0DF-517D-21BD-B864-5D618D372A36}"/>
              </a:ext>
            </a:extLst>
          </p:cNvPr>
          <p:cNvSpPr/>
          <p:nvPr/>
        </p:nvSpPr>
        <p:spPr>
          <a:xfrm>
            <a:off x="1725084" y="3649321"/>
            <a:ext cx="412955" cy="748241"/>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 Placeholder 6">
            <a:extLst>
              <a:ext uri="{FF2B5EF4-FFF2-40B4-BE49-F238E27FC236}">
                <a16:creationId xmlns:a16="http://schemas.microsoft.com/office/drawing/2014/main" id="{EA5604E8-E055-AB9F-75B4-07747935A782}"/>
              </a:ext>
            </a:extLst>
          </p:cNvPr>
          <p:cNvSpPr txBox="1">
            <a:spLocks/>
          </p:cNvSpPr>
          <p:nvPr/>
        </p:nvSpPr>
        <p:spPr>
          <a:xfrm>
            <a:off x="4279889" y="5463900"/>
            <a:ext cx="2994596" cy="108364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lt-LT" sz="1400" b="1" dirty="0"/>
              <a:t>Akcentuokite vertę ir naudotojų patirtį, o ne stilių ir nuosavybę.</a:t>
            </a:r>
          </a:p>
          <a:p>
            <a:pPr marL="285750" indent="-285750" algn="l">
              <a:buFont typeface="Arial" panose="020B0604020202020204" pitchFamily="34" charset="0"/>
              <a:buChar char="•"/>
            </a:pPr>
            <a:r>
              <a:rPr lang="lt-LT" sz="1400" b="1" dirty="0"/>
              <a:t>Rinkodara per bendraamžius, giminaičius ar vaikus</a:t>
            </a:r>
          </a:p>
        </p:txBody>
      </p:sp>
      <p:sp>
        <p:nvSpPr>
          <p:cNvPr id="27" name="Arrow: Curved Right 26">
            <a:extLst>
              <a:ext uri="{FF2B5EF4-FFF2-40B4-BE49-F238E27FC236}">
                <a16:creationId xmlns:a16="http://schemas.microsoft.com/office/drawing/2014/main" id="{2867839C-E143-43C1-0C3F-F468AC3D1765}"/>
              </a:ext>
            </a:extLst>
          </p:cNvPr>
          <p:cNvSpPr/>
          <p:nvPr/>
        </p:nvSpPr>
        <p:spPr>
          <a:xfrm flipH="1">
            <a:off x="6689718" y="4839037"/>
            <a:ext cx="383439" cy="734798"/>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Right 27">
            <a:extLst>
              <a:ext uri="{FF2B5EF4-FFF2-40B4-BE49-F238E27FC236}">
                <a16:creationId xmlns:a16="http://schemas.microsoft.com/office/drawing/2014/main" id="{509EB3B4-D946-62AD-9077-0CDDEE04C6C8}"/>
              </a:ext>
            </a:extLst>
          </p:cNvPr>
          <p:cNvSpPr/>
          <p:nvPr/>
        </p:nvSpPr>
        <p:spPr>
          <a:xfrm rot="4202792" flipV="1">
            <a:off x="6377127" y="696850"/>
            <a:ext cx="389941" cy="924551"/>
          </a:xfrm>
          <a:prstGeom prst="curvedRightArrow">
            <a:avLst>
              <a:gd name="adj1" fmla="val 25000"/>
              <a:gd name="adj2" fmla="val 52282"/>
              <a:gd name="adj3" fmla="val 499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 Placeholder 6">
            <a:extLst>
              <a:ext uri="{FF2B5EF4-FFF2-40B4-BE49-F238E27FC236}">
                <a16:creationId xmlns:a16="http://schemas.microsoft.com/office/drawing/2014/main" id="{CCF4E912-20F3-5460-C2FF-BD3FEC1C8174}"/>
              </a:ext>
            </a:extLst>
          </p:cNvPr>
          <p:cNvSpPr txBox="1">
            <a:spLocks/>
          </p:cNvSpPr>
          <p:nvPr/>
        </p:nvSpPr>
        <p:spPr>
          <a:xfrm>
            <a:off x="6881437" y="1016874"/>
            <a:ext cx="1815120" cy="80050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pt-BR" sz="1400" b="1" dirty="0"/>
              <a:t>Akcentuokite </a:t>
            </a:r>
            <a:r>
              <a:rPr lang="pt-BR" sz="1400" b="1" dirty="0">
                <a:solidFill>
                  <a:srgbClr val="28AF95"/>
                </a:solidFill>
              </a:rPr>
              <a:t>vertybes ir naudotojų patirtį</a:t>
            </a:r>
            <a:r>
              <a:rPr lang="pt-BR" sz="1400" b="1" dirty="0"/>
              <a:t>, o ne problemas.</a:t>
            </a:r>
          </a:p>
        </p:txBody>
      </p:sp>
      <p:sp>
        <p:nvSpPr>
          <p:cNvPr id="30" name="Text Placeholder 6">
            <a:extLst>
              <a:ext uri="{FF2B5EF4-FFF2-40B4-BE49-F238E27FC236}">
                <a16:creationId xmlns:a16="http://schemas.microsoft.com/office/drawing/2014/main" id="{FD745578-B7AF-7110-DC3B-EFE82778024B}"/>
              </a:ext>
            </a:extLst>
          </p:cNvPr>
          <p:cNvSpPr txBox="1">
            <a:spLocks/>
          </p:cNvSpPr>
          <p:nvPr/>
        </p:nvSpPr>
        <p:spPr>
          <a:xfrm>
            <a:off x="7411095" y="5180586"/>
            <a:ext cx="2228344" cy="91999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lt-LT" sz="1400" b="1" dirty="0">
                <a:solidFill>
                  <a:srgbClr val="28AF95"/>
                </a:solidFill>
              </a:rPr>
              <a:t>Suderinkite produkto ir (arba) paslaugos įvaizdį </a:t>
            </a:r>
            <a:r>
              <a:rPr lang="lt-LT" sz="1400" dirty="0">
                <a:solidFill>
                  <a:srgbClr val="28AF95"/>
                </a:solidFill>
              </a:rPr>
              <a:t>su šiomis vertybėmis</a:t>
            </a:r>
          </a:p>
        </p:txBody>
      </p:sp>
      <p:sp>
        <p:nvSpPr>
          <p:cNvPr id="32" name="Arrow: Curved Right 31">
            <a:extLst>
              <a:ext uri="{FF2B5EF4-FFF2-40B4-BE49-F238E27FC236}">
                <a16:creationId xmlns:a16="http://schemas.microsoft.com/office/drawing/2014/main" id="{F3DC157B-0883-7BC1-0D39-FF1668E1875F}"/>
              </a:ext>
            </a:extLst>
          </p:cNvPr>
          <p:cNvSpPr/>
          <p:nvPr/>
        </p:nvSpPr>
        <p:spPr>
          <a:xfrm flipH="1">
            <a:off x="9089189" y="4352862"/>
            <a:ext cx="383439" cy="734798"/>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 Placeholder 6">
            <a:extLst>
              <a:ext uri="{FF2B5EF4-FFF2-40B4-BE49-F238E27FC236}">
                <a16:creationId xmlns:a16="http://schemas.microsoft.com/office/drawing/2014/main" id="{D99BED82-A24E-75F0-B669-C6767DD5269A}"/>
              </a:ext>
            </a:extLst>
          </p:cNvPr>
          <p:cNvSpPr txBox="1">
            <a:spLocks/>
          </p:cNvSpPr>
          <p:nvPr/>
        </p:nvSpPr>
        <p:spPr>
          <a:xfrm>
            <a:off x="9635641" y="4278088"/>
            <a:ext cx="2556359" cy="1462254"/>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Bef>
                <a:spcPts val="600"/>
              </a:spcBef>
              <a:buFont typeface="Arial" panose="020B0604020202020204" pitchFamily="34" charset="0"/>
              <a:buChar char="•"/>
            </a:pPr>
            <a:r>
              <a:rPr lang="lt-LT" sz="1400" b="1" dirty="0"/>
              <a:t>Pateikite produktų ir (arba) paslaugų palyginimus</a:t>
            </a:r>
          </a:p>
          <a:p>
            <a:pPr marL="171450" indent="-171450" algn="l">
              <a:spcBef>
                <a:spcPts val="600"/>
              </a:spcBef>
              <a:buFont typeface="Arial" panose="020B0604020202020204" pitchFamily="34" charset="0"/>
              <a:buChar char="•"/>
            </a:pPr>
            <a:r>
              <a:rPr lang="lt-LT" sz="1400" b="1" dirty="0"/>
              <a:t>Akcentuokite santykių užmezgimą ir sveikintiną naršymą</a:t>
            </a:r>
          </a:p>
          <a:p>
            <a:pPr marL="171450" indent="-171450" algn="l">
              <a:spcBef>
                <a:spcPts val="600"/>
              </a:spcBef>
              <a:buFont typeface="Arial" panose="020B0604020202020204" pitchFamily="34" charset="0"/>
              <a:buChar char="•"/>
            </a:pPr>
            <a:r>
              <a:rPr lang="lt-LT" sz="1400" b="1" dirty="0"/>
              <a:t>Siūlykite nemokamus bandymus</a:t>
            </a:r>
          </a:p>
          <a:p>
            <a:pPr marL="171450" indent="-171450" algn="l">
              <a:spcBef>
                <a:spcPts val="600"/>
              </a:spcBef>
              <a:buFont typeface="Arial" panose="020B0604020202020204" pitchFamily="34" charset="0"/>
              <a:buChar char="•"/>
            </a:pPr>
            <a:r>
              <a:rPr lang="lt-LT" sz="1400" b="1" dirty="0"/>
              <a:t>Pabrėžkite, kad produktai ir (arba) paslaugos yra galimybė patenkinti neišsipildžiusius poreikius</a:t>
            </a:r>
          </a:p>
        </p:txBody>
      </p:sp>
      <p:sp>
        <p:nvSpPr>
          <p:cNvPr id="34" name="Arrow: Curved Right 33">
            <a:extLst>
              <a:ext uri="{FF2B5EF4-FFF2-40B4-BE49-F238E27FC236}">
                <a16:creationId xmlns:a16="http://schemas.microsoft.com/office/drawing/2014/main" id="{2A6E85C6-CCC8-DD15-3264-1B11E65A6EF0}"/>
              </a:ext>
            </a:extLst>
          </p:cNvPr>
          <p:cNvSpPr/>
          <p:nvPr/>
        </p:nvSpPr>
        <p:spPr>
          <a:xfrm flipH="1">
            <a:off x="11445607" y="3362396"/>
            <a:ext cx="383439" cy="990466"/>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292926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801702-8EA6-3ABF-494E-5058E51AB38D}"/>
              </a:ext>
            </a:extLst>
          </p:cNvPr>
          <p:cNvSpPr>
            <a:spLocks noGrp="1"/>
          </p:cNvSpPr>
          <p:nvPr>
            <p:ph type="body" sz="quarter" idx="16"/>
          </p:nvPr>
        </p:nvSpPr>
        <p:spPr>
          <a:xfrm>
            <a:off x="235789" y="1599621"/>
            <a:ext cx="3610082" cy="3498873"/>
          </a:xfrm>
        </p:spPr>
        <p:txBody>
          <a:bodyPr>
            <a:normAutofit fontScale="92500" lnSpcReduction="20000"/>
          </a:bodyPr>
          <a:lstStyle/>
          <a:p>
            <a:pPr algn="ctr">
              <a:lnSpc>
                <a:spcPct val="110000"/>
              </a:lnSpc>
            </a:pPr>
            <a:r>
              <a:rPr lang="lt-LT" dirty="0"/>
              <a:t>Keletas idėjų, kaip atsižvelgti į </a:t>
            </a:r>
            <a:r>
              <a:rPr lang="lt-LT" b="1" dirty="0"/>
              <a:t>unikalius senjorų poreikius, </a:t>
            </a:r>
            <a:r>
              <a:rPr lang="lt-LT" dirty="0"/>
              <a:t>diegiant produktų ir paslaugų inovacijas maisto pramonėje</a:t>
            </a:r>
          </a:p>
        </p:txBody>
      </p:sp>
      <p:sp>
        <p:nvSpPr>
          <p:cNvPr id="4" name="Text Placeholder 3">
            <a:extLst>
              <a:ext uri="{FF2B5EF4-FFF2-40B4-BE49-F238E27FC236}">
                <a16:creationId xmlns:a16="http://schemas.microsoft.com/office/drawing/2014/main" id="{FD840540-2C8B-45E2-CC7A-F660C99A18FE}"/>
              </a:ext>
            </a:extLst>
          </p:cNvPr>
          <p:cNvSpPr>
            <a:spLocks noGrp="1"/>
          </p:cNvSpPr>
          <p:nvPr>
            <p:ph type="body" sz="quarter" idx="19"/>
          </p:nvPr>
        </p:nvSpPr>
        <p:spPr>
          <a:xfrm>
            <a:off x="4369722" y="2953252"/>
            <a:ext cx="5022070" cy="651123"/>
          </a:xfrm>
          <a:ln>
            <a:solidFill>
              <a:srgbClr val="1188A3"/>
            </a:solidFill>
          </a:ln>
        </p:spPr>
        <p:txBody>
          <a:bodyPr>
            <a:noAutofit/>
          </a:bodyPr>
          <a:lstStyle/>
          <a:p>
            <a:pPr marL="0" indent="0" algn="l"/>
            <a:r>
              <a:rPr lang="lt-LT" sz="1600" dirty="0"/>
              <a:t>Kurkite į pagyvenusius žmones orientuotus sprendimus, kurie pabrėžia savarankiškumą, autonomiją ir patogumą.</a:t>
            </a:r>
          </a:p>
        </p:txBody>
      </p:sp>
      <p:sp>
        <p:nvSpPr>
          <p:cNvPr id="5" name="Text Placeholder 4">
            <a:extLst>
              <a:ext uri="{FF2B5EF4-FFF2-40B4-BE49-F238E27FC236}">
                <a16:creationId xmlns:a16="http://schemas.microsoft.com/office/drawing/2014/main" id="{C5A519AA-98B0-82CB-63C8-FDB48BB135AA}"/>
              </a:ext>
            </a:extLst>
          </p:cNvPr>
          <p:cNvSpPr>
            <a:spLocks noGrp="1"/>
          </p:cNvSpPr>
          <p:nvPr>
            <p:ph type="body" sz="quarter" idx="20"/>
          </p:nvPr>
        </p:nvSpPr>
        <p:spPr>
          <a:xfrm>
            <a:off x="3557802" y="2601633"/>
            <a:ext cx="6960818" cy="442320"/>
          </a:xfrm>
        </p:spPr>
        <p:txBody>
          <a:bodyPr>
            <a:noAutofit/>
          </a:bodyPr>
          <a:lstStyle/>
          <a:p>
            <a:pPr algn="l"/>
            <a:r>
              <a:rPr lang="lt-LT" sz="1600" dirty="0"/>
              <a:t>3. Būkite draugiški vyresnio amžiaus žmonėms ir akcentuokite klientų patirtį</a:t>
            </a:r>
          </a:p>
        </p:txBody>
      </p:sp>
      <p:sp>
        <p:nvSpPr>
          <p:cNvPr id="6" name="Text Placeholder 5">
            <a:extLst>
              <a:ext uri="{FF2B5EF4-FFF2-40B4-BE49-F238E27FC236}">
                <a16:creationId xmlns:a16="http://schemas.microsoft.com/office/drawing/2014/main" id="{D28E75B3-1BC4-A1B8-ED50-6FC55A7AD328}"/>
              </a:ext>
            </a:extLst>
          </p:cNvPr>
          <p:cNvSpPr>
            <a:spLocks noGrp="1"/>
          </p:cNvSpPr>
          <p:nvPr>
            <p:ph type="body" sz="quarter" idx="21"/>
          </p:nvPr>
        </p:nvSpPr>
        <p:spPr>
          <a:xfrm>
            <a:off x="5303138" y="527711"/>
            <a:ext cx="4509247" cy="740771"/>
          </a:xfrm>
          <a:ln>
            <a:solidFill>
              <a:srgbClr val="1188A3"/>
            </a:solidFill>
          </a:ln>
        </p:spPr>
        <p:txBody>
          <a:bodyPr>
            <a:noAutofit/>
          </a:bodyPr>
          <a:lstStyle/>
          <a:p>
            <a:pPr marL="0" indent="0" algn="l"/>
            <a:r>
              <a:rPr lang="lt-LT" sz="1600" dirty="0"/>
              <a:t>Gilintis į senjorų socialinių vaidmenų pokyčius ir jų poreikius su amžiumi (pvz., senelių, darbo jėgos ir vienišų namų ūkių). </a:t>
            </a:r>
            <a:endParaRPr lang="en-GB" sz="1600" dirty="0"/>
          </a:p>
        </p:txBody>
      </p:sp>
      <p:sp>
        <p:nvSpPr>
          <p:cNvPr id="7" name="Text Placeholder 6">
            <a:extLst>
              <a:ext uri="{FF2B5EF4-FFF2-40B4-BE49-F238E27FC236}">
                <a16:creationId xmlns:a16="http://schemas.microsoft.com/office/drawing/2014/main" id="{F09A8DA0-C5F8-435F-3462-442D062009C6}"/>
              </a:ext>
            </a:extLst>
          </p:cNvPr>
          <p:cNvSpPr>
            <a:spLocks noGrp="1"/>
          </p:cNvSpPr>
          <p:nvPr>
            <p:ph type="body" sz="quarter" idx="22"/>
          </p:nvPr>
        </p:nvSpPr>
        <p:spPr>
          <a:xfrm>
            <a:off x="5382999" y="164999"/>
            <a:ext cx="5437677" cy="296312"/>
          </a:xfrm>
        </p:spPr>
        <p:txBody>
          <a:bodyPr>
            <a:noAutofit/>
          </a:bodyPr>
          <a:lstStyle/>
          <a:p>
            <a:pPr algn="l"/>
            <a:r>
              <a:rPr lang="en-GB" sz="1600" dirty="0"/>
              <a:t>1. </a:t>
            </a:r>
            <a:r>
              <a:rPr lang="en-GB" sz="1600" dirty="0" err="1">
                <a:solidFill>
                  <a:srgbClr val="1188A3"/>
                </a:solidFill>
              </a:rPr>
              <a:t>Naujos</a:t>
            </a:r>
            <a:r>
              <a:rPr lang="en-GB" sz="1600" dirty="0">
                <a:solidFill>
                  <a:srgbClr val="1188A3"/>
                </a:solidFill>
              </a:rPr>
              <a:t> </a:t>
            </a:r>
            <a:r>
              <a:rPr lang="en-GB" sz="1600" dirty="0" err="1">
                <a:solidFill>
                  <a:srgbClr val="1188A3"/>
                </a:solidFill>
              </a:rPr>
              <a:t>verslo</a:t>
            </a:r>
            <a:r>
              <a:rPr lang="en-GB" sz="1600" dirty="0">
                <a:solidFill>
                  <a:srgbClr val="1188A3"/>
                </a:solidFill>
              </a:rPr>
              <a:t> </a:t>
            </a:r>
            <a:r>
              <a:rPr lang="en-GB" sz="1600" dirty="0" err="1">
                <a:solidFill>
                  <a:srgbClr val="1188A3"/>
                </a:solidFill>
              </a:rPr>
              <a:t>kryptys</a:t>
            </a:r>
            <a:r>
              <a:rPr lang="en-GB" sz="1600" dirty="0">
                <a:solidFill>
                  <a:srgbClr val="1188A3"/>
                </a:solidFill>
              </a:rPr>
              <a:t> </a:t>
            </a:r>
            <a:r>
              <a:rPr lang="en-GB" sz="1600" dirty="0" err="1">
                <a:solidFill>
                  <a:srgbClr val="1188A3"/>
                </a:solidFill>
              </a:rPr>
              <a:t>keičiantis</a:t>
            </a:r>
            <a:r>
              <a:rPr lang="en-GB" sz="1600" dirty="0">
                <a:solidFill>
                  <a:srgbClr val="1188A3"/>
                </a:solidFill>
              </a:rPr>
              <a:t> </a:t>
            </a:r>
            <a:r>
              <a:rPr lang="en-GB" sz="1600" dirty="0" err="1">
                <a:solidFill>
                  <a:srgbClr val="1188A3"/>
                </a:solidFill>
              </a:rPr>
              <a:t>socialiniams</a:t>
            </a:r>
            <a:r>
              <a:rPr lang="en-GB" sz="1600" dirty="0">
                <a:solidFill>
                  <a:srgbClr val="1188A3"/>
                </a:solidFill>
              </a:rPr>
              <a:t> </a:t>
            </a:r>
            <a:r>
              <a:rPr lang="en-GB" sz="1600" dirty="0" err="1">
                <a:solidFill>
                  <a:srgbClr val="1188A3"/>
                </a:solidFill>
              </a:rPr>
              <a:t>vaidmenims</a:t>
            </a:r>
            <a:endParaRPr lang="en-GB" sz="1600" dirty="0">
              <a:solidFill>
                <a:srgbClr val="1188A3"/>
              </a:solidFill>
            </a:endParaRPr>
          </a:p>
          <a:p>
            <a:pPr algn="l"/>
            <a:endParaRPr lang="en-GB" sz="1600" dirty="0"/>
          </a:p>
        </p:txBody>
      </p:sp>
      <p:sp>
        <p:nvSpPr>
          <p:cNvPr id="8" name="Text Placeholder 7">
            <a:extLst>
              <a:ext uri="{FF2B5EF4-FFF2-40B4-BE49-F238E27FC236}">
                <a16:creationId xmlns:a16="http://schemas.microsoft.com/office/drawing/2014/main" id="{55C8E112-B6DB-DCE0-144C-3BA40F71DAF0}"/>
              </a:ext>
            </a:extLst>
          </p:cNvPr>
          <p:cNvSpPr>
            <a:spLocks noGrp="1"/>
          </p:cNvSpPr>
          <p:nvPr>
            <p:ph type="body" sz="quarter" idx="23"/>
          </p:nvPr>
        </p:nvSpPr>
        <p:spPr>
          <a:xfrm>
            <a:off x="5303138" y="5352772"/>
            <a:ext cx="4673994" cy="651123"/>
          </a:xfrm>
          <a:ln>
            <a:solidFill>
              <a:srgbClr val="1188A3"/>
            </a:solidFill>
          </a:ln>
        </p:spPr>
        <p:txBody>
          <a:bodyPr>
            <a:noAutofit/>
          </a:bodyPr>
          <a:lstStyle/>
          <a:p>
            <a:pPr marL="0" indent="0" algn="l"/>
            <a:r>
              <a:rPr lang="lt-LT" sz="1600" dirty="0"/>
              <a:t>Stiprinti aktyvaus senėjimo, o ne chronologinio senėjimo įvaizdį</a:t>
            </a:r>
          </a:p>
        </p:txBody>
      </p:sp>
      <p:sp>
        <p:nvSpPr>
          <p:cNvPr id="9" name="Text Placeholder 8">
            <a:extLst>
              <a:ext uri="{FF2B5EF4-FFF2-40B4-BE49-F238E27FC236}">
                <a16:creationId xmlns:a16="http://schemas.microsoft.com/office/drawing/2014/main" id="{13BA90E1-995C-738D-8ECA-843108E211BC}"/>
              </a:ext>
            </a:extLst>
          </p:cNvPr>
          <p:cNvSpPr>
            <a:spLocks noGrp="1"/>
          </p:cNvSpPr>
          <p:nvPr>
            <p:ph type="body" sz="quarter" idx="24"/>
          </p:nvPr>
        </p:nvSpPr>
        <p:spPr>
          <a:xfrm>
            <a:off x="5303138" y="5019209"/>
            <a:ext cx="5974462" cy="267162"/>
          </a:xfrm>
        </p:spPr>
        <p:txBody>
          <a:bodyPr>
            <a:noAutofit/>
          </a:bodyPr>
          <a:lstStyle/>
          <a:p>
            <a:pPr algn="l"/>
            <a:r>
              <a:rPr lang="en-GB" sz="1600" dirty="0"/>
              <a:t>5. </a:t>
            </a:r>
            <a:r>
              <a:rPr lang="lt-LT" sz="1600" dirty="0"/>
              <a:t>Dėmesys kokybei, dvasingumui ir teigiamam savęs vertinimui</a:t>
            </a:r>
            <a:endParaRPr lang="en-GB" sz="1600" dirty="0">
              <a:solidFill>
                <a:srgbClr val="1188A3"/>
              </a:solidFill>
            </a:endParaRPr>
          </a:p>
        </p:txBody>
      </p:sp>
      <p:sp>
        <p:nvSpPr>
          <p:cNvPr id="10" name="Text Placeholder 9">
            <a:extLst>
              <a:ext uri="{FF2B5EF4-FFF2-40B4-BE49-F238E27FC236}">
                <a16:creationId xmlns:a16="http://schemas.microsoft.com/office/drawing/2014/main" id="{D9DE7143-C51E-4CCA-31E9-4082BF5B2E8A}"/>
              </a:ext>
            </a:extLst>
          </p:cNvPr>
          <p:cNvSpPr>
            <a:spLocks noGrp="1"/>
          </p:cNvSpPr>
          <p:nvPr>
            <p:ph type="body" sz="quarter" idx="25"/>
          </p:nvPr>
        </p:nvSpPr>
        <p:spPr>
          <a:xfrm>
            <a:off x="4691601" y="4107167"/>
            <a:ext cx="4476366" cy="651123"/>
          </a:xfrm>
          <a:ln>
            <a:solidFill>
              <a:srgbClr val="1188A3"/>
            </a:solidFill>
          </a:ln>
        </p:spPr>
        <p:txBody>
          <a:bodyPr>
            <a:noAutofit/>
          </a:bodyPr>
          <a:lstStyle/>
          <a:p>
            <a:pPr marL="0" indent="0" algn="l"/>
            <a:r>
              <a:rPr lang="lt-LT" sz="1600" dirty="0"/>
              <a:t>Pasinaudokite tokiais norais, siekiant paskatinti teigiamas vyresnio amžiaus klientų iniciatyvas.</a:t>
            </a:r>
          </a:p>
        </p:txBody>
      </p:sp>
      <p:sp>
        <p:nvSpPr>
          <p:cNvPr id="11" name="Text Placeholder 10">
            <a:extLst>
              <a:ext uri="{FF2B5EF4-FFF2-40B4-BE49-F238E27FC236}">
                <a16:creationId xmlns:a16="http://schemas.microsoft.com/office/drawing/2014/main" id="{74473B03-BE99-C778-2175-1F624C1BA22C}"/>
              </a:ext>
            </a:extLst>
          </p:cNvPr>
          <p:cNvSpPr>
            <a:spLocks noGrp="1"/>
          </p:cNvSpPr>
          <p:nvPr>
            <p:ph type="body" sz="quarter" idx="26"/>
          </p:nvPr>
        </p:nvSpPr>
        <p:spPr>
          <a:xfrm>
            <a:off x="3859858" y="3739031"/>
            <a:ext cx="6356706" cy="155945"/>
          </a:xfrm>
        </p:spPr>
        <p:txBody>
          <a:bodyPr>
            <a:noAutofit/>
          </a:bodyPr>
          <a:lstStyle/>
          <a:p>
            <a:pPr algn="l"/>
            <a:r>
              <a:rPr lang="lt-LT" sz="1600" dirty="0"/>
              <a:t>4. Dėmesys linksmybėms, </a:t>
            </a:r>
            <a:r>
              <a:rPr lang="lt-LT" sz="1600" dirty="0" err="1"/>
              <a:t>veiklumuii</a:t>
            </a:r>
            <a:r>
              <a:rPr lang="lt-LT" sz="1600" dirty="0"/>
              <a:t> ir socialiniams elementams</a:t>
            </a:r>
          </a:p>
        </p:txBody>
      </p:sp>
      <p:sp>
        <p:nvSpPr>
          <p:cNvPr id="12" name="Text Placeholder 11">
            <a:extLst>
              <a:ext uri="{FF2B5EF4-FFF2-40B4-BE49-F238E27FC236}">
                <a16:creationId xmlns:a16="http://schemas.microsoft.com/office/drawing/2014/main" id="{13C4E0C0-3B74-912B-A7DC-D0F5F1E883F3}"/>
              </a:ext>
            </a:extLst>
          </p:cNvPr>
          <p:cNvSpPr>
            <a:spLocks noGrp="1"/>
          </p:cNvSpPr>
          <p:nvPr>
            <p:ph type="body" sz="quarter" idx="27"/>
          </p:nvPr>
        </p:nvSpPr>
        <p:spPr>
          <a:xfrm>
            <a:off x="4691600" y="1746441"/>
            <a:ext cx="5285531" cy="780117"/>
          </a:xfrm>
          <a:ln>
            <a:solidFill>
              <a:srgbClr val="1188A3"/>
            </a:solidFill>
          </a:ln>
        </p:spPr>
        <p:txBody>
          <a:bodyPr>
            <a:noAutofit/>
          </a:bodyPr>
          <a:lstStyle/>
          <a:p>
            <a:pPr marL="0" indent="0" algn="l"/>
            <a:r>
              <a:rPr lang="lt-LT" sz="1600" dirty="0"/>
              <a:t>Atidžiai atkreipkite dėmesį į labiausiai paplitusius stereotipus apie vyresnio amžiaus moteris, lyčių atotrūkį ir pagyvenusius žmones; akcentuokite </a:t>
            </a:r>
            <a:r>
              <a:rPr lang="lt-LT" sz="1600" dirty="0" err="1"/>
              <a:t>savipagalbos</a:t>
            </a:r>
            <a:r>
              <a:rPr lang="lt-LT" sz="1600" dirty="0"/>
              <a:t> produktus ir paslaugas. </a:t>
            </a:r>
          </a:p>
        </p:txBody>
      </p:sp>
      <p:sp>
        <p:nvSpPr>
          <p:cNvPr id="13" name="Text Placeholder 12">
            <a:extLst>
              <a:ext uri="{FF2B5EF4-FFF2-40B4-BE49-F238E27FC236}">
                <a16:creationId xmlns:a16="http://schemas.microsoft.com/office/drawing/2014/main" id="{BA4BAE13-6B17-D687-23FC-4395A51FD676}"/>
              </a:ext>
            </a:extLst>
          </p:cNvPr>
          <p:cNvSpPr>
            <a:spLocks noGrp="1"/>
          </p:cNvSpPr>
          <p:nvPr>
            <p:ph type="body" sz="quarter" idx="28"/>
          </p:nvPr>
        </p:nvSpPr>
        <p:spPr>
          <a:xfrm>
            <a:off x="4463969" y="1449554"/>
            <a:ext cx="5006515" cy="442320"/>
          </a:xfrm>
        </p:spPr>
        <p:txBody>
          <a:bodyPr>
            <a:normAutofit/>
          </a:bodyPr>
          <a:lstStyle/>
          <a:p>
            <a:pPr algn="l"/>
            <a:r>
              <a:rPr lang="lt-LT" sz="1600" dirty="0"/>
              <a:t>2. Dėmesys naujiems lyčių vaidmenims ir savęs priežiūrai</a:t>
            </a:r>
          </a:p>
          <a:p>
            <a:pPr algn="l"/>
            <a:endParaRPr lang="lt-LT" sz="1600" dirty="0"/>
          </a:p>
        </p:txBody>
      </p:sp>
      <p:sp>
        <p:nvSpPr>
          <p:cNvPr id="14" name="TextBox 13">
            <a:extLst>
              <a:ext uri="{FF2B5EF4-FFF2-40B4-BE49-F238E27FC236}">
                <a16:creationId xmlns:a16="http://schemas.microsoft.com/office/drawing/2014/main" id="{77A135FE-909E-8616-EE54-D677CAAB7B3B}"/>
              </a:ext>
            </a:extLst>
          </p:cNvPr>
          <p:cNvSpPr txBox="1"/>
          <p:nvPr/>
        </p:nvSpPr>
        <p:spPr>
          <a:xfrm>
            <a:off x="9094694" y="6531976"/>
            <a:ext cx="6194612" cy="307777"/>
          </a:xfrm>
          <a:prstGeom prst="rect">
            <a:avLst/>
          </a:prstGeom>
          <a:noFill/>
        </p:spPr>
        <p:txBody>
          <a:bodyPr wrap="square">
            <a:spAutoFit/>
          </a:bodyPr>
          <a:lstStyle/>
          <a:p>
            <a:r>
              <a:rPr lang="lt-LT" sz="1400" dirty="0">
                <a:solidFill>
                  <a:srgbClr val="1188A3"/>
                </a:solidFill>
              </a:rPr>
              <a:t>Šaltinis</a:t>
            </a:r>
            <a:r>
              <a:rPr lang="en-GB" sz="1400" dirty="0">
                <a:solidFill>
                  <a:srgbClr val="1188A3"/>
                </a:solidFill>
              </a:rPr>
              <a:t>: </a:t>
            </a:r>
            <a:r>
              <a:rPr lang="en-GB" sz="1400" dirty="0">
                <a:solidFill>
                  <a:srgbClr val="1188A3"/>
                </a:solidFill>
                <a:hlinkClick r:id="rId2">
                  <a:extLst>
                    <a:ext uri="{A12FA001-AC4F-418D-AE19-62706E023703}">
                      <ahyp:hlinkClr xmlns:ahyp="http://schemas.microsoft.com/office/drawing/2018/hyperlinkcolor" val="tx"/>
                    </a:ext>
                  </a:extLst>
                </a:hlinkClick>
              </a:rPr>
              <a:t>Guido, </a:t>
            </a:r>
            <a:r>
              <a:rPr lang="en-GB" sz="1400" dirty="0" err="1">
                <a:solidFill>
                  <a:srgbClr val="1188A3"/>
                </a:solidFill>
                <a:hlinkClick r:id="rId2">
                  <a:extLst>
                    <a:ext uri="{A12FA001-AC4F-418D-AE19-62706E023703}">
                      <ahyp:hlinkClr xmlns:ahyp="http://schemas.microsoft.com/office/drawing/2018/hyperlinkcolor" val="tx"/>
                    </a:ext>
                  </a:extLst>
                </a:hlinkClick>
              </a:rPr>
              <a:t>Ugolini</a:t>
            </a:r>
            <a:r>
              <a:rPr lang="en-GB" sz="1400" dirty="0">
                <a:solidFill>
                  <a:srgbClr val="1188A3"/>
                </a:solidFill>
                <a:hlinkClick r:id="rId2">
                  <a:extLst>
                    <a:ext uri="{A12FA001-AC4F-418D-AE19-62706E023703}">
                      <ahyp:hlinkClr xmlns:ahyp="http://schemas.microsoft.com/office/drawing/2018/hyperlinkcolor" val="tx"/>
                    </a:ext>
                  </a:extLst>
                </a:hlinkClick>
              </a:rPr>
              <a:t> &amp; </a:t>
            </a:r>
            <a:r>
              <a:rPr lang="en-GB" sz="1400" dirty="0" err="1">
                <a:solidFill>
                  <a:srgbClr val="1188A3"/>
                </a:solidFill>
                <a:hlinkClick r:id="rId2">
                  <a:extLst>
                    <a:ext uri="{A12FA001-AC4F-418D-AE19-62706E023703}">
                      <ahyp:hlinkClr xmlns:ahyp="http://schemas.microsoft.com/office/drawing/2018/hyperlinkcolor" val="tx"/>
                    </a:ext>
                  </a:extLst>
                </a:hlinkClick>
              </a:rPr>
              <a:t>Sestino</a:t>
            </a:r>
            <a:r>
              <a:rPr lang="en-GB" sz="1400" dirty="0">
                <a:solidFill>
                  <a:srgbClr val="1188A3"/>
                </a:solidFill>
                <a:hlinkClick r:id="rId2">
                  <a:extLst>
                    <a:ext uri="{A12FA001-AC4F-418D-AE19-62706E023703}">
                      <ahyp:hlinkClr xmlns:ahyp="http://schemas.microsoft.com/office/drawing/2018/hyperlinkcolor" val="tx"/>
                    </a:ext>
                  </a:extLst>
                </a:hlinkClick>
              </a:rPr>
              <a:t> (2022)</a:t>
            </a:r>
            <a:endParaRPr lang="en-GB" sz="1400" dirty="0">
              <a:solidFill>
                <a:srgbClr val="1188A3"/>
              </a:solidFill>
            </a:endParaRPr>
          </a:p>
        </p:txBody>
      </p:sp>
      <p:pic>
        <p:nvPicPr>
          <p:cNvPr id="15" name="Picture 14" descr="Icon&#10;&#10;Description automatically generated with medium confidence">
            <a:extLst>
              <a:ext uri="{FF2B5EF4-FFF2-40B4-BE49-F238E27FC236}">
                <a16:creationId xmlns:a16="http://schemas.microsoft.com/office/drawing/2014/main" id="{0D5B2BA6-08D7-803C-03FB-FF14824443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0676" y="2355703"/>
            <a:ext cx="1135535" cy="1554108"/>
          </a:xfrm>
          <a:prstGeom prst="rect">
            <a:avLst/>
          </a:prstGeom>
        </p:spPr>
      </p:pic>
    </p:spTree>
    <p:extLst>
      <p:ext uri="{BB962C8B-B14F-4D97-AF65-F5344CB8AC3E}">
        <p14:creationId xmlns:p14="http://schemas.microsoft.com/office/powerpoint/2010/main" val="294688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BF656C-DE29-C660-5857-A34A64EBD3AE}"/>
              </a:ext>
            </a:extLst>
          </p:cNvPr>
          <p:cNvSpPr>
            <a:spLocks noGrp="1"/>
          </p:cNvSpPr>
          <p:nvPr>
            <p:ph type="body" sz="quarter" idx="18"/>
          </p:nvPr>
        </p:nvSpPr>
        <p:spPr/>
        <p:txBody>
          <a:bodyPr>
            <a:normAutofit fontScale="92500"/>
          </a:bodyPr>
          <a:lstStyle/>
          <a:p>
            <a:pPr marL="342900" indent="-342900">
              <a:buFont typeface="Arial" panose="020B0604020202020204" pitchFamily="34" charset="0"/>
              <a:buChar char="•"/>
            </a:pPr>
            <a:r>
              <a:rPr lang="lt-LT" dirty="0"/>
              <a:t>Sėkmei šiame rinkos segmente būtinas strateginis verslo modelis.</a:t>
            </a:r>
          </a:p>
          <a:p>
            <a:pPr marL="342900" indent="-342900">
              <a:buFont typeface="Arial" panose="020B0604020202020204" pitchFamily="34" charset="0"/>
              <a:buChar char="•"/>
            </a:pPr>
            <a:r>
              <a:rPr lang="lt-LT" dirty="0"/>
              <a:t>9 verslo modelio drobės skyriai atsakys į daugumą jūsų klausimų</a:t>
            </a:r>
          </a:p>
          <a:p>
            <a:pPr marL="342900" indent="-342900">
              <a:buFont typeface="Arial" panose="020B0604020202020204" pitchFamily="34" charset="0"/>
              <a:buChar char="•"/>
            </a:pPr>
            <a:r>
              <a:rPr lang="lt-LT" dirty="0"/>
              <a:t>Keletas svarbių verslo modelių:</a:t>
            </a:r>
            <a:r>
              <a:rPr lang="en-GB" dirty="0"/>
              <a:t> </a:t>
            </a:r>
          </a:p>
          <a:p>
            <a:pPr marL="914400" lvl="1" indent="-457200">
              <a:buFont typeface="+mj-lt"/>
              <a:buAutoNum type="arabicPeriod"/>
            </a:pPr>
            <a:r>
              <a:rPr lang="en-GB" b="1" spc="0" dirty="0" err="1">
                <a:solidFill>
                  <a:srgbClr val="000000"/>
                </a:solidFill>
                <a:latin typeface="+mn-lt"/>
              </a:rPr>
              <a:t>Pardavimo</a:t>
            </a:r>
            <a:r>
              <a:rPr lang="en-GB" b="1" spc="0" dirty="0">
                <a:solidFill>
                  <a:srgbClr val="000000"/>
                </a:solidFill>
                <a:latin typeface="+mn-lt"/>
              </a:rPr>
              <a:t> </a:t>
            </a:r>
            <a:r>
              <a:rPr lang="en-GB" b="1" spc="0" dirty="0" err="1">
                <a:solidFill>
                  <a:srgbClr val="000000"/>
                </a:solidFill>
                <a:latin typeface="+mn-lt"/>
              </a:rPr>
              <a:t>patirtis</a:t>
            </a:r>
            <a:endParaRPr lang="en-GB" b="1" spc="0" dirty="0">
              <a:solidFill>
                <a:srgbClr val="000000"/>
              </a:solidFill>
              <a:latin typeface="+mn-lt"/>
            </a:endParaRPr>
          </a:p>
          <a:p>
            <a:pPr marL="914400" lvl="1" indent="-457200">
              <a:buFont typeface="+mj-lt"/>
              <a:buAutoNum type="arabicPeriod"/>
            </a:pPr>
            <a:r>
              <a:rPr lang="lt-LT" b="1" spc="0" dirty="0">
                <a:solidFill>
                  <a:srgbClr val="000000"/>
                </a:solidFill>
                <a:latin typeface="+mn-lt"/>
              </a:rPr>
              <a:t>S</a:t>
            </a:r>
            <a:r>
              <a:rPr lang="en-GB" b="1" spc="0" dirty="0" err="1">
                <a:solidFill>
                  <a:srgbClr val="000000"/>
                </a:solidFill>
                <a:latin typeface="+mn-lt"/>
              </a:rPr>
              <a:t>avitarna</a:t>
            </a:r>
            <a:r>
              <a:rPr lang="en-GB" b="1" spc="0" dirty="0">
                <a:solidFill>
                  <a:srgbClr val="000000"/>
                </a:solidFill>
                <a:latin typeface="+mn-lt"/>
              </a:rPr>
              <a:t> (</a:t>
            </a:r>
            <a:r>
              <a:rPr lang="en-GB" b="1" spc="0" dirty="0" err="1">
                <a:solidFill>
                  <a:srgbClr val="000000"/>
                </a:solidFill>
                <a:latin typeface="+mn-lt"/>
              </a:rPr>
              <a:t>pvz</a:t>
            </a:r>
            <a:r>
              <a:rPr lang="en-GB" b="1" spc="0" dirty="0">
                <a:solidFill>
                  <a:srgbClr val="000000"/>
                </a:solidFill>
                <a:latin typeface="+mn-lt"/>
              </a:rPr>
              <a:t>., </a:t>
            </a:r>
            <a:r>
              <a:rPr lang="en-GB" b="1" spc="0" dirty="0" err="1">
                <a:solidFill>
                  <a:srgbClr val="000000"/>
                </a:solidFill>
                <a:latin typeface="+mn-lt"/>
              </a:rPr>
              <a:t>patogus</a:t>
            </a:r>
            <a:r>
              <a:rPr lang="en-GB" b="1" spc="0" dirty="0">
                <a:solidFill>
                  <a:srgbClr val="000000"/>
                </a:solidFill>
                <a:latin typeface="+mn-lt"/>
              </a:rPr>
              <a:t> </a:t>
            </a:r>
            <a:r>
              <a:rPr lang="en-GB" b="1" spc="0" dirty="0" err="1">
                <a:solidFill>
                  <a:srgbClr val="000000"/>
                </a:solidFill>
                <a:latin typeface="+mn-lt"/>
              </a:rPr>
              <a:t>maistas</a:t>
            </a:r>
            <a:r>
              <a:rPr lang="en-GB" b="1" spc="0" dirty="0">
                <a:solidFill>
                  <a:srgbClr val="000000"/>
                </a:solidFill>
                <a:latin typeface="+mn-lt"/>
              </a:rPr>
              <a:t>)</a:t>
            </a:r>
          </a:p>
          <a:p>
            <a:pPr marL="914400" lvl="1" indent="-457200">
              <a:buFont typeface="+mj-lt"/>
              <a:buAutoNum type="arabicPeriod"/>
            </a:pPr>
            <a:r>
              <a:rPr lang="en-GB" b="1" spc="0" dirty="0" err="1">
                <a:solidFill>
                  <a:srgbClr val="000000"/>
                </a:solidFill>
                <a:latin typeface="+mn-lt"/>
              </a:rPr>
              <a:t>Skaitmeninimas</a:t>
            </a:r>
            <a:r>
              <a:rPr lang="en-GB" b="1" spc="0" dirty="0">
                <a:solidFill>
                  <a:srgbClr val="000000"/>
                </a:solidFill>
                <a:latin typeface="+mn-lt"/>
              </a:rPr>
              <a:t> (</a:t>
            </a:r>
            <a:r>
              <a:rPr lang="en-GB" b="1" spc="0" dirty="0" err="1">
                <a:solidFill>
                  <a:srgbClr val="000000"/>
                </a:solidFill>
                <a:latin typeface="+mn-lt"/>
              </a:rPr>
              <a:t>pvz</a:t>
            </a:r>
            <a:r>
              <a:rPr lang="en-GB" b="1" spc="0" dirty="0">
                <a:solidFill>
                  <a:srgbClr val="000000"/>
                </a:solidFill>
                <a:latin typeface="+mn-lt"/>
              </a:rPr>
              <a:t>., </a:t>
            </a:r>
            <a:r>
              <a:rPr lang="en-GB" b="1" spc="0" dirty="0" err="1">
                <a:solidFill>
                  <a:srgbClr val="000000"/>
                </a:solidFill>
                <a:latin typeface="+mn-lt"/>
              </a:rPr>
              <a:t>šviežio</a:t>
            </a:r>
            <a:r>
              <a:rPr lang="en-GB" b="1" spc="0" dirty="0">
                <a:solidFill>
                  <a:srgbClr val="000000"/>
                </a:solidFill>
                <a:latin typeface="+mn-lt"/>
              </a:rPr>
              <a:t> </a:t>
            </a:r>
            <a:r>
              <a:rPr lang="en-GB" b="1" spc="0" dirty="0" err="1">
                <a:solidFill>
                  <a:srgbClr val="000000"/>
                </a:solidFill>
                <a:latin typeface="+mn-lt"/>
              </a:rPr>
              <a:t>maisto</a:t>
            </a:r>
            <a:r>
              <a:rPr lang="en-GB" b="1" spc="0" dirty="0">
                <a:solidFill>
                  <a:srgbClr val="000000"/>
                </a:solidFill>
                <a:latin typeface="+mn-lt"/>
              </a:rPr>
              <a:t> </a:t>
            </a:r>
            <a:r>
              <a:rPr lang="en-GB" b="1" spc="0" dirty="0" err="1">
                <a:solidFill>
                  <a:srgbClr val="000000"/>
                </a:solidFill>
                <a:latin typeface="+mn-lt"/>
              </a:rPr>
              <a:t>pristatymas</a:t>
            </a:r>
            <a:r>
              <a:rPr lang="en-GB" spc="0" dirty="0">
                <a:solidFill>
                  <a:srgbClr val="000000"/>
                </a:solidFill>
                <a:latin typeface="+mn-lt"/>
              </a:rPr>
              <a:t>)</a:t>
            </a:r>
          </a:p>
          <a:p>
            <a:pPr marL="342900" indent="-342900">
              <a:buFont typeface="Arial" panose="020B0604020202020204" pitchFamily="34" charset="0"/>
              <a:buChar char="•"/>
            </a:pPr>
            <a:r>
              <a:rPr lang="lt-LT" spc="0" dirty="0">
                <a:solidFill>
                  <a:srgbClr val="000000"/>
                </a:solidFill>
                <a:latin typeface="+mn-lt"/>
              </a:rPr>
              <a:t>Šiam segmentui labai svarbu nustatyti tinkamą kainą.</a:t>
            </a:r>
          </a:p>
          <a:p>
            <a:pPr marL="342900" indent="-342900">
              <a:buFont typeface="Arial" panose="020B0604020202020204" pitchFamily="34" charset="0"/>
              <a:buChar char="•"/>
            </a:pPr>
            <a:r>
              <a:rPr lang="lt-LT" spc="0" dirty="0">
                <a:solidFill>
                  <a:srgbClr val="000000"/>
                </a:solidFill>
                <a:latin typeface="+mn-lt"/>
              </a:rPr>
              <a:t>Yra keletas vyresnio amžiaus žmonių rinkai tinkamų pateikimo į rinką būdų. išnagrinėkite savo galimybes ir išsiaiškinkite, kas geriausiai atitinka jūsų galutinio vartotojo poreikius.</a:t>
            </a:r>
          </a:p>
          <a:p>
            <a:pPr marL="342900" indent="-342900">
              <a:buFont typeface="Arial" panose="020B0604020202020204" pitchFamily="34" charset="0"/>
              <a:buChar char="•"/>
            </a:pPr>
            <a:r>
              <a:rPr lang="en-GB" b="1" spc="0" dirty="0">
                <a:solidFill>
                  <a:srgbClr val="000000"/>
                </a:solidFill>
                <a:latin typeface="+mn-lt"/>
              </a:rPr>
              <a:t>VISUOSE SAVO SPRENDIMUOSE IR TOLIAU ORIENTUOKITĖS Į NAUDOTOJĄ!</a:t>
            </a:r>
            <a:endParaRPr lang="en-IE" dirty="0"/>
          </a:p>
        </p:txBody>
      </p:sp>
      <p:sp>
        <p:nvSpPr>
          <p:cNvPr id="3" name="Text Placeholder 2">
            <a:extLst>
              <a:ext uri="{FF2B5EF4-FFF2-40B4-BE49-F238E27FC236}">
                <a16:creationId xmlns:a16="http://schemas.microsoft.com/office/drawing/2014/main" id="{75DD5D4D-169B-0AD7-37CF-4965DC28F042}"/>
              </a:ext>
            </a:extLst>
          </p:cNvPr>
          <p:cNvSpPr>
            <a:spLocks noGrp="1"/>
          </p:cNvSpPr>
          <p:nvPr>
            <p:ph type="body" sz="quarter" idx="16"/>
          </p:nvPr>
        </p:nvSpPr>
        <p:spPr>
          <a:xfrm>
            <a:off x="734714" y="651064"/>
            <a:ext cx="10808102" cy="582221"/>
          </a:xfrm>
        </p:spPr>
        <p:txBody>
          <a:bodyPr>
            <a:normAutofit lnSpcReduction="10000"/>
          </a:bodyPr>
          <a:lstStyle/>
          <a:p>
            <a:r>
              <a:rPr lang="lt-LT" dirty="0"/>
              <a:t>Kitos svarbios žinutės įsiminti</a:t>
            </a:r>
            <a:endParaRPr lang="en-IE" dirty="0"/>
          </a:p>
        </p:txBody>
      </p:sp>
      <p:pic>
        <p:nvPicPr>
          <p:cNvPr id="4" name="Picture 3" descr="Icon&#10;&#10;Description automatically generated with medium confidence">
            <a:extLst>
              <a:ext uri="{FF2B5EF4-FFF2-40B4-BE49-F238E27FC236}">
                <a16:creationId xmlns:a16="http://schemas.microsoft.com/office/drawing/2014/main" id="{12FD2DE7-F1A4-2A25-13B2-3CEB55D4C9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23452" y="293821"/>
            <a:ext cx="1135535" cy="1554108"/>
          </a:xfrm>
          <a:prstGeom prst="rect">
            <a:avLst/>
          </a:prstGeom>
        </p:spPr>
      </p:pic>
    </p:spTree>
    <p:extLst>
      <p:ext uri="{BB962C8B-B14F-4D97-AF65-F5344CB8AC3E}">
        <p14:creationId xmlns:p14="http://schemas.microsoft.com/office/powerpoint/2010/main" val="338189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301C85A0-73C0-1A6C-FB1A-5A5DE4693B7F}"/>
              </a:ext>
            </a:extLst>
          </p:cNvPr>
          <p:cNvSpPr>
            <a:spLocks noGrp="1"/>
          </p:cNvSpPr>
          <p:nvPr>
            <p:ph type="body" sz="quarter" idx="18"/>
          </p:nvPr>
        </p:nvSpPr>
        <p:spPr>
          <a:xfrm>
            <a:off x="285710" y="1538691"/>
            <a:ext cx="11335990" cy="4170546"/>
          </a:xfrm>
        </p:spPr>
        <p:txBody>
          <a:bodyPr>
            <a:noAutofit/>
          </a:bodyPr>
          <a:lstStyle/>
          <a:p>
            <a:pPr indent="0">
              <a:lnSpc>
                <a:spcPct val="120000"/>
              </a:lnSpc>
              <a:defRPr/>
            </a:pPr>
            <a:r>
              <a:rPr kumimoji="0" lang="lt-LT" b="0" i="0" u="none" strike="noStrike" kern="1200" cap="none" spc="0" normalizeH="0" baseline="0" noProof="0" dirty="0">
                <a:ln>
                  <a:noFill/>
                </a:ln>
                <a:solidFill>
                  <a:srgbClr val="000000"/>
                </a:solidFill>
                <a:effectLst/>
                <a:uLnTx/>
                <a:uFillTx/>
                <a:ea typeface="+mn-ea"/>
                <a:cs typeface="+mn-cs"/>
              </a:rPr>
              <a:t>Nors galima manyti, kad senjorai mažiau linkę išbandyti naujus produktus ir paslaugas, tam įtakos gali turėti jų </a:t>
            </a:r>
            <a:r>
              <a:rPr kumimoji="0" lang="lt-LT" b="1" i="0" u="none" strike="noStrike" kern="1200" cap="none" spc="0" normalizeH="0" baseline="0" noProof="0" dirty="0">
                <a:ln>
                  <a:noFill/>
                </a:ln>
                <a:solidFill>
                  <a:srgbClr val="000000"/>
                </a:solidFill>
                <a:effectLst/>
                <a:uLnTx/>
                <a:uFillTx/>
                <a:ea typeface="+mn-ea"/>
                <a:cs typeface="+mn-cs"/>
              </a:rPr>
              <a:t>suvokiamas pažintinis amžius</a:t>
            </a:r>
            <a:r>
              <a:rPr kumimoji="0" lang="lt-LT" b="0" i="0" u="none" strike="noStrike" kern="1200" cap="none" spc="0" normalizeH="0" baseline="0" noProof="0" dirty="0">
                <a:ln>
                  <a:noFill/>
                </a:ln>
                <a:solidFill>
                  <a:srgbClr val="000000"/>
                </a:solidFill>
                <a:effectLst/>
                <a:uLnTx/>
                <a:uFillTx/>
                <a:ea typeface="+mn-ea"/>
                <a:cs typeface="+mn-cs"/>
              </a:rPr>
              <a:t>. Pavyzdžiui, </a:t>
            </a:r>
            <a:r>
              <a:rPr kumimoji="0" lang="lt-LT" b="0" i="0" u="sng" strike="noStrike" kern="1200" cap="none" spc="0" normalizeH="0" baseline="0" noProof="0" dirty="0">
                <a:ln>
                  <a:noFill/>
                </a:ln>
                <a:solidFill>
                  <a:srgbClr val="0070C0"/>
                </a:solidFill>
                <a:effectLst/>
                <a:uLnTx/>
                <a:uFillTx/>
                <a:ea typeface="+mn-ea"/>
                <a:cs typeface="+mn-cs"/>
              </a:rPr>
              <a:t>tyrimas</a:t>
            </a:r>
            <a:r>
              <a:rPr kumimoji="0" lang="lt-LT" b="0" i="0" u="none" strike="noStrike" kern="1200" cap="none" spc="0" normalizeH="0" baseline="0" noProof="0" dirty="0">
                <a:ln>
                  <a:noFill/>
                </a:ln>
                <a:solidFill>
                  <a:srgbClr val="000000"/>
                </a:solidFill>
                <a:effectLst/>
                <a:uLnTx/>
                <a:uFillTx/>
                <a:ea typeface="+mn-ea"/>
                <a:cs typeface="+mn-cs"/>
              </a:rPr>
              <a:t> rodo, kad senjorai gali būti atviresni eksperimentams su naujovėmis nei jaunesni žmonės hedonistinių (prabangos) prekių sektoriuje. </a:t>
            </a:r>
          </a:p>
          <a:p>
            <a:pPr indent="0">
              <a:lnSpc>
                <a:spcPct val="120000"/>
              </a:lnSpc>
              <a:defRPr/>
            </a:pPr>
            <a:r>
              <a:rPr kumimoji="0" lang="lt-LT" b="0" i="0" u="none" strike="noStrike" kern="1200" cap="none" spc="0" normalizeH="0" baseline="0" noProof="0" dirty="0">
                <a:ln>
                  <a:noFill/>
                </a:ln>
                <a:effectLst/>
                <a:uLnTx/>
                <a:uFillTx/>
                <a:ea typeface="+mn-ea"/>
                <a:cs typeface="+mn-cs"/>
              </a:rPr>
              <a:t>Pasak </a:t>
            </a:r>
            <a:r>
              <a:rPr kumimoji="0" lang="lt-LT" b="0" i="0" u="sng" strike="noStrike" kern="1200" cap="none" spc="0" normalizeH="0" baseline="0" noProof="0" dirty="0" err="1">
                <a:ln>
                  <a:noFill/>
                </a:ln>
                <a:solidFill>
                  <a:srgbClr val="0070C0"/>
                </a:solidFill>
                <a:effectLst/>
                <a:uLnTx/>
                <a:uFillTx/>
                <a:ea typeface="+mn-ea"/>
                <a:cs typeface="+mn-cs"/>
              </a:rPr>
              <a:t>Guido</a:t>
            </a:r>
            <a:r>
              <a:rPr kumimoji="0" lang="lt-LT" b="0" i="0" u="sng" strike="noStrike" kern="1200" cap="none" spc="0" normalizeH="0" baseline="0" noProof="0" dirty="0">
                <a:ln>
                  <a:noFill/>
                </a:ln>
                <a:solidFill>
                  <a:srgbClr val="0070C0"/>
                </a:solidFill>
                <a:effectLst/>
                <a:uLnTx/>
                <a:uFillTx/>
                <a:ea typeface="+mn-ea"/>
                <a:cs typeface="+mn-cs"/>
              </a:rPr>
              <a:t>, </a:t>
            </a:r>
            <a:r>
              <a:rPr kumimoji="0" lang="lt-LT" b="0" i="0" u="sng" strike="noStrike" kern="1200" cap="none" spc="0" normalizeH="0" baseline="0" noProof="0" dirty="0" err="1">
                <a:ln>
                  <a:noFill/>
                </a:ln>
                <a:solidFill>
                  <a:srgbClr val="0070C0"/>
                </a:solidFill>
                <a:effectLst/>
                <a:uLnTx/>
                <a:uFillTx/>
                <a:ea typeface="+mn-ea"/>
                <a:cs typeface="+mn-cs"/>
              </a:rPr>
              <a:t>Amatulli</a:t>
            </a:r>
            <a:r>
              <a:rPr kumimoji="0" lang="lt-LT" b="0" i="0" u="sng" strike="noStrike" kern="1200" cap="none" spc="0" normalizeH="0" baseline="0" noProof="0" dirty="0">
                <a:ln>
                  <a:noFill/>
                </a:ln>
                <a:solidFill>
                  <a:srgbClr val="0070C0"/>
                </a:solidFill>
                <a:effectLst/>
                <a:uLnTx/>
                <a:uFillTx/>
                <a:ea typeface="+mn-ea"/>
                <a:cs typeface="+mn-cs"/>
              </a:rPr>
              <a:t> ir </a:t>
            </a:r>
            <a:r>
              <a:rPr kumimoji="0" lang="lt-LT" b="0" i="0" u="sng" strike="noStrike" kern="1200" cap="none" spc="0" normalizeH="0" baseline="0" noProof="0" dirty="0" err="1">
                <a:ln>
                  <a:noFill/>
                </a:ln>
                <a:solidFill>
                  <a:srgbClr val="0070C0"/>
                </a:solidFill>
                <a:effectLst/>
                <a:uLnTx/>
                <a:uFillTx/>
                <a:ea typeface="+mn-ea"/>
                <a:cs typeface="+mn-cs"/>
              </a:rPr>
              <a:t>Peluso</a:t>
            </a:r>
            <a:r>
              <a:rPr kumimoji="0" lang="lt-LT" b="0" i="0" u="sng" strike="noStrike" kern="1200" cap="none" spc="0" normalizeH="0" baseline="0" noProof="0" dirty="0">
                <a:ln>
                  <a:noFill/>
                </a:ln>
                <a:solidFill>
                  <a:srgbClr val="0070C0"/>
                </a:solidFill>
                <a:effectLst/>
                <a:uLnTx/>
                <a:uFillTx/>
                <a:ea typeface="+mn-ea"/>
                <a:cs typeface="+mn-cs"/>
              </a:rPr>
              <a:t>, 2014</a:t>
            </a:r>
            <a:r>
              <a:rPr kumimoji="0" lang="lt-LT" b="0" i="0" u="none" strike="noStrike" kern="1200" cap="none" spc="0" normalizeH="0" baseline="0" noProof="0" dirty="0">
                <a:ln>
                  <a:noFill/>
                </a:ln>
                <a:effectLst/>
                <a:uLnTx/>
                <a:uFillTx/>
                <a:ea typeface="+mn-ea"/>
                <a:cs typeface="+mn-cs"/>
              </a:rPr>
              <a:t>, vyresnio amžiaus vartotojai, siekdami hedonistinių vartojimo tikslų, yra linkę </a:t>
            </a:r>
            <a:r>
              <a:rPr kumimoji="0" lang="lt-LT" b="1" i="0" u="none" strike="noStrike" kern="1200" cap="none" spc="0" normalizeH="0" baseline="0" noProof="0" dirty="0">
                <a:ln>
                  <a:noFill/>
                </a:ln>
                <a:effectLst/>
                <a:uLnTx/>
                <a:uFillTx/>
                <a:ea typeface="+mn-ea"/>
                <a:cs typeface="+mn-cs"/>
              </a:rPr>
              <a:t>suvokti save kaip jaunesnius</a:t>
            </a:r>
            <a:r>
              <a:rPr kumimoji="0" lang="lt-LT" b="0" i="0" u="none" strike="noStrike" kern="1200" cap="none" spc="0" normalizeH="0" baseline="0" noProof="0" dirty="0">
                <a:ln>
                  <a:noFill/>
                </a:ln>
                <a:effectLst/>
                <a:uLnTx/>
                <a:uFillTx/>
                <a:ea typeface="+mn-ea"/>
                <a:cs typeface="+mn-cs"/>
              </a:rPr>
              <a:t>, palyginti su utilitariniais (pagrindiniais) tikslais. Tai rodo, kad komercializuojant hedonistinius produktus, palyginti su utilitariniais produktais (pvz., medikamentais), </a:t>
            </a:r>
            <a:r>
              <a:rPr kumimoji="0" lang="lt-LT" b="1" i="0" u="none" strike="noStrike" kern="1200" cap="none" spc="0" normalizeH="0" baseline="0" noProof="0" dirty="0">
                <a:ln>
                  <a:noFill/>
                </a:ln>
                <a:effectLst/>
                <a:uLnTx/>
                <a:uFillTx/>
                <a:ea typeface="+mn-ea"/>
                <a:cs typeface="+mn-cs"/>
              </a:rPr>
              <a:t>reikalingas kitoks pozicionavimas</a:t>
            </a:r>
            <a:r>
              <a:rPr kumimoji="0" lang="lt-LT" b="0" i="0" u="none" strike="noStrike" kern="1200" cap="none" spc="0" normalizeH="0" baseline="0" noProof="0" dirty="0">
                <a:ln>
                  <a:noFill/>
                </a:ln>
                <a:effectLst/>
                <a:uLnTx/>
                <a:uFillTx/>
                <a:ea typeface="+mn-ea"/>
                <a:cs typeface="+mn-cs"/>
              </a:rPr>
              <a:t>.</a:t>
            </a:r>
          </a:p>
          <a:p>
            <a:pPr indent="0">
              <a:lnSpc>
                <a:spcPct val="120000"/>
              </a:lnSpc>
              <a:defRPr/>
            </a:pPr>
            <a:r>
              <a:rPr lang="en-US" b="1" dirty="0"/>
              <a:t>				</a:t>
            </a:r>
          </a:p>
          <a:p>
            <a:pPr indent="0">
              <a:lnSpc>
                <a:spcPct val="120000"/>
              </a:lnSpc>
              <a:defRPr/>
            </a:pPr>
            <a:endParaRPr lang="en-US" dirty="0"/>
          </a:p>
        </p:txBody>
      </p:sp>
      <p:sp>
        <p:nvSpPr>
          <p:cNvPr id="19" name="Text Placeholder 18">
            <a:extLst>
              <a:ext uri="{FF2B5EF4-FFF2-40B4-BE49-F238E27FC236}">
                <a16:creationId xmlns:a16="http://schemas.microsoft.com/office/drawing/2014/main" id="{5F02376E-820B-6BA0-87EB-C35AC42324E2}"/>
              </a:ext>
            </a:extLst>
          </p:cNvPr>
          <p:cNvSpPr>
            <a:spLocks noGrp="1"/>
          </p:cNvSpPr>
          <p:nvPr>
            <p:ph type="body" sz="quarter" idx="16"/>
          </p:nvPr>
        </p:nvSpPr>
        <p:spPr>
          <a:xfrm>
            <a:off x="243840" y="209005"/>
            <a:ext cx="11150930" cy="1201783"/>
          </a:xfrm>
          <a:solidFill>
            <a:srgbClr val="FFD100"/>
          </a:solidFill>
        </p:spPr>
        <p:txBody>
          <a:bodyPr anchor="ctr">
            <a:normAutofit/>
          </a:bodyPr>
          <a:lstStyle/>
          <a:p>
            <a:pPr marL="229870"/>
            <a:r>
              <a:rPr lang="lt-LT" dirty="0"/>
              <a:t>Kognityvinis amžius gali turėti įtakos senjorų atvirumui novatoriškiems produktams ir paslaugoms</a:t>
            </a:r>
          </a:p>
        </p:txBody>
      </p:sp>
    </p:spTree>
    <p:extLst>
      <p:ext uri="{BB962C8B-B14F-4D97-AF65-F5344CB8AC3E}">
        <p14:creationId xmlns:p14="http://schemas.microsoft.com/office/powerpoint/2010/main" val="17239604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7356022" y="538843"/>
            <a:ext cx="4751758" cy="4221935"/>
          </a:xfrm>
        </p:spPr>
        <p:txBody>
          <a:bodyPr>
            <a:normAutofit fontScale="55000" lnSpcReduction="20000"/>
          </a:bodyPr>
          <a:lstStyle/>
          <a:p>
            <a:pPr algn="ctr">
              <a:lnSpc>
                <a:spcPct val="120000"/>
              </a:lnSpc>
            </a:pPr>
            <a:r>
              <a:rPr lang="lt-LT" dirty="0"/>
              <a:t>Puikiai atlikta</a:t>
            </a:r>
            <a:r>
              <a:rPr lang="en-US" dirty="0"/>
              <a:t>!</a:t>
            </a:r>
            <a:endParaRPr lang="lt-LT" dirty="0"/>
          </a:p>
          <a:p>
            <a:pPr algn="ctr">
              <a:lnSpc>
                <a:spcPct val="120000"/>
              </a:lnSpc>
            </a:pPr>
            <a:r>
              <a:rPr lang="lt-LT" dirty="0"/>
              <a:t>Baigėte 5 modulį. Paskutinė mūsų mokymosi kelionės dalis kuriant naujovišką maistą senjorams yra </a:t>
            </a:r>
          </a:p>
          <a:p>
            <a:pPr algn="ctr">
              <a:lnSpc>
                <a:spcPct val="120000"/>
              </a:lnSpc>
            </a:pPr>
            <a:r>
              <a:rPr lang="lt-LT"/>
              <a:t>6 modulis –</a:t>
            </a:r>
            <a:endParaRPr lang="lt-LT" dirty="0"/>
          </a:p>
          <a:p>
            <a:pPr algn="ctr">
              <a:lnSpc>
                <a:spcPct val="120000"/>
              </a:lnSpc>
            </a:pPr>
            <a:r>
              <a:rPr lang="lt-LT" b="1" dirty="0"/>
              <a:t>Rinkodara vyresnio amžiaus žmonėms</a:t>
            </a:r>
          </a:p>
          <a:p>
            <a:endParaRPr lang="en-US" dirty="0"/>
          </a:p>
        </p:txBody>
      </p:sp>
    </p:spTree>
    <p:extLst>
      <p:ext uri="{BB962C8B-B14F-4D97-AF65-F5344CB8AC3E}">
        <p14:creationId xmlns:p14="http://schemas.microsoft.com/office/powerpoint/2010/main" val="41698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2192D26-8314-0848-4C2E-740FE482DA50}"/>
              </a:ext>
            </a:extLst>
          </p:cNvPr>
          <p:cNvSpPr>
            <a:spLocks noGrp="1"/>
          </p:cNvSpPr>
          <p:nvPr>
            <p:ph type="body" sz="quarter" idx="18"/>
          </p:nvPr>
        </p:nvSpPr>
        <p:spPr>
          <a:xfrm>
            <a:off x="342204" y="1489166"/>
            <a:ext cx="8087694" cy="4364787"/>
          </a:xfrm>
        </p:spPr>
        <p:txBody>
          <a:bodyPr>
            <a:normAutofit/>
          </a:bodyPr>
          <a:lstStyle/>
          <a:p>
            <a:pPr indent="0"/>
            <a:r>
              <a:rPr lang="lt-LT" dirty="0"/>
              <a:t>Tradicinių senjorų pažintinis amžius yra vidutiniškai </a:t>
            </a:r>
            <a:r>
              <a:rPr lang="lt-LT" b="1" dirty="0"/>
              <a:t>7</a:t>
            </a:r>
            <a:r>
              <a:rPr lang="lt-LT" dirty="0"/>
              <a:t> metais mažesnis už chronologinį amžių, o šiuolaikinių senjorų pažintinis amžius gali skirtis iki </a:t>
            </a:r>
            <a:r>
              <a:rPr lang="lt-LT" b="1" dirty="0"/>
              <a:t>12</a:t>
            </a:r>
            <a:r>
              <a:rPr lang="lt-LT" dirty="0"/>
              <a:t> metų!</a:t>
            </a:r>
          </a:p>
          <a:p>
            <a:pPr indent="0"/>
            <a:r>
              <a:rPr lang="lt-LT" b="1" dirty="0"/>
              <a:t>Kai kurios unikalios šiuolaikinių senjorų savybės:</a:t>
            </a:r>
          </a:p>
          <a:p>
            <a:pPr marL="468000" indent="-457200">
              <a:spcAft>
                <a:spcPts val="600"/>
              </a:spcAft>
              <a:buFont typeface="Arial" panose="020B0604020202020204" pitchFamily="34" charset="0"/>
              <a:buChar char="•"/>
            </a:pPr>
            <a:r>
              <a:rPr lang="lt-LT" dirty="0"/>
              <a:t>Jie džiaugiasi pozityviu aktyviu senėjimu; </a:t>
            </a:r>
          </a:p>
          <a:p>
            <a:pPr marL="468000" indent="-457200">
              <a:spcAft>
                <a:spcPts val="600"/>
              </a:spcAft>
              <a:buFont typeface="Arial" panose="020B0604020202020204" pitchFamily="34" charset="0"/>
              <a:buChar char="•"/>
            </a:pPr>
            <a:r>
              <a:rPr lang="lt-LT" dirty="0"/>
              <a:t>Jie mažiau nerimauja dėl mirtingumo;</a:t>
            </a:r>
          </a:p>
          <a:p>
            <a:pPr marL="468000" indent="-457200">
              <a:spcAft>
                <a:spcPts val="600"/>
              </a:spcAft>
              <a:buFont typeface="Arial" panose="020B0604020202020204" pitchFamily="34" charset="0"/>
              <a:buChar char="•"/>
            </a:pPr>
            <a:r>
              <a:rPr lang="lt-LT" dirty="0"/>
              <a:t>Jie yra labiau patenkinti savo sveikata ir socialiniu gyvenimu;</a:t>
            </a:r>
          </a:p>
          <a:p>
            <a:pPr marL="468000" indent="-457200">
              <a:spcAft>
                <a:spcPts val="600"/>
              </a:spcAft>
              <a:buFont typeface="Arial" panose="020B0604020202020204" pitchFamily="34" charset="0"/>
              <a:buChar char="•"/>
            </a:pPr>
            <a:r>
              <a:rPr lang="lt-LT" dirty="0"/>
              <a:t>Jie turi didesnes galimybes išlaidauti.</a:t>
            </a:r>
            <a:endParaRPr lang="en-US" dirty="0"/>
          </a:p>
        </p:txBody>
      </p:sp>
      <p:sp>
        <p:nvSpPr>
          <p:cNvPr id="13" name="Text Placeholder 12">
            <a:extLst>
              <a:ext uri="{FF2B5EF4-FFF2-40B4-BE49-F238E27FC236}">
                <a16:creationId xmlns:a16="http://schemas.microsoft.com/office/drawing/2014/main" id="{AC5088E5-321F-9118-04A7-6505B75A21FA}"/>
              </a:ext>
            </a:extLst>
          </p:cNvPr>
          <p:cNvSpPr>
            <a:spLocks noGrp="1"/>
          </p:cNvSpPr>
          <p:nvPr>
            <p:ph type="body" sz="quarter" idx="16"/>
          </p:nvPr>
        </p:nvSpPr>
        <p:spPr>
          <a:xfrm>
            <a:off x="482165" y="561104"/>
            <a:ext cx="10808102" cy="582221"/>
          </a:xfrm>
        </p:spPr>
        <p:txBody>
          <a:bodyPr>
            <a:normAutofit lnSpcReduction="10000"/>
          </a:bodyPr>
          <a:lstStyle/>
          <a:p>
            <a:r>
              <a:rPr lang="lt-LT" dirty="0"/>
              <a:t>Šiuolaikinių senjorų kognityviniai poreikiai </a:t>
            </a:r>
          </a:p>
        </p:txBody>
      </p:sp>
      <p:sp>
        <p:nvSpPr>
          <p:cNvPr id="4" name="TextBox 3">
            <a:extLst>
              <a:ext uri="{FF2B5EF4-FFF2-40B4-BE49-F238E27FC236}">
                <a16:creationId xmlns:a16="http://schemas.microsoft.com/office/drawing/2014/main" id="{0706EED7-6B53-6634-B3C2-6652C1159B57}"/>
              </a:ext>
            </a:extLst>
          </p:cNvPr>
          <p:cNvSpPr txBox="1"/>
          <p:nvPr/>
        </p:nvSpPr>
        <p:spPr>
          <a:xfrm>
            <a:off x="6161507" y="5217545"/>
            <a:ext cx="1061857" cy="369332"/>
          </a:xfrm>
          <a:prstGeom prst="rect">
            <a:avLst/>
          </a:prstGeom>
          <a:noFill/>
        </p:spPr>
        <p:txBody>
          <a:bodyPr wrap="square">
            <a:spAutoFit/>
          </a:bodyPr>
          <a:lstStyle/>
          <a:p>
            <a:r>
              <a:rPr kumimoji="0" lang="lt-LT" sz="1800" b="0" i="0" u="none" strike="noStrike" kern="1200" cap="none" spc="0" normalizeH="0" baseline="0" noProof="0" dirty="0">
                <a:ln>
                  <a:noFill/>
                </a:ln>
                <a:solidFill>
                  <a:srgbClr val="1188A3"/>
                </a:solidFill>
                <a:effectLst/>
                <a:uLnTx/>
                <a:uFillTx/>
                <a:ea typeface="+mn-ea"/>
                <a:cs typeface="+mn-cs"/>
                <a:hlinkClick r:id="rId2">
                  <a:extLst>
                    <a:ext uri="{A12FA001-AC4F-418D-AE19-62706E023703}">
                      <ahyp:hlinkClr xmlns:ahyp="http://schemas.microsoft.com/office/drawing/2018/hyperlinkcolor" val="tx"/>
                    </a:ext>
                  </a:extLst>
                </a:hlinkClick>
              </a:rPr>
              <a:t>Šaltinis</a:t>
            </a:r>
            <a:endParaRPr lang="en-US" sz="1800" b="0" i="0" u="none" strike="noStrike" baseline="0" dirty="0">
              <a:solidFill>
                <a:srgbClr val="1188A3"/>
              </a:solidFill>
              <a:latin typeface="MyriadPro-Semibold"/>
            </a:endParaRPr>
          </a:p>
        </p:txBody>
      </p:sp>
      <p:pic>
        <p:nvPicPr>
          <p:cNvPr id="3" name="Picture 2" descr="Two old men giving each other a high five">
            <a:extLst>
              <a:ext uri="{FF2B5EF4-FFF2-40B4-BE49-F238E27FC236}">
                <a16:creationId xmlns:a16="http://schemas.microsoft.com/office/drawing/2014/main" id="{6CA5D840-85E2-FD73-1B74-DDD413E4F6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73112" y="1663337"/>
            <a:ext cx="3476684" cy="2856412"/>
          </a:xfrm>
          <a:prstGeom prst="rect">
            <a:avLst/>
          </a:prstGeom>
        </p:spPr>
      </p:pic>
    </p:spTree>
    <p:extLst>
      <p:ext uri="{BB962C8B-B14F-4D97-AF65-F5344CB8AC3E}">
        <p14:creationId xmlns:p14="http://schemas.microsoft.com/office/powerpoint/2010/main" val="331772648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21" ma:contentTypeDescription="Create a new document." ma:contentTypeScope="" ma:versionID="b38d933d22d39ca308305bc566227af5">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a6be24cabd3ee67b99a54a108ee5ff2d"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3B237A-44E2-41A0-8C94-647EAD871804}">
  <ds:schemaRefs>
    <ds:schemaRef ds:uri="http://schemas.microsoft.com/office/2006/documentManagement/types"/>
    <ds:schemaRef ds:uri="539e4a8c-7e7c-4ea1-8c2e-f9bf51a8ca20"/>
    <ds:schemaRef ds:uri="http://schemas.microsoft.com/office/infopath/2007/PartnerControls"/>
    <ds:schemaRef ds:uri="http://schemas.openxmlformats.org/package/2006/metadata/core-properties"/>
    <ds:schemaRef ds:uri="41f5c9df-7cea-428a-8452-da6b62a57c0f"/>
    <ds:schemaRef ds:uri="http://purl.org/dc/elements/1.1/"/>
    <ds:schemaRef ds:uri="http://www.w3.org/XML/1998/namespace"/>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F038FD0C-879A-4C95-B3E2-D3AC563DF30B}">
  <ds:schemaRefs>
    <ds:schemaRef ds:uri="http://schemas.microsoft.com/sharepoint/v3/contenttype/forms"/>
  </ds:schemaRefs>
</ds:datastoreItem>
</file>

<file path=customXml/itemProps3.xml><?xml version="1.0" encoding="utf-8"?>
<ds:datastoreItem xmlns:ds="http://schemas.openxmlformats.org/officeDocument/2006/customXml" ds:itemID="{9A0075FC-AAD5-4F35-921D-097338252D2B}"/>
</file>

<file path=docProps/app.xml><?xml version="1.0" encoding="utf-8"?>
<Properties xmlns="http://schemas.openxmlformats.org/officeDocument/2006/extended-properties" xmlns:vt="http://schemas.openxmlformats.org/officeDocument/2006/docPropsVTypes">
  <TotalTime>412</TotalTime>
  <Words>6712</Words>
  <Application>Microsoft Office PowerPoint</Application>
  <PresentationFormat>Plačiaekranė</PresentationFormat>
  <Paragraphs>665</Paragraphs>
  <Slides>80</Slides>
  <Notes>16</Notes>
  <HiddenSlides>0</HiddenSlides>
  <MMClips>3</MMClips>
  <ScaleCrop>false</ScaleCrop>
  <HeadingPairs>
    <vt:vector size="6" baseType="variant">
      <vt:variant>
        <vt:lpstr>Naudojami šriftai</vt:lpstr>
      </vt:variant>
      <vt:variant>
        <vt:i4>21</vt:i4>
      </vt:variant>
      <vt:variant>
        <vt:lpstr>Tema</vt:lpstr>
      </vt:variant>
      <vt:variant>
        <vt:i4>1</vt:i4>
      </vt:variant>
      <vt:variant>
        <vt:lpstr>Skaidrių pavadinimai</vt:lpstr>
      </vt:variant>
      <vt:variant>
        <vt:i4>80</vt:i4>
      </vt:variant>
    </vt:vector>
  </HeadingPairs>
  <TitlesOfParts>
    <vt:vector size="102" baseType="lpstr">
      <vt:lpstr>arboria</vt:lpstr>
      <vt:lpstr>Arial</vt:lpstr>
      <vt:lpstr>Avenir</vt:lpstr>
      <vt:lpstr>Bradley Hand ITC</vt:lpstr>
      <vt:lpstr>Calibri</vt:lpstr>
      <vt:lpstr>Calibri (Body)</vt:lpstr>
      <vt:lpstr>Calibri Light</vt:lpstr>
      <vt:lpstr>FrutigerLTCom-Light</vt:lpstr>
      <vt:lpstr>Gilroy-SemiBold</vt:lpstr>
      <vt:lpstr>Lato</vt:lpstr>
      <vt:lpstr>Lato Heavy</vt:lpstr>
      <vt:lpstr>Lato Regular</vt:lpstr>
      <vt:lpstr>Lato Semibold</vt:lpstr>
      <vt:lpstr>MyriadPro-Semibold</vt:lpstr>
      <vt:lpstr>Montserrat</vt:lpstr>
      <vt:lpstr>Montserrat Light</vt:lpstr>
      <vt:lpstr>Montserrat Medium</vt:lpstr>
      <vt:lpstr>nyt-imperial</vt:lpstr>
      <vt:lpstr>Quattrocento Sans</vt:lpstr>
      <vt:lpstr>Times New Roman</vt:lpstr>
      <vt:lpstr>Verdana</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Ingrida Krogertė</cp:lastModifiedBy>
  <cp:revision>10</cp:revision>
  <dcterms:created xsi:type="dcterms:W3CDTF">2020-10-14T13:32:04Z</dcterms:created>
  <dcterms:modified xsi:type="dcterms:W3CDTF">2022-07-08T11:42:57Z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