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286" r:id="rId5"/>
    <p:sldId id="4497" r:id="rId6"/>
    <p:sldId id="4387" r:id="rId7"/>
    <p:sldId id="4593" r:id="rId8"/>
    <p:sldId id="4502" r:id="rId9"/>
    <p:sldId id="4575" r:id="rId10"/>
    <p:sldId id="4594" r:id="rId11"/>
    <p:sldId id="4515" r:id="rId12"/>
    <p:sldId id="4516" r:id="rId13"/>
    <p:sldId id="4517" r:id="rId14"/>
    <p:sldId id="4591" r:id="rId15"/>
    <p:sldId id="4518" r:id="rId16"/>
    <p:sldId id="4519" r:id="rId17"/>
    <p:sldId id="4521" r:id="rId18"/>
    <p:sldId id="4522" r:id="rId19"/>
    <p:sldId id="4523" r:id="rId20"/>
    <p:sldId id="4576" r:id="rId21"/>
    <p:sldId id="4552" r:id="rId22"/>
    <p:sldId id="4390" r:id="rId23"/>
    <p:sldId id="4553" r:id="rId24"/>
    <p:sldId id="4554" r:id="rId25"/>
    <p:sldId id="4595" r:id="rId26"/>
    <p:sldId id="4596" r:id="rId27"/>
    <p:sldId id="4597" r:id="rId28"/>
    <p:sldId id="4598" r:id="rId29"/>
    <p:sldId id="4599" r:id="rId30"/>
    <p:sldId id="4555" r:id="rId31"/>
    <p:sldId id="4556" r:id="rId32"/>
    <p:sldId id="4500" r:id="rId33"/>
    <p:sldId id="4501" r:id="rId34"/>
    <p:sldId id="4509" r:id="rId35"/>
    <p:sldId id="4510" r:id="rId36"/>
    <p:sldId id="4511" r:id="rId37"/>
    <p:sldId id="4512" r:id="rId38"/>
    <p:sldId id="4513" r:id="rId39"/>
    <p:sldId id="4514" r:id="rId40"/>
    <p:sldId id="4506" r:id="rId41"/>
    <p:sldId id="4505" r:id="rId42"/>
    <p:sldId id="4499" r:id="rId43"/>
    <p:sldId id="4600" r:id="rId44"/>
    <p:sldId id="4391" r:id="rId45"/>
    <p:sldId id="4561" r:id="rId46"/>
    <p:sldId id="4560" r:id="rId47"/>
    <p:sldId id="4574" r:id="rId48"/>
    <p:sldId id="4557" r:id="rId49"/>
    <p:sldId id="4566" r:id="rId50"/>
    <p:sldId id="4565" r:id="rId51"/>
    <p:sldId id="4573" r:id="rId52"/>
    <p:sldId id="4572" r:id="rId53"/>
    <p:sldId id="4569" r:id="rId54"/>
    <p:sldId id="4496" r:id="rId55"/>
    <p:sldId id="4570" r:id="rId56"/>
    <p:sldId id="4562" r:id="rId57"/>
    <p:sldId id="4571" r:id="rId58"/>
    <p:sldId id="4558" r:id="rId59"/>
    <p:sldId id="4577" r:id="rId60"/>
    <p:sldId id="4580" r:id="rId61"/>
    <p:sldId id="4601" r:id="rId62"/>
    <p:sldId id="4602" r:id="rId63"/>
    <p:sldId id="4579" r:id="rId64"/>
    <p:sldId id="4581" r:id="rId65"/>
    <p:sldId id="4604" r:id="rId66"/>
    <p:sldId id="4603" r:id="rId67"/>
    <p:sldId id="4578" r:id="rId68"/>
    <p:sldId id="4584" r:id="rId69"/>
    <p:sldId id="4585" r:id="rId70"/>
    <p:sldId id="4586" r:id="rId71"/>
    <p:sldId id="4592" r:id="rId72"/>
    <p:sldId id="4587" r:id="rId73"/>
    <p:sldId id="4590" r:id="rId74"/>
    <p:sldId id="4392" r:id="rId75"/>
    <p:sldId id="4498" r:id="rId76"/>
    <p:sldId id="426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3A646A2A-5463-31BB-24B8-887E45DDAF69}" name="Orla Casey" initials="OC" userId="S::orla@momentumconsulting.ie::ee9f56f0-43a2-47ae-a5b8-d4a7d2f5cec3"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000000"/>
    <a:srgbClr val="FFD100"/>
    <a:srgbClr val="85D2E1"/>
    <a:srgbClr val="472480"/>
    <a:srgbClr val="1D372F"/>
    <a:srgbClr val="A2CAD5"/>
    <a:srgbClr val="BAD9E3"/>
    <a:srgbClr val="02BBE3"/>
    <a:srgbClr val="FB4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F1DA2-06A2-429B-94D0-9642EFEA0AE1}" v="1" dt="2022-06-14T13:22:38.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52"/>
  </p:normalViewPr>
  <p:slideViewPr>
    <p:cSldViewPr snapToGrid="0">
      <p:cViewPr varScale="1">
        <p:scale>
          <a:sx n="36" d="100"/>
          <a:sy n="36" d="100"/>
        </p:scale>
        <p:origin x="60" y="10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userId="S::paula_momentumconsulting.ie#ext#@fhmuenster183.onmicrosoft.com::fc69c271-b269-4cfc-b647-ef8bba578a68" providerId="AD" clId="Web-{168B481C-EEB2-4C83-A473-8796B4AFC746}"/>
    <pc:docChg chg="modSld">
      <pc:chgData name="paula" userId="S::paula_momentumconsulting.ie#ext#@fhmuenster183.onmicrosoft.com::fc69c271-b269-4cfc-b647-ef8bba578a68" providerId="AD" clId="Web-{168B481C-EEB2-4C83-A473-8796B4AFC746}" dt="2022-06-09T13:13:23.757" v="1" actId="1076"/>
      <pc:docMkLst>
        <pc:docMk/>
      </pc:docMkLst>
      <pc:sldChg chg="addSp modSp">
        <pc:chgData name="paula" userId="S::paula_momentumconsulting.ie#ext#@fhmuenster183.onmicrosoft.com::fc69c271-b269-4cfc-b647-ef8bba578a68" providerId="AD" clId="Web-{168B481C-EEB2-4C83-A473-8796B4AFC746}" dt="2022-06-09T13:13:23.757" v="1" actId="1076"/>
        <pc:sldMkLst>
          <pc:docMk/>
          <pc:sldMk cId="2288239601" sldId="4286"/>
        </pc:sldMkLst>
        <pc:picChg chg="add mod">
          <ac:chgData name="paula" userId="S::paula_momentumconsulting.ie#ext#@fhmuenster183.onmicrosoft.com::fc69c271-b269-4cfc-b647-ef8bba578a68" providerId="AD" clId="Web-{168B481C-EEB2-4C83-A473-8796B4AFC746}" dt="2022-06-09T13:13:23.757" v="1" actId="1076"/>
          <ac:picMkLst>
            <pc:docMk/>
            <pc:sldMk cId="2288239601" sldId="4286"/>
            <ac:picMk id="2" creationId="{B910A503-10F5-B771-A5F1-96536D75B92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400"/>
          <a:stretch/>
        </p:blipFill>
        <p:spPr>
          <a:xfrm>
            <a:off x="1517604" y="898217"/>
            <a:ext cx="10674396" cy="5865112"/>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0332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63509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4471065" y="2715097"/>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16772" y="1310485"/>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874066" y="443268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rot="4827660">
            <a:off x="2316192" y="2234017"/>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690811" y="2834220"/>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589187" y="3360822"/>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2771967" y="4285642"/>
            <a:ext cx="770268"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5470775" y="13693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Freeform 169">
            <a:extLst>
              <a:ext uri="{FF2B5EF4-FFF2-40B4-BE49-F238E27FC236}">
                <a16:creationId xmlns:a16="http://schemas.microsoft.com/office/drawing/2014/main" id="{3021683C-B8E7-4727-BAD9-4FDFC713D4DB}"/>
              </a:ext>
            </a:extLst>
          </p:cNvPr>
          <p:cNvSpPr>
            <a:spLocks noChangeArrowheads="1"/>
          </p:cNvSpPr>
          <p:nvPr userDrawn="1"/>
        </p:nvSpPr>
        <p:spPr bwMode="auto">
          <a:xfrm>
            <a:off x="554980" y="214721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0" name="Freeform 169">
            <a:extLst>
              <a:ext uri="{FF2B5EF4-FFF2-40B4-BE49-F238E27FC236}">
                <a16:creationId xmlns:a16="http://schemas.microsoft.com/office/drawing/2014/main" id="{5AF37512-FE41-44CB-BFDC-37BD297BD492}"/>
              </a:ext>
            </a:extLst>
          </p:cNvPr>
          <p:cNvSpPr>
            <a:spLocks noChangeArrowheads="1"/>
          </p:cNvSpPr>
          <p:nvPr userDrawn="1"/>
        </p:nvSpPr>
        <p:spPr bwMode="auto">
          <a:xfrm>
            <a:off x="7050589" y="2605191"/>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2" name="Freeform 169">
            <a:extLst>
              <a:ext uri="{FF2B5EF4-FFF2-40B4-BE49-F238E27FC236}">
                <a16:creationId xmlns:a16="http://schemas.microsoft.com/office/drawing/2014/main" id="{018A14A2-F6AF-4680-A3E7-ABEF7AF7DC83}"/>
              </a:ext>
            </a:extLst>
          </p:cNvPr>
          <p:cNvSpPr>
            <a:spLocks noChangeArrowheads="1"/>
          </p:cNvSpPr>
          <p:nvPr userDrawn="1"/>
        </p:nvSpPr>
        <p:spPr bwMode="auto">
          <a:xfrm>
            <a:off x="8952806" y="1940272"/>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4" name="Freeform 174">
            <a:extLst>
              <a:ext uri="{FF2B5EF4-FFF2-40B4-BE49-F238E27FC236}">
                <a16:creationId xmlns:a16="http://schemas.microsoft.com/office/drawing/2014/main" id="{71B14BF1-D38E-4163-A3A1-27456EDB553E}"/>
              </a:ext>
            </a:extLst>
          </p:cNvPr>
          <p:cNvSpPr>
            <a:spLocks noChangeArrowheads="1"/>
          </p:cNvSpPr>
          <p:nvPr userDrawn="1"/>
        </p:nvSpPr>
        <p:spPr bwMode="auto">
          <a:xfrm>
            <a:off x="8201643" y="415422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4" name="Freeform 174">
            <a:extLst>
              <a:ext uri="{FF2B5EF4-FFF2-40B4-BE49-F238E27FC236}">
                <a16:creationId xmlns:a16="http://schemas.microsoft.com/office/drawing/2014/main" id="{F185904C-58E9-4717-8D75-A3887010F624}"/>
              </a:ext>
            </a:extLst>
          </p:cNvPr>
          <p:cNvSpPr>
            <a:spLocks noChangeArrowheads="1"/>
          </p:cNvSpPr>
          <p:nvPr userDrawn="1"/>
        </p:nvSpPr>
        <p:spPr bwMode="auto">
          <a:xfrm>
            <a:off x="10072593" y="157534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6" name="Text Placeholder 17">
            <a:extLst>
              <a:ext uri="{FF2B5EF4-FFF2-40B4-BE49-F238E27FC236}">
                <a16:creationId xmlns:a16="http://schemas.microsoft.com/office/drawing/2014/main" id="{940F9EC5-0582-4B7A-B3DF-7F81CD97051C}"/>
              </a:ext>
            </a:extLst>
          </p:cNvPr>
          <p:cNvSpPr>
            <a:spLocks noGrp="1"/>
          </p:cNvSpPr>
          <p:nvPr>
            <p:ph type="body" sz="quarter" idx="38" hasCustomPrompt="1"/>
          </p:nvPr>
        </p:nvSpPr>
        <p:spPr>
          <a:xfrm>
            <a:off x="659652" y="275633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7" name="Text Placeholder 17">
            <a:extLst>
              <a:ext uri="{FF2B5EF4-FFF2-40B4-BE49-F238E27FC236}">
                <a16:creationId xmlns:a16="http://schemas.microsoft.com/office/drawing/2014/main" id="{2247D7EE-CAA9-4528-86CF-3DDFA4FF1E92}"/>
              </a:ext>
            </a:extLst>
          </p:cNvPr>
          <p:cNvSpPr>
            <a:spLocks noGrp="1"/>
          </p:cNvSpPr>
          <p:nvPr>
            <p:ph type="body" sz="quarter" idx="39" hasCustomPrompt="1"/>
          </p:nvPr>
        </p:nvSpPr>
        <p:spPr>
          <a:xfrm>
            <a:off x="7225120" y="322207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8" name="Text Placeholder 17">
            <a:extLst>
              <a:ext uri="{FF2B5EF4-FFF2-40B4-BE49-F238E27FC236}">
                <a16:creationId xmlns:a16="http://schemas.microsoft.com/office/drawing/2014/main" id="{8443E128-2C95-44AE-8F63-C06624EAAB55}"/>
              </a:ext>
            </a:extLst>
          </p:cNvPr>
          <p:cNvSpPr>
            <a:spLocks noGrp="1"/>
          </p:cNvSpPr>
          <p:nvPr>
            <p:ph type="body" sz="quarter" idx="40" hasCustomPrompt="1"/>
          </p:nvPr>
        </p:nvSpPr>
        <p:spPr>
          <a:xfrm>
            <a:off x="8968557" y="2235616"/>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9" name="Freeform 174">
            <a:extLst>
              <a:ext uri="{FF2B5EF4-FFF2-40B4-BE49-F238E27FC236}">
                <a16:creationId xmlns:a16="http://schemas.microsoft.com/office/drawing/2014/main" id="{C05EFB9E-3648-4515-B73D-8F53F88B94BC}"/>
              </a:ext>
            </a:extLst>
          </p:cNvPr>
          <p:cNvSpPr>
            <a:spLocks noChangeArrowheads="1"/>
          </p:cNvSpPr>
          <p:nvPr userDrawn="1"/>
        </p:nvSpPr>
        <p:spPr bwMode="auto">
          <a:xfrm>
            <a:off x="438679" y="3562108"/>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459742" y="3662323"/>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50" name="Text Placeholder 17">
            <a:extLst>
              <a:ext uri="{FF2B5EF4-FFF2-40B4-BE49-F238E27FC236}">
                <a16:creationId xmlns:a16="http://schemas.microsoft.com/office/drawing/2014/main" id="{A46587F6-C09B-46ED-96AF-197E9D410596}"/>
              </a:ext>
            </a:extLst>
          </p:cNvPr>
          <p:cNvSpPr>
            <a:spLocks noGrp="1"/>
          </p:cNvSpPr>
          <p:nvPr>
            <p:ph type="body" sz="quarter" idx="42" hasCustomPrompt="1"/>
          </p:nvPr>
        </p:nvSpPr>
        <p:spPr>
          <a:xfrm>
            <a:off x="8298095" y="431335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8" name="Freeform 169">
            <a:extLst>
              <a:ext uri="{FF2B5EF4-FFF2-40B4-BE49-F238E27FC236}">
                <a16:creationId xmlns:a16="http://schemas.microsoft.com/office/drawing/2014/main" id="{D38E9616-8EF1-4687-BC95-1EA8F823D080}"/>
              </a:ext>
            </a:extLst>
          </p:cNvPr>
          <p:cNvSpPr>
            <a:spLocks noChangeArrowheads="1"/>
          </p:cNvSpPr>
          <p:nvPr userDrawn="1"/>
        </p:nvSpPr>
        <p:spPr bwMode="auto">
          <a:xfrm>
            <a:off x="10116965" y="3182784"/>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174">
            <a:extLst>
              <a:ext uri="{FF2B5EF4-FFF2-40B4-BE49-F238E27FC236}">
                <a16:creationId xmlns:a16="http://schemas.microsoft.com/office/drawing/2014/main" id="{6382C046-C154-4E0F-B8EA-F923529CE092}"/>
              </a:ext>
            </a:extLst>
          </p:cNvPr>
          <p:cNvSpPr>
            <a:spLocks noChangeArrowheads="1"/>
          </p:cNvSpPr>
          <p:nvPr userDrawn="1"/>
        </p:nvSpPr>
        <p:spPr bwMode="auto">
          <a:xfrm>
            <a:off x="11313977" y="4828534"/>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Tree>
    <p:extLst>
      <p:ext uri="{BB962C8B-B14F-4D97-AF65-F5344CB8AC3E}">
        <p14:creationId xmlns:p14="http://schemas.microsoft.com/office/powerpoint/2010/main" val="1942549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4471065" y="2715097"/>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16772" y="1310485"/>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874066" y="443268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rot="4827660">
            <a:off x="2469643" y="215290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690811" y="2834220"/>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589187" y="3360822"/>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2771967" y="4285642"/>
            <a:ext cx="770268"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5470775" y="13693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Freeform 169">
            <a:extLst>
              <a:ext uri="{FF2B5EF4-FFF2-40B4-BE49-F238E27FC236}">
                <a16:creationId xmlns:a16="http://schemas.microsoft.com/office/drawing/2014/main" id="{3021683C-B8E7-4727-BAD9-4FDFC713D4DB}"/>
              </a:ext>
            </a:extLst>
          </p:cNvPr>
          <p:cNvSpPr>
            <a:spLocks noChangeArrowheads="1"/>
          </p:cNvSpPr>
          <p:nvPr userDrawn="1"/>
        </p:nvSpPr>
        <p:spPr bwMode="auto">
          <a:xfrm>
            <a:off x="554980" y="214721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0" name="Freeform 169">
            <a:extLst>
              <a:ext uri="{FF2B5EF4-FFF2-40B4-BE49-F238E27FC236}">
                <a16:creationId xmlns:a16="http://schemas.microsoft.com/office/drawing/2014/main" id="{5AF37512-FE41-44CB-BFDC-37BD297BD492}"/>
              </a:ext>
            </a:extLst>
          </p:cNvPr>
          <p:cNvSpPr>
            <a:spLocks noChangeArrowheads="1"/>
          </p:cNvSpPr>
          <p:nvPr userDrawn="1"/>
        </p:nvSpPr>
        <p:spPr bwMode="auto">
          <a:xfrm>
            <a:off x="7050589" y="2605191"/>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2" name="Freeform 169">
            <a:extLst>
              <a:ext uri="{FF2B5EF4-FFF2-40B4-BE49-F238E27FC236}">
                <a16:creationId xmlns:a16="http://schemas.microsoft.com/office/drawing/2014/main" id="{018A14A2-F6AF-4680-A3E7-ABEF7AF7DC83}"/>
              </a:ext>
            </a:extLst>
          </p:cNvPr>
          <p:cNvSpPr>
            <a:spLocks noChangeArrowheads="1"/>
          </p:cNvSpPr>
          <p:nvPr userDrawn="1"/>
        </p:nvSpPr>
        <p:spPr bwMode="auto">
          <a:xfrm>
            <a:off x="8952806" y="1940272"/>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4" name="Freeform 174">
            <a:extLst>
              <a:ext uri="{FF2B5EF4-FFF2-40B4-BE49-F238E27FC236}">
                <a16:creationId xmlns:a16="http://schemas.microsoft.com/office/drawing/2014/main" id="{71B14BF1-D38E-4163-A3A1-27456EDB553E}"/>
              </a:ext>
            </a:extLst>
          </p:cNvPr>
          <p:cNvSpPr>
            <a:spLocks noChangeArrowheads="1"/>
          </p:cNvSpPr>
          <p:nvPr userDrawn="1"/>
        </p:nvSpPr>
        <p:spPr bwMode="auto">
          <a:xfrm>
            <a:off x="8201643" y="415422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4" name="Freeform 174">
            <a:extLst>
              <a:ext uri="{FF2B5EF4-FFF2-40B4-BE49-F238E27FC236}">
                <a16:creationId xmlns:a16="http://schemas.microsoft.com/office/drawing/2014/main" id="{F185904C-58E9-4717-8D75-A3887010F624}"/>
              </a:ext>
            </a:extLst>
          </p:cNvPr>
          <p:cNvSpPr>
            <a:spLocks noChangeArrowheads="1"/>
          </p:cNvSpPr>
          <p:nvPr userDrawn="1"/>
        </p:nvSpPr>
        <p:spPr bwMode="auto">
          <a:xfrm>
            <a:off x="10072593" y="157534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6" name="Text Placeholder 17">
            <a:extLst>
              <a:ext uri="{FF2B5EF4-FFF2-40B4-BE49-F238E27FC236}">
                <a16:creationId xmlns:a16="http://schemas.microsoft.com/office/drawing/2014/main" id="{940F9EC5-0582-4B7A-B3DF-7F81CD97051C}"/>
              </a:ext>
            </a:extLst>
          </p:cNvPr>
          <p:cNvSpPr>
            <a:spLocks noGrp="1"/>
          </p:cNvSpPr>
          <p:nvPr>
            <p:ph type="body" sz="quarter" idx="38" hasCustomPrompt="1"/>
          </p:nvPr>
        </p:nvSpPr>
        <p:spPr>
          <a:xfrm>
            <a:off x="659652" y="275633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7" name="Text Placeholder 17">
            <a:extLst>
              <a:ext uri="{FF2B5EF4-FFF2-40B4-BE49-F238E27FC236}">
                <a16:creationId xmlns:a16="http://schemas.microsoft.com/office/drawing/2014/main" id="{2247D7EE-CAA9-4528-86CF-3DDFA4FF1E92}"/>
              </a:ext>
            </a:extLst>
          </p:cNvPr>
          <p:cNvSpPr>
            <a:spLocks noGrp="1"/>
          </p:cNvSpPr>
          <p:nvPr>
            <p:ph type="body" sz="quarter" idx="39" hasCustomPrompt="1"/>
          </p:nvPr>
        </p:nvSpPr>
        <p:spPr>
          <a:xfrm>
            <a:off x="7225120" y="322207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8" name="Text Placeholder 17">
            <a:extLst>
              <a:ext uri="{FF2B5EF4-FFF2-40B4-BE49-F238E27FC236}">
                <a16:creationId xmlns:a16="http://schemas.microsoft.com/office/drawing/2014/main" id="{8443E128-2C95-44AE-8F63-C06624EAAB55}"/>
              </a:ext>
            </a:extLst>
          </p:cNvPr>
          <p:cNvSpPr>
            <a:spLocks noGrp="1"/>
          </p:cNvSpPr>
          <p:nvPr>
            <p:ph type="body" sz="quarter" idx="40" hasCustomPrompt="1"/>
          </p:nvPr>
        </p:nvSpPr>
        <p:spPr>
          <a:xfrm>
            <a:off x="8968557" y="2235616"/>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9" name="Freeform 174">
            <a:extLst>
              <a:ext uri="{FF2B5EF4-FFF2-40B4-BE49-F238E27FC236}">
                <a16:creationId xmlns:a16="http://schemas.microsoft.com/office/drawing/2014/main" id="{C05EFB9E-3648-4515-B73D-8F53F88B94BC}"/>
              </a:ext>
            </a:extLst>
          </p:cNvPr>
          <p:cNvSpPr>
            <a:spLocks noChangeArrowheads="1"/>
          </p:cNvSpPr>
          <p:nvPr userDrawn="1"/>
        </p:nvSpPr>
        <p:spPr bwMode="auto">
          <a:xfrm>
            <a:off x="911535" y="168363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612136" y="3893530"/>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50" name="Text Placeholder 17">
            <a:extLst>
              <a:ext uri="{FF2B5EF4-FFF2-40B4-BE49-F238E27FC236}">
                <a16:creationId xmlns:a16="http://schemas.microsoft.com/office/drawing/2014/main" id="{A46587F6-C09B-46ED-96AF-197E9D410596}"/>
              </a:ext>
            </a:extLst>
          </p:cNvPr>
          <p:cNvSpPr>
            <a:spLocks noGrp="1"/>
          </p:cNvSpPr>
          <p:nvPr>
            <p:ph type="body" sz="quarter" idx="42" hasCustomPrompt="1"/>
          </p:nvPr>
        </p:nvSpPr>
        <p:spPr>
          <a:xfrm>
            <a:off x="8298095" y="431335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157334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3" name="Freeform 52">
            <a:extLst>
              <a:ext uri="{FF2B5EF4-FFF2-40B4-BE49-F238E27FC236}">
                <a16:creationId xmlns:a16="http://schemas.microsoft.com/office/drawing/2014/main" id="{6B9FF562-9BD5-2B44-B1B7-94C288C0D6F6}"/>
              </a:ext>
            </a:extLst>
          </p:cNvPr>
          <p:cNvSpPr/>
          <p:nvPr/>
        </p:nvSpPr>
        <p:spPr>
          <a:xfrm>
            <a:off x="5803946" y="2019544"/>
            <a:ext cx="2331225" cy="3159461"/>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7786158" y="2019544"/>
            <a:ext cx="2295226" cy="3206417"/>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9833323" y="1999852"/>
            <a:ext cx="2295226" cy="3159461"/>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22" name="Freeform 52">
            <a:extLst>
              <a:ext uri="{FF2B5EF4-FFF2-40B4-BE49-F238E27FC236}">
                <a16:creationId xmlns:a16="http://schemas.microsoft.com/office/drawing/2014/main" id="{C5C22716-219D-4A1B-ACE4-AB4C49B82711}"/>
              </a:ext>
            </a:extLst>
          </p:cNvPr>
          <p:cNvSpPr/>
          <p:nvPr userDrawn="1"/>
        </p:nvSpPr>
        <p:spPr>
          <a:xfrm>
            <a:off x="3932371"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2">
            <a:extLst>
              <a:ext uri="{FF2B5EF4-FFF2-40B4-BE49-F238E27FC236}">
                <a16:creationId xmlns:a16="http://schemas.microsoft.com/office/drawing/2014/main" id="{020245C1-C0CE-41B8-AE3D-6C4355391C2B}"/>
              </a:ext>
            </a:extLst>
          </p:cNvPr>
          <p:cNvSpPr/>
          <p:nvPr userDrawn="1"/>
        </p:nvSpPr>
        <p:spPr>
          <a:xfrm>
            <a:off x="1995843"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52">
            <a:extLst>
              <a:ext uri="{FF2B5EF4-FFF2-40B4-BE49-F238E27FC236}">
                <a16:creationId xmlns:a16="http://schemas.microsoft.com/office/drawing/2014/main" id="{858FF89D-9309-47B8-BE81-A400E6F4D912}"/>
              </a:ext>
            </a:extLst>
          </p:cNvPr>
          <p:cNvSpPr/>
          <p:nvPr userDrawn="1"/>
        </p:nvSpPr>
        <p:spPr>
          <a:xfrm>
            <a:off x="13631"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9366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Tree>
    <p:extLst>
      <p:ext uri="{BB962C8B-B14F-4D97-AF65-F5344CB8AC3E}">
        <p14:creationId xmlns:p14="http://schemas.microsoft.com/office/powerpoint/2010/main" val="3011735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9/15/2022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573505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2671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9/15/2022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46" r:id="rId13"/>
    <p:sldLayoutId id="2147483873" r:id="rId14"/>
    <p:sldLayoutId id="2147483834" r:id="rId15"/>
    <p:sldLayoutId id="2147483845" r:id="rId16"/>
    <p:sldLayoutId id="2147483869" r:id="rId17"/>
    <p:sldLayoutId id="2147483866" r:id="rId18"/>
    <p:sldLayoutId id="2147483833" r:id="rId19"/>
    <p:sldLayoutId id="2147483879"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78" r:id="rId38"/>
    <p:sldLayoutId id="2147483880" r:id="rId39"/>
    <p:sldLayoutId id="2147483859" r:id="rId40"/>
    <p:sldLayoutId id="2147483881" r:id="rId41"/>
    <p:sldLayoutId id="2147483876" r:id="rId42"/>
    <p:sldLayoutId id="2147483860" r:id="rId43"/>
    <p:sldLayoutId id="2147483853" r:id="rId44"/>
    <p:sldLayoutId id="2147483874" r:id="rId45"/>
    <p:sldLayoutId id="2147483875" r:id="rId46"/>
    <p:sldLayoutId id="2147483877"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ourishbyjaneclarke.com/collections/nourish" TargetMode="Externa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core.ac.uk/download/pdf/288387273.pdf"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ogle.com/forms/about/" TargetMode="Externa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s://www.qualtrics.com/marketplace/customer-experience/" TargetMode="External"/><Relationship Id="rId2" Type="http://schemas.openxmlformats.org/officeDocument/2006/relationships/hyperlink" Target="https://survicate.com/" TargetMode="External"/><Relationship Id="rId1" Type="http://schemas.openxmlformats.org/officeDocument/2006/relationships/slideLayout" Target="../slideLayouts/slideLayout9.xml"/><Relationship Id="rId6" Type="http://schemas.openxmlformats.org/officeDocument/2006/relationships/hyperlink" Target="https://www.typeform.com/" TargetMode="Externa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hyperlink" Target="https://www.smartsurvey.co.uk/market-research-surveys/marketing" TargetMode="External"/><Relationship Id="rId4" Type="http://schemas.openxmlformats.org/officeDocument/2006/relationships/hyperlink" Target="https://www.surveymonkey.com/mp/marketing-surveys/" TargetMode="External"/><Relationship Id="rId9" Type="http://schemas.openxmlformats.org/officeDocument/2006/relationships/image" Target="../media/image30.png"/><Relationship Id="rId14" Type="http://schemas.openxmlformats.org/officeDocument/2006/relationships/hyperlink" Target="https://surveysparrow.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z3xmi.it/pagina.phtml?_id_articolo=9843-I-FOCUS-GROUP.-Una-scheda-formativa-parte-seconda.html" TargetMode="External"/><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binoculars-watch-observation-2474698/" TargetMode="External"/><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49.sv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48.png"/><Relationship Id="rId16" Type="http://schemas.openxmlformats.org/officeDocument/2006/relationships/image" Target="../media/image63.png"/><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7.svg"/><Relationship Id="rId7" Type="http://schemas.openxmlformats.org/officeDocument/2006/relationships/image" Target="../media/image68.sv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2.jpeg"/><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7.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cid:ii_kpi7cpek2" TargetMode="External"/><Relationship Id="rId2" Type="http://schemas.openxmlformats.org/officeDocument/2006/relationships/image" Target="../media/image75.jpeg"/><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9.xml"/><Relationship Id="rId4" Type="http://schemas.openxmlformats.org/officeDocument/2006/relationships/image" Target="../media/image80.sv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16.xml"/><Relationship Id="rId1" Type="http://schemas.openxmlformats.org/officeDocument/2006/relationships/video" Target="https://www.youtube.com/embed/SZ5mTzW9Z3s?feature=oembed" TargetMode="External"/><Relationship Id="rId5" Type="http://schemas.openxmlformats.org/officeDocument/2006/relationships/hyperlink" Target="https://www.youtube.com/watch?v=SZ5mTzW9Z3s" TargetMode="External"/><Relationship Id="rId4" Type="http://schemas.openxmlformats.org/officeDocument/2006/relationships/image" Target="../media/image8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9.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s://ebooksmd.com/positioning-the-battle-for-your-mind/"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ebooksmd.com/positioning-the-battle-for-your-mind/"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16.xml"/><Relationship Id="rId1" Type="http://schemas.openxmlformats.org/officeDocument/2006/relationships/video" Target="https://www.youtube.com/embed/swPSJGXExgo?feature=oembed" TargetMode="External"/><Relationship Id="rId5" Type="http://schemas.openxmlformats.org/officeDocument/2006/relationships/hyperlink" Target="https://www.youtube.com/watch?v=swPSJGXExgo" TargetMode="External"/><Relationship Id="rId4" Type="http://schemas.openxmlformats.org/officeDocument/2006/relationships/image" Target="../media/image90.jpeg"/></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svg"/><Relationship Id="rId3" Type="http://schemas.openxmlformats.org/officeDocument/2006/relationships/image" Target="../media/image93.svg"/><Relationship Id="rId7" Type="http://schemas.openxmlformats.org/officeDocument/2006/relationships/image" Target="../media/image97.sv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43.xml"/><Relationship Id="rId6" Type="http://schemas.openxmlformats.org/officeDocument/2006/relationships/image" Target="../media/image96.png"/><Relationship Id="rId11" Type="http://schemas.openxmlformats.org/officeDocument/2006/relationships/image" Target="../media/image101.svg"/><Relationship Id="rId5" Type="http://schemas.openxmlformats.org/officeDocument/2006/relationships/image" Target="../media/image95.sv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s://biozoon.de/en/" TargetMode="External"/><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knowingneurons.com/category/sensation-and-perception/" TargetMode="External"/><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4" Type="http://schemas.openxmlformats.org/officeDocument/2006/relationships/hyperlink" Target="https://auga.lt/en/about-u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18.xml"/><Relationship Id="rId5" Type="http://schemas.openxmlformats.org/officeDocument/2006/relationships/image" Target="../media/image114.jpe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clusilver.eu/about-inclusilver/" TargetMode="Externa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hyperlink" Target="https://www.ageuk.org.uk/get-involved/volunteer/donate-your-words/" TargetMode="External"/><Relationship Id="rId2" Type="http://schemas.openxmlformats.org/officeDocument/2006/relationships/image" Target="../media/image11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9.xml"/><Relationship Id="rId1" Type="http://schemas.openxmlformats.org/officeDocument/2006/relationships/video" Target="https://www.youtube.com/embed/AcHIKyGIzY4?feature=oembed"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s://freshsparks.com/successful-brand-building-process/" TargetMode="External"/><Relationship Id="rId1" Type="http://schemas.openxmlformats.org/officeDocument/2006/relationships/slideLayout" Target="../slideLayouts/slideLayout16.xml"/><Relationship Id="rId4" Type="http://schemas.openxmlformats.org/officeDocument/2006/relationships/image" Target="../media/image120.svg"/></Relationships>
</file>

<file path=ppt/slides/_rels/slide66.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6.xml"/><Relationship Id="rId5" Type="http://schemas.openxmlformats.org/officeDocument/2006/relationships/image" Target="../media/image127.png"/><Relationship Id="rId4" Type="http://schemas.openxmlformats.org/officeDocument/2006/relationships/image" Target="../media/image1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clusilver.eu/wp-content/uploads/2018/10/INCluSliver-Marked-analysis-PN-SE.pdf" TargetMode="External"/><Relationship Id="rId2" Type="http://schemas.openxmlformats.org/officeDocument/2006/relationships/hyperlink" Target="https://www.cambridge.org/core/journals/nutrition-research-reviews/article/understanding-heterogeneity-among-elderly-consumers-an-evaluation-of-segmentation-approaches-in-the-functional-food-market/F9CFD438E629069A0DA513DFFBCBD998" TargetMode="External"/><Relationship Id="rId1" Type="http://schemas.openxmlformats.org/officeDocument/2006/relationships/slideLayout" Target="../slideLayouts/slideLayout18.xml"/><Relationship Id="rId5" Type="http://schemas.openxmlformats.org/officeDocument/2006/relationships/hyperlink" Target="https://snacknation.com/blog/162-how-to-build-an-ethical-brand-with-zero-marketing-budget-with-the-perfect-granola-founder-michele-liddle/" TargetMode="External"/><Relationship Id="rId4" Type="http://schemas.openxmlformats.org/officeDocument/2006/relationships/hyperlink" Target="https://snacknation.com/blog/unite-food-clara-paye/"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researchgate.net/publication/282088062_An_Analysis_of_the_Decision_Structure_for_Food_Innovation_on_the_Basis_of_Consumer_Age"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36822" y="3463131"/>
            <a:ext cx="11492617" cy="697353"/>
          </a:xfrm>
        </p:spPr>
        <p:txBody>
          <a:bodyPr/>
          <a:lstStyle/>
          <a:p>
            <a:r>
              <a:rPr lang="en-US" sz="4400" dirty="0"/>
              <a:t>3 </a:t>
            </a:r>
            <a:r>
              <a:rPr lang="en-US" sz="4400" dirty="0" err="1"/>
              <a:t>modulis</a:t>
            </a:r>
            <a:r>
              <a:rPr lang="en-IE" sz="4400" dirty="0"/>
              <a:t>: </a:t>
            </a:r>
          </a:p>
          <a:p>
            <a:r>
              <a:rPr lang="en-IE" sz="4400" dirty="0" err="1"/>
              <a:t>Vartotojų</a:t>
            </a:r>
            <a:r>
              <a:rPr lang="en-IE" sz="4400" dirty="0"/>
              <a:t> </a:t>
            </a:r>
            <a:r>
              <a:rPr lang="en-IE" sz="4400" dirty="0" err="1"/>
              <a:t>įžvalgos</a:t>
            </a:r>
            <a:r>
              <a:rPr lang="en-IE" sz="4400" dirty="0"/>
              <a:t> </a:t>
            </a:r>
            <a:r>
              <a:rPr lang="en-IE" sz="4400" dirty="0" err="1"/>
              <a:t>ir</a:t>
            </a:r>
            <a:r>
              <a:rPr lang="en-IE" sz="4400" dirty="0"/>
              <a:t> </a:t>
            </a:r>
            <a:r>
              <a:rPr lang="en-IE" sz="4400" dirty="0" err="1"/>
              <a:t>rinkos</a:t>
            </a:r>
            <a:r>
              <a:rPr lang="en-IE" sz="4400" dirty="0"/>
              <a:t> </a:t>
            </a:r>
            <a:r>
              <a:rPr lang="en-IE" sz="4400" dirty="0" err="1"/>
              <a:t>pozicionavimas</a:t>
            </a:r>
            <a:endParaRPr lang="en-US" sz="4400" dirty="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2" name="Picture 2" descr="Graphical user interface, text, application&#10;&#10;Description automatically generated">
            <a:extLst>
              <a:ext uri="{FF2B5EF4-FFF2-40B4-BE49-F238E27FC236}">
                <a16:creationId xmlns:a16="http://schemas.microsoft.com/office/drawing/2014/main" id="{B910A503-10F5-B771-A5F1-96536D75B92B}"/>
              </a:ext>
            </a:extLst>
          </p:cNvPr>
          <p:cNvPicPr>
            <a:picLocks noChangeAspect="1"/>
          </p:cNvPicPr>
          <p:nvPr/>
        </p:nvPicPr>
        <p:blipFill>
          <a:blip r:embed="rId2"/>
          <a:stretch>
            <a:fillRect/>
          </a:stretch>
        </p:blipFill>
        <p:spPr>
          <a:xfrm>
            <a:off x="4572000" y="5838825"/>
            <a:ext cx="1524000" cy="742950"/>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2C7DD992-C60A-43C6-982A-D4F30F98DC3C}"/>
              </a:ext>
            </a:extLst>
          </p:cNvPr>
          <p:cNvSpPr/>
          <p:nvPr/>
        </p:nvSpPr>
        <p:spPr>
          <a:xfrm>
            <a:off x="6910598" y="768743"/>
            <a:ext cx="5162719" cy="5138443"/>
          </a:xfrm>
          <a:prstGeom prst="wedgeEllipseCallout">
            <a:avLst>
              <a:gd name="adj1" fmla="val -44501"/>
              <a:gd name="adj2" fmla="val 51319"/>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71E3964D-2664-41BB-B034-7326E76EFEA2}"/>
              </a:ext>
            </a:extLst>
          </p:cNvPr>
          <p:cNvSpPr>
            <a:spLocks noGrp="1"/>
          </p:cNvSpPr>
          <p:nvPr>
            <p:ph type="body" sz="quarter" idx="18"/>
          </p:nvPr>
        </p:nvSpPr>
        <p:spPr>
          <a:xfrm>
            <a:off x="1642684" y="1432290"/>
            <a:ext cx="4781868" cy="4866905"/>
          </a:xfrm>
        </p:spPr>
        <p:txBody>
          <a:bodyPr vert="horz" lIns="91440" tIns="45720" rIns="91440" bIns="45720" rtlCol="0" anchor="t">
            <a:normAutofit fontScale="92500" lnSpcReduction="10000"/>
          </a:bodyPr>
          <a:lstStyle/>
          <a:p>
            <a:pPr marL="0" indent="0"/>
            <a:r>
              <a:rPr lang="lt-LT" dirty="0"/>
              <a:t>Šiuo tyrimu siekiama geriau suprasti vyresnio amžiaus suaugusiųjų ketinimus vartoti funkcinį maistą. Svarbu tai, kad šis tyrimas yra vienas iš pirmųjų, kuriame išplėtotas įsitikinimų apie sveikatą modelio (angl. </a:t>
            </a:r>
            <a:r>
              <a:rPr lang="lt-LT" i="1" dirty="0" err="1"/>
              <a:t>Health</a:t>
            </a:r>
            <a:r>
              <a:rPr lang="lt-LT" i="1" dirty="0"/>
              <a:t> </a:t>
            </a:r>
            <a:r>
              <a:rPr lang="lt-LT" i="1" dirty="0" err="1"/>
              <a:t>Belief</a:t>
            </a:r>
            <a:r>
              <a:rPr lang="lt-LT" i="1" dirty="0"/>
              <a:t> </a:t>
            </a:r>
            <a:r>
              <a:rPr lang="lt-LT" i="1" dirty="0" err="1"/>
              <a:t>Model</a:t>
            </a:r>
            <a:r>
              <a:rPr lang="lt-LT" dirty="0"/>
              <a:t>) taikymas funkcinio maisto vartojimo kontekste. </a:t>
            </a:r>
          </a:p>
          <a:p>
            <a:pPr marL="0" indent="0"/>
            <a:r>
              <a:rPr lang="lt-LT" dirty="0"/>
              <a:t>Rezultatai rodo, kad suvokiamos kliūtys ir raginimai imtis veiksmų daro reikšmingą įtaką vyresnio amžiaus vartotojų ketinimui vartoti funkcinį maistą.</a:t>
            </a:r>
          </a:p>
          <a:p>
            <a:pPr marL="0" indent="0"/>
            <a:r>
              <a:rPr lang="lt-LT" dirty="0"/>
              <a:t>Vis dėlto suvokiamas jautrumas neturi įtakos vyresnio amžiaus žmonių ketinimui vartoti funkcinį maistą.</a:t>
            </a:r>
          </a:p>
        </p:txBody>
      </p:sp>
      <p:sp>
        <p:nvSpPr>
          <p:cNvPr id="4" name="Text Placeholder 3">
            <a:extLst>
              <a:ext uri="{FF2B5EF4-FFF2-40B4-BE49-F238E27FC236}">
                <a16:creationId xmlns:a16="http://schemas.microsoft.com/office/drawing/2014/main" id="{515B5314-34EB-4218-85A7-93440A4F24A2}"/>
              </a:ext>
            </a:extLst>
          </p:cNvPr>
          <p:cNvSpPr>
            <a:spLocks noGrp="1"/>
          </p:cNvSpPr>
          <p:nvPr>
            <p:ph type="body" sz="quarter" idx="16"/>
          </p:nvPr>
        </p:nvSpPr>
        <p:spPr>
          <a:xfrm>
            <a:off x="1642684" y="406498"/>
            <a:ext cx="5162719" cy="582221"/>
          </a:xfrm>
        </p:spPr>
        <p:txBody>
          <a:bodyPr>
            <a:noAutofit/>
          </a:bodyPr>
          <a:lstStyle/>
          <a:p>
            <a:r>
              <a:rPr lang="lt-LT" sz="3200" dirty="0"/>
              <a:t>3. Sveikatos įsitikinimų modelis (SĮM)</a:t>
            </a:r>
          </a:p>
          <a:p>
            <a:endParaRPr lang="lt-LT" sz="3200" dirty="0"/>
          </a:p>
        </p:txBody>
      </p:sp>
      <p:sp>
        <p:nvSpPr>
          <p:cNvPr id="6" name="TextBox 5">
            <a:extLst>
              <a:ext uri="{FF2B5EF4-FFF2-40B4-BE49-F238E27FC236}">
                <a16:creationId xmlns:a16="http://schemas.microsoft.com/office/drawing/2014/main" id="{29A38DAD-C750-4764-A4F5-D3B05D20A4EF}"/>
              </a:ext>
            </a:extLst>
          </p:cNvPr>
          <p:cNvSpPr txBox="1"/>
          <p:nvPr/>
        </p:nvSpPr>
        <p:spPr>
          <a:xfrm>
            <a:off x="7468947" y="1798189"/>
            <a:ext cx="4175489" cy="2677656"/>
          </a:xfrm>
          <a:prstGeom prst="rect">
            <a:avLst/>
          </a:prstGeom>
          <a:noFill/>
        </p:spPr>
        <p:txBody>
          <a:bodyPr wrap="square" lIns="91440" tIns="45720" rIns="91440" bIns="45720" anchor="t">
            <a:spAutoFit/>
          </a:bodyPr>
          <a:lstStyle/>
          <a:p>
            <a:pPr algn="ctr"/>
            <a:r>
              <a:rPr lang="lt-LT" sz="2400" dirty="0">
                <a:solidFill>
                  <a:srgbClr val="000000"/>
                </a:solidFill>
              </a:rPr>
              <a:t>„SĮM aiškina sveikatos įsitikinimų ir sveikatos elgsenos sąsajas, remiantis prielaida, kad prevencinę elgseną gali formuoti asmeniniai įsitikinimai. SĮM elgseną laiko individo žinių ir požiūrio funkcija.“</a:t>
            </a:r>
          </a:p>
        </p:txBody>
      </p:sp>
    </p:spTree>
    <p:extLst>
      <p:ext uri="{BB962C8B-B14F-4D97-AF65-F5344CB8AC3E}">
        <p14:creationId xmlns:p14="http://schemas.microsoft.com/office/powerpoint/2010/main" val="96922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BB13-1ED9-4F72-A951-F3F6D642417B}"/>
              </a:ext>
            </a:extLst>
          </p:cNvPr>
          <p:cNvSpPr>
            <a:spLocks noGrp="1"/>
          </p:cNvSpPr>
          <p:nvPr>
            <p:ph type="body" sz="quarter" idx="16"/>
          </p:nvPr>
        </p:nvSpPr>
        <p:spPr>
          <a:xfrm>
            <a:off x="500045" y="535705"/>
            <a:ext cx="10808102" cy="582221"/>
          </a:xfrm>
        </p:spPr>
        <p:txBody>
          <a:bodyPr>
            <a:normAutofit lnSpcReduction="10000"/>
          </a:bodyPr>
          <a:lstStyle/>
          <a:p>
            <a:r>
              <a:rPr lang="lt-LT" dirty="0"/>
              <a:t>Sveikatos įsitikinimų modelio išvados</a:t>
            </a:r>
          </a:p>
        </p:txBody>
      </p:sp>
      <p:sp>
        <p:nvSpPr>
          <p:cNvPr id="4" name="Rectangle: Rounded Corners 3">
            <a:extLst>
              <a:ext uri="{FF2B5EF4-FFF2-40B4-BE49-F238E27FC236}">
                <a16:creationId xmlns:a16="http://schemas.microsoft.com/office/drawing/2014/main" id="{9B03B9F0-2C8A-457B-80F9-503BBF20E37F}"/>
              </a:ext>
            </a:extLst>
          </p:cNvPr>
          <p:cNvSpPr/>
          <p:nvPr/>
        </p:nvSpPr>
        <p:spPr>
          <a:xfrm>
            <a:off x="4877046" y="1833145"/>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Suvokiamas</a:t>
            </a:r>
            <a:r>
              <a:rPr lang="en-US" b="1" dirty="0">
                <a:solidFill>
                  <a:srgbClr val="000000"/>
                </a:solidFill>
              </a:rPr>
              <a:t> </a:t>
            </a:r>
            <a:r>
              <a:rPr lang="en-US" b="1" dirty="0" err="1">
                <a:solidFill>
                  <a:srgbClr val="000000"/>
                </a:solidFill>
              </a:rPr>
              <a:t>jautrumas</a:t>
            </a:r>
            <a:endParaRPr lang="en-IE" b="1" dirty="0">
              <a:solidFill>
                <a:srgbClr val="000000"/>
              </a:solidFill>
            </a:endParaRPr>
          </a:p>
        </p:txBody>
      </p:sp>
      <p:sp>
        <p:nvSpPr>
          <p:cNvPr id="5" name="Rectangle: Rounded Corners 4">
            <a:extLst>
              <a:ext uri="{FF2B5EF4-FFF2-40B4-BE49-F238E27FC236}">
                <a16:creationId xmlns:a16="http://schemas.microsoft.com/office/drawing/2014/main" id="{C091C610-5AF9-4F4C-BD16-BBB3B2A791CF}"/>
              </a:ext>
            </a:extLst>
          </p:cNvPr>
          <p:cNvSpPr/>
          <p:nvPr/>
        </p:nvSpPr>
        <p:spPr>
          <a:xfrm>
            <a:off x="4877046" y="2749269"/>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Suvokiamos</a:t>
            </a:r>
            <a:r>
              <a:rPr lang="en-US" b="1" dirty="0">
                <a:solidFill>
                  <a:srgbClr val="000000"/>
                </a:solidFill>
              </a:rPr>
              <a:t> </a:t>
            </a:r>
            <a:r>
              <a:rPr lang="en-US" b="1" dirty="0" err="1">
                <a:solidFill>
                  <a:srgbClr val="000000"/>
                </a:solidFill>
              </a:rPr>
              <a:t>kliūtys</a:t>
            </a:r>
            <a:endParaRPr lang="en-IE" b="1" dirty="0">
              <a:solidFill>
                <a:srgbClr val="000000"/>
              </a:solidFill>
            </a:endParaRPr>
          </a:p>
        </p:txBody>
      </p:sp>
      <p:sp>
        <p:nvSpPr>
          <p:cNvPr id="6" name="Rectangle: Rounded Corners 5">
            <a:extLst>
              <a:ext uri="{FF2B5EF4-FFF2-40B4-BE49-F238E27FC236}">
                <a16:creationId xmlns:a16="http://schemas.microsoft.com/office/drawing/2014/main" id="{2C3CBE6E-F1AC-4648-A720-33C8C88290E2}"/>
              </a:ext>
            </a:extLst>
          </p:cNvPr>
          <p:cNvSpPr/>
          <p:nvPr/>
        </p:nvSpPr>
        <p:spPr>
          <a:xfrm>
            <a:off x="4877046" y="3665286"/>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Raginimas</a:t>
            </a:r>
            <a:r>
              <a:rPr lang="en-US" b="1" dirty="0">
                <a:solidFill>
                  <a:srgbClr val="000000"/>
                </a:solidFill>
              </a:rPr>
              <a:t> </a:t>
            </a:r>
            <a:r>
              <a:rPr lang="en-US" b="1" dirty="0" err="1">
                <a:solidFill>
                  <a:srgbClr val="000000"/>
                </a:solidFill>
              </a:rPr>
              <a:t>imtis</a:t>
            </a:r>
            <a:r>
              <a:rPr lang="en-US" b="1" dirty="0">
                <a:solidFill>
                  <a:srgbClr val="000000"/>
                </a:solidFill>
              </a:rPr>
              <a:t> </a:t>
            </a:r>
            <a:r>
              <a:rPr lang="en-US" b="1" dirty="0" err="1">
                <a:solidFill>
                  <a:srgbClr val="000000"/>
                </a:solidFill>
              </a:rPr>
              <a:t>veiksmų</a:t>
            </a:r>
            <a:endParaRPr lang="en-IE" b="1" dirty="0">
              <a:solidFill>
                <a:srgbClr val="000000"/>
              </a:solidFill>
            </a:endParaRPr>
          </a:p>
        </p:txBody>
      </p:sp>
      <p:sp>
        <p:nvSpPr>
          <p:cNvPr id="7" name="Star: 24 Points 6">
            <a:extLst>
              <a:ext uri="{FF2B5EF4-FFF2-40B4-BE49-F238E27FC236}">
                <a16:creationId xmlns:a16="http://schemas.microsoft.com/office/drawing/2014/main" id="{C26A428A-2E2E-4C6D-8796-E299E6EE3228}"/>
              </a:ext>
            </a:extLst>
          </p:cNvPr>
          <p:cNvSpPr/>
          <p:nvPr/>
        </p:nvSpPr>
        <p:spPr>
          <a:xfrm>
            <a:off x="8624715" y="1789813"/>
            <a:ext cx="3041768" cy="2511979"/>
          </a:xfrm>
          <a:prstGeom prst="star24">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rgbClr val="000000"/>
                </a:solidFill>
              </a:rPr>
              <a:t>Funkcinių maisto produktų vartojimo ketinimai</a:t>
            </a:r>
          </a:p>
        </p:txBody>
      </p:sp>
      <p:pic>
        <p:nvPicPr>
          <p:cNvPr id="10" name="Graphic 9" descr="Arrow: Slight curve with solid fill">
            <a:extLst>
              <a:ext uri="{FF2B5EF4-FFF2-40B4-BE49-F238E27FC236}">
                <a16:creationId xmlns:a16="http://schemas.microsoft.com/office/drawing/2014/main" id="{1821AD4C-8EDD-46AB-BA0B-1253451B59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82638">
            <a:off x="7436617" y="3565664"/>
            <a:ext cx="1093174" cy="878976"/>
          </a:xfrm>
          <a:prstGeom prst="rect">
            <a:avLst/>
          </a:prstGeom>
        </p:spPr>
      </p:pic>
      <p:pic>
        <p:nvPicPr>
          <p:cNvPr id="14" name="Graphic 13" descr="Arrow: Straight with solid fill">
            <a:extLst>
              <a:ext uri="{FF2B5EF4-FFF2-40B4-BE49-F238E27FC236}">
                <a16:creationId xmlns:a16="http://schemas.microsoft.com/office/drawing/2014/main" id="{B101616B-B316-4ABA-BFDE-73DF4EAE3E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434129" y="2593006"/>
            <a:ext cx="1014126" cy="914400"/>
          </a:xfrm>
          <a:prstGeom prst="rect">
            <a:avLst/>
          </a:prstGeom>
        </p:spPr>
      </p:pic>
      <p:pic>
        <p:nvPicPr>
          <p:cNvPr id="16" name="Graphic 15" descr="Back with solid fill">
            <a:extLst>
              <a:ext uri="{FF2B5EF4-FFF2-40B4-BE49-F238E27FC236}">
                <a16:creationId xmlns:a16="http://schemas.microsoft.com/office/drawing/2014/main" id="{51F5296A-03C0-4F76-9DA2-9BBDEA32E3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50419">
            <a:off x="7524754" y="1696400"/>
            <a:ext cx="1093610" cy="806573"/>
          </a:xfrm>
          <a:prstGeom prst="rect">
            <a:avLst/>
          </a:prstGeom>
        </p:spPr>
      </p:pic>
      <p:sp>
        <p:nvSpPr>
          <p:cNvPr id="17" name="TextBox 16">
            <a:extLst>
              <a:ext uri="{FF2B5EF4-FFF2-40B4-BE49-F238E27FC236}">
                <a16:creationId xmlns:a16="http://schemas.microsoft.com/office/drawing/2014/main" id="{A7FE1D30-B614-48AF-96F4-94824FED219F}"/>
              </a:ext>
            </a:extLst>
          </p:cNvPr>
          <p:cNvSpPr txBox="1"/>
          <p:nvPr/>
        </p:nvSpPr>
        <p:spPr>
          <a:xfrm>
            <a:off x="385586" y="1789813"/>
            <a:ext cx="4484546" cy="3139321"/>
          </a:xfrm>
          <a:prstGeom prst="rect">
            <a:avLst/>
          </a:prstGeom>
          <a:noFill/>
        </p:spPr>
        <p:txBody>
          <a:bodyPr wrap="square" lIns="91440" tIns="45720" rIns="91440" bIns="45720" anchor="t">
            <a:spAutoFit/>
          </a:bodyPr>
          <a:lstStyle/>
          <a:p>
            <a:r>
              <a:rPr lang="lt-LT" b="1" dirty="0">
                <a:solidFill>
                  <a:srgbClr val="000000"/>
                </a:solidFill>
              </a:rPr>
              <a:t>Suvokiamas jautrumas </a:t>
            </a:r>
            <a:r>
              <a:rPr lang="lt-LT" dirty="0">
                <a:solidFill>
                  <a:srgbClr val="000000"/>
                </a:solidFill>
              </a:rPr>
              <a:t>apibūdina „įsitikinimą apie galimybę patirti riziką arba susirgti tam tikra liga.“ </a:t>
            </a:r>
          </a:p>
          <a:p>
            <a:endParaRPr lang="lt-LT" dirty="0">
              <a:solidFill>
                <a:srgbClr val="000000"/>
              </a:solidFill>
            </a:endParaRPr>
          </a:p>
          <a:p>
            <a:r>
              <a:rPr lang="lt-LT" b="1" dirty="0">
                <a:solidFill>
                  <a:srgbClr val="000000"/>
                </a:solidFill>
              </a:rPr>
              <a:t>Suvokiamos kliūtys: </a:t>
            </a:r>
            <a:r>
              <a:rPr lang="lt-LT" dirty="0">
                <a:solidFill>
                  <a:srgbClr val="000000"/>
                </a:solidFill>
              </a:rPr>
              <a:t>įsitikinimas dėl materialinių ir psichologinių išlaidų, susijusių su patariamais veiksmais. </a:t>
            </a:r>
          </a:p>
          <a:p>
            <a:endParaRPr lang="lt-LT" dirty="0">
              <a:solidFill>
                <a:srgbClr val="000000"/>
              </a:solidFill>
            </a:endParaRPr>
          </a:p>
          <a:p>
            <a:r>
              <a:rPr lang="lt-LT" b="1" dirty="0">
                <a:solidFill>
                  <a:srgbClr val="000000"/>
                </a:solidFill>
              </a:rPr>
              <a:t>Raginimas imtis veiksmų: </a:t>
            </a:r>
            <a:r>
              <a:rPr lang="lt-LT" dirty="0">
                <a:solidFill>
                  <a:srgbClr val="000000"/>
                </a:solidFill>
              </a:rPr>
              <a:t>strategijos, kuriomis siekiama suaktyvinti pasirengimą.</a:t>
            </a:r>
          </a:p>
          <a:p>
            <a:endParaRPr lang="en-US" dirty="0"/>
          </a:p>
        </p:txBody>
      </p:sp>
      <p:sp>
        <p:nvSpPr>
          <p:cNvPr id="18" name="Rectangle 17">
            <a:extLst>
              <a:ext uri="{FF2B5EF4-FFF2-40B4-BE49-F238E27FC236}">
                <a16:creationId xmlns:a16="http://schemas.microsoft.com/office/drawing/2014/main" id="{F3106F15-E2F3-4D9D-AF58-F81E18EE2739}"/>
              </a:ext>
            </a:extLst>
          </p:cNvPr>
          <p:cNvSpPr/>
          <p:nvPr/>
        </p:nvSpPr>
        <p:spPr>
          <a:xfrm rot="1578750">
            <a:off x="7918971" y="1736518"/>
            <a:ext cx="97104" cy="685209"/>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634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BB13-1ED9-4F72-A951-F3F6D642417B}"/>
              </a:ext>
            </a:extLst>
          </p:cNvPr>
          <p:cNvSpPr>
            <a:spLocks noGrp="1"/>
          </p:cNvSpPr>
          <p:nvPr>
            <p:ph type="body" sz="quarter" idx="16"/>
          </p:nvPr>
        </p:nvSpPr>
        <p:spPr>
          <a:xfrm>
            <a:off x="500045" y="535705"/>
            <a:ext cx="10808102" cy="582221"/>
          </a:xfrm>
        </p:spPr>
        <p:txBody>
          <a:bodyPr>
            <a:normAutofit lnSpcReduction="10000"/>
          </a:bodyPr>
          <a:lstStyle/>
          <a:p>
            <a:r>
              <a:rPr lang="lt-LT" dirty="0"/>
              <a:t>Sveikatos įsitikinimų modelio išvados</a:t>
            </a:r>
          </a:p>
        </p:txBody>
      </p:sp>
      <p:sp>
        <p:nvSpPr>
          <p:cNvPr id="20" name="TextBox 19">
            <a:extLst>
              <a:ext uri="{FF2B5EF4-FFF2-40B4-BE49-F238E27FC236}">
                <a16:creationId xmlns:a16="http://schemas.microsoft.com/office/drawing/2014/main" id="{54C7EE42-3277-4E36-9186-7BE2505E7E32}"/>
              </a:ext>
            </a:extLst>
          </p:cNvPr>
          <p:cNvSpPr txBox="1"/>
          <p:nvPr/>
        </p:nvSpPr>
        <p:spPr>
          <a:xfrm>
            <a:off x="500045" y="1306585"/>
            <a:ext cx="10808101" cy="4154984"/>
          </a:xfrm>
          <a:prstGeom prst="rect">
            <a:avLst/>
          </a:prstGeom>
          <a:solidFill>
            <a:srgbClr val="85D2E1"/>
          </a:solidFill>
        </p:spPr>
        <p:txBody>
          <a:bodyPr wrap="square" lIns="91440" tIns="45720" rIns="91440" bIns="45720" anchor="t">
            <a:spAutoFit/>
          </a:bodyPr>
          <a:lstStyle/>
          <a:p>
            <a:r>
              <a:rPr lang="nl-NL" sz="2400" b="1" dirty="0" err="1">
                <a:solidFill>
                  <a:srgbClr val="000000"/>
                </a:solidFill>
                <a:highlight>
                  <a:srgbClr val="FFD100"/>
                </a:highlight>
              </a:rPr>
              <a:t>Pagrindinės</a:t>
            </a:r>
            <a:r>
              <a:rPr lang="nl-NL" sz="2400" b="1" dirty="0">
                <a:solidFill>
                  <a:srgbClr val="000000"/>
                </a:solidFill>
                <a:highlight>
                  <a:srgbClr val="FFD100"/>
                </a:highlight>
              </a:rPr>
              <a:t> </a:t>
            </a:r>
            <a:r>
              <a:rPr lang="nl-NL" sz="2400" b="1" dirty="0" err="1">
                <a:solidFill>
                  <a:srgbClr val="000000"/>
                </a:solidFill>
                <a:highlight>
                  <a:srgbClr val="FFD100"/>
                </a:highlight>
              </a:rPr>
              <a:t>šio</a:t>
            </a:r>
            <a:r>
              <a:rPr lang="nl-NL" sz="2400" b="1" dirty="0">
                <a:solidFill>
                  <a:srgbClr val="000000"/>
                </a:solidFill>
                <a:highlight>
                  <a:srgbClr val="FFD100"/>
                </a:highlight>
              </a:rPr>
              <a:t> </a:t>
            </a:r>
            <a:r>
              <a:rPr lang="nl-NL" sz="2400" b="1" dirty="0" err="1">
                <a:solidFill>
                  <a:srgbClr val="000000"/>
                </a:solidFill>
                <a:highlight>
                  <a:srgbClr val="FFD100"/>
                </a:highlight>
              </a:rPr>
              <a:t>tyrimo</a:t>
            </a:r>
            <a:r>
              <a:rPr lang="nl-NL" sz="2400" b="1" dirty="0">
                <a:solidFill>
                  <a:srgbClr val="000000"/>
                </a:solidFill>
                <a:highlight>
                  <a:srgbClr val="FFD100"/>
                </a:highlight>
              </a:rPr>
              <a:t> </a:t>
            </a:r>
            <a:r>
              <a:rPr lang="nl-NL" sz="2400" b="1" dirty="0" err="1">
                <a:solidFill>
                  <a:srgbClr val="000000"/>
                </a:solidFill>
                <a:highlight>
                  <a:srgbClr val="FFD100"/>
                </a:highlight>
              </a:rPr>
              <a:t>išvados</a:t>
            </a:r>
            <a:r>
              <a:rPr lang="nl-NL" sz="2400" b="1" dirty="0">
                <a:solidFill>
                  <a:srgbClr val="000000"/>
                </a:solidFill>
                <a:highlight>
                  <a:srgbClr val="FFD100"/>
                </a:highlight>
              </a:rPr>
              <a:t>:</a:t>
            </a:r>
          </a:p>
          <a:p>
            <a:pPr marL="285750" indent="-285750">
              <a:buFont typeface="Arial" panose="020B0604020202020204" pitchFamily="34" charset="0"/>
              <a:buChar char="•"/>
            </a:pPr>
            <a:r>
              <a:rPr lang="lt-LT" sz="2400" dirty="0">
                <a:solidFill>
                  <a:srgbClr val="000000"/>
                </a:solidFill>
              </a:rPr>
              <a:t>Suvokiamas jautrumas nėra svarbus funkcinio maisto vartojimui;</a:t>
            </a:r>
          </a:p>
          <a:p>
            <a:pPr marL="285750" indent="-285750">
              <a:buFont typeface="Arial" panose="020B0604020202020204" pitchFamily="34" charset="0"/>
              <a:buChar char="•"/>
            </a:pPr>
            <a:r>
              <a:rPr lang="lt-LT" sz="2400" dirty="0">
                <a:solidFill>
                  <a:srgbClr val="000000"/>
                </a:solidFill>
              </a:rPr>
              <a:t>Žmonės ne visada elgiasi racionaliai, jie žino, kad funkcinis maistas gali pagerinti jų sveikatą, tačiau nebūtinai nori jį vartoti.;</a:t>
            </a:r>
          </a:p>
          <a:p>
            <a:pPr marL="285750" indent="-285750">
              <a:buFont typeface="Arial" panose="020B0604020202020204" pitchFamily="34" charset="0"/>
              <a:buChar char="•"/>
            </a:pPr>
            <a:r>
              <a:rPr lang="lt-LT" sz="2400" dirty="0">
                <a:solidFill>
                  <a:srgbClr val="000000"/>
                </a:solidFill>
              </a:rPr>
              <a:t>Todėl vyresnio amžiaus vartotojų gąsdinimas pradėti maitintis sveikiau – nėra tinkamas kelias;</a:t>
            </a:r>
          </a:p>
          <a:p>
            <a:pPr marL="285750" indent="-285750">
              <a:buFont typeface="Arial" panose="020B0604020202020204" pitchFamily="34" charset="0"/>
              <a:buChar char="•"/>
            </a:pPr>
            <a:r>
              <a:rPr lang="lt-LT" sz="2400" dirty="0">
                <a:solidFill>
                  <a:srgbClr val="000000"/>
                </a:solidFill>
              </a:rPr>
              <a:t>Įmonės turėtų siekti, kad suvokiamos kliūtys būtų mažos (pvz., maisto produkto skonis ar sudėtinga pakuotė);</a:t>
            </a:r>
          </a:p>
          <a:p>
            <a:pPr marL="285750" indent="-285750">
              <a:buFont typeface="Arial" panose="020B0604020202020204" pitchFamily="34" charset="0"/>
              <a:buChar char="•"/>
            </a:pPr>
            <a:r>
              <a:rPr lang="lt-LT" sz="2400" dirty="0">
                <a:solidFill>
                  <a:srgbClr val="000000"/>
                </a:solidFill>
              </a:rPr>
              <a:t>Rinkodaroje gali būti svarbu vyresnio amžiaus vartotojams pasiūlyti paskatinimą veikti, pvz., skatinti vyresnio amžiaus žmones valgyti funkcinius maisto produktus raginant jų vaikus.</a:t>
            </a:r>
          </a:p>
        </p:txBody>
      </p:sp>
    </p:spTree>
    <p:extLst>
      <p:ext uri="{BB962C8B-B14F-4D97-AF65-F5344CB8AC3E}">
        <p14:creationId xmlns:p14="http://schemas.microsoft.com/office/powerpoint/2010/main" val="23808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F1B8E5-CED0-4F67-8132-E60AEA485E46}"/>
              </a:ext>
            </a:extLst>
          </p:cNvPr>
          <p:cNvSpPr>
            <a:spLocks noGrp="1"/>
          </p:cNvSpPr>
          <p:nvPr>
            <p:ph type="body" sz="quarter" idx="18"/>
          </p:nvPr>
        </p:nvSpPr>
        <p:spPr>
          <a:xfrm>
            <a:off x="1642684" y="1675051"/>
            <a:ext cx="5105120" cy="4624144"/>
          </a:xfrm>
        </p:spPr>
        <p:txBody>
          <a:bodyPr vert="horz" lIns="91440" tIns="45720" rIns="91440" bIns="45720" rtlCol="0" anchor="t">
            <a:normAutofit lnSpcReduction="10000"/>
          </a:bodyPr>
          <a:lstStyle/>
          <a:p>
            <a:pPr marL="0" indent="0"/>
            <a:r>
              <a:rPr lang="lt-LT" dirty="0"/>
              <a:t>Šiame tyrime buvo nagrinėta vartotojų pažeidžiamumo sąvoka vyresnio amžiaus vartotojų sąveikos su pakuotėmis kontekste.</a:t>
            </a:r>
          </a:p>
          <a:p>
            <a:pPr marL="0" indent="0"/>
            <a:r>
              <a:rPr lang="lt-LT" dirty="0"/>
              <a:t>Tyrimo rezultatai atskleidžia, kad pokyčiai, susiję su įvairiais senėjimo aspektais, gali padidinti vyresnio amžiaus vartotojų pažeidžiamumo riziką sąveikos su pakuote metu. Tyrime pateikiamos naujos įžvalgos, padedančios įmonėms, kuriant pakuotes, suteikti vyresnio amžiaus vartotojams daugiau galimybių ir taip sumažinti jų pažeidžiamumą.</a:t>
            </a:r>
          </a:p>
        </p:txBody>
      </p:sp>
      <p:sp>
        <p:nvSpPr>
          <p:cNvPr id="4" name="Text Placeholder 3">
            <a:extLst>
              <a:ext uri="{FF2B5EF4-FFF2-40B4-BE49-F238E27FC236}">
                <a16:creationId xmlns:a16="http://schemas.microsoft.com/office/drawing/2014/main" id="{4DED7949-0E33-450D-9FCC-2717180F6B88}"/>
              </a:ext>
            </a:extLst>
          </p:cNvPr>
          <p:cNvSpPr>
            <a:spLocks noGrp="1"/>
          </p:cNvSpPr>
          <p:nvPr>
            <p:ph type="body" sz="quarter" idx="16"/>
          </p:nvPr>
        </p:nvSpPr>
        <p:spPr>
          <a:xfrm>
            <a:off x="1718561" y="228600"/>
            <a:ext cx="4716425" cy="949131"/>
          </a:xfrm>
        </p:spPr>
        <p:txBody>
          <a:bodyPr>
            <a:normAutofit fontScale="92500"/>
          </a:bodyPr>
          <a:lstStyle/>
          <a:p>
            <a:r>
              <a:rPr lang="lt-LT" sz="2800" dirty="0"/>
              <a:t>4. Tyrimas apie pakuočių sąveiką su vyresnio amžiaus žmonėmis</a:t>
            </a:r>
          </a:p>
        </p:txBody>
      </p:sp>
      <p:pic>
        <p:nvPicPr>
          <p:cNvPr id="5" name="Picture 4">
            <a:extLst>
              <a:ext uri="{FF2B5EF4-FFF2-40B4-BE49-F238E27FC236}">
                <a16:creationId xmlns:a16="http://schemas.microsoft.com/office/drawing/2014/main" id="{B72EAC65-E40E-4791-ACEF-35ABF2344A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0938" y="4081410"/>
            <a:ext cx="3565583" cy="2235655"/>
          </a:xfrm>
          <a:prstGeom prst="rect">
            <a:avLst/>
          </a:prstGeom>
        </p:spPr>
      </p:pic>
      <p:sp>
        <p:nvSpPr>
          <p:cNvPr id="12" name="TextBox 11">
            <a:extLst>
              <a:ext uri="{FF2B5EF4-FFF2-40B4-BE49-F238E27FC236}">
                <a16:creationId xmlns:a16="http://schemas.microsoft.com/office/drawing/2014/main" id="{E802C9C5-6C1A-4409-814A-D9542C16BA19}"/>
              </a:ext>
            </a:extLst>
          </p:cNvPr>
          <p:cNvSpPr txBox="1"/>
          <p:nvPr/>
        </p:nvSpPr>
        <p:spPr>
          <a:xfrm>
            <a:off x="7111781" y="642535"/>
            <a:ext cx="4889719" cy="3293209"/>
          </a:xfrm>
          <a:prstGeom prst="rect">
            <a:avLst/>
          </a:prstGeom>
          <a:noFill/>
        </p:spPr>
        <p:txBody>
          <a:bodyPr wrap="square" lIns="91440" tIns="45720" rIns="91440" bIns="45720" rtlCol="0" anchor="t">
            <a:spAutoFit/>
          </a:bodyPr>
          <a:lstStyle/>
          <a:p>
            <a:r>
              <a:rPr lang="lt-LT" sz="1600" dirty="0">
                <a:solidFill>
                  <a:srgbClr val="1188A3"/>
                </a:solidFill>
              </a:rPr>
              <a:t>Jungtinėje Karalystėje įsikūrusi bendrovė NOURISH yra puikus pavyzdys, kaip įmonė, atsižvelgdama į vartotojų pažeidžiamumą, jiems pritaiko savo gaminius ir pakuotes. Visos sąveikos sprendžiamos šiais būdais:</a:t>
            </a:r>
          </a:p>
          <a:p>
            <a:endParaRPr lang="lt-LT" sz="1600" dirty="0">
              <a:solidFill>
                <a:srgbClr val="1188A3"/>
              </a:solidFill>
            </a:endParaRPr>
          </a:p>
          <a:p>
            <a:r>
              <a:rPr lang="lt-LT" sz="1600" dirty="0">
                <a:solidFill>
                  <a:srgbClr val="1188A3"/>
                </a:solidFill>
              </a:rPr>
              <a:t>1. Pardavimas internetu, dėl kurio nereikia keliauti ir gabenti prekių;</a:t>
            </a:r>
          </a:p>
          <a:p>
            <a:r>
              <a:rPr lang="lt-LT" sz="1600" dirty="0">
                <a:solidFill>
                  <a:srgbClr val="1188A3"/>
                </a:solidFill>
              </a:rPr>
              <a:t>2. „</a:t>
            </a:r>
            <a:r>
              <a:rPr lang="lt-LT" sz="1600" dirty="0" err="1">
                <a:solidFill>
                  <a:srgbClr val="1188A3"/>
                </a:solidFill>
              </a:rPr>
              <a:t>Tetra</a:t>
            </a:r>
            <a:r>
              <a:rPr lang="lt-LT" sz="1600" dirty="0">
                <a:solidFill>
                  <a:srgbClr val="1188A3"/>
                </a:solidFill>
              </a:rPr>
              <a:t> </a:t>
            </a:r>
            <a:r>
              <a:rPr lang="lt-LT" sz="1600" dirty="0" err="1">
                <a:solidFill>
                  <a:srgbClr val="1188A3"/>
                </a:solidFill>
              </a:rPr>
              <a:t>Pak</a:t>
            </a:r>
            <a:r>
              <a:rPr lang="lt-LT" sz="1600" dirty="0">
                <a:solidFill>
                  <a:srgbClr val="1188A3"/>
                </a:solidFill>
              </a:rPr>
              <a:t>“ pakuotė, kad būtų patogu laikyti; 330 ml dydžio pakuotė, kurią galima suvartoti atidarymo dieną;</a:t>
            </a:r>
          </a:p>
          <a:p>
            <a:r>
              <a:rPr lang="lt-LT" sz="1600" dirty="0">
                <a:solidFill>
                  <a:srgbClr val="1188A3"/>
                </a:solidFill>
              </a:rPr>
              <a:t>3. Lengvai suimamas ir užsukamas dangtelis su plačiu snapeliu, kad būtų išvengta netvarkingo pilstymo ir uždarymo;</a:t>
            </a:r>
          </a:p>
          <a:p>
            <a:r>
              <a:rPr lang="lt-LT" sz="1600" dirty="0">
                <a:solidFill>
                  <a:srgbClr val="1188A3"/>
                </a:solidFill>
              </a:rPr>
              <a:t>4. Lengvai išmetamas (</a:t>
            </a:r>
            <a:r>
              <a:rPr lang="lt-LT" sz="1600" dirty="0" err="1">
                <a:solidFill>
                  <a:srgbClr val="1188A3"/>
                </a:solidFill>
              </a:rPr>
              <a:t>t</a:t>
            </a:r>
            <a:r>
              <a:rPr lang="lt-LT" sz="1600" dirty="0">
                <a:solidFill>
                  <a:srgbClr val="1188A3"/>
                </a:solidFill>
              </a:rPr>
              <a:t>. y. „Išplauk ir išrūšiuok“).</a:t>
            </a:r>
          </a:p>
        </p:txBody>
      </p:sp>
      <p:sp>
        <p:nvSpPr>
          <p:cNvPr id="14" name="TextBox 13">
            <a:extLst>
              <a:ext uri="{FF2B5EF4-FFF2-40B4-BE49-F238E27FC236}">
                <a16:creationId xmlns:a16="http://schemas.microsoft.com/office/drawing/2014/main" id="{516D5E0A-2062-4403-984A-AE94E17201BB}"/>
              </a:ext>
            </a:extLst>
          </p:cNvPr>
          <p:cNvSpPr txBox="1"/>
          <p:nvPr/>
        </p:nvSpPr>
        <p:spPr>
          <a:xfrm>
            <a:off x="7214420" y="6299195"/>
            <a:ext cx="6130412" cy="369332"/>
          </a:xfrm>
          <a:prstGeom prst="rect">
            <a:avLst/>
          </a:prstGeom>
          <a:noFill/>
        </p:spPr>
        <p:txBody>
          <a:bodyPr wrap="square">
            <a:spAutoFit/>
          </a:bodyPr>
          <a:lstStyle/>
          <a:p>
            <a:r>
              <a:rPr lang="en-US">
                <a:solidFill>
                  <a:srgbClr val="1188A3"/>
                </a:solidFill>
                <a:hlinkClick r:id="rId3">
                  <a:extLst>
                    <a:ext uri="{A12FA001-AC4F-418D-AE19-62706E023703}">
                      <ahyp:hlinkClr xmlns:ahyp="http://schemas.microsoft.com/office/drawing/2018/hyperlinkcolor" val="tx"/>
                    </a:ext>
                  </a:extLst>
                </a:hlinkClick>
              </a:rPr>
              <a:t>Meal Replacement Drinks - Nourish by Jane Clarke</a:t>
            </a:r>
            <a:endParaRPr lang="en-IE">
              <a:solidFill>
                <a:srgbClr val="1188A3"/>
              </a:solidFill>
            </a:endParaRPr>
          </a:p>
        </p:txBody>
      </p:sp>
      <p:sp>
        <p:nvSpPr>
          <p:cNvPr id="15" name="Text Placeholder 2">
            <a:extLst>
              <a:ext uri="{FF2B5EF4-FFF2-40B4-BE49-F238E27FC236}">
                <a16:creationId xmlns:a16="http://schemas.microsoft.com/office/drawing/2014/main" id="{87B4FBCF-60B9-4649-BF30-B1D2BEFA8DD0}"/>
              </a:ext>
            </a:extLst>
          </p:cNvPr>
          <p:cNvSpPr txBox="1">
            <a:spLocks/>
          </p:cNvSpPr>
          <p:nvPr/>
        </p:nvSpPr>
        <p:spPr>
          <a:xfrm>
            <a:off x="8610601" y="0"/>
            <a:ext cx="3581400" cy="48169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00"/>
                </a:solidFill>
              </a:rPr>
              <a:t>Pasisemkite</a:t>
            </a:r>
            <a:r>
              <a:rPr lang="en-US" b="1" dirty="0">
                <a:solidFill>
                  <a:srgbClr val="000000"/>
                </a:solidFill>
              </a:rPr>
              <a:t> </a:t>
            </a:r>
            <a:r>
              <a:rPr lang="en-US" b="1" dirty="0" err="1">
                <a:solidFill>
                  <a:srgbClr val="000000"/>
                </a:solidFill>
              </a:rPr>
              <a:t>įkvėpim</a:t>
            </a:r>
            <a:r>
              <a:rPr lang="lt-LT" b="1" dirty="0">
                <a:solidFill>
                  <a:srgbClr val="000000"/>
                </a:solidFill>
              </a:rPr>
              <a:t>o</a:t>
            </a:r>
            <a:endParaRPr lang="en-IE" b="1" dirty="0">
              <a:solidFill>
                <a:srgbClr val="000000"/>
              </a:solidFill>
            </a:endParaRPr>
          </a:p>
        </p:txBody>
      </p:sp>
    </p:spTree>
    <p:extLst>
      <p:ext uri="{BB962C8B-B14F-4D97-AF65-F5344CB8AC3E}">
        <p14:creationId xmlns:p14="http://schemas.microsoft.com/office/powerpoint/2010/main" val="258072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7A2991-3C81-4CA5-B368-1FD7BA9B6F8A}"/>
              </a:ext>
            </a:extLst>
          </p:cNvPr>
          <p:cNvSpPr>
            <a:spLocks noGrp="1"/>
          </p:cNvSpPr>
          <p:nvPr>
            <p:ph type="body" sz="quarter" idx="16"/>
          </p:nvPr>
        </p:nvSpPr>
        <p:spPr>
          <a:xfrm>
            <a:off x="0" y="1"/>
            <a:ext cx="12192000" cy="1056626"/>
          </a:xfrm>
          <a:solidFill>
            <a:srgbClr val="85D2E1"/>
          </a:solidFill>
        </p:spPr>
        <p:txBody>
          <a:bodyPr anchor="ctr">
            <a:normAutofit lnSpcReduction="10000"/>
          </a:bodyPr>
          <a:lstStyle/>
          <a:p>
            <a:pPr marL="252000" indent="252000"/>
            <a:r>
              <a:rPr lang="lt-LT" dirty="0"/>
              <a:t>Šis tyrimas iliustruoja vartotojų ir pakuočių sąveikos įvairovę pakuočių naudojimo metu, pabrėžiant šiuos etapus:</a:t>
            </a:r>
          </a:p>
        </p:txBody>
      </p:sp>
      <p:sp>
        <p:nvSpPr>
          <p:cNvPr id="4" name="Text Placeholder 3">
            <a:extLst>
              <a:ext uri="{FF2B5EF4-FFF2-40B4-BE49-F238E27FC236}">
                <a16:creationId xmlns:a16="http://schemas.microsoft.com/office/drawing/2014/main" id="{7517CA59-C6A3-4193-B5B1-330566894B3C}"/>
              </a:ext>
            </a:extLst>
          </p:cNvPr>
          <p:cNvSpPr>
            <a:spLocks noGrp="1"/>
          </p:cNvSpPr>
          <p:nvPr>
            <p:ph type="body" sz="quarter" idx="21"/>
          </p:nvPr>
        </p:nvSpPr>
        <p:spPr>
          <a:xfrm>
            <a:off x="2711123" y="2705765"/>
            <a:ext cx="1740791" cy="1142882"/>
          </a:xfrm>
        </p:spPr>
        <p:txBody>
          <a:bodyPr>
            <a:normAutofit/>
          </a:bodyPr>
          <a:lstStyle/>
          <a:p>
            <a:pPr marL="0" indent="0"/>
            <a:r>
              <a:rPr lang="en-US" sz="2400" dirty="0" err="1"/>
              <a:t>Produkto</a:t>
            </a:r>
            <a:r>
              <a:rPr lang="en-US" sz="2400" dirty="0"/>
              <a:t> </a:t>
            </a:r>
            <a:r>
              <a:rPr lang="en-US" sz="2400" dirty="0" err="1"/>
              <a:t>gabenimas</a:t>
            </a:r>
            <a:r>
              <a:rPr lang="en-US" sz="2400" dirty="0"/>
              <a:t> </a:t>
            </a:r>
            <a:r>
              <a:rPr lang="en-US" sz="2400" dirty="0" err="1"/>
              <a:t>namo</a:t>
            </a:r>
            <a:endParaRPr lang="en-US" sz="2400" dirty="0"/>
          </a:p>
          <a:p>
            <a:endParaRPr lang="en-IE" dirty="0"/>
          </a:p>
        </p:txBody>
      </p:sp>
      <p:sp>
        <p:nvSpPr>
          <p:cNvPr id="5" name="Text Placeholder 4">
            <a:extLst>
              <a:ext uri="{FF2B5EF4-FFF2-40B4-BE49-F238E27FC236}">
                <a16:creationId xmlns:a16="http://schemas.microsoft.com/office/drawing/2014/main" id="{6B64DEB3-A38A-4F95-8B09-5CB133DB69DD}"/>
              </a:ext>
            </a:extLst>
          </p:cNvPr>
          <p:cNvSpPr>
            <a:spLocks noGrp="1"/>
          </p:cNvSpPr>
          <p:nvPr>
            <p:ph type="body" sz="quarter" idx="26"/>
          </p:nvPr>
        </p:nvSpPr>
        <p:spPr/>
        <p:txBody>
          <a:bodyPr>
            <a:noAutofit/>
          </a:bodyPr>
          <a:lstStyle/>
          <a:p>
            <a:pPr marL="0" indent="0"/>
            <a:r>
              <a:rPr lang="lt-LT" sz="2400" dirty="0"/>
              <a:t>Produkto vieta namuose</a:t>
            </a:r>
          </a:p>
        </p:txBody>
      </p:sp>
      <p:sp>
        <p:nvSpPr>
          <p:cNvPr id="6" name="Text Placeholder 5">
            <a:extLst>
              <a:ext uri="{FF2B5EF4-FFF2-40B4-BE49-F238E27FC236}">
                <a16:creationId xmlns:a16="http://schemas.microsoft.com/office/drawing/2014/main" id="{42086007-CD21-4FCB-A57D-7D34CE6D6F61}"/>
              </a:ext>
            </a:extLst>
          </p:cNvPr>
          <p:cNvSpPr>
            <a:spLocks noGrp="1"/>
          </p:cNvSpPr>
          <p:nvPr>
            <p:ph type="body" sz="quarter" idx="32"/>
          </p:nvPr>
        </p:nvSpPr>
        <p:spPr/>
        <p:txBody>
          <a:bodyPr>
            <a:normAutofit/>
          </a:bodyPr>
          <a:lstStyle/>
          <a:p>
            <a:pPr marL="0" indent="0"/>
            <a:r>
              <a:rPr lang="en-US" sz="2400" dirty="0" err="1"/>
              <a:t>Atidarymas</a:t>
            </a:r>
            <a:endParaRPr lang="en-IE" sz="2400" dirty="0"/>
          </a:p>
        </p:txBody>
      </p:sp>
      <p:sp>
        <p:nvSpPr>
          <p:cNvPr id="7" name="Text Placeholder 6">
            <a:extLst>
              <a:ext uri="{FF2B5EF4-FFF2-40B4-BE49-F238E27FC236}">
                <a16:creationId xmlns:a16="http://schemas.microsoft.com/office/drawing/2014/main" id="{00B1E0DA-DEE4-487C-BE3F-4834EE8FF9BC}"/>
              </a:ext>
            </a:extLst>
          </p:cNvPr>
          <p:cNvSpPr>
            <a:spLocks noGrp="1"/>
          </p:cNvSpPr>
          <p:nvPr>
            <p:ph type="body" sz="quarter" idx="35"/>
          </p:nvPr>
        </p:nvSpPr>
        <p:spPr>
          <a:xfrm>
            <a:off x="2578554" y="4130640"/>
            <a:ext cx="770268" cy="734798"/>
          </a:xfrm>
        </p:spPr>
        <p:txBody>
          <a:bodyPr/>
          <a:lstStyle/>
          <a:p>
            <a:r>
              <a:rPr lang="en-US"/>
              <a:t>2</a:t>
            </a:r>
            <a:endParaRPr lang="en-IE"/>
          </a:p>
        </p:txBody>
      </p:sp>
      <p:sp>
        <p:nvSpPr>
          <p:cNvPr id="9" name="Text Placeholder 8">
            <a:extLst>
              <a:ext uri="{FF2B5EF4-FFF2-40B4-BE49-F238E27FC236}">
                <a16:creationId xmlns:a16="http://schemas.microsoft.com/office/drawing/2014/main" id="{CE7A7169-04B3-405A-A3A4-3D6EDA806932}"/>
              </a:ext>
            </a:extLst>
          </p:cNvPr>
          <p:cNvSpPr>
            <a:spLocks noGrp="1"/>
          </p:cNvSpPr>
          <p:nvPr>
            <p:ph type="body" sz="quarter" idx="37"/>
          </p:nvPr>
        </p:nvSpPr>
        <p:spPr/>
        <p:txBody>
          <a:bodyPr/>
          <a:lstStyle/>
          <a:p>
            <a:r>
              <a:rPr lang="en-US"/>
              <a:t>4</a:t>
            </a:r>
            <a:endParaRPr lang="en-IE"/>
          </a:p>
        </p:txBody>
      </p:sp>
      <p:sp>
        <p:nvSpPr>
          <p:cNvPr id="10" name="Text Placeholder 9">
            <a:extLst>
              <a:ext uri="{FF2B5EF4-FFF2-40B4-BE49-F238E27FC236}">
                <a16:creationId xmlns:a16="http://schemas.microsoft.com/office/drawing/2014/main" id="{CBCDD78D-34BC-4E6A-ABBE-9EBCF0B4372B}"/>
              </a:ext>
            </a:extLst>
          </p:cNvPr>
          <p:cNvSpPr>
            <a:spLocks noGrp="1"/>
          </p:cNvSpPr>
          <p:nvPr>
            <p:ph type="body" sz="quarter" idx="38"/>
          </p:nvPr>
        </p:nvSpPr>
        <p:spPr/>
        <p:txBody>
          <a:bodyPr anchor="ctr">
            <a:normAutofit/>
          </a:bodyPr>
          <a:lstStyle/>
          <a:p>
            <a:r>
              <a:rPr lang="en-US" sz="2400" dirty="0" err="1"/>
              <a:t>Pardavimo</a:t>
            </a:r>
            <a:r>
              <a:rPr lang="en-US" sz="2400" dirty="0"/>
              <a:t> </a:t>
            </a:r>
            <a:r>
              <a:rPr lang="en-US" sz="2400" dirty="0" err="1"/>
              <a:t>vieta</a:t>
            </a:r>
            <a:endParaRPr lang="en-IE" sz="2400" dirty="0"/>
          </a:p>
        </p:txBody>
      </p:sp>
      <p:sp>
        <p:nvSpPr>
          <p:cNvPr id="11" name="Text Placeholder 10">
            <a:extLst>
              <a:ext uri="{FF2B5EF4-FFF2-40B4-BE49-F238E27FC236}">
                <a16:creationId xmlns:a16="http://schemas.microsoft.com/office/drawing/2014/main" id="{E8432170-3CCE-4F5D-B847-833FA8870519}"/>
              </a:ext>
            </a:extLst>
          </p:cNvPr>
          <p:cNvSpPr>
            <a:spLocks noGrp="1"/>
          </p:cNvSpPr>
          <p:nvPr>
            <p:ph type="body" sz="quarter" idx="39"/>
          </p:nvPr>
        </p:nvSpPr>
        <p:spPr>
          <a:xfrm>
            <a:off x="7075208" y="3094971"/>
            <a:ext cx="2106357" cy="880763"/>
          </a:xfrm>
        </p:spPr>
        <p:txBody>
          <a:bodyPr>
            <a:noAutofit/>
          </a:bodyPr>
          <a:lstStyle/>
          <a:p>
            <a:pPr marL="0" indent="0"/>
            <a:r>
              <a:rPr lang="en-US" sz="2200" dirty="0" err="1"/>
              <a:t>Produkto</a:t>
            </a:r>
            <a:r>
              <a:rPr lang="en-US" sz="2200" dirty="0"/>
              <a:t> </a:t>
            </a:r>
            <a:r>
              <a:rPr lang="en-US" sz="2200" dirty="0" err="1"/>
              <a:t>pateikimas</a:t>
            </a:r>
            <a:r>
              <a:rPr lang="en-US" sz="2200" dirty="0"/>
              <a:t> </a:t>
            </a:r>
            <a:r>
              <a:rPr lang="en-US" sz="2200" dirty="0" err="1"/>
              <a:t>vartoti</a:t>
            </a:r>
            <a:endParaRPr lang="en-US" sz="2200" dirty="0"/>
          </a:p>
        </p:txBody>
      </p:sp>
      <p:sp>
        <p:nvSpPr>
          <p:cNvPr id="12" name="Text Placeholder 11">
            <a:extLst>
              <a:ext uri="{FF2B5EF4-FFF2-40B4-BE49-F238E27FC236}">
                <a16:creationId xmlns:a16="http://schemas.microsoft.com/office/drawing/2014/main" id="{39CE515C-2293-48CA-857A-CB56E791BCC2}"/>
              </a:ext>
            </a:extLst>
          </p:cNvPr>
          <p:cNvSpPr>
            <a:spLocks noGrp="1"/>
          </p:cNvSpPr>
          <p:nvPr>
            <p:ph type="body" sz="quarter" idx="40"/>
          </p:nvPr>
        </p:nvSpPr>
        <p:spPr>
          <a:xfrm>
            <a:off x="9181565" y="2413421"/>
            <a:ext cx="1740791" cy="880763"/>
          </a:xfrm>
        </p:spPr>
        <p:txBody>
          <a:bodyPr>
            <a:noAutofit/>
          </a:bodyPr>
          <a:lstStyle/>
          <a:p>
            <a:pPr marL="0" indent="0"/>
            <a:r>
              <a:rPr lang="en-US" sz="2400" dirty="0" err="1"/>
              <a:t>Uždarymas</a:t>
            </a:r>
            <a:r>
              <a:rPr lang="en-US" sz="2400" dirty="0"/>
              <a:t> </a:t>
            </a:r>
            <a:r>
              <a:rPr lang="en-US" sz="2400" dirty="0" err="1"/>
              <a:t>ar</a:t>
            </a:r>
            <a:r>
              <a:rPr lang="en-US" sz="2400" dirty="0"/>
              <a:t> </a:t>
            </a:r>
            <a:r>
              <a:rPr lang="en-US" sz="2400" dirty="0" err="1"/>
              <a:t>padėjimas</a:t>
            </a:r>
            <a:endParaRPr lang="en-IE" sz="2400" dirty="0"/>
          </a:p>
        </p:txBody>
      </p:sp>
      <p:sp>
        <p:nvSpPr>
          <p:cNvPr id="13" name="Text Placeholder 12">
            <a:extLst>
              <a:ext uri="{FF2B5EF4-FFF2-40B4-BE49-F238E27FC236}">
                <a16:creationId xmlns:a16="http://schemas.microsoft.com/office/drawing/2014/main" id="{AF7F7A96-371C-4EC4-A345-019D1B72708B}"/>
              </a:ext>
            </a:extLst>
          </p:cNvPr>
          <p:cNvSpPr>
            <a:spLocks noGrp="1"/>
          </p:cNvSpPr>
          <p:nvPr>
            <p:ph type="body" sz="quarter" idx="4294967295"/>
          </p:nvPr>
        </p:nvSpPr>
        <p:spPr>
          <a:xfrm>
            <a:off x="10340844" y="4057657"/>
            <a:ext cx="1853075" cy="880763"/>
          </a:xfrm>
        </p:spPr>
        <p:txBody>
          <a:bodyPr>
            <a:normAutofit/>
          </a:bodyPr>
          <a:lstStyle/>
          <a:p>
            <a:pPr marL="0" indent="0">
              <a:buNone/>
            </a:pPr>
            <a:r>
              <a:rPr lang="lt-LT" sz="2400" dirty="0">
                <a:solidFill>
                  <a:srgbClr val="000000"/>
                </a:solidFill>
              </a:rPr>
              <a:t>Išmetimas</a:t>
            </a:r>
            <a:endParaRPr lang="en-IE" sz="2400" dirty="0">
              <a:solidFill>
                <a:srgbClr val="000000"/>
              </a:solidFill>
            </a:endParaRPr>
          </a:p>
        </p:txBody>
      </p:sp>
      <p:sp>
        <p:nvSpPr>
          <p:cNvPr id="14" name="Text Placeholder 13">
            <a:extLst>
              <a:ext uri="{FF2B5EF4-FFF2-40B4-BE49-F238E27FC236}">
                <a16:creationId xmlns:a16="http://schemas.microsoft.com/office/drawing/2014/main" id="{0690F2F4-DF06-4233-9B7F-1E43508D86DD}"/>
              </a:ext>
            </a:extLst>
          </p:cNvPr>
          <p:cNvSpPr>
            <a:spLocks noGrp="1"/>
          </p:cNvSpPr>
          <p:nvPr>
            <p:ph type="body" sz="quarter" idx="34"/>
          </p:nvPr>
        </p:nvSpPr>
        <p:spPr/>
        <p:txBody>
          <a:bodyPr/>
          <a:lstStyle/>
          <a:p>
            <a:r>
              <a:rPr lang="en-US"/>
              <a:t>1</a:t>
            </a:r>
            <a:endParaRPr lang="en-IE"/>
          </a:p>
        </p:txBody>
      </p:sp>
      <p:sp>
        <p:nvSpPr>
          <p:cNvPr id="15" name="Text Placeholder 14">
            <a:extLst>
              <a:ext uri="{FF2B5EF4-FFF2-40B4-BE49-F238E27FC236}">
                <a16:creationId xmlns:a16="http://schemas.microsoft.com/office/drawing/2014/main" id="{A67FF401-7141-4C27-A6F7-B12143B75A25}"/>
              </a:ext>
            </a:extLst>
          </p:cNvPr>
          <p:cNvSpPr>
            <a:spLocks noGrp="1"/>
          </p:cNvSpPr>
          <p:nvPr>
            <p:ph type="body" sz="quarter" idx="42"/>
          </p:nvPr>
        </p:nvSpPr>
        <p:spPr/>
        <p:txBody>
          <a:bodyPr/>
          <a:lstStyle/>
          <a:p>
            <a:r>
              <a:rPr lang="en-US"/>
              <a:t>5</a:t>
            </a:r>
            <a:endParaRPr lang="en-IE"/>
          </a:p>
        </p:txBody>
      </p:sp>
      <p:sp>
        <p:nvSpPr>
          <p:cNvPr id="20" name="Text Placeholder 6">
            <a:extLst>
              <a:ext uri="{FF2B5EF4-FFF2-40B4-BE49-F238E27FC236}">
                <a16:creationId xmlns:a16="http://schemas.microsoft.com/office/drawing/2014/main" id="{A4A6ACAE-484A-4C3D-9124-89F91646F7B5}"/>
              </a:ext>
            </a:extLst>
          </p:cNvPr>
          <p:cNvSpPr txBox="1">
            <a:spLocks/>
          </p:cNvSpPr>
          <p:nvPr/>
        </p:nvSpPr>
        <p:spPr>
          <a:xfrm>
            <a:off x="4906800" y="4571021"/>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endParaRPr lang="en-IE"/>
          </a:p>
        </p:txBody>
      </p:sp>
      <p:sp>
        <p:nvSpPr>
          <p:cNvPr id="21" name="Text Placeholder 6">
            <a:extLst>
              <a:ext uri="{FF2B5EF4-FFF2-40B4-BE49-F238E27FC236}">
                <a16:creationId xmlns:a16="http://schemas.microsoft.com/office/drawing/2014/main" id="{979B9CD7-2C60-43E8-BE9B-CA6CA78B023A}"/>
              </a:ext>
            </a:extLst>
          </p:cNvPr>
          <p:cNvSpPr txBox="1">
            <a:spLocks/>
          </p:cNvSpPr>
          <p:nvPr/>
        </p:nvSpPr>
        <p:spPr>
          <a:xfrm>
            <a:off x="11340879" y="4956833"/>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a:t>
            </a:r>
            <a:endParaRPr lang="en-IE"/>
          </a:p>
        </p:txBody>
      </p:sp>
      <p:sp>
        <p:nvSpPr>
          <p:cNvPr id="22" name="Text Placeholder 6">
            <a:extLst>
              <a:ext uri="{FF2B5EF4-FFF2-40B4-BE49-F238E27FC236}">
                <a16:creationId xmlns:a16="http://schemas.microsoft.com/office/drawing/2014/main" id="{B3D0FDE9-0E30-4B00-AB59-2BFE024253C8}"/>
              </a:ext>
            </a:extLst>
          </p:cNvPr>
          <p:cNvSpPr txBox="1">
            <a:spLocks/>
          </p:cNvSpPr>
          <p:nvPr/>
        </p:nvSpPr>
        <p:spPr>
          <a:xfrm>
            <a:off x="10067483" y="1624677"/>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6</a:t>
            </a:r>
            <a:endParaRPr lang="en-IE"/>
          </a:p>
        </p:txBody>
      </p:sp>
    </p:spTree>
    <p:extLst>
      <p:ext uri="{BB962C8B-B14F-4D97-AF65-F5344CB8AC3E}">
        <p14:creationId xmlns:p14="http://schemas.microsoft.com/office/powerpoint/2010/main" val="420817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99578-EB3A-4E98-9C7B-963D3A6C7A91}"/>
              </a:ext>
            </a:extLst>
          </p:cNvPr>
          <p:cNvSpPr>
            <a:spLocks noGrp="1"/>
          </p:cNvSpPr>
          <p:nvPr>
            <p:ph type="body" sz="quarter" idx="18"/>
          </p:nvPr>
        </p:nvSpPr>
        <p:spPr>
          <a:xfrm>
            <a:off x="420011" y="1445857"/>
            <a:ext cx="7137264" cy="5072555"/>
          </a:xfrm>
        </p:spPr>
        <p:txBody>
          <a:bodyPr vert="horz" lIns="91440" tIns="45720" rIns="91440" bIns="45720" rtlCol="0" anchor="t">
            <a:normAutofit/>
          </a:bodyPr>
          <a:lstStyle/>
          <a:p>
            <a:pPr marL="457200" indent="-457200">
              <a:buFont typeface="+mj-lt"/>
              <a:buAutoNum type="arabicPeriod"/>
              <a:defRPr/>
            </a:pPr>
            <a:r>
              <a:rPr lang="lt-LT" sz="1900" dirty="0"/>
              <a:t>Sukurti pakuotes, kurios </a:t>
            </a:r>
            <a:r>
              <a:rPr lang="lt-LT" sz="1900" b="1" dirty="0"/>
              <a:t>palengvintų vyresnio amžiaus vartotojų pažeidžiamumą;</a:t>
            </a:r>
            <a:endParaRPr lang="lt-LT" sz="1900" dirty="0"/>
          </a:p>
          <a:p>
            <a:pPr marL="457200" indent="-457200">
              <a:buFont typeface="+mj-lt"/>
              <a:buAutoNum type="arabicPeriod"/>
              <a:defRPr/>
            </a:pPr>
            <a:r>
              <a:rPr lang="lt-LT" sz="1900" dirty="0"/>
              <a:t>Produktai, </a:t>
            </a:r>
            <a:r>
              <a:rPr lang="lt-LT" sz="1900" b="1" dirty="0"/>
              <a:t>aiškiai orientuoti į senjorų rinką, gali atbaidyti vyresnio amžiaus vartotojus, kurie nenori pirkti produktų, žyminčių juos kaip „senus“;</a:t>
            </a:r>
          </a:p>
          <a:p>
            <a:pPr marL="457200" indent="-457200">
              <a:buFont typeface="+mj-lt"/>
              <a:buAutoNum type="arabicPeriod"/>
              <a:defRPr/>
            </a:pPr>
            <a:r>
              <a:rPr lang="lt-LT" sz="1900" dirty="0"/>
              <a:t>Siūlomas sprendimas galėtų būti toks: </a:t>
            </a:r>
            <a:r>
              <a:rPr lang="lt-LT" sz="1900" b="1" dirty="0"/>
              <a:t>įtraukiantis dizainas;</a:t>
            </a:r>
          </a:p>
          <a:p>
            <a:pPr marL="457200" indent="-457200">
              <a:buFont typeface="+mj-lt"/>
              <a:buAutoNum type="arabicPeriod"/>
              <a:defRPr/>
            </a:pPr>
            <a:r>
              <a:rPr lang="lt-LT" sz="1900" dirty="0"/>
              <a:t>Stengtis pasiekti pusiausvyrą tarp </a:t>
            </a:r>
            <a:r>
              <a:rPr lang="lt-LT" sz="1900" b="1" dirty="0"/>
              <a:t>informavimo apie produktų funkcinę naudą tiems vartotojams</a:t>
            </a:r>
            <a:r>
              <a:rPr lang="lt-LT" sz="1900" dirty="0"/>
              <a:t>, kurie gaus didžiausią naudą (pvz., vyresnio amžiaus žmonėms), ir masinės rinkos patrauklumo;</a:t>
            </a:r>
          </a:p>
          <a:p>
            <a:pPr marL="457200" lvl="0" indent="-457200">
              <a:buFont typeface="+mj-lt"/>
              <a:buAutoNum type="arabicPeriod"/>
              <a:defRPr/>
            </a:pPr>
            <a:r>
              <a:rPr lang="lt-LT" sz="1900" dirty="0"/>
              <a:t>Skatinti vartotojus pirkti didesnes ir (arba) sunkesnes prekes internetu pasitelkiant </a:t>
            </a:r>
            <a:r>
              <a:rPr lang="lt-LT" sz="1900" b="1" dirty="0"/>
              <a:t>vartotojų švietimo programas;</a:t>
            </a:r>
            <a:endParaRPr lang="lt-LT" sz="1900" dirty="0"/>
          </a:p>
          <a:p>
            <a:pPr marL="457200" lvl="0" indent="-457200">
              <a:buFont typeface="+mj-lt"/>
              <a:buAutoNum type="arabicPeriod"/>
              <a:defRPr/>
            </a:pPr>
            <a:r>
              <a:rPr lang="lt-LT" sz="1900" dirty="0"/>
              <a:t>Parduotuvėse skirti vietos pridėtinę vertę kuriantiems įrenginiams, </a:t>
            </a:r>
            <a:r>
              <a:rPr lang="lt-LT" sz="1900" b="1" dirty="0"/>
              <a:t>skatinantiems socialinį bendravimą </a:t>
            </a:r>
            <a:r>
              <a:rPr lang="lt-LT" sz="1900" dirty="0"/>
              <a:t>(pvz., delikatesų prekystaliams).</a:t>
            </a:r>
          </a:p>
        </p:txBody>
      </p:sp>
      <p:sp>
        <p:nvSpPr>
          <p:cNvPr id="3" name="Text Placeholder 2">
            <a:extLst>
              <a:ext uri="{FF2B5EF4-FFF2-40B4-BE49-F238E27FC236}">
                <a16:creationId xmlns:a16="http://schemas.microsoft.com/office/drawing/2014/main" id="{F69FD171-B8FF-41A8-96C3-918394ECFBA9}"/>
              </a:ext>
            </a:extLst>
          </p:cNvPr>
          <p:cNvSpPr>
            <a:spLocks noGrp="1"/>
          </p:cNvSpPr>
          <p:nvPr>
            <p:ph type="body" sz="quarter" idx="16"/>
          </p:nvPr>
        </p:nvSpPr>
        <p:spPr>
          <a:xfrm>
            <a:off x="417545" y="864415"/>
            <a:ext cx="10808102" cy="582221"/>
          </a:xfrm>
        </p:spPr>
        <p:txBody>
          <a:bodyPr vert="horz" lIns="91440" tIns="45720" rIns="91440" bIns="45720" rtlCol="0" anchor="t">
            <a:normAutofit lnSpcReduction="10000"/>
          </a:bodyPr>
          <a:lstStyle/>
          <a:p>
            <a:r>
              <a:rPr lang="en-US" dirty="0" err="1">
                <a:highlight>
                  <a:srgbClr val="FFD100"/>
                </a:highlight>
              </a:rPr>
              <a:t>Pagrindinės</a:t>
            </a:r>
            <a:r>
              <a:rPr lang="en-US" dirty="0">
                <a:highlight>
                  <a:srgbClr val="FFD100"/>
                </a:highlight>
              </a:rPr>
              <a:t> </a:t>
            </a:r>
            <a:r>
              <a:rPr lang="en-US" dirty="0" err="1">
                <a:highlight>
                  <a:srgbClr val="FFD100"/>
                </a:highlight>
              </a:rPr>
              <a:t>šio</a:t>
            </a:r>
            <a:r>
              <a:rPr lang="en-US" dirty="0">
                <a:highlight>
                  <a:srgbClr val="FFD100"/>
                </a:highlight>
              </a:rPr>
              <a:t> </a:t>
            </a:r>
            <a:r>
              <a:rPr lang="en-US" dirty="0" err="1">
                <a:highlight>
                  <a:srgbClr val="FFD100"/>
                </a:highlight>
              </a:rPr>
              <a:t>tyrimo</a:t>
            </a:r>
            <a:r>
              <a:rPr lang="en-US" dirty="0">
                <a:highlight>
                  <a:srgbClr val="FFD100"/>
                </a:highlight>
              </a:rPr>
              <a:t> </a:t>
            </a:r>
            <a:r>
              <a:rPr lang="en-US" dirty="0" err="1">
                <a:highlight>
                  <a:srgbClr val="FFD100"/>
                </a:highlight>
              </a:rPr>
              <a:t>išvados</a:t>
            </a:r>
            <a:r>
              <a:rPr lang="en-US" dirty="0">
                <a:highlight>
                  <a:srgbClr val="FFD100"/>
                </a:highlight>
              </a:rPr>
              <a:t>:</a:t>
            </a:r>
            <a:endParaRPr lang="en-IE" dirty="0"/>
          </a:p>
        </p:txBody>
      </p:sp>
      <p:sp>
        <p:nvSpPr>
          <p:cNvPr id="5" name="TextBox 4">
            <a:extLst>
              <a:ext uri="{FF2B5EF4-FFF2-40B4-BE49-F238E27FC236}">
                <a16:creationId xmlns:a16="http://schemas.microsoft.com/office/drawing/2014/main" id="{9BC3FAAD-99D8-44CE-9D30-3F8EC797BD4D}"/>
              </a:ext>
            </a:extLst>
          </p:cNvPr>
          <p:cNvSpPr txBox="1"/>
          <p:nvPr/>
        </p:nvSpPr>
        <p:spPr>
          <a:xfrm>
            <a:off x="7641772" y="3842266"/>
            <a:ext cx="4214472" cy="1938992"/>
          </a:xfrm>
          <a:prstGeom prst="rect">
            <a:avLst/>
          </a:prstGeom>
          <a:solidFill>
            <a:srgbClr val="FFD100"/>
          </a:solidFill>
        </p:spPr>
        <p:txBody>
          <a:bodyPr wrap="square" lIns="91440" tIns="45720" rIns="91440" bIns="45720" anchor="t">
            <a:spAutoFit/>
          </a:bodyPr>
          <a:lstStyle/>
          <a:p>
            <a:r>
              <a:rPr lang="lt-LT" sz="2000" b="1" dirty="0">
                <a:solidFill>
                  <a:srgbClr val="000000"/>
                </a:solidFill>
              </a:rPr>
              <a:t>Pavyzdys: </a:t>
            </a:r>
            <a:r>
              <a:rPr lang="lt-LT" sz="2000" dirty="0">
                <a:solidFill>
                  <a:srgbClr val="000000"/>
                </a:solidFill>
              </a:rPr>
              <a:t>Birmingemo universiteto Taikomosios gerontologijos centro sukurtas „Pelėdos ženklas“. Tai kokybės ženklas, kuriuo produktai pripažįstami tinkamais vyresnio amžiaus žmonių poreikiams.  </a:t>
            </a:r>
            <a:endParaRPr lang="en-GB" sz="2000" dirty="0">
              <a:solidFill>
                <a:srgbClr val="000000"/>
              </a:solidFill>
              <a:cs typeface="Calibri" panose="020F0502020204030204"/>
            </a:endParaRPr>
          </a:p>
        </p:txBody>
      </p:sp>
      <p:pic>
        <p:nvPicPr>
          <p:cNvPr id="7" name="Picture 6">
            <a:extLst>
              <a:ext uri="{FF2B5EF4-FFF2-40B4-BE49-F238E27FC236}">
                <a16:creationId xmlns:a16="http://schemas.microsoft.com/office/drawing/2014/main" id="{8559F3A8-8195-4E29-9808-52668724D08C}"/>
              </a:ext>
            </a:extLst>
          </p:cNvPr>
          <p:cNvPicPr>
            <a:picLocks noChangeAspect="1"/>
          </p:cNvPicPr>
          <p:nvPr/>
        </p:nvPicPr>
        <p:blipFill>
          <a:blip r:embed="rId2"/>
          <a:stretch>
            <a:fillRect/>
          </a:stretch>
        </p:blipFill>
        <p:spPr>
          <a:xfrm>
            <a:off x="7641772" y="349587"/>
            <a:ext cx="4214471" cy="3492679"/>
          </a:xfrm>
          <a:prstGeom prst="rect">
            <a:avLst/>
          </a:prstGeom>
        </p:spPr>
      </p:pic>
    </p:spTree>
    <p:extLst>
      <p:ext uri="{BB962C8B-B14F-4D97-AF65-F5344CB8AC3E}">
        <p14:creationId xmlns:p14="http://schemas.microsoft.com/office/powerpoint/2010/main" val="44260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1589A-23FA-42B5-89C0-35607DDFF709}"/>
              </a:ext>
            </a:extLst>
          </p:cNvPr>
          <p:cNvSpPr>
            <a:spLocks noGrp="1"/>
          </p:cNvSpPr>
          <p:nvPr>
            <p:ph type="body" sz="quarter" idx="14"/>
          </p:nvPr>
        </p:nvSpPr>
        <p:spPr>
          <a:xfrm>
            <a:off x="11154257" y="4444444"/>
            <a:ext cx="785328" cy="1056986"/>
          </a:xfrm>
        </p:spPr>
        <p:txBody>
          <a:bodyPr>
            <a:normAutofit fontScale="62500" lnSpcReduction="20000"/>
          </a:bodyPr>
          <a:lstStyle/>
          <a:p>
            <a:r>
              <a:rPr lang="en-US" dirty="0"/>
              <a:t>”</a:t>
            </a:r>
            <a:endParaRPr lang="en-IE" dirty="0"/>
          </a:p>
        </p:txBody>
      </p:sp>
      <p:sp>
        <p:nvSpPr>
          <p:cNvPr id="3" name="Text Placeholder 2">
            <a:extLst>
              <a:ext uri="{FF2B5EF4-FFF2-40B4-BE49-F238E27FC236}">
                <a16:creationId xmlns:a16="http://schemas.microsoft.com/office/drawing/2014/main" id="{64D26CD9-1E7A-4DA4-9937-1064B64FE3CA}"/>
              </a:ext>
            </a:extLst>
          </p:cNvPr>
          <p:cNvSpPr>
            <a:spLocks noGrp="1"/>
          </p:cNvSpPr>
          <p:nvPr>
            <p:ph type="body" sz="quarter" idx="13"/>
          </p:nvPr>
        </p:nvSpPr>
        <p:spPr>
          <a:xfrm>
            <a:off x="6327971" y="795622"/>
            <a:ext cx="5395825" cy="4493975"/>
          </a:xfrm>
        </p:spPr>
        <p:txBody>
          <a:bodyPr>
            <a:normAutofit/>
          </a:bodyPr>
          <a:lstStyle/>
          <a:p>
            <a:r>
              <a:rPr lang="lt-LT" dirty="0"/>
              <a:t>Gerai suprojektuotos pakuotės yra patrauklūs, akį traukiantys gaminiai, kuriuos vartotojai norės pirkti dar kartą. Tokios pakuotės padidina turinio vertę. Priešingai, prasta pakuotė gali sukelti pykčio ir nusivylimo jausmą, kuris gerokai nusveria bet kokius turinio privalumus. </a:t>
            </a:r>
            <a:endParaRPr lang="en-IE" dirty="0"/>
          </a:p>
        </p:txBody>
      </p:sp>
      <p:sp>
        <p:nvSpPr>
          <p:cNvPr id="4" name="Text Placeholder 3">
            <a:extLst>
              <a:ext uri="{FF2B5EF4-FFF2-40B4-BE49-F238E27FC236}">
                <a16:creationId xmlns:a16="http://schemas.microsoft.com/office/drawing/2014/main" id="{F156F679-4268-4C0F-8953-430D39EE758D}"/>
              </a:ext>
            </a:extLst>
          </p:cNvPr>
          <p:cNvSpPr>
            <a:spLocks noGrp="1"/>
          </p:cNvSpPr>
          <p:nvPr>
            <p:ph type="body" sz="quarter" idx="15"/>
          </p:nvPr>
        </p:nvSpPr>
        <p:spPr>
          <a:xfrm rot="10800000">
            <a:off x="4016682" y="812489"/>
            <a:ext cx="2613204" cy="1221666"/>
          </a:xfrm>
        </p:spPr>
        <p:txBody>
          <a:bodyPr/>
          <a:lstStyle/>
          <a:p>
            <a:r>
              <a:rPr lang="en-US" sz="8000" dirty="0"/>
              <a:t>“</a:t>
            </a:r>
            <a:endParaRPr lang="en-IE" sz="8000" dirty="0"/>
          </a:p>
        </p:txBody>
      </p:sp>
      <p:pic>
        <p:nvPicPr>
          <p:cNvPr id="8" name="Picture Placeholder 7" descr="Aisle for toiletries and hygiene items">
            <a:extLst>
              <a:ext uri="{FF2B5EF4-FFF2-40B4-BE49-F238E27FC236}">
                <a16:creationId xmlns:a16="http://schemas.microsoft.com/office/drawing/2014/main" id="{F7890998-741C-4DAD-858F-22300953D9B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6" name="TextBox 5">
            <a:extLst>
              <a:ext uri="{FF2B5EF4-FFF2-40B4-BE49-F238E27FC236}">
                <a16:creationId xmlns:a16="http://schemas.microsoft.com/office/drawing/2014/main" id="{496E4CED-8001-4061-89B1-445640B55140}"/>
              </a:ext>
            </a:extLst>
          </p:cNvPr>
          <p:cNvSpPr txBox="1"/>
          <p:nvPr/>
        </p:nvSpPr>
        <p:spPr>
          <a:xfrm>
            <a:off x="9592556" y="5534952"/>
            <a:ext cx="2229507" cy="369332"/>
          </a:xfrm>
          <a:prstGeom prst="rect">
            <a:avLst/>
          </a:prstGeom>
          <a:noFill/>
        </p:spPr>
        <p:txBody>
          <a:bodyPr wrap="square" lIns="91440" tIns="45720" rIns="91440" bIns="45720" rtlCol="0" anchor="t">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Šaltinis: Galley (2005)</a:t>
            </a:r>
            <a:endParaRPr lang="en-IE" dirty="0">
              <a:solidFill>
                <a:srgbClr val="000000"/>
              </a:solidFill>
            </a:endParaRPr>
          </a:p>
        </p:txBody>
      </p:sp>
    </p:spTree>
    <p:extLst>
      <p:ext uri="{BB962C8B-B14F-4D97-AF65-F5344CB8AC3E}">
        <p14:creationId xmlns:p14="http://schemas.microsoft.com/office/powerpoint/2010/main" val="301162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white strings one below is tangled while the one above is curved">
            <a:extLst>
              <a:ext uri="{FF2B5EF4-FFF2-40B4-BE49-F238E27FC236}">
                <a16:creationId xmlns:a16="http://schemas.microsoft.com/office/drawing/2014/main" id="{052E970B-F074-4033-AFAB-C47EF730528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477736"/>
            <a:ext cx="11696699" cy="4808764"/>
          </a:xfrm>
        </p:spPr>
      </p:pic>
      <p:sp>
        <p:nvSpPr>
          <p:cNvPr id="3" name="Text Placeholder 2">
            <a:extLst>
              <a:ext uri="{FF2B5EF4-FFF2-40B4-BE49-F238E27FC236}">
                <a16:creationId xmlns:a16="http://schemas.microsoft.com/office/drawing/2014/main" id="{E487E047-1587-4A0F-B64E-E2F68CF6F5BE}"/>
              </a:ext>
            </a:extLst>
          </p:cNvPr>
          <p:cNvSpPr>
            <a:spLocks noGrp="1"/>
          </p:cNvSpPr>
          <p:nvPr>
            <p:ph type="body" sz="quarter" idx="18"/>
          </p:nvPr>
        </p:nvSpPr>
        <p:spPr>
          <a:xfrm>
            <a:off x="555171" y="2833007"/>
            <a:ext cx="11636829" cy="1730830"/>
          </a:xfrm>
          <a:solidFill>
            <a:srgbClr val="FFD100"/>
          </a:solidFill>
        </p:spPr>
        <p:txBody>
          <a:bodyPr>
            <a:normAutofit/>
          </a:bodyPr>
          <a:lstStyle/>
          <a:p>
            <a:r>
              <a:rPr lang="lt-LT" dirty="0"/>
              <a:t>Šiame skyriuje apibendrinome keturis pagrindinius tyrimus. Taikydami dizaino mąstysenos principus (empatijos ugdymas – 1 modulis), stengiamės </a:t>
            </a:r>
            <a:r>
              <a:rPr lang="lt-LT" b="1" dirty="0"/>
              <a:t>mokytis iš vyresniųjų rinkos dalyvių</a:t>
            </a:r>
            <a:r>
              <a:rPr lang="lt-LT" dirty="0"/>
              <a:t>, išbandydami su jais idėjas, stebėdami juos ir pastebėdami skirtumus. Tuomet, apibendrindami ir iššifruodami šią informaciją, </a:t>
            </a:r>
            <a:r>
              <a:rPr lang="lt-LT" b="1" dirty="0"/>
              <a:t>atrandame įžvalgų ir galimybių</a:t>
            </a:r>
            <a:r>
              <a:rPr lang="lt-LT" dirty="0"/>
              <a:t>!</a:t>
            </a:r>
          </a:p>
        </p:txBody>
      </p:sp>
      <p:sp>
        <p:nvSpPr>
          <p:cNvPr id="4" name="Text Placeholder 3">
            <a:extLst>
              <a:ext uri="{FF2B5EF4-FFF2-40B4-BE49-F238E27FC236}">
                <a16:creationId xmlns:a16="http://schemas.microsoft.com/office/drawing/2014/main" id="{92FFC322-417D-4BFF-9381-E9F8E9469D24}"/>
              </a:ext>
            </a:extLst>
          </p:cNvPr>
          <p:cNvSpPr>
            <a:spLocks noGrp="1"/>
          </p:cNvSpPr>
          <p:nvPr>
            <p:ph type="body" sz="quarter" idx="16"/>
          </p:nvPr>
        </p:nvSpPr>
        <p:spPr>
          <a:xfrm>
            <a:off x="464195" y="444299"/>
            <a:ext cx="8075648" cy="582221"/>
          </a:xfrm>
        </p:spPr>
        <p:txBody>
          <a:bodyPr>
            <a:normAutofit lnSpcReduction="10000"/>
          </a:bodyPr>
          <a:lstStyle/>
          <a:p>
            <a:r>
              <a:rPr lang="en-US" dirty="0" err="1"/>
              <a:t>Pasinerkite</a:t>
            </a:r>
            <a:r>
              <a:rPr lang="en-US" dirty="0"/>
              <a:t> </a:t>
            </a:r>
            <a:r>
              <a:rPr lang="en-US" dirty="0" err="1"/>
              <a:t>į</a:t>
            </a:r>
            <a:r>
              <a:rPr lang="en-US" dirty="0"/>
              <a:t> </a:t>
            </a:r>
            <a:r>
              <a:rPr lang="en-US" dirty="0" err="1"/>
              <a:t>žinias</a:t>
            </a:r>
            <a:endParaRPr lang="en-US" dirty="0"/>
          </a:p>
        </p:txBody>
      </p:sp>
    </p:spTree>
    <p:extLst>
      <p:ext uri="{BB962C8B-B14F-4D97-AF65-F5344CB8AC3E}">
        <p14:creationId xmlns:p14="http://schemas.microsoft.com/office/powerpoint/2010/main" val="354736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93DC98-4C6F-4A6F-966C-38D50A89B364}"/>
              </a:ext>
            </a:extLst>
          </p:cNvPr>
          <p:cNvSpPr>
            <a:spLocks noGrp="1"/>
          </p:cNvSpPr>
          <p:nvPr>
            <p:ph type="body" sz="quarter" idx="18"/>
          </p:nvPr>
        </p:nvSpPr>
        <p:spPr>
          <a:xfrm>
            <a:off x="360381" y="1424290"/>
            <a:ext cx="11471238" cy="4619157"/>
          </a:xfrm>
        </p:spPr>
        <p:txBody>
          <a:bodyPr vert="horz" lIns="91440" tIns="45720" rIns="91440" bIns="45720" rtlCol="0" anchor="t">
            <a:normAutofit/>
          </a:bodyPr>
          <a:lstStyle/>
          <a:p>
            <a:pPr marL="514350" indent="-514350">
              <a:buFont typeface="+mj-lt"/>
              <a:buAutoNum type="arabicPeriod"/>
            </a:pPr>
            <a:r>
              <a:rPr lang="lt-LT" sz="2000" dirty="0"/>
              <a:t>Savarankiško gyvenimo išsaugojimas yra laikomas svarbiausiu vyresnio amžiaus žmonių tikslu. </a:t>
            </a:r>
            <a:r>
              <a:rPr lang="lt-LT" sz="2000" b="1" dirty="0"/>
              <a:t>Kurkite gaminius, kurie palaiko savarankiškumą ir į jį atsižvelgia kiekviename projektavimo etape</a:t>
            </a:r>
            <a:r>
              <a:rPr lang="lt-LT" sz="2000" dirty="0"/>
              <a:t> (pvz., paprasta pakuotė, maisto praturtinimas, pristatymo į namus paslauga);</a:t>
            </a:r>
          </a:p>
          <a:p>
            <a:pPr marL="514350" indent="-514350">
              <a:buFont typeface="+mj-lt"/>
              <a:buAutoNum type="arabicPeriod"/>
            </a:pPr>
            <a:r>
              <a:rPr lang="lt-LT" sz="2000" dirty="0"/>
              <a:t>Kurkite produktus, kurie </a:t>
            </a:r>
            <a:r>
              <a:rPr lang="lt-LT" sz="2000" b="1" dirty="0"/>
              <a:t>padėtų išspręsti senjorų problemas</a:t>
            </a:r>
            <a:r>
              <a:rPr lang="lt-LT" sz="2000" dirty="0"/>
              <a:t>, tačiau bendraudami su klientais nepabrėžkite (sveikatos) problemų. Nesakykite senjorams, kad jie nebegali dirbti savarankiškai, ir nevadinkite jų senais;</a:t>
            </a:r>
          </a:p>
          <a:p>
            <a:pPr marL="514350" indent="-514350">
              <a:buFont typeface="+mj-lt"/>
              <a:buAutoNum type="arabicPeriod"/>
            </a:pPr>
            <a:r>
              <a:rPr lang="lt-LT" sz="2000" dirty="0"/>
              <a:t>Siekite, kad suvokiamos kliūtys būtų mažos, ir padarykite taip, kad jūsų </a:t>
            </a:r>
            <a:r>
              <a:rPr lang="lt-LT" sz="2000" b="1" dirty="0"/>
              <a:t>produktą būtų lengva pasiekti ir naudoti visiems</a:t>
            </a:r>
            <a:r>
              <a:rPr lang="lt-LT" sz="2000" dirty="0"/>
              <a:t>. Jei pakuotė sudėtinga (pvz.: reikia žirklių, kad atidarytumėte, arba per sunku neštis namo) arba jos vietoje prekybos centre (pvz.: viršutinė prekybos centro lentyna), jūsų produktas nebus populiarus tarp senjorų, nes jie gali patirti pažeidžiamumo akimirkų bandydami juo naudotis;</a:t>
            </a:r>
          </a:p>
          <a:p>
            <a:pPr marL="514350" indent="-514350">
              <a:buFont typeface="+mj-lt"/>
              <a:buAutoNum type="arabicPeriod"/>
            </a:pPr>
            <a:r>
              <a:rPr lang="lt-LT" sz="2000" dirty="0"/>
              <a:t>Į </a:t>
            </a:r>
            <a:r>
              <a:rPr lang="lt-LT" sz="2000" b="1" dirty="0"/>
              <a:t>funkcinius maisto produktus </a:t>
            </a:r>
            <a:r>
              <a:rPr lang="lt-LT" sz="2000" dirty="0"/>
              <a:t>apskritai žiūrima </a:t>
            </a:r>
            <a:r>
              <a:rPr lang="lt-LT" sz="2000" b="1" dirty="0"/>
              <a:t>skeptiškai</a:t>
            </a:r>
            <a:r>
              <a:rPr lang="lt-LT" sz="2000" dirty="0"/>
              <a:t>, todėl viena iš taktikų - praturtinti tradicinius patiekalus, kad jie būtų patrauklūs vyresnio amžiaus žmonėms ir jų skoniui;</a:t>
            </a:r>
          </a:p>
          <a:p>
            <a:pPr marL="514350" indent="-514350">
              <a:buFont typeface="+mj-lt"/>
              <a:buAutoNum type="arabicPeriod"/>
            </a:pPr>
            <a:r>
              <a:rPr lang="lt-LT" sz="2000" dirty="0"/>
              <a:t>Atlikite klientų tyrimą, pageidautina kokybinį (t. y. interviu) apie </a:t>
            </a:r>
            <a:r>
              <a:rPr lang="lt-LT" sz="2000" b="1" dirty="0"/>
              <a:t>konkrečius vyresnio amžiaus suaugusiųjų rinkos</a:t>
            </a:r>
            <a:r>
              <a:rPr lang="lt-LT" sz="2000" dirty="0"/>
              <a:t>, į kurią orientuojatės, </a:t>
            </a:r>
            <a:r>
              <a:rPr lang="lt-LT" sz="2000" b="1" dirty="0"/>
              <a:t>poreikius</a:t>
            </a:r>
            <a:r>
              <a:rPr lang="lt-LT" sz="2000" dirty="0"/>
              <a:t>.</a:t>
            </a:r>
            <a:endParaRPr lang="nl-NL" sz="1800" dirty="0"/>
          </a:p>
        </p:txBody>
      </p:sp>
      <p:sp>
        <p:nvSpPr>
          <p:cNvPr id="5" name="Text Placeholder 4">
            <a:extLst>
              <a:ext uri="{FF2B5EF4-FFF2-40B4-BE49-F238E27FC236}">
                <a16:creationId xmlns:a16="http://schemas.microsoft.com/office/drawing/2014/main" id="{4F4A8276-4C06-450E-9594-12BCC327A8F8}"/>
              </a:ext>
            </a:extLst>
          </p:cNvPr>
          <p:cNvSpPr>
            <a:spLocks noGrp="1"/>
          </p:cNvSpPr>
          <p:nvPr>
            <p:ph type="body" sz="quarter" idx="16"/>
          </p:nvPr>
        </p:nvSpPr>
        <p:spPr>
          <a:xfrm>
            <a:off x="500045" y="537775"/>
            <a:ext cx="10808102" cy="582221"/>
          </a:xfrm>
        </p:spPr>
        <p:txBody>
          <a:bodyPr>
            <a:normAutofit lnSpcReduction="10000"/>
          </a:bodyPr>
          <a:lstStyle/>
          <a:p>
            <a:r>
              <a:rPr lang="lt-LT" dirty="0"/>
              <a:t>Pagrindinių išvadų santrauka:</a:t>
            </a:r>
          </a:p>
        </p:txBody>
      </p:sp>
      <p:grpSp>
        <p:nvGrpSpPr>
          <p:cNvPr id="7" name="Graphic 3">
            <a:extLst>
              <a:ext uri="{FF2B5EF4-FFF2-40B4-BE49-F238E27FC236}">
                <a16:creationId xmlns:a16="http://schemas.microsoft.com/office/drawing/2014/main" id="{643FA19D-23DC-4E88-B98E-01CDF8F58AD1}"/>
              </a:ext>
            </a:extLst>
          </p:cNvPr>
          <p:cNvGrpSpPr/>
          <p:nvPr/>
        </p:nvGrpSpPr>
        <p:grpSpPr>
          <a:xfrm>
            <a:off x="10171688" y="460964"/>
            <a:ext cx="945964" cy="991452"/>
            <a:chOff x="4643578" y="432838"/>
            <a:chExt cx="1028134" cy="1160188"/>
          </a:xfrm>
        </p:grpSpPr>
        <p:sp>
          <p:nvSpPr>
            <p:cNvPr id="8" name="Freeform 1033">
              <a:extLst>
                <a:ext uri="{FF2B5EF4-FFF2-40B4-BE49-F238E27FC236}">
                  <a16:creationId xmlns:a16="http://schemas.microsoft.com/office/drawing/2014/main" id="{198F6D9F-2963-4993-8B7B-D8EAA65C3CC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FD100"/>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111524E-397E-4CEA-9A14-0A1AFA9C4A0F}"/>
                </a:ext>
              </a:extLst>
            </p:cNvPr>
            <p:cNvGrpSpPr/>
            <p:nvPr/>
          </p:nvGrpSpPr>
          <p:grpSpPr>
            <a:xfrm>
              <a:off x="4643578" y="432838"/>
              <a:ext cx="1028134" cy="1160188"/>
              <a:chOff x="4643578" y="432838"/>
              <a:chExt cx="1028134" cy="1160188"/>
            </a:xfrm>
            <a:solidFill>
              <a:srgbClr val="000000"/>
            </a:solidFill>
          </p:grpSpPr>
          <p:sp>
            <p:nvSpPr>
              <p:cNvPr id="10" name="Freeform 1035">
                <a:extLst>
                  <a:ext uri="{FF2B5EF4-FFF2-40B4-BE49-F238E27FC236}">
                    <a16:creationId xmlns:a16="http://schemas.microsoft.com/office/drawing/2014/main" id="{3BDA2D0D-2CF3-4154-A4C8-2F141719E0E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0000"/>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9CE769C3-207A-4F9E-B9AB-6AB21BF98654}"/>
                  </a:ext>
                </a:extLst>
              </p:cNvPr>
              <p:cNvGrpSpPr/>
              <p:nvPr/>
            </p:nvGrpSpPr>
            <p:grpSpPr>
              <a:xfrm>
                <a:off x="4643578" y="432838"/>
                <a:ext cx="1028134" cy="1160188"/>
                <a:chOff x="4643578" y="432838"/>
                <a:chExt cx="1028134" cy="1160188"/>
              </a:xfrm>
              <a:solidFill>
                <a:srgbClr val="000000"/>
              </a:solidFill>
            </p:grpSpPr>
            <p:sp>
              <p:nvSpPr>
                <p:cNvPr id="12" name="Freeform 1037">
                  <a:extLst>
                    <a:ext uri="{FF2B5EF4-FFF2-40B4-BE49-F238E27FC236}">
                      <a16:creationId xmlns:a16="http://schemas.microsoft.com/office/drawing/2014/main" id="{CF0537FE-977C-4E80-ACCF-ADB3D8CF76B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0000"/>
                </a:solidFill>
                <a:ln w="27426" cap="flat">
                  <a:noFill/>
                  <a:prstDash val="solid"/>
                  <a:miter/>
                </a:ln>
              </p:spPr>
              <p:txBody>
                <a:bodyPr rtlCol="0" anchor="ctr"/>
                <a:lstStyle/>
                <a:p>
                  <a:endParaRPr lang="en-US"/>
                </a:p>
              </p:txBody>
            </p:sp>
            <p:sp>
              <p:nvSpPr>
                <p:cNvPr id="13" name="Freeform 1038">
                  <a:extLst>
                    <a:ext uri="{FF2B5EF4-FFF2-40B4-BE49-F238E27FC236}">
                      <a16:creationId xmlns:a16="http://schemas.microsoft.com/office/drawing/2014/main" id="{CFE79382-9C33-4858-AE63-AB191876CDE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0000"/>
                </a:solid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71214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84428-229E-4B7E-A2B9-31A5EA2877D1}"/>
              </a:ext>
            </a:extLst>
          </p:cNvPr>
          <p:cNvSpPr>
            <a:spLocks noGrp="1"/>
          </p:cNvSpPr>
          <p:nvPr>
            <p:ph type="body" sz="quarter" idx="16"/>
          </p:nvPr>
        </p:nvSpPr>
        <p:spPr>
          <a:xfrm>
            <a:off x="2149154" y="934084"/>
            <a:ext cx="5581682" cy="3263843"/>
          </a:xfrm>
        </p:spPr>
        <p:txBody>
          <a:bodyPr>
            <a:normAutofit/>
          </a:bodyPr>
          <a:lstStyle/>
          <a:p>
            <a:r>
              <a:rPr lang="lt-LT" dirty="0"/>
              <a:t>Rinkos tyrimų taktika</a:t>
            </a:r>
          </a:p>
          <a:p>
            <a:endParaRPr lang="en-IE" dirty="0"/>
          </a:p>
        </p:txBody>
      </p:sp>
      <p:sp>
        <p:nvSpPr>
          <p:cNvPr id="3" name="Text Placeholder 2">
            <a:extLst>
              <a:ext uri="{FF2B5EF4-FFF2-40B4-BE49-F238E27FC236}">
                <a16:creationId xmlns:a16="http://schemas.microsoft.com/office/drawing/2014/main" id="{D576EFD6-567D-4A9C-B844-76761AF87ADC}"/>
              </a:ext>
            </a:extLst>
          </p:cNvPr>
          <p:cNvSpPr>
            <a:spLocks noGrp="1"/>
          </p:cNvSpPr>
          <p:nvPr>
            <p:ph type="body" sz="quarter" idx="17"/>
          </p:nvPr>
        </p:nvSpPr>
        <p:spPr>
          <a:xfrm>
            <a:off x="1060057" y="934085"/>
            <a:ext cx="549097"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3155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CA981-E319-4B1A-A061-7E618EEA6E9D}"/>
              </a:ext>
            </a:extLst>
          </p:cNvPr>
          <p:cNvSpPr>
            <a:spLocks noGrp="1"/>
          </p:cNvSpPr>
          <p:nvPr>
            <p:ph type="body" sz="quarter" idx="15"/>
          </p:nvPr>
        </p:nvSpPr>
        <p:spPr/>
        <p:txBody>
          <a:bodyPr/>
          <a:lstStyle/>
          <a:p>
            <a:r>
              <a:rPr lang="en-US" b="1">
                <a:solidFill>
                  <a:srgbClr val="1188A3"/>
                </a:solidFill>
              </a:rPr>
              <a:t>1</a:t>
            </a:r>
            <a:endParaRPr lang="en-IE" b="1">
              <a:solidFill>
                <a:srgbClr val="1188A3"/>
              </a:solidFill>
            </a:endParaRPr>
          </a:p>
        </p:txBody>
      </p:sp>
      <p:sp>
        <p:nvSpPr>
          <p:cNvPr id="3" name="Text Placeholder 2">
            <a:extLst>
              <a:ext uri="{FF2B5EF4-FFF2-40B4-BE49-F238E27FC236}">
                <a16:creationId xmlns:a16="http://schemas.microsoft.com/office/drawing/2014/main" id="{C0975E75-60A8-41FD-9B79-F8D6F9B0614D}"/>
              </a:ext>
            </a:extLst>
          </p:cNvPr>
          <p:cNvSpPr>
            <a:spLocks noGrp="1"/>
          </p:cNvSpPr>
          <p:nvPr>
            <p:ph type="body" sz="quarter" idx="18"/>
          </p:nvPr>
        </p:nvSpPr>
        <p:spPr>
          <a:xfrm>
            <a:off x="497218" y="1207780"/>
            <a:ext cx="5208832" cy="5502399"/>
          </a:xfrm>
          <a:solidFill>
            <a:srgbClr val="85D2E1"/>
          </a:solidFill>
        </p:spPr>
        <p:txBody>
          <a:bodyPr vert="horz" lIns="91440" tIns="45720" rIns="91440" bIns="45720" rtlCol="0" anchor="t">
            <a:normAutofit lnSpcReduction="10000"/>
          </a:bodyPr>
          <a:lstStyle/>
          <a:p>
            <a:r>
              <a:rPr lang="lt-LT" dirty="0"/>
              <a:t>Maisto produktų inovacijoms būdingas aukštas nesėkmių lygis. Viena iš priežasčių yra ta, kad vartotojai nesupranta, kas skatina juos rinktis produktus. </a:t>
            </a:r>
          </a:p>
          <a:p>
            <a:r>
              <a:rPr lang="lt-LT" dirty="0"/>
              <a:t>Kad geriau suprastume vyresnio amžiaus vartotojus, turime sutelkti dėmesį į jų požiūrį, elgseną, lūkesčius ir suderinti tyrimų metodus, kad gautume patikimų įžvalgų apie vartotojus. Šios įžvalgos galėtų pagrįsti naujų produktų kūrimo pasiūlymus.</a:t>
            </a:r>
          </a:p>
          <a:p>
            <a:r>
              <a:rPr lang="lt-LT" dirty="0"/>
              <a:t>Po 3 modulio būsite geriau susipažinę su senjorų maisto vartojimo nuostatomis ir elgsena, sužinosite, kaip šią informaciją gauti ir pritaikyti savo versle. </a:t>
            </a:r>
          </a:p>
        </p:txBody>
      </p:sp>
      <p:sp>
        <p:nvSpPr>
          <p:cNvPr id="4" name="Text Placeholder 3">
            <a:extLst>
              <a:ext uri="{FF2B5EF4-FFF2-40B4-BE49-F238E27FC236}">
                <a16:creationId xmlns:a16="http://schemas.microsoft.com/office/drawing/2014/main" id="{241DCC10-AE36-4173-904A-70B60EB595D0}"/>
              </a:ext>
            </a:extLst>
          </p:cNvPr>
          <p:cNvSpPr>
            <a:spLocks noGrp="1"/>
          </p:cNvSpPr>
          <p:nvPr>
            <p:ph type="body" sz="quarter" idx="16"/>
          </p:nvPr>
        </p:nvSpPr>
        <p:spPr>
          <a:xfrm>
            <a:off x="797248" y="232126"/>
            <a:ext cx="4378451" cy="603631"/>
          </a:xfrm>
        </p:spPr>
        <p:txBody>
          <a:bodyPr/>
          <a:lstStyle/>
          <a:p>
            <a:r>
              <a:rPr lang="en-US" dirty="0" err="1"/>
              <a:t>Vartotojų</a:t>
            </a:r>
            <a:r>
              <a:rPr lang="en-US" dirty="0"/>
              <a:t> </a:t>
            </a:r>
            <a:r>
              <a:rPr lang="en-US" dirty="0" err="1"/>
              <a:t>įžvalgos</a:t>
            </a:r>
            <a:endParaRPr lang="en-US" dirty="0"/>
          </a:p>
          <a:p>
            <a:endParaRPr lang="en-IE" dirty="0"/>
          </a:p>
        </p:txBody>
      </p:sp>
      <p:sp>
        <p:nvSpPr>
          <p:cNvPr id="5" name="Text Placeholder 4">
            <a:extLst>
              <a:ext uri="{FF2B5EF4-FFF2-40B4-BE49-F238E27FC236}">
                <a16:creationId xmlns:a16="http://schemas.microsoft.com/office/drawing/2014/main" id="{8F4A9754-B557-40A1-91C3-BF42AE0C90CC}"/>
              </a:ext>
            </a:extLst>
          </p:cNvPr>
          <p:cNvSpPr>
            <a:spLocks noGrp="1"/>
          </p:cNvSpPr>
          <p:nvPr>
            <p:ph type="body" sz="quarter" idx="14"/>
          </p:nvPr>
        </p:nvSpPr>
        <p:spPr/>
        <p:txBody>
          <a:bodyPr/>
          <a:lstStyle/>
          <a:p>
            <a:r>
              <a:rPr lang="lt-LT" dirty="0">
                <a:solidFill>
                  <a:srgbClr val="000000"/>
                </a:solidFill>
              </a:rPr>
              <a:t>Vyresnio amžiaus vartotojų požiūris ir lūkesčiai</a:t>
            </a:r>
          </a:p>
        </p:txBody>
      </p:sp>
      <p:sp>
        <p:nvSpPr>
          <p:cNvPr id="6" name="Text Placeholder 5">
            <a:extLst>
              <a:ext uri="{FF2B5EF4-FFF2-40B4-BE49-F238E27FC236}">
                <a16:creationId xmlns:a16="http://schemas.microsoft.com/office/drawing/2014/main" id="{BBA41F4E-853F-4459-83FF-4F58944A1455}"/>
              </a:ext>
            </a:extLst>
          </p:cNvPr>
          <p:cNvSpPr>
            <a:spLocks noGrp="1"/>
          </p:cNvSpPr>
          <p:nvPr>
            <p:ph type="body" sz="quarter" idx="19"/>
          </p:nvPr>
        </p:nvSpPr>
        <p:spPr/>
        <p:txBody>
          <a:bodyPr/>
          <a:lstStyle/>
          <a:p>
            <a:r>
              <a:rPr lang="en-US" b="1">
                <a:solidFill>
                  <a:srgbClr val="1188A3"/>
                </a:solidFill>
              </a:rPr>
              <a:t>2</a:t>
            </a:r>
            <a:endParaRPr lang="en-IE" b="1">
              <a:solidFill>
                <a:srgbClr val="1188A3"/>
              </a:solidFill>
            </a:endParaRPr>
          </a:p>
        </p:txBody>
      </p:sp>
      <p:sp>
        <p:nvSpPr>
          <p:cNvPr id="7" name="Text Placeholder 6">
            <a:extLst>
              <a:ext uri="{FF2B5EF4-FFF2-40B4-BE49-F238E27FC236}">
                <a16:creationId xmlns:a16="http://schemas.microsoft.com/office/drawing/2014/main" id="{A7A8525F-18D7-4837-99E4-9EF4F9D3FF75}"/>
              </a:ext>
            </a:extLst>
          </p:cNvPr>
          <p:cNvSpPr>
            <a:spLocks noGrp="1"/>
          </p:cNvSpPr>
          <p:nvPr>
            <p:ph type="body" sz="quarter" idx="20"/>
          </p:nvPr>
        </p:nvSpPr>
        <p:spPr/>
        <p:txBody>
          <a:bodyPr/>
          <a:lstStyle/>
          <a:p>
            <a:r>
              <a:rPr lang="lt-LT" dirty="0">
                <a:solidFill>
                  <a:srgbClr val="000000"/>
                </a:solidFill>
              </a:rPr>
              <a:t>Rinkos tyrimų taktika</a:t>
            </a:r>
          </a:p>
        </p:txBody>
      </p:sp>
      <p:sp>
        <p:nvSpPr>
          <p:cNvPr id="8" name="Text Placeholder 7">
            <a:extLst>
              <a:ext uri="{FF2B5EF4-FFF2-40B4-BE49-F238E27FC236}">
                <a16:creationId xmlns:a16="http://schemas.microsoft.com/office/drawing/2014/main" id="{202CEACC-3B65-459A-8D9E-841C133DD6A7}"/>
              </a:ext>
            </a:extLst>
          </p:cNvPr>
          <p:cNvSpPr>
            <a:spLocks noGrp="1"/>
          </p:cNvSpPr>
          <p:nvPr>
            <p:ph type="body" sz="quarter" idx="21"/>
          </p:nvPr>
        </p:nvSpPr>
        <p:spPr/>
        <p:txBody>
          <a:bodyPr/>
          <a:lstStyle/>
          <a:p>
            <a:r>
              <a:rPr lang="en-US" b="1">
                <a:solidFill>
                  <a:srgbClr val="1188A3"/>
                </a:solidFill>
              </a:rPr>
              <a:t>3</a:t>
            </a:r>
            <a:endParaRPr lang="en-IE" b="1">
              <a:solidFill>
                <a:srgbClr val="1188A3"/>
              </a:solidFill>
            </a:endParaRPr>
          </a:p>
        </p:txBody>
      </p:sp>
      <p:sp>
        <p:nvSpPr>
          <p:cNvPr id="9" name="Text Placeholder 8">
            <a:extLst>
              <a:ext uri="{FF2B5EF4-FFF2-40B4-BE49-F238E27FC236}">
                <a16:creationId xmlns:a16="http://schemas.microsoft.com/office/drawing/2014/main" id="{AC04E750-5690-4511-8A30-D6F2D995792B}"/>
              </a:ext>
            </a:extLst>
          </p:cNvPr>
          <p:cNvSpPr>
            <a:spLocks noGrp="1"/>
          </p:cNvSpPr>
          <p:nvPr>
            <p:ph type="body" sz="quarter" idx="22"/>
          </p:nvPr>
        </p:nvSpPr>
        <p:spPr>
          <a:xfrm>
            <a:off x="7229716" y="3366657"/>
            <a:ext cx="4794118" cy="822373"/>
          </a:xfrm>
        </p:spPr>
        <p:txBody>
          <a:bodyPr/>
          <a:lstStyle/>
          <a:p>
            <a:pPr>
              <a:lnSpc>
                <a:spcPct val="120000"/>
              </a:lnSpc>
            </a:pPr>
            <a:r>
              <a:rPr lang="lt-LT" dirty="0">
                <a:solidFill>
                  <a:srgbClr val="000000"/>
                </a:solidFill>
              </a:rPr>
              <a:t>Kaip  veiksmingiau prekiauti, kurti prekės ženklą ir diegti naujoves</a:t>
            </a:r>
          </a:p>
        </p:txBody>
      </p:sp>
      <p:sp>
        <p:nvSpPr>
          <p:cNvPr id="10" name="Text Placeholder 9">
            <a:extLst>
              <a:ext uri="{FF2B5EF4-FFF2-40B4-BE49-F238E27FC236}">
                <a16:creationId xmlns:a16="http://schemas.microsoft.com/office/drawing/2014/main" id="{4F6FD7C6-4DDF-45C7-8598-6346ACEA8128}"/>
              </a:ext>
            </a:extLst>
          </p:cNvPr>
          <p:cNvSpPr>
            <a:spLocks noGrp="1"/>
          </p:cNvSpPr>
          <p:nvPr>
            <p:ph type="body" sz="quarter" idx="23"/>
          </p:nvPr>
        </p:nvSpPr>
        <p:spPr/>
        <p:txBody>
          <a:bodyPr/>
          <a:lstStyle/>
          <a:p>
            <a:r>
              <a:rPr lang="en-US" b="1">
                <a:solidFill>
                  <a:srgbClr val="1188A3"/>
                </a:solidFill>
              </a:rPr>
              <a:t>4</a:t>
            </a:r>
            <a:endParaRPr lang="en-IE" b="1">
              <a:solidFill>
                <a:srgbClr val="1188A3"/>
              </a:solidFill>
            </a:endParaRPr>
          </a:p>
        </p:txBody>
      </p:sp>
      <p:sp>
        <p:nvSpPr>
          <p:cNvPr id="11" name="Text Placeholder 10">
            <a:extLst>
              <a:ext uri="{FF2B5EF4-FFF2-40B4-BE49-F238E27FC236}">
                <a16:creationId xmlns:a16="http://schemas.microsoft.com/office/drawing/2014/main" id="{3156A3FA-067E-439C-8B42-B3BD14BA30BF}"/>
              </a:ext>
            </a:extLst>
          </p:cNvPr>
          <p:cNvSpPr>
            <a:spLocks noGrp="1"/>
          </p:cNvSpPr>
          <p:nvPr>
            <p:ph type="body" sz="quarter" idx="24"/>
          </p:nvPr>
        </p:nvSpPr>
        <p:spPr/>
        <p:txBody>
          <a:bodyPr/>
          <a:lstStyle/>
          <a:p>
            <a:r>
              <a:rPr lang="en-US" dirty="0" err="1">
                <a:solidFill>
                  <a:srgbClr val="000000"/>
                </a:solidFill>
              </a:rPr>
              <a:t>Ištekliai</a:t>
            </a:r>
            <a:endParaRPr lang="en-IE" dirty="0">
              <a:solidFill>
                <a:srgbClr val="000000"/>
              </a:solidFill>
            </a:endParaRPr>
          </a:p>
        </p:txBody>
      </p:sp>
      <p:sp>
        <p:nvSpPr>
          <p:cNvPr id="12" name="Rectangle 11">
            <a:extLst>
              <a:ext uri="{FF2B5EF4-FFF2-40B4-BE49-F238E27FC236}">
                <a16:creationId xmlns:a16="http://schemas.microsoft.com/office/drawing/2014/main" id="{19803464-EED4-4BD4-8E1D-2DEB7704BC38}"/>
              </a:ext>
            </a:extLst>
          </p:cNvPr>
          <p:cNvSpPr/>
          <p:nvPr/>
        </p:nvSpPr>
        <p:spPr>
          <a:xfrm flipV="1">
            <a:off x="857756" y="994031"/>
            <a:ext cx="728283"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3563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CB42-7F11-4F97-AF04-C8275D07E375}"/>
              </a:ext>
            </a:extLst>
          </p:cNvPr>
          <p:cNvSpPr>
            <a:spLocks noGrp="1"/>
          </p:cNvSpPr>
          <p:nvPr>
            <p:ph type="body" sz="quarter" idx="18"/>
          </p:nvPr>
        </p:nvSpPr>
        <p:spPr>
          <a:xfrm>
            <a:off x="1626499" y="1497027"/>
            <a:ext cx="5025153" cy="4802168"/>
          </a:xfrm>
        </p:spPr>
        <p:txBody>
          <a:bodyPr vert="horz" lIns="91440" tIns="45720" rIns="91440" bIns="45720" rtlCol="0" anchor="t">
            <a:normAutofit lnSpcReduction="10000"/>
          </a:bodyPr>
          <a:lstStyle/>
          <a:p>
            <a:pPr marL="0" indent="0"/>
            <a:r>
              <a:rPr lang="lt-LT" dirty="0">
                <a:solidFill>
                  <a:srgbClr val="353535"/>
                </a:solidFill>
                <a:ea typeface="+mn-lt"/>
                <a:cs typeface="+mn-lt"/>
              </a:rPr>
              <a:t>Rinkos tyrimai padės jums sužinoti, ko reikia, kad galėtumėte augti. Jie suteikia įmonėms svarbių duomenų, todėl padeda priimti labiau pagrįstus sprendimus. Nesvarbu, koks jūsų prekės ženklas, rinkos tyrimai yra labai svarbūs. Neatlikus rinkos tyrimų, gali atrodyti, kad savo prekės ženklą, produktą ar paslaugą reklamuojate aklai. </a:t>
            </a:r>
          </a:p>
          <a:p>
            <a:pPr marL="0" indent="0"/>
            <a:r>
              <a:rPr lang="lt-LT" dirty="0">
                <a:solidFill>
                  <a:srgbClr val="353535"/>
                </a:solidFill>
                <a:ea typeface="+mn-lt"/>
                <a:cs typeface="+mn-lt"/>
              </a:rPr>
              <a:t>Atlikę juos galite nustatyti pagrindinius demografinius rodiklius, daugiau sužinoti apie savo pirkėjus ir tiksliau bei sėkmingiau įgyvendinti planus.</a:t>
            </a:r>
            <a:endParaRPr lang="en-US" dirty="0">
              <a:ea typeface="+mn-lt"/>
              <a:cs typeface="+mn-lt"/>
            </a:endParaRPr>
          </a:p>
          <a:p>
            <a:pPr marL="0" indent="0"/>
            <a:endParaRPr lang="en-US" dirty="0">
              <a:solidFill>
                <a:srgbClr val="353535"/>
              </a:solidFill>
              <a:ea typeface="+mn-lt"/>
              <a:cs typeface="+mn-lt"/>
            </a:endParaRPr>
          </a:p>
        </p:txBody>
      </p:sp>
      <p:sp>
        <p:nvSpPr>
          <p:cNvPr id="4" name="Text Placeholder 3">
            <a:extLst>
              <a:ext uri="{FF2B5EF4-FFF2-40B4-BE49-F238E27FC236}">
                <a16:creationId xmlns:a16="http://schemas.microsoft.com/office/drawing/2014/main" id="{CFDAEFD3-035E-457F-87AB-6E50CA232A96}"/>
              </a:ext>
            </a:extLst>
          </p:cNvPr>
          <p:cNvSpPr>
            <a:spLocks noGrp="1"/>
          </p:cNvSpPr>
          <p:nvPr>
            <p:ph type="body" sz="quarter" idx="16"/>
          </p:nvPr>
        </p:nvSpPr>
        <p:spPr>
          <a:xfrm>
            <a:off x="1683143" y="121381"/>
            <a:ext cx="5025154" cy="1149069"/>
          </a:xfrm>
        </p:spPr>
        <p:txBody>
          <a:bodyPr vert="horz" lIns="91440" tIns="45720" rIns="91440" bIns="45720" rtlCol="0" anchor="t">
            <a:normAutofit/>
          </a:bodyPr>
          <a:lstStyle/>
          <a:p>
            <a:pPr>
              <a:lnSpc>
                <a:spcPct val="110000"/>
              </a:lnSpc>
            </a:pPr>
            <a:r>
              <a:rPr lang="en-US" dirty="0" err="1"/>
              <a:t>Kodėl</a:t>
            </a:r>
            <a:r>
              <a:rPr lang="en-US" dirty="0"/>
              <a:t> </a:t>
            </a:r>
            <a:r>
              <a:rPr lang="en-US" dirty="0" err="1"/>
              <a:t>mes</a:t>
            </a:r>
            <a:r>
              <a:rPr lang="en-US" dirty="0"/>
              <a:t> </a:t>
            </a:r>
            <a:r>
              <a:rPr lang="en-US" dirty="0" err="1"/>
              <a:t>tiriame</a:t>
            </a:r>
            <a:r>
              <a:rPr lang="en-US" dirty="0"/>
              <a:t> </a:t>
            </a:r>
            <a:r>
              <a:rPr lang="en-US" dirty="0" err="1"/>
              <a:t>rinką</a:t>
            </a:r>
            <a:r>
              <a:rPr lang="en-US" dirty="0"/>
              <a:t>?</a:t>
            </a:r>
            <a:endParaRPr lang="en-IE" dirty="0"/>
          </a:p>
        </p:txBody>
      </p:sp>
      <p:pic>
        <p:nvPicPr>
          <p:cNvPr id="8" name="Picture Placeholder 7" descr="Magnifier placed on a white background">
            <a:extLst>
              <a:ext uri="{FF2B5EF4-FFF2-40B4-BE49-F238E27FC236}">
                <a16:creationId xmlns:a16="http://schemas.microsoft.com/office/drawing/2014/main" id="{9CA7391E-5788-46AC-9C7A-312DA052B6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209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2123A-CC34-4CFE-92F3-1B9D55669BB6}"/>
              </a:ext>
            </a:extLst>
          </p:cNvPr>
          <p:cNvSpPr>
            <a:spLocks noGrp="1"/>
          </p:cNvSpPr>
          <p:nvPr>
            <p:ph type="body" sz="quarter" idx="18"/>
          </p:nvPr>
        </p:nvSpPr>
        <p:spPr>
          <a:xfrm>
            <a:off x="1718561" y="1619492"/>
            <a:ext cx="4621841" cy="4525954"/>
          </a:xfrm>
        </p:spPr>
        <p:txBody>
          <a:bodyPr>
            <a:normAutofit/>
          </a:bodyPr>
          <a:lstStyle/>
          <a:p>
            <a:pPr indent="0"/>
            <a:r>
              <a:rPr lang="lt-LT" b="1" dirty="0"/>
              <a:t>1. PIRMINIS:</a:t>
            </a:r>
          </a:p>
          <a:p>
            <a:pPr indent="0"/>
            <a:r>
              <a:rPr lang="lt-LT" dirty="0"/>
              <a:t>Pirminis tyrimas – tai tyrimas, kurį atliekate jūs arba jūsų įmonė. Visi pirminio tyrimo duomenys gaunami iš jūsų šaltinių. (jūsų atlikti tyrimai)</a:t>
            </a:r>
            <a:endParaRPr lang="en-US" dirty="0"/>
          </a:p>
          <a:p>
            <a:pPr indent="0"/>
            <a:r>
              <a:rPr lang="en-US" b="1" dirty="0"/>
              <a:t>2. ANTRINIS:</a:t>
            </a:r>
            <a:endParaRPr lang="lt-LT" b="1" dirty="0"/>
          </a:p>
          <a:p>
            <a:pPr indent="0"/>
            <a:r>
              <a:rPr lang="lt-LT" dirty="0"/>
              <a:t>Antrinis tyrimas – tai tyrimas, kurio neatliekate jūs patys, tačiau naudojatės jau paruoštu tyrimu. (dokumentų tyrimas)</a:t>
            </a:r>
          </a:p>
        </p:txBody>
      </p:sp>
      <p:sp>
        <p:nvSpPr>
          <p:cNvPr id="4" name="Text Placeholder 3">
            <a:extLst>
              <a:ext uri="{FF2B5EF4-FFF2-40B4-BE49-F238E27FC236}">
                <a16:creationId xmlns:a16="http://schemas.microsoft.com/office/drawing/2014/main" id="{A9BBEAED-B9FC-44E0-8254-8880C13E5705}"/>
              </a:ext>
            </a:extLst>
          </p:cNvPr>
          <p:cNvSpPr>
            <a:spLocks noGrp="1"/>
          </p:cNvSpPr>
          <p:nvPr>
            <p:ph type="body" sz="quarter" idx="16"/>
          </p:nvPr>
        </p:nvSpPr>
        <p:spPr>
          <a:xfrm>
            <a:off x="1718561" y="186115"/>
            <a:ext cx="4716425" cy="1173346"/>
          </a:xfrm>
        </p:spPr>
        <p:txBody>
          <a:bodyPr>
            <a:normAutofit/>
          </a:bodyPr>
          <a:lstStyle/>
          <a:p>
            <a:r>
              <a:rPr lang="en-US" dirty="0" err="1"/>
              <a:t>Rinkos</a:t>
            </a:r>
            <a:r>
              <a:rPr lang="en-US" dirty="0"/>
              <a:t> </a:t>
            </a:r>
            <a:r>
              <a:rPr lang="en-US" dirty="0" err="1"/>
              <a:t>tyrimų</a:t>
            </a:r>
            <a:r>
              <a:rPr lang="en-US" dirty="0"/>
              <a:t> </a:t>
            </a:r>
            <a:r>
              <a:rPr lang="en-US" dirty="0" err="1"/>
              <a:t>tipai</a:t>
            </a:r>
            <a:r>
              <a:rPr lang="en-US" dirty="0"/>
              <a:t>:</a:t>
            </a:r>
            <a:endParaRPr lang="en-IE" dirty="0"/>
          </a:p>
        </p:txBody>
      </p:sp>
      <p:sp>
        <p:nvSpPr>
          <p:cNvPr id="6" name="Flowchart: Alternate Process 5">
            <a:extLst>
              <a:ext uri="{FF2B5EF4-FFF2-40B4-BE49-F238E27FC236}">
                <a16:creationId xmlns:a16="http://schemas.microsoft.com/office/drawing/2014/main" id="{BB5D7CA8-B8CA-4E54-A417-8D3DA75B27C5}"/>
              </a:ext>
            </a:extLst>
          </p:cNvPr>
          <p:cNvSpPr/>
          <p:nvPr/>
        </p:nvSpPr>
        <p:spPr>
          <a:xfrm>
            <a:off x="7069741" y="1456567"/>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APKLAUSOS</a:t>
            </a:r>
            <a:endParaRPr lang="en-IE" sz="2400" b="1" dirty="0"/>
          </a:p>
        </p:txBody>
      </p:sp>
      <p:sp>
        <p:nvSpPr>
          <p:cNvPr id="7" name="Flowchart: Alternate Process 6">
            <a:extLst>
              <a:ext uri="{FF2B5EF4-FFF2-40B4-BE49-F238E27FC236}">
                <a16:creationId xmlns:a16="http://schemas.microsoft.com/office/drawing/2014/main" id="{E5232D32-FB16-48E6-98FB-C654914206B3}"/>
              </a:ext>
            </a:extLst>
          </p:cNvPr>
          <p:cNvSpPr/>
          <p:nvPr/>
        </p:nvSpPr>
        <p:spPr>
          <a:xfrm>
            <a:off x="9625475" y="2330507"/>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FOKUS GRUPĖS</a:t>
            </a:r>
            <a:endParaRPr lang="en-IE" sz="2400" b="1" dirty="0"/>
          </a:p>
        </p:txBody>
      </p:sp>
      <p:sp>
        <p:nvSpPr>
          <p:cNvPr id="8" name="Flowchart: Alternate Process 7">
            <a:extLst>
              <a:ext uri="{FF2B5EF4-FFF2-40B4-BE49-F238E27FC236}">
                <a16:creationId xmlns:a16="http://schemas.microsoft.com/office/drawing/2014/main" id="{A88D1C11-1296-44FD-B0EA-CFE426370321}"/>
              </a:ext>
            </a:extLst>
          </p:cNvPr>
          <p:cNvSpPr/>
          <p:nvPr/>
        </p:nvSpPr>
        <p:spPr>
          <a:xfrm>
            <a:off x="7069741" y="3371681"/>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STEBĖJIMAI</a:t>
            </a:r>
            <a:endParaRPr lang="en-IE" sz="2400" b="1" dirty="0"/>
          </a:p>
        </p:txBody>
      </p:sp>
      <p:sp>
        <p:nvSpPr>
          <p:cNvPr id="9" name="Flowchart: Alternate Process 8">
            <a:extLst>
              <a:ext uri="{FF2B5EF4-FFF2-40B4-BE49-F238E27FC236}">
                <a16:creationId xmlns:a16="http://schemas.microsoft.com/office/drawing/2014/main" id="{849A49A1-0B9C-4B48-9E51-59932C261FD7}"/>
              </a:ext>
            </a:extLst>
          </p:cNvPr>
          <p:cNvSpPr/>
          <p:nvPr/>
        </p:nvSpPr>
        <p:spPr>
          <a:xfrm>
            <a:off x="9625476" y="4311706"/>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BANDOMASIS TYRIMAS</a:t>
            </a:r>
            <a:endParaRPr lang="en-IE" sz="2400" b="1" dirty="0"/>
          </a:p>
        </p:txBody>
      </p:sp>
      <p:sp>
        <p:nvSpPr>
          <p:cNvPr id="10" name="TextBox 9">
            <a:extLst>
              <a:ext uri="{FF2B5EF4-FFF2-40B4-BE49-F238E27FC236}">
                <a16:creationId xmlns:a16="http://schemas.microsoft.com/office/drawing/2014/main" id="{C4F713E7-BFBF-468A-90C7-0BCB54A32D37}"/>
              </a:ext>
            </a:extLst>
          </p:cNvPr>
          <p:cNvSpPr txBox="1"/>
          <p:nvPr/>
        </p:nvSpPr>
        <p:spPr>
          <a:xfrm>
            <a:off x="7824998" y="729734"/>
            <a:ext cx="3600956" cy="369332"/>
          </a:xfrm>
          <a:prstGeom prst="rect">
            <a:avLst/>
          </a:prstGeom>
          <a:noFill/>
        </p:spPr>
        <p:txBody>
          <a:bodyPr wrap="square" rtlCol="0">
            <a:spAutoFit/>
          </a:bodyPr>
          <a:lstStyle/>
          <a:p>
            <a:r>
              <a:rPr lang="en-US" b="1" dirty="0">
                <a:solidFill>
                  <a:srgbClr val="000000"/>
                </a:solidFill>
              </a:rPr>
              <a:t>TYRIMŲ METODŲ PAVYZDŽIAI</a:t>
            </a:r>
            <a:endParaRPr lang="en-IE" b="1" dirty="0">
              <a:solidFill>
                <a:srgbClr val="000000"/>
              </a:solidFill>
            </a:endParaRPr>
          </a:p>
        </p:txBody>
      </p:sp>
      <p:sp>
        <p:nvSpPr>
          <p:cNvPr id="11" name="Flowchart: Alternate Process 10">
            <a:extLst>
              <a:ext uri="{FF2B5EF4-FFF2-40B4-BE49-F238E27FC236}">
                <a16:creationId xmlns:a16="http://schemas.microsoft.com/office/drawing/2014/main" id="{A5E8D9B2-04E7-4C55-9E7C-031D9D1D7829}"/>
              </a:ext>
            </a:extLst>
          </p:cNvPr>
          <p:cNvSpPr/>
          <p:nvPr/>
        </p:nvSpPr>
        <p:spPr>
          <a:xfrm>
            <a:off x="7069741" y="5286795"/>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SOCIALINIŲ TINKLŲ ANALIZĖ</a:t>
            </a:r>
            <a:endParaRPr lang="en-IE" sz="2400" b="1" dirty="0"/>
          </a:p>
        </p:txBody>
      </p:sp>
    </p:spTree>
    <p:extLst>
      <p:ext uri="{BB962C8B-B14F-4D97-AF65-F5344CB8AC3E}">
        <p14:creationId xmlns:p14="http://schemas.microsoft.com/office/powerpoint/2010/main" val="156240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61DE-D1A5-41EF-8AA9-51D0ED4BC43D}"/>
              </a:ext>
            </a:extLst>
          </p:cNvPr>
          <p:cNvSpPr>
            <a:spLocks noGrp="1"/>
          </p:cNvSpPr>
          <p:nvPr>
            <p:ph type="body" sz="quarter" idx="18"/>
          </p:nvPr>
        </p:nvSpPr>
        <p:spPr>
          <a:xfrm>
            <a:off x="1513212" y="1773241"/>
            <a:ext cx="5338850" cy="4525954"/>
          </a:xfrm>
        </p:spPr>
        <p:txBody>
          <a:bodyPr vert="horz" lIns="91440" tIns="45720" rIns="91440" bIns="45720" rtlCol="0" anchor="t">
            <a:normAutofit/>
          </a:bodyPr>
          <a:lstStyle/>
          <a:p>
            <a:pPr indent="0"/>
            <a:r>
              <a:rPr lang="lt-LT" dirty="0"/>
              <a:t>Naudodami apklausas rinkos tyrimuose, galite kaupti įžvalgas apie visą produkto ar rinkos gyvavimo ciklą. Ištirkite potencialių ir esamų klientų poreikius ir motyvus, teigiamus ir neigiamus jausmus, susijusius su jūsų produktais ar prekės ženklu, taip pat reklamos pastangų veiksmingumą ir pasiekiamumą.</a:t>
            </a:r>
          </a:p>
          <a:p>
            <a:pPr indent="0"/>
            <a:r>
              <a:rPr lang="lt-LT" dirty="0"/>
              <a:t>Dauguma apklausų šiais laikais atliekamos internetu, turinčiu puikias analitines galimybes ir ataskaitų teikimo funkcijas.</a:t>
            </a:r>
          </a:p>
        </p:txBody>
      </p:sp>
      <p:sp>
        <p:nvSpPr>
          <p:cNvPr id="4" name="Text Placeholder 3">
            <a:extLst>
              <a:ext uri="{FF2B5EF4-FFF2-40B4-BE49-F238E27FC236}">
                <a16:creationId xmlns:a16="http://schemas.microsoft.com/office/drawing/2014/main" id="{1A5BAFBD-7CD1-4A69-9D39-2B41CB0BA3C7}"/>
              </a:ext>
            </a:extLst>
          </p:cNvPr>
          <p:cNvSpPr>
            <a:spLocks noGrp="1"/>
          </p:cNvSpPr>
          <p:nvPr>
            <p:ph type="body" sz="quarter" idx="16"/>
          </p:nvPr>
        </p:nvSpPr>
        <p:spPr/>
        <p:txBody>
          <a:bodyPr>
            <a:normAutofit lnSpcReduction="10000"/>
          </a:bodyPr>
          <a:lstStyle/>
          <a:p>
            <a:r>
              <a:rPr lang="en-US" dirty="0"/>
              <a:t>1. </a:t>
            </a:r>
            <a:r>
              <a:rPr lang="en-US" dirty="0" err="1"/>
              <a:t>Apklauso</a:t>
            </a:r>
            <a:r>
              <a:rPr lang="lt-LT" dirty="0"/>
              <a:t>s</a:t>
            </a:r>
            <a:endParaRPr lang="en-IE" dirty="0"/>
          </a:p>
        </p:txBody>
      </p:sp>
      <p:pic>
        <p:nvPicPr>
          <p:cNvPr id="5" name="Picture 4">
            <a:hlinkClick r:id="rId2"/>
            <a:extLst>
              <a:ext uri="{FF2B5EF4-FFF2-40B4-BE49-F238E27FC236}">
                <a16:creationId xmlns:a16="http://schemas.microsoft.com/office/drawing/2014/main" id="{ECED4714-C08B-4EC8-92D0-17E699E4E9F8}"/>
              </a:ext>
            </a:extLst>
          </p:cNvPr>
          <p:cNvPicPr>
            <a:picLocks noChangeAspect="1"/>
          </p:cNvPicPr>
          <p:nvPr/>
        </p:nvPicPr>
        <p:blipFill>
          <a:blip r:embed="rId3"/>
          <a:stretch>
            <a:fillRect/>
          </a:stretch>
        </p:blipFill>
        <p:spPr>
          <a:xfrm>
            <a:off x="7415412" y="5403346"/>
            <a:ext cx="2476841" cy="498988"/>
          </a:xfrm>
          <a:prstGeom prst="rect">
            <a:avLst/>
          </a:prstGeom>
          <a:solidFill>
            <a:srgbClr val="000000"/>
          </a:solidFill>
        </p:spPr>
      </p:pic>
      <p:pic>
        <p:nvPicPr>
          <p:cNvPr id="7" name="Picture 6">
            <a:hlinkClick r:id="rId4"/>
            <a:extLst>
              <a:ext uri="{FF2B5EF4-FFF2-40B4-BE49-F238E27FC236}">
                <a16:creationId xmlns:a16="http://schemas.microsoft.com/office/drawing/2014/main" id="{3D7CE3DB-A954-46F6-82C5-6DA42166E10F}"/>
              </a:ext>
            </a:extLst>
          </p:cNvPr>
          <p:cNvPicPr>
            <a:picLocks noChangeAspect="1"/>
          </p:cNvPicPr>
          <p:nvPr/>
        </p:nvPicPr>
        <p:blipFill>
          <a:blip r:embed="rId5"/>
          <a:stretch>
            <a:fillRect/>
          </a:stretch>
        </p:blipFill>
        <p:spPr>
          <a:xfrm>
            <a:off x="9333239" y="1402743"/>
            <a:ext cx="2339986" cy="740996"/>
          </a:xfrm>
          <a:prstGeom prst="rect">
            <a:avLst/>
          </a:prstGeom>
        </p:spPr>
      </p:pic>
      <p:pic>
        <p:nvPicPr>
          <p:cNvPr id="9" name="Picture 8">
            <a:hlinkClick r:id="rId6"/>
            <a:extLst>
              <a:ext uri="{FF2B5EF4-FFF2-40B4-BE49-F238E27FC236}">
                <a16:creationId xmlns:a16="http://schemas.microsoft.com/office/drawing/2014/main" id="{FDDD312E-30E0-4673-9784-5D8F4D85AC4D}"/>
              </a:ext>
            </a:extLst>
          </p:cNvPr>
          <p:cNvPicPr>
            <a:picLocks noChangeAspect="1"/>
          </p:cNvPicPr>
          <p:nvPr/>
        </p:nvPicPr>
        <p:blipFill>
          <a:blip r:embed="rId7"/>
          <a:stretch>
            <a:fillRect/>
          </a:stretch>
        </p:blipFill>
        <p:spPr>
          <a:xfrm>
            <a:off x="7302743" y="2149090"/>
            <a:ext cx="1682261" cy="800595"/>
          </a:xfrm>
          <a:prstGeom prst="rect">
            <a:avLst/>
          </a:prstGeom>
        </p:spPr>
      </p:pic>
      <p:pic>
        <p:nvPicPr>
          <p:cNvPr id="11" name="Picture 10">
            <a:hlinkClick r:id="rId8"/>
            <a:extLst>
              <a:ext uri="{FF2B5EF4-FFF2-40B4-BE49-F238E27FC236}">
                <a16:creationId xmlns:a16="http://schemas.microsoft.com/office/drawing/2014/main" id="{BD1D04A7-BD5B-486C-8DB0-2353F1BAC0CF}"/>
              </a:ext>
            </a:extLst>
          </p:cNvPr>
          <p:cNvPicPr>
            <a:picLocks noChangeAspect="1"/>
          </p:cNvPicPr>
          <p:nvPr/>
        </p:nvPicPr>
        <p:blipFill>
          <a:blip r:embed="rId9"/>
          <a:stretch>
            <a:fillRect/>
          </a:stretch>
        </p:blipFill>
        <p:spPr>
          <a:xfrm>
            <a:off x="9083673" y="2949685"/>
            <a:ext cx="2476841" cy="800595"/>
          </a:xfrm>
          <a:prstGeom prst="rect">
            <a:avLst/>
          </a:prstGeom>
        </p:spPr>
      </p:pic>
      <p:pic>
        <p:nvPicPr>
          <p:cNvPr id="13" name="Picture 12">
            <a:hlinkClick r:id="rId10"/>
            <a:extLst>
              <a:ext uri="{FF2B5EF4-FFF2-40B4-BE49-F238E27FC236}">
                <a16:creationId xmlns:a16="http://schemas.microsoft.com/office/drawing/2014/main" id="{B83ED22C-5E63-4099-8E59-FEFCAE8D6E52}"/>
              </a:ext>
            </a:extLst>
          </p:cNvPr>
          <p:cNvPicPr>
            <a:picLocks noChangeAspect="1"/>
          </p:cNvPicPr>
          <p:nvPr/>
        </p:nvPicPr>
        <p:blipFill>
          <a:blip r:embed="rId11"/>
          <a:stretch>
            <a:fillRect/>
          </a:stretch>
        </p:blipFill>
        <p:spPr>
          <a:xfrm>
            <a:off x="9258134" y="4295793"/>
            <a:ext cx="2627049" cy="933421"/>
          </a:xfrm>
          <a:prstGeom prst="rect">
            <a:avLst/>
          </a:prstGeom>
        </p:spPr>
      </p:pic>
      <p:pic>
        <p:nvPicPr>
          <p:cNvPr id="15" name="Picture 14">
            <a:hlinkClick r:id="rId12"/>
            <a:extLst>
              <a:ext uri="{FF2B5EF4-FFF2-40B4-BE49-F238E27FC236}">
                <a16:creationId xmlns:a16="http://schemas.microsoft.com/office/drawing/2014/main" id="{7B6237F6-7D6D-4C57-91E8-B4A1ACBBE2C8}"/>
              </a:ext>
            </a:extLst>
          </p:cNvPr>
          <p:cNvPicPr>
            <a:picLocks noChangeAspect="1"/>
          </p:cNvPicPr>
          <p:nvPr/>
        </p:nvPicPr>
        <p:blipFill>
          <a:blip r:embed="rId13"/>
          <a:stretch>
            <a:fillRect/>
          </a:stretch>
        </p:blipFill>
        <p:spPr>
          <a:xfrm>
            <a:off x="7472562" y="3750280"/>
            <a:ext cx="1674457" cy="678002"/>
          </a:xfrm>
          <a:prstGeom prst="rect">
            <a:avLst/>
          </a:prstGeom>
        </p:spPr>
      </p:pic>
      <p:pic>
        <p:nvPicPr>
          <p:cNvPr id="17" name="Picture 16">
            <a:hlinkClick r:id="rId14"/>
            <a:extLst>
              <a:ext uri="{FF2B5EF4-FFF2-40B4-BE49-F238E27FC236}">
                <a16:creationId xmlns:a16="http://schemas.microsoft.com/office/drawing/2014/main" id="{FA6CEA21-10B4-4582-9B5B-D53C17707333}"/>
              </a:ext>
            </a:extLst>
          </p:cNvPr>
          <p:cNvPicPr>
            <a:picLocks noChangeAspect="1"/>
          </p:cNvPicPr>
          <p:nvPr/>
        </p:nvPicPr>
        <p:blipFill>
          <a:blip r:embed="rId15"/>
          <a:stretch>
            <a:fillRect/>
          </a:stretch>
        </p:blipFill>
        <p:spPr>
          <a:xfrm>
            <a:off x="9764325" y="6076466"/>
            <a:ext cx="1828925" cy="649525"/>
          </a:xfrm>
          <a:prstGeom prst="rect">
            <a:avLst/>
          </a:prstGeom>
        </p:spPr>
      </p:pic>
      <p:sp>
        <p:nvSpPr>
          <p:cNvPr id="18" name="TextBox 17">
            <a:extLst>
              <a:ext uri="{FF2B5EF4-FFF2-40B4-BE49-F238E27FC236}">
                <a16:creationId xmlns:a16="http://schemas.microsoft.com/office/drawing/2014/main" id="{44C3E3AA-4A8F-4C90-BC0E-ACD9982B6990}"/>
              </a:ext>
            </a:extLst>
          </p:cNvPr>
          <p:cNvSpPr txBox="1"/>
          <p:nvPr/>
        </p:nvSpPr>
        <p:spPr>
          <a:xfrm>
            <a:off x="7302743" y="195943"/>
            <a:ext cx="4184407" cy="1200329"/>
          </a:xfrm>
          <a:prstGeom prst="rect">
            <a:avLst/>
          </a:prstGeom>
          <a:noFill/>
        </p:spPr>
        <p:txBody>
          <a:bodyPr wrap="square" rtlCol="0">
            <a:spAutoFit/>
          </a:bodyPr>
          <a:lstStyle/>
          <a:p>
            <a:pPr algn="ctr"/>
            <a:r>
              <a:rPr lang="lt-LT" b="1" dirty="0">
                <a:solidFill>
                  <a:srgbClr val="1188A3"/>
                </a:solidFill>
              </a:rPr>
              <a:t>Spustelėkite kiekvieną iš logotipų, kad gautumėte daugiau informacijos apie kiekvieną iš dažniausiai naudojamų apklausų programinių įrangų...</a:t>
            </a:r>
          </a:p>
        </p:txBody>
      </p:sp>
    </p:spTree>
    <p:extLst>
      <p:ext uri="{BB962C8B-B14F-4D97-AF65-F5344CB8AC3E}">
        <p14:creationId xmlns:p14="http://schemas.microsoft.com/office/powerpoint/2010/main" val="17404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low confidence">
            <a:extLst>
              <a:ext uri="{FF2B5EF4-FFF2-40B4-BE49-F238E27FC236}">
                <a16:creationId xmlns:a16="http://schemas.microsoft.com/office/drawing/2014/main" id="{E0E7D14D-0CA6-4FAF-B3EB-9D3D2A323CA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3DDA2169-4C58-459F-BF08-AC9E6A51E0D4}"/>
              </a:ext>
            </a:extLst>
          </p:cNvPr>
          <p:cNvSpPr>
            <a:spLocks noGrp="1"/>
          </p:cNvSpPr>
          <p:nvPr>
            <p:ph type="body" sz="quarter" idx="18"/>
          </p:nvPr>
        </p:nvSpPr>
        <p:spPr>
          <a:xfrm>
            <a:off x="1371600" y="1045422"/>
            <a:ext cx="5480462" cy="5097983"/>
          </a:xfrm>
          <a:solidFill>
            <a:srgbClr val="85D2E1"/>
          </a:solidFill>
        </p:spPr>
        <p:txBody>
          <a:bodyPr>
            <a:noAutofit/>
          </a:bodyPr>
          <a:lstStyle/>
          <a:p>
            <a:pPr marL="144000" indent="0">
              <a:lnSpc>
                <a:spcPct val="110000"/>
              </a:lnSpc>
            </a:pPr>
            <a:r>
              <a:rPr lang="lt-LT" sz="2200" dirty="0"/>
              <a:t>Fokus grupė – tai rinkos tyrimų taktika (kokybinė), naudojama siekiant išsiaiškinti vartotojų požiūrį į produktą, paslaugą ar kampaniją per </a:t>
            </a:r>
            <a:r>
              <a:rPr lang="lt-LT" sz="2200" dirty="0" err="1"/>
              <a:t>moderuojamą</a:t>
            </a:r>
            <a:r>
              <a:rPr lang="lt-LT" sz="2200" dirty="0"/>
              <a:t> dalyvių pokalbį. Skirtingai nuo individualių interviu, šis tyrimas atliekamas grupės formatu, dalyvaujant apmokytam moderatoriui, kuris vadovauja diskusijai. </a:t>
            </a:r>
          </a:p>
          <a:p>
            <a:pPr marL="144000" indent="0">
              <a:lnSpc>
                <a:spcPct val="110000"/>
              </a:lnSpc>
            </a:pPr>
            <a:r>
              <a:rPr lang="lt-LT" sz="2200" dirty="0"/>
              <a:t>Fokus grupės paprastai rengiamos įmonės vardu, padedant rinkos tyrimų įmonei. Geros rinkos tyrimų įmonės specializuojasi tikslinių grupių atrankoje, vykdyme ir vertinime, naudodamos taktiką ir žinias, įgytas per ilgametę patirtį šioje srityje.</a:t>
            </a:r>
          </a:p>
        </p:txBody>
      </p:sp>
      <p:sp>
        <p:nvSpPr>
          <p:cNvPr id="4" name="Text Placeholder 3">
            <a:extLst>
              <a:ext uri="{FF2B5EF4-FFF2-40B4-BE49-F238E27FC236}">
                <a16:creationId xmlns:a16="http://schemas.microsoft.com/office/drawing/2014/main" id="{73572B85-AFAA-40AE-BD73-8BDE3374EFCD}"/>
              </a:ext>
            </a:extLst>
          </p:cNvPr>
          <p:cNvSpPr>
            <a:spLocks noGrp="1"/>
          </p:cNvSpPr>
          <p:nvPr>
            <p:ph type="body" sz="quarter" idx="16"/>
          </p:nvPr>
        </p:nvSpPr>
        <p:spPr>
          <a:xfrm>
            <a:off x="1466313" y="279628"/>
            <a:ext cx="4716425" cy="582221"/>
          </a:xfrm>
        </p:spPr>
        <p:txBody>
          <a:bodyPr>
            <a:normAutofit fontScale="92500"/>
          </a:bodyPr>
          <a:lstStyle/>
          <a:p>
            <a:r>
              <a:rPr lang="en-US" dirty="0"/>
              <a:t>2. </a:t>
            </a:r>
            <a:r>
              <a:rPr lang="en-US" dirty="0" err="1"/>
              <a:t>Fokus</a:t>
            </a:r>
            <a:r>
              <a:rPr lang="lt-LT" dirty="0"/>
              <a:t> (tikslinės)</a:t>
            </a:r>
            <a:r>
              <a:rPr lang="en-US" dirty="0"/>
              <a:t> </a:t>
            </a:r>
            <a:r>
              <a:rPr lang="en-US" dirty="0" err="1"/>
              <a:t>grupė</a:t>
            </a:r>
            <a:r>
              <a:rPr lang="lt-LT" dirty="0"/>
              <a:t>s</a:t>
            </a:r>
            <a:endParaRPr lang="en-IE" dirty="0"/>
          </a:p>
        </p:txBody>
      </p:sp>
    </p:spTree>
    <p:extLst>
      <p:ext uri="{BB962C8B-B14F-4D97-AF65-F5344CB8AC3E}">
        <p14:creationId xmlns:p14="http://schemas.microsoft.com/office/powerpoint/2010/main" val="61497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plant&#10;&#10;Description automatically generated">
            <a:extLst>
              <a:ext uri="{FF2B5EF4-FFF2-40B4-BE49-F238E27FC236}">
                <a16:creationId xmlns:a16="http://schemas.microsoft.com/office/drawing/2014/main" id="{A8AD7418-BFD0-4A8F-862D-015B5532353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346C7E97-609A-44B2-A5B4-20C6675B0A6B}"/>
              </a:ext>
            </a:extLst>
          </p:cNvPr>
          <p:cNvSpPr>
            <a:spLocks noGrp="1"/>
          </p:cNvSpPr>
          <p:nvPr>
            <p:ph type="body" sz="quarter" idx="18"/>
          </p:nvPr>
        </p:nvSpPr>
        <p:spPr>
          <a:xfrm>
            <a:off x="1248028" y="1300518"/>
            <a:ext cx="5518532" cy="5393327"/>
          </a:xfrm>
        </p:spPr>
        <p:txBody>
          <a:bodyPr vert="horz" lIns="91440" tIns="45720" rIns="91440" bIns="45720" rtlCol="0" anchor="t">
            <a:normAutofit fontScale="92500" lnSpcReduction="10000"/>
          </a:bodyPr>
          <a:lstStyle/>
          <a:p>
            <a:pPr indent="0">
              <a:lnSpc>
                <a:spcPct val="110000"/>
              </a:lnSpc>
            </a:pPr>
            <a:r>
              <a:rPr lang="lt-LT" dirty="0"/>
              <a:t>Stebėjimas – tai rinkos tyrimo metodas, kai aukštos kvalifikacijos tyrėjai stebi, kaip žmonės ar vartotojai elgiasi ir sąveikauja rinkoje natūraliomis sąlygomis.</a:t>
            </a:r>
          </a:p>
          <a:p>
            <a:pPr indent="0">
              <a:lnSpc>
                <a:spcPct val="110000"/>
              </a:lnSpc>
            </a:pPr>
            <a:r>
              <a:rPr lang="lt-LT" dirty="0"/>
              <a:t>Toks tyrimas skirtas tiksliai ir išsamiai pateikti faktinę informaciją apie tai, ką daro vartotojai, sąveikaudami tam tikroje rinkos nišoje.</a:t>
            </a:r>
          </a:p>
          <a:p>
            <a:pPr indent="0">
              <a:lnSpc>
                <a:spcPct val="110000"/>
              </a:lnSpc>
            </a:pPr>
            <a:r>
              <a:rPr lang="lt-LT" dirty="0"/>
              <a:t>Stebėjimo tyrimą galite naudoti, kai reikia atsakyti į tokius klausimus: „Kaip?“ arba „Kas?“. Šio tipo tyrimai / taktika yra naudingi, kai tyrimo tema anksčiau nebuvo tirta ir apie tipišką elgesį konkrečioje aplinkoje žinoma labai nedaug.</a:t>
            </a:r>
          </a:p>
        </p:txBody>
      </p:sp>
      <p:sp>
        <p:nvSpPr>
          <p:cNvPr id="4" name="Text Placeholder 3">
            <a:extLst>
              <a:ext uri="{FF2B5EF4-FFF2-40B4-BE49-F238E27FC236}">
                <a16:creationId xmlns:a16="http://schemas.microsoft.com/office/drawing/2014/main" id="{492ACD1F-DDBC-4FC9-88E0-C0CF0571159B}"/>
              </a:ext>
            </a:extLst>
          </p:cNvPr>
          <p:cNvSpPr>
            <a:spLocks noGrp="1"/>
          </p:cNvSpPr>
          <p:nvPr>
            <p:ph type="body" sz="quarter" idx="16"/>
          </p:nvPr>
        </p:nvSpPr>
        <p:spPr/>
        <p:txBody>
          <a:bodyPr>
            <a:normAutofit lnSpcReduction="10000"/>
          </a:bodyPr>
          <a:lstStyle/>
          <a:p>
            <a:r>
              <a:rPr lang="en-US" dirty="0"/>
              <a:t>3. </a:t>
            </a:r>
            <a:r>
              <a:rPr lang="en-US" dirty="0" err="1"/>
              <a:t>Stebėjimai</a:t>
            </a:r>
            <a:endParaRPr lang="en-IE" dirty="0"/>
          </a:p>
        </p:txBody>
      </p:sp>
    </p:spTree>
    <p:extLst>
      <p:ext uri="{BB962C8B-B14F-4D97-AF65-F5344CB8AC3E}">
        <p14:creationId xmlns:p14="http://schemas.microsoft.com/office/powerpoint/2010/main" val="69225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ruity ice cream cones in order against their fruit counterparts">
            <a:extLst>
              <a:ext uri="{FF2B5EF4-FFF2-40B4-BE49-F238E27FC236}">
                <a16:creationId xmlns:a16="http://schemas.microsoft.com/office/drawing/2014/main" id="{FF0E9CBC-4D68-42B2-B4A3-B87B18C845B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7F8471B5-BD48-4072-872E-36B5E9E4081D}"/>
              </a:ext>
            </a:extLst>
          </p:cNvPr>
          <p:cNvSpPr>
            <a:spLocks noGrp="1"/>
          </p:cNvSpPr>
          <p:nvPr>
            <p:ph type="body" sz="quarter" idx="18"/>
          </p:nvPr>
        </p:nvSpPr>
        <p:spPr>
          <a:xfrm>
            <a:off x="1357570" y="1520993"/>
            <a:ext cx="5494492" cy="4918872"/>
          </a:xfrm>
        </p:spPr>
        <p:txBody>
          <a:bodyPr>
            <a:normAutofit/>
          </a:bodyPr>
          <a:lstStyle/>
          <a:p>
            <a:pPr indent="0"/>
            <a:r>
              <a:rPr lang="lt-LT" dirty="0"/>
              <a:t>Atliekant bandomąjį tyrimą, prieš </a:t>
            </a:r>
            <a:r>
              <a:rPr lang="lt-LT" dirty="0" err="1"/>
              <a:t>pradėdant</a:t>
            </a:r>
            <a:r>
              <a:rPr lang="lt-LT" dirty="0"/>
              <a:t> naudoti produktą ar paslaugą, paprašoma kelių naudotojų ar vartotojų pagalbos, kad jie išbandytų jūsų produktą ar paslaugą. Tai leidžia pamatyti, kas veikia, o kas ne. Atlikę bandomąjį tyrimą ir gavę rekomendacijų bei atsiliepimų, turite galimybę pritaikyti arba pakeisti produktą, pakuotę atsižvelgdami į tai, ką pasakė vartotojai. Tai padeda sutaupyti lėšų, laiko ir vėlgi yra atskiras dizaino mąstysenos proceso etapas (3 modulis).</a:t>
            </a:r>
            <a:endParaRPr lang="en-IE" dirty="0"/>
          </a:p>
        </p:txBody>
      </p:sp>
      <p:sp>
        <p:nvSpPr>
          <p:cNvPr id="4" name="Text Placeholder 3">
            <a:extLst>
              <a:ext uri="{FF2B5EF4-FFF2-40B4-BE49-F238E27FC236}">
                <a16:creationId xmlns:a16="http://schemas.microsoft.com/office/drawing/2014/main" id="{6197803B-15C1-41F8-ADA6-6D905EFF8C3A}"/>
              </a:ext>
            </a:extLst>
          </p:cNvPr>
          <p:cNvSpPr>
            <a:spLocks noGrp="1"/>
          </p:cNvSpPr>
          <p:nvPr>
            <p:ph type="body" sz="quarter" idx="16"/>
          </p:nvPr>
        </p:nvSpPr>
        <p:spPr/>
        <p:txBody>
          <a:bodyPr>
            <a:normAutofit lnSpcReduction="10000"/>
          </a:bodyPr>
          <a:lstStyle/>
          <a:p>
            <a:r>
              <a:rPr lang="en-US" dirty="0"/>
              <a:t>4. </a:t>
            </a:r>
            <a:r>
              <a:rPr lang="en-US" dirty="0" err="1"/>
              <a:t>Bandomieji</a:t>
            </a:r>
            <a:r>
              <a:rPr lang="en-US" dirty="0"/>
              <a:t> </a:t>
            </a:r>
            <a:r>
              <a:rPr lang="en-US" dirty="0" err="1"/>
              <a:t>tyrima</a:t>
            </a:r>
            <a:r>
              <a:rPr lang="lt-LT" dirty="0"/>
              <a:t>i</a:t>
            </a:r>
            <a:endParaRPr lang="en-IE" dirty="0"/>
          </a:p>
        </p:txBody>
      </p:sp>
    </p:spTree>
    <p:extLst>
      <p:ext uri="{BB962C8B-B14F-4D97-AF65-F5344CB8AC3E}">
        <p14:creationId xmlns:p14="http://schemas.microsoft.com/office/powerpoint/2010/main" val="404042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A7AAEA-C1B6-4D4C-A376-FAFF0D87E4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903D2D9C-81A4-4652-8C70-CFDA3729B029}"/>
              </a:ext>
            </a:extLst>
          </p:cNvPr>
          <p:cNvSpPr>
            <a:spLocks noGrp="1"/>
          </p:cNvSpPr>
          <p:nvPr>
            <p:ph type="body" sz="quarter" idx="18"/>
          </p:nvPr>
        </p:nvSpPr>
        <p:spPr>
          <a:xfrm>
            <a:off x="1351333" y="1758251"/>
            <a:ext cx="5292191" cy="5073706"/>
          </a:xfrm>
        </p:spPr>
        <p:txBody>
          <a:bodyPr>
            <a:normAutofit/>
          </a:bodyPr>
          <a:lstStyle/>
          <a:p>
            <a:pPr indent="0"/>
            <a:r>
              <a:rPr lang="lt-LT" dirty="0"/>
              <a:t>Socialinių tinklų analizė – tai procesas, kurio metu renkami ir analizuojami socialiniuose tinkluose paskelbti auditorijos duomenys, siekiant pagerinti įmonės strateginius verslo sprendimus.</a:t>
            </a:r>
          </a:p>
          <a:p>
            <a:pPr indent="0"/>
            <a:r>
              <a:rPr lang="lt-LT" dirty="0"/>
              <a:t>Socialiniai tinklai gali būti naudingi įmonėms, nes rinkodaros specialistai gali pastebėti vartotojų elgsenos tendencijas, kurios yra svarbios jų sektoriui ir gali turėti įtakos rinkodaros pastangų sėkmei.</a:t>
            </a:r>
          </a:p>
        </p:txBody>
      </p:sp>
      <p:sp>
        <p:nvSpPr>
          <p:cNvPr id="4" name="Text Placeholder 3">
            <a:extLst>
              <a:ext uri="{FF2B5EF4-FFF2-40B4-BE49-F238E27FC236}">
                <a16:creationId xmlns:a16="http://schemas.microsoft.com/office/drawing/2014/main" id="{A99C6771-C2CC-485E-98D0-00831B684F9B}"/>
              </a:ext>
            </a:extLst>
          </p:cNvPr>
          <p:cNvSpPr>
            <a:spLocks noGrp="1"/>
          </p:cNvSpPr>
          <p:nvPr>
            <p:ph type="body" sz="quarter" idx="16"/>
          </p:nvPr>
        </p:nvSpPr>
        <p:spPr/>
        <p:txBody>
          <a:bodyPr>
            <a:normAutofit fontScale="92500"/>
          </a:bodyPr>
          <a:lstStyle/>
          <a:p>
            <a:r>
              <a:rPr lang="en-US" dirty="0"/>
              <a:t>5. </a:t>
            </a:r>
            <a:r>
              <a:rPr lang="en-US" dirty="0" err="1"/>
              <a:t>Socialinių</a:t>
            </a:r>
            <a:r>
              <a:rPr lang="en-US" dirty="0"/>
              <a:t> </a:t>
            </a:r>
            <a:r>
              <a:rPr lang="en-US" dirty="0" err="1"/>
              <a:t>tinklų</a:t>
            </a:r>
            <a:r>
              <a:rPr lang="en-US" dirty="0"/>
              <a:t> </a:t>
            </a:r>
            <a:r>
              <a:rPr lang="en-US" dirty="0" err="1"/>
              <a:t>analizė</a:t>
            </a:r>
            <a:endParaRPr lang="en-IE" dirty="0"/>
          </a:p>
        </p:txBody>
      </p:sp>
    </p:spTree>
    <p:extLst>
      <p:ext uri="{BB962C8B-B14F-4D97-AF65-F5344CB8AC3E}">
        <p14:creationId xmlns:p14="http://schemas.microsoft.com/office/powerpoint/2010/main" val="189124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A35DC6E3-CEA1-4804-A5EF-9F74D0D1927B}"/>
              </a:ext>
            </a:extLst>
          </p:cNvPr>
          <p:cNvSpPr txBox="1"/>
          <p:nvPr/>
        </p:nvSpPr>
        <p:spPr>
          <a:xfrm>
            <a:off x="9734719" y="6501950"/>
            <a:ext cx="1997976" cy="369332"/>
          </a:xfrm>
          <a:prstGeom prst="rect">
            <a:avLst/>
          </a:prstGeom>
          <a:solidFill>
            <a:schemeClr val="bg1"/>
          </a:solidFill>
        </p:spPr>
        <p:txBody>
          <a:bodyPr wrap="square" rtlCol="0">
            <a:spAutoFit/>
          </a:bodyPr>
          <a:lstStyle/>
          <a:p>
            <a:endParaRPr lang="en-IE"/>
          </a:p>
        </p:txBody>
      </p:sp>
      <p:sp>
        <p:nvSpPr>
          <p:cNvPr id="6" name="Text Placeholder 5">
            <a:extLst>
              <a:ext uri="{FF2B5EF4-FFF2-40B4-BE49-F238E27FC236}">
                <a16:creationId xmlns:a16="http://schemas.microsoft.com/office/drawing/2014/main" id="{0AE2D566-48F0-4BB5-A57D-3460EE79DF9A}"/>
              </a:ext>
            </a:extLst>
          </p:cNvPr>
          <p:cNvSpPr>
            <a:spLocks noGrp="1"/>
          </p:cNvSpPr>
          <p:nvPr>
            <p:ph type="body" sz="quarter" idx="18"/>
          </p:nvPr>
        </p:nvSpPr>
        <p:spPr>
          <a:xfrm>
            <a:off x="683967" y="3558930"/>
            <a:ext cx="2526874" cy="2260268"/>
          </a:xfrm>
        </p:spPr>
        <p:txBody>
          <a:bodyPr>
            <a:normAutofit/>
          </a:bodyPr>
          <a:lstStyle/>
          <a:p>
            <a:pPr marL="0" indent="0">
              <a:lnSpc>
                <a:spcPct val="120000"/>
              </a:lnSpc>
            </a:pPr>
            <a:r>
              <a:rPr lang="lt-LT" dirty="0"/>
              <a:t>Rinkos apibrėžimas gali suteikti skirtingą požiūrį nuo klientų rinkų iki konkurentų rinkų ir taip nustatyti galimybes ir grėsmes.</a:t>
            </a:r>
            <a:endParaRPr lang="en-IE" dirty="0"/>
          </a:p>
        </p:txBody>
      </p:sp>
      <p:sp>
        <p:nvSpPr>
          <p:cNvPr id="8" name="Text Placeholder 7">
            <a:extLst>
              <a:ext uri="{FF2B5EF4-FFF2-40B4-BE49-F238E27FC236}">
                <a16:creationId xmlns:a16="http://schemas.microsoft.com/office/drawing/2014/main" id="{D2B6DA93-542A-4CC6-B5E5-626860B91065}"/>
              </a:ext>
            </a:extLst>
          </p:cNvPr>
          <p:cNvSpPr>
            <a:spLocks noGrp="1"/>
          </p:cNvSpPr>
          <p:nvPr>
            <p:ph type="body" sz="quarter" idx="19"/>
          </p:nvPr>
        </p:nvSpPr>
        <p:spPr>
          <a:xfrm>
            <a:off x="3535203" y="3562957"/>
            <a:ext cx="2373570" cy="2260268"/>
          </a:xfrm>
        </p:spPr>
        <p:txBody>
          <a:bodyPr>
            <a:normAutofit fontScale="92500" lnSpcReduction="10000"/>
          </a:bodyPr>
          <a:lstStyle/>
          <a:p>
            <a:pPr marL="0" indent="0"/>
            <a:r>
              <a:rPr lang="lt-LT" dirty="0"/>
              <a:t>Rinka yra sudėtinga ekosistema, o rinkos išmanymas lemia rinkos efektyvumą ir pelningumą. Įvertinus segmentavimo kintamuosius galima padidinti konkurencinį pranašumą ir pelningumą.</a:t>
            </a:r>
          </a:p>
        </p:txBody>
      </p:sp>
      <p:sp>
        <p:nvSpPr>
          <p:cNvPr id="10" name="Text Placeholder 9">
            <a:extLst>
              <a:ext uri="{FF2B5EF4-FFF2-40B4-BE49-F238E27FC236}">
                <a16:creationId xmlns:a16="http://schemas.microsoft.com/office/drawing/2014/main" id="{BB5EC181-311E-4B57-8D74-33FA17366938}"/>
              </a:ext>
            </a:extLst>
          </p:cNvPr>
          <p:cNvSpPr>
            <a:spLocks noGrp="1"/>
          </p:cNvSpPr>
          <p:nvPr>
            <p:ph type="body" sz="quarter" idx="21"/>
          </p:nvPr>
        </p:nvSpPr>
        <p:spPr>
          <a:xfrm>
            <a:off x="6209908" y="3568674"/>
            <a:ext cx="2467118" cy="2415846"/>
          </a:xfrm>
        </p:spPr>
        <p:txBody>
          <a:bodyPr>
            <a:normAutofit fontScale="92500" lnSpcReduction="20000"/>
          </a:bodyPr>
          <a:lstStyle/>
          <a:p>
            <a:pPr marL="0" indent="0">
              <a:lnSpc>
                <a:spcPct val="110000"/>
              </a:lnSpc>
            </a:pPr>
            <a:r>
              <a:rPr lang="lt-LT" dirty="0"/>
              <a:t>Siekiant įgyti tvarų konkurencinį pranašumą ir užtikrinti ilgalaikį įmonės pelningumą, labai svarbu strategiškai nustatyti poziciją rinkoje.  Klientų poreikius reikia tenkinti geriau nei tai daro konkurentai.</a:t>
            </a:r>
          </a:p>
        </p:txBody>
      </p:sp>
      <p:sp>
        <p:nvSpPr>
          <p:cNvPr id="12" name="Text Placeholder 11">
            <a:extLst>
              <a:ext uri="{FF2B5EF4-FFF2-40B4-BE49-F238E27FC236}">
                <a16:creationId xmlns:a16="http://schemas.microsoft.com/office/drawing/2014/main" id="{9061A885-19F9-4E24-9791-AB577DF2A0F0}"/>
              </a:ext>
            </a:extLst>
          </p:cNvPr>
          <p:cNvSpPr>
            <a:spLocks noGrp="1"/>
          </p:cNvSpPr>
          <p:nvPr>
            <p:ph type="body" sz="quarter" idx="23"/>
          </p:nvPr>
        </p:nvSpPr>
        <p:spPr>
          <a:xfrm>
            <a:off x="8978161" y="3568674"/>
            <a:ext cx="2745885" cy="2785177"/>
          </a:xfrm>
        </p:spPr>
        <p:txBody>
          <a:bodyPr>
            <a:normAutofit lnSpcReduction="10000"/>
          </a:bodyPr>
          <a:lstStyle/>
          <a:p>
            <a:pPr marL="0" indent="0"/>
            <a:r>
              <a:rPr lang="lt-LT" sz="1700" dirty="0"/>
              <a:t>Elgsenos analizė labai svarbi norint suprasti, kas yra jūsų klientai ir kokie yra jų poreikiai. Pirkimo sprendimai priimami įvairiais etapais ir paprastai juose dalyvauja keli dalyviai. Naudodamiesi klientų elgsenos duomenimis, galite nustatyti savo rinkos segmentą ir patobulinti rinkodaros pranešimą / kanalą.</a:t>
            </a:r>
            <a:endParaRPr lang="en-IE" sz="1700" dirty="0"/>
          </a:p>
        </p:txBody>
      </p:sp>
      <p:sp>
        <p:nvSpPr>
          <p:cNvPr id="14" name="Text Placeholder 13">
            <a:extLst>
              <a:ext uri="{FF2B5EF4-FFF2-40B4-BE49-F238E27FC236}">
                <a16:creationId xmlns:a16="http://schemas.microsoft.com/office/drawing/2014/main" id="{4A19C2E2-2A36-49EB-99AD-82001353482A}"/>
              </a:ext>
            </a:extLst>
          </p:cNvPr>
          <p:cNvSpPr>
            <a:spLocks noGrp="1"/>
          </p:cNvSpPr>
          <p:nvPr>
            <p:ph type="body" sz="quarter" idx="25"/>
          </p:nvPr>
        </p:nvSpPr>
        <p:spPr>
          <a:xfrm>
            <a:off x="254000" y="356050"/>
            <a:ext cx="11696700" cy="948909"/>
          </a:xfrm>
        </p:spPr>
        <p:txBody>
          <a:bodyPr>
            <a:normAutofit fontScale="77500" lnSpcReduction="20000"/>
          </a:bodyPr>
          <a:lstStyle/>
          <a:p>
            <a:pPr>
              <a:lnSpc>
                <a:spcPct val="120000"/>
              </a:lnSpc>
            </a:pPr>
            <a:r>
              <a:rPr lang="lt-LT" dirty="0"/>
              <a:t>Surinkę įvairius rinkos duomenis, galėsite sukurti tvirtą prekės ženklo kūrimo ir rinkodaros strategiją.</a:t>
            </a:r>
          </a:p>
        </p:txBody>
      </p:sp>
      <p:grpSp>
        <p:nvGrpSpPr>
          <p:cNvPr id="21" name="Graphic 2">
            <a:extLst>
              <a:ext uri="{FF2B5EF4-FFF2-40B4-BE49-F238E27FC236}">
                <a16:creationId xmlns:a16="http://schemas.microsoft.com/office/drawing/2014/main" id="{8AFAAF8B-767C-4815-9814-CD79E83454C6}"/>
              </a:ext>
            </a:extLst>
          </p:cNvPr>
          <p:cNvGrpSpPr/>
          <p:nvPr/>
        </p:nvGrpSpPr>
        <p:grpSpPr>
          <a:xfrm>
            <a:off x="7052186" y="1827650"/>
            <a:ext cx="952569" cy="1014306"/>
            <a:chOff x="3918554" y="774528"/>
            <a:chExt cx="868197" cy="924466"/>
          </a:xfrm>
        </p:grpSpPr>
        <p:grpSp>
          <p:nvGrpSpPr>
            <p:cNvPr id="22" name="Graphic 2">
              <a:extLst>
                <a:ext uri="{FF2B5EF4-FFF2-40B4-BE49-F238E27FC236}">
                  <a16:creationId xmlns:a16="http://schemas.microsoft.com/office/drawing/2014/main" id="{6363E2B7-B850-4C63-A89A-DC1A52C91260}"/>
                </a:ext>
              </a:extLst>
            </p:cNvPr>
            <p:cNvGrpSpPr/>
            <p:nvPr/>
          </p:nvGrpSpPr>
          <p:grpSpPr>
            <a:xfrm>
              <a:off x="3918554" y="774528"/>
              <a:ext cx="868197" cy="924466"/>
              <a:chOff x="3918554" y="774528"/>
              <a:chExt cx="868197" cy="924466"/>
            </a:xfrm>
            <a:solidFill>
              <a:srgbClr val="010101"/>
            </a:solidFill>
          </p:grpSpPr>
          <p:sp>
            <p:nvSpPr>
              <p:cNvPr id="26" name="Freeform 300">
                <a:extLst>
                  <a:ext uri="{FF2B5EF4-FFF2-40B4-BE49-F238E27FC236}">
                    <a16:creationId xmlns:a16="http://schemas.microsoft.com/office/drawing/2014/main" id="{999A73FA-1425-4730-BB0D-E475850127DB}"/>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27" name="Freeform 301">
                <a:extLst>
                  <a:ext uri="{FF2B5EF4-FFF2-40B4-BE49-F238E27FC236}">
                    <a16:creationId xmlns:a16="http://schemas.microsoft.com/office/drawing/2014/main" id="{504CEA68-8D2D-43A6-9E61-B1555D866D92}"/>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C73696C9-EC58-4967-B100-2626A7D32835}"/>
                </a:ext>
              </a:extLst>
            </p:cNvPr>
            <p:cNvGrpSpPr/>
            <p:nvPr/>
          </p:nvGrpSpPr>
          <p:grpSpPr>
            <a:xfrm>
              <a:off x="3958353" y="890522"/>
              <a:ext cx="708520" cy="605461"/>
              <a:chOff x="3958353" y="890522"/>
              <a:chExt cx="708520" cy="605461"/>
            </a:xfrm>
            <a:solidFill>
              <a:srgbClr val="60A9DD"/>
            </a:solidFill>
          </p:grpSpPr>
          <p:sp>
            <p:nvSpPr>
              <p:cNvPr id="24" name="Freeform 298">
                <a:extLst>
                  <a:ext uri="{FF2B5EF4-FFF2-40B4-BE49-F238E27FC236}">
                    <a16:creationId xmlns:a16="http://schemas.microsoft.com/office/drawing/2014/main" id="{1C7783F0-E6BB-4182-B5CD-23A966847512}"/>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25" name="Freeform 299">
                <a:extLst>
                  <a:ext uri="{FF2B5EF4-FFF2-40B4-BE49-F238E27FC236}">
                    <a16:creationId xmlns:a16="http://schemas.microsoft.com/office/drawing/2014/main" id="{CA63D4FC-B390-4CEE-BBE0-DE3155687A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grpSp>
        <p:nvGrpSpPr>
          <p:cNvPr id="30" name="Graphic 3">
            <a:extLst>
              <a:ext uri="{FF2B5EF4-FFF2-40B4-BE49-F238E27FC236}">
                <a16:creationId xmlns:a16="http://schemas.microsoft.com/office/drawing/2014/main" id="{37D4FF9E-FDB3-4103-A8C4-492AC5BE497F}"/>
              </a:ext>
            </a:extLst>
          </p:cNvPr>
          <p:cNvGrpSpPr/>
          <p:nvPr/>
        </p:nvGrpSpPr>
        <p:grpSpPr>
          <a:xfrm>
            <a:off x="9631606" y="1920690"/>
            <a:ext cx="1097482" cy="800886"/>
            <a:chOff x="8408232" y="3880051"/>
            <a:chExt cx="1097482" cy="800886"/>
          </a:xfrm>
        </p:grpSpPr>
        <p:sp>
          <p:nvSpPr>
            <p:cNvPr id="31" name="Freeform 1501">
              <a:extLst>
                <a:ext uri="{FF2B5EF4-FFF2-40B4-BE49-F238E27FC236}">
                  <a16:creationId xmlns:a16="http://schemas.microsoft.com/office/drawing/2014/main" id="{D6DE9246-C086-4251-BDD0-AA527A8A0B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22223FC0-B354-4E4D-B3EF-770F710F9949}"/>
                </a:ext>
              </a:extLst>
            </p:cNvPr>
            <p:cNvGrpSpPr/>
            <p:nvPr/>
          </p:nvGrpSpPr>
          <p:grpSpPr>
            <a:xfrm>
              <a:off x="8408232" y="3880051"/>
              <a:ext cx="1097482" cy="800886"/>
              <a:chOff x="8408232" y="3880051"/>
              <a:chExt cx="1097482" cy="800886"/>
            </a:xfrm>
          </p:grpSpPr>
          <p:sp>
            <p:nvSpPr>
              <p:cNvPr id="33" name="Freeform 1503">
                <a:extLst>
                  <a:ext uri="{FF2B5EF4-FFF2-40B4-BE49-F238E27FC236}">
                    <a16:creationId xmlns:a16="http://schemas.microsoft.com/office/drawing/2014/main" id="{39EFA19D-45CB-4E06-B9FE-EAE3753FF54E}"/>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34" name="Freeform 1504">
                <a:extLst>
                  <a:ext uri="{FF2B5EF4-FFF2-40B4-BE49-F238E27FC236}">
                    <a16:creationId xmlns:a16="http://schemas.microsoft.com/office/drawing/2014/main" id="{9DD3DF2C-DB40-464F-A13C-2B65D1295AD5}"/>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35" name="Freeform 1505">
                <a:extLst>
                  <a:ext uri="{FF2B5EF4-FFF2-40B4-BE49-F238E27FC236}">
                    <a16:creationId xmlns:a16="http://schemas.microsoft.com/office/drawing/2014/main" id="{C7C70EE6-0820-45D2-982A-1F7A47BAC58C}"/>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36" name="Freeform 1506">
                <a:extLst>
                  <a:ext uri="{FF2B5EF4-FFF2-40B4-BE49-F238E27FC236}">
                    <a16:creationId xmlns:a16="http://schemas.microsoft.com/office/drawing/2014/main" id="{6092121E-01C2-451C-8B4E-898A0748E511}"/>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37" name="Freeform 1507">
                <a:extLst>
                  <a:ext uri="{FF2B5EF4-FFF2-40B4-BE49-F238E27FC236}">
                    <a16:creationId xmlns:a16="http://schemas.microsoft.com/office/drawing/2014/main" id="{A046C131-F3FE-413B-AA8F-0A5233CA6810}"/>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38" name="Freeform 1508">
                <a:extLst>
                  <a:ext uri="{FF2B5EF4-FFF2-40B4-BE49-F238E27FC236}">
                    <a16:creationId xmlns:a16="http://schemas.microsoft.com/office/drawing/2014/main" id="{C94A9CD7-2D58-4CCC-A2F0-D490979E763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39" name="Freeform 1509">
                <a:extLst>
                  <a:ext uri="{FF2B5EF4-FFF2-40B4-BE49-F238E27FC236}">
                    <a16:creationId xmlns:a16="http://schemas.microsoft.com/office/drawing/2014/main" id="{70D357F6-4C3C-4289-B86B-B73ECBFBCD37}"/>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40" name="Freeform 1510">
                <a:extLst>
                  <a:ext uri="{FF2B5EF4-FFF2-40B4-BE49-F238E27FC236}">
                    <a16:creationId xmlns:a16="http://schemas.microsoft.com/office/drawing/2014/main" id="{C46216C5-E305-4F35-87BD-8B7DBDED83CC}"/>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43" name="Google Shape;857;p39">
            <a:extLst>
              <a:ext uri="{FF2B5EF4-FFF2-40B4-BE49-F238E27FC236}">
                <a16:creationId xmlns:a16="http://schemas.microsoft.com/office/drawing/2014/main" id="{483C355C-951E-4077-982C-29291D11EF6D}"/>
              </a:ext>
            </a:extLst>
          </p:cNvPr>
          <p:cNvGrpSpPr/>
          <p:nvPr/>
        </p:nvGrpSpPr>
        <p:grpSpPr>
          <a:xfrm rot="2840874">
            <a:off x="4145991" y="1888402"/>
            <a:ext cx="1124792" cy="1109617"/>
            <a:chOff x="5233525" y="4954450"/>
            <a:chExt cx="538275" cy="516350"/>
          </a:xfrm>
          <a:solidFill>
            <a:srgbClr val="000000"/>
          </a:solidFill>
        </p:grpSpPr>
        <p:sp>
          <p:nvSpPr>
            <p:cNvPr id="44" name="Google Shape;858;p39">
              <a:extLst>
                <a:ext uri="{FF2B5EF4-FFF2-40B4-BE49-F238E27FC236}">
                  <a16:creationId xmlns:a16="http://schemas.microsoft.com/office/drawing/2014/main" id="{A162EB8F-D165-4BAE-9E66-191AFDA213EC}"/>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9;p39">
              <a:extLst>
                <a:ext uri="{FF2B5EF4-FFF2-40B4-BE49-F238E27FC236}">
                  <a16:creationId xmlns:a16="http://schemas.microsoft.com/office/drawing/2014/main" id="{E15BAFD6-0343-4699-A080-243974678339}"/>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0;p39">
              <a:extLst>
                <a:ext uri="{FF2B5EF4-FFF2-40B4-BE49-F238E27FC236}">
                  <a16:creationId xmlns:a16="http://schemas.microsoft.com/office/drawing/2014/main" id="{23F2E70A-4955-4732-83D4-DC3267717B29}"/>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1;p39">
              <a:extLst>
                <a:ext uri="{FF2B5EF4-FFF2-40B4-BE49-F238E27FC236}">
                  <a16:creationId xmlns:a16="http://schemas.microsoft.com/office/drawing/2014/main" id="{B97B1E5D-1456-4826-AEFE-B94DEA0291F7}"/>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62;p39">
              <a:extLst>
                <a:ext uri="{FF2B5EF4-FFF2-40B4-BE49-F238E27FC236}">
                  <a16:creationId xmlns:a16="http://schemas.microsoft.com/office/drawing/2014/main" id="{F07680BC-D292-409C-A1A1-8CC0A8001488}"/>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3;p39">
              <a:extLst>
                <a:ext uri="{FF2B5EF4-FFF2-40B4-BE49-F238E27FC236}">
                  <a16:creationId xmlns:a16="http://schemas.microsoft.com/office/drawing/2014/main" id="{B7287C30-CCA0-434A-A71F-8B0A85123EE7}"/>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64;p39">
              <a:extLst>
                <a:ext uri="{FF2B5EF4-FFF2-40B4-BE49-F238E27FC236}">
                  <a16:creationId xmlns:a16="http://schemas.microsoft.com/office/drawing/2014/main" id="{9C6A67A2-3C31-4F25-A8BA-B41CBFF280D6}"/>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65;p39">
              <a:extLst>
                <a:ext uri="{FF2B5EF4-FFF2-40B4-BE49-F238E27FC236}">
                  <a16:creationId xmlns:a16="http://schemas.microsoft.com/office/drawing/2014/main" id="{6754F556-251E-4A2A-96D0-F2C8C346A2D7}"/>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66;p39">
              <a:extLst>
                <a:ext uri="{FF2B5EF4-FFF2-40B4-BE49-F238E27FC236}">
                  <a16:creationId xmlns:a16="http://schemas.microsoft.com/office/drawing/2014/main" id="{8B1FB68E-E570-4831-84DD-5B6EC110507D}"/>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67;p39">
              <a:extLst>
                <a:ext uri="{FF2B5EF4-FFF2-40B4-BE49-F238E27FC236}">
                  <a16:creationId xmlns:a16="http://schemas.microsoft.com/office/drawing/2014/main" id="{7CCB2470-1033-4DD0-BBAC-DB5B54034438}"/>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8;p39">
              <a:extLst>
                <a:ext uri="{FF2B5EF4-FFF2-40B4-BE49-F238E27FC236}">
                  <a16:creationId xmlns:a16="http://schemas.microsoft.com/office/drawing/2014/main" id="{E7DB8360-D119-4E5E-83C3-9B6B4BE25B74}"/>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lowchart: Connector 56">
            <a:extLst>
              <a:ext uri="{FF2B5EF4-FFF2-40B4-BE49-F238E27FC236}">
                <a16:creationId xmlns:a16="http://schemas.microsoft.com/office/drawing/2014/main" id="{60D1A915-5C02-4F22-AB0D-584871A6B578}"/>
              </a:ext>
            </a:extLst>
          </p:cNvPr>
          <p:cNvSpPr/>
          <p:nvPr/>
        </p:nvSpPr>
        <p:spPr>
          <a:xfrm>
            <a:off x="4548311" y="2260154"/>
            <a:ext cx="329241" cy="353495"/>
          </a:xfrm>
          <a:prstGeom prst="flowChartConnector">
            <a:avLst/>
          </a:prstGeom>
          <a:solidFill>
            <a:srgbClr val="00BADE"/>
          </a:solidFill>
          <a:ln>
            <a:solidFill>
              <a:srgbClr val="00B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0" name="Group 59">
            <a:extLst>
              <a:ext uri="{FF2B5EF4-FFF2-40B4-BE49-F238E27FC236}">
                <a16:creationId xmlns:a16="http://schemas.microsoft.com/office/drawing/2014/main" id="{9D257787-80D9-4EE8-9ABB-418EF95533D2}"/>
              </a:ext>
            </a:extLst>
          </p:cNvPr>
          <p:cNvGrpSpPr/>
          <p:nvPr/>
        </p:nvGrpSpPr>
        <p:grpSpPr>
          <a:xfrm>
            <a:off x="1441544" y="1976512"/>
            <a:ext cx="868457" cy="867509"/>
            <a:chOff x="7257599" y="768348"/>
            <a:chExt cx="868457" cy="867509"/>
          </a:xfrm>
        </p:grpSpPr>
        <p:sp>
          <p:nvSpPr>
            <p:cNvPr id="61" name="Freeform 314">
              <a:extLst>
                <a:ext uri="{FF2B5EF4-FFF2-40B4-BE49-F238E27FC236}">
                  <a16:creationId xmlns:a16="http://schemas.microsoft.com/office/drawing/2014/main" id="{AABF20CB-992E-43D5-BBEF-A7EC4D7A16A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00BADE"/>
            </a:solidFill>
            <a:ln w="9028"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A5A79DB7-8289-4345-8F5B-6F040DA96E14}"/>
                </a:ext>
              </a:extLst>
            </p:cNvPr>
            <p:cNvGrpSpPr/>
            <p:nvPr/>
          </p:nvGrpSpPr>
          <p:grpSpPr>
            <a:xfrm>
              <a:off x="7257599" y="768348"/>
              <a:ext cx="868457" cy="867509"/>
              <a:chOff x="7257599" y="768348"/>
              <a:chExt cx="868457" cy="867509"/>
            </a:xfrm>
            <a:solidFill>
              <a:srgbClr val="010101"/>
            </a:solidFill>
          </p:grpSpPr>
          <p:sp>
            <p:nvSpPr>
              <p:cNvPr id="63" name="Freeform 316">
                <a:extLst>
                  <a:ext uri="{FF2B5EF4-FFF2-40B4-BE49-F238E27FC236}">
                    <a16:creationId xmlns:a16="http://schemas.microsoft.com/office/drawing/2014/main" id="{E8E3936D-325B-4BA1-A2AA-15B50992D1FC}"/>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solidFill>
                <a:srgbClr val="010101"/>
              </a:solidFill>
              <a:ln w="9028" cap="flat">
                <a:noFill/>
                <a:prstDash val="solid"/>
                <a:miter/>
              </a:ln>
            </p:spPr>
            <p:txBody>
              <a:bodyPr rtlCol="0" anchor="ctr"/>
              <a:lstStyle/>
              <a:p>
                <a:endParaRPr lang="en-US"/>
              </a:p>
            </p:txBody>
          </p:sp>
          <p:sp>
            <p:nvSpPr>
              <p:cNvPr id="64" name="Freeform 317">
                <a:extLst>
                  <a:ext uri="{FF2B5EF4-FFF2-40B4-BE49-F238E27FC236}">
                    <a16:creationId xmlns:a16="http://schemas.microsoft.com/office/drawing/2014/main" id="{02F7B8A9-BAF3-4425-A6F6-21C4AA23D3D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solidFill>
                <a:srgbClr val="010101"/>
              </a:solidFill>
              <a:ln w="9028" cap="flat">
                <a:noFill/>
                <a:prstDash val="solid"/>
                <a:miter/>
              </a:ln>
            </p:spPr>
            <p:txBody>
              <a:bodyPr rtlCol="0" anchor="ctr"/>
              <a:lstStyle/>
              <a:p>
                <a:endParaRPr lang="en-US"/>
              </a:p>
            </p:txBody>
          </p:sp>
          <p:sp>
            <p:nvSpPr>
              <p:cNvPr id="65" name="Freeform 318">
                <a:extLst>
                  <a:ext uri="{FF2B5EF4-FFF2-40B4-BE49-F238E27FC236}">
                    <a16:creationId xmlns:a16="http://schemas.microsoft.com/office/drawing/2014/main" id="{5AFAF122-89F7-4760-B438-23FE606D4844}"/>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solidFill>
                <a:srgbClr val="010101"/>
              </a:solidFill>
              <a:ln w="9028" cap="flat">
                <a:noFill/>
                <a:prstDash val="solid"/>
                <a:miter/>
              </a:ln>
            </p:spPr>
            <p:txBody>
              <a:bodyPr rtlCol="0" anchor="ctr"/>
              <a:lstStyle/>
              <a:p>
                <a:endParaRPr lang="en-US"/>
              </a:p>
            </p:txBody>
          </p:sp>
          <p:sp>
            <p:nvSpPr>
              <p:cNvPr id="66" name="Freeform 319">
                <a:extLst>
                  <a:ext uri="{FF2B5EF4-FFF2-40B4-BE49-F238E27FC236}">
                    <a16:creationId xmlns:a16="http://schemas.microsoft.com/office/drawing/2014/main" id="{9568FEA5-4172-4997-BA50-113A0AB2517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solidFill>
                <a:srgbClr val="010101"/>
              </a:solidFill>
              <a:ln w="9028" cap="flat">
                <a:noFill/>
                <a:prstDash val="solid"/>
                <a:miter/>
              </a:ln>
            </p:spPr>
            <p:txBody>
              <a:bodyPr rtlCol="0" anchor="ctr"/>
              <a:lstStyle/>
              <a:p>
                <a:endParaRPr lang="en-US"/>
              </a:p>
            </p:txBody>
          </p:sp>
          <p:sp>
            <p:nvSpPr>
              <p:cNvPr id="67" name="Freeform 320">
                <a:extLst>
                  <a:ext uri="{FF2B5EF4-FFF2-40B4-BE49-F238E27FC236}">
                    <a16:creationId xmlns:a16="http://schemas.microsoft.com/office/drawing/2014/main" id="{83DC62B5-768A-44FF-956D-DA141C6123FC}"/>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solidFill>
                <a:srgbClr val="010101"/>
              </a:solidFill>
              <a:ln w="9028" cap="flat">
                <a:noFill/>
                <a:prstDash val="solid"/>
                <a:miter/>
              </a:ln>
            </p:spPr>
            <p:txBody>
              <a:bodyPr rtlCol="0" anchor="ctr"/>
              <a:lstStyle/>
              <a:p>
                <a:endParaRPr lang="en-US"/>
              </a:p>
            </p:txBody>
          </p:sp>
        </p:grpSp>
      </p:grpSp>
      <p:sp>
        <p:nvSpPr>
          <p:cNvPr id="7" name="Text Placeholder 6">
            <a:extLst>
              <a:ext uri="{FF2B5EF4-FFF2-40B4-BE49-F238E27FC236}">
                <a16:creationId xmlns:a16="http://schemas.microsoft.com/office/drawing/2014/main" id="{D98BC3D7-98C7-4A72-B556-A11A1BF4F765}"/>
              </a:ext>
            </a:extLst>
          </p:cNvPr>
          <p:cNvSpPr>
            <a:spLocks noGrp="1"/>
          </p:cNvSpPr>
          <p:nvPr>
            <p:ph type="body" sz="quarter" idx="16"/>
          </p:nvPr>
        </p:nvSpPr>
        <p:spPr>
          <a:xfrm>
            <a:off x="802485" y="3029407"/>
            <a:ext cx="2289838" cy="344705"/>
          </a:xfrm>
          <a:solidFill>
            <a:srgbClr val="85D2E1"/>
          </a:solidFill>
          <a:ln>
            <a:solidFill>
              <a:srgbClr val="85D2E1"/>
            </a:solidFill>
          </a:ln>
        </p:spPr>
        <p:txBody>
          <a:bodyPr>
            <a:normAutofit/>
          </a:bodyPr>
          <a:lstStyle/>
          <a:p>
            <a:r>
              <a:rPr lang="en-US" sz="1600" b="1" dirty="0"/>
              <a:t>RINKOS APIBRĖŽIMAS</a:t>
            </a:r>
            <a:endParaRPr lang="en-IE" sz="1600" b="1" dirty="0"/>
          </a:p>
        </p:txBody>
      </p:sp>
      <p:sp>
        <p:nvSpPr>
          <p:cNvPr id="9" name="Text Placeholder 8">
            <a:extLst>
              <a:ext uri="{FF2B5EF4-FFF2-40B4-BE49-F238E27FC236}">
                <a16:creationId xmlns:a16="http://schemas.microsoft.com/office/drawing/2014/main" id="{725F5A91-0F13-4FFF-B1E0-4DD592C9D951}"/>
              </a:ext>
            </a:extLst>
          </p:cNvPr>
          <p:cNvSpPr>
            <a:spLocks noGrp="1"/>
          </p:cNvSpPr>
          <p:nvPr>
            <p:ph type="body" sz="quarter" idx="20"/>
          </p:nvPr>
        </p:nvSpPr>
        <p:spPr>
          <a:xfrm>
            <a:off x="3540463" y="3020386"/>
            <a:ext cx="2368310" cy="344705"/>
          </a:xfrm>
          <a:solidFill>
            <a:srgbClr val="85D2E1"/>
          </a:solidFill>
          <a:ln>
            <a:solidFill>
              <a:srgbClr val="85D2E1"/>
            </a:solidFill>
          </a:ln>
        </p:spPr>
        <p:txBody>
          <a:bodyPr>
            <a:noAutofit/>
          </a:bodyPr>
          <a:lstStyle/>
          <a:p>
            <a:r>
              <a:rPr lang="en-US" sz="1600" b="1" dirty="0"/>
              <a:t>RINKOS SEGMENTACIJA</a:t>
            </a:r>
            <a:endParaRPr lang="en-IE" sz="1600" b="1" dirty="0"/>
          </a:p>
        </p:txBody>
      </p:sp>
      <p:sp>
        <p:nvSpPr>
          <p:cNvPr id="11" name="Text Placeholder 10">
            <a:extLst>
              <a:ext uri="{FF2B5EF4-FFF2-40B4-BE49-F238E27FC236}">
                <a16:creationId xmlns:a16="http://schemas.microsoft.com/office/drawing/2014/main" id="{6AED3F83-0F60-4768-A0CA-365B0D8E9335}"/>
              </a:ext>
            </a:extLst>
          </p:cNvPr>
          <p:cNvSpPr>
            <a:spLocks noGrp="1"/>
          </p:cNvSpPr>
          <p:nvPr>
            <p:ph type="body" sz="quarter" idx="22"/>
          </p:nvPr>
        </p:nvSpPr>
        <p:spPr>
          <a:xfrm>
            <a:off x="6176244" y="3020385"/>
            <a:ext cx="2621248" cy="344705"/>
          </a:xfrm>
          <a:solidFill>
            <a:srgbClr val="85D2E1"/>
          </a:solidFill>
          <a:ln>
            <a:solidFill>
              <a:srgbClr val="85D2E1"/>
            </a:solidFill>
          </a:ln>
        </p:spPr>
        <p:txBody>
          <a:bodyPr>
            <a:normAutofit/>
          </a:bodyPr>
          <a:lstStyle/>
          <a:p>
            <a:r>
              <a:rPr lang="en-US" sz="1600" b="1" dirty="0"/>
              <a:t>POZICIONAVIMAS RINKOJE</a:t>
            </a:r>
            <a:endParaRPr lang="en-IE" sz="1600" b="1" dirty="0"/>
          </a:p>
        </p:txBody>
      </p:sp>
      <p:sp>
        <p:nvSpPr>
          <p:cNvPr id="13" name="Text Placeholder 12">
            <a:extLst>
              <a:ext uri="{FF2B5EF4-FFF2-40B4-BE49-F238E27FC236}">
                <a16:creationId xmlns:a16="http://schemas.microsoft.com/office/drawing/2014/main" id="{F6C3748B-1157-4CB2-BE5A-B615EFACAC67}"/>
              </a:ext>
            </a:extLst>
          </p:cNvPr>
          <p:cNvSpPr>
            <a:spLocks noGrp="1"/>
          </p:cNvSpPr>
          <p:nvPr>
            <p:ph type="body" sz="quarter" idx="24"/>
          </p:nvPr>
        </p:nvSpPr>
        <p:spPr>
          <a:xfrm>
            <a:off x="9002644" y="3020385"/>
            <a:ext cx="2648505" cy="344705"/>
          </a:xfrm>
          <a:solidFill>
            <a:srgbClr val="85D2E1"/>
          </a:solidFill>
          <a:ln>
            <a:solidFill>
              <a:srgbClr val="85D2E1"/>
            </a:solidFill>
          </a:ln>
        </p:spPr>
        <p:txBody>
          <a:bodyPr>
            <a:normAutofit/>
          </a:bodyPr>
          <a:lstStyle/>
          <a:p>
            <a:r>
              <a:rPr lang="en-US" sz="1600" b="1" dirty="0"/>
              <a:t>KLIENTŲ VALDYMAS</a:t>
            </a:r>
            <a:endParaRPr lang="en-IE" sz="1600" b="1" dirty="0"/>
          </a:p>
        </p:txBody>
      </p:sp>
    </p:spTree>
    <p:extLst>
      <p:ext uri="{BB962C8B-B14F-4D97-AF65-F5344CB8AC3E}">
        <p14:creationId xmlns:p14="http://schemas.microsoft.com/office/powerpoint/2010/main" val="25180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ld women hanging out">
            <a:extLst>
              <a:ext uri="{FF2B5EF4-FFF2-40B4-BE49-F238E27FC236}">
                <a16:creationId xmlns:a16="http://schemas.microsoft.com/office/drawing/2014/main" id="{635BA0E8-F203-43F3-B0AE-C5D4A7194A6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420EDAE6-5A54-4AD8-BA0C-EE6BD35BAA52}"/>
              </a:ext>
            </a:extLst>
          </p:cNvPr>
          <p:cNvSpPr>
            <a:spLocks noGrp="1"/>
          </p:cNvSpPr>
          <p:nvPr>
            <p:ph type="body" sz="quarter" idx="18"/>
          </p:nvPr>
        </p:nvSpPr>
        <p:spPr>
          <a:xfrm>
            <a:off x="1521303" y="1448474"/>
            <a:ext cx="5291945" cy="4850721"/>
          </a:xfrm>
        </p:spPr>
        <p:txBody>
          <a:bodyPr vert="horz" lIns="91440" tIns="45720" rIns="91440" bIns="45720" rtlCol="0" anchor="t">
            <a:normAutofit/>
          </a:bodyPr>
          <a:lstStyle/>
          <a:p>
            <a:pPr marL="342900" indent="-342900">
              <a:buFont typeface="Arial" panose="020B0604020202020204" pitchFamily="34" charset="0"/>
              <a:buChar char="•"/>
            </a:pPr>
            <a:r>
              <a:rPr lang="lt-LT" dirty="0"/>
              <a:t>Žinome, kad norime spręsti </a:t>
            </a:r>
            <a:r>
              <a:rPr lang="lt-LT" b="1" dirty="0"/>
              <a:t>vyresniųjų rinkos dalyvių</a:t>
            </a:r>
            <a:r>
              <a:rPr lang="lt-LT" dirty="0"/>
              <a:t> problemas;</a:t>
            </a:r>
          </a:p>
          <a:p>
            <a:pPr marL="342900" indent="-342900">
              <a:buFont typeface="Arial" panose="020B0604020202020204" pitchFamily="34" charset="0"/>
              <a:buChar char="•"/>
            </a:pPr>
            <a:r>
              <a:rPr lang="lt-LT" dirty="0"/>
              <a:t>Kurdami klientų tipus, žinome jų </a:t>
            </a:r>
            <a:r>
              <a:rPr lang="lt-LT" b="1" dirty="0"/>
              <a:t>problemas</a:t>
            </a:r>
            <a:r>
              <a:rPr lang="lt-LT" dirty="0"/>
              <a:t> (žr. 1 ir 2 modulius);</a:t>
            </a:r>
          </a:p>
          <a:p>
            <a:pPr marL="342900" indent="-342900">
              <a:buFont typeface="Arial" panose="020B0604020202020204" pitchFamily="34" charset="0"/>
              <a:buChar char="•"/>
            </a:pPr>
            <a:r>
              <a:rPr lang="lt-LT" dirty="0"/>
              <a:t>Senjorai gali būti laikomi mūsų </a:t>
            </a:r>
            <a:r>
              <a:rPr lang="lt-LT" i="1" dirty="0" err="1"/>
              <a:t>nišine</a:t>
            </a:r>
            <a:r>
              <a:rPr lang="lt-LT" dirty="0"/>
              <a:t> rinka, tačiau mes žinome, kad ši rinka </a:t>
            </a:r>
            <a:r>
              <a:rPr lang="lt-LT" b="1" dirty="0"/>
              <a:t>auga;</a:t>
            </a:r>
            <a:endParaRPr lang="lt-LT" dirty="0"/>
          </a:p>
          <a:p>
            <a:pPr marL="342900" indent="-342900">
              <a:buFont typeface="Arial" panose="020B0604020202020204" pitchFamily="34" charset="0"/>
              <a:buChar char="•"/>
            </a:pPr>
            <a:r>
              <a:rPr lang="lt-LT" dirty="0"/>
              <a:t>Naudodamiesi mūsų kursu, šiuo metu </a:t>
            </a:r>
            <a:r>
              <a:rPr lang="lt-LT" b="1" dirty="0"/>
              <a:t>tobulinate savo žinias </a:t>
            </a:r>
            <a:r>
              <a:rPr lang="lt-LT" dirty="0"/>
              <a:t>apie šią rinką;</a:t>
            </a:r>
          </a:p>
          <a:p>
            <a:pPr marL="342900" indent="-342900">
              <a:buFont typeface="Arial" panose="020B0604020202020204" pitchFamily="34" charset="0"/>
              <a:buChar char="•"/>
            </a:pPr>
            <a:r>
              <a:rPr lang="lt-LT" dirty="0"/>
              <a:t>Svarbi aplinkybė yra ta, kad taip pat turite žinoti, </a:t>
            </a:r>
            <a:r>
              <a:rPr lang="lt-LT" b="1" dirty="0"/>
              <a:t>kas yra jūsų konkurentai</a:t>
            </a:r>
            <a:r>
              <a:rPr lang="lt-LT" dirty="0"/>
              <a:t>!</a:t>
            </a:r>
            <a:endParaRPr lang="en-IE" dirty="0"/>
          </a:p>
        </p:txBody>
      </p:sp>
      <p:sp>
        <p:nvSpPr>
          <p:cNvPr id="4" name="Text Placeholder 3">
            <a:extLst>
              <a:ext uri="{FF2B5EF4-FFF2-40B4-BE49-F238E27FC236}">
                <a16:creationId xmlns:a16="http://schemas.microsoft.com/office/drawing/2014/main" id="{F3D76925-3363-4EFB-A144-28BE1DFC8367}"/>
              </a:ext>
            </a:extLst>
          </p:cNvPr>
          <p:cNvSpPr>
            <a:spLocks noGrp="1"/>
          </p:cNvSpPr>
          <p:nvPr>
            <p:ph type="body" sz="quarter" idx="16"/>
          </p:nvPr>
        </p:nvSpPr>
        <p:spPr>
          <a:xfrm>
            <a:off x="1718561" y="427344"/>
            <a:ext cx="4716425" cy="718283"/>
          </a:xfrm>
        </p:spPr>
        <p:txBody>
          <a:bodyPr>
            <a:normAutofit fontScale="77500" lnSpcReduction="20000"/>
          </a:bodyPr>
          <a:lstStyle/>
          <a:p>
            <a:r>
              <a:rPr lang="lt-LT" dirty="0"/>
              <a:t>1. Pradinis taškas – rinkos apibrėžimas</a:t>
            </a:r>
          </a:p>
        </p:txBody>
      </p:sp>
    </p:spTree>
    <p:extLst>
      <p:ext uri="{BB962C8B-B14F-4D97-AF65-F5344CB8AC3E}">
        <p14:creationId xmlns:p14="http://schemas.microsoft.com/office/powerpoint/2010/main" val="14272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lorful mailboxes stacked inside a wooden box">
            <a:extLst>
              <a:ext uri="{FF2B5EF4-FFF2-40B4-BE49-F238E27FC236}">
                <a16:creationId xmlns:a16="http://schemas.microsoft.com/office/drawing/2014/main" id="{CBA1B916-5303-44D2-BB5E-5972E7DEF6E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D4133D14-EAAE-44F1-BC4D-3041E2B0279C}"/>
              </a:ext>
            </a:extLst>
          </p:cNvPr>
          <p:cNvSpPr>
            <a:spLocks noGrp="1"/>
          </p:cNvSpPr>
          <p:nvPr>
            <p:ph type="body" sz="quarter" idx="18"/>
          </p:nvPr>
        </p:nvSpPr>
        <p:spPr>
          <a:xfrm>
            <a:off x="4331368" y="3015916"/>
            <a:ext cx="7860632" cy="1796716"/>
          </a:xfrm>
          <a:solidFill>
            <a:srgbClr val="85D2E1"/>
          </a:solidFill>
        </p:spPr>
        <p:txBody>
          <a:bodyPr>
            <a:normAutofit/>
          </a:bodyPr>
          <a:lstStyle/>
          <a:p>
            <a:pPr indent="0">
              <a:spcAft>
                <a:spcPts val="1200"/>
              </a:spcAft>
            </a:pPr>
            <a:r>
              <a:rPr lang="lt-LT" dirty="0"/>
              <a:t>Paklausos heterogeniškumą lemia ne tik </a:t>
            </a:r>
            <a:r>
              <a:rPr lang="lt-LT" b="1" dirty="0"/>
              <a:t>fiziologinis žmogaus organizmo būklės blogėjimas</a:t>
            </a:r>
            <a:r>
              <a:rPr lang="lt-LT" dirty="0"/>
              <a:t>, bet ir </a:t>
            </a:r>
            <a:r>
              <a:rPr lang="lt-LT" b="1" dirty="0"/>
              <a:t>socialiniai bei demografiniai statistiniai duomenys</a:t>
            </a:r>
            <a:r>
              <a:rPr lang="lt-LT" dirty="0"/>
              <a:t>. Didžiausia paklausos skirtumų priežastis yra pajamų lygis. </a:t>
            </a:r>
            <a:endParaRPr lang="en-IE" dirty="0"/>
          </a:p>
        </p:txBody>
      </p:sp>
      <p:sp>
        <p:nvSpPr>
          <p:cNvPr id="4" name="Text Placeholder 3">
            <a:extLst>
              <a:ext uri="{FF2B5EF4-FFF2-40B4-BE49-F238E27FC236}">
                <a16:creationId xmlns:a16="http://schemas.microsoft.com/office/drawing/2014/main" id="{C3057857-A4E4-4837-95ED-F5296A341D61}"/>
              </a:ext>
            </a:extLst>
          </p:cNvPr>
          <p:cNvSpPr>
            <a:spLocks noGrp="1"/>
          </p:cNvSpPr>
          <p:nvPr>
            <p:ph type="body" sz="quarter" idx="16"/>
          </p:nvPr>
        </p:nvSpPr>
        <p:spPr>
          <a:xfrm>
            <a:off x="464195" y="113633"/>
            <a:ext cx="10387224" cy="912888"/>
          </a:xfrm>
        </p:spPr>
        <p:txBody>
          <a:bodyPr anchor="ctr">
            <a:normAutofit fontScale="92500"/>
          </a:bodyPr>
          <a:lstStyle/>
          <a:p>
            <a:r>
              <a:rPr lang="lt-LT" dirty="0"/>
              <a:t>2. Rinkos segmentavimas – senjorų skirstymas į „grupes“</a:t>
            </a:r>
          </a:p>
        </p:txBody>
      </p:sp>
    </p:spTree>
    <p:extLst>
      <p:ext uri="{BB962C8B-B14F-4D97-AF65-F5344CB8AC3E}">
        <p14:creationId xmlns:p14="http://schemas.microsoft.com/office/powerpoint/2010/main" val="27511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lt-LT" dirty="0"/>
              <a:t>Vyresnio amžiaus vartotojų požiūris ir lūkesčiai</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414570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A2F0E-C05B-4DC6-A032-EEADBB7E96B6}"/>
              </a:ext>
            </a:extLst>
          </p:cNvPr>
          <p:cNvSpPr>
            <a:spLocks noGrp="1"/>
          </p:cNvSpPr>
          <p:nvPr>
            <p:ph type="body" sz="quarter" idx="18"/>
          </p:nvPr>
        </p:nvSpPr>
        <p:spPr>
          <a:xfrm>
            <a:off x="433136" y="1384777"/>
            <a:ext cx="11109679" cy="3867704"/>
          </a:xfrm>
        </p:spPr>
        <p:txBody>
          <a:bodyPr vert="horz" lIns="91440" tIns="45720" rIns="91440" bIns="45720" rtlCol="0" anchor="t">
            <a:normAutofit/>
          </a:bodyPr>
          <a:lstStyle/>
          <a:p>
            <a:r>
              <a:rPr lang="lt-LT" sz="2200" dirty="0"/>
              <a:t>Rinkodaros srityje </a:t>
            </a:r>
            <a:r>
              <a:rPr lang="lt-LT" sz="2200" b="1" dirty="0"/>
              <a:t>rinkos segmentavimas –</a:t>
            </a:r>
            <a:r>
              <a:rPr lang="lt-LT" sz="2200" dirty="0"/>
              <a:t> tai procesas, kurio metu plati vartotojų ar verslo rinka, paprastai susidedanti iš esamų ir potencialių klientų, suskirstoma į vartotojų pogrupius (vadinamus segmentais) pagal </a:t>
            </a:r>
            <a:r>
              <a:rPr lang="lt-LT" sz="2200" b="1" dirty="0"/>
              <a:t>tam tikras bendras savybes</a:t>
            </a:r>
            <a:r>
              <a:rPr lang="lt-LT" sz="2200" dirty="0"/>
              <a:t>.</a:t>
            </a:r>
          </a:p>
          <a:p>
            <a:r>
              <a:rPr lang="lt-LT" sz="2200" dirty="0"/>
              <a:t>Skirstydami arba </a:t>
            </a:r>
            <a:r>
              <a:rPr lang="lt-LT" sz="2200" dirty="0" err="1"/>
              <a:t>segmentuodami</a:t>
            </a:r>
            <a:r>
              <a:rPr lang="lt-LT" sz="2200" dirty="0"/>
              <a:t> rinkas, tyrėjai paprastai ieško bendrų savybių, pavyzdžiui, bendrų poreikių, bendrų interesų, panašaus gyvenimo būdo ar net panašių demografinių profilių. </a:t>
            </a:r>
            <a:r>
              <a:rPr lang="lt-LT" sz="2200" b="1" dirty="0"/>
              <a:t>Bendras segmentavimo tikslas – nustatyti didelio pelningumo segmentus</a:t>
            </a:r>
            <a:r>
              <a:rPr lang="lt-LT" sz="2200" dirty="0"/>
              <a:t>, </a:t>
            </a:r>
            <a:r>
              <a:rPr lang="lt-LT" sz="2200" dirty="0" err="1"/>
              <a:t>t</a:t>
            </a:r>
            <a:r>
              <a:rPr lang="lt-LT" sz="2200" dirty="0"/>
              <a:t>. y. tuos segmentus, kurie gali būti pelningiausi arba kurie turi augimo potencialą, kad jiems būtų galima skirti ypatingą dėmesį (</a:t>
            </a:r>
            <a:r>
              <a:rPr lang="lt-LT" sz="2200" dirty="0" err="1"/>
              <a:t>t</a:t>
            </a:r>
            <a:r>
              <a:rPr lang="lt-LT" sz="2200" dirty="0"/>
              <a:t>. y. jie taptų tikslinėmis rinkomis).</a:t>
            </a:r>
          </a:p>
        </p:txBody>
      </p:sp>
      <p:sp>
        <p:nvSpPr>
          <p:cNvPr id="3" name="Text Placeholder 2">
            <a:extLst>
              <a:ext uri="{FF2B5EF4-FFF2-40B4-BE49-F238E27FC236}">
                <a16:creationId xmlns:a16="http://schemas.microsoft.com/office/drawing/2014/main" id="{8DF36B0C-5FF4-4834-BB0C-4A9DEFECDBFE}"/>
              </a:ext>
            </a:extLst>
          </p:cNvPr>
          <p:cNvSpPr>
            <a:spLocks noGrp="1"/>
          </p:cNvSpPr>
          <p:nvPr>
            <p:ph type="body" sz="quarter" idx="16"/>
          </p:nvPr>
        </p:nvSpPr>
        <p:spPr>
          <a:xfrm>
            <a:off x="533139" y="550953"/>
            <a:ext cx="10808102" cy="582221"/>
          </a:xfrm>
        </p:spPr>
        <p:txBody>
          <a:bodyPr>
            <a:normAutofit lnSpcReduction="10000"/>
          </a:bodyPr>
          <a:lstStyle/>
          <a:p>
            <a:r>
              <a:rPr lang="lt-LT" dirty="0"/>
              <a:t>Kodėl mes dalijame RINKĄ?</a:t>
            </a:r>
            <a:endParaRPr lang="en-IE" b="1" dirty="0"/>
          </a:p>
        </p:txBody>
      </p:sp>
      <p:sp>
        <p:nvSpPr>
          <p:cNvPr id="6" name="Arrow: Chevron 5">
            <a:extLst>
              <a:ext uri="{FF2B5EF4-FFF2-40B4-BE49-F238E27FC236}">
                <a16:creationId xmlns:a16="http://schemas.microsoft.com/office/drawing/2014/main" id="{81B6A592-32C8-4E1B-9849-73DDBF2E1EB9}"/>
              </a:ext>
            </a:extLst>
          </p:cNvPr>
          <p:cNvSpPr/>
          <p:nvPr/>
        </p:nvSpPr>
        <p:spPr>
          <a:xfrm>
            <a:off x="649185" y="4566915"/>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ED100"/>
                </a:solidFill>
              </a:rPr>
              <a:t>Rinkos</a:t>
            </a:r>
            <a:r>
              <a:rPr lang="en-US" b="1" dirty="0">
                <a:solidFill>
                  <a:srgbClr val="FED100"/>
                </a:solidFill>
              </a:rPr>
              <a:t> </a:t>
            </a:r>
            <a:r>
              <a:rPr lang="en-US" b="1" dirty="0" err="1">
                <a:solidFill>
                  <a:srgbClr val="FED100"/>
                </a:solidFill>
              </a:rPr>
              <a:t>segmentai</a:t>
            </a:r>
            <a:endParaRPr lang="en-IE" b="1" dirty="0">
              <a:solidFill>
                <a:srgbClr val="FED100"/>
              </a:solidFill>
            </a:endParaRPr>
          </a:p>
        </p:txBody>
      </p:sp>
      <p:sp>
        <p:nvSpPr>
          <p:cNvPr id="8" name="Arrow: Chevron 7">
            <a:extLst>
              <a:ext uri="{FF2B5EF4-FFF2-40B4-BE49-F238E27FC236}">
                <a16:creationId xmlns:a16="http://schemas.microsoft.com/office/drawing/2014/main" id="{1162FAC1-091E-43A8-8B06-27462762F667}"/>
              </a:ext>
            </a:extLst>
          </p:cNvPr>
          <p:cNvSpPr/>
          <p:nvPr/>
        </p:nvSpPr>
        <p:spPr>
          <a:xfrm>
            <a:off x="2489940" y="4575007"/>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ED100"/>
                </a:solidFill>
              </a:rPr>
              <a:t>Nukreipimas</a:t>
            </a:r>
            <a:endParaRPr lang="en-IE" sz="1400" b="1" dirty="0">
              <a:solidFill>
                <a:srgbClr val="FED100"/>
              </a:solidFill>
            </a:endParaRPr>
          </a:p>
        </p:txBody>
      </p:sp>
      <p:sp>
        <p:nvSpPr>
          <p:cNvPr id="9" name="Arrow: Chevron 8">
            <a:extLst>
              <a:ext uri="{FF2B5EF4-FFF2-40B4-BE49-F238E27FC236}">
                <a16:creationId xmlns:a16="http://schemas.microsoft.com/office/drawing/2014/main" id="{D3113473-CD7F-42AA-8691-04AA9B98749A}"/>
              </a:ext>
            </a:extLst>
          </p:cNvPr>
          <p:cNvSpPr/>
          <p:nvPr/>
        </p:nvSpPr>
        <p:spPr>
          <a:xfrm>
            <a:off x="4333208" y="4583099"/>
            <a:ext cx="227665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ED100"/>
                </a:solidFill>
              </a:rPr>
              <a:t>Pozicionavimas</a:t>
            </a:r>
            <a:endParaRPr lang="en-IE" sz="1400" b="1" dirty="0">
              <a:solidFill>
                <a:srgbClr val="FED100"/>
              </a:solidFill>
            </a:endParaRPr>
          </a:p>
        </p:txBody>
      </p:sp>
      <p:sp>
        <p:nvSpPr>
          <p:cNvPr id="10" name="Arrow: Chevron 9">
            <a:extLst>
              <a:ext uri="{FF2B5EF4-FFF2-40B4-BE49-F238E27FC236}">
                <a16:creationId xmlns:a16="http://schemas.microsoft.com/office/drawing/2014/main" id="{9BB2A465-B6CC-423C-8B8E-04C460AA81FB}"/>
              </a:ext>
            </a:extLst>
          </p:cNvPr>
          <p:cNvSpPr/>
          <p:nvPr/>
        </p:nvSpPr>
        <p:spPr>
          <a:xfrm>
            <a:off x="6176475" y="4575007"/>
            <a:ext cx="2138878"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ED100"/>
                </a:solidFill>
              </a:rPr>
              <a:t>Kūrimas</a:t>
            </a:r>
            <a:endParaRPr lang="en-IE" b="1" dirty="0">
              <a:solidFill>
                <a:srgbClr val="FED100"/>
              </a:solidFill>
            </a:endParaRPr>
          </a:p>
        </p:txBody>
      </p:sp>
      <p:sp>
        <p:nvSpPr>
          <p:cNvPr id="11" name="Arrow: Chevron 10">
            <a:extLst>
              <a:ext uri="{FF2B5EF4-FFF2-40B4-BE49-F238E27FC236}">
                <a16:creationId xmlns:a16="http://schemas.microsoft.com/office/drawing/2014/main" id="{D5228903-F4BA-4BF1-BD81-3CFC218DFF3F}"/>
              </a:ext>
            </a:extLst>
          </p:cNvPr>
          <p:cNvSpPr/>
          <p:nvPr/>
        </p:nvSpPr>
        <p:spPr>
          <a:xfrm>
            <a:off x="8017231" y="4566915"/>
            <a:ext cx="227665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ED100"/>
                </a:solidFill>
              </a:rPr>
              <a:t>Įgyvendinimas</a:t>
            </a:r>
            <a:endParaRPr lang="en-IE" sz="1400" b="1" dirty="0">
              <a:solidFill>
                <a:srgbClr val="FED100"/>
              </a:solidFill>
            </a:endParaRPr>
          </a:p>
        </p:txBody>
      </p:sp>
      <p:sp>
        <p:nvSpPr>
          <p:cNvPr id="12" name="Star: 24 Points 11">
            <a:extLst>
              <a:ext uri="{FF2B5EF4-FFF2-40B4-BE49-F238E27FC236}">
                <a16:creationId xmlns:a16="http://schemas.microsoft.com/office/drawing/2014/main" id="{428D806A-C2B9-4F9B-A0B7-823E7E0FAD31}"/>
              </a:ext>
            </a:extLst>
          </p:cNvPr>
          <p:cNvSpPr/>
          <p:nvPr/>
        </p:nvSpPr>
        <p:spPr>
          <a:xfrm>
            <a:off x="10296401" y="4231095"/>
            <a:ext cx="1700463" cy="1577947"/>
          </a:xfrm>
          <a:prstGeom prst="star24">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1188A3"/>
                </a:solidFill>
              </a:rPr>
              <a:t>Kontrolė</a:t>
            </a:r>
            <a:r>
              <a:rPr lang="en-US" sz="1400" b="1" dirty="0">
                <a:solidFill>
                  <a:srgbClr val="1188A3"/>
                </a:solidFill>
              </a:rPr>
              <a:t> </a:t>
            </a:r>
            <a:r>
              <a:rPr lang="en-US" sz="1400" b="1" dirty="0" err="1">
                <a:solidFill>
                  <a:srgbClr val="1188A3"/>
                </a:solidFill>
              </a:rPr>
              <a:t>rinkoje</a:t>
            </a:r>
            <a:endParaRPr lang="en-IE" sz="1400" b="1" dirty="0">
              <a:solidFill>
                <a:srgbClr val="1188A3"/>
              </a:solidFill>
            </a:endParaRPr>
          </a:p>
        </p:txBody>
      </p:sp>
    </p:spTree>
    <p:extLst>
      <p:ext uri="{BB962C8B-B14F-4D97-AF65-F5344CB8AC3E}">
        <p14:creationId xmlns:p14="http://schemas.microsoft.com/office/powerpoint/2010/main" val="134100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8714C-4EDF-4FB0-9551-43EC907D165D}"/>
              </a:ext>
            </a:extLst>
          </p:cNvPr>
          <p:cNvSpPr>
            <a:spLocks noGrp="1"/>
          </p:cNvSpPr>
          <p:nvPr>
            <p:ph type="body" sz="quarter" idx="18"/>
          </p:nvPr>
        </p:nvSpPr>
        <p:spPr>
          <a:xfrm>
            <a:off x="323681" y="0"/>
            <a:ext cx="4936141" cy="6311787"/>
          </a:xfrm>
          <a:solidFill>
            <a:srgbClr val="85D2E1"/>
          </a:solidFill>
        </p:spPr>
        <p:txBody>
          <a:bodyPr vert="horz" lIns="91440" tIns="45720" rIns="91440" bIns="45720" rtlCol="0" anchor="t">
            <a:normAutofit fontScale="92500"/>
          </a:bodyPr>
          <a:lstStyle/>
          <a:p>
            <a:pPr indent="0"/>
            <a:endParaRPr lang="en-US" dirty="0"/>
          </a:p>
          <a:p>
            <a:pPr indent="0"/>
            <a:endParaRPr lang="en-US" dirty="0"/>
          </a:p>
          <a:p>
            <a:pPr indent="0"/>
            <a:endParaRPr lang="en-US" dirty="0"/>
          </a:p>
          <a:p>
            <a:pPr indent="0"/>
            <a:r>
              <a:rPr lang="lt-LT" sz="2300" dirty="0"/>
              <a:t>Rinkos segmentavimas daro prielaidą, kad </a:t>
            </a:r>
            <a:r>
              <a:rPr lang="lt-LT" sz="2300" b="1" dirty="0"/>
              <a:t>skirtingiems rinkos segmentams reikalingos skirtingos rinkodaros strategijos</a:t>
            </a:r>
            <a:r>
              <a:rPr lang="lt-LT" sz="2300" dirty="0"/>
              <a:t>, t. y. skirtingi pasiūlymai, kainos, skatinimas, paskirstymas arba tam tikras rinkodaros kintamųjų derinys. </a:t>
            </a:r>
          </a:p>
          <a:p>
            <a:pPr indent="0"/>
            <a:r>
              <a:rPr lang="lt-LT" sz="2300" dirty="0"/>
              <a:t>Rinkos segmentavimas skirtas ne tik pelningiausiems segmentams nustatyti, bet ir </a:t>
            </a:r>
            <a:r>
              <a:rPr lang="lt-LT" sz="2300" b="1" dirty="0"/>
              <a:t>pagrindinių segmentų profiliams parengti</a:t>
            </a:r>
            <a:r>
              <a:rPr lang="lt-LT" sz="2300" dirty="0"/>
              <a:t>, kad būtų galima geriau suprasti jų poreikius ir pirkimo motyvus. </a:t>
            </a:r>
          </a:p>
          <a:p>
            <a:pPr indent="0"/>
            <a:r>
              <a:rPr lang="lt-LT" sz="2300" dirty="0"/>
              <a:t>Segmentacijos analizės įžvalgos gali būti naudojamos vyresniųjų rinkos </a:t>
            </a:r>
            <a:r>
              <a:rPr lang="lt-LT" sz="2300" b="1" dirty="0"/>
              <a:t>rinkodaros strategijai kurti ir planuoti</a:t>
            </a:r>
            <a:r>
              <a:rPr lang="lt-LT" sz="2300" dirty="0"/>
              <a:t>.</a:t>
            </a:r>
          </a:p>
        </p:txBody>
      </p:sp>
      <p:sp>
        <p:nvSpPr>
          <p:cNvPr id="3" name="Text Placeholder 2">
            <a:extLst>
              <a:ext uri="{FF2B5EF4-FFF2-40B4-BE49-F238E27FC236}">
                <a16:creationId xmlns:a16="http://schemas.microsoft.com/office/drawing/2014/main" id="{3DB2506B-7057-4349-89A5-89A9C91113FE}"/>
              </a:ext>
            </a:extLst>
          </p:cNvPr>
          <p:cNvSpPr>
            <a:spLocks noGrp="1"/>
          </p:cNvSpPr>
          <p:nvPr>
            <p:ph type="body" sz="quarter" idx="16"/>
          </p:nvPr>
        </p:nvSpPr>
        <p:spPr>
          <a:xfrm>
            <a:off x="584409" y="38012"/>
            <a:ext cx="4308887" cy="1157162"/>
          </a:xfrm>
        </p:spPr>
        <p:txBody>
          <a:bodyPr anchor="ctr">
            <a:normAutofit fontScale="92500" lnSpcReduction="20000"/>
          </a:bodyPr>
          <a:lstStyle/>
          <a:p>
            <a:pPr>
              <a:lnSpc>
                <a:spcPct val="120000"/>
              </a:lnSpc>
            </a:pPr>
            <a:r>
              <a:rPr lang="en-US" b="1" dirty="0" err="1"/>
              <a:t>Vartotojo</a:t>
            </a:r>
            <a:r>
              <a:rPr lang="en-US" b="1" dirty="0"/>
              <a:t> / </a:t>
            </a:r>
            <a:r>
              <a:rPr lang="en-US" b="1" dirty="0" err="1"/>
              <a:t>rinkos</a:t>
            </a:r>
            <a:r>
              <a:rPr lang="en-US" b="1" dirty="0"/>
              <a:t> </a:t>
            </a:r>
            <a:r>
              <a:rPr lang="en-US" b="1" dirty="0" err="1"/>
              <a:t>supratimas</a:t>
            </a:r>
            <a:endParaRPr lang="en-IE" b="1" dirty="0"/>
          </a:p>
        </p:txBody>
      </p:sp>
      <p:sp>
        <p:nvSpPr>
          <p:cNvPr id="4" name="Text Placeholder 3">
            <a:extLst>
              <a:ext uri="{FF2B5EF4-FFF2-40B4-BE49-F238E27FC236}">
                <a16:creationId xmlns:a16="http://schemas.microsoft.com/office/drawing/2014/main" id="{08A49F82-F5F6-4827-A58B-370ED751EA1C}"/>
              </a:ext>
            </a:extLst>
          </p:cNvPr>
          <p:cNvSpPr>
            <a:spLocks noGrp="1"/>
          </p:cNvSpPr>
          <p:nvPr>
            <p:ph type="body" sz="quarter" idx="20"/>
          </p:nvPr>
        </p:nvSpPr>
        <p:spPr>
          <a:xfrm>
            <a:off x="5375376" y="2818374"/>
            <a:ext cx="3298903" cy="1057248"/>
          </a:xfrm>
        </p:spPr>
        <p:txBody>
          <a:bodyPr>
            <a:normAutofit/>
          </a:bodyPr>
          <a:lstStyle/>
          <a:p>
            <a:r>
              <a:rPr lang="en-US" dirty="0" err="1"/>
              <a:t>Sukurkite</a:t>
            </a:r>
            <a:r>
              <a:rPr lang="en-US" dirty="0"/>
              <a:t> </a:t>
            </a:r>
            <a:r>
              <a:rPr lang="en-US" dirty="0" err="1"/>
              <a:t>konkrečią</a:t>
            </a:r>
            <a:r>
              <a:rPr lang="en-US" dirty="0"/>
              <a:t> </a:t>
            </a:r>
            <a:r>
              <a:rPr lang="en-US" dirty="0" err="1"/>
              <a:t>rinkodaros</a:t>
            </a:r>
            <a:r>
              <a:rPr lang="en-US" dirty="0"/>
              <a:t> </a:t>
            </a:r>
            <a:r>
              <a:rPr lang="en-US" dirty="0" err="1"/>
              <a:t>strategiją</a:t>
            </a:r>
            <a:endParaRPr lang="en-US" dirty="0"/>
          </a:p>
        </p:txBody>
      </p:sp>
      <p:sp>
        <p:nvSpPr>
          <p:cNvPr id="5" name="Text Placeholder 4">
            <a:extLst>
              <a:ext uri="{FF2B5EF4-FFF2-40B4-BE49-F238E27FC236}">
                <a16:creationId xmlns:a16="http://schemas.microsoft.com/office/drawing/2014/main" id="{299DF9C6-5BA0-4E33-A1F2-72F270DC512A}"/>
              </a:ext>
            </a:extLst>
          </p:cNvPr>
          <p:cNvSpPr>
            <a:spLocks noGrp="1"/>
          </p:cNvSpPr>
          <p:nvPr>
            <p:ph type="body" sz="quarter" idx="22"/>
          </p:nvPr>
        </p:nvSpPr>
        <p:spPr>
          <a:xfrm>
            <a:off x="7524289" y="599042"/>
            <a:ext cx="2433340" cy="957741"/>
          </a:xfrm>
        </p:spPr>
        <p:txBody>
          <a:bodyPr>
            <a:normAutofit fontScale="92500"/>
          </a:bodyPr>
          <a:lstStyle/>
          <a:p>
            <a:r>
              <a:rPr lang="en-US" dirty="0" err="1"/>
              <a:t>Identifikuokite</a:t>
            </a:r>
            <a:r>
              <a:rPr lang="en-US" dirty="0"/>
              <a:t> </a:t>
            </a:r>
            <a:r>
              <a:rPr lang="en-US" dirty="0" err="1"/>
              <a:t>klientą</a:t>
            </a:r>
            <a:r>
              <a:rPr lang="en-US" dirty="0"/>
              <a:t> </a:t>
            </a:r>
            <a:r>
              <a:rPr lang="en-US" dirty="0" err="1"/>
              <a:t>ir</a:t>
            </a:r>
            <a:r>
              <a:rPr lang="en-US" dirty="0"/>
              <a:t> jo </a:t>
            </a:r>
            <a:r>
              <a:rPr lang="en-US" dirty="0" err="1"/>
              <a:t>poreikius</a:t>
            </a:r>
            <a:r>
              <a:rPr lang="en-US" dirty="0"/>
              <a:t>/</a:t>
            </a:r>
            <a:r>
              <a:rPr lang="en-US" dirty="0" err="1"/>
              <a:t>segmentą</a:t>
            </a:r>
            <a:endParaRPr lang="en-US" dirty="0"/>
          </a:p>
        </p:txBody>
      </p:sp>
      <p:sp>
        <p:nvSpPr>
          <p:cNvPr id="6" name="Text Placeholder 5">
            <a:extLst>
              <a:ext uri="{FF2B5EF4-FFF2-40B4-BE49-F238E27FC236}">
                <a16:creationId xmlns:a16="http://schemas.microsoft.com/office/drawing/2014/main" id="{2261684A-A94A-4628-BCD5-B959AF0C2047}"/>
              </a:ext>
            </a:extLst>
          </p:cNvPr>
          <p:cNvSpPr>
            <a:spLocks noGrp="1"/>
          </p:cNvSpPr>
          <p:nvPr>
            <p:ph type="body" sz="quarter" idx="24"/>
          </p:nvPr>
        </p:nvSpPr>
        <p:spPr/>
        <p:txBody>
          <a:bodyPr>
            <a:normAutofit fontScale="92500"/>
          </a:bodyPr>
          <a:lstStyle/>
          <a:p>
            <a:r>
              <a:rPr lang="en-US" dirty="0" err="1"/>
              <a:t>Geras</a:t>
            </a:r>
            <a:r>
              <a:rPr lang="en-US" dirty="0"/>
              <a:t> </a:t>
            </a:r>
            <a:r>
              <a:rPr lang="en-US" dirty="0" err="1"/>
              <a:t>pozicionavimas</a:t>
            </a:r>
            <a:r>
              <a:rPr lang="en-US" dirty="0"/>
              <a:t> </a:t>
            </a:r>
            <a:r>
              <a:rPr lang="en-US" dirty="0" err="1"/>
              <a:t>rinkoje</a:t>
            </a:r>
            <a:endParaRPr lang="en-US" dirty="0"/>
          </a:p>
        </p:txBody>
      </p:sp>
      <p:pic>
        <p:nvPicPr>
          <p:cNvPr id="8" name="Graphic 7" descr="Back with solid fill">
            <a:extLst>
              <a:ext uri="{FF2B5EF4-FFF2-40B4-BE49-F238E27FC236}">
                <a16:creationId xmlns:a16="http://schemas.microsoft.com/office/drawing/2014/main" id="{816FFD1C-8453-45F6-AB43-72EA6B9AF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769009">
            <a:off x="8202054" y="1708820"/>
            <a:ext cx="914400" cy="914400"/>
          </a:xfrm>
          <a:prstGeom prst="rect">
            <a:avLst/>
          </a:prstGeom>
        </p:spPr>
      </p:pic>
      <p:pic>
        <p:nvPicPr>
          <p:cNvPr id="9" name="Graphic 8" descr="Back with solid fill">
            <a:extLst>
              <a:ext uri="{FF2B5EF4-FFF2-40B4-BE49-F238E27FC236}">
                <a16:creationId xmlns:a16="http://schemas.microsoft.com/office/drawing/2014/main" id="{8B1FE114-5644-4EF2-8A30-393F2255DA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805728">
            <a:off x="7855045" y="4037624"/>
            <a:ext cx="914400" cy="914400"/>
          </a:xfrm>
          <a:prstGeom prst="rect">
            <a:avLst/>
          </a:prstGeom>
        </p:spPr>
      </p:pic>
      <p:grpSp>
        <p:nvGrpSpPr>
          <p:cNvPr id="10" name="Graphic 3">
            <a:extLst>
              <a:ext uri="{FF2B5EF4-FFF2-40B4-BE49-F238E27FC236}">
                <a16:creationId xmlns:a16="http://schemas.microsoft.com/office/drawing/2014/main" id="{A5361E0B-FF2F-4B88-BE28-632AF2D6998F}"/>
              </a:ext>
            </a:extLst>
          </p:cNvPr>
          <p:cNvGrpSpPr/>
          <p:nvPr/>
        </p:nvGrpSpPr>
        <p:grpSpPr>
          <a:xfrm>
            <a:off x="6548710" y="333249"/>
            <a:ext cx="1103277" cy="1106018"/>
            <a:chOff x="696736" y="5325926"/>
            <a:chExt cx="1103277" cy="1106018"/>
          </a:xfrm>
        </p:grpSpPr>
        <p:sp>
          <p:nvSpPr>
            <p:cNvPr id="11" name="Freeform 1002">
              <a:extLst>
                <a:ext uri="{FF2B5EF4-FFF2-40B4-BE49-F238E27FC236}">
                  <a16:creationId xmlns:a16="http://schemas.microsoft.com/office/drawing/2014/main" id="{D09F0DB8-78FC-4419-B511-0ABACFDE0706}"/>
                </a:ext>
              </a:extLst>
            </p:cNvPr>
            <p:cNvSpPr/>
            <p:nvPr/>
          </p:nvSpPr>
          <p:spPr>
            <a:xfrm>
              <a:off x="696736" y="5325926"/>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000000"/>
            </a:solidFill>
            <a:ln w="27426" cap="flat">
              <a:noFill/>
              <a:prstDash val="solid"/>
              <a:miter/>
            </a:ln>
          </p:spPr>
          <p:txBody>
            <a:bodyPr rtlCol="0" anchor="ctr"/>
            <a:lstStyle/>
            <a:p>
              <a:endParaRPr lang="en-US"/>
            </a:p>
          </p:txBody>
        </p:sp>
        <p:sp>
          <p:nvSpPr>
            <p:cNvPr id="12" name="Freeform 1003">
              <a:extLst>
                <a:ext uri="{FF2B5EF4-FFF2-40B4-BE49-F238E27FC236}">
                  <a16:creationId xmlns:a16="http://schemas.microsoft.com/office/drawing/2014/main" id="{22B2F65D-7537-4037-A770-B2A9A53718AF}"/>
                </a:ext>
              </a:extLst>
            </p:cNvPr>
            <p:cNvSpPr/>
            <p:nvPr/>
          </p:nvSpPr>
          <p:spPr>
            <a:xfrm>
              <a:off x="847588" y="5402723"/>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3" name="Freeform 1004">
              <a:extLst>
                <a:ext uri="{FF2B5EF4-FFF2-40B4-BE49-F238E27FC236}">
                  <a16:creationId xmlns:a16="http://schemas.microsoft.com/office/drawing/2014/main" id="{745C2125-21D8-4B96-94CB-7633AF4EFEE3}"/>
                </a:ext>
              </a:extLst>
            </p:cNvPr>
            <p:cNvSpPr/>
            <p:nvPr/>
          </p:nvSpPr>
          <p:spPr>
            <a:xfrm>
              <a:off x="921643" y="5402723"/>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4" name="Freeform 1005">
              <a:extLst>
                <a:ext uri="{FF2B5EF4-FFF2-40B4-BE49-F238E27FC236}">
                  <a16:creationId xmlns:a16="http://schemas.microsoft.com/office/drawing/2014/main" id="{B50229C1-4575-4BD4-BA84-A38836E205F5}"/>
                </a:ext>
              </a:extLst>
            </p:cNvPr>
            <p:cNvSpPr/>
            <p:nvPr/>
          </p:nvSpPr>
          <p:spPr>
            <a:xfrm>
              <a:off x="896958" y="5624886"/>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00BADE"/>
            </a:solidFill>
            <a:ln w="27426" cap="flat">
              <a:noFill/>
              <a:prstDash val="solid"/>
              <a:miter/>
            </a:ln>
          </p:spPr>
          <p:txBody>
            <a:bodyPr rtlCol="0" anchor="ctr"/>
            <a:lstStyle/>
            <a:p>
              <a:endParaRPr lang="en-US"/>
            </a:p>
          </p:txBody>
        </p:sp>
        <p:sp>
          <p:nvSpPr>
            <p:cNvPr id="15" name="Freeform 1006">
              <a:extLst>
                <a:ext uri="{FF2B5EF4-FFF2-40B4-BE49-F238E27FC236}">
                  <a16:creationId xmlns:a16="http://schemas.microsoft.com/office/drawing/2014/main" id="{2194F976-9734-47AA-87B3-8756DFEAA2B0}"/>
                </a:ext>
              </a:extLst>
            </p:cNvPr>
            <p:cNvSpPr/>
            <p:nvPr/>
          </p:nvSpPr>
          <p:spPr>
            <a:xfrm>
              <a:off x="1198662" y="5863507"/>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00BADE"/>
            </a:solidFill>
            <a:ln w="27426" cap="flat">
              <a:noFill/>
              <a:prstDash val="solid"/>
              <a:miter/>
            </a:ln>
          </p:spPr>
          <p:txBody>
            <a:bodyPr rtlCol="0" anchor="ctr"/>
            <a:lstStyle/>
            <a:p>
              <a:endParaRPr lang="en-US"/>
            </a:p>
          </p:txBody>
        </p:sp>
        <p:sp>
          <p:nvSpPr>
            <p:cNvPr id="16" name="Freeform 1007">
              <a:extLst>
                <a:ext uri="{FF2B5EF4-FFF2-40B4-BE49-F238E27FC236}">
                  <a16:creationId xmlns:a16="http://schemas.microsoft.com/office/drawing/2014/main" id="{C1AE5B9B-432E-41AB-8E48-39BD24A78280}"/>
                </a:ext>
              </a:extLst>
            </p:cNvPr>
            <p:cNvSpPr/>
            <p:nvPr/>
          </p:nvSpPr>
          <p:spPr>
            <a:xfrm>
              <a:off x="811931" y="5476778"/>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000000"/>
            </a:solidFill>
            <a:ln w="27426" cap="flat">
              <a:noFill/>
              <a:prstDash val="solid"/>
              <a:miter/>
            </a:ln>
          </p:spPr>
          <p:txBody>
            <a:bodyPr rtlCol="0" anchor="ctr"/>
            <a:lstStyle/>
            <a:p>
              <a:endParaRPr lang="en-US"/>
            </a:p>
          </p:txBody>
        </p:sp>
        <p:sp>
          <p:nvSpPr>
            <p:cNvPr id="17" name="Freeform 1008">
              <a:extLst>
                <a:ext uri="{FF2B5EF4-FFF2-40B4-BE49-F238E27FC236}">
                  <a16:creationId xmlns:a16="http://schemas.microsoft.com/office/drawing/2014/main" id="{123ED05A-FCB7-484A-ABD9-00CFE875653D}"/>
                </a:ext>
              </a:extLst>
            </p:cNvPr>
            <p:cNvSpPr/>
            <p:nvPr/>
          </p:nvSpPr>
          <p:spPr>
            <a:xfrm>
              <a:off x="885987" y="555083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8" name="Freeform 1009">
              <a:extLst>
                <a:ext uri="{FF2B5EF4-FFF2-40B4-BE49-F238E27FC236}">
                  <a16:creationId xmlns:a16="http://schemas.microsoft.com/office/drawing/2014/main" id="{CF5F0D1C-0BBF-4B9B-907D-A08F07E14DB8}"/>
                </a:ext>
              </a:extLst>
            </p:cNvPr>
            <p:cNvSpPr/>
            <p:nvPr/>
          </p:nvSpPr>
          <p:spPr>
            <a:xfrm>
              <a:off x="960041" y="555083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9" name="Freeform 1010">
              <a:extLst>
                <a:ext uri="{FF2B5EF4-FFF2-40B4-BE49-F238E27FC236}">
                  <a16:creationId xmlns:a16="http://schemas.microsoft.com/office/drawing/2014/main" id="{F4D41054-FA9E-4EBF-81AA-69C0D635EAF7}"/>
                </a:ext>
              </a:extLst>
            </p:cNvPr>
            <p:cNvSpPr/>
            <p:nvPr/>
          </p:nvSpPr>
          <p:spPr>
            <a:xfrm>
              <a:off x="1031353" y="5550832"/>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20" name="Freeform 1011">
              <a:extLst>
                <a:ext uri="{FF2B5EF4-FFF2-40B4-BE49-F238E27FC236}">
                  <a16:creationId xmlns:a16="http://schemas.microsoft.com/office/drawing/2014/main" id="{953FE340-2683-46F0-AF34-F4F799C6718A}"/>
                </a:ext>
              </a:extLst>
            </p:cNvPr>
            <p:cNvSpPr/>
            <p:nvPr/>
          </p:nvSpPr>
          <p:spPr>
            <a:xfrm>
              <a:off x="921643" y="5937562"/>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00BADE"/>
            </a:solidFill>
            <a:ln w="27426" cap="flat">
              <a:noFill/>
              <a:prstDash val="solid"/>
              <a:miter/>
            </a:ln>
          </p:spPr>
          <p:txBody>
            <a:bodyPr rtlCol="0" anchor="ctr"/>
            <a:lstStyle/>
            <a:p>
              <a:endParaRPr lang="en-US"/>
            </a:p>
          </p:txBody>
        </p:sp>
        <p:sp>
          <p:nvSpPr>
            <p:cNvPr id="21" name="Freeform 1012">
              <a:extLst>
                <a:ext uri="{FF2B5EF4-FFF2-40B4-BE49-F238E27FC236}">
                  <a16:creationId xmlns:a16="http://schemas.microsoft.com/office/drawing/2014/main" id="{8C348CF1-5BB4-4D8F-97FA-857B2301556B}"/>
                </a:ext>
              </a:extLst>
            </p:cNvPr>
            <p:cNvSpPr/>
            <p:nvPr/>
          </p:nvSpPr>
          <p:spPr>
            <a:xfrm>
              <a:off x="995697" y="5827851"/>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00BADE"/>
            </a:solidFill>
            <a:ln w="27426" cap="flat">
              <a:noFill/>
              <a:prstDash val="solid"/>
              <a:miter/>
            </a:ln>
          </p:spPr>
          <p:txBody>
            <a:bodyPr rtlCol="0" anchor="ctr"/>
            <a:lstStyle/>
            <a:p>
              <a:endParaRPr lang="en-US"/>
            </a:p>
          </p:txBody>
        </p:sp>
        <p:sp>
          <p:nvSpPr>
            <p:cNvPr id="22" name="Freeform 1013">
              <a:extLst>
                <a:ext uri="{FF2B5EF4-FFF2-40B4-BE49-F238E27FC236}">
                  <a16:creationId xmlns:a16="http://schemas.microsoft.com/office/drawing/2014/main" id="{9413174E-830D-4552-A5C7-1EA2CCDC40CE}"/>
                </a:ext>
              </a:extLst>
            </p:cNvPr>
            <p:cNvSpPr/>
            <p:nvPr/>
          </p:nvSpPr>
          <p:spPr>
            <a:xfrm>
              <a:off x="1069752" y="5882706"/>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00BADE"/>
            </a:solidFill>
            <a:ln w="27426" cap="flat">
              <a:noFill/>
              <a:prstDash val="solid"/>
              <a:miter/>
            </a:ln>
          </p:spPr>
          <p:txBody>
            <a:bodyPr rtlCol="0" anchor="ctr"/>
            <a:lstStyle/>
            <a:p>
              <a:endParaRPr lang="en-US"/>
            </a:p>
          </p:txBody>
        </p:sp>
      </p:grpSp>
      <p:grpSp>
        <p:nvGrpSpPr>
          <p:cNvPr id="23" name="Graphic 3">
            <a:extLst>
              <a:ext uri="{FF2B5EF4-FFF2-40B4-BE49-F238E27FC236}">
                <a16:creationId xmlns:a16="http://schemas.microsoft.com/office/drawing/2014/main" id="{CD14074E-540F-4A2B-A861-6AC2F4B11467}"/>
              </a:ext>
            </a:extLst>
          </p:cNvPr>
          <p:cNvGrpSpPr/>
          <p:nvPr/>
        </p:nvGrpSpPr>
        <p:grpSpPr>
          <a:xfrm>
            <a:off x="6063583" y="3485026"/>
            <a:ext cx="1135695" cy="927053"/>
            <a:chOff x="4588722" y="5454835"/>
            <a:chExt cx="1135695" cy="927053"/>
          </a:xfrm>
        </p:grpSpPr>
        <p:sp>
          <p:nvSpPr>
            <p:cNvPr id="24" name="Freeform 1093">
              <a:extLst>
                <a:ext uri="{FF2B5EF4-FFF2-40B4-BE49-F238E27FC236}">
                  <a16:creationId xmlns:a16="http://schemas.microsoft.com/office/drawing/2014/main" id="{B0D4E7A3-66FA-4010-890D-F9A0B16C2B1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00BADE"/>
            </a:solidFill>
            <a:ln w="27426" cap="flat">
              <a:noFill/>
              <a:prstDash val="solid"/>
              <a:miter/>
            </a:ln>
          </p:spPr>
          <p:txBody>
            <a:bodyPr rtlCol="0" anchor="ctr"/>
            <a:lstStyle/>
            <a:p>
              <a:endParaRPr lang="en-US"/>
            </a:p>
          </p:txBody>
        </p:sp>
        <p:sp>
          <p:nvSpPr>
            <p:cNvPr id="25" name="Freeform 1094">
              <a:extLst>
                <a:ext uri="{FF2B5EF4-FFF2-40B4-BE49-F238E27FC236}">
                  <a16:creationId xmlns:a16="http://schemas.microsoft.com/office/drawing/2014/main" id="{CC0E6B09-2A8B-41A6-A60A-EE2B93C99661}"/>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26" name="Freeform 1095">
              <a:extLst>
                <a:ext uri="{FF2B5EF4-FFF2-40B4-BE49-F238E27FC236}">
                  <a16:creationId xmlns:a16="http://schemas.microsoft.com/office/drawing/2014/main" id="{4E8C0FEF-E74B-4892-9B84-E649609671E2}"/>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DDBFE4E7-4C5F-4B54-8AEF-7613853EBBDB}"/>
                </a:ext>
              </a:extLst>
            </p:cNvPr>
            <p:cNvGrpSpPr/>
            <p:nvPr/>
          </p:nvGrpSpPr>
          <p:grpSpPr>
            <a:xfrm>
              <a:off x="4588722" y="5454835"/>
              <a:ext cx="1135695" cy="927053"/>
              <a:chOff x="4588722" y="5454835"/>
              <a:chExt cx="1135695" cy="927053"/>
            </a:xfrm>
            <a:solidFill>
              <a:srgbClr val="000000"/>
            </a:solidFill>
          </p:grpSpPr>
          <p:sp>
            <p:nvSpPr>
              <p:cNvPr id="28" name="Freeform 1097">
                <a:extLst>
                  <a:ext uri="{FF2B5EF4-FFF2-40B4-BE49-F238E27FC236}">
                    <a16:creationId xmlns:a16="http://schemas.microsoft.com/office/drawing/2014/main" id="{1722829B-2542-4493-A35B-A0F644FB32AC}"/>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29" name="Freeform 1098">
                <a:extLst>
                  <a:ext uri="{FF2B5EF4-FFF2-40B4-BE49-F238E27FC236}">
                    <a16:creationId xmlns:a16="http://schemas.microsoft.com/office/drawing/2014/main" id="{650A8D1F-384B-4A4B-B5FD-7C07C1D2B039}"/>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30" name="Freeform 1099">
                <a:extLst>
                  <a:ext uri="{FF2B5EF4-FFF2-40B4-BE49-F238E27FC236}">
                    <a16:creationId xmlns:a16="http://schemas.microsoft.com/office/drawing/2014/main" id="{FD4E3F29-4FC3-45C4-B552-9F790069A49F}"/>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31" name="Freeform 1100">
                <a:extLst>
                  <a:ext uri="{FF2B5EF4-FFF2-40B4-BE49-F238E27FC236}">
                    <a16:creationId xmlns:a16="http://schemas.microsoft.com/office/drawing/2014/main" id="{DEE28123-AF55-42C8-A2D8-2B9EB2C73B3E}"/>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32" name="Freeform 1101">
                <a:extLst>
                  <a:ext uri="{FF2B5EF4-FFF2-40B4-BE49-F238E27FC236}">
                    <a16:creationId xmlns:a16="http://schemas.microsoft.com/office/drawing/2014/main" id="{C9A0D907-7800-4606-80B8-269FA45BFBEA}"/>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ADB3D70E-A7D9-4C4B-BFCC-13E53022427B}"/>
              </a:ext>
            </a:extLst>
          </p:cNvPr>
          <p:cNvGrpSpPr/>
          <p:nvPr/>
        </p:nvGrpSpPr>
        <p:grpSpPr>
          <a:xfrm>
            <a:off x="7937037" y="5725604"/>
            <a:ext cx="975706" cy="699046"/>
            <a:chOff x="3454400" y="159975"/>
            <a:chExt cx="4578885" cy="3280548"/>
          </a:xfrm>
        </p:grpSpPr>
        <p:sp>
          <p:nvSpPr>
            <p:cNvPr id="34" name="Freeform 403">
              <a:extLst>
                <a:ext uri="{FF2B5EF4-FFF2-40B4-BE49-F238E27FC236}">
                  <a16:creationId xmlns:a16="http://schemas.microsoft.com/office/drawing/2014/main" id="{2ABAE4A0-2F9B-45A7-BA30-3469C7D8E6F1}"/>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A98D52D1-04FA-43DB-81B6-0233401779B4}"/>
                </a:ext>
              </a:extLst>
            </p:cNvPr>
            <p:cNvGrpSpPr/>
            <p:nvPr/>
          </p:nvGrpSpPr>
          <p:grpSpPr>
            <a:xfrm>
              <a:off x="3454400" y="159975"/>
              <a:ext cx="4578885" cy="3280548"/>
              <a:chOff x="3454400" y="159975"/>
              <a:chExt cx="4578885" cy="3280548"/>
            </a:xfrm>
          </p:grpSpPr>
          <p:sp>
            <p:nvSpPr>
              <p:cNvPr id="36" name="Freeform 405">
                <a:extLst>
                  <a:ext uri="{FF2B5EF4-FFF2-40B4-BE49-F238E27FC236}">
                    <a16:creationId xmlns:a16="http://schemas.microsoft.com/office/drawing/2014/main" id="{E267B7EE-09BA-43CE-B63C-FA76F6BE66D2}"/>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37" name="Freeform 406">
                <a:extLst>
                  <a:ext uri="{FF2B5EF4-FFF2-40B4-BE49-F238E27FC236}">
                    <a16:creationId xmlns:a16="http://schemas.microsoft.com/office/drawing/2014/main" id="{822B66A5-A25A-41AD-9608-4E2B103C66B0}"/>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38" name="Freeform 407">
                <a:extLst>
                  <a:ext uri="{FF2B5EF4-FFF2-40B4-BE49-F238E27FC236}">
                    <a16:creationId xmlns:a16="http://schemas.microsoft.com/office/drawing/2014/main" id="{956C7709-488F-4965-9BE2-58F1372C4C71}"/>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39" name="Freeform 408">
                <a:extLst>
                  <a:ext uri="{FF2B5EF4-FFF2-40B4-BE49-F238E27FC236}">
                    <a16:creationId xmlns:a16="http://schemas.microsoft.com/office/drawing/2014/main" id="{85A9C8DB-B976-4725-A880-B2AADE5D7D5F}"/>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40" name="Freeform 409">
                <a:extLst>
                  <a:ext uri="{FF2B5EF4-FFF2-40B4-BE49-F238E27FC236}">
                    <a16:creationId xmlns:a16="http://schemas.microsoft.com/office/drawing/2014/main" id="{7F032354-D1BB-4E76-9F33-35EEBD401E36}"/>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41" name="Freeform 410">
                <a:extLst>
                  <a:ext uri="{FF2B5EF4-FFF2-40B4-BE49-F238E27FC236}">
                    <a16:creationId xmlns:a16="http://schemas.microsoft.com/office/drawing/2014/main" id="{58C60359-2431-4D8B-95EE-8E9FE08B481A}"/>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42" name="Freeform 411">
                <a:extLst>
                  <a:ext uri="{FF2B5EF4-FFF2-40B4-BE49-F238E27FC236}">
                    <a16:creationId xmlns:a16="http://schemas.microsoft.com/office/drawing/2014/main" id="{4223CFBA-6158-4786-B432-1452EB1A5D2C}"/>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cxnSp>
        <p:nvCxnSpPr>
          <p:cNvPr id="43" name="Straight Connector 42">
            <a:extLst>
              <a:ext uri="{FF2B5EF4-FFF2-40B4-BE49-F238E27FC236}">
                <a16:creationId xmlns:a16="http://schemas.microsoft.com/office/drawing/2014/main" id="{9396F834-2F8C-4A9F-ACE7-A153643C9B1A}"/>
              </a:ext>
            </a:extLst>
          </p:cNvPr>
          <p:cNvCxnSpPr/>
          <p:nvPr/>
        </p:nvCxnSpPr>
        <p:spPr>
          <a:xfrm>
            <a:off x="663547" y="1154175"/>
            <a:ext cx="784927"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186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5962F-4A80-40B0-9242-34DF6FC83FCB}"/>
              </a:ext>
            </a:extLst>
          </p:cNvPr>
          <p:cNvSpPr>
            <a:spLocks noGrp="1"/>
          </p:cNvSpPr>
          <p:nvPr>
            <p:ph type="body" sz="quarter" idx="31"/>
          </p:nvPr>
        </p:nvSpPr>
        <p:spPr>
          <a:xfrm>
            <a:off x="820986" y="3927611"/>
            <a:ext cx="2106525" cy="1906983"/>
          </a:xfrm>
        </p:spPr>
        <p:txBody>
          <a:bodyPr>
            <a:normAutofit lnSpcReduction="10000"/>
          </a:bodyPr>
          <a:lstStyle/>
          <a:p>
            <a:r>
              <a:rPr lang="en-US" b="1" dirty="0" err="1"/>
              <a:t>Regionas</a:t>
            </a:r>
            <a:endParaRPr lang="en-US" b="1" dirty="0"/>
          </a:p>
          <a:p>
            <a:r>
              <a:rPr lang="en-US" b="1" dirty="0" err="1"/>
              <a:t>Šalis</a:t>
            </a:r>
            <a:endParaRPr lang="en-US" b="1" dirty="0"/>
          </a:p>
          <a:p>
            <a:r>
              <a:rPr lang="en-US" b="1" dirty="0" err="1"/>
              <a:t>Miestas</a:t>
            </a:r>
            <a:r>
              <a:rPr lang="en-US" b="1" dirty="0"/>
              <a:t> / </a:t>
            </a:r>
            <a:r>
              <a:rPr lang="en-US" b="1" dirty="0" err="1"/>
              <a:t>kaimas</a:t>
            </a:r>
            <a:endParaRPr lang="en-US" b="1" dirty="0"/>
          </a:p>
          <a:p>
            <a:r>
              <a:rPr lang="en-US" b="1" dirty="0" err="1"/>
              <a:t>Tankumas</a:t>
            </a:r>
            <a:endParaRPr lang="en-US" b="1" dirty="0"/>
          </a:p>
          <a:p>
            <a:r>
              <a:rPr lang="en-US" b="1" dirty="0" err="1"/>
              <a:t>Kalba</a:t>
            </a:r>
            <a:endParaRPr lang="en-US" b="1" dirty="0"/>
          </a:p>
          <a:p>
            <a:r>
              <a:rPr lang="en-US" b="1" dirty="0" err="1"/>
              <a:t>Klimatas</a:t>
            </a:r>
            <a:endParaRPr lang="en-US" b="1" dirty="0"/>
          </a:p>
        </p:txBody>
      </p:sp>
      <p:sp>
        <p:nvSpPr>
          <p:cNvPr id="3" name="Text Placeholder 2">
            <a:extLst>
              <a:ext uri="{FF2B5EF4-FFF2-40B4-BE49-F238E27FC236}">
                <a16:creationId xmlns:a16="http://schemas.microsoft.com/office/drawing/2014/main" id="{CF7CE5FA-A726-409C-8A77-07AFA699CA22}"/>
              </a:ext>
            </a:extLst>
          </p:cNvPr>
          <p:cNvSpPr>
            <a:spLocks noGrp="1"/>
          </p:cNvSpPr>
          <p:nvPr>
            <p:ph type="body" sz="quarter" idx="35"/>
          </p:nvPr>
        </p:nvSpPr>
        <p:spPr>
          <a:xfrm>
            <a:off x="3697637" y="3887081"/>
            <a:ext cx="2106525" cy="2060647"/>
          </a:xfrm>
        </p:spPr>
        <p:txBody>
          <a:bodyPr vert="horz" lIns="91440" tIns="45720" rIns="91440" bIns="45720" rtlCol="0" anchor="t">
            <a:normAutofit lnSpcReduction="10000"/>
          </a:bodyPr>
          <a:lstStyle/>
          <a:p>
            <a:r>
              <a:rPr lang="en-US" b="1" dirty="0" err="1"/>
              <a:t>Amžius</a:t>
            </a:r>
            <a:endParaRPr lang="en-US" b="1" dirty="0"/>
          </a:p>
          <a:p>
            <a:r>
              <a:rPr lang="en-US" b="1" dirty="0" err="1"/>
              <a:t>Lytis</a:t>
            </a:r>
            <a:endParaRPr lang="en-US" b="1" dirty="0">
              <a:cs typeface="Calibri"/>
            </a:endParaRPr>
          </a:p>
          <a:p>
            <a:r>
              <a:rPr lang="en-US" b="1" dirty="0" err="1"/>
              <a:t>Pajamos</a:t>
            </a:r>
            <a:endParaRPr lang="en-US" b="1" dirty="0">
              <a:cs typeface="Calibri"/>
            </a:endParaRPr>
          </a:p>
          <a:p>
            <a:r>
              <a:rPr lang="lt-LT" b="1" dirty="0"/>
              <a:t>Išsilavinimas / profesija</a:t>
            </a:r>
          </a:p>
          <a:p>
            <a:r>
              <a:rPr lang="lt-LT" b="1" dirty="0"/>
              <a:t>Socialinė padėtis</a:t>
            </a:r>
          </a:p>
          <a:p>
            <a:r>
              <a:rPr lang="lt-LT" b="1" dirty="0"/>
              <a:t>Šeima / gyvenimo etapas</a:t>
            </a:r>
            <a:endParaRPr lang="en-IE" b="1" dirty="0"/>
          </a:p>
        </p:txBody>
      </p:sp>
      <p:sp>
        <p:nvSpPr>
          <p:cNvPr id="4" name="Text Placeholder 3">
            <a:extLst>
              <a:ext uri="{FF2B5EF4-FFF2-40B4-BE49-F238E27FC236}">
                <a16:creationId xmlns:a16="http://schemas.microsoft.com/office/drawing/2014/main" id="{A4F80D04-2E82-49F8-89F0-AB6595524244}"/>
              </a:ext>
            </a:extLst>
          </p:cNvPr>
          <p:cNvSpPr>
            <a:spLocks noGrp="1"/>
          </p:cNvSpPr>
          <p:nvPr>
            <p:ph type="body" sz="quarter" idx="36"/>
          </p:nvPr>
        </p:nvSpPr>
        <p:spPr>
          <a:xfrm>
            <a:off x="6427562" y="3887081"/>
            <a:ext cx="2279468" cy="1955606"/>
          </a:xfrm>
        </p:spPr>
        <p:txBody>
          <a:bodyPr>
            <a:normAutofit lnSpcReduction="10000"/>
          </a:bodyPr>
          <a:lstStyle/>
          <a:p>
            <a:r>
              <a:rPr lang="en-US" b="1" dirty="0" err="1"/>
              <a:t>Gyvenimo</a:t>
            </a:r>
            <a:r>
              <a:rPr lang="en-US" b="1" dirty="0"/>
              <a:t> </a:t>
            </a:r>
            <a:r>
              <a:rPr lang="en-US" b="1" dirty="0" err="1"/>
              <a:t>būdas</a:t>
            </a:r>
            <a:endParaRPr lang="en-US" b="1" dirty="0"/>
          </a:p>
          <a:p>
            <a:r>
              <a:rPr lang="lt-LT" b="1" dirty="0"/>
              <a:t> Įsitikinimai / Nuomonė</a:t>
            </a:r>
          </a:p>
          <a:p>
            <a:r>
              <a:rPr lang="lt-LT" b="1" dirty="0"/>
              <a:t>Nuogąstavimai / baimės</a:t>
            </a:r>
          </a:p>
          <a:p>
            <a:r>
              <a:rPr lang="lt-LT" b="1" dirty="0"/>
              <a:t>Asmenybė</a:t>
            </a:r>
          </a:p>
          <a:p>
            <a:r>
              <a:rPr lang="lt-LT" b="1" dirty="0"/>
              <a:t>Vertybės</a:t>
            </a:r>
          </a:p>
          <a:p>
            <a:r>
              <a:rPr lang="lt-LT" b="1" dirty="0"/>
              <a:t>Požiūriai</a:t>
            </a:r>
          </a:p>
        </p:txBody>
      </p:sp>
      <p:sp>
        <p:nvSpPr>
          <p:cNvPr id="5" name="Text Placeholder 4">
            <a:extLst>
              <a:ext uri="{FF2B5EF4-FFF2-40B4-BE49-F238E27FC236}">
                <a16:creationId xmlns:a16="http://schemas.microsoft.com/office/drawing/2014/main" id="{FE982588-D4EF-4F1C-9820-485F69D6A277}"/>
              </a:ext>
            </a:extLst>
          </p:cNvPr>
          <p:cNvSpPr>
            <a:spLocks noGrp="1"/>
          </p:cNvSpPr>
          <p:nvPr>
            <p:ph type="body" sz="quarter" idx="37"/>
          </p:nvPr>
        </p:nvSpPr>
        <p:spPr>
          <a:xfrm>
            <a:off x="9264489" y="3885664"/>
            <a:ext cx="2106525" cy="2060647"/>
          </a:xfrm>
        </p:spPr>
        <p:txBody>
          <a:bodyPr>
            <a:normAutofit fontScale="92500" lnSpcReduction="10000"/>
          </a:bodyPr>
          <a:lstStyle/>
          <a:p>
            <a:r>
              <a:rPr lang="lt-LT" b="1" dirty="0"/>
              <a:t>Siekiama nauda</a:t>
            </a:r>
          </a:p>
          <a:p>
            <a:r>
              <a:rPr lang="lt-LT" b="1" dirty="0"/>
              <a:t>Pirkimo įpročiai</a:t>
            </a:r>
          </a:p>
          <a:p>
            <a:r>
              <a:rPr lang="lt-LT" b="1" dirty="0"/>
              <a:t>Naudojimas</a:t>
            </a:r>
          </a:p>
          <a:p>
            <a:r>
              <a:rPr lang="lt-LT" b="1" dirty="0"/>
              <a:t>Ketinimas</a:t>
            </a:r>
          </a:p>
          <a:p>
            <a:r>
              <a:rPr lang="lt-LT" b="1" dirty="0"/>
              <a:t>Priežastis</a:t>
            </a:r>
          </a:p>
          <a:p>
            <a:r>
              <a:rPr lang="lt-LT" b="1" dirty="0"/>
              <a:t>Pirkėjo etapas</a:t>
            </a:r>
          </a:p>
          <a:p>
            <a:r>
              <a:rPr lang="lt-LT" b="1" dirty="0"/>
              <a:t>Įsitraukimas</a:t>
            </a:r>
            <a:endParaRPr lang="en-IE" b="1" dirty="0"/>
          </a:p>
        </p:txBody>
      </p:sp>
      <p:sp>
        <p:nvSpPr>
          <p:cNvPr id="6" name="Text Placeholder 5">
            <a:extLst>
              <a:ext uri="{FF2B5EF4-FFF2-40B4-BE49-F238E27FC236}">
                <a16:creationId xmlns:a16="http://schemas.microsoft.com/office/drawing/2014/main" id="{22A53C34-EEC1-4519-B095-1B2A9FD3D7AA}"/>
              </a:ext>
            </a:extLst>
          </p:cNvPr>
          <p:cNvSpPr>
            <a:spLocks noGrp="1"/>
          </p:cNvSpPr>
          <p:nvPr>
            <p:ph type="body" sz="quarter" idx="38"/>
          </p:nvPr>
        </p:nvSpPr>
        <p:spPr>
          <a:xfrm>
            <a:off x="904742" y="3429000"/>
            <a:ext cx="2106525" cy="343396"/>
          </a:xfrm>
          <a:solidFill>
            <a:srgbClr val="FFD100"/>
          </a:solidFill>
        </p:spPr>
        <p:txBody>
          <a:bodyPr>
            <a:normAutofit fontScale="55000" lnSpcReduction="20000"/>
          </a:bodyPr>
          <a:lstStyle/>
          <a:p>
            <a:r>
              <a:rPr lang="en-US" dirty="0" err="1"/>
              <a:t>Geografija</a:t>
            </a:r>
            <a:endParaRPr lang="en-IE" dirty="0"/>
          </a:p>
        </p:txBody>
      </p:sp>
      <p:sp>
        <p:nvSpPr>
          <p:cNvPr id="7" name="Text Placeholder 6">
            <a:extLst>
              <a:ext uri="{FF2B5EF4-FFF2-40B4-BE49-F238E27FC236}">
                <a16:creationId xmlns:a16="http://schemas.microsoft.com/office/drawing/2014/main" id="{35014926-E361-4649-B1AE-5BAB5CA2A1B6}"/>
              </a:ext>
            </a:extLst>
          </p:cNvPr>
          <p:cNvSpPr>
            <a:spLocks noGrp="1"/>
          </p:cNvSpPr>
          <p:nvPr>
            <p:ph type="body" sz="quarter" idx="39"/>
          </p:nvPr>
        </p:nvSpPr>
        <p:spPr>
          <a:xfrm>
            <a:off x="3697637" y="3429000"/>
            <a:ext cx="2106525" cy="343396"/>
          </a:xfrm>
          <a:solidFill>
            <a:srgbClr val="FFD100"/>
          </a:solidFill>
        </p:spPr>
        <p:txBody>
          <a:bodyPr>
            <a:normAutofit fontScale="55000" lnSpcReduction="20000"/>
          </a:bodyPr>
          <a:lstStyle/>
          <a:p>
            <a:r>
              <a:rPr lang="en-US" dirty="0" err="1"/>
              <a:t>Demografija</a:t>
            </a:r>
            <a:endParaRPr lang="en-IE" dirty="0"/>
          </a:p>
        </p:txBody>
      </p:sp>
      <p:sp>
        <p:nvSpPr>
          <p:cNvPr id="8" name="Text Placeholder 7">
            <a:extLst>
              <a:ext uri="{FF2B5EF4-FFF2-40B4-BE49-F238E27FC236}">
                <a16:creationId xmlns:a16="http://schemas.microsoft.com/office/drawing/2014/main" id="{48E0B75F-CCD0-4D3C-9C7E-2256FD6EB99A}"/>
              </a:ext>
            </a:extLst>
          </p:cNvPr>
          <p:cNvSpPr>
            <a:spLocks noGrp="1"/>
          </p:cNvSpPr>
          <p:nvPr>
            <p:ph type="body" sz="quarter" idx="40"/>
          </p:nvPr>
        </p:nvSpPr>
        <p:spPr>
          <a:xfrm>
            <a:off x="6477675" y="3429000"/>
            <a:ext cx="2106525" cy="343396"/>
          </a:xfrm>
          <a:solidFill>
            <a:srgbClr val="FFD100"/>
          </a:solidFill>
        </p:spPr>
        <p:txBody>
          <a:bodyPr>
            <a:normAutofit fontScale="55000" lnSpcReduction="20000"/>
          </a:bodyPr>
          <a:lstStyle/>
          <a:p>
            <a:r>
              <a:rPr lang="en-US" dirty="0" err="1"/>
              <a:t>Psichografija</a:t>
            </a:r>
            <a:endParaRPr lang="en-IE" dirty="0"/>
          </a:p>
        </p:txBody>
      </p:sp>
      <p:sp>
        <p:nvSpPr>
          <p:cNvPr id="9" name="Text Placeholder 8">
            <a:extLst>
              <a:ext uri="{FF2B5EF4-FFF2-40B4-BE49-F238E27FC236}">
                <a16:creationId xmlns:a16="http://schemas.microsoft.com/office/drawing/2014/main" id="{A43C9E53-FB9C-4834-BFC3-362E095B6455}"/>
              </a:ext>
            </a:extLst>
          </p:cNvPr>
          <p:cNvSpPr>
            <a:spLocks noGrp="1"/>
          </p:cNvSpPr>
          <p:nvPr>
            <p:ph type="body" sz="quarter" idx="41"/>
          </p:nvPr>
        </p:nvSpPr>
        <p:spPr>
          <a:xfrm>
            <a:off x="9270570" y="3429000"/>
            <a:ext cx="2106525" cy="343396"/>
          </a:xfrm>
          <a:solidFill>
            <a:srgbClr val="FFD100"/>
          </a:solidFill>
        </p:spPr>
        <p:txBody>
          <a:bodyPr>
            <a:normAutofit fontScale="55000" lnSpcReduction="20000"/>
          </a:bodyPr>
          <a:lstStyle/>
          <a:p>
            <a:r>
              <a:rPr lang="en-US" dirty="0" err="1"/>
              <a:t>Elgesys</a:t>
            </a:r>
            <a:endParaRPr lang="en-IE" dirty="0"/>
          </a:p>
        </p:txBody>
      </p:sp>
      <p:sp>
        <p:nvSpPr>
          <p:cNvPr id="10" name="Text Placeholder 9">
            <a:extLst>
              <a:ext uri="{FF2B5EF4-FFF2-40B4-BE49-F238E27FC236}">
                <a16:creationId xmlns:a16="http://schemas.microsoft.com/office/drawing/2014/main" id="{622323C8-6739-4A10-93DF-6E4B954375CF}"/>
              </a:ext>
            </a:extLst>
          </p:cNvPr>
          <p:cNvSpPr>
            <a:spLocks noGrp="1"/>
          </p:cNvSpPr>
          <p:nvPr>
            <p:ph type="body" sz="quarter" idx="29"/>
          </p:nvPr>
        </p:nvSpPr>
        <p:spPr>
          <a:xfrm>
            <a:off x="10764" y="0"/>
            <a:ext cx="12181236" cy="1028423"/>
          </a:xfrm>
          <a:solidFill>
            <a:srgbClr val="FFD100"/>
          </a:solidFill>
        </p:spPr>
        <p:txBody>
          <a:bodyPr anchor="ctr">
            <a:normAutofit/>
          </a:bodyPr>
          <a:lstStyle/>
          <a:p>
            <a:r>
              <a:rPr lang="lt-LT" b="1" dirty="0"/>
              <a:t>Senjorų rinkos segmentavimas</a:t>
            </a:r>
          </a:p>
        </p:txBody>
      </p:sp>
      <p:pic>
        <p:nvPicPr>
          <p:cNvPr id="19" name="Graphic 18" descr="World with solid fill">
            <a:extLst>
              <a:ext uri="{FF2B5EF4-FFF2-40B4-BE49-F238E27FC236}">
                <a16:creationId xmlns:a16="http://schemas.microsoft.com/office/drawing/2014/main" id="{124B22C7-8C4F-4772-8540-570D46B12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9877" y="2267803"/>
            <a:ext cx="914400" cy="914400"/>
          </a:xfrm>
          <a:prstGeom prst="rect">
            <a:avLst/>
          </a:prstGeom>
        </p:spPr>
      </p:pic>
      <p:pic>
        <p:nvPicPr>
          <p:cNvPr id="21" name="Graphic 20" descr="Brain in head outline">
            <a:extLst>
              <a:ext uri="{FF2B5EF4-FFF2-40B4-BE49-F238E27FC236}">
                <a16:creationId xmlns:a16="http://schemas.microsoft.com/office/drawing/2014/main" id="{282EF9A4-975B-4586-867C-F22E398900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0551" y="2133362"/>
            <a:ext cx="914400" cy="914400"/>
          </a:xfrm>
          <a:prstGeom prst="rect">
            <a:avLst/>
          </a:prstGeom>
        </p:spPr>
      </p:pic>
      <p:pic>
        <p:nvPicPr>
          <p:cNvPr id="23" name="Graphic 22" descr="Smiling face outline with solid fill">
            <a:extLst>
              <a:ext uri="{FF2B5EF4-FFF2-40B4-BE49-F238E27FC236}">
                <a16:creationId xmlns:a16="http://schemas.microsoft.com/office/drawing/2014/main" id="{6B5AFCDB-5F6B-4CF2-8558-D4467A5EBA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3624" y="2267803"/>
            <a:ext cx="914400" cy="914400"/>
          </a:xfrm>
          <a:prstGeom prst="rect">
            <a:avLst/>
          </a:prstGeom>
        </p:spPr>
      </p:pic>
      <p:pic>
        <p:nvPicPr>
          <p:cNvPr id="25" name="Graphic 24" descr="Male profile outline">
            <a:extLst>
              <a:ext uri="{FF2B5EF4-FFF2-40B4-BE49-F238E27FC236}">
                <a16:creationId xmlns:a16="http://schemas.microsoft.com/office/drawing/2014/main" id="{38FD8EB4-DAED-4620-92F7-1C816B8277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93699" y="2267803"/>
            <a:ext cx="914400" cy="914400"/>
          </a:xfrm>
          <a:prstGeom prst="rect">
            <a:avLst/>
          </a:prstGeom>
        </p:spPr>
      </p:pic>
    </p:spTree>
    <p:extLst>
      <p:ext uri="{BB962C8B-B14F-4D97-AF65-F5344CB8AC3E}">
        <p14:creationId xmlns:p14="http://schemas.microsoft.com/office/powerpoint/2010/main" val="7040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E880FA-AC98-4194-9B9B-1727D792AF7B}"/>
              </a:ext>
            </a:extLst>
          </p:cNvPr>
          <p:cNvSpPr>
            <a:spLocks noGrp="1"/>
          </p:cNvSpPr>
          <p:nvPr>
            <p:ph type="body" sz="quarter" idx="18"/>
          </p:nvPr>
        </p:nvSpPr>
        <p:spPr>
          <a:xfrm>
            <a:off x="1448474" y="1773241"/>
            <a:ext cx="5195087" cy="4525954"/>
          </a:xfrm>
        </p:spPr>
        <p:txBody>
          <a:bodyPr vert="horz" lIns="91440" tIns="45720" rIns="91440" bIns="45720" rtlCol="0" anchor="t">
            <a:normAutofit/>
          </a:bodyPr>
          <a:lstStyle/>
          <a:p>
            <a:pPr indent="0"/>
            <a:r>
              <a:rPr lang="lt-LT" dirty="0">
                <a:solidFill>
                  <a:srgbClr val="231F20"/>
                </a:solidFill>
                <a:latin typeface="ReithSans"/>
              </a:rPr>
              <a:t>Rinkos suskirstymas pagal vietovę dar vadinamas </a:t>
            </a:r>
            <a:r>
              <a:rPr lang="lt-LT" b="1" dirty="0">
                <a:solidFill>
                  <a:srgbClr val="231F20"/>
                </a:solidFill>
                <a:latin typeface="ReithSans"/>
              </a:rPr>
              <a:t>geografiniu segmentavimu</a:t>
            </a:r>
            <a:r>
              <a:rPr lang="lt-LT" dirty="0">
                <a:solidFill>
                  <a:srgbClr val="231F20"/>
                </a:solidFill>
                <a:latin typeface="ReithSans"/>
              </a:rPr>
              <a:t>. Jis naudojamas siekiant tikslinę rinką suskirstyti pagal žmonių gyvenamąją vietą. Įmonė gali rinktis savo vietovės klientus arba apsvarstyti, kokie produktai būtų parduodami tam tikrose vietovėse. </a:t>
            </a:r>
          </a:p>
          <a:p>
            <a:pPr indent="0"/>
            <a:r>
              <a:rPr lang="lt-LT" dirty="0">
                <a:solidFill>
                  <a:srgbClr val="231F20"/>
                </a:solidFill>
                <a:latin typeface="ReithSans"/>
              </a:rPr>
              <a:t>Pavyzdžiui, šviežio maisto gamyba ir pristatymas vyresnio amžiaus žmonėms gali būti tik regioninis.  </a:t>
            </a:r>
          </a:p>
        </p:txBody>
      </p:sp>
      <p:sp>
        <p:nvSpPr>
          <p:cNvPr id="4" name="Text Placeholder 3">
            <a:extLst>
              <a:ext uri="{FF2B5EF4-FFF2-40B4-BE49-F238E27FC236}">
                <a16:creationId xmlns:a16="http://schemas.microsoft.com/office/drawing/2014/main" id="{C018E7ED-A3FD-45D9-8C64-FBEB8E4C0558}"/>
              </a:ext>
            </a:extLst>
          </p:cNvPr>
          <p:cNvSpPr>
            <a:spLocks noGrp="1"/>
          </p:cNvSpPr>
          <p:nvPr>
            <p:ph type="body" sz="quarter" idx="16"/>
          </p:nvPr>
        </p:nvSpPr>
        <p:spPr>
          <a:xfrm>
            <a:off x="1351371" y="595510"/>
            <a:ext cx="2273862" cy="582221"/>
          </a:xfrm>
          <a:solidFill>
            <a:srgbClr val="FFD100"/>
          </a:solidFill>
        </p:spPr>
        <p:txBody>
          <a:bodyPr>
            <a:normAutofit lnSpcReduction="10000"/>
          </a:bodyPr>
          <a:lstStyle/>
          <a:p>
            <a:r>
              <a:rPr lang="en-US" dirty="0" err="1"/>
              <a:t>Vietovė</a:t>
            </a:r>
            <a:r>
              <a:rPr lang="en-US" dirty="0"/>
              <a:t>:</a:t>
            </a:r>
            <a:endParaRPr lang="en-IE" dirty="0"/>
          </a:p>
        </p:txBody>
      </p:sp>
      <p:pic>
        <p:nvPicPr>
          <p:cNvPr id="5" name="Graphic 4" descr="World with solid fill">
            <a:extLst>
              <a:ext uri="{FF2B5EF4-FFF2-40B4-BE49-F238E27FC236}">
                <a16:creationId xmlns:a16="http://schemas.microsoft.com/office/drawing/2014/main" id="{F881A584-477B-4BD9-A551-9F3B6B56D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325714"/>
            <a:ext cx="914400" cy="914400"/>
          </a:xfrm>
          <a:prstGeom prst="rect">
            <a:avLst/>
          </a:prstGeom>
        </p:spPr>
      </p:pic>
      <p:pic>
        <p:nvPicPr>
          <p:cNvPr id="7" name="Picture 6">
            <a:extLst>
              <a:ext uri="{FF2B5EF4-FFF2-40B4-BE49-F238E27FC236}">
                <a16:creationId xmlns:a16="http://schemas.microsoft.com/office/drawing/2014/main" id="{AC5F02F0-F3EC-4809-98DC-196487B34066}"/>
              </a:ext>
            </a:extLst>
          </p:cNvPr>
          <p:cNvPicPr>
            <a:picLocks noChangeAspect="1"/>
          </p:cNvPicPr>
          <p:nvPr/>
        </p:nvPicPr>
        <p:blipFill>
          <a:blip r:embed="rId4"/>
          <a:stretch>
            <a:fillRect/>
          </a:stretch>
        </p:blipFill>
        <p:spPr>
          <a:xfrm>
            <a:off x="7249625" y="2110161"/>
            <a:ext cx="4410998" cy="1943949"/>
          </a:xfrm>
          <a:prstGeom prst="rect">
            <a:avLst/>
          </a:prstGeom>
        </p:spPr>
      </p:pic>
    </p:spTree>
    <p:extLst>
      <p:ext uri="{BB962C8B-B14F-4D97-AF65-F5344CB8AC3E}">
        <p14:creationId xmlns:p14="http://schemas.microsoft.com/office/powerpoint/2010/main" val="153863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AE5C9-8DDD-4302-A053-1F7937BAFFCF}"/>
              </a:ext>
            </a:extLst>
          </p:cNvPr>
          <p:cNvSpPr>
            <a:spLocks noGrp="1"/>
          </p:cNvSpPr>
          <p:nvPr>
            <p:ph type="body" sz="quarter" idx="18"/>
          </p:nvPr>
        </p:nvSpPr>
        <p:spPr>
          <a:xfrm>
            <a:off x="1456566" y="1773241"/>
            <a:ext cx="5251731" cy="4525954"/>
          </a:xfrm>
        </p:spPr>
        <p:txBody>
          <a:bodyPr vert="horz" lIns="91440" tIns="45720" rIns="91440" bIns="45720" rtlCol="0" anchor="t">
            <a:normAutofit/>
          </a:bodyPr>
          <a:lstStyle/>
          <a:p>
            <a:pPr indent="0"/>
            <a:r>
              <a:rPr lang="lt-LT" b="1" dirty="0">
                <a:solidFill>
                  <a:srgbClr val="231F20"/>
                </a:solidFill>
                <a:latin typeface="ReithSans"/>
              </a:rPr>
              <a:t>Demografinis segmentavimas </a:t>
            </a:r>
            <a:r>
              <a:rPr lang="lt-LT" dirty="0">
                <a:solidFill>
                  <a:srgbClr val="231F20"/>
                </a:solidFill>
                <a:latin typeface="ReithSans"/>
              </a:rPr>
              <a:t>atsižvelgia į žmonių savybes. Šios savybės gali būti amžius, lytis, rasė, religija, tautybė, negalia, etninė priklausomybė, seksualinė orientacija ir profesija. Apsvarstykite demografines žmonių, kuriems norite skirti savo produktus, charakteristikas.</a:t>
            </a:r>
          </a:p>
          <a:p>
            <a:pPr indent="0"/>
            <a:r>
              <a:rPr lang="lt-LT" dirty="0">
                <a:solidFill>
                  <a:srgbClr val="231F20"/>
                </a:solidFill>
                <a:latin typeface="ReithSans"/>
              </a:rPr>
              <a:t>Jei savo maisto produktus orientuojate į vyresnio amžiaus žmones, amžius ir pajamos yra du svarbiausi veiksniai, į kuriuos reikia atsižvelgti.</a:t>
            </a:r>
            <a:endParaRPr lang="en-IE" dirty="0"/>
          </a:p>
        </p:txBody>
      </p:sp>
      <p:sp>
        <p:nvSpPr>
          <p:cNvPr id="4" name="Text Placeholder 3">
            <a:extLst>
              <a:ext uri="{FF2B5EF4-FFF2-40B4-BE49-F238E27FC236}">
                <a16:creationId xmlns:a16="http://schemas.microsoft.com/office/drawing/2014/main" id="{EB43D0C9-B20B-4C9A-87D8-063D84D44989}"/>
              </a:ext>
            </a:extLst>
          </p:cNvPr>
          <p:cNvSpPr>
            <a:spLocks noGrp="1"/>
          </p:cNvSpPr>
          <p:nvPr>
            <p:ph type="body" sz="quarter" idx="16"/>
          </p:nvPr>
        </p:nvSpPr>
        <p:spPr>
          <a:xfrm>
            <a:off x="1346899" y="594242"/>
            <a:ext cx="2970194" cy="582221"/>
          </a:xfrm>
          <a:solidFill>
            <a:srgbClr val="FFD100"/>
          </a:solidFill>
        </p:spPr>
        <p:txBody>
          <a:bodyPr>
            <a:normAutofit lnSpcReduction="10000"/>
          </a:bodyPr>
          <a:lstStyle/>
          <a:p>
            <a:r>
              <a:rPr lang="en-US" dirty="0" err="1"/>
              <a:t>Demografija</a:t>
            </a:r>
            <a:r>
              <a:rPr lang="en-US" dirty="0"/>
              <a:t>:</a:t>
            </a:r>
            <a:endParaRPr lang="en-IE" dirty="0"/>
          </a:p>
        </p:txBody>
      </p:sp>
      <p:pic>
        <p:nvPicPr>
          <p:cNvPr id="5" name="Graphic 4" descr="Male profile outline">
            <a:extLst>
              <a:ext uri="{FF2B5EF4-FFF2-40B4-BE49-F238E27FC236}">
                <a16:creationId xmlns:a16="http://schemas.microsoft.com/office/drawing/2014/main" id="{FEB83A2F-040D-476F-A08F-6D9C7B4FA3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281548"/>
            <a:ext cx="914400" cy="914400"/>
          </a:xfrm>
          <a:prstGeom prst="rect">
            <a:avLst/>
          </a:prstGeom>
        </p:spPr>
      </p:pic>
      <p:pic>
        <p:nvPicPr>
          <p:cNvPr id="7" name="Graphic 6" descr="Man and woman with solid fill">
            <a:extLst>
              <a:ext uri="{FF2B5EF4-FFF2-40B4-BE49-F238E27FC236}">
                <a16:creationId xmlns:a16="http://schemas.microsoft.com/office/drawing/2014/main" id="{E1E61F70-00E4-497A-9F68-2DA317517E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1474" y="1917812"/>
            <a:ext cx="2035990" cy="2035990"/>
          </a:xfrm>
          <a:prstGeom prst="rect">
            <a:avLst/>
          </a:prstGeom>
        </p:spPr>
      </p:pic>
      <p:pic>
        <p:nvPicPr>
          <p:cNvPr id="9" name="Graphic 8" descr="Man with cane with solid fill">
            <a:extLst>
              <a:ext uri="{FF2B5EF4-FFF2-40B4-BE49-F238E27FC236}">
                <a16:creationId xmlns:a16="http://schemas.microsoft.com/office/drawing/2014/main" id="{D763FA44-8B86-4954-9894-27EDCB2A12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4637" y="858841"/>
            <a:ext cx="914400" cy="914400"/>
          </a:xfrm>
          <a:prstGeom prst="rect">
            <a:avLst/>
          </a:prstGeom>
        </p:spPr>
      </p:pic>
      <p:pic>
        <p:nvPicPr>
          <p:cNvPr id="11" name="Graphic 10" descr="Man with kid with solid fill">
            <a:extLst>
              <a:ext uri="{FF2B5EF4-FFF2-40B4-BE49-F238E27FC236}">
                <a16:creationId xmlns:a16="http://schemas.microsoft.com/office/drawing/2014/main" id="{3C4FE28D-581E-400F-B213-6FE33E49D8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3821" y="871279"/>
            <a:ext cx="914400" cy="914400"/>
          </a:xfrm>
          <a:prstGeom prst="rect">
            <a:avLst/>
          </a:prstGeom>
        </p:spPr>
      </p:pic>
      <p:pic>
        <p:nvPicPr>
          <p:cNvPr id="13" name="Graphic 12" descr="Euro with solid fill">
            <a:extLst>
              <a:ext uri="{FF2B5EF4-FFF2-40B4-BE49-F238E27FC236}">
                <a16:creationId xmlns:a16="http://schemas.microsoft.com/office/drawing/2014/main" id="{CE598616-3F2C-42D6-9019-A2CB512CF5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5898" y="4091534"/>
            <a:ext cx="657478" cy="657478"/>
          </a:xfrm>
          <a:prstGeom prst="rect">
            <a:avLst/>
          </a:prstGeom>
        </p:spPr>
      </p:pic>
      <p:pic>
        <p:nvPicPr>
          <p:cNvPr id="17" name="Graphic 16" descr="Office worker female with solid fill">
            <a:extLst>
              <a:ext uri="{FF2B5EF4-FFF2-40B4-BE49-F238E27FC236}">
                <a16:creationId xmlns:a16="http://schemas.microsoft.com/office/drawing/2014/main" id="{0784DEB2-3EBA-4F98-94F9-8380810B50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23407" y="4876089"/>
            <a:ext cx="914400" cy="914400"/>
          </a:xfrm>
          <a:prstGeom prst="rect">
            <a:avLst/>
          </a:prstGeom>
        </p:spPr>
      </p:pic>
      <p:pic>
        <p:nvPicPr>
          <p:cNvPr id="19" name="Graphic 18" descr="Graduation cap with solid fill">
            <a:extLst>
              <a:ext uri="{FF2B5EF4-FFF2-40B4-BE49-F238E27FC236}">
                <a16:creationId xmlns:a16="http://schemas.microsoft.com/office/drawing/2014/main" id="{EF03D74A-2CEA-4F19-908C-8D03C266B5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28587" y="4094569"/>
            <a:ext cx="914400" cy="914400"/>
          </a:xfrm>
          <a:prstGeom prst="rect">
            <a:avLst/>
          </a:prstGeom>
        </p:spPr>
      </p:pic>
      <p:sp>
        <p:nvSpPr>
          <p:cNvPr id="22" name="TextBox 21">
            <a:extLst>
              <a:ext uri="{FF2B5EF4-FFF2-40B4-BE49-F238E27FC236}">
                <a16:creationId xmlns:a16="http://schemas.microsoft.com/office/drawing/2014/main" id="{37287582-C9FC-4130-A60E-EBE792BACE39}"/>
              </a:ext>
            </a:extLst>
          </p:cNvPr>
          <p:cNvSpPr txBox="1"/>
          <p:nvPr/>
        </p:nvSpPr>
        <p:spPr>
          <a:xfrm>
            <a:off x="7306252" y="501947"/>
            <a:ext cx="888776" cy="369332"/>
          </a:xfrm>
          <a:prstGeom prst="rect">
            <a:avLst/>
          </a:prstGeom>
          <a:noFill/>
        </p:spPr>
        <p:txBody>
          <a:bodyPr wrap="square" rtlCol="0">
            <a:spAutoFit/>
          </a:bodyPr>
          <a:lstStyle/>
          <a:p>
            <a:r>
              <a:rPr lang="en-US" dirty="0" err="1"/>
              <a:t>Amžius</a:t>
            </a:r>
            <a:endParaRPr lang="en-IE" dirty="0"/>
          </a:p>
        </p:txBody>
      </p:sp>
      <p:sp>
        <p:nvSpPr>
          <p:cNvPr id="25" name="TextBox 24">
            <a:extLst>
              <a:ext uri="{FF2B5EF4-FFF2-40B4-BE49-F238E27FC236}">
                <a16:creationId xmlns:a16="http://schemas.microsoft.com/office/drawing/2014/main" id="{9345411F-1B6E-4AFE-A846-3B619614162A}"/>
              </a:ext>
            </a:extLst>
          </p:cNvPr>
          <p:cNvSpPr txBox="1"/>
          <p:nvPr/>
        </p:nvSpPr>
        <p:spPr>
          <a:xfrm>
            <a:off x="9207705" y="1641492"/>
            <a:ext cx="1028017" cy="369332"/>
          </a:xfrm>
          <a:prstGeom prst="rect">
            <a:avLst/>
          </a:prstGeom>
          <a:noFill/>
        </p:spPr>
        <p:txBody>
          <a:bodyPr wrap="square" rtlCol="0">
            <a:spAutoFit/>
          </a:bodyPr>
          <a:lstStyle/>
          <a:p>
            <a:r>
              <a:rPr lang="en-US" dirty="0" err="1"/>
              <a:t>Lytis</a:t>
            </a:r>
            <a:endParaRPr lang="en-IE" dirty="0"/>
          </a:p>
        </p:txBody>
      </p:sp>
      <p:sp>
        <p:nvSpPr>
          <p:cNvPr id="26" name="TextBox 25">
            <a:extLst>
              <a:ext uri="{FF2B5EF4-FFF2-40B4-BE49-F238E27FC236}">
                <a16:creationId xmlns:a16="http://schemas.microsoft.com/office/drawing/2014/main" id="{A10E7293-56B0-4CD8-8127-0E3C24E72D34}"/>
              </a:ext>
            </a:extLst>
          </p:cNvPr>
          <p:cNvSpPr txBox="1"/>
          <p:nvPr/>
        </p:nvSpPr>
        <p:spPr>
          <a:xfrm>
            <a:off x="10251697" y="493614"/>
            <a:ext cx="1900019" cy="369332"/>
          </a:xfrm>
          <a:prstGeom prst="rect">
            <a:avLst/>
          </a:prstGeom>
          <a:noFill/>
        </p:spPr>
        <p:txBody>
          <a:bodyPr wrap="square" rtlCol="0">
            <a:spAutoFit/>
          </a:bodyPr>
          <a:lstStyle/>
          <a:p>
            <a:r>
              <a:rPr lang="en-US" dirty="0" err="1"/>
              <a:t>Socialinis</a:t>
            </a:r>
            <a:r>
              <a:rPr lang="en-US" dirty="0"/>
              <a:t> </a:t>
            </a:r>
            <a:r>
              <a:rPr lang="en-US" dirty="0" err="1"/>
              <a:t>statusas</a:t>
            </a:r>
            <a:endParaRPr lang="en-IE" dirty="0"/>
          </a:p>
        </p:txBody>
      </p:sp>
      <p:pic>
        <p:nvPicPr>
          <p:cNvPr id="27" name="Graphic 26" descr="Cycle with people with solid fill">
            <a:extLst>
              <a:ext uri="{FF2B5EF4-FFF2-40B4-BE49-F238E27FC236}">
                <a16:creationId xmlns:a16="http://schemas.microsoft.com/office/drawing/2014/main" id="{3C767147-3CFE-46F5-94FF-3DA3B935FF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71387" y="752380"/>
            <a:ext cx="914400" cy="914400"/>
          </a:xfrm>
          <a:prstGeom prst="rect">
            <a:avLst/>
          </a:prstGeom>
        </p:spPr>
      </p:pic>
      <p:sp>
        <p:nvSpPr>
          <p:cNvPr id="28" name="TextBox 27">
            <a:extLst>
              <a:ext uri="{FF2B5EF4-FFF2-40B4-BE49-F238E27FC236}">
                <a16:creationId xmlns:a16="http://schemas.microsoft.com/office/drawing/2014/main" id="{A9E7BC4A-774A-49F1-B020-42EBF8D56F45}"/>
              </a:ext>
            </a:extLst>
          </p:cNvPr>
          <p:cNvSpPr txBox="1"/>
          <p:nvPr/>
        </p:nvSpPr>
        <p:spPr>
          <a:xfrm>
            <a:off x="7287520" y="4824303"/>
            <a:ext cx="1028017" cy="369332"/>
          </a:xfrm>
          <a:prstGeom prst="rect">
            <a:avLst/>
          </a:prstGeom>
          <a:noFill/>
        </p:spPr>
        <p:txBody>
          <a:bodyPr wrap="square" rtlCol="0">
            <a:spAutoFit/>
          </a:bodyPr>
          <a:lstStyle/>
          <a:p>
            <a:r>
              <a:rPr lang="en-US" dirty="0" err="1"/>
              <a:t>Pajamos</a:t>
            </a:r>
            <a:endParaRPr lang="en-IE" dirty="0"/>
          </a:p>
        </p:txBody>
      </p:sp>
      <p:sp>
        <p:nvSpPr>
          <p:cNvPr id="29" name="TextBox 28">
            <a:extLst>
              <a:ext uri="{FF2B5EF4-FFF2-40B4-BE49-F238E27FC236}">
                <a16:creationId xmlns:a16="http://schemas.microsoft.com/office/drawing/2014/main" id="{F0284F7E-380F-4532-989F-D6A2E751A96A}"/>
              </a:ext>
            </a:extLst>
          </p:cNvPr>
          <p:cNvSpPr txBox="1"/>
          <p:nvPr/>
        </p:nvSpPr>
        <p:spPr>
          <a:xfrm>
            <a:off x="9223407" y="5828584"/>
            <a:ext cx="1269265" cy="369332"/>
          </a:xfrm>
          <a:prstGeom prst="rect">
            <a:avLst/>
          </a:prstGeom>
          <a:noFill/>
        </p:spPr>
        <p:txBody>
          <a:bodyPr wrap="square" rtlCol="0">
            <a:spAutoFit/>
          </a:bodyPr>
          <a:lstStyle/>
          <a:p>
            <a:r>
              <a:rPr lang="en-US" dirty="0" err="1"/>
              <a:t>Profesija</a:t>
            </a:r>
            <a:endParaRPr lang="en-IE" dirty="0"/>
          </a:p>
        </p:txBody>
      </p:sp>
      <p:sp>
        <p:nvSpPr>
          <p:cNvPr id="30" name="TextBox 29">
            <a:extLst>
              <a:ext uri="{FF2B5EF4-FFF2-40B4-BE49-F238E27FC236}">
                <a16:creationId xmlns:a16="http://schemas.microsoft.com/office/drawing/2014/main" id="{DAC951E4-1C3B-4BF7-8877-9E885C751F43}"/>
              </a:ext>
            </a:extLst>
          </p:cNvPr>
          <p:cNvSpPr txBox="1"/>
          <p:nvPr/>
        </p:nvSpPr>
        <p:spPr>
          <a:xfrm>
            <a:off x="10830647" y="4876089"/>
            <a:ext cx="1389413" cy="369332"/>
          </a:xfrm>
          <a:prstGeom prst="rect">
            <a:avLst/>
          </a:prstGeom>
          <a:noFill/>
        </p:spPr>
        <p:txBody>
          <a:bodyPr wrap="square" rtlCol="0">
            <a:spAutoFit/>
          </a:bodyPr>
          <a:lstStyle/>
          <a:p>
            <a:r>
              <a:rPr lang="en-US" dirty="0" err="1"/>
              <a:t>Išsilavinimas</a:t>
            </a:r>
            <a:endParaRPr lang="en-IE" dirty="0"/>
          </a:p>
        </p:txBody>
      </p:sp>
    </p:spTree>
    <p:extLst>
      <p:ext uri="{BB962C8B-B14F-4D97-AF65-F5344CB8AC3E}">
        <p14:creationId xmlns:p14="http://schemas.microsoft.com/office/powerpoint/2010/main" val="86249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F312DE-1476-4EA2-B23A-713114B55D01}"/>
              </a:ext>
            </a:extLst>
          </p:cNvPr>
          <p:cNvSpPr>
            <a:spLocks noGrp="1"/>
          </p:cNvSpPr>
          <p:nvPr>
            <p:ph type="body" sz="quarter" idx="18"/>
          </p:nvPr>
        </p:nvSpPr>
        <p:spPr>
          <a:xfrm>
            <a:off x="1429407" y="1491549"/>
            <a:ext cx="5410206" cy="5103459"/>
          </a:xfrm>
        </p:spPr>
        <p:txBody>
          <a:bodyPr vert="horz" lIns="91440" tIns="45720" rIns="91440" bIns="45720" rtlCol="0" anchor="t">
            <a:normAutofit/>
          </a:bodyPr>
          <a:lstStyle/>
          <a:p>
            <a:pPr marL="0" indent="0"/>
            <a:r>
              <a:rPr lang="lt-LT" dirty="0" err="1"/>
              <a:t>Psichografija</a:t>
            </a:r>
            <a:r>
              <a:rPr lang="lt-LT" dirty="0"/>
              <a:t> – tai asmenybės, vertybių, požiūrių ir gyvenimo būdo tyrimas. </a:t>
            </a:r>
            <a:r>
              <a:rPr lang="lt-LT" dirty="0" err="1"/>
              <a:t>Psichografinis</a:t>
            </a:r>
            <a:r>
              <a:rPr lang="lt-LT" dirty="0"/>
              <a:t> segmentavimas - tai rinkos skirstymas į segmentus pagal skirtingus vartotojų </a:t>
            </a:r>
            <a:r>
              <a:rPr lang="lt-LT" b="1" dirty="0"/>
              <a:t>asmenybės bruožus, vertybes, požiūrius, interesus ir gyvenimo būdą</a:t>
            </a:r>
            <a:r>
              <a:rPr lang="lt-LT" dirty="0"/>
              <a:t>. Ši segmentavimo forma yra naudinga, nes padeda tokioms įmonėms, kaip jūsų, geriau bendrauti su klientais, kurti tinkamesnius produktus ir tikslingai tobulinti rinkodarą. Kai kurie vyresnio amžiaus žmonės gali būti gana aktyvūs ir atviri išbandyti naujus produktus, o kiti gali būti uždaro būdo.</a:t>
            </a:r>
          </a:p>
        </p:txBody>
      </p:sp>
      <p:sp>
        <p:nvSpPr>
          <p:cNvPr id="4" name="Text Placeholder 3">
            <a:extLst>
              <a:ext uri="{FF2B5EF4-FFF2-40B4-BE49-F238E27FC236}">
                <a16:creationId xmlns:a16="http://schemas.microsoft.com/office/drawing/2014/main" id="{72D5156A-EDA8-4505-9D6E-AF3776E82C0D}"/>
              </a:ext>
            </a:extLst>
          </p:cNvPr>
          <p:cNvSpPr>
            <a:spLocks noGrp="1"/>
          </p:cNvSpPr>
          <p:nvPr>
            <p:ph type="body" sz="quarter" idx="16"/>
          </p:nvPr>
        </p:nvSpPr>
        <p:spPr>
          <a:xfrm>
            <a:off x="1343203" y="404601"/>
            <a:ext cx="3253073" cy="669423"/>
          </a:xfrm>
          <a:solidFill>
            <a:srgbClr val="FFD100"/>
          </a:solidFill>
        </p:spPr>
        <p:txBody>
          <a:bodyPr anchor="ctr">
            <a:noAutofit/>
          </a:bodyPr>
          <a:lstStyle/>
          <a:p>
            <a:r>
              <a:rPr lang="en-US" dirty="0" err="1"/>
              <a:t>Psichografija</a:t>
            </a:r>
            <a:r>
              <a:rPr lang="en-US" dirty="0"/>
              <a:t>:</a:t>
            </a:r>
            <a:endParaRPr lang="en-IE" dirty="0"/>
          </a:p>
        </p:txBody>
      </p:sp>
      <p:pic>
        <p:nvPicPr>
          <p:cNvPr id="5" name="Graphic 4" descr="Smiling face outline with solid fill">
            <a:extLst>
              <a:ext uri="{FF2B5EF4-FFF2-40B4-BE49-F238E27FC236}">
                <a16:creationId xmlns:a16="http://schemas.microsoft.com/office/drawing/2014/main" id="{01819340-81C8-478F-B569-2976680719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325714"/>
            <a:ext cx="914400" cy="914400"/>
          </a:xfrm>
          <a:prstGeom prst="rect">
            <a:avLst/>
          </a:prstGeom>
        </p:spPr>
      </p:pic>
      <p:sp>
        <p:nvSpPr>
          <p:cNvPr id="7" name="TextBox 6">
            <a:extLst>
              <a:ext uri="{FF2B5EF4-FFF2-40B4-BE49-F238E27FC236}">
                <a16:creationId xmlns:a16="http://schemas.microsoft.com/office/drawing/2014/main" id="{9D04930D-6C7A-4C18-BB5F-97CBE1F88AF7}"/>
              </a:ext>
            </a:extLst>
          </p:cNvPr>
          <p:cNvSpPr txBox="1"/>
          <p:nvPr/>
        </p:nvSpPr>
        <p:spPr>
          <a:xfrm>
            <a:off x="7394097" y="614387"/>
            <a:ext cx="4501195" cy="1938992"/>
          </a:xfrm>
          <a:prstGeom prst="rect">
            <a:avLst/>
          </a:prstGeom>
          <a:solidFill>
            <a:srgbClr val="FFD100"/>
          </a:solidFill>
        </p:spPr>
        <p:txBody>
          <a:bodyPr wrap="square">
            <a:spAutoFit/>
          </a:bodyPr>
          <a:lstStyle/>
          <a:p>
            <a:pPr algn="ctr"/>
            <a:r>
              <a:rPr lang="lt-LT" sz="2000" i="1" dirty="0">
                <a:solidFill>
                  <a:srgbClr val="000000"/>
                </a:solidFill>
              </a:rPr>
              <a:t>„</a:t>
            </a:r>
            <a:r>
              <a:rPr lang="lt-LT" sz="2000" i="1" dirty="0" err="1">
                <a:solidFill>
                  <a:srgbClr val="000000"/>
                </a:solidFill>
              </a:rPr>
              <a:t>Psichografiniai</a:t>
            </a:r>
            <a:r>
              <a:rPr lang="lt-LT" sz="2000" i="1" dirty="0">
                <a:solidFill>
                  <a:srgbClr val="000000"/>
                </a:solidFill>
              </a:rPr>
              <a:t> duomenys – tai demografinės informacijos, kurią turite apie savo kliento asmenį, panaudojimas siekiant išsiaiškinti daugiau apie jo gyvenimo būdą, elgseną ir įpročius.“</a:t>
            </a:r>
          </a:p>
          <a:p>
            <a:pPr algn="ctr"/>
            <a:r>
              <a:rPr lang="lt-LT" sz="2000" i="1" dirty="0">
                <a:solidFill>
                  <a:srgbClr val="000000"/>
                </a:solidFill>
              </a:rPr>
              <a:t>- </a:t>
            </a:r>
            <a:r>
              <a:rPr lang="lt-LT" sz="2000" i="1" dirty="0" err="1">
                <a:solidFill>
                  <a:srgbClr val="000000"/>
                </a:solidFill>
              </a:rPr>
              <a:t>HubSpot</a:t>
            </a:r>
            <a:endParaRPr lang="en-IE" sz="2000" i="1" dirty="0">
              <a:solidFill>
                <a:srgbClr val="000000"/>
              </a:solidFill>
            </a:endParaRPr>
          </a:p>
        </p:txBody>
      </p:sp>
      <p:pic>
        <p:nvPicPr>
          <p:cNvPr id="9" name="Graphic 8" descr="Disk jockey male with solid fill">
            <a:extLst>
              <a:ext uri="{FF2B5EF4-FFF2-40B4-BE49-F238E27FC236}">
                <a16:creationId xmlns:a16="http://schemas.microsoft.com/office/drawing/2014/main" id="{118A04BD-B212-4088-A250-5ECFDA3876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0036" y="2866604"/>
            <a:ext cx="914400" cy="914400"/>
          </a:xfrm>
          <a:prstGeom prst="rect">
            <a:avLst/>
          </a:prstGeom>
        </p:spPr>
      </p:pic>
      <p:pic>
        <p:nvPicPr>
          <p:cNvPr id="11" name="Graphic 10" descr="Newspaper with solid fill">
            <a:extLst>
              <a:ext uri="{FF2B5EF4-FFF2-40B4-BE49-F238E27FC236}">
                <a16:creationId xmlns:a16="http://schemas.microsoft.com/office/drawing/2014/main" id="{17C6136D-D593-4943-B5F8-D0CC079790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19866" y="2822200"/>
            <a:ext cx="914400" cy="914400"/>
          </a:xfrm>
          <a:prstGeom prst="rect">
            <a:avLst/>
          </a:prstGeom>
        </p:spPr>
      </p:pic>
      <p:pic>
        <p:nvPicPr>
          <p:cNvPr id="17" name="Graphic 16" descr="Artificial Intelligence outline">
            <a:extLst>
              <a:ext uri="{FF2B5EF4-FFF2-40B4-BE49-F238E27FC236}">
                <a16:creationId xmlns:a16="http://schemas.microsoft.com/office/drawing/2014/main" id="{D6BC8175-F305-4785-9EAE-BA2469E7A5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9866" y="3911235"/>
            <a:ext cx="914400" cy="914400"/>
          </a:xfrm>
          <a:prstGeom prst="rect">
            <a:avLst/>
          </a:prstGeom>
        </p:spPr>
      </p:pic>
      <p:grpSp>
        <p:nvGrpSpPr>
          <p:cNvPr id="18" name="Graphic 3">
            <a:extLst>
              <a:ext uri="{FF2B5EF4-FFF2-40B4-BE49-F238E27FC236}">
                <a16:creationId xmlns:a16="http://schemas.microsoft.com/office/drawing/2014/main" id="{B295B7FE-5B44-4FBB-BAB4-2F7BF87F3381}"/>
              </a:ext>
            </a:extLst>
          </p:cNvPr>
          <p:cNvGrpSpPr/>
          <p:nvPr/>
        </p:nvGrpSpPr>
        <p:grpSpPr>
          <a:xfrm>
            <a:off x="7394098" y="5157856"/>
            <a:ext cx="952955" cy="888654"/>
            <a:chOff x="781761" y="3715924"/>
            <a:chExt cx="914639" cy="888654"/>
          </a:xfrm>
        </p:grpSpPr>
        <p:sp>
          <p:nvSpPr>
            <p:cNvPr id="19" name="Freeform 1176">
              <a:extLst>
                <a:ext uri="{FF2B5EF4-FFF2-40B4-BE49-F238E27FC236}">
                  <a16:creationId xmlns:a16="http://schemas.microsoft.com/office/drawing/2014/main" id="{302C8111-008A-4525-B499-A9C8FE025F20}"/>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20" name="Freeform 1177">
              <a:extLst>
                <a:ext uri="{FF2B5EF4-FFF2-40B4-BE49-F238E27FC236}">
                  <a16:creationId xmlns:a16="http://schemas.microsoft.com/office/drawing/2014/main" id="{2C4D8A33-17A5-4671-B9CB-B0BE87881948}"/>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grpSp>
        <p:nvGrpSpPr>
          <p:cNvPr id="21" name="Graphic 3">
            <a:extLst>
              <a:ext uri="{FF2B5EF4-FFF2-40B4-BE49-F238E27FC236}">
                <a16:creationId xmlns:a16="http://schemas.microsoft.com/office/drawing/2014/main" id="{986E869C-C6BE-4390-A66C-E3C165EFB72E}"/>
              </a:ext>
            </a:extLst>
          </p:cNvPr>
          <p:cNvGrpSpPr/>
          <p:nvPr/>
        </p:nvGrpSpPr>
        <p:grpSpPr>
          <a:xfrm>
            <a:off x="8705439" y="5244802"/>
            <a:ext cx="820729" cy="715861"/>
            <a:chOff x="8664475" y="5317697"/>
            <a:chExt cx="1051121" cy="1050478"/>
          </a:xfrm>
        </p:grpSpPr>
        <p:sp>
          <p:nvSpPr>
            <p:cNvPr id="22" name="Freeform 958">
              <a:extLst>
                <a:ext uri="{FF2B5EF4-FFF2-40B4-BE49-F238E27FC236}">
                  <a16:creationId xmlns:a16="http://schemas.microsoft.com/office/drawing/2014/main" id="{18377B44-DA1E-4946-A02A-779449972561}"/>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solidFill>
              <a:srgbClr val="000000"/>
            </a:solidFill>
            <a:ln w="27426" cap="flat">
              <a:noFill/>
              <a:prstDash val="solid"/>
              <a:miter/>
            </a:ln>
          </p:spPr>
          <p:txBody>
            <a:bodyPr rtlCol="0" anchor="ctr"/>
            <a:lstStyle/>
            <a:p>
              <a:endParaRPr lang="en-US"/>
            </a:p>
          </p:txBody>
        </p:sp>
        <p:sp>
          <p:nvSpPr>
            <p:cNvPr id="23" name="Freeform 959">
              <a:extLst>
                <a:ext uri="{FF2B5EF4-FFF2-40B4-BE49-F238E27FC236}">
                  <a16:creationId xmlns:a16="http://schemas.microsoft.com/office/drawing/2014/main" id="{21CB57B0-1894-4899-B16F-FEC96E5FE497}"/>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solidFill>
              <a:srgbClr val="000000"/>
            </a:solidFill>
            <a:ln w="27426" cap="flat">
              <a:noFill/>
              <a:prstDash val="solid"/>
              <a:miter/>
            </a:ln>
          </p:spPr>
          <p:txBody>
            <a:bodyPr rtlCol="0" anchor="ctr"/>
            <a:lstStyle/>
            <a:p>
              <a:endParaRPr lang="en-US"/>
            </a:p>
          </p:txBody>
        </p:sp>
        <p:sp>
          <p:nvSpPr>
            <p:cNvPr id="24" name="Freeform 960">
              <a:extLst>
                <a:ext uri="{FF2B5EF4-FFF2-40B4-BE49-F238E27FC236}">
                  <a16:creationId xmlns:a16="http://schemas.microsoft.com/office/drawing/2014/main" id="{EDC07A3E-AF5D-471A-8360-D64B71B76395}"/>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solidFill>
              <a:srgbClr val="000000"/>
            </a:solidFill>
            <a:ln w="27426" cap="flat">
              <a:noFill/>
              <a:prstDash val="solid"/>
              <a:miter/>
            </a:ln>
          </p:spPr>
          <p:txBody>
            <a:bodyPr rtlCol="0" anchor="ctr"/>
            <a:lstStyle/>
            <a:p>
              <a:endParaRPr lang="en-US"/>
            </a:p>
          </p:txBody>
        </p:sp>
        <p:sp>
          <p:nvSpPr>
            <p:cNvPr id="25" name="Freeform 961">
              <a:extLst>
                <a:ext uri="{FF2B5EF4-FFF2-40B4-BE49-F238E27FC236}">
                  <a16:creationId xmlns:a16="http://schemas.microsoft.com/office/drawing/2014/main" id="{15169D8B-6E7E-42CB-ABED-CA11C4F5070D}"/>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solidFill>
              <a:srgbClr val="000000"/>
            </a:solidFill>
            <a:ln w="27426" cap="flat">
              <a:noFill/>
              <a:prstDash val="solid"/>
              <a:miter/>
            </a:ln>
          </p:spPr>
          <p:txBody>
            <a:bodyPr rtlCol="0" anchor="ctr"/>
            <a:lstStyle/>
            <a:p>
              <a:endParaRPr lang="en-US"/>
            </a:p>
          </p:txBody>
        </p:sp>
        <p:sp>
          <p:nvSpPr>
            <p:cNvPr id="26" name="Freeform 962">
              <a:extLst>
                <a:ext uri="{FF2B5EF4-FFF2-40B4-BE49-F238E27FC236}">
                  <a16:creationId xmlns:a16="http://schemas.microsoft.com/office/drawing/2014/main" id="{10299E95-D97D-4C46-89D1-D8C547947000}"/>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solidFill>
              <a:srgbClr val="000000"/>
            </a:solidFill>
            <a:ln w="27426" cap="flat">
              <a:noFill/>
              <a:prstDash val="solid"/>
              <a:miter/>
            </a:ln>
          </p:spPr>
          <p:txBody>
            <a:bodyPr rtlCol="0" anchor="ctr"/>
            <a:lstStyle/>
            <a:p>
              <a:endParaRPr lang="en-US"/>
            </a:p>
          </p:txBody>
        </p:sp>
        <p:sp>
          <p:nvSpPr>
            <p:cNvPr id="27" name="Freeform 963">
              <a:extLst>
                <a:ext uri="{FF2B5EF4-FFF2-40B4-BE49-F238E27FC236}">
                  <a16:creationId xmlns:a16="http://schemas.microsoft.com/office/drawing/2014/main" id="{922137B5-A28F-4999-B0F0-C79D7158F383}"/>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solidFill>
              <a:srgbClr val="000000"/>
            </a:solidFill>
            <a:ln w="27426" cap="flat">
              <a:noFill/>
              <a:prstDash val="solid"/>
              <a:miter/>
            </a:ln>
          </p:spPr>
          <p:txBody>
            <a:bodyPr rtlCol="0" anchor="ctr"/>
            <a:lstStyle/>
            <a:p>
              <a:endParaRPr lang="en-US"/>
            </a:p>
          </p:txBody>
        </p:sp>
        <p:sp>
          <p:nvSpPr>
            <p:cNvPr id="28" name="Freeform 964">
              <a:extLst>
                <a:ext uri="{FF2B5EF4-FFF2-40B4-BE49-F238E27FC236}">
                  <a16:creationId xmlns:a16="http://schemas.microsoft.com/office/drawing/2014/main" id="{F26D77EF-650F-4216-AA79-3E8A880471F3}"/>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solidFill>
              <a:srgbClr val="000000"/>
            </a:solidFill>
            <a:ln w="27426" cap="flat">
              <a:noFill/>
              <a:prstDash val="solid"/>
              <a:miter/>
            </a:ln>
          </p:spPr>
          <p:txBody>
            <a:bodyPr rtlCol="0" anchor="ctr"/>
            <a:lstStyle/>
            <a:p>
              <a:endParaRPr lang="en-US"/>
            </a:p>
          </p:txBody>
        </p:sp>
        <p:sp>
          <p:nvSpPr>
            <p:cNvPr id="29" name="Freeform 965">
              <a:extLst>
                <a:ext uri="{FF2B5EF4-FFF2-40B4-BE49-F238E27FC236}">
                  <a16:creationId xmlns:a16="http://schemas.microsoft.com/office/drawing/2014/main" id="{64A9C981-428F-43E8-87A6-5337AF439287}"/>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solidFill>
              <a:srgbClr val="000000"/>
            </a:solidFill>
            <a:ln w="27426" cap="flat">
              <a:noFill/>
              <a:prstDash val="solid"/>
              <a:miter/>
            </a:ln>
          </p:spPr>
          <p:txBody>
            <a:bodyPr rtlCol="0" anchor="ctr"/>
            <a:lstStyle/>
            <a:p>
              <a:endParaRPr lang="en-US"/>
            </a:p>
          </p:txBody>
        </p:sp>
        <p:sp>
          <p:nvSpPr>
            <p:cNvPr id="30" name="Freeform 966">
              <a:extLst>
                <a:ext uri="{FF2B5EF4-FFF2-40B4-BE49-F238E27FC236}">
                  <a16:creationId xmlns:a16="http://schemas.microsoft.com/office/drawing/2014/main" id="{A9B12C0D-E7DE-4DAB-B1A3-3CBC05137FC3}"/>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solidFill>
              <a:srgbClr val="000000"/>
            </a:solidFill>
            <a:ln w="27426" cap="flat">
              <a:noFill/>
              <a:prstDash val="solid"/>
              <a:miter/>
            </a:ln>
          </p:spPr>
          <p:txBody>
            <a:bodyPr rtlCol="0" anchor="ctr"/>
            <a:lstStyle/>
            <a:p>
              <a:endParaRPr lang="en-US"/>
            </a:p>
          </p:txBody>
        </p:sp>
        <p:sp>
          <p:nvSpPr>
            <p:cNvPr id="31" name="Freeform 967">
              <a:extLst>
                <a:ext uri="{FF2B5EF4-FFF2-40B4-BE49-F238E27FC236}">
                  <a16:creationId xmlns:a16="http://schemas.microsoft.com/office/drawing/2014/main" id="{0D600792-9E46-42B8-BA5C-286DAC4558FB}"/>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solidFill>
              <a:srgbClr val="000000"/>
            </a:solidFill>
            <a:ln w="27426" cap="flat">
              <a:noFill/>
              <a:prstDash val="solid"/>
              <a:miter/>
            </a:ln>
          </p:spPr>
          <p:txBody>
            <a:bodyPr rtlCol="0" anchor="ctr"/>
            <a:lstStyle/>
            <a:p>
              <a:endParaRPr lang="en-US"/>
            </a:p>
          </p:txBody>
        </p:sp>
        <p:sp>
          <p:nvSpPr>
            <p:cNvPr id="32" name="Freeform 968">
              <a:extLst>
                <a:ext uri="{FF2B5EF4-FFF2-40B4-BE49-F238E27FC236}">
                  <a16:creationId xmlns:a16="http://schemas.microsoft.com/office/drawing/2014/main" id="{F14B505A-6427-4DCC-AA19-1BC4294CD1DB}"/>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solidFill>
              <a:srgbClr val="000000"/>
            </a:solidFill>
            <a:ln w="27426" cap="flat">
              <a:noFill/>
              <a:prstDash val="solid"/>
              <a:miter/>
            </a:ln>
          </p:spPr>
          <p:txBody>
            <a:bodyPr rtlCol="0" anchor="ctr"/>
            <a:lstStyle/>
            <a:p>
              <a:endParaRPr lang="en-US"/>
            </a:p>
          </p:txBody>
        </p:sp>
        <p:sp>
          <p:nvSpPr>
            <p:cNvPr id="33" name="Freeform 969">
              <a:extLst>
                <a:ext uri="{FF2B5EF4-FFF2-40B4-BE49-F238E27FC236}">
                  <a16:creationId xmlns:a16="http://schemas.microsoft.com/office/drawing/2014/main" id="{E01D80CA-065A-4E76-9B37-00994357451E}"/>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solidFill>
              <a:srgbClr val="000000"/>
            </a:solidFill>
            <a:ln w="27426" cap="flat">
              <a:noFill/>
              <a:prstDash val="solid"/>
              <a:miter/>
            </a:ln>
          </p:spPr>
          <p:txBody>
            <a:bodyPr rtlCol="0" anchor="ctr"/>
            <a:lstStyle/>
            <a:p>
              <a:endParaRPr lang="en-US"/>
            </a:p>
          </p:txBody>
        </p:sp>
        <p:sp>
          <p:nvSpPr>
            <p:cNvPr id="34" name="Freeform 970">
              <a:extLst>
                <a:ext uri="{FF2B5EF4-FFF2-40B4-BE49-F238E27FC236}">
                  <a16:creationId xmlns:a16="http://schemas.microsoft.com/office/drawing/2014/main" id="{AC06BE9F-628D-4594-80E1-89DFDF12C763}"/>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35" name="Freeform 971">
              <a:extLst>
                <a:ext uri="{FF2B5EF4-FFF2-40B4-BE49-F238E27FC236}">
                  <a16:creationId xmlns:a16="http://schemas.microsoft.com/office/drawing/2014/main" id="{0472228E-ED1E-4CF6-9BE3-6B297CF4866A}"/>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36" name="Freeform 972">
              <a:extLst>
                <a:ext uri="{FF2B5EF4-FFF2-40B4-BE49-F238E27FC236}">
                  <a16:creationId xmlns:a16="http://schemas.microsoft.com/office/drawing/2014/main" id="{765FECFB-33AC-4DAC-9B7B-B212083DBCB8}"/>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solidFill>
              <a:srgbClr val="000000"/>
            </a:solidFill>
            <a:ln w="27426" cap="flat">
              <a:noFill/>
              <a:prstDash val="solid"/>
              <a:miter/>
            </a:ln>
          </p:spPr>
          <p:txBody>
            <a:bodyPr rtlCol="0" anchor="ctr"/>
            <a:lstStyle/>
            <a:p>
              <a:endParaRPr lang="en-US"/>
            </a:p>
          </p:txBody>
        </p:sp>
        <p:sp>
          <p:nvSpPr>
            <p:cNvPr id="37" name="Freeform 973">
              <a:extLst>
                <a:ext uri="{FF2B5EF4-FFF2-40B4-BE49-F238E27FC236}">
                  <a16:creationId xmlns:a16="http://schemas.microsoft.com/office/drawing/2014/main" id="{3B5119A0-7E4C-44A3-8F90-5BDD0D1E66A5}"/>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solidFill>
              <a:srgbClr val="000000"/>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21029C3-7297-4FAC-893D-30C922FD6BEC}"/>
                </a:ext>
              </a:extLst>
            </p:cNvPr>
            <p:cNvGrpSpPr/>
            <p:nvPr/>
          </p:nvGrpSpPr>
          <p:grpSpPr>
            <a:xfrm>
              <a:off x="8815328" y="5441122"/>
              <a:ext cx="263304" cy="191993"/>
              <a:chOff x="8815328" y="5441122"/>
              <a:chExt cx="263304" cy="191993"/>
            </a:xfrm>
            <a:solidFill>
              <a:srgbClr val="00BADE"/>
            </a:solidFill>
          </p:grpSpPr>
          <p:sp>
            <p:nvSpPr>
              <p:cNvPr id="39" name="Freeform 975">
                <a:extLst>
                  <a:ext uri="{FF2B5EF4-FFF2-40B4-BE49-F238E27FC236}">
                    <a16:creationId xmlns:a16="http://schemas.microsoft.com/office/drawing/2014/main" id="{C3EC2329-2FD1-4AF4-89A5-15E2BDB57D0E}"/>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rgbClr val="00BADE"/>
              </a:solidFill>
              <a:ln w="27426" cap="flat">
                <a:noFill/>
                <a:prstDash val="solid"/>
                <a:miter/>
              </a:ln>
            </p:spPr>
            <p:txBody>
              <a:bodyPr rtlCol="0" anchor="ctr"/>
              <a:lstStyle/>
              <a:p>
                <a:endParaRPr lang="en-US"/>
              </a:p>
            </p:txBody>
          </p:sp>
          <p:sp>
            <p:nvSpPr>
              <p:cNvPr id="40" name="Freeform 976">
                <a:extLst>
                  <a:ext uri="{FF2B5EF4-FFF2-40B4-BE49-F238E27FC236}">
                    <a16:creationId xmlns:a16="http://schemas.microsoft.com/office/drawing/2014/main" id="{00603C15-9B1A-4185-9A13-4D2020B714C3}"/>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rgbClr val="00BADE"/>
              </a:solidFill>
              <a:ln w="27426" cap="flat">
                <a:noFill/>
                <a:prstDash val="solid"/>
                <a:miter/>
              </a:ln>
            </p:spPr>
            <p:txBody>
              <a:bodyPr rtlCol="0" anchor="ctr"/>
              <a:lstStyle/>
              <a:p>
                <a:endParaRPr lang="en-US"/>
              </a:p>
            </p:txBody>
          </p:sp>
          <p:sp>
            <p:nvSpPr>
              <p:cNvPr id="41" name="Freeform 977">
                <a:extLst>
                  <a:ext uri="{FF2B5EF4-FFF2-40B4-BE49-F238E27FC236}">
                    <a16:creationId xmlns:a16="http://schemas.microsoft.com/office/drawing/2014/main" id="{F14EB9C9-8718-40DF-8455-C96F4BD7F188}"/>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rgbClr val="00BADE"/>
              </a:solidFill>
              <a:ln w="27426" cap="flat">
                <a:noFill/>
                <a:prstDash val="solid"/>
                <a:miter/>
              </a:ln>
            </p:spPr>
            <p:txBody>
              <a:bodyPr rtlCol="0" anchor="ctr"/>
              <a:lstStyle/>
              <a:p>
                <a:endParaRPr lang="en-US"/>
              </a:p>
            </p:txBody>
          </p:sp>
          <p:sp>
            <p:nvSpPr>
              <p:cNvPr id="42" name="Freeform 978">
                <a:extLst>
                  <a:ext uri="{FF2B5EF4-FFF2-40B4-BE49-F238E27FC236}">
                    <a16:creationId xmlns:a16="http://schemas.microsoft.com/office/drawing/2014/main" id="{EEA06FFE-3CB2-450B-9F14-261352122BCB}"/>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rgbClr val="00BADE"/>
              </a:solidFill>
              <a:ln w="27426" cap="flat">
                <a:noFill/>
                <a:prstDash val="solid"/>
                <a:miter/>
              </a:ln>
            </p:spPr>
            <p:txBody>
              <a:bodyPr rtlCol="0" anchor="ctr"/>
              <a:lstStyle/>
              <a:p>
                <a:endParaRPr lang="en-US"/>
              </a:p>
            </p:txBody>
          </p:sp>
          <p:sp>
            <p:nvSpPr>
              <p:cNvPr id="43" name="Freeform 979">
                <a:extLst>
                  <a:ext uri="{FF2B5EF4-FFF2-40B4-BE49-F238E27FC236}">
                    <a16:creationId xmlns:a16="http://schemas.microsoft.com/office/drawing/2014/main" id="{EFB5B3ED-49C0-45F5-8C00-B28DA7103F43}"/>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rgbClr val="00BADE"/>
              </a:solidFill>
              <a:ln w="27426" cap="flat">
                <a:noFill/>
                <a:prstDash val="solid"/>
                <a:miter/>
              </a:ln>
            </p:spPr>
            <p:txBody>
              <a:bodyPr rtlCol="0" anchor="ctr"/>
              <a:lstStyle/>
              <a:p>
                <a:endParaRPr lang="en-US"/>
              </a:p>
            </p:txBody>
          </p:sp>
        </p:grpSp>
      </p:grpSp>
      <p:pic>
        <p:nvPicPr>
          <p:cNvPr id="44" name="Picture 43">
            <a:extLst>
              <a:ext uri="{FF2B5EF4-FFF2-40B4-BE49-F238E27FC236}">
                <a16:creationId xmlns:a16="http://schemas.microsoft.com/office/drawing/2014/main" id="{97FE7EF1-6D6E-406A-ACC0-5575E292E5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4098" y="4025103"/>
            <a:ext cx="888654" cy="888654"/>
          </a:xfrm>
          <a:prstGeom prst="rect">
            <a:avLst/>
          </a:prstGeom>
        </p:spPr>
      </p:pic>
      <p:sp>
        <p:nvSpPr>
          <p:cNvPr id="45" name="TextBox 44">
            <a:extLst>
              <a:ext uri="{FF2B5EF4-FFF2-40B4-BE49-F238E27FC236}">
                <a16:creationId xmlns:a16="http://schemas.microsoft.com/office/drawing/2014/main" id="{5903C269-BB11-4BFF-A46D-3E7FC3265624}"/>
              </a:ext>
            </a:extLst>
          </p:cNvPr>
          <p:cNvSpPr txBox="1"/>
          <p:nvPr/>
        </p:nvSpPr>
        <p:spPr>
          <a:xfrm>
            <a:off x="10088575" y="4048630"/>
            <a:ext cx="1942089" cy="646331"/>
          </a:xfrm>
          <a:prstGeom prst="rect">
            <a:avLst/>
          </a:prstGeom>
          <a:noFill/>
        </p:spPr>
        <p:txBody>
          <a:bodyPr wrap="square" rtlCol="0">
            <a:spAutoFit/>
          </a:bodyPr>
          <a:lstStyle/>
          <a:p>
            <a:r>
              <a:rPr lang="lt-LT" b="1" dirty="0">
                <a:solidFill>
                  <a:srgbClr val="000000"/>
                </a:solidFill>
              </a:rPr>
              <a:t>Požiūriai ir asmenybė</a:t>
            </a:r>
          </a:p>
        </p:txBody>
      </p:sp>
      <p:sp>
        <p:nvSpPr>
          <p:cNvPr id="46" name="TextBox 45">
            <a:extLst>
              <a:ext uri="{FF2B5EF4-FFF2-40B4-BE49-F238E27FC236}">
                <a16:creationId xmlns:a16="http://schemas.microsoft.com/office/drawing/2014/main" id="{91CB6A48-DA40-4ADD-9CA2-98D141610E97}"/>
              </a:ext>
            </a:extLst>
          </p:cNvPr>
          <p:cNvSpPr txBox="1"/>
          <p:nvPr/>
        </p:nvSpPr>
        <p:spPr>
          <a:xfrm>
            <a:off x="10176238" y="5183309"/>
            <a:ext cx="1942089" cy="646331"/>
          </a:xfrm>
          <a:prstGeom prst="rect">
            <a:avLst/>
          </a:prstGeom>
          <a:noFill/>
        </p:spPr>
        <p:txBody>
          <a:bodyPr wrap="square" rtlCol="0">
            <a:spAutoFit/>
          </a:bodyPr>
          <a:lstStyle/>
          <a:p>
            <a:r>
              <a:rPr lang="en-US" b="1" dirty="0" err="1">
                <a:solidFill>
                  <a:srgbClr val="000000"/>
                </a:solidFill>
              </a:rPr>
              <a:t>Vertybės</a:t>
            </a:r>
            <a:r>
              <a:rPr lang="en-US" b="1" dirty="0">
                <a:solidFill>
                  <a:srgbClr val="000000"/>
                </a:solidFill>
              </a:rPr>
              <a:t> </a:t>
            </a:r>
            <a:r>
              <a:rPr lang="en-US" b="1" dirty="0" err="1">
                <a:solidFill>
                  <a:srgbClr val="000000"/>
                </a:solidFill>
              </a:rPr>
              <a:t>ir</a:t>
            </a:r>
            <a:r>
              <a:rPr lang="en-US" b="1" dirty="0">
                <a:solidFill>
                  <a:srgbClr val="000000"/>
                </a:solidFill>
              </a:rPr>
              <a:t> </a:t>
            </a:r>
            <a:r>
              <a:rPr lang="en-US" b="1" dirty="0" err="1">
                <a:solidFill>
                  <a:srgbClr val="000000"/>
                </a:solidFill>
              </a:rPr>
              <a:t>įsitikinimai</a:t>
            </a:r>
            <a:endParaRPr lang="en-IE" b="1" dirty="0">
              <a:solidFill>
                <a:srgbClr val="000000"/>
              </a:solidFill>
            </a:endParaRPr>
          </a:p>
        </p:txBody>
      </p:sp>
      <p:sp>
        <p:nvSpPr>
          <p:cNvPr id="47" name="TextBox 46">
            <a:extLst>
              <a:ext uri="{FF2B5EF4-FFF2-40B4-BE49-F238E27FC236}">
                <a16:creationId xmlns:a16="http://schemas.microsoft.com/office/drawing/2014/main" id="{82F4F595-F6F4-4E07-958F-547E68BD5D24}"/>
              </a:ext>
            </a:extLst>
          </p:cNvPr>
          <p:cNvSpPr txBox="1"/>
          <p:nvPr/>
        </p:nvSpPr>
        <p:spPr>
          <a:xfrm>
            <a:off x="10088575" y="3000638"/>
            <a:ext cx="1942089" cy="369332"/>
          </a:xfrm>
          <a:prstGeom prst="rect">
            <a:avLst/>
          </a:prstGeom>
          <a:noFill/>
        </p:spPr>
        <p:txBody>
          <a:bodyPr wrap="square" rtlCol="0">
            <a:spAutoFit/>
          </a:bodyPr>
          <a:lstStyle/>
          <a:p>
            <a:r>
              <a:rPr lang="en-US" b="1" dirty="0" err="1">
                <a:solidFill>
                  <a:srgbClr val="000000"/>
                </a:solidFill>
              </a:rPr>
              <a:t>Veikla</a:t>
            </a:r>
            <a:r>
              <a:rPr lang="en-US" b="1" dirty="0">
                <a:solidFill>
                  <a:srgbClr val="000000"/>
                </a:solidFill>
              </a:rPr>
              <a:t> </a:t>
            </a:r>
            <a:r>
              <a:rPr lang="en-US" b="1" dirty="0" err="1">
                <a:solidFill>
                  <a:srgbClr val="000000"/>
                </a:solidFill>
              </a:rPr>
              <a:t>ir</a:t>
            </a:r>
            <a:r>
              <a:rPr lang="en-US" b="1" dirty="0">
                <a:solidFill>
                  <a:srgbClr val="000000"/>
                </a:solidFill>
              </a:rPr>
              <a:t> </a:t>
            </a:r>
            <a:r>
              <a:rPr lang="en-US" b="1" dirty="0" err="1">
                <a:solidFill>
                  <a:srgbClr val="000000"/>
                </a:solidFill>
              </a:rPr>
              <a:t>interesai</a:t>
            </a:r>
            <a:endParaRPr lang="en-US" b="1" dirty="0">
              <a:solidFill>
                <a:srgbClr val="000000"/>
              </a:solidFill>
            </a:endParaRPr>
          </a:p>
        </p:txBody>
      </p:sp>
    </p:spTree>
    <p:extLst>
      <p:ext uri="{BB962C8B-B14F-4D97-AF65-F5344CB8AC3E}">
        <p14:creationId xmlns:p14="http://schemas.microsoft.com/office/powerpoint/2010/main" val="318898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8C633C-5B5E-2E41-851D-32E523D6A8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69174" y="557210"/>
            <a:ext cx="4071491" cy="4084150"/>
          </a:xfrm>
          <a:prstGeom prst="rect">
            <a:avLst/>
          </a:prstGeom>
        </p:spPr>
      </p:pic>
      <p:sp>
        <p:nvSpPr>
          <p:cNvPr id="3" name="Text Placeholder 2">
            <a:extLst>
              <a:ext uri="{FF2B5EF4-FFF2-40B4-BE49-F238E27FC236}">
                <a16:creationId xmlns:a16="http://schemas.microsoft.com/office/drawing/2014/main" id="{667043B3-254B-44F4-A757-DB1CCF1DF445}"/>
              </a:ext>
            </a:extLst>
          </p:cNvPr>
          <p:cNvSpPr>
            <a:spLocks noGrp="1"/>
          </p:cNvSpPr>
          <p:nvPr>
            <p:ph type="body" sz="quarter" idx="18"/>
          </p:nvPr>
        </p:nvSpPr>
        <p:spPr>
          <a:xfrm>
            <a:off x="1481960" y="1538572"/>
            <a:ext cx="5250614" cy="5319428"/>
          </a:xfrm>
        </p:spPr>
        <p:txBody>
          <a:bodyPr vert="horz" lIns="91440" tIns="45720" rIns="91440" bIns="45720" rtlCol="0" anchor="t">
            <a:normAutofit fontScale="92500" lnSpcReduction="10000"/>
          </a:bodyPr>
          <a:lstStyle/>
          <a:p>
            <a:pPr marL="0" indent="0"/>
            <a:r>
              <a:rPr lang="lt-LT" dirty="0"/>
              <a:t>Iš visų mūsų nagrinėjamų segmentų maisto pramonės įmonėms bene naudingiausia nagrinėti vartotojų elgseną, kad jos galėtų geriau suprasti:</a:t>
            </a:r>
          </a:p>
          <a:p>
            <a:pPr marL="342900" indent="-342900">
              <a:buFont typeface="Arial" panose="020B0604020202020204" pitchFamily="34" charset="0"/>
              <a:buChar char="•"/>
            </a:pPr>
            <a:r>
              <a:rPr lang="lt-LT" b="1" dirty="0"/>
              <a:t>kodėl vyresnio amžiaus klientai perka tam tikrus produktus;</a:t>
            </a:r>
          </a:p>
          <a:p>
            <a:pPr marL="342900" indent="-342900">
              <a:buFont typeface="Arial" panose="020B0604020202020204" pitchFamily="34" charset="0"/>
              <a:buChar char="•"/>
            </a:pPr>
            <a:r>
              <a:rPr lang="lt-LT" b="1" dirty="0"/>
              <a:t>kas daro įtaką senjorams priimant tokius pirkimo sprendimus.</a:t>
            </a:r>
          </a:p>
          <a:p>
            <a:pPr marL="0" indent="0"/>
            <a:r>
              <a:rPr lang="lt-LT" dirty="0"/>
              <a:t>Ši taktika naudojama siekiant suprasti ir pažinti klientų sprendimų priėmimo procesą, kad būtų galima geriau pritaikyti įmonės rinkodaros, prekės ženklo kūrimo ir pakavimo strategiją senjorų poreikiams patenkinti. </a:t>
            </a:r>
          </a:p>
          <a:p>
            <a:pPr marL="0" indent="0"/>
            <a:r>
              <a:rPr lang="lt-LT" dirty="0"/>
              <a:t>Tai padeda palaikyti veiksmingumą ir stabilumą jūsų produktų planavime ir rinkodaroje! </a:t>
            </a:r>
          </a:p>
        </p:txBody>
      </p:sp>
      <p:sp>
        <p:nvSpPr>
          <p:cNvPr id="4" name="Text Placeholder 3">
            <a:extLst>
              <a:ext uri="{FF2B5EF4-FFF2-40B4-BE49-F238E27FC236}">
                <a16:creationId xmlns:a16="http://schemas.microsoft.com/office/drawing/2014/main" id="{F5D98C44-0FDF-472C-8ECC-3A9DD1A0A418}"/>
              </a:ext>
            </a:extLst>
          </p:cNvPr>
          <p:cNvSpPr>
            <a:spLocks noGrp="1"/>
          </p:cNvSpPr>
          <p:nvPr>
            <p:ph type="body" sz="quarter" idx="16"/>
          </p:nvPr>
        </p:nvSpPr>
        <p:spPr>
          <a:xfrm>
            <a:off x="1330143" y="534771"/>
            <a:ext cx="2667322" cy="582221"/>
          </a:xfrm>
          <a:solidFill>
            <a:srgbClr val="FFD100"/>
          </a:solidFill>
        </p:spPr>
        <p:txBody>
          <a:bodyPr anchor="ctr">
            <a:normAutofit lnSpcReduction="10000"/>
          </a:bodyPr>
          <a:lstStyle/>
          <a:p>
            <a:r>
              <a:rPr lang="en-US" dirty="0" err="1"/>
              <a:t>Elgesys</a:t>
            </a:r>
            <a:r>
              <a:rPr lang="en-US" dirty="0"/>
              <a:t>:</a:t>
            </a:r>
            <a:endParaRPr lang="en-IE" dirty="0"/>
          </a:p>
        </p:txBody>
      </p:sp>
      <p:pic>
        <p:nvPicPr>
          <p:cNvPr id="5" name="Graphic 4" descr="Brain in head outline">
            <a:extLst>
              <a:ext uri="{FF2B5EF4-FFF2-40B4-BE49-F238E27FC236}">
                <a16:creationId xmlns:a16="http://schemas.microsoft.com/office/drawing/2014/main" id="{419E2442-03A1-47DD-9880-ECD24A74B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817" y="429420"/>
            <a:ext cx="914400" cy="914400"/>
          </a:xfrm>
          <a:prstGeom prst="rect">
            <a:avLst/>
          </a:prstGeom>
        </p:spPr>
      </p:pic>
      <p:sp>
        <p:nvSpPr>
          <p:cNvPr id="6" name="TextBox 5">
            <a:extLst>
              <a:ext uri="{FF2B5EF4-FFF2-40B4-BE49-F238E27FC236}">
                <a16:creationId xmlns:a16="http://schemas.microsoft.com/office/drawing/2014/main" id="{11A4FDA4-4DDE-4C69-94DC-6182578D0691}"/>
              </a:ext>
            </a:extLst>
          </p:cNvPr>
          <p:cNvSpPr txBox="1"/>
          <p:nvPr/>
        </p:nvSpPr>
        <p:spPr>
          <a:xfrm>
            <a:off x="7128174" y="4790731"/>
            <a:ext cx="5063826" cy="1754326"/>
          </a:xfrm>
          <a:prstGeom prst="rect">
            <a:avLst/>
          </a:prstGeom>
          <a:noFill/>
        </p:spPr>
        <p:txBody>
          <a:bodyPr wrap="square" lIns="91440" tIns="45720" rIns="91440" bIns="45720" rtlCol="0" anchor="t">
            <a:spAutoFit/>
          </a:bodyPr>
          <a:lstStyle/>
          <a:p>
            <a:r>
              <a:rPr lang="lt-LT" dirty="0">
                <a:solidFill>
                  <a:srgbClr val="000000"/>
                </a:solidFill>
              </a:rPr>
              <a:t>Žinokite apie įvairius vartotojų elgsenos tipus, </a:t>
            </a:r>
            <a:r>
              <a:rPr lang="lt-LT" dirty="0" err="1">
                <a:solidFill>
                  <a:srgbClr val="000000"/>
                </a:solidFill>
              </a:rPr>
              <a:t>pvz</a:t>
            </a:r>
            <a:r>
              <a:rPr lang="lt-LT" dirty="0">
                <a:solidFill>
                  <a:srgbClr val="000000"/>
                </a:solidFill>
              </a:rPr>
              <a:t>:</a:t>
            </a:r>
          </a:p>
          <a:p>
            <a:pPr marL="285750" indent="-285750">
              <a:buFont typeface="Arial" panose="020B0604020202020204" pitchFamily="34" charset="0"/>
              <a:buChar char="•"/>
            </a:pPr>
            <a:r>
              <a:rPr lang="lt-LT" dirty="0">
                <a:solidFill>
                  <a:srgbClr val="000000"/>
                </a:solidFill>
              </a:rPr>
              <a:t>Įprastinį / kasdienį pirkimą;</a:t>
            </a:r>
          </a:p>
          <a:p>
            <a:pPr marL="285750" indent="-285750">
              <a:buFont typeface="Arial" panose="020B0604020202020204" pitchFamily="34" charset="0"/>
              <a:buChar char="•"/>
            </a:pPr>
            <a:r>
              <a:rPr lang="lt-LT" dirty="0">
                <a:solidFill>
                  <a:srgbClr val="000000"/>
                </a:solidFill>
              </a:rPr>
              <a:t>Pirkimą pagal nuolaidas;</a:t>
            </a:r>
          </a:p>
          <a:p>
            <a:pPr marL="285750" indent="-285750">
              <a:buFont typeface="Arial" panose="020B0604020202020204" pitchFamily="34" charset="0"/>
              <a:buChar char="•"/>
            </a:pPr>
            <a:r>
              <a:rPr lang="lt-LT" dirty="0">
                <a:solidFill>
                  <a:srgbClr val="000000"/>
                </a:solidFill>
              </a:rPr>
              <a:t>Informuotą / tiriamąjį pirkimą;</a:t>
            </a:r>
          </a:p>
          <a:p>
            <a:pPr marL="285750" indent="-285750">
              <a:buFont typeface="Arial" panose="020B0604020202020204" pitchFamily="34" charset="0"/>
              <a:buChar char="•"/>
            </a:pPr>
            <a:r>
              <a:rPr lang="lt-LT" dirty="0">
                <a:solidFill>
                  <a:srgbClr val="000000"/>
                </a:solidFill>
              </a:rPr>
              <a:t>Impulsyvų pirkimą.</a:t>
            </a:r>
          </a:p>
          <a:p>
            <a:pPr marL="285750" indent="-285750">
              <a:buFont typeface="Arial" panose="020B0604020202020204" pitchFamily="34" charset="0"/>
              <a:buChar char="•"/>
            </a:pPr>
            <a:endParaRPr lang="en-IE" dirty="0">
              <a:solidFill>
                <a:srgbClr val="000000"/>
              </a:solidFill>
            </a:endParaRPr>
          </a:p>
        </p:txBody>
      </p:sp>
      <p:sp>
        <p:nvSpPr>
          <p:cNvPr id="22" name="TextBox 21">
            <a:extLst>
              <a:ext uri="{FF2B5EF4-FFF2-40B4-BE49-F238E27FC236}">
                <a16:creationId xmlns:a16="http://schemas.microsoft.com/office/drawing/2014/main" id="{0C87792A-96FB-7B4F-B501-D45490B03C9F}"/>
              </a:ext>
            </a:extLst>
          </p:cNvPr>
          <p:cNvSpPr txBox="1"/>
          <p:nvPr/>
        </p:nvSpPr>
        <p:spPr>
          <a:xfrm>
            <a:off x="7961745" y="1436732"/>
            <a:ext cx="646546" cy="507831"/>
          </a:xfrm>
          <a:prstGeom prst="rect">
            <a:avLst/>
          </a:prstGeom>
          <a:noFill/>
        </p:spPr>
        <p:txBody>
          <a:bodyPr wrap="square" rtlCol="0" anchor="ctr">
            <a:spAutoFit/>
          </a:bodyPr>
          <a:lstStyle/>
          <a:p>
            <a:pPr algn="ctr"/>
            <a:r>
              <a:rPr lang="lt-LT" sz="900" b="1" dirty="0">
                <a:solidFill>
                  <a:srgbClr val="000000"/>
                </a:solidFill>
              </a:rPr>
              <a:t>Kliento kelionės etapas</a:t>
            </a:r>
          </a:p>
        </p:txBody>
      </p:sp>
      <p:sp>
        <p:nvSpPr>
          <p:cNvPr id="23" name="TextBox 22">
            <a:extLst>
              <a:ext uri="{FF2B5EF4-FFF2-40B4-BE49-F238E27FC236}">
                <a16:creationId xmlns:a16="http://schemas.microsoft.com/office/drawing/2014/main" id="{023E1CEA-E996-6A4F-AEB4-498ADA05A423}"/>
              </a:ext>
            </a:extLst>
          </p:cNvPr>
          <p:cNvSpPr txBox="1"/>
          <p:nvPr/>
        </p:nvSpPr>
        <p:spPr>
          <a:xfrm>
            <a:off x="9079346" y="840963"/>
            <a:ext cx="775855" cy="369332"/>
          </a:xfrm>
          <a:prstGeom prst="rect">
            <a:avLst/>
          </a:prstGeom>
          <a:noFill/>
        </p:spPr>
        <p:txBody>
          <a:bodyPr wrap="square" rtlCol="0" anchor="ctr">
            <a:spAutoFit/>
          </a:bodyPr>
          <a:lstStyle/>
          <a:p>
            <a:pPr algn="ctr"/>
            <a:r>
              <a:rPr lang="en-US" sz="900" b="1" dirty="0" err="1">
                <a:solidFill>
                  <a:srgbClr val="000000"/>
                </a:solidFill>
              </a:rPr>
              <a:t>Pirkimo</a:t>
            </a:r>
            <a:r>
              <a:rPr lang="en-US" sz="900" b="1" dirty="0">
                <a:solidFill>
                  <a:srgbClr val="000000"/>
                </a:solidFill>
              </a:rPr>
              <a:t> </a:t>
            </a:r>
            <a:r>
              <a:rPr lang="en-US" sz="900" b="1" dirty="0" err="1">
                <a:solidFill>
                  <a:srgbClr val="000000"/>
                </a:solidFill>
              </a:rPr>
              <a:t>elgsena</a:t>
            </a:r>
            <a:endParaRPr lang="en-US" sz="900" b="1" dirty="0">
              <a:solidFill>
                <a:srgbClr val="000000"/>
              </a:solidFill>
            </a:endParaRPr>
          </a:p>
        </p:txBody>
      </p:sp>
      <p:sp>
        <p:nvSpPr>
          <p:cNvPr id="24" name="TextBox 23">
            <a:extLst>
              <a:ext uri="{FF2B5EF4-FFF2-40B4-BE49-F238E27FC236}">
                <a16:creationId xmlns:a16="http://schemas.microsoft.com/office/drawing/2014/main" id="{9198CF82-A98F-CB4F-955B-D1FEB352AD01}"/>
              </a:ext>
            </a:extLst>
          </p:cNvPr>
          <p:cNvSpPr txBox="1"/>
          <p:nvPr/>
        </p:nvSpPr>
        <p:spPr>
          <a:xfrm>
            <a:off x="10298546" y="1561399"/>
            <a:ext cx="775855" cy="369332"/>
          </a:xfrm>
          <a:prstGeom prst="rect">
            <a:avLst/>
          </a:prstGeom>
          <a:noFill/>
        </p:spPr>
        <p:txBody>
          <a:bodyPr wrap="square" rtlCol="0" anchor="ctr">
            <a:spAutoFit/>
          </a:bodyPr>
          <a:lstStyle/>
          <a:p>
            <a:pPr algn="ctr"/>
            <a:r>
              <a:rPr lang="en-US" sz="900" b="1" dirty="0" err="1">
                <a:solidFill>
                  <a:srgbClr val="000000"/>
                </a:solidFill>
              </a:rPr>
              <a:t>Proga</a:t>
            </a:r>
            <a:r>
              <a:rPr lang="en-US" sz="900" b="1" dirty="0">
                <a:solidFill>
                  <a:srgbClr val="000000"/>
                </a:solidFill>
              </a:rPr>
              <a:t> </a:t>
            </a:r>
            <a:r>
              <a:rPr lang="en-US" sz="900" b="1" dirty="0" err="1">
                <a:solidFill>
                  <a:srgbClr val="000000"/>
                </a:solidFill>
              </a:rPr>
              <a:t>arba</a:t>
            </a:r>
            <a:r>
              <a:rPr lang="en-US" sz="900" b="1" dirty="0">
                <a:solidFill>
                  <a:srgbClr val="000000"/>
                </a:solidFill>
              </a:rPr>
              <a:t> </a:t>
            </a:r>
            <a:r>
              <a:rPr lang="en-US" sz="900" b="1" dirty="0" err="1">
                <a:solidFill>
                  <a:srgbClr val="000000"/>
                </a:solidFill>
              </a:rPr>
              <a:t>laikas</a:t>
            </a:r>
            <a:endParaRPr lang="en-US" sz="900" b="1" dirty="0">
              <a:solidFill>
                <a:srgbClr val="000000"/>
              </a:solidFill>
            </a:endParaRPr>
          </a:p>
        </p:txBody>
      </p:sp>
      <p:sp>
        <p:nvSpPr>
          <p:cNvPr id="25" name="TextBox 24">
            <a:extLst>
              <a:ext uri="{FF2B5EF4-FFF2-40B4-BE49-F238E27FC236}">
                <a16:creationId xmlns:a16="http://schemas.microsoft.com/office/drawing/2014/main" id="{C5D31259-57E8-8542-8977-5149DB308233}"/>
              </a:ext>
            </a:extLst>
          </p:cNvPr>
          <p:cNvSpPr txBox="1"/>
          <p:nvPr/>
        </p:nvSpPr>
        <p:spPr>
          <a:xfrm>
            <a:off x="10584873" y="2836018"/>
            <a:ext cx="775855" cy="369332"/>
          </a:xfrm>
          <a:prstGeom prst="rect">
            <a:avLst/>
          </a:prstGeom>
          <a:noFill/>
        </p:spPr>
        <p:txBody>
          <a:bodyPr wrap="square" rtlCol="0" anchor="ctr">
            <a:spAutoFit/>
          </a:bodyPr>
          <a:lstStyle/>
          <a:p>
            <a:pPr algn="ctr"/>
            <a:r>
              <a:rPr lang="en-US" sz="900" b="1" dirty="0" err="1">
                <a:solidFill>
                  <a:srgbClr val="000000"/>
                </a:solidFill>
              </a:rPr>
              <a:t>Vartotojo</a:t>
            </a:r>
            <a:r>
              <a:rPr lang="en-US" sz="900" b="1" dirty="0">
                <a:solidFill>
                  <a:srgbClr val="000000"/>
                </a:solidFill>
              </a:rPr>
              <a:t> </a:t>
            </a:r>
            <a:r>
              <a:rPr lang="en-US" sz="900" b="1" dirty="0" err="1">
                <a:solidFill>
                  <a:srgbClr val="000000"/>
                </a:solidFill>
              </a:rPr>
              <a:t>įkainis</a:t>
            </a:r>
            <a:endParaRPr lang="en-US" sz="900" b="1" dirty="0">
              <a:solidFill>
                <a:srgbClr val="000000"/>
              </a:solidFill>
            </a:endParaRPr>
          </a:p>
        </p:txBody>
      </p:sp>
      <p:sp>
        <p:nvSpPr>
          <p:cNvPr id="26" name="TextBox 25">
            <a:extLst>
              <a:ext uri="{FF2B5EF4-FFF2-40B4-BE49-F238E27FC236}">
                <a16:creationId xmlns:a16="http://schemas.microsoft.com/office/drawing/2014/main" id="{43EF223D-E88F-744B-A165-E7D2B1AE70F9}"/>
              </a:ext>
            </a:extLst>
          </p:cNvPr>
          <p:cNvSpPr txBox="1"/>
          <p:nvPr/>
        </p:nvSpPr>
        <p:spPr>
          <a:xfrm>
            <a:off x="9716655" y="3916672"/>
            <a:ext cx="775855" cy="369332"/>
          </a:xfrm>
          <a:prstGeom prst="rect">
            <a:avLst/>
          </a:prstGeom>
          <a:noFill/>
        </p:spPr>
        <p:txBody>
          <a:bodyPr wrap="square" rtlCol="0" anchor="ctr">
            <a:spAutoFit/>
          </a:bodyPr>
          <a:lstStyle/>
          <a:p>
            <a:pPr algn="ctr"/>
            <a:r>
              <a:rPr lang="en-US" sz="900" b="1" dirty="0" err="1">
                <a:solidFill>
                  <a:srgbClr val="000000"/>
                </a:solidFill>
              </a:rPr>
              <a:t>Siekiama</a:t>
            </a:r>
            <a:r>
              <a:rPr lang="en-US" sz="900" b="1" dirty="0">
                <a:solidFill>
                  <a:srgbClr val="000000"/>
                </a:solidFill>
              </a:rPr>
              <a:t> </a:t>
            </a:r>
            <a:r>
              <a:rPr lang="en-US" sz="900" b="1" dirty="0" err="1">
                <a:solidFill>
                  <a:srgbClr val="000000"/>
                </a:solidFill>
              </a:rPr>
              <a:t>nauda</a:t>
            </a:r>
            <a:endParaRPr lang="en-US" sz="900" b="1" dirty="0">
              <a:solidFill>
                <a:srgbClr val="000000"/>
              </a:solidFill>
            </a:endParaRPr>
          </a:p>
        </p:txBody>
      </p:sp>
      <p:sp>
        <p:nvSpPr>
          <p:cNvPr id="27" name="TextBox 26">
            <a:extLst>
              <a:ext uri="{FF2B5EF4-FFF2-40B4-BE49-F238E27FC236}">
                <a16:creationId xmlns:a16="http://schemas.microsoft.com/office/drawing/2014/main" id="{7C51E292-979C-184A-8040-976DEEB9C175}"/>
              </a:ext>
            </a:extLst>
          </p:cNvPr>
          <p:cNvSpPr txBox="1"/>
          <p:nvPr/>
        </p:nvSpPr>
        <p:spPr>
          <a:xfrm>
            <a:off x="8294255" y="4041340"/>
            <a:ext cx="775855" cy="230832"/>
          </a:xfrm>
          <a:prstGeom prst="rect">
            <a:avLst/>
          </a:prstGeom>
          <a:noFill/>
        </p:spPr>
        <p:txBody>
          <a:bodyPr wrap="square" rtlCol="0" anchor="ctr">
            <a:spAutoFit/>
          </a:bodyPr>
          <a:lstStyle/>
          <a:p>
            <a:pPr algn="ctr"/>
            <a:r>
              <a:rPr lang="en-US" sz="900" b="1" dirty="0" err="1">
                <a:solidFill>
                  <a:srgbClr val="000000"/>
                </a:solidFill>
              </a:rPr>
              <a:t>Ištikimumas</a:t>
            </a:r>
            <a:endParaRPr lang="en-IE" sz="900" b="1" dirty="0">
              <a:solidFill>
                <a:srgbClr val="000000"/>
              </a:solidFill>
            </a:endParaRPr>
          </a:p>
        </p:txBody>
      </p:sp>
      <p:sp>
        <p:nvSpPr>
          <p:cNvPr id="28" name="TextBox 27">
            <a:extLst>
              <a:ext uri="{FF2B5EF4-FFF2-40B4-BE49-F238E27FC236}">
                <a16:creationId xmlns:a16="http://schemas.microsoft.com/office/drawing/2014/main" id="{3E282E5E-2F34-6D4D-AB61-27AF30C0C487}"/>
              </a:ext>
            </a:extLst>
          </p:cNvPr>
          <p:cNvSpPr txBox="1"/>
          <p:nvPr/>
        </p:nvSpPr>
        <p:spPr>
          <a:xfrm>
            <a:off x="7573818" y="2863726"/>
            <a:ext cx="775855" cy="369332"/>
          </a:xfrm>
          <a:prstGeom prst="rect">
            <a:avLst/>
          </a:prstGeom>
          <a:noFill/>
        </p:spPr>
        <p:txBody>
          <a:bodyPr wrap="square" rtlCol="0" anchor="ctr">
            <a:spAutoFit/>
          </a:bodyPr>
          <a:lstStyle/>
          <a:p>
            <a:pPr algn="ctr"/>
            <a:r>
              <a:rPr lang="en-US" sz="900" b="1" dirty="0" err="1">
                <a:solidFill>
                  <a:srgbClr val="000000"/>
                </a:solidFill>
              </a:rPr>
              <a:t>Vartotojo</a:t>
            </a:r>
            <a:r>
              <a:rPr lang="en-US" sz="900" b="1" dirty="0">
                <a:solidFill>
                  <a:srgbClr val="000000"/>
                </a:solidFill>
              </a:rPr>
              <a:t> </a:t>
            </a:r>
            <a:r>
              <a:rPr lang="en-US" sz="900" b="1" dirty="0" err="1">
                <a:solidFill>
                  <a:srgbClr val="000000"/>
                </a:solidFill>
              </a:rPr>
              <a:t>statusas</a:t>
            </a:r>
            <a:endParaRPr lang="en-IE" sz="900" b="1" dirty="0">
              <a:solidFill>
                <a:srgbClr val="000000"/>
              </a:solidFill>
            </a:endParaRPr>
          </a:p>
        </p:txBody>
      </p:sp>
      <p:sp>
        <p:nvSpPr>
          <p:cNvPr id="29" name="TextBox 28">
            <a:extLst>
              <a:ext uri="{FF2B5EF4-FFF2-40B4-BE49-F238E27FC236}">
                <a16:creationId xmlns:a16="http://schemas.microsoft.com/office/drawing/2014/main" id="{BCB2722F-B5EF-964A-B89F-6F91059E656C}"/>
              </a:ext>
            </a:extLst>
          </p:cNvPr>
          <p:cNvSpPr txBox="1"/>
          <p:nvPr/>
        </p:nvSpPr>
        <p:spPr>
          <a:xfrm>
            <a:off x="8775496" y="2400482"/>
            <a:ext cx="1383553" cy="523220"/>
          </a:xfrm>
          <a:prstGeom prst="rect">
            <a:avLst/>
          </a:prstGeom>
          <a:noFill/>
        </p:spPr>
        <p:txBody>
          <a:bodyPr wrap="square" rtlCol="0" anchor="ctr">
            <a:spAutoFit/>
          </a:bodyPr>
          <a:lstStyle/>
          <a:p>
            <a:pPr algn="ctr"/>
            <a:r>
              <a:rPr lang="en-US" sz="1400" b="1" dirty="0" err="1">
                <a:solidFill>
                  <a:srgbClr val="000000"/>
                </a:solidFill>
              </a:rPr>
              <a:t>Elgesio</a:t>
            </a:r>
            <a:r>
              <a:rPr lang="en-US" sz="1400" b="1" dirty="0">
                <a:solidFill>
                  <a:srgbClr val="000000"/>
                </a:solidFill>
              </a:rPr>
              <a:t> </a:t>
            </a:r>
            <a:r>
              <a:rPr lang="en-US" sz="1400" b="1" dirty="0" err="1">
                <a:solidFill>
                  <a:srgbClr val="000000"/>
                </a:solidFill>
              </a:rPr>
              <a:t>segmentavimas</a:t>
            </a:r>
            <a:endParaRPr lang="en-US" sz="1400" b="1" dirty="0">
              <a:solidFill>
                <a:srgbClr val="000000"/>
              </a:solidFill>
            </a:endParaRPr>
          </a:p>
        </p:txBody>
      </p:sp>
    </p:spTree>
    <p:extLst>
      <p:ext uri="{BB962C8B-B14F-4D97-AF65-F5344CB8AC3E}">
        <p14:creationId xmlns:p14="http://schemas.microsoft.com/office/powerpoint/2010/main" val="954538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A2F0E-C05B-4DC6-A032-EEADBB7E96B6}"/>
              </a:ext>
            </a:extLst>
          </p:cNvPr>
          <p:cNvSpPr>
            <a:spLocks noGrp="1"/>
          </p:cNvSpPr>
          <p:nvPr>
            <p:ph type="body" sz="quarter" idx="18"/>
          </p:nvPr>
        </p:nvSpPr>
        <p:spPr>
          <a:xfrm>
            <a:off x="545432" y="1595171"/>
            <a:ext cx="11109679" cy="3867704"/>
          </a:xfrm>
        </p:spPr>
        <p:txBody>
          <a:bodyPr vert="horz" lIns="91440" tIns="45720" rIns="91440" bIns="45720" rtlCol="0" anchor="t">
            <a:normAutofit lnSpcReduction="10000"/>
          </a:bodyPr>
          <a:lstStyle/>
          <a:p>
            <a:r>
              <a:rPr lang="lt-LT" dirty="0"/>
              <a:t>Ką tik aptarėme įprastus tipinės rinkos segmentus. Tačiau tyrimai rodo, kad 1-3 segmentai (geografija, demografija ir </a:t>
            </a:r>
            <a:r>
              <a:rPr lang="lt-LT" dirty="0" err="1"/>
              <a:t>psichografija</a:t>
            </a:r>
            <a:r>
              <a:rPr lang="lt-LT" dirty="0"/>
              <a:t>) suteikia aprašomuosius duomenis apie klientų charakteristikas „po fakto“. Tačiau mes norime sužinoti ir suprasti, kas verčia senjorus pirkti!</a:t>
            </a:r>
          </a:p>
          <a:p>
            <a:r>
              <a:rPr lang="lt-LT" dirty="0"/>
              <a:t>Žinome, kad </a:t>
            </a:r>
            <a:r>
              <a:rPr lang="lt-LT" b="1" dirty="0"/>
              <a:t>produkto dizainas ir komunikacija </a:t>
            </a:r>
            <a:r>
              <a:rPr lang="lt-LT" dirty="0"/>
              <a:t>yra naudingos priemonės, padedančios padidinti produktų patrauklumą, ypač funkcinių maisto produktų, todėl dabar galime keturis segmentus suskirstyti į dvi grupes:</a:t>
            </a:r>
          </a:p>
          <a:p>
            <a:pPr marL="342900" indent="-342900">
              <a:buFont typeface="Arial" panose="020B0604020202020204" pitchFamily="34" charset="0"/>
              <a:buChar char="•"/>
            </a:pPr>
            <a:r>
              <a:rPr lang="lt-LT" b="1" dirty="0">
                <a:solidFill>
                  <a:srgbClr val="1188A3"/>
                </a:solidFill>
              </a:rPr>
              <a:t>Segmentavimas pagal pageidavimus </a:t>
            </a:r>
            <a:r>
              <a:rPr lang="lt-LT" dirty="0"/>
              <a:t>–</a:t>
            </a:r>
            <a:r>
              <a:rPr lang="lt-LT" b="1" dirty="0">
                <a:solidFill>
                  <a:srgbClr val="1188A3"/>
                </a:solidFill>
              </a:rPr>
              <a:t> </a:t>
            </a:r>
            <a:r>
              <a:rPr lang="lt-LT" dirty="0"/>
              <a:t>kuris galėtų numatyti elgseną (siekiamus atributus ir naudą);</a:t>
            </a:r>
          </a:p>
          <a:p>
            <a:pPr marL="342900" indent="-342900">
              <a:buFont typeface="Arial" panose="020B0604020202020204" pitchFamily="34" charset="0"/>
              <a:buChar char="•"/>
            </a:pPr>
            <a:r>
              <a:rPr lang="lt-LT" b="1" dirty="0">
                <a:solidFill>
                  <a:srgbClr val="1188A3"/>
                </a:solidFill>
              </a:rPr>
              <a:t>Segmentavimas pagal požymius </a:t>
            </a:r>
            <a:r>
              <a:rPr lang="lt-LT" dirty="0"/>
              <a:t>– būtų atsižvelgiama į rinkos demografinius duomenis, aplinką, fiziologiją ir </a:t>
            </a:r>
            <a:r>
              <a:rPr lang="lt-LT" dirty="0" err="1"/>
              <a:t>t</a:t>
            </a:r>
            <a:r>
              <a:rPr lang="lt-LT" dirty="0"/>
              <a:t>. </a:t>
            </a:r>
            <a:r>
              <a:rPr lang="lt-LT" dirty="0" err="1"/>
              <a:t>t</a:t>
            </a:r>
            <a:r>
              <a:rPr lang="lt-LT" dirty="0"/>
              <a:t>.</a:t>
            </a:r>
            <a:endParaRPr lang="en-IE" dirty="0"/>
          </a:p>
        </p:txBody>
      </p:sp>
      <p:sp>
        <p:nvSpPr>
          <p:cNvPr id="3" name="Text Placeholder 2">
            <a:extLst>
              <a:ext uri="{FF2B5EF4-FFF2-40B4-BE49-F238E27FC236}">
                <a16:creationId xmlns:a16="http://schemas.microsoft.com/office/drawing/2014/main" id="{8DF36B0C-5FF4-4834-BB0C-4A9DEFECDBFE}"/>
              </a:ext>
            </a:extLst>
          </p:cNvPr>
          <p:cNvSpPr>
            <a:spLocks noGrp="1"/>
          </p:cNvSpPr>
          <p:nvPr>
            <p:ph type="body" sz="quarter" idx="16"/>
          </p:nvPr>
        </p:nvSpPr>
        <p:spPr>
          <a:xfrm>
            <a:off x="545432" y="607247"/>
            <a:ext cx="10808102" cy="582221"/>
          </a:xfrm>
        </p:spPr>
        <p:txBody>
          <a:bodyPr>
            <a:normAutofit lnSpcReduction="10000"/>
          </a:bodyPr>
          <a:lstStyle/>
          <a:p>
            <a:r>
              <a:rPr lang="en-US" dirty="0"/>
              <a:t>Į </a:t>
            </a:r>
            <a:r>
              <a:rPr lang="en-US" dirty="0" err="1"/>
              <a:t>kokius</a:t>
            </a:r>
            <a:r>
              <a:rPr lang="en-US" dirty="0"/>
              <a:t> </a:t>
            </a:r>
            <a:r>
              <a:rPr lang="en-US" dirty="0">
                <a:highlight>
                  <a:srgbClr val="FED100"/>
                </a:highlight>
              </a:rPr>
              <a:t>RINKOS SEGMENTUS </a:t>
            </a:r>
            <a:r>
              <a:rPr lang="en-US" dirty="0"/>
              <a:t>orientuojatės?</a:t>
            </a:r>
          </a:p>
          <a:p>
            <a:endParaRPr lang="en-IE" b="1" dirty="0"/>
          </a:p>
        </p:txBody>
      </p:sp>
      <p:pic>
        <p:nvPicPr>
          <p:cNvPr id="5" name="Graphic 4" descr="Presentation with pie chart outline">
            <a:extLst>
              <a:ext uri="{FF2B5EF4-FFF2-40B4-BE49-F238E27FC236}">
                <a16:creationId xmlns:a16="http://schemas.microsoft.com/office/drawing/2014/main" id="{767FEA67-A4AB-4BFB-8A2C-24AFC2E45D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621" y="156477"/>
            <a:ext cx="1610386" cy="1610386"/>
          </a:xfrm>
          <a:prstGeom prst="rect">
            <a:avLst/>
          </a:prstGeom>
        </p:spPr>
      </p:pic>
      <p:sp>
        <p:nvSpPr>
          <p:cNvPr id="7" name="Right Triangle 6">
            <a:extLst>
              <a:ext uri="{FF2B5EF4-FFF2-40B4-BE49-F238E27FC236}">
                <a16:creationId xmlns:a16="http://schemas.microsoft.com/office/drawing/2014/main" id="{155534DD-6501-418E-BEDB-2CDC901734D6}"/>
              </a:ext>
            </a:extLst>
          </p:cNvPr>
          <p:cNvSpPr/>
          <p:nvPr/>
        </p:nvSpPr>
        <p:spPr>
          <a:xfrm>
            <a:off x="11217175" y="674218"/>
            <a:ext cx="136359" cy="134404"/>
          </a:xfrm>
          <a:prstGeom prst="rtTriangle">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81090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BB053-E21F-4FA6-A790-E1ECEB4EB6B8}"/>
              </a:ext>
            </a:extLst>
          </p:cNvPr>
          <p:cNvSpPr>
            <a:spLocks noGrp="1"/>
          </p:cNvSpPr>
          <p:nvPr>
            <p:ph type="body" sz="quarter" idx="18"/>
          </p:nvPr>
        </p:nvSpPr>
        <p:spPr>
          <a:xfrm>
            <a:off x="606903" y="1620376"/>
            <a:ext cx="10935913" cy="3867704"/>
          </a:xfrm>
        </p:spPr>
        <p:txBody>
          <a:bodyPr vert="horz" lIns="91440" tIns="45720" rIns="91440" bIns="45720" rtlCol="0" anchor="t">
            <a:normAutofit/>
          </a:bodyPr>
          <a:lstStyle/>
          <a:p>
            <a:r>
              <a:rPr lang="lt-LT" dirty="0"/>
              <a:t>Pirkėjų pageidavimai ir elgsena nuolat kinta, todėl visada yra svarbu turėti naujausią ir aktualiausią vyresnio amžiaus tikslinių vartotojų paveikslą.</a:t>
            </a:r>
          </a:p>
          <a:p>
            <a:r>
              <a:rPr lang="lt-LT" dirty="0"/>
              <a:t>Svarbu rinkti įžvalgas, kad suprastumėte šį pirmenybėmis pagrįstą segmentą, </a:t>
            </a:r>
            <a:r>
              <a:rPr lang="lt-LT" dirty="0" err="1"/>
              <a:t>pvz</a:t>
            </a:r>
            <a:r>
              <a:rPr lang="lt-LT" dirty="0"/>
              <a:t>:</a:t>
            </a:r>
          </a:p>
          <a:p>
            <a:pPr marL="342900" indent="-342900">
              <a:buFont typeface="Arial" panose="020B0604020202020204" pitchFamily="34" charset="0"/>
              <a:buChar char="•"/>
            </a:pPr>
            <a:r>
              <a:rPr lang="lt-LT" dirty="0"/>
              <a:t>Išmatuokite produkto paklausą, kad nustatytumėte, kurie segmentai greičiausiai pirktų jūsų produktą </a:t>
            </a:r>
            <a:r>
              <a:rPr lang="en-US" dirty="0">
                <a:sym typeface="Wingdings" panose="05000000000000000000" pitchFamily="2" charset="2"/>
              </a:rPr>
              <a:t> </a:t>
            </a:r>
            <a:r>
              <a:rPr lang="lt-LT" dirty="0"/>
              <a:t>nustatomas </a:t>
            </a:r>
            <a:r>
              <a:rPr lang="lt-LT" b="1" dirty="0"/>
              <a:t>rinkos dydis</a:t>
            </a:r>
            <a:r>
              <a:rPr lang="lt-LT" dirty="0"/>
              <a:t>;</a:t>
            </a:r>
          </a:p>
          <a:p>
            <a:pPr marL="342900" indent="-342900">
              <a:buFont typeface="Arial" panose="020B0604020202020204" pitchFamily="34" charset="0"/>
              <a:buChar char="•"/>
            </a:pPr>
            <a:r>
              <a:rPr lang="lt-LT" dirty="0"/>
              <a:t>Gerai supraskite savo pirkėjų tipažą, jų pageidavimus ir elgseną </a:t>
            </a:r>
            <a:r>
              <a:rPr lang="en-US" dirty="0">
                <a:sym typeface="Wingdings" panose="05000000000000000000" pitchFamily="2" charset="2"/>
              </a:rPr>
              <a:t> </a:t>
            </a:r>
            <a:r>
              <a:rPr lang="lt-LT" dirty="0"/>
              <a:t> nustatomas </a:t>
            </a:r>
            <a:r>
              <a:rPr lang="lt-LT" b="1" dirty="0"/>
              <a:t>augimo ir pelningumo potencialas</a:t>
            </a:r>
            <a:r>
              <a:rPr lang="lt-LT" dirty="0"/>
              <a:t>;</a:t>
            </a:r>
            <a:endParaRPr lang="en-US" b="1" dirty="0">
              <a:cs typeface="Calibri"/>
            </a:endParaRPr>
          </a:p>
          <a:p>
            <a:pPr marL="342900" indent="-342900">
              <a:buFont typeface="Arial" panose="020B0604020202020204" pitchFamily="34" charset="0"/>
              <a:buChar char="•"/>
            </a:pPr>
            <a:r>
              <a:rPr lang="lt-LT" dirty="0"/>
              <a:t>Nukreipti kampanijos tikslus sužinant, kurie segmentai geriausiai reaguotų į rinkodarą </a:t>
            </a:r>
            <a:r>
              <a:rPr lang="en-US" dirty="0">
                <a:sym typeface="Wingdings" panose="05000000000000000000" pitchFamily="2" charset="2"/>
              </a:rPr>
              <a:t> </a:t>
            </a:r>
            <a:r>
              <a:rPr lang="lt-LT" dirty="0"/>
              <a:t>nustatomos </a:t>
            </a:r>
            <a:r>
              <a:rPr lang="lt-LT" b="1" dirty="0"/>
              <a:t>rinkos įsigijimo sąnaudos</a:t>
            </a:r>
            <a:r>
              <a:rPr lang="lt-LT" dirty="0"/>
              <a:t>. </a:t>
            </a:r>
            <a:endParaRPr lang="en-US" dirty="0">
              <a:cs typeface="Calibri"/>
            </a:endParaRPr>
          </a:p>
        </p:txBody>
      </p:sp>
      <p:sp>
        <p:nvSpPr>
          <p:cNvPr id="3" name="Text Placeholder 2">
            <a:extLst>
              <a:ext uri="{FF2B5EF4-FFF2-40B4-BE49-F238E27FC236}">
                <a16:creationId xmlns:a16="http://schemas.microsoft.com/office/drawing/2014/main" id="{7F2496C3-84A6-4AFE-99A9-B434CB752A44}"/>
              </a:ext>
            </a:extLst>
          </p:cNvPr>
          <p:cNvSpPr>
            <a:spLocks noGrp="1"/>
          </p:cNvSpPr>
          <p:nvPr>
            <p:ph type="body" sz="quarter" idx="16"/>
          </p:nvPr>
        </p:nvSpPr>
        <p:spPr>
          <a:xfrm>
            <a:off x="216824" y="513499"/>
            <a:ext cx="7753831" cy="582221"/>
          </a:xfrm>
          <a:solidFill>
            <a:srgbClr val="FFD100"/>
          </a:solidFill>
        </p:spPr>
        <p:txBody>
          <a:bodyPr>
            <a:normAutofit fontScale="85000" lnSpcReduction="10000"/>
          </a:bodyPr>
          <a:lstStyle/>
          <a:p>
            <a:r>
              <a:rPr lang="lt-LT" dirty="0"/>
              <a:t>Perėjimas nuo segmentų prie tikslinių grupių</a:t>
            </a:r>
            <a:endParaRPr lang="en-IE" dirty="0"/>
          </a:p>
        </p:txBody>
      </p:sp>
    </p:spTree>
    <p:extLst>
      <p:ext uri="{BB962C8B-B14F-4D97-AF65-F5344CB8AC3E}">
        <p14:creationId xmlns:p14="http://schemas.microsoft.com/office/powerpoint/2010/main" val="187796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56836E-EE28-49F3-9E4A-B362101E56E2}"/>
              </a:ext>
            </a:extLst>
          </p:cNvPr>
          <p:cNvPicPr>
            <a:picLocks noGrp="1" noChangeAspect="1"/>
          </p:cNvPicPr>
          <p:nvPr>
            <p:ph type="pic" sz="quarter" idx="10"/>
          </p:nvPr>
        </p:nvPicPr>
        <p:blipFill>
          <a:blip r:embed="rId2" r:link="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2" name="Text Placeholder 1">
            <a:extLst>
              <a:ext uri="{FF2B5EF4-FFF2-40B4-BE49-F238E27FC236}">
                <a16:creationId xmlns:a16="http://schemas.microsoft.com/office/drawing/2014/main" id="{BA01BC53-78C9-404B-A11D-B2A31FCA8B11}"/>
              </a:ext>
            </a:extLst>
          </p:cNvPr>
          <p:cNvSpPr>
            <a:spLocks noGrp="1"/>
          </p:cNvSpPr>
          <p:nvPr>
            <p:ph type="body" sz="quarter" idx="18"/>
          </p:nvPr>
        </p:nvSpPr>
        <p:spPr>
          <a:xfrm>
            <a:off x="417094" y="1507958"/>
            <a:ext cx="5678906" cy="4116757"/>
          </a:xfrm>
        </p:spPr>
        <p:txBody>
          <a:bodyPr vert="horz" lIns="91440" tIns="45720" rIns="91440" bIns="45720" rtlCol="0" anchor="t">
            <a:normAutofit/>
          </a:bodyPr>
          <a:lstStyle/>
          <a:p>
            <a:pPr indent="0"/>
            <a:r>
              <a:rPr lang="lt-LT" dirty="0"/>
              <a:t>Tyrimai rodo, kad 60-69 metų senjorai labiau vertina </a:t>
            </a:r>
            <a:r>
              <a:rPr lang="lt-LT" b="1" dirty="0"/>
              <a:t>produkto kokybę </a:t>
            </a:r>
            <a:r>
              <a:rPr lang="lt-LT" dirty="0"/>
              <a:t>nei kainą ir, pirkdami sveikus maisto produktus, </a:t>
            </a:r>
            <a:r>
              <a:rPr lang="lt-LT" b="1" dirty="0"/>
              <a:t>tikisi didesnio produktų pasirinkimo</a:t>
            </a:r>
            <a:r>
              <a:rPr lang="lt-LT" dirty="0"/>
              <a:t>. </a:t>
            </a:r>
            <a:r>
              <a:rPr lang="lt-LT" u="sng" dirty="0">
                <a:solidFill>
                  <a:srgbClr val="1188A3"/>
                </a:solidFill>
              </a:rPr>
              <a:t>Šaltinis</a:t>
            </a:r>
          </a:p>
          <a:p>
            <a:pPr indent="0"/>
            <a:r>
              <a:rPr lang="lt-LT" dirty="0"/>
              <a:t>2018 m. atliktas tyrimas parodė, kad vyresnio amžiaus vartotojai turi specifinių pageidavimų dėl </a:t>
            </a:r>
            <a:r>
              <a:rPr lang="lt-LT" b="1" dirty="0"/>
              <a:t>pakuotės tipo ir dizaino</a:t>
            </a:r>
            <a:r>
              <a:rPr lang="lt-LT" dirty="0"/>
              <a:t>. Paprasta grafika ir šriftas, taip pat prislopintos spalvos teigiamai veikė jų požiūrį į produktą. </a:t>
            </a:r>
            <a:r>
              <a:rPr lang="lt-LT" u="sng" dirty="0">
                <a:solidFill>
                  <a:srgbClr val="1188A3"/>
                </a:solidFill>
              </a:rPr>
              <a:t>Šaltinis</a:t>
            </a:r>
            <a:endParaRPr lang="en-US" b="1" u="sng" dirty="0">
              <a:solidFill>
                <a:srgbClr val="1188A3"/>
              </a:solidFill>
            </a:endParaRPr>
          </a:p>
        </p:txBody>
      </p:sp>
      <p:sp>
        <p:nvSpPr>
          <p:cNvPr id="3" name="Text Placeholder 2">
            <a:extLst>
              <a:ext uri="{FF2B5EF4-FFF2-40B4-BE49-F238E27FC236}">
                <a16:creationId xmlns:a16="http://schemas.microsoft.com/office/drawing/2014/main" id="{8EB3661C-3849-4B31-8985-1D1B9A40AD1D}"/>
              </a:ext>
            </a:extLst>
          </p:cNvPr>
          <p:cNvSpPr>
            <a:spLocks noGrp="1"/>
          </p:cNvSpPr>
          <p:nvPr>
            <p:ph type="body" sz="quarter" idx="16"/>
          </p:nvPr>
        </p:nvSpPr>
        <p:spPr>
          <a:xfrm>
            <a:off x="734714" y="450467"/>
            <a:ext cx="5085159" cy="582221"/>
          </a:xfrm>
        </p:spPr>
        <p:txBody>
          <a:bodyPr>
            <a:normAutofit fontScale="92500"/>
          </a:bodyPr>
          <a:lstStyle/>
          <a:p>
            <a:r>
              <a:rPr lang="lt-LT" dirty="0"/>
              <a:t>Pirmenybėmis grindžiamas </a:t>
            </a:r>
          </a:p>
        </p:txBody>
      </p:sp>
      <p:sp>
        <p:nvSpPr>
          <p:cNvPr id="6" name="TextBox 5">
            <a:extLst>
              <a:ext uri="{FF2B5EF4-FFF2-40B4-BE49-F238E27FC236}">
                <a16:creationId xmlns:a16="http://schemas.microsoft.com/office/drawing/2014/main" id="{B39EB34A-AD9E-4A89-8653-14EE23827267}"/>
              </a:ext>
            </a:extLst>
          </p:cNvPr>
          <p:cNvSpPr txBox="1"/>
          <p:nvPr/>
        </p:nvSpPr>
        <p:spPr>
          <a:xfrm>
            <a:off x="6392300" y="5292206"/>
            <a:ext cx="4904509" cy="1200329"/>
          </a:xfrm>
          <a:prstGeom prst="rect">
            <a:avLst/>
          </a:prstGeom>
          <a:solidFill>
            <a:srgbClr val="FED100"/>
          </a:solidFill>
        </p:spPr>
        <p:txBody>
          <a:bodyPr wrap="square" lIns="91440" tIns="45720" rIns="91440" bIns="45720" rtlCol="0" anchor="t">
            <a:spAutoFit/>
          </a:bodyPr>
          <a:lstStyle/>
          <a:p>
            <a:pPr algn="ctr"/>
            <a:endParaRPr lang="en-US" dirty="0">
              <a:solidFill>
                <a:srgbClr val="000000"/>
              </a:solidFill>
            </a:endParaRPr>
          </a:p>
          <a:p>
            <a:pPr algn="ctr"/>
            <a:r>
              <a:rPr lang="lt-LT" dirty="0">
                <a:solidFill>
                  <a:srgbClr val="000000"/>
                </a:solidFill>
              </a:rPr>
              <a:t>Vienas iš mūsų geros praktikos pavyzdžių rodo, kaip pavyko pasiekti šiuos rinkodaros tikslus. Kokybė – pasirinkimas – gera pakuotė</a:t>
            </a:r>
            <a:endParaRPr lang="en-IE" b="1" dirty="0">
              <a:solidFill>
                <a:srgbClr val="000000"/>
              </a:solidFill>
            </a:endParaRPr>
          </a:p>
        </p:txBody>
      </p:sp>
      <p:sp>
        <p:nvSpPr>
          <p:cNvPr id="8" name="TextBox 7">
            <a:extLst>
              <a:ext uri="{FF2B5EF4-FFF2-40B4-BE49-F238E27FC236}">
                <a16:creationId xmlns:a16="http://schemas.microsoft.com/office/drawing/2014/main" id="{F0DC9566-F9BF-4713-9E86-C76A81BB1A0A}"/>
              </a:ext>
            </a:extLst>
          </p:cNvPr>
          <p:cNvSpPr txBox="1"/>
          <p:nvPr/>
        </p:nvSpPr>
        <p:spPr>
          <a:xfrm>
            <a:off x="10218210" y="4584320"/>
            <a:ext cx="2311400" cy="707886"/>
          </a:xfrm>
          <a:prstGeom prst="rect">
            <a:avLst/>
          </a:prstGeom>
          <a:noFill/>
        </p:spPr>
        <p:txBody>
          <a:bodyPr wrap="square" rtlCol="0">
            <a:spAutoFit/>
          </a:bodyPr>
          <a:lstStyle/>
          <a:p>
            <a:r>
              <a:rPr lang="en-US" sz="4000" dirty="0" err="1">
                <a:highlight>
                  <a:srgbClr val="FED100"/>
                </a:highlight>
              </a:rPr>
              <a:t>Nuoroda</a:t>
            </a:r>
            <a:endParaRPr lang="en-IE" sz="4000" dirty="0">
              <a:highlight>
                <a:srgbClr val="FED100"/>
              </a:highlight>
            </a:endParaRPr>
          </a:p>
        </p:txBody>
      </p:sp>
      <p:pic>
        <p:nvPicPr>
          <p:cNvPr id="9" name="Picture 8">
            <a:extLst>
              <a:ext uri="{FF2B5EF4-FFF2-40B4-BE49-F238E27FC236}">
                <a16:creationId xmlns:a16="http://schemas.microsoft.com/office/drawing/2014/main" id="{9D88C630-96C8-46D2-B0C9-D58540CA3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2592" y="4729372"/>
            <a:ext cx="743117" cy="1125668"/>
          </a:xfrm>
          <a:prstGeom prst="rect">
            <a:avLst/>
          </a:prstGeom>
        </p:spPr>
      </p:pic>
    </p:spTree>
    <p:extLst>
      <p:ext uri="{BB962C8B-B14F-4D97-AF65-F5344CB8AC3E}">
        <p14:creationId xmlns:p14="http://schemas.microsoft.com/office/powerpoint/2010/main" val="160862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8A9F2D-78F2-4E22-B45A-226342C381DD}"/>
              </a:ext>
            </a:extLst>
          </p:cNvPr>
          <p:cNvSpPr>
            <a:spLocks noGrp="1"/>
          </p:cNvSpPr>
          <p:nvPr>
            <p:ph type="body" sz="quarter" idx="13"/>
          </p:nvPr>
        </p:nvSpPr>
        <p:spPr>
          <a:xfrm>
            <a:off x="6237247" y="971044"/>
            <a:ext cx="5585217" cy="4642355"/>
          </a:xfrm>
        </p:spPr>
        <p:txBody>
          <a:bodyPr>
            <a:noAutofit/>
          </a:bodyPr>
          <a:lstStyle/>
          <a:p>
            <a:pPr lvl="0" algn="l">
              <a:lnSpc>
                <a:spcPct val="100000"/>
              </a:lnSpc>
              <a:spcBef>
                <a:spcPts val="0"/>
              </a:spcBef>
              <a:defRPr/>
            </a:pPr>
            <a:r>
              <a:rPr lang="lt-LT" sz="2000" i="0" dirty="0"/>
              <a:t>Svarbu paminėti, kad senjorai patenka į potencialiai pažeidžiamų vartotojų kategoriją. Pažeidžiamas vartotojas gali būti apibrėžiamas kaip:</a:t>
            </a:r>
          </a:p>
          <a:p>
            <a:pPr lvl="0" algn="l">
              <a:lnSpc>
                <a:spcPct val="100000"/>
              </a:lnSpc>
              <a:spcBef>
                <a:spcPts val="0"/>
              </a:spcBef>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lvl="0" algn="l">
              <a:lnSpc>
                <a:spcPct val="100000"/>
              </a:lnSpc>
              <a:spcBef>
                <a:spcPts val="0"/>
              </a:spcBef>
              <a:defRPr/>
            </a:pPr>
            <a:r>
              <a:rPr lang="lt-LT" sz="2000" i="0" dirty="0"/>
              <a:t>„Vartotojas, kuris dėl socialinių ir demografinių charakteristikų, elgsenos ypatybių, asmeninės situacijos ar rinkos aplinkos: </a:t>
            </a:r>
          </a:p>
          <a:p>
            <a:pPr marL="342900" lvl="0" indent="-342900" algn="l">
              <a:lnSpc>
                <a:spcPct val="100000"/>
              </a:lnSpc>
              <a:spcBef>
                <a:spcPts val="0"/>
              </a:spcBef>
              <a:buFont typeface="Arial" panose="020B0604020202020204" pitchFamily="34" charset="0"/>
              <a:buChar char="•"/>
              <a:defRPr/>
            </a:pPr>
            <a:r>
              <a:rPr lang="lt-LT" sz="2000" i="0" dirty="0"/>
              <a:t>turi didesnę riziką patirti neigiamų padarinių;  </a:t>
            </a:r>
          </a:p>
          <a:p>
            <a:pPr marL="342900" lvl="0" indent="-342900" algn="l">
              <a:lnSpc>
                <a:spcPct val="100000"/>
              </a:lnSpc>
              <a:spcBef>
                <a:spcPts val="0"/>
              </a:spcBef>
              <a:buFont typeface="Arial" panose="020B0604020202020204" pitchFamily="34" charset="0"/>
              <a:buChar char="•"/>
              <a:defRPr/>
            </a:pPr>
            <a:r>
              <a:rPr lang="lt-LT" sz="2000" i="0" dirty="0"/>
              <a:t>turi ribotas galimybes padidinti savo gerovę; </a:t>
            </a:r>
          </a:p>
          <a:p>
            <a:pPr marL="342900" lvl="0" indent="-342900" algn="l">
              <a:lnSpc>
                <a:spcPct val="100000"/>
              </a:lnSpc>
              <a:spcBef>
                <a:spcPts val="0"/>
              </a:spcBef>
              <a:buFont typeface="Arial" panose="020B0604020202020204" pitchFamily="34" charset="0"/>
              <a:buChar char="•"/>
              <a:defRPr/>
            </a:pPr>
            <a:r>
              <a:rPr lang="lt-LT" sz="2000" i="0" dirty="0"/>
              <a:t>turi sunkumų gaunant ar įsisavinant informaciją; </a:t>
            </a:r>
          </a:p>
          <a:p>
            <a:pPr marL="342900" lvl="0" indent="-342900" algn="l">
              <a:lnSpc>
                <a:spcPct val="100000"/>
              </a:lnSpc>
              <a:spcBef>
                <a:spcPts val="0"/>
              </a:spcBef>
              <a:buFont typeface="Arial" panose="020B0604020202020204" pitchFamily="34" charset="0"/>
              <a:buChar char="•"/>
              <a:defRPr/>
            </a:pPr>
            <a:r>
              <a:rPr lang="lt-LT" sz="2000" i="0" dirty="0"/>
              <a:t>turi mažiau galimybių pirkti, pasirinkti ar gauti tinkamus produktus; </a:t>
            </a:r>
          </a:p>
          <a:p>
            <a:pPr marL="342900" lvl="0" indent="-342900" algn="l">
              <a:lnSpc>
                <a:spcPct val="100000"/>
              </a:lnSpc>
              <a:spcBef>
                <a:spcPts val="0"/>
              </a:spcBef>
              <a:buFont typeface="Arial" panose="020B0604020202020204" pitchFamily="34" charset="0"/>
              <a:buChar char="•"/>
              <a:defRPr/>
            </a:pPr>
            <a:r>
              <a:rPr lang="lt-LT" sz="2000" i="0" dirty="0"/>
              <a:t>yra jautresnis tam tikrai rinkodaros praktikai.“</a:t>
            </a:r>
          </a:p>
          <a:p>
            <a:pPr lvl="0" algn="l">
              <a:lnSpc>
                <a:spcPct val="100000"/>
              </a:lnSpc>
              <a:spcBef>
                <a:spcPts val="0"/>
              </a:spcBef>
              <a:defRPr/>
            </a:pPr>
            <a:r>
              <a:rPr lang="lt-LT" sz="2000" i="0" dirty="0"/>
              <a:t> Šaltinis: ES Komisijos faktų suvestinė</a:t>
            </a:r>
          </a:p>
          <a:p>
            <a:pPr lvl="0" algn="l">
              <a:lnSpc>
                <a:spcPct val="100000"/>
              </a:lnSpc>
              <a:spcBef>
                <a:spcPts val="0"/>
              </a:spcBef>
              <a:defRPr/>
            </a:pPr>
            <a:endParaRPr lang="lt-LT" sz="2000" i="0" dirty="0"/>
          </a:p>
          <a:p>
            <a:pPr lvl="0" algn="l">
              <a:lnSpc>
                <a:spcPct val="100000"/>
              </a:lnSpc>
              <a:spcBef>
                <a:spcPts val="0"/>
              </a:spcBef>
              <a:defRPr/>
            </a:pPr>
            <a:endParaRPr lang="lt-LT" sz="2000" i="0" dirty="0"/>
          </a:p>
        </p:txBody>
      </p:sp>
      <p:pic>
        <p:nvPicPr>
          <p:cNvPr id="11" name="Picture Placeholder 10" descr="Business man pulling a block from Jenga tower">
            <a:extLst>
              <a:ext uri="{FF2B5EF4-FFF2-40B4-BE49-F238E27FC236}">
                <a16:creationId xmlns:a16="http://schemas.microsoft.com/office/drawing/2014/main" id="{9F4CD2AF-953E-4C89-A455-797FA037E8F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12" name="Arrow: Right 11">
            <a:extLst>
              <a:ext uri="{FF2B5EF4-FFF2-40B4-BE49-F238E27FC236}">
                <a16:creationId xmlns:a16="http://schemas.microsoft.com/office/drawing/2014/main" id="{1568C839-9173-49D5-AC77-918FCD2CC6F2}"/>
              </a:ext>
            </a:extLst>
          </p:cNvPr>
          <p:cNvSpPr/>
          <p:nvPr/>
        </p:nvSpPr>
        <p:spPr>
          <a:xfrm rot="18955932">
            <a:off x="7176448" y="5740671"/>
            <a:ext cx="1582242" cy="1060226"/>
          </a:xfrm>
          <a:prstGeom prst="rightArrow">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t>Labai</a:t>
            </a:r>
            <a:r>
              <a:rPr lang="en-US" sz="1200" b="1" dirty="0"/>
              <a:t> </a:t>
            </a:r>
            <a:r>
              <a:rPr lang="en-US" sz="1200" b="1" dirty="0" err="1"/>
              <a:t>įdomus</a:t>
            </a:r>
            <a:r>
              <a:rPr lang="en-US" sz="1200" b="1" dirty="0"/>
              <a:t> </a:t>
            </a:r>
            <a:r>
              <a:rPr lang="en-US" sz="1200" b="1" dirty="0" err="1"/>
              <a:t>skaitinys</a:t>
            </a:r>
            <a:r>
              <a:rPr lang="en-US" sz="1200" b="1" dirty="0"/>
              <a:t>!</a:t>
            </a:r>
            <a:endParaRPr lang="en-IE" sz="1200" b="1" dirty="0"/>
          </a:p>
        </p:txBody>
      </p:sp>
    </p:spTree>
    <p:extLst>
      <p:ext uri="{BB962C8B-B14F-4D97-AF65-F5344CB8AC3E}">
        <p14:creationId xmlns:p14="http://schemas.microsoft.com/office/powerpoint/2010/main" val="1419363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6A1FB-9DF1-45A3-BC2D-F46F61AEF876}"/>
              </a:ext>
            </a:extLst>
          </p:cNvPr>
          <p:cNvSpPr>
            <a:spLocks noGrp="1"/>
          </p:cNvSpPr>
          <p:nvPr>
            <p:ph type="body" sz="quarter" idx="18"/>
          </p:nvPr>
        </p:nvSpPr>
        <p:spPr>
          <a:xfrm>
            <a:off x="734714" y="1620376"/>
            <a:ext cx="11264443" cy="4870711"/>
          </a:xfrm>
        </p:spPr>
        <p:txBody>
          <a:bodyPr vert="horz" lIns="91440" tIns="45720" rIns="91440" bIns="45720" rtlCol="0" anchor="t">
            <a:normAutofit fontScale="92500" lnSpcReduction="10000"/>
          </a:bodyPr>
          <a:lstStyle/>
          <a:p>
            <a:pPr indent="0">
              <a:lnSpc>
                <a:spcPct val="110000"/>
              </a:lnSpc>
            </a:pPr>
            <a:r>
              <a:rPr lang="lt-LT" b="1" dirty="0"/>
              <a:t>„NUA </a:t>
            </a:r>
            <a:r>
              <a:rPr lang="lt-LT" b="1" dirty="0" err="1"/>
              <a:t>Naturals</a:t>
            </a:r>
            <a:r>
              <a:rPr lang="lt-LT" b="1" dirty="0"/>
              <a:t>“ </a:t>
            </a:r>
            <a:r>
              <a:rPr lang="lt-LT" dirty="0"/>
              <a:t>yra rinkos lyderė, gerinanti sveikatą ir gerovę savo gardžiu ekologišku natūraliu maistu. Jų misija – sukurti sveiką, laimingą kūno, proto ir dvasios pusiausvyrą visoms amžiaus grupėms. </a:t>
            </a:r>
          </a:p>
          <a:p>
            <a:pPr indent="0">
              <a:lnSpc>
                <a:spcPct val="110000"/>
              </a:lnSpc>
            </a:pPr>
            <a:r>
              <a:rPr lang="lt-LT" dirty="0"/>
              <a:t>Nors „</a:t>
            </a:r>
            <a:r>
              <a:rPr lang="lt-LT" dirty="0" err="1"/>
              <a:t>Nua</a:t>
            </a:r>
            <a:r>
              <a:rPr lang="lt-LT" dirty="0"/>
              <a:t> </a:t>
            </a:r>
            <a:r>
              <a:rPr lang="lt-LT" dirty="0" err="1"/>
              <a:t>Naturals</a:t>
            </a:r>
            <a:r>
              <a:rPr lang="lt-LT" dirty="0"/>
              <a:t>“ nėra specialiai orientuotas į senjorų rinką, jų produktai idealiai tinka šiam rinkos segmentui. Šių </a:t>
            </a:r>
            <a:r>
              <a:rPr lang="lt-LT" dirty="0" err="1"/>
              <a:t>supermaisto</a:t>
            </a:r>
            <a:r>
              <a:rPr lang="lt-LT" dirty="0"/>
              <a:t> miltelių galima dėti į skysčius, padažus ar maisto produktus ir taip padidinti jų maistinę vertę, be to, jie padeda lengvai papildyti senjorų mitybą ir pritaikyti netinkamos mitybos ir rijimo problemoms spręsti.</a:t>
            </a:r>
          </a:p>
          <a:p>
            <a:pPr indent="0">
              <a:lnSpc>
                <a:spcPct val="110000"/>
              </a:lnSpc>
            </a:pPr>
            <a:r>
              <a:rPr lang="lt-LT" dirty="0"/>
              <a:t>„</a:t>
            </a:r>
            <a:r>
              <a:rPr lang="lt-LT" dirty="0" err="1"/>
              <a:t>Nua</a:t>
            </a:r>
            <a:r>
              <a:rPr lang="lt-LT" dirty="0"/>
              <a:t> </a:t>
            </a:r>
            <a:r>
              <a:rPr lang="lt-LT" dirty="0" err="1"/>
              <a:t>Naturals</a:t>
            </a:r>
            <a:r>
              <a:rPr lang="lt-LT" dirty="0"/>
              <a:t>“ rodo, kaip tenkina vyresnio amžiaus vartotojų poreikius, užtikrindami </a:t>
            </a:r>
            <a:r>
              <a:rPr lang="lt-LT" b="1" dirty="0">
                <a:solidFill>
                  <a:srgbClr val="1188A3"/>
                </a:solidFill>
              </a:rPr>
              <a:t>aukštą kokybę </a:t>
            </a:r>
            <a:r>
              <a:rPr lang="lt-LT" dirty="0"/>
              <a:t>ir </a:t>
            </a:r>
            <a:r>
              <a:rPr lang="lt-LT" b="1" dirty="0">
                <a:solidFill>
                  <a:srgbClr val="1188A3"/>
                </a:solidFill>
              </a:rPr>
              <a:t>platų pasirinkimą</a:t>
            </a:r>
            <a:r>
              <a:rPr lang="lt-LT" dirty="0"/>
              <a:t>. Jie taip pat parodo, kaip atsižvelgia į pakuočių svarbą senjorams, pateikdami lengvus, lengvai įskaitomu šriftu, lengvai sandėliuojamus ir lengvai atidaromus maišelius ir tūteles. </a:t>
            </a:r>
          </a:p>
          <a:p>
            <a:pPr indent="0">
              <a:lnSpc>
                <a:spcPct val="110000"/>
              </a:lnSpc>
            </a:pPr>
            <a:r>
              <a:rPr lang="lt-LT" dirty="0"/>
              <a:t>Įdomu tai, kad </a:t>
            </a:r>
            <a:r>
              <a:rPr lang="lt-LT" b="1" dirty="0">
                <a:solidFill>
                  <a:srgbClr val="1188A3"/>
                </a:solidFill>
              </a:rPr>
              <a:t>nėra jokių konkrečiam segmentui būdingų formuluočių </a:t>
            </a:r>
            <a:r>
              <a:rPr lang="lt-LT" dirty="0"/>
              <a:t>ir jie sukūrė universalų produktą, kuris, pasirodo, tinka senjorų rinkai.</a:t>
            </a:r>
            <a:endParaRPr lang="en-IE" dirty="0"/>
          </a:p>
        </p:txBody>
      </p:sp>
      <p:sp>
        <p:nvSpPr>
          <p:cNvPr id="3" name="Text Placeholder 2">
            <a:extLst>
              <a:ext uri="{FF2B5EF4-FFF2-40B4-BE49-F238E27FC236}">
                <a16:creationId xmlns:a16="http://schemas.microsoft.com/office/drawing/2014/main" id="{5852EF89-3885-43D3-9CB2-47839CDC737F}"/>
              </a:ext>
            </a:extLst>
          </p:cNvPr>
          <p:cNvSpPr>
            <a:spLocks noGrp="1"/>
          </p:cNvSpPr>
          <p:nvPr>
            <p:ph type="body" sz="quarter" idx="16"/>
          </p:nvPr>
        </p:nvSpPr>
        <p:spPr>
          <a:xfrm>
            <a:off x="0" y="366913"/>
            <a:ext cx="10594346" cy="582221"/>
          </a:xfrm>
          <a:solidFill>
            <a:srgbClr val="FFD100"/>
          </a:solidFill>
        </p:spPr>
        <p:txBody>
          <a:bodyPr>
            <a:normAutofit lnSpcReduction="10000"/>
          </a:bodyPr>
          <a:lstStyle/>
          <a:p>
            <a:pPr marL="180000"/>
            <a:r>
              <a:rPr lang="en-US" dirty="0" err="1"/>
              <a:t>Pasisemkite</a:t>
            </a:r>
            <a:r>
              <a:rPr lang="en-US" dirty="0"/>
              <a:t> </a:t>
            </a:r>
            <a:r>
              <a:rPr lang="en-US" dirty="0" err="1"/>
              <a:t>įkvėpimo</a:t>
            </a:r>
            <a:endParaRPr lang="en-IE" dirty="0"/>
          </a:p>
        </p:txBody>
      </p:sp>
      <p:pic>
        <p:nvPicPr>
          <p:cNvPr id="5" name="Picture 4">
            <a:extLst>
              <a:ext uri="{FF2B5EF4-FFF2-40B4-BE49-F238E27FC236}">
                <a16:creationId xmlns:a16="http://schemas.microsoft.com/office/drawing/2014/main" id="{BD4B4FFF-69E8-42C4-B198-12A8CC3EEA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843" y="1461163"/>
            <a:ext cx="743117" cy="1125668"/>
          </a:xfrm>
          <a:prstGeom prst="rect">
            <a:avLst/>
          </a:prstGeom>
        </p:spPr>
      </p:pic>
      <p:pic>
        <p:nvPicPr>
          <p:cNvPr id="7" name="Picture 6">
            <a:extLst>
              <a:ext uri="{FF2B5EF4-FFF2-40B4-BE49-F238E27FC236}">
                <a16:creationId xmlns:a16="http://schemas.microsoft.com/office/drawing/2014/main" id="{BDF180CC-D44C-40BC-B529-8FB9CEEAD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0419" y="45213"/>
            <a:ext cx="4696867" cy="1575163"/>
          </a:xfrm>
          <a:prstGeom prst="rect">
            <a:avLst/>
          </a:prstGeom>
        </p:spPr>
      </p:pic>
    </p:spTree>
    <p:extLst>
      <p:ext uri="{BB962C8B-B14F-4D97-AF65-F5344CB8AC3E}">
        <p14:creationId xmlns:p14="http://schemas.microsoft.com/office/powerpoint/2010/main" val="151973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C131D-5572-458C-9AE5-71B2AA200BBF}"/>
              </a:ext>
            </a:extLst>
          </p:cNvPr>
          <p:cNvSpPr>
            <a:spLocks noGrp="1"/>
          </p:cNvSpPr>
          <p:nvPr>
            <p:ph type="body" sz="quarter" idx="16"/>
          </p:nvPr>
        </p:nvSpPr>
        <p:spPr>
          <a:xfrm>
            <a:off x="2149153" y="934083"/>
            <a:ext cx="6000235" cy="4367833"/>
          </a:xfrm>
        </p:spPr>
        <p:txBody>
          <a:bodyPr>
            <a:normAutofit/>
          </a:bodyPr>
          <a:lstStyle/>
          <a:p>
            <a:pPr>
              <a:lnSpc>
                <a:spcPct val="120000"/>
              </a:lnSpc>
            </a:pPr>
            <a:r>
              <a:rPr lang="lt-LT" dirty="0"/>
              <a:t>Kaip  veiksmingiau prekiauti, kurti prekės ženklą ir diegti naujoves</a:t>
            </a:r>
          </a:p>
        </p:txBody>
      </p:sp>
      <p:sp>
        <p:nvSpPr>
          <p:cNvPr id="3" name="Text Placeholder 2">
            <a:extLst>
              <a:ext uri="{FF2B5EF4-FFF2-40B4-BE49-F238E27FC236}">
                <a16:creationId xmlns:a16="http://schemas.microsoft.com/office/drawing/2014/main" id="{EF2CF72B-6486-4447-A2DC-54F77D293B0D}"/>
              </a:ext>
            </a:extLst>
          </p:cNvPr>
          <p:cNvSpPr>
            <a:spLocks noGrp="1"/>
          </p:cNvSpPr>
          <p:nvPr>
            <p:ph type="body" sz="quarter" idx="17"/>
          </p:nvPr>
        </p:nvSpPr>
        <p:spPr>
          <a:xfrm>
            <a:off x="1051965" y="934085"/>
            <a:ext cx="557189"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146849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6E35D-9A22-4989-948E-54BB6FD10E3A}"/>
              </a:ext>
            </a:extLst>
          </p:cNvPr>
          <p:cNvSpPr>
            <a:spLocks noGrp="1"/>
          </p:cNvSpPr>
          <p:nvPr>
            <p:ph type="body" sz="quarter" idx="18"/>
          </p:nvPr>
        </p:nvSpPr>
        <p:spPr>
          <a:xfrm>
            <a:off x="1302819" y="1537487"/>
            <a:ext cx="5402924" cy="4761708"/>
          </a:xfrm>
        </p:spPr>
        <p:txBody>
          <a:bodyPr vert="horz" lIns="91440" tIns="45720" rIns="91440" bIns="45720" rtlCol="0" anchor="t">
            <a:normAutofit/>
          </a:bodyPr>
          <a:lstStyle/>
          <a:p>
            <a:pPr indent="0"/>
            <a:r>
              <a:rPr lang="lt-LT" dirty="0"/>
              <a:t>Iki šiol vadovavomės STP (angl. </a:t>
            </a:r>
            <a:r>
              <a:rPr lang="lt-LT" dirty="0" err="1"/>
              <a:t>Segmentation</a:t>
            </a:r>
            <a:r>
              <a:rPr lang="lt-LT" dirty="0"/>
              <a:t>, </a:t>
            </a:r>
            <a:r>
              <a:rPr lang="lt-LT" dirty="0" err="1"/>
              <a:t>Targeting</a:t>
            </a:r>
            <a:r>
              <a:rPr lang="lt-LT" dirty="0"/>
              <a:t>, </a:t>
            </a:r>
            <a:r>
              <a:rPr lang="lt-LT" dirty="0" err="1"/>
              <a:t>and</a:t>
            </a:r>
            <a:r>
              <a:rPr lang="lt-LT" dirty="0"/>
              <a:t> </a:t>
            </a:r>
            <a:r>
              <a:rPr lang="lt-LT" dirty="0" err="1"/>
              <a:t>Positioning</a:t>
            </a:r>
            <a:r>
              <a:rPr lang="lt-LT" dirty="0"/>
              <a:t>) modeliu, kuris padeda efektyviau </a:t>
            </a:r>
            <a:r>
              <a:rPr lang="lt-LT" dirty="0" err="1"/>
              <a:t>pozicionuoti</a:t>
            </a:r>
            <a:r>
              <a:rPr lang="lt-LT" dirty="0"/>
              <a:t> produktą ar paslaugą, kad būtų galima orientuotis į skirtingas klientų grupes.</a:t>
            </a:r>
          </a:p>
          <a:p>
            <a:pPr indent="0"/>
            <a:endParaRPr lang="en-US" dirty="0"/>
          </a:p>
          <a:p>
            <a:pPr indent="0"/>
            <a:r>
              <a:rPr lang="lt-LT" dirty="0"/>
              <a:t>Kitas žingsnis – </a:t>
            </a:r>
            <a:r>
              <a:rPr lang="lt-LT" b="1" dirty="0"/>
              <a:t>pasinaudoti surinkta informacija, kad </a:t>
            </a:r>
            <a:r>
              <a:rPr lang="en-US" b="1" dirty="0"/>
              <a:t>pro</a:t>
            </a:r>
            <a:r>
              <a:rPr lang="lt-LT" b="1" dirty="0" err="1"/>
              <a:t>dukto</a:t>
            </a:r>
            <a:r>
              <a:rPr lang="lt-LT" b="1" dirty="0"/>
              <a:t> kūrimo motyvacija</a:t>
            </a:r>
            <a:r>
              <a:rPr lang="lt-LT" dirty="0"/>
              <a:t> (užpildyti spragą arba patenkinti lūkesčius ir (arba) pageidavimus) būtų pristatyta </a:t>
            </a:r>
            <a:r>
              <a:rPr lang="en-US" dirty="0" err="1"/>
              <a:t>senjorams</a:t>
            </a:r>
            <a:r>
              <a:rPr lang="en-US" dirty="0"/>
              <a:t> </a:t>
            </a:r>
            <a:r>
              <a:rPr lang="en-US" dirty="0" err="1"/>
              <a:t>skirtoje</a:t>
            </a:r>
            <a:r>
              <a:rPr lang="lt-LT" dirty="0"/>
              <a:t> rinkoje.</a:t>
            </a:r>
          </a:p>
          <a:p>
            <a:pPr indent="0"/>
            <a:endParaRPr lang="en-IE" dirty="0"/>
          </a:p>
        </p:txBody>
      </p:sp>
      <p:sp>
        <p:nvSpPr>
          <p:cNvPr id="4" name="Text Placeholder 3">
            <a:extLst>
              <a:ext uri="{FF2B5EF4-FFF2-40B4-BE49-F238E27FC236}">
                <a16:creationId xmlns:a16="http://schemas.microsoft.com/office/drawing/2014/main" id="{79A4694C-8DCA-4307-9C51-DA5479CFE603}"/>
              </a:ext>
            </a:extLst>
          </p:cNvPr>
          <p:cNvSpPr>
            <a:spLocks noGrp="1"/>
          </p:cNvSpPr>
          <p:nvPr>
            <p:ph type="body" sz="quarter" idx="16"/>
          </p:nvPr>
        </p:nvSpPr>
        <p:spPr>
          <a:xfrm>
            <a:off x="1302819" y="449853"/>
            <a:ext cx="3128568" cy="582221"/>
          </a:xfrm>
          <a:solidFill>
            <a:srgbClr val="FFD100"/>
          </a:solidFill>
        </p:spPr>
        <p:txBody>
          <a:bodyPr anchor="ctr">
            <a:normAutofit lnSpcReduction="10000"/>
          </a:bodyPr>
          <a:lstStyle/>
          <a:p>
            <a:r>
              <a:rPr lang="en-US" dirty="0"/>
              <a:t> STP </a:t>
            </a:r>
            <a:r>
              <a:rPr lang="en-US" dirty="0" err="1"/>
              <a:t>modelis</a:t>
            </a:r>
            <a:endParaRPr lang="en-IE" dirty="0"/>
          </a:p>
        </p:txBody>
      </p:sp>
      <p:pic>
        <p:nvPicPr>
          <p:cNvPr id="6" name="Picture 5" descr="A colorful powder blust">
            <a:extLst>
              <a:ext uri="{FF2B5EF4-FFF2-40B4-BE49-F238E27FC236}">
                <a16:creationId xmlns:a16="http://schemas.microsoft.com/office/drawing/2014/main" id="{6D7DE44F-AA48-47DD-BCB3-5EB76BC4B4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7693" y="245335"/>
            <a:ext cx="2752891" cy="1837637"/>
          </a:xfrm>
          <a:prstGeom prst="rect">
            <a:avLst/>
          </a:prstGeom>
          <a:ln>
            <a:noFill/>
          </a:ln>
          <a:effectLst>
            <a:softEdge rad="112500"/>
          </a:effectLst>
        </p:spPr>
      </p:pic>
      <p:sp>
        <p:nvSpPr>
          <p:cNvPr id="9" name="Flowchart: Connector 8">
            <a:extLst>
              <a:ext uri="{FF2B5EF4-FFF2-40B4-BE49-F238E27FC236}">
                <a16:creationId xmlns:a16="http://schemas.microsoft.com/office/drawing/2014/main" id="{968483F5-2795-4E7C-A004-4E341F479D8D}"/>
              </a:ext>
            </a:extLst>
          </p:cNvPr>
          <p:cNvSpPr/>
          <p:nvPr/>
        </p:nvSpPr>
        <p:spPr>
          <a:xfrm>
            <a:off x="10563280" y="3130269"/>
            <a:ext cx="115848" cy="121381"/>
          </a:xfrm>
          <a:prstGeom prst="flowChartConnector">
            <a:avLst/>
          </a:prstGeom>
          <a:solidFill>
            <a:srgbClr val="FB457B"/>
          </a:solidFill>
          <a:ln>
            <a:solidFill>
              <a:srgbClr val="FB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Graphic 7" descr="Target outline">
            <a:extLst>
              <a:ext uri="{FF2B5EF4-FFF2-40B4-BE49-F238E27FC236}">
                <a16:creationId xmlns:a16="http://schemas.microsoft.com/office/drawing/2014/main" id="{C3B1A51A-FEA6-44BB-9199-048DBFB32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4514" y="2754779"/>
            <a:ext cx="914400" cy="914400"/>
          </a:xfrm>
          <a:prstGeom prst="rect">
            <a:avLst/>
          </a:prstGeom>
        </p:spPr>
      </p:pic>
      <p:sp>
        <p:nvSpPr>
          <p:cNvPr id="10" name="Flowchart: Connector 9">
            <a:extLst>
              <a:ext uri="{FF2B5EF4-FFF2-40B4-BE49-F238E27FC236}">
                <a16:creationId xmlns:a16="http://schemas.microsoft.com/office/drawing/2014/main" id="{B1A0909E-F6CB-4E80-8E8C-A179762EED7A}"/>
              </a:ext>
            </a:extLst>
          </p:cNvPr>
          <p:cNvSpPr/>
          <p:nvPr/>
        </p:nvSpPr>
        <p:spPr>
          <a:xfrm>
            <a:off x="11206122" y="3008888"/>
            <a:ext cx="115848" cy="121381"/>
          </a:xfrm>
          <a:prstGeom prst="flowChartConnector">
            <a:avLst/>
          </a:prstGeom>
          <a:solidFill>
            <a:srgbClr val="02BBE3"/>
          </a:solidFill>
          <a:ln>
            <a:solidFill>
              <a:srgbClr val="02B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lowchart: Connector 10">
            <a:extLst>
              <a:ext uri="{FF2B5EF4-FFF2-40B4-BE49-F238E27FC236}">
                <a16:creationId xmlns:a16="http://schemas.microsoft.com/office/drawing/2014/main" id="{27444ED1-6588-449D-A68E-DD5A3D3E2469}"/>
              </a:ext>
            </a:extLst>
          </p:cNvPr>
          <p:cNvSpPr/>
          <p:nvPr/>
        </p:nvSpPr>
        <p:spPr>
          <a:xfrm>
            <a:off x="11552731" y="3816743"/>
            <a:ext cx="115848" cy="121381"/>
          </a:xfrm>
          <a:prstGeom prst="flowChartConnector">
            <a:avLst/>
          </a:prstGeom>
          <a:solidFill>
            <a:srgbClr val="02BBE3"/>
          </a:solidFill>
          <a:ln>
            <a:solidFill>
              <a:srgbClr val="02B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1F13390B-A8C7-4037-A7DE-88C38DE4D1C4}"/>
              </a:ext>
            </a:extLst>
          </p:cNvPr>
          <p:cNvSpPr txBox="1"/>
          <p:nvPr/>
        </p:nvSpPr>
        <p:spPr>
          <a:xfrm>
            <a:off x="7114551" y="1088520"/>
            <a:ext cx="1788149" cy="523220"/>
          </a:xfrm>
          <a:prstGeom prst="rect">
            <a:avLst/>
          </a:prstGeom>
          <a:noFill/>
        </p:spPr>
        <p:txBody>
          <a:bodyPr wrap="square">
            <a:spAutoFit/>
          </a:bodyPr>
          <a:lstStyle/>
          <a:p>
            <a:r>
              <a:rPr lang="en-US" sz="2800" dirty="0" err="1">
                <a:solidFill>
                  <a:srgbClr val="000000"/>
                </a:solidFill>
              </a:rPr>
              <a:t>Segmentas</a:t>
            </a:r>
            <a:endParaRPr lang="en-IE" sz="2800" dirty="0">
              <a:solidFill>
                <a:srgbClr val="000000"/>
              </a:solidFill>
            </a:endParaRPr>
          </a:p>
        </p:txBody>
      </p:sp>
      <p:sp>
        <p:nvSpPr>
          <p:cNvPr id="14" name="TextBox 13">
            <a:extLst>
              <a:ext uri="{FF2B5EF4-FFF2-40B4-BE49-F238E27FC236}">
                <a16:creationId xmlns:a16="http://schemas.microsoft.com/office/drawing/2014/main" id="{91C8D81E-9EB0-41BC-B3A5-8081A6D6804B}"/>
              </a:ext>
            </a:extLst>
          </p:cNvPr>
          <p:cNvSpPr txBox="1"/>
          <p:nvPr/>
        </p:nvSpPr>
        <p:spPr>
          <a:xfrm>
            <a:off x="7105019" y="3038513"/>
            <a:ext cx="2082752" cy="523220"/>
          </a:xfrm>
          <a:prstGeom prst="rect">
            <a:avLst/>
          </a:prstGeom>
          <a:noFill/>
        </p:spPr>
        <p:txBody>
          <a:bodyPr wrap="square">
            <a:spAutoFit/>
          </a:bodyPr>
          <a:lstStyle/>
          <a:p>
            <a:r>
              <a:rPr lang="en-US" sz="2800" dirty="0" err="1">
                <a:solidFill>
                  <a:srgbClr val="000000"/>
                </a:solidFill>
              </a:rPr>
              <a:t>Nukreipimas</a:t>
            </a:r>
            <a:endParaRPr lang="en-IE" sz="2800" dirty="0">
              <a:solidFill>
                <a:srgbClr val="000000"/>
              </a:solidFill>
            </a:endParaRPr>
          </a:p>
        </p:txBody>
      </p:sp>
      <p:cxnSp>
        <p:nvCxnSpPr>
          <p:cNvPr id="16" name="Straight Connector 15">
            <a:extLst>
              <a:ext uri="{FF2B5EF4-FFF2-40B4-BE49-F238E27FC236}">
                <a16:creationId xmlns:a16="http://schemas.microsoft.com/office/drawing/2014/main" id="{ED1D0970-C020-437A-9CA8-8DDD8C8BB459}"/>
              </a:ext>
            </a:extLst>
          </p:cNvPr>
          <p:cNvCxnSpPr/>
          <p:nvPr/>
        </p:nvCxnSpPr>
        <p:spPr>
          <a:xfrm>
            <a:off x="10563280" y="4723571"/>
            <a:ext cx="0" cy="164627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EF97FF-5DB5-415A-AED6-1FCCF0EE718F}"/>
              </a:ext>
            </a:extLst>
          </p:cNvPr>
          <p:cNvCxnSpPr>
            <a:cxnSpLocks/>
          </p:cNvCxnSpPr>
          <p:nvPr/>
        </p:nvCxnSpPr>
        <p:spPr>
          <a:xfrm flipH="1">
            <a:off x="9647929" y="5521011"/>
            <a:ext cx="18072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Star: 5 Points 18">
            <a:extLst>
              <a:ext uri="{FF2B5EF4-FFF2-40B4-BE49-F238E27FC236}">
                <a16:creationId xmlns:a16="http://schemas.microsoft.com/office/drawing/2014/main" id="{F9FF3F94-44F0-4666-8FCB-7CAE1BF9D87A}"/>
              </a:ext>
            </a:extLst>
          </p:cNvPr>
          <p:cNvSpPr/>
          <p:nvPr/>
        </p:nvSpPr>
        <p:spPr>
          <a:xfrm>
            <a:off x="10850946" y="4887589"/>
            <a:ext cx="202301" cy="161123"/>
          </a:xfrm>
          <a:prstGeom prst="star5">
            <a:avLst/>
          </a:prstGeom>
          <a:solidFill>
            <a:srgbClr val="FB457B"/>
          </a:solidFill>
          <a:ln>
            <a:solidFill>
              <a:srgbClr val="FB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07409C7C-0BB6-4F1A-A4F5-95B6FBEF9F1F}"/>
              </a:ext>
            </a:extLst>
          </p:cNvPr>
          <p:cNvSpPr txBox="1"/>
          <p:nvPr/>
        </p:nvSpPr>
        <p:spPr>
          <a:xfrm>
            <a:off x="10091439" y="4410567"/>
            <a:ext cx="1080549" cy="261610"/>
          </a:xfrm>
          <a:prstGeom prst="rect">
            <a:avLst/>
          </a:prstGeom>
          <a:noFill/>
        </p:spPr>
        <p:txBody>
          <a:bodyPr wrap="square" rtlCol="0">
            <a:spAutoFit/>
          </a:bodyPr>
          <a:lstStyle/>
          <a:p>
            <a:r>
              <a:rPr lang="en-US" sz="1100" dirty="0" err="1">
                <a:solidFill>
                  <a:srgbClr val="000000"/>
                </a:solidFill>
              </a:rPr>
              <a:t>Aukšta</a:t>
            </a:r>
            <a:r>
              <a:rPr lang="en-US" sz="1100" dirty="0">
                <a:solidFill>
                  <a:srgbClr val="000000"/>
                </a:solidFill>
              </a:rPr>
              <a:t> </a:t>
            </a:r>
            <a:r>
              <a:rPr lang="en-US" sz="1100" dirty="0" err="1">
                <a:solidFill>
                  <a:srgbClr val="000000"/>
                </a:solidFill>
              </a:rPr>
              <a:t>vertė</a:t>
            </a:r>
            <a:endParaRPr lang="en-IE" sz="1100" dirty="0">
              <a:solidFill>
                <a:srgbClr val="000000"/>
              </a:solidFill>
            </a:endParaRPr>
          </a:p>
        </p:txBody>
      </p:sp>
      <p:sp>
        <p:nvSpPr>
          <p:cNvPr id="21" name="TextBox 20">
            <a:extLst>
              <a:ext uri="{FF2B5EF4-FFF2-40B4-BE49-F238E27FC236}">
                <a16:creationId xmlns:a16="http://schemas.microsoft.com/office/drawing/2014/main" id="{6DF40C49-D5B5-412E-A384-4349AB70C805}"/>
              </a:ext>
            </a:extLst>
          </p:cNvPr>
          <p:cNvSpPr txBox="1"/>
          <p:nvPr/>
        </p:nvSpPr>
        <p:spPr>
          <a:xfrm>
            <a:off x="10161981" y="6393204"/>
            <a:ext cx="918445" cy="261610"/>
          </a:xfrm>
          <a:prstGeom prst="rect">
            <a:avLst/>
          </a:prstGeom>
          <a:noFill/>
        </p:spPr>
        <p:txBody>
          <a:bodyPr wrap="square" rtlCol="0">
            <a:spAutoFit/>
          </a:bodyPr>
          <a:lstStyle/>
          <a:p>
            <a:r>
              <a:rPr lang="en-US" sz="1100" dirty="0" err="1">
                <a:solidFill>
                  <a:srgbClr val="000000"/>
                </a:solidFill>
              </a:rPr>
              <a:t>Žema</a:t>
            </a:r>
            <a:r>
              <a:rPr lang="en-US" sz="1100" dirty="0">
                <a:solidFill>
                  <a:srgbClr val="000000"/>
                </a:solidFill>
              </a:rPr>
              <a:t> </a:t>
            </a:r>
            <a:r>
              <a:rPr lang="en-US" sz="1100" dirty="0" err="1">
                <a:solidFill>
                  <a:srgbClr val="000000"/>
                </a:solidFill>
              </a:rPr>
              <a:t>vertė</a:t>
            </a:r>
            <a:endParaRPr lang="en-IE" sz="1100" dirty="0">
              <a:solidFill>
                <a:srgbClr val="000000"/>
              </a:solidFill>
            </a:endParaRPr>
          </a:p>
        </p:txBody>
      </p:sp>
      <p:sp>
        <p:nvSpPr>
          <p:cNvPr id="22" name="TextBox 21">
            <a:extLst>
              <a:ext uri="{FF2B5EF4-FFF2-40B4-BE49-F238E27FC236}">
                <a16:creationId xmlns:a16="http://schemas.microsoft.com/office/drawing/2014/main" id="{2D6A5152-B7E8-4578-96A0-D0C031ADA00F}"/>
              </a:ext>
            </a:extLst>
          </p:cNvPr>
          <p:cNvSpPr txBox="1"/>
          <p:nvPr/>
        </p:nvSpPr>
        <p:spPr>
          <a:xfrm>
            <a:off x="11455152" y="5201483"/>
            <a:ext cx="671639" cy="430887"/>
          </a:xfrm>
          <a:prstGeom prst="rect">
            <a:avLst/>
          </a:prstGeom>
          <a:noFill/>
        </p:spPr>
        <p:txBody>
          <a:bodyPr wrap="square" rtlCol="0">
            <a:spAutoFit/>
          </a:bodyPr>
          <a:lstStyle/>
          <a:p>
            <a:r>
              <a:rPr lang="en-US" sz="1100" dirty="0" err="1">
                <a:solidFill>
                  <a:srgbClr val="000000"/>
                </a:solidFill>
              </a:rPr>
              <a:t>Geras</a:t>
            </a:r>
            <a:r>
              <a:rPr lang="en-US" sz="1100" dirty="0">
                <a:solidFill>
                  <a:srgbClr val="000000"/>
                </a:solidFill>
              </a:rPr>
              <a:t> </a:t>
            </a:r>
            <a:r>
              <a:rPr lang="en-US" sz="1100" dirty="0" err="1">
                <a:solidFill>
                  <a:srgbClr val="000000"/>
                </a:solidFill>
              </a:rPr>
              <a:t>skonis</a:t>
            </a:r>
            <a:endParaRPr lang="en-IE" sz="1100" dirty="0">
              <a:solidFill>
                <a:srgbClr val="000000"/>
              </a:solidFill>
            </a:endParaRPr>
          </a:p>
        </p:txBody>
      </p:sp>
      <p:sp>
        <p:nvSpPr>
          <p:cNvPr id="23" name="TextBox 22">
            <a:extLst>
              <a:ext uri="{FF2B5EF4-FFF2-40B4-BE49-F238E27FC236}">
                <a16:creationId xmlns:a16="http://schemas.microsoft.com/office/drawing/2014/main" id="{EDC16493-E4CF-4521-B53D-33F7118060A8}"/>
              </a:ext>
            </a:extLst>
          </p:cNvPr>
          <p:cNvSpPr txBox="1"/>
          <p:nvPr/>
        </p:nvSpPr>
        <p:spPr>
          <a:xfrm>
            <a:off x="9187771" y="5219818"/>
            <a:ext cx="671639" cy="430887"/>
          </a:xfrm>
          <a:prstGeom prst="rect">
            <a:avLst/>
          </a:prstGeom>
          <a:noFill/>
        </p:spPr>
        <p:txBody>
          <a:bodyPr wrap="square" rtlCol="0">
            <a:spAutoFit/>
          </a:bodyPr>
          <a:lstStyle/>
          <a:p>
            <a:r>
              <a:rPr lang="en-US" sz="1100" dirty="0" err="1">
                <a:solidFill>
                  <a:srgbClr val="000000"/>
                </a:solidFill>
              </a:rPr>
              <a:t>Prastas</a:t>
            </a:r>
            <a:r>
              <a:rPr lang="en-US" sz="1100" dirty="0">
                <a:solidFill>
                  <a:srgbClr val="000000"/>
                </a:solidFill>
              </a:rPr>
              <a:t> </a:t>
            </a:r>
            <a:r>
              <a:rPr lang="en-US" sz="1100" dirty="0" err="1">
                <a:solidFill>
                  <a:srgbClr val="000000"/>
                </a:solidFill>
              </a:rPr>
              <a:t>skonis</a:t>
            </a:r>
            <a:endParaRPr lang="en-IE" sz="1100" dirty="0">
              <a:solidFill>
                <a:srgbClr val="000000"/>
              </a:solidFill>
            </a:endParaRPr>
          </a:p>
        </p:txBody>
      </p:sp>
      <p:sp>
        <p:nvSpPr>
          <p:cNvPr id="24" name="TextBox 23">
            <a:extLst>
              <a:ext uri="{FF2B5EF4-FFF2-40B4-BE49-F238E27FC236}">
                <a16:creationId xmlns:a16="http://schemas.microsoft.com/office/drawing/2014/main" id="{760238F3-E361-4330-B7EE-6A7ACA608412}"/>
              </a:ext>
            </a:extLst>
          </p:cNvPr>
          <p:cNvSpPr txBox="1"/>
          <p:nvPr/>
        </p:nvSpPr>
        <p:spPr>
          <a:xfrm>
            <a:off x="7098353" y="5259401"/>
            <a:ext cx="1631313" cy="523220"/>
          </a:xfrm>
          <a:prstGeom prst="rect">
            <a:avLst/>
          </a:prstGeom>
          <a:noFill/>
        </p:spPr>
        <p:txBody>
          <a:bodyPr wrap="square">
            <a:spAutoFit/>
          </a:bodyPr>
          <a:lstStyle/>
          <a:p>
            <a:r>
              <a:rPr lang="en-US" sz="2800" dirty="0" err="1">
                <a:solidFill>
                  <a:srgbClr val="000000"/>
                </a:solidFill>
              </a:rPr>
              <a:t>Pozicija</a:t>
            </a:r>
            <a:endParaRPr lang="en-IE" sz="2800" dirty="0">
              <a:solidFill>
                <a:srgbClr val="000000"/>
              </a:solidFill>
            </a:endParaRPr>
          </a:p>
        </p:txBody>
      </p:sp>
    </p:spTree>
    <p:extLst>
      <p:ext uri="{BB962C8B-B14F-4D97-AF65-F5344CB8AC3E}">
        <p14:creationId xmlns:p14="http://schemas.microsoft.com/office/powerpoint/2010/main" val="4266585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A5CED-DDC4-4317-B6A5-6A36C67911FE}"/>
              </a:ext>
            </a:extLst>
          </p:cNvPr>
          <p:cNvSpPr>
            <a:spLocks noGrp="1"/>
          </p:cNvSpPr>
          <p:nvPr>
            <p:ph type="body" sz="quarter" idx="18"/>
          </p:nvPr>
        </p:nvSpPr>
        <p:spPr>
          <a:xfrm>
            <a:off x="428878" y="1399922"/>
            <a:ext cx="11409770" cy="4523448"/>
          </a:xfrm>
        </p:spPr>
        <p:txBody>
          <a:bodyPr>
            <a:normAutofit/>
          </a:bodyPr>
          <a:lstStyle/>
          <a:p>
            <a:pPr algn="ctr"/>
            <a:r>
              <a:rPr lang="en-US" sz="4000" dirty="0" err="1"/>
              <a:t>Segmentavimas</a:t>
            </a:r>
            <a:r>
              <a:rPr lang="en-US" sz="4000" dirty="0"/>
              <a:t> + </a:t>
            </a:r>
            <a:r>
              <a:rPr lang="en-US" sz="4000" dirty="0" err="1"/>
              <a:t>Nukreipimas</a:t>
            </a:r>
            <a:r>
              <a:rPr lang="en-US" sz="4000" dirty="0"/>
              <a:t>   </a:t>
            </a:r>
            <a:r>
              <a:rPr lang="en-US" sz="4000" dirty="0">
                <a:sym typeface="Wingdings" panose="05000000000000000000" pitchFamily="2" charset="2"/>
              </a:rPr>
              <a:t>   </a:t>
            </a:r>
            <a:r>
              <a:rPr lang="en-US" sz="4000" dirty="0" err="1">
                <a:sym typeface="Wingdings" panose="05000000000000000000" pitchFamily="2" charset="2"/>
              </a:rPr>
              <a:t>Pozicionavimas</a:t>
            </a:r>
            <a:endParaRPr lang="en-US" sz="4000" dirty="0">
              <a:sym typeface="Wingdings" panose="05000000000000000000" pitchFamily="2" charset="2"/>
            </a:endParaRPr>
          </a:p>
        </p:txBody>
      </p:sp>
      <p:sp>
        <p:nvSpPr>
          <p:cNvPr id="3" name="Text Placeholder 2">
            <a:extLst>
              <a:ext uri="{FF2B5EF4-FFF2-40B4-BE49-F238E27FC236}">
                <a16:creationId xmlns:a16="http://schemas.microsoft.com/office/drawing/2014/main" id="{9FB73925-8EAD-485D-9C69-73A09791321E}"/>
              </a:ext>
            </a:extLst>
          </p:cNvPr>
          <p:cNvSpPr>
            <a:spLocks noGrp="1"/>
          </p:cNvSpPr>
          <p:nvPr>
            <p:ph type="body" sz="quarter" idx="16"/>
          </p:nvPr>
        </p:nvSpPr>
        <p:spPr/>
        <p:txBody>
          <a:bodyPr>
            <a:normAutofit lnSpcReduction="10000"/>
          </a:bodyPr>
          <a:lstStyle/>
          <a:p>
            <a:r>
              <a:rPr lang="en-US" dirty="0" err="1"/>
              <a:t>Išsamiau</a:t>
            </a:r>
            <a:r>
              <a:rPr lang="en-US" dirty="0"/>
              <a:t> </a:t>
            </a:r>
            <a:r>
              <a:rPr lang="en-US" dirty="0" err="1"/>
              <a:t>apie</a:t>
            </a:r>
            <a:r>
              <a:rPr lang="en-US" dirty="0"/>
              <a:t> STP </a:t>
            </a:r>
            <a:r>
              <a:rPr lang="en-US" dirty="0" err="1"/>
              <a:t>modelį</a:t>
            </a:r>
            <a:endParaRPr lang="en-US" dirty="0"/>
          </a:p>
        </p:txBody>
      </p:sp>
      <p:sp>
        <p:nvSpPr>
          <p:cNvPr id="4" name="TextBox 3">
            <a:extLst>
              <a:ext uri="{FF2B5EF4-FFF2-40B4-BE49-F238E27FC236}">
                <a16:creationId xmlns:a16="http://schemas.microsoft.com/office/drawing/2014/main" id="{640C1EC6-144B-4CCC-8ED4-2FF1478676BF}"/>
              </a:ext>
            </a:extLst>
          </p:cNvPr>
          <p:cNvSpPr txBox="1"/>
          <p:nvPr/>
        </p:nvSpPr>
        <p:spPr>
          <a:xfrm>
            <a:off x="587568" y="2366975"/>
            <a:ext cx="4425866" cy="3091103"/>
          </a:xfrm>
          <a:prstGeom prst="rect">
            <a:avLst/>
          </a:prstGeom>
          <a:noFill/>
        </p:spPr>
        <p:txBody>
          <a:bodyPr wrap="square" lIns="91440" tIns="45720" rIns="91440" bIns="45720" rtlCol="0" anchor="t">
            <a:spAutoFit/>
          </a:bodyPr>
          <a:lstStyle/>
          <a:p>
            <a:pPr>
              <a:lnSpc>
                <a:spcPct val="90000"/>
              </a:lnSpc>
              <a:spcBef>
                <a:spcPts val="1000"/>
              </a:spcBef>
              <a:defRPr/>
            </a:pPr>
            <a:r>
              <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STP </a:t>
            </a:r>
            <a:r>
              <a:rPr kumimoji="0" lang="en-US" sz="2200" b="1" i="0" u="none" strike="noStrike" kern="1200" cap="none" spc="0" normalizeH="0" baseline="0" noProof="0" dirty="0" err="1">
                <a:ln>
                  <a:noFill/>
                </a:ln>
                <a:solidFill>
                  <a:srgbClr val="000000"/>
                </a:solidFill>
                <a:effectLst/>
                <a:uLnTx/>
                <a:uFillTx/>
                <a:latin typeface="Calibri" panose="020F0502020204030204"/>
                <a:ea typeface="+mn-ea"/>
                <a:cs typeface="+mn-cs"/>
                <a:sym typeface="Wingdings" panose="05000000000000000000" pitchFamily="2" charset="2"/>
              </a:rPr>
              <a:t>modelis</a:t>
            </a:r>
            <a:r>
              <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 </a:t>
            </a:r>
            <a:r>
              <a:rPr lang="lt-LT" sz="2200" dirty="0">
                <a:solidFill>
                  <a:srgbClr val="000000"/>
                </a:solidFill>
                <a:sym typeface="Wingdings" panose="05000000000000000000" pitchFamily="2" charset="2"/>
              </a:rPr>
              <a:t>yra labiau orientuotas į naudotoją, o ne į produktą. Todėl šis modelis sukuria aukštesnio lygio REIKŠMĘ PIRKĖJAMS.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dirty="0">
              <a:solidFill>
                <a:srgbClr val="000000"/>
              </a:solidFill>
              <a:latin typeface="Calibri" panose="020F0502020204030204"/>
              <a:sym typeface="Wingdings" panose="05000000000000000000" pitchFamily="2" charset="2"/>
            </a:endParaRPr>
          </a:p>
          <a:p>
            <a:pPr lvl="0">
              <a:lnSpc>
                <a:spcPct val="90000"/>
              </a:lnSpc>
              <a:spcBef>
                <a:spcPts val="1000"/>
              </a:spcBef>
              <a:defRPr/>
            </a:pPr>
            <a:r>
              <a:rPr lang="en-US" sz="2200" dirty="0" err="1">
                <a:solidFill>
                  <a:srgbClr val="000000"/>
                </a:solidFill>
                <a:sym typeface="Wingdings" panose="05000000000000000000" pitchFamily="2" charset="2"/>
              </a:rPr>
              <a:t>Šiame</a:t>
            </a:r>
            <a:r>
              <a:rPr lang="en-US" sz="2200" dirty="0">
                <a:solidFill>
                  <a:srgbClr val="000000"/>
                </a:solidFill>
                <a:sym typeface="Wingdings" panose="05000000000000000000" pitchFamily="2" charset="2"/>
              </a:rPr>
              <a:t> </a:t>
            </a:r>
            <a:r>
              <a:rPr lang="lt-LT" sz="2200" u="sng" dirty="0">
                <a:solidFill>
                  <a:srgbClr val="1188A3"/>
                </a:solidFill>
                <a:sym typeface="Wingdings" panose="05000000000000000000" pitchFamily="2" charset="2"/>
              </a:rPr>
              <a:t>„</a:t>
            </a:r>
            <a:r>
              <a:rPr lang="en-US" sz="2200" u="sng" dirty="0">
                <a:solidFill>
                  <a:srgbClr val="1188A3"/>
                </a:solidFill>
                <a:sym typeface="Wingdings" panose="05000000000000000000" pitchFamily="2" charset="2"/>
              </a:rPr>
              <a:t>Brand Master" </a:t>
            </a:r>
            <a:r>
              <a:rPr lang="en-US" sz="2200" u="sng" dirty="0" err="1">
                <a:solidFill>
                  <a:srgbClr val="1188A3"/>
                </a:solidFill>
                <a:sym typeface="Wingdings" panose="05000000000000000000" pitchFamily="2" charset="2"/>
              </a:rPr>
              <a:t>akademijos</a:t>
            </a:r>
            <a:r>
              <a:rPr lang="en-US" sz="2200" u="sng" dirty="0">
                <a:solidFill>
                  <a:srgbClr val="1188A3"/>
                </a:solidFill>
                <a:sym typeface="Wingdings" panose="05000000000000000000" pitchFamily="2" charset="2"/>
              </a:rPr>
              <a:t> </a:t>
            </a:r>
            <a:r>
              <a:rPr lang="en-US" sz="2200" dirty="0" err="1">
                <a:solidFill>
                  <a:srgbClr val="000000"/>
                </a:solidFill>
                <a:sym typeface="Wingdings" panose="05000000000000000000" pitchFamily="2" charset="2"/>
              </a:rPr>
              <a:t>vaizdo</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įraše</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apžvelgiama</a:t>
            </a:r>
            <a:r>
              <a:rPr lang="en-US" sz="2200" dirty="0">
                <a:solidFill>
                  <a:srgbClr val="000000"/>
                </a:solidFill>
                <a:sym typeface="Wingdings" panose="05000000000000000000" pitchFamily="2" charset="2"/>
              </a:rPr>
              <a:t>, kas </a:t>
            </a:r>
            <a:r>
              <a:rPr lang="en-US" sz="2200" dirty="0" err="1">
                <a:solidFill>
                  <a:srgbClr val="000000"/>
                </a:solidFill>
                <a:sym typeface="Wingdings" panose="05000000000000000000" pitchFamily="2" charset="2"/>
              </a:rPr>
              <a:t>yra</a:t>
            </a:r>
            <a:r>
              <a:rPr lang="en-US" sz="2200" dirty="0">
                <a:solidFill>
                  <a:srgbClr val="000000"/>
                </a:solidFill>
                <a:sym typeface="Wingdings" panose="05000000000000000000" pitchFamily="2" charset="2"/>
              </a:rPr>
              <a:t> STP </a:t>
            </a:r>
            <a:r>
              <a:rPr lang="en-US" sz="2200" dirty="0" err="1">
                <a:solidFill>
                  <a:srgbClr val="000000"/>
                </a:solidFill>
                <a:sym typeface="Wingdings" panose="05000000000000000000" pitchFamily="2" charset="2"/>
              </a:rPr>
              <a:t>rinkodara</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ir</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pateikiami</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kiekvieno</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etapo</a:t>
            </a:r>
            <a:r>
              <a:rPr lang="en-US" sz="2200" dirty="0">
                <a:solidFill>
                  <a:srgbClr val="000000"/>
                </a:solidFill>
                <a:sym typeface="Wingdings" panose="05000000000000000000" pitchFamily="2" charset="2"/>
              </a:rPr>
              <a:t> </a:t>
            </a:r>
            <a:r>
              <a:rPr lang="en-US" sz="2200" dirty="0" err="1">
                <a:solidFill>
                  <a:srgbClr val="000000"/>
                </a:solidFill>
                <a:sym typeface="Wingdings" panose="05000000000000000000" pitchFamily="2" charset="2"/>
              </a:rPr>
              <a:t>pavyzdžiai</a:t>
            </a:r>
            <a:r>
              <a:rPr lang="en-US" sz="2200" dirty="0">
                <a:solidFill>
                  <a:srgbClr val="000000"/>
                </a:solidFill>
                <a:sym typeface="Wingdings" panose="05000000000000000000" pitchFamily="2" charset="2"/>
              </a:rPr>
              <a:t>.</a:t>
            </a:r>
          </a:p>
        </p:txBody>
      </p:sp>
      <p:pic>
        <p:nvPicPr>
          <p:cNvPr id="5" name="Picture 4">
            <a:extLst>
              <a:ext uri="{FF2B5EF4-FFF2-40B4-BE49-F238E27FC236}">
                <a16:creationId xmlns:a16="http://schemas.microsoft.com/office/drawing/2014/main" id="{27464258-A634-4EAB-8D12-D2499BD6D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2124" y="2131508"/>
            <a:ext cx="8379229" cy="4436374"/>
          </a:xfrm>
          <a:prstGeom prst="rect">
            <a:avLst/>
          </a:prstGeom>
        </p:spPr>
      </p:pic>
      <p:pic>
        <p:nvPicPr>
          <p:cNvPr id="6" name="Online Media 5" title="STP Marketing Explained (Segmentation, Targeting &amp; Positioning Examples)">
            <a:hlinkClick r:id="" action="ppaction://media"/>
            <a:extLst>
              <a:ext uri="{FF2B5EF4-FFF2-40B4-BE49-F238E27FC236}">
                <a16:creationId xmlns:a16="http://schemas.microsoft.com/office/drawing/2014/main" id="{5C38F0E8-8A07-49CB-A2AA-133E2F9710A3}"/>
              </a:ext>
            </a:extLst>
          </p:cNvPr>
          <p:cNvPicPr>
            <a:picLocks noRot="1" noChangeAspect="1"/>
          </p:cNvPicPr>
          <p:nvPr>
            <a:videoFile r:link="rId1"/>
          </p:nvPr>
        </p:nvPicPr>
        <p:blipFill>
          <a:blip r:embed="rId4"/>
          <a:stretch>
            <a:fillRect/>
          </a:stretch>
        </p:blipFill>
        <p:spPr>
          <a:xfrm>
            <a:off x="5735782" y="2324179"/>
            <a:ext cx="6027340" cy="3325826"/>
          </a:xfrm>
          <a:prstGeom prst="rect">
            <a:avLst/>
          </a:prstGeom>
        </p:spPr>
      </p:pic>
      <p:sp>
        <p:nvSpPr>
          <p:cNvPr id="8" name="TextBox 7">
            <a:extLst>
              <a:ext uri="{FF2B5EF4-FFF2-40B4-BE49-F238E27FC236}">
                <a16:creationId xmlns:a16="http://schemas.microsoft.com/office/drawing/2014/main" id="{9B71A7E7-D083-4D45-B753-CC0B03E29D0C}"/>
              </a:ext>
            </a:extLst>
          </p:cNvPr>
          <p:cNvSpPr txBox="1"/>
          <p:nvPr/>
        </p:nvSpPr>
        <p:spPr>
          <a:xfrm>
            <a:off x="5509567" y="6129541"/>
            <a:ext cx="6479770" cy="307777"/>
          </a:xfrm>
          <a:prstGeom prst="rect">
            <a:avLst/>
          </a:prstGeom>
          <a:noFill/>
        </p:spPr>
        <p:txBody>
          <a:bodyPr wrap="square">
            <a:spAutoFit/>
          </a:bodyPr>
          <a:lstStyle/>
          <a:p>
            <a:r>
              <a:rPr lang="en-US" sz="1400" dirty="0">
                <a:solidFill>
                  <a:srgbClr val="1188A3"/>
                </a:solidFill>
                <a:hlinkClick r:id="rId5">
                  <a:extLst>
                    <a:ext uri="{A12FA001-AC4F-418D-AE19-62706E023703}">
                      <ahyp:hlinkClr xmlns:ahyp="http://schemas.microsoft.com/office/drawing/2018/hyperlinkcolor" val="tx"/>
                    </a:ext>
                  </a:extLst>
                </a:hlinkClick>
              </a:rPr>
              <a:t>STP Marketing Explained (Segmentation, Targeting &amp; Positioning Examples) - YouTube</a:t>
            </a:r>
            <a:endParaRPr lang="en-IE" sz="1400" dirty="0">
              <a:solidFill>
                <a:srgbClr val="1188A3"/>
              </a:solidFill>
            </a:endParaRPr>
          </a:p>
        </p:txBody>
      </p:sp>
    </p:spTree>
    <p:extLst>
      <p:ext uri="{BB962C8B-B14F-4D97-AF65-F5344CB8AC3E}">
        <p14:creationId xmlns:p14="http://schemas.microsoft.com/office/powerpoint/2010/main" val="41074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a:xfrm>
            <a:off x="734714" y="1569261"/>
            <a:ext cx="11105352" cy="4055454"/>
          </a:xfrm>
        </p:spPr>
        <p:txBody>
          <a:bodyPr vert="horz" lIns="91440" tIns="45720" rIns="91440" bIns="45720" rtlCol="0" anchor="t">
            <a:normAutofit/>
          </a:bodyPr>
          <a:lstStyle/>
          <a:p>
            <a:r>
              <a:rPr lang="lt-LT" b="1" dirty="0"/>
              <a:t>Sukurkite vienos iš savo produkto idėjų pozicionavimo žemėlapį.</a:t>
            </a:r>
          </a:p>
          <a:p>
            <a:r>
              <a:rPr lang="lt-LT" dirty="0"/>
              <a:t>Pateikiame vaizdo įrašo </a:t>
            </a:r>
            <a:r>
              <a:rPr lang="lt-LT" u="sng" dirty="0">
                <a:solidFill>
                  <a:srgbClr val="1188A3"/>
                </a:solidFill>
              </a:rPr>
              <a:t>„S-T-P – </a:t>
            </a:r>
            <a:r>
              <a:rPr lang="lt-LT" u="sng" dirty="0" err="1">
                <a:solidFill>
                  <a:srgbClr val="1188A3"/>
                </a:solidFill>
              </a:rPr>
              <a:t>Positioning</a:t>
            </a:r>
            <a:r>
              <a:rPr lang="lt-LT" u="sng" dirty="0">
                <a:solidFill>
                  <a:srgbClr val="1188A3"/>
                </a:solidFill>
              </a:rPr>
              <a:t>“ nuorodą „YouTube“, </a:t>
            </a:r>
            <a:r>
              <a:rPr lang="lt-LT" dirty="0"/>
              <a:t>kuri padės jums atlikti šią užduotį.</a:t>
            </a:r>
          </a:p>
          <a:p>
            <a:r>
              <a:rPr lang="lt-LT" dirty="0"/>
              <a:t>Nepamirškite teisingai paženklinti ašių. Sukūrėme šią ašių pavadinimų lentelę, kad pateiktume jums keletą pasiūlymų.</a:t>
            </a:r>
          </a:p>
          <a:p>
            <a:endParaRPr lang="en-US" dirty="0"/>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a:xfrm>
            <a:off x="785361" y="630460"/>
            <a:ext cx="10808102" cy="582221"/>
          </a:xfrm>
        </p:spPr>
        <p:txBody>
          <a:bodyPr>
            <a:normAutofit lnSpcReduction="10000"/>
          </a:bodyPr>
          <a:lstStyle/>
          <a:p>
            <a:r>
              <a:rPr lang="en-US" dirty="0" err="1"/>
              <a:t>Uždavinys</a:t>
            </a:r>
            <a:r>
              <a:rPr lang="en-US" dirty="0"/>
              <a:t>:</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 name="Table 16">
            <a:extLst>
              <a:ext uri="{FF2B5EF4-FFF2-40B4-BE49-F238E27FC236}">
                <a16:creationId xmlns:a16="http://schemas.microsoft.com/office/drawing/2014/main" id="{C47E4F6E-174B-41FD-AA16-DB2BDDB9AECA}"/>
              </a:ext>
            </a:extLst>
          </p:cNvPr>
          <p:cNvGraphicFramePr>
            <a:graphicFrameLocks noGrp="1"/>
          </p:cNvGraphicFramePr>
          <p:nvPr>
            <p:extLst>
              <p:ext uri="{D42A27DB-BD31-4B8C-83A1-F6EECF244321}">
                <p14:modId xmlns:p14="http://schemas.microsoft.com/office/powerpoint/2010/main" val="2248534755"/>
              </p:ext>
            </p:extLst>
          </p:nvPr>
        </p:nvGraphicFramePr>
        <p:xfrm>
          <a:off x="2777004" y="3714011"/>
          <a:ext cx="5308498" cy="2865120"/>
        </p:xfrm>
        <a:graphic>
          <a:graphicData uri="http://schemas.openxmlformats.org/drawingml/2006/table">
            <a:tbl>
              <a:tblPr firstRow="1" bandRow="1">
                <a:tableStyleId>{93296810-A885-4BE3-A3E7-6D5BEEA58F35}</a:tableStyleId>
              </a:tblPr>
              <a:tblGrid>
                <a:gridCol w="2722165">
                  <a:extLst>
                    <a:ext uri="{9D8B030D-6E8A-4147-A177-3AD203B41FA5}">
                      <a16:colId xmlns:a16="http://schemas.microsoft.com/office/drawing/2014/main" val="2912167310"/>
                    </a:ext>
                  </a:extLst>
                </a:gridCol>
                <a:gridCol w="2586333">
                  <a:extLst>
                    <a:ext uri="{9D8B030D-6E8A-4147-A177-3AD203B41FA5}">
                      <a16:colId xmlns:a16="http://schemas.microsoft.com/office/drawing/2014/main" val="2979462064"/>
                    </a:ext>
                  </a:extLst>
                </a:gridCol>
              </a:tblGrid>
              <a:tr h="370840">
                <a:tc>
                  <a:txBody>
                    <a:bodyPr/>
                    <a:lstStyle/>
                    <a:p>
                      <a:endParaRPr lang="en-IE">
                        <a:solidFill>
                          <a:srgbClr val="000000"/>
                        </a:solidFill>
                      </a:endParaRPr>
                    </a:p>
                  </a:txBody>
                  <a:tcPr/>
                </a:tc>
                <a:tc>
                  <a:txBody>
                    <a:bodyPr/>
                    <a:lstStyle/>
                    <a:p>
                      <a:endParaRPr lang="en-IE">
                        <a:solidFill>
                          <a:srgbClr val="000000"/>
                        </a:solidFill>
                      </a:endParaRPr>
                    </a:p>
                  </a:txBody>
                  <a:tcPr/>
                </a:tc>
                <a:extLst>
                  <a:ext uri="{0D108BD9-81ED-4DB2-BD59-A6C34878D82A}">
                    <a16:rowId xmlns:a16="http://schemas.microsoft.com/office/drawing/2014/main" val="541698485"/>
                  </a:ext>
                </a:extLst>
              </a:tr>
              <a:tr h="370840">
                <a:tc>
                  <a:txBody>
                    <a:bodyPr/>
                    <a:lstStyle/>
                    <a:p>
                      <a:r>
                        <a:rPr lang="en-US" dirty="0">
                          <a:solidFill>
                            <a:srgbClr val="000000"/>
                          </a:solidFill>
                        </a:rPr>
                        <a:t>1. ŽEMAS GARSAS</a:t>
                      </a:r>
                      <a:endParaRPr lang="en-IE" dirty="0">
                        <a:solidFill>
                          <a:srgbClr val="000000"/>
                        </a:solidFill>
                      </a:endParaRPr>
                    </a:p>
                  </a:txBody>
                  <a:tcPr/>
                </a:tc>
                <a:tc>
                  <a:txBody>
                    <a:bodyPr/>
                    <a:lstStyle/>
                    <a:p>
                      <a:r>
                        <a:rPr lang="en-US" dirty="0">
                          <a:solidFill>
                            <a:srgbClr val="000000"/>
                          </a:solidFill>
                        </a:rPr>
                        <a:t>AUKŠTAS GARSAS</a:t>
                      </a:r>
                    </a:p>
                  </a:txBody>
                  <a:tcPr/>
                </a:tc>
                <a:extLst>
                  <a:ext uri="{0D108BD9-81ED-4DB2-BD59-A6C34878D82A}">
                    <a16:rowId xmlns:a16="http://schemas.microsoft.com/office/drawing/2014/main" val="3989231134"/>
                  </a:ext>
                </a:extLst>
              </a:tr>
              <a:tr h="370840">
                <a:tc>
                  <a:txBody>
                    <a:bodyPr/>
                    <a:lstStyle/>
                    <a:p>
                      <a:r>
                        <a:rPr lang="en-US" dirty="0">
                          <a:solidFill>
                            <a:srgbClr val="000000"/>
                          </a:solidFill>
                        </a:rPr>
                        <a:t>2. SUNKUS</a:t>
                      </a:r>
                      <a:endParaRPr lang="en-IE" dirty="0">
                        <a:solidFill>
                          <a:srgbClr val="000000"/>
                        </a:solidFill>
                      </a:endParaRPr>
                    </a:p>
                  </a:txBody>
                  <a:tcPr/>
                </a:tc>
                <a:tc>
                  <a:txBody>
                    <a:bodyPr/>
                    <a:lstStyle/>
                    <a:p>
                      <a:r>
                        <a:rPr lang="en-US" dirty="0">
                          <a:solidFill>
                            <a:srgbClr val="000000"/>
                          </a:solidFill>
                        </a:rPr>
                        <a:t>LENGVAS</a:t>
                      </a:r>
                      <a:endParaRPr lang="en-IE" dirty="0">
                        <a:solidFill>
                          <a:srgbClr val="000000"/>
                        </a:solidFill>
                      </a:endParaRPr>
                    </a:p>
                  </a:txBody>
                  <a:tcPr/>
                </a:tc>
                <a:extLst>
                  <a:ext uri="{0D108BD9-81ED-4DB2-BD59-A6C34878D82A}">
                    <a16:rowId xmlns:a16="http://schemas.microsoft.com/office/drawing/2014/main" val="1347671841"/>
                  </a:ext>
                </a:extLst>
              </a:tr>
              <a:tr h="370840">
                <a:tc>
                  <a:txBody>
                    <a:bodyPr/>
                    <a:lstStyle/>
                    <a:p>
                      <a:r>
                        <a:rPr lang="en-US" dirty="0">
                          <a:solidFill>
                            <a:srgbClr val="000000"/>
                          </a:solidFill>
                        </a:rPr>
                        <a:t>3. BŪTINAS DAIKTAS</a:t>
                      </a:r>
                      <a:endParaRPr lang="en-IE" dirty="0">
                        <a:solidFill>
                          <a:srgbClr val="000000"/>
                        </a:solidFill>
                      </a:endParaRPr>
                    </a:p>
                  </a:txBody>
                  <a:tcPr/>
                </a:tc>
                <a:tc>
                  <a:txBody>
                    <a:bodyPr/>
                    <a:lstStyle/>
                    <a:p>
                      <a:r>
                        <a:rPr lang="en-US" dirty="0">
                          <a:solidFill>
                            <a:srgbClr val="000000"/>
                          </a:solidFill>
                        </a:rPr>
                        <a:t>PRABANGUS DAIKTAS</a:t>
                      </a:r>
                      <a:endParaRPr lang="en-IE" dirty="0">
                        <a:solidFill>
                          <a:srgbClr val="000000"/>
                        </a:solidFill>
                      </a:endParaRPr>
                    </a:p>
                  </a:txBody>
                  <a:tcPr/>
                </a:tc>
                <a:extLst>
                  <a:ext uri="{0D108BD9-81ED-4DB2-BD59-A6C34878D82A}">
                    <a16:rowId xmlns:a16="http://schemas.microsoft.com/office/drawing/2014/main" val="2393852459"/>
                  </a:ext>
                </a:extLst>
              </a:tr>
              <a:tr h="370840">
                <a:tc>
                  <a:txBody>
                    <a:bodyPr/>
                    <a:lstStyle/>
                    <a:p>
                      <a:r>
                        <a:rPr lang="en-US" dirty="0">
                          <a:solidFill>
                            <a:srgbClr val="000000"/>
                          </a:solidFill>
                        </a:rPr>
                        <a:t>4. PAPRASTAS</a:t>
                      </a:r>
                      <a:endParaRPr lang="en-IE" dirty="0">
                        <a:solidFill>
                          <a:srgbClr val="000000"/>
                        </a:solidFill>
                      </a:endParaRPr>
                    </a:p>
                  </a:txBody>
                  <a:tcPr/>
                </a:tc>
                <a:tc>
                  <a:txBody>
                    <a:bodyPr/>
                    <a:lstStyle/>
                    <a:p>
                      <a:r>
                        <a:rPr lang="en-US" dirty="0">
                          <a:solidFill>
                            <a:srgbClr val="000000"/>
                          </a:solidFill>
                        </a:rPr>
                        <a:t>SUDĖTINGAS</a:t>
                      </a:r>
                      <a:endParaRPr lang="en-IE" dirty="0">
                        <a:solidFill>
                          <a:srgbClr val="000000"/>
                        </a:solidFill>
                      </a:endParaRPr>
                    </a:p>
                  </a:txBody>
                  <a:tcPr/>
                </a:tc>
                <a:extLst>
                  <a:ext uri="{0D108BD9-81ED-4DB2-BD59-A6C34878D82A}">
                    <a16:rowId xmlns:a16="http://schemas.microsoft.com/office/drawing/2014/main" val="3585331418"/>
                  </a:ext>
                </a:extLst>
              </a:tr>
              <a:tr h="370840">
                <a:tc>
                  <a:txBody>
                    <a:bodyPr/>
                    <a:lstStyle/>
                    <a:p>
                      <a:r>
                        <a:rPr lang="en-US" dirty="0">
                          <a:solidFill>
                            <a:srgbClr val="000000"/>
                          </a:solidFill>
                        </a:rPr>
                        <a:t>5. NESVEIKAS</a:t>
                      </a:r>
                      <a:endParaRPr lang="en-IE" dirty="0">
                        <a:solidFill>
                          <a:srgbClr val="000000"/>
                        </a:solidFill>
                      </a:endParaRPr>
                    </a:p>
                  </a:txBody>
                  <a:tcPr/>
                </a:tc>
                <a:tc>
                  <a:txBody>
                    <a:bodyPr/>
                    <a:lstStyle/>
                    <a:p>
                      <a:r>
                        <a:rPr lang="en-US" dirty="0">
                          <a:solidFill>
                            <a:srgbClr val="000000"/>
                          </a:solidFill>
                        </a:rPr>
                        <a:t>SVEIKAS</a:t>
                      </a:r>
                      <a:endParaRPr lang="en-IE" dirty="0">
                        <a:solidFill>
                          <a:srgbClr val="000000"/>
                        </a:solidFill>
                      </a:endParaRPr>
                    </a:p>
                  </a:txBody>
                  <a:tcPr/>
                </a:tc>
                <a:extLst>
                  <a:ext uri="{0D108BD9-81ED-4DB2-BD59-A6C34878D82A}">
                    <a16:rowId xmlns:a16="http://schemas.microsoft.com/office/drawing/2014/main" val="3556709500"/>
                  </a:ext>
                </a:extLst>
              </a:tr>
              <a:tr h="370840">
                <a:tc>
                  <a:txBody>
                    <a:bodyPr/>
                    <a:lstStyle/>
                    <a:p>
                      <a:r>
                        <a:rPr lang="en-US" dirty="0">
                          <a:solidFill>
                            <a:srgbClr val="000000"/>
                          </a:solidFill>
                        </a:rPr>
                        <a:t>6. SUNKU NAUDOTIS/ATIDARYTI</a:t>
                      </a:r>
                      <a:endParaRPr lang="en-IE" dirty="0">
                        <a:solidFill>
                          <a:srgbClr val="000000"/>
                        </a:solidFill>
                      </a:endParaRPr>
                    </a:p>
                  </a:txBody>
                  <a:tcPr/>
                </a:tc>
                <a:tc>
                  <a:txBody>
                    <a:bodyPr/>
                    <a:lstStyle/>
                    <a:p>
                      <a:r>
                        <a:rPr lang="en-US" dirty="0">
                          <a:solidFill>
                            <a:srgbClr val="000000"/>
                          </a:solidFill>
                        </a:rPr>
                        <a:t>LENGVA NAUDOTIS/ATIDARYTI</a:t>
                      </a:r>
                      <a:endParaRPr lang="en-IE" dirty="0">
                        <a:solidFill>
                          <a:srgbClr val="000000"/>
                        </a:solidFill>
                      </a:endParaRPr>
                    </a:p>
                  </a:txBody>
                  <a:tcPr/>
                </a:tc>
                <a:extLst>
                  <a:ext uri="{0D108BD9-81ED-4DB2-BD59-A6C34878D82A}">
                    <a16:rowId xmlns:a16="http://schemas.microsoft.com/office/drawing/2014/main" val="2164733809"/>
                  </a:ext>
                </a:extLst>
              </a:tr>
            </a:tbl>
          </a:graphicData>
        </a:graphic>
      </p:graphicFrame>
      <p:sp>
        <p:nvSpPr>
          <p:cNvPr id="17" name="Rectangle: Rounded Corners 16">
            <a:extLst>
              <a:ext uri="{FF2B5EF4-FFF2-40B4-BE49-F238E27FC236}">
                <a16:creationId xmlns:a16="http://schemas.microsoft.com/office/drawing/2014/main" id="{F6887C4F-136D-4BE9-B731-499C2F1A5AC8}"/>
              </a:ext>
            </a:extLst>
          </p:cNvPr>
          <p:cNvSpPr/>
          <p:nvPr/>
        </p:nvSpPr>
        <p:spPr>
          <a:xfrm>
            <a:off x="8578392" y="4176074"/>
            <a:ext cx="3536982" cy="2210017"/>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sz="2400" b="1" dirty="0">
                <a:solidFill>
                  <a:srgbClr val="000000"/>
                </a:solidFill>
              </a:rPr>
              <a:t>PATARIMAS: </a:t>
            </a:r>
            <a:r>
              <a:rPr lang="lt-LT" sz="2400" dirty="0">
                <a:solidFill>
                  <a:srgbClr val="000000"/>
                </a:solidFill>
              </a:rPr>
              <a:t>atlikdami šią užduotį pagalvokite apie savo </a:t>
            </a:r>
            <a:r>
              <a:rPr lang="lt-LT" sz="2400" b="1" dirty="0">
                <a:solidFill>
                  <a:srgbClr val="000000"/>
                </a:solidFill>
              </a:rPr>
              <a:t>vyresnio amžiaus auditoriją </a:t>
            </a:r>
            <a:r>
              <a:rPr lang="lt-LT" sz="2400" dirty="0">
                <a:solidFill>
                  <a:srgbClr val="000000"/>
                </a:solidFill>
              </a:rPr>
              <a:t>ir apie tai, kas galėtų ją motyvuoti!</a:t>
            </a:r>
          </a:p>
        </p:txBody>
      </p:sp>
    </p:spTree>
    <p:extLst>
      <p:ext uri="{BB962C8B-B14F-4D97-AF65-F5344CB8AC3E}">
        <p14:creationId xmlns:p14="http://schemas.microsoft.com/office/powerpoint/2010/main" val="3851334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0CC1D-08EF-49BD-A986-C8B52B177507}"/>
              </a:ext>
            </a:extLst>
          </p:cNvPr>
          <p:cNvSpPr>
            <a:spLocks noGrp="1"/>
          </p:cNvSpPr>
          <p:nvPr>
            <p:ph type="body" sz="quarter" idx="18"/>
          </p:nvPr>
        </p:nvSpPr>
        <p:spPr>
          <a:xfrm>
            <a:off x="1391163" y="1383738"/>
            <a:ext cx="5371220" cy="5474262"/>
          </a:xfrm>
        </p:spPr>
        <p:txBody>
          <a:bodyPr vert="horz" lIns="91440" tIns="45720" rIns="91440" bIns="45720" rtlCol="0" anchor="t">
            <a:normAutofit fontScale="85000" lnSpcReduction="10000"/>
          </a:bodyPr>
          <a:lstStyle/>
          <a:p>
            <a:pPr indent="0"/>
            <a:r>
              <a:rPr lang="lt-LT" b="1" dirty="0"/>
              <a:t>Segmentavimas: </a:t>
            </a:r>
            <a:r>
              <a:rPr lang="lt-LT" dirty="0"/>
              <a:t>čia susipažįstama su klientais. Tai procesas, kurio metu suprantate, </a:t>
            </a:r>
            <a:r>
              <a:rPr lang="lt-LT" u="sng" dirty="0"/>
              <a:t>kodėl</a:t>
            </a:r>
            <a:r>
              <a:rPr lang="lt-LT" dirty="0"/>
              <a:t> jie norėtų pirkti jūsų naujus produktus.</a:t>
            </a:r>
          </a:p>
          <a:p>
            <a:pPr indent="0" algn="ctr"/>
            <a:endParaRPr lang="en-US" dirty="0"/>
          </a:p>
          <a:p>
            <a:pPr indent="0"/>
            <a:r>
              <a:rPr lang="lt-LT" b="1" dirty="0"/>
              <a:t>Nukreipimas: </a:t>
            </a:r>
            <a:r>
              <a:rPr lang="lt-LT" dirty="0"/>
              <a:t>tai yra rinkos aktualumo didinimas. Tai procesas, kurio metu įvertinate, kurių žmonių poreikius tenkinate geriausiai teikdami savo paslaugas ar produktus ir </a:t>
            </a:r>
            <a:r>
              <a:rPr lang="lt-LT" u="sng" dirty="0"/>
              <a:t>kaip</a:t>
            </a:r>
            <a:r>
              <a:rPr lang="lt-LT" dirty="0"/>
              <a:t> galite tapti jiems nepakeičiami.</a:t>
            </a:r>
          </a:p>
          <a:p>
            <a:pPr indent="0" algn="ctr"/>
            <a:endParaRPr lang="en-US" dirty="0"/>
          </a:p>
          <a:p>
            <a:pPr indent="0"/>
            <a:r>
              <a:rPr lang="lt-LT" b="1" dirty="0"/>
              <a:t>Pozicionavimas: </a:t>
            </a:r>
            <a:r>
              <a:rPr lang="lt-LT" dirty="0"/>
              <a:t>tai tinkamos vietos nustatymas. Tai yra, kaip, remdamiesi ankstesniuose etapuose nustatytais faktais, jūs pasirenkate savo vietą rinkoje. Apsvarstykite santykinius rinkos, į kurią ketinate įeiti, privalumus ir trūkumus ir kelkite klausimą, ar ši rinka atitinka jūsų dabartinius tikslus – paprasčiau tariant, ar ši tikslinė rinka </a:t>
            </a:r>
            <a:r>
              <a:rPr lang="lt-LT" u="sng" dirty="0"/>
              <a:t>verta jūsų pastangų</a:t>
            </a:r>
            <a:r>
              <a:rPr lang="lt-LT" dirty="0"/>
              <a:t>?</a:t>
            </a:r>
            <a:endParaRPr lang="en-IE" dirty="0"/>
          </a:p>
        </p:txBody>
      </p:sp>
      <p:pic>
        <p:nvPicPr>
          <p:cNvPr id="7" name="Graphic 6" descr="Cursor with solid fill">
            <a:extLst>
              <a:ext uri="{FF2B5EF4-FFF2-40B4-BE49-F238E27FC236}">
                <a16:creationId xmlns:a16="http://schemas.microsoft.com/office/drawing/2014/main" id="{08B219B0-11E6-430F-8DDF-BE95DFB77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15404">
            <a:off x="3658272" y="2110126"/>
            <a:ext cx="588696" cy="588696"/>
          </a:xfrm>
          <a:prstGeom prst="rect">
            <a:avLst/>
          </a:prstGeom>
        </p:spPr>
      </p:pic>
      <p:pic>
        <p:nvPicPr>
          <p:cNvPr id="8" name="Graphic 7" descr="Cursor with solid fill">
            <a:extLst>
              <a:ext uri="{FF2B5EF4-FFF2-40B4-BE49-F238E27FC236}">
                <a16:creationId xmlns:a16="http://schemas.microsoft.com/office/drawing/2014/main" id="{70D7455F-1A37-47CF-A575-EDDECB2766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15404">
            <a:off x="3658272" y="3872874"/>
            <a:ext cx="588696" cy="588696"/>
          </a:xfrm>
          <a:prstGeom prst="rect">
            <a:avLst/>
          </a:prstGeom>
        </p:spPr>
      </p:pic>
      <p:pic>
        <p:nvPicPr>
          <p:cNvPr id="10" name="Picture 9" descr="Organic food set as background of white circle">
            <a:extLst>
              <a:ext uri="{FF2B5EF4-FFF2-40B4-BE49-F238E27FC236}">
                <a16:creationId xmlns:a16="http://schemas.microsoft.com/office/drawing/2014/main" id="{25D755A4-C7B1-4E5E-99B6-F3A524AD2A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72439" y="1658867"/>
            <a:ext cx="4879498" cy="4296871"/>
          </a:xfrm>
          <a:prstGeom prst="rect">
            <a:avLst/>
          </a:prstGeom>
        </p:spPr>
      </p:pic>
      <p:pic>
        <p:nvPicPr>
          <p:cNvPr id="14" name="Graphic 13" descr="In love face outline with solid fill">
            <a:extLst>
              <a:ext uri="{FF2B5EF4-FFF2-40B4-BE49-F238E27FC236}">
                <a16:creationId xmlns:a16="http://schemas.microsoft.com/office/drawing/2014/main" id="{C29B7BD5-768C-48C1-A1CE-507D5674BD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2226" y="3034931"/>
            <a:ext cx="1432290" cy="1432290"/>
          </a:xfrm>
          <a:prstGeom prst="rect">
            <a:avLst/>
          </a:prstGeom>
        </p:spPr>
      </p:pic>
      <p:sp>
        <p:nvSpPr>
          <p:cNvPr id="5" name="Text Placeholder 4">
            <a:extLst>
              <a:ext uri="{FF2B5EF4-FFF2-40B4-BE49-F238E27FC236}">
                <a16:creationId xmlns:a16="http://schemas.microsoft.com/office/drawing/2014/main" id="{0835D291-F2CA-4BB7-884E-DB11043C443F}"/>
              </a:ext>
            </a:extLst>
          </p:cNvPr>
          <p:cNvSpPr>
            <a:spLocks noGrp="1"/>
          </p:cNvSpPr>
          <p:nvPr>
            <p:ph type="body" sz="quarter" idx="16"/>
          </p:nvPr>
        </p:nvSpPr>
        <p:spPr/>
        <p:txBody>
          <a:bodyPr>
            <a:normAutofit lnSpcReduction="10000"/>
          </a:bodyPr>
          <a:lstStyle/>
          <a:p>
            <a:r>
              <a:rPr lang="en-US" dirty="0" err="1"/>
              <a:t>Įsitvirtinimas</a:t>
            </a:r>
            <a:r>
              <a:rPr lang="en-US" dirty="0"/>
              <a:t> </a:t>
            </a:r>
            <a:r>
              <a:rPr lang="lt-LT" dirty="0"/>
              <a:t>rinkoje</a:t>
            </a:r>
            <a:r>
              <a:rPr lang="en-US" dirty="0"/>
              <a:t>!</a:t>
            </a:r>
            <a:endParaRPr lang="en-IE" dirty="0"/>
          </a:p>
        </p:txBody>
      </p:sp>
    </p:spTree>
    <p:extLst>
      <p:ext uri="{BB962C8B-B14F-4D97-AF65-F5344CB8AC3E}">
        <p14:creationId xmlns:p14="http://schemas.microsoft.com/office/powerpoint/2010/main" val="2580673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CA19869-CFA1-416E-BE2C-5A5DD9281647}"/>
              </a:ext>
            </a:extLst>
          </p:cNvPr>
          <p:cNvSpPr>
            <a:spLocks noGrp="1"/>
          </p:cNvSpPr>
          <p:nvPr>
            <p:ph type="body" sz="quarter" idx="18"/>
          </p:nvPr>
        </p:nvSpPr>
        <p:spPr>
          <a:xfrm>
            <a:off x="735013" y="1757363"/>
            <a:ext cx="4983162" cy="3867150"/>
          </a:xfrm>
        </p:spPr>
        <p:txBody>
          <a:bodyPr vert="horz" lIns="91440" tIns="45720" rIns="91440" bIns="45720" rtlCol="0" anchor="t">
            <a:normAutofit/>
          </a:bodyPr>
          <a:lstStyle/>
          <a:p>
            <a:pPr marL="0" indent="0"/>
            <a:r>
              <a:rPr lang="lt-LT" dirty="0"/>
              <a:t>Aptarėme vartotojų suvokimą ir pageidavimus.</a:t>
            </a:r>
          </a:p>
          <a:p>
            <a:pPr marL="0" indent="0"/>
            <a:r>
              <a:rPr lang="lt-LT" dirty="0"/>
              <a:t>Pozicionavimas rinkoje – tai gebėjimas daryti įtaką vartotojų suvokimui apie jūsų prekės ženklą ar produktą, palyginti su konkurentais.</a:t>
            </a:r>
          </a:p>
          <a:p>
            <a:pPr marL="0" indent="0"/>
            <a:r>
              <a:rPr lang="lt-LT" b="1" dirty="0"/>
              <a:t>Pozicionavimo rinkoje tikslas – sukurti prekės ženklo ar produkto įvaizdį arba tapatybę, kad vartotojai jį suvoktų tam tikru būdu.</a:t>
            </a:r>
          </a:p>
        </p:txBody>
      </p:sp>
      <p:sp>
        <p:nvSpPr>
          <p:cNvPr id="6" name="Text Placeholder 3">
            <a:extLst>
              <a:ext uri="{FF2B5EF4-FFF2-40B4-BE49-F238E27FC236}">
                <a16:creationId xmlns:a16="http://schemas.microsoft.com/office/drawing/2014/main" id="{870FF6D3-770F-4259-875B-027D7FCE77A2}"/>
              </a:ext>
            </a:extLst>
          </p:cNvPr>
          <p:cNvSpPr>
            <a:spLocks noGrp="1"/>
          </p:cNvSpPr>
          <p:nvPr>
            <p:ph type="body" sz="quarter" idx="16"/>
          </p:nvPr>
        </p:nvSpPr>
        <p:spPr>
          <a:xfrm>
            <a:off x="735013" y="642938"/>
            <a:ext cx="5084762" cy="582612"/>
          </a:xfrm>
        </p:spPr>
        <p:txBody>
          <a:bodyPr>
            <a:normAutofit lnSpcReduction="10000"/>
          </a:bodyPr>
          <a:lstStyle/>
          <a:p>
            <a:r>
              <a:rPr lang="en-US" dirty="0" err="1"/>
              <a:t>Pozicionavimas</a:t>
            </a:r>
            <a:r>
              <a:rPr lang="en-US" dirty="0"/>
              <a:t> </a:t>
            </a:r>
            <a:r>
              <a:rPr lang="en-US" dirty="0" err="1"/>
              <a:t>rinkoje</a:t>
            </a:r>
            <a:r>
              <a:rPr lang="en-US" dirty="0"/>
              <a:t>:</a:t>
            </a:r>
            <a:endParaRPr lang="en-IE" dirty="0"/>
          </a:p>
        </p:txBody>
      </p:sp>
      <p:pic>
        <p:nvPicPr>
          <p:cNvPr id="7" name="Picture 4" descr="Positioning Al Ries &amp; Jack Trout">
            <a:hlinkClick r:id="rId2"/>
            <a:extLst>
              <a:ext uri="{FF2B5EF4-FFF2-40B4-BE49-F238E27FC236}">
                <a16:creationId xmlns:a16="http://schemas.microsoft.com/office/drawing/2014/main" id="{A23B246B-2BB2-4D8F-884E-3F37E2D237E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87627" y="104803"/>
            <a:ext cx="1623082" cy="22414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9A443C-8F62-4007-B1D5-F965D8AD2D2D}"/>
              </a:ext>
            </a:extLst>
          </p:cNvPr>
          <p:cNvSpPr txBox="1"/>
          <p:nvPr/>
        </p:nvSpPr>
        <p:spPr>
          <a:xfrm>
            <a:off x="7208838" y="118716"/>
            <a:ext cx="4983162" cy="6524863"/>
          </a:xfrm>
          <a:prstGeom prst="rect">
            <a:avLst/>
          </a:prstGeom>
          <a:noFill/>
        </p:spPr>
        <p:txBody>
          <a:bodyPr wrap="square" lIns="91440" tIns="45720" rIns="91440" bIns="45720" anchor="t">
            <a:spAutoFit/>
          </a:bodyPr>
          <a:lstStyle/>
          <a:p>
            <a:r>
              <a:rPr lang="lt-LT" sz="2200" b="1" u="sng" dirty="0">
                <a:solidFill>
                  <a:srgbClr val="1188A3"/>
                </a:solidFill>
              </a:rPr>
              <a:t>„Pozicionavimas – kova už jūsų protą“ </a:t>
            </a:r>
            <a:r>
              <a:rPr lang="lt-LT" sz="2200" dirty="0">
                <a:solidFill>
                  <a:srgbClr val="000000"/>
                </a:solidFill>
              </a:rPr>
              <a:t>pirmą kartą 1981 m. išleido Alas </a:t>
            </a:r>
            <a:r>
              <a:rPr lang="lt-LT" sz="2200" dirty="0" err="1">
                <a:solidFill>
                  <a:srgbClr val="000000"/>
                </a:solidFill>
              </a:rPr>
              <a:t>Riesas</a:t>
            </a:r>
            <a:r>
              <a:rPr lang="lt-LT" sz="2200" dirty="0">
                <a:solidFill>
                  <a:srgbClr val="000000"/>
                </a:solidFill>
              </a:rPr>
              <a:t> ir </a:t>
            </a:r>
            <a:r>
              <a:rPr lang="lt-LT" sz="2200" dirty="0" err="1">
                <a:solidFill>
                  <a:srgbClr val="000000"/>
                </a:solidFill>
              </a:rPr>
              <a:t>Jackas</a:t>
            </a:r>
            <a:r>
              <a:rPr lang="lt-LT" sz="2200" dirty="0">
                <a:solidFill>
                  <a:srgbClr val="000000"/>
                </a:solidFill>
              </a:rPr>
              <a:t> </a:t>
            </a:r>
            <a:r>
              <a:rPr lang="lt-LT" sz="2200" dirty="0" err="1">
                <a:solidFill>
                  <a:srgbClr val="000000"/>
                </a:solidFill>
              </a:rPr>
              <a:t>Troutas</a:t>
            </a:r>
            <a:r>
              <a:rPr lang="lt-LT" sz="2200" dirty="0">
                <a:solidFill>
                  <a:srgbClr val="000000"/>
                </a:solidFill>
              </a:rPr>
              <a:t>. Tai buvo viena pirmųjų knygų, kurioje buvo nagrinėjama, kaip padaryti prekės ženklą išskirtinį šiuolaikiniame pasaulyje, kuriame gausu konkurentų, ir vartotojų, kurie didžiulio žinių srauto tapo skeptiški. Ši problema šiandien yra aktualesnė nei bet kada anksčiau. </a:t>
            </a:r>
          </a:p>
          <a:p>
            <a:endParaRPr lang="lt-LT" sz="2200" dirty="0">
              <a:solidFill>
                <a:srgbClr val="000000"/>
              </a:solidFill>
            </a:endParaRPr>
          </a:p>
          <a:p>
            <a:r>
              <a:rPr lang="lt-LT" sz="2200" dirty="0">
                <a:solidFill>
                  <a:srgbClr val="000000"/>
                </a:solidFill>
              </a:rPr>
              <a:t>Pozicionavimo koncepcija, pakeitusi reklamos pobūdį, gali turėti įtakos produktui, jo kainai, pardavimo vietai ir reklamai.</a:t>
            </a:r>
          </a:p>
          <a:p>
            <a:endParaRPr lang="lt-LT" sz="2200" dirty="0">
              <a:solidFill>
                <a:srgbClr val="000000"/>
              </a:solidFill>
            </a:endParaRPr>
          </a:p>
          <a:p>
            <a:r>
              <a:rPr lang="lt-LT" sz="2200" dirty="0">
                <a:solidFill>
                  <a:srgbClr val="000000"/>
                </a:solidFill>
              </a:rPr>
              <a:t>Kaip matyti iš pavadinimo, pozicionavimas susijęs su vartotojų suvokimu ir tuo, kaip galite pagerinti savo reitingą jų sąmonėje.</a:t>
            </a:r>
          </a:p>
        </p:txBody>
      </p:sp>
    </p:spTree>
    <p:extLst>
      <p:ext uri="{BB962C8B-B14F-4D97-AF65-F5344CB8AC3E}">
        <p14:creationId xmlns:p14="http://schemas.microsoft.com/office/powerpoint/2010/main" val="3768073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008F81-AB1A-4285-A783-36C0845FFCDE}"/>
              </a:ext>
            </a:extLst>
          </p:cNvPr>
          <p:cNvSpPr>
            <a:spLocks noGrp="1"/>
          </p:cNvSpPr>
          <p:nvPr>
            <p:ph type="body" sz="quarter" idx="16"/>
          </p:nvPr>
        </p:nvSpPr>
        <p:spPr>
          <a:xfrm>
            <a:off x="394847" y="173836"/>
            <a:ext cx="11296481" cy="1161349"/>
          </a:xfrm>
        </p:spPr>
        <p:txBody>
          <a:bodyPr vert="horz" lIns="91440" tIns="45720" rIns="91440" bIns="45720" rtlCol="0" anchor="t">
            <a:normAutofit fontScale="92500" lnSpcReduction="10000"/>
          </a:bodyPr>
          <a:lstStyle/>
          <a:p>
            <a:r>
              <a:rPr lang="en-US" sz="3600" b="1" i="0" dirty="0" err="1">
                <a:effectLst/>
              </a:rPr>
              <a:t>Pagrindinės</a:t>
            </a:r>
            <a:r>
              <a:rPr lang="en-US" sz="3600" b="1" i="0" dirty="0">
                <a:effectLst/>
              </a:rPr>
              <a:t> </a:t>
            </a:r>
            <a:r>
              <a:rPr lang="en-US" sz="3600" b="1" i="0" dirty="0" err="1">
                <a:effectLst/>
              </a:rPr>
              <a:t>išvados</a:t>
            </a:r>
            <a:r>
              <a:rPr lang="en-US" sz="3600" b="1" i="0" dirty="0">
                <a:effectLst/>
              </a:rPr>
              <a:t> </a:t>
            </a:r>
            <a:r>
              <a:rPr lang="en-US" sz="3600" b="1" i="0" dirty="0" err="1">
                <a:effectLst/>
              </a:rPr>
              <a:t>iš</a:t>
            </a:r>
            <a:r>
              <a:rPr lang="en-US" sz="3600" b="1" i="0" dirty="0">
                <a:effectLst/>
              </a:rPr>
              <a:t>: </a:t>
            </a:r>
            <a:r>
              <a:rPr lang="lt-LT" sz="3600" b="1" i="0" u="sng" dirty="0">
                <a:effectLst/>
              </a:rPr>
              <a:t>„Pozicionavimas – kova už jūsų protą</a:t>
            </a:r>
            <a:r>
              <a:rPr lang="en-US" sz="3600" b="1" i="0" u="sng" dirty="0">
                <a:effectLst/>
              </a:rPr>
              <a:t>"</a:t>
            </a:r>
          </a:p>
          <a:p>
            <a:r>
              <a:rPr lang="en-US" sz="1900" b="1" dirty="0">
                <a:highlight>
                  <a:srgbClr val="FED100"/>
                </a:highlight>
              </a:rPr>
              <a:t> PATARIMAS</a:t>
            </a:r>
            <a:r>
              <a:rPr lang="en-US" sz="1900" b="1" dirty="0">
                <a:highlight>
                  <a:srgbClr val="FED100"/>
                </a:highlight>
                <a:latin typeface="Calibri"/>
                <a:cs typeface="Calibri"/>
              </a:rPr>
              <a:t>: </a:t>
            </a:r>
            <a:r>
              <a:rPr lang="en-US" sz="1900" dirty="0"/>
              <a:t> </a:t>
            </a:r>
            <a:r>
              <a:rPr lang="lt-LT" sz="2100" dirty="0"/>
              <a:t>maisto pramonės įmonės, kurdamos naujus produktus vyresnio amžiaus žmonių rinkai, turėtų atsižvelgti į šias mintis.</a:t>
            </a:r>
            <a:endParaRPr lang="en-IE" dirty="0"/>
          </a:p>
        </p:txBody>
      </p:sp>
      <p:sp>
        <p:nvSpPr>
          <p:cNvPr id="4" name="Text Placeholder 3">
            <a:extLst>
              <a:ext uri="{FF2B5EF4-FFF2-40B4-BE49-F238E27FC236}">
                <a16:creationId xmlns:a16="http://schemas.microsoft.com/office/drawing/2014/main" id="{41B532ED-6626-4126-873D-D89182457A86}"/>
              </a:ext>
            </a:extLst>
          </p:cNvPr>
          <p:cNvSpPr txBox="1">
            <a:spLocks noGrp="1"/>
          </p:cNvSpPr>
          <p:nvPr>
            <p:ph type="body" sz="quarter" idx="18"/>
          </p:nvPr>
        </p:nvSpPr>
        <p:spPr>
          <a:xfrm>
            <a:off x="517890" y="1449865"/>
            <a:ext cx="11296481" cy="4469942"/>
          </a:xfrm>
          <a:prstGeom prst="rect">
            <a:avLst/>
          </a:prstGeom>
          <a:noFill/>
        </p:spPr>
        <p:txBody>
          <a:bodyPr vert="horz" wrap="square" lIns="91440" tIns="45720" rIns="91440" bIns="45720" rtlCol="0" anchor="t">
            <a:spAutoFit/>
          </a:bodyPr>
          <a:lstStyle/>
          <a:p>
            <a:pPr>
              <a:buFont typeface="Arial" panose="020B0604020202020204" pitchFamily="34" charset="0"/>
              <a:buChar char="•"/>
            </a:pPr>
            <a:r>
              <a:rPr lang="lt-LT" sz="2200" dirty="0"/>
              <a:t>Pozicionavimas – tai sprendimo paieška </a:t>
            </a:r>
            <a:r>
              <a:rPr lang="lt-LT" sz="2200" b="1" dirty="0"/>
              <a:t>potencialių klientų </a:t>
            </a:r>
            <a:r>
              <a:rPr lang="lt-LT" sz="2200" dirty="0"/>
              <a:t>sąmonėje;</a:t>
            </a:r>
          </a:p>
          <a:p>
            <a:pPr>
              <a:buFont typeface="Arial" panose="020B0604020202020204" pitchFamily="34" charset="0"/>
              <a:buChar char="•"/>
            </a:pPr>
            <a:r>
              <a:rPr lang="lt-LT" sz="2200" dirty="0"/>
              <a:t>Norint, kad pozicionavimas būtų sėkmingas, būtina sėkminga komunikacija, siekiant </a:t>
            </a:r>
            <a:r>
              <a:rPr lang="lt-LT" sz="2200" b="1" dirty="0"/>
              <a:t>įsiskverbti į žmonių sąmonę;</a:t>
            </a:r>
          </a:p>
          <a:p>
            <a:pPr>
              <a:buFont typeface="Arial" panose="020B0604020202020204" pitchFamily="34" charset="0"/>
              <a:buChar char="•"/>
            </a:pPr>
            <a:r>
              <a:rPr lang="en-US" sz="2200" dirty="0" err="1"/>
              <a:t>Protas</a:t>
            </a:r>
            <a:r>
              <a:rPr lang="en-US" sz="2200" dirty="0"/>
              <a:t> </a:t>
            </a:r>
            <a:r>
              <a:rPr lang="en-US" sz="2200" dirty="0" err="1"/>
              <a:t>neturi</a:t>
            </a:r>
            <a:r>
              <a:rPr lang="en-US" sz="2200" dirty="0"/>
              <a:t> </a:t>
            </a:r>
            <a:r>
              <a:rPr lang="en-US" sz="2200" dirty="0" err="1"/>
              <a:t>vietos</a:t>
            </a:r>
            <a:r>
              <a:rPr lang="en-US" sz="2200" dirty="0"/>
              <a:t> </a:t>
            </a:r>
            <a:r>
              <a:rPr lang="en-US" sz="2200" dirty="0" err="1"/>
              <a:t>naujiems</a:t>
            </a:r>
            <a:r>
              <a:rPr lang="en-US" sz="2200" dirty="0"/>
              <a:t> </a:t>
            </a:r>
            <a:r>
              <a:rPr lang="en-US" sz="2200" dirty="0" err="1"/>
              <a:t>dalykams</a:t>
            </a:r>
            <a:r>
              <a:rPr lang="en-US" sz="2200" dirty="0"/>
              <a:t>, </a:t>
            </a:r>
            <a:r>
              <a:rPr lang="en-US" sz="2200" dirty="0" err="1"/>
              <a:t>jei</a:t>
            </a:r>
            <a:r>
              <a:rPr lang="en-US" sz="2200" dirty="0"/>
              <a:t> </a:t>
            </a:r>
            <a:r>
              <a:rPr lang="en-US" sz="2200" dirty="0" err="1"/>
              <a:t>jie</a:t>
            </a:r>
            <a:r>
              <a:rPr lang="en-US" sz="2200" dirty="0"/>
              <a:t> </a:t>
            </a:r>
            <a:r>
              <a:rPr lang="en-US" sz="2200" b="1" dirty="0" err="1"/>
              <a:t>nesusiję</a:t>
            </a:r>
            <a:r>
              <a:rPr lang="en-US" sz="2200" b="1" dirty="0"/>
              <a:t> </a:t>
            </a:r>
            <a:r>
              <a:rPr lang="en-US" sz="2200" b="1" dirty="0" err="1"/>
              <a:t>su</a:t>
            </a:r>
            <a:r>
              <a:rPr lang="en-US" sz="2200" b="1" dirty="0"/>
              <a:t> </a:t>
            </a:r>
            <a:r>
              <a:rPr lang="en-US" sz="2200" b="1" dirty="0" err="1"/>
              <a:t>senaisiais</a:t>
            </a:r>
            <a:r>
              <a:rPr lang="en-US" sz="2200" b="1" dirty="0"/>
              <a:t>;</a:t>
            </a:r>
          </a:p>
          <a:p>
            <a:pPr>
              <a:buFont typeface="Arial" panose="020B0604020202020204" pitchFamily="34" charset="0"/>
              <a:buChar char="•"/>
            </a:pPr>
            <a:r>
              <a:rPr lang="lt-LT" sz="2200" dirty="0"/>
              <a:t>Negalima ignoruoti </a:t>
            </a:r>
            <a:r>
              <a:rPr lang="lt-LT" sz="2200" b="1" dirty="0"/>
              <a:t>konkurentų pozicionavimo;</a:t>
            </a:r>
          </a:p>
          <a:p>
            <a:pPr>
              <a:buFont typeface="Arial" panose="020B0604020202020204" pitchFamily="34" charset="0"/>
              <a:buChar char="•"/>
            </a:pPr>
            <a:r>
              <a:rPr lang="en-US" sz="2200" dirty="0" err="1"/>
              <a:t>Lengviausias</a:t>
            </a:r>
            <a:r>
              <a:rPr lang="en-US" sz="2200" dirty="0"/>
              <a:t> </a:t>
            </a:r>
            <a:r>
              <a:rPr lang="en-US" sz="2200" dirty="0" err="1"/>
              <a:t>būdas</a:t>
            </a:r>
            <a:r>
              <a:rPr lang="en-US" sz="2200" dirty="0"/>
              <a:t> </a:t>
            </a:r>
            <a:r>
              <a:rPr lang="en-US" sz="2200" dirty="0" err="1"/>
              <a:t>įsiskverbti</a:t>
            </a:r>
            <a:r>
              <a:rPr lang="en-US" sz="2200" dirty="0"/>
              <a:t> </a:t>
            </a:r>
            <a:r>
              <a:rPr lang="en-US" sz="2200" dirty="0" err="1"/>
              <a:t>į</a:t>
            </a:r>
            <a:r>
              <a:rPr lang="en-US" sz="2200" dirty="0"/>
              <a:t> </a:t>
            </a:r>
            <a:r>
              <a:rPr lang="en-US" sz="2200" dirty="0" err="1"/>
              <a:t>kliento</a:t>
            </a:r>
            <a:r>
              <a:rPr lang="en-US" sz="2200" dirty="0"/>
              <a:t> </a:t>
            </a:r>
            <a:r>
              <a:rPr lang="en-US" sz="2200" dirty="0" err="1"/>
              <a:t>protą</a:t>
            </a:r>
            <a:r>
              <a:rPr lang="en-US" sz="2200" dirty="0"/>
              <a:t> – </a:t>
            </a:r>
            <a:r>
              <a:rPr lang="en-US" sz="2200" b="1" dirty="0" err="1"/>
              <a:t>būti</a:t>
            </a:r>
            <a:r>
              <a:rPr lang="en-US" sz="2200" b="1" dirty="0"/>
              <a:t> </a:t>
            </a:r>
            <a:r>
              <a:rPr lang="en-US" sz="2200" b="1" dirty="0" err="1"/>
              <a:t>pirmuoju</a:t>
            </a:r>
            <a:r>
              <a:rPr lang="en-US" sz="2200" b="1" dirty="0"/>
              <a:t>;</a:t>
            </a:r>
          </a:p>
          <a:p>
            <a:pPr>
              <a:buFont typeface="Arial" panose="020B0604020202020204" pitchFamily="34" charset="0"/>
              <a:buChar char="•"/>
            </a:pPr>
            <a:r>
              <a:rPr lang="lt-LT" sz="2200" dirty="0"/>
              <a:t>Prekių ženklai turi </a:t>
            </a:r>
            <a:r>
              <a:rPr lang="lt-LT" sz="2200" b="1" dirty="0"/>
              <a:t>ieškoti nišų </a:t>
            </a:r>
            <a:r>
              <a:rPr lang="lt-LT" sz="2200" dirty="0"/>
              <a:t>klientų protuose;</a:t>
            </a:r>
          </a:p>
          <a:p>
            <a:pPr>
              <a:buFont typeface="Arial" panose="020B0604020202020204" pitchFamily="34" charset="0"/>
              <a:buChar char="•"/>
            </a:pPr>
            <a:r>
              <a:rPr lang="lt-LT" sz="2200" b="1" dirty="0"/>
              <a:t>Pavadinimas </a:t>
            </a:r>
            <a:r>
              <a:rPr lang="lt-LT" sz="2200" dirty="0"/>
              <a:t>yra labai svarbus ir gali turėti įtakos produkto nesėkmei arba sėkmei;</a:t>
            </a:r>
          </a:p>
          <a:p>
            <a:pPr>
              <a:buFont typeface="Arial" panose="020B0604020202020204" pitchFamily="34" charset="0"/>
              <a:buChar char="•"/>
            </a:pPr>
            <a:r>
              <a:rPr lang="lt-LT" sz="2200" dirty="0"/>
              <a:t>Atsargiai žiūrėkite į produktų linijų plėtrą ir naujuose produktuose naudokite jau </a:t>
            </a:r>
            <a:r>
              <a:rPr lang="lt-LT" sz="2200" b="1" dirty="0"/>
              <a:t>žinomus pavadinimus;</a:t>
            </a:r>
          </a:p>
          <a:p>
            <a:pPr>
              <a:buFont typeface="Arial" panose="020B0604020202020204" pitchFamily="34" charset="0"/>
              <a:buChar char="•"/>
            </a:pPr>
            <a:r>
              <a:rPr lang="lt-LT" sz="2200" dirty="0"/>
              <a:t>Pozicionavimo programai reikia </a:t>
            </a:r>
            <a:r>
              <a:rPr lang="lt-LT" sz="2200" b="1" dirty="0"/>
              <a:t>tvirto ilgalaikio </a:t>
            </a:r>
            <a:r>
              <a:rPr lang="lt-LT" sz="2200" dirty="0"/>
              <a:t>už ją atsakingų žmonių </a:t>
            </a:r>
            <a:r>
              <a:rPr lang="lt-LT" sz="2200" b="1" dirty="0"/>
              <a:t>įsipareigojimo</a:t>
            </a:r>
            <a:r>
              <a:rPr lang="lt-LT" sz="2200" dirty="0"/>
              <a:t>.</a:t>
            </a:r>
            <a:endParaRPr lang="en-US" sz="2200" b="0" i="0" dirty="0">
              <a:solidFill>
                <a:srgbClr val="000000"/>
              </a:solidFill>
              <a:effectLst/>
              <a:cs typeface="Calibri"/>
            </a:endParaRPr>
          </a:p>
        </p:txBody>
      </p:sp>
      <p:pic>
        <p:nvPicPr>
          <p:cNvPr id="5" name="Picture 4" descr="Positioning Al Ries &amp; Jack Trout">
            <a:hlinkClick r:id="rId2"/>
            <a:extLst>
              <a:ext uri="{FF2B5EF4-FFF2-40B4-BE49-F238E27FC236}">
                <a16:creationId xmlns:a16="http://schemas.microsoft.com/office/drawing/2014/main" id="{2108F3C5-D7D1-46C4-8120-6F04E25C0D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50047" y="2301054"/>
            <a:ext cx="1475121" cy="203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8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B73925-8EAD-485D-9C69-73A09791321E}"/>
              </a:ext>
            </a:extLst>
          </p:cNvPr>
          <p:cNvSpPr>
            <a:spLocks noGrp="1"/>
          </p:cNvSpPr>
          <p:nvPr>
            <p:ph type="body" sz="quarter" idx="16"/>
          </p:nvPr>
        </p:nvSpPr>
        <p:spPr>
          <a:xfrm>
            <a:off x="734714" y="290118"/>
            <a:ext cx="10808102" cy="1651804"/>
          </a:xfrm>
          <a:solidFill>
            <a:srgbClr val="85D2E1"/>
          </a:solidFill>
        </p:spPr>
        <p:txBody>
          <a:bodyPr vert="horz" lIns="91440" tIns="45720" rIns="91440" bIns="45720" rtlCol="0" anchor="t">
            <a:normAutofit/>
          </a:bodyPr>
          <a:lstStyle/>
          <a:p>
            <a:pPr>
              <a:lnSpc>
                <a:spcPct val="100000"/>
              </a:lnSpc>
            </a:pPr>
            <a:r>
              <a:rPr lang="lt-LT" dirty="0"/>
              <a:t>Prekės ženklo pozicionavimo strategija. Suteikite savo auditorijai kažką išskirtinio</a:t>
            </a:r>
          </a:p>
        </p:txBody>
      </p:sp>
      <p:sp>
        <p:nvSpPr>
          <p:cNvPr id="4" name="TextBox 3">
            <a:extLst>
              <a:ext uri="{FF2B5EF4-FFF2-40B4-BE49-F238E27FC236}">
                <a16:creationId xmlns:a16="http://schemas.microsoft.com/office/drawing/2014/main" id="{640C1EC6-144B-4CCC-8ED4-2FF1478676BF}"/>
              </a:ext>
            </a:extLst>
          </p:cNvPr>
          <p:cNvSpPr txBox="1"/>
          <p:nvPr/>
        </p:nvSpPr>
        <p:spPr>
          <a:xfrm>
            <a:off x="734713" y="2415473"/>
            <a:ext cx="4402895" cy="2751522"/>
          </a:xfrm>
          <a:prstGeom prst="rect">
            <a:avLst/>
          </a:prstGeom>
          <a:noFill/>
        </p:spPr>
        <p:txBody>
          <a:bodyPr wrap="square" lIns="91440" tIns="45720" rIns="91440" bIns="45720" rtlCol="0" anchor="t">
            <a:spAutoFit/>
          </a:bodyPr>
          <a:lstStyle/>
          <a:p>
            <a:pPr>
              <a:lnSpc>
                <a:spcPct val="90000"/>
              </a:lnSpc>
              <a:spcBef>
                <a:spcPts val="1000"/>
              </a:spcBef>
              <a:defRPr/>
            </a:pPr>
            <a:r>
              <a:rPr lang="lt-LT" sz="2400" dirty="0">
                <a:solidFill>
                  <a:srgbClr val="030303"/>
                </a:solidFill>
              </a:rPr>
              <a:t>Sužinokite iš </a:t>
            </a:r>
            <a:r>
              <a:rPr lang="lt-LT" sz="2400" u="sng" dirty="0">
                <a:solidFill>
                  <a:srgbClr val="1188A3"/>
                </a:solidFill>
              </a:rPr>
              <a:t>„</a:t>
            </a:r>
            <a:r>
              <a:rPr lang="lt-LT" sz="2400" u="sng" dirty="0" err="1">
                <a:solidFill>
                  <a:srgbClr val="1188A3"/>
                </a:solidFill>
              </a:rPr>
              <a:t>Brand</a:t>
            </a:r>
            <a:r>
              <a:rPr lang="lt-LT" sz="2400" u="sng" dirty="0">
                <a:solidFill>
                  <a:srgbClr val="1188A3"/>
                </a:solidFill>
              </a:rPr>
              <a:t> </a:t>
            </a:r>
            <a:r>
              <a:rPr lang="lt-LT" sz="2400" u="sng" dirty="0" err="1">
                <a:solidFill>
                  <a:srgbClr val="1188A3"/>
                </a:solidFill>
              </a:rPr>
              <a:t>Master</a:t>
            </a:r>
            <a:r>
              <a:rPr lang="lt-LT" sz="2400" u="sng" dirty="0">
                <a:solidFill>
                  <a:srgbClr val="1188A3"/>
                </a:solidFill>
              </a:rPr>
              <a:t>“ akademijos</a:t>
            </a:r>
            <a:r>
              <a:rPr lang="lt-LT" sz="2400" dirty="0">
                <a:solidFill>
                  <a:srgbClr val="030303"/>
                </a:solidFill>
              </a:rPr>
              <a:t>, kaip sukurti prekės ženklo pozicionavimo strategiją naudojant </a:t>
            </a:r>
            <a:r>
              <a:rPr lang="lt-LT" sz="2400" b="1" dirty="0">
                <a:solidFill>
                  <a:srgbClr val="030303"/>
                </a:solidFill>
              </a:rPr>
              <a:t>8 žingsnių prekės ženklo strategijos proceso sistemą</a:t>
            </a:r>
            <a:r>
              <a:rPr lang="lt-LT" sz="2400" dirty="0">
                <a:solidFill>
                  <a:srgbClr val="030303"/>
                </a:solidFill>
              </a:rPr>
              <a:t>. Taip pat sužinokite, kaip išsiskirti iš konkurentų ir pasiūlyti savo auditorijai kažką išskirtinio.</a:t>
            </a:r>
          </a:p>
        </p:txBody>
      </p:sp>
      <p:pic>
        <p:nvPicPr>
          <p:cNvPr id="5" name="Picture 4">
            <a:extLst>
              <a:ext uri="{FF2B5EF4-FFF2-40B4-BE49-F238E27FC236}">
                <a16:creationId xmlns:a16="http://schemas.microsoft.com/office/drawing/2014/main" id="{27464258-A634-4EAB-8D12-D2499BD6D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4127" y="2131508"/>
            <a:ext cx="8379229" cy="4436374"/>
          </a:xfrm>
          <a:prstGeom prst="rect">
            <a:avLst/>
          </a:prstGeom>
        </p:spPr>
      </p:pic>
      <p:pic>
        <p:nvPicPr>
          <p:cNvPr id="9" name="Online Media 4" title="How To Create A Brand Positioning Strategy">
            <a:hlinkClick r:id="" action="ppaction://media"/>
            <a:extLst>
              <a:ext uri="{FF2B5EF4-FFF2-40B4-BE49-F238E27FC236}">
                <a16:creationId xmlns:a16="http://schemas.microsoft.com/office/drawing/2014/main" id="{3254E0F0-C8BB-46A8-9B4F-E9BA4846FF2C}"/>
              </a:ext>
            </a:extLst>
          </p:cNvPr>
          <p:cNvPicPr>
            <a:picLocks noRot="1" noChangeAspect="1"/>
          </p:cNvPicPr>
          <p:nvPr>
            <a:videoFile r:link="rId1"/>
          </p:nvPr>
        </p:nvPicPr>
        <p:blipFill>
          <a:blip r:embed="rId4"/>
          <a:stretch>
            <a:fillRect/>
          </a:stretch>
        </p:blipFill>
        <p:spPr>
          <a:xfrm>
            <a:off x="5684363" y="2337847"/>
            <a:ext cx="6078759" cy="3412504"/>
          </a:xfrm>
          <a:prstGeom prst="rect">
            <a:avLst/>
          </a:prstGeom>
        </p:spPr>
      </p:pic>
      <p:sp>
        <p:nvSpPr>
          <p:cNvPr id="10" name="TextBox 9">
            <a:extLst>
              <a:ext uri="{FF2B5EF4-FFF2-40B4-BE49-F238E27FC236}">
                <a16:creationId xmlns:a16="http://schemas.microsoft.com/office/drawing/2014/main" id="{54B97914-1138-4814-8601-9D1D3358B438}"/>
              </a:ext>
            </a:extLst>
          </p:cNvPr>
          <p:cNvSpPr txBox="1"/>
          <p:nvPr/>
        </p:nvSpPr>
        <p:spPr>
          <a:xfrm>
            <a:off x="5739354" y="6240127"/>
            <a:ext cx="6452646"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How To Create A Brand Positioning Strategy - YouTube</a:t>
            </a:r>
            <a:endParaRPr lang="en-IE">
              <a:solidFill>
                <a:srgbClr val="1188A3"/>
              </a:solidFill>
            </a:endParaRPr>
          </a:p>
        </p:txBody>
      </p:sp>
      <p:sp>
        <p:nvSpPr>
          <p:cNvPr id="11" name="Rectangle 10">
            <a:extLst>
              <a:ext uri="{FF2B5EF4-FFF2-40B4-BE49-F238E27FC236}">
                <a16:creationId xmlns:a16="http://schemas.microsoft.com/office/drawing/2014/main" id="{754792D4-85A5-4776-A891-F1EF94C90649}"/>
              </a:ext>
            </a:extLst>
          </p:cNvPr>
          <p:cNvSpPr/>
          <p:nvPr/>
        </p:nvSpPr>
        <p:spPr>
          <a:xfrm flipV="1">
            <a:off x="891459" y="1896202"/>
            <a:ext cx="1220145"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924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and placing stars">
            <a:extLst>
              <a:ext uri="{FF2B5EF4-FFF2-40B4-BE49-F238E27FC236}">
                <a16:creationId xmlns:a16="http://schemas.microsoft.com/office/drawing/2014/main" id="{5A441000-3A55-470F-96D2-E7A6A42A3E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37223"/>
          <a:stretch/>
        </p:blipFill>
        <p:spPr>
          <a:xfrm>
            <a:off x="6852062" y="0"/>
            <a:ext cx="5105121" cy="6362700"/>
          </a:xfrm>
          <a:solidFill>
            <a:srgbClr val="A2CAD5"/>
          </a:solidFill>
        </p:spPr>
      </p:pic>
      <p:sp>
        <p:nvSpPr>
          <p:cNvPr id="5" name="Text Placeholder 2">
            <a:extLst>
              <a:ext uri="{FF2B5EF4-FFF2-40B4-BE49-F238E27FC236}">
                <a16:creationId xmlns:a16="http://schemas.microsoft.com/office/drawing/2014/main" id="{41898611-B002-4357-A824-DE6090314B5E}"/>
              </a:ext>
            </a:extLst>
          </p:cNvPr>
          <p:cNvSpPr>
            <a:spLocks noGrp="1"/>
          </p:cNvSpPr>
          <p:nvPr>
            <p:ph type="body" sz="quarter" idx="18"/>
          </p:nvPr>
        </p:nvSpPr>
        <p:spPr>
          <a:xfrm>
            <a:off x="1803400" y="1773238"/>
            <a:ext cx="4687795" cy="4525962"/>
          </a:xfrm>
        </p:spPr>
        <p:txBody>
          <a:bodyPr vert="horz" lIns="91440" tIns="45720" rIns="91440" bIns="45720" rtlCol="0" anchor="t">
            <a:normAutofit fontScale="92500"/>
          </a:bodyPr>
          <a:lstStyle/>
          <a:p>
            <a:pPr marL="457200" indent="-457200">
              <a:buFont typeface="+mj-lt"/>
              <a:buAutoNum type="arabicPeriod"/>
            </a:pPr>
            <a:r>
              <a:rPr lang="en-US" dirty="0" err="1"/>
              <a:t>Identifikuokite</a:t>
            </a:r>
            <a:r>
              <a:rPr lang="en-US" dirty="0"/>
              <a:t> </a:t>
            </a:r>
            <a:r>
              <a:rPr lang="en-US" dirty="0" err="1"/>
              <a:t>savo</a:t>
            </a:r>
            <a:r>
              <a:rPr lang="en-US" dirty="0"/>
              <a:t> </a:t>
            </a:r>
            <a:r>
              <a:rPr lang="en-US" b="1" dirty="0" err="1"/>
              <a:t>tikslinę</a:t>
            </a:r>
            <a:r>
              <a:rPr lang="en-US" b="1" dirty="0"/>
              <a:t> </a:t>
            </a:r>
            <a:r>
              <a:rPr lang="en-US" b="1" dirty="0" err="1"/>
              <a:t>rinką</a:t>
            </a:r>
            <a:endParaRPr lang="en-US" b="1" dirty="0">
              <a:cs typeface="Calibri"/>
            </a:endParaRPr>
          </a:p>
          <a:p>
            <a:pPr marL="457200" indent="-457200">
              <a:buFont typeface="+mj-lt"/>
              <a:buAutoNum type="arabicPeriod"/>
            </a:pPr>
            <a:r>
              <a:rPr lang="en-US" dirty="0" err="1"/>
              <a:t>Identifikuokite</a:t>
            </a:r>
            <a:r>
              <a:rPr lang="en-US" dirty="0"/>
              <a:t> </a:t>
            </a:r>
            <a:r>
              <a:rPr lang="en-US" dirty="0" err="1"/>
              <a:t>savo</a:t>
            </a:r>
            <a:r>
              <a:rPr lang="en-US" dirty="0"/>
              <a:t> </a:t>
            </a:r>
            <a:r>
              <a:rPr lang="en-US" b="1" dirty="0" err="1"/>
              <a:t>konkurentus</a:t>
            </a:r>
            <a:endParaRPr lang="en-US" b="1" dirty="0">
              <a:cs typeface="Calibri"/>
            </a:endParaRPr>
          </a:p>
          <a:p>
            <a:pPr marL="457200" indent="-457200">
              <a:buFont typeface="+mj-lt"/>
              <a:buAutoNum type="arabicPeriod"/>
            </a:pPr>
            <a:r>
              <a:rPr lang="lt-LT" dirty="0"/>
              <a:t>Atlikite </a:t>
            </a:r>
            <a:r>
              <a:rPr lang="lt-LT" b="1" dirty="0"/>
              <a:t>rinkos analizę </a:t>
            </a:r>
            <a:r>
              <a:rPr lang="lt-LT" dirty="0"/>
              <a:t>ir </a:t>
            </a:r>
            <a:r>
              <a:rPr lang="lt-LT" b="1" dirty="0"/>
              <a:t>konkurentų tyrimus</a:t>
            </a:r>
          </a:p>
          <a:p>
            <a:pPr marL="457200" indent="-457200">
              <a:buFont typeface="+mj-lt"/>
              <a:buAutoNum type="arabicPeriod"/>
            </a:pPr>
            <a:r>
              <a:rPr lang="en-US" dirty="0" err="1"/>
              <a:t>Identifikuokite</a:t>
            </a:r>
            <a:r>
              <a:rPr lang="en-US" dirty="0"/>
              <a:t> </a:t>
            </a:r>
            <a:r>
              <a:rPr lang="en-US" b="1" dirty="0" err="1"/>
              <a:t>spragas</a:t>
            </a:r>
            <a:r>
              <a:rPr lang="en-US" b="1" dirty="0"/>
              <a:t> </a:t>
            </a:r>
            <a:r>
              <a:rPr lang="en-US" dirty="0" err="1"/>
              <a:t>ir</a:t>
            </a:r>
            <a:r>
              <a:rPr lang="en-US" dirty="0"/>
              <a:t> </a:t>
            </a:r>
            <a:r>
              <a:rPr lang="en-US" b="1" dirty="0" err="1"/>
              <a:t>galimybes</a:t>
            </a:r>
            <a:endParaRPr lang="en-US" b="1" dirty="0">
              <a:cs typeface="Calibri"/>
            </a:endParaRPr>
          </a:p>
          <a:p>
            <a:pPr marL="457200" indent="-457200">
              <a:buFont typeface="+mj-lt"/>
              <a:buAutoNum type="arabicPeriod"/>
            </a:pPr>
            <a:r>
              <a:rPr lang="en-US" dirty="0" err="1"/>
              <a:t>Atraskite</a:t>
            </a:r>
            <a:r>
              <a:rPr lang="en-US" dirty="0"/>
              <a:t> </a:t>
            </a:r>
            <a:r>
              <a:rPr lang="en-US" dirty="0" err="1"/>
              <a:t>savo</a:t>
            </a:r>
            <a:r>
              <a:rPr lang="en-US" dirty="0"/>
              <a:t> </a:t>
            </a:r>
            <a:r>
              <a:rPr lang="en-US" b="1" dirty="0" err="1"/>
              <a:t>išskirtinumą</a:t>
            </a:r>
            <a:r>
              <a:rPr lang="en-US" dirty="0"/>
              <a:t>* </a:t>
            </a:r>
          </a:p>
          <a:p>
            <a:pPr marL="457200" indent="-457200">
              <a:buFont typeface="+mj-lt"/>
              <a:buAutoNum type="arabicPeriod"/>
            </a:pPr>
            <a:r>
              <a:rPr lang="lt-LT" dirty="0"/>
              <a:t>Parašykite </a:t>
            </a:r>
            <a:r>
              <a:rPr lang="lt-LT" b="1" dirty="0"/>
              <a:t>prekės ženklo pozicionavimo teiginį</a:t>
            </a:r>
            <a:r>
              <a:rPr lang="lt-LT" dirty="0"/>
              <a:t>*</a:t>
            </a:r>
          </a:p>
          <a:p>
            <a:pPr marL="457200" indent="-457200">
              <a:buFont typeface="+mj-lt"/>
              <a:buAutoNum type="arabicPeriod"/>
            </a:pPr>
            <a:r>
              <a:rPr lang="en-US" dirty="0" err="1"/>
              <a:t>Sukur</a:t>
            </a:r>
            <a:r>
              <a:rPr lang="lt-LT" dirty="0" err="1"/>
              <a:t>kite</a:t>
            </a:r>
            <a:r>
              <a:rPr lang="en-US" dirty="0"/>
              <a:t> </a:t>
            </a:r>
            <a:r>
              <a:rPr lang="en-US" b="1" dirty="0" err="1"/>
              <a:t>komunikacijos</a:t>
            </a:r>
            <a:r>
              <a:rPr lang="en-US" b="1" dirty="0"/>
              <a:t> </a:t>
            </a:r>
            <a:r>
              <a:rPr lang="en-US" b="1" dirty="0" err="1"/>
              <a:t>sistemą</a:t>
            </a:r>
            <a:r>
              <a:rPr lang="en-US" dirty="0"/>
              <a:t>*</a:t>
            </a:r>
          </a:p>
          <a:p>
            <a:pPr marL="457200" indent="-457200">
              <a:buFont typeface="+mj-lt"/>
              <a:buAutoNum type="arabicPeriod"/>
            </a:pPr>
            <a:r>
              <a:rPr lang="lt-LT" dirty="0"/>
              <a:t>Sukurkite savo </a:t>
            </a:r>
            <a:r>
              <a:rPr lang="lt-LT" b="1" dirty="0"/>
              <a:t>prekės ženklo istoriją</a:t>
            </a:r>
          </a:p>
        </p:txBody>
      </p:sp>
      <p:sp>
        <p:nvSpPr>
          <p:cNvPr id="6" name="Text Placeholder 3">
            <a:extLst>
              <a:ext uri="{FF2B5EF4-FFF2-40B4-BE49-F238E27FC236}">
                <a16:creationId xmlns:a16="http://schemas.microsoft.com/office/drawing/2014/main" id="{26409F02-676C-47F9-A812-7686BE9E45D4}"/>
              </a:ext>
            </a:extLst>
          </p:cNvPr>
          <p:cNvSpPr>
            <a:spLocks noGrp="1"/>
          </p:cNvSpPr>
          <p:nvPr>
            <p:ph type="body" sz="quarter" idx="16"/>
          </p:nvPr>
        </p:nvSpPr>
        <p:spPr>
          <a:xfrm>
            <a:off x="1719262" y="595312"/>
            <a:ext cx="4986337" cy="763587"/>
          </a:xfrm>
        </p:spPr>
        <p:txBody>
          <a:bodyPr>
            <a:normAutofit fontScale="77500" lnSpcReduction="20000"/>
          </a:bodyPr>
          <a:lstStyle/>
          <a:p>
            <a:r>
              <a:rPr lang="lt-LT" dirty="0"/>
              <a:t>8 žingsnių pozicionavimo planas.</a:t>
            </a:r>
          </a:p>
        </p:txBody>
      </p:sp>
      <p:sp>
        <p:nvSpPr>
          <p:cNvPr id="9" name="TextBox 8">
            <a:extLst>
              <a:ext uri="{FF2B5EF4-FFF2-40B4-BE49-F238E27FC236}">
                <a16:creationId xmlns:a16="http://schemas.microsoft.com/office/drawing/2014/main" id="{17898F99-47FF-4E3D-8C25-E491DF034AFA}"/>
              </a:ext>
            </a:extLst>
          </p:cNvPr>
          <p:cNvSpPr txBox="1"/>
          <p:nvPr/>
        </p:nvSpPr>
        <p:spPr>
          <a:xfrm>
            <a:off x="6981057" y="2742044"/>
            <a:ext cx="4847130" cy="954107"/>
          </a:xfrm>
          <a:prstGeom prst="rect">
            <a:avLst/>
          </a:prstGeom>
          <a:solidFill>
            <a:srgbClr val="FED100"/>
          </a:solidFill>
        </p:spPr>
        <p:txBody>
          <a:bodyPr wrap="square" lIns="91440" tIns="45720" rIns="91440" bIns="45720" rtlCol="0" anchor="t">
            <a:spAutoFit/>
          </a:bodyPr>
          <a:lstStyle/>
          <a:p>
            <a:r>
              <a:rPr lang="en-US" sz="1400" i="1" dirty="0">
                <a:solidFill>
                  <a:srgbClr val="000000"/>
                </a:solidFill>
              </a:rPr>
              <a:t>* </a:t>
            </a:r>
            <a:r>
              <a:rPr lang="en-US" sz="1400" i="1" dirty="0" err="1">
                <a:solidFill>
                  <a:srgbClr val="000000"/>
                </a:solidFill>
              </a:rPr>
              <a:t>Sudėtingas</a:t>
            </a:r>
            <a:r>
              <a:rPr lang="en-US" sz="1400" i="1" dirty="0">
                <a:solidFill>
                  <a:srgbClr val="000000"/>
                </a:solidFill>
              </a:rPr>
              <a:t> </a:t>
            </a:r>
            <a:r>
              <a:rPr lang="en-US" sz="1400" i="1" dirty="0" err="1">
                <a:solidFill>
                  <a:srgbClr val="000000"/>
                </a:solidFill>
              </a:rPr>
              <a:t>žodis</a:t>
            </a:r>
            <a:r>
              <a:rPr lang="en-US" sz="1400" i="1" dirty="0">
                <a:solidFill>
                  <a:srgbClr val="000000"/>
                </a:solidFill>
              </a:rPr>
              <a:t> </a:t>
            </a:r>
            <a:r>
              <a:rPr lang="en-US" sz="1400" i="1" dirty="0" err="1">
                <a:solidFill>
                  <a:srgbClr val="000000"/>
                </a:solidFill>
              </a:rPr>
              <a:t>paprastai</a:t>
            </a:r>
            <a:r>
              <a:rPr lang="en-US" sz="1400" dirty="0">
                <a:solidFill>
                  <a:srgbClr val="000000"/>
                </a:solidFill>
              </a:rPr>
              <a:t>: </a:t>
            </a:r>
            <a:r>
              <a:rPr lang="en-US" sz="1400" b="1" i="0" dirty="0" err="1">
                <a:solidFill>
                  <a:srgbClr val="000000"/>
                </a:solidFill>
                <a:effectLst/>
              </a:rPr>
              <a:t>išskirtinumas</a:t>
            </a:r>
            <a:r>
              <a:rPr lang="en-US" sz="1400" b="1" i="0" dirty="0">
                <a:solidFill>
                  <a:srgbClr val="000000"/>
                </a:solidFill>
                <a:effectLst/>
              </a:rPr>
              <a:t> </a:t>
            </a:r>
            <a:r>
              <a:rPr lang="en-US" sz="1400" b="0" i="0" dirty="0">
                <a:solidFill>
                  <a:srgbClr val="000000"/>
                </a:solidFill>
                <a:effectLst/>
              </a:rPr>
              <a:t>– </a:t>
            </a:r>
            <a:r>
              <a:rPr lang="lt-LT" sz="1400" dirty="0">
                <a:solidFill>
                  <a:srgbClr val="000000"/>
                </a:solidFill>
              </a:rPr>
              <a:t>tai jūsų maisto pramonės įmonės ar produkto savybė, kuri išskiria jus iš pagrindinių konkurentų ir suteikia </a:t>
            </a:r>
            <a:r>
              <a:rPr lang="lt-LT" sz="1400" b="1" dirty="0">
                <a:solidFill>
                  <a:srgbClr val="1188A3"/>
                </a:solidFill>
              </a:rPr>
              <a:t>suvokiamą pranašumą </a:t>
            </a:r>
            <a:r>
              <a:rPr lang="lt-LT" sz="1400" dirty="0">
                <a:solidFill>
                  <a:srgbClr val="000000"/>
                </a:solidFill>
              </a:rPr>
              <a:t>tikslinės auditorijos akyse. </a:t>
            </a:r>
            <a:endParaRPr lang="en-IE" sz="1400" dirty="0"/>
          </a:p>
        </p:txBody>
      </p:sp>
      <p:sp>
        <p:nvSpPr>
          <p:cNvPr id="10" name="TextBox 9">
            <a:extLst>
              <a:ext uri="{FF2B5EF4-FFF2-40B4-BE49-F238E27FC236}">
                <a16:creationId xmlns:a16="http://schemas.microsoft.com/office/drawing/2014/main" id="{A50B9CB9-90D8-4D37-91DB-378B57DB6C57}"/>
              </a:ext>
            </a:extLst>
          </p:cNvPr>
          <p:cNvSpPr txBox="1"/>
          <p:nvPr/>
        </p:nvSpPr>
        <p:spPr>
          <a:xfrm>
            <a:off x="6981057" y="3859874"/>
            <a:ext cx="4847130" cy="1169551"/>
          </a:xfrm>
          <a:prstGeom prst="rect">
            <a:avLst/>
          </a:prstGeom>
          <a:solidFill>
            <a:srgbClr val="FED100"/>
          </a:solidFill>
        </p:spPr>
        <p:txBody>
          <a:bodyPr wrap="square" lIns="91440" tIns="45720" rIns="91440" bIns="45720" rtlCol="0" anchor="t">
            <a:spAutoFit/>
          </a:bodyPr>
          <a:lstStyle/>
          <a:p>
            <a:r>
              <a:rPr lang="en-US" sz="1400" dirty="0">
                <a:solidFill>
                  <a:srgbClr val="000000"/>
                </a:solidFill>
              </a:rPr>
              <a:t>* </a:t>
            </a:r>
            <a:r>
              <a:rPr lang="en-US" sz="1400" b="1" i="0" dirty="0" err="1">
                <a:solidFill>
                  <a:srgbClr val="000000"/>
                </a:solidFill>
                <a:effectLst/>
              </a:rPr>
              <a:t>Prekės</a:t>
            </a:r>
            <a:r>
              <a:rPr lang="en-US" sz="1400" b="1" i="0" dirty="0">
                <a:solidFill>
                  <a:srgbClr val="000000"/>
                </a:solidFill>
                <a:effectLst/>
              </a:rPr>
              <a:t> </a:t>
            </a:r>
            <a:r>
              <a:rPr lang="en-US" sz="1400" b="1" i="0" dirty="0" err="1">
                <a:solidFill>
                  <a:srgbClr val="000000"/>
                </a:solidFill>
                <a:effectLst/>
              </a:rPr>
              <a:t>ženklo</a:t>
            </a:r>
            <a:r>
              <a:rPr lang="en-US" sz="1400" b="1" i="0" dirty="0">
                <a:solidFill>
                  <a:srgbClr val="000000"/>
                </a:solidFill>
                <a:effectLst/>
              </a:rPr>
              <a:t> </a:t>
            </a:r>
            <a:r>
              <a:rPr lang="en-US" sz="1400" b="1" i="0" dirty="0" err="1">
                <a:solidFill>
                  <a:srgbClr val="000000"/>
                </a:solidFill>
                <a:effectLst/>
              </a:rPr>
              <a:t>pozicionavimo</a:t>
            </a:r>
            <a:r>
              <a:rPr lang="en-US" sz="1400" b="1" i="0" dirty="0">
                <a:solidFill>
                  <a:srgbClr val="000000"/>
                </a:solidFill>
                <a:effectLst/>
              </a:rPr>
              <a:t> </a:t>
            </a:r>
            <a:r>
              <a:rPr lang="en-US" sz="1400" b="1" i="0" dirty="0" err="1">
                <a:solidFill>
                  <a:srgbClr val="000000"/>
                </a:solidFill>
                <a:effectLst/>
              </a:rPr>
              <a:t>teiginys</a:t>
            </a:r>
            <a:r>
              <a:rPr lang="en-US" sz="1400" b="1" i="0" dirty="0">
                <a:solidFill>
                  <a:srgbClr val="000000"/>
                </a:solidFill>
                <a:effectLst/>
              </a:rPr>
              <a:t> </a:t>
            </a:r>
            <a:r>
              <a:rPr lang="en-US" sz="1400" b="0" i="0" dirty="0">
                <a:solidFill>
                  <a:srgbClr val="000000"/>
                </a:solidFill>
                <a:effectLst/>
              </a:rPr>
              <a:t>– </a:t>
            </a:r>
            <a:r>
              <a:rPr lang="lt-LT" sz="1400" dirty="0">
                <a:solidFill>
                  <a:srgbClr val="000000"/>
                </a:solidFill>
              </a:rPr>
              <a:t>trumpas produkto ar paslaugos aprašymas, kuriame paaiškinama, kaip jis </a:t>
            </a:r>
            <a:r>
              <a:rPr lang="lt-LT" sz="1400" b="1" dirty="0">
                <a:solidFill>
                  <a:srgbClr val="1188A3"/>
                </a:solidFill>
              </a:rPr>
              <a:t>tenkina tam tikrą tikslinės rinkos poreikį</a:t>
            </a:r>
            <a:r>
              <a:rPr lang="lt-LT" sz="1400" dirty="0">
                <a:solidFill>
                  <a:srgbClr val="000000"/>
                </a:solidFill>
              </a:rPr>
              <a:t>. Pozicionavimo teiginiu siekiama suderinti rinkodaros pastangas su įmonės prekės ženklu ir vertės pasiūlymu.</a:t>
            </a:r>
            <a:endParaRPr lang="en-IE" sz="1400" dirty="0"/>
          </a:p>
        </p:txBody>
      </p:sp>
      <p:sp>
        <p:nvSpPr>
          <p:cNvPr id="11" name="TextBox 10">
            <a:extLst>
              <a:ext uri="{FF2B5EF4-FFF2-40B4-BE49-F238E27FC236}">
                <a16:creationId xmlns:a16="http://schemas.microsoft.com/office/drawing/2014/main" id="{C181C68A-7705-4272-A90A-76B964467C51}"/>
              </a:ext>
            </a:extLst>
          </p:cNvPr>
          <p:cNvSpPr txBox="1"/>
          <p:nvPr/>
        </p:nvSpPr>
        <p:spPr>
          <a:xfrm>
            <a:off x="6981057" y="5218172"/>
            <a:ext cx="4847130" cy="738664"/>
          </a:xfrm>
          <a:prstGeom prst="rect">
            <a:avLst/>
          </a:prstGeom>
          <a:solidFill>
            <a:srgbClr val="FED100"/>
          </a:solidFill>
        </p:spPr>
        <p:txBody>
          <a:bodyPr wrap="square" lIns="91440" tIns="45720" rIns="91440" bIns="45720" rtlCol="0" anchor="t">
            <a:spAutoFit/>
          </a:bodyPr>
          <a:lstStyle/>
          <a:p>
            <a:r>
              <a:rPr lang="en-US" sz="1400" b="1" i="0" dirty="0">
                <a:solidFill>
                  <a:srgbClr val="000000"/>
                </a:solidFill>
                <a:effectLst/>
              </a:rPr>
              <a:t>* </a:t>
            </a:r>
            <a:r>
              <a:rPr lang="en-US" sz="1400" b="1" dirty="0" err="1">
                <a:solidFill>
                  <a:srgbClr val="000000"/>
                </a:solidFill>
              </a:rPr>
              <a:t>Komunikacijos</a:t>
            </a:r>
            <a:r>
              <a:rPr lang="en-US" sz="1400" b="1" dirty="0">
                <a:solidFill>
                  <a:srgbClr val="000000"/>
                </a:solidFill>
              </a:rPr>
              <a:t> </a:t>
            </a:r>
            <a:r>
              <a:rPr lang="lt-LT" sz="1400" b="1" dirty="0">
                <a:solidFill>
                  <a:srgbClr val="000000"/>
                </a:solidFill>
              </a:rPr>
              <a:t>s</a:t>
            </a:r>
            <a:r>
              <a:rPr lang="en-US" sz="1400" b="1" dirty="0" err="1">
                <a:solidFill>
                  <a:srgbClr val="000000"/>
                </a:solidFill>
              </a:rPr>
              <a:t>istema</a:t>
            </a:r>
            <a:r>
              <a:rPr lang="en-US" sz="1400" b="1" dirty="0">
                <a:solidFill>
                  <a:srgbClr val="000000"/>
                </a:solidFill>
              </a:rPr>
              <a:t> </a:t>
            </a:r>
            <a:r>
              <a:rPr lang="lt-LT" sz="1400" dirty="0">
                <a:solidFill>
                  <a:srgbClr val="000000"/>
                </a:solidFill>
              </a:rPr>
              <a:t>apžvelgia, </a:t>
            </a:r>
            <a:r>
              <a:rPr lang="lt-LT" sz="1400" b="1" dirty="0">
                <a:solidFill>
                  <a:srgbClr val="1188A3"/>
                </a:solidFill>
              </a:rPr>
              <a:t>kaip planuojate bendrauti įmonės viduje ir išorėje</a:t>
            </a:r>
            <a:r>
              <a:rPr lang="lt-LT" sz="1400" dirty="0">
                <a:solidFill>
                  <a:srgbClr val="000000"/>
                </a:solidFill>
              </a:rPr>
              <a:t>. Joje nurodysite auditoriją, tikslus, pranešimus, kanalus ir kaip vertinsite sėkmę.</a:t>
            </a:r>
            <a:endParaRPr lang="en-IE" sz="1400" dirty="0"/>
          </a:p>
        </p:txBody>
      </p:sp>
    </p:spTree>
    <p:extLst>
      <p:ext uri="{BB962C8B-B14F-4D97-AF65-F5344CB8AC3E}">
        <p14:creationId xmlns:p14="http://schemas.microsoft.com/office/powerpoint/2010/main" val="347324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fferent colored question marks">
            <a:extLst>
              <a:ext uri="{FF2B5EF4-FFF2-40B4-BE49-F238E27FC236}">
                <a16:creationId xmlns:a16="http://schemas.microsoft.com/office/drawing/2014/main" id="{478AEC22-9D8F-4C4F-BCD7-2296BFF4729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4162449-B136-401B-8215-2B0BAB580210}"/>
              </a:ext>
            </a:extLst>
          </p:cNvPr>
          <p:cNvSpPr>
            <a:spLocks noGrp="1"/>
          </p:cNvSpPr>
          <p:nvPr>
            <p:ph type="body" sz="quarter" idx="18"/>
          </p:nvPr>
        </p:nvSpPr>
        <p:spPr>
          <a:xfrm>
            <a:off x="1356594" y="1457651"/>
            <a:ext cx="5440357" cy="5044636"/>
          </a:xfrm>
        </p:spPr>
        <p:txBody>
          <a:bodyPr vert="horz" lIns="91440" tIns="45720" rIns="91440" bIns="45720" rtlCol="0" anchor="t">
            <a:normAutofit/>
          </a:bodyPr>
          <a:lstStyle/>
          <a:p>
            <a:pPr indent="0"/>
            <a:r>
              <a:rPr lang="lt-LT" dirty="0"/>
              <a:t>Maisto gamintojams gali būti sudėtinga kurti naujus ir sveikus produktus ir paslaugas, skirtas būtent vyresnio amžiaus žmonėms. Kokie yra šio segmento vartotojų pageidavimai ir lūkesčiai? Kokie veiksniai daro įtaką jų sprendimams pirkti naujus sveikus maisto produktus?</a:t>
            </a:r>
          </a:p>
          <a:p>
            <a:pPr indent="0"/>
            <a:r>
              <a:rPr lang="lt-LT" dirty="0"/>
              <a:t>Siekdami geriau suprasti senjorų maisto vartojimo nuostatas, lūkesčius ir elgseną, ištyrėme ir apibendrinome keturis pagrindinius visame pasaulyje atliktus tyrimus, skirtus senjorų vartotojų rinkai.</a:t>
            </a:r>
          </a:p>
          <a:p>
            <a:pPr indent="0"/>
            <a:endParaRPr lang="lt-LT" dirty="0"/>
          </a:p>
        </p:txBody>
      </p:sp>
      <p:sp>
        <p:nvSpPr>
          <p:cNvPr id="4" name="Text Placeholder 3">
            <a:extLst>
              <a:ext uri="{FF2B5EF4-FFF2-40B4-BE49-F238E27FC236}">
                <a16:creationId xmlns:a16="http://schemas.microsoft.com/office/drawing/2014/main" id="{5EB1282F-DBA5-4C91-BA32-61FD72BFA36D}"/>
              </a:ext>
            </a:extLst>
          </p:cNvPr>
          <p:cNvSpPr>
            <a:spLocks noGrp="1"/>
          </p:cNvSpPr>
          <p:nvPr>
            <p:ph type="body" sz="quarter" idx="16"/>
          </p:nvPr>
        </p:nvSpPr>
        <p:spPr/>
        <p:txBody>
          <a:bodyPr>
            <a:normAutofit lnSpcReduction="10000"/>
          </a:bodyPr>
          <a:lstStyle/>
          <a:p>
            <a:r>
              <a:rPr lang="en-US" dirty="0"/>
              <a:t>Kur </a:t>
            </a:r>
            <a:r>
              <a:rPr lang="en-US" dirty="0" err="1"/>
              <a:t>pradėt</a:t>
            </a:r>
            <a:r>
              <a:rPr lang="lt-LT" dirty="0"/>
              <a:t>i</a:t>
            </a:r>
            <a:endParaRPr lang="en-IE" dirty="0"/>
          </a:p>
        </p:txBody>
      </p:sp>
    </p:spTree>
    <p:extLst>
      <p:ext uri="{BB962C8B-B14F-4D97-AF65-F5344CB8AC3E}">
        <p14:creationId xmlns:p14="http://schemas.microsoft.com/office/powerpoint/2010/main" val="353120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D3D38-D4E1-4FBA-B8DE-FB098BFB50CA}"/>
              </a:ext>
            </a:extLst>
          </p:cNvPr>
          <p:cNvSpPr>
            <a:spLocks noGrp="1"/>
          </p:cNvSpPr>
          <p:nvPr>
            <p:ph type="body" sz="quarter" idx="31"/>
          </p:nvPr>
        </p:nvSpPr>
        <p:spPr>
          <a:xfrm>
            <a:off x="2242111" y="2947933"/>
            <a:ext cx="3097087" cy="1082137"/>
          </a:xfrm>
        </p:spPr>
        <p:txBody>
          <a:bodyPr vert="horz" lIns="91440" tIns="45720" rIns="91440" bIns="45720" rtlCol="0" anchor="t">
            <a:noAutofit/>
          </a:bodyPr>
          <a:lstStyle/>
          <a:p>
            <a:pPr marL="0" indent="0"/>
            <a:r>
              <a:rPr lang="lt-LT" sz="2400" dirty="0"/>
              <a:t>Pramonė ir (arba) erdvė, kurioje veikia jūsų prekės ženklas (pvz., maistas senjorams)</a:t>
            </a:r>
            <a:endParaRPr lang="en-IE" sz="2400" dirty="0">
              <a:cs typeface="Calibri"/>
            </a:endParaRPr>
          </a:p>
        </p:txBody>
      </p:sp>
      <p:sp>
        <p:nvSpPr>
          <p:cNvPr id="3" name="Text Placeholder 2">
            <a:extLst>
              <a:ext uri="{FF2B5EF4-FFF2-40B4-BE49-F238E27FC236}">
                <a16:creationId xmlns:a16="http://schemas.microsoft.com/office/drawing/2014/main" id="{7F26C167-5BE3-45F2-80A3-C04A9F00913B}"/>
              </a:ext>
            </a:extLst>
          </p:cNvPr>
          <p:cNvSpPr>
            <a:spLocks noGrp="1"/>
          </p:cNvSpPr>
          <p:nvPr>
            <p:ph type="body" sz="quarter" idx="32"/>
          </p:nvPr>
        </p:nvSpPr>
        <p:spPr/>
        <p:txBody>
          <a:bodyPr>
            <a:normAutofit/>
          </a:bodyPr>
          <a:lstStyle/>
          <a:p>
            <a:pPr marL="0" indent="0"/>
            <a:r>
              <a:rPr lang="lt-LT" sz="2400" dirty="0"/>
              <a:t>Kaip jūsų prekės ženklas atitinka klientų poreikius</a:t>
            </a:r>
          </a:p>
        </p:txBody>
      </p:sp>
      <p:sp>
        <p:nvSpPr>
          <p:cNvPr id="4" name="Text Placeholder 3">
            <a:extLst>
              <a:ext uri="{FF2B5EF4-FFF2-40B4-BE49-F238E27FC236}">
                <a16:creationId xmlns:a16="http://schemas.microsoft.com/office/drawing/2014/main" id="{6413C88C-F508-4A0D-B459-DF0557E74081}"/>
              </a:ext>
            </a:extLst>
          </p:cNvPr>
          <p:cNvSpPr>
            <a:spLocks noGrp="1"/>
          </p:cNvSpPr>
          <p:nvPr>
            <p:ph type="body" sz="quarter" idx="33"/>
          </p:nvPr>
        </p:nvSpPr>
        <p:spPr/>
        <p:txBody>
          <a:bodyPr vert="horz" lIns="91440" tIns="45720" rIns="91440" bIns="45720" rtlCol="0" anchor="t">
            <a:normAutofit/>
          </a:bodyPr>
          <a:lstStyle/>
          <a:p>
            <a:pPr marL="0" indent="0"/>
            <a:r>
              <a:rPr lang="en-US" sz="2400" dirty="0" err="1"/>
              <a:t>Jūsų</a:t>
            </a:r>
            <a:r>
              <a:rPr lang="en-US" sz="2400" dirty="0"/>
              <a:t> </a:t>
            </a:r>
            <a:r>
              <a:rPr lang="en-US" sz="2400" dirty="0" err="1"/>
              <a:t>tikslinė</a:t>
            </a:r>
            <a:r>
              <a:rPr lang="en-US" sz="2400" dirty="0"/>
              <a:t> </a:t>
            </a:r>
            <a:r>
              <a:rPr lang="en-US" sz="2400" dirty="0" err="1"/>
              <a:t>auditorija</a:t>
            </a:r>
            <a:endParaRPr lang="en-IE" sz="2400" dirty="0"/>
          </a:p>
        </p:txBody>
      </p:sp>
      <p:sp>
        <p:nvSpPr>
          <p:cNvPr id="5" name="Text Placeholder 4">
            <a:extLst>
              <a:ext uri="{FF2B5EF4-FFF2-40B4-BE49-F238E27FC236}">
                <a16:creationId xmlns:a16="http://schemas.microsoft.com/office/drawing/2014/main" id="{C9B968E6-3D4A-42BF-98AF-293A45C585E4}"/>
              </a:ext>
            </a:extLst>
          </p:cNvPr>
          <p:cNvSpPr>
            <a:spLocks noGrp="1"/>
          </p:cNvSpPr>
          <p:nvPr>
            <p:ph type="body" sz="quarter" idx="34"/>
          </p:nvPr>
        </p:nvSpPr>
        <p:spPr/>
        <p:txBody>
          <a:bodyPr>
            <a:normAutofit fontScale="92500" lnSpcReduction="10000"/>
          </a:bodyPr>
          <a:lstStyle/>
          <a:p>
            <a:pPr marL="0" indent="0"/>
            <a:r>
              <a:rPr lang="lt-LT" sz="2400" dirty="0"/>
              <a:t>Unikali vertė, kurią jūsų prekės ženklas suteikia klientams</a:t>
            </a:r>
          </a:p>
        </p:txBody>
      </p:sp>
      <p:sp>
        <p:nvSpPr>
          <p:cNvPr id="6" name="TextBox 5">
            <a:extLst>
              <a:ext uri="{FF2B5EF4-FFF2-40B4-BE49-F238E27FC236}">
                <a16:creationId xmlns:a16="http://schemas.microsoft.com/office/drawing/2014/main" id="{E23946F0-3B25-466E-9871-41700AF67A8B}"/>
              </a:ext>
            </a:extLst>
          </p:cNvPr>
          <p:cNvSpPr txBox="1"/>
          <p:nvPr/>
        </p:nvSpPr>
        <p:spPr>
          <a:xfrm>
            <a:off x="194209" y="232782"/>
            <a:ext cx="2935351" cy="2308324"/>
          </a:xfrm>
          <a:prstGeom prst="rect">
            <a:avLst/>
          </a:prstGeom>
          <a:solidFill>
            <a:srgbClr val="85D2E1"/>
          </a:solidFill>
        </p:spPr>
        <p:txBody>
          <a:bodyPr wrap="square" rtlCol="0">
            <a:spAutoFit/>
          </a:bodyPr>
          <a:lstStyle/>
          <a:p>
            <a:r>
              <a:rPr lang="lt-LT" sz="3600" b="1" dirty="0">
                <a:solidFill>
                  <a:srgbClr val="000000"/>
                </a:solidFill>
              </a:rPr>
              <a:t>Prekės ženklo pozicionavimo pareiškimo </a:t>
            </a:r>
            <a:r>
              <a:rPr lang="lt-LT" sz="3600" dirty="0">
                <a:solidFill>
                  <a:srgbClr val="000000"/>
                </a:solidFill>
              </a:rPr>
              <a:t>anatomija</a:t>
            </a:r>
          </a:p>
        </p:txBody>
      </p:sp>
      <p:grpSp>
        <p:nvGrpSpPr>
          <p:cNvPr id="7" name="Graphic 3">
            <a:extLst>
              <a:ext uri="{FF2B5EF4-FFF2-40B4-BE49-F238E27FC236}">
                <a16:creationId xmlns:a16="http://schemas.microsoft.com/office/drawing/2014/main" id="{3CFEE380-2629-4D1A-A924-C9BA398A2E85}"/>
              </a:ext>
            </a:extLst>
          </p:cNvPr>
          <p:cNvGrpSpPr/>
          <p:nvPr/>
        </p:nvGrpSpPr>
        <p:grpSpPr>
          <a:xfrm>
            <a:off x="3500819" y="1040924"/>
            <a:ext cx="1028777" cy="1056365"/>
            <a:chOff x="986212" y="4755836"/>
            <a:chExt cx="715862" cy="735059"/>
          </a:xfrm>
        </p:grpSpPr>
        <p:sp>
          <p:nvSpPr>
            <p:cNvPr id="8" name="Freeform 4">
              <a:extLst>
                <a:ext uri="{FF2B5EF4-FFF2-40B4-BE49-F238E27FC236}">
                  <a16:creationId xmlns:a16="http://schemas.microsoft.com/office/drawing/2014/main" id="{FA2D725F-7668-4079-9CE7-9F8115483A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00BADE"/>
            </a:solidFill>
            <a:ln w="27426" cap="flat">
              <a:noFill/>
              <a:prstDash val="solid"/>
              <a:miter/>
            </a:ln>
          </p:spPr>
          <p:txBody>
            <a:bodyPr rtlCol="0" anchor="ctr"/>
            <a:lstStyle/>
            <a:p>
              <a:endParaRPr lang="en-US"/>
            </a:p>
          </p:txBody>
        </p:sp>
        <p:sp>
          <p:nvSpPr>
            <p:cNvPr id="9" name="Freeform 5">
              <a:extLst>
                <a:ext uri="{FF2B5EF4-FFF2-40B4-BE49-F238E27FC236}">
                  <a16:creationId xmlns:a16="http://schemas.microsoft.com/office/drawing/2014/main" id="{CAC60DAA-90DB-40BD-8109-59EB5A478D99}"/>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pic>
        <p:nvPicPr>
          <p:cNvPr id="11" name="Graphic 10" descr="Badge 3 outline">
            <a:extLst>
              <a:ext uri="{FF2B5EF4-FFF2-40B4-BE49-F238E27FC236}">
                <a16:creationId xmlns:a16="http://schemas.microsoft.com/office/drawing/2014/main" id="{40002C79-F042-4296-ADB1-F74C2A4B2F9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7064" y="2370137"/>
            <a:ext cx="442874" cy="442874"/>
          </a:xfrm>
          <a:prstGeom prst="rect">
            <a:avLst/>
          </a:prstGeom>
        </p:spPr>
      </p:pic>
      <p:pic>
        <p:nvPicPr>
          <p:cNvPr id="13" name="Graphic 12" descr="Badge 1 outline">
            <a:extLst>
              <a:ext uri="{FF2B5EF4-FFF2-40B4-BE49-F238E27FC236}">
                <a16:creationId xmlns:a16="http://schemas.microsoft.com/office/drawing/2014/main" id="{97A1822B-C41E-4917-85A2-12A081B7874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93770" y="2384509"/>
            <a:ext cx="442874" cy="442874"/>
          </a:xfrm>
          <a:prstGeom prst="rect">
            <a:avLst/>
          </a:prstGeom>
        </p:spPr>
      </p:pic>
      <p:pic>
        <p:nvPicPr>
          <p:cNvPr id="15" name="Graphic 14" descr="Badge outline">
            <a:extLst>
              <a:ext uri="{FF2B5EF4-FFF2-40B4-BE49-F238E27FC236}">
                <a16:creationId xmlns:a16="http://schemas.microsoft.com/office/drawing/2014/main" id="{5EAF51BD-B7C8-4E94-8A17-92C14477B20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3982" y="2355765"/>
            <a:ext cx="442874" cy="442874"/>
          </a:xfrm>
          <a:prstGeom prst="rect">
            <a:avLst/>
          </a:prstGeom>
        </p:spPr>
      </p:pic>
      <p:pic>
        <p:nvPicPr>
          <p:cNvPr id="17" name="Graphic 16" descr="Badge 4 outline">
            <a:extLst>
              <a:ext uri="{FF2B5EF4-FFF2-40B4-BE49-F238E27FC236}">
                <a16:creationId xmlns:a16="http://schemas.microsoft.com/office/drawing/2014/main" id="{0008FBFB-C79D-451E-A71F-CEF8FBA922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61396" y="2355765"/>
            <a:ext cx="471618" cy="471618"/>
          </a:xfrm>
          <a:prstGeom prst="rect">
            <a:avLst/>
          </a:prstGeom>
        </p:spPr>
      </p:pic>
      <p:grpSp>
        <p:nvGrpSpPr>
          <p:cNvPr id="18" name="Graphic 3">
            <a:extLst>
              <a:ext uri="{FF2B5EF4-FFF2-40B4-BE49-F238E27FC236}">
                <a16:creationId xmlns:a16="http://schemas.microsoft.com/office/drawing/2014/main" id="{3D701E15-9599-4AC0-B6FD-74F44763694E}"/>
              </a:ext>
            </a:extLst>
          </p:cNvPr>
          <p:cNvGrpSpPr/>
          <p:nvPr/>
        </p:nvGrpSpPr>
        <p:grpSpPr>
          <a:xfrm>
            <a:off x="5648529" y="3276623"/>
            <a:ext cx="1097482" cy="800886"/>
            <a:chOff x="8408232" y="3880051"/>
            <a:chExt cx="1097482" cy="800886"/>
          </a:xfrm>
        </p:grpSpPr>
        <p:sp>
          <p:nvSpPr>
            <p:cNvPr id="19" name="Freeform 1501">
              <a:extLst>
                <a:ext uri="{FF2B5EF4-FFF2-40B4-BE49-F238E27FC236}">
                  <a16:creationId xmlns:a16="http://schemas.microsoft.com/office/drawing/2014/main" id="{D1087332-BA73-4B83-B736-EB7191DF1F86}"/>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20" name="Graphic 3">
              <a:extLst>
                <a:ext uri="{FF2B5EF4-FFF2-40B4-BE49-F238E27FC236}">
                  <a16:creationId xmlns:a16="http://schemas.microsoft.com/office/drawing/2014/main" id="{EF3E13FE-9FF1-4691-ADF0-190978610AD3}"/>
                </a:ext>
              </a:extLst>
            </p:cNvPr>
            <p:cNvGrpSpPr/>
            <p:nvPr/>
          </p:nvGrpSpPr>
          <p:grpSpPr>
            <a:xfrm>
              <a:off x="8408232" y="3880051"/>
              <a:ext cx="1097482" cy="800886"/>
              <a:chOff x="8408232" y="3880051"/>
              <a:chExt cx="1097482" cy="800886"/>
            </a:xfrm>
          </p:grpSpPr>
          <p:sp>
            <p:nvSpPr>
              <p:cNvPr id="21" name="Freeform 1503">
                <a:extLst>
                  <a:ext uri="{FF2B5EF4-FFF2-40B4-BE49-F238E27FC236}">
                    <a16:creationId xmlns:a16="http://schemas.microsoft.com/office/drawing/2014/main" id="{30EB1F8C-6FE8-44C5-A246-7793C2B18A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22" name="Freeform 1504">
                <a:extLst>
                  <a:ext uri="{FF2B5EF4-FFF2-40B4-BE49-F238E27FC236}">
                    <a16:creationId xmlns:a16="http://schemas.microsoft.com/office/drawing/2014/main" id="{CDF48B00-8F80-4EBB-871D-D709B6BCC824}"/>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23" name="Freeform 1505">
                <a:extLst>
                  <a:ext uri="{FF2B5EF4-FFF2-40B4-BE49-F238E27FC236}">
                    <a16:creationId xmlns:a16="http://schemas.microsoft.com/office/drawing/2014/main" id="{1FC24591-13B2-4DE7-B71E-4142B16AD6D0}"/>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24" name="Freeform 1506">
                <a:extLst>
                  <a:ext uri="{FF2B5EF4-FFF2-40B4-BE49-F238E27FC236}">
                    <a16:creationId xmlns:a16="http://schemas.microsoft.com/office/drawing/2014/main" id="{4ADEC64D-B697-4917-8907-8DAE5245BF82}"/>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25" name="Freeform 1507">
                <a:extLst>
                  <a:ext uri="{FF2B5EF4-FFF2-40B4-BE49-F238E27FC236}">
                    <a16:creationId xmlns:a16="http://schemas.microsoft.com/office/drawing/2014/main" id="{C5C42198-21B3-4928-9F8F-A7E8505D7E3D}"/>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26" name="Freeform 1508">
                <a:extLst>
                  <a:ext uri="{FF2B5EF4-FFF2-40B4-BE49-F238E27FC236}">
                    <a16:creationId xmlns:a16="http://schemas.microsoft.com/office/drawing/2014/main" id="{91104C05-C62E-4513-8C52-87C52705AA6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27" name="Freeform 1509">
                <a:extLst>
                  <a:ext uri="{FF2B5EF4-FFF2-40B4-BE49-F238E27FC236}">
                    <a16:creationId xmlns:a16="http://schemas.microsoft.com/office/drawing/2014/main" id="{D5CDE39B-46B1-457A-B9C9-A89856132A5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28" name="Freeform 1510">
                <a:extLst>
                  <a:ext uri="{FF2B5EF4-FFF2-40B4-BE49-F238E27FC236}">
                    <a16:creationId xmlns:a16="http://schemas.microsoft.com/office/drawing/2014/main" id="{94DBD039-2A3C-4E55-BEEE-3E1D571EB93E}"/>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pic>
        <p:nvPicPr>
          <p:cNvPr id="29" name="Graphic 28" descr="Open hand with solid fill">
            <a:extLst>
              <a:ext uri="{FF2B5EF4-FFF2-40B4-BE49-F238E27FC236}">
                <a16:creationId xmlns:a16="http://schemas.microsoft.com/office/drawing/2014/main" id="{4BFCF797-FB1D-49FA-9796-9E5B9DE236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969317" y="1236923"/>
            <a:ext cx="1037129" cy="914400"/>
          </a:xfrm>
          <a:prstGeom prst="rect">
            <a:avLst/>
          </a:prstGeom>
        </p:spPr>
      </p:pic>
      <p:pic>
        <p:nvPicPr>
          <p:cNvPr id="31" name="Graphic 30" descr="Cursor with solid fill">
            <a:extLst>
              <a:ext uri="{FF2B5EF4-FFF2-40B4-BE49-F238E27FC236}">
                <a16:creationId xmlns:a16="http://schemas.microsoft.com/office/drawing/2014/main" id="{D72A7366-AF59-4101-A300-BF04A70129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8152905">
            <a:off x="8014434" y="1054654"/>
            <a:ext cx="609577" cy="609577"/>
          </a:xfrm>
          <a:prstGeom prst="rect">
            <a:avLst/>
          </a:prstGeom>
        </p:spPr>
      </p:pic>
      <p:grpSp>
        <p:nvGrpSpPr>
          <p:cNvPr id="32" name="Graphic 3">
            <a:extLst>
              <a:ext uri="{FF2B5EF4-FFF2-40B4-BE49-F238E27FC236}">
                <a16:creationId xmlns:a16="http://schemas.microsoft.com/office/drawing/2014/main" id="{B0A78EEC-CA50-4B8B-9684-EFCD1A3F830B}"/>
              </a:ext>
            </a:extLst>
          </p:cNvPr>
          <p:cNvGrpSpPr/>
          <p:nvPr/>
        </p:nvGrpSpPr>
        <p:grpSpPr>
          <a:xfrm>
            <a:off x="10139989" y="3222538"/>
            <a:ext cx="926748" cy="965985"/>
            <a:chOff x="2463532" y="1854819"/>
            <a:chExt cx="1079822" cy="1232574"/>
          </a:xfrm>
        </p:grpSpPr>
        <p:sp>
          <p:nvSpPr>
            <p:cNvPr id="33" name="Freeform 1379">
              <a:extLst>
                <a:ext uri="{FF2B5EF4-FFF2-40B4-BE49-F238E27FC236}">
                  <a16:creationId xmlns:a16="http://schemas.microsoft.com/office/drawing/2014/main" id="{414859AA-54EF-46CA-B109-DB29BAC18580}"/>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9525" cap="flat">
              <a:solidFill>
                <a:srgbClr val="000000"/>
              </a:solidFill>
              <a:prstDash val="solid"/>
              <a:miter/>
            </a:ln>
          </p:spPr>
          <p:txBody>
            <a:bodyPr rtlCol="0" anchor="ctr"/>
            <a:lstStyle/>
            <a:p>
              <a:endParaRPr lang="en-US"/>
            </a:p>
          </p:txBody>
        </p:sp>
        <p:sp>
          <p:nvSpPr>
            <p:cNvPr id="34" name="Freeform 1380">
              <a:extLst>
                <a:ext uri="{FF2B5EF4-FFF2-40B4-BE49-F238E27FC236}">
                  <a16:creationId xmlns:a16="http://schemas.microsoft.com/office/drawing/2014/main" id="{15AE963F-19B8-473D-B954-1B8E4352FFAA}"/>
                </a:ext>
              </a:extLst>
            </p:cNvPr>
            <p:cNvSpPr/>
            <p:nvPr/>
          </p:nvSpPr>
          <p:spPr>
            <a:xfrm>
              <a:off x="2463532" y="1854819"/>
              <a:ext cx="718605" cy="569468"/>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02BBE3"/>
            </a:solidFill>
            <a:ln w="27426"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0E8F9277-8A26-434A-B8B3-540313C25739}"/>
              </a:ext>
            </a:extLst>
          </p:cNvPr>
          <p:cNvSpPr txBox="1"/>
          <p:nvPr/>
        </p:nvSpPr>
        <p:spPr>
          <a:xfrm>
            <a:off x="401440" y="5326040"/>
            <a:ext cx="9113916" cy="1323439"/>
          </a:xfrm>
          <a:prstGeom prst="rect">
            <a:avLst/>
          </a:prstGeom>
          <a:noFill/>
          <a:ln>
            <a:solidFill>
              <a:srgbClr val="1188A3"/>
            </a:solidFill>
          </a:ln>
        </p:spPr>
        <p:txBody>
          <a:bodyPr wrap="square" lIns="91440" tIns="45720" rIns="91440" bIns="45720" anchor="t">
            <a:spAutoFit/>
          </a:bodyPr>
          <a:lstStyle/>
          <a:p>
            <a:r>
              <a:rPr lang="lt-LT" sz="2000" dirty="0">
                <a:solidFill>
                  <a:srgbClr val="000000"/>
                </a:solidFill>
                <a:latin typeface="AvenirNext"/>
              </a:rPr>
              <a:t>Pozicionavimo teiginiai yra </a:t>
            </a:r>
            <a:r>
              <a:rPr lang="lt-LT" sz="2000" b="1" dirty="0">
                <a:solidFill>
                  <a:srgbClr val="000000"/>
                </a:solidFill>
                <a:latin typeface="AvenirNext"/>
              </a:rPr>
              <a:t>vidiniai įrankiai</a:t>
            </a:r>
            <a:r>
              <a:rPr lang="lt-LT" sz="2000" dirty="0">
                <a:solidFill>
                  <a:srgbClr val="000000"/>
                </a:solidFill>
                <a:latin typeface="AvenirNext"/>
              </a:rPr>
              <a:t>, padedantys rinkodaros specialistams tinkamai kreiptis į </a:t>
            </a:r>
            <a:r>
              <a:rPr lang="lt-LT" sz="2000" u="sng" dirty="0">
                <a:solidFill>
                  <a:srgbClr val="000000"/>
                </a:solidFill>
                <a:latin typeface="AvenirNext"/>
              </a:rPr>
              <a:t>pirkėjų asmenybes</a:t>
            </a:r>
            <a:r>
              <a:rPr lang="lt-LT" sz="2000" dirty="0">
                <a:solidFill>
                  <a:srgbClr val="000000"/>
                </a:solidFill>
                <a:latin typeface="AvenirNext"/>
              </a:rPr>
              <a:t>. Jie yra privalomi bet kurioje pozicionavimo strategijoje, nes sukuria aiškią jūsų </a:t>
            </a:r>
            <a:r>
              <a:rPr lang="lt-LT" sz="2000" u="sng" dirty="0">
                <a:solidFill>
                  <a:srgbClr val="000000"/>
                </a:solidFill>
                <a:latin typeface="AvenirNext"/>
              </a:rPr>
              <a:t>prekės ženklo </a:t>
            </a:r>
            <a:r>
              <a:rPr lang="lt-LT" sz="2000" dirty="0">
                <a:solidFill>
                  <a:srgbClr val="000000"/>
                </a:solidFill>
                <a:latin typeface="AvenirNext"/>
              </a:rPr>
              <a:t>viziją!</a:t>
            </a:r>
          </a:p>
        </p:txBody>
      </p:sp>
    </p:spTree>
    <p:extLst>
      <p:ext uri="{BB962C8B-B14F-4D97-AF65-F5344CB8AC3E}">
        <p14:creationId xmlns:p14="http://schemas.microsoft.com/office/powerpoint/2010/main" val="1463604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a:xfrm>
            <a:off x="636736" y="1852618"/>
            <a:ext cx="11105352" cy="4055454"/>
          </a:xfrm>
        </p:spPr>
        <p:txBody>
          <a:bodyPr vert="horz" lIns="91440" tIns="45720" rIns="91440" bIns="45720" rtlCol="0" anchor="t">
            <a:normAutofit fontScale="92500" lnSpcReduction="10000"/>
          </a:bodyPr>
          <a:lstStyle/>
          <a:p>
            <a:r>
              <a:rPr lang="lt-LT" dirty="0"/>
              <a:t>Parenkite savo </a:t>
            </a:r>
            <a:r>
              <a:rPr lang="lt-LT" b="1" dirty="0"/>
              <a:t>pozicionavimo teiginį</a:t>
            </a:r>
            <a:r>
              <a:rPr lang="lt-LT" dirty="0"/>
              <a:t>. Naudokitės mūsų pateiktais šablonais, kurie padės jums atlikti šią užduotį.</a:t>
            </a:r>
          </a:p>
          <a:p>
            <a:r>
              <a:rPr lang="lt-LT" dirty="0"/>
              <a:t>Užbaigus projektą, tampa lengviau pakoreguoti toną ir atitinkamai redaguoti.</a:t>
            </a:r>
          </a:p>
          <a:p>
            <a:r>
              <a:rPr lang="lt-LT" b="1" dirty="0"/>
              <a:t>Pozicionavimo teiginio šablonai</a:t>
            </a:r>
            <a:r>
              <a:rPr lang="lt-LT" dirty="0"/>
              <a:t>:</a:t>
            </a:r>
          </a:p>
          <a:p>
            <a:pPr algn="l"/>
            <a:r>
              <a:rPr lang="en-US" b="1" i="0" dirty="0">
                <a:solidFill>
                  <a:srgbClr val="2D2D2D"/>
                </a:solidFill>
                <a:effectLst/>
                <a:cs typeface="Calibri"/>
              </a:rPr>
              <a:t>1 </a:t>
            </a:r>
            <a:r>
              <a:rPr lang="en-US" b="1" i="0" dirty="0" err="1">
                <a:solidFill>
                  <a:srgbClr val="2D2D2D"/>
                </a:solidFill>
                <a:effectLst/>
                <a:cs typeface="Calibri"/>
              </a:rPr>
              <a:t>šablonas</a:t>
            </a:r>
            <a:endParaRPr lang="en-US" b="1" i="0" dirty="0">
              <a:solidFill>
                <a:srgbClr val="2D2D2D"/>
              </a:solidFill>
              <a:effectLst/>
              <a:cs typeface="Calibri"/>
            </a:endParaRPr>
          </a:p>
          <a:p>
            <a:r>
              <a:rPr lang="lt-LT" dirty="0">
                <a:solidFill>
                  <a:srgbClr val="2D2D2D"/>
                </a:solidFill>
              </a:rPr>
              <a:t>(kam) </a:t>
            </a:r>
            <a:r>
              <a:rPr lang="lt-LT" dirty="0">
                <a:solidFill>
                  <a:schemeClr val="bg2">
                    <a:lumMod val="50000"/>
                  </a:schemeClr>
                </a:solidFill>
              </a:rPr>
              <a:t>[tikslinė rinka], </a:t>
            </a:r>
            <a:r>
              <a:rPr lang="lt-LT" dirty="0">
                <a:solidFill>
                  <a:srgbClr val="2D2D2D"/>
                </a:solidFill>
              </a:rPr>
              <a:t>kurie </a:t>
            </a:r>
            <a:r>
              <a:rPr lang="lt-LT" dirty="0">
                <a:solidFill>
                  <a:schemeClr val="bg2">
                    <a:lumMod val="50000"/>
                  </a:schemeClr>
                </a:solidFill>
              </a:rPr>
              <a:t>[poreikio apibūdinimas], [produktas ar paslauga] </a:t>
            </a:r>
            <a:r>
              <a:rPr lang="lt-LT" dirty="0">
                <a:solidFill>
                  <a:srgbClr val="2D2D2D"/>
                </a:solidFill>
              </a:rPr>
              <a:t>yra </a:t>
            </a:r>
            <a:r>
              <a:rPr lang="lt-LT" dirty="0">
                <a:solidFill>
                  <a:schemeClr val="bg2">
                    <a:lumMod val="50000"/>
                  </a:schemeClr>
                </a:solidFill>
              </a:rPr>
              <a:t>[produkto tipas], </a:t>
            </a:r>
            <a:r>
              <a:rPr lang="lt-LT" dirty="0">
                <a:solidFill>
                  <a:srgbClr val="2D2D2D"/>
                </a:solidFill>
              </a:rPr>
              <a:t>kuris </a:t>
            </a:r>
            <a:r>
              <a:rPr lang="lt-LT" dirty="0">
                <a:solidFill>
                  <a:schemeClr val="bg2">
                    <a:lumMod val="50000"/>
                  </a:schemeClr>
                </a:solidFill>
              </a:rPr>
              <a:t>[pagrindinė nauda]. </a:t>
            </a:r>
            <a:r>
              <a:rPr lang="lt-LT" dirty="0">
                <a:solidFill>
                  <a:srgbClr val="2D2D2D"/>
                </a:solidFill>
              </a:rPr>
              <a:t>Skirtingai nei </a:t>
            </a:r>
            <a:r>
              <a:rPr lang="lt-LT" dirty="0">
                <a:solidFill>
                  <a:schemeClr val="bg2">
                    <a:lumMod val="50000"/>
                  </a:schemeClr>
                </a:solidFill>
              </a:rPr>
              <a:t>[pagrindinis konkurentas], </a:t>
            </a:r>
            <a:r>
              <a:rPr lang="lt-LT" dirty="0">
                <a:solidFill>
                  <a:srgbClr val="2D2D2D"/>
                </a:solidFill>
              </a:rPr>
              <a:t>mūsų produktas </a:t>
            </a:r>
            <a:r>
              <a:rPr lang="lt-LT" dirty="0">
                <a:solidFill>
                  <a:schemeClr val="bg2">
                    <a:lumMod val="50000"/>
                  </a:schemeClr>
                </a:solidFill>
              </a:rPr>
              <a:t>[išskirtinumo teiginys].</a:t>
            </a:r>
          </a:p>
          <a:p>
            <a:pPr algn="l"/>
            <a:r>
              <a:rPr lang="en-US" b="1" i="0" dirty="0">
                <a:solidFill>
                  <a:srgbClr val="2D2D2D"/>
                </a:solidFill>
                <a:effectLst/>
              </a:rPr>
              <a:t>2 </a:t>
            </a:r>
            <a:r>
              <a:rPr lang="en-US" b="1" i="0" dirty="0" err="1">
                <a:solidFill>
                  <a:srgbClr val="2D2D2D"/>
                </a:solidFill>
                <a:effectLst/>
              </a:rPr>
              <a:t>šablonas</a:t>
            </a:r>
            <a:endParaRPr lang="en-US" b="1" i="0" dirty="0">
              <a:solidFill>
                <a:srgbClr val="2D2D2D"/>
              </a:solidFill>
              <a:effectLst/>
              <a:cs typeface="Calibri"/>
            </a:endParaRPr>
          </a:p>
          <a:p>
            <a:pPr algn="l"/>
            <a:r>
              <a:rPr lang="en-US" b="0" i="0" dirty="0">
                <a:solidFill>
                  <a:srgbClr val="2D2D2D"/>
                </a:solidFill>
                <a:effectLst/>
              </a:rPr>
              <a:t>(</a:t>
            </a:r>
            <a:r>
              <a:rPr lang="en-US" b="0" i="0" dirty="0" err="1">
                <a:solidFill>
                  <a:srgbClr val="2D2D2D"/>
                </a:solidFill>
                <a:effectLst/>
              </a:rPr>
              <a:t>kam</a:t>
            </a:r>
            <a:r>
              <a:rPr lang="en-US" b="0" i="0" dirty="0">
                <a:solidFill>
                  <a:srgbClr val="2D2D2D"/>
                </a:solidFill>
                <a:effectLst/>
              </a:rPr>
              <a:t>) </a:t>
            </a:r>
            <a:r>
              <a:rPr lang="en-US" b="0" i="0" dirty="0">
                <a:solidFill>
                  <a:schemeClr val="bg2">
                    <a:lumMod val="50000"/>
                  </a:schemeClr>
                </a:solidFill>
                <a:effectLst/>
              </a:rPr>
              <a:t>[</a:t>
            </a:r>
            <a:r>
              <a:rPr lang="en-US" b="0" i="0" dirty="0" err="1">
                <a:solidFill>
                  <a:schemeClr val="bg2">
                    <a:lumMod val="50000"/>
                  </a:schemeClr>
                </a:solidFill>
                <a:effectLst/>
              </a:rPr>
              <a:t>tikslinė</a:t>
            </a:r>
            <a:r>
              <a:rPr lang="en-US" b="0" i="0" dirty="0">
                <a:solidFill>
                  <a:schemeClr val="bg2">
                    <a:lumMod val="50000"/>
                  </a:schemeClr>
                </a:solidFill>
                <a:effectLst/>
              </a:rPr>
              <a:t> </a:t>
            </a:r>
            <a:r>
              <a:rPr lang="en-US" b="0" i="0" dirty="0" err="1">
                <a:solidFill>
                  <a:schemeClr val="bg2">
                    <a:lumMod val="50000"/>
                  </a:schemeClr>
                </a:solidFill>
                <a:effectLst/>
              </a:rPr>
              <a:t>ri</a:t>
            </a:r>
            <a:r>
              <a:rPr lang="en-US" dirty="0" err="1">
                <a:solidFill>
                  <a:schemeClr val="bg2">
                    <a:lumMod val="50000"/>
                  </a:schemeClr>
                </a:solidFill>
              </a:rPr>
              <a:t>nka</a:t>
            </a:r>
            <a:r>
              <a:rPr lang="en-US" b="0" i="0" dirty="0">
                <a:solidFill>
                  <a:schemeClr val="bg2">
                    <a:lumMod val="50000"/>
                  </a:schemeClr>
                </a:solidFill>
                <a:effectLst/>
              </a:rPr>
              <a:t>]</a:t>
            </a:r>
            <a:r>
              <a:rPr lang="en-US" b="0" i="0" dirty="0">
                <a:solidFill>
                  <a:srgbClr val="2D2D2D"/>
                </a:solidFill>
                <a:effectLst/>
              </a:rPr>
              <a:t> </a:t>
            </a:r>
            <a:r>
              <a:rPr lang="en-US" b="0" i="0" dirty="0">
                <a:solidFill>
                  <a:schemeClr val="bg2">
                    <a:lumMod val="50000"/>
                  </a:schemeClr>
                </a:solidFill>
                <a:effectLst/>
              </a:rPr>
              <a:t>[</a:t>
            </a:r>
            <a:r>
              <a:rPr lang="en-US" b="0" i="0" dirty="0" err="1">
                <a:solidFill>
                  <a:schemeClr val="bg2">
                    <a:lumMod val="50000"/>
                  </a:schemeClr>
                </a:solidFill>
                <a:effectLst/>
              </a:rPr>
              <a:t>prekės</a:t>
            </a:r>
            <a:r>
              <a:rPr lang="en-US" b="0" i="0" dirty="0">
                <a:solidFill>
                  <a:schemeClr val="bg2">
                    <a:lumMod val="50000"/>
                  </a:schemeClr>
                </a:solidFill>
                <a:effectLst/>
              </a:rPr>
              <a:t> </a:t>
            </a:r>
            <a:r>
              <a:rPr lang="en-US" b="0" i="0" dirty="0" err="1">
                <a:solidFill>
                  <a:schemeClr val="bg2">
                    <a:lumMod val="50000"/>
                  </a:schemeClr>
                </a:solidFill>
                <a:effectLst/>
              </a:rPr>
              <a:t>ženklas</a:t>
            </a:r>
            <a:r>
              <a:rPr lang="en-US" b="0" i="0" dirty="0">
                <a:solidFill>
                  <a:schemeClr val="bg2">
                    <a:lumMod val="50000"/>
                  </a:schemeClr>
                </a:solidFill>
                <a:effectLst/>
              </a:rPr>
              <a:t>, </a:t>
            </a:r>
            <a:r>
              <a:rPr lang="en-US" b="0" i="0" dirty="0" err="1">
                <a:solidFill>
                  <a:schemeClr val="bg2">
                    <a:lumMod val="50000"/>
                  </a:schemeClr>
                </a:solidFill>
                <a:effectLst/>
              </a:rPr>
              <a:t>produktas</a:t>
            </a:r>
            <a:r>
              <a:rPr lang="en-US" b="0" i="0" dirty="0">
                <a:solidFill>
                  <a:schemeClr val="bg2">
                    <a:lumMod val="50000"/>
                  </a:schemeClr>
                </a:solidFill>
                <a:effectLst/>
              </a:rPr>
              <a:t> </a:t>
            </a:r>
            <a:r>
              <a:rPr lang="en-US" b="0" i="0" dirty="0" err="1">
                <a:solidFill>
                  <a:schemeClr val="bg2">
                    <a:lumMod val="50000"/>
                  </a:schemeClr>
                </a:solidFill>
                <a:effectLst/>
              </a:rPr>
              <a:t>ar</a:t>
            </a:r>
            <a:r>
              <a:rPr lang="en-US" b="0" i="0" dirty="0">
                <a:solidFill>
                  <a:schemeClr val="bg2">
                    <a:lumMod val="50000"/>
                  </a:schemeClr>
                </a:solidFill>
                <a:effectLst/>
              </a:rPr>
              <a:t> </a:t>
            </a:r>
            <a:r>
              <a:rPr lang="en-US" b="0" i="0" dirty="0" err="1">
                <a:solidFill>
                  <a:schemeClr val="bg2">
                    <a:lumMod val="50000"/>
                  </a:schemeClr>
                </a:solidFill>
                <a:effectLst/>
              </a:rPr>
              <a:t>paslauga</a:t>
            </a:r>
            <a:r>
              <a:rPr lang="en-US" b="0" i="0" dirty="0">
                <a:solidFill>
                  <a:schemeClr val="bg2">
                    <a:lumMod val="50000"/>
                  </a:schemeClr>
                </a:solidFill>
                <a:effectLst/>
              </a:rPr>
              <a:t>] </a:t>
            </a:r>
            <a:r>
              <a:rPr lang="en-US" b="0" i="0" dirty="0" err="1">
                <a:solidFill>
                  <a:srgbClr val="2D2D2D"/>
                </a:solidFill>
                <a:effectLst/>
              </a:rPr>
              <a:t>yra</a:t>
            </a:r>
            <a:r>
              <a:rPr lang="en-US" b="0" i="0" dirty="0">
                <a:solidFill>
                  <a:srgbClr val="2D2D2D"/>
                </a:solidFill>
                <a:effectLst/>
              </a:rPr>
              <a:t> </a:t>
            </a:r>
            <a:r>
              <a:rPr lang="en-US" b="0" i="0" dirty="0">
                <a:solidFill>
                  <a:schemeClr val="bg2">
                    <a:lumMod val="50000"/>
                  </a:schemeClr>
                </a:solidFill>
                <a:effectLst/>
              </a:rPr>
              <a:t>[</a:t>
            </a:r>
            <a:r>
              <a:rPr lang="en-US" b="0" i="0" dirty="0" err="1">
                <a:solidFill>
                  <a:schemeClr val="bg2">
                    <a:lumMod val="50000"/>
                  </a:schemeClr>
                </a:solidFill>
                <a:effectLst/>
              </a:rPr>
              <a:t>išskirtinumo</a:t>
            </a:r>
            <a:r>
              <a:rPr lang="en-US" b="0" i="0" dirty="0">
                <a:solidFill>
                  <a:schemeClr val="bg2">
                    <a:lumMod val="50000"/>
                  </a:schemeClr>
                </a:solidFill>
                <a:effectLst/>
              </a:rPr>
              <a:t> </a:t>
            </a:r>
            <a:r>
              <a:rPr lang="en-US" b="0" i="0" dirty="0" err="1">
                <a:solidFill>
                  <a:schemeClr val="bg2">
                    <a:lumMod val="50000"/>
                  </a:schemeClr>
                </a:solidFill>
                <a:effectLst/>
              </a:rPr>
              <a:t>teiginys</a:t>
            </a:r>
            <a:r>
              <a:rPr lang="en-US" b="0" i="0" dirty="0">
                <a:solidFill>
                  <a:schemeClr val="bg2">
                    <a:lumMod val="50000"/>
                  </a:schemeClr>
                </a:solidFill>
                <a:effectLst/>
              </a:rPr>
              <a:t>] </a:t>
            </a:r>
            <a:r>
              <a:rPr lang="en-US" b="0" i="0" dirty="0">
                <a:solidFill>
                  <a:srgbClr val="2D2D2D"/>
                </a:solidFill>
                <a:effectLst/>
              </a:rPr>
              <a:t>tarp </a:t>
            </a:r>
            <a:r>
              <a:rPr lang="en-US" b="0" i="0" dirty="0" err="1">
                <a:solidFill>
                  <a:srgbClr val="2D2D2D"/>
                </a:solidFill>
                <a:effectLst/>
              </a:rPr>
              <a:t>visų</a:t>
            </a:r>
            <a:r>
              <a:rPr lang="en-US" b="0" i="0" dirty="0">
                <a:solidFill>
                  <a:srgbClr val="2D2D2D"/>
                </a:solidFill>
                <a:effectLst/>
              </a:rPr>
              <a:t> </a:t>
            </a:r>
            <a:r>
              <a:rPr lang="en-US" b="0" i="0" dirty="0">
                <a:solidFill>
                  <a:schemeClr val="bg2">
                    <a:lumMod val="50000"/>
                  </a:schemeClr>
                </a:solidFill>
                <a:effectLst/>
              </a:rPr>
              <a:t>[</a:t>
            </a:r>
            <a:r>
              <a:rPr lang="en-US" b="0" i="0" dirty="0" err="1">
                <a:solidFill>
                  <a:schemeClr val="bg2">
                    <a:lumMod val="50000"/>
                  </a:schemeClr>
                </a:solidFill>
                <a:effectLst/>
              </a:rPr>
              <a:t>produkto</a:t>
            </a:r>
            <a:r>
              <a:rPr lang="en-US" b="0" i="0" dirty="0">
                <a:solidFill>
                  <a:schemeClr val="bg2">
                    <a:lumMod val="50000"/>
                  </a:schemeClr>
                </a:solidFill>
                <a:effectLst/>
              </a:rPr>
              <a:t> </a:t>
            </a:r>
            <a:r>
              <a:rPr lang="en-US" b="0" i="0" dirty="0" err="1">
                <a:solidFill>
                  <a:schemeClr val="bg2">
                    <a:lumMod val="50000"/>
                  </a:schemeClr>
                </a:solidFill>
                <a:effectLst/>
              </a:rPr>
              <a:t>tipas</a:t>
            </a:r>
            <a:r>
              <a:rPr lang="en-US" b="0" i="0" dirty="0">
                <a:solidFill>
                  <a:schemeClr val="bg2">
                    <a:lumMod val="50000"/>
                  </a:schemeClr>
                </a:solidFill>
                <a:effectLst/>
              </a:rPr>
              <a:t>], </a:t>
            </a:r>
            <a:r>
              <a:rPr lang="en-US" b="0" i="0" dirty="0" err="1">
                <a:solidFill>
                  <a:srgbClr val="2D2D2D"/>
                </a:solidFill>
                <a:effectLst/>
              </a:rPr>
              <a:t>nes</a:t>
            </a:r>
            <a:r>
              <a:rPr lang="en-US" b="0" i="0" dirty="0">
                <a:solidFill>
                  <a:srgbClr val="2D2D2D"/>
                </a:solidFill>
                <a:effectLst/>
              </a:rPr>
              <a:t> </a:t>
            </a:r>
            <a:r>
              <a:rPr lang="en-US" b="0" i="0" dirty="0">
                <a:solidFill>
                  <a:schemeClr val="bg2">
                    <a:lumMod val="50000"/>
                  </a:schemeClr>
                </a:solidFill>
                <a:effectLst/>
              </a:rPr>
              <a:t>[</a:t>
            </a:r>
            <a:r>
              <a:rPr lang="en-US" b="0" i="0" dirty="0" err="1">
                <a:solidFill>
                  <a:schemeClr val="bg2">
                    <a:lumMod val="50000"/>
                  </a:schemeClr>
                </a:solidFill>
                <a:effectLst/>
              </a:rPr>
              <a:t>pagrindinis</a:t>
            </a:r>
            <a:r>
              <a:rPr lang="en-US" b="0" i="0" dirty="0">
                <a:solidFill>
                  <a:schemeClr val="bg2">
                    <a:lumMod val="50000"/>
                  </a:schemeClr>
                </a:solidFill>
                <a:effectLst/>
              </a:rPr>
              <a:t> </a:t>
            </a:r>
            <a:r>
              <a:rPr lang="en-US" b="0" i="0" dirty="0" err="1">
                <a:solidFill>
                  <a:schemeClr val="bg2">
                    <a:lumMod val="50000"/>
                  </a:schemeClr>
                </a:solidFill>
                <a:effectLst/>
              </a:rPr>
              <a:t>privalumas</a:t>
            </a:r>
            <a:r>
              <a:rPr lang="en-US" b="0" i="0" dirty="0">
                <a:solidFill>
                  <a:schemeClr val="bg2">
                    <a:lumMod val="50000"/>
                  </a:schemeClr>
                </a:solidFill>
                <a:effectLst/>
              </a:rPr>
              <a:t>].</a:t>
            </a:r>
            <a:endParaRPr lang="en-US" b="0" i="0" dirty="0">
              <a:solidFill>
                <a:schemeClr val="bg2">
                  <a:lumMod val="50000"/>
                </a:schemeClr>
              </a:solidFill>
              <a:effectLst/>
              <a:cs typeface="Calibri"/>
            </a:endParaRPr>
          </a:p>
          <a:p>
            <a:endParaRPr lang="en-US" dirty="0"/>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a:xfrm>
            <a:off x="785361" y="630460"/>
            <a:ext cx="10808102" cy="582221"/>
          </a:xfrm>
        </p:spPr>
        <p:txBody>
          <a:bodyPr>
            <a:normAutofit lnSpcReduction="10000"/>
          </a:bodyPr>
          <a:lstStyle/>
          <a:p>
            <a:r>
              <a:rPr lang="en-US" dirty="0" err="1"/>
              <a:t>Uždavinys</a:t>
            </a:r>
            <a:r>
              <a:rPr lang="en-US" dirty="0"/>
              <a:t>:</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9469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C852-4C0B-40B7-B99B-572D78CE79D5}"/>
              </a:ext>
            </a:extLst>
          </p:cNvPr>
          <p:cNvSpPr>
            <a:spLocks noGrp="1"/>
          </p:cNvSpPr>
          <p:nvPr>
            <p:ph type="body" sz="quarter" idx="14"/>
          </p:nvPr>
        </p:nvSpPr>
        <p:spPr>
          <a:xfrm>
            <a:off x="10839981" y="4303647"/>
            <a:ext cx="785328" cy="1056986"/>
          </a:xfrm>
        </p:spPr>
        <p:txBody>
          <a:bodyPr>
            <a:normAutofit fontScale="62500" lnSpcReduction="20000"/>
          </a:bodyPr>
          <a:lstStyle/>
          <a:p>
            <a:r>
              <a:rPr lang="en-US" dirty="0"/>
              <a:t>”</a:t>
            </a:r>
            <a:endParaRPr lang="en-IE" dirty="0"/>
          </a:p>
        </p:txBody>
      </p:sp>
      <p:sp>
        <p:nvSpPr>
          <p:cNvPr id="3" name="Text Placeholder 2">
            <a:extLst>
              <a:ext uri="{FF2B5EF4-FFF2-40B4-BE49-F238E27FC236}">
                <a16:creationId xmlns:a16="http://schemas.microsoft.com/office/drawing/2014/main" id="{B06C341F-A91E-4066-98F4-9C8672AC2C7E}"/>
              </a:ext>
            </a:extLst>
          </p:cNvPr>
          <p:cNvSpPr>
            <a:spLocks noGrp="1"/>
          </p:cNvSpPr>
          <p:nvPr>
            <p:ph type="body" sz="quarter" idx="13"/>
          </p:nvPr>
        </p:nvSpPr>
        <p:spPr>
          <a:xfrm>
            <a:off x="6807398" y="795622"/>
            <a:ext cx="4369392" cy="4493975"/>
          </a:xfrm>
        </p:spPr>
        <p:txBody>
          <a:bodyPr>
            <a:normAutofit/>
          </a:bodyPr>
          <a:lstStyle/>
          <a:p>
            <a:pPr fontAlgn="base"/>
            <a:r>
              <a:rPr lang="en-US" b="1" i="0" dirty="0" err="1">
                <a:solidFill>
                  <a:srgbClr val="000000"/>
                </a:solidFill>
                <a:effectLst/>
                <a:latin typeface="AvenirNext"/>
              </a:rPr>
              <a:t>Pozicionavimo</a:t>
            </a:r>
            <a:r>
              <a:rPr lang="en-US" b="1" i="0" dirty="0">
                <a:solidFill>
                  <a:srgbClr val="000000"/>
                </a:solidFill>
                <a:effectLst/>
                <a:latin typeface="AvenirNext"/>
              </a:rPr>
              <a:t> </a:t>
            </a:r>
            <a:r>
              <a:rPr lang="en-US" b="1" i="0" dirty="0" err="1">
                <a:solidFill>
                  <a:srgbClr val="000000"/>
                </a:solidFill>
                <a:effectLst/>
                <a:latin typeface="AvenirNext"/>
              </a:rPr>
              <a:t>teiginio</a:t>
            </a:r>
            <a:r>
              <a:rPr lang="en-US" b="1" i="0" dirty="0">
                <a:solidFill>
                  <a:srgbClr val="000000"/>
                </a:solidFill>
                <a:effectLst/>
                <a:latin typeface="AvenirNext"/>
              </a:rPr>
              <a:t> </a:t>
            </a:r>
            <a:r>
              <a:rPr lang="en-US" b="1" i="0" dirty="0" err="1">
                <a:solidFill>
                  <a:srgbClr val="000000"/>
                </a:solidFill>
                <a:effectLst/>
                <a:latin typeface="AvenirNext"/>
              </a:rPr>
              <a:t>pavyzdys</a:t>
            </a:r>
            <a:r>
              <a:rPr lang="en-US" b="1" i="0" dirty="0">
                <a:solidFill>
                  <a:srgbClr val="000000"/>
                </a:solidFill>
                <a:effectLst/>
                <a:latin typeface="AvenirNext"/>
              </a:rPr>
              <a:t>:</a:t>
            </a:r>
          </a:p>
          <a:p>
            <a:pPr fontAlgn="base"/>
            <a:r>
              <a:rPr lang="lt-LT" sz="2200" i="0" dirty="0">
                <a:solidFill>
                  <a:srgbClr val="111111"/>
                </a:solidFill>
                <a:latin typeface="Alegreya Sans"/>
              </a:rPr>
              <a:t>„</a:t>
            </a:r>
            <a:r>
              <a:rPr lang="lt-LT" sz="2200" i="0" dirty="0" err="1">
                <a:solidFill>
                  <a:srgbClr val="111111"/>
                </a:solidFill>
                <a:latin typeface="Alegreya Sans"/>
              </a:rPr>
              <a:t>Biozoon</a:t>
            </a:r>
            <a:r>
              <a:rPr lang="lt-LT" sz="2200" i="0" dirty="0">
                <a:solidFill>
                  <a:srgbClr val="111111"/>
                </a:solidFill>
                <a:latin typeface="Alegreya Sans"/>
              </a:rPr>
              <a:t>“ yra glotnaus maisto produktų lyderis ir suteikia galimybę asmenims, kurie negali normaliai valgyti ir gerti, paragauti ir išbandyti maisto produktus, kuriais jie negali mėgautis dėl </a:t>
            </a:r>
            <a:r>
              <a:rPr lang="lt-LT" sz="2200" i="0" dirty="0" err="1">
                <a:solidFill>
                  <a:srgbClr val="111111"/>
                </a:solidFill>
                <a:latin typeface="Alegreya Sans"/>
              </a:rPr>
              <a:t>disfagijos</a:t>
            </a:r>
            <a:r>
              <a:rPr lang="lt-LT" sz="2200" i="0" dirty="0">
                <a:solidFill>
                  <a:srgbClr val="111111"/>
                </a:solidFill>
                <a:latin typeface="Alegreya Sans"/>
              </a:rPr>
              <a:t> ir kitų medicininių problemų.</a:t>
            </a:r>
          </a:p>
        </p:txBody>
      </p:sp>
      <p:sp>
        <p:nvSpPr>
          <p:cNvPr id="4" name="Text Placeholder 3">
            <a:extLst>
              <a:ext uri="{FF2B5EF4-FFF2-40B4-BE49-F238E27FC236}">
                <a16:creationId xmlns:a16="http://schemas.microsoft.com/office/drawing/2014/main" id="{C22A8FB5-E8ED-4941-AB1E-824CE4AD7E8B}"/>
              </a:ext>
            </a:extLst>
          </p:cNvPr>
          <p:cNvSpPr>
            <a:spLocks noGrp="1"/>
          </p:cNvSpPr>
          <p:nvPr>
            <p:ph type="body" sz="quarter" idx="15"/>
          </p:nvPr>
        </p:nvSpPr>
        <p:spPr>
          <a:xfrm rot="10800000">
            <a:off x="4194194" y="1404140"/>
            <a:ext cx="2613204" cy="1221666"/>
          </a:xfrm>
        </p:spPr>
        <p:txBody>
          <a:bodyPr/>
          <a:lstStyle/>
          <a:p>
            <a:r>
              <a:rPr lang="en-US" sz="8100" dirty="0"/>
              <a:t>“</a:t>
            </a:r>
            <a:endParaRPr lang="en-IE" sz="8100" dirty="0"/>
          </a:p>
        </p:txBody>
      </p:sp>
      <p:pic>
        <p:nvPicPr>
          <p:cNvPr id="9" name="Picture Placeholder 8" descr="Woman buying vegetables at supermarket">
            <a:extLst>
              <a:ext uri="{FF2B5EF4-FFF2-40B4-BE49-F238E27FC236}">
                <a16:creationId xmlns:a16="http://schemas.microsoft.com/office/drawing/2014/main" id="{4E528C20-D726-4133-9125-3146EE14E8F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5" name="TextBox 4">
            <a:extLst>
              <a:ext uri="{FF2B5EF4-FFF2-40B4-BE49-F238E27FC236}">
                <a16:creationId xmlns:a16="http://schemas.microsoft.com/office/drawing/2014/main" id="{4310B50F-06AD-4E26-8733-A18780CD13AF}"/>
              </a:ext>
            </a:extLst>
          </p:cNvPr>
          <p:cNvSpPr txBox="1"/>
          <p:nvPr/>
        </p:nvSpPr>
        <p:spPr>
          <a:xfrm>
            <a:off x="8882109" y="53606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Šaltinis: Biozoon</a:t>
            </a:r>
            <a:endParaRPr lang="en-US" dirty="0">
              <a:cs typeface="Calibri"/>
              <a:hlinkClick r:id="rId3"/>
            </a:endParaRPr>
          </a:p>
        </p:txBody>
      </p:sp>
    </p:spTree>
    <p:extLst>
      <p:ext uri="{BB962C8B-B14F-4D97-AF65-F5344CB8AC3E}">
        <p14:creationId xmlns:p14="http://schemas.microsoft.com/office/powerpoint/2010/main" val="896333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7D85BDC7-29F6-4F38-8D74-910A832555F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8" name="TextBox 7">
            <a:extLst>
              <a:ext uri="{FF2B5EF4-FFF2-40B4-BE49-F238E27FC236}">
                <a16:creationId xmlns:a16="http://schemas.microsoft.com/office/drawing/2014/main" id="{B407D337-614E-4DDE-B474-9D468BBFBE31}"/>
              </a:ext>
            </a:extLst>
          </p:cNvPr>
          <p:cNvSpPr txBox="1"/>
          <p:nvPr/>
        </p:nvSpPr>
        <p:spPr>
          <a:xfrm>
            <a:off x="6372520" y="1332561"/>
            <a:ext cx="5113701" cy="3582519"/>
          </a:xfrm>
          <a:prstGeom prst="rect">
            <a:avLst/>
          </a:prstGeom>
          <a:noFill/>
        </p:spPr>
        <p:txBody>
          <a:bodyPr wrap="square" lIns="91440" tIns="45720" rIns="91440" bIns="45720" anchor="t">
            <a:spAutoFit/>
          </a:bodyPr>
          <a:lstStyle/>
          <a:p>
            <a:pPr lvl="0" algn="ctr">
              <a:lnSpc>
                <a:spcPct val="90000"/>
              </a:lnSpc>
              <a:spcBef>
                <a:spcPts val="1000"/>
              </a:spcBef>
              <a:defRPr/>
            </a:pPr>
            <a:r>
              <a:rPr lang="lt-LT" sz="2800" b="1" i="1" dirty="0">
                <a:solidFill>
                  <a:srgbClr val="000000"/>
                </a:solidFill>
              </a:rPr>
              <a:t>Pozicionavimas rinkoje – </a:t>
            </a:r>
            <a:r>
              <a:rPr lang="lt-LT" sz="2800" i="1" dirty="0">
                <a:solidFill>
                  <a:srgbClr val="000000"/>
                </a:solidFill>
              </a:rPr>
              <a:t>tai gebėjimas </a:t>
            </a:r>
            <a:r>
              <a:rPr lang="lt-LT" sz="2800" i="1" dirty="0">
                <a:solidFill>
                  <a:srgbClr val="1188A3"/>
                </a:solidFill>
              </a:rPr>
              <a:t>daryti įtaką vartotojų suvokimui apie prekės ženklą ar produktą, palyginti su konkurentais</a:t>
            </a:r>
            <a:r>
              <a:rPr lang="lt-LT" sz="2800" i="1" dirty="0">
                <a:solidFill>
                  <a:srgbClr val="000000"/>
                </a:solidFill>
              </a:rPr>
              <a:t>. Pozicionavimo rinkoje tikslas – </a:t>
            </a:r>
            <a:r>
              <a:rPr lang="lt-LT" sz="2800" i="1" dirty="0">
                <a:solidFill>
                  <a:srgbClr val="1188A3"/>
                </a:solidFill>
              </a:rPr>
              <a:t>sukurti prekės ženklo ar produkto įvaizdį ar tapatybę</a:t>
            </a:r>
            <a:r>
              <a:rPr lang="lt-LT" sz="2800" i="1" dirty="0">
                <a:solidFill>
                  <a:srgbClr val="000000"/>
                </a:solidFill>
              </a:rPr>
              <a:t>, kad vartotojai jį suvoktų tam tikru būdu.</a:t>
            </a:r>
          </a:p>
        </p:txBody>
      </p:sp>
    </p:spTree>
    <p:extLst>
      <p:ext uri="{BB962C8B-B14F-4D97-AF65-F5344CB8AC3E}">
        <p14:creationId xmlns:p14="http://schemas.microsoft.com/office/powerpoint/2010/main" val="2974855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A31C3-3CF9-4EFF-9078-0807D488D976}"/>
              </a:ext>
            </a:extLst>
          </p:cNvPr>
          <p:cNvSpPr>
            <a:spLocks noGrp="1"/>
          </p:cNvSpPr>
          <p:nvPr>
            <p:ph type="body" sz="quarter" idx="18"/>
          </p:nvPr>
        </p:nvSpPr>
        <p:spPr>
          <a:xfrm>
            <a:off x="370571" y="1480842"/>
            <a:ext cx="11459985" cy="4847130"/>
          </a:xfrm>
        </p:spPr>
        <p:txBody>
          <a:bodyPr vert="horz" lIns="91440" tIns="45720" rIns="91440" bIns="45720" rtlCol="0" anchor="t">
            <a:normAutofit/>
          </a:bodyPr>
          <a:lstStyle/>
          <a:p>
            <a:pPr indent="0" algn="ctr"/>
            <a:r>
              <a:rPr lang="en-US" sz="2800" dirty="0" err="1">
                <a:highlight>
                  <a:srgbClr val="85D2E1"/>
                </a:highlight>
              </a:rPr>
              <a:t>Pozicionavimo</a:t>
            </a:r>
            <a:r>
              <a:rPr lang="en-US" sz="2800" dirty="0">
                <a:highlight>
                  <a:srgbClr val="85D2E1"/>
                </a:highlight>
              </a:rPr>
              <a:t> </a:t>
            </a:r>
            <a:r>
              <a:rPr lang="en-US" sz="2800" dirty="0" err="1">
                <a:highlight>
                  <a:srgbClr val="85D2E1"/>
                </a:highlight>
              </a:rPr>
              <a:t>teiginys</a:t>
            </a:r>
            <a:r>
              <a:rPr lang="en-US" sz="2800" dirty="0">
                <a:highlight>
                  <a:srgbClr val="85D2E1"/>
                </a:highlight>
              </a:rPr>
              <a:t> </a:t>
            </a:r>
            <a:r>
              <a:rPr lang="en-US" sz="2800" dirty="0" err="1">
                <a:highlight>
                  <a:srgbClr val="85D2E1"/>
                </a:highlight>
              </a:rPr>
              <a:t>ir</a:t>
            </a:r>
            <a:r>
              <a:rPr lang="en-US" sz="2800" dirty="0">
                <a:highlight>
                  <a:srgbClr val="85D2E1"/>
                </a:highlight>
              </a:rPr>
              <a:t> </a:t>
            </a:r>
            <a:r>
              <a:rPr lang="en-US" sz="2800" dirty="0" err="1">
                <a:highlight>
                  <a:srgbClr val="85D2E1"/>
                </a:highlight>
              </a:rPr>
              <a:t>misijos</a:t>
            </a:r>
            <a:r>
              <a:rPr lang="en-US" sz="2800" dirty="0">
                <a:highlight>
                  <a:srgbClr val="85D2E1"/>
                </a:highlight>
              </a:rPr>
              <a:t> </a:t>
            </a:r>
            <a:r>
              <a:rPr lang="en-US" sz="2800" dirty="0" err="1">
                <a:highlight>
                  <a:srgbClr val="85D2E1"/>
                </a:highlight>
              </a:rPr>
              <a:t>teiginys</a:t>
            </a:r>
            <a:r>
              <a:rPr lang="en-US" sz="2800" dirty="0">
                <a:highlight>
                  <a:srgbClr val="85D2E1"/>
                </a:highlight>
              </a:rPr>
              <a:t>:</a:t>
            </a:r>
            <a:endParaRPr lang="en-US" sz="2800" dirty="0">
              <a:highlight>
                <a:srgbClr val="85D2E1"/>
              </a:highlight>
              <a:cs typeface="Calibri"/>
            </a:endParaRPr>
          </a:p>
          <a:p>
            <a:pPr indent="0"/>
            <a:r>
              <a:rPr lang="lt-LT" dirty="0">
                <a:cs typeface="Calibri"/>
              </a:rPr>
              <a:t>Misijos teiginys yra tikslas (-ai), kuriam (-</a:t>
            </a:r>
            <a:r>
              <a:rPr lang="lt-LT" dirty="0" err="1">
                <a:cs typeface="Calibri"/>
              </a:rPr>
              <a:t>iems</a:t>
            </a:r>
            <a:r>
              <a:rPr lang="lt-LT" dirty="0">
                <a:cs typeface="Calibri"/>
              </a:rPr>
              <a:t>) jūsų įmonė tarnauja rinkoje – tai neatsiejama organizacijos dalis, kuria vadovaujasi kiekviena verslo funkcija. Svarstant, „kas, kodėl ir kaip“ jūsų versle, </a:t>
            </a:r>
            <a:r>
              <a:rPr lang="lt-LT" b="1" dirty="0">
                <a:cs typeface="Calibri"/>
              </a:rPr>
              <a:t>misijos teiginys </a:t>
            </a:r>
            <a:r>
              <a:rPr lang="lt-LT" dirty="0">
                <a:cs typeface="Calibri"/>
              </a:rPr>
              <a:t>atsako į klausimą </a:t>
            </a:r>
            <a:r>
              <a:rPr lang="lt-LT" b="1" dirty="0">
                <a:cs typeface="Calibri"/>
              </a:rPr>
              <a:t>„kodėl“, </a:t>
            </a:r>
            <a:r>
              <a:rPr lang="lt-LT" dirty="0">
                <a:cs typeface="Calibri"/>
              </a:rPr>
              <a:t>o </a:t>
            </a:r>
            <a:r>
              <a:rPr lang="lt-LT" b="1" dirty="0">
                <a:cs typeface="Calibri"/>
              </a:rPr>
              <a:t>pozicionavimo teiginys –</a:t>
            </a:r>
            <a:r>
              <a:rPr lang="lt-LT" dirty="0">
                <a:cs typeface="Calibri"/>
              </a:rPr>
              <a:t> į klausimą </a:t>
            </a:r>
            <a:r>
              <a:rPr lang="lt-LT" b="1" dirty="0">
                <a:cs typeface="Calibri"/>
              </a:rPr>
              <a:t>„kas“.</a:t>
            </a:r>
          </a:p>
          <a:p>
            <a:pPr indent="0"/>
            <a:r>
              <a:rPr lang="en-US" sz="2000" dirty="0"/>
              <a:t>(</a:t>
            </a:r>
            <a:r>
              <a:rPr lang="lt-LT" sz="2000" dirty="0"/>
              <a:t>Skirtingai nei misijos teiginys, pozicionavimo teiginys nėra viešas.)</a:t>
            </a:r>
            <a:endParaRPr lang="en-US" sz="2000" dirty="0">
              <a:cs typeface="Calibri"/>
            </a:endParaRPr>
          </a:p>
          <a:p>
            <a:pPr indent="0"/>
            <a:endParaRPr lang="en-US" sz="2000" dirty="0"/>
          </a:p>
          <a:p>
            <a:pPr indent="0" algn="ctr"/>
            <a:r>
              <a:rPr lang="en-US" sz="2800" dirty="0" err="1">
                <a:highlight>
                  <a:srgbClr val="85D2E1"/>
                </a:highlight>
              </a:rPr>
              <a:t>Vertės</a:t>
            </a:r>
            <a:r>
              <a:rPr lang="en-US" sz="2800" dirty="0">
                <a:highlight>
                  <a:srgbClr val="85D2E1"/>
                </a:highlight>
              </a:rPr>
              <a:t> </a:t>
            </a:r>
            <a:r>
              <a:rPr lang="en-US" sz="2800" dirty="0" err="1">
                <a:highlight>
                  <a:srgbClr val="85D2E1"/>
                </a:highlight>
              </a:rPr>
              <a:t>pasiūlymas</a:t>
            </a:r>
            <a:r>
              <a:rPr lang="en-US" sz="2800" dirty="0">
                <a:highlight>
                  <a:srgbClr val="85D2E1"/>
                </a:highlight>
              </a:rPr>
              <a:t> </a:t>
            </a:r>
            <a:r>
              <a:rPr lang="en-US" sz="2800" dirty="0" err="1">
                <a:highlight>
                  <a:srgbClr val="85D2E1"/>
                </a:highlight>
              </a:rPr>
              <a:t>ir</a:t>
            </a:r>
            <a:r>
              <a:rPr lang="en-US" sz="2800" dirty="0">
                <a:highlight>
                  <a:srgbClr val="85D2E1"/>
                </a:highlight>
              </a:rPr>
              <a:t> </a:t>
            </a:r>
            <a:r>
              <a:rPr lang="en-US" sz="2800" dirty="0" err="1">
                <a:highlight>
                  <a:srgbClr val="85D2E1"/>
                </a:highlight>
              </a:rPr>
              <a:t>pozicionavimo</a:t>
            </a:r>
            <a:r>
              <a:rPr lang="en-US" sz="2800" dirty="0">
                <a:highlight>
                  <a:srgbClr val="85D2E1"/>
                </a:highlight>
              </a:rPr>
              <a:t> </a:t>
            </a:r>
            <a:r>
              <a:rPr lang="en-US" sz="2800" dirty="0" err="1">
                <a:highlight>
                  <a:srgbClr val="85D2E1"/>
                </a:highlight>
              </a:rPr>
              <a:t>teiginys</a:t>
            </a:r>
            <a:r>
              <a:rPr lang="en-US" sz="2800" dirty="0">
                <a:highlight>
                  <a:srgbClr val="85D2E1"/>
                </a:highlight>
              </a:rPr>
              <a:t>:</a:t>
            </a:r>
            <a:endParaRPr lang="en-US" sz="2800" dirty="0">
              <a:highlight>
                <a:srgbClr val="85D2E1"/>
              </a:highlight>
              <a:cs typeface="Calibri"/>
            </a:endParaRPr>
          </a:p>
          <a:p>
            <a:pPr indent="0"/>
            <a:r>
              <a:rPr lang="lt-LT" b="1" dirty="0"/>
              <a:t>Vertės pasiūlyme </a:t>
            </a:r>
            <a:r>
              <a:rPr lang="lt-LT" dirty="0"/>
              <a:t>aprašoma, </a:t>
            </a:r>
            <a:r>
              <a:rPr lang="lt-LT" dirty="0">
                <a:solidFill>
                  <a:srgbClr val="1188A3"/>
                </a:solidFill>
              </a:rPr>
              <a:t>kuo jūsų produktas ar paslauga skiriasi nuo konkurentų</a:t>
            </a:r>
            <a:r>
              <a:rPr lang="lt-LT" dirty="0"/>
              <a:t>. Jame apžvelgiama produkto ar paslaugos teikiama nauda. </a:t>
            </a:r>
            <a:r>
              <a:rPr lang="lt-LT" b="1" dirty="0"/>
              <a:t>Pozicionavimo teiginys </a:t>
            </a:r>
            <a:r>
              <a:rPr lang="lt-LT" dirty="0"/>
              <a:t>yra platesnis ir kuriamas po to, kai parengėte savo verslo vertės pasiūlymą. Jame taip pat nurodoma pagrindinė nauda klientams – </a:t>
            </a:r>
            <a:r>
              <a:rPr lang="lt-LT" dirty="0">
                <a:solidFill>
                  <a:srgbClr val="1188A3"/>
                </a:solidFill>
              </a:rPr>
              <a:t>kodėl kažkam reikia jūsų produkto ar paslaugos</a:t>
            </a:r>
            <a:r>
              <a:rPr lang="lt-LT" dirty="0"/>
              <a:t>.</a:t>
            </a:r>
          </a:p>
        </p:txBody>
      </p:sp>
      <p:sp>
        <p:nvSpPr>
          <p:cNvPr id="3" name="Text Placeholder 2">
            <a:extLst>
              <a:ext uri="{FF2B5EF4-FFF2-40B4-BE49-F238E27FC236}">
                <a16:creationId xmlns:a16="http://schemas.microsoft.com/office/drawing/2014/main" id="{426D1ADF-9F71-491A-BA2B-F9285B74BAA3}"/>
              </a:ext>
            </a:extLst>
          </p:cNvPr>
          <p:cNvSpPr>
            <a:spLocks noGrp="1"/>
          </p:cNvSpPr>
          <p:nvPr>
            <p:ph type="body" sz="quarter" idx="16"/>
          </p:nvPr>
        </p:nvSpPr>
        <p:spPr>
          <a:xfrm>
            <a:off x="0" y="432579"/>
            <a:ext cx="6928445" cy="582221"/>
          </a:xfrm>
          <a:solidFill>
            <a:srgbClr val="FFD100"/>
          </a:solidFill>
        </p:spPr>
        <p:txBody>
          <a:bodyPr anchor="ctr">
            <a:normAutofit lnSpcReduction="10000"/>
          </a:bodyPr>
          <a:lstStyle/>
          <a:p>
            <a:pPr marL="251460"/>
            <a:r>
              <a:rPr lang="en-US" dirty="0" err="1"/>
              <a:t>Skirtumų</a:t>
            </a:r>
            <a:r>
              <a:rPr lang="en-US" dirty="0"/>
              <a:t> </a:t>
            </a:r>
            <a:r>
              <a:rPr lang="en-US" dirty="0" err="1"/>
              <a:t>supratimas</a:t>
            </a:r>
            <a:endParaRPr lang="en-IE" dirty="0">
              <a:cs typeface="Calibri" panose="020F0502020204030204"/>
            </a:endParaRPr>
          </a:p>
        </p:txBody>
      </p:sp>
      <p:sp>
        <p:nvSpPr>
          <p:cNvPr id="4" name="TextBox 3">
            <a:extLst>
              <a:ext uri="{FF2B5EF4-FFF2-40B4-BE49-F238E27FC236}">
                <a16:creationId xmlns:a16="http://schemas.microsoft.com/office/drawing/2014/main" id="{75FF9F9C-1EDF-495C-827D-D431E9B9EFD6}"/>
              </a:ext>
            </a:extLst>
          </p:cNvPr>
          <p:cNvSpPr txBox="1"/>
          <p:nvPr/>
        </p:nvSpPr>
        <p:spPr>
          <a:xfrm>
            <a:off x="10168204" y="6143306"/>
            <a:ext cx="1812616" cy="369332"/>
          </a:xfrm>
          <a:prstGeom prst="rect">
            <a:avLst/>
          </a:prstGeom>
          <a:noFill/>
        </p:spPr>
        <p:txBody>
          <a:bodyPr wrap="square" rtlCol="0">
            <a:spAutoFit/>
          </a:bodyPr>
          <a:lstStyle/>
          <a:p>
            <a:r>
              <a:rPr lang="en-US" u="sng" dirty="0" err="1">
                <a:solidFill>
                  <a:srgbClr val="1188A3"/>
                </a:solidFill>
              </a:rPr>
              <a:t>Šaltinis</a:t>
            </a:r>
            <a:endParaRPr lang="en-IE" u="sng" dirty="0">
              <a:solidFill>
                <a:srgbClr val="1188A3"/>
              </a:solidFill>
            </a:endParaRPr>
          </a:p>
        </p:txBody>
      </p:sp>
    </p:spTree>
    <p:extLst>
      <p:ext uri="{BB962C8B-B14F-4D97-AF65-F5344CB8AC3E}">
        <p14:creationId xmlns:p14="http://schemas.microsoft.com/office/powerpoint/2010/main" val="102630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2A035-7D10-4826-9226-0E257CAF4A41}"/>
              </a:ext>
            </a:extLst>
          </p:cNvPr>
          <p:cNvSpPr>
            <a:spLocks noGrp="1"/>
          </p:cNvSpPr>
          <p:nvPr>
            <p:ph type="body" sz="quarter" idx="18"/>
          </p:nvPr>
        </p:nvSpPr>
        <p:spPr>
          <a:xfrm>
            <a:off x="734714" y="1497027"/>
            <a:ext cx="10808102" cy="491070"/>
          </a:xfrm>
        </p:spPr>
        <p:txBody>
          <a:bodyPr>
            <a:normAutofit fontScale="85000" lnSpcReduction="10000"/>
          </a:bodyPr>
          <a:lstStyle/>
          <a:p>
            <a:r>
              <a:rPr lang="lt-LT" dirty="0">
                <a:solidFill>
                  <a:srgbClr val="1F2937"/>
                </a:solidFill>
              </a:rPr>
              <a:t>Įmonės naudoja rinkodarą, kad </a:t>
            </a:r>
            <a:r>
              <a:rPr lang="lt-LT" b="1" dirty="0">
                <a:solidFill>
                  <a:srgbClr val="1F2937"/>
                </a:solidFill>
              </a:rPr>
              <a:t>sukurtų vertę klientams</a:t>
            </a:r>
            <a:r>
              <a:rPr lang="lt-LT" dirty="0">
                <a:solidFill>
                  <a:srgbClr val="1F2937"/>
                </a:solidFill>
              </a:rPr>
              <a:t>, priimdamos du pagrindinius sprendimus:</a:t>
            </a:r>
          </a:p>
        </p:txBody>
      </p:sp>
      <p:sp>
        <p:nvSpPr>
          <p:cNvPr id="3" name="Text Placeholder 2">
            <a:extLst>
              <a:ext uri="{FF2B5EF4-FFF2-40B4-BE49-F238E27FC236}">
                <a16:creationId xmlns:a16="http://schemas.microsoft.com/office/drawing/2014/main" id="{43E05D4D-C81D-4DF9-80A9-C2BD17B4CC5D}"/>
              </a:ext>
            </a:extLst>
          </p:cNvPr>
          <p:cNvSpPr>
            <a:spLocks noGrp="1"/>
          </p:cNvSpPr>
          <p:nvPr>
            <p:ph type="body" sz="quarter" idx="16"/>
          </p:nvPr>
        </p:nvSpPr>
        <p:spPr/>
        <p:txBody>
          <a:bodyPr>
            <a:normAutofit fontScale="92500"/>
          </a:bodyPr>
          <a:lstStyle/>
          <a:p>
            <a:r>
              <a:rPr lang="en-US" b="1" dirty="0">
                <a:solidFill>
                  <a:srgbClr val="1F2937"/>
                </a:solidFill>
              </a:rPr>
              <a:t>Kaip </a:t>
            </a:r>
            <a:r>
              <a:rPr lang="en-US" b="1" dirty="0" err="1">
                <a:solidFill>
                  <a:srgbClr val="1F2937"/>
                </a:solidFill>
              </a:rPr>
              <a:t>naudoti</a:t>
            </a:r>
            <a:r>
              <a:rPr lang="en-US" b="1" dirty="0">
                <a:solidFill>
                  <a:srgbClr val="1F2937"/>
                </a:solidFill>
              </a:rPr>
              <a:t> </a:t>
            </a:r>
            <a:r>
              <a:rPr lang="en-US" b="1" dirty="0" err="1">
                <a:solidFill>
                  <a:srgbClr val="1F2937"/>
                </a:solidFill>
              </a:rPr>
              <a:t>pozicionavimą</a:t>
            </a:r>
            <a:r>
              <a:rPr lang="en-US" b="1" dirty="0">
                <a:solidFill>
                  <a:srgbClr val="1F2937"/>
                </a:solidFill>
              </a:rPr>
              <a:t> </a:t>
            </a:r>
            <a:r>
              <a:rPr lang="en-US" b="1" dirty="0" err="1">
                <a:solidFill>
                  <a:srgbClr val="1F2937"/>
                </a:solidFill>
              </a:rPr>
              <a:t>rinkoje</a:t>
            </a:r>
            <a:r>
              <a:rPr lang="en-US" b="1" dirty="0">
                <a:solidFill>
                  <a:srgbClr val="1F2937"/>
                </a:solidFill>
              </a:rPr>
              <a:t> </a:t>
            </a:r>
            <a:r>
              <a:rPr lang="en-US" b="1" dirty="0" err="1">
                <a:solidFill>
                  <a:srgbClr val="1F2937"/>
                </a:solidFill>
              </a:rPr>
              <a:t>rinkodaros</a:t>
            </a:r>
            <a:r>
              <a:rPr lang="en-US" b="1" dirty="0">
                <a:solidFill>
                  <a:srgbClr val="1F2937"/>
                </a:solidFill>
              </a:rPr>
              <a:t> </a:t>
            </a:r>
            <a:r>
              <a:rPr lang="en-US" b="1" dirty="0" err="1">
                <a:solidFill>
                  <a:srgbClr val="1F2937"/>
                </a:solidFill>
              </a:rPr>
              <a:t>strategijoje</a:t>
            </a:r>
            <a:r>
              <a:rPr lang="en-US" b="1" dirty="0">
                <a:solidFill>
                  <a:srgbClr val="1F2937"/>
                </a:solidFill>
              </a:rPr>
              <a:t>...</a:t>
            </a:r>
          </a:p>
          <a:p>
            <a:endParaRPr lang="en-IE" dirty="0"/>
          </a:p>
        </p:txBody>
      </p:sp>
      <p:sp>
        <p:nvSpPr>
          <p:cNvPr id="4" name="Rectangle: Rounded Corners 3">
            <a:extLst>
              <a:ext uri="{FF2B5EF4-FFF2-40B4-BE49-F238E27FC236}">
                <a16:creationId xmlns:a16="http://schemas.microsoft.com/office/drawing/2014/main" id="{E5C04201-698A-4E72-8CF1-68B7B67D5F11}"/>
              </a:ext>
            </a:extLst>
          </p:cNvPr>
          <p:cNvSpPr/>
          <p:nvPr/>
        </p:nvSpPr>
        <p:spPr>
          <a:xfrm>
            <a:off x="3258081" y="3715369"/>
            <a:ext cx="1966365" cy="1261233"/>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Nukreipimas</a:t>
            </a:r>
            <a:endParaRPr lang="en-US" dirty="0">
              <a:solidFill>
                <a:srgbClr val="000000"/>
              </a:solidFill>
            </a:endParaRPr>
          </a:p>
          <a:p>
            <a:pPr algn="ctr"/>
            <a:r>
              <a:rPr lang="en-US" sz="1400" dirty="0">
                <a:solidFill>
                  <a:srgbClr val="000000"/>
                </a:solidFill>
              </a:rPr>
              <a:t>(</a:t>
            </a:r>
            <a:r>
              <a:rPr lang="en-US" sz="1400" dirty="0" err="1">
                <a:solidFill>
                  <a:srgbClr val="000000"/>
                </a:solidFill>
              </a:rPr>
              <a:t>nuspręsti</a:t>
            </a:r>
            <a:r>
              <a:rPr lang="en-US" sz="1400" dirty="0">
                <a:solidFill>
                  <a:srgbClr val="000000"/>
                </a:solidFill>
              </a:rPr>
              <a:t>, </a:t>
            </a:r>
            <a:r>
              <a:rPr lang="en-US" sz="1400" dirty="0" err="1">
                <a:solidFill>
                  <a:srgbClr val="000000"/>
                </a:solidFill>
              </a:rPr>
              <a:t>į</a:t>
            </a:r>
            <a:r>
              <a:rPr lang="en-US" sz="1400" dirty="0">
                <a:solidFill>
                  <a:srgbClr val="000000"/>
                </a:solidFill>
              </a:rPr>
              <a:t> </a:t>
            </a:r>
            <a:r>
              <a:rPr lang="en-US" sz="1400" dirty="0" err="1">
                <a:solidFill>
                  <a:srgbClr val="000000"/>
                </a:solidFill>
              </a:rPr>
              <a:t>kokius</a:t>
            </a:r>
            <a:r>
              <a:rPr lang="en-US" sz="1400" dirty="0">
                <a:solidFill>
                  <a:srgbClr val="000000"/>
                </a:solidFill>
              </a:rPr>
              <a:t> </a:t>
            </a:r>
            <a:r>
              <a:rPr lang="en-US" sz="1400" dirty="0" err="1">
                <a:solidFill>
                  <a:srgbClr val="000000"/>
                </a:solidFill>
              </a:rPr>
              <a:t>segmentus</a:t>
            </a:r>
            <a:r>
              <a:rPr lang="en-US" sz="1400" dirty="0">
                <a:solidFill>
                  <a:srgbClr val="000000"/>
                </a:solidFill>
              </a:rPr>
              <a:t> </a:t>
            </a:r>
            <a:r>
              <a:rPr lang="en-US" sz="1400" dirty="0" err="1">
                <a:solidFill>
                  <a:srgbClr val="000000"/>
                </a:solidFill>
              </a:rPr>
              <a:t>patekti</a:t>
            </a:r>
            <a:r>
              <a:rPr lang="en-US" sz="1400" dirty="0">
                <a:solidFill>
                  <a:srgbClr val="000000"/>
                </a:solidFill>
              </a:rPr>
              <a:t>)</a:t>
            </a:r>
            <a:endParaRPr lang="en-IE" sz="1400" dirty="0">
              <a:solidFill>
                <a:srgbClr val="000000"/>
              </a:solidFill>
            </a:endParaRPr>
          </a:p>
        </p:txBody>
      </p:sp>
      <p:sp>
        <p:nvSpPr>
          <p:cNvPr id="5" name="Oval 4">
            <a:extLst>
              <a:ext uri="{FF2B5EF4-FFF2-40B4-BE49-F238E27FC236}">
                <a16:creationId xmlns:a16="http://schemas.microsoft.com/office/drawing/2014/main" id="{3007E362-8ED1-4B1E-BA4E-7B98397D69DA}"/>
              </a:ext>
            </a:extLst>
          </p:cNvPr>
          <p:cNvSpPr/>
          <p:nvPr/>
        </p:nvSpPr>
        <p:spPr>
          <a:xfrm>
            <a:off x="1519642" y="2259931"/>
            <a:ext cx="2890518" cy="1051964"/>
          </a:xfrm>
          <a:prstGeom prst="ellipse">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a:solidFill>
                  <a:srgbClr val="000000"/>
                </a:solidFill>
              </a:rPr>
              <a:t>1 </a:t>
            </a:r>
            <a:r>
              <a:rPr lang="en-US" b="1" u="sng" dirty="0" err="1">
                <a:solidFill>
                  <a:srgbClr val="000000"/>
                </a:solidFill>
              </a:rPr>
              <a:t>sprendimas</a:t>
            </a:r>
            <a:r>
              <a:rPr lang="en-US" b="1" u="sng" dirty="0">
                <a:solidFill>
                  <a:srgbClr val="000000"/>
                </a:solidFill>
              </a:rPr>
              <a:t>:</a:t>
            </a:r>
          </a:p>
          <a:p>
            <a:pPr algn="ctr"/>
            <a:r>
              <a:rPr lang="en-US" dirty="0" err="1">
                <a:solidFill>
                  <a:srgbClr val="000000"/>
                </a:solidFill>
              </a:rPr>
              <a:t>Kokius</a:t>
            </a:r>
            <a:r>
              <a:rPr lang="en-US" dirty="0">
                <a:solidFill>
                  <a:srgbClr val="000000"/>
                </a:solidFill>
              </a:rPr>
              <a:t> </a:t>
            </a:r>
            <a:r>
              <a:rPr lang="en-US" dirty="0" err="1">
                <a:solidFill>
                  <a:srgbClr val="000000"/>
                </a:solidFill>
              </a:rPr>
              <a:t>klientus</a:t>
            </a:r>
            <a:r>
              <a:rPr lang="en-US" dirty="0">
                <a:solidFill>
                  <a:srgbClr val="000000"/>
                </a:solidFill>
              </a:rPr>
              <a:t> </a:t>
            </a:r>
            <a:r>
              <a:rPr lang="en-US" dirty="0" err="1">
                <a:solidFill>
                  <a:srgbClr val="000000"/>
                </a:solidFill>
              </a:rPr>
              <a:t>aptarnauti</a:t>
            </a:r>
            <a:r>
              <a:rPr lang="en-US" dirty="0">
                <a:solidFill>
                  <a:srgbClr val="000000"/>
                </a:solidFill>
              </a:rPr>
              <a:t>?</a:t>
            </a:r>
          </a:p>
        </p:txBody>
      </p:sp>
      <p:sp>
        <p:nvSpPr>
          <p:cNvPr id="6" name="Rectangle: Rounded Corners 5">
            <a:extLst>
              <a:ext uri="{FF2B5EF4-FFF2-40B4-BE49-F238E27FC236}">
                <a16:creationId xmlns:a16="http://schemas.microsoft.com/office/drawing/2014/main" id="{E88270AB-1265-4293-8BB0-58EF0E0DAA6A}"/>
              </a:ext>
            </a:extLst>
          </p:cNvPr>
          <p:cNvSpPr/>
          <p:nvPr/>
        </p:nvSpPr>
        <p:spPr>
          <a:xfrm>
            <a:off x="536459" y="3707278"/>
            <a:ext cx="1966365" cy="1269324"/>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Rinkos</a:t>
            </a:r>
            <a:r>
              <a:rPr lang="en-US" b="1" dirty="0">
                <a:solidFill>
                  <a:srgbClr val="000000"/>
                </a:solidFill>
              </a:rPr>
              <a:t> </a:t>
            </a:r>
            <a:r>
              <a:rPr lang="en-US" b="1" dirty="0" err="1">
                <a:solidFill>
                  <a:srgbClr val="000000"/>
                </a:solidFill>
              </a:rPr>
              <a:t>segmentacija</a:t>
            </a:r>
            <a:endParaRPr lang="en-IE" b="1" dirty="0">
              <a:solidFill>
                <a:srgbClr val="000000"/>
              </a:solidFill>
            </a:endParaRPr>
          </a:p>
        </p:txBody>
      </p:sp>
      <p:sp>
        <p:nvSpPr>
          <p:cNvPr id="7" name="Oval 6">
            <a:extLst>
              <a:ext uri="{FF2B5EF4-FFF2-40B4-BE49-F238E27FC236}">
                <a16:creationId xmlns:a16="http://schemas.microsoft.com/office/drawing/2014/main" id="{5CCE6DF4-0459-434B-96A1-7C55BA916BB0}"/>
              </a:ext>
            </a:extLst>
          </p:cNvPr>
          <p:cNvSpPr/>
          <p:nvPr/>
        </p:nvSpPr>
        <p:spPr>
          <a:xfrm>
            <a:off x="7410332" y="2259931"/>
            <a:ext cx="2890518" cy="1051964"/>
          </a:xfrm>
          <a:prstGeom prst="ellipse">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a:solidFill>
                  <a:srgbClr val="000000"/>
                </a:solidFill>
              </a:rPr>
              <a:t>2 </a:t>
            </a:r>
            <a:r>
              <a:rPr lang="en-US" b="1" u="sng" dirty="0" err="1">
                <a:solidFill>
                  <a:srgbClr val="000000"/>
                </a:solidFill>
              </a:rPr>
              <a:t>sprendimas</a:t>
            </a:r>
            <a:r>
              <a:rPr lang="en-US" b="1" u="sng" dirty="0">
                <a:solidFill>
                  <a:srgbClr val="000000"/>
                </a:solidFill>
              </a:rPr>
              <a:t>:</a:t>
            </a:r>
          </a:p>
          <a:p>
            <a:pPr algn="ctr"/>
            <a:r>
              <a:rPr lang="en-US" dirty="0">
                <a:solidFill>
                  <a:srgbClr val="000000"/>
                </a:solidFill>
              </a:rPr>
              <a:t>Kaip </a:t>
            </a:r>
            <a:r>
              <a:rPr lang="en-US" dirty="0" err="1">
                <a:solidFill>
                  <a:srgbClr val="000000"/>
                </a:solidFill>
              </a:rPr>
              <a:t>aptarnauti</a:t>
            </a:r>
            <a:r>
              <a:rPr lang="en-US" dirty="0">
                <a:solidFill>
                  <a:srgbClr val="000000"/>
                </a:solidFill>
              </a:rPr>
              <a:t> </a:t>
            </a:r>
            <a:r>
              <a:rPr lang="en-US" dirty="0" err="1">
                <a:solidFill>
                  <a:srgbClr val="000000"/>
                </a:solidFill>
              </a:rPr>
              <a:t>klientus</a:t>
            </a:r>
            <a:r>
              <a:rPr lang="en-US" dirty="0">
                <a:solidFill>
                  <a:srgbClr val="000000"/>
                </a:solidFill>
              </a:rPr>
              <a:t>?</a:t>
            </a:r>
            <a:endParaRPr lang="en-IE" dirty="0">
              <a:solidFill>
                <a:srgbClr val="000000"/>
              </a:solidFill>
            </a:endParaRPr>
          </a:p>
        </p:txBody>
      </p:sp>
      <p:sp>
        <p:nvSpPr>
          <p:cNvPr id="8" name="Rectangle: Rounded Corners 7">
            <a:extLst>
              <a:ext uri="{FF2B5EF4-FFF2-40B4-BE49-F238E27FC236}">
                <a16:creationId xmlns:a16="http://schemas.microsoft.com/office/drawing/2014/main" id="{B647FDAE-C18A-4A18-9429-DCA6F4D4BD6D}"/>
              </a:ext>
            </a:extLst>
          </p:cNvPr>
          <p:cNvSpPr/>
          <p:nvPr/>
        </p:nvSpPr>
        <p:spPr>
          <a:xfrm>
            <a:off x="6596045" y="3707276"/>
            <a:ext cx="1966365" cy="1269326"/>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Produkto</a:t>
            </a:r>
            <a:r>
              <a:rPr lang="en-US" b="1" dirty="0">
                <a:solidFill>
                  <a:srgbClr val="000000"/>
                </a:solidFill>
              </a:rPr>
              <a:t> </a:t>
            </a:r>
            <a:r>
              <a:rPr lang="en-US" b="1" dirty="0" err="1">
                <a:solidFill>
                  <a:srgbClr val="000000"/>
                </a:solidFill>
              </a:rPr>
              <a:t>išskirtinumas</a:t>
            </a:r>
            <a:r>
              <a:rPr lang="en-US" b="1" dirty="0">
                <a:solidFill>
                  <a:srgbClr val="000000"/>
                </a:solidFill>
              </a:rPr>
              <a:t> </a:t>
            </a:r>
          </a:p>
          <a:p>
            <a:pPr algn="ctr"/>
            <a:r>
              <a:rPr lang="en-US" sz="1400" b="0" i="0" dirty="0">
                <a:solidFill>
                  <a:srgbClr val="000000"/>
                </a:solidFill>
                <a:effectLst/>
              </a:rPr>
              <a:t>(</a:t>
            </a:r>
            <a:r>
              <a:rPr lang="lt-LT" sz="1400" dirty="0">
                <a:solidFill>
                  <a:srgbClr val="000000"/>
                </a:solidFill>
              </a:rPr>
              <a:t>kuo jis skiriasi nuo konkurentų</a:t>
            </a:r>
            <a:r>
              <a:rPr lang="en-US" sz="1400" b="0" i="0" dirty="0">
                <a:solidFill>
                  <a:srgbClr val="000000"/>
                </a:solidFill>
                <a:effectLst/>
              </a:rPr>
              <a:t>)</a:t>
            </a:r>
            <a:endParaRPr lang="en-IE" sz="1400" dirty="0">
              <a:solidFill>
                <a:srgbClr val="000000"/>
              </a:solidFill>
            </a:endParaRPr>
          </a:p>
        </p:txBody>
      </p:sp>
      <p:sp>
        <p:nvSpPr>
          <p:cNvPr id="9" name="Rectangle: Rounded Corners 8">
            <a:extLst>
              <a:ext uri="{FF2B5EF4-FFF2-40B4-BE49-F238E27FC236}">
                <a16:creationId xmlns:a16="http://schemas.microsoft.com/office/drawing/2014/main" id="{6CBA0613-509A-4483-BF50-B06B0A1DDC63}"/>
              </a:ext>
            </a:extLst>
          </p:cNvPr>
          <p:cNvSpPr/>
          <p:nvPr/>
        </p:nvSpPr>
        <p:spPr>
          <a:xfrm>
            <a:off x="9317667" y="3707277"/>
            <a:ext cx="1966365" cy="1269325"/>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Pozicionavimas</a:t>
            </a:r>
            <a:r>
              <a:rPr lang="en-US" b="1" dirty="0">
                <a:solidFill>
                  <a:srgbClr val="000000"/>
                </a:solidFill>
              </a:rPr>
              <a:t> </a:t>
            </a:r>
            <a:r>
              <a:rPr lang="en-US" b="1" dirty="0" err="1">
                <a:solidFill>
                  <a:srgbClr val="000000"/>
                </a:solidFill>
              </a:rPr>
              <a:t>rinkoje</a:t>
            </a:r>
            <a:endParaRPr lang="en-US" b="1" dirty="0">
              <a:solidFill>
                <a:srgbClr val="000000"/>
              </a:solidFill>
            </a:endParaRPr>
          </a:p>
          <a:p>
            <a:pPr algn="ctr"/>
            <a:r>
              <a:rPr lang="en-US" sz="1400" dirty="0">
                <a:solidFill>
                  <a:srgbClr val="000000"/>
                </a:solidFill>
              </a:rPr>
              <a:t>(</a:t>
            </a:r>
            <a:r>
              <a:rPr lang="en-US" sz="1400" dirty="0" err="1">
                <a:solidFill>
                  <a:srgbClr val="000000"/>
                </a:solidFill>
              </a:rPr>
              <a:t>kaip</a:t>
            </a:r>
            <a:r>
              <a:rPr lang="en-US" sz="1400" dirty="0">
                <a:solidFill>
                  <a:srgbClr val="000000"/>
                </a:solidFill>
              </a:rPr>
              <a:t> </a:t>
            </a:r>
            <a:r>
              <a:rPr lang="en-US" sz="1400" dirty="0" err="1">
                <a:solidFill>
                  <a:srgbClr val="000000"/>
                </a:solidFill>
              </a:rPr>
              <a:t>klientai</a:t>
            </a:r>
            <a:r>
              <a:rPr lang="en-US" sz="1400" dirty="0">
                <a:solidFill>
                  <a:srgbClr val="000000"/>
                </a:solidFill>
              </a:rPr>
              <a:t> </a:t>
            </a:r>
            <a:r>
              <a:rPr lang="en-US" sz="1400" dirty="0" err="1">
                <a:solidFill>
                  <a:srgbClr val="000000"/>
                </a:solidFill>
              </a:rPr>
              <a:t>suvokia</a:t>
            </a:r>
            <a:r>
              <a:rPr lang="en-US" sz="1400" dirty="0">
                <a:solidFill>
                  <a:srgbClr val="000000"/>
                </a:solidFill>
              </a:rPr>
              <a:t> </a:t>
            </a:r>
            <a:r>
              <a:rPr lang="en-US" sz="1400" dirty="0" err="1">
                <a:solidFill>
                  <a:srgbClr val="000000"/>
                </a:solidFill>
              </a:rPr>
              <a:t>produktą</a:t>
            </a:r>
            <a:r>
              <a:rPr lang="en-US" sz="1400" dirty="0">
                <a:solidFill>
                  <a:srgbClr val="000000"/>
                </a:solidFill>
              </a:rPr>
              <a:t>)</a:t>
            </a:r>
            <a:endParaRPr lang="en-IE" sz="1400" dirty="0">
              <a:solidFill>
                <a:srgbClr val="000000"/>
              </a:solidFill>
            </a:endParaRPr>
          </a:p>
        </p:txBody>
      </p:sp>
      <p:cxnSp>
        <p:nvCxnSpPr>
          <p:cNvPr id="11" name="Straight Arrow Connector 10">
            <a:extLst>
              <a:ext uri="{FF2B5EF4-FFF2-40B4-BE49-F238E27FC236}">
                <a16:creationId xmlns:a16="http://schemas.microsoft.com/office/drawing/2014/main" id="{5DA13895-318D-412F-8620-2C905FBD64A9}"/>
              </a:ext>
            </a:extLst>
          </p:cNvPr>
          <p:cNvCxnSpPr>
            <a:cxnSpLocks/>
            <a:stCxn id="6" idx="0"/>
            <a:endCxn id="5" idx="3"/>
          </p:cNvCxnSpPr>
          <p:nvPr/>
        </p:nvCxnSpPr>
        <p:spPr>
          <a:xfrm flipV="1">
            <a:off x="1519642" y="3157838"/>
            <a:ext cx="423307" cy="54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775FB0-89E4-4DFA-B1A6-951DF3D92A2E}"/>
              </a:ext>
            </a:extLst>
          </p:cNvPr>
          <p:cNvCxnSpPr>
            <a:cxnSpLocks/>
            <a:stCxn id="4" idx="0"/>
            <a:endCxn id="5" idx="5"/>
          </p:cNvCxnSpPr>
          <p:nvPr/>
        </p:nvCxnSpPr>
        <p:spPr>
          <a:xfrm flipH="1" flipV="1">
            <a:off x="3986853" y="3157838"/>
            <a:ext cx="254411" cy="55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741766E-789C-4E22-AE47-AAB81AC12425}"/>
              </a:ext>
            </a:extLst>
          </p:cNvPr>
          <p:cNvPicPr>
            <a:picLocks noChangeAspect="1"/>
          </p:cNvPicPr>
          <p:nvPr/>
        </p:nvPicPr>
        <p:blipFill>
          <a:blip r:embed="rId2"/>
          <a:stretch>
            <a:fillRect/>
          </a:stretch>
        </p:blipFill>
        <p:spPr>
          <a:xfrm>
            <a:off x="7483247" y="3142463"/>
            <a:ext cx="487722" cy="573074"/>
          </a:xfrm>
          <a:prstGeom prst="rect">
            <a:avLst/>
          </a:prstGeom>
        </p:spPr>
      </p:pic>
      <p:cxnSp>
        <p:nvCxnSpPr>
          <p:cNvPr id="17" name="Straight Arrow Connector 16">
            <a:extLst>
              <a:ext uri="{FF2B5EF4-FFF2-40B4-BE49-F238E27FC236}">
                <a16:creationId xmlns:a16="http://schemas.microsoft.com/office/drawing/2014/main" id="{0895869A-CCD9-47BD-A6C2-F31A92B9A6FA}"/>
              </a:ext>
            </a:extLst>
          </p:cNvPr>
          <p:cNvCxnSpPr>
            <a:cxnSpLocks/>
          </p:cNvCxnSpPr>
          <p:nvPr/>
        </p:nvCxnSpPr>
        <p:spPr>
          <a:xfrm flipH="1" flipV="1">
            <a:off x="9957427" y="3127572"/>
            <a:ext cx="254411" cy="55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A719CE9-9518-424A-AB38-9907E835B962}"/>
              </a:ext>
            </a:extLst>
          </p:cNvPr>
          <p:cNvSpPr txBox="1"/>
          <p:nvPr/>
        </p:nvSpPr>
        <p:spPr>
          <a:xfrm>
            <a:off x="234669" y="5169613"/>
            <a:ext cx="11692991" cy="923330"/>
          </a:xfrm>
          <a:prstGeom prst="rect">
            <a:avLst/>
          </a:prstGeom>
          <a:solidFill>
            <a:srgbClr val="FFD100"/>
          </a:solidFill>
          <a:ln>
            <a:solidFill>
              <a:srgbClr val="FFD100"/>
            </a:solidFill>
          </a:ln>
        </p:spPr>
        <p:txBody>
          <a:bodyPr wrap="square" lIns="91440" tIns="45720" rIns="91440" bIns="45720" anchor="t">
            <a:spAutoFit/>
          </a:bodyPr>
          <a:lstStyle/>
          <a:p>
            <a:pPr algn="ctr"/>
            <a:r>
              <a:rPr lang="lt-LT" dirty="0">
                <a:solidFill>
                  <a:srgbClr val="000000"/>
                </a:solidFill>
              </a:rPr>
              <a:t>Kaip konkuruoti šiuose segmentuose... yra </a:t>
            </a:r>
            <a:r>
              <a:rPr lang="lt-LT" b="1" dirty="0">
                <a:solidFill>
                  <a:srgbClr val="000000"/>
                </a:solidFill>
              </a:rPr>
              <a:t>vertės pasiūlymas</a:t>
            </a:r>
            <a:r>
              <a:rPr lang="lt-LT" dirty="0">
                <a:solidFill>
                  <a:srgbClr val="000000"/>
                </a:solidFill>
              </a:rPr>
              <a:t>. Kokia pozicija bus užimta?</a:t>
            </a:r>
          </a:p>
          <a:p>
            <a:pPr algn="ctr"/>
            <a:r>
              <a:rPr lang="lt-LT" dirty="0">
                <a:solidFill>
                  <a:srgbClr val="000000"/>
                </a:solidFill>
              </a:rPr>
              <a:t>Vertės pasiūlymą apibrėžia klientai – tai vieta, kurią produktas užima klientų sąmonėje, palyginti su kitais konkuruojančiais produktais.</a:t>
            </a:r>
            <a:endParaRPr lang="en-US" b="0" i="0" dirty="0">
              <a:solidFill>
                <a:srgbClr val="000000"/>
              </a:solidFill>
              <a:effectLst/>
              <a:cs typeface="Calibri"/>
            </a:endParaRPr>
          </a:p>
        </p:txBody>
      </p:sp>
    </p:spTree>
    <p:extLst>
      <p:ext uri="{BB962C8B-B14F-4D97-AF65-F5344CB8AC3E}">
        <p14:creationId xmlns:p14="http://schemas.microsoft.com/office/powerpoint/2010/main" val="439452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A3B08C82-57EF-4661-A14F-73B020C7D626}"/>
              </a:ext>
            </a:extLst>
          </p:cNvPr>
          <p:cNvSpPr/>
          <p:nvPr/>
        </p:nvSpPr>
        <p:spPr>
          <a:xfrm>
            <a:off x="7056254" y="1572548"/>
            <a:ext cx="4887590" cy="3455299"/>
          </a:xfrm>
          <a:prstGeom prst="wedgeRoundRectCallou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5EDAC0D4-769B-4C55-9AA6-1F91D4660F4A}"/>
              </a:ext>
            </a:extLst>
          </p:cNvPr>
          <p:cNvSpPr>
            <a:spLocks noGrp="1"/>
          </p:cNvSpPr>
          <p:nvPr>
            <p:ph type="body" sz="quarter" idx="18"/>
          </p:nvPr>
        </p:nvSpPr>
        <p:spPr>
          <a:xfrm>
            <a:off x="1474159" y="1529395"/>
            <a:ext cx="5242230" cy="4769800"/>
          </a:xfrm>
        </p:spPr>
        <p:txBody>
          <a:bodyPr vert="horz" lIns="91440" tIns="45720" rIns="91440" bIns="45720" rtlCol="0" anchor="t">
            <a:normAutofit/>
          </a:bodyPr>
          <a:lstStyle/>
          <a:p>
            <a:pPr indent="0"/>
            <a:r>
              <a:rPr lang="lt-LT" dirty="0">
                <a:solidFill>
                  <a:srgbClr val="212121"/>
                </a:solidFill>
                <a:latin typeface="-apple-system"/>
              </a:rPr>
              <a:t>Prekės ženklo kūrimas – tai praktika, siekianti išskirti savo verslą iš kitų naudojantis pavadinimu, logotipo dizainu, istorija, žinute ir </a:t>
            </a:r>
            <a:r>
              <a:rPr lang="lt-LT" dirty="0" err="1">
                <a:solidFill>
                  <a:srgbClr val="212121"/>
                </a:solidFill>
                <a:latin typeface="-apple-system"/>
              </a:rPr>
              <a:t>t</a:t>
            </a:r>
            <a:r>
              <a:rPr lang="lt-LT" dirty="0">
                <a:solidFill>
                  <a:srgbClr val="212121"/>
                </a:solidFill>
                <a:latin typeface="-apple-system"/>
              </a:rPr>
              <a:t>. </a:t>
            </a:r>
            <a:r>
              <a:rPr lang="lt-LT" dirty="0" err="1">
                <a:solidFill>
                  <a:srgbClr val="212121"/>
                </a:solidFill>
                <a:latin typeface="-apple-system"/>
              </a:rPr>
              <a:t>t</a:t>
            </a:r>
            <a:r>
              <a:rPr lang="lt-LT" dirty="0">
                <a:solidFill>
                  <a:srgbClr val="212121"/>
                </a:solidFill>
                <a:latin typeface="-apple-system"/>
              </a:rPr>
              <a:t>. </a:t>
            </a:r>
          </a:p>
          <a:p>
            <a:pPr indent="0"/>
            <a:r>
              <a:rPr lang="lt-LT" dirty="0">
                <a:solidFill>
                  <a:srgbClr val="212121"/>
                </a:solidFill>
                <a:latin typeface="-apple-system"/>
              </a:rPr>
              <a:t>Prekės ženklo kūrimas – tai taktika, padedanti klientams rinkoje </a:t>
            </a:r>
            <a:r>
              <a:rPr lang="lt-LT" b="1" dirty="0">
                <a:solidFill>
                  <a:srgbClr val="212121"/>
                </a:solidFill>
                <a:latin typeface="-apple-system"/>
              </a:rPr>
              <a:t>greitai atpažinti jūsų prekės ženklą</a:t>
            </a:r>
            <a:r>
              <a:rPr lang="lt-LT" dirty="0">
                <a:solidFill>
                  <a:srgbClr val="212121"/>
                </a:solidFill>
                <a:latin typeface="-apple-system"/>
              </a:rPr>
              <a:t>, jo pasiūlymus ir bendrą patirtį, suteikianti jiems priežastį rinktis jūsų, o ne konkurentų įmonės pasiūlymus. Tai padeda  jūsų įmonei</a:t>
            </a:r>
            <a:r>
              <a:rPr lang="en-US" dirty="0">
                <a:solidFill>
                  <a:srgbClr val="212121"/>
                </a:solidFill>
                <a:latin typeface="-apple-system"/>
              </a:rPr>
              <a:t> </a:t>
            </a:r>
            <a:r>
              <a:rPr lang="en-US" dirty="0" err="1">
                <a:solidFill>
                  <a:srgbClr val="212121"/>
                </a:solidFill>
                <a:latin typeface="-apple-system"/>
              </a:rPr>
              <a:t>gauti</a:t>
            </a:r>
            <a:r>
              <a:rPr lang="lt-LT" dirty="0">
                <a:solidFill>
                  <a:srgbClr val="212121"/>
                </a:solidFill>
                <a:latin typeface="-apple-system"/>
              </a:rPr>
              <a:t> konkurencinį pranašumą ir pranašumą.</a:t>
            </a:r>
            <a:r>
              <a:rPr lang="en-US" b="0" i="0" dirty="0">
                <a:solidFill>
                  <a:srgbClr val="212121"/>
                </a:solidFill>
                <a:effectLst/>
                <a:latin typeface="-apple-system"/>
              </a:rPr>
              <a:t> </a:t>
            </a:r>
          </a:p>
          <a:p>
            <a:pPr indent="0"/>
            <a:endParaRPr lang="en-IE" dirty="0"/>
          </a:p>
        </p:txBody>
      </p:sp>
      <p:sp>
        <p:nvSpPr>
          <p:cNvPr id="4" name="Text Placeholder 3">
            <a:extLst>
              <a:ext uri="{FF2B5EF4-FFF2-40B4-BE49-F238E27FC236}">
                <a16:creationId xmlns:a16="http://schemas.microsoft.com/office/drawing/2014/main" id="{E931109C-1277-44BF-83C6-082104DB3587}"/>
              </a:ext>
            </a:extLst>
          </p:cNvPr>
          <p:cNvSpPr>
            <a:spLocks noGrp="1"/>
          </p:cNvSpPr>
          <p:nvPr>
            <p:ph type="body" sz="quarter" idx="16"/>
          </p:nvPr>
        </p:nvSpPr>
        <p:spPr/>
        <p:txBody>
          <a:bodyPr>
            <a:normAutofit fontScale="70000" lnSpcReduction="20000"/>
          </a:bodyPr>
          <a:lstStyle/>
          <a:p>
            <a:r>
              <a:rPr lang="lt-LT" dirty="0"/>
              <a:t>O dabar apie </a:t>
            </a:r>
            <a:r>
              <a:rPr lang="lt-LT" b="1" dirty="0"/>
              <a:t>prekės ženklo </a:t>
            </a:r>
            <a:r>
              <a:rPr lang="lt-LT" dirty="0"/>
              <a:t>kūrimą</a:t>
            </a:r>
          </a:p>
        </p:txBody>
      </p:sp>
      <p:sp>
        <p:nvSpPr>
          <p:cNvPr id="6" name="TextBox 5">
            <a:extLst>
              <a:ext uri="{FF2B5EF4-FFF2-40B4-BE49-F238E27FC236}">
                <a16:creationId xmlns:a16="http://schemas.microsoft.com/office/drawing/2014/main" id="{B0193513-DDC5-4411-8416-F0BC5EF6B63D}"/>
              </a:ext>
            </a:extLst>
          </p:cNvPr>
          <p:cNvSpPr txBox="1"/>
          <p:nvPr/>
        </p:nvSpPr>
        <p:spPr>
          <a:xfrm>
            <a:off x="7189773" y="1590591"/>
            <a:ext cx="4620552" cy="3108543"/>
          </a:xfrm>
          <a:prstGeom prst="rect">
            <a:avLst/>
          </a:prstGeom>
          <a:noFill/>
        </p:spPr>
        <p:txBody>
          <a:bodyPr wrap="square" lIns="91440" tIns="45720" rIns="91440" bIns="45720" anchor="t">
            <a:spAutoFit/>
          </a:bodyPr>
          <a:lstStyle/>
          <a:p>
            <a:pPr algn="ctr"/>
            <a:r>
              <a:rPr lang="lt-LT" sz="2800" dirty="0">
                <a:solidFill>
                  <a:srgbClr val="212121"/>
                </a:solidFill>
                <a:latin typeface="-apple-system"/>
              </a:rPr>
              <a:t>Pagrindinis prekės ženklo kūrimo tikslas – </a:t>
            </a:r>
            <a:r>
              <a:rPr lang="lt-LT" sz="2800" b="1" dirty="0">
                <a:solidFill>
                  <a:srgbClr val="212121"/>
                </a:solidFill>
                <a:latin typeface="-apple-system"/>
              </a:rPr>
              <a:t>pritraukti ir išlaikyti</a:t>
            </a:r>
            <a:r>
              <a:rPr lang="lt-LT" sz="2800" dirty="0">
                <a:solidFill>
                  <a:srgbClr val="212121"/>
                </a:solidFill>
                <a:latin typeface="-apple-system"/>
              </a:rPr>
              <a:t> klientus teikiant produktų ir paslaugų pasiūlymus, kurie gerai atitinka prekės ženklo pažadus.</a:t>
            </a:r>
          </a:p>
        </p:txBody>
      </p:sp>
    </p:spTree>
    <p:extLst>
      <p:ext uri="{BB962C8B-B14F-4D97-AF65-F5344CB8AC3E}">
        <p14:creationId xmlns:p14="http://schemas.microsoft.com/office/powerpoint/2010/main" val="3189308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009F2-527E-4D6E-B960-F7E2E3B5C652}"/>
              </a:ext>
            </a:extLst>
          </p:cNvPr>
          <p:cNvSpPr>
            <a:spLocks noGrp="1"/>
          </p:cNvSpPr>
          <p:nvPr>
            <p:ph type="body" sz="quarter" idx="13"/>
          </p:nvPr>
        </p:nvSpPr>
        <p:spPr/>
        <p:txBody>
          <a:bodyPr>
            <a:normAutofit lnSpcReduction="10000"/>
          </a:bodyPr>
          <a:lstStyle/>
          <a:p>
            <a:r>
              <a:rPr lang="lt-LT" b="0" i="0" dirty="0">
                <a:effectLst/>
              </a:rPr>
              <a:t>Prekės ženklas – tai ne tik jūsų įmonės dizainas. Tiesą sakant, prekės ženklo negalima sukurti. Logotipo dizaino ir vaizdinės medžiagos sukūrimas yra prekės ženklo kūrimo dalis, tačiau pirmiausia turite </a:t>
            </a:r>
            <a:r>
              <a:rPr lang="lt-LT" b="1" i="0" dirty="0">
                <a:effectLst/>
              </a:rPr>
              <a:t>apibrėžti savo prekės ženklo vertybes ir tapatybę, balsą ir </a:t>
            </a:r>
            <a:r>
              <a:rPr lang="en-US" b="1" i="0" dirty="0" err="1"/>
              <a:t>unikalum</a:t>
            </a:r>
            <a:r>
              <a:rPr lang="lt-LT" b="1" i="0" dirty="0"/>
              <a:t>ą</a:t>
            </a:r>
            <a:r>
              <a:rPr lang="lt-LT" b="1" i="0" dirty="0">
                <a:effectLst/>
              </a:rPr>
              <a:t>.</a:t>
            </a:r>
            <a:endParaRPr lang="en-IE" b="1" dirty="0"/>
          </a:p>
        </p:txBody>
      </p:sp>
      <p:pic>
        <p:nvPicPr>
          <p:cNvPr id="6" name="Picture 5">
            <a:extLst>
              <a:ext uri="{FF2B5EF4-FFF2-40B4-BE49-F238E27FC236}">
                <a16:creationId xmlns:a16="http://schemas.microsoft.com/office/drawing/2014/main" id="{89914B32-D753-451B-8740-3912E87039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400"/>
          <a:stretch/>
        </p:blipFill>
        <p:spPr>
          <a:xfrm>
            <a:off x="-1480013" y="653781"/>
            <a:ext cx="8105009" cy="3361358"/>
          </a:xfrm>
          <a:prstGeom prst="rect">
            <a:avLst/>
          </a:prstGeom>
        </p:spPr>
      </p:pic>
      <p:pic>
        <p:nvPicPr>
          <p:cNvPr id="8" name="Picture 7">
            <a:extLst>
              <a:ext uri="{FF2B5EF4-FFF2-40B4-BE49-F238E27FC236}">
                <a16:creationId xmlns:a16="http://schemas.microsoft.com/office/drawing/2014/main" id="{82BF03FB-D177-47BB-9719-7DF09A3A9B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210" y="869991"/>
            <a:ext cx="4726371" cy="2794680"/>
          </a:xfrm>
          <a:prstGeom prst="rect">
            <a:avLst/>
          </a:prstGeom>
        </p:spPr>
      </p:pic>
      <p:sp>
        <p:nvSpPr>
          <p:cNvPr id="9" name="Text Placeholder 2">
            <a:extLst>
              <a:ext uri="{FF2B5EF4-FFF2-40B4-BE49-F238E27FC236}">
                <a16:creationId xmlns:a16="http://schemas.microsoft.com/office/drawing/2014/main" id="{49315672-F025-4B28-A725-79EA953300C4}"/>
              </a:ext>
            </a:extLst>
          </p:cNvPr>
          <p:cNvSpPr txBox="1">
            <a:spLocks/>
          </p:cNvSpPr>
          <p:nvPr/>
        </p:nvSpPr>
        <p:spPr>
          <a:xfrm>
            <a:off x="163214" y="97742"/>
            <a:ext cx="5862030" cy="582221"/>
          </a:xfrm>
          <a:prstGeom prst="rect">
            <a:avLst/>
          </a:prstGeom>
          <a:solidFill>
            <a:srgbClr val="FFD10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b="1" dirty="0">
                <a:solidFill>
                  <a:srgbClr val="000000"/>
                </a:solidFill>
              </a:rPr>
              <a:t>Pasisemkite įkvėpimo.</a:t>
            </a:r>
          </a:p>
        </p:txBody>
      </p:sp>
      <p:sp>
        <p:nvSpPr>
          <p:cNvPr id="10" name="TextBox 9">
            <a:extLst>
              <a:ext uri="{FF2B5EF4-FFF2-40B4-BE49-F238E27FC236}">
                <a16:creationId xmlns:a16="http://schemas.microsoft.com/office/drawing/2014/main" id="{6145938C-B91B-490D-99F3-C973FABA66D4}"/>
              </a:ext>
            </a:extLst>
          </p:cNvPr>
          <p:cNvSpPr txBox="1"/>
          <p:nvPr/>
        </p:nvSpPr>
        <p:spPr>
          <a:xfrm>
            <a:off x="570093" y="4015139"/>
            <a:ext cx="5336721" cy="1938992"/>
          </a:xfrm>
          <a:prstGeom prst="rect">
            <a:avLst/>
          </a:prstGeom>
          <a:noFill/>
        </p:spPr>
        <p:txBody>
          <a:bodyPr wrap="square" lIns="91440" tIns="45720" rIns="91440" bIns="45720" rtlCol="0" anchor="t">
            <a:spAutoFit/>
          </a:bodyPr>
          <a:lstStyle/>
          <a:p>
            <a:pPr algn="ctr"/>
            <a:r>
              <a:rPr lang="en-US" sz="2000" dirty="0">
                <a:solidFill>
                  <a:srgbClr val="1188A3"/>
                </a:solidFill>
                <a:hlinkClick r:id="rId4">
                  <a:extLst>
                    <a:ext uri="{A12FA001-AC4F-418D-AE19-62706E023703}">
                      <ahyp:hlinkClr xmlns:ahyp="http://schemas.microsoft.com/office/drawing/2018/hyperlinkcolor" val="tx"/>
                    </a:ext>
                  </a:extLst>
                </a:hlinkClick>
              </a:rPr>
              <a:t>AUGA</a:t>
            </a:r>
            <a:r>
              <a:rPr lang="en-US" sz="2000" dirty="0">
                <a:solidFill>
                  <a:srgbClr val="000000"/>
                </a:solidFill>
              </a:rPr>
              <a:t> </a:t>
            </a:r>
            <a:r>
              <a:rPr lang="lt-LT" sz="2000" dirty="0">
                <a:solidFill>
                  <a:srgbClr val="000000"/>
                </a:solidFill>
              </a:rPr>
              <a:t>yra vienas iš mūsų gerosios praktikos pavyzdžių, kai organizacijos prekės ženklo vertybės ir identitetas yra aiškiai apibrėžti ir nuoseklūs visose žiniasklaidos priemonėse, t. y. produktuose, svetainėje, socialinėje žiniasklaidoje ir leidiniuose.</a:t>
            </a:r>
          </a:p>
        </p:txBody>
      </p:sp>
      <p:sp>
        <p:nvSpPr>
          <p:cNvPr id="11" name="TextBox 10">
            <a:extLst>
              <a:ext uri="{FF2B5EF4-FFF2-40B4-BE49-F238E27FC236}">
                <a16:creationId xmlns:a16="http://schemas.microsoft.com/office/drawing/2014/main" id="{7B2C8816-8D2A-4E1B-988F-E60CE8682563}"/>
              </a:ext>
            </a:extLst>
          </p:cNvPr>
          <p:cNvSpPr txBox="1"/>
          <p:nvPr/>
        </p:nvSpPr>
        <p:spPr>
          <a:xfrm>
            <a:off x="10042071" y="97742"/>
            <a:ext cx="1877786" cy="646331"/>
          </a:xfrm>
          <a:prstGeom prst="rect">
            <a:avLst/>
          </a:prstGeom>
          <a:solidFill>
            <a:srgbClr val="FFFF00"/>
          </a:solidFill>
        </p:spPr>
        <p:txBody>
          <a:bodyPr wrap="square" rtlCol="0">
            <a:spAutoFit/>
          </a:bodyPr>
          <a:lstStyle/>
          <a:p>
            <a:r>
              <a:rPr lang="en-US" dirty="0"/>
              <a:t>NUORODA </a:t>
            </a:r>
            <a:r>
              <a:rPr lang="en-US" dirty="0" err="1"/>
              <a:t>Į</a:t>
            </a:r>
            <a:r>
              <a:rPr lang="en-US" dirty="0"/>
              <a:t> GP GIDĄ</a:t>
            </a:r>
            <a:endParaRPr lang="en-IE" dirty="0"/>
          </a:p>
        </p:txBody>
      </p:sp>
    </p:spTree>
    <p:extLst>
      <p:ext uri="{BB962C8B-B14F-4D97-AF65-F5344CB8AC3E}">
        <p14:creationId xmlns:p14="http://schemas.microsoft.com/office/powerpoint/2010/main" val="2675775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193FB-6355-4980-8F08-2CB5A89DFC65}"/>
              </a:ext>
            </a:extLst>
          </p:cNvPr>
          <p:cNvSpPr>
            <a:spLocks noGrp="1"/>
          </p:cNvSpPr>
          <p:nvPr>
            <p:ph type="body" sz="quarter" idx="18"/>
          </p:nvPr>
        </p:nvSpPr>
        <p:spPr>
          <a:xfrm>
            <a:off x="378042" y="1700366"/>
            <a:ext cx="10594346" cy="3867704"/>
          </a:xfrm>
        </p:spPr>
        <p:txBody>
          <a:bodyPr vert="horz" lIns="91440" tIns="45720" rIns="91440" bIns="45720" rtlCol="0" anchor="t">
            <a:normAutofit/>
          </a:bodyPr>
          <a:lstStyle/>
          <a:p>
            <a:pPr indent="0"/>
            <a:r>
              <a:rPr lang="lt-LT" dirty="0"/>
              <a:t>Visose logotipo versijose vaizduojama paprasta žinutė – „</a:t>
            </a:r>
            <a:r>
              <a:rPr lang="lt-LT" b="1" dirty="0"/>
              <a:t>Švarus ir ekologiškas</a:t>
            </a:r>
            <a:r>
              <a:rPr lang="lt-LT" dirty="0"/>
              <a:t>“, leidžianti vartotojams aiškiai suprasti jų vertybes ir etosą (moralinį veidą). Šiai nuostatai pabrėžti naudojamas šūkis...</a:t>
            </a:r>
            <a:endParaRPr lang="en-US" dirty="0"/>
          </a:p>
          <a:p>
            <a:pPr indent="0"/>
            <a:r>
              <a:rPr lang="en-US" b="1" i="1" dirty="0"/>
              <a:t>		   </a:t>
            </a:r>
            <a:r>
              <a:rPr lang="lt-LT" b="1" i="1" dirty="0"/>
              <a:t>„Ekologiškas maistas be jokių sąnaudų gamtai</a:t>
            </a:r>
            <a:r>
              <a:rPr lang="en-US" b="1" i="1" dirty="0"/>
              <a:t>”</a:t>
            </a:r>
            <a:endParaRPr lang="en-IE" b="1" i="1" dirty="0"/>
          </a:p>
        </p:txBody>
      </p:sp>
      <p:sp>
        <p:nvSpPr>
          <p:cNvPr id="3" name="Text Placeholder 2">
            <a:extLst>
              <a:ext uri="{FF2B5EF4-FFF2-40B4-BE49-F238E27FC236}">
                <a16:creationId xmlns:a16="http://schemas.microsoft.com/office/drawing/2014/main" id="{44C3C40A-4FA2-42D4-80B8-0161098F807C}"/>
              </a:ext>
            </a:extLst>
          </p:cNvPr>
          <p:cNvSpPr>
            <a:spLocks noGrp="1"/>
          </p:cNvSpPr>
          <p:nvPr>
            <p:ph type="body" sz="quarter" idx="16"/>
          </p:nvPr>
        </p:nvSpPr>
        <p:spPr>
          <a:xfrm>
            <a:off x="378042" y="382878"/>
            <a:ext cx="5164381" cy="582221"/>
          </a:xfrm>
          <a:solidFill>
            <a:srgbClr val="85D2E1"/>
          </a:solidFill>
        </p:spPr>
        <p:txBody>
          <a:bodyPr anchor="ctr">
            <a:normAutofit lnSpcReduction="10000"/>
          </a:bodyPr>
          <a:lstStyle/>
          <a:p>
            <a:r>
              <a:rPr lang="lt-LT" u="sng" dirty="0"/>
              <a:t>AUGA</a:t>
            </a:r>
            <a:r>
              <a:rPr lang="lt-LT" dirty="0"/>
              <a:t> ir jų logotipas...</a:t>
            </a:r>
          </a:p>
        </p:txBody>
      </p:sp>
      <p:pic>
        <p:nvPicPr>
          <p:cNvPr id="5" name="Picture 4">
            <a:extLst>
              <a:ext uri="{FF2B5EF4-FFF2-40B4-BE49-F238E27FC236}">
                <a16:creationId xmlns:a16="http://schemas.microsoft.com/office/drawing/2014/main" id="{2F0D96C3-B479-43FD-A049-1B620EDDA2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269" y="346809"/>
            <a:ext cx="5035913" cy="1174546"/>
          </a:xfrm>
          <a:prstGeom prst="rect">
            <a:avLst/>
          </a:prstGeom>
        </p:spPr>
      </p:pic>
      <p:pic>
        <p:nvPicPr>
          <p:cNvPr id="9" name="Picture 8">
            <a:extLst>
              <a:ext uri="{FF2B5EF4-FFF2-40B4-BE49-F238E27FC236}">
                <a16:creationId xmlns:a16="http://schemas.microsoft.com/office/drawing/2014/main" id="{E74F52CE-D934-4013-8BF2-D957B40F2559}"/>
              </a:ext>
            </a:extLst>
          </p:cNvPr>
          <p:cNvPicPr>
            <a:picLocks noChangeAspect="1"/>
          </p:cNvPicPr>
          <p:nvPr/>
        </p:nvPicPr>
        <p:blipFill>
          <a:blip r:embed="rId3"/>
          <a:stretch>
            <a:fillRect/>
          </a:stretch>
        </p:blipFill>
        <p:spPr>
          <a:xfrm>
            <a:off x="8241004" y="3193130"/>
            <a:ext cx="3397425" cy="3054507"/>
          </a:xfrm>
          <a:prstGeom prst="rect">
            <a:avLst/>
          </a:prstGeom>
        </p:spPr>
      </p:pic>
      <p:sp>
        <p:nvSpPr>
          <p:cNvPr id="10" name="TextBox 9">
            <a:extLst>
              <a:ext uri="{FF2B5EF4-FFF2-40B4-BE49-F238E27FC236}">
                <a16:creationId xmlns:a16="http://schemas.microsoft.com/office/drawing/2014/main" id="{1B020787-EB9A-4353-B26A-BE72D2A99CB2}"/>
              </a:ext>
            </a:extLst>
          </p:cNvPr>
          <p:cNvSpPr txBox="1"/>
          <p:nvPr/>
        </p:nvSpPr>
        <p:spPr>
          <a:xfrm>
            <a:off x="593745" y="4834468"/>
            <a:ext cx="6753824" cy="830997"/>
          </a:xfrm>
          <a:prstGeom prst="rect">
            <a:avLst/>
          </a:prstGeom>
          <a:noFill/>
        </p:spPr>
        <p:txBody>
          <a:bodyPr wrap="square" lIns="91440" tIns="45720" rIns="91440" bIns="45720" rtlCol="0" anchor="t">
            <a:spAutoFit/>
          </a:bodyPr>
          <a:lstStyle/>
          <a:p>
            <a:r>
              <a:rPr lang="lt-LT" sz="2400" dirty="0">
                <a:solidFill>
                  <a:srgbClr val="000000"/>
                </a:solidFill>
              </a:rPr>
              <a:t>Šis šūkis naudojamas visose socialinės žiniasklaidos platformose, kaip matote jų „</a:t>
            </a:r>
            <a:r>
              <a:rPr lang="lt-LT" sz="2400" dirty="0" err="1">
                <a:solidFill>
                  <a:srgbClr val="000000"/>
                </a:solidFill>
              </a:rPr>
              <a:t>LinkedIn</a:t>
            </a:r>
            <a:r>
              <a:rPr lang="lt-LT" sz="2400" dirty="0">
                <a:solidFill>
                  <a:srgbClr val="000000"/>
                </a:solidFill>
              </a:rPr>
              <a:t>“ puslapyje.</a:t>
            </a:r>
          </a:p>
        </p:txBody>
      </p:sp>
      <p:sp>
        <p:nvSpPr>
          <p:cNvPr id="11" name="Arrow: Right 10">
            <a:extLst>
              <a:ext uri="{FF2B5EF4-FFF2-40B4-BE49-F238E27FC236}">
                <a16:creationId xmlns:a16="http://schemas.microsoft.com/office/drawing/2014/main" id="{24564D1B-1733-42B7-BA2B-7DDCD56671C2}"/>
              </a:ext>
            </a:extLst>
          </p:cNvPr>
          <p:cNvSpPr/>
          <p:nvPr/>
        </p:nvSpPr>
        <p:spPr>
          <a:xfrm>
            <a:off x="7574963" y="4960417"/>
            <a:ext cx="784110" cy="275129"/>
          </a:xfrm>
          <a:prstGeom prst="rightArrow">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8506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BAC98-1213-466F-8FED-C8EBF60B39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3873" y="1808828"/>
            <a:ext cx="3581547" cy="3456740"/>
          </a:xfrm>
          <a:prstGeom prst="rect">
            <a:avLst/>
          </a:prstGeom>
        </p:spPr>
      </p:pic>
      <p:sp>
        <p:nvSpPr>
          <p:cNvPr id="2" name="Text Placeholder 1">
            <a:extLst>
              <a:ext uri="{FF2B5EF4-FFF2-40B4-BE49-F238E27FC236}">
                <a16:creationId xmlns:a16="http://schemas.microsoft.com/office/drawing/2014/main" id="{5B42DD96-0552-4B94-8D1B-7EE4E5D72E23}"/>
              </a:ext>
            </a:extLst>
          </p:cNvPr>
          <p:cNvSpPr>
            <a:spLocks noGrp="1"/>
          </p:cNvSpPr>
          <p:nvPr>
            <p:ph type="body" sz="quarter" idx="18"/>
          </p:nvPr>
        </p:nvSpPr>
        <p:spPr>
          <a:xfrm>
            <a:off x="5883935" y="288019"/>
            <a:ext cx="5946830" cy="1552396"/>
          </a:xfrm>
          <a:solidFill>
            <a:srgbClr val="85D2E1"/>
          </a:solidFill>
        </p:spPr>
        <p:txBody>
          <a:bodyPr anchor="ctr">
            <a:normAutofit/>
          </a:bodyPr>
          <a:lstStyle/>
          <a:p>
            <a:pPr indent="0"/>
            <a:r>
              <a:rPr lang="en-US" dirty="0" err="1"/>
              <a:t>Visuose</a:t>
            </a:r>
            <a:r>
              <a:rPr lang="en-US" dirty="0"/>
              <a:t> </a:t>
            </a:r>
            <a:r>
              <a:rPr lang="lt-LT" dirty="0"/>
              <a:t>„</a:t>
            </a:r>
            <a:r>
              <a:rPr lang="en-US" b="1" dirty="0"/>
              <a:t>Instagram</a:t>
            </a:r>
            <a:r>
              <a:rPr lang="en-US" dirty="0"/>
              <a:t>” </a:t>
            </a:r>
            <a:r>
              <a:rPr lang="en-US" dirty="0" err="1"/>
              <a:t>įrašuose</a:t>
            </a:r>
            <a:r>
              <a:rPr lang="en-US" dirty="0"/>
              <a:t> </a:t>
            </a:r>
            <a:r>
              <a:rPr lang="en-US" dirty="0" err="1"/>
              <a:t>nuosekliai</a:t>
            </a:r>
            <a:r>
              <a:rPr lang="en-US" dirty="0"/>
              <a:t> </a:t>
            </a:r>
            <a:r>
              <a:rPr lang="en-US" dirty="0" err="1"/>
              <a:t>kalbama</a:t>
            </a:r>
            <a:r>
              <a:rPr lang="en-US" dirty="0"/>
              <a:t> </a:t>
            </a:r>
            <a:r>
              <a:rPr lang="en-US" dirty="0" err="1"/>
              <a:t>ir</a:t>
            </a:r>
            <a:r>
              <a:rPr lang="en-US" dirty="0"/>
              <a:t> </a:t>
            </a:r>
            <a:r>
              <a:rPr lang="en-US" dirty="0" err="1"/>
              <a:t>rašoma</a:t>
            </a:r>
            <a:r>
              <a:rPr lang="en-US" dirty="0"/>
              <a:t>, </a:t>
            </a:r>
            <a:r>
              <a:rPr lang="en-US" dirty="0" err="1"/>
              <a:t>kad</a:t>
            </a:r>
            <a:r>
              <a:rPr lang="en-US" dirty="0"/>
              <a:t> </a:t>
            </a:r>
            <a:r>
              <a:rPr lang="en-US" dirty="0" err="1"/>
              <a:t>jie</a:t>
            </a:r>
            <a:r>
              <a:rPr lang="en-US" dirty="0"/>
              <a:t> </a:t>
            </a:r>
            <a:r>
              <a:rPr lang="en-US" dirty="0" err="1"/>
              <a:t>yra</a:t>
            </a:r>
            <a:r>
              <a:rPr lang="en-US" dirty="0"/>
              <a:t> </a:t>
            </a:r>
            <a:r>
              <a:rPr lang="lt-LT" dirty="0"/>
              <a:t>„</a:t>
            </a:r>
            <a:r>
              <a:rPr lang="en-US" dirty="0" err="1"/>
              <a:t>nuo</a:t>
            </a:r>
            <a:r>
              <a:rPr lang="en-US" dirty="0"/>
              <a:t> </a:t>
            </a:r>
            <a:r>
              <a:rPr lang="en-US" dirty="0" err="1"/>
              <a:t>ūkio</a:t>
            </a:r>
            <a:r>
              <a:rPr lang="en-US" dirty="0"/>
              <a:t> </a:t>
            </a:r>
            <a:r>
              <a:rPr lang="en-US" dirty="0" err="1"/>
              <a:t>iki</a:t>
            </a:r>
            <a:r>
              <a:rPr lang="en-US" dirty="0"/>
              <a:t> </a:t>
            </a:r>
            <a:r>
              <a:rPr lang="en-US" dirty="0" err="1"/>
              <a:t>stalo</a:t>
            </a:r>
            <a:r>
              <a:rPr lang="en-US" dirty="0"/>
              <a:t>” </a:t>
            </a:r>
            <a:r>
              <a:rPr lang="en-US" dirty="0" err="1"/>
              <a:t>organizacija</a:t>
            </a:r>
            <a:r>
              <a:rPr lang="en-US" dirty="0"/>
              <a:t>, </a:t>
            </a:r>
            <a:r>
              <a:rPr lang="en-US" dirty="0" err="1"/>
              <a:t>vertinanti</a:t>
            </a:r>
            <a:r>
              <a:rPr lang="en-US" dirty="0"/>
              <a:t> </a:t>
            </a:r>
            <a:r>
              <a:rPr lang="en-US" dirty="0" err="1"/>
              <a:t>tvarią</a:t>
            </a:r>
            <a:r>
              <a:rPr lang="en-US" dirty="0"/>
              <a:t> </a:t>
            </a:r>
            <a:r>
              <a:rPr lang="en-US" dirty="0" err="1"/>
              <a:t>praktiką</a:t>
            </a:r>
            <a:r>
              <a:rPr lang="en-US" dirty="0"/>
              <a:t>.</a:t>
            </a:r>
            <a:endParaRPr lang="en-IE" dirty="0"/>
          </a:p>
        </p:txBody>
      </p:sp>
      <p:sp>
        <p:nvSpPr>
          <p:cNvPr id="3" name="Text Placeholder 2">
            <a:extLst>
              <a:ext uri="{FF2B5EF4-FFF2-40B4-BE49-F238E27FC236}">
                <a16:creationId xmlns:a16="http://schemas.microsoft.com/office/drawing/2014/main" id="{AC1D803E-8787-4F28-9663-4D95AA8C175A}"/>
              </a:ext>
            </a:extLst>
          </p:cNvPr>
          <p:cNvSpPr>
            <a:spLocks noGrp="1"/>
          </p:cNvSpPr>
          <p:nvPr>
            <p:ph type="body" sz="quarter" idx="16"/>
          </p:nvPr>
        </p:nvSpPr>
        <p:spPr>
          <a:xfrm>
            <a:off x="361235" y="351861"/>
            <a:ext cx="5034908" cy="582221"/>
          </a:xfrm>
          <a:solidFill>
            <a:srgbClr val="85D2E1"/>
          </a:solidFill>
        </p:spPr>
        <p:txBody>
          <a:bodyPr>
            <a:normAutofit fontScale="77500" lnSpcReduction="20000"/>
          </a:bodyPr>
          <a:lstStyle/>
          <a:p>
            <a:r>
              <a:rPr lang="en-US" u="sng" dirty="0"/>
              <a:t>AUGA</a:t>
            </a:r>
            <a:r>
              <a:rPr lang="en-US" dirty="0"/>
              <a:t> </a:t>
            </a:r>
            <a:r>
              <a:rPr lang="lt-LT" dirty="0"/>
              <a:t>„</a:t>
            </a:r>
            <a:r>
              <a:rPr lang="en-US" dirty="0"/>
              <a:t>Instagram“ </a:t>
            </a:r>
            <a:r>
              <a:rPr lang="en-US" dirty="0" err="1"/>
              <a:t>platformoje</a:t>
            </a:r>
            <a:r>
              <a:rPr lang="en-US" dirty="0"/>
              <a:t>...</a:t>
            </a:r>
            <a:endParaRPr lang="en-IE" dirty="0"/>
          </a:p>
        </p:txBody>
      </p:sp>
      <p:pic>
        <p:nvPicPr>
          <p:cNvPr id="6" name="Picture 5">
            <a:extLst>
              <a:ext uri="{FF2B5EF4-FFF2-40B4-BE49-F238E27FC236}">
                <a16:creationId xmlns:a16="http://schemas.microsoft.com/office/drawing/2014/main" id="{37C59DE4-35A4-49D0-A4C4-81E362F8F2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1954" y="2601963"/>
            <a:ext cx="2327586" cy="3825760"/>
          </a:xfrm>
          <a:prstGeom prst="rect">
            <a:avLst/>
          </a:prstGeom>
        </p:spPr>
      </p:pic>
      <p:pic>
        <p:nvPicPr>
          <p:cNvPr id="12" name="Picture 11">
            <a:extLst>
              <a:ext uri="{FF2B5EF4-FFF2-40B4-BE49-F238E27FC236}">
                <a16:creationId xmlns:a16="http://schemas.microsoft.com/office/drawing/2014/main" id="{C6FF0D6F-CC07-47E4-A855-FD0DBA6AB542}"/>
              </a:ext>
            </a:extLst>
          </p:cNvPr>
          <p:cNvPicPr>
            <a:picLocks noChangeAspect="1"/>
          </p:cNvPicPr>
          <p:nvPr/>
        </p:nvPicPr>
        <p:blipFill>
          <a:blip r:embed="rId4"/>
          <a:stretch>
            <a:fillRect/>
          </a:stretch>
        </p:blipFill>
        <p:spPr>
          <a:xfrm>
            <a:off x="361235" y="934082"/>
            <a:ext cx="2567439" cy="1749493"/>
          </a:xfrm>
          <a:prstGeom prst="rect">
            <a:avLst/>
          </a:prstGeom>
          <a:solidFill>
            <a:schemeClr val="bg1"/>
          </a:solidFill>
        </p:spPr>
      </p:pic>
      <p:pic>
        <p:nvPicPr>
          <p:cNvPr id="8" name="Picture 7">
            <a:extLst>
              <a:ext uri="{FF2B5EF4-FFF2-40B4-BE49-F238E27FC236}">
                <a16:creationId xmlns:a16="http://schemas.microsoft.com/office/drawing/2014/main" id="{509C0295-0CAC-4245-950E-40E0C3E5BC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4514" y="2492347"/>
            <a:ext cx="2262479" cy="3939548"/>
          </a:xfrm>
          <a:prstGeom prst="rect">
            <a:avLst/>
          </a:prstGeom>
        </p:spPr>
      </p:pic>
      <p:sp>
        <p:nvSpPr>
          <p:cNvPr id="13" name="Arrow: Right 12">
            <a:extLst>
              <a:ext uri="{FF2B5EF4-FFF2-40B4-BE49-F238E27FC236}">
                <a16:creationId xmlns:a16="http://schemas.microsoft.com/office/drawing/2014/main" id="{60AAEDCC-88C3-42C3-A646-96219B75D01E}"/>
              </a:ext>
            </a:extLst>
          </p:cNvPr>
          <p:cNvSpPr/>
          <p:nvPr/>
        </p:nvSpPr>
        <p:spPr>
          <a:xfrm>
            <a:off x="1112014" y="3153871"/>
            <a:ext cx="784110" cy="275129"/>
          </a:xfrm>
          <a:prstGeom prst="rightArrow">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2BA68A22-6DD1-48E7-9988-6720A90A1EF9}"/>
              </a:ext>
            </a:extLst>
          </p:cNvPr>
          <p:cNvSpPr txBox="1"/>
          <p:nvPr/>
        </p:nvSpPr>
        <p:spPr>
          <a:xfrm>
            <a:off x="267519" y="3096519"/>
            <a:ext cx="1151224" cy="338554"/>
          </a:xfrm>
          <a:prstGeom prst="rect">
            <a:avLst/>
          </a:prstGeom>
          <a:noFill/>
        </p:spPr>
        <p:txBody>
          <a:bodyPr wrap="square" lIns="91440" tIns="45720" rIns="91440" bIns="45720" rtlCol="0" anchor="t">
            <a:spAutoFit/>
          </a:bodyPr>
          <a:lstStyle/>
          <a:p>
            <a:r>
              <a:rPr lang="lt-LT" sz="1600" dirty="0">
                <a:solidFill>
                  <a:srgbClr val="000000"/>
                </a:solidFill>
              </a:rPr>
              <a:t>Jų šūkis</a:t>
            </a:r>
          </a:p>
        </p:txBody>
      </p:sp>
      <p:sp>
        <p:nvSpPr>
          <p:cNvPr id="15" name="TextBox 14">
            <a:extLst>
              <a:ext uri="{FF2B5EF4-FFF2-40B4-BE49-F238E27FC236}">
                <a16:creationId xmlns:a16="http://schemas.microsoft.com/office/drawing/2014/main" id="{D88608EB-EFEB-45E0-8EB3-24BC14C5A2D0}"/>
              </a:ext>
            </a:extLst>
          </p:cNvPr>
          <p:cNvSpPr txBox="1"/>
          <p:nvPr/>
        </p:nvSpPr>
        <p:spPr>
          <a:xfrm>
            <a:off x="8350981" y="4867199"/>
            <a:ext cx="3738520" cy="1569660"/>
          </a:xfrm>
          <a:prstGeom prst="rect">
            <a:avLst/>
          </a:prstGeom>
          <a:solidFill>
            <a:srgbClr val="85D2E1"/>
          </a:solidFill>
        </p:spPr>
        <p:txBody>
          <a:bodyPr wrap="square" lIns="91440" tIns="45720" rIns="91440" bIns="45720" rtlCol="0" anchor="t">
            <a:spAutoFit/>
          </a:bodyPr>
          <a:lstStyle/>
          <a:p>
            <a:r>
              <a:rPr lang="lt-LT" sz="2400" dirty="0">
                <a:solidFill>
                  <a:srgbClr val="000000"/>
                </a:solidFill>
              </a:rPr>
              <a:t>Jų </a:t>
            </a:r>
            <a:r>
              <a:rPr lang="lt-LT" sz="2400" b="1" dirty="0">
                <a:solidFill>
                  <a:srgbClr val="000000"/>
                </a:solidFill>
              </a:rPr>
              <a:t>pakuotės</a:t>
            </a:r>
            <a:r>
              <a:rPr lang="lt-LT" sz="2400" dirty="0">
                <a:solidFill>
                  <a:srgbClr val="000000"/>
                </a:solidFill>
              </a:rPr>
              <a:t> yra paprastos, švarios ir ekologiškos, jose pateikiama aiški ir glausta informacija.</a:t>
            </a:r>
          </a:p>
        </p:txBody>
      </p:sp>
    </p:spTree>
    <p:extLst>
      <p:ext uri="{BB962C8B-B14F-4D97-AF65-F5344CB8AC3E}">
        <p14:creationId xmlns:p14="http://schemas.microsoft.com/office/powerpoint/2010/main" val="22515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4E2F8-68F7-48F5-AFFB-2B903FAA8261}"/>
              </a:ext>
            </a:extLst>
          </p:cNvPr>
          <p:cNvSpPr>
            <a:spLocks noGrp="1"/>
          </p:cNvSpPr>
          <p:nvPr>
            <p:ph type="body" sz="quarter" idx="18"/>
          </p:nvPr>
        </p:nvSpPr>
        <p:spPr>
          <a:xfrm>
            <a:off x="1602223" y="1354064"/>
            <a:ext cx="5249839" cy="5439200"/>
          </a:xfrm>
        </p:spPr>
        <p:txBody>
          <a:bodyPr vert="horz" lIns="91440" tIns="45720" rIns="91440" bIns="45720" rtlCol="0" anchor="t">
            <a:noAutofit/>
          </a:bodyPr>
          <a:lstStyle/>
          <a:p>
            <a:pPr marL="0" indent="0">
              <a:lnSpc>
                <a:spcPct val="100000"/>
              </a:lnSpc>
              <a:spcBef>
                <a:spcPts val="0"/>
              </a:spcBef>
            </a:pPr>
            <a:r>
              <a:rPr lang="lt-LT" sz="1800" b="1" dirty="0"/>
              <a:t>Išvados:</a:t>
            </a:r>
          </a:p>
          <a:p>
            <a:pPr marL="0" indent="0">
              <a:lnSpc>
                <a:spcPct val="100000"/>
              </a:lnSpc>
              <a:spcBef>
                <a:spcPts val="0"/>
              </a:spcBef>
            </a:pPr>
            <a:r>
              <a:rPr lang="lt-LT" sz="1800" dirty="0"/>
              <a:t>Gyventojai turėtų būti gerai informuojami apie pagyvenusių žmonių mitybos poreikius. Numatoma, kad 2050 m. Europoje ~33 proc. gyventojų bus vyresni nei 65 metų amžiaus. Kadangi dabar žmonės yra sveikesni ir aktyvesni, jų numatoma gyvenimo trukmė taip pat ilgėja. Todėl turėtų augti ir individualizuotos mitybos rinka vyresnio amžiaus žmonėms. Nustatyta, kad geografija yra svarbus kriterijus senjorų perkamajai galiai.</a:t>
            </a:r>
          </a:p>
          <a:p>
            <a:pPr marL="0" indent="0">
              <a:lnSpc>
                <a:spcPct val="100000"/>
              </a:lnSpc>
              <a:spcBef>
                <a:spcPts val="0"/>
              </a:spcBef>
            </a:pPr>
            <a:r>
              <a:rPr lang="lt-LT" sz="1800" dirty="0"/>
              <a:t>Kliūtis yra ta, kad vyresnio amžiaus suaugusieji nežino savo mitybos poreikių, todėl nenoriai vartoja produktus, pažymėtus etikete „maistas vyresnio amžiaus žmonėms“. Šiuo metu į tai žiūrima kaip į maistą, skirtą sergantiems žmonėms, kai jie dar yra „jauni“ ir aktyvūs. Tačiau radus būdą, kaip pagilinti  žinias apie pagyvenusių žmonių mitybą, atsiranda atvira potenciali rinka.</a:t>
            </a:r>
          </a:p>
          <a:p>
            <a:pPr marL="0" indent="0">
              <a:lnSpc>
                <a:spcPct val="100000"/>
              </a:lnSpc>
              <a:spcBef>
                <a:spcPts val="0"/>
              </a:spcBef>
            </a:pPr>
            <a:r>
              <a:rPr lang="lt-LT" sz="1800" dirty="0"/>
              <a:t>Šaltinis: </a:t>
            </a:r>
            <a:r>
              <a:rPr lang="lt-LT" sz="1800" dirty="0" err="1"/>
              <a:t>Etude</a:t>
            </a:r>
            <a:r>
              <a:rPr lang="lt-LT" sz="1800" dirty="0"/>
              <a:t> de </a:t>
            </a:r>
            <a:r>
              <a:rPr lang="lt-LT" sz="1800" dirty="0" err="1"/>
              <a:t>marché</a:t>
            </a:r>
            <a:r>
              <a:rPr lang="lt-LT" sz="1800" dirty="0"/>
              <a:t> (</a:t>
            </a:r>
            <a:r>
              <a:rPr lang="lt-LT" sz="1800" dirty="0" err="1"/>
              <a:t>inclusilver.eu</a:t>
            </a:r>
            <a:r>
              <a:rPr lang="lt-LT" sz="1800" dirty="0"/>
              <a:t>)</a:t>
            </a:r>
          </a:p>
        </p:txBody>
      </p:sp>
      <p:sp>
        <p:nvSpPr>
          <p:cNvPr id="4" name="Text Placeholder 3">
            <a:extLst>
              <a:ext uri="{FF2B5EF4-FFF2-40B4-BE49-F238E27FC236}">
                <a16:creationId xmlns:a16="http://schemas.microsoft.com/office/drawing/2014/main" id="{3B42A8B1-79F2-435F-9220-1073830208E2}"/>
              </a:ext>
            </a:extLst>
          </p:cNvPr>
          <p:cNvSpPr>
            <a:spLocks noGrp="1"/>
          </p:cNvSpPr>
          <p:nvPr>
            <p:ph type="body" sz="quarter" idx="16"/>
          </p:nvPr>
        </p:nvSpPr>
        <p:spPr>
          <a:xfrm>
            <a:off x="1602223" y="160488"/>
            <a:ext cx="5071846" cy="1268427"/>
          </a:xfrm>
        </p:spPr>
        <p:txBody>
          <a:bodyPr>
            <a:normAutofit fontScale="92500" lnSpcReduction="20000"/>
          </a:bodyPr>
          <a:lstStyle/>
          <a:p>
            <a:r>
              <a:rPr lang="lt-LT" dirty="0"/>
              <a:t>1. Sidabrinės </a:t>
            </a:r>
            <a:r>
              <a:rPr lang="lt-LT" dirty="0" err="1"/>
              <a:t>ekonomokos</a:t>
            </a:r>
            <a:r>
              <a:rPr lang="lt-LT" dirty="0"/>
              <a:t> rinkos analizė (projektas „</a:t>
            </a:r>
            <a:r>
              <a:rPr lang="lt-LT" dirty="0" err="1"/>
              <a:t>InCluSilver</a:t>
            </a:r>
            <a:r>
              <a:rPr lang="lt-LT" dirty="0"/>
              <a:t>“)</a:t>
            </a:r>
            <a:endParaRPr lang="en-IE" dirty="0"/>
          </a:p>
        </p:txBody>
      </p:sp>
      <p:pic>
        <p:nvPicPr>
          <p:cNvPr id="9" name="Picture 8">
            <a:hlinkClick r:id="rId2"/>
            <a:extLst>
              <a:ext uri="{FF2B5EF4-FFF2-40B4-BE49-F238E27FC236}">
                <a16:creationId xmlns:a16="http://schemas.microsoft.com/office/drawing/2014/main" id="{78E7DF94-6B5C-4BD5-A240-1647DA112CE7}"/>
              </a:ext>
            </a:extLst>
          </p:cNvPr>
          <p:cNvPicPr>
            <a:picLocks noChangeAspect="1"/>
          </p:cNvPicPr>
          <p:nvPr/>
        </p:nvPicPr>
        <p:blipFill>
          <a:blip r:embed="rId3"/>
          <a:stretch>
            <a:fillRect/>
          </a:stretch>
        </p:blipFill>
        <p:spPr>
          <a:xfrm>
            <a:off x="6894414" y="257363"/>
            <a:ext cx="5135435" cy="1541939"/>
          </a:xfrm>
          <a:prstGeom prst="rect">
            <a:avLst/>
          </a:prstGeom>
        </p:spPr>
      </p:pic>
      <p:pic>
        <p:nvPicPr>
          <p:cNvPr id="5" name="Picture 4">
            <a:extLst>
              <a:ext uri="{FF2B5EF4-FFF2-40B4-BE49-F238E27FC236}">
                <a16:creationId xmlns:a16="http://schemas.microsoft.com/office/drawing/2014/main" id="{25C94D38-5054-4C7D-AE45-D2805C2601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4414" y="2487561"/>
            <a:ext cx="5280902" cy="3672892"/>
          </a:xfrm>
          <a:prstGeom prst="rect">
            <a:avLst/>
          </a:prstGeom>
        </p:spPr>
      </p:pic>
    </p:spTree>
    <p:extLst>
      <p:ext uri="{BB962C8B-B14F-4D97-AF65-F5344CB8AC3E}">
        <p14:creationId xmlns:p14="http://schemas.microsoft.com/office/powerpoint/2010/main" val="3250055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05FA6-E901-4A65-9CA1-4E06558CB717}"/>
              </a:ext>
            </a:extLst>
          </p:cNvPr>
          <p:cNvSpPr>
            <a:spLocks noGrp="1"/>
          </p:cNvSpPr>
          <p:nvPr>
            <p:ph type="body" sz="quarter" idx="31"/>
          </p:nvPr>
        </p:nvSpPr>
        <p:spPr>
          <a:xfrm>
            <a:off x="1014672" y="4163009"/>
            <a:ext cx="2133600" cy="2581920"/>
          </a:xfrm>
        </p:spPr>
        <p:txBody>
          <a:bodyPr vert="horz" lIns="91440" tIns="45720" rIns="91440" bIns="45720" rtlCol="0" anchor="t">
            <a:noAutofit/>
          </a:bodyPr>
          <a:lstStyle/>
          <a:p>
            <a:pPr marL="0" indent="0"/>
            <a:r>
              <a:rPr lang="lt-LT" sz="1800" b="0" i="0" dirty="0">
                <a:solidFill>
                  <a:srgbClr val="212121"/>
                </a:solidFill>
                <a:effectLst/>
              </a:rPr>
              <a:t>Tai padeda ir prekės ženklui, ir bendrovei pelnyti pripažinimą rinkoje, esant didelei kitų šios pramonės šakos dalyvių konkurencijai. Logotipas tampa prekės ženklo veidu.</a:t>
            </a:r>
          </a:p>
        </p:txBody>
      </p:sp>
      <p:sp>
        <p:nvSpPr>
          <p:cNvPr id="7" name="Text Placeholder 6">
            <a:extLst>
              <a:ext uri="{FF2B5EF4-FFF2-40B4-BE49-F238E27FC236}">
                <a16:creationId xmlns:a16="http://schemas.microsoft.com/office/drawing/2014/main" id="{ECB8C146-08BD-4202-837A-131300FE4484}"/>
              </a:ext>
            </a:extLst>
          </p:cNvPr>
          <p:cNvSpPr>
            <a:spLocks noGrp="1"/>
          </p:cNvSpPr>
          <p:nvPr>
            <p:ph type="body" sz="quarter" idx="29"/>
          </p:nvPr>
        </p:nvSpPr>
        <p:spPr/>
        <p:txBody>
          <a:bodyPr>
            <a:normAutofit lnSpcReduction="10000"/>
          </a:bodyPr>
          <a:lstStyle/>
          <a:p>
            <a:r>
              <a:rPr lang="lt-LT" dirty="0"/>
              <a:t>Prekės ženklo svarba...</a:t>
            </a:r>
            <a:endParaRPr lang="en-IE" dirty="0"/>
          </a:p>
        </p:txBody>
      </p:sp>
      <p:sp>
        <p:nvSpPr>
          <p:cNvPr id="8" name="TextBox 7">
            <a:extLst>
              <a:ext uri="{FF2B5EF4-FFF2-40B4-BE49-F238E27FC236}">
                <a16:creationId xmlns:a16="http://schemas.microsoft.com/office/drawing/2014/main" id="{67863467-8408-422E-8BCC-1C3AB57BA9D9}"/>
              </a:ext>
            </a:extLst>
          </p:cNvPr>
          <p:cNvSpPr txBox="1"/>
          <p:nvPr/>
        </p:nvSpPr>
        <p:spPr>
          <a:xfrm>
            <a:off x="1497027" y="2632646"/>
            <a:ext cx="1568879" cy="646331"/>
          </a:xfrm>
          <a:prstGeom prst="rect">
            <a:avLst/>
          </a:prstGeom>
          <a:noFill/>
        </p:spPr>
        <p:txBody>
          <a:bodyPr wrap="square" rtlCol="0">
            <a:spAutoFit/>
          </a:bodyPr>
          <a:lstStyle/>
          <a:p>
            <a:pPr algn="ctr"/>
            <a:r>
              <a:rPr lang="en-US" b="1" dirty="0" err="1">
                <a:solidFill>
                  <a:srgbClr val="000000"/>
                </a:solidFill>
              </a:rPr>
              <a:t>Pripažinimas</a:t>
            </a:r>
            <a:r>
              <a:rPr lang="en-US" b="1" dirty="0">
                <a:solidFill>
                  <a:srgbClr val="000000"/>
                </a:solidFill>
              </a:rPr>
              <a:t> </a:t>
            </a:r>
            <a:r>
              <a:rPr lang="en-US" b="1" dirty="0" err="1">
                <a:solidFill>
                  <a:srgbClr val="000000"/>
                </a:solidFill>
              </a:rPr>
              <a:t>rinkoje</a:t>
            </a:r>
            <a:endParaRPr lang="en-IE" b="1" dirty="0">
              <a:solidFill>
                <a:srgbClr val="000000"/>
              </a:solidFill>
            </a:endParaRPr>
          </a:p>
        </p:txBody>
      </p:sp>
      <p:sp>
        <p:nvSpPr>
          <p:cNvPr id="9" name="TextBox 8">
            <a:extLst>
              <a:ext uri="{FF2B5EF4-FFF2-40B4-BE49-F238E27FC236}">
                <a16:creationId xmlns:a16="http://schemas.microsoft.com/office/drawing/2014/main" id="{0999F945-861F-4DF1-876C-8591440857D4}"/>
              </a:ext>
            </a:extLst>
          </p:cNvPr>
          <p:cNvSpPr txBox="1"/>
          <p:nvPr/>
        </p:nvSpPr>
        <p:spPr>
          <a:xfrm>
            <a:off x="3432962" y="2608370"/>
            <a:ext cx="1568879" cy="646331"/>
          </a:xfrm>
          <a:prstGeom prst="rect">
            <a:avLst/>
          </a:prstGeom>
          <a:noFill/>
        </p:spPr>
        <p:txBody>
          <a:bodyPr wrap="square" rtlCol="0">
            <a:spAutoFit/>
          </a:bodyPr>
          <a:lstStyle/>
          <a:p>
            <a:pPr algn="ctr"/>
            <a:r>
              <a:rPr lang="en-US" b="1" dirty="0" err="1">
                <a:solidFill>
                  <a:srgbClr val="000000"/>
                </a:solidFill>
              </a:rPr>
              <a:t>Didina</a:t>
            </a:r>
            <a:r>
              <a:rPr lang="en-US" b="1" dirty="0">
                <a:solidFill>
                  <a:srgbClr val="000000"/>
                </a:solidFill>
              </a:rPr>
              <a:t> </a:t>
            </a:r>
            <a:r>
              <a:rPr lang="en-US" b="1" dirty="0" err="1">
                <a:solidFill>
                  <a:srgbClr val="000000"/>
                </a:solidFill>
              </a:rPr>
              <a:t>verslo</a:t>
            </a:r>
            <a:r>
              <a:rPr lang="en-US" b="1" dirty="0">
                <a:solidFill>
                  <a:srgbClr val="000000"/>
                </a:solidFill>
              </a:rPr>
              <a:t> </a:t>
            </a:r>
            <a:r>
              <a:rPr lang="en-US" b="1" dirty="0" err="1">
                <a:solidFill>
                  <a:srgbClr val="000000"/>
                </a:solidFill>
              </a:rPr>
              <a:t>vertę</a:t>
            </a:r>
            <a:endParaRPr lang="en-IE" b="1" dirty="0">
              <a:solidFill>
                <a:srgbClr val="000000"/>
              </a:solidFill>
            </a:endParaRPr>
          </a:p>
        </p:txBody>
      </p:sp>
      <p:sp>
        <p:nvSpPr>
          <p:cNvPr id="10" name="TextBox 9">
            <a:extLst>
              <a:ext uri="{FF2B5EF4-FFF2-40B4-BE49-F238E27FC236}">
                <a16:creationId xmlns:a16="http://schemas.microsoft.com/office/drawing/2014/main" id="{66D23E76-E4ED-400E-AF09-081F64562C77}"/>
              </a:ext>
            </a:extLst>
          </p:cNvPr>
          <p:cNvSpPr txBox="1"/>
          <p:nvPr/>
        </p:nvSpPr>
        <p:spPr>
          <a:xfrm>
            <a:off x="5340228" y="2744831"/>
            <a:ext cx="1568879" cy="923330"/>
          </a:xfrm>
          <a:prstGeom prst="rect">
            <a:avLst/>
          </a:prstGeom>
          <a:noFill/>
        </p:spPr>
        <p:txBody>
          <a:bodyPr wrap="square" rtlCol="0">
            <a:spAutoFit/>
          </a:bodyPr>
          <a:lstStyle/>
          <a:p>
            <a:pPr algn="ctr"/>
            <a:r>
              <a:rPr lang="lt-LT" b="1" dirty="0">
                <a:solidFill>
                  <a:srgbClr val="000000"/>
                </a:solidFill>
              </a:rPr>
              <a:t>Pritraukia naujų klientų</a:t>
            </a:r>
          </a:p>
          <a:p>
            <a:pPr algn="ctr"/>
            <a:endParaRPr lang="en-IE" b="1" dirty="0">
              <a:solidFill>
                <a:srgbClr val="000000"/>
              </a:solidFill>
            </a:endParaRPr>
          </a:p>
        </p:txBody>
      </p:sp>
      <p:sp>
        <p:nvSpPr>
          <p:cNvPr id="11" name="TextBox 10">
            <a:extLst>
              <a:ext uri="{FF2B5EF4-FFF2-40B4-BE49-F238E27FC236}">
                <a16:creationId xmlns:a16="http://schemas.microsoft.com/office/drawing/2014/main" id="{40439250-1DAD-4B8A-A89E-C57EBE33FD5D}"/>
              </a:ext>
            </a:extLst>
          </p:cNvPr>
          <p:cNvSpPr txBox="1"/>
          <p:nvPr/>
        </p:nvSpPr>
        <p:spPr>
          <a:xfrm>
            <a:off x="7078470" y="2381020"/>
            <a:ext cx="1795239" cy="1200329"/>
          </a:xfrm>
          <a:prstGeom prst="rect">
            <a:avLst/>
          </a:prstGeom>
          <a:noFill/>
        </p:spPr>
        <p:txBody>
          <a:bodyPr wrap="square" rtlCol="0">
            <a:spAutoFit/>
          </a:bodyPr>
          <a:lstStyle/>
          <a:p>
            <a:pPr algn="ctr"/>
            <a:r>
              <a:rPr lang="lt-LT" b="1" dirty="0">
                <a:solidFill>
                  <a:srgbClr val="000000"/>
                </a:solidFill>
              </a:rPr>
              <a:t>Darbuotojų pasididžiavimas ir pasitenkinimas</a:t>
            </a:r>
            <a:endParaRPr lang="en-IE" b="1" dirty="0">
              <a:solidFill>
                <a:srgbClr val="000000"/>
              </a:solidFill>
            </a:endParaRPr>
          </a:p>
        </p:txBody>
      </p:sp>
      <p:sp>
        <p:nvSpPr>
          <p:cNvPr id="12" name="TextBox 11">
            <a:extLst>
              <a:ext uri="{FF2B5EF4-FFF2-40B4-BE49-F238E27FC236}">
                <a16:creationId xmlns:a16="http://schemas.microsoft.com/office/drawing/2014/main" id="{82C95FBE-3AE9-4126-ACC6-07E4755729C9}"/>
              </a:ext>
            </a:extLst>
          </p:cNvPr>
          <p:cNvSpPr txBox="1"/>
          <p:nvPr/>
        </p:nvSpPr>
        <p:spPr>
          <a:xfrm>
            <a:off x="9183428" y="2632646"/>
            <a:ext cx="1568879" cy="646331"/>
          </a:xfrm>
          <a:prstGeom prst="rect">
            <a:avLst/>
          </a:prstGeom>
          <a:noFill/>
        </p:spPr>
        <p:txBody>
          <a:bodyPr wrap="square" rtlCol="0">
            <a:spAutoFit/>
          </a:bodyPr>
          <a:lstStyle/>
          <a:p>
            <a:pPr algn="ctr"/>
            <a:r>
              <a:rPr lang="en-US" b="1" dirty="0" err="1">
                <a:solidFill>
                  <a:srgbClr val="000000"/>
                </a:solidFill>
              </a:rPr>
              <a:t>Palaiko</a:t>
            </a:r>
            <a:r>
              <a:rPr lang="en-US" b="1" dirty="0">
                <a:solidFill>
                  <a:srgbClr val="000000"/>
                </a:solidFill>
              </a:rPr>
              <a:t> </a:t>
            </a:r>
            <a:r>
              <a:rPr lang="en-US" b="1" dirty="0" err="1">
                <a:solidFill>
                  <a:srgbClr val="000000"/>
                </a:solidFill>
              </a:rPr>
              <a:t>reklamą</a:t>
            </a:r>
            <a:endParaRPr lang="en-US" b="1" dirty="0">
              <a:solidFill>
                <a:srgbClr val="000000"/>
              </a:solidFill>
            </a:endParaRPr>
          </a:p>
        </p:txBody>
      </p:sp>
      <p:sp>
        <p:nvSpPr>
          <p:cNvPr id="13" name="Arrow: Curved Up 12">
            <a:extLst>
              <a:ext uri="{FF2B5EF4-FFF2-40B4-BE49-F238E27FC236}">
                <a16:creationId xmlns:a16="http://schemas.microsoft.com/office/drawing/2014/main" id="{2E88AF38-BADD-4181-B80B-49707D0B7DAE}"/>
              </a:ext>
            </a:extLst>
          </p:cNvPr>
          <p:cNvSpPr/>
          <p:nvPr/>
        </p:nvSpPr>
        <p:spPr>
          <a:xfrm>
            <a:off x="5113868"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Arrow: Curved Up 13">
            <a:extLst>
              <a:ext uri="{FF2B5EF4-FFF2-40B4-BE49-F238E27FC236}">
                <a16:creationId xmlns:a16="http://schemas.microsoft.com/office/drawing/2014/main" id="{45D0B411-92EB-4EC0-A8CA-DE503C245D4A}"/>
              </a:ext>
            </a:extLst>
          </p:cNvPr>
          <p:cNvSpPr/>
          <p:nvPr/>
        </p:nvSpPr>
        <p:spPr>
          <a:xfrm>
            <a:off x="8928426" y="3134524"/>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Arrow: Curved Up 14">
            <a:extLst>
              <a:ext uri="{FF2B5EF4-FFF2-40B4-BE49-F238E27FC236}">
                <a16:creationId xmlns:a16="http://schemas.microsoft.com/office/drawing/2014/main" id="{8564EDB8-BBA3-4440-A871-D4417C796167}"/>
              </a:ext>
            </a:extLst>
          </p:cNvPr>
          <p:cNvSpPr/>
          <p:nvPr/>
        </p:nvSpPr>
        <p:spPr>
          <a:xfrm>
            <a:off x="1186182"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Arrow: Curved Down 15">
            <a:extLst>
              <a:ext uri="{FF2B5EF4-FFF2-40B4-BE49-F238E27FC236}">
                <a16:creationId xmlns:a16="http://schemas.microsoft.com/office/drawing/2014/main" id="{7BEF3F83-9BAB-410B-96A7-333E37D56B88}"/>
              </a:ext>
            </a:extLst>
          </p:cNvPr>
          <p:cNvSpPr/>
          <p:nvPr/>
        </p:nvSpPr>
        <p:spPr>
          <a:xfrm>
            <a:off x="3152627" y="1938121"/>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Arrow: Curved Down 16">
            <a:extLst>
              <a:ext uri="{FF2B5EF4-FFF2-40B4-BE49-F238E27FC236}">
                <a16:creationId xmlns:a16="http://schemas.microsoft.com/office/drawing/2014/main" id="{BF1BFB69-3F3B-4BB9-B1A9-34AB1BD5BF9C}"/>
              </a:ext>
            </a:extLst>
          </p:cNvPr>
          <p:cNvSpPr/>
          <p:nvPr/>
        </p:nvSpPr>
        <p:spPr>
          <a:xfrm>
            <a:off x="7027082" y="1942298"/>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Text Placeholder 2">
            <a:extLst>
              <a:ext uri="{FF2B5EF4-FFF2-40B4-BE49-F238E27FC236}">
                <a16:creationId xmlns:a16="http://schemas.microsoft.com/office/drawing/2014/main" id="{5DC689DB-318C-49F7-AA12-3B93449B094C}"/>
              </a:ext>
            </a:extLst>
          </p:cNvPr>
          <p:cNvSpPr>
            <a:spLocks noGrp="1"/>
          </p:cNvSpPr>
          <p:nvPr>
            <p:ph type="body" sz="quarter" idx="30"/>
          </p:nvPr>
        </p:nvSpPr>
        <p:spPr>
          <a:xfrm>
            <a:off x="3170135" y="4234657"/>
            <a:ext cx="1949575" cy="1998453"/>
          </a:xfrm>
        </p:spPr>
        <p:txBody>
          <a:bodyPr vert="horz" lIns="91440" tIns="45720" rIns="91440" bIns="45720" rtlCol="0" anchor="t">
            <a:noAutofit/>
          </a:bodyPr>
          <a:lstStyle/>
          <a:p>
            <a:pPr marL="0" indent="0"/>
            <a:r>
              <a:rPr lang="lt-LT" sz="1800" b="0" i="0" dirty="0">
                <a:solidFill>
                  <a:srgbClr val="212121"/>
                </a:solidFill>
                <a:effectLst/>
              </a:rPr>
              <a:t>Stiprus prekės ženklas didina verslo vertę rinkoje, suteikdamas įmonei įtaką pramonėje.</a:t>
            </a:r>
          </a:p>
        </p:txBody>
      </p:sp>
      <p:sp>
        <p:nvSpPr>
          <p:cNvPr id="20" name="Text Placeholder 2">
            <a:extLst>
              <a:ext uri="{FF2B5EF4-FFF2-40B4-BE49-F238E27FC236}">
                <a16:creationId xmlns:a16="http://schemas.microsoft.com/office/drawing/2014/main" id="{0565427A-2D8D-4E11-9147-9D7188E44970}"/>
              </a:ext>
            </a:extLst>
          </p:cNvPr>
          <p:cNvSpPr>
            <a:spLocks noGrp="1"/>
          </p:cNvSpPr>
          <p:nvPr>
            <p:ph type="body" sz="quarter" idx="32"/>
          </p:nvPr>
        </p:nvSpPr>
        <p:spPr>
          <a:xfrm>
            <a:off x="7139633" y="4225719"/>
            <a:ext cx="2073483" cy="2374479"/>
          </a:xfrm>
        </p:spPr>
        <p:txBody>
          <a:bodyPr vert="horz" lIns="91440" tIns="45720" rIns="91440" bIns="45720" rtlCol="0" anchor="t">
            <a:noAutofit/>
          </a:bodyPr>
          <a:lstStyle/>
          <a:p>
            <a:pPr marL="0" indent="0"/>
            <a:r>
              <a:rPr lang="lt-LT" sz="1800" b="0" i="0" dirty="0">
                <a:solidFill>
                  <a:srgbClr val="212121"/>
                </a:solidFill>
                <a:effectLst/>
              </a:rPr>
              <a:t>Darbuotojams patinka būti siejamiems su įmone, kuri turi gerą prekės ženklą  ir yra stipri rinkoje. Jie didžiuojasi galėdami dalytis savo įmonės vardu.</a:t>
            </a:r>
          </a:p>
        </p:txBody>
      </p:sp>
      <p:sp>
        <p:nvSpPr>
          <p:cNvPr id="21" name="Text Placeholder 2">
            <a:extLst>
              <a:ext uri="{FF2B5EF4-FFF2-40B4-BE49-F238E27FC236}">
                <a16:creationId xmlns:a16="http://schemas.microsoft.com/office/drawing/2014/main" id="{A65DBD8C-0FCC-458C-B068-4603C581E8F8}"/>
              </a:ext>
            </a:extLst>
          </p:cNvPr>
          <p:cNvSpPr>
            <a:spLocks noGrp="1"/>
          </p:cNvSpPr>
          <p:nvPr>
            <p:ph type="body" sz="quarter" idx="34"/>
          </p:nvPr>
        </p:nvSpPr>
        <p:spPr>
          <a:xfrm>
            <a:off x="9101138" y="4226681"/>
            <a:ext cx="2225623" cy="2311684"/>
          </a:xfrm>
        </p:spPr>
        <p:txBody>
          <a:bodyPr vert="horz" lIns="91440" tIns="45720" rIns="91440" bIns="45720" rtlCol="0" anchor="t">
            <a:noAutofit/>
          </a:bodyPr>
          <a:lstStyle/>
          <a:p>
            <a:pPr marL="0" indent="0"/>
            <a:r>
              <a:rPr lang="lt-LT" sz="1800" dirty="0">
                <a:solidFill>
                  <a:srgbClr val="212121"/>
                </a:solidFill>
              </a:rPr>
              <a:t>Reklama ir prekės ženklo kūrimas veikia kaip pagalbinės sistemos ir padeda įmonei veiksmingai ir efektyviai įgyvendinti prekės ženklo kūrimo ir rinkodaros tikslus</a:t>
            </a:r>
            <a:r>
              <a:rPr lang="en-US" sz="1800" dirty="0">
                <a:solidFill>
                  <a:srgbClr val="212121"/>
                </a:solidFill>
              </a:rPr>
              <a:t>.</a:t>
            </a:r>
            <a:endParaRPr lang="lt-LT" sz="1800" dirty="0">
              <a:solidFill>
                <a:srgbClr val="212121"/>
              </a:solidFill>
            </a:endParaRPr>
          </a:p>
        </p:txBody>
      </p:sp>
      <p:sp>
        <p:nvSpPr>
          <p:cNvPr id="22" name="TextBox 21">
            <a:extLst>
              <a:ext uri="{FF2B5EF4-FFF2-40B4-BE49-F238E27FC236}">
                <a16:creationId xmlns:a16="http://schemas.microsoft.com/office/drawing/2014/main" id="{9FDD1BD1-7D86-4F89-842B-5142DC0462F8}"/>
              </a:ext>
            </a:extLst>
          </p:cNvPr>
          <p:cNvSpPr txBox="1"/>
          <p:nvPr/>
        </p:nvSpPr>
        <p:spPr>
          <a:xfrm>
            <a:off x="5113894" y="6230866"/>
            <a:ext cx="2133600" cy="369332"/>
          </a:xfrm>
          <a:prstGeom prst="rect">
            <a:avLst/>
          </a:prstGeom>
          <a:solidFill>
            <a:schemeClr val="bg1"/>
          </a:solidFill>
        </p:spPr>
        <p:txBody>
          <a:bodyPr wrap="square" rtlCol="0">
            <a:spAutoFit/>
          </a:bodyPr>
          <a:lstStyle/>
          <a:p>
            <a:endParaRPr lang="en-IE"/>
          </a:p>
        </p:txBody>
      </p:sp>
      <p:sp>
        <p:nvSpPr>
          <p:cNvPr id="19" name="Text Placeholder 2">
            <a:extLst>
              <a:ext uri="{FF2B5EF4-FFF2-40B4-BE49-F238E27FC236}">
                <a16:creationId xmlns:a16="http://schemas.microsoft.com/office/drawing/2014/main" id="{78707C0E-D1A1-4658-9BAD-CB6050015ED8}"/>
              </a:ext>
            </a:extLst>
          </p:cNvPr>
          <p:cNvSpPr>
            <a:spLocks noGrp="1"/>
          </p:cNvSpPr>
          <p:nvPr>
            <p:ph type="body" sz="quarter" idx="33"/>
          </p:nvPr>
        </p:nvSpPr>
        <p:spPr>
          <a:xfrm>
            <a:off x="5113869" y="4209069"/>
            <a:ext cx="1996516" cy="2374479"/>
          </a:xfrm>
        </p:spPr>
        <p:txBody>
          <a:bodyPr>
            <a:noAutofit/>
          </a:bodyPr>
          <a:lstStyle/>
          <a:p>
            <a:pPr marL="0" indent="0"/>
            <a:r>
              <a:rPr lang="lt-LT" sz="1800" b="0" i="0" dirty="0">
                <a:solidFill>
                  <a:srgbClr val="212121"/>
                </a:solidFill>
                <a:effectLst/>
              </a:rPr>
              <a:t>Geras prekės ženklas visada </a:t>
            </a:r>
            <a:r>
              <a:rPr lang="lt-LT" sz="1800" b="1" i="0" dirty="0">
                <a:solidFill>
                  <a:srgbClr val="212121"/>
                </a:solidFill>
                <a:effectLst/>
              </a:rPr>
              <a:t>pritrauks</a:t>
            </a:r>
            <a:r>
              <a:rPr lang="lt-LT" sz="1800" b="0" i="0" dirty="0">
                <a:solidFill>
                  <a:srgbClr val="212121"/>
                </a:solidFill>
                <a:effectLst/>
              </a:rPr>
              <a:t> paslaugas, nes prekės ženklas klientų sąmonėje sukuria teigiamą įspūdį ir pasitikėjimą įmone.</a:t>
            </a:r>
          </a:p>
        </p:txBody>
      </p:sp>
      <p:cxnSp>
        <p:nvCxnSpPr>
          <p:cNvPr id="24" name="Straight Connector 23">
            <a:extLst>
              <a:ext uri="{FF2B5EF4-FFF2-40B4-BE49-F238E27FC236}">
                <a16:creationId xmlns:a16="http://schemas.microsoft.com/office/drawing/2014/main" id="{66601A77-AD9B-4753-8EFA-A29440F31753}"/>
              </a:ext>
            </a:extLst>
          </p:cNvPr>
          <p:cNvCxnSpPr/>
          <p:nvPr/>
        </p:nvCxnSpPr>
        <p:spPr>
          <a:xfrm>
            <a:off x="3155299" y="4226681"/>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724AE81F-7163-463B-BBF7-0F6EA43A6857}"/>
              </a:ext>
            </a:extLst>
          </p:cNvPr>
          <p:cNvCxnSpPr/>
          <p:nvPr/>
        </p:nvCxnSpPr>
        <p:spPr>
          <a:xfrm>
            <a:off x="9130386" y="4171101"/>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11961E7E-D5D6-4F97-ACA9-C6688806A279}"/>
              </a:ext>
            </a:extLst>
          </p:cNvPr>
          <p:cNvCxnSpPr/>
          <p:nvPr/>
        </p:nvCxnSpPr>
        <p:spPr>
          <a:xfrm>
            <a:off x="7165975" y="4225719"/>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7" name="Straight Connector 26">
            <a:extLst>
              <a:ext uri="{FF2B5EF4-FFF2-40B4-BE49-F238E27FC236}">
                <a16:creationId xmlns:a16="http://schemas.microsoft.com/office/drawing/2014/main" id="{10770FE7-662C-4721-B2C2-7DBB7F70D2A4}"/>
              </a:ext>
            </a:extLst>
          </p:cNvPr>
          <p:cNvCxnSpPr/>
          <p:nvPr/>
        </p:nvCxnSpPr>
        <p:spPr>
          <a:xfrm>
            <a:off x="5139026" y="4226681"/>
            <a:ext cx="4355" cy="2125567"/>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9819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56716A-8AFD-4C35-AA1B-69B3EEF97E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6607" y="91930"/>
            <a:ext cx="4716425" cy="2006989"/>
          </a:xfrm>
          <a:prstGeom prst="rect">
            <a:avLst/>
          </a:prstGeom>
        </p:spPr>
      </p:pic>
      <p:sp>
        <p:nvSpPr>
          <p:cNvPr id="3" name="Text Placeholder 2">
            <a:extLst>
              <a:ext uri="{FF2B5EF4-FFF2-40B4-BE49-F238E27FC236}">
                <a16:creationId xmlns:a16="http://schemas.microsoft.com/office/drawing/2014/main" id="{5DC2B463-24FF-48D6-B2AD-DAA6B1F8FA87}"/>
              </a:ext>
            </a:extLst>
          </p:cNvPr>
          <p:cNvSpPr>
            <a:spLocks noGrp="1"/>
          </p:cNvSpPr>
          <p:nvPr>
            <p:ph type="body" sz="quarter" idx="18"/>
          </p:nvPr>
        </p:nvSpPr>
        <p:spPr>
          <a:xfrm>
            <a:off x="1454953" y="1462172"/>
            <a:ext cx="5243639" cy="5226370"/>
          </a:xfrm>
        </p:spPr>
        <p:txBody>
          <a:bodyPr>
            <a:normAutofit/>
          </a:bodyPr>
          <a:lstStyle/>
          <a:p>
            <a:pPr indent="0"/>
            <a:r>
              <a:rPr lang="lt-LT" b="0" i="0" dirty="0">
                <a:effectLst/>
              </a:rPr>
              <a:t>2014 m. atliktas tyrimas atskleidė, kad 66 proc. vartotojų mano, jog klientų ir prekių ženklų santykiai yra vienpusiški. Beveik 70 % manė, kad vienintelis prekės ženklo komunikacijos tikslas – didinti pelną. </a:t>
            </a:r>
            <a:r>
              <a:rPr lang="lt-LT" b="1" i="0" dirty="0">
                <a:effectLst/>
              </a:rPr>
              <a:t>Nuo to laiko įvairios įmonės ėmėsi veiksmų, kad parodytų savo </a:t>
            </a:r>
            <a:r>
              <a:rPr lang="lt-LT" b="1" dirty="0"/>
              <a:t>kitas</a:t>
            </a:r>
            <a:r>
              <a:rPr lang="lt-LT" b="1" i="0" dirty="0">
                <a:effectLst/>
              </a:rPr>
              <a:t> puses – visa tai daroma siekiant užmegzti ryšį su auditorija.</a:t>
            </a:r>
            <a:endParaRPr lang="en-US" b="1" i="0" dirty="0">
              <a:effectLst/>
            </a:endParaRPr>
          </a:p>
          <a:p>
            <a:pPr indent="0"/>
            <a:r>
              <a:rPr lang="lt-LT" dirty="0"/>
              <a:t>Viena iš tokių bendrovių yra „</a:t>
            </a:r>
            <a:r>
              <a:rPr lang="lt-LT" dirty="0" err="1"/>
              <a:t>Cadbury</a:t>
            </a:r>
            <a:r>
              <a:rPr lang="lt-LT" dirty="0"/>
              <a:t> </a:t>
            </a:r>
            <a:r>
              <a:rPr lang="lt-LT" dirty="0" err="1"/>
              <a:t>Chocolate</a:t>
            </a:r>
            <a:r>
              <a:rPr lang="lt-LT" dirty="0"/>
              <a:t>“, kuri nuolat atsinaujina dėl atsižvelgdami į vartotojus ir platesnę bendruomenę. Jų bendradarbiavimas su „</a:t>
            </a:r>
            <a:r>
              <a:rPr lang="lt-LT" dirty="0" err="1"/>
              <a:t>Age</a:t>
            </a:r>
            <a:r>
              <a:rPr lang="lt-LT" dirty="0"/>
              <a:t>-UK“ yra labai įdomus. </a:t>
            </a:r>
          </a:p>
          <a:p>
            <a:pPr indent="0"/>
            <a:endParaRPr lang="lt-LT" dirty="0"/>
          </a:p>
          <a:p>
            <a:pPr indent="0"/>
            <a:endParaRPr lang="lt-LT" dirty="0"/>
          </a:p>
        </p:txBody>
      </p:sp>
      <p:sp>
        <p:nvSpPr>
          <p:cNvPr id="4" name="Text Placeholder 3">
            <a:extLst>
              <a:ext uri="{FF2B5EF4-FFF2-40B4-BE49-F238E27FC236}">
                <a16:creationId xmlns:a16="http://schemas.microsoft.com/office/drawing/2014/main" id="{59B43E44-A50A-43D1-BF23-BDA51165D980}"/>
              </a:ext>
            </a:extLst>
          </p:cNvPr>
          <p:cNvSpPr>
            <a:spLocks noGrp="1"/>
          </p:cNvSpPr>
          <p:nvPr>
            <p:ph type="body" sz="quarter" idx="16"/>
          </p:nvPr>
        </p:nvSpPr>
        <p:spPr/>
        <p:txBody>
          <a:bodyPr>
            <a:normAutofit lnSpcReduction="10000"/>
          </a:bodyPr>
          <a:lstStyle/>
          <a:p>
            <a:r>
              <a:rPr lang="en-US" dirty="0" err="1"/>
              <a:t>Suteikti</a:t>
            </a:r>
            <a:r>
              <a:rPr lang="en-US" dirty="0"/>
              <a:t> </a:t>
            </a:r>
            <a:r>
              <a:rPr lang="en-US" dirty="0" err="1"/>
              <a:t>teisingą</a:t>
            </a:r>
            <a:r>
              <a:rPr lang="en-US" dirty="0"/>
              <a:t> </a:t>
            </a:r>
            <a:r>
              <a:rPr lang="en-US" dirty="0" err="1"/>
              <a:t>žinią</a:t>
            </a:r>
            <a:r>
              <a:rPr lang="en-US" dirty="0"/>
              <a:t>!</a:t>
            </a:r>
            <a:endParaRPr lang="en-IE" dirty="0"/>
          </a:p>
        </p:txBody>
      </p:sp>
      <p:sp>
        <p:nvSpPr>
          <p:cNvPr id="7" name="TextBox 6">
            <a:extLst>
              <a:ext uri="{FF2B5EF4-FFF2-40B4-BE49-F238E27FC236}">
                <a16:creationId xmlns:a16="http://schemas.microsoft.com/office/drawing/2014/main" id="{437CFD6F-60EA-463F-94AF-05411C94BDC9}"/>
              </a:ext>
            </a:extLst>
          </p:cNvPr>
          <p:cNvSpPr txBox="1"/>
          <p:nvPr/>
        </p:nvSpPr>
        <p:spPr>
          <a:xfrm>
            <a:off x="7000568" y="2241754"/>
            <a:ext cx="5014451" cy="3970318"/>
          </a:xfrm>
          <a:prstGeom prst="rect">
            <a:avLst/>
          </a:prstGeom>
          <a:solidFill>
            <a:srgbClr val="472480"/>
          </a:solidFill>
        </p:spPr>
        <p:txBody>
          <a:bodyPr wrap="square" rtlCol="0">
            <a:spAutoFit/>
          </a:bodyPr>
          <a:lstStyle/>
          <a:p>
            <a:pPr algn="ctr"/>
            <a:r>
              <a:rPr lang="pl-PL" dirty="0" err="1">
                <a:solidFill>
                  <a:schemeClr val="bg2"/>
                </a:solidFill>
              </a:rPr>
              <a:t>Šiuo</a:t>
            </a:r>
            <a:r>
              <a:rPr lang="pl-PL" dirty="0">
                <a:solidFill>
                  <a:schemeClr val="bg2"/>
                </a:solidFill>
              </a:rPr>
              <a:t> </a:t>
            </a:r>
            <a:r>
              <a:rPr lang="pl-PL" dirty="0" err="1">
                <a:solidFill>
                  <a:schemeClr val="bg2"/>
                </a:solidFill>
              </a:rPr>
              <a:t>metu</a:t>
            </a:r>
            <a:r>
              <a:rPr lang="pl-PL" dirty="0">
                <a:solidFill>
                  <a:schemeClr val="bg2"/>
                </a:solidFill>
              </a:rPr>
              <a:t> "</a:t>
            </a:r>
            <a:r>
              <a:rPr lang="pl-PL" dirty="0" err="1">
                <a:solidFill>
                  <a:schemeClr val="bg2"/>
                </a:solidFill>
              </a:rPr>
              <a:t>Cadbury</a:t>
            </a:r>
            <a:r>
              <a:rPr lang="pl-PL" dirty="0">
                <a:solidFill>
                  <a:schemeClr val="bg2"/>
                </a:solidFill>
              </a:rPr>
              <a:t>" kartu </a:t>
            </a:r>
            <a:r>
              <a:rPr lang="pl-PL" dirty="0" err="1">
                <a:solidFill>
                  <a:schemeClr val="bg2"/>
                </a:solidFill>
              </a:rPr>
              <a:t>su</a:t>
            </a:r>
            <a:r>
              <a:rPr lang="en-US" dirty="0">
                <a:solidFill>
                  <a:schemeClr val="bg2"/>
                </a:solidFill>
              </a:rPr>
              <a:t> </a:t>
            </a:r>
            <a:r>
              <a:rPr lang="en-US" dirty="0">
                <a:solidFill>
                  <a:srgbClr val="1188A3"/>
                </a:solidFill>
                <a:hlinkClick r:id="rId3">
                  <a:extLst>
                    <a:ext uri="{A12FA001-AC4F-418D-AE19-62706E023703}">
                      <ahyp:hlinkClr xmlns:ahyp="http://schemas.microsoft.com/office/drawing/2018/hyperlinkcolor" val="tx"/>
                    </a:ext>
                  </a:extLst>
                </a:hlinkClick>
              </a:rPr>
              <a:t>Age-UK</a:t>
            </a:r>
            <a:r>
              <a:rPr lang="en-US" dirty="0">
                <a:solidFill>
                  <a:srgbClr val="1188A3"/>
                </a:solidFill>
              </a:rPr>
              <a:t> </a:t>
            </a:r>
            <a:r>
              <a:rPr lang="en-US" dirty="0" err="1">
                <a:solidFill>
                  <a:schemeClr val="bg1"/>
                </a:solidFill>
              </a:rPr>
              <a:t>dalyvauja</a:t>
            </a:r>
            <a:r>
              <a:rPr lang="en-US" dirty="0">
                <a:solidFill>
                  <a:schemeClr val="bg1"/>
                </a:solidFill>
              </a:rPr>
              <a:t> </a:t>
            </a:r>
            <a:r>
              <a:rPr lang="en-US" dirty="0" err="1">
                <a:solidFill>
                  <a:schemeClr val="bg1"/>
                </a:solidFill>
              </a:rPr>
              <a:t>iniciatyvoje</a:t>
            </a:r>
            <a:endParaRPr lang="en-US" dirty="0">
              <a:solidFill>
                <a:schemeClr val="bg1"/>
              </a:solidFill>
            </a:endParaRPr>
          </a:p>
          <a:p>
            <a:pPr algn="ctr" fontAlgn="base"/>
            <a:r>
              <a:rPr lang="lt-LT" b="1" i="1" dirty="0">
                <a:solidFill>
                  <a:schemeClr val="bg2"/>
                </a:solidFill>
              </a:rPr>
              <a:t>„</a:t>
            </a:r>
            <a:r>
              <a:rPr lang="lt-LT" b="1" i="1" dirty="0">
                <a:solidFill>
                  <a:schemeClr val="bg2"/>
                </a:solidFill>
                <a:effectLst/>
              </a:rPr>
              <a:t>Atraskite nuostabias senjorų istorijas“.</a:t>
            </a:r>
            <a:endParaRPr lang="en-US" b="1" i="1" dirty="0">
              <a:solidFill>
                <a:schemeClr val="bg2"/>
              </a:solidFill>
            </a:endParaRPr>
          </a:p>
          <a:p>
            <a:pPr algn="ctr" fontAlgn="base"/>
            <a:r>
              <a:rPr lang="lt-LT" b="1" i="1" dirty="0">
                <a:solidFill>
                  <a:schemeClr val="bg2"/>
                </a:solidFill>
                <a:effectLst/>
              </a:rPr>
              <a:t> 225 000 vyresnio amžiaus žmonių dažnai visą savaitę su niekuo nekalba. Kasmet </a:t>
            </a:r>
            <a:r>
              <a:rPr lang="lt-LT" b="1" i="1" dirty="0">
                <a:solidFill>
                  <a:schemeClr val="bg2"/>
                </a:solidFill>
              </a:rPr>
              <a:t>su</a:t>
            </a:r>
            <a:endParaRPr lang="lt-LT" b="1" i="1" dirty="0">
              <a:solidFill>
                <a:schemeClr val="bg2"/>
              </a:solidFill>
              <a:effectLst/>
            </a:endParaRPr>
          </a:p>
          <a:p>
            <a:pPr algn="ctr" fontAlgn="base"/>
            <a:r>
              <a:rPr lang="lt-LT" b="1" i="1" dirty="0">
                <a:solidFill>
                  <a:schemeClr val="bg2"/>
                </a:solidFill>
                <a:effectLst/>
              </a:rPr>
              <a:t>„</a:t>
            </a:r>
            <a:r>
              <a:rPr lang="lt-LT" b="1" i="1" dirty="0" err="1">
                <a:solidFill>
                  <a:schemeClr val="bg2"/>
                </a:solidFill>
                <a:effectLst/>
              </a:rPr>
              <a:t>Age</a:t>
            </a:r>
            <a:r>
              <a:rPr lang="lt-LT" b="1" i="1" dirty="0">
                <a:solidFill>
                  <a:schemeClr val="bg2"/>
                </a:solidFill>
              </a:rPr>
              <a:t>-</a:t>
            </a:r>
            <a:r>
              <a:rPr lang="lt-LT" b="1" i="1" dirty="0">
                <a:solidFill>
                  <a:schemeClr val="bg2"/>
                </a:solidFill>
                <a:effectLst/>
              </a:rPr>
              <a:t>UK“ remiame šimtus tūkstančių vyresnio amžiaus žmonių. Žinome, kad jie gali papasakoti daugybę nuostabių istorijų. </a:t>
            </a:r>
          </a:p>
          <a:p>
            <a:pPr algn="ctr" fontAlgn="base"/>
            <a:r>
              <a:rPr lang="lt-LT" i="1" dirty="0">
                <a:solidFill>
                  <a:schemeClr val="bg2"/>
                </a:solidFill>
                <a:effectLst/>
              </a:rPr>
              <a:t>Bendradarbiaudami su „</a:t>
            </a:r>
            <a:r>
              <a:rPr lang="lt-LT" i="1" dirty="0" err="1">
                <a:solidFill>
                  <a:schemeClr val="bg2"/>
                </a:solidFill>
                <a:effectLst/>
              </a:rPr>
              <a:t>Cadbury</a:t>
            </a:r>
            <a:r>
              <a:rPr lang="lt-LT" i="1" dirty="0">
                <a:solidFill>
                  <a:schemeClr val="bg2"/>
                </a:solidFill>
              </a:rPr>
              <a:t>“ visus skatiname įsitraukti </a:t>
            </a:r>
            <a:r>
              <a:rPr lang="lt-LT" i="1" dirty="0">
                <a:solidFill>
                  <a:schemeClr val="bg2"/>
                </a:solidFill>
                <a:effectLst/>
              </a:rPr>
              <a:t>į pokalbius su vyresnio amžiaus žmonėmis. Prisijunkite prie mūsų ir pasidžiaukite savo pažįstamų vyresnio amžiaus žmonių istorijomis bei paremkite „</a:t>
            </a:r>
            <a:r>
              <a:rPr lang="lt-LT" i="1" dirty="0" err="1">
                <a:solidFill>
                  <a:schemeClr val="bg2"/>
                </a:solidFill>
                <a:effectLst/>
              </a:rPr>
              <a:t>Age</a:t>
            </a:r>
            <a:r>
              <a:rPr lang="lt-LT" i="1" dirty="0">
                <a:solidFill>
                  <a:schemeClr val="bg2"/>
                </a:solidFill>
                <a:effectLst/>
              </a:rPr>
              <a:t> UK“ gyvybiškai svarbias paslaugas, skirtas vienišumo problemai spręsti.</a:t>
            </a:r>
            <a:endParaRPr lang="en-IE" dirty="0">
              <a:solidFill>
                <a:schemeClr val="bg2"/>
              </a:solidFill>
            </a:endParaRPr>
          </a:p>
        </p:txBody>
      </p:sp>
    </p:spTree>
    <p:extLst>
      <p:ext uri="{BB962C8B-B14F-4D97-AF65-F5344CB8AC3E}">
        <p14:creationId xmlns:p14="http://schemas.microsoft.com/office/powerpoint/2010/main" val="1810915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605B7-0778-4E43-8E13-83656B20C821}"/>
              </a:ext>
            </a:extLst>
          </p:cNvPr>
          <p:cNvSpPr>
            <a:spLocks noGrp="1"/>
          </p:cNvSpPr>
          <p:nvPr>
            <p:ph type="body" sz="quarter" idx="16"/>
          </p:nvPr>
        </p:nvSpPr>
        <p:spPr>
          <a:xfrm>
            <a:off x="1790986" y="499007"/>
            <a:ext cx="7037130" cy="582221"/>
          </a:xfrm>
          <a:solidFill>
            <a:srgbClr val="FFD100"/>
          </a:solidFill>
        </p:spPr>
        <p:txBody>
          <a:bodyPr>
            <a:normAutofit lnSpcReduction="10000"/>
          </a:bodyPr>
          <a:lstStyle/>
          <a:p>
            <a:r>
              <a:rPr lang="en-IE" dirty="0" err="1"/>
              <a:t>Daugiau</a:t>
            </a:r>
            <a:r>
              <a:rPr lang="en-IE" dirty="0"/>
              <a:t> </a:t>
            </a:r>
            <a:r>
              <a:rPr lang="en-IE" dirty="0" err="1"/>
              <a:t>apie</a:t>
            </a:r>
            <a:r>
              <a:rPr lang="en-IE" dirty="0"/>
              <a:t> Rose </a:t>
            </a:r>
            <a:r>
              <a:rPr lang="en-IE" dirty="0" err="1"/>
              <a:t>ir</a:t>
            </a:r>
            <a:r>
              <a:rPr lang="en-IE" dirty="0"/>
              <a:t> </a:t>
            </a:r>
            <a:r>
              <a:rPr lang="en-IE" dirty="0" err="1"/>
              <a:t>roko</a:t>
            </a:r>
            <a:r>
              <a:rPr lang="en-IE" dirty="0"/>
              <a:t> </a:t>
            </a:r>
            <a:r>
              <a:rPr lang="en-IE" dirty="0" err="1"/>
              <a:t>žvaigždę</a:t>
            </a:r>
            <a:r>
              <a:rPr lang="en-IE" dirty="0"/>
              <a:t>...</a:t>
            </a:r>
          </a:p>
          <a:p>
            <a:endParaRPr lang="en-IE" dirty="0"/>
          </a:p>
          <a:p>
            <a:endParaRPr lang="en-IE" dirty="0"/>
          </a:p>
        </p:txBody>
      </p:sp>
      <p:pic>
        <p:nvPicPr>
          <p:cNvPr id="5" name="Online Media 4" title="The Originals | Rose">
            <a:hlinkClick r:id="" action="ppaction://media"/>
            <a:extLst>
              <a:ext uri="{FF2B5EF4-FFF2-40B4-BE49-F238E27FC236}">
                <a16:creationId xmlns:a16="http://schemas.microsoft.com/office/drawing/2014/main" id="{76751DB4-3D5C-42EA-9C21-AFFD6C616ADA}"/>
              </a:ext>
            </a:extLst>
          </p:cNvPr>
          <p:cNvPicPr>
            <a:picLocks noRot="1" noChangeAspect="1"/>
          </p:cNvPicPr>
          <p:nvPr>
            <a:videoFile r:link="rId1"/>
          </p:nvPr>
        </p:nvPicPr>
        <p:blipFill>
          <a:blip r:embed="rId3"/>
          <a:stretch>
            <a:fillRect/>
          </a:stretch>
        </p:blipFill>
        <p:spPr>
          <a:xfrm>
            <a:off x="3166771" y="1704110"/>
            <a:ext cx="7298994" cy="4123932"/>
          </a:xfrm>
          <a:prstGeom prst="rect">
            <a:avLst/>
          </a:prstGeom>
        </p:spPr>
      </p:pic>
    </p:spTree>
    <p:extLst>
      <p:ext uri="{BB962C8B-B14F-4D97-AF65-F5344CB8AC3E}">
        <p14:creationId xmlns:p14="http://schemas.microsoft.com/office/powerpoint/2010/main" val="9421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6A5A8F2-C9FD-4C28-A21E-23213913E064}"/>
              </a:ext>
            </a:extLst>
          </p:cNvPr>
          <p:cNvSpPr txBox="1">
            <a:spLocks/>
          </p:cNvSpPr>
          <p:nvPr/>
        </p:nvSpPr>
        <p:spPr>
          <a:xfrm>
            <a:off x="326985" y="3123312"/>
            <a:ext cx="1859833" cy="8810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solidFill>
                  <a:srgbClr val="000000"/>
                </a:solidFill>
              </a:rPr>
              <a:t>Aplinka</a:t>
            </a:r>
            <a:r>
              <a:rPr lang="en-US" sz="1600" b="1" dirty="0">
                <a:solidFill>
                  <a:srgbClr val="000000"/>
                </a:solidFill>
              </a:rPr>
              <a:t> </a:t>
            </a:r>
          </a:p>
          <a:p>
            <a:pPr marL="0" indent="0">
              <a:buNone/>
            </a:pPr>
            <a:r>
              <a:rPr lang="lt-LT" sz="1800" dirty="0">
                <a:solidFill>
                  <a:srgbClr val="000000"/>
                </a:solidFill>
              </a:rPr>
              <a:t>(parduotuvėje / jūsų platformose)</a:t>
            </a:r>
          </a:p>
        </p:txBody>
      </p:sp>
      <p:grpSp>
        <p:nvGrpSpPr>
          <p:cNvPr id="4" name="Graphic 3">
            <a:extLst>
              <a:ext uri="{FF2B5EF4-FFF2-40B4-BE49-F238E27FC236}">
                <a16:creationId xmlns:a16="http://schemas.microsoft.com/office/drawing/2014/main" id="{37DD2E3A-C36D-460F-9112-BC24EEFD8843}"/>
              </a:ext>
            </a:extLst>
          </p:cNvPr>
          <p:cNvGrpSpPr/>
          <p:nvPr/>
        </p:nvGrpSpPr>
        <p:grpSpPr>
          <a:xfrm>
            <a:off x="1371028" y="4366653"/>
            <a:ext cx="529932" cy="669553"/>
            <a:chOff x="986212" y="4755836"/>
            <a:chExt cx="715862" cy="735059"/>
          </a:xfrm>
        </p:grpSpPr>
        <p:sp>
          <p:nvSpPr>
            <p:cNvPr id="5" name="Freeform 4">
              <a:extLst>
                <a:ext uri="{FF2B5EF4-FFF2-40B4-BE49-F238E27FC236}">
                  <a16:creationId xmlns:a16="http://schemas.microsoft.com/office/drawing/2014/main" id="{69356CD5-64A5-4B3F-B54C-3522623424AF}"/>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00BADE"/>
            </a:solidFill>
            <a:ln w="27426"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7A26E44-2887-4F76-8D70-77A233621963}"/>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3276849B-8F75-46C3-AD49-65EF608504E1}"/>
              </a:ext>
            </a:extLst>
          </p:cNvPr>
          <p:cNvSpPr txBox="1"/>
          <p:nvPr/>
        </p:nvSpPr>
        <p:spPr>
          <a:xfrm>
            <a:off x="2223768" y="2874756"/>
            <a:ext cx="1917558" cy="142192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IE" sz="2400" b="1" dirty="0">
                <a:solidFill>
                  <a:srgbClr val="000000"/>
                </a:solidFill>
                <a:latin typeface="Calibri" panose="020F0502020204030204"/>
              </a:rPr>
              <a:t>P</a:t>
            </a:r>
            <a:r>
              <a:rPr kumimoji="0" lang="en-IE" sz="2400" b="1" i="0" u="none" strike="noStrike" kern="1200" cap="none" spc="0" normalizeH="0" baseline="0" noProof="0" dirty="0" err="1">
                <a:ln>
                  <a:noFill/>
                </a:ln>
                <a:solidFill>
                  <a:srgbClr val="000000"/>
                </a:solidFill>
                <a:effectLst/>
                <a:uLnTx/>
                <a:uFillTx/>
                <a:latin typeface="Calibri" panose="020F0502020204030204"/>
                <a:ea typeface="+mn-ea"/>
                <a:cs typeface="+mn-cs"/>
              </a:rPr>
              <a:t>riedų</a:t>
            </a:r>
            <a:r>
              <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2400" b="1" i="0" u="none" strike="noStrike" kern="1200" cap="none" spc="0" normalizeH="0" baseline="0" noProof="0" dirty="0" err="1">
                <a:ln>
                  <a:noFill/>
                </a:ln>
                <a:solidFill>
                  <a:srgbClr val="000000"/>
                </a:solidFill>
                <a:effectLst/>
                <a:uLnTx/>
                <a:uFillTx/>
                <a:latin typeface="Calibri" panose="020F0502020204030204"/>
                <a:ea typeface="+mn-ea"/>
                <a:cs typeface="+mn-cs"/>
              </a:rPr>
              <a:t>ženklų</a:t>
            </a:r>
            <a:r>
              <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2400" b="1" i="0" u="none" strike="noStrike" kern="1200" cap="none" spc="0" normalizeH="0" baseline="0" noProof="0" dirty="0" err="1">
                <a:ln>
                  <a:noFill/>
                </a:ln>
                <a:solidFill>
                  <a:srgbClr val="000000"/>
                </a:solidFill>
                <a:effectLst/>
                <a:uLnTx/>
                <a:uFillTx/>
                <a:latin typeface="Calibri" panose="020F0502020204030204"/>
                <a:ea typeface="+mn-ea"/>
                <a:cs typeface="+mn-cs"/>
              </a:rPr>
              <a:t>pakuočių</a:t>
            </a:r>
            <a:r>
              <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2400" b="1" i="0" u="none" strike="noStrike" kern="1200" cap="none" spc="0" normalizeH="0" baseline="0" noProof="0" dirty="0" err="1">
                <a:ln>
                  <a:noFill/>
                </a:ln>
                <a:solidFill>
                  <a:srgbClr val="000000"/>
                </a:solidFill>
                <a:effectLst/>
                <a:uLnTx/>
                <a:uFillTx/>
                <a:latin typeface="Calibri" panose="020F0502020204030204"/>
                <a:ea typeface="+mn-ea"/>
                <a:cs typeface="+mn-cs"/>
              </a:rPr>
              <a:t>spausdinimas</a:t>
            </a:r>
            <a:endPar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0D3137E-1959-4A64-B27C-48D134E7D40F}"/>
              </a:ext>
            </a:extLst>
          </p:cNvPr>
          <p:cNvSpPr txBox="1"/>
          <p:nvPr/>
        </p:nvSpPr>
        <p:spPr>
          <a:xfrm>
            <a:off x="598810" y="2072933"/>
            <a:ext cx="485522" cy="707886"/>
          </a:xfrm>
          <a:prstGeom prst="rect">
            <a:avLst/>
          </a:prstGeom>
          <a:noFill/>
        </p:spPr>
        <p:txBody>
          <a:bodyPr wrap="square" rtlCol="0">
            <a:spAutoFit/>
          </a:bodyPr>
          <a:lstStyle/>
          <a:p>
            <a:r>
              <a:rPr lang="en-US" sz="4000">
                <a:solidFill>
                  <a:schemeClr val="bg2">
                    <a:lumMod val="50000"/>
                  </a:schemeClr>
                </a:solidFill>
              </a:rPr>
              <a:t>1</a:t>
            </a:r>
            <a:endParaRPr lang="en-IE" sz="4000">
              <a:solidFill>
                <a:schemeClr val="bg2">
                  <a:lumMod val="50000"/>
                </a:schemeClr>
              </a:solidFill>
            </a:endParaRPr>
          </a:p>
        </p:txBody>
      </p:sp>
      <p:sp>
        <p:nvSpPr>
          <p:cNvPr id="10" name="TextBox 9">
            <a:extLst>
              <a:ext uri="{FF2B5EF4-FFF2-40B4-BE49-F238E27FC236}">
                <a16:creationId xmlns:a16="http://schemas.microsoft.com/office/drawing/2014/main" id="{0CD777A5-818B-49E3-B2AD-E232C1B94B53}"/>
              </a:ext>
            </a:extLst>
          </p:cNvPr>
          <p:cNvSpPr txBox="1"/>
          <p:nvPr/>
        </p:nvSpPr>
        <p:spPr>
          <a:xfrm>
            <a:off x="2572432" y="2072933"/>
            <a:ext cx="485522" cy="707886"/>
          </a:xfrm>
          <a:prstGeom prst="rect">
            <a:avLst/>
          </a:prstGeom>
          <a:noFill/>
        </p:spPr>
        <p:txBody>
          <a:bodyPr wrap="square" rtlCol="0">
            <a:spAutoFit/>
          </a:bodyPr>
          <a:lstStyle/>
          <a:p>
            <a:r>
              <a:rPr lang="en-US" sz="4000">
                <a:solidFill>
                  <a:schemeClr val="bg2">
                    <a:lumMod val="50000"/>
                  </a:schemeClr>
                </a:solidFill>
              </a:rPr>
              <a:t>2</a:t>
            </a:r>
            <a:endParaRPr lang="en-IE" sz="4000">
              <a:solidFill>
                <a:schemeClr val="bg2">
                  <a:lumMod val="50000"/>
                </a:schemeClr>
              </a:solidFill>
            </a:endParaRPr>
          </a:p>
        </p:txBody>
      </p:sp>
      <p:sp>
        <p:nvSpPr>
          <p:cNvPr id="11" name="TextBox 10">
            <a:extLst>
              <a:ext uri="{FF2B5EF4-FFF2-40B4-BE49-F238E27FC236}">
                <a16:creationId xmlns:a16="http://schemas.microsoft.com/office/drawing/2014/main" id="{71625FFA-592F-45DC-9FC7-00C9727896A4}"/>
              </a:ext>
            </a:extLst>
          </p:cNvPr>
          <p:cNvSpPr txBox="1"/>
          <p:nvPr/>
        </p:nvSpPr>
        <p:spPr>
          <a:xfrm>
            <a:off x="4577754" y="2072933"/>
            <a:ext cx="485522" cy="707886"/>
          </a:xfrm>
          <a:prstGeom prst="rect">
            <a:avLst/>
          </a:prstGeom>
          <a:noFill/>
        </p:spPr>
        <p:txBody>
          <a:bodyPr wrap="square" rtlCol="0">
            <a:spAutoFit/>
          </a:bodyPr>
          <a:lstStyle/>
          <a:p>
            <a:r>
              <a:rPr lang="en-US" sz="4000">
                <a:solidFill>
                  <a:schemeClr val="bg2">
                    <a:lumMod val="50000"/>
                  </a:schemeClr>
                </a:solidFill>
              </a:rPr>
              <a:t>3</a:t>
            </a:r>
            <a:endParaRPr lang="en-IE" sz="4000">
              <a:solidFill>
                <a:schemeClr val="bg2">
                  <a:lumMod val="50000"/>
                </a:schemeClr>
              </a:solidFill>
            </a:endParaRPr>
          </a:p>
        </p:txBody>
      </p:sp>
      <p:sp>
        <p:nvSpPr>
          <p:cNvPr id="12" name="TextBox 11">
            <a:extLst>
              <a:ext uri="{FF2B5EF4-FFF2-40B4-BE49-F238E27FC236}">
                <a16:creationId xmlns:a16="http://schemas.microsoft.com/office/drawing/2014/main" id="{2422AD9E-6C0D-4EBC-AE60-90EB062E0941}"/>
              </a:ext>
            </a:extLst>
          </p:cNvPr>
          <p:cNvSpPr txBox="1"/>
          <p:nvPr/>
        </p:nvSpPr>
        <p:spPr>
          <a:xfrm>
            <a:off x="6431819" y="2072933"/>
            <a:ext cx="485522" cy="707886"/>
          </a:xfrm>
          <a:prstGeom prst="rect">
            <a:avLst/>
          </a:prstGeom>
          <a:noFill/>
        </p:spPr>
        <p:txBody>
          <a:bodyPr wrap="square" rtlCol="0">
            <a:spAutoFit/>
          </a:bodyPr>
          <a:lstStyle/>
          <a:p>
            <a:r>
              <a:rPr lang="en-US" sz="4000">
                <a:solidFill>
                  <a:schemeClr val="bg2">
                    <a:lumMod val="50000"/>
                  </a:schemeClr>
                </a:solidFill>
              </a:rPr>
              <a:t>4</a:t>
            </a:r>
            <a:endParaRPr lang="en-IE" sz="4000">
              <a:solidFill>
                <a:schemeClr val="bg2">
                  <a:lumMod val="50000"/>
                </a:schemeClr>
              </a:solidFill>
            </a:endParaRPr>
          </a:p>
        </p:txBody>
      </p:sp>
      <p:sp>
        <p:nvSpPr>
          <p:cNvPr id="13" name="TextBox 12">
            <a:extLst>
              <a:ext uri="{FF2B5EF4-FFF2-40B4-BE49-F238E27FC236}">
                <a16:creationId xmlns:a16="http://schemas.microsoft.com/office/drawing/2014/main" id="{E07DAE43-448A-4FA1-9E18-8596E794D8FD}"/>
              </a:ext>
            </a:extLst>
          </p:cNvPr>
          <p:cNvSpPr txBox="1"/>
          <p:nvPr/>
        </p:nvSpPr>
        <p:spPr>
          <a:xfrm>
            <a:off x="10521867" y="2068005"/>
            <a:ext cx="485522" cy="707886"/>
          </a:xfrm>
          <a:prstGeom prst="rect">
            <a:avLst/>
          </a:prstGeom>
          <a:noFill/>
        </p:spPr>
        <p:txBody>
          <a:bodyPr wrap="square" rtlCol="0">
            <a:spAutoFit/>
          </a:bodyPr>
          <a:lstStyle/>
          <a:p>
            <a:r>
              <a:rPr lang="en-US" sz="4000">
                <a:solidFill>
                  <a:schemeClr val="bg2">
                    <a:lumMod val="50000"/>
                  </a:schemeClr>
                </a:solidFill>
              </a:rPr>
              <a:t>6</a:t>
            </a:r>
            <a:endParaRPr lang="en-IE" sz="4000">
              <a:solidFill>
                <a:schemeClr val="bg2">
                  <a:lumMod val="50000"/>
                </a:schemeClr>
              </a:solidFill>
            </a:endParaRPr>
          </a:p>
        </p:txBody>
      </p:sp>
      <p:sp>
        <p:nvSpPr>
          <p:cNvPr id="14" name="TextBox 13">
            <a:extLst>
              <a:ext uri="{FF2B5EF4-FFF2-40B4-BE49-F238E27FC236}">
                <a16:creationId xmlns:a16="http://schemas.microsoft.com/office/drawing/2014/main" id="{59A38348-811A-4040-AFA0-C16082291647}"/>
              </a:ext>
            </a:extLst>
          </p:cNvPr>
          <p:cNvSpPr txBox="1"/>
          <p:nvPr/>
        </p:nvSpPr>
        <p:spPr>
          <a:xfrm>
            <a:off x="8453479" y="2072933"/>
            <a:ext cx="485522" cy="707886"/>
          </a:xfrm>
          <a:prstGeom prst="rect">
            <a:avLst/>
          </a:prstGeom>
          <a:noFill/>
        </p:spPr>
        <p:txBody>
          <a:bodyPr wrap="square" rtlCol="0">
            <a:spAutoFit/>
          </a:bodyPr>
          <a:lstStyle/>
          <a:p>
            <a:r>
              <a:rPr lang="en-US" sz="4000">
                <a:solidFill>
                  <a:schemeClr val="bg2">
                    <a:lumMod val="50000"/>
                  </a:schemeClr>
                </a:solidFill>
              </a:rPr>
              <a:t>5</a:t>
            </a:r>
            <a:endParaRPr lang="en-IE" sz="4000">
              <a:solidFill>
                <a:schemeClr val="bg2">
                  <a:lumMod val="50000"/>
                </a:schemeClr>
              </a:solidFill>
            </a:endParaRPr>
          </a:p>
        </p:txBody>
      </p:sp>
      <p:grpSp>
        <p:nvGrpSpPr>
          <p:cNvPr id="15" name="Graphic 3">
            <a:extLst>
              <a:ext uri="{FF2B5EF4-FFF2-40B4-BE49-F238E27FC236}">
                <a16:creationId xmlns:a16="http://schemas.microsoft.com/office/drawing/2014/main" id="{6F622B66-706B-42F1-B200-9118AEF82B3F}"/>
              </a:ext>
            </a:extLst>
          </p:cNvPr>
          <p:cNvGrpSpPr/>
          <p:nvPr/>
        </p:nvGrpSpPr>
        <p:grpSpPr>
          <a:xfrm>
            <a:off x="3358479" y="4416035"/>
            <a:ext cx="572485" cy="601647"/>
            <a:chOff x="789989" y="537063"/>
            <a:chExt cx="907856" cy="940767"/>
          </a:xfrm>
        </p:grpSpPr>
        <p:sp>
          <p:nvSpPr>
            <p:cNvPr id="16" name="Freeform 1078">
              <a:extLst>
                <a:ext uri="{FF2B5EF4-FFF2-40B4-BE49-F238E27FC236}">
                  <a16:creationId xmlns:a16="http://schemas.microsoft.com/office/drawing/2014/main" id="{5A225F34-5872-4F96-BF09-0B171EC1E75E}"/>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00BADE"/>
            </a:solidFill>
            <a:ln w="27426" cap="flat">
              <a:noFill/>
              <a:prstDash val="solid"/>
              <a:miter/>
            </a:ln>
          </p:spPr>
          <p:txBody>
            <a:bodyPr rtlCol="0" anchor="ctr"/>
            <a:lstStyle/>
            <a:p>
              <a:endParaRPr lang="en-US"/>
            </a:p>
          </p:txBody>
        </p:sp>
        <p:sp>
          <p:nvSpPr>
            <p:cNvPr id="17" name="Freeform 1079">
              <a:extLst>
                <a:ext uri="{FF2B5EF4-FFF2-40B4-BE49-F238E27FC236}">
                  <a16:creationId xmlns:a16="http://schemas.microsoft.com/office/drawing/2014/main" id="{9F4373C9-52FE-4AD0-A7F9-A702565B0483}"/>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solidFill>
              <a:srgbClr val="000000"/>
            </a:solidFill>
            <a:ln w="27426" cap="flat">
              <a:noFill/>
              <a:prstDash val="solid"/>
              <a:miter/>
            </a:ln>
          </p:spPr>
          <p:txBody>
            <a:bodyPr rtlCol="0" anchor="ctr"/>
            <a:lstStyle/>
            <a:p>
              <a:endParaRPr lang="en-US"/>
            </a:p>
          </p:txBody>
        </p:sp>
        <p:sp>
          <p:nvSpPr>
            <p:cNvPr id="18" name="Freeform 1080">
              <a:extLst>
                <a:ext uri="{FF2B5EF4-FFF2-40B4-BE49-F238E27FC236}">
                  <a16:creationId xmlns:a16="http://schemas.microsoft.com/office/drawing/2014/main" id="{D64CFFD8-FF2D-4D48-9B60-3C6EEB45A8D9}"/>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solidFill>
              <a:srgbClr val="000000"/>
            </a:solidFill>
            <a:ln w="27426" cap="flat">
              <a:noFill/>
              <a:prstDash val="solid"/>
              <a:miter/>
            </a:ln>
          </p:spPr>
          <p:txBody>
            <a:bodyPr rtlCol="0" anchor="ctr"/>
            <a:lstStyle/>
            <a:p>
              <a:endParaRPr lang="en-US"/>
            </a:p>
          </p:txBody>
        </p:sp>
        <p:sp>
          <p:nvSpPr>
            <p:cNvPr id="19" name="Freeform 1081">
              <a:extLst>
                <a:ext uri="{FF2B5EF4-FFF2-40B4-BE49-F238E27FC236}">
                  <a16:creationId xmlns:a16="http://schemas.microsoft.com/office/drawing/2014/main" id="{3761BDB3-144C-47BC-A9D5-CB0D24DB54E3}"/>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solidFill>
              <a:srgbClr val="000000"/>
            </a:solidFill>
            <a:ln w="27426" cap="flat">
              <a:noFill/>
              <a:prstDash val="solid"/>
              <a:miter/>
            </a:ln>
          </p:spPr>
          <p:txBody>
            <a:bodyPr rtlCol="0" anchor="ctr"/>
            <a:lstStyle/>
            <a:p>
              <a:endParaRPr lang="en-US"/>
            </a:p>
          </p:txBody>
        </p:sp>
        <p:sp>
          <p:nvSpPr>
            <p:cNvPr id="20" name="Freeform 1082">
              <a:extLst>
                <a:ext uri="{FF2B5EF4-FFF2-40B4-BE49-F238E27FC236}">
                  <a16:creationId xmlns:a16="http://schemas.microsoft.com/office/drawing/2014/main" id="{FE4F98A8-6C2B-4CEB-98E7-33D9F3FAFAD3}"/>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solidFill>
              <a:srgbClr val="000000"/>
            </a:solidFill>
            <a:ln w="27426" cap="flat">
              <a:noFill/>
              <a:prstDash val="solid"/>
              <a:miter/>
            </a:ln>
          </p:spPr>
          <p:txBody>
            <a:bodyPr rtlCol="0" anchor="ctr"/>
            <a:lstStyle/>
            <a:p>
              <a:endParaRPr lang="en-US"/>
            </a:p>
          </p:txBody>
        </p:sp>
        <p:sp>
          <p:nvSpPr>
            <p:cNvPr id="21" name="Freeform 1083">
              <a:extLst>
                <a:ext uri="{FF2B5EF4-FFF2-40B4-BE49-F238E27FC236}">
                  <a16:creationId xmlns:a16="http://schemas.microsoft.com/office/drawing/2014/main" id="{1F99CB41-F0ED-4837-BCBB-22505186E6DE}"/>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solidFill>
              <a:srgbClr val="000000"/>
            </a:solidFill>
            <a:ln w="27426" cap="flat">
              <a:noFill/>
              <a:prstDash val="solid"/>
              <a:miter/>
            </a:ln>
          </p:spPr>
          <p:txBody>
            <a:bodyPr rtlCol="0" anchor="ctr"/>
            <a:lstStyle/>
            <a:p>
              <a:endParaRPr lang="en-US"/>
            </a:p>
          </p:txBody>
        </p:sp>
        <p:sp>
          <p:nvSpPr>
            <p:cNvPr id="22" name="Freeform 1084">
              <a:extLst>
                <a:ext uri="{FF2B5EF4-FFF2-40B4-BE49-F238E27FC236}">
                  <a16:creationId xmlns:a16="http://schemas.microsoft.com/office/drawing/2014/main" id="{C22F4324-E452-4E4B-ACD1-B48C86746F5C}"/>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solidFill>
              <a:srgbClr val="000000"/>
            </a:solidFill>
            <a:ln w="27426"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877BA101-05D3-44AF-AC27-91883E67EE15}"/>
              </a:ext>
            </a:extLst>
          </p:cNvPr>
          <p:cNvSpPr txBox="1"/>
          <p:nvPr/>
        </p:nvSpPr>
        <p:spPr>
          <a:xfrm>
            <a:off x="4253500" y="2999890"/>
            <a:ext cx="1664915" cy="142192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000000"/>
                </a:solidFill>
                <a:effectLst/>
                <a:uLnTx/>
                <a:uFillTx/>
                <a:latin typeface="Calibri" panose="020F0502020204030204"/>
                <a:ea typeface="+mn-ea"/>
                <a:cs typeface="+mn-cs"/>
              </a:rPr>
              <a:t>Interneto svetainė ir internetinė reklama</a:t>
            </a:r>
          </a:p>
        </p:txBody>
      </p:sp>
      <p:grpSp>
        <p:nvGrpSpPr>
          <p:cNvPr id="25" name="Graphic 3">
            <a:extLst>
              <a:ext uri="{FF2B5EF4-FFF2-40B4-BE49-F238E27FC236}">
                <a16:creationId xmlns:a16="http://schemas.microsoft.com/office/drawing/2014/main" id="{54E60F32-70B2-4C46-BBCD-6D66C9CDE60A}"/>
              </a:ext>
            </a:extLst>
          </p:cNvPr>
          <p:cNvGrpSpPr/>
          <p:nvPr/>
        </p:nvGrpSpPr>
        <p:grpSpPr>
          <a:xfrm>
            <a:off x="5388483" y="4366654"/>
            <a:ext cx="529932" cy="622947"/>
            <a:chOff x="665400" y="3833425"/>
            <a:chExt cx="948997" cy="948995"/>
          </a:xfrm>
        </p:grpSpPr>
        <p:sp>
          <p:nvSpPr>
            <p:cNvPr id="26" name="Freeform 1464">
              <a:extLst>
                <a:ext uri="{FF2B5EF4-FFF2-40B4-BE49-F238E27FC236}">
                  <a16:creationId xmlns:a16="http://schemas.microsoft.com/office/drawing/2014/main" id="{92FA6F6A-0EA3-4AEA-A5B8-8C54D39D9AE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a:p>
          </p:txBody>
        </p:sp>
        <p:sp>
          <p:nvSpPr>
            <p:cNvPr id="27" name="Freeform 1465">
              <a:extLst>
                <a:ext uri="{FF2B5EF4-FFF2-40B4-BE49-F238E27FC236}">
                  <a16:creationId xmlns:a16="http://schemas.microsoft.com/office/drawing/2014/main" id="{D3848FA5-B64B-4A33-821B-74D2D4602D12}"/>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99F57283-668C-4EA6-B3AB-9ED95AB1D594}"/>
                </a:ext>
              </a:extLst>
            </p:cNvPr>
            <p:cNvGrpSpPr/>
            <p:nvPr/>
          </p:nvGrpSpPr>
          <p:grpSpPr>
            <a:xfrm>
              <a:off x="788824" y="4019932"/>
              <a:ext cx="244106" cy="641806"/>
              <a:chOff x="788824" y="4019932"/>
              <a:chExt cx="244106" cy="641806"/>
            </a:xfrm>
            <a:solidFill>
              <a:srgbClr val="00BADE"/>
            </a:solidFill>
          </p:grpSpPr>
          <p:sp>
            <p:nvSpPr>
              <p:cNvPr id="29" name="Freeform 1467">
                <a:extLst>
                  <a:ext uri="{FF2B5EF4-FFF2-40B4-BE49-F238E27FC236}">
                    <a16:creationId xmlns:a16="http://schemas.microsoft.com/office/drawing/2014/main" id="{8AD52364-CF27-4AA9-BCF7-F6C46528BB7F}"/>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30" name="Freeform 1468">
                <a:extLst>
                  <a:ext uri="{FF2B5EF4-FFF2-40B4-BE49-F238E27FC236}">
                    <a16:creationId xmlns:a16="http://schemas.microsoft.com/office/drawing/2014/main" id="{693CA274-84CB-4F89-8163-1771E87BE09D}"/>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31" name="Freeform 1469">
                <a:extLst>
                  <a:ext uri="{FF2B5EF4-FFF2-40B4-BE49-F238E27FC236}">
                    <a16:creationId xmlns:a16="http://schemas.microsoft.com/office/drawing/2014/main" id="{06F07233-5865-4B45-BA5F-11375E29AFED}"/>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2" name="Freeform 1470">
                <a:extLst>
                  <a:ext uri="{FF2B5EF4-FFF2-40B4-BE49-F238E27FC236}">
                    <a16:creationId xmlns:a16="http://schemas.microsoft.com/office/drawing/2014/main" id="{C88E1070-95D8-437C-A729-0A3F735CD511}"/>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3" name="Freeform 1471">
                <a:extLst>
                  <a:ext uri="{FF2B5EF4-FFF2-40B4-BE49-F238E27FC236}">
                    <a16:creationId xmlns:a16="http://schemas.microsoft.com/office/drawing/2014/main" id="{8628B994-14A9-42E4-AED9-77C029619D31}"/>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4" name="Freeform 1472">
                <a:extLst>
                  <a:ext uri="{FF2B5EF4-FFF2-40B4-BE49-F238E27FC236}">
                    <a16:creationId xmlns:a16="http://schemas.microsoft.com/office/drawing/2014/main" id="{F2625A69-9B32-4838-BD1D-450FA9E98671}"/>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grpSp>
      </p:grpSp>
      <p:sp>
        <p:nvSpPr>
          <p:cNvPr id="35" name="Text Placeholder 3">
            <a:extLst>
              <a:ext uri="{FF2B5EF4-FFF2-40B4-BE49-F238E27FC236}">
                <a16:creationId xmlns:a16="http://schemas.microsoft.com/office/drawing/2014/main" id="{9BD6961F-7DB7-4BE5-B6C4-5D20F6D6BF66}"/>
              </a:ext>
            </a:extLst>
          </p:cNvPr>
          <p:cNvSpPr txBox="1">
            <a:spLocks/>
          </p:cNvSpPr>
          <p:nvPr/>
        </p:nvSpPr>
        <p:spPr>
          <a:xfrm>
            <a:off x="6160737" y="3080183"/>
            <a:ext cx="1740791" cy="69763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dirty="0" err="1"/>
              <a:t>Turinio</a:t>
            </a:r>
            <a:r>
              <a:rPr lang="en-IE" sz="2400" b="1" dirty="0"/>
              <a:t> </a:t>
            </a:r>
            <a:r>
              <a:rPr lang="en-IE" sz="2400" b="1" dirty="0" err="1"/>
              <a:t>leidyba</a:t>
            </a:r>
            <a:endParaRPr lang="en-IE" sz="2400" b="1" dirty="0"/>
          </a:p>
        </p:txBody>
      </p:sp>
      <p:grpSp>
        <p:nvGrpSpPr>
          <p:cNvPr id="36" name="Group 35">
            <a:extLst>
              <a:ext uri="{FF2B5EF4-FFF2-40B4-BE49-F238E27FC236}">
                <a16:creationId xmlns:a16="http://schemas.microsoft.com/office/drawing/2014/main" id="{3FB7D1B6-76CD-4A45-9A94-B2947167F885}"/>
              </a:ext>
            </a:extLst>
          </p:cNvPr>
          <p:cNvGrpSpPr/>
          <p:nvPr/>
        </p:nvGrpSpPr>
        <p:grpSpPr>
          <a:xfrm>
            <a:off x="7145937" y="4395594"/>
            <a:ext cx="608469" cy="599149"/>
            <a:chOff x="5700273" y="5386353"/>
            <a:chExt cx="766016" cy="767823"/>
          </a:xfrm>
        </p:grpSpPr>
        <p:grpSp>
          <p:nvGrpSpPr>
            <p:cNvPr id="37" name="Graphic 2">
              <a:extLst>
                <a:ext uri="{FF2B5EF4-FFF2-40B4-BE49-F238E27FC236}">
                  <a16:creationId xmlns:a16="http://schemas.microsoft.com/office/drawing/2014/main" id="{784E73FD-1540-4F05-A950-AE5A84DECA69}"/>
                </a:ext>
              </a:extLst>
            </p:cNvPr>
            <p:cNvGrpSpPr/>
            <p:nvPr/>
          </p:nvGrpSpPr>
          <p:grpSpPr>
            <a:xfrm>
              <a:off x="5844804" y="5531788"/>
              <a:ext cx="476953" cy="420947"/>
              <a:chOff x="5844804" y="5531788"/>
              <a:chExt cx="476953" cy="420947"/>
            </a:xfrm>
            <a:solidFill>
              <a:srgbClr val="60A9DD"/>
            </a:solidFill>
          </p:grpSpPr>
          <p:sp>
            <p:nvSpPr>
              <p:cNvPr id="53" name="Freeform 352">
                <a:extLst>
                  <a:ext uri="{FF2B5EF4-FFF2-40B4-BE49-F238E27FC236}">
                    <a16:creationId xmlns:a16="http://schemas.microsoft.com/office/drawing/2014/main" id="{A1512FBC-6214-4C57-89F0-5AD578BD95AF}"/>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00BADE"/>
              </a:solidFill>
              <a:ln w="9028" cap="flat">
                <a:noFill/>
                <a:prstDash val="solid"/>
                <a:miter/>
              </a:ln>
            </p:spPr>
            <p:txBody>
              <a:bodyPr rtlCol="0" anchor="ctr"/>
              <a:lstStyle/>
              <a:p>
                <a:endParaRPr lang="en-US"/>
              </a:p>
            </p:txBody>
          </p:sp>
          <p:sp>
            <p:nvSpPr>
              <p:cNvPr id="54" name="Freeform 353">
                <a:extLst>
                  <a:ext uri="{FF2B5EF4-FFF2-40B4-BE49-F238E27FC236}">
                    <a16:creationId xmlns:a16="http://schemas.microsoft.com/office/drawing/2014/main" id="{01ED8D3A-05E7-4C17-BD91-99F33D8BB584}"/>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00BADE"/>
              </a:solidFill>
              <a:ln w="9028"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D55A5758-B3A5-4FC3-B2FA-B7551C496404}"/>
                </a:ext>
              </a:extLst>
            </p:cNvPr>
            <p:cNvGrpSpPr/>
            <p:nvPr/>
          </p:nvGrpSpPr>
          <p:grpSpPr>
            <a:xfrm>
              <a:off x="5700273" y="5386353"/>
              <a:ext cx="766016" cy="767823"/>
              <a:chOff x="5700273" y="5386353"/>
              <a:chExt cx="766016" cy="767823"/>
            </a:xfrm>
            <a:solidFill>
              <a:srgbClr val="000000"/>
            </a:solidFill>
          </p:grpSpPr>
          <p:sp>
            <p:nvSpPr>
              <p:cNvPr id="39" name="Freeform 338">
                <a:extLst>
                  <a:ext uri="{FF2B5EF4-FFF2-40B4-BE49-F238E27FC236}">
                    <a16:creationId xmlns:a16="http://schemas.microsoft.com/office/drawing/2014/main" id="{4C78A068-5204-44A3-9569-10442962A49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0" name="Freeform 339">
                <a:extLst>
                  <a:ext uri="{FF2B5EF4-FFF2-40B4-BE49-F238E27FC236}">
                    <a16:creationId xmlns:a16="http://schemas.microsoft.com/office/drawing/2014/main" id="{FBA0F6DA-A93F-4B5E-892D-44DE8F6EAEC4}"/>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p>
            </p:txBody>
          </p:sp>
          <p:sp>
            <p:nvSpPr>
              <p:cNvPr id="41" name="Freeform 340">
                <a:extLst>
                  <a:ext uri="{FF2B5EF4-FFF2-40B4-BE49-F238E27FC236}">
                    <a16:creationId xmlns:a16="http://schemas.microsoft.com/office/drawing/2014/main" id="{A5C991EB-9F3F-44A9-9D84-5D24246539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2" name="Freeform 341">
                <a:extLst>
                  <a:ext uri="{FF2B5EF4-FFF2-40B4-BE49-F238E27FC236}">
                    <a16:creationId xmlns:a16="http://schemas.microsoft.com/office/drawing/2014/main" id="{8589C546-00AD-4CDE-ADCD-1C0FA2175BA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p>
            </p:txBody>
          </p:sp>
          <p:sp>
            <p:nvSpPr>
              <p:cNvPr id="43" name="Freeform 342">
                <a:extLst>
                  <a:ext uri="{FF2B5EF4-FFF2-40B4-BE49-F238E27FC236}">
                    <a16:creationId xmlns:a16="http://schemas.microsoft.com/office/drawing/2014/main" id="{B7175921-A5AD-4C9B-9C51-7C1DBCA8853C}"/>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4" name="Freeform 343">
                <a:extLst>
                  <a:ext uri="{FF2B5EF4-FFF2-40B4-BE49-F238E27FC236}">
                    <a16:creationId xmlns:a16="http://schemas.microsoft.com/office/drawing/2014/main" id="{38F48F22-761D-4821-BFEE-070455AC73CE}"/>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p>
            </p:txBody>
          </p:sp>
          <p:sp>
            <p:nvSpPr>
              <p:cNvPr id="45" name="Freeform 344">
                <a:extLst>
                  <a:ext uri="{FF2B5EF4-FFF2-40B4-BE49-F238E27FC236}">
                    <a16:creationId xmlns:a16="http://schemas.microsoft.com/office/drawing/2014/main" id="{DD6B6DA2-2C5D-495D-AA50-64C902D954CB}"/>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p>
            </p:txBody>
          </p:sp>
          <p:sp>
            <p:nvSpPr>
              <p:cNvPr id="46" name="Freeform 345">
                <a:extLst>
                  <a:ext uri="{FF2B5EF4-FFF2-40B4-BE49-F238E27FC236}">
                    <a16:creationId xmlns:a16="http://schemas.microsoft.com/office/drawing/2014/main" id="{F3FADBA3-33E7-47CD-83A3-45CFC8AD38FE}"/>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p>
            </p:txBody>
          </p:sp>
          <p:sp>
            <p:nvSpPr>
              <p:cNvPr id="47" name="Freeform 346">
                <a:extLst>
                  <a:ext uri="{FF2B5EF4-FFF2-40B4-BE49-F238E27FC236}">
                    <a16:creationId xmlns:a16="http://schemas.microsoft.com/office/drawing/2014/main" id="{2D21A60A-4170-4E30-828B-AF197B205870}"/>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p>
            </p:txBody>
          </p:sp>
          <p:sp>
            <p:nvSpPr>
              <p:cNvPr id="48" name="Freeform 347">
                <a:extLst>
                  <a:ext uri="{FF2B5EF4-FFF2-40B4-BE49-F238E27FC236}">
                    <a16:creationId xmlns:a16="http://schemas.microsoft.com/office/drawing/2014/main" id="{9A91C3A7-E0E9-4235-9BBC-E5B9F39E0373}"/>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p>
            </p:txBody>
          </p:sp>
          <p:sp>
            <p:nvSpPr>
              <p:cNvPr id="49" name="Freeform 348">
                <a:extLst>
                  <a:ext uri="{FF2B5EF4-FFF2-40B4-BE49-F238E27FC236}">
                    <a16:creationId xmlns:a16="http://schemas.microsoft.com/office/drawing/2014/main" id="{E611EE0C-CC2E-4A5C-B617-4B1C5F940636}"/>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p>
            </p:txBody>
          </p:sp>
          <p:sp>
            <p:nvSpPr>
              <p:cNvPr id="50" name="Freeform 349">
                <a:extLst>
                  <a:ext uri="{FF2B5EF4-FFF2-40B4-BE49-F238E27FC236}">
                    <a16:creationId xmlns:a16="http://schemas.microsoft.com/office/drawing/2014/main" id="{AF2892DA-FBDA-4E2F-918A-BBA587AE973D}"/>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p>
            </p:txBody>
          </p:sp>
          <p:sp>
            <p:nvSpPr>
              <p:cNvPr id="51" name="Freeform 350">
                <a:extLst>
                  <a:ext uri="{FF2B5EF4-FFF2-40B4-BE49-F238E27FC236}">
                    <a16:creationId xmlns:a16="http://schemas.microsoft.com/office/drawing/2014/main" id="{6F9EFF36-48D1-4715-A4E7-0E3F2AC60E20}"/>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p>
            </p:txBody>
          </p:sp>
          <p:sp>
            <p:nvSpPr>
              <p:cNvPr id="52" name="Freeform 351">
                <a:extLst>
                  <a:ext uri="{FF2B5EF4-FFF2-40B4-BE49-F238E27FC236}">
                    <a16:creationId xmlns:a16="http://schemas.microsoft.com/office/drawing/2014/main" id="{9B58B2AE-61F6-4852-A7D9-2D2AF939521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p>
            </p:txBody>
          </p:sp>
        </p:grpSp>
      </p:grpSp>
      <p:sp>
        <p:nvSpPr>
          <p:cNvPr id="55" name="Text Placeholder 3">
            <a:extLst>
              <a:ext uri="{FF2B5EF4-FFF2-40B4-BE49-F238E27FC236}">
                <a16:creationId xmlns:a16="http://schemas.microsoft.com/office/drawing/2014/main" id="{A1E660EA-AE50-4066-A081-7D65469FA505}"/>
              </a:ext>
            </a:extLst>
          </p:cNvPr>
          <p:cNvSpPr txBox="1">
            <a:spLocks/>
          </p:cNvSpPr>
          <p:nvPr/>
        </p:nvSpPr>
        <p:spPr>
          <a:xfrm>
            <a:off x="7962567" y="3091880"/>
            <a:ext cx="1972468" cy="697634"/>
          </a:xfrm>
          <a:prstGeom prst="rect">
            <a:avLst/>
          </a:prstGeom>
        </p:spPr>
        <p:txBody>
          <a:bodyPr vert="horz"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lt-LT" sz="2400" b="1" dirty="0"/>
              <a:t>Pardavimai ir klientų aptarnavimas</a:t>
            </a:r>
          </a:p>
        </p:txBody>
      </p:sp>
      <p:grpSp>
        <p:nvGrpSpPr>
          <p:cNvPr id="56" name="Group 55">
            <a:extLst>
              <a:ext uri="{FF2B5EF4-FFF2-40B4-BE49-F238E27FC236}">
                <a16:creationId xmlns:a16="http://schemas.microsoft.com/office/drawing/2014/main" id="{8005CEFC-E158-433C-877E-151A663FD965}"/>
              </a:ext>
            </a:extLst>
          </p:cNvPr>
          <p:cNvGrpSpPr/>
          <p:nvPr/>
        </p:nvGrpSpPr>
        <p:grpSpPr>
          <a:xfrm>
            <a:off x="9139113" y="4453034"/>
            <a:ext cx="510729" cy="564648"/>
            <a:chOff x="7190753" y="5365577"/>
            <a:chExt cx="745522" cy="754273"/>
          </a:xfrm>
        </p:grpSpPr>
        <p:grpSp>
          <p:nvGrpSpPr>
            <p:cNvPr id="57" name="Graphic 2">
              <a:extLst>
                <a:ext uri="{FF2B5EF4-FFF2-40B4-BE49-F238E27FC236}">
                  <a16:creationId xmlns:a16="http://schemas.microsoft.com/office/drawing/2014/main" id="{D3C299F4-40B8-4ABE-B71B-C0D352D62C15}"/>
                </a:ext>
              </a:extLst>
            </p:cNvPr>
            <p:cNvGrpSpPr/>
            <p:nvPr/>
          </p:nvGrpSpPr>
          <p:grpSpPr>
            <a:xfrm>
              <a:off x="7353351" y="5647412"/>
              <a:ext cx="420044" cy="75879"/>
              <a:chOff x="7353351" y="5647412"/>
              <a:chExt cx="420044" cy="75879"/>
            </a:xfrm>
            <a:solidFill>
              <a:srgbClr val="00BADE"/>
            </a:solidFill>
          </p:grpSpPr>
          <p:sp>
            <p:nvSpPr>
              <p:cNvPr id="68" name="Freeform 385">
                <a:extLst>
                  <a:ext uri="{FF2B5EF4-FFF2-40B4-BE49-F238E27FC236}">
                    <a16:creationId xmlns:a16="http://schemas.microsoft.com/office/drawing/2014/main" id="{65CE1B73-A37E-4FE5-9718-414BEB3CDA8A}"/>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69" name="Freeform 386">
                <a:extLst>
                  <a:ext uri="{FF2B5EF4-FFF2-40B4-BE49-F238E27FC236}">
                    <a16:creationId xmlns:a16="http://schemas.microsoft.com/office/drawing/2014/main" id="{E659CA95-B872-4917-AEC6-00DB30523513}"/>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F67ECF2-7D7B-4D5B-9B59-2162C334F24F}"/>
                </a:ext>
              </a:extLst>
            </p:cNvPr>
            <p:cNvGrpSpPr/>
            <p:nvPr/>
          </p:nvGrpSpPr>
          <p:grpSpPr>
            <a:xfrm>
              <a:off x="7190753" y="5365577"/>
              <a:ext cx="745522" cy="754273"/>
              <a:chOff x="7190753" y="5365577"/>
              <a:chExt cx="745522" cy="754273"/>
            </a:xfrm>
            <a:solidFill>
              <a:srgbClr val="000000"/>
            </a:solidFill>
          </p:grpSpPr>
          <p:sp>
            <p:nvSpPr>
              <p:cNvPr id="59" name="Freeform 376">
                <a:extLst>
                  <a:ext uri="{FF2B5EF4-FFF2-40B4-BE49-F238E27FC236}">
                    <a16:creationId xmlns:a16="http://schemas.microsoft.com/office/drawing/2014/main" id="{32447AFA-AB66-4F46-8FFE-6F9ADD6733C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60" name="Freeform 377">
                <a:extLst>
                  <a:ext uri="{FF2B5EF4-FFF2-40B4-BE49-F238E27FC236}">
                    <a16:creationId xmlns:a16="http://schemas.microsoft.com/office/drawing/2014/main" id="{463BC278-1770-4525-94C2-8E9BA6E26DE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61" name="Freeform 378">
                <a:extLst>
                  <a:ext uri="{FF2B5EF4-FFF2-40B4-BE49-F238E27FC236}">
                    <a16:creationId xmlns:a16="http://schemas.microsoft.com/office/drawing/2014/main" id="{663C35AC-57C4-4E2E-A1B0-1A01913C0E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62" name="Freeform 379">
                <a:extLst>
                  <a:ext uri="{FF2B5EF4-FFF2-40B4-BE49-F238E27FC236}">
                    <a16:creationId xmlns:a16="http://schemas.microsoft.com/office/drawing/2014/main" id="{2B5ED582-278B-4B96-9742-62BB874AC91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63" name="Freeform 380">
                <a:extLst>
                  <a:ext uri="{FF2B5EF4-FFF2-40B4-BE49-F238E27FC236}">
                    <a16:creationId xmlns:a16="http://schemas.microsoft.com/office/drawing/2014/main" id="{4E2B4476-E435-4940-BC1C-6404B039099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64" name="Freeform 381">
                <a:extLst>
                  <a:ext uri="{FF2B5EF4-FFF2-40B4-BE49-F238E27FC236}">
                    <a16:creationId xmlns:a16="http://schemas.microsoft.com/office/drawing/2014/main" id="{E5040CEF-47EE-432A-8F3F-00F2E7EED387}"/>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65" name="Freeform 382">
                <a:extLst>
                  <a:ext uri="{FF2B5EF4-FFF2-40B4-BE49-F238E27FC236}">
                    <a16:creationId xmlns:a16="http://schemas.microsoft.com/office/drawing/2014/main" id="{A6E605F7-12BE-4B4C-AA22-2B334B5AD359}"/>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66" name="Freeform 383">
                <a:extLst>
                  <a:ext uri="{FF2B5EF4-FFF2-40B4-BE49-F238E27FC236}">
                    <a16:creationId xmlns:a16="http://schemas.microsoft.com/office/drawing/2014/main" id="{BE4B16C2-6867-498E-AF27-A1E46C9B5B0B}"/>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67" name="Freeform 384">
                <a:extLst>
                  <a:ext uri="{FF2B5EF4-FFF2-40B4-BE49-F238E27FC236}">
                    <a16:creationId xmlns:a16="http://schemas.microsoft.com/office/drawing/2014/main" id="{701F8E4B-3C68-4078-BA18-9F02A6C290A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sp>
        <p:nvSpPr>
          <p:cNvPr id="70" name="Text Placeholder 3">
            <a:extLst>
              <a:ext uri="{FF2B5EF4-FFF2-40B4-BE49-F238E27FC236}">
                <a16:creationId xmlns:a16="http://schemas.microsoft.com/office/drawing/2014/main" id="{0F346025-9DBD-41DA-9AF0-5BF2459D8F27}"/>
              </a:ext>
            </a:extLst>
          </p:cNvPr>
          <p:cNvSpPr txBox="1">
            <a:spLocks/>
          </p:cNvSpPr>
          <p:nvPr/>
        </p:nvSpPr>
        <p:spPr>
          <a:xfrm>
            <a:off x="10017232" y="3160908"/>
            <a:ext cx="1972467" cy="69763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dirty="0" err="1"/>
              <a:t>Vidinė</a:t>
            </a:r>
            <a:r>
              <a:rPr lang="en-IE" sz="2400" b="1" dirty="0"/>
              <a:t> </a:t>
            </a:r>
            <a:r>
              <a:rPr lang="en-IE" sz="2400" b="1" dirty="0" err="1"/>
              <a:t>komunikacija</a:t>
            </a:r>
            <a:r>
              <a:rPr lang="en-IE" sz="2400" b="1" dirty="0"/>
              <a:t> </a:t>
            </a:r>
          </a:p>
          <a:p>
            <a:pPr marL="0" indent="0"/>
            <a:r>
              <a:rPr lang="en-IE" sz="1800" dirty="0"/>
              <a:t>(</a:t>
            </a:r>
            <a:r>
              <a:rPr lang="en-IE" sz="1800" dirty="0" err="1"/>
              <a:t>su</a:t>
            </a:r>
            <a:r>
              <a:rPr lang="en-IE" sz="1800" dirty="0"/>
              <a:t> </a:t>
            </a:r>
            <a:r>
              <a:rPr lang="en-IE" sz="1800" dirty="0" err="1"/>
              <a:t>darbuotojais</a:t>
            </a:r>
            <a:r>
              <a:rPr lang="en-IE" sz="1800" dirty="0"/>
              <a:t>)</a:t>
            </a:r>
          </a:p>
        </p:txBody>
      </p:sp>
      <p:grpSp>
        <p:nvGrpSpPr>
          <p:cNvPr id="71" name="Group 70">
            <a:extLst>
              <a:ext uri="{FF2B5EF4-FFF2-40B4-BE49-F238E27FC236}">
                <a16:creationId xmlns:a16="http://schemas.microsoft.com/office/drawing/2014/main" id="{65009270-A32A-4452-927A-F18F106637BE}"/>
              </a:ext>
            </a:extLst>
          </p:cNvPr>
          <p:cNvGrpSpPr/>
          <p:nvPr/>
        </p:nvGrpSpPr>
        <p:grpSpPr>
          <a:xfrm>
            <a:off x="11300693" y="4510105"/>
            <a:ext cx="485522" cy="526456"/>
            <a:chOff x="5632524" y="3887743"/>
            <a:chExt cx="867188" cy="794922"/>
          </a:xfrm>
        </p:grpSpPr>
        <p:sp>
          <p:nvSpPr>
            <p:cNvPr id="72" name="Freeform 264">
              <a:extLst>
                <a:ext uri="{FF2B5EF4-FFF2-40B4-BE49-F238E27FC236}">
                  <a16:creationId xmlns:a16="http://schemas.microsoft.com/office/drawing/2014/main" id="{662B5ACF-2BCA-4B05-BC33-3024D518316A}"/>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a:p>
          </p:txBody>
        </p:sp>
        <p:sp>
          <p:nvSpPr>
            <p:cNvPr id="73" name="Freeform 265">
              <a:extLst>
                <a:ext uri="{FF2B5EF4-FFF2-40B4-BE49-F238E27FC236}">
                  <a16:creationId xmlns:a16="http://schemas.microsoft.com/office/drawing/2014/main" id="{68AE1826-6463-4C2E-A1C7-910E581F89B3}"/>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74" name="Freeform 266">
              <a:extLst>
                <a:ext uri="{FF2B5EF4-FFF2-40B4-BE49-F238E27FC236}">
                  <a16:creationId xmlns:a16="http://schemas.microsoft.com/office/drawing/2014/main" id="{2BBC6928-53B9-40DD-A451-4FFD8BC88113}"/>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grpSp>
          <p:nvGrpSpPr>
            <p:cNvPr id="75" name="Graphic 2">
              <a:extLst>
                <a:ext uri="{FF2B5EF4-FFF2-40B4-BE49-F238E27FC236}">
                  <a16:creationId xmlns:a16="http://schemas.microsoft.com/office/drawing/2014/main" id="{83337DAD-B5DD-4D2B-8449-FEA40B9E951C}"/>
                </a:ext>
              </a:extLst>
            </p:cNvPr>
            <p:cNvGrpSpPr/>
            <p:nvPr/>
          </p:nvGrpSpPr>
          <p:grpSpPr>
            <a:xfrm>
              <a:off x="5632524" y="3887743"/>
              <a:ext cx="867188" cy="794922"/>
              <a:chOff x="5632524" y="3887743"/>
              <a:chExt cx="867188" cy="794922"/>
            </a:xfrm>
            <a:solidFill>
              <a:srgbClr val="010101"/>
            </a:solidFill>
          </p:grpSpPr>
          <p:sp>
            <p:nvSpPr>
              <p:cNvPr id="76" name="Freeform 268">
                <a:extLst>
                  <a:ext uri="{FF2B5EF4-FFF2-40B4-BE49-F238E27FC236}">
                    <a16:creationId xmlns:a16="http://schemas.microsoft.com/office/drawing/2014/main" id="{C5CD2783-A0ED-47A3-A983-33AA6B5AEF3E}"/>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77" name="Freeform 269">
                <a:extLst>
                  <a:ext uri="{FF2B5EF4-FFF2-40B4-BE49-F238E27FC236}">
                    <a16:creationId xmlns:a16="http://schemas.microsoft.com/office/drawing/2014/main" id="{02B3216F-93B0-4E23-99C0-DB0685247B9B}"/>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78" name="Freeform 270">
                <a:extLst>
                  <a:ext uri="{FF2B5EF4-FFF2-40B4-BE49-F238E27FC236}">
                    <a16:creationId xmlns:a16="http://schemas.microsoft.com/office/drawing/2014/main" id="{422BA969-D274-4405-898D-7FC850A9BFE2}"/>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79" name="Freeform 271">
                <a:extLst>
                  <a:ext uri="{FF2B5EF4-FFF2-40B4-BE49-F238E27FC236}">
                    <a16:creationId xmlns:a16="http://schemas.microsoft.com/office/drawing/2014/main" id="{D2D1EABC-6C1C-410A-A65E-14F8FC8B843D}"/>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0" name="Freeform 272">
                <a:extLst>
                  <a:ext uri="{FF2B5EF4-FFF2-40B4-BE49-F238E27FC236}">
                    <a16:creationId xmlns:a16="http://schemas.microsoft.com/office/drawing/2014/main" id="{A0827385-7369-4A04-BE1F-7C16DBEA93B0}"/>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1" name="Freeform 273">
                <a:extLst>
                  <a:ext uri="{FF2B5EF4-FFF2-40B4-BE49-F238E27FC236}">
                    <a16:creationId xmlns:a16="http://schemas.microsoft.com/office/drawing/2014/main" id="{F6DEE535-C22D-4CDD-A879-B6F45BA5E3A5}"/>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2" name="Freeform 274">
                <a:extLst>
                  <a:ext uri="{FF2B5EF4-FFF2-40B4-BE49-F238E27FC236}">
                    <a16:creationId xmlns:a16="http://schemas.microsoft.com/office/drawing/2014/main" id="{E402F7D5-D22B-4DDA-B46B-BFDFCCAB85DE}"/>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83" name="Freeform 275">
                <a:extLst>
                  <a:ext uri="{FF2B5EF4-FFF2-40B4-BE49-F238E27FC236}">
                    <a16:creationId xmlns:a16="http://schemas.microsoft.com/office/drawing/2014/main" id="{EB700CFA-F579-4274-80B7-37EF5B8A8C95}"/>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84" name="Freeform 276">
                <a:extLst>
                  <a:ext uri="{FF2B5EF4-FFF2-40B4-BE49-F238E27FC236}">
                    <a16:creationId xmlns:a16="http://schemas.microsoft.com/office/drawing/2014/main" id="{93DF44A4-AEB3-4318-9CC4-A2F15AA4A66C}"/>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sp>
        <p:nvSpPr>
          <p:cNvPr id="85" name="Text Placeholder 2">
            <a:extLst>
              <a:ext uri="{FF2B5EF4-FFF2-40B4-BE49-F238E27FC236}">
                <a16:creationId xmlns:a16="http://schemas.microsoft.com/office/drawing/2014/main" id="{04309A36-3D11-4696-93A4-2D3B0A8ABA30}"/>
              </a:ext>
            </a:extLst>
          </p:cNvPr>
          <p:cNvSpPr>
            <a:spLocks noGrp="1"/>
          </p:cNvSpPr>
          <p:nvPr>
            <p:ph type="body" sz="quarter" idx="16"/>
          </p:nvPr>
        </p:nvSpPr>
        <p:spPr>
          <a:xfrm>
            <a:off x="0" y="292648"/>
            <a:ext cx="5876349" cy="581025"/>
          </a:xfrm>
          <a:solidFill>
            <a:srgbClr val="FFD100"/>
          </a:solidFill>
        </p:spPr>
        <p:txBody>
          <a:bodyPr anchor="ctr">
            <a:normAutofit fontScale="77500" lnSpcReduction="20000"/>
          </a:bodyPr>
          <a:lstStyle/>
          <a:p>
            <a:r>
              <a:rPr lang="lt-LT" dirty="0"/>
              <a:t>Jūsų prekės ženklas yra jūsų reputacija!</a:t>
            </a:r>
          </a:p>
        </p:txBody>
      </p:sp>
      <p:sp>
        <p:nvSpPr>
          <p:cNvPr id="86" name="Text Placeholder 1">
            <a:extLst>
              <a:ext uri="{FF2B5EF4-FFF2-40B4-BE49-F238E27FC236}">
                <a16:creationId xmlns:a16="http://schemas.microsoft.com/office/drawing/2014/main" id="{2826DA91-55BD-4FB0-A489-7321A8C68C70}"/>
              </a:ext>
            </a:extLst>
          </p:cNvPr>
          <p:cNvSpPr txBox="1">
            <a:spLocks/>
          </p:cNvSpPr>
          <p:nvPr/>
        </p:nvSpPr>
        <p:spPr>
          <a:xfrm>
            <a:off x="0" y="5672925"/>
            <a:ext cx="9721321" cy="1085422"/>
          </a:xfrm>
          <a:prstGeom prst="rect">
            <a:avLst/>
          </a:prstGeom>
          <a:solidFill>
            <a:srgbClr val="FFD100"/>
          </a:solidFill>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lt-LT" dirty="0">
                <a:solidFill>
                  <a:srgbClr val="000000"/>
                </a:solidFill>
              </a:rPr>
              <a:t>Šiuolaikinėje rinkoje sėkmingas prekės ženklas turi būti </a:t>
            </a:r>
            <a:r>
              <a:rPr lang="lt-LT" b="1" dirty="0">
                <a:solidFill>
                  <a:srgbClr val="000000"/>
                </a:solidFill>
              </a:rPr>
              <a:t>nuoseklus </a:t>
            </a:r>
            <a:r>
              <a:rPr lang="lt-LT" dirty="0">
                <a:solidFill>
                  <a:srgbClr val="000000"/>
                </a:solidFill>
              </a:rPr>
              <a:t>bendravimo ir naudotojo patirties požiūriu. Yra daug programų, iš kurių paminėtos šios šešios.</a:t>
            </a:r>
          </a:p>
        </p:txBody>
      </p:sp>
    </p:spTree>
    <p:extLst>
      <p:ext uri="{BB962C8B-B14F-4D97-AF65-F5344CB8AC3E}">
        <p14:creationId xmlns:p14="http://schemas.microsoft.com/office/powerpoint/2010/main" val="959049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3E5EAD4-E996-4689-9B64-8D5C36116140}"/>
              </a:ext>
            </a:extLst>
          </p:cNvPr>
          <p:cNvSpPr/>
          <p:nvPr/>
        </p:nvSpPr>
        <p:spPr>
          <a:xfrm>
            <a:off x="322020" y="1738284"/>
            <a:ext cx="6386277" cy="3381431"/>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95F12ED1-EF87-403C-A14D-A8F201E6DC2D}"/>
              </a:ext>
            </a:extLst>
          </p:cNvPr>
          <p:cNvSpPr>
            <a:spLocks noGrp="1"/>
          </p:cNvSpPr>
          <p:nvPr>
            <p:ph type="body" sz="quarter" idx="18"/>
          </p:nvPr>
        </p:nvSpPr>
        <p:spPr>
          <a:xfrm>
            <a:off x="386755" y="1923393"/>
            <a:ext cx="6256805" cy="2956104"/>
          </a:xfrm>
        </p:spPr>
        <p:txBody>
          <a:bodyPr vert="horz" lIns="91440" tIns="45720" rIns="91440" bIns="45720" rtlCol="0" anchor="t">
            <a:normAutofit fontScale="85000" lnSpcReduction="20000"/>
          </a:bodyPr>
          <a:lstStyle/>
          <a:p>
            <a:pPr marL="179705"/>
            <a:r>
              <a:rPr lang="en-US" dirty="0" err="1"/>
              <a:t>Dabar</a:t>
            </a:r>
            <a:r>
              <a:rPr lang="en-US" dirty="0"/>
              <a:t>, kai </a:t>
            </a:r>
            <a:r>
              <a:rPr lang="en-US" dirty="0" err="1"/>
              <a:t>žinote</a:t>
            </a:r>
            <a:r>
              <a:rPr lang="en-US" dirty="0"/>
              <a:t>. </a:t>
            </a:r>
          </a:p>
          <a:p>
            <a:pPr marL="522605" indent="-342900">
              <a:buFont typeface="Arial" panose="020B0604020202020204" pitchFamily="34" charset="0"/>
              <a:buChar char="•"/>
            </a:pPr>
            <a:r>
              <a:rPr lang="lt-LT" b="1" dirty="0"/>
              <a:t>Į ką </a:t>
            </a:r>
            <a:r>
              <a:rPr lang="lt-LT" dirty="0"/>
              <a:t>norite orientuotis...</a:t>
            </a:r>
          </a:p>
          <a:p>
            <a:pPr marL="522605" indent="-342900">
              <a:buFont typeface="Arial" panose="020B0604020202020204" pitchFamily="34" charset="0"/>
              <a:buChar char="•"/>
            </a:pPr>
            <a:r>
              <a:rPr lang="lt-LT" b="1" dirty="0"/>
              <a:t>Kokia</a:t>
            </a:r>
            <a:r>
              <a:rPr lang="lt-LT" dirty="0"/>
              <a:t> yra jų pirkimo elgsena...</a:t>
            </a:r>
          </a:p>
          <a:p>
            <a:pPr marL="522605" indent="-342900">
              <a:buFont typeface="Arial" panose="020B0604020202020204" pitchFamily="34" charset="0"/>
              <a:buChar char="•"/>
            </a:pPr>
            <a:r>
              <a:rPr lang="lt-LT" b="1" dirty="0"/>
              <a:t>Kokius</a:t>
            </a:r>
            <a:r>
              <a:rPr lang="lt-LT" dirty="0"/>
              <a:t> sprendimus ir (arba) produktus norite jiems parduoti...</a:t>
            </a:r>
          </a:p>
          <a:p>
            <a:pPr marL="522605" indent="-342900">
              <a:buFont typeface="Arial" panose="020B0604020202020204" pitchFamily="34" charset="0"/>
              <a:buChar char="•"/>
            </a:pPr>
            <a:r>
              <a:rPr lang="lt-LT" b="1" dirty="0"/>
              <a:t>Kuo</a:t>
            </a:r>
            <a:r>
              <a:rPr lang="lt-LT" dirty="0"/>
              <a:t> jūs skiriatės nuo konkurentų...</a:t>
            </a:r>
          </a:p>
          <a:p>
            <a:pPr marL="522605" indent="-342900">
              <a:buFont typeface="Arial" panose="020B0604020202020204" pitchFamily="34" charset="0"/>
              <a:buChar char="•"/>
            </a:pPr>
            <a:r>
              <a:rPr lang="lt-LT" b="1" dirty="0"/>
              <a:t>Kokios</a:t>
            </a:r>
            <a:r>
              <a:rPr lang="lt-LT" dirty="0"/>
              <a:t> yra jų </a:t>
            </a:r>
            <a:r>
              <a:rPr lang="lt-LT" b="1" dirty="0"/>
              <a:t>BAIMĖS / PERSPEKTYVOS</a:t>
            </a:r>
            <a:r>
              <a:rPr lang="lt-LT" dirty="0"/>
              <a:t>...</a:t>
            </a:r>
          </a:p>
          <a:p>
            <a:pPr marL="522605" indent="-342900">
              <a:buFont typeface="Arial" panose="020B0604020202020204" pitchFamily="34" charset="0"/>
              <a:buChar char="•"/>
            </a:pPr>
            <a:r>
              <a:rPr lang="lt-LT" b="1" dirty="0"/>
              <a:t>Kokios</a:t>
            </a:r>
            <a:r>
              <a:rPr lang="lt-LT" dirty="0"/>
              <a:t> yra jūsų </a:t>
            </a:r>
            <a:r>
              <a:rPr lang="lt-LT" b="1" dirty="0"/>
              <a:t>VERTYBĖS</a:t>
            </a:r>
            <a:r>
              <a:rPr lang="lt-LT" dirty="0"/>
              <a:t>...</a:t>
            </a:r>
          </a:p>
          <a:p>
            <a:pPr marL="522605" indent="-342900">
              <a:buFont typeface="Arial" panose="020B0604020202020204" pitchFamily="34" charset="0"/>
              <a:buChar char="•"/>
            </a:pPr>
            <a:r>
              <a:rPr lang="lt-LT" b="1" dirty="0"/>
              <a:t>Kur</a:t>
            </a:r>
            <a:r>
              <a:rPr lang="lt-LT" dirty="0"/>
              <a:t> norite būti </a:t>
            </a:r>
            <a:r>
              <a:rPr lang="lt-LT" dirty="0" err="1"/>
              <a:t>pozicionuojami</a:t>
            </a:r>
            <a:r>
              <a:rPr lang="lt-LT" dirty="0"/>
              <a:t>...</a:t>
            </a:r>
          </a:p>
        </p:txBody>
      </p:sp>
      <p:sp>
        <p:nvSpPr>
          <p:cNvPr id="3" name="Text Placeholder 2">
            <a:extLst>
              <a:ext uri="{FF2B5EF4-FFF2-40B4-BE49-F238E27FC236}">
                <a16:creationId xmlns:a16="http://schemas.microsoft.com/office/drawing/2014/main" id="{15E3FF62-55B1-4A11-90B1-3DEE16753919}"/>
              </a:ext>
            </a:extLst>
          </p:cNvPr>
          <p:cNvSpPr>
            <a:spLocks noGrp="1"/>
          </p:cNvSpPr>
          <p:nvPr>
            <p:ph type="body" sz="quarter" idx="16"/>
          </p:nvPr>
        </p:nvSpPr>
        <p:spPr/>
        <p:txBody>
          <a:bodyPr>
            <a:normAutofit lnSpcReduction="10000"/>
          </a:bodyPr>
          <a:lstStyle/>
          <a:p>
            <a:r>
              <a:rPr lang="lt-LT" dirty="0"/>
              <a:t>Kurkite savo prekės ženklą...</a:t>
            </a:r>
          </a:p>
        </p:txBody>
      </p:sp>
      <p:sp>
        <p:nvSpPr>
          <p:cNvPr id="5" name="Arrow: Notched Right 4">
            <a:extLst>
              <a:ext uri="{FF2B5EF4-FFF2-40B4-BE49-F238E27FC236}">
                <a16:creationId xmlns:a16="http://schemas.microsoft.com/office/drawing/2014/main" id="{12CC5D48-7113-4A03-BFF3-5CE7238C939E}"/>
              </a:ext>
            </a:extLst>
          </p:cNvPr>
          <p:cNvSpPr/>
          <p:nvPr/>
        </p:nvSpPr>
        <p:spPr>
          <a:xfrm>
            <a:off x="6773032" y="3137887"/>
            <a:ext cx="1375648" cy="916223"/>
          </a:xfrm>
          <a:prstGeom prst="notched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0000"/>
                </a:solidFill>
              </a:rPr>
              <a:t>Galite pradėti</a:t>
            </a:r>
          </a:p>
        </p:txBody>
      </p:sp>
      <p:pic>
        <p:nvPicPr>
          <p:cNvPr id="7" name="Graphic 6" descr="Puzzle outline">
            <a:extLst>
              <a:ext uri="{FF2B5EF4-FFF2-40B4-BE49-F238E27FC236}">
                <a16:creationId xmlns:a16="http://schemas.microsoft.com/office/drawing/2014/main" id="{B844D539-466B-4759-81C5-AB452655A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7465" y="1738284"/>
            <a:ext cx="3424280" cy="3424280"/>
          </a:xfrm>
          <a:prstGeom prst="rect">
            <a:avLst/>
          </a:prstGeom>
        </p:spPr>
      </p:pic>
      <p:sp>
        <p:nvSpPr>
          <p:cNvPr id="8" name="TextBox 7">
            <a:extLst>
              <a:ext uri="{FF2B5EF4-FFF2-40B4-BE49-F238E27FC236}">
                <a16:creationId xmlns:a16="http://schemas.microsoft.com/office/drawing/2014/main" id="{DC776B60-EEE2-4A53-86CA-25950C338208}"/>
              </a:ext>
            </a:extLst>
          </p:cNvPr>
          <p:cNvSpPr txBox="1"/>
          <p:nvPr/>
        </p:nvSpPr>
        <p:spPr>
          <a:xfrm rot="18946635">
            <a:off x="8435273" y="3030152"/>
            <a:ext cx="2168666" cy="646331"/>
          </a:xfrm>
          <a:prstGeom prst="rect">
            <a:avLst/>
          </a:prstGeom>
          <a:noFill/>
        </p:spPr>
        <p:txBody>
          <a:bodyPr wrap="square" rtlCol="0">
            <a:spAutoFit/>
          </a:bodyPr>
          <a:lstStyle/>
          <a:p>
            <a:pPr algn="ctr"/>
            <a:r>
              <a:rPr lang="en-US" b="1" dirty="0"/>
              <a:t>KURKITE SAVO PREKĖS ŽENKLĄ</a:t>
            </a:r>
          </a:p>
        </p:txBody>
      </p:sp>
    </p:spTree>
    <p:extLst>
      <p:ext uri="{BB962C8B-B14F-4D97-AF65-F5344CB8AC3E}">
        <p14:creationId xmlns:p14="http://schemas.microsoft.com/office/powerpoint/2010/main" val="4188351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469A-6EB1-4456-8013-800701C5D471}"/>
              </a:ext>
            </a:extLst>
          </p:cNvPr>
          <p:cNvSpPr>
            <a:spLocks noGrp="1"/>
          </p:cNvSpPr>
          <p:nvPr>
            <p:ph type="body" sz="quarter" idx="18"/>
          </p:nvPr>
        </p:nvSpPr>
        <p:spPr>
          <a:xfrm>
            <a:off x="639271" y="1545724"/>
            <a:ext cx="10903545" cy="4304818"/>
          </a:xfrm>
        </p:spPr>
        <p:txBody>
          <a:bodyPr vert="horz" lIns="91440" tIns="45720" rIns="91440" bIns="45720" rtlCol="0" anchor="t">
            <a:normAutofit fontScale="92500" lnSpcReduction="10000"/>
          </a:bodyPr>
          <a:lstStyle/>
          <a:p>
            <a:r>
              <a:rPr lang="lt-LT" b="0" i="0" dirty="0">
                <a:solidFill>
                  <a:srgbClr val="202527"/>
                </a:solidFill>
                <a:effectLst/>
              </a:rPr>
              <a:t>Prekės ženklo kūrimas – tai žinomumo apie savo verslą didinimas pasitelkiant strategijas ir kampanijas, kuriomis siekiama sukurti unikalų ir ilgalaikį įvaizdį rinkoje. </a:t>
            </a:r>
            <a:r>
              <a:rPr lang="en-US" b="0" i="0" dirty="0" err="1">
                <a:solidFill>
                  <a:srgbClr val="1188A3"/>
                </a:solidFill>
                <a:effectLst/>
                <a:hlinkClick r:id="rId2">
                  <a:extLst>
                    <a:ext uri="{A12FA001-AC4F-418D-AE19-62706E023703}">
                      <ahyp:hlinkClr xmlns:ahyp="http://schemas.microsoft.com/office/drawing/2018/hyperlinkcolor" val="tx"/>
                    </a:ext>
                  </a:extLst>
                </a:hlinkClick>
              </a:rPr>
              <a:t>Nuoroda</a:t>
            </a:r>
            <a:endParaRPr lang="en-US" b="0" i="0" dirty="0">
              <a:solidFill>
                <a:srgbClr val="1188A3"/>
              </a:solidFill>
              <a:effectLst/>
            </a:endParaRPr>
          </a:p>
          <a:p>
            <a:endParaRPr lang="en-US" dirty="0">
              <a:solidFill>
                <a:srgbClr val="1188A3"/>
              </a:solidFill>
              <a:latin typeface="proxima-nova"/>
            </a:endParaRPr>
          </a:p>
          <a:p>
            <a:endParaRPr lang="en-US" dirty="0">
              <a:solidFill>
                <a:srgbClr val="1188A3"/>
              </a:solidFill>
              <a:latin typeface="proxima-nova"/>
            </a:endParaRPr>
          </a:p>
          <a:p>
            <a:endParaRPr lang="en-US" dirty="0">
              <a:solidFill>
                <a:srgbClr val="1188A3"/>
              </a:solidFill>
              <a:latin typeface="proxima-nova"/>
            </a:endParaRPr>
          </a:p>
          <a:p>
            <a:endParaRPr lang="en-US" dirty="0">
              <a:solidFill>
                <a:srgbClr val="1188A3"/>
              </a:solidFill>
              <a:latin typeface="proxima-nova"/>
            </a:endParaRPr>
          </a:p>
          <a:p>
            <a:pPr algn="l"/>
            <a:endParaRPr lang="en-US" sz="2200" b="0" i="0" dirty="0">
              <a:solidFill>
                <a:srgbClr val="202527"/>
              </a:solidFill>
              <a:effectLst/>
            </a:endParaRPr>
          </a:p>
          <a:p>
            <a:pPr algn="l"/>
            <a:endParaRPr lang="en-US" sz="900" b="0" i="0" dirty="0">
              <a:solidFill>
                <a:srgbClr val="202527"/>
              </a:solidFill>
              <a:effectLst/>
            </a:endParaRPr>
          </a:p>
          <a:p>
            <a:pPr algn="ctr"/>
            <a:r>
              <a:rPr lang="lt-LT" sz="2200" b="0" i="0" dirty="0">
                <a:solidFill>
                  <a:srgbClr val="202527"/>
                </a:solidFill>
                <a:effectLst/>
              </a:rPr>
              <a:t>Prekės ženklo kūrimą galima suskirstyti į tris aukšto lygio etapus</a:t>
            </a:r>
            <a:r>
              <a:rPr lang="en-US" sz="2200" b="0" i="0" dirty="0">
                <a:solidFill>
                  <a:srgbClr val="202527"/>
                </a:solidFill>
                <a:effectLst/>
              </a:rPr>
              <a:t>:</a:t>
            </a:r>
            <a:endParaRPr lang="en-US" sz="2200" b="0" i="0" dirty="0">
              <a:solidFill>
                <a:srgbClr val="202527"/>
              </a:solidFill>
              <a:effectLst/>
              <a:cs typeface="Calibri"/>
            </a:endParaRPr>
          </a:p>
          <a:p>
            <a:pPr algn="ctr">
              <a:buFont typeface="+mj-lt"/>
              <a:buAutoNum type="arabicPeriod"/>
            </a:pPr>
            <a:r>
              <a:rPr lang="lt-LT" sz="2200" b="1" i="0" dirty="0">
                <a:solidFill>
                  <a:srgbClr val="202527"/>
                </a:solidFill>
                <a:effectLst/>
              </a:rPr>
              <a:t>Prekės ženklo strategija</a:t>
            </a:r>
          </a:p>
          <a:p>
            <a:pPr algn="ctr">
              <a:buFont typeface="+mj-lt"/>
              <a:buAutoNum type="arabicPeriod"/>
            </a:pPr>
            <a:r>
              <a:rPr lang="lt-LT" sz="2200" b="1" i="0" dirty="0">
                <a:solidFill>
                  <a:srgbClr val="202527"/>
                </a:solidFill>
                <a:effectLst/>
              </a:rPr>
              <a:t>Prekės ženklo identitetas</a:t>
            </a:r>
          </a:p>
          <a:p>
            <a:pPr algn="ctr">
              <a:buFont typeface="+mj-lt"/>
              <a:buAutoNum type="arabicPeriod"/>
            </a:pPr>
            <a:r>
              <a:rPr lang="lt-LT" sz="2200" b="1" i="0" dirty="0">
                <a:solidFill>
                  <a:srgbClr val="202527"/>
                </a:solidFill>
                <a:effectLst/>
              </a:rPr>
              <a:t>Prekės ženklo rinkodara</a:t>
            </a:r>
            <a:endParaRPr lang="en-IE" dirty="0">
              <a:solidFill>
                <a:srgbClr val="1188A3"/>
              </a:solidFill>
            </a:endParaRPr>
          </a:p>
        </p:txBody>
      </p:sp>
      <p:sp>
        <p:nvSpPr>
          <p:cNvPr id="3" name="Text Placeholder 2">
            <a:extLst>
              <a:ext uri="{FF2B5EF4-FFF2-40B4-BE49-F238E27FC236}">
                <a16:creationId xmlns:a16="http://schemas.microsoft.com/office/drawing/2014/main" id="{37D25C6E-AE97-481C-872E-255360B4E988}"/>
              </a:ext>
            </a:extLst>
          </p:cNvPr>
          <p:cNvSpPr>
            <a:spLocks noGrp="1"/>
          </p:cNvSpPr>
          <p:nvPr>
            <p:ph type="body" sz="quarter" idx="16"/>
          </p:nvPr>
        </p:nvSpPr>
        <p:spPr/>
        <p:txBody>
          <a:bodyPr>
            <a:normAutofit lnSpcReduction="10000"/>
          </a:bodyPr>
          <a:lstStyle/>
          <a:p>
            <a:r>
              <a:rPr lang="lt-LT" dirty="0"/>
              <a:t>Kas yra prekės ženklo kūrimas?</a:t>
            </a:r>
          </a:p>
        </p:txBody>
      </p:sp>
      <p:sp>
        <p:nvSpPr>
          <p:cNvPr id="4" name="Smiley Face 3">
            <a:extLst>
              <a:ext uri="{FF2B5EF4-FFF2-40B4-BE49-F238E27FC236}">
                <a16:creationId xmlns:a16="http://schemas.microsoft.com/office/drawing/2014/main" id="{6231CDA0-3EBA-4161-ACBD-C142483DF655}"/>
              </a:ext>
            </a:extLst>
          </p:cNvPr>
          <p:cNvSpPr/>
          <p:nvPr/>
        </p:nvSpPr>
        <p:spPr>
          <a:xfrm>
            <a:off x="1351370" y="2711844"/>
            <a:ext cx="1197621" cy="922492"/>
          </a:xfrm>
          <a:prstGeom prst="smileyFace">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Sun 4">
            <a:extLst>
              <a:ext uri="{FF2B5EF4-FFF2-40B4-BE49-F238E27FC236}">
                <a16:creationId xmlns:a16="http://schemas.microsoft.com/office/drawing/2014/main" id="{9C38CC66-5D0E-4FB0-97D9-E6481E84AC9C}"/>
              </a:ext>
            </a:extLst>
          </p:cNvPr>
          <p:cNvSpPr/>
          <p:nvPr/>
        </p:nvSpPr>
        <p:spPr>
          <a:xfrm>
            <a:off x="5204779" y="2618198"/>
            <a:ext cx="1432290" cy="1189529"/>
          </a:xfrm>
          <a:prstGeom prst="sun">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Plus Sign 5">
            <a:extLst>
              <a:ext uri="{FF2B5EF4-FFF2-40B4-BE49-F238E27FC236}">
                <a16:creationId xmlns:a16="http://schemas.microsoft.com/office/drawing/2014/main" id="{C52AE0F4-7D7C-4168-A574-EC8665E9F9B8}"/>
              </a:ext>
            </a:extLst>
          </p:cNvPr>
          <p:cNvSpPr/>
          <p:nvPr/>
        </p:nvSpPr>
        <p:spPr>
          <a:xfrm>
            <a:off x="3719340" y="2999109"/>
            <a:ext cx="441016" cy="362119"/>
          </a:xfrm>
          <a:prstGeom prst="mathPlus">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Equals 6">
            <a:extLst>
              <a:ext uri="{FF2B5EF4-FFF2-40B4-BE49-F238E27FC236}">
                <a16:creationId xmlns:a16="http://schemas.microsoft.com/office/drawing/2014/main" id="{0A1C3C38-FA4D-4DD7-951D-1FFEDE66390F}"/>
              </a:ext>
            </a:extLst>
          </p:cNvPr>
          <p:cNvSpPr/>
          <p:nvPr/>
        </p:nvSpPr>
        <p:spPr>
          <a:xfrm flipV="1">
            <a:off x="7888387" y="3038559"/>
            <a:ext cx="509799" cy="283221"/>
          </a:xfrm>
          <a:prstGeom prst="mathEqual">
            <a:avLst>
              <a:gd name="adj1" fmla="val 23520"/>
              <a:gd name="adj2" fmla="val 34617"/>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1" name="Graphic 10" descr="Trophy outline">
            <a:extLst>
              <a:ext uri="{FF2B5EF4-FFF2-40B4-BE49-F238E27FC236}">
                <a16:creationId xmlns:a16="http://schemas.microsoft.com/office/drawing/2014/main" id="{66979103-E18E-4ED7-9BC2-94A14784A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6007" y="2591475"/>
            <a:ext cx="914400" cy="1163230"/>
          </a:xfrm>
          <a:prstGeom prst="rect">
            <a:avLst/>
          </a:prstGeom>
        </p:spPr>
      </p:pic>
      <p:sp>
        <p:nvSpPr>
          <p:cNvPr id="12" name="TextBox 11">
            <a:extLst>
              <a:ext uri="{FF2B5EF4-FFF2-40B4-BE49-F238E27FC236}">
                <a16:creationId xmlns:a16="http://schemas.microsoft.com/office/drawing/2014/main" id="{A8BF28AA-1E01-47AC-B493-8D697C473408}"/>
              </a:ext>
            </a:extLst>
          </p:cNvPr>
          <p:cNvSpPr txBox="1"/>
          <p:nvPr/>
        </p:nvSpPr>
        <p:spPr>
          <a:xfrm>
            <a:off x="1089133" y="3770201"/>
            <a:ext cx="1982017" cy="369332"/>
          </a:xfrm>
          <a:prstGeom prst="rect">
            <a:avLst/>
          </a:prstGeom>
          <a:noFill/>
        </p:spPr>
        <p:txBody>
          <a:bodyPr wrap="square" rtlCol="0">
            <a:spAutoFit/>
          </a:bodyPr>
          <a:lstStyle/>
          <a:p>
            <a:r>
              <a:rPr lang="en-US" b="1" dirty="0" err="1">
                <a:solidFill>
                  <a:srgbClr val="000000"/>
                </a:solidFill>
              </a:rPr>
              <a:t>Teigiamas</a:t>
            </a:r>
            <a:r>
              <a:rPr lang="en-US" b="1" dirty="0">
                <a:solidFill>
                  <a:srgbClr val="000000"/>
                </a:solidFill>
              </a:rPr>
              <a:t> </a:t>
            </a:r>
            <a:r>
              <a:rPr lang="en-US" b="1" dirty="0" err="1">
                <a:solidFill>
                  <a:srgbClr val="000000"/>
                </a:solidFill>
              </a:rPr>
              <a:t>įvaizdis</a:t>
            </a:r>
            <a:endParaRPr lang="en-IE" b="1" dirty="0">
              <a:solidFill>
                <a:srgbClr val="000000"/>
              </a:solidFill>
            </a:endParaRPr>
          </a:p>
        </p:txBody>
      </p:sp>
      <p:sp>
        <p:nvSpPr>
          <p:cNvPr id="13" name="TextBox 12">
            <a:extLst>
              <a:ext uri="{FF2B5EF4-FFF2-40B4-BE49-F238E27FC236}">
                <a16:creationId xmlns:a16="http://schemas.microsoft.com/office/drawing/2014/main" id="{D399B2AF-0ACB-4624-A6DD-45D55EC4867F}"/>
              </a:ext>
            </a:extLst>
          </p:cNvPr>
          <p:cNvSpPr txBox="1"/>
          <p:nvPr/>
        </p:nvSpPr>
        <p:spPr>
          <a:xfrm>
            <a:off x="5500686" y="3807727"/>
            <a:ext cx="1573901" cy="378070"/>
          </a:xfrm>
          <a:prstGeom prst="rect">
            <a:avLst/>
          </a:prstGeom>
          <a:noFill/>
        </p:spPr>
        <p:txBody>
          <a:bodyPr wrap="square" rtlCol="0">
            <a:spAutoFit/>
          </a:bodyPr>
          <a:lstStyle/>
          <a:p>
            <a:r>
              <a:rPr lang="en-US" b="1" dirty="0" err="1">
                <a:solidFill>
                  <a:srgbClr val="000000"/>
                </a:solidFill>
              </a:rPr>
              <a:t>Išsiskirti</a:t>
            </a:r>
            <a:endParaRPr lang="en-IE" b="1" dirty="0">
              <a:solidFill>
                <a:srgbClr val="000000"/>
              </a:solidFill>
            </a:endParaRPr>
          </a:p>
        </p:txBody>
      </p:sp>
      <p:sp>
        <p:nvSpPr>
          <p:cNvPr id="14" name="TextBox 13">
            <a:extLst>
              <a:ext uri="{FF2B5EF4-FFF2-40B4-BE49-F238E27FC236}">
                <a16:creationId xmlns:a16="http://schemas.microsoft.com/office/drawing/2014/main" id="{3A1FDCED-2702-4031-B397-A0294F8D2A75}"/>
              </a:ext>
            </a:extLst>
          </p:cNvPr>
          <p:cNvSpPr txBox="1"/>
          <p:nvPr/>
        </p:nvSpPr>
        <p:spPr>
          <a:xfrm>
            <a:off x="8417443" y="3807727"/>
            <a:ext cx="2251527" cy="369332"/>
          </a:xfrm>
          <a:prstGeom prst="rect">
            <a:avLst/>
          </a:prstGeom>
          <a:noFill/>
        </p:spPr>
        <p:txBody>
          <a:bodyPr wrap="square" rtlCol="0">
            <a:spAutoFit/>
          </a:bodyPr>
          <a:lstStyle/>
          <a:p>
            <a:r>
              <a:rPr lang="lt-LT" b="1" dirty="0">
                <a:solidFill>
                  <a:srgbClr val="000000"/>
                </a:solidFill>
              </a:rPr>
              <a:t>Prekės ženklo sėkmė</a:t>
            </a:r>
            <a:endParaRPr lang="en-IE" b="1" dirty="0">
              <a:solidFill>
                <a:srgbClr val="000000"/>
              </a:solidFill>
            </a:endParaRPr>
          </a:p>
        </p:txBody>
      </p:sp>
    </p:spTree>
    <p:extLst>
      <p:ext uri="{BB962C8B-B14F-4D97-AF65-F5344CB8AC3E}">
        <p14:creationId xmlns:p14="http://schemas.microsoft.com/office/powerpoint/2010/main" val="3711206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3B4DB-F477-4F23-84A9-0C0A867EB429}"/>
              </a:ext>
            </a:extLst>
          </p:cNvPr>
          <p:cNvSpPr>
            <a:spLocks noGrp="1"/>
          </p:cNvSpPr>
          <p:nvPr>
            <p:ph type="body" sz="quarter" idx="18"/>
          </p:nvPr>
        </p:nvSpPr>
        <p:spPr>
          <a:xfrm>
            <a:off x="566442" y="1453216"/>
            <a:ext cx="11296482" cy="3867704"/>
          </a:xfrm>
        </p:spPr>
        <p:txBody>
          <a:bodyPr vert="horz" lIns="91440" tIns="45720" rIns="91440" bIns="45720" rtlCol="0" anchor="t">
            <a:normAutofit/>
          </a:bodyPr>
          <a:lstStyle/>
          <a:p>
            <a:r>
              <a:rPr lang="lt-LT" sz="2200" b="0" i="0" dirty="0">
                <a:solidFill>
                  <a:srgbClr val="202527"/>
                </a:solidFill>
                <a:effectLst/>
              </a:rPr>
              <a:t>Prekės ženklo strategijoje aprašyta, kuo esate skirtingi, patikimi, įsimintini ir </a:t>
            </a:r>
            <a:r>
              <a:rPr lang="lt-LT" sz="2200" dirty="0">
                <a:solidFill>
                  <a:srgbClr val="202527"/>
                </a:solidFill>
              </a:rPr>
              <a:t>kuo patinkate</a:t>
            </a:r>
            <a:r>
              <a:rPr lang="lt-LT" sz="2200" b="0" i="0" dirty="0">
                <a:solidFill>
                  <a:srgbClr val="202527"/>
                </a:solidFill>
                <a:effectLst/>
              </a:rPr>
              <a:t> savo idealiam klientui. Joje nurodomas jūsų tikslas, pažadai ir tai, kaip sprendžiate žmonių problemas. Tai PIRMASIS žingsnis, kurį turite žengti kurdami prekės ženklą nuo nulio (nesvarbu, ar tik pradedate, ar jau esate įsitvirtinę).</a:t>
            </a:r>
            <a:endParaRPr lang="en-US" sz="2200" dirty="0">
              <a:solidFill>
                <a:srgbClr val="202527"/>
              </a:solidFill>
            </a:endParaRPr>
          </a:p>
          <a:p>
            <a:r>
              <a:rPr lang="lt-LT" sz="2200" b="1" i="0" dirty="0">
                <a:solidFill>
                  <a:srgbClr val="202527"/>
                </a:solidFill>
                <a:effectLst/>
              </a:rPr>
              <a:t>Prekės ženklo strategiją galite laikyti planu, kaip norite, kad pasaulis matytų jūsų verslą. </a:t>
            </a:r>
            <a:r>
              <a:rPr lang="lt-LT" sz="2200" i="0" dirty="0">
                <a:solidFill>
                  <a:srgbClr val="202527"/>
                </a:solidFill>
                <a:effectLst/>
              </a:rPr>
              <a:t>Veiksminga ir išsami prekės ženklo strategija turėtų apimti šiuos komponentus (dalis):</a:t>
            </a:r>
          </a:p>
        </p:txBody>
      </p:sp>
      <p:sp>
        <p:nvSpPr>
          <p:cNvPr id="3" name="Text Placeholder 2">
            <a:extLst>
              <a:ext uri="{FF2B5EF4-FFF2-40B4-BE49-F238E27FC236}">
                <a16:creationId xmlns:a16="http://schemas.microsoft.com/office/drawing/2014/main" id="{171ACE7A-03BE-43FA-9F95-E31C9D5FE08B}"/>
              </a:ext>
            </a:extLst>
          </p:cNvPr>
          <p:cNvSpPr>
            <a:spLocks noGrp="1"/>
          </p:cNvSpPr>
          <p:nvPr>
            <p:ph type="body" sz="quarter" idx="16"/>
          </p:nvPr>
        </p:nvSpPr>
        <p:spPr/>
        <p:txBody>
          <a:bodyPr>
            <a:normAutofit lnSpcReduction="10000"/>
          </a:bodyPr>
          <a:lstStyle/>
          <a:p>
            <a:r>
              <a:rPr lang="lt-LT" dirty="0"/>
              <a:t>Prekės ženklo strategija:</a:t>
            </a:r>
            <a:endParaRPr lang="en-IE" dirty="0"/>
          </a:p>
        </p:txBody>
      </p:sp>
      <p:grpSp>
        <p:nvGrpSpPr>
          <p:cNvPr id="4" name="Graphic 3">
            <a:extLst>
              <a:ext uri="{FF2B5EF4-FFF2-40B4-BE49-F238E27FC236}">
                <a16:creationId xmlns:a16="http://schemas.microsoft.com/office/drawing/2014/main" id="{A5AD7CA9-7D0B-4455-A9BE-4C7BCE120AA4}"/>
              </a:ext>
            </a:extLst>
          </p:cNvPr>
          <p:cNvGrpSpPr/>
          <p:nvPr/>
        </p:nvGrpSpPr>
        <p:grpSpPr>
          <a:xfrm>
            <a:off x="9921373" y="564049"/>
            <a:ext cx="1135695" cy="927053"/>
            <a:chOff x="4588722" y="5454835"/>
            <a:chExt cx="1135695" cy="927053"/>
          </a:xfrm>
        </p:grpSpPr>
        <p:sp>
          <p:nvSpPr>
            <p:cNvPr id="5" name="Freeform 1093">
              <a:extLst>
                <a:ext uri="{FF2B5EF4-FFF2-40B4-BE49-F238E27FC236}">
                  <a16:creationId xmlns:a16="http://schemas.microsoft.com/office/drawing/2014/main" id="{9062B017-169E-4FBB-9416-2A16EF17BC8D}"/>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FC000"/>
            </a:solidFill>
            <a:ln w="27426" cap="flat">
              <a:noFill/>
              <a:prstDash val="solid"/>
              <a:miter/>
            </a:ln>
          </p:spPr>
          <p:txBody>
            <a:bodyPr rtlCol="0" anchor="ctr"/>
            <a:lstStyle/>
            <a:p>
              <a:endParaRPr lang="en-US"/>
            </a:p>
          </p:txBody>
        </p:sp>
        <p:sp>
          <p:nvSpPr>
            <p:cNvPr id="6" name="Freeform 1094">
              <a:extLst>
                <a:ext uri="{FF2B5EF4-FFF2-40B4-BE49-F238E27FC236}">
                  <a16:creationId xmlns:a16="http://schemas.microsoft.com/office/drawing/2014/main" id="{89624C25-8249-4BF1-83AF-411A8FBFF707}"/>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7" name="Freeform 1095">
              <a:extLst>
                <a:ext uri="{FF2B5EF4-FFF2-40B4-BE49-F238E27FC236}">
                  <a16:creationId xmlns:a16="http://schemas.microsoft.com/office/drawing/2014/main" id="{0671E743-A852-4773-AC8D-0F5781C29338}"/>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485A388-A592-4E70-9787-3E3BB6B267CD}"/>
                </a:ext>
              </a:extLst>
            </p:cNvPr>
            <p:cNvGrpSpPr/>
            <p:nvPr/>
          </p:nvGrpSpPr>
          <p:grpSpPr>
            <a:xfrm>
              <a:off x="4588722" y="5454835"/>
              <a:ext cx="1135695" cy="927053"/>
              <a:chOff x="4588722" y="5454835"/>
              <a:chExt cx="1135695" cy="927053"/>
            </a:xfrm>
            <a:solidFill>
              <a:srgbClr val="000000"/>
            </a:solidFill>
          </p:grpSpPr>
          <p:sp>
            <p:nvSpPr>
              <p:cNvPr id="9" name="Freeform 1097">
                <a:extLst>
                  <a:ext uri="{FF2B5EF4-FFF2-40B4-BE49-F238E27FC236}">
                    <a16:creationId xmlns:a16="http://schemas.microsoft.com/office/drawing/2014/main" id="{E0982127-C57F-40B7-A599-D1977FF0FCB2}"/>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0" name="Freeform 1098">
                <a:extLst>
                  <a:ext uri="{FF2B5EF4-FFF2-40B4-BE49-F238E27FC236}">
                    <a16:creationId xmlns:a16="http://schemas.microsoft.com/office/drawing/2014/main" id="{25475884-E855-4669-B9AD-5B98981D8C38}"/>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1" name="Freeform 1099">
                <a:extLst>
                  <a:ext uri="{FF2B5EF4-FFF2-40B4-BE49-F238E27FC236}">
                    <a16:creationId xmlns:a16="http://schemas.microsoft.com/office/drawing/2014/main" id="{0EC31EF4-7858-41D4-BF1F-02DA2267CBC7}"/>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FFC000"/>
              </a:solidFill>
              <a:ln w="27426" cap="flat">
                <a:noFill/>
                <a:prstDash val="solid"/>
                <a:miter/>
              </a:ln>
            </p:spPr>
            <p:txBody>
              <a:bodyPr rtlCol="0" anchor="ctr"/>
              <a:lstStyle/>
              <a:p>
                <a:endParaRPr lang="en-US"/>
              </a:p>
            </p:txBody>
          </p:sp>
          <p:sp>
            <p:nvSpPr>
              <p:cNvPr id="12" name="Freeform 1100">
                <a:extLst>
                  <a:ext uri="{FF2B5EF4-FFF2-40B4-BE49-F238E27FC236}">
                    <a16:creationId xmlns:a16="http://schemas.microsoft.com/office/drawing/2014/main" id="{2F80AF6C-44AD-4EA1-B075-21AD21EA8BC7}"/>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FFC000"/>
              </a:solidFill>
              <a:ln w="27426" cap="flat">
                <a:noFill/>
                <a:prstDash val="solid"/>
                <a:miter/>
              </a:ln>
            </p:spPr>
            <p:txBody>
              <a:bodyPr rtlCol="0" anchor="ctr"/>
              <a:lstStyle/>
              <a:p>
                <a:endParaRPr lang="en-US"/>
              </a:p>
            </p:txBody>
          </p:sp>
          <p:sp>
            <p:nvSpPr>
              <p:cNvPr id="13" name="Freeform 1101">
                <a:extLst>
                  <a:ext uri="{FF2B5EF4-FFF2-40B4-BE49-F238E27FC236}">
                    <a16:creationId xmlns:a16="http://schemas.microsoft.com/office/drawing/2014/main" id="{0F20412E-EF6F-4206-BDB1-D4642AC14921}"/>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pic>
        <p:nvPicPr>
          <p:cNvPr id="15" name="Graphic 14" descr="Puzzle outline">
            <a:extLst>
              <a:ext uri="{FF2B5EF4-FFF2-40B4-BE49-F238E27FC236}">
                <a16:creationId xmlns:a16="http://schemas.microsoft.com/office/drawing/2014/main" id="{01281CA2-DFED-4C10-BB53-EF09FC4245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586330">
            <a:off x="902849" y="3769099"/>
            <a:ext cx="2184213" cy="2199854"/>
          </a:xfrm>
          <a:prstGeom prst="rect">
            <a:avLst/>
          </a:prstGeom>
        </p:spPr>
      </p:pic>
      <p:sp>
        <p:nvSpPr>
          <p:cNvPr id="16" name="TextBox 15">
            <a:extLst>
              <a:ext uri="{FF2B5EF4-FFF2-40B4-BE49-F238E27FC236}">
                <a16:creationId xmlns:a16="http://schemas.microsoft.com/office/drawing/2014/main" id="{8B36771D-B089-483F-BC86-CF225B136338}"/>
              </a:ext>
            </a:extLst>
          </p:cNvPr>
          <p:cNvSpPr txBox="1"/>
          <p:nvPr/>
        </p:nvSpPr>
        <p:spPr>
          <a:xfrm rot="21386476">
            <a:off x="1596939" y="4375838"/>
            <a:ext cx="1411911" cy="1754326"/>
          </a:xfrm>
          <a:prstGeom prst="rect">
            <a:avLst/>
          </a:prstGeom>
          <a:noFill/>
        </p:spPr>
        <p:txBody>
          <a:bodyPr wrap="square" rtlCol="0">
            <a:spAutoFit/>
          </a:bodyPr>
          <a:lstStyle/>
          <a:p>
            <a:r>
              <a:rPr lang="lt-LT" b="1" i="0" dirty="0">
                <a:solidFill>
                  <a:srgbClr val="1D372F"/>
                </a:solidFill>
                <a:effectLst/>
                <a:latin typeface="proxima-nova"/>
              </a:rPr>
              <a:t>Prekės ženklo atradimas</a:t>
            </a:r>
          </a:p>
          <a:p>
            <a:endParaRPr lang="lt-LT" b="1" i="0" dirty="0">
              <a:solidFill>
                <a:srgbClr val="1D372F"/>
              </a:solidFill>
              <a:effectLst/>
              <a:latin typeface="proxima-nova"/>
            </a:endParaRPr>
          </a:p>
          <a:p>
            <a:endParaRPr lang="lt-LT" b="1" i="0" dirty="0">
              <a:solidFill>
                <a:srgbClr val="1D372F"/>
              </a:solidFill>
              <a:effectLst/>
              <a:latin typeface="proxima-nova"/>
            </a:endParaRPr>
          </a:p>
          <a:p>
            <a:endParaRPr lang="en-IE" b="1" dirty="0">
              <a:solidFill>
                <a:srgbClr val="1D372F"/>
              </a:solidFill>
            </a:endParaRPr>
          </a:p>
        </p:txBody>
      </p:sp>
      <p:pic>
        <p:nvPicPr>
          <p:cNvPr id="17" name="Graphic 16" descr="Puzzle outline">
            <a:extLst>
              <a:ext uri="{FF2B5EF4-FFF2-40B4-BE49-F238E27FC236}">
                <a16:creationId xmlns:a16="http://schemas.microsoft.com/office/drawing/2014/main" id="{70DA3E96-B3C4-4D08-9F44-31BB605CC7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091236">
            <a:off x="2907859" y="3800662"/>
            <a:ext cx="1976053" cy="1980728"/>
          </a:xfrm>
          <a:prstGeom prst="rect">
            <a:avLst/>
          </a:prstGeom>
        </p:spPr>
      </p:pic>
      <p:pic>
        <p:nvPicPr>
          <p:cNvPr id="18" name="Graphic 17" descr="Puzzle outline">
            <a:extLst>
              <a:ext uri="{FF2B5EF4-FFF2-40B4-BE49-F238E27FC236}">
                <a16:creationId xmlns:a16="http://schemas.microsoft.com/office/drawing/2014/main" id="{FE672FE9-6463-4693-BFB9-D89794D2A0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57016">
            <a:off x="4864796" y="3700949"/>
            <a:ext cx="2229822" cy="2229822"/>
          </a:xfrm>
          <a:prstGeom prst="rect">
            <a:avLst/>
          </a:prstGeom>
        </p:spPr>
      </p:pic>
      <p:pic>
        <p:nvPicPr>
          <p:cNvPr id="19" name="Graphic 18" descr="Puzzle outline">
            <a:extLst>
              <a:ext uri="{FF2B5EF4-FFF2-40B4-BE49-F238E27FC236}">
                <a16:creationId xmlns:a16="http://schemas.microsoft.com/office/drawing/2014/main" id="{4EAE22E4-BCF4-4669-A84A-DA3ECEC7E9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143964">
            <a:off x="6993983" y="3653018"/>
            <a:ext cx="2041707" cy="2105614"/>
          </a:xfrm>
          <a:prstGeom prst="rect">
            <a:avLst/>
          </a:prstGeom>
        </p:spPr>
      </p:pic>
      <p:pic>
        <p:nvPicPr>
          <p:cNvPr id="20" name="Graphic 19" descr="Puzzle outline">
            <a:extLst>
              <a:ext uri="{FF2B5EF4-FFF2-40B4-BE49-F238E27FC236}">
                <a16:creationId xmlns:a16="http://schemas.microsoft.com/office/drawing/2014/main" id="{CFA4600E-B626-45A7-9BF6-3B9DA66479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636070">
            <a:off x="9115506" y="3696046"/>
            <a:ext cx="2158369" cy="2142219"/>
          </a:xfrm>
          <a:prstGeom prst="rect">
            <a:avLst/>
          </a:prstGeom>
        </p:spPr>
      </p:pic>
      <p:sp>
        <p:nvSpPr>
          <p:cNvPr id="22" name="TextBox 21">
            <a:extLst>
              <a:ext uri="{FF2B5EF4-FFF2-40B4-BE49-F238E27FC236}">
                <a16:creationId xmlns:a16="http://schemas.microsoft.com/office/drawing/2014/main" id="{EAAAFEF5-DC6E-4451-97F7-4461DE287A53}"/>
              </a:ext>
            </a:extLst>
          </p:cNvPr>
          <p:cNvSpPr txBox="1"/>
          <p:nvPr/>
        </p:nvSpPr>
        <p:spPr>
          <a:xfrm>
            <a:off x="9034281" y="4536548"/>
            <a:ext cx="2441447" cy="369332"/>
          </a:xfrm>
          <a:prstGeom prst="rect">
            <a:avLst/>
          </a:prstGeom>
          <a:noFill/>
        </p:spPr>
        <p:txBody>
          <a:bodyPr wrap="square" lIns="91440" tIns="45720" rIns="91440" bIns="45720" anchor="t">
            <a:spAutoFit/>
          </a:bodyPr>
          <a:lstStyle/>
          <a:p>
            <a:pPr algn="ctr"/>
            <a:r>
              <a:rPr lang="lt-LT" b="1" dirty="0">
                <a:solidFill>
                  <a:srgbClr val="1D372F"/>
                </a:solidFill>
                <a:latin typeface="proxima-nova"/>
              </a:rPr>
              <a:t>Žinutė ir istorija</a:t>
            </a:r>
            <a:endParaRPr lang="en-US" b="1" i="0" dirty="0">
              <a:solidFill>
                <a:srgbClr val="1D372F"/>
              </a:solidFill>
              <a:effectLst/>
              <a:latin typeface="proxima-nova"/>
            </a:endParaRPr>
          </a:p>
        </p:txBody>
      </p:sp>
      <p:sp>
        <p:nvSpPr>
          <p:cNvPr id="24" name="TextBox 23">
            <a:extLst>
              <a:ext uri="{FF2B5EF4-FFF2-40B4-BE49-F238E27FC236}">
                <a16:creationId xmlns:a16="http://schemas.microsoft.com/office/drawing/2014/main" id="{60A3662A-F02A-4441-B12E-CE1D88FDF941}"/>
              </a:ext>
            </a:extLst>
          </p:cNvPr>
          <p:cNvSpPr txBox="1"/>
          <p:nvPr/>
        </p:nvSpPr>
        <p:spPr>
          <a:xfrm flipH="1">
            <a:off x="7628220" y="4259023"/>
            <a:ext cx="1020223" cy="646331"/>
          </a:xfrm>
          <a:prstGeom prst="rect">
            <a:avLst/>
          </a:prstGeom>
          <a:noFill/>
        </p:spPr>
        <p:txBody>
          <a:bodyPr wrap="square">
            <a:spAutoFit/>
          </a:bodyPr>
          <a:lstStyle/>
          <a:p>
            <a:r>
              <a:rPr lang="lt-LT" b="1" i="0" dirty="0">
                <a:solidFill>
                  <a:srgbClr val="1D372F"/>
                </a:solidFill>
                <a:effectLst/>
                <a:latin typeface="proxima-nova"/>
              </a:rPr>
              <a:t>Prekės ženklo</a:t>
            </a:r>
            <a:endParaRPr lang="en-IE" b="1" dirty="0">
              <a:solidFill>
                <a:srgbClr val="1D372F"/>
              </a:solidFill>
            </a:endParaRPr>
          </a:p>
        </p:txBody>
      </p:sp>
      <p:sp>
        <p:nvSpPr>
          <p:cNvPr id="26" name="TextBox 25">
            <a:extLst>
              <a:ext uri="{FF2B5EF4-FFF2-40B4-BE49-F238E27FC236}">
                <a16:creationId xmlns:a16="http://schemas.microsoft.com/office/drawing/2014/main" id="{6603A532-54C3-4FBB-BC82-A6B9242D35DE}"/>
              </a:ext>
            </a:extLst>
          </p:cNvPr>
          <p:cNvSpPr txBox="1"/>
          <p:nvPr/>
        </p:nvSpPr>
        <p:spPr>
          <a:xfrm>
            <a:off x="7692039" y="4870242"/>
            <a:ext cx="892413" cy="369332"/>
          </a:xfrm>
          <a:prstGeom prst="rect">
            <a:avLst/>
          </a:prstGeom>
          <a:noFill/>
        </p:spPr>
        <p:txBody>
          <a:bodyPr wrap="square">
            <a:spAutoFit/>
          </a:bodyPr>
          <a:lstStyle/>
          <a:p>
            <a:pPr algn="l"/>
            <a:r>
              <a:rPr lang="en-US" b="1" i="0" dirty="0">
                <a:solidFill>
                  <a:srgbClr val="1D372F"/>
                </a:solidFill>
                <a:effectLst/>
                <a:latin typeface="proxima-nova"/>
              </a:rPr>
              <a:t>balsas</a:t>
            </a:r>
          </a:p>
        </p:txBody>
      </p:sp>
      <p:sp>
        <p:nvSpPr>
          <p:cNvPr id="28" name="TextBox 27">
            <a:extLst>
              <a:ext uri="{FF2B5EF4-FFF2-40B4-BE49-F238E27FC236}">
                <a16:creationId xmlns:a16="http://schemas.microsoft.com/office/drawing/2014/main" id="{4769005F-BF04-479E-A65B-A6E7C560F8A5}"/>
              </a:ext>
            </a:extLst>
          </p:cNvPr>
          <p:cNvSpPr txBox="1"/>
          <p:nvPr/>
        </p:nvSpPr>
        <p:spPr>
          <a:xfrm>
            <a:off x="5268218" y="4440596"/>
            <a:ext cx="1600705" cy="646331"/>
          </a:xfrm>
          <a:prstGeom prst="rect">
            <a:avLst/>
          </a:prstGeom>
          <a:noFill/>
        </p:spPr>
        <p:txBody>
          <a:bodyPr wrap="square">
            <a:spAutoFit/>
          </a:bodyPr>
          <a:lstStyle/>
          <a:p>
            <a:pPr algn="ctr"/>
            <a:r>
              <a:rPr lang="lt-LT" b="1" i="0" dirty="0">
                <a:solidFill>
                  <a:srgbClr val="1D372F"/>
                </a:solidFill>
                <a:effectLst/>
                <a:latin typeface="proxima-nova"/>
              </a:rPr>
              <a:t>Tikslinė auditorija</a:t>
            </a:r>
          </a:p>
        </p:txBody>
      </p:sp>
      <p:sp>
        <p:nvSpPr>
          <p:cNvPr id="30" name="TextBox 29">
            <a:extLst>
              <a:ext uri="{FF2B5EF4-FFF2-40B4-BE49-F238E27FC236}">
                <a16:creationId xmlns:a16="http://schemas.microsoft.com/office/drawing/2014/main" id="{B1755FA1-2455-4BE1-9197-E00F64268D13}"/>
              </a:ext>
            </a:extLst>
          </p:cNvPr>
          <p:cNvSpPr txBox="1"/>
          <p:nvPr/>
        </p:nvSpPr>
        <p:spPr>
          <a:xfrm>
            <a:off x="3285055" y="4308907"/>
            <a:ext cx="1401945" cy="369332"/>
          </a:xfrm>
          <a:prstGeom prst="rect">
            <a:avLst/>
          </a:prstGeom>
          <a:noFill/>
        </p:spPr>
        <p:txBody>
          <a:bodyPr wrap="square">
            <a:spAutoFit/>
          </a:bodyPr>
          <a:lstStyle/>
          <a:p>
            <a:r>
              <a:rPr lang="lt-LT" b="1" dirty="0">
                <a:solidFill>
                  <a:srgbClr val="1D372F"/>
                </a:solidFill>
              </a:rPr>
              <a:t>Konkurentų</a:t>
            </a:r>
            <a:endParaRPr lang="en-IE" b="1" dirty="0">
              <a:solidFill>
                <a:srgbClr val="1D372F"/>
              </a:solidFill>
            </a:endParaRPr>
          </a:p>
        </p:txBody>
      </p:sp>
      <p:sp>
        <p:nvSpPr>
          <p:cNvPr id="32" name="TextBox 31">
            <a:extLst>
              <a:ext uri="{FF2B5EF4-FFF2-40B4-BE49-F238E27FC236}">
                <a16:creationId xmlns:a16="http://schemas.microsoft.com/office/drawing/2014/main" id="{222B026A-09B1-4423-9CB1-7FA47F398B63}"/>
              </a:ext>
            </a:extLst>
          </p:cNvPr>
          <p:cNvSpPr txBox="1"/>
          <p:nvPr/>
        </p:nvSpPr>
        <p:spPr>
          <a:xfrm>
            <a:off x="3473490" y="4906947"/>
            <a:ext cx="1086356" cy="369332"/>
          </a:xfrm>
          <a:prstGeom prst="rect">
            <a:avLst/>
          </a:prstGeom>
          <a:noFill/>
        </p:spPr>
        <p:txBody>
          <a:bodyPr wrap="square">
            <a:spAutoFit/>
          </a:bodyPr>
          <a:lstStyle/>
          <a:p>
            <a:r>
              <a:rPr lang="en-US" sz="1800" b="1" i="0" dirty="0" err="1">
                <a:solidFill>
                  <a:srgbClr val="1D372F"/>
                </a:solidFill>
                <a:effectLst/>
              </a:rPr>
              <a:t>tyrimai</a:t>
            </a:r>
            <a:endParaRPr lang="en-US" sz="1800" b="1" i="0" dirty="0">
              <a:solidFill>
                <a:srgbClr val="1D372F"/>
              </a:solidFill>
              <a:effectLst/>
            </a:endParaRPr>
          </a:p>
        </p:txBody>
      </p:sp>
    </p:spTree>
    <p:extLst>
      <p:ext uri="{BB962C8B-B14F-4D97-AF65-F5344CB8AC3E}">
        <p14:creationId xmlns:p14="http://schemas.microsoft.com/office/powerpoint/2010/main" val="1593101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712E1-AB34-4715-A53A-C71E337B9681}"/>
              </a:ext>
            </a:extLst>
          </p:cNvPr>
          <p:cNvSpPr>
            <a:spLocks noGrp="1"/>
          </p:cNvSpPr>
          <p:nvPr>
            <p:ph type="body" sz="quarter" idx="18"/>
          </p:nvPr>
        </p:nvSpPr>
        <p:spPr>
          <a:xfrm>
            <a:off x="734714" y="1594131"/>
            <a:ext cx="10808102" cy="4030584"/>
          </a:xfrm>
        </p:spPr>
        <p:txBody>
          <a:bodyPr vert="horz" lIns="91440" tIns="45720" rIns="91440" bIns="45720" rtlCol="0" anchor="t">
            <a:normAutofit/>
          </a:bodyPr>
          <a:lstStyle/>
          <a:p>
            <a:pPr algn="l"/>
            <a:r>
              <a:rPr lang="lt-LT" b="1" i="0" dirty="0">
                <a:solidFill>
                  <a:srgbClr val="202527"/>
                </a:solidFill>
                <a:effectLst/>
              </a:rPr>
              <a:t>Prekės ženklo </a:t>
            </a:r>
            <a:r>
              <a:rPr lang="lt-LT" b="1" dirty="0">
                <a:solidFill>
                  <a:srgbClr val="202527"/>
                </a:solidFill>
              </a:rPr>
              <a:t>tapatybė</a:t>
            </a:r>
            <a:r>
              <a:rPr lang="lt-LT" b="1" i="0" dirty="0">
                <a:solidFill>
                  <a:srgbClr val="202527"/>
                </a:solidFill>
                <a:effectLst/>
              </a:rPr>
              <a:t> – </a:t>
            </a:r>
            <a:r>
              <a:rPr lang="lt-LT" i="0" dirty="0">
                <a:solidFill>
                  <a:srgbClr val="202527"/>
                </a:solidFill>
                <a:effectLst/>
              </a:rPr>
              <a:t>tai, kaip tai perteikiate visuomenei naudodami vaizdinę medžiagą, pranešimus ir patirtį. Jūsų prekės ženklo strategija turės įtakos tam, kaip pateiksite savo tapatybę ir suderinsite ją su savo tikslu, kad ji darytų didžiausią poveikį.</a:t>
            </a:r>
            <a:endParaRPr lang="en-US" i="0" dirty="0">
              <a:solidFill>
                <a:srgbClr val="202527"/>
              </a:solidFill>
              <a:effectLst/>
            </a:endParaRPr>
          </a:p>
          <a:p>
            <a:pPr algn="l"/>
            <a:r>
              <a:rPr lang="lt-LT" b="0" i="0" dirty="0">
                <a:solidFill>
                  <a:srgbClr val="202527"/>
                </a:solidFill>
                <a:effectLst/>
              </a:rPr>
              <a:t>Jūsų prekės ženklo tapatybės elementai turėtų būti nuosekliai taikomi visuose kanaluose. Taip jūsų įmonė tampa atpažįstama. Jis apima jūsų: </a:t>
            </a:r>
            <a:r>
              <a:rPr lang="en-US" b="0" i="0" dirty="0">
                <a:solidFill>
                  <a:srgbClr val="202527"/>
                </a:solidFill>
                <a:effectLst/>
              </a:rPr>
              <a:t>	</a:t>
            </a:r>
            <a:endParaRPr lang="en-US" b="0" i="0" dirty="0">
              <a:solidFill>
                <a:srgbClr val="202527"/>
              </a:solidFill>
              <a:effectLst/>
              <a:cs typeface="Calibri"/>
            </a:endParaRPr>
          </a:p>
        </p:txBody>
      </p:sp>
      <p:sp>
        <p:nvSpPr>
          <p:cNvPr id="3" name="Text Placeholder 2">
            <a:extLst>
              <a:ext uri="{FF2B5EF4-FFF2-40B4-BE49-F238E27FC236}">
                <a16:creationId xmlns:a16="http://schemas.microsoft.com/office/drawing/2014/main" id="{061600AC-92C9-409A-88E3-B99EA38C52B9}"/>
              </a:ext>
            </a:extLst>
          </p:cNvPr>
          <p:cNvSpPr>
            <a:spLocks noGrp="1"/>
          </p:cNvSpPr>
          <p:nvPr>
            <p:ph type="body" sz="quarter" idx="16"/>
          </p:nvPr>
        </p:nvSpPr>
        <p:spPr/>
        <p:txBody>
          <a:bodyPr>
            <a:normAutofit lnSpcReduction="10000"/>
          </a:bodyPr>
          <a:lstStyle/>
          <a:p>
            <a:r>
              <a:rPr lang="lt-LT" dirty="0"/>
              <a:t>Prekės ženklo tapatybė:</a:t>
            </a:r>
            <a:endParaRPr lang="en-IE" dirty="0"/>
          </a:p>
        </p:txBody>
      </p:sp>
      <p:sp>
        <p:nvSpPr>
          <p:cNvPr id="19" name="Rectangle: Rounded Corners 18">
            <a:extLst>
              <a:ext uri="{FF2B5EF4-FFF2-40B4-BE49-F238E27FC236}">
                <a16:creationId xmlns:a16="http://schemas.microsoft.com/office/drawing/2014/main" id="{6AB9D8C5-AEC7-469E-9068-5B30477E717B}"/>
              </a:ext>
            </a:extLst>
          </p:cNvPr>
          <p:cNvSpPr/>
          <p:nvPr/>
        </p:nvSpPr>
        <p:spPr>
          <a:xfrm>
            <a:off x="1089061" y="3821087"/>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dirty="0">
              <a:solidFill>
                <a:srgbClr val="202527"/>
              </a:solidFill>
              <a:effectLst/>
              <a:latin typeface="proxima-nova"/>
            </a:endParaRPr>
          </a:p>
          <a:p>
            <a:pPr algn="ctr"/>
            <a:r>
              <a:rPr lang="en-US" b="1" i="0" dirty="0" err="1">
                <a:solidFill>
                  <a:srgbClr val="202527"/>
                </a:solidFill>
                <a:effectLst/>
                <a:latin typeface="proxima-nova"/>
              </a:rPr>
              <a:t>Spausdinimas</a:t>
            </a:r>
            <a:r>
              <a:rPr lang="en-US" b="1" i="0" dirty="0">
                <a:solidFill>
                  <a:srgbClr val="202527"/>
                </a:solidFill>
                <a:effectLst/>
                <a:latin typeface="proxima-nova"/>
              </a:rPr>
              <a:t> </a:t>
            </a:r>
            <a:r>
              <a:rPr lang="en-US" b="1" i="0" dirty="0" err="1">
                <a:solidFill>
                  <a:srgbClr val="202527"/>
                </a:solidFill>
                <a:effectLst/>
                <a:latin typeface="proxima-nova"/>
              </a:rPr>
              <a:t>arba</a:t>
            </a:r>
            <a:r>
              <a:rPr lang="en-US" b="1" i="0" dirty="0">
                <a:solidFill>
                  <a:srgbClr val="202527"/>
                </a:solidFill>
                <a:effectLst/>
                <a:latin typeface="proxima-nova"/>
              </a:rPr>
              <a:t> </a:t>
            </a:r>
            <a:r>
              <a:rPr lang="en-US" b="1" i="0" dirty="0" err="1">
                <a:solidFill>
                  <a:srgbClr val="202527"/>
                </a:solidFill>
                <a:effectLst/>
                <a:latin typeface="proxima-nova"/>
              </a:rPr>
              <a:t>pakavimas</a:t>
            </a:r>
            <a:endParaRPr lang="en-US" b="1" i="0" dirty="0">
              <a:solidFill>
                <a:srgbClr val="202527"/>
              </a:solidFill>
              <a:effectLst/>
              <a:latin typeface="proxima-nova"/>
            </a:endParaRPr>
          </a:p>
          <a:p>
            <a:pPr algn="ctr"/>
            <a:endParaRPr lang="en-IE" b="1" dirty="0"/>
          </a:p>
        </p:txBody>
      </p:sp>
      <p:sp>
        <p:nvSpPr>
          <p:cNvPr id="20" name="Rectangle: Rounded Corners 19">
            <a:extLst>
              <a:ext uri="{FF2B5EF4-FFF2-40B4-BE49-F238E27FC236}">
                <a16:creationId xmlns:a16="http://schemas.microsoft.com/office/drawing/2014/main" id="{8017D5A8-7FA9-4051-9A91-72192E53EBDA}"/>
              </a:ext>
            </a:extLst>
          </p:cNvPr>
          <p:cNvSpPr/>
          <p:nvPr/>
        </p:nvSpPr>
        <p:spPr>
          <a:xfrm>
            <a:off x="3484970" y="4058596"/>
            <a:ext cx="1658867" cy="7120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dirty="0">
              <a:solidFill>
                <a:srgbClr val="202527"/>
              </a:solidFill>
              <a:effectLst/>
              <a:latin typeface="proxima-nova"/>
            </a:endParaRPr>
          </a:p>
          <a:p>
            <a:pPr algn="ctr"/>
            <a:r>
              <a:rPr lang="en-US" b="1" i="0" dirty="0" err="1">
                <a:solidFill>
                  <a:srgbClr val="202527"/>
                </a:solidFill>
                <a:effectLst/>
                <a:latin typeface="proxima-nova"/>
              </a:rPr>
              <a:t>Reklama</a:t>
            </a:r>
            <a:endParaRPr lang="en-US" b="1" i="0" dirty="0">
              <a:solidFill>
                <a:srgbClr val="202527"/>
              </a:solidFill>
              <a:effectLst/>
              <a:latin typeface="proxima-nova"/>
            </a:endParaRPr>
          </a:p>
          <a:p>
            <a:pPr algn="ctr"/>
            <a:endParaRPr lang="en-IE" b="1" dirty="0"/>
          </a:p>
        </p:txBody>
      </p:sp>
      <p:sp>
        <p:nvSpPr>
          <p:cNvPr id="21" name="Rectangle: Rounded Corners 20">
            <a:extLst>
              <a:ext uri="{FF2B5EF4-FFF2-40B4-BE49-F238E27FC236}">
                <a16:creationId xmlns:a16="http://schemas.microsoft.com/office/drawing/2014/main" id="{23B5BA65-2AE5-4196-B060-E32B7A153B4D}"/>
              </a:ext>
            </a:extLst>
          </p:cNvPr>
          <p:cNvSpPr/>
          <p:nvPr/>
        </p:nvSpPr>
        <p:spPr>
          <a:xfrm>
            <a:off x="2055832" y="4902124"/>
            <a:ext cx="1658867" cy="7120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i="0" dirty="0" err="1">
                <a:solidFill>
                  <a:srgbClr val="202527"/>
                </a:solidFill>
                <a:effectLst/>
                <a:latin typeface="proxima-nova"/>
              </a:rPr>
              <a:t>Turinys</a:t>
            </a:r>
            <a:r>
              <a:rPr lang="en-US" b="1" i="0" dirty="0">
                <a:solidFill>
                  <a:srgbClr val="202527"/>
                </a:solidFill>
                <a:effectLst/>
                <a:latin typeface="proxima-nova"/>
              </a:rPr>
              <a:t> </a:t>
            </a:r>
            <a:r>
              <a:rPr lang="en-US" b="1" i="0" dirty="0" err="1">
                <a:solidFill>
                  <a:srgbClr val="202527"/>
                </a:solidFill>
                <a:effectLst/>
                <a:latin typeface="proxima-nova"/>
              </a:rPr>
              <a:t>ir</a:t>
            </a:r>
            <a:r>
              <a:rPr lang="en-US" b="1" i="0" dirty="0">
                <a:solidFill>
                  <a:srgbClr val="202527"/>
                </a:solidFill>
                <a:effectLst/>
                <a:latin typeface="proxima-nova"/>
              </a:rPr>
              <a:t> </a:t>
            </a:r>
            <a:r>
              <a:rPr lang="en-US" b="1" i="0" dirty="0" err="1">
                <a:solidFill>
                  <a:srgbClr val="202527"/>
                </a:solidFill>
                <a:effectLst/>
                <a:latin typeface="proxima-nova"/>
              </a:rPr>
              <a:t>pranešimai</a:t>
            </a:r>
            <a:endParaRPr lang="en-US" b="1" i="0" dirty="0">
              <a:solidFill>
                <a:srgbClr val="202527"/>
              </a:solidFill>
              <a:effectLst/>
              <a:latin typeface="proxima-nova"/>
            </a:endParaRPr>
          </a:p>
        </p:txBody>
      </p:sp>
      <p:sp>
        <p:nvSpPr>
          <p:cNvPr id="22" name="Rectangle: Rounded Corners 21">
            <a:extLst>
              <a:ext uri="{FF2B5EF4-FFF2-40B4-BE49-F238E27FC236}">
                <a16:creationId xmlns:a16="http://schemas.microsoft.com/office/drawing/2014/main" id="{177BCAC6-6B26-4650-93C0-6E4C191542FF}"/>
              </a:ext>
            </a:extLst>
          </p:cNvPr>
          <p:cNvSpPr/>
          <p:nvPr/>
        </p:nvSpPr>
        <p:spPr>
          <a:xfrm>
            <a:off x="9221076" y="3702546"/>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i="0" dirty="0" err="1">
                <a:solidFill>
                  <a:srgbClr val="202527"/>
                </a:solidFill>
                <a:effectLst/>
                <a:latin typeface="proxima-nova"/>
              </a:rPr>
              <a:t>Modeliai</a:t>
            </a:r>
            <a:r>
              <a:rPr lang="en-US" b="1" i="0" dirty="0">
                <a:solidFill>
                  <a:srgbClr val="202527"/>
                </a:solidFill>
                <a:effectLst/>
                <a:latin typeface="proxima-nova"/>
              </a:rPr>
              <a:t> </a:t>
            </a:r>
            <a:r>
              <a:rPr lang="en-US" b="1" i="0" dirty="0" err="1">
                <a:solidFill>
                  <a:srgbClr val="202527"/>
                </a:solidFill>
                <a:effectLst/>
                <a:latin typeface="proxima-nova"/>
              </a:rPr>
              <a:t>ir</a:t>
            </a:r>
            <a:r>
              <a:rPr lang="en-US" b="1" i="0" dirty="0">
                <a:solidFill>
                  <a:srgbClr val="202527"/>
                </a:solidFill>
                <a:effectLst/>
                <a:latin typeface="proxima-nova"/>
              </a:rPr>
              <a:t> </a:t>
            </a:r>
            <a:r>
              <a:rPr lang="en-US" b="1" i="0" dirty="0" err="1">
                <a:solidFill>
                  <a:srgbClr val="202527"/>
                </a:solidFill>
                <a:effectLst/>
                <a:latin typeface="proxima-nova"/>
              </a:rPr>
              <a:t>piktogramos</a:t>
            </a:r>
            <a:endParaRPr lang="en-IE" b="1" dirty="0"/>
          </a:p>
        </p:txBody>
      </p:sp>
      <p:sp>
        <p:nvSpPr>
          <p:cNvPr id="23" name="Rectangle: Rounded Corners 22">
            <a:extLst>
              <a:ext uri="{FF2B5EF4-FFF2-40B4-BE49-F238E27FC236}">
                <a16:creationId xmlns:a16="http://schemas.microsoft.com/office/drawing/2014/main" id="{568B12AC-8837-4FB2-B097-DAC4BF4B43E1}"/>
              </a:ext>
            </a:extLst>
          </p:cNvPr>
          <p:cNvSpPr/>
          <p:nvPr/>
        </p:nvSpPr>
        <p:spPr>
          <a:xfrm>
            <a:off x="7513893" y="4414645"/>
            <a:ext cx="1658867" cy="71209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t-LT" b="1" i="0" dirty="0">
                <a:solidFill>
                  <a:srgbClr val="202527"/>
                </a:solidFill>
                <a:effectLst/>
                <a:latin typeface="proxima-nova"/>
              </a:rPr>
              <a:t>Svetainės dizainas</a:t>
            </a:r>
            <a:endParaRPr lang="en-IE" b="1" dirty="0"/>
          </a:p>
        </p:txBody>
      </p:sp>
      <p:sp>
        <p:nvSpPr>
          <p:cNvPr id="24" name="Rectangle: Rounded Corners 23">
            <a:extLst>
              <a:ext uri="{FF2B5EF4-FFF2-40B4-BE49-F238E27FC236}">
                <a16:creationId xmlns:a16="http://schemas.microsoft.com/office/drawing/2014/main" id="{EBFC0A62-D227-4509-B5EC-88F299B3C08C}"/>
              </a:ext>
            </a:extLst>
          </p:cNvPr>
          <p:cNvSpPr/>
          <p:nvPr/>
        </p:nvSpPr>
        <p:spPr>
          <a:xfrm>
            <a:off x="5266566" y="5015413"/>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i="0" dirty="0" err="1">
                <a:solidFill>
                  <a:srgbClr val="202527"/>
                </a:solidFill>
                <a:effectLst/>
                <a:latin typeface="proxima-nova"/>
              </a:rPr>
              <a:t>Spalvos</a:t>
            </a:r>
            <a:r>
              <a:rPr lang="en-US" b="1" i="0" dirty="0">
                <a:solidFill>
                  <a:srgbClr val="202527"/>
                </a:solidFill>
                <a:effectLst/>
                <a:latin typeface="proxima-nova"/>
              </a:rPr>
              <a:t> </a:t>
            </a:r>
            <a:r>
              <a:rPr lang="en-US" b="1" i="0" dirty="0" err="1">
                <a:solidFill>
                  <a:srgbClr val="202527"/>
                </a:solidFill>
                <a:effectLst/>
                <a:latin typeface="proxima-nova"/>
              </a:rPr>
              <a:t>ir</a:t>
            </a:r>
            <a:r>
              <a:rPr lang="en-US" b="1" i="0" dirty="0">
                <a:solidFill>
                  <a:srgbClr val="202527"/>
                </a:solidFill>
                <a:effectLst/>
                <a:latin typeface="proxima-nova"/>
              </a:rPr>
              <a:t> </a:t>
            </a:r>
            <a:r>
              <a:rPr lang="en-US" b="1" i="0" dirty="0" err="1">
                <a:solidFill>
                  <a:srgbClr val="202527"/>
                </a:solidFill>
                <a:effectLst/>
                <a:latin typeface="proxima-nova"/>
              </a:rPr>
              <a:t>šriftai</a:t>
            </a:r>
            <a:endParaRPr lang="en-IE" b="1" dirty="0"/>
          </a:p>
        </p:txBody>
      </p:sp>
      <p:sp>
        <p:nvSpPr>
          <p:cNvPr id="25" name="Rectangle: Rounded Corners 24">
            <a:extLst>
              <a:ext uri="{FF2B5EF4-FFF2-40B4-BE49-F238E27FC236}">
                <a16:creationId xmlns:a16="http://schemas.microsoft.com/office/drawing/2014/main" id="{0A782D9F-A985-4FE3-A1EF-881E76FB4838}"/>
              </a:ext>
            </a:extLst>
          </p:cNvPr>
          <p:cNvSpPr/>
          <p:nvPr/>
        </p:nvSpPr>
        <p:spPr>
          <a:xfrm>
            <a:off x="5476958" y="3702546"/>
            <a:ext cx="1658867" cy="71209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a:solidFill>
                  <a:srgbClr val="000000"/>
                </a:solidFill>
              </a:rPr>
              <a:t>Logotipas</a:t>
            </a:r>
            <a:endParaRPr lang="en-IE" b="1" dirty="0">
              <a:solidFill>
                <a:srgbClr val="000000"/>
              </a:solidFill>
            </a:endParaRPr>
          </a:p>
        </p:txBody>
      </p:sp>
      <p:pic>
        <p:nvPicPr>
          <p:cNvPr id="16" name="Graphic 15" descr="Employee badge outline">
            <a:extLst>
              <a:ext uri="{FF2B5EF4-FFF2-40B4-BE49-F238E27FC236}">
                <a16:creationId xmlns:a16="http://schemas.microsoft.com/office/drawing/2014/main" id="{33D108EC-2274-4E51-8971-7B5239D92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4751" y="495262"/>
            <a:ext cx="914400" cy="914400"/>
          </a:xfrm>
          <a:prstGeom prst="rect">
            <a:avLst/>
          </a:prstGeom>
        </p:spPr>
      </p:pic>
      <p:sp>
        <p:nvSpPr>
          <p:cNvPr id="17" name="Rectangle 16">
            <a:extLst>
              <a:ext uri="{FF2B5EF4-FFF2-40B4-BE49-F238E27FC236}">
                <a16:creationId xmlns:a16="http://schemas.microsoft.com/office/drawing/2014/main" id="{0932D461-911C-4231-9138-EDB30FCC08FA}"/>
              </a:ext>
            </a:extLst>
          </p:cNvPr>
          <p:cNvSpPr/>
          <p:nvPr/>
        </p:nvSpPr>
        <p:spPr>
          <a:xfrm>
            <a:off x="10390174" y="812905"/>
            <a:ext cx="210393" cy="610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6975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E4792-AA27-412B-95CE-AB65E17D8B84}"/>
              </a:ext>
            </a:extLst>
          </p:cNvPr>
          <p:cNvSpPr>
            <a:spLocks noGrp="1"/>
          </p:cNvSpPr>
          <p:nvPr>
            <p:ph type="body" sz="quarter" idx="18"/>
          </p:nvPr>
        </p:nvSpPr>
        <p:spPr>
          <a:xfrm>
            <a:off x="565720" y="1418766"/>
            <a:ext cx="11146090" cy="1104176"/>
          </a:xfrm>
        </p:spPr>
        <p:txBody>
          <a:bodyPr vert="horz" lIns="91440" tIns="45720" rIns="91440" bIns="45720" rtlCol="0" anchor="t">
            <a:normAutofit/>
          </a:bodyPr>
          <a:lstStyle/>
          <a:p>
            <a:r>
              <a:rPr lang="lt-LT" dirty="0"/>
              <a:t>Štai keletas vertybių ir prekės ženklo pavyzdžių iš mūsų </a:t>
            </a:r>
            <a:r>
              <a:rPr lang="en-US" dirty="0">
                <a:solidFill>
                  <a:srgbClr val="1188A3"/>
                </a:solidFill>
                <a:hlinkClick r:id="rId2">
                  <a:extLst>
                    <a:ext uri="{A12FA001-AC4F-418D-AE19-62706E023703}">
                      <ahyp:hlinkClr xmlns:ahyp="http://schemas.microsoft.com/office/drawing/2018/hyperlinkcolor" val="tx"/>
                    </a:ext>
                  </a:extLst>
                </a:hlinkClick>
              </a:rPr>
              <a:t>Gerosios praktikos vadovo</a:t>
            </a:r>
            <a:r>
              <a:rPr lang="en-US" dirty="0">
                <a:solidFill>
                  <a:srgbClr val="1188A3"/>
                </a:solidFill>
              </a:rPr>
              <a:t> </a:t>
            </a:r>
            <a:r>
              <a:rPr lang="lt-LT" dirty="0"/>
              <a:t>.</a:t>
            </a:r>
            <a:r>
              <a:rPr lang="en-US" dirty="0"/>
              <a:t> </a:t>
            </a:r>
            <a:r>
              <a:rPr lang="lt-LT" dirty="0"/>
              <a:t>Kiekvienas pavyzdys aiškiai ir glaustai perteikia savo vertybes ir (arba) žinutę per logotipą ir šūkį...</a:t>
            </a:r>
            <a:endParaRPr lang="en-IE" dirty="0"/>
          </a:p>
        </p:txBody>
      </p:sp>
      <p:sp>
        <p:nvSpPr>
          <p:cNvPr id="3" name="Text Placeholder 2">
            <a:extLst>
              <a:ext uri="{FF2B5EF4-FFF2-40B4-BE49-F238E27FC236}">
                <a16:creationId xmlns:a16="http://schemas.microsoft.com/office/drawing/2014/main" id="{88DD2C04-D827-4E03-9B26-FB9F4949DA72}"/>
              </a:ext>
            </a:extLst>
          </p:cNvPr>
          <p:cNvSpPr>
            <a:spLocks noGrp="1"/>
          </p:cNvSpPr>
          <p:nvPr>
            <p:ph type="body" sz="quarter" idx="16"/>
          </p:nvPr>
        </p:nvSpPr>
        <p:spPr/>
        <p:txBody>
          <a:bodyPr>
            <a:normAutofit fontScale="70000" lnSpcReduction="20000"/>
          </a:bodyPr>
          <a:lstStyle/>
          <a:p>
            <a:r>
              <a:rPr lang="lt-LT" dirty="0"/>
              <a:t>Vertybių pavyzdžiai iš mūsų novatoriškų „Maisto senjorams“ atvejų tyrimų </a:t>
            </a:r>
          </a:p>
        </p:txBody>
      </p:sp>
      <p:pic>
        <p:nvPicPr>
          <p:cNvPr id="4" name="Picture 3">
            <a:extLst>
              <a:ext uri="{FF2B5EF4-FFF2-40B4-BE49-F238E27FC236}">
                <a16:creationId xmlns:a16="http://schemas.microsoft.com/office/drawing/2014/main" id="{7BEAA104-A1F4-4D7C-8ADC-A8A2030C7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716" y="2664542"/>
            <a:ext cx="2337661" cy="876081"/>
          </a:xfrm>
          <a:prstGeom prst="rect">
            <a:avLst/>
          </a:prstGeom>
        </p:spPr>
      </p:pic>
      <p:sp>
        <p:nvSpPr>
          <p:cNvPr id="5" name="Text Placeholder 7">
            <a:extLst>
              <a:ext uri="{FF2B5EF4-FFF2-40B4-BE49-F238E27FC236}">
                <a16:creationId xmlns:a16="http://schemas.microsoft.com/office/drawing/2014/main" id="{43EA601D-7E60-4E3F-9961-4A7575D411AE}"/>
              </a:ext>
            </a:extLst>
          </p:cNvPr>
          <p:cNvSpPr txBox="1">
            <a:spLocks/>
          </p:cNvSpPr>
          <p:nvPr/>
        </p:nvSpPr>
        <p:spPr>
          <a:xfrm>
            <a:off x="3795174" y="2755233"/>
            <a:ext cx="7747642" cy="106804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400" b="1" dirty="0">
                <a:solidFill>
                  <a:srgbClr val="000000"/>
                </a:solidFill>
              </a:rPr>
              <a:t>„Mes auginame, gaminame, pristatome, nes patogumas neturėtų būti sudaromas kompromiso būdu.“</a:t>
            </a:r>
          </a:p>
          <a:p>
            <a:pPr marL="0" indent="0">
              <a:buNone/>
            </a:pPr>
            <a:endParaRPr lang="lt-LT" sz="2400" b="1" dirty="0">
              <a:solidFill>
                <a:srgbClr val="000000"/>
              </a:solidFill>
            </a:endParaRPr>
          </a:p>
          <a:p>
            <a:pPr marL="0" indent="0">
              <a:buNone/>
            </a:pPr>
            <a:endParaRPr lang="lt-LT" sz="2400" b="1" dirty="0">
              <a:solidFill>
                <a:srgbClr val="000000"/>
              </a:solidFill>
            </a:endParaRPr>
          </a:p>
        </p:txBody>
      </p:sp>
      <p:pic>
        <p:nvPicPr>
          <p:cNvPr id="6" name="Picture 5">
            <a:extLst>
              <a:ext uri="{FF2B5EF4-FFF2-40B4-BE49-F238E27FC236}">
                <a16:creationId xmlns:a16="http://schemas.microsoft.com/office/drawing/2014/main" id="{6044FCDE-C396-4B2A-ADD4-1CCB0BC3B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716" y="3682223"/>
            <a:ext cx="2337661" cy="845924"/>
          </a:xfrm>
          <a:prstGeom prst="rect">
            <a:avLst/>
          </a:prstGeom>
          <a:solidFill>
            <a:schemeClr val="bg1"/>
          </a:solidFill>
        </p:spPr>
      </p:pic>
      <p:sp>
        <p:nvSpPr>
          <p:cNvPr id="7" name="Text Placeholder 7">
            <a:extLst>
              <a:ext uri="{FF2B5EF4-FFF2-40B4-BE49-F238E27FC236}">
                <a16:creationId xmlns:a16="http://schemas.microsoft.com/office/drawing/2014/main" id="{780B82AE-3294-4D48-BA65-0C9D775170D4}"/>
              </a:ext>
            </a:extLst>
          </p:cNvPr>
          <p:cNvSpPr txBox="1">
            <a:spLocks/>
          </p:cNvSpPr>
          <p:nvPr/>
        </p:nvSpPr>
        <p:spPr>
          <a:xfrm>
            <a:off x="3902352" y="3750011"/>
            <a:ext cx="7640464" cy="1054568"/>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400" b="1" dirty="0">
                <a:solidFill>
                  <a:srgbClr val="000000"/>
                </a:solidFill>
              </a:rPr>
              <a:t>„</a:t>
            </a:r>
            <a:r>
              <a:rPr lang="pt-BR" sz="2400" b="1" i="1" dirty="0">
                <a:solidFill>
                  <a:srgbClr val="000000"/>
                </a:solidFill>
              </a:rPr>
              <a:t>Senes</a:t>
            </a:r>
            <a:r>
              <a:rPr lang="pt-BR" sz="2400" b="1" dirty="0">
                <a:solidFill>
                  <a:srgbClr val="000000"/>
                </a:solidFill>
              </a:rPr>
              <a:t> padeda specialistams suderinti mitybos ir maitinimo </a:t>
            </a:r>
            <a:r>
              <a:rPr lang="pt-BR" sz="2400" b="1" dirty="0" err="1">
                <a:solidFill>
                  <a:srgbClr val="000000"/>
                </a:solidFill>
              </a:rPr>
              <a:t>malonumą</a:t>
            </a:r>
            <a:r>
              <a:rPr lang="pt-BR" sz="2400" b="1" dirty="0">
                <a:solidFill>
                  <a:srgbClr val="000000"/>
                </a:solidFill>
              </a:rPr>
              <a:t>.”</a:t>
            </a:r>
          </a:p>
        </p:txBody>
      </p:sp>
      <p:pic>
        <p:nvPicPr>
          <p:cNvPr id="8" name="Picture 7">
            <a:extLst>
              <a:ext uri="{FF2B5EF4-FFF2-40B4-BE49-F238E27FC236}">
                <a16:creationId xmlns:a16="http://schemas.microsoft.com/office/drawing/2014/main" id="{A78110FB-BC85-44F5-AC67-BB59F6D322E6}"/>
              </a:ext>
            </a:extLst>
          </p:cNvPr>
          <p:cNvPicPr>
            <a:picLocks noChangeAspect="1"/>
          </p:cNvPicPr>
          <p:nvPr/>
        </p:nvPicPr>
        <p:blipFill>
          <a:blip r:embed="rId5"/>
          <a:stretch>
            <a:fillRect/>
          </a:stretch>
        </p:blipFill>
        <p:spPr>
          <a:xfrm>
            <a:off x="1436715" y="4673815"/>
            <a:ext cx="2337661" cy="1218727"/>
          </a:xfrm>
          <a:prstGeom prst="rect">
            <a:avLst/>
          </a:prstGeom>
        </p:spPr>
      </p:pic>
      <p:sp>
        <p:nvSpPr>
          <p:cNvPr id="10" name="TextBox 9">
            <a:extLst>
              <a:ext uri="{FF2B5EF4-FFF2-40B4-BE49-F238E27FC236}">
                <a16:creationId xmlns:a16="http://schemas.microsoft.com/office/drawing/2014/main" id="{15736C48-7E7A-4B8B-BF04-90A9D88D2E81}"/>
              </a:ext>
            </a:extLst>
          </p:cNvPr>
          <p:cNvSpPr txBox="1"/>
          <p:nvPr/>
        </p:nvSpPr>
        <p:spPr>
          <a:xfrm>
            <a:off x="3848763" y="4948929"/>
            <a:ext cx="7747642" cy="1938992"/>
          </a:xfrm>
          <a:prstGeom prst="rect">
            <a:avLst/>
          </a:prstGeom>
          <a:noFill/>
        </p:spPr>
        <p:txBody>
          <a:bodyPr wrap="square" lIns="91440" tIns="45720" rIns="91440" bIns="45720" anchor="t">
            <a:spAutoFit/>
          </a:bodyPr>
          <a:lstStyle/>
          <a:p>
            <a:pPr defTabSz="755934">
              <a:defRPr/>
            </a:pPr>
            <a:r>
              <a:rPr lang="lt-LT" sz="2400" b="1" dirty="0">
                <a:solidFill>
                  <a:prstClr val="black"/>
                </a:solidFill>
              </a:rPr>
              <a:t>„</a:t>
            </a:r>
            <a:r>
              <a:rPr kumimoji="0" lang="lt-LT" sz="2400" b="1" u="none" strike="noStrike" kern="1200" cap="none" spc="0" normalizeH="0" baseline="0" noProof="0" dirty="0">
                <a:ln>
                  <a:noFill/>
                </a:ln>
                <a:solidFill>
                  <a:prstClr val="black"/>
                </a:solidFill>
                <a:effectLst/>
                <a:uLnTx/>
                <a:uFillTx/>
                <a:ea typeface="+mn-ea"/>
                <a:cs typeface="+mn-cs"/>
              </a:rPr>
              <a:t>Maistingas maistas stiklinėje, puikiai pritaikytas senjorams.“ </a:t>
            </a:r>
          </a:p>
          <a:p>
            <a:pPr defTabSz="755934">
              <a:defRPr/>
            </a:pPr>
            <a:endParaRPr kumimoji="0" lang="lt-LT" sz="2400" b="1" u="none" strike="noStrike" kern="1200" cap="none" spc="0" normalizeH="0" baseline="0" noProof="0" dirty="0">
              <a:ln>
                <a:noFill/>
              </a:ln>
              <a:solidFill>
                <a:prstClr val="black"/>
              </a:solidFill>
              <a:effectLst/>
              <a:uLnTx/>
              <a:uFillTx/>
              <a:ea typeface="+mn-ea"/>
              <a:cs typeface="+mn-cs"/>
            </a:endParaRPr>
          </a:p>
          <a:p>
            <a:pPr defTabSz="755934">
              <a:defRPr/>
            </a:pPr>
            <a:endParaRPr kumimoji="0" lang="lt-LT" sz="2400" b="1" u="none" strike="noStrike" kern="1200" cap="none" spc="0" normalizeH="0" baseline="0" noProof="0" dirty="0">
              <a:ln>
                <a:noFill/>
              </a:ln>
              <a:solidFill>
                <a:prstClr val="black"/>
              </a:solidFill>
              <a:effectLst/>
              <a:uLnTx/>
              <a:uFillTx/>
              <a:ea typeface="+mn-ea"/>
              <a:cs typeface="+mn-cs"/>
            </a:endParaRPr>
          </a:p>
          <a:p>
            <a:pPr defTabSz="755934">
              <a:defRPr/>
            </a:pPr>
            <a:endParaRPr kumimoji="0" lang="en-US" sz="2400" b="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541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30CF0-55D2-43CD-96CE-BC4B63E303C6}"/>
              </a:ext>
            </a:extLst>
          </p:cNvPr>
          <p:cNvSpPr>
            <a:spLocks noGrp="1"/>
          </p:cNvSpPr>
          <p:nvPr>
            <p:ph type="body" sz="quarter" idx="18"/>
          </p:nvPr>
        </p:nvSpPr>
        <p:spPr>
          <a:xfrm>
            <a:off x="734713" y="1650775"/>
            <a:ext cx="10909725" cy="3973940"/>
          </a:xfrm>
        </p:spPr>
        <p:txBody>
          <a:bodyPr vert="horz" lIns="91440" tIns="45720" rIns="91440" bIns="45720" rtlCol="0" anchor="t">
            <a:normAutofit/>
          </a:bodyPr>
          <a:lstStyle/>
          <a:p>
            <a:r>
              <a:rPr lang="lt-LT" b="1" i="0" dirty="0">
                <a:solidFill>
                  <a:srgbClr val="202527"/>
                </a:solidFill>
                <a:effectLst/>
                <a:latin typeface="proxima-nova"/>
              </a:rPr>
              <a:t>Prekės ženklo rinkodara – </a:t>
            </a:r>
            <a:r>
              <a:rPr lang="lt-LT" i="0" dirty="0">
                <a:solidFill>
                  <a:srgbClr val="202527"/>
                </a:solidFill>
                <a:effectLst/>
                <a:latin typeface="proxima-nova"/>
              </a:rPr>
              <a:t>tai būdas, kaip jūsų įmonė gali išryškinti ir atkreipti dėmesį į produktus ar paslaugas, strategiškai komunikuodamos su tinkama auditorija ir pateikdamos savo vertybes.</a:t>
            </a:r>
            <a:endParaRPr lang="en-US" i="0" dirty="0">
              <a:solidFill>
                <a:srgbClr val="202527"/>
              </a:solidFill>
              <a:effectLst/>
              <a:latin typeface="proxima-nova"/>
            </a:endParaRPr>
          </a:p>
          <a:p>
            <a:r>
              <a:rPr lang="lt-LT" b="0" i="0" dirty="0">
                <a:solidFill>
                  <a:srgbClr val="202527"/>
                </a:solidFill>
                <a:effectLst/>
                <a:latin typeface="proxima-nova"/>
              </a:rPr>
              <a:t>2022 m. savo prekės ženklo įvaizdžio stiprinimas gali būti veiksmingai įgyvendinamas vykdant įvairią skaitmeninės rinkodaros veiklą:</a:t>
            </a:r>
          </a:p>
          <a:p>
            <a:pPr algn="l">
              <a:buFont typeface="Arial" panose="020B0604020202020204" pitchFamily="34" charset="0"/>
              <a:buChar char="•"/>
            </a:pPr>
            <a:endParaRPr lang="en-US" b="0" i="0" dirty="0">
              <a:solidFill>
                <a:srgbClr val="202527"/>
              </a:solidFill>
              <a:effectLst/>
              <a:latin typeface="proxima-nova"/>
            </a:endParaRPr>
          </a:p>
          <a:p>
            <a:endParaRPr lang="en-IE" dirty="0"/>
          </a:p>
        </p:txBody>
      </p:sp>
      <p:sp>
        <p:nvSpPr>
          <p:cNvPr id="3" name="Text Placeholder 2">
            <a:extLst>
              <a:ext uri="{FF2B5EF4-FFF2-40B4-BE49-F238E27FC236}">
                <a16:creationId xmlns:a16="http://schemas.microsoft.com/office/drawing/2014/main" id="{E191E1A0-E2AA-4403-ADAE-D4E0490D8579}"/>
              </a:ext>
            </a:extLst>
          </p:cNvPr>
          <p:cNvSpPr>
            <a:spLocks noGrp="1"/>
          </p:cNvSpPr>
          <p:nvPr>
            <p:ph type="body" sz="quarter" idx="16"/>
          </p:nvPr>
        </p:nvSpPr>
        <p:spPr/>
        <p:txBody>
          <a:bodyPr>
            <a:normAutofit lnSpcReduction="10000"/>
          </a:bodyPr>
          <a:lstStyle/>
          <a:p>
            <a:r>
              <a:rPr lang="lt-LT" dirty="0"/>
              <a:t>Prekės ženklo rinkodara:</a:t>
            </a:r>
          </a:p>
        </p:txBody>
      </p:sp>
      <p:sp>
        <p:nvSpPr>
          <p:cNvPr id="4" name="Speech Bubble: Rectangle with Corners Rounded 3">
            <a:extLst>
              <a:ext uri="{FF2B5EF4-FFF2-40B4-BE49-F238E27FC236}">
                <a16:creationId xmlns:a16="http://schemas.microsoft.com/office/drawing/2014/main" id="{B63385D4-E38C-471A-BF3F-F1898E1E378C}"/>
              </a:ext>
            </a:extLst>
          </p:cNvPr>
          <p:cNvSpPr/>
          <p:nvPr/>
        </p:nvSpPr>
        <p:spPr>
          <a:xfrm>
            <a:off x="7513778" y="4590888"/>
            <a:ext cx="2095837" cy="898216"/>
          </a:xfrm>
          <a:prstGeom prst="wedgeRoundRectCallout">
            <a:avLst>
              <a:gd name="adj1" fmla="val -34733"/>
              <a:gd name="adj2" fmla="val 9223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solidFill>
                <a:srgbClr val="202527"/>
              </a:solidFill>
              <a:effectLst/>
              <a:latin typeface="proxima-nova"/>
            </a:endParaRPr>
          </a:p>
          <a:p>
            <a:pPr algn="ctr"/>
            <a:r>
              <a:rPr lang="en-US" b="1" i="0" dirty="0" err="1">
                <a:solidFill>
                  <a:srgbClr val="202527"/>
                </a:solidFill>
                <a:effectLst/>
                <a:latin typeface="proxima-nova"/>
              </a:rPr>
              <a:t>Mokama</a:t>
            </a:r>
            <a:r>
              <a:rPr lang="en-US" b="1" i="0" dirty="0">
                <a:solidFill>
                  <a:srgbClr val="202527"/>
                </a:solidFill>
                <a:effectLst/>
                <a:latin typeface="proxima-nova"/>
              </a:rPr>
              <a:t> </a:t>
            </a:r>
            <a:r>
              <a:rPr lang="en-US" b="1" i="0" dirty="0" err="1">
                <a:solidFill>
                  <a:srgbClr val="202527"/>
                </a:solidFill>
                <a:effectLst/>
                <a:latin typeface="proxima-nova"/>
              </a:rPr>
              <a:t>reklama</a:t>
            </a:r>
            <a:r>
              <a:rPr lang="en-US" b="1" i="0" dirty="0">
                <a:solidFill>
                  <a:srgbClr val="202527"/>
                </a:solidFill>
                <a:effectLst/>
                <a:latin typeface="proxima-nova"/>
              </a:rPr>
              <a:t> </a:t>
            </a:r>
            <a:r>
              <a:rPr lang="en-US" b="0" i="0" dirty="0">
                <a:solidFill>
                  <a:srgbClr val="202527"/>
                </a:solidFill>
                <a:effectLst/>
                <a:latin typeface="proxima-nova"/>
              </a:rPr>
              <a:t>(PPC)</a:t>
            </a:r>
          </a:p>
          <a:p>
            <a:pPr algn="ctr"/>
            <a:endParaRPr lang="en-IE" dirty="0"/>
          </a:p>
        </p:txBody>
      </p:sp>
      <p:sp>
        <p:nvSpPr>
          <p:cNvPr id="5" name="Speech Bubble: Rectangle with Corners Rounded 4">
            <a:extLst>
              <a:ext uri="{FF2B5EF4-FFF2-40B4-BE49-F238E27FC236}">
                <a16:creationId xmlns:a16="http://schemas.microsoft.com/office/drawing/2014/main" id="{B380B5C8-160D-4BB2-B2CB-376C418285C1}"/>
              </a:ext>
            </a:extLst>
          </p:cNvPr>
          <p:cNvSpPr/>
          <p:nvPr/>
        </p:nvSpPr>
        <p:spPr>
          <a:xfrm>
            <a:off x="5264545" y="3678736"/>
            <a:ext cx="2095837" cy="898216"/>
          </a:xfrm>
          <a:prstGeom prst="wedgeRoundRectCallout">
            <a:avLst>
              <a:gd name="adj1" fmla="val -40138"/>
              <a:gd name="adj2" fmla="val 8322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dirty="0">
              <a:solidFill>
                <a:srgbClr val="202527"/>
              </a:solidFill>
              <a:effectLst/>
              <a:latin typeface="proxima-nova"/>
            </a:endParaRPr>
          </a:p>
          <a:p>
            <a:pPr algn="ctr"/>
            <a:r>
              <a:rPr lang="en-US" b="1" i="0" dirty="0">
                <a:solidFill>
                  <a:srgbClr val="202527"/>
                </a:solidFill>
                <a:effectLst/>
                <a:latin typeface="proxima-nova"/>
              </a:rPr>
              <a:t>El. </a:t>
            </a:r>
            <a:r>
              <a:rPr lang="en-US" b="1" i="0" dirty="0" err="1">
                <a:solidFill>
                  <a:srgbClr val="202527"/>
                </a:solidFill>
                <a:effectLst/>
                <a:latin typeface="proxima-nova"/>
              </a:rPr>
              <a:t>pašto</a:t>
            </a:r>
            <a:r>
              <a:rPr lang="en-US" b="1" i="0" dirty="0">
                <a:solidFill>
                  <a:srgbClr val="202527"/>
                </a:solidFill>
                <a:effectLst/>
                <a:latin typeface="proxima-nova"/>
              </a:rPr>
              <a:t> </a:t>
            </a:r>
            <a:r>
              <a:rPr lang="en-US" b="1" i="0" dirty="0" err="1">
                <a:solidFill>
                  <a:srgbClr val="202527"/>
                </a:solidFill>
                <a:effectLst/>
                <a:latin typeface="proxima-nova"/>
              </a:rPr>
              <a:t>rinkodara</a:t>
            </a:r>
            <a:endParaRPr lang="en-US" b="1" i="0" dirty="0">
              <a:solidFill>
                <a:srgbClr val="202527"/>
              </a:solidFill>
              <a:effectLst/>
              <a:latin typeface="proxima-nova"/>
            </a:endParaRPr>
          </a:p>
          <a:p>
            <a:pPr algn="ctr"/>
            <a:endParaRPr lang="en-IE" b="1" dirty="0"/>
          </a:p>
        </p:txBody>
      </p:sp>
      <p:sp>
        <p:nvSpPr>
          <p:cNvPr id="6" name="Speech Bubble: Rectangle with Corners Rounded 5">
            <a:extLst>
              <a:ext uri="{FF2B5EF4-FFF2-40B4-BE49-F238E27FC236}">
                <a16:creationId xmlns:a16="http://schemas.microsoft.com/office/drawing/2014/main" id="{7FFE2465-48DF-49C0-89A3-5308E8A3A644}"/>
              </a:ext>
            </a:extLst>
          </p:cNvPr>
          <p:cNvSpPr/>
          <p:nvPr/>
        </p:nvSpPr>
        <p:spPr>
          <a:xfrm>
            <a:off x="9640982" y="3637745"/>
            <a:ext cx="2095837" cy="898216"/>
          </a:xfrm>
          <a:prstGeom prst="wedgeRoundRectCallout">
            <a:avLst>
              <a:gd name="adj1" fmla="val -36663"/>
              <a:gd name="adj2" fmla="val 8952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dirty="0">
              <a:solidFill>
                <a:srgbClr val="202527"/>
              </a:solidFill>
              <a:effectLst/>
              <a:latin typeface="proxima-nova"/>
            </a:endParaRPr>
          </a:p>
          <a:p>
            <a:pPr algn="ctr"/>
            <a:r>
              <a:rPr lang="lt-LT" b="1" i="0" dirty="0">
                <a:solidFill>
                  <a:srgbClr val="202527"/>
                </a:solidFill>
                <a:effectLst/>
                <a:latin typeface="proxima-nova"/>
              </a:rPr>
              <a:t>Socialinių tinklų rinkodara</a:t>
            </a:r>
          </a:p>
          <a:p>
            <a:pPr algn="ctr"/>
            <a:endParaRPr lang="lt-LT" b="1" i="0" dirty="0">
              <a:solidFill>
                <a:srgbClr val="202527"/>
              </a:solidFill>
              <a:effectLst/>
              <a:latin typeface="proxima-nova"/>
            </a:endParaRPr>
          </a:p>
        </p:txBody>
      </p:sp>
      <p:sp>
        <p:nvSpPr>
          <p:cNvPr id="7" name="Speech Bubble: Rectangle with Corners Rounded 6">
            <a:extLst>
              <a:ext uri="{FF2B5EF4-FFF2-40B4-BE49-F238E27FC236}">
                <a16:creationId xmlns:a16="http://schemas.microsoft.com/office/drawing/2014/main" id="{4BF73D7A-4BAF-4C8C-A0B2-E28BFE2A2D4F}"/>
              </a:ext>
            </a:extLst>
          </p:cNvPr>
          <p:cNvSpPr/>
          <p:nvPr/>
        </p:nvSpPr>
        <p:spPr>
          <a:xfrm>
            <a:off x="3076327" y="4576953"/>
            <a:ext cx="2095837" cy="898216"/>
          </a:xfrm>
          <a:prstGeom prst="wedgeRoundRectCallout">
            <a:avLst>
              <a:gd name="adj1" fmla="val -33574"/>
              <a:gd name="adj2" fmla="val 8141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i="0" dirty="0">
                <a:solidFill>
                  <a:srgbClr val="202527"/>
                </a:solidFill>
                <a:effectLst/>
                <a:latin typeface="proxima-nova"/>
              </a:rPr>
              <a:t>SEO </a:t>
            </a:r>
            <a:r>
              <a:rPr lang="en-US" b="1" i="0" dirty="0" err="1">
                <a:solidFill>
                  <a:srgbClr val="202527"/>
                </a:solidFill>
                <a:effectLst/>
                <a:latin typeface="proxima-nova"/>
              </a:rPr>
              <a:t>ir</a:t>
            </a:r>
            <a:r>
              <a:rPr lang="en-US" b="1" i="0" dirty="0">
                <a:solidFill>
                  <a:srgbClr val="202527"/>
                </a:solidFill>
                <a:effectLst/>
                <a:latin typeface="proxima-nova"/>
              </a:rPr>
              <a:t> </a:t>
            </a:r>
            <a:r>
              <a:rPr lang="en-US" b="1" i="0" dirty="0" err="1">
                <a:solidFill>
                  <a:srgbClr val="202527"/>
                </a:solidFill>
                <a:effectLst/>
                <a:latin typeface="proxima-nova"/>
              </a:rPr>
              <a:t>turinio</a:t>
            </a:r>
            <a:r>
              <a:rPr lang="en-US" b="1" i="0" dirty="0">
                <a:solidFill>
                  <a:srgbClr val="202527"/>
                </a:solidFill>
                <a:effectLst/>
                <a:latin typeface="proxima-nova"/>
              </a:rPr>
              <a:t> </a:t>
            </a:r>
            <a:r>
              <a:rPr lang="en-US" b="1" i="0" dirty="0" err="1">
                <a:solidFill>
                  <a:srgbClr val="202527"/>
                </a:solidFill>
                <a:effectLst/>
                <a:latin typeface="proxima-nova"/>
              </a:rPr>
              <a:t>rinkodara</a:t>
            </a:r>
            <a:endParaRPr lang="en-IE" b="1" dirty="0"/>
          </a:p>
        </p:txBody>
      </p:sp>
      <p:sp>
        <p:nvSpPr>
          <p:cNvPr id="8" name="Speech Bubble: Rectangle with Corners Rounded 7">
            <a:extLst>
              <a:ext uri="{FF2B5EF4-FFF2-40B4-BE49-F238E27FC236}">
                <a16:creationId xmlns:a16="http://schemas.microsoft.com/office/drawing/2014/main" id="{8FCE55AC-55D0-4641-8788-BA7F8ED1BADC}"/>
              </a:ext>
            </a:extLst>
          </p:cNvPr>
          <p:cNvSpPr/>
          <p:nvPr/>
        </p:nvSpPr>
        <p:spPr>
          <a:xfrm>
            <a:off x="980490" y="3678736"/>
            <a:ext cx="2095837" cy="898216"/>
          </a:xfrm>
          <a:prstGeom prst="wedgeRoundRectCallout">
            <a:avLst>
              <a:gd name="adj1" fmla="val -29713"/>
              <a:gd name="adj2" fmla="val 8141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t-LT" b="1" i="0" dirty="0">
                <a:solidFill>
                  <a:srgbClr val="202527"/>
                </a:solidFill>
                <a:effectLst/>
                <a:latin typeface="proxima-nova"/>
              </a:rPr>
              <a:t>Vartotojo patirtis </a:t>
            </a:r>
            <a:r>
              <a:rPr lang="lt-LT" i="0" dirty="0">
                <a:solidFill>
                  <a:srgbClr val="202527"/>
                </a:solidFill>
                <a:effectLst/>
                <a:latin typeface="proxima-nova"/>
              </a:rPr>
              <a:t>(t. y. jūsų svetainė)</a:t>
            </a:r>
            <a:endParaRPr lang="en-IE" dirty="0"/>
          </a:p>
        </p:txBody>
      </p:sp>
      <p:grpSp>
        <p:nvGrpSpPr>
          <p:cNvPr id="9" name="Graphic 2">
            <a:extLst>
              <a:ext uri="{FF2B5EF4-FFF2-40B4-BE49-F238E27FC236}">
                <a16:creationId xmlns:a16="http://schemas.microsoft.com/office/drawing/2014/main" id="{74FF4316-6FB9-4B48-BDB7-E1E0EDC1E191}"/>
              </a:ext>
            </a:extLst>
          </p:cNvPr>
          <p:cNvGrpSpPr/>
          <p:nvPr/>
        </p:nvGrpSpPr>
        <p:grpSpPr>
          <a:xfrm>
            <a:off x="9963061" y="526525"/>
            <a:ext cx="952569" cy="1014306"/>
            <a:chOff x="3918554" y="774528"/>
            <a:chExt cx="868197" cy="924466"/>
          </a:xfrm>
        </p:grpSpPr>
        <p:grpSp>
          <p:nvGrpSpPr>
            <p:cNvPr id="10" name="Graphic 2">
              <a:extLst>
                <a:ext uri="{FF2B5EF4-FFF2-40B4-BE49-F238E27FC236}">
                  <a16:creationId xmlns:a16="http://schemas.microsoft.com/office/drawing/2014/main" id="{E061FDF3-A7A0-4D50-BA5C-348F048EEEC8}"/>
                </a:ext>
              </a:extLst>
            </p:cNvPr>
            <p:cNvGrpSpPr/>
            <p:nvPr/>
          </p:nvGrpSpPr>
          <p:grpSpPr>
            <a:xfrm>
              <a:off x="3918554" y="774528"/>
              <a:ext cx="868197" cy="924466"/>
              <a:chOff x="3918554" y="774528"/>
              <a:chExt cx="868197" cy="924466"/>
            </a:xfrm>
            <a:solidFill>
              <a:srgbClr val="010101"/>
            </a:solidFill>
          </p:grpSpPr>
          <p:sp>
            <p:nvSpPr>
              <p:cNvPr id="14" name="Freeform 300">
                <a:extLst>
                  <a:ext uri="{FF2B5EF4-FFF2-40B4-BE49-F238E27FC236}">
                    <a16:creationId xmlns:a16="http://schemas.microsoft.com/office/drawing/2014/main" id="{87F4DA4B-E65D-4A9A-BAA0-F37670048B4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5" name="Freeform 301">
                <a:extLst>
                  <a:ext uri="{FF2B5EF4-FFF2-40B4-BE49-F238E27FC236}">
                    <a16:creationId xmlns:a16="http://schemas.microsoft.com/office/drawing/2014/main" id="{32391FC6-7B09-435A-AB5C-3C63B46A687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B3ACC11-4CC2-471E-AE5C-BDE8B3206C71}"/>
                </a:ext>
              </a:extLst>
            </p:cNvPr>
            <p:cNvGrpSpPr/>
            <p:nvPr/>
          </p:nvGrpSpPr>
          <p:grpSpPr>
            <a:xfrm>
              <a:off x="3958353" y="890522"/>
              <a:ext cx="708520" cy="605461"/>
              <a:chOff x="3958353" y="890522"/>
              <a:chExt cx="708520" cy="605461"/>
            </a:xfrm>
            <a:solidFill>
              <a:srgbClr val="60A9DD"/>
            </a:solidFill>
          </p:grpSpPr>
          <p:sp>
            <p:nvSpPr>
              <p:cNvPr id="12" name="Freeform 298">
                <a:extLst>
                  <a:ext uri="{FF2B5EF4-FFF2-40B4-BE49-F238E27FC236}">
                    <a16:creationId xmlns:a16="http://schemas.microsoft.com/office/drawing/2014/main" id="{141CB985-DD2C-4373-9B3F-C6BD69ECF365}"/>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FC000"/>
              </a:solidFill>
              <a:ln w="9028" cap="flat">
                <a:noFill/>
                <a:prstDash val="solid"/>
                <a:miter/>
              </a:ln>
            </p:spPr>
            <p:txBody>
              <a:bodyPr rtlCol="0" anchor="ctr"/>
              <a:lstStyle/>
              <a:p>
                <a:endParaRPr lang="en-US"/>
              </a:p>
            </p:txBody>
          </p:sp>
          <p:sp>
            <p:nvSpPr>
              <p:cNvPr id="13" name="Freeform 299">
                <a:extLst>
                  <a:ext uri="{FF2B5EF4-FFF2-40B4-BE49-F238E27FC236}">
                    <a16:creationId xmlns:a16="http://schemas.microsoft.com/office/drawing/2014/main" id="{B6A14691-BEBD-40A7-9EC1-AB1C4F41C47D}"/>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0000"/>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164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506E4C-78BA-41A0-ACF1-CF2E7CB21B08}"/>
              </a:ext>
            </a:extLst>
          </p:cNvPr>
          <p:cNvSpPr>
            <a:spLocks noGrp="1"/>
          </p:cNvSpPr>
          <p:nvPr>
            <p:ph type="body" sz="quarter" idx="16"/>
          </p:nvPr>
        </p:nvSpPr>
        <p:spPr>
          <a:xfrm>
            <a:off x="0" y="325704"/>
            <a:ext cx="4719319" cy="582221"/>
          </a:xfrm>
          <a:solidFill>
            <a:srgbClr val="FFD100"/>
          </a:solidFill>
        </p:spPr>
        <p:txBody>
          <a:bodyPr anchor="ctr">
            <a:normAutofit lnSpcReduction="10000"/>
          </a:bodyPr>
          <a:lstStyle/>
          <a:p>
            <a:pPr marL="180000"/>
            <a:r>
              <a:rPr lang="en-US" dirty="0" err="1"/>
              <a:t>Pagrindinės</a:t>
            </a:r>
            <a:r>
              <a:rPr lang="en-US" dirty="0"/>
              <a:t> </a:t>
            </a:r>
            <a:r>
              <a:rPr lang="en-US" dirty="0" err="1"/>
              <a:t>išvado</a:t>
            </a:r>
            <a:r>
              <a:rPr lang="lt-LT" dirty="0"/>
              <a:t>s</a:t>
            </a:r>
            <a:endParaRPr lang="en-IE" dirty="0"/>
          </a:p>
        </p:txBody>
      </p:sp>
      <p:pic>
        <p:nvPicPr>
          <p:cNvPr id="4" name="Picture 3">
            <a:extLst>
              <a:ext uri="{FF2B5EF4-FFF2-40B4-BE49-F238E27FC236}">
                <a16:creationId xmlns:a16="http://schemas.microsoft.com/office/drawing/2014/main" id="{DDB27A67-5DC7-489B-B135-3EE6741BC3A0}"/>
              </a:ext>
            </a:extLst>
          </p:cNvPr>
          <p:cNvPicPr>
            <a:picLocks noChangeAspect="1"/>
          </p:cNvPicPr>
          <p:nvPr/>
        </p:nvPicPr>
        <p:blipFill>
          <a:blip r:embed="rId2"/>
          <a:stretch>
            <a:fillRect/>
          </a:stretch>
        </p:blipFill>
        <p:spPr>
          <a:xfrm>
            <a:off x="6894414" y="257364"/>
            <a:ext cx="2723287" cy="817680"/>
          </a:xfrm>
          <a:prstGeom prst="rect">
            <a:avLst/>
          </a:prstGeom>
        </p:spPr>
      </p:pic>
      <p:pic>
        <p:nvPicPr>
          <p:cNvPr id="5" name="Picture 4">
            <a:extLst>
              <a:ext uri="{FF2B5EF4-FFF2-40B4-BE49-F238E27FC236}">
                <a16:creationId xmlns:a16="http://schemas.microsoft.com/office/drawing/2014/main" id="{25B66B0E-C27D-43C3-AE06-736DE035030D}"/>
              </a:ext>
            </a:extLst>
          </p:cNvPr>
          <p:cNvPicPr>
            <a:picLocks noChangeAspect="1"/>
          </p:cNvPicPr>
          <p:nvPr/>
        </p:nvPicPr>
        <p:blipFill>
          <a:blip r:embed="rId3"/>
          <a:stretch>
            <a:fillRect/>
          </a:stretch>
        </p:blipFill>
        <p:spPr>
          <a:xfrm>
            <a:off x="9829248" y="411410"/>
            <a:ext cx="1790792" cy="742988"/>
          </a:xfrm>
          <a:prstGeom prst="rect">
            <a:avLst/>
          </a:prstGeom>
        </p:spPr>
      </p:pic>
      <p:sp>
        <p:nvSpPr>
          <p:cNvPr id="6" name="Text Placeholder 5">
            <a:extLst>
              <a:ext uri="{FF2B5EF4-FFF2-40B4-BE49-F238E27FC236}">
                <a16:creationId xmlns:a16="http://schemas.microsoft.com/office/drawing/2014/main" id="{838F9D46-441F-4576-A2B0-AD4FB7790233}"/>
              </a:ext>
            </a:extLst>
          </p:cNvPr>
          <p:cNvSpPr txBox="1">
            <a:spLocks noGrp="1"/>
          </p:cNvSpPr>
          <p:nvPr>
            <p:ph type="body" sz="quarter" idx="18"/>
          </p:nvPr>
        </p:nvSpPr>
        <p:spPr>
          <a:xfrm>
            <a:off x="264677" y="1550918"/>
            <a:ext cx="11474506" cy="1421928"/>
          </a:xfrm>
          <a:prstGeom prst="rect">
            <a:avLst/>
          </a:prstGeom>
          <a:noFill/>
        </p:spPr>
        <p:txBody>
          <a:bodyPr vert="horz" wrap="square" lIns="91440" tIns="45720" rIns="91440" bIns="45720" rtlCol="0" anchor="t">
            <a:spAutoFit/>
          </a:bodyPr>
          <a:lstStyle/>
          <a:p>
            <a:pPr indent="0"/>
            <a:r>
              <a:rPr lang="lt-LT" dirty="0"/>
              <a:t>Rinkos analizės tyrimas ir „</a:t>
            </a:r>
            <a:r>
              <a:rPr lang="lt-LT" dirty="0" err="1"/>
              <a:t>INCluSilver</a:t>
            </a:r>
            <a:r>
              <a:rPr lang="lt-LT" dirty="0"/>
              <a:t>“ atlikti interviu parodė keletą strategijų ir (arba) rekomendacijų, kuriomis galėtų remtis MVĮ, norėdamos sėkmingai įsitvirtinti rinkos segmentuose, susijusiuose su pagyvenusiems žmonėms skirtais maisto produktais ar paslaugomis:</a:t>
            </a:r>
            <a:endParaRPr lang="en-IE" dirty="0">
              <a:solidFill>
                <a:srgbClr val="000000"/>
              </a:solidFill>
            </a:endParaRPr>
          </a:p>
        </p:txBody>
      </p:sp>
      <p:sp>
        <p:nvSpPr>
          <p:cNvPr id="7" name="TextBox 6">
            <a:extLst>
              <a:ext uri="{FF2B5EF4-FFF2-40B4-BE49-F238E27FC236}">
                <a16:creationId xmlns:a16="http://schemas.microsoft.com/office/drawing/2014/main" id="{F5360E08-3B35-4457-9CB6-728072A50DF5}"/>
              </a:ext>
            </a:extLst>
          </p:cNvPr>
          <p:cNvSpPr txBox="1"/>
          <p:nvPr/>
        </p:nvSpPr>
        <p:spPr>
          <a:xfrm>
            <a:off x="809204" y="2972846"/>
            <a:ext cx="11382796" cy="3046988"/>
          </a:xfrm>
          <a:prstGeom prst="rect">
            <a:avLst/>
          </a:prstGeom>
          <a:solidFill>
            <a:srgbClr val="FFD100"/>
          </a:solidFill>
        </p:spPr>
        <p:txBody>
          <a:bodyPr wrap="square" lIns="91440" tIns="45720" rIns="91440" bIns="45720" anchor="t">
            <a:spAutoFit/>
          </a:bodyPr>
          <a:lstStyle/>
          <a:p>
            <a:pPr marL="285750" indent="-285750">
              <a:buFont typeface="Arial" panose="020B0604020202020204" pitchFamily="34" charset="0"/>
              <a:buChar char="•"/>
            </a:pPr>
            <a:r>
              <a:rPr lang="lt-LT" sz="2400" b="1" dirty="0">
                <a:solidFill>
                  <a:srgbClr val="000000"/>
                </a:solidFill>
              </a:rPr>
              <a:t>Orientuotis į tikslinius vartotojus ir (arba) segmentus (pvz., pagal amžių ar vietą);</a:t>
            </a:r>
          </a:p>
          <a:p>
            <a:pPr marL="285750" indent="-285750">
              <a:buFont typeface="Arial" panose="020B0604020202020204" pitchFamily="34" charset="0"/>
              <a:buChar char="•"/>
            </a:pPr>
            <a:r>
              <a:rPr lang="lt-LT" sz="2400" b="1" dirty="0">
                <a:solidFill>
                  <a:srgbClr val="000000"/>
                </a:solidFill>
              </a:rPr>
              <a:t>Siekti, kad į rinką patekti padėtų bendradarbiaujančios įmonės arba klasteriai (pvz., per tinklą, papildomas įmones arba B2B platinimo schemą);</a:t>
            </a:r>
          </a:p>
          <a:p>
            <a:pPr marL="285750" indent="-285750">
              <a:buFont typeface="Arial" panose="020B0604020202020204" pitchFamily="34" charset="0"/>
              <a:buChar char="•"/>
            </a:pPr>
            <a:r>
              <a:rPr lang="lt-LT" sz="2400" b="1" dirty="0">
                <a:solidFill>
                  <a:srgbClr val="000000"/>
                </a:solidFill>
              </a:rPr>
              <a:t>Norint patekti į pagyvenusiems žmonėms skirtų maisto produktų rinką, receptų rašytojai yra tampa labai svarbia dalimi (pvz., gydytojai, dietologai arba vietos organizacijos ir (arba) valdžios institucijos);</a:t>
            </a:r>
          </a:p>
          <a:p>
            <a:pPr marL="285750" indent="-285750">
              <a:buFont typeface="Arial" panose="020B0604020202020204" pitchFamily="34" charset="0"/>
              <a:buChar char="•"/>
            </a:pPr>
            <a:r>
              <a:rPr lang="lt-LT" sz="2400" b="1" dirty="0">
                <a:solidFill>
                  <a:srgbClr val="000000"/>
                </a:solidFill>
              </a:rPr>
              <a:t>Maisto produktai, skirti slaugos namų rinkos segmentui, turi mažiau patekimo į rinką kliūčių.</a:t>
            </a:r>
          </a:p>
        </p:txBody>
      </p:sp>
    </p:spTree>
    <p:extLst>
      <p:ext uri="{BB962C8B-B14F-4D97-AF65-F5344CB8AC3E}">
        <p14:creationId xmlns:p14="http://schemas.microsoft.com/office/powerpoint/2010/main" val="3396683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dressed up with jet pack">
            <a:extLst>
              <a:ext uri="{FF2B5EF4-FFF2-40B4-BE49-F238E27FC236}">
                <a16:creationId xmlns:a16="http://schemas.microsoft.com/office/drawing/2014/main" id="{C8DD03F8-231E-4049-975E-B05ECF89A78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300"/>
          <a:stretch/>
        </p:blipFill>
        <p:spPr>
          <a:xfrm>
            <a:off x="6852062" y="228600"/>
            <a:ext cx="5105121" cy="6362700"/>
          </a:xfrm>
        </p:spPr>
      </p:pic>
      <p:sp>
        <p:nvSpPr>
          <p:cNvPr id="4" name="Text Placeholder 3">
            <a:extLst>
              <a:ext uri="{FF2B5EF4-FFF2-40B4-BE49-F238E27FC236}">
                <a16:creationId xmlns:a16="http://schemas.microsoft.com/office/drawing/2014/main" id="{BF2CEAA3-08D0-47C5-9CD7-1DE72BFE6D6A}"/>
              </a:ext>
            </a:extLst>
          </p:cNvPr>
          <p:cNvSpPr>
            <a:spLocks noGrp="1"/>
          </p:cNvSpPr>
          <p:nvPr>
            <p:ph type="body" sz="quarter" idx="16"/>
          </p:nvPr>
        </p:nvSpPr>
        <p:spPr/>
        <p:txBody>
          <a:bodyPr>
            <a:normAutofit lnSpcReduction="10000"/>
          </a:bodyPr>
          <a:lstStyle/>
          <a:p>
            <a:r>
              <a:rPr lang="en-US" dirty="0" err="1"/>
              <a:t>Išlikite</a:t>
            </a:r>
            <a:r>
              <a:rPr lang="en-US" dirty="0"/>
              <a:t> </a:t>
            </a:r>
            <a:r>
              <a:rPr lang="en-US" dirty="0" err="1"/>
              <a:t>novatoriški</a:t>
            </a:r>
            <a:r>
              <a:rPr lang="en-US" dirty="0"/>
              <a:t>...</a:t>
            </a:r>
          </a:p>
        </p:txBody>
      </p:sp>
      <p:sp>
        <p:nvSpPr>
          <p:cNvPr id="5" name="Text Placeholder 1">
            <a:extLst>
              <a:ext uri="{FF2B5EF4-FFF2-40B4-BE49-F238E27FC236}">
                <a16:creationId xmlns:a16="http://schemas.microsoft.com/office/drawing/2014/main" id="{5915EF31-8EDB-4C34-A7E6-E1206DE2269A}"/>
              </a:ext>
            </a:extLst>
          </p:cNvPr>
          <p:cNvSpPr>
            <a:spLocks noGrp="1"/>
          </p:cNvSpPr>
          <p:nvPr>
            <p:ph type="body" sz="quarter" idx="18"/>
          </p:nvPr>
        </p:nvSpPr>
        <p:spPr>
          <a:xfrm>
            <a:off x="1464658" y="1773238"/>
            <a:ext cx="5203179" cy="4525962"/>
          </a:xfrm>
        </p:spPr>
        <p:txBody>
          <a:bodyPr vert="horz" lIns="91440" tIns="45720" rIns="91440" bIns="45720" rtlCol="0" anchor="t">
            <a:normAutofit lnSpcReduction="10000"/>
          </a:bodyPr>
          <a:lstStyle/>
          <a:p>
            <a:pPr indent="0"/>
            <a:r>
              <a:rPr lang="lt-LT" b="0" i="0" dirty="0">
                <a:effectLst/>
              </a:rPr>
              <a:t>Naujoviški produktai ir sprendimai, kurie gali prisitaikyti prie vartotojų elgsenos ir naujų technologijų, tuo pat metu išlaikydami stiprų dėmesį klientui, yra labai svarbūs gerai rinkodarai.</a:t>
            </a:r>
            <a:endParaRPr lang="en-US" sz="800" dirty="0"/>
          </a:p>
          <a:p>
            <a:pPr indent="0"/>
            <a:r>
              <a:rPr lang="lt-LT" dirty="0"/>
              <a:t>Tikimės, kad per šį kursą, pasitelkę mūsų tyrimų taktikas, jau susipažinote su vyresnio amžiaus vartotojų poreikiais ir geriau supratote, kaip atitinkamai diegti naujoves ir kurti prekės ženklą. </a:t>
            </a:r>
          </a:p>
          <a:p>
            <a:pPr indent="0"/>
            <a:r>
              <a:rPr lang="lt-LT" b="1" dirty="0"/>
              <a:t>Ši tema bus plačiau nagrinėjama 6 modulyje.</a:t>
            </a:r>
          </a:p>
        </p:txBody>
      </p:sp>
    </p:spTree>
    <p:extLst>
      <p:ext uri="{BB962C8B-B14F-4D97-AF65-F5344CB8AC3E}">
        <p14:creationId xmlns:p14="http://schemas.microsoft.com/office/powerpoint/2010/main" val="2734093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27251F-6D83-4C6C-A563-EE2257101760}"/>
              </a:ext>
            </a:extLst>
          </p:cNvPr>
          <p:cNvSpPr>
            <a:spLocks noGrp="1"/>
          </p:cNvSpPr>
          <p:nvPr>
            <p:ph type="body" sz="quarter" idx="16"/>
          </p:nvPr>
        </p:nvSpPr>
        <p:spPr>
          <a:xfrm>
            <a:off x="2149154" y="934084"/>
            <a:ext cx="4235894" cy="1023053"/>
          </a:xfrm>
        </p:spPr>
        <p:txBody>
          <a:bodyPr>
            <a:noAutofit/>
          </a:bodyPr>
          <a:lstStyle/>
          <a:p>
            <a:r>
              <a:rPr lang="en-US" dirty="0" err="1"/>
              <a:t>Nuorodos</a:t>
            </a:r>
            <a:r>
              <a:rPr lang="en-US" dirty="0"/>
              <a:t> </a:t>
            </a:r>
            <a:r>
              <a:rPr lang="en-US" dirty="0" err="1"/>
              <a:t>į</a:t>
            </a:r>
            <a:r>
              <a:rPr lang="en-US" dirty="0"/>
              <a:t> </a:t>
            </a:r>
            <a:r>
              <a:rPr lang="en-US" dirty="0" err="1"/>
              <a:t>išteklius</a:t>
            </a:r>
            <a:endParaRPr lang="en-US" dirty="0"/>
          </a:p>
        </p:txBody>
      </p:sp>
      <p:sp>
        <p:nvSpPr>
          <p:cNvPr id="3" name="Text Placeholder 2">
            <a:extLst>
              <a:ext uri="{FF2B5EF4-FFF2-40B4-BE49-F238E27FC236}">
                <a16:creationId xmlns:a16="http://schemas.microsoft.com/office/drawing/2014/main" id="{F80C67A0-2715-438C-9C51-67D3390CAC31}"/>
              </a:ext>
            </a:extLst>
          </p:cNvPr>
          <p:cNvSpPr>
            <a:spLocks noGrp="1"/>
          </p:cNvSpPr>
          <p:nvPr>
            <p:ph type="body" sz="quarter" idx="17"/>
          </p:nvPr>
        </p:nvSpPr>
        <p:spPr/>
        <p:txBody>
          <a:bodyPr>
            <a:normAutofit fontScale="85000" lnSpcReduction="20000"/>
          </a:bodyPr>
          <a:lstStyle/>
          <a:p>
            <a:r>
              <a:rPr lang="en-US"/>
              <a:t>4</a:t>
            </a:r>
            <a:endParaRPr lang="en-IE"/>
          </a:p>
        </p:txBody>
      </p:sp>
    </p:spTree>
    <p:extLst>
      <p:ext uri="{BB962C8B-B14F-4D97-AF65-F5344CB8AC3E}">
        <p14:creationId xmlns:p14="http://schemas.microsoft.com/office/powerpoint/2010/main" val="1036378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C2629-BEBA-42D3-84A4-773A77F4B963}"/>
              </a:ext>
            </a:extLst>
          </p:cNvPr>
          <p:cNvSpPr>
            <a:spLocks noGrp="1"/>
          </p:cNvSpPr>
          <p:nvPr>
            <p:ph type="body" sz="quarter" idx="18"/>
          </p:nvPr>
        </p:nvSpPr>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lt-LT" b="0" i="0" strike="noStrike" dirty="0">
                <a:effectLst/>
                <a:latin typeface="Calibri"/>
                <a:cs typeface="Calibri"/>
              </a:rPr>
              <a:t>Šiame dokumente nagrinėjami senjorų rinkos segmentavimo būdai naudojant produktų formatus ir išvedami 8 segmentavimo pagrindai. </a:t>
            </a:r>
            <a:r>
              <a:rPr lang="en-US" dirty="0">
                <a:solidFill>
                  <a:srgbClr val="1188A3"/>
                </a:solidFill>
                <a:hlinkClick r:id="rId2">
                  <a:extLst>
                    <a:ext uri="{A12FA001-AC4F-418D-AE19-62706E023703}">
                      <ahyp:hlinkClr xmlns:ahyp="http://schemas.microsoft.com/office/drawing/2018/hyperlinkcolor" val="tx"/>
                    </a:ext>
                  </a:extLst>
                </a:hlinkClick>
              </a:rPr>
              <a:t>Understanding heterogeneity among elderly consumers: an evaluation of segmentation approaches in the functional food market | Nutrition Research Reviews | Cambridge Core</a:t>
            </a:r>
            <a:endParaRPr lang="en-US" b="1" u="sng" dirty="0">
              <a:solidFill>
                <a:srgbClr val="1188A3"/>
              </a:solidFill>
              <a:latin typeface="Monsterrat"/>
            </a:endParaRPr>
          </a:p>
          <a:p>
            <a:pPr marL="285750" indent="-285750">
              <a:buFont typeface="Arial" panose="020B0604020202020204" pitchFamily="34" charset="0"/>
              <a:buChar char="•"/>
            </a:pPr>
            <a:r>
              <a:rPr lang="en-IE" dirty="0" err="1"/>
              <a:t>Šioje</a:t>
            </a:r>
            <a:r>
              <a:rPr lang="en-IE" dirty="0"/>
              <a:t> </a:t>
            </a:r>
            <a:r>
              <a:rPr lang="en-IE" dirty="0" err="1"/>
              <a:t>ataskaitoje</a:t>
            </a:r>
            <a:r>
              <a:rPr lang="en-IE" dirty="0"/>
              <a:t> </a:t>
            </a:r>
            <a:r>
              <a:rPr lang="en-IE" dirty="0" err="1"/>
              <a:t>aptariami</a:t>
            </a:r>
            <a:r>
              <a:rPr lang="en-IE" dirty="0"/>
              <a:t> </a:t>
            </a:r>
            <a:r>
              <a:rPr lang="lt-LT" dirty="0"/>
              <a:t>„</a:t>
            </a:r>
            <a:r>
              <a:rPr lang="en-IE" dirty="0" err="1"/>
              <a:t>InCluSilver</a:t>
            </a:r>
            <a:r>
              <a:rPr lang="en-IE" dirty="0"/>
              <a:t>” </a:t>
            </a:r>
            <a:r>
              <a:rPr lang="en-IE" dirty="0" err="1"/>
              <a:t>projekto</a:t>
            </a:r>
            <a:r>
              <a:rPr lang="en-IE" dirty="0"/>
              <a:t> </a:t>
            </a:r>
            <a:r>
              <a:rPr lang="en-IE" dirty="0" err="1"/>
              <a:t>metu</a:t>
            </a:r>
            <a:r>
              <a:rPr lang="en-IE" dirty="0"/>
              <a:t> </a:t>
            </a:r>
            <a:r>
              <a:rPr lang="en-IE" dirty="0" err="1"/>
              <a:t>atlikto</a:t>
            </a:r>
            <a:r>
              <a:rPr lang="en-IE" dirty="0"/>
              <a:t> </a:t>
            </a:r>
            <a:r>
              <a:rPr lang="en-IE" dirty="0" err="1"/>
              <a:t>rinkos</a:t>
            </a:r>
            <a:r>
              <a:rPr lang="en-IE" dirty="0"/>
              <a:t> </a:t>
            </a:r>
            <a:r>
              <a:rPr lang="en-IE" dirty="0" err="1"/>
              <a:t>tyrimo</a:t>
            </a:r>
            <a:r>
              <a:rPr lang="en-IE" dirty="0"/>
              <a:t> </a:t>
            </a:r>
            <a:r>
              <a:rPr lang="en-IE" dirty="0" err="1"/>
              <a:t>rezultatai</a:t>
            </a:r>
            <a:r>
              <a:rPr lang="en-IE" dirty="0"/>
              <a:t>. </a:t>
            </a:r>
            <a:r>
              <a:rPr lang="en-IE" dirty="0">
                <a:solidFill>
                  <a:srgbClr val="1188A3"/>
                </a:solidFill>
                <a:hlinkClick r:id="rId3">
                  <a:extLst>
                    <a:ext uri="{A12FA001-AC4F-418D-AE19-62706E023703}">
                      <ahyp:hlinkClr xmlns:ahyp="http://schemas.microsoft.com/office/drawing/2018/hyperlinkcolor" val="tx"/>
                    </a:ext>
                  </a:extLst>
                </a:hlinkClick>
              </a:rPr>
              <a:t>Etude de </a:t>
            </a:r>
            <a:r>
              <a:rPr lang="en-IE" dirty="0" err="1">
                <a:solidFill>
                  <a:srgbClr val="1188A3"/>
                </a:solidFill>
                <a:hlinkClick r:id="rId3">
                  <a:extLst>
                    <a:ext uri="{A12FA001-AC4F-418D-AE19-62706E023703}">
                      <ahyp:hlinkClr xmlns:ahyp="http://schemas.microsoft.com/office/drawing/2018/hyperlinkcolor" val="tx"/>
                    </a:ext>
                  </a:extLst>
                </a:hlinkClick>
              </a:rPr>
              <a:t>marché</a:t>
            </a:r>
            <a:r>
              <a:rPr lang="en-IE" dirty="0">
                <a:solidFill>
                  <a:srgbClr val="1188A3"/>
                </a:solidFill>
                <a:hlinkClick r:id="rId3">
                  <a:extLst>
                    <a:ext uri="{A12FA001-AC4F-418D-AE19-62706E023703}">
                      <ahyp:hlinkClr xmlns:ahyp="http://schemas.microsoft.com/office/drawing/2018/hyperlinkcolor" val="tx"/>
                    </a:ext>
                  </a:extLst>
                </a:hlinkClick>
              </a:rPr>
              <a:t> (inclusilver.eu)</a:t>
            </a:r>
            <a:r>
              <a:rPr lang="en-US" b="0" i="0" dirty="0">
                <a:solidFill>
                  <a:srgbClr val="1188A3"/>
                </a:solidFill>
                <a:effectLst/>
                <a:latin typeface="Monsterrat"/>
              </a:rPr>
              <a:t> </a:t>
            </a:r>
          </a:p>
          <a:p>
            <a:pPr marL="285750" indent="-285750">
              <a:buFont typeface="Arial" panose="020B0604020202020204" pitchFamily="34" charset="0"/>
              <a:buChar char="•"/>
            </a:pPr>
            <a:r>
              <a:rPr lang="lt-LT" dirty="0"/>
              <a:t>Tai </a:t>
            </a:r>
            <a:r>
              <a:rPr lang="lt-LT" dirty="0" err="1"/>
              <a:t>tinklalaidė</a:t>
            </a:r>
            <a:r>
              <a:rPr lang="lt-LT" dirty="0"/>
              <a:t> apie tai, kaip „</a:t>
            </a:r>
            <a:r>
              <a:rPr lang="lt-LT" dirty="0" err="1"/>
              <a:t>UNiTE</a:t>
            </a:r>
            <a:r>
              <a:rPr lang="lt-LT" dirty="0"/>
              <a:t> </a:t>
            </a:r>
            <a:r>
              <a:rPr lang="lt-LT" dirty="0" err="1"/>
              <a:t>Food</a:t>
            </a:r>
            <a:r>
              <a:rPr lang="lt-LT" dirty="0"/>
              <a:t>“ kviečia naujus žmones į sveikatingumo sritį ir jų rinkodaros strategiją </a:t>
            </a:r>
            <a:r>
              <a:rPr lang="en-IE" dirty="0">
                <a:solidFill>
                  <a:srgbClr val="1188A3"/>
                </a:solidFill>
                <a:hlinkClick r:id="rId4">
                  <a:extLst>
                    <a:ext uri="{A12FA001-AC4F-418D-AE19-62706E023703}">
                      <ahyp:hlinkClr xmlns:ahyp="http://schemas.microsoft.com/office/drawing/2018/hyperlinkcolor" val="tx"/>
                    </a:ext>
                  </a:extLst>
                </a:hlinkClick>
              </a:rPr>
              <a:t>https://snacknation.com/blog/unite-food-clara-paye/</a:t>
            </a:r>
            <a:endParaRPr lang="en-IE" dirty="0"/>
          </a:p>
          <a:p>
            <a:pPr marL="285750" indent="-285750">
              <a:buFont typeface="Arial" panose="020B0604020202020204" pitchFamily="34" charset="0"/>
              <a:buChar char="•"/>
            </a:pPr>
            <a:r>
              <a:rPr lang="lt-LT" dirty="0"/>
              <a:t>Šioje </a:t>
            </a:r>
            <a:r>
              <a:rPr lang="lt-LT" dirty="0" err="1"/>
              <a:t>tinklalaidėje</a:t>
            </a:r>
            <a:r>
              <a:rPr lang="lt-LT" dirty="0"/>
              <a:t> aptariami patarimai ir įžvalgos, kaip sukurti pripažintą maisto prekės ženklą turint labai ribotą biudžetą. </a:t>
            </a:r>
            <a:r>
              <a:rPr lang="en-US" dirty="0">
                <a:solidFill>
                  <a:srgbClr val="1188A3"/>
                </a:solidFill>
                <a:latin typeface="Monsterrat"/>
                <a:hlinkClick r:id="rId5">
                  <a:extLst>
                    <a:ext uri="{A12FA001-AC4F-418D-AE19-62706E023703}">
                      <ahyp:hlinkClr xmlns:ahyp="http://schemas.microsoft.com/office/drawing/2018/hyperlinkcolor" val="tx"/>
                    </a:ext>
                  </a:extLst>
                </a:hlinkClick>
              </a:rPr>
              <a:t>https://snacknation.com/blog/162-how-to-build-an-ethical-brand-with-zero-marketing-budget-with-the-perfect-granola-founder-michele-liddle/</a:t>
            </a:r>
            <a:endParaRPr lang="en-US" dirty="0">
              <a:solidFill>
                <a:srgbClr val="1188A3"/>
              </a:solidFill>
              <a:latin typeface="Monsterrat"/>
            </a:endParaRPr>
          </a:p>
          <a:p>
            <a:endParaRPr lang="en-IE" sz="2000" dirty="0">
              <a:solidFill>
                <a:srgbClr val="1188A3"/>
              </a:solidFill>
            </a:endParaRPr>
          </a:p>
        </p:txBody>
      </p:sp>
      <p:sp>
        <p:nvSpPr>
          <p:cNvPr id="3" name="Text Placeholder 2">
            <a:extLst>
              <a:ext uri="{FF2B5EF4-FFF2-40B4-BE49-F238E27FC236}">
                <a16:creationId xmlns:a16="http://schemas.microsoft.com/office/drawing/2014/main" id="{214AC137-2805-4518-81DB-CDF646D74DB5}"/>
              </a:ext>
            </a:extLst>
          </p:cNvPr>
          <p:cNvSpPr>
            <a:spLocks noGrp="1"/>
          </p:cNvSpPr>
          <p:nvPr>
            <p:ph type="body" sz="quarter" idx="16"/>
          </p:nvPr>
        </p:nvSpPr>
        <p:spPr>
          <a:xfrm>
            <a:off x="0" y="167148"/>
            <a:ext cx="10594345" cy="875071"/>
          </a:xfrm>
          <a:solidFill>
            <a:srgbClr val="FFD100"/>
          </a:solidFill>
        </p:spPr>
        <p:txBody>
          <a:bodyPr anchor="ctr">
            <a:normAutofit/>
          </a:bodyPr>
          <a:lstStyle/>
          <a:p>
            <a:r>
              <a:rPr lang="lt-LT" dirty="0"/>
              <a:t>Keletas papildomų šaltinių...</a:t>
            </a:r>
          </a:p>
        </p:txBody>
      </p:sp>
    </p:spTree>
    <p:extLst>
      <p:ext uri="{BB962C8B-B14F-4D97-AF65-F5344CB8AC3E}">
        <p14:creationId xmlns:p14="http://schemas.microsoft.com/office/powerpoint/2010/main" val="1524999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8070212" y="979863"/>
            <a:ext cx="3611230" cy="4051982"/>
          </a:xfrm>
        </p:spPr>
        <p:txBody>
          <a:bodyPr vert="horz" lIns="91440" tIns="45720" rIns="91440" bIns="45720" rtlCol="0" anchor="ctr">
            <a:noAutofit/>
          </a:bodyPr>
          <a:lstStyle/>
          <a:p>
            <a:pPr algn="ctr">
              <a:lnSpc>
                <a:spcPct val="120000"/>
              </a:lnSpc>
            </a:pPr>
            <a:r>
              <a:rPr lang="lt-LT" sz="2800" dirty="0"/>
              <a:t>Dėkojame, kad baigėte 3 modulį. Prašome tęsti mokymosi kelionę kartu su mumis, kai 4 modulyje nagrinėsime </a:t>
            </a:r>
            <a:r>
              <a:rPr lang="lt-LT" sz="2800" b="1" dirty="0"/>
              <a:t>naujų produktų kūrimą</a:t>
            </a:r>
            <a:r>
              <a:rPr lang="lt-LT" sz="2800" dirty="0"/>
              <a:t>!</a:t>
            </a:r>
          </a:p>
        </p:txBody>
      </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0A0EC-2224-4030-8200-8024A39D5120}"/>
              </a:ext>
            </a:extLst>
          </p:cNvPr>
          <p:cNvSpPr>
            <a:spLocks noGrp="1"/>
          </p:cNvSpPr>
          <p:nvPr>
            <p:ph type="body" sz="quarter" idx="18"/>
          </p:nvPr>
        </p:nvSpPr>
        <p:spPr>
          <a:xfrm>
            <a:off x="1586039" y="1084333"/>
            <a:ext cx="5237643" cy="5623964"/>
          </a:xfrm>
          <a:solidFill>
            <a:srgbClr val="85D2E1"/>
          </a:solidFill>
        </p:spPr>
        <p:txBody>
          <a:bodyPr vert="horz" lIns="91440" tIns="45720" rIns="91440" bIns="45720" rtlCol="0" anchor="t">
            <a:normAutofit lnSpcReduction="10000"/>
          </a:bodyPr>
          <a:lstStyle/>
          <a:p>
            <a:pPr marL="0" indent="0"/>
            <a:r>
              <a:rPr lang="lt-LT" dirty="0"/>
              <a:t>Įžvalgiame tyrime buvo analizuotos vartotojų sprendimų priėmimo strategijos pagal amžiaus grupes, atkreipiant dėmesį į skiriamą prioritetą naujiems maisto produktams. Remiantis savybių ir pasekmių grandinės teorija, tyrime teigiama, kad inovacijų sėkmė yra šių veiksnių derinys:  </a:t>
            </a:r>
          </a:p>
          <a:p>
            <a:pPr marL="342900" indent="-342900">
              <a:buFont typeface="Arial" panose="020B0604020202020204" pitchFamily="34" charset="0"/>
              <a:buChar char="•"/>
            </a:pPr>
            <a:r>
              <a:rPr lang="lt-LT" dirty="0"/>
              <a:t>Vartotojų, jų savybių ir naudos, kurios jie siekia pirkdami ir vartodami produktus suvokimas; </a:t>
            </a:r>
          </a:p>
          <a:p>
            <a:pPr marL="342900" indent="-342900">
              <a:buFont typeface="Arial" panose="020B0604020202020204" pitchFamily="34" charset="0"/>
              <a:buChar char="•"/>
            </a:pPr>
            <a:r>
              <a:rPr lang="lt-LT" dirty="0"/>
              <a:t>Jų asmenybės aspektų, kuriuos jie atskleidžia naudodami produktus suvokimas.</a:t>
            </a:r>
          </a:p>
          <a:p>
            <a:pPr marL="0" indent="0"/>
            <a:r>
              <a:rPr lang="lt-LT" dirty="0"/>
              <a:t>Rezultatai rodo, kad amžius nėra svarbus veiksnys priimant vartojimo sprendimus, susijusius su žinomais produktais. </a:t>
            </a:r>
          </a:p>
          <a:p>
            <a:pPr marL="0" indent="0"/>
            <a:endParaRPr lang="nl-NL" dirty="0"/>
          </a:p>
          <a:p>
            <a:pPr marL="0" indent="0"/>
            <a:endParaRPr lang="en-IE" dirty="0"/>
          </a:p>
        </p:txBody>
      </p:sp>
      <p:sp>
        <p:nvSpPr>
          <p:cNvPr id="4" name="Text Placeholder 3">
            <a:extLst>
              <a:ext uri="{FF2B5EF4-FFF2-40B4-BE49-F238E27FC236}">
                <a16:creationId xmlns:a16="http://schemas.microsoft.com/office/drawing/2014/main" id="{BE384461-B04E-4031-A3E7-79EB79B20C97}"/>
              </a:ext>
            </a:extLst>
          </p:cNvPr>
          <p:cNvSpPr>
            <a:spLocks noGrp="1"/>
          </p:cNvSpPr>
          <p:nvPr>
            <p:ph type="body" sz="quarter" idx="16"/>
          </p:nvPr>
        </p:nvSpPr>
        <p:spPr>
          <a:xfrm>
            <a:off x="1651757" y="241483"/>
            <a:ext cx="4716425" cy="582221"/>
          </a:xfrm>
        </p:spPr>
        <p:txBody>
          <a:bodyPr>
            <a:normAutofit lnSpcReduction="10000"/>
          </a:bodyPr>
          <a:lstStyle/>
          <a:p>
            <a:r>
              <a:rPr lang="lt-LT" dirty="0"/>
              <a:t>2. Tyrimas pagal amžių</a:t>
            </a:r>
          </a:p>
        </p:txBody>
      </p:sp>
      <p:sp>
        <p:nvSpPr>
          <p:cNvPr id="7" name="Rectangle 6">
            <a:extLst>
              <a:ext uri="{FF2B5EF4-FFF2-40B4-BE49-F238E27FC236}">
                <a16:creationId xmlns:a16="http://schemas.microsoft.com/office/drawing/2014/main" id="{19984CD5-B9B2-4DD6-AE33-3CABACBFDDEF}"/>
              </a:ext>
            </a:extLst>
          </p:cNvPr>
          <p:cNvSpPr/>
          <p:nvPr/>
        </p:nvSpPr>
        <p:spPr>
          <a:xfrm flipV="1">
            <a:off x="1796432" y="823704"/>
            <a:ext cx="728283"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Placeholder 10" descr="Old man shopping at grocery">
            <a:extLst>
              <a:ext uri="{FF2B5EF4-FFF2-40B4-BE49-F238E27FC236}">
                <a16:creationId xmlns:a16="http://schemas.microsoft.com/office/drawing/2014/main" id="{D3A16082-4BBC-4503-B3F8-F560964FEC4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026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115958-F0F3-4E62-B8F7-E4BCCB539CC9}"/>
              </a:ext>
            </a:extLst>
          </p:cNvPr>
          <p:cNvSpPr>
            <a:spLocks noGrp="1"/>
          </p:cNvSpPr>
          <p:nvPr>
            <p:ph type="body" sz="quarter" idx="16"/>
          </p:nvPr>
        </p:nvSpPr>
        <p:spPr>
          <a:xfrm>
            <a:off x="691949" y="459671"/>
            <a:ext cx="10808102" cy="582221"/>
          </a:xfrm>
        </p:spPr>
        <p:txBody>
          <a:bodyPr>
            <a:normAutofit lnSpcReduction="10000"/>
          </a:bodyPr>
          <a:lstStyle/>
          <a:p>
            <a:r>
              <a:rPr lang="en-US" dirty="0" err="1"/>
              <a:t>Savybių</a:t>
            </a:r>
            <a:r>
              <a:rPr lang="en-US" dirty="0"/>
              <a:t> </a:t>
            </a:r>
            <a:r>
              <a:rPr lang="en-US" dirty="0" err="1"/>
              <a:t>ir</a:t>
            </a:r>
            <a:r>
              <a:rPr lang="en-US" dirty="0"/>
              <a:t> </a:t>
            </a:r>
            <a:r>
              <a:rPr lang="en-US" dirty="0" err="1"/>
              <a:t>pasekmių</a:t>
            </a:r>
            <a:r>
              <a:rPr lang="en-US" dirty="0"/>
              <a:t> </a:t>
            </a:r>
            <a:r>
              <a:rPr lang="en-US" dirty="0" err="1"/>
              <a:t>grandinės</a:t>
            </a:r>
            <a:r>
              <a:rPr lang="en-US" dirty="0"/>
              <a:t> </a:t>
            </a:r>
            <a:r>
              <a:rPr lang="en-US" dirty="0" err="1"/>
              <a:t>teorija</a:t>
            </a:r>
            <a:r>
              <a:rPr lang="en-US" dirty="0"/>
              <a:t> (</a:t>
            </a:r>
            <a:r>
              <a:rPr lang="lt-LT" dirty="0"/>
              <a:t>SPT</a:t>
            </a:r>
            <a:r>
              <a:rPr lang="en-US" dirty="0"/>
              <a:t>)</a:t>
            </a:r>
            <a:endParaRPr lang="en-IE" dirty="0"/>
          </a:p>
        </p:txBody>
      </p:sp>
      <p:sp>
        <p:nvSpPr>
          <p:cNvPr id="4" name="Text Placeholder 1">
            <a:extLst>
              <a:ext uri="{FF2B5EF4-FFF2-40B4-BE49-F238E27FC236}">
                <a16:creationId xmlns:a16="http://schemas.microsoft.com/office/drawing/2014/main" id="{D758F926-AB39-481A-B91E-184EDFF13126}"/>
              </a:ext>
            </a:extLst>
          </p:cNvPr>
          <p:cNvSpPr>
            <a:spLocks noGrp="1"/>
          </p:cNvSpPr>
          <p:nvPr>
            <p:ph type="body" sz="quarter" idx="18"/>
          </p:nvPr>
        </p:nvSpPr>
        <p:spPr>
          <a:xfrm>
            <a:off x="620486" y="1336284"/>
            <a:ext cx="4692575" cy="4048806"/>
          </a:xfrm>
        </p:spPr>
        <p:txBody>
          <a:bodyPr vert="horz" lIns="91440" tIns="45720" rIns="91440" bIns="45720" rtlCol="0" anchor="t">
            <a:normAutofit/>
          </a:bodyPr>
          <a:lstStyle/>
          <a:p>
            <a:r>
              <a:rPr lang="lt-LT" sz="2000" dirty="0"/>
              <a:t>„SPT yra pažinimo struktūra*, kuri susieja vartotojų žinias apie produktus su jų žiniomis apie tam tikras su tais produktais susijusias pasekmes ir vertybes.“</a:t>
            </a:r>
          </a:p>
          <a:p>
            <a:r>
              <a:rPr lang="lt-LT" sz="2000" dirty="0"/>
              <a:t>„Pagrindinė SPT prielaida yra ta, kad vartotojai išmoksta pasirinkti produktus, pasižyminčius savybėmis, kurios leidžia jiems pasiekti norimų tikslų. SPT teorijoje daroma prielaida, kad žmonės savo pirkinių pasirinkimą grindžia ne pačiais produktais, o nauda, kurią galima gauti juos vartojant.“</a:t>
            </a:r>
          </a:p>
        </p:txBody>
      </p:sp>
      <p:sp>
        <p:nvSpPr>
          <p:cNvPr id="6" name="TextBox 5">
            <a:extLst>
              <a:ext uri="{FF2B5EF4-FFF2-40B4-BE49-F238E27FC236}">
                <a16:creationId xmlns:a16="http://schemas.microsoft.com/office/drawing/2014/main" id="{F99C9984-5D3C-44BC-9521-A0CDBBF79B23}"/>
              </a:ext>
            </a:extLst>
          </p:cNvPr>
          <p:cNvSpPr txBox="1"/>
          <p:nvPr/>
        </p:nvSpPr>
        <p:spPr>
          <a:xfrm>
            <a:off x="5540466" y="6106752"/>
            <a:ext cx="3457197" cy="369332"/>
          </a:xfrm>
          <a:prstGeom prst="rect">
            <a:avLst/>
          </a:prstGeom>
          <a:noFill/>
        </p:spPr>
        <p:txBody>
          <a:bodyPr wrap="square" lIns="91440" tIns="45720" rIns="91440" bIns="45720" rtlCol="0" anchor="t">
            <a:spAutoFit/>
          </a:bodyPr>
          <a:lstStyle/>
          <a:p>
            <a:r>
              <a:rPr lang="en-US" dirty="0" err="1">
                <a:solidFill>
                  <a:srgbClr val="1188A3"/>
                </a:solidFill>
              </a:rPr>
              <a:t>Šaltinis</a:t>
            </a:r>
            <a:r>
              <a:rPr lang="en-US" dirty="0">
                <a:solidFill>
                  <a:srgbClr val="1188A3"/>
                </a:solidFill>
                <a:hlinkClick r:id="rId2"/>
              </a:rPr>
              <a:t>: Barrena et al., 2015</a:t>
            </a:r>
            <a:endParaRPr lang="en-IE" dirty="0">
              <a:solidFill>
                <a:srgbClr val="1188A3"/>
              </a:solidFill>
              <a:cs typeface="Calibri" panose="020F0502020204030204"/>
            </a:endParaRPr>
          </a:p>
        </p:txBody>
      </p:sp>
      <p:sp>
        <p:nvSpPr>
          <p:cNvPr id="7" name="TextBox 6">
            <a:extLst>
              <a:ext uri="{FF2B5EF4-FFF2-40B4-BE49-F238E27FC236}">
                <a16:creationId xmlns:a16="http://schemas.microsoft.com/office/drawing/2014/main" id="{4B476EDD-F7A1-4297-A9B2-4B7544D8A75E}"/>
              </a:ext>
            </a:extLst>
          </p:cNvPr>
          <p:cNvSpPr txBox="1"/>
          <p:nvPr/>
        </p:nvSpPr>
        <p:spPr>
          <a:xfrm>
            <a:off x="620486" y="5154850"/>
            <a:ext cx="4582135" cy="1200329"/>
          </a:xfrm>
          <a:prstGeom prst="rect">
            <a:avLst/>
          </a:prstGeom>
          <a:solidFill>
            <a:srgbClr val="FED100"/>
          </a:solidFill>
        </p:spPr>
        <p:txBody>
          <a:bodyPr wrap="square" lIns="91440" tIns="45720" rIns="91440" bIns="45720" rtlCol="0" anchor="t">
            <a:spAutoFit/>
          </a:bodyPr>
          <a:lstStyle/>
          <a:p>
            <a:r>
              <a:rPr lang="lt-LT" dirty="0">
                <a:solidFill>
                  <a:srgbClr val="000000"/>
                </a:solidFill>
              </a:rPr>
              <a:t>*Sudėtingas žodis paprastai: kognityvinės struktūros – tai psichiniai procesai, kuriuos žmonės naudoja informacijai apdoroti ir suprasti.</a:t>
            </a:r>
            <a:endParaRPr lang="en-IE" dirty="0"/>
          </a:p>
        </p:txBody>
      </p:sp>
      <p:sp>
        <p:nvSpPr>
          <p:cNvPr id="90" name="Text Placeholder 2">
            <a:extLst>
              <a:ext uri="{FF2B5EF4-FFF2-40B4-BE49-F238E27FC236}">
                <a16:creationId xmlns:a16="http://schemas.microsoft.com/office/drawing/2014/main" id="{446F554B-EF53-2440-8B53-3FC68458B1DE}"/>
              </a:ext>
            </a:extLst>
          </p:cNvPr>
          <p:cNvSpPr txBox="1">
            <a:spLocks/>
          </p:cNvSpPr>
          <p:nvPr/>
        </p:nvSpPr>
        <p:spPr>
          <a:xfrm>
            <a:off x="5542680" y="5953196"/>
            <a:ext cx="6165081" cy="5282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lt-LT" sz="1100" dirty="0"/>
              <a:t>6 lygio hierarchinis vertės žemėlapis suaugusiųjų grupei ir kavos kapsulėms (reguliarus vartojimas).</a:t>
            </a:r>
          </a:p>
          <a:p>
            <a:pPr>
              <a:spcBef>
                <a:spcPts val="0"/>
              </a:spcBef>
            </a:pPr>
            <a:endParaRPr lang="en-IE" sz="1100" dirty="0"/>
          </a:p>
        </p:txBody>
      </p:sp>
      <p:pic>
        <p:nvPicPr>
          <p:cNvPr id="67" name="Picture 66">
            <a:extLst>
              <a:ext uri="{FF2B5EF4-FFF2-40B4-BE49-F238E27FC236}">
                <a16:creationId xmlns:a16="http://schemas.microsoft.com/office/drawing/2014/main" id="{C0C7B2E8-97C3-DAC6-7024-8A62538B53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2013" y="1336284"/>
            <a:ext cx="6165081" cy="4361740"/>
          </a:xfrm>
          <a:prstGeom prst="rect">
            <a:avLst/>
          </a:prstGeom>
        </p:spPr>
      </p:pic>
      <p:sp>
        <p:nvSpPr>
          <p:cNvPr id="68" name="Text Placeholder 2">
            <a:extLst>
              <a:ext uri="{FF2B5EF4-FFF2-40B4-BE49-F238E27FC236}">
                <a16:creationId xmlns:a16="http://schemas.microsoft.com/office/drawing/2014/main" id="{B49D2354-9687-AD05-F083-73D2DB608B2D}"/>
              </a:ext>
            </a:extLst>
          </p:cNvPr>
          <p:cNvSpPr txBox="1">
            <a:spLocks/>
          </p:cNvSpPr>
          <p:nvPr/>
        </p:nvSpPr>
        <p:spPr>
          <a:xfrm rot="16200000">
            <a:off x="5498420" y="1547411"/>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Galutinės</a:t>
            </a:r>
            <a:r>
              <a:rPr lang="en-US" sz="850" b="1" dirty="0"/>
              <a:t> </a:t>
            </a:r>
            <a:r>
              <a:rPr lang="en-US" sz="850" b="1" dirty="0" err="1"/>
              <a:t>vertės</a:t>
            </a:r>
            <a:endParaRPr lang="en-IE" sz="850" b="1" dirty="0"/>
          </a:p>
        </p:txBody>
      </p:sp>
      <p:sp>
        <p:nvSpPr>
          <p:cNvPr id="70" name="Text Placeholder 2">
            <a:extLst>
              <a:ext uri="{FF2B5EF4-FFF2-40B4-BE49-F238E27FC236}">
                <a16:creationId xmlns:a16="http://schemas.microsoft.com/office/drawing/2014/main" id="{83468FE9-BBDE-04D3-F4E6-15C8B19D8FE7}"/>
              </a:ext>
            </a:extLst>
          </p:cNvPr>
          <p:cNvSpPr txBox="1">
            <a:spLocks/>
          </p:cNvSpPr>
          <p:nvPr/>
        </p:nvSpPr>
        <p:spPr>
          <a:xfrm>
            <a:off x="10415134" y="1504059"/>
            <a:ext cx="1156380" cy="529839"/>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dirty="0"/>
              <a:t>LEGENDA</a:t>
            </a:r>
          </a:p>
          <a:p>
            <a:pPr marL="228600" indent="-228600">
              <a:spcBef>
                <a:spcPts val="100"/>
              </a:spcBef>
              <a:buAutoNum type="arabicPeriod"/>
            </a:pPr>
            <a:r>
              <a:rPr lang="en-US" sz="1100" dirty="0" err="1"/>
              <a:t>Atributai</a:t>
            </a:r>
            <a:endParaRPr lang="en-US" sz="1100" dirty="0"/>
          </a:p>
          <a:p>
            <a:pPr marL="228600" indent="-228600">
              <a:spcBef>
                <a:spcPts val="0"/>
              </a:spcBef>
              <a:buAutoNum type="arabicPeriod"/>
            </a:pPr>
            <a:r>
              <a:rPr lang="en-US" sz="1100" dirty="0" err="1"/>
              <a:t>Pasekmės</a:t>
            </a:r>
            <a:endParaRPr lang="en-US" sz="1100" dirty="0"/>
          </a:p>
          <a:p>
            <a:pPr marL="228600" indent="-228600">
              <a:spcBef>
                <a:spcPts val="0"/>
              </a:spcBef>
              <a:buAutoNum type="arabicPeriod"/>
            </a:pPr>
            <a:r>
              <a:rPr lang="en-US" sz="1100" b="1" dirty="0" err="1"/>
              <a:t>Vertės</a:t>
            </a:r>
            <a:endParaRPr lang="en-IE" sz="1100" b="1" dirty="0"/>
          </a:p>
        </p:txBody>
      </p:sp>
      <p:sp>
        <p:nvSpPr>
          <p:cNvPr id="72" name="Text Placeholder 2">
            <a:extLst>
              <a:ext uri="{FF2B5EF4-FFF2-40B4-BE49-F238E27FC236}">
                <a16:creationId xmlns:a16="http://schemas.microsoft.com/office/drawing/2014/main" id="{CF5B2CDA-18E2-335E-6092-FE99B5B1E808}"/>
              </a:ext>
            </a:extLst>
          </p:cNvPr>
          <p:cNvSpPr txBox="1">
            <a:spLocks/>
          </p:cNvSpPr>
          <p:nvPr/>
        </p:nvSpPr>
        <p:spPr>
          <a:xfrm rot="16200000">
            <a:off x="5494151" y="2300572"/>
            <a:ext cx="834344"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1" dirty="0" err="1"/>
              <a:t>Instrumentinės</a:t>
            </a:r>
            <a:r>
              <a:rPr lang="en-US" sz="800" b="1" dirty="0"/>
              <a:t> </a:t>
            </a:r>
            <a:r>
              <a:rPr lang="en-US" sz="800" b="1" dirty="0" err="1"/>
              <a:t>vertės</a:t>
            </a:r>
            <a:endParaRPr lang="en-IE" sz="800" b="1" dirty="0"/>
          </a:p>
        </p:txBody>
      </p:sp>
      <p:sp>
        <p:nvSpPr>
          <p:cNvPr id="88" name="Text Placeholder 2">
            <a:extLst>
              <a:ext uri="{FF2B5EF4-FFF2-40B4-BE49-F238E27FC236}">
                <a16:creationId xmlns:a16="http://schemas.microsoft.com/office/drawing/2014/main" id="{C1EFF7BF-035A-220A-42A7-F28C30C99912}"/>
              </a:ext>
            </a:extLst>
          </p:cNvPr>
          <p:cNvSpPr txBox="1">
            <a:spLocks/>
          </p:cNvSpPr>
          <p:nvPr/>
        </p:nvSpPr>
        <p:spPr>
          <a:xfrm rot="16200000">
            <a:off x="5498420" y="2971415"/>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Psichologiniai</a:t>
            </a:r>
            <a:r>
              <a:rPr lang="en-US" sz="850" b="1" dirty="0"/>
              <a:t> </a:t>
            </a:r>
            <a:r>
              <a:rPr lang="en-US" sz="850" b="1" dirty="0" err="1"/>
              <a:t>padariniai</a:t>
            </a:r>
            <a:endParaRPr lang="en-US" sz="850" b="1" dirty="0"/>
          </a:p>
        </p:txBody>
      </p:sp>
      <p:sp>
        <p:nvSpPr>
          <p:cNvPr id="91" name="Text Placeholder 2">
            <a:extLst>
              <a:ext uri="{FF2B5EF4-FFF2-40B4-BE49-F238E27FC236}">
                <a16:creationId xmlns:a16="http://schemas.microsoft.com/office/drawing/2014/main" id="{2792B88B-B2F7-9414-0529-1D63ED9A50F9}"/>
              </a:ext>
            </a:extLst>
          </p:cNvPr>
          <p:cNvSpPr txBox="1">
            <a:spLocks/>
          </p:cNvSpPr>
          <p:nvPr/>
        </p:nvSpPr>
        <p:spPr>
          <a:xfrm rot="16200000">
            <a:off x="5498420" y="3655078"/>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Funkciniai</a:t>
            </a:r>
            <a:r>
              <a:rPr lang="en-US" sz="850" b="1" dirty="0"/>
              <a:t> </a:t>
            </a:r>
            <a:r>
              <a:rPr lang="en-US" sz="850" b="1" dirty="0" err="1"/>
              <a:t>padariniai</a:t>
            </a:r>
            <a:endParaRPr lang="en-US" sz="850" b="1" dirty="0"/>
          </a:p>
        </p:txBody>
      </p:sp>
      <p:sp>
        <p:nvSpPr>
          <p:cNvPr id="92" name="Text Placeholder 2">
            <a:extLst>
              <a:ext uri="{FF2B5EF4-FFF2-40B4-BE49-F238E27FC236}">
                <a16:creationId xmlns:a16="http://schemas.microsoft.com/office/drawing/2014/main" id="{F8D5E2BE-75E2-CE3B-DE1C-C6C14FE188A5}"/>
              </a:ext>
            </a:extLst>
          </p:cNvPr>
          <p:cNvSpPr txBox="1">
            <a:spLocks/>
          </p:cNvSpPr>
          <p:nvPr/>
        </p:nvSpPr>
        <p:spPr>
          <a:xfrm rot="16200000">
            <a:off x="5498420" y="4330196"/>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Abstraktūs</a:t>
            </a:r>
            <a:r>
              <a:rPr lang="en-US" sz="850" b="1" dirty="0"/>
              <a:t> </a:t>
            </a:r>
            <a:r>
              <a:rPr lang="en-US" sz="850" b="1" dirty="0" err="1"/>
              <a:t>atributai</a:t>
            </a:r>
            <a:endParaRPr lang="en-US" sz="850" b="1" dirty="0"/>
          </a:p>
        </p:txBody>
      </p:sp>
      <p:sp>
        <p:nvSpPr>
          <p:cNvPr id="93" name="Text Placeholder 2">
            <a:extLst>
              <a:ext uri="{FF2B5EF4-FFF2-40B4-BE49-F238E27FC236}">
                <a16:creationId xmlns:a16="http://schemas.microsoft.com/office/drawing/2014/main" id="{2F4C1496-54AA-6DC8-40F6-2506EDF1C40D}"/>
              </a:ext>
            </a:extLst>
          </p:cNvPr>
          <p:cNvSpPr txBox="1">
            <a:spLocks/>
          </p:cNvSpPr>
          <p:nvPr/>
        </p:nvSpPr>
        <p:spPr>
          <a:xfrm>
            <a:off x="6381518" y="1572427"/>
            <a:ext cx="168109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lt-LT" sz="1100" b="1" dirty="0"/>
              <a:t>Suteikti man socialinės priklausomybės jausmą</a:t>
            </a:r>
          </a:p>
        </p:txBody>
      </p:sp>
      <p:sp>
        <p:nvSpPr>
          <p:cNvPr id="94" name="Text Placeholder 2">
            <a:extLst>
              <a:ext uri="{FF2B5EF4-FFF2-40B4-BE49-F238E27FC236}">
                <a16:creationId xmlns:a16="http://schemas.microsoft.com/office/drawing/2014/main" id="{4DC69D1D-A4F2-1BE8-7839-6F22D543A163}"/>
              </a:ext>
            </a:extLst>
          </p:cNvPr>
          <p:cNvSpPr txBox="1">
            <a:spLocks/>
          </p:cNvSpPr>
          <p:nvPr/>
        </p:nvSpPr>
        <p:spPr>
          <a:xfrm>
            <a:off x="7950066" y="2298824"/>
            <a:ext cx="156607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dirty="0" err="1"/>
              <a:t>Suteikia</a:t>
            </a:r>
            <a:r>
              <a:rPr lang="en-US" sz="1100" b="1" dirty="0"/>
              <a:t> </a:t>
            </a:r>
            <a:r>
              <a:rPr lang="en-US" sz="1100" b="1" dirty="0" err="1"/>
              <a:t>malonumą</a:t>
            </a:r>
            <a:endParaRPr lang="en-IE" sz="1100" b="1" dirty="0"/>
          </a:p>
        </p:txBody>
      </p:sp>
      <p:sp>
        <p:nvSpPr>
          <p:cNvPr id="95" name="Text Placeholder 2">
            <a:extLst>
              <a:ext uri="{FF2B5EF4-FFF2-40B4-BE49-F238E27FC236}">
                <a16:creationId xmlns:a16="http://schemas.microsoft.com/office/drawing/2014/main" id="{5026D72B-249C-95E2-ABAF-3ACE6B13906D}"/>
              </a:ext>
            </a:extLst>
          </p:cNvPr>
          <p:cNvSpPr txBox="1">
            <a:spLocks/>
          </p:cNvSpPr>
          <p:nvPr/>
        </p:nvSpPr>
        <p:spPr>
          <a:xfrm>
            <a:off x="10167307" y="2307368"/>
            <a:ext cx="156607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dirty="0" err="1"/>
              <a:t>Gerina</a:t>
            </a:r>
            <a:r>
              <a:rPr lang="en-US" sz="1100" b="1" dirty="0"/>
              <a:t> mano </a:t>
            </a:r>
            <a:r>
              <a:rPr lang="en-US" sz="1100" b="1" dirty="0" err="1"/>
              <a:t>gyvenimo</a:t>
            </a:r>
            <a:r>
              <a:rPr lang="en-US" sz="1100" b="1" dirty="0"/>
              <a:t> </a:t>
            </a:r>
            <a:r>
              <a:rPr lang="en-US" sz="1100" b="1" dirty="0" err="1"/>
              <a:t>kokybę</a:t>
            </a:r>
            <a:r>
              <a:rPr lang="en-US" sz="1100" b="1" dirty="0"/>
              <a:t> </a:t>
            </a:r>
            <a:r>
              <a:rPr lang="en-US" sz="1100" b="1" dirty="0" err="1"/>
              <a:t>ir</a:t>
            </a:r>
            <a:r>
              <a:rPr lang="en-US" sz="1100" b="1" dirty="0"/>
              <a:t> </a:t>
            </a:r>
            <a:r>
              <a:rPr lang="en-US" sz="1100" b="1" dirty="0" err="1"/>
              <a:t>saugumą</a:t>
            </a:r>
            <a:endParaRPr lang="en-US" sz="1100" b="1" dirty="0"/>
          </a:p>
        </p:txBody>
      </p:sp>
      <p:sp>
        <p:nvSpPr>
          <p:cNvPr id="96" name="Text Placeholder 2">
            <a:extLst>
              <a:ext uri="{FF2B5EF4-FFF2-40B4-BE49-F238E27FC236}">
                <a16:creationId xmlns:a16="http://schemas.microsoft.com/office/drawing/2014/main" id="{ADAD6102-D7C6-242F-2581-22C12E26DE2B}"/>
              </a:ext>
            </a:extLst>
          </p:cNvPr>
          <p:cNvSpPr txBox="1">
            <a:spLocks/>
          </p:cNvSpPr>
          <p:nvPr/>
        </p:nvSpPr>
        <p:spPr>
          <a:xfrm>
            <a:off x="6381519" y="2939755"/>
            <a:ext cx="994163" cy="51274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Suteikia</a:t>
            </a:r>
            <a:r>
              <a:rPr lang="en-US" sz="900" dirty="0"/>
              <a:t> man </a:t>
            </a:r>
            <a:r>
              <a:rPr lang="en-US" sz="900" dirty="0" err="1"/>
              <a:t>kultūrinio</a:t>
            </a:r>
            <a:r>
              <a:rPr lang="en-US" sz="900" dirty="0"/>
              <a:t> </a:t>
            </a:r>
            <a:r>
              <a:rPr lang="en-US" sz="900" dirty="0" err="1"/>
              <a:t>tapatumo</a:t>
            </a:r>
            <a:r>
              <a:rPr lang="en-US" sz="900" dirty="0"/>
              <a:t> </a:t>
            </a:r>
            <a:r>
              <a:rPr lang="en-US" sz="900" dirty="0" err="1"/>
              <a:t>jausmą</a:t>
            </a:r>
            <a:endParaRPr lang="en-US" sz="900" dirty="0"/>
          </a:p>
        </p:txBody>
      </p:sp>
      <p:sp>
        <p:nvSpPr>
          <p:cNvPr id="97" name="Text Placeholder 2">
            <a:extLst>
              <a:ext uri="{FF2B5EF4-FFF2-40B4-BE49-F238E27FC236}">
                <a16:creationId xmlns:a16="http://schemas.microsoft.com/office/drawing/2014/main" id="{7DDE02F0-325A-1AB3-46A3-68F587890E13}"/>
              </a:ext>
            </a:extLst>
          </p:cNvPr>
          <p:cNvSpPr txBox="1">
            <a:spLocks/>
          </p:cNvSpPr>
          <p:nvPr/>
        </p:nvSpPr>
        <p:spPr>
          <a:xfrm>
            <a:off x="7445421" y="2939755"/>
            <a:ext cx="870297" cy="51274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Jaučiuosi</a:t>
            </a:r>
            <a:r>
              <a:rPr lang="en-US" sz="900" dirty="0"/>
              <a:t> </a:t>
            </a:r>
            <a:r>
              <a:rPr lang="en-US" sz="900" dirty="0" err="1"/>
              <a:t>labiau</a:t>
            </a:r>
            <a:r>
              <a:rPr lang="en-US" sz="900" dirty="0"/>
              <a:t> </a:t>
            </a:r>
            <a:r>
              <a:rPr lang="en-US" sz="900" dirty="0" err="1"/>
              <a:t>kosmopolitiškas</a:t>
            </a:r>
            <a:endParaRPr lang="en-US" sz="900" dirty="0"/>
          </a:p>
        </p:txBody>
      </p:sp>
      <p:sp>
        <p:nvSpPr>
          <p:cNvPr id="98" name="Text Placeholder 2">
            <a:extLst>
              <a:ext uri="{FF2B5EF4-FFF2-40B4-BE49-F238E27FC236}">
                <a16:creationId xmlns:a16="http://schemas.microsoft.com/office/drawing/2014/main" id="{B4DA794D-5F3E-2953-08B3-5576E213DC62}"/>
              </a:ext>
            </a:extLst>
          </p:cNvPr>
          <p:cNvSpPr txBox="1">
            <a:spLocks/>
          </p:cNvSpPr>
          <p:nvPr/>
        </p:nvSpPr>
        <p:spPr>
          <a:xfrm>
            <a:off x="8832761" y="2939755"/>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lt-LT" sz="900" dirty="0"/>
              <a:t>Suteikia man laimės ir pasitenkinimo</a:t>
            </a:r>
          </a:p>
        </p:txBody>
      </p:sp>
      <p:sp>
        <p:nvSpPr>
          <p:cNvPr id="99" name="Text Placeholder 2">
            <a:extLst>
              <a:ext uri="{FF2B5EF4-FFF2-40B4-BE49-F238E27FC236}">
                <a16:creationId xmlns:a16="http://schemas.microsoft.com/office/drawing/2014/main" id="{9C4039D1-BE04-41F3-B61A-C67BDBB16FAD}"/>
              </a:ext>
            </a:extLst>
          </p:cNvPr>
          <p:cNvSpPr txBox="1">
            <a:spLocks/>
          </p:cNvSpPr>
          <p:nvPr/>
        </p:nvSpPr>
        <p:spPr>
          <a:xfrm>
            <a:off x="9751390" y="2939755"/>
            <a:ext cx="103302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Vartoju</a:t>
            </a:r>
            <a:r>
              <a:rPr lang="en-US" sz="900" dirty="0"/>
              <a:t> </a:t>
            </a:r>
            <a:r>
              <a:rPr lang="en-US" sz="900" dirty="0" err="1"/>
              <a:t>kokybišką</a:t>
            </a:r>
            <a:r>
              <a:rPr lang="en-US" sz="900" dirty="0"/>
              <a:t> </a:t>
            </a:r>
            <a:r>
              <a:rPr lang="en-US" sz="900" dirty="0" err="1"/>
              <a:t>produktą</a:t>
            </a:r>
            <a:endParaRPr lang="en-US" sz="900" dirty="0"/>
          </a:p>
        </p:txBody>
      </p:sp>
      <p:sp>
        <p:nvSpPr>
          <p:cNvPr id="100" name="Text Placeholder 2">
            <a:extLst>
              <a:ext uri="{FF2B5EF4-FFF2-40B4-BE49-F238E27FC236}">
                <a16:creationId xmlns:a16="http://schemas.microsoft.com/office/drawing/2014/main" id="{4A8897D5-1D05-A957-9071-B570292868E8}"/>
              </a:ext>
            </a:extLst>
          </p:cNvPr>
          <p:cNvSpPr txBox="1">
            <a:spLocks/>
          </p:cNvSpPr>
          <p:nvPr/>
        </p:nvSpPr>
        <p:spPr>
          <a:xfrm>
            <a:off x="10706751" y="2966814"/>
            <a:ext cx="756617" cy="3366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lt-LT" sz="600" dirty="0"/>
              <a:t>Nėra pavojaus sveikatai</a:t>
            </a:r>
          </a:p>
        </p:txBody>
      </p:sp>
      <p:sp>
        <p:nvSpPr>
          <p:cNvPr id="101" name="Text Placeholder 2">
            <a:extLst>
              <a:ext uri="{FF2B5EF4-FFF2-40B4-BE49-F238E27FC236}">
                <a16:creationId xmlns:a16="http://schemas.microsoft.com/office/drawing/2014/main" id="{8D1FE506-EC10-F186-A275-BB6C1C45F7B8}"/>
              </a:ext>
            </a:extLst>
          </p:cNvPr>
          <p:cNvSpPr txBox="1">
            <a:spLocks/>
          </p:cNvSpPr>
          <p:nvPr/>
        </p:nvSpPr>
        <p:spPr>
          <a:xfrm>
            <a:off x="10657244" y="3255948"/>
            <a:ext cx="1089850" cy="2185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Geri </a:t>
            </a:r>
            <a:r>
              <a:rPr lang="en-US" sz="900" dirty="0" err="1"/>
              <a:t>mitybos</a:t>
            </a:r>
            <a:r>
              <a:rPr lang="en-US" sz="900" dirty="0"/>
              <a:t> </a:t>
            </a:r>
            <a:r>
              <a:rPr lang="en-US" sz="900" dirty="0" err="1"/>
              <a:t>įpročiai</a:t>
            </a:r>
            <a:endParaRPr lang="en-IE" sz="900" dirty="0"/>
          </a:p>
        </p:txBody>
      </p:sp>
      <p:sp>
        <p:nvSpPr>
          <p:cNvPr id="102" name="Text Placeholder 2">
            <a:extLst>
              <a:ext uri="{FF2B5EF4-FFF2-40B4-BE49-F238E27FC236}">
                <a16:creationId xmlns:a16="http://schemas.microsoft.com/office/drawing/2014/main" id="{2D3629BD-7195-25C3-78D8-9238D4C897FD}"/>
              </a:ext>
            </a:extLst>
          </p:cNvPr>
          <p:cNvSpPr txBox="1">
            <a:spLocks/>
          </p:cNvSpPr>
          <p:nvPr/>
        </p:nvSpPr>
        <p:spPr>
          <a:xfrm>
            <a:off x="10672069" y="3586921"/>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Tai </a:t>
            </a:r>
            <a:r>
              <a:rPr lang="en-US" sz="900" dirty="0" err="1"/>
              <a:t>sveikas</a:t>
            </a:r>
            <a:r>
              <a:rPr lang="en-US" sz="900" dirty="0"/>
              <a:t> </a:t>
            </a:r>
            <a:r>
              <a:rPr lang="en-US" sz="900" dirty="0" err="1"/>
              <a:t>maistas</a:t>
            </a:r>
            <a:endParaRPr lang="en-IE" sz="900" dirty="0"/>
          </a:p>
        </p:txBody>
      </p:sp>
      <p:sp>
        <p:nvSpPr>
          <p:cNvPr id="103" name="Text Placeholder 2">
            <a:extLst>
              <a:ext uri="{FF2B5EF4-FFF2-40B4-BE49-F238E27FC236}">
                <a16:creationId xmlns:a16="http://schemas.microsoft.com/office/drawing/2014/main" id="{F15F5665-DAA8-82D2-F425-3E877EEA88CC}"/>
              </a:ext>
            </a:extLst>
          </p:cNvPr>
          <p:cNvSpPr txBox="1">
            <a:spLocks/>
          </p:cNvSpPr>
          <p:nvPr/>
        </p:nvSpPr>
        <p:spPr>
          <a:xfrm>
            <a:off x="10672069" y="3895575"/>
            <a:ext cx="1089850" cy="2185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Tai </a:t>
            </a:r>
            <a:r>
              <a:rPr lang="en-US" sz="900" dirty="0" err="1"/>
              <a:t>taupo</a:t>
            </a:r>
            <a:r>
              <a:rPr lang="en-US" sz="900" dirty="0"/>
              <a:t> mano </a:t>
            </a:r>
            <a:r>
              <a:rPr lang="en-US" sz="900" dirty="0" err="1"/>
              <a:t>laiką</a:t>
            </a:r>
            <a:endParaRPr lang="en-US" sz="900" dirty="0"/>
          </a:p>
        </p:txBody>
      </p:sp>
      <p:sp>
        <p:nvSpPr>
          <p:cNvPr id="104" name="Text Placeholder 2">
            <a:extLst>
              <a:ext uri="{FF2B5EF4-FFF2-40B4-BE49-F238E27FC236}">
                <a16:creationId xmlns:a16="http://schemas.microsoft.com/office/drawing/2014/main" id="{4A65841D-8774-4E07-3F51-D6430C452058}"/>
              </a:ext>
            </a:extLst>
          </p:cNvPr>
          <p:cNvSpPr txBox="1">
            <a:spLocks/>
          </p:cNvSpPr>
          <p:nvPr/>
        </p:nvSpPr>
        <p:spPr>
          <a:xfrm>
            <a:off x="9428016" y="3711236"/>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Tai </a:t>
            </a:r>
            <a:r>
              <a:rPr lang="en-US" sz="900" dirty="0" err="1"/>
              <a:t>pažįstama</a:t>
            </a:r>
            <a:endParaRPr lang="en-US" sz="900" dirty="0"/>
          </a:p>
        </p:txBody>
      </p:sp>
      <p:sp>
        <p:nvSpPr>
          <p:cNvPr id="105" name="Text Placeholder 2">
            <a:extLst>
              <a:ext uri="{FF2B5EF4-FFF2-40B4-BE49-F238E27FC236}">
                <a16:creationId xmlns:a16="http://schemas.microsoft.com/office/drawing/2014/main" id="{8D62FD43-E371-1487-7EC4-CE5FA848135C}"/>
              </a:ext>
            </a:extLst>
          </p:cNvPr>
          <p:cNvSpPr txBox="1">
            <a:spLocks/>
          </p:cNvSpPr>
          <p:nvPr/>
        </p:nvSpPr>
        <p:spPr>
          <a:xfrm>
            <a:off x="10680615" y="4416866"/>
            <a:ext cx="1089850"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Lengvas</a:t>
            </a:r>
            <a:r>
              <a:rPr lang="en-US" sz="900" dirty="0"/>
              <a:t> </a:t>
            </a:r>
            <a:r>
              <a:rPr lang="en-US" sz="900" dirty="0" err="1"/>
              <a:t>paruošimas</a:t>
            </a:r>
            <a:endParaRPr lang="en-US" sz="900" dirty="0"/>
          </a:p>
        </p:txBody>
      </p:sp>
      <p:sp>
        <p:nvSpPr>
          <p:cNvPr id="106" name="Text Placeholder 2">
            <a:extLst>
              <a:ext uri="{FF2B5EF4-FFF2-40B4-BE49-F238E27FC236}">
                <a16:creationId xmlns:a16="http://schemas.microsoft.com/office/drawing/2014/main" id="{52B904E4-0836-D8CA-47B0-B0DF8302FB14}"/>
              </a:ext>
            </a:extLst>
          </p:cNvPr>
          <p:cNvSpPr txBox="1">
            <a:spLocks/>
          </p:cNvSpPr>
          <p:nvPr/>
        </p:nvSpPr>
        <p:spPr>
          <a:xfrm>
            <a:off x="9972941" y="4425412"/>
            <a:ext cx="797665"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Kokybė</a:t>
            </a:r>
            <a:endParaRPr lang="en-IE" sz="900" dirty="0"/>
          </a:p>
        </p:txBody>
      </p:sp>
      <p:sp>
        <p:nvSpPr>
          <p:cNvPr id="107" name="Text Placeholder 2">
            <a:extLst>
              <a:ext uri="{FF2B5EF4-FFF2-40B4-BE49-F238E27FC236}">
                <a16:creationId xmlns:a16="http://schemas.microsoft.com/office/drawing/2014/main" id="{8531E257-FB91-5EC4-3341-E7A4F5AAF958}"/>
              </a:ext>
            </a:extLst>
          </p:cNvPr>
          <p:cNvSpPr txBox="1">
            <a:spLocks/>
          </p:cNvSpPr>
          <p:nvPr/>
        </p:nvSpPr>
        <p:spPr>
          <a:xfrm>
            <a:off x="8145569" y="3594816"/>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Skanus</a:t>
            </a:r>
            <a:r>
              <a:rPr lang="en-US" sz="900" dirty="0"/>
              <a:t> </a:t>
            </a:r>
            <a:r>
              <a:rPr lang="en-US" sz="900" dirty="0" err="1"/>
              <a:t>ir</a:t>
            </a:r>
            <a:r>
              <a:rPr lang="en-US" sz="900" dirty="0"/>
              <a:t> </a:t>
            </a:r>
            <a:r>
              <a:rPr lang="en-US" sz="900" dirty="0" err="1"/>
              <a:t>malonus</a:t>
            </a:r>
            <a:r>
              <a:rPr lang="en-US" sz="900" dirty="0"/>
              <a:t> </a:t>
            </a:r>
            <a:r>
              <a:rPr lang="en-US" sz="900" dirty="0" err="1"/>
              <a:t>gerti</a:t>
            </a:r>
            <a:endParaRPr lang="en-US" sz="900" dirty="0"/>
          </a:p>
        </p:txBody>
      </p:sp>
      <p:sp>
        <p:nvSpPr>
          <p:cNvPr id="108" name="Text Placeholder 2">
            <a:extLst>
              <a:ext uri="{FF2B5EF4-FFF2-40B4-BE49-F238E27FC236}">
                <a16:creationId xmlns:a16="http://schemas.microsoft.com/office/drawing/2014/main" id="{4DF2322E-ADF4-F548-64A4-A39E07972D4E}"/>
              </a:ext>
            </a:extLst>
          </p:cNvPr>
          <p:cNvSpPr txBox="1">
            <a:spLocks/>
          </p:cNvSpPr>
          <p:nvPr/>
        </p:nvSpPr>
        <p:spPr>
          <a:xfrm>
            <a:off x="6381519" y="3586921"/>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Esu</a:t>
            </a:r>
            <a:r>
              <a:rPr lang="en-US" sz="900" dirty="0"/>
              <a:t> </a:t>
            </a:r>
            <a:r>
              <a:rPr lang="en-US" sz="900" dirty="0" err="1"/>
              <a:t>gerai</a:t>
            </a:r>
            <a:r>
              <a:rPr lang="en-US" sz="900" dirty="0"/>
              <a:t> </a:t>
            </a:r>
            <a:r>
              <a:rPr lang="en-US" sz="900" dirty="0" err="1"/>
              <a:t>informuotas</a:t>
            </a:r>
            <a:endParaRPr lang="en-US" sz="900" dirty="0"/>
          </a:p>
        </p:txBody>
      </p:sp>
      <p:sp>
        <p:nvSpPr>
          <p:cNvPr id="109" name="Text Placeholder 2">
            <a:extLst>
              <a:ext uri="{FF2B5EF4-FFF2-40B4-BE49-F238E27FC236}">
                <a16:creationId xmlns:a16="http://schemas.microsoft.com/office/drawing/2014/main" id="{CC93340B-6AD9-7796-FE80-8CD1D0FD1B1F}"/>
              </a:ext>
            </a:extLst>
          </p:cNvPr>
          <p:cNvSpPr txBox="1">
            <a:spLocks/>
          </p:cNvSpPr>
          <p:nvPr/>
        </p:nvSpPr>
        <p:spPr>
          <a:xfrm>
            <a:off x="6381519" y="5194534"/>
            <a:ext cx="1089850"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lt-LT" sz="900" dirty="0"/>
              <a:t>Etiketės informacija</a:t>
            </a:r>
          </a:p>
        </p:txBody>
      </p:sp>
      <p:sp>
        <p:nvSpPr>
          <p:cNvPr id="110" name="Text Placeholder 2">
            <a:extLst>
              <a:ext uri="{FF2B5EF4-FFF2-40B4-BE49-F238E27FC236}">
                <a16:creationId xmlns:a16="http://schemas.microsoft.com/office/drawing/2014/main" id="{3B099E80-4313-311D-B28C-A3D899A641C3}"/>
              </a:ext>
            </a:extLst>
          </p:cNvPr>
          <p:cNvSpPr txBox="1">
            <a:spLocks/>
          </p:cNvSpPr>
          <p:nvPr/>
        </p:nvSpPr>
        <p:spPr>
          <a:xfrm>
            <a:off x="8142515" y="5194534"/>
            <a:ext cx="480193"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Skonis</a:t>
            </a:r>
            <a:endParaRPr lang="en-IE" sz="900" dirty="0"/>
          </a:p>
        </p:txBody>
      </p:sp>
      <p:sp>
        <p:nvSpPr>
          <p:cNvPr id="111" name="Text Placeholder 2">
            <a:extLst>
              <a:ext uri="{FF2B5EF4-FFF2-40B4-BE49-F238E27FC236}">
                <a16:creationId xmlns:a16="http://schemas.microsoft.com/office/drawing/2014/main" id="{E6F7B3E1-1A5C-9B2B-6805-72BF525EC4E6}"/>
              </a:ext>
            </a:extLst>
          </p:cNvPr>
          <p:cNvSpPr txBox="1">
            <a:spLocks/>
          </p:cNvSpPr>
          <p:nvPr/>
        </p:nvSpPr>
        <p:spPr>
          <a:xfrm>
            <a:off x="8791996" y="5194534"/>
            <a:ext cx="636017"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Aromatas</a:t>
            </a:r>
            <a:endParaRPr lang="en-IE" sz="900" dirty="0"/>
          </a:p>
        </p:txBody>
      </p:sp>
      <p:sp>
        <p:nvSpPr>
          <p:cNvPr id="112" name="Text Placeholder 2">
            <a:extLst>
              <a:ext uri="{FF2B5EF4-FFF2-40B4-BE49-F238E27FC236}">
                <a16:creationId xmlns:a16="http://schemas.microsoft.com/office/drawing/2014/main" id="{267E510A-38CF-85F7-6DE8-3632CDCAEF7C}"/>
              </a:ext>
            </a:extLst>
          </p:cNvPr>
          <p:cNvSpPr txBox="1">
            <a:spLocks/>
          </p:cNvSpPr>
          <p:nvPr/>
        </p:nvSpPr>
        <p:spPr>
          <a:xfrm>
            <a:off x="9518386" y="5194534"/>
            <a:ext cx="550664"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Prekės</a:t>
            </a:r>
            <a:r>
              <a:rPr lang="en-US" sz="900" dirty="0"/>
              <a:t> </a:t>
            </a:r>
            <a:r>
              <a:rPr lang="en-US" sz="900" dirty="0" err="1"/>
              <a:t>ženklas</a:t>
            </a:r>
            <a:endParaRPr lang="en-IE" sz="900" dirty="0"/>
          </a:p>
        </p:txBody>
      </p:sp>
      <p:cxnSp>
        <p:nvCxnSpPr>
          <p:cNvPr id="113" name="Straight Arrow Connector 112">
            <a:extLst>
              <a:ext uri="{FF2B5EF4-FFF2-40B4-BE49-F238E27FC236}">
                <a16:creationId xmlns:a16="http://schemas.microsoft.com/office/drawing/2014/main" id="{7DE97213-E705-DD30-AADD-D1D4D289FDEF}"/>
              </a:ext>
            </a:extLst>
          </p:cNvPr>
          <p:cNvCxnSpPr>
            <a:cxnSpLocks/>
          </p:cNvCxnSpPr>
          <p:nvPr/>
        </p:nvCxnSpPr>
        <p:spPr>
          <a:xfrm flipV="1">
            <a:off x="6905002" y="1956988"/>
            <a:ext cx="0" cy="9827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8868322-B561-B887-8132-F3682086BA29}"/>
              </a:ext>
            </a:extLst>
          </p:cNvPr>
          <p:cNvCxnSpPr/>
          <p:nvPr/>
        </p:nvCxnSpPr>
        <p:spPr>
          <a:xfrm flipH="1" flipV="1">
            <a:off x="7375682" y="1956988"/>
            <a:ext cx="289897" cy="9827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83A2D7B-F2A1-05A5-C6E1-6F2729EDA4D9}"/>
              </a:ext>
            </a:extLst>
          </p:cNvPr>
          <p:cNvCxnSpPr>
            <a:cxnSpLocks/>
          </p:cNvCxnSpPr>
          <p:nvPr/>
        </p:nvCxnSpPr>
        <p:spPr>
          <a:xfrm flipV="1">
            <a:off x="10705667" y="2666288"/>
            <a:ext cx="0" cy="104494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8CA1D0A-3B5D-B8A0-E201-46E09D4E6990}"/>
              </a:ext>
            </a:extLst>
          </p:cNvPr>
          <p:cNvCxnSpPr>
            <a:cxnSpLocks/>
          </p:cNvCxnSpPr>
          <p:nvPr/>
        </p:nvCxnSpPr>
        <p:spPr>
          <a:xfrm flipV="1">
            <a:off x="10947163" y="2666288"/>
            <a:ext cx="0" cy="2734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FB29D50-6F9F-D2CC-03F9-B8EB56946A64}"/>
              </a:ext>
            </a:extLst>
          </p:cNvPr>
          <p:cNvCxnSpPr>
            <a:cxnSpLocks/>
          </p:cNvCxnSpPr>
          <p:nvPr/>
        </p:nvCxnSpPr>
        <p:spPr>
          <a:xfrm flipV="1">
            <a:off x="11448775" y="2555197"/>
            <a:ext cx="0" cy="70075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ABB4832-F0B6-2B76-30EF-19DF84110B53}"/>
              </a:ext>
            </a:extLst>
          </p:cNvPr>
          <p:cNvCxnSpPr>
            <a:cxnSpLocks/>
          </p:cNvCxnSpPr>
          <p:nvPr/>
        </p:nvCxnSpPr>
        <p:spPr>
          <a:xfrm flipV="1">
            <a:off x="9751390" y="3912668"/>
            <a:ext cx="0" cy="122509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D350989-096B-F2A2-3855-13532022E20C}"/>
              </a:ext>
            </a:extLst>
          </p:cNvPr>
          <p:cNvCxnSpPr>
            <a:cxnSpLocks/>
          </p:cNvCxnSpPr>
          <p:nvPr/>
        </p:nvCxnSpPr>
        <p:spPr>
          <a:xfrm flipV="1">
            <a:off x="11024075" y="4084889"/>
            <a:ext cx="0" cy="2734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AC496B6-D148-78CF-DFA6-5838250823A8}"/>
              </a:ext>
            </a:extLst>
          </p:cNvPr>
          <p:cNvCxnSpPr>
            <a:cxnSpLocks/>
          </p:cNvCxnSpPr>
          <p:nvPr/>
        </p:nvCxnSpPr>
        <p:spPr>
          <a:xfrm flipV="1">
            <a:off x="6649266" y="3912668"/>
            <a:ext cx="0" cy="122509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287F46E-AE35-15B0-E110-8D451074C1D1}"/>
              </a:ext>
            </a:extLst>
          </p:cNvPr>
          <p:cNvCxnSpPr/>
          <p:nvPr/>
        </p:nvCxnSpPr>
        <p:spPr>
          <a:xfrm flipV="1">
            <a:off x="8605615" y="2666288"/>
            <a:ext cx="0" cy="9198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2D277B3-2087-D38A-095D-81BA18387090}"/>
              </a:ext>
            </a:extLst>
          </p:cNvPr>
          <p:cNvCxnSpPr/>
          <p:nvPr/>
        </p:nvCxnSpPr>
        <p:spPr>
          <a:xfrm flipV="1">
            <a:off x="9152549" y="2529555"/>
            <a:ext cx="0" cy="41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EFB4778-6235-C6C7-C3F9-CC0B849954EA}"/>
              </a:ext>
            </a:extLst>
          </p:cNvPr>
          <p:cNvCxnSpPr/>
          <p:nvPr/>
        </p:nvCxnSpPr>
        <p:spPr>
          <a:xfrm flipH="1" flipV="1">
            <a:off x="9282839" y="2529555"/>
            <a:ext cx="613191" cy="41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37BACB3B-6289-8E5C-A4BC-B207F7DB422A}"/>
              </a:ext>
            </a:extLst>
          </p:cNvPr>
          <p:cNvCxnSpPr>
            <a:cxnSpLocks/>
          </p:cNvCxnSpPr>
          <p:nvPr/>
        </p:nvCxnSpPr>
        <p:spPr>
          <a:xfrm flipV="1">
            <a:off x="10314774" y="2666288"/>
            <a:ext cx="0" cy="273467"/>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8A44EB2B-955D-1AFA-2E54-FBA532A07B2E}"/>
              </a:ext>
            </a:extLst>
          </p:cNvPr>
          <p:cNvCxnSpPr/>
          <p:nvPr/>
        </p:nvCxnSpPr>
        <p:spPr>
          <a:xfrm flipV="1">
            <a:off x="8357789" y="4016523"/>
            <a:ext cx="0" cy="11383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F7B205A2-E2F1-B52E-6240-F18049E3E6C0}"/>
              </a:ext>
            </a:extLst>
          </p:cNvPr>
          <p:cNvCxnSpPr>
            <a:cxnSpLocks/>
          </p:cNvCxnSpPr>
          <p:nvPr/>
        </p:nvCxnSpPr>
        <p:spPr>
          <a:xfrm flipV="1">
            <a:off x="8964541" y="3822538"/>
            <a:ext cx="0" cy="13323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7E68BF5-4623-785B-7E2A-B2D515D8DFA5}"/>
              </a:ext>
            </a:extLst>
          </p:cNvPr>
          <p:cNvCxnSpPr>
            <a:cxnSpLocks/>
          </p:cNvCxnSpPr>
          <p:nvPr/>
        </p:nvCxnSpPr>
        <p:spPr>
          <a:xfrm flipV="1">
            <a:off x="9152548" y="3358497"/>
            <a:ext cx="0" cy="17963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BC4DDCD-293F-44EB-0889-7BF06BFD207B}"/>
              </a:ext>
            </a:extLst>
          </p:cNvPr>
          <p:cNvCxnSpPr>
            <a:cxnSpLocks/>
          </p:cNvCxnSpPr>
          <p:nvPr/>
        </p:nvCxnSpPr>
        <p:spPr>
          <a:xfrm flipV="1">
            <a:off x="10220772" y="3255948"/>
            <a:ext cx="0" cy="11725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9" name="Text Placeholder 2">
            <a:extLst>
              <a:ext uri="{FF2B5EF4-FFF2-40B4-BE49-F238E27FC236}">
                <a16:creationId xmlns:a16="http://schemas.microsoft.com/office/drawing/2014/main" id="{E79C01FC-0960-B8F4-A70C-D354837A1B85}"/>
              </a:ext>
            </a:extLst>
          </p:cNvPr>
          <p:cNvSpPr txBox="1">
            <a:spLocks/>
          </p:cNvSpPr>
          <p:nvPr/>
        </p:nvSpPr>
        <p:spPr>
          <a:xfrm>
            <a:off x="6475588" y="2360147"/>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dirty="0">
                <a:solidFill>
                  <a:srgbClr val="1188A3"/>
                </a:solidFill>
              </a:rPr>
              <a:t>50%</a:t>
            </a:r>
            <a:endParaRPr lang="en-IE" sz="900" b="1" dirty="0">
              <a:solidFill>
                <a:srgbClr val="1188A3"/>
              </a:solidFill>
            </a:endParaRPr>
          </a:p>
        </p:txBody>
      </p:sp>
      <p:sp>
        <p:nvSpPr>
          <p:cNvPr id="130" name="Text Placeholder 2">
            <a:extLst>
              <a:ext uri="{FF2B5EF4-FFF2-40B4-BE49-F238E27FC236}">
                <a16:creationId xmlns:a16="http://schemas.microsoft.com/office/drawing/2014/main" id="{ECCFD041-7690-DEE5-8A26-63273570A108}"/>
              </a:ext>
            </a:extLst>
          </p:cNvPr>
          <p:cNvSpPr txBox="1">
            <a:spLocks/>
          </p:cNvSpPr>
          <p:nvPr/>
        </p:nvSpPr>
        <p:spPr>
          <a:xfrm>
            <a:off x="7518175" y="2360147"/>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57.1%</a:t>
            </a:r>
            <a:endParaRPr lang="en-IE" sz="1100" b="1">
              <a:solidFill>
                <a:srgbClr val="1188A3"/>
              </a:solidFill>
            </a:endParaRPr>
          </a:p>
        </p:txBody>
      </p:sp>
      <p:sp>
        <p:nvSpPr>
          <p:cNvPr id="131" name="Text Placeholder 2">
            <a:extLst>
              <a:ext uri="{FF2B5EF4-FFF2-40B4-BE49-F238E27FC236}">
                <a16:creationId xmlns:a16="http://schemas.microsoft.com/office/drawing/2014/main" id="{380A7E53-4DD3-1263-649D-432C33B2D8EC}"/>
              </a:ext>
            </a:extLst>
          </p:cNvPr>
          <p:cNvSpPr txBox="1">
            <a:spLocks/>
          </p:cNvSpPr>
          <p:nvPr/>
        </p:nvSpPr>
        <p:spPr>
          <a:xfrm>
            <a:off x="6620867" y="4445322"/>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57.1%</a:t>
            </a:r>
            <a:endParaRPr lang="en-IE" sz="1100" b="1">
              <a:solidFill>
                <a:srgbClr val="1188A3"/>
              </a:solidFill>
            </a:endParaRPr>
          </a:p>
        </p:txBody>
      </p:sp>
      <p:sp>
        <p:nvSpPr>
          <p:cNvPr id="132" name="Text Placeholder 2">
            <a:extLst>
              <a:ext uri="{FF2B5EF4-FFF2-40B4-BE49-F238E27FC236}">
                <a16:creationId xmlns:a16="http://schemas.microsoft.com/office/drawing/2014/main" id="{FB62AC51-5053-C1F2-135F-62797F875F0B}"/>
              </a:ext>
            </a:extLst>
          </p:cNvPr>
          <p:cNvSpPr txBox="1">
            <a:spLocks/>
          </p:cNvSpPr>
          <p:nvPr/>
        </p:nvSpPr>
        <p:spPr>
          <a:xfrm>
            <a:off x="7894190" y="4445322"/>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92.8%</a:t>
            </a:r>
            <a:endParaRPr lang="en-IE" sz="1100" b="1">
              <a:solidFill>
                <a:srgbClr val="1188A3"/>
              </a:solidFill>
            </a:endParaRPr>
          </a:p>
        </p:txBody>
      </p:sp>
      <p:sp>
        <p:nvSpPr>
          <p:cNvPr id="133" name="Text Placeholder 2">
            <a:extLst>
              <a:ext uri="{FF2B5EF4-FFF2-40B4-BE49-F238E27FC236}">
                <a16:creationId xmlns:a16="http://schemas.microsoft.com/office/drawing/2014/main" id="{07D7033E-BC02-53B5-B352-587838D1B735}"/>
              </a:ext>
            </a:extLst>
          </p:cNvPr>
          <p:cNvSpPr txBox="1">
            <a:spLocks/>
          </p:cNvSpPr>
          <p:nvPr/>
        </p:nvSpPr>
        <p:spPr>
          <a:xfrm>
            <a:off x="8518034" y="4445322"/>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85.7%</a:t>
            </a:r>
            <a:endParaRPr lang="en-IE" sz="1100" b="1">
              <a:solidFill>
                <a:srgbClr val="1188A3"/>
              </a:solidFill>
            </a:endParaRPr>
          </a:p>
        </p:txBody>
      </p:sp>
      <p:sp>
        <p:nvSpPr>
          <p:cNvPr id="134" name="Text Placeholder 2">
            <a:extLst>
              <a:ext uri="{FF2B5EF4-FFF2-40B4-BE49-F238E27FC236}">
                <a16:creationId xmlns:a16="http://schemas.microsoft.com/office/drawing/2014/main" id="{80AF52E3-77E4-A89E-3241-601DD2DA8C80}"/>
              </a:ext>
            </a:extLst>
          </p:cNvPr>
          <p:cNvSpPr txBox="1">
            <a:spLocks/>
          </p:cNvSpPr>
          <p:nvPr/>
        </p:nvSpPr>
        <p:spPr>
          <a:xfrm>
            <a:off x="9150422" y="4453868"/>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66.7%</a:t>
            </a:r>
            <a:endParaRPr lang="en-IE" sz="1100" b="1">
              <a:solidFill>
                <a:srgbClr val="1188A3"/>
              </a:solidFill>
            </a:endParaRPr>
          </a:p>
        </p:txBody>
      </p:sp>
      <p:sp>
        <p:nvSpPr>
          <p:cNvPr id="135" name="Text Placeholder 2">
            <a:extLst>
              <a:ext uri="{FF2B5EF4-FFF2-40B4-BE49-F238E27FC236}">
                <a16:creationId xmlns:a16="http://schemas.microsoft.com/office/drawing/2014/main" id="{8580B77F-7495-BFC1-4224-EDF295930A26}"/>
              </a:ext>
            </a:extLst>
          </p:cNvPr>
          <p:cNvSpPr txBox="1">
            <a:spLocks/>
          </p:cNvSpPr>
          <p:nvPr/>
        </p:nvSpPr>
        <p:spPr>
          <a:xfrm>
            <a:off x="9740083" y="4633330"/>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71.4%</a:t>
            </a:r>
            <a:endParaRPr lang="en-IE" sz="1100" b="1">
              <a:solidFill>
                <a:srgbClr val="1188A3"/>
              </a:solidFill>
            </a:endParaRPr>
          </a:p>
        </p:txBody>
      </p:sp>
      <p:sp>
        <p:nvSpPr>
          <p:cNvPr id="136" name="Text Placeholder 2">
            <a:extLst>
              <a:ext uri="{FF2B5EF4-FFF2-40B4-BE49-F238E27FC236}">
                <a16:creationId xmlns:a16="http://schemas.microsoft.com/office/drawing/2014/main" id="{7CEA6F42-3DF7-0E63-B88C-AF495208AAC3}"/>
              </a:ext>
            </a:extLst>
          </p:cNvPr>
          <p:cNvSpPr txBox="1">
            <a:spLocks/>
          </p:cNvSpPr>
          <p:nvPr/>
        </p:nvSpPr>
        <p:spPr>
          <a:xfrm>
            <a:off x="10184465" y="3966758"/>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64.3%</a:t>
            </a:r>
            <a:endParaRPr lang="en-IE" sz="1100" b="1">
              <a:solidFill>
                <a:srgbClr val="1188A3"/>
              </a:solidFill>
            </a:endParaRPr>
          </a:p>
        </p:txBody>
      </p:sp>
      <p:sp>
        <p:nvSpPr>
          <p:cNvPr id="137" name="Text Placeholder 2">
            <a:extLst>
              <a:ext uri="{FF2B5EF4-FFF2-40B4-BE49-F238E27FC236}">
                <a16:creationId xmlns:a16="http://schemas.microsoft.com/office/drawing/2014/main" id="{067D9B8B-E04B-8A1D-1044-5B5D2D56E21A}"/>
              </a:ext>
            </a:extLst>
          </p:cNvPr>
          <p:cNvSpPr txBox="1">
            <a:spLocks/>
          </p:cNvSpPr>
          <p:nvPr/>
        </p:nvSpPr>
        <p:spPr>
          <a:xfrm>
            <a:off x="11013404" y="4240223"/>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50.0%</a:t>
            </a:r>
            <a:endParaRPr lang="en-IE" sz="1100" b="1">
              <a:solidFill>
                <a:srgbClr val="1188A3"/>
              </a:solidFill>
            </a:endParaRPr>
          </a:p>
        </p:txBody>
      </p:sp>
      <p:sp>
        <p:nvSpPr>
          <p:cNvPr id="138" name="Text Placeholder 2">
            <a:extLst>
              <a:ext uri="{FF2B5EF4-FFF2-40B4-BE49-F238E27FC236}">
                <a16:creationId xmlns:a16="http://schemas.microsoft.com/office/drawing/2014/main" id="{E8A2CDB8-A6B2-7403-887F-550A77024D46}"/>
              </a:ext>
            </a:extLst>
          </p:cNvPr>
          <p:cNvSpPr txBox="1">
            <a:spLocks/>
          </p:cNvSpPr>
          <p:nvPr/>
        </p:nvSpPr>
        <p:spPr>
          <a:xfrm>
            <a:off x="8176869" y="3094757"/>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92.8%</a:t>
            </a:r>
            <a:endParaRPr lang="en-IE" sz="900" b="1">
              <a:solidFill>
                <a:srgbClr val="1188A3"/>
              </a:solidFill>
            </a:endParaRPr>
          </a:p>
        </p:txBody>
      </p:sp>
      <p:sp>
        <p:nvSpPr>
          <p:cNvPr id="139" name="Text Placeholder 2">
            <a:extLst>
              <a:ext uri="{FF2B5EF4-FFF2-40B4-BE49-F238E27FC236}">
                <a16:creationId xmlns:a16="http://schemas.microsoft.com/office/drawing/2014/main" id="{64B6E143-41CD-4C92-43BA-11699F9BD041}"/>
              </a:ext>
            </a:extLst>
          </p:cNvPr>
          <p:cNvSpPr txBox="1">
            <a:spLocks/>
          </p:cNvSpPr>
          <p:nvPr/>
        </p:nvSpPr>
        <p:spPr>
          <a:xfrm>
            <a:off x="8715254" y="2633284"/>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78.6%</a:t>
            </a:r>
            <a:endParaRPr lang="en-IE" sz="900" b="1">
              <a:solidFill>
                <a:srgbClr val="1188A3"/>
              </a:solidFill>
            </a:endParaRPr>
          </a:p>
        </p:txBody>
      </p:sp>
      <p:sp>
        <p:nvSpPr>
          <p:cNvPr id="140" name="Text Placeholder 2">
            <a:extLst>
              <a:ext uri="{FF2B5EF4-FFF2-40B4-BE49-F238E27FC236}">
                <a16:creationId xmlns:a16="http://schemas.microsoft.com/office/drawing/2014/main" id="{0A9E4188-B7E5-D09C-16DB-810467C7F356}"/>
              </a:ext>
            </a:extLst>
          </p:cNvPr>
          <p:cNvSpPr txBox="1">
            <a:spLocks/>
          </p:cNvSpPr>
          <p:nvPr/>
        </p:nvSpPr>
        <p:spPr>
          <a:xfrm>
            <a:off x="9501467" y="2522189"/>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141" name="Text Placeholder 2">
            <a:extLst>
              <a:ext uri="{FF2B5EF4-FFF2-40B4-BE49-F238E27FC236}">
                <a16:creationId xmlns:a16="http://schemas.microsoft.com/office/drawing/2014/main" id="{F64BB3B9-B1BC-1254-BD51-D8DA259A36B4}"/>
              </a:ext>
            </a:extLst>
          </p:cNvPr>
          <p:cNvSpPr txBox="1">
            <a:spLocks/>
          </p:cNvSpPr>
          <p:nvPr/>
        </p:nvSpPr>
        <p:spPr>
          <a:xfrm>
            <a:off x="9851843" y="2616193"/>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71.4%</a:t>
            </a:r>
            <a:endParaRPr lang="en-IE" sz="900" b="1">
              <a:solidFill>
                <a:srgbClr val="1188A3"/>
              </a:solidFill>
            </a:endParaRPr>
          </a:p>
        </p:txBody>
      </p:sp>
      <p:sp>
        <p:nvSpPr>
          <p:cNvPr id="142" name="Text Placeholder 2">
            <a:extLst>
              <a:ext uri="{FF2B5EF4-FFF2-40B4-BE49-F238E27FC236}">
                <a16:creationId xmlns:a16="http://schemas.microsoft.com/office/drawing/2014/main" id="{4518B6E2-2C7C-7D48-6E59-C0CD23D0B3CE}"/>
              </a:ext>
            </a:extLst>
          </p:cNvPr>
          <p:cNvSpPr txBox="1">
            <a:spLocks/>
          </p:cNvSpPr>
          <p:nvPr/>
        </p:nvSpPr>
        <p:spPr>
          <a:xfrm>
            <a:off x="10928488" y="2675785"/>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143" name="Text Placeholder 2">
            <a:extLst>
              <a:ext uri="{FF2B5EF4-FFF2-40B4-BE49-F238E27FC236}">
                <a16:creationId xmlns:a16="http://schemas.microsoft.com/office/drawing/2014/main" id="{B323D384-D647-702D-747D-8E0A576C721A}"/>
              </a:ext>
            </a:extLst>
          </p:cNvPr>
          <p:cNvSpPr txBox="1">
            <a:spLocks/>
          </p:cNvSpPr>
          <p:nvPr/>
        </p:nvSpPr>
        <p:spPr>
          <a:xfrm>
            <a:off x="10287552" y="3564548"/>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64.3%</a:t>
            </a:r>
            <a:endParaRPr lang="en-IE" sz="900" b="1">
              <a:solidFill>
                <a:srgbClr val="1188A3"/>
              </a:solidFill>
            </a:endParaRPr>
          </a:p>
        </p:txBody>
      </p:sp>
      <p:sp>
        <p:nvSpPr>
          <p:cNvPr id="144" name="Text Placeholder 2">
            <a:extLst>
              <a:ext uri="{FF2B5EF4-FFF2-40B4-BE49-F238E27FC236}">
                <a16:creationId xmlns:a16="http://schemas.microsoft.com/office/drawing/2014/main" id="{21417D41-A76A-3A9A-43CE-AF5DD8F3C71C}"/>
              </a:ext>
            </a:extLst>
          </p:cNvPr>
          <p:cNvSpPr txBox="1">
            <a:spLocks/>
          </p:cNvSpPr>
          <p:nvPr/>
        </p:nvSpPr>
        <p:spPr>
          <a:xfrm>
            <a:off x="11024075" y="3103164"/>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71.4%</a:t>
            </a:r>
            <a:endParaRPr lang="en-IE" sz="900" b="1">
              <a:solidFill>
                <a:srgbClr val="1188A3"/>
              </a:solidFill>
            </a:endParaRPr>
          </a:p>
        </p:txBody>
      </p:sp>
    </p:spTree>
    <p:extLst>
      <p:ext uri="{BB962C8B-B14F-4D97-AF65-F5344CB8AC3E}">
        <p14:creationId xmlns:p14="http://schemas.microsoft.com/office/powerpoint/2010/main" val="146497645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8AB47-F983-4AFF-BA8B-001A80B095F8}">
  <ds:schemaRefs>
    <ds:schemaRef ds:uri="http://schemas.microsoft.com/sharepoint/v3/contenttype/forms"/>
  </ds:schemaRefs>
</ds:datastoreItem>
</file>

<file path=customXml/itemProps2.xml><?xml version="1.0" encoding="utf-8"?>
<ds:datastoreItem xmlns:ds="http://schemas.openxmlformats.org/officeDocument/2006/customXml" ds:itemID="{31A79FFE-B0E5-4149-9307-63551E43A9FF}">
  <ds:schemaRef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elements/1.1/"/>
    <ds:schemaRef ds:uri="539e4a8c-7e7c-4ea1-8c2e-f9bf51a8ca20"/>
    <ds:schemaRef ds:uri="41f5c9df-7cea-428a-8452-da6b62a57c0f"/>
    <ds:schemaRef ds:uri="http://schemas.microsoft.com/office/2006/metadata/properties"/>
  </ds:schemaRefs>
</ds:datastoreItem>
</file>

<file path=customXml/itemProps3.xml><?xml version="1.0" encoding="utf-8"?>
<ds:datastoreItem xmlns:ds="http://schemas.openxmlformats.org/officeDocument/2006/customXml" ds:itemID="{82298D05-3CE7-4B88-BF2F-09A187DB5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715</TotalTime>
  <Words>6513</Words>
  <Application>Microsoft Office PowerPoint</Application>
  <PresentationFormat>Widescreen</PresentationFormat>
  <Paragraphs>574</Paragraphs>
  <Slides>73</Slides>
  <Notes>0</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73</vt:i4>
      </vt:variant>
    </vt:vector>
  </HeadingPairs>
  <TitlesOfParts>
    <vt:vector size="89" baseType="lpstr">
      <vt:lpstr>Alegreya Sans</vt:lpstr>
      <vt:lpstr>-apple-system</vt:lpstr>
      <vt:lpstr>AvenirNext</vt:lpstr>
      <vt:lpstr>Lato Regular</vt:lpstr>
      <vt:lpstr>Monsterrat</vt:lpstr>
      <vt:lpstr>proxima-nova</vt:lpstr>
      <vt:lpstr>ReithSans</vt:lpstr>
      <vt:lpstr>Arial</vt:lpstr>
      <vt:lpstr>Calibri</vt:lpstr>
      <vt:lpstr>Calibri Light</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Chak, Maggie (UT-BMS)</cp:lastModifiedBy>
  <cp:revision>12</cp:revision>
  <dcterms:created xsi:type="dcterms:W3CDTF">2020-10-14T13:32:04Z</dcterms:created>
  <dcterms:modified xsi:type="dcterms:W3CDTF">2022-09-15T11:54:18Z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