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sldIdLst>
    <p:sldId id="4286" r:id="rId5"/>
    <p:sldId id="4386" r:id="rId6"/>
    <p:sldId id="4387" r:id="rId7"/>
    <p:sldId id="4398" r:id="rId8"/>
    <p:sldId id="4391" r:id="rId9"/>
    <p:sldId id="4465" r:id="rId10"/>
    <p:sldId id="4461" r:id="rId11"/>
    <p:sldId id="4399" r:id="rId12"/>
    <p:sldId id="4411" r:id="rId13"/>
    <p:sldId id="4400" r:id="rId14"/>
    <p:sldId id="4394" r:id="rId15"/>
    <p:sldId id="4455" r:id="rId16"/>
    <p:sldId id="4401" r:id="rId17"/>
    <p:sldId id="4456" r:id="rId18"/>
    <p:sldId id="4421" r:id="rId19"/>
    <p:sldId id="4463" r:id="rId20"/>
    <p:sldId id="4466" r:id="rId21"/>
    <p:sldId id="4467" r:id="rId22"/>
    <p:sldId id="4468" r:id="rId23"/>
    <p:sldId id="4412" r:id="rId24"/>
    <p:sldId id="4428" r:id="rId25"/>
    <p:sldId id="4408" r:id="rId26"/>
    <p:sldId id="4410" r:id="rId27"/>
    <p:sldId id="4414" r:id="rId28"/>
    <p:sldId id="4469" r:id="rId29"/>
    <p:sldId id="4453" r:id="rId30"/>
    <p:sldId id="4470" r:id="rId31"/>
    <p:sldId id="4471" r:id="rId32"/>
    <p:sldId id="4437" r:id="rId33"/>
    <p:sldId id="4438" r:id="rId34"/>
    <p:sldId id="4415" r:id="rId35"/>
    <p:sldId id="4417" r:id="rId36"/>
    <p:sldId id="4418" r:id="rId37"/>
    <p:sldId id="4416" r:id="rId38"/>
    <p:sldId id="4419" r:id="rId39"/>
    <p:sldId id="4440" r:id="rId40"/>
    <p:sldId id="4472" r:id="rId41"/>
    <p:sldId id="4397" r:id="rId42"/>
    <p:sldId id="4390" r:id="rId43"/>
    <p:sldId id="4422" r:id="rId44"/>
    <p:sldId id="4474" r:id="rId45"/>
    <p:sldId id="4425" r:id="rId46"/>
    <p:sldId id="4458" r:id="rId47"/>
    <p:sldId id="4409" r:id="rId48"/>
    <p:sldId id="4442" r:id="rId49"/>
    <p:sldId id="4430" r:id="rId50"/>
    <p:sldId id="4443" r:id="rId51"/>
    <p:sldId id="4436" r:id="rId52"/>
    <p:sldId id="4444" r:id="rId53"/>
    <p:sldId id="4434" r:id="rId54"/>
    <p:sldId id="4445" r:id="rId55"/>
    <p:sldId id="4476" r:id="rId56"/>
    <p:sldId id="4477" r:id="rId57"/>
    <p:sldId id="4446" r:id="rId58"/>
    <p:sldId id="4447" r:id="rId59"/>
    <p:sldId id="4449" r:id="rId60"/>
    <p:sldId id="4450" r:id="rId61"/>
    <p:sldId id="4451" r:id="rId62"/>
    <p:sldId id="4452" r:id="rId63"/>
    <p:sldId id="4478" r:id="rId64"/>
    <p:sldId id="4454" r:id="rId65"/>
    <p:sldId id="4479" r:id="rId66"/>
    <p:sldId id="4481" r:id="rId67"/>
    <p:sldId id="4464" r:id="rId68"/>
    <p:sldId id="4389" r:id="rId69"/>
    <p:sldId id="4459" r:id="rId70"/>
    <p:sldId id="4497" r:id="rId71"/>
    <p:sldId id="4484" r:id="rId72"/>
    <p:sldId id="4499" r:id="rId73"/>
    <p:sldId id="4485" r:id="rId74"/>
    <p:sldId id="4486" r:id="rId75"/>
    <p:sldId id="4488" r:id="rId76"/>
    <p:sldId id="4487" r:id="rId77"/>
    <p:sldId id="4483" r:id="rId78"/>
    <p:sldId id="4482" r:id="rId79"/>
    <p:sldId id="4388" r:id="rId80"/>
    <p:sldId id="4489" r:id="rId81"/>
    <p:sldId id="4490" r:id="rId82"/>
    <p:sldId id="4491" r:id="rId83"/>
    <p:sldId id="4492" r:id="rId84"/>
    <p:sldId id="4493" r:id="rId85"/>
    <p:sldId id="4495" r:id="rId86"/>
    <p:sldId id="4496" r:id="rId87"/>
    <p:sldId id="4473" r:id="rId88"/>
    <p:sldId id="4263"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AF31F6BC-CFC9-C54F-A26A-8FF5CDD0F62D}" name="Wentao Liu" initials="WL" userId="a5cafc98279ec673" providerId="Windows Live"/>
  <p188:author id="{A6E311D4-25E8-F2DD-AF9A-C3A73481D750}" name="Paula Whyte" initials="PW" userId="d5c41e6a024c80c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ED100"/>
    <a:srgbClr val="85D2E1"/>
    <a:srgbClr val="1188A3"/>
    <a:srgbClr val="1F3B73"/>
    <a:srgbClr val="70B2BE"/>
    <a:srgbClr val="1BA19A"/>
    <a:srgbClr val="002060"/>
    <a:srgbClr val="28AF95"/>
    <a:srgbClr val="FFD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A49964-69DF-46DE-8FC2-E6D8DF88D2E2}" v="1" dt="2022-06-14T13:21:13.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94" autoAdjust="0"/>
    <p:restoredTop sz="94663"/>
  </p:normalViewPr>
  <p:slideViewPr>
    <p:cSldViewPr snapToGrid="0" snapToObjects="1">
      <p:cViewPr varScale="1">
        <p:scale>
          <a:sx n="32" d="100"/>
          <a:sy n="32" d="100"/>
        </p:scale>
        <p:origin x="84" y="1200"/>
      </p:cViewPr>
      <p:guideLst/>
    </p:cSldViewPr>
  </p:slideViewPr>
  <p:notesTextViewPr>
    <p:cViewPr>
      <p:scale>
        <a:sx n="1" d="1"/>
        <a:sy n="1" d="1"/>
      </p:scale>
      <p:origin x="0" y="0"/>
    </p:cViewPr>
  </p:notesTextViewPr>
  <p:sorterViewPr>
    <p:cViewPr>
      <p:scale>
        <a:sx n="60" d="100"/>
        <a:sy n="60" d="100"/>
      </p:scale>
      <p:origin x="0" y="-19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presProps" Target="presProps.xml"/><Relationship Id="rId95" Type="http://schemas.microsoft.com/office/2015/10/relationships/revisionInfo" Target="revisionInfo.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viewProps" Target="view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heme" Target="theme/theme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userId="S::paula_momentumconsulting.ie#ext#@fhmuenster183.onmicrosoft.com::fc69c271-b269-4cfc-b647-ef8bba578a68" providerId="AD" clId="Web-{081FEF89-3B32-43EB-9510-17C5F7155A5B}"/>
    <pc:docChg chg="modSld">
      <pc:chgData name="paula" userId="S::paula_momentumconsulting.ie#ext#@fhmuenster183.onmicrosoft.com::fc69c271-b269-4cfc-b647-ef8bba578a68" providerId="AD" clId="Web-{081FEF89-3B32-43EB-9510-17C5F7155A5B}" dt="2022-06-09T13:11:55.662" v="1" actId="1076"/>
      <pc:docMkLst>
        <pc:docMk/>
      </pc:docMkLst>
      <pc:sldChg chg="addSp modSp">
        <pc:chgData name="paula" userId="S::paula_momentumconsulting.ie#ext#@fhmuenster183.onmicrosoft.com::fc69c271-b269-4cfc-b647-ef8bba578a68" providerId="AD" clId="Web-{081FEF89-3B32-43EB-9510-17C5F7155A5B}" dt="2022-06-09T13:11:55.662" v="1" actId="1076"/>
        <pc:sldMkLst>
          <pc:docMk/>
          <pc:sldMk cId="2288239601" sldId="4286"/>
        </pc:sldMkLst>
        <pc:picChg chg="add mod">
          <ac:chgData name="paula" userId="S::paula_momentumconsulting.ie#ext#@fhmuenster183.onmicrosoft.com::fc69c271-b269-4cfc-b647-ef8bba578a68" providerId="AD" clId="Web-{081FEF89-3B32-43EB-9510-17C5F7155A5B}" dt="2022-06-09T13:11:55.662" v="1" actId="1076"/>
          <ac:picMkLst>
            <pc:docMk/>
            <pc:sldMk cId="2288239601" sldId="4286"/>
            <ac:picMk id="2" creationId="{30B5248F-C6ED-692F-E3C2-6A63C036E44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5A48CD-CC4F-7146-9A1B-11B8E06F3DA3}" type="doc">
      <dgm:prSet loTypeId="urn:microsoft.com/office/officeart/2005/8/layout/gear1" loCatId="" qsTypeId="urn:microsoft.com/office/officeart/2005/8/quickstyle/simple3" qsCatId="simple" csTypeId="urn:microsoft.com/office/officeart/2005/8/colors/colorful1" csCatId="colorful" phldr="1"/>
      <dgm:spPr/>
      <dgm:t>
        <a:bodyPr/>
        <a:lstStyle/>
        <a:p>
          <a:endParaRPr lang="en-IE"/>
        </a:p>
      </dgm:t>
    </dgm:pt>
    <dgm:pt modelId="{A7A0D7C1-3C0E-FD48-900D-1E53CF0DD016}">
      <dgm:prSet phldrT="[Text]" custT="1"/>
      <dgm:spPr/>
      <dgm:t>
        <a:bodyPr/>
        <a:lstStyle/>
        <a:p>
          <a:r>
            <a:rPr lang="lt-LT" sz="1600" b="1" dirty="0">
              <a:solidFill>
                <a:srgbClr val="1188A3"/>
              </a:solidFill>
            </a:rPr>
            <a:t>Fiziologiniai ir psichologiniai pagyvenusių žmonių pokyčiai </a:t>
          </a:r>
          <a:endParaRPr lang="en-US" sz="1600" b="1" dirty="0">
            <a:solidFill>
              <a:srgbClr val="1188A3"/>
            </a:solidFill>
          </a:endParaRPr>
        </a:p>
      </dgm:t>
    </dgm:pt>
    <dgm:pt modelId="{56BC9A8D-C74F-6D41-9A57-F6F8D960D572}" type="parTrans" cxnId="{DF7242D1-E17D-4D48-A2CA-EE8B58167A5F}">
      <dgm:prSet/>
      <dgm:spPr/>
      <dgm:t>
        <a:bodyPr/>
        <a:lstStyle/>
        <a:p>
          <a:endParaRPr lang="en-GB"/>
        </a:p>
      </dgm:t>
    </dgm:pt>
    <dgm:pt modelId="{BC7B6136-5BB2-C443-A9DD-D8B43D1D0192}" type="sibTrans" cxnId="{DF7242D1-E17D-4D48-A2CA-EE8B58167A5F}">
      <dgm:prSet/>
      <dgm:spPr>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gradFill>
      </dgm:spPr>
      <dgm:t>
        <a:bodyPr/>
        <a:lstStyle/>
        <a:p>
          <a:endParaRPr lang="en-GB"/>
        </a:p>
      </dgm:t>
    </dgm:pt>
    <dgm:pt modelId="{3E121BEF-B2F5-294B-9741-A132E2A0511C}">
      <dgm:prSet phldrT="[Text]" custT="1"/>
      <dgm:spPr/>
      <dgm:t>
        <a:bodyPr/>
        <a:lstStyle/>
        <a:p>
          <a:r>
            <a:rPr lang="lt-LT" sz="1600" b="1" dirty="0">
              <a:solidFill>
                <a:srgbClr val="1188A3"/>
              </a:solidFill>
            </a:rPr>
            <a:t>Pagyvenusių žmonių mitybos būklė </a:t>
          </a:r>
          <a:endParaRPr lang="en-GB" sz="1600" b="1" dirty="0">
            <a:solidFill>
              <a:srgbClr val="1188A3"/>
            </a:solidFill>
          </a:endParaRPr>
        </a:p>
      </dgm:t>
    </dgm:pt>
    <dgm:pt modelId="{0FECAC6F-BEBD-9447-B0EE-D6F55EDCB87B}" type="parTrans" cxnId="{79CC9C29-F570-B44C-B10D-3C32266E5086}">
      <dgm:prSet/>
      <dgm:spPr/>
      <dgm:t>
        <a:bodyPr/>
        <a:lstStyle/>
        <a:p>
          <a:endParaRPr lang="en-GB"/>
        </a:p>
      </dgm:t>
    </dgm:pt>
    <dgm:pt modelId="{CBF5A99C-E25C-7546-88D3-B55DFEFD0FD9}" type="sibTrans" cxnId="{79CC9C29-F570-B44C-B10D-3C32266E5086}">
      <dgm:prSet/>
      <dgm:spPr>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gradFill>
      </dgm:spPr>
      <dgm:t>
        <a:bodyPr/>
        <a:lstStyle/>
        <a:p>
          <a:endParaRPr lang="en-GB"/>
        </a:p>
      </dgm:t>
    </dgm:pt>
    <dgm:pt modelId="{6534C896-AA11-B54B-A739-967826DFE839}">
      <dgm:prSet phldrT="[Text]" custT="1"/>
      <dgm:spPr/>
      <dgm:t>
        <a:bodyPr/>
        <a:lstStyle/>
        <a:p>
          <a:r>
            <a:rPr lang="pt-BR" sz="1600" b="1" dirty="0">
              <a:solidFill>
                <a:srgbClr val="1188A3"/>
              </a:solidFill>
            </a:rPr>
            <a:t>Inovatyvūs maisto produktai ir paslaugos </a:t>
          </a:r>
          <a:endParaRPr lang="en-US" sz="1600" b="1" dirty="0">
            <a:solidFill>
              <a:srgbClr val="1188A3"/>
            </a:solidFill>
          </a:endParaRPr>
        </a:p>
      </dgm:t>
    </dgm:pt>
    <dgm:pt modelId="{63365603-4D51-BF4D-8A6F-6548BFFCA156}" type="parTrans" cxnId="{111ADFDD-FE92-6B4C-9D38-3D3728E9340B}">
      <dgm:prSet/>
      <dgm:spPr/>
      <dgm:t>
        <a:bodyPr/>
        <a:lstStyle/>
        <a:p>
          <a:endParaRPr lang="en-GB"/>
        </a:p>
      </dgm:t>
    </dgm:pt>
    <dgm:pt modelId="{A3D8575F-106B-9A4F-80EF-86B7A3F879AA}" type="sibTrans" cxnId="{111ADFDD-FE92-6B4C-9D38-3D3728E9340B}">
      <dgm:prSet/>
      <dgm:spPr>
        <a:solidFill>
          <a:schemeClr val="accent1">
            <a:tint val="40000"/>
            <a:alpha val="0"/>
          </a:schemeClr>
        </a:solidFill>
      </dgm:spPr>
      <dgm:t>
        <a:bodyPr/>
        <a:lstStyle/>
        <a:p>
          <a:endParaRPr lang="en-GB"/>
        </a:p>
      </dgm:t>
    </dgm:pt>
    <dgm:pt modelId="{31B33524-2779-4C2F-9F12-5EA8A129088D}">
      <dgm:prSet/>
      <dgm:spPr/>
      <dgm:t>
        <a:bodyPr/>
        <a:lstStyle/>
        <a:p>
          <a:endParaRPr lang="en-IE"/>
        </a:p>
      </dgm:t>
    </dgm:pt>
    <dgm:pt modelId="{52096297-5EFD-4F94-8456-F9A32B1D5075}" type="parTrans" cxnId="{45C915B7-391D-4923-9987-C6BCB7D5AC2A}">
      <dgm:prSet/>
      <dgm:spPr/>
      <dgm:t>
        <a:bodyPr/>
        <a:lstStyle/>
        <a:p>
          <a:endParaRPr lang="en-IE"/>
        </a:p>
      </dgm:t>
    </dgm:pt>
    <dgm:pt modelId="{D063D03D-AA13-4337-9D16-1FE793ACA0B6}" type="sibTrans" cxnId="{45C915B7-391D-4923-9987-C6BCB7D5AC2A}">
      <dgm:prSet/>
      <dgm:spPr/>
      <dgm:t>
        <a:bodyPr/>
        <a:lstStyle/>
        <a:p>
          <a:endParaRPr lang="en-IE"/>
        </a:p>
      </dgm:t>
    </dgm:pt>
    <dgm:pt modelId="{7BACE8CB-9707-4F6C-913B-EDC56AC69BB4}">
      <dgm:prSet/>
      <dgm:spPr/>
      <dgm:t>
        <a:bodyPr/>
        <a:lstStyle/>
        <a:p>
          <a:endParaRPr lang="en-IE"/>
        </a:p>
      </dgm:t>
    </dgm:pt>
    <dgm:pt modelId="{A2C27B60-5801-4F4E-8CCB-96D1928F2BE4}" type="parTrans" cxnId="{D4CED62C-B231-48B3-8C29-7AC8F62062A6}">
      <dgm:prSet/>
      <dgm:spPr/>
      <dgm:t>
        <a:bodyPr/>
        <a:lstStyle/>
        <a:p>
          <a:endParaRPr lang="en-IE"/>
        </a:p>
      </dgm:t>
    </dgm:pt>
    <dgm:pt modelId="{E8CB629C-B154-4591-BC40-D12704849AB5}" type="sibTrans" cxnId="{D4CED62C-B231-48B3-8C29-7AC8F62062A6}">
      <dgm:prSet/>
      <dgm:spPr/>
      <dgm:t>
        <a:bodyPr/>
        <a:lstStyle/>
        <a:p>
          <a:endParaRPr lang="en-IE"/>
        </a:p>
      </dgm:t>
    </dgm:pt>
    <dgm:pt modelId="{5F966815-EB7D-483B-A9D1-C376B25CFD53}">
      <dgm:prSet/>
      <dgm:spPr/>
      <dgm:t>
        <a:bodyPr/>
        <a:lstStyle/>
        <a:p>
          <a:endParaRPr lang="en-IE"/>
        </a:p>
      </dgm:t>
    </dgm:pt>
    <dgm:pt modelId="{18D07F17-80DC-4884-9B17-BF54E7FA96CB}" type="parTrans" cxnId="{5A69F341-5115-4CD0-BABD-255677204DF4}">
      <dgm:prSet/>
      <dgm:spPr/>
      <dgm:t>
        <a:bodyPr/>
        <a:lstStyle/>
        <a:p>
          <a:endParaRPr lang="en-IE"/>
        </a:p>
      </dgm:t>
    </dgm:pt>
    <dgm:pt modelId="{D51FE0F3-3F19-422B-BC73-3C61BAB9D570}" type="sibTrans" cxnId="{5A69F341-5115-4CD0-BABD-255677204DF4}">
      <dgm:prSet/>
      <dgm:spPr/>
      <dgm:t>
        <a:bodyPr/>
        <a:lstStyle/>
        <a:p>
          <a:endParaRPr lang="en-IE"/>
        </a:p>
      </dgm:t>
    </dgm:pt>
    <dgm:pt modelId="{3EB2EBA0-3F1C-C740-9C63-C232FF024146}" type="pres">
      <dgm:prSet presAssocID="{035A48CD-CC4F-7146-9A1B-11B8E06F3DA3}" presName="composite" presStyleCnt="0">
        <dgm:presLayoutVars>
          <dgm:chMax val="3"/>
          <dgm:animLvl val="lvl"/>
          <dgm:resizeHandles val="exact"/>
        </dgm:presLayoutVars>
      </dgm:prSet>
      <dgm:spPr/>
    </dgm:pt>
    <dgm:pt modelId="{6DC01841-9B97-3A47-8F5B-D51BCED87C97}" type="pres">
      <dgm:prSet presAssocID="{A7A0D7C1-3C0E-FD48-900D-1E53CF0DD016}" presName="gear1" presStyleLbl="node1" presStyleIdx="0" presStyleCnt="3" custScaleX="94448" custScaleY="88983" custLinFactNeighborX="40875" custLinFactNeighborY="-2868">
        <dgm:presLayoutVars>
          <dgm:chMax val="1"/>
          <dgm:bulletEnabled val="1"/>
        </dgm:presLayoutVars>
      </dgm:prSet>
      <dgm:spPr/>
    </dgm:pt>
    <dgm:pt modelId="{6DEA272C-420C-C04F-9CE9-D2498E0E4389}" type="pres">
      <dgm:prSet presAssocID="{A7A0D7C1-3C0E-FD48-900D-1E53CF0DD016}" presName="gear1srcNode" presStyleLbl="node1" presStyleIdx="0" presStyleCnt="3"/>
      <dgm:spPr/>
    </dgm:pt>
    <dgm:pt modelId="{EF04F39A-7ACD-A843-B289-3E6C2D69EB5B}" type="pres">
      <dgm:prSet presAssocID="{A7A0D7C1-3C0E-FD48-900D-1E53CF0DD016}" presName="gear1dstNode" presStyleLbl="node1" presStyleIdx="0" presStyleCnt="3"/>
      <dgm:spPr/>
    </dgm:pt>
    <dgm:pt modelId="{7F575DD0-8188-7F47-B456-DB39FC623606}" type="pres">
      <dgm:prSet presAssocID="{3E121BEF-B2F5-294B-9741-A132E2A0511C}" presName="gear2" presStyleLbl="node1" presStyleIdx="1" presStyleCnt="3" custScaleX="109295" custLinFactNeighborX="18624" custLinFactNeighborY="20224">
        <dgm:presLayoutVars>
          <dgm:chMax val="1"/>
          <dgm:bulletEnabled val="1"/>
        </dgm:presLayoutVars>
      </dgm:prSet>
      <dgm:spPr/>
    </dgm:pt>
    <dgm:pt modelId="{BBF07854-044E-4E4D-8479-F70DD49EDC95}" type="pres">
      <dgm:prSet presAssocID="{3E121BEF-B2F5-294B-9741-A132E2A0511C}" presName="gear2srcNode" presStyleLbl="node1" presStyleIdx="1" presStyleCnt="3"/>
      <dgm:spPr/>
    </dgm:pt>
    <dgm:pt modelId="{82D24497-F6AE-E24D-8DA4-2D64A61CE0AB}" type="pres">
      <dgm:prSet presAssocID="{3E121BEF-B2F5-294B-9741-A132E2A0511C}" presName="gear2dstNode" presStyleLbl="node1" presStyleIdx="1" presStyleCnt="3"/>
      <dgm:spPr/>
    </dgm:pt>
    <dgm:pt modelId="{DAFA98CF-BAD9-B449-9B8B-3C1FD9216FE6}" type="pres">
      <dgm:prSet presAssocID="{6534C896-AA11-B54B-A739-967826DFE839}" presName="gear3" presStyleLbl="node1" presStyleIdx="2" presStyleCnt="3" custLinFactNeighborX="53369" custLinFactNeighborY="10596"/>
      <dgm:spPr/>
    </dgm:pt>
    <dgm:pt modelId="{7C4EE241-EC25-324C-A776-872E5A1E2F60}" type="pres">
      <dgm:prSet presAssocID="{6534C896-AA11-B54B-A739-967826DFE839}" presName="gear3tx" presStyleLbl="node1" presStyleIdx="2" presStyleCnt="3">
        <dgm:presLayoutVars>
          <dgm:chMax val="1"/>
          <dgm:bulletEnabled val="1"/>
        </dgm:presLayoutVars>
      </dgm:prSet>
      <dgm:spPr/>
    </dgm:pt>
    <dgm:pt modelId="{24E2130A-9A3A-3641-99C3-9167A5EA00C0}" type="pres">
      <dgm:prSet presAssocID="{6534C896-AA11-B54B-A739-967826DFE839}" presName="gear3srcNode" presStyleLbl="node1" presStyleIdx="2" presStyleCnt="3"/>
      <dgm:spPr/>
    </dgm:pt>
    <dgm:pt modelId="{61A1DF0D-0075-DA45-BC78-52C8102355AA}" type="pres">
      <dgm:prSet presAssocID="{6534C896-AA11-B54B-A739-967826DFE839}" presName="gear3dstNode" presStyleLbl="node1" presStyleIdx="2" presStyleCnt="3"/>
      <dgm:spPr/>
    </dgm:pt>
    <dgm:pt modelId="{2B13E489-9311-5741-A7F3-4D2525EA3D30}" type="pres">
      <dgm:prSet presAssocID="{BC7B6136-5BB2-C443-A9DD-D8B43D1D0192}" presName="connector1" presStyleLbl="sibTrans2D1" presStyleIdx="0" presStyleCnt="3" custAng="7636151" custScaleX="60140" custScaleY="55715" custLinFactNeighborX="-25628" custLinFactNeighborY="15850"/>
      <dgm:spPr/>
    </dgm:pt>
    <dgm:pt modelId="{EFA5F8FA-A372-B948-B56B-AC591D2598DE}" type="pres">
      <dgm:prSet presAssocID="{CBF5A99C-E25C-7546-88D3-B55DFEFD0FD9}" presName="connector2" presStyleLbl="sibTrans2D1" presStyleIdx="1" presStyleCnt="3" custAng="845843" custLinFactNeighborX="48360" custLinFactNeighborY="-17829"/>
      <dgm:spPr/>
    </dgm:pt>
    <dgm:pt modelId="{FE11904B-4C07-284A-A28A-65E2733860BC}" type="pres">
      <dgm:prSet presAssocID="{A3D8575F-106B-9A4F-80EF-86B7A3F879AA}" presName="connector3" presStyleLbl="sibTrans2D1" presStyleIdx="2" presStyleCnt="3" custAng="5864903" custLinFactNeighborX="-72437" custLinFactNeighborY="78648"/>
      <dgm:spPr>
        <a:prstGeom prst="triangle">
          <a:avLst/>
        </a:prstGeom>
      </dgm:spPr>
    </dgm:pt>
  </dgm:ptLst>
  <dgm:cxnLst>
    <dgm:cxn modelId="{79CC9C29-F570-B44C-B10D-3C32266E5086}" srcId="{035A48CD-CC4F-7146-9A1B-11B8E06F3DA3}" destId="{3E121BEF-B2F5-294B-9741-A132E2A0511C}" srcOrd="1" destOrd="0" parTransId="{0FECAC6F-BEBD-9447-B0EE-D6F55EDCB87B}" sibTransId="{CBF5A99C-E25C-7546-88D3-B55DFEFD0FD9}"/>
    <dgm:cxn modelId="{D4CED62C-B231-48B3-8C29-7AC8F62062A6}" srcId="{035A48CD-CC4F-7146-9A1B-11B8E06F3DA3}" destId="{7BACE8CB-9707-4F6C-913B-EDC56AC69BB4}" srcOrd="4" destOrd="0" parTransId="{A2C27B60-5801-4F4E-8CCB-96D1928F2BE4}" sibTransId="{E8CB629C-B154-4591-BC40-D12704849AB5}"/>
    <dgm:cxn modelId="{345C3E2F-F9D2-B143-A6FA-7AADCD926528}" type="presOf" srcId="{3E121BEF-B2F5-294B-9741-A132E2A0511C}" destId="{7F575DD0-8188-7F47-B456-DB39FC623606}" srcOrd="0" destOrd="0" presId="urn:microsoft.com/office/officeart/2005/8/layout/gear1"/>
    <dgm:cxn modelId="{163D073D-CC40-1748-9123-C937BC0D63D6}" type="presOf" srcId="{6534C896-AA11-B54B-A739-967826DFE839}" destId="{24E2130A-9A3A-3641-99C3-9167A5EA00C0}" srcOrd="2" destOrd="0" presId="urn:microsoft.com/office/officeart/2005/8/layout/gear1"/>
    <dgm:cxn modelId="{3DC5575B-D18E-3149-B891-6EEFDFA51C5C}" type="presOf" srcId="{6534C896-AA11-B54B-A739-967826DFE839}" destId="{DAFA98CF-BAD9-B449-9B8B-3C1FD9216FE6}" srcOrd="0" destOrd="0" presId="urn:microsoft.com/office/officeart/2005/8/layout/gear1"/>
    <dgm:cxn modelId="{5A69F341-5115-4CD0-BABD-255677204DF4}" srcId="{035A48CD-CC4F-7146-9A1B-11B8E06F3DA3}" destId="{5F966815-EB7D-483B-A9D1-C376B25CFD53}" srcOrd="5" destOrd="0" parTransId="{18D07F17-80DC-4884-9B17-BF54E7FA96CB}" sibTransId="{D51FE0F3-3F19-422B-BC73-3C61BAB9D570}"/>
    <dgm:cxn modelId="{38943347-8E99-7648-AC7A-60F740CA7DE2}" type="presOf" srcId="{BC7B6136-5BB2-C443-A9DD-D8B43D1D0192}" destId="{2B13E489-9311-5741-A7F3-4D2525EA3D30}" srcOrd="0" destOrd="0" presId="urn:microsoft.com/office/officeart/2005/8/layout/gear1"/>
    <dgm:cxn modelId="{506EE54B-4ECE-4645-8AC7-8ECC5ABDEB0C}" type="presOf" srcId="{A7A0D7C1-3C0E-FD48-900D-1E53CF0DD016}" destId="{6DEA272C-420C-C04F-9CE9-D2498E0E4389}" srcOrd="1" destOrd="0" presId="urn:microsoft.com/office/officeart/2005/8/layout/gear1"/>
    <dgm:cxn modelId="{7620266D-4F7B-C94D-88CD-E7AE2CF75A09}" type="presOf" srcId="{CBF5A99C-E25C-7546-88D3-B55DFEFD0FD9}" destId="{EFA5F8FA-A372-B948-B56B-AC591D2598DE}" srcOrd="0" destOrd="0" presId="urn:microsoft.com/office/officeart/2005/8/layout/gear1"/>
    <dgm:cxn modelId="{7F528651-FEE9-CC47-8FFF-58E8B2F3CAF1}" type="presOf" srcId="{A7A0D7C1-3C0E-FD48-900D-1E53CF0DD016}" destId="{6DC01841-9B97-3A47-8F5B-D51BCED87C97}" srcOrd="0" destOrd="0" presId="urn:microsoft.com/office/officeart/2005/8/layout/gear1"/>
    <dgm:cxn modelId="{5CE3B486-B836-4B4F-85C1-FA2E8401BC5C}" type="presOf" srcId="{035A48CD-CC4F-7146-9A1B-11B8E06F3DA3}" destId="{3EB2EBA0-3F1C-C740-9C63-C232FF024146}" srcOrd="0" destOrd="0" presId="urn:microsoft.com/office/officeart/2005/8/layout/gear1"/>
    <dgm:cxn modelId="{F58346A2-340B-704F-ABC8-FED594241861}" type="presOf" srcId="{A7A0D7C1-3C0E-FD48-900D-1E53CF0DD016}" destId="{EF04F39A-7ACD-A843-B289-3E6C2D69EB5B}" srcOrd="2" destOrd="0" presId="urn:microsoft.com/office/officeart/2005/8/layout/gear1"/>
    <dgm:cxn modelId="{45C915B7-391D-4923-9987-C6BCB7D5AC2A}" srcId="{035A48CD-CC4F-7146-9A1B-11B8E06F3DA3}" destId="{31B33524-2779-4C2F-9F12-5EA8A129088D}" srcOrd="3" destOrd="0" parTransId="{52096297-5EFD-4F94-8456-F9A32B1D5075}" sibTransId="{D063D03D-AA13-4337-9D16-1FE793ACA0B6}"/>
    <dgm:cxn modelId="{59997CBC-5013-BD40-A167-1A287CA70AC5}" type="presOf" srcId="{3E121BEF-B2F5-294B-9741-A132E2A0511C}" destId="{82D24497-F6AE-E24D-8DA4-2D64A61CE0AB}" srcOrd="2" destOrd="0" presId="urn:microsoft.com/office/officeart/2005/8/layout/gear1"/>
    <dgm:cxn modelId="{DF7242D1-E17D-4D48-A2CA-EE8B58167A5F}" srcId="{035A48CD-CC4F-7146-9A1B-11B8E06F3DA3}" destId="{A7A0D7C1-3C0E-FD48-900D-1E53CF0DD016}" srcOrd="0" destOrd="0" parTransId="{56BC9A8D-C74F-6D41-9A57-F6F8D960D572}" sibTransId="{BC7B6136-5BB2-C443-A9DD-D8B43D1D0192}"/>
    <dgm:cxn modelId="{7CCF44D9-F3FD-6E49-8BBA-93A2C113673F}" type="presOf" srcId="{A3D8575F-106B-9A4F-80EF-86B7A3F879AA}" destId="{FE11904B-4C07-284A-A28A-65E2733860BC}" srcOrd="0" destOrd="0" presId="urn:microsoft.com/office/officeart/2005/8/layout/gear1"/>
    <dgm:cxn modelId="{ED2661DB-A722-9C47-876F-C39C5E49BF07}" type="presOf" srcId="{3E121BEF-B2F5-294B-9741-A132E2A0511C}" destId="{BBF07854-044E-4E4D-8479-F70DD49EDC95}" srcOrd="1" destOrd="0" presId="urn:microsoft.com/office/officeart/2005/8/layout/gear1"/>
    <dgm:cxn modelId="{44487CDD-0825-674A-A478-8C8EE29AA0F4}" type="presOf" srcId="{6534C896-AA11-B54B-A739-967826DFE839}" destId="{7C4EE241-EC25-324C-A776-872E5A1E2F60}" srcOrd="1" destOrd="0" presId="urn:microsoft.com/office/officeart/2005/8/layout/gear1"/>
    <dgm:cxn modelId="{111ADFDD-FE92-6B4C-9D38-3D3728E9340B}" srcId="{035A48CD-CC4F-7146-9A1B-11B8E06F3DA3}" destId="{6534C896-AA11-B54B-A739-967826DFE839}" srcOrd="2" destOrd="0" parTransId="{63365603-4D51-BF4D-8A6F-6548BFFCA156}" sibTransId="{A3D8575F-106B-9A4F-80EF-86B7A3F879AA}"/>
    <dgm:cxn modelId="{EEAF49F5-81AD-E944-92B1-DD8D2F3CFF2A}" type="presOf" srcId="{6534C896-AA11-B54B-A739-967826DFE839}" destId="{61A1DF0D-0075-DA45-BC78-52C8102355AA}" srcOrd="3" destOrd="0" presId="urn:microsoft.com/office/officeart/2005/8/layout/gear1"/>
    <dgm:cxn modelId="{FC5DC4FF-207F-A746-804D-756AFC09028E}" type="presParOf" srcId="{3EB2EBA0-3F1C-C740-9C63-C232FF024146}" destId="{6DC01841-9B97-3A47-8F5B-D51BCED87C97}" srcOrd="0" destOrd="0" presId="urn:microsoft.com/office/officeart/2005/8/layout/gear1"/>
    <dgm:cxn modelId="{2339C7FB-8BCA-7745-AD4A-25363C05B57B}" type="presParOf" srcId="{3EB2EBA0-3F1C-C740-9C63-C232FF024146}" destId="{6DEA272C-420C-C04F-9CE9-D2498E0E4389}" srcOrd="1" destOrd="0" presId="urn:microsoft.com/office/officeart/2005/8/layout/gear1"/>
    <dgm:cxn modelId="{A41FA2F7-C270-3A40-8F77-9836437F59C0}" type="presParOf" srcId="{3EB2EBA0-3F1C-C740-9C63-C232FF024146}" destId="{EF04F39A-7ACD-A843-B289-3E6C2D69EB5B}" srcOrd="2" destOrd="0" presId="urn:microsoft.com/office/officeart/2005/8/layout/gear1"/>
    <dgm:cxn modelId="{C74F4272-7E13-6B47-9E8B-736E028DBA3F}" type="presParOf" srcId="{3EB2EBA0-3F1C-C740-9C63-C232FF024146}" destId="{7F575DD0-8188-7F47-B456-DB39FC623606}" srcOrd="3" destOrd="0" presId="urn:microsoft.com/office/officeart/2005/8/layout/gear1"/>
    <dgm:cxn modelId="{75712CAA-1D21-8346-B3B1-997EED4A8F2A}" type="presParOf" srcId="{3EB2EBA0-3F1C-C740-9C63-C232FF024146}" destId="{BBF07854-044E-4E4D-8479-F70DD49EDC95}" srcOrd="4" destOrd="0" presId="urn:microsoft.com/office/officeart/2005/8/layout/gear1"/>
    <dgm:cxn modelId="{0F07CF10-1A74-A24D-A40D-9D4926356441}" type="presParOf" srcId="{3EB2EBA0-3F1C-C740-9C63-C232FF024146}" destId="{82D24497-F6AE-E24D-8DA4-2D64A61CE0AB}" srcOrd="5" destOrd="0" presId="urn:microsoft.com/office/officeart/2005/8/layout/gear1"/>
    <dgm:cxn modelId="{7A37A27B-2E64-A946-9E2B-DCFFCCF6F62A}" type="presParOf" srcId="{3EB2EBA0-3F1C-C740-9C63-C232FF024146}" destId="{DAFA98CF-BAD9-B449-9B8B-3C1FD9216FE6}" srcOrd="6" destOrd="0" presId="urn:microsoft.com/office/officeart/2005/8/layout/gear1"/>
    <dgm:cxn modelId="{0827869E-0EFF-0442-B324-6E58333930F5}" type="presParOf" srcId="{3EB2EBA0-3F1C-C740-9C63-C232FF024146}" destId="{7C4EE241-EC25-324C-A776-872E5A1E2F60}" srcOrd="7" destOrd="0" presId="urn:microsoft.com/office/officeart/2005/8/layout/gear1"/>
    <dgm:cxn modelId="{E663C8BA-A16B-244A-8B68-AC643B2F5EEB}" type="presParOf" srcId="{3EB2EBA0-3F1C-C740-9C63-C232FF024146}" destId="{24E2130A-9A3A-3641-99C3-9167A5EA00C0}" srcOrd="8" destOrd="0" presId="urn:microsoft.com/office/officeart/2005/8/layout/gear1"/>
    <dgm:cxn modelId="{CC6E8C25-55C7-4648-99EC-DB3525E96FFF}" type="presParOf" srcId="{3EB2EBA0-3F1C-C740-9C63-C232FF024146}" destId="{61A1DF0D-0075-DA45-BC78-52C8102355AA}" srcOrd="9" destOrd="0" presId="urn:microsoft.com/office/officeart/2005/8/layout/gear1"/>
    <dgm:cxn modelId="{BF578A64-8B4E-3946-A706-09D09FE923C2}" type="presParOf" srcId="{3EB2EBA0-3F1C-C740-9C63-C232FF024146}" destId="{2B13E489-9311-5741-A7F3-4D2525EA3D30}" srcOrd="10" destOrd="0" presId="urn:microsoft.com/office/officeart/2005/8/layout/gear1"/>
    <dgm:cxn modelId="{0D4470EC-243F-B844-8B62-8C5DE5249640}" type="presParOf" srcId="{3EB2EBA0-3F1C-C740-9C63-C232FF024146}" destId="{EFA5F8FA-A372-B948-B56B-AC591D2598DE}" srcOrd="11" destOrd="0" presId="urn:microsoft.com/office/officeart/2005/8/layout/gear1"/>
    <dgm:cxn modelId="{3B9787BB-B9AC-3249-97BD-D83134023112}" type="presParOf" srcId="{3EB2EBA0-3F1C-C740-9C63-C232FF024146}" destId="{FE11904B-4C07-284A-A28A-65E2733860BC}" srcOrd="12" destOrd="0" presId="urn:microsoft.com/office/officeart/2005/8/layout/gear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FADA2-F76E-4C84-B0A4-D8B847DAF76B}" type="doc">
      <dgm:prSet loTypeId="urn:microsoft.com/office/officeart/2005/8/layout/cycle8" loCatId="cycle" qsTypeId="urn:microsoft.com/office/officeart/2005/8/quickstyle/simple1" qsCatId="simple" csTypeId="urn:microsoft.com/office/officeart/2005/8/colors/accent1_2" csCatId="accent1" phldr="1"/>
      <dgm:spPr/>
    </dgm:pt>
    <dgm:pt modelId="{532E422F-BB8F-4F59-A728-CE35BEEA8A8C}">
      <dgm:prSet phldrT="[Text]" custT="1"/>
      <dgm:spPr>
        <a:solidFill>
          <a:srgbClr val="70B2BE"/>
        </a:solidFill>
      </dgm:spPr>
      <dgm:t>
        <a:bodyPr/>
        <a:lstStyle/>
        <a:p>
          <a:r>
            <a:rPr lang="lt-LT" sz="2400" b="1" dirty="0">
              <a:solidFill>
                <a:srgbClr val="000000"/>
              </a:solidFill>
            </a:rPr>
            <a:t>Gyvas</a:t>
          </a:r>
          <a:endParaRPr lang="en-IE" sz="2400" b="1" dirty="0">
            <a:solidFill>
              <a:srgbClr val="000000"/>
            </a:solidFill>
          </a:endParaRPr>
        </a:p>
      </dgm:t>
    </dgm:pt>
    <dgm:pt modelId="{EADD4AA5-682A-485D-AF05-6A5243A0B18F}" type="parTrans" cxnId="{0D2B4FC4-C2E9-4CAE-AF48-E907E50EB431}">
      <dgm:prSet/>
      <dgm:spPr/>
      <dgm:t>
        <a:bodyPr/>
        <a:lstStyle/>
        <a:p>
          <a:endParaRPr lang="en-IE"/>
        </a:p>
      </dgm:t>
    </dgm:pt>
    <dgm:pt modelId="{87219715-E9E9-41EC-85C2-37C449FE45F8}" type="sibTrans" cxnId="{0D2B4FC4-C2E9-4CAE-AF48-E907E50EB431}">
      <dgm:prSet/>
      <dgm:spPr/>
      <dgm:t>
        <a:bodyPr/>
        <a:lstStyle/>
        <a:p>
          <a:endParaRPr lang="en-IE"/>
        </a:p>
      </dgm:t>
    </dgm:pt>
    <dgm:pt modelId="{7FD05E16-1CE5-485D-8F4B-70885796ED4D}">
      <dgm:prSet phldrT="[Text]" custT="1"/>
      <dgm:spPr>
        <a:solidFill>
          <a:srgbClr val="1BA19A"/>
        </a:solidFill>
      </dgm:spPr>
      <dgm:t>
        <a:bodyPr/>
        <a:lstStyle/>
        <a:p>
          <a:r>
            <a:rPr lang="lt-LT" sz="2400" b="1" dirty="0">
              <a:solidFill>
                <a:srgbClr val="000000"/>
              </a:solidFill>
            </a:rPr>
            <a:t>Geros kokybės</a:t>
          </a:r>
          <a:endParaRPr lang="en-IE" sz="2400" b="1" dirty="0">
            <a:solidFill>
              <a:srgbClr val="000000"/>
            </a:solidFill>
          </a:endParaRPr>
        </a:p>
      </dgm:t>
    </dgm:pt>
    <dgm:pt modelId="{4A4D86EC-FC83-452E-8A2D-571D9A1FA7F4}" type="parTrans" cxnId="{0756BD4F-CE35-49D0-9AF9-15C7D4CC384A}">
      <dgm:prSet/>
      <dgm:spPr/>
      <dgm:t>
        <a:bodyPr/>
        <a:lstStyle/>
        <a:p>
          <a:endParaRPr lang="en-IE"/>
        </a:p>
      </dgm:t>
    </dgm:pt>
    <dgm:pt modelId="{0E6DAE47-D5B1-4C13-A09B-0F12BFAE2923}" type="sibTrans" cxnId="{0756BD4F-CE35-49D0-9AF9-15C7D4CC384A}">
      <dgm:prSet/>
      <dgm:spPr/>
      <dgm:t>
        <a:bodyPr/>
        <a:lstStyle/>
        <a:p>
          <a:endParaRPr lang="en-IE"/>
        </a:p>
      </dgm:t>
    </dgm:pt>
    <dgm:pt modelId="{5D08CE05-8323-4337-B1CA-CEC3D7343902}">
      <dgm:prSet phldrT="[Text]" custT="1"/>
      <dgm:spPr>
        <a:solidFill>
          <a:schemeClr val="accent5">
            <a:lumMod val="60000"/>
            <a:lumOff val="40000"/>
          </a:schemeClr>
        </a:solidFill>
      </dgm:spPr>
      <dgm:t>
        <a:bodyPr/>
        <a:lstStyle/>
        <a:p>
          <a:r>
            <a:rPr lang="lt-LT" sz="2400" b="1" dirty="0">
              <a:solidFill>
                <a:srgbClr val="000000"/>
              </a:solidFill>
            </a:rPr>
            <a:t>Natūralus</a:t>
          </a:r>
          <a:endParaRPr lang="en-IE" sz="2400" b="1" dirty="0">
            <a:solidFill>
              <a:srgbClr val="000000"/>
            </a:solidFill>
          </a:endParaRPr>
        </a:p>
      </dgm:t>
    </dgm:pt>
    <dgm:pt modelId="{C42A8CC1-CEFC-4518-BCD3-255CED40391B}" type="parTrans" cxnId="{767CE581-383A-4D48-882F-F50AE881E271}">
      <dgm:prSet/>
      <dgm:spPr/>
      <dgm:t>
        <a:bodyPr/>
        <a:lstStyle/>
        <a:p>
          <a:endParaRPr lang="en-IE"/>
        </a:p>
      </dgm:t>
    </dgm:pt>
    <dgm:pt modelId="{2C68710A-651C-4694-B0F8-C39EE2C37BA5}" type="sibTrans" cxnId="{767CE581-383A-4D48-882F-F50AE881E271}">
      <dgm:prSet/>
      <dgm:spPr/>
      <dgm:t>
        <a:bodyPr/>
        <a:lstStyle/>
        <a:p>
          <a:endParaRPr lang="en-IE"/>
        </a:p>
      </dgm:t>
    </dgm:pt>
    <dgm:pt modelId="{2EB86F47-0408-482D-AEEF-49E9A7FBECD2}" type="pres">
      <dgm:prSet presAssocID="{0DAFADA2-F76E-4C84-B0A4-D8B847DAF76B}" presName="compositeShape" presStyleCnt="0">
        <dgm:presLayoutVars>
          <dgm:chMax val="7"/>
          <dgm:dir/>
          <dgm:resizeHandles val="exact"/>
        </dgm:presLayoutVars>
      </dgm:prSet>
      <dgm:spPr/>
    </dgm:pt>
    <dgm:pt modelId="{AF46B7FA-24A1-4A9A-80CE-C33178E81D85}" type="pres">
      <dgm:prSet presAssocID="{0DAFADA2-F76E-4C84-B0A4-D8B847DAF76B}" presName="wedge1" presStyleLbl="node1" presStyleIdx="0" presStyleCnt="3" custLinFactNeighborX="203" custLinFactNeighborY="-280"/>
      <dgm:spPr/>
    </dgm:pt>
    <dgm:pt modelId="{FC0FFDA4-2155-40CC-9E8E-D9D9FCA65ED9}" type="pres">
      <dgm:prSet presAssocID="{0DAFADA2-F76E-4C84-B0A4-D8B847DAF76B}" presName="dummy1a" presStyleCnt="0"/>
      <dgm:spPr/>
    </dgm:pt>
    <dgm:pt modelId="{3DBBA3F0-9322-441C-8672-41D626DACA11}" type="pres">
      <dgm:prSet presAssocID="{0DAFADA2-F76E-4C84-B0A4-D8B847DAF76B}" presName="dummy1b" presStyleCnt="0"/>
      <dgm:spPr/>
    </dgm:pt>
    <dgm:pt modelId="{93AC985D-A25B-434E-8330-3104DE542E31}" type="pres">
      <dgm:prSet presAssocID="{0DAFADA2-F76E-4C84-B0A4-D8B847DAF76B}" presName="wedge1Tx" presStyleLbl="node1" presStyleIdx="0" presStyleCnt="3">
        <dgm:presLayoutVars>
          <dgm:chMax val="0"/>
          <dgm:chPref val="0"/>
          <dgm:bulletEnabled val="1"/>
        </dgm:presLayoutVars>
      </dgm:prSet>
      <dgm:spPr/>
    </dgm:pt>
    <dgm:pt modelId="{AE850B40-9CFD-4876-9027-B67207C4C969}" type="pres">
      <dgm:prSet presAssocID="{0DAFADA2-F76E-4C84-B0A4-D8B847DAF76B}" presName="wedge2" presStyleLbl="node1" presStyleIdx="1" presStyleCnt="3" custLinFactNeighborX="188" custLinFactNeighborY="-516"/>
      <dgm:spPr/>
    </dgm:pt>
    <dgm:pt modelId="{342788E5-D97B-4D55-94AC-5158930C9D65}" type="pres">
      <dgm:prSet presAssocID="{0DAFADA2-F76E-4C84-B0A4-D8B847DAF76B}" presName="dummy2a" presStyleCnt="0"/>
      <dgm:spPr/>
    </dgm:pt>
    <dgm:pt modelId="{8D598340-E22E-4735-84F3-57166D0AC284}" type="pres">
      <dgm:prSet presAssocID="{0DAFADA2-F76E-4C84-B0A4-D8B847DAF76B}" presName="dummy2b" presStyleCnt="0"/>
      <dgm:spPr/>
    </dgm:pt>
    <dgm:pt modelId="{EAE780AF-4CF8-4588-8D89-4C0782D9CACF}" type="pres">
      <dgm:prSet presAssocID="{0DAFADA2-F76E-4C84-B0A4-D8B847DAF76B}" presName="wedge2Tx" presStyleLbl="node1" presStyleIdx="1" presStyleCnt="3">
        <dgm:presLayoutVars>
          <dgm:chMax val="0"/>
          <dgm:chPref val="0"/>
          <dgm:bulletEnabled val="1"/>
        </dgm:presLayoutVars>
      </dgm:prSet>
      <dgm:spPr/>
    </dgm:pt>
    <dgm:pt modelId="{A6D566F8-2514-444A-AD6C-C7C6346BC1D2}" type="pres">
      <dgm:prSet presAssocID="{0DAFADA2-F76E-4C84-B0A4-D8B847DAF76B}" presName="wedge3" presStyleLbl="node1" presStyleIdx="2" presStyleCnt="3"/>
      <dgm:spPr/>
    </dgm:pt>
    <dgm:pt modelId="{8DB92B2C-1136-478A-9C60-53AE2030CC1A}" type="pres">
      <dgm:prSet presAssocID="{0DAFADA2-F76E-4C84-B0A4-D8B847DAF76B}" presName="dummy3a" presStyleCnt="0"/>
      <dgm:spPr/>
    </dgm:pt>
    <dgm:pt modelId="{813EBC87-D3B9-4D3E-80C0-3F0FA0890B8F}" type="pres">
      <dgm:prSet presAssocID="{0DAFADA2-F76E-4C84-B0A4-D8B847DAF76B}" presName="dummy3b" presStyleCnt="0"/>
      <dgm:spPr/>
    </dgm:pt>
    <dgm:pt modelId="{F1CC948B-F568-46B2-9DBF-AC805FBB031D}" type="pres">
      <dgm:prSet presAssocID="{0DAFADA2-F76E-4C84-B0A4-D8B847DAF76B}" presName="wedge3Tx" presStyleLbl="node1" presStyleIdx="2" presStyleCnt="3">
        <dgm:presLayoutVars>
          <dgm:chMax val="0"/>
          <dgm:chPref val="0"/>
          <dgm:bulletEnabled val="1"/>
        </dgm:presLayoutVars>
      </dgm:prSet>
      <dgm:spPr/>
    </dgm:pt>
    <dgm:pt modelId="{6AEDC66A-8CBD-423F-B626-82E65EA0B150}" type="pres">
      <dgm:prSet presAssocID="{87219715-E9E9-41EC-85C2-37C449FE45F8}" presName="arrowWedge1" presStyleLbl="fgSibTrans2D1" presStyleIdx="0" presStyleCnt="3" custLinFactNeighborX="-168" custLinFactNeighborY="-1665"/>
      <dgm:spPr>
        <a:solidFill>
          <a:srgbClr val="85D2E1"/>
        </a:solidFill>
      </dgm:spPr>
    </dgm:pt>
    <dgm:pt modelId="{DD8C578E-C0CD-42FB-9954-7722875F4849}" type="pres">
      <dgm:prSet presAssocID="{0E6DAE47-D5B1-4C13-A09B-0F12BFAE2923}" presName="arrowWedge2" presStyleLbl="fgSibTrans2D1" presStyleIdx="1" presStyleCnt="3" custLinFactNeighborX="-796" custLinFactNeighborY="-454"/>
      <dgm:spPr>
        <a:solidFill>
          <a:srgbClr val="85D2E1"/>
        </a:solidFill>
      </dgm:spPr>
    </dgm:pt>
    <dgm:pt modelId="{1114966D-D7B5-4901-8524-20E219B0BF24}" type="pres">
      <dgm:prSet presAssocID="{2C68710A-651C-4694-B0F8-C39EE2C37BA5}" presName="arrowWedge3" presStyleLbl="fgSibTrans2D1" presStyleIdx="2" presStyleCnt="3" custLinFactNeighborX="1044" custLinFactNeighborY="-1377"/>
      <dgm:spPr>
        <a:solidFill>
          <a:srgbClr val="85D2E1"/>
        </a:solidFill>
      </dgm:spPr>
    </dgm:pt>
  </dgm:ptLst>
  <dgm:cxnLst>
    <dgm:cxn modelId="{B7830C0F-9C98-48BD-9643-4C04F8CA93EE}" type="presOf" srcId="{532E422F-BB8F-4F59-A728-CE35BEEA8A8C}" destId="{93AC985D-A25B-434E-8330-3104DE542E31}" srcOrd="1" destOrd="0" presId="urn:microsoft.com/office/officeart/2005/8/layout/cycle8"/>
    <dgm:cxn modelId="{920B1364-B03B-45D6-81AC-20FD8DEC8E19}" type="presOf" srcId="{532E422F-BB8F-4F59-A728-CE35BEEA8A8C}" destId="{AF46B7FA-24A1-4A9A-80CE-C33178E81D85}" srcOrd="0" destOrd="0" presId="urn:microsoft.com/office/officeart/2005/8/layout/cycle8"/>
    <dgm:cxn modelId="{E2958469-3321-486B-9D6A-D064F22E1A5B}" type="presOf" srcId="{7FD05E16-1CE5-485D-8F4B-70885796ED4D}" destId="{AE850B40-9CFD-4876-9027-B67207C4C969}" srcOrd="0" destOrd="0" presId="urn:microsoft.com/office/officeart/2005/8/layout/cycle8"/>
    <dgm:cxn modelId="{0756BD4F-CE35-49D0-9AF9-15C7D4CC384A}" srcId="{0DAFADA2-F76E-4C84-B0A4-D8B847DAF76B}" destId="{7FD05E16-1CE5-485D-8F4B-70885796ED4D}" srcOrd="1" destOrd="0" parTransId="{4A4D86EC-FC83-452E-8A2D-571D9A1FA7F4}" sibTransId="{0E6DAE47-D5B1-4C13-A09B-0F12BFAE2923}"/>
    <dgm:cxn modelId="{767CE581-383A-4D48-882F-F50AE881E271}" srcId="{0DAFADA2-F76E-4C84-B0A4-D8B847DAF76B}" destId="{5D08CE05-8323-4337-B1CA-CEC3D7343902}" srcOrd="2" destOrd="0" parTransId="{C42A8CC1-CEFC-4518-BCD3-255CED40391B}" sibTransId="{2C68710A-651C-4694-B0F8-C39EE2C37BA5}"/>
    <dgm:cxn modelId="{A31CFF8C-2A8F-47F6-9FCC-6DD1A3C1996B}" type="presOf" srcId="{5D08CE05-8323-4337-B1CA-CEC3D7343902}" destId="{F1CC948B-F568-46B2-9DBF-AC805FBB031D}" srcOrd="1" destOrd="0" presId="urn:microsoft.com/office/officeart/2005/8/layout/cycle8"/>
    <dgm:cxn modelId="{0D2B4FC4-C2E9-4CAE-AF48-E907E50EB431}" srcId="{0DAFADA2-F76E-4C84-B0A4-D8B847DAF76B}" destId="{532E422F-BB8F-4F59-A728-CE35BEEA8A8C}" srcOrd="0" destOrd="0" parTransId="{EADD4AA5-682A-485D-AF05-6A5243A0B18F}" sibTransId="{87219715-E9E9-41EC-85C2-37C449FE45F8}"/>
    <dgm:cxn modelId="{178FFBCF-8493-4A81-8238-C8C83855018B}" type="presOf" srcId="{0DAFADA2-F76E-4C84-B0A4-D8B847DAF76B}" destId="{2EB86F47-0408-482D-AEEF-49E9A7FBECD2}" srcOrd="0" destOrd="0" presId="urn:microsoft.com/office/officeart/2005/8/layout/cycle8"/>
    <dgm:cxn modelId="{780B95EE-435D-4E95-A270-7A9E67DEDFB5}" type="presOf" srcId="{7FD05E16-1CE5-485D-8F4B-70885796ED4D}" destId="{EAE780AF-4CF8-4588-8D89-4C0782D9CACF}" srcOrd="1" destOrd="0" presId="urn:microsoft.com/office/officeart/2005/8/layout/cycle8"/>
    <dgm:cxn modelId="{4CC299EE-5F2F-495D-9749-19BDF1430DE0}" type="presOf" srcId="{5D08CE05-8323-4337-B1CA-CEC3D7343902}" destId="{A6D566F8-2514-444A-AD6C-C7C6346BC1D2}" srcOrd="0" destOrd="0" presId="urn:microsoft.com/office/officeart/2005/8/layout/cycle8"/>
    <dgm:cxn modelId="{5243B452-7184-472F-8D63-59CF3F2AE7A6}" type="presParOf" srcId="{2EB86F47-0408-482D-AEEF-49E9A7FBECD2}" destId="{AF46B7FA-24A1-4A9A-80CE-C33178E81D85}" srcOrd="0" destOrd="0" presId="urn:microsoft.com/office/officeart/2005/8/layout/cycle8"/>
    <dgm:cxn modelId="{75A8B024-2835-4EF4-BE10-50CEE2CAA2D7}" type="presParOf" srcId="{2EB86F47-0408-482D-AEEF-49E9A7FBECD2}" destId="{FC0FFDA4-2155-40CC-9E8E-D9D9FCA65ED9}" srcOrd="1" destOrd="0" presId="urn:microsoft.com/office/officeart/2005/8/layout/cycle8"/>
    <dgm:cxn modelId="{5D4D4688-1C69-47DD-91A3-541AA529FBD3}" type="presParOf" srcId="{2EB86F47-0408-482D-AEEF-49E9A7FBECD2}" destId="{3DBBA3F0-9322-441C-8672-41D626DACA11}" srcOrd="2" destOrd="0" presId="urn:microsoft.com/office/officeart/2005/8/layout/cycle8"/>
    <dgm:cxn modelId="{5C483D92-96B3-4E61-9CD9-3E18753C7414}" type="presParOf" srcId="{2EB86F47-0408-482D-AEEF-49E9A7FBECD2}" destId="{93AC985D-A25B-434E-8330-3104DE542E31}" srcOrd="3" destOrd="0" presId="urn:microsoft.com/office/officeart/2005/8/layout/cycle8"/>
    <dgm:cxn modelId="{8E436F4E-F2CD-4091-9D1B-3881D1C1000B}" type="presParOf" srcId="{2EB86F47-0408-482D-AEEF-49E9A7FBECD2}" destId="{AE850B40-9CFD-4876-9027-B67207C4C969}" srcOrd="4" destOrd="0" presId="urn:microsoft.com/office/officeart/2005/8/layout/cycle8"/>
    <dgm:cxn modelId="{5F4AF772-20CE-4384-A566-061B2E6764A1}" type="presParOf" srcId="{2EB86F47-0408-482D-AEEF-49E9A7FBECD2}" destId="{342788E5-D97B-4D55-94AC-5158930C9D65}" srcOrd="5" destOrd="0" presId="urn:microsoft.com/office/officeart/2005/8/layout/cycle8"/>
    <dgm:cxn modelId="{FDE34A7F-AFA8-4E29-AEAC-1B6C77D8C11A}" type="presParOf" srcId="{2EB86F47-0408-482D-AEEF-49E9A7FBECD2}" destId="{8D598340-E22E-4735-84F3-57166D0AC284}" srcOrd="6" destOrd="0" presId="urn:microsoft.com/office/officeart/2005/8/layout/cycle8"/>
    <dgm:cxn modelId="{4EFEAB12-2CB0-481F-9804-EFB932DF6473}" type="presParOf" srcId="{2EB86F47-0408-482D-AEEF-49E9A7FBECD2}" destId="{EAE780AF-4CF8-4588-8D89-4C0782D9CACF}" srcOrd="7" destOrd="0" presId="urn:microsoft.com/office/officeart/2005/8/layout/cycle8"/>
    <dgm:cxn modelId="{9F8607F0-2519-4A01-BE75-FDE6FAD05B2D}" type="presParOf" srcId="{2EB86F47-0408-482D-AEEF-49E9A7FBECD2}" destId="{A6D566F8-2514-444A-AD6C-C7C6346BC1D2}" srcOrd="8" destOrd="0" presId="urn:microsoft.com/office/officeart/2005/8/layout/cycle8"/>
    <dgm:cxn modelId="{A186D0B7-F693-45DD-9188-62EA678042B5}" type="presParOf" srcId="{2EB86F47-0408-482D-AEEF-49E9A7FBECD2}" destId="{8DB92B2C-1136-478A-9C60-53AE2030CC1A}" srcOrd="9" destOrd="0" presId="urn:microsoft.com/office/officeart/2005/8/layout/cycle8"/>
    <dgm:cxn modelId="{A2FD92F9-2D8B-42D5-89CD-F81A6B1EE63F}" type="presParOf" srcId="{2EB86F47-0408-482D-AEEF-49E9A7FBECD2}" destId="{813EBC87-D3B9-4D3E-80C0-3F0FA0890B8F}" srcOrd="10" destOrd="0" presId="urn:microsoft.com/office/officeart/2005/8/layout/cycle8"/>
    <dgm:cxn modelId="{04FB3AF3-E071-45D6-979E-AD1619F3E3C0}" type="presParOf" srcId="{2EB86F47-0408-482D-AEEF-49E9A7FBECD2}" destId="{F1CC948B-F568-46B2-9DBF-AC805FBB031D}" srcOrd="11" destOrd="0" presId="urn:microsoft.com/office/officeart/2005/8/layout/cycle8"/>
    <dgm:cxn modelId="{819C13EA-7818-4469-BB6F-6CFBC1C9CF52}" type="presParOf" srcId="{2EB86F47-0408-482D-AEEF-49E9A7FBECD2}" destId="{6AEDC66A-8CBD-423F-B626-82E65EA0B150}" srcOrd="12" destOrd="0" presId="urn:microsoft.com/office/officeart/2005/8/layout/cycle8"/>
    <dgm:cxn modelId="{86B5F785-34AB-43A6-AAB7-54DDA1D378CC}" type="presParOf" srcId="{2EB86F47-0408-482D-AEEF-49E9A7FBECD2}" destId="{DD8C578E-C0CD-42FB-9954-7722875F4849}" srcOrd="13" destOrd="0" presId="urn:microsoft.com/office/officeart/2005/8/layout/cycle8"/>
    <dgm:cxn modelId="{CFF84911-D5E9-470A-BA20-0D092712C5E6}" type="presParOf" srcId="{2EB86F47-0408-482D-AEEF-49E9A7FBECD2}" destId="{1114966D-D7B5-4901-8524-20E219B0BF2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C01841-9B97-3A47-8F5B-D51BCED87C97}">
      <dsp:nvSpPr>
        <dsp:cNvPr id="0" name=""/>
        <dsp:cNvSpPr/>
      </dsp:nvSpPr>
      <dsp:spPr>
        <a:xfrm>
          <a:off x="3769028" y="2473690"/>
          <a:ext cx="2530172" cy="2523896"/>
        </a:xfrm>
        <a:prstGeom prst="gear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b="1" kern="1200" dirty="0">
              <a:solidFill>
                <a:srgbClr val="1188A3"/>
              </a:solidFill>
            </a:rPr>
            <a:t>Fiziologiniai ir psichologiniai pagyvenusių žmonių pokyčiai </a:t>
          </a:r>
          <a:endParaRPr lang="en-US" sz="1600" b="1" kern="1200" dirty="0">
            <a:solidFill>
              <a:srgbClr val="1188A3"/>
            </a:solidFill>
          </a:endParaRPr>
        </a:p>
      </dsp:txBody>
      <dsp:txXfrm>
        <a:off x="4277236" y="3064901"/>
        <a:ext cx="1513756" cy="1297334"/>
      </dsp:txXfrm>
    </dsp:sp>
    <dsp:sp modelId="{7F575DD0-8188-7F47-B456-DB39FC623606}">
      <dsp:nvSpPr>
        <dsp:cNvPr id="0" name=""/>
        <dsp:cNvSpPr/>
      </dsp:nvSpPr>
      <dsp:spPr>
        <a:xfrm>
          <a:off x="1581370" y="2145564"/>
          <a:ext cx="2254561" cy="2062822"/>
        </a:xfrm>
        <a:prstGeom prst="gear6">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lt-LT" sz="1600" b="1" kern="1200" dirty="0">
              <a:solidFill>
                <a:srgbClr val="1188A3"/>
              </a:solidFill>
            </a:rPr>
            <a:t>Pagyvenusių žmonių mitybos būklė </a:t>
          </a:r>
          <a:endParaRPr lang="en-GB" sz="1600" b="1" kern="1200" dirty="0">
            <a:solidFill>
              <a:srgbClr val="1188A3"/>
            </a:solidFill>
          </a:endParaRPr>
        </a:p>
      </dsp:txBody>
      <dsp:txXfrm>
        <a:off x="2128563" y="2668024"/>
        <a:ext cx="1160175" cy="1017902"/>
      </dsp:txXfrm>
    </dsp:sp>
    <dsp:sp modelId="{DAFA98CF-BAD9-B449-9B8B-3C1FD9216FE6}">
      <dsp:nvSpPr>
        <dsp:cNvPr id="0" name=""/>
        <dsp:cNvSpPr/>
      </dsp:nvSpPr>
      <dsp:spPr>
        <a:xfrm rot="20700000">
          <a:off x="3769540" y="567533"/>
          <a:ext cx="2021144" cy="2021144"/>
        </a:xfrm>
        <a:prstGeom prst="gear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rgbClr val="1188A3"/>
              </a:solidFill>
            </a:rPr>
            <a:t>Inovatyvūs maisto produktai ir paslaugos </a:t>
          </a:r>
          <a:endParaRPr lang="en-US" sz="1600" b="1" kern="1200" dirty="0">
            <a:solidFill>
              <a:srgbClr val="1188A3"/>
            </a:solidFill>
          </a:endParaRPr>
        </a:p>
      </dsp:txBody>
      <dsp:txXfrm rot="-20700000">
        <a:off x="4212836" y="1010830"/>
        <a:ext cx="1134552" cy="1134552"/>
      </dsp:txXfrm>
    </dsp:sp>
    <dsp:sp modelId="{2B13E489-9311-5741-A7F3-4D2525EA3D30}">
      <dsp:nvSpPr>
        <dsp:cNvPr id="0" name=""/>
        <dsp:cNvSpPr/>
      </dsp:nvSpPr>
      <dsp:spPr>
        <a:xfrm rot="7636151">
          <a:off x="2529063" y="3344014"/>
          <a:ext cx="2183423" cy="2022770"/>
        </a:xfrm>
        <a:prstGeom prst="circularArrow">
          <a:avLst>
            <a:gd name="adj1" fmla="val 4687"/>
            <a:gd name="adj2" fmla="val 299029"/>
            <a:gd name="adj3" fmla="val 2535191"/>
            <a:gd name="adj4" fmla="val 15820885"/>
            <a:gd name="adj5" fmla="val 5469"/>
          </a:avLst>
        </a:prstGeom>
        <a:gradFill rotWithShape="0">
          <a:gsLst>
            <a:gs pos="100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67000">
              <a:schemeClr val="accent2">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FA5F8FA-A372-B948-B56B-AC591D2598DE}">
      <dsp:nvSpPr>
        <dsp:cNvPr id="0" name=""/>
        <dsp:cNvSpPr/>
      </dsp:nvSpPr>
      <dsp:spPr>
        <a:xfrm rot="845843">
          <a:off x="2203395" y="797523"/>
          <a:ext cx="2637834" cy="2637834"/>
        </a:xfrm>
        <a:prstGeom prst="leftCircularArrow">
          <a:avLst>
            <a:gd name="adj1" fmla="val 6452"/>
            <a:gd name="adj2" fmla="val 429999"/>
            <a:gd name="adj3" fmla="val 10489124"/>
            <a:gd name="adj4" fmla="val 14837806"/>
            <a:gd name="adj5" fmla="val 7527"/>
          </a:avLst>
        </a:prstGeom>
        <a:gradFill rotWithShape="0">
          <a:gsLst>
            <a:gs pos="0">
              <a:schemeClr val="accent4"/>
            </a:gs>
            <a:gs pos="75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E11904B-4C07-284A-A28A-65E2733860BC}">
      <dsp:nvSpPr>
        <dsp:cNvPr id="0" name=""/>
        <dsp:cNvSpPr/>
      </dsp:nvSpPr>
      <dsp:spPr>
        <a:xfrm rot="5864903">
          <a:off x="-79252" y="2095244"/>
          <a:ext cx="2844116" cy="2844116"/>
        </a:xfrm>
        <a:prstGeom prst="triangle">
          <a:avLst/>
        </a:prstGeom>
        <a:solidFill>
          <a:schemeClr val="accent1">
            <a:tint val="40000"/>
            <a:alpha val="0"/>
          </a:schemeClr>
        </a:soli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6B7FA-24A1-4A9A-80CE-C33178E81D85}">
      <dsp:nvSpPr>
        <dsp:cNvPr id="0" name=""/>
        <dsp:cNvSpPr/>
      </dsp:nvSpPr>
      <dsp:spPr>
        <a:xfrm>
          <a:off x="1891142" y="339468"/>
          <a:ext cx="4551680" cy="4551680"/>
        </a:xfrm>
        <a:prstGeom prst="pie">
          <a:avLst>
            <a:gd name="adj1" fmla="val 16200000"/>
            <a:gd name="adj2" fmla="val 1800000"/>
          </a:avLst>
        </a:prstGeom>
        <a:solidFill>
          <a:srgbClr val="70B2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rgbClr val="000000"/>
              </a:solidFill>
            </a:rPr>
            <a:t>Gyvas</a:t>
          </a:r>
          <a:endParaRPr lang="en-IE" sz="2400" b="1" kern="1200" dirty="0">
            <a:solidFill>
              <a:srgbClr val="000000"/>
            </a:solidFill>
          </a:endParaRPr>
        </a:p>
      </dsp:txBody>
      <dsp:txXfrm>
        <a:off x="4289986" y="1303991"/>
        <a:ext cx="1625600" cy="1354666"/>
      </dsp:txXfrm>
    </dsp:sp>
    <dsp:sp modelId="{AE850B40-9CFD-4876-9027-B67207C4C969}">
      <dsp:nvSpPr>
        <dsp:cNvPr id="0" name=""/>
        <dsp:cNvSpPr/>
      </dsp:nvSpPr>
      <dsp:spPr>
        <a:xfrm>
          <a:off x="1796717" y="491286"/>
          <a:ext cx="4551680" cy="4551680"/>
        </a:xfrm>
        <a:prstGeom prst="pie">
          <a:avLst>
            <a:gd name="adj1" fmla="val 1800000"/>
            <a:gd name="adj2" fmla="val 9000000"/>
          </a:avLst>
        </a:prstGeom>
        <a:solidFill>
          <a:srgbClr val="1BA1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rgbClr val="000000"/>
              </a:solidFill>
            </a:rPr>
            <a:t>Geros kokybės</a:t>
          </a:r>
          <a:endParaRPr lang="en-IE" sz="2400" b="1" kern="1200" dirty="0">
            <a:solidFill>
              <a:srgbClr val="000000"/>
            </a:solidFill>
          </a:endParaRPr>
        </a:p>
      </dsp:txBody>
      <dsp:txXfrm>
        <a:off x="2880450" y="3444460"/>
        <a:ext cx="2438400" cy="1192106"/>
      </dsp:txXfrm>
    </dsp:sp>
    <dsp:sp modelId="{A6D566F8-2514-444A-AD6C-C7C6346BC1D2}">
      <dsp:nvSpPr>
        <dsp:cNvPr id="0" name=""/>
        <dsp:cNvSpPr/>
      </dsp:nvSpPr>
      <dsp:spPr>
        <a:xfrm>
          <a:off x="1694416" y="352213"/>
          <a:ext cx="4551680" cy="4551680"/>
        </a:xfrm>
        <a:prstGeom prst="pie">
          <a:avLst>
            <a:gd name="adj1" fmla="val 9000000"/>
            <a:gd name="adj2" fmla="val 1620000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lt-LT" sz="2400" b="1" kern="1200" dirty="0">
              <a:solidFill>
                <a:srgbClr val="000000"/>
              </a:solidFill>
            </a:rPr>
            <a:t>Natūralus</a:t>
          </a:r>
          <a:endParaRPr lang="en-IE" sz="2400" b="1" kern="1200" dirty="0">
            <a:solidFill>
              <a:srgbClr val="000000"/>
            </a:solidFill>
          </a:endParaRPr>
        </a:p>
      </dsp:txBody>
      <dsp:txXfrm>
        <a:off x="2221653" y="1316736"/>
        <a:ext cx="1625600" cy="1354666"/>
      </dsp:txXfrm>
    </dsp:sp>
    <dsp:sp modelId="{6AEDC66A-8CBD-423F-B626-82E65EA0B150}">
      <dsp:nvSpPr>
        <dsp:cNvPr id="0" name=""/>
        <dsp:cNvSpPr/>
      </dsp:nvSpPr>
      <dsp:spPr>
        <a:xfrm>
          <a:off x="1601154" y="-27470"/>
          <a:ext cx="5115221" cy="5115221"/>
        </a:xfrm>
        <a:prstGeom prst="circularArrow">
          <a:avLst>
            <a:gd name="adj1" fmla="val 5085"/>
            <a:gd name="adj2" fmla="val 327528"/>
            <a:gd name="adj3" fmla="val 1472472"/>
            <a:gd name="adj4" fmla="val 16199432"/>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 modelId="{DD8C578E-C0CD-42FB-9954-7722875F4849}">
      <dsp:nvSpPr>
        <dsp:cNvPr id="0" name=""/>
        <dsp:cNvSpPr/>
      </dsp:nvSpPr>
      <dsp:spPr>
        <a:xfrm>
          <a:off x="1474229" y="186005"/>
          <a:ext cx="5115221" cy="5115221"/>
        </a:xfrm>
        <a:prstGeom prst="circularArrow">
          <a:avLst>
            <a:gd name="adj1" fmla="val 5085"/>
            <a:gd name="adj2" fmla="val 327528"/>
            <a:gd name="adj3" fmla="val 8671970"/>
            <a:gd name="adj4" fmla="val 1800502"/>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 modelId="{1114966D-D7B5-4901-8524-20E219B0BF24}">
      <dsp:nvSpPr>
        <dsp:cNvPr id="0" name=""/>
        <dsp:cNvSpPr/>
      </dsp:nvSpPr>
      <dsp:spPr>
        <a:xfrm>
          <a:off x="1465673" y="6"/>
          <a:ext cx="5115221" cy="5115221"/>
        </a:xfrm>
        <a:prstGeom prst="circularArrow">
          <a:avLst>
            <a:gd name="adj1" fmla="val 5085"/>
            <a:gd name="adj2" fmla="val 327528"/>
            <a:gd name="adj3" fmla="val 15873039"/>
            <a:gd name="adj4" fmla="val 9000000"/>
            <a:gd name="adj5" fmla="val 5932"/>
          </a:avLst>
        </a:prstGeom>
        <a:solidFill>
          <a:srgbClr val="85D2E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528C90-8FB6-F54E-876D-66758057196D}"/>
              </a:ext>
            </a:extLst>
          </p:cNvPr>
          <p:cNvSpPr/>
          <p:nvPr userDrawn="1"/>
        </p:nvSpPr>
        <p:spPr>
          <a:xfrm>
            <a:off x="0" y="0"/>
            <a:ext cx="12192000" cy="6858001"/>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93FAD45-FEC6-9B49-BB64-104A34D479C8}"/>
              </a:ext>
            </a:extLst>
          </p:cNvPr>
          <p:cNvSpPr/>
          <p:nvPr userDrawn="1"/>
        </p:nvSpPr>
        <p:spPr>
          <a:xfrm>
            <a:off x="424670" y="528535"/>
            <a:ext cx="6181082" cy="2123658"/>
          </a:xfrm>
          <a:prstGeom prst="rect">
            <a:avLst/>
          </a:prstGeom>
        </p:spPr>
        <p:txBody>
          <a:bodyPr wrap="square">
            <a:spAutoFit/>
          </a:bodyPr>
          <a:lstStyle/>
          <a:p>
            <a:pPr fontAlgn="base"/>
            <a:r>
              <a:rPr lang="en-IE" sz="4400" b="1" i="0" u="none" strike="noStrike" kern="1200" baseline="0" dirty="0">
                <a:solidFill>
                  <a:srgbClr val="000000"/>
                </a:solidFill>
                <a:effectLst/>
                <a:latin typeface="+mn-lt"/>
                <a:ea typeface="+mn-ea"/>
                <a:cs typeface="+mn-cs"/>
                <a:sym typeface="Quattrocento Sans"/>
              </a:rPr>
              <a:t>INNOVATING FOOD </a:t>
            </a:r>
          </a:p>
          <a:p>
            <a:pPr fontAlgn="base"/>
            <a:r>
              <a:rPr lang="en-IE" sz="4400" b="1" i="0" u="none" strike="noStrike" kern="1200" baseline="0" dirty="0">
                <a:solidFill>
                  <a:srgbClr val="000000"/>
                </a:solidFill>
                <a:effectLst/>
                <a:latin typeface="+mn-lt"/>
                <a:ea typeface="+mn-ea"/>
                <a:cs typeface="+mn-cs"/>
                <a:sym typeface="Quattrocento Sans"/>
              </a:rPr>
              <a:t>FOR SENIORS </a:t>
            </a:r>
          </a:p>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16" name="Rectangle 15">
            <a:extLst>
              <a:ext uri="{FF2B5EF4-FFF2-40B4-BE49-F238E27FC236}">
                <a16:creationId xmlns:a16="http://schemas.microsoft.com/office/drawing/2014/main" id="{EEA0D91F-9AAA-0042-B178-C546D9741BAA}"/>
              </a:ext>
            </a:extLst>
          </p:cNvPr>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17" name="Rectangle 16">
            <a:extLst>
              <a:ext uri="{FF2B5EF4-FFF2-40B4-BE49-F238E27FC236}">
                <a16:creationId xmlns:a16="http://schemas.microsoft.com/office/drawing/2014/main" id="{E45BD91F-BFF7-9F43-A600-A65624CBC8F8}"/>
              </a:ext>
            </a:extLst>
          </p:cNvPr>
          <p:cNvSpPr/>
          <p:nvPr userDrawn="1"/>
        </p:nvSpPr>
        <p:spPr>
          <a:xfrm>
            <a:off x="424668" y="2883583"/>
            <a:ext cx="6419232" cy="2123658"/>
          </a:xfrm>
          <a:prstGeom prst="rect">
            <a:avLst/>
          </a:prstGeom>
        </p:spPr>
        <p:txBody>
          <a:bodyPr wrap="square">
            <a:spAutoFit/>
          </a:bodyPr>
          <a:lstStyle/>
          <a:p>
            <a:pPr fontAlgn="base"/>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INNOVATING FOOD FOR SENIORS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8" name="Straight Connector 17">
            <a:extLst>
              <a:ext uri="{FF2B5EF4-FFF2-40B4-BE49-F238E27FC236}">
                <a16:creationId xmlns:a16="http://schemas.microsoft.com/office/drawing/2014/main" id="{6E1401F6-C867-FF4E-87E1-B8E8D08D90B0}"/>
              </a:ext>
            </a:extLst>
          </p:cNvPr>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B2F022-2514-6E40-833E-C1FA2AF4AA82}"/>
              </a:ext>
            </a:extLst>
          </p:cNvPr>
          <p:cNvCxnSpPr/>
          <p:nvPr userDrawn="1"/>
        </p:nvCxnSpPr>
        <p:spPr>
          <a:xfrm flipH="1">
            <a:off x="1" y="2864720"/>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178C5C5-CBFD-7149-B94A-32501F585BC9}"/>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21" name="Straight Connector 20">
            <a:extLst>
              <a:ext uri="{FF2B5EF4-FFF2-40B4-BE49-F238E27FC236}">
                <a16:creationId xmlns:a16="http://schemas.microsoft.com/office/drawing/2014/main" id="{AD8ABF36-234A-9D43-948C-5242E9FB8B6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9C9E11-D7A0-D14F-9240-B81BF8424F91}"/>
              </a:ext>
            </a:extLst>
          </p:cNvPr>
          <p:cNvSpPr/>
          <p:nvPr userDrawn="1"/>
        </p:nvSpPr>
        <p:spPr>
          <a:xfrm flipV="1">
            <a:off x="1356632" y="-2"/>
            <a:ext cx="5495430" cy="6892757"/>
          </a:xfrm>
          <a:prstGeom prst="rect">
            <a:avLst/>
          </a:prstGeom>
          <a:solidFill>
            <a:srgbClr val="FFD1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Rectangle 10">
            <a:extLst>
              <a:ext uri="{FF2B5EF4-FFF2-40B4-BE49-F238E27FC236}">
                <a16:creationId xmlns:a16="http://schemas.microsoft.com/office/drawing/2014/main" id="{4E585817-372F-5F45-807C-3F480679EC4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Picture Placeholder 17">
            <a:extLst>
              <a:ext uri="{FF2B5EF4-FFF2-40B4-BE49-F238E27FC236}">
                <a16:creationId xmlns:a16="http://schemas.microsoft.com/office/drawing/2014/main" id="{073F117C-ACDF-B74C-97E8-CAE9AEF32E41}"/>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5" name="Text Placeholder 17">
            <a:extLst>
              <a:ext uri="{FF2B5EF4-FFF2-40B4-BE49-F238E27FC236}">
                <a16:creationId xmlns:a16="http://schemas.microsoft.com/office/drawing/2014/main" id="{57BC4A55-72C2-1D4D-A63F-67A32FF81592}"/>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Rectangle 15">
            <a:extLst>
              <a:ext uri="{FF2B5EF4-FFF2-40B4-BE49-F238E27FC236}">
                <a16:creationId xmlns:a16="http://schemas.microsoft.com/office/drawing/2014/main" id="{37CCFAFC-F1E8-0449-B779-878024054E6C}"/>
              </a:ext>
            </a:extLst>
          </p:cNvPr>
          <p:cNvSpPr/>
          <p:nvPr userDrawn="1"/>
        </p:nvSpPr>
        <p:spPr>
          <a:xfrm>
            <a:off x="1802710" y="129286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 Placeholder 23">
            <a:extLst>
              <a:ext uri="{FF2B5EF4-FFF2-40B4-BE49-F238E27FC236}">
                <a16:creationId xmlns:a16="http://schemas.microsoft.com/office/drawing/2014/main" id="{35518029-19B8-DF4A-A8E3-BA3D92CD7B88}"/>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21" name="TextBox 20">
            <a:extLst>
              <a:ext uri="{FF2B5EF4-FFF2-40B4-BE49-F238E27FC236}">
                <a16:creationId xmlns:a16="http://schemas.microsoft.com/office/drawing/2014/main" id="{4DD35E4D-190C-6042-9B94-DDCF67E8C77C}"/>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13542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47650" y="1587500"/>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4357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277100" y="3086101"/>
            <a:ext cx="4914900" cy="1472928"/>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277100" y="3092586"/>
            <a:ext cx="4667249" cy="1466443"/>
          </a:xfrm>
        </p:spPr>
        <p:txBody>
          <a:bodyPr anchor="ct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3" name="Rectangle 22">
            <a:extLst>
              <a:ext uri="{FF2B5EF4-FFF2-40B4-BE49-F238E27FC236}">
                <a16:creationId xmlns:a16="http://schemas.microsoft.com/office/drawing/2014/main" id="{1379D8CF-5187-5A40-90C4-720D4B6776D8}"/>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 name="TextBox 9">
            <a:extLst>
              <a:ext uri="{FF2B5EF4-FFF2-40B4-BE49-F238E27FC236}">
                <a16:creationId xmlns:a16="http://schemas.microsoft.com/office/drawing/2014/main" id="{D9AFEFDE-FAC8-AB4F-9957-3BABBF6BF2C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73FC6CBC-8DC5-6644-9D36-9FC466DD6727}"/>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E062918E-84FF-9547-A16A-383E59F88B13}"/>
              </a:ext>
            </a:extLst>
          </p:cNvPr>
          <p:cNvSpPr>
            <a:spLocks noGrp="1"/>
          </p:cNvSpPr>
          <p:nvPr>
            <p:ph type="pic" sz="quarter" idx="10" hasCustomPrompt="1"/>
          </p:nvPr>
        </p:nvSpPr>
        <p:spPr>
          <a:xfrm>
            <a:off x="241300" y="228600"/>
            <a:ext cx="11696700" cy="5946816"/>
          </a:xfrm>
          <a:custGeom>
            <a:avLst/>
            <a:gdLst>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26308 w 11696700"/>
              <a:gd name="connsiteY8" fmla="*/ 5837400 h 5943600"/>
              <a:gd name="connsiteX9" fmla="*/ 190308 w 11696700"/>
              <a:gd name="connsiteY9" fmla="*/ 5837400 h 5943600"/>
              <a:gd name="connsiteX10" fmla="*/ 190308 w 11696700"/>
              <a:gd name="connsiteY10" fmla="*/ 5943600 h 5943600"/>
              <a:gd name="connsiteX11" fmla="*/ 0 w 11696700"/>
              <a:gd name="connsiteY11" fmla="*/ 594360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190308 w 11696700"/>
              <a:gd name="connsiteY9" fmla="*/ 5837400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3600"/>
              <a:gd name="connsiteX1" fmla="*/ 11696700 w 11696700"/>
              <a:gd name="connsiteY1" fmla="*/ 0 h 5943600"/>
              <a:gd name="connsiteX2" fmla="*/ 11696700 w 11696700"/>
              <a:gd name="connsiteY2" fmla="*/ 757264 h 5943600"/>
              <a:gd name="connsiteX3" fmla="*/ 5956300 w 11696700"/>
              <a:gd name="connsiteY3" fmla="*/ 757264 h 5943600"/>
              <a:gd name="connsiteX4" fmla="*/ 5956300 w 11696700"/>
              <a:gd name="connsiteY4" fmla="*/ 3182964 h 5943600"/>
              <a:gd name="connsiteX5" fmla="*/ 11696700 w 11696700"/>
              <a:gd name="connsiteY5" fmla="*/ 3182964 h 5943600"/>
              <a:gd name="connsiteX6" fmla="*/ 11696700 w 11696700"/>
              <a:gd name="connsiteY6" fmla="*/ 5943600 h 5943600"/>
              <a:gd name="connsiteX7" fmla="*/ 226308 w 11696700"/>
              <a:gd name="connsiteY7" fmla="*/ 5943600 h 5943600"/>
              <a:gd name="connsiteX8" fmla="*/ 219585 w 11696700"/>
              <a:gd name="connsiteY8" fmla="*/ 5938253 h 5943600"/>
              <a:gd name="connsiteX9" fmla="*/ 221569 w 11696700"/>
              <a:gd name="connsiteY9" fmla="*/ 5935093 h 5943600"/>
              <a:gd name="connsiteX10" fmla="*/ 190308 w 11696700"/>
              <a:gd name="connsiteY10" fmla="*/ 5943600 h 5943600"/>
              <a:gd name="connsiteX11" fmla="*/ 0 w 11696700"/>
              <a:gd name="connsiteY11" fmla="*/ 5943600 h 5943600"/>
              <a:gd name="connsiteX12" fmla="*/ 0 w 11696700"/>
              <a:gd name="connsiteY12" fmla="*/ 0 h 5943600"/>
              <a:gd name="connsiteX0" fmla="*/ 0 w 11696700"/>
              <a:gd name="connsiteY0" fmla="*/ 0 h 5946816"/>
              <a:gd name="connsiteX1" fmla="*/ 11696700 w 11696700"/>
              <a:gd name="connsiteY1" fmla="*/ 0 h 5946816"/>
              <a:gd name="connsiteX2" fmla="*/ 11696700 w 11696700"/>
              <a:gd name="connsiteY2" fmla="*/ 757264 h 5946816"/>
              <a:gd name="connsiteX3" fmla="*/ 5956300 w 11696700"/>
              <a:gd name="connsiteY3" fmla="*/ 757264 h 5946816"/>
              <a:gd name="connsiteX4" fmla="*/ 5956300 w 11696700"/>
              <a:gd name="connsiteY4" fmla="*/ 3182964 h 5946816"/>
              <a:gd name="connsiteX5" fmla="*/ 11696700 w 11696700"/>
              <a:gd name="connsiteY5" fmla="*/ 3182964 h 5946816"/>
              <a:gd name="connsiteX6" fmla="*/ 11696700 w 11696700"/>
              <a:gd name="connsiteY6" fmla="*/ 5943600 h 5946816"/>
              <a:gd name="connsiteX7" fmla="*/ 226308 w 11696700"/>
              <a:gd name="connsiteY7" fmla="*/ 5943600 h 5946816"/>
              <a:gd name="connsiteX8" fmla="*/ 219585 w 11696700"/>
              <a:gd name="connsiteY8" fmla="*/ 5938253 h 5946816"/>
              <a:gd name="connsiteX9" fmla="*/ 350523 w 11696700"/>
              <a:gd name="connsiteY9" fmla="*/ 5946816 h 5946816"/>
              <a:gd name="connsiteX10" fmla="*/ 190308 w 11696700"/>
              <a:gd name="connsiteY10" fmla="*/ 5943600 h 5946816"/>
              <a:gd name="connsiteX11" fmla="*/ 0 w 11696700"/>
              <a:gd name="connsiteY11" fmla="*/ 5943600 h 5946816"/>
              <a:gd name="connsiteX12" fmla="*/ 0 w 11696700"/>
              <a:gd name="connsiteY12" fmla="*/ 0 h 594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6700" h="5946816">
                <a:moveTo>
                  <a:pt x="0" y="0"/>
                </a:moveTo>
                <a:lnTo>
                  <a:pt x="11696700" y="0"/>
                </a:lnTo>
                <a:lnTo>
                  <a:pt x="11696700" y="757264"/>
                </a:lnTo>
                <a:lnTo>
                  <a:pt x="5956300" y="757264"/>
                </a:lnTo>
                <a:lnTo>
                  <a:pt x="5956300" y="3182964"/>
                </a:lnTo>
                <a:lnTo>
                  <a:pt x="11696700" y="3182964"/>
                </a:lnTo>
                <a:lnTo>
                  <a:pt x="11696700" y="5943600"/>
                </a:lnTo>
                <a:lnTo>
                  <a:pt x="226308" y="5943600"/>
                </a:lnTo>
                <a:lnTo>
                  <a:pt x="219585" y="5938253"/>
                </a:lnTo>
                <a:lnTo>
                  <a:pt x="350523" y="5946816"/>
                </a:lnTo>
                <a:lnTo>
                  <a:pt x="190308" y="5943600"/>
                </a:lnTo>
                <a:lnTo>
                  <a:pt x="0" y="5943600"/>
                </a:lnTo>
                <a:lnTo>
                  <a:pt x="0" y="0"/>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TextBox 9">
            <a:extLst>
              <a:ext uri="{FF2B5EF4-FFF2-40B4-BE49-F238E27FC236}">
                <a16:creationId xmlns:a16="http://schemas.microsoft.com/office/drawing/2014/main" id="{2943F897-78A4-0B4B-8573-94D145B62A08}"/>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2" name="Rectangle 11">
            <a:extLst>
              <a:ext uri="{FF2B5EF4-FFF2-40B4-BE49-F238E27FC236}">
                <a16:creationId xmlns:a16="http://schemas.microsoft.com/office/drawing/2014/main" id="{4F6C0A3D-C15F-7940-B357-97E643E480E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63063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C2FBC500-C4C9-D84E-8F6E-A42A850108C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54A2A4D1-C2F9-7246-A6D4-B8E78FBB3B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00466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Photo Slide - Gre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2" name="TextBox 11">
            <a:extLst>
              <a:ext uri="{FF2B5EF4-FFF2-40B4-BE49-F238E27FC236}">
                <a16:creationId xmlns:a16="http://schemas.microsoft.com/office/drawing/2014/main" id="{67B058E9-0FDE-DA4E-BF5B-474E1E98B11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1E9D4803-1384-0040-B823-EB6E174D03FA}"/>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920791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000000"/>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Meet Our Team</a:t>
            </a:r>
          </a:p>
        </p:txBody>
      </p:sp>
      <p:sp>
        <p:nvSpPr>
          <p:cNvPr id="20" name="Rectangle 19">
            <a:extLst>
              <a:ext uri="{FF2B5EF4-FFF2-40B4-BE49-F238E27FC236}">
                <a16:creationId xmlns:a16="http://schemas.microsoft.com/office/drawing/2014/main" id="{D64AD41C-3661-F040-90A1-EC23C041ED4E}"/>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Box 20">
            <a:extLst>
              <a:ext uri="{FF2B5EF4-FFF2-40B4-BE49-F238E27FC236}">
                <a16:creationId xmlns:a16="http://schemas.microsoft.com/office/drawing/2014/main" id="{81CCB233-79D4-BF49-8A14-B41B68CEBFD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996481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004002AF-64BD-CD41-A435-AEB60B75F24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DBC05CB0-6500-A84A-BB2B-4EB8B4FCD44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28470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ox - Solid Gree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D9F5C685-035F-D041-9D04-C86F332F6C3A}"/>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4" name="Rectangle 13">
            <a:extLst>
              <a:ext uri="{FF2B5EF4-FFF2-40B4-BE49-F238E27FC236}">
                <a16:creationId xmlns:a16="http://schemas.microsoft.com/office/drawing/2014/main" id="{50854967-F50B-DA42-BB7D-5265DB15FE01}"/>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092935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 name="TextBox 6">
            <a:extLst>
              <a:ext uri="{FF2B5EF4-FFF2-40B4-BE49-F238E27FC236}">
                <a16:creationId xmlns:a16="http://schemas.microsoft.com/office/drawing/2014/main" id="{17108906-42A7-E148-9BB7-CC17F5321A0F}"/>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8" name="Rectangle 7">
            <a:extLst>
              <a:ext uri="{FF2B5EF4-FFF2-40B4-BE49-F238E27FC236}">
                <a16:creationId xmlns:a16="http://schemas.microsoft.com/office/drawing/2014/main" id="{290BAE96-0814-3E40-B9F4-107E0EE7446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85EF887-6C4A-6C45-9223-72AC0A02DE77}"/>
              </a:ext>
            </a:extLst>
          </p:cNvPr>
          <p:cNvSpPr/>
          <p:nvPr userDrawn="1"/>
        </p:nvSpPr>
        <p:spPr>
          <a:xfrm>
            <a:off x="0" y="-1"/>
            <a:ext cx="12192000" cy="6858001"/>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1E469D-3F5C-A04D-A9C2-78BABD88DEC9}"/>
              </a:ext>
            </a:extLst>
          </p:cNvPr>
          <p:cNvSpPr/>
          <p:nvPr userDrawn="1"/>
        </p:nvSpPr>
        <p:spPr>
          <a:xfrm>
            <a:off x="391177" y="248191"/>
            <a:ext cx="4363465" cy="5262979"/>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rgbClr val="000000"/>
                </a:solidFill>
                <a:latin typeface="+mn-lt"/>
                <a:ea typeface="Quattrocento Sans"/>
                <a:cs typeface="Quattrocento Sans"/>
                <a:sym typeface="Quattrocento Sans"/>
              </a:rPr>
              <a:t>ICONS</a:t>
            </a:r>
            <a:r>
              <a:rPr lang="en-IE" sz="3600" baseline="0" dirty="0">
                <a:solidFill>
                  <a:srgbClr val="000000"/>
                </a:solidFill>
                <a:latin typeface="+mn-lt"/>
                <a:ea typeface="Quattrocento Sans"/>
                <a:cs typeface="Quattrocento Sans"/>
                <a:sym typeface="Quattrocento Sans"/>
              </a:rPr>
              <a:t> WHICH CAN BE USED WITHIN THE </a:t>
            </a:r>
            <a:r>
              <a:rPr lang="en-IE" sz="3600" b="1" baseline="0" dirty="0">
                <a:solidFill>
                  <a:srgbClr val="000000"/>
                </a:solidFill>
                <a:latin typeface="+mn-lt"/>
                <a:ea typeface="Quattrocento Sans"/>
                <a:cs typeface="Quattrocento Sans"/>
                <a:sym typeface="Quattrocento Sans"/>
              </a:rPr>
              <a:t>INNOVATING FOOD FOR SENIORS</a:t>
            </a:r>
          </a:p>
          <a:p>
            <a:pPr marL="0" lvl="0" indent="0" algn="l" rtl="0">
              <a:spcBef>
                <a:spcPts val="0"/>
              </a:spcBef>
              <a:spcAft>
                <a:spcPts val="0"/>
              </a:spcAft>
              <a:buClr>
                <a:schemeClr val="dk1"/>
              </a:buClr>
              <a:buSzPts val="1100"/>
              <a:buFont typeface="Arial"/>
              <a:buNone/>
            </a:pPr>
            <a:r>
              <a:rPr lang="en-IE" sz="3600" baseline="0" dirty="0">
                <a:solidFill>
                  <a:srgbClr val="000000"/>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rgbClr val="000000"/>
                </a:solidFill>
                <a:latin typeface="+mn-lt"/>
                <a:ea typeface="Quattrocento Sans"/>
                <a:cs typeface="Quattrocento Sans"/>
                <a:sym typeface="Quattrocento Sans"/>
              </a:rPr>
              <a:t>Resize them without losing quality.</a:t>
            </a:r>
            <a:r>
              <a:rPr lang="en-IE" sz="2400" i="1" baseline="0" dirty="0">
                <a:solidFill>
                  <a:srgbClr val="000000"/>
                </a:solidFill>
                <a:latin typeface="+mn-lt"/>
                <a:ea typeface="Quattrocento Sans"/>
                <a:cs typeface="Quattrocento Sans"/>
                <a:sym typeface="Quattrocento Sans"/>
              </a:rPr>
              <a:t> </a:t>
            </a:r>
            <a:r>
              <a:rPr lang="en-IE" sz="2400" i="1" dirty="0">
                <a:solidFill>
                  <a:srgbClr val="000000"/>
                </a:solidFill>
                <a:latin typeface="+mn-lt"/>
                <a:ea typeface="Quattrocento Sans"/>
                <a:cs typeface="Quattrocento Sans"/>
                <a:sym typeface="Quattrocento Sans"/>
              </a:rPr>
              <a:t> Change line colour, width and style.</a:t>
            </a:r>
            <a:r>
              <a:rPr lang="en-IE" sz="2400" i="1" baseline="0" dirty="0">
                <a:solidFill>
                  <a:srgbClr val="000000"/>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rgbClr val="000000"/>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rgbClr val="000000"/>
                </a:solidFill>
                <a:latin typeface="+mn-lt"/>
                <a:ea typeface="Quattrocento Sans"/>
                <a:cs typeface="Quattrocento Sans"/>
                <a:sym typeface="Quattrocento Sans"/>
              </a:rPr>
              <a:t>Isn’t that nice? :)</a:t>
            </a:r>
          </a:p>
        </p:txBody>
      </p:sp>
      <p:sp>
        <p:nvSpPr>
          <p:cNvPr id="12" name="Rectangle 11">
            <a:extLst>
              <a:ext uri="{FF2B5EF4-FFF2-40B4-BE49-F238E27FC236}">
                <a16:creationId xmlns:a16="http://schemas.microsoft.com/office/drawing/2014/main" id="{38AA4A83-B7D5-A14E-B458-86954DB983B8}"/>
              </a:ext>
            </a:extLst>
          </p:cNvPr>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a:extLst>
              <a:ext uri="{FF2B5EF4-FFF2-40B4-BE49-F238E27FC236}">
                <a16:creationId xmlns:a16="http://schemas.microsoft.com/office/drawing/2014/main" id="{79EE4BE0-47F6-1145-83C0-FC05478AA3C0}"/>
              </a:ext>
            </a:extLst>
          </p:cNvPr>
          <p:cNvCxnSpPr/>
          <p:nvPr userDrawn="1"/>
        </p:nvCxnSpPr>
        <p:spPr>
          <a:xfrm flipH="1">
            <a:off x="2" y="5808420"/>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74CE0F0-878D-BF47-92A6-182E26DD430D}"/>
              </a:ext>
            </a:extLst>
          </p:cNvPr>
          <p:cNvCxnSpPr/>
          <p:nvPr userDrawn="1"/>
        </p:nvCxnSpPr>
        <p:spPr>
          <a:xfrm>
            <a:off x="5145818" y="0"/>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rgbClr val="000000"/>
                </a:solidFill>
                <a:latin typeface="+mn-lt"/>
              </a:defRPr>
            </a:lvl1pPr>
          </a:lstStyle>
          <a:p>
            <a:pPr lvl="0"/>
            <a:r>
              <a:rPr lang="en-US" dirty="0"/>
              <a:t>Phone Preview</a:t>
            </a:r>
          </a:p>
        </p:txBody>
      </p:sp>
      <p:sp>
        <p:nvSpPr>
          <p:cNvPr id="14" name="TextBox 13">
            <a:extLst>
              <a:ext uri="{FF2B5EF4-FFF2-40B4-BE49-F238E27FC236}">
                <a16:creationId xmlns:a16="http://schemas.microsoft.com/office/drawing/2014/main" id="{52940463-2A23-8345-AD61-ABC2D3CD881B}"/>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6" name="Rectangle 15">
            <a:extLst>
              <a:ext uri="{FF2B5EF4-FFF2-40B4-BE49-F238E27FC236}">
                <a16:creationId xmlns:a16="http://schemas.microsoft.com/office/drawing/2014/main" id="{24038921-4423-A348-BAE6-EA21AC34FFDE}"/>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85D2E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0" name="Rectangle 9">
            <a:extLst>
              <a:ext uri="{FF2B5EF4-FFF2-40B4-BE49-F238E27FC236}">
                <a16:creationId xmlns:a16="http://schemas.microsoft.com/office/drawing/2014/main" id="{8DA6BAF8-3E93-D34F-9B9C-95DE2FD94B3F}"/>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A5269288-D184-204D-B338-FA18411E6F45}"/>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733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0" name="Text Placeholder 25">
            <a:extLst>
              <a:ext uri="{FF2B5EF4-FFF2-40B4-BE49-F238E27FC236}">
                <a16:creationId xmlns:a16="http://schemas.microsoft.com/office/drawing/2014/main" id="{3DB52097-B5CF-FE4E-A743-E196714B98B0}"/>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1" name="Text Placeholder 23">
            <a:extLst>
              <a:ext uri="{FF2B5EF4-FFF2-40B4-BE49-F238E27FC236}">
                <a16:creationId xmlns:a16="http://schemas.microsoft.com/office/drawing/2014/main" id="{E8EDE465-2BD1-F542-A065-62DD2C1F54A2}"/>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0000"/>
                </a:solidFill>
                <a:latin typeface="+mn-lt"/>
              </a:defRPr>
            </a:lvl1pPr>
          </a:lstStyle>
          <a:p>
            <a:pPr lvl="0"/>
            <a:r>
              <a:rPr lang="en-US" dirty="0"/>
              <a:t>TITLE</a:t>
            </a:r>
          </a:p>
        </p:txBody>
      </p:sp>
      <p:cxnSp>
        <p:nvCxnSpPr>
          <p:cNvPr id="12" name="Straight Connector 11">
            <a:extLst>
              <a:ext uri="{FF2B5EF4-FFF2-40B4-BE49-F238E27FC236}">
                <a16:creationId xmlns:a16="http://schemas.microsoft.com/office/drawing/2014/main" id="{6664C6AB-4D9A-B948-95D4-9F23D84240A0}"/>
              </a:ext>
            </a:extLst>
          </p:cNvPr>
          <p:cNvCxnSpPr>
            <a:cxnSpLocks/>
          </p:cNvCxnSpPr>
          <p:nvPr userDrawn="1"/>
        </p:nvCxnSpPr>
        <p:spPr>
          <a:xfrm>
            <a:off x="5346936" y="-25722"/>
            <a:ext cx="0" cy="6853558"/>
          </a:xfrm>
          <a:prstGeom prst="line">
            <a:avLst/>
          </a:prstGeom>
          <a:ln w="12700">
            <a:solidFill>
              <a:srgbClr val="FFD100"/>
            </a:solidFill>
          </a:ln>
        </p:spPr>
        <p:style>
          <a:lnRef idx="1">
            <a:schemeClr val="accent1"/>
          </a:lnRef>
          <a:fillRef idx="0">
            <a:schemeClr val="accent1"/>
          </a:fillRef>
          <a:effectRef idx="0">
            <a:schemeClr val="accent1"/>
          </a:effectRef>
          <a:fontRef idx="minor">
            <a:schemeClr val="tx1"/>
          </a:fontRef>
        </p:style>
      </p:cxnSp>
      <p:sp>
        <p:nvSpPr>
          <p:cNvPr id="13" name="Text Placeholder 23">
            <a:extLst>
              <a:ext uri="{FF2B5EF4-FFF2-40B4-BE49-F238E27FC236}">
                <a16:creationId xmlns:a16="http://schemas.microsoft.com/office/drawing/2014/main" id="{C3FB9919-1563-AB44-AAC3-B34BFC4BB07F}"/>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000000"/>
                </a:solidFill>
                <a:latin typeface="+mn-lt"/>
              </a:defRPr>
            </a:lvl1pPr>
          </a:lstStyle>
          <a:p>
            <a:pPr lvl="0"/>
            <a:r>
              <a:rPr lang="en-US" dirty="0"/>
              <a:t>BULLET POINT SLIDE</a:t>
            </a:r>
          </a:p>
        </p:txBody>
      </p:sp>
      <p:sp>
        <p:nvSpPr>
          <p:cNvPr id="15" name="Oval 14">
            <a:extLst>
              <a:ext uri="{FF2B5EF4-FFF2-40B4-BE49-F238E27FC236}">
                <a16:creationId xmlns:a16="http://schemas.microsoft.com/office/drawing/2014/main" id="{0E98C6E4-CC84-5445-A6A2-3BFC532C82BB}"/>
              </a:ext>
            </a:extLst>
          </p:cNvPr>
          <p:cNvSpPr/>
          <p:nvPr userDrawn="1"/>
        </p:nvSpPr>
        <p:spPr>
          <a:xfrm>
            <a:off x="4783395" y="415207"/>
            <a:ext cx="1154422" cy="1154422"/>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8" name="Text Placeholder 23">
            <a:extLst>
              <a:ext uri="{FF2B5EF4-FFF2-40B4-BE49-F238E27FC236}">
                <a16:creationId xmlns:a16="http://schemas.microsoft.com/office/drawing/2014/main" id="{252DE36E-64EA-E745-8D9A-4444A2C571A7}"/>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rgbClr val="000000"/>
                </a:solidFill>
                <a:latin typeface="+mn-lt"/>
              </a:defRPr>
            </a:lvl1pPr>
          </a:lstStyle>
          <a:p>
            <a:pPr lvl="0"/>
            <a:r>
              <a:rPr lang="en-US" dirty="0"/>
              <a:t>1</a:t>
            </a:r>
          </a:p>
        </p:txBody>
      </p:sp>
      <p:sp>
        <p:nvSpPr>
          <p:cNvPr id="19" name="Rectangle 18">
            <a:extLst>
              <a:ext uri="{FF2B5EF4-FFF2-40B4-BE49-F238E27FC236}">
                <a16:creationId xmlns:a16="http://schemas.microsoft.com/office/drawing/2014/main" id="{8C55CA2E-E3A9-2C44-A07D-20A2D9A8B0AA}"/>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Box 19">
            <a:extLst>
              <a:ext uri="{FF2B5EF4-FFF2-40B4-BE49-F238E27FC236}">
                <a16:creationId xmlns:a16="http://schemas.microsoft.com/office/drawing/2014/main" id="{AD83011E-EBF4-AA4A-AF6A-2700E052B2D4}"/>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089787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445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85D2E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000000"/>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sp>
        <p:nvSpPr>
          <p:cNvPr id="22" name="TextBox 21">
            <a:extLst>
              <a:ext uri="{FF2B5EF4-FFF2-40B4-BE49-F238E27FC236}">
                <a16:creationId xmlns:a16="http://schemas.microsoft.com/office/drawing/2014/main" id="{D062F972-D907-984B-A889-E139C773002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23" name="Rectangle 22">
            <a:extLst>
              <a:ext uri="{FF2B5EF4-FFF2-40B4-BE49-F238E27FC236}">
                <a16:creationId xmlns:a16="http://schemas.microsoft.com/office/drawing/2014/main" id="{07B5A83F-00A9-4446-B7FF-17C0C15E6CDB}"/>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587100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85D2E1">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85D2E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85D2E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sp>
        <p:nvSpPr>
          <p:cNvPr id="16" name="Rectangle 15">
            <a:extLst>
              <a:ext uri="{FF2B5EF4-FFF2-40B4-BE49-F238E27FC236}">
                <a16:creationId xmlns:a16="http://schemas.microsoft.com/office/drawing/2014/main" id="{8C26421F-3E17-FF47-92D5-AE8B9BF847B2}"/>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37918C0E-ED0A-D748-88E5-BE3A2DEDEB97}"/>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941567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85D2E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85D2E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rgbClr val="000000"/>
                </a:solidFill>
              </a:endParaRPr>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sp>
        <p:nvSpPr>
          <p:cNvPr id="14" name="Rectangle 13">
            <a:extLst>
              <a:ext uri="{FF2B5EF4-FFF2-40B4-BE49-F238E27FC236}">
                <a16:creationId xmlns:a16="http://schemas.microsoft.com/office/drawing/2014/main" id="{CE9AE23B-5966-D043-B5CA-4F97DC3963FC}"/>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5" name="TextBox 14">
            <a:extLst>
              <a:ext uri="{FF2B5EF4-FFF2-40B4-BE49-F238E27FC236}">
                <a16:creationId xmlns:a16="http://schemas.microsoft.com/office/drawing/2014/main" id="{033DD942-702D-3645-AFD5-CC083E31395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13343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10" name="Rectangle 9">
            <a:extLst>
              <a:ext uri="{FF2B5EF4-FFF2-40B4-BE49-F238E27FC236}">
                <a16:creationId xmlns:a16="http://schemas.microsoft.com/office/drawing/2014/main" id="{82CA5999-94EF-5047-863C-92AD3F2C1BC6}"/>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Box 10">
            <a:extLst>
              <a:ext uri="{FF2B5EF4-FFF2-40B4-BE49-F238E27FC236}">
                <a16:creationId xmlns:a16="http://schemas.microsoft.com/office/drawing/2014/main" id="{23B3D228-BEB5-3D4C-B205-D25168DA218F}"/>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38772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a:solidFill>
            <a:srgbClr val="FFD100"/>
          </a:solidFill>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rgbClr val="000000"/>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rgbClr val="000000"/>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rgbClr val="000000"/>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rgbClr val="000000"/>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4" name="Rectangle 23">
            <a:extLst>
              <a:ext uri="{FF2B5EF4-FFF2-40B4-BE49-F238E27FC236}">
                <a16:creationId xmlns:a16="http://schemas.microsoft.com/office/drawing/2014/main" id="{12B53804-765C-C642-92ED-7E167F7FC3E2}"/>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7CD0E4C4-9A1C-7C42-B6AE-D6B72ACB0F1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52AAE17C-D830-5C45-85EA-04CAF242AA8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04065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8968" y="4828013"/>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6271" y="4333339"/>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1788" y="4865859"/>
            <a:ext cx="2061046" cy="1237497"/>
          </a:xfrm>
        </p:spPr>
        <p:txBody>
          <a:bodyPr/>
          <a:lstStyle>
            <a:lvl1pPr algn="ctr">
              <a:buNone/>
              <a:defRPr sz="1500" b="0" i="0" spc="0">
                <a:solidFill>
                  <a:srgbClr val="7F7F7F"/>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9091" y="4371185"/>
            <a:ext cx="2061046" cy="335052"/>
          </a:xfrm>
        </p:spPr>
        <p:txBody>
          <a:bodyPr/>
          <a:lstStyle>
            <a:lvl1pPr algn="ctr">
              <a:buNone/>
              <a:defRPr sz="2000" b="0" i="0" spc="0">
                <a:solidFill>
                  <a:srgbClr val="000000"/>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0" name="Rectangle 19">
            <a:extLst>
              <a:ext uri="{FF2B5EF4-FFF2-40B4-BE49-F238E27FC236}">
                <a16:creationId xmlns:a16="http://schemas.microsoft.com/office/drawing/2014/main" id="{665B885F-F1D5-CF48-A406-1D7B1455708D}"/>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C8D55487-933C-5146-9897-55B5E37FAF8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Box 22">
            <a:extLst>
              <a:ext uri="{FF2B5EF4-FFF2-40B4-BE49-F238E27FC236}">
                <a16:creationId xmlns:a16="http://schemas.microsoft.com/office/drawing/2014/main" id="{6632CE13-138D-E149-8986-EF12E05E1F94}"/>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1" name="Freeform 30">
            <a:extLst>
              <a:ext uri="{FF2B5EF4-FFF2-40B4-BE49-F238E27FC236}">
                <a16:creationId xmlns:a16="http://schemas.microsoft.com/office/drawing/2014/main" id="{753DD29A-3B44-3440-992D-5C5AC4CA3A40}"/>
              </a:ext>
            </a:extLst>
          </p:cNvPr>
          <p:cNvSpPr/>
          <p:nvPr userDrawn="1"/>
        </p:nvSpPr>
        <p:spPr>
          <a:xfrm>
            <a:off x="5348401" y="1768904"/>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2" name="Freeform 31">
            <a:extLst>
              <a:ext uri="{FF2B5EF4-FFF2-40B4-BE49-F238E27FC236}">
                <a16:creationId xmlns:a16="http://schemas.microsoft.com/office/drawing/2014/main" id="{BA0297F2-56FC-8C4B-A295-66B5958C74C8}"/>
              </a:ext>
            </a:extLst>
          </p:cNvPr>
          <p:cNvSpPr/>
          <p:nvPr userDrawn="1"/>
        </p:nvSpPr>
        <p:spPr>
          <a:xfrm>
            <a:off x="8762431" y="1768903"/>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2CBBE60E-F66A-DA48-9E5A-FE49730E791F}"/>
              </a:ext>
            </a:extLst>
          </p:cNvPr>
          <p:cNvSpPr/>
          <p:nvPr userDrawn="1"/>
        </p:nvSpPr>
        <p:spPr>
          <a:xfrm>
            <a:off x="2225374" y="1735972"/>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Tree>
    <p:extLst>
      <p:ext uri="{BB962C8B-B14F-4D97-AF65-F5344CB8AC3E}">
        <p14:creationId xmlns:p14="http://schemas.microsoft.com/office/powerpoint/2010/main" val="40682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F8AD40A-108B-5846-858D-C7B9F7A01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5474525"/>
          </a:xfrm>
          <a:prstGeom prst="rect">
            <a:avLst/>
          </a:prstGeom>
        </p:spPr>
      </p:pic>
      <p:grpSp>
        <p:nvGrpSpPr>
          <p:cNvPr id="17" name="Group 16">
            <a:extLst>
              <a:ext uri="{FF2B5EF4-FFF2-40B4-BE49-F238E27FC236}">
                <a16:creationId xmlns:a16="http://schemas.microsoft.com/office/drawing/2014/main" id="{1AEC8C81-1228-634A-A794-E7C603C00625}"/>
              </a:ext>
            </a:extLst>
          </p:cNvPr>
          <p:cNvGrpSpPr/>
          <p:nvPr userDrawn="1"/>
        </p:nvGrpSpPr>
        <p:grpSpPr>
          <a:xfrm>
            <a:off x="237726" y="5888182"/>
            <a:ext cx="2645594" cy="656899"/>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512760" y="4172994"/>
            <a:ext cx="5278651" cy="697353"/>
          </a:xfrm>
        </p:spPr>
        <p:txBody>
          <a:bodyPr>
            <a:noAutofit/>
          </a:bodyPr>
          <a:lstStyle>
            <a:lvl1pPr marL="0" indent="0" algn="l">
              <a:buNone/>
              <a:defRPr sz="54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512760" y="3554471"/>
            <a:ext cx="5278651" cy="697353"/>
          </a:xfrm>
        </p:spPr>
        <p:txBody>
          <a:bodyPr>
            <a:normAutofit/>
          </a:bodyPr>
          <a:lstStyle>
            <a:lvl1pPr marL="0" indent="0" algn="l">
              <a:buNone/>
              <a:defRPr sz="3600" b="0" i="0">
                <a:solidFill>
                  <a:srgbClr val="000000"/>
                </a:solidFill>
                <a:latin typeface="+mn-lt"/>
              </a:defRPr>
            </a:lvl1pPr>
          </a:lstStyle>
          <a:p>
            <a:pPr lvl="0"/>
            <a:r>
              <a:rPr lang="en-US" dirty="0"/>
              <a:t>Cover Design 1</a:t>
            </a:r>
          </a:p>
        </p:txBody>
      </p:sp>
    </p:spTree>
    <p:extLst>
      <p:ext uri="{BB962C8B-B14F-4D97-AF65-F5344CB8AC3E}">
        <p14:creationId xmlns:p14="http://schemas.microsoft.com/office/powerpoint/2010/main" val="4220865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BDE66C52-CD1F-C645-B3DD-BCA573C31CC3}"/>
              </a:ext>
            </a:extLst>
          </p:cNvPr>
          <p:cNvSpPr/>
          <p:nvPr userDrawn="1"/>
        </p:nvSpPr>
        <p:spPr>
          <a:xfrm>
            <a:off x="3184089" y="1773769"/>
            <a:ext cx="1521426" cy="2214649"/>
          </a:xfrm>
          <a:custGeom>
            <a:avLst/>
            <a:gdLst>
              <a:gd name="connsiteX0" fmla="*/ 759049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59049 w 1521426"/>
              <a:gd name="connsiteY5" fmla="*/ 2214649 h 2214649"/>
              <a:gd name="connsiteX6" fmla="*/ 714105 w 1521426"/>
              <a:gd name="connsiteY6" fmla="*/ 2169690 h 2214649"/>
              <a:gd name="connsiteX7" fmla="*/ 747397 w 1521426"/>
              <a:gd name="connsiteY7" fmla="*/ 2124731 h 2214649"/>
              <a:gd name="connsiteX8" fmla="*/ 747397 w 1521426"/>
              <a:gd name="connsiteY8" fmla="*/ 1520282 h 2214649"/>
              <a:gd name="connsiteX9" fmla="*/ 0 w 1521426"/>
              <a:gd name="connsiteY9" fmla="*/ 757643 h 2214649"/>
              <a:gd name="connsiteX10" fmla="*/ 759049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59049" y="0"/>
                </a:moveTo>
                <a:cubicBezTo>
                  <a:pt x="1180187" y="0"/>
                  <a:pt x="1521426" y="338026"/>
                  <a:pt x="1521426" y="757643"/>
                </a:cubicBezTo>
                <a:cubicBezTo>
                  <a:pt x="1521426" y="1173931"/>
                  <a:pt x="1188510" y="1510291"/>
                  <a:pt x="775694" y="1520282"/>
                </a:cubicBezTo>
                <a:lnTo>
                  <a:pt x="775694" y="2124731"/>
                </a:lnTo>
                <a:cubicBezTo>
                  <a:pt x="794005" y="2131392"/>
                  <a:pt x="807321" y="2146378"/>
                  <a:pt x="807321" y="2169690"/>
                </a:cubicBezTo>
                <a:cubicBezTo>
                  <a:pt x="807321" y="2191337"/>
                  <a:pt x="787346" y="2214649"/>
                  <a:pt x="759049" y="2214649"/>
                </a:cubicBezTo>
                <a:cubicBezTo>
                  <a:pt x="735744" y="2214649"/>
                  <a:pt x="714105" y="2191337"/>
                  <a:pt x="714105" y="2169690"/>
                </a:cubicBezTo>
                <a:cubicBezTo>
                  <a:pt x="714105" y="2146378"/>
                  <a:pt x="729086" y="2131392"/>
                  <a:pt x="747397" y="2124731"/>
                </a:cubicBezTo>
                <a:lnTo>
                  <a:pt x="747397" y="1520282"/>
                </a:lnTo>
                <a:cubicBezTo>
                  <a:pt x="332916" y="1510291"/>
                  <a:pt x="0" y="1173931"/>
                  <a:pt x="0" y="757643"/>
                </a:cubicBezTo>
                <a:cubicBezTo>
                  <a:pt x="0" y="338026"/>
                  <a:pt x="339574" y="0"/>
                  <a:pt x="759049"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5" name="Freeform 34">
            <a:extLst>
              <a:ext uri="{FF2B5EF4-FFF2-40B4-BE49-F238E27FC236}">
                <a16:creationId xmlns:a16="http://schemas.microsoft.com/office/drawing/2014/main" id="{17D5D243-BECF-4247-8022-6467B42FD98B}"/>
              </a:ext>
            </a:extLst>
          </p:cNvPr>
          <p:cNvSpPr/>
          <p:nvPr userDrawn="1"/>
        </p:nvSpPr>
        <p:spPr>
          <a:xfrm>
            <a:off x="5348401" y="1773769"/>
            <a:ext cx="1519759" cy="2214649"/>
          </a:xfrm>
          <a:custGeom>
            <a:avLst/>
            <a:gdLst>
              <a:gd name="connsiteX0" fmla="*/ 757383 w 1519759"/>
              <a:gd name="connsiteY0" fmla="*/ 0 h 2214649"/>
              <a:gd name="connsiteX1" fmla="*/ 1519759 w 1519759"/>
              <a:gd name="connsiteY1" fmla="*/ 757643 h 2214649"/>
              <a:gd name="connsiteX2" fmla="*/ 774029 w 1519759"/>
              <a:gd name="connsiteY2" fmla="*/ 1520282 h 2214649"/>
              <a:gd name="connsiteX3" fmla="*/ 774029 w 1519759"/>
              <a:gd name="connsiteY3" fmla="*/ 2124731 h 2214649"/>
              <a:gd name="connsiteX4" fmla="*/ 805656 w 1519759"/>
              <a:gd name="connsiteY4" fmla="*/ 2169690 h 2214649"/>
              <a:gd name="connsiteX5" fmla="*/ 757383 w 1519759"/>
              <a:gd name="connsiteY5" fmla="*/ 2214649 h 2214649"/>
              <a:gd name="connsiteX6" fmla="*/ 714104 w 1519759"/>
              <a:gd name="connsiteY6" fmla="*/ 2169690 h 2214649"/>
              <a:gd name="connsiteX7" fmla="*/ 742402 w 1519759"/>
              <a:gd name="connsiteY7" fmla="*/ 2124731 h 2214649"/>
              <a:gd name="connsiteX8" fmla="*/ 742402 w 1519759"/>
              <a:gd name="connsiteY8" fmla="*/ 1520282 h 2214649"/>
              <a:gd name="connsiteX9" fmla="*/ 0 w 1519759"/>
              <a:gd name="connsiteY9" fmla="*/ 757643 h 2214649"/>
              <a:gd name="connsiteX10" fmla="*/ 757383 w 1519759"/>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9759" h="2214649">
                <a:moveTo>
                  <a:pt x="757383" y="0"/>
                </a:moveTo>
                <a:cubicBezTo>
                  <a:pt x="1178521" y="0"/>
                  <a:pt x="1519759" y="338026"/>
                  <a:pt x="1519759" y="757643"/>
                </a:cubicBezTo>
                <a:cubicBezTo>
                  <a:pt x="1519759" y="1173931"/>
                  <a:pt x="1186844" y="1510291"/>
                  <a:pt x="774029" y="1520282"/>
                </a:cubicBezTo>
                <a:lnTo>
                  <a:pt x="774029" y="2124731"/>
                </a:lnTo>
                <a:cubicBezTo>
                  <a:pt x="792339" y="2131392"/>
                  <a:pt x="805656" y="2146378"/>
                  <a:pt x="805656" y="2169690"/>
                </a:cubicBezTo>
                <a:cubicBezTo>
                  <a:pt x="805656" y="2191337"/>
                  <a:pt x="784016" y="2214649"/>
                  <a:pt x="757383" y="2214649"/>
                </a:cubicBezTo>
                <a:cubicBezTo>
                  <a:pt x="734079" y="2214649"/>
                  <a:pt x="714104" y="2191337"/>
                  <a:pt x="714104" y="2169690"/>
                </a:cubicBezTo>
                <a:cubicBezTo>
                  <a:pt x="714104" y="2146378"/>
                  <a:pt x="724091" y="2131392"/>
                  <a:pt x="742402" y="2124731"/>
                </a:cubicBezTo>
                <a:lnTo>
                  <a:pt x="742402" y="1520282"/>
                </a:lnTo>
                <a:cubicBezTo>
                  <a:pt x="331251" y="1510291"/>
                  <a:pt x="0" y="1173931"/>
                  <a:pt x="0" y="757643"/>
                </a:cubicBezTo>
                <a:cubicBezTo>
                  <a:pt x="0" y="338026"/>
                  <a:pt x="337909" y="0"/>
                  <a:pt x="75738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3" name="Freeform 32">
            <a:extLst>
              <a:ext uri="{FF2B5EF4-FFF2-40B4-BE49-F238E27FC236}">
                <a16:creationId xmlns:a16="http://schemas.microsoft.com/office/drawing/2014/main" id="{C6BF562B-3F3A-6640-B4EF-37D5504DB157}"/>
              </a:ext>
            </a:extLst>
          </p:cNvPr>
          <p:cNvSpPr/>
          <p:nvPr userDrawn="1"/>
        </p:nvSpPr>
        <p:spPr>
          <a:xfrm>
            <a:off x="1019776" y="1773769"/>
            <a:ext cx="1521426" cy="2214649"/>
          </a:xfrm>
          <a:custGeom>
            <a:avLst/>
            <a:gdLst>
              <a:gd name="connsiteX0" fmla="*/ 762378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7321 w 1521426"/>
              <a:gd name="connsiteY4" fmla="*/ 2169690 h 2214649"/>
              <a:gd name="connsiteX5" fmla="*/ 762378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2378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2378" y="0"/>
                </a:moveTo>
                <a:cubicBezTo>
                  <a:pt x="1181852" y="0"/>
                  <a:pt x="1521426" y="338026"/>
                  <a:pt x="1521426" y="757643"/>
                </a:cubicBezTo>
                <a:cubicBezTo>
                  <a:pt x="1521426" y="1173931"/>
                  <a:pt x="1188510" y="1510291"/>
                  <a:pt x="775694" y="1520282"/>
                </a:cubicBezTo>
                <a:lnTo>
                  <a:pt x="775694" y="2124731"/>
                </a:lnTo>
                <a:cubicBezTo>
                  <a:pt x="792340" y="2131392"/>
                  <a:pt x="807321" y="2146378"/>
                  <a:pt x="807321" y="2169690"/>
                </a:cubicBezTo>
                <a:cubicBezTo>
                  <a:pt x="807321" y="2191337"/>
                  <a:pt x="787346" y="2214649"/>
                  <a:pt x="762378" y="2214649"/>
                </a:cubicBezTo>
                <a:cubicBezTo>
                  <a:pt x="734080" y="2214649"/>
                  <a:pt x="714105" y="2191337"/>
                  <a:pt x="714105" y="2169690"/>
                </a:cubicBezTo>
                <a:cubicBezTo>
                  <a:pt x="714105" y="2146378"/>
                  <a:pt x="729086" y="2131392"/>
                  <a:pt x="745732" y="2124731"/>
                </a:cubicBezTo>
                <a:lnTo>
                  <a:pt x="745732" y="1520282"/>
                </a:lnTo>
                <a:cubicBezTo>
                  <a:pt x="332916" y="1510291"/>
                  <a:pt x="0" y="1173931"/>
                  <a:pt x="0" y="757643"/>
                </a:cubicBezTo>
                <a:cubicBezTo>
                  <a:pt x="0" y="338026"/>
                  <a:pt x="342904" y="0"/>
                  <a:pt x="762378"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7" name="Freeform 36">
            <a:extLst>
              <a:ext uri="{FF2B5EF4-FFF2-40B4-BE49-F238E27FC236}">
                <a16:creationId xmlns:a16="http://schemas.microsoft.com/office/drawing/2014/main" id="{254CE7AE-212C-9440-B746-7CE16413648E}"/>
              </a:ext>
            </a:extLst>
          </p:cNvPr>
          <p:cNvSpPr/>
          <p:nvPr userDrawn="1"/>
        </p:nvSpPr>
        <p:spPr>
          <a:xfrm>
            <a:off x="9675359" y="1773769"/>
            <a:ext cx="1518092" cy="2214649"/>
          </a:xfrm>
          <a:custGeom>
            <a:avLst/>
            <a:gdLst>
              <a:gd name="connsiteX0" fmla="*/ 757381 w 1518092"/>
              <a:gd name="connsiteY0" fmla="*/ 0 h 2214649"/>
              <a:gd name="connsiteX1" fmla="*/ 1518092 w 1518092"/>
              <a:gd name="connsiteY1" fmla="*/ 757643 h 2214649"/>
              <a:gd name="connsiteX2" fmla="*/ 774027 w 1518092"/>
              <a:gd name="connsiteY2" fmla="*/ 1520282 h 2214649"/>
              <a:gd name="connsiteX3" fmla="*/ 774027 w 1518092"/>
              <a:gd name="connsiteY3" fmla="*/ 2124731 h 2214649"/>
              <a:gd name="connsiteX4" fmla="*/ 803989 w 1518092"/>
              <a:gd name="connsiteY4" fmla="*/ 2169690 h 2214649"/>
              <a:gd name="connsiteX5" fmla="*/ 757381 w 1518092"/>
              <a:gd name="connsiteY5" fmla="*/ 2214649 h 2214649"/>
              <a:gd name="connsiteX6" fmla="*/ 712438 w 1518092"/>
              <a:gd name="connsiteY6" fmla="*/ 2169690 h 2214649"/>
              <a:gd name="connsiteX7" fmla="*/ 744065 w 1518092"/>
              <a:gd name="connsiteY7" fmla="*/ 2124731 h 2214649"/>
              <a:gd name="connsiteX8" fmla="*/ 744065 w 1518092"/>
              <a:gd name="connsiteY8" fmla="*/ 1520282 h 2214649"/>
              <a:gd name="connsiteX9" fmla="*/ 0 w 1518092"/>
              <a:gd name="connsiteY9" fmla="*/ 757643 h 2214649"/>
              <a:gd name="connsiteX10" fmla="*/ 757381 w 1518092"/>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8092" h="2214649">
                <a:moveTo>
                  <a:pt x="757381" y="0"/>
                </a:moveTo>
                <a:cubicBezTo>
                  <a:pt x="1178519" y="0"/>
                  <a:pt x="1518092" y="338026"/>
                  <a:pt x="1518092" y="757643"/>
                </a:cubicBezTo>
                <a:cubicBezTo>
                  <a:pt x="1518092" y="1173931"/>
                  <a:pt x="1186842" y="1510291"/>
                  <a:pt x="774027" y="1520282"/>
                </a:cubicBezTo>
                <a:lnTo>
                  <a:pt x="774027" y="2124731"/>
                </a:lnTo>
                <a:cubicBezTo>
                  <a:pt x="792337" y="2131392"/>
                  <a:pt x="803989" y="2146378"/>
                  <a:pt x="803989" y="2169690"/>
                </a:cubicBezTo>
                <a:cubicBezTo>
                  <a:pt x="803989" y="2191337"/>
                  <a:pt x="784015" y="2214649"/>
                  <a:pt x="757381" y="2214649"/>
                </a:cubicBezTo>
                <a:cubicBezTo>
                  <a:pt x="734077" y="2214649"/>
                  <a:pt x="712438" y="2191337"/>
                  <a:pt x="712438" y="2169690"/>
                </a:cubicBezTo>
                <a:cubicBezTo>
                  <a:pt x="712438" y="2146378"/>
                  <a:pt x="725755" y="2131392"/>
                  <a:pt x="744065" y="2124731"/>
                </a:cubicBezTo>
                <a:lnTo>
                  <a:pt x="744065" y="1520282"/>
                </a:lnTo>
                <a:cubicBezTo>
                  <a:pt x="331250" y="1510291"/>
                  <a:pt x="0" y="1173931"/>
                  <a:pt x="0" y="757643"/>
                </a:cubicBezTo>
                <a:cubicBezTo>
                  <a:pt x="0" y="338026"/>
                  <a:pt x="337909" y="0"/>
                  <a:pt x="757381"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36" name="Freeform 35">
            <a:extLst>
              <a:ext uri="{FF2B5EF4-FFF2-40B4-BE49-F238E27FC236}">
                <a16:creationId xmlns:a16="http://schemas.microsoft.com/office/drawing/2014/main" id="{6208503D-9B7B-2143-8977-B436C464238B}"/>
              </a:ext>
            </a:extLst>
          </p:cNvPr>
          <p:cNvSpPr/>
          <p:nvPr userDrawn="1"/>
        </p:nvSpPr>
        <p:spPr>
          <a:xfrm>
            <a:off x="7511047" y="1773769"/>
            <a:ext cx="1521426" cy="2214649"/>
          </a:xfrm>
          <a:custGeom>
            <a:avLst/>
            <a:gdLst>
              <a:gd name="connsiteX0" fmla="*/ 760713 w 1521426"/>
              <a:gd name="connsiteY0" fmla="*/ 0 h 2214649"/>
              <a:gd name="connsiteX1" fmla="*/ 1521426 w 1521426"/>
              <a:gd name="connsiteY1" fmla="*/ 757643 h 2214649"/>
              <a:gd name="connsiteX2" fmla="*/ 775694 w 1521426"/>
              <a:gd name="connsiteY2" fmla="*/ 1520282 h 2214649"/>
              <a:gd name="connsiteX3" fmla="*/ 775694 w 1521426"/>
              <a:gd name="connsiteY3" fmla="*/ 2124731 h 2214649"/>
              <a:gd name="connsiteX4" fmla="*/ 805657 w 1521426"/>
              <a:gd name="connsiteY4" fmla="*/ 2169690 h 2214649"/>
              <a:gd name="connsiteX5" fmla="*/ 760713 w 1521426"/>
              <a:gd name="connsiteY5" fmla="*/ 2214649 h 2214649"/>
              <a:gd name="connsiteX6" fmla="*/ 714105 w 1521426"/>
              <a:gd name="connsiteY6" fmla="*/ 2169690 h 2214649"/>
              <a:gd name="connsiteX7" fmla="*/ 745732 w 1521426"/>
              <a:gd name="connsiteY7" fmla="*/ 2124731 h 2214649"/>
              <a:gd name="connsiteX8" fmla="*/ 745732 w 1521426"/>
              <a:gd name="connsiteY8" fmla="*/ 1520282 h 2214649"/>
              <a:gd name="connsiteX9" fmla="*/ 0 w 1521426"/>
              <a:gd name="connsiteY9" fmla="*/ 757643 h 2214649"/>
              <a:gd name="connsiteX10" fmla="*/ 760713 w 1521426"/>
              <a:gd name="connsiteY10" fmla="*/ 0 h 2214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426" h="2214649">
                <a:moveTo>
                  <a:pt x="760713" y="0"/>
                </a:moveTo>
                <a:cubicBezTo>
                  <a:pt x="1181852" y="0"/>
                  <a:pt x="1521426" y="338026"/>
                  <a:pt x="1521426" y="757643"/>
                </a:cubicBezTo>
                <a:cubicBezTo>
                  <a:pt x="1521426" y="1173931"/>
                  <a:pt x="1188510" y="1510291"/>
                  <a:pt x="775694" y="1520282"/>
                </a:cubicBezTo>
                <a:lnTo>
                  <a:pt x="775694" y="2124731"/>
                </a:lnTo>
                <a:cubicBezTo>
                  <a:pt x="794005" y="2131392"/>
                  <a:pt x="805657" y="2146378"/>
                  <a:pt x="805657" y="2169690"/>
                </a:cubicBezTo>
                <a:cubicBezTo>
                  <a:pt x="805657" y="2191337"/>
                  <a:pt x="785682" y="2214649"/>
                  <a:pt x="760713" y="2214649"/>
                </a:cubicBezTo>
                <a:cubicBezTo>
                  <a:pt x="734080" y="2214649"/>
                  <a:pt x="714105" y="2191337"/>
                  <a:pt x="714105" y="2169690"/>
                </a:cubicBezTo>
                <a:cubicBezTo>
                  <a:pt x="714105" y="2146378"/>
                  <a:pt x="727422" y="2131392"/>
                  <a:pt x="745732" y="2124731"/>
                </a:cubicBezTo>
                <a:lnTo>
                  <a:pt x="745732" y="1520282"/>
                </a:lnTo>
                <a:cubicBezTo>
                  <a:pt x="332916" y="1510291"/>
                  <a:pt x="0" y="1173931"/>
                  <a:pt x="0" y="757643"/>
                </a:cubicBezTo>
                <a:cubicBezTo>
                  <a:pt x="0" y="338026"/>
                  <a:pt x="341239" y="0"/>
                  <a:pt x="760713" y="0"/>
                </a:cubicBezTo>
                <a:close/>
              </a:path>
            </a:pathLst>
          </a:custGeom>
          <a:solidFill>
            <a:srgbClr val="FF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u="none" strike="noStrike" kern="1200" dirty="0">
              <a:ln>
                <a:noFill/>
              </a:ln>
              <a:solidFill>
                <a:srgbClr val="85D2E1"/>
              </a:solidFill>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61670" y="488056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48973" y="438588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27683" y="4874313"/>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14986" y="4379639"/>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1430" y="486585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8733" y="437118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57443" y="4859609"/>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44746" y="4364935"/>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12021" y="4848034"/>
            <a:ext cx="2061046"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9324" y="4353360"/>
            <a:ext cx="206104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8" name="Rectangle 27">
            <a:extLst>
              <a:ext uri="{FF2B5EF4-FFF2-40B4-BE49-F238E27FC236}">
                <a16:creationId xmlns:a16="http://schemas.microsoft.com/office/drawing/2014/main" id="{DB53813B-F067-314E-B8E7-88B0B3E4857E}"/>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31" name="Rectangle 30">
            <a:extLst>
              <a:ext uri="{FF2B5EF4-FFF2-40B4-BE49-F238E27FC236}">
                <a16:creationId xmlns:a16="http://schemas.microsoft.com/office/drawing/2014/main" id="{A61A0019-B7B1-0448-A451-E17167AB6F94}"/>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AFAF041E-7267-C846-B834-5AE13A126E1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7916804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FFD100"/>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FFD100"/>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FFD100"/>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FD100"/>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FD100"/>
          </a:solidFill>
          <a:ln w="9525" cap="flat">
            <a:noFill/>
            <a:bevel/>
            <a:headEnd/>
            <a:tailEnd/>
          </a:ln>
          <a:effectLst/>
        </p:spPr>
        <p:txBody>
          <a:bodyPr wrap="none" anchor="ctr"/>
          <a:lstStyle/>
          <a:p>
            <a:endParaRPr lang="en-US"/>
          </a:p>
        </p:txBody>
      </p:sp>
      <p:sp>
        <p:nvSpPr>
          <p:cNvPr id="33" name="Rectangle 32">
            <a:extLst>
              <a:ext uri="{FF2B5EF4-FFF2-40B4-BE49-F238E27FC236}">
                <a16:creationId xmlns:a16="http://schemas.microsoft.com/office/drawing/2014/main" id="{C32DC3FE-D517-4045-A81C-97480C4BB5BC}"/>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23" name="Rectangle 22">
            <a:extLst>
              <a:ext uri="{FF2B5EF4-FFF2-40B4-BE49-F238E27FC236}">
                <a16:creationId xmlns:a16="http://schemas.microsoft.com/office/drawing/2014/main" id="{33E42E70-6F24-2B4F-8D45-F63BD7D21801}"/>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24" name="TextBox 23">
            <a:extLst>
              <a:ext uri="{FF2B5EF4-FFF2-40B4-BE49-F238E27FC236}">
                <a16:creationId xmlns:a16="http://schemas.microsoft.com/office/drawing/2014/main" id="{57E23BC9-D46E-6942-BD7D-F82B42708EAE}"/>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0505952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dirty="0">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FD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7" name="Rectangle 26">
            <a:extLst>
              <a:ext uri="{FF2B5EF4-FFF2-40B4-BE49-F238E27FC236}">
                <a16:creationId xmlns:a16="http://schemas.microsoft.com/office/drawing/2014/main" id="{48330E2F-4ADA-404E-95C6-4C647BF456B9}"/>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9" name="Rectangle 28">
            <a:extLst>
              <a:ext uri="{FF2B5EF4-FFF2-40B4-BE49-F238E27FC236}">
                <a16:creationId xmlns:a16="http://schemas.microsoft.com/office/drawing/2014/main" id="{BEA74766-696A-6C4B-A355-CF04F123444B}"/>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1" name="TextBox 30">
            <a:extLst>
              <a:ext uri="{FF2B5EF4-FFF2-40B4-BE49-F238E27FC236}">
                <a16:creationId xmlns:a16="http://schemas.microsoft.com/office/drawing/2014/main" id="{1208D508-E347-A04E-94FD-E5E28C096AD0}"/>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592762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3" name="Rectangle 22">
            <a:extLst>
              <a:ext uri="{FF2B5EF4-FFF2-40B4-BE49-F238E27FC236}">
                <a16:creationId xmlns:a16="http://schemas.microsoft.com/office/drawing/2014/main" id="{56079E60-4EF5-D444-8818-35BE149DC18D}"/>
              </a:ext>
            </a:extLst>
          </p:cNvPr>
          <p:cNvSpPr/>
          <p:nvPr userDrawn="1"/>
        </p:nvSpPr>
        <p:spPr>
          <a:xfrm rot="16200000" flipV="1">
            <a:off x="5961489" y="6719111"/>
            <a:ext cx="252000" cy="36000"/>
          </a:xfrm>
          <a:prstGeom prst="rect">
            <a:avLst/>
          </a:prstGeom>
          <a:solidFill>
            <a:srgbClr val="8CB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5" name="Rectangle 24">
            <a:extLst>
              <a:ext uri="{FF2B5EF4-FFF2-40B4-BE49-F238E27FC236}">
                <a16:creationId xmlns:a16="http://schemas.microsoft.com/office/drawing/2014/main" id="{C2A3EF24-9E9D-D248-8659-6E5A57A70690}"/>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2" name="Rectangle 21">
            <a:extLst>
              <a:ext uri="{FF2B5EF4-FFF2-40B4-BE49-F238E27FC236}">
                <a16:creationId xmlns:a16="http://schemas.microsoft.com/office/drawing/2014/main" id="{D59D4AFD-F476-7141-AFB9-4C0A18D77615}"/>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7" name="TextBox 26">
            <a:extLst>
              <a:ext uri="{FF2B5EF4-FFF2-40B4-BE49-F238E27FC236}">
                <a16:creationId xmlns:a16="http://schemas.microsoft.com/office/drawing/2014/main" id="{4DCF8409-BD6B-E24D-9125-FE7BB665090B}"/>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3704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88C34B6-84E1-EA48-95DB-C1BCC7B3E351}"/>
              </a:ext>
            </a:extLst>
          </p:cNvPr>
          <p:cNvSpPr/>
          <p:nvPr userDrawn="1"/>
        </p:nvSpPr>
        <p:spPr>
          <a:xfrm rot="16200000" flipV="1">
            <a:off x="5961489" y="6719111"/>
            <a:ext cx="252000" cy="3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19" name="Rectangle 18">
            <a:extLst>
              <a:ext uri="{FF2B5EF4-FFF2-40B4-BE49-F238E27FC236}">
                <a16:creationId xmlns:a16="http://schemas.microsoft.com/office/drawing/2014/main" id="{C50333AF-81AF-A34B-94F1-14F67111D644}"/>
              </a:ext>
            </a:extLst>
          </p:cNvPr>
          <p:cNvSpPr/>
          <p:nvPr userDrawn="1"/>
        </p:nvSpPr>
        <p:spPr>
          <a:xfrm>
            <a:off x="5650339" y="1213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000000"/>
                </a:solidFill>
                <a:latin typeface="+mn-lt"/>
              </a:defRPr>
            </a:lvl1pPr>
          </a:lstStyle>
          <a:p>
            <a:pPr lvl="0"/>
            <a:r>
              <a:rPr lang="en-US" dirty="0"/>
              <a:t>Heading</a:t>
            </a:r>
          </a:p>
        </p:txBody>
      </p:sp>
      <p:sp>
        <p:nvSpPr>
          <p:cNvPr id="21" name="Rectangle 20">
            <a:extLst>
              <a:ext uri="{FF2B5EF4-FFF2-40B4-BE49-F238E27FC236}">
                <a16:creationId xmlns:a16="http://schemas.microsoft.com/office/drawing/2014/main" id="{40130239-26A4-FD46-98D9-9BA50A98E00C}"/>
              </a:ext>
            </a:extLst>
          </p:cNvPr>
          <p:cNvSpPr/>
          <p:nvPr userDrawn="1"/>
        </p:nvSpPr>
        <p:spPr>
          <a:xfrm rot="16200000" flipV="1">
            <a:off x="5925489" y="6683111"/>
            <a:ext cx="324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2" name="TextBox 21">
            <a:extLst>
              <a:ext uri="{FF2B5EF4-FFF2-40B4-BE49-F238E27FC236}">
                <a16:creationId xmlns:a16="http://schemas.microsoft.com/office/drawing/2014/main" id="{230BF02F-C4D7-594B-8513-C00BB5065733}"/>
              </a:ext>
            </a:extLst>
          </p:cNvPr>
          <p:cNvSpPr txBox="1"/>
          <p:nvPr userDrawn="1"/>
        </p:nvSpPr>
        <p:spPr>
          <a:xfrm>
            <a:off x="10764" y="6234608"/>
            <a:ext cx="12167384" cy="261610"/>
          </a:xfrm>
          <a:prstGeom prst="rect">
            <a:avLst/>
          </a:prstGeom>
          <a:noFill/>
        </p:spPr>
        <p:txBody>
          <a:bodyPr wrap="square" rtlCol="0">
            <a:spAutoFit/>
          </a:bodyPr>
          <a:lstStyle/>
          <a:p>
            <a:pPr algn="ct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9021076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2582531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18116" y="1084544"/>
            <a:ext cx="3462422" cy="4621568"/>
            <a:chOff x="1333421" y="1575267"/>
            <a:chExt cx="7926559" cy="10580207"/>
          </a:xfrm>
          <a:solidFill>
            <a:srgbClr val="FFD100"/>
          </a:solidFill>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FED100">
                <a:alpha val="60000"/>
              </a:srgbClr>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FFD100"/>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FED100">
                <a:alpha val="80000"/>
              </a:srgbClr>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ED100">
                <a:alpha val="20000"/>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ED100">
                <a:alpha val="40000"/>
              </a:srgbClr>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grpFill/>
            <a:ln w="14400" cap="flat">
              <a:solidFill>
                <a:schemeClr val="bg1">
                  <a:lumMod val="50000"/>
                </a:schemeClr>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95640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52603" y="782873"/>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2795" y="5261232"/>
            <a:ext cx="3298903" cy="442320"/>
          </a:xfrm>
        </p:spPr>
        <p:txBody>
          <a:bodyPr>
            <a:normAutofit/>
          </a:bodyPr>
          <a:lstStyle>
            <a:lvl1pPr marL="0" indent="0" algn="r">
              <a:buNone/>
              <a:defRPr sz="2200" b="1" i="0">
                <a:solidFill>
                  <a:srgbClr val="000000"/>
                </a:solidFill>
                <a:latin typeface="+mn-lt"/>
              </a:defRPr>
            </a:lvl1pPr>
          </a:lstStyle>
          <a:p>
            <a:pPr lvl="0"/>
            <a:r>
              <a:rPr lang="en-US" dirty="0"/>
              <a:t>Title</a:t>
            </a:r>
          </a:p>
        </p:txBody>
      </p:sp>
      <p:sp>
        <p:nvSpPr>
          <p:cNvPr id="77" name="TextBox 76">
            <a:extLst>
              <a:ext uri="{FF2B5EF4-FFF2-40B4-BE49-F238E27FC236}">
                <a16:creationId xmlns:a16="http://schemas.microsoft.com/office/drawing/2014/main" id="{43145B51-3D35-5945-82BB-92B736D68EB5}"/>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78" name="Rectangle 77">
            <a:extLst>
              <a:ext uri="{FF2B5EF4-FFF2-40B4-BE49-F238E27FC236}">
                <a16:creationId xmlns:a16="http://schemas.microsoft.com/office/drawing/2014/main" id="{45431EF6-A46B-2847-B85F-33968397620D}"/>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35177579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FED100"/>
          </a:solidFill>
          <a:ln w="9525" cap="flat">
            <a:noFill/>
            <a:bevel/>
            <a:headEnd/>
            <a:tailEnd/>
          </a:ln>
          <a:effectLst/>
        </p:spPr>
        <p:txBody>
          <a:bodyPr wrap="none" anchor="ctr"/>
          <a:lstStyle/>
          <a:p>
            <a:endParaRPr lang="en-US"/>
          </a:p>
        </p:txBody>
      </p:sp>
      <p:sp>
        <p:nvSpPr>
          <p:cNvPr id="39" name="Freeform 38">
            <a:extLst>
              <a:ext uri="{FF2B5EF4-FFF2-40B4-BE49-F238E27FC236}">
                <a16:creationId xmlns:a16="http://schemas.microsoft.com/office/drawing/2014/main" id="{C8AC7C2A-FE0D-1E46-AEF1-1CC40CA8D48D}"/>
              </a:ext>
            </a:extLst>
          </p:cNvPr>
          <p:cNvSpPr>
            <a:spLocks noChangeArrowheads="1"/>
          </p:cNvSpPr>
          <p:nvPr/>
        </p:nvSpPr>
        <p:spPr bwMode="auto">
          <a:xfrm>
            <a:off x="8911127" y="1536112"/>
            <a:ext cx="2728008" cy="2687953"/>
          </a:xfrm>
          <a:custGeom>
            <a:avLst/>
            <a:gdLst>
              <a:gd name="connsiteX0" fmla="*/ 1347559 w 2728008"/>
              <a:gd name="connsiteY0" fmla="*/ 0 h 2687953"/>
              <a:gd name="connsiteX1" fmla="*/ 1986565 w 2728008"/>
              <a:gd name="connsiteY1" fmla="*/ 161435 h 2687953"/>
              <a:gd name="connsiteX2" fmla="*/ 2048138 w 2728008"/>
              <a:gd name="connsiteY2" fmla="*/ 198721 h 2687953"/>
              <a:gd name="connsiteX3" fmla="*/ 2055744 w 2728008"/>
              <a:gd name="connsiteY3" fmla="*/ 189369 h 2687953"/>
              <a:gd name="connsiteX4" fmla="*/ 2332912 w 2728008"/>
              <a:gd name="connsiteY4" fmla="*/ 73044 h 2687953"/>
              <a:gd name="connsiteX5" fmla="*/ 2728008 w 2728008"/>
              <a:gd name="connsiteY5" fmla="*/ 468361 h 2687953"/>
              <a:gd name="connsiteX6" fmla="*/ 2613550 w 2728008"/>
              <a:gd name="connsiteY6" fmla="*/ 747820 h 2687953"/>
              <a:gd name="connsiteX7" fmla="*/ 2568525 w 2728008"/>
              <a:gd name="connsiteY7" fmla="*/ 785283 h 2687953"/>
              <a:gd name="connsiteX8" fmla="*/ 2584461 w 2728008"/>
              <a:gd name="connsiteY8" fmla="*/ 818260 h 2687953"/>
              <a:gd name="connsiteX9" fmla="*/ 2690307 w 2728008"/>
              <a:gd name="connsiteY9" fmla="*/ 1341306 h 2687953"/>
              <a:gd name="connsiteX10" fmla="*/ 1347559 w 2728008"/>
              <a:gd name="connsiteY10" fmla="*/ 2687953 h 2687953"/>
              <a:gd name="connsiteX11" fmla="*/ 0 w 2728008"/>
              <a:gd name="connsiteY11" fmla="*/ 1341306 h 2687953"/>
              <a:gd name="connsiteX12" fmla="*/ 1347559 w 2728008"/>
              <a:gd name="connsiteY12" fmla="*/ 0 h 268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8008" h="2687953">
                <a:moveTo>
                  <a:pt x="1347559" y="0"/>
                </a:moveTo>
                <a:cubicBezTo>
                  <a:pt x="1578578" y="0"/>
                  <a:pt x="1796338" y="58425"/>
                  <a:pt x="1986565" y="161435"/>
                </a:cubicBezTo>
                <a:lnTo>
                  <a:pt x="2048138" y="198721"/>
                </a:lnTo>
                <a:lnTo>
                  <a:pt x="2055744" y="189369"/>
                </a:lnTo>
                <a:cubicBezTo>
                  <a:pt x="2126421" y="117651"/>
                  <a:pt x="2224261" y="73044"/>
                  <a:pt x="2332912" y="73044"/>
                </a:cubicBezTo>
                <a:cubicBezTo>
                  <a:pt x="2554486" y="73044"/>
                  <a:pt x="2728008" y="251471"/>
                  <a:pt x="2728008" y="468361"/>
                </a:cubicBezTo>
                <a:cubicBezTo>
                  <a:pt x="2728008" y="577073"/>
                  <a:pt x="2684627" y="676036"/>
                  <a:pt x="2613550" y="747820"/>
                </a:cubicBezTo>
                <a:lnTo>
                  <a:pt x="2568525" y="785283"/>
                </a:lnTo>
                <a:lnTo>
                  <a:pt x="2584461" y="818260"/>
                </a:lnTo>
                <a:cubicBezTo>
                  <a:pt x="2652589" y="978837"/>
                  <a:pt x="2690307" y="1155547"/>
                  <a:pt x="2690307" y="1341306"/>
                </a:cubicBezTo>
                <a:cubicBezTo>
                  <a:pt x="2690307" y="2084339"/>
                  <a:pt x="2086819" y="2687953"/>
                  <a:pt x="1347559" y="2687953"/>
                </a:cubicBezTo>
                <a:cubicBezTo>
                  <a:pt x="604023" y="2687953"/>
                  <a:pt x="0" y="2084339"/>
                  <a:pt x="0" y="1341306"/>
                </a:cubicBezTo>
                <a:cubicBezTo>
                  <a:pt x="0" y="598273"/>
                  <a:pt x="604023" y="0"/>
                  <a:pt x="1347559"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7" name="Freeform 36">
            <a:extLst>
              <a:ext uri="{FF2B5EF4-FFF2-40B4-BE49-F238E27FC236}">
                <a16:creationId xmlns:a16="http://schemas.microsoft.com/office/drawing/2014/main" id="{721E85CF-10E5-434A-B411-502B2961E920}"/>
              </a:ext>
            </a:extLst>
          </p:cNvPr>
          <p:cNvSpPr>
            <a:spLocks noChangeArrowheads="1"/>
          </p:cNvSpPr>
          <p:nvPr/>
        </p:nvSpPr>
        <p:spPr bwMode="auto">
          <a:xfrm>
            <a:off x="5527546" y="1342899"/>
            <a:ext cx="2030557" cy="2134233"/>
          </a:xfrm>
          <a:custGeom>
            <a:avLst/>
            <a:gdLst>
              <a:gd name="connsiteX0" fmla="*/ 395584 w 2030557"/>
              <a:gd name="connsiteY0" fmla="*/ 0 h 2134233"/>
              <a:gd name="connsiteX1" fmla="*/ 723293 w 2030557"/>
              <a:gd name="connsiteY1" fmla="*/ 171657 h 2134233"/>
              <a:gd name="connsiteX2" fmla="*/ 740101 w 2030557"/>
              <a:gd name="connsiteY2" fmla="*/ 202116 h 2134233"/>
              <a:gd name="connsiteX3" fmla="*/ 745673 w 2030557"/>
              <a:gd name="connsiteY3" fmla="*/ 200085 h 2134233"/>
              <a:gd name="connsiteX4" fmla="*/ 1041779 w 2030557"/>
              <a:gd name="connsiteY4" fmla="*/ 155513 h 2134233"/>
              <a:gd name="connsiteX5" fmla="*/ 2030557 w 2030557"/>
              <a:gd name="connsiteY5" fmla="*/ 1144606 h 2134233"/>
              <a:gd name="connsiteX6" fmla="*/ 1041779 w 2030557"/>
              <a:gd name="connsiteY6" fmla="*/ 2134233 h 2134233"/>
              <a:gd name="connsiteX7" fmla="*/ 47125 w 2030557"/>
              <a:gd name="connsiteY7" fmla="*/ 1144606 h 2134233"/>
              <a:gd name="connsiteX8" fmla="*/ 125166 w 2030557"/>
              <a:gd name="connsiteY8" fmla="*/ 760120 h 2134233"/>
              <a:gd name="connsiteX9" fmla="*/ 153261 w 2030557"/>
              <a:gd name="connsiteY9" fmla="*/ 702068 h 2134233"/>
              <a:gd name="connsiteX10" fmla="*/ 116313 w 2030557"/>
              <a:gd name="connsiteY10" fmla="*/ 671853 h 2134233"/>
              <a:gd name="connsiteX11" fmla="*/ 0 w 2030557"/>
              <a:gd name="connsiteY11" fmla="*/ 390556 h 2134233"/>
              <a:gd name="connsiteX12" fmla="*/ 395584 w 2030557"/>
              <a:gd name="connsiteY12" fmla="*/ 0 h 213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30557" h="2134233">
                <a:moveTo>
                  <a:pt x="395584" y="0"/>
                </a:moveTo>
                <a:cubicBezTo>
                  <a:pt x="531383" y="0"/>
                  <a:pt x="651958" y="67828"/>
                  <a:pt x="723293" y="171657"/>
                </a:cubicBezTo>
                <a:lnTo>
                  <a:pt x="740101" y="202116"/>
                </a:lnTo>
                <a:lnTo>
                  <a:pt x="745673" y="200085"/>
                </a:lnTo>
                <a:cubicBezTo>
                  <a:pt x="839168" y="171124"/>
                  <a:pt x="938615" y="155513"/>
                  <a:pt x="1041779" y="155513"/>
                </a:cubicBezTo>
                <a:cubicBezTo>
                  <a:pt x="1587183" y="155513"/>
                  <a:pt x="2030557" y="599563"/>
                  <a:pt x="2030557" y="1144606"/>
                </a:cubicBezTo>
                <a:cubicBezTo>
                  <a:pt x="2030557" y="1690183"/>
                  <a:pt x="1587183" y="2134233"/>
                  <a:pt x="1041779" y="2134233"/>
                </a:cubicBezTo>
                <a:cubicBezTo>
                  <a:pt x="491568" y="2134233"/>
                  <a:pt x="47125" y="1690183"/>
                  <a:pt x="47125" y="1144606"/>
                </a:cubicBezTo>
                <a:cubicBezTo>
                  <a:pt x="47125" y="1008345"/>
                  <a:pt x="74903" y="878396"/>
                  <a:pt x="125166" y="760120"/>
                </a:cubicBezTo>
                <a:lnTo>
                  <a:pt x="153261" y="702068"/>
                </a:lnTo>
                <a:lnTo>
                  <a:pt x="116313" y="671853"/>
                </a:lnTo>
                <a:cubicBezTo>
                  <a:pt x="44576" y="600660"/>
                  <a:pt x="0" y="501686"/>
                  <a:pt x="0" y="390556"/>
                </a:cubicBezTo>
                <a:cubicBezTo>
                  <a:pt x="0" y="173640"/>
                  <a:pt x="178307" y="0"/>
                  <a:pt x="395584"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FED100"/>
          </a:solidFill>
          <a:ln w="9525" cap="flat">
            <a:noFill/>
            <a:bevel/>
            <a:headEnd/>
            <a:tailEnd/>
          </a:ln>
          <a:effectLst/>
        </p:spPr>
        <p:txBody>
          <a:bodyPr wrap="none" anchor="ctr"/>
          <a:lstStyle/>
          <a:p>
            <a:endParaRPr lang="en-US"/>
          </a:p>
        </p:txBody>
      </p:sp>
      <p:sp>
        <p:nvSpPr>
          <p:cNvPr id="36" name="Freeform 35">
            <a:extLst>
              <a:ext uri="{FF2B5EF4-FFF2-40B4-BE49-F238E27FC236}">
                <a16:creationId xmlns:a16="http://schemas.microsoft.com/office/drawing/2014/main" id="{0DDA54A1-C5F5-DF42-9617-EAE5E4AEACC0}"/>
              </a:ext>
            </a:extLst>
          </p:cNvPr>
          <p:cNvSpPr>
            <a:spLocks noChangeArrowheads="1"/>
          </p:cNvSpPr>
          <p:nvPr userDrawn="1"/>
        </p:nvSpPr>
        <p:spPr bwMode="auto">
          <a:xfrm>
            <a:off x="4224538" y="3013484"/>
            <a:ext cx="2490027" cy="2313308"/>
          </a:xfrm>
          <a:custGeom>
            <a:avLst/>
            <a:gdLst>
              <a:gd name="connsiteX0" fmla="*/ 1159058 w 2490027"/>
              <a:gd name="connsiteY0" fmla="*/ 0 h 2313308"/>
              <a:gd name="connsiteX1" fmla="*/ 2313308 w 2490027"/>
              <a:gd name="connsiteY1" fmla="*/ 1158792 h 2313308"/>
              <a:gd name="connsiteX2" fmla="*/ 2261418 w 2490027"/>
              <a:gd name="connsiteY2" fmla="*/ 1502123 h 2313308"/>
              <a:gd name="connsiteX3" fmla="*/ 2255744 w 2490027"/>
              <a:gd name="connsiteY3" fmla="*/ 1517630 h 2313308"/>
              <a:gd name="connsiteX4" fmla="*/ 2315092 w 2490027"/>
              <a:gd name="connsiteY4" fmla="*/ 1550005 h 2313308"/>
              <a:gd name="connsiteX5" fmla="*/ 2490027 w 2490027"/>
              <a:gd name="connsiteY5" fmla="*/ 1877935 h 2313308"/>
              <a:gd name="connsiteX6" fmla="*/ 2094443 w 2490027"/>
              <a:gd name="connsiteY6" fmla="*/ 2273252 h 2313308"/>
              <a:gd name="connsiteX7" fmla="*/ 1815172 w 2490027"/>
              <a:gd name="connsiteY7" fmla="*/ 2156927 h 2313308"/>
              <a:gd name="connsiteX8" fmla="*/ 1789139 w 2490027"/>
              <a:gd name="connsiteY8" fmla="*/ 2125433 h 2313308"/>
              <a:gd name="connsiteX9" fmla="*/ 1709258 w 2490027"/>
              <a:gd name="connsiteY9" fmla="*/ 2173971 h 2313308"/>
              <a:gd name="connsiteX10" fmla="*/ 1159058 w 2490027"/>
              <a:gd name="connsiteY10" fmla="*/ 2313308 h 2313308"/>
              <a:gd name="connsiteX11" fmla="*/ 0 w 2490027"/>
              <a:gd name="connsiteY11" fmla="*/ 1158792 h 2313308"/>
              <a:gd name="connsiteX12" fmla="*/ 1159058 w 2490027"/>
              <a:gd name="connsiteY12" fmla="*/ 0 h 231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90027" h="2313308">
                <a:moveTo>
                  <a:pt x="1159058" y="0"/>
                </a:moveTo>
                <a:cubicBezTo>
                  <a:pt x="1796568" y="0"/>
                  <a:pt x="2313308" y="521670"/>
                  <a:pt x="2313308" y="1158792"/>
                </a:cubicBezTo>
                <a:cubicBezTo>
                  <a:pt x="2313308" y="1278352"/>
                  <a:pt x="2295142" y="1393666"/>
                  <a:pt x="2261418" y="1502123"/>
                </a:cubicBezTo>
                <a:lnTo>
                  <a:pt x="2255744" y="1517630"/>
                </a:lnTo>
                <a:lnTo>
                  <a:pt x="2315092" y="1550005"/>
                </a:lnTo>
                <a:cubicBezTo>
                  <a:pt x="2420376" y="1621388"/>
                  <a:pt x="2490027" y="1742045"/>
                  <a:pt x="2490027" y="1877935"/>
                </a:cubicBezTo>
                <a:cubicBezTo>
                  <a:pt x="2490027" y="2094825"/>
                  <a:pt x="2311721" y="2273252"/>
                  <a:pt x="2094443" y="2273252"/>
                </a:cubicBezTo>
                <a:cubicBezTo>
                  <a:pt x="1985805" y="2273252"/>
                  <a:pt x="1886909" y="2228646"/>
                  <a:pt x="1815172" y="2156927"/>
                </a:cubicBezTo>
                <a:lnTo>
                  <a:pt x="1789139" y="2125433"/>
                </a:lnTo>
                <a:lnTo>
                  <a:pt x="1709258" y="2173971"/>
                </a:lnTo>
                <a:cubicBezTo>
                  <a:pt x="1545708" y="2262833"/>
                  <a:pt x="1358280" y="2313308"/>
                  <a:pt x="1159058" y="2313308"/>
                </a:cubicBezTo>
                <a:cubicBezTo>
                  <a:pt x="516740" y="2313308"/>
                  <a:pt x="0" y="1796448"/>
                  <a:pt x="0" y="1158792"/>
                </a:cubicBezTo>
                <a:cubicBezTo>
                  <a:pt x="0" y="521670"/>
                  <a:pt x="516740" y="0"/>
                  <a:pt x="1159058"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38" name="Freeform 37">
            <a:extLst>
              <a:ext uri="{FF2B5EF4-FFF2-40B4-BE49-F238E27FC236}">
                <a16:creationId xmlns:a16="http://schemas.microsoft.com/office/drawing/2014/main" id="{6DC177C8-3E5A-3E4A-AD37-257F7688780C}"/>
              </a:ext>
            </a:extLst>
          </p:cNvPr>
          <p:cNvSpPr>
            <a:spLocks noChangeArrowheads="1"/>
          </p:cNvSpPr>
          <p:nvPr userDrawn="1"/>
        </p:nvSpPr>
        <p:spPr bwMode="auto">
          <a:xfrm>
            <a:off x="6875323" y="2400858"/>
            <a:ext cx="2365146" cy="2697377"/>
          </a:xfrm>
          <a:custGeom>
            <a:avLst/>
            <a:gdLst>
              <a:gd name="connsiteX0" fmla="*/ 1578470 w 2365146"/>
              <a:gd name="connsiteY0" fmla="*/ 0 h 2697377"/>
              <a:gd name="connsiteX1" fmla="*/ 1969295 w 2365146"/>
              <a:gd name="connsiteY1" fmla="*/ 395365 h 2697377"/>
              <a:gd name="connsiteX2" fmla="*/ 1938712 w 2365146"/>
              <a:gd name="connsiteY2" fmla="*/ 548209 h 2697377"/>
              <a:gd name="connsiteX3" fmla="*/ 1916962 w 2365146"/>
              <a:gd name="connsiteY3" fmla="*/ 588450 h 2697377"/>
              <a:gd name="connsiteX4" fmla="*/ 1934090 w 2365146"/>
              <a:gd name="connsiteY4" fmla="*/ 601213 h 2697377"/>
              <a:gd name="connsiteX5" fmla="*/ 2365146 w 2365146"/>
              <a:gd name="connsiteY5" fmla="*/ 1514537 h 2697377"/>
              <a:gd name="connsiteX6" fmla="*/ 1182306 w 2365146"/>
              <a:gd name="connsiteY6" fmla="*/ 2697377 h 2697377"/>
              <a:gd name="connsiteX7" fmla="*/ 0 w 2365146"/>
              <a:gd name="connsiteY7" fmla="*/ 1514537 h 2697377"/>
              <a:gd name="connsiteX8" fmla="*/ 1182306 w 2365146"/>
              <a:gd name="connsiteY8" fmla="*/ 332231 h 2697377"/>
              <a:gd name="connsiteX9" fmla="*/ 1188984 w 2365146"/>
              <a:gd name="connsiteY9" fmla="*/ 332567 h 2697377"/>
              <a:gd name="connsiteX10" fmla="*/ 1190730 w 2365146"/>
              <a:gd name="connsiteY10" fmla="*/ 314717 h 2697377"/>
              <a:gd name="connsiteX11" fmla="*/ 1578470 w 2365146"/>
              <a:gd name="connsiteY11" fmla="*/ 0 h 269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5146" h="2697377">
                <a:moveTo>
                  <a:pt x="1578470" y="0"/>
                </a:moveTo>
                <a:cubicBezTo>
                  <a:pt x="1795239" y="0"/>
                  <a:pt x="1969295" y="173640"/>
                  <a:pt x="1969295" y="395365"/>
                </a:cubicBezTo>
                <a:cubicBezTo>
                  <a:pt x="1969295" y="449727"/>
                  <a:pt x="1958416" y="501352"/>
                  <a:pt x="1938712" y="548209"/>
                </a:cubicBezTo>
                <a:lnTo>
                  <a:pt x="1916962" y="588450"/>
                </a:lnTo>
                <a:lnTo>
                  <a:pt x="1934090" y="601213"/>
                </a:lnTo>
                <a:cubicBezTo>
                  <a:pt x="2197118" y="817541"/>
                  <a:pt x="2365146" y="1145500"/>
                  <a:pt x="2365146" y="1514537"/>
                </a:cubicBezTo>
                <a:cubicBezTo>
                  <a:pt x="2365146" y="2166328"/>
                  <a:pt x="1834096" y="2697377"/>
                  <a:pt x="1182306" y="2697377"/>
                </a:cubicBezTo>
                <a:cubicBezTo>
                  <a:pt x="525706" y="2697377"/>
                  <a:pt x="0" y="2166328"/>
                  <a:pt x="0" y="1514537"/>
                </a:cubicBezTo>
                <a:cubicBezTo>
                  <a:pt x="0" y="858472"/>
                  <a:pt x="525706" y="332231"/>
                  <a:pt x="1182306" y="332231"/>
                </a:cubicBezTo>
                <a:lnTo>
                  <a:pt x="1188984" y="332567"/>
                </a:lnTo>
                <a:lnTo>
                  <a:pt x="1190730" y="314717"/>
                </a:lnTo>
                <a:cubicBezTo>
                  <a:pt x="1226980" y="132943"/>
                  <a:pt x="1384126" y="0"/>
                  <a:pt x="1578470" y="0"/>
                </a:cubicBezTo>
                <a:close/>
              </a:path>
            </a:pathLst>
          </a:custGeom>
          <a:solidFill>
            <a:srgbClr val="FED100"/>
          </a:solidFill>
          <a:ln w="9525" cap="flat">
            <a:noFill/>
            <a:bevel/>
            <a:headEnd/>
            <a:tailEnd/>
          </a:ln>
          <a:effectLst/>
        </p:spPr>
        <p:txBody>
          <a:bodyPr wrap="square" anchor="ctr">
            <a:noAutofit/>
          </a:bodyP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33" name="TextBox 32">
            <a:extLst>
              <a:ext uri="{FF2B5EF4-FFF2-40B4-BE49-F238E27FC236}">
                <a16:creationId xmlns:a16="http://schemas.microsoft.com/office/drawing/2014/main" id="{6AB4D899-F43C-EC44-8EB1-CEA82F5C4C53}"/>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35" name="Rectangle 34">
            <a:extLst>
              <a:ext uri="{FF2B5EF4-FFF2-40B4-BE49-F238E27FC236}">
                <a16:creationId xmlns:a16="http://schemas.microsoft.com/office/drawing/2014/main" id="{BE9A91D2-A44C-4342-AE03-2656FE964C85}"/>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0" name="Text Placeholder 17">
            <a:extLst>
              <a:ext uri="{FF2B5EF4-FFF2-40B4-BE49-F238E27FC236}">
                <a16:creationId xmlns:a16="http://schemas.microsoft.com/office/drawing/2014/main" id="{8932391A-3E85-5C4B-AA4E-79577549F408}"/>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41" name="Text Placeholder 17">
            <a:extLst>
              <a:ext uri="{FF2B5EF4-FFF2-40B4-BE49-F238E27FC236}">
                <a16:creationId xmlns:a16="http://schemas.microsoft.com/office/drawing/2014/main" id="{41A708D5-6ED7-584C-A312-A0003D781BBE}"/>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42" name="Text Placeholder 17">
            <a:extLst>
              <a:ext uri="{FF2B5EF4-FFF2-40B4-BE49-F238E27FC236}">
                <a16:creationId xmlns:a16="http://schemas.microsoft.com/office/drawing/2014/main" id="{C52B84AE-8040-EF45-A293-68EFFEED6424}"/>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43" name="Text Placeholder 17">
            <a:extLst>
              <a:ext uri="{FF2B5EF4-FFF2-40B4-BE49-F238E27FC236}">
                <a16:creationId xmlns:a16="http://schemas.microsoft.com/office/drawing/2014/main" id="{DCB3084C-9E7F-2641-91E5-6D90EB06B110}"/>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spTree>
    <p:extLst>
      <p:ext uri="{BB962C8B-B14F-4D97-AF65-F5344CB8AC3E}">
        <p14:creationId xmlns:p14="http://schemas.microsoft.com/office/powerpoint/2010/main" val="3507714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
        <p:nvSpPr>
          <p:cNvPr id="52" name="Freeform 51">
            <a:extLst>
              <a:ext uri="{FF2B5EF4-FFF2-40B4-BE49-F238E27FC236}">
                <a16:creationId xmlns:a16="http://schemas.microsoft.com/office/drawing/2014/main" id="{998E3230-A060-8148-8AC8-CD958C65B8D0}"/>
              </a:ext>
            </a:extLst>
          </p:cNvPr>
          <p:cNvSpPr/>
          <p:nvPr/>
        </p:nvSpPr>
        <p:spPr>
          <a:xfrm>
            <a:off x="2089889"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179359 w 2664102"/>
              <a:gd name="connsiteY5" fmla="*/ 2802334 h 3460628"/>
              <a:gd name="connsiteX6" fmla="*/ 2169170 w 2664102"/>
              <a:gd name="connsiteY6" fmla="*/ 2809954 h 3460628"/>
              <a:gd name="connsiteX7" fmla="*/ 2190659 w 2664102"/>
              <a:gd name="connsiteY7" fmla="*/ 2849544 h 3460628"/>
              <a:gd name="connsiteX8" fmla="*/ 2225226 w 2664102"/>
              <a:gd name="connsiteY8" fmla="*/ 3020760 h 3460628"/>
              <a:gd name="connsiteX9" fmla="*/ 1785358 w 2664102"/>
              <a:gd name="connsiteY9" fmla="*/ 3460628 h 3460628"/>
              <a:gd name="connsiteX10" fmla="*/ 1354427 w 2664102"/>
              <a:gd name="connsiteY10" fmla="*/ 3109409 h 3460628"/>
              <a:gd name="connsiteX11" fmla="*/ 1354023 w 2664102"/>
              <a:gd name="connsiteY11" fmla="*/ 310540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B9FF562-9BD5-2B44-B1B7-94C288C0D6F6}"/>
              </a:ext>
            </a:extLst>
          </p:cNvPr>
          <p:cNvSpPr/>
          <p:nvPr/>
        </p:nvSpPr>
        <p:spPr>
          <a:xfrm>
            <a:off x="4385115"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4624 w 2664102"/>
              <a:gd name="connsiteY6" fmla="*/ 2770284 h 3460628"/>
              <a:gd name="connsiteX7" fmla="*/ 2218372 w 2664102"/>
              <a:gd name="connsiteY7" fmla="*/ 2774826 h 3460628"/>
              <a:gd name="connsiteX8" fmla="*/ 2293494 w 2664102"/>
              <a:gd name="connsiteY8" fmla="*/ 3020760 h 3460628"/>
              <a:gd name="connsiteX9" fmla="*/ 1853626 w 2664102"/>
              <a:gd name="connsiteY9" fmla="*/ 3460628 h 3460628"/>
              <a:gd name="connsiteX10" fmla="*/ 1422695 w 2664102"/>
              <a:gd name="connsiteY10" fmla="*/ 3109409 h 3460628"/>
              <a:gd name="connsiteX11" fmla="*/ 1421945 w 2664102"/>
              <a:gd name="connsiteY11" fmla="*/ 3101971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53">
            <a:extLst>
              <a:ext uri="{FF2B5EF4-FFF2-40B4-BE49-F238E27FC236}">
                <a16:creationId xmlns:a16="http://schemas.microsoft.com/office/drawing/2014/main" id="{F78C72C1-BBB8-B14F-A70E-D1EB0561C42B}"/>
              </a:ext>
            </a:extLst>
          </p:cNvPr>
          <p:cNvSpPr/>
          <p:nvPr userDrawn="1"/>
        </p:nvSpPr>
        <p:spPr>
          <a:xfrm>
            <a:off x="6680341" y="1698686"/>
            <a:ext cx="2664102" cy="3460628"/>
          </a:xfrm>
          <a:custGeom>
            <a:avLst/>
            <a:gdLst>
              <a:gd name="connsiteX0" fmla="*/ 1002960 w 2664102"/>
              <a:gd name="connsiteY0" fmla="*/ 0 h 3460628"/>
              <a:gd name="connsiteX1" fmla="*/ 1587215 w 2664102"/>
              <a:gd name="connsiteY1" fmla="*/ 387270 h 3460628"/>
              <a:gd name="connsiteX2" fmla="*/ 1613792 w 2664102"/>
              <a:gd name="connsiteY2" fmla="*/ 472887 h 3460628"/>
              <a:gd name="connsiteX3" fmla="*/ 1728162 w 2664102"/>
              <a:gd name="connsiteY3" fmla="*/ 502295 h 3460628"/>
              <a:gd name="connsiteX4" fmla="*/ 2664102 w 2664102"/>
              <a:gd name="connsiteY4" fmla="*/ 1774459 h 3460628"/>
              <a:gd name="connsiteX5" fmla="*/ 2273953 w 2664102"/>
              <a:gd name="connsiteY5" fmla="*/ 2716361 h 3460628"/>
              <a:gd name="connsiteX6" fmla="*/ 2215613 w 2664102"/>
              <a:gd name="connsiteY6" fmla="*/ 2769384 h 3460628"/>
              <a:gd name="connsiteX7" fmla="*/ 2220103 w 2664102"/>
              <a:gd name="connsiteY7" fmla="*/ 2774826 h 3460628"/>
              <a:gd name="connsiteX8" fmla="*/ 2295226 w 2664102"/>
              <a:gd name="connsiteY8" fmla="*/ 3020760 h 3460628"/>
              <a:gd name="connsiteX9" fmla="*/ 1855358 w 2664102"/>
              <a:gd name="connsiteY9" fmla="*/ 3460628 h 3460628"/>
              <a:gd name="connsiteX10" fmla="*/ 1424427 w 2664102"/>
              <a:gd name="connsiteY10" fmla="*/ 3109409 h 3460628"/>
              <a:gd name="connsiteX11" fmla="*/ 1423668 w 2664102"/>
              <a:gd name="connsiteY11" fmla="*/ 3101884 h 3460628"/>
              <a:gd name="connsiteX12" fmla="*/ 1332051 w 2664102"/>
              <a:gd name="connsiteY12" fmla="*/ 3106510 h 3460628"/>
              <a:gd name="connsiteX13" fmla="*/ 0 w 2664102"/>
              <a:gd name="connsiteY13" fmla="*/ 1774459 h 3460628"/>
              <a:gd name="connsiteX14" fmla="*/ 390149 w 2664102"/>
              <a:gd name="connsiteY14" fmla="*/ 832557 h 3460628"/>
              <a:gd name="connsiteX15" fmla="*/ 400718 w 2664102"/>
              <a:gd name="connsiteY15" fmla="*/ 822951 h 3460628"/>
              <a:gd name="connsiteX16" fmla="*/ 381759 w 2664102"/>
              <a:gd name="connsiteY16" fmla="*/ 761874 h 3460628"/>
              <a:gd name="connsiteX17" fmla="*/ 368876 w 2664102"/>
              <a:gd name="connsiteY17" fmla="*/ 634084 h 3460628"/>
              <a:gd name="connsiteX18" fmla="*/ 1002960 w 2664102"/>
              <a:gd name="connsiteY18"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64102" h="3460628">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54">
            <a:extLst>
              <a:ext uri="{FF2B5EF4-FFF2-40B4-BE49-F238E27FC236}">
                <a16:creationId xmlns:a16="http://schemas.microsoft.com/office/drawing/2014/main" id="{5322CBE2-C8DB-9445-B2BF-307CEC7D4467}"/>
              </a:ext>
            </a:extLst>
          </p:cNvPr>
          <p:cNvSpPr/>
          <p:nvPr/>
        </p:nvSpPr>
        <p:spPr>
          <a:xfrm>
            <a:off x="8975567" y="1698686"/>
            <a:ext cx="2664102" cy="3460628"/>
          </a:xfrm>
          <a:custGeom>
            <a:avLst/>
            <a:gdLst>
              <a:gd name="connsiteX0" fmla="*/ 1002960 w 2664102"/>
              <a:gd name="connsiteY0" fmla="*/ 0 h 3460628"/>
              <a:gd name="connsiteX1" fmla="*/ 1587215 w 2664102"/>
              <a:gd name="connsiteY1" fmla="*/ 387270 h 3460628"/>
              <a:gd name="connsiteX2" fmla="*/ 1613791 w 2664102"/>
              <a:gd name="connsiteY2" fmla="*/ 472887 h 3460628"/>
              <a:gd name="connsiteX3" fmla="*/ 1728162 w 2664102"/>
              <a:gd name="connsiteY3" fmla="*/ 502295 h 3460628"/>
              <a:gd name="connsiteX4" fmla="*/ 2664102 w 2664102"/>
              <a:gd name="connsiteY4" fmla="*/ 1774459 h 3460628"/>
              <a:gd name="connsiteX5" fmla="*/ 2359926 w 2664102"/>
              <a:gd name="connsiteY5" fmla="*/ 2621767 h 3460628"/>
              <a:gd name="connsiteX6" fmla="*/ 2289236 w 2664102"/>
              <a:gd name="connsiteY6" fmla="*/ 2699546 h 3460628"/>
              <a:gd name="connsiteX7" fmla="*/ 2301574 w 2664102"/>
              <a:gd name="connsiteY7" fmla="*/ 2709727 h 3460628"/>
              <a:gd name="connsiteX8" fmla="*/ 2430409 w 2664102"/>
              <a:gd name="connsiteY8" fmla="*/ 3020760 h 3460628"/>
              <a:gd name="connsiteX9" fmla="*/ 1990541 w 2664102"/>
              <a:gd name="connsiteY9" fmla="*/ 3460628 h 3460628"/>
              <a:gd name="connsiteX10" fmla="*/ 1559610 w 2664102"/>
              <a:gd name="connsiteY10" fmla="*/ 3109409 h 3460628"/>
              <a:gd name="connsiteX11" fmla="*/ 1557255 w 2664102"/>
              <a:gd name="connsiteY11" fmla="*/ 3086049 h 3460628"/>
              <a:gd name="connsiteX12" fmla="*/ 1468245 w 2664102"/>
              <a:gd name="connsiteY12" fmla="*/ 3099633 h 3460628"/>
              <a:gd name="connsiteX13" fmla="*/ 1332051 w 2664102"/>
              <a:gd name="connsiteY13" fmla="*/ 3106510 h 3460628"/>
              <a:gd name="connsiteX14" fmla="*/ 0 w 2664102"/>
              <a:gd name="connsiteY14" fmla="*/ 1774459 h 3460628"/>
              <a:gd name="connsiteX15" fmla="*/ 390149 w 2664102"/>
              <a:gd name="connsiteY15" fmla="*/ 832557 h 3460628"/>
              <a:gd name="connsiteX16" fmla="*/ 400718 w 2664102"/>
              <a:gd name="connsiteY16" fmla="*/ 822951 h 3460628"/>
              <a:gd name="connsiteX17" fmla="*/ 381758 w 2664102"/>
              <a:gd name="connsiteY17" fmla="*/ 761874 h 3460628"/>
              <a:gd name="connsiteX18" fmla="*/ 368876 w 2664102"/>
              <a:gd name="connsiteY18" fmla="*/ 634084 h 3460628"/>
              <a:gd name="connsiteX19" fmla="*/ 1002960 w 2664102"/>
              <a:gd name="connsiteY19" fmla="*/ 0 h 346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4102" h="3460628">
                <a:moveTo>
                  <a:pt x="1002960" y="0"/>
                </a:moveTo>
                <a:cubicBezTo>
                  <a:pt x="1265606" y="0"/>
                  <a:pt x="1490955" y="159688"/>
                  <a:pt x="1587215" y="387270"/>
                </a:cubicBezTo>
                <a:lnTo>
                  <a:pt x="1613791" y="472887"/>
                </a:lnTo>
                <a:lnTo>
                  <a:pt x="1728162" y="502295"/>
                </a:lnTo>
                <a:cubicBezTo>
                  <a:pt x="2270398" y="670948"/>
                  <a:pt x="2664102" y="1176726"/>
                  <a:pt x="2664102" y="1774459"/>
                </a:cubicBezTo>
                <a:cubicBezTo>
                  <a:pt x="2664102" y="2096315"/>
                  <a:pt x="2549951" y="2391510"/>
                  <a:pt x="2359926" y="2621767"/>
                </a:cubicBezTo>
                <a:lnTo>
                  <a:pt x="2289236" y="2699546"/>
                </a:lnTo>
                <a:lnTo>
                  <a:pt x="2301574" y="2709727"/>
                </a:lnTo>
                <a:cubicBezTo>
                  <a:pt x="2381175" y="2789327"/>
                  <a:pt x="2430409" y="2899294"/>
                  <a:pt x="2430409" y="3020760"/>
                </a:cubicBezTo>
                <a:cubicBezTo>
                  <a:pt x="2430409" y="3263692"/>
                  <a:pt x="2233473" y="3460628"/>
                  <a:pt x="1990541" y="3460628"/>
                </a:cubicBezTo>
                <a:cubicBezTo>
                  <a:pt x="1777975" y="3460628"/>
                  <a:pt x="1600626" y="3309849"/>
                  <a:pt x="1559610" y="3109409"/>
                </a:cubicBezTo>
                <a:lnTo>
                  <a:pt x="1557255" y="3086049"/>
                </a:lnTo>
                <a:lnTo>
                  <a:pt x="1468245" y="3099633"/>
                </a:lnTo>
                <a:cubicBezTo>
                  <a:pt x="1423466" y="3104181"/>
                  <a:pt x="1378030" y="3106510"/>
                  <a:pt x="1332051" y="3106510"/>
                </a:cubicBezTo>
                <a:cubicBezTo>
                  <a:pt x="596380" y="3106510"/>
                  <a:pt x="0" y="2510130"/>
                  <a:pt x="0" y="1774459"/>
                </a:cubicBezTo>
                <a:cubicBezTo>
                  <a:pt x="0" y="1406624"/>
                  <a:pt x="149095" y="1073611"/>
                  <a:pt x="390149" y="832557"/>
                </a:cubicBezTo>
                <a:lnTo>
                  <a:pt x="400718" y="822951"/>
                </a:lnTo>
                <a:lnTo>
                  <a:pt x="381758" y="761874"/>
                </a:lnTo>
                <a:cubicBezTo>
                  <a:pt x="373312" y="720597"/>
                  <a:pt x="368876" y="677859"/>
                  <a:pt x="368876" y="634084"/>
                </a:cubicBezTo>
                <a:cubicBezTo>
                  <a:pt x="368876" y="283889"/>
                  <a:pt x="652765" y="0"/>
                  <a:pt x="1002960" y="0"/>
                </a:cubicBezTo>
                <a:close/>
              </a:path>
            </a:pathLst>
          </a:custGeom>
          <a:solidFill>
            <a:srgbClr val="FED1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1" name="Rectangle 30">
            <a:extLst>
              <a:ext uri="{FF2B5EF4-FFF2-40B4-BE49-F238E27FC236}">
                <a16:creationId xmlns:a16="http://schemas.microsoft.com/office/drawing/2014/main" id="{15B96E93-12A7-0543-B8EE-9285E103FDF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2" name="TextBox 31">
            <a:extLst>
              <a:ext uri="{FF2B5EF4-FFF2-40B4-BE49-F238E27FC236}">
                <a16:creationId xmlns:a16="http://schemas.microsoft.com/office/drawing/2014/main" id="{B952A1B4-9317-CA4F-8010-A831C931E180}"/>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
        <p:nvSpPr>
          <p:cNvPr id="56" name="Oval 55">
            <a:extLst>
              <a:ext uri="{FF2B5EF4-FFF2-40B4-BE49-F238E27FC236}">
                <a16:creationId xmlns:a16="http://schemas.microsoft.com/office/drawing/2014/main" id="{B13E1DCE-8617-FE49-9D50-215190C95744}"/>
              </a:ext>
            </a:extLst>
          </p:cNvPr>
          <p:cNvSpPr/>
          <p:nvPr userDrawn="1"/>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1CF0B779-49F1-BD40-A379-6E82ED7A8EA5}"/>
              </a:ext>
            </a:extLst>
          </p:cNvPr>
          <p:cNvSpPr/>
          <p:nvPr userDrawn="1"/>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71B6F19E-6C02-7B40-813C-4C605D3E627A}"/>
              </a:ext>
            </a:extLst>
          </p:cNvPr>
          <p:cNvSpPr/>
          <p:nvPr userDrawn="1"/>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A601DA3-31CF-EE49-AC34-35907C8E7C67}"/>
              </a:ext>
            </a:extLst>
          </p:cNvPr>
          <p:cNvSpPr/>
          <p:nvPr userDrawn="1"/>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7">
            <a:extLst>
              <a:ext uri="{FF2B5EF4-FFF2-40B4-BE49-F238E27FC236}">
                <a16:creationId xmlns:a16="http://schemas.microsoft.com/office/drawing/2014/main" id="{1FA3C6B8-1B91-3C45-ABF9-38614C60D882}"/>
              </a:ext>
            </a:extLst>
          </p:cNvPr>
          <p:cNvSpPr>
            <a:spLocks noGrp="1"/>
          </p:cNvSpPr>
          <p:nvPr>
            <p:ph type="body" sz="quarter" idx="34" hasCustomPrompt="1"/>
          </p:nvPr>
        </p:nvSpPr>
        <p:spPr>
          <a:xfrm>
            <a:off x="2747941" y="194690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62" name="Text Placeholder 17">
            <a:extLst>
              <a:ext uri="{FF2B5EF4-FFF2-40B4-BE49-F238E27FC236}">
                <a16:creationId xmlns:a16="http://schemas.microsoft.com/office/drawing/2014/main" id="{A458E8DF-54E7-064A-9CDB-051A735469FD}"/>
              </a:ext>
            </a:extLst>
          </p:cNvPr>
          <p:cNvSpPr>
            <a:spLocks noGrp="1"/>
          </p:cNvSpPr>
          <p:nvPr>
            <p:ph type="body" sz="quarter" idx="35" hasCustomPrompt="1"/>
          </p:nvPr>
        </p:nvSpPr>
        <p:spPr>
          <a:xfrm>
            <a:off x="5064548" y="1949503"/>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6" name="Text Placeholder 17">
            <a:extLst>
              <a:ext uri="{FF2B5EF4-FFF2-40B4-BE49-F238E27FC236}">
                <a16:creationId xmlns:a16="http://schemas.microsoft.com/office/drawing/2014/main" id="{FDFA3651-9899-9946-9C5D-81AF4B51CA40}"/>
              </a:ext>
            </a:extLst>
          </p:cNvPr>
          <p:cNvSpPr>
            <a:spLocks noGrp="1"/>
          </p:cNvSpPr>
          <p:nvPr>
            <p:ph type="body" sz="quarter" idx="36" hasCustomPrompt="1"/>
          </p:nvPr>
        </p:nvSpPr>
        <p:spPr>
          <a:xfrm>
            <a:off x="7338393" y="1962861"/>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7" name="Text Placeholder 17">
            <a:extLst>
              <a:ext uri="{FF2B5EF4-FFF2-40B4-BE49-F238E27FC236}">
                <a16:creationId xmlns:a16="http://schemas.microsoft.com/office/drawing/2014/main" id="{4790CDE1-298B-B145-BA4E-F6881FB7FA93}"/>
              </a:ext>
            </a:extLst>
          </p:cNvPr>
          <p:cNvSpPr>
            <a:spLocks noGrp="1"/>
          </p:cNvSpPr>
          <p:nvPr>
            <p:ph type="body" sz="quarter" idx="37" hasCustomPrompt="1"/>
          </p:nvPr>
        </p:nvSpPr>
        <p:spPr>
          <a:xfrm>
            <a:off x="9655000" y="1965457"/>
            <a:ext cx="695250" cy="734798"/>
          </a:xfrm>
        </p:spPr>
        <p:txBody>
          <a:bodyPr/>
          <a:lstStyle>
            <a:lvl1pPr algn="ctr">
              <a:buNone/>
              <a:defRPr sz="4800" b="1"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Tree>
    <p:extLst>
      <p:ext uri="{BB962C8B-B14F-4D97-AF65-F5344CB8AC3E}">
        <p14:creationId xmlns:p14="http://schemas.microsoft.com/office/powerpoint/2010/main" val="939996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2688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4765027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ED100"/>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2" name="TextBox 81">
            <a:extLst>
              <a:ext uri="{FF2B5EF4-FFF2-40B4-BE49-F238E27FC236}">
                <a16:creationId xmlns:a16="http://schemas.microsoft.com/office/drawing/2014/main" id="{08E9F9D0-9E26-264C-AEC8-09904D07E9EC}"/>
              </a:ext>
            </a:extLst>
          </p:cNvPr>
          <p:cNvSpPr txBox="1"/>
          <p:nvPr/>
        </p:nvSpPr>
        <p:spPr>
          <a:xfrm>
            <a:off x="3477661" y="3013347"/>
            <a:ext cx="1066702" cy="369332"/>
          </a:xfrm>
          <a:prstGeom prst="rect">
            <a:avLst/>
          </a:prstGeom>
          <a:noFill/>
        </p:spPr>
        <p:txBody>
          <a:bodyPr wrap="none" rtlCol="0">
            <a:spAutoFit/>
          </a:bodyPr>
          <a:lstStyle/>
          <a:p>
            <a:pPr algn="ctr"/>
            <a:r>
              <a:rPr lang="en-US" dirty="0">
                <a:solidFill>
                  <a:schemeClr val="tx2"/>
                </a:solidFill>
                <a:latin typeface="+mn-lt"/>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33955" y="2984923"/>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ED100"/>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28" name="Rectangle 27">
            <a:extLst>
              <a:ext uri="{FF2B5EF4-FFF2-40B4-BE49-F238E27FC236}">
                <a16:creationId xmlns:a16="http://schemas.microsoft.com/office/drawing/2014/main" id="{DF453934-7B62-4644-A627-15E6F071BCE9}"/>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9" name="TextBox 28">
            <a:extLst>
              <a:ext uri="{FF2B5EF4-FFF2-40B4-BE49-F238E27FC236}">
                <a16:creationId xmlns:a16="http://schemas.microsoft.com/office/drawing/2014/main" id="{363C83FA-5939-4A4D-8F14-DBDF6C3C824C}"/>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858123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8D471C-0C8F-0146-83F3-CAF71642C847}"/>
              </a:ext>
            </a:extLst>
          </p:cNvPr>
          <p:cNvSpPr/>
          <p:nvPr userDrawn="1"/>
        </p:nvSpPr>
        <p:spPr>
          <a:xfrm flipV="1">
            <a:off x="1808067" y="0"/>
            <a:ext cx="5567770" cy="6932300"/>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2228342" y="5863147"/>
            <a:ext cx="233548" cy="233548"/>
            <a:chOff x="5941025" y="3634400"/>
            <a:chExt cx="467650" cy="467650"/>
          </a:xfrm>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2655617" y="4585634"/>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2655617" y="5208593"/>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2663781" y="5852156"/>
            <a:ext cx="3704362" cy="361924"/>
          </a:xfrm>
        </p:spPr>
        <p:txBody>
          <a:bodyPr anchor="t"/>
          <a:lstStyle>
            <a:lvl1pPr algn="l">
              <a:buNone/>
              <a:defRPr sz="1400" b="0" i="0" spc="0">
                <a:solidFill>
                  <a:srgbClr val="000000"/>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623928" y="1515712"/>
            <a:ext cx="3195486" cy="731140"/>
          </a:xfr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623928" y="706136"/>
            <a:ext cx="3195485" cy="837258"/>
          </a:xfrm>
        </p:spPr>
        <p:txBody>
          <a:bodyPr anchor="ctr">
            <a:normAutofit/>
          </a:bodyPr>
          <a:lstStyle>
            <a:lvl1pPr marL="0" indent="0" algn="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203809" y="5757022"/>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27" name="Rectangle 26">
            <a:extLst>
              <a:ext uri="{FF2B5EF4-FFF2-40B4-BE49-F238E27FC236}">
                <a16:creationId xmlns:a16="http://schemas.microsoft.com/office/drawing/2014/main" id="{C0B53E92-EEA2-C244-A0DE-E8A8BB45245B}"/>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Box 27">
            <a:extLst>
              <a:ext uri="{FF2B5EF4-FFF2-40B4-BE49-F238E27FC236}">
                <a16:creationId xmlns:a16="http://schemas.microsoft.com/office/drawing/2014/main" id="{77ECD463-CACA-A245-ABB8-C2DAD3A70862}"/>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pic>
        <p:nvPicPr>
          <p:cNvPr id="29" name="Picture 28" descr="A picture containing text&#10;&#10;Description automatically generated">
            <a:extLst>
              <a:ext uri="{FF2B5EF4-FFF2-40B4-BE49-F238E27FC236}">
                <a16:creationId xmlns:a16="http://schemas.microsoft.com/office/drawing/2014/main" id="{8EB78B0B-4981-7A4C-ADF6-A5630804811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808068" y="385987"/>
            <a:ext cx="5567769" cy="2534194"/>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4816-4301-EA49-A854-EFF7B06B50C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E3B0B7E-5192-F941-94C5-AA4F5EB37B06}"/>
              </a:ext>
            </a:extLst>
          </p:cNvPr>
          <p:cNvSpPr>
            <a:spLocks noGrp="1"/>
          </p:cNvSpPr>
          <p:nvPr>
            <p:ph type="dt" sz="half" idx="10"/>
          </p:nvPr>
        </p:nvSpPr>
        <p:spPr/>
        <p:txBody>
          <a:bodyPr/>
          <a:lstStyle/>
          <a:p>
            <a:fld id="{8B7FD578-4D8C-F94D-9569-CDE05732EEA7}" type="datetimeFigureOut">
              <a:rPr lang="en-US" smtClean="0"/>
              <a:t>9/15/2022</a:t>
            </a:fld>
            <a:endParaRPr lang="en-US"/>
          </a:p>
        </p:txBody>
      </p:sp>
      <p:sp>
        <p:nvSpPr>
          <p:cNvPr id="4" name="Footer Placeholder 3">
            <a:extLst>
              <a:ext uri="{FF2B5EF4-FFF2-40B4-BE49-F238E27FC236}">
                <a16:creationId xmlns:a16="http://schemas.microsoft.com/office/drawing/2014/main" id="{D92BEBE4-8EEC-6844-B51E-A3F43CE95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6CA9F6-92D0-2B46-B53F-6568F55BCE8D}"/>
              </a:ext>
            </a:extLst>
          </p:cNvPr>
          <p:cNvSpPr>
            <a:spLocks noGrp="1"/>
          </p:cNvSpPr>
          <p:nvPr>
            <p:ph type="sldNum" sz="quarter" idx="12"/>
          </p:nvPr>
        </p:nvSpPr>
        <p:spPr/>
        <p:txBody>
          <a:bodyPr/>
          <a:lstStyle/>
          <a:p>
            <a:fld id="{5E760C49-C21F-C349-B509-93C281143DFD}" type="slidenum">
              <a:rPr lang="en-US" smtClean="0"/>
              <a:t>‹#›</a:t>
            </a:fld>
            <a:endParaRPr lang="en-US"/>
          </a:p>
        </p:txBody>
      </p:sp>
    </p:spTree>
    <p:extLst>
      <p:ext uri="{BB962C8B-B14F-4D97-AF65-F5344CB8AC3E}">
        <p14:creationId xmlns:p14="http://schemas.microsoft.com/office/powerpoint/2010/main" val="22490745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3366"/>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9763223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Overview/Content Slid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rgbClr val="000000"/>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55753" y="2768840"/>
            <a:ext cx="771474" cy="826781"/>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514218" y="2888227"/>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323026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34804" y="2773248"/>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1"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02525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2102708"/>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75611" y="1030385"/>
            <a:ext cx="8116389" cy="5375657"/>
          </a:xfrm>
          <a:prstGeom prst="rect">
            <a:avLst/>
          </a:prstGeom>
        </p:spPr>
      </p:pic>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241300" y="2545710"/>
            <a:ext cx="4025900" cy="3281905"/>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413869" y="148139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254000" y="815983"/>
            <a:ext cx="4431211" cy="582221"/>
          </a:xfrm>
        </p:spPr>
        <p:txBody>
          <a:bodyPr>
            <a:normAutofit/>
          </a:bodyPr>
          <a:lstStyle>
            <a:lvl1pPr marL="0" indent="0" algn="l">
              <a:buNone/>
              <a:defRPr sz="3300" b="0" i="0">
                <a:solidFill>
                  <a:srgbClr val="000000"/>
                </a:solidFill>
                <a:latin typeface="+mn-lt"/>
              </a:defRPr>
            </a:lvl1pPr>
          </a:lstStyle>
          <a:p>
            <a:pPr lvl="0"/>
            <a:r>
              <a:rPr lang="en-US" dirty="0"/>
              <a:t>Heading</a:t>
            </a:r>
          </a:p>
        </p:txBody>
      </p:sp>
      <p:sp>
        <p:nvSpPr>
          <p:cNvPr id="14" name="TextBox 13">
            <a:extLst>
              <a:ext uri="{FF2B5EF4-FFF2-40B4-BE49-F238E27FC236}">
                <a16:creationId xmlns:a16="http://schemas.microsoft.com/office/drawing/2014/main" id="{A49303A5-D1EB-C442-9E2A-6A8EC00F0AF9}"/>
              </a:ext>
            </a:extLst>
          </p:cNvPr>
          <p:cNvSpPr txBox="1"/>
          <p:nvPr userDrawn="1"/>
        </p:nvSpPr>
        <p:spPr>
          <a:xfrm>
            <a:off x="483594" y="6462600"/>
            <a:ext cx="10973735" cy="261610"/>
          </a:xfrm>
          <a:prstGeom prst="rect">
            <a:avLst/>
          </a:prstGeom>
          <a:noFill/>
        </p:spPr>
        <p:txBody>
          <a:bodyPr wrap="square" rtlCol="0">
            <a:spAutoFit/>
          </a:bodyPr>
          <a:lstStyle/>
          <a:p>
            <a:pPr algn="l"/>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
        <p:nvSpPr>
          <p:cNvPr id="15" name="Rectangle 14">
            <a:extLst>
              <a:ext uri="{FF2B5EF4-FFF2-40B4-BE49-F238E27FC236}">
                <a16:creationId xmlns:a16="http://schemas.microsoft.com/office/drawing/2014/main" id="{A3A5A6C8-69EF-E842-8837-B1A42CF4CED9}"/>
              </a:ext>
            </a:extLst>
          </p:cNvPr>
          <p:cNvSpPr/>
          <p:nvPr userDrawn="1"/>
        </p:nvSpPr>
        <p:spPr>
          <a:xfrm rot="16200000" flipV="1">
            <a:off x="215869" y="6622959"/>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Tree>
    <p:extLst>
      <p:ext uri="{BB962C8B-B14F-4D97-AF65-F5344CB8AC3E}">
        <p14:creationId xmlns:p14="http://schemas.microsoft.com/office/powerpoint/2010/main" val="1208065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FFD100"/>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1" name="Rectangle 10">
            <a:extLst>
              <a:ext uri="{FF2B5EF4-FFF2-40B4-BE49-F238E27FC236}">
                <a16:creationId xmlns:a16="http://schemas.microsoft.com/office/drawing/2014/main" id="{01E79E08-121F-EF40-B68F-2326DCD6818A}"/>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2" name="TextBox 11">
            <a:extLst>
              <a:ext uri="{FF2B5EF4-FFF2-40B4-BE49-F238E27FC236}">
                <a16:creationId xmlns:a16="http://schemas.microsoft.com/office/drawing/2014/main" id="{7AAC3C04-E420-5945-9FD1-6F6B40B5823A}"/>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65D64E-6DB1-4A41-947D-6D77DB334755}"/>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a:extLst>
              <a:ext uri="{FF2B5EF4-FFF2-40B4-BE49-F238E27FC236}">
                <a16:creationId xmlns:a16="http://schemas.microsoft.com/office/drawing/2014/main" id="{60C79254-DD04-7E4B-828C-5CA56E48C9DE}"/>
              </a:ext>
            </a:extLst>
          </p:cNvPr>
          <p:cNvSpPr>
            <a:spLocks noGrp="1"/>
          </p:cNvSpPr>
          <p:nvPr>
            <p:ph type="body" sz="quarter" idx="14" hasCustomPrompt="1"/>
          </p:nvPr>
        </p:nvSpPr>
        <p:spPr>
          <a:xfrm>
            <a:off x="10391462" y="4473027"/>
            <a:ext cx="785328" cy="1056986"/>
          </a:xfrm>
        </p:spPr>
        <p:txBody>
          <a:bodyPr anchor="t">
            <a:normAutofit/>
          </a:bodyPr>
          <a:lstStyle>
            <a:lvl1pPr marL="0" indent="0" algn="r">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3" name="Text Placeholder 23">
            <a:extLst>
              <a:ext uri="{FF2B5EF4-FFF2-40B4-BE49-F238E27FC236}">
                <a16:creationId xmlns:a16="http://schemas.microsoft.com/office/drawing/2014/main" id="{A4E5A449-A8FD-D544-B3D3-37354D5B0DDD}"/>
              </a:ext>
            </a:extLst>
          </p:cNvPr>
          <p:cNvSpPr>
            <a:spLocks noGrp="1"/>
          </p:cNvSpPr>
          <p:nvPr>
            <p:ph type="body" sz="quarter" idx="13" hasCustomPrompt="1"/>
          </p:nvPr>
        </p:nvSpPr>
        <p:spPr>
          <a:xfrm>
            <a:off x="6807398" y="795622"/>
            <a:ext cx="4369392" cy="4493975"/>
          </a:xfr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14" name="Text Placeholder 23">
            <a:extLst>
              <a:ext uri="{FF2B5EF4-FFF2-40B4-BE49-F238E27FC236}">
                <a16:creationId xmlns:a16="http://schemas.microsoft.com/office/drawing/2014/main" id="{A180F79E-6991-EC4B-A8D6-4F047C14DA6D}"/>
              </a:ext>
            </a:extLst>
          </p:cNvPr>
          <p:cNvSpPr>
            <a:spLocks noGrp="1"/>
          </p:cNvSpPr>
          <p:nvPr>
            <p:ph type="body" sz="quarter" idx="15" hasCustomPrompt="1"/>
          </p:nvPr>
        </p:nvSpPr>
        <p:spPr>
          <a:xfrm>
            <a:off x="6718982" y="598304"/>
            <a:ext cx="2613204" cy="1221666"/>
          </a:xfrm>
        </p:spPr>
        <p:txBody>
          <a:bodyPr anchor="t">
            <a:noAutofit/>
          </a:bodyPr>
          <a:lstStyle>
            <a:lvl1pPr marL="0" indent="0" algn="l">
              <a:buNone/>
              <a:defRPr sz="13000" b="1" i="0" baseline="0">
                <a:solidFill>
                  <a:srgbClr val="000000"/>
                </a:solidFill>
                <a:latin typeface="Times New Roman" charset="0"/>
                <a:ea typeface="Times New Roman" charset="0"/>
                <a:cs typeface="Times New Roman" charset="0"/>
              </a:defRPr>
            </a:lvl1pPr>
          </a:lstStyle>
          <a:p>
            <a:pPr lvl="0"/>
            <a:r>
              <a:rPr lang="en-US" dirty="0"/>
              <a:t>“</a:t>
            </a:r>
          </a:p>
        </p:txBody>
      </p:sp>
      <p:sp>
        <p:nvSpPr>
          <p:cNvPr id="15" name="Picture Placeholder 2">
            <a:extLst>
              <a:ext uri="{FF2B5EF4-FFF2-40B4-BE49-F238E27FC236}">
                <a16:creationId xmlns:a16="http://schemas.microsoft.com/office/drawing/2014/main" id="{45B0059D-F32E-414A-BAC6-0279DA5761BF}"/>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6" name="Rectangle 15">
            <a:extLst>
              <a:ext uri="{FF2B5EF4-FFF2-40B4-BE49-F238E27FC236}">
                <a16:creationId xmlns:a16="http://schemas.microsoft.com/office/drawing/2014/main" id="{2A8FFB4B-FE6E-1445-9086-98AA1C167CB4}"/>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7" name="TextBox 16">
            <a:extLst>
              <a:ext uri="{FF2B5EF4-FFF2-40B4-BE49-F238E27FC236}">
                <a16:creationId xmlns:a16="http://schemas.microsoft.com/office/drawing/2014/main" id="{FC3EE403-BF92-5C4B-963E-1DEB80475324}"/>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49209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85D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1" name="Rectangle 20">
            <a:extLst>
              <a:ext uri="{FF2B5EF4-FFF2-40B4-BE49-F238E27FC236}">
                <a16:creationId xmlns:a16="http://schemas.microsoft.com/office/drawing/2014/main" id="{5B401573-3136-B04E-AB48-47CA1061F3E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9" name="Picture 8" descr="Icon&#10;&#10;Description automatically generated with medium confidence">
            <a:extLst>
              <a:ext uri="{FF2B5EF4-FFF2-40B4-BE49-F238E27FC236}">
                <a16:creationId xmlns:a16="http://schemas.microsoft.com/office/drawing/2014/main" id="{22325080-AF67-C14B-9DA7-CE376BEEC2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0" name="TextBox 9">
            <a:extLst>
              <a:ext uri="{FF2B5EF4-FFF2-40B4-BE49-F238E27FC236}">
                <a16:creationId xmlns:a16="http://schemas.microsoft.com/office/drawing/2014/main" id="{7C766157-FFB2-4A4F-AA24-0864D8EE6AEE}"/>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22041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2FE68-7CC8-1646-9C36-2C3C69C0A393}"/>
              </a:ext>
            </a:extLst>
          </p:cNvPr>
          <p:cNvSpPr/>
          <p:nvPr userDrawn="1"/>
        </p:nvSpPr>
        <p:spPr>
          <a:xfrm>
            <a:off x="241300" y="228600"/>
            <a:ext cx="11696700" cy="5695316"/>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B8417EBC-A29A-3844-B4F5-D498899BAC8B}"/>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rgbClr val="000000"/>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F6458FEC-C951-8642-A3B9-1DA1AC213093}"/>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rgbClr val="000000"/>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37E951DA-E70F-1B41-A73A-ACA59D805E7B}"/>
              </a:ext>
            </a:extLst>
          </p:cNvPr>
          <p:cNvSpPr/>
          <p:nvPr userDrawn="1"/>
        </p:nvSpPr>
        <p:spPr>
          <a:xfrm rot="5400000" flipV="1">
            <a:off x="1375154" y="1210306"/>
            <a:ext cx="1008000" cy="36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3" name="Rectangle 12">
            <a:extLst>
              <a:ext uri="{FF2B5EF4-FFF2-40B4-BE49-F238E27FC236}">
                <a16:creationId xmlns:a16="http://schemas.microsoft.com/office/drawing/2014/main" id="{ED4CA8DF-9E90-C84C-AD0D-9A398781FE1B}"/>
              </a:ext>
            </a:extLst>
          </p:cNvPr>
          <p:cNvSpPr/>
          <p:nvPr userDrawn="1"/>
        </p:nvSpPr>
        <p:spPr>
          <a:xfrm rot="16200000" flipV="1">
            <a:off x="11591456" y="6622960"/>
            <a:ext cx="43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with medium confidence">
            <a:extLst>
              <a:ext uri="{FF2B5EF4-FFF2-40B4-BE49-F238E27FC236}">
                <a16:creationId xmlns:a16="http://schemas.microsoft.com/office/drawing/2014/main" id="{35BFF2BC-D3C8-7647-A662-02D7A1E3CC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82959" y="295269"/>
            <a:ext cx="4161378" cy="5695316"/>
          </a:xfrm>
          <a:prstGeom prst="rect">
            <a:avLst/>
          </a:prstGeom>
        </p:spPr>
      </p:pic>
      <p:sp>
        <p:nvSpPr>
          <p:cNvPr id="15" name="TextBox 14">
            <a:extLst>
              <a:ext uri="{FF2B5EF4-FFF2-40B4-BE49-F238E27FC236}">
                <a16:creationId xmlns:a16="http://schemas.microsoft.com/office/drawing/2014/main" id="{F2EEDFD3-46C8-FE4A-99B2-441927A90781}"/>
              </a:ext>
            </a:extLst>
          </p:cNvPr>
          <p:cNvSpPr txBox="1"/>
          <p:nvPr userDrawn="1"/>
        </p:nvSpPr>
        <p:spPr>
          <a:xfrm>
            <a:off x="363851" y="6461565"/>
            <a:ext cx="11425605" cy="261610"/>
          </a:xfrm>
          <a:prstGeom prst="rect">
            <a:avLst/>
          </a:prstGeom>
          <a:noFill/>
        </p:spPr>
        <p:txBody>
          <a:bodyPr wrap="square" rtlCol="0">
            <a:spAutoFit/>
          </a:bodyPr>
          <a:lstStyle/>
          <a:p>
            <a:pPr algn="r"/>
            <a:r>
              <a:rPr lang="en-US" sz="11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100" kern="1000" spc="110" baseline="0" dirty="0">
                <a:solidFill>
                  <a:srgbClr val="000000"/>
                </a:solidFill>
                <a:latin typeface="+mj-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353394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85D2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3DEFE2F3-1083-6042-8E1A-CF09DF7F7B14}"/>
              </a:ext>
            </a:extLst>
          </p:cNvPr>
          <p:cNvSpPr/>
          <p:nvPr userDrawn="1"/>
        </p:nvSpPr>
        <p:spPr>
          <a:xfrm flipV="1">
            <a:off x="10087" y="6555301"/>
            <a:ext cx="792000" cy="3600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rgbClr val="000000"/>
                </a:solidFill>
                <a:latin typeface="+mn-lt"/>
              </a:defRPr>
            </a:lvl1pPr>
          </a:lstStyle>
          <a:p>
            <a:pPr lvl="0"/>
            <a:r>
              <a:rPr lang="en-US" dirty="0"/>
              <a:t>Heading</a:t>
            </a:r>
          </a:p>
        </p:txBody>
      </p:sp>
      <p:sp>
        <p:nvSpPr>
          <p:cNvPr id="8" name="TextBox 7">
            <a:extLst>
              <a:ext uri="{FF2B5EF4-FFF2-40B4-BE49-F238E27FC236}">
                <a16:creationId xmlns:a16="http://schemas.microsoft.com/office/drawing/2014/main" id="{5471A97C-0468-6444-8032-86D1D6051187}"/>
              </a:ext>
            </a:extLst>
          </p:cNvPr>
          <p:cNvSpPr txBox="1"/>
          <p:nvPr userDrawn="1"/>
        </p:nvSpPr>
        <p:spPr>
          <a:xfrm rot="16200000">
            <a:off x="-3040291" y="2832024"/>
            <a:ext cx="6892756" cy="307777"/>
          </a:xfrm>
          <a:prstGeom prst="rect">
            <a:avLst/>
          </a:prstGeom>
          <a:noFill/>
        </p:spPr>
        <p:txBody>
          <a:bodyPr wrap="square" rtlCol="0">
            <a:spAutoFit/>
          </a:bodyPr>
          <a:lstStyle/>
          <a:p>
            <a:pPr algn="l"/>
            <a:r>
              <a:rPr lang="en-US" sz="1400" b="1" kern="1000" spc="110" baseline="0" dirty="0">
                <a:solidFill>
                  <a:srgbClr val="000000"/>
                </a:solidFill>
                <a:latin typeface="+mn-lt"/>
                <a:ea typeface="Lato Medium" panose="020F0502020204030203" pitchFamily="34" charset="0"/>
                <a:cs typeface="Calibri" panose="020F0502020204030204" pitchFamily="34" charset="0"/>
              </a:rPr>
              <a:t>Innovating food </a:t>
            </a:r>
            <a:r>
              <a:rPr lang="en-US" sz="1400" kern="1000" spc="110" baseline="0" dirty="0">
                <a:solidFill>
                  <a:srgbClr val="000000"/>
                </a:solidFill>
                <a:latin typeface="+mn-lt"/>
                <a:ea typeface="Lato Medium" panose="020F0502020204030203" pitchFamily="34" charset="0"/>
                <a:cs typeface="Calibri" panose="020F0502020204030204" pitchFamily="34" charset="0"/>
              </a:rPr>
              <a:t>for seniors</a:t>
            </a:r>
          </a:p>
        </p:txBody>
      </p:sp>
    </p:spTree>
    <p:extLst>
      <p:ext uri="{BB962C8B-B14F-4D97-AF65-F5344CB8AC3E}">
        <p14:creationId xmlns:p14="http://schemas.microsoft.com/office/powerpoint/2010/main" val="144705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9/15/2022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41" r:id="rId6"/>
    <p:sldLayoutId id="2147483861" r:id="rId7"/>
    <p:sldLayoutId id="2147483862" r:id="rId8"/>
    <p:sldLayoutId id="2147483863" r:id="rId9"/>
    <p:sldLayoutId id="2147483835" r:id="rId10"/>
    <p:sldLayoutId id="2147483836" r:id="rId11"/>
    <p:sldLayoutId id="2147483831" r:id="rId12"/>
    <p:sldLayoutId id="2147483846" r:id="rId13"/>
    <p:sldLayoutId id="2147483873" r:id="rId14"/>
    <p:sldLayoutId id="2147483834" r:id="rId15"/>
    <p:sldLayoutId id="2147483845" r:id="rId16"/>
    <p:sldLayoutId id="2147483869" r:id="rId17"/>
    <p:sldLayoutId id="2147483866" r:id="rId18"/>
    <p:sldLayoutId id="2147483833" r:id="rId19"/>
    <p:sldLayoutId id="2147483847" r:id="rId20"/>
    <p:sldLayoutId id="2147483871" r:id="rId21"/>
    <p:sldLayoutId id="2147483870" r:id="rId22"/>
    <p:sldLayoutId id="2147483872" r:id="rId23"/>
    <p:sldLayoutId id="2147483837" r:id="rId24"/>
    <p:sldLayoutId id="2147483838" r:id="rId25"/>
    <p:sldLayoutId id="2147483844" r:id="rId26"/>
    <p:sldLayoutId id="2147483848" r:id="rId27"/>
    <p:sldLayoutId id="2147483849" r:id="rId28"/>
    <p:sldLayoutId id="2147483851" r:id="rId29"/>
    <p:sldLayoutId id="2147483854" r:id="rId30"/>
    <p:sldLayoutId id="2147483855" r:id="rId31"/>
    <p:sldLayoutId id="2147483856" r:id="rId32"/>
    <p:sldLayoutId id="2147483857" r:id="rId33"/>
    <p:sldLayoutId id="2147483864" r:id="rId34"/>
    <p:sldLayoutId id="2147483852" r:id="rId35"/>
    <p:sldLayoutId id="2147483878" r:id="rId36"/>
    <p:sldLayoutId id="2147483858" r:id="rId37"/>
    <p:sldLayoutId id="2147483859" r:id="rId38"/>
    <p:sldLayoutId id="2147483860" r:id="rId39"/>
    <p:sldLayoutId id="2147483879" r:id="rId40"/>
    <p:sldLayoutId id="2147483853" r:id="rId41"/>
    <p:sldLayoutId id="2147483874" r:id="rId42"/>
    <p:sldLayoutId id="2147483875" r:id="rId43"/>
    <p:sldLayoutId id="2147483876" r:id="rId44"/>
    <p:sldLayoutId id="2147483877" r:id="rId4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5.xml"/><Relationship Id="rId1" Type="http://schemas.openxmlformats.org/officeDocument/2006/relationships/video" Target="https://www.youtube.com/embed/iPNZKyXqN1U?feature=oembed" TargetMode="External"/><Relationship Id="rId4" Type="http://schemas.openxmlformats.org/officeDocument/2006/relationships/hyperlink" Target="https://www.youtube.com/watch?v=iPNZKyXqN1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hyperlink" Target="https://www.age-platform.eu/project/promiss" TargetMode="External"/><Relationship Id="rId2" Type="http://schemas.openxmlformats.org/officeDocument/2006/relationships/slideLayout" Target="../slideLayouts/slideLayout45.xml"/><Relationship Id="rId1" Type="http://schemas.openxmlformats.org/officeDocument/2006/relationships/video" Target="https://www.youtube.com/embed/FsMuNbcgJN0?list=PLa-RibNROGBJBcQNR6z6bFZEAv1TKIIMW" TargetMode="External"/><Relationship Id="rId6" Type="http://schemas.openxmlformats.org/officeDocument/2006/relationships/hyperlink" Target="https://www.youtube.com/watch?v=FsMuNbcgJN0&amp;list=PLa-RibNROGBJBcQNR6z6bFZEAv1TKIIMW&amp;index=2"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hyperlink" Target="https://www.bbc.co.uk/bitesize/guides/z88hcj6/revision/4#:~:text=Protease%20enzymes%20are%20responsible%20for%20breaking%20down%20proteins%20in%20our%20food%20into%20amino%20acids." TargetMode="Externa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paula\Dropbox\My%20PC%20(LAPTOP-4I5H51FU)\Documents\PIFS\IO3%20background%20info\Healthy%20Eating%20%20-%20Fact%20sheet%204-%20sugar%20reduction%20pptx.pdf" TargetMode="External"/><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f.imperial.ac.uk/blog/imperial-medicine/2019/03/06/a-teaspoon-of-salt-away-from-high-blood-pressure/" TargetMode="External"/><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n.neurology.org/content/80/10/904.short" TargetMode="External"/><Relationship Id="rId2" Type="http://schemas.openxmlformats.org/officeDocument/2006/relationships/hyperlink" Target="https://www.sciencedirect.com/science/article/pii/S2212267212015092" TargetMode="External"/><Relationship Id="rId1" Type="http://schemas.openxmlformats.org/officeDocument/2006/relationships/slideLayout" Target="../slideLayouts/slideLayout16.xml"/><Relationship Id="rId5" Type="http://schemas.openxmlformats.org/officeDocument/2006/relationships/hyperlink" Target="https://agsjournals.onlinelibrary.wiley.com/doi/abs/10.1111/j.1532-5415.2007.01531.x" TargetMode="External"/><Relationship Id="rId4" Type="http://schemas.openxmlformats.org/officeDocument/2006/relationships/hyperlink" Target="https://www.tandfonline.com/doi/abs/10.1080/1028415X.2020.1769411"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pubmed.ncbi.nlm.nih.gov/18047254/" TargetMode="Externa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hyperlink" Target="https://www.frontiersin.org/articles/10.3389/fnut.2021.688086/full" TargetMode="External"/><Relationship Id="rId7" Type="http://schemas.openxmlformats.org/officeDocument/2006/relationships/hyperlink" Target="../Personalised%20nutritional%20recommendations%20based%20on%20gender,%20age,%20activity" TargetMode="External"/><Relationship Id="rId2" Type="http://schemas.openxmlformats.org/officeDocument/2006/relationships/hyperlink" Target="https://pubmed.ncbi.nlm.nih.gov/18047254/" TargetMode="External"/><Relationship Id="rId1" Type="http://schemas.openxmlformats.org/officeDocument/2006/relationships/slideLayout" Target="../slideLayouts/slideLayout16.xml"/><Relationship Id="rId6" Type="http://schemas.openxmlformats.org/officeDocument/2006/relationships/hyperlink" Target="https://www.age-platform.eu/project/promiss" TargetMode="External"/><Relationship Id="rId5" Type="http://schemas.openxmlformats.org/officeDocument/2006/relationships/hyperlink" Target="https://courses.lumenlearning.com/boundless-sociology/chapter/challenges-of-aging/" TargetMode="External"/><Relationship Id="rId4" Type="http://schemas.openxmlformats.org/officeDocument/2006/relationships/hyperlink" Target="https://www.mdpi.com/2072-6643/11/6/1251/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www.mdpi.com/2072-6643/11/6/1251/htm"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nualtra.com/products/foodlink-complete" TargetMode="External"/><Relationship Id="rId1" Type="http://schemas.openxmlformats.org/officeDocument/2006/relationships/slideLayout" Target="../slideLayouts/slideLayout14.xml"/><Relationship Id="rId4" Type="http://schemas.openxmlformats.org/officeDocument/2006/relationships/hyperlink" Target="https://www.hse.ie/eng/services/list/2/primarycare/community-funded-schemes/nutrition-supports/how-to-use-oral-nutritional-supplements.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joycetimmins.com/"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euro.who.int/__data/assets/pdf_file/0003/294474/European-Food-Nutrition-Action-Plan-20152020-en.pdf"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biozoon.de/shop/" TargetMode="Externa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video" Target="https://www.youtube.com/embed/x6TxIlKA3oI?feature=oembed" TargetMode="External"/><Relationship Id="rId4" Type="http://schemas.openxmlformats.org/officeDocument/2006/relationships/hyperlink" Target="https://www.youtube.com/watch?v=x6TxIlKA3oI"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pubmed.ncbi.nlm.nih.gov/25822905/" TargetMode="Externa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pubmed.ncbi.nlm.nih.gov/25822905/"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euro.who.int/__data/assets/pdf_file/0003/294474/European-Food-Nutrition-Action-Plan-20152020-en.pdf" TargetMode="External"/><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bpspubs.onlinelibrary.wiley.com/doi/full/10.1111/bph.14898" TargetMode="Externa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hyperlink" Target="https://europepmc.org/article/MED/31650528" TargetMode="External"/><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www.rawpixel.com/image/396212/free-illustration-vector-food-allergy-gluten-free-corn-free" TargetMode="External"/><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hyperlink" Target="https://ec.europa.eu/food/safety/labelling-and-nutrition/food-information-consumers-legislation/mandatory-food-information_en" TargetMode="External"/><Relationship Id="rId1" Type="http://schemas.openxmlformats.org/officeDocument/2006/relationships/slideLayout" Target="../slideLayouts/slideLayout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9.svg"/><Relationship Id="rId7" Type="http://schemas.openxmlformats.org/officeDocument/2006/relationships/image" Target="../media/image63.svg"/><Relationship Id="rId2" Type="http://schemas.openxmlformats.org/officeDocument/2006/relationships/image" Target="../media/image58.png"/><Relationship Id="rId1" Type="http://schemas.openxmlformats.org/officeDocument/2006/relationships/slideLayout" Target="../slideLayouts/slideLayout40.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3.xml"/><Relationship Id="rId5" Type="http://schemas.openxmlformats.org/officeDocument/2006/relationships/image" Target="../media/image67.png"/><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34.xml"/><Relationship Id="rId4" Type="http://schemas.openxmlformats.org/officeDocument/2006/relationships/image" Target="../media/image70.png"/></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3.xml"/><Relationship Id="rId5" Type="http://schemas.openxmlformats.org/officeDocument/2006/relationships/image" Target="../media/image74.png"/><Relationship Id="rId4" Type="http://schemas.openxmlformats.org/officeDocument/2006/relationships/image" Target="../media/image73.png"/></Relationships>
</file>

<file path=ppt/slides/_rels/slide7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34.xml"/><Relationship Id="rId4" Type="http://schemas.openxmlformats.org/officeDocument/2006/relationships/image" Target="../media/image77.png"/></Relationships>
</file>

<file path=ppt/slides/_rels/slide7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hyperlink" Target="https://www.ncbi.nlm.nih.gov/pmc/articles/PMC7600777/" TargetMode="Externa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16.xml"/><Relationship Id="rId5" Type="http://schemas.openxmlformats.org/officeDocument/2006/relationships/hyperlink" Target="file:///C:\Users\paula\Dropbox\My%20PC%20(LAPTOP-4I5H51FU)\Documents\PIFS\IO3%20background%20info\age_related_changes_in_oral_and_nasal_physiology.pdf" TargetMode="External"/><Relationship Id="rId4" Type="http://schemas.openxmlformats.org/officeDocument/2006/relationships/hyperlink" Target="file:///C:\Users\paula\AppData\Local\Temp\%7b0023F061-B5B4-48A5-962A-A5F14238777D%7d\age_related_changes_in_oral_and_nasal_physiology%20(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12760" y="3250672"/>
            <a:ext cx="11679240" cy="697353"/>
          </a:xfrm>
        </p:spPr>
        <p:txBody>
          <a:bodyPr/>
          <a:lstStyle/>
          <a:p>
            <a:pPr algn="ctr"/>
            <a:r>
              <a:rPr lang="lt-LT"/>
              <a:t>2 modulis: Individualizuota mityba senjorams</a:t>
            </a:r>
          </a:p>
          <a:p>
            <a:endParaRPr lang="lt-LT"/>
          </a:p>
        </p:txBody>
      </p:sp>
      <p:sp>
        <p:nvSpPr>
          <p:cNvPr id="4" name="TextBox 3">
            <a:extLst>
              <a:ext uri="{FF2B5EF4-FFF2-40B4-BE49-F238E27FC236}">
                <a16:creationId xmlns:a16="http://schemas.microsoft.com/office/drawing/2014/main" id="{2AD579E3-B4F1-8948-B6E3-095FFDE263C5}"/>
              </a:ext>
            </a:extLst>
          </p:cNvPr>
          <p:cNvSpPr txBox="1"/>
          <p:nvPr/>
        </p:nvSpPr>
        <p:spPr>
          <a:xfrm>
            <a:off x="7355558" y="5838143"/>
            <a:ext cx="4673881" cy="707886"/>
          </a:xfrm>
          <a:prstGeom prst="rect">
            <a:avLst/>
          </a:prstGeom>
          <a:noFill/>
        </p:spPr>
        <p:txBody>
          <a:bodyPr wrap="square">
            <a:spAutoFit/>
          </a:bodyPr>
          <a:lstStyle/>
          <a:p>
            <a:pPr algn="just"/>
            <a:r>
              <a:rPr lang="en-GB" sz="1000" dirty="0">
                <a:solidFill>
                  <a:srgbClr val="000000"/>
                </a:solidFill>
              </a:rPr>
              <a:t>This programme  has been funded with support from the European Commission. The author is solely responsible for this publication (communication) and the Commission accepts no responsibility for any  use that may be made of the information </a:t>
            </a:r>
            <a:r>
              <a:rPr lang="en-GB" sz="1000">
                <a:solidFill>
                  <a:srgbClr val="000000"/>
                </a:solidFill>
              </a:rPr>
              <a:t>contained therein.   </a:t>
            </a:r>
            <a:r>
              <a:rPr lang="en-GB" sz="1000" dirty="0">
                <a:solidFill>
                  <a:srgbClr val="000000"/>
                </a:solidFill>
              </a:rPr>
              <a:t>2020-1-DE02-KA202-007612</a:t>
            </a:r>
          </a:p>
        </p:txBody>
      </p:sp>
      <p:pic>
        <p:nvPicPr>
          <p:cNvPr id="2" name="Picture 2" descr="Graphical user interface, text, application&#10;&#10;Description automatically generated">
            <a:extLst>
              <a:ext uri="{FF2B5EF4-FFF2-40B4-BE49-F238E27FC236}">
                <a16:creationId xmlns:a16="http://schemas.microsoft.com/office/drawing/2014/main" id="{30B5248F-C6ED-692F-E3C2-6A63C036E448}"/>
              </a:ext>
            </a:extLst>
          </p:cNvPr>
          <p:cNvPicPr>
            <a:picLocks noChangeAspect="1"/>
          </p:cNvPicPr>
          <p:nvPr/>
        </p:nvPicPr>
        <p:blipFill>
          <a:blip r:embed="rId2"/>
          <a:stretch>
            <a:fillRect/>
          </a:stretch>
        </p:blipFill>
        <p:spPr>
          <a:xfrm>
            <a:off x="4572000" y="5838825"/>
            <a:ext cx="1524000" cy="742950"/>
          </a:xfrm>
          <a:prstGeom prst="rect">
            <a:avLst/>
          </a:prstGeom>
        </p:spPr>
      </p:pic>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F8D142-39B3-48A8-A3BA-3A46FB1F4FAB}"/>
              </a:ext>
            </a:extLst>
          </p:cNvPr>
          <p:cNvSpPr>
            <a:spLocks noGrp="1"/>
          </p:cNvSpPr>
          <p:nvPr>
            <p:ph type="body" sz="quarter" idx="18"/>
          </p:nvPr>
        </p:nvSpPr>
        <p:spPr>
          <a:xfrm>
            <a:off x="1291896" y="1393496"/>
            <a:ext cx="5651500" cy="5359400"/>
          </a:xfrm>
        </p:spPr>
        <p:txBody>
          <a:bodyPr vert="horz" lIns="91440" tIns="45720" rIns="91440" bIns="45720" rtlCol="0" anchor="t">
            <a:normAutofit fontScale="85000" lnSpcReduction="10000"/>
          </a:bodyPr>
          <a:lstStyle/>
          <a:p>
            <a:pPr indent="0">
              <a:lnSpc>
                <a:spcPct val="110000"/>
              </a:lnSpc>
            </a:pPr>
            <a:r>
              <a:rPr lang="lt-LT"/>
              <a:t>Senstant palaipsniui </a:t>
            </a:r>
            <a:r>
              <a:rPr lang="lt-LT" b="1"/>
              <a:t>gali išsivystyti </a:t>
            </a:r>
            <a:r>
              <a:rPr lang="lt-LT"/>
              <a:t>su amžiumi susijusios ir kitokio pobūdžio ligos. Jos gali dar labiau </a:t>
            </a:r>
            <a:r>
              <a:rPr lang="lt-LT" b="1"/>
              <a:t>paveikti</a:t>
            </a:r>
            <a:r>
              <a:rPr lang="lt-LT"/>
              <a:t> pagyvenusių žmonių gebėjimą kasdien suvartoti reikiamą maistinių medžiagų kiekį, todėl, pavyzdžiui, gali pasireikšti prasta mityba:</a:t>
            </a:r>
          </a:p>
          <a:p>
            <a:pPr indent="0">
              <a:lnSpc>
                <a:spcPct val="110000"/>
              </a:lnSpc>
            </a:pPr>
            <a:r>
              <a:rPr lang="en-US"/>
              <a:t> i) </a:t>
            </a:r>
            <a:r>
              <a:rPr lang="en-US" b="1">
                <a:solidFill>
                  <a:srgbClr val="002060"/>
                </a:solidFill>
              </a:rPr>
              <a:t>Nepakankama mityba</a:t>
            </a:r>
            <a:r>
              <a:rPr lang="en-US" b="1"/>
              <a:t>: </a:t>
            </a:r>
            <a:r>
              <a:rPr lang="lt-LT"/>
              <a:t>dėl nepakankamo baltymų, skaidulinių medžiagų ir sveikųjų riebalų suvartojimo ir (arba) mikroelementų (pvz., kalcio, vitamino D ir antioksidantų) trūkumo, taip pat dėl nesubalansuoto maistinių medžiagų suvartojimo;</a:t>
            </a:r>
          </a:p>
          <a:p>
            <a:pPr indent="0">
              <a:lnSpc>
                <a:spcPct val="110000"/>
              </a:lnSpc>
            </a:pPr>
            <a:r>
              <a:rPr lang="en-US"/>
              <a:t> ii) </a:t>
            </a:r>
            <a:r>
              <a:rPr lang="lt-LT" b="1">
                <a:solidFill>
                  <a:srgbClr val="002060"/>
                </a:solidFill>
              </a:rPr>
              <a:t>Perteklinė mityba</a:t>
            </a:r>
            <a:r>
              <a:rPr lang="en-US" b="1">
                <a:solidFill>
                  <a:srgbClr val="002060"/>
                </a:solidFill>
              </a:rPr>
              <a:t>:</a:t>
            </a:r>
            <a:r>
              <a:rPr lang="en-US"/>
              <a:t> </a:t>
            </a:r>
            <a:r>
              <a:rPr lang="lt-LT"/>
              <a:t>(per didelis tam tikrų maistinių medžiagų, pvz., cukraus, alkoholio, druskos, sočiųjų riebalų (įskaitant transriebalus), suvartojimas) taip pat gali turėti neigiamos įtakos vyresnio amžiaus žmonių mitybos būklei.</a:t>
            </a:r>
          </a:p>
          <a:p>
            <a:pPr indent="0">
              <a:lnSpc>
                <a:spcPct val="110000"/>
              </a:lnSpc>
            </a:pPr>
            <a:endParaRPr lang="en-IE"/>
          </a:p>
        </p:txBody>
      </p:sp>
      <p:sp>
        <p:nvSpPr>
          <p:cNvPr id="4" name="Text Placeholder 3">
            <a:extLst>
              <a:ext uri="{FF2B5EF4-FFF2-40B4-BE49-F238E27FC236}">
                <a16:creationId xmlns:a16="http://schemas.microsoft.com/office/drawing/2014/main" id="{3B762021-E94E-4688-AF59-6C06774795A2}"/>
              </a:ext>
            </a:extLst>
          </p:cNvPr>
          <p:cNvSpPr>
            <a:spLocks noGrp="1"/>
          </p:cNvSpPr>
          <p:nvPr>
            <p:ph type="body" sz="quarter" idx="16"/>
          </p:nvPr>
        </p:nvSpPr>
        <p:spPr>
          <a:xfrm>
            <a:off x="1718561" y="419100"/>
            <a:ext cx="5012439" cy="758631"/>
          </a:xfrm>
        </p:spPr>
        <p:txBody>
          <a:bodyPr>
            <a:normAutofit/>
          </a:bodyPr>
          <a:lstStyle/>
          <a:p>
            <a:r>
              <a:rPr lang="lt-LT" b="1" dirty="0"/>
              <a:t>2. Sveikatos būklė</a:t>
            </a:r>
            <a:endParaRPr lang="en-IE" b="1" dirty="0"/>
          </a:p>
        </p:txBody>
      </p:sp>
      <p:pic>
        <p:nvPicPr>
          <p:cNvPr id="12" name="Picture Placeholder 11" descr="Dominoes falling in a row">
            <a:extLst>
              <a:ext uri="{FF2B5EF4-FFF2-40B4-BE49-F238E27FC236}">
                <a16:creationId xmlns:a16="http://schemas.microsoft.com/office/drawing/2014/main" id="{E82132FC-3CDC-4BD2-BFFF-AB738F315129}"/>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53878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BC528A-FB00-4386-9EAB-055B09523FF5}"/>
              </a:ext>
            </a:extLst>
          </p:cNvPr>
          <p:cNvSpPr>
            <a:spLocks noGrp="1"/>
          </p:cNvSpPr>
          <p:nvPr>
            <p:ph type="body" sz="quarter" idx="16"/>
          </p:nvPr>
        </p:nvSpPr>
        <p:spPr>
          <a:xfrm>
            <a:off x="355600" y="122548"/>
            <a:ext cx="11442699" cy="915941"/>
          </a:xfrm>
          <a:solidFill>
            <a:srgbClr val="85D2E1"/>
          </a:solidFill>
        </p:spPr>
        <p:txBody>
          <a:bodyPr anchor="ctr">
            <a:normAutofit fontScale="92500" lnSpcReduction="10000"/>
          </a:bodyPr>
          <a:lstStyle/>
          <a:p>
            <a:pPr algn="ctr"/>
            <a:r>
              <a:rPr lang="lt-LT" b="1" dirty="0">
                <a:solidFill>
                  <a:srgbClr val="1188A3"/>
                </a:solidFill>
              </a:rPr>
              <a:t>Dažniausiai pasitaikančių su amžiumi susijusių ligų žodžių debesis</a:t>
            </a:r>
          </a:p>
        </p:txBody>
      </p:sp>
      <p:pic>
        <p:nvPicPr>
          <p:cNvPr id="5" name="Picture 4">
            <a:extLst>
              <a:ext uri="{FF2B5EF4-FFF2-40B4-BE49-F238E27FC236}">
                <a16:creationId xmlns:a16="http://schemas.microsoft.com/office/drawing/2014/main" id="{18DE8E4B-40CD-40B9-9188-08AD96B4CE0F}"/>
              </a:ext>
            </a:extLst>
          </p:cNvPr>
          <p:cNvPicPr>
            <a:picLocks noChangeAspect="1"/>
          </p:cNvPicPr>
          <p:nvPr/>
        </p:nvPicPr>
        <p:blipFill>
          <a:blip r:embed="rId2"/>
          <a:stretch>
            <a:fillRect/>
          </a:stretch>
        </p:blipFill>
        <p:spPr>
          <a:xfrm>
            <a:off x="4187075" y="1297336"/>
            <a:ext cx="7611224" cy="5137768"/>
          </a:xfrm>
          <a:prstGeom prst="rect">
            <a:avLst/>
          </a:prstGeom>
        </p:spPr>
      </p:pic>
      <p:sp>
        <p:nvSpPr>
          <p:cNvPr id="6" name="TextBox 5">
            <a:extLst>
              <a:ext uri="{FF2B5EF4-FFF2-40B4-BE49-F238E27FC236}">
                <a16:creationId xmlns:a16="http://schemas.microsoft.com/office/drawing/2014/main" id="{F9B12D15-9EBD-4F54-878B-51599EEF59AC}"/>
              </a:ext>
            </a:extLst>
          </p:cNvPr>
          <p:cNvSpPr txBox="1"/>
          <p:nvPr/>
        </p:nvSpPr>
        <p:spPr>
          <a:xfrm>
            <a:off x="682459" y="2253462"/>
            <a:ext cx="3047331" cy="2677656"/>
          </a:xfrm>
          <a:prstGeom prst="rect">
            <a:avLst/>
          </a:prstGeom>
          <a:noFill/>
        </p:spPr>
        <p:txBody>
          <a:bodyPr wrap="square">
            <a:spAutoFit/>
          </a:bodyPr>
          <a:lstStyle/>
          <a:p>
            <a:r>
              <a:rPr lang="lt-LT" sz="2400" b="1" i="0" dirty="0">
                <a:solidFill>
                  <a:srgbClr val="000000"/>
                </a:solidFill>
                <a:effectLst/>
              </a:rPr>
              <a:t>Su amžiumi susijusios ligos </a:t>
            </a:r>
            <a:r>
              <a:rPr lang="lt-LT" sz="2400" b="1" dirty="0">
                <a:solidFill>
                  <a:srgbClr val="000000"/>
                </a:solidFill>
              </a:rPr>
              <a:t>– </a:t>
            </a:r>
            <a:r>
              <a:rPr lang="lt-LT" sz="2400" i="0" dirty="0">
                <a:solidFill>
                  <a:srgbClr val="000000"/>
                </a:solidFill>
                <a:effectLst/>
              </a:rPr>
              <a:t>tai ligos ir būklės, kurios dažniau pasireiškia žmonėms senstant, t. y. amžius yra svarbus rizikos veiksnys.</a:t>
            </a:r>
            <a:endParaRPr lang="en-IE" sz="2400" dirty="0">
              <a:solidFill>
                <a:srgbClr val="000000"/>
              </a:solidFill>
            </a:endParaRPr>
          </a:p>
        </p:txBody>
      </p:sp>
    </p:spTree>
    <p:extLst>
      <p:ext uri="{BB962C8B-B14F-4D97-AF65-F5344CB8AC3E}">
        <p14:creationId xmlns:p14="http://schemas.microsoft.com/office/powerpoint/2010/main" val="194831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B1988A-2EF4-4AE2-8703-1F7ACA49F180}"/>
              </a:ext>
            </a:extLst>
          </p:cNvPr>
          <p:cNvSpPr>
            <a:spLocks noGrp="1"/>
          </p:cNvSpPr>
          <p:nvPr>
            <p:ph type="body" sz="quarter" idx="18"/>
          </p:nvPr>
        </p:nvSpPr>
        <p:spPr>
          <a:xfrm>
            <a:off x="0" y="2608903"/>
            <a:ext cx="4749380" cy="4122758"/>
          </a:xfrm>
        </p:spPr>
        <p:txBody>
          <a:bodyPr>
            <a:normAutofit/>
          </a:bodyPr>
          <a:lstStyle/>
          <a:p>
            <a:pPr indent="0">
              <a:lnSpc>
                <a:spcPct val="100000"/>
              </a:lnSpc>
            </a:pPr>
            <a:r>
              <a:rPr lang="lt-LT" sz="2200" dirty="0"/>
              <a:t>Nepakankama mityba pasireiškia ne tik senjorams, kurie badauja ar neturi galimybės gauti sveiko maisto. Vyresnio amžiaus žmonės dažniau serga lėtinėmis ligomis, dėl kurių jiems gresia nepakankama mityba arba šios ligos gali būti nepakankamą mitybą lemiantys veiksniai. </a:t>
            </a:r>
            <a:endParaRPr lang="en-IE" sz="2200" dirty="0"/>
          </a:p>
        </p:txBody>
      </p:sp>
      <p:sp>
        <p:nvSpPr>
          <p:cNvPr id="3" name="Text Placeholder 2">
            <a:extLst>
              <a:ext uri="{FF2B5EF4-FFF2-40B4-BE49-F238E27FC236}">
                <a16:creationId xmlns:a16="http://schemas.microsoft.com/office/drawing/2014/main" id="{241F13A4-4DC4-431A-B9AA-984848B7119E}"/>
              </a:ext>
            </a:extLst>
          </p:cNvPr>
          <p:cNvSpPr>
            <a:spLocks noGrp="1"/>
          </p:cNvSpPr>
          <p:nvPr>
            <p:ph type="body" sz="quarter" idx="16"/>
          </p:nvPr>
        </p:nvSpPr>
        <p:spPr>
          <a:xfrm>
            <a:off x="254000" y="385011"/>
            <a:ext cx="4431211" cy="1013193"/>
          </a:xfrm>
        </p:spPr>
        <p:txBody>
          <a:bodyPr>
            <a:normAutofit fontScale="85000" lnSpcReduction="10000"/>
          </a:bodyPr>
          <a:lstStyle/>
          <a:p>
            <a:r>
              <a:rPr lang="lt-LT" b="1" dirty="0"/>
              <a:t>Senjorų nepakankamos mitybos priežastis ir poveikis</a:t>
            </a:r>
          </a:p>
          <a:p>
            <a:endParaRPr lang="lt-LT" b="1" dirty="0"/>
          </a:p>
        </p:txBody>
      </p:sp>
      <p:pic>
        <p:nvPicPr>
          <p:cNvPr id="4" name="Online Media 3" title="Malnutrition: A Hidden Epidemic in Older Adults">
            <a:hlinkClick r:id="" action="ppaction://media"/>
            <a:extLst>
              <a:ext uri="{FF2B5EF4-FFF2-40B4-BE49-F238E27FC236}">
                <a16:creationId xmlns:a16="http://schemas.microsoft.com/office/drawing/2014/main" id="{52211208-C8A2-471D-B174-15A2B0438DF0}"/>
              </a:ext>
            </a:extLst>
          </p:cNvPr>
          <p:cNvPicPr>
            <a:picLocks noRot="1" noChangeAspect="1"/>
          </p:cNvPicPr>
          <p:nvPr>
            <a:videoFile r:link="rId1"/>
          </p:nvPr>
        </p:nvPicPr>
        <p:blipFill>
          <a:blip r:embed="rId3"/>
          <a:stretch>
            <a:fillRect/>
          </a:stretch>
        </p:blipFill>
        <p:spPr>
          <a:xfrm>
            <a:off x="4826000" y="1285814"/>
            <a:ext cx="6908800" cy="3903472"/>
          </a:xfrm>
          <a:prstGeom prst="rect">
            <a:avLst/>
          </a:prstGeom>
        </p:spPr>
      </p:pic>
      <p:sp>
        <p:nvSpPr>
          <p:cNvPr id="6" name="TextBox 5">
            <a:extLst>
              <a:ext uri="{FF2B5EF4-FFF2-40B4-BE49-F238E27FC236}">
                <a16:creationId xmlns:a16="http://schemas.microsoft.com/office/drawing/2014/main" id="{286EC9C0-45C3-4620-9367-01D671FB76B1}"/>
              </a:ext>
            </a:extLst>
          </p:cNvPr>
          <p:cNvSpPr txBox="1"/>
          <p:nvPr/>
        </p:nvSpPr>
        <p:spPr>
          <a:xfrm>
            <a:off x="2534690" y="5808331"/>
            <a:ext cx="9480331" cy="923330"/>
          </a:xfrm>
          <a:prstGeom prst="rect">
            <a:avLst/>
          </a:prstGeom>
          <a:noFill/>
        </p:spPr>
        <p:txBody>
          <a:bodyPr wrap="square">
            <a:spAutoFit/>
          </a:bodyPr>
          <a:lstStyle/>
          <a:p>
            <a:r>
              <a:rPr lang="lt-LT" dirty="0">
                <a:solidFill>
                  <a:srgbClr val="1188A3"/>
                </a:solidFill>
              </a:rPr>
              <a:t>Šiame vaizdo įraše aptariama, kam gresia nepakankama mityba ir kokį silpninantį poveikį ji gali turėti vyresnio amžiaus žmonėms. Pateikiami patarimai, kaip nustatyti šią būklę, kaip ją gydyti ir užkirsti jai kelią. </a:t>
            </a:r>
            <a:r>
              <a:rPr lang="en-US" dirty="0">
                <a:solidFill>
                  <a:srgbClr val="1188A3"/>
                </a:solidFill>
                <a:hlinkClick r:id="rId4">
                  <a:extLst>
                    <a:ext uri="{A12FA001-AC4F-418D-AE19-62706E023703}">
                      <ahyp:hlinkClr xmlns:ahyp="http://schemas.microsoft.com/office/drawing/2018/hyperlinkcolor" val="tx"/>
                    </a:ext>
                  </a:extLst>
                </a:hlinkClick>
              </a:rPr>
              <a:t>Malnutrition: A Hidden Epidemic in Older Adults - YouTube</a:t>
            </a:r>
            <a:endParaRPr lang="en-IE" dirty="0">
              <a:solidFill>
                <a:srgbClr val="1188A3"/>
              </a:solidFill>
            </a:endParaRPr>
          </a:p>
        </p:txBody>
      </p:sp>
    </p:spTree>
    <p:extLst>
      <p:ext uri="{BB962C8B-B14F-4D97-AF65-F5344CB8AC3E}">
        <p14:creationId xmlns:p14="http://schemas.microsoft.com/office/powerpoint/2010/main" val="400832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lderly person in a wheelchair">
            <a:extLst>
              <a:ext uri="{FF2B5EF4-FFF2-40B4-BE49-F238E27FC236}">
                <a16:creationId xmlns:a16="http://schemas.microsoft.com/office/drawing/2014/main" id="{381E219C-527D-4A1E-9DA6-EDA2A667E09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852062" y="247650"/>
            <a:ext cx="5105121" cy="6362700"/>
          </a:xfrm>
        </p:spPr>
      </p:pic>
      <p:sp>
        <p:nvSpPr>
          <p:cNvPr id="3" name="Text Placeholder 2">
            <a:extLst>
              <a:ext uri="{FF2B5EF4-FFF2-40B4-BE49-F238E27FC236}">
                <a16:creationId xmlns:a16="http://schemas.microsoft.com/office/drawing/2014/main" id="{FB9F9C16-7001-4998-966F-9BD77E4EDA8B}"/>
              </a:ext>
            </a:extLst>
          </p:cNvPr>
          <p:cNvSpPr>
            <a:spLocks noGrp="1"/>
          </p:cNvSpPr>
          <p:nvPr>
            <p:ph type="body" sz="quarter" idx="18"/>
          </p:nvPr>
        </p:nvSpPr>
        <p:spPr>
          <a:xfrm>
            <a:off x="1460500" y="1549400"/>
            <a:ext cx="5105121" cy="5060950"/>
          </a:xfrm>
        </p:spPr>
        <p:txBody>
          <a:bodyPr>
            <a:normAutofit fontScale="92500"/>
          </a:bodyPr>
          <a:lstStyle/>
          <a:p>
            <a:pPr indent="0"/>
            <a:r>
              <a:rPr lang="lt-LT" dirty="0"/>
              <a:t>Socialinė izoliacija – tai visiškas arba beveik </a:t>
            </a:r>
            <a:r>
              <a:rPr lang="lt-LT" b="1" dirty="0"/>
              <a:t>visiškas ryšių su visuomene nebuvimas</a:t>
            </a:r>
            <a:r>
              <a:rPr lang="lt-LT" dirty="0"/>
              <a:t>. Paprastai ji yra priverstinė ir dėl mažėjančio šeimų skaičiaus Vakarų šalyse dabar yra didesnė vyresnio amžiaus žmonių problema nei anksčiau.</a:t>
            </a:r>
          </a:p>
          <a:p>
            <a:pPr indent="0"/>
            <a:r>
              <a:rPr lang="lt-LT" dirty="0"/>
              <a:t>Galimos izoliacijos, vienatvės, netekties situacijos yra susijusios su gyvenimo kokybės, nuotaikos ir sveikatos būklės </a:t>
            </a:r>
            <a:r>
              <a:rPr lang="lt-LT" b="1" dirty="0"/>
              <a:t>pokyčiais</a:t>
            </a:r>
            <a:r>
              <a:rPr lang="lt-LT" dirty="0"/>
              <a:t> (pablogėjimu). Pagyvenusio žmogaus socialinė aplinka turi rimtų pasekmių gaunamos priežiūros tipui ir atitinkamai daro įtaką mitybos vartojimui ir psichologijai, o tai turi įtakos asmens sveikatai.</a:t>
            </a:r>
            <a:endParaRPr lang="en-IE" dirty="0"/>
          </a:p>
        </p:txBody>
      </p:sp>
      <p:sp>
        <p:nvSpPr>
          <p:cNvPr id="4" name="Text Placeholder 3">
            <a:extLst>
              <a:ext uri="{FF2B5EF4-FFF2-40B4-BE49-F238E27FC236}">
                <a16:creationId xmlns:a16="http://schemas.microsoft.com/office/drawing/2014/main" id="{1C9BB24E-CEE0-486F-AB15-43B13A3BE1E9}"/>
              </a:ext>
            </a:extLst>
          </p:cNvPr>
          <p:cNvSpPr>
            <a:spLocks noGrp="1"/>
          </p:cNvSpPr>
          <p:nvPr>
            <p:ph type="body" sz="quarter" idx="16"/>
          </p:nvPr>
        </p:nvSpPr>
        <p:spPr>
          <a:xfrm>
            <a:off x="1718561" y="431800"/>
            <a:ext cx="4964051" cy="745931"/>
          </a:xfrm>
        </p:spPr>
        <p:txBody>
          <a:bodyPr>
            <a:normAutofit/>
          </a:bodyPr>
          <a:lstStyle/>
          <a:p>
            <a:r>
              <a:rPr lang="en-US" b="1" dirty="0"/>
              <a:t>3. Social</a:t>
            </a:r>
            <a:r>
              <a:rPr lang="lt-LT" b="1" dirty="0"/>
              <a:t>iniai veiksniai</a:t>
            </a:r>
            <a:endParaRPr lang="en-US" b="1" dirty="0"/>
          </a:p>
          <a:p>
            <a:endParaRPr lang="en-IE" b="1" dirty="0"/>
          </a:p>
        </p:txBody>
      </p:sp>
    </p:spTree>
    <p:extLst>
      <p:ext uri="{BB962C8B-B14F-4D97-AF65-F5344CB8AC3E}">
        <p14:creationId xmlns:p14="http://schemas.microsoft.com/office/powerpoint/2010/main" val="450730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06144B17-E71B-42A8-9F94-FBF7606D4E73}"/>
              </a:ext>
            </a:extLst>
          </p:cNvPr>
          <p:cNvSpPr>
            <a:spLocks noGrp="1"/>
          </p:cNvSpPr>
          <p:nvPr>
            <p:ph type="body" sz="quarter" idx="16"/>
          </p:nvPr>
        </p:nvSpPr>
        <p:spPr>
          <a:xfrm>
            <a:off x="1719263" y="595313"/>
            <a:ext cx="4716462" cy="582612"/>
          </a:xfrm>
        </p:spPr>
        <p:txBody>
          <a:bodyPr>
            <a:normAutofit fontScale="92500"/>
          </a:bodyPr>
          <a:lstStyle/>
          <a:p>
            <a:r>
              <a:rPr lang="lt-LT" b="1" dirty="0"/>
              <a:t>Kaip projektas gali padėti:</a:t>
            </a:r>
            <a:endParaRPr lang="en-IE" b="1" dirty="0"/>
          </a:p>
        </p:txBody>
      </p:sp>
      <p:sp>
        <p:nvSpPr>
          <p:cNvPr id="6" name="Text Placeholder 2">
            <a:extLst>
              <a:ext uri="{FF2B5EF4-FFF2-40B4-BE49-F238E27FC236}">
                <a16:creationId xmlns:a16="http://schemas.microsoft.com/office/drawing/2014/main" id="{F623BB86-6E57-46F1-A5C2-FAC1334BF597}"/>
              </a:ext>
            </a:extLst>
          </p:cNvPr>
          <p:cNvSpPr>
            <a:spLocks noGrp="1"/>
          </p:cNvSpPr>
          <p:nvPr>
            <p:ph type="body" sz="quarter" idx="18"/>
          </p:nvPr>
        </p:nvSpPr>
        <p:spPr>
          <a:xfrm>
            <a:off x="1483896" y="1556084"/>
            <a:ext cx="5105120" cy="4743116"/>
          </a:xfrm>
        </p:spPr>
        <p:txBody>
          <a:bodyPr>
            <a:normAutofit lnSpcReduction="10000"/>
          </a:bodyPr>
          <a:lstStyle/>
          <a:p>
            <a:pPr indent="0"/>
            <a:r>
              <a:rPr lang="lt-LT" dirty="0"/>
              <a:t>Šiuo projektu siekiame </a:t>
            </a:r>
            <a:r>
              <a:rPr lang="lt-LT" b="1" dirty="0"/>
              <a:t>mažinti</a:t>
            </a:r>
            <a:r>
              <a:rPr lang="lt-LT" dirty="0"/>
              <a:t> kai kuriuos vyresnio amžiaus žmonių patiriamus </a:t>
            </a:r>
            <a:r>
              <a:rPr lang="lt-LT" b="1" dirty="0"/>
              <a:t>sunkumus</a:t>
            </a:r>
            <a:r>
              <a:rPr lang="lt-LT" dirty="0"/>
              <a:t> ir, pasitelkdami </a:t>
            </a:r>
            <a:r>
              <a:rPr lang="lt-LT" b="1" dirty="0"/>
              <a:t>MVĮ inovacijas</a:t>
            </a:r>
            <a:r>
              <a:rPr lang="lt-LT" dirty="0"/>
              <a:t>, sukurti scenarijus, kurie užtikrintų vyresnio amžiaus žmonių gerovę. Norėdami suprasti senjorams skirtas maisto inovacijas, pirmiausia turime daugiau sužinoti apie jų </a:t>
            </a:r>
            <a:r>
              <a:rPr lang="lt-LT" b="1" dirty="0"/>
              <a:t>mitybos poreikius</a:t>
            </a:r>
            <a:r>
              <a:rPr lang="lt-LT" dirty="0"/>
              <a:t>.</a:t>
            </a:r>
          </a:p>
          <a:p>
            <a:pPr indent="0"/>
            <a:r>
              <a:rPr lang="lt-LT" dirty="0"/>
              <a:t>Kaip minėta 1 modulyje, dizaino mąstysenos procesas prasideda nuo empatijos ir senėjančios visuomenės augančios rinkos poreikių bei norų pripažinimo. Taigi, pradėkime šią kelionę!</a:t>
            </a:r>
            <a:endParaRPr lang="en-IE" dirty="0"/>
          </a:p>
        </p:txBody>
      </p:sp>
      <p:pic>
        <p:nvPicPr>
          <p:cNvPr id="7" name="Picture 6" descr="Icon&#10;&#10;Description automatically generated">
            <a:extLst>
              <a:ext uri="{FF2B5EF4-FFF2-40B4-BE49-F238E27FC236}">
                <a16:creationId xmlns:a16="http://schemas.microsoft.com/office/drawing/2014/main" id="{D24E55C4-6994-4BBD-9473-54A4D575657D}"/>
              </a:ext>
            </a:extLst>
          </p:cNvPr>
          <p:cNvPicPr>
            <a:picLocks noChangeAspect="1"/>
          </p:cNvPicPr>
          <p:nvPr/>
        </p:nvPicPr>
        <p:blipFill>
          <a:blip r:embed="rId2"/>
          <a:stretch>
            <a:fillRect/>
          </a:stretch>
        </p:blipFill>
        <p:spPr>
          <a:xfrm>
            <a:off x="7823200" y="736599"/>
            <a:ext cx="3479800" cy="5425199"/>
          </a:xfrm>
          <a:prstGeom prst="rect">
            <a:avLst/>
          </a:prstGeom>
        </p:spPr>
      </p:pic>
    </p:spTree>
    <p:extLst>
      <p:ext uri="{BB962C8B-B14F-4D97-AF65-F5344CB8AC3E}">
        <p14:creationId xmlns:p14="http://schemas.microsoft.com/office/powerpoint/2010/main" val="285953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4D5B5A7-6129-854D-99CF-87FCAAE99371}"/>
              </a:ext>
            </a:extLst>
          </p:cNvPr>
          <p:cNvGraphicFramePr/>
          <p:nvPr>
            <p:extLst>
              <p:ext uri="{D42A27DB-BD31-4B8C-83A1-F6EECF244321}">
                <p14:modId xmlns:p14="http://schemas.microsoft.com/office/powerpoint/2010/main" val="1407828916"/>
              </p:ext>
            </p:extLst>
          </p:nvPr>
        </p:nvGraphicFramePr>
        <p:xfrm>
          <a:off x="-1244601" y="1345344"/>
          <a:ext cx="6299201" cy="5157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BB3E06F-6FD7-4CC9-AE0A-6FFAF0E68B40}"/>
              </a:ext>
            </a:extLst>
          </p:cNvPr>
          <p:cNvSpPr txBox="1"/>
          <p:nvPr/>
        </p:nvSpPr>
        <p:spPr>
          <a:xfrm>
            <a:off x="0" y="355600"/>
            <a:ext cx="12192000" cy="1200329"/>
          </a:xfrm>
          <a:prstGeom prst="rect">
            <a:avLst/>
          </a:prstGeom>
          <a:solidFill>
            <a:srgbClr val="85D2E1"/>
          </a:solidFill>
        </p:spPr>
        <p:txBody>
          <a:bodyPr wrap="square" rtlCol="0">
            <a:spAutoFit/>
          </a:bodyPr>
          <a:lstStyle/>
          <a:p>
            <a:pPr algn="ctr"/>
            <a:r>
              <a:rPr lang="lt-LT" sz="3600" b="1" dirty="0">
                <a:solidFill>
                  <a:srgbClr val="000000"/>
                </a:solidFill>
              </a:rPr>
              <a:t>Su amžiumi susijusios pagyvenusių žmonių problemos ir jų tarpusavio ryšiai</a:t>
            </a:r>
          </a:p>
        </p:txBody>
      </p:sp>
      <p:sp>
        <p:nvSpPr>
          <p:cNvPr id="5" name="TextBox 4">
            <a:extLst>
              <a:ext uri="{FF2B5EF4-FFF2-40B4-BE49-F238E27FC236}">
                <a16:creationId xmlns:a16="http://schemas.microsoft.com/office/drawing/2014/main" id="{2554BC8D-F2A0-4152-8BD8-DBBC8F4D613C}"/>
              </a:ext>
            </a:extLst>
          </p:cNvPr>
          <p:cNvSpPr txBox="1"/>
          <p:nvPr/>
        </p:nvSpPr>
        <p:spPr>
          <a:xfrm>
            <a:off x="1543050" y="2598004"/>
            <a:ext cx="1130300" cy="738664"/>
          </a:xfrm>
          <a:prstGeom prst="rect">
            <a:avLst/>
          </a:prstGeom>
          <a:noFill/>
        </p:spPr>
        <p:txBody>
          <a:bodyPr wrap="square" rtlCol="0">
            <a:spAutoFit/>
          </a:bodyPr>
          <a:lstStyle/>
          <a:p>
            <a:r>
              <a:rPr lang="lt-LT" sz="1400" dirty="0">
                <a:solidFill>
                  <a:srgbClr val="1188A3"/>
                </a:solidFill>
              </a:rPr>
              <a:t>Pagerinti </a:t>
            </a:r>
          </a:p>
          <a:p>
            <a:r>
              <a:rPr lang="lt-LT" sz="1400" dirty="0">
                <a:solidFill>
                  <a:srgbClr val="1188A3"/>
                </a:solidFill>
              </a:rPr>
              <a:t>mitybą, </a:t>
            </a:r>
          </a:p>
          <a:p>
            <a:r>
              <a:rPr lang="lt-LT" sz="1400" dirty="0">
                <a:solidFill>
                  <a:srgbClr val="1188A3"/>
                </a:solidFill>
              </a:rPr>
              <a:t>priėmimą</a:t>
            </a:r>
            <a:endParaRPr lang="en-IE" sz="1400" dirty="0">
              <a:solidFill>
                <a:srgbClr val="1188A3"/>
              </a:solidFill>
            </a:endParaRPr>
          </a:p>
        </p:txBody>
      </p:sp>
      <p:sp>
        <p:nvSpPr>
          <p:cNvPr id="6" name="Curved Right Arrow 28">
            <a:extLst>
              <a:ext uri="{FF2B5EF4-FFF2-40B4-BE49-F238E27FC236}">
                <a16:creationId xmlns:a16="http://schemas.microsoft.com/office/drawing/2014/main" id="{7DCF89CD-47D0-FB48-A0CA-02D126ABD79F}"/>
              </a:ext>
            </a:extLst>
          </p:cNvPr>
          <p:cNvSpPr/>
          <p:nvPr/>
        </p:nvSpPr>
        <p:spPr>
          <a:xfrm rot="17855931">
            <a:off x="1996143" y="5440880"/>
            <a:ext cx="442260" cy="1290386"/>
          </a:xfrm>
          <a:prstGeom prst="curvedRightArrow">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b="1">
              <a:ln w="22225">
                <a:solidFill>
                  <a:schemeClr val="accent2"/>
                </a:solidFill>
                <a:prstDash val="solid"/>
              </a:ln>
              <a:solidFill>
                <a:schemeClr val="accent2">
                  <a:lumMod val="40000"/>
                  <a:lumOff val="60000"/>
                </a:schemeClr>
              </a:solidFill>
            </a:endParaRPr>
          </a:p>
        </p:txBody>
      </p:sp>
      <p:sp>
        <p:nvSpPr>
          <p:cNvPr id="7" name="TextBox 29">
            <a:extLst>
              <a:ext uri="{FF2B5EF4-FFF2-40B4-BE49-F238E27FC236}">
                <a16:creationId xmlns:a16="http://schemas.microsoft.com/office/drawing/2014/main" id="{FBD899AB-6E20-B040-8929-2B9B33B92FA3}"/>
              </a:ext>
            </a:extLst>
          </p:cNvPr>
          <p:cNvSpPr txBox="1"/>
          <p:nvPr/>
        </p:nvSpPr>
        <p:spPr>
          <a:xfrm>
            <a:off x="1999126" y="5778296"/>
            <a:ext cx="77328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lt-LT" sz="1400">
                <a:solidFill>
                  <a:srgbClr val="1188A3"/>
                </a:solidFill>
              </a:rPr>
              <a:t>Poveikis</a:t>
            </a:r>
          </a:p>
        </p:txBody>
      </p:sp>
      <p:sp>
        <p:nvSpPr>
          <p:cNvPr id="9" name="TextBox 8">
            <a:extLst>
              <a:ext uri="{FF2B5EF4-FFF2-40B4-BE49-F238E27FC236}">
                <a16:creationId xmlns:a16="http://schemas.microsoft.com/office/drawing/2014/main" id="{B5ACB5AF-2C11-4A85-A3A6-298588BB7B00}"/>
              </a:ext>
            </a:extLst>
          </p:cNvPr>
          <p:cNvSpPr txBox="1"/>
          <p:nvPr/>
        </p:nvSpPr>
        <p:spPr>
          <a:xfrm>
            <a:off x="5286838" y="1687299"/>
            <a:ext cx="3479800" cy="4693593"/>
          </a:xfrm>
          <a:prstGeom prst="rect">
            <a:avLst/>
          </a:prstGeom>
          <a:noFill/>
        </p:spPr>
        <p:txBody>
          <a:bodyPr wrap="square">
            <a:spAutoFit/>
          </a:bodyPr>
          <a:lstStyle/>
          <a:p>
            <a:r>
              <a:rPr lang="lt-LT" sz="2300" dirty="0">
                <a:solidFill>
                  <a:srgbClr val="000000"/>
                </a:solidFill>
              </a:rPr>
              <a:t>Šioje diagramoje parodyta, kaip kiekvienas iš šių veiksnių veikia vienas kitą, </a:t>
            </a:r>
            <a:r>
              <a:rPr lang="lt-LT" sz="2300" b="1" dirty="0">
                <a:solidFill>
                  <a:srgbClr val="000000"/>
                </a:solidFill>
              </a:rPr>
              <a:t>o tai rodo, kad maisto pramonės įmonės ir mokslininkai turi galimybę kurti inovatyvius maisto produktus ir paslaugas,</a:t>
            </a:r>
            <a:r>
              <a:rPr lang="lt-LT" sz="2300" dirty="0">
                <a:solidFill>
                  <a:srgbClr val="000000"/>
                </a:solidFill>
              </a:rPr>
              <a:t> kad pagerintų pagyvenusių žmonių mitybos būklę ir taip prisidėtų prie sveiko senėjimo (pvz., sulėtintų fiziologinius pokyčius).</a:t>
            </a:r>
            <a:endParaRPr lang="en-IE" sz="2300" dirty="0">
              <a:solidFill>
                <a:srgbClr val="000000"/>
              </a:solidFill>
            </a:endParaRPr>
          </a:p>
        </p:txBody>
      </p:sp>
      <p:sp>
        <p:nvSpPr>
          <p:cNvPr id="10" name="TextBox 31">
            <a:extLst>
              <a:ext uri="{FF2B5EF4-FFF2-40B4-BE49-F238E27FC236}">
                <a16:creationId xmlns:a16="http://schemas.microsoft.com/office/drawing/2014/main" id="{E4773EAC-7657-794F-ACE1-DF3EEFC59468}"/>
              </a:ext>
            </a:extLst>
          </p:cNvPr>
          <p:cNvSpPr txBox="1"/>
          <p:nvPr/>
        </p:nvSpPr>
        <p:spPr>
          <a:xfrm>
            <a:off x="9189841" y="1634173"/>
            <a:ext cx="2918217" cy="5170646"/>
          </a:xfrm>
          <a:prstGeom prst="rect">
            <a:avLst/>
          </a:prstGeom>
          <a:solidFill>
            <a:srgbClr val="85D2E1"/>
          </a:solidFill>
        </p:spPr>
        <p:style>
          <a:lnRef idx="1">
            <a:schemeClr val="accent1"/>
          </a:lnRef>
          <a:fillRef idx="2">
            <a:schemeClr val="accent1"/>
          </a:fillRef>
          <a:effectRef idx="1">
            <a:schemeClr val="accent1"/>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lt-LT" sz="2200" b="1" dirty="0">
                <a:solidFill>
                  <a:srgbClr val="000000"/>
                </a:solidFill>
              </a:rPr>
              <a:t>Be maisto sektoriaus, įtakos mitybos būklei ir senėjimo procesui turi šie veiksniai:</a:t>
            </a:r>
          </a:p>
          <a:p>
            <a:endParaRPr lang="lt-LT" sz="2200" b="1" dirty="0">
              <a:solidFill>
                <a:srgbClr val="000000"/>
              </a:solidFill>
            </a:endParaRPr>
          </a:p>
          <a:p>
            <a:pPr marL="342900" indent="-342900">
              <a:buFont typeface="Arial" panose="020B0604020202020204" pitchFamily="34" charset="0"/>
              <a:buChar char="•"/>
            </a:pPr>
            <a:r>
              <a:rPr lang="lt-LT" sz="2200" dirty="0">
                <a:solidFill>
                  <a:srgbClr val="000000"/>
                </a:solidFill>
              </a:rPr>
              <a:t>Gyvenimo sąlygos;</a:t>
            </a:r>
          </a:p>
          <a:p>
            <a:pPr marL="342900" indent="-342900">
              <a:buFont typeface="Arial" panose="020B0604020202020204" pitchFamily="34" charset="0"/>
              <a:buChar char="•"/>
            </a:pPr>
            <a:r>
              <a:rPr lang="lt-LT" sz="2200" dirty="0">
                <a:solidFill>
                  <a:srgbClr val="000000"/>
                </a:solidFill>
              </a:rPr>
              <a:t>Ekonomika; </a:t>
            </a:r>
          </a:p>
          <a:p>
            <a:pPr marL="342900" indent="-342900">
              <a:buFont typeface="Arial" panose="020B0604020202020204" pitchFamily="34" charset="0"/>
              <a:buChar char="•"/>
            </a:pPr>
            <a:r>
              <a:rPr lang="lt-LT" sz="2200" dirty="0">
                <a:solidFill>
                  <a:srgbClr val="000000"/>
                </a:solidFill>
              </a:rPr>
              <a:t>Kultūriniai įsitikinimai ir tradicijos;</a:t>
            </a:r>
          </a:p>
          <a:p>
            <a:pPr marL="342900" indent="-342900">
              <a:buFont typeface="Arial" panose="020B0604020202020204" pitchFamily="34" charset="0"/>
              <a:buChar char="•"/>
            </a:pPr>
            <a:r>
              <a:rPr lang="lt-LT" sz="2200" dirty="0">
                <a:solidFill>
                  <a:srgbClr val="000000"/>
                </a:solidFill>
              </a:rPr>
              <a:t>Gyvenimo būdas;</a:t>
            </a:r>
          </a:p>
          <a:p>
            <a:pPr marL="342900" indent="-342900">
              <a:buFont typeface="Arial" panose="020B0604020202020204" pitchFamily="34" charset="0"/>
              <a:buChar char="•"/>
            </a:pPr>
            <a:r>
              <a:rPr lang="lt-LT" sz="2200" dirty="0">
                <a:solidFill>
                  <a:srgbClr val="000000"/>
                </a:solidFill>
              </a:rPr>
              <a:t>Socializacija;</a:t>
            </a:r>
          </a:p>
          <a:p>
            <a:pPr marL="342900" indent="-342900">
              <a:buFont typeface="Arial" panose="020B0604020202020204" pitchFamily="34" charset="0"/>
              <a:buChar char="•"/>
            </a:pPr>
            <a:r>
              <a:rPr lang="lt-LT" sz="2200" dirty="0">
                <a:solidFill>
                  <a:srgbClr val="000000"/>
                </a:solidFill>
              </a:rPr>
              <a:t>Maisto prieinamumas ir gaminimas.</a:t>
            </a:r>
            <a:endParaRPr lang="en-GB" sz="2200" dirty="0">
              <a:solidFill>
                <a:srgbClr val="1188A3"/>
              </a:solidFill>
            </a:endParaRPr>
          </a:p>
        </p:txBody>
      </p:sp>
    </p:spTree>
    <p:extLst>
      <p:ext uri="{BB962C8B-B14F-4D97-AF65-F5344CB8AC3E}">
        <p14:creationId xmlns:p14="http://schemas.microsoft.com/office/powerpoint/2010/main" val="2068183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1FD674-A42B-4374-AB96-BC52199CE350}"/>
              </a:ext>
            </a:extLst>
          </p:cNvPr>
          <p:cNvSpPr>
            <a:spLocks noGrp="1"/>
          </p:cNvSpPr>
          <p:nvPr>
            <p:ph type="body" sz="quarter" idx="18"/>
          </p:nvPr>
        </p:nvSpPr>
        <p:spPr>
          <a:xfrm>
            <a:off x="471341" y="1451728"/>
            <a:ext cx="11071475" cy="4172987"/>
          </a:xfrm>
        </p:spPr>
        <p:txBody>
          <a:bodyPr>
            <a:normAutofit/>
          </a:bodyPr>
          <a:lstStyle/>
          <a:p>
            <a:pPr indent="0"/>
            <a:r>
              <a:rPr lang="lt-LT" dirty="0"/>
              <a:t>Pagyvenusiems žmonėms pakankamas vandens vartojimas yra vienas svarbiausių veiksnių, padedančių išvengti lėtinių ligų ir kovoti su infekcijomis.</a:t>
            </a:r>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r>
              <a:rPr lang="lt-LT" dirty="0"/>
              <a:t>Tai suteikia galimybių įmonėms, pvz., mūsų atvejo tyrimas su </a:t>
            </a:r>
            <a:r>
              <a:rPr lang="en-LT" dirty="0"/>
              <a:t>„</a:t>
            </a:r>
            <a:r>
              <a:rPr lang="lt-LT" dirty="0" err="1"/>
              <a:t>Ooho</a:t>
            </a:r>
            <a:r>
              <a:rPr lang="lt-LT" dirty="0"/>
              <a:t> vandens kamuoliukais</a:t>
            </a:r>
            <a:r>
              <a:rPr lang="en-LT" dirty="0"/>
              <a:t>”</a:t>
            </a:r>
            <a:r>
              <a:rPr lang="lt-LT" dirty="0"/>
              <a:t>, sukurtais pagyvenusių žmonių rinkai, siekiant išspręsti dehidratacijos problemas. </a:t>
            </a:r>
            <a:r>
              <a:rPr lang="lt-LT" dirty="0">
                <a:highlight>
                  <a:srgbClr val="FFFF00"/>
                </a:highlight>
              </a:rPr>
              <a:t>Nuoroda</a:t>
            </a:r>
            <a:endParaRPr lang="en-IE" dirty="0">
              <a:highlight>
                <a:srgbClr val="FFFF00"/>
              </a:highlight>
            </a:endParaRPr>
          </a:p>
          <a:p>
            <a:pPr indent="0"/>
            <a:endParaRPr lang="en-IE" dirty="0"/>
          </a:p>
        </p:txBody>
      </p:sp>
      <p:sp>
        <p:nvSpPr>
          <p:cNvPr id="4" name="Text Placeholder 2">
            <a:extLst>
              <a:ext uri="{FF2B5EF4-FFF2-40B4-BE49-F238E27FC236}">
                <a16:creationId xmlns:a16="http://schemas.microsoft.com/office/drawing/2014/main" id="{48C8A77A-3487-49D2-AC50-9C237126C34E}"/>
              </a:ext>
            </a:extLst>
          </p:cNvPr>
          <p:cNvSpPr>
            <a:spLocks noGrp="1"/>
          </p:cNvSpPr>
          <p:nvPr>
            <p:ph type="body" sz="quarter" idx="16"/>
          </p:nvPr>
        </p:nvSpPr>
        <p:spPr>
          <a:xfrm>
            <a:off x="735013" y="642938"/>
            <a:ext cx="10807700" cy="582612"/>
          </a:xfrm>
        </p:spPr>
        <p:txBody>
          <a:bodyPr>
            <a:normAutofit lnSpcReduction="10000"/>
          </a:bodyPr>
          <a:lstStyle/>
          <a:p>
            <a:r>
              <a:rPr lang="lt-LT" dirty="0"/>
              <a:t>Pagyvenusių žmonių mitybos reikalavimai – </a:t>
            </a:r>
            <a:r>
              <a:rPr lang="lt-LT" b="1" dirty="0"/>
              <a:t>1. Vanduo</a:t>
            </a:r>
          </a:p>
        </p:txBody>
      </p:sp>
      <p:sp>
        <p:nvSpPr>
          <p:cNvPr id="5" name="Oval 4">
            <a:extLst>
              <a:ext uri="{FF2B5EF4-FFF2-40B4-BE49-F238E27FC236}">
                <a16:creationId xmlns:a16="http://schemas.microsoft.com/office/drawing/2014/main" id="{4306B6D3-D901-4017-A65F-368D5995BF89}"/>
              </a:ext>
            </a:extLst>
          </p:cNvPr>
          <p:cNvSpPr/>
          <p:nvPr/>
        </p:nvSpPr>
        <p:spPr>
          <a:xfrm>
            <a:off x="649184" y="2281287"/>
            <a:ext cx="3536317" cy="2007909"/>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1188A3"/>
                </a:solidFill>
                <a:latin typeface="Comic Sans MS" panose="030F0702030302020204" pitchFamily="66" charset="0"/>
              </a:rPr>
              <a:t>Vanduo padeda organizmo funkcijoms, įskaitant maistinių medžiagų įsisavinimą, pasiskirstymą bei atliekų išsiskyrimą.</a:t>
            </a:r>
          </a:p>
        </p:txBody>
      </p:sp>
      <p:sp>
        <p:nvSpPr>
          <p:cNvPr id="6" name="Oval 5">
            <a:extLst>
              <a:ext uri="{FF2B5EF4-FFF2-40B4-BE49-F238E27FC236}">
                <a16:creationId xmlns:a16="http://schemas.microsoft.com/office/drawing/2014/main" id="{BDF1631D-7BAB-41A3-B225-97D757E8BABC}"/>
              </a:ext>
            </a:extLst>
          </p:cNvPr>
          <p:cNvSpPr/>
          <p:nvPr/>
        </p:nvSpPr>
        <p:spPr>
          <a:xfrm>
            <a:off x="4416763" y="2281287"/>
            <a:ext cx="3536317" cy="2007909"/>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1188A3"/>
                </a:solidFill>
                <a:latin typeface="Comic Sans MS" panose="030F0702030302020204" pitchFamily="66" charset="0"/>
              </a:rPr>
              <a:t>Vyresnio amžiaus žmonės dažnai turi dehidratacijos problemų, yra mažiau jautrūs troškuliui ir valgo mažiau vaisių bei daržovių.</a:t>
            </a:r>
            <a:endParaRPr lang="en-IE" sz="1600" dirty="0">
              <a:solidFill>
                <a:srgbClr val="1188A3"/>
              </a:solidFill>
              <a:latin typeface="Comic Sans MS" panose="030F0702030302020204" pitchFamily="66" charset="0"/>
            </a:endParaRPr>
          </a:p>
        </p:txBody>
      </p:sp>
      <p:sp>
        <p:nvSpPr>
          <p:cNvPr id="7" name="Oval 6">
            <a:extLst>
              <a:ext uri="{FF2B5EF4-FFF2-40B4-BE49-F238E27FC236}">
                <a16:creationId xmlns:a16="http://schemas.microsoft.com/office/drawing/2014/main" id="{95F07A5B-9F20-4C40-9525-F4CC16123C28}"/>
              </a:ext>
            </a:extLst>
          </p:cNvPr>
          <p:cNvSpPr/>
          <p:nvPr/>
        </p:nvSpPr>
        <p:spPr>
          <a:xfrm>
            <a:off x="8184342" y="2281287"/>
            <a:ext cx="3536317" cy="1906571"/>
          </a:xfrm>
          <a:prstGeom prst="ellipse">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1188A3"/>
                </a:solidFill>
                <a:latin typeface="Comic Sans MS" panose="030F0702030302020204" pitchFamily="66" charset="0"/>
              </a:rPr>
              <a:t>Dažnai sutrinka inkstų funkcija, todėl vyresnio amžiaus žmonėms reikia gerti daugiau vandens, mažiausiai 1,5 l per dieną.</a:t>
            </a:r>
          </a:p>
        </p:txBody>
      </p:sp>
    </p:spTree>
    <p:extLst>
      <p:ext uri="{BB962C8B-B14F-4D97-AF65-F5344CB8AC3E}">
        <p14:creationId xmlns:p14="http://schemas.microsoft.com/office/powerpoint/2010/main" val="211010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4058FD-6CDC-482F-80E8-D21A484F9BD6}"/>
              </a:ext>
            </a:extLst>
          </p:cNvPr>
          <p:cNvSpPr txBox="1"/>
          <p:nvPr/>
        </p:nvSpPr>
        <p:spPr>
          <a:xfrm>
            <a:off x="1469624" y="2566737"/>
            <a:ext cx="1459832" cy="923330"/>
          </a:xfrm>
          <a:prstGeom prst="rect">
            <a:avLst/>
          </a:prstGeom>
          <a:noFill/>
        </p:spPr>
        <p:txBody>
          <a:bodyPr wrap="square" rtlCol="0">
            <a:spAutoFit/>
          </a:bodyPr>
          <a:lstStyle/>
          <a:p>
            <a:pPr algn="ctr"/>
            <a:r>
              <a:rPr lang="lt-LT" b="1">
                <a:solidFill>
                  <a:srgbClr val="1188A3"/>
                </a:solidFill>
              </a:rPr>
              <a:t>Medžiagų apykaitos pokyčių</a:t>
            </a:r>
          </a:p>
        </p:txBody>
      </p:sp>
      <p:sp>
        <p:nvSpPr>
          <p:cNvPr id="10" name="TextBox 9">
            <a:extLst>
              <a:ext uri="{FF2B5EF4-FFF2-40B4-BE49-F238E27FC236}">
                <a16:creationId xmlns:a16="http://schemas.microsoft.com/office/drawing/2014/main" id="{5722687E-7757-41D2-840A-2673EA81A16D}"/>
              </a:ext>
            </a:extLst>
          </p:cNvPr>
          <p:cNvSpPr txBox="1"/>
          <p:nvPr/>
        </p:nvSpPr>
        <p:spPr>
          <a:xfrm>
            <a:off x="3406709" y="2566737"/>
            <a:ext cx="1459832" cy="646331"/>
          </a:xfrm>
          <a:prstGeom prst="rect">
            <a:avLst/>
          </a:prstGeom>
          <a:noFill/>
        </p:spPr>
        <p:txBody>
          <a:bodyPr wrap="square" rtlCol="0">
            <a:spAutoFit/>
          </a:bodyPr>
          <a:lstStyle/>
          <a:p>
            <a:pPr algn="ctr"/>
            <a:r>
              <a:rPr lang="en-US" b="1">
                <a:solidFill>
                  <a:srgbClr val="70B2BE"/>
                </a:solidFill>
              </a:rPr>
              <a:t>Sumaž</a:t>
            </a:r>
            <a:r>
              <a:rPr lang="lt-LT" b="1">
                <a:solidFill>
                  <a:srgbClr val="70B2BE"/>
                </a:solidFill>
              </a:rPr>
              <a:t>ėjusio a</a:t>
            </a:r>
            <a:r>
              <a:rPr lang="en-US" b="1">
                <a:solidFill>
                  <a:srgbClr val="70B2BE"/>
                </a:solidFill>
              </a:rPr>
              <a:t>petito</a:t>
            </a:r>
          </a:p>
        </p:txBody>
      </p:sp>
      <p:sp>
        <p:nvSpPr>
          <p:cNvPr id="11" name="TextBox 10">
            <a:extLst>
              <a:ext uri="{FF2B5EF4-FFF2-40B4-BE49-F238E27FC236}">
                <a16:creationId xmlns:a16="http://schemas.microsoft.com/office/drawing/2014/main" id="{C33EA6EE-DF57-4099-B1A0-0A5D086D2C16}"/>
              </a:ext>
            </a:extLst>
          </p:cNvPr>
          <p:cNvSpPr txBox="1"/>
          <p:nvPr/>
        </p:nvSpPr>
        <p:spPr>
          <a:xfrm>
            <a:off x="5301629" y="2428237"/>
            <a:ext cx="1565301" cy="1200329"/>
          </a:xfrm>
          <a:prstGeom prst="rect">
            <a:avLst/>
          </a:prstGeom>
          <a:noFill/>
        </p:spPr>
        <p:txBody>
          <a:bodyPr wrap="square" rtlCol="0">
            <a:spAutoFit/>
          </a:bodyPr>
          <a:lstStyle/>
          <a:p>
            <a:pPr algn="ctr"/>
            <a:r>
              <a:rPr lang="lt-LT" b="1" dirty="0">
                <a:solidFill>
                  <a:srgbClr val="1188A3"/>
                </a:solidFill>
              </a:rPr>
              <a:t>Nesugebėjimo panaudoti turimų baltymų</a:t>
            </a:r>
          </a:p>
        </p:txBody>
      </p:sp>
      <p:sp>
        <p:nvSpPr>
          <p:cNvPr id="12" name="TextBox 11">
            <a:extLst>
              <a:ext uri="{FF2B5EF4-FFF2-40B4-BE49-F238E27FC236}">
                <a16:creationId xmlns:a16="http://schemas.microsoft.com/office/drawing/2014/main" id="{A6A210D3-28DE-4D61-BB28-D31CFA66861D}"/>
              </a:ext>
            </a:extLst>
          </p:cNvPr>
          <p:cNvSpPr txBox="1"/>
          <p:nvPr/>
        </p:nvSpPr>
        <p:spPr>
          <a:xfrm>
            <a:off x="7302018" y="2420216"/>
            <a:ext cx="1459832" cy="923330"/>
          </a:xfrm>
          <a:prstGeom prst="rect">
            <a:avLst/>
          </a:prstGeom>
          <a:noFill/>
        </p:spPr>
        <p:txBody>
          <a:bodyPr wrap="square" rtlCol="0">
            <a:spAutoFit/>
          </a:bodyPr>
          <a:lstStyle/>
          <a:p>
            <a:pPr algn="ctr"/>
            <a:r>
              <a:rPr lang="lt-LT" b="1" dirty="0">
                <a:solidFill>
                  <a:srgbClr val="70B2BE"/>
                </a:solidFill>
              </a:rPr>
              <a:t>Sumažėjusio virškinimo pajėgumo</a:t>
            </a:r>
            <a:endParaRPr lang="en-IE" dirty="0">
              <a:solidFill>
                <a:srgbClr val="70B2BE"/>
              </a:solidFill>
            </a:endParaRPr>
          </a:p>
        </p:txBody>
      </p:sp>
      <p:sp>
        <p:nvSpPr>
          <p:cNvPr id="13" name="TextBox 12">
            <a:extLst>
              <a:ext uri="{FF2B5EF4-FFF2-40B4-BE49-F238E27FC236}">
                <a16:creationId xmlns:a16="http://schemas.microsoft.com/office/drawing/2014/main" id="{28354EB4-E19F-4DD0-B6EC-C9DE8ACDFAF0}"/>
              </a:ext>
            </a:extLst>
          </p:cNvPr>
          <p:cNvSpPr txBox="1"/>
          <p:nvPr/>
        </p:nvSpPr>
        <p:spPr>
          <a:xfrm>
            <a:off x="9262544" y="2382368"/>
            <a:ext cx="1459832" cy="1477328"/>
          </a:xfrm>
          <a:prstGeom prst="rect">
            <a:avLst/>
          </a:prstGeom>
          <a:noFill/>
        </p:spPr>
        <p:txBody>
          <a:bodyPr wrap="square" rtlCol="0">
            <a:spAutoFit/>
          </a:bodyPr>
          <a:lstStyle/>
          <a:p>
            <a:pPr algn="ctr"/>
            <a:r>
              <a:rPr lang="lt-LT" b="1" dirty="0">
                <a:solidFill>
                  <a:srgbClr val="1188A3"/>
                </a:solidFill>
              </a:rPr>
              <a:t>Raumenų masės ir raumenų jėgos sumažėjimo</a:t>
            </a:r>
          </a:p>
        </p:txBody>
      </p:sp>
      <p:sp>
        <p:nvSpPr>
          <p:cNvPr id="14" name="Text Placeholder 2">
            <a:extLst>
              <a:ext uri="{FF2B5EF4-FFF2-40B4-BE49-F238E27FC236}">
                <a16:creationId xmlns:a16="http://schemas.microsoft.com/office/drawing/2014/main" id="{53181EF2-AAF9-4747-BAD8-525D691A97B4}"/>
              </a:ext>
            </a:extLst>
          </p:cNvPr>
          <p:cNvSpPr>
            <a:spLocks noGrp="1"/>
          </p:cNvSpPr>
          <p:nvPr>
            <p:ph type="body" sz="quarter" idx="29"/>
          </p:nvPr>
        </p:nvSpPr>
        <p:spPr>
          <a:xfrm>
            <a:off x="11113" y="253582"/>
            <a:ext cx="12180887" cy="809272"/>
          </a:xfrm>
          <a:solidFill>
            <a:srgbClr val="85D2E1"/>
          </a:solidFill>
        </p:spPr>
        <p:txBody>
          <a:bodyPr anchor="ctr">
            <a:normAutofit/>
          </a:bodyPr>
          <a:lstStyle/>
          <a:p>
            <a:r>
              <a:rPr lang="lt-LT" dirty="0"/>
              <a:t>Pagyvenusių žmonių mitybos reikalavimai – </a:t>
            </a:r>
            <a:r>
              <a:rPr lang="lt-LT" b="1" dirty="0"/>
              <a:t>2. Baltymai</a:t>
            </a:r>
          </a:p>
        </p:txBody>
      </p:sp>
      <p:sp>
        <p:nvSpPr>
          <p:cNvPr id="16" name="TextBox 15">
            <a:extLst>
              <a:ext uri="{FF2B5EF4-FFF2-40B4-BE49-F238E27FC236}">
                <a16:creationId xmlns:a16="http://schemas.microsoft.com/office/drawing/2014/main" id="{96C3C41A-478B-491D-815D-147240CD5B4D}"/>
              </a:ext>
            </a:extLst>
          </p:cNvPr>
          <p:cNvSpPr txBox="1"/>
          <p:nvPr/>
        </p:nvSpPr>
        <p:spPr>
          <a:xfrm>
            <a:off x="200525" y="1200769"/>
            <a:ext cx="10331116" cy="461665"/>
          </a:xfrm>
          <a:prstGeom prst="rect">
            <a:avLst/>
          </a:prstGeom>
          <a:noFill/>
        </p:spPr>
        <p:txBody>
          <a:bodyPr wrap="square">
            <a:spAutoFit/>
          </a:bodyPr>
          <a:lstStyle/>
          <a:p>
            <a:r>
              <a:rPr lang="lt-LT" sz="2400" dirty="0">
                <a:solidFill>
                  <a:srgbClr val="000000"/>
                </a:solidFill>
              </a:rPr>
              <a:t>Pagyvenusiems žmonėms reikia vartoti pakankamai aukštos kokybės baltymų dėl: </a:t>
            </a:r>
          </a:p>
        </p:txBody>
      </p:sp>
      <p:sp>
        <p:nvSpPr>
          <p:cNvPr id="17" name="Arrow: Curved Right 16">
            <a:extLst>
              <a:ext uri="{FF2B5EF4-FFF2-40B4-BE49-F238E27FC236}">
                <a16:creationId xmlns:a16="http://schemas.microsoft.com/office/drawing/2014/main" id="{635152E9-7C10-4E29-BE60-22AA597C0837}"/>
              </a:ext>
            </a:extLst>
          </p:cNvPr>
          <p:cNvSpPr/>
          <p:nvPr/>
        </p:nvSpPr>
        <p:spPr>
          <a:xfrm>
            <a:off x="577515" y="1939434"/>
            <a:ext cx="489283" cy="923329"/>
          </a:xfrm>
          <a:prstGeom prst="curvedRightArrow">
            <a:avLst/>
          </a:prstGeom>
          <a:solidFill>
            <a:srgbClr val="85D2E1"/>
          </a:solidFill>
          <a:ln>
            <a:solidFill>
              <a:srgbClr val="70B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9" name="TextBox 18">
            <a:extLst>
              <a:ext uri="{FF2B5EF4-FFF2-40B4-BE49-F238E27FC236}">
                <a16:creationId xmlns:a16="http://schemas.microsoft.com/office/drawing/2014/main" id="{707D7189-791D-4822-9E23-7A4BEF257681}"/>
              </a:ext>
            </a:extLst>
          </p:cNvPr>
          <p:cNvSpPr txBox="1"/>
          <p:nvPr/>
        </p:nvSpPr>
        <p:spPr>
          <a:xfrm>
            <a:off x="822156" y="4362796"/>
            <a:ext cx="10331116" cy="1200329"/>
          </a:xfrm>
          <a:prstGeom prst="rect">
            <a:avLst/>
          </a:prstGeom>
          <a:noFill/>
        </p:spPr>
        <p:txBody>
          <a:bodyPr wrap="square">
            <a:spAutoFit/>
          </a:bodyPr>
          <a:lstStyle/>
          <a:p>
            <a:r>
              <a:rPr lang="lt-LT" sz="2400" dirty="0">
                <a:solidFill>
                  <a:srgbClr val="000000"/>
                </a:solidFill>
              </a:rPr>
              <a:t>Tačiau moksliniai tyrimai rodo, kad maždaug </a:t>
            </a:r>
            <a:r>
              <a:rPr lang="lt-LT" sz="2400" b="1" dirty="0">
                <a:solidFill>
                  <a:srgbClr val="000000"/>
                </a:solidFill>
              </a:rPr>
              <a:t>15-38 proc. vyresnio amžiaus vyrų </a:t>
            </a:r>
            <a:r>
              <a:rPr lang="lt-LT" sz="2400" dirty="0">
                <a:solidFill>
                  <a:srgbClr val="000000"/>
                </a:solidFill>
              </a:rPr>
              <a:t>ir </a:t>
            </a:r>
            <a:r>
              <a:rPr lang="lt-LT" sz="2400" b="1" dirty="0">
                <a:solidFill>
                  <a:srgbClr val="000000"/>
                </a:solidFill>
              </a:rPr>
              <a:t>27-41 proc. vyresnio amžiaus moterų </a:t>
            </a:r>
            <a:r>
              <a:rPr lang="lt-LT" sz="2400" dirty="0">
                <a:solidFill>
                  <a:srgbClr val="000000"/>
                </a:solidFill>
              </a:rPr>
              <a:t>kasdien vartoja mažiau baltymų nei rekomenduojama. </a:t>
            </a:r>
            <a:endParaRPr lang="en-IE" sz="2400" dirty="0">
              <a:solidFill>
                <a:srgbClr val="000000"/>
              </a:solidFill>
            </a:endParaRPr>
          </a:p>
        </p:txBody>
      </p:sp>
      <p:sp>
        <p:nvSpPr>
          <p:cNvPr id="20" name="Arrow: Notched Right 19">
            <a:extLst>
              <a:ext uri="{FF2B5EF4-FFF2-40B4-BE49-F238E27FC236}">
                <a16:creationId xmlns:a16="http://schemas.microsoft.com/office/drawing/2014/main" id="{07F4EF77-CA78-4B49-8AB5-7357B120A2F6}"/>
              </a:ext>
            </a:extLst>
          </p:cNvPr>
          <p:cNvSpPr/>
          <p:nvPr/>
        </p:nvSpPr>
        <p:spPr>
          <a:xfrm>
            <a:off x="994611" y="5470358"/>
            <a:ext cx="1676400" cy="770021"/>
          </a:xfrm>
          <a:prstGeom prst="notchedRightArrow">
            <a:avLst/>
          </a:prstGeom>
          <a:solidFill>
            <a:srgbClr val="85D2E1"/>
          </a:solidFill>
          <a:ln>
            <a:solidFill>
              <a:srgbClr val="70B2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1188A3"/>
                </a:solidFill>
              </a:rPr>
              <a:t>Tai reiškia</a:t>
            </a:r>
            <a:r>
              <a:rPr lang="lt-LT" b="1">
                <a:solidFill>
                  <a:srgbClr val="1188A3"/>
                </a:solidFill>
              </a:rPr>
              <a:t>:</a:t>
            </a:r>
            <a:endParaRPr lang="en-IE" b="1">
              <a:solidFill>
                <a:srgbClr val="1188A3"/>
              </a:solidFill>
            </a:endParaRPr>
          </a:p>
        </p:txBody>
      </p:sp>
      <p:sp>
        <p:nvSpPr>
          <p:cNvPr id="22" name="TextBox 21">
            <a:extLst>
              <a:ext uri="{FF2B5EF4-FFF2-40B4-BE49-F238E27FC236}">
                <a16:creationId xmlns:a16="http://schemas.microsoft.com/office/drawing/2014/main" id="{4CD077B6-180D-46BB-9141-D099B6D67D4F}"/>
              </a:ext>
            </a:extLst>
          </p:cNvPr>
          <p:cNvSpPr txBox="1"/>
          <p:nvPr/>
        </p:nvSpPr>
        <p:spPr>
          <a:xfrm>
            <a:off x="3433191" y="5513973"/>
            <a:ext cx="7431507" cy="830997"/>
          </a:xfrm>
          <a:prstGeom prst="rect">
            <a:avLst/>
          </a:prstGeom>
          <a:noFill/>
        </p:spPr>
        <p:txBody>
          <a:bodyPr wrap="square">
            <a:spAutoFit/>
          </a:bodyPr>
          <a:lstStyle/>
          <a:p>
            <a:r>
              <a:rPr lang="lt-LT" sz="2400" b="1" dirty="0">
                <a:solidFill>
                  <a:srgbClr val="000000"/>
                </a:solidFill>
              </a:rPr>
              <a:t>Vyresnio amžiaus žmonėms kasdien reikia suvartoti daugiau baltymų! </a:t>
            </a:r>
          </a:p>
        </p:txBody>
      </p:sp>
      <p:sp>
        <p:nvSpPr>
          <p:cNvPr id="23" name="TextBox 22">
            <a:extLst>
              <a:ext uri="{FF2B5EF4-FFF2-40B4-BE49-F238E27FC236}">
                <a16:creationId xmlns:a16="http://schemas.microsoft.com/office/drawing/2014/main" id="{B4DAFD19-5CE2-4FD5-8F2A-EE0FA4553362}"/>
              </a:ext>
            </a:extLst>
          </p:cNvPr>
          <p:cNvSpPr txBox="1"/>
          <p:nvPr/>
        </p:nvSpPr>
        <p:spPr>
          <a:xfrm>
            <a:off x="8188305" y="6374442"/>
            <a:ext cx="4003695" cy="369332"/>
          </a:xfrm>
          <a:prstGeom prst="rect">
            <a:avLst/>
          </a:prstGeom>
          <a:noFill/>
        </p:spPr>
        <p:txBody>
          <a:bodyPr wrap="square">
            <a:spAutoFit/>
          </a:bodyPr>
          <a:lstStyle/>
          <a:p>
            <a:r>
              <a:rPr lang="en-GB" sz="900" dirty="0" err="1">
                <a:solidFill>
                  <a:srgbClr val="85D2E1"/>
                </a:solidFill>
              </a:rPr>
              <a:t>Kerstetter</a:t>
            </a:r>
            <a:r>
              <a:rPr lang="en-GB" sz="900" dirty="0">
                <a:solidFill>
                  <a:srgbClr val="85D2E1"/>
                </a:solidFill>
              </a:rPr>
              <a:t>, J.E.; O’Brien, K.O.; </a:t>
            </a:r>
            <a:r>
              <a:rPr lang="en-GB" sz="900" dirty="0" err="1">
                <a:solidFill>
                  <a:srgbClr val="85D2E1"/>
                </a:solidFill>
              </a:rPr>
              <a:t>Insogna</a:t>
            </a:r>
            <a:r>
              <a:rPr lang="en-GB" sz="900" dirty="0">
                <a:solidFill>
                  <a:srgbClr val="85D2E1"/>
                </a:solidFill>
              </a:rPr>
              <a:t>, K.L. Low protein intake: The impact on calcium and bone homeostasis in humans. </a:t>
            </a:r>
            <a:r>
              <a:rPr lang="en-GB" sz="900" i="1" dirty="0">
                <a:solidFill>
                  <a:srgbClr val="85D2E1"/>
                </a:solidFill>
              </a:rPr>
              <a:t>J. </a:t>
            </a:r>
            <a:r>
              <a:rPr lang="en-GB" sz="900" i="1" dirty="0" err="1">
                <a:solidFill>
                  <a:srgbClr val="85D2E1"/>
                </a:solidFill>
              </a:rPr>
              <a:t>Nutr</a:t>
            </a:r>
            <a:r>
              <a:rPr lang="en-GB" sz="900" i="1" dirty="0">
                <a:solidFill>
                  <a:srgbClr val="85D2E1"/>
                </a:solidFill>
              </a:rPr>
              <a:t>. </a:t>
            </a:r>
            <a:r>
              <a:rPr lang="en-GB" sz="900" b="1" dirty="0">
                <a:solidFill>
                  <a:srgbClr val="85D2E1"/>
                </a:solidFill>
              </a:rPr>
              <a:t>2003</a:t>
            </a:r>
            <a:r>
              <a:rPr lang="en-GB" sz="900" dirty="0">
                <a:solidFill>
                  <a:srgbClr val="85D2E1"/>
                </a:solidFill>
              </a:rPr>
              <a:t>, </a:t>
            </a:r>
            <a:r>
              <a:rPr lang="en-GB" sz="900" i="1" dirty="0">
                <a:solidFill>
                  <a:srgbClr val="85D2E1"/>
                </a:solidFill>
              </a:rPr>
              <a:t>133</a:t>
            </a:r>
            <a:r>
              <a:rPr lang="en-GB" sz="900" dirty="0">
                <a:solidFill>
                  <a:srgbClr val="85D2E1"/>
                </a:solidFill>
              </a:rPr>
              <a:t>, 8555–8615. </a:t>
            </a:r>
            <a:endParaRPr lang="en-IE" sz="900" dirty="0">
              <a:solidFill>
                <a:srgbClr val="85D2E1"/>
              </a:solidFill>
            </a:endParaRPr>
          </a:p>
        </p:txBody>
      </p:sp>
      <p:sp>
        <p:nvSpPr>
          <p:cNvPr id="2" name="TextBox 1">
            <a:extLst>
              <a:ext uri="{FF2B5EF4-FFF2-40B4-BE49-F238E27FC236}">
                <a16:creationId xmlns:a16="http://schemas.microsoft.com/office/drawing/2014/main" id="{0F965BD7-4A67-4A5A-96D2-AD9EED9BD9A0}"/>
              </a:ext>
            </a:extLst>
          </p:cNvPr>
          <p:cNvSpPr txBox="1"/>
          <p:nvPr/>
        </p:nvSpPr>
        <p:spPr>
          <a:xfrm>
            <a:off x="4929447" y="6240379"/>
            <a:ext cx="2219498" cy="369332"/>
          </a:xfrm>
          <a:prstGeom prst="rect">
            <a:avLst/>
          </a:prstGeom>
          <a:solidFill>
            <a:schemeClr val="bg1"/>
          </a:solidFill>
        </p:spPr>
        <p:txBody>
          <a:bodyPr wrap="square" rtlCol="0">
            <a:spAutoFit/>
          </a:bodyPr>
          <a:lstStyle/>
          <a:p>
            <a:endParaRPr lang="en-IE" dirty="0"/>
          </a:p>
        </p:txBody>
      </p:sp>
    </p:spTree>
    <p:extLst>
      <p:ext uri="{BB962C8B-B14F-4D97-AF65-F5344CB8AC3E}">
        <p14:creationId xmlns:p14="http://schemas.microsoft.com/office/powerpoint/2010/main" val="107870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744B23-B90F-49C4-81D8-A537B41C3CC9}"/>
              </a:ext>
            </a:extLst>
          </p:cNvPr>
          <p:cNvSpPr>
            <a:spLocks noGrp="1"/>
          </p:cNvSpPr>
          <p:nvPr>
            <p:ph type="body" sz="quarter" idx="18"/>
          </p:nvPr>
        </p:nvSpPr>
        <p:spPr>
          <a:xfrm>
            <a:off x="376989" y="1661588"/>
            <a:ext cx="11394597" cy="3867704"/>
          </a:xfrm>
        </p:spPr>
        <p:txBody>
          <a:bodyPr>
            <a:normAutofit fontScale="92500"/>
          </a:bodyPr>
          <a:lstStyle/>
          <a:p>
            <a:pPr marL="342900" indent="-342900">
              <a:buFont typeface="Arial" panose="020B0604020202020204" pitchFamily="34" charset="0"/>
              <a:buChar char="•"/>
            </a:pPr>
            <a:r>
              <a:rPr lang="lt-LT" dirty="0"/>
              <a:t>Baltymų sudedamosios dalys = ~ 20 aminorūgščių; </a:t>
            </a:r>
          </a:p>
          <a:p>
            <a:pPr marL="342900" indent="-342900">
              <a:buFont typeface="Arial" panose="020B0604020202020204" pitchFamily="34" charset="0"/>
              <a:buChar char="•"/>
            </a:pPr>
            <a:r>
              <a:rPr lang="lt-LT" dirty="0"/>
              <a:t>9 iš jų yra nepakeičiamosios </a:t>
            </a:r>
            <a:r>
              <a:rPr lang="lt-LT" b="1" dirty="0"/>
              <a:t>aminorūgštys (EAA);</a:t>
            </a:r>
          </a:p>
          <a:p>
            <a:pPr marL="342900" indent="-342900">
              <a:buFont typeface="Arial" panose="020B0604020202020204" pitchFamily="34" charset="0"/>
              <a:buChar char="•"/>
            </a:pPr>
            <a:r>
              <a:rPr lang="lt-LT" dirty="0"/>
              <a:t>Žmonės negali pasigaminti EAA, todėl jos turi būti gaunamos iš mūsų </a:t>
            </a:r>
            <a:r>
              <a:rPr lang="lt-LT" b="1" dirty="0"/>
              <a:t>MITYBOS;</a:t>
            </a:r>
            <a:endParaRPr lang="lt-LT" dirty="0"/>
          </a:p>
          <a:p>
            <a:pPr marL="342900" indent="-342900">
              <a:buFont typeface="Arial" panose="020B0604020202020204" pitchFamily="34" charset="0"/>
              <a:buChar char="•"/>
            </a:pPr>
            <a:r>
              <a:rPr lang="lt-LT" dirty="0"/>
              <a:t>Visaverčiai baltymai yra tokie, kuriuose </a:t>
            </a:r>
            <a:r>
              <a:rPr lang="lt-LT" b="1" dirty="0"/>
              <a:t>yra visos 9 EAA;</a:t>
            </a:r>
          </a:p>
          <a:p>
            <a:pPr marL="342900" indent="-342900">
              <a:buFont typeface="Arial" panose="020B0604020202020204" pitchFamily="34" charset="0"/>
              <a:buChar char="•"/>
            </a:pPr>
            <a:r>
              <a:rPr lang="lt-LT" dirty="0"/>
              <a:t>Nepilnavertis baltymas yra toks, kuriame </a:t>
            </a:r>
            <a:r>
              <a:rPr lang="lt-LT" b="1" dirty="0"/>
              <a:t>nėra visų 9 EAA;</a:t>
            </a:r>
          </a:p>
          <a:p>
            <a:pPr marL="342900" indent="-342900">
              <a:buFont typeface="Arial" panose="020B0604020202020204" pitchFamily="34" charset="0"/>
              <a:buChar char="•"/>
            </a:pPr>
            <a:r>
              <a:rPr lang="lt-LT" b="1" dirty="0"/>
              <a:t>Dauguma augalinių baltymų yra nepilnaverčiai</a:t>
            </a:r>
            <a:r>
              <a:rPr lang="lt-LT" dirty="0"/>
              <a:t>, tačiau juos sujungus jie gali tapti pilnaverčiais; </a:t>
            </a:r>
          </a:p>
          <a:p>
            <a:pPr marL="342900" indent="-342900">
              <a:buFont typeface="Arial" panose="020B0604020202020204" pitchFamily="34" charset="0"/>
              <a:buChar char="•"/>
            </a:pPr>
            <a:r>
              <a:rPr lang="lt-LT" dirty="0"/>
              <a:t>Pagrindiniai baltymų šaltiniai: mėsa, kiaušiniai, pieno produktai, pupelės, jūros gėrybės ir (arba) žuvys, vienaląsčiai baltymai;</a:t>
            </a:r>
          </a:p>
          <a:p>
            <a:pPr marL="342900" indent="-342900">
              <a:buFont typeface="Arial" panose="020B0604020202020204" pitchFamily="34" charset="0"/>
              <a:buChar char="•"/>
            </a:pPr>
            <a:r>
              <a:rPr lang="lt-LT" dirty="0"/>
              <a:t>Aukštos kokybės baltymai – tai visaverčiai baltymai, </a:t>
            </a:r>
            <a:r>
              <a:rPr lang="lt-LT" b="1" dirty="0"/>
              <a:t>kuriuose yra didelis kiekis EAA</a:t>
            </a:r>
            <a:r>
              <a:rPr lang="lt-LT" dirty="0"/>
              <a:t>.</a:t>
            </a:r>
            <a:endParaRPr lang="en-IE" dirty="0"/>
          </a:p>
        </p:txBody>
      </p:sp>
      <p:sp>
        <p:nvSpPr>
          <p:cNvPr id="5" name="Text Placeholder 2">
            <a:extLst>
              <a:ext uri="{FF2B5EF4-FFF2-40B4-BE49-F238E27FC236}">
                <a16:creationId xmlns:a16="http://schemas.microsoft.com/office/drawing/2014/main" id="{B6A07BEE-75B3-453C-A669-BD500D0B7E31}"/>
              </a:ext>
            </a:extLst>
          </p:cNvPr>
          <p:cNvSpPr>
            <a:spLocks noGrp="1"/>
          </p:cNvSpPr>
          <p:nvPr>
            <p:ph type="body" sz="quarter" idx="16"/>
          </p:nvPr>
        </p:nvSpPr>
        <p:spPr>
          <a:xfrm>
            <a:off x="735013" y="642938"/>
            <a:ext cx="10807700" cy="582612"/>
          </a:xfrm>
        </p:spPr>
        <p:txBody>
          <a:bodyPr vert="horz" lIns="91440" tIns="45720" rIns="91440" bIns="45720" rtlCol="0" anchor="t">
            <a:normAutofit lnSpcReduction="10000"/>
          </a:bodyPr>
          <a:lstStyle/>
          <a:p>
            <a:r>
              <a:rPr lang="lt-LT" b="1"/>
              <a:t>2. Kas yra baltymai? </a:t>
            </a:r>
            <a:r>
              <a:rPr lang="lt-LT"/>
              <a:t>Trumpas aprašymas...</a:t>
            </a:r>
          </a:p>
        </p:txBody>
      </p:sp>
    </p:spTree>
    <p:extLst>
      <p:ext uri="{BB962C8B-B14F-4D97-AF65-F5344CB8AC3E}">
        <p14:creationId xmlns:p14="http://schemas.microsoft.com/office/powerpoint/2010/main" val="477175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Open bags of varieties grain seeds">
            <a:extLst>
              <a:ext uri="{FF2B5EF4-FFF2-40B4-BE49-F238E27FC236}">
                <a16:creationId xmlns:a16="http://schemas.microsoft.com/office/drawing/2014/main" id="{9E02788F-E5CE-4E73-BD13-ABD22A10B5B9}"/>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C2FEE8A7-FEB8-4C96-A5B4-F317D798C530}"/>
              </a:ext>
            </a:extLst>
          </p:cNvPr>
          <p:cNvSpPr>
            <a:spLocks noGrp="1"/>
          </p:cNvSpPr>
          <p:nvPr>
            <p:ph type="body" sz="quarter" idx="18"/>
          </p:nvPr>
        </p:nvSpPr>
        <p:spPr>
          <a:xfrm>
            <a:off x="2711116" y="3092586"/>
            <a:ext cx="9233233" cy="1466443"/>
          </a:xfrm>
          <a:solidFill>
            <a:srgbClr val="85D2E1"/>
          </a:solidFill>
        </p:spPr>
        <p:txBody>
          <a:bodyPr/>
          <a:lstStyle/>
          <a:p>
            <a:r>
              <a:rPr lang="lt-LT" dirty="0"/>
              <a:t>Esminė aminorūgštis </a:t>
            </a:r>
            <a:r>
              <a:rPr lang="lt-LT" b="1" dirty="0"/>
              <a:t>leucinas</a:t>
            </a:r>
            <a:r>
              <a:rPr lang="lt-LT" dirty="0"/>
              <a:t> yra pagrindinis raumenų stiprinimo reguliatorius. 2,5-3 g leucino senjorų dienos racione gali užtikrinti, kad sintezė viršytų degradaciją ir taip būtų kuriamas raumeningas audinys.</a:t>
            </a:r>
            <a:endParaRPr lang="en-IE" dirty="0"/>
          </a:p>
        </p:txBody>
      </p:sp>
      <p:sp>
        <p:nvSpPr>
          <p:cNvPr id="4" name="Text Placeholder 3">
            <a:extLst>
              <a:ext uri="{FF2B5EF4-FFF2-40B4-BE49-F238E27FC236}">
                <a16:creationId xmlns:a16="http://schemas.microsoft.com/office/drawing/2014/main" id="{923F1FAC-3E64-41CB-B6D7-FA9B33F2F35C}"/>
              </a:ext>
            </a:extLst>
          </p:cNvPr>
          <p:cNvSpPr>
            <a:spLocks noGrp="1"/>
          </p:cNvSpPr>
          <p:nvPr>
            <p:ph type="body" sz="quarter" idx="16"/>
          </p:nvPr>
        </p:nvSpPr>
        <p:spPr>
          <a:xfrm>
            <a:off x="464195" y="444299"/>
            <a:ext cx="6530163" cy="582221"/>
          </a:xfrm>
        </p:spPr>
        <p:txBody>
          <a:bodyPr>
            <a:normAutofit fontScale="77500" lnSpcReduction="20000"/>
          </a:bodyPr>
          <a:lstStyle/>
          <a:p>
            <a:r>
              <a:rPr lang="lt-LT" b="1" dirty="0"/>
              <a:t>Pagrindinis raumenų sveikatos veiksnys</a:t>
            </a:r>
          </a:p>
        </p:txBody>
      </p:sp>
    </p:spTree>
    <p:extLst>
      <p:ext uri="{BB962C8B-B14F-4D97-AF65-F5344CB8AC3E}">
        <p14:creationId xmlns:p14="http://schemas.microsoft.com/office/powerpoint/2010/main" val="88543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6ECB27-31E9-4F28-83AD-76066C17E71B}"/>
              </a:ext>
            </a:extLst>
          </p:cNvPr>
          <p:cNvSpPr>
            <a:spLocks noGrp="1"/>
          </p:cNvSpPr>
          <p:nvPr>
            <p:ph type="body" sz="quarter" idx="15"/>
          </p:nvPr>
        </p:nvSpPr>
        <p:spPr/>
        <p:txBody>
          <a:bodyPr/>
          <a:lstStyle/>
          <a:p>
            <a:r>
              <a:rPr lang="en-US" dirty="0"/>
              <a:t>1</a:t>
            </a:r>
            <a:endParaRPr lang="en-IE" dirty="0"/>
          </a:p>
        </p:txBody>
      </p:sp>
      <p:sp>
        <p:nvSpPr>
          <p:cNvPr id="3" name="Text Placeholder 2">
            <a:extLst>
              <a:ext uri="{FF2B5EF4-FFF2-40B4-BE49-F238E27FC236}">
                <a16:creationId xmlns:a16="http://schemas.microsoft.com/office/drawing/2014/main" id="{D96D1265-F76C-4764-AE97-3482984F8E12}"/>
              </a:ext>
            </a:extLst>
          </p:cNvPr>
          <p:cNvSpPr>
            <a:spLocks noGrp="1"/>
          </p:cNvSpPr>
          <p:nvPr>
            <p:ph type="body" sz="quarter" idx="18"/>
          </p:nvPr>
        </p:nvSpPr>
        <p:spPr>
          <a:xfrm>
            <a:off x="497217" y="1672776"/>
            <a:ext cx="5181122" cy="4808684"/>
          </a:xfrm>
        </p:spPr>
        <p:txBody>
          <a:bodyPr>
            <a:normAutofit lnSpcReduction="10000"/>
          </a:bodyPr>
          <a:lstStyle/>
          <a:p>
            <a:r>
              <a:rPr lang="lt-LT" b="1" dirty="0"/>
              <a:t>Šis modulis yra pagrindinis, siekiant pradėti kurti naujus ir inovatyvius maisto produktus senjorams.</a:t>
            </a:r>
            <a:endParaRPr lang="en-US" b="1" dirty="0"/>
          </a:p>
          <a:p>
            <a:r>
              <a:rPr lang="lt-LT" dirty="0"/>
              <a:t>Jame aptarsime daugybę temų ir daug dėmesio skirsime toms, kurios daro įtaką senjorų poreikiams, gyvenimui ir gerovei.</a:t>
            </a:r>
          </a:p>
          <a:p>
            <a:r>
              <a:rPr lang="lt-LT" dirty="0"/>
              <a:t>Mūsų kūnai senstant keičiasi, todėl keičiasi ir mūsų maisto vartojimo poreikiai. Siekiant suprasti individualizuotą mitybą, galime inicijuoti naujų ir inovatyvių maisto produktų senjorams kūrimą, tačiau pirmiausia turime suprasti senjorų iššūkius ir poreikius.</a:t>
            </a:r>
          </a:p>
        </p:txBody>
      </p:sp>
      <p:sp>
        <p:nvSpPr>
          <p:cNvPr id="4" name="Text Placeholder 3">
            <a:extLst>
              <a:ext uri="{FF2B5EF4-FFF2-40B4-BE49-F238E27FC236}">
                <a16:creationId xmlns:a16="http://schemas.microsoft.com/office/drawing/2014/main" id="{6ADFB937-8154-48C7-834C-02F5BA57285A}"/>
              </a:ext>
            </a:extLst>
          </p:cNvPr>
          <p:cNvSpPr>
            <a:spLocks noGrp="1"/>
          </p:cNvSpPr>
          <p:nvPr>
            <p:ph type="body" sz="quarter" idx="16"/>
          </p:nvPr>
        </p:nvSpPr>
        <p:spPr/>
        <p:txBody>
          <a:bodyPr/>
          <a:lstStyle/>
          <a:p>
            <a:r>
              <a:rPr lang="lt-LT" b="1"/>
              <a:t>2 modulio turinys:</a:t>
            </a:r>
          </a:p>
        </p:txBody>
      </p:sp>
      <p:sp>
        <p:nvSpPr>
          <p:cNvPr id="5" name="Text Placeholder 4">
            <a:extLst>
              <a:ext uri="{FF2B5EF4-FFF2-40B4-BE49-F238E27FC236}">
                <a16:creationId xmlns:a16="http://schemas.microsoft.com/office/drawing/2014/main" id="{09E52BF3-DD82-4DFD-A694-B444AE96F626}"/>
              </a:ext>
            </a:extLst>
          </p:cNvPr>
          <p:cNvSpPr>
            <a:spLocks noGrp="1"/>
          </p:cNvSpPr>
          <p:nvPr>
            <p:ph type="body" sz="quarter" idx="14"/>
          </p:nvPr>
        </p:nvSpPr>
        <p:spPr>
          <a:xfrm>
            <a:off x="7229716" y="1417540"/>
            <a:ext cx="4465067" cy="822373"/>
          </a:xfrm>
        </p:spPr>
        <p:txBody>
          <a:bodyPr/>
          <a:lstStyle/>
          <a:p>
            <a:pPr>
              <a:lnSpc>
                <a:spcPct val="100000"/>
              </a:lnSpc>
            </a:pPr>
            <a:endParaRPr lang="en-GB"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pt-B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Senjorų sveikatos priežiūros ir mitybos poreikiai</a:t>
            </a:r>
          </a:p>
          <a:p>
            <a:pPr>
              <a:lnSpc>
                <a:spcPct val="100000"/>
              </a:lnSpc>
            </a:pPr>
            <a:endParaRPr lang="pt-B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IE" dirty="0">
              <a:solidFill>
                <a:srgbClr val="000000"/>
              </a:solidFill>
            </a:endParaRPr>
          </a:p>
        </p:txBody>
      </p:sp>
      <p:sp>
        <p:nvSpPr>
          <p:cNvPr id="6" name="Text Placeholder 5">
            <a:extLst>
              <a:ext uri="{FF2B5EF4-FFF2-40B4-BE49-F238E27FC236}">
                <a16:creationId xmlns:a16="http://schemas.microsoft.com/office/drawing/2014/main" id="{426E502B-8EB2-455C-A1BE-C8036E03C85F}"/>
              </a:ext>
            </a:extLst>
          </p:cNvPr>
          <p:cNvSpPr>
            <a:spLocks noGrp="1"/>
          </p:cNvSpPr>
          <p:nvPr>
            <p:ph type="body" sz="quarter" idx="19"/>
          </p:nvPr>
        </p:nvSpPr>
        <p:spPr/>
        <p:txBody>
          <a:bodyPr/>
          <a:lstStyle/>
          <a:p>
            <a:r>
              <a:rPr lang="en-US" dirty="0"/>
              <a:t>2</a:t>
            </a:r>
            <a:endParaRPr lang="en-IE" dirty="0"/>
          </a:p>
        </p:txBody>
      </p:sp>
      <p:sp>
        <p:nvSpPr>
          <p:cNvPr id="7" name="Text Placeholder 6">
            <a:extLst>
              <a:ext uri="{FF2B5EF4-FFF2-40B4-BE49-F238E27FC236}">
                <a16:creationId xmlns:a16="http://schemas.microsoft.com/office/drawing/2014/main" id="{B733A621-A3BB-4FEA-ABEC-270023E91AB3}"/>
              </a:ext>
            </a:extLst>
          </p:cNvPr>
          <p:cNvSpPr>
            <a:spLocks noGrp="1"/>
          </p:cNvSpPr>
          <p:nvPr>
            <p:ph type="body" sz="quarter" idx="20"/>
          </p:nvPr>
        </p:nvSpPr>
        <p:spPr>
          <a:xfrm>
            <a:off x="7229714" y="4631083"/>
            <a:ext cx="4465067" cy="822373"/>
          </a:xfrm>
        </p:spPr>
        <p:txBody>
          <a:bodyPr/>
          <a:lstStyle/>
          <a:p>
            <a:pPr>
              <a:lnSpc>
                <a:spcPct val="100000"/>
              </a:lnSpc>
            </a:pPr>
            <a:r>
              <a:rPr lang="pt-B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Natūrali mityba ir ingr</a:t>
            </a:r>
            <a:r>
              <a:rPr lang="lt-LT"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a:t>
            </a:r>
            <a:r>
              <a:rPr lang="pt-BR"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dientų funkcionalumas</a:t>
            </a:r>
          </a:p>
          <a:p>
            <a:pPr>
              <a:lnSpc>
                <a:spcPct val="100000"/>
              </a:lnSpc>
            </a:pPr>
            <a:endParaRPr lang="en-IE" dirty="0"/>
          </a:p>
        </p:txBody>
      </p:sp>
      <p:sp>
        <p:nvSpPr>
          <p:cNvPr id="8" name="Text Placeholder 7">
            <a:extLst>
              <a:ext uri="{FF2B5EF4-FFF2-40B4-BE49-F238E27FC236}">
                <a16:creationId xmlns:a16="http://schemas.microsoft.com/office/drawing/2014/main" id="{B4DC6135-8175-44C8-B135-E03F8857A872}"/>
              </a:ext>
            </a:extLst>
          </p:cNvPr>
          <p:cNvSpPr>
            <a:spLocks noGrp="1"/>
          </p:cNvSpPr>
          <p:nvPr>
            <p:ph type="body" sz="quarter" idx="21"/>
          </p:nvPr>
        </p:nvSpPr>
        <p:spPr/>
        <p:txBody>
          <a:bodyPr/>
          <a:lstStyle/>
          <a:p>
            <a:r>
              <a:rPr lang="en-US" dirty="0"/>
              <a:t>3</a:t>
            </a:r>
            <a:endParaRPr lang="en-IE" dirty="0"/>
          </a:p>
        </p:txBody>
      </p:sp>
      <p:sp>
        <p:nvSpPr>
          <p:cNvPr id="9" name="Text Placeholder 8">
            <a:extLst>
              <a:ext uri="{FF2B5EF4-FFF2-40B4-BE49-F238E27FC236}">
                <a16:creationId xmlns:a16="http://schemas.microsoft.com/office/drawing/2014/main" id="{B7FA4ADC-D493-4A5C-9704-6253DA986812}"/>
              </a:ext>
            </a:extLst>
          </p:cNvPr>
          <p:cNvSpPr>
            <a:spLocks noGrp="1"/>
          </p:cNvSpPr>
          <p:nvPr>
            <p:ph type="body" sz="quarter" idx="22"/>
          </p:nvPr>
        </p:nvSpPr>
        <p:spPr/>
        <p:txBody>
          <a:bodyPr/>
          <a:lstStyle/>
          <a:p>
            <a:endParaRPr lang="en-IE">
              <a:solidFill>
                <a:srgbClr val="000000"/>
              </a:solidFill>
            </a:endParaRPr>
          </a:p>
          <a:p>
            <a:r>
              <a:rPr lang="lt-LT">
                <a:solidFill>
                  <a:srgbClr val="000000"/>
                </a:solidFill>
              </a:rPr>
              <a:t>Alergenai / antimaistinės medžiagos</a:t>
            </a:r>
          </a:p>
          <a:p>
            <a:endParaRPr lang="en-IE">
              <a:solidFill>
                <a:srgbClr val="000000"/>
              </a:solidFill>
            </a:endParaRPr>
          </a:p>
        </p:txBody>
      </p:sp>
      <p:sp>
        <p:nvSpPr>
          <p:cNvPr id="10" name="Text Placeholder 9">
            <a:extLst>
              <a:ext uri="{FF2B5EF4-FFF2-40B4-BE49-F238E27FC236}">
                <a16:creationId xmlns:a16="http://schemas.microsoft.com/office/drawing/2014/main" id="{B0FCDD63-8702-404D-9B8F-48CBEB3437FA}"/>
              </a:ext>
            </a:extLst>
          </p:cNvPr>
          <p:cNvSpPr>
            <a:spLocks noGrp="1"/>
          </p:cNvSpPr>
          <p:nvPr>
            <p:ph type="body" sz="quarter" idx="23"/>
          </p:nvPr>
        </p:nvSpPr>
        <p:spPr/>
        <p:txBody>
          <a:bodyPr/>
          <a:lstStyle/>
          <a:p>
            <a:r>
              <a:rPr lang="en-US" dirty="0"/>
              <a:t>4</a:t>
            </a:r>
            <a:endParaRPr lang="en-IE" dirty="0"/>
          </a:p>
        </p:txBody>
      </p:sp>
      <p:sp>
        <p:nvSpPr>
          <p:cNvPr id="11" name="Text Placeholder 10">
            <a:extLst>
              <a:ext uri="{FF2B5EF4-FFF2-40B4-BE49-F238E27FC236}">
                <a16:creationId xmlns:a16="http://schemas.microsoft.com/office/drawing/2014/main" id="{E24C33F1-660B-4E91-B1B5-F73F6D94E708}"/>
              </a:ext>
            </a:extLst>
          </p:cNvPr>
          <p:cNvSpPr>
            <a:spLocks noGrp="1"/>
          </p:cNvSpPr>
          <p:nvPr>
            <p:ph type="body" sz="quarter" idx="24"/>
          </p:nvPr>
        </p:nvSpPr>
        <p:spPr>
          <a:xfrm>
            <a:off x="7229715" y="2078990"/>
            <a:ext cx="4465067" cy="822373"/>
          </a:xfrm>
        </p:spPr>
        <p:txBody>
          <a:bodyPr/>
          <a:lstStyle/>
          <a:p>
            <a:pPr>
              <a:lnSpc>
                <a:spcPct val="100000"/>
              </a:lnSpc>
            </a:pPr>
            <a:endPar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pt-BR" dirty="0">
                <a:solidFill>
                  <a:srgbClr val="000000"/>
                </a:solidFill>
                <a:latin typeface="Calibri" panose="020F0502020204030204" pitchFamily="34" charset="0"/>
                <a:ea typeface="Calibri" panose="020F0502020204030204" pitchFamily="34" charset="0"/>
                <a:cs typeface="Times New Roman" panose="02020603050405020304" pitchFamily="18" charset="0"/>
              </a:rPr>
              <a:t>Inovatyvūs sprendimai ir maisto praturtinimas sveikat</a:t>
            </a:r>
            <a:r>
              <a:rPr lang="lt-LT"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inimui</a:t>
            </a:r>
            <a:endParaRPr lang="en-IE" dirty="0">
              <a:solidFill>
                <a:srgbClr val="000000"/>
              </a:solidFill>
            </a:endParaRPr>
          </a:p>
        </p:txBody>
      </p:sp>
    </p:spTree>
    <p:extLst>
      <p:ext uri="{BB962C8B-B14F-4D97-AF65-F5344CB8AC3E}">
        <p14:creationId xmlns:p14="http://schemas.microsoft.com/office/powerpoint/2010/main" val="424530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C00F1B-4FC1-4A5A-8D30-6454F702BDD8}"/>
              </a:ext>
            </a:extLst>
          </p:cNvPr>
          <p:cNvSpPr>
            <a:spLocks noGrp="1"/>
          </p:cNvSpPr>
          <p:nvPr>
            <p:ph type="body" sz="quarter" idx="18"/>
          </p:nvPr>
        </p:nvSpPr>
        <p:spPr>
          <a:xfrm>
            <a:off x="0" y="2545710"/>
            <a:ext cx="4660900" cy="3562990"/>
          </a:xfrm>
        </p:spPr>
        <p:txBody>
          <a:bodyPr>
            <a:normAutofit fontScale="92500" lnSpcReduction="10000"/>
          </a:bodyPr>
          <a:lstStyle/>
          <a:p>
            <a:pPr indent="0">
              <a:lnSpc>
                <a:spcPct val="110000"/>
              </a:lnSpc>
            </a:pPr>
            <a:r>
              <a:rPr lang="lt-LT" b="0" i="0" dirty="0">
                <a:solidFill>
                  <a:srgbClr val="030303"/>
                </a:solidFill>
                <a:effectLst/>
              </a:rPr>
              <a:t>Sužinokite, kaip vyresnio amžiaus suaugusieji Europoje nepakankamai maitinasi, ir sužinokite apie svarbius baltymų trūkumą lemiančius veiksnius. Šis trumpas aiškinamasis vaizdo įrašas parengtas įgyvendinant ES projektą PROMISS, skirtą prastos senjorų mitybos prevencijai: </a:t>
            </a:r>
            <a:r>
              <a:rPr lang="en-US" dirty="0">
                <a:solidFill>
                  <a:srgbClr val="1188A3"/>
                </a:solidFill>
                <a:hlinkClick r:id="rId3">
                  <a:extLst>
                    <a:ext uri="{A12FA001-AC4F-418D-AE19-62706E023703}">
                      <ahyp:hlinkClr xmlns:ahyp="http://schemas.microsoft.com/office/drawing/2018/hyperlinkcolor" val="tx"/>
                    </a:ext>
                  </a:extLst>
                </a:hlinkClick>
              </a:rPr>
              <a:t>PROMISS | AGE Platform (age-platform.eu)</a:t>
            </a:r>
            <a:r>
              <a:rPr lang="en-US" b="0" i="0" dirty="0">
                <a:solidFill>
                  <a:srgbClr val="1188A3"/>
                </a:solidFill>
                <a:effectLst/>
              </a:rPr>
              <a:t> </a:t>
            </a:r>
            <a:endParaRPr lang="en-IE" dirty="0">
              <a:solidFill>
                <a:srgbClr val="1188A3"/>
              </a:solidFill>
            </a:endParaRPr>
          </a:p>
        </p:txBody>
      </p:sp>
      <p:sp>
        <p:nvSpPr>
          <p:cNvPr id="3" name="Text Placeholder 2">
            <a:extLst>
              <a:ext uri="{FF2B5EF4-FFF2-40B4-BE49-F238E27FC236}">
                <a16:creationId xmlns:a16="http://schemas.microsoft.com/office/drawing/2014/main" id="{EB41DBFC-768A-4015-AEB2-546F4329F920}"/>
              </a:ext>
            </a:extLst>
          </p:cNvPr>
          <p:cNvSpPr>
            <a:spLocks noGrp="1"/>
          </p:cNvSpPr>
          <p:nvPr>
            <p:ph type="body" sz="quarter" idx="16"/>
          </p:nvPr>
        </p:nvSpPr>
        <p:spPr>
          <a:xfrm>
            <a:off x="254000" y="444501"/>
            <a:ext cx="5600700" cy="953704"/>
          </a:xfrm>
        </p:spPr>
        <p:txBody>
          <a:bodyPr>
            <a:normAutofit lnSpcReduction="10000"/>
          </a:bodyPr>
          <a:lstStyle/>
          <a:p>
            <a:r>
              <a:rPr lang="lt-LT" b="1" dirty="0"/>
              <a:t>Baltymų ir energijos nepakankamumas</a:t>
            </a:r>
            <a:endParaRPr lang="en-IE" b="1" dirty="0"/>
          </a:p>
        </p:txBody>
      </p:sp>
      <p:pic>
        <p:nvPicPr>
          <p:cNvPr id="4" name="Online Media 3" title="What is protein energy malnutrition - PROMISS">
            <a:hlinkClick r:id="" action="ppaction://media"/>
            <a:extLst>
              <a:ext uri="{FF2B5EF4-FFF2-40B4-BE49-F238E27FC236}">
                <a16:creationId xmlns:a16="http://schemas.microsoft.com/office/drawing/2014/main" id="{13195FF2-EFE7-4B8D-B0B1-C2FE7188BED6}"/>
              </a:ext>
            </a:extLst>
          </p:cNvPr>
          <p:cNvPicPr>
            <a:picLocks noRot="1" noChangeAspect="1"/>
          </p:cNvPicPr>
          <p:nvPr>
            <a:videoFile r:link="rId1"/>
          </p:nvPr>
        </p:nvPicPr>
        <p:blipFill>
          <a:blip r:embed="rId4"/>
          <a:stretch>
            <a:fillRect/>
          </a:stretch>
        </p:blipFill>
        <p:spPr>
          <a:xfrm>
            <a:off x="4914900" y="1156904"/>
            <a:ext cx="6819900" cy="3853244"/>
          </a:xfrm>
          <a:prstGeom prst="rect">
            <a:avLst/>
          </a:prstGeom>
        </p:spPr>
      </p:pic>
      <p:pic>
        <p:nvPicPr>
          <p:cNvPr id="1026" name="Picture 2" descr="PROMISS Logo">
            <a:extLst>
              <a:ext uri="{FF2B5EF4-FFF2-40B4-BE49-F238E27FC236}">
                <a16:creationId xmlns:a16="http://schemas.microsoft.com/office/drawing/2014/main" id="{18434D1C-E812-4724-A89C-7A9D48C1CF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5625" y="1426851"/>
            <a:ext cx="1933575" cy="8174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CEBA933-14D3-4087-9405-CC15BCF061E3}"/>
              </a:ext>
            </a:extLst>
          </p:cNvPr>
          <p:cNvSpPr txBox="1"/>
          <p:nvPr/>
        </p:nvSpPr>
        <p:spPr>
          <a:xfrm>
            <a:off x="4441057" y="5994569"/>
            <a:ext cx="7666859" cy="461665"/>
          </a:xfrm>
          <a:prstGeom prst="rect">
            <a:avLst/>
          </a:prstGeom>
          <a:noFill/>
        </p:spPr>
        <p:txBody>
          <a:bodyPr wrap="square">
            <a:spAutoFit/>
          </a:bodyPr>
          <a:lstStyle/>
          <a:p>
            <a:r>
              <a:rPr lang="en-US" sz="2400" dirty="0">
                <a:solidFill>
                  <a:srgbClr val="1188A3"/>
                </a:solidFill>
                <a:hlinkClick r:id="rId6">
                  <a:extLst>
                    <a:ext uri="{A12FA001-AC4F-418D-AE19-62706E023703}">
                      <ahyp:hlinkClr xmlns:ahyp="http://schemas.microsoft.com/office/drawing/2018/hyperlinkcolor" val="tx"/>
                    </a:ext>
                  </a:extLst>
                </a:hlinkClick>
              </a:rPr>
              <a:t>What is protein energy malnutrition - PROMISS - YouTube</a:t>
            </a:r>
            <a:endParaRPr lang="en-IE" sz="2400" dirty="0">
              <a:solidFill>
                <a:srgbClr val="1188A3"/>
              </a:solidFill>
            </a:endParaRPr>
          </a:p>
        </p:txBody>
      </p:sp>
    </p:spTree>
    <p:extLst>
      <p:ext uri="{BB962C8B-B14F-4D97-AF65-F5344CB8AC3E}">
        <p14:creationId xmlns:p14="http://schemas.microsoft.com/office/powerpoint/2010/main" val="190343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99037-33AF-47FF-829F-1CB7054BB708}"/>
              </a:ext>
            </a:extLst>
          </p:cNvPr>
          <p:cNvSpPr>
            <a:spLocks noGrp="1"/>
          </p:cNvSpPr>
          <p:nvPr>
            <p:ph type="body" sz="quarter" idx="18"/>
          </p:nvPr>
        </p:nvSpPr>
        <p:spPr>
          <a:xfrm>
            <a:off x="735013" y="1475874"/>
            <a:ext cx="10808102" cy="4331368"/>
          </a:xfrm>
        </p:spPr>
        <p:txBody>
          <a:bodyPr>
            <a:normAutofit fontScale="92500" lnSpcReduction="10000"/>
          </a:bodyPr>
          <a:lstStyle/>
          <a:p>
            <a:r>
              <a:rPr lang="lt-LT" sz="3000" b="1" dirty="0"/>
              <a:t>Baltymų kokybė ir kiekis </a:t>
            </a:r>
          </a:p>
          <a:p>
            <a:endParaRPr lang="en-US" sz="1500" b="1" dirty="0"/>
          </a:p>
          <a:p>
            <a:pPr marL="457200" indent="-457200">
              <a:buFont typeface="Arial" panose="020B0604020202020204" pitchFamily="34" charset="0"/>
              <a:buChar char="•"/>
            </a:pPr>
            <a:r>
              <a:rPr lang="lt-LT" sz="2600" b="1" dirty="0"/>
              <a:t>Įvairūs žalių baltymų šaltiniai </a:t>
            </a:r>
            <a:r>
              <a:rPr lang="en-US" sz="2600" b="1" dirty="0">
                <a:solidFill>
                  <a:srgbClr val="28AF95"/>
                </a:solidFill>
              </a:rPr>
              <a:t>		    </a:t>
            </a:r>
            <a:r>
              <a:rPr lang="en-US" sz="2600" dirty="0"/>
              <a:t>skirting</a:t>
            </a:r>
            <a:r>
              <a:rPr lang="lt-LT" sz="2600" dirty="0"/>
              <a:t>ą baltymų kiekį</a:t>
            </a:r>
            <a:endParaRPr lang="en-US" sz="2600" dirty="0"/>
          </a:p>
          <a:p>
            <a:pPr marL="0" indent="0"/>
            <a:endParaRPr lang="en-US" sz="1600" dirty="0"/>
          </a:p>
          <a:p>
            <a:pPr marL="457200" indent="-457200">
              <a:buFont typeface="Arial" panose="020B0604020202020204" pitchFamily="34" charset="0"/>
              <a:buChar char="•"/>
            </a:pPr>
            <a:r>
              <a:rPr lang="en-US" sz="2600" b="1" dirty="0" err="1"/>
              <a:t>Skirtingi</a:t>
            </a:r>
            <a:r>
              <a:rPr lang="en-US" sz="2600" b="1" dirty="0"/>
              <a:t> </a:t>
            </a:r>
            <a:r>
              <a:rPr lang="en-US" sz="2600" b="1" dirty="0" err="1"/>
              <a:t>apdorojimo</a:t>
            </a:r>
            <a:r>
              <a:rPr lang="en-US" sz="2600" b="1" dirty="0"/>
              <a:t> </a:t>
            </a:r>
            <a:r>
              <a:rPr lang="en-US" sz="2600" b="1" dirty="0" err="1"/>
              <a:t>ir</a:t>
            </a:r>
            <a:r>
              <a:rPr lang="en-US" sz="2600" b="1" dirty="0"/>
              <a:t> (</a:t>
            </a:r>
            <a:r>
              <a:rPr lang="en-US" sz="2600" b="1" dirty="0" err="1"/>
              <a:t>arba</a:t>
            </a:r>
            <a:r>
              <a:rPr lang="en-US" sz="2600" b="1" dirty="0"/>
              <a:t>)</a:t>
            </a:r>
            <a:endParaRPr lang="lt-LT" sz="2600" b="1" dirty="0"/>
          </a:p>
          <a:p>
            <a:pPr marL="0" indent="0"/>
            <a:r>
              <a:rPr lang="lt-LT" sz="2600" b="1" dirty="0"/>
              <a:t>	</a:t>
            </a:r>
            <a:r>
              <a:rPr lang="en-US" sz="2600" b="1" dirty="0"/>
              <a:t> </a:t>
            </a:r>
            <a:r>
              <a:rPr lang="en-US" sz="2600" b="1" dirty="0" err="1"/>
              <a:t>gavybos</a:t>
            </a:r>
            <a:r>
              <a:rPr lang="en-US" sz="2600" b="1" dirty="0"/>
              <a:t> </a:t>
            </a:r>
            <a:r>
              <a:rPr lang="en-US" sz="2600" b="1" dirty="0" err="1"/>
              <a:t>metodai</a:t>
            </a:r>
            <a:r>
              <a:rPr lang="en-US" sz="2600" b="1" dirty="0"/>
              <a:t> </a:t>
            </a:r>
            <a:r>
              <a:rPr lang="en-US" sz="2600" dirty="0"/>
              <a:t>	 	</a:t>
            </a:r>
          </a:p>
          <a:p>
            <a:pPr marL="0" indent="0"/>
            <a:endParaRPr lang="en-US" sz="2600" dirty="0"/>
          </a:p>
          <a:p>
            <a:pPr marL="457200" indent="-457200">
              <a:buFont typeface="Arial" panose="020B0604020202020204" pitchFamily="34" charset="0"/>
              <a:buChar char="•"/>
            </a:pPr>
            <a:r>
              <a:rPr lang="en-US" sz="2600" dirty="0"/>
              <a:t>	 			</a:t>
            </a:r>
          </a:p>
          <a:p>
            <a:pPr marL="0" indent="0"/>
            <a:r>
              <a:rPr lang="en-US" sz="2600" dirty="0"/>
              <a:t>			</a:t>
            </a:r>
          </a:p>
          <a:p>
            <a:pPr indent="0"/>
            <a:r>
              <a:rPr lang="en-US" sz="2400" b="1" dirty="0">
                <a:highlight>
                  <a:srgbClr val="FED100"/>
                </a:highlight>
              </a:rPr>
              <a:t>  </a:t>
            </a:r>
            <a:r>
              <a:rPr lang="lt-LT" sz="2400" b="1" dirty="0">
                <a:highlight>
                  <a:srgbClr val="FED100"/>
                </a:highlight>
              </a:rPr>
              <a:t>PATARIMAS</a:t>
            </a:r>
            <a:r>
              <a:rPr lang="en-US" sz="2400" b="1" dirty="0">
                <a:highlight>
                  <a:srgbClr val="FED100"/>
                </a:highlight>
                <a:latin typeface="Comic Sans MS" panose="030F0702030302020204" pitchFamily="66" charset="0"/>
              </a:rPr>
              <a:t>: </a:t>
            </a:r>
            <a:r>
              <a:rPr lang="lt-LT" sz="2600" dirty="0"/>
              <a:t>Verslas turėtų ištirti ir iš tiekėjų išsirinkti tinkamiausius baltymų šaltinius savo receptui ar produkto sudėčiai kurti. </a:t>
            </a:r>
            <a:endParaRPr lang="en-IE" sz="2600" dirty="0"/>
          </a:p>
        </p:txBody>
      </p:sp>
      <p:sp>
        <p:nvSpPr>
          <p:cNvPr id="4" name="Text Placeholder 2">
            <a:extLst>
              <a:ext uri="{FF2B5EF4-FFF2-40B4-BE49-F238E27FC236}">
                <a16:creationId xmlns:a16="http://schemas.microsoft.com/office/drawing/2014/main" id="{C1787B8E-0D07-49E5-A0A8-B5EFA777CF50}"/>
              </a:ext>
            </a:extLst>
          </p:cNvPr>
          <p:cNvSpPr>
            <a:spLocks noGrp="1"/>
          </p:cNvSpPr>
          <p:nvPr>
            <p:ph type="body" sz="quarter" idx="16"/>
          </p:nvPr>
        </p:nvSpPr>
        <p:spPr>
          <a:xfrm>
            <a:off x="735013" y="642938"/>
            <a:ext cx="10807700" cy="582612"/>
          </a:xfrm>
        </p:spPr>
        <p:txBody>
          <a:bodyPr>
            <a:normAutofit lnSpcReduction="10000"/>
          </a:bodyPr>
          <a:lstStyle/>
          <a:p>
            <a:r>
              <a:rPr lang="lt-LT" b="1" dirty="0"/>
              <a:t>2. Baltymai </a:t>
            </a:r>
            <a:r>
              <a:rPr lang="lt-LT" dirty="0"/>
              <a:t>–</a:t>
            </a:r>
            <a:r>
              <a:rPr lang="lt-LT" b="1" dirty="0"/>
              <a:t> kas turi įtakos jų kokybei</a:t>
            </a:r>
          </a:p>
        </p:txBody>
      </p:sp>
      <p:sp>
        <p:nvSpPr>
          <p:cNvPr id="3" name="Arrow: Right 2">
            <a:extLst>
              <a:ext uri="{FF2B5EF4-FFF2-40B4-BE49-F238E27FC236}">
                <a16:creationId xmlns:a16="http://schemas.microsoft.com/office/drawing/2014/main" id="{54CE5E4C-0922-4E91-84DF-AB26E09574FC}"/>
              </a:ext>
            </a:extLst>
          </p:cNvPr>
          <p:cNvSpPr/>
          <p:nvPr/>
        </p:nvSpPr>
        <p:spPr>
          <a:xfrm>
            <a:off x="6096000" y="2996189"/>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Veda į</a:t>
            </a:r>
            <a:endParaRPr lang="en-IE" sz="1400" b="1" dirty="0"/>
          </a:p>
        </p:txBody>
      </p:sp>
      <p:sp>
        <p:nvSpPr>
          <p:cNvPr id="5" name="Arrow: Right 4">
            <a:extLst>
              <a:ext uri="{FF2B5EF4-FFF2-40B4-BE49-F238E27FC236}">
                <a16:creationId xmlns:a16="http://schemas.microsoft.com/office/drawing/2014/main" id="{B0119123-3A6E-41EC-826E-696928592ED4}"/>
              </a:ext>
            </a:extLst>
          </p:cNvPr>
          <p:cNvSpPr/>
          <p:nvPr/>
        </p:nvSpPr>
        <p:spPr>
          <a:xfrm>
            <a:off x="5280939" y="2261233"/>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Veda į</a:t>
            </a:r>
            <a:endParaRPr lang="en-IE" sz="1400" b="1" dirty="0"/>
          </a:p>
        </p:txBody>
      </p:sp>
      <p:sp>
        <p:nvSpPr>
          <p:cNvPr id="6" name="Arrow: Right 5">
            <a:extLst>
              <a:ext uri="{FF2B5EF4-FFF2-40B4-BE49-F238E27FC236}">
                <a16:creationId xmlns:a16="http://schemas.microsoft.com/office/drawing/2014/main" id="{25157911-C7C5-41CE-85D7-F0B665FCC7B7}"/>
              </a:ext>
            </a:extLst>
          </p:cNvPr>
          <p:cNvSpPr/>
          <p:nvPr/>
        </p:nvSpPr>
        <p:spPr>
          <a:xfrm>
            <a:off x="5954627" y="3879915"/>
            <a:ext cx="978408" cy="48463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t>Kadangi</a:t>
            </a:r>
            <a:endParaRPr lang="en-IE" sz="1400" b="1" dirty="0"/>
          </a:p>
        </p:txBody>
      </p:sp>
      <p:sp>
        <p:nvSpPr>
          <p:cNvPr id="7" name="TextBox 6">
            <a:extLst>
              <a:ext uri="{FF2B5EF4-FFF2-40B4-BE49-F238E27FC236}">
                <a16:creationId xmlns:a16="http://schemas.microsoft.com/office/drawing/2014/main" id="{384F7445-6D72-4C8A-8BFE-B1379A991A68}"/>
              </a:ext>
            </a:extLst>
          </p:cNvPr>
          <p:cNvSpPr txBox="1"/>
          <p:nvPr/>
        </p:nvSpPr>
        <p:spPr>
          <a:xfrm>
            <a:off x="7835664" y="2768735"/>
            <a:ext cx="3497179" cy="830997"/>
          </a:xfrm>
          <a:prstGeom prst="rect">
            <a:avLst/>
          </a:prstGeom>
          <a:noFill/>
        </p:spPr>
        <p:txBody>
          <a:bodyPr wrap="square" rtlCol="0">
            <a:spAutoFit/>
          </a:bodyPr>
          <a:lstStyle/>
          <a:p>
            <a:r>
              <a:rPr lang="en-US" sz="2400">
                <a:solidFill>
                  <a:srgbClr val="000000"/>
                </a:solidFill>
              </a:rPr>
              <a:t>skirtingo baltymingumo baltyminius ingredient</a:t>
            </a:r>
            <a:r>
              <a:rPr lang="lt-LT" sz="2400">
                <a:solidFill>
                  <a:srgbClr val="000000"/>
                </a:solidFill>
              </a:rPr>
              <a:t>us</a:t>
            </a:r>
            <a:endParaRPr lang="en-IE" sz="2400">
              <a:solidFill>
                <a:srgbClr val="000000"/>
              </a:solidFill>
            </a:endParaRPr>
          </a:p>
        </p:txBody>
      </p:sp>
      <p:sp>
        <p:nvSpPr>
          <p:cNvPr id="8" name="TextBox 7">
            <a:extLst>
              <a:ext uri="{FF2B5EF4-FFF2-40B4-BE49-F238E27FC236}">
                <a16:creationId xmlns:a16="http://schemas.microsoft.com/office/drawing/2014/main" id="{09A3F542-AB84-4994-83E4-05BFA965F78E}"/>
              </a:ext>
            </a:extLst>
          </p:cNvPr>
          <p:cNvSpPr txBox="1"/>
          <p:nvPr/>
        </p:nvSpPr>
        <p:spPr>
          <a:xfrm>
            <a:off x="1163054" y="3757095"/>
            <a:ext cx="4852736" cy="1200329"/>
          </a:xfrm>
          <a:prstGeom prst="rect">
            <a:avLst/>
          </a:prstGeom>
          <a:noFill/>
        </p:spPr>
        <p:txBody>
          <a:bodyPr wrap="square" rtlCol="0">
            <a:spAutoFit/>
          </a:bodyPr>
          <a:lstStyle/>
          <a:p>
            <a:r>
              <a:rPr kumimoji="0" lang="lt-LT" sz="2400" b="1" i="0" u="none" strike="noStrike" kern="1200" cap="none" spc="0" normalizeH="0" baseline="0" noProof="0" dirty="0">
                <a:ln>
                  <a:noFill/>
                </a:ln>
                <a:solidFill>
                  <a:srgbClr val="000000"/>
                </a:solidFill>
                <a:effectLst/>
                <a:uLnTx/>
                <a:uFillTx/>
                <a:latin typeface="Calibri" panose="020F0502020204030204"/>
                <a:ea typeface="+mn-ea"/>
                <a:cs typeface="+mn-cs"/>
              </a:rPr>
              <a:t>Paprastai neapdorotoje augalinės kilmės baltyminėje medžiagoje yra ~ 8-18 proc. baltymų</a:t>
            </a:r>
            <a:endParaRPr lang="en-IE" dirty="0">
              <a:solidFill>
                <a:srgbClr val="000000"/>
              </a:solidFill>
            </a:endParaRPr>
          </a:p>
        </p:txBody>
      </p:sp>
      <p:sp>
        <p:nvSpPr>
          <p:cNvPr id="9" name="TextBox 8">
            <a:extLst>
              <a:ext uri="{FF2B5EF4-FFF2-40B4-BE49-F238E27FC236}">
                <a16:creationId xmlns:a16="http://schemas.microsoft.com/office/drawing/2014/main" id="{7E1B4004-323C-4D54-B3A6-674619FC42C9}"/>
              </a:ext>
            </a:extLst>
          </p:cNvPr>
          <p:cNvSpPr txBox="1"/>
          <p:nvPr/>
        </p:nvSpPr>
        <p:spPr>
          <a:xfrm>
            <a:off x="7224790" y="3794028"/>
            <a:ext cx="4026569" cy="757130"/>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baltymų izoliatuose yra 55-95 % baltymų.</a:t>
            </a:r>
          </a:p>
        </p:txBody>
      </p:sp>
    </p:spTree>
    <p:extLst>
      <p:ext uri="{BB962C8B-B14F-4D97-AF65-F5344CB8AC3E}">
        <p14:creationId xmlns:p14="http://schemas.microsoft.com/office/powerpoint/2010/main" val="2892304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3B0F2-ACF4-4C73-8AC7-FA886CC543AD}"/>
              </a:ext>
            </a:extLst>
          </p:cNvPr>
          <p:cNvSpPr>
            <a:spLocks noGrp="1"/>
          </p:cNvSpPr>
          <p:nvPr>
            <p:ph type="body" sz="quarter" idx="18"/>
          </p:nvPr>
        </p:nvSpPr>
        <p:spPr>
          <a:xfrm>
            <a:off x="431800" y="1757011"/>
            <a:ext cx="11111016" cy="3867704"/>
          </a:xfrm>
        </p:spPr>
        <p:txBody>
          <a:bodyPr>
            <a:normAutofit lnSpcReduction="10000"/>
          </a:bodyPr>
          <a:lstStyle/>
          <a:p>
            <a:pPr indent="0"/>
            <a:r>
              <a:rPr lang="lt-LT" dirty="0"/>
              <a:t>Virškinimo ir įsisavinimo metu proteazės fermentai* skaido baltymus į aminorūgštis. Baltymų virškinimo indeksas suteikia informacijos apie tai, kuris baltymų šaltinis yra geriau virškinamas, taigi ir geriau įsisavinamas: išrūgų baltymai yra geriausiai įsisavinami, o žemės riešutai - blogiausiai: </a:t>
            </a:r>
          </a:p>
          <a:p>
            <a:pPr indent="0"/>
            <a:r>
              <a:rPr lang="lt-LT" dirty="0"/>
              <a:t>išrūgos &gt; nenugriebtas kiaušinis &gt; karvės pienas &gt; kiaušinio baltymas &gt; žuvis &gt; jautiena &gt; vištiena &gt; kazeinas &gt; ryžiai &gt; soja &gt; kviečiai &gt; pupelės &gt; žemės riešutai.</a:t>
            </a:r>
          </a:p>
          <a:p>
            <a:pPr indent="0"/>
            <a:endParaRPr lang="en-US" sz="2800" b="1" dirty="0">
              <a:latin typeface="Comic Sans MS" panose="030F0702030302020204" pitchFamily="66" charset="0"/>
            </a:endParaRPr>
          </a:p>
          <a:p>
            <a:pPr indent="0"/>
            <a:r>
              <a:rPr lang="en-US" sz="2800" b="1" dirty="0">
                <a:highlight>
                  <a:srgbClr val="FED100"/>
                </a:highlight>
              </a:rPr>
              <a:t>  </a:t>
            </a:r>
            <a:r>
              <a:rPr lang="lt-LT" sz="2800" b="1" dirty="0">
                <a:highlight>
                  <a:srgbClr val="FED100"/>
                </a:highlight>
              </a:rPr>
              <a:t>PATARIMAS</a:t>
            </a:r>
            <a:r>
              <a:rPr lang="en-US" sz="2800" b="1" dirty="0">
                <a:highlight>
                  <a:srgbClr val="FED100"/>
                </a:highlight>
                <a:latin typeface="Comic Sans MS" panose="030F0702030302020204" pitchFamily="66" charset="0"/>
              </a:rPr>
              <a:t>:</a:t>
            </a:r>
            <a:r>
              <a:rPr lang="lt-LT" sz="2800" b="1" dirty="0">
                <a:highlight>
                  <a:srgbClr val="FED100"/>
                </a:highlight>
                <a:latin typeface="Comic Sans MS" panose="030F0702030302020204" pitchFamily="66" charset="0"/>
              </a:rPr>
              <a:t> </a:t>
            </a:r>
            <a:r>
              <a:rPr lang="lt-LT" sz="2600" b="1" dirty="0"/>
              <a:t>svarbu, kad maisto pramonės sektoriaus įmonės,  svarstydamos naujus maisto produktus, skirtus senjorams,  atsižvelgtų į baltymų virškinimo lygį.</a:t>
            </a:r>
            <a:endParaRPr lang="en-IE" dirty="0"/>
          </a:p>
        </p:txBody>
      </p:sp>
      <p:sp>
        <p:nvSpPr>
          <p:cNvPr id="4" name="Text Placeholder 2">
            <a:extLst>
              <a:ext uri="{FF2B5EF4-FFF2-40B4-BE49-F238E27FC236}">
                <a16:creationId xmlns:a16="http://schemas.microsoft.com/office/drawing/2014/main" id="{577BD740-1CE6-4FE7-BB38-47E96F486BB7}"/>
              </a:ext>
            </a:extLst>
          </p:cNvPr>
          <p:cNvSpPr>
            <a:spLocks noGrp="1"/>
          </p:cNvSpPr>
          <p:nvPr>
            <p:ph type="body" sz="quarter" idx="16"/>
          </p:nvPr>
        </p:nvSpPr>
        <p:spPr>
          <a:xfrm>
            <a:off x="735013" y="642938"/>
            <a:ext cx="10807700" cy="582612"/>
          </a:xfrm>
        </p:spPr>
        <p:txBody>
          <a:bodyPr>
            <a:normAutofit lnSpcReduction="10000"/>
          </a:bodyPr>
          <a:lstStyle/>
          <a:p>
            <a:r>
              <a:rPr lang="lt-LT" b="1" dirty="0"/>
              <a:t>2. Baltymai – </a:t>
            </a:r>
            <a:r>
              <a:rPr lang="lt-LT" dirty="0"/>
              <a:t>fermentų ir virškinamumo svarba</a:t>
            </a:r>
          </a:p>
        </p:txBody>
      </p:sp>
      <p:sp>
        <p:nvSpPr>
          <p:cNvPr id="5" name="TextBox 4">
            <a:extLst>
              <a:ext uri="{FF2B5EF4-FFF2-40B4-BE49-F238E27FC236}">
                <a16:creationId xmlns:a16="http://schemas.microsoft.com/office/drawing/2014/main" id="{524D840C-3823-49C1-87B3-CE30BFBF825F}"/>
              </a:ext>
            </a:extLst>
          </p:cNvPr>
          <p:cNvSpPr txBox="1"/>
          <p:nvPr/>
        </p:nvSpPr>
        <p:spPr>
          <a:xfrm>
            <a:off x="5853638" y="5727383"/>
            <a:ext cx="6094428" cy="646331"/>
          </a:xfrm>
          <a:prstGeom prst="rect">
            <a:avLst/>
          </a:prstGeom>
          <a:solidFill>
            <a:srgbClr val="FFC000"/>
          </a:solidFill>
        </p:spPr>
        <p:txBody>
          <a:bodyPr wrap="square">
            <a:spAutoFit/>
          </a:bodyPr>
          <a:lstStyle/>
          <a:p>
            <a:pPr algn="l"/>
            <a:r>
              <a:rPr lang="lt-LT" b="1" i="0" u="none" strike="noStrike">
                <a:solidFill>
                  <a:srgbClr val="1188A3"/>
                </a:solidFill>
                <a:effectLst/>
              </a:rPr>
              <a:t>fermentai</a:t>
            </a:r>
            <a:r>
              <a:rPr lang="en-US" b="1" i="0" u="none" strike="noStrike">
                <a:solidFill>
                  <a:srgbClr val="1188A3"/>
                </a:solidFill>
                <a:effectLst/>
              </a:rPr>
              <a:t>* </a:t>
            </a:r>
            <a:r>
              <a:rPr lang="en-US" b="0" i="0" u="none" strike="noStrike">
                <a:solidFill>
                  <a:srgbClr val="000000"/>
                </a:solidFill>
                <a:effectLst/>
              </a:rPr>
              <a:t>yra biologiniai katalizatoriai, kurie pagreitina reakcijas.</a:t>
            </a:r>
            <a:endParaRPr lang="en-US" b="0" i="0" u="none" strike="noStrike">
              <a:solidFill>
                <a:srgbClr val="000000"/>
              </a:solidFill>
              <a:effectLst/>
              <a:hlinkClick r:id="rId2"/>
            </a:endParaRPr>
          </a:p>
        </p:txBody>
      </p:sp>
    </p:spTree>
    <p:extLst>
      <p:ext uri="{BB962C8B-B14F-4D97-AF65-F5344CB8AC3E}">
        <p14:creationId xmlns:p14="http://schemas.microsoft.com/office/powerpoint/2010/main" val="151836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81F03E-9E7E-402B-9B05-6DE688ABA308}"/>
              </a:ext>
            </a:extLst>
          </p:cNvPr>
          <p:cNvSpPr>
            <a:spLocks noGrp="1"/>
          </p:cNvSpPr>
          <p:nvPr>
            <p:ph type="body" sz="quarter" idx="16"/>
          </p:nvPr>
        </p:nvSpPr>
        <p:spPr>
          <a:xfrm>
            <a:off x="573814" y="510582"/>
            <a:ext cx="5818486" cy="800077"/>
          </a:xfrm>
        </p:spPr>
        <p:txBody>
          <a:bodyPr>
            <a:normAutofit fontScale="85000" lnSpcReduction="20000"/>
          </a:bodyPr>
          <a:lstStyle/>
          <a:p>
            <a:r>
              <a:rPr lang="lt-LT" b="1" dirty="0"/>
              <a:t>Baltymų vartojimo rekomendacijos</a:t>
            </a:r>
            <a:endParaRPr lang="en-IE" b="1" dirty="0"/>
          </a:p>
        </p:txBody>
      </p:sp>
      <p:pic>
        <p:nvPicPr>
          <p:cNvPr id="11" name="Picture Placeholder 10" descr="Assorted piles of beans and legumes">
            <a:extLst>
              <a:ext uri="{FF2B5EF4-FFF2-40B4-BE49-F238E27FC236}">
                <a16:creationId xmlns:a16="http://schemas.microsoft.com/office/drawing/2014/main" id="{1F359EE6-F477-4DE9-8A1E-03575FC26A4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graphicFrame>
        <p:nvGraphicFramePr>
          <p:cNvPr id="5" name="Table 5">
            <a:extLst>
              <a:ext uri="{FF2B5EF4-FFF2-40B4-BE49-F238E27FC236}">
                <a16:creationId xmlns:a16="http://schemas.microsoft.com/office/drawing/2014/main" id="{C54DD8A3-25F3-40E8-85C6-E9A95E23E7A4}"/>
              </a:ext>
            </a:extLst>
          </p:cNvPr>
          <p:cNvGraphicFramePr>
            <a:graphicFrameLocks noGrp="1"/>
          </p:cNvGraphicFramePr>
          <p:nvPr>
            <p:extLst>
              <p:ext uri="{D42A27DB-BD31-4B8C-83A1-F6EECF244321}">
                <p14:modId xmlns:p14="http://schemas.microsoft.com/office/powerpoint/2010/main" val="3845367389"/>
              </p:ext>
            </p:extLst>
          </p:nvPr>
        </p:nvGraphicFramePr>
        <p:xfrm>
          <a:off x="735724" y="2011680"/>
          <a:ext cx="5174933" cy="3108960"/>
        </p:xfrm>
        <a:graphic>
          <a:graphicData uri="http://schemas.openxmlformats.org/drawingml/2006/table">
            <a:tbl>
              <a:tblPr firstRow="1" bandRow="1">
                <a:tableStyleId>{93296810-A885-4BE3-A3E7-6D5BEEA58F35}</a:tableStyleId>
              </a:tblPr>
              <a:tblGrid>
                <a:gridCol w="2433869">
                  <a:extLst>
                    <a:ext uri="{9D8B030D-6E8A-4147-A177-3AD203B41FA5}">
                      <a16:colId xmlns:a16="http://schemas.microsoft.com/office/drawing/2014/main" val="1778171368"/>
                    </a:ext>
                  </a:extLst>
                </a:gridCol>
                <a:gridCol w="2741064">
                  <a:extLst>
                    <a:ext uri="{9D8B030D-6E8A-4147-A177-3AD203B41FA5}">
                      <a16:colId xmlns:a16="http://schemas.microsoft.com/office/drawing/2014/main" val="2664530424"/>
                    </a:ext>
                  </a:extLst>
                </a:gridCol>
              </a:tblGrid>
              <a:tr h="370840">
                <a:tc>
                  <a:txBody>
                    <a:bodyPr/>
                    <a:lstStyle/>
                    <a:p>
                      <a:r>
                        <a:rPr lang="en-IE" noProof="0">
                          <a:solidFill>
                            <a:schemeClr val="tx1">
                              <a:lumMod val="50000"/>
                            </a:schemeClr>
                          </a:solidFill>
                        </a:rPr>
                        <a:t>VYRESNIO AMŽIAUS SUAUGUSIEJI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noProof="0">
                          <a:solidFill>
                            <a:schemeClr val="tx1">
                              <a:lumMod val="50000"/>
                            </a:schemeClr>
                          </a:solidFill>
                        </a:rPr>
                        <a:t>Vidutinis paros baltymų suvartojimo </a:t>
                      </a:r>
                      <a:r>
                        <a:rPr lang="lt-LT" noProof="0">
                          <a:solidFill>
                            <a:schemeClr val="tx1">
                              <a:lumMod val="50000"/>
                            </a:schemeClr>
                          </a:solidFill>
                        </a:rPr>
                        <a:t>reikalavimas</a:t>
                      </a:r>
                      <a:endParaRPr lang="en-IE" noProof="0">
                        <a:solidFill>
                          <a:schemeClr val="tx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0921739"/>
                  </a:ext>
                </a:extLst>
              </a:tr>
              <a:tr h="370840">
                <a:tc>
                  <a:txBody>
                    <a:bodyPr/>
                    <a:lstStyle/>
                    <a:p>
                      <a:r>
                        <a:rPr lang="lt-LT" noProof="0">
                          <a:solidFill>
                            <a:srgbClr val="000000"/>
                          </a:solidFill>
                        </a:rPr>
                        <a:t>Įprasta padėtis</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solidFill>
                            <a:srgbClr val="000000"/>
                          </a:solidFill>
                        </a:rPr>
                        <a:t>1,0-1,2 g/kg kūno svorio per dieną </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125639"/>
                  </a:ext>
                </a:extLst>
              </a:tr>
              <a:tr h="370840">
                <a:tc>
                  <a:txBody>
                    <a:bodyPr/>
                    <a:lstStyle/>
                    <a:p>
                      <a:r>
                        <a:rPr lang="pt-BR" noProof="0">
                          <a:solidFill>
                            <a:srgbClr val="000000"/>
                          </a:solidFill>
                        </a:rPr>
                        <a:t>Ūminės ir (arba) lėtinės ligos atveju</a:t>
                      </a:r>
                      <a:endParaRPr lang="en-US"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a:solidFill>
                            <a:srgbClr val="000000"/>
                          </a:solidFill>
                        </a:rPr>
                        <a:t>1,2-1,5 g/kg kūno svorio per dieną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3741049"/>
                  </a:ext>
                </a:extLst>
              </a:tr>
              <a:tr h="370840">
                <a:tc>
                  <a:txBody>
                    <a:bodyPr/>
                    <a:lstStyle/>
                    <a:p>
                      <a:r>
                        <a:rPr lang="lt-LT" noProof="0">
                          <a:solidFill>
                            <a:srgbClr val="000000"/>
                          </a:solidFill>
                        </a:rPr>
                        <a:t>S</a:t>
                      </a:r>
                      <a:r>
                        <a:rPr lang="en-US" noProof="0">
                          <a:solidFill>
                            <a:srgbClr val="000000"/>
                          </a:solidFill>
                        </a:rPr>
                        <a:t>unkios ligos, sužalojimo ar didelio mitybos nepakankamumo atveju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noProof="0" dirty="0">
                          <a:solidFill>
                            <a:srgbClr val="000000"/>
                          </a:solidFill>
                        </a:rPr>
                        <a:t>Gali </a:t>
                      </a:r>
                      <a:r>
                        <a:rPr lang="it-IT" noProof="0" dirty="0" err="1">
                          <a:solidFill>
                            <a:srgbClr val="000000"/>
                          </a:solidFill>
                        </a:rPr>
                        <a:t>prireikti</a:t>
                      </a:r>
                      <a:r>
                        <a:rPr lang="it-IT" noProof="0" dirty="0">
                          <a:solidFill>
                            <a:srgbClr val="000000"/>
                          </a:solidFill>
                        </a:rPr>
                        <a:t> 2 g/kg </a:t>
                      </a:r>
                      <a:r>
                        <a:rPr lang="it-IT" noProof="0" dirty="0" err="1">
                          <a:solidFill>
                            <a:srgbClr val="000000"/>
                          </a:solidFill>
                        </a:rPr>
                        <a:t>kūno</a:t>
                      </a:r>
                      <a:r>
                        <a:rPr lang="it-IT" noProof="0" dirty="0">
                          <a:solidFill>
                            <a:srgbClr val="000000"/>
                          </a:solidFill>
                        </a:rPr>
                        <a:t> </a:t>
                      </a:r>
                      <a:r>
                        <a:rPr lang="it-IT" noProof="0" dirty="0" err="1">
                          <a:solidFill>
                            <a:srgbClr val="000000"/>
                          </a:solidFill>
                        </a:rPr>
                        <a:t>svorio</a:t>
                      </a:r>
                      <a:r>
                        <a:rPr lang="it-IT" noProof="0" dirty="0">
                          <a:solidFill>
                            <a:srgbClr val="000000"/>
                          </a:solidFill>
                        </a:rPr>
                        <a:t> per </a:t>
                      </a:r>
                      <a:r>
                        <a:rPr lang="it-IT" noProof="0" dirty="0" err="1">
                          <a:solidFill>
                            <a:srgbClr val="000000"/>
                          </a:solidFill>
                        </a:rPr>
                        <a:t>dieną</a:t>
                      </a:r>
                      <a:endParaRPr lang="it-IT" noProof="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956070"/>
                  </a:ext>
                </a:extLst>
              </a:tr>
            </a:tbl>
          </a:graphicData>
        </a:graphic>
      </p:graphicFrame>
      <p:sp>
        <p:nvSpPr>
          <p:cNvPr id="7" name="TextBox 6">
            <a:extLst>
              <a:ext uri="{FF2B5EF4-FFF2-40B4-BE49-F238E27FC236}">
                <a16:creationId xmlns:a16="http://schemas.microsoft.com/office/drawing/2014/main" id="{2B1FF1D8-E8B7-4788-9E0A-C7F1282E5A21}"/>
              </a:ext>
            </a:extLst>
          </p:cNvPr>
          <p:cNvSpPr txBox="1"/>
          <p:nvPr/>
        </p:nvSpPr>
        <p:spPr>
          <a:xfrm>
            <a:off x="734714" y="1511147"/>
            <a:ext cx="5361286" cy="369332"/>
          </a:xfrm>
          <a:prstGeom prst="rect">
            <a:avLst/>
          </a:prstGeom>
          <a:noFill/>
        </p:spPr>
        <p:txBody>
          <a:bodyPr wrap="square">
            <a:spAutoFit/>
          </a:bodyPr>
          <a:lstStyle/>
          <a:p>
            <a:r>
              <a:rPr lang="lt-LT" b="1" dirty="0">
                <a:solidFill>
                  <a:srgbClr val="000000"/>
                </a:solidFill>
              </a:rPr>
              <a:t>Rekomenduojama baltymų paros norma senjorams</a:t>
            </a:r>
          </a:p>
        </p:txBody>
      </p:sp>
      <p:sp>
        <p:nvSpPr>
          <p:cNvPr id="16" name="Rectangle 15">
            <a:extLst>
              <a:ext uri="{FF2B5EF4-FFF2-40B4-BE49-F238E27FC236}">
                <a16:creationId xmlns:a16="http://schemas.microsoft.com/office/drawing/2014/main" id="{14AABB04-4747-44BC-BE88-BB7C95F0EFE7}"/>
              </a:ext>
            </a:extLst>
          </p:cNvPr>
          <p:cNvSpPr/>
          <p:nvPr/>
        </p:nvSpPr>
        <p:spPr>
          <a:xfrm>
            <a:off x="716462" y="5247295"/>
            <a:ext cx="5194195" cy="61555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00" dirty="0">
              <a:solidFill>
                <a:srgbClr val="000000"/>
              </a:solidFill>
            </a:endParaRPr>
          </a:p>
          <a:p>
            <a:r>
              <a:rPr lang="en-GB" sz="800" dirty="0">
                <a:solidFill>
                  <a:srgbClr val="000000"/>
                </a:solidFill>
              </a:rPr>
              <a:t>Reference:  Bauer, J.; </a:t>
            </a:r>
            <a:r>
              <a:rPr lang="en-GB" sz="800" dirty="0" err="1">
                <a:solidFill>
                  <a:srgbClr val="000000"/>
                </a:solidFill>
              </a:rPr>
              <a:t>Biolo</a:t>
            </a:r>
            <a:r>
              <a:rPr lang="en-GB" sz="800" dirty="0">
                <a:solidFill>
                  <a:srgbClr val="000000"/>
                </a:solidFill>
              </a:rPr>
              <a:t>, G.; Cederholm, T.; </a:t>
            </a:r>
            <a:r>
              <a:rPr lang="en-GB" sz="800" dirty="0" err="1">
                <a:solidFill>
                  <a:srgbClr val="000000"/>
                </a:solidFill>
              </a:rPr>
              <a:t>Cesari</a:t>
            </a:r>
            <a:r>
              <a:rPr lang="en-GB" sz="800" dirty="0">
                <a:solidFill>
                  <a:srgbClr val="000000"/>
                </a:solidFill>
              </a:rPr>
              <a:t>, M.; Cruz-</a:t>
            </a:r>
            <a:r>
              <a:rPr lang="en-GB" sz="800" dirty="0" err="1">
                <a:solidFill>
                  <a:srgbClr val="000000"/>
                </a:solidFill>
              </a:rPr>
              <a:t>Jentoft</a:t>
            </a:r>
            <a:r>
              <a:rPr lang="en-GB" sz="800" dirty="0">
                <a:solidFill>
                  <a:srgbClr val="000000"/>
                </a:solidFill>
              </a:rPr>
              <a:t>, J.; Morley, J.E.; Phillips, S.; </a:t>
            </a:r>
            <a:r>
              <a:rPr lang="en-GB" sz="800" dirty="0" err="1">
                <a:solidFill>
                  <a:srgbClr val="000000"/>
                </a:solidFill>
              </a:rPr>
              <a:t>Sieber</a:t>
            </a:r>
            <a:r>
              <a:rPr lang="en-GB" sz="800" dirty="0">
                <a:solidFill>
                  <a:srgbClr val="000000"/>
                </a:solidFill>
              </a:rPr>
              <a:t>, C.; </a:t>
            </a:r>
            <a:r>
              <a:rPr lang="en-GB" sz="800" dirty="0" err="1">
                <a:solidFill>
                  <a:srgbClr val="000000"/>
                </a:solidFill>
              </a:rPr>
              <a:t>Stehle</a:t>
            </a:r>
            <a:r>
              <a:rPr lang="en-GB" sz="800" dirty="0">
                <a:solidFill>
                  <a:srgbClr val="000000"/>
                </a:solidFill>
              </a:rPr>
              <a:t>, P.; </a:t>
            </a:r>
            <a:r>
              <a:rPr lang="en-GB" sz="800" dirty="0" err="1">
                <a:solidFill>
                  <a:srgbClr val="000000"/>
                </a:solidFill>
              </a:rPr>
              <a:t>Teta</a:t>
            </a:r>
            <a:r>
              <a:rPr lang="en-GB" sz="800" dirty="0">
                <a:solidFill>
                  <a:srgbClr val="000000"/>
                </a:solidFill>
              </a:rPr>
              <a:t>, D.; et al. Evidence-based recommendations for optimal dietary protein intake in older people: A position </a:t>
            </a:r>
          </a:p>
          <a:p>
            <a:r>
              <a:rPr lang="en-GB" sz="800" dirty="0">
                <a:solidFill>
                  <a:srgbClr val="000000"/>
                </a:solidFill>
              </a:rPr>
              <a:t>paper from the PROT-AGE study group. </a:t>
            </a:r>
            <a:r>
              <a:rPr lang="en-GB" sz="800" i="1" dirty="0">
                <a:solidFill>
                  <a:srgbClr val="000000"/>
                </a:solidFill>
              </a:rPr>
              <a:t>J. Am. Med. Dir. Assoc. </a:t>
            </a:r>
            <a:r>
              <a:rPr lang="en-GB" sz="800" b="1" dirty="0">
                <a:solidFill>
                  <a:srgbClr val="000000"/>
                </a:solidFill>
              </a:rPr>
              <a:t>2013</a:t>
            </a:r>
            <a:r>
              <a:rPr lang="en-GB" sz="800" dirty="0">
                <a:solidFill>
                  <a:srgbClr val="000000"/>
                </a:solidFill>
              </a:rPr>
              <a:t>, </a:t>
            </a:r>
            <a:r>
              <a:rPr lang="en-GB" sz="800" i="1" dirty="0">
                <a:solidFill>
                  <a:srgbClr val="000000"/>
                </a:solidFill>
              </a:rPr>
              <a:t>14</a:t>
            </a:r>
            <a:r>
              <a:rPr lang="en-GB" sz="800" dirty="0">
                <a:solidFill>
                  <a:srgbClr val="000000"/>
                </a:solidFill>
              </a:rPr>
              <a:t>, 542–559 </a:t>
            </a:r>
          </a:p>
        </p:txBody>
      </p:sp>
    </p:spTree>
    <p:extLst>
      <p:ext uri="{BB962C8B-B14F-4D97-AF65-F5344CB8AC3E}">
        <p14:creationId xmlns:p14="http://schemas.microsoft.com/office/powerpoint/2010/main" val="212355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B9F3-B58B-44B9-AD17-3D26D6FE264F}"/>
              </a:ext>
            </a:extLst>
          </p:cNvPr>
          <p:cNvSpPr>
            <a:spLocks noGrp="1"/>
          </p:cNvSpPr>
          <p:nvPr>
            <p:ph type="body" sz="quarter" idx="18"/>
          </p:nvPr>
        </p:nvSpPr>
        <p:spPr>
          <a:xfrm>
            <a:off x="283650" y="1423447"/>
            <a:ext cx="5960500" cy="4572000"/>
          </a:xfrm>
        </p:spPr>
        <p:txBody>
          <a:bodyPr>
            <a:normAutofit fontScale="85000" lnSpcReduction="10000"/>
          </a:bodyPr>
          <a:lstStyle/>
          <a:p>
            <a:pPr indent="0" algn="l">
              <a:lnSpc>
                <a:spcPct val="110000"/>
              </a:lnSpc>
            </a:pPr>
            <a:r>
              <a:rPr lang="lt-LT" i="0" dirty="0">
                <a:solidFill>
                  <a:srgbClr val="000000"/>
                </a:solidFill>
                <a:effectLst/>
              </a:rPr>
              <a:t>Kartais angliavandeniai klaidingai laikomi nesveikais, nes daugelis saldžių maisto produktų priskiriami šiai kategorijai. Nors daugelyje dietų rekomenduojama visiškai atsisakyti angliavandenių, senjorai visada turėtų būti atsargūs ir nepulti į tokius kraštutinumus. Saikingai vartojami tinkami </a:t>
            </a:r>
            <a:r>
              <a:rPr lang="lt-LT" b="1" i="0" dirty="0">
                <a:solidFill>
                  <a:srgbClr val="000000"/>
                </a:solidFill>
                <a:effectLst/>
              </a:rPr>
              <a:t>angliavandeniai suteikia senjorams naudos, kuri gerina jų savijautą</a:t>
            </a:r>
            <a:r>
              <a:rPr lang="lt-LT" i="0" dirty="0">
                <a:solidFill>
                  <a:srgbClr val="000000"/>
                </a:solidFill>
                <a:effectLst/>
              </a:rPr>
              <a:t>.</a:t>
            </a:r>
            <a:endParaRPr lang="en-US" sz="900" b="1" i="0" dirty="0">
              <a:solidFill>
                <a:srgbClr val="1188A3"/>
              </a:solidFill>
              <a:effectLst/>
            </a:endParaRPr>
          </a:p>
          <a:p>
            <a:pPr indent="0">
              <a:lnSpc>
                <a:spcPct val="110000"/>
              </a:lnSpc>
            </a:pPr>
            <a:r>
              <a:rPr lang="lt-LT" b="0" i="0" dirty="0">
                <a:solidFill>
                  <a:srgbClr val="000000"/>
                </a:solidFill>
                <a:effectLst/>
              </a:rPr>
              <a:t>Organizmas skaido angliavandeniuose esantį krakmolą ir cukrų ir paverčia juos energija. Senjorams geriausia rinktis sudėtingus angliavandenius, kurie skaidomi ilgiau, kad išvengtų per didelių cukraus kiekio kraujyje svyravimų.</a:t>
            </a:r>
          </a:p>
          <a:p>
            <a:pPr indent="0">
              <a:lnSpc>
                <a:spcPct val="110000"/>
              </a:lnSpc>
            </a:pPr>
            <a:endParaRPr lang="lt-LT" b="0" i="0" dirty="0">
              <a:solidFill>
                <a:srgbClr val="000000"/>
              </a:solidFill>
              <a:effectLst/>
            </a:endParaRPr>
          </a:p>
        </p:txBody>
      </p:sp>
      <p:sp>
        <p:nvSpPr>
          <p:cNvPr id="5" name="Text Placeholder 2">
            <a:extLst>
              <a:ext uri="{FF2B5EF4-FFF2-40B4-BE49-F238E27FC236}">
                <a16:creationId xmlns:a16="http://schemas.microsoft.com/office/drawing/2014/main" id="{4F288C26-B253-4497-BF1E-DEBA4C1E0ACB}"/>
              </a:ext>
            </a:extLst>
          </p:cNvPr>
          <p:cNvSpPr>
            <a:spLocks noGrp="1"/>
          </p:cNvSpPr>
          <p:nvPr>
            <p:ph type="body" sz="quarter" idx="16"/>
          </p:nvPr>
        </p:nvSpPr>
        <p:spPr>
          <a:xfrm>
            <a:off x="431800" y="228600"/>
            <a:ext cx="5664200" cy="996950"/>
          </a:xfrm>
        </p:spPr>
        <p:txBody>
          <a:bodyPr>
            <a:normAutofit fontScale="85000" lnSpcReduction="10000"/>
          </a:bodyPr>
          <a:lstStyle/>
          <a:p>
            <a:r>
              <a:rPr lang="lt-LT" dirty="0"/>
              <a:t>Pagyvenusių žmonių mitybos reikalavimai – 3. </a:t>
            </a:r>
            <a:r>
              <a:rPr lang="lt-LT" b="1" dirty="0"/>
              <a:t>Angliavandeniai</a:t>
            </a:r>
          </a:p>
        </p:txBody>
      </p:sp>
      <p:pic>
        <p:nvPicPr>
          <p:cNvPr id="1026" name="Picture 2" descr="Reasons Older Adults Should Include Carbohydrate Foods in Their Diet in Henderson, NV">
            <a:extLst>
              <a:ext uri="{FF2B5EF4-FFF2-40B4-BE49-F238E27FC236}">
                <a16:creationId xmlns:a16="http://schemas.microsoft.com/office/drawing/2014/main" id="{FA7D75A5-025E-453C-A99F-1E97E1FA5B92}"/>
              </a:ext>
            </a:extLst>
          </p:cNvPr>
          <p:cNvPicPr>
            <a:picLocks noGrp="1" noChangeAspect="1" noChangeArrowheads="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69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E2B187-6CB5-4EB2-A2BA-3EEB37B8D551}"/>
              </a:ext>
            </a:extLst>
          </p:cNvPr>
          <p:cNvSpPr>
            <a:spLocks noGrp="1"/>
          </p:cNvSpPr>
          <p:nvPr>
            <p:ph type="body" sz="quarter" idx="16"/>
          </p:nvPr>
        </p:nvSpPr>
        <p:spPr>
          <a:xfrm>
            <a:off x="290931" y="138508"/>
            <a:ext cx="11115006" cy="582221"/>
          </a:xfrm>
        </p:spPr>
        <p:txBody>
          <a:bodyPr>
            <a:noAutofit/>
          </a:bodyPr>
          <a:lstStyle/>
          <a:p>
            <a:r>
              <a:rPr lang="lt-LT" b="1" i="0" dirty="0">
                <a:solidFill>
                  <a:srgbClr val="000000"/>
                </a:solidFill>
                <a:effectLst/>
                <a:latin typeface="+mn-lt"/>
              </a:rPr>
              <a:t>Vaisiai ir daržovės </a:t>
            </a:r>
            <a:r>
              <a:rPr lang="lt-LT" i="0" dirty="0">
                <a:solidFill>
                  <a:srgbClr val="000000"/>
                </a:solidFill>
                <a:effectLst/>
                <a:latin typeface="+mn-lt"/>
              </a:rPr>
              <a:t>yra angliavandeniai, kurie senjorams teikia daug naudos.</a:t>
            </a:r>
          </a:p>
        </p:txBody>
      </p:sp>
      <p:sp>
        <p:nvSpPr>
          <p:cNvPr id="3" name="Text Placeholder 2">
            <a:extLst>
              <a:ext uri="{FF2B5EF4-FFF2-40B4-BE49-F238E27FC236}">
                <a16:creationId xmlns:a16="http://schemas.microsoft.com/office/drawing/2014/main" id="{08ED8127-CC3A-4414-9600-7BDE4DDDC435}"/>
              </a:ext>
            </a:extLst>
          </p:cNvPr>
          <p:cNvSpPr>
            <a:spLocks noGrp="1"/>
          </p:cNvSpPr>
          <p:nvPr>
            <p:ph type="body" sz="quarter" idx="21"/>
          </p:nvPr>
        </p:nvSpPr>
        <p:spPr/>
        <p:txBody>
          <a:bodyPr/>
          <a:lstStyle/>
          <a:p>
            <a:r>
              <a:rPr lang="lt-LT" sz="2200" b="1" dirty="0">
                <a:solidFill>
                  <a:srgbClr val="1188A3"/>
                </a:solidFill>
                <a:latin typeface="Gilroy Bold"/>
              </a:rPr>
              <a:t>Skaidulų</a:t>
            </a:r>
            <a:endParaRPr lang="en-IE" b="1" dirty="0">
              <a:solidFill>
                <a:srgbClr val="1188A3"/>
              </a:solidFill>
            </a:endParaRPr>
          </a:p>
        </p:txBody>
      </p:sp>
      <p:sp>
        <p:nvSpPr>
          <p:cNvPr id="4" name="Text Placeholder 3">
            <a:extLst>
              <a:ext uri="{FF2B5EF4-FFF2-40B4-BE49-F238E27FC236}">
                <a16:creationId xmlns:a16="http://schemas.microsoft.com/office/drawing/2014/main" id="{D9DC977C-23DE-4312-98E5-8FB121560892}"/>
              </a:ext>
            </a:extLst>
          </p:cNvPr>
          <p:cNvSpPr>
            <a:spLocks noGrp="1"/>
          </p:cNvSpPr>
          <p:nvPr>
            <p:ph type="body" sz="quarter" idx="38"/>
          </p:nvPr>
        </p:nvSpPr>
        <p:spPr/>
        <p:txBody>
          <a:bodyPr/>
          <a:lstStyle/>
          <a:p>
            <a:r>
              <a:rPr kumimoji="0" lang="lt-LT" sz="2200" b="1" i="0" u="none" strike="noStrike" kern="1200" cap="none" spc="0" normalizeH="0" baseline="0" noProof="0" dirty="0">
                <a:ln>
                  <a:noFill/>
                </a:ln>
                <a:solidFill>
                  <a:srgbClr val="000000"/>
                </a:solidFill>
                <a:effectLst/>
                <a:uLnTx/>
                <a:uFillTx/>
                <a:latin typeface="Gilroy Bold"/>
                <a:ea typeface="+mn-ea"/>
                <a:cs typeface="+mn-cs"/>
              </a:rPr>
              <a:t> Baltymų </a:t>
            </a:r>
            <a:endParaRPr lang="en-IE" b="1" dirty="0"/>
          </a:p>
        </p:txBody>
      </p:sp>
      <p:sp>
        <p:nvSpPr>
          <p:cNvPr id="5" name="Text Placeholder 4">
            <a:extLst>
              <a:ext uri="{FF2B5EF4-FFF2-40B4-BE49-F238E27FC236}">
                <a16:creationId xmlns:a16="http://schemas.microsoft.com/office/drawing/2014/main" id="{761FB594-2069-4E0E-8A87-82A2CC7C3367}"/>
              </a:ext>
            </a:extLst>
          </p:cNvPr>
          <p:cNvSpPr>
            <a:spLocks noGrp="1"/>
          </p:cNvSpPr>
          <p:nvPr>
            <p:ph type="body" sz="quarter" idx="39"/>
          </p:nvPr>
        </p:nvSpPr>
        <p:spPr/>
        <p:txBody>
          <a:bodyPr/>
          <a:lstStyle/>
          <a:p>
            <a:r>
              <a:rPr lang="lt-LT" sz="2200" b="1">
                <a:solidFill>
                  <a:srgbClr val="1188A3"/>
                </a:solidFill>
                <a:latin typeface="Gilroy Bold"/>
              </a:rPr>
              <a:t>Stiprių antioksidantų</a:t>
            </a:r>
            <a:endParaRPr lang="lt-LT" b="1">
              <a:solidFill>
                <a:srgbClr val="1188A3"/>
              </a:solidFill>
            </a:endParaRPr>
          </a:p>
        </p:txBody>
      </p:sp>
      <p:sp>
        <p:nvSpPr>
          <p:cNvPr id="6" name="Text Placeholder 5">
            <a:extLst>
              <a:ext uri="{FF2B5EF4-FFF2-40B4-BE49-F238E27FC236}">
                <a16:creationId xmlns:a16="http://schemas.microsoft.com/office/drawing/2014/main" id="{0B61A507-B043-4EFF-A187-1427EA1ED79C}"/>
              </a:ext>
            </a:extLst>
          </p:cNvPr>
          <p:cNvSpPr>
            <a:spLocks noGrp="1"/>
          </p:cNvSpPr>
          <p:nvPr>
            <p:ph type="body" sz="quarter" idx="40"/>
          </p:nvPr>
        </p:nvSpPr>
        <p:spPr/>
        <p:txBody>
          <a:bodyPr>
            <a:normAutofit fontScale="92500"/>
          </a:bodyPr>
          <a:lstStyle/>
          <a:p>
            <a:r>
              <a:rPr lang="lt-LT" sz="2200" b="1"/>
              <a:t>Maistinių medžiagų, pavyzdžiui, vitaminų A ir C.</a:t>
            </a:r>
          </a:p>
        </p:txBody>
      </p:sp>
      <p:sp>
        <p:nvSpPr>
          <p:cNvPr id="7" name="Text Placeholder 6">
            <a:extLst>
              <a:ext uri="{FF2B5EF4-FFF2-40B4-BE49-F238E27FC236}">
                <a16:creationId xmlns:a16="http://schemas.microsoft.com/office/drawing/2014/main" id="{641B80F4-05AB-440D-8E03-CB2D90801CD8}"/>
              </a:ext>
            </a:extLst>
          </p:cNvPr>
          <p:cNvSpPr>
            <a:spLocks noGrp="1"/>
          </p:cNvSpPr>
          <p:nvPr>
            <p:ph type="body" sz="quarter" idx="34"/>
          </p:nvPr>
        </p:nvSpPr>
        <p:spPr/>
        <p:txBody>
          <a:bodyPr>
            <a:normAutofit lnSpcReduction="10000"/>
          </a:bodyPr>
          <a:lstStyle/>
          <a:p>
            <a:r>
              <a:rPr lang="en-US" dirty="0">
                <a:solidFill>
                  <a:srgbClr val="1188A3"/>
                </a:solidFill>
              </a:rPr>
              <a:t>1</a:t>
            </a:r>
            <a:endParaRPr lang="en-IE" dirty="0">
              <a:solidFill>
                <a:srgbClr val="1188A3"/>
              </a:solidFill>
            </a:endParaRPr>
          </a:p>
        </p:txBody>
      </p:sp>
      <p:sp>
        <p:nvSpPr>
          <p:cNvPr id="8" name="Text Placeholder 7">
            <a:extLst>
              <a:ext uri="{FF2B5EF4-FFF2-40B4-BE49-F238E27FC236}">
                <a16:creationId xmlns:a16="http://schemas.microsoft.com/office/drawing/2014/main" id="{C9EEB7C5-307C-4507-BDC4-445B29014934}"/>
              </a:ext>
            </a:extLst>
          </p:cNvPr>
          <p:cNvSpPr>
            <a:spLocks noGrp="1"/>
          </p:cNvSpPr>
          <p:nvPr>
            <p:ph type="body" sz="quarter" idx="35"/>
          </p:nvPr>
        </p:nvSpPr>
        <p:spPr/>
        <p:txBody>
          <a:bodyPr>
            <a:normAutofit lnSpcReduction="10000"/>
          </a:bodyPr>
          <a:lstStyle/>
          <a:p>
            <a:r>
              <a:rPr lang="en-US" dirty="0"/>
              <a:t>2</a:t>
            </a:r>
            <a:endParaRPr lang="en-IE" dirty="0"/>
          </a:p>
        </p:txBody>
      </p:sp>
      <p:sp>
        <p:nvSpPr>
          <p:cNvPr id="9" name="Text Placeholder 8">
            <a:extLst>
              <a:ext uri="{FF2B5EF4-FFF2-40B4-BE49-F238E27FC236}">
                <a16:creationId xmlns:a16="http://schemas.microsoft.com/office/drawing/2014/main" id="{9B893BD8-875A-4EB5-B616-E6FE9C5582C9}"/>
              </a:ext>
            </a:extLst>
          </p:cNvPr>
          <p:cNvSpPr>
            <a:spLocks noGrp="1"/>
          </p:cNvSpPr>
          <p:nvPr>
            <p:ph type="body" sz="quarter" idx="36"/>
          </p:nvPr>
        </p:nvSpPr>
        <p:spPr/>
        <p:txBody>
          <a:bodyPr>
            <a:normAutofit lnSpcReduction="10000"/>
          </a:bodyPr>
          <a:lstStyle/>
          <a:p>
            <a:r>
              <a:rPr lang="en-US" dirty="0">
                <a:solidFill>
                  <a:srgbClr val="1188A3"/>
                </a:solidFill>
              </a:rPr>
              <a:t>3</a:t>
            </a:r>
            <a:endParaRPr lang="en-IE" dirty="0">
              <a:solidFill>
                <a:srgbClr val="1188A3"/>
              </a:solidFill>
            </a:endParaRPr>
          </a:p>
        </p:txBody>
      </p:sp>
      <p:sp>
        <p:nvSpPr>
          <p:cNvPr id="10" name="Text Placeholder 9">
            <a:extLst>
              <a:ext uri="{FF2B5EF4-FFF2-40B4-BE49-F238E27FC236}">
                <a16:creationId xmlns:a16="http://schemas.microsoft.com/office/drawing/2014/main" id="{C4F686E7-8ED6-4A02-8643-A305DB9EB409}"/>
              </a:ext>
            </a:extLst>
          </p:cNvPr>
          <p:cNvSpPr>
            <a:spLocks noGrp="1"/>
          </p:cNvSpPr>
          <p:nvPr>
            <p:ph type="body" sz="quarter" idx="37"/>
          </p:nvPr>
        </p:nvSpPr>
        <p:spPr/>
        <p:txBody>
          <a:bodyPr>
            <a:normAutofit lnSpcReduction="10000"/>
          </a:bodyPr>
          <a:lstStyle/>
          <a:p>
            <a:r>
              <a:rPr lang="en-US" dirty="0"/>
              <a:t>4</a:t>
            </a:r>
            <a:endParaRPr lang="en-IE" dirty="0"/>
          </a:p>
        </p:txBody>
      </p:sp>
      <p:sp>
        <p:nvSpPr>
          <p:cNvPr id="12" name="TextBox 11">
            <a:extLst>
              <a:ext uri="{FF2B5EF4-FFF2-40B4-BE49-F238E27FC236}">
                <a16:creationId xmlns:a16="http://schemas.microsoft.com/office/drawing/2014/main" id="{27503B9E-72E9-4D63-8D5B-2784250C8A4D}"/>
              </a:ext>
            </a:extLst>
          </p:cNvPr>
          <p:cNvSpPr txBox="1"/>
          <p:nvPr/>
        </p:nvSpPr>
        <p:spPr>
          <a:xfrm>
            <a:off x="395191" y="2145594"/>
            <a:ext cx="1586009" cy="461665"/>
          </a:xfrm>
          <a:prstGeom prst="rect">
            <a:avLst/>
          </a:prstGeom>
          <a:noFill/>
        </p:spPr>
        <p:txBody>
          <a:bodyPr wrap="square">
            <a:spAutoFit/>
          </a:bodyPr>
          <a:lstStyle/>
          <a:p>
            <a:r>
              <a:rPr kumimoji="0" lang="lt-LT" sz="2400" b="1" i="0" u="none" strike="noStrike" kern="1200" cap="none" spc="0" normalizeH="0" baseline="0">
                <a:ln>
                  <a:noFill/>
                </a:ln>
                <a:solidFill>
                  <a:srgbClr val="000000"/>
                </a:solidFill>
                <a:effectLst/>
                <a:uLnTx/>
                <a:uFillTx/>
                <a:ea typeface="+mn-ea"/>
                <a:cs typeface="+mn-cs"/>
              </a:rPr>
              <a:t>Juose yra: </a:t>
            </a:r>
            <a:endParaRPr lang="lt-LT" sz="2400">
              <a:solidFill>
                <a:srgbClr val="000000"/>
              </a:solidFill>
            </a:endParaRPr>
          </a:p>
        </p:txBody>
      </p:sp>
      <p:sp>
        <p:nvSpPr>
          <p:cNvPr id="14" name="TextBox 13">
            <a:extLst>
              <a:ext uri="{FF2B5EF4-FFF2-40B4-BE49-F238E27FC236}">
                <a16:creationId xmlns:a16="http://schemas.microsoft.com/office/drawing/2014/main" id="{78C29774-8DBA-4801-BC57-B3EEC182D80C}"/>
              </a:ext>
            </a:extLst>
          </p:cNvPr>
          <p:cNvSpPr txBox="1"/>
          <p:nvPr/>
        </p:nvSpPr>
        <p:spPr>
          <a:xfrm>
            <a:off x="2105844" y="5471954"/>
            <a:ext cx="9545052" cy="461665"/>
          </a:xfrm>
          <a:prstGeom prst="rect">
            <a:avLst/>
          </a:prstGeom>
          <a:noFill/>
        </p:spPr>
        <p:txBody>
          <a:bodyPr wrap="square">
            <a:spAutoFit/>
          </a:bodyPr>
          <a:lstStyle/>
          <a:p>
            <a:r>
              <a:rPr kumimoji="0" lang="lt-LT" sz="2400" b="0" i="0" u="none" strike="noStrike" kern="1200" cap="none" spc="0" normalizeH="0" baseline="0" noProof="0" dirty="0">
                <a:ln>
                  <a:noFill/>
                </a:ln>
                <a:solidFill>
                  <a:srgbClr val="000000"/>
                </a:solidFill>
                <a:effectLst/>
                <a:uLnTx/>
                <a:uFillTx/>
                <a:latin typeface="Gilroy"/>
                <a:ea typeface="+mn-ea"/>
                <a:cs typeface="+mn-cs"/>
              </a:rPr>
              <a:t>Visi jie yra labai svarbūs tinkamam senjorų kūnų funkcionavimui!</a:t>
            </a:r>
          </a:p>
        </p:txBody>
      </p:sp>
    </p:spTree>
    <p:extLst>
      <p:ext uri="{BB962C8B-B14F-4D97-AF65-F5344CB8AC3E}">
        <p14:creationId xmlns:p14="http://schemas.microsoft.com/office/powerpoint/2010/main" val="3200524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07B9F3-B58B-44B9-AD17-3D26D6FE264F}"/>
              </a:ext>
            </a:extLst>
          </p:cNvPr>
          <p:cNvSpPr>
            <a:spLocks noGrp="1"/>
          </p:cNvSpPr>
          <p:nvPr>
            <p:ph type="body" sz="quarter" idx="18"/>
          </p:nvPr>
        </p:nvSpPr>
        <p:spPr>
          <a:xfrm>
            <a:off x="234817" y="1477625"/>
            <a:ext cx="5960500" cy="4132558"/>
          </a:xfrm>
        </p:spPr>
        <p:txBody>
          <a:bodyPr>
            <a:normAutofit/>
          </a:bodyPr>
          <a:lstStyle/>
          <a:p>
            <a:pPr indent="0"/>
            <a:r>
              <a:rPr lang="lt-LT" dirty="0"/>
              <a:t>Angliavandeniai yra svarbūs vyresnio amžiaus žmonių mityboje, tačiau taip pat svarbu juos rinktis protingai, nes cukrus gali turėti įtakos burnos sveikatai ir nutukimui. </a:t>
            </a:r>
          </a:p>
          <a:p>
            <a:pPr indent="0"/>
            <a:r>
              <a:rPr lang="lt-LT" dirty="0"/>
              <a:t>Sveiki dantys, leidžiantys efektyviai kramtyti, yra labai svarbūs vyresnio amžiaus žmonėms, todėl jiems rekomenduojama vartoti mažiau cukraus turinčių produktų, kad būtų išsaugota burnos sveikata ir sumažinta nutukimo bei kitų su mityba susijusių neinfekcinių ligų rizika.</a:t>
            </a:r>
            <a:endParaRPr lang="en-US" dirty="0"/>
          </a:p>
        </p:txBody>
      </p:sp>
      <p:pic>
        <p:nvPicPr>
          <p:cNvPr id="7" name="Picture Placeholder 6" descr="Two large molar teeth on blue background">
            <a:extLst>
              <a:ext uri="{FF2B5EF4-FFF2-40B4-BE49-F238E27FC236}">
                <a16:creationId xmlns:a16="http://schemas.microsoft.com/office/drawing/2014/main" id="{B598256C-234F-48E8-9DD4-46F7211A562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4F288C26-B253-4497-BF1E-DEBA4C1E0ACB}"/>
              </a:ext>
            </a:extLst>
          </p:cNvPr>
          <p:cNvSpPr>
            <a:spLocks noGrp="1"/>
          </p:cNvSpPr>
          <p:nvPr>
            <p:ph type="body" sz="quarter" idx="16"/>
          </p:nvPr>
        </p:nvSpPr>
        <p:spPr>
          <a:xfrm>
            <a:off x="431800" y="228600"/>
            <a:ext cx="5664200" cy="996950"/>
          </a:xfrm>
        </p:spPr>
        <p:txBody>
          <a:bodyPr>
            <a:normAutofit fontScale="92500" lnSpcReduction="20000"/>
          </a:bodyPr>
          <a:lstStyle/>
          <a:p>
            <a:r>
              <a:rPr lang="lt-LT" b="1" dirty="0"/>
              <a:t>3. Angliavandeniai –</a:t>
            </a:r>
          </a:p>
          <a:p>
            <a:r>
              <a:rPr lang="lt-LT" dirty="0"/>
              <a:t>Į ką reikėtų atsižvelgti</a:t>
            </a:r>
          </a:p>
        </p:txBody>
      </p:sp>
      <p:sp>
        <p:nvSpPr>
          <p:cNvPr id="11" name="TextBox 10">
            <a:extLst>
              <a:ext uri="{FF2B5EF4-FFF2-40B4-BE49-F238E27FC236}">
                <a16:creationId xmlns:a16="http://schemas.microsoft.com/office/drawing/2014/main" id="{6CA8773C-83FC-4A0D-AB95-DEA80AF5400C}"/>
              </a:ext>
            </a:extLst>
          </p:cNvPr>
          <p:cNvSpPr txBox="1"/>
          <p:nvPr/>
        </p:nvSpPr>
        <p:spPr>
          <a:xfrm>
            <a:off x="688474" y="5491505"/>
            <a:ext cx="6096000" cy="369332"/>
          </a:xfrm>
          <a:prstGeom prst="rect">
            <a:avLst/>
          </a:prstGeom>
          <a:noFill/>
        </p:spPr>
        <p:txBody>
          <a:bodyPr wrap="square">
            <a:spAutoFit/>
          </a:bodyPr>
          <a:lstStyle/>
          <a:p>
            <a:r>
              <a:rPr lang="en-US" dirty="0">
                <a:solidFill>
                  <a:srgbClr val="1188A3"/>
                </a:solidFill>
                <a:hlinkClick r:id="rId3">
                  <a:extLst>
                    <a:ext uri="{A12FA001-AC4F-418D-AE19-62706E023703}">
                      <ahyp:hlinkClr xmlns:ahyp="http://schemas.microsoft.com/office/drawing/2018/hyperlinkcolor" val="tx"/>
                    </a:ext>
                  </a:extLst>
                </a:hlinkClick>
              </a:rPr>
              <a:t>Healthy Eating - Fact sheet 4- sugar reduction pptx.pdf</a:t>
            </a:r>
            <a:endParaRPr lang="en-IE" dirty="0">
              <a:solidFill>
                <a:srgbClr val="1188A3"/>
              </a:solidFill>
            </a:endParaRPr>
          </a:p>
        </p:txBody>
      </p:sp>
    </p:spTree>
    <p:extLst>
      <p:ext uri="{BB962C8B-B14F-4D97-AF65-F5344CB8AC3E}">
        <p14:creationId xmlns:p14="http://schemas.microsoft.com/office/powerpoint/2010/main" val="1634990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9983FA-3E99-4129-BF02-63E4AE1EC94D}"/>
              </a:ext>
            </a:extLst>
          </p:cNvPr>
          <p:cNvSpPr>
            <a:spLocks noGrp="1"/>
          </p:cNvSpPr>
          <p:nvPr>
            <p:ph type="body" sz="quarter" idx="29"/>
          </p:nvPr>
        </p:nvSpPr>
        <p:spPr>
          <a:xfrm>
            <a:off x="465364" y="2558439"/>
            <a:ext cx="6496910" cy="582221"/>
          </a:xfrm>
        </p:spPr>
        <p:txBody>
          <a:bodyPr>
            <a:normAutofit fontScale="92500" lnSpcReduction="20000"/>
          </a:bodyPr>
          <a:lstStyle/>
          <a:p>
            <a:r>
              <a:rPr kumimoji="0" lang="lt-LT" sz="2400" i="0" u="none" strike="noStrike" kern="1200" cap="none" spc="0" normalizeH="0" baseline="0" noProof="0" dirty="0">
                <a:ln>
                  <a:noFill/>
                </a:ln>
                <a:solidFill>
                  <a:srgbClr val="000000"/>
                </a:solidFill>
                <a:effectLst/>
                <a:uLnTx/>
                <a:uFillTx/>
                <a:latin typeface="Calibri" panose="020F0502020204030204"/>
                <a:ea typeface="+mn-ea"/>
                <a:cs typeface="+mn-cs"/>
              </a:rPr>
              <a:t>Keletas privalumų, susijusių su pakankamu jų kiekiu mityboje:</a:t>
            </a:r>
          </a:p>
        </p:txBody>
      </p:sp>
      <p:sp>
        <p:nvSpPr>
          <p:cNvPr id="3" name="Text Placeholder 2">
            <a:extLst>
              <a:ext uri="{FF2B5EF4-FFF2-40B4-BE49-F238E27FC236}">
                <a16:creationId xmlns:a16="http://schemas.microsoft.com/office/drawing/2014/main" id="{1BA61AB6-1A06-4BC6-BECE-6C09AAA0961B}"/>
              </a:ext>
            </a:extLst>
          </p:cNvPr>
          <p:cNvSpPr>
            <a:spLocks noGrp="1"/>
          </p:cNvSpPr>
          <p:nvPr>
            <p:ph type="body" sz="quarter" idx="21"/>
          </p:nvPr>
        </p:nvSpPr>
        <p:spPr>
          <a:xfrm>
            <a:off x="823238" y="3934950"/>
            <a:ext cx="1903851" cy="1237497"/>
          </a:xfrm>
        </p:spPr>
        <p:txBody>
          <a:bodyPr/>
          <a:lstStyle/>
          <a:p>
            <a:pPr marL="0" indent="0"/>
            <a:r>
              <a:rPr lang="lt-LT" b="0" i="0" dirty="0">
                <a:solidFill>
                  <a:srgbClr val="000000"/>
                </a:solidFill>
                <a:effectLst/>
                <a:latin typeface="-apple-system"/>
              </a:rPr>
              <a:t>Pagerėjęs skrandžio judrumas</a:t>
            </a:r>
            <a:endParaRPr lang="en-IE" b="1" dirty="0">
              <a:solidFill>
                <a:srgbClr val="1188A3"/>
              </a:solidFill>
            </a:endParaRPr>
          </a:p>
        </p:txBody>
      </p:sp>
      <p:sp>
        <p:nvSpPr>
          <p:cNvPr id="4" name="Text Placeholder 3">
            <a:extLst>
              <a:ext uri="{FF2B5EF4-FFF2-40B4-BE49-F238E27FC236}">
                <a16:creationId xmlns:a16="http://schemas.microsoft.com/office/drawing/2014/main" id="{5DC79A6F-42EC-4907-8FE4-EA430495E3D7}"/>
              </a:ext>
            </a:extLst>
          </p:cNvPr>
          <p:cNvSpPr>
            <a:spLocks noGrp="1"/>
          </p:cNvSpPr>
          <p:nvPr>
            <p:ph type="body" sz="quarter" idx="25"/>
          </p:nvPr>
        </p:nvSpPr>
        <p:spPr>
          <a:xfrm>
            <a:off x="847141" y="3499715"/>
            <a:ext cx="1903851" cy="335052"/>
          </a:xfrm>
        </p:spPr>
        <p:txBody>
          <a:bodyPr>
            <a:normAutofit fontScale="92500" lnSpcReduction="10000"/>
          </a:bodyPr>
          <a:lstStyle/>
          <a:p>
            <a:r>
              <a:rPr lang="lt-LT" dirty="0"/>
              <a:t>Privalumas</a:t>
            </a:r>
            <a:r>
              <a:rPr lang="en-US" dirty="0"/>
              <a:t> 1</a:t>
            </a:r>
            <a:endParaRPr lang="en-IE" dirty="0"/>
          </a:p>
        </p:txBody>
      </p:sp>
      <p:sp>
        <p:nvSpPr>
          <p:cNvPr id="5" name="Text Placeholder 4">
            <a:extLst>
              <a:ext uri="{FF2B5EF4-FFF2-40B4-BE49-F238E27FC236}">
                <a16:creationId xmlns:a16="http://schemas.microsoft.com/office/drawing/2014/main" id="{B9D58F4D-9B0D-4E52-A399-9C3F0BA30F11}"/>
              </a:ext>
            </a:extLst>
          </p:cNvPr>
          <p:cNvSpPr>
            <a:spLocks noGrp="1"/>
          </p:cNvSpPr>
          <p:nvPr>
            <p:ph type="body" sz="quarter" idx="30"/>
          </p:nvPr>
        </p:nvSpPr>
        <p:spPr>
          <a:xfrm>
            <a:off x="2961446" y="3937964"/>
            <a:ext cx="1921263" cy="1237497"/>
          </a:xfrm>
        </p:spPr>
        <p:txBody>
          <a:bodyPr/>
          <a:lstStyle/>
          <a:p>
            <a:pPr marL="0" indent="0"/>
            <a:r>
              <a:rPr lang="lt-LT" b="1">
                <a:solidFill>
                  <a:srgbClr val="1188A3"/>
                </a:solidFill>
              </a:rPr>
              <a:t> Toksinų šalinimas</a:t>
            </a:r>
          </a:p>
        </p:txBody>
      </p:sp>
      <p:sp>
        <p:nvSpPr>
          <p:cNvPr id="6" name="Text Placeholder 5">
            <a:extLst>
              <a:ext uri="{FF2B5EF4-FFF2-40B4-BE49-F238E27FC236}">
                <a16:creationId xmlns:a16="http://schemas.microsoft.com/office/drawing/2014/main" id="{515492D6-A993-46CA-8CC5-9FCDD53E7046}"/>
              </a:ext>
            </a:extLst>
          </p:cNvPr>
          <p:cNvSpPr>
            <a:spLocks noGrp="1"/>
          </p:cNvSpPr>
          <p:nvPr>
            <p:ph type="body" sz="quarter" idx="31"/>
          </p:nvPr>
        </p:nvSpPr>
        <p:spPr>
          <a:xfrm>
            <a:off x="2997293" y="3499715"/>
            <a:ext cx="1921263" cy="335052"/>
          </a:xfrm>
        </p:spPr>
        <p:txBody>
          <a:bodyPr>
            <a:normAutofit fontScale="92500" lnSpcReduction="10000"/>
          </a:bodyPr>
          <a:lstStyle/>
          <a:p>
            <a:r>
              <a:rPr lang="lt-LT" dirty="0"/>
              <a:t>Privalumas</a:t>
            </a:r>
            <a:r>
              <a:rPr lang="en-US" dirty="0"/>
              <a:t> 2</a:t>
            </a:r>
            <a:endParaRPr lang="en-IE" dirty="0"/>
          </a:p>
        </p:txBody>
      </p:sp>
      <p:sp>
        <p:nvSpPr>
          <p:cNvPr id="7" name="Text Placeholder 6">
            <a:extLst>
              <a:ext uri="{FF2B5EF4-FFF2-40B4-BE49-F238E27FC236}">
                <a16:creationId xmlns:a16="http://schemas.microsoft.com/office/drawing/2014/main" id="{6A17569A-EEB4-46AF-BB1B-9952A77447C0}"/>
              </a:ext>
            </a:extLst>
          </p:cNvPr>
          <p:cNvSpPr>
            <a:spLocks noGrp="1"/>
          </p:cNvSpPr>
          <p:nvPr>
            <p:ph type="body" sz="quarter" idx="32"/>
          </p:nvPr>
        </p:nvSpPr>
        <p:spPr>
          <a:xfrm>
            <a:off x="5116888" y="3934949"/>
            <a:ext cx="1908506" cy="1237497"/>
          </a:xfrm>
        </p:spPr>
        <p:txBody>
          <a:bodyPr/>
          <a:lstStyle/>
          <a:p>
            <a:pPr marL="0" indent="0"/>
            <a:r>
              <a:rPr lang="lt-LT" b="1" dirty="0">
                <a:solidFill>
                  <a:srgbClr val="1188A3"/>
                </a:solidFill>
              </a:rPr>
              <a:t>Glikemijos kontrolė</a:t>
            </a:r>
          </a:p>
        </p:txBody>
      </p:sp>
      <p:sp>
        <p:nvSpPr>
          <p:cNvPr id="8" name="Text Placeholder 7">
            <a:extLst>
              <a:ext uri="{FF2B5EF4-FFF2-40B4-BE49-F238E27FC236}">
                <a16:creationId xmlns:a16="http://schemas.microsoft.com/office/drawing/2014/main" id="{BE0BB9C7-F53C-4F37-BF98-35079193A125}"/>
              </a:ext>
            </a:extLst>
          </p:cNvPr>
          <p:cNvSpPr>
            <a:spLocks noGrp="1"/>
          </p:cNvSpPr>
          <p:nvPr>
            <p:ph type="body" sz="quarter" idx="33"/>
          </p:nvPr>
        </p:nvSpPr>
        <p:spPr>
          <a:xfrm>
            <a:off x="5116948" y="3499715"/>
            <a:ext cx="1908506" cy="335052"/>
          </a:xfrm>
        </p:spPr>
        <p:txBody>
          <a:bodyPr>
            <a:normAutofit fontScale="92500" lnSpcReduction="10000"/>
          </a:bodyPr>
          <a:lstStyle/>
          <a:p>
            <a:r>
              <a:rPr lang="lt-LT" dirty="0"/>
              <a:t>Privalumas</a:t>
            </a:r>
            <a:r>
              <a:rPr lang="en-US" dirty="0"/>
              <a:t> 3</a:t>
            </a:r>
            <a:endParaRPr lang="en-IE" dirty="0"/>
          </a:p>
        </p:txBody>
      </p:sp>
      <p:sp>
        <p:nvSpPr>
          <p:cNvPr id="9" name="Text Placeholder 8">
            <a:extLst>
              <a:ext uri="{FF2B5EF4-FFF2-40B4-BE49-F238E27FC236}">
                <a16:creationId xmlns:a16="http://schemas.microsoft.com/office/drawing/2014/main" id="{D7317C03-B1B4-4CB7-BFAB-73A52D7DBEF1}"/>
              </a:ext>
            </a:extLst>
          </p:cNvPr>
          <p:cNvSpPr>
            <a:spLocks noGrp="1"/>
          </p:cNvSpPr>
          <p:nvPr>
            <p:ph type="body" sz="quarter" idx="34"/>
          </p:nvPr>
        </p:nvSpPr>
        <p:spPr>
          <a:xfrm>
            <a:off x="7259573" y="3937964"/>
            <a:ext cx="1890175" cy="1237497"/>
          </a:xfrm>
        </p:spPr>
        <p:txBody>
          <a:bodyPr/>
          <a:lstStyle/>
          <a:p>
            <a:pPr marL="0" indent="0"/>
            <a:r>
              <a:rPr lang="lt-LT" b="1" dirty="0">
                <a:solidFill>
                  <a:srgbClr val="1188A3"/>
                </a:solidFill>
              </a:rPr>
              <a:t>Mažesnė storosios žarnos vėžio rizika </a:t>
            </a:r>
          </a:p>
          <a:p>
            <a:pPr marL="0" indent="0"/>
            <a:endParaRPr lang="lt-LT" b="1" dirty="0">
              <a:solidFill>
                <a:srgbClr val="1188A3"/>
              </a:solidFill>
            </a:endParaRPr>
          </a:p>
        </p:txBody>
      </p:sp>
      <p:sp>
        <p:nvSpPr>
          <p:cNvPr id="10" name="Text Placeholder 9">
            <a:extLst>
              <a:ext uri="{FF2B5EF4-FFF2-40B4-BE49-F238E27FC236}">
                <a16:creationId xmlns:a16="http://schemas.microsoft.com/office/drawing/2014/main" id="{760B9CED-B9EF-4C56-9F1C-A6D9424A5501}"/>
              </a:ext>
            </a:extLst>
          </p:cNvPr>
          <p:cNvSpPr>
            <a:spLocks noGrp="1"/>
          </p:cNvSpPr>
          <p:nvPr>
            <p:ph type="body" sz="quarter" idx="35"/>
          </p:nvPr>
        </p:nvSpPr>
        <p:spPr>
          <a:xfrm>
            <a:off x="7284341" y="3501806"/>
            <a:ext cx="1890175" cy="335052"/>
          </a:xfrm>
        </p:spPr>
        <p:txBody>
          <a:bodyPr>
            <a:normAutofit fontScale="92500" lnSpcReduction="10000"/>
          </a:bodyPr>
          <a:lstStyle/>
          <a:p>
            <a:r>
              <a:rPr lang="lt-LT" dirty="0"/>
              <a:t>Privalumas</a:t>
            </a:r>
            <a:r>
              <a:rPr lang="en-US" dirty="0"/>
              <a:t> 4</a:t>
            </a:r>
            <a:endParaRPr lang="en-IE" dirty="0"/>
          </a:p>
        </p:txBody>
      </p:sp>
      <p:sp>
        <p:nvSpPr>
          <p:cNvPr id="11" name="Text Placeholder 10">
            <a:extLst>
              <a:ext uri="{FF2B5EF4-FFF2-40B4-BE49-F238E27FC236}">
                <a16:creationId xmlns:a16="http://schemas.microsoft.com/office/drawing/2014/main" id="{94CB611A-23A1-4E03-8AD8-692E1328A874}"/>
              </a:ext>
            </a:extLst>
          </p:cNvPr>
          <p:cNvSpPr>
            <a:spLocks noGrp="1"/>
          </p:cNvSpPr>
          <p:nvPr>
            <p:ph type="body" sz="quarter" idx="36"/>
          </p:nvPr>
        </p:nvSpPr>
        <p:spPr>
          <a:xfrm>
            <a:off x="9383927" y="3937964"/>
            <a:ext cx="1921262" cy="1237497"/>
          </a:xfrm>
        </p:spPr>
        <p:txBody>
          <a:bodyPr/>
          <a:lstStyle/>
          <a:p>
            <a:pPr marL="0" indent="0"/>
            <a:r>
              <a:rPr lang="lt-LT" b="1">
                <a:solidFill>
                  <a:srgbClr val="1188A3"/>
                </a:solidFill>
              </a:rPr>
              <a:t>Pagalba mažinant cholesterolio kiekį</a:t>
            </a:r>
          </a:p>
        </p:txBody>
      </p:sp>
      <p:sp>
        <p:nvSpPr>
          <p:cNvPr id="12" name="Text Placeholder 11">
            <a:extLst>
              <a:ext uri="{FF2B5EF4-FFF2-40B4-BE49-F238E27FC236}">
                <a16:creationId xmlns:a16="http://schemas.microsoft.com/office/drawing/2014/main" id="{0EC7DC76-EEE7-404D-81B3-96DE92AAD03E}"/>
              </a:ext>
            </a:extLst>
          </p:cNvPr>
          <p:cNvSpPr>
            <a:spLocks noGrp="1"/>
          </p:cNvSpPr>
          <p:nvPr>
            <p:ph type="body" sz="quarter" idx="37"/>
          </p:nvPr>
        </p:nvSpPr>
        <p:spPr>
          <a:xfrm>
            <a:off x="9391239" y="3503897"/>
            <a:ext cx="1921262" cy="335052"/>
          </a:xfrm>
        </p:spPr>
        <p:txBody>
          <a:bodyPr>
            <a:normAutofit fontScale="92500" lnSpcReduction="10000"/>
          </a:bodyPr>
          <a:lstStyle/>
          <a:p>
            <a:r>
              <a:rPr lang="lt-LT" dirty="0"/>
              <a:t>Privalumas</a:t>
            </a:r>
            <a:r>
              <a:rPr lang="en-US" dirty="0"/>
              <a:t> 5</a:t>
            </a:r>
            <a:endParaRPr lang="en-IE" dirty="0"/>
          </a:p>
        </p:txBody>
      </p:sp>
      <p:sp>
        <p:nvSpPr>
          <p:cNvPr id="15" name="Speech Bubble: Rectangle with Corners Rounded 14">
            <a:extLst>
              <a:ext uri="{FF2B5EF4-FFF2-40B4-BE49-F238E27FC236}">
                <a16:creationId xmlns:a16="http://schemas.microsoft.com/office/drawing/2014/main" id="{8F6F0F23-789F-49F0-9E64-138D40261C91}"/>
              </a:ext>
            </a:extLst>
          </p:cNvPr>
          <p:cNvSpPr/>
          <p:nvPr/>
        </p:nvSpPr>
        <p:spPr>
          <a:xfrm>
            <a:off x="7125892" y="1162104"/>
            <a:ext cx="4516070" cy="1757932"/>
          </a:xfrm>
          <a:prstGeom prst="wedgeRoundRectCallout">
            <a:avLst>
              <a:gd name="adj1" fmla="val -62217"/>
              <a:gd name="adj2" fmla="val 33299"/>
              <a:gd name="adj3" fmla="val 16667"/>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t-LT" sz="2000" b="0" i="0" u="none" strike="noStrike" kern="1200" cap="none" spc="0" normalizeH="0" baseline="0" noProof="0" dirty="0">
                <a:ln>
                  <a:noFill/>
                </a:ln>
                <a:solidFill>
                  <a:srgbClr val="000000"/>
                </a:solidFill>
                <a:effectLst/>
                <a:uLnTx/>
                <a:uFillTx/>
                <a:latin typeface="Calibri" panose="020F0502020204030204"/>
                <a:ea typeface="+mn-ea"/>
                <a:cs typeface="+mn-cs"/>
              </a:rPr>
              <a:t>Manoma, kad maistas, turintis mažai skaidulų, yra prastesnės mitybos, todėl vyresnio amžiaus žmonėms gali grėsti netinkama mityba ir (arba) nutukimas.</a:t>
            </a:r>
          </a:p>
        </p:txBody>
      </p:sp>
      <p:sp>
        <p:nvSpPr>
          <p:cNvPr id="18" name="TextBox 17">
            <a:extLst>
              <a:ext uri="{FF2B5EF4-FFF2-40B4-BE49-F238E27FC236}">
                <a16:creationId xmlns:a16="http://schemas.microsoft.com/office/drawing/2014/main" id="{E46FF662-A8C7-4C25-BD0F-107C3304613E}"/>
              </a:ext>
            </a:extLst>
          </p:cNvPr>
          <p:cNvSpPr txBox="1"/>
          <p:nvPr/>
        </p:nvSpPr>
        <p:spPr>
          <a:xfrm>
            <a:off x="550038" y="1306511"/>
            <a:ext cx="6100010" cy="1200329"/>
          </a:xfrm>
          <a:prstGeom prst="rect">
            <a:avLst/>
          </a:prstGeom>
          <a:noFill/>
        </p:spPr>
        <p:txBody>
          <a:bodyPr wrap="square">
            <a:spAutoFit/>
          </a:bodyPr>
          <a:lstStyle/>
          <a:p>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Paprastai vyresnio amžiaus suaugusieji suvartoja mažiau skaidulinių medžiagų nei rekomenduojama. </a:t>
            </a:r>
          </a:p>
        </p:txBody>
      </p:sp>
      <p:sp>
        <p:nvSpPr>
          <p:cNvPr id="19" name="Text Placeholder 2">
            <a:extLst>
              <a:ext uri="{FF2B5EF4-FFF2-40B4-BE49-F238E27FC236}">
                <a16:creationId xmlns:a16="http://schemas.microsoft.com/office/drawing/2014/main" id="{CEF3D9FC-3993-414C-B83A-5DACCA281D7D}"/>
              </a:ext>
            </a:extLst>
          </p:cNvPr>
          <p:cNvSpPr txBox="1">
            <a:spLocks/>
          </p:cNvSpPr>
          <p:nvPr/>
        </p:nvSpPr>
        <p:spPr>
          <a:xfrm>
            <a:off x="389809" y="302365"/>
            <a:ext cx="11152486" cy="79339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t-LT" sz="3600" dirty="0">
                <a:solidFill>
                  <a:srgbClr val="000000"/>
                </a:solidFill>
              </a:rPr>
              <a:t>Pagyvenusių žmonių mitybos reikalavimai – 4. </a:t>
            </a:r>
            <a:r>
              <a:rPr lang="lt-LT" sz="3600" b="1" dirty="0">
                <a:solidFill>
                  <a:srgbClr val="000000"/>
                </a:solidFill>
              </a:rPr>
              <a:t>Skaidulinės medžiagos</a:t>
            </a:r>
          </a:p>
          <a:p>
            <a:pPr marL="0" indent="0">
              <a:buNone/>
            </a:pPr>
            <a:endParaRPr lang="lt-LT" sz="3600" dirty="0">
              <a:solidFill>
                <a:srgbClr val="000000"/>
              </a:solidFill>
            </a:endParaRPr>
          </a:p>
        </p:txBody>
      </p:sp>
      <p:sp>
        <p:nvSpPr>
          <p:cNvPr id="20" name="TextBox 19">
            <a:extLst>
              <a:ext uri="{FF2B5EF4-FFF2-40B4-BE49-F238E27FC236}">
                <a16:creationId xmlns:a16="http://schemas.microsoft.com/office/drawing/2014/main" id="{0CE1C913-B25A-483B-959D-0F58FBDB6A94}"/>
              </a:ext>
            </a:extLst>
          </p:cNvPr>
          <p:cNvSpPr txBox="1"/>
          <p:nvPr/>
        </p:nvSpPr>
        <p:spPr>
          <a:xfrm>
            <a:off x="5116948" y="6098721"/>
            <a:ext cx="2008944" cy="456914"/>
          </a:xfrm>
          <a:prstGeom prst="rect">
            <a:avLst/>
          </a:prstGeom>
          <a:solidFill>
            <a:schemeClr val="bg1"/>
          </a:solidFill>
        </p:spPr>
        <p:txBody>
          <a:bodyPr wrap="square" rtlCol="0">
            <a:spAutoFit/>
          </a:bodyPr>
          <a:lstStyle/>
          <a:p>
            <a:endParaRPr lang="en-IE" dirty="0"/>
          </a:p>
        </p:txBody>
      </p:sp>
      <p:sp>
        <p:nvSpPr>
          <p:cNvPr id="16" name="Speech Bubble: Rectangle with Corners Rounded 15">
            <a:extLst>
              <a:ext uri="{FF2B5EF4-FFF2-40B4-BE49-F238E27FC236}">
                <a16:creationId xmlns:a16="http://schemas.microsoft.com/office/drawing/2014/main" id="{19DD8972-06CD-42B1-A95E-DDBDE00960D5}"/>
              </a:ext>
            </a:extLst>
          </p:cNvPr>
          <p:cNvSpPr/>
          <p:nvPr/>
        </p:nvSpPr>
        <p:spPr>
          <a:xfrm>
            <a:off x="689108" y="5349869"/>
            <a:ext cx="5503873" cy="1376823"/>
          </a:xfrm>
          <a:prstGeom prst="wedgeRoundRectCallout">
            <a:avLst>
              <a:gd name="adj1" fmla="val -20676"/>
              <a:gd name="adj2" fmla="val -70910"/>
              <a:gd name="adj3" fmla="val 16667"/>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a:solidFill>
                  <a:srgbClr val="000000"/>
                </a:solidFill>
              </a:rPr>
              <a:t>Tačiau silpną apetitą ir anoreksiją turinčius senyvus žmones reikia atidžiai įvertinti, kad daug skaidulų turinti dieta ir (arba) produktas nesukeltų pernelyg didelio sotumo ar judrumo, nes tai gali apriboti bendrą maistinių medžiagų suvartojimą. </a:t>
            </a:r>
            <a:endParaRPr lang="en-IE" dirty="0">
              <a:solidFill>
                <a:srgbClr val="000000"/>
              </a:solidFill>
            </a:endParaRPr>
          </a:p>
        </p:txBody>
      </p:sp>
    </p:spTree>
    <p:extLst>
      <p:ext uri="{BB962C8B-B14F-4D97-AF65-F5344CB8AC3E}">
        <p14:creationId xmlns:p14="http://schemas.microsoft.com/office/powerpoint/2010/main" val="1393534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Piles of various wholegrain foods">
            <a:extLst>
              <a:ext uri="{FF2B5EF4-FFF2-40B4-BE49-F238E27FC236}">
                <a16:creationId xmlns:a16="http://schemas.microsoft.com/office/drawing/2014/main" id="{F054469A-D83E-46A9-833D-498DD1B156B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0" y="1587500"/>
            <a:ext cx="11696699" cy="4699000"/>
          </a:xfrm>
        </p:spPr>
      </p:pic>
      <p:sp>
        <p:nvSpPr>
          <p:cNvPr id="3" name="Text Placeholder 2">
            <a:extLst>
              <a:ext uri="{FF2B5EF4-FFF2-40B4-BE49-F238E27FC236}">
                <a16:creationId xmlns:a16="http://schemas.microsoft.com/office/drawing/2014/main" id="{102F631D-1891-460D-8627-C3E856121199}"/>
              </a:ext>
            </a:extLst>
          </p:cNvPr>
          <p:cNvSpPr>
            <a:spLocks noGrp="1"/>
          </p:cNvSpPr>
          <p:nvPr>
            <p:ph type="body" sz="quarter" idx="18"/>
          </p:nvPr>
        </p:nvSpPr>
        <p:spPr>
          <a:xfrm>
            <a:off x="2366211" y="2326106"/>
            <a:ext cx="9825789" cy="2727158"/>
          </a:xfrm>
          <a:solidFill>
            <a:srgbClr val="85D2E1"/>
          </a:solidFill>
        </p:spPr>
        <p:txBody>
          <a:bodyPr>
            <a:normAutofit fontScale="85000" lnSpcReduction="10000"/>
          </a:bodyPr>
          <a:lstStyle/>
          <a:p>
            <a:pPr indent="0"/>
            <a:endParaRPr lang="en-US" b="1" dirty="0"/>
          </a:p>
          <a:p>
            <a:pPr indent="0"/>
            <a:r>
              <a:rPr lang="lt-LT" b="1" dirty="0"/>
              <a:t>Neskaldyti (pilno grūdo) grūdai – </a:t>
            </a:r>
            <a:r>
              <a:rPr lang="lt-LT" dirty="0"/>
              <a:t>naudojami pilno grūdo duonai ir grūdams gaminti; </a:t>
            </a:r>
          </a:p>
          <a:p>
            <a:pPr indent="0"/>
            <a:r>
              <a:rPr lang="lt-LT" b="1" dirty="0"/>
              <a:t>Pupelės ir (arba) ankštiniai augalai </a:t>
            </a:r>
            <a:r>
              <a:rPr lang="lt-LT" dirty="0"/>
              <a:t>– žirniai, lęšiai ir kt. </a:t>
            </a:r>
            <a:r>
              <a:rPr lang="lt-LT" b="1" dirty="0"/>
              <a:t>Kartu su vaisiais ir daržovėmis</a:t>
            </a:r>
            <a:r>
              <a:rPr lang="en-US" dirty="0"/>
              <a:t>.</a:t>
            </a:r>
          </a:p>
          <a:p>
            <a:pPr indent="0"/>
            <a:endParaRPr lang="en-US" sz="800" b="1" dirty="0"/>
          </a:p>
          <a:p>
            <a:pPr indent="0"/>
            <a:r>
              <a:rPr lang="lt-LT" b="1" dirty="0"/>
              <a:t>Daug ląstelienos turinčių ingredientų rūšys: </a:t>
            </a:r>
          </a:p>
          <a:p>
            <a:pPr indent="0"/>
            <a:r>
              <a:rPr lang="en-US" dirty="0"/>
              <a:t>+ </a:t>
            </a:r>
            <a:r>
              <a:rPr lang="lt-LT" dirty="0"/>
              <a:t>Klampios tirpios skaidulinės medžiagos </a:t>
            </a:r>
          </a:p>
          <a:p>
            <a:pPr indent="0"/>
            <a:r>
              <a:rPr lang="lt-LT" dirty="0"/>
              <a:t>+ Mažai klampios netirpios skaidulinės medžiagos </a:t>
            </a:r>
            <a:endParaRPr lang="en-IE" dirty="0"/>
          </a:p>
        </p:txBody>
      </p:sp>
      <p:sp>
        <p:nvSpPr>
          <p:cNvPr id="5" name="Text Placeholder 2">
            <a:extLst>
              <a:ext uri="{FF2B5EF4-FFF2-40B4-BE49-F238E27FC236}">
                <a16:creationId xmlns:a16="http://schemas.microsoft.com/office/drawing/2014/main" id="{59756913-8D74-4A5E-941D-180CEDA76093}"/>
              </a:ext>
            </a:extLst>
          </p:cNvPr>
          <p:cNvSpPr>
            <a:spLocks noGrp="1"/>
          </p:cNvSpPr>
          <p:nvPr>
            <p:ph type="body" sz="quarter" idx="16"/>
          </p:nvPr>
        </p:nvSpPr>
        <p:spPr>
          <a:xfrm>
            <a:off x="463550" y="444500"/>
            <a:ext cx="5113338" cy="582613"/>
          </a:xfrm>
        </p:spPr>
        <p:txBody>
          <a:bodyPr>
            <a:normAutofit lnSpcReduction="10000"/>
          </a:bodyPr>
          <a:lstStyle/>
          <a:p>
            <a:r>
              <a:rPr lang="en-US" b="1" dirty="0"/>
              <a:t>4. </a:t>
            </a:r>
            <a:r>
              <a:rPr lang="lt-LT" b="1" dirty="0"/>
              <a:t>Ląsteliena</a:t>
            </a:r>
            <a:r>
              <a:rPr lang="en-US" b="1" dirty="0"/>
              <a:t> – </a:t>
            </a:r>
            <a:r>
              <a:rPr lang="lt-LT" dirty="0"/>
              <a:t>šaltiniai</a:t>
            </a:r>
            <a:endParaRPr lang="en-IE" b="1" dirty="0"/>
          </a:p>
        </p:txBody>
      </p:sp>
    </p:spTree>
    <p:extLst>
      <p:ext uri="{BB962C8B-B14F-4D97-AF65-F5344CB8AC3E}">
        <p14:creationId xmlns:p14="http://schemas.microsoft.com/office/powerpoint/2010/main" val="3681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F787FF-5948-4CAE-BD62-F295898907DD}"/>
              </a:ext>
            </a:extLst>
          </p:cNvPr>
          <p:cNvSpPr>
            <a:spLocks noGrp="1"/>
          </p:cNvSpPr>
          <p:nvPr>
            <p:ph type="body" sz="quarter" idx="18"/>
          </p:nvPr>
        </p:nvSpPr>
        <p:spPr>
          <a:xfrm>
            <a:off x="431800" y="1642711"/>
            <a:ext cx="5664200" cy="3867704"/>
          </a:xfrm>
        </p:spPr>
        <p:txBody>
          <a:bodyPr>
            <a:normAutofit fontScale="92500" lnSpcReduction="10000"/>
          </a:bodyPr>
          <a:lstStyle/>
          <a:p>
            <a:pPr marL="0" indent="0">
              <a:spcBef>
                <a:spcPts val="600"/>
              </a:spcBef>
            </a:pPr>
            <a:r>
              <a:rPr lang="lt-LT" dirty="0">
                <a:cs typeface="Arial" panose="020B0604020202020204" pitchFamily="34" charset="0"/>
              </a:rPr>
              <a:t>Per didelis arba per mažas skaidulų kiekis ilgainiui sukelia nemalonių problemų.</a:t>
            </a:r>
          </a:p>
          <a:p>
            <a:pPr marL="0" indent="0">
              <a:spcBef>
                <a:spcPts val="600"/>
              </a:spcBef>
            </a:pPr>
            <a:r>
              <a:rPr lang="lt-LT" b="1" dirty="0">
                <a:cs typeface="Arial" panose="020B0604020202020204" pitchFamily="34" charset="0"/>
              </a:rPr>
              <a:t>Pavyzdžiui</a:t>
            </a:r>
            <a:r>
              <a:rPr lang="en-GB" b="1" dirty="0">
                <a:cs typeface="Arial" panose="020B0604020202020204" pitchFamily="34" charset="0"/>
              </a:rPr>
              <a:t>: </a:t>
            </a:r>
          </a:p>
          <a:p>
            <a:pPr marL="285750" indent="-285750">
              <a:buFont typeface="Arial" panose="020B0604020202020204" pitchFamily="34" charset="0"/>
              <a:buChar char="•"/>
            </a:pPr>
            <a:r>
              <a:rPr lang="lt-LT" dirty="0">
                <a:cs typeface="Arial" panose="020B0604020202020204" pitchFamily="34" charset="0"/>
              </a:rPr>
              <a:t>Dėl per didelio skaidulų kiekio maiste (ir nepakankamo vandens kiekio) sulėtėja virškinimo sistemos veikla ir gali atsirasti vidurių užkietėjimas, pilvo pūtimas, dujų kaupimasis ir pilvo skausmas;</a:t>
            </a:r>
          </a:p>
          <a:p>
            <a:pPr marL="285750" indent="-285750">
              <a:buFont typeface="Arial" panose="020B0604020202020204" pitchFamily="34" charset="0"/>
              <a:buChar char="•"/>
            </a:pPr>
            <a:r>
              <a:rPr lang="lt-LT" dirty="0">
                <a:cs typeface="Arial" panose="020B0604020202020204" pitchFamily="34" charset="0"/>
              </a:rPr>
              <a:t>Per mažas skaidulų kiekis maiste neleidžia organizmui išnešioti toksinų, cholesterolio ar kitų medžiagų, todėl atsiranda vidurių užkietėjimas ir pilvo pūtimas.</a:t>
            </a:r>
            <a:endParaRPr lang="en-GB" dirty="0">
              <a:cs typeface="Arial" panose="020B0604020202020204" pitchFamily="34" charset="0"/>
            </a:endParaRPr>
          </a:p>
          <a:p>
            <a:endParaRPr lang="en-IE" dirty="0"/>
          </a:p>
        </p:txBody>
      </p:sp>
      <p:sp>
        <p:nvSpPr>
          <p:cNvPr id="3" name="Text Placeholder 2">
            <a:extLst>
              <a:ext uri="{FF2B5EF4-FFF2-40B4-BE49-F238E27FC236}">
                <a16:creationId xmlns:a16="http://schemas.microsoft.com/office/drawing/2014/main" id="{5F39CF22-468C-4AF8-B4AD-C694A3B93869}"/>
              </a:ext>
            </a:extLst>
          </p:cNvPr>
          <p:cNvSpPr>
            <a:spLocks noGrp="1"/>
          </p:cNvSpPr>
          <p:nvPr>
            <p:ph type="body" sz="quarter" idx="16"/>
          </p:nvPr>
        </p:nvSpPr>
        <p:spPr>
          <a:xfrm>
            <a:off x="582314" y="228600"/>
            <a:ext cx="4700886" cy="996593"/>
          </a:xfrm>
        </p:spPr>
        <p:txBody>
          <a:bodyPr>
            <a:normAutofit fontScale="70000" lnSpcReduction="20000"/>
          </a:bodyPr>
          <a:lstStyle/>
          <a:p>
            <a:r>
              <a:rPr lang="lt-LT" b="1" dirty="0"/>
              <a:t>Rekomendacijos dėl </a:t>
            </a:r>
            <a:r>
              <a:rPr lang="en-US" b="1" dirty="0"/>
              <a:t>l</a:t>
            </a:r>
            <a:r>
              <a:rPr lang="lt-LT" b="1" dirty="0" err="1"/>
              <a:t>ąstelienos</a:t>
            </a:r>
            <a:r>
              <a:rPr lang="lt-LT" b="1" dirty="0"/>
              <a:t> vartojimo vyresnio amžiaus žmonėms</a:t>
            </a:r>
          </a:p>
        </p:txBody>
      </p:sp>
      <p:graphicFrame>
        <p:nvGraphicFramePr>
          <p:cNvPr id="5" name="Table 5">
            <a:extLst>
              <a:ext uri="{FF2B5EF4-FFF2-40B4-BE49-F238E27FC236}">
                <a16:creationId xmlns:a16="http://schemas.microsoft.com/office/drawing/2014/main" id="{B2645E2F-470B-436C-A4F5-84612FAE1EB1}"/>
              </a:ext>
            </a:extLst>
          </p:cNvPr>
          <p:cNvGraphicFramePr>
            <a:graphicFrameLocks noGrp="1"/>
          </p:cNvGraphicFramePr>
          <p:nvPr>
            <p:extLst>
              <p:ext uri="{D42A27DB-BD31-4B8C-83A1-F6EECF244321}">
                <p14:modId xmlns:p14="http://schemas.microsoft.com/office/powerpoint/2010/main" val="740691565"/>
              </p:ext>
            </p:extLst>
          </p:nvPr>
        </p:nvGraphicFramePr>
        <p:xfrm>
          <a:off x="6617791" y="2601546"/>
          <a:ext cx="5113900" cy="1920240"/>
        </p:xfrm>
        <a:graphic>
          <a:graphicData uri="http://schemas.openxmlformats.org/drawingml/2006/table">
            <a:tbl>
              <a:tblPr firstRow="1" bandRow="1">
                <a:tableStyleId>{93296810-A885-4BE3-A3E7-6D5BEEA58F35}</a:tableStyleId>
              </a:tblPr>
              <a:tblGrid>
                <a:gridCol w="2556950">
                  <a:extLst>
                    <a:ext uri="{9D8B030D-6E8A-4147-A177-3AD203B41FA5}">
                      <a16:colId xmlns:a16="http://schemas.microsoft.com/office/drawing/2014/main" val="1010265646"/>
                    </a:ext>
                  </a:extLst>
                </a:gridCol>
                <a:gridCol w="2556950">
                  <a:extLst>
                    <a:ext uri="{9D8B030D-6E8A-4147-A177-3AD203B41FA5}">
                      <a16:colId xmlns:a16="http://schemas.microsoft.com/office/drawing/2014/main" val="721052865"/>
                    </a:ext>
                  </a:extLst>
                </a:gridCol>
              </a:tblGrid>
              <a:tr h="507414">
                <a:tc>
                  <a:txBody>
                    <a:bodyPr/>
                    <a:lstStyle/>
                    <a:p>
                      <a:r>
                        <a:rPr lang="lt-LT" dirty="0">
                          <a:solidFill>
                            <a:srgbClr val="000000"/>
                          </a:solidFill>
                        </a:rPr>
                        <a:t>Vyresnio amžiaus žmonės</a:t>
                      </a:r>
                      <a:endParaRPr lang="en-IE" dirty="0">
                        <a:solidFill>
                          <a:srgbClr val="0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lt-LT" dirty="0">
                          <a:solidFill>
                            <a:srgbClr val="000000"/>
                          </a:solidFill>
                        </a:rPr>
                        <a:t>Vidutinis paros skaidulų suvartojimo poreikis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2721757"/>
                  </a:ext>
                </a:extLst>
              </a:tr>
              <a:tr h="507414">
                <a:tc>
                  <a:txBody>
                    <a:bodyPr/>
                    <a:lstStyle/>
                    <a:p>
                      <a:r>
                        <a:rPr lang="lt-LT" dirty="0">
                          <a:solidFill>
                            <a:srgbClr val="000000"/>
                          </a:solidFill>
                        </a:rPr>
                        <a:t>Moteris 50+ metų</a:t>
                      </a:r>
                    </a:p>
                  </a:txBody>
                  <a:tcPr>
                    <a:lnL w="12700" cap="flat" cmpd="sng" algn="ctr">
                      <a:solidFill>
                        <a:schemeClr val="tx1"/>
                      </a:solidFill>
                      <a:prstDash val="solid"/>
                      <a:round/>
                      <a:headEnd type="none" w="med" len="med"/>
                      <a:tailEnd type="none" w="med" len="med"/>
                    </a:lnL>
                  </a:tcPr>
                </a:tc>
                <a:tc>
                  <a:txBody>
                    <a:bodyPr/>
                    <a:lstStyle/>
                    <a:p>
                      <a:r>
                        <a:rPr lang="lt-LT" dirty="0">
                          <a:solidFill>
                            <a:srgbClr val="000000"/>
                          </a:solidFill>
                        </a:rPr>
                        <a:t>21 g maistinių skaidulų per dieną</a:t>
                      </a:r>
                      <a:endParaRPr lang="en-IE" dirty="0">
                        <a:solidFill>
                          <a:srgbClr val="000000"/>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7879661"/>
                  </a:ext>
                </a:extLst>
              </a:tr>
              <a:tr h="507414">
                <a:tc>
                  <a:txBody>
                    <a:bodyPr/>
                    <a:lstStyle/>
                    <a:p>
                      <a:r>
                        <a:rPr lang="lt-LT" dirty="0">
                          <a:solidFill>
                            <a:srgbClr val="000000"/>
                          </a:solidFill>
                        </a:rPr>
                        <a:t>Vyras 50+ metų</a:t>
                      </a:r>
                      <a:endParaRPr lang="en-IE" dirty="0">
                        <a:solidFill>
                          <a:srgbClr val="000000"/>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lt-LT" dirty="0">
                          <a:solidFill>
                            <a:srgbClr val="000000"/>
                          </a:solidFill>
                        </a:rPr>
                        <a:t>30 g maistinių skaidulų per dieną</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6521421"/>
                  </a:ext>
                </a:extLst>
              </a:tr>
            </a:tbl>
          </a:graphicData>
        </a:graphic>
      </p:graphicFrame>
      <p:sp>
        <p:nvSpPr>
          <p:cNvPr id="7" name="TextBox 6">
            <a:extLst>
              <a:ext uri="{FF2B5EF4-FFF2-40B4-BE49-F238E27FC236}">
                <a16:creationId xmlns:a16="http://schemas.microsoft.com/office/drawing/2014/main" id="{81E273DB-E424-4C7C-95B3-C3217FDF1F35}"/>
              </a:ext>
            </a:extLst>
          </p:cNvPr>
          <p:cNvSpPr txBox="1"/>
          <p:nvPr/>
        </p:nvSpPr>
        <p:spPr>
          <a:xfrm>
            <a:off x="6617791" y="1642711"/>
            <a:ext cx="4686300" cy="923330"/>
          </a:xfrm>
          <a:prstGeom prst="rect">
            <a:avLst/>
          </a:prstGeom>
          <a:noFill/>
        </p:spPr>
        <p:txBody>
          <a:bodyPr wrap="square">
            <a:spAutoFit/>
          </a:bodyPr>
          <a:lstStyle/>
          <a:p>
            <a:r>
              <a:rPr lang="lt-LT" dirty="0">
                <a:solidFill>
                  <a:srgbClr val="000000"/>
                </a:solidFill>
                <a:cs typeface="Arial" panose="020B0604020202020204" pitchFamily="34" charset="0"/>
              </a:rPr>
              <a:t>JAV Žemės ūkio departamento rekomendacija dėl skaidulų suvartojimo vyresnio amžiaus žmonėms </a:t>
            </a:r>
          </a:p>
        </p:txBody>
      </p:sp>
    </p:spTree>
    <p:extLst>
      <p:ext uri="{BB962C8B-B14F-4D97-AF65-F5344CB8AC3E}">
        <p14:creationId xmlns:p14="http://schemas.microsoft.com/office/powerpoint/2010/main" val="390757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CB32C-88E9-4971-BCF6-E6E437D9351D}"/>
              </a:ext>
            </a:extLst>
          </p:cNvPr>
          <p:cNvSpPr>
            <a:spLocks noGrp="1"/>
          </p:cNvSpPr>
          <p:nvPr>
            <p:ph type="body" sz="quarter" idx="16"/>
          </p:nvPr>
        </p:nvSpPr>
        <p:spPr>
          <a:xfrm>
            <a:off x="2149153" y="934084"/>
            <a:ext cx="6063821" cy="2199814"/>
          </a:xfrm>
        </p:spPr>
        <p:txBody>
          <a:bodyPr>
            <a:normAutofit/>
          </a:bodyPr>
          <a:lstStyle/>
          <a:p>
            <a:r>
              <a:rPr lang="pt-BR"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Senjorų sveikatos priežiūros ir mitybos poreikiai</a:t>
            </a:r>
          </a:p>
          <a:p>
            <a:endParaRPr lang="en-IE" dirty="0"/>
          </a:p>
        </p:txBody>
      </p:sp>
      <p:sp>
        <p:nvSpPr>
          <p:cNvPr id="3" name="Text Placeholder 2">
            <a:extLst>
              <a:ext uri="{FF2B5EF4-FFF2-40B4-BE49-F238E27FC236}">
                <a16:creationId xmlns:a16="http://schemas.microsoft.com/office/drawing/2014/main" id="{513518B3-090E-41AE-86DB-8F1F8687B84F}"/>
              </a:ext>
            </a:extLst>
          </p:cNvPr>
          <p:cNvSpPr>
            <a:spLocks noGrp="1"/>
          </p:cNvSpPr>
          <p:nvPr>
            <p:ph type="body" sz="quarter" idx="17"/>
          </p:nvPr>
        </p:nvSpPr>
        <p:spPr/>
        <p:txBody>
          <a:bodyPr>
            <a:normAutofit fontScale="85000" lnSpcReduction="20000"/>
          </a:bodyPr>
          <a:lstStyle/>
          <a:p>
            <a:r>
              <a:rPr lang="en-US" dirty="0"/>
              <a:t>1</a:t>
            </a:r>
            <a:endParaRPr lang="en-IE" dirty="0"/>
          </a:p>
        </p:txBody>
      </p:sp>
    </p:spTree>
    <p:extLst>
      <p:ext uri="{BB962C8B-B14F-4D97-AF65-F5344CB8AC3E}">
        <p14:creationId xmlns:p14="http://schemas.microsoft.com/office/powerpoint/2010/main" val="4145709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BB412D-E0E1-498E-ACCA-35FFFD2C8B9B}"/>
              </a:ext>
            </a:extLst>
          </p:cNvPr>
          <p:cNvSpPr>
            <a:spLocks noGrp="1"/>
          </p:cNvSpPr>
          <p:nvPr>
            <p:ph type="body" sz="quarter" idx="18"/>
          </p:nvPr>
        </p:nvSpPr>
        <p:spPr>
          <a:xfrm>
            <a:off x="507076" y="1434610"/>
            <a:ext cx="11035637" cy="3867704"/>
          </a:xfrm>
        </p:spPr>
        <p:txBody>
          <a:bodyPr vert="horz" lIns="91440" tIns="45720" rIns="91440" bIns="45720" rtlCol="0" anchor="t">
            <a:normAutofit fontScale="92500" lnSpcReduction="10000"/>
          </a:bodyPr>
          <a:lstStyle/>
          <a:p>
            <a:pPr indent="0"/>
            <a:r>
              <a:rPr lang="en-US" b="1" dirty="0" err="1"/>
              <a:t>Riebalai</a:t>
            </a:r>
            <a:r>
              <a:rPr lang="en-US" b="1" dirty="0"/>
              <a:t> </a:t>
            </a:r>
            <a:r>
              <a:rPr lang="en-US" b="1" dirty="0" err="1"/>
              <a:t>ir</a:t>
            </a:r>
            <a:r>
              <a:rPr lang="en-US" b="1" dirty="0"/>
              <a:t> </a:t>
            </a:r>
            <a:r>
              <a:rPr lang="en-US" b="1" dirty="0" err="1"/>
              <a:t>aliejus</a:t>
            </a:r>
            <a:r>
              <a:rPr lang="en-US" b="1" dirty="0"/>
              <a:t> </a:t>
            </a:r>
            <a:r>
              <a:rPr lang="en-US" dirty="0" err="1"/>
              <a:t>yra</a:t>
            </a:r>
            <a:r>
              <a:rPr lang="en-US" dirty="0"/>
              <a:t> </a:t>
            </a:r>
            <a:r>
              <a:rPr lang="en-US" dirty="0" err="1"/>
              <a:t>svarbūs</a:t>
            </a:r>
            <a:r>
              <a:rPr lang="en-US" dirty="0"/>
              <a:t> </a:t>
            </a:r>
            <a:r>
              <a:rPr lang="en-US" b="1" dirty="0" err="1"/>
              <a:t>maisto</a:t>
            </a:r>
            <a:r>
              <a:rPr lang="en-US" b="1" dirty="0"/>
              <a:t> </a:t>
            </a:r>
            <a:r>
              <a:rPr lang="en-US" b="1" dirty="0" err="1"/>
              <a:t>tekstūrai</a:t>
            </a:r>
            <a:r>
              <a:rPr lang="en-US" b="1" dirty="0"/>
              <a:t> </a:t>
            </a:r>
            <a:r>
              <a:rPr lang="en-US" b="1" dirty="0" err="1"/>
              <a:t>ir</a:t>
            </a:r>
            <a:r>
              <a:rPr lang="en-US" b="1" dirty="0"/>
              <a:t> </a:t>
            </a:r>
            <a:r>
              <a:rPr lang="en-US" b="1" dirty="0" err="1"/>
              <a:t>skoniui</a:t>
            </a:r>
            <a:r>
              <a:rPr lang="en-US" b="1" dirty="0"/>
              <a:t>. </a:t>
            </a:r>
            <a:r>
              <a:rPr lang="en-US" dirty="0" err="1"/>
              <a:t>Jie</a:t>
            </a:r>
            <a:r>
              <a:rPr lang="en-US" dirty="0"/>
              <a:t> </a:t>
            </a:r>
            <a:r>
              <a:rPr lang="en-US" dirty="0" err="1"/>
              <a:t>taip</a:t>
            </a:r>
            <a:r>
              <a:rPr lang="en-US" dirty="0"/>
              <a:t> pat </a:t>
            </a:r>
            <a:r>
              <a:rPr lang="en-US" dirty="0" err="1"/>
              <a:t>yra</a:t>
            </a:r>
            <a:r>
              <a:rPr lang="en-US" dirty="0"/>
              <a:t> </a:t>
            </a:r>
            <a:r>
              <a:rPr lang="en-US" dirty="0" err="1"/>
              <a:t>svarbi</a:t>
            </a:r>
            <a:r>
              <a:rPr lang="en-US" dirty="0"/>
              <a:t> </a:t>
            </a:r>
            <a:r>
              <a:rPr lang="en-US" dirty="0" err="1"/>
              <a:t>sveikos</a:t>
            </a:r>
            <a:r>
              <a:rPr lang="en-US" dirty="0"/>
              <a:t> </a:t>
            </a:r>
            <a:r>
              <a:rPr lang="en-US" dirty="0" err="1"/>
              <a:t>mitybos</a:t>
            </a:r>
            <a:r>
              <a:rPr lang="en-US" dirty="0"/>
              <a:t> </a:t>
            </a:r>
            <a:r>
              <a:rPr lang="en-US" dirty="0" err="1"/>
              <a:t>dalis</a:t>
            </a:r>
            <a:r>
              <a:rPr lang="en-US" dirty="0"/>
              <a:t>, </a:t>
            </a:r>
            <a:r>
              <a:rPr lang="en-US" dirty="0" err="1"/>
              <a:t>nes</a:t>
            </a:r>
            <a:r>
              <a:rPr lang="en-US" dirty="0"/>
              <a:t> </a:t>
            </a:r>
            <a:r>
              <a:rPr lang="en-US" dirty="0" err="1"/>
              <a:t>suteikia</a:t>
            </a:r>
            <a:r>
              <a:rPr lang="en-US" dirty="0"/>
              <a:t> </a:t>
            </a:r>
            <a:r>
              <a:rPr lang="en-US" dirty="0" err="1"/>
              <a:t>senjorams</a:t>
            </a:r>
            <a:r>
              <a:rPr lang="en-US" dirty="0"/>
              <a:t>: </a:t>
            </a:r>
          </a:p>
          <a:p>
            <a:pPr marL="571500" indent="-342900">
              <a:buFont typeface="Arial" panose="020B0604020202020204" pitchFamily="34" charset="0"/>
              <a:buChar char="•"/>
            </a:pPr>
            <a:r>
              <a:rPr lang="lt-LT" b="1" dirty="0"/>
              <a:t>Energijos: </a:t>
            </a:r>
            <a:r>
              <a:rPr lang="lt-LT" dirty="0"/>
              <a:t>riebalai, palyginti su kitomis maistinėmis medžiagomis (angliavandeniais ir baltymais), turi daug energijos. Riebalai suteikia 9 kcal/g, o baltymai ir angliavandeniai – apie 4 kcal/g. </a:t>
            </a:r>
          </a:p>
          <a:p>
            <a:pPr marL="571500" indent="-342900">
              <a:buFont typeface="Arial" panose="020B0604020202020204" pitchFamily="34" charset="0"/>
              <a:buChar char="•"/>
            </a:pPr>
            <a:r>
              <a:rPr lang="lt-LT" b="1" dirty="0"/>
              <a:t>Nepakeičiamų riebalų rūgščių</a:t>
            </a:r>
            <a:r>
              <a:rPr lang="lt-LT" dirty="0"/>
              <a:t>: nepakeičiamųjų riebalų rūgščių žmogaus organizmas negali pasigaminti (pvz. omegos 3 ir 6), jos laikomos būtinosiomis riebalų rūgštimis vyresnio amžiaus žmonių organizmo funkcijoms užtikrinti. </a:t>
            </a:r>
          </a:p>
          <a:p>
            <a:pPr marL="571500" indent="-342900">
              <a:buFont typeface="Arial" panose="020B0604020202020204" pitchFamily="34" charset="0"/>
              <a:buChar char="•"/>
            </a:pPr>
            <a:r>
              <a:rPr lang="lt-LT" b="1" dirty="0"/>
              <a:t>Riebaluose tirpių veiksnių</a:t>
            </a:r>
            <a:r>
              <a:rPr lang="lt-LT" dirty="0"/>
              <a:t>: Riebalai turi ne tik riebaluose tirpių vitaminų A, D, E ir K, reikalingų vyresnio amžiaus žmonių organizmui, bet ir riebaluose tirpių aromatinių medžiagų, kurios gali būti naudingos gerinant produkto juslines savybes, įskaitant skonį ir burnos jusles. </a:t>
            </a:r>
          </a:p>
        </p:txBody>
      </p:sp>
      <p:sp>
        <p:nvSpPr>
          <p:cNvPr id="4" name="Text Placeholder 2">
            <a:extLst>
              <a:ext uri="{FF2B5EF4-FFF2-40B4-BE49-F238E27FC236}">
                <a16:creationId xmlns:a16="http://schemas.microsoft.com/office/drawing/2014/main" id="{E75384C9-BB5B-40A0-89CF-2FEF1159BDCE}"/>
              </a:ext>
            </a:extLst>
          </p:cNvPr>
          <p:cNvSpPr>
            <a:spLocks noGrp="1"/>
          </p:cNvSpPr>
          <p:nvPr>
            <p:ph type="body" sz="quarter" idx="16"/>
          </p:nvPr>
        </p:nvSpPr>
        <p:spPr>
          <a:xfrm>
            <a:off x="735013" y="642938"/>
            <a:ext cx="10807700" cy="582612"/>
          </a:xfrm>
        </p:spPr>
        <p:txBody>
          <a:bodyPr>
            <a:normAutofit lnSpcReduction="10000"/>
          </a:bodyPr>
          <a:lstStyle/>
          <a:p>
            <a:r>
              <a:rPr lang="lt-LT" dirty="0"/>
              <a:t>Pagyvenusių žmonių mitybos reikalavimai – 5. </a:t>
            </a:r>
            <a:r>
              <a:rPr lang="lt-LT" b="1" dirty="0"/>
              <a:t>Riebalai</a:t>
            </a:r>
          </a:p>
        </p:txBody>
      </p:sp>
    </p:spTree>
    <p:extLst>
      <p:ext uri="{BB962C8B-B14F-4D97-AF65-F5344CB8AC3E}">
        <p14:creationId xmlns:p14="http://schemas.microsoft.com/office/powerpoint/2010/main" val="823709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C4773-9C80-4AA6-8ABA-72A16D91E74E}"/>
              </a:ext>
            </a:extLst>
          </p:cNvPr>
          <p:cNvSpPr>
            <a:spLocks noGrp="1"/>
          </p:cNvSpPr>
          <p:nvPr>
            <p:ph type="body" sz="quarter" idx="18"/>
          </p:nvPr>
        </p:nvSpPr>
        <p:spPr>
          <a:xfrm>
            <a:off x="482600" y="1515979"/>
            <a:ext cx="11060216" cy="4108736"/>
          </a:xfrm>
        </p:spPr>
        <p:txBody>
          <a:bodyPr>
            <a:normAutofit/>
          </a:bodyPr>
          <a:lstStyle/>
          <a:p>
            <a:pPr indent="0"/>
            <a:r>
              <a:rPr lang="lt-LT"/>
              <a:t>Vyresniems nei 50 metų suaugusiesiems A, C, E ir daugumos B grupės vitaminų poreikis nėra didelis. </a:t>
            </a:r>
          </a:p>
          <a:p>
            <a:pPr indent="0"/>
            <a:r>
              <a:rPr lang="en-US" b="1"/>
              <a:t>Rekomenduojamas didesnis kiekis – vitamino B6. </a:t>
            </a:r>
          </a:p>
          <a:p>
            <a:pPr indent="0"/>
            <a:r>
              <a:rPr lang="lt-LT"/>
              <a:t>Be to, vyresnio amžiaus žmonėms vitamino B12 trūkumas yra labai dažna problema, kuri gali tapti dideliu iššūkiu. Organizmas su amžiumi mažiau virškina ir pasisavina vitamino B12 iš maisto produktų. Jei žmogui trūksta vitamino B12, įprastinės mitybos nepakanka, kad būtų kompensuotas jo trūkumas; reikės maisto papildų, kuriuose gausu vitamino B12 arba kurie yra juo praturtinti.</a:t>
            </a:r>
            <a:endParaRPr lang="en-US"/>
          </a:p>
          <a:p>
            <a:pPr indent="0"/>
            <a:r>
              <a:rPr lang="en-US" sz="2400" b="1">
                <a:highlight>
                  <a:srgbClr val="FED100"/>
                </a:highlight>
              </a:rPr>
              <a:t>  </a:t>
            </a:r>
            <a:r>
              <a:rPr lang="lt-LT" sz="2400" b="1">
                <a:highlight>
                  <a:srgbClr val="FED100"/>
                </a:highlight>
              </a:rPr>
              <a:t>Patarimas</a:t>
            </a:r>
            <a:r>
              <a:rPr lang="en-US" sz="2400" b="1">
                <a:highlight>
                  <a:srgbClr val="FED100"/>
                </a:highlight>
                <a:latin typeface="Comic Sans MS" panose="030F0702030302020204" pitchFamily="66" charset="0"/>
              </a:rPr>
              <a:t>:</a:t>
            </a:r>
            <a:r>
              <a:rPr lang="en-US" sz="2400" b="1">
                <a:latin typeface="Comic Sans MS" panose="030F0702030302020204" pitchFamily="66" charset="0"/>
              </a:rPr>
              <a:t> </a:t>
            </a:r>
            <a:r>
              <a:rPr lang="en-US" b="1"/>
              <a:t>Tai suteikia dar vieną galimybę kurti senjorams skirtus maisto produktus. Nepamirškite, koks svarbus senjorams yra B12! </a:t>
            </a:r>
            <a:endParaRPr lang="en-IE" b="1"/>
          </a:p>
        </p:txBody>
      </p:sp>
      <p:sp>
        <p:nvSpPr>
          <p:cNvPr id="4" name="Text Placeholder 2">
            <a:extLst>
              <a:ext uri="{FF2B5EF4-FFF2-40B4-BE49-F238E27FC236}">
                <a16:creationId xmlns:a16="http://schemas.microsoft.com/office/drawing/2014/main" id="{D05C157B-0B14-412D-91AA-7C86980FC579}"/>
              </a:ext>
            </a:extLst>
          </p:cNvPr>
          <p:cNvSpPr>
            <a:spLocks noGrp="1"/>
          </p:cNvSpPr>
          <p:nvPr>
            <p:ph type="body" sz="quarter" idx="16"/>
          </p:nvPr>
        </p:nvSpPr>
        <p:spPr>
          <a:xfrm>
            <a:off x="596900" y="638176"/>
            <a:ext cx="11252200" cy="582612"/>
          </a:xfrm>
        </p:spPr>
        <p:txBody>
          <a:bodyPr>
            <a:normAutofit fontScale="85000" lnSpcReduction="10000"/>
          </a:bodyPr>
          <a:lstStyle/>
          <a:p>
            <a:r>
              <a:rPr lang="lt-LT" dirty="0"/>
              <a:t>Pagyvenusių žmonių mitybos reikalavimai – 6. </a:t>
            </a:r>
            <a:r>
              <a:rPr lang="lt-LT" b="1" dirty="0"/>
              <a:t>Vitaminai ir mineralai</a:t>
            </a:r>
            <a:endParaRPr lang="en-IE" b="1" dirty="0"/>
          </a:p>
        </p:txBody>
      </p:sp>
    </p:spTree>
    <p:extLst>
      <p:ext uri="{BB962C8B-B14F-4D97-AF65-F5344CB8AC3E}">
        <p14:creationId xmlns:p14="http://schemas.microsoft.com/office/powerpoint/2010/main" val="2716821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0B9767-170A-4A90-956E-F0AE82DFB4FF}"/>
              </a:ext>
            </a:extLst>
          </p:cNvPr>
          <p:cNvSpPr>
            <a:spLocks noGrp="1"/>
          </p:cNvSpPr>
          <p:nvPr>
            <p:ph type="body" sz="quarter" idx="18"/>
          </p:nvPr>
        </p:nvSpPr>
        <p:spPr>
          <a:xfrm>
            <a:off x="508001" y="1507067"/>
            <a:ext cx="7416800" cy="4117648"/>
          </a:xfrm>
        </p:spPr>
        <p:txBody>
          <a:bodyPr>
            <a:normAutofit/>
          </a:bodyPr>
          <a:lstStyle/>
          <a:p>
            <a:pPr indent="0"/>
            <a:r>
              <a:rPr lang="lt-LT" b="1" dirty="0"/>
              <a:t>Papildomas vitaminas D ir kalcis: </a:t>
            </a:r>
            <a:r>
              <a:rPr lang="lt-LT" dirty="0"/>
              <a:t>pakankamas vitamino D ir kalcio kiekis yra ypač svarbus vyresnio amžiaus žmonėms, ypač vyresniems nei 70 metų, kurių kraujyje paprastai būna mažas vitamino D kiekis. </a:t>
            </a:r>
          </a:p>
          <a:p>
            <a:pPr indent="0"/>
            <a:r>
              <a:rPr lang="lt-LT" dirty="0"/>
              <a:t>Tai beveik neabejotinai </a:t>
            </a:r>
            <a:r>
              <a:rPr lang="lt-LT" b="1" dirty="0"/>
              <a:t>sumažina lūžių, kritimų ir riboto judrumo riziką</a:t>
            </a:r>
            <a:r>
              <a:rPr lang="lt-LT" dirty="0"/>
              <a:t>. Šiuo atveju papildomo kalcio reikia dėl to, kad vien tik vitaminas D nėra toks veiksmingas. </a:t>
            </a:r>
          </a:p>
          <a:p>
            <a:pPr indent="0"/>
            <a:r>
              <a:rPr lang="lt-LT" dirty="0"/>
              <a:t>Vitamino D (ir kalcio) vartojimas ypač svarbus žiemos mėnesiais (kai odą mažai veikia saulės spinduliai).</a:t>
            </a:r>
          </a:p>
          <a:p>
            <a:pPr indent="0"/>
            <a:endParaRPr lang="lt-LT" dirty="0"/>
          </a:p>
        </p:txBody>
      </p:sp>
      <p:sp>
        <p:nvSpPr>
          <p:cNvPr id="4" name="Text Placeholder 2">
            <a:extLst>
              <a:ext uri="{FF2B5EF4-FFF2-40B4-BE49-F238E27FC236}">
                <a16:creationId xmlns:a16="http://schemas.microsoft.com/office/drawing/2014/main" id="{180220A7-8A57-4C87-8561-44803C004D50}"/>
              </a:ext>
            </a:extLst>
          </p:cNvPr>
          <p:cNvSpPr>
            <a:spLocks noGrp="1"/>
          </p:cNvSpPr>
          <p:nvPr>
            <p:ph type="body" sz="quarter" idx="16"/>
          </p:nvPr>
        </p:nvSpPr>
        <p:spPr>
          <a:xfrm>
            <a:off x="735013" y="642938"/>
            <a:ext cx="10807700" cy="582612"/>
          </a:xfrm>
        </p:spPr>
        <p:txBody>
          <a:bodyPr>
            <a:normAutofit fontScale="77500" lnSpcReduction="20000"/>
          </a:bodyPr>
          <a:lstStyle/>
          <a:p>
            <a:r>
              <a:rPr lang="lt-LT" dirty="0"/>
              <a:t>Pagyvenusių žmonių mitybos reikalavimai – 6. </a:t>
            </a:r>
            <a:r>
              <a:rPr lang="lt-LT" b="1" dirty="0"/>
              <a:t>Vitaminai ir mineralai</a:t>
            </a:r>
          </a:p>
        </p:txBody>
      </p:sp>
      <p:pic>
        <p:nvPicPr>
          <p:cNvPr id="6" name="Picture 5" descr="The radiologic figure of a skeleton">
            <a:extLst>
              <a:ext uri="{FF2B5EF4-FFF2-40B4-BE49-F238E27FC236}">
                <a16:creationId xmlns:a16="http://schemas.microsoft.com/office/drawing/2014/main" id="{AED29717-D32A-4F6C-A13E-E062D4D56B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9894" y="1507067"/>
            <a:ext cx="3762848" cy="4117648"/>
          </a:xfrm>
          <a:prstGeom prst="rect">
            <a:avLst/>
          </a:prstGeom>
        </p:spPr>
      </p:pic>
    </p:spTree>
    <p:extLst>
      <p:ext uri="{BB962C8B-B14F-4D97-AF65-F5344CB8AC3E}">
        <p14:creationId xmlns:p14="http://schemas.microsoft.com/office/powerpoint/2010/main" val="118777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32C8E0-C1C1-4910-9432-C7639CCF0A7A}"/>
              </a:ext>
            </a:extLst>
          </p:cNvPr>
          <p:cNvSpPr>
            <a:spLocks noGrp="1"/>
          </p:cNvSpPr>
          <p:nvPr>
            <p:ph type="body" sz="quarter" idx="18"/>
          </p:nvPr>
        </p:nvSpPr>
        <p:spPr>
          <a:xfrm>
            <a:off x="516467" y="1757011"/>
            <a:ext cx="5452567" cy="3867704"/>
          </a:xfrm>
        </p:spPr>
        <p:txBody>
          <a:bodyPr/>
          <a:lstStyle/>
          <a:p>
            <a:pPr indent="0"/>
            <a:r>
              <a:rPr lang="lt-LT" b="1" dirty="0"/>
              <a:t>Susijęs teiginys apie vitaminą D: </a:t>
            </a:r>
            <a:r>
              <a:rPr lang="lt-LT" dirty="0"/>
              <a:t>EMST duomenimis, maisto produktų gamintojams leidžiama ant pakuočių pateikti šį teiginį:</a:t>
            </a:r>
          </a:p>
          <a:p>
            <a:pPr indent="0" algn="ctr"/>
            <a:r>
              <a:rPr lang="en-LT" b="1" dirty="0"/>
              <a:t>„</a:t>
            </a:r>
            <a:r>
              <a:rPr lang="lt-LT" b="1" i="1" dirty="0"/>
              <a:t>Sumažina kaulų nykimo riziką, todėl sumažėja lūžių rizika“</a:t>
            </a:r>
          </a:p>
          <a:p>
            <a:pPr indent="0"/>
            <a:r>
              <a:rPr lang="lt-LT" dirty="0"/>
              <a:t>jei produkto paros dozėje yra daugiau kaip 1200 mg kalcio arba 1200 mg kalcio ir 20 µg vitamino D derinys).</a:t>
            </a:r>
          </a:p>
        </p:txBody>
      </p:sp>
      <p:sp>
        <p:nvSpPr>
          <p:cNvPr id="3" name="Text Placeholder 2">
            <a:extLst>
              <a:ext uri="{FF2B5EF4-FFF2-40B4-BE49-F238E27FC236}">
                <a16:creationId xmlns:a16="http://schemas.microsoft.com/office/drawing/2014/main" id="{27AB06A5-02AC-4CB1-8AFC-C106E8E3B2F3}"/>
              </a:ext>
            </a:extLst>
          </p:cNvPr>
          <p:cNvSpPr>
            <a:spLocks noGrp="1"/>
          </p:cNvSpPr>
          <p:nvPr>
            <p:ph type="body" sz="quarter" idx="16"/>
          </p:nvPr>
        </p:nvSpPr>
        <p:spPr>
          <a:xfrm>
            <a:off x="734714" y="228600"/>
            <a:ext cx="5085159" cy="996593"/>
          </a:xfrm>
        </p:spPr>
        <p:txBody>
          <a:bodyPr>
            <a:normAutofit fontScale="92500" lnSpcReduction="10000"/>
          </a:bodyPr>
          <a:lstStyle/>
          <a:p>
            <a:r>
              <a:rPr lang="fi-FI" b="1" dirty="0"/>
              <a:t>Įdomus faktas maisto gamintojams... JUMS!</a:t>
            </a:r>
          </a:p>
        </p:txBody>
      </p:sp>
      <p:graphicFrame>
        <p:nvGraphicFramePr>
          <p:cNvPr id="5" name="Table 5">
            <a:extLst>
              <a:ext uri="{FF2B5EF4-FFF2-40B4-BE49-F238E27FC236}">
                <a16:creationId xmlns:a16="http://schemas.microsoft.com/office/drawing/2014/main" id="{7D470B5F-E9BF-444A-B24F-37EDB8FBB897}"/>
              </a:ext>
            </a:extLst>
          </p:cNvPr>
          <p:cNvGraphicFramePr>
            <a:graphicFrameLocks noGrp="1"/>
          </p:cNvGraphicFramePr>
          <p:nvPr>
            <p:extLst>
              <p:ext uri="{D42A27DB-BD31-4B8C-83A1-F6EECF244321}">
                <p14:modId xmlns:p14="http://schemas.microsoft.com/office/powerpoint/2010/main" val="3605702396"/>
              </p:ext>
            </p:extLst>
          </p:nvPr>
        </p:nvGraphicFramePr>
        <p:xfrm>
          <a:off x="6798732" y="1999262"/>
          <a:ext cx="5139266" cy="3408115"/>
        </p:xfrm>
        <a:graphic>
          <a:graphicData uri="http://schemas.openxmlformats.org/drawingml/2006/table">
            <a:tbl>
              <a:tblPr firstRow="1" bandRow="1">
                <a:tableStyleId>{93296810-A885-4BE3-A3E7-6D5BEEA58F35}</a:tableStyleId>
              </a:tblPr>
              <a:tblGrid>
                <a:gridCol w="1837267">
                  <a:extLst>
                    <a:ext uri="{9D8B030D-6E8A-4147-A177-3AD203B41FA5}">
                      <a16:colId xmlns:a16="http://schemas.microsoft.com/office/drawing/2014/main" val="193861229"/>
                    </a:ext>
                  </a:extLst>
                </a:gridCol>
                <a:gridCol w="1507066">
                  <a:extLst>
                    <a:ext uri="{9D8B030D-6E8A-4147-A177-3AD203B41FA5}">
                      <a16:colId xmlns:a16="http://schemas.microsoft.com/office/drawing/2014/main" val="3540509202"/>
                    </a:ext>
                  </a:extLst>
                </a:gridCol>
                <a:gridCol w="1794933">
                  <a:extLst>
                    <a:ext uri="{9D8B030D-6E8A-4147-A177-3AD203B41FA5}">
                      <a16:colId xmlns:a16="http://schemas.microsoft.com/office/drawing/2014/main" val="3350029642"/>
                    </a:ext>
                  </a:extLst>
                </a:gridCol>
              </a:tblGrid>
              <a:tr h="733777">
                <a:tc>
                  <a:txBody>
                    <a:bodyPr/>
                    <a:lstStyle/>
                    <a:p>
                      <a:pPr algn="ctr"/>
                      <a:r>
                        <a:rPr lang="lt-LT" noProof="0">
                          <a:solidFill>
                            <a:srgbClr val="000000"/>
                          </a:solidFill>
                        </a:rPr>
                        <a:t>Amžius</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noProof="0">
                          <a:solidFill>
                            <a:srgbClr val="000000"/>
                          </a:solidFill>
                        </a:rPr>
                        <a:t>Moterys</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lt-LT" noProof="0">
                          <a:solidFill>
                            <a:srgbClr val="000000"/>
                          </a:solidFill>
                        </a:rPr>
                        <a:t>Vyrai</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1754942"/>
                  </a:ext>
                </a:extLst>
              </a:tr>
              <a:tr h="936978">
                <a:tc>
                  <a:txBody>
                    <a:bodyPr/>
                    <a:lstStyle/>
                    <a:p>
                      <a:r>
                        <a:rPr lang="en-US" noProof="0">
                          <a:solidFill>
                            <a:srgbClr val="000000"/>
                          </a:solidFill>
                        </a:rPr>
                        <a:t>50-69 METŲ</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noProof="0">
                          <a:solidFill>
                            <a:srgbClr val="000000"/>
                          </a:solidFill>
                        </a:rPr>
                        <a:t>10 µg per dieną </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l-GR" noProof="0">
                          <a:solidFill>
                            <a:srgbClr val="000000"/>
                          </a:solidFill>
                        </a:rPr>
                        <a:t>10 μ</a:t>
                      </a:r>
                      <a:r>
                        <a:rPr lang="en-US" noProof="0">
                          <a:solidFill>
                            <a:srgbClr val="000000"/>
                          </a:solidFill>
                        </a:rPr>
                        <a:t>g per dieną (tamsios odos ir (arba) kai mažiau laiko praleidžiama lauke)</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863538"/>
                  </a:ext>
                </a:extLst>
              </a:tr>
              <a:tr h="936978">
                <a:tc>
                  <a:txBody>
                    <a:bodyPr/>
                    <a:lstStyle/>
                    <a:p>
                      <a:r>
                        <a:rPr lang="en-US" noProof="0">
                          <a:solidFill>
                            <a:srgbClr val="000000"/>
                          </a:solidFill>
                        </a:rPr>
                        <a:t>DAUGIAU NEI 70 METŲ</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noProof="0">
                          <a:solidFill>
                            <a:srgbClr val="000000"/>
                          </a:solidFill>
                        </a:rPr>
                        <a:t>20 µg per dieną </a:t>
                      </a:r>
                      <a:endParaRPr lang="en-IE" noProof="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noProof="0" dirty="0">
                          <a:solidFill>
                            <a:srgbClr val="000000"/>
                          </a:solidFill>
                        </a:rPr>
                        <a:t>20 µg per </a:t>
                      </a:r>
                      <a:r>
                        <a:rPr lang="en-US" noProof="0" dirty="0" err="1">
                          <a:solidFill>
                            <a:srgbClr val="000000"/>
                          </a:solidFill>
                        </a:rPr>
                        <a:t>dieną</a:t>
                      </a:r>
                      <a:r>
                        <a:rPr lang="en-US" noProof="0" dirty="0">
                          <a:solidFill>
                            <a:srgbClr val="000000"/>
                          </a:solidFill>
                        </a:rPr>
                        <a:t> </a:t>
                      </a:r>
                      <a:endParaRPr lang="en-IE" noProof="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312406"/>
                  </a:ext>
                </a:extLst>
              </a:tr>
            </a:tbl>
          </a:graphicData>
        </a:graphic>
      </p:graphicFrame>
      <p:sp>
        <p:nvSpPr>
          <p:cNvPr id="7" name="TextBox 6">
            <a:extLst>
              <a:ext uri="{FF2B5EF4-FFF2-40B4-BE49-F238E27FC236}">
                <a16:creationId xmlns:a16="http://schemas.microsoft.com/office/drawing/2014/main" id="{907758E1-95D4-41E9-ABF3-BE1345E7D0CE}"/>
              </a:ext>
            </a:extLst>
          </p:cNvPr>
          <p:cNvSpPr txBox="1"/>
          <p:nvPr/>
        </p:nvSpPr>
        <p:spPr>
          <a:xfrm>
            <a:off x="6921500" y="625028"/>
            <a:ext cx="4889500" cy="1200329"/>
          </a:xfrm>
          <a:prstGeom prst="rect">
            <a:avLst/>
          </a:prstGeom>
          <a:noFill/>
        </p:spPr>
        <p:txBody>
          <a:bodyPr wrap="square">
            <a:spAutoFit/>
          </a:bodyPr>
          <a:lstStyle/>
          <a:p>
            <a:pPr algn="ctr"/>
            <a:r>
              <a:rPr lang="pt-BR" sz="2400" b="1" dirty="0">
                <a:solidFill>
                  <a:srgbClr val="000000"/>
                </a:solidFill>
              </a:rPr>
              <a:t>Rekomenduojama papildomo vitamino D paros norma mikrogramais</a:t>
            </a:r>
          </a:p>
        </p:txBody>
      </p:sp>
      <p:sp>
        <p:nvSpPr>
          <p:cNvPr id="8" name="TextBox 7">
            <a:extLst>
              <a:ext uri="{FF2B5EF4-FFF2-40B4-BE49-F238E27FC236}">
                <a16:creationId xmlns:a16="http://schemas.microsoft.com/office/drawing/2014/main" id="{658313C5-BB83-4FB3-BB8F-65DFFEDC7BEB}"/>
              </a:ext>
            </a:extLst>
          </p:cNvPr>
          <p:cNvSpPr txBox="1"/>
          <p:nvPr/>
        </p:nvSpPr>
        <p:spPr>
          <a:xfrm>
            <a:off x="10623550" y="5062888"/>
            <a:ext cx="1051983" cy="369332"/>
          </a:xfrm>
          <a:prstGeom prst="rect">
            <a:avLst/>
          </a:prstGeom>
          <a:noFill/>
        </p:spPr>
        <p:txBody>
          <a:bodyPr wrap="square" rtlCol="0">
            <a:spAutoFit/>
          </a:bodyPr>
          <a:lstStyle/>
          <a:p>
            <a:r>
              <a:rPr lang="en-US" b="1" u="sng" dirty="0" err="1">
                <a:solidFill>
                  <a:srgbClr val="1188A3"/>
                </a:solidFill>
              </a:rPr>
              <a:t>Šaltinis</a:t>
            </a:r>
            <a:endParaRPr lang="en-IE" b="1" u="sng" dirty="0">
              <a:solidFill>
                <a:srgbClr val="1188A3"/>
              </a:solidFill>
            </a:endParaRPr>
          </a:p>
        </p:txBody>
      </p:sp>
    </p:spTree>
    <p:extLst>
      <p:ext uri="{BB962C8B-B14F-4D97-AF65-F5344CB8AC3E}">
        <p14:creationId xmlns:p14="http://schemas.microsoft.com/office/powerpoint/2010/main" val="95665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E3BDF0-8CA1-4B76-A71D-92EC2E13FC15}"/>
              </a:ext>
            </a:extLst>
          </p:cNvPr>
          <p:cNvSpPr>
            <a:spLocks noGrp="1"/>
          </p:cNvSpPr>
          <p:nvPr>
            <p:ph type="body" sz="quarter" idx="18"/>
          </p:nvPr>
        </p:nvSpPr>
        <p:spPr>
          <a:xfrm>
            <a:off x="508000" y="1757011"/>
            <a:ext cx="4850063" cy="3867704"/>
          </a:xfrm>
        </p:spPr>
        <p:txBody>
          <a:bodyPr>
            <a:normAutofit lnSpcReduction="10000"/>
          </a:bodyPr>
          <a:lstStyle/>
          <a:p>
            <a:pPr indent="0"/>
            <a:r>
              <a:rPr lang="lt-LT" b="1" dirty="0"/>
              <a:t>Mineralai kalis ir natris: </a:t>
            </a:r>
            <a:r>
              <a:rPr lang="lt-LT" dirty="0"/>
              <a:t>vienas iš būdų, padedančių valdyti ir kovoti su aukštu kraujospūdžiu (dažna pagyvenusių žmonių problema), yra </a:t>
            </a:r>
            <a:r>
              <a:rPr lang="lt-LT" b="1" dirty="0"/>
              <a:t>didesnis kalio suvartojimas ir mažesnis natrio ir druskos kiekis maisto produktuose</a:t>
            </a:r>
            <a:r>
              <a:rPr lang="lt-LT" dirty="0"/>
              <a:t>. </a:t>
            </a:r>
          </a:p>
          <a:p>
            <a:pPr indent="0"/>
            <a:endParaRPr lang="en-US" dirty="0"/>
          </a:p>
          <a:p>
            <a:pPr indent="0"/>
            <a:r>
              <a:rPr lang="en-US" sz="2400" b="1" dirty="0">
                <a:highlight>
                  <a:srgbClr val="FED100"/>
                </a:highlight>
              </a:rPr>
              <a:t>  </a:t>
            </a:r>
            <a:r>
              <a:rPr lang="lt-LT" sz="2400" b="1" dirty="0">
                <a:highlight>
                  <a:srgbClr val="FED100"/>
                </a:highlight>
              </a:rPr>
              <a:t>Patarimas</a:t>
            </a:r>
            <a:r>
              <a:rPr lang="en-US" sz="2400" b="1" dirty="0">
                <a:highlight>
                  <a:srgbClr val="FED100"/>
                </a:highlight>
                <a:latin typeface="Comic Sans MS" panose="030F0702030302020204" pitchFamily="66" charset="0"/>
              </a:rPr>
              <a:t>:</a:t>
            </a:r>
            <a:r>
              <a:rPr lang="en-US" sz="2400" b="1" dirty="0">
                <a:latin typeface="Comic Sans MS" panose="030F0702030302020204" pitchFamily="66" charset="0"/>
              </a:rPr>
              <a:t> </a:t>
            </a:r>
            <a:r>
              <a:rPr lang="lt-LT" dirty="0"/>
              <a:t>Kuriant pagyvenusiems žmonėms skirtus produktus patartina remtis šiomis žiniomis.</a:t>
            </a:r>
            <a:endParaRPr lang="en-IE" dirty="0"/>
          </a:p>
        </p:txBody>
      </p:sp>
      <p:sp>
        <p:nvSpPr>
          <p:cNvPr id="4" name="Text Placeholder 2">
            <a:extLst>
              <a:ext uri="{FF2B5EF4-FFF2-40B4-BE49-F238E27FC236}">
                <a16:creationId xmlns:a16="http://schemas.microsoft.com/office/drawing/2014/main" id="{ABB3C54E-15CE-443E-8C1C-7DD19E7C1508}"/>
              </a:ext>
            </a:extLst>
          </p:cNvPr>
          <p:cNvSpPr>
            <a:spLocks noGrp="1"/>
          </p:cNvSpPr>
          <p:nvPr>
            <p:ph type="body" sz="quarter" idx="16"/>
          </p:nvPr>
        </p:nvSpPr>
        <p:spPr>
          <a:xfrm>
            <a:off x="735013" y="642938"/>
            <a:ext cx="10807700" cy="582612"/>
          </a:xfrm>
        </p:spPr>
        <p:txBody>
          <a:bodyPr>
            <a:normAutofit fontScale="77500" lnSpcReduction="20000"/>
          </a:bodyPr>
          <a:lstStyle/>
          <a:p>
            <a:r>
              <a:rPr lang="lt-LT" dirty="0"/>
              <a:t>Pagyvenusių žmonių mitybos reikalavimai – 6. </a:t>
            </a:r>
            <a:r>
              <a:rPr lang="lt-LT" b="1" dirty="0"/>
              <a:t>Vitaminai ir mineralai</a:t>
            </a:r>
          </a:p>
        </p:txBody>
      </p:sp>
      <p:pic>
        <p:nvPicPr>
          <p:cNvPr id="6" name="Picture 5">
            <a:extLst>
              <a:ext uri="{FF2B5EF4-FFF2-40B4-BE49-F238E27FC236}">
                <a16:creationId xmlns:a16="http://schemas.microsoft.com/office/drawing/2014/main" id="{4C41A770-6ED3-46C4-AB2D-8CD14AA8CEB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39099" y="1757010"/>
            <a:ext cx="3730860" cy="2149243"/>
          </a:xfrm>
          <a:prstGeom prst="rect">
            <a:avLst/>
          </a:prstGeom>
        </p:spPr>
      </p:pic>
      <p:sp>
        <p:nvSpPr>
          <p:cNvPr id="5" name="Arrow: Up 4">
            <a:extLst>
              <a:ext uri="{FF2B5EF4-FFF2-40B4-BE49-F238E27FC236}">
                <a16:creationId xmlns:a16="http://schemas.microsoft.com/office/drawing/2014/main" id="{0C7B8104-3673-4386-A8A9-BCD27CFDA19F}"/>
              </a:ext>
            </a:extLst>
          </p:cNvPr>
          <p:cNvSpPr/>
          <p:nvPr/>
        </p:nvSpPr>
        <p:spPr>
          <a:xfrm>
            <a:off x="6344653" y="4580021"/>
            <a:ext cx="954505" cy="1491916"/>
          </a:xfrm>
          <a:prstGeom prst="upArrow">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b="1"/>
              <a:t>padidinti</a:t>
            </a:r>
          </a:p>
        </p:txBody>
      </p:sp>
      <p:sp>
        <p:nvSpPr>
          <p:cNvPr id="8" name="Arrow: Down 7">
            <a:extLst>
              <a:ext uri="{FF2B5EF4-FFF2-40B4-BE49-F238E27FC236}">
                <a16:creationId xmlns:a16="http://schemas.microsoft.com/office/drawing/2014/main" id="{43ED1352-99FB-45E2-A252-6716F2B3BC97}"/>
              </a:ext>
            </a:extLst>
          </p:cNvPr>
          <p:cNvSpPr/>
          <p:nvPr/>
        </p:nvSpPr>
        <p:spPr>
          <a:xfrm>
            <a:off x="6344653" y="2182478"/>
            <a:ext cx="858253" cy="1440615"/>
          </a:xfrm>
          <a:prstGeom prst="downArrow">
            <a:avLst/>
          </a:prstGeom>
          <a:solidFill>
            <a:srgbClr val="1188A3"/>
          </a:solidFill>
          <a:ln>
            <a:solidFill>
              <a:srgbClr val="1188A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b="1"/>
              <a:t>sumažinti</a:t>
            </a:r>
          </a:p>
        </p:txBody>
      </p:sp>
      <p:sp>
        <p:nvSpPr>
          <p:cNvPr id="9" name="TextBox 8">
            <a:extLst>
              <a:ext uri="{FF2B5EF4-FFF2-40B4-BE49-F238E27FC236}">
                <a16:creationId xmlns:a16="http://schemas.microsoft.com/office/drawing/2014/main" id="{BE962302-5F8B-4A01-93EA-7278D9A40A44}"/>
              </a:ext>
            </a:extLst>
          </p:cNvPr>
          <p:cNvSpPr txBox="1"/>
          <p:nvPr/>
        </p:nvSpPr>
        <p:spPr>
          <a:xfrm>
            <a:off x="7518783" y="1627856"/>
            <a:ext cx="1448754" cy="369332"/>
          </a:xfrm>
          <a:prstGeom prst="rect">
            <a:avLst/>
          </a:prstGeom>
          <a:solidFill>
            <a:srgbClr val="1188A3"/>
          </a:solidFill>
          <a:ln>
            <a:solidFill>
              <a:srgbClr val="1188A3"/>
            </a:solidFill>
          </a:ln>
        </p:spPr>
        <p:txBody>
          <a:bodyPr wrap="square" rtlCol="0">
            <a:spAutoFit/>
          </a:bodyPr>
          <a:lstStyle/>
          <a:p>
            <a:pPr algn="ctr"/>
            <a:r>
              <a:rPr lang="lt-LT" b="1">
                <a:solidFill>
                  <a:schemeClr val="bg1"/>
                </a:solidFill>
              </a:rPr>
              <a:t>Natris</a:t>
            </a:r>
            <a:r>
              <a:rPr lang="lt-LT"/>
              <a:t> </a:t>
            </a:r>
          </a:p>
        </p:txBody>
      </p:sp>
      <p:sp>
        <p:nvSpPr>
          <p:cNvPr id="7" name="TextBox 6">
            <a:extLst>
              <a:ext uri="{FF2B5EF4-FFF2-40B4-BE49-F238E27FC236}">
                <a16:creationId xmlns:a16="http://schemas.microsoft.com/office/drawing/2014/main" id="{CD2E59E3-71E4-4BDB-9DE9-A2E49A3618FB}"/>
              </a:ext>
            </a:extLst>
          </p:cNvPr>
          <p:cNvSpPr txBox="1"/>
          <p:nvPr/>
        </p:nvSpPr>
        <p:spPr>
          <a:xfrm>
            <a:off x="7639099" y="4541149"/>
            <a:ext cx="3730860" cy="1815882"/>
          </a:xfrm>
          <a:prstGeom prst="rect">
            <a:avLst/>
          </a:prstGeom>
          <a:solidFill>
            <a:srgbClr val="FED100"/>
          </a:solidFill>
          <a:ln>
            <a:solidFill>
              <a:srgbClr val="FFC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Pupelės yra gausiausias kalio </a:t>
            </a:r>
            <a:r>
              <a:rPr kumimoji="0" lang="lt-LT" sz="2400" b="1" i="0" u="none" strike="noStrike" kern="1200" cap="none" spc="0" normalizeH="0" baseline="0" noProof="0" dirty="0">
                <a:ln>
                  <a:noFill/>
                </a:ln>
                <a:solidFill>
                  <a:srgbClr val="000000"/>
                </a:solidFill>
                <a:effectLst/>
                <a:uLnTx/>
                <a:uFillTx/>
                <a:latin typeface="Calibri" panose="020F0502020204030204"/>
                <a:ea typeface="+mn-ea"/>
                <a:cs typeface="+mn-cs"/>
              </a:rPr>
              <a:t>šaltinis</a:t>
            </a:r>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 tačiau vaisiai ir daržovės yra taip pat geri kalio šaltiniai.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25219D8-BEBC-4FF4-AA5C-DA3C0FFE4658}"/>
              </a:ext>
            </a:extLst>
          </p:cNvPr>
          <p:cNvSpPr txBox="1"/>
          <p:nvPr/>
        </p:nvSpPr>
        <p:spPr>
          <a:xfrm>
            <a:off x="7518783" y="4248364"/>
            <a:ext cx="1448754" cy="369332"/>
          </a:xfrm>
          <a:prstGeom prst="rect">
            <a:avLst/>
          </a:prstGeom>
          <a:solidFill>
            <a:srgbClr val="1188A3"/>
          </a:solidFill>
          <a:ln>
            <a:solidFill>
              <a:srgbClr val="1188A3"/>
            </a:solidFill>
          </a:ln>
        </p:spPr>
        <p:txBody>
          <a:bodyPr wrap="square" rtlCol="0">
            <a:spAutoFit/>
          </a:bodyPr>
          <a:lstStyle/>
          <a:p>
            <a:pPr algn="ctr"/>
            <a:r>
              <a:rPr lang="lt-LT" b="1">
                <a:solidFill>
                  <a:schemeClr val="bg1"/>
                </a:solidFill>
              </a:rPr>
              <a:t>Kalis</a:t>
            </a:r>
            <a:r>
              <a:rPr lang="lt-LT"/>
              <a:t> </a:t>
            </a:r>
          </a:p>
        </p:txBody>
      </p:sp>
    </p:spTree>
    <p:extLst>
      <p:ext uri="{BB962C8B-B14F-4D97-AF65-F5344CB8AC3E}">
        <p14:creationId xmlns:p14="http://schemas.microsoft.com/office/powerpoint/2010/main" val="1649998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8FA7A-CBF0-4A3D-ABB5-DF0491799A59}"/>
              </a:ext>
            </a:extLst>
          </p:cNvPr>
          <p:cNvSpPr>
            <a:spLocks noGrp="1"/>
          </p:cNvSpPr>
          <p:nvPr>
            <p:ph type="body" sz="quarter" idx="18"/>
          </p:nvPr>
        </p:nvSpPr>
        <p:spPr>
          <a:xfrm>
            <a:off x="482600" y="1612900"/>
            <a:ext cx="11379200" cy="4318000"/>
          </a:xfrm>
        </p:spPr>
        <p:txBody>
          <a:bodyPr>
            <a:normAutofit/>
          </a:bodyPr>
          <a:lstStyle/>
          <a:p>
            <a:pPr indent="0"/>
            <a:r>
              <a:rPr lang="lt-LT" sz="2000" b="1"/>
              <a:t>Antioksidantai ir regėjimas: </a:t>
            </a:r>
            <a:r>
              <a:rPr lang="lt-LT" sz="2000"/>
              <a:t>Dėl su amžiumi susijusios </a:t>
            </a:r>
            <a:r>
              <a:rPr lang="lt-LT" sz="2000" b="1"/>
              <a:t>geltonosios dėmės degeneracijos </a:t>
            </a:r>
            <a:r>
              <a:rPr lang="lt-LT" sz="2000"/>
              <a:t>(AMD) ir kataraktos vyresnio amžiaus žmonėms paprastai susilpnėja regėjimas (atsiranda net aklumas). Pakankamas antioksidantų, tokių kaip karotinoidų, ypač liuteino ir zeaksantino, vartojimas sveikuose maisto produktuose, perdirbtuose maisto produktuose ar maisto papilduose gali atitolinti regos sutrikimus arba užkirsti jiems kelią. </a:t>
            </a:r>
          </a:p>
          <a:p>
            <a:pPr indent="0"/>
            <a:endParaRPr lang="lt-LT"/>
          </a:p>
        </p:txBody>
      </p:sp>
      <p:sp>
        <p:nvSpPr>
          <p:cNvPr id="4" name="Text Placeholder 2">
            <a:extLst>
              <a:ext uri="{FF2B5EF4-FFF2-40B4-BE49-F238E27FC236}">
                <a16:creationId xmlns:a16="http://schemas.microsoft.com/office/drawing/2014/main" id="{BCB4ED86-DFC5-43B3-AEF7-FB3F3845F896}"/>
              </a:ext>
            </a:extLst>
          </p:cNvPr>
          <p:cNvSpPr>
            <a:spLocks noGrp="1"/>
          </p:cNvSpPr>
          <p:nvPr>
            <p:ph type="body" sz="quarter" idx="16"/>
          </p:nvPr>
        </p:nvSpPr>
        <p:spPr>
          <a:xfrm>
            <a:off x="735013" y="642938"/>
            <a:ext cx="10807700" cy="582612"/>
          </a:xfrm>
        </p:spPr>
        <p:txBody>
          <a:bodyPr>
            <a:normAutofit fontScale="92500"/>
          </a:bodyPr>
          <a:lstStyle/>
          <a:p>
            <a:r>
              <a:rPr lang="lt-LT" dirty="0"/>
              <a:t>Pagyvenusių žmonių mitybos reikalavimai – 7. </a:t>
            </a:r>
            <a:r>
              <a:rPr lang="lt-LT" b="1" dirty="0"/>
              <a:t>Antioksidantai</a:t>
            </a:r>
          </a:p>
        </p:txBody>
      </p:sp>
      <p:sp>
        <p:nvSpPr>
          <p:cNvPr id="3" name="TextBox 2">
            <a:extLst>
              <a:ext uri="{FF2B5EF4-FFF2-40B4-BE49-F238E27FC236}">
                <a16:creationId xmlns:a16="http://schemas.microsoft.com/office/drawing/2014/main" id="{DED015AA-F4A3-4AC0-8FF1-CC21FFF79742}"/>
              </a:ext>
            </a:extLst>
          </p:cNvPr>
          <p:cNvSpPr txBox="1"/>
          <p:nvPr/>
        </p:nvSpPr>
        <p:spPr>
          <a:xfrm>
            <a:off x="6457366" y="3526373"/>
            <a:ext cx="5085347" cy="1806648"/>
          </a:xfrm>
          <a:prstGeom prst="rect">
            <a:avLst/>
          </a:prstGeom>
          <a:noFill/>
          <a:ln w="38100">
            <a:solidFill>
              <a:srgbClr val="FFC000"/>
            </a:solidFill>
          </a:ln>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400" b="0" i="0" u="none" strike="noStrike" kern="1200" cap="none" spc="0" normalizeH="0" baseline="0" noProof="0">
                <a:ln>
                  <a:noFill/>
                </a:ln>
                <a:solidFill>
                  <a:srgbClr val="1188A3"/>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Depre</a:t>
            </a:r>
            <a:r>
              <a:rPr kumimoji="0" lang="lt-LT" sz="2400" b="0" i="0" u="none" strike="noStrike" kern="1200" cap="none" spc="0" normalizeH="0" baseline="0" noProof="0">
                <a:ln>
                  <a:noFill/>
                </a:ln>
                <a:solidFill>
                  <a:srgbClr val="1188A3"/>
                </a:solidFill>
                <a:effectLst/>
                <a:uLnTx/>
                <a:uFillTx/>
                <a:latin typeface="Calibri" panose="020F0502020204030204"/>
                <a:ea typeface="+mn-ea"/>
                <a:cs typeface="+mn-cs"/>
              </a:rPr>
              <a:t>sija</a:t>
            </a:r>
          </a:p>
          <a:p>
            <a:pPr marL="228600">
              <a:lnSpc>
                <a:spcPct val="90000"/>
              </a:lnSpc>
              <a:spcBef>
                <a:spcPts val="1000"/>
              </a:spcBef>
              <a:defRPr/>
            </a:pPr>
            <a:r>
              <a:rPr lang="lt-LT" sz="2400">
                <a:solidFill>
                  <a:srgbClr val="1188A3"/>
                </a:solidFill>
                <a:latin typeface="Calibri" panose="020F0502020204030204"/>
                <a:hlinkClick r:id="rId3">
                  <a:extLst>
                    <a:ext uri="{A12FA001-AC4F-418D-AE19-62706E023703}">
                      <ahyp:hlinkClr xmlns:ahyp="http://schemas.microsoft.com/office/drawing/2018/hyperlinkcolor" val="tx"/>
                    </a:ext>
                  </a:extLst>
                </a:hlinkClick>
              </a:rPr>
              <a:t>Demencija ir insultas</a:t>
            </a:r>
            <a:endParaRPr lang="lt-LT" sz="2400">
              <a:solidFill>
                <a:srgbClr val="1188A3"/>
              </a:solidFill>
              <a:latin typeface="Calibri" panose="020F0502020204030204"/>
            </a:endParaRPr>
          </a:p>
          <a:p>
            <a:pPr marL="228600">
              <a:lnSpc>
                <a:spcPct val="90000"/>
              </a:lnSpc>
              <a:spcBef>
                <a:spcPts val="1000"/>
              </a:spcBef>
              <a:defRPr/>
            </a:pPr>
            <a:r>
              <a:rPr kumimoji="0" lang="lt-LT" sz="2400" b="0" i="0" u="none" strike="noStrike" kern="1200" cap="none" spc="0" normalizeH="0" baseline="0" noProof="0">
                <a:ln>
                  <a:noFill/>
                </a:ln>
                <a:solidFill>
                  <a:srgbClr val="1188A3"/>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Motorinė funkcija ir Parkinsono liga</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sz="2400">
                <a:solidFill>
                  <a:srgbClr val="1188A3"/>
                </a:solidFill>
                <a:latin typeface="Calibri" panose="020F0502020204030204"/>
                <a:hlinkClick r:id="rId5">
                  <a:extLst>
                    <a:ext uri="{A12FA001-AC4F-418D-AE19-62706E023703}">
                      <ahyp:hlinkClr xmlns:ahyp="http://schemas.microsoft.com/office/drawing/2018/hyperlinkcolor" val="tx"/>
                    </a:ext>
                  </a:extLst>
                </a:hlinkClick>
              </a:rPr>
              <a:t>Alzheimerio liga</a:t>
            </a:r>
            <a:endParaRPr kumimoji="0" lang="lt-LT" sz="2400" b="0" i="0" u="none" strike="noStrike" kern="1200" cap="none" spc="0" normalizeH="0" baseline="0" noProof="0" dirty="0">
              <a:ln>
                <a:noFill/>
              </a:ln>
              <a:solidFill>
                <a:srgbClr val="1188A3"/>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9C384BE-6971-4E55-A900-A68327A3990A}"/>
              </a:ext>
            </a:extLst>
          </p:cNvPr>
          <p:cNvSpPr txBox="1"/>
          <p:nvPr/>
        </p:nvSpPr>
        <p:spPr>
          <a:xfrm>
            <a:off x="482600" y="3526373"/>
            <a:ext cx="4995779" cy="1788951"/>
          </a:xfrm>
          <a:prstGeom prst="rect">
            <a:avLst/>
          </a:prstGeom>
          <a:noFill/>
          <a:ln w="38100">
            <a:solidFill>
              <a:srgbClr val="FFC000"/>
            </a:solidFill>
          </a:ln>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450" b="1" i="0" u="none" strike="noStrike" kern="1200" cap="none" spc="0" normalizeH="0" baseline="0" noProof="0" dirty="0">
                <a:ln>
                  <a:noFill/>
                </a:ln>
                <a:solidFill>
                  <a:srgbClr val="000000"/>
                </a:solidFill>
                <a:effectLst/>
                <a:uLnTx/>
                <a:uFillTx/>
                <a:latin typeface="Calibri" panose="020F0502020204030204"/>
                <a:ea typeface="+mn-ea"/>
                <a:cs typeface="+mn-cs"/>
              </a:rPr>
              <a:t>Padidėjęs antioksidantų suvartojimas vyresnio amžiaus žmonių mityboje yra siejamas su mažesniu poveikiu kelioms ligoms ir būklėms arba vėlesne jų pradžia. </a:t>
            </a:r>
          </a:p>
        </p:txBody>
      </p:sp>
      <p:sp>
        <p:nvSpPr>
          <p:cNvPr id="6" name="Arrow: Curved Down 5">
            <a:extLst>
              <a:ext uri="{FF2B5EF4-FFF2-40B4-BE49-F238E27FC236}">
                <a16:creationId xmlns:a16="http://schemas.microsoft.com/office/drawing/2014/main" id="{F50FE22A-D8B3-4398-BCCB-DA132642302B}"/>
              </a:ext>
            </a:extLst>
          </p:cNvPr>
          <p:cNvSpPr/>
          <p:nvPr/>
        </p:nvSpPr>
        <p:spPr>
          <a:xfrm>
            <a:off x="5261811" y="3034145"/>
            <a:ext cx="1315452" cy="394855"/>
          </a:xfrm>
          <a:prstGeom prst="curved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TextBox 6">
            <a:extLst>
              <a:ext uri="{FF2B5EF4-FFF2-40B4-BE49-F238E27FC236}">
                <a16:creationId xmlns:a16="http://schemas.microsoft.com/office/drawing/2014/main" id="{7975829A-3139-4159-9ECE-1EEE39B60C95}"/>
              </a:ext>
            </a:extLst>
          </p:cNvPr>
          <p:cNvSpPr txBox="1"/>
          <p:nvPr/>
        </p:nvSpPr>
        <p:spPr>
          <a:xfrm>
            <a:off x="8869680" y="5303657"/>
            <a:ext cx="3233650" cy="830997"/>
          </a:xfrm>
          <a:prstGeom prst="rect">
            <a:avLst/>
          </a:prstGeom>
          <a:solidFill>
            <a:srgbClr val="FED100"/>
          </a:solidFill>
        </p:spPr>
        <p:txBody>
          <a:bodyPr wrap="square" rtlCol="0">
            <a:spAutoFit/>
          </a:bodyPr>
          <a:lstStyle/>
          <a:p>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Spustelėkite nuorodas į kai kuriuos iš šių tyrimų.</a:t>
            </a:r>
            <a:endParaRPr lang="en-IE" dirty="0">
              <a:solidFill>
                <a:srgbClr val="000000"/>
              </a:solidFill>
            </a:endParaRPr>
          </a:p>
        </p:txBody>
      </p:sp>
    </p:spTree>
    <p:extLst>
      <p:ext uri="{BB962C8B-B14F-4D97-AF65-F5344CB8AC3E}">
        <p14:creationId xmlns:p14="http://schemas.microsoft.com/office/powerpoint/2010/main" val="21540676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433BDDE-BCB6-4430-91E3-965599A80E30}"/>
              </a:ext>
            </a:extLst>
          </p:cNvPr>
          <p:cNvSpPr>
            <a:spLocks noGrp="1"/>
          </p:cNvSpPr>
          <p:nvPr>
            <p:ph type="body" sz="quarter" idx="16"/>
          </p:nvPr>
        </p:nvSpPr>
        <p:spPr>
          <a:xfrm>
            <a:off x="735013" y="642938"/>
            <a:ext cx="10807700" cy="582612"/>
          </a:xfrm>
        </p:spPr>
        <p:txBody>
          <a:bodyPr>
            <a:normAutofit fontScale="92500"/>
          </a:bodyPr>
          <a:lstStyle/>
          <a:p>
            <a:r>
              <a:rPr lang="lt-LT" b="1" dirty="0"/>
              <a:t>Mitybos ir su amžiumi susijusių ligų ir (arba) būklių ryšys</a:t>
            </a:r>
          </a:p>
        </p:txBody>
      </p:sp>
      <p:sp>
        <p:nvSpPr>
          <p:cNvPr id="5" name="Text Placeholder 1">
            <a:extLst>
              <a:ext uri="{FF2B5EF4-FFF2-40B4-BE49-F238E27FC236}">
                <a16:creationId xmlns:a16="http://schemas.microsoft.com/office/drawing/2014/main" id="{65EDF0BF-F90D-4BB0-BD9F-413DEA79C9AA}"/>
              </a:ext>
            </a:extLst>
          </p:cNvPr>
          <p:cNvSpPr>
            <a:spLocks noGrp="1"/>
          </p:cNvSpPr>
          <p:nvPr>
            <p:ph type="body" sz="quarter" idx="18"/>
          </p:nvPr>
        </p:nvSpPr>
        <p:spPr>
          <a:xfrm>
            <a:off x="489284" y="1507958"/>
            <a:ext cx="6485094" cy="4331368"/>
          </a:xfrm>
        </p:spPr>
        <p:txBody>
          <a:bodyPr>
            <a:normAutofit fontScale="92500" lnSpcReduction="20000"/>
          </a:bodyPr>
          <a:lstStyle/>
          <a:p>
            <a:pPr indent="0">
              <a:lnSpc>
                <a:spcPct val="100000"/>
              </a:lnSpc>
            </a:pPr>
            <a:r>
              <a:rPr lang="lt-LT" dirty="0"/>
              <a:t>Norint patvirtinti šias mitybos ir ligų sąsajas, reikės atlikti ilgalaikius perspektyvinius klinikinius tyrimus, tačiau, remiantis dabartiniais tyrimais, </a:t>
            </a:r>
            <a:r>
              <a:rPr lang="lt-LT" b="1" dirty="0"/>
              <a:t>geriausia dieta</a:t>
            </a:r>
            <a:r>
              <a:rPr lang="lt-LT" dirty="0"/>
              <a:t>, padedanti atitolinti su amžiumi susijusių ligų atsiradimą, yra:</a:t>
            </a:r>
          </a:p>
          <a:p>
            <a:pPr marL="571500" indent="-342900">
              <a:lnSpc>
                <a:spcPct val="100000"/>
              </a:lnSpc>
              <a:buFont typeface="Arial" panose="020B0604020202020204" pitchFamily="34" charset="0"/>
              <a:buChar char="•"/>
            </a:pPr>
            <a:r>
              <a:rPr lang="lt-LT" b="1" dirty="0"/>
              <a:t>mažai kalorijų ir sočiųjų riebalų; </a:t>
            </a:r>
          </a:p>
          <a:p>
            <a:pPr marL="571500" indent="-342900">
              <a:lnSpc>
                <a:spcPct val="100000"/>
              </a:lnSpc>
              <a:buFont typeface="Arial" panose="020B0604020202020204" pitchFamily="34" charset="0"/>
              <a:buChar char="•"/>
            </a:pPr>
            <a:r>
              <a:rPr lang="lt-LT" b="1" dirty="0"/>
              <a:t>daug pilno grūdo produktų, ankštinių augalų, vaisių ir daržovių;</a:t>
            </a:r>
          </a:p>
          <a:p>
            <a:pPr marL="571500" indent="-342900">
              <a:lnSpc>
                <a:spcPct val="100000"/>
              </a:lnSpc>
              <a:buFont typeface="Arial" panose="020B0604020202020204" pitchFamily="34" charset="0"/>
              <a:buChar char="•"/>
            </a:pPr>
            <a:r>
              <a:rPr lang="lt-LT" b="1" dirty="0"/>
              <a:t>dėl to palaikomas tinkamas kūno svoris.</a:t>
            </a:r>
          </a:p>
          <a:p>
            <a:pPr indent="0">
              <a:lnSpc>
                <a:spcPct val="100000"/>
              </a:lnSpc>
            </a:pPr>
            <a:r>
              <a:rPr lang="lt-LT" dirty="0"/>
              <a:t>Tokia mityba turėtų tapti pagrindine sveiko senėjimo sudedamąja dalimi, atitolinančia su amžiumi susijusias ligas ir galbūt įsikišančia į patį senėjimo procesą. </a:t>
            </a:r>
            <a:r>
              <a:rPr lang="lt-LT" dirty="0">
                <a:solidFill>
                  <a:srgbClr val="1188A3"/>
                </a:solidFill>
                <a:hlinkClick r:id="rId2">
                  <a:extLst>
                    <a:ext uri="{A12FA001-AC4F-418D-AE19-62706E023703}">
                      <ahyp:hlinkClr xmlns:ahyp="http://schemas.microsoft.com/office/drawing/2018/hyperlinkcolor" val="tx"/>
                    </a:ext>
                  </a:extLst>
                </a:hlinkClick>
              </a:rPr>
              <a:t>Šaltinis</a:t>
            </a:r>
            <a:r>
              <a:rPr lang="en-US" dirty="0"/>
              <a:t> </a:t>
            </a:r>
            <a:endParaRPr lang="en-IE" dirty="0"/>
          </a:p>
        </p:txBody>
      </p:sp>
      <p:pic>
        <p:nvPicPr>
          <p:cNvPr id="3" name="Picture 2" descr="Elderly woman finishing a marathon">
            <a:extLst>
              <a:ext uri="{FF2B5EF4-FFF2-40B4-BE49-F238E27FC236}">
                <a16:creationId xmlns:a16="http://schemas.microsoft.com/office/drawing/2014/main" id="{32E1FDF4-BD08-4FB6-9E69-7BA4B072E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2563" y="2113547"/>
            <a:ext cx="3946358" cy="2630905"/>
          </a:xfrm>
          <a:prstGeom prst="rect">
            <a:avLst/>
          </a:prstGeom>
        </p:spPr>
      </p:pic>
    </p:spTree>
    <p:extLst>
      <p:ext uri="{BB962C8B-B14F-4D97-AF65-F5344CB8AC3E}">
        <p14:creationId xmlns:p14="http://schemas.microsoft.com/office/powerpoint/2010/main" val="32672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675588-48D8-46C8-BD9A-496CEE182379}"/>
              </a:ext>
            </a:extLst>
          </p:cNvPr>
          <p:cNvSpPr>
            <a:spLocks noGrp="1"/>
          </p:cNvSpPr>
          <p:nvPr>
            <p:ph type="body" sz="quarter" idx="18"/>
          </p:nvPr>
        </p:nvSpPr>
        <p:spPr>
          <a:xfrm>
            <a:off x="866274" y="3076100"/>
            <a:ext cx="4836694" cy="2201753"/>
          </a:xfrm>
        </p:spPr>
        <p:txBody>
          <a:bodyPr>
            <a:noAutofit/>
          </a:bodyPr>
          <a:lstStyle/>
          <a:p>
            <a:pPr marL="0" indent="0"/>
            <a:r>
              <a:rPr lang="lt-LT" sz="2000"/>
              <a:t>Padidėjusi rizika:</a:t>
            </a:r>
            <a:endParaRPr lang="en-US" sz="2000"/>
          </a:p>
          <a:p>
            <a:pPr marL="342900" indent="-342900">
              <a:buFont typeface="Wingdings" panose="05000000000000000000" pitchFamily="2" charset="2"/>
              <a:buChar char="Ø"/>
            </a:pPr>
            <a:r>
              <a:rPr lang="en-US" sz="2000"/>
              <a:t>Didelis cholesterolio kiekis kraujyje / aukštas kraujospūdis;</a:t>
            </a:r>
          </a:p>
          <a:p>
            <a:pPr marL="342900" indent="-342900">
              <a:buFont typeface="Wingdings" panose="05000000000000000000" pitchFamily="2" charset="2"/>
              <a:buChar char="Ø"/>
            </a:pPr>
            <a:r>
              <a:rPr lang="lt-LT" sz="2000"/>
              <a:t>širdies ir kraujagyslių ligos;</a:t>
            </a:r>
          </a:p>
          <a:p>
            <a:pPr marL="342900" indent="-342900">
              <a:buFont typeface="Wingdings" panose="05000000000000000000" pitchFamily="2" charset="2"/>
              <a:buChar char="Ø"/>
            </a:pPr>
            <a:r>
              <a:rPr lang="en-US" sz="2000"/>
              <a:t>2 tipo cukrinis diabetas;</a:t>
            </a:r>
          </a:p>
          <a:p>
            <a:pPr marL="342900" indent="-342900">
              <a:buFont typeface="Wingdings" panose="05000000000000000000" pitchFamily="2" charset="2"/>
              <a:buChar char="Ø"/>
            </a:pPr>
            <a:r>
              <a:rPr lang="lt-LT" sz="2000"/>
              <a:t>kai kurie vėžiniai susirgimai;</a:t>
            </a:r>
            <a:endParaRPr lang="en-US" sz="2000"/>
          </a:p>
          <a:p>
            <a:pPr marL="342900" indent="-342900">
              <a:buFont typeface="Wingdings" panose="05000000000000000000" pitchFamily="2" charset="2"/>
              <a:buChar char="Ø"/>
            </a:pPr>
            <a:r>
              <a:rPr lang="en-US" sz="2000"/>
              <a:t>Demen</a:t>
            </a:r>
            <a:r>
              <a:rPr lang="lt-LT" sz="2000"/>
              <a:t>cija;</a:t>
            </a:r>
          </a:p>
          <a:p>
            <a:pPr marL="342900" indent="-342900">
              <a:buFont typeface="Wingdings" panose="05000000000000000000" pitchFamily="2" charset="2"/>
              <a:buChar char="Ø"/>
            </a:pPr>
            <a:r>
              <a:rPr lang="en-US" sz="2000"/>
              <a:t>Ribotas mobilumas ir savarankiškumas.</a:t>
            </a:r>
            <a:endParaRPr lang="en-IE" sz="2000"/>
          </a:p>
        </p:txBody>
      </p:sp>
      <p:sp>
        <p:nvSpPr>
          <p:cNvPr id="3" name="Text Placeholder 2">
            <a:extLst>
              <a:ext uri="{FF2B5EF4-FFF2-40B4-BE49-F238E27FC236}">
                <a16:creationId xmlns:a16="http://schemas.microsoft.com/office/drawing/2014/main" id="{83E6B595-0D89-40E6-849E-C602856FA999}"/>
              </a:ext>
            </a:extLst>
          </p:cNvPr>
          <p:cNvSpPr>
            <a:spLocks noGrp="1"/>
          </p:cNvSpPr>
          <p:nvPr>
            <p:ph type="body" sz="quarter" idx="16"/>
          </p:nvPr>
        </p:nvSpPr>
        <p:spPr/>
        <p:txBody>
          <a:bodyPr>
            <a:normAutofit lnSpcReduction="10000"/>
          </a:bodyPr>
          <a:lstStyle/>
          <a:p>
            <a:r>
              <a:rPr lang="lt-LT"/>
              <a:t>Apibendrinant... mitybos ir ARD ryšys</a:t>
            </a:r>
          </a:p>
        </p:txBody>
      </p:sp>
      <p:sp>
        <p:nvSpPr>
          <p:cNvPr id="4" name="TextBox 3">
            <a:extLst>
              <a:ext uri="{FF2B5EF4-FFF2-40B4-BE49-F238E27FC236}">
                <a16:creationId xmlns:a16="http://schemas.microsoft.com/office/drawing/2014/main" id="{DED5CA11-147C-4E67-B4B4-88DD92049869}"/>
              </a:ext>
            </a:extLst>
          </p:cNvPr>
          <p:cNvSpPr txBox="1"/>
          <p:nvPr/>
        </p:nvSpPr>
        <p:spPr>
          <a:xfrm>
            <a:off x="866274" y="1580147"/>
            <a:ext cx="4836694" cy="1200329"/>
          </a:xfrm>
          <a:prstGeom prst="rect">
            <a:avLst/>
          </a:prstGeom>
          <a:solidFill>
            <a:srgbClr val="FFC000"/>
          </a:solidFill>
        </p:spPr>
        <p:txBody>
          <a:bodyPr wrap="square" rtlCol="0">
            <a:spAutoFit/>
          </a:bodyPr>
          <a:lstStyle/>
          <a:p>
            <a:pPr algn="ctr"/>
            <a:endParaRPr lang="en-US" dirty="0"/>
          </a:p>
          <a:p>
            <a:pPr algn="ctr"/>
            <a:endParaRPr lang="en-IE" dirty="0"/>
          </a:p>
          <a:p>
            <a:pPr algn="ctr"/>
            <a:endParaRPr lang="en-IE" dirty="0"/>
          </a:p>
          <a:p>
            <a:pPr algn="ctr"/>
            <a:r>
              <a:rPr lang="lt-LT" dirty="0">
                <a:solidFill>
                  <a:srgbClr val="000000"/>
                </a:solidFill>
              </a:rPr>
              <a:t>Mityba su netinkamu maistinių medžiagų kiekiu</a:t>
            </a:r>
            <a:endParaRPr lang="en-IE" dirty="0"/>
          </a:p>
        </p:txBody>
      </p:sp>
      <p:sp>
        <p:nvSpPr>
          <p:cNvPr id="5" name="TextBox 4">
            <a:extLst>
              <a:ext uri="{FF2B5EF4-FFF2-40B4-BE49-F238E27FC236}">
                <a16:creationId xmlns:a16="http://schemas.microsoft.com/office/drawing/2014/main" id="{CB187582-158B-4BFB-AA45-D8CC4CF73263}"/>
              </a:ext>
            </a:extLst>
          </p:cNvPr>
          <p:cNvSpPr txBox="1"/>
          <p:nvPr/>
        </p:nvSpPr>
        <p:spPr>
          <a:xfrm>
            <a:off x="5702968" y="1580147"/>
            <a:ext cx="4836694" cy="1200329"/>
          </a:xfrm>
          <a:prstGeom prst="rect">
            <a:avLst/>
          </a:prstGeom>
          <a:solidFill>
            <a:srgbClr val="85D2E1"/>
          </a:solidFill>
        </p:spPr>
        <p:txBody>
          <a:bodyPr wrap="square" rtlCol="0">
            <a:spAutoFit/>
          </a:bodyPr>
          <a:lstStyle/>
          <a:p>
            <a:pPr algn="ctr"/>
            <a:endParaRPr lang="en-US" dirty="0"/>
          </a:p>
          <a:p>
            <a:pPr algn="ctr"/>
            <a:endParaRPr lang="en-IE" dirty="0"/>
          </a:p>
          <a:p>
            <a:pPr algn="ctr"/>
            <a:endParaRPr lang="en-IE" dirty="0"/>
          </a:p>
          <a:p>
            <a:pPr algn="ctr"/>
            <a:r>
              <a:rPr lang="lt-LT" dirty="0">
                <a:solidFill>
                  <a:srgbClr val="000000"/>
                </a:solidFill>
              </a:rPr>
              <a:t>Mityba su tinkamu maistinių medžiagų kiekiu </a:t>
            </a:r>
            <a:endParaRPr lang="en-IE" dirty="0"/>
          </a:p>
        </p:txBody>
      </p:sp>
      <p:grpSp>
        <p:nvGrpSpPr>
          <p:cNvPr id="7" name="Google Shape;576;p39">
            <a:extLst>
              <a:ext uri="{FF2B5EF4-FFF2-40B4-BE49-F238E27FC236}">
                <a16:creationId xmlns:a16="http://schemas.microsoft.com/office/drawing/2014/main" id="{4365204B-44AD-4C04-97EA-B70ABA89CDCA}"/>
              </a:ext>
            </a:extLst>
          </p:cNvPr>
          <p:cNvGrpSpPr/>
          <p:nvPr/>
        </p:nvGrpSpPr>
        <p:grpSpPr>
          <a:xfrm>
            <a:off x="2936606" y="1666169"/>
            <a:ext cx="696030" cy="771526"/>
            <a:chOff x="2623275" y="2333250"/>
            <a:chExt cx="381175" cy="381175"/>
          </a:xfrm>
        </p:grpSpPr>
        <p:sp>
          <p:nvSpPr>
            <p:cNvPr id="8" name="Google Shape;577;p39">
              <a:extLst>
                <a:ext uri="{FF2B5EF4-FFF2-40B4-BE49-F238E27FC236}">
                  <a16:creationId xmlns:a16="http://schemas.microsoft.com/office/drawing/2014/main" id="{348BE5CC-B669-4C90-A417-3785A68FC93E}"/>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8;p39">
              <a:extLst>
                <a:ext uri="{FF2B5EF4-FFF2-40B4-BE49-F238E27FC236}">
                  <a16:creationId xmlns:a16="http://schemas.microsoft.com/office/drawing/2014/main" id="{E1C574F4-CA70-442E-A364-E05D7B407F0D}"/>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9;p39">
              <a:extLst>
                <a:ext uri="{FF2B5EF4-FFF2-40B4-BE49-F238E27FC236}">
                  <a16:creationId xmlns:a16="http://schemas.microsoft.com/office/drawing/2014/main" id="{FE514933-5E58-4290-BFA7-994CB7DE5749}"/>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0;p39">
              <a:extLst>
                <a:ext uri="{FF2B5EF4-FFF2-40B4-BE49-F238E27FC236}">
                  <a16:creationId xmlns:a16="http://schemas.microsoft.com/office/drawing/2014/main" id="{26754A75-37A7-4055-8504-6BE0AF1D4258}"/>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566;p39">
            <a:extLst>
              <a:ext uri="{FF2B5EF4-FFF2-40B4-BE49-F238E27FC236}">
                <a16:creationId xmlns:a16="http://schemas.microsoft.com/office/drawing/2014/main" id="{B37AD889-3A4A-4767-A0F4-21873F92E2BC}"/>
              </a:ext>
            </a:extLst>
          </p:cNvPr>
          <p:cNvGrpSpPr/>
          <p:nvPr/>
        </p:nvGrpSpPr>
        <p:grpSpPr>
          <a:xfrm>
            <a:off x="7773300" y="1666169"/>
            <a:ext cx="696030" cy="771526"/>
            <a:chOff x="1278900" y="2333250"/>
            <a:chExt cx="381175" cy="381175"/>
          </a:xfrm>
          <a:solidFill>
            <a:srgbClr val="011E3B"/>
          </a:solidFill>
        </p:grpSpPr>
        <p:sp>
          <p:nvSpPr>
            <p:cNvPr id="13" name="Google Shape;567;p39">
              <a:extLst>
                <a:ext uri="{FF2B5EF4-FFF2-40B4-BE49-F238E27FC236}">
                  <a16:creationId xmlns:a16="http://schemas.microsoft.com/office/drawing/2014/main" id="{3B730D8C-1354-4346-88D0-094CD7D1933F}"/>
                </a:ext>
              </a:extLst>
            </p:cNvPr>
            <p:cNvSpPr/>
            <p:nvPr/>
          </p:nvSpPr>
          <p:spPr>
            <a:xfrm>
              <a:off x="1278900" y="2333250"/>
              <a:ext cx="381175" cy="381175"/>
            </a:xfrm>
            <a:custGeom>
              <a:avLst/>
              <a:gdLst/>
              <a:ahLst/>
              <a:cxnLst/>
              <a:rect l="l" t="t" r="r" b="b"/>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68;p39">
              <a:extLst>
                <a:ext uri="{FF2B5EF4-FFF2-40B4-BE49-F238E27FC236}">
                  <a16:creationId xmlns:a16="http://schemas.microsoft.com/office/drawing/2014/main" id="{7E968334-4C40-420E-AFF1-6F7798D1FF25}"/>
                </a:ext>
              </a:extLst>
            </p:cNvPr>
            <p:cNvSpPr/>
            <p:nvPr/>
          </p:nvSpPr>
          <p:spPr>
            <a:xfrm>
              <a:off x="1525475"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69;p39">
              <a:extLst>
                <a:ext uri="{FF2B5EF4-FFF2-40B4-BE49-F238E27FC236}">
                  <a16:creationId xmlns:a16="http://schemas.microsoft.com/office/drawing/2014/main" id="{1334AD4F-F1E7-42F8-9D37-A535E93666F2}"/>
                </a:ext>
              </a:extLst>
            </p:cNvPr>
            <p:cNvSpPr/>
            <p:nvPr/>
          </p:nvSpPr>
          <p:spPr>
            <a:xfrm>
              <a:off x="1369600" y="2503125"/>
              <a:ext cx="43875" cy="47525"/>
            </a:xfrm>
            <a:custGeom>
              <a:avLst/>
              <a:gdLst/>
              <a:ahLst/>
              <a:cxnLst/>
              <a:rect l="l" t="t" r="r" b="b"/>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0;p39">
              <a:extLst>
                <a:ext uri="{FF2B5EF4-FFF2-40B4-BE49-F238E27FC236}">
                  <a16:creationId xmlns:a16="http://schemas.microsoft.com/office/drawing/2014/main" id="{9C6CD9D6-1950-4E24-838D-F57C2FCE01EC}"/>
                </a:ext>
              </a:extLst>
            </p:cNvPr>
            <p:cNvSpPr/>
            <p:nvPr/>
          </p:nvSpPr>
          <p:spPr>
            <a:xfrm>
              <a:off x="1369600" y="2604200"/>
              <a:ext cx="199750" cy="40825"/>
            </a:xfrm>
            <a:custGeom>
              <a:avLst/>
              <a:gdLst/>
              <a:ahLst/>
              <a:cxnLst/>
              <a:rect l="l" t="t" r="r" b="b"/>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grpFill/>
            <a:ln w="28575" cap="rnd" cmpd="sng">
              <a:solidFill>
                <a:srgbClr val="011E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B10F13E2-50CB-44D0-A76E-B1D8AF7E914D}"/>
              </a:ext>
            </a:extLst>
          </p:cNvPr>
          <p:cNvSpPr txBox="1"/>
          <p:nvPr/>
        </p:nvSpPr>
        <p:spPr>
          <a:xfrm>
            <a:off x="5702968" y="3076100"/>
            <a:ext cx="4836694" cy="4864922"/>
          </a:xfrm>
          <a:prstGeom prst="rect">
            <a:avLst/>
          </a:prstGeom>
          <a:noFill/>
        </p:spPr>
        <p:txBody>
          <a:bodyPr wrap="square" rtlCol="0">
            <a:spAutoFit/>
          </a:bodyPr>
          <a:lstStyle/>
          <a:p>
            <a:pPr>
              <a:lnSpc>
                <a:spcPct val="90000"/>
              </a:lnSpc>
              <a:spcBef>
                <a:spcPts val="1000"/>
              </a:spcBef>
            </a:pPr>
            <a:r>
              <a:rPr lang="en-US" sz="2000">
                <a:solidFill>
                  <a:srgbClr val="000000"/>
                </a:solidFill>
              </a:rPr>
              <a:t>Prisideda prie:</a:t>
            </a:r>
          </a:p>
          <a:p>
            <a:pPr marL="285750" indent="-285750">
              <a:lnSpc>
                <a:spcPct val="90000"/>
              </a:lnSpc>
              <a:spcBef>
                <a:spcPts val="1000"/>
              </a:spcBef>
              <a:buFont typeface="Wingdings" panose="05000000000000000000" pitchFamily="2" charset="2"/>
              <a:buChar char="Ø"/>
            </a:pPr>
            <a:r>
              <a:rPr lang="pt-BR" sz="2000">
                <a:solidFill>
                  <a:srgbClr val="000000"/>
                </a:solidFill>
              </a:rPr>
              <a:t>Mažesnio raumenų masės ir jėgos praradimo;</a:t>
            </a:r>
          </a:p>
          <a:p>
            <a:pPr marL="285750" indent="-285750">
              <a:lnSpc>
                <a:spcPct val="90000"/>
              </a:lnSpc>
              <a:spcBef>
                <a:spcPts val="1000"/>
              </a:spcBef>
              <a:buFont typeface="Wingdings" panose="05000000000000000000" pitchFamily="2" charset="2"/>
              <a:buChar char="Ø"/>
            </a:pPr>
            <a:r>
              <a:rPr lang="en-US" sz="2000">
                <a:solidFill>
                  <a:srgbClr val="000000"/>
                </a:solidFill>
              </a:rPr>
              <a:t>Gero / reguliaraus judrumo;</a:t>
            </a:r>
            <a:endParaRPr lang="lt-LT" sz="2000">
              <a:solidFill>
                <a:srgbClr val="000000"/>
              </a:solidFill>
            </a:endParaRPr>
          </a:p>
          <a:p>
            <a:pPr marL="285750" indent="-285750">
              <a:lnSpc>
                <a:spcPct val="90000"/>
              </a:lnSpc>
              <a:spcBef>
                <a:spcPts val="1000"/>
              </a:spcBef>
              <a:buFont typeface="Wingdings" panose="05000000000000000000" pitchFamily="2" charset="2"/>
              <a:buChar char="Ø"/>
            </a:pPr>
            <a:r>
              <a:rPr lang="lt-LT" sz="2000">
                <a:solidFill>
                  <a:srgbClr val="000000"/>
                </a:solidFill>
              </a:rPr>
              <a:t>Sulėtėjusios ARD plėtros; </a:t>
            </a:r>
          </a:p>
          <a:p>
            <a:pPr marL="285750" indent="-285750">
              <a:lnSpc>
                <a:spcPct val="90000"/>
              </a:lnSpc>
              <a:spcBef>
                <a:spcPts val="1000"/>
              </a:spcBef>
              <a:buFont typeface="Wingdings" panose="05000000000000000000" pitchFamily="2" charset="2"/>
              <a:buChar char="Ø"/>
            </a:pPr>
            <a:r>
              <a:rPr lang="lt-LT" sz="2000">
                <a:solidFill>
                  <a:srgbClr val="000000"/>
                </a:solidFill>
              </a:rPr>
              <a:t>Geresnės gyvenimo kokybės;</a:t>
            </a:r>
          </a:p>
          <a:p>
            <a:pPr marL="285750" indent="-285750">
              <a:lnSpc>
                <a:spcPct val="90000"/>
              </a:lnSpc>
              <a:spcBef>
                <a:spcPts val="1000"/>
              </a:spcBef>
              <a:buFont typeface="Wingdings" panose="05000000000000000000" pitchFamily="2" charset="2"/>
              <a:buChar char="Ø"/>
            </a:pPr>
            <a:r>
              <a:rPr lang="lt-LT" sz="2000">
                <a:solidFill>
                  <a:srgbClr val="000000"/>
                </a:solidFill>
              </a:rPr>
              <a:t>Daugiau savarankiškumo ir (arba) gebėjimų;</a:t>
            </a:r>
          </a:p>
          <a:p>
            <a:pPr marL="285750" indent="-285750">
              <a:lnSpc>
                <a:spcPct val="90000"/>
              </a:lnSpc>
              <a:spcBef>
                <a:spcPts val="1000"/>
              </a:spcBef>
              <a:buFont typeface="Wingdings" panose="05000000000000000000" pitchFamily="2" charset="2"/>
              <a:buChar char="Ø"/>
            </a:pPr>
            <a:r>
              <a:rPr lang="lt-LT" sz="2000">
                <a:solidFill>
                  <a:srgbClr val="000000"/>
                </a:solidFill>
              </a:rPr>
              <a:t>Reikia mažiau valstybės išteklių.</a:t>
            </a:r>
          </a:p>
          <a:p>
            <a:pPr marL="285750" indent="-285750">
              <a:lnSpc>
                <a:spcPct val="90000"/>
              </a:lnSpc>
              <a:spcBef>
                <a:spcPts val="1000"/>
              </a:spcBef>
              <a:buFont typeface="Wingdings" panose="05000000000000000000" pitchFamily="2" charset="2"/>
              <a:buChar char="Ø"/>
            </a:pPr>
            <a:endParaRPr lang="en-US" b="1">
              <a:solidFill>
                <a:srgbClr val="1188A3"/>
              </a:solidFill>
            </a:endParaRPr>
          </a:p>
          <a:p>
            <a:pPr marL="285750" indent="-285750">
              <a:lnSpc>
                <a:spcPct val="90000"/>
              </a:lnSpc>
              <a:spcBef>
                <a:spcPts val="1000"/>
              </a:spcBef>
              <a:buFont typeface="Wingdings" panose="05000000000000000000" pitchFamily="2" charset="2"/>
              <a:buChar char="Ø"/>
            </a:pPr>
            <a:endParaRPr lang="en-US" b="1">
              <a:solidFill>
                <a:srgbClr val="1188A3"/>
              </a:solidFill>
            </a:endParaRPr>
          </a:p>
          <a:p>
            <a:pPr marL="285750" indent="-285750">
              <a:lnSpc>
                <a:spcPct val="90000"/>
              </a:lnSpc>
              <a:spcBef>
                <a:spcPts val="1000"/>
              </a:spcBef>
              <a:buFont typeface="Wingdings" panose="05000000000000000000" pitchFamily="2" charset="2"/>
              <a:buChar char="Ø"/>
            </a:pPr>
            <a:endParaRPr lang="en-IE" b="1">
              <a:solidFill>
                <a:srgbClr val="1188A3"/>
              </a:solidFill>
            </a:endParaRPr>
          </a:p>
          <a:p>
            <a:pPr marL="285750" indent="-285750">
              <a:lnSpc>
                <a:spcPct val="90000"/>
              </a:lnSpc>
              <a:spcBef>
                <a:spcPts val="1000"/>
              </a:spcBef>
              <a:buFont typeface="Wingdings" panose="05000000000000000000" pitchFamily="2" charset="2"/>
              <a:buChar char="Ø"/>
            </a:pPr>
            <a:endParaRPr lang="en-IE"/>
          </a:p>
        </p:txBody>
      </p:sp>
    </p:spTree>
    <p:extLst>
      <p:ext uri="{BB962C8B-B14F-4D97-AF65-F5344CB8AC3E}">
        <p14:creationId xmlns:p14="http://schemas.microsoft.com/office/powerpoint/2010/main" val="4142378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91129-B7AB-4711-9D8F-F27B3C6ACF59}"/>
              </a:ext>
            </a:extLst>
          </p:cNvPr>
          <p:cNvSpPr>
            <a:spLocks noGrp="1"/>
          </p:cNvSpPr>
          <p:nvPr>
            <p:ph type="body" sz="quarter" idx="18"/>
          </p:nvPr>
        </p:nvSpPr>
        <p:spPr/>
        <p:txBody>
          <a:bodyPr/>
          <a:lstStyle/>
          <a:p>
            <a:pPr marL="342900" indent="-342900">
              <a:buFont typeface="Arial" panose="020B0604020202020204" pitchFamily="34" charset="0"/>
              <a:buChar char="•"/>
            </a:pPr>
            <a:r>
              <a:rPr lang="en-US" dirty="0">
                <a:solidFill>
                  <a:srgbClr val="1188A3"/>
                </a:solidFill>
                <a:hlinkClick r:id="rId2">
                  <a:extLst>
                    <a:ext uri="{A12FA001-AC4F-418D-AE19-62706E023703}">
                      <ahyp:hlinkClr xmlns:ahyp="http://schemas.microsoft.com/office/drawing/2018/hyperlinkcolor" val="tx"/>
                    </a:ext>
                  </a:extLst>
                </a:hlinkClick>
              </a:rPr>
              <a:t>Dietary approaches that delay age-related diseases - PubMed (nih.gov)</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3">
                  <a:extLst>
                    <a:ext uri="{A12FA001-AC4F-418D-AE19-62706E023703}">
                      <ahyp:hlinkClr xmlns:ahyp="http://schemas.microsoft.com/office/drawing/2018/hyperlinkcolor" val="tx"/>
                    </a:ext>
                  </a:extLst>
                </a:hlinkClick>
              </a:rPr>
              <a:t>Frontiers | Memorable Food: Fighting Age-Related Neurodegeneration by Precision Nutrition | Nutrition (frontiersin.org)</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4">
                  <a:extLst>
                    <a:ext uri="{A12FA001-AC4F-418D-AE19-62706E023703}">
                      <ahyp:hlinkClr xmlns:ahyp="http://schemas.microsoft.com/office/drawing/2018/hyperlinkcolor" val="tx"/>
                    </a:ext>
                  </a:extLst>
                </a:hlinkClick>
              </a:rPr>
              <a:t>Nutrients | Free Full-Text | Slowing Down Ageing: The Role of Nutrients and Microbiota in Modulation of the Epigenome | HTML (mdpi.com)</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5">
                  <a:extLst>
                    <a:ext uri="{A12FA001-AC4F-418D-AE19-62706E023703}">
                      <ahyp:hlinkClr xmlns:ahyp="http://schemas.microsoft.com/office/drawing/2018/hyperlinkcolor" val="tx"/>
                    </a:ext>
                  </a:extLst>
                </a:hlinkClick>
              </a:rPr>
              <a:t>Challenges of ageing | Boundless Sociology (lumenlearning.com)</a:t>
            </a:r>
            <a:endParaRPr lang="en-US" dirty="0">
              <a:solidFill>
                <a:srgbClr val="1188A3"/>
              </a:solidFill>
            </a:endParaRPr>
          </a:p>
          <a:p>
            <a:pPr marL="342900" indent="-342900">
              <a:buFont typeface="Arial" panose="020B0604020202020204" pitchFamily="34" charset="0"/>
              <a:buChar char="•"/>
            </a:pPr>
            <a:r>
              <a:rPr lang="en-US" dirty="0">
                <a:solidFill>
                  <a:srgbClr val="1188A3"/>
                </a:solidFill>
                <a:hlinkClick r:id="rId6">
                  <a:extLst>
                    <a:ext uri="{A12FA001-AC4F-418D-AE19-62706E023703}">
                      <ahyp:hlinkClr xmlns:ahyp="http://schemas.microsoft.com/office/drawing/2018/hyperlinkcolor" val="tx"/>
                    </a:ext>
                  </a:extLst>
                </a:hlinkClick>
              </a:rPr>
              <a:t>PROMISS | AGE Platform (age-platform.eu)</a:t>
            </a:r>
            <a:endParaRPr lang="en-US" dirty="0">
              <a:solidFill>
                <a:srgbClr val="1188A3"/>
              </a:solidFill>
            </a:endParaRPr>
          </a:p>
          <a:p>
            <a:pPr marL="342900" indent="-342900">
              <a:buFont typeface="Arial" panose="020B0604020202020204" pitchFamily="34" charset="0"/>
              <a:buChar char="•"/>
            </a:pPr>
            <a:r>
              <a:rPr lang="en-GB" sz="2400" dirty="0">
                <a:solidFill>
                  <a:srgbClr val="1188A3"/>
                </a:solidFill>
                <a:hlinkClick r:id="rId7" action="ppaction://hlinkfile">
                  <a:extLst>
                    <a:ext uri="{A12FA001-AC4F-418D-AE19-62706E023703}">
                      <ahyp:hlinkClr xmlns:ahyp="http://schemas.microsoft.com/office/drawing/2018/hyperlinkcolor" val="tx"/>
                    </a:ext>
                  </a:extLst>
                </a:hlinkClick>
              </a:rPr>
              <a:t>Personalised nutritional recommendations based on gender, age, activity </a:t>
            </a:r>
            <a:endParaRPr lang="en-US" dirty="0">
              <a:solidFill>
                <a:srgbClr val="1188A3"/>
              </a:solidFill>
            </a:endParaRPr>
          </a:p>
          <a:p>
            <a:pPr marL="342900" indent="-342900">
              <a:buFont typeface="Arial" panose="020B0604020202020204" pitchFamily="34" charset="0"/>
              <a:buChar char="•"/>
            </a:pPr>
            <a:endParaRPr lang="en-US" dirty="0">
              <a:solidFill>
                <a:srgbClr val="1188A3"/>
              </a:solidFill>
            </a:endParaRPr>
          </a:p>
          <a:p>
            <a:endParaRPr lang="en-IE" dirty="0">
              <a:solidFill>
                <a:srgbClr val="1188A3"/>
              </a:solidFill>
            </a:endParaRPr>
          </a:p>
        </p:txBody>
      </p:sp>
      <p:sp>
        <p:nvSpPr>
          <p:cNvPr id="3" name="Text Placeholder 2">
            <a:extLst>
              <a:ext uri="{FF2B5EF4-FFF2-40B4-BE49-F238E27FC236}">
                <a16:creationId xmlns:a16="http://schemas.microsoft.com/office/drawing/2014/main" id="{A065DD86-B21A-436F-A611-38161A5D599E}"/>
              </a:ext>
            </a:extLst>
          </p:cNvPr>
          <p:cNvSpPr>
            <a:spLocks noGrp="1"/>
          </p:cNvSpPr>
          <p:nvPr>
            <p:ph type="body" sz="quarter" idx="16"/>
          </p:nvPr>
        </p:nvSpPr>
        <p:spPr/>
        <p:txBody>
          <a:bodyPr>
            <a:normAutofit lnSpcReduction="10000"/>
          </a:bodyPr>
          <a:lstStyle/>
          <a:p>
            <a:r>
              <a:rPr lang="lt-LT" b="1"/>
              <a:t>Papildoma literatūra ir nuorodos į straipsnius</a:t>
            </a:r>
          </a:p>
        </p:txBody>
      </p:sp>
    </p:spTree>
    <p:extLst>
      <p:ext uri="{BB962C8B-B14F-4D97-AF65-F5344CB8AC3E}">
        <p14:creationId xmlns:p14="http://schemas.microsoft.com/office/powerpoint/2010/main" val="1598045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584428-229E-4B7E-A2B9-31A5EA2877D1}"/>
              </a:ext>
            </a:extLst>
          </p:cNvPr>
          <p:cNvSpPr>
            <a:spLocks noGrp="1"/>
          </p:cNvSpPr>
          <p:nvPr>
            <p:ph type="body" sz="quarter" idx="16"/>
          </p:nvPr>
        </p:nvSpPr>
        <p:spPr>
          <a:xfrm>
            <a:off x="2149154" y="934084"/>
            <a:ext cx="5581682" cy="3263843"/>
          </a:xfrm>
        </p:spPr>
        <p:txBody>
          <a:bodyPr>
            <a:normAutofit/>
          </a:bodyPr>
          <a:lstStyle/>
          <a:p>
            <a:r>
              <a:rPr lang="pt-BR" sz="4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Inovatyvūs sprendimai ir maisto praturtinimas sveikat</a:t>
            </a:r>
            <a:r>
              <a:rPr lang="lt-LT" sz="48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inimui</a:t>
            </a:r>
            <a:r>
              <a:rPr lang="pt-BR" sz="48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p>
          <a:p>
            <a:endParaRPr lang="en-IE" dirty="0"/>
          </a:p>
        </p:txBody>
      </p:sp>
      <p:sp>
        <p:nvSpPr>
          <p:cNvPr id="3" name="Text Placeholder 2">
            <a:extLst>
              <a:ext uri="{FF2B5EF4-FFF2-40B4-BE49-F238E27FC236}">
                <a16:creationId xmlns:a16="http://schemas.microsoft.com/office/drawing/2014/main" id="{D576EFD6-567D-4A9C-B844-76761AF87ADC}"/>
              </a:ext>
            </a:extLst>
          </p:cNvPr>
          <p:cNvSpPr>
            <a:spLocks noGrp="1"/>
          </p:cNvSpPr>
          <p:nvPr>
            <p:ph type="body" sz="quarter" idx="17"/>
          </p:nvPr>
        </p:nvSpPr>
        <p:spPr/>
        <p:txBody>
          <a:bodyPr>
            <a:normAutofit fontScale="85000" lnSpcReduction="20000"/>
          </a:bodyPr>
          <a:lstStyle/>
          <a:p>
            <a:r>
              <a:rPr lang="en-US" dirty="0"/>
              <a:t>2</a:t>
            </a:r>
            <a:endParaRPr lang="en-IE" dirty="0"/>
          </a:p>
        </p:txBody>
      </p:sp>
    </p:spTree>
    <p:extLst>
      <p:ext uri="{BB962C8B-B14F-4D97-AF65-F5344CB8AC3E}">
        <p14:creationId xmlns:p14="http://schemas.microsoft.com/office/powerpoint/2010/main" val="3155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E3AAD4-CFBF-4862-BBFC-E71C968F8BD1}"/>
              </a:ext>
            </a:extLst>
          </p:cNvPr>
          <p:cNvSpPr>
            <a:spLocks noGrp="1"/>
          </p:cNvSpPr>
          <p:nvPr>
            <p:ph type="body" sz="quarter" idx="18"/>
          </p:nvPr>
        </p:nvSpPr>
        <p:spPr>
          <a:xfrm>
            <a:off x="427193" y="2822861"/>
            <a:ext cx="11043195" cy="2629145"/>
          </a:xfrm>
        </p:spPr>
        <p:txBody>
          <a:bodyPr>
            <a:normAutofit/>
          </a:bodyPr>
          <a:lstStyle/>
          <a:p>
            <a:pPr indent="0"/>
            <a:r>
              <a:rPr lang="lt-LT" b="0" i="0" dirty="0">
                <a:solidFill>
                  <a:srgbClr val="222222"/>
                </a:solidFill>
                <a:effectLst/>
              </a:rPr>
              <a:t>Amžius yra pagrindinis tam tikrų ligų, vadinamų su amžiumi susijusiomis ligomis, rizikos veiksnys. Senėjimas yra susijęs su lėtiniu mažo laipsnio uždegimu, kuris tikriausiai yra ir amžiaus didėjimo priežastis, ir pasekmė. Kadangi vyresnių nei 65 metų žmonių populiacija labai sparčiai didėja, </a:t>
            </a:r>
            <a:r>
              <a:rPr lang="lt-LT" b="1" i="0" dirty="0">
                <a:solidFill>
                  <a:srgbClr val="222222"/>
                </a:solidFill>
                <a:effectLst/>
              </a:rPr>
              <a:t>atsiranda būtinybė kurti tam tikrus naujus metodus jų gyvenimo kokybei gerinti</a:t>
            </a:r>
            <a:r>
              <a:rPr lang="en-US" b="0" i="0" dirty="0">
                <a:solidFill>
                  <a:srgbClr val="222222"/>
                </a:solidFill>
                <a:effectLst/>
              </a:rPr>
              <a:t>. </a:t>
            </a:r>
            <a:r>
              <a:rPr lang="lt-LT" dirty="0">
                <a:solidFill>
                  <a:srgbClr val="1188A3"/>
                </a:solidFill>
                <a:hlinkClick r:id="rId2">
                  <a:extLst>
                    <a:ext uri="{A12FA001-AC4F-418D-AE19-62706E023703}">
                      <ahyp:hlinkClr xmlns:ahyp="http://schemas.microsoft.com/office/drawing/2018/hyperlinkcolor" val="tx"/>
                    </a:ext>
                  </a:extLst>
                </a:hlinkClick>
              </a:rPr>
              <a:t>Šaltinis</a:t>
            </a:r>
            <a:endParaRPr lang="en-US" dirty="0">
              <a:solidFill>
                <a:srgbClr val="1188A3"/>
              </a:solidFill>
            </a:endParaRPr>
          </a:p>
          <a:p>
            <a:pPr indent="0"/>
            <a:r>
              <a:rPr lang="lt-LT" b="1" dirty="0">
                <a:solidFill>
                  <a:srgbClr val="1188A3"/>
                </a:solidFill>
              </a:rPr>
              <a:t>Todėl šio kurso tikslas – padėti tokioms įmonėms, kaip jūsų, tapti novatoriškesnėmis ir kurti sprendimus vyresnio amžiaus žmonėms.</a:t>
            </a:r>
          </a:p>
          <a:p>
            <a:pPr indent="0"/>
            <a:endParaRPr lang="en-US" dirty="0"/>
          </a:p>
        </p:txBody>
      </p:sp>
      <p:sp>
        <p:nvSpPr>
          <p:cNvPr id="3" name="Text Placeholder 2">
            <a:extLst>
              <a:ext uri="{FF2B5EF4-FFF2-40B4-BE49-F238E27FC236}">
                <a16:creationId xmlns:a16="http://schemas.microsoft.com/office/drawing/2014/main" id="{56999C44-4500-4C97-AA6C-105B4B13B87F}"/>
              </a:ext>
            </a:extLst>
          </p:cNvPr>
          <p:cNvSpPr>
            <a:spLocks noGrp="1"/>
          </p:cNvSpPr>
          <p:nvPr>
            <p:ph type="body" sz="quarter" idx="16"/>
          </p:nvPr>
        </p:nvSpPr>
        <p:spPr>
          <a:xfrm>
            <a:off x="544739" y="467232"/>
            <a:ext cx="10808102" cy="582221"/>
          </a:xfrm>
        </p:spPr>
        <p:txBody>
          <a:bodyPr>
            <a:normAutofit lnSpcReduction="10000"/>
          </a:bodyPr>
          <a:lstStyle/>
          <a:p>
            <a:r>
              <a:rPr lang="lt-LT" b="1" dirty="0"/>
              <a:t>Senėjimo apibrėžimas...</a:t>
            </a:r>
            <a:endParaRPr lang="en-IE" b="1" dirty="0"/>
          </a:p>
        </p:txBody>
      </p:sp>
      <p:sp>
        <p:nvSpPr>
          <p:cNvPr id="4" name="TextBox 3">
            <a:extLst>
              <a:ext uri="{FF2B5EF4-FFF2-40B4-BE49-F238E27FC236}">
                <a16:creationId xmlns:a16="http://schemas.microsoft.com/office/drawing/2014/main" id="{74DC7FBE-8451-422D-BFA8-E0429810943F}"/>
              </a:ext>
            </a:extLst>
          </p:cNvPr>
          <p:cNvSpPr txBox="1"/>
          <p:nvPr/>
        </p:nvSpPr>
        <p:spPr>
          <a:xfrm>
            <a:off x="0" y="1232990"/>
            <a:ext cx="11043196" cy="1421928"/>
          </a:xfrm>
          <a:prstGeom prst="rect">
            <a:avLst/>
          </a:prstGeom>
          <a:solidFill>
            <a:srgbClr val="FED100"/>
          </a:solidFill>
        </p:spPr>
        <p:txBody>
          <a:bodyPr wrap="square" rtlCol="0">
            <a:spAutoFit/>
          </a:bodyPr>
          <a:lstStyle/>
          <a:p>
            <a:pPr marL="504000" marR="0" lvl="0" indent="0" defTabSz="914400" rtl="0" eaLnBrk="1" fontAlgn="auto" latinLnBrk="0" hangingPunct="1">
              <a:lnSpc>
                <a:spcPct val="90000"/>
              </a:lnSpc>
              <a:spcBef>
                <a:spcPts val="1000"/>
              </a:spcBef>
              <a:spcAft>
                <a:spcPts val="1000"/>
              </a:spcAft>
              <a:buClrTx/>
              <a:buSzTx/>
              <a:buFont typeface="Arial" panose="020B0604020202020204" pitchFamily="34" charset="0"/>
              <a:buNone/>
              <a:tabLst/>
              <a:defRPr/>
            </a:pPr>
            <a:r>
              <a:rPr kumimoji="0" lang="lt-LT" sz="2400" b="0" i="1" u="none" strike="noStrike" kern="1200" cap="none" spc="0" normalizeH="0" baseline="0" noProof="0" dirty="0">
                <a:ln>
                  <a:noFill/>
                </a:ln>
                <a:solidFill>
                  <a:srgbClr val="222222"/>
                </a:solidFill>
                <a:effectLst/>
                <a:uLnTx/>
                <a:uFillTx/>
                <a:latin typeface="Calibri" panose="020F0502020204030204"/>
                <a:ea typeface="+mn-ea"/>
                <a:cs typeface="+mn-cs"/>
              </a:rPr>
              <a:t>Senėjimas apibrėžiamas kaip nuolatinis </a:t>
            </a:r>
            <a:r>
              <a:rPr lang="lt-LT" sz="2400" i="1" dirty="0">
                <a:solidFill>
                  <a:srgbClr val="222222"/>
                </a:solidFill>
                <a:latin typeface="Calibri" panose="020F0502020204030204"/>
              </a:rPr>
              <a:t>žalingų</a:t>
            </a:r>
            <a:r>
              <a:rPr kumimoji="0" lang="lt-LT" sz="2400" b="0" i="1" u="none" strike="noStrike" kern="1200" cap="none" spc="0" normalizeH="0" baseline="0" noProof="0" dirty="0">
                <a:ln>
                  <a:noFill/>
                </a:ln>
                <a:solidFill>
                  <a:srgbClr val="222222"/>
                </a:solidFill>
                <a:effectLst/>
                <a:uLnTx/>
                <a:uFillTx/>
                <a:latin typeface="Calibri" panose="020F0502020204030204"/>
                <a:ea typeface="+mn-ea"/>
                <a:cs typeface="+mn-cs"/>
              </a:rPr>
              <a:t> padarinių kaupimasis visame organizme dėl sutrikusios daugelio audinių ir organų veiklos. Su amžiumi pastebimas nuolatinis raumenų ir skeleto sistemų funkcijų silpnėjimas, atminties sutrikimai ir didesnis pažeidžiamumas, pavyzdžiui, infekcijoms. </a:t>
            </a:r>
          </a:p>
        </p:txBody>
      </p:sp>
    </p:spTree>
    <p:extLst>
      <p:ext uri="{BB962C8B-B14F-4D97-AF65-F5344CB8AC3E}">
        <p14:creationId xmlns:p14="http://schemas.microsoft.com/office/powerpoint/2010/main" val="1929390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DC1E46-D6BB-4E7F-9163-0E3F96F777E8}"/>
              </a:ext>
            </a:extLst>
          </p:cNvPr>
          <p:cNvSpPr>
            <a:spLocks noGrp="1"/>
          </p:cNvSpPr>
          <p:nvPr>
            <p:ph type="body" sz="quarter" idx="18"/>
          </p:nvPr>
        </p:nvSpPr>
        <p:spPr>
          <a:xfrm>
            <a:off x="477442" y="1495147"/>
            <a:ext cx="5564883" cy="4181023"/>
          </a:xfrm>
        </p:spPr>
        <p:txBody>
          <a:bodyPr>
            <a:normAutofit/>
          </a:bodyPr>
          <a:lstStyle/>
          <a:p>
            <a:pPr indent="0"/>
            <a:r>
              <a:rPr lang="lt-LT" dirty="0"/>
              <a:t>Šiame skyriuje tęsime pirmojo skyriaus temą ir aptarsime pagyvenusių žmonių sveikatos priežiūros ir mitybos poreikius, taip pat pateiksime kai kuriuos galimus šių poreikių </a:t>
            </a:r>
            <a:r>
              <a:rPr lang="lt-LT" b="1" dirty="0"/>
              <a:t>patenkinimo būdus</a:t>
            </a:r>
            <a:r>
              <a:rPr lang="lt-LT" dirty="0"/>
              <a:t>. Kiekvieną poreikį aptarsime ta pačia seka.</a:t>
            </a:r>
          </a:p>
          <a:p>
            <a:pPr indent="0"/>
            <a:r>
              <a:rPr lang="lt-LT" b="1" dirty="0"/>
              <a:t>Nagrinėsime daug elementų, kurie gali lemti pagyvenusių žmonių maisto pasirinkimą ir suvartojamo maisto kiekį</a:t>
            </a:r>
            <a:r>
              <a:rPr lang="lt-LT" dirty="0"/>
              <a:t>, kad turėtumėte įkvėpimo ir pagrindo kurti savo sprendimus šiems poreikiams tenkinti.</a:t>
            </a:r>
          </a:p>
        </p:txBody>
      </p:sp>
      <p:sp>
        <p:nvSpPr>
          <p:cNvPr id="3" name="Text Placeholder 2">
            <a:extLst>
              <a:ext uri="{FF2B5EF4-FFF2-40B4-BE49-F238E27FC236}">
                <a16:creationId xmlns:a16="http://schemas.microsoft.com/office/drawing/2014/main" id="{7D35AC83-A59D-4587-A159-72F0D7E0154D}"/>
              </a:ext>
            </a:extLst>
          </p:cNvPr>
          <p:cNvSpPr>
            <a:spLocks noGrp="1"/>
          </p:cNvSpPr>
          <p:nvPr>
            <p:ph type="body" sz="quarter" idx="16"/>
          </p:nvPr>
        </p:nvSpPr>
        <p:spPr>
          <a:xfrm>
            <a:off x="734714" y="495300"/>
            <a:ext cx="5085159" cy="729893"/>
          </a:xfrm>
        </p:spPr>
        <p:txBody>
          <a:bodyPr>
            <a:normAutofit/>
          </a:bodyPr>
          <a:lstStyle/>
          <a:p>
            <a:r>
              <a:rPr lang="lt-LT" b="1" dirty="0"/>
              <a:t>Galimi sprendimai</a:t>
            </a:r>
            <a:endParaRPr lang="en-IE" b="1" dirty="0"/>
          </a:p>
        </p:txBody>
      </p:sp>
      <p:pic>
        <p:nvPicPr>
          <p:cNvPr id="6" name="Picture Placeholder 5" descr="Elderly friends in basketball court">
            <a:extLst>
              <a:ext uri="{FF2B5EF4-FFF2-40B4-BE49-F238E27FC236}">
                <a16:creationId xmlns:a16="http://schemas.microsoft.com/office/drawing/2014/main" id="{81C8A0D6-2D0A-4BC6-A681-8E224CB401A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903501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45D807-31CF-4C9B-999C-FFE5BA61DCBB}"/>
              </a:ext>
            </a:extLst>
          </p:cNvPr>
          <p:cNvSpPr>
            <a:spLocks noGrp="1"/>
          </p:cNvSpPr>
          <p:nvPr>
            <p:ph type="body" sz="quarter" idx="21"/>
          </p:nvPr>
        </p:nvSpPr>
        <p:spPr/>
        <p:txBody>
          <a:bodyPr>
            <a:normAutofit fontScale="77500" lnSpcReduction="20000"/>
          </a:bodyPr>
          <a:lstStyle/>
          <a:p>
            <a:pPr marL="0" marR="0" lvl="0" indent="0" defTabSz="914400" rtl="0" eaLnBrk="1" fontAlgn="auto" latinLnBrk="0" hangingPunct="1">
              <a:lnSpc>
                <a:spcPct val="100000"/>
              </a:lnSpc>
              <a:spcBef>
                <a:spcPts val="600"/>
              </a:spcBef>
              <a:spcAft>
                <a:spcPts val="0"/>
              </a:spcAft>
              <a:buClrTx/>
              <a:buSzTx/>
              <a:tabLst/>
              <a:defRPr/>
            </a:pPr>
            <a:r>
              <a:rPr kumimoji="0" lang="lt-LT" sz="2200" b="0" i="0" u="none" strike="noStrike" kern="1200" cap="none" spc="0" normalizeH="0" baseline="0">
                <a:ln>
                  <a:noFill/>
                </a:ln>
                <a:effectLst/>
                <a:uLnTx/>
                <a:uFillTx/>
                <a:latin typeface="Calibri" panose="020F0502020204030204"/>
                <a:ea typeface="+mn-ea"/>
                <a:cs typeface="+mn-cs"/>
              </a:rPr>
              <a:t>Pabandykite naudoti vandens stipriklį arba iš anksto paruoštą aromatizuotą vandenį. </a:t>
            </a:r>
          </a:p>
          <a:p>
            <a:pPr marL="0" indent="0"/>
            <a:endParaRPr lang="lt-LT">
              <a:solidFill>
                <a:srgbClr val="1188A3"/>
              </a:solidFill>
            </a:endParaRPr>
          </a:p>
        </p:txBody>
      </p:sp>
      <p:sp>
        <p:nvSpPr>
          <p:cNvPr id="4" name="Text Placeholder 3">
            <a:extLst>
              <a:ext uri="{FF2B5EF4-FFF2-40B4-BE49-F238E27FC236}">
                <a16:creationId xmlns:a16="http://schemas.microsoft.com/office/drawing/2014/main" id="{861A2716-5423-4362-956F-DE4FDCDD990F}"/>
              </a:ext>
            </a:extLst>
          </p:cNvPr>
          <p:cNvSpPr>
            <a:spLocks noGrp="1"/>
          </p:cNvSpPr>
          <p:nvPr>
            <p:ph type="body" sz="quarter" idx="38"/>
          </p:nvPr>
        </p:nvSpPr>
        <p:spPr>
          <a:xfrm>
            <a:off x="4541436" y="2971620"/>
            <a:ext cx="2093228" cy="1202080"/>
          </a:xfrm>
        </p:spPr>
        <p:txBody>
          <a:bodyPr>
            <a:noAutofit/>
          </a:bodyPr>
          <a:lstStyle/>
          <a:p>
            <a:r>
              <a:rPr lang="lt-LT" sz="1800" dirty="0">
                <a:latin typeface="Calibri Light" panose="020F0302020204030204" pitchFamily="34" charset="0"/>
                <a:cs typeface="Calibri Light" panose="020F0302020204030204" pitchFamily="34" charset="0"/>
              </a:rPr>
              <a:t>Vaisių sultis sumaišykite su vandeniu, kad pasigamintumėte atskiestų vaisių gėrimų.</a:t>
            </a:r>
          </a:p>
        </p:txBody>
      </p:sp>
      <p:sp>
        <p:nvSpPr>
          <p:cNvPr id="5" name="Text Placeholder 4">
            <a:extLst>
              <a:ext uri="{FF2B5EF4-FFF2-40B4-BE49-F238E27FC236}">
                <a16:creationId xmlns:a16="http://schemas.microsoft.com/office/drawing/2014/main" id="{B3D917C5-71A5-4DB4-AC11-6052F994B6F8}"/>
              </a:ext>
            </a:extLst>
          </p:cNvPr>
          <p:cNvSpPr>
            <a:spLocks noGrp="1"/>
          </p:cNvSpPr>
          <p:nvPr>
            <p:ph type="body" sz="quarter" idx="39"/>
          </p:nvPr>
        </p:nvSpPr>
        <p:spPr>
          <a:xfrm>
            <a:off x="6819728" y="2881231"/>
            <a:ext cx="2233546" cy="1202080"/>
          </a:xfrm>
        </p:spPr>
        <p:txBody>
          <a:bodyPr>
            <a:noAutofit/>
          </a:bodyPr>
          <a:lstStyle/>
          <a:p>
            <a:r>
              <a:rPr lang="lt-LT" sz="1800" dirty="0"/>
              <a:t>Sukurkite pikantiškų patiekalų, pvz., sriubų ir sultinių su dideliu vandens kiekiu.</a:t>
            </a:r>
          </a:p>
          <a:p>
            <a:endParaRPr lang="en-IE" sz="1800" dirty="0"/>
          </a:p>
        </p:txBody>
      </p:sp>
      <p:sp>
        <p:nvSpPr>
          <p:cNvPr id="6" name="Text Placeholder 5">
            <a:extLst>
              <a:ext uri="{FF2B5EF4-FFF2-40B4-BE49-F238E27FC236}">
                <a16:creationId xmlns:a16="http://schemas.microsoft.com/office/drawing/2014/main" id="{DA5153AA-F334-410E-AA59-7E3C2CFDC50E}"/>
              </a:ext>
            </a:extLst>
          </p:cNvPr>
          <p:cNvSpPr>
            <a:spLocks noGrp="1"/>
          </p:cNvSpPr>
          <p:nvPr>
            <p:ph type="body" sz="quarter" idx="40"/>
          </p:nvPr>
        </p:nvSpPr>
        <p:spPr>
          <a:xfrm>
            <a:off x="9209597" y="2927412"/>
            <a:ext cx="2093228" cy="1202080"/>
          </a:xfrm>
        </p:spPr>
        <p:txBody>
          <a:bodyPr>
            <a:noAutofit/>
          </a:bodyPr>
          <a:lstStyle/>
          <a:p>
            <a:r>
              <a:rPr kumimoji="0" lang="lt-LT" sz="18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rPr>
              <a:t> Naudokite pieno kokteilius, kokteilius ir t. t. kaip skysčių perdavimo priemonę.</a:t>
            </a:r>
          </a:p>
        </p:txBody>
      </p:sp>
      <p:sp>
        <p:nvSpPr>
          <p:cNvPr id="7" name="Text Placeholder 6">
            <a:extLst>
              <a:ext uri="{FF2B5EF4-FFF2-40B4-BE49-F238E27FC236}">
                <a16:creationId xmlns:a16="http://schemas.microsoft.com/office/drawing/2014/main" id="{48CACC55-E07B-40FA-948F-BACC6006A578}"/>
              </a:ext>
            </a:extLst>
          </p:cNvPr>
          <p:cNvSpPr>
            <a:spLocks noGrp="1"/>
          </p:cNvSpPr>
          <p:nvPr>
            <p:ph type="body" sz="quarter" idx="34"/>
          </p:nvPr>
        </p:nvSpPr>
        <p:spPr/>
        <p:txBody>
          <a:bodyPr>
            <a:normAutofit lnSpcReduction="10000"/>
          </a:bodyPr>
          <a:lstStyle/>
          <a:p>
            <a:r>
              <a:rPr lang="en-US" dirty="0">
                <a:solidFill>
                  <a:srgbClr val="1188A3"/>
                </a:solidFill>
              </a:rPr>
              <a:t>1</a:t>
            </a:r>
            <a:endParaRPr lang="en-IE" dirty="0">
              <a:solidFill>
                <a:srgbClr val="1188A3"/>
              </a:solidFill>
            </a:endParaRPr>
          </a:p>
        </p:txBody>
      </p:sp>
      <p:sp>
        <p:nvSpPr>
          <p:cNvPr id="8" name="Text Placeholder 7">
            <a:extLst>
              <a:ext uri="{FF2B5EF4-FFF2-40B4-BE49-F238E27FC236}">
                <a16:creationId xmlns:a16="http://schemas.microsoft.com/office/drawing/2014/main" id="{EA08CD7E-7119-44E4-A781-DD3546811134}"/>
              </a:ext>
            </a:extLst>
          </p:cNvPr>
          <p:cNvSpPr>
            <a:spLocks noGrp="1"/>
          </p:cNvSpPr>
          <p:nvPr>
            <p:ph type="body" sz="quarter" idx="35"/>
          </p:nvPr>
        </p:nvSpPr>
        <p:spPr/>
        <p:txBody>
          <a:bodyPr>
            <a:normAutofit lnSpcReduction="10000"/>
          </a:bodyPr>
          <a:lstStyle/>
          <a:p>
            <a:r>
              <a:rPr lang="en-US" dirty="0">
                <a:solidFill>
                  <a:srgbClr val="1188A3"/>
                </a:solidFill>
              </a:rPr>
              <a:t>2</a:t>
            </a:r>
            <a:endParaRPr lang="en-IE" dirty="0">
              <a:solidFill>
                <a:srgbClr val="1188A3"/>
              </a:solidFill>
            </a:endParaRPr>
          </a:p>
        </p:txBody>
      </p:sp>
      <p:sp>
        <p:nvSpPr>
          <p:cNvPr id="9" name="Text Placeholder 8">
            <a:extLst>
              <a:ext uri="{FF2B5EF4-FFF2-40B4-BE49-F238E27FC236}">
                <a16:creationId xmlns:a16="http://schemas.microsoft.com/office/drawing/2014/main" id="{FF57F0DA-0AD6-43D0-9925-C52AFC02ECA8}"/>
              </a:ext>
            </a:extLst>
          </p:cNvPr>
          <p:cNvSpPr>
            <a:spLocks noGrp="1"/>
          </p:cNvSpPr>
          <p:nvPr>
            <p:ph type="body" sz="quarter" idx="36"/>
          </p:nvPr>
        </p:nvSpPr>
        <p:spPr/>
        <p:txBody>
          <a:bodyPr>
            <a:normAutofit lnSpcReduction="10000"/>
          </a:bodyPr>
          <a:lstStyle/>
          <a:p>
            <a:r>
              <a:rPr lang="en-US" dirty="0">
                <a:solidFill>
                  <a:srgbClr val="1188A3"/>
                </a:solidFill>
              </a:rPr>
              <a:t>3</a:t>
            </a:r>
            <a:endParaRPr lang="en-IE" dirty="0">
              <a:solidFill>
                <a:srgbClr val="1188A3"/>
              </a:solidFill>
            </a:endParaRPr>
          </a:p>
        </p:txBody>
      </p:sp>
      <p:sp>
        <p:nvSpPr>
          <p:cNvPr id="10" name="Text Placeholder 9">
            <a:extLst>
              <a:ext uri="{FF2B5EF4-FFF2-40B4-BE49-F238E27FC236}">
                <a16:creationId xmlns:a16="http://schemas.microsoft.com/office/drawing/2014/main" id="{62E979FB-B054-4260-9159-5FDC7ABC6E6C}"/>
              </a:ext>
            </a:extLst>
          </p:cNvPr>
          <p:cNvSpPr>
            <a:spLocks noGrp="1"/>
          </p:cNvSpPr>
          <p:nvPr>
            <p:ph type="body" sz="quarter" idx="37"/>
          </p:nvPr>
        </p:nvSpPr>
        <p:spPr/>
        <p:txBody>
          <a:bodyPr>
            <a:normAutofit lnSpcReduction="10000"/>
          </a:bodyPr>
          <a:lstStyle/>
          <a:p>
            <a:r>
              <a:rPr lang="en-US" dirty="0">
                <a:solidFill>
                  <a:srgbClr val="1188A3"/>
                </a:solidFill>
              </a:rPr>
              <a:t>4</a:t>
            </a:r>
            <a:endParaRPr lang="en-IE" dirty="0">
              <a:solidFill>
                <a:srgbClr val="1188A3"/>
              </a:solidFill>
            </a:endParaRPr>
          </a:p>
        </p:txBody>
      </p:sp>
      <p:sp>
        <p:nvSpPr>
          <p:cNvPr id="11" name="Text Placeholder 2">
            <a:extLst>
              <a:ext uri="{FF2B5EF4-FFF2-40B4-BE49-F238E27FC236}">
                <a16:creationId xmlns:a16="http://schemas.microsoft.com/office/drawing/2014/main" id="{817204DA-5F20-451F-97D1-9E759F5FEEAB}"/>
              </a:ext>
            </a:extLst>
          </p:cNvPr>
          <p:cNvSpPr>
            <a:spLocks noGrp="1"/>
          </p:cNvSpPr>
          <p:nvPr>
            <p:ph type="body" sz="quarter" idx="16"/>
          </p:nvPr>
        </p:nvSpPr>
        <p:spPr>
          <a:xfrm>
            <a:off x="294376" y="440218"/>
            <a:ext cx="11218862" cy="581025"/>
          </a:xfrm>
        </p:spPr>
        <p:txBody>
          <a:bodyPr>
            <a:normAutofit fontScale="77500" lnSpcReduction="20000"/>
          </a:bodyPr>
          <a:lstStyle/>
          <a:p>
            <a:r>
              <a:rPr lang="lt-LT" b="1" dirty="0"/>
              <a:t>Dehidratacija: </a:t>
            </a:r>
            <a:r>
              <a:rPr lang="lt-LT" dirty="0"/>
              <a:t>galimi sprendimai, kaip padidinti suvartojamų skysčių kiekį</a:t>
            </a:r>
            <a:endParaRPr lang="en-IE" dirty="0"/>
          </a:p>
        </p:txBody>
      </p:sp>
      <p:sp>
        <p:nvSpPr>
          <p:cNvPr id="13" name="TextBox 12">
            <a:extLst>
              <a:ext uri="{FF2B5EF4-FFF2-40B4-BE49-F238E27FC236}">
                <a16:creationId xmlns:a16="http://schemas.microsoft.com/office/drawing/2014/main" id="{ECAAFC5E-0219-4A40-859C-672E9D503266}"/>
              </a:ext>
            </a:extLst>
          </p:cNvPr>
          <p:cNvSpPr txBox="1"/>
          <p:nvPr/>
        </p:nvSpPr>
        <p:spPr>
          <a:xfrm>
            <a:off x="232611" y="1154609"/>
            <a:ext cx="9132106" cy="707886"/>
          </a:xfrm>
          <a:prstGeom prst="rect">
            <a:avLst/>
          </a:prstGeom>
          <a:noFill/>
        </p:spPr>
        <p:txBody>
          <a:bodyPr wrap="square">
            <a:spAutoFit/>
          </a:bodyPr>
          <a:lstStyle/>
          <a:p>
            <a:pPr marL="0" indent="0"/>
            <a:r>
              <a:rPr lang="lt-LT" sz="2000" b="1" dirty="0">
                <a:solidFill>
                  <a:srgbClr val="000000"/>
                </a:solidFill>
              </a:rPr>
              <a:t>Senjorai gali atsisakyti gerti paprastą vandenį, todėl gali būti naudingos vandens alternatyvos.</a:t>
            </a:r>
          </a:p>
        </p:txBody>
      </p:sp>
      <p:sp>
        <p:nvSpPr>
          <p:cNvPr id="15" name="TextBox 14">
            <a:extLst>
              <a:ext uri="{FF2B5EF4-FFF2-40B4-BE49-F238E27FC236}">
                <a16:creationId xmlns:a16="http://schemas.microsoft.com/office/drawing/2014/main" id="{6A8A605F-3778-40BD-A91C-F8F28691A399}"/>
              </a:ext>
            </a:extLst>
          </p:cNvPr>
          <p:cNvSpPr txBox="1"/>
          <p:nvPr/>
        </p:nvSpPr>
        <p:spPr>
          <a:xfrm>
            <a:off x="1028124" y="5064695"/>
            <a:ext cx="8181473" cy="1554272"/>
          </a:xfrm>
          <a:prstGeom prst="rect">
            <a:avLst/>
          </a:prstGeom>
          <a:noFill/>
        </p:spPr>
        <p:txBody>
          <a:bodyPr wrap="square">
            <a:spAutoFit/>
          </a:bodyPr>
          <a:lstStyle/>
          <a:p>
            <a:pPr marL="0" indent="0">
              <a:lnSpc>
                <a:spcPct val="100000"/>
              </a:lnSpc>
              <a:spcBef>
                <a:spcPts val="600"/>
              </a:spcBef>
            </a:pPr>
            <a:r>
              <a:rPr lang="lt-LT" dirty="0">
                <a:solidFill>
                  <a:srgbClr val="000000"/>
                </a:solidFill>
              </a:rPr>
              <a:t>Taip pat reikėtų atsižvelgti į siūlomų ir (arba) gaminamų skysčių klampumą, nes per tiršti ir (arba) koncentruoti skysčiai kai kuriems vyresnio amžiaus žmonėms gali sukelti užspringimo problemų.</a:t>
            </a:r>
            <a:endParaRPr lang="en-US" dirty="0">
              <a:solidFill>
                <a:srgbClr val="000000"/>
              </a:solidFill>
            </a:endParaRPr>
          </a:p>
          <a:p>
            <a:pPr marL="0" indent="0">
              <a:lnSpc>
                <a:spcPct val="100000"/>
              </a:lnSpc>
              <a:spcBef>
                <a:spcPts val="600"/>
              </a:spcBef>
            </a:pPr>
            <a:r>
              <a:rPr lang="lt-LT" dirty="0">
                <a:solidFill>
                  <a:srgbClr val="000000"/>
                </a:solidFill>
              </a:rPr>
              <a:t>Maisto pramonės sektoriaus įmonių pagrindinės strategijos galėtų būti orientuotos į tai, kaip pasiekti, kad vyresnio amžiaus žmonės norėtų ir galėtų dažniau gerti vandenį.</a:t>
            </a:r>
          </a:p>
        </p:txBody>
      </p:sp>
      <p:sp>
        <p:nvSpPr>
          <p:cNvPr id="17" name="TextBox 16">
            <a:extLst>
              <a:ext uri="{FF2B5EF4-FFF2-40B4-BE49-F238E27FC236}">
                <a16:creationId xmlns:a16="http://schemas.microsoft.com/office/drawing/2014/main" id="{4226B177-CC4F-448C-BE69-3E0C6CF4BCEA}"/>
              </a:ext>
            </a:extLst>
          </p:cNvPr>
          <p:cNvSpPr txBox="1"/>
          <p:nvPr/>
        </p:nvSpPr>
        <p:spPr>
          <a:xfrm>
            <a:off x="47566" y="4810840"/>
            <a:ext cx="6096000" cy="369332"/>
          </a:xfrm>
          <a:prstGeom prst="rect">
            <a:avLst/>
          </a:prstGeom>
          <a:noFill/>
        </p:spPr>
        <p:txBody>
          <a:bodyPr wrap="square">
            <a:spAutoFit/>
          </a:bodyPr>
          <a:lstStyle/>
          <a:p>
            <a:r>
              <a:rPr lang="lt-LT" sz="1800" b="1">
                <a:solidFill>
                  <a:srgbClr val="000000"/>
                </a:solidFill>
                <a:highlight>
                  <a:srgbClr val="FED100"/>
                </a:highlight>
              </a:rPr>
              <a:t> Patarimas</a:t>
            </a:r>
            <a:r>
              <a:rPr lang="lt-LT" sz="1800" b="1">
                <a:solidFill>
                  <a:srgbClr val="000000"/>
                </a:solidFill>
                <a:highlight>
                  <a:srgbClr val="FED100"/>
                </a:highlight>
                <a:latin typeface="Comic Sans MS" panose="030F0702030302020204" pitchFamily="66" charset="0"/>
              </a:rPr>
              <a:t>:</a:t>
            </a:r>
            <a:endParaRPr lang="lt-LT">
              <a:solidFill>
                <a:srgbClr val="000000"/>
              </a:solidFill>
              <a:highlight>
                <a:srgbClr val="FED100"/>
              </a:highlight>
            </a:endParaRPr>
          </a:p>
        </p:txBody>
      </p:sp>
      <p:sp>
        <p:nvSpPr>
          <p:cNvPr id="2" name="Arrow: Curved Right 1">
            <a:extLst>
              <a:ext uri="{FF2B5EF4-FFF2-40B4-BE49-F238E27FC236}">
                <a16:creationId xmlns:a16="http://schemas.microsoft.com/office/drawing/2014/main" id="{B3601000-E882-480B-94F5-C0C6D28625D8}"/>
              </a:ext>
            </a:extLst>
          </p:cNvPr>
          <p:cNvSpPr/>
          <p:nvPr/>
        </p:nvSpPr>
        <p:spPr>
          <a:xfrm>
            <a:off x="670528" y="1837113"/>
            <a:ext cx="1341152" cy="1371600"/>
          </a:xfrm>
          <a:prstGeom prst="curvedRight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Tree>
    <p:extLst>
      <p:ext uri="{BB962C8B-B14F-4D97-AF65-F5344CB8AC3E}">
        <p14:creationId xmlns:p14="http://schemas.microsoft.com/office/powerpoint/2010/main" val="305842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FF606F-0E42-4123-9AEE-CF9CC78B4909}"/>
              </a:ext>
            </a:extLst>
          </p:cNvPr>
          <p:cNvSpPr>
            <a:spLocks noGrp="1"/>
          </p:cNvSpPr>
          <p:nvPr>
            <p:ph type="body" sz="quarter" idx="18"/>
          </p:nvPr>
        </p:nvSpPr>
        <p:spPr>
          <a:xfrm>
            <a:off x="425117" y="1442019"/>
            <a:ext cx="5950284" cy="4488881"/>
          </a:xfrm>
        </p:spPr>
        <p:txBody>
          <a:bodyPr>
            <a:normAutofit/>
          </a:bodyPr>
          <a:lstStyle/>
          <a:p>
            <a:pPr indent="0"/>
            <a:r>
              <a:rPr lang="es-ES" sz="2400" b="1"/>
              <a:t>Gėrimų indų arba pakuočių dizainas</a:t>
            </a:r>
          </a:p>
          <a:p>
            <a:pPr indent="0"/>
            <a:r>
              <a:rPr lang="lt-LT" sz="2400"/>
              <a:t>Svarbus elementas gali būti gėrimų indų ir (arba) pakuočių stilius ar spalva. </a:t>
            </a:r>
          </a:p>
          <a:p>
            <a:pPr marL="180000" indent="0"/>
            <a:r>
              <a:rPr lang="lt-LT" sz="2400" b="1"/>
              <a:t>Prastai matantys </a:t>
            </a:r>
            <a:r>
              <a:rPr lang="lt-LT" sz="2400"/>
              <a:t>vyresnio amžiaus žmonės gali lengviau pastebėti nepermatomą, ryškiaspalvį puodelį, talpyklą ir (arba) pakuotę nei tradicinę vandens stiklinę ir todėl dažniau gerti. </a:t>
            </a:r>
          </a:p>
          <a:p>
            <a:pPr marL="180000" indent="0"/>
            <a:r>
              <a:rPr lang="lt-LT" sz="2400" b="1"/>
              <a:t>Judėjimo ar raumenų sutrikimų </a:t>
            </a:r>
            <a:r>
              <a:rPr lang="lt-LT" sz="2400"/>
              <a:t>turintiems asmenims gali prireikti specialių gėrimų indų (pvz., neišsiliejančių arba lengvų ir su dviem rankenėlėmis).</a:t>
            </a:r>
          </a:p>
          <a:p>
            <a:pPr indent="0"/>
            <a:endParaRPr lang="en-IE"/>
          </a:p>
        </p:txBody>
      </p:sp>
      <p:sp>
        <p:nvSpPr>
          <p:cNvPr id="3" name="Text Placeholder 2">
            <a:extLst>
              <a:ext uri="{FF2B5EF4-FFF2-40B4-BE49-F238E27FC236}">
                <a16:creationId xmlns:a16="http://schemas.microsoft.com/office/drawing/2014/main" id="{3FC95CAE-386E-4C41-9B8A-FE32420DB663}"/>
              </a:ext>
            </a:extLst>
          </p:cNvPr>
          <p:cNvSpPr>
            <a:spLocks noGrp="1"/>
          </p:cNvSpPr>
          <p:nvPr>
            <p:ph type="body" sz="quarter" idx="16"/>
          </p:nvPr>
        </p:nvSpPr>
        <p:spPr/>
        <p:txBody>
          <a:bodyPr>
            <a:normAutofit fontScale="55000" lnSpcReduction="20000"/>
          </a:bodyPr>
          <a:lstStyle/>
          <a:p>
            <a:r>
              <a:rPr lang="lt-LT" b="1"/>
              <a:t>Kiti veiksniai, į kuriuos reikia atsižvelgti...</a:t>
            </a:r>
          </a:p>
        </p:txBody>
      </p:sp>
      <p:pic>
        <p:nvPicPr>
          <p:cNvPr id="5" name="Picture 4" descr="A picture containing person, indoor, eating&#10;&#10;Description automatically generated">
            <a:extLst>
              <a:ext uri="{FF2B5EF4-FFF2-40B4-BE49-F238E27FC236}">
                <a16:creationId xmlns:a16="http://schemas.microsoft.com/office/drawing/2014/main" id="{41AFEA58-2B4F-4741-8EF3-DE40344D663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4107" y="793750"/>
            <a:ext cx="3378200" cy="2374900"/>
          </a:xfrm>
          <a:prstGeom prst="rect">
            <a:avLst/>
          </a:prstGeom>
          <a:effectLst>
            <a:softEdge rad="50800"/>
          </a:effectLst>
        </p:spPr>
      </p:pic>
      <p:pic>
        <p:nvPicPr>
          <p:cNvPr id="6" name="Picture 5">
            <a:extLst>
              <a:ext uri="{FF2B5EF4-FFF2-40B4-BE49-F238E27FC236}">
                <a16:creationId xmlns:a16="http://schemas.microsoft.com/office/drawing/2014/main" id="{D9FA262F-F9FC-4624-8C40-181D0981471A}"/>
              </a:ext>
            </a:extLst>
          </p:cNvPr>
          <p:cNvPicPr>
            <a:picLocks noChangeAspect="1"/>
          </p:cNvPicPr>
          <p:nvPr/>
        </p:nvPicPr>
        <p:blipFill>
          <a:blip r:embed="rId3"/>
          <a:stretch>
            <a:fillRect/>
          </a:stretch>
        </p:blipFill>
        <p:spPr>
          <a:xfrm>
            <a:off x="8300065" y="3168650"/>
            <a:ext cx="3389670" cy="2310584"/>
          </a:xfrm>
          <a:prstGeom prst="rect">
            <a:avLst/>
          </a:prstGeom>
        </p:spPr>
      </p:pic>
    </p:spTree>
    <p:extLst>
      <p:ext uri="{BB962C8B-B14F-4D97-AF65-F5344CB8AC3E}">
        <p14:creationId xmlns:p14="http://schemas.microsoft.com/office/powerpoint/2010/main" val="1855749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8318917B-C3AD-4310-A5D4-167029C68692}"/>
              </a:ext>
            </a:extLst>
          </p:cNvPr>
          <p:cNvSpPr>
            <a:spLocks noGrp="1"/>
          </p:cNvSpPr>
          <p:nvPr>
            <p:ph type="body" sz="quarter" idx="16"/>
          </p:nvPr>
        </p:nvSpPr>
        <p:spPr>
          <a:xfrm>
            <a:off x="735013" y="642938"/>
            <a:ext cx="5084762" cy="582612"/>
          </a:xfrm>
        </p:spPr>
        <p:txBody>
          <a:bodyPr>
            <a:normAutofit lnSpcReduction="10000"/>
          </a:bodyPr>
          <a:lstStyle/>
          <a:p>
            <a:r>
              <a:rPr lang="lt-LT" b="1"/>
              <a:t>Vizualinis suvokimas</a:t>
            </a:r>
          </a:p>
        </p:txBody>
      </p:sp>
      <p:sp>
        <p:nvSpPr>
          <p:cNvPr id="6" name="Text Placeholder 1">
            <a:extLst>
              <a:ext uri="{FF2B5EF4-FFF2-40B4-BE49-F238E27FC236}">
                <a16:creationId xmlns:a16="http://schemas.microsoft.com/office/drawing/2014/main" id="{19EDB904-FEF7-488C-B79B-254A7DBC6E4E}"/>
              </a:ext>
            </a:extLst>
          </p:cNvPr>
          <p:cNvSpPr>
            <a:spLocks noGrp="1"/>
          </p:cNvSpPr>
          <p:nvPr>
            <p:ph type="body" sz="quarter" idx="18"/>
          </p:nvPr>
        </p:nvSpPr>
        <p:spPr>
          <a:xfrm>
            <a:off x="735013" y="1621006"/>
            <a:ext cx="4983162" cy="3867150"/>
          </a:xfrm>
        </p:spPr>
        <p:txBody>
          <a:bodyPr>
            <a:normAutofit/>
          </a:bodyPr>
          <a:lstStyle/>
          <a:p>
            <a:pPr marL="0" indent="0"/>
            <a:r>
              <a:rPr lang="lt-LT" sz="2400" dirty="0"/>
              <a:t>Senjorams gėrimas gali pasirodyti patrauklesnis, jei jis patiekiamas gražioje stiklinėje arba su puošmena, pvz., pabandykite sveiką kokteilį patiekti </a:t>
            </a:r>
            <a:r>
              <a:rPr lang="lt-LT" sz="2400" dirty="0" err="1"/>
              <a:t>vintaži</a:t>
            </a:r>
            <a:r>
              <a:rPr lang="lt-LT" dirty="0" err="1"/>
              <a:t>nio</a:t>
            </a:r>
            <a:r>
              <a:rPr lang="lt-LT" dirty="0"/>
              <a:t> stiliaus </a:t>
            </a:r>
            <a:r>
              <a:rPr lang="lt-LT" sz="2400" dirty="0"/>
              <a:t>stiklinėje su šviežio vaisiaus gabalėliu ant krašto.</a:t>
            </a:r>
          </a:p>
          <a:p>
            <a:pPr marL="0" indent="0"/>
            <a:endParaRPr lang="en-GB" sz="2400" dirty="0"/>
          </a:p>
          <a:p>
            <a:pPr marL="0" indent="0"/>
            <a:r>
              <a:rPr lang="lt-LT" sz="2400" b="1" dirty="0"/>
              <a:t>Psichologinis veiksnys gali turėti įtakos vyresnio amžiaus žmonių nuotaikoms, apetitui ir pasirinkimui.</a:t>
            </a:r>
          </a:p>
          <a:p>
            <a:pPr indent="0"/>
            <a:endParaRPr lang="en-IE" dirty="0"/>
          </a:p>
        </p:txBody>
      </p:sp>
      <p:pic>
        <p:nvPicPr>
          <p:cNvPr id="7" name="Picture Placeholder 5" descr="Glass of fruit-infused water">
            <a:extLst>
              <a:ext uri="{FF2B5EF4-FFF2-40B4-BE49-F238E27FC236}">
                <a16:creationId xmlns:a16="http://schemas.microsoft.com/office/drawing/2014/main" id="{12BCE9A0-B0CE-4094-97BD-D50C1EC9DC4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863" y="228600"/>
            <a:ext cx="5564187" cy="5448300"/>
          </a:xfrm>
        </p:spPr>
      </p:pic>
    </p:spTree>
    <p:extLst>
      <p:ext uri="{BB962C8B-B14F-4D97-AF65-F5344CB8AC3E}">
        <p14:creationId xmlns:p14="http://schemas.microsoft.com/office/powerpoint/2010/main" val="4187531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CDF71-7B20-4DDE-919A-60D3A8E44DF1}"/>
              </a:ext>
            </a:extLst>
          </p:cNvPr>
          <p:cNvSpPr>
            <a:spLocks noGrp="1"/>
          </p:cNvSpPr>
          <p:nvPr>
            <p:ph type="body" sz="quarter" idx="16"/>
          </p:nvPr>
        </p:nvSpPr>
        <p:spPr>
          <a:solidFill>
            <a:srgbClr val="FFD100"/>
          </a:solidFill>
        </p:spPr>
        <p:txBody>
          <a:bodyPr>
            <a:normAutofit lnSpcReduction="10000"/>
          </a:bodyPr>
          <a:lstStyle/>
          <a:p>
            <a:r>
              <a:rPr lang="lt-LT" b="0" i="0" dirty="0">
                <a:solidFill>
                  <a:srgbClr val="000000"/>
                </a:solidFill>
                <a:effectLst/>
                <a:latin typeface="-apple-system"/>
              </a:rPr>
              <a:t>Būkite įkvėpti...</a:t>
            </a:r>
            <a:endParaRPr lang="en-IE" b="1" dirty="0"/>
          </a:p>
        </p:txBody>
      </p:sp>
      <p:pic>
        <p:nvPicPr>
          <p:cNvPr id="5" name="Picture 4">
            <a:extLst>
              <a:ext uri="{FF2B5EF4-FFF2-40B4-BE49-F238E27FC236}">
                <a16:creationId xmlns:a16="http://schemas.microsoft.com/office/drawing/2014/main" id="{9A2AD4DD-C3FC-4733-ADCC-90D6F47B2B6C}"/>
              </a:ext>
            </a:extLst>
          </p:cNvPr>
          <p:cNvPicPr>
            <a:picLocks noChangeAspect="1"/>
          </p:cNvPicPr>
          <p:nvPr/>
        </p:nvPicPr>
        <p:blipFill>
          <a:blip r:embed="rId2"/>
          <a:stretch>
            <a:fillRect/>
          </a:stretch>
        </p:blipFill>
        <p:spPr>
          <a:xfrm>
            <a:off x="3695700" y="1702415"/>
            <a:ext cx="6962900" cy="2774393"/>
          </a:xfrm>
          <a:prstGeom prst="rect">
            <a:avLst/>
          </a:prstGeom>
        </p:spPr>
      </p:pic>
      <p:pic>
        <p:nvPicPr>
          <p:cNvPr id="7" name="Picture 6">
            <a:extLst>
              <a:ext uri="{FF2B5EF4-FFF2-40B4-BE49-F238E27FC236}">
                <a16:creationId xmlns:a16="http://schemas.microsoft.com/office/drawing/2014/main" id="{0C40F1DE-777C-45EF-9435-F1CC294FBDC9}"/>
              </a:ext>
            </a:extLst>
          </p:cNvPr>
          <p:cNvPicPr>
            <a:picLocks noChangeAspect="1"/>
          </p:cNvPicPr>
          <p:nvPr/>
        </p:nvPicPr>
        <p:blipFill>
          <a:blip r:embed="rId3"/>
          <a:stretch>
            <a:fillRect/>
          </a:stretch>
        </p:blipFill>
        <p:spPr>
          <a:xfrm>
            <a:off x="393530" y="1655494"/>
            <a:ext cx="3302170" cy="4559534"/>
          </a:xfrm>
          <a:prstGeom prst="rect">
            <a:avLst/>
          </a:prstGeom>
          <a:ln>
            <a:solidFill>
              <a:srgbClr val="000000"/>
            </a:solidFill>
          </a:ln>
        </p:spPr>
      </p:pic>
      <p:sp>
        <p:nvSpPr>
          <p:cNvPr id="8" name="TextBox 7">
            <a:extLst>
              <a:ext uri="{FF2B5EF4-FFF2-40B4-BE49-F238E27FC236}">
                <a16:creationId xmlns:a16="http://schemas.microsoft.com/office/drawing/2014/main" id="{F41BCAFA-14AD-4AF6-BFB8-F54C4E45D9C7}"/>
              </a:ext>
            </a:extLst>
          </p:cNvPr>
          <p:cNvSpPr txBox="1"/>
          <p:nvPr/>
        </p:nvSpPr>
        <p:spPr>
          <a:xfrm>
            <a:off x="5549900" y="25018"/>
            <a:ext cx="4013200" cy="707886"/>
          </a:xfrm>
          <a:prstGeom prst="rect">
            <a:avLst/>
          </a:prstGeom>
          <a:noFill/>
        </p:spPr>
        <p:txBody>
          <a:bodyPr wrap="square" rtlCol="0">
            <a:spAutoFit/>
          </a:bodyPr>
          <a:lstStyle/>
          <a:p>
            <a:r>
              <a:rPr lang="en-US" sz="4000" dirty="0">
                <a:highlight>
                  <a:srgbClr val="FFFF00"/>
                </a:highlight>
              </a:rPr>
              <a:t>NUORODA</a:t>
            </a:r>
            <a:endParaRPr lang="en-IE" sz="4000" dirty="0">
              <a:highlight>
                <a:srgbClr val="FFFF00"/>
              </a:highlight>
            </a:endParaRPr>
          </a:p>
        </p:txBody>
      </p:sp>
      <p:sp>
        <p:nvSpPr>
          <p:cNvPr id="10" name="TextBox 9">
            <a:extLst>
              <a:ext uri="{FF2B5EF4-FFF2-40B4-BE49-F238E27FC236}">
                <a16:creationId xmlns:a16="http://schemas.microsoft.com/office/drawing/2014/main" id="{EC7E57FA-F795-4A90-9A1B-B34CFC8363F4}"/>
              </a:ext>
            </a:extLst>
          </p:cNvPr>
          <p:cNvSpPr txBox="1"/>
          <p:nvPr/>
        </p:nvSpPr>
        <p:spPr>
          <a:xfrm>
            <a:off x="3891511" y="4339977"/>
            <a:ext cx="6962900" cy="1631216"/>
          </a:xfrm>
          <a:prstGeom prst="rect">
            <a:avLst/>
          </a:prstGeom>
          <a:noFill/>
        </p:spPr>
        <p:txBody>
          <a:bodyPr wrap="square">
            <a:spAutoFit/>
          </a:bodyPr>
          <a:lstStyle/>
          <a:p>
            <a:r>
              <a:rPr lang="lt-LT" sz="2000" dirty="0">
                <a:solidFill>
                  <a:srgbClr val="000000"/>
                </a:solidFill>
              </a:rPr>
              <a:t>Želės lašuose yra 95 % vandens, juose nėra cukraus, glitimo, jie yra veganiški (tačiau nerekomenduojami senjorams, turintiems rijimo sunkumų). Jie yra patogi alternatyva gėrimui, kurio pakuotę sunku atidaryti, todėl padeda senjorams gerti pakankamą kiekį vandens.</a:t>
            </a:r>
            <a:endParaRPr lang="en-GB" sz="2000" dirty="0">
              <a:solidFill>
                <a:srgbClr val="000000"/>
              </a:solidFill>
            </a:endParaRPr>
          </a:p>
        </p:txBody>
      </p:sp>
    </p:spTree>
    <p:extLst>
      <p:ext uri="{BB962C8B-B14F-4D97-AF65-F5344CB8AC3E}">
        <p14:creationId xmlns:p14="http://schemas.microsoft.com/office/powerpoint/2010/main" val="214646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87954F8-5DB6-4641-BFF1-B882A1982BEF}"/>
              </a:ext>
            </a:extLst>
          </p:cNvPr>
          <p:cNvSpPr>
            <a:spLocks noGrp="1"/>
          </p:cNvSpPr>
          <p:nvPr>
            <p:ph type="body" sz="quarter" idx="16"/>
          </p:nvPr>
        </p:nvSpPr>
        <p:spPr>
          <a:xfrm>
            <a:off x="735013" y="642938"/>
            <a:ext cx="10807700" cy="582612"/>
          </a:xfrm>
        </p:spPr>
        <p:txBody>
          <a:bodyPr>
            <a:normAutofit fontScale="92500"/>
          </a:bodyPr>
          <a:lstStyle/>
          <a:p>
            <a:r>
              <a:rPr lang="lt-LT" b="1" dirty="0"/>
              <a:t>Baltymai: </a:t>
            </a:r>
            <a:r>
              <a:rPr lang="lt-LT" dirty="0"/>
              <a:t>svarstymai ir sprendimai, kai jų suvartojama mažai</a:t>
            </a:r>
          </a:p>
        </p:txBody>
      </p:sp>
      <p:sp>
        <p:nvSpPr>
          <p:cNvPr id="5" name="Text Placeholder 1">
            <a:extLst>
              <a:ext uri="{FF2B5EF4-FFF2-40B4-BE49-F238E27FC236}">
                <a16:creationId xmlns:a16="http://schemas.microsoft.com/office/drawing/2014/main" id="{CF783956-C97B-4B26-90A3-2199100F0149}"/>
              </a:ext>
            </a:extLst>
          </p:cNvPr>
          <p:cNvSpPr>
            <a:spLocks noGrp="1"/>
          </p:cNvSpPr>
          <p:nvPr>
            <p:ph type="body" sz="quarter" idx="18"/>
          </p:nvPr>
        </p:nvSpPr>
        <p:spPr>
          <a:xfrm>
            <a:off x="502402" y="1669883"/>
            <a:ext cx="10807700" cy="3867150"/>
          </a:xfrm>
        </p:spPr>
        <p:txBody>
          <a:bodyPr vert="horz" lIns="91440" tIns="45720" rIns="91440" bIns="45720" rtlCol="0" anchor="t">
            <a:normAutofit lnSpcReduction="10000"/>
          </a:bodyPr>
          <a:lstStyle/>
          <a:p>
            <a:pPr indent="0"/>
            <a:r>
              <a:rPr lang="lt-LT" dirty="0"/>
              <a:t>Paprastai tariant, kaip pagerinti ar padidinti pagyvenusių žmonių suvartojamų baltymų kiekį?</a:t>
            </a:r>
            <a:endParaRPr lang="en-US" dirty="0"/>
          </a:p>
          <a:p>
            <a:pPr marL="571500" indent="-342900">
              <a:buFont typeface="Arial" panose="020B0604020202020204" pitchFamily="34" charset="0"/>
              <a:buChar char="•"/>
            </a:pPr>
            <a:r>
              <a:rPr lang="lt-LT" b="1" dirty="0"/>
              <a:t>Baltymų tankio didinimas</a:t>
            </a:r>
            <a:r>
              <a:rPr lang="lt-LT" dirty="0"/>
              <a:t> patiekaluose arba baltymų kiekio didinimas kiekviename patiekale;</a:t>
            </a:r>
          </a:p>
          <a:p>
            <a:pPr marL="571500" indent="-342900">
              <a:buFont typeface="Arial" panose="020B0604020202020204" pitchFamily="34" charset="0"/>
              <a:buChar char="•"/>
            </a:pPr>
            <a:r>
              <a:rPr lang="en-US" b="1" dirty="0" err="1"/>
              <a:t>Maisto</a:t>
            </a:r>
            <a:r>
              <a:rPr lang="en-US" b="1" dirty="0"/>
              <a:t> </a:t>
            </a:r>
            <a:r>
              <a:rPr lang="en-US" b="1" dirty="0" err="1"/>
              <a:t>praturtinimo</a:t>
            </a:r>
            <a:r>
              <a:rPr lang="en-US" b="1" dirty="0"/>
              <a:t> </a:t>
            </a:r>
            <a:r>
              <a:rPr lang="en-US" b="1" dirty="0" err="1"/>
              <a:t>būdai</a:t>
            </a:r>
            <a:r>
              <a:rPr lang="en-US" b="1" dirty="0"/>
              <a:t>, </a:t>
            </a:r>
            <a:r>
              <a:rPr lang="en-US" dirty="0" err="1"/>
              <a:t>įskaitant</a:t>
            </a:r>
            <a:r>
              <a:rPr lang="en-US" dirty="0"/>
              <a:t> </a:t>
            </a:r>
            <a:r>
              <a:rPr lang="en-US" dirty="0" err="1"/>
              <a:t>papildomą</a:t>
            </a:r>
            <a:r>
              <a:rPr lang="en-US" dirty="0"/>
              <a:t> </a:t>
            </a:r>
            <a:r>
              <a:rPr lang="en-US" dirty="0" err="1"/>
              <a:t>leuciną</a:t>
            </a:r>
            <a:r>
              <a:rPr lang="en-US" dirty="0"/>
              <a:t> </a:t>
            </a:r>
            <a:r>
              <a:rPr lang="en-US" dirty="0" err="1"/>
              <a:t>kaip</a:t>
            </a:r>
            <a:r>
              <a:rPr lang="en-US" dirty="0"/>
              <a:t> </a:t>
            </a:r>
            <a:r>
              <a:rPr lang="en-US" dirty="0" err="1"/>
              <a:t>anabolinį</a:t>
            </a:r>
            <a:r>
              <a:rPr lang="en-US" dirty="0"/>
              <a:t> </a:t>
            </a:r>
            <a:r>
              <a:rPr lang="en-US" dirty="0" err="1"/>
              <a:t>dirgiklį</a:t>
            </a:r>
            <a:r>
              <a:rPr lang="en-US" dirty="0"/>
              <a:t>;</a:t>
            </a:r>
          </a:p>
          <a:p>
            <a:pPr marL="571500" indent="-342900">
              <a:buFont typeface="Arial" panose="020B0604020202020204" pitchFamily="34" charset="0"/>
              <a:buChar char="•"/>
            </a:pPr>
            <a:r>
              <a:rPr lang="lt-LT" b="1" dirty="0"/>
              <a:t>Maisto produktų derinimas – </a:t>
            </a:r>
            <a:r>
              <a:rPr lang="lt-LT" dirty="0"/>
              <a:t>įvairių maisto produktų įtraukimas arba derinimas siekiant užtikrinti visavertį baltymų suvartojimą valgant;</a:t>
            </a:r>
          </a:p>
          <a:p>
            <a:pPr marL="571500" indent="-342900">
              <a:buFont typeface="Arial" panose="020B0604020202020204" pitchFamily="34" charset="0"/>
              <a:buChar char="•"/>
            </a:pPr>
            <a:r>
              <a:rPr lang="lt-LT" b="1" dirty="0"/>
              <a:t>Reguliarūs fiziniai pratimai </a:t>
            </a:r>
            <a:r>
              <a:rPr lang="lt-LT" dirty="0"/>
              <a:t>yra perspektyviausia ir ekonomiškai efektyviausia gyvenimo būdo strategija, padedanti pagerinti raumenų sintezės reakciją į baltymų vartojimą vyresniame amžiuje.</a:t>
            </a:r>
          </a:p>
        </p:txBody>
      </p:sp>
    </p:spTree>
    <p:extLst>
      <p:ext uri="{BB962C8B-B14F-4D97-AF65-F5344CB8AC3E}">
        <p14:creationId xmlns:p14="http://schemas.microsoft.com/office/powerpoint/2010/main" val="15479166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EEF2BC-1EDE-4A4E-B2A3-7812AE2CD837}"/>
              </a:ext>
            </a:extLst>
          </p:cNvPr>
          <p:cNvSpPr>
            <a:spLocks noGrp="1"/>
          </p:cNvSpPr>
          <p:nvPr>
            <p:ph type="body" sz="quarter" idx="16"/>
          </p:nvPr>
        </p:nvSpPr>
        <p:spPr/>
        <p:txBody>
          <a:bodyPr>
            <a:normAutofit fontScale="92500"/>
          </a:bodyPr>
          <a:lstStyle/>
          <a:p>
            <a:r>
              <a:rPr lang="lt-LT" b="1" dirty="0"/>
              <a:t>Baltymai – </a:t>
            </a:r>
            <a:r>
              <a:rPr lang="lt-LT" dirty="0"/>
              <a:t>svarstymai ir sprendimai, kai jų suvartojama mažai</a:t>
            </a:r>
          </a:p>
        </p:txBody>
      </p:sp>
      <p:sp>
        <p:nvSpPr>
          <p:cNvPr id="6" name="TextBox 5">
            <a:extLst>
              <a:ext uri="{FF2B5EF4-FFF2-40B4-BE49-F238E27FC236}">
                <a16:creationId xmlns:a16="http://schemas.microsoft.com/office/drawing/2014/main" id="{8FA25021-44DA-4B64-A95E-58D2F55C8AA3}"/>
              </a:ext>
            </a:extLst>
          </p:cNvPr>
          <p:cNvSpPr txBox="1"/>
          <p:nvPr/>
        </p:nvSpPr>
        <p:spPr>
          <a:xfrm>
            <a:off x="8826500" y="1993739"/>
            <a:ext cx="2541886" cy="3416320"/>
          </a:xfrm>
          <a:prstGeom prst="rect">
            <a:avLst/>
          </a:prstGeom>
          <a:noFill/>
        </p:spPr>
        <p:txBody>
          <a:bodyPr wrap="square">
            <a:spAutoFit/>
          </a:bodyPr>
          <a:lstStyle/>
          <a:p>
            <a:r>
              <a:rPr lang="lt-LT" sz="2400" b="1" dirty="0">
                <a:solidFill>
                  <a:srgbClr val="000000"/>
                </a:solidFill>
                <a:cs typeface="Arial" panose="020B0604020202020204" pitchFamily="34" charset="0"/>
              </a:rPr>
              <a:t>Integruojantis holistinis požiūris ("iš viršaus į apačią"): naudingas siekiant nustatyti optimalų baltymų suvartojimą (Burd ir kt., 2019). </a:t>
            </a:r>
          </a:p>
        </p:txBody>
      </p:sp>
      <p:pic>
        <p:nvPicPr>
          <p:cNvPr id="7" name="Picture 6">
            <a:extLst>
              <a:ext uri="{FF2B5EF4-FFF2-40B4-BE49-F238E27FC236}">
                <a16:creationId xmlns:a16="http://schemas.microsoft.com/office/drawing/2014/main" id="{78C6A851-78D8-C04D-816D-440AC3CD0D5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1653" y="1325229"/>
            <a:ext cx="7140975" cy="4543507"/>
          </a:xfrm>
          <a:prstGeom prst="rect">
            <a:avLst/>
          </a:prstGeom>
        </p:spPr>
      </p:pic>
      <p:sp>
        <p:nvSpPr>
          <p:cNvPr id="8" name="TextBox 7">
            <a:extLst>
              <a:ext uri="{FF2B5EF4-FFF2-40B4-BE49-F238E27FC236}">
                <a16:creationId xmlns:a16="http://schemas.microsoft.com/office/drawing/2014/main" id="{674F0D0C-221B-C74E-9E06-047C12F4350D}"/>
              </a:ext>
            </a:extLst>
          </p:cNvPr>
          <p:cNvSpPr txBox="1"/>
          <p:nvPr/>
        </p:nvSpPr>
        <p:spPr>
          <a:xfrm>
            <a:off x="4740967" y="1746338"/>
            <a:ext cx="1778586" cy="369332"/>
          </a:xfrm>
          <a:prstGeom prst="rect">
            <a:avLst/>
          </a:prstGeom>
          <a:noFill/>
        </p:spPr>
        <p:txBody>
          <a:bodyPr wrap="square">
            <a:spAutoFit/>
          </a:bodyPr>
          <a:lstStyle/>
          <a:p>
            <a:r>
              <a:rPr lang="en-GB" b="1">
                <a:solidFill>
                  <a:srgbClr val="000000"/>
                </a:solidFill>
                <a:cs typeface="Arial" panose="020B0604020202020204" pitchFamily="34" charset="0"/>
              </a:rPr>
              <a:t>Redukcionistinis</a:t>
            </a:r>
            <a:endParaRPr lang="en-US" b="1">
              <a:solidFill>
                <a:srgbClr val="000000"/>
              </a:solidFill>
              <a:cs typeface="Arial" panose="020B0604020202020204" pitchFamily="34" charset="0"/>
            </a:endParaRPr>
          </a:p>
        </p:txBody>
      </p:sp>
      <p:sp>
        <p:nvSpPr>
          <p:cNvPr id="9" name="TextBox 8">
            <a:extLst>
              <a:ext uri="{FF2B5EF4-FFF2-40B4-BE49-F238E27FC236}">
                <a16:creationId xmlns:a16="http://schemas.microsoft.com/office/drawing/2014/main" id="{03F12579-274E-3840-89B3-54E349093ED5}"/>
              </a:ext>
            </a:extLst>
          </p:cNvPr>
          <p:cNvSpPr txBox="1"/>
          <p:nvPr/>
        </p:nvSpPr>
        <p:spPr>
          <a:xfrm>
            <a:off x="1997431" y="5471297"/>
            <a:ext cx="2541886" cy="369332"/>
          </a:xfrm>
          <a:prstGeom prst="rect">
            <a:avLst/>
          </a:prstGeom>
          <a:noFill/>
        </p:spPr>
        <p:txBody>
          <a:bodyPr wrap="square">
            <a:spAutoFit/>
          </a:bodyPr>
          <a:lstStyle/>
          <a:p>
            <a:r>
              <a:rPr lang="lt-LT" b="1">
                <a:solidFill>
                  <a:srgbClr val="000000"/>
                </a:solidFill>
                <a:cs typeface="Arial" panose="020B0604020202020204" pitchFamily="34" charset="0"/>
              </a:rPr>
              <a:t>Holistinis</a:t>
            </a:r>
          </a:p>
        </p:txBody>
      </p:sp>
      <p:cxnSp>
        <p:nvCxnSpPr>
          <p:cNvPr id="11" name="Straight Arrow Connector 10">
            <a:extLst>
              <a:ext uri="{FF2B5EF4-FFF2-40B4-BE49-F238E27FC236}">
                <a16:creationId xmlns:a16="http://schemas.microsoft.com/office/drawing/2014/main" id="{A22B08C4-4F51-914F-B295-29C670BBCCE9}"/>
              </a:ext>
            </a:extLst>
          </p:cNvPr>
          <p:cNvCxnSpPr/>
          <p:nvPr/>
        </p:nvCxnSpPr>
        <p:spPr>
          <a:xfrm>
            <a:off x="4851385" y="1655808"/>
            <a:ext cx="1169582"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7E69BE-DEDA-BF4F-BC73-F7F2EBDC26B7}"/>
              </a:ext>
            </a:extLst>
          </p:cNvPr>
          <p:cNvCxnSpPr/>
          <p:nvPr/>
        </p:nvCxnSpPr>
        <p:spPr>
          <a:xfrm flipH="1">
            <a:off x="2127387" y="5413231"/>
            <a:ext cx="681926" cy="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2E22FA2-5370-1E4C-8F9E-A5FFF7164FC6}"/>
              </a:ext>
            </a:extLst>
          </p:cNvPr>
          <p:cNvSpPr txBox="1"/>
          <p:nvPr/>
        </p:nvSpPr>
        <p:spPr>
          <a:xfrm>
            <a:off x="1617693" y="3111029"/>
            <a:ext cx="1701314" cy="307777"/>
          </a:xfrm>
          <a:prstGeom prst="rect">
            <a:avLst/>
          </a:prstGeom>
          <a:noFill/>
        </p:spPr>
        <p:txBody>
          <a:bodyPr wrap="square">
            <a:spAutoFit/>
          </a:bodyPr>
          <a:lstStyle/>
          <a:p>
            <a:pPr algn="ctr"/>
            <a:r>
              <a:rPr lang="en-US" sz="1400" b="1">
                <a:solidFill>
                  <a:srgbClr val="000000"/>
                </a:solidFill>
                <a:cs typeface="Arial" panose="020B0604020202020204" pitchFamily="34" charset="0"/>
              </a:rPr>
              <a:t>Aplinka</a:t>
            </a:r>
          </a:p>
        </p:txBody>
      </p:sp>
      <p:sp>
        <p:nvSpPr>
          <p:cNvPr id="16" name="TextBox 15">
            <a:extLst>
              <a:ext uri="{FF2B5EF4-FFF2-40B4-BE49-F238E27FC236}">
                <a16:creationId xmlns:a16="http://schemas.microsoft.com/office/drawing/2014/main" id="{61DFCB40-5B89-3E42-B27D-1013E6514A32}"/>
              </a:ext>
            </a:extLst>
          </p:cNvPr>
          <p:cNvSpPr txBox="1"/>
          <p:nvPr/>
        </p:nvSpPr>
        <p:spPr>
          <a:xfrm>
            <a:off x="2885576" y="3945365"/>
            <a:ext cx="1506242" cy="307777"/>
          </a:xfrm>
          <a:prstGeom prst="rect">
            <a:avLst/>
          </a:prstGeom>
          <a:noFill/>
        </p:spPr>
        <p:txBody>
          <a:bodyPr wrap="square">
            <a:spAutoFit/>
          </a:bodyPr>
          <a:lstStyle/>
          <a:p>
            <a:pPr algn="ctr"/>
            <a:r>
              <a:rPr lang="en-GB" sz="1400" b="1">
                <a:solidFill>
                  <a:srgbClr val="000000"/>
                </a:solidFill>
                <a:cs typeface="Arial" panose="020B0604020202020204" pitchFamily="34" charset="0"/>
              </a:rPr>
              <a:t>Gyvenimo kokybė</a:t>
            </a:r>
            <a:endParaRPr lang="en-US" sz="1400" b="1">
              <a:solidFill>
                <a:srgbClr val="000000"/>
              </a:solidFill>
              <a:cs typeface="Arial" panose="020B0604020202020204" pitchFamily="34" charset="0"/>
            </a:endParaRPr>
          </a:p>
        </p:txBody>
      </p:sp>
      <p:sp>
        <p:nvSpPr>
          <p:cNvPr id="17" name="TextBox 16">
            <a:extLst>
              <a:ext uri="{FF2B5EF4-FFF2-40B4-BE49-F238E27FC236}">
                <a16:creationId xmlns:a16="http://schemas.microsoft.com/office/drawing/2014/main" id="{EB45AE16-5DA6-0E4B-A581-6D37FD3BA440}"/>
              </a:ext>
            </a:extLst>
          </p:cNvPr>
          <p:cNvSpPr txBox="1"/>
          <p:nvPr/>
        </p:nvSpPr>
        <p:spPr>
          <a:xfrm>
            <a:off x="4003194" y="3134696"/>
            <a:ext cx="1286786" cy="523220"/>
          </a:xfrm>
          <a:prstGeom prst="rect">
            <a:avLst/>
          </a:prstGeom>
          <a:noFill/>
        </p:spPr>
        <p:txBody>
          <a:bodyPr wrap="square">
            <a:spAutoFit/>
          </a:bodyPr>
          <a:lstStyle/>
          <a:p>
            <a:pPr algn="ctr"/>
            <a:r>
              <a:rPr lang="en-GB" sz="1400" b="1">
                <a:solidFill>
                  <a:schemeClr val="bg1"/>
                </a:solidFill>
                <a:cs typeface="Arial" panose="020B0604020202020204" pitchFamily="34" charset="0"/>
              </a:rPr>
              <a:t>Mitybos įpročiai</a:t>
            </a:r>
            <a:endParaRPr lang="en-US" sz="1400" b="1">
              <a:solidFill>
                <a:schemeClr val="bg1"/>
              </a:solidFill>
              <a:cs typeface="Arial" panose="020B0604020202020204" pitchFamily="34" charset="0"/>
            </a:endParaRPr>
          </a:p>
        </p:txBody>
      </p:sp>
      <p:sp>
        <p:nvSpPr>
          <p:cNvPr id="18" name="TextBox 17">
            <a:extLst>
              <a:ext uri="{FF2B5EF4-FFF2-40B4-BE49-F238E27FC236}">
                <a16:creationId xmlns:a16="http://schemas.microsoft.com/office/drawing/2014/main" id="{FDB69E88-1EA6-4947-BBF7-359FC6EBA95B}"/>
              </a:ext>
            </a:extLst>
          </p:cNvPr>
          <p:cNvSpPr txBox="1"/>
          <p:nvPr/>
        </p:nvSpPr>
        <p:spPr>
          <a:xfrm>
            <a:off x="4977423" y="3755791"/>
            <a:ext cx="1067330" cy="523220"/>
          </a:xfrm>
          <a:prstGeom prst="rect">
            <a:avLst/>
          </a:prstGeom>
          <a:noFill/>
        </p:spPr>
        <p:txBody>
          <a:bodyPr wrap="square">
            <a:spAutoFit/>
          </a:bodyPr>
          <a:lstStyle/>
          <a:p>
            <a:pPr algn="ctr"/>
            <a:r>
              <a:rPr lang="en-GB" sz="1400" b="1">
                <a:solidFill>
                  <a:srgbClr val="000000"/>
                </a:solidFill>
                <a:cs typeface="Arial" panose="020B0604020202020204" pitchFamily="34" charset="0"/>
              </a:rPr>
              <a:t>Baltyminis maistas</a:t>
            </a:r>
            <a:endParaRPr lang="en-US" sz="1400" b="1">
              <a:solidFill>
                <a:srgbClr val="000000"/>
              </a:solidFill>
              <a:cs typeface="Arial" panose="020B0604020202020204" pitchFamily="34" charset="0"/>
            </a:endParaRPr>
          </a:p>
        </p:txBody>
      </p:sp>
      <p:sp>
        <p:nvSpPr>
          <p:cNvPr id="19" name="TextBox 18">
            <a:extLst>
              <a:ext uri="{FF2B5EF4-FFF2-40B4-BE49-F238E27FC236}">
                <a16:creationId xmlns:a16="http://schemas.microsoft.com/office/drawing/2014/main" id="{1F7E7FF3-B93D-1C43-BE6E-DD1E2083493E}"/>
              </a:ext>
            </a:extLst>
          </p:cNvPr>
          <p:cNvSpPr txBox="1"/>
          <p:nvPr/>
        </p:nvSpPr>
        <p:spPr>
          <a:xfrm>
            <a:off x="5810938" y="3239643"/>
            <a:ext cx="858882" cy="523220"/>
          </a:xfrm>
          <a:prstGeom prst="rect">
            <a:avLst/>
          </a:prstGeom>
          <a:noFill/>
        </p:spPr>
        <p:txBody>
          <a:bodyPr wrap="square">
            <a:spAutoFit/>
          </a:bodyPr>
          <a:lstStyle/>
          <a:p>
            <a:pPr algn="ctr"/>
            <a:r>
              <a:rPr lang="en-GB" sz="1400" b="1">
                <a:solidFill>
                  <a:srgbClr val="000000"/>
                </a:solidFill>
                <a:cs typeface="Arial" panose="020B0604020202020204" pitchFamily="34" charset="0"/>
              </a:rPr>
              <a:t>Maisto matrica</a:t>
            </a:r>
            <a:endParaRPr lang="en-US" sz="1400" b="1">
              <a:solidFill>
                <a:srgbClr val="000000"/>
              </a:solidFill>
              <a:cs typeface="Arial" panose="020B0604020202020204" pitchFamily="34" charset="0"/>
            </a:endParaRPr>
          </a:p>
        </p:txBody>
      </p:sp>
      <p:sp>
        <p:nvSpPr>
          <p:cNvPr id="20" name="TextBox 19">
            <a:extLst>
              <a:ext uri="{FF2B5EF4-FFF2-40B4-BE49-F238E27FC236}">
                <a16:creationId xmlns:a16="http://schemas.microsoft.com/office/drawing/2014/main" id="{9FD5B48B-5667-8A4F-AA99-CDB1ED4DA410}"/>
              </a:ext>
            </a:extLst>
          </p:cNvPr>
          <p:cNvSpPr txBox="1"/>
          <p:nvPr/>
        </p:nvSpPr>
        <p:spPr>
          <a:xfrm>
            <a:off x="6399616" y="3801366"/>
            <a:ext cx="858882" cy="461665"/>
          </a:xfrm>
          <a:prstGeom prst="rect">
            <a:avLst/>
          </a:prstGeom>
          <a:noFill/>
        </p:spPr>
        <p:txBody>
          <a:bodyPr wrap="square">
            <a:spAutoFit/>
          </a:bodyPr>
          <a:lstStyle/>
          <a:p>
            <a:pPr algn="ctr"/>
            <a:r>
              <a:rPr lang="en-GB" sz="1200" b="1">
                <a:solidFill>
                  <a:schemeClr val="bg1"/>
                </a:solidFill>
                <a:cs typeface="Arial" panose="020B0604020202020204" pitchFamily="34" charset="0"/>
              </a:rPr>
              <a:t>Aminorūgštys</a:t>
            </a:r>
            <a:endParaRPr lang="en-US" sz="1200" b="1">
              <a:solidFill>
                <a:schemeClr val="bg1"/>
              </a:solidFill>
              <a:cs typeface="Arial" panose="020B0604020202020204" pitchFamily="34" charset="0"/>
            </a:endParaRPr>
          </a:p>
        </p:txBody>
      </p:sp>
      <p:cxnSp>
        <p:nvCxnSpPr>
          <p:cNvPr id="22" name="Straight Arrow Connector 21">
            <a:extLst>
              <a:ext uri="{FF2B5EF4-FFF2-40B4-BE49-F238E27FC236}">
                <a16:creationId xmlns:a16="http://schemas.microsoft.com/office/drawing/2014/main" id="{32423EC2-CB77-BD40-9C1A-B1D94D78BC4D}"/>
              </a:ext>
            </a:extLst>
          </p:cNvPr>
          <p:cNvCxnSpPr>
            <a:cxnSpLocks/>
          </p:cNvCxnSpPr>
          <p:nvPr/>
        </p:nvCxnSpPr>
        <p:spPr>
          <a:xfrm>
            <a:off x="6226515" y="4137942"/>
            <a:ext cx="0" cy="791290"/>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30CB10-B104-E741-BF9E-6E141AE59E61}"/>
              </a:ext>
            </a:extLst>
          </p:cNvPr>
          <p:cNvCxnSpPr>
            <a:cxnSpLocks/>
          </p:cNvCxnSpPr>
          <p:nvPr/>
        </p:nvCxnSpPr>
        <p:spPr>
          <a:xfrm>
            <a:off x="6829057" y="4533587"/>
            <a:ext cx="0" cy="831618"/>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275777F-3123-6C45-8AB7-9701901D33EE}"/>
              </a:ext>
            </a:extLst>
          </p:cNvPr>
          <p:cNvCxnSpPr>
            <a:cxnSpLocks/>
          </p:cNvCxnSpPr>
          <p:nvPr/>
        </p:nvCxnSpPr>
        <p:spPr>
          <a:xfrm>
            <a:off x="5511088" y="4725827"/>
            <a:ext cx="0" cy="639378"/>
          </a:xfrm>
          <a:prstGeom prst="straightConnector1">
            <a:avLst/>
          </a:prstGeom>
          <a:ln w="190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FC20CC-83B9-4B45-A38F-F977D3723841}"/>
              </a:ext>
            </a:extLst>
          </p:cNvPr>
          <p:cNvSpPr txBox="1"/>
          <p:nvPr/>
        </p:nvSpPr>
        <p:spPr>
          <a:xfrm>
            <a:off x="4379427" y="5413231"/>
            <a:ext cx="1847081" cy="400110"/>
          </a:xfrm>
          <a:prstGeom prst="rect">
            <a:avLst/>
          </a:prstGeom>
          <a:noFill/>
        </p:spPr>
        <p:txBody>
          <a:bodyPr wrap="square">
            <a:spAutoFit/>
          </a:bodyPr>
          <a:lstStyle/>
          <a:p>
            <a:pPr algn="ctr"/>
            <a:r>
              <a:rPr lang="lt-LT" sz="1000" dirty="0">
                <a:solidFill>
                  <a:srgbClr val="000000"/>
                </a:solidFill>
                <a:cs typeface="Arial" panose="020B0604020202020204" pitchFamily="34" charset="0"/>
              </a:rPr>
              <a:t>Maistinių medžiagų biologinis prieinamumas ir reikalavimai</a:t>
            </a:r>
            <a:endParaRPr lang="en-US" sz="1000" dirty="0" err="1">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BAE06C17-15AD-6542-B29F-8E34966508AF}"/>
              </a:ext>
            </a:extLst>
          </p:cNvPr>
          <p:cNvSpPr txBox="1"/>
          <p:nvPr/>
        </p:nvSpPr>
        <p:spPr>
          <a:xfrm>
            <a:off x="5358231" y="4922952"/>
            <a:ext cx="1694203" cy="400110"/>
          </a:xfrm>
          <a:prstGeom prst="rect">
            <a:avLst/>
          </a:prstGeom>
          <a:noFill/>
        </p:spPr>
        <p:txBody>
          <a:bodyPr wrap="square">
            <a:spAutoFit/>
          </a:bodyPr>
          <a:lstStyle/>
          <a:p>
            <a:pPr algn="ctr"/>
            <a:r>
              <a:rPr lang="lt-LT" sz="1000">
                <a:solidFill>
                  <a:srgbClr val="000000"/>
                </a:solidFill>
                <a:cs typeface="Arial" panose="020B0604020202020204" pitchFamily="34" charset="0"/>
              </a:rPr>
              <a:t>Maisto struktūra, </a:t>
            </a:r>
          </a:p>
          <a:p>
            <a:pPr algn="ctr"/>
            <a:r>
              <a:rPr lang="lt-LT" sz="1000">
                <a:solidFill>
                  <a:srgbClr val="000000"/>
                </a:solidFill>
                <a:cs typeface="Arial" panose="020B0604020202020204" pitchFamily="34" charset="0"/>
              </a:rPr>
              <a:t>maistinių medžiagų sąveika</a:t>
            </a:r>
            <a:endParaRPr lang="en-GB" sz="1000">
              <a:solidFill>
                <a:srgbClr val="000000"/>
              </a:solidFill>
              <a:cs typeface="Arial" panose="020B0604020202020204" pitchFamily="34" charset="0"/>
            </a:endParaRPr>
          </a:p>
        </p:txBody>
      </p:sp>
      <p:sp>
        <p:nvSpPr>
          <p:cNvPr id="28" name="TextBox 27">
            <a:extLst>
              <a:ext uri="{FF2B5EF4-FFF2-40B4-BE49-F238E27FC236}">
                <a16:creationId xmlns:a16="http://schemas.microsoft.com/office/drawing/2014/main" id="{2795658F-4BF5-DF43-A05F-F14D09BD7C40}"/>
              </a:ext>
            </a:extLst>
          </p:cNvPr>
          <p:cNvSpPr txBox="1"/>
          <p:nvPr/>
        </p:nvSpPr>
        <p:spPr>
          <a:xfrm>
            <a:off x="6109431" y="5365205"/>
            <a:ext cx="1506242" cy="400110"/>
          </a:xfrm>
          <a:prstGeom prst="rect">
            <a:avLst/>
          </a:prstGeom>
          <a:noFill/>
        </p:spPr>
        <p:txBody>
          <a:bodyPr wrap="square">
            <a:spAutoFit/>
          </a:bodyPr>
          <a:lstStyle/>
          <a:p>
            <a:pPr algn="ctr"/>
            <a:r>
              <a:rPr lang="lt-LT" sz="1000">
                <a:solidFill>
                  <a:srgbClr val="000000"/>
                </a:solidFill>
                <a:cs typeface="Arial" panose="020B0604020202020204" pitchFamily="34" charset="0"/>
              </a:rPr>
              <a:t>Baltymų sintezė, anaboliniai signalai</a:t>
            </a:r>
            <a:endParaRPr lang="en-US" sz="1000">
              <a:solidFill>
                <a:srgbClr val="000000"/>
              </a:solidFill>
              <a:cs typeface="Arial" panose="020B0604020202020204" pitchFamily="34" charset="0"/>
            </a:endParaRPr>
          </a:p>
        </p:txBody>
      </p:sp>
    </p:spTree>
    <p:extLst>
      <p:ext uri="{BB962C8B-B14F-4D97-AF65-F5344CB8AC3E}">
        <p14:creationId xmlns:p14="http://schemas.microsoft.com/office/powerpoint/2010/main" val="4024209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C2D3DA1-E81E-4FCC-A988-E1E099024FB6}"/>
              </a:ext>
            </a:extLst>
          </p:cNvPr>
          <p:cNvSpPr>
            <a:spLocks noGrp="1"/>
          </p:cNvSpPr>
          <p:nvPr>
            <p:ph type="body" sz="quarter" idx="16"/>
          </p:nvPr>
        </p:nvSpPr>
        <p:spPr>
          <a:xfrm>
            <a:off x="735013" y="642938"/>
            <a:ext cx="10807700" cy="582612"/>
          </a:xfrm>
        </p:spPr>
        <p:txBody>
          <a:bodyPr>
            <a:normAutofit lnSpcReduction="10000"/>
          </a:bodyPr>
          <a:lstStyle/>
          <a:p>
            <a:r>
              <a:rPr lang="lt-LT" b="1" dirty="0"/>
              <a:t>„Iš viršaus į apačią” metodas </a:t>
            </a:r>
          </a:p>
        </p:txBody>
      </p:sp>
      <p:sp>
        <p:nvSpPr>
          <p:cNvPr id="5" name="Text Placeholder 1">
            <a:extLst>
              <a:ext uri="{FF2B5EF4-FFF2-40B4-BE49-F238E27FC236}">
                <a16:creationId xmlns:a16="http://schemas.microsoft.com/office/drawing/2014/main" id="{CBAE24F9-B82D-4F5C-B724-F9B7DEED745E}"/>
              </a:ext>
            </a:extLst>
          </p:cNvPr>
          <p:cNvSpPr>
            <a:spLocks noGrp="1"/>
          </p:cNvSpPr>
          <p:nvPr>
            <p:ph type="body" sz="quarter" idx="18"/>
          </p:nvPr>
        </p:nvSpPr>
        <p:spPr>
          <a:xfrm>
            <a:off x="398128" y="1495425"/>
            <a:ext cx="10999787" cy="3867150"/>
          </a:xfrm>
        </p:spPr>
        <p:txBody>
          <a:bodyPr>
            <a:noAutofit/>
          </a:bodyPr>
          <a:lstStyle/>
          <a:p>
            <a:pPr marL="571500" indent="-342900">
              <a:lnSpc>
                <a:spcPct val="100000"/>
              </a:lnSpc>
              <a:buFont typeface="Arial" panose="020B0604020202020204" pitchFamily="34" charset="0"/>
              <a:buChar char="•"/>
            </a:pPr>
            <a:r>
              <a:rPr lang="en-US" sz="2200" b="1" u="sng" dirty="0" err="1">
                <a:solidFill>
                  <a:srgbClr val="1188A3"/>
                </a:solidFill>
              </a:rPr>
              <a:t>Aplinka</a:t>
            </a:r>
            <a:r>
              <a:rPr lang="en-US" sz="2200" dirty="0"/>
              <a:t> – </a:t>
            </a:r>
            <a:r>
              <a:rPr lang="lt-LT" sz="2200" dirty="0"/>
              <a:t>metų laikas, geografinė padėtis ir tvari žemės ūkio praktika;</a:t>
            </a:r>
          </a:p>
          <a:p>
            <a:pPr marL="571500" indent="-342900">
              <a:lnSpc>
                <a:spcPct val="100000"/>
              </a:lnSpc>
              <a:buFont typeface="Arial" panose="020B0604020202020204" pitchFamily="34" charset="0"/>
              <a:buChar char="•"/>
            </a:pPr>
            <a:r>
              <a:rPr lang="lt-LT" sz="2200" b="1" u="sng" dirty="0">
                <a:solidFill>
                  <a:srgbClr val="1188A3"/>
                </a:solidFill>
              </a:rPr>
              <a:t>Gyvenimo kokybė </a:t>
            </a:r>
            <a:r>
              <a:rPr lang="en-US" sz="2200" dirty="0"/>
              <a:t>– </a:t>
            </a:r>
            <a:r>
              <a:rPr lang="en-US" sz="2200" dirty="0" err="1"/>
              <a:t>fizinio</a:t>
            </a:r>
            <a:r>
              <a:rPr lang="en-US" sz="2200" dirty="0"/>
              <a:t> </a:t>
            </a:r>
            <a:r>
              <a:rPr lang="en-US" sz="2200" dirty="0" err="1"/>
              <a:t>aktyvumo</a:t>
            </a:r>
            <a:r>
              <a:rPr lang="en-US" sz="2200" dirty="0"/>
              <a:t> </a:t>
            </a:r>
            <a:r>
              <a:rPr lang="en-US" sz="2200" dirty="0" err="1"/>
              <a:t>ir</a:t>
            </a:r>
            <a:r>
              <a:rPr lang="en-US" sz="2200" dirty="0"/>
              <a:t> (</a:t>
            </a:r>
            <a:r>
              <a:rPr lang="en-US" sz="2200" dirty="0" err="1"/>
              <a:t>arba</a:t>
            </a:r>
            <a:r>
              <a:rPr lang="en-US" sz="2200" dirty="0"/>
              <a:t>) </a:t>
            </a:r>
            <a:r>
              <a:rPr lang="en-US" sz="2200" dirty="0" err="1"/>
              <a:t>fizinio</a:t>
            </a:r>
            <a:r>
              <a:rPr lang="en-US" sz="2200" dirty="0"/>
              <a:t> </a:t>
            </a:r>
            <a:r>
              <a:rPr lang="en-US" sz="2200" dirty="0" err="1"/>
              <a:t>aktyvumo</a:t>
            </a:r>
            <a:r>
              <a:rPr lang="en-US" sz="2200" dirty="0"/>
              <a:t> </a:t>
            </a:r>
            <a:r>
              <a:rPr lang="en-US" sz="2200" dirty="0" err="1"/>
              <a:t>įpročiai</a:t>
            </a:r>
            <a:r>
              <a:rPr lang="en-US" sz="2200" dirty="0"/>
              <a:t> </a:t>
            </a:r>
            <a:r>
              <a:rPr lang="en-US" sz="2200" dirty="0" err="1"/>
              <a:t>arba</a:t>
            </a:r>
            <a:r>
              <a:rPr lang="en-US" sz="2200" dirty="0"/>
              <a:t> </a:t>
            </a:r>
            <a:r>
              <a:rPr lang="en-US" sz="2200" dirty="0" err="1"/>
              <a:t>traumos</a:t>
            </a:r>
            <a:r>
              <a:rPr lang="en-US" sz="2200" dirty="0"/>
              <a:t>;</a:t>
            </a:r>
          </a:p>
          <a:p>
            <a:pPr marL="571500" indent="-342900">
              <a:lnSpc>
                <a:spcPct val="100000"/>
              </a:lnSpc>
              <a:buFont typeface="Arial" panose="020B0604020202020204" pitchFamily="34" charset="0"/>
              <a:buChar char="•"/>
            </a:pPr>
            <a:r>
              <a:rPr lang="en-US" sz="2200" b="1" u="sng" dirty="0" err="1">
                <a:solidFill>
                  <a:srgbClr val="1188A3"/>
                </a:solidFill>
              </a:rPr>
              <a:t>Mitybos</a:t>
            </a:r>
            <a:r>
              <a:rPr lang="en-US" sz="2200" b="1" u="sng" dirty="0">
                <a:solidFill>
                  <a:srgbClr val="1188A3"/>
                </a:solidFill>
              </a:rPr>
              <a:t> </a:t>
            </a:r>
            <a:r>
              <a:rPr lang="en-US" sz="2200" b="1" u="sng" dirty="0" err="1">
                <a:solidFill>
                  <a:srgbClr val="1188A3"/>
                </a:solidFill>
              </a:rPr>
              <a:t>modelis</a:t>
            </a:r>
            <a:r>
              <a:rPr lang="en-US" sz="2200" b="1" u="sng" dirty="0">
                <a:solidFill>
                  <a:srgbClr val="1188A3"/>
                </a:solidFill>
              </a:rPr>
              <a:t> </a:t>
            </a:r>
            <a:r>
              <a:rPr lang="en-US" dirty="0"/>
              <a:t>–</a:t>
            </a:r>
            <a:r>
              <a:rPr lang="en-US" sz="2200" dirty="0"/>
              <a:t> </a:t>
            </a:r>
            <a:r>
              <a:rPr lang="en-US" sz="2200" dirty="0" err="1"/>
              <a:t>vakarietiškas</a:t>
            </a:r>
            <a:r>
              <a:rPr lang="en-US" sz="2200" dirty="0"/>
              <a:t>, </a:t>
            </a:r>
            <a:r>
              <a:rPr lang="en-US" sz="2200" dirty="0" err="1"/>
              <a:t>Viduržemio</a:t>
            </a:r>
            <a:r>
              <a:rPr lang="en-US" sz="2200" dirty="0"/>
              <a:t> </a:t>
            </a:r>
            <a:r>
              <a:rPr lang="en-US" sz="2200" dirty="0" err="1"/>
              <a:t>jūros</a:t>
            </a:r>
            <a:r>
              <a:rPr lang="en-US" sz="2200" dirty="0"/>
              <a:t> </a:t>
            </a:r>
            <a:r>
              <a:rPr lang="en-US" sz="2200" dirty="0" err="1"/>
              <a:t>regiono</a:t>
            </a:r>
            <a:r>
              <a:rPr lang="en-US" sz="2200" dirty="0"/>
              <a:t> </a:t>
            </a:r>
            <a:r>
              <a:rPr lang="en-US" sz="2200" dirty="0" err="1"/>
              <a:t>arba</a:t>
            </a:r>
            <a:r>
              <a:rPr lang="en-US" sz="2200" dirty="0"/>
              <a:t> </a:t>
            </a:r>
            <a:r>
              <a:rPr lang="en-US" sz="2200" dirty="0" err="1"/>
              <a:t>vegetariškas</a:t>
            </a:r>
            <a:r>
              <a:rPr lang="en-US" sz="2200" dirty="0"/>
              <a:t> / </a:t>
            </a:r>
            <a:r>
              <a:rPr lang="en-US" sz="2200" dirty="0" err="1"/>
              <a:t>veganiškas</a:t>
            </a:r>
            <a:r>
              <a:rPr lang="en-US" sz="2200" dirty="0"/>
              <a:t>;</a:t>
            </a:r>
          </a:p>
          <a:p>
            <a:pPr marL="571500" indent="-342900">
              <a:lnSpc>
                <a:spcPct val="100000"/>
              </a:lnSpc>
              <a:buFont typeface="Arial" panose="020B0604020202020204" pitchFamily="34" charset="0"/>
              <a:buChar char="•"/>
            </a:pPr>
            <a:r>
              <a:rPr lang="en-US" sz="2200" b="1" u="sng" dirty="0" err="1">
                <a:solidFill>
                  <a:srgbClr val="1188A3"/>
                </a:solidFill>
              </a:rPr>
              <a:t>Baltyminiai</a:t>
            </a:r>
            <a:r>
              <a:rPr lang="en-US" sz="2200" b="1" u="sng" dirty="0">
                <a:solidFill>
                  <a:srgbClr val="1188A3"/>
                </a:solidFill>
              </a:rPr>
              <a:t> </a:t>
            </a:r>
            <a:r>
              <a:rPr lang="en-US" sz="2200" b="1" u="sng" dirty="0" err="1">
                <a:solidFill>
                  <a:srgbClr val="1188A3"/>
                </a:solidFill>
              </a:rPr>
              <a:t>maisto</a:t>
            </a:r>
            <a:r>
              <a:rPr lang="en-US" sz="2200" b="1" u="sng" dirty="0">
                <a:solidFill>
                  <a:srgbClr val="1188A3"/>
                </a:solidFill>
              </a:rPr>
              <a:t> </a:t>
            </a:r>
            <a:r>
              <a:rPr lang="en-US" sz="2200" b="1" u="sng" dirty="0" err="1">
                <a:solidFill>
                  <a:srgbClr val="1188A3"/>
                </a:solidFill>
              </a:rPr>
              <a:t>produktai</a:t>
            </a:r>
            <a:r>
              <a:rPr lang="en-US" sz="2200" b="1" u="sng" dirty="0">
                <a:solidFill>
                  <a:srgbClr val="1188A3"/>
                </a:solidFill>
              </a:rPr>
              <a:t> </a:t>
            </a:r>
            <a:r>
              <a:rPr lang="en-US" sz="2200" dirty="0"/>
              <a:t>– </a:t>
            </a:r>
            <a:r>
              <a:rPr lang="lt-LT" sz="2200" dirty="0"/>
              <a:t>gyvūninė ar augalinė mėsa, jautiena ar </a:t>
            </a:r>
            <a:r>
              <a:rPr lang="lt-LT" sz="2200" dirty="0" err="1"/>
              <a:t>kynva</a:t>
            </a:r>
            <a:r>
              <a:rPr lang="lt-LT" sz="2200" dirty="0"/>
              <a:t> kruopos; arba derinys;</a:t>
            </a:r>
          </a:p>
          <a:p>
            <a:pPr marL="571500" indent="-342900">
              <a:lnSpc>
                <a:spcPct val="100000"/>
              </a:lnSpc>
              <a:buFont typeface="Arial" panose="020B0604020202020204" pitchFamily="34" charset="0"/>
              <a:buChar char="•"/>
            </a:pPr>
            <a:r>
              <a:rPr lang="en-US" sz="2200" b="1" u="sng" dirty="0" err="1">
                <a:solidFill>
                  <a:srgbClr val="1188A3"/>
                </a:solidFill>
              </a:rPr>
              <a:t>Grynasis</a:t>
            </a:r>
            <a:r>
              <a:rPr lang="en-US" sz="2200" b="1" u="sng" dirty="0">
                <a:solidFill>
                  <a:srgbClr val="1188A3"/>
                </a:solidFill>
              </a:rPr>
              <a:t> </a:t>
            </a:r>
            <a:r>
              <a:rPr lang="en-US" sz="2200" b="1" u="sng" dirty="0" err="1">
                <a:solidFill>
                  <a:srgbClr val="1188A3"/>
                </a:solidFill>
              </a:rPr>
              <a:t>maisto</a:t>
            </a:r>
            <a:r>
              <a:rPr lang="en-US" sz="2200" b="1" u="sng" dirty="0">
                <a:solidFill>
                  <a:srgbClr val="1188A3"/>
                </a:solidFill>
              </a:rPr>
              <a:t> </a:t>
            </a:r>
            <a:r>
              <a:rPr lang="en-US" sz="2200" b="1" u="sng" dirty="0" err="1">
                <a:solidFill>
                  <a:srgbClr val="1188A3"/>
                </a:solidFill>
              </a:rPr>
              <a:t>matricos</a:t>
            </a:r>
            <a:r>
              <a:rPr lang="en-US" sz="2200" b="1" u="sng" dirty="0">
                <a:solidFill>
                  <a:srgbClr val="1188A3"/>
                </a:solidFill>
              </a:rPr>
              <a:t> </a:t>
            </a:r>
            <a:r>
              <a:rPr lang="en-US" sz="2200" b="1" u="sng" dirty="0" err="1">
                <a:solidFill>
                  <a:srgbClr val="1188A3"/>
                </a:solidFill>
              </a:rPr>
              <a:t>poveikis</a:t>
            </a:r>
            <a:r>
              <a:rPr lang="en-US" sz="2200" b="1" u="sng" dirty="0">
                <a:solidFill>
                  <a:srgbClr val="1188A3"/>
                </a:solidFill>
              </a:rPr>
              <a:t> </a:t>
            </a:r>
            <a:r>
              <a:rPr lang="en-US" sz="2200" dirty="0"/>
              <a:t>– </a:t>
            </a:r>
            <a:r>
              <a:rPr lang="lt-LT" sz="2200" dirty="0"/>
              <a:t>maisto struktūros projektavimas; maistinių medžiagų sąveika;</a:t>
            </a:r>
          </a:p>
          <a:p>
            <a:pPr marL="571500" indent="-342900">
              <a:lnSpc>
                <a:spcPct val="100000"/>
              </a:lnSpc>
              <a:buFont typeface="Arial" panose="020B0604020202020204" pitchFamily="34" charset="0"/>
              <a:buChar char="•"/>
            </a:pPr>
            <a:r>
              <a:rPr lang="lt-LT" sz="2200" b="1" u="sng" dirty="0">
                <a:solidFill>
                  <a:srgbClr val="1188A3"/>
                </a:solidFill>
              </a:rPr>
              <a:t>Pagrindinė baltymų sudedamoji dalis </a:t>
            </a:r>
            <a:r>
              <a:rPr lang="en-US" sz="2200" dirty="0"/>
              <a:t>- </a:t>
            </a:r>
            <a:r>
              <a:rPr lang="lt-LT" sz="2200" dirty="0"/>
              <a:t>maistinės aminorūgštys.</a:t>
            </a:r>
            <a:endParaRPr lang="en-US" sz="2200" dirty="0"/>
          </a:p>
          <a:p>
            <a:pPr indent="0">
              <a:lnSpc>
                <a:spcPct val="100000"/>
              </a:lnSpc>
            </a:pPr>
            <a:r>
              <a:rPr lang="en-US" sz="2400" b="1" dirty="0">
                <a:highlight>
                  <a:srgbClr val="FED100"/>
                </a:highlight>
              </a:rPr>
              <a:t> PATARIMAS</a:t>
            </a:r>
            <a:r>
              <a:rPr lang="en-US" sz="2400" b="1" dirty="0">
                <a:highlight>
                  <a:srgbClr val="FED100"/>
                </a:highlight>
                <a:latin typeface="Comic Sans MS" panose="030F0702030302020204" pitchFamily="66" charset="0"/>
              </a:rPr>
              <a:t>:</a:t>
            </a:r>
            <a:r>
              <a:rPr lang="en-US" sz="2400" b="1" dirty="0">
                <a:latin typeface="Comic Sans MS" panose="030F0702030302020204" pitchFamily="66" charset="0"/>
              </a:rPr>
              <a:t> </a:t>
            </a:r>
            <a:r>
              <a:rPr lang="lt-LT" sz="2200" b="1" dirty="0"/>
              <a:t>Toks požiūris gali patarti ir padėti mokslinių tyrimų ir technologinės plėtros srityje ir, ko gero, suteikti daugiausiai ekologiškai pagrįstos informacijos apie mitybą. </a:t>
            </a:r>
            <a:endParaRPr lang="en-US" sz="2200" b="1" dirty="0"/>
          </a:p>
          <a:p>
            <a:pPr indent="0">
              <a:lnSpc>
                <a:spcPct val="100000"/>
              </a:lnSpc>
            </a:pPr>
            <a:endParaRPr lang="en-IE" sz="2200" dirty="0"/>
          </a:p>
        </p:txBody>
      </p:sp>
    </p:spTree>
    <p:extLst>
      <p:ext uri="{BB962C8B-B14F-4D97-AF65-F5344CB8AC3E}">
        <p14:creationId xmlns:p14="http://schemas.microsoft.com/office/powerpoint/2010/main" val="31445785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3F1DB8-1056-4F5F-8C07-CE12FBC02B59}"/>
              </a:ext>
            </a:extLst>
          </p:cNvPr>
          <p:cNvSpPr>
            <a:spLocks noGrp="1"/>
          </p:cNvSpPr>
          <p:nvPr>
            <p:ph type="body" sz="quarter" idx="18"/>
          </p:nvPr>
        </p:nvSpPr>
        <p:spPr>
          <a:xfrm>
            <a:off x="482600" y="1495148"/>
            <a:ext cx="5909700" cy="4283352"/>
          </a:xfrm>
        </p:spPr>
        <p:txBody>
          <a:bodyPr>
            <a:normAutofit/>
          </a:bodyPr>
          <a:lstStyle/>
          <a:p>
            <a:pPr indent="0"/>
            <a:r>
              <a:rPr lang="lt-LT" b="1" dirty="0">
                <a:latin typeface="-apple-system"/>
              </a:rPr>
              <a:t>Per burną vartojami </a:t>
            </a:r>
            <a:r>
              <a:rPr lang="lt-LT" b="1" i="0" dirty="0">
                <a:solidFill>
                  <a:srgbClr val="000000"/>
                </a:solidFill>
                <a:effectLst/>
                <a:latin typeface="-apple-system"/>
              </a:rPr>
              <a:t>mitybos papildai:</a:t>
            </a:r>
          </a:p>
          <a:p>
            <a:pPr indent="0"/>
            <a:r>
              <a:rPr lang="lt-LT" i="0" dirty="0">
                <a:solidFill>
                  <a:srgbClr val="000000"/>
                </a:solidFill>
                <a:effectLst/>
                <a:latin typeface="-apple-system"/>
              </a:rPr>
              <a:t>Įrodyta, kad specializuoti geriamieji maisto papildai arba maisto produktai, turintys daug baltymų, padeda vyresnio amžiaus žmonėms atstatyti raumenis, kad jie būtų stiprūs ir energingi. Per burną vartojami papildai paprastai yra sterilūs skysčiai, puskiečiai arba milteliai, kuriuose yra </a:t>
            </a:r>
            <a:r>
              <a:rPr lang="lt-LT" i="0" dirty="0" err="1">
                <a:solidFill>
                  <a:srgbClr val="000000"/>
                </a:solidFill>
                <a:effectLst/>
                <a:latin typeface="-apple-system"/>
              </a:rPr>
              <a:t>makro</a:t>
            </a:r>
            <a:r>
              <a:rPr lang="lt-LT" i="0" dirty="0">
                <a:solidFill>
                  <a:srgbClr val="000000"/>
                </a:solidFill>
                <a:effectLst/>
                <a:latin typeface="-apple-system"/>
              </a:rPr>
              <a:t>-mikroelementų. </a:t>
            </a:r>
          </a:p>
          <a:p>
            <a:pPr indent="0"/>
            <a:r>
              <a:rPr lang="lt-LT" i="0" dirty="0">
                <a:solidFill>
                  <a:srgbClr val="000000"/>
                </a:solidFill>
                <a:effectLst/>
                <a:latin typeface="-apple-system"/>
              </a:rPr>
              <a:t>Kad suprastumėte jų vartojimą, pateikiame paprastą vadovą</a:t>
            </a:r>
            <a:r>
              <a:rPr lang="lt-LT" b="1" i="0" dirty="0">
                <a:solidFill>
                  <a:srgbClr val="000000"/>
                </a:solidFill>
                <a:effectLst/>
                <a:latin typeface="-apple-system"/>
              </a:rPr>
              <a:t>:</a:t>
            </a:r>
            <a:endParaRPr lang="en-IE" dirty="0"/>
          </a:p>
        </p:txBody>
      </p:sp>
      <p:sp>
        <p:nvSpPr>
          <p:cNvPr id="3" name="Text Placeholder 2">
            <a:extLst>
              <a:ext uri="{FF2B5EF4-FFF2-40B4-BE49-F238E27FC236}">
                <a16:creationId xmlns:a16="http://schemas.microsoft.com/office/drawing/2014/main" id="{D24ABD0A-7E3B-4990-9085-BBB0FF3A0908}"/>
              </a:ext>
            </a:extLst>
          </p:cNvPr>
          <p:cNvSpPr>
            <a:spLocks noGrp="1"/>
          </p:cNvSpPr>
          <p:nvPr>
            <p:ph type="body" sz="quarter" idx="16"/>
          </p:nvPr>
        </p:nvSpPr>
        <p:spPr>
          <a:xfrm>
            <a:off x="734715" y="651064"/>
            <a:ext cx="5085159" cy="582221"/>
          </a:xfrm>
        </p:spPr>
        <p:txBody>
          <a:bodyPr>
            <a:normAutofit fontScale="70000" lnSpcReduction="20000"/>
          </a:bodyPr>
          <a:lstStyle/>
          <a:p>
            <a:r>
              <a:rPr lang="lt-LT" b="1" dirty="0"/>
              <a:t>Baltymų suvartojimo sprendimas:</a:t>
            </a:r>
            <a:endParaRPr lang="en-IE" b="1" dirty="0"/>
          </a:p>
        </p:txBody>
      </p:sp>
      <p:pic>
        <p:nvPicPr>
          <p:cNvPr id="8" name="Picture Placeholder 7">
            <a:hlinkClick r:id="rId2"/>
            <a:extLst>
              <a:ext uri="{FF2B5EF4-FFF2-40B4-BE49-F238E27FC236}">
                <a16:creationId xmlns:a16="http://schemas.microsoft.com/office/drawing/2014/main" id="{2EDFD4F9-C42F-4A88-9363-BA265C4B7F8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l="10975" t="7340" r="10542" b="7340"/>
          <a:stretch/>
        </p:blipFill>
        <p:spPr>
          <a:xfrm>
            <a:off x="7454900" y="139700"/>
            <a:ext cx="3505200" cy="4372049"/>
          </a:xfrm>
        </p:spPr>
      </p:pic>
      <p:sp>
        <p:nvSpPr>
          <p:cNvPr id="6" name="TextBox 5">
            <a:extLst>
              <a:ext uri="{FF2B5EF4-FFF2-40B4-BE49-F238E27FC236}">
                <a16:creationId xmlns:a16="http://schemas.microsoft.com/office/drawing/2014/main" id="{DC5FD644-5DE0-4193-8E5F-3AE4E6A588F7}"/>
              </a:ext>
            </a:extLst>
          </p:cNvPr>
          <p:cNvSpPr txBox="1"/>
          <p:nvPr/>
        </p:nvSpPr>
        <p:spPr>
          <a:xfrm>
            <a:off x="662581" y="5362852"/>
            <a:ext cx="5909699" cy="677108"/>
          </a:xfrm>
          <a:prstGeom prst="rect">
            <a:avLst/>
          </a:prstGeom>
          <a:noFill/>
        </p:spPr>
        <p:txBody>
          <a:bodyPr wrap="square">
            <a:spAutoFit/>
          </a:bodyPr>
          <a:lstStyle/>
          <a:p>
            <a:r>
              <a:rPr lang="en-IE" sz="1900" dirty="0">
                <a:solidFill>
                  <a:srgbClr val="1188A3"/>
                </a:solidFill>
                <a:hlinkClick r:id="rId4">
                  <a:extLst>
                    <a:ext uri="{A12FA001-AC4F-418D-AE19-62706E023703}">
                      <ahyp:hlinkClr xmlns:ahyp="http://schemas.microsoft.com/office/drawing/2018/hyperlinkcolor" val="tx"/>
                    </a:ext>
                  </a:extLst>
                </a:hlinkClick>
              </a:rPr>
              <a:t>how-to-use-</a:t>
            </a:r>
            <a:endParaRPr lang="lt-LT" sz="1900" dirty="0">
              <a:solidFill>
                <a:srgbClr val="1188A3"/>
              </a:solidFill>
              <a:hlinkClick r:id="rId4">
                <a:extLst>
                  <a:ext uri="{A12FA001-AC4F-418D-AE19-62706E023703}">
                    <ahyp:hlinkClr xmlns:ahyp="http://schemas.microsoft.com/office/drawing/2018/hyperlinkcolor" val="tx"/>
                  </a:ext>
                </a:extLst>
              </a:hlinkClick>
            </a:endParaRPr>
          </a:p>
          <a:p>
            <a:r>
              <a:rPr lang="en-IE" sz="1900" dirty="0">
                <a:solidFill>
                  <a:srgbClr val="1188A3"/>
                </a:solidFill>
                <a:hlinkClick r:id="rId4">
                  <a:extLst>
                    <a:ext uri="{A12FA001-AC4F-418D-AE19-62706E023703}">
                      <ahyp:hlinkClr xmlns:ahyp="http://schemas.microsoft.com/office/drawing/2018/hyperlinkcolor" val="tx"/>
                    </a:ext>
                  </a:extLst>
                </a:hlinkClick>
              </a:rPr>
              <a:t>oral-nutritional-supplements.pdf (hse.ie)</a:t>
            </a:r>
            <a:endParaRPr lang="en-IE" sz="1900" dirty="0">
              <a:solidFill>
                <a:srgbClr val="1188A3"/>
              </a:solidFill>
            </a:endParaRPr>
          </a:p>
        </p:txBody>
      </p:sp>
      <p:sp>
        <p:nvSpPr>
          <p:cNvPr id="10" name="TextBox 9">
            <a:extLst>
              <a:ext uri="{FF2B5EF4-FFF2-40B4-BE49-F238E27FC236}">
                <a16:creationId xmlns:a16="http://schemas.microsoft.com/office/drawing/2014/main" id="{E8D2073D-0B79-4E97-896F-A84AA33DD213}"/>
              </a:ext>
            </a:extLst>
          </p:cNvPr>
          <p:cNvSpPr txBox="1"/>
          <p:nvPr/>
        </p:nvSpPr>
        <p:spPr>
          <a:xfrm>
            <a:off x="6508864" y="4590639"/>
            <a:ext cx="5513835" cy="1323439"/>
          </a:xfrm>
          <a:prstGeom prst="rect">
            <a:avLst/>
          </a:prstGeom>
          <a:noFill/>
        </p:spPr>
        <p:txBody>
          <a:bodyPr wrap="square">
            <a:spAutoFit/>
          </a:bodyPr>
          <a:lstStyle/>
          <a:p>
            <a:r>
              <a:rPr lang="lt-LT" sz="2000" dirty="0">
                <a:solidFill>
                  <a:srgbClr val="000000"/>
                </a:solidFill>
              </a:rPr>
              <a:t>„</a:t>
            </a:r>
            <a:r>
              <a:rPr lang="lt-LT" sz="2000" dirty="0" err="1">
                <a:solidFill>
                  <a:srgbClr val="000000"/>
                </a:solidFill>
              </a:rPr>
              <a:t>Foodlink</a:t>
            </a:r>
            <a:r>
              <a:rPr lang="lt-LT" sz="2000" dirty="0">
                <a:solidFill>
                  <a:srgbClr val="000000"/>
                </a:solidFill>
              </a:rPr>
              <a:t> </a:t>
            </a:r>
            <a:r>
              <a:rPr lang="lt-LT" sz="2000" b="0" i="0" dirty="0" err="1">
                <a:solidFill>
                  <a:srgbClr val="000000"/>
                </a:solidFill>
                <a:effectLst/>
              </a:rPr>
              <a:t>Complete</a:t>
            </a:r>
            <a:r>
              <a:rPr lang="lt-LT" sz="2000" b="0" i="0" dirty="0">
                <a:solidFill>
                  <a:srgbClr val="000000"/>
                </a:solidFill>
                <a:effectLst/>
              </a:rPr>
              <a:t>“ yra didelio kiekio baltymų miltelių pavidalo maisto papildas. Tai geriamasis maisto papildas, kurio sudėtyje yra 383 kcal ir 19 </a:t>
            </a:r>
            <a:r>
              <a:rPr lang="lt-LT" sz="2000" b="0" i="0" dirty="0" err="1">
                <a:solidFill>
                  <a:srgbClr val="000000"/>
                </a:solidFill>
                <a:effectLst/>
              </a:rPr>
              <a:t>g</a:t>
            </a:r>
            <a:r>
              <a:rPr lang="lt-LT" sz="2000" b="0" i="0" dirty="0">
                <a:solidFill>
                  <a:srgbClr val="000000"/>
                </a:solidFill>
                <a:effectLst/>
              </a:rPr>
              <a:t> baltymų, paruoštas su 200 ml nenugriebto pieno. </a:t>
            </a:r>
          </a:p>
        </p:txBody>
      </p:sp>
      <p:sp>
        <p:nvSpPr>
          <p:cNvPr id="5" name="Arrow: Curved Left 4">
            <a:extLst>
              <a:ext uri="{FF2B5EF4-FFF2-40B4-BE49-F238E27FC236}">
                <a16:creationId xmlns:a16="http://schemas.microsoft.com/office/drawing/2014/main" id="{E5BA61E3-B48C-47E6-A039-BF7C778D0049}"/>
              </a:ext>
            </a:extLst>
          </p:cNvPr>
          <p:cNvSpPr/>
          <p:nvPr/>
        </p:nvSpPr>
        <p:spPr>
          <a:xfrm>
            <a:off x="10884568" y="3392857"/>
            <a:ext cx="1008313" cy="1118892"/>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4" name="TextBox 3">
            <a:extLst>
              <a:ext uri="{FF2B5EF4-FFF2-40B4-BE49-F238E27FC236}">
                <a16:creationId xmlns:a16="http://schemas.microsoft.com/office/drawing/2014/main" id="{49297B7A-1EB0-45C4-A084-4569E8A714DE}"/>
              </a:ext>
            </a:extLst>
          </p:cNvPr>
          <p:cNvSpPr txBox="1"/>
          <p:nvPr/>
        </p:nvSpPr>
        <p:spPr>
          <a:xfrm>
            <a:off x="10571558" y="3239824"/>
            <a:ext cx="1451142" cy="1200329"/>
          </a:xfrm>
          <a:prstGeom prst="rect">
            <a:avLst/>
          </a:prstGeom>
          <a:solidFill>
            <a:srgbClr val="FFC000"/>
          </a:solidFill>
        </p:spPr>
        <p:txBody>
          <a:bodyPr wrap="square" rtlCol="0">
            <a:spAutoFit/>
          </a:bodyPr>
          <a:lstStyle/>
          <a:p>
            <a:r>
              <a:rPr lang="lt-LT" b="1" dirty="0">
                <a:solidFill>
                  <a:srgbClr val="000000"/>
                </a:solidFill>
              </a:rPr>
              <a:t>Pasisemkite įkvėpimo Spustelėkite nuorodą</a:t>
            </a:r>
          </a:p>
        </p:txBody>
      </p:sp>
    </p:spTree>
    <p:extLst>
      <p:ext uri="{BB962C8B-B14F-4D97-AF65-F5344CB8AC3E}">
        <p14:creationId xmlns:p14="http://schemas.microsoft.com/office/powerpoint/2010/main" val="9489802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Curved Left 9">
            <a:extLst>
              <a:ext uri="{FF2B5EF4-FFF2-40B4-BE49-F238E27FC236}">
                <a16:creationId xmlns:a16="http://schemas.microsoft.com/office/drawing/2014/main" id="{D42FDF32-8B82-4DD7-B0B1-B59D7D860D22}"/>
              </a:ext>
            </a:extLst>
          </p:cNvPr>
          <p:cNvSpPr/>
          <p:nvPr/>
        </p:nvSpPr>
        <p:spPr>
          <a:xfrm>
            <a:off x="11540222" y="106658"/>
            <a:ext cx="642336" cy="1118892"/>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5" name="Text Placeholder 2">
            <a:extLst>
              <a:ext uri="{FF2B5EF4-FFF2-40B4-BE49-F238E27FC236}">
                <a16:creationId xmlns:a16="http://schemas.microsoft.com/office/drawing/2014/main" id="{14F3E918-F537-4013-ACD5-3C07169663F5}"/>
              </a:ext>
            </a:extLst>
          </p:cNvPr>
          <p:cNvSpPr>
            <a:spLocks noGrp="1"/>
          </p:cNvSpPr>
          <p:nvPr>
            <p:ph type="body" sz="quarter" idx="16"/>
          </p:nvPr>
        </p:nvSpPr>
        <p:spPr>
          <a:xfrm>
            <a:off x="735013" y="642938"/>
            <a:ext cx="5084762" cy="582612"/>
          </a:xfrm>
        </p:spPr>
        <p:txBody>
          <a:bodyPr>
            <a:normAutofit fontScale="70000" lnSpcReduction="20000"/>
          </a:bodyPr>
          <a:lstStyle/>
          <a:p>
            <a:r>
              <a:rPr lang="lt-LT" b="1" dirty="0"/>
              <a:t>Baltymų suvartojimo sprendimas:</a:t>
            </a:r>
            <a:endParaRPr lang="en-IE" b="1" dirty="0"/>
          </a:p>
        </p:txBody>
      </p:sp>
      <p:sp>
        <p:nvSpPr>
          <p:cNvPr id="6" name="Text Placeholder 1">
            <a:extLst>
              <a:ext uri="{FF2B5EF4-FFF2-40B4-BE49-F238E27FC236}">
                <a16:creationId xmlns:a16="http://schemas.microsoft.com/office/drawing/2014/main" id="{3846A9C1-4A02-45BB-9172-39B1BE5883D6}"/>
              </a:ext>
            </a:extLst>
          </p:cNvPr>
          <p:cNvSpPr>
            <a:spLocks noGrp="1"/>
          </p:cNvSpPr>
          <p:nvPr>
            <p:ph type="body" sz="quarter" idx="18"/>
          </p:nvPr>
        </p:nvSpPr>
        <p:spPr>
          <a:xfrm>
            <a:off x="494381" y="1495425"/>
            <a:ext cx="5564882" cy="3867150"/>
          </a:xfrm>
        </p:spPr>
        <p:txBody>
          <a:bodyPr/>
          <a:lstStyle/>
          <a:p>
            <a:pPr indent="0"/>
            <a:r>
              <a:rPr lang="lt-LT" b="1" dirty="0"/>
              <a:t>Individualiai pritaikyta mityba: </a:t>
            </a:r>
          </a:p>
          <a:p>
            <a:pPr indent="0"/>
            <a:r>
              <a:rPr lang="lt-LT" dirty="0"/>
              <a:t>Vyresnio amžiaus suaugusieji gali turėti įvairių sveikatos sutrikimų ir su lėtinėmis ligomis susijusių specifinių mitybos apribojimų, dėl kurių gali atsirasti mitybos nepakankamumas. Todėl maitinimosi planai ir (arba) dietos ir (arba) maisto produktai, pritaikyti prie kiekvieno asmens poreikių, norų ir sveikatos būklės, gali pagerinti pagyvenusių žmonių mitybos būklę.</a:t>
            </a:r>
            <a:endParaRPr lang="en-US" dirty="0"/>
          </a:p>
          <a:p>
            <a:pPr indent="0"/>
            <a:endParaRPr lang="en-IE" dirty="0"/>
          </a:p>
        </p:txBody>
      </p:sp>
      <p:pic>
        <p:nvPicPr>
          <p:cNvPr id="8" name="Picture 7">
            <a:hlinkClick r:id="rId2"/>
            <a:extLst>
              <a:ext uri="{FF2B5EF4-FFF2-40B4-BE49-F238E27FC236}">
                <a16:creationId xmlns:a16="http://schemas.microsoft.com/office/drawing/2014/main" id="{55886D1C-B38E-4ED9-A0F6-86E1687736D1}"/>
              </a:ext>
            </a:extLst>
          </p:cNvPr>
          <p:cNvPicPr>
            <a:picLocks noChangeAspect="1"/>
          </p:cNvPicPr>
          <p:nvPr/>
        </p:nvPicPr>
        <p:blipFill>
          <a:blip r:embed="rId3"/>
          <a:stretch>
            <a:fillRect/>
          </a:stretch>
        </p:blipFill>
        <p:spPr>
          <a:xfrm>
            <a:off x="7418860" y="449407"/>
            <a:ext cx="4121362" cy="4127712"/>
          </a:xfrm>
          <a:prstGeom prst="rect">
            <a:avLst/>
          </a:prstGeom>
        </p:spPr>
      </p:pic>
      <p:sp>
        <p:nvSpPr>
          <p:cNvPr id="9" name="TextBox 8">
            <a:extLst>
              <a:ext uri="{FF2B5EF4-FFF2-40B4-BE49-F238E27FC236}">
                <a16:creationId xmlns:a16="http://schemas.microsoft.com/office/drawing/2014/main" id="{43701651-9EBA-484F-AF0C-C1E53B333923}"/>
              </a:ext>
            </a:extLst>
          </p:cNvPr>
          <p:cNvSpPr txBox="1"/>
          <p:nvPr/>
        </p:nvSpPr>
        <p:spPr>
          <a:xfrm>
            <a:off x="6616931" y="4657194"/>
            <a:ext cx="5504873" cy="1631216"/>
          </a:xfrm>
          <a:prstGeom prst="rect">
            <a:avLst/>
          </a:prstGeom>
          <a:noFill/>
        </p:spPr>
        <p:txBody>
          <a:bodyPr wrap="square">
            <a:spAutoFit/>
          </a:bodyPr>
          <a:lstStyle/>
          <a:p>
            <a:r>
              <a:rPr lang="lt-LT" sz="2000" b="0" i="0">
                <a:solidFill>
                  <a:srgbClr val="000000"/>
                </a:solidFill>
                <a:effectLst/>
              </a:rPr>
              <a:t>Virtuvės šefė Joyce Timmins sukūrė </a:t>
            </a:r>
            <a:r>
              <a:rPr lang="lt-LT" sz="2000">
                <a:solidFill>
                  <a:srgbClr val="000000"/>
                </a:solidFill>
              </a:rPr>
              <a:t>„Pure </a:t>
            </a:r>
            <a:r>
              <a:rPr lang="lt-LT" sz="2000" b="0" i="0">
                <a:solidFill>
                  <a:srgbClr val="000000"/>
                </a:solidFill>
                <a:effectLst/>
              </a:rPr>
              <a:t>Joy“, kad sveikatos priežiūros sektoriaus pacientams ir globos namų gyventojams sugrąžintų valgymo džiaugsmą, sudarydama individualius, subalansuotus mitybos planus gyventojams.</a:t>
            </a:r>
          </a:p>
        </p:txBody>
      </p:sp>
      <p:sp>
        <p:nvSpPr>
          <p:cNvPr id="7" name="TextBox 6">
            <a:extLst>
              <a:ext uri="{FF2B5EF4-FFF2-40B4-BE49-F238E27FC236}">
                <a16:creationId xmlns:a16="http://schemas.microsoft.com/office/drawing/2014/main" id="{06A492E5-1399-4539-9A93-C4A9F30AE189}"/>
              </a:ext>
            </a:extLst>
          </p:cNvPr>
          <p:cNvSpPr txBox="1"/>
          <p:nvPr/>
        </p:nvSpPr>
        <p:spPr>
          <a:xfrm>
            <a:off x="9249103" y="0"/>
            <a:ext cx="2942897" cy="646331"/>
          </a:xfrm>
          <a:prstGeom prst="rect">
            <a:avLst/>
          </a:prstGeom>
          <a:solidFill>
            <a:srgbClr val="FED100"/>
          </a:solidFill>
        </p:spPr>
        <p:txBody>
          <a:bodyPr wrap="square" rtlCol="0">
            <a:spAutoFit/>
          </a:bodyPr>
          <a:lstStyle/>
          <a:p>
            <a:r>
              <a:rPr lang="lt-LT" b="1" dirty="0">
                <a:solidFill>
                  <a:srgbClr val="000000"/>
                </a:solidFill>
              </a:rPr>
              <a:t>Pasisemkite įkvėpimo Spustelėkite nuorodą</a:t>
            </a:r>
          </a:p>
        </p:txBody>
      </p:sp>
    </p:spTree>
    <p:extLst>
      <p:ext uri="{BB962C8B-B14F-4D97-AF65-F5344CB8AC3E}">
        <p14:creationId xmlns:p14="http://schemas.microsoft.com/office/powerpoint/2010/main" val="398151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3BCCDAF-88CA-4204-BC80-1CB76D267B63}"/>
              </a:ext>
            </a:extLst>
          </p:cNvPr>
          <p:cNvSpPr>
            <a:spLocks noGrp="1"/>
          </p:cNvSpPr>
          <p:nvPr>
            <p:ph type="body" sz="quarter" idx="18"/>
          </p:nvPr>
        </p:nvSpPr>
        <p:spPr>
          <a:xfrm>
            <a:off x="1421476" y="1379912"/>
            <a:ext cx="5360324" cy="5211387"/>
          </a:xfrm>
        </p:spPr>
        <p:txBody>
          <a:bodyPr>
            <a:normAutofit/>
          </a:bodyPr>
          <a:lstStyle/>
          <a:p>
            <a:pPr indent="0">
              <a:lnSpc>
                <a:spcPct val="110000"/>
              </a:lnSpc>
            </a:pPr>
            <a:r>
              <a:rPr lang="lt-LT" dirty="0">
                <a:solidFill>
                  <a:srgbClr val="1188A3"/>
                </a:solidFill>
                <a:hlinkClick r:id="rId2">
                  <a:extLst>
                    <a:ext uri="{A12FA001-AC4F-418D-AE19-62706E023703}">
                      <ahyp:hlinkClr xmlns:ahyp="http://schemas.microsoft.com/office/drawing/2018/hyperlinkcolor" val="tx"/>
                    </a:ext>
                  </a:extLst>
                </a:hlinkClick>
              </a:rPr>
              <a:t>2015-2020 m. Europos mitybos veiksmų</a:t>
            </a:r>
            <a:r>
              <a:rPr lang="en-US" dirty="0">
                <a:solidFill>
                  <a:srgbClr val="1188A3"/>
                </a:solidFill>
                <a:hlinkClick r:id="rId2">
                  <a:extLst>
                    <a:ext uri="{A12FA001-AC4F-418D-AE19-62706E023703}">
                      <ahyp:hlinkClr xmlns:ahyp="http://schemas.microsoft.com/office/drawing/2018/hyperlinkcolor" val="tx"/>
                    </a:ext>
                  </a:extLst>
                </a:hlinkClick>
              </a:rPr>
              <a:t> </a:t>
            </a:r>
            <a:r>
              <a:rPr lang="lt-LT" dirty="0"/>
              <a:t>plane daug dėmesio skiriama maistui ir mitybai, kuri galėtų sumažinti išvengiamų su mityba susijusių neinfekcinių ligų ir netinkamos mitybos arba mikroelementų trūkumo poveikį. Į šį planą įtrauktas </a:t>
            </a:r>
            <a:r>
              <a:rPr lang="en-LT" dirty="0"/>
              <a:t>„</a:t>
            </a:r>
            <a:r>
              <a:rPr lang="lt-LT" i="1" dirty="0"/>
              <a:t>sveikos senatvės ir pagyvenusių žmonių mitybos užtikrinimas“</a:t>
            </a:r>
            <a:r>
              <a:rPr lang="lt-LT" dirty="0"/>
              <a:t>.</a:t>
            </a:r>
          </a:p>
          <a:p>
            <a:pPr indent="0">
              <a:lnSpc>
                <a:spcPct val="110000"/>
              </a:lnSpc>
            </a:pPr>
            <a:r>
              <a:rPr lang="lt-LT" b="1" dirty="0">
                <a:solidFill>
                  <a:srgbClr val="1188A3"/>
                </a:solidFill>
              </a:rPr>
              <a:t>Norime prisidėti prie šios misijos edukuodami tokias MVĮ ir (arba) įmones kaip jūsų!</a:t>
            </a:r>
          </a:p>
        </p:txBody>
      </p:sp>
      <p:sp>
        <p:nvSpPr>
          <p:cNvPr id="4" name="Text Placeholder 3">
            <a:extLst>
              <a:ext uri="{FF2B5EF4-FFF2-40B4-BE49-F238E27FC236}">
                <a16:creationId xmlns:a16="http://schemas.microsoft.com/office/drawing/2014/main" id="{3F77223D-F1DE-4FF8-8C81-585F7823A585}"/>
              </a:ext>
            </a:extLst>
          </p:cNvPr>
          <p:cNvSpPr>
            <a:spLocks noGrp="1"/>
          </p:cNvSpPr>
          <p:nvPr>
            <p:ph type="body" sz="quarter" idx="16"/>
          </p:nvPr>
        </p:nvSpPr>
        <p:spPr/>
        <p:txBody>
          <a:bodyPr>
            <a:normAutofit lnSpcReduction="10000"/>
          </a:bodyPr>
          <a:lstStyle/>
          <a:p>
            <a:r>
              <a:rPr lang="lt-LT" b="1"/>
              <a:t>Poreikio supratimas</a:t>
            </a:r>
          </a:p>
        </p:txBody>
      </p:sp>
      <p:pic>
        <p:nvPicPr>
          <p:cNvPr id="6" name="Picture 5">
            <a:hlinkClick r:id="rId2"/>
            <a:extLst>
              <a:ext uri="{FF2B5EF4-FFF2-40B4-BE49-F238E27FC236}">
                <a16:creationId xmlns:a16="http://schemas.microsoft.com/office/drawing/2014/main" id="{D6D46465-BB7D-4CE6-8725-9D27AECB88E5}"/>
              </a:ext>
            </a:extLst>
          </p:cNvPr>
          <p:cNvPicPr>
            <a:picLocks noChangeAspect="1"/>
          </p:cNvPicPr>
          <p:nvPr/>
        </p:nvPicPr>
        <p:blipFill>
          <a:blip r:embed="rId3"/>
          <a:stretch>
            <a:fillRect/>
          </a:stretch>
        </p:blipFill>
        <p:spPr>
          <a:xfrm>
            <a:off x="7717849" y="785443"/>
            <a:ext cx="3705742" cy="5287113"/>
          </a:xfrm>
          <a:prstGeom prst="rect">
            <a:avLst/>
          </a:prstGeom>
        </p:spPr>
      </p:pic>
    </p:spTree>
    <p:extLst>
      <p:ext uri="{BB962C8B-B14F-4D97-AF65-F5344CB8AC3E}">
        <p14:creationId xmlns:p14="http://schemas.microsoft.com/office/powerpoint/2010/main" val="918208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5647DB-30DF-4FB2-9F94-158629CD713F}"/>
              </a:ext>
            </a:extLst>
          </p:cNvPr>
          <p:cNvSpPr>
            <a:spLocks noGrp="1"/>
          </p:cNvSpPr>
          <p:nvPr>
            <p:ph type="body" sz="quarter" idx="18"/>
          </p:nvPr>
        </p:nvSpPr>
        <p:spPr>
          <a:xfrm>
            <a:off x="299258" y="1520792"/>
            <a:ext cx="5937913" cy="4283242"/>
          </a:xfrm>
        </p:spPr>
        <p:txBody>
          <a:bodyPr>
            <a:normAutofit fontScale="92500" lnSpcReduction="10000"/>
          </a:bodyPr>
          <a:lstStyle/>
          <a:p>
            <a:pPr indent="0"/>
            <a:r>
              <a:rPr lang="lt-LT" altLang="zh-CN" sz="2400" b="1" dirty="0">
                <a:ea typeface="等线"/>
              </a:rPr>
              <a:t>Sensorinis požiūris:</a:t>
            </a:r>
          </a:p>
          <a:p>
            <a:pPr indent="0" algn="just"/>
            <a:r>
              <a:rPr lang="lt-LT" altLang="zh-CN" sz="2400" dirty="0">
                <a:ea typeface="等线"/>
              </a:rPr>
              <a:t>Pieno emulsijų pagrindu sukurtos maisto sistemos mikrostruktūros dizainas gali kontroliuoti maistinių medžiagų, tokių kaip baltymai ir lipidai, virškinimą ir įsisavinimą, todėl potencialiai gali padėti padidinti baltymų virškinimą/biologinį prieinamumą. Taip pat galime sukurti sti</a:t>
            </a:r>
            <a:r>
              <a:rPr lang="lt-LT" altLang="zh-CN" dirty="0">
                <a:ea typeface="等线"/>
              </a:rPr>
              <a:t>presnį skonį ir taip </a:t>
            </a:r>
            <a:r>
              <a:rPr lang="lt-LT" altLang="zh-CN" sz="2400" dirty="0">
                <a:ea typeface="等线"/>
              </a:rPr>
              <a:t>sustiprinti neryškų maisto produktų skonį arba pagerinti maisto produkto struktūrą ar išvaizdą. </a:t>
            </a:r>
          </a:p>
          <a:p>
            <a:pPr indent="0" algn="just"/>
            <a:r>
              <a:rPr lang="lt-LT" altLang="zh-CN" sz="2400" dirty="0">
                <a:ea typeface="等线"/>
              </a:rPr>
              <a:t>Kaip aptarta hidratacijos atveju, vizualiai patrauklesnis maistas visada padeda, nes mes valgome ir akimis, todėl gražiai patiekiamas maistas</a:t>
            </a:r>
            <a:r>
              <a:rPr lang="lt-LT" altLang="zh-CN" dirty="0">
                <a:ea typeface="等线"/>
              </a:rPr>
              <a:t> </a:t>
            </a:r>
            <a:r>
              <a:rPr lang="lt-LT" altLang="zh-CN" sz="2400" dirty="0">
                <a:ea typeface="等线"/>
              </a:rPr>
              <a:t>skatina jo vartojimą.</a:t>
            </a:r>
            <a:endParaRPr lang="en-IE" dirty="0"/>
          </a:p>
        </p:txBody>
      </p:sp>
      <p:sp>
        <p:nvSpPr>
          <p:cNvPr id="5" name="Text Placeholder 2">
            <a:extLst>
              <a:ext uri="{FF2B5EF4-FFF2-40B4-BE49-F238E27FC236}">
                <a16:creationId xmlns:a16="http://schemas.microsoft.com/office/drawing/2014/main" id="{EDE64126-4F6B-484C-A572-591462A93797}"/>
              </a:ext>
            </a:extLst>
          </p:cNvPr>
          <p:cNvSpPr>
            <a:spLocks noGrp="1"/>
          </p:cNvSpPr>
          <p:nvPr>
            <p:ph type="body" sz="quarter" idx="16"/>
          </p:nvPr>
        </p:nvSpPr>
        <p:spPr>
          <a:xfrm>
            <a:off x="495300" y="369036"/>
            <a:ext cx="5084762" cy="582612"/>
          </a:xfrm>
        </p:spPr>
        <p:txBody>
          <a:bodyPr>
            <a:normAutofit fontScale="77500" lnSpcReduction="20000"/>
          </a:bodyPr>
          <a:lstStyle/>
          <a:p>
            <a:r>
              <a:rPr lang="lt-LT" b="1" dirty="0"/>
              <a:t>Baltymų vartojimo sprendimas:</a:t>
            </a:r>
            <a:endParaRPr lang="en-IE" b="1" dirty="0"/>
          </a:p>
        </p:txBody>
      </p:sp>
      <p:pic>
        <p:nvPicPr>
          <p:cNvPr id="7" name="Picture 6">
            <a:hlinkClick r:id="rId2"/>
            <a:extLst>
              <a:ext uri="{FF2B5EF4-FFF2-40B4-BE49-F238E27FC236}">
                <a16:creationId xmlns:a16="http://schemas.microsoft.com/office/drawing/2014/main" id="{8F60F0FE-19F9-4AD4-971A-734F3BE6FB41}"/>
              </a:ext>
            </a:extLst>
          </p:cNvPr>
          <p:cNvPicPr>
            <a:picLocks noChangeAspect="1"/>
          </p:cNvPicPr>
          <p:nvPr/>
        </p:nvPicPr>
        <p:blipFill>
          <a:blip r:embed="rId3"/>
          <a:stretch>
            <a:fillRect/>
          </a:stretch>
        </p:blipFill>
        <p:spPr>
          <a:xfrm>
            <a:off x="6661013" y="1232694"/>
            <a:ext cx="5321573" cy="2311519"/>
          </a:xfrm>
          <a:prstGeom prst="rect">
            <a:avLst/>
          </a:prstGeom>
        </p:spPr>
      </p:pic>
      <p:pic>
        <p:nvPicPr>
          <p:cNvPr id="9" name="Picture 8">
            <a:hlinkClick r:id="rId2"/>
            <a:extLst>
              <a:ext uri="{FF2B5EF4-FFF2-40B4-BE49-F238E27FC236}">
                <a16:creationId xmlns:a16="http://schemas.microsoft.com/office/drawing/2014/main" id="{081A5700-2BD2-4520-8ADE-2001838BE4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43823" y="495300"/>
            <a:ext cx="2025754" cy="737394"/>
          </a:xfrm>
          <a:prstGeom prst="rect">
            <a:avLst/>
          </a:prstGeom>
        </p:spPr>
      </p:pic>
      <p:sp>
        <p:nvSpPr>
          <p:cNvPr id="10" name="TextBox 9">
            <a:extLst>
              <a:ext uri="{FF2B5EF4-FFF2-40B4-BE49-F238E27FC236}">
                <a16:creationId xmlns:a16="http://schemas.microsoft.com/office/drawing/2014/main" id="{04FBE418-AC23-449E-BEC8-5C4353D72BC1}"/>
              </a:ext>
            </a:extLst>
          </p:cNvPr>
          <p:cNvSpPr txBox="1"/>
          <p:nvPr/>
        </p:nvSpPr>
        <p:spPr>
          <a:xfrm>
            <a:off x="6807200" y="3848100"/>
            <a:ext cx="4978400" cy="2154436"/>
          </a:xfrm>
          <a:prstGeom prst="rect">
            <a:avLst/>
          </a:prstGeom>
          <a:noFill/>
        </p:spPr>
        <p:txBody>
          <a:bodyPr wrap="square" rtlCol="0">
            <a:spAutoFit/>
          </a:bodyPr>
          <a:lstStyle/>
          <a:p>
            <a:r>
              <a:rPr lang="lt-LT" sz="2200" dirty="0">
                <a:solidFill>
                  <a:srgbClr val="000000"/>
                </a:solidFill>
              </a:rPr>
              <a:t>„</a:t>
            </a:r>
            <a:r>
              <a:rPr lang="lt-LT" sz="2200" dirty="0" err="1">
                <a:solidFill>
                  <a:srgbClr val="000000"/>
                </a:solidFill>
              </a:rPr>
              <a:t>Biozoon</a:t>
            </a:r>
            <a:r>
              <a:rPr lang="lt-LT" sz="2200" dirty="0">
                <a:solidFill>
                  <a:srgbClr val="000000"/>
                </a:solidFill>
              </a:rPr>
              <a:t>“ yra vienas iš mūsų projekto pavyzdžių ir puikus pavyzdys įmonės, kuri ieško sprendimų vyresnio amžiaus žmonių rinkai ir kuria gaminius, padedančius atkurti orumą ir patenkinti jutiminius poreikius. </a:t>
            </a:r>
            <a:r>
              <a:rPr lang="lt-LT" sz="2200" dirty="0">
                <a:solidFill>
                  <a:srgbClr val="000000"/>
                </a:solidFill>
                <a:highlight>
                  <a:srgbClr val="FFFF00"/>
                </a:highlight>
              </a:rPr>
              <a:t>NUORODA Į GP VADOVĄ</a:t>
            </a:r>
            <a:endParaRPr lang="en-IE" sz="2200" dirty="0">
              <a:solidFill>
                <a:srgbClr val="000000"/>
              </a:solidFill>
              <a:highlight>
                <a:srgbClr val="FFFF00"/>
              </a:highlight>
            </a:endParaRPr>
          </a:p>
        </p:txBody>
      </p:sp>
      <p:sp>
        <p:nvSpPr>
          <p:cNvPr id="12" name="Arrow: Curved Left 11">
            <a:extLst>
              <a:ext uri="{FF2B5EF4-FFF2-40B4-BE49-F238E27FC236}">
                <a16:creationId xmlns:a16="http://schemas.microsoft.com/office/drawing/2014/main" id="{20AEBAFD-97E5-4542-B155-1D884D9743AE}"/>
              </a:ext>
            </a:extLst>
          </p:cNvPr>
          <p:cNvSpPr/>
          <p:nvPr/>
        </p:nvSpPr>
        <p:spPr>
          <a:xfrm rot="19889132">
            <a:off x="11350423" y="11582"/>
            <a:ext cx="642336" cy="1297520"/>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TextBox 7">
            <a:extLst>
              <a:ext uri="{FF2B5EF4-FFF2-40B4-BE49-F238E27FC236}">
                <a16:creationId xmlns:a16="http://schemas.microsoft.com/office/drawing/2014/main" id="{40F1B55C-B044-4015-BE1F-F7B1A500AD13}"/>
              </a:ext>
            </a:extLst>
          </p:cNvPr>
          <p:cNvSpPr txBox="1"/>
          <p:nvPr/>
        </p:nvSpPr>
        <p:spPr>
          <a:xfrm>
            <a:off x="7350826" y="0"/>
            <a:ext cx="4841174" cy="400110"/>
          </a:xfrm>
          <a:prstGeom prst="rect">
            <a:avLst/>
          </a:prstGeom>
          <a:solidFill>
            <a:srgbClr val="FFC000"/>
          </a:solidFill>
        </p:spPr>
        <p:txBody>
          <a:bodyPr wrap="square" rtlCol="0">
            <a:spAutoFit/>
          </a:bodyPr>
          <a:lstStyle/>
          <a:p>
            <a:r>
              <a:rPr lang="lt-LT" sz="2000" b="1" dirty="0">
                <a:solidFill>
                  <a:srgbClr val="000000"/>
                </a:solidFill>
              </a:rPr>
              <a:t>Pasisemkite įkvėpimo Spustelėkite nuorodą</a:t>
            </a:r>
          </a:p>
        </p:txBody>
      </p:sp>
    </p:spTree>
    <p:extLst>
      <p:ext uri="{BB962C8B-B14F-4D97-AF65-F5344CB8AC3E}">
        <p14:creationId xmlns:p14="http://schemas.microsoft.com/office/powerpoint/2010/main" val="40065215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00513FB-453B-4540-A702-15280A632202}"/>
              </a:ext>
            </a:extLst>
          </p:cNvPr>
          <p:cNvSpPr>
            <a:spLocks noGrp="1"/>
          </p:cNvSpPr>
          <p:nvPr>
            <p:ph type="body" sz="quarter" idx="16"/>
          </p:nvPr>
        </p:nvSpPr>
        <p:spPr>
          <a:xfrm>
            <a:off x="735013" y="642938"/>
            <a:ext cx="5084762" cy="582612"/>
          </a:xfrm>
        </p:spPr>
        <p:txBody>
          <a:bodyPr>
            <a:normAutofit fontScale="77500" lnSpcReduction="20000"/>
          </a:bodyPr>
          <a:lstStyle/>
          <a:p>
            <a:r>
              <a:rPr lang="lt-LT" b="1" dirty="0"/>
              <a:t>Baltymų vartojimo sprendimas:</a:t>
            </a:r>
            <a:endParaRPr lang="en-IE" b="1" dirty="0"/>
          </a:p>
        </p:txBody>
      </p:sp>
      <p:sp>
        <p:nvSpPr>
          <p:cNvPr id="6" name="Text Placeholder 1">
            <a:extLst>
              <a:ext uri="{FF2B5EF4-FFF2-40B4-BE49-F238E27FC236}">
                <a16:creationId xmlns:a16="http://schemas.microsoft.com/office/drawing/2014/main" id="{ECF588AA-0B00-4417-8A6B-738004F9B06F}"/>
              </a:ext>
            </a:extLst>
          </p:cNvPr>
          <p:cNvSpPr>
            <a:spLocks noGrp="1"/>
          </p:cNvSpPr>
          <p:nvPr>
            <p:ph type="body" sz="quarter" idx="18"/>
          </p:nvPr>
        </p:nvSpPr>
        <p:spPr>
          <a:xfrm>
            <a:off x="449262" y="1594077"/>
            <a:ext cx="5646737" cy="4218894"/>
          </a:xfrm>
        </p:spPr>
        <p:txBody>
          <a:bodyPr>
            <a:normAutofit lnSpcReduction="10000"/>
          </a:bodyPr>
          <a:lstStyle/>
          <a:p>
            <a:pPr indent="0"/>
            <a:r>
              <a:rPr lang="lt-LT" altLang="zh-CN" sz="2400" b="1" dirty="0">
                <a:ea typeface="等线"/>
              </a:rPr>
              <a:t>Tekstūros modifikavimas:</a:t>
            </a:r>
          </a:p>
          <a:p>
            <a:pPr indent="0"/>
            <a:r>
              <a:rPr lang="lt-LT" altLang="zh-CN" sz="2400" dirty="0">
                <a:ea typeface="等线"/>
              </a:rPr>
              <a:t>Maisto produktų tekstūros modifikavimas, eksperimentuojant su klampumu ir švelnumu, yra dar vienas būdas padidinti maisto suvartojimą senjorams.</a:t>
            </a:r>
          </a:p>
          <a:p>
            <a:pPr indent="0"/>
            <a:r>
              <a:rPr lang="lt-LT" altLang="zh-CN" sz="2400" dirty="0">
                <a:ea typeface="等线"/>
              </a:rPr>
              <a:t>3D spausdintuvu atspausdinti maisto produktai yra  naujovė,</a:t>
            </a:r>
            <a:r>
              <a:rPr lang="lt-LT" altLang="zh-CN" dirty="0">
                <a:ea typeface="等线"/>
              </a:rPr>
              <a:t> </a:t>
            </a:r>
            <a:r>
              <a:rPr lang="lt-LT" altLang="zh-CN" sz="2400" dirty="0">
                <a:ea typeface="等线"/>
              </a:rPr>
              <a:t>skirta sukurti lygius ir tekstūrinius maisto produktus vyresnio amžiaus žmonėms, kuriems sunku kramtyti ir ryti. Šiuo metu daugelyje tyrimų daugiausia dėmesio skiriama 3D spausdintam maistui asmenims, turintiems disfagiją.</a:t>
            </a:r>
            <a:endParaRPr lang="en-IE" dirty="0"/>
          </a:p>
        </p:txBody>
      </p:sp>
      <p:pic>
        <p:nvPicPr>
          <p:cNvPr id="7" name="Online Media 5" title="Dysphagia: 3D Printing Easy-to-Swallow Food">
            <a:hlinkClick r:id="" action="ppaction://media"/>
            <a:extLst>
              <a:ext uri="{FF2B5EF4-FFF2-40B4-BE49-F238E27FC236}">
                <a16:creationId xmlns:a16="http://schemas.microsoft.com/office/drawing/2014/main" id="{5145ED95-72C2-44DC-B436-09600C622C94}"/>
              </a:ext>
            </a:extLst>
          </p:cNvPr>
          <p:cNvPicPr>
            <a:picLocks noRot="1" noChangeAspect="1"/>
          </p:cNvPicPr>
          <p:nvPr>
            <a:videoFile r:link="rId1"/>
          </p:nvPr>
        </p:nvPicPr>
        <p:blipFill>
          <a:blip r:embed="rId3"/>
          <a:stretch>
            <a:fillRect/>
          </a:stretch>
        </p:blipFill>
        <p:spPr>
          <a:xfrm>
            <a:off x="6565900" y="513871"/>
            <a:ext cx="5448300" cy="3078290"/>
          </a:xfrm>
          <a:prstGeom prst="rect">
            <a:avLst/>
          </a:prstGeom>
        </p:spPr>
      </p:pic>
      <p:sp>
        <p:nvSpPr>
          <p:cNvPr id="8" name="TextBox 7">
            <a:extLst>
              <a:ext uri="{FF2B5EF4-FFF2-40B4-BE49-F238E27FC236}">
                <a16:creationId xmlns:a16="http://schemas.microsoft.com/office/drawing/2014/main" id="{6B615B11-3133-40DE-A481-9A81ED837525}"/>
              </a:ext>
            </a:extLst>
          </p:cNvPr>
          <p:cNvSpPr txBox="1"/>
          <p:nvPr/>
        </p:nvSpPr>
        <p:spPr>
          <a:xfrm>
            <a:off x="6565900" y="3697898"/>
            <a:ext cx="5448300" cy="1631216"/>
          </a:xfrm>
          <a:prstGeom prst="rect">
            <a:avLst/>
          </a:prstGeom>
          <a:noFill/>
        </p:spPr>
        <p:txBody>
          <a:bodyPr wrap="square">
            <a:spAutoFit/>
          </a:bodyPr>
          <a:lstStyle/>
          <a:p>
            <a:r>
              <a:rPr lang="lt-LT" sz="2000" b="0" i="0">
                <a:solidFill>
                  <a:srgbClr val="030303"/>
                </a:solidFill>
                <a:effectLst/>
              </a:rPr>
              <a:t>Šis vaizdo įrašas yra </a:t>
            </a:r>
            <a:r>
              <a:rPr lang="lt-LT" sz="2000">
                <a:solidFill>
                  <a:srgbClr val="030303"/>
                </a:solidFill>
              </a:rPr>
              <a:t>„EIT </a:t>
            </a:r>
            <a:r>
              <a:rPr lang="lt-LT" sz="2000" b="0" i="0">
                <a:solidFill>
                  <a:srgbClr val="030303"/>
                </a:solidFill>
                <a:effectLst/>
              </a:rPr>
              <a:t>Food</a:t>
            </a:r>
            <a:r>
              <a:rPr lang="lt-LT" sz="2000">
                <a:solidFill>
                  <a:srgbClr val="030303"/>
                </a:solidFill>
              </a:rPr>
              <a:t>“</a:t>
            </a:r>
            <a:r>
              <a:rPr lang="lt-LT" sz="2000" b="0" i="0">
                <a:solidFill>
                  <a:srgbClr val="030303"/>
                </a:solidFill>
                <a:effectLst/>
              </a:rPr>
              <a:t> vykdomo projekto </a:t>
            </a:r>
            <a:r>
              <a:rPr lang="lt-LT" sz="2000">
                <a:solidFill>
                  <a:srgbClr val="000000"/>
                </a:solidFill>
              </a:rPr>
              <a:t>„ „</a:t>
            </a:r>
            <a:r>
              <a:rPr lang="lt-LT" sz="2000" b="0" i="0">
                <a:solidFill>
                  <a:srgbClr val="030303"/>
                </a:solidFill>
                <a:effectLst/>
              </a:rPr>
              <a:t>Ateities virtuvė“ dalis. 3D spausdinimas leidžia pagaminti vizualiai patrauklius ir skanius patiekalus, kuriuos vis dar lengva nuryti, todėl valgiai tampa įdomesni!</a:t>
            </a:r>
          </a:p>
        </p:txBody>
      </p:sp>
      <p:sp>
        <p:nvSpPr>
          <p:cNvPr id="9" name="TextBox 8">
            <a:extLst>
              <a:ext uri="{FF2B5EF4-FFF2-40B4-BE49-F238E27FC236}">
                <a16:creationId xmlns:a16="http://schemas.microsoft.com/office/drawing/2014/main" id="{E9A36FBF-4FC6-4D58-88FD-40C84344A8E1}"/>
              </a:ext>
            </a:extLst>
          </p:cNvPr>
          <p:cNvSpPr txBox="1"/>
          <p:nvPr/>
        </p:nvSpPr>
        <p:spPr>
          <a:xfrm>
            <a:off x="6565900" y="5342301"/>
            <a:ext cx="6096000" cy="369332"/>
          </a:xfrm>
          <a:prstGeom prst="rect">
            <a:avLst/>
          </a:prstGeom>
          <a:noFill/>
        </p:spPr>
        <p:txBody>
          <a:bodyPr wrap="square">
            <a:spAutoFit/>
          </a:bodyPr>
          <a:lstStyle/>
          <a:p>
            <a:r>
              <a:rPr lang="en-US" dirty="0">
                <a:solidFill>
                  <a:srgbClr val="1188A3"/>
                </a:solidFill>
                <a:hlinkClick r:id="rId4">
                  <a:extLst>
                    <a:ext uri="{A12FA001-AC4F-418D-AE19-62706E023703}">
                      <ahyp:hlinkClr xmlns:ahyp="http://schemas.microsoft.com/office/drawing/2018/hyperlinkcolor" val="tx"/>
                    </a:ext>
                  </a:extLst>
                </a:hlinkClick>
              </a:rPr>
              <a:t>Dysphagia: 3D Printing Easy-to-Swallow Food - YouTube</a:t>
            </a:r>
            <a:endParaRPr lang="en-IE" dirty="0">
              <a:solidFill>
                <a:srgbClr val="1188A3"/>
              </a:solidFill>
            </a:endParaRPr>
          </a:p>
        </p:txBody>
      </p:sp>
      <p:sp>
        <p:nvSpPr>
          <p:cNvPr id="2" name="TextBox 1">
            <a:extLst>
              <a:ext uri="{FF2B5EF4-FFF2-40B4-BE49-F238E27FC236}">
                <a16:creationId xmlns:a16="http://schemas.microsoft.com/office/drawing/2014/main" id="{F689C818-7A31-42EC-8B4C-7165AB855F7A}"/>
              </a:ext>
            </a:extLst>
          </p:cNvPr>
          <p:cNvSpPr txBox="1"/>
          <p:nvPr/>
        </p:nvSpPr>
        <p:spPr>
          <a:xfrm>
            <a:off x="7672552" y="0"/>
            <a:ext cx="4519449" cy="707886"/>
          </a:xfrm>
          <a:prstGeom prst="rect">
            <a:avLst/>
          </a:prstGeom>
          <a:solidFill>
            <a:srgbClr val="FFC000"/>
          </a:solidFill>
          <a:ln>
            <a:solidFill>
              <a:srgbClr val="FFC000"/>
            </a:solidFill>
          </a:ln>
        </p:spPr>
        <p:txBody>
          <a:bodyPr wrap="square" rtlCol="0">
            <a:spAutoFit/>
          </a:bodyPr>
          <a:lstStyle/>
          <a:p>
            <a:pPr algn="r"/>
            <a:r>
              <a:rPr lang="lt-LT" sz="2000" b="1" dirty="0">
                <a:solidFill>
                  <a:srgbClr val="000000"/>
                </a:solidFill>
              </a:rPr>
              <a:t>Žiūrėkite šį trumpą vaizdo įrašą ir sužinokite daugiau</a:t>
            </a:r>
          </a:p>
        </p:txBody>
      </p:sp>
    </p:spTree>
    <p:extLst>
      <p:ext uri="{BB962C8B-B14F-4D97-AF65-F5344CB8AC3E}">
        <p14:creationId xmlns:p14="http://schemas.microsoft.com/office/powerpoint/2010/main" val="169772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79C2D8-4A71-4979-87A0-B72A4CE9A6CF}"/>
              </a:ext>
            </a:extLst>
          </p:cNvPr>
          <p:cNvSpPr>
            <a:spLocks noGrp="1"/>
          </p:cNvSpPr>
          <p:nvPr>
            <p:ph type="body" sz="quarter" idx="18"/>
          </p:nvPr>
        </p:nvSpPr>
        <p:spPr>
          <a:xfrm>
            <a:off x="0" y="1259706"/>
            <a:ext cx="4312551" cy="748242"/>
          </a:xfrm>
        </p:spPr>
        <p:txBody>
          <a:bodyPr>
            <a:normAutofit fontScale="92500" lnSpcReduction="20000"/>
          </a:bodyPr>
          <a:lstStyle/>
          <a:p>
            <a:pPr indent="0"/>
            <a:r>
              <a:rPr lang="lt-LT" b="1" dirty="0"/>
              <a:t>Vidurių užkietėjimas </a:t>
            </a:r>
            <a:r>
              <a:rPr lang="lt-LT" dirty="0"/>
              <a:t>yra dažna vyresnio amžiaus žmonių sveikatos problema. </a:t>
            </a:r>
          </a:p>
          <a:p>
            <a:pPr indent="0"/>
            <a:endParaRPr lang="en-IE" dirty="0"/>
          </a:p>
        </p:txBody>
      </p:sp>
      <p:sp>
        <p:nvSpPr>
          <p:cNvPr id="4" name="Text Placeholder 3">
            <a:extLst>
              <a:ext uri="{FF2B5EF4-FFF2-40B4-BE49-F238E27FC236}">
                <a16:creationId xmlns:a16="http://schemas.microsoft.com/office/drawing/2014/main" id="{CB0A92D9-4629-4D9C-8D70-1B8923468D4F}"/>
              </a:ext>
            </a:extLst>
          </p:cNvPr>
          <p:cNvSpPr>
            <a:spLocks noGrp="1"/>
          </p:cNvSpPr>
          <p:nvPr>
            <p:ph type="body" sz="quarter" idx="21"/>
          </p:nvPr>
        </p:nvSpPr>
        <p:spPr>
          <a:xfrm>
            <a:off x="2391711" y="2863713"/>
            <a:ext cx="1740791" cy="697634"/>
          </a:xfrm>
        </p:spPr>
        <p:txBody>
          <a:bodyPr/>
          <a:lstStyle/>
          <a:p>
            <a:pPr marR="0" lvl="0" indent="0" defTabSz="914400" rtl="0" eaLnBrk="1" fontAlgn="auto" latinLnBrk="0" hangingPunct="1">
              <a:lnSpc>
                <a:spcPct val="90000"/>
              </a:lnSpc>
              <a:spcBef>
                <a:spcPts val="1000"/>
              </a:spcBef>
              <a:spcAft>
                <a:spcPts val="0"/>
              </a:spcAft>
              <a:buClrTx/>
              <a:buSzTx/>
              <a:tabLst/>
              <a:defRPr/>
            </a:pPr>
            <a:r>
              <a:rPr lang="lt-LT" sz="2400" b="1">
                <a:latin typeface="Calibri" panose="020F0502020204030204"/>
              </a:rPr>
              <a:t>Išvarža </a:t>
            </a:r>
          </a:p>
          <a:p>
            <a:pPr marL="0" indent="0"/>
            <a:endParaRPr lang="lt-LT" b="1"/>
          </a:p>
        </p:txBody>
      </p:sp>
      <p:sp>
        <p:nvSpPr>
          <p:cNvPr id="6" name="Text Placeholder 5">
            <a:extLst>
              <a:ext uri="{FF2B5EF4-FFF2-40B4-BE49-F238E27FC236}">
                <a16:creationId xmlns:a16="http://schemas.microsoft.com/office/drawing/2014/main" id="{12C50BCB-3386-44C4-B2C9-989C77B7DA65}"/>
              </a:ext>
            </a:extLst>
          </p:cNvPr>
          <p:cNvSpPr>
            <a:spLocks noGrp="1"/>
          </p:cNvSpPr>
          <p:nvPr>
            <p:ph type="body" sz="quarter" idx="26"/>
          </p:nvPr>
        </p:nvSpPr>
        <p:spPr>
          <a:xfrm>
            <a:off x="4497904" y="3904761"/>
            <a:ext cx="1967064" cy="839438"/>
          </a:xfrm>
        </p:spPr>
        <p:txBody>
          <a:bodyPr/>
          <a:lstStyle/>
          <a:p>
            <a:r>
              <a:rPr kumimoji="0" lang="lt-LT" sz="2400" b="1" i="0" u="none" strike="noStrike" kern="1200" cap="none" spc="0" normalizeH="0" baseline="0">
                <a:ln>
                  <a:noFill/>
                </a:ln>
                <a:solidFill>
                  <a:srgbClr val="000000"/>
                </a:solidFill>
                <a:effectLst/>
                <a:uLnTx/>
                <a:uFillTx/>
                <a:latin typeface="Calibri" panose="020F0502020204030204"/>
                <a:ea typeface="+mn-ea"/>
                <a:cs typeface="+mn-cs"/>
              </a:rPr>
              <a:t>Uždegimas</a:t>
            </a:r>
            <a:endParaRPr lang="lt-LT" b="1"/>
          </a:p>
        </p:txBody>
      </p:sp>
      <p:sp>
        <p:nvSpPr>
          <p:cNvPr id="8" name="Text Placeholder 7">
            <a:extLst>
              <a:ext uri="{FF2B5EF4-FFF2-40B4-BE49-F238E27FC236}">
                <a16:creationId xmlns:a16="http://schemas.microsoft.com/office/drawing/2014/main" id="{D00CE847-0320-4271-9071-90F7F6FCDA02}"/>
              </a:ext>
            </a:extLst>
          </p:cNvPr>
          <p:cNvSpPr>
            <a:spLocks noGrp="1"/>
          </p:cNvSpPr>
          <p:nvPr>
            <p:ph type="body" sz="quarter" idx="28"/>
          </p:nvPr>
        </p:nvSpPr>
        <p:spPr>
          <a:xfrm>
            <a:off x="6833937" y="3500899"/>
            <a:ext cx="2450586" cy="880763"/>
          </a:xfrm>
        </p:spPr>
        <p:txBody>
          <a:bodyPr>
            <a:normAutofit fontScale="92500" lnSpcReduction="20000"/>
          </a:bodyPr>
          <a:lstStyle/>
          <a:p>
            <a:pPr marR="0" lvl="0" indent="0" algn="l" defTabSz="914400" rtl="0" eaLnBrk="1" fontAlgn="auto" latinLnBrk="0" hangingPunct="1">
              <a:lnSpc>
                <a:spcPct val="90000"/>
              </a:lnSpc>
              <a:spcBef>
                <a:spcPts val="1000"/>
              </a:spcBef>
              <a:spcAft>
                <a:spcPts val="0"/>
              </a:spcAft>
              <a:buClrTx/>
              <a:buSzTx/>
              <a:tabLst/>
              <a:defRPr/>
            </a:pPr>
            <a:r>
              <a:rPr lang="lt-LT" sz="2400" b="1" dirty="0">
                <a:latin typeface="Calibri" panose="020F0502020204030204"/>
              </a:rPr>
              <a:t>Virškinimo trakto obstrukcinis poveikis</a:t>
            </a:r>
          </a:p>
          <a:p>
            <a:endParaRPr lang="lt-LT" b="1" dirty="0"/>
          </a:p>
        </p:txBody>
      </p:sp>
      <p:sp>
        <p:nvSpPr>
          <p:cNvPr id="10" name="Text Placeholder 9">
            <a:extLst>
              <a:ext uri="{FF2B5EF4-FFF2-40B4-BE49-F238E27FC236}">
                <a16:creationId xmlns:a16="http://schemas.microsoft.com/office/drawing/2014/main" id="{1AF8CE61-98BE-4E20-85BE-3DA2822C7985}"/>
              </a:ext>
            </a:extLst>
          </p:cNvPr>
          <p:cNvSpPr>
            <a:spLocks noGrp="1"/>
          </p:cNvSpPr>
          <p:nvPr>
            <p:ph type="body" sz="quarter" idx="30"/>
          </p:nvPr>
        </p:nvSpPr>
        <p:spPr>
          <a:xfrm>
            <a:off x="9067268" y="2446428"/>
            <a:ext cx="2333958" cy="1114919"/>
          </a:xfrm>
        </p:spPr>
        <p:txBody>
          <a:bodyPr>
            <a:normAutofit fontScale="32500" lnSpcReduction="20000"/>
          </a:bodyPr>
          <a:lstStyle/>
          <a:p>
            <a:pPr marR="0" lvl="0" indent="0" defTabSz="914400" rtl="0" eaLnBrk="1" fontAlgn="auto" latinLnBrk="0" hangingPunct="1">
              <a:lnSpc>
                <a:spcPct val="90000"/>
              </a:lnSpc>
              <a:spcBef>
                <a:spcPts val="1000"/>
              </a:spcBef>
              <a:spcAft>
                <a:spcPts val="0"/>
              </a:spcAft>
              <a:buClrTx/>
              <a:buSzTx/>
              <a:tabLst/>
              <a:defRPr/>
            </a:pPr>
            <a:r>
              <a:rPr lang="lt-LT" sz="6000" b="1" dirty="0">
                <a:latin typeface="Calibri" panose="020F0502020204030204"/>
              </a:rPr>
              <a:t>Psichologinis poveikis </a:t>
            </a:r>
          </a:p>
          <a:p>
            <a:pPr marR="0" lvl="0" indent="0" defTabSz="914400" rtl="0" eaLnBrk="1" fontAlgn="auto" latinLnBrk="0" hangingPunct="1">
              <a:lnSpc>
                <a:spcPct val="90000"/>
              </a:lnSpc>
              <a:spcBef>
                <a:spcPts val="1000"/>
              </a:spcBef>
              <a:spcAft>
                <a:spcPts val="0"/>
              </a:spcAft>
              <a:buClrTx/>
              <a:buSzTx/>
              <a:tabLst/>
              <a:defRPr/>
            </a:pPr>
            <a:r>
              <a:rPr lang="lt-LT" sz="6000" b="1" dirty="0">
                <a:latin typeface="Calibri" panose="020F0502020204030204"/>
              </a:rPr>
              <a:t>(pvz., sumišimas)</a:t>
            </a:r>
          </a:p>
          <a:p>
            <a:endParaRPr lang="lt-LT" dirty="0"/>
          </a:p>
        </p:txBody>
      </p:sp>
      <p:sp>
        <p:nvSpPr>
          <p:cNvPr id="12" name="Text Placeholder 11">
            <a:extLst>
              <a:ext uri="{FF2B5EF4-FFF2-40B4-BE49-F238E27FC236}">
                <a16:creationId xmlns:a16="http://schemas.microsoft.com/office/drawing/2014/main" id="{CF311ACF-EFA9-4F24-980A-B404A90558F6}"/>
              </a:ext>
            </a:extLst>
          </p:cNvPr>
          <p:cNvSpPr>
            <a:spLocks noGrp="1"/>
          </p:cNvSpPr>
          <p:nvPr>
            <p:ph type="body" sz="quarter" idx="32"/>
          </p:nvPr>
        </p:nvSpPr>
        <p:spPr>
          <a:xfrm>
            <a:off x="5630096" y="2092900"/>
            <a:ext cx="1740791" cy="880763"/>
          </a:xfrm>
        </p:spPr>
        <p:txBody>
          <a:bodyPr>
            <a:normAutofit/>
          </a:bodyPr>
          <a:lstStyle/>
          <a:p>
            <a:pPr marR="0" lvl="0" indent="0" defTabSz="914400" rtl="0" eaLnBrk="1" fontAlgn="auto" latinLnBrk="0" hangingPunct="1">
              <a:lnSpc>
                <a:spcPct val="90000"/>
              </a:lnSpc>
              <a:spcBef>
                <a:spcPts val="1000"/>
              </a:spcBef>
              <a:spcAft>
                <a:spcPts val="0"/>
              </a:spcAft>
              <a:buClrTx/>
              <a:buSzTx/>
              <a:tabLst/>
              <a:defRPr/>
            </a:pPr>
            <a:r>
              <a:rPr lang="lt-LT" sz="2400" b="1">
                <a:latin typeface="Calibri" panose="020F0502020204030204"/>
              </a:rPr>
              <a:t>Ankstyvas sotumas </a:t>
            </a:r>
          </a:p>
        </p:txBody>
      </p:sp>
      <p:sp>
        <p:nvSpPr>
          <p:cNvPr id="14" name="Text Placeholder 13">
            <a:extLst>
              <a:ext uri="{FF2B5EF4-FFF2-40B4-BE49-F238E27FC236}">
                <a16:creationId xmlns:a16="http://schemas.microsoft.com/office/drawing/2014/main" id="{F5BB3C92-B36D-4A1F-9934-23399FBDB7F4}"/>
              </a:ext>
            </a:extLst>
          </p:cNvPr>
          <p:cNvSpPr>
            <a:spLocks noGrp="1"/>
          </p:cNvSpPr>
          <p:nvPr>
            <p:ph type="body" sz="quarter" idx="34"/>
          </p:nvPr>
        </p:nvSpPr>
        <p:spPr/>
        <p:txBody>
          <a:bodyPr/>
          <a:lstStyle/>
          <a:p>
            <a:r>
              <a:rPr lang="en-US" dirty="0">
                <a:solidFill>
                  <a:srgbClr val="1188A3"/>
                </a:solidFill>
              </a:rPr>
              <a:t>1</a:t>
            </a:r>
            <a:endParaRPr lang="en-IE" dirty="0">
              <a:solidFill>
                <a:srgbClr val="1188A3"/>
              </a:solidFill>
            </a:endParaRPr>
          </a:p>
        </p:txBody>
      </p:sp>
      <p:sp>
        <p:nvSpPr>
          <p:cNvPr id="15" name="Text Placeholder 14">
            <a:extLst>
              <a:ext uri="{FF2B5EF4-FFF2-40B4-BE49-F238E27FC236}">
                <a16:creationId xmlns:a16="http://schemas.microsoft.com/office/drawing/2014/main" id="{1B75DA7F-26F3-44B6-8ECF-F475B63533A2}"/>
              </a:ext>
            </a:extLst>
          </p:cNvPr>
          <p:cNvSpPr>
            <a:spLocks noGrp="1"/>
          </p:cNvSpPr>
          <p:nvPr>
            <p:ph type="body" sz="quarter" idx="35"/>
          </p:nvPr>
        </p:nvSpPr>
        <p:spPr/>
        <p:txBody>
          <a:bodyPr/>
          <a:lstStyle/>
          <a:p>
            <a:r>
              <a:rPr lang="en-US" dirty="0">
                <a:solidFill>
                  <a:srgbClr val="1188A3"/>
                </a:solidFill>
              </a:rPr>
              <a:t>2</a:t>
            </a:r>
            <a:endParaRPr lang="en-IE" dirty="0">
              <a:solidFill>
                <a:srgbClr val="1188A3"/>
              </a:solidFill>
            </a:endParaRPr>
          </a:p>
        </p:txBody>
      </p:sp>
      <p:sp>
        <p:nvSpPr>
          <p:cNvPr id="16" name="Text Placeholder 15">
            <a:extLst>
              <a:ext uri="{FF2B5EF4-FFF2-40B4-BE49-F238E27FC236}">
                <a16:creationId xmlns:a16="http://schemas.microsoft.com/office/drawing/2014/main" id="{BA82EBAD-E5CA-46FB-B17B-FE612A028DB2}"/>
              </a:ext>
            </a:extLst>
          </p:cNvPr>
          <p:cNvSpPr>
            <a:spLocks noGrp="1"/>
          </p:cNvSpPr>
          <p:nvPr>
            <p:ph type="body" sz="quarter" idx="36"/>
          </p:nvPr>
        </p:nvSpPr>
        <p:spPr/>
        <p:txBody>
          <a:bodyPr/>
          <a:lstStyle/>
          <a:p>
            <a:r>
              <a:rPr lang="en-US" dirty="0">
                <a:solidFill>
                  <a:srgbClr val="1188A3"/>
                </a:solidFill>
              </a:rPr>
              <a:t>3</a:t>
            </a:r>
            <a:endParaRPr lang="en-IE" dirty="0">
              <a:solidFill>
                <a:srgbClr val="1188A3"/>
              </a:solidFill>
            </a:endParaRPr>
          </a:p>
        </p:txBody>
      </p:sp>
      <p:sp>
        <p:nvSpPr>
          <p:cNvPr id="17" name="Text Placeholder 16">
            <a:extLst>
              <a:ext uri="{FF2B5EF4-FFF2-40B4-BE49-F238E27FC236}">
                <a16:creationId xmlns:a16="http://schemas.microsoft.com/office/drawing/2014/main" id="{BB65175B-4286-45B5-9EC9-AF4DCD948B0C}"/>
              </a:ext>
            </a:extLst>
          </p:cNvPr>
          <p:cNvSpPr>
            <a:spLocks noGrp="1"/>
          </p:cNvSpPr>
          <p:nvPr>
            <p:ph type="body" sz="quarter" idx="37"/>
          </p:nvPr>
        </p:nvSpPr>
        <p:spPr/>
        <p:txBody>
          <a:bodyPr/>
          <a:lstStyle/>
          <a:p>
            <a:r>
              <a:rPr lang="en-US" dirty="0">
                <a:solidFill>
                  <a:srgbClr val="1188A3"/>
                </a:solidFill>
              </a:rPr>
              <a:t>4</a:t>
            </a:r>
            <a:endParaRPr lang="en-IE" dirty="0">
              <a:solidFill>
                <a:srgbClr val="1188A3"/>
              </a:solidFill>
            </a:endParaRPr>
          </a:p>
        </p:txBody>
      </p:sp>
      <p:sp>
        <p:nvSpPr>
          <p:cNvPr id="18" name="Text Placeholder 17">
            <a:extLst>
              <a:ext uri="{FF2B5EF4-FFF2-40B4-BE49-F238E27FC236}">
                <a16:creationId xmlns:a16="http://schemas.microsoft.com/office/drawing/2014/main" id="{B83AA93F-B020-4F26-AEF1-DD4D9304272E}"/>
              </a:ext>
            </a:extLst>
          </p:cNvPr>
          <p:cNvSpPr>
            <a:spLocks noGrp="1"/>
          </p:cNvSpPr>
          <p:nvPr>
            <p:ph type="body" sz="quarter" idx="38"/>
          </p:nvPr>
        </p:nvSpPr>
        <p:spPr/>
        <p:txBody>
          <a:bodyPr/>
          <a:lstStyle/>
          <a:p>
            <a:r>
              <a:rPr lang="en-US" dirty="0">
                <a:solidFill>
                  <a:srgbClr val="1188A3"/>
                </a:solidFill>
              </a:rPr>
              <a:t>5</a:t>
            </a:r>
            <a:endParaRPr lang="en-IE" dirty="0">
              <a:solidFill>
                <a:srgbClr val="1188A3"/>
              </a:solidFill>
            </a:endParaRPr>
          </a:p>
        </p:txBody>
      </p:sp>
      <p:sp>
        <p:nvSpPr>
          <p:cNvPr id="19" name="Text Placeholder 2">
            <a:extLst>
              <a:ext uri="{FF2B5EF4-FFF2-40B4-BE49-F238E27FC236}">
                <a16:creationId xmlns:a16="http://schemas.microsoft.com/office/drawing/2014/main" id="{9F454AB0-9B49-4B80-B488-77F645DF5D74}"/>
              </a:ext>
            </a:extLst>
          </p:cNvPr>
          <p:cNvSpPr>
            <a:spLocks noGrp="1"/>
          </p:cNvSpPr>
          <p:nvPr>
            <p:ph type="body" sz="quarter" idx="16"/>
          </p:nvPr>
        </p:nvSpPr>
        <p:spPr>
          <a:xfrm>
            <a:off x="286063" y="361228"/>
            <a:ext cx="10729912" cy="581025"/>
          </a:xfrm>
        </p:spPr>
        <p:txBody>
          <a:bodyPr>
            <a:normAutofit lnSpcReduction="10000"/>
          </a:bodyPr>
          <a:lstStyle/>
          <a:p>
            <a:r>
              <a:rPr lang="en-US" b="1"/>
              <a:t>L</a:t>
            </a:r>
            <a:r>
              <a:rPr lang="lt-LT" b="1"/>
              <a:t>ąstieliena</a:t>
            </a:r>
            <a:r>
              <a:rPr lang="en-US" b="1"/>
              <a:t>: </a:t>
            </a:r>
            <a:r>
              <a:rPr lang="en-US"/>
              <a:t>sprendimai ir svarstymai</a:t>
            </a:r>
            <a:endParaRPr lang="en-IE"/>
          </a:p>
        </p:txBody>
      </p:sp>
      <p:sp>
        <p:nvSpPr>
          <p:cNvPr id="20" name="TextBox 19">
            <a:extLst>
              <a:ext uri="{FF2B5EF4-FFF2-40B4-BE49-F238E27FC236}">
                <a16:creationId xmlns:a16="http://schemas.microsoft.com/office/drawing/2014/main" id="{7E6BF283-BB59-41D0-B092-2CDE680E0D62}"/>
              </a:ext>
            </a:extLst>
          </p:cNvPr>
          <p:cNvSpPr txBox="1"/>
          <p:nvPr/>
        </p:nvSpPr>
        <p:spPr>
          <a:xfrm>
            <a:off x="384956" y="2038179"/>
            <a:ext cx="2448333" cy="369332"/>
          </a:xfrm>
          <a:prstGeom prst="rect">
            <a:avLst/>
          </a:prstGeom>
          <a:solidFill>
            <a:srgbClr val="85D2E1"/>
          </a:solidFill>
          <a:ln>
            <a:solidFill>
              <a:srgbClr val="85D2E1"/>
            </a:solidFill>
          </a:ln>
        </p:spPr>
        <p:txBody>
          <a:bodyPr wrap="square" rtlCol="0">
            <a:spAutoFit/>
          </a:bodyPr>
          <a:lstStyle/>
          <a:p>
            <a:r>
              <a:rPr lang="en-US" b="1" dirty="0">
                <a:solidFill>
                  <a:srgbClr val="000000"/>
                </a:solidFill>
              </a:rPr>
              <a:t>ŠALUTINIS POVEIKIS</a:t>
            </a:r>
            <a:endParaRPr lang="en-IE" b="1" dirty="0">
              <a:solidFill>
                <a:srgbClr val="000000"/>
              </a:solidFill>
            </a:endParaRPr>
          </a:p>
        </p:txBody>
      </p:sp>
      <p:sp>
        <p:nvSpPr>
          <p:cNvPr id="22" name="TextBox 21">
            <a:extLst>
              <a:ext uri="{FF2B5EF4-FFF2-40B4-BE49-F238E27FC236}">
                <a16:creationId xmlns:a16="http://schemas.microsoft.com/office/drawing/2014/main" id="{42610261-3275-4FD0-9364-64F9796F421D}"/>
              </a:ext>
            </a:extLst>
          </p:cNvPr>
          <p:cNvSpPr txBox="1"/>
          <p:nvPr/>
        </p:nvSpPr>
        <p:spPr>
          <a:xfrm>
            <a:off x="6096000" y="5695872"/>
            <a:ext cx="6096000" cy="1015663"/>
          </a:xfrm>
          <a:prstGeom prst="rect">
            <a:avLst/>
          </a:prstGeom>
          <a:solidFill>
            <a:srgbClr val="85D2E1"/>
          </a:solidFill>
          <a:ln>
            <a:solidFill>
              <a:srgbClr val="85D2E1"/>
            </a:solidFill>
          </a:ln>
        </p:spPr>
        <p:txBody>
          <a:bodyPr wrap="square">
            <a:spAutoFit/>
          </a:bodyPr>
          <a:lstStyle/>
          <a:p>
            <a:r>
              <a:rPr lang="lt-LT" sz="2000" dirty="0">
                <a:solidFill>
                  <a:srgbClr val="000000"/>
                </a:solidFill>
              </a:rPr>
              <a:t>Viena iš pagrindinių priežasčių – nepakankamas skaidulinių medžiagų vartojimas ir nepakankamas skysčių ir (arba) hidratacijos vartojimas.</a:t>
            </a:r>
            <a:endParaRPr lang="en-IE" sz="2000" dirty="0">
              <a:solidFill>
                <a:srgbClr val="000000"/>
              </a:solidFill>
            </a:endParaRPr>
          </a:p>
        </p:txBody>
      </p:sp>
    </p:spTree>
    <p:extLst>
      <p:ext uri="{BB962C8B-B14F-4D97-AF65-F5344CB8AC3E}">
        <p14:creationId xmlns:p14="http://schemas.microsoft.com/office/powerpoint/2010/main" val="742331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B1E7A3-93F9-4F53-93DF-68C5D892F6DE}"/>
              </a:ext>
            </a:extLst>
          </p:cNvPr>
          <p:cNvSpPr>
            <a:spLocks noGrp="1"/>
          </p:cNvSpPr>
          <p:nvPr>
            <p:ph type="body" sz="quarter" idx="18"/>
          </p:nvPr>
        </p:nvSpPr>
        <p:spPr>
          <a:xfrm>
            <a:off x="393032" y="1580147"/>
            <a:ext cx="5871410" cy="4044568"/>
          </a:xfrm>
        </p:spPr>
        <p:txBody>
          <a:bodyPr>
            <a:normAutofit fontScale="92500" lnSpcReduction="20000"/>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Dauguma tyrimų daugiausia dėmesio skiria </a:t>
            </a:r>
            <a:r>
              <a:rPr kumimoji="0" lang="lt-LT" sz="2400" b="1" i="0" u="none" strike="noStrike" kern="1200" cap="none" spc="0" normalizeH="0" baseline="0" noProof="0" dirty="0">
                <a:ln>
                  <a:noFill/>
                </a:ln>
                <a:solidFill>
                  <a:srgbClr val="000000"/>
                </a:solidFill>
                <a:effectLst/>
                <a:uLnTx/>
                <a:uFillTx/>
                <a:latin typeface="Calibri" panose="020F0502020204030204"/>
                <a:ea typeface="+mn-ea"/>
                <a:cs typeface="+mn-cs"/>
              </a:rPr>
              <a:t>kviečių sėlenoms</a:t>
            </a:r>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 Nors jos yra vienas veiksmingiausių skaidulinių medžiagų šaltinių vidurių užkietėjimui gydyti, ilgalaikiam vartojimui ar gydymui vartojant tik jas, jos tampa</a:t>
            </a:r>
            <a:r>
              <a:rPr kumimoji="0" lang="lt-LT" sz="2400" b="1" i="0" u="none" strike="noStrike" kern="1200" cap="none" spc="0" normalizeH="0" baseline="0" noProof="0" dirty="0">
                <a:ln>
                  <a:noFill/>
                </a:ln>
                <a:solidFill>
                  <a:srgbClr val="000000"/>
                </a:solidFill>
                <a:effectLst/>
                <a:uLnTx/>
                <a:uFillTx/>
                <a:latin typeface="Calibri" panose="020F0502020204030204"/>
                <a:ea typeface="+mn-ea"/>
                <a:cs typeface="+mn-cs"/>
              </a:rPr>
              <a:t> pasikartojančiu </a:t>
            </a:r>
            <a:r>
              <a:rPr kumimoji="0" lang="lt-LT" sz="2400" b="0" i="0" u="none" strike="noStrike" kern="1200" cap="none" spc="0" normalizeH="0" baseline="0" noProof="0" dirty="0">
                <a:ln>
                  <a:noFill/>
                </a:ln>
                <a:solidFill>
                  <a:srgbClr val="000000"/>
                </a:solidFill>
                <a:effectLst/>
                <a:uLnTx/>
                <a:uFillTx/>
                <a:latin typeface="Calibri" panose="020F0502020204030204"/>
                <a:ea typeface="+mn-ea"/>
                <a:cs typeface="+mn-cs"/>
              </a:rPr>
              <a:t>dalyku, todėl vyresnio amžiaus žmonės gali atsisakyti šių skaidulinėmis medžiagomis praturtintų maisto produktų arba sumažinti jų kiekį.</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 </a:t>
            </a:r>
            <a:endParaRPr kumimoji="0" lang="en-US" sz="9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highlight>
                  <a:srgbClr val="FED100"/>
                </a:highlight>
              </a:rPr>
              <a:t>  </a:t>
            </a:r>
            <a:r>
              <a:rPr lang="lt-LT" sz="2400" b="1" dirty="0">
                <a:highlight>
                  <a:srgbClr val="FED100"/>
                </a:highlight>
              </a:rPr>
              <a:t>PATARIMAS</a:t>
            </a:r>
            <a:r>
              <a:rPr lang="en-US" sz="2400" b="1" dirty="0">
                <a:highlight>
                  <a:srgbClr val="FED100"/>
                </a:highlight>
                <a:latin typeface="Comic Sans MS" panose="030F0702030302020204" pitchFamily="66" charset="0"/>
              </a:rPr>
              <a:t>:</a:t>
            </a:r>
            <a:r>
              <a:rPr lang="en-US" sz="2400" b="1" dirty="0">
                <a:latin typeface="Comic Sans MS" panose="030F0702030302020204" pitchFamily="66" charset="0"/>
              </a:rPr>
              <a:t> </a:t>
            </a:r>
            <a:r>
              <a:rPr kumimoji="0" lang="lt-LT" sz="2400" b="1" i="0" u="none" strike="noStrike" kern="1200" cap="none" spc="0" normalizeH="0" baseline="0" noProof="0" dirty="0">
                <a:ln>
                  <a:noFill/>
                </a:ln>
                <a:solidFill>
                  <a:srgbClr val="000000"/>
                </a:solidFill>
                <a:effectLst/>
                <a:uLnTx/>
                <a:uFillTx/>
                <a:latin typeface="Calibri" panose="020F0502020204030204"/>
                <a:ea typeface="+mn-ea"/>
                <a:cs typeface="+mn-cs"/>
              </a:rPr>
              <a:t>MVĮ turi galimybių kurti senjorams skirtus alternatyvius, skaidulų turinčius maisto produktus, kurie mažiau kartotųsi ir būtų mažiau atmetami.</a:t>
            </a:r>
          </a:p>
          <a:p>
            <a:endParaRPr lang="en-IE" dirty="0"/>
          </a:p>
        </p:txBody>
      </p:sp>
      <p:sp>
        <p:nvSpPr>
          <p:cNvPr id="3" name="Text Placeholder 2">
            <a:extLst>
              <a:ext uri="{FF2B5EF4-FFF2-40B4-BE49-F238E27FC236}">
                <a16:creationId xmlns:a16="http://schemas.microsoft.com/office/drawing/2014/main" id="{F4C9F234-7FE9-4F05-8F50-FA3BB78A017E}"/>
              </a:ext>
            </a:extLst>
          </p:cNvPr>
          <p:cNvSpPr>
            <a:spLocks noGrp="1"/>
          </p:cNvSpPr>
          <p:nvPr>
            <p:ph type="body" sz="quarter" idx="16"/>
          </p:nvPr>
        </p:nvSpPr>
        <p:spPr/>
        <p:txBody>
          <a:bodyPr>
            <a:normAutofit lnSpcReduction="10000"/>
          </a:bodyPr>
          <a:lstStyle/>
          <a:p>
            <a:r>
              <a:rPr lang="lt-LT"/>
              <a:t>Alternatyvūs produktai...</a:t>
            </a:r>
          </a:p>
        </p:txBody>
      </p:sp>
      <p:pic>
        <p:nvPicPr>
          <p:cNvPr id="6" name="Picture Placeholder 5" descr="A bowl of cereal with fruits">
            <a:extLst>
              <a:ext uri="{FF2B5EF4-FFF2-40B4-BE49-F238E27FC236}">
                <a16:creationId xmlns:a16="http://schemas.microsoft.com/office/drawing/2014/main" id="{409EE18A-7231-4959-8833-82659F70CA6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398604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35A334CE-E140-417C-8466-3449B66763E9}"/>
              </a:ext>
            </a:extLst>
          </p:cNvPr>
          <p:cNvPicPr>
            <a:picLocks noChangeAspect="1"/>
          </p:cNvPicPr>
          <p:nvPr/>
        </p:nvPicPr>
        <p:blipFill>
          <a:blip r:embed="rId2"/>
          <a:stretch>
            <a:fillRect/>
          </a:stretch>
        </p:blipFill>
        <p:spPr>
          <a:xfrm>
            <a:off x="9473058" y="2467475"/>
            <a:ext cx="2166826" cy="3378201"/>
          </a:xfrm>
          <a:prstGeom prst="rect">
            <a:avLst/>
          </a:prstGeom>
        </p:spPr>
      </p:pic>
      <p:sp>
        <p:nvSpPr>
          <p:cNvPr id="4" name="Text Placeholder 2">
            <a:extLst>
              <a:ext uri="{FF2B5EF4-FFF2-40B4-BE49-F238E27FC236}">
                <a16:creationId xmlns:a16="http://schemas.microsoft.com/office/drawing/2014/main" id="{17245214-4D91-4824-9A75-3805BF0F3474}"/>
              </a:ext>
            </a:extLst>
          </p:cNvPr>
          <p:cNvSpPr>
            <a:spLocks noGrp="1"/>
          </p:cNvSpPr>
          <p:nvPr>
            <p:ph type="body" sz="quarter" idx="16"/>
          </p:nvPr>
        </p:nvSpPr>
        <p:spPr>
          <a:xfrm>
            <a:off x="735013" y="642938"/>
            <a:ext cx="10807700" cy="582612"/>
          </a:xfrm>
        </p:spPr>
        <p:txBody>
          <a:bodyPr>
            <a:normAutofit lnSpcReduction="10000"/>
          </a:bodyPr>
          <a:lstStyle/>
          <a:p>
            <a:r>
              <a:rPr lang="en-US" b="1"/>
              <a:t>L</a:t>
            </a:r>
            <a:r>
              <a:rPr lang="lt-LT" b="1"/>
              <a:t>ąstieliena</a:t>
            </a:r>
            <a:r>
              <a:rPr lang="en-US" b="1"/>
              <a:t>: </a:t>
            </a:r>
            <a:r>
              <a:rPr lang="en-US"/>
              <a:t>sprendimai ir svarstymai</a:t>
            </a:r>
            <a:endParaRPr lang="en-IE"/>
          </a:p>
        </p:txBody>
      </p:sp>
      <p:sp>
        <p:nvSpPr>
          <p:cNvPr id="5" name="Text Placeholder 1">
            <a:extLst>
              <a:ext uri="{FF2B5EF4-FFF2-40B4-BE49-F238E27FC236}">
                <a16:creationId xmlns:a16="http://schemas.microsoft.com/office/drawing/2014/main" id="{7CEECE77-E426-439B-B8D9-E30385586719}"/>
              </a:ext>
            </a:extLst>
          </p:cNvPr>
          <p:cNvSpPr>
            <a:spLocks noGrp="1"/>
          </p:cNvSpPr>
          <p:nvPr>
            <p:ph type="body" sz="quarter" idx="18"/>
          </p:nvPr>
        </p:nvSpPr>
        <p:spPr>
          <a:xfrm>
            <a:off x="465220" y="1427747"/>
            <a:ext cx="10964779" cy="1676399"/>
          </a:xfrm>
        </p:spPr>
        <p:txBody>
          <a:bodyPr>
            <a:normAutofit/>
          </a:bodyPr>
          <a:lstStyle/>
          <a:p>
            <a:pPr indent="0"/>
            <a:r>
              <a:rPr lang="lt-LT" sz="2200" dirty="0"/>
              <a:t>Yra keletas būdų, kaip pagerinti vyresnio amžiaus žmonių skaidulų vartojimą.  Akivaizdus sprendimas yra </a:t>
            </a:r>
            <a:r>
              <a:rPr lang="lt-LT" sz="2200" b="1" dirty="0"/>
              <a:t>maisto praturtinimas skaidulomis</a:t>
            </a:r>
            <a:r>
              <a:rPr lang="lt-LT" sz="2200" dirty="0"/>
              <a:t>, tačiau taip pat gali padėti </a:t>
            </a:r>
            <a:r>
              <a:rPr lang="lt-LT" sz="2200" b="1" dirty="0"/>
              <a:t>individualūs mitybos planai </a:t>
            </a:r>
            <a:r>
              <a:rPr lang="lt-LT" sz="2200" dirty="0"/>
              <a:t>ir paprastos priemonės, pavyzdžiui, rankomis valgomi užkandžiai (vaisių ar daržovių gabalėliai arba viso grūdo užkandžiai), kurie būtų prieinami senjorams. </a:t>
            </a:r>
            <a:r>
              <a:rPr lang="lt-LT" sz="2000" b="1" dirty="0">
                <a:highlight>
                  <a:srgbClr val="FED100"/>
                </a:highlight>
                <a:latin typeface="+mj-lt"/>
              </a:rPr>
              <a:t>Žr. mūsų atvejo tyrimą (kitame puslapyje), kuriame šis metodas taikomas JK NHS ligoninėse.</a:t>
            </a:r>
          </a:p>
          <a:p>
            <a:pPr indent="0"/>
            <a:endParaRPr lang="lt-LT" sz="2000" b="1" dirty="0">
              <a:highlight>
                <a:srgbClr val="FED100"/>
              </a:highlight>
              <a:latin typeface="+mj-lt"/>
            </a:endParaRPr>
          </a:p>
          <a:p>
            <a:pPr indent="0"/>
            <a:endParaRPr lang="en-GB" dirty="0"/>
          </a:p>
          <a:p>
            <a:pPr indent="0"/>
            <a:endParaRPr lang="en-IE" dirty="0"/>
          </a:p>
        </p:txBody>
      </p:sp>
      <p:sp>
        <p:nvSpPr>
          <p:cNvPr id="2" name="TextBox 1">
            <a:extLst>
              <a:ext uri="{FF2B5EF4-FFF2-40B4-BE49-F238E27FC236}">
                <a16:creationId xmlns:a16="http://schemas.microsoft.com/office/drawing/2014/main" id="{76633A21-F01A-4F8A-85FD-88F281740175}"/>
              </a:ext>
            </a:extLst>
          </p:cNvPr>
          <p:cNvSpPr txBox="1"/>
          <p:nvPr/>
        </p:nvSpPr>
        <p:spPr>
          <a:xfrm>
            <a:off x="465220" y="3168316"/>
            <a:ext cx="9456822" cy="2547364"/>
          </a:xfrm>
          <a:prstGeom prst="rect">
            <a:avLst/>
          </a:prstGeom>
          <a:noFill/>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sz="2400" b="1" dirty="0">
                <a:solidFill>
                  <a:srgbClr val="000000"/>
                </a:solidFill>
                <a:highlight>
                  <a:srgbClr val="FED100"/>
                </a:highlight>
              </a:rPr>
              <a:t>PATARIMAS</a:t>
            </a:r>
            <a:r>
              <a:rPr lang="en-US" sz="2400" b="1" dirty="0">
                <a:solidFill>
                  <a:srgbClr val="000000"/>
                </a:solidFill>
                <a:highlight>
                  <a:srgbClr val="FED100"/>
                </a:highlight>
                <a:latin typeface="Comic Sans MS" panose="030F0702030302020204" pitchFamily="66" charset="0"/>
              </a:rPr>
              <a:t>:</a:t>
            </a:r>
            <a:r>
              <a:rPr lang="en-US" sz="2400" b="1" dirty="0">
                <a:solidFill>
                  <a:srgbClr val="000000"/>
                </a:solidFill>
                <a:latin typeface="Comic Sans MS" panose="030F0702030302020204" pitchFamily="66" charset="0"/>
              </a:rPr>
              <a:t> </a:t>
            </a:r>
            <a:r>
              <a:rPr kumimoji="0" lang="lt-LT" sz="2400" b="1" i="0" u="none" strike="noStrike" kern="1200" cap="none" spc="0" normalizeH="0" baseline="0" noProof="0" dirty="0">
                <a:ln>
                  <a:noFill/>
                </a:ln>
                <a:solidFill>
                  <a:srgbClr val="000000"/>
                </a:solidFill>
                <a:effectLst/>
                <a:uLnTx/>
                <a:uFillTx/>
                <a:ea typeface="+mn-ea"/>
                <a:cs typeface="+mn-cs"/>
              </a:rPr>
              <a:t>Įdomi inovacijų ir plėtros sritis:</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t-LT" sz="2400" b="1" i="0" u="none" strike="noStrike" kern="1200" cap="none" spc="0" normalizeH="0" baseline="0" noProof="0" dirty="0">
                <a:ln>
                  <a:noFill/>
                </a:ln>
                <a:solidFill>
                  <a:srgbClr val="000000"/>
                </a:solidFill>
                <a:effectLst/>
                <a:uLnTx/>
                <a:uFillTx/>
                <a:ea typeface="+mn-ea"/>
                <a:cs typeface="+mn-cs"/>
              </a:rPr>
              <a:t>Sėkmingam disfagijos gydymui </a:t>
            </a:r>
            <a:r>
              <a:rPr kumimoji="0" lang="lt-LT" sz="2400" i="0" u="none" strike="noStrike" kern="1200" cap="none" spc="0" normalizeH="0" baseline="0" noProof="0" dirty="0">
                <a:ln>
                  <a:noFill/>
                </a:ln>
                <a:solidFill>
                  <a:srgbClr val="000000"/>
                </a:solidFill>
                <a:effectLst/>
                <a:uLnTx/>
                <a:uFillTx/>
                <a:ea typeface="+mn-ea"/>
                <a:cs typeface="+mn-cs"/>
              </a:rPr>
              <a:t>skaidulomis praturtintas trintas maistas turi išlikti vientisos, glotnios</a:t>
            </a:r>
            <a:r>
              <a:rPr lang="lt-LT" sz="2400" dirty="0">
                <a:solidFill>
                  <a:srgbClr val="000000"/>
                </a:solidFill>
              </a:rPr>
              <a:t>,</a:t>
            </a:r>
            <a:r>
              <a:rPr kumimoji="0" lang="lt-LT" sz="2400" i="0" u="none" strike="noStrike" kern="1200" cap="none" spc="0" normalizeH="0" baseline="0" noProof="0" dirty="0">
                <a:ln>
                  <a:noFill/>
                </a:ln>
                <a:solidFill>
                  <a:srgbClr val="000000"/>
                </a:solidFill>
                <a:effectLst/>
                <a:uLnTx/>
                <a:uFillTx/>
                <a:ea typeface="+mn-ea"/>
                <a:cs typeface="+mn-cs"/>
              </a:rPr>
              <a:t> pudingo tirštumo konsistencijos, o pasirinktos skaidulinės medžiagos gali padėti pasiekti šias rekomenduojamas tekstūros savybes. Reikia išsamiau ištirti skaidulomis praturtinto įprasto ir modifikuotos tekstūros institucinio maisto priimtinumą ir veiksmingumą.</a:t>
            </a:r>
            <a:endParaRPr lang="en-IE" dirty="0"/>
          </a:p>
        </p:txBody>
      </p:sp>
    </p:spTree>
    <p:extLst>
      <p:ext uri="{BB962C8B-B14F-4D97-AF65-F5344CB8AC3E}">
        <p14:creationId xmlns:p14="http://schemas.microsoft.com/office/powerpoint/2010/main" val="548208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2CDF71-7B20-4DDE-919A-60D3A8E44DF1}"/>
              </a:ext>
            </a:extLst>
          </p:cNvPr>
          <p:cNvSpPr>
            <a:spLocks noGrp="1"/>
          </p:cNvSpPr>
          <p:nvPr>
            <p:ph type="body" sz="quarter" idx="16"/>
          </p:nvPr>
        </p:nvSpPr>
        <p:spPr>
          <a:solidFill>
            <a:srgbClr val="FFD100"/>
          </a:solidFill>
        </p:spPr>
        <p:txBody>
          <a:bodyPr>
            <a:normAutofit lnSpcReduction="10000"/>
          </a:bodyPr>
          <a:lstStyle/>
          <a:p>
            <a:r>
              <a:rPr lang="lt-LT" b="0" i="0" dirty="0">
                <a:solidFill>
                  <a:srgbClr val="000000"/>
                </a:solidFill>
                <a:effectLst/>
                <a:latin typeface="-apple-system"/>
              </a:rPr>
              <a:t>Būkite įkvėpti...</a:t>
            </a:r>
            <a:endParaRPr lang="en-IE" b="1" dirty="0"/>
          </a:p>
        </p:txBody>
      </p:sp>
      <p:pic>
        <p:nvPicPr>
          <p:cNvPr id="7" name="Picture 6">
            <a:extLst>
              <a:ext uri="{FF2B5EF4-FFF2-40B4-BE49-F238E27FC236}">
                <a16:creationId xmlns:a16="http://schemas.microsoft.com/office/drawing/2014/main" id="{0C40F1DE-777C-45EF-9435-F1CC294FBDC9}"/>
              </a:ext>
            </a:extLst>
          </p:cNvPr>
          <p:cNvPicPr>
            <a:picLocks noChangeAspect="1"/>
          </p:cNvPicPr>
          <p:nvPr/>
        </p:nvPicPr>
        <p:blipFill>
          <a:blip r:embed="rId2"/>
          <a:stretch>
            <a:fillRect/>
          </a:stretch>
        </p:blipFill>
        <p:spPr>
          <a:xfrm>
            <a:off x="393530" y="1655494"/>
            <a:ext cx="3302170" cy="4559534"/>
          </a:xfrm>
          <a:prstGeom prst="rect">
            <a:avLst/>
          </a:prstGeom>
          <a:ln>
            <a:solidFill>
              <a:srgbClr val="000000"/>
            </a:solidFill>
          </a:ln>
        </p:spPr>
      </p:pic>
      <p:sp>
        <p:nvSpPr>
          <p:cNvPr id="8" name="TextBox 7">
            <a:extLst>
              <a:ext uri="{FF2B5EF4-FFF2-40B4-BE49-F238E27FC236}">
                <a16:creationId xmlns:a16="http://schemas.microsoft.com/office/drawing/2014/main" id="{F41BCAFA-14AD-4AF6-BFB8-F54C4E45D9C7}"/>
              </a:ext>
            </a:extLst>
          </p:cNvPr>
          <p:cNvSpPr txBox="1"/>
          <p:nvPr/>
        </p:nvSpPr>
        <p:spPr>
          <a:xfrm>
            <a:off x="10683029" y="83027"/>
            <a:ext cx="1292058" cy="707886"/>
          </a:xfrm>
          <a:prstGeom prst="rect">
            <a:avLst/>
          </a:prstGeom>
          <a:noFill/>
        </p:spPr>
        <p:txBody>
          <a:bodyPr wrap="square" rtlCol="0">
            <a:spAutoFit/>
          </a:bodyPr>
          <a:lstStyle/>
          <a:p>
            <a:r>
              <a:rPr lang="en-US" sz="4000" dirty="0">
                <a:highlight>
                  <a:srgbClr val="FFFF00"/>
                </a:highlight>
              </a:rPr>
              <a:t>LINK</a:t>
            </a:r>
            <a:endParaRPr lang="en-IE" sz="4000" dirty="0">
              <a:highlight>
                <a:srgbClr val="FFFF00"/>
              </a:highlight>
            </a:endParaRPr>
          </a:p>
        </p:txBody>
      </p:sp>
      <p:sp>
        <p:nvSpPr>
          <p:cNvPr id="10" name="TextBox 9">
            <a:extLst>
              <a:ext uri="{FF2B5EF4-FFF2-40B4-BE49-F238E27FC236}">
                <a16:creationId xmlns:a16="http://schemas.microsoft.com/office/drawing/2014/main" id="{EC7E57FA-F795-4A90-9A1B-B34CFC8363F4}"/>
              </a:ext>
            </a:extLst>
          </p:cNvPr>
          <p:cNvSpPr txBox="1"/>
          <p:nvPr/>
        </p:nvSpPr>
        <p:spPr>
          <a:xfrm>
            <a:off x="3791758" y="4244647"/>
            <a:ext cx="7754620" cy="1938992"/>
          </a:xfrm>
          <a:prstGeom prst="rect">
            <a:avLst/>
          </a:prstGeom>
          <a:noFill/>
        </p:spPr>
        <p:txBody>
          <a:bodyPr wrap="square">
            <a:spAutoFit/>
          </a:bodyPr>
          <a:lstStyle/>
          <a:p>
            <a:r>
              <a:rPr lang="lt-LT" sz="2000" dirty="0">
                <a:solidFill>
                  <a:srgbClr val="000000"/>
                </a:solidFill>
              </a:rPr>
              <a:t>NHS fondo „</a:t>
            </a:r>
            <a:r>
              <a:rPr lang="lt-LT" sz="2000" dirty="0" err="1">
                <a:solidFill>
                  <a:srgbClr val="000000"/>
                </a:solidFill>
              </a:rPr>
              <a:t>Trust</a:t>
            </a:r>
            <a:r>
              <a:rPr lang="lt-LT" sz="2000" dirty="0">
                <a:solidFill>
                  <a:srgbClr val="000000"/>
                </a:solidFill>
              </a:rPr>
              <a:t>“ slaugos, mitybos ir maitinimo darbuotojai kartu sukūrė rankomis valgomų užkandžių meniu, kad padėtų pacientams valgyti savo tempu, nespaudžiant peilio ir šakutės, ir taip skatintų senjorų savarankiškumą bei gerovę. Rankomis valgomas maistas gali būti ypač naudingas žmonėms, kurie pamiršta valgyti arba kuriems sunku koordinuoti judesius, pavyzdžiui, sergantiems demencija arba po insulto.</a:t>
            </a:r>
            <a:r>
              <a:rPr lang="en-US" sz="2000" dirty="0">
                <a:solidFill>
                  <a:srgbClr val="000000"/>
                </a:solidFill>
              </a:rPr>
              <a:t>.</a:t>
            </a:r>
            <a:endParaRPr lang="en-GB" sz="2000" dirty="0">
              <a:solidFill>
                <a:srgbClr val="000000"/>
              </a:solidFill>
            </a:endParaRPr>
          </a:p>
        </p:txBody>
      </p:sp>
      <p:pic>
        <p:nvPicPr>
          <p:cNvPr id="4" name="Picture 3">
            <a:extLst>
              <a:ext uri="{FF2B5EF4-FFF2-40B4-BE49-F238E27FC236}">
                <a16:creationId xmlns:a16="http://schemas.microsoft.com/office/drawing/2014/main" id="{8F1AAABA-FB04-44E2-89AD-4EBC8017D760}"/>
              </a:ext>
            </a:extLst>
          </p:cNvPr>
          <p:cNvPicPr>
            <a:picLocks noChangeAspect="1"/>
          </p:cNvPicPr>
          <p:nvPr/>
        </p:nvPicPr>
        <p:blipFill>
          <a:blip r:embed="rId3"/>
          <a:stretch>
            <a:fillRect/>
          </a:stretch>
        </p:blipFill>
        <p:spPr>
          <a:xfrm>
            <a:off x="3882190" y="1431195"/>
            <a:ext cx="6660416" cy="2916000"/>
          </a:xfrm>
          <a:prstGeom prst="rect">
            <a:avLst/>
          </a:prstGeom>
        </p:spPr>
      </p:pic>
    </p:spTree>
    <p:extLst>
      <p:ext uri="{BB962C8B-B14F-4D97-AF65-F5344CB8AC3E}">
        <p14:creationId xmlns:p14="http://schemas.microsoft.com/office/powerpoint/2010/main" val="23380529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F6FD16-E902-452D-A0A5-58789011D2D5}"/>
              </a:ext>
            </a:extLst>
          </p:cNvPr>
          <p:cNvSpPr>
            <a:spLocks noGrp="1"/>
          </p:cNvSpPr>
          <p:nvPr>
            <p:ph type="body" sz="quarter" idx="18"/>
          </p:nvPr>
        </p:nvSpPr>
        <p:spPr>
          <a:xfrm>
            <a:off x="505326" y="1564105"/>
            <a:ext cx="5799914" cy="4060610"/>
          </a:xfrm>
        </p:spPr>
        <p:txBody>
          <a:bodyPr>
            <a:normAutofit fontScale="85000" lnSpcReduction="20000"/>
          </a:bodyPr>
          <a:lstStyle/>
          <a:p>
            <a:pPr marL="0" indent="0">
              <a:lnSpc>
                <a:spcPct val="110000"/>
              </a:lnSpc>
            </a:pPr>
            <a:r>
              <a:rPr lang="lt-LT" sz="2400"/>
              <a:t>Vitaminai yra </a:t>
            </a:r>
            <a:r>
              <a:rPr lang="lt-LT" sz="2400" b="1"/>
              <a:t>organinės</a:t>
            </a:r>
            <a:r>
              <a:rPr lang="lt-LT" sz="2400"/>
              <a:t>* medžiagos, kurių žmogus negali pasigaminti </a:t>
            </a:r>
            <a:r>
              <a:rPr lang="lt-LT" sz="2400" b="1"/>
              <a:t>endogeniškai</a:t>
            </a:r>
            <a:r>
              <a:rPr lang="lt-LT" sz="2400"/>
              <a:t>*, todėl jų reikia gauti su maistu.</a:t>
            </a:r>
          </a:p>
          <a:p>
            <a:pPr marL="0" indent="0">
              <a:lnSpc>
                <a:spcPct val="110000"/>
              </a:lnSpc>
            </a:pPr>
            <a:r>
              <a:rPr lang="lt-LT" sz="2400"/>
              <a:t>Vandenyje tirpūs vitaminai, pvz., vitaminas C, gali būti greitai prarandami su šlapimu ir prakaitu, todėl jų rekomenduojama vartoti kasdien. </a:t>
            </a:r>
            <a:endParaRPr lang="en-GB" sz="900"/>
          </a:p>
          <a:p>
            <a:pPr marL="0" indent="0">
              <a:lnSpc>
                <a:spcPct val="110000"/>
              </a:lnSpc>
            </a:pPr>
            <a:r>
              <a:rPr lang="lt-LT" sz="2400" b="1"/>
              <a:t>Vitaminas C reikalingas:</a:t>
            </a:r>
          </a:p>
          <a:p>
            <a:pPr marL="342900" indent="-342900">
              <a:lnSpc>
                <a:spcPct val="110000"/>
              </a:lnSpc>
              <a:buFont typeface="Arial" panose="020B0604020202020204" pitchFamily="34" charset="0"/>
              <a:buChar char="•"/>
            </a:pPr>
            <a:r>
              <a:rPr lang="lt-LT" sz="2400"/>
              <a:t>imuniteto reguliavimui;</a:t>
            </a:r>
          </a:p>
          <a:p>
            <a:pPr marL="342900" indent="-342900">
              <a:lnSpc>
                <a:spcPct val="110000"/>
              </a:lnSpc>
              <a:buFont typeface="Arial" panose="020B0604020202020204" pitchFamily="34" charset="0"/>
              <a:buChar char="•"/>
            </a:pPr>
            <a:r>
              <a:rPr lang="lt-LT" sz="2400"/>
              <a:t>kolageno susidarymui;</a:t>
            </a:r>
          </a:p>
          <a:p>
            <a:pPr marL="342900" indent="-342900">
              <a:lnSpc>
                <a:spcPct val="110000"/>
              </a:lnSpc>
              <a:buFont typeface="Arial" panose="020B0604020202020204" pitchFamily="34" charset="0"/>
              <a:buChar char="•"/>
            </a:pPr>
            <a:r>
              <a:rPr lang="lt-LT" sz="2400"/>
              <a:t>neurotransmiterių sintezei;</a:t>
            </a:r>
          </a:p>
          <a:p>
            <a:pPr marL="342900" indent="-342900">
              <a:lnSpc>
                <a:spcPct val="110000"/>
              </a:lnSpc>
              <a:buFont typeface="Arial" panose="020B0604020202020204" pitchFamily="34" charset="0"/>
              <a:buChar char="•"/>
            </a:pPr>
            <a:r>
              <a:rPr lang="lt-LT" sz="2400"/>
              <a:t>cholesterolio apykaitai.</a:t>
            </a:r>
          </a:p>
          <a:p>
            <a:pPr marL="342900" indent="-342900">
              <a:buFont typeface="Arial" panose="020B0604020202020204" pitchFamily="34" charset="0"/>
              <a:buChar char="•"/>
            </a:pPr>
            <a:endParaRPr lang="en-IE"/>
          </a:p>
        </p:txBody>
      </p:sp>
      <p:sp>
        <p:nvSpPr>
          <p:cNvPr id="3" name="Text Placeholder 2">
            <a:extLst>
              <a:ext uri="{FF2B5EF4-FFF2-40B4-BE49-F238E27FC236}">
                <a16:creationId xmlns:a16="http://schemas.microsoft.com/office/drawing/2014/main" id="{964722EF-36BD-44CC-B9C9-4DE3ED7911A8}"/>
              </a:ext>
            </a:extLst>
          </p:cNvPr>
          <p:cNvSpPr>
            <a:spLocks noGrp="1"/>
          </p:cNvSpPr>
          <p:nvPr>
            <p:ph type="body" sz="quarter" idx="16"/>
          </p:nvPr>
        </p:nvSpPr>
        <p:spPr>
          <a:xfrm>
            <a:off x="593398" y="485030"/>
            <a:ext cx="5085159" cy="582221"/>
          </a:xfrm>
        </p:spPr>
        <p:txBody>
          <a:bodyPr>
            <a:normAutofit lnSpcReduction="10000"/>
          </a:bodyPr>
          <a:lstStyle/>
          <a:p>
            <a:r>
              <a:rPr lang="lt-LT" b="1"/>
              <a:t>4. Vitaminai ir mineralai:</a:t>
            </a:r>
          </a:p>
        </p:txBody>
      </p:sp>
      <p:pic>
        <p:nvPicPr>
          <p:cNvPr id="6" name="Picture Placeholder 5" descr="Slices of cut orange on wood board, with manual citrus squeezer">
            <a:extLst>
              <a:ext uri="{FF2B5EF4-FFF2-40B4-BE49-F238E27FC236}">
                <a16:creationId xmlns:a16="http://schemas.microsoft.com/office/drawing/2014/main" id="{83863B95-5190-4E53-AE3D-C207B918AAE8}"/>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4" name="TextBox 3">
            <a:extLst>
              <a:ext uri="{FF2B5EF4-FFF2-40B4-BE49-F238E27FC236}">
                <a16:creationId xmlns:a16="http://schemas.microsoft.com/office/drawing/2014/main" id="{8FFD3358-2D18-4B95-9E31-458818F1B363}"/>
              </a:ext>
            </a:extLst>
          </p:cNvPr>
          <p:cNvSpPr txBox="1"/>
          <p:nvPr/>
        </p:nvSpPr>
        <p:spPr>
          <a:xfrm>
            <a:off x="6392300" y="5934511"/>
            <a:ext cx="5799700" cy="923330"/>
          </a:xfrm>
          <a:prstGeom prst="rect">
            <a:avLst/>
          </a:prstGeom>
          <a:solidFill>
            <a:srgbClr val="85D2E1"/>
          </a:solidFill>
        </p:spPr>
        <p:txBody>
          <a:bodyPr wrap="square" rtlCol="0">
            <a:spAutoFit/>
          </a:bodyPr>
          <a:lstStyle/>
          <a:p>
            <a:pPr algn="r"/>
            <a:r>
              <a:rPr lang="lt-LT" dirty="0">
                <a:solidFill>
                  <a:srgbClr val="000000"/>
                </a:solidFill>
              </a:rPr>
              <a:t>*Sudėtingi žodžiai </a:t>
            </a:r>
            <a:r>
              <a:rPr lang="en-LT" dirty="0"/>
              <a:t>–</a:t>
            </a:r>
            <a:r>
              <a:rPr lang="lt-LT" dirty="0">
                <a:solidFill>
                  <a:srgbClr val="000000"/>
                </a:solidFill>
              </a:rPr>
              <a:t> organinė medžiaga reiškia, kad joje yra anglies. </a:t>
            </a:r>
            <a:r>
              <a:rPr lang="lt-LT" dirty="0" err="1">
                <a:solidFill>
                  <a:srgbClr val="000000"/>
                </a:solidFill>
              </a:rPr>
              <a:t>Endogeniškai</a:t>
            </a:r>
            <a:r>
              <a:rPr lang="lt-LT" dirty="0">
                <a:solidFill>
                  <a:srgbClr val="000000"/>
                </a:solidFill>
              </a:rPr>
              <a:t> reiškia, kad kažkas atsirado arba susidarė organizme, audinyje ar ląstelėje.</a:t>
            </a:r>
          </a:p>
        </p:txBody>
      </p:sp>
    </p:spTree>
    <p:extLst>
      <p:ext uri="{BB962C8B-B14F-4D97-AF65-F5344CB8AC3E}">
        <p14:creationId xmlns:p14="http://schemas.microsoft.com/office/powerpoint/2010/main" val="26438883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0079B-E73E-4DA7-B3CD-6BC5309E7C2D}"/>
              </a:ext>
            </a:extLst>
          </p:cNvPr>
          <p:cNvSpPr>
            <a:spLocks noGrp="1"/>
          </p:cNvSpPr>
          <p:nvPr>
            <p:ph type="body" sz="quarter" idx="18"/>
          </p:nvPr>
        </p:nvSpPr>
        <p:spPr>
          <a:xfrm>
            <a:off x="596751" y="1495148"/>
            <a:ext cx="5691754" cy="3867704"/>
          </a:xfrm>
        </p:spPr>
        <p:txBody>
          <a:bodyPr>
            <a:normAutofit/>
          </a:bodyPr>
          <a:lstStyle/>
          <a:p>
            <a:pPr marL="0" indent="0"/>
            <a:r>
              <a:rPr lang="lt-LT" dirty="0"/>
              <a:t>Mineralinės medžiagos yra sveikatai svarbūs neorganiniai junginiai, kurių žmogus negali pasigaminti endogeniškai, todėl jų reikia gauti su maistu.</a:t>
            </a:r>
            <a:endParaRPr lang="en-GB" sz="900" dirty="0"/>
          </a:p>
          <a:p>
            <a:pPr marL="0" indent="0"/>
            <a:r>
              <a:rPr lang="lt-LT" sz="2400" dirty="0"/>
              <a:t>Pavyzdžiui, </a:t>
            </a:r>
            <a:r>
              <a:rPr lang="lt-LT" sz="2400" b="1" dirty="0"/>
              <a:t>magnio </a:t>
            </a:r>
            <a:r>
              <a:rPr lang="lt-LT" sz="2400" dirty="0"/>
              <a:t>reikia:</a:t>
            </a:r>
          </a:p>
          <a:p>
            <a:pPr marL="342900" indent="-342900">
              <a:buFont typeface="Arial" panose="020B0604020202020204" pitchFamily="34" charset="0"/>
              <a:buChar char="•"/>
            </a:pPr>
            <a:r>
              <a:rPr lang="lt-LT" sz="2400" dirty="0"/>
              <a:t>paverčiant suvalgytą maistą energija;</a:t>
            </a:r>
          </a:p>
          <a:p>
            <a:pPr marL="342900" indent="-342900">
              <a:buFont typeface="Arial" panose="020B0604020202020204" pitchFamily="34" charset="0"/>
              <a:buChar char="•"/>
            </a:pPr>
            <a:r>
              <a:rPr lang="lt-LT" sz="2400" dirty="0"/>
              <a:t>hormonų reguliavimui (prieskydinės liaukos);</a:t>
            </a:r>
          </a:p>
          <a:p>
            <a:pPr marL="342900" indent="-342900">
              <a:buFont typeface="Arial" panose="020B0604020202020204" pitchFamily="34" charset="0"/>
              <a:buChar char="•"/>
            </a:pPr>
            <a:r>
              <a:rPr lang="lt-LT" sz="2400" dirty="0"/>
              <a:t>kaulų sveikatai.</a:t>
            </a:r>
          </a:p>
          <a:p>
            <a:endParaRPr lang="en-IE" dirty="0"/>
          </a:p>
        </p:txBody>
      </p:sp>
      <p:pic>
        <p:nvPicPr>
          <p:cNvPr id="7" name="Picture Placeholder 6" descr="Assorted vegetables and fruits">
            <a:extLst>
              <a:ext uri="{FF2B5EF4-FFF2-40B4-BE49-F238E27FC236}">
                <a16:creationId xmlns:a16="http://schemas.microsoft.com/office/drawing/2014/main" id="{4051D334-3F6C-41B5-BD8D-4C6B216C0E7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97F8063D-06B3-401A-9B8E-DB1E19D85E7D}"/>
              </a:ext>
            </a:extLst>
          </p:cNvPr>
          <p:cNvSpPr>
            <a:spLocks noGrp="1"/>
          </p:cNvSpPr>
          <p:nvPr>
            <p:ph type="body" sz="quarter" idx="16"/>
          </p:nvPr>
        </p:nvSpPr>
        <p:spPr>
          <a:xfrm>
            <a:off x="735013" y="642938"/>
            <a:ext cx="5084762" cy="582612"/>
          </a:xfrm>
        </p:spPr>
        <p:txBody>
          <a:bodyPr>
            <a:normAutofit lnSpcReduction="10000"/>
          </a:bodyPr>
          <a:lstStyle/>
          <a:p>
            <a:r>
              <a:rPr lang="lt-LT" b="1"/>
              <a:t>4. Vitaminai ir mineralai:</a:t>
            </a:r>
          </a:p>
        </p:txBody>
      </p:sp>
    </p:spTree>
    <p:extLst>
      <p:ext uri="{BB962C8B-B14F-4D97-AF65-F5344CB8AC3E}">
        <p14:creationId xmlns:p14="http://schemas.microsoft.com/office/powerpoint/2010/main" val="13360279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238674-F6B5-41C0-8525-7BC4332FBD34}"/>
              </a:ext>
            </a:extLst>
          </p:cNvPr>
          <p:cNvSpPr>
            <a:spLocks noGrp="1"/>
          </p:cNvSpPr>
          <p:nvPr>
            <p:ph type="body" sz="quarter" idx="16"/>
          </p:nvPr>
        </p:nvSpPr>
        <p:spPr>
          <a:xfrm>
            <a:off x="734714" y="385012"/>
            <a:ext cx="10808102" cy="1002630"/>
          </a:xfrm>
        </p:spPr>
        <p:txBody>
          <a:bodyPr>
            <a:normAutofit fontScale="77500" lnSpcReduction="20000"/>
          </a:bodyPr>
          <a:lstStyle/>
          <a:p>
            <a:r>
              <a:rPr lang="lt-LT" b="0" i="0" dirty="0">
                <a:solidFill>
                  <a:srgbClr val="212121"/>
                </a:solidFill>
                <a:effectLst/>
                <a:latin typeface="Calibri" panose="020F0502020204030204" pitchFamily="34" charset="0"/>
                <a:cs typeface="Calibri" panose="020F0502020204030204" pitchFamily="34" charset="0"/>
              </a:rPr>
              <a:t>Atliktas tyrimas, rodantis, kad y</a:t>
            </a:r>
            <a:r>
              <a:rPr lang="lt-LT" dirty="0">
                <a:solidFill>
                  <a:srgbClr val="212121"/>
                </a:solidFill>
                <a:latin typeface="Calibri" panose="020F0502020204030204" pitchFamily="34" charset="0"/>
                <a:cs typeface="Calibri" panose="020F0502020204030204" pitchFamily="34" charset="0"/>
              </a:rPr>
              <a:t>ra tam tikras </a:t>
            </a:r>
            <a:r>
              <a:rPr lang="lt-LT" b="0" i="0" dirty="0">
                <a:solidFill>
                  <a:srgbClr val="212121"/>
                </a:solidFill>
                <a:effectLst/>
                <a:latin typeface="Calibri" panose="020F0502020204030204" pitchFamily="34" charset="0"/>
                <a:cs typeface="Calibri" panose="020F0502020204030204" pitchFamily="34" charset="0"/>
              </a:rPr>
              <a:t>% vyresnio amžiaus žmonių, kuriems gresia nepakankamas mikroelementų </a:t>
            </a:r>
            <a:r>
              <a:rPr lang="lt-LT" b="0" i="0" dirty="0" err="1">
                <a:solidFill>
                  <a:srgbClr val="212121"/>
                </a:solidFill>
                <a:effectLst/>
                <a:latin typeface="Calibri" panose="020F0502020204030204" pitchFamily="34" charset="0"/>
                <a:cs typeface="Calibri" panose="020F0502020204030204" pitchFamily="34" charset="0"/>
              </a:rPr>
              <a:t>vartojimas.</a:t>
            </a:r>
            <a:r>
              <a:rPr lang="lt-LT" b="1" i="0" dirty="0" err="1">
                <a:solidFill>
                  <a:srgbClr val="212121"/>
                </a:solidFill>
                <a:effectLst/>
                <a:latin typeface="Calibri" panose="020F0502020204030204" pitchFamily="34" charset="0"/>
                <a:cs typeface="Calibri" panose="020F0502020204030204" pitchFamily="34" charset="0"/>
              </a:rPr>
              <a:t>VITAMINAI</a:t>
            </a:r>
            <a:endParaRPr lang="lt-LT" b="1" i="0" dirty="0">
              <a:solidFill>
                <a:srgbClr val="212121"/>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5AF068E-04AD-405C-93C8-0B0FC4A36151}"/>
              </a:ext>
            </a:extLst>
          </p:cNvPr>
          <p:cNvSpPr txBox="1"/>
          <p:nvPr/>
        </p:nvSpPr>
        <p:spPr>
          <a:xfrm>
            <a:off x="7514705" y="5555378"/>
            <a:ext cx="2005263" cy="369332"/>
          </a:xfrm>
          <a:prstGeom prst="rect">
            <a:avLst/>
          </a:prstGeom>
          <a:noFill/>
        </p:spPr>
        <p:txBody>
          <a:bodyPr wrap="square" rtlCol="0">
            <a:spAutoFit/>
          </a:bodyPr>
          <a:lstStyle/>
          <a:p>
            <a:r>
              <a:rPr lang="lt-LT" dirty="0">
                <a:solidFill>
                  <a:srgbClr val="1188A3"/>
                </a:solidFill>
                <a:hlinkClick r:id="rId2">
                  <a:extLst>
                    <a:ext uri="{A12FA001-AC4F-418D-AE19-62706E023703}">
                      <ahyp:hlinkClr xmlns:ahyp="http://schemas.microsoft.com/office/drawing/2018/hyperlinkcolor" val="tx"/>
                    </a:ext>
                  </a:extLst>
                </a:hlinkClick>
              </a:rPr>
              <a:t>NUORODA</a:t>
            </a:r>
            <a:endParaRPr lang="en-IE" dirty="0">
              <a:solidFill>
                <a:srgbClr val="1188A3"/>
              </a:solidFill>
            </a:endParaRPr>
          </a:p>
        </p:txBody>
      </p:sp>
      <p:sp>
        <p:nvSpPr>
          <p:cNvPr id="10" name="TextBox 9">
            <a:extLst>
              <a:ext uri="{FF2B5EF4-FFF2-40B4-BE49-F238E27FC236}">
                <a16:creationId xmlns:a16="http://schemas.microsoft.com/office/drawing/2014/main" id="{E457570E-6A1C-4737-9394-54D8A706FB8D}"/>
              </a:ext>
            </a:extLst>
          </p:cNvPr>
          <p:cNvSpPr txBox="1"/>
          <p:nvPr/>
        </p:nvSpPr>
        <p:spPr>
          <a:xfrm>
            <a:off x="7514705" y="980643"/>
            <a:ext cx="4444298" cy="4708981"/>
          </a:xfrm>
          <a:prstGeom prst="rect">
            <a:avLst/>
          </a:prstGeom>
          <a:noFill/>
        </p:spPr>
        <p:txBody>
          <a:bodyPr wrap="square">
            <a:spAutoFit/>
          </a:bodyPr>
          <a:lstStyle/>
          <a:p>
            <a:r>
              <a:rPr lang="lt-LT" sz="2000" b="0" i="0" dirty="0">
                <a:solidFill>
                  <a:srgbClr val="212121"/>
                </a:solidFill>
                <a:effectLst/>
              </a:rPr>
              <a:t>Mikroelementų trūkumas ir mažas suvartojamų maisto produktų kiekis bendruomenėje gyvenantiems vyresnio amžiaus žmonėms yra susijęs su funkciniu nuosmukiu, silpnumu ir savarankiško gyvenimo sunkumais. Tyrimai, kuriais siekiama išsiaiškinti galimo mitybos nepakankamumo tipus ir mąstą, gali būti naudingi ateityje taikant intervencines priemones.</a:t>
            </a:r>
          </a:p>
          <a:p>
            <a:r>
              <a:rPr lang="lt-LT" sz="2000" b="0" i="0" dirty="0">
                <a:solidFill>
                  <a:srgbClr val="212121"/>
                </a:solidFill>
                <a:effectLst/>
              </a:rPr>
              <a:t>Iš dvidešimties analizuotų maistinių medžiagų, šešios buvo laikomos galimai keliančiomis susirūpinimą visuomenės sveikatai: Vitaminas D, tiaminas, riboflavinas, kalcis, magnis ir selenas.</a:t>
            </a:r>
            <a:endParaRPr lang="en-IE" sz="2000" dirty="0"/>
          </a:p>
        </p:txBody>
      </p:sp>
      <p:pic>
        <p:nvPicPr>
          <p:cNvPr id="5" name="Picture 4">
            <a:extLst>
              <a:ext uri="{FF2B5EF4-FFF2-40B4-BE49-F238E27FC236}">
                <a16:creationId xmlns:a16="http://schemas.microsoft.com/office/drawing/2014/main" id="{494B1C75-8E95-6243-BEF1-BE072BB3118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4042" y="1596196"/>
            <a:ext cx="5785836" cy="4093428"/>
          </a:xfrm>
          <a:prstGeom prst="rect">
            <a:avLst/>
          </a:prstGeom>
        </p:spPr>
      </p:pic>
      <p:sp>
        <p:nvSpPr>
          <p:cNvPr id="9" name="TextBox 8">
            <a:extLst>
              <a:ext uri="{FF2B5EF4-FFF2-40B4-BE49-F238E27FC236}">
                <a16:creationId xmlns:a16="http://schemas.microsoft.com/office/drawing/2014/main" id="{2D8D684D-D6FC-0C4B-A1C0-CDCDE3783673}"/>
              </a:ext>
            </a:extLst>
          </p:cNvPr>
          <p:cNvSpPr txBox="1"/>
          <p:nvPr/>
        </p:nvSpPr>
        <p:spPr>
          <a:xfrm rot="16200000">
            <a:off x="1575958" y="4500756"/>
            <a:ext cx="839880" cy="261610"/>
          </a:xfrm>
          <a:prstGeom prst="rect">
            <a:avLst/>
          </a:prstGeom>
          <a:noFill/>
        </p:spPr>
        <p:txBody>
          <a:bodyPr wrap="square">
            <a:spAutoFit/>
          </a:bodyPr>
          <a:lstStyle/>
          <a:p>
            <a:pPr algn="r"/>
            <a:r>
              <a:rPr lang="en-US" sz="1100" b="0" i="0" dirty="0">
                <a:solidFill>
                  <a:srgbClr val="212121"/>
                </a:solidFill>
                <a:effectLst/>
              </a:rPr>
              <a:t>Vitamin A</a:t>
            </a:r>
            <a:endParaRPr lang="en-IE" sz="1100" dirty="0"/>
          </a:p>
        </p:txBody>
      </p:sp>
      <p:sp>
        <p:nvSpPr>
          <p:cNvPr id="12" name="TextBox 11">
            <a:extLst>
              <a:ext uri="{FF2B5EF4-FFF2-40B4-BE49-F238E27FC236}">
                <a16:creationId xmlns:a16="http://schemas.microsoft.com/office/drawing/2014/main" id="{0124FE63-E59E-764A-BB78-CC9AAC616334}"/>
              </a:ext>
            </a:extLst>
          </p:cNvPr>
          <p:cNvSpPr txBox="1"/>
          <p:nvPr/>
        </p:nvSpPr>
        <p:spPr>
          <a:xfrm rot="16200000">
            <a:off x="1897032" y="4605907"/>
            <a:ext cx="1050182"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1)</a:t>
            </a:r>
            <a:endParaRPr lang="en-IE" sz="1100" baseline="-25000" dirty="0"/>
          </a:p>
        </p:txBody>
      </p:sp>
      <p:sp>
        <p:nvSpPr>
          <p:cNvPr id="13" name="TextBox 12">
            <a:extLst>
              <a:ext uri="{FF2B5EF4-FFF2-40B4-BE49-F238E27FC236}">
                <a16:creationId xmlns:a16="http://schemas.microsoft.com/office/drawing/2014/main" id="{0FCBFAEE-E82E-DC4B-82A8-CF4408F1189E}"/>
              </a:ext>
            </a:extLst>
          </p:cNvPr>
          <p:cNvSpPr txBox="1"/>
          <p:nvPr/>
        </p:nvSpPr>
        <p:spPr>
          <a:xfrm rot="16200000">
            <a:off x="2323256" y="4605906"/>
            <a:ext cx="1050181"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2</a:t>
            </a:r>
            <a:r>
              <a:rPr lang="en-US" sz="1100" b="0" i="0" dirty="0">
                <a:solidFill>
                  <a:srgbClr val="212121"/>
                </a:solidFill>
                <a:effectLst/>
              </a:rPr>
              <a:t>)</a:t>
            </a:r>
            <a:endParaRPr lang="en-IE" sz="1100" dirty="0"/>
          </a:p>
        </p:txBody>
      </p:sp>
      <p:sp>
        <p:nvSpPr>
          <p:cNvPr id="14" name="TextBox 13">
            <a:extLst>
              <a:ext uri="{FF2B5EF4-FFF2-40B4-BE49-F238E27FC236}">
                <a16:creationId xmlns:a16="http://schemas.microsoft.com/office/drawing/2014/main" id="{74D60194-7F52-6E4D-9763-2CA8018A2289}"/>
              </a:ext>
            </a:extLst>
          </p:cNvPr>
          <p:cNvSpPr txBox="1"/>
          <p:nvPr/>
        </p:nvSpPr>
        <p:spPr>
          <a:xfrm rot="16200000">
            <a:off x="2749481" y="4605906"/>
            <a:ext cx="1050180" cy="261610"/>
          </a:xfrm>
          <a:prstGeom prst="rect">
            <a:avLst/>
          </a:prstGeom>
          <a:noFill/>
        </p:spPr>
        <p:txBody>
          <a:bodyPr wrap="square">
            <a:spAutoFit/>
          </a:bodyPr>
          <a:lstStyle/>
          <a:p>
            <a:pPr algn="r"/>
            <a:r>
              <a:rPr lang="en-US" sz="1100" b="0" i="0" dirty="0">
                <a:solidFill>
                  <a:srgbClr val="212121"/>
                </a:solidFill>
                <a:effectLst/>
              </a:rPr>
              <a:t>Vitamin(B</a:t>
            </a:r>
            <a:r>
              <a:rPr lang="en-US" sz="1100" b="0" i="0" baseline="-25000" dirty="0">
                <a:solidFill>
                  <a:srgbClr val="212121"/>
                </a:solidFill>
                <a:effectLst/>
              </a:rPr>
              <a:t>3</a:t>
            </a:r>
            <a:r>
              <a:rPr lang="en-US" sz="1100" b="0" i="0" dirty="0">
                <a:solidFill>
                  <a:srgbClr val="212121"/>
                </a:solidFill>
                <a:effectLst/>
              </a:rPr>
              <a:t>)</a:t>
            </a:r>
            <a:endParaRPr lang="en-IE" sz="1100" dirty="0"/>
          </a:p>
        </p:txBody>
      </p:sp>
      <p:sp>
        <p:nvSpPr>
          <p:cNvPr id="15" name="TextBox 14">
            <a:extLst>
              <a:ext uri="{FF2B5EF4-FFF2-40B4-BE49-F238E27FC236}">
                <a16:creationId xmlns:a16="http://schemas.microsoft.com/office/drawing/2014/main" id="{3912AFB2-E54A-CA4A-9BDE-91003BF89FDE}"/>
              </a:ext>
            </a:extLst>
          </p:cNvPr>
          <p:cNvSpPr txBox="1"/>
          <p:nvPr/>
        </p:nvSpPr>
        <p:spPr>
          <a:xfrm rot="16200000">
            <a:off x="3280854" y="4500756"/>
            <a:ext cx="839880"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6</a:t>
            </a:r>
            <a:endParaRPr lang="en-IE" sz="1100" baseline="-25000" dirty="0"/>
          </a:p>
        </p:txBody>
      </p:sp>
      <p:sp>
        <p:nvSpPr>
          <p:cNvPr id="16" name="TextBox 15">
            <a:extLst>
              <a:ext uri="{FF2B5EF4-FFF2-40B4-BE49-F238E27FC236}">
                <a16:creationId xmlns:a16="http://schemas.microsoft.com/office/drawing/2014/main" id="{F17871A5-74BB-B644-8A76-DD7A56DBB47C}"/>
              </a:ext>
            </a:extLst>
          </p:cNvPr>
          <p:cNvSpPr txBox="1"/>
          <p:nvPr/>
        </p:nvSpPr>
        <p:spPr>
          <a:xfrm rot="16200000">
            <a:off x="3601930" y="4605906"/>
            <a:ext cx="1050178" cy="261610"/>
          </a:xfrm>
          <a:prstGeom prst="rect">
            <a:avLst/>
          </a:prstGeom>
          <a:noFill/>
        </p:spPr>
        <p:txBody>
          <a:bodyPr wrap="square">
            <a:spAutoFit/>
          </a:bodyPr>
          <a:lstStyle/>
          <a:p>
            <a:pPr algn="r"/>
            <a:r>
              <a:rPr lang="en-US" sz="1100" b="0" i="0" dirty="0">
                <a:solidFill>
                  <a:srgbClr val="212121"/>
                </a:solidFill>
                <a:effectLst/>
              </a:rPr>
              <a:t>Vitamin B</a:t>
            </a:r>
            <a:r>
              <a:rPr lang="en-US" sz="1100" b="0" i="0" baseline="-25000" dirty="0">
                <a:solidFill>
                  <a:srgbClr val="212121"/>
                </a:solidFill>
                <a:effectLst/>
              </a:rPr>
              <a:t>12</a:t>
            </a:r>
            <a:endParaRPr lang="en-IE" sz="1100" baseline="-25000" dirty="0"/>
          </a:p>
        </p:txBody>
      </p:sp>
      <p:sp>
        <p:nvSpPr>
          <p:cNvPr id="17" name="TextBox 16">
            <a:extLst>
              <a:ext uri="{FF2B5EF4-FFF2-40B4-BE49-F238E27FC236}">
                <a16:creationId xmlns:a16="http://schemas.microsoft.com/office/drawing/2014/main" id="{372504A7-FD4E-1348-B845-32FE9C1B7DB3}"/>
              </a:ext>
            </a:extLst>
          </p:cNvPr>
          <p:cNvSpPr txBox="1"/>
          <p:nvPr/>
        </p:nvSpPr>
        <p:spPr>
          <a:xfrm rot="16200000">
            <a:off x="4133302" y="4500757"/>
            <a:ext cx="839880" cy="261610"/>
          </a:xfrm>
          <a:prstGeom prst="rect">
            <a:avLst/>
          </a:prstGeom>
          <a:noFill/>
        </p:spPr>
        <p:txBody>
          <a:bodyPr wrap="square">
            <a:spAutoFit/>
          </a:bodyPr>
          <a:lstStyle/>
          <a:p>
            <a:pPr algn="r"/>
            <a:r>
              <a:rPr lang="en-US" sz="1100" b="0" i="0" dirty="0">
                <a:solidFill>
                  <a:srgbClr val="212121"/>
                </a:solidFill>
                <a:effectLst/>
              </a:rPr>
              <a:t>Folate</a:t>
            </a:r>
            <a:endParaRPr lang="en-IE" sz="1100" dirty="0"/>
          </a:p>
        </p:txBody>
      </p:sp>
      <p:sp>
        <p:nvSpPr>
          <p:cNvPr id="18" name="TextBox 17">
            <a:extLst>
              <a:ext uri="{FF2B5EF4-FFF2-40B4-BE49-F238E27FC236}">
                <a16:creationId xmlns:a16="http://schemas.microsoft.com/office/drawing/2014/main" id="{6739B31F-FAF6-A944-9036-61251FBED551}"/>
              </a:ext>
            </a:extLst>
          </p:cNvPr>
          <p:cNvSpPr txBox="1"/>
          <p:nvPr/>
        </p:nvSpPr>
        <p:spPr>
          <a:xfrm rot="16200000">
            <a:off x="4559526" y="4500757"/>
            <a:ext cx="839880" cy="261610"/>
          </a:xfrm>
          <a:prstGeom prst="rect">
            <a:avLst/>
          </a:prstGeom>
          <a:noFill/>
        </p:spPr>
        <p:txBody>
          <a:bodyPr wrap="square">
            <a:spAutoFit/>
          </a:bodyPr>
          <a:lstStyle/>
          <a:p>
            <a:pPr algn="r"/>
            <a:r>
              <a:rPr lang="en-US" sz="1100" b="0" i="0" dirty="0">
                <a:solidFill>
                  <a:srgbClr val="212121"/>
                </a:solidFill>
                <a:effectLst/>
              </a:rPr>
              <a:t>Vitamin C</a:t>
            </a:r>
            <a:endParaRPr lang="en-IE" sz="1100" dirty="0"/>
          </a:p>
        </p:txBody>
      </p:sp>
      <p:sp>
        <p:nvSpPr>
          <p:cNvPr id="19" name="TextBox 18">
            <a:extLst>
              <a:ext uri="{FF2B5EF4-FFF2-40B4-BE49-F238E27FC236}">
                <a16:creationId xmlns:a16="http://schemas.microsoft.com/office/drawing/2014/main" id="{10886578-6D3E-B74A-A18C-7EC7EE83B745}"/>
              </a:ext>
            </a:extLst>
          </p:cNvPr>
          <p:cNvSpPr txBox="1"/>
          <p:nvPr/>
        </p:nvSpPr>
        <p:spPr>
          <a:xfrm rot="16200000">
            <a:off x="4985750" y="4500757"/>
            <a:ext cx="839880" cy="261610"/>
          </a:xfrm>
          <a:prstGeom prst="rect">
            <a:avLst/>
          </a:prstGeom>
          <a:noFill/>
        </p:spPr>
        <p:txBody>
          <a:bodyPr wrap="square">
            <a:spAutoFit/>
          </a:bodyPr>
          <a:lstStyle/>
          <a:p>
            <a:pPr algn="r"/>
            <a:r>
              <a:rPr lang="en-US" sz="1100" b="0" i="0" dirty="0">
                <a:solidFill>
                  <a:srgbClr val="212121"/>
                </a:solidFill>
                <a:effectLst/>
              </a:rPr>
              <a:t>Vitamin D</a:t>
            </a:r>
            <a:endParaRPr lang="en-IE" sz="1100" dirty="0"/>
          </a:p>
        </p:txBody>
      </p:sp>
      <p:sp>
        <p:nvSpPr>
          <p:cNvPr id="20" name="TextBox 19">
            <a:extLst>
              <a:ext uri="{FF2B5EF4-FFF2-40B4-BE49-F238E27FC236}">
                <a16:creationId xmlns:a16="http://schemas.microsoft.com/office/drawing/2014/main" id="{07971323-1FF2-A542-8686-D15ABDD0CE41}"/>
              </a:ext>
            </a:extLst>
          </p:cNvPr>
          <p:cNvSpPr txBox="1"/>
          <p:nvPr/>
        </p:nvSpPr>
        <p:spPr>
          <a:xfrm rot="16200000">
            <a:off x="5411978" y="4500757"/>
            <a:ext cx="839880" cy="261610"/>
          </a:xfrm>
          <a:prstGeom prst="rect">
            <a:avLst/>
          </a:prstGeom>
          <a:noFill/>
        </p:spPr>
        <p:txBody>
          <a:bodyPr wrap="square">
            <a:spAutoFit/>
          </a:bodyPr>
          <a:lstStyle/>
          <a:p>
            <a:pPr algn="r"/>
            <a:r>
              <a:rPr lang="en-US" sz="1100" b="0" i="0" dirty="0">
                <a:solidFill>
                  <a:srgbClr val="212121"/>
                </a:solidFill>
                <a:effectLst/>
              </a:rPr>
              <a:t>Vitamin E</a:t>
            </a:r>
            <a:endParaRPr lang="en-IE" sz="1100" dirty="0"/>
          </a:p>
        </p:txBody>
      </p:sp>
      <p:sp>
        <p:nvSpPr>
          <p:cNvPr id="21" name="TextBox 20">
            <a:extLst>
              <a:ext uri="{FF2B5EF4-FFF2-40B4-BE49-F238E27FC236}">
                <a16:creationId xmlns:a16="http://schemas.microsoft.com/office/drawing/2014/main" id="{4356EC5E-B7F2-3949-900C-AA6193FA06B1}"/>
              </a:ext>
            </a:extLst>
          </p:cNvPr>
          <p:cNvSpPr txBox="1"/>
          <p:nvPr/>
        </p:nvSpPr>
        <p:spPr>
          <a:xfrm rot="16200000">
            <a:off x="256309" y="2902326"/>
            <a:ext cx="2430964" cy="261610"/>
          </a:xfrm>
          <a:prstGeom prst="rect">
            <a:avLst/>
          </a:prstGeom>
          <a:noFill/>
        </p:spPr>
        <p:txBody>
          <a:bodyPr wrap="square">
            <a:spAutoFit/>
          </a:bodyPr>
          <a:lstStyle/>
          <a:p>
            <a:pPr algn="ctr"/>
            <a:r>
              <a:rPr lang="en-US" sz="1100" b="0" i="0" dirty="0">
                <a:solidFill>
                  <a:srgbClr val="212121"/>
                </a:solidFill>
                <a:effectLst/>
              </a:rPr>
              <a:t>Percentage at risk of inadequacy</a:t>
            </a:r>
            <a:endParaRPr lang="en-IE" sz="1100" dirty="0"/>
          </a:p>
        </p:txBody>
      </p:sp>
      <p:sp>
        <p:nvSpPr>
          <p:cNvPr id="22" name="TextBox 21">
            <a:extLst>
              <a:ext uri="{FF2B5EF4-FFF2-40B4-BE49-F238E27FC236}">
                <a16:creationId xmlns:a16="http://schemas.microsoft.com/office/drawing/2014/main" id="{97E8DCFB-9E5F-7C48-9193-7355A2FAC86F}"/>
              </a:ext>
            </a:extLst>
          </p:cNvPr>
          <p:cNvSpPr txBox="1"/>
          <p:nvPr/>
        </p:nvSpPr>
        <p:spPr>
          <a:xfrm>
            <a:off x="834042" y="5270270"/>
            <a:ext cx="5785836" cy="261610"/>
          </a:xfrm>
          <a:prstGeom prst="rect">
            <a:avLst/>
          </a:prstGeom>
          <a:noFill/>
        </p:spPr>
        <p:txBody>
          <a:bodyPr wrap="square">
            <a:spAutoFit/>
          </a:bodyPr>
          <a:lstStyle/>
          <a:p>
            <a:pPr algn="ctr"/>
            <a:r>
              <a:rPr lang="en-US" sz="1100" b="0" i="0" dirty="0">
                <a:solidFill>
                  <a:srgbClr val="212121"/>
                </a:solidFill>
                <a:effectLst/>
              </a:rPr>
              <a:t>Mean (95% Cl) percentage of </a:t>
            </a:r>
            <a:r>
              <a:rPr lang="en-US" sz="1100" b="1" i="0" dirty="0">
                <a:solidFill>
                  <a:srgbClr val="85D2E1"/>
                </a:solidFill>
                <a:effectLst/>
              </a:rPr>
              <a:t>men</a:t>
            </a:r>
            <a:r>
              <a:rPr lang="en-US" sz="1100" b="0" i="0" dirty="0">
                <a:solidFill>
                  <a:srgbClr val="212121"/>
                </a:solidFill>
                <a:effectLst/>
              </a:rPr>
              <a:t> and </a:t>
            </a:r>
            <a:r>
              <a:rPr lang="en-US" sz="1100" b="1" i="0" dirty="0">
                <a:solidFill>
                  <a:srgbClr val="FED100"/>
                </a:solidFill>
                <a:effectLst/>
              </a:rPr>
              <a:t>women</a:t>
            </a:r>
            <a:r>
              <a:rPr lang="en-US" sz="1100" b="0" i="0" dirty="0">
                <a:solidFill>
                  <a:srgbClr val="212121"/>
                </a:solidFill>
                <a:effectLst/>
              </a:rPr>
              <a:t> at risk for inadequate intake of vitamins.</a:t>
            </a:r>
            <a:endParaRPr lang="en-IE" sz="1100" dirty="0"/>
          </a:p>
        </p:txBody>
      </p:sp>
    </p:spTree>
    <p:extLst>
      <p:ext uri="{BB962C8B-B14F-4D97-AF65-F5344CB8AC3E}">
        <p14:creationId xmlns:p14="http://schemas.microsoft.com/office/powerpoint/2010/main" val="2923531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295CB54-F4A2-46A3-983F-259668EF9774}"/>
              </a:ext>
            </a:extLst>
          </p:cNvPr>
          <p:cNvSpPr>
            <a:spLocks noGrp="1"/>
          </p:cNvSpPr>
          <p:nvPr>
            <p:ph type="body" sz="quarter" idx="16"/>
          </p:nvPr>
        </p:nvSpPr>
        <p:spPr>
          <a:xfrm>
            <a:off x="735013" y="320842"/>
            <a:ext cx="10807700" cy="1082842"/>
          </a:xfrm>
        </p:spPr>
        <p:txBody>
          <a:bodyPr>
            <a:normAutofit fontScale="77500" lnSpcReduction="20000"/>
          </a:bodyPr>
          <a:lstStyle/>
          <a:p>
            <a:r>
              <a:rPr lang="lt-LT" b="0" i="0" dirty="0">
                <a:solidFill>
                  <a:srgbClr val="212121"/>
                </a:solidFill>
                <a:effectLst/>
                <a:latin typeface="Calibri" panose="020F0502020204030204" pitchFamily="34" charset="0"/>
                <a:cs typeface="Calibri" panose="020F0502020204030204" pitchFamily="34" charset="0"/>
              </a:rPr>
              <a:t>Tyrimas rodo, kad yra tam tikras % vyresnio amžiaus žmonių, kuriems gresia nepakankamas mikroelementų vartojimas...</a:t>
            </a:r>
            <a:r>
              <a:rPr lang="lt-LT" b="1" i="0" dirty="0">
                <a:solidFill>
                  <a:srgbClr val="212121"/>
                </a:solidFill>
                <a:effectLst/>
                <a:latin typeface="Calibri" panose="020F0502020204030204" pitchFamily="34" charset="0"/>
                <a:cs typeface="Calibri" panose="020F0502020204030204" pitchFamily="34" charset="0"/>
              </a:rPr>
              <a:t>MINERALINĖS MEDŽIAGOS</a:t>
            </a:r>
          </a:p>
        </p:txBody>
      </p:sp>
      <p:sp>
        <p:nvSpPr>
          <p:cNvPr id="6" name="TextBox 5">
            <a:extLst>
              <a:ext uri="{FF2B5EF4-FFF2-40B4-BE49-F238E27FC236}">
                <a16:creationId xmlns:a16="http://schemas.microsoft.com/office/drawing/2014/main" id="{3EC9A547-B5C7-45B6-AAE5-3CEB9DCEFA30}"/>
              </a:ext>
            </a:extLst>
          </p:cNvPr>
          <p:cNvSpPr txBox="1"/>
          <p:nvPr/>
        </p:nvSpPr>
        <p:spPr>
          <a:xfrm>
            <a:off x="7432473" y="5542311"/>
            <a:ext cx="2005263" cy="369332"/>
          </a:xfrm>
          <a:prstGeom prst="rect">
            <a:avLst/>
          </a:prstGeom>
          <a:noFill/>
        </p:spPr>
        <p:txBody>
          <a:bodyPr wrap="square" rtlCol="0">
            <a:spAutoFit/>
          </a:bodyPr>
          <a:lstStyle/>
          <a:p>
            <a:r>
              <a:rPr lang="lt-LT" dirty="0">
                <a:solidFill>
                  <a:srgbClr val="1188A3"/>
                </a:solidFill>
                <a:hlinkClick r:id="rId2">
                  <a:extLst>
                    <a:ext uri="{A12FA001-AC4F-418D-AE19-62706E023703}">
                      <ahyp:hlinkClr xmlns:ahyp="http://schemas.microsoft.com/office/drawing/2018/hyperlinkcolor" val="tx"/>
                    </a:ext>
                  </a:extLst>
                </a:hlinkClick>
              </a:rPr>
              <a:t>NUORODA</a:t>
            </a:r>
            <a:endParaRPr lang="en-IE" dirty="0">
              <a:solidFill>
                <a:srgbClr val="1188A3"/>
              </a:solidFill>
            </a:endParaRPr>
          </a:p>
        </p:txBody>
      </p:sp>
      <p:sp>
        <p:nvSpPr>
          <p:cNvPr id="8" name="TextBox 7">
            <a:extLst>
              <a:ext uri="{FF2B5EF4-FFF2-40B4-BE49-F238E27FC236}">
                <a16:creationId xmlns:a16="http://schemas.microsoft.com/office/drawing/2014/main" id="{8F2AE61F-2774-48AF-AC99-1493B32EBBA5}"/>
              </a:ext>
            </a:extLst>
          </p:cNvPr>
          <p:cNvSpPr txBox="1"/>
          <p:nvPr/>
        </p:nvSpPr>
        <p:spPr>
          <a:xfrm flipH="1">
            <a:off x="7432473" y="1639656"/>
            <a:ext cx="4366004" cy="3139321"/>
          </a:xfrm>
          <a:prstGeom prst="rect">
            <a:avLst/>
          </a:prstGeom>
          <a:noFill/>
        </p:spPr>
        <p:txBody>
          <a:bodyPr wrap="square" rtlCol="0">
            <a:spAutoFit/>
          </a:bodyPr>
          <a:lstStyle/>
          <a:p>
            <a:r>
              <a:rPr lang="lt-LT" sz="2200" dirty="0">
                <a:solidFill>
                  <a:srgbClr val="000000"/>
                </a:solidFill>
              </a:rPr>
              <a:t>Iš šios diagramos matyti, kad didelė dalis vyresnio amžiaus suaugusiųjų nepakankamai vartoja mineralinių medžiagų: </a:t>
            </a:r>
          </a:p>
          <a:p>
            <a:r>
              <a:rPr lang="lt-LT" sz="2200" b="1" dirty="0">
                <a:solidFill>
                  <a:srgbClr val="000000"/>
                </a:solidFill>
              </a:rPr>
              <a:t>Kalcis</a:t>
            </a:r>
            <a:r>
              <a:rPr lang="lt-LT" sz="2200" dirty="0">
                <a:solidFill>
                  <a:srgbClr val="000000"/>
                </a:solidFill>
              </a:rPr>
              <a:t>: svarbus kaulų sveikatai. </a:t>
            </a:r>
            <a:r>
              <a:rPr lang="lt-LT" sz="2200" b="1" dirty="0">
                <a:solidFill>
                  <a:srgbClr val="000000"/>
                </a:solidFill>
              </a:rPr>
              <a:t>Magnis</a:t>
            </a:r>
            <a:r>
              <a:rPr lang="lt-LT" sz="2200" dirty="0">
                <a:solidFill>
                  <a:srgbClr val="000000"/>
                </a:solidFill>
              </a:rPr>
              <a:t>: svarbus energijai iš maisto gaminti ir hormonų reguliacijai. </a:t>
            </a:r>
          </a:p>
          <a:p>
            <a:r>
              <a:rPr lang="lt-LT" sz="2200" b="1" dirty="0">
                <a:solidFill>
                  <a:srgbClr val="000000"/>
                </a:solidFill>
              </a:rPr>
              <a:t>Selenas: </a:t>
            </a:r>
            <a:r>
              <a:rPr lang="lt-LT" sz="2200" dirty="0">
                <a:solidFill>
                  <a:srgbClr val="000000"/>
                </a:solidFill>
              </a:rPr>
              <a:t>apsaugo nuo ląstelių pažeidimų ir uždegimų organizme.</a:t>
            </a:r>
            <a:endParaRPr lang="en-IE" sz="2200" b="1" dirty="0">
              <a:solidFill>
                <a:srgbClr val="000000"/>
              </a:solidFill>
            </a:endParaRPr>
          </a:p>
        </p:txBody>
      </p:sp>
      <p:pic>
        <p:nvPicPr>
          <p:cNvPr id="10" name="Picture 9">
            <a:extLst>
              <a:ext uri="{FF2B5EF4-FFF2-40B4-BE49-F238E27FC236}">
                <a16:creationId xmlns:a16="http://schemas.microsoft.com/office/drawing/2014/main" id="{00022883-AE7B-A541-BD9E-5CC3EA6F51D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34042" y="1596196"/>
            <a:ext cx="5785836" cy="4093427"/>
          </a:xfrm>
          <a:prstGeom prst="rect">
            <a:avLst/>
          </a:prstGeom>
        </p:spPr>
      </p:pic>
      <p:sp>
        <p:nvSpPr>
          <p:cNvPr id="11" name="TextBox 10">
            <a:extLst>
              <a:ext uri="{FF2B5EF4-FFF2-40B4-BE49-F238E27FC236}">
                <a16:creationId xmlns:a16="http://schemas.microsoft.com/office/drawing/2014/main" id="{09EBA014-D414-974B-B255-133905A3F1B7}"/>
              </a:ext>
            </a:extLst>
          </p:cNvPr>
          <p:cNvSpPr txBox="1"/>
          <p:nvPr/>
        </p:nvSpPr>
        <p:spPr>
          <a:xfrm rot="16200000">
            <a:off x="1655468" y="4500755"/>
            <a:ext cx="839880" cy="261610"/>
          </a:xfrm>
          <a:prstGeom prst="rect">
            <a:avLst/>
          </a:prstGeom>
          <a:noFill/>
        </p:spPr>
        <p:txBody>
          <a:bodyPr wrap="square">
            <a:spAutoFit/>
          </a:bodyPr>
          <a:lstStyle/>
          <a:p>
            <a:pPr algn="r"/>
            <a:r>
              <a:rPr lang="en-US" sz="1100" b="0" i="0" dirty="0">
                <a:solidFill>
                  <a:srgbClr val="212121"/>
                </a:solidFill>
                <a:effectLst/>
              </a:rPr>
              <a:t>Calcium</a:t>
            </a:r>
            <a:endParaRPr lang="en-IE" sz="1100" dirty="0"/>
          </a:p>
        </p:txBody>
      </p:sp>
      <p:sp>
        <p:nvSpPr>
          <p:cNvPr id="12" name="TextBox 11">
            <a:extLst>
              <a:ext uri="{FF2B5EF4-FFF2-40B4-BE49-F238E27FC236}">
                <a16:creationId xmlns:a16="http://schemas.microsoft.com/office/drawing/2014/main" id="{143CE774-AEE5-6B4D-91FD-621E6DC102B1}"/>
              </a:ext>
            </a:extLst>
          </p:cNvPr>
          <p:cNvSpPr txBox="1"/>
          <p:nvPr/>
        </p:nvSpPr>
        <p:spPr>
          <a:xfrm rot="16200000">
            <a:off x="2040151" y="4605906"/>
            <a:ext cx="1050182" cy="261610"/>
          </a:xfrm>
          <a:prstGeom prst="rect">
            <a:avLst/>
          </a:prstGeom>
          <a:noFill/>
        </p:spPr>
        <p:txBody>
          <a:bodyPr wrap="square">
            <a:spAutoFit/>
          </a:bodyPr>
          <a:lstStyle/>
          <a:p>
            <a:pPr algn="r"/>
            <a:r>
              <a:rPr lang="en-US" sz="1100" b="0" i="0" dirty="0">
                <a:solidFill>
                  <a:srgbClr val="212121"/>
                </a:solidFill>
                <a:effectLst/>
              </a:rPr>
              <a:t>Copper</a:t>
            </a:r>
            <a:endParaRPr lang="en-IE" sz="1100" baseline="-25000" dirty="0"/>
          </a:p>
        </p:txBody>
      </p:sp>
      <p:sp>
        <p:nvSpPr>
          <p:cNvPr id="13" name="TextBox 12">
            <a:extLst>
              <a:ext uri="{FF2B5EF4-FFF2-40B4-BE49-F238E27FC236}">
                <a16:creationId xmlns:a16="http://schemas.microsoft.com/office/drawing/2014/main" id="{E75146FB-1476-D94D-9D8B-46129DC8EFA7}"/>
              </a:ext>
            </a:extLst>
          </p:cNvPr>
          <p:cNvSpPr txBox="1"/>
          <p:nvPr/>
        </p:nvSpPr>
        <p:spPr>
          <a:xfrm rot="16200000">
            <a:off x="2537935" y="4605906"/>
            <a:ext cx="1050181" cy="261610"/>
          </a:xfrm>
          <a:prstGeom prst="rect">
            <a:avLst/>
          </a:prstGeom>
          <a:noFill/>
        </p:spPr>
        <p:txBody>
          <a:bodyPr wrap="square">
            <a:spAutoFit/>
          </a:bodyPr>
          <a:lstStyle/>
          <a:p>
            <a:pPr algn="r"/>
            <a:r>
              <a:rPr lang="en-US" sz="1100" b="0" i="0" dirty="0">
                <a:solidFill>
                  <a:srgbClr val="212121"/>
                </a:solidFill>
                <a:effectLst/>
              </a:rPr>
              <a:t>Iodine</a:t>
            </a:r>
            <a:endParaRPr lang="en-IE" sz="1100" dirty="0"/>
          </a:p>
        </p:txBody>
      </p:sp>
      <p:sp>
        <p:nvSpPr>
          <p:cNvPr id="14" name="TextBox 13">
            <a:extLst>
              <a:ext uri="{FF2B5EF4-FFF2-40B4-BE49-F238E27FC236}">
                <a16:creationId xmlns:a16="http://schemas.microsoft.com/office/drawing/2014/main" id="{40279BE4-DF0C-514E-85F0-F391F6F911D2}"/>
              </a:ext>
            </a:extLst>
          </p:cNvPr>
          <p:cNvSpPr txBox="1"/>
          <p:nvPr/>
        </p:nvSpPr>
        <p:spPr>
          <a:xfrm rot="16200000">
            <a:off x="256309" y="2902326"/>
            <a:ext cx="2430964" cy="261610"/>
          </a:xfrm>
          <a:prstGeom prst="rect">
            <a:avLst/>
          </a:prstGeom>
          <a:noFill/>
        </p:spPr>
        <p:txBody>
          <a:bodyPr wrap="square">
            <a:spAutoFit/>
          </a:bodyPr>
          <a:lstStyle/>
          <a:p>
            <a:pPr algn="ctr"/>
            <a:r>
              <a:rPr lang="en-US" sz="1100" b="0" i="0" dirty="0">
                <a:solidFill>
                  <a:srgbClr val="212121"/>
                </a:solidFill>
                <a:effectLst/>
              </a:rPr>
              <a:t>Percentage at risk of inadequacy</a:t>
            </a:r>
            <a:endParaRPr lang="en-IE" sz="1100" dirty="0"/>
          </a:p>
        </p:txBody>
      </p:sp>
      <p:sp>
        <p:nvSpPr>
          <p:cNvPr id="15" name="TextBox 14">
            <a:extLst>
              <a:ext uri="{FF2B5EF4-FFF2-40B4-BE49-F238E27FC236}">
                <a16:creationId xmlns:a16="http://schemas.microsoft.com/office/drawing/2014/main" id="{82904EA8-9F36-0144-AF88-E51D9372A028}"/>
              </a:ext>
            </a:extLst>
          </p:cNvPr>
          <p:cNvSpPr txBox="1"/>
          <p:nvPr/>
        </p:nvSpPr>
        <p:spPr>
          <a:xfrm>
            <a:off x="834042" y="5270270"/>
            <a:ext cx="5785836" cy="261610"/>
          </a:xfrm>
          <a:prstGeom prst="rect">
            <a:avLst/>
          </a:prstGeom>
          <a:noFill/>
        </p:spPr>
        <p:txBody>
          <a:bodyPr wrap="square">
            <a:spAutoFit/>
          </a:bodyPr>
          <a:lstStyle/>
          <a:p>
            <a:pPr algn="ctr"/>
            <a:r>
              <a:rPr lang="en-US" sz="1100" b="0" i="0" dirty="0">
                <a:solidFill>
                  <a:srgbClr val="212121"/>
                </a:solidFill>
                <a:effectLst/>
              </a:rPr>
              <a:t>Mean (95% Cl) percentage of </a:t>
            </a:r>
            <a:r>
              <a:rPr lang="en-US" sz="1100" b="1" i="0" dirty="0">
                <a:solidFill>
                  <a:srgbClr val="85D2E1"/>
                </a:solidFill>
                <a:effectLst/>
              </a:rPr>
              <a:t>men</a:t>
            </a:r>
            <a:r>
              <a:rPr lang="en-US" sz="1100" b="0" i="0" dirty="0">
                <a:solidFill>
                  <a:srgbClr val="212121"/>
                </a:solidFill>
                <a:effectLst/>
              </a:rPr>
              <a:t> and </a:t>
            </a:r>
            <a:r>
              <a:rPr lang="en-US" sz="1100" b="1" i="0" dirty="0">
                <a:solidFill>
                  <a:srgbClr val="FED100"/>
                </a:solidFill>
                <a:effectLst/>
              </a:rPr>
              <a:t>women</a:t>
            </a:r>
            <a:r>
              <a:rPr lang="en-US" sz="1100" b="0" i="0" dirty="0">
                <a:solidFill>
                  <a:srgbClr val="212121"/>
                </a:solidFill>
                <a:effectLst/>
              </a:rPr>
              <a:t> at risk for inadequate intake minerals.</a:t>
            </a:r>
            <a:endParaRPr lang="en-IE" sz="1100" dirty="0"/>
          </a:p>
        </p:txBody>
      </p:sp>
      <p:sp>
        <p:nvSpPr>
          <p:cNvPr id="16" name="TextBox 15">
            <a:extLst>
              <a:ext uri="{FF2B5EF4-FFF2-40B4-BE49-F238E27FC236}">
                <a16:creationId xmlns:a16="http://schemas.microsoft.com/office/drawing/2014/main" id="{E814CBCA-F54F-C946-8E8B-3678F3845C80}"/>
              </a:ext>
            </a:extLst>
          </p:cNvPr>
          <p:cNvSpPr txBox="1"/>
          <p:nvPr/>
        </p:nvSpPr>
        <p:spPr>
          <a:xfrm>
            <a:off x="834042" y="1657275"/>
            <a:ext cx="5785836" cy="261610"/>
          </a:xfrm>
          <a:prstGeom prst="rect">
            <a:avLst/>
          </a:prstGeom>
          <a:noFill/>
        </p:spPr>
        <p:txBody>
          <a:bodyPr wrap="square">
            <a:spAutoFit/>
          </a:bodyPr>
          <a:lstStyle/>
          <a:p>
            <a:pPr algn="ctr"/>
            <a:r>
              <a:rPr lang="en-US" sz="1100" b="1" i="0" dirty="0">
                <a:solidFill>
                  <a:srgbClr val="212121"/>
                </a:solidFill>
                <a:effectLst/>
              </a:rPr>
              <a:t>Micronutrient intakes of older adults</a:t>
            </a:r>
            <a:endParaRPr lang="en-IE" sz="1100" b="1" dirty="0"/>
          </a:p>
        </p:txBody>
      </p:sp>
      <p:sp>
        <p:nvSpPr>
          <p:cNvPr id="17" name="TextBox 16">
            <a:extLst>
              <a:ext uri="{FF2B5EF4-FFF2-40B4-BE49-F238E27FC236}">
                <a16:creationId xmlns:a16="http://schemas.microsoft.com/office/drawing/2014/main" id="{EA7EA8B4-66A1-494E-B0FC-F6A464CF58F3}"/>
              </a:ext>
            </a:extLst>
          </p:cNvPr>
          <p:cNvSpPr txBox="1"/>
          <p:nvPr/>
        </p:nvSpPr>
        <p:spPr>
          <a:xfrm rot="16200000">
            <a:off x="3046819" y="4605906"/>
            <a:ext cx="1050181" cy="261610"/>
          </a:xfrm>
          <a:prstGeom prst="rect">
            <a:avLst/>
          </a:prstGeom>
          <a:noFill/>
        </p:spPr>
        <p:txBody>
          <a:bodyPr wrap="square">
            <a:spAutoFit/>
          </a:bodyPr>
          <a:lstStyle/>
          <a:p>
            <a:pPr algn="r"/>
            <a:r>
              <a:rPr lang="en-US" sz="1100" b="0" i="0" dirty="0">
                <a:solidFill>
                  <a:srgbClr val="212121"/>
                </a:solidFill>
                <a:effectLst/>
              </a:rPr>
              <a:t>Iron</a:t>
            </a:r>
            <a:endParaRPr lang="en-IE" sz="1100" dirty="0"/>
          </a:p>
        </p:txBody>
      </p:sp>
      <p:sp>
        <p:nvSpPr>
          <p:cNvPr id="18" name="TextBox 17">
            <a:extLst>
              <a:ext uri="{FF2B5EF4-FFF2-40B4-BE49-F238E27FC236}">
                <a16:creationId xmlns:a16="http://schemas.microsoft.com/office/drawing/2014/main" id="{DEB28BBF-51CD-D74D-B0AD-0219FE6E248F}"/>
              </a:ext>
            </a:extLst>
          </p:cNvPr>
          <p:cNvSpPr txBox="1"/>
          <p:nvPr/>
        </p:nvSpPr>
        <p:spPr>
          <a:xfrm rot="16200000">
            <a:off x="3531850" y="4605906"/>
            <a:ext cx="1050181" cy="261610"/>
          </a:xfrm>
          <a:prstGeom prst="rect">
            <a:avLst/>
          </a:prstGeom>
          <a:noFill/>
        </p:spPr>
        <p:txBody>
          <a:bodyPr wrap="square">
            <a:spAutoFit/>
          </a:bodyPr>
          <a:lstStyle/>
          <a:p>
            <a:pPr algn="r"/>
            <a:r>
              <a:rPr lang="en-US" sz="1100" b="0" i="0" dirty="0">
                <a:solidFill>
                  <a:srgbClr val="212121"/>
                </a:solidFill>
                <a:effectLst/>
              </a:rPr>
              <a:t>Magnesium</a:t>
            </a:r>
            <a:endParaRPr lang="en-IE" sz="1100" dirty="0"/>
          </a:p>
        </p:txBody>
      </p:sp>
      <p:sp>
        <p:nvSpPr>
          <p:cNvPr id="19" name="TextBox 18">
            <a:extLst>
              <a:ext uri="{FF2B5EF4-FFF2-40B4-BE49-F238E27FC236}">
                <a16:creationId xmlns:a16="http://schemas.microsoft.com/office/drawing/2014/main" id="{05B88260-813D-DF44-818C-E99E01C2E478}"/>
              </a:ext>
            </a:extLst>
          </p:cNvPr>
          <p:cNvSpPr txBox="1"/>
          <p:nvPr/>
        </p:nvSpPr>
        <p:spPr>
          <a:xfrm rot="16200000">
            <a:off x="4048686" y="4605906"/>
            <a:ext cx="1050181" cy="261610"/>
          </a:xfrm>
          <a:prstGeom prst="rect">
            <a:avLst/>
          </a:prstGeom>
          <a:noFill/>
        </p:spPr>
        <p:txBody>
          <a:bodyPr wrap="square">
            <a:spAutoFit/>
          </a:bodyPr>
          <a:lstStyle/>
          <a:p>
            <a:pPr algn="r"/>
            <a:r>
              <a:rPr lang="en-US" sz="1100" b="0" i="0" dirty="0">
                <a:solidFill>
                  <a:srgbClr val="212121"/>
                </a:solidFill>
                <a:effectLst/>
              </a:rPr>
              <a:t>Phosphorus</a:t>
            </a:r>
            <a:endParaRPr lang="en-IE" sz="1100" dirty="0"/>
          </a:p>
        </p:txBody>
      </p:sp>
      <p:sp>
        <p:nvSpPr>
          <p:cNvPr id="20" name="TextBox 19">
            <a:extLst>
              <a:ext uri="{FF2B5EF4-FFF2-40B4-BE49-F238E27FC236}">
                <a16:creationId xmlns:a16="http://schemas.microsoft.com/office/drawing/2014/main" id="{03EC2FC2-CE03-0D45-87CA-4298F14D6CC9}"/>
              </a:ext>
            </a:extLst>
          </p:cNvPr>
          <p:cNvSpPr txBox="1"/>
          <p:nvPr/>
        </p:nvSpPr>
        <p:spPr>
          <a:xfrm rot="16200000">
            <a:off x="4565522" y="4605906"/>
            <a:ext cx="1050181" cy="261610"/>
          </a:xfrm>
          <a:prstGeom prst="rect">
            <a:avLst/>
          </a:prstGeom>
          <a:noFill/>
        </p:spPr>
        <p:txBody>
          <a:bodyPr wrap="square">
            <a:spAutoFit/>
          </a:bodyPr>
          <a:lstStyle/>
          <a:p>
            <a:pPr algn="r"/>
            <a:r>
              <a:rPr lang="en-US" sz="1100" b="0" i="0" dirty="0">
                <a:solidFill>
                  <a:srgbClr val="212121"/>
                </a:solidFill>
                <a:effectLst/>
              </a:rPr>
              <a:t>Selenium</a:t>
            </a:r>
            <a:endParaRPr lang="en-IE" sz="1100" dirty="0"/>
          </a:p>
        </p:txBody>
      </p:sp>
      <p:sp>
        <p:nvSpPr>
          <p:cNvPr id="21" name="TextBox 20">
            <a:extLst>
              <a:ext uri="{FF2B5EF4-FFF2-40B4-BE49-F238E27FC236}">
                <a16:creationId xmlns:a16="http://schemas.microsoft.com/office/drawing/2014/main" id="{7C9FFE54-1EB2-B54B-B8AC-C781373D1064}"/>
              </a:ext>
            </a:extLst>
          </p:cNvPr>
          <p:cNvSpPr txBox="1"/>
          <p:nvPr/>
        </p:nvSpPr>
        <p:spPr>
          <a:xfrm rot="16200000">
            <a:off x="5066455" y="4605906"/>
            <a:ext cx="1050181" cy="261610"/>
          </a:xfrm>
          <a:prstGeom prst="rect">
            <a:avLst/>
          </a:prstGeom>
          <a:noFill/>
        </p:spPr>
        <p:txBody>
          <a:bodyPr wrap="square">
            <a:spAutoFit/>
          </a:bodyPr>
          <a:lstStyle/>
          <a:p>
            <a:pPr algn="r"/>
            <a:r>
              <a:rPr lang="en-US" sz="1100" b="0" i="0" dirty="0">
                <a:solidFill>
                  <a:srgbClr val="212121"/>
                </a:solidFill>
                <a:effectLst/>
              </a:rPr>
              <a:t>Zinc</a:t>
            </a:r>
            <a:endParaRPr lang="en-IE" sz="1100" dirty="0"/>
          </a:p>
        </p:txBody>
      </p:sp>
    </p:spTree>
    <p:extLst>
      <p:ext uri="{BB962C8B-B14F-4D97-AF65-F5344CB8AC3E}">
        <p14:creationId xmlns:p14="http://schemas.microsoft.com/office/powerpoint/2010/main" val="230122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FADFE3-6AD8-4137-9A1A-030D825C0F5A}"/>
              </a:ext>
            </a:extLst>
          </p:cNvPr>
          <p:cNvSpPr>
            <a:spLocks noGrp="1"/>
          </p:cNvSpPr>
          <p:nvPr>
            <p:ph type="body" sz="quarter" idx="30"/>
          </p:nvPr>
        </p:nvSpPr>
        <p:spPr>
          <a:xfrm>
            <a:off x="1629736" y="4669775"/>
            <a:ext cx="2387579" cy="1990183"/>
          </a:xfrm>
        </p:spPr>
        <p:txBody>
          <a:bodyPr>
            <a:noAutofit/>
          </a:bodyPr>
          <a:lstStyle/>
          <a:p>
            <a:pPr marL="285750" indent="-285750">
              <a:buFont typeface="Arial" panose="020B0604020202020204" pitchFamily="34" charset="0"/>
              <a:buChar char="•"/>
            </a:pPr>
            <a:r>
              <a:rPr lang="en-US" sz="2000">
                <a:latin typeface="+mn-lt"/>
              </a:rPr>
              <a:t>Taikyti nepakankamos mitybos prevenciją;</a:t>
            </a:r>
            <a:endParaRPr lang="lt-LT" sz="2000">
              <a:latin typeface="+mn-lt"/>
            </a:endParaRPr>
          </a:p>
          <a:p>
            <a:pPr marL="285750" indent="-285750">
              <a:buFont typeface="Arial" panose="020B0604020202020204" pitchFamily="34" charset="0"/>
              <a:buChar char="•"/>
            </a:pPr>
            <a:r>
              <a:rPr lang="lt-LT" sz="2000">
                <a:latin typeface="+mn-lt"/>
              </a:rPr>
              <a:t>Sumažinti senjorų silpnumą.</a:t>
            </a:r>
            <a:endParaRPr lang="en-IE" sz="2000">
              <a:latin typeface="+mn-lt"/>
            </a:endParaRPr>
          </a:p>
        </p:txBody>
      </p:sp>
      <p:sp>
        <p:nvSpPr>
          <p:cNvPr id="3" name="Text Placeholder 2">
            <a:extLst>
              <a:ext uri="{FF2B5EF4-FFF2-40B4-BE49-F238E27FC236}">
                <a16:creationId xmlns:a16="http://schemas.microsoft.com/office/drawing/2014/main" id="{96CFAE4F-05A0-4088-9EDA-4A1D0B4DB126}"/>
              </a:ext>
            </a:extLst>
          </p:cNvPr>
          <p:cNvSpPr>
            <a:spLocks noGrp="1"/>
          </p:cNvSpPr>
          <p:nvPr>
            <p:ph type="body" sz="quarter" idx="31"/>
          </p:nvPr>
        </p:nvSpPr>
        <p:spPr>
          <a:xfrm>
            <a:off x="1956270" y="4045528"/>
            <a:ext cx="2061046" cy="622861"/>
          </a:xfrm>
        </p:spPr>
        <p:txBody>
          <a:bodyPr>
            <a:normAutofit lnSpcReduction="10000"/>
          </a:bodyPr>
          <a:lstStyle/>
          <a:p>
            <a:r>
              <a:rPr lang="lt-LT" b="1">
                <a:solidFill>
                  <a:srgbClr val="1188A3"/>
                </a:solidFill>
              </a:rPr>
              <a:t>Ką reikia daryti...</a:t>
            </a:r>
          </a:p>
        </p:txBody>
      </p:sp>
      <p:sp>
        <p:nvSpPr>
          <p:cNvPr id="4" name="Text Placeholder 3">
            <a:extLst>
              <a:ext uri="{FF2B5EF4-FFF2-40B4-BE49-F238E27FC236}">
                <a16:creationId xmlns:a16="http://schemas.microsoft.com/office/drawing/2014/main" id="{B672004B-52A2-4702-94C3-9751846F755B}"/>
              </a:ext>
            </a:extLst>
          </p:cNvPr>
          <p:cNvSpPr>
            <a:spLocks noGrp="1"/>
          </p:cNvSpPr>
          <p:nvPr>
            <p:ph type="body" sz="quarter" idx="32"/>
          </p:nvPr>
        </p:nvSpPr>
        <p:spPr>
          <a:xfrm>
            <a:off x="4526675" y="4668389"/>
            <a:ext cx="3042458" cy="1237497"/>
          </a:xfrm>
        </p:spPr>
        <p:txBody>
          <a:bodyPr>
            <a:noAutofit/>
          </a:bodyPr>
          <a:lstStyle/>
          <a:p>
            <a:pPr marL="285750" indent="-285750">
              <a:buFont typeface="Arial" panose="020B0604020202020204" pitchFamily="34" charset="0"/>
              <a:buChar char="•"/>
            </a:pPr>
            <a:r>
              <a:rPr lang="lt-LT" sz="2000">
                <a:latin typeface="+mn-lt"/>
              </a:rPr>
              <a:t>Sužinoti apie senjorų mitybos poreikius;</a:t>
            </a:r>
          </a:p>
          <a:p>
            <a:pPr marL="285750" indent="-285750">
              <a:buFont typeface="Arial" panose="020B0604020202020204" pitchFamily="34" charset="0"/>
              <a:buChar char="•"/>
            </a:pPr>
            <a:r>
              <a:rPr lang="en-US" sz="2000">
                <a:latin typeface="+mn-lt"/>
              </a:rPr>
              <a:t>Aprūpinti juos reikalingais maisto produktais.</a:t>
            </a:r>
          </a:p>
        </p:txBody>
      </p:sp>
      <p:sp>
        <p:nvSpPr>
          <p:cNvPr id="6" name="Text Placeholder 5">
            <a:extLst>
              <a:ext uri="{FF2B5EF4-FFF2-40B4-BE49-F238E27FC236}">
                <a16:creationId xmlns:a16="http://schemas.microsoft.com/office/drawing/2014/main" id="{60C37E4E-5899-4458-8657-8437BA3659A5}"/>
              </a:ext>
            </a:extLst>
          </p:cNvPr>
          <p:cNvSpPr>
            <a:spLocks noGrp="1"/>
          </p:cNvSpPr>
          <p:nvPr>
            <p:ph type="body" sz="quarter" idx="34"/>
          </p:nvPr>
        </p:nvSpPr>
        <p:spPr>
          <a:xfrm>
            <a:off x="8078493" y="4747349"/>
            <a:ext cx="2907797" cy="1237497"/>
          </a:xfrm>
        </p:spPr>
        <p:txBody>
          <a:bodyPr>
            <a:noAutofit/>
          </a:bodyPr>
          <a:lstStyle/>
          <a:p>
            <a:pPr marL="285750" indent="-285750">
              <a:buFont typeface="Arial" panose="020B0604020202020204" pitchFamily="34" charset="0"/>
              <a:buChar char="•"/>
            </a:pPr>
            <a:r>
              <a:rPr lang="en-US" sz="2000">
                <a:solidFill>
                  <a:srgbClr val="000000"/>
                </a:solidFill>
                <a:latin typeface="+mn-lt"/>
              </a:rPr>
              <a:t>Teikti reikiamus produktus ir paslaugas;</a:t>
            </a:r>
          </a:p>
          <a:p>
            <a:pPr marL="285750" indent="-285750">
              <a:buFont typeface="Arial" panose="020B0604020202020204" pitchFamily="34" charset="0"/>
              <a:buChar char="•"/>
            </a:pPr>
            <a:r>
              <a:rPr lang="lt-LT" sz="2000">
                <a:solidFill>
                  <a:srgbClr val="000000"/>
                </a:solidFill>
                <a:latin typeface="+mn-lt"/>
              </a:rPr>
              <a:t>Edukuoti ir diegti naujoves.</a:t>
            </a:r>
          </a:p>
          <a:p>
            <a:pPr marL="285750" indent="-285750">
              <a:buFont typeface="Arial" panose="020B0604020202020204" pitchFamily="34" charset="0"/>
              <a:buChar char="•"/>
            </a:pPr>
            <a:endParaRPr lang="lt-LT" sz="2000">
              <a:solidFill>
                <a:srgbClr val="000000"/>
              </a:solidFill>
              <a:latin typeface="+mn-lt"/>
            </a:endParaRPr>
          </a:p>
        </p:txBody>
      </p:sp>
      <p:sp>
        <p:nvSpPr>
          <p:cNvPr id="8" name="Text Placeholder 7">
            <a:extLst>
              <a:ext uri="{FF2B5EF4-FFF2-40B4-BE49-F238E27FC236}">
                <a16:creationId xmlns:a16="http://schemas.microsoft.com/office/drawing/2014/main" id="{9363E5FB-B1D7-4DD2-8BB9-B727C8E8C8AB}"/>
              </a:ext>
            </a:extLst>
          </p:cNvPr>
          <p:cNvSpPr>
            <a:spLocks noGrp="1"/>
          </p:cNvSpPr>
          <p:nvPr>
            <p:ph type="body" sz="quarter" idx="29"/>
          </p:nvPr>
        </p:nvSpPr>
        <p:spPr>
          <a:xfrm>
            <a:off x="10764" y="0"/>
            <a:ext cx="12181236" cy="1028423"/>
          </a:xfrm>
          <a:solidFill>
            <a:srgbClr val="85D2E1"/>
          </a:solidFill>
        </p:spPr>
        <p:txBody>
          <a:bodyPr>
            <a:normAutofit/>
          </a:bodyPr>
          <a:lstStyle/>
          <a:p>
            <a:r>
              <a:rPr lang="lt-LT" sz="2800" b="1" dirty="0"/>
              <a:t>Europos maisto produktų mitybos </a:t>
            </a:r>
            <a:r>
              <a:rPr lang="lt-LT" sz="2800" b="1" dirty="0">
                <a:solidFill>
                  <a:srgbClr val="1188A3"/>
                </a:solidFill>
                <a:hlinkClick r:id="rId2">
                  <a:extLst>
                    <a:ext uri="{A12FA001-AC4F-418D-AE19-62706E023703}">
                      <ahyp:hlinkClr xmlns:ahyp="http://schemas.microsoft.com/office/drawing/2018/hyperlinkcolor" val="tx"/>
                    </a:ext>
                  </a:extLst>
                </a:hlinkClick>
              </a:rPr>
              <a:t>veiksmų planu</a:t>
            </a:r>
            <a:r>
              <a:rPr lang="en-US" sz="2800" b="1" dirty="0">
                <a:solidFill>
                  <a:srgbClr val="1188A3"/>
                </a:solidFill>
              </a:rPr>
              <a:t> </a:t>
            </a:r>
            <a:r>
              <a:rPr lang="lt-LT" sz="2800" b="1" dirty="0"/>
              <a:t>iš esmės norima pasiekti 3 dalykų. </a:t>
            </a:r>
            <a:r>
              <a:rPr lang="lt-LT" sz="3200" b="1" dirty="0">
                <a:latin typeface="+mj-lt"/>
              </a:rPr>
              <a:t>K</a:t>
            </a:r>
            <a:r>
              <a:rPr lang="lt-LT" sz="3200" dirty="0">
                <a:latin typeface="+mj-lt"/>
              </a:rPr>
              <a:t>aip galite prisidėti??</a:t>
            </a:r>
          </a:p>
          <a:p>
            <a:endParaRPr lang="en-IE" dirty="0">
              <a:latin typeface="+mj-lt"/>
            </a:endParaRPr>
          </a:p>
        </p:txBody>
      </p:sp>
      <p:sp>
        <p:nvSpPr>
          <p:cNvPr id="9" name="TextBox 8">
            <a:extLst>
              <a:ext uri="{FF2B5EF4-FFF2-40B4-BE49-F238E27FC236}">
                <a16:creationId xmlns:a16="http://schemas.microsoft.com/office/drawing/2014/main" id="{C236AA69-14C1-462C-A1E9-6AE9694AE58D}"/>
              </a:ext>
            </a:extLst>
          </p:cNvPr>
          <p:cNvSpPr txBox="1"/>
          <p:nvPr/>
        </p:nvSpPr>
        <p:spPr>
          <a:xfrm>
            <a:off x="2389225" y="2213811"/>
            <a:ext cx="1195137" cy="646331"/>
          </a:xfrm>
          <a:prstGeom prst="rect">
            <a:avLst/>
          </a:prstGeom>
          <a:noFill/>
        </p:spPr>
        <p:txBody>
          <a:bodyPr wrap="square" rtlCol="0">
            <a:spAutoFit/>
          </a:bodyPr>
          <a:lstStyle/>
          <a:p>
            <a:pPr algn="ctr"/>
            <a:r>
              <a:rPr lang="lt-LT" b="1" dirty="0"/>
              <a:t>Sveikas senėjimas</a:t>
            </a:r>
            <a:endParaRPr lang="en-IE" b="1" dirty="0"/>
          </a:p>
        </p:txBody>
      </p:sp>
      <p:sp>
        <p:nvSpPr>
          <p:cNvPr id="10" name="TextBox 9">
            <a:extLst>
              <a:ext uri="{FF2B5EF4-FFF2-40B4-BE49-F238E27FC236}">
                <a16:creationId xmlns:a16="http://schemas.microsoft.com/office/drawing/2014/main" id="{E0B1E8E6-8379-4DD9-BF57-A1438282091C}"/>
              </a:ext>
            </a:extLst>
          </p:cNvPr>
          <p:cNvSpPr txBox="1"/>
          <p:nvPr/>
        </p:nvSpPr>
        <p:spPr>
          <a:xfrm>
            <a:off x="8924742" y="2213811"/>
            <a:ext cx="1215301" cy="646331"/>
          </a:xfrm>
          <a:prstGeom prst="rect">
            <a:avLst/>
          </a:prstGeom>
          <a:noFill/>
        </p:spPr>
        <p:txBody>
          <a:bodyPr wrap="square" rtlCol="0">
            <a:spAutoFit/>
          </a:bodyPr>
          <a:lstStyle/>
          <a:p>
            <a:pPr algn="ctr"/>
            <a:r>
              <a:rPr lang="lt-LT" b="1" dirty="0"/>
              <a:t>Ligų prevencija</a:t>
            </a:r>
            <a:endParaRPr lang="en-IE" b="1" dirty="0"/>
          </a:p>
        </p:txBody>
      </p:sp>
      <p:sp>
        <p:nvSpPr>
          <p:cNvPr id="11" name="TextBox 10">
            <a:extLst>
              <a:ext uri="{FF2B5EF4-FFF2-40B4-BE49-F238E27FC236}">
                <a16:creationId xmlns:a16="http://schemas.microsoft.com/office/drawing/2014/main" id="{2A5CCF6E-5BF7-4379-8C19-F3173028A0CA}"/>
              </a:ext>
            </a:extLst>
          </p:cNvPr>
          <p:cNvSpPr txBox="1"/>
          <p:nvPr/>
        </p:nvSpPr>
        <p:spPr>
          <a:xfrm>
            <a:off x="5524384" y="2213811"/>
            <a:ext cx="1195137" cy="646331"/>
          </a:xfrm>
          <a:prstGeom prst="rect">
            <a:avLst/>
          </a:prstGeom>
          <a:noFill/>
        </p:spPr>
        <p:txBody>
          <a:bodyPr wrap="square" rtlCol="0">
            <a:spAutoFit/>
          </a:bodyPr>
          <a:lstStyle/>
          <a:p>
            <a:pPr algn="ctr"/>
            <a:r>
              <a:rPr lang="lt-LT" b="1"/>
              <a:t>Gera mityba</a:t>
            </a:r>
          </a:p>
        </p:txBody>
      </p:sp>
      <p:sp>
        <p:nvSpPr>
          <p:cNvPr id="14" name="Text Placeholder 2">
            <a:extLst>
              <a:ext uri="{FF2B5EF4-FFF2-40B4-BE49-F238E27FC236}">
                <a16:creationId xmlns:a16="http://schemas.microsoft.com/office/drawing/2014/main" id="{9F7E1349-8C80-4EDC-B509-6625FBCEA522}"/>
              </a:ext>
            </a:extLst>
          </p:cNvPr>
          <p:cNvSpPr txBox="1">
            <a:spLocks/>
          </p:cNvSpPr>
          <p:nvPr/>
        </p:nvSpPr>
        <p:spPr>
          <a:xfrm>
            <a:off x="5091430" y="4045529"/>
            <a:ext cx="2061046" cy="622861"/>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0">
                <a:solidFill>
                  <a:srgbClr val="000000"/>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rgbClr val="1188A3"/>
                </a:solidFill>
              </a:rPr>
              <a:t>Ką reikia daryti...</a:t>
            </a:r>
          </a:p>
        </p:txBody>
      </p:sp>
      <p:sp>
        <p:nvSpPr>
          <p:cNvPr id="17" name="Text Placeholder 2">
            <a:extLst>
              <a:ext uri="{FF2B5EF4-FFF2-40B4-BE49-F238E27FC236}">
                <a16:creationId xmlns:a16="http://schemas.microsoft.com/office/drawing/2014/main" id="{F31C2651-8854-4686-9D7B-57F0CA26A2E2}"/>
              </a:ext>
            </a:extLst>
          </p:cNvPr>
          <p:cNvSpPr txBox="1">
            <a:spLocks/>
          </p:cNvSpPr>
          <p:nvPr/>
        </p:nvSpPr>
        <p:spPr>
          <a:xfrm>
            <a:off x="8501869" y="4045530"/>
            <a:ext cx="2061046" cy="622861"/>
          </a:xfrm>
          <a:prstGeom prst="rect">
            <a:avLst/>
          </a:prstGeom>
        </p:spPr>
        <p:txBody>
          <a:bodyPr vert="horz" lIns="91440" tIns="45720" rIns="91440" bIns="45720" rtlCol="0">
            <a:normAutofit lnSpcReduction="1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0" kern="1200" spc="0">
                <a:solidFill>
                  <a:srgbClr val="000000"/>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t-LT" b="1">
                <a:solidFill>
                  <a:srgbClr val="1188A3"/>
                </a:solidFill>
              </a:rPr>
              <a:t>Ką reikia daryti...</a:t>
            </a:r>
          </a:p>
        </p:txBody>
      </p:sp>
    </p:spTree>
    <p:extLst>
      <p:ext uri="{BB962C8B-B14F-4D97-AF65-F5344CB8AC3E}">
        <p14:creationId xmlns:p14="http://schemas.microsoft.com/office/powerpoint/2010/main" val="1661396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F9FB50-A865-48D4-ACA2-808A536149D8}"/>
              </a:ext>
            </a:extLst>
          </p:cNvPr>
          <p:cNvSpPr>
            <a:spLocks noGrp="1"/>
          </p:cNvSpPr>
          <p:nvPr>
            <p:ph type="body" sz="quarter" idx="14"/>
          </p:nvPr>
        </p:nvSpPr>
        <p:spPr>
          <a:xfrm>
            <a:off x="10878350" y="3928561"/>
            <a:ext cx="785328" cy="1056986"/>
          </a:xfrm>
        </p:spPr>
        <p:txBody>
          <a:bodyPr>
            <a:noAutofit/>
          </a:bodyPr>
          <a:lstStyle/>
          <a:p>
            <a:r>
              <a:rPr lang="en-US" dirty="0"/>
              <a:t>”</a:t>
            </a:r>
            <a:endParaRPr lang="en-IE" dirty="0"/>
          </a:p>
        </p:txBody>
      </p:sp>
      <p:sp>
        <p:nvSpPr>
          <p:cNvPr id="3" name="Text Placeholder 2">
            <a:extLst>
              <a:ext uri="{FF2B5EF4-FFF2-40B4-BE49-F238E27FC236}">
                <a16:creationId xmlns:a16="http://schemas.microsoft.com/office/drawing/2014/main" id="{9F82963B-F46F-4255-ABE6-64243084D44B}"/>
              </a:ext>
            </a:extLst>
          </p:cNvPr>
          <p:cNvSpPr>
            <a:spLocks noGrp="1"/>
          </p:cNvSpPr>
          <p:nvPr>
            <p:ph type="body" sz="quarter" idx="13"/>
          </p:nvPr>
        </p:nvSpPr>
        <p:spPr/>
        <p:txBody>
          <a:bodyPr>
            <a:normAutofit fontScale="92500"/>
          </a:bodyPr>
          <a:lstStyle/>
          <a:p>
            <a:r>
              <a:rPr lang="lt-LT" sz="2800" dirty="0"/>
              <a:t>Fitocheminės medžiagos apibrėžiamos kaip biologiškai aktyvios* maistinės augalų cheminės medžiagos, esančios vaisiuose, daržovėse, grūduose ir kituose augaliniuose maisto produktuose, kurios gali būti naudingos sveikatai ne tik dėl pagrindinės mitybos, bet ir siekiant sumažinti pagrindinių lėtinių ligų riziką.</a:t>
            </a:r>
          </a:p>
        </p:txBody>
      </p:sp>
      <p:sp>
        <p:nvSpPr>
          <p:cNvPr id="4" name="Text Placeholder 3">
            <a:extLst>
              <a:ext uri="{FF2B5EF4-FFF2-40B4-BE49-F238E27FC236}">
                <a16:creationId xmlns:a16="http://schemas.microsoft.com/office/drawing/2014/main" id="{CE115B01-1603-4217-B32A-E50E83900A1A}"/>
              </a:ext>
            </a:extLst>
          </p:cNvPr>
          <p:cNvSpPr>
            <a:spLocks noGrp="1"/>
          </p:cNvSpPr>
          <p:nvPr>
            <p:ph type="body" sz="quarter" idx="15"/>
          </p:nvPr>
        </p:nvSpPr>
        <p:spPr>
          <a:xfrm>
            <a:off x="6096000" y="184789"/>
            <a:ext cx="2613204" cy="1221666"/>
          </a:xfrm>
        </p:spPr>
        <p:txBody>
          <a:bodyPr/>
          <a:lstStyle/>
          <a:p>
            <a:r>
              <a:rPr lang="en-IE" dirty="0"/>
              <a:t>„</a:t>
            </a:r>
          </a:p>
        </p:txBody>
      </p:sp>
      <p:pic>
        <p:nvPicPr>
          <p:cNvPr id="10" name="Picture Placeholder 9" descr="Stack of citrus fruits cut in half">
            <a:extLst>
              <a:ext uri="{FF2B5EF4-FFF2-40B4-BE49-F238E27FC236}">
                <a16:creationId xmlns:a16="http://schemas.microsoft.com/office/drawing/2014/main" id="{8ACF4B4C-E358-4BF5-9543-DF67555A932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9B092DA3-278E-48CB-B0BF-F20EDD5DB9E4}"/>
              </a:ext>
            </a:extLst>
          </p:cNvPr>
          <p:cNvSpPr txBox="1"/>
          <p:nvPr/>
        </p:nvSpPr>
        <p:spPr>
          <a:xfrm>
            <a:off x="10318687" y="5530013"/>
            <a:ext cx="6151828" cy="369332"/>
          </a:xfrm>
          <a:prstGeom prst="rect">
            <a:avLst/>
          </a:prstGeom>
          <a:noFill/>
        </p:spPr>
        <p:txBody>
          <a:bodyPr wrap="square">
            <a:spAutoFit/>
          </a:bodyPr>
          <a:lstStyle/>
          <a:p>
            <a:r>
              <a:rPr lang="en-IE" b="0" i="0" dirty="0">
                <a:solidFill>
                  <a:srgbClr val="4D5156"/>
                </a:solidFill>
                <a:effectLst/>
                <a:latin typeface="Roboto" panose="02000000000000000000" pitchFamily="2" charset="0"/>
              </a:rPr>
              <a:t>(Liu, 2004)</a:t>
            </a:r>
            <a:endParaRPr lang="en-IE" dirty="0"/>
          </a:p>
        </p:txBody>
      </p:sp>
      <p:sp>
        <p:nvSpPr>
          <p:cNvPr id="8" name="TextBox 7">
            <a:extLst>
              <a:ext uri="{FF2B5EF4-FFF2-40B4-BE49-F238E27FC236}">
                <a16:creationId xmlns:a16="http://schemas.microsoft.com/office/drawing/2014/main" id="{78128CCB-AC3A-444F-A20B-480FCDC5634C}"/>
              </a:ext>
            </a:extLst>
          </p:cNvPr>
          <p:cNvSpPr txBox="1"/>
          <p:nvPr/>
        </p:nvSpPr>
        <p:spPr>
          <a:xfrm>
            <a:off x="6165963" y="5738482"/>
            <a:ext cx="3113839" cy="923330"/>
          </a:xfrm>
          <a:prstGeom prst="rect">
            <a:avLst/>
          </a:prstGeom>
          <a:solidFill>
            <a:srgbClr val="FED100"/>
          </a:solidFill>
        </p:spPr>
        <p:txBody>
          <a:bodyPr wrap="square" rtlCol="0">
            <a:spAutoFit/>
          </a:bodyPr>
          <a:lstStyle/>
          <a:p>
            <a:pPr algn="r"/>
            <a:r>
              <a:rPr lang="lt-LT" dirty="0">
                <a:solidFill>
                  <a:srgbClr val="000000"/>
                </a:solidFill>
              </a:rPr>
              <a:t>*Sudėtingi žodžiai paprastai:	 </a:t>
            </a:r>
            <a:r>
              <a:rPr lang="lt-LT" dirty="0" err="1">
                <a:solidFill>
                  <a:srgbClr val="000000"/>
                </a:solidFill>
              </a:rPr>
              <a:t>Bioaktyvus</a:t>
            </a:r>
            <a:r>
              <a:rPr lang="lt-LT" dirty="0">
                <a:solidFill>
                  <a:srgbClr val="000000"/>
                </a:solidFill>
              </a:rPr>
              <a:t> = turintis poveikį gyvam organizmui</a:t>
            </a:r>
          </a:p>
        </p:txBody>
      </p:sp>
    </p:spTree>
    <p:extLst>
      <p:ext uri="{BB962C8B-B14F-4D97-AF65-F5344CB8AC3E}">
        <p14:creationId xmlns:p14="http://schemas.microsoft.com/office/powerpoint/2010/main" val="1212091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2F562F-FB7F-4829-9F5A-5C58BBB5F21F}"/>
              </a:ext>
            </a:extLst>
          </p:cNvPr>
          <p:cNvSpPr>
            <a:spLocks noGrp="1"/>
          </p:cNvSpPr>
          <p:nvPr>
            <p:ph type="body" sz="quarter" idx="18"/>
          </p:nvPr>
        </p:nvSpPr>
        <p:spPr>
          <a:xfrm>
            <a:off x="452673" y="1757011"/>
            <a:ext cx="5643327" cy="3867704"/>
          </a:xfrm>
        </p:spPr>
        <p:txBody>
          <a:bodyPr>
            <a:normAutofit fontScale="92500" lnSpcReduction="20000"/>
          </a:bodyPr>
          <a:lstStyle/>
          <a:p>
            <a:pPr indent="0"/>
            <a:r>
              <a:rPr lang="lt-LT" dirty="0"/>
              <a:t>Maistiniai augalai arba maisto šaltiniai, įskaitant:</a:t>
            </a:r>
          </a:p>
          <a:p>
            <a:pPr marL="571500" indent="-342900">
              <a:buFont typeface="Arial" panose="020B0604020202020204" pitchFamily="34" charset="0"/>
              <a:buChar char="•"/>
            </a:pPr>
            <a:r>
              <a:rPr lang="lt-LT" dirty="0"/>
              <a:t>Arbata, kava</a:t>
            </a:r>
          </a:p>
          <a:p>
            <a:pPr marL="571500" indent="-342900">
              <a:buFont typeface="Arial" panose="020B0604020202020204" pitchFamily="34" charset="0"/>
              <a:buChar char="•"/>
            </a:pPr>
            <a:r>
              <a:rPr lang="lt-LT" dirty="0"/>
              <a:t>Kakava, šokoladas</a:t>
            </a:r>
          </a:p>
          <a:p>
            <a:pPr marL="571500" indent="-342900">
              <a:buFont typeface="Arial" panose="020B0604020202020204" pitchFamily="34" charset="0"/>
              <a:buChar char="•"/>
            </a:pPr>
            <a:r>
              <a:rPr lang="lt-LT" dirty="0"/>
              <a:t>Raudonasis vynas, vynuogės</a:t>
            </a:r>
          </a:p>
          <a:p>
            <a:pPr marL="571500" indent="-342900">
              <a:buFont typeface="Arial" panose="020B0604020202020204" pitchFamily="34" charset="0"/>
              <a:buChar char="•"/>
            </a:pPr>
            <a:r>
              <a:rPr lang="lt-LT" dirty="0"/>
              <a:t>Citrusiniai vaisiai, kiti vaisiai</a:t>
            </a:r>
          </a:p>
          <a:p>
            <a:pPr marL="571500" indent="-342900">
              <a:buFont typeface="Arial" panose="020B0604020202020204" pitchFamily="34" charset="0"/>
              <a:buChar char="•"/>
            </a:pPr>
            <a:r>
              <a:rPr lang="lt-LT" dirty="0"/>
              <a:t>Prieskoniai; ciberžolė, šafranas</a:t>
            </a:r>
          </a:p>
          <a:p>
            <a:pPr marL="571500" indent="-342900">
              <a:buFont typeface="Arial" panose="020B0604020202020204" pitchFamily="34" charset="0"/>
              <a:buChar char="•"/>
            </a:pPr>
            <a:r>
              <a:rPr lang="lt-LT" dirty="0"/>
              <a:t>Žolelės: šalavijas, rozmarinas, mėta, melisa</a:t>
            </a:r>
          </a:p>
          <a:p>
            <a:pPr indent="0"/>
            <a:r>
              <a:rPr lang="lt-LT" dirty="0"/>
              <a:t>siejamos su galimais teigiamais poveikiais sveikatai, ypač smegenų kognityvinei funkcijai. </a:t>
            </a:r>
            <a:r>
              <a:rPr lang="lt-LT" dirty="0">
                <a:solidFill>
                  <a:srgbClr val="1188A3"/>
                </a:solidFill>
                <a:hlinkClick r:id="rId2">
                  <a:extLst>
                    <a:ext uri="{A12FA001-AC4F-418D-AE19-62706E023703}">
                      <ahyp:hlinkClr xmlns:ahyp="http://schemas.microsoft.com/office/drawing/2018/hyperlinkcolor" val="tx"/>
                    </a:ext>
                  </a:extLst>
                </a:hlinkClick>
              </a:rPr>
              <a:t>Šaltinis</a:t>
            </a:r>
            <a:endParaRPr lang="en-GB" dirty="0">
              <a:solidFill>
                <a:srgbClr val="1188A3"/>
              </a:solidFill>
            </a:endParaRPr>
          </a:p>
          <a:p>
            <a:pPr indent="0"/>
            <a:endParaRPr lang="en-IE" dirty="0"/>
          </a:p>
        </p:txBody>
      </p:sp>
      <p:sp>
        <p:nvSpPr>
          <p:cNvPr id="4" name="Text Placeholder 2">
            <a:extLst>
              <a:ext uri="{FF2B5EF4-FFF2-40B4-BE49-F238E27FC236}">
                <a16:creationId xmlns:a16="http://schemas.microsoft.com/office/drawing/2014/main" id="{F1C107E8-026B-4593-809F-488DFA5C788A}"/>
              </a:ext>
            </a:extLst>
          </p:cNvPr>
          <p:cNvSpPr>
            <a:spLocks noGrp="1"/>
          </p:cNvSpPr>
          <p:nvPr>
            <p:ph type="body" sz="quarter" idx="16"/>
          </p:nvPr>
        </p:nvSpPr>
        <p:spPr>
          <a:xfrm>
            <a:off x="735013" y="642938"/>
            <a:ext cx="10807700" cy="582612"/>
          </a:xfrm>
        </p:spPr>
        <p:txBody>
          <a:bodyPr>
            <a:normAutofit lnSpcReduction="10000"/>
          </a:bodyPr>
          <a:lstStyle/>
          <a:p>
            <a:r>
              <a:rPr lang="lt-LT" b="1" dirty="0"/>
              <a:t>Fitocheminės medžiagos: </a:t>
            </a:r>
            <a:r>
              <a:rPr lang="lt-LT" dirty="0"/>
              <a:t>Sprendimai ir svarstymai</a:t>
            </a:r>
          </a:p>
        </p:txBody>
      </p:sp>
      <p:pic>
        <p:nvPicPr>
          <p:cNvPr id="5" name="Picture 4" descr="Ingredients and spices on top of a black surface">
            <a:extLst>
              <a:ext uri="{FF2B5EF4-FFF2-40B4-BE49-F238E27FC236}">
                <a16:creationId xmlns:a16="http://schemas.microsoft.com/office/drawing/2014/main" id="{DBB9251C-1EF6-4BBD-96F3-89187DAFE7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0468" y="1640941"/>
            <a:ext cx="3775296" cy="3576118"/>
          </a:xfrm>
          <a:prstGeom prst="rect">
            <a:avLst/>
          </a:prstGeom>
        </p:spPr>
      </p:pic>
    </p:spTree>
    <p:extLst>
      <p:ext uri="{BB962C8B-B14F-4D97-AF65-F5344CB8AC3E}">
        <p14:creationId xmlns:p14="http://schemas.microsoft.com/office/powerpoint/2010/main" val="2135500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69659-AB30-4111-B4EB-0F05F396E91B}"/>
              </a:ext>
            </a:extLst>
          </p:cNvPr>
          <p:cNvSpPr>
            <a:spLocks noGrp="1"/>
          </p:cNvSpPr>
          <p:nvPr>
            <p:ph type="body" sz="quarter" idx="18"/>
          </p:nvPr>
        </p:nvSpPr>
        <p:spPr>
          <a:xfrm>
            <a:off x="434566" y="1354500"/>
            <a:ext cx="11353046" cy="4149000"/>
          </a:xfrm>
        </p:spPr>
        <p:txBody>
          <a:bodyPr/>
          <a:lstStyle/>
          <a:p>
            <a:pPr indent="0"/>
            <a:r>
              <a:rPr lang="lt-LT" b="1" dirty="0"/>
              <a:t>Ciberžolė</a:t>
            </a:r>
          </a:p>
          <a:p>
            <a:pPr indent="0"/>
            <a:r>
              <a:rPr lang="lt-LT" dirty="0"/>
              <a:t>Tyrimo, kuriame dalyvavo daugiau nei tūkstantis dalyvių, metu nustatyta, kad dažnai arba retkarčiais kario vartojančių asmenų (60-90 metų amžiaus) rezultatai buvo gerokai geresni nei tų, kurie kario nevartoja arba vartoja retai. </a:t>
            </a:r>
            <a:r>
              <a:rPr lang="en-US" u="sng" dirty="0" err="1">
                <a:solidFill>
                  <a:srgbClr val="1188A3"/>
                </a:solidFill>
              </a:rPr>
              <a:t>Šaltinis</a:t>
            </a:r>
            <a:endParaRPr lang="en-US" u="sng" dirty="0">
              <a:solidFill>
                <a:srgbClr val="1188A3"/>
              </a:solidFill>
            </a:endParaRPr>
          </a:p>
          <a:p>
            <a:pPr indent="0"/>
            <a:r>
              <a:rPr lang="lt-LT" dirty="0"/>
              <a:t>Biologinį aktyvumą daugiausia lėmė ciberžolėje esantis cheminis antioksidantas </a:t>
            </a:r>
            <a:r>
              <a:rPr lang="lt-LT" b="1" dirty="0"/>
              <a:t>kurkuminas</a:t>
            </a:r>
            <a:r>
              <a:rPr lang="lt-LT" dirty="0"/>
              <a:t>. </a:t>
            </a:r>
          </a:p>
          <a:p>
            <a:pPr indent="0"/>
            <a:endParaRPr lang="en-IE" dirty="0"/>
          </a:p>
        </p:txBody>
      </p:sp>
      <p:sp>
        <p:nvSpPr>
          <p:cNvPr id="3" name="Text Placeholder 2">
            <a:extLst>
              <a:ext uri="{FF2B5EF4-FFF2-40B4-BE49-F238E27FC236}">
                <a16:creationId xmlns:a16="http://schemas.microsoft.com/office/drawing/2014/main" id="{2C697534-7B94-41C9-8771-BBB98E49264E}"/>
              </a:ext>
            </a:extLst>
          </p:cNvPr>
          <p:cNvSpPr>
            <a:spLocks noGrp="1"/>
          </p:cNvSpPr>
          <p:nvPr>
            <p:ph type="body" sz="quarter" idx="16"/>
          </p:nvPr>
        </p:nvSpPr>
        <p:spPr>
          <a:xfrm>
            <a:off x="610023" y="501656"/>
            <a:ext cx="10594345" cy="582221"/>
          </a:xfrm>
        </p:spPr>
        <p:txBody>
          <a:bodyPr>
            <a:normAutofit fontScale="85000" lnSpcReduction="10000"/>
          </a:bodyPr>
          <a:lstStyle/>
          <a:p>
            <a:r>
              <a:rPr lang="lt-LT" b="1" dirty="0"/>
              <a:t>Fitocheminių</a:t>
            </a:r>
            <a:r>
              <a:rPr lang="lt-LT" dirty="0"/>
              <a:t> medžiagų nauda kognityvinei funkcijai (pavyzdys)</a:t>
            </a:r>
          </a:p>
        </p:txBody>
      </p:sp>
      <p:pic>
        <p:nvPicPr>
          <p:cNvPr id="4" name="Picture 3" descr="A picture containing food, wooden, wood, several&#10;&#10;Description automatically generated">
            <a:extLst>
              <a:ext uri="{FF2B5EF4-FFF2-40B4-BE49-F238E27FC236}">
                <a16:creationId xmlns:a16="http://schemas.microsoft.com/office/drawing/2014/main" id="{5C01D554-C84E-4749-B4B3-E3A9363129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73065" y="3705638"/>
            <a:ext cx="4032116" cy="2169599"/>
          </a:xfrm>
          <a:prstGeom prst="rect">
            <a:avLst/>
          </a:prstGeom>
        </p:spPr>
      </p:pic>
      <p:pic>
        <p:nvPicPr>
          <p:cNvPr id="5" name="Picture 4" descr="A picture containing vegetable, sliced, different, meat&#10;&#10;Description automatically generated">
            <a:extLst>
              <a:ext uri="{FF2B5EF4-FFF2-40B4-BE49-F238E27FC236}">
                <a16:creationId xmlns:a16="http://schemas.microsoft.com/office/drawing/2014/main" id="{9EBF39F8-0819-4078-9F36-2475EFF1A1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30338" y="3705638"/>
            <a:ext cx="4032116" cy="2169599"/>
          </a:xfrm>
          <a:prstGeom prst="rect">
            <a:avLst/>
          </a:prstGeom>
        </p:spPr>
      </p:pic>
    </p:spTree>
    <p:extLst>
      <p:ext uri="{BB962C8B-B14F-4D97-AF65-F5344CB8AC3E}">
        <p14:creationId xmlns:p14="http://schemas.microsoft.com/office/powerpoint/2010/main" val="3582572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slice of lime and strawberry in water">
            <a:extLst>
              <a:ext uri="{FF2B5EF4-FFF2-40B4-BE49-F238E27FC236}">
                <a16:creationId xmlns:a16="http://schemas.microsoft.com/office/drawing/2014/main" id="{6B021897-D3F9-4E09-94F0-461B5197D12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
        <p:nvSpPr>
          <p:cNvPr id="5" name="Text Placeholder 2">
            <a:extLst>
              <a:ext uri="{FF2B5EF4-FFF2-40B4-BE49-F238E27FC236}">
                <a16:creationId xmlns:a16="http://schemas.microsoft.com/office/drawing/2014/main" id="{1E757339-05B1-40F3-BE8C-82B47B5C6E4F}"/>
              </a:ext>
            </a:extLst>
          </p:cNvPr>
          <p:cNvSpPr>
            <a:spLocks noGrp="1"/>
          </p:cNvSpPr>
          <p:nvPr>
            <p:ph type="body" sz="quarter" idx="16"/>
          </p:nvPr>
        </p:nvSpPr>
        <p:spPr>
          <a:xfrm>
            <a:off x="735013" y="228600"/>
            <a:ext cx="5084762" cy="996950"/>
          </a:xfrm>
        </p:spPr>
        <p:txBody>
          <a:bodyPr>
            <a:normAutofit lnSpcReduction="10000"/>
          </a:bodyPr>
          <a:lstStyle/>
          <a:p>
            <a:r>
              <a:rPr lang="lt-LT" b="1" dirty="0"/>
              <a:t>Fitocheminių medžiagų nauda pažinimo funkcijai</a:t>
            </a:r>
          </a:p>
          <a:p>
            <a:endParaRPr lang="lt-LT" b="1" dirty="0"/>
          </a:p>
        </p:txBody>
      </p:sp>
      <p:sp>
        <p:nvSpPr>
          <p:cNvPr id="6" name="Text Placeholder 1">
            <a:extLst>
              <a:ext uri="{FF2B5EF4-FFF2-40B4-BE49-F238E27FC236}">
                <a16:creationId xmlns:a16="http://schemas.microsoft.com/office/drawing/2014/main" id="{8C5A4D66-224F-410D-A4A5-4D486B7B957B}"/>
              </a:ext>
            </a:extLst>
          </p:cNvPr>
          <p:cNvSpPr>
            <a:spLocks noGrp="1"/>
          </p:cNvSpPr>
          <p:nvPr>
            <p:ph type="body" sz="quarter" idx="18"/>
          </p:nvPr>
        </p:nvSpPr>
        <p:spPr>
          <a:xfrm>
            <a:off x="544088" y="1449192"/>
            <a:ext cx="5772629" cy="4531193"/>
          </a:xfrm>
        </p:spPr>
        <p:txBody>
          <a:bodyPr>
            <a:normAutofit fontScale="92500" lnSpcReduction="10000"/>
          </a:bodyPr>
          <a:lstStyle/>
          <a:p>
            <a:pPr marL="0" indent="0">
              <a:lnSpc>
                <a:spcPct val="110000"/>
              </a:lnSpc>
              <a:spcBef>
                <a:spcPts val="0"/>
              </a:spcBef>
            </a:pPr>
            <a:r>
              <a:rPr lang="lt-LT" b="1" dirty="0"/>
              <a:t>Vaisių šaltiniai:</a:t>
            </a:r>
          </a:p>
          <a:p>
            <a:pPr marL="0" indent="0">
              <a:lnSpc>
                <a:spcPct val="110000"/>
              </a:lnSpc>
              <a:spcBef>
                <a:spcPts val="0"/>
              </a:spcBef>
            </a:pPr>
            <a:r>
              <a:rPr lang="lt-LT" dirty="0"/>
              <a:t>Uogos, įskaitant spanguoles, šilauoges, mėlynes, braškes, avietes, gervuoges, ir citrusiniai vaisiai, pavyzdžiui, citrinos, apelsinai, laimai ir greipfrutai.</a:t>
            </a:r>
          </a:p>
          <a:p>
            <a:pPr marL="0" indent="0">
              <a:lnSpc>
                <a:spcPct val="110000"/>
              </a:lnSpc>
              <a:spcBef>
                <a:spcPts val="0"/>
              </a:spcBef>
            </a:pPr>
            <a:r>
              <a:rPr lang="lt-LT" dirty="0"/>
              <a:t>Atliekami tyrimai rodo šių vaisių ekstraktų ir junginių </a:t>
            </a:r>
            <a:r>
              <a:rPr lang="lt-LT" b="1" dirty="0"/>
              <a:t>neuroprotekcinio</a:t>
            </a:r>
            <a:r>
              <a:rPr lang="lt-LT" dirty="0"/>
              <a:t> poveikio požymius</a:t>
            </a:r>
            <a:r>
              <a:rPr lang="lt-LT" b="1" dirty="0"/>
              <a:t>.</a:t>
            </a:r>
            <a:r>
              <a:rPr lang="en-US" dirty="0"/>
              <a:t> </a:t>
            </a:r>
            <a:r>
              <a:rPr lang="lt-LT" dirty="0">
                <a:solidFill>
                  <a:srgbClr val="1188A3"/>
                </a:solidFill>
                <a:hlinkClick r:id="rId3">
                  <a:extLst>
                    <a:ext uri="{A12FA001-AC4F-418D-AE19-62706E023703}">
                      <ahyp:hlinkClr xmlns:ahyp="http://schemas.microsoft.com/office/drawing/2018/hyperlinkcolor" val="tx"/>
                    </a:ext>
                  </a:extLst>
                </a:hlinkClick>
              </a:rPr>
              <a:t>Nuoroda</a:t>
            </a:r>
            <a:endParaRPr lang="en-US" dirty="0">
              <a:solidFill>
                <a:srgbClr val="1188A3"/>
              </a:solidFill>
            </a:endParaRPr>
          </a:p>
          <a:p>
            <a:pPr marL="0" indent="0">
              <a:lnSpc>
                <a:spcPct val="110000"/>
              </a:lnSpc>
            </a:pPr>
            <a:r>
              <a:rPr lang="lt-LT" dirty="0"/>
              <a:t>Pagrindinės šių vaisių sudedamosios dalys, kurios yra plačiai ištirtos literatūroje, yra</a:t>
            </a:r>
            <a:r>
              <a:rPr lang="lt-LT" b="1" dirty="0"/>
              <a:t> flavonoidai, antocianidinai, taninai, fenolinės rūgštys, kumarinai ir terpenoidai.</a:t>
            </a:r>
          </a:p>
          <a:p>
            <a:pPr marL="0" indent="0"/>
            <a:endParaRPr lang="en-IE" dirty="0"/>
          </a:p>
        </p:txBody>
      </p:sp>
    </p:spTree>
    <p:extLst>
      <p:ext uri="{BB962C8B-B14F-4D97-AF65-F5344CB8AC3E}">
        <p14:creationId xmlns:p14="http://schemas.microsoft.com/office/powerpoint/2010/main" val="28217065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Connector 16">
            <a:extLst>
              <a:ext uri="{FF2B5EF4-FFF2-40B4-BE49-F238E27FC236}">
                <a16:creationId xmlns:a16="http://schemas.microsoft.com/office/drawing/2014/main" id="{F5EA29D9-4247-4A78-AB24-72F388BB6847}"/>
              </a:ext>
            </a:extLst>
          </p:cNvPr>
          <p:cNvSpPr/>
          <p:nvPr/>
        </p:nvSpPr>
        <p:spPr>
          <a:xfrm>
            <a:off x="9155072" y="2315633"/>
            <a:ext cx="1679162"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000000"/>
                </a:solidFill>
              </a:rPr>
              <a:t>Tai padeda  MVĮ  atrasti sprendimus.</a:t>
            </a:r>
          </a:p>
          <a:p>
            <a:pPr algn="ctr"/>
            <a:endParaRPr lang="lt-LT" sz="1600" dirty="0">
              <a:solidFill>
                <a:srgbClr val="000000"/>
              </a:solidFill>
            </a:endParaRPr>
          </a:p>
        </p:txBody>
      </p:sp>
      <p:sp>
        <p:nvSpPr>
          <p:cNvPr id="16" name="Flowchart: Connector 15">
            <a:extLst>
              <a:ext uri="{FF2B5EF4-FFF2-40B4-BE49-F238E27FC236}">
                <a16:creationId xmlns:a16="http://schemas.microsoft.com/office/drawing/2014/main" id="{BF8CB0DA-936D-4086-8F06-8477B24F1485}"/>
              </a:ext>
            </a:extLst>
          </p:cNvPr>
          <p:cNvSpPr/>
          <p:nvPr/>
        </p:nvSpPr>
        <p:spPr>
          <a:xfrm>
            <a:off x="7052392" y="2171289"/>
            <a:ext cx="2060257" cy="1737341"/>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000000"/>
                </a:solidFill>
              </a:rPr>
              <a:t> Labai svarbu suprasti mitybos poreikius</a:t>
            </a:r>
          </a:p>
          <a:p>
            <a:pPr algn="ctr"/>
            <a:endParaRPr lang="lt-LT" sz="1600" b="1" dirty="0">
              <a:solidFill>
                <a:srgbClr val="000000"/>
              </a:solidFill>
            </a:endParaRPr>
          </a:p>
        </p:txBody>
      </p:sp>
      <p:sp>
        <p:nvSpPr>
          <p:cNvPr id="15" name="Flowchart: Connector 14">
            <a:extLst>
              <a:ext uri="{FF2B5EF4-FFF2-40B4-BE49-F238E27FC236}">
                <a16:creationId xmlns:a16="http://schemas.microsoft.com/office/drawing/2014/main" id="{1BEEE9F7-4077-47B0-BC7B-428FE7439DF6}"/>
              </a:ext>
            </a:extLst>
          </p:cNvPr>
          <p:cNvSpPr/>
          <p:nvPr/>
        </p:nvSpPr>
        <p:spPr>
          <a:xfrm>
            <a:off x="5191239" y="2130427"/>
            <a:ext cx="1816141" cy="1623230"/>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000000"/>
                </a:solidFill>
              </a:rPr>
              <a:t>Naujoviškų produktų ir paslaugų kūrimas  </a:t>
            </a:r>
          </a:p>
        </p:txBody>
      </p:sp>
      <p:sp>
        <p:nvSpPr>
          <p:cNvPr id="14" name="Flowchart: Connector 13">
            <a:extLst>
              <a:ext uri="{FF2B5EF4-FFF2-40B4-BE49-F238E27FC236}">
                <a16:creationId xmlns:a16="http://schemas.microsoft.com/office/drawing/2014/main" id="{6BBF16CC-5EEF-4A48-80BF-5F37C21823C6}"/>
              </a:ext>
            </a:extLst>
          </p:cNvPr>
          <p:cNvSpPr/>
          <p:nvPr/>
        </p:nvSpPr>
        <p:spPr>
          <a:xfrm>
            <a:off x="3311026" y="2239861"/>
            <a:ext cx="1732730"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a:solidFill>
                  <a:srgbClr val="000000"/>
                </a:solidFill>
              </a:rPr>
              <a:t>PIFS siekia </a:t>
            </a:r>
            <a:r>
              <a:rPr lang="lt-LT" sz="1400" b="1">
                <a:solidFill>
                  <a:srgbClr val="000000"/>
                </a:solidFill>
              </a:rPr>
              <a:t>sušvelninti</a:t>
            </a:r>
            <a:r>
              <a:rPr lang="lt-LT" sz="1400">
                <a:solidFill>
                  <a:srgbClr val="000000"/>
                </a:solidFill>
              </a:rPr>
              <a:t> šiuos iššūkius pasitelkdami MVĮ inovacijas.</a:t>
            </a:r>
          </a:p>
          <a:p>
            <a:pPr algn="ctr"/>
            <a:endParaRPr lang="lt-LT" sz="1400">
              <a:solidFill>
                <a:srgbClr val="000000"/>
              </a:solidFill>
            </a:endParaRPr>
          </a:p>
        </p:txBody>
      </p:sp>
      <p:sp>
        <p:nvSpPr>
          <p:cNvPr id="13" name="Flowchart: Connector 12">
            <a:extLst>
              <a:ext uri="{FF2B5EF4-FFF2-40B4-BE49-F238E27FC236}">
                <a16:creationId xmlns:a16="http://schemas.microsoft.com/office/drawing/2014/main" id="{FE5C2845-4B9F-4FA1-B2E8-CFC437C6DA8D}"/>
              </a:ext>
            </a:extLst>
          </p:cNvPr>
          <p:cNvSpPr/>
          <p:nvPr/>
        </p:nvSpPr>
        <p:spPr>
          <a:xfrm>
            <a:off x="1356914" y="2258704"/>
            <a:ext cx="1658075" cy="1600199"/>
          </a:xfrm>
          <a:prstGeom prst="flowChartConnector">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solidFill>
                  <a:srgbClr val="000000"/>
                </a:solidFill>
              </a:rPr>
              <a:t>Vyresnio amžiaus žmonės susiduria su </a:t>
            </a:r>
            <a:r>
              <a:rPr lang="lt-LT" sz="1400" b="1" dirty="0">
                <a:solidFill>
                  <a:srgbClr val="000000"/>
                </a:solidFill>
              </a:rPr>
              <a:t>3 pagrindiniais iššūkiais</a:t>
            </a:r>
          </a:p>
          <a:p>
            <a:pPr algn="ctr"/>
            <a:endParaRPr lang="lt-LT" sz="1400" dirty="0">
              <a:solidFill>
                <a:srgbClr val="000000"/>
              </a:solidFill>
            </a:endParaRPr>
          </a:p>
        </p:txBody>
      </p:sp>
      <p:sp>
        <p:nvSpPr>
          <p:cNvPr id="2" name="Text Placeholder 1">
            <a:extLst>
              <a:ext uri="{FF2B5EF4-FFF2-40B4-BE49-F238E27FC236}">
                <a16:creationId xmlns:a16="http://schemas.microsoft.com/office/drawing/2014/main" id="{CA735962-2537-46B9-873F-4BAE282F2B3C}"/>
              </a:ext>
            </a:extLst>
          </p:cNvPr>
          <p:cNvSpPr>
            <a:spLocks noGrp="1"/>
          </p:cNvSpPr>
          <p:nvPr>
            <p:ph type="body" sz="quarter" idx="30"/>
          </p:nvPr>
        </p:nvSpPr>
        <p:spPr>
          <a:xfrm>
            <a:off x="2991250" y="4518680"/>
            <a:ext cx="1732731" cy="1237497"/>
          </a:xfrm>
        </p:spPr>
        <p:txBody>
          <a:bodyPr>
            <a:normAutofit fontScale="85000" lnSpcReduction="10000"/>
          </a:bodyPr>
          <a:lstStyle/>
          <a:p>
            <a:pPr marL="180000" indent="-180000" algn="l"/>
            <a:r>
              <a:rPr lang="lt-LT" sz="1600" dirty="0"/>
              <a:t>Padedant:</a:t>
            </a:r>
          </a:p>
          <a:p>
            <a:pPr marL="285750" indent="-285750" algn="l">
              <a:buFont typeface="Arial" panose="020B0604020202020204" pitchFamily="34" charset="0"/>
              <a:buChar char="•"/>
            </a:pPr>
            <a:r>
              <a:rPr lang="lt-LT" sz="1600" b="1" dirty="0"/>
              <a:t>Šiam kursui</a:t>
            </a:r>
          </a:p>
          <a:p>
            <a:pPr marL="285750" indent="-285750" algn="l">
              <a:buFont typeface="Arial" panose="020B0604020202020204" pitchFamily="34" charset="0"/>
              <a:buChar char="•"/>
            </a:pPr>
            <a:r>
              <a:rPr lang="lt-LT" sz="1600" b="1" dirty="0"/>
              <a:t>Savęs vertinimui </a:t>
            </a:r>
          </a:p>
          <a:p>
            <a:pPr marL="285750" indent="-285750" algn="l">
              <a:buFont typeface="Arial" panose="020B0604020202020204" pitchFamily="34" charset="0"/>
              <a:buChar char="•"/>
            </a:pPr>
            <a:r>
              <a:rPr lang="lt-LT" sz="1600" b="1" dirty="0"/>
              <a:t>Įkvėpimui</a:t>
            </a:r>
          </a:p>
          <a:p>
            <a:pPr marL="180000" indent="-180000" algn="l"/>
            <a:endParaRPr lang="lt-LT" sz="1600" dirty="0"/>
          </a:p>
        </p:txBody>
      </p:sp>
      <p:sp>
        <p:nvSpPr>
          <p:cNvPr id="3" name="Text Placeholder 2">
            <a:extLst>
              <a:ext uri="{FF2B5EF4-FFF2-40B4-BE49-F238E27FC236}">
                <a16:creationId xmlns:a16="http://schemas.microsoft.com/office/drawing/2014/main" id="{F2DA875A-11F3-4FE6-A7CF-FB27B8527342}"/>
              </a:ext>
            </a:extLst>
          </p:cNvPr>
          <p:cNvSpPr>
            <a:spLocks noGrp="1"/>
          </p:cNvSpPr>
          <p:nvPr>
            <p:ph type="body" sz="quarter" idx="31"/>
          </p:nvPr>
        </p:nvSpPr>
        <p:spPr>
          <a:xfrm>
            <a:off x="821264" y="4213881"/>
            <a:ext cx="1732731" cy="1237497"/>
          </a:xfrm>
        </p:spPr>
        <p:txBody>
          <a:bodyPr>
            <a:normAutofit/>
          </a:bodyPr>
          <a:lstStyle/>
          <a:p>
            <a:pPr marL="180000" indent="-180000" algn="l">
              <a:buFont typeface="Arial" panose="020B0604020202020204" pitchFamily="34" charset="0"/>
              <a:buChar char="•"/>
            </a:pPr>
            <a:r>
              <a:rPr lang="lt-LT" sz="1600"/>
              <a:t>Aplinkos</a:t>
            </a:r>
          </a:p>
          <a:p>
            <a:pPr marL="180000" indent="-180000" algn="l">
              <a:buFont typeface="Arial" panose="020B0604020202020204" pitchFamily="34" charset="0"/>
              <a:buChar char="•"/>
            </a:pPr>
            <a:r>
              <a:rPr lang="lt-LT" sz="1600"/>
              <a:t>Fiziologiniais</a:t>
            </a:r>
          </a:p>
          <a:p>
            <a:pPr marL="180000" indent="-180000" algn="l">
              <a:buFont typeface="Arial" panose="020B0604020202020204" pitchFamily="34" charset="0"/>
              <a:buChar char="•"/>
            </a:pPr>
            <a:r>
              <a:rPr lang="lt-LT" sz="1600"/>
              <a:t>Socialiniais</a:t>
            </a:r>
          </a:p>
          <a:p>
            <a:pPr marL="180000" indent="-180000" algn="l">
              <a:buFont typeface="Arial" panose="020B0604020202020204" pitchFamily="34" charset="0"/>
              <a:buChar char="•"/>
            </a:pPr>
            <a:endParaRPr lang="lt-LT" sz="1600"/>
          </a:p>
        </p:txBody>
      </p:sp>
      <p:sp>
        <p:nvSpPr>
          <p:cNvPr id="4" name="Text Placeholder 3">
            <a:extLst>
              <a:ext uri="{FF2B5EF4-FFF2-40B4-BE49-F238E27FC236}">
                <a16:creationId xmlns:a16="http://schemas.microsoft.com/office/drawing/2014/main" id="{19BA5030-F351-4B0E-B3F9-15F0613E2420}"/>
              </a:ext>
            </a:extLst>
          </p:cNvPr>
          <p:cNvSpPr>
            <a:spLocks noGrp="1"/>
          </p:cNvSpPr>
          <p:nvPr>
            <p:ph type="body" sz="quarter" idx="32"/>
          </p:nvPr>
        </p:nvSpPr>
        <p:spPr/>
        <p:txBody>
          <a:bodyPr>
            <a:normAutofit fontScale="92500" lnSpcReduction="20000"/>
          </a:bodyPr>
          <a:lstStyle/>
          <a:p>
            <a:pPr marL="180000" indent="-180000" algn="l">
              <a:buFont typeface="Arial" panose="020B0604020202020204" pitchFamily="34" charset="0"/>
              <a:buChar char="•"/>
            </a:pPr>
            <a:r>
              <a:rPr lang="en-US" sz="1600"/>
              <a:t>Kas yra </a:t>
            </a:r>
            <a:r>
              <a:rPr lang="lt-LT" sz="1600"/>
              <a:t>sveika</a:t>
            </a:r>
            <a:r>
              <a:rPr lang="en-US" sz="1600"/>
              <a:t> </a:t>
            </a:r>
          </a:p>
          <a:p>
            <a:pPr marL="180000" indent="-180000" algn="l">
              <a:buFont typeface="Arial" panose="020B0604020202020204" pitchFamily="34" charset="0"/>
              <a:buChar char="•"/>
            </a:pPr>
            <a:r>
              <a:rPr lang="en-US" sz="1600"/>
              <a:t>Kas gali būti žalinga</a:t>
            </a:r>
          </a:p>
          <a:p>
            <a:pPr marL="180000" indent="-180000" algn="l">
              <a:buFont typeface="Arial" panose="020B0604020202020204" pitchFamily="34" charset="0"/>
              <a:buChar char="•"/>
            </a:pPr>
            <a:r>
              <a:rPr lang="en-US" sz="1600"/>
              <a:t>Kas yra pusiausvyra</a:t>
            </a:r>
            <a:endParaRPr lang="en-IE" sz="1600"/>
          </a:p>
        </p:txBody>
      </p:sp>
      <p:sp>
        <p:nvSpPr>
          <p:cNvPr id="5" name="Text Placeholder 4">
            <a:extLst>
              <a:ext uri="{FF2B5EF4-FFF2-40B4-BE49-F238E27FC236}">
                <a16:creationId xmlns:a16="http://schemas.microsoft.com/office/drawing/2014/main" id="{7AECF411-FE52-41F0-9965-45210013BF41}"/>
              </a:ext>
            </a:extLst>
          </p:cNvPr>
          <p:cNvSpPr>
            <a:spLocks noGrp="1"/>
          </p:cNvSpPr>
          <p:nvPr>
            <p:ph type="body" sz="quarter" idx="33"/>
          </p:nvPr>
        </p:nvSpPr>
        <p:spPr>
          <a:xfrm>
            <a:off x="5229635" y="4213880"/>
            <a:ext cx="1732731" cy="1237497"/>
          </a:xfrm>
        </p:spPr>
        <p:txBody>
          <a:bodyPr>
            <a:normAutofit fontScale="92500"/>
          </a:bodyPr>
          <a:lstStyle/>
          <a:p>
            <a:pPr marL="180000" indent="-180000" algn="l">
              <a:buFont typeface="Arial" panose="020B0604020202020204" pitchFamily="34" charset="0"/>
              <a:buChar char="•"/>
            </a:pPr>
            <a:r>
              <a:rPr lang="pt-BR" sz="1600" dirty="0"/>
              <a:t>Maisto produktai</a:t>
            </a:r>
          </a:p>
          <a:p>
            <a:pPr marL="180000" indent="-180000" algn="l">
              <a:buFont typeface="Arial" panose="020B0604020202020204" pitchFamily="34" charset="0"/>
              <a:buChar char="•"/>
            </a:pPr>
            <a:r>
              <a:rPr lang="pt-BR" sz="1600" dirty="0"/>
              <a:t>Paslaugos</a:t>
            </a:r>
          </a:p>
          <a:p>
            <a:pPr marL="180000" indent="-180000" algn="l">
              <a:buFont typeface="Arial" panose="020B0604020202020204" pitchFamily="34" charset="0"/>
              <a:buChar char="•"/>
            </a:pPr>
            <a:r>
              <a:rPr lang="pt-BR" sz="1600" dirty="0"/>
              <a:t>Kombinuotas poveikis</a:t>
            </a:r>
          </a:p>
        </p:txBody>
      </p:sp>
      <p:sp>
        <p:nvSpPr>
          <p:cNvPr id="6" name="Text Placeholder 5">
            <a:extLst>
              <a:ext uri="{FF2B5EF4-FFF2-40B4-BE49-F238E27FC236}">
                <a16:creationId xmlns:a16="http://schemas.microsoft.com/office/drawing/2014/main" id="{CFC9A680-99A3-4339-9437-FD3CFACD9323}"/>
              </a:ext>
            </a:extLst>
          </p:cNvPr>
          <p:cNvSpPr>
            <a:spLocks noGrp="1"/>
          </p:cNvSpPr>
          <p:nvPr>
            <p:ph type="body" sz="quarter" idx="34"/>
          </p:nvPr>
        </p:nvSpPr>
        <p:spPr>
          <a:xfrm>
            <a:off x="9301009" y="4118455"/>
            <a:ext cx="2269233" cy="1237497"/>
          </a:xfrm>
        </p:spPr>
        <p:txBody>
          <a:bodyPr>
            <a:normAutofit fontScale="92500" lnSpcReduction="10000"/>
          </a:bodyPr>
          <a:lstStyle/>
          <a:p>
            <a:pPr marL="0" indent="0" algn="l"/>
            <a:r>
              <a:rPr lang="lt-LT" sz="1600" dirty="0"/>
              <a:t>Per:</a:t>
            </a:r>
          </a:p>
          <a:p>
            <a:pPr marL="285750" indent="-285750" algn="l">
              <a:buFont typeface="Arial" panose="020B0604020202020204" pitchFamily="34" charset="0"/>
              <a:buChar char="•"/>
            </a:pPr>
            <a:r>
              <a:rPr lang="lt-LT" sz="1600" dirty="0"/>
              <a:t>Geresnį supratimą</a:t>
            </a:r>
          </a:p>
          <a:p>
            <a:pPr marL="285750" indent="-285750" algn="l">
              <a:buFont typeface="Arial" panose="020B0604020202020204" pitchFamily="34" charset="0"/>
              <a:buChar char="•"/>
            </a:pPr>
            <a:r>
              <a:rPr lang="lt-LT" sz="1600" dirty="0"/>
              <a:t>Žinojimą</a:t>
            </a:r>
          </a:p>
          <a:p>
            <a:pPr marL="285750" indent="-285750" algn="l">
              <a:buFont typeface="Arial" panose="020B0604020202020204" pitchFamily="34" charset="0"/>
              <a:buChar char="•"/>
            </a:pPr>
            <a:r>
              <a:rPr lang="lt-LT" sz="1600" dirty="0"/>
              <a:t>Naujas technologijas</a:t>
            </a:r>
          </a:p>
          <a:p>
            <a:pPr marL="285750" indent="-285750" algn="l">
              <a:buFont typeface="Arial" panose="020B0604020202020204" pitchFamily="34" charset="0"/>
              <a:buChar char="•"/>
            </a:pPr>
            <a:endParaRPr lang="lt-LT" dirty="0"/>
          </a:p>
          <a:p>
            <a:pPr marL="285750" indent="-285750" algn="l">
              <a:buFont typeface="Arial" panose="020B0604020202020204" pitchFamily="34" charset="0"/>
              <a:buChar char="•"/>
            </a:pPr>
            <a:endParaRPr lang="lt-LT" dirty="0"/>
          </a:p>
          <a:p>
            <a:pPr marL="285750" indent="-285750" algn="l">
              <a:buFont typeface="Arial" panose="020B0604020202020204" pitchFamily="34" charset="0"/>
              <a:buChar char="•"/>
            </a:pPr>
            <a:endParaRPr lang="lt-LT" dirty="0"/>
          </a:p>
        </p:txBody>
      </p:sp>
      <p:sp>
        <p:nvSpPr>
          <p:cNvPr id="7" name="Text Placeholder 6">
            <a:extLst>
              <a:ext uri="{FF2B5EF4-FFF2-40B4-BE49-F238E27FC236}">
                <a16:creationId xmlns:a16="http://schemas.microsoft.com/office/drawing/2014/main" id="{545D6534-1356-4147-944A-77C18290E18D}"/>
              </a:ext>
            </a:extLst>
          </p:cNvPr>
          <p:cNvSpPr>
            <a:spLocks noGrp="1"/>
          </p:cNvSpPr>
          <p:nvPr>
            <p:ph type="body" sz="quarter" idx="29"/>
          </p:nvPr>
        </p:nvSpPr>
        <p:spPr>
          <a:xfrm>
            <a:off x="0" y="225890"/>
            <a:ext cx="12192000" cy="802533"/>
          </a:xfrm>
          <a:solidFill>
            <a:srgbClr val="FED100"/>
          </a:solidFill>
        </p:spPr>
        <p:txBody>
          <a:bodyPr anchor="ctr">
            <a:normAutofit/>
          </a:bodyPr>
          <a:lstStyle/>
          <a:p>
            <a:r>
              <a:rPr lang="lt-LT" b="0" i="0">
                <a:solidFill>
                  <a:srgbClr val="000000"/>
                </a:solidFill>
                <a:effectLst/>
                <a:latin typeface="-apple-system"/>
              </a:rPr>
              <a:t>Ko jau išmokome?</a:t>
            </a:r>
            <a:endParaRPr lang="lt-LT"/>
          </a:p>
        </p:txBody>
      </p:sp>
      <p:sp>
        <p:nvSpPr>
          <p:cNvPr id="8" name="Arrow: Curved Up 7">
            <a:extLst>
              <a:ext uri="{FF2B5EF4-FFF2-40B4-BE49-F238E27FC236}">
                <a16:creationId xmlns:a16="http://schemas.microsoft.com/office/drawing/2014/main" id="{588EFEB2-3B98-41A3-87EA-A5B8E0139702}"/>
              </a:ext>
            </a:extLst>
          </p:cNvPr>
          <p:cNvSpPr/>
          <p:nvPr/>
        </p:nvSpPr>
        <p:spPr>
          <a:xfrm>
            <a:off x="1133191" y="3115733"/>
            <a:ext cx="2192867" cy="88053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Arrow: Curved Up 8">
            <a:extLst>
              <a:ext uri="{FF2B5EF4-FFF2-40B4-BE49-F238E27FC236}">
                <a16:creationId xmlns:a16="http://schemas.microsoft.com/office/drawing/2014/main" id="{9C4EE32E-D83A-4C10-B1EF-3D089A5CD81B}"/>
              </a:ext>
            </a:extLst>
          </p:cNvPr>
          <p:cNvSpPr/>
          <p:nvPr/>
        </p:nvSpPr>
        <p:spPr>
          <a:xfrm>
            <a:off x="5113868" y="3115733"/>
            <a:ext cx="2133600" cy="889000"/>
          </a:xfrm>
          <a:prstGeom prst="curvedUpArrow">
            <a:avLst/>
          </a:prstGeom>
          <a:solidFill>
            <a:srgbClr val="85D2E1"/>
          </a:solidFill>
          <a:ln>
            <a:solidFill>
              <a:srgbClr val="85D2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0" name="Arrow: Curved Up 9">
            <a:extLst>
              <a:ext uri="{FF2B5EF4-FFF2-40B4-BE49-F238E27FC236}">
                <a16:creationId xmlns:a16="http://schemas.microsoft.com/office/drawing/2014/main" id="{3B37962B-60AB-45D0-B0B6-6F972A79972B}"/>
              </a:ext>
            </a:extLst>
          </p:cNvPr>
          <p:cNvSpPr/>
          <p:nvPr/>
        </p:nvSpPr>
        <p:spPr>
          <a:xfrm>
            <a:off x="8898300" y="2895472"/>
            <a:ext cx="2336967" cy="1100795"/>
          </a:xfrm>
          <a:prstGeom prst="curvedUp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solidFill>
                <a:schemeClr val="tx1"/>
              </a:solidFill>
            </a:endParaRPr>
          </a:p>
        </p:txBody>
      </p:sp>
      <p:sp>
        <p:nvSpPr>
          <p:cNvPr id="11" name="Arrow: Curved Down 10">
            <a:extLst>
              <a:ext uri="{FF2B5EF4-FFF2-40B4-BE49-F238E27FC236}">
                <a16:creationId xmlns:a16="http://schemas.microsoft.com/office/drawing/2014/main" id="{68E5F862-9EC5-44D0-AB4E-9B8D5C474963}"/>
              </a:ext>
            </a:extLst>
          </p:cNvPr>
          <p:cNvSpPr/>
          <p:nvPr/>
        </p:nvSpPr>
        <p:spPr>
          <a:xfrm>
            <a:off x="3155213" y="1978258"/>
            <a:ext cx="2074421" cy="802533"/>
          </a:xfrm>
          <a:prstGeom prst="curvedDownArrow">
            <a:avLst/>
          </a:prstGeom>
          <a:solidFill>
            <a:srgbClr val="1188A3"/>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2" name="Arrow: Curved Down 11">
            <a:extLst>
              <a:ext uri="{FF2B5EF4-FFF2-40B4-BE49-F238E27FC236}">
                <a16:creationId xmlns:a16="http://schemas.microsoft.com/office/drawing/2014/main" id="{4CAE8DB7-0711-4F0F-8437-BCEE5A01A4EB}"/>
              </a:ext>
            </a:extLst>
          </p:cNvPr>
          <p:cNvSpPr/>
          <p:nvPr/>
        </p:nvSpPr>
        <p:spPr>
          <a:xfrm>
            <a:off x="7094815" y="1962992"/>
            <a:ext cx="2074421" cy="802533"/>
          </a:xfrm>
          <a:prstGeom prst="curvedDownArrow">
            <a:avLst/>
          </a:prstGeom>
          <a:solidFill>
            <a:srgbClr val="28AF95"/>
          </a:solidFill>
          <a:ln>
            <a:solidFill>
              <a:srgbClr val="28AF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cxnSp>
        <p:nvCxnSpPr>
          <p:cNvPr id="19" name="Straight Connector 18">
            <a:extLst>
              <a:ext uri="{FF2B5EF4-FFF2-40B4-BE49-F238E27FC236}">
                <a16:creationId xmlns:a16="http://schemas.microsoft.com/office/drawing/2014/main" id="{14ADCD09-6D9F-42CA-816B-14695A19A48F}"/>
              </a:ext>
            </a:extLst>
          </p:cNvPr>
          <p:cNvCxnSpPr/>
          <p:nvPr/>
        </p:nvCxnSpPr>
        <p:spPr>
          <a:xfrm flipH="1">
            <a:off x="1333175" y="3799196"/>
            <a:ext cx="129865" cy="41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D6B430F-5DD2-4C27-A1C8-9AE46700A886}"/>
              </a:ext>
            </a:extLst>
          </p:cNvPr>
          <p:cNvCxnSpPr/>
          <p:nvPr/>
        </p:nvCxnSpPr>
        <p:spPr>
          <a:xfrm flipH="1">
            <a:off x="3865516" y="4118455"/>
            <a:ext cx="129865" cy="414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5647DE5-86F9-4D4E-9933-1F1EACB3EB46}"/>
              </a:ext>
            </a:extLst>
          </p:cNvPr>
          <p:cNvCxnSpPr>
            <a:cxnSpLocks/>
          </p:cNvCxnSpPr>
          <p:nvPr/>
        </p:nvCxnSpPr>
        <p:spPr>
          <a:xfrm flipH="1">
            <a:off x="5913939" y="3971877"/>
            <a:ext cx="35140" cy="242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D17D2BD-7166-45FC-B467-CC617DE2BBD7}"/>
              </a:ext>
            </a:extLst>
          </p:cNvPr>
          <p:cNvCxnSpPr>
            <a:cxnSpLocks/>
          </p:cNvCxnSpPr>
          <p:nvPr/>
        </p:nvCxnSpPr>
        <p:spPr>
          <a:xfrm>
            <a:off x="10071124" y="4006539"/>
            <a:ext cx="195094" cy="3192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142DCF-1A68-4C8A-856F-54186D873FBE}"/>
              </a:ext>
            </a:extLst>
          </p:cNvPr>
          <p:cNvCxnSpPr/>
          <p:nvPr/>
        </p:nvCxnSpPr>
        <p:spPr>
          <a:xfrm flipH="1">
            <a:off x="7952655" y="4103996"/>
            <a:ext cx="129865" cy="4146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13663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49AD38-594B-4BA1-8B55-9352D9C8D80C}"/>
              </a:ext>
            </a:extLst>
          </p:cNvPr>
          <p:cNvSpPr>
            <a:spLocks noGrp="1"/>
          </p:cNvSpPr>
          <p:nvPr>
            <p:ph type="body" sz="quarter" idx="16"/>
          </p:nvPr>
        </p:nvSpPr>
        <p:spPr>
          <a:xfrm>
            <a:off x="1970478" y="934084"/>
            <a:ext cx="6626984" cy="2382694"/>
          </a:xfrm>
        </p:spPr>
        <p:txBody>
          <a:bodyPr>
            <a:normAutofit fontScale="92500" lnSpcReduction="10000"/>
          </a:bodyPr>
          <a:lstStyle/>
          <a:p>
            <a:r>
              <a:rPr lang="lt-LT" dirty="0">
                <a:solidFill>
                  <a:srgbClr val="000000"/>
                </a:solidFill>
              </a:rPr>
              <a:t>Alergenai / </a:t>
            </a:r>
            <a:r>
              <a:rPr lang="lt-LT" b="0" i="0" dirty="0">
                <a:solidFill>
                  <a:srgbClr val="18181B"/>
                </a:solidFill>
                <a:effectLst/>
                <a:latin typeface="Roboto" panose="02000000000000000000" pitchFamily="2" charset="0"/>
              </a:rPr>
              <a:t>medžiagos, </a:t>
            </a:r>
            <a:r>
              <a:rPr lang="lt-LT" b="0" i="0" dirty="0">
                <a:solidFill>
                  <a:srgbClr val="27272A"/>
                </a:solidFill>
                <a:effectLst/>
                <a:latin typeface="Roboto" panose="02000000000000000000" pitchFamily="2" charset="0"/>
              </a:rPr>
              <a:t>trukdančios įsisavinti maistines medžiagas</a:t>
            </a:r>
            <a:endParaRPr lang="lt-LT" dirty="0">
              <a:solidFill>
                <a:srgbClr val="000000"/>
              </a:solidFill>
            </a:endParaRPr>
          </a:p>
          <a:p>
            <a:endParaRPr lang="en-IE" dirty="0"/>
          </a:p>
        </p:txBody>
      </p:sp>
      <p:sp>
        <p:nvSpPr>
          <p:cNvPr id="3" name="Text Placeholder 2">
            <a:extLst>
              <a:ext uri="{FF2B5EF4-FFF2-40B4-BE49-F238E27FC236}">
                <a16:creationId xmlns:a16="http://schemas.microsoft.com/office/drawing/2014/main" id="{A03BD684-A5A1-41AA-A3FB-0CA586AE1DE9}"/>
              </a:ext>
            </a:extLst>
          </p:cNvPr>
          <p:cNvSpPr>
            <a:spLocks noGrp="1"/>
          </p:cNvSpPr>
          <p:nvPr>
            <p:ph type="body" sz="quarter" idx="17"/>
          </p:nvPr>
        </p:nvSpPr>
        <p:spPr/>
        <p:txBody>
          <a:bodyPr>
            <a:normAutofit fontScale="85000" lnSpcReduction="20000"/>
          </a:bodyPr>
          <a:lstStyle/>
          <a:p>
            <a:r>
              <a:rPr lang="en-US" dirty="0"/>
              <a:t>3</a:t>
            </a:r>
            <a:endParaRPr lang="en-IE" dirty="0"/>
          </a:p>
        </p:txBody>
      </p:sp>
    </p:spTree>
    <p:extLst>
      <p:ext uri="{BB962C8B-B14F-4D97-AF65-F5344CB8AC3E}">
        <p14:creationId xmlns:p14="http://schemas.microsoft.com/office/powerpoint/2010/main" val="23176693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18F6BB-1291-4492-B108-E75EF2114660}"/>
              </a:ext>
            </a:extLst>
          </p:cNvPr>
          <p:cNvSpPr>
            <a:spLocks noGrp="1"/>
          </p:cNvSpPr>
          <p:nvPr>
            <p:ph type="body" sz="quarter" idx="18"/>
          </p:nvPr>
        </p:nvSpPr>
        <p:spPr>
          <a:xfrm>
            <a:off x="734714" y="1648946"/>
            <a:ext cx="5361285" cy="3867704"/>
          </a:xfrm>
        </p:spPr>
        <p:txBody>
          <a:bodyPr>
            <a:normAutofit lnSpcReduction="10000"/>
          </a:bodyPr>
          <a:lstStyle/>
          <a:p>
            <a:pPr marL="0" indent="0"/>
            <a:r>
              <a:rPr lang="lt-LT" dirty="0"/>
              <a:t>Kuriant vyresnio amžiaus žmonėms skirtus naujus maisto produktus (NPD), labai svarbu atsižvelgti į </a:t>
            </a:r>
            <a:r>
              <a:rPr lang="lt-LT" b="1" dirty="0"/>
              <a:t>alergenus ir medžiagas, trukdančias įsisavinti maistines medžiagas. </a:t>
            </a:r>
          </a:p>
          <a:p>
            <a:pPr marL="0" indent="0"/>
            <a:r>
              <a:rPr lang="lt-LT" dirty="0"/>
              <a:t>Būtų apmaudu per vėlai sužinoti, kad „nuostabiame naujoviškame maisto produkte“ gali būti sudedamųjų dalių ir (arba) komponentų, kurie gali turėti neigiamą poveikį vartotojams, o kartu ir jūsų pardavimams. Panagrinėkime, kokie jie yra</a:t>
            </a:r>
            <a:endParaRPr lang="en-US" dirty="0"/>
          </a:p>
        </p:txBody>
      </p:sp>
      <p:sp>
        <p:nvSpPr>
          <p:cNvPr id="3" name="Text Placeholder 2">
            <a:extLst>
              <a:ext uri="{FF2B5EF4-FFF2-40B4-BE49-F238E27FC236}">
                <a16:creationId xmlns:a16="http://schemas.microsoft.com/office/drawing/2014/main" id="{1A76E5EC-A3C1-45E9-9ADF-4B2DCDA92DFE}"/>
              </a:ext>
            </a:extLst>
          </p:cNvPr>
          <p:cNvSpPr>
            <a:spLocks noGrp="1"/>
          </p:cNvSpPr>
          <p:nvPr>
            <p:ph type="body" sz="quarter" idx="16"/>
          </p:nvPr>
        </p:nvSpPr>
        <p:spPr>
          <a:xfrm>
            <a:off x="734714" y="504203"/>
            <a:ext cx="5435350" cy="849178"/>
          </a:xfrm>
        </p:spPr>
        <p:txBody>
          <a:bodyPr>
            <a:normAutofit fontScale="77500" lnSpcReduction="20000"/>
          </a:bodyPr>
          <a:lstStyle/>
          <a:p>
            <a:r>
              <a:rPr lang="lt-LT" dirty="0"/>
              <a:t>Alergenai ir medžiagos, trukdančios įsisavinti maistines medžiagas</a:t>
            </a:r>
          </a:p>
        </p:txBody>
      </p:sp>
      <p:pic>
        <p:nvPicPr>
          <p:cNvPr id="8" name="Picture Placeholder 7" descr="Close-up of a slide in a microscope">
            <a:extLst>
              <a:ext uri="{FF2B5EF4-FFF2-40B4-BE49-F238E27FC236}">
                <a16:creationId xmlns:a16="http://schemas.microsoft.com/office/drawing/2014/main" id="{22975B70-AFAD-4CBA-B507-3FB1FA604392}"/>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6392300" y="228600"/>
            <a:ext cx="5564883" cy="5447571"/>
          </a:xfrm>
        </p:spPr>
      </p:pic>
    </p:spTree>
    <p:extLst>
      <p:ext uri="{BB962C8B-B14F-4D97-AF65-F5344CB8AC3E}">
        <p14:creationId xmlns:p14="http://schemas.microsoft.com/office/powerpoint/2010/main" val="3858249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D17A47-1763-47E0-B90F-5E38973DCF51}"/>
              </a:ext>
            </a:extLst>
          </p:cNvPr>
          <p:cNvSpPr>
            <a:spLocks noGrp="1"/>
          </p:cNvSpPr>
          <p:nvPr>
            <p:ph type="body" sz="quarter" idx="18"/>
          </p:nvPr>
        </p:nvSpPr>
        <p:spPr>
          <a:xfrm>
            <a:off x="515389" y="1757011"/>
            <a:ext cx="5202506" cy="3867704"/>
          </a:xfrm>
        </p:spPr>
        <p:txBody>
          <a:bodyPr/>
          <a:lstStyle/>
          <a:p>
            <a:pPr marL="0" indent="0"/>
            <a:r>
              <a:rPr lang="lt-LT" sz="2400" dirty="0"/>
              <a:t>Alergija maistui </a:t>
            </a:r>
            <a:r>
              <a:rPr lang="lt-LT" dirty="0"/>
              <a:t>– </a:t>
            </a:r>
            <a:r>
              <a:rPr lang="lt-LT" sz="2400" dirty="0"/>
              <a:t>tai reakcija, kai organizmo </a:t>
            </a:r>
            <a:r>
              <a:rPr lang="lt-LT" sz="2400" b="1" dirty="0"/>
              <a:t>imuninė sistema neįprastai reaguoja</a:t>
            </a:r>
            <a:r>
              <a:rPr lang="lt-LT" sz="2400" dirty="0"/>
              <a:t> į maisto produktų sudedamąsias dalis.</a:t>
            </a:r>
            <a:endParaRPr lang="en-GB" sz="2400" dirty="0"/>
          </a:p>
          <a:p>
            <a:pPr marL="0" indent="0"/>
            <a:r>
              <a:rPr lang="lt-LT" sz="2400" dirty="0"/>
              <a:t>Maisto netoleravimas </a:t>
            </a:r>
            <a:r>
              <a:rPr lang="lt-LT" dirty="0"/>
              <a:t>– </a:t>
            </a:r>
            <a:r>
              <a:rPr lang="lt-LT" sz="2400" dirty="0"/>
              <a:t>tai </a:t>
            </a:r>
            <a:r>
              <a:rPr lang="lt-LT" sz="2400" b="1" dirty="0"/>
              <a:t>sunkumai virškinant</a:t>
            </a:r>
            <a:r>
              <a:rPr lang="lt-LT" sz="2400" dirty="0"/>
              <a:t> tam tikrus maisto produktus ir nemaloni fizinė reakcija į juos, tačiau nėra imuninės reakcijos.</a:t>
            </a:r>
          </a:p>
        </p:txBody>
      </p:sp>
      <p:sp>
        <p:nvSpPr>
          <p:cNvPr id="3" name="Text Placeholder 2">
            <a:extLst>
              <a:ext uri="{FF2B5EF4-FFF2-40B4-BE49-F238E27FC236}">
                <a16:creationId xmlns:a16="http://schemas.microsoft.com/office/drawing/2014/main" id="{18535B9B-22D3-4FC1-9996-FEF4E110944E}"/>
              </a:ext>
            </a:extLst>
          </p:cNvPr>
          <p:cNvSpPr>
            <a:spLocks noGrp="1"/>
          </p:cNvSpPr>
          <p:nvPr>
            <p:ph type="body" sz="quarter" idx="16"/>
          </p:nvPr>
        </p:nvSpPr>
        <p:spPr>
          <a:xfrm>
            <a:off x="515389" y="232756"/>
            <a:ext cx="6143105" cy="1167938"/>
          </a:xfrm>
        </p:spPr>
        <p:txBody>
          <a:bodyPr>
            <a:normAutofit lnSpcReduction="10000"/>
          </a:bodyPr>
          <a:lstStyle/>
          <a:p>
            <a:r>
              <a:rPr lang="pt-BR" b="1" dirty="0"/>
              <a:t>Alergijos maistui ir </a:t>
            </a:r>
          </a:p>
          <a:p>
            <a:r>
              <a:rPr lang="lt-LT" b="1" dirty="0"/>
              <a:t>m</a:t>
            </a:r>
            <a:r>
              <a:rPr lang="pt-BR" b="1" dirty="0"/>
              <a:t>aisto netoleravimas</a:t>
            </a:r>
          </a:p>
          <a:p>
            <a:endParaRPr lang="pt-BR" b="1" dirty="0"/>
          </a:p>
        </p:txBody>
      </p:sp>
      <p:pic>
        <p:nvPicPr>
          <p:cNvPr id="11" name="Picture Placeholder 10" descr="Icon&#10;&#10;Description automatically generated">
            <a:extLst>
              <a:ext uri="{FF2B5EF4-FFF2-40B4-BE49-F238E27FC236}">
                <a16:creationId xmlns:a16="http://schemas.microsoft.com/office/drawing/2014/main" id="{C9185B68-8167-43BA-92A8-0767B5AAC8A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23533759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003D67-4DA1-4BE3-8FA9-C8092870211B}"/>
              </a:ext>
            </a:extLst>
          </p:cNvPr>
          <p:cNvSpPr>
            <a:spLocks noGrp="1"/>
          </p:cNvSpPr>
          <p:nvPr>
            <p:ph type="body" sz="quarter" idx="18"/>
          </p:nvPr>
        </p:nvSpPr>
        <p:spPr>
          <a:xfrm>
            <a:off x="1504920" y="1349437"/>
            <a:ext cx="4930066" cy="4907675"/>
          </a:xfrm>
        </p:spPr>
        <p:txBody>
          <a:bodyPr>
            <a:normAutofit/>
          </a:bodyPr>
          <a:lstStyle/>
          <a:p>
            <a:pPr marL="0" indent="0"/>
            <a:r>
              <a:rPr lang="lt-LT" dirty="0"/>
              <a:t>Alergenas – tai antigenas*, sukeliantis neįprastai stiprią </a:t>
            </a:r>
            <a:r>
              <a:rPr lang="lt-LT" b="1" dirty="0"/>
              <a:t>imuninę reakciją</a:t>
            </a:r>
            <a:r>
              <a:rPr lang="lt-LT" dirty="0"/>
              <a:t>, kai imuninė sistema kovoja su tariama grėsme, kuri kitu atveju būtų nekenksminga organizmui. Kitaip tariant, tai yra alergijos generatorius.</a:t>
            </a:r>
          </a:p>
          <a:p>
            <a:pPr marL="0" indent="0"/>
            <a:endParaRPr lang="lt-LT" sz="800" dirty="0"/>
          </a:p>
          <a:p>
            <a:pPr marL="0" indent="0"/>
            <a:r>
              <a:rPr lang="lt-LT" dirty="0"/>
              <a:t>Pagal </a:t>
            </a:r>
            <a:r>
              <a:rPr lang="lt-LT" dirty="0">
                <a:solidFill>
                  <a:srgbClr val="1188A3"/>
                </a:solidFill>
                <a:hlinkClick r:id="rId2">
                  <a:extLst>
                    <a:ext uri="{A12FA001-AC4F-418D-AE19-62706E023703}">
                      <ahyp:hlinkClr xmlns:ahyp="http://schemas.microsoft.com/office/drawing/2018/hyperlinkcolor" val="tx"/>
                    </a:ext>
                  </a:extLst>
                </a:hlinkClick>
              </a:rPr>
              <a:t>2014 m. Informacijos apie maistą teikimo taisykles</a:t>
            </a:r>
            <a:r>
              <a:rPr lang="lt-LT" dirty="0"/>
              <a:t>, </a:t>
            </a:r>
            <a:r>
              <a:rPr lang="lt-LT" b="1" dirty="0"/>
              <a:t>nustatyta 14 pagrindinių alergenų, </a:t>
            </a:r>
            <a:r>
              <a:rPr lang="lt-LT" dirty="0"/>
              <a:t>kuriuos reikia deklaruoti, jeigu jie naudojami kaip sudedamosios maisto produkto dalys. Plačiau tai aptarsime 4 modulyje.</a:t>
            </a:r>
          </a:p>
        </p:txBody>
      </p:sp>
      <p:sp>
        <p:nvSpPr>
          <p:cNvPr id="4" name="Text Placeholder 3">
            <a:extLst>
              <a:ext uri="{FF2B5EF4-FFF2-40B4-BE49-F238E27FC236}">
                <a16:creationId xmlns:a16="http://schemas.microsoft.com/office/drawing/2014/main" id="{4FD0B545-8373-4EA5-8BD9-8F508B1E2798}"/>
              </a:ext>
            </a:extLst>
          </p:cNvPr>
          <p:cNvSpPr>
            <a:spLocks noGrp="1"/>
          </p:cNvSpPr>
          <p:nvPr>
            <p:ph type="body" sz="quarter" idx="16"/>
          </p:nvPr>
        </p:nvSpPr>
        <p:spPr/>
        <p:txBody>
          <a:bodyPr>
            <a:normAutofit lnSpcReduction="10000"/>
          </a:bodyPr>
          <a:lstStyle/>
          <a:p>
            <a:r>
              <a:rPr lang="lt-LT" dirty="0"/>
              <a:t>Alergenai</a:t>
            </a:r>
          </a:p>
        </p:txBody>
      </p:sp>
      <p:sp>
        <p:nvSpPr>
          <p:cNvPr id="5" name="TextBox 4">
            <a:extLst>
              <a:ext uri="{FF2B5EF4-FFF2-40B4-BE49-F238E27FC236}">
                <a16:creationId xmlns:a16="http://schemas.microsoft.com/office/drawing/2014/main" id="{64E08551-6FE4-4218-B92D-BD3C2B5930D1}"/>
              </a:ext>
            </a:extLst>
          </p:cNvPr>
          <p:cNvSpPr txBox="1"/>
          <p:nvPr/>
        </p:nvSpPr>
        <p:spPr>
          <a:xfrm>
            <a:off x="5413013" y="5855811"/>
            <a:ext cx="4358354" cy="923330"/>
          </a:xfrm>
          <a:prstGeom prst="rect">
            <a:avLst/>
          </a:prstGeom>
          <a:solidFill>
            <a:srgbClr val="FED100"/>
          </a:solidFill>
        </p:spPr>
        <p:txBody>
          <a:bodyPr wrap="square" rtlCol="0">
            <a:spAutoFit/>
          </a:bodyPr>
          <a:lstStyle/>
          <a:p>
            <a:pPr algn="r"/>
            <a:r>
              <a:rPr lang="lt-LT" dirty="0">
                <a:solidFill>
                  <a:srgbClr val="000000"/>
                </a:solidFill>
              </a:rPr>
              <a:t>*Sudėtingi žodžiai paprastai:  Antigenas = molekulė, kuri sukelia organizmo imuninį atsaką, t. y. antikūnų generatorius.</a:t>
            </a:r>
          </a:p>
        </p:txBody>
      </p:sp>
      <p:pic>
        <p:nvPicPr>
          <p:cNvPr id="8" name="Picture 7">
            <a:extLst>
              <a:ext uri="{FF2B5EF4-FFF2-40B4-BE49-F238E27FC236}">
                <a16:creationId xmlns:a16="http://schemas.microsoft.com/office/drawing/2014/main" id="{59E6ACF6-B00F-47B1-949B-A10D7096C6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4109" y="311915"/>
            <a:ext cx="800900" cy="923331"/>
          </a:xfrm>
          <a:prstGeom prst="rect">
            <a:avLst/>
          </a:prstGeom>
        </p:spPr>
      </p:pic>
      <p:pic>
        <p:nvPicPr>
          <p:cNvPr id="10" name="Picture 9">
            <a:extLst>
              <a:ext uri="{FF2B5EF4-FFF2-40B4-BE49-F238E27FC236}">
                <a16:creationId xmlns:a16="http://schemas.microsoft.com/office/drawing/2014/main" id="{1750AA46-BF27-4ED6-BEC7-27DC7E0D01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85365" y="311915"/>
            <a:ext cx="3223271" cy="992861"/>
          </a:xfrm>
          <a:prstGeom prst="rect">
            <a:avLst/>
          </a:prstGeom>
        </p:spPr>
      </p:pic>
      <p:pic>
        <p:nvPicPr>
          <p:cNvPr id="12" name="Picture 11">
            <a:extLst>
              <a:ext uri="{FF2B5EF4-FFF2-40B4-BE49-F238E27FC236}">
                <a16:creationId xmlns:a16="http://schemas.microsoft.com/office/drawing/2014/main" id="{0DBD17B7-6F48-40E2-91CE-8D30A9137A5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04109" y="1717682"/>
            <a:ext cx="3223271" cy="831078"/>
          </a:xfrm>
          <a:prstGeom prst="rect">
            <a:avLst/>
          </a:prstGeom>
        </p:spPr>
      </p:pic>
      <p:pic>
        <p:nvPicPr>
          <p:cNvPr id="14" name="Picture 13">
            <a:extLst>
              <a:ext uri="{FF2B5EF4-FFF2-40B4-BE49-F238E27FC236}">
                <a16:creationId xmlns:a16="http://schemas.microsoft.com/office/drawing/2014/main" id="{7B80F888-A7CF-45D8-9A72-D8990DC0830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47266" y="1681555"/>
            <a:ext cx="1515840" cy="831078"/>
          </a:xfrm>
          <a:prstGeom prst="rect">
            <a:avLst/>
          </a:prstGeom>
        </p:spPr>
      </p:pic>
      <p:pic>
        <p:nvPicPr>
          <p:cNvPr id="16" name="Picture 15">
            <a:extLst>
              <a:ext uri="{FF2B5EF4-FFF2-40B4-BE49-F238E27FC236}">
                <a16:creationId xmlns:a16="http://schemas.microsoft.com/office/drawing/2014/main" id="{2132D94E-8D1B-4C3D-B0B9-63CC2F670E9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204109" y="3028119"/>
            <a:ext cx="3423142" cy="888490"/>
          </a:xfrm>
          <a:prstGeom prst="rect">
            <a:avLst/>
          </a:prstGeom>
        </p:spPr>
      </p:pic>
      <p:pic>
        <p:nvPicPr>
          <p:cNvPr id="18" name="Picture 17">
            <a:extLst>
              <a:ext uri="{FF2B5EF4-FFF2-40B4-BE49-F238E27FC236}">
                <a16:creationId xmlns:a16="http://schemas.microsoft.com/office/drawing/2014/main" id="{495100F7-3B03-42F7-94F7-58D587E349C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38423" y="4432096"/>
            <a:ext cx="3672008" cy="1062950"/>
          </a:xfrm>
          <a:prstGeom prst="rect">
            <a:avLst/>
          </a:prstGeom>
        </p:spPr>
      </p:pic>
    </p:spTree>
    <p:extLst>
      <p:ext uri="{BB962C8B-B14F-4D97-AF65-F5344CB8AC3E}">
        <p14:creationId xmlns:p14="http://schemas.microsoft.com/office/powerpoint/2010/main" val="37399476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F22EE5-7409-49C3-B557-5265718DD14E}"/>
              </a:ext>
            </a:extLst>
          </p:cNvPr>
          <p:cNvSpPr>
            <a:spLocks noGrp="1"/>
          </p:cNvSpPr>
          <p:nvPr>
            <p:ph type="body" sz="quarter" idx="31"/>
          </p:nvPr>
        </p:nvSpPr>
        <p:spPr/>
        <p:txBody>
          <a:bodyPr>
            <a:normAutofit/>
          </a:bodyPr>
          <a:lstStyle/>
          <a:p>
            <a:pPr marL="0" indent="0"/>
            <a:r>
              <a:rPr lang="lt-LT" sz="2000" dirty="0"/>
              <a:t>Pareiga saugoti vartotojus nuo alerginių reakcijų </a:t>
            </a:r>
          </a:p>
        </p:txBody>
      </p:sp>
      <p:sp>
        <p:nvSpPr>
          <p:cNvPr id="3" name="Text Placeholder 2">
            <a:extLst>
              <a:ext uri="{FF2B5EF4-FFF2-40B4-BE49-F238E27FC236}">
                <a16:creationId xmlns:a16="http://schemas.microsoft.com/office/drawing/2014/main" id="{059E0D6B-E6DC-42C0-A219-9405F9213B93}"/>
              </a:ext>
            </a:extLst>
          </p:cNvPr>
          <p:cNvSpPr>
            <a:spLocks noGrp="1"/>
          </p:cNvSpPr>
          <p:nvPr>
            <p:ph type="body" sz="quarter" idx="32"/>
          </p:nvPr>
        </p:nvSpPr>
        <p:spPr>
          <a:xfrm>
            <a:off x="7245956" y="2824863"/>
            <a:ext cx="2253709" cy="1237497"/>
          </a:xfrm>
        </p:spPr>
        <p:txBody>
          <a:bodyPr>
            <a:noAutofit/>
          </a:bodyPr>
          <a:lstStyle/>
          <a:p>
            <a:pPr marL="0" indent="0"/>
            <a:r>
              <a:rPr lang="lt-LT" sz="2000" dirty="0">
                <a:latin typeface="Calibri" panose="020F0502020204030204" pitchFamily="34" charset="0"/>
                <a:ea typeface="Calibri" panose="020F0502020204030204" pitchFamily="34" charset="0"/>
                <a:cs typeface="Times New Roman" panose="02020603050405020304" pitchFamily="18" charset="0"/>
              </a:rPr>
              <a:t>Tai gali brangiai kainuoti, jei vartotojams kyla problemų dėl alergenų (produktų atšaukimas, išėmimas iš rinkos, pakartotinis ženklinimas ir t. t.).</a:t>
            </a:r>
            <a:endParaRPr lang="en-IE" sz="2000" dirty="0"/>
          </a:p>
        </p:txBody>
      </p:sp>
      <p:sp>
        <p:nvSpPr>
          <p:cNvPr id="4" name="Text Placeholder 3">
            <a:extLst>
              <a:ext uri="{FF2B5EF4-FFF2-40B4-BE49-F238E27FC236}">
                <a16:creationId xmlns:a16="http://schemas.microsoft.com/office/drawing/2014/main" id="{1FBFCF03-F7FC-477C-8016-1FF7F99989E8}"/>
              </a:ext>
            </a:extLst>
          </p:cNvPr>
          <p:cNvSpPr>
            <a:spLocks noGrp="1"/>
          </p:cNvSpPr>
          <p:nvPr>
            <p:ph type="body" sz="quarter" idx="33"/>
          </p:nvPr>
        </p:nvSpPr>
        <p:spPr/>
        <p:txBody>
          <a:bodyPr>
            <a:normAutofit/>
          </a:bodyPr>
          <a:lstStyle/>
          <a:p>
            <a:pPr marL="0" indent="0"/>
            <a:r>
              <a:rPr lang="fi-FI" sz="2000" dirty="0"/>
              <a:t>Teisinis reikalavimas deklaruoti maisto alergenus</a:t>
            </a:r>
          </a:p>
        </p:txBody>
      </p:sp>
      <p:sp>
        <p:nvSpPr>
          <p:cNvPr id="6" name="TextBox 5">
            <a:extLst>
              <a:ext uri="{FF2B5EF4-FFF2-40B4-BE49-F238E27FC236}">
                <a16:creationId xmlns:a16="http://schemas.microsoft.com/office/drawing/2014/main" id="{40BBB454-253A-446B-8CF6-5D95BF7E3E2A}"/>
              </a:ext>
            </a:extLst>
          </p:cNvPr>
          <p:cNvSpPr txBox="1"/>
          <p:nvPr/>
        </p:nvSpPr>
        <p:spPr>
          <a:xfrm>
            <a:off x="3607724" y="1028522"/>
            <a:ext cx="789709" cy="923330"/>
          </a:xfrm>
          <a:prstGeom prst="rect">
            <a:avLst/>
          </a:prstGeom>
          <a:noFill/>
        </p:spPr>
        <p:txBody>
          <a:bodyPr wrap="square" rtlCol="0">
            <a:spAutoFit/>
          </a:bodyPr>
          <a:lstStyle/>
          <a:p>
            <a:pPr algn="ctr"/>
            <a:r>
              <a:rPr lang="en-US" sz="5400" dirty="0"/>
              <a:t>1</a:t>
            </a:r>
            <a:endParaRPr lang="en-IE" sz="5400" dirty="0"/>
          </a:p>
        </p:txBody>
      </p:sp>
      <p:sp>
        <p:nvSpPr>
          <p:cNvPr id="7" name="TextBox 6">
            <a:extLst>
              <a:ext uri="{FF2B5EF4-FFF2-40B4-BE49-F238E27FC236}">
                <a16:creationId xmlns:a16="http://schemas.microsoft.com/office/drawing/2014/main" id="{A23BC379-7C6E-421B-A110-AF054C349FF0}"/>
              </a:ext>
            </a:extLst>
          </p:cNvPr>
          <p:cNvSpPr txBox="1"/>
          <p:nvPr/>
        </p:nvSpPr>
        <p:spPr>
          <a:xfrm>
            <a:off x="7993646" y="1028522"/>
            <a:ext cx="789709" cy="923330"/>
          </a:xfrm>
          <a:prstGeom prst="rect">
            <a:avLst/>
          </a:prstGeom>
          <a:noFill/>
        </p:spPr>
        <p:txBody>
          <a:bodyPr wrap="square" rtlCol="0">
            <a:spAutoFit/>
          </a:bodyPr>
          <a:lstStyle/>
          <a:p>
            <a:pPr algn="ctr"/>
            <a:r>
              <a:rPr lang="en-US" sz="5400" dirty="0"/>
              <a:t>3</a:t>
            </a:r>
            <a:endParaRPr lang="en-IE" sz="5400" dirty="0"/>
          </a:p>
        </p:txBody>
      </p:sp>
      <p:sp>
        <p:nvSpPr>
          <p:cNvPr id="8" name="TextBox 7">
            <a:extLst>
              <a:ext uri="{FF2B5EF4-FFF2-40B4-BE49-F238E27FC236}">
                <a16:creationId xmlns:a16="http://schemas.microsoft.com/office/drawing/2014/main" id="{A86B95D3-98D9-4589-A33B-0E45A6959DC3}"/>
              </a:ext>
            </a:extLst>
          </p:cNvPr>
          <p:cNvSpPr txBox="1"/>
          <p:nvPr/>
        </p:nvSpPr>
        <p:spPr>
          <a:xfrm>
            <a:off x="5783397" y="3265193"/>
            <a:ext cx="789709" cy="923330"/>
          </a:xfrm>
          <a:prstGeom prst="rect">
            <a:avLst/>
          </a:prstGeom>
          <a:noFill/>
        </p:spPr>
        <p:txBody>
          <a:bodyPr wrap="square" rtlCol="0">
            <a:spAutoFit/>
          </a:bodyPr>
          <a:lstStyle/>
          <a:p>
            <a:pPr algn="ctr"/>
            <a:r>
              <a:rPr lang="en-US" sz="5400" dirty="0"/>
              <a:t>2</a:t>
            </a:r>
            <a:endParaRPr lang="en-IE" sz="5400" dirty="0"/>
          </a:p>
        </p:txBody>
      </p:sp>
      <p:grpSp>
        <p:nvGrpSpPr>
          <p:cNvPr id="9" name="Group 8">
            <a:extLst>
              <a:ext uri="{FF2B5EF4-FFF2-40B4-BE49-F238E27FC236}">
                <a16:creationId xmlns:a16="http://schemas.microsoft.com/office/drawing/2014/main" id="{94132FF9-2EA9-4F23-BBCA-0A22FFF61B19}"/>
              </a:ext>
            </a:extLst>
          </p:cNvPr>
          <p:cNvGrpSpPr/>
          <p:nvPr/>
        </p:nvGrpSpPr>
        <p:grpSpPr>
          <a:xfrm>
            <a:off x="9657387" y="3569774"/>
            <a:ext cx="1093019" cy="1091619"/>
            <a:chOff x="6481412" y="352859"/>
            <a:chExt cx="1093019" cy="1091619"/>
          </a:xfrm>
        </p:grpSpPr>
        <p:sp>
          <p:nvSpPr>
            <p:cNvPr id="10" name="Freeform 1347">
              <a:extLst>
                <a:ext uri="{FF2B5EF4-FFF2-40B4-BE49-F238E27FC236}">
                  <a16:creationId xmlns:a16="http://schemas.microsoft.com/office/drawing/2014/main" id="{5B998ABF-3FE0-400F-B4FE-EE13BEC3DE9E}"/>
                </a:ext>
              </a:extLst>
            </p:cNvPr>
            <p:cNvSpPr/>
            <p:nvPr/>
          </p:nvSpPr>
          <p:spPr>
            <a:xfrm>
              <a:off x="6481412" y="352859"/>
              <a:ext cx="1093018" cy="1091619"/>
            </a:xfrm>
            <a:custGeom>
              <a:avLst/>
              <a:gdLst>
                <a:gd name="connsiteX0" fmla="*/ 1073819 w 1093018"/>
                <a:gd name="connsiteY0" fmla="*/ 655520 h 1091619"/>
                <a:gd name="connsiteX1" fmla="*/ 1054620 w 1093018"/>
                <a:gd name="connsiteY1" fmla="*/ 655520 h 1091619"/>
                <a:gd name="connsiteX2" fmla="*/ 1054620 w 1093018"/>
                <a:gd name="connsiteY2" fmla="*/ 600665 h 1091619"/>
                <a:gd name="connsiteX3" fmla="*/ 1035420 w 1093018"/>
                <a:gd name="connsiteY3" fmla="*/ 581466 h 1091619"/>
                <a:gd name="connsiteX4" fmla="*/ 1016221 w 1093018"/>
                <a:gd name="connsiteY4" fmla="*/ 581466 h 1091619"/>
                <a:gd name="connsiteX5" fmla="*/ 1016221 w 1093018"/>
                <a:gd name="connsiteY5" fmla="*/ 526610 h 1091619"/>
                <a:gd name="connsiteX6" fmla="*/ 997022 w 1093018"/>
                <a:gd name="connsiteY6" fmla="*/ 507411 h 1091619"/>
                <a:gd name="connsiteX7" fmla="*/ 377156 w 1093018"/>
                <a:gd name="connsiteY7" fmla="*/ 507411 h 1091619"/>
                <a:gd name="connsiteX8" fmla="*/ 379899 w 1093018"/>
                <a:gd name="connsiteY8" fmla="*/ 488212 h 1091619"/>
                <a:gd name="connsiteX9" fmla="*/ 366185 w 1093018"/>
                <a:gd name="connsiteY9" fmla="*/ 452556 h 1091619"/>
                <a:gd name="connsiteX10" fmla="*/ 379899 w 1093018"/>
                <a:gd name="connsiteY10" fmla="*/ 416900 h 1091619"/>
                <a:gd name="connsiteX11" fmla="*/ 325044 w 1093018"/>
                <a:gd name="connsiteY11" fmla="*/ 362045 h 1091619"/>
                <a:gd name="connsiteX12" fmla="*/ 311330 w 1093018"/>
                <a:gd name="connsiteY12" fmla="*/ 362045 h 1091619"/>
                <a:gd name="connsiteX13" fmla="*/ 388127 w 1093018"/>
                <a:gd name="connsiteY13" fmla="*/ 139881 h 1091619"/>
                <a:gd name="connsiteX14" fmla="*/ 198876 w 1093018"/>
                <a:gd name="connsiteY14" fmla="*/ 0 h 1091619"/>
                <a:gd name="connsiteX15" fmla="*/ 9625 w 1093018"/>
                <a:gd name="connsiteY15" fmla="*/ 139881 h 1091619"/>
                <a:gd name="connsiteX16" fmla="*/ 86423 w 1093018"/>
                <a:gd name="connsiteY16" fmla="*/ 362045 h 1091619"/>
                <a:gd name="connsiteX17" fmla="*/ 72709 w 1093018"/>
                <a:gd name="connsiteY17" fmla="*/ 362045 h 1091619"/>
                <a:gd name="connsiteX18" fmla="*/ 17853 w 1093018"/>
                <a:gd name="connsiteY18" fmla="*/ 416900 h 1091619"/>
                <a:gd name="connsiteX19" fmla="*/ 31567 w 1093018"/>
                <a:gd name="connsiteY19" fmla="*/ 452556 h 1091619"/>
                <a:gd name="connsiteX20" fmla="*/ 31567 w 1093018"/>
                <a:gd name="connsiteY20" fmla="*/ 523868 h 1091619"/>
                <a:gd name="connsiteX21" fmla="*/ 17853 w 1093018"/>
                <a:gd name="connsiteY21" fmla="*/ 559524 h 1091619"/>
                <a:gd name="connsiteX22" fmla="*/ 72709 w 1093018"/>
                <a:gd name="connsiteY22" fmla="*/ 614379 h 1091619"/>
                <a:gd name="connsiteX23" fmla="*/ 108365 w 1093018"/>
                <a:gd name="connsiteY23" fmla="*/ 614379 h 1091619"/>
                <a:gd name="connsiteX24" fmla="*/ 108365 w 1093018"/>
                <a:gd name="connsiteY24" fmla="*/ 995623 h 1091619"/>
                <a:gd name="connsiteX25" fmla="*/ 127564 w 1093018"/>
                <a:gd name="connsiteY25" fmla="*/ 1014822 h 1091619"/>
                <a:gd name="connsiteX26" fmla="*/ 182419 w 1093018"/>
                <a:gd name="connsiteY26" fmla="*/ 1014822 h 1091619"/>
                <a:gd name="connsiteX27" fmla="*/ 182419 w 1093018"/>
                <a:gd name="connsiteY27" fmla="*/ 1034021 h 1091619"/>
                <a:gd name="connsiteX28" fmla="*/ 201619 w 1093018"/>
                <a:gd name="connsiteY28" fmla="*/ 1053221 h 1091619"/>
                <a:gd name="connsiteX29" fmla="*/ 256474 w 1093018"/>
                <a:gd name="connsiteY29" fmla="*/ 1053221 h 1091619"/>
                <a:gd name="connsiteX30" fmla="*/ 256474 w 1093018"/>
                <a:gd name="connsiteY30" fmla="*/ 1072420 h 1091619"/>
                <a:gd name="connsiteX31" fmla="*/ 275673 w 1093018"/>
                <a:gd name="connsiteY31" fmla="*/ 1091619 h 1091619"/>
                <a:gd name="connsiteX32" fmla="*/ 1073819 w 1093018"/>
                <a:gd name="connsiteY32" fmla="*/ 1091619 h 1091619"/>
                <a:gd name="connsiteX33" fmla="*/ 1093019 w 1093018"/>
                <a:gd name="connsiteY33" fmla="*/ 1072420 h 1091619"/>
                <a:gd name="connsiteX34" fmla="*/ 1093019 w 1093018"/>
                <a:gd name="connsiteY34" fmla="*/ 674719 h 1091619"/>
                <a:gd name="connsiteX35" fmla="*/ 1073819 w 1093018"/>
                <a:gd name="connsiteY35" fmla="*/ 655520 h 1091619"/>
                <a:gd name="connsiteX36" fmla="*/ 1073819 w 1093018"/>
                <a:gd name="connsiteY36" fmla="*/ 655520 h 1091619"/>
                <a:gd name="connsiteX37" fmla="*/ 379899 w 1093018"/>
                <a:gd name="connsiteY37" fmla="*/ 545810 h 1091619"/>
                <a:gd name="connsiteX38" fmla="*/ 980565 w 1093018"/>
                <a:gd name="connsiteY38" fmla="*/ 545810 h 1091619"/>
                <a:gd name="connsiteX39" fmla="*/ 980565 w 1093018"/>
                <a:gd name="connsiteY39" fmla="*/ 581466 h 1091619"/>
                <a:gd name="connsiteX40" fmla="*/ 379899 w 1093018"/>
                <a:gd name="connsiteY40" fmla="*/ 581466 h 1091619"/>
                <a:gd name="connsiteX41" fmla="*/ 379899 w 1093018"/>
                <a:gd name="connsiteY41" fmla="*/ 545810 h 1091619"/>
                <a:gd name="connsiteX42" fmla="*/ 379899 w 1093018"/>
                <a:gd name="connsiteY42" fmla="*/ 545810 h 1091619"/>
                <a:gd name="connsiteX43" fmla="*/ 39796 w 1093018"/>
                <a:gd name="connsiteY43" fmla="*/ 202964 h 1091619"/>
                <a:gd name="connsiteX44" fmla="*/ 141278 w 1093018"/>
                <a:gd name="connsiteY44" fmla="*/ 52113 h 1091619"/>
                <a:gd name="connsiteX45" fmla="*/ 319558 w 1093018"/>
                <a:gd name="connsiteY45" fmla="*/ 87768 h 1091619"/>
                <a:gd name="connsiteX46" fmla="*/ 355214 w 1093018"/>
                <a:gd name="connsiteY46" fmla="*/ 266048 h 1091619"/>
                <a:gd name="connsiteX47" fmla="*/ 204362 w 1093018"/>
                <a:gd name="connsiteY47" fmla="*/ 367530 h 1091619"/>
                <a:gd name="connsiteX48" fmla="*/ 39796 w 1093018"/>
                <a:gd name="connsiteY48" fmla="*/ 202964 h 1091619"/>
                <a:gd name="connsiteX49" fmla="*/ 39796 w 1093018"/>
                <a:gd name="connsiteY49" fmla="*/ 202964 h 1091619"/>
                <a:gd name="connsiteX50" fmla="*/ 75452 w 1093018"/>
                <a:gd name="connsiteY50" fmla="*/ 400443 h 1091619"/>
                <a:gd name="connsiteX51" fmla="*/ 330529 w 1093018"/>
                <a:gd name="connsiteY51" fmla="*/ 400443 h 1091619"/>
                <a:gd name="connsiteX52" fmla="*/ 349728 w 1093018"/>
                <a:gd name="connsiteY52" fmla="*/ 419643 h 1091619"/>
                <a:gd name="connsiteX53" fmla="*/ 330529 w 1093018"/>
                <a:gd name="connsiteY53" fmla="*/ 438842 h 1091619"/>
                <a:gd name="connsiteX54" fmla="*/ 75452 w 1093018"/>
                <a:gd name="connsiteY54" fmla="*/ 438842 h 1091619"/>
                <a:gd name="connsiteX55" fmla="*/ 56252 w 1093018"/>
                <a:gd name="connsiteY55" fmla="*/ 419643 h 1091619"/>
                <a:gd name="connsiteX56" fmla="*/ 75452 w 1093018"/>
                <a:gd name="connsiteY56" fmla="*/ 400443 h 1091619"/>
                <a:gd name="connsiteX57" fmla="*/ 75452 w 1093018"/>
                <a:gd name="connsiteY57" fmla="*/ 400443 h 1091619"/>
                <a:gd name="connsiteX58" fmla="*/ 75452 w 1093018"/>
                <a:gd name="connsiteY58" fmla="*/ 474498 h 1091619"/>
                <a:gd name="connsiteX59" fmla="*/ 330529 w 1093018"/>
                <a:gd name="connsiteY59" fmla="*/ 474498 h 1091619"/>
                <a:gd name="connsiteX60" fmla="*/ 349728 w 1093018"/>
                <a:gd name="connsiteY60" fmla="*/ 493697 h 1091619"/>
                <a:gd name="connsiteX61" fmla="*/ 330529 w 1093018"/>
                <a:gd name="connsiteY61" fmla="*/ 512896 h 1091619"/>
                <a:gd name="connsiteX62" fmla="*/ 75452 w 1093018"/>
                <a:gd name="connsiteY62" fmla="*/ 512896 h 1091619"/>
                <a:gd name="connsiteX63" fmla="*/ 56252 w 1093018"/>
                <a:gd name="connsiteY63" fmla="*/ 493697 h 1091619"/>
                <a:gd name="connsiteX64" fmla="*/ 75452 w 1093018"/>
                <a:gd name="connsiteY64" fmla="*/ 474498 h 1091619"/>
                <a:gd name="connsiteX65" fmla="*/ 75452 w 1093018"/>
                <a:gd name="connsiteY65" fmla="*/ 474498 h 1091619"/>
                <a:gd name="connsiteX66" fmla="*/ 185162 w 1093018"/>
                <a:gd name="connsiteY66" fmla="*/ 981909 h 1091619"/>
                <a:gd name="connsiteX67" fmla="*/ 149507 w 1093018"/>
                <a:gd name="connsiteY67" fmla="*/ 981909 h 1091619"/>
                <a:gd name="connsiteX68" fmla="*/ 149507 w 1093018"/>
                <a:gd name="connsiteY68" fmla="*/ 619864 h 1091619"/>
                <a:gd name="connsiteX69" fmla="*/ 185162 w 1093018"/>
                <a:gd name="connsiteY69" fmla="*/ 619864 h 1091619"/>
                <a:gd name="connsiteX70" fmla="*/ 185162 w 1093018"/>
                <a:gd name="connsiteY70" fmla="*/ 981909 h 1091619"/>
                <a:gd name="connsiteX71" fmla="*/ 75452 w 1093018"/>
                <a:gd name="connsiteY71" fmla="*/ 584208 h 1091619"/>
                <a:gd name="connsiteX72" fmla="*/ 56252 w 1093018"/>
                <a:gd name="connsiteY72" fmla="*/ 565009 h 1091619"/>
                <a:gd name="connsiteX73" fmla="*/ 75452 w 1093018"/>
                <a:gd name="connsiteY73" fmla="*/ 545810 h 1091619"/>
                <a:gd name="connsiteX74" fmla="*/ 330529 w 1093018"/>
                <a:gd name="connsiteY74" fmla="*/ 545810 h 1091619"/>
                <a:gd name="connsiteX75" fmla="*/ 349728 w 1093018"/>
                <a:gd name="connsiteY75" fmla="*/ 565009 h 1091619"/>
                <a:gd name="connsiteX76" fmla="*/ 330529 w 1093018"/>
                <a:gd name="connsiteY76" fmla="*/ 584208 h 1091619"/>
                <a:gd name="connsiteX77" fmla="*/ 75452 w 1093018"/>
                <a:gd name="connsiteY77" fmla="*/ 584208 h 1091619"/>
                <a:gd name="connsiteX78" fmla="*/ 256474 w 1093018"/>
                <a:gd name="connsiteY78" fmla="*/ 674719 h 1091619"/>
                <a:gd name="connsiteX79" fmla="*/ 256474 w 1093018"/>
                <a:gd name="connsiteY79" fmla="*/ 1020307 h 1091619"/>
                <a:gd name="connsiteX80" fmla="*/ 220818 w 1093018"/>
                <a:gd name="connsiteY80" fmla="*/ 1020307 h 1091619"/>
                <a:gd name="connsiteX81" fmla="*/ 220818 w 1093018"/>
                <a:gd name="connsiteY81" fmla="*/ 619864 h 1091619"/>
                <a:gd name="connsiteX82" fmla="*/ 1018964 w 1093018"/>
                <a:gd name="connsiteY82" fmla="*/ 619864 h 1091619"/>
                <a:gd name="connsiteX83" fmla="*/ 1018964 w 1093018"/>
                <a:gd name="connsiteY83" fmla="*/ 655520 h 1091619"/>
                <a:gd name="connsiteX84" fmla="*/ 275673 w 1093018"/>
                <a:gd name="connsiteY84" fmla="*/ 655520 h 1091619"/>
                <a:gd name="connsiteX85" fmla="*/ 256474 w 1093018"/>
                <a:gd name="connsiteY85" fmla="*/ 674719 h 1091619"/>
                <a:gd name="connsiteX86" fmla="*/ 256474 w 1093018"/>
                <a:gd name="connsiteY86" fmla="*/ 674719 h 1091619"/>
                <a:gd name="connsiteX87" fmla="*/ 1054620 w 1093018"/>
                <a:gd name="connsiteY87" fmla="*/ 1055964 h 1091619"/>
                <a:gd name="connsiteX88" fmla="*/ 292130 w 1093018"/>
                <a:gd name="connsiteY88" fmla="*/ 1055964 h 1091619"/>
                <a:gd name="connsiteX89" fmla="*/ 292130 w 1093018"/>
                <a:gd name="connsiteY89" fmla="*/ 693919 h 1091619"/>
                <a:gd name="connsiteX90" fmla="*/ 1054620 w 1093018"/>
                <a:gd name="connsiteY90" fmla="*/ 693919 h 1091619"/>
                <a:gd name="connsiteX91" fmla="*/ 1054620 w 1093018"/>
                <a:gd name="connsiteY91" fmla="*/ 1055964 h 109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093018" h="1091619">
                  <a:moveTo>
                    <a:pt x="1073819" y="655520"/>
                  </a:moveTo>
                  <a:lnTo>
                    <a:pt x="1054620" y="655520"/>
                  </a:lnTo>
                  <a:lnTo>
                    <a:pt x="1054620" y="600665"/>
                  </a:lnTo>
                  <a:cubicBezTo>
                    <a:pt x="1054620" y="589694"/>
                    <a:pt x="1046391" y="581466"/>
                    <a:pt x="1035420" y="581466"/>
                  </a:cubicBezTo>
                  <a:lnTo>
                    <a:pt x="1016221" y="581466"/>
                  </a:lnTo>
                  <a:lnTo>
                    <a:pt x="1016221" y="526610"/>
                  </a:lnTo>
                  <a:cubicBezTo>
                    <a:pt x="1016221" y="515639"/>
                    <a:pt x="1007993" y="507411"/>
                    <a:pt x="997022" y="507411"/>
                  </a:cubicBezTo>
                  <a:lnTo>
                    <a:pt x="377156" y="507411"/>
                  </a:lnTo>
                  <a:cubicBezTo>
                    <a:pt x="379899" y="501925"/>
                    <a:pt x="379899" y="496440"/>
                    <a:pt x="379899" y="488212"/>
                  </a:cubicBezTo>
                  <a:cubicBezTo>
                    <a:pt x="379899" y="474498"/>
                    <a:pt x="374413" y="460784"/>
                    <a:pt x="366185" y="452556"/>
                  </a:cubicBezTo>
                  <a:cubicBezTo>
                    <a:pt x="374413" y="441585"/>
                    <a:pt x="379899" y="430614"/>
                    <a:pt x="379899" y="416900"/>
                  </a:cubicBezTo>
                  <a:cubicBezTo>
                    <a:pt x="379899" y="386729"/>
                    <a:pt x="355214" y="362045"/>
                    <a:pt x="325044" y="362045"/>
                  </a:cubicBezTo>
                  <a:lnTo>
                    <a:pt x="311330" y="362045"/>
                  </a:lnTo>
                  <a:cubicBezTo>
                    <a:pt x="382642" y="312675"/>
                    <a:pt x="412812" y="222164"/>
                    <a:pt x="388127" y="139881"/>
                  </a:cubicBezTo>
                  <a:cubicBezTo>
                    <a:pt x="360699" y="57598"/>
                    <a:pt x="283902" y="0"/>
                    <a:pt x="198876" y="0"/>
                  </a:cubicBezTo>
                  <a:cubicBezTo>
                    <a:pt x="111107" y="0"/>
                    <a:pt x="34310" y="57598"/>
                    <a:pt x="9625" y="139881"/>
                  </a:cubicBezTo>
                  <a:cubicBezTo>
                    <a:pt x="-17802" y="222164"/>
                    <a:pt x="15110" y="312675"/>
                    <a:pt x="86423" y="362045"/>
                  </a:cubicBezTo>
                  <a:lnTo>
                    <a:pt x="72709" y="362045"/>
                  </a:lnTo>
                  <a:cubicBezTo>
                    <a:pt x="42538" y="362045"/>
                    <a:pt x="17853" y="386729"/>
                    <a:pt x="17853" y="416900"/>
                  </a:cubicBezTo>
                  <a:cubicBezTo>
                    <a:pt x="17853" y="430614"/>
                    <a:pt x="23339" y="444327"/>
                    <a:pt x="31567" y="452556"/>
                  </a:cubicBezTo>
                  <a:cubicBezTo>
                    <a:pt x="12368" y="471755"/>
                    <a:pt x="12368" y="504668"/>
                    <a:pt x="31567" y="523868"/>
                  </a:cubicBezTo>
                  <a:cubicBezTo>
                    <a:pt x="23339" y="534839"/>
                    <a:pt x="17853" y="545810"/>
                    <a:pt x="17853" y="559524"/>
                  </a:cubicBezTo>
                  <a:cubicBezTo>
                    <a:pt x="17853" y="589694"/>
                    <a:pt x="42538" y="614379"/>
                    <a:pt x="72709" y="614379"/>
                  </a:cubicBezTo>
                  <a:lnTo>
                    <a:pt x="108365" y="614379"/>
                  </a:lnTo>
                  <a:lnTo>
                    <a:pt x="108365" y="995623"/>
                  </a:lnTo>
                  <a:cubicBezTo>
                    <a:pt x="108365" y="1006594"/>
                    <a:pt x="116593" y="1014822"/>
                    <a:pt x="127564" y="1014822"/>
                  </a:cubicBezTo>
                  <a:lnTo>
                    <a:pt x="182419" y="1014822"/>
                  </a:lnTo>
                  <a:lnTo>
                    <a:pt x="182419" y="1034021"/>
                  </a:lnTo>
                  <a:cubicBezTo>
                    <a:pt x="182419" y="1044992"/>
                    <a:pt x="190648" y="1053221"/>
                    <a:pt x="201619" y="1053221"/>
                  </a:cubicBezTo>
                  <a:lnTo>
                    <a:pt x="256474" y="1053221"/>
                  </a:lnTo>
                  <a:lnTo>
                    <a:pt x="256474" y="1072420"/>
                  </a:lnTo>
                  <a:cubicBezTo>
                    <a:pt x="256474" y="1083391"/>
                    <a:pt x="264702" y="1091619"/>
                    <a:pt x="275673" y="1091619"/>
                  </a:cubicBezTo>
                  <a:lnTo>
                    <a:pt x="1073819" y="1091619"/>
                  </a:lnTo>
                  <a:cubicBezTo>
                    <a:pt x="1084790" y="1091619"/>
                    <a:pt x="1093019" y="1083391"/>
                    <a:pt x="1093019" y="1072420"/>
                  </a:cubicBezTo>
                  <a:lnTo>
                    <a:pt x="1093019" y="674719"/>
                  </a:lnTo>
                  <a:cubicBezTo>
                    <a:pt x="1093019" y="663748"/>
                    <a:pt x="1084790" y="655520"/>
                    <a:pt x="1073819" y="655520"/>
                  </a:cubicBezTo>
                  <a:lnTo>
                    <a:pt x="1073819" y="655520"/>
                  </a:lnTo>
                  <a:close/>
                  <a:moveTo>
                    <a:pt x="379899" y="545810"/>
                  </a:moveTo>
                  <a:lnTo>
                    <a:pt x="980565" y="545810"/>
                  </a:lnTo>
                  <a:lnTo>
                    <a:pt x="980565" y="581466"/>
                  </a:lnTo>
                  <a:lnTo>
                    <a:pt x="379899" y="581466"/>
                  </a:lnTo>
                  <a:cubicBezTo>
                    <a:pt x="385384" y="570494"/>
                    <a:pt x="385384" y="559524"/>
                    <a:pt x="379899" y="545810"/>
                  </a:cubicBezTo>
                  <a:lnTo>
                    <a:pt x="379899" y="545810"/>
                  </a:lnTo>
                  <a:close/>
                  <a:moveTo>
                    <a:pt x="39796" y="202964"/>
                  </a:moveTo>
                  <a:cubicBezTo>
                    <a:pt x="39796" y="137138"/>
                    <a:pt x="80938" y="76797"/>
                    <a:pt x="141278" y="52113"/>
                  </a:cubicBezTo>
                  <a:cubicBezTo>
                    <a:pt x="201619" y="27428"/>
                    <a:pt x="272931" y="41141"/>
                    <a:pt x="319558" y="87768"/>
                  </a:cubicBezTo>
                  <a:cubicBezTo>
                    <a:pt x="366185" y="134395"/>
                    <a:pt x="379899" y="205707"/>
                    <a:pt x="355214" y="266048"/>
                  </a:cubicBezTo>
                  <a:cubicBezTo>
                    <a:pt x="330529" y="326389"/>
                    <a:pt x="270188" y="367530"/>
                    <a:pt x="204362" y="367530"/>
                  </a:cubicBezTo>
                  <a:cubicBezTo>
                    <a:pt x="113850" y="364787"/>
                    <a:pt x="39796" y="293475"/>
                    <a:pt x="39796" y="202964"/>
                  </a:cubicBezTo>
                  <a:lnTo>
                    <a:pt x="39796" y="202964"/>
                  </a:lnTo>
                  <a:close/>
                  <a:moveTo>
                    <a:pt x="75452" y="400443"/>
                  </a:moveTo>
                  <a:lnTo>
                    <a:pt x="330529" y="400443"/>
                  </a:lnTo>
                  <a:cubicBezTo>
                    <a:pt x="341500" y="400443"/>
                    <a:pt x="349728" y="408672"/>
                    <a:pt x="349728" y="419643"/>
                  </a:cubicBezTo>
                  <a:cubicBezTo>
                    <a:pt x="349728" y="430614"/>
                    <a:pt x="341500" y="438842"/>
                    <a:pt x="330529" y="438842"/>
                  </a:cubicBezTo>
                  <a:lnTo>
                    <a:pt x="75452" y="438842"/>
                  </a:lnTo>
                  <a:cubicBezTo>
                    <a:pt x="64481" y="438842"/>
                    <a:pt x="56252" y="430614"/>
                    <a:pt x="56252" y="419643"/>
                  </a:cubicBezTo>
                  <a:cubicBezTo>
                    <a:pt x="56252" y="408672"/>
                    <a:pt x="67224" y="400443"/>
                    <a:pt x="75452" y="400443"/>
                  </a:cubicBezTo>
                  <a:lnTo>
                    <a:pt x="75452" y="400443"/>
                  </a:lnTo>
                  <a:close/>
                  <a:moveTo>
                    <a:pt x="75452" y="474498"/>
                  </a:moveTo>
                  <a:lnTo>
                    <a:pt x="330529" y="474498"/>
                  </a:lnTo>
                  <a:cubicBezTo>
                    <a:pt x="341500" y="474498"/>
                    <a:pt x="349728" y="482726"/>
                    <a:pt x="349728" y="493697"/>
                  </a:cubicBezTo>
                  <a:cubicBezTo>
                    <a:pt x="349728" y="504668"/>
                    <a:pt x="341500" y="512896"/>
                    <a:pt x="330529" y="512896"/>
                  </a:cubicBezTo>
                  <a:lnTo>
                    <a:pt x="75452" y="512896"/>
                  </a:lnTo>
                  <a:cubicBezTo>
                    <a:pt x="64481" y="512896"/>
                    <a:pt x="56252" y="504668"/>
                    <a:pt x="56252" y="493697"/>
                  </a:cubicBezTo>
                  <a:cubicBezTo>
                    <a:pt x="56252" y="482726"/>
                    <a:pt x="67224" y="474498"/>
                    <a:pt x="75452" y="474498"/>
                  </a:cubicBezTo>
                  <a:lnTo>
                    <a:pt x="75452" y="474498"/>
                  </a:lnTo>
                  <a:close/>
                  <a:moveTo>
                    <a:pt x="185162" y="981909"/>
                  </a:moveTo>
                  <a:lnTo>
                    <a:pt x="149507" y="981909"/>
                  </a:lnTo>
                  <a:lnTo>
                    <a:pt x="149507" y="619864"/>
                  </a:lnTo>
                  <a:lnTo>
                    <a:pt x="185162" y="619864"/>
                  </a:lnTo>
                  <a:lnTo>
                    <a:pt x="185162" y="981909"/>
                  </a:lnTo>
                  <a:close/>
                  <a:moveTo>
                    <a:pt x="75452" y="584208"/>
                  </a:moveTo>
                  <a:cubicBezTo>
                    <a:pt x="64481" y="584208"/>
                    <a:pt x="56252" y="575980"/>
                    <a:pt x="56252" y="565009"/>
                  </a:cubicBezTo>
                  <a:cubicBezTo>
                    <a:pt x="56252" y="554038"/>
                    <a:pt x="64481" y="545810"/>
                    <a:pt x="75452" y="545810"/>
                  </a:cubicBezTo>
                  <a:lnTo>
                    <a:pt x="330529" y="545810"/>
                  </a:lnTo>
                  <a:cubicBezTo>
                    <a:pt x="341500" y="545810"/>
                    <a:pt x="349728" y="554038"/>
                    <a:pt x="349728" y="565009"/>
                  </a:cubicBezTo>
                  <a:cubicBezTo>
                    <a:pt x="349728" y="575980"/>
                    <a:pt x="341500" y="584208"/>
                    <a:pt x="330529" y="584208"/>
                  </a:cubicBezTo>
                  <a:lnTo>
                    <a:pt x="75452" y="584208"/>
                  </a:lnTo>
                  <a:close/>
                  <a:moveTo>
                    <a:pt x="256474" y="674719"/>
                  </a:moveTo>
                  <a:lnTo>
                    <a:pt x="256474" y="1020307"/>
                  </a:lnTo>
                  <a:lnTo>
                    <a:pt x="220818" y="1020307"/>
                  </a:lnTo>
                  <a:lnTo>
                    <a:pt x="220818" y="619864"/>
                  </a:lnTo>
                  <a:lnTo>
                    <a:pt x="1018964" y="619864"/>
                  </a:lnTo>
                  <a:lnTo>
                    <a:pt x="1018964" y="655520"/>
                  </a:lnTo>
                  <a:lnTo>
                    <a:pt x="275673" y="655520"/>
                  </a:lnTo>
                  <a:cubicBezTo>
                    <a:pt x="264702" y="655520"/>
                    <a:pt x="256474" y="663748"/>
                    <a:pt x="256474" y="674719"/>
                  </a:cubicBezTo>
                  <a:lnTo>
                    <a:pt x="256474" y="674719"/>
                  </a:lnTo>
                  <a:close/>
                  <a:moveTo>
                    <a:pt x="1054620" y="1055964"/>
                  </a:moveTo>
                  <a:lnTo>
                    <a:pt x="292130" y="1055964"/>
                  </a:lnTo>
                  <a:lnTo>
                    <a:pt x="292130" y="693919"/>
                  </a:lnTo>
                  <a:lnTo>
                    <a:pt x="1054620" y="693919"/>
                  </a:lnTo>
                  <a:lnTo>
                    <a:pt x="1054620" y="1055964"/>
                  </a:lnTo>
                  <a:close/>
                </a:path>
              </a:pathLst>
            </a:custGeom>
            <a:solidFill>
              <a:srgbClr val="000000"/>
            </a:solidFill>
            <a:ln w="27426" cap="flat">
              <a:noFill/>
              <a:prstDash val="solid"/>
              <a:miter/>
            </a:ln>
          </p:spPr>
          <p:txBody>
            <a:bodyPr rtlCol="0" anchor="ctr"/>
            <a:lstStyle/>
            <a:p>
              <a:endParaRPr lang="en-US"/>
            </a:p>
          </p:txBody>
        </p:sp>
        <p:sp>
          <p:nvSpPr>
            <p:cNvPr id="11" name="Freeform 1348">
              <a:extLst>
                <a:ext uri="{FF2B5EF4-FFF2-40B4-BE49-F238E27FC236}">
                  <a16:creationId xmlns:a16="http://schemas.microsoft.com/office/drawing/2014/main" id="{E6D3D7D8-EA87-4469-B084-DAFE3AC47215}"/>
                </a:ext>
              </a:extLst>
            </p:cNvPr>
            <p:cNvSpPr/>
            <p:nvPr/>
          </p:nvSpPr>
          <p:spPr>
            <a:xfrm>
              <a:off x="6806456" y="1118090"/>
              <a:ext cx="112453" cy="112453"/>
            </a:xfrm>
            <a:custGeom>
              <a:avLst/>
              <a:gdLst>
                <a:gd name="connsiteX0" fmla="*/ 41142 w 112453"/>
                <a:gd name="connsiteY0" fmla="*/ 68569 h 112453"/>
                <a:gd name="connsiteX1" fmla="*/ 74054 w 112453"/>
                <a:gd name="connsiteY1" fmla="*/ 35656 h 112453"/>
                <a:gd name="connsiteX2" fmla="*/ 112454 w 112453"/>
                <a:gd name="connsiteY2" fmla="*/ 35656 h 112453"/>
                <a:gd name="connsiteX3" fmla="*/ 112454 w 112453"/>
                <a:gd name="connsiteY3" fmla="*/ 0 h 112453"/>
                <a:gd name="connsiteX4" fmla="*/ 57598 w 112453"/>
                <a:gd name="connsiteY4" fmla="*/ 0 h 112453"/>
                <a:gd name="connsiteX5" fmla="*/ 38399 w 112453"/>
                <a:gd name="connsiteY5" fmla="*/ 19199 h 112453"/>
                <a:gd name="connsiteX6" fmla="*/ 19199 w 112453"/>
                <a:gd name="connsiteY6" fmla="*/ 38399 h 112453"/>
                <a:gd name="connsiteX7" fmla="*/ 0 w 112453"/>
                <a:gd name="connsiteY7" fmla="*/ 57598 h 112453"/>
                <a:gd name="connsiteX8" fmla="*/ 0 w 112453"/>
                <a:gd name="connsiteY8" fmla="*/ 112453 h 112453"/>
                <a:gd name="connsiteX9" fmla="*/ 35656 w 112453"/>
                <a:gd name="connsiteY9" fmla="*/ 112453 h 112453"/>
                <a:gd name="connsiteX10" fmla="*/ 35656 w 112453"/>
                <a:gd name="connsiteY10" fmla="*/ 68569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453" h="112453">
                  <a:moveTo>
                    <a:pt x="41142" y="68569"/>
                  </a:moveTo>
                  <a:cubicBezTo>
                    <a:pt x="57598" y="63083"/>
                    <a:pt x="68569" y="52112"/>
                    <a:pt x="74054" y="35656"/>
                  </a:cubicBezTo>
                  <a:lnTo>
                    <a:pt x="112454" y="35656"/>
                  </a:lnTo>
                  <a:lnTo>
                    <a:pt x="112454" y="0"/>
                  </a:lnTo>
                  <a:lnTo>
                    <a:pt x="57598" y="0"/>
                  </a:lnTo>
                  <a:cubicBezTo>
                    <a:pt x="46627" y="0"/>
                    <a:pt x="38399" y="8228"/>
                    <a:pt x="38399" y="19199"/>
                  </a:cubicBezTo>
                  <a:cubicBezTo>
                    <a:pt x="38399" y="30170"/>
                    <a:pt x="30171" y="38399"/>
                    <a:pt x="19199" y="38399"/>
                  </a:cubicBezTo>
                  <a:cubicBezTo>
                    <a:pt x="8228" y="38399"/>
                    <a:pt x="0" y="46627"/>
                    <a:pt x="0" y="57598"/>
                  </a:cubicBezTo>
                  <a:lnTo>
                    <a:pt x="0" y="112453"/>
                  </a:lnTo>
                  <a:lnTo>
                    <a:pt x="35656" y="112453"/>
                  </a:lnTo>
                  <a:lnTo>
                    <a:pt x="35656" y="68569"/>
                  </a:lnTo>
                  <a:close/>
                </a:path>
              </a:pathLst>
            </a:custGeom>
            <a:solidFill>
              <a:srgbClr val="000000"/>
            </a:solidFill>
            <a:ln w="27426" cap="flat">
              <a:noFill/>
              <a:prstDash val="solid"/>
              <a:miter/>
            </a:ln>
          </p:spPr>
          <p:txBody>
            <a:bodyPr rtlCol="0" anchor="ctr"/>
            <a:lstStyle/>
            <a:p>
              <a:endParaRPr lang="en-US"/>
            </a:p>
          </p:txBody>
        </p:sp>
        <p:sp>
          <p:nvSpPr>
            <p:cNvPr id="12" name="Freeform 1349">
              <a:extLst>
                <a:ext uri="{FF2B5EF4-FFF2-40B4-BE49-F238E27FC236}">
                  <a16:creationId xmlns:a16="http://schemas.microsoft.com/office/drawing/2014/main" id="{D90DA584-3606-4B7C-9773-B181C98B09DC}"/>
                </a:ext>
              </a:extLst>
            </p:cNvPr>
            <p:cNvSpPr/>
            <p:nvPr/>
          </p:nvSpPr>
          <p:spPr>
            <a:xfrm>
              <a:off x="7387922" y="1112604"/>
              <a:ext cx="112453" cy="112453"/>
            </a:xfrm>
            <a:custGeom>
              <a:avLst/>
              <a:gdLst>
                <a:gd name="connsiteX0" fmla="*/ 76798 w 112453"/>
                <a:gd name="connsiteY0" fmla="*/ 74055 h 112453"/>
                <a:gd name="connsiteX1" fmla="*/ 76798 w 112453"/>
                <a:gd name="connsiteY1" fmla="*/ 112453 h 112453"/>
                <a:gd name="connsiteX2" fmla="*/ 112454 w 112453"/>
                <a:gd name="connsiteY2" fmla="*/ 112453 h 112453"/>
                <a:gd name="connsiteX3" fmla="*/ 112454 w 112453"/>
                <a:gd name="connsiteY3" fmla="*/ 57598 h 112453"/>
                <a:gd name="connsiteX4" fmla="*/ 93255 w 112453"/>
                <a:gd name="connsiteY4" fmla="*/ 38399 h 112453"/>
                <a:gd name="connsiteX5" fmla="*/ 74055 w 112453"/>
                <a:gd name="connsiteY5" fmla="*/ 19199 h 112453"/>
                <a:gd name="connsiteX6" fmla="*/ 54855 w 112453"/>
                <a:gd name="connsiteY6" fmla="*/ 0 h 112453"/>
                <a:gd name="connsiteX7" fmla="*/ 0 w 112453"/>
                <a:gd name="connsiteY7" fmla="*/ 0 h 112453"/>
                <a:gd name="connsiteX8" fmla="*/ 0 w 112453"/>
                <a:gd name="connsiteY8" fmla="*/ 35656 h 112453"/>
                <a:gd name="connsiteX9" fmla="*/ 38399 w 112453"/>
                <a:gd name="connsiteY9" fmla="*/ 35656 h 112453"/>
                <a:gd name="connsiteX10" fmla="*/ 76798 w 112453"/>
                <a:gd name="connsiteY10" fmla="*/ 74055 h 112453"/>
                <a:gd name="connsiteX11" fmla="*/ 76798 w 112453"/>
                <a:gd name="connsiteY11" fmla="*/ 74055 h 11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2453" h="112453">
                  <a:moveTo>
                    <a:pt x="76798" y="74055"/>
                  </a:moveTo>
                  <a:lnTo>
                    <a:pt x="76798" y="112453"/>
                  </a:lnTo>
                  <a:lnTo>
                    <a:pt x="112454" y="112453"/>
                  </a:lnTo>
                  <a:lnTo>
                    <a:pt x="112454" y="57598"/>
                  </a:lnTo>
                  <a:cubicBezTo>
                    <a:pt x="112454" y="46627"/>
                    <a:pt x="104226" y="38399"/>
                    <a:pt x="93255" y="38399"/>
                  </a:cubicBezTo>
                  <a:cubicBezTo>
                    <a:pt x="82283" y="38399"/>
                    <a:pt x="74055" y="30170"/>
                    <a:pt x="74055" y="19199"/>
                  </a:cubicBezTo>
                  <a:cubicBezTo>
                    <a:pt x="74055" y="8228"/>
                    <a:pt x="65827" y="0"/>
                    <a:pt x="54855" y="0"/>
                  </a:cubicBezTo>
                  <a:lnTo>
                    <a:pt x="0" y="0"/>
                  </a:lnTo>
                  <a:lnTo>
                    <a:pt x="0" y="35656"/>
                  </a:lnTo>
                  <a:lnTo>
                    <a:pt x="38399" y="35656"/>
                  </a:lnTo>
                  <a:cubicBezTo>
                    <a:pt x="49370" y="57598"/>
                    <a:pt x="60341" y="68569"/>
                    <a:pt x="76798" y="74055"/>
                  </a:cubicBezTo>
                  <a:lnTo>
                    <a:pt x="76798" y="74055"/>
                  </a:lnTo>
                  <a:close/>
                </a:path>
              </a:pathLst>
            </a:custGeom>
            <a:solidFill>
              <a:srgbClr val="000000"/>
            </a:solidFill>
            <a:ln w="27426" cap="flat">
              <a:noFill/>
              <a:prstDash val="solid"/>
              <a:miter/>
            </a:ln>
          </p:spPr>
          <p:txBody>
            <a:bodyPr rtlCol="0" anchor="ctr"/>
            <a:lstStyle/>
            <a:p>
              <a:endParaRPr lang="en-US"/>
            </a:p>
          </p:txBody>
        </p:sp>
        <p:sp>
          <p:nvSpPr>
            <p:cNvPr id="13" name="Freeform 1350">
              <a:extLst>
                <a:ext uri="{FF2B5EF4-FFF2-40B4-BE49-F238E27FC236}">
                  <a16:creationId xmlns:a16="http://schemas.microsoft.com/office/drawing/2014/main" id="{38A94CDA-4028-483D-9BD6-BFC3B84CD941}"/>
                </a:ext>
              </a:extLst>
            </p:cNvPr>
            <p:cNvSpPr/>
            <p:nvPr/>
          </p:nvSpPr>
          <p:spPr>
            <a:xfrm>
              <a:off x="6814146" y="1266199"/>
              <a:ext cx="107505" cy="106967"/>
            </a:xfrm>
            <a:custGeom>
              <a:avLst/>
              <a:gdLst>
                <a:gd name="connsiteX0" fmla="*/ 14252 w 107505"/>
                <a:gd name="connsiteY0" fmla="*/ 68569 h 106967"/>
                <a:gd name="connsiteX1" fmla="*/ 33452 w 107505"/>
                <a:gd name="connsiteY1" fmla="*/ 87769 h 106967"/>
                <a:gd name="connsiteX2" fmla="*/ 52650 w 107505"/>
                <a:gd name="connsiteY2" fmla="*/ 106968 h 106967"/>
                <a:gd name="connsiteX3" fmla="*/ 107506 w 107505"/>
                <a:gd name="connsiteY3" fmla="*/ 106968 h 106967"/>
                <a:gd name="connsiteX4" fmla="*/ 107506 w 107505"/>
                <a:gd name="connsiteY4" fmla="*/ 71312 h 106967"/>
                <a:gd name="connsiteX5" fmla="*/ 69107 w 107505"/>
                <a:gd name="connsiteY5" fmla="*/ 71312 h 106967"/>
                <a:gd name="connsiteX6" fmla="*/ 36195 w 107505"/>
                <a:gd name="connsiteY6" fmla="*/ 38399 h 106967"/>
                <a:gd name="connsiteX7" fmla="*/ 36195 w 107505"/>
                <a:gd name="connsiteY7" fmla="*/ 0 h 106967"/>
                <a:gd name="connsiteX8" fmla="*/ 538 w 107505"/>
                <a:gd name="connsiteY8" fmla="*/ 0 h 106967"/>
                <a:gd name="connsiteX9" fmla="*/ 538 w 107505"/>
                <a:gd name="connsiteY9" fmla="*/ 54855 h 106967"/>
                <a:gd name="connsiteX10" fmla="*/ 14252 w 107505"/>
                <a:gd name="connsiteY10" fmla="*/ 68569 h 106967"/>
                <a:gd name="connsiteX11" fmla="*/ 14252 w 107505"/>
                <a:gd name="connsiteY11" fmla="*/ 68569 h 10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505" h="106967">
                  <a:moveTo>
                    <a:pt x="14252" y="68569"/>
                  </a:moveTo>
                  <a:cubicBezTo>
                    <a:pt x="25223" y="68569"/>
                    <a:pt x="33452" y="76797"/>
                    <a:pt x="33452" y="87769"/>
                  </a:cubicBezTo>
                  <a:cubicBezTo>
                    <a:pt x="33452" y="98740"/>
                    <a:pt x="41680" y="106968"/>
                    <a:pt x="52650" y="106968"/>
                  </a:cubicBezTo>
                  <a:lnTo>
                    <a:pt x="107506" y="106968"/>
                  </a:lnTo>
                  <a:lnTo>
                    <a:pt x="107506" y="71312"/>
                  </a:lnTo>
                  <a:lnTo>
                    <a:pt x="69107" y="71312"/>
                  </a:lnTo>
                  <a:cubicBezTo>
                    <a:pt x="63622" y="54855"/>
                    <a:pt x="52650" y="43884"/>
                    <a:pt x="36195" y="38399"/>
                  </a:cubicBezTo>
                  <a:lnTo>
                    <a:pt x="36195" y="0"/>
                  </a:lnTo>
                  <a:lnTo>
                    <a:pt x="538" y="0"/>
                  </a:lnTo>
                  <a:lnTo>
                    <a:pt x="538" y="54855"/>
                  </a:lnTo>
                  <a:cubicBezTo>
                    <a:pt x="-2205" y="60341"/>
                    <a:pt x="6024" y="68569"/>
                    <a:pt x="14252" y="68569"/>
                  </a:cubicBezTo>
                  <a:lnTo>
                    <a:pt x="14252" y="68569"/>
                  </a:lnTo>
                  <a:close/>
                </a:path>
              </a:pathLst>
            </a:custGeom>
            <a:solidFill>
              <a:srgbClr val="000000"/>
            </a:solidFill>
            <a:ln w="27426" cap="flat">
              <a:noFill/>
              <a:prstDash val="solid"/>
              <a:miter/>
            </a:ln>
          </p:spPr>
          <p:txBody>
            <a:bodyPr rtlCol="0" anchor="ctr"/>
            <a:lstStyle/>
            <a:p>
              <a:endParaRPr lang="en-US"/>
            </a:p>
          </p:txBody>
        </p:sp>
        <p:sp>
          <p:nvSpPr>
            <p:cNvPr id="14" name="Freeform 1351">
              <a:extLst>
                <a:ext uri="{FF2B5EF4-FFF2-40B4-BE49-F238E27FC236}">
                  <a16:creationId xmlns:a16="http://schemas.microsoft.com/office/drawing/2014/main" id="{41280FEB-8C8E-4CB5-AC66-D1DA5D8CB0F8}"/>
                </a:ext>
              </a:extLst>
            </p:cNvPr>
            <p:cNvSpPr/>
            <p:nvPr/>
          </p:nvSpPr>
          <p:spPr>
            <a:xfrm>
              <a:off x="7396151" y="1260714"/>
              <a:ext cx="106967" cy="107505"/>
            </a:xfrm>
            <a:custGeom>
              <a:avLst/>
              <a:gdLst>
                <a:gd name="connsiteX0" fmla="*/ 68569 w 106967"/>
                <a:gd name="connsiteY0" fmla="*/ 93254 h 107505"/>
                <a:gd name="connsiteX1" fmla="*/ 87768 w 106967"/>
                <a:gd name="connsiteY1" fmla="*/ 74054 h 107505"/>
                <a:gd name="connsiteX2" fmla="*/ 106968 w 106967"/>
                <a:gd name="connsiteY2" fmla="*/ 54855 h 107505"/>
                <a:gd name="connsiteX3" fmla="*/ 106968 w 106967"/>
                <a:gd name="connsiteY3" fmla="*/ 0 h 107505"/>
                <a:gd name="connsiteX4" fmla="*/ 71312 w 106967"/>
                <a:gd name="connsiteY4" fmla="*/ 0 h 107505"/>
                <a:gd name="connsiteX5" fmla="*/ 71312 w 106967"/>
                <a:gd name="connsiteY5" fmla="*/ 38399 h 107505"/>
                <a:gd name="connsiteX6" fmla="*/ 38399 w 106967"/>
                <a:gd name="connsiteY6" fmla="*/ 71312 h 107505"/>
                <a:gd name="connsiteX7" fmla="*/ 0 w 106967"/>
                <a:gd name="connsiteY7" fmla="*/ 71312 h 107505"/>
                <a:gd name="connsiteX8" fmla="*/ 0 w 106967"/>
                <a:gd name="connsiteY8" fmla="*/ 106968 h 107505"/>
                <a:gd name="connsiteX9" fmla="*/ 54855 w 106967"/>
                <a:gd name="connsiteY9" fmla="*/ 106968 h 107505"/>
                <a:gd name="connsiteX10" fmla="*/ 68569 w 106967"/>
                <a:gd name="connsiteY10" fmla="*/ 93254 h 107505"/>
                <a:gd name="connsiteX11" fmla="*/ 68569 w 106967"/>
                <a:gd name="connsiteY11" fmla="*/ 93254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967" h="107505">
                  <a:moveTo>
                    <a:pt x="68569" y="93254"/>
                  </a:moveTo>
                  <a:cubicBezTo>
                    <a:pt x="68569" y="82283"/>
                    <a:pt x="76797" y="74054"/>
                    <a:pt x="87768" y="74054"/>
                  </a:cubicBezTo>
                  <a:cubicBezTo>
                    <a:pt x="98740" y="74054"/>
                    <a:pt x="106968" y="65826"/>
                    <a:pt x="106968" y="54855"/>
                  </a:cubicBezTo>
                  <a:lnTo>
                    <a:pt x="106968" y="0"/>
                  </a:lnTo>
                  <a:lnTo>
                    <a:pt x="71312" y="0"/>
                  </a:lnTo>
                  <a:lnTo>
                    <a:pt x="71312" y="38399"/>
                  </a:lnTo>
                  <a:cubicBezTo>
                    <a:pt x="54855" y="43884"/>
                    <a:pt x="43884" y="54855"/>
                    <a:pt x="38399" y="71312"/>
                  </a:cubicBezTo>
                  <a:lnTo>
                    <a:pt x="0" y="71312"/>
                  </a:lnTo>
                  <a:lnTo>
                    <a:pt x="0" y="106968"/>
                  </a:lnTo>
                  <a:lnTo>
                    <a:pt x="54855" y="106968"/>
                  </a:lnTo>
                  <a:cubicBezTo>
                    <a:pt x="60340" y="109710"/>
                    <a:pt x="68569" y="101482"/>
                    <a:pt x="68569" y="93254"/>
                  </a:cubicBezTo>
                  <a:lnTo>
                    <a:pt x="68569" y="93254"/>
                  </a:lnTo>
                  <a:close/>
                </a:path>
              </a:pathLst>
            </a:custGeom>
            <a:solidFill>
              <a:srgbClr val="000000"/>
            </a:solidFill>
            <a:ln w="27426" cap="flat">
              <a:noFill/>
              <a:prstDash val="solid"/>
              <a:miter/>
            </a:ln>
          </p:spPr>
          <p:txBody>
            <a:bodyPr rtlCol="0" anchor="ctr"/>
            <a:lstStyle/>
            <a:p>
              <a:endParaRPr lang="en-US"/>
            </a:p>
          </p:txBody>
        </p:sp>
        <p:sp>
          <p:nvSpPr>
            <p:cNvPr id="15" name="Freeform 1352">
              <a:extLst>
                <a:ext uri="{FF2B5EF4-FFF2-40B4-BE49-F238E27FC236}">
                  <a16:creationId xmlns:a16="http://schemas.microsoft.com/office/drawing/2014/main" id="{3A691BA6-9C7B-4F5A-9C7C-DA0456D02BB5}"/>
                </a:ext>
              </a:extLst>
            </p:cNvPr>
            <p:cNvSpPr/>
            <p:nvPr/>
          </p:nvSpPr>
          <p:spPr>
            <a:xfrm>
              <a:off x="7009421" y="1078369"/>
              <a:ext cx="290837" cy="292055"/>
            </a:xfrm>
            <a:custGeom>
              <a:avLst/>
              <a:gdLst>
                <a:gd name="connsiteX0" fmla="*/ 145366 w 290837"/>
                <a:gd name="connsiteY0" fmla="*/ 292055 h 292055"/>
                <a:gd name="connsiteX1" fmla="*/ 279763 w 290837"/>
                <a:gd name="connsiteY1" fmla="*/ 201544 h 292055"/>
                <a:gd name="connsiteX2" fmla="*/ 249592 w 290837"/>
                <a:gd name="connsiteY2" fmla="*/ 42464 h 292055"/>
                <a:gd name="connsiteX3" fmla="*/ 90511 w 290837"/>
                <a:gd name="connsiteY3" fmla="*/ 12294 h 292055"/>
                <a:gd name="connsiteX4" fmla="*/ 0 w 290837"/>
                <a:gd name="connsiteY4" fmla="*/ 146689 h 292055"/>
                <a:gd name="connsiteX5" fmla="*/ 145366 w 290837"/>
                <a:gd name="connsiteY5" fmla="*/ 292055 h 292055"/>
                <a:gd name="connsiteX6" fmla="*/ 145366 w 290837"/>
                <a:gd name="connsiteY6" fmla="*/ 292055 h 292055"/>
                <a:gd name="connsiteX7" fmla="*/ 145366 w 290837"/>
                <a:gd name="connsiteY7" fmla="*/ 39721 h 292055"/>
                <a:gd name="connsiteX8" fmla="*/ 246849 w 290837"/>
                <a:gd name="connsiteY8" fmla="*/ 105547 h 292055"/>
                <a:gd name="connsiteX9" fmla="*/ 222164 w 290837"/>
                <a:gd name="connsiteY9" fmla="*/ 223486 h 292055"/>
                <a:gd name="connsiteX10" fmla="*/ 104225 w 290837"/>
                <a:gd name="connsiteY10" fmla="*/ 248171 h 292055"/>
                <a:gd name="connsiteX11" fmla="*/ 38399 w 290837"/>
                <a:gd name="connsiteY11" fmla="*/ 146689 h 292055"/>
                <a:gd name="connsiteX12" fmla="*/ 145366 w 290837"/>
                <a:gd name="connsiteY12" fmla="*/ 39721 h 292055"/>
                <a:gd name="connsiteX13" fmla="*/ 145366 w 290837"/>
                <a:gd name="connsiteY13" fmla="*/ 39721 h 29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37" h="292055">
                  <a:moveTo>
                    <a:pt x="145366" y="292055"/>
                  </a:moveTo>
                  <a:cubicBezTo>
                    <a:pt x="202965" y="292055"/>
                    <a:pt x="257820" y="256399"/>
                    <a:pt x="279763" y="201544"/>
                  </a:cubicBezTo>
                  <a:cubicBezTo>
                    <a:pt x="301704" y="146689"/>
                    <a:pt x="290734" y="83605"/>
                    <a:pt x="249592" y="42464"/>
                  </a:cubicBezTo>
                  <a:cubicBezTo>
                    <a:pt x="208450" y="1323"/>
                    <a:pt x="145366" y="-12391"/>
                    <a:pt x="90511" y="12294"/>
                  </a:cubicBezTo>
                  <a:cubicBezTo>
                    <a:pt x="35656" y="34236"/>
                    <a:pt x="0" y="86348"/>
                    <a:pt x="0" y="146689"/>
                  </a:cubicBezTo>
                  <a:cubicBezTo>
                    <a:pt x="2743" y="228972"/>
                    <a:pt x="65826" y="292055"/>
                    <a:pt x="145366" y="292055"/>
                  </a:cubicBezTo>
                  <a:lnTo>
                    <a:pt x="145366" y="292055"/>
                  </a:lnTo>
                  <a:close/>
                  <a:moveTo>
                    <a:pt x="145366" y="39721"/>
                  </a:moveTo>
                  <a:cubicBezTo>
                    <a:pt x="189251" y="39721"/>
                    <a:pt x="230392" y="67149"/>
                    <a:pt x="246849" y="105547"/>
                  </a:cubicBezTo>
                  <a:cubicBezTo>
                    <a:pt x="263306" y="146689"/>
                    <a:pt x="255077" y="193316"/>
                    <a:pt x="222164" y="223486"/>
                  </a:cubicBezTo>
                  <a:cubicBezTo>
                    <a:pt x="191994" y="253657"/>
                    <a:pt x="145366" y="264628"/>
                    <a:pt x="104225" y="248171"/>
                  </a:cubicBezTo>
                  <a:cubicBezTo>
                    <a:pt x="63083" y="231715"/>
                    <a:pt x="38399" y="190573"/>
                    <a:pt x="38399" y="146689"/>
                  </a:cubicBezTo>
                  <a:cubicBezTo>
                    <a:pt x="38399" y="86348"/>
                    <a:pt x="87769" y="39721"/>
                    <a:pt x="145366" y="39721"/>
                  </a:cubicBezTo>
                  <a:lnTo>
                    <a:pt x="145366" y="39721"/>
                  </a:lnTo>
                  <a:close/>
                </a:path>
              </a:pathLst>
            </a:custGeom>
            <a:solidFill>
              <a:srgbClr val="000000"/>
            </a:solidFill>
            <a:ln w="27426" cap="flat">
              <a:noFill/>
              <a:prstDash val="solid"/>
              <a:miter/>
            </a:ln>
          </p:spPr>
          <p:txBody>
            <a:bodyPr rtlCol="0" anchor="ctr"/>
            <a:lstStyle/>
            <a:p>
              <a:endParaRPr lang="en-US"/>
            </a:p>
          </p:txBody>
        </p:sp>
        <p:sp>
          <p:nvSpPr>
            <p:cNvPr id="16" name="Freeform 1353">
              <a:extLst>
                <a:ext uri="{FF2B5EF4-FFF2-40B4-BE49-F238E27FC236}">
                  <a16:creationId xmlns:a16="http://schemas.microsoft.com/office/drawing/2014/main" id="{8B668E64-1163-4130-859B-D91273EBA65B}"/>
                </a:ext>
              </a:extLst>
            </p:cNvPr>
            <p:cNvSpPr/>
            <p:nvPr/>
          </p:nvSpPr>
          <p:spPr>
            <a:xfrm>
              <a:off x="6921652" y="355602"/>
              <a:ext cx="652779" cy="436099"/>
            </a:xfrm>
            <a:custGeom>
              <a:avLst/>
              <a:gdLst>
                <a:gd name="connsiteX0" fmla="*/ 597924 w 652779"/>
                <a:gd name="connsiteY0" fmla="*/ 0 h 436099"/>
                <a:gd name="connsiteX1" fmla="*/ 54855 w 652779"/>
                <a:gd name="connsiteY1" fmla="*/ 0 h 436099"/>
                <a:gd name="connsiteX2" fmla="*/ 0 w 652779"/>
                <a:gd name="connsiteY2" fmla="*/ 54855 h 436099"/>
                <a:gd name="connsiteX3" fmla="*/ 0 w 652779"/>
                <a:gd name="connsiteY3" fmla="*/ 381244 h 436099"/>
                <a:gd name="connsiteX4" fmla="*/ 54855 w 652779"/>
                <a:gd name="connsiteY4" fmla="*/ 436099 h 436099"/>
                <a:gd name="connsiteX5" fmla="*/ 597924 w 652779"/>
                <a:gd name="connsiteY5" fmla="*/ 436099 h 436099"/>
                <a:gd name="connsiteX6" fmla="*/ 652779 w 652779"/>
                <a:gd name="connsiteY6" fmla="*/ 381244 h 436099"/>
                <a:gd name="connsiteX7" fmla="*/ 652779 w 652779"/>
                <a:gd name="connsiteY7" fmla="*/ 54855 h 436099"/>
                <a:gd name="connsiteX8" fmla="*/ 597924 w 652779"/>
                <a:gd name="connsiteY8" fmla="*/ 0 h 436099"/>
                <a:gd name="connsiteX9" fmla="*/ 597924 w 652779"/>
                <a:gd name="connsiteY9" fmla="*/ 0 h 436099"/>
                <a:gd name="connsiteX10" fmla="*/ 52113 w 652779"/>
                <a:gd name="connsiteY10" fmla="*/ 35656 h 436099"/>
                <a:gd name="connsiteX11" fmla="*/ 595181 w 652779"/>
                <a:gd name="connsiteY11" fmla="*/ 35656 h 436099"/>
                <a:gd name="connsiteX12" fmla="*/ 614381 w 652779"/>
                <a:gd name="connsiteY12" fmla="*/ 54855 h 436099"/>
                <a:gd name="connsiteX13" fmla="*/ 614381 w 652779"/>
                <a:gd name="connsiteY13" fmla="*/ 109710 h 436099"/>
                <a:gd name="connsiteX14" fmla="*/ 32914 w 652779"/>
                <a:gd name="connsiteY14" fmla="*/ 109710 h 436099"/>
                <a:gd name="connsiteX15" fmla="*/ 32914 w 652779"/>
                <a:gd name="connsiteY15" fmla="*/ 54855 h 436099"/>
                <a:gd name="connsiteX16" fmla="*/ 52113 w 652779"/>
                <a:gd name="connsiteY16" fmla="*/ 35656 h 436099"/>
                <a:gd name="connsiteX17" fmla="*/ 52113 w 652779"/>
                <a:gd name="connsiteY17" fmla="*/ 35656 h 436099"/>
                <a:gd name="connsiteX18" fmla="*/ 614381 w 652779"/>
                <a:gd name="connsiteY18" fmla="*/ 145366 h 436099"/>
                <a:gd name="connsiteX19" fmla="*/ 614381 w 652779"/>
                <a:gd name="connsiteY19" fmla="*/ 181022 h 436099"/>
                <a:gd name="connsiteX20" fmla="*/ 32914 w 652779"/>
                <a:gd name="connsiteY20" fmla="*/ 181022 h 436099"/>
                <a:gd name="connsiteX21" fmla="*/ 32914 w 652779"/>
                <a:gd name="connsiteY21" fmla="*/ 145366 h 436099"/>
                <a:gd name="connsiteX22" fmla="*/ 614381 w 652779"/>
                <a:gd name="connsiteY22" fmla="*/ 145366 h 436099"/>
                <a:gd name="connsiteX23" fmla="*/ 597924 w 652779"/>
                <a:gd name="connsiteY23" fmla="*/ 397701 h 436099"/>
                <a:gd name="connsiteX24" fmla="*/ 54855 w 652779"/>
                <a:gd name="connsiteY24" fmla="*/ 397701 h 436099"/>
                <a:gd name="connsiteX25" fmla="*/ 35656 w 652779"/>
                <a:gd name="connsiteY25" fmla="*/ 378501 h 436099"/>
                <a:gd name="connsiteX26" fmla="*/ 35656 w 652779"/>
                <a:gd name="connsiteY26" fmla="*/ 213936 h 436099"/>
                <a:gd name="connsiteX27" fmla="*/ 617123 w 652779"/>
                <a:gd name="connsiteY27" fmla="*/ 213936 h 436099"/>
                <a:gd name="connsiteX28" fmla="*/ 617123 w 652779"/>
                <a:gd name="connsiteY28" fmla="*/ 378501 h 436099"/>
                <a:gd name="connsiteX29" fmla="*/ 597924 w 652779"/>
                <a:gd name="connsiteY29" fmla="*/ 397701 h 436099"/>
                <a:gd name="connsiteX30" fmla="*/ 597924 w 652779"/>
                <a:gd name="connsiteY30" fmla="*/ 397701 h 4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52779" h="436099">
                  <a:moveTo>
                    <a:pt x="597924" y="0"/>
                  </a:moveTo>
                  <a:lnTo>
                    <a:pt x="54855" y="0"/>
                  </a:lnTo>
                  <a:cubicBezTo>
                    <a:pt x="24686" y="0"/>
                    <a:pt x="0" y="24685"/>
                    <a:pt x="0" y="54855"/>
                  </a:cubicBezTo>
                  <a:lnTo>
                    <a:pt x="0" y="381244"/>
                  </a:lnTo>
                  <a:cubicBezTo>
                    <a:pt x="0" y="411414"/>
                    <a:pt x="24686" y="436099"/>
                    <a:pt x="54855" y="436099"/>
                  </a:cubicBezTo>
                  <a:lnTo>
                    <a:pt x="597924" y="436099"/>
                  </a:lnTo>
                  <a:cubicBezTo>
                    <a:pt x="628094" y="436099"/>
                    <a:pt x="652779" y="411414"/>
                    <a:pt x="652779" y="381244"/>
                  </a:cubicBezTo>
                  <a:lnTo>
                    <a:pt x="652779" y="54855"/>
                  </a:lnTo>
                  <a:cubicBezTo>
                    <a:pt x="652779" y="24685"/>
                    <a:pt x="628094" y="0"/>
                    <a:pt x="597924" y="0"/>
                  </a:cubicBezTo>
                  <a:lnTo>
                    <a:pt x="597924" y="0"/>
                  </a:lnTo>
                  <a:close/>
                  <a:moveTo>
                    <a:pt x="52113" y="35656"/>
                  </a:moveTo>
                  <a:lnTo>
                    <a:pt x="595181" y="35656"/>
                  </a:lnTo>
                  <a:cubicBezTo>
                    <a:pt x="606152" y="35656"/>
                    <a:pt x="614381" y="43884"/>
                    <a:pt x="614381" y="54855"/>
                  </a:cubicBezTo>
                  <a:lnTo>
                    <a:pt x="614381" y="109710"/>
                  </a:lnTo>
                  <a:lnTo>
                    <a:pt x="32914" y="109710"/>
                  </a:lnTo>
                  <a:lnTo>
                    <a:pt x="32914" y="54855"/>
                  </a:lnTo>
                  <a:cubicBezTo>
                    <a:pt x="35656" y="43884"/>
                    <a:pt x="43884" y="35656"/>
                    <a:pt x="52113" y="35656"/>
                  </a:cubicBezTo>
                  <a:lnTo>
                    <a:pt x="52113" y="35656"/>
                  </a:lnTo>
                  <a:close/>
                  <a:moveTo>
                    <a:pt x="614381" y="145366"/>
                  </a:moveTo>
                  <a:lnTo>
                    <a:pt x="614381" y="181022"/>
                  </a:lnTo>
                  <a:lnTo>
                    <a:pt x="32914" y="181022"/>
                  </a:lnTo>
                  <a:lnTo>
                    <a:pt x="32914" y="145366"/>
                  </a:lnTo>
                  <a:lnTo>
                    <a:pt x="614381" y="145366"/>
                  </a:lnTo>
                  <a:close/>
                  <a:moveTo>
                    <a:pt x="597924" y="397701"/>
                  </a:moveTo>
                  <a:lnTo>
                    <a:pt x="54855" y="397701"/>
                  </a:lnTo>
                  <a:cubicBezTo>
                    <a:pt x="43884" y="397701"/>
                    <a:pt x="35656" y="389472"/>
                    <a:pt x="35656" y="378501"/>
                  </a:cubicBezTo>
                  <a:lnTo>
                    <a:pt x="35656" y="213936"/>
                  </a:lnTo>
                  <a:lnTo>
                    <a:pt x="617123" y="213936"/>
                  </a:lnTo>
                  <a:lnTo>
                    <a:pt x="617123" y="378501"/>
                  </a:lnTo>
                  <a:cubicBezTo>
                    <a:pt x="614381" y="389472"/>
                    <a:pt x="606152" y="397701"/>
                    <a:pt x="597924" y="397701"/>
                  </a:cubicBezTo>
                  <a:lnTo>
                    <a:pt x="597924" y="397701"/>
                  </a:lnTo>
                  <a:close/>
                </a:path>
              </a:pathLst>
            </a:custGeom>
            <a:solidFill>
              <a:srgbClr val="000000"/>
            </a:solidFill>
            <a:ln w="27426" cap="flat">
              <a:noFill/>
              <a:prstDash val="solid"/>
              <a:miter/>
            </a:ln>
          </p:spPr>
          <p:txBody>
            <a:bodyPr rtlCol="0" anchor="ctr"/>
            <a:lstStyle/>
            <a:p>
              <a:endParaRPr lang="en-US"/>
            </a:p>
          </p:txBody>
        </p:sp>
        <p:sp>
          <p:nvSpPr>
            <p:cNvPr id="17" name="Freeform 1354">
              <a:extLst>
                <a:ext uri="{FF2B5EF4-FFF2-40B4-BE49-F238E27FC236}">
                  <a16:creationId xmlns:a16="http://schemas.microsoft.com/office/drawing/2014/main" id="{778CB9CA-47BF-4AA3-B863-5CB7C7A22724}"/>
                </a:ext>
              </a:extLst>
            </p:cNvPr>
            <p:cNvSpPr/>
            <p:nvPr/>
          </p:nvSpPr>
          <p:spPr>
            <a:xfrm>
              <a:off x="6584292" y="448856"/>
              <a:ext cx="170051" cy="233134"/>
            </a:xfrm>
            <a:custGeom>
              <a:avLst/>
              <a:gdLst>
                <a:gd name="connsiteX0" fmla="*/ 0 w 170051"/>
                <a:gd name="connsiteY0" fmla="*/ 87768 h 233134"/>
                <a:gd name="connsiteX1" fmla="*/ 24685 w 170051"/>
                <a:gd name="connsiteY1" fmla="*/ 85026 h 233134"/>
                <a:gd name="connsiteX2" fmla="*/ 145366 w 170051"/>
                <a:gd name="connsiteY2" fmla="*/ 85026 h 233134"/>
                <a:gd name="connsiteX3" fmla="*/ 145366 w 170051"/>
                <a:gd name="connsiteY3" fmla="*/ 106968 h 233134"/>
                <a:gd name="connsiteX4" fmla="*/ 0 w 170051"/>
                <a:gd name="connsiteY4" fmla="*/ 106968 h 233134"/>
                <a:gd name="connsiteX5" fmla="*/ 0 w 170051"/>
                <a:gd name="connsiteY5" fmla="*/ 87768 h 233134"/>
                <a:gd name="connsiteX6" fmla="*/ 0 w 170051"/>
                <a:gd name="connsiteY6" fmla="*/ 128910 h 233134"/>
                <a:gd name="connsiteX7" fmla="*/ 24685 w 170051"/>
                <a:gd name="connsiteY7" fmla="*/ 126167 h 233134"/>
                <a:gd name="connsiteX8" fmla="*/ 131653 w 170051"/>
                <a:gd name="connsiteY8" fmla="*/ 126167 h 233134"/>
                <a:gd name="connsiteX9" fmla="*/ 131653 w 170051"/>
                <a:gd name="connsiteY9" fmla="*/ 148109 h 233134"/>
                <a:gd name="connsiteX10" fmla="*/ 0 w 170051"/>
                <a:gd name="connsiteY10" fmla="*/ 148109 h 233134"/>
                <a:gd name="connsiteX11" fmla="*/ 0 w 170051"/>
                <a:gd name="connsiteY11" fmla="*/ 128910 h 233134"/>
                <a:gd name="connsiteX12" fmla="*/ 19200 w 170051"/>
                <a:gd name="connsiteY12" fmla="*/ 115196 h 233134"/>
                <a:gd name="connsiteX13" fmla="*/ 112454 w 170051"/>
                <a:gd name="connsiteY13" fmla="*/ 0 h 233134"/>
                <a:gd name="connsiteX14" fmla="*/ 167309 w 170051"/>
                <a:gd name="connsiteY14" fmla="*/ 27428 h 233134"/>
                <a:gd name="connsiteX15" fmla="*/ 145366 w 170051"/>
                <a:gd name="connsiteY15" fmla="*/ 49370 h 233134"/>
                <a:gd name="connsiteX16" fmla="*/ 112454 w 170051"/>
                <a:gd name="connsiteY16" fmla="*/ 32913 h 233134"/>
                <a:gd name="connsiteX17" fmla="*/ 63083 w 170051"/>
                <a:gd name="connsiteY17" fmla="*/ 115196 h 233134"/>
                <a:gd name="connsiteX18" fmla="*/ 112454 w 170051"/>
                <a:gd name="connsiteY18" fmla="*/ 200222 h 233134"/>
                <a:gd name="connsiteX19" fmla="*/ 148109 w 170051"/>
                <a:gd name="connsiteY19" fmla="*/ 178280 h 233134"/>
                <a:gd name="connsiteX20" fmla="*/ 170052 w 170051"/>
                <a:gd name="connsiteY20" fmla="*/ 200222 h 233134"/>
                <a:gd name="connsiteX21" fmla="*/ 106968 w 170051"/>
                <a:gd name="connsiteY21" fmla="*/ 233135 h 233134"/>
                <a:gd name="connsiteX22" fmla="*/ 19200 w 170051"/>
                <a:gd name="connsiteY22" fmla="*/ 115196 h 23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51" h="233134">
                  <a:moveTo>
                    <a:pt x="0" y="87768"/>
                  </a:moveTo>
                  <a:lnTo>
                    <a:pt x="24685" y="85026"/>
                  </a:lnTo>
                  <a:lnTo>
                    <a:pt x="145366" y="85026"/>
                  </a:lnTo>
                  <a:lnTo>
                    <a:pt x="145366" y="106968"/>
                  </a:lnTo>
                  <a:lnTo>
                    <a:pt x="0" y="106968"/>
                  </a:lnTo>
                  <a:lnTo>
                    <a:pt x="0" y="87768"/>
                  </a:lnTo>
                  <a:close/>
                  <a:moveTo>
                    <a:pt x="0" y="128910"/>
                  </a:moveTo>
                  <a:lnTo>
                    <a:pt x="24685" y="126167"/>
                  </a:lnTo>
                  <a:lnTo>
                    <a:pt x="131653" y="126167"/>
                  </a:lnTo>
                  <a:lnTo>
                    <a:pt x="131653" y="148109"/>
                  </a:lnTo>
                  <a:lnTo>
                    <a:pt x="0" y="148109"/>
                  </a:lnTo>
                  <a:lnTo>
                    <a:pt x="0" y="128910"/>
                  </a:lnTo>
                  <a:close/>
                  <a:moveTo>
                    <a:pt x="19200" y="115196"/>
                  </a:moveTo>
                  <a:cubicBezTo>
                    <a:pt x="19200" y="41141"/>
                    <a:pt x="57598" y="0"/>
                    <a:pt x="112454" y="0"/>
                  </a:cubicBezTo>
                  <a:cubicBezTo>
                    <a:pt x="134395" y="0"/>
                    <a:pt x="153595" y="10971"/>
                    <a:pt x="167309" y="27428"/>
                  </a:cubicBezTo>
                  <a:lnTo>
                    <a:pt x="145366" y="49370"/>
                  </a:lnTo>
                  <a:cubicBezTo>
                    <a:pt x="137138" y="38399"/>
                    <a:pt x="126167" y="32913"/>
                    <a:pt x="112454" y="32913"/>
                  </a:cubicBezTo>
                  <a:cubicBezTo>
                    <a:pt x="79540" y="32913"/>
                    <a:pt x="63083" y="65826"/>
                    <a:pt x="63083" y="115196"/>
                  </a:cubicBezTo>
                  <a:cubicBezTo>
                    <a:pt x="63083" y="167308"/>
                    <a:pt x="82283" y="200222"/>
                    <a:pt x="112454" y="200222"/>
                  </a:cubicBezTo>
                  <a:cubicBezTo>
                    <a:pt x="128910" y="200222"/>
                    <a:pt x="139881" y="191993"/>
                    <a:pt x="148109" y="178280"/>
                  </a:cubicBezTo>
                  <a:lnTo>
                    <a:pt x="170052" y="200222"/>
                  </a:lnTo>
                  <a:cubicBezTo>
                    <a:pt x="153595" y="222164"/>
                    <a:pt x="134395" y="233135"/>
                    <a:pt x="106968" y="233135"/>
                  </a:cubicBezTo>
                  <a:cubicBezTo>
                    <a:pt x="57598" y="230392"/>
                    <a:pt x="19200" y="189251"/>
                    <a:pt x="19200" y="115196"/>
                  </a:cubicBezTo>
                  <a:close/>
                </a:path>
              </a:pathLst>
            </a:custGeom>
            <a:solidFill>
              <a:srgbClr val="85D2E1"/>
            </a:solidFill>
            <a:ln w="27426" cap="flat">
              <a:noFill/>
              <a:prstDash val="solid"/>
              <a:miter/>
            </a:ln>
          </p:spPr>
          <p:txBody>
            <a:bodyPr rtlCol="0" anchor="ctr"/>
            <a:lstStyle/>
            <a:p>
              <a:endParaRPr lang="en-US"/>
            </a:p>
          </p:txBody>
        </p:sp>
      </p:grpSp>
      <p:pic>
        <p:nvPicPr>
          <p:cNvPr id="19" name="Graphic 18" descr="Scales of justice outline">
            <a:extLst>
              <a:ext uri="{FF2B5EF4-FFF2-40B4-BE49-F238E27FC236}">
                <a16:creationId xmlns:a16="http://schemas.microsoft.com/office/drawing/2014/main" id="{68311AAE-2C7F-484F-AB8C-DEB2C1832A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3448" y="114122"/>
            <a:ext cx="914400" cy="914400"/>
          </a:xfrm>
          <a:prstGeom prst="rect">
            <a:avLst/>
          </a:prstGeom>
        </p:spPr>
      </p:pic>
      <p:pic>
        <p:nvPicPr>
          <p:cNvPr id="21" name="Graphic 20" descr="Care with solid fill">
            <a:extLst>
              <a:ext uri="{FF2B5EF4-FFF2-40B4-BE49-F238E27FC236}">
                <a16:creationId xmlns:a16="http://schemas.microsoft.com/office/drawing/2014/main" id="{3397D0EB-BA2E-4F98-AE10-C6B521204B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26665" y="3087141"/>
            <a:ext cx="1237497" cy="1237497"/>
          </a:xfrm>
          <a:prstGeom prst="rect">
            <a:avLst/>
          </a:prstGeom>
        </p:spPr>
      </p:pic>
      <p:pic>
        <p:nvPicPr>
          <p:cNvPr id="23" name="Graphic 22" descr="Heart outline">
            <a:extLst>
              <a:ext uri="{FF2B5EF4-FFF2-40B4-BE49-F238E27FC236}">
                <a16:creationId xmlns:a16="http://schemas.microsoft.com/office/drawing/2014/main" id="{F031F245-560B-4CA3-A823-EAE9B330895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53853" y="3104029"/>
            <a:ext cx="705781" cy="705781"/>
          </a:xfrm>
          <a:prstGeom prst="rect">
            <a:avLst/>
          </a:prstGeom>
        </p:spPr>
      </p:pic>
      <p:sp>
        <p:nvSpPr>
          <p:cNvPr id="24" name="TextBox 23">
            <a:extLst>
              <a:ext uri="{FF2B5EF4-FFF2-40B4-BE49-F238E27FC236}">
                <a16:creationId xmlns:a16="http://schemas.microsoft.com/office/drawing/2014/main" id="{8F0A879B-E352-4CAB-B54B-9D68D0C1A0F4}"/>
              </a:ext>
            </a:extLst>
          </p:cNvPr>
          <p:cNvSpPr txBox="1"/>
          <p:nvPr/>
        </p:nvSpPr>
        <p:spPr>
          <a:xfrm>
            <a:off x="690421" y="5458470"/>
            <a:ext cx="11343924" cy="1569660"/>
          </a:xfrm>
          <a:prstGeom prst="rect">
            <a:avLst/>
          </a:prstGeom>
          <a:noFill/>
        </p:spPr>
        <p:txBody>
          <a:bodyPr wrap="square" rtlCol="0">
            <a:spAutoFit/>
          </a:bodyPr>
          <a:lstStyle/>
          <a:p>
            <a:r>
              <a:rPr lang="lt-LT" sz="3200" b="1" dirty="0">
                <a:solidFill>
                  <a:srgbClr val="000000"/>
                </a:solidFill>
              </a:rPr>
              <a:t>3 priežastys, kodėl maisto pramonės sektoriaus MVĮ turi atsižvelgti į alergenus</a:t>
            </a:r>
          </a:p>
          <a:p>
            <a:endParaRPr lang="lt-LT" sz="3200" b="1" dirty="0">
              <a:solidFill>
                <a:srgbClr val="000000"/>
              </a:solidFill>
            </a:endParaRPr>
          </a:p>
        </p:txBody>
      </p:sp>
    </p:spTree>
    <p:extLst>
      <p:ext uri="{BB962C8B-B14F-4D97-AF65-F5344CB8AC3E}">
        <p14:creationId xmlns:p14="http://schemas.microsoft.com/office/powerpoint/2010/main" val="167689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6165B5-BBA6-4E47-A4F1-5A007FE656F4}"/>
              </a:ext>
            </a:extLst>
          </p:cNvPr>
          <p:cNvSpPr>
            <a:spLocks noGrp="1"/>
          </p:cNvSpPr>
          <p:nvPr>
            <p:ph type="body" sz="quarter" idx="20"/>
          </p:nvPr>
        </p:nvSpPr>
        <p:spPr>
          <a:xfrm>
            <a:off x="5383588" y="3039626"/>
            <a:ext cx="3298903" cy="442320"/>
          </a:xfrm>
        </p:spPr>
        <p:txBody>
          <a:bodyPr/>
          <a:lstStyle/>
          <a:p>
            <a:r>
              <a:rPr lang="lt-LT" sz="2400" b="1" dirty="0">
                <a:solidFill>
                  <a:srgbClr val="1188A3"/>
                </a:solidFill>
              </a:rPr>
              <a:t>Sveikatos būklė</a:t>
            </a:r>
            <a:endParaRPr lang="en-IE" dirty="0">
              <a:solidFill>
                <a:srgbClr val="1188A3"/>
              </a:solidFill>
              <a:latin typeface="Comic Sans MS" panose="030F0702030302020204" pitchFamily="66" charset="0"/>
            </a:endParaRPr>
          </a:p>
        </p:txBody>
      </p:sp>
      <p:sp>
        <p:nvSpPr>
          <p:cNvPr id="5" name="Text Placeholder 4">
            <a:extLst>
              <a:ext uri="{FF2B5EF4-FFF2-40B4-BE49-F238E27FC236}">
                <a16:creationId xmlns:a16="http://schemas.microsoft.com/office/drawing/2014/main" id="{A4387E20-1B26-4060-AE56-75E868D587A9}"/>
              </a:ext>
            </a:extLst>
          </p:cNvPr>
          <p:cNvSpPr>
            <a:spLocks noGrp="1"/>
          </p:cNvSpPr>
          <p:nvPr>
            <p:ph type="body" sz="quarter" idx="22"/>
          </p:nvPr>
        </p:nvSpPr>
        <p:spPr/>
        <p:txBody>
          <a:bodyPr>
            <a:normAutofit/>
          </a:bodyPr>
          <a:lstStyle/>
          <a:p>
            <a:r>
              <a:rPr lang="lt-LT" sz="2400" b="1">
                <a:solidFill>
                  <a:srgbClr val="1188A3"/>
                </a:solidFill>
              </a:rPr>
              <a:t>Fiziologiniai pokyčiai</a:t>
            </a:r>
          </a:p>
          <a:p>
            <a:endParaRPr lang="lt-LT" sz="2400" b="1">
              <a:solidFill>
                <a:srgbClr val="1188A3"/>
              </a:solidFill>
            </a:endParaRPr>
          </a:p>
        </p:txBody>
      </p:sp>
      <p:sp>
        <p:nvSpPr>
          <p:cNvPr id="6" name="Text Placeholder 5">
            <a:extLst>
              <a:ext uri="{FF2B5EF4-FFF2-40B4-BE49-F238E27FC236}">
                <a16:creationId xmlns:a16="http://schemas.microsoft.com/office/drawing/2014/main" id="{8E692E7E-734B-4878-87C1-EF6FA0A5753A}"/>
              </a:ext>
            </a:extLst>
          </p:cNvPr>
          <p:cNvSpPr>
            <a:spLocks noGrp="1"/>
          </p:cNvSpPr>
          <p:nvPr>
            <p:ph type="body" sz="quarter" idx="24"/>
          </p:nvPr>
        </p:nvSpPr>
        <p:spPr>
          <a:xfrm>
            <a:off x="6422799" y="5324987"/>
            <a:ext cx="3538900" cy="442320"/>
          </a:xfrm>
        </p:spPr>
        <p:txBody>
          <a:bodyPr>
            <a:noAutofit/>
          </a:bodyPr>
          <a:lstStyle/>
          <a:p>
            <a:r>
              <a:rPr lang="lt-LT" sz="2400" dirty="0">
                <a:solidFill>
                  <a:srgbClr val="1188A3"/>
                </a:solidFill>
              </a:rPr>
              <a:t>Socialiniai veiksniai</a:t>
            </a:r>
            <a:endParaRPr lang="en-IE" sz="2400" dirty="0">
              <a:solidFill>
                <a:srgbClr val="1188A3"/>
              </a:solidFill>
              <a:latin typeface="Comic Sans MS" panose="030F0702030302020204" pitchFamily="66" charset="0"/>
            </a:endParaRPr>
          </a:p>
        </p:txBody>
      </p:sp>
      <p:sp>
        <p:nvSpPr>
          <p:cNvPr id="7" name="Text Placeholder 3">
            <a:extLst>
              <a:ext uri="{FF2B5EF4-FFF2-40B4-BE49-F238E27FC236}">
                <a16:creationId xmlns:a16="http://schemas.microsoft.com/office/drawing/2014/main" id="{19E45AAC-8B67-41E9-8B5E-51F4F6FE2FBE}"/>
              </a:ext>
            </a:extLst>
          </p:cNvPr>
          <p:cNvSpPr>
            <a:spLocks noGrp="1"/>
          </p:cNvSpPr>
          <p:nvPr>
            <p:ph type="body" sz="quarter" idx="16"/>
          </p:nvPr>
        </p:nvSpPr>
        <p:spPr>
          <a:xfrm>
            <a:off x="452486" y="1"/>
            <a:ext cx="5316718" cy="1476374"/>
          </a:xfrm>
          <a:solidFill>
            <a:srgbClr val="85D2E1"/>
          </a:solidFill>
          <a:ln>
            <a:solidFill>
              <a:srgbClr val="85D2E1"/>
            </a:solidFill>
          </a:ln>
        </p:spPr>
        <p:txBody>
          <a:bodyPr anchor="ctr">
            <a:normAutofit/>
          </a:bodyPr>
          <a:lstStyle/>
          <a:p>
            <a:pPr marL="216000">
              <a:lnSpc>
                <a:spcPct val="110000"/>
              </a:lnSpc>
            </a:pPr>
            <a:r>
              <a:rPr lang="lt-LT" sz="3300" b="1" dirty="0"/>
              <a:t>Vyresnio amžiaus žmonių sveiko senėjimo iššūkiai</a:t>
            </a:r>
          </a:p>
        </p:txBody>
      </p:sp>
      <p:sp>
        <p:nvSpPr>
          <p:cNvPr id="8" name="Text Placeholder 2">
            <a:extLst>
              <a:ext uri="{FF2B5EF4-FFF2-40B4-BE49-F238E27FC236}">
                <a16:creationId xmlns:a16="http://schemas.microsoft.com/office/drawing/2014/main" id="{F3184531-C24C-4184-9B70-849453BEA1C7}"/>
              </a:ext>
            </a:extLst>
          </p:cNvPr>
          <p:cNvSpPr>
            <a:spLocks noGrp="1"/>
          </p:cNvSpPr>
          <p:nvPr>
            <p:ph type="body" sz="quarter" idx="18"/>
          </p:nvPr>
        </p:nvSpPr>
        <p:spPr>
          <a:xfrm>
            <a:off x="452486" y="1476375"/>
            <a:ext cx="5316718" cy="4698182"/>
          </a:xfrm>
          <a:solidFill>
            <a:srgbClr val="85D2E1"/>
          </a:solidFill>
          <a:ln>
            <a:solidFill>
              <a:srgbClr val="85D2E1"/>
            </a:solidFill>
          </a:ln>
        </p:spPr>
        <p:txBody>
          <a:bodyPr>
            <a:noAutofit/>
          </a:bodyPr>
          <a:lstStyle/>
          <a:p>
            <a:pPr indent="0">
              <a:lnSpc>
                <a:spcPct val="100000"/>
              </a:lnSpc>
            </a:pPr>
            <a:endParaRPr lang="en-US" sz="2200" dirty="0"/>
          </a:p>
          <a:p>
            <a:pPr indent="0">
              <a:lnSpc>
                <a:spcPct val="100000"/>
              </a:lnSpc>
            </a:pPr>
            <a:r>
              <a:rPr lang="lt-LT" sz="2200" dirty="0"/>
              <a:t>Pasaulio sveikatos organizacija (WHO) </a:t>
            </a:r>
            <a:r>
              <a:rPr lang="lt-LT" sz="2200" b="1" dirty="0"/>
              <a:t>sveiką senėjimą</a:t>
            </a:r>
            <a:r>
              <a:rPr lang="lt-LT" sz="2200" dirty="0"/>
              <a:t> apibrėžė kaip „funkcinių gebėjimų (pvz., judėjimo, gebėjimo mokytis, augti, mąstyti, bendrauti ir t. t.), </a:t>
            </a:r>
            <a:r>
              <a:rPr lang="lt-LT" sz="2200" b="1" dirty="0"/>
              <a:t>užtikrinančių gerovę vyresniame amžiuje</a:t>
            </a:r>
            <a:r>
              <a:rPr lang="lt-LT" sz="2200" dirty="0"/>
              <a:t>, ugdymo ir palaikymo procesą“. Tačiau vyresnio amžiaus gyventojai susiduria su daugybe iššūkių, kurie gali jiems trukdyti tai lengvai padaryti.</a:t>
            </a:r>
            <a:r>
              <a:rPr lang="lt-LT" sz="2200" b="1" dirty="0">
                <a:solidFill>
                  <a:srgbClr val="1188A3"/>
                </a:solidFill>
              </a:rPr>
              <a:t> Šiuos iššūkius suskirstėme į tris grupes.</a:t>
            </a:r>
            <a:endParaRPr lang="en-IE" sz="2200" b="1" dirty="0">
              <a:solidFill>
                <a:srgbClr val="1188A3"/>
              </a:solidFill>
            </a:endParaRPr>
          </a:p>
        </p:txBody>
      </p:sp>
      <p:cxnSp>
        <p:nvCxnSpPr>
          <p:cNvPr id="10" name="Straight Connector 9">
            <a:extLst>
              <a:ext uri="{FF2B5EF4-FFF2-40B4-BE49-F238E27FC236}">
                <a16:creationId xmlns:a16="http://schemas.microsoft.com/office/drawing/2014/main" id="{50689099-84A6-4A51-B830-288E6284C96B}"/>
              </a:ext>
            </a:extLst>
          </p:cNvPr>
          <p:cNvCxnSpPr/>
          <p:nvPr/>
        </p:nvCxnSpPr>
        <p:spPr>
          <a:xfrm>
            <a:off x="820132" y="1611984"/>
            <a:ext cx="999241" cy="0"/>
          </a:xfrm>
          <a:prstGeom prst="line">
            <a:avLst/>
          </a:prstGeom>
          <a:ln w="28575">
            <a:solidFill>
              <a:srgbClr val="FED100"/>
            </a:solidFill>
          </a:ln>
        </p:spPr>
        <p:style>
          <a:lnRef idx="1">
            <a:schemeClr val="accent1"/>
          </a:lnRef>
          <a:fillRef idx="0">
            <a:schemeClr val="accent1"/>
          </a:fillRef>
          <a:effectRef idx="0">
            <a:schemeClr val="accent1"/>
          </a:effectRef>
          <a:fontRef idx="minor">
            <a:schemeClr val="tx1"/>
          </a:fontRef>
        </p:style>
      </p:cxnSp>
      <p:grpSp>
        <p:nvGrpSpPr>
          <p:cNvPr id="9" name="Google Shape;576;p39">
            <a:extLst>
              <a:ext uri="{FF2B5EF4-FFF2-40B4-BE49-F238E27FC236}">
                <a16:creationId xmlns:a16="http://schemas.microsoft.com/office/drawing/2014/main" id="{65221384-627D-407A-AC8E-5A1495DB580D}"/>
              </a:ext>
            </a:extLst>
          </p:cNvPr>
          <p:cNvGrpSpPr/>
          <p:nvPr/>
        </p:nvGrpSpPr>
        <p:grpSpPr>
          <a:xfrm>
            <a:off x="10970488" y="2789422"/>
            <a:ext cx="1130547" cy="1240722"/>
            <a:chOff x="2623275" y="2333250"/>
            <a:chExt cx="381175" cy="381175"/>
          </a:xfrm>
          <a:solidFill>
            <a:srgbClr val="85D2E1"/>
          </a:solidFill>
        </p:grpSpPr>
        <p:sp>
          <p:nvSpPr>
            <p:cNvPr id="11" name="Google Shape;577;p39">
              <a:extLst>
                <a:ext uri="{FF2B5EF4-FFF2-40B4-BE49-F238E27FC236}">
                  <a16:creationId xmlns:a16="http://schemas.microsoft.com/office/drawing/2014/main" id="{04DA71CE-9415-4D1E-816A-7B1A87B95177}"/>
                </a:ext>
              </a:extLst>
            </p:cNvPr>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8;p39">
              <a:extLst>
                <a:ext uri="{FF2B5EF4-FFF2-40B4-BE49-F238E27FC236}">
                  <a16:creationId xmlns:a16="http://schemas.microsoft.com/office/drawing/2014/main" id="{49BBA228-AE98-411D-B7D9-F2893B78EE49}"/>
                </a:ext>
              </a:extLst>
            </p:cNvPr>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9;p39">
              <a:extLst>
                <a:ext uri="{FF2B5EF4-FFF2-40B4-BE49-F238E27FC236}">
                  <a16:creationId xmlns:a16="http://schemas.microsoft.com/office/drawing/2014/main" id="{CBF351C0-49B7-4FE0-BDC4-8B913EA4FDCE}"/>
                </a:ext>
              </a:extLst>
            </p:cNvPr>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0;p39">
              <a:extLst>
                <a:ext uri="{FF2B5EF4-FFF2-40B4-BE49-F238E27FC236}">
                  <a16:creationId xmlns:a16="http://schemas.microsoft.com/office/drawing/2014/main" id="{45179AA7-6638-4704-8A58-1FD9CFF87434}"/>
                </a:ext>
              </a:extLst>
            </p:cNvPr>
            <p:cNvSpPr/>
            <p:nvPr/>
          </p:nvSpPr>
          <p:spPr>
            <a:xfrm>
              <a:off x="2810200" y="2595675"/>
              <a:ext cx="99875" cy="31075"/>
            </a:xfrm>
            <a:custGeom>
              <a:avLst/>
              <a:gdLst/>
              <a:ahLst/>
              <a:cxnLst/>
              <a:rect l="l" t="t" r="r" b="b"/>
              <a:pathLst>
                <a:path w="3995" h="1243" fill="none" extrusionOk="0">
                  <a:moveTo>
                    <a:pt x="1" y="1242"/>
                  </a:moveTo>
                  <a:lnTo>
                    <a:pt x="3995" y="0"/>
                  </a:lnTo>
                </a:path>
              </a:pathLst>
            </a:custGeom>
            <a:grpFill/>
            <a:ln w="28575" cap="rnd"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8151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61C704-B4EC-4AAA-BCEA-2C3EFEA7CE76}"/>
              </a:ext>
            </a:extLst>
          </p:cNvPr>
          <p:cNvSpPr>
            <a:spLocks noGrp="1"/>
          </p:cNvSpPr>
          <p:nvPr>
            <p:ph type="body" sz="quarter" idx="31"/>
          </p:nvPr>
        </p:nvSpPr>
        <p:spPr>
          <a:xfrm>
            <a:off x="467169" y="3887263"/>
            <a:ext cx="2473131" cy="1696958"/>
          </a:xfrm>
        </p:spPr>
        <p:txBody>
          <a:bodyPr>
            <a:noAutofit/>
          </a:bodyPr>
          <a:lstStyle/>
          <a:p>
            <a:pPr marL="0" indent="0">
              <a:lnSpc>
                <a:spcPct val="110000"/>
              </a:lnSpc>
            </a:pPr>
            <a:r>
              <a:rPr lang="lt-LT" sz="1600" b="1" dirty="0"/>
              <a:t>Salierai</a:t>
            </a:r>
          </a:p>
          <a:p>
            <a:pPr marL="0" indent="0">
              <a:lnSpc>
                <a:spcPct val="110000"/>
              </a:lnSpc>
            </a:pPr>
            <a:r>
              <a:rPr lang="lt-LT" sz="1600" dirty="0"/>
              <a:t>Tai salierų stiebai, lapai, sėklos ir šakniavaisiai, vadinami salierais. Salierų liekanų galima rasti salierų druskoje, salotose, kai kuriuose mėsos produktuose, sriubose ir sultinio kubeliuose.</a:t>
            </a:r>
          </a:p>
        </p:txBody>
      </p:sp>
      <p:sp>
        <p:nvSpPr>
          <p:cNvPr id="3" name="Text Placeholder 2">
            <a:extLst>
              <a:ext uri="{FF2B5EF4-FFF2-40B4-BE49-F238E27FC236}">
                <a16:creationId xmlns:a16="http://schemas.microsoft.com/office/drawing/2014/main" id="{07361055-E882-4CE2-8923-14A024414DCF}"/>
              </a:ext>
            </a:extLst>
          </p:cNvPr>
          <p:cNvSpPr>
            <a:spLocks noGrp="1"/>
          </p:cNvSpPr>
          <p:nvPr>
            <p:ph type="body" sz="quarter" idx="35"/>
          </p:nvPr>
        </p:nvSpPr>
        <p:spPr>
          <a:xfrm>
            <a:off x="2893455" y="3795421"/>
            <a:ext cx="3565679" cy="2279862"/>
          </a:xfrm>
        </p:spPr>
        <p:txBody>
          <a:bodyPr>
            <a:noAutofit/>
          </a:bodyPr>
          <a:lstStyle/>
          <a:p>
            <a:pPr marL="0" indent="0">
              <a:lnSpc>
                <a:spcPct val="120000"/>
              </a:lnSpc>
            </a:pPr>
            <a:r>
              <a:rPr lang="lt-LT" sz="1400" b="1" dirty="0"/>
              <a:t>Grūdai, kurių sudėtyje yra glitimo</a:t>
            </a:r>
          </a:p>
          <a:p>
            <a:pPr marL="0" indent="0">
              <a:lnSpc>
                <a:spcPct val="120000"/>
              </a:lnSpc>
            </a:pPr>
            <a:r>
              <a:rPr lang="lt-LT" sz="1400" dirty="0"/>
              <a:t>Kviečių, rugių, miežių ir avižų glitimas dažnai aptinkamas miltų turinčiuose maisto produktuose, pavyzdžiui, kai kurių rūšių kepimo milteliuose, tešloje, džiūvėsėliuose, duonoje, pyraguose, </a:t>
            </a:r>
            <a:r>
              <a:rPr lang="lt-LT" sz="1400" dirty="0" err="1"/>
              <a:t>kuskuse</a:t>
            </a:r>
            <a:r>
              <a:rPr lang="lt-LT" sz="1400" dirty="0"/>
              <a:t>, mėsos gaminiuose, makaronuose, padažuose, sriubose ir keptuose maisto produktuose, kurie yra pabarstyti miltais.</a:t>
            </a:r>
            <a:endParaRPr lang="en-US" sz="1400" i="0" dirty="0">
              <a:solidFill>
                <a:srgbClr val="002060"/>
              </a:solidFill>
              <a:effectLst/>
            </a:endParaRPr>
          </a:p>
        </p:txBody>
      </p:sp>
      <p:sp>
        <p:nvSpPr>
          <p:cNvPr id="4" name="Text Placeholder 3">
            <a:extLst>
              <a:ext uri="{FF2B5EF4-FFF2-40B4-BE49-F238E27FC236}">
                <a16:creationId xmlns:a16="http://schemas.microsoft.com/office/drawing/2014/main" id="{EED06CFD-867B-4C90-8177-20165581F9F8}"/>
              </a:ext>
            </a:extLst>
          </p:cNvPr>
          <p:cNvSpPr>
            <a:spLocks noGrp="1"/>
          </p:cNvSpPr>
          <p:nvPr>
            <p:ph type="body" sz="quarter" idx="36"/>
          </p:nvPr>
        </p:nvSpPr>
        <p:spPr>
          <a:xfrm>
            <a:off x="6412289" y="3887263"/>
            <a:ext cx="2693324" cy="2279862"/>
          </a:xfrm>
        </p:spPr>
        <p:txBody>
          <a:bodyPr>
            <a:normAutofit fontScale="92500" lnSpcReduction="10000"/>
          </a:bodyPr>
          <a:lstStyle/>
          <a:p>
            <a:pPr marL="0" indent="0">
              <a:lnSpc>
                <a:spcPct val="120000"/>
              </a:lnSpc>
            </a:pPr>
            <a:r>
              <a:rPr lang="lt-LT" sz="1600" b="1" dirty="0"/>
              <a:t>Vėžiagyviai</a:t>
            </a:r>
          </a:p>
          <a:p>
            <a:pPr marL="0" indent="0">
              <a:lnSpc>
                <a:spcPct val="120000"/>
              </a:lnSpc>
            </a:pPr>
            <a:r>
              <a:rPr lang="lt-LT" sz="1600" b="1" dirty="0"/>
              <a:t> </a:t>
            </a:r>
            <a:r>
              <a:rPr lang="lt-LT" sz="1600" dirty="0"/>
              <a:t>Krabai, omarai, krevetės ir skumbrės yra vėžiagyviai. Krevečių pasta, dažnai naudojama Tailando ir Pietryčių Azijos kario patiekaluose ar salotose, yra ingredientas, į kurį reikėtų atkreipti dėmesį.</a:t>
            </a:r>
            <a:endParaRPr lang="en-IE" sz="1400" dirty="0"/>
          </a:p>
        </p:txBody>
      </p:sp>
      <p:sp>
        <p:nvSpPr>
          <p:cNvPr id="5" name="Text Placeholder 4">
            <a:extLst>
              <a:ext uri="{FF2B5EF4-FFF2-40B4-BE49-F238E27FC236}">
                <a16:creationId xmlns:a16="http://schemas.microsoft.com/office/drawing/2014/main" id="{85FA6986-6FB6-4F18-A555-7F4FFA745A0D}"/>
              </a:ext>
            </a:extLst>
          </p:cNvPr>
          <p:cNvSpPr>
            <a:spLocks noGrp="1"/>
          </p:cNvSpPr>
          <p:nvPr>
            <p:ph type="body" sz="quarter" idx="37"/>
          </p:nvPr>
        </p:nvSpPr>
        <p:spPr>
          <a:xfrm>
            <a:off x="9192538" y="3759559"/>
            <a:ext cx="2427190" cy="2098384"/>
          </a:xfrm>
        </p:spPr>
        <p:txBody>
          <a:bodyPr>
            <a:normAutofit fontScale="85000" lnSpcReduction="20000"/>
          </a:bodyPr>
          <a:lstStyle/>
          <a:p>
            <a:pPr marL="0" indent="0">
              <a:lnSpc>
                <a:spcPct val="100000"/>
              </a:lnSpc>
            </a:pPr>
            <a:r>
              <a:rPr lang="lt-LT" sz="1600" b="1" dirty="0"/>
              <a:t>Kiaušiniai</a:t>
            </a:r>
          </a:p>
          <a:p>
            <a:pPr marL="0" indent="0">
              <a:lnSpc>
                <a:spcPct val="100000"/>
              </a:lnSpc>
            </a:pPr>
            <a:r>
              <a:rPr lang="lt-LT" sz="1600" dirty="0"/>
              <a:t>Kiaušinių dažnai yra pyraguose, kai kuriuose mėsos gaminiuose, majoneze, putėsiuose, makaronuose, kišuose, padažuose ir pyragaičiuose, taip pat maisto produktuose, padengtuose kiaušiniu arba glazūruotuose kiaušiniu.</a:t>
            </a:r>
          </a:p>
        </p:txBody>
      </p:sp>
      <p:sp>
        <p:nvSpPr>
          <p:cNvPr id="10" name="Text Placeholder 9">
            <a:extLst>
              <a:ext uri="{FF2B5EF4-FFF2-40B4-BE49-F238E27FC236}">
                <a16:creationId xmlns:a16="http://schemas.microsoft.com/office/drawing/2014/main" id="{2F3BFA42-5E76-46E8-A44B-88BF5AB6E257}"/>
              </a:ext>
            </a:extLst>
          </p:cNvPr>
          <p:cNvSpPr>
            <a:spLocks noGrp="1"/>
          </p:cNvSpPr>
          <p:nvPr>
            <p:ph type="body" sz="quarter" idx="29"/>
          </p:nvPr>
        </p:nvSpPr>
        <p:spPr>
          <a:xfrm>
            <a:off x="10764" y="0"/>
            <a:ext cx="12181236" cy="1028423"/>
          </a:xfrm>
          <a:solidFill>
            <a:srgbClr val="85D2E1"/>
          </a:solidFill>
        </p:spPr>
        <p:txBody>
          <a:bodyPr anchor="ctr">
            <a:normAutofit/>
          </a:bodyPr>
          <a:lstStyle/>
          <a:p>
            <a:r>
              <a:rPr lang="lt-LT" dirty="0"/>
              <a:t>Atnaujinkite žinias apie 14 alergenų </a:t>
            </a:r>
          </a:p>
        </p:txBody>
      </p:sp>
      <p:pic>
        <p:nvPicPr>
          <p:cNvPr id="11" name="Picture 10">
            <a:extLst>
              <a:ext uri="{FF2B5EF4-FFF2-40B4-BE49-F238E27FC236}">
                <a16:creationId xmlns:a16="http://schemas.microsoft.com/office/drawing/2014/main" id="{8396CD48-6159-4CF9-B713-B8BC1AECF975}"/>
              </a:ext>
            </a:extLst>
          </p:cNvPr>
          <p:cNvPicPr>
            <a:picLocks noChangeAspect="1"/>
          </p:cNvPicPr>
          <p:nvPr/>
        </p:nvPicPr>
        <p:blipFill>
          <a:blip r:embed="rId2"/>
          <a:stretch>
            <a:fillRect/>
          </a:stretch>
        </p:blipFill>
        <p:spPr>
          <a:xfrm>
            <a:off x="1444078" y="2191503"/>
            <a:ext cx="1039742" cy="1198684"/>
          </a:xfrm>
          <a:prstGeom prst="rect">
            <a:avLst/>
          </a:prstGeom>
        </p:spPr>
      </p:pic>
      <p:pic>
        <p:nvPicPr>
          <p:cNvPr id="13" name="Picture 12">
            <a:extLst>
              <a:ext uri="{FF2B5EF4-FFF2-40B4-BE49-F238E27FC236}">
                <a16:creationId xmlns:a16="http://schemas.microsoft.com/office/drawing/2014/main" id="{4B6990DD-1CBA-46B1-A7A5-AD0B0AFA2E66}"/>
              </a:ext>
            </a:extLst>
          </p:cNvPr>
          <p:cNvPicPr>
            <a:picLocks noChangeAspect="1"/>
          </p:cNvPicPr>
          <p:nvPr/>
        </p:nvPicPr>
        <p:blipFill>
          <a:blip r:embed="rId3"/>
          <a:stretch>
            <a:fillRect/>
          </a:stretch>
        </p:blipFill>
        <p:spPr>
          <a:xfrm>
            <a:off x="4203085" y="2191503"/>
            <a:ext cx="977428" cy="1028423"/>
          </a:xfrm>
          <a:prstGeom prst="rect">
            <a:avLst/>
          </a:prstGeom>
        </p:spPr>
      </p:pic>
      <p:pic>
        <p:nvPicPr>
          <p:cNvPr id="15" name="Picture 14">
            <a:extLst>
              <a:ext uri="{FF2B5EF4-FFF2-40B4-BE49-F238E27FC236}">
                <a16:creationId xmlns:a16="http://schemas.microsoft.com/office/drawing/2014/main" id="{52989606-44C0-40DF-87C6-9E9D5A08B032}"/>
              </a:ext>
            </a:extLst>
          </p:cNvPr>
          <p:cNvPicPr>
            <a:picLocks noChangeAspect="1"/>
          </p:cNvPicPr>
          <p:nvPr/>
        </p:nvPicPr>
        <p:blipFill>
          <a:blip r:embed="rId4"/>
          <a:stretch>
            <a:fillRect/>
          </a:stretch>
        </p:blipFill>
        <p:spPr>
          <a:xfrm>
            <a:off x="6924724" y="2223531"/>
            <a:ext cx="1082551" cy="1028423"/>
          </a:xfrm>
          <a:prstGeom prst="rect">
            <a:avLst/>
          </a:prstGeom>
        </p:spPr>
      </p:pic>
      <p:pic>
        <p:nvPicPr>
          <p:cNvPr id="17" name="Picture 16">
            <a:extLst>
              <a:ext uri="{FF2B5EF4-FFF2-40B4-BE49-F238E27FC236}">
                <a16:creationId xmlns:a16="http://schemas.microsoft.com/office/drawing/2014/main" id="{E6252199-5490-4549-B25B-499336B4F6C6}"/>
              </a:ext>
            </a:extLst>
          </p:cNvPr>
          <p:cNvPicPr>
            <a:picLocks noChangeAspect="1"/>
          </p:cNvPicPr>
          <p:nvPr/>
        </p:nvPicPr>
        <p:blipFill>
          <a:blip r:embed="rId5"/>
          <a:stretch>
            <a:fillRect/>
          </a:stretch>
        </p:blipFill>
        <p:spPr>
          <a:xfrm>
            <a:off x="9682490" y="2223531"/>
            <a:ext cx="1152081" cy="996395"/>
          </a:xfrm>
          <a:prstGeom prst="rect">
            <a:avLst/>
          </a:prstGeom>
        </p:spPr>
      </p:pic>
    </p:spTree>
    <p:extLst>
      <p:ext uri="{BB962C8B-B14F-4D97-AF65-F5344CB8AC3E}">
        <p14:creationId xmlns:p14="http://schemas.microsoft.com/office/powerpoint/2010/main" val="2926887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A8C7D4-5A7A-422F-B0C8-6DFB4563B9B3}"/>
              </a:ext>
            </a:extLst>
          </p:cNvPr>
          <p:cNvSpPr>
            <a:spLocks noGrp="1"/>
          </p:cNvSpPr>
          <p:nvPr>
            <p:ph type="body" sz="quarter" idx="35"/>
          </p:nvPr>
        </p:nvSpPr>
        <p:spPr>
          <a:xfrm>
            <a:off x="1720939" y="3842458"/>
            <a:ext cx="2614255" cy="1791432"/>
          </a:xfrm>
        </p:spPr>
        <p:txBody>
          <a:bodyPr>
            <a:normAutofit/>
          </a:bodyPr>
          <a:lstStyle/>
          <a:p>
            <a:pPr marL="0" indent="0"/>
            <a:r>
              <a:rPr lang="lt-LT" sz="1600" b="1" dirty="0"/>
              <a:t>Žuvys</a:t>
            </a:r>
          </a:p>
          <a:p>
            <a:pPr marL="0" indent="0"/>
            <a:r>
              <a:rPr lang="lt-LT" sz="1600" dirty="0"/>
              <a:t>Šio alergeno rasite kai kuriuose žuvies padažuose, picose, padažuose, salotų padažuose, sultinio kubeliuose ir </a:t>
            </a:r>
            <a:r>
              <a:rPr lang="lt-LT" sz="1600" dirty="0" err="1"/>
              <a:t>Vorčesterio</a:t>
            </a:r>
            <a:r>
              <a:rPr lang="lt-LT" sz="1600" dirty="0"/>
              <a:t> padaže.</a:t>
            </a:r>
          </a:p>
        </p:txBody>
      </p:sp>
      <p:sp>
        <p:nvSpPr>
          <p:cNvPr id="3" name="Text Placeholder 2">
            <a:extLst>
              <a:ext uri="{FF2B5EF4-FFF2-40B4-BE49-F238E27FC236}">
                <a16:creationId xmlns:a16="http://schemas.microsoft.com/office/drawing/2014/main" id="{0483D8A8-9ECC-469D-848F-67AB0E60B62F}"/>
              </a:ext>
            </a:extLst>
          </p:cNvPr>
          <p:cNvSpPr>
            <a:spLocks noGrp="1"/>
          </p:cNvSpPr>
          <p:nvPr>
            <p:ph type="body" sz="quarter" idx="36"/>
          </p:nvPr>
        </p:nvSpPr>
        <p:spPr>
          <a:xfrm>
            <a:off x="4715116" y="3906673"/>
            <a:ext cx="2614255" cy="1927755"/>
          </a:xfrm>
        </p:spPr>
        <p:txBody>
          <a:bodyPr>
            <a:normAutofit/>
          </a:bodyPr>
          <a:lstStyle/>
          <a:p>
            <a:pPr>
              <a:lnSpc>
                <a:spcPct val="100000"/>
              </a:lnSpc>
            </a:pPr>
            <a:r>
              <a:rPr lang="lt-LT" sz="1600" b="1" dirty="0"/>
              <a:t>Lubinas</a:t>
            </a:r>
          </a:p>
          <a:p>
            <a:pPr>
              <a:lnSpc>
                <a:spcPct val="100000"/>
              </a:lnSpc>
            </a:pPr>
            <a:r>
              <a:rPr lang="lt-LT" sz="1600" dirty="0"/>
              <a:t>Lubinas yra gėlė, tačiau jo taip pat yra miltuose. Lubinų miltai ir sėklos gali būti naudojami kai kurių rūšių duonai, kepiniams ir net makaronams gaminti</a:t>
            </a:r>
            <a:r>
              <a:rPr lang="lt-LT" sz="1600" b="1" dirty="0"/>
              <a:t>.</a:t>
            </a:r>
          </a:p>
        </p:txBody>
      </p:sp>
      <p:sp>
        <p:nvSpPr>
          <p:cNvPr id="4" name="Text Placeholder 3">
            <a:extLst>
              <a:ext uri="{FF2B5EF4-FFF2-40B4-BE49-F238E27FC236}">
                <a16:creationId xmlns:a16="http://schemas.microsoft.com/office/drawing/2014/main" id="{389A43E3-9CE8-4D9B-95E5-8971970329B7}"/>
              </a:ext>
            </a:extLst>
          </p:cNvPr>
          <p:cNvSpPr>
            <a:spLocks noGrp="1"/>
          </p:cNvSpPr>
          <p:nvPr>
            <p:ph type="body" sz="quarter" idx="37"/>
          </p:nvPr>
        </p:nvSpPr>
        <p:spPr>
          <a:xfrm>
            <a:off x="7678404" y="3844436"/>
            <a:ext cx="2716980" cy="2052230"/>
          </a:xfrm>
        </p:spPr>
        <p:txBody>
          <a:bodyPr>
            <a:noAutofit/>
          </a:bodyPr>
          <a:lstStyle/>
          <a:p>
            <a:pPr marL="0" indent="0"/>
            <a:r>
              <a:rPr lang="lt-LT" sz="1600" b="1" dirty="0"/>
              <a:t>Pienas</a:t>
            </a:r>
          </a:p>
          <a:p>
            <a:pPr marL="0" indent="0"/>
            <a:r>
              <a:rPr lang="lt-LT" sz="1600" dirty="0"/>
              <a:t>Pienas yra įprasta sviesto, sūrio, grietinėlės, pieno miltelių ir jogurto sudedamoji dalis. Jo taip pat galima rasti maisto produktuose, kurie glazūruoti pienu, taip pat sriubų ir padažų milteliuose.</a:t>
            </a:r>
          </a:p>
        </p:txBody>
      </p:sp>
      <p:sp>
        <p:nvSpPr>
          <p:cNvPr id="9" name="Text Placeholder 9">
            <a:extLst>
              <a:ext uri="{FF2B5EF4-FFF2-40B4-BE49-F238E27FC236}">
                <a16:creationId xmlns:a16="http://schemas.microsoft.com/office/drawing/2014/main" id="{DAFCAC22-8221-4708-AC3C-42DE7834B493}"/>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lt-LT" dirty="0"/>
              <a:t>Atnaujinkite žinias apie 14 alergenų </a:t>
            </a:r>
          </a:p>
        </p:txBody>
      </p:sp>
      <p:pic>
        <p:nvPicPr>
          <p:cNvPr id="11" name="Picture 10">
            <a:extLst>
              <a:ext uri="{FF2B5EF4-FFF2-40B4-BE49-F238E27FC236}">
                <a16:creationId xmlns:a16="http://schemas.microsoft.com/office/drawing/2014/main" id="{D48D9542-8D41-4FFC-B17D-B5EDEAD632B5}"/>
              </a:ext>
            </a:extLst>
          </p:cNvPr>
          <p:cNvPicPr>
            <a:picLocks noChangeAspect="1"/>
          </p:cNvPicPr>
          <p:nvPr/>
        </p:nvPicPr>
        <p:blipFill>
          <a:blip r:embed="rId2"/>
          <a:stretch>
            <a:fillRect/>
          </a:stretch>
        </p:blipFill>
        <p:spPr>
          <a:xfrm>
            <a:off x="2668850" y="2170632"/>
            <a:ext cx="1226163" cy="840516"/>
          </a:xfrm>
          <a:prstGeom prst="rect">
            <a:avLst/>
          </a:prstGeom>
        </p:spPr>
      </p:pic>
      <p:pic>
        <p:nvPicPr>
          <p:cNvPr id="13" name="Picture 12">
            <a:extLst>
              <a:ext uri="{FF2B5EF4-FFF2-40B4-BE49-F238E27FC236}">
                <a16:creationId xmlns:a16="http://schemas.microsoft.com/office/drawing/2014/main" id="{B2414B2A-AE8C-4C56-8881-50DC23B1A5D0}"/>
              </a:ext>
            </a:extLst>
          </p:cNvPr>
          <p:cNvPicPr>
            <a:picLocks noChangeAspect="1"/>
          </p:cNvPicPr>
          <p:nvPr/>
        </p:nvPicPr>
        <p:blipFill>
          <a:blip r:embed="rId3"/>
          <a:stretch>
            <a:fillRect/>
          </a:stretch>
        </p:blipFill>
        <p:spPr>
          <a:xfrm>
            <a:off x="5481274" y="2170632"/>
            <a:ext cx="1081940" cy="840516"/>
          </a:xfrm>
          <a:prstGeom prst="rect">
            <a:avLst/>
          </a:prstGeom>
        </p:spPr>
      </p:pic>
      <p:pic>
        <p:nvPicPr>
          <p:cNvPr id="15" name="Picture 14">
            <a:extLst>
              <a:ext uri="{FF2B5EF4-FFF2-40B4-BE49-F238E27FC236}">
                <a16:creationId xmlns:a16="http://schemas.microsoft.com/office/drawing/2014/main" id="{C0B9AD50-3C37-4837-B369-F323D9FE8713}"/>
              </a:ext>
            </a:extLst>
          </p:cNvPr>
          <p:cNvPicPr>
            <a:picLocks noChangeAspect="1"/>
          </p:cNvPicPr>
          <p:nvPr/>
        </p:nvPicPr>
        <p:blipFill>
          <a:blip r:embed="rId4"/>
          <a:stretch>
            <a:fillRect/>
          </a:stretch>
        </p:blipFill>
        <p:spPr>
          <a:xfrm>
            <a:off x="8441252" y="2176011"/>
            <a:ext cx="695326" cy="1028700"/>
          </a:xfrm>
          <a:prstGeom prst="rect">
            <a:avLst/>
          </a:prstGeom>
        </p:spPr>
      </p:pic>
    </p:spTree>
    <p:extLst>
      <p:ext uri="{BB962C8B-B14F-4D97-AF65-F5344CB8AC3E}">
        <p14:creationId xmlns:p14="http://schemas.microsoft.com/office/powerpoint/2010/main" val="1228268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81AF34-6CE6-4B8E-9978-4B30DD1AD2DA}"/>
              </a:ext>
            </a:extLst>
          </p:cNvPr>
          <p:cNvSpPr>
            <a:spLocks noGrp="1"/>
          </p:cNvSpPr>
          <p:nvPr>
            <p:ph type="body" sz="quarter" idx="31"/>
          </p:nvPr>
        </p:nvSpPr>
        <p:spPr>
          <a:xfrm>
            <a:off x="429943" y="3777116"/>
            <a:ext cx="2634580" cy="1794613"/>
          </a:xfrm>
        </p:spPr>
        <p:txBody>
          <a:bodyPr>
            <a:noAutofit/>
          </a:bodyPr>
          <a:lstStyle/>
          <a:p>
            <a:pPr marL="0" indent="0">
              <a:lnSpc>
                <a:spcPct val="120000"/>
              </a:lnSpc>
            </a:pPr>
            <a:r>
              <a:rPr lang="lt-LT" sz="1600" b="1" dirty="0"/>
              <a:t>Moliuskai</a:t>
            </a:r>
          </a:p>
          <a:p>
            <a:pPr marL="0" indent="0">
              <a:lnSpc>
                <a:spcPct val="120000"/>
              </a:lnSpc>
            </a:pPr>
            <a:r>
              <a:rPr lang="lt-LT" sz="1600" dirty="0"/>
              <a:t>Tai midijos, sausumos sraigės, kalmarai ir pūgžliai, taip pat jų galima rasti austrių padaže ar kaip žuvies troškinių sudedamoji dalis.</a:t>
            </a:r>
          </a:p>
        </p:txBody>
      </p:sp>
      <p:sp>
        <p:nvSpPr>
          <p:cNvPr id="3" name="Text Placeholder 2">
            <a:extLst>
              <a:ext uri="{FF2B5EF4-FFF2-40B4-BE49-F238E27FC236}">
                <a16:creationId xmlns:a16="http://schemas.microsoft.com/office/drawing/2014/main" id="{4E8E5D14-DA11-457D-9784-3BAA462A42A4}"/>
              </a:ext>
            </a:extLst>
          </p:cNvPr>
          <p:cNvSpPr>
            <a:spLocks noGrp="1"/>
          </p:cNvSpPr>
          <p:nvPr>
            <p:ph type="body" sz="quarter" idx="35"/>
          </p:nvPr>
        </p:nvSpPr>
        <p:spPr>
          <a:xfrm>
            <a:off x="3112982" y="3754632"/>
            <a:ext cx="2924396" cy="2230452"/>
          </a:xfrm>
        </p:spPr>
        <p:txBody>
          <a:bodyPr>
            <a:noAutofit/>
          </a:bodyPr>
          <a:lstStyle/>
          <a:p>
            <a:pPr marL="0" indent="0">
              <a:lnSpc>
                <a:spcPct val="120000"/>
              </a:lnSpc>
            </a:pPr>
            <a:r>
              <a:rPr lang="lt-LT" sz="1600" b="1" dirty="0"/>
              <a:t>Garstyčios</a:t>
            </a:r>
          </a:p>
          <a:p>
            <a:pPr marL="0" indent="0">
              <a:lnSpc>
                <a:spcPct val="120000"/>
              </a:lnSpc>
            </a:pPr>
            <a:r>
              <a:rPr lang="lt-LT" sz="1600" dirty="0"/>
              <a:t>Šiai kategorijai priklauso skystos garstyčios, garstyčių milteliai ir garstyčių sėklos. Šio ingrediento taip pat galima rasti duonos, kario, marinatų, mėsos produktų, salotų padažų, padažų ir sriubų sudėtyje</a:t>
            </a:r>
            <a:r>
              <a:rPr lang="lt-LT" sz="1600" b="1" dirty="0">
                <a:solidFill>
                  <a:srgbClr val="1F3B73"/>
                </a:solidFill>
              </a:rPr>
              <a:t>.</a:t>
            </a:r>
          </a:p>
        </p:txBody>
      </p:sp>
      <p:sp>
        <p:nvSpPr>
          <p:cNvPr id="4" name="Text Placeholder 3">
            <a:extLst>
              <a:ext uri="{FF2B5EF4-FFF2-40B4-BE49-F238E27FC236}">
                <a16:creationId xmlns:a16="http://schemas.microsoft.com/office/drawing/2014/main" id="{9A96DDA7-79DC-4397-9287-6AA3ECD26161}"/>
              </a:ext>
            </a:extLst>
          </p:cNvPr>
          <p:cNvSpPr>
            <a:spLocks noGrp="1"/>
          </p:cNvSpPr>
          <p:nvPr>
            <p:ph type="body" sz="quarter" idx="36"/>
          </p:nvPr>
        </p:nvSpPr>
        <p:spPr>
          <a:xfrm>
            <a:off x="5894516" y="3754632"/>
            <a:ext cx="3513221" cy="2538101"/>
          </a:xfrm>
        </p:spPr>
        <p:txBody>
          <a:bodyPr>
            <a:noAutofit/>
          </a:bodyPr>
          <a:lstStyle/>
          <a:p>
            <a:pPr marL="0" indent="0">
              <a:lnSpc>
                <a:spcPct val="120000"/>
              </a:lnSpc>
            </a:pPr>
            <a:r>
              <a:rPr lang="lt-LT" sz="1400" b="1" dirty="0"/>
              <a:t> Riešutai</a:t>
            </a:r>
          </a:p>
          <a:p>
            <a:pPr marL="0" indent="0">
              <a:lnSpc>
                <a:spcPct val="120000"/>
              </a:lnSpc>
            </a:pPr>
            <a:r>
              <a:rPr lang="lt-LT" sz="1400" b="1" dirty="0"/>
              <a:t> </a:t>
            </a:r>
            <a:r>
              <a:rPr lang="lt-LT" sz="1400" dirty="0"/>
              <a:t>Riešutai, augantys ant medžių, yra pavyzdžiui, anakardžių riešutai, migdolai, graikiniai, makadamijos ir lazdyno riešutai. Naudojami duonai, sausainiams, krekeriams, desertams, riešutų milteliams, maišytiems patiekalams, ledams, marcipanui (migdolų masei), riešutų aliejui ir padažams gaminti</a:t>
            </a:r>
            <a:r>
              <a:rPr lang="lt-LT" sz="1400" b="1" dirty="0"/>
              <a:t>.</a:t>
            </a:r>
            <a:endParaRPr lang="en-US" sz="1400" b="1" dirty="0"/>
          </a:p>
        </p:txBody>
      </p:sp>
      <p:sp>
        <p:nvSpPr>
          <p:cNvPr id="5" name="Text Placeholder 4">
            <a:extLst>
              <a:ext uri="{FF2B5EF4-FFF2-40B4-BE49-F238E27FC236}">
                <a16:creationId xmlns:a16="http://schemas.microsoft.com/office/drawing/2014/main" id="{0A58179A-385E-49C5-8E9A-ECB55E85425D}"/>
              </a:ext>
            </a:extLst>
          </p:cNvPr>
          <p:cNvSpPr>
            <a:spLocks noGrp="1"/>
          </p:cNvSpPr>
          <p:nvPr>
            <p:ph type="body" sz="quarter" idx="37"/>
          </p:nvPr>
        </p:nvSpPr>
        <p:spPr>
          <a:xfrm>
            <a:off x="9264874" y="3754632"/>
            <a:ext cx="2825902" cy="2538101"/>
          </a:xfrm>
        </p:spPr>
        <p:txBody>
          <a:bodyPr>
            <a:noAutofit/>
          </a:bodyPr>
          <a:lstStyle/>
          <a:p>
            <a:pPr marL="0" indent="0">
              <a:lnSpc>
                <a:spcPct val="110000"/>
              </a:lnSpc>
            </a:pPr>
            <a:r>
              <a:rPr lang="lt-LT" sz="1600" b="1" dirty="0"/>
              <a:t>Žemės riešutai</a:t>
            </a:r>
          </a:p>
          <a:p>
            <a:pPr marL="0" indent="0">
              <a:lnSpc>
                <a:spcPct val="110000"/>
              </a:lnSpc>
            </a:pPr>
            <a:r>
              <a:rPr lang="lt-LT" sz="1600" dirty="0"/>
              <a:t>Žemės riešutai yra ankštiniai augalai, augantys po žeme. Jie dažnai naudojami sausainiams, pyragams, kariui, desertams, padažams (satay padažui), taip pat žemės riešutų aliejui ir žemės riešutų miltams gaminti.</a:t>
            </a:r>
          </a:p>
          <a:p>
            <a:pPr marL="0" indent="0">
              <a:lnSpc>
                <a:spcPct val="110000"/>
              </a:lnSpc>
            </a:pPr>
            <a:endParaRPr lang="en-IE" sz="1400" b="1" dirty="0">
              <a:solidFill>
                <a:srgbClr val="002060"/>
              </a:solidFill>
            </a:endParaRPr>
          </a:p>
        </p:txBody>
      </p:sp>
      <p:sp>
        <p:nvSpPr>
          <p:cNvPr id="11" name="Text Placeholder 9">
            <a:extLst>
              <a:ext uri="{FF2B5EF4-FFF2-40B4-BE49-F238E27FC236}">
                <a16:creationId xmlns:a16="http://schemas.microsoft.com/office/drawing/2014/main" id="{F3416A78-66B8-433F-9158-1D4ABF4CB657}"/>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lt-LT" dirty="0"/>
              <a:t>Atnaujinkite žinias apie 14 alergenų </a:t>
            </a:r>
          </a:p>
        </p:txBody>
      </p:sp>
      <p:pic>
        <p:nvPicPr>
          <p:cNvPr id="12" name="Picture 11">
            <a:extLst>
              <a:ext uri="{FF2B5EF4-FFF2-40B4-BE49-F238E27FC236}">
                <a16:creationId xmlns:a16="http://schemas.microsoft.com/office/drawing/2014/main" id="{CA65C698-7274-4AB4-8D4F-9A93D58B3C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66069" y="2322569"/>
            <a:ext cx="1383127" cy="758316"/>
          </a:xfrm>
          <a:prstGeom prst="rect">
            <a:avLst/>
          </a:prstGeom>
        </p:spPr>
      </p:pic>
      <p:pic>
        <p:nvPicPr>
          <p:cNvPr id="14" name="Picture 13">
            <a:extLst>
              <a:ext uri="{FF2B5EF4-FFF2-40B4-BE49-F238E27FC236}">
                <a16:creationId xmlns:a16="http://schemas.microsoft.com/office/drawing/2014/main" id="{2E417273-984A-405A-94F4-1A12B877814F}"/>
              </a:ext>
            </a:extLst>
          </p:cNvPr>
          <p:cNvPicPr>
            <a:picLocks noChangeAspect="1"/>
          </p:cNvPicPr>
          <p:nvPr/>
        </p:nvPicPr>
        <p:blipFill>
          <a:blip r:embed="rId3"/>
          <a:stretch>
            <a:fillRect/>
          </a:stretch>
        </p:blipFill>
        <p:spPr>
          <a:xfrm>
            <a:off x="4228755" y="2092509"/>
            <a:ext cx="904261" cy="1028699"/>
          </a:xfrm>
          <a:prstGeom prst="rect">
            <a:avLst/>
          </a:prstGeom>
        </p:spPr>
      </p:pic>
      <p:pic>
        <p:nvPicPr>
          <p:cNvPr id="16" name="Picture 15">
            <a:extLst>
              <a:ext uri="{FF2B5EF4-FFF2-40B4-BE49-F238E27FC236}">
                <a16:creationId xmlns:a16="http://schemas.microsoft.com/office/drawing/2014/main" id="{59ED149B-63E8-4348-B5FB-9AE462BFF22C}"/>
              </a:ext>
            </a:extLst>
          </p:cNvPr>
          <p:cNvPicPr>
            <a:picLocks noChangeAspect="1"/>
          </p:cNvPicPr>
          <p:nvPr/>
        </p:nvPicPr>
        <p:blipFill>
          <a:blip r:embed="rId4"/>
          <a:stretch>
            <a:fillRect/>
          </a:stretch>
        </p:blipFill>
        <p:spPr>
          <a:xfrm>
            <a:off x="6950396" y="2201642"/>
            <a:ext cx="1060855" cy="1124325"/>
          </a:xfrm>
          <a:prstGeom prst="rect">
            <a:avLst/>
          </a:prstGeom>
        </p:spPr>
      </p:pic>
      <p:pic>
        <p:nvPicPr>
          <p:cNvPr id="18" name="Picture 17">
            <a:extLst>
              <a:ext uri="{FF2B5EF4-FFF2-40B4-BE49-F238E27FC236}">
                <a16:creationId xmlns:a16="http://schemas.microsoft.com/office/drawing/2014/main" id="{FBEDDB62-E1CB-4E1B-B0E1-6754355CD0F4}"/>
              </a:ext>
            </a:extLst>
          </p:cNvPr>
          <p:cNvPicPr>
            <a:picLocks noChangeAspect="1"/>
          </p:cNvPicPr>
          <p:nvPr/>
        </p:nvPicPr>
        <p:blipFill>
          <a:blip r:embed="rId5"/>
          <a:stretch>
            <a:fillRect/>
          </a:stretch>
        </p:blipFill>
        <p:spPr>
          <a:xfrm>
            <a:off x="9773564" y="2201642"/>
            <a:ext cx="904261" cy="955446"/>
          </a:xfrm>
          <a:prstGeom prst="rect">
            <a:avLst/>
          </a:prstGeom>
        </p:spPr>
      </p:pic>
    </p:spTree>
    <p:extLst>
      <p:ext uri="{BB962C8B-B14F-4D97-AF65-F5344CB8AC3E}">
        <p14:creationId xmlns:p14="http://schemas.microsoft.com/office/powerpoint/2010/main" val="2534550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D44290-DF3C-4BE1-B65C-3F26018A5392}"/>
              </a:ext>
            </a:extLst>
          </p:cNvPr>
          <p:cNvSpPr>
            <a:spLocks noGrp="1"/>
          </p:cNvSpPr>
          <p:nvPr>
            <p:ph type="body" sz="quarter" idx="35"/>
          </p:nvPr>
        </p:nvSpPr>
        <p:spPr>
          <a:xfrm>
            <a:off x="1321242" y="3890825"/>
            <a:ext cx="2761241" cy="1987985"/>
          </a:xfrm>
        </p:spPr>
        <p:txBody>
          <a:bodyPr>
            <a:noAutofit/>
          </a:bodyPr>
          <a:lstStyle/>
          <a:p>
            <a:pPr marL="0" indent="0">
              <a:lnSpc>
                <a:spcPct val="120000"/>
              </a:lnSpc>
            </a:pPr>
            <a:r>
              <a:rPr lang="lt-LT" sz="1600" b="1" dirty="0"/>
              <a:t>Sezamo sėklos</a:t>
            </a:r>
          </a:p>
          <a:p>
            <a:pPr marL="0" indent="0">
              <a:lnSpc>
                <a:spcPct val="120000"/>
              </a:lnSpc>
            </a:pPr>
            <a:r>
              <a:rPr lang="lt-LT" sz="1600" dirty="0"/>
              <a:t>Sezamo sėklų dažnai galima rasti duonoje (pabarstytoje), duonos lazdelėse, humuse, sezamų aliejuje ir tahinyje. Kartais jos skrudinamos ir naudojamos salotose.</a:t>
            </a:r>
          </a:p>
        </p:txBody>
      </p:sp>
      <p:sp>
        <p:nvSpPr>
          <p:cNvPr id="3" name="Text Placeholder 2">
            <a:extLst>
              <a:ext uri="{FF2B5EF4-FFF2-40B4-BE49-F238E27FC236}">
                <a16:creationId xmlns:a16="http://schemas.microsoft.com/office/drawing/2014/main" id="{5AAD5B57-7308-4836-A242-912CA22AB3AE}"/>
              </a:ext>
            </a:extLst>
          </p:cNvPr>
          <p:cNvSpPr>
            <a:spLocks noGrp="1"/>
          </p:cNvSpPr>
          <p:nvPr>
            <p:ph type="body" sz="quarter" idx="36"/>
          </p:nvPr>
        </p:nvSpPr>
        <p:spPr>
          <a:xfrm>
            <a:off x="4505051" y="3890825"/>
            <a:ext cx="3181898" cy="2505085"/>
          </a:xfrm>
        </p:spPr>
        <p:txBody>
          <a:bodyPr>
            <a:normAutofit lnSpcReduction="10000"/>
          </a:bodyPr>
          <a:lstStyle/>
          <a:p>
            <a:pPr marL="0" indent="0">
              <a:lnSpc>
                <a:spcPct val="100000"/>
              </a:lnSpc>
            </a:pPr>
            <a:r>
              <a:rPr lang="lt-LT" sz="1600" b="1" dirty="0"/>
              <a:t>Sojos</a:t>
            </a:r>
          </a:p>
          <a:p>
            <a:pPr marL="0" indent="0">
              <a:lnSpc>
                <a:spcPct val="100000"/>
              </a:lnSpc>
            </a:pPr>
            <a:r>
              <a:rPr lang="lt-LT" sz="1600" dirty="0"/>
              <a:t>Dažnai randama pupelių varškėje, edamame pupelėse, miso pastoje, tekstūruotuose sojų baltymuose, sojų miltuose arba tofu. Soja yra pagrindinis rytietiško maisto ingredientas. Jos taip pat galima rasti desertuose, leduose, mėsos produktuose, padažuose ir vegetariškuose produktuose</a:t>
            </a:r>
            <a:r>
              <a:rPr lang="lt-LT" sz="1600" b="1" dirty="0"/>
              <a:t>.</a:t>
            </a:r>
          </a:p>
        </p:txBody>
      </p:sp>
      <p:sp>
        <p:nvSpPr>
          <p:cNvPr id="4" name="Text Placeholder 3">
            <a:extLst>
              <a:ext uri="{FF2B5EF4-FFF2-40B4-BE49-F238E27FC236}">
                <a16:creationId xmlns:a16="http://schemas.microsoft.com/office/drawing/2014/main" id="{1737F027-81FB-4533-A2BB-46B950DE9F3E}"/>
              </a:ext>
            </a:extLst>
          </p:cNvPr>
          <p:cNvSpPr>
            <a:spLocks noGrp="1"/>
          </p:cNvSpPr>
          <p:nvPr>
            <p:ph type="body" sz="quarter" idx="37"/>
          </p:nvPr>
        </p:nvSpPr>
        <p:spPr>
          <a:xfrm>
            <a:off x="7940148" y="3890825"/>
            <a:ext cx="3303410" cy="2293634"/>
          </a:xfrm>
        </p:spPr>
        <p:txBody>
          <a:bodyPr>
            <a:noAutofit/>
          </a:bodyPr>
          <a:lstStyle/>
          <a:p>
            <a:pPr marL="0" indent="0">
              <a:lnSpc>
                <a:spcPct val="100000"/>
              </a:lnSpc>
            </a:pPr>
            <a:r>
              <a:rPr lang="lt-LT" sz="1600" b="1" dirty="0"/>
              <a:t>Sulfitai</a:t>
            </a:r>
          </a:p>
          <a:p>
            <a:pPr marL="0" indent="0">
              <a:lnSpc>
                <a:spcPct val="100000"/>
              </a:lnSpc>
            </a:pPr>
            <a:r>
              <a:rPr lang="lt-LT" sz="1600" dirty="0"/>
              <a:t>Naudojami džiovintuose vaisiuose, pavyzdžiui, razinose, džiovintuose abrikosuose ir džiovintose slyvose. Jų taip pat gali būti mėsos produktuose, gaiviuosiuose gėrimuose, daržovėse, vyne ir aluje. Jie reikšmingi, jei jų koncentracija yra didesnė nei dešimt dalių milijonui</a:t>
            </a:r>
          </a:p>
        </p:txBody>
      </p:sp>
      <p:sp>
        <p:nvSpPr>
          <p:cNvPr id="9" name="Text Placeholder 9">
            <a:extLst>
              <a:ext uri="{FF2B5EF4-FFF2-40B4-BE49-F238E27FC236}">
                <a16:creationId xmlns:a16="http://schemas.microsoft.com/office/drawing/2014/main" id="{F99553AA-C41F-42AE-8842-8E186BD29700}"/>
              </a:ext>
            </a:extLst>
          </p:cNvPr>
          <p:cNvSpPr>
            <a:spLocks noGrp="1"/>
          </p:cNvSpPr>
          <p:nvPr>
            <p:ph type="body" sz="quarter" idx="29"/>
          </p:nvPr>
        </p:nvSpPr>
        <p:spPr>
          <a:xfrm>
            <a:off x="11113" y="0"/>
            <a:ext cx="12180887" cy="1028700"/>
          </a:xfrm>
          <a:solidFill>
            <a:srgbClr val="85D2E1"/>
          </a:solidFill>
        </p:spPr>
        <p:txBody>
          <a:bodyPr anchor="ctr">
            <a:normAutofit/>
          </a:bodyPr>
          <a:lstStyle/>
          <a:p>
            <a:r>
              <a:rPr lang="lt-LT" dirty="0"/>
              <a:t>Atnaujinkite žinias apie 14 alergenų </a:t>
            </a:r>
          </a:p>
        </p:txBody>
      </p:sp>
      <p:pic>
        <p:nvPicPr>
          <p:cNvPr id="11" name="Picture 10">
            <a:extLst>
              <a:ext uri="{FF2B5EF4-FFF2-40B4-BE49-F238E27FC236}">
                <a16:creationId xmlns:a16="http://schemas.microsoft.com/office/drawing/2014/main" id="{88532A94-D6C5-4FB3-9374-D51C5422B791}"/>
              </a:ext>
            </a:extLst>
          </p:cNvPr>
          <p:cNvPicPr>
            <a:picLocks noChangeAspect="1"/>
          </p:cNvPicPr>
          <p:nvPr/>
        </p:nvPicPr>
        <p:blipFill>
          <a:blip r:embed="rId2"/>
          <a:stretch>
            <a:fillRect/>
          </a:stretch>
        </p:blipFill>
        <p:spPr>
          <a:xfrm>
            <a:off x="2701863" y="2196730"/>
            <a:ext cx="1141556" cy="974713"/>
          </a:xfrm>
          <a:prstGeom prst="rect">
            <a:avLst/>
          </a:prstGeom>
        </p:spPr>
      </p:pic>
      <p:pic>
        <p:nvPicPr>
          <p:cNvPr id="13" name="Picture 12">
            <a:extLst>
              <a:ext uri="{FF2B5EF4-FFF2-40B4-BE49-F238E27FC236}">
                <a16:creationId xmlns:a16="http://schemas.microsoft.com/office/drawing/2014/main" id="{08987634-C8E6-45E9-9FA9-1DA4C2BC05D8}"/>
              </a:ext>
            </a:extLst>
          </p:cNvPr>
          <p:cNvPicPr>
            <a:picLocks noChangeAspect="1"/>
          </p:cNvPicPr>
          <p:nvPr/>
        </p:nvPicPr>
        <p:blipFill>
          <a:blip r:embed="rId3"/>
          <a:stretch>
            <a:fillRect/>
          </a:stretch>
        </p:blipFill>
        <p:spPr>
          <a:xfrm>
            <a:off x="5650023" y="2261791"/>
            <a:ext cx="891954" cy="974713"/>
          </a:xfrm>
          <a:prstGeom prst="rect">
            <a:avLst/>
          </a:prstGeom>
        </p:spPr>
      </p:pic>
      <p:pic>
        <p:nvPicPr>
          <p:cNvPr id="15" name="Picture 14">
            <a:extLst>
              <a:ext uri="{FF2B5EF4-FFF2-40B4-BE49-F238E27FC236}">
                <a16:creationId xmlns:a16="http://schemas.microsoft.com/office/drawing/2014/main" id="{FDC6509B-5433-4D5D-A09F-9F9E144AA97C}"/>
              </a:ext>
            </a:extLst>
          </p:cNvPr>
          <p:cNvPicPr>
            <a:picLocks noChangeAspect="1"/>
          </p:cNvPicPr>
          <p:nvPr/>
        </p:nvPicPr>
        <p:blipFill>
          <a:blip r:embed="rId4"/>
          <a:stretch>
            <a:fillRect/>
          </a:stretch>
        </p:blipFill>
        <p:spPr>
          <a:xfrm>
            <a:off x="8371778" y="2092610"/>
            <a:ext cx="825542" cy="1078833"/>
          </a:xfrm>
          <a:prstGeom prst="rect">
            <a:avLst/>
          </a:prstGeom>
        </p:spPr>
      </p:pic>
    </p:spTree>
    <p:extLst>
      <p:ext uri="{BB962C8B-B14F-4D97-AF65-F5344CB8AC3E}">
        <p14:creationId xmlns:p14="http://schemas.microsoft.com/office/powerpoint/2010/main" val="19205116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ows of cabbages growing in field">
            <a:extLst>
              <a:ext uri="{FF2B5EF4-FFF2-40B4-BE49-F238E27FC236}">
                <a16:creationId xmlns:a16="http://schemas.microsoft.com/office/drawing/2014/main" id="{4FF35D3B-E1AD-4542-AE4D-F8C67256611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247651" y="1587500"/>
            <a:ext cx="11696699" cy="4699000"/>
          </a:xfrm>
        </p:spPr>
      </p:pic>
      <p:sp>
        <p:nvSpPr>
          <p:cNvPr id="3" name="Text Placeholder 2">
            <a:extLst>
              <a:ext uri="{FF2B5EF4-FFF2-40B4-BE49-F238E27FC236}">
                <a16:creationId xmlns:a16="http://schemas.microsoft.com/office/drawing/2014/main" id="{0A88930B-6DA5-45D1-BDF1-20174AC1CDB4}"/>
              </a:ext>
            </a:extLst>
          </p:cNvPr>
          <p:cNvSpPr>
            <a:spLocks noGrp="1"/>
          </p:cNvSpPr>
          <p:nvPr>
            <p:ph type="body" sz="quarter" idx="18"/>
          </p:nvPr>
        </p:nvSpPr>
        <p:spPr>
          <a:xfrm>
            <a:off x="5503492" y="3092586"/>
            <a:ext cx="6440857" cy="1466443"/>
          </a:xfrm>
          <a:solidFill>
            <a:srgbClr val="85D2E1"/>
          </a:solidFill>
        </p:spPr>
        <p:txBody>
          <a:bodyPr/>
          <a:lstStyle/>
          <a:p>
            <a:r>
              <a:rPr lang="lt-LT" b="1" dirty="0">
                <a:solidFill>
                  <a:schemeClr val="bg1"/>
                </a:solidFill>
              </a:rPr>
              <a:t>T</a:t>
            </a:r>
            <a:r>
              <a:rPr lang="lt-LT" b="1" i="0" dirty="0">
                <a:solidFill>
                  <a:schemeClr val="bg1"/>
                </a:solidFill>
                <a:effectLst/>
              </a:rPr>
              <a:t>ai natūralūs arba sintetiniai junginiai, kurie trukdo įsisavinti maistines medžiagas. </a:t>
            </a:r>
          </a:p>
        </p:txBody>
      </p:sp>
      <p:sp>
        <p:nvSpPr>
          <p:cNvPr id="4" name="Text Placeholder 3">
            <a:extLst>
              <a:ext uri="{FF2B5EF4-FFF2-40B4-BE49-F238E27FC236}">
                <a16:creationId xmlns:a16="http://schemas.microsoft.com/office/drawing/2014/main" id="{47D7FAAC-2F12-476A-A829-44CEF6148E72}"/>
              </a:ext>
            </a:extLst>
          </p:cNvPr>
          <p:cNvSpPr>
            <a:spLocks noGrp="1"/>
          </p:cNvSpPr>
          <p:nvPr>
            <p:ph type="body" sz="quarter" idx="16"/>
          </p:nvPr>
        </p:nvSpPr>
        <p:spPr>
          <a:xfrm>
            <a:off x="464195" y="444299"/>
            <a:ext cx="7842317" cy="582221"/>
          </a:xfrm>
        </p:spPr>
        <p:txBody>
          <a:bodyPr>
            <a:normAutofit fontScale="55000" lnSpcReduction="20000"/>
          </a:bodyPr>
          <a:lstStyle/>
          <a:p>
            <a:r>
              <a:rPr lang="lt-LT" dirty="0"/>
              <a:t>Paprastas medžiagų, trukdančių įsisavinti maistines medžiagų apibrėžimas</a:t>
            </a:r>
          </a:p>
        </p:txBody>
      </p:sp>
    </p:spTree>
    <p:extLst>
      <p:ext uri="{BB962C8B-B14F-4D97-AF65-F5344CB8AC3E}">
        <p14:creationId xmlns:p14="http://schemas.microsoft.com/office/powerpoint/2010/main" val="7897442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3B15D3F5-0946-4928-BA6A-CF22C01C92D9}"/>
              </a:ext>
            </a:extLst>
          </p:cNvPr>
          <p:cNvGraphicFramePr>
            <a:graphicFrameLocks noGrp="1"/>
          </p:cNvGraphicFramePr>
          <p:nvPr>
            <p:extLst>
              <p:ext uri="{D42A27DB-BD31-4B8C-83A1-F6EECF244321}">
                <p14:modId xmlns:p14="http://schemas.microsoft.com/office/powerpoint/2010/main" val="2715919472"/>
              </p:ext>
            </p:extLst>
          </p:nvPr>
        </p:nvGraphicFramePr>
        <p:xfrm>
          <a:off x="613954" y="1690671"/>
          <a:ext cx="11008326" cy="4333240"/>
        </p:xfrm>
        <a:graphic>
          <a:graphicData uri="http://schemas.openxmlformats.org/drawingml/2006/table">
            <a:tbl>
              <a:tblPr firstRow="1" bandRow="1">
                <a:tableStyleId>{10A1B5D5-9B99-4C35-A422-299274C87663}</a:tableStyleId>
              </a:tblPr>
              <a:tblGrid>
                <a:gridCol w="2061085">
                  <a:extLst>
                    <a:ext uri="{9D8B030D-6E8A-4147-A177-3AD203B41FA5}">
                      <a16:colId xmlns:a16="http://schemas.microsoft.com/office/drawing/2014/main" val="3361581768"/>
                    </a:ext>
                  </a:extLst>
                </a:gridCol>
                <a:gridCol w="5683764">
                  <a:extLst>
                    <a:ext uri="{9D8B030D-6E8A-4147-A177-3AD203B41FA5}">
                      <a16:colId xmlns:a16="http://schemas.microsoft.com/office/drawing/2014/main" val="738503196"/>
                    </a:ext>
                  </a:extLst>
                </a:gridCol>
                <a:gridCol w="3263477">
                  <a:extLst>
                    <a:ext uri="{9D8B030D-6E8A-4147-A177-3AD203B41FA5}">
                      <a16:colId xmlns:a16="http://schemas.microsoft.com/office/drawing/2014/main" val="1892832008"/>
                    </a:ext>
                  </a:extLst>
                </a:gridCol>
              </a:tblGrid>
              <a:tr h="426485">
                <a:tc>
                  <a:txBody>
                    <a:bodyPr/>
                    <a:lstStyle/>
                    <a:p>
                      <a:r>
                        <a:rPr lang="en-US" sz="1600" noProof="0" dirty="0" err="1">
                          <a:solidFill>
                            <a:srgbClr val="000000"/>
                          </a:solidFill>
                        </a:rPr>
                        <a:t>Antimaistinė</a:t>
                      </a:r>
                      <a:r>
                        <a:rPr lang="en-US" sz="1600" noProof="0" dirty="0">
                          <a:solidFill>
                            <a:srgbClr val="000000"/>
                          </a:solidFill>
                        </a:rPr>
                        <a:t> </a:t>
                      </a:r>
                      <a:r>
                        <a:rPr lang="en-US" sz="1600" noProof="0" dirty="0" err="1">
                          <a:solidFill>
                            <a:srgbClr val="000000"/>
                          </a:solidFill>
                        </a:rPr>
                        <a:t>medžiaga</a:t>
                      </a:r>
                      <a:endParaRPr lang="en-IE" sz="1600" noProof="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600" noProof="0">
                          <a:solidFill>
                            <a:srgbClr val="000000"/>
                          </a:solidFill>
                        </a:rPr>
                        <a:t>Maisto šaltiniai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noProof="0" dirty="0">
                          <a:solidFill>
                            <a:srgbClr val="000000"/>
                          </a:solidFill>
                        </a:rPr>
                        <a:t>Galimas </a:t>
                      </a:r>
                      <a:r>
                        <a:rPr lang="en-US" sz="1600" noProof="0" dirty="0" err="1">
                          <a:solidFill>
                            <a:srgbClr val="000000"/>
                          </a:solidFill>
                        </a:rPr>
                        <a:t>poveikis</a:t>
                      </a:r>
                      <a:endParaRPr lang="en-IE" sz="1600" noProof="0" dirty="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873296302"/>
                  </a:ext>
                </a:extLst>
              </a:tr>
              <a:tr h="370840">
                <a:tc>
                  <a:txBody>
                    <a:bodyPr/>
                    <a:lstStyle/>
                    <a:p>
                      <a:r>
                        <a:rPr lang="en-US" sz="1600" noProof="0">
                          <a:solidFill>
                            <a:srgbClr val="000000"/>
                          </a:solidFill>
                        </a:rPr>
                        <a:t>Lektinai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noProof="0">
                          <a:solidFill>
                            <a:srgbClr val="000000"/>
                          </a:solidFill>
                        </a:rPr>
                        <a:t>Ankštiniai augalai, javų grūdai, sėklos, riešutai, vaisiai, daržovės</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IE" sz="1600" b="0" kern="1200" noProof="0">
                          <a:solidFill>
                            <a:srgbClr val="000000"/>
                          </a:solidFill>
                          <a:effectLst/>
                        </a:rPr>
                        <a:t>Pakitusi žarnyno funkcija; uždegimas</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764095847"/>
                  </a:ext>
                </a:extLst>
              </a:tr>
              <a:tr h="370840">
                <a:tc>
                  <a:txBody>
                    <a:bodyPr/>
                    <a:lstStyle/>
                    <a:p>
                      <a:r>
                        <a:rPr lang="en-US" sz="1600" noProof="0">
                          <a:solidFill>
                            <a:srgbClr val="000000"/>
                          </a:solidFill>
                        </a:rPr>
                        <a:t>Oksalatai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Špinatai, šveicariškoji mangoldija, rūgštynės, burokėliai, burokėlių šakniavaisiai, rabarbarai, riešutai, ankštiniai augalai, javų grūdai, saldžiosios bulvės, bulvės</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Gali slopinti kalcio absorbciją; didina kalcio inkstų akmenų susidarymą</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438779956"/>
                  </a:ext>
                </a:extLst>
              </a:tr>
              <a:tr h="370840">
                <a:tc>
                  <a:txBody>
                    <a:bodyPr/>
                    <a:lstStyle/>
                    <a:p>
                      <a:r>
                        <a:rPr lang="en-US" sz="1600" noProof="0">
                          <a:solidFill>
                            <a:srgbClr val="000000"/>
                          </a:solidFill>
                        </a:rPr>
                        <a:t>Filatas (IP6)</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Ankštiniai augalai, javų grūdai, pseudogrūdiniai augalai (amarantas, kvinoja, soros), riešutai, sėklos</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600" b="0" kern="1200" noProof="0">
                          <a:solidFill>
                            <a:srgbClr val="000000"/>
                          </a:solidFill>
                          <a:effectLst/>
                        </a:rPr>
                        <a:t>Gali slopinti geležies, cinko ir kalcio absorbciją</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719483737"/>
                  </a:ext>
                </a:extLst>
              </a:tr>
              <a:tr h="370840">
                <a:tc>
                  <a:txBody>
                    <a:bodyPr/>
                    <a:lstStyle/>
                    <a:p>
                      <a:r>
                        <a:rPr lang="en-US" sz="1600" noProof="0">
                          <a:solidFill>
                            <a:srgbClr val="000000"/>
                          </a:solidFill>
                        </a:rPr>
                        <a:t>Goitrogenai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Kopūstinės daržovės (kopūstai, briuseliniai kopūstai, kopūstai, ropės, kininiai kopūstai, brokoliai), soros, manijokai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Hipotirozė ir (arba) gūžys; slopina jodo pasisavinimą</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835352165"/>
                  </a:ext>
                </a:extLst>
              </a:tr>
              <a:tr h="370840">
                <a:tc>
                  <a:txBody>
                    <a:bodyPr/>
                    <a:lstStyle/>
                    <a:p>
                      <a:r>
                        <a:rPr lang="en-US" sz="1600" noProof="0">
                          <a:solidFill>
                            <a:srgbClr val="000000"/>
                          </a:solidFill>
                        </a:rPr>
                        <a:t>Fitoestrogenai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Sojos ir sojos produktai, linų sėmenys, riešutai (nežymiai), vaisiai ir daržovės (nežymiai)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Endokrininės sistemos sutrikimai; didesnė estrogenams jautraus vėžio rizika</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743041759"/>
                  </a:ext>
                </a:extLst>
              </a:tr>
              <a:tr h="370840">
                <a:tc>
                  <a:txBody>
                    <a:bodyPr/>
                    <a:lstStyle/>
                    <a:p>
                      <a:r>
                        <a:rPr lang="en-US" sz="1600" noProof="0">
                          <a:solidFill>
                            <a:srgbClr val="000000"/>
                          </a:solidFill>
                        </a:rPr>
                        <a:t>Taninai</a:t>
                      </a:r>
                      <a:endParaRPr lang="en-IE" sz="1600" noProof="0">
                        <a:solidFill>
                          <a:srgbClr val="000000"/>
                        </a:solidFill>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lt-LT" sz="1600" b="0" kern="1200" noProof="0">
                          <a:solidFill>
                            <a:srgbClr val="000000"/>
                          </a:solidFill>
                          <a:effectLst/>
                        </a:rPr>
                        <a:t>Arbata, kakava, vynuogės, uogos, obuoliai, kaulavaisiai, riešutai, pupelės, neskaldyti grūdai</a:t>
                      </a: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r>
                        <a:rPr lang="en-US" sz="1600" b="0" kern="1200" noProof="0" dirty="0" err="1">
                          <a:solidFill>
                            <a:srgbClr val="000000"/>
                          </a:solidFill>
                          <a:effectLst/>
                        </a:rPr>
                        <a:t>Slopina</a:t>
                      </a:r>
                      <a:r>
                        <a:rPr lang="en-US" sz="1600" b="0" kern="1200" noProof="0" dirty="0">
                          <a:solidFill>
                            <a:srgbClr val="000000"/>
                          </a:solidFill>
                          <a:effectLst/>
                        </a:rPr>
                        <a:t> </a:t>
                      </a:r>
                      <a:r>
                        <a:rPr lang="en-US" sz="1600" b="0" kern="1200" noProof="0" dirty="0" err="1">
                          <a:solidFill>
                            <a:srgbClr val="000000"/>
                          </a:solidFill>
                          <a:effectLst/>
                        </a:rPr>
                        <a:t>geležies</a:t>
                      </a:r>
                      <a:r>
                        <a:rPr lang="en-US" sz="1600" b="0" kern="1200" noProof="0" dirty="0">
                          <a:solidFill>
                            <a:srgbClr val="000000"/>
                          </a:solidFill>
                          <a:effectLst/>
                        </a:rPr>
                        <a:t> </a:t>
                      </a:r>
                      <a:r>
                        <a:rPr lang="en-US" sz="1600" b="0" kern="1200" noProof="0" dirty="0" err="1">
                          <a:solidFill>
                            <a:srgbClr val="000000"/>
                          </a:solidFill>
                          <a:effectLst/>
                        </a:rPr>
                        <a:t>absorbciją</a:t>
                      </a:r>
                      <a:r>
                        <a:rPr lang="en-US" sz="1600" b="0" kern="1200" noProof="0" dirty="0">
                          <a:solidFill>
                            <a:srgbClr val="000000"/>
                          </a:solidFill>
                          <a:effectLst/>
                        </a:rPr>
                        <a:t>; </a:t>
                      </a:r>
                      <a:r>
                        <a:rPr lang="en-US" sz="1600" b="0" kern="1200" noProof="0" dirty="0" err="1">
                          <a:solidFill>
                            <a:srgbClr val="000000"/>
                          </a:solidFill>
                          <a:effectLst/>
                        </a:rPr>
                        <a:t>neigiamai</a:t>
                      </a:r>
                      <a:r>
                        <a:rPr lang="en-US" sz="1600" b="0" kern="1200" noProof="0" dirty="0">
                          <a:solidFill>
                            <a:srgbClr val="000000"/>
                          </a:solidFill>
                          <a:effectLst/>
                        </a:rPr>
                        <a:t> </a:t>
                      </a:r>
                      <a:r>
                        <a:rPr lang="en-US" sz="1600" b="0" kern="1200" noProof="0" dirty="0" err="1">
                          <a:solidFill>
                            <a:srgbClr val="000000"/>
                          </a:solidFill>
                          <a:effectLst/>
                        </a:rPr>
                        <a:t>veikia</a:t>
                      </a:r>
                      <a:r>
                        <a:rPr lang="en-US" sz="1600" b="0" kern="1200" noProof="0" dirty="0">
                          <a:solidFill>
                            <a:srgbClr val="000000"/>
                          </a:solidFill>
                          <a:effectLst/>
                        </a:rPr>
                        <a:t> </a:t>
                      </a:r>
                      <a:r>
                        <a:rPr lang="en-US" sz="1600" b="0" kern="1200" noProof="0" dirty="0" err="1">
                          <a:solidFill>
                            <a:srgbClr val="000000"/>
                          </a:solidFill>
                          <a:effectLst/>
                        </a:rPr>
                        <a:t>geležies</a:t>
                      </a:r>
                      <a:r>
                        <a:rPr lang="en-US" sz="1600" b="0" kern="1200" noProof="0" dirty="0">
                          <a:solidFill>
                            <a:srgbClr val="000000"/>
                          </a:solidFill>
                          <a:effectLst/>
                        </a:rPr>
                        <a:t> </a:t>
                      </a:r>
                      <a:r>
                        <a:rPr lang="en-US" sz="1600" b="0" kern="1200" noProof="0" dirty="0" err="1">
                          <a:solidFill>
                            <a:srgbClr val="000000"/>
                          </a:solidFill>
                          <a:effectLst/>
                        </a:rPr>
                        <a:t>atsargas</a:t>
                      </a:r>
                      <a:endParaRPr lang="en-US" sz="1600" b="0" kern="1200" noProof="0" dirty="0">
                        <a:solidFill>
                          <a:srgbClr val="000000"/>
                        </a:solidFill>
                        <a:effectLst/>
                      </a:endParaRPr>
                    </a:p>
                  </a:txBody>
                  <a:tcP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97522844"/>
                  </a:ext>
                </a:extLst>
              </a:tr>
            </a:tbl>
          </a:graphicData>
        </a:graphic>
      </p:graphicFrame>
      <p:sp>
        <p:nvSpPr>
          <p:cNvPr id="5" name="Text Placeholder 2">
            <a:extLst>
              <a:ext uri="{FF2B5EF4-FFF2-40B4-BE49-F238E27FC236}">
                <a16:creationId xmlns:a16="http://schemas.microsoft.com/office/drawing/2014/main" id="{C003F4F1-9367-4E1D-8D1D-F024C20ED513}"/>
              </a:ext>
            </a:extLst>
          </p:cNvPr>
          <p:cNvSpPr>
            <a:spLocks noGrp="1"/>
          </p:cNvSpPr>
          <p:nvPr>
            <p:ph type="body" sz="quarter" idx="16"/>
          </p:nvPr>
        </p:nvSpPr>
        <p:spPr>
          <a:xfrm>
            <a:off x="-4273" y="0"/>
            <a:ext cx="12196273" cy="854357"/>
          </a:xfrm>
          <a:solidFill>
            <a:srgbClr val="85D2E1"/>
          </a:solidFill>
        </p:spPr>
        <p:txBody>
          <a:bodyPr anchor="ctr">
            <a:normAutofit fontScale="92500" lnSpcReduction="20000"/>
          </a:bodyPr>
          <a:lstStyle/>
          <a:p>
            <a:r>
              <a:rPr lang="lt-LT" b="1" dirty="0"/>
              <a:t>Medžiagos, </a:t>
            </a:r>
            <a:r>
              <a:rPr lang="lt-LT" b="1" dirty="0" err="1"/>
              <a:t>trukdnačios</a:t>
            </a:r>
            <a:r>
              <a:rPr lang="lt-LT" b="1" dirty="0"/>
              <a:t> įsisavinti </a:t>
            </a:r>
            <a:r>
              <a:rPr lang="lt-LT" b="1" dirty="0" err="1"/>
              <a:t>maistes</a:t>
            </a:r>
            <a:r>
              <a:rPr lang="lt-LT" b="1" dirty="0"/>
              <a:t> medžiagas: š</a:t>
            </a:r>
            <a:r>
              <a:rPr lang="lt-LT" dirty="0"/>
              <a:t>altiniai ir siūlomas poveikis</a:t>
            </a:r>
          </a:p>
        </p:txBody>
      </p:sp>
      <p:sp>
        <p:nvSpPr>
          <p:cNvPr id="6" name="TextBox 5">
            <a:extLst>
              <a:ext uri="{FF2B5EF4-FFF2-40B4-BE49-F238E27FC236}">
                <a16:creationId xmlns:a16="http://schemas.microsoft.com/office/drawing/2014/main" id="{B4E923E8-E68D-4855-A073-99A6D942EFFB}"/>
              </a:ext>
            </a:extLst>
          </p:cNvPr>
          <p:cNvSpPr txBox="1"/>
          <p:nvPr/>
        </p:nvSpPr>
        <p:spPr>
          <a:xfrm>
            <a:off x="11392433" y="6310426"/>
            <a:ext cx="609600" cy="276999"/>
          </a:xfrm>
          <a:prstGeom prst="rect">
            <a:avLst/>
          </a:prstGeom>
          <a:noFill/>
        </p:spPr>
        <p:txBody>
          <a:bodyPr wrap="square" rtlCol="0">
            <a:spAutoFit/>
          </a:bodyPr>
          <a:lstStyle/>
          <a:p>
            <a:r>
              <a:rPr lang="en-US" sz="1200" dirty="0">
                <a:solidFill>
                  <a:srgbClr val="1188A3"/>
                </a:solidFill>
                <a:hlinkClick r:id="rId2">
                  <a:extLst>
                    <a:ext uri="{A12FA001-AC4F-418D-AE19-62706E023703}">
                      <ahyp:hlinkClr xmlns:ahyp="http://schemas.microsoft.com/office/drawing/2018/hyperlinkcolor" val="tx"/>
                    </a:ext>
                  </a:extLst>
                </a:hlinkClick>
              </a:rPr>
              <a:t>Source</a:t>
            </a:r>
            <a:endParaRPr lang="en-IE" sz="1200" dirty="0">
              <a:solidFill>
                <a:srgbClr val="1188A3"/>
              </a:solidFill>
            </a:endParaRPr>
          </a:p>
        </p:txBody>
      </p:sp>
    </p:spTree>
    <p:extLst>
      <p:ext uri="{BB962C8B-B14F-4D97-AF65-F5344CB8AC3E}">
        <p14:creationId xmlns:p14="http://schemas.microsoft.com/office/powerpoint/2010/main" val="995662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F151D0-0B37-46FC-819F-5B5FFF90EE56}"/>
              </a:ext>
            </a:extLst>
          </p:cNvPr>
          <p:cNvSpPr>
            <a:spLocks noGrp="1"/>
          </p:cNvSpPr>
          <p:nvPr>
            <p:ph type="body" sz="quarter" idx="16"/>
          </p:nvPr>
        </p:nvSpPr>
        <p:spPr>
          <a:xfrm>
            <a:off x="2149154" y="934084"/>
            <a:ext cx="5124482" cy="2723516"/>
          </a:xfrm>
        </p:spPr>
        <p:txBody>
          <a:bodyPr>
            <a:normAutofit/>
          </a:bodyPr>
          <a:lstStyle/>
          <a:p>
            <a:r>
              <a:rPr lang="pt-BR" sz="4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Natūrali mityba ir ingredientų funkcionalumas</a:t>
            </a:r>
          </a:p>
          <a:p>
            <a:endParaRPr lang="en-IE" dirty="0"/>
          </a:p>
        </p:txBody>
      </p:sp>
      <p:sp>
        <p:nvSpPr>
          <p:cNvPr id="3" name="Text Placeholder 2">
            <a:extLst>
              <a:ext uri="{FF2B5EF4-FFF2-40B4-BE49-F238E27FC236}">
                <a16:creationId xmlns:a16="http://schemas.microsoft.com/office/drawing/2014/main" id="{7F322F34-8AD9-4B60-B6B0-9E63D78E918F}"/>
              </a:ext>
            </a:extLst>
          </p:cNvPr>
          <p:cNvSpPr>
            <a:spLocks noGrp="1"/>
          </p:cNvSpPr>
          <p:nvPr>
            <p:ph type="body" sz="quarter" idx="17"/>
          </p:nvPr>
        </p:nvSpPr>
        <p:spPr/>
        <p:txBody>
          <a:bodyPr>
            <a:normAutofit fontScale="85000" lnSpcReduction="20000"/>
          </a:bodyPr>
          <a:lstStyle/>
          <a:p>
            <a:r>
              <a:rPr lang="en-US" dirty="0"/>
              <a:t>4</a:t>
            </a:r>
            <a:endParaRPr lang="en-IE" dirty="0"/>
          </a:p>
        </p:txBody>
      </p:sp>
    </p:spTree>
    <p:extLst>
      <p:ext uri="{BB962C8B-B14F-4D97-AF65-F5344CB8AC3E}">
        <p14:creationId xmlns:p14="http://schemas.microsoft.com/office/powerpoint/2010/main" val="20239723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DE98B8-2E23-4F5D-A1C9-A3BD01575FAA}"/>
              </a:ext>
            </a:extLst>
          </p:cNvPr>
          <p:cNvSpPr>
            <a:spLocks noGrp="1"/>
          </p:cNvSpPr>
          <p:nvPr>
            <p:ph type="body" sz="quarter" idx="18"/>
          </p:nvPr>
        </p:nvSpPr>
        <p:spPr>
          <a:xfrm>
            <a:off x="435836" y="1461331"/>
            <a:ext cx="5564883" cy="4163384"/>
          </a:xfrm>
        </p:spPr>
        <p:txBody>
          <a:bodyPr>
            <a:normAutofit/>
          </a:bodyPr>
          <a:lstStyle/>
          <a:p>
            <a:pPr indent="0"/>
            <a:r>
              <a:rPr lang="lt-LT" b="0" i="0" dirty="0">
                <a:effectLst/>
              </a:rPr>
              <a:t>Šiuolaikinėje visuomenėje </a:t>
            </a:r>
            <a:r>
              <a:rPr lang="lt-LT" dirty="0"/>
              <a:t>atsiranda</a:t>
            </a:r>
            <a:r>
              <a:rPr lang="lt-LT" b="0" i="0" dirty="0">
                <a:effectLst/>
              </a:rPr>
              <a:t> naujas ir gyvybiškai svarbus susidomėjimas mityba. Šis smalsumas nėra nukreiptas į tradicines dietologijos ir mokslo sritis,  o apima besiformuojančią mitybos sritį, kuri apima ne tik </a:t>
            </a:r>
            <a:r>
              <a:rPr lang="lt-LT" b="1" i="0" dirty="0">
                <a:effectLst/>
              </a:rPr>
              <a:t>maisto savybes</a:t>
            </a:r>
            <a:r>
              <a:rPr lang="lt-LT" b="0" i="0" dirty="0">
                <a:effectLst/>
              </a:rPr>
              <a:t>, bet ir tiria </a:t>
            </a:r>
            <a:r>
              <a:rPr lang="lt-LT" b="1" i="0" dirty="0">
                <a:effectLst/>
              </a:rPr>
              <a:t>maisto šaltinio kokybę </a:t>
            </a:r>
            <a:r>
              <a:rPr lang="lt-LT" b="0" i="0" dirty="0">
                <a:effectLst/>
              </a:rPr>
              <a:t>bei </a:t>
            </a:r>
            <a:r>
              <a:rPr lang="lt-LT" b="1" i="0" dirty="0">
                <a:effectLst/>
              </a:rPr>
              <a:t>vartotojo požiūrį į paprastus dalykus</a:t>
            </a:r>
            <a:r>
              <a:rPr lang="lt-LT" b="0" i="0" dirty="0">
                <a:effectLst/>
              </a:rPr>
              <a:t>. </a:t>
            </a:r>
          </a:p>
          <a:p>
            <a:pPr indent="0"/>
            <a:endParaRPr lang="en-US" b="0" i="0" dirty="0">
              <a:effectLst/>
            </a:endParaRPr>
          </a:p>
          <a:p>
            <a:pPr indent="0"/>
            <a:r>
              <a:rPr lang="en-US" b="0" i="0" dirty="0" err="1">
                <a:effectLst/>
              </a:rPr>
              <a:t>Ši</a:t>
            </a:r>
            <a:r>
              <a:rPr lang="en-US" b="0" i="0" dirty="0">
                <a:effectLst/>
              </a:rPr>
              <a:t> </a:t>
            </a:r>
            <a:r>
              <a:rPr lang="en-US" b="0" i="0" dirty="0" err="1">
                <a:effectLst/>
              </a:rPr>
              <a:t>sritis</a:t>
            </a:r>
            <a:r>
              <a:rPr lang="en-US" b="0" i="0" dirty="0">
                <a:effectLst/>
              </a:rPr>
              <a:t> </a:t>
            </a:r>
            <a:r>
              <a:rPr lang="en-US" b="0" i="0" dirty="0" err="1">
                <a:effectLst/>
              </a:rPr>
              <a:t>vadinama</a:t>
            </a:r>
            <a:r>
              <a:rPr lang="en-US" b="0" i="0" dirty="0">
                <a:effectLst/>
              </a:rPr>
              <a:t> </a:t>
            </a:r>
            <a:r>
              <a:rPr lang="en-US" b="0" i="0" dirty="0" err="1">
                <a:effectLst/>
              </a:rPr>
              <a:t>natūralia</a:t>
            </a:r>
            <a:r>
              <a:rPr lang="en-US" b="0" i="0" dirty="0">
                <a:effectLst/>
              </a:rPr>
              <a:t> </a:t>
            </a:r>
            <a:r>
              <a:rPr lang="en-US" b="0" i="0" dirty="0" err="1">
                <a:effectLst/>
              </a:rPr>
              <a:t>mityba</a:t>
            </a:r>
            <a:r>
              <a:rPr lang="en-US" b="0" i="0" dirty="0">
                <a:effectLst/>
              </a:rPr>
              <a:t>.</a:t>
            </a:r>
          </a:p>
          <a:p>
            <a:pPr indent="0"/>
            <a:endParaRPr lang="en-US" b="0" i="0" dirty="0">
              <a:effectLst/>
            </a:endParaRPr>
          </a:p>
        </p:txBody>
      </p:sp>
      <p:sp>
        <p:nvSpPr>
          <p:cNvPr id="3" name="Text Placeholder 2">
            <a:extLst>
              <a:ext uri="{FF2B5EF4-FFF2-40B4-BE49-F238E27FC236}">
                <a16:creationId xmlns:a16="http://schemas.microsoft.com/office/drawing/2014/main" id="{4431DF75-CB4E-41E9-97E7-8B0F903865B0}"/>
              </a:ext>
            </a:extLst>
          </p:cNvPr>
          <p:cNvSpPr>
            <a:spLocks noGrp="1"/>
          </p:cNvSpPr>
          <p:nvPr>
            <p:ph type="body" sz="quarter" idx="16"/>
          </p:nvPr>
        </p:nvSpPr>
        <p:spPr/>
        <p:txBody>
          <a:bodyPr>
            <a:normAutofit lnSpcReduction="10000"/>
          </a:bodyPr>
          <a:lstStyle/>
          <a:p>
            <a:r>
              <a:rPr lang="lt-LT" dirty="0"/>
              <a:t>Natūrali mityba</a:t>
            </a:r>
          </a:p>
        </p:txBody>
      </p:sp>
      <p:pic>
        <p:nvPicPr>
          <p:cNvPr id="6" name="Picture Placeholder 5" descr="Food in a picnic">
            <a:extLst>
              <a:ext uri="{FF2B5EF4-FFF2-40B4-BE49-F238E27FC236}">
                <a16:creationId xmlns:a16="http://schemas.microsoft.com/office/drawing/2014/main" id="{840234B7-96AC-44A1-995F-8703580DDE9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098264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B8E1A8-3FF1-44B0-A779-6E96C8B0B0B1}"/>
              </a:ext>
            </a:extLst>
          </p:cNvPr>
          <p:cNvSpPr>
            <a:spLocks noGrp="1"/>
          </p:cNvSpPr>
          <p:nvPr>
            <p:ph type="body" sz="quarter" idx="14"/>
          </p:nvPr>
        </p:nvSpPr>
        <p:spPr>
          <a:xfrm>
            <a:off x="10892351" y="3241556"/>
            <a:ext cx="785328" cy="1056986"/>
          </a:xfrm>
        </p:spPr>
        <p:txBody>
          <a:bodyPr>
            <a:noAutofit/>
          </a:bodyPr>
          <a:lstStyle/>
          <a:p>
            <a:r>
              <a:rPr lang="en-US" dirty="0"/>
              <a:t>”</a:t>
            </a:r>
            <a:endParaRPr lang="en-IE" dirty="0"/>
          </a:p>
        </p:txBody>
      </p:sp>
      <p:sp>
        <p:nvSpPr>
          <p:cNvPr id="3" name="Text Placeholder 2">
            <a:extLst>
              <a:ext uri="{FF2B5EF4-FFF2-40B4-BE49-F238E27FC236}">
                <a16:creationId xmlns:a16="http://schemas.microsoft.com/office/drawing/2014/main" id="{AF97A8EA-562B-4DB6-8406-5BC67E32E569}"/>
              </a:ext>
            </a:extLst>
          </p:cNvPr>
          <p:cNvSpPr>
            <a:spLocks noGrp="1"/>
          </p:cNvSpPr>
          <p:nvPr>
            <p:ph type="body" sz="quarter" idx="13"/>
          </p:nvPr>
        </p:nvSpPr>
        <p:spPr>
          <a:xfrm>
            <a:off x="6626434" y="662618"/>
            <a:ext cx="4448035" cy="4493975"/>
          </a:xfrm>
        </p:spPr>
        <p:txBody>
          <a:bodyPr>
            <a:normAutofit/>
          </a:bodyPr>
          <a:lstStyle/>
          <a:p>
            <a:r>
              <a:rPr lang="lt-LT" sz="2800" b="0" i="0" dirty="0">
                <a:effectLst/>
              </a:rPr>
              <a:t>Šiuolaikiniai informuoti vartotojai pripažįsta, kad jie yra tai, ką valgo. </a:t>
            </a:r>
          </a:p>
          <a:p>
            <a:r>
              <a:rPr lang="lt-LT" sz="2800" b="0" i="0" dirty="0">
                <a:effectLst/>
              </a:rPr>
              <a:t>Jie taip pat supranta, kad maistas maitina ne tik fizinį kūną. Protas ir sąmonė nėra atskirti nuo fizinio </a:t>
            </a:r>
            <a:r>
              <a:rPr lang="lt-LT" sz="2800" i="0" dirty="0"/>
              <a:t>„aš“</a:t>
            </a:r>
            <a:r>
              <a:rPr lang="lt-LT" sz="2800" b="0" i="0" dirty="0">
                <a:effectLst/>
              </a:rPr>
              <a:t>.</a:t>
            </a:r>
          </a:p>
        </p:txBody>
      </p:sp>
      <p:sp>
        <p:nvSpPr>
          <p:cNvPr id="4" name="Text Placeholder 3">
            <a:extLst>
              <a:ext uri="{FF2B5EF4-FFF2-40B4-BE49-F238E27FC236}">
                <a16:creationId xmlns:a16="http://schemas.microsoft.com/office/drawing/2014/main" id="{BB74BF2C-507A-4B8F-9075-8B1A108A90D8}"/>
              </a:ext>
            </a:extLst>
          </p:cNvPr>
          <p:cNvSpPr>
            <a:spLocks noGrp="1"/>
          </p:cNvSpPr>
          <p:nvPr>
            <p:ph type="body" sz="quarter" idx="15"/>
          </p:nvPr>
        </p:nvSpPr>
        <p:spPr>
          <a:xfrm>
            <a:off x="5954754" y="546892"/>
            <a:ext cx="2613204" cy="1221666"/>
          </a:xfrm>
        </p:spPr>
        <p:txBody>
          <a:bodyPr/>
          <a:lstStyle/>
          <a:p>
            <a:r>
              <a:rPr lang="en-US" dirty="0"/>
              <a:t>„</a:t>
            </a:r>
            <a:endParaRPr lang="en-IE" dirty="0"/>
          </a:p>
        </p:txBody>
      </p:sp>
      <p:pic>
        <p:nvPicPr>
          <p:cNvPr id="11" name="Picture Placeholder 10" descr="Field of white flowers">
            <a:extLst>
              <a:ext uri="{FF2B5EF4-FFF2-40B4-BE49-F238E27FC236}">
                <a16:creationId xmlns:a16="http://schemas.microsoft.com/office/drawing/2014/main" id="{C4734D51-8F4C-40A4-BE70-C106BB3AB3DD}"/>
              </a:ext>
            </a:extLst>
          </p:cNvPr>
          <p:cNvPicPr>
            <a:picLocks noGrp="1" noChangeAspect="1"/>
          </p:cNvPicPr>
          <p:nvPr>
            <p:ph type="pic" sz="quarter" idx="19"/>
          </p:nvPr>
        </p:nvPicPr>
        <p:blipFill rotWithShape="1">
          <a:blip r:embed="rId2" cstate="screen">
            <a:extLst>
              <a:ext uri="{28A0092B-C50C-407E-A947-70E740481C1C}">
                <a14:useLocalDpi xmlns:a14="http://schemas.microsoft.com/office/drawing/2010/main"/>
              </a:ext>
            </a:extLst>
          </a:blip>
          <a:srcRect b="-1390"/>
          <a:stretch/>
        </p:blipFill>
        <p:spPr>
          <a:xfrm>
            <a:off x="705779" y="0"/>
            <a:ext cx="5248975" cy="6858001"/>
          </a:xfrm>
        </p:spPr>
      </p:pic>
    </p:spTree>
    <p:extLst>
      <p:ext uri="{BB962C8B-B14F-4D97-AF65-F5344CB8AC3E}">
        <p14:creationId xmlns:p14="http://schemas.microsoft.com/office/powerpoint/2010/main" val="21745320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D23B40-9E03-4316-B20D-B37C3E868EF2}"/>
              </a:ext>
            </a:extLst>
          </p:cNvPr>
          <p:cNvSpPr>
            <a:spLocks noGrp="1"/>
          </p:cNvSpPr>
          <p:nvPr>
            <p:ph type="body" sz="quarter" idx="18"/>
          </p:nvPr>
        </p:nvSpPr>
        <p:spPr>
          <a:xfrm>
            <a:off x="596634" y="1512606"/>
            <a:ext cx="5693071" cy="4112109"/>
          </a:xfrm>
        </p:spPr>
        <p:txBody>
          <a:bodyPr>
            <a:normAutofit/>
          </a:bodyPr>
          <a:lstStyle/>
          <a:p>
            <a:pPr marL="0"/>
            <a:r>
              <a:rPr lang="lt-LT" dirty="0"/>
              <a:t>Dabar jau žinome, kad nėra dietos, kuri tiktų visiems ir visada.</a:t>
            </a:r>
          </a:p>
          <a:p>
            <a:pPr marL="0"/>
            <a:r>
              <a:rPr lang="lt-LT" dirty="0"/>
              <a:t>Taip pat nėra stebuklingų maistinių medžiagų, kurios išgydytų visas ligas. Kiekvienas žmogus yra unikalus, ir į tai reikia atsižvelgti planuojant naujus produktus, valgiaraščius ar mitybos planus vyresnio amžiaus žmonėms.</a:t>
            </a:r>
          </a:p>
          <a:p>
            <a:pPr marL="0"/>
            <a:r>
              <a:rPr lang="lt-LT" b="1" dirty="0"/>
              <a:t>Natūralios mitybos požiūriu, nuo vartojamo maisto kokybės priklauso geros savijautos laipsnis.</a:t>
            </a:r>
          </a:p>
          <a:p>
            <a:pPr marL="0"/>
            <a:endParaRPr lang="en-US" dirty="0"/>
          </a:p>
        </p:txBody>
      </p:sp>
      <p:sp>
        <p:nvSpPr>
          <p:cNvPr id="3" name="Text Placeholder 2">
            <a:extLst>
              <a:ext uri="{FF2B5EF4-FFF2-40B4-BE49-F238E27FC236}">
                <a16:creationId xmlns:a16="http://schemas.microsoft.com/office/drawing/2014/main" id="{12B8E80B-9EB1-4453-9698-65FF55289D90}"/>
              </a:ext>
            </a:extLst>
          </p:cNvPr>
          <p:cNvSpPr>
            <a:spLocks noGrp="1"/>
          </p:cNvSpPr>
          <p:nvPr>
            <p:ph type="body" sz="quarter" idx="16"/>
          </p:nvPr>
        </p:nvSpPr>
        <p:spPr>
          <a:xfrm>
            <a:off x="596634" y="486031"/>
            <a:ext cx="5085159" cy="582221"/>
          </a:xfrm>
        </p:spPr>
        <p:txBody>
          <a:bodyPr>
            <a:normAutofit lnSpcReduction="10000"/>
          </a:bodyPr>
          <a:lstStyle/>
          <a:p>
            <a:r>
              <a:rPr lang="lt-LT" dirty="0"/>
              <a:t>Pilnas vaizdas</a:t>
            </a:r>
          </a:p>
        </p:txBody>
      </p:sp>
      <p:graphicFrame>
        <p:nvGraphicFramePr>
          <p:cNvPr id="8" name="Diagram 7">
            <a:extLst>
              <a:ext uri="{FF2B5EF4-FFF2-40B4-BE49-F238E27FC236}">
                <a16:creationId xmlns:a16="http://schemas.microsoft.com/office/drawing/2014/main" id="{F4D5D4F1-DB70-44BF-9E4A-7542D8ED3B66}"/>
              </a:ext>
            </a:extLst>
          </p:cNvPr>
          <p:cNvGraphicFramePr/>
          <p:nvPr>
            <p:extLst>
              <p:ext uri="{D42A27DB-BD31-4B8C-83A1-F6EECF244321}">
                <p14:modId xmlns:p14="http://schemas.microsoft.com/office/powerpoint/2010/main" val="1075572232"/>
              </p:ext>
            </p:extLst>
          </p:nvPr>
        </p:nvGraphicFramePr>
        <p:xfrm>
          <a:off x="5202491" y="62973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5646C263-9D1F-4EB5-A57C-57E91292A5F5}"/>
              </a:ext>
            </a:extLst>
          </p:cNvPr>
          <p:cNvSpPr txBox="1"/>
          <p:nvPr/>
        </p:nvSpPr>
        <p:spPr>
          <a:xfrm>
            <a:off x="6618293" y="168072"/>
            <a:ext cx="5296395" cy="461665"/>
          </a:xfrm>
          <a:prstGeom prst="rect">
            <a:avLst/>
          </a:prstGeom>
          <a:noFill/>
        </p:spPr>
        <p:txBody>
          <a:bodyPr wrap="square">
            <a:spAutoFit/>
          </a:bodyPr>
          <a:lstStyle/>
          <a:p>
            <a:pPr algn="ctr"/>
            <a:r>
              <a:rPr lang="lt-LT" sz="2400" b="1" dirty="0">
                <a:solidFill>
                  <a:srgbClr val="000000"/>
                </a:solidFill>
              </a:rPr>
              <a:t>Natūralių maistinių medžiagų savybės</a:t>
            </a:r>
            <a:endParaRPr lang="en-IE" sz="2400" b="1" dirty="0">
              <a:solidFill>
                <a:srgbClr val="000000"/>
              </a:solidFill>
            </a:endParaRPr>
          </a:p>
        </p:txBody>
      </p:sp>
    </p:spTree>
    <p:extLst>
      <p:ext uri="{BB962C8B-B14F-4D97-AF65-F5344CB8AC3E}">
        <p14:creationId xmlns:p14="http://schemas.microsoft.com/office/powerpoint/2010/main" val="305864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Dandelion on a green background">
            <a:extLst>
              <a:ext uri="{FF2B5EF4-FFF2-40B4-BE49-F238E27FC236}">
                <a16:creationId xmlns:a16="http://schemas.microsoft.com/office/drawing/2014/main" id="{3EDAE4E1-1EF2-4647-BF78-EDFB24F5513E}"/>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BB06FE57-F9AA-4B8A-B90B-848174F5610B}"/>
              </a:ext>
            </a:extLst>
          </p:cNvPr>
          <p:cNvSpPr>
            <a:spLocks noGrp="1"/>
          </p:cNvSpPr>
          <p:nvPr>
            <p:ph type="body" sz="quarter" idx="18"/>
          </p:nvPr>
        </p:nvSpPr>
        <p:spPr>
          <a:xfrm>
            <a:off x="1498600" y="1773241"/>
            <a:ext cx="4925951" cy="4525954"/>
          </a:xfrm>
        </p:spPr>
        <p:txBody>
          <a:bodyPr vert="horz" lIns="91440" tIns="45720" rIns="91440" bIns="45720" rtlCol="0" anchor="t">
            <a:normAutofit fontScale="92500" lnSpcReduction="10000"/>
          </a:bodyPr>
          <a:lstStyle/>
          <a:p>
            <a:pPr indent="0">
              <a:lnSpc>
                <a:spcPct val="100000"/>
              </a:lnSpc>
            </a:pPr>
            <a:r>
              <a:rPr lang="lt-LT" dirty="0"/>
              <a:t>Senstantys / pagyvenę žmonės patiria įvairių fiziologinių pokyčių, įskaitant:</a:t>
            </a:r>
          </a:p>
          <a:p>
            <a:pPr marL="571500" indent="-342900">
              <a:lnSpc>
                <a:spcPct val="100000"/>
              </a:lnSpc>
              <a:buFont typeface="Arial" panose="020B0604020202020204" pitchFamily="34" charset="0"/>
              <a:buChar char="•"/>
            </a:pPr>
            <a:r>
              <a:rPr lang="lt-LT" dirty="0"/>
              <a:t>kramtymo ir rijimo sunkumus;</a:t>
            </a:r>
          </a:p>
          <a:p>
            <a:pPr marL="571500" indent="-342900">
              <a:lnSpc>
                <a:spcPct val="100000"/>
              </a:lnSpc>
              <a:buFont typeface="Arial" panose="020B0604020202020204" pitchFamily="34" charset="0"/>
              <a:buChar char="•"/>
            </a:pPr>
            <a:r>
              <a:rPr lang="lt-LT" dirty="0"/>
              <a:t>burnos džiūvimą ir dehidrataciją;</a:t>
            </a:r>
          </a:p>
          <a:p>
            <a:pPr marL="571500" indent="-342900">
              <a:lnSpc>
                <a:spcPct val="100000"/>
              </a:lnSpc>
              <a:buFont typeface="Arial" panose="020B0604020202020204" pitchFamily="34" charset="0"/>
              <a:buChar char="•"/>
            </a:pPr>
            <a:r>
              <a:rPr lang="lt-LT" dirty="0"/>
              <a:t>skonio ir kvapo praradimą;</a:t>
            </a:r>
          </a:p>
          <a:p>
            <a:pPr marL="571500" indent="-342900">
              <a:lnSpc>
                <a:spcPct val="100000"/>
              </a:lnSpc>
              <a:buFont typeface="Arial" panose="020B0604020202020204" pitchFamily="34" charset="0"/>
              <a:buChar char="•"/>
            </a:pPr>
            <a:r>
              <a:rPr lang="lt-LT" dirty="0"/>
              <a:t>apetito praradimą;</a:t>
            </a:r>
          </a:p>
          <a:p>
            <a:pPr marL="571500" indent="-342900">
              <a:lnSpc>
                <a:spcPct val="100000"/>
              </a:lnSpc>
              <a:buFont typeface="Arial" panose="020B0604020202020204" pitchFamily="34" charset="0"/>
              <a:buChar char="•"/>
            </a:pPr>
            <a:r>
              <a:rPr lang="lt-LT" dirty="0"/>
              <a:t>sumažėjusią galimybę maistą apdoroti burnoje;</a:t>
            </a:r>
          </a:p>
          <a:p>
            <a:pPr marL="571500" indent="-342900">
              <a:lnSpc>
                <a:spcPct val="100000"/>
              </a:lnSpc>
              <a:buFont typeface="Arial" panose="020B0604020202020204" pitchFamily="34" charset="0"/>
              <a:buChar char="•"/>
            </a:pPr>
            <a:r>
              <a:rPr lang="lt-LT" dirty="0"/>
              <a:t>raumenų nykimą;</a:t>
            </a:r>
          </a:p>
          <a:p>
            <a:pPr marL="571500" indent="-342900">
              <a:lnSpc>
                <a:spcPct val="100000"/>
              </a:lnSpc>
              <a:buFont typeface="Arial" panose="020B0604020202020204" pitchFamily="34" charset="0"/>
              <a:buChar char="•"/>
            </a:pPr>
            <a:r>
              <a:rPr lang="lt-LT" dirty="0"/>
              <a:t>kaulų tvirtumo mažėjimą;</a:t>
            </a:r>
          </a:p>
          <a:p>
            <a:pPr marL="571500" indent="-342900">
              <a:lnSpc>
                <a:spcPct val="100000"/>
              </a:lnSpc>
              <a:buFont typeface="Arial" panose="020B0604020202020204" pitchFamily="34" charset="0"/>
              <a:buChar char="•"/>
            </a:pPr>
            <a:r>
              <a:rPr lang="lt-LT" dirty="0"/>
              <a:t>virškinimo sutrikimus.</a:t>
            </a:r>
            <a:endParaRPr lang="en-IE" dirty="0">
              <a:cs typeface="Calibri"/>
            </a:endParaRPr>
          </a:p>
        </p:txBody>
      </p:sp>
      <p:sp>
        <p:nvSpPr>
          <p:cNvPr id="4" name="Text Placeholder 3">
            <a:extLst>
              <a:ext uri="{FF2B5EF4-FFF2-40B4-BE49-F238E27FC236}">
                <a16:creationId xmlns:a16="http://schemas.microsoft.com/office/drawing/2014/main" id="{DD12C397-DFF9-4B59-874E-5F573DF2162C}"/>
              </a:ext>
            </a:extLst>
          </p:cNvPr>
          <p:cNvSpPr>
            <a:spLocks noGrp="1"/>
          </p:cNvSpPr>
          <p:nvPr>
            <p:ph type="body" sz="quarter" idx="16"/>
          </p:nvPr>
        </p:nvSpPr>
        <p:spPr>
          <a:xfrm>
            <a:off x="1616961" y="558805"/>
            <a:ext cx="5105121" cy="836231"/>
          </a:xfrm>
        </p:spPr>
        <p:txBody>
          <a:bodyPr>
            <a:normAutofit/>
          </a:bodyPr>
          <a:lstStyle/>
          <a:p>
            <a:r>
              <a:rPr lang="lt-LT" b="1"/>
              <a:t>1. Fiziologiniai pokyčiai</a:t>
            </a:r>
          </a:p>
        </p:txBody>
      </p:sp>
    </p:spTree>
    <p:extLst>
      <p:ext uri="{BB962C8B-B14F-4D97-AF65-F5344CB8AC3E}">
        <p14:creationId xmlns:p14="http://schemas.microsoft.com/office/powerpoint/2010/main" val="29593528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EBE11C-C186-4635-B0FB-4621A10DF33C}"/>
              </a:ext>
            </a:extLst>
          </p:cNvPr>
          <p:cNvSpPr>
            <a:spLocks noGrp="1"/>
          </p:cNvSpPr>
          <p:nvPr>
            <p:ph type="body" sz="quarter" idx="31"/>
          </p:nvPr>
        </p:nvSpPr>
        <p:spPr>
          <a:xfrm>
            <a:off x="1726250" y="4050707"/>
            <a:ext cx="2198123" cy="2238998"/>
          </a:xfrm>
        </p:spPr>
        <p:txBody>
          <a:bodyPr>
            <a:normAutofit fontScale="92500" lnSpcReduction="10000"/>
          </a:bodyPr>
          <a:lstStyle/>
          <a:p>
            <a:pPr marL="0"/>
            <a:r>
              <a:rPr lang="en-US" sz="1900" b="1" dirty="0">
                <a:latin typeface="+mn-lt"/>
              </a:rPr>
              <a:t>KAIP NEPERDIRBTUOSE, NERAFINUOTUOSE MAISTO PRODUKTUOSE. </a:t>
            </a:r>
            <a:r>
              <a:rPr lang="en-US" sz="1900" dirty="0">
                <a:latin typeface="+mn-lt"/>
              </a:rPr>
              <a:t>PAVYZDŽIUI, NESKALDYTŲ GRŪDŲ IR ANKŠTINIŲ AUGALŲ</a:t>
            </a:r>
            <a:endParaRPr lang="en-IE" sz="1900" dirty="0">
              <a:latin typeface="+mn-lt"/>
            </a:endParaRPr>
          </a:p>
        </p:txBody>
      </p:sp>
      <p:sp>
        <p:nvSpPr>
          <p:cNvPr id="5" name="Text Placeholder 4">
            <a:extLst>
              <a:ext uri="{FF2B5EF4-FFF2-40B4-BE49-F238E27FC236}">
                <a16:creationId xmlns:a16="http://schemas.microsoft.com/office/drawing/2014/main" id="{F4150389-EB27-4EEA-AB2F-10D3EEC06AA6}"/>
              </a:ext>
            </a:extLst>
          </p:cNvPr>
          <p:cNvSpPr>
            <a:spLocks noGrp="1"/>
          </p:cNvSpPr>
          <p:nvPr>
            <p:ph type="body" sz="quarter" idx="33"/>
          </p:nvPr>
        </p:nvSpPr>
        <p:spPr>
          <a:xfrm>
            <a:off x="4948014" y="4050707"/>
            <a:ext cx="2358639" cy="2107148"/>
          </a:xfrm>
        </p:spPr>
        <p:txBody>
          <a:bodyPr>
            <a:normAutofit/>
          </a:bodyPr>
          <a:lstStyle/>
          <a:p>
            <a:pPr marL="0"/>
            <a:r>
              <a:rPr lang="en-US" sz="1900" b="1" dirty="0">
                <a:latin typeface="+mn-lt"/>
              </a:rPr>
              <a:t>TAI REIŠKIA, KAD JAME VIS DAR YRA GYVŲ FERMENTŲ.</a:t>
            </a:r>
          </a:p>
          <a:p>
            <a:pPr marL="0"/>
            <a:r>
              <a:rPr lang="en-US" sz="1900" b="1" dirty="0">
                <a:latin typeface="+mn-lt"/>
              </a:rPr>
              <a:t> </a:t>
            </a:r>
            <a:r>
              <a:rPr lang="en-US" sz="1900" dirty="0">
                <a:latin typeface="+mn-lt"/>
              </a:rPr>
              <a:t>PAVYZDŽIUI, VAISIAI, DARŽOVĖS IR DAIGAI.</a:t>
            </a:r>
          </a:p>
        </p:txBody>
      </p:sp>
      <p:sp>
        <p:nvSpPr>
          <p:cNvPr id="7" name="Text Placeholder 6">
            <a:extLst>
              <a:ext uri="{FF2B5EF4-FFF2-40B4-BE49-F238E27FC236}">
                <a16:creationId xmlns:a16="http://schemas.microsoft.com/office/drawing/2014/main" id="{5458D4FE-E39F-4DD5-AAE8-C070907CBDC3}"/>
              </a:ext>
            </a:extLst>
          </p:cNvPr>
          <p:cNvSpPr>
            <a:spLocks noGrp="1"/>
          </p:cNvSpPr>
          <p:nvPr>
            <p:ph type="body" sz="quarter" idx="35"/>
          </p:nvPr>
        </p:nvSpPr>
        <p:spPr>
          <a:xfrm>
            <a:off x="8330294" y="4050707"/>
            <a:ext cx="2600942" cy="2238998"/>
          </a:xfrm>
        </p:spPr>
        <p:txBody>
          <a:bodyPr>
            <a:normAutofit fontScale="92500"/>
          </a:bodyPr>
          <a:lstStyle/>
          <a:p>
            <a:pPr marL="0"/>
            <a:r>
              <a:rPr lang="en-US" sz="1900" b="1" dirty="0">
                <a:latin typeface="+mn-lt"/>
              </a:rPr>
              <a:t>AUGINAMI DIRVOŽEMYJE, KURIAME GAUSU PAGRINDINIŲ MAISTINIŲ MEDŽIAGŲ</a:t>
            </a:r>
          </a:p>
          <a:p>
            <a:pPr marL="0"/>
            <a:r>
              <a:rPr lang="en-US" sz="1900" dirty="0">
                <a:latin typeface="+mn-lt"/>
              </a:rPr>
              <a:t> PAVYZDŽIUI, EKOLOGIŠKAI UŽAUGINTI MAISTO PRODUKTAI.</a:t>
            </a:r>
            <a:endParaRPr lang="en-IE" sz="1900" dirty="0">
              <a:latin typeface="+mn-lt"/>
            </a:endParaRPr>
          </a:p>
        </p:txBody>
      </p:sp>
      <p:sp>
        <p:nvSpPr>
          <p:cNvPr id="8" name="Text Placeholder 7">
            <a:extLst>
              <a:ext uri="{FF2B5EF4-FFF2-40B4-BE49-F238E27FC236}">
                <a16:creationId xmlns:a16="http://schemas.microsoft.com/office/drawing/2014/main" id="{101D4EBC-061B-43C6-8164-6FBEE75F7ED0}"/>
              </a:ext>
            </a:extLst>
          </p:cNvPr>
          <p:cNvSpPr>
            <a:spLocks noGrp="1"/>
          </p:cNvSpPr>
          <p:nvPr>
            <p:ph type="body" sz="quarter" idx="29"/>
          </p:nvPr>
        </p:nvSpPr>
        <p:spPr>
          <a:xfrm>
            <a:off x="-11100" y="0"/>
            <a:ext cx="12181236" cy="1028423"/>
          </a:xfrm>
          <a:solidFill>
            <a:srgbClr val="85D2E1"/>
          </a:solidFill>
        </p:spPr>
        <p:txBody>
          <a:bodyPr anchor="ctr">
            <a:normAutofit/>
          </a:bodyPr>
          <a:lstStyle/>
          <a:p>
            <a:r>
              <a:rPr lang="lt-LT" dirty="0"/>
              <a:t>Gamtinių savybių paaiškinimas</a:t>
            </a:r>
            <a:endParaRPr lang="en-IE" dirty="0"/>
          </a:p>
        </p:txBody>
      </p:sp>
      <p:sp>
        <p:nvSpPr>
          <p:cNvPr id="9" name="TextBox 8">
            <a:extLst>
              <a:ext uri="{FF2B5EF4-FFF2-40B4-BE49-F238E27FC236}">
                <a16:creationId xmlns:a16="http://schemas.microsoft.com/office/drawing/2014/main" id="{DB33B02D-FE75-450F-B836-12D7252ABB16}"/>
              </a:ext>
            </a:extLst>
          </p:cNvPr>
          <p:cNvSpPr txBox="1"/>
          <p:nvPr/>
        </p:nvSpPr>
        <p:spPr>
          <a:xfrm>
            <a:off x="2252824" y="1871583"/>
            <a:ext cx="1501642" cy="369332"/>
          </a:xfrm>
          <a:prstGeom prst="rect">
            <a:avLst/>
          </a:prstGeom>
          <a:noFill/>
        </p:spPr>
        <p:txBody>
          <a:bodyPr wrap="square" rtlCol="0">
            <a:spAutoFit/>
          </a:bodyPr>
          <a:lstStyle/>
          <a:p>
            <a:r>
              <a:rPr lang="en-US" b="1" dirty="0">
                <a:solidFill>
                  <a:srgbClr val="000000"/>
                </a:solidFill>
              </a:rPr>
              <a:t>NAT</a:t>
            </a:r>
            <a:r>
              <a:rPr lang="lt-LT" b="1" dirty="0">
                <a:solidFill>
                  <a:srgbClr val="000000"/>
                </a:solidFill>
              </a:rPr>
              <a:t>ŪRALUS</a:t>
            </a:r>
            <a:endParaRPr lang="en-IE" b="1" dirty="0">
              <a:solidFill>
                <a:srgbClr val="000000"/>
              </a:solidFill>
            </a:endParaRPr>
          </a:p>
        </p:txBody>
      </p:sp>
      <p:sp>
        <p:nvSpPr>
          <p:cNvPr id="10" name="TextBox 9">
            <a:extLst>
              <a:ext uri="{FF2B5EF4-FFF2-40B4-BE49-F238E27FC236}">
                <a16:creationId xmlns:a16="http://schemas.microsoft.com/office/drawing/2014/main" id="{67214836-E5F9-401F-BB54-9A472520B157}"/>
              </a:ext>
            </a:extLst>
          </p:cNvPr>
          <p:cNvSpPr txBox="1"/>
          <p:nvPr/>
        </p:nvSpPr>
        <p:spPr>
          <a:xfrm>
            <a:off x="5575022" y="1871583"/>
            <a:ext cx="1093862" cy="369332"/>
          </a:xfrm>
          <a:prstGeom prst="rect">
            <a:avLst/>
          </a:prstGeom>
          <a:noFill/>
        </p:spPr>
        <p:txBody>
          <a:bodyPr wrap="square" rtlCol="0">
            <a:spAutoFit/>
          </a:bodyPr>
          <a:lstStyle/>
          <a:p>
            <a:pPr algn="ctr"/>
            <a:r>
              <a:rPr lang="lt-LT" b="1" dirty="0">
                <a:solidFill>
                  <a:srgbClr val="000000"/>
                </a:solidFill>
              </a:rPr>
              <a:t>GYVAS</a:t>
            </a:r>
            <a:endParaRPr lang="en-IE" b="1" dirty="0">
              <a:solidFill>
                <a:srgbClr val="000000"/>
              </a:solidFill>
            </a:endParaRPr>
          </a:p>
        </p:txBody>
      </p:sp>
      <p:sp>
        <p:nvSpPr>
          <p:cNvPr id="11" name="TextBox 10">
            <a:extLst>
              <a:ext uri="{FF2B5EF4-FFF2-40B4-BE49-F238E27FC236}">
                <a16:creationId xmlns:a16="http://schemas.microsoft.com/office/drawing/2014/main" id="{BA5764D8-17CE-4F9D-8877-3F4058B9D887}"/>
              </a:ext>
            </a:extLst>
          </p:cNvPr>
          <p:cNvSpPr txBox="1"/>
          <p:nvPr/>
        </p:nvSpPr>
        <p:spPr>
          <a:xfrm>
            <a:off x="8962682" y="1871583"/>
            <a:ext cx="1093862" cy="646331"/>
          </a:xfrm>
          <a:prstGeom prst="rect">
            <a:avLst/>
          </a:prstGeom>
          <a:noFill/>
        </p:spPr>
        <p:txBody>
          <a:bodyPr wrap="square" rtlCol="0">
            <a:spAutoFit/>
          </a:bodyPr>
          <a:lstStyle/>
          <a:p>
            <a:pPr algn="ctr"/>
            <a:r>
              <a:rPr lang="lt-LT" b="1" dirty="0">
                <a:solidFill>
                  <a:srgbClr val="000000"/>
                </a:solidFill>
              </a:rPr>
              <a:t>GEROS KOKYBĖS</a:t>
            </a:r>
            <a:endParaRPr lang="en-IE" b="1" dirty="0">
              <a:solidFill>
                <a:srgbClr val="000000"/>
              </a:solidFill>
            </a:endParaRPr>
          </a:p>
        </p:txBody>
      </p:sp>
      <p:grpSp>
        <p:nvGrpSpPr>
          <p:cNvPr id="12" name="Group 11">
            <a:extLst>
              <a:ext uri="{FF2B5EF4-FFF2-40B4-BE49-F238E27FC236}">
                <a16:creationId xmlns:a16="http://schemas.microsoft.com/office/drawing/2014/main" id="{85EC1623-903F-44E9-B8FE-9D3C7900D51A}"/>
              </a:ext>
            </a:extLst>
          </p:cNvPr>
          <p:cNvGrpSpPr/>
          <p:nvPr/>
        </p:nvGrpSpPr>
        <p:grpSpPr>
          <a:xfrm>
            <a:off x="9094582" y="2552711"/>
            <a:ext cx="853466" cy="542372"/>
            <a:chOff x="3454400" y="159975"/>
            <a:chExt cx="4578885" cy="3280548"/>
          </a:xfrm>
        </p:grpSpPr>
        <p:sp>
          <p:nvSpPr>
            <p:cNvPr id="13" name="Freeform 403">
              <a:extLst>
                <a:ext uri="{FF2B5EF4-FFF2-40B4-BE49-F238E27FC236}">
                  <a16:creationId xmlns:a16="http://schemas.microsoft.com/office/drawing/2014/main" id="{1C7BC738-7600-4618-92FA-BB17B09769B8}"/>
                </a:ext>
              </a:extLst>
            </p:cNvPr>
            <p:cNvSpPr/>
            <p:nvPr/>
          </p:nvSpPr>
          <p:spPr>
            <a:xfrm>
              <a:off x="4917909" y="815474"/>
              <a:ext cx="1818990" cy="1732303"/>
            </a:xfrm>
            <a:custGeom>
              <a:avLst/>
              <a:gdLst>
                <a:gd name="connsiteX0" fmla="*/ 779311 w 1818990"/>
                <a:gd name="connsiteY0" fmla="*/ 202057 h 1732303"/>
                <a:gd name="connsiteX1" fmla="*/ 821509 w 1818990"/>
                <a:gd name="connsiteY1" fmla="*/ 146379 h 1732303"/>
                <a:gd name="connsiteX2" fmla="*/ 834078 w 1818990"/>
                <a:gd name="connsiteY2" fmla="*/ 148175 h 1732303"/>
                <a:gd name="connsiteX3" fmla="*/ 908598 w 1818990"/>
                <a:gd name="connsiteY3" fmla="*/ 0 h 1732303"/>
                <a:gd name="connsiteX4" fmla="*/ 935532 w 1818990"/>
                <a:gd name="connsiteY4" fmla="*/ 49392 h 1732303"/>
                <a:gd name="connsiteX5" fmla="*/ 1159988 w 1818990"/>
                <a:gd name="connsiteY5" fmla="*/ 506490 h 1732303"/>
                <a:gd name="connsiteX6" fmla="*/ 1259647 w 1818990"/>
                <a:gd name="connsiteY6" fmla="*/ 579231 h 1732303"/>
                <a:gd name="connsiteX7" fmla="*/ 1525402 w 1818990"/>
                <a:gd name="connsiteY7" fmla="*/ 616948 h 1732303"/>
                <a:gd name="connsiteX8" fmla="*/ 1818991 w 1818990"/>
                <a:gd name="connsiteY8" fmla="*/ 660053 h 1732303"/>
                <a:gd name="connsiteX9" fmla="*/ 1783976 w 1818990"/>
                <a:gd name="connsiteY9" fmla="*/ 696873 h 1732303"/>
                <a:gd name="connsiteX10" fmla="*/ 1418561 w 1818990"/>
                <a:gd name="connsiteY10" fmla="*/ 1052493 h 1732303"/>
                <a:gd name="connsiteX11" fmla="*/ 1376364 w 1818990"/>
                <a:gd name="connsiteY11" fmla="*/ 1172829 h 1732303"/>
                <a:gd name="connsiteX12" fmla="*/ 1424846 w 1818990"/>
                <a:gd name="connsiteY12" fmla="*/ 1450321 h 1732303"/>
                <a:gd name="connsiteX13" fmla="*/ 1472431 w 1818990"/>
                <a:gd name="connsiteY13" fmla="*/ 1731405 h 1732303"/>
                <a:gd name="connsiteX14" fmla="*/ 1422153 w 1818990"/>
                <a:gd name="connsiteY14" fmla="*/ 1706261 h 1732303"/>
                <a:gd name="connsiteX15" fmla="*/ 979526 w 1818990"/>
                <a:gd name="connsiteY15" fmla="*/ 1472772 h 1732303"/>
                <a:gd name="connsiteX16" fmla="*/ 841261 w 1818990"/>
                <a:gd name="connsiteY16" fmla="*/ 1471874 h 1732303"/>
                <a:gd name="connsiteX17" fmla="*/ 457890 w 1818990"/>
                <a:gd name="connsiteY17" fmla="*/ 1673931 h 1732303"/>
                <a:gd name="connsiteX18" fmla="*/ 345662 w 1818990"/>
                <a:gd name="connsiteY18" fmla="*/ 1732303 h 1732303"/>
                <a:gd name="connsiteX19" fmla="*/ 439036 w 1818990"/>
                <a:gd name="connsiteY19" fmla="*/ 1188096 h 1732303"/>
                <a:gd name="connsiteX20" fmla="*/ 395042 w 1818990"/>
                <a:gd name="connsiteY20" fmla="*/ 1048003 h 1732303"/>
                <a:gd name="connsiteX21" fmla="*/ 35913 w 1818990"/>
                <a:gd name="connsiteY21" fmla="*/ 698669 h 1732303"/>
                <a:gd name="connsiteX22" fmla="*/ 0 w 1818990"/>
                <a:gd name="connsiteY22" fmla="*/ 661849 h 1732303"/>
                <a:gd name="connsiteX23" fmla="*/ 47585 w 1818990"/>
                <a:gd name="connsiteY23" fmla="*/ 652869 h 1732303"/>
                <a:gd name="connsiteX24" fmla="*/ 525227 w 1818990"/>
                <a:gd name="connsiteY24" fmla="*/ 585517 h 1732303"/>
                <a:gd name="connsiteX25" fmla="*/ 648229 w 1818990"/>
                <a:gd name="connsiteY25" fmla="*/ 521757 h 1732303"/>
                <a:gd name="connsiteX26" fmla="*/ 677857 w 1818990"/>
                <a:gd name="connsiteY26" fmla="*/ 442730 h 1732303"/>
                <a:gd name="connsiteX27" fmla="*/ 685937 w 1818990"/>
                <a:gd name="connsiteY27" fmla="*/ 443628 h 173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18990" h="1732303">
                  <a:moveTo>
                    <a:pt x="779311" y="202057"/>
                  </a:moveTo>
                  <a:cubicBezTo>
                    <a:pt x="773924" y="176912"/>
                    <a:pt x="788289" y="146379"/>
                    <a:pt x="821509" y="146379"/>
                  </a:cubicBezTo>
                  <a:cubicBezTo>
                    <a:pt x="825998" y="146379"/>
                    <a:pt x="830487" y="147277"/>
                    <a:pt x="834078" y="148175"/>
                  </a:cubicBezTo>
                  <a:cubicBezTo>
                    <a:pt x="860115" y="102376"/>
                    <a:pt x="881663" y="52984"/>
                    <a:pt x="908598" y="0"/>
                  </a:cubicBezTo>
                  <a:cubicBezTo>
                    <a:pt x="920269" y="21553"/>
                    <a:pt x="928350" y="35921"/>
                    <a:pt x="935532" y="49392"/>
                  </a:cubicBezTo>
                  <a:cubicBezTo>
                    <a:pt x="1010949" y="201159"/>
                    <a:pt x="1086367" y="353825"/>
                    <a:pt x="1159988" y="506490"/>
                  </a:cubicBezTo>
                  <a:cubicBezTo>
                    <a:pt x="1180638" y="549595"/>
                    <a:pt x="1212960" y="572944"/>
                    <a:pt x="1259647" y="579231"/>
                  </a:cubicBezTo>
                  <a:cubicBezTo>
                    <a:pt x="1348531" y="590905"/>
                    <a:pt x="1436518" y="603477"/>
                    <a:pt x="1525402" y="616948"/>
                  </a:cubicBezTo>
                  <a:cubicBezTo>
                    <a:pt x="1620572" y="630418"/>
                    <a:pt x="1716639" y="644787"/>
                    <a:pt x="1818991" y="660053"/>
                  </a:cubicBezTo>
                  <a:cubicBezTo>
                    <a:pt x="1803728" y="676218"/>
                    <a:pt x="1794749" y="686994"/>
                    <a:pt x="1783976" y="696873"/>
                  </a:cubicBezTo>
                  <a:cubicBezTo>
                    <a:pt x="1662770" y="815413"/>
                    <a:pt x="1541563" y="934851"/>
                    <a:pt x="1418561" y="1052493"/>
                  </a:cubicBezTo>
                  <a:cubicBezTo>
                    <a:pt x="1383546" y="1086619"/>
                    <a:pt x="1367386" y="1124336"/>
                    <a:pt x="1376364" y="1172829"/>
                  </a:cubicBezTo>
                  <a:cubicBezTo>
                    <a:pt x="1393422" y="1265327"/>
                    <a:pt x="1408685" y="1357824"/>
                    <a:pt x="1424846" y="1450321"/>
                  </a:cubicBezTo>
                  <a:cubicBezTo>
                    <a:pt x="1440109" y="1541921"/>
                    <a:pt x="1455372" y="1633520"/>
                    <a:pt x="1472431" y="1731405"/>
                  </a:cubicBezTo>
                  <a:cubicBezTo>
                    <a:pt x="1450883" y="1720629"/>
                    <a:pt x="1436518" y="1714343"/>
                    <a:pt x="1422153" y="1706261"/>
                  </a:cubicBezTo>
                  <a:cubicBezTo>
                    <a:pt x="1274910" y="1629030"/>
                    <a:pt x="1126769" y="1551799"/>
                    <a:pt x="979526" y="1472772"/>
                  </a:cubicBezTo>
                  <a:cubicBezTo>
                    <a:pt x="931941" y="1446729"/>
                    <a:pt x="889743" y="1444933"/>
                    <a:pt x="841261" y="1471874"/>
                  </a:cubicBezTo>
                  <a:cubicBezTo>
                    <a:pt x="714668" y="1541022"/>
                    <a:pt x="586279" y="1606579"/>
                    <a:pt x="457890" y="1673931"/>
                  </a:cubicBezTo>
                  <a:cubicBezTo>
                    <a:pt x="422875" y="1691892"/>
                    <a:pt x="387860" y="1710751"/>
                    <a:pt x="345662" y="1732303"/>
                  </a:cubicBezTo>
                  <a:cubicBezTo>
                    <a:pt x="377086" y="1545513"/>
                    <a:pt x="405816" y="1366804"/>
                    <a:pt x="439036" y="1188096"/>
                  </a:cubicBezTo>
                  <a:cubicBezTo>
                    <a:pt x="449810" y="1130622"/>
                    <a:pt x="437240" y="1087516"/>
                    <a:pt x="395042" y="1048003"/>
                  </a:cubicBezTo>
                  <a:cubicBezTo>
                    <a:pt x="273836" y="933055"/>
                    <a:pt x="155324" y="815413"/>
                    <a:pt x="35913" y="698669"/>
                  </a:cubicBezTo>
                  <a:cubicBezTo>
                    <a:pt x="25139" y="687892"/>
                    <a:pt x="14365" y="677116"/>
                    <a:pt x="0" y="661849"/>
                  </a:cubicBezTo>
                  <a:cubicBezTo>
                    <a:pt x="21548" y="657359"/>
                    <a:pt x="35015" y="654665"/>
                    <a:pt x="47585" y="652869"/>
                  </a:cubicBezTo>
                  <a:cubicBezTo>
                    <a:pt x="206499" y="629520"/>
                    <a:pt x="365414" y="601681"/>
                    <a:pt x="525227" y="585517"/>
                  </a:cubicBezTo>
                  <a:cubicBezTo>
                    <a:pt x="582688" y="579231"/>
                    <a:pt x="620396" y="557678"/>
                    <a:pt x="648229" y="521757"/>
                  </a:cubicBezTo>
                  <a:cubicBezTo>
                    <a:pt x="623090" y="497510"/>
                    <a:pt x="632966" y="442730"/>
                    <a:pt x="677857" y="442730"/>
                  </a:cubicBezTo>
                  <a:cubicBezTo>
                    <a:pt x="680551" y="442730"/>
                    <a:pt x="683244" y="442730"/>
                    <a:pt x="685937" y="443628"/>
                  </a:cubicBezTo>
                </a:path>
              </a:pathLst>
            </a:custGeom>
            <a:solidFill>
              <a:srgbClr val="00BADE"/>
            </a:solidFill>
            <a:ln w="8971"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1807B38A-8E9D-441D-AC36-0CE4617D0661}"/>
                </a:ext>
              </a:extLst>
            </p:cNvPr>
            <p:cNvGrpSpPr/>
            <p:nvPr/>
          </p:nvGrpSpPr>
          <p:grpSpPr>
            <a:xfrm>
              <a:off x="3454400" y="159975"/>
              <a:ext cx="4578885" cy="3280548"/>
              <a:chOff x="3454400" y="159975"/>
              <a:chExt cx="4578885" cy="3280548"/>
            </a:xfrm>
          </p:grpSpPr>
          <p:sp>
            <p:nvSpPr>
              <p:cNvPr id="15" name="Freeform 405">
                <a:extLst>
                  <a:ext uri="{FF2B5EF4-FFF2-40B4-BE49-F238E27FC236}">
                    <a16:creationId xmlns:a16="http://schemas.microsoft.com/office/drawing/2014/main" id="{772CD636-4DA4-4253-8E77-41ACFCC6C734}"/>
                  </a:ext>
                </a:extLst>
              </p:cNvPr>
              <p:cNvSpPr/>
              <p:nvPr/>
            </p:nvSpPr>
            <p:spPr>
              <a:xfrm>
                <a:off x="3454400" y="163639"/>
                <a:ext cx="2024310" cy="3276884"/>
              </a:xfrm>
              <a:custGeom>
                <a:avLst/>
                <a:gdLst>
                  <a:gd name="connsiteX0" fmla="*/ 0 w 2024310"/>
                  <a:gd name="connsiteY0" fmla="*/ 1615139 h 3276884"/>
                  <a:gd name="connsiteX1" fmla="*/ 502781 w 2024310"/>
                  <a:gd name="connsiteY1" fmla="*/ 1456187 h 3276884"/>
                  <a:gd name="connsiteX2" fmla="*/ 659003 w 2024310"/>
                  <a:gd name="connsiteY2" fmla="*/ 1519948 h 3276884"/>
                  <a:gd name="connsiteX3" fmla="*/ 659003 w 2024310"/>
                  <a:gd name="connsiteY3" fmla="*/ 1316094 h 3276884"/>
                  <a:gd name="connsiteX4" fmla="*/ 106841 w 2024310"/>
                  <a:gd name="connsiteY4" fmla="*/ 815891 h 3276884"/>
                  <a:gd name="connsiteX5" fmla="*/ 173280 w 2024310"/>
                  <a:gd name="connsiteY5" fmla="*/ 726986 h 3276884"/>
                  <a:gd name="connsiteX6" fmla="*/ 723646 w 2024310"/>
                  <a:gd name="connsiteY6" fmla="*/ 893122 h 3276884"/>
                  <a:gd name="connsiteX7" fmla="*/ 734420 w 2024310"/>
                  <a:gd name="connsiteY7" fmla="*/ 899408 h 3276884"/>
                  <a:gd name="connsiteX8" fmla="*/ 783800 w 2024310"/>
                  <a:gd name="connsiteY8" fmla="*/ 762009 h 3276884"/>
                  <a:gd name="connsiteX9" fmla="*/ 774822 w 2024310"/>
                  <a:gd name="connsiteY9" fmla="*/ 730578 h 3276884"/>
                  <a:gd name="connsiteX10" fmla="*/ 916678 w 2024310"/>
                  <a:gd name="connsiteY10" fmla="*/ 59748 h 3276884"/>
                  <a:gd name="connsiteX11" fmla="*/ 1036986 w 2024310"/>
                  <a:gd name="connsiteY11" fmla="*/ 2274 h 3276884"/>
                  <a:gd name="connsiteX12" fmla="*/ 1107914 w 2024310"/>
                  <a:gd name="connsiteY12" fmla="*/ 18438 h 3276884"/>
                  <a:gd name="connsiteX13" fmla="*/ 1050454 w 2024310"/>
                  <a:gd name="connsiteY13" fmla="*/ 728782 h 3276884"/>
                  <a:gd name="connsiteX14" fmla="*/ 967854 w 2024310"/>
                  <a:gd name="connsiteY14" fmla="*/ 771887 h 3276884"/>
                  <a:gd name="connsiteX15" fmla="*/ 893335 w 2024310"/>
                  <a:gd name="connsiteY15" fmla="*/ 849118 h 3276884"/>
                  <a:gd name="connsiteX16" fmla="*/ 1940197 w 2024310"/>
                  <a:gd name="connsiteY16" fmla="*/ 2981944 h 3276884"/>
                  <a:gd name="connsiteX17" fmla="*/ 2021001 w 2024310"/>
                  <a:gd name="connsiteY17" fmla="*/ 3077135 h 3276884"/>
                  <a:gd name="connsiteX18" fmla="*/ 1901591 w 2024310"/>
                  <a:gd name="connsiteY18" fmla="*/ 3110362 h 3276884"/>
                  <a:gd name="connsiteX19" fmla="*/ 1574783 w 2024310"/>
                  <a:gd name="connsiteY19" fmla="*/ 2981944 h 3276884"/>
                  <a:gd name="connsiteX20" fmla="*/ 1569396 w 2024310"/>
                  <a:gd name="connsiteY20" fmla="*/ 2989128 h 3276884"/>
                  <a:gd name="connsiteX21" fmla="*/ 1010052 w 2024310"/>
                  <a:gd name="connsiteY21" fmla="*/ 3258537 h 3276884"/>
                  <a:gd name="connsiteX22" fmla="*/ 865502 w 2024310"/>
                  <a:gd name="connsiteY22" fmla="*/ 3200165 h 3276884"/>
                  <a:gd name="connsiteX23" fmla="*/ 823304 w 2024310"/>
                  <a:gd name="connsiteY23" fmla="*/ 3104076 h 3276884"/>
                  <a:gd name="connsiteX24" fmla="*/ 1190514 w 2024310"/>
                  <a:gd name="connsiteY24" fmla="*/ 2715228 h 3276884"/>
                  <a:gd name="connsiteX25" fmla="*/ 1207573 w 2024310"/>
                  <a:gd name="connsiteY25" fmla="*/ 2707146 h 3276884"/>
                  <a:gd name="connsiteX26" fmla="*/ 1040578 w 2024310"/>
                  <a:gd name="connsiteY26" fmla="*/ 2523947 h 3276884"/>
                  <a:gd name="connsiteX27" fmla="*/ 738011 w 2024310"/>
                  <a:gd name="connsiteY27" fmla="*/ 2686491 h 3276884"/>
                  <a:gd name="connsiteX28" fmla="*/ 285508 w 2024310"/>
                  <a:gd name="connsiteY28" fmla="*/ 2471861 h 3276884"/>
                  <a:gd name="connsiteX29" fmla="*/ 289997 w 2024310"/>
                  <a:gd name="connsiteY29" fmla="*/ 2389243 h 3276884"/>
                  <a:gd name="connsiteX30" fmla="*/ 802654 w 2024310"/>
                  <a:gd name="connsiteY30" fmla="*/ 2151264 h 3276884"/>
                  <a:gd name="connsiteX31" fmla="*/ 812530 w 2024310"/>
                  <a:gd name="connsiteY31" fmla="*/ 2148570 h 3276884"/>
                  <a:gd name="connsiteX32" fmla="*/ 725442 w 2024310"/>
                  <a:gd name="connsiteY32" fmla="*/ 1910591 h 3276884"/>
                  <a:gd name="connsiteX33" fmla="*/ 638353 w 2024310"/>
                  <a:gd name="connsiteY33" fmla="*/ 1957289 h 3276884"/>
                  <a:gd name="connsiteX34" fmla="*/ 76315 w 2024310"/>
                  <a:gd name="connsiteY34" fmla="*/ 1790255 h 3276884"/>
                  <a:gd name="connsiteX35" fmla="*/ 0 w 2024310"/>
                  <a:gd name="connsiteY35" fmla="*/ 1670817 h 3276884"/>
                  <a:gd name="connsiteX36" fmla="*/ 0 w 2024310"/>
                  <a:gd name="connsiteY36" fmla="*/ 1615139 h 3276884"/>
                  <a:gd name="connsiteX37" fmla="*/ 1036986 w 2024310"/>
                  <a:gd name="connsiteY37" fmla="*/ 148653 h 3276884"/>
                  <a:gd name="connsiteX38" fmla="*/ 832283 w 2024310"/>
                  <a:gd name="connsiteY38" fmla="*/ 578810 h 3276884"/>
                  <a:gd name="connsiteX39" fmla="*/ 971445 w 2024310"/>
                  <a:gd name="connsiteY39" fmla="*/ 623712 h 3276884"/>
                  <a:gd name="connsiteX40" fmla="*/ 1036986 w 2024310"/>
                  <a:gd name="connsiteY40" fmla="*/ 148653 h 3276884"/>
                  <a:gd name="connsiteX41" fmla="*/ 966956 w 2024310"/>
                  <a:gd name="connsiteY41" fmla="*/ 3096892 h 3276884"/>
                  <a:gd name="connsiteX42" fmla="*/ 1425744 w 2024310"/>
                  <a:gd name="connsiteY42" fmla="*/ 2982841 h 3276884"/>
                  <a:gd name="connsiteX43" fmla="*/ 1341349 w 2024310"/>
                  <a:gd name="connsiteY43" fmla="*/ 2833768 h 3276884"/>
                  <a:gd name="connsiteX44" fmla="*/ 966956 w 2024310"/>
                  <a:gd name="connsiteY44" fmla="*/ 3096892 h 3276884"/>
                  <a:gd name="connsiteX45" fmla="*/ 428262 w 2024310"/>
                  <a:gd name="connsiteY45" fmla="*/ 2426960 h 3276884"/>
                  <a:gd name="connsiteX46" fmla="*/ 910393 w 2024310"/>
                  <a:gd name="connsiteY46" fmla="*/ 2466473 h 3276884"/>
                  <a:gd name="connsiteX47" fmla="*/ 898722 w 2024310"/>
                  <a:gd name="connsiteY47" fmla="*/ 2329074 h 3276884"/>
                  <a:gd name="connsiteX48" fmla="*/ 859217 w 2024310"/>
                  <a:gd name="connsiteY48" fmla="*/ 2308420 h 3276884"/>
                  <a:gd name="connsiteX49" fmla="*/ 428262 w 2024310"/>
                  <a:gd name="connsiteY49" fmla="*/ 2426960 h 3276884"/>
                  <a:gd name="connsiteX50" fmla="*/ 242412 w 2024310"/>
                  <a:gd name="connsiteY50" fmla="*/ 851812 h 3276884"/>
                  <a:gd name="connsiteX51" fmla="*/ 251391 w 2024310"/>
                  <a:gd name="connsiteY51" fmla="*/ 911980 h 3276884"/>
                  <a:gd name="connsiteX52" fmla="*/ 594359 w 2024310"/>
                  <a:gd name="connsiteY52" fmla="*/ 1187676 h 3276884"/>
                  <a:gd name="connsiteX53" fmla="*/ 666185 w 2024310"/>
                  <a:gd name="connsiteY53" fmla="*/ 1087994 h 3276884"/>
                  <a:gd name="connsiteX54" fmla="*/ 242412 w 2024310"/>
                  <a:gd name="connsiteY54" fmla="*/ 851812 h 3276884"/>
                  <a:gd name="connsiteX55" fmla="*/ 154426 w 2024310"/>
                  <a:gd name="connsiteY55" fmla="*/ 1659143 h 3276884"/>
                  <a:gd name="connsiteX56" fmla="*/ 560242 w 2024310"/>
                  <a:gd name="connsiteY56" fmla="*/ 1841443 h 3276884"/>
                  <a:gd name="connsiteX57" fmla="*/ 653616 w 2024310"/>
                  <a:gd name="connsiteY57" fmla="*/ 1755232 h 3276884"/>
                  <a:gd name="connsiteX58" fmla="*/ 597053 w 2024310"/>
                  <a:gd name="connsiteY58" fmla="*/ 1646570 h 3276884"/>
                  <a:gd name="connsiteX59" fmla="*/ 154426 w 2024310"/>
                  <a:gd name="connsiteY59" fmla="*/ 1659143 h 327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24310" h="3276884">
                    <a:moveTo>
                      <a:pt x="0" y="1615139"/>
                    </a:moveTo>
                    <a:cubicBezTo>
                      <a:pt x="140958" y="1478638"/>
                      <a:pt x="305260" y="1410388"/>
                      <a:pt x="502781" y="1456187"/>
                    </a:cubicBezTo>
                    <a:cubicBezTo>
                      <a:pt x="556651" y="1468760"/>
                      <a:pt x="606031" y="1497497"/>
                      <a:pt x="659003" y="1519948"/>
                    </a:cubicBezTo>
                    <a:cubicBezTo>
                      <a:pt x="659003" y="1454391"/>
                      <a:pt x="659003" y="1385243"/>
                      <a:pt x="659003" y="1316094"/>
                    </a:cubicBezTo>
                    <a:cubicBezTo>
                      <a:pt x="296282" y="1369976"/>
                      <a:pt x="107739" y="1079014"/>
                      <a:pt x="106841" y="815891"/>
                    </a:cubicBezTo>
                    <a:cubicBezTo>
                      <a:pt x="106841" y="759315"/>
                      <a:pt x="119411" y="739558"/>
                      <a:pt x="173280" y="726986"/>
                    </a:cubicBezTo>
                    <a:cubicBezTo>
                      <a:pt x="388758" y="674002"/>
                      <a:pt x="578198" y="711719"/>
                      <a:pt x="723646" y="893122"/>
                    </a:cubicBezTo>
                    <a:cubicBezTo>
                      <a:pt x="725442" y="894918"/>
                      <a:pt x="728135" y="895816"/>
                      <a:pt x="734420" y="899408"/>
                    </a:cubicBezTo>
                    <a:cubicBezTo>
                      <a:pt x="751478" y="853608"/>
                      <a:pt x="769435" y="807809"/>
                      <a:pt x="783800" y="762009"/>
                    </a:cubicBezTo>
                    <a:cubicBezTo>
                      <a:pt x="786494" y="753029"/>
                      <a:pt x="781107" y="738660"/>
                      <a:pt x="774822" y="730578"/>
                    </a:cubicBezTo>
                    <a:cubicBezTo>
                      <a:pt x="614111" y="533011"/>
                      <a:pt x="653616" y="228578"/>
                      <a:pt x="916678" y="59748"/>
                    </a:cubicBezTo>
                    <a:cubicBezTo>
                      <a:pt x="954387" y="35501"/>
                      <a:pt x="994789" y="14846"/>
                      <a:pt x="1036986" y="2274"/>
                    </a:cubicBezTo>
                    <a:cubicBezTo>
                      <a:pt x="1057636" y="-4012"/>
                      <a:pt x="1095345" y="3172"/>
                      <a:pt x="1107914" y="18438"/>
                    </a:cubicBezTo>
                    <a:cubicBezTo>
                      <a:pt x="1279399" y="220496"/>
                      <a:pt x="1301844" y="551869"/>
                      <a:pt x="1050454" y="728782"/>
                    </a:cubicBezTo>
                    <a:cubicBezTo>
                      <a:pt x="1025315" y="746742"/>
                      <a:pt x="997482" y="764703"/>
                      <a:pt x="967854" y="771887"/>
                    </a:cubicBezTo>
                    <a:cubicBezTo>
                      <a:pt x="923861" y="782664"/>
                      <a:pt x="907700" y="810502"/>
                      <a:pt x="893335" y="849118"/>
                    </a:cubicBezTo>
                    <a:cubicBezTo>
                      <a:pt x="572812" y="1731883"/>
                      <a:pt x="1046862" y="2697267"/>
                      <a:pt x="1940197" y="2981944"/>
                    </a:cubicBezTo>
                    <a:cubicBezTo>
                      <a:pt x="2011125" y="3004394"/>
                      <a:pt x="2033571" y="3031335"/>
                      <a:pt x="2021001" y="3077135"/>
                    </a:cubicBezTo>
                    <a:cubicBezTo>
                      <a:pt x="2008431" y="3122036"/>
                      <a:pt x="1969825" y="3135507"/>
                      <a:pt x="1901591" y="3110362"/>
                    </a:cubicBezTo>
                    <a:cubicBezTo>
                      <a:pt x="1792954" y="3069951"/>
                      <a:pt x="1686113" y="3025947"/>
                      <a:pt x="1574783" y="2981944"/>
                    </a:cubicBezTo>
                    <a:cubicBezTo>
                      <a:pt x="1575681" y="2980147"/>
                      <a:pt x="1571191" y="2983739"/>
                      <a:pt x="1569396" y="2989128"/>
                    </a:cubicBezTo>
                    <a:cubicBezTo>
                      <a:pt x="1494876" y="3197471"/>
                      <a:pt x="1272216" y="3326788"/>
                      <a:pt x="1010052" y="3258537"/>
                    </a:cubicBezTo>
                    <a:cubicBezTo>
                      <a:pt x="960671" y="3245067"/>
                      <a:pt x="913087" y="3220820"/>
                      <a:pt x="865502" y="3200165"/>
                    </a:cubicBezTo>
                    <a:cubicBezTo>
                      <a:pt x="823304" y="3181306"/>
                      <a:pt x="810735" y="3147181"/>
                      <a:pt x="823304" y="3104076"/>
                    </a:cubicBezTo>
                    <a:cubicBezTo>
                      <a:pt x="878969" y="2910999"/>
                      <a:pt x="987606" y="2769110"/>
                      <a:pt x="1190514" y="2715228"/>
                    </a:cubicBezTo>
                    <a:cubicBezTo>
                      <a:pt x="1195901" y="2713432"/>
                      <a:pt x="1200390" y="2709840"/>
                      <a:pt x="1207573" y="2707146"/>
                    </a:cubicBezTo>
                    <a:cubicBezTo>
                      <a:pt x="1151010" y="2645182"/>
                      <a:pt x="1096243" y="2585013"/>
                      <a:pt x="1040578" y="2523947"/>
                    </a:cubicBezTo>
                    <a:cubicBezTo>
                      <a:pt x="961569" y="2619139"/>
                      <a:pt x="861013" y="2677511"/>
                      <a:pt x="738011" y="2686491"/>
                    </a:cubicBezTo>
                    <a:cubicBezTo>
                      <a:pt x="548570" y="2699961"/>
                      <a:pt x="401327" y="2616445"/>
                      <a:pt x="285508" y="2471861"/>
                    </a:cubicBezTo>
                    <a:cubicBezTo>
                      <a:pt x="263960" y="2445818"/>
                      <a:pt x="271143" y="2415285"/>
                      <a:pt x="289997" y="2389243"/>
                    </a:cubicBezTo>
                    <a:cubicBezTo>
                      <a:pt x="416590" y="2215024"/>
                      <a:pt x="579096" y="2117139"/>
                      <a:pt x="802654" y="2151264"/>
                    </a:cubicBezTo>
                    <a:cubicBezTo>
                      <a:pt x="805348" y="2151264"/>
                      <a:pt x="808041" y="2150366"/>
                      <a:pt x="812530" y="2148570"/>
                    </a:cubicBezTo>
                    <a:cubicBezTo>
                      <a:pt x="783800" y="2069543"/>
                      <a:pt x="755070" y="1991414"/>
                      <a:pt x="725442" y="1910591"/>
                    </a:cubicBezTo>
                    <a:cubicBezTo>
                      <a:pt x="694916" y="1926756"/>
                      <a:pt x="667981" y="1944717"/>
                      <a:pt x="638353" y="1957289"/>
                    </a:cubicBezTo>
                    <a:cubicBezTo>
                      <a:pt x="439036" y="2043500"/>
                      <a:pt x="216375" y="1977944"/>
                      <a:pt x="76315" y="1790255"/>
                    </a:cubicBezTo>
                    <a:cubicBezTo>
                      <a:pt x="48482" y="1752538"/>
                      <a:pt x="25139" y="1711229"/>
                      <a:pt x="0" y="1670817"/>
                    </a:cubicBezTo>
                    <a:cubicBezTo>
                      <a:pt x="0" y="1651060"/>
                      <a:pt x="0" y="1633100"/>
                      <a:pt x="0" y="1615139"/>
                    </a:cubicBezTo>
                    <a:close/>
                    <a:moveTo>
                      <a:pt x="1036986" y="148653"/>
                    </a:moveTo>
                    <a:cubicBezTo>
                      <a:pt x="862809" y="223190"/>
                      <a:pt x="773026" y="412675"/>
                      <a:pt x="832283" y="578810"/>
                    </a:cubicBezTo>
                    <a:cubicBezTo>
                      <a:pt x="860115" y="656939"/>
                      <a:pt x="905006" y="671308"/>
                      <a:pt x="971445" y="623712"/>
                    </a:cubicBezTo>
                    <a:cubicBezTo>
                      <a:pt x="1120484" y="516846"/>
                      <a:pt x="1150112" y="309401"/>
                      <a:pt x="1036986" y="148653"/>
                    </a:cubicBezTo>
                    <a:close/>
                    <a:moveTo>
                      <a:pt x="966956" y="3096892"/>
                    </a:moveTo>
                    <a:cubicBezTo>
                      <a:pt x="1133053" y="3189389"/>
                      <a:pt x="1335962" y="3137303"/>
                      <a:pt x="1425744" y="2982841"/>
                    </a:cubicBezTo>
                    <a:cubicBezTo>
                      <a:pt x="1476920" y="2893936"/>
                      <a:pt x="1444598" y="2836462"/>
                      <a:pt x="1341349" y="2833768"/>
                    </a:cubicBezTo>
                    <a:cubicBezTo>
                      <a:pt x="1167171" y="2827482"/>
                      <a:pt x="1021723" y="2929858"/>
                      <a:pt x="966956" y="3096892"/>
                    </a:cubicBezTo>
                    <a:close/>
                    <a:moveTo>
                      <a:pt x="428262" y="2426960"/>
                    </a:moveTo>
                    <a:cubicBezTo>
                      <a:pt x="552162" y="2575135"/>
                      <a:pt x="774822" y="2593096"/>
                      <a:pt x="910393" y="2466473"/>
                    </a:cubicBezTo>
                    <a:cubicBezTo>
                      <a:pt x="964263" y="2416184"/>
                      <a:pt x="959774" y="2369486"/>
                      <a:pt x="898722" y="2329074"/>
                    </a:cubicBezTo>
                    <a:cubicBezTo>
                      <a:pt x="886152" y="2320992"/>
                      <a:pt x="873582" y="2313808"/>
                      <a:pt x="859217" y="2308420"/>
                    </a:cubicBezTo>
                    <a:cubicBezTo>
                      <a:pt x="702098" y="2241067"/>
                      <a:pt x="535103" y="2286867"/>
                      <a:pt x="428262" y="2426960"/>
                    </a:cubicBezTo>
                    <a:close/>
                    <a:moveTo>
                      <a:pt x="242412" y="851812"/>
                    </a:moveTo>
                    <a:cubicBezTo>
                      <a:pt x="246004" y="873365"/>
                      <a:pt x="247799" y="892223"/>
                      <a:pt x="251391" y="911980"/>
                    </a:cubicBezTo>
                    <a:cubicBezTo>
                      <a:pt x="285508" y="1083504"/>
                      <a:pt x="431853" y="1201146"/>
                      <a:pt x="594359" y="1187676"/>
                    </a:cubicBezTo>
                    <a:cubicBezTo>
                      <a:pt x="658105" y="1182288"/>
                      <a:pt x="680550" y="1150857"/>
                      <a:pt x="666185" y="1087994"/>
                    </a:cubicBezTo>
                    <a:cubicBezTo>
                      <a:pt x="623090" y="906592"/>
                      <a:pt x="427364" y="795236"/>
                      <a:pt x="242412" y="851812"/>
                    </a:cubicBezTo>
                    <a:close/>
                    <a:moveTo>
                      <a:pt x="154426" y="1659143"/>
                    </a:moveTo>
                    <a:cubicBezTo>
                      <a:pt x="225354" y="1812706"/>
                      <a:pt x="405816" y="1893529"/>
                      <a:pt x="560242" y="1841443"/>
                    </a:cubicBezTo>
                    <a:cubicBezTo>
                      <a:pt x="604235" y="1826177"/>
                      <a:pt x="643740" y="1805522"/>
                      <a:pt x="653616" y="1755232"/>
                    </a:cubicBezTo>
                    <a:cubicBezTo>
                      <a:pt x="663492" y="1704942"/>
                      <a:pt x="630272" y="1674409"/>
                      <a:pt x="597053" y="1646570"/>
                    </a:cubicBezTo>
                    <a:cubicBezTo>
                      <a:pt x="477642" y="1549583"/>
                      <a:pt x="281019" y="1555869"/>
                      <a:pt x="154426" y="1659143"/>
                    </a:cubicBezTo>
                    <a:close/>
                  </a:path>
                </a:pathLst>
              </a:custGeom>
              <a:solidFill>
                <a:srgbClr val="000000"/>
              </a:solidFill>
              <a:ln w="8971" cap="flat">
                <a:noFill/>
                <a:prstDash val="solid"/>
                <a:miter/>
              </a:ln>
            </p:spPr>
            <p:txBody>
              <a:bodyPr rtlCol="0" anchor="ctr"/>
              <a:lstStyle/>
              <a:p>
                <a:endParaRPr lang="en-US"/>
              </a:p>
            </p:txBody>
          </p:sp>
          <p:sp>
            <p:nvSpPr>
              <p:cNvPr id="16" name="Freeform 406">
                <a:extLst>
                  <a:ext uri="{FF2B5EF4-FFF2-40B4-BE49-F238E27FC236}">
                    <a16:creationId xmlns:a16="http://schemas.microsoft.com/office/drawing/2014/main" id="{65F4EEDE-06A1-4C54-95D5-2B75475BAF4C}"/>
                  </a:ext>
                </a:extLst>
              </p:cNvPr>
              <p:cNvSpPr/>
              <p:nvPr/>
            </p:nvSpPr>
            <p:spPr>
              <a:xfrm>
                <a:off x="6010295" y="159975"/>
                <a:ext cx="2022990" cy="3267374"/>
              </a:xfrm>
              <a:custGeom>
                <a:avLst/>
                <a:gdLst>
                  <a:gd name="connsiteX0" fmla="*/ 1289483 w 2022990"/>
                  <a:gd name="connsiteY0" fmla="*/ 907562 h 3267374"/>
                  <a:gd name="connsiteX1" fmla="*/ 1332579 w 2022990"/>
                  <a:gd name="connsiteY1" fmla="*/ 857272 h 3267374"/>
                  <a:gd name="connsiteX2" fmla="*/ 1868579 w 2022990"/>
                  <a:gd name="connsiteY2" fmla="*/ 737834 h 3267374"/>
                  <a:gd name="connsiteX3" fmla="*/ 1913471 w 2022990"/>
                  <a:gd name="connsiteY3" fmla="*/ 796206 h 3267374"/>
                  <a:gd name="connsiteX4" fmla="*/ 1539976 w 2022990"/>
                  <a:gd name="connsiteY4" fmla="*/ 1318861 h 3267374"/>
                  <a:gd name="connsiteX5" fmla="*/ 1451091 w 2022990"/>
                  <a:gd name="connsiteY5" fmla="*/ 1326045 h 3267374"/>
                  <a:gd name="connsiteX6" fmla="*/ 1364002 w 2022990"/>
                  <a:gd name="connsiteY6" fmla="*/ 1319759 h 3267374"/>
                  <a:gd name="connsiteX7" fmla="*/ 1364002 w 2022990"/>
                  <a:gd name="connsiteY7" fmla="*/ 1532592 h 3267374"/>
                  <a:gd name="connsiteX8" fmla="*/ 1597437 w 2022990"/>
                  <a:gd name="connsiteY8" fmla="*/ 1447279 h 3267374"/>
                  <a:gd name="connsiteX9" fmla="*/ 1996968 w 2022990"/>
                  <a:gd name="connsiteY9" fmla="*/ 1594556 h 3267374"/>
                  <a:gd name="connsiteX10" fmla="*/ 2016720 w 2022990"/>
                  <a:gd name="connsiteY10" fmla="*/ 1675379 h 3267374"/>
                  <a:gd name="connsiteX11" fmla="*/ 1525611 w 2022990"/>
                  <a:gd name="connsiteY11" fmla="*/ 1995977 h 3267374"/>
                  <a:gd name="connsiteX12" fmla="*/ 1299359 w 2022990"/>
                  <a:gd name="connsiteY12" fmla="*/ 1909766 h 3267374"/>
                  <a:gd name="connsiteX13" fmla="*/ 1212270 w 2022990"/>
                  <a:gd name="connsiteY13" fmla="*/ 2145050 h 3267374"/>
                  <a:gd name="connsiteX14" fmla="*/ 1403507 w 2022990"/>
                  <a:gd name="connsiteY14" fmla="*/ 2157622 h 3267374"/>
                  <a:gd name="connsiteX15" fmla="*/ 1734804 w 2022990"/>
                  <a:gd name="connsiteY15" fmla="*/ 2396499 h 3267374"/>
                  <a:gd name="connsiteX16" fmla="*/ 1735702 w 2022990"/>
                  <a:gd name="connsiteY16" fmla="*/ 2473730 h 3267374"/>
                  <a:gd name="connsiteX17" fmla="*/ 1040786 w 2022990"/>
                  <a:gd name="connsiteY17" fmla="*/ 2585086 h 3267374"/>
                  <a:gd name="connsiteX18" fmla="*/ 978836 w 2022990"/>
                  <a:gd name="connsiteY18" fmla="*/ 2529407 h 3267374"/>
                  <a:gd name="connsiteX19" fmla="*/ 815432 w 2022990"/>
                  <a:gd name="connsiteY19" fmla="*/ 2708116 h 3267374"/>
                  <a:gd name="connsiteX20" fmla="*/ 837878 w 2022990"/>
                  <a:gd name="connsiteY20" fmla="*/ 2718892 h 3267374"/>
                  <a:gd name="connsiteX21" fmla="*/ 1200599 w 2022990"/>
                  <a:gd name="connsiteY21" fmla="*/ 3113128 h 3267374"/>
                  <a:gd name="connsiteX22" fmla="*/ 1163788 w 2022990"/>
                  <a:gd name="connsiteY22" fmla="*/ 3199339 h 3267374"/>
                  <a:gd name="connsiteX23" fmla="*/ 1007567 w 2022990"/>
                  <a:gd name="connsiteY23" fmla="*/ 3263100 h 3267374"/>
                  <a:gd name="connsiteX24" fmla="*/ 916886 w 2022990"/>
                  <a:gd name="connsiteY24" fmla="*/ 3215504 h 3267374"/>
                  <a:gd name="connsiteX25" fmla="*/ 975245 w 2022990"/>
                  <a:gd name="connsiteY25" fmla="*/ 3133783 h 3267374"/>
                  <a:gd name="connsiteX26" fmla="*/ 1055151 w 2022990"/>
                  <a:gd name="connsiteY26" fmla="*/ 3107740 h 3267374"/>
                  <a:gd name="connsiteX27" fmla="*/ 634072 w 2022990"/>
                  <a:gd name="connsiteY27" fmla="*/ 2859883 h 3267374"/>
                  <a:gd name="connsiteX28" fmla="*/ 590977 w 2022990"/>
                  <a:gd name="connsiteY28" fmla="*/ 2963157 h 3267374"/>
                  <a:gd name="connsiteX29" fmla="*/ 688839 w 2022990"/>
                  <a:gd name="connsiteY29" fmla="*/ 3087983 h 3267374"/>
                  <a:gd name="connsiteX30" fmla="*/ 711285 w 2022990"/>
                  <a:gd name="connsiteY30" fmla="*/ 3103250 h 3267374"/>
                  <a:gd name="connsiteX31" fmla="*/ 742709 w 2022990"/>
                  <a:gd name="connsiteY31" fmla="*/ 3201135 h 3267374"/>
                  <a:gd name="connsiteX32" fmla="*/ 636765 w 2022990"/>
                  <a:gd name="connsiteY32" fmla="*/ 3214606 h 3267374"/>
                  <a:gd name="connsiteX33" fmla="*/ 467975 w 2022990"/>
                  <a:gd name="connsiteY33" fmla="*/ 3023325 h 3267374"/>
                  <a:gd name="connsiteX34" fmla="*/ 449120 w 2022990"/>
                  <a:gd name="connsiteY34" fmla="*/ 2978423 h 3267374"/>
                  <a:gd name="connsiteX35" fmla="*/ 341381 w 2022990"/>
                  <a:gd name="connsiteY35" fmla="*/ 3030509 h 3267374"/>
                  <a:gd name="connsiteX36" fmla="*/ 107947 w 2022990"/>
                  <a:gd name="connsiteY36" fmla="*/ 3120313 h 3267374"/>
                  <a:gd name="connsiteX37" fmla="*/ 3800 w 2022990"/>
                  <a:gd name="connsiteY37" fmla="*/ 3083493 h 3267374"/>
                  <a:gd name="connsiteX38" fmla="*/ 69341 w 2022990"/>
                  <a:gd name="connsiteY38" fmla="*/ 2990996 h 3267374"/>
                  <a:gd name="connsiteX39" fmla="*/ 1055151 w 2022990"/>
                  <a:gd name="connsiteY39" fmla="*/ 2158520 h 3267374"/>
                  <a:gd name="connsiteX40" fmla="*/ 1122488 w 2022990"/>
                  <a:gd name="connsiteY40" fmla="*/ 836618 h 3267374"/>
                  <a:gd name="connsiteX41" fmla="*/ 1069516 w 2022990"/>
                  <a:gd name="connsiteY41" fmla="*/ 783634 h 3267374"/>
                  <a:gd name="connsiteX42" fmla="*/ 815432 w 2022990"/>
                  <a:gd name="connsiteY42" fmla="*/ 204403 h 3267374"/>
                  <a:gd name="connsiteX43" fmla="*/ 907908 w 2022990"/>
                  <a:gd name="connsiteY43" fmla="*/ 31981 h 3267374"/>
                  <a:gd name="connsiteX44" fmla="*/ 986019 w 2022990"/>
                  <a:gd name="connsiteY44" fmla="*/ 5040 h 3267374"/>
                  <a:gd name="connsiteX45" fmla="*/ 1337966 w 2022990"/>
                  <a:gd name="connsiteY45" fmla="*/ 402868 h 3267374"/>
                  <a:gd name="connsiteX46" fmla="*/ 1254468 w 2022990"/>
                  <a:gd name="connsiteY46" fmla="*/ 726160 h 3267374"/>
                  <a:gd name="connsiteX47" fmla="*/ 1245490 w 2022990"/>
                  <a:gd name="connsiteY47" fmla="*/ 786328 h 3267374"/>
                  <a:gd name="connsiteX48" fmla="*/ 1289483 w 2022990"/>
                  <a:gd name="connsiteY48" fmla="*/ 907562 h 3267374"/>
                  <a:gd name="connsiteX49" fmla="*/ 1870375 w 2022990"/>
                  <a:gd name="connsiteY49" fmla="*/ 1665501 h 3267374"/>
                  <a:gd name="connsiteX50" fmla="*/ 1395426 w 2022990"/>
                  <a:gd name="connsiteY50" fmla="*/ 1677175 h 3267374"/>
                  <a:gd name="connsiteX51" fmla="*/ 1417872 w 2022990"/>
                  <a:gd name="connsiteY51" fmla="*/ 1826249 h 3267374"/>
                  <a:gd name="connsiteX52" fmla="*/ 1870375 w 2022990"/>
                  <a:gd name="connsiteY52" fmla="*/ 1665501 h 3267374"/>
                  <a:gd name="connsiteX53" fmla="*/ 984223 w 2022990"/>
                  <a:gd name="connsiteY53" fmla="*/ 147827 h 3267374"/>
                  <a:gd name="connsiteX54" fmla="*/ 938434 w 2022990"/>
                  <a:gd name="connsiteY54" fmla="*/ 247509 h 3267374"/>
                  <a:gd name="connsiteX55" fmla="*/ 1060538 w 2022990"/>
                  <a:gd name="connsiteY55" fmla="*/ 632764 h 3267374"/>
                  <a:gd name="connsiteX56" fmla="*/ 1184438 w 2022990"/>
                  <a:gd name="connsiteY56" fmla="*/ 594149 h 3267374"/>
                  <a:gd name="connsiteX57" fmla="*/ 984223 w 2022990"/>
                  <a:gd name="connsiteY57" fmla="*/ 147827 h 3267374"/>
                  <a:gd name="connsiteX58" fmla="*/ 1594743 w 2022990"/>
                  <a:gd name="connsiteY58" fmla="*/ 2428828 h 3267374"/>
                  <a:gd name="connsiteX59" fmla="*/ 1340659 w 2022990"/>
                  <a:gd name="connsiteY59" fmla="*/ 2281551 h 3267374"/>
                  <a:gd name="connsiteX60" fmla="*/ 1092860 w 2022990"/>
                  <a:gd name="connsiteY60" fmla="*/ 2367762 h 3267374"/>
                  <a:gd name="connsiteX61" fmla="*/ 1089269 w 2022990"/>
                  <a:gd name="connsiteY61" fmla="*/ 2443196 h 3267374"/>
                  <a:gd name="connsiteX62" fmla="*/ 1594743 w 2022990"/>
                  <a:gd name="connsiteY62" fmla="*/ 2428828 h 3267374"/>
                  <a:gd name="connsiteX63" fmla="*/ 1777900 w 2022990"/>
                  <a:gd name="connsiteY63" fmla="*/ 855476 h 3267374"/>
                  <a:gd name="connsiteX64" fmla="*/ 1354127 w 2022990"/>
                  <a:gd name="connsiteY64" fmla="*/ 1103333 h 3267374"/>
                  <a:gd name="connsiteX65" fmla="*/ 1424157 w 2022990"/>
                  <a:gd name="connsiteY65" fmla="*/ 1191340 h 3267374"/>
                  <a:gd name="connsiteX66" fmla="*/ 1777900 w 2022990"/>
                  <a:gd name="connsiteY66" fmla="*/ 855476 h 326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22990" h="3267374">
                    <a:moveTo>
                      <a:pt x="1289483" y="907562"/>
                    </a:moveTo>
                    <a:cubicBezTo>
                      <a:pt x="1306542" y="887805"/>
                      <a:pt x="1319111" y="872539"/>
                      <a:pt x="1332579" y="857272"/>
                    </a:cubicBezTo>
                    <a:cubicBezTo>
                      <a:pt x="1468150" y="709995"/>
                      <a:pt x="1687219" y="675870"/>
                      <a:pt x="1868579" y="737834"/>
                    </a:cubicBezTo>
                    <a:cubicBezTo>
                      <a:pt x="1888332" y="744120"/>
                      <a:pt x="1912573" y="775551"/>
                      <a:pt x="1913471" y="796206"/>
                    </a:cubicBezTo>
                    <a:cubicBezTo>
                      <a:pt x="1925142" y="1002753"/>
                      <a:pt x="1810221" y="1266775"/>
                      <a:pt x="1539976" y="1318861"/>
                    </a:cubicBezTo>
                    <a:cubicBezTo>
                      <a:pt x="1511246" y="1324249"/>
                      <a:pt x="1480720" y="1326045"/>
                      <a:pt x="1451091" y="1326045"/>
                    </a:cubicBezTo>
                    <a:cubicBezTo>
                      <a:pt x="1423259" y="1326045"/>
                      <a:pt x="1394529" y="1322453"/>
                      <a:pt x="1364002" y="1319759"/>
                    </a:cubicBezTo>
                    <a:cubicBezTo>
                      <a:pt x="1364002" y="1388009"/>
                      <a:pt x="1364002" y="1457158"/>
                      <a:pt x="1364002" y="1532592"/>
                    </a:cubicBezTo>
                    <a:cubicBezTo>
                      <a:pt x="1436726" y="1483200"/>
                      <a:pt x="1512143" y="1451769"/>
                      <a:pt x="1597437" y="1447279"/>
                    </a:cubicBezTo>
                    <a:cubicBezTo>
                      <a:pt x="1751862" y="1439197"/>
                      <a:pt x="1882944" y="1493079"/>
                      <a:pt x="1996968" y="1594556"/>
                    </a:cubicBezTo>
                    <a:cubicBezTo>
                      <a:pt x="2021209" y="1616109"/>
                      <a:pt x="2030188" y="1643050"/>
                      <a:pt x="2016720" y="1675379"/>
                    </a:cubicBezTo>
                    <a:cubicBezTo>
                      <a:pt x="1945792" y="1839719"/>
                      <a:pt x="1767126" y="2016631"/>
                      <a:pt x="1525611" y="1995977"/>
                    </a:cubicBezTo>
                    <a:cubicBezTo>
                      <a:pt x="1443909" y="1988792"/>
                      <a:pt x="1369389" y="1960055"/>
                      <a:pt x="1299359" y="1909766"/>
                    </a:cubicBezTo>
                    <a:cubicBezTo>
                      <a:pt x="1269731" y="1991486"/>
                      <a:pt x="1240103" y="2069615"/>
                      <a:pt x="1212270" y="2145050"/>
                    </a:cubicBezTo>
                    <a:cubicBezTo>
                      <a:pt x="1275118" y="2148642"/>
                      <a:pt x="1340659" y="2145050"/>
                      <a:pt x="1403507" y="2157622"/>
                    </a:cubicBezTo>
                    <a:cubicBezTo>
                      <a:pt x="1548056" y="2187257"/>
                      <a:pt x="1656693" y="2274367"/>
                      <a:pt x="1734804" y="2396499"/>
                    </a:cubicBezTo>
                    <a:cubicBezTo>
                      <a:pt x="1747373" y="2415358"/>
                      <a:pt x="1748271" y="2456667"/>
                      <a:pt x="1735702" y="2473730"/>
                    </a:cubicBezTo>
                    <a:cubicBezTo>
                      <a:pt x="1585765" y="2674889"/>
                      <a:pt x="1279607" y="2784448"/>
                      <a:pt x="1040786" y="2585086"/>
                    </a:cubicBezTo>
                    <a:cubicBezTo>
                      <a:pt x="1020136" y="2568023"/>
                      <a:pt x="1001282" y="2549164"/>
                      <a:pt x="978836" y="2529407"/>
                    </a:cubicBezTo>
                    <a:cubicBezTo>
                      <a:pt x="926763" y="2585984"/>
                      <a:pt x="871995" y="2646152"/>
                      <a:pt x="815432" y="2708116"/>
                    </a:cubicBezTo>
                    <a:cubicBezTo>
                      <a:pt x="823513" y="2711708"/>
                      <a:pt x="829797" y="2716198"/>
                      <a:pt x="837878" y="2718892"/>
                    </a:cubicBezTo>
                    <a:cubicBezTo>
                      <a:pt x="1038990" y="2776366"/>
                      <a:pt x="1147627" y="2919153"/>
                      <a:pt x="1200599" y="3113128"/>
                    </a:cubicBezTo>
                    <a:cubicBezTo>
                      <a:pt x="1210475" y="3150846"/>
                      <a:pt x="1199701" y="3182277"/>
                      <a:pt x="1163788" y="3199339"/>
                    </a:cubicBezTo>
                    <a:cubicBezTo>
                      <a:pt x="1112612" y="3222688"/>
                      <a:pt x="1060538" y="3246037"/>
                      <a:pt x="1007567" y="3263100"/>
                    </a:cubicBezTo>
                    <a:cubicBezTo>
                      <a:pt x="963573" y="3277468"/>
                      <a:pt x="925865" y="3254119"/>
                      <a:pt x="916886" y="3215504"/>
                    </a:cubicBezTo>
                    <a:cubicBezTo>
                      <a:pt x="908806" y="3178685"/>
                      <a:pt x="931252" y="3147254"/>
                      <a:pt x="975245" y="3133783"/>
                    </a:cubicBezTo>
                    <a:cubicBezTo>
                      <a:pt x="1002180" y="3125701"/>
                      <a:pt x="1028216" y="3116720"/>
                      <a:pt x="1055151" y="3107740"/>
                    </a:cubicBezTo>
                    <a:cubicBezTo>
                      <a:pt x="1027319" y="2926338"/>
                      <a:pt x="800169" y="2793429"/>
                      <a:pt x="634072" y="2859883"/>
                    </a:cubicBezTo>
                    <a:cubicBezTo>
                      <a:pt x="584692" y="2879640"/>
                      <a:pt x="564939" y="2915561"/>
                      <a:pt x="590977" y="2963157"/>
                    </a:cubicBezTo>
                    <a:cubicBezTo>
                      <a:pt x="616115" y="3008956"/>
                      <a:pt x="655620" y="3046674"/>
                      <a:pt x="688839" y="3087983"/>
                    </a:cubicBezTo>
                    <a:cubicBezTo>
                      <a:pt x="694226" y="3094269"/>
                      <a:pt x="703204" y="3097862"/>
                      <a:pt x="711285" y="3103250"/>
                    </a:cubicBezTo>
                    <a:cubicBezTo>
                      <a:pt x="752585" y="3131987"/>
                      <a:pt x="764256" y="3167010"/>
                      <a:pt x="742709" y="3201135"/>
                    </a:cubicBezTo>
                    <a:cubicBezTo>
                      <a:pt x="721161" y="3236159"/>
                      <a:pt x="681656" y="3241547"/>
                      <a:pt x="636765" y="3214606"/>
                    </a:cubicBezTo>
                    <a:cubicBezTo>
                      <a:pt x="560450" y="3167908"/>
                      <a:pt x="504785" y="3104148"/>
                      <a:pt x="467975" y="3023325"/>
                    </a:cubicBezTo>
                    <a:cubicBezTo>
                      <a:pt x="461690" y="3009854"/>
                      <a:pt x="456303" y="2996384"/>
                      <a:pt x="449120" y="2978423"/>
                    </a:cubicBezTo>
                    <a:cubicBezTo>
                      <a:pt x="412309" y="2996384"/>
                      <a:pt x="378192" y="3016141"/>
                      <a:pt x="341381" y="3030509"/>
                    </a:cubicBezTo>
                    <a:cubicBezTo>
                      <a:pt x="264168" y="3061940"/>
                      <a:pt x="186956" y="3092474"/>
                      <a:pt x="107947" y="3120313"/>
                    </a:cubicBezTo>
                    <a:cubicBezTo>
                      <a:pt x="54078" y="3139171"/>
                      <a:pt x="16369" y="3123905"/>
                      <a:pt x="3800" y="3083493"/>
                    </a:cubicBezTo>
                    <a:cubicBezTo>
                      <a:pt x="-9668" y="3040388"/>
                      <a:pt x="12778" y="3008956"/>
                      <a:pt x="69341" y="2990996"/>
                    </a:cubicBezTo>
                    <a:cubicBezTo>
                      <a:pt x="513764" y="2850903"/>
                      <a:pt x="846856" y="2574309"/>
                      <a:pt x="1055151" y="2158520"/>
                    </a:cubicBezTo>
                    <a:cubicBezTo>
                      <a:pt x="1269731" y="1730159"/>
                      <a:pt x="1286790" y="1287430"/>
                      <a:pt x="1122488" y="836618"/>
                    </a:cubicBezTo>
                    <a:cubicBezTo>
                      <a:pt x="1112612" y="809677"/>
                      <a:pt x="1099145" y="793512"/>
                      <a:pt x="1069516" y="783634"/>
                    </a:cubicBezTo>
                    <a:cubicBezTo>
                      <a:pt x="839674" y="703709"/>
                      <a:pt x="727446" y="451362"/>
                      <a:pt x="815432" y="204403"/>
                    </a:cubicBezTo>
                    <a:cubicBezTo>
                      <a:pt x="836980" y="143337"/>
                      <a:pt x="874689" y="88557"/>
                      <a:pt x="907908" y="31981"/>
                    </a:cubicBezTo>
                    <a:cubicBezTo>
                      <a:pt x="924967" y="4142"/>
                      <a:pt x="953697" y="-7532"/>
                      <a:pt x="986019" y="5040"/>
                    </a:cubicBezTo>
                    <a:cubicBezTo>
                      <a:pt x="1170970" y="77781"/>
                      <a:pt x="1302951" y="199015"/>
                      <a:pt x="1337966" y="402868"/>
                    </a:cubicBezTo>
                    <a:cubicBezTo>
                      <a:pt x="1358616" y="522306"/>
                      <a:pt x="1328090" y="630968"/>
                      <a:pt x="1254468" y="726160"/>
                    </a:cubicBezTo>
                    <a:cubicBezTo>
                      <a:pt x="1238307" y="746814"/>
                      <a:pt x="1235614" y="762979"/>
                      <a:pt x="1245490" y="786328"/>
                    </a:cubicBezTo>
                    <a:cubicBezTo>
                      <a:pt x="1260753" y="824045"/>
                      <a:pt x="1273323" y="863558"/>
                      <a:pt x="1289483" y="907562"/>
                    </a:cubicBezTo>
                    <a:close/>
                    <a:moveTo>
                      <a:pt x="1870375" y="1665501"/>
                    </a:moveTo>
                    <a:cubicBezTo>
                      <a:pt x="1729417" y="1546961"/>
                      <a:pt x="1529202" y="1553247"/>
                      <a:pt x="1395426" y="1677175"/>
                    </a:cubicBezTo>
                    <a:cubicBezTo>
                      <a:pt x="1332579" y="1736445"/>
                      <a:pt x="1339761" y="1786735"/>
                      <a:pt x="1417872" y="1826249"/>
                    </a:cubicBezTo>
                    <a:cubicBezTo>
                      <a:pt x="1582174" y="1908867"/>
                      <a:pt x="1770716" y="1842413"/>
                      <a:pt x="1870375" y="1665501"/>
                    </a:cubicBezTo>
                    <a:close/>
                    <a:moveTo>
                      <a:pt x="984223" y="147827"/>
                    </a:moveTo>
                    <a:cubicBezTo>
                      <a:pt x="968960" y="181054"/>
                      <a:pt x="950106" y="213383"/>
                      <a:pt x="938434" y="247509"/>
                    </a:cubicBezTo>
                    <a:cubicBezTo>
                      <a:pt x="886360" y="395684"/>
                      <a:pt x="939332" y="558228"/>
                      <a:pt x="1060538" y="632764"/>
                    </a:cubicBezTo>
                    <a:cubicBezTo>
                      <a:pt x="1117999" y="667788"/>
                      <a:pt x="1162890" y="655215"/>
                      <a:pt x="1184438" y="594149"/>
                    </a:cubicBezTo>
                    <a:cubicBezTo>
                      <a:pt x="1247285" y="410950"/>
                      <a:pt x="1173664" y="245713"/>
                      <a:pt x="984223" y="147827"/>
                    </a:cubicBezTo>
                    <a:close/>
                    <a:moveTo>
                      <a:pt x="1594743" y="2428828"/>
                    </a:moveTo>
                    <a:cubicBezTo>
                      <a:pt x="1529202" y="2347107"/>
                      <a:pt x="1447500" y="2292327"/>
                      <a:pt x="1340659" y="2281551"/>
                    </a:cubicBezTo>
                    <a:cubicBezTo>
                      <a:pt x="1245490" y="2272570"/>
                      <a:pt x="1161992" y="2299511"/>
                      <a:pt x="1092860" y="2367762"/>
                    </a:cubicBezTo>
                    <a:cubicBezTo>
                      <a:pt x="1067721" y="2392907"/>
                      <a:pt x="1065925" y="2413561"/>
                      <a:pt x="1089269" y="2443196"/>
                    </a:cubicBezTo>
                    <a:cubicBezTo>
                      <a:pt x="1209577" y="2595862"/>
                      <a:pt x="1468150" y="2590474"/>
                      <a:pt x="1594743" y="2428828"/>
                    </a:cubicBezTo>
                    <a:close/>
                    <a:moveTo>
                      <a:pt x="1777900" y="855476"/>
                    </a:moveTo>
                    <a:cubicBezTo>
                      <a:pt x="1598335" y="795308"/>
                      <a:pt x="1388244" y="917440"/>
                      <a:pt x="1354127" y="1103333"/>
                    </a:cubicBezTo>
                    <a:cubicBezTo>
                      <a:pt x="1343353" y="1159909"/>
                      <a:pt x="1364900" y="1186850"/>
                      <a:pt x="1424157" y="1191340"/>
                    </a:cubicBezTo>
                    <a:cubicBezTo>
                      <a:pt x="1610904" y="1207505"/>
                      <a:pt x="1773410" y="1053941"/>
                      <a:pt x="1777900" y="855476"/>
                    </a:cubicBezTo>
                    <a:close/>
                  </a:path>
                </a:pathLst>
              </a:custGeom>
              <a:solidFill>
                <a:srgbClr val="000000"/>
              </a:solidFill>
              <a:ln w="8971" cap="flat">
                <a:noFill/>
                <a:prstDash val="solid"/>
                <a:miter/>
              </a:ln>
            </p:spPr>
            <p:txBody>
              <a:bodyPr rtlCol="0" anchor="ctr"/>
              <a:lstStyle/>
              <a:p>
                <a:endParaRPr lang="en-US"/>
              </a:p>
            </p:txBody>
          </p:sp>
          <p:sp>
            <p:nvSpPr>
              <p:cNvPr id="17" name="Freeform 407">
                <a:extLst>
                  <a:ext uri="{FF2B5EF4-FFF2-40B4-BE49-F238E27FC236}">
                    <a16:creationId xmlns:a16="http://schemas.microsoft.com/office/drawing/2014/main" id="{52370A7E-BEA8-440D-BC94-F64D30FB1AB0}"/>
                  </a:ext>
                </a:extLst>
              </p:cNvPr>
              <p:cNvSpPr/>
              <p:nvPr/>
            </p:nvSpPr>
            <p:spPr>
              <a:xfrm>
                <a:off x="4658969" y="648132"/>
                <a:ext cx="2164692" cy="2067396"/>
              </a:xfrm>
              <a:custGeom>
                <a:avLst/>
                <a:gdLst>
                  <a:gd name="connsiteX0" fmla="*/ 1994377 w 2164692"/>
                  <a:gd name="connsiteY0" fmla="*/ 835194 h 2067396"/>
                  <a:gd name="connsiteX1" fmla="*/ 1700788 w 2164692"/>
                  <a:gd name="connsiteY1" fmla="*/ 792088 h 2067396"/>
                  <a:gd name="connsiteX2" fmla="*/ 1435033 w 2164692"/>
                  <a:gd name="connsiteY2" fmla="*/ 754371 h 2067396"/>
                  <a:gd name="connsiteX3" fmla="*/ 1335374 w 2164692"/>
                  <a:gd name="connsiteY3" fmla="*/ 681630 h 2067396"/>
                  <a:gd name="connsiteX4" fmla="*/ 1110918 w 2164692"/>
                  <a:gd name="connsiteY4" fmla="*/ 224532 h 2067396"/>
                  <a:gd name="connsiteX5" fmla="*/ 1083983 w 2164692"/>
                  <a:gd name="connsiteY5" fmla="*/ 175140 h 2067396"/>
                  <a:gd name="connsiteX6" fmla="*/ 995997 w 2164692"/>
                  <a:gd name="connsiteY6" fmla="*/ 345766 h 2067396"/>
                  <a:gd name="connsiteX7" fmla="*/ 928660 w 2164692"/>
                  <a:gd name="connsiteY7" fmla="*/ 381688 h 2067396"/>
                  <a:gd name="connsiteX8" fmla="*/ 873893 w 2164692"/>
                  <a:gd name="connsiteY8" fmla="*/ 332296 h 2067396"/>
                  <a:gd name="connsiteX9" fmla="*/ 882871 w 2164692"/>
                  <a:gd name="connsiteY9" fmla="*/ 277516 h 2067396"/>
                  <a:gd name="connsiteX10" fmla="*/ 987018 w 2164692"/>
                  <a:gd name="connsiteY10" fmla="*/ 64682 h 2067396"/>
                  <a:gd name="connsiteX11" fmla="*/ 1084881 w 2164692"/>
                  <a:gd name="connsiteY11" fmla="*/ 24 h 2067396"/>
                  <a:gd name="connsiteX12" fmla="*/ 1181846 w 2164692"/>
                  <a:gd name="connsiteY12" fmla="*/ 66478 h 2067396"/>
                  <a:gd name="connsiteX13" fmla="*/ 1433237 w 2164692"/>
                  <a:gd name="connsiteY13" fmla="*/ 579255 h 2067396"/>
                  <a:gd name="connsiteX14" fmla="*/ 1498778 w 2164692"/>
                  <a:gd name="connsiteY14" fmla="*/ 627748 h 2067396"/>
                  <a:gd name="connsiteX15" fmla="*/ 2059918 w 2164692"/>
                  <a:gd name="connsiteY15" fmla="*/ 708571 h 2067396"/>
                  <a:gd name="connsiteX16" fmla="*/ 2159576 w 2164692"/>
                  <a:gd name="connsiteY16" fmla="*/ 784904 h 2067396"/>
                  <a:gd name="connsiteX17" fmla="*/ 2120970 w 2164692"/>
                  <a:gd name="connsiteY17" fmla="*/ 900750 h 2067396"/>
                  <a:gd name="connsiteX18" fmla="*/ 1719643 w 2164692"/>
                  <a:gd name="connsiteY18" fmla="*/ 1289598 h 2067396"/>
                  <a:gd name="connsiteX19" fmla="*/ 1690014 w 2164692"/>
                  <a:gd name="connsiteY19" fmla="*/ 1378503 h 2067396"/>
                  <a:gd name="connsiteX20" fmla="*/ 1784286 w 2164692"/>
                  <a:gd name="connsiteY20" fmla="*/ 1920016 h 2067396"/>
                  <a:gd name="connsiteX21" fmla="*/ 1749271 w 2164692"/>
                  <a:gd name="connsiteY21" fmla="*/ 2045740 h 2067396"/>
                  <a:gd name="connsiteX22" fmla="*/ 1615495 w 2164692"/>
                  <a:gd name="connsiteY22" fmla="*/ 2044842 h 2067396"/>
                  <a:gd name="connsiteX23" fmla="*/ 1118101 w 2164692"/>
                  <a:gd name="connsiteY23" fmla="*/ 1781719 h 2067396"/>
                  <a:gd name="connsiteX24" fmla="*/ 1044479 w 2164692"/>
                  <a:gd name="connsiteY24" fmla="*/ 1782617 h 2067396"/>
                  <a:gd name="connsiteX25" fmla="*/ 547085 w 2164692"/>
                  <a:gd name="connsiteY25" fmla="*/ 2044842 h 2067396"/>
                  <a:gd name="connsiteX26" fmla="*/ 414207 w 2164692"/>
                  <a:gd name="connsiteY26" fmla="*/ 2044842 h 2067396"/>
                  <a:gd name="connsiteX27" fmla="*/ 379192 w 2164692"/>
                  <a:gd name="connsiteY27" fmla="*/ 1919118 h 2067396"/>
                  <a:gd name="connsiteX28" fmla="*/ 475259 w 2164692"/>
                  <a:gd name="connsiteY28" fmla="*/ 1365032 h 2067396"/>
                  <a:gd name="connsiteX29" fmla="*/ 453711 w 2164692"/>
                  <a:gd name="connsiteY29" fmla="*/ 1299476 h 2067396"/>
                  <a:gd name="connsiteX30" fmla="*/ 43406 w 2164692"/>
                  <a:gd name="connsiteY30" fmla="*/ 900750 h 2067396"/>
                  <a:gd name="connsiteX31" fmla="*/ 1208 w 2164692"/>
                  <a:gd name="connsiteY31" fmla="*/ 798374 h 2067396"/>
                  <a:gd name="connsiteX32" fmla="*/ 96377 w 2164692"/>
                  <a:gd name="connsiteY32" fmla="*/ 711265 h 2067396"/>
                  <a:gd name="connsiteX33" fmla="*/ 653028 w 2164692"/>
                  <a:gd name="connsiteY33" fmla="*/ 630442 h 2067396"/>
                  <a:gd name="connsiteX34" fmla="*/ 734730 w 2164692"/>
                  <a:gd name="connsiteY34" fmla="*/ 576561 h 2067396"/>
                  <a:gd name="connsiteX35" fmla="*/ 826308 w 2164692"/>
                  <a:gd name="connsiteY35" fmla="*/ 540639 h 2067396"/>
                  <a:gd name="connsiteX36" fmla="*/ 854141 w 2164692"/>
                  <a:gd name="connsiteY36" fmla="*/ 636729 h 2067396"/>
                  <a:gd name="connsiteX37" fmla="*/ 698817 w 2164692"/>
                  <a:gd name="connsiteY37" fmla="*/ 761555 h 2067396"/>
                  <a:gd name="connsiteX38" fmla="*/ 221175 w 2164692"/>
                  <a:gd name="connsiteY38" fmla="*/ 828907 h 2067396"/>
                  <a:gd name="connsiteX39" fmla="*/ 173590 w 2164692"/>
                  <a:gd name="connsiteY39" fmla="*/ 837888 h 2067396"/>
                  <a:gd name="connsiteX40" fmla="*/ 209503 w 2164692"/>
                  <a:gd name="connsiteY40" fmla="*/ 874707 h 2067396"/>
                  <a:gd name="connsiteX41" fmla="*/ 568633 w 2164692"/>
                  <a:gd name="connsiteY41" fmla="*/ 1224041 h 2067396"/>
                  <a:gd name="connsiteX42" fmla="*/ 612626 w 2164692"/>
                  <a:gd name="connsiteY42" fmla="*/ 1364134 h 2067396"/>
                  <a:gd name="connsiteX43" fmla="*/ 519252 w 2164692"/>
                  <a:gd name="connsiteY43" fmla="*/ 1908342 h 2067396"/>
                  <a:gd name="connsiteX44" fmla="*/ 631480 w 2164692"/>
                  <a:gd name="connsiteY44" fmla="*/ 1849970 h 2067396"/>
                  <a:gd name="connsiteX45" fmla="*/ 1014851 w 2164692"/>
                  <a:gd name="connsiteY45" fmla="*/ 1647912 h 2067396"/>
                  <a:gd name="connsiteX46" fmla="*/ 1153116 w 2164692"/>
                  <a:gd name="connsiteY46" fmla="*/ 1648811 h 2067396"/>
                  <a:gd name="connsiteX47" fmla="*/ 1595743 w 2164692"/>
                  <a:gd name="connsiteY47" fmla="*/ 1882299 h 2067396"/>
                  <a:gd name="connsiteX48" fmla="*/ 1646021 w 2164692"/>
                  <a:gd name="connsiteY48" fmla="*/ 1907444 h 2067396"/>
                  <a:gd name="connsiteX49" fmla="*/ 1598436 w 2164692"/>
                  <a:gd name="connsiteY49" fmla="*/ 1626360 h 2067396"/>
                  <a:gd name="connsiteX50" fmla="*/ 1549954 w 2164692"/>
                  <a:gd name="connsiteY50" fmla="*/ 1348868 h 2067396"/>
                  <a:gd name="connsiteX51" fmla="*/ 1592152 w 2164692"/>
                  <a:gd name="connsiteY51" fmla="*/ 1228532 h 2067396"/>
                  <a:gd name="connsiteX52" fmla="*/ 1957566 w 2164692"/>
                  <a:gd name="connsiteY52" fmla="*/ 872911 h 2067396"/>
                  <a:gd name="connsiteX53" fmla="*/ 1994377 w 2164692"/>
                  <a:gd name="connsiteY53" fmla="*/ 835194 h 206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64692" h="2067396">
                    <a:moveTo>
                      <a:pt x="1994377" y="835194"/>
                    </a:moveTo>
                    <a:cubicBezTo>
                      <a:pt x="1892025" y="819927"/>
                      <a:pt x="1795958" y="805559"/>
                      <a:pt x="1700788" y="792088"/>
                    </a:cubicBezTo>
                    <a:cubicBezTo>
                      <a:pt x="1612802" y="779516"/>
                      <a:pt x="1523917" y="766943"/>
                      <a:pt x="1435033" y="754371"/>
                    </a:cubicBezTo>
                    <a:cubicBezTo>
                      <a:pt x="1388346" y="748084"/>
                      <a:pt x="1356024" y="724736"/>
                      <a:pt x="1335374" y="681630"/>
                    </a:cubicBezTo>
                    <a:cubicBezTo>
                      <a:pt x="1260855" y="528965"/>
                      <a:pt x="1185437" y="377197"/>
                      <a:pt x="1110918" y="224532"/>
                    </a:cubicBezTo>
                    <a:cubicBezTo>
                      <a:pt x="1103735" y="210163"/>
                      <a:pt x="1095655" y="196693"/>
                      <a:pt x="1083983" y="175140"/>
                    </a:cubicBezTo>
                    <a:cubicBezTo>
                      <a:pt x="1053458" y="237104"/>
                      <a:pt x="1029216" y="293680"/>
                      <a:pt x="995997" y="345766"/>
                    </a:cubicBezTo>
                    <a:cubicBezTo>
                      <a:pt x="983427" y="365523"/>
                      <a:pt x="950208" y="383484"/>
                      <a:pt x="928660" y="381688"/>
                    </a:cubicBezTo>
                    <a:cubicBezTo>
                      <a:pt x="908908" y="379891"/>
                      <a:pt x="885564" y="353849"/>
                      <a:pt x="873893" y="332296"/>
                    </a:cubicBezTo>
                    <a:cubicBezTo>
                      <a:pt x="866710" y="319723"/>
                      <a:pt x="875688" y="294578"/>
                      <a:pt x="882871" y="277516"/>
                    </a:cubicBezTo>
                    <a:cubicBezTo>
                      <a:pt x="916090" y="205673"/>
                      <a:pt x="952003" y="135627"/>
                      <a:pt x="987018" y="64682"/>
                    </a:cubicBezTo>
                    <a:cubicBezTo>
                      <a:pt x="1006771" y="23373"/>
                      <a:pt x="1038194" y="-874"/>
                      <a:pt x="1084881" y="24"/>
                    </a:cubicBezTo>
                    <a:cubicBezTo>
                      <a:pt x="1131568" y="24"/>
                      <a:pt x="1162094" y="25169"/>
                      <a:pt x="1181846" y="66478"/>
                    </a:cubicBezTo>
                    <a:cubicBezTo>
                      <a:pt x="1266242" y="237104"/>
                      <a:pt x="1350637" y="407730"/>
                      <a:pt x="1433237" y="579255"/>
                    </a:cubicBezTo>
                    <a:cubicBezTo>
                      <a:pt x="1447602" y="609788"/>
                      <a:pt x="1466456" y="623258"/>
                      <a:pt x="1498778" y="627748"/>
                    </a:cubicBezTo>
                    <a:cubicBezTo>
                      <a:pt x="1686423" y="653791"/>
                      <a:pt x="1873170" y="682528"/>
                      <a:pt x="2059918" y="708571"/>
                    </a:cubicBezTo>
                    <a:cubicBezTo>
                      <a:pt x="2108400" y="715755"/>
                      <a:pt x="2144313" y="736410"/>
                      <a:pt x="2159576" y="784904"/>
                    </a:cubicBezTo>
                    <a:cubicBezTo>
                      <a:pt x="2174839" y="832500"/>
                      <a:pt x="2154189" y="868421"/>
                      <a:pt x="2120970" y="900750"/>
                    </a:cubicBezTo>
                    <a:cubicBezTo>
                      <a:pt x="1987194" y="1030964"/>
                      <a:pt x="1855214" y="1161179"/>
                      <a:pt x="1719643" y="1289598"/>
                    </a:cubicBezTo>
                    <a:cubicBezTo>
                      <a:pt x="1691810" y="1316539"/>
                      <a:pt x="1683730" y="1340785"/>
                      <a:pt x="1690014" y="1378503"/>
                    </a:cubicBezTo>
                    <a:cubicBezTo>
                      <a:pt x="1723234" y="1559007"/>
                      <a:pt x="1752862" y="1739512"/>
                      <a:pt x="1784286" y="1920016"/>
                    </a:cubicBezTo>
                    <a:cubicBezTo>
                      <a:pt x="1793264" y="1968510"/>
                      <a:pt x="1791468" y="2012513"/>
                      <a:pt x="1749271" y="2045740"/>
                    </a:cubicBezTo>
                    <a:cubicBezTo>
                      <a:pt x="1705277" y="2079866"/>
                      <a:pt x="1661284" y="2069089"/>
                      <a:pt x="1615495" y="2044842"/>
                    </a:cubicBezTo>
                    <a:cubicBezTo>
                      <a:pt x="1450295" y="1956835"/>
                      <a:pt x="1283300" y="1870624"/>
                      <a:pt x="1118101" y="1781719"/>
                    </a:cubicBezTo>
                    <a:cubicBezTo>
                      <a:pt x="1091166" y="1767351"/>
                      <a:pt x="1070516" y="1768249"/>
                      <a:pt x="1044479" y="1782617"/>
                    </a:cubicBezTo>
                    <a:cubicBezTo>
                      <a:pt x="879280" y="1870624"/>
                      <a:pt x="712284" y="1956835"/>
                      <a:pt x="547085" y="2044842"/>
                    </a:cubicBezTo>
                    <a:cubicBezTo>
                      <a:pt x="501296" y="2069089"/>
                      <a:pt x="458200" y="2078968"/>
                      <a:pt x="414207" y="2044842"/>
                    </a:cubicBezTo>
                    <a:cubicBezTo>
                      <a:pt x="372009" y="2011615"/>
                      <a:pt x="371111" y="1967612"/>
                      <a:pt x="379192" y="1919118"/>
                    </a:cubicBezTo>
                    <a:cubicBezTo>
                      <a:pt x="411513" y="1734124"/>
                      <a:pt x="442040" y="1549129"/>
                      <a:pt x="475259" y="1365032"/>
                    </a:cubicBezTo>
                    <a:cubicBezTo>
                      <a:pt x="480646" y="1336295"/>
                      <a:pt x="474361" y="1319233"/>
                      <a:pt x="453711" y="1299476"/>
                    </a:cubicBezTo>
                    <a:cubicBezTo>
                      <a:pt x="316344" y="1167465"/>
                      <a:pt x="179875" y="1033659"/>
                      <a:pt x="43406" y="900750"/>
                    </a:cubicBezTo>
                    <a:cubicBezTo>
                      <a:pt x="13778" y="872013"/>
                      <a:pt x="-5077" y="840582"/>
                      <a:pt x="1208" y="798374"/>
                    </a:cubicBezTo>
                    <a:cubicBezTo>
                      <a:pt x="9288" y="750779"/>
                      <a:pt x="43406" y="719347"/>
                      <a:pt x="96377" y="711265"/>
                    </a:cubicBezTo>
                    <a:cubicBezTo>
                      <a:pt x="282227" y="684324"/>
                      <a:pt x="467178" y="656485"/>
                      <a:pt x="653028" y="630442"/>
                    </a:cubicBezTo>
                    <a:cubicBezTo>
                      <a:pt x="690737" y="625054"/>
                      <a:pt x="718569" y="616972"/>
                      <a:pt x="734730" y="576561"/>
                    </a:cubicBezTo>
                    <a:cubicBezTo>
                      <a:pt x="751789" y="534353"/>
                      <a:pt x="791293" y="522679"/>
                      <a:pt x="826308" y="540639"/>
                    </a:cubicBezTo>
                    <a:cubicBezTo>
                      <a:pt x="861323" y="558600"/>
                      <a:pt x="870301" y="593623"/>
                      <a:pt x="854141" y="636729"/>
                    </a:cubicBezTo>
                    <a:cubicBezTo>
                      <a:pt x="826308" y="709469"/>
                      <a:pt x="784110" y="752575"/>
                      <a:pt x="698817" y="761555"/>
                    </a:cubicBezTo>
                    <a:cubicBezTo>
                      <a:pt x="539004" y="777720"/>
                      <a:pt x="380090" y="805559"/>
                      <a:pt x="221175" y="828907"/>
                    </a:cubicBezTo>
                    <a:cubicBezTo>
                      <a:pt x="207708" y="830704"/>
                      <a:pt x="195138" y="834296"/>
                      <a:pt x="173590" y="837888"/>
                    </a:cubicBezTo>
                    <a:cubicBezTo>
                      <a:pt x="188853" y="853154"/>
                      <a:pt x="198729" y="863931"/>
                      <a:pt x="209503" y="874707"/>
                    </a:cubicBezTo>
                    <a:cubicBezTo>
                      <a:pt x="328914" y="991451"/>
                      <a:pt x="447426" y="1108195"/>
                      <a:pt x="568633" y="1224041"/>
                    </a:cubicBezTo>
                    <a:cubicBezTo>
                      <a:pt x="610830" y="1264453"/>
                      <a:pt x="623400" y="1307558"/>
                      <a:pt x="612626" y="1364134"/>
                    </a:cubicBezTo>
                    <a:cubicBezTo>
                      <a:pt x="579406" y="1541945"/>
                      <a:pt x="550676" y="1721551"/>
                      <a:pt x="519252" y="1908342"/>
                    </a:cubicBezTo>
                    <a:cubicBezTo>
                      <a:pt x="561450" y="1886789"/>
                      <a:pt x="596465" y="1868828"/>
                      <a:pt x="631480" y="1849970"/>
                    </a:cubicBezTo>
                    <a:cubicBezTo>
                      <a:pt x="758971" y="1782617"/>
                      <a:pt x="888258" y="1717061"/>
                      <a:pt x="1014851" y="1647912"/>
                    </a:cubicBezTo>
                    <a:cubicBezTo>
                      <a:pt x="1063333" y="1620972"/>
                      <a:pt x="1105531" y="1622767"/>
                      <a:pt x="1153116" y="1648811"/>
                    </a:cubicBezTo>
                    <a:cubicBezTo>
                      <a:pt x="1299461" y="1727837"/>
                      <a:pt x="1447602" y="1804170"/>
                      <a:pt x="1595743" y="1882299"/>
                    </a:cubicBezTo>
                    <a:cubicBezTo>
                      <a:pt x="1610108" y="1889483"/>
                      <a:pt x="1624473" y="1896667"/>
                      <a:pt x="1646021" y="1907444"/>
                    </a:cubicBezTo>
                    <a:cubicBezTo>
                      <a:pt x="1629860" y="1809558"/>
                      <a:pt x="1614597" y="1717959"/>
                      <a:pt x="1598436" y="1626360"/>
                    </a:cubicBezTo>
                    <a:cubicBezTo>
                      <a:pt x="1582276" y="1533862"/>
                      <a:pt x="1567012" y="1441365"/>
                      <a:pt x="1549954" y="1348868"/>
                    </a:cubicBezTo>
                    <a:cubicBezTo>
                      <a:pt x="1540976" y="1300374"/>
                      <a:pt x="1557136" y="1262657"/>
                      <a:pt x="1592152" y="1228532"/>
                    </a:cubicBezTo>
                    <a:cubicBezTo>
                      <a:pt x="1714256" y="1110889"/>
                      <a:pt x="1835462" y="991451"/>
                      <a:pt x="1957566" y="872911"/>
                    </a:cubicBezTo>
                    <a:cubicBezTo>
                      <a:pt x="1969238" y="862135"/>
                      <a:pt x="1979113" y="851358"/>
                      <a:pt x="1994377" y="835194"/>
                    </a:cubicBezTo>
                    <a:close/>
                  </a:path>
                </a:pathLst>
              </a:custGeom>
              <a:solidFill>
                <a:srgbClr val="000000"/>
              </a:solidFill>
              <a:ln w="8971" cap="flat">
                <a:noFill/>
                <a:prstDash val="solid"/>
                <a:miter/>
              </a:ln>
            </p:spPr>
            <p:txBody>
              <a:bodyPr rtlCol="0" anchor="ctr"/>
              <a:lstStyle/>
              <a:p>
                <a:endParaRPr lang="en-US"/>
              </a:p>
            </p:txBody>
          </p:sp>
          <p:sp>
            <p:nvSpPr>
              <p:cNvPr id="18" name="Freeform 408">
                <a:extLst>
                  <a:ext uri="{FF2B5EF4-FFF2-40B4-BE49-F238E27FC236}">
                    <a16:creationId xmlns:a16="http://schemas.microsoft.com/office/drawing/2014/main" id="{0AB8C068-48CF-4EB9-9776-EEC0F51D1938}"/>
                  </a:ext>
                </a:extLst>
              </p:cNvPr>
              <p:cNvSpPr/>
              <p:nvPr/>
            </p:nvSpPr>
            <p:spPr>
              <a:xfrm>
                <a:off x="5871887" y="168271"/>
                <a:ext cx="159266" cy="311931"/>
              </a:xfrm>
              <a:custGeom>
                <a:avLst/>
                <a:gdLst>
                  <a:gd name="connsiteX0" fmla="*/ 159267 w 159266"/>
                  <a:gd name="connsiteY0" fmla="*/ 74873 h 311931"/>
                  <a:gd name="connsiteX1" fmla="*/ 130536 w 159266"/>
                  <a:gd name="connsiteY1" fmla="*/ 259867 h 311931"/>
                  <a:gd name="connsiteX2" fmla="*/ 57812 w 159266"/>
                  <a:gd name="connsiteY2" fmla="*/ 311055 h 311931"/>
                  <a:gd name="connsiteX3" fmla="*/ 352 w 159266"/>
                  <a:gd name="connsiteY3" fmla="*/ 243703 h 311931"/>
                  <a:gd name="connsiteX4" fmla="*/ 29082 w 159266"/>
                  <a:gd name="connsiteY4" fmla="*/ 49728 h 311931"/>
                  <a:gd name="connsiteX5" fmla="*/ 103601 w 159266"/>
                  <a:gd name="connsiteY5" fmla="*/ 1234 h 311931"/>
                  <a:gd name="connsiteX6" fmla="*/ 159267 w 159266"/>
                  <a:gd name="connsiteY6" fmla="*/ 74873 h 31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66" h="311931">
                    <a:moveTo>
                      <a:pt x="159267" y="74873"/>
                    </a:moveTo>
                    <a:cubicBezTo>
                      <a:pt x="150288" y="134143"/>
                      <a:pt x="143106" y="197005"/>
                      <a:pt x="130536" y="259867"/>
                    </a:cubicBezTo>
                    <a:cubicBezTo>
                      <a:pt x="123354" y="296687"/>
                      <a:pt x="95521" y="316443"/>
                      <a:pt x="57812" y="311055"/>
                    </a:cubicBezTo>
                    <a:cubicBezTo>
                      <a:pt x="21002" y="305667"/>
                      <a:pt x="-3239" y="280522"/>
                      <a:pt x="352" y="243703"/>
                    </a:cubicBezTo>
                    <a:cubicBezTo>
                      <a:pt x="6637" y="179045"/>
                      <a:pt x="16512" y="113488"/>
                      <a:pt x="29082" y="49728"/>
                    </a:cubicBezTo>
                    <a:cubicBezTo>
                      <a:pt x="36265" y="12909"/>
                      <a:pt x="65893" y="-5052"/>
                      <a:pt x="103601" y="1234"/>
                    </a:cubicBezTo>
                    <a:cubicBezTo>
                      <a:pt x="140412" y="7521"/>
                      <a:pt x="157471" y="32665"/>
                      <a:pt x="159267" y="74873"/>
                    </a:cubicBezTo>
                    <a:close/>
                  </a:path>
                </a:pathLst>
              </a:custGeom>
              <a:solidFill>
                <a:srgbClr val="000000"/>
              </a:solidFill>
              <a:ln w="8971" cap="flat">
                <a:noFill/>
                <a:prstDash val="solid"/>
                <a:miter/>
              </a:ln>
            </p:spPr>
            <p:txBody>
              <a:bodyPr rtlCol="0" anchor="ctr"/>
              <a:lstStyle/>
              <a:p>
                <a:endParaRPr lang="en-US"/>
              </a:p>
            </p:txBody>
          </p:sp>
          <p:sp>
            <p:nvSpPr>
              <p:cNvPr id="19" name="Freeform 409">
                <a:extLst>
                  <a:ext uri="{FF2B5EF4-FFF2-40B4-BE49-F238E27FC236}">
                    <a16:creationId xmlns:a16="http://schemas.microsoft.com/office/drawing/2014/main" id="{F9EBB711-BB39-42CA-B388-88CFB4BEEA49}"/>
                  </a:ext>
                </a:extLst>
              </p:cNvPr>
              <p:cNvSpPr/>
              <p:nvPr/>
            </p:nvSpPr>
            <p:spPr>
              <a:xfrm>
                <a:off x="5466801" y="166889"/>
                <a:ext cx="160355" cy="313885"/>
              </a:xfrm>
              <a:custGeom>
                <a:avLst/>
                <a:gdLst>
                  <a:gd name="connsiteX0" fmla="*/ 160332 w 160355"/>
                  <a:gd name="connsiteY0" fmla="*/ 237003 h 313885"/>
                  <a:gd name="connsiteX1" fmla="*/ 101973 w 160355"/>
                  <a:gd name="connsiteY1" fmla="*/ 313335 h 313885"/>
                  <a:gd name="connsiteX2" fmla="*/ 27454 w 160355"/>
                  <a:gd name="connsiteY2" fmla="*/ 256759 h 313885"/>
                  <a:gd name="connsiteX3" fmla="*/ 519 w 160355"/>
                  <a:gd name="connsiteY3" fmla="*/ 75357 h 313885"/>
                  <a:gd name="connsiteX4" fmla="*/ 56184 w 160355"/>
                  <a:gd name="connsiteY4" fmla="*/ 820 h 313885"/>
                  <a:gd name="connsiteX5" fmla="*/ 132499 w 160355"/>
                  <a:gd name="connsiteY5" fmla="*/ 53804 h 313885"/>
                  <a:gd name="connsiteX6" fmla="*/ 160332 w 160355"/>
                  <a:gd name="connsiteY6" fmla="*/ 237003 h 313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355" h="313885">
                    <a:moveTo>
                      <a:pt x="160332" y="237003"/>
                    </a:moveTo>
                    <a:cubicBezTo>
                      <a:pt x="161229" y="278312"/>
                      <a:pt x="136988" y="307947"/>
                      <a:pt x="101973" y="313335"/>
                    </a:cubicBezTo>
                    <a:cubicBezTo>
                      <a:pt x="67856" y="317825"/>
                      <a:pt x="34637" y="294477"/>
                      <a:pt x="27454" y="256759"/>
                    </a:cubicBezTo>
                    <a:cubicBezTo>
                      <a:pt x="16680" y="196591"/>
                      <a:pt x="7702" y="136423"/>
                      <a:pt x="519" y="75357"/>
                    </a:cubicBezTo>
                    <a:cubicBezTo>
                      <a:pt x="-3970" y="36742"/>
                      <a:pt x="21169" y="6208"/>
                      <a:pt x="56184" y="820"/>
                    </a:cubicBezTo>
                    <a:cubicBezTo>
                      <a:pt x="92097" y="-4568"/>
                      <a:pt x="125316" y="16985"/>
                      <a:pt x="132499" y="53804"/>
                    </a:cubicBezTo>
                    <a:cubicBezTo>
                      <a:pt x="144171" y="116666"/>
                      <a:pt x="151354" y="178631"/>
                      <a:pt x="160332" y="237003"/>
                    </a:cubicBezTo>
                    <a:close/>
                  </a:path>
                </a:pathLst>
              </a:custGeom>
              <a:solidFill>
                <a:srgbClr val="000000"/>
              </a:solidFill>
              <a:ln w="8971" cap="flat">
                <a:noFill/>
                <a:prstDash val="solid"/>
                <a:miter/>
              </a:ln>
            </p:spPr>
            <p:txBody>
              <a:bodyPr rtlCol="0" anchor="ctr"/>
              <a:lstStyle/>
              <a:p>
                <a:endParaRPr lang="en-US"/>
              </a:p>
            </p:txBody>
          </p:sp>
          <p:sp>
            <p:nvSpPr>
              <p:cNvPr id="20" name="Freeform 410">
                <a:extLst>
                  <a:ext uri="{FF2B5EF4-FFF2-40B4-BE49-F238E27FC236}">
                    <a16:creationId xmlns:a16="http://schemas.microsoft.com/office/drawing/2014/main" id="{09C79ED6-7D45-45F2-8FFB-5D815280CCC8}"/>
                  </a:ext>
                </a:extLst>
              </p:cNvPr>
              <p:cNvSpPr/>
              <p:nvPr/>
            </p:nvSpPr>
            <p:spPr>
              <a:xfrm>
                <a:off x="6187892" y="371009"/>
                <a:ext cx="231121" cy="281339"/>
              </a:xfrm>
              <a:custGeom>
                <a:avLst/>
                <a:gdLst>
                  <a:gd name="connsiteX0" fmla="*/ 231122 w 231121"/>
                  <a:gd name="connsiteY0" fmla="*/ 58925 h 281339"/>
                  <a:gd name="connsiteX1" fmla="*/ 210472 w 231121"/>
                  <a:gd name="connsiteY1" fmla="*/ 108317 h 281339"/>
                  <a:gd name="connsiteX2" fmla="*/ 126077 w 231121"/>
                  <a:gd name="connsiteY2" fmla="*/ 244818 h 281339"/>
                  <a:gd name="connsiteX3" fmla="*/ 33601 w 231121"/>
                  <a:gd name="connsiteY3" fmla="*/ 271759 h 281339"/>
                  <a:gd name="connsiteX4" fmla="*/ 12053 w 231121"/>
                  <a:gd name="connsiteY4" fmla="*/ 174771 h 281339"/>
                  <a:gd name="connsiteX5" fmla="*/ 101835 w 231121"/>
                  <a:gd name="connsiteY5" fmla="*/ 31086 h 281339"/>
                  <a:gd name="connsiteX6" fmla="*/ 179946 w 231121"/>
                  <a:gd name="connsiteY6" fmla="*/ 5941 h 281339"/>
                  <a:gd name="connsiteX7" fmla="*/ 231122 w 231121"/>
                  <a:gd name="connsiteY7" fmla="*/ 58925 h 28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121" h="281339">
                    <a:moveTo>
                      <a:pt x="231122" y="58925"/>
                    </a:moveTo>
                    <a:cubicBezTo>
                      <a:pt x="222144" y="81376"/>
                      <a:pt x="218552" y="96642"/>
                      <a:pt x="210472" y="108317"/>
                    </a:cubicBezTo>
                    <a:cubicBezTo>
                      <a:pt x="183537" y="154116"/>
                      <a:pt x="155705" y="199916"/>
                      <a:pt x="126077" y="244818"/>
                    </a:cubicBezTo>
                    <a:cubicBezTo>
                      <a:pt x="101835" y="281637"/>
                      <a:pt x="66820" y="290617"/>
                      <a:pt x="33601" y="271759"/>
                    </a:cubicBezTo>
                    <a:cubicBezTo>
                      <a:pt x="-517" y="252002"/>
                      <a:pt x="-10393" y="213386"/>
                      <a:pt x="12053" y="174771"/>
                    </a:cubicBezTo>
                    <a:cubicBezTo>
                      <a:pt x="40783" y="126277"/>
                      <a:pt x="70411" y="77784"/>
                      <a:pt x="101835" y="31086"/>
                    </a:cubicBezTo>
                    <a:cubicBezTo>
                      <a:pt x="120690" y="2349"/>
                      <a:pt x="151215" y="-7529"/>
                      <a:pt x="179946" y="5941"/>
                    </a:cubicBezTo>
                    <a:cubicBezTo>
                      <a:pt x="200596" y="16717"/>
                      <a:pt x="214961" y="41862"/>
                      <a:pt x="231122" y="58925"/>
                    </a:cubicBezTo>
                    <a:close/>
                  </a:path>
                </a:pathLst>
              </a:custGeom>
              <a:solidFill>
                <a:srgbClr val="000000"/>
              </a:solidFill>
              <a:ln w="8971" cap="flat">
                <a:noFill/>
                <a:prstDash val="solid"/>
                <a:miter/>
              </a:ln>
            </p:spPr>
            <p:txBody>
              <a:bodyPr rtlCol="0" anchor="ctr"/>
              <a:lstStyle/>
              <a:p>
                <a:endParaRPr lang="en-US"/>
              </a:p>
            </p:txBody>
          </p:sp>
          <p:sp>
            <p:nvSpPr>
              <p:cNvPr id="21" name="Freeform 411">
                <a:extLst>
                  <a:ext uri="{FF2B5EF4-FFF2-40B4-BE49-F238E27FC236}">
                    <a16:creationId xmlns:a16="http://schemas.microsoft.com/office/drawing/2014/main" id="{ABC3A6B3-031D-4C1F-A491-2A91BCE7E60F}"/>
                  </a:ext>
                </a:extLst>
              </p:cNvPr>
              <p:cNvSpPr/>
              <p:nvPr/>
            </p:nvSpPr>
            <p:spPr>
              <a:xfrm>
                <a:off x="5084914" y="370440"/>
                <a:ext cx="227981" cy="276684"/>
              </a:xfrm>
              <a:custGeom>
                <a:avLst/>
                <a:gdLst>
                  <a:gd name="connsiteX0" fmla="*/ 227981 w 227981"/>
                  <a:gd name="connsiteY0" fmla="*/ 229223 h 276684"/>
                  <a:gd name="connsiteX1" fmla="*/ 180396 w 227981"/>
                  <a:gd name="connsiteY1" fmla="*/ 275022 h 276684"/>
                  <a:gd name="connsiteX2" fmla="*/ 110366 w 227981"/>
                  <a:gd name="connsiteY2" fmla="*/ 256164 h 276684"/>
                  <a:gd name="connsiteX3" fmla="*/ 8014 w 227981"/>
                  <a:gd name="connsiteY3" fmla="*/ 94518 h 276684"/>
                  <a:gd name="connsiteX4" fmla="*/ 28664 w 227981"/>
                  <a:gd name="connsiteY4" fmla="*/ 15491 h 276684"/>
                  <a:gd name="connsiteX5" fmla="*/ 110366 w 227981"/>
                  <a:gd name="connsiteY5" fmla="*/ 18185 h 276684"/>
                  <a:gd name="connsiteX6" fmla="*/ 223492 w 227981"/>
                  <a:gd name="connsiteY6" fmla="*/ 198690 h 276684"/>
                  <a:gd name="connsiteX7" fmla="*/ 227981 w 227981"/>
                  <a:gd name="connsiteY7" fmla="*/ 229223 h 27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81" h="276684">
                    <a:moveTo>
                      <a:pt x="227981" y="229223"/>
                    </a:moveTo>
                    <a:cubicBezTo>
                      <a:pt x="215412" y="241795"/>
                      <a:pt x="201046" y="269634"/>
                      <a:pt x="180396" y="275022"/>
                    </a:cubicBezTo>
                    <a:cubicBezTo>
                      <a:pt x="159747" y="280410"/>
                      <a:pt x="122038" y="272328"/>
                      <a:pt x="110366" y="256164"/>
                    </a:cubicBezTo>
                    <a:cubicBezTo>
                      <a:pt x="71760" y="205874"/>
                      <a:pt x="39438" y="150196"/>
                      <a:pt x="8014" y="94518"/>
                    </a:cubicBezTo>
                    <a:cubicBezTo>
                      <a:pt x="-8147" y="65781"/>
                      <a:pt x="832" y="35248"/>
                      <a:pt x="28664" y="15491"/>
                    </a:cubicBezTo>
                    <a:cubicBezTo>
                      <a:pt x="55599" y="-4266"/>
                      <a:pt x="91512" y="-6960"/>
                      <a:pt x="110366" y="18185"/>
                    </a:cubicBezTo>
                    <a:cubicBezTo>
                      <a:pt x="152564" y="75659"/>
                      <a:pt x="186681" y="138521"/>
                      <a:pt x="223492" y="198690"/>
                    </a:cubicBezTo>
                    <a:cubicBezTo>
                      <a:pt x="225288" y="204078"/>
                      <a:pt x="224390" y="211262"/>
                      <a:pt x="227981" y="229223"/>
                    </a:cubicBezTo>
                    <a:close/>
                  </a:path>
                </a:pathLst>
              </a:custGeom>
              <a:solidFill>
                <a:srgbClr val="000000"/>
              </a:solidFill>
              <a:ln w="8971" cap="flat">
                <a:noFill/>
                <a:prstDash val="solid"/>
                <a:miter/>
              </a:ln>
            </p:spPr>
            <p:txBody>
              <a:bodyPr rtlCol="0" anchor="ctr"/>
              <a:lstStyle/>
              <a:p>
                <a:endParaRPr lang="en-US"/>
              </a:p>
            </p:txBody>
          </p:sp>
        </p:grpSp>
      </p:grpSp>
      <p:grpSp>
        <p:nvGrpSpPr>
          <p:cNvPr id="22" name="Group 21">
            <a:extLst>
              <a:ext uri="{FF2B5EF4-FFF2-40B4-BE49-F238E27FC236}">
                <a16:creationId xmlns:a16="http://schemas.microsoft.com/office/drawing/2014/main" id="{30D3D66A-850F-4AAC-9ECE-1D8B9D03D7B0}"/>
              </a:ext>
            </a:extLst>
          </p:cNvPr>
          <p:cNvGrpSpPr/>
          <p:nvPr/>
        </p:nvGrpSpPr>
        <p:grpSpPr>
          <a:xfrm>
            <a:off x="2640322" y="2377634"/>
            <a:ext cx="699964" cy="717449"/>
            <a:chOff x="5614841" y="786428"/>
            <a:chExt cx="901130" cy="901727"/>
          </a:xfrm>
        </p:grpSpPr>
        <p:grpSp>
          <p:nvGrpSpPr>
            <p:cNvPr id="23" name="Graphic 2">
              <a:extLst>
                <a:ext uri="{FF2B5EF4-FFF2-40B4-BE49-F238E27FC236}">
                  <a16:creationId xmlns:a16="http://schemas.microsoft.com/office/drawing/2014/main" id="{EA2BF10B-F693-4DA8-AD68-791EBC5BF2DF}"/>
                </a:ext>
              </a:extLst>
            </p:cNvPr>
            <p:cNvGrpSpPr/>
            <p:nvPr/>
          </p:nvGrpSpPr>
          <p:grpSpPr>
            <a:xfrm>
              <a:off x="5715019" y="1058540"/>
              <a:ext cx="543506" cy="445337"/>
              <a:chOff x="5715019" y="1058540"/>
              <a:chExt cx="543506" cy="445337"/>
            </a:xfrm>
            <a:solidFill>
              <a:srgbClr val="60A9DD"/>
            </a:solidFill>
          </p:grpSpPr>
          <p:sp>
            <p:nvSpPr>
              <p:cNvPr id="25" name="Freeform 210">
                <a:extLst>
                  <a:ext uri="{FF2B5EF4-FFF2-40B4-BE49-F238E27FC236}">
                    <a16:creationId xmlns:a16="http://schemas.microsoft.com/office/drawing/2014/main" id="{B699A05B-807D-43AF-B0AA-EB985C829371}"/>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00BADE"/>
              </a:solidFill>
              <a:ln w="9028" cap="flat">
                <a:noFill/>
                <a:prstDash val="solid"/>
                <a:miter/>
              </a:ln>
            </p:spPr>
            <p:txBody>
              <a:bodyPr rtlCol="0" anchor="ctr"/>
              <a:lstStyle/>
              <a:p>
                <a:endParaRPr lang="en-US"/>
              </a:p>
            </p:txBody>
          </p:sp>
          <p:sp>
            <p:nvSpPr>
              <p:cNvPr id="26" name="Freeform 211">
                <a:extLst>
                  <a:ext uri="{FF2B5EF4-FFF2-40B4-BE49-F238E27FC236}">
                    <a16:creationId xmlns:a16="http://schemas.microsoft.com/office/drawing/2014/main" id="{4600760F-CF7C-46F7-9B90-6D49B9D2EA3D}"/>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00BADE"/>
              </a:solidFill>
              <a:ln w="9028" cap="flat">
                <a:noFill/>
                <a:prstDash val="solid"/>
                <a:miter/>
              </a:ln>
            </p:spPr>
            <p:txBody>
              <a:bodyPr rtlCol="0" anchor="ctr"/>
              <a:lstStyle/>
              <a:p>
                <a:endParaRPr lang="en-US"/>
              </a:p>
            </p:txBody>
          </p:sp>
        </p:grpSp>
        <p:sp>
          <p:nvSpPr>
            <p:cNvPr id="24" name="Freeform 209">
              <a:extLst>
                <a:ext uri="{FF2B5EF4-FFF2-40B4-BE49-F238E27FC236}">
                  <a16:creationId xmlns:a16="http://schemas.microsoft.com/office/drawing/2014/main" id="{35502820-CCE6-49DA-9F21-A4CFE5126B27}"/>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EAEE392A-56A1-489B-A21C-6514A407BF29}"/>
              </a:ext>
            </a:extLst>
          </p:cNvPr>
          <p:cNvGrpSpPr/>
          <p:nvPr/>
        </p:nvGrpSpPr>
        <p:grpSpPr>
          <a:xfrm>
            <a:off x="5771971" y="2335227"/>
            <a:ext cx="699964" cy="717450"/>
            <a:chOff x="5591874" y="2370217"/>
            <a:chExt cx="948345" cy="850874"/>
          </a:xfrm>
        </p:grpSpPr>
        <p:sp>
          <p:nvSpPr>
            <p:cNvPr id="28" name="Freeform 213">
              <a:extLst>
                <a:ext uri="{FF2B5EF4-FFF2-40B4-BE49-F238E27FC236}">
                  <a16:creationId xmlns:a16="http://schemas.microsoft.com/office/drawing/2014/main" id="{F1736F89-E646-4145-AE4A-DCF4405C9718}"/>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00BADE"/>
            </a:solidFill>
            <a:ln w="9028" cap="flat">
              <a:noFill/>
              <a:prstDash val="solid"/>
              <a:miter/>
            </a:ln>
          </p:spPr>
          <p:txBody>
            <a:bodyPr rtlCol="0" anchor="ctr"/>
            <a:lstStyle/>
            <a:p>
              <a:endParaRPr lang="en-US"/>
            </a:p>
          </p:txBody>
        </p:sp>
        <p:sp>
          <p:nvSpPr>
            <p:cNvPr id="29" name="Freeform 214">
              <a:extLst>
                <a:ext uri="{FF2B5EF4-FFF2-40B4-BE49-F238E27FC236}">
                  <a16:creationId xmlns:a16="http://schemas.microsoft.com/office/drawing/2014/main" id="{F487B55E-1988-45CA-B275-B2A007D546C1}"/>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00BADE"/>
            </a:solidFill>
            <a:ln w="9028" cap="flat">
              <a:noFill/>
              <a:prstDash val="solid"/>
              <a:miter/>
            </a:ln>
          </p:spPr>
          <p:txBody>
            <a:bodyPr rtlCol="0" anchor="ctr"/>
            <a:lstStyle/>
            <a:p>
              <a:endParaRPr lang="en-US"/>
            </a:p>
          </p:txBody>
        </p:sp>
        <p:grpSp>
          <p:nvGrpSpPr>
            <p:cNvPr id="30" name="Graphic 2">
              <a:extLst>
                <a:ext uri="{FF2B5EF4-FFF2-40B4-BE49-F238E27FC236}">
                  <a16:creationId xmlns:a16="http://schemas.microsoft.com/office/drawing/2014/main" id="{77ED662D-875C-4F72-BF82-668F067BAA29}"/>
                </a:ext>
              </a:extLst>
            </p:cNvPr>
            <p:cNvGrpSpPr/>
            <p:nvPr/>
          </p:nvGrpSpPr>
          <p:grpSpPr>
            <a:xfrm>
              <a:off x="5591874" y="2370217"/>
              <a:ext cx="948345" cy="850874"/>
              <a:chOff x="5591874" y="2370217"/>
              <a:chExt cx="948345" cy="850874"/>
            </a:xfrm>
            <a:solidFill>
              <a:srgbClr val="010101"/>
            </a:solidFill>
          </p:grpSpPr>
          <p:sp>
            <p:nvSpPr>
              <p:cNvPr id="31" name="Freeform 216">
                <a:extLst>
                  <a:ext uri="{FF2B5EF4-FFF2-40B4-BE49-F238E27FC236}">
                    <a16:creationId xmlns:a16="http://schemas.microsoft.com/office/drawing/2014/main" id="{CAB5991E-5F18-4254-A894-BF877B9D9B41}"/>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solidFill>
                <a:srgbClr val="010101"/>
              </a:solidFill>
              <a:ln w="9028" cap="flat">
                <a:noFill/>
                <a:prstDash val="solid"/>
                <a:miter/>
              </a:ln>
            </p:spPr>
            <p:txBody>
              <a:bodyPr rtlCol="0" anchor="ctr"/>
              <a:lstStyle/>
              <a:p>
                <a:endParaRPr lang="en-US"/>
              </a:p>
            </p:txBody>
          </p:sp>
          <p:sp>
            <p:nvSpPr>
              <p:cNvPr id="32" name="Freeform 217">
                <a:extLst>
                  <a:ext uri="{FF2B5EF4-FFF2-40B4-BE49-F238E27FC236}">
                    <a16:creationId xmlns:a16="http://schemas.microsoft.com/office/drawing/2014/main" id="{32942634-B227-4096-81D4-0233C2286A79}"/>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solidFill>
                <a:srgbClr val="010101"/>
              </a:solidFill>
              <a:ln w="9028" cap="flat">
                <a:noFill/>
                <a:prstDash val="solid"/>
                <a:miter/>
              </a:ln>
            </p:spPr>
            <p:txBody>
              <a:bodyPr rtlCol="0" anchor="ctr"/>
              <a:lstStyle/>
              <a:p>
                <a:endParaRPr lang="en-US"/>
              </a:p>
            </p:txBody>
          </p:sp>
          <p:sp>
            <p:nvSpPr>
              <p:cNvPr id="33" name="Freeform 218">
                <a:extLst>
                  <a:ext uri="{FF2B5EF4-FFF2-40B4-BE49-F238E27FC236}">
                    <a16:creationId xmlns:a16="http://schemas.microsoft.com/office/drawing/2014/main" id="{C2BE5D33-8799-42B2-9A30-7DF0C79F07A1}"/>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solidFill>
                <a:srgbClr val="010101"/>
              </a:solidFill>
              <a:ln w="9028" cap="flat">
                <a:noFill/>
                <a:prstDash val="solid"/>
                <a:miter/>
              </a:ln>
            </p:spPr>
            <p:txBody>
              <a:bodyPr rtlCol="0" anchor="ctr"/>
              <a:lstStyle/>
              <a:p>
                <a:endParaRPr lang="en-US"/>
              </a:p>
            </p:txBody>
          </p:sp>
          <p:sp>
            <p:nvSpPr>
              <p:cNvPr id="34" name="Freeform 219">
                <a:extLst>
                  <a:ext uri="{FF2B5EF4-FFF2-40B4-BE49-F238E27FC236}">
                    <a16:creationId xmlns:a16="http://schemas.microsoft.com/office/drawing/2014/main" id="{1656E98C-7A24-4AE1-A057-DD9D13103760}"/>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solidFill>
                <a:srgbClr val="010101"/>
              </a:solidFill>
              <a:ln w="9028" cap="flat">
                <a:noFill/>
                <a:prstDash val="solid"/>
                <a:miter/>
              </a:ln>
            </p:spPr>
            <p:txBody>
              <a:bodyPr rtlCol="0" anchor="ctr"/>
              <a:lstStyle/>
              <a:p>
                <a:endParaRPr lang="en-US"/>
              </a:p>
            </p:txBody>
          </p:sp>
          <p:sp>
            <p:nvSpPr>
              <p:cNvPr id="35" name="Freeform 220">
                <a:extLst>
                  <a:ext uri="{FF2B5EF4-FFF2-40B4-BE49-F238E27FC236}">
                    <a16:creationId xmlns:a16="http://schemas.microsoft.com/office/drawing/2014/main" id="{17B73997-D4D4-48F9-B25E-2E4D6C96908C}"/>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solidFill>
                <a:srgbClr val="010101"/>
              </a:solid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4320173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C5C204-D45E-4F3E-9F03-C26D9524041B}"/>
              </a:ext>
            </a:extLst>
          </p:cNvPr>
          <p:cNvSpPr>
            <a:spLocks noGrp="1"/>
          </p:cNvSpPr>
          <p:nvPr>
            <p:ph type="body" sz="quarter" idx="18"/>
          </p:nvPr>
        </p:nvSpPr>
        <p:spPr>
          <a:xfrm>
            <a:off x="579683" y="1510429"/>
            <a:ext cx="5792446" cy="4426722"/>
          </a:xfrm>
        </p:spPr>
        <p:txBody>
          <a:bodyPr>
            <a:normAutofit/>
          </a:bodyPr>
          <a:lstStyle/>
          <a:p>
            <a:pPr marL="0"/>
            <a:r>
              <a:rPr lang="lt-LT" sz="2200" dirty="0"/>
              <a:t>Kadangi funkcinė sudedamoji dalis neturi griežtos apibrėžties, šiame kurse ją apibūdinsime kaip sudedamąsias dalis, kurios, be pagrindinės maistinės vertės, gali turėti įtakos sveikatai ir kurių tikslinis ir pripažintas teigiamas poveikis sveikatai yra pagrįstas reglamentuotu teiginiu apie sveikatingumą. </a:t>
            </a:r>
          </a:p>
          <a:p>
            <a:pPr marL="0"/>
            <a:endParaRPr lang="en-US" sz="2200" dirty="0"/>
          </a:p>
          <a:p>
            <a:pPr marL="0"/>
            <a:r>
              <a:rPr lang="lt-LT" sz="2200" dirty="0"/>
              <a:t>Maisto produktai, kurių sudėtyje yra funkcinio ingrediento (funkciniai maisto produktai), gali būti apibrėžiami </a:t>
            </a:r>
            <a:r>
              <a:rPr lang="lt-LT" sz="2200" b="1" dirty="0"/>
              <a:t>kaip maisto produktai, kurie pasižymi ne tik maistine verte, bet ir sveikatą stiprinančiomis savybėmis.</a:t>
            </a:r>
          </a:p>
        </p:txBody>
      </p:sp>
      <p:sp>
        <p:nvSpPr>
          <p:cNvPr id="3" name="Text Placeholder 2">
            <a:extLst>
              <a:ext uri="{FF2B5EF4-FFF2-40B4-BE49-F238E27FC236}">
                <a16:creationId xmlns:a16="http://schemas.microsoft.com/office/drawing/2014/main" id="{1AA781BA-4A3D-4F81-A80F-3AFDB97F646F}"/>
              </a:ext>
            </a:extLst>
          </p:cNvPr>
          <p:cNvSpPr>
            <a:spLocks noGrp="1"/>
          </p:cNvSpPr>
          <p:nvPr>
            <p:ph type="body" sz="quarter" idx="16"/>
          </p:nvPr>
        </p:nvSpPr>
        <p:spPr>
          <a:xfrm>
            <a:off x="579683" y="451780"/>
            <a:ext cx="5085159" cy="582221"/>
          </a:xfrm>
        </p:spPr>
        <p:txBody>
          <a:bodyPr>
            <a:normAutofit fontScale="92500"/>
          </a:bodyPr>
          <a:lstStyle/>
          <a:p>
            <a:r>
              <a:rPr lang="lt-LT" b="1"/>
              <a:t>Funkciniai maisto produktai</a:t>
            </a:r>
          </a:p>
        </p:txBody>
      </p:sp>
      <p:pic>
        <p:nvPicPr>
          <p:cNvPr id="6" name="Picture Placeholder 5">
            <a:extLst>
              <a:ext uri="{FF2B5EF4-FFF2-40B4-BE49-F238E27FC236}">
                <a16:creationId xmlns:a16="http://schemas.microsoft.com/office/drawing/2014/main" id="{D2827058-BC80-4A87-814A-62BEA36C3B13}"/>
              </a:ext>
            </a:extLst>
          </p:cNvPr>
          <p:cNvPicPr>
            <a:picLocks noGrp="1" noChangeAspect="1"/>
          </p:cNvPicPr>
          <p:nvPr>
            <p:ph type="pic" sz="quarter" idx="10"/>
          </p:nvPr>
        </p:nvPicPr>
        <p:blipFill rotWithShape="1">
          <a:blip r:embed="rId2"/>
          <a:srcRect/>
          <a:stretch/>
        </p:blipFill>
        <p:spPr>
          <a:xfrm>
            <a:off x="7026129" y="1106664"/>
            <a:ext cx="4744694" cy="4644672"/>
          </a:xfrm>
        </p:spPr>
      </p:pic>
      <p:sp>
        <p:nvSpPr>
          <p:cNvPr id="7" name="TextBox 6">
            <a:extLst>
              <a:ext uri="{FF2B5EF4-FFF2-40B4-BE49-F238E27FC236}">
                <a16:creationId xmlns:a16="http://schemas.microsoft.com/office/drawing/2014/main" id="{9B8E29F5-3D09-47CA-BBA6-FED91BA137BE}"/>
              </a:ext>
            </a:extLst>
          </p:cNvPr>
          <p:cNvSpPr txBox="1"/>
          <p:nvPr/>
        </p:nvSpPr>
        <p:spPr>
          <a:xfrm>
            <a:off x="6372129" y="212332"/>
            <a:ext cx="5819871" cy="923330"/>
          </a:xfrm>
          <a:prstGeom prst="rect">
            <a:avLst/>
          </a:prstGeom>
          <a:solidFill>
            <a:srgbClr val="FFC000"/>
          </a:solidFill>
        </p:spPr>
        <p:txBody>
          <a:bodyPr wrap="square" rtlCol="0">
            <a:spAutoFit/>
          </a:bodyPr>
          <a:lstStyle/>
          <a:p>
            <a:pPr algn="ctr"/>
            <a:r>
              <a:rPr lang="lt-LT" dirty="0">
                <a:solidFill>
                  <a:srgbClr val="000000"/>
                </a:solidFill>
              </a:rPr>
              <a:t>Paveikslėliuose pateikti funkcinio maisto produktų su teiginiais apie sveikumą, susijusiais su cholesterolio absorbcija, pavyzdžiai.</a:t>
            </a:r>
          </a:p>
        </p:txBody>
      </p:sp>
    </p:spTree>
    <p:extLst>
      <p:ext uri="{BB962C8B-B14F-4D97-AF65-F5344CB8AC3E}">
        <p14:creationId xmlns:p14="http://schemas.microsoft.com/office/powerpoint/2010/main" val="910406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C730CB-3939-465D-A8EB-D02A962AF2D9}"/>
              </a:ext>
            </a:extLst>
          </p:cNvPr>
          <p:cNvSpPr>
            <a:spLocks noGrp="1"/>
          </p:cNvSpPr>
          <p:nvPr>
            <p:ph type="body" sz="quarter" idx="18"/>
          </p:nvPr>
        </p:nvSpPr>
        <p:spPr>
          <a:xfrm>
            <a:off x="160421" y="1555335"/>
            <a:ext cx="11382395" cy="4366739"/>
          </a:xfrm>
        </p:spPr>
        <p:txBody>
          <a:bodyPr>
            <a:normAutofit lnSpcReduction="10000"/>
          </a:bodyPr>
          <a:lstStyle/>
          <a:p>
            <a:r>
              <a:rPr lang="en-US" b="1" dirty="0" err="1">
                <a:highlight>
                  <a:srgbClr val="FED100"/>
                </a:highlight>
              </a:rPr>
              <a:t>Įprastiniai</a:t>
            </a:r>
            <a:r>
              <a:rPr lang="en-US" b="1" dirty="0">
                <a:highlight>
                  <a:srgbClr val="FED100"/>
                </a:highlight>
              </a:rPr>
              <a:t> </a:t>
            </a:r>
            <a:r>
              <a:rPr lang="en-US" b="1" dirty="0" err="1">
                <a:highlight>
                  <a:srgbClr val="FED100"/>
                </a:highlight>
              </a:rPr>
              <a:t>maisto</a:t>
            </a:r>
            <a:r>
              <a:rPr lang="en-US" b="1" dirty="0">
                <a:highlight>
                  <a:srgbClr val="FED100"/>
                </a:highlight>
              </a:rPr>
              <a:t> </a:t>
            </a:r>
            <a:r>
              <a:rPr lang="en-US" b="1" dirty="0" err="1">
                <a:highlight>
                  <a:srgbClr val="FED100"/>
                </a:highlight>
              </a:rPr>
              <a:t>produktai</a:t>
            </a:r>
            <a:endParaRPr lang="en-IE" sz="1200" b="1" dirty="0">
              <a:highlight>
                <a:srgbClr val="FED100"/>
              </a:highlight>
            </a:endParaRPr>
          </a:p>
          <a:p>
            <a:r>
              <a:rPr lang="en-IE" b="1" dirty="0" err="1">
                <a:highlight>
                  <a:srgbClr val="FED100"/>
                </a:highlight>
              </a:rPr>
              <a:t>Modifikuoti</a:t>
            </a:r>
            <a:r>
              <a:rPr lang="en-IE" b="1" dirty="0">
                <a:highlight>
                  <a:srgbClr val="FED100"/>
                </a:highlight>
              </a:rPr>
              <a:t> </a:t>
            </a:r>
            <a:r>
              <a:rPr lang="en-IE" b="1" dirty="0" err="1">
                <a:highlight>
                  <a:srgbClr val="FED100"/>
                </a:highlight>
              </a:rPr>
              <a:t>maisto</a:t>
            </a:r>
            <a:r>
              <a:rPr lang="en-IE" b="1" dirty="0">
                <a:highlight>
                  <a:srgbClr val="FED100"/>
                </a:highlight>
              </a:rPr>
              <a:t> </a:t>
            </a:r>
            <a:r>
              <a:rPr lang="en-IE" b="1" dirty="0" err="1">
                <a:highlight>
                  <a:srgbClr val="FED100"/>
                </a:highlight>
              </a:rPr>
              <a:t>produktai</a:t>
            </a:r>
            <a:r>
              <a:rPr lang="en-IE" b="1" dirty="0">
                <a:highlight>
                  <a:srgbClr val="FED100"/>
                </a:highlight>
              </a:rPr>
              <a:t> :</a:t>
            </a:r>
          </a:p>
          <a:p>
            <a:r>
              <a:rPr lang="en-IE" b="1" dirty="0"/>
              <a:t>		</a:t>
            </a:r>
            <a:r>
              <a:rPr lang="en-IE" b="1" dirty="0" err="1"/>
              <a:t>Sustiprintas</a:t>
            </a:r>
            <a:endParaRPr lang="en-IE" b="1" dirty="0"/>
          </a:p>
          <a:p>
            <a:r>
              <a:rPr lang="en-IE" b="1" dirty="0"/>
              <a:t>		</a:t>
            </a:r>
            <a:r>
              <a:rPr lang="en-IE" b="1" dirty="0" err="1"/>
              <a:t>Praturtintas</a:t>
            </a:r>
            <a:endParaRPr lang="en-IE" b="1" dirty="0"/>
          </a:p>
          <a:p>
            <a:r>
              <a:rPr lang="en-IE" b="1" dirty="0"/>
              <a:t>		</a:t>
            </a:r>
            <a:r>
              <a:rPr lang="lt-LT" b="1" dirty="0"/>
              <a:t>Pagerintas</a:t>
            </a:r>
            <a:endParaRPr lang="en-IE" sz="800" b="1" dirty="0"/>
          </a:p>
          <a:p>
            <a:endParaRPr lang="en-IE" sz="800" b="1" dirty="0"/>
          </a:p>
          <a:p>
            <a:endParaRPr lang="en-IE" sz="800" b="1" dirty="0"/>
          </a:p>
          <a:p>
            <a:r>
              <a:rPr lang="en-IE" b="1" dirty="0" err="1">
                <a:highlight>
                  <a:srgbClr val="FED100"/>
                </a:highlight>
              </a:rPr>
              <a:t>Medicininiai</a:t>
            </a:r>
            <a:r>
              <a:rPr lang="en-IE" b="1" dirty="0">
                <a:highlight>
                  <a:srgbClr val="FED100"/>
                </a:highlight>
              </a:rPr>
              <a:t> </a:t>
            </a:r>
            <a:r>
              <a:rPr lang="en-IE" b="1" dirty="0" err="1">
                <a:highlight>
                  <a:srgbClr val="FED100"/>
                </a:highlight>
              </a:rPr>
              <a:t>maisto</a:t>
            </a:r>
            <a:r>
              <a:rPr lang="en-IE" b="1" dirty="0">
                <a:highlight>
                  <a:srgbClr val="FED100"/>
                </a:highlight>
              </a:rPr>
              <a:t> </a:t>
            </a:r>
            <a:r>
              <a:rPr lang="en-IE" b="1" dirty="0" err="1">
                <a:highlight>
                  <a:srgbClr val="FED100"/>
                </a:highlight>
              </a:rPr>
              <a:t>produktai</a:t>
            </a:r>
            <a:r>
              <a:rPr lang="en-IE" b="1" dirty="0">
                <a:highlight>
                  <a:srgbClr val="FED100"/>
                </a:highlight>
              </a:rPr>
              <a:t> :</a:t>
            </a:r>
          </a:p>
          <a:p>
            <a:endParaRPr lang="en-IE" b="1" dirty="0">
              <a:highlight>
                <a:srgbClr val="FED100"/>
              </a:highlight>
            </a:endParaRPr>
          </a:p>
          <a:p>
            <a:r>
              <a:rPr lang="pt-BR" b="1" dirty="0">
                <a:highlight>
                  <a:srgbClr val="FED100"/>
                </a:highlight>
              </a:rPr>
              <a:t>Special</a:t>
            </a:r>
            <a:r>
              <a:rPr lang="lt-LT" b="1" dirty="0" err="1">
                <a:highlight>
                  <a:srgbClr val="FED100"/>
                </a:highlight>
              </a:rPr>
              <a:t>ūs</a:t>
            </a:r>
            <a:r>
              <a:rPr lang="pt-BR" b="1" dirty="0">
                <a:highlight>
                  <a:srgbClr val="FED100"/>
                </a:highlight>
              </a:rPr>
              <a:t> maisto produkt</a:t>
            </a:r>
            <a:r>
              <a:rPr lang="lt-LT" b="1" dirty="0">
                <a:highlight>
                  <a:srgbClr val="FED100"/>
                </a:highlight>
              </a:rPr>
              <a:t>ai</a:t>
            </a:r>
            <a:r>
              <a:rPr lang="pt-BR" b="1" dirty="0">
                <a:highlight>
                  <a:srgbClr val="FED100"/>
                </a:highlight>
              </a:rPr>
              <a:t> </a:t>
            </a:r>
          </a:p>
          <a:p>
            <a:r>
              <a:rPr lang="pt-BR" b="1" dirty="0">
                <a:highlight>
                  <a:srgbClr val="FED100"/>
                </a:highlight>
              </a:rPr>
              <a:t>dietiniam naudojimui</a:t>
            </a:r>
          </a:p>
          <a:p>
            <a:endParaRPr lang="en-IE" b="1" dirty="0"/>
          </a:p>
        </p:txBody>
      </p:sp>
      <p:sp>
        <p:nvSpPr>
          <p:cNvPr id="3" name="Text Placeholder 2">
            <a:extLst>
              <a:ext uri="{FF2B5EF4-FFF2-40B4-BE49-F238E27FC236}">
                <a16:creationId xmlns:a16="http://schemas.microsoft.com/office/drawing/2014/main" id="{43B4E7FB-13AE-4AF1-B99A-3AA26984EBB2}"/>
              </a:ext>
            </a:extLst>
          </p:cNvPr>
          <p:cNvSpPr>
            <a:spLocks noGrp="1"/>
          </p:cNvSpPr>
          <p:nvPr>
            <p:ph type="body" sz="quarter" idx="16"/>
          </p:nvPr>
        </p:nvSpPr>
        <p:spPr/>
        <p:txBody>
          <a:bodyPr>
            <a:normAutofit lnSpcReduction="10000"/>
          </a:bodyPr>
          <a:lstStyle/>
          <a:p>
            <a:r>
              <a:rPr lang="lt-LT" b="1"/>
              <a:t>Funkcinių maisto produktų kategorijos ir pavyzdžiai...</a:t>
            </a:r>
          </a:p>
        </p:txBody>
      </p:sp>
      <p:cxnSp>
        <p:nvCxnSpPr>
          <p:cNvPr id="5" name="Straight Arrow Connector 4">
            <a:extLst>
              <a:ext uri="{FF2B5EF4-FFF2-40B4-BE49-F238E27FC236}">
                <a16:creationId xmlns:a16="http://schemas.microsoft.com/office/drawing/2014/main" id="{8A90B763-D2EF-41E9-8292-262F5C211464}"/>
              </a:ext>
            </a:extLst>
          </p:cNvPr>
          <p:cNvCxnSpPr>
            <a:cxnSpLocks/>
          </p:cNvCxnSpPr>
          <p:nvPr/>
        </p:nvCxnSpPr>
        <p:spPr>
          <a:xfrm flipH="1">
            <a:off x="3614872" y="1710194"/>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5DE1980-0BB2-4602-B208-D42AEA3766C0}"/>
              </a:ext>
            </a:extLst>
          </p:cNvPr>
          <p:cNvSpPr txBox="1"/>
          <p:nvPr/>
        </p:nvSpPr>
        <p:spPr>
          <a:xfrm>
            <a:off x="5270718" y="1507987"/>
            <a:ext cx="4688989" cy="369332"/>
          </a:xfrm>
          <a:prstGeom prst="rect">
            <a:avLst/>
          </a:prstGeom>
          <a:noFill/>
        </p:spPr>
        <p:txBody>
          <a:bodyPr wrap="square" rtlCol="0">
            <a:spAutoFit/>
          </a:bodyPr>
          <a:lstStyle/>
          <a:p>
            <a:r>
              <a:rPr lang="fi-FI" dirty="0">
                <a:solidFill>
                  <a:srgbClr val="000000"/>
                </a:solidFill>
              </a:rPr>
              <a:t>Česnakai, riešutai, pomidorai (</a:t>
            </a:r>
            <a:r>
              <a:rPr lang="lt-LT" dirty="0">
                <a:solidFill>
                  <a:srgbClr val="000000"/>
                </a:solidFill>
              </a:rPr>
              <a:t>v</a:t>
            </a:r>
            <a:r>
              <a:rPr lang="fi-FI" dirty="0">
                <a:solidFill>
                  <a:srgbClr val="000000"/>
                </a:solidFill>
              </a:rPr>
              <a:t>isas maistas)</a:t>
            </a:r>
          </a:p>
        </p:txBody>
      </p:sp>
      <p:cxnSp>
        <p:nvCxnSpPr>
          <p:cNvPr id="10" name="Straight Arrow Connector 9">
            <a:extLst>
              <a:ext uri="{FF2B5EF4-FFF2-40B4-BE49-F238E27FC236}">
                <a16:creationId xmlns:a16="http://schemas.microsoft.com/office/drawing/2014/main" id="{C8DFA6E2-E2F3-45CE-ADEC-D5D02FA4C817}"/>
              </a:ext>
            </a:extLst>
          </p:cNvPr>
          <p:cNvCxnSpPr>
            <a:cxnSpLocks/>
          </p:cNvCxnSpPr>
          <p:nvPr/>
        </p:nvCxnSpPr>
        <p:spPr>
          <a:xfrm flipH="1">
            <a:off x="3846360" y="5307215"/>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8850030-F501-444A-B561-3D6F664F1C51}"/>
              </a:ext>
            </a:extLst>
          </p:cNvPr>
          <p:cNvCxnSpPr>
            <a:cxnSpLocks/>
          </p:cNvCxnSpPr>
          <p:nvPr/>
        </p:nvCxnSpPr>
        <p:spPr>
          <a:xfrm flipH="1">
            <a:off x="3590660" y="2621262"/>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CCA4960-1D65-496B-ABD7-5E4314066697}"/>
              </a:ext>
            </a:extLst>
          </p:cNvPr>
          <p:cNvCxnSpPr>
            <a:cxnSpLocks/>
          </p:cNvCxnSpPr>
          <p:nvPr/>
        </p:nvCxnSpPr>
        <p:spPr>
          <a:xfrm flipH="1">
            <a:off x="4490114" y="4368362"/>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02C3B63-46BB-43EC-87E2-D3ABB4601151}"/>
              </a:ext>
            </a:extLst>
          </p:cNvPr>
          <p:cNvCxnSpPr>
            <a:cxnSpLocks/>
          </p:cNvCxnSpPr>
          <p:nvPr/>
        </p:nvCxnSpPr>
        <p:spPr>
          <a:xfrm flipH="1">
            <a:off x="3590660" y="3414098"/>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CD2CD22-842A-4BD7-91BD-C459DD74FC7F}"/>
              </a:ext>
            </a:extLst>
          </p:cNvPr>
          <p:cNvCxnSpPr>
            <a:cxnSpLocks/>
          </p:cNvCxnSpPr>
          <p:nvPr/>
        </p:nvCxnSpPr>
        <p:spPr>
          <a:xfrm flipH="1">
            <a:off x="3590660" y="2977062"/>
            <a:ext cx="1204956" cy="0"/>
          </a:xfrm>
          <a:prstGeom prst="straightConnector1">
            <a:avLst/>
          </a:prstGeom>
          <a:ln w="28575" cap="rnd">
            <a:solidFill>
              <a:srgbClr val="000000"/>
            </a:solidFill>
            <a:headEnd type="arrow" w="lg" len="lg"/>
            <a:tailEnd type="non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71BF53-D135-47A2-893F-02AA5B71D29B}"/>
              </a:ext>
            </a:extLst>
          </p:cNvPr>
          <p:cNvSpPr txBox="1"/>
          <p:nvPr/>
        </p:nvSpPr>
        <p:spPr>
          <a:xfrm>
            <a:off x="5270718" y="2393360"/>
            <a:ext cx="6244521" cy="1538883"/>
          </a:xfrm>
          <a:prstGeom prst="rect">
            <a:avLst/>
          </a:prstGeom>
          <a:noFill/>
        </p:spPr>
        <p:txBody>
          <a:bodyPr wrap="square" rtlCol="0">
            <a:spAutoFit/>
          </a:bodyPr>
          <a:lstStyle/>
          <a:p>
            <a:r>
              <a:rPr lang="en-US">
                <a:solidFill>
                  <a:srgbClr val="000000"/>
                </a:solidFill>
              </a:rPr>
              <a:t>Joduota druska</a:t>
            </a:r>
          </a:p>
          <a:p>
            <a:endParaRPr lang="en-US" sz="1100">
              <a:solidFill>
                <a:srgbClr val="000000"/>
              </a:solidFill>
            </a:endParaRPr>
          </a:p>
          <a:p>
            <a:r>
              <a:rPr lang="en-US">
                <a:solidFill>
                  <a:srgbClr val="000000"/>
                </a:solidFill>
              </a:rPr>
              <a:t>Folio rūgštimis praturtinta duona</a:t>
            </a:r>
          </a:p>
          <a:p>
            <a:endParaRPr lang="en-US" sz="1100">
              <a:solidFill>
                <a:srgbClr val="000000"/>
              </a:solidFill>
            </a:endParaRPr>
          </a:p>
          <a:p>
            <a:r>
              <a:rPr lang="lt-LT">
                <a:solidFill>
                  <a:srgbClr val="000000"/>
                </a:solidFill>
              </a:rPr>
              <a:t>Batonėliai, užkandžiai ir jogurtai su biologiškai aktyviais komponentais</a:t>
            </a:r>
          </a:p>
        </p:txBody>
      </p:sp>
      <p:sp>
        <p:nvSpPr>
          <p:cNvPr id="16" name="TextBox 15">
            <a:extLst>
              <a:ext uri="{FF2B5EF4-FFF2-40B4-BE49-F238E27FC236}">
                <a16:creationId xmlns:a16="http://schemas.microsoft.com/office/drawing/2014/main" id="{F60C5BFF-DA0D-4A70-A053-C3440AB52DC6}"/>
              </a:ext>
            </a:extLst>
          </p:cNvPr>
          <p:cNvSpPr txBox="1"/>
          <p:nvPr/>
        </p:nvSpPr>
        <p:spPr>
          <a:xfrm>
            <a:off x="5851618" y="4183696"/>
            <a:ext cx="5460763" cy="369332"/>
          </a:xfrm>
          <a:prstGeom prst="rect">
            <a:avLst/>
          </a:prstGeom>
          <a:noFill/>
        </p:spPr>
        <p:txBody>
          <a:bodyPr wrap="square" rtlCol="0">
            <a:spAutoFit/>
          </a:bodyPr>
          <a:lstStyle/>
          <a:p>
            <a:r>
              <a:rPr lang="en-US">
                <a:solidFill>
                  <a:srgbClr val="000000"/>
                </a:solidFill>
              </a:rPr>
              <a:t>Fenilketonurijos (PKU) preparatai be fenilalanino</a:t>
            </a:r>
            <a:endParaRPr lang="en-IE">
              <a:solidFill>
                <a:srgbClr val="000000"/>
              </a:solidFill>
            </a:endParaRPr>
          </a:p>
        </p:txBody>
      </p:sp>
      <p:sp>
        <p:nvSpPr>
          <p:cNvPr id="17" name="TextBox 16">
            <a:extLst>
              <a:ext uri="{FF2B5EF4-FFF2-40B4-BE49-F238E27FC236}">
                <a16:creationId xmlns:a16="http://schemas.microsoft.com/office/drawing/2014/main" id="{B0AAA0C6-9FE0-4468-8440-0631B1FCA682}"/>
              </a:ext>
            </a:extLst>
          </p:cNvPr>
          <p:cNvSpPr txBox="1"/>
          <p:nvPr/>
        </p:nvSpPr>
        <p:spPr>
          <a:xfrm>
            <a:off x="5270718" y="5117999"/>
            <a:ext cx="6244521" cy="646331"/>
          </a:xfrm>
          <a:prstGeom prst="rect">
            <a:avLst/>
          </a:prstGeom>
          <a:noFill/>
        </p:spPr>
        <p:txBody>
          <a:bodyPr wrap="square" rtlCol="0">
            <a:spAutoFit/>
          </a:bodyPr>
          <a:lstStyle/>
          <a:p>
            <a:r>
              <a:rPr lang="lt-LT" dirty="0">
                <a:solidFill>
                  <a:schemeClr val="accent1">
                    <a:lumMod val="50000"/>
                  </a:schemeClr>
                </a:solidFill>
              </a:rPr>
              <a:t>Maisto produktai, skirti svoriui mažinti, daug baltymų turintys maisto produktai.</a:t>
            </a:r>
          </a:p>
        </p:txBody>
      </p:sp>
      <p:grpSp>
        <p:nvGrpSpPr>
          <p:cNvPr id="18" name="Graphic 3">
            <a:extLst>
              <a:ext uri="{FF2B5EF4-FFF2-40B4-BE49-F238E27FC236}">
                <a16:creationId xmlns:a16="http://schemas.microsoft.com/office/drawing/2014/main" id="{67EF5CB0-D23E-4611-956C-CDC0F14F38E4}"/>
              </a:ext>
            </a:extLst>
          </p:cNvPr>
          <p:cNvGrpSpPr/>
          <p:nvPr/>
        </p:nvGrpSpPr>
        <p:grpSpPr>
          <a:xfrm>
            <a:off x="10317208" y="477793"/>
            <a:ext cx="1088992" cy="1047735"/>
            <a:chOff x="2451513" y="5314516"/>
            <a:chExt cx="1088992" cy="1047735"/>
          </a:xfrm>
        </p:grpSpPr>
        <p:grpSp>
          <p:nvGrpSpPr>
            <p:cNvPr id="19" name="Graphic 3">
              <a:extLst>
                <a:ext uri="{FF2B5EF4-FFF2-40B4-BE49-F238E27FC236}">
                  <a16:creationId xmlns:a16="http://schemas.microsoft.com/office/drawing/2014/main" id="{13B0BE74-9232-43F8-90EC-9FD22B8ACCBD}"/>
                </a:ext>
              </a:extLst>
            </p:cNvPr>
            <p:cNvGrpSpPr/>
            <p:nvPr/>
          </p:nvGrpSpPr>
          <p:grpSpPr>
            <a:xfrm>
              <a:off x="2451513" y="5314516"/>
              <a:ext cx="1088992" cy="1047735"/>
              <a:chOff x="2451513" y="5314516"/>
              <a:chExt cx="1088992" cy="1047735"/>
            </a:xfrm>
            <a:solidFill>
              <a:srgbClr val="000000"/>
            </a:solidFill>
          </p:grpSpPr>
          <p:sp>
            <p:nvSpPr>
              <p:cNvPr id="21" name="Freeform 1312">
                <a:extLst>
                  <a:ext uri="{FF2B5EF4-FFF2-40B4-BE49-F238E27FC236}">
                    <a16:creationId xmlns:a16="http://schemas.microsoft.com/office/drawing/2014/main" id="{258C2AE2-56EE-4466-9F1B-121F61C6BE26}"/>
                  </a:ext>
                </a:extLst>
              </p:cNvPr>
              <p:cNvSpPr/>
              <p:nvPr/>
            </p:nvSpPr>
            <p:spPr>
              <a:xfrm>
                <a:off x="2451513" y="5314516"/>
                <a:ext cx="480372" cy="729574"/>
              </a:xfrm>
              <a:custGeom>
                <a:avLst/>
                <a:gdLst>
                  <a:gd name="connsiteX0" fmla="*/ 306618 w 480372"/>
                  <a:gd name="connsiteY0" fmla="*/ 183765 h 729574"/>
                  <a:gd name="connsiteX1" fmla="*/ 325818 w 480372"/>
                  <a:gd name="connsiteY1" fmla="*/ 172795 h 729574"/>
                  <a:gd name="connsiteX2" fmla="*/ 353245 w 480372"/>
                  <a:gd name="connsiteY2" fmla="*/ 123424 h 729574"/>
                  <a:gd name="connsiteX3" fmla="*/ 369702 w 480372"/>
                  <a:gd name="connsiteY3" fmla="*/ 112453 h 729574"/>
                  <a:gd name="connsiteX4" fmla="*/ 413586 w 480372"/>
                  <a:gd name="connsiteY4" fmla="*/ 112453 h 729574"/>
                  <a:gd name="connsiteX5" fmla="*/ 432786 w 480372"/>
                  <a:gd name="connsiteY5" fmla="*/ 101483 h 729574"/>
                  <a:gd name="connsiteX6" fmla="*/ 476670 w 480372"/>
                  <a:gd name="connsiteY6" fmla="*/ 27428 h 729574"/>
                  <a:gd name="connsiteX7" fmla="*/ 460213 w 480372"/>
                  <a:gd name="connsiteY7" fmla="*/ 0 h 729574"/>
                  <a:gd name="connsiteX8" fmla="*/ 21371 w 480372"/>
                  <a:gd name="connsiteY8" fmla="*/ 0 h 729574"/>
                  <a:gd name="connsiteX9" fmla="*/ 4914 w 480372"/>
                  <a:gd name="connsiteY9" fmla="*/ 30171 h 729574"/>
                  <a:gd name="connsiteX10" fmla="*/ 48798 w 480372"/>
                  <a:gd name="connsiteY10" fmla="*/ 104225 h 729574"/>
                  <a:gd name="connsiteX11" fmla="*/ 70740 w 480372"/>
                  <a:gd name="connsiteY11" fmla="*/ 115196 h 729574"/>
                  <a:gd name="connsiteX12" fmla="*/ 114625 w 480372"/>
                  <a:gd name="connsiteY12" fmla="*/ 115196 h 729574"/>
                  <a:gd name="connsiteX13" fmla="*/ 125596 w 480372"/>
                  <a:gd name="connsiteY13" fmla="*/ 123424 h 729574"/>
                  <a:gd name="connsiteX14" fmla="*/ 153023 w 480372"/>
                  <a:gd name="connsiteY14" fmla="*/ 172795 h 729574"/>
                  <a:gd name="connsiteX15" fmla="*/ 174965 w 480372"/>
                  <a:gd name="connsiteY15" fmla="*/ 186508 h 729574"/>
                  <a:gd name="connsiteX16" fmla="*/ 221592 w 480372"/>
                  <a:gd name="connsiteY16" fmla="*/ 186508 h 729574"/>
                  <a:gd name="connsiteX17" fmla="*/ 221592 w 480372"/>
                  <a:gd name="connsiteY17" fmla="*/ 400443 h 729574"/>
                  <a:gd name="connsiteX18" fmla="*/ 147538 w 480372"/>
                  <a:gd name="connsiteY18" fmla="*/ 400443 h 729574"/>
                  <a:gd name="connsiteX19" fmla="*/ 125596 w 480372"/>
                  <a:gd name="connsiteY19" fmla="*/ 411414 h 729574"/>
                  <a:gd name="connsiteX20" fmla="*/ 26856 w 480372"/>
                  <a:gd name="connsiteY20" fmla="*/ 540325 h 729574"/>
                  <a:gd name="connsiteX21" fmla="*/ 24113 w 480372"/>
                  <a:gd name="connsiteY21" fmla="*/ 565009 h 729574"/>
                  <a:gd name="connsiteX22" fmla="*/ 89940 w 480372"/>
                  <a:gd name="connsiteY22" fmla="*/ 691176 h 729574"/>
                  <a:gd name="connsiteX23" fmla="*/ 98168 w 480372"/>
                  <a:gd name="connsiteY23" fmla="*/ 713118 h 729574"/>
                  <a:gd name="connsiteX24" fmla="*/ 103654 w 480372"/>
                  <a:gd name="connsiteY24" fmla="*/ 729575 h 729574"/>
                  <a:gd name="connsiteX25" fmla="*/ 103654 w 480372"/>
                  <a:gd name="connsiteY25" fmla="*/ 726832 h 729574"/>
                  <a:gd name="connsiteX26" fmla="*/ 114625 w 480372"/>
                  <a:gd name="connsiteY26" fmla="*/ 691176 h 729574"/>
                  <a:gd name="connsiteX27" fmla="*/ 100911 w 480372"/>
                  <a:gd name="connsiteY27" fmla="*/ 619864 h 729574"/>
                  <a:gd name="connsiteX28" fmla="*/ 100911 w 480372"/>
                  <a:gd name="connsiteY28" fmla="*/ 614379 h 729574"/>
                  <a:gd name="connsiteX29" fmla="*/ 92682 w 480372"/>
                  <a:gd name="connsiteY29" fmla="*/ 633578 h 729574"/>
                  <a:gd name="connsiteX30" fmla="*/ 87197 w 480372"/>
                  <a:gd name="connsiteY30" fmla="*/ 625350 h 729574"/>
                  <a:gd name="connsiteX31" fmla="*/ 54284 w 480372"/>
                  <a:gd name="connsiteY31" fmla="*/ 562266 h 729574"/>
                  <a:gd name="connsiteX32" fmla="*/ 54284 w 480372"/>
                  <a:gd name="connsiteY32" fmla="*/ 548552 h 729574"/>
                  <a:gd name="connsiteX33" fmla="*/ 139309 w 480372"/>
                  <a:gd name="connsiteY33" fmla="*/ 438842 h 729574"/>
                  <a:gd name="connsiteX34" fmla="*/ 155766 w 480372"/>
                  <a:gd name="connsiteY34" fmla="*/ 430614 h 729574"/>
                  <a:gd name="connsiteX35" fmla="*/ 312104 w 480372"/>
                  <a:gd name="connsiteY35" fmla="*/ 430614 h 729574"/>
                  <a:gd name="connsiteX36" fmla="*/ 328561 w 480372"/>
                  <a:gd name="connsiteY36" fmla="*/ 438842 h 729574"/>
                  <a:gd name="connsiteX37" fmla="*/ 410844 w 480372"/>
                  <a:gd name="connsiteY37" fmla="*/ 548552 h 729574"/>
                  <a:gd name="connsiteX38" fmla="*/ 410844 w 480372"/>
                  <a:gd name="connsiteY38" fmla="*/ 565009 h 729574"/>
                  <a:gd name="connsiteX39" fmla="*/ 377930 w 480372"/>
                  <a:gd name="connsiteY39" fmla="*/ 625350 h 729574"/>
                  <a:gd name="connsiteX40" fmla="*/ 372445 w 480372"/>
                  <a:gd name="connsiteY40" fmla="*/ 633578 h 729574"/>
                  <a:gd name="connsiteX41" fmla="*/ 361474 w 480372"/>
                  <a:gd name="connsiteY41" fmla="*/ 611637 h 729574"/>
                  <a:gd name="connsiteX42" fmla="*/ 358731 w 480372"/>
                  <a:gd name="connsiteY42" fmla="*/ 625350 h 729574"/>
                  <a:gd name="connsiteX43" fmla="*/ 369702 w 480372"/>
                  <a:gd name="connsiteY43" fmla="*/ 724090 h 729574"/>
                  <a:gd name="connsiteX44" fmla="*/ 372445 w 480372"/>
                  <a:gd name="connsiteY44" fmla="*/ 715861 h 729574"/>
                  <a:gd name="connsiteX45" fmla="*/ 383416 w 480372"/>
                  <a:gd name="connsiteY45" fmla="*/ 691176 h 729574"/>
                  <a:gd name="connsiteX46" fmla="*/ 449242 w 480372"/>
                  <a:gd name="connsiteY46" fmla="*/ 570495 h 729574"/>
                  <a:gd name="connsiteX47" fmla="*/ 449242 w 480372"/>
                  <a:gd name="connsiteY47" fmla="*/ 548552 h 729574"/>
                  <a:gd name="connsiteX48" fmla="*/ 347760 w 480372"/>
                  <a:gd name="connsiteY48" fmla="*/ 414157 h 729574"/>
                  <a:gd name="connsiteX49" fmla="*/ 331303 w 480372"/>
                  <a:gd name="connsiteY49" fmla="*/ 405929 h 729574"/>
                  <a:gd name="connsiteX50" fmla="*/ 268220 w 480372"/>
                  <a:gd name="connsiteY50" fmla="*/ 405929 h 729574"/>
                  <a:gd name="connsiteX51" fmla="*/ 257248 w 480372"/>
                  <a:gd name="connsiteY51" fmla="*/ 405929 h 729574"/>
                  <a:gd name="connsiteX52" fmla="*/ 257248 w 480372"/>
                  <a:gd name="connsiteY52" fmla="*/ 183765 h 729574"/>
                  <a:gd name="connsiteX53" fmla="*/ 306618 w 480372"/>
                  <a:gd name="connsiteY53" fmla="*/ 183765 h 729574"/>
                  <a:gd name="connsiteX54" fmla="*/ 136567 w 480372"/>
                  <a:gd name="connsiteY54" fmla="*/ 79541 h 729574"/>
                  <a:gd name="connsiteX55" fmla="*/ 84454 w 480372"/>
                  <a:gd name="connsiteY55" fmla="*/ 79541 h 729574"/>
                  <a:gd name="connsiteX56" fmla="*/ 70740 w 480372"/>
                  <a:gd name="connsiteY56" fmla="*/ 71312 h 729574"/>
                  <a:gd name="connsiteX57" fmla="*/ 46055 w 480372"/>
                  <a:gd name="connsiteY57" fmla="*/ 27428 h 729574"/>
                  <a:gd name="connsiteX58" fmla="*/ 438271 w 480372"/>
                  <a:gd name="connsiteY58" fmla="*/ 27428 h 729574"/>
                  <a:gd name="connsiteX59" fmla="*/ 410844 w 480372"/>
                  <a:gd name="connsiteY59" fmla="*/ 74055 h 729574"/>
                  <a:gd name="connsiteX60" fmla="*/ 399872 w 480372"/>
                  <a:gd name="connsiteY60" fmla="*/ 76798 h 729574"/>
                  <a:gd name="connsiteX61" fmla="*/ 136567 w 480372"/>
                  <a:gd name="connsiteY61" fmla="*/ 79541 h 729574"/>
                  <a:gd name="connsiteX62" fmla="*/ 188679 w 480372"/>
                  <a:gd name="connsiteY62" fmla="*/ 150852 h 729574"/>
                  <a:gd name="connsiteX63" fmla="*/ 177708 w 480372"/>
                  <a:gd name="connsiteY63" fmla="*/ 145367 h 729574"/>
                  <a:gd name="connsiteX64" fmla="*/ 161252 w 480372"/>
                  <a:gd name="connsiteY64" fmla="*/ 115196 h 729574"/>
                  <a:gd name="connsiteX65" fmla="*/ 323075 w 480372"/>
                  <a:gd name="connsiteY65" fmla="*/ 115196 h 729574"/>
                  <a:gd name="connsiteX66" fmla="*/ 303875 w 480372"/>
                  <a:gd name="connsiteY66" fmla="*/ 150852 h 729574"/>
                  <a:gd name="connsiteX67" fmla="*/ 295647 w 480372"/>
                  <a:gd name="connsiteY67" fmla="*/ 153595 h 729574"/>
                  <a:gd name="connsiteX68" fmla="*/ 188679 w 480372"/>
                  <a:gd name="connsiteY68" fmla="*/ 150852 h 72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80372" h="729574">
                    <a:moveTo>
                      <a:pt x="306618" y="183765"/>
                    </a:moveTo>
                    <a:cubicBezTo>
                      <a:pt x="314847" y="183765"/>
                      <a:pt x="320332" y="181022"/>
                      <a:pt x="325818" y="172795"/>
                    </a:cubicBezTo>
                    <a:cubicBezTo>
                      <a:pt x="334046" y="156338"/>
                      <a:pt x="345017" y="139881"/>
                      <a:pt x="353245" y="123424"/>
                    </a:cubicBezTo>
                    <a:cubicBezTo>
                      <a:pt x="355988" y="115196"/>
                      <a:pt x="361474" y="112453"/>
                      <a:pt x="369702" y="112453"/>
                    </a:cubicBezTo>
                    <a:cubicBezTo>
                      <a:pt x="383416" y="112453"/>
                      <a:pt x="397130" y="112453"/>
                      <a:pt x="413586" y="112453"/>
                    </a:cubicBezTo>
                    <a:cubicBezTo>
                      <a:pt x="421814" y="112453"/>
                      <a:pt x="430043" y="109710"/>
                      <a:pt x="432786" y="101483"/>
                    </a:cubicBezTo>
                    <a:cubicBezTo>
                      <a:pt x="446500" y="76798"/>
                      <a:pt x="462956" y="52113"/>
                      <a:pt x="476670" y="27428"/>
                    </a:cubicBezTo>
                    <a:cubicBezTo>
                      <a:pt x="484898" y="10972"/>
                      <a:pt x="479413" y="0"/>
                      <a:pt x="460213" y="0"/>
                    </a:cubicBezTo>
                    <a:cubicBezTo>
                      <a:pt x="314847" y="0"/>
                      <a:pt x="169480" y="0"/>
                      <a:pt x="21371" y="0"/>
                    </a:cubicBezTo>
                    <a:cubicBezTo>
                      <a:pt x="2171" y="0"/>
                      <a:pt x="-6057" y="10972"/>
                      <a:pt x="4914" y="30171"/>
                    </a:cubicBezTo>
                    <a:cubicBezTo>
                      <a:pt x="18628" y="54855"/>
                      <a:pt x="35085" y="79541"/>
                      <a:pt x="48798" y="104225"/>
                    </a:cubicBezTo>
                    <a:cubicBezTo>
                      <a:pt x="54284" y="112453"/>
                      <a:pt x="59769" y="115196"/>
                      <a:pt x="70740" y="115196"/>
                    </a:cubicBezTo>
                    <a:cubicBezTo>
                      <a:pt x="84454" y="115196"/>
                      <a:pt x="100911" y="115196"/>
                      <a:pt x="114625" y="115196"/>
                    </a:cubicBezTo>
                    <a:cubicBezTo>
                      <a:pt x="117368" y="115196"/>
                      <a:pt x="122853" y="117939"/>
                      <a:pt x="125596" y="123424"/>
                    </a:cubicBezTo>
                    <a:cubicBezTo>
                      <a:pt x="136567" y="139881"/>
                      <a:pt x="144795" y="156338"/>
                      <a:pt x="153023" y="172795"/>
                    </a:cubicBezTo>
                    <a:cubicBezTo>
                      <a:pt x="158509" y="183765"/>
                      <a:pt x="163995" y="186508"/>
                      <a:pt x="174965" y="186508"/>
                    </a:cubicBezTo>
                    <a:cubicBezTo>
                      <a:pt x="191422" y="186508"/>
                      <a:pt x="205136" y="186508"/>
                      <a:pt x="221592" y="186508"/>
                    </a:cubicBezTo>
                    <a:lnTo>
                      <a:pt x="221592" y="400443"/>
                    </a:lnTo>
                    <a:cubicBezTo>
                      <a:pt x="196908" y="400443"/>
                      <a:pt x="172223" y="400443"/>
                      <a:pt x="147538" y="400443"/>
                    </a:cubicBezTo>
                    <a:cubicBezTo>
                      <a:pt x="136567" y="400443"/>
                      <a:pt x="131081" y="403186"/>
                      <a:pt x="125596" y="411414"/>
                    </a:cubicBezTo>
                    <a:cubicBezTo>
                      <a:pt x="92682" y="455299"/>
                      <a:pt x="59769" y="499183"/>
                      <a:pt x="26856" y="540325"/>
                    </a:cubicBezTo>
                    <a:cubicBezTo>
                      <a:pt x="21371" y="548552"/>
                      <a:pt x="21371" y="556781"/>
                      <a:pt x="24113" y="565009"/>
                    </a:cubicBezTo>
                    <a:cubicBezTo>
                      <a:pt x="46055" y="606151"/>
                      <a:pt x="67998" y="650035"/>
                      <a:pt x="89940" y="691176"/>
                    </a:cubicBezTo>
                    <a:cubicBezTo>
                      <a:pt x="92682" y="696662"/>
                      <a:pt x="95425" y="704890"/>
                      <a:pt x="98168" y="713118"/>
                    </a:cubicBezTo>
                    <a:cubicBezTo>
                      <a:pt x="100911" y="718604"/>
                      <a:pt x="100911" y="724090"/>
                      <a:pt x="103654" y="729575"/>
                    </a:cubicBezTo>
                    <a:cubicBezTo>
                      <a:pt x="103654" y="729575"/>
                      <a:pt x="103654" y="726832"/>
                      <a:pt x="103654" y="726832"/>
                    </a:cubicBezTo>
                    <a:cubicBezTo>
                      <a:pt x="109139" y="710376"/>
                      <a:pt x="114625" y="713118"/>
                      <a:pt x="114625" y="691176"/>
                    </a:cubicBezTo>
                    <a:cubicBezTo>
                      <a:pt x="114625" y="666492"/>
                      <a:pt x="100911" y="644549"/>
                      <a:pt x="100911" y="619864"/>
                    </a:cubicBezTo>
                    <a:cubicBezTo>
                      <a:pt x="100911" y="617122"/>
                      <a:pt x="100911" y="617122"/>
                      <a:pt x="100911" y="614379"/>
                    </a:cubicBezTo>
                    <a:cubicBezTo>
                      <a:pt x="98168" y="619864"/>
                      <a:pt x="95425" y="628093"/>
                      <a:pt x="92682" y="633578"/>
                    </a:cubicBezTo>
                    <a:cubicBezTo>
                      <a:pt x="89940" y="630835"/>
                      <a:pt x="87197" y="628093"/>
                      <a:pt x="87197" y="625350"/>
                    </a:cubicBezTo>
                    <a:cubicBezTo>
                      <a:pt x="76226" y="603408"/>
                      <a:pt x="65255" y="584209"/>
                      <a:pt x="54284" y="562266"/>
                    </a:cubicBezTo>
                    <a:cubicBezTo>
                      <a:pt x="51541" y="556781"/>
                      <a:pt x="51541" y="554038"/>
                      <a:pt x="54284" y="548552"/>
                    </a:cubicBezTo>
                    <a:cubicBezTo>
                      <a:pt x="81711" y="512897"/>
                      <a:pt x="109139" y="474498"/>
                      <a:pt x="139309" y="438842"/>
                    </a:cubicBezTo>
                    <a:cubicBezTo>
                      <a:pt x="144795" y="433357"/>
                      <a:pt x="147538" y="430614"/>
                      <a:pt x="155766" y="430614"/>
                    </a:cubicBezTo>
                    <a:cubicBezTo>
                      <a:pt x="207879" y="430614"/>
                      <a:pt x="259991" y="430614"/>
                      <a:pt x="312104" y="430614"/>
                    </a:cubicBezTo>
                    <a:cubicBezTo>
                      <a:pt x="320332" y="430614"/>
                      <a:pt x="323075" y="433357"/>
                      <a:pt x="328561" y="438842"/>
                    </a:cubicBezTo>
                    <a:cubicBezTo>
                      <a:pt x="355988" y="474498"/>
                      <a:pt x="383416" y="510154"/>
                      <a:pt x="410844" y="548552"/>
                    </a:cubicBezTo>
                    <a:cubicBezTo>
                      <a:pt x="416329" y="554038"/>
                      <a:pt x="416329" y="556781"/>
                      <a:pt x="410844" y="565009"/>
                    </a:cubicBezTo>
                    <a:cubicBezTo>
                      <a:pt x="399872" y="584209"/>
                      <a:pt x="388901" y="606151"/>
                      <a:pt x="377930" y="625350"/>
                    </a:cubicBezTo>
                    <a:cubicBezTo>
                      <a:pt x="377930" y="628093"/>
                      <a:pt x="375188" y="630835"/>
                      <a:pt x="372445" y="633578"/>
                    </a:cubicBezTo>
                    <a:cubicBezTo>
                      <a:pt x="369702" y="625350"/>
                      <a:pt x="364217" y="617122"/>
                      <a:pt x="361474" y="611637"/>
                    </a:cubicBezTo>
                    <a:cubicBezTo>
                      <a:pt x="361474" y="617122"/>
                      <a:pt x="358731" y="619864"/>
                      <a:pt x="358731" y="625350"/>
                    </a:cubicBezTo>
                    <a:cubicBezTo>
                      <a:pt x="347760" y="655521"/>
                      <a:pt x="358731" y="688434"/>
                      <a:pt x="369702" y="724090"/>
                    </a:cubicBezTo>
                    <a:cubicBezTo>
                      <a:pt x="369702" y="721347"/>
                      <a:pt x="372445" y="718604"/>
                      <a:pt x="372445" y="715861"/>
                    </a:cubicBezTo>
                    <a:cubicBezTo>
                      <a:pt x="375188" y="707633"/>
                      <a:pt x="377930" y="699404"/>
                      <a:pt x="383416" y="691176"/>
                    </a:cubicBezTo>
                    <a:cubicBezTo>
                      <a:pt x="405358" y="650035"/>
                      <a:pt x="427300" y="611637"/>
                      <a:pt x="449242" y="570495"/>
                    </a:cubicBezTo>
                    <a:cubicBezTo>
                      <a:pt x="454728" y="562266"/>
                      <a:pt x="454728" y="556781"/>
                      <a:pt x="449242" y="548552"/>
                    </a:cubicBezTo>
                    <a:cubicBezTo>
                      <a:pt x="416329" y="504669"/>
                      <a:pt x="380673" y="458042"/>
                      <a:pt x="347760" y="414157"/>
                    </a:cubicBezTo>
                    <a:cubicBezTo>
                      <a:pt x="345017" y="408672"/>
                      <a:pt x="336789" y="405929"/>
                      <a:pt x="331303" y="405929"/>
                    </a:cubicBezTo>
                    <a:cubicBezTo>
                      <a:pt x="309361" y="405929"/>
                      <a:pt x="287419" y="405929"/>
                      <a:pt x="268220" y="405929"/>
                    </a:cubicBezTo>
                    <a:cubicBezTo>
                      <a:pt x="265477" y="405929"/>
                      <a:pt x="259991" y="405929"/>
                      <a:pt x="257248" y="405929"/>
                    </a:cubicBezTo>
                    <a:lnTo>
                      <a:pt x="257248" y="183765"/>
                    </a:lnTo>
                    <a:cubicBezTo>
                      <a:pt x="273705" y="183765"/>
                      <a:pt x="290162" y="183765"/>
                      <a:pt x="306618" y="183765"/>
                    </a:cubicBezTo>
                    <a:close/>
                    <a:moveTo>
                      <a:pt x="136567" y="79541"/>
                    </a:moveTo>
                    <a:cubicBezTo>
                      <a:pt x="120110" y="79541"/>
                      <a:pt x="100911" y="79541"/>
                      <a:pt x="84454" y="79541"/>
                    </a:cubicBezTo>
                    <a:cubicBezTo>
                      <a:pt x="78969" y="79541"/>
                      <a:pt x="73483" y="76798"/>
                      <a:pt x="70740" y="71312"/>
                    </a:cubicBezTo>
                    <a:cubicBezTo>
                      <a:pt x="62512" y="57598"/>
                      <a:pt x="54284" y="43884"/>
                      <a:pt x="46055" y="27428"/>
                    </a:cubicBezTo>
                    <a:lnTo>
                      <a:pt x="438271" y="27428"/>
                    </a:lnTo>
                    <a:cubicBezTo>
                      <a:pt x="427300" y="43884"/>
                      <a:pt x="419072" y="60341"/>
                      <a:pt x="410844" y="74055"/>
                    </a:cubicBezTo>
                    <a:cubicBezTo>
                      <a:pt x="408101" y="76798"/>
                      <a:pt x="402615" y="76798"/>
                      <a:pt x="399872" y="76798"/>
                    </a:cubicBezTo>
                    <a:cubicBezTo>
                      <a:pt x="309361" y="79541"/>
                      <a:pt x="224335" y="79541"/>
                      <a:pt x="136567" y="79541"/>
                    </a:cubicBezTo>
                    <a:close/>
                    <a:moveTo>
                      <a:pt x="188679" y="150852"/>
                    </a:moveTo>
                    <a:cubicBezTo>
                      <a:pt x="185937" y="150852"/>
                      <a:pt x="180451" y="148110"/>
                      <a:pt x="177708" y="145367"/>
                    </a:cubicBezTo>
                    <a:cubicBezTo>
                      <a:pt x="172223" y="137138"/>
                      <a:pt x="166737" y="126167"/>
                      <a:pt x="161252" y="115196"/>
                    </a:cubicBezTo>
                    <a:lnTo>
                      <a:pt x="323075" y="115196"/>
                    </a:lnTo>
                    <a:cubicBezTo>
                      <a:pt x="314847" y="128910"/>
                      <a:pt x="309361" y="139881"/>
                      <a:pt x="303875" y="150852"/>
                    </a:cubicBezTo>
                    <a:cubicBezTo>
                      <a:pt x="303875" y="153595"/>
                      <a:pt x="298390" y="153595"/>
                      <a:pt x="295647" y="153595"/>
                    </a:cubicBezTo>
                    <a:cubicBezTo>
                      <a:pt x="259991" y="150852"/>
                      <a:pt x="224335" y="150852"/>
                      <a:pt x="188679" y="150852"/>
                    </a:cubicBezTo>
                    <a:close/>
                  </a:path>
                </a:pathLst>
              </a:custGeom>
              <a:solidFill>
                <a:srgbClr val="000000"/>
              </a:solidFill>
              <a:ln w="27426" cap="flat">
                <a:noFill/>
                <a:prstDash val="solid"/>
                <a:miter/>
              </a:ln>
            </p:spPr>
            <p:txBody>
              <a:bodyPr rtlCol="0" anchor="ctr"/>
              <a:lstStyle/>
              <a:p>
                <a:endParaRPr lang="en-US"/>
              </a:p>
            </p:txBody>
          </p:sp>
          <p:sp>
            <p:nvSpPr>
              <p:cNvPr id="22" name="Freeform 1313">
                <a:extLst>
                  <a:ext uri="{FF2B5EF4-FFF2-40B4-BE49-F238E27FC236}">
                    <a16:creationId xmlns:a16="http://schemas.microsoft.com/office/drawing/2014/main" id="{EBA6CA19-9E53-4AB5-A6EF-240758AE5C0B}"/>
                  </a:ext>
                </a:extLst>
              </p:cNvPr>
              <p:cNvSpPr/>
              <p:nvPr/>
            </p:nvSpPr>
            <p:spPr>
              <a:xfrm>
                <a:off x="2467398" y="5925627"/>
                <a:ext cx="1072422" cy="365312"/>
              </a:xfrm>
              <a:custGeom>
                <a:avLst/>
                <a:gdLst>
                  <a:gd name="connsiteX0" fmla="*/ 490956 w 1072422"/>
                  <a:gd name="connsiteY0" fmla="*/ 99265 h 365312"/>
                  <a:gd name="connsiteX1" fmla="*/ 460785 w 1072422"/>
                  <a:gd name="connsiteY1" fmla="*/ 19724 h 365312"/>
                  <a:gd name="connsiteX2" fmla="*/ 477242 w 1072422"/>
                  <a:gd name="connsiteY2" fmla="*/ 3269 h 365312"/>
                  <a:gd name="connsiteX3" fmla="*/ 532097 w 1072422"/>
                  <a:gd name="connsiteY3" fmla="*/ 16982 h 365312"/>
                  <a:gd name="connsiteX4" fmla="*/ 562267 w 1072422"/>
                  <a:gd name="connsiteY4" fmla="*/ 47152 h 365312"/>
                  <a:gd name="connsiteX5" fmla="*/ 606152 w 1072422"/>
                  <a:gd name="connsiteY5" fmla="*/ 19724 h 365312"/>
                  <a:gd name="connsiteX6" fmla="*/ 619866 w 1072422"/>
                  <a:gd name="connsiteY6" fmla="*/ 16982 h 365312"/>
                  <a:gd name="connsiteX7" fmla="*/ 639065 w 1072422"/>
                  <a:gd name="connsiteY7" fmla="*/ 27953 h 365312"/>
                  <a:gd name="connsiteX8" fmla="*/ 628094 w 1072422"/>
                  <a:gd name="connsiteY8" fmla="*/ 47152 h 365312"/>
                  <a:gd name="connsiteX9" fmla="*/ 606152 w 1072422"/>
                  <a:gd name="connsiteY9" fmla="*/ 55381 h 365312"/>
                  <a:gd name="connsiteX10" fmla="*/ 584210 w 1072422"/>
                  <a:gd name="connsiteY10" fmla="*/ 85551 h 365312"/>
                  <a:gd name="connsiteX11" fmla="*/ 617123 w 1072422"/>
                  <a:gd name="connsiteY11" fmla="*/ 88293 h 365312"/>
                  <a:gd name="connsiteX12" fmla="*/ 710377 w 1072422"/>
                  <a:gd name="connsiteY12" fmla="*/ 236403 h 365312"/>
                  <a:gd name="connsiteX13" fmla="*/ 661007 w 1072422"/>
                  <a:gd name="connsiteY13" fmla="*/ 332400 h 365312"/>
                  <a:gd name="connsiteX14" fmla="*/ 658264 w 1072422"/>
                  <a:gd name="connsiteY14" fmla="*/ 337885 h 365312"/>
                  <a:gd name="connsiteX15" fmla="*/ 833802 w 1072422"/>
                  <a:gd name="connsiteY15" fmla="*/ 337885 h 365312"/>
                  <a:gd name="connsiteX16" fmla="*/ 825573 w 1072422"/>
                  <a:gd name="connsiteY16" fmla="*/ 326914 h 365312"/>
                  <a:gd name="connsiteX17" fmla="*/ 778946 w 1072422"/>
                  <a:gd name="connsiteY17" fmla="*/ 206233 h 365312"/>
                  <a:gd name="connsiteX18" fmla="*/ 833802 w 1072422"/>
                  <a:gd name="connsiteY18" fmla="*/ 104750 h 365312"/>
                  <a:gd name="connsiteX19" fmla="*/ 842030 w 1072422"/>
                  <a:gd name="connsiteY19" fmla="*/ 99265 h 365312"/>
                  <a:gd name="connsiteX20" fmla="*/ 842030 w 1072422"/>
                  <a:gd name="connsiteY20" fmla="*/ 96522 h 365312"/>
                  <a:gd name="connsiteX21" fmla="*/ 811859 w 1072422"/>
                  <a:gd name="connsiteY21" fmla="*/ 19724 h 365312"/>
                  <a:gd name="connsiteX22" fmla="*/ 831059 w 1072422"/>
                  <a:gd name="connsiteY22" fmla="*/ 526 h 365312"/>
                  <a:gd name="connsiteX23" fmla="*/ 866715 w 1072422"/>
                  <a:gd name="connsiteY23" fmla="*/ 6011 h 365312"/>
                  <a:gd name="connsiteX24" fmla="*/ 916085 w 1072422"/>
                  <a:gd name="connsiteY24" fmla="*/ 47152 h 365312"/>
                  <a:gd name="connsiteX25" fmla="*/ 968197 w 1072422"/>
                  <a:gd name="connsiteY25" fmla="*/ 14239 h 365312"/>
                  <a:gd name="connsiteX26" fmla="*/ 981911 w 1072422"/>
                  <a:gd name="connsiteY26" fmla="*/ 14239 h 365312"/>
                  <a:gd name="connsiteX27" fmla="*/ 992882 w 1072422"/>
                  <a:gd name="connsiteY27" fmla="*/ 27953 h 365312"/>
                  <a:gd name="connsiteX28" fmla="*/ 981911 w 1072422"/>
                  <a:gd name="connsiteY28" fmla="*/ 41667 h 365312"/>
                  <a:gd name="connsiteX29" fmla="*/ 959969 w 1072422"/>
                  <a:gd name="connsiteY29" fmla="*/ 49895 h 365312"/>
                  <a:gd name="connsiteX30" fmla="*/ 935284 w 1072422"/>
                  <a:gd name="connsiteY30" fmla="*/ 82808 h 365312"/>
                  <a:gd name="connsiteX31" fmla="*/ 951741 w 1072422"/>
                  <a:gd name="connsiteY31" fmla="*/ 82808 h 365312"/>
                  <a:gd name="connsiteX32" fmla="*/ 1058708 w 1072422"/>
                  <a:gd name="connsiteY32" fmla="*/ 236403 h 365312"/>
                  <a:gd name="connsiteX33" fmla="*/ 1014824 w 1072422"/>
                  <a:gd name="connsiteY33" fmla="*/ 324171 h 365312"/>
                  <a:gd name="connsiteX34" fmla="*/ 1009338 w 1072422"/>
                  <a:gd name="connsiteY34" fmla="*/ 329657 h 365312"/>
                  <a:gd name="connsiteX35" fmla="*/ 1009338 w 1072422"/>
                  <a:gd name="connsiteY35" fmla="*/ 332400 h 365312"/>
                  <a:gd name="connsiteX36" fmla="*/ 1050480 w 1072422"/>
                  <a:gd name="connsiteY36" fmla="*/ 332400 h 365312"/>
                  <a:gd name="connsiteX37" fmla="*/ 1072422 w 1072422"/>
                  <a:gd name="connsiteY37" fmla="*/ 348856 h 365312"/>
                  <a:gd name="connsiteX38" fmla="*/ 1050480 w 1072422"/>
                  <a:gd name="connsiteY38" fmla="*/ 365313 h 365312"/>
                  <a:gd name="connsiteX39" fmla="*/ 488213 w 1072422"/>
                  <a:gd name="connsiteY39" fmla="*/ 365313 h 365312"/>
                  <a:gd name="connsiteX40" fmla="*/ 24685 w 1072422"/>
                  <a:gd name="connsiteY40" fmla="*/ 365313 h 365312"/>
                  <a:gd name="connsiteX41" fmla="*/ 19200 w 1072422"/>
                  <a:gd name="connsiteY41" fmla="*/ 365313 h 365312"/>
                  <a:gd name="connsiteX42" fmla="*/ 0 w 1072422"/>
                  <a:gd name="connsiteY42" fmla="*/ 348856 h 365312"/>
                  <a:gd name="connsiteX43" fmla="*/ 19200 w 1072422"/>
                  <a:gd name="connsiteY43" fmla="*/ 332400 h 365312"/>
                  <a:gd name="connsiteX44" fmla="*/ 216679 w 1072422"/>
                  <a:gd name="connsiteY44" fmla="*/ 332400 h 365312"/>
                  <a:gd name="connsiteX45" fmla="*/ 469013 w 1072422"/>
                  <a:gd name="connsiteY45" fmla="*/ 332400 h 365312"/>
                  <a:gd name="connsiteX46" fmla="*/ 479984 w 1072422"/>
                  <a:gd name="connsiteY46" fmla="*/ 332400 h 365312"/>
                  <a:gd name="connsiteX47" fmla="*/ 471756 w 1072422"/>
                  <a:gd name="connsiteY47" fmla="*/ 324171 h 365312"/>
                  <a:gd name="connsiteX48" fmla="*/ 425129 w 1072422"/>
                  <a:gd name="connsiteY48" fmla="*/ 211718 h 365312"/>
                  <a:gd name="connsiteX49" fmla="*/ 482727 w 1072422"/>
                  <a:gd name="connsiteY49" fmla="*/ 99265 h 365312"/>
                  <a:gd name="connsiteX50" fmla="*/ 490956 w 1072422"/>
                  <a:gd name="connsiteY50" fmla="*/ 99265 h 365312"/>
                  <a:gd name="connsiteX51" fmla="*/ 1034024 w 1072422"/>
                  <a:gd name="connsiteY51" fmla="*/ 214461 h 365312"/>
                  <a:gd name="connsiteX52" fmla="*/ 962712 w 1072422"/>
                  <a:gd name="connsiteY52" fmla="*/ 123950 h 365312"/>
                  <a:gd name="connsiteX53" fmla="*/ 885914 w 1072422"/>
                  <a:gd name="connsiteY53" fmla="*/ 121207 h 365312"/>
                  <a:gd name="connsiteX54" fmla="*/ 806374 w 1072422"/>
                  <a:gd name="connsiteY54" fmla="*/ 219947 h 365312"/>
                  <a:gd name="connsiteX55" fmla="*/ 861229 w 1072422"/>
                  <a:gd name="connsiteY55" fmla="*/ 324171 h 365312"/>
                  <a:gd name="connsiteX56" fmla="*/ 905113 w 1072422"/>
                  <a:gd name="connsiteY56" fmla="*/ 332400 h 365312"/>
                  <a:gd name="connsiteX57" fmla="*/ 929798 w 1072422"/>
                  <a:gd name="connsiteY57" fmla="*/ 332400 h 365312"/>
                  <a:gd name="connsiteX58" fmla="*/ 981911 w 1072422"/>
                  <a:gd name="connsiteY58" fmla="*/ 318686 h 365312"/>
                  <a:gd name="connsiteX59" fmla="*/ 1034024 w 1072422"/>
                  <a:gd name="connsiteY59" fmla="*/ 214461 h 365312"/>
                  <a:gd name="connsiteX60" fmla="*/ 680206 w 1072422"/>
                  <a:gd name="connsiteY60" fmla="*/ 217204 h 365312"/>
                  <a:gd name="connsiteX61" fmla="*/ 578724 w 1072422"/>
                  <a:gd name="connsiteY61" fmla="*/ 121207 h 365312"/>
                  <a:gd name="connsiteX62" fmla="*/ 554039 w 1072422"/>
                  <a:gd name="connsiteY62" fmla="*/ 121207 h 365312"/>
                  <a:gd name="connsiteX63" fmla="*/ 458042 w 1072422"/>
                  <a:gd name="connsiteY63" fmla="*/ 187033 h 365312"/>
                  <a:gd name="connsiteX64" fmla="*/ 518383 w 1072422"/>
                  <a:gd name="connsiteY64" fmla="*/ 326914 h 365312"/>
                  <a:gd name="connsiteX65" fmla="*/ 556782 w 1072422"/>
                  <a:gd name="connsiteY65" fmla="*/ 332400 h 365312"/>
                  <a:gd name="connsiteX66" fmla="*/ 581467 w 1072422"/>
                  <a:gd name="connsiteY66" fmla="*/ 332400 h 365312"/>
                  <a:gd name="connsiteX67" fmla="*/ 630837 w 1072422"/>
                  <a:gd name="connsiteY67" fmla="*/ 321428 h 365312"/>
                  <a:gd name="connsiteX68" fmla="*/ 680206 w 1072422"/>
                  <a:gd name="connsiteY68" fmla="*/ 217204 h 365312"/>
                  <a:gd name="connsiteX69" fmla="*/ 850258 w 1072422"/>
                  <a:gd name="connsiteY69" fmla="*/ 38924 h 365312"/>
                  <a:gd name="connsiteX70" fmla="*/ 894142 w 1072422"/>
                  <a:gd name="connsiteY70" fmla="*/ 82808 h 365312"/>
                  <a:gd name="connsiteX71" fmla="*/ 850258 w 1072422"/>
                  <a:gd name="connsiteY71" fmla="*/ 38924 h 365312"/>
                  <a:gd name="connsiteX72" fmla="*/ 496441 w 1072422"/>
                  <a:gd name="connsiteY72" fmla="*/ 38924 h 365312"/>
                  <a:gd name="connsiteX73" fmla="*/ 540326 w 1072422"/>
                  <a:gd name="connsiteY73" fmla="*/ 82808 h 365312"/>
                  <a:gd name="connsiteX74" fmla="*/ 496441 w 1072422"/>
                  <a:gd name="connsiteY74" fmla="*/ 38924 h 36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072422" h="365312">
                    <a:moveTo>
                      <a:pt x="490956" y="99265"/>
                    </a:moveTo>
                    <a:cubicBezTo>
                      <a:pt x="469013" y="77323"/>
                      <a:pt x="463528" y="47152"/>
                      <a:pt x="460785" y="19724"/>
                    </a:cubicBezTo>
                    <a:cubicBezTo>
                      <a:pt x="460785" y="8754"/>
                      <a:pt x="469013" y="526"/>
                      <a:pt x="477242" y="3269"/>
                    </a:cubicBezTo>
                    <a:cubicBezTo>
                      <a:pt x="496441" y="6011"/>
                      <a:pt x="515640" y="11496"/>
                      <a:pt x="532097" y="16982"/>
                    </a:cubicBezTo>
                    <a:cubicBezTo>
                      <a:pt x="548553" y="22467"/>
                      <a:pt x="556782" y="36181"/>
                      <a:pt x="562267" y="47152"/>
                    </a:cubicBezTo>
                    <a:cubicBezTo>
                      <a:pt x="575981" y="38924"/>
                      <a:pt x="592438" y="27953"/>
                      <a:pt x="606152" y="19724"/>
                    </a:cubicBezTo>
                    <a:cubicBezTo>
                      <a:pt x="608895" y="16982"/>
                      <a:pt x="614380" y="16982"/>
                      <a:pt x="619866" y="16982"/>
                    </a:cubicBezTo>
                    <a:cubicBezTo>
                      <a:pt x="630837" y="14239"/>
                      <a:pt x="636322" y="19724"/>
                      <a:pt x="639065" y="27953"/>
                    </a:cubicBezTo>
                    <a:cubicBezTo>
                      <a:pt x="641808" y="36181"/>
                      <a:pt x="636322" y="44410"/>
                      <a:pt x="628094" y="47152"/>
                    </a:cubicBezTo>
                    <a:cubicBezTo>
                      <a:pt x="619866" y="49895"/>
                      <a:pt x="611637" y="52638"/>
                      <a:pt x="606152" y="55381"/>
                    </a:cubicBezTo>
                    <a:cubicBezTo>
                      <a:pt x="595181" y="60866"/>
                      <a:pt x="586952" y="71838"/>
                      <a:pt x="584210" y="85551"/>
                    </a:cubicBezTo>
                    <a:cubicBezTo>
                      <a:pt x="595181" y="85551"/>
                      <a:pt x="606152" y="85551"/>
                      <a:pt x="617123" y="88293"/>
                    </a:cubicBezTo>
                    <a:cubicBezTo>
                      <a:pt x="685692" y="102007"/>
                      <a:pt x="724091" y="165091"/>
                      <a:pt x="710377" y="236403"/>
                    </a:cubicBezTo>
                    <a:cubicBezTo>
                      <a:pt x="702149" y="272059"/>
                      <a:pt x="685692" y="304972"/>
                      <a:pt x="661007" y="332400"/>
                    </a:cubicBezTo>
                    <a:cubicBezTo>
                      <a:pt x="661007" y="332400"/>
                      <a:pt x="658264" y="335142"/>
                      <a:pt x="658264" y="337885"/>
                    </a:cubicBezTo>
                    <a:cubicBezTo>
                      <a:pt x="715862" y="337885"/>
                      <a:pt x="773461" y="337885"/>
                      <a:pt x="833802" y="337885"/>
                    </a:cubicBezTo>
                    <a:cubicBezTo>
                      <a:pt x="831059" y="332400"/>
                      <a:pt x="828316" y="329657"/>
                      <a:pt x="825573" y="326914"/>
                    </a:cubicBezTo>
                    <a:cubicBezTo>
                      <a:pt x="795403" y="291259"/>
                      <a:pt x="778946" y="252859"/>
                      <a:pt x="778946" y="206233"/>
                    </a:cubicBezTo>
                    <a:cubicBezTo>
                      <a:pt x="778946" y="162348"/>
                      <a:pt x="798145" y="129435"/>
                      <a:pt x="833802" y="104750"/>
                    </a:cubicBezTo>
                    <a:cubicBezTo>
                      <a:pt x="836544" y="102007"/>
                      <a:pt x="839287" y="102007"/>
                      <a:pt x="842030" y="99265"/>
                    </a:cubicBezTo>
                    <a:cubicBezTo>
                      <a:pt x="842030" y="99265"/>
                      <a:pt x="842030" y="99265"/>
                      <a:pt x="842030" y="96522"/>
                    </a:cubicBezTo>
                    <a:cubicBezTo>
                      <a:pt x="820088" y="74580"/>
                      <a:pt x="814602" y="47152"/>
                      <a:pt x="811859" y="19724"/>
                    </a:cubicBezTo>
                    <a:cubicBezTo>
                      <a:pt x="809116" y="6011"/>
                      <a:pt x="817345" y="-2217"/>
                      <a:pt x="831059" y="526"/>
                    </a:cubicBezTo>
                    <a:cubicBezTo>
                      <a:pt x="842030" y="3269"/>
                      <a:pt x="855744" y="3269"/>
                      <a:pt x="866715" y="6011"/>
                    </a:cubicBezTo>
                    <a:cubicBezTo>
                      <a:pt x="888657" y="11496"/>
                      <a:pt x="907856" y="22467"/>
                      <a:pt x="916085" y="47152"/>
                    </a:cubicBezTo>
                    <a:cubicBezTo>
                      <a:pt x="929798" y="30696"/>
                      <a:pt x="946255" y="19724"/>
                      <a:pt x="968197" y="14239"/>
                    </a:cubicBezTo>
                    <a:cubicBezTo>
                      <a:pt x="973682" y="14239"/>
                      <a:pt x="979168" y="11496"/>
                      <a:pt x="981911" y="14239"/>
                    </a:cubicBezTo>
                    <a:cubicBezTo>
                      <a:pt x="987396" y="16982"/>
                      <a:pt x="992882" y="22467"/>
                      <a:pt x="992882" y="27953"/>
                    </a:cubicBezTo>
                    <a:cubicBezTo>
                      <a:pt x="992882" y="33438"/>
                      <a:pt x="987396" y="38924"/>
                      <a:pt x="981911" y="41667"/>
                    </a:cubicBezTo>
                    <a:cubicBezTo>
                      <a:pt x="976425" y="47152"/>
                      <a:pt x="968197" y="47152"/>
                      <a:pt x="959969" y="49895"/>
                    </a:cubicBezTo>
                    <a:cubicBezTo>
                      <a:pt x="946255" y="55381"/>
                      <a:pt x="938027" y="66352"/>
                      <a:pt x="935284" y="82808"/>
                    </a:cubicBezTo>
                    <a:cubicBezTo>
                      <a:pt x="940769" y="82808"/>
                      <a:pt x="946255" y="82808"/>
                      <a:pt x="951741" y="82808"/>
                    </a:cubicBezTo>
                    <a:cubicBezTo>
                      <a:pt x="1031281" y="91036"/>
                      <a:pt x="1077908" y="156863"/>
                      <a:pt x="1058708" y="236403"/>
                    </a:cubicBezTo>
                    <a:cubicBezTo>
                      <a:pt x="1050480" y="269316"/>
                      <a:pt x="1036766" y="299487"/>
                      <a:pt x="1014824" y="324171"/>
                    </a:cubicBezTo>
                    <a:cubicBezTo>
                      <a:pt x="1012081" y="326914"/>
                      <a:pt x="1012081" y="326914"/>
                      <a:pt x="1009338" y="329657"/>
                    </a:cubicBezTo>
                    <a:cubicBezTo>
                      <a:pt x="1009338" y="329657"/>
                      <a:pt x="1009338" y="329657"/>
                      <a:pt x="1009338" y="332400"/>
                    </a:cubicBezTo>
                    <a:cubicBezTo>
                      <a:pt x="1023052" y="332400"/>
                      <a:pt x="1036766" y="332400"/>
                      <a:pt x="1050480" y="332400"/>
                    </a:cubicBezTo>
                    <a:cubicBezTo>
                      <a:pt x="1064194" y="332400"/>
                      <a:pt x="1072422" y="337885"/>
                      <a:pt x="1072422" y="348856"/>
                    </a:cubicBezTo>
                    <a:cubicBezTo>
                      <a:pt x="1072422" y="359828"/>
                      <a:pt x="1064194" y="365313"/>
                      <a:pt x="1050480" y="365313"/>
                    </a:cubicBezTo>
                    <a:cubicBezTo>
                      <a:pt x="863972" y="365313"/>
                      <a:pt x="674721" y="365313"/>
                      <a:pt x="488213" y="365313"/>
                    </a:cubicBezTo>
                    <a:cubicBezTo>
                      <a:pt x="334618" y="365313"/>
                      <a:pt x="178280" y="365313"/>
                      <a:pt x="24685" y="365313"/>
                    </a:cubicBezTo>
                    <a:cubicBezTo>
                      <a:pt x="21942" y="365313"/>
                      <a:pt x="19200" y="365313"/>
                      <a:pt x="19200" y="365313"/>
                    </a:cubicBezTo>
                    <a:cubicBezTo>
                      <a:pt x="8228" y="365313"/>
                      <a:pt x="0" y="357085"/>
                      <a:pt x="0" y="348856"/>
                    </a:cubicBezTo>
                    <a:cubicBezTo>
                      <a:pt x="0" y="340628"/>
                      <a:pt x="8228" y="332400"/>
                      <a:pt x="19200" y="332400"/>
                    </a:cubicBezTo>
                    <a:cubicBezTo>
                      <a:pt x="85026" y="332400"/>
                      <a:pt x="150852" y="332400"/>
                      <a:pt x="216679" y="332400"/>
                    </a:cubicBezTo>
                    <a:cubicBezTo>
                      <a:pt x="301704" y="332400"/>
                      <a:pt x="383987" y="332400"/>
                      <a:pt x="469013" y="332400"/>
                    </a:cubicBezTo>
                    <a:cubicBezTo>
                      <a:pt x="471756" y="332400"/>
                      <a:pt x="474499" y="332400"/>
                      <a:pt x="479984" y="332400"/>
                    </a:cubicBezTo>
                    <a:cubicBezTo>
                      <a:pt x="477242" y="329657"/>
                      <a:pt x="474499" y="326914"/>
                      <a:pt x="471756" y="324171"/>
                    </a:cubicBezTo>
                    <a:cubicBezTo>
                      <a:pt x="444329" y="291259"/>
                      <a:pt x="427872" y="255602"/>
                      <a:pt x="425129" y="211718"/>
                    </a:cubicBezTo>
                    <a:cubicBezTo>
                      <a:pt x="422386" y="162348"/>
                      <a:pt x="441586" y="126693"/>
                      <a:pt x="482727" y="99265"/>
                    </a:cubicBezTo>
                    <a:cubicBezTo>
                      <a:pt x="482727" y="104750"/>
                      <a:pt x="488213" y="102007"/>
                      <a:pt x="490956" y="99265"/>
                    </a:cubicBezTo>
                    <a:close/>
                    <a:moveTo>
                      <a:pt x="1034024" y="214461"/>
                    </a:moveTo>
                    <a:cubicBezTo>
                      <a:pt x="1034024" y="167834"/>
                      <a:pt x="1003853" y="129435"/>
                      <a:pt x="962712" y="123950"/>
                    </a:cubicBezTo>
                    <a:cubicBezTo>
                      <a:pt x="938027" y="121207"/>
                      <a:pt x="913342" y="121207"/>
                      <a:pt x="885914" y="121207"/>
                    </a:cubicBezTo>
                    <a:cubicBezTo>
                      <a:pt x="836544" y="123950"/>
                      <a:pt x="798145" y="170576"/>
                      <a:pt x="806374" y="219947"/>
                    </a:cubicBezTo>
                    <a:cubicBezTo>
                      <a:pt x="811859" y="261088"/>
                      <a:pt x="828316" y="296744"/>
                      <a:pt x="861229" y="324171"/>
                    </a:cubicBezTo>
                    <a:cubicBezTo>
                      <a:pt x="874943" y="335142"/>
                      <a:pt x="888657" y="337885"/>
                      <a:pt x="905113" y="332400"/>
                    </a:cubicBezTo>
                    <a:cubicBezTo>
                      <a:pt x="913342" y="329657"/>
                      <a:pt x="921570" y="329657"/>
                      <a:pt x="929798" y="332400"/>
                    </a:cubicBezTo>
                    <a:cubicBezTo>
                      <a:pt x="948998" y="337885"/>
                      <a:pt x="968197" y="332400"/>
                      <a:pt x="981911" y="318686"/>
                    </a:cubicBezTo>
                    <a:cubicBezTo>
                      <a:pt x="1014824" y="288516"/>
                      <a:pt x="1031281" y="250117"/>
                      <a:pt x="1034024" y="214461"/>
                    </a:cubicBezTo>
                    <a:close/>
                    <a:moveTo>
                      <a:pt x="680206" y="217204"/>
                    </a:moveTo>
                    <a:cubicBezTo>
                      <a:pt x="682949" y="154120"/>
                      <a:pt x="633579" y="112979"/>
                      <a:pt x="578724" y="121207"/>
                    </a:cubicBezTo>
                    <a:cubicBezTo>
                      <a:pt x="570496" y="121207"/>
                      <a:pt x="562267" y="121207"/>
                      <a:pt x="554039" y="121207"/>
                    </a:cubicBezTo>
                    <a:cubicBezTo>
                      <a:pt x="510155" y="115721"/>
                      <a:pt x="466270" y="143149"/>
                      <a:pt x="458042" y="187033"/>
                    </a:cubicBezTo>
                    <a:cubicBezTo>
                      <a:pt x="447071" y="230917"/>
                      <a:pt x="477242" y="304972"/>
                      <a:pt x="518383" y="326914"/>
                    </a:cubicBezTo>
                    <a:cubicBezTo>
                      <a:pt x="529354" y="335142"/>
                      <a:pt x="543068" y="335142"/>
                      <a:pt x="556782" y="332400"/>
                    </a:cubicBezTo>
                    <a:cubicBezTo>
                      <a:pt x="565010" y="329657"/>
                      <a:pt x="573239" y="329657"/>
                      <a:pt x="581467" y="332400"/>
                    </a:cubicBezTo>
                    <a:cubicBezTo>
                      <a:pt x="600666" y="337885"/>
                      <a:pt x="617123" y="332400"/>
                      <a:pt x="630837" y="321428"/>
                    </a:cubicBezTo>
                    <a:cubicBezTo>
                      <a:pt x="661007" y="291259"/>
                      <a:pt x="677464" y="252859"/>
                      <a:pt x="680206" y="217204"/>
                    </a:cubicBezTo>
                    <a:close/>
                    <a:moveTo>
                      <a:pt x="850258" y="38924"/>
                    </a:moveTo>
                    <a:cubicBezTo>
                      <a:pt x="850258" y="66352"/>
                      <a:pt x="869458" y="85551"/>
                      <a:pt x="894142" y="82808"/>
                    </a:cubicBezTo>
                    <a:cubicBezTo>
                      <a:pt x="891399" y="52638"/>
                      <a:pt x="880429" y="41667"/>
                      <a:pt x="850258" y="38924"/>
                    </a:cubicBezTo>
                    <a:close/>
                    <a:moveTo>
                      <a:pt x="496441" y="38924"/>
                    </a:moveTo>
                    <a:cubicBezTo>
                      <a:pt x="499184" y="66352"/>
                      <a:pt x="512898" y="82808"/>
                      <a:pt x="540326" y="82808"/>
                    </a:cubicBezTo>
                    <a:cubicBezTo>
                      <a:pt x="540326" y="55381"/>
                      <a:pt x="523869" y="38924"/>
                      <a:pt x="496441" y="38924"/>
                    </a:cubicBezTo>
                    <a:close/>
                  </a:path>
                </a:pathLst>
              </a:custGeom>
              <a:solidFill>
                <a:srgbClr val="000000"/>
              </a:solidFill>
              <a:ln w="27426" cap="flat">
                <a:noFill/>
                <a:prstDash val="solid"/>
                <a:miter/>
              </a:ln>
            </p:spPr>
            <p:txBody>
              <a:bodyPr rtlCol="0" anchor="ctr"/>
              <a:lstStyle/>
              <a:p>
                <a:endParaRPr lang="en-US"/>
              </a:p>
            </p:txBody>
          </p:sp>
          <p:sp>
            <p:nvSpPr>
              <p:cNvPr id="23" name="Freeform 1314">
                <a:extLst>
                  <a:ext uri="{FF2B5EF4-FFF2-40B4-BE49-F238E27FC236}">
                    <a16:creationId xmlns:a16="http://schemas.microsoft.com/office/drawing/2014/main" id="{51C094C1-26B1-4FB5-8AA4-82E5C6374F27}"/>
                  </a:ext>
                </a:extLst>
              </p:cNvPr>
              <p:cNvSpPr/>
              <p:nvPr/>
            </p:nvSpPr>
            <p:spPr>
              <a:xfrm>
                <a:off x="2466866" y="6329338"/>
                <a:ext cx="1073639" cy="32913"/>
              </a:xfrm>
              <a:custGeom>
                <a:avLst/>
                <a:gdLst>
                  <a:gd name="connsiteX0" fmla="*/ 538114 w 1073639"/>
                  <a:gd name="connsiteY0" fmla="*/ 0 h 32913"/>
                  <a:gd name="connsiteX1" fmla="*/ 1053754 w 1073639"/>
                  <a:gd name="connsiteY1" fmla="*/ 0 h 32913"/>
                  <a:gd name="connsiteX2" fmla="*/ 1072954 w 1073639"/>
                  <a:gd name="connsiteY2" fmla="*/ 10972 h 32913"/>
                  <a:gd name="connsiteX3" fmla="*/ 1056497 w 1073639"/>
                  <a:gd name="connsiteY3" fmla="*/ 32913 h 32913"/>
                  <a:gd name="connsiteX4" fmla="*/ 987928 w 1073639"/>
                  <a:gd name="connsiteY4" fmla="*/ 32913 h 32913"/>
                  <a:gd name="connsiteX5" fmla="*/ 444860 w 1073639"/>
                  <a:gd name="connsiteY5" fmla="*/ 32913 h 32913"/>
                  <a:gd name="connsiteX6" fmla="*/ 22474 w 1073639"/>
                  <a:gd name="connsiteY6" fmla="*/ 32913 h 32913"/>
                  <a:gd name="connsiteX7" fmla="*/ 16988 w 1073639"/>
                  <a:gd name="connsiteY7" fmla="*/ 32913 h 32913"/>
                  <a:gd name="connsiteX8" fmla="*/ 531 w 1073639"/>
                  <a:gd name="connsiteY8" fmla="*/ 16457 h 32913"/>
                  <a:gd name="connsiteX9" fmla="*/ 19731 w 1073639"/>
                  <a:gd name="connsiteY9" fmla="*/ 2743 h 32913"/>
                  <a:gd name="connsiteX10" fmla="*/ 107500 w 1073639"/>
                  <a:gd name="connsiteY10" fmla="*/ 2743 h 32913"/>
                  <a:gd name="connsiteX11" fmla="*/ 538114 w 1073639"/>
                  <a:gd name="connsiteY11" fmla="*/ 0 h 32913"/>
                  <a:gd name="connsiteX12" fmla="*/ 538114 w 1073639"/>
                  <a:gd name="connsiteY12"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3639" h="32913">
                    <a:moveTo>
                      <a:pt x="538114" y="0"/>
                    </a:moveTo>
                    <a:cubicBezTo>
                      <a:pt x="710909" y="0"/>
                      <a:pt x="883703" y="0"/>
                      <a:pt x="1053754" y="0"/>
                    </a:cubicBezTo>
                    <a:cubicBezTo>
                      <a:pt x="1061983" y="0"/>
                      <a:pt x="1070211" y="0"/>
                      <a:pt x="1072954" y="10972"/>
                    </a:cubicBezTo>
                    <a:cubicBezTo>
                      <a:pt x="1075697" y="21943"/>
                      <a:pt x="1070211" y="30171"/>
                      <a:pt x="1056497" y="32913"/>
                    </a:cubicBezTo>
                    <a:cubicBezTo>
                      <a:pt x="1034555" y="32913"/>
                      <a:pt x="1009870" y="32913"/>
                      <a:pt x="987928" y="32913"/>
                    </a:cubicBezTo>
                    <a:cubicBezTo>
                      <a:pt x="806905" y="32913"/>
                      <a:pt x="625883" y="32913"/>
                      <a:pt x="444860" y="32913"/>
                    </a:cubicBezTo>
                    <a:cubicBezTo>
                      <a:pt x="304979" y="32913"/>
                      <a:pt x="162355" y="32913"/>
                      <a:pt x="22474" y="32913"/>
                    </a:cubicBezTo>
                    <a:cubicBezTo>
                      <a:pt x="19731" y="32913"/>
                      <a:pt x="19731" y="32913"/>
                      <a:pt x="16988" y="32913"/>
                    </a:cubicBezTo>
                    <a:cubicBezTo>
                      <a:pt x="6017" y="32913"/>
                      <a:pt x="-2211" y="24686"/>
                      <a:pt x="531" y="16457"/>
                    </a:cubicBezTo>
                    <a:cubicBezTo>
                      <a:pt x="531" y="8229"/>
                      <a:pt x="8760" y="2743"/>
                      <a:pt x="19731" y="2743"/>
                    </a:cubicBezTo>
                    <a:cubicBezTo>
                      <a:pt x="49901" y="2743"/>
                      <a:pt x="77329" y="2743"/>
                      <a:pt x="107500" y="2743"/>
                    </a:cubicBezTo>
                    <a:cubicBezTo>
                      <a:pt x="250124" y="0"/>
                      <a:pt x="392747" y="0"/>
                      <a:pt x="538114" y="0"/>
                    </a:cubicBezTo>
                    <a:cubicBezTo>
                      <a:pt x="538114" y="0"/>
                      <a:pt x="538114" y="0"/>
                      <a:pt x="538114" y="0"/>
                    </a:cubicBezTo>
                    <a:close/>
                  </a:path>
                </a:pathLst>
              </a:custGeom>
              <a:solidFill>
                <a:srgbClr val="000000"/>
              </a:solidFill>
              <a:ln w="27426" cap="flat">
                <a:noFill/>
                <a:prstDash val="solid"/>
                <a:miter/>
              </a:ln>
            </p:spPr>
            <p:txBody>
              <a:bodyPr rtlCol="0" anchor="ctr"/>
              <a:lstStyle/>
              <a:p>
                <a:endParaRPr lang="en-US"/>
              </a:p>
            </p:txBody>
          </p:sp>
        </p:grpSp>
        <p:sp>
          <p:nvSpPr>
            <p:cNvPr id="20" name="Freeform 1311">
              <a:extLst>
                <a:ext uri="{FF2B5EF4-FFF2-40B4-BE49-F238E27FC236}">
                  <a16:creationId xmlns:a16="http://schemas.microsoft.com/office/drawing/2014/main" id="{89EA51DD-A9FD-469C-9870-34524114B2B3}"/>
                </a:ext>
              </a:extLst>
            </p:cNvPr>
            <p:cNvSpPr/>
            <p:nvPr/>
          </p:nvSpPr>
          <p:spPr>
            <a:xfrm>
              <a:off x="2563395" y="5832898"/>
              <a:ext cx="320904" cy="409715"/>
            </a:xfrm>
            <a:custGeom>
              <a:avLst/>
              <a:gdLst>
                <a:gd name="connsiteX0" fmla="*/ 320904 w 320904"/>
                <a:gd name="connsiteY0" fmla="*/ 252334 h 409715"/>
                <a:gd name="connsiteX1" fmla="*/ 320904 w 320904"/>
                <a:gd name="connsiteY1" fmla="*/ 244106 h 409715"/>
                <a:gd name="connsiteX2" fmla="*/ 320904 w 320904"/>
                <a:gd name="connsiteY2" fmla="*/ 241363 h 409715"/>
                <a:gd name="connsiteX3" fmla="*/ 318161 w 320904"/>
                <a:gd name="connsiteY3" fmla="*/ 222163 h 409715"/>
                <a:gd name="connsiteX4" fmla="*/ 318161 w 320904"/>
                <a:gd name="connsiteY4" fmla="*/ 216678 h 409715"/>
                <a:gd name="connsiteX5" fmla="*/ 318161 w 320904"/>
                <a:gd name="connsiteY5" fmla="*/ 211192 h 409715"/>
                <a:gd name="connsiteX6" fmla="*/ 312676 w 320904"/>
                <a:gd name="connsiteY6" fmla="*/ 186508 h 409715"/>
                <a:gd name="connsiteX7" fmla="*/ 178280 w 320904"/>
                <a:gd name="connsiteY7" fmla="*/ 98739 h 409715"/>
                <a:gd name="connsiteX8" fmla="*/ 202965 w 320904"/>
                <a:gd name="connsiteY8" fmla="*/ 63083 h 409715"/>
                <a:gd name="connsiteX9" fmla="*/ 224907 w 320904"/>
                <a:gd name="connsiteY9" fmla="*/ 54855 h 409715"/>
                <a:gd name="connsiteX10" fmla="*/ 241364 w 320904"/>
                <a:gd name="connsiteY10" fmla="*/ 32913 h 409715"/>
                <a:gd name="connsiteX11" fmla="*/ 216679 w 320904"/>
                <a:gd name="connsiteY11" fmla="*/ 21942 h 409715"/>
                <a:gd name="connsiteX12" fmla="*/ 161824 w 320904"/>
                <a:gd name="connsiteY12" fmla="*/ 54855 h 409715"/>
                <a:gd name="connsiteX13" fmla="*/ 159081 w 320904"/>
                <a:gd name="connsiteY13" fmla="*/ 52112 h 409715"/>
                <a:gd name="connsiteX14" fmla="*/ 68569 w 320904"/>
                <a:gd name="connsiteY14" fmla="*/ 0 h 409715"/>
                <a:gd name="connsiteX15" fmla="*/ 57598 w 320904"/>
                <a:gd name="connsiteY15" fmla="*/ 0 h 409715"/>
                <a:gd name="connsiteX16" fmla="*/ 38399 w 320904"/>
                <a:gd name="connsiteY16" fmla="*/ 16456 h 409715"/>
                <a:gd name="connsiteX17" fmla="*/ 74055 w 320904"/>
                <a:gd name="connsiteY17" fmla="*/ 112453 h 409715"/>
                <a:gd name="connsiteX18" fmla="*/ 5486 w 320904"/>
                <a:gd name="connsiteY18" fmla="*/ 194735 h 409715"/>
                <a:gd name="connsiteX19" fmla="*/ 0 w 320904"/>
                <a:gd name="connsiteY19" fmla="*/ 219421 h 409715"/>
                <a:gd name="connsiteX20" fmla="*/ 0 w 320904"/>
                <a:gd name="connsiteY20" fmla="*/ 230392 h 409715"/>
                <a:gd name="connsiteX21" fmla="*/ 0 w 320904"/>
                <a:gd name="connsiteY21" fmla="*/ 268790 h 409715"/>
                <a:gd name="connsiteX22" fmla="*/ 5486 w 320904"/>
                <a:gd name="connsiteY22" fmla="*/ 285247 h 409715"/>
                <a:gd name="connsiteX23" fmla="*/ 57598 w 320904"/>
                <a:gd name="connsiteY23" fmla="*/ 375758 h 409715"/>
                <a:gd name="connsiteX24" fmla="*/ 156338 w 320904"/>
                <a:gd name="connsiteY24" fmla="*/ 405928 h 409715"/>
                <a:gd name="connsiteX25" fmla="*/ 167309 w 320904"/>
                <a:gd name="connsiteY25" fmla="*/ 405928 h 409715"/>
                <a:gd name="connsiteX26" fmla="*/ 246849 w 320904"/>
                <a:gd name="connsiteY26" fmla="*/ 389472 h 409715"/>
                <a:gd name="connsiteX27" fmla="*/ 315418 w 320904"/>
                <a:gd name="connsiteY27" fmla="*/ 282504 h 409715"/>
                <a:gd name="connsiteX28" fmla="*/ 320904 w 320904"/>
                <a:gd name="connsiteY28" fmla="*/ 266047 h 409715"/>
                <a:gd name="connsiteX29" fmla="*/ 320904 w 320904"/>
                <a:gd name="connsiteY29" fmla="*/ 252334 h 409715"/>
                <a:gd name="connsiteX30" fmla="*/ 128910 w 320904"/>
                <a:gd name="connsiteY30" fmla="*/ 93254 h 409715"/>
                <a:gd name="connsiteX31" fmla="*/ 74055 w 320904"/>
                <a:gd name="connsiteY31" fmla="*/ 41141 h 409715"/>
                <a:gd name="connsiteX32" fmla="*/ 128910 w 320904"/>
                <a:gd name="connsiteY32" fmla="*/ 93254 h 409715"/>
                <a:gd name="connsiteX33" fmla="*/ 224907 w 320904"/>
                <a:gd name="connsiteY33" fmla="*/ 356559 h 409715"/>
                <a:gd name="connsiteX34" fmla="*/ 170052 w 320904"/>
                <a:gd name="connsiteY34" fmla="*/ 370273 h 409715"/>
                <a:gd name="connsiteX35" fmla="*/ 142624 w 320904"/>
                <a:gd name="connsiteY35" fmla="*/ 370273 h 409715"/>
                <a:gd name="connsiteX36" fmla="*/ 87769 w 320904"/>
                <a:gd name="connsiteY36" fmla="*/ 356559 h 409715"/>
                <a:gd name="connsiteX37" fmla="*/ 30171 w 320904"/>
                <a:gd name="connsiteY37" fmla="*/ 235877 h 409715"/>
                <a:gd name="connsiteX38" fmla="*/ 112454 w 320904"/>
                <a:gd name="connsiteY38" fmla="*/ 134395 h 409715"/>
                <a:gd name="connsiteX39" fmla="*/ 202965 w 320904"/>
                <a:gd name="connsiteY39" fmla="*/ 134395 h 409715"/>
                <a:gd name="connsiteX40" fmla="*/ 282505 w 320904"/>
                <a:gd name="connsiteY40" fmla="*/ 235877 h 409715"/>
                <a:gd name="connsiteX41" fmla="*/ 224907 w 320904"/>
                <a:gd name="connsiteY41" fmla="*/ 356559 h 40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0904" h="409715">
                  <a:moveTo>
                    <a:pt x="320904" y="252334"/>
                  </a:moveTo>
                  <a:cubicBezTo>
                    <a:pt x="320904" y="249591"/>
                    <a:pt x="320904" y="246849"/>
                    <a:pt x="320904" y="244106"/>
                  </a:cubicBezTo>
                  <a:cubicBezTo>
                    <a:pt x="320904" y="244106"/>
                    <a:pt x="320904" y="241363"/>
                    <a:pt x="320904" y="241363"/>
                  </a:cubicBezTo>
                  <a:cubicBezTo>
                    <a:pt x="320904" y="235877"/>
                    <a:pt x="318161" y="230392"/>
                    <a:pt x="318161" y="222163"/>
                  </a:cubicBezTo>
                  <a:cubicBezTo>
                    <a:pt x="318161" y="219421"/>
                    <a:pt x="318161" y="219421"/>
                    <a:pt x="318161" y="216678"/>
                  </a:cubicBezTo>
                  <a:cubicBezTo>
                    <a:pt x="318161" y="213935"/>
                    <a:pt x="318161" y="211192"/>
                    <a:pt x="318161" y="211192"/>
                  </a:cubicBezTo>
                  <a:cubicBezTo>
                    <a:pt x="315418" y="202964"/>
                    <a:pt x="312676" y="194735"/>
                    <a:pt x="312676" y="186508"/>
                  </a:cubicBezTo>
                  <a:cubicBezTo>
                    <a:pt x="287991" y="128909"/>
                    <a:pt x="241364" y="98739"/>
                    <a:pt x="178280" y="98739"/>
                  </a:cubicBezTo>
                  <a:cubicBezTo>
                    <a:pt x="181023" y="82283"/>
                    <a:pt x="189251" y="71311"/>
                    <a:pt x="202965" y="63083"/>
                  </a:cubicBezTo>
                  <a:cubicBezTo>
                    <a:pt x="211193" y="60340"/>
                    <a:pt x="216679" y="57597"/>
                    <a:pt x="224907" y="54855"/>
                  </a:cubicBezTo>
                  <a:cubicBezTo>
                    <a:pt x="235878" y="49369"/>
                    <a:pt x="244107" y="41141"/>
                    <a:pt x="241364" y="32913"/>
                  </a:cubicBezTo>
                  <a:cubicBezTo>
                    <a:pt x="238621" y="21942"/>
                    <a:pt x="227650" y="19199"/>
                    <a:pt x="216679" y="21942"/>
                  </a:cubicBezTo>
                  <a:cubicBezTo>
                    <a:pt x="194737" y="27428"/>
                    <a:pt x="175537" y="38399"/>
                    <a:pt x="161824" y="54855"/>
                  </a:cubicBezTo>
                  <a:cubicBezTo>
                    <a:pt x="159081" y="54855"/>
                    <a:pt x="159081" y="54855"/>
                    <a:pt x="159081" y="52112"/>
                  </a:cubicBezTo>
                  <a:cubicBezTo>
                    <a:pt x="142624" y="10971"/>
                    <a:pt x="106968" y="5485"/>
                    <a:pt x="68569" y="0"/>
                  </a:cubicBezTo>
                  <a:cubicBezTo>
                    <a:pt x="65827" y="0"/>
                    <a:pt x="60341" y="0"/>
                    <a:pt x="57598" y="0"/>
                  </a:cubicBezTo>
                  <a:cubicBezTo>
                    <a:pt x="46627" y="0"/>
                    <a:pt x="38399" y="5485"/>
                    <a:pt x="38399" y="16456"/>
                  </a:cubicBezTo>
                  <a:cubicBezTo>
                    <a:pt x="41142" y="49369"/>
                    <a:pt x="46627" y="85025"/>
                    <a:pt x="74055" y="112453"/>
                  </a:cubicBezTo>
                  <a:cubicBezTo>
                    <a:pt x="41142" y="128909"/>
                    <a:pt x="16457" y="156337"/>
                    <a:pt x="5486" y="194735"/>
                  </a:cubicBezTo>
                  <a:cubicBezTo>
                    <a:pt x="5486" y="202964"/>
                    <a:pt x="2743" y="211192"/>
                    <a:pt x="0" y="219421"/>
                  </a:cubicBezTo>
                  <a:cubicBezTo>
                    <a:pt x="0" y="222163"/>
                    <a:pt x="0" y="224906"/>
                    <a:pt x="0" y="230392"/>
                  </a:cubicBezTo>
                  <a:cubicBezTo>
                    <a:pt x="0" y="244106"/>
                    <a:pt x="0" y="257819"/>
                    <a:pt x="0" y="268790"/>
                  </a:cubicBezTo>
                  <a:cubicBezTo>
                    <a:pt x="2743" y="274276"/>
                    <a:pt x="5486" y="279761"/>
                    <a:pt x="5486" y="285247"/>
                  </a:cubicBezTo>
                  <a:cubicBezTo>
                    <a:pt x="16457" y="318160"/>
                    <a:pt x="32914" y="351073"/>
                    <a:pt x="57598" y="375758"/>
                  </a:cubicBezTo>
                  <a:cubicBezTo>
                    <a:pt x="85026" y="403186"/>
                    <a:pt x="115197" y="416899"/>
                    <a:pt x="156338" y="405928"/>
                  </a:cubicBezTo>
                  <a:cubicBezTo>
                    <a:pt x="159081" y="405928"/>
                    <a:pt x="164566" y="405928"/>
                    <a:pt x="167309" y="405928"/>
                  </a:cubicBezTo>
                  <a:cubicBezTo>
                    <a:pt x="197480" y="414156"/>
                    <a:pt x="222164" y="405928"/>
                    <a:pt x="246849" y="389472"/>
                  </a:cubicBezTo>
                  <a:cubicBezTo>
                    <a:pt x="282505" y="362044"/>
                    <a:pt x="301704" y="323646"/>
                    <a:pt x="315418" y="282504"/>
                  </a:cubicBezTo>
                  <a:cubicBezTo>
                    <a:pt x="318161" y="277018"/>
                    <a:pt x="318161" y="271533"/>
                    <a:pt x="320904" y="266047"/>
                  </a:cubicBezTo>
                  <a:cubicBezTo>
                    <a:pt x="318161" y="260562"/>
                    <a:pt x="318161" y="255077"/>
                    <a:pt x="320904" y="252334"/>
                  </a:cubicBezTo>
                  <a:close/>
                  <a:moveTo>
                    <a:pt x="128910" y="93254"/>
                  </a:moveTo>
                  <a:cubicBezTo>
                    <a:pt x="98740" y="98739"/>
                    <a:pt x="79541" y="79540"/>
                    <a:pt x="74055" y="41141"/>
                  </a:cubicBezTo>
                  <a:cubicBezTo>
                    <a:pt x="112454" y="43884"/>
                    <a:pt x="120682" y="54855"/>
                    <a:pt x="128910" y="93254"/>
                  </a:cubicBezTo>
                  <a:close/>
                  <a:moveTo>
                    <a:pt x="224907" y="356559"/>
                  </a:moveTo>
                  <a:cubicBezTo>
                    <a:pt x="208450" y="370273"/>
                    <a:pt x="191994" y="375758"/>
                    <a:pt x="170052" y="370273"/>
                  </a:cubicBezTo>
                  <a:cubicBezTo>
                    <a:pt x="161824" y="367530"/>
                    <a:pt x="150852" y="367530"/>
                    <a:pt x="142624" y="370273"/>
                  </a:cubicBezTo>
                  <a:cubicBezTo>
                    <a:pt x="120682" y="375758"/>
                    <a:pt x="104225" y="370273"/>
                    <a:pt x="87769" y="356559"/>
                  </a:cubicBezTo>
                  <a:cubicBezTo>
                    <a:pt x="52113" y="323646"/>
                    <a:pt x="32914" y="285247"/>
                    <a:pt x="30171" y="235877"/>
                  </a:cubicBezTo>
                  <a:cubicBezTo>
                    <a:pt x="27428" y="183765"/>
                    <a:pt x="60341" y="142623"/>
                    <a:pt x="112454" y="134395"/>
                  </a:cubicBezTo>
                  <a:cubicBezTo>
                    <a:pt x="142624" y="131652"/>
                    <a:pt x="172794" y="131652"/>
                    <a:pt x="202965" y="134395"/>
                  </a:cubicBezTo>
                  <a:cubicBezTo>
                    <a:pt x="249592" y="139880"/>
                    <a:pt x="282505" y="181022"/>
                    <a:pt x="282505" y="235877"/>
                  </a:cubicBezTo>
                  <a:cubicBezTo>
                    <a:pt x="279763" y="282504"/>
                    <a:pt x="263306" y="323646"/>
                    <a:pt x="224907" y="356559"/>
                  </a:cubicBezTo>
                  <a:close/>
                </a:path>
              </a:pathLst>
            </a:custGeom>
            <a:solidFill>
              <a:srgbClr val="1188A3"/>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14765478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BB29FA-C66F-4603-AE3F-60C07640BB85}"/>
              </a:ext>
            </a:extLst>
          </p:cNvPr>
          <p:cNvSpPr>
            <a:spLocks noGrp="1"/>
          </p:cNvSpPr>
          <p:nvPr>
            <p:ph type="body" sz="quarter" idx="18"/>
          </p:nvPr>
        </p:nvSpPr>
        <p:spPr/>
        <p:txBody>
          <a:bodyPr/>
          <a:lstStyle/>
          <a:p>
            <a:pPr marL="0" indent="0"/>
            <a:r>
              <a:rPr lang="lt-LT" dirty="0"/>
              <a:t>Parašykite </a:t>
            </a:r>
            <a:r>
              <a:rPr lang="lt-LT" b="1" dirty="0"/>
              <a:t>5 svarbiausius dalykus</a:t>
            </a:r>
            <a:r>
              <a:rPr lang="lt-LT" dirty="0"/>
              <a:t>, į kuriuos, jūsų nuomone, reikia atsižvelgti kuriant senjorams skirtą maisto produktą ir (arba) paslaugą.</a:t>
            </a:r>
          </a:p>
          <a:p>
            <a:endParaRPr lang="en-US" dirty="0"/>
          </a:p>
          <a:p>
            <a:pPr marL="342900" indent="-342900">
              <a:buFont typeface="Arial" panose="020B0604020202020204" pitchFamily="34" charset="0"/>
              <a:buChar char="•"/>
            </a:pPr>
            <a:r>
              <a:rPr lang="lt-LT" b="1" dirty="0"/>
              <a:t>Paklauskite savęs, kodėl?</a:t>
            </a:r>
          </a:p>
          <a:p>
            <a:pPr marL="342900" indent="-342900">
              <a:buFont typeface="Arial" panose="020B0604020202020204" pitchFamily="34" charset="0"/>
              <a:buChar char="•"/>
            </a:pPr>
            <a:r>
              <a:rPr lang="lt-LT" b="1" dirty="0"/>
              <a:t>Tuomet nuspręskite, ar/kaip galite tai įtraukti į savo gaminio dizainą</a:t>
            </a:r>
            <a:r>
              <a:rPr lang="en-US" b="1" dirty="0"/>
              <a:t>.</a:t>
            </a:r>
          </a:p>
          <a:p>
            <a:endParaRPr lang="en-US" dirty="0"/>
          </a:p>
          <a:p>
            <a:pPr marL="0" indent="0"/>
            <a:r>
              <a:rPr lang="lt-LT" dirty="0"/>
              <a:t>Esate pakeliui į naujo produkto kūrimą ir atrandate empatiją galutiniam vartotojui (dizaino mąstysenos procesas prasidėjo!!)</a:t>
            </a:r>
          </a:p>
        </p:txBody>
      </p:sp>
      <p:sp>
        <p:nvSpPr>
          <p:cNvPr id="3" name="Text Placeholder 2">
            <a:extLst>
              <a:ext uri="{FF2B5EF4-FFF2-40B4-BE49-F238E27FC236}">
                <a16:creationId xmlns:a16="http://schemas.microsoft.com/office/drawing/2014/main" id="{3F076537-B673-4A2F-8896-DFEAD9C9B12E}"/>
              </a:ext>
            </a:extLst>
          </p:cNvPr>
          <p:cNvSpPr>
            <a:spLocks noGrp="1"/>
          </p:cNvSpPr>
          <p:nvPr>
            <p:ph type="body" sz="quarter" idx="16"/>
          </p:nvPr>
        </p:nvSpPr>
        <p:spPr/>
        <p:txBody>
          <a:bodyPr>
            <a:normAutofit lnSpcReduction="10000"/>
          </a:bodyPr>
          <a:lstStyle/>
          <a:p>
            <a:r>
              <a:rPr lang="lt-LT" dirty="0"/>
              <a:t>Užduotis:</a:t>
            </a:r>
            <a:endParaRPr lang="en-IE" dirty="0"/>
          </a:p>
        </p:txBody>
      </p:sp>
      <p:sp>
        <p:nvSpPr>
          <p:cNvPr id="4" name="Flowchart: Connector 3">
            <a:extLst>
              <a:ext uri="{FF2B5EF4-FFF2-40B4-BE49-F238E27FC236}">
                <a16:creationId xmlns:a16="http://schemas.microsoft.com/office/drawing/2014/main" id="{BAE4E10F-9BAB-419B-8CFE-1C94C6C07E98}"/>
              </a:ext>
            </a:extLst>
          </p:cNvPr>
          <p:cNvSpPr/>
          <p:nvPr/>
        </p:nvSpPr>
        <p:spPr>
          <a:xfrm>
            <a:off x="9814560" y="471909"/>
            <a:ext cx="1234440" cy="1188720"/>
          </a:xfrm>
          <a:prstGeom prst="flowChartConnector">
            <a:avLst/>
          </a:prstGeom>
          <a:solidFill>
            <a:srgbClr val="FED1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oogle Shape;518;p39">
            <a:extLst>
              <a:ext uri="{FF2B5EF4-FFF2-40B4-BE49-F238E27FC236}">
                <a16:creationId xmlns:a16="http://schemas.microsoft.com/office/drawing/2014/main" id="{EC7821B2-777D-4ECB-AA77-B50CFB8BA394}"/>
              </a:ext>
            </a:extLst>
          </p:cNvPr>
          <p:cNvGrpSpPr/>
          <p:nvPr/>
        </p:nvGrpSpPr>
        <p:grpSpPr>
          <a:xfrm>
            <a:off x="10183529" y="757806"/>
            <a:ext cx="496501" cy="563769"/>
            <a:chOff x="1923675" y="1633650"/>
            <a:chExt cx="436000" cy="435975"/>
          </a:xfrm>
          <a:solidFill>
            <a:srgbClr val="000000"/>
          </a:solidFill>
        </p:grpSpPr>
        <p:sp>
          <p:nvSpPr>
            <p:cNvPr id="6" name="Google Shape;519;p39">
              <a:extLst>
                <a:ext uri="{FF2B5EF4-FFF2-40B4-BE49-F238E27FC236}">
                  <a16:creationId xmlns:a16="http://schemas.microsoft.com/office/drawing/2014/main" id="{C64129F2-9EA6-429F-A76A-6EE6FE3BFB7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8E1DDD69-6EDB-4CDC-97B9-548745210CF8}"/>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B6FC1475-483B-41EC-9CAA-F5B8966B0F16}"/>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solidFill>
              <a:srgbClr val="000000"/>
            </a:solid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26904D78-E689-4D8D-A926-C31174E7DAD3}"/>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E2FA3539-66EC-4CD2-BBA7-435C6247B232}"/>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DD81321A-849F-41C5-AE7C-1740060DE07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394691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7EEB7-0875-4CC1-87D5-F1AB1E284755}"/>
              </a:ext>
            </a:extLst>
          </p:cNvPr>
          <p:cNvSpPr>
            <a:spLocks noGrp="1"/>
          </p:cNvSpPr>
          <p:nvPr>
            <p:ph type="body" sz="quarter" idx="18"/>
          </p:nvPr>
        </p:nvSpPr>
        <p:spPr>
          <a:xfrm>
            <a:off x="454245" y="1509183"/>
            <a:ext cx="5651842" cy="4284866"/>
          </a:xfrm>
        </p:spPr>
        <p:txBody>
          <a:bodyPr>
            <a:normAutofit/>
          </a:bodyPr>
          <a:lstStyle/>
          <a:p>
            <a:pPr marL="2286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lt-LT" sz="2200" dirty="0">
                <a:latin typeface="Calibri" panose="020F0502020204030204"/>
              </a:rPr>
              <a:t>2 modulyje sužinojome, kad yra daug veiksnių, kurie gali turėti įtakos su amžiumi susijusių ligų vystymuisi. </a:t>
            </a:r>
          </a:p>
          <a:p>
            <a:pPr marL="22860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lt-LT" sz="2200" dirty="0">
                <a:latin typeface="Calibri" panose="020F0502020204030204"/>
              </a:rPr>
              <a:t>Šiuose veiksniuose </a:t>
            </a:r>
            <a:r>
              <a:rPr lang="lt-LT" sz="2200" b="1" dirty="0">
                <a:latin typeface="Calibri" panose="020F0502020204030204"/>
              </a:rPr>
              <a:t>yra keletas galimybių </a:t>
            </a:r>
            <a:r>
              <a:rPr lang="lt-LT" sz="2200" dirty="0">
                <a:latin typeface="Calibri" panose="020F0502020204030204"/>
              </a:rPr>
              <a:t>jums, maisto pramonės įmonėms, patenkinti vyresnio amžiaus žmonių poreikius </a:t>
            </a:r>
            <a:r>
              <a:rPr lang="lt-LT" sz="2200" b="1" dirty="0">
                <a:latin typeface="Calibri" panose="020F0502020204030204"/>
              </a:rPr>
              <a:t>tinkamai maitinantis </a:t>
            </a:r>
            <a:r>
              <a:rPr lang="lt-LT" sz="2200" dirty="0">
                <a:latin typeface="Calibri" panose="020F0502020204030204"/>
              </a:rPr>
              <a:t>arba pagerinant mitybą, ypač dabar, kai geriau suprantate jų poreikius ir tai, kaip maistas ir mityba gali juos paveikti.</a:t>
            </a:r>
            <a:endParaRPr lang="en-IE" dirty="0"/>
          </a:p>
        </p:txBody>
      </p:sp>
      <p:sp>
        <p:nvSpPr>
          <p:cNvPr id="3" name="Text Placeholder 2">
            <a:extLst>
              <a:ext uri="{FF2B5EF4-FFF2-40B4-BE49-F238E27FC236}">
                <a16:creationId xmlns:a16="http://schemas.microsoft.com/office/drawing/2014/main" id="{90D5F0B3-DF8F-4C52-9834-CBF5707CAE7C}"/>
              </a:ext>
            </a:extLst>
          </p:cNvPr>
          <p:cNvSpPr>
            <a:spLocks noGrp="1"/>
          </p:cNvSpPr>
          <p:nvPr>
            <p:ph type="body" sz="quarter" idx="16"/>
          </p:nvPr>
        </p:nvSpPr>
        <p:spPr/>
        <p:txBody>
          <a:bodyPr>
            <a:normAutofit lnSpcReduction="10000"/>
          </a:bodyPr>
          <a:lstStyle/>
          <a:p>
            <a:r>
              <a:rPr lang="lt-LT"/>
              <a:t>Ką sužinojome...</a:t>
            </a:r>
          </a:p>
        </p:txBody>
      </p:sp>
      <p:pic>
        <p:nvPicPr>
          <p:cNvPr id="7" name="Picture Placeholder 6" descr="Old women in retirement home">
            <a:extLst>
              <a:ext uri="{FF2B5EF4-FFF2-40B4-BE49-F238E27FC236}">
                <a16:creationId xmlns:a16="http://schemas.microsoft.com/office/drawing/2014/main" id="{8BF551FB-7C74-459A-901D-579AF5B9432A}"/>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Box 7">
            <a:extLst>
              <a:ext uri="{FF2B5EF4-FFF2-40B4-BE49-F238E27FC236}">
                <a16:creationId xmlns:a16="http://schemas.microsoft.com/office/drawing/2014/main" id="{C937167B-3F8B-4EBB-B945-1DA10EA0E826}"/>
              </a:ext>
            </a:extLst>
          </p:cNvPr>
          <p:cNvSpPr txBox="1"/>
          <p:nvPr/>
        </p:nvSpPr>
        <p:spPr>
          <a:xfrm>
            <a:off x="6195701" y="5231648"/>
            <a:ext cx="4007978" cy="1569660"/>
          </a:xfrm>
          <a:prstGeom prst="rect">
            <a:avLst/>
          </a:prstGeom>
          <a:solidFill>
            <a:srgbClr val="FED100"/>
          </a:solidFill>
        </p:spPr>
        <p:txBody>
          <a:bodyPr wrap="square" rtlCol="0" anchor="ctr">
            <a:spAutoFit/>
          </a:bodyPr>
          <a:lstStyle/>
          <a:p>
            <a:pPr algn="ctr"/>
            <a:endParaRPr lang="en-US" sz="2400" b="1" dirty="0">
              <a:solidFill>
                <a:srgbClr val="000000"/>
              </a:solidFill>
            </a:endParaRPr>
          </a:p>
          <a:p>
            <a:pPr algn="ctr"/>
            <a:r>
              <a:rPr lang="lt-LT" sz="2400" b="1" dirty="0">
                <a:solidFill>
                  <a:srgbClr val="000000"/>
                </a:solidFill>
              </a:rPr>
              <a:t>Padarykime jų gyvenimą geresnį!</a:t>
            </a:r>
          </a:p>
          <a:p>
            <a:pPr algn="ctr"/>
            <a:endParaRPr lang="en-IE" sz="2400" b="1" dirty="0">
              <a:solidFill>
                <a:srgbClr val="000000"/>
              </a:solidFill>
            </a:endParaRPr>
          </a:p>
        </p:txBody>
      </p:sp>
    </p:spTree>
    <p:extLst>
      <p:ext uri="{BB962C8B-B14F-4D97-AF65-F5344CB8AC3E}">
        <p14:creationId xmlns:p14="http://schemas.microsoft.com/office/powerpoint/2010/main" val="1994206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E501F5B-CC6D-0E45-B824-2349F003B408}"/>
              </a:ext>
            </a:extLst>
          </p:cNvPr>
          <p:cNvSpPr>
            <a:spLocks noGrp="1"/>
          </p:cNvSpPr>
          <p:nvPr>
            <p:ph type="body" sz="quarter" idx="27"/>
          </p:nvPr>
        </p:nvSpPr>
        <p:spPr/>
        <p:txBody>
          <a:bodyPr/>
          <a:lstStyle/>
          <a:p>
            <a:r>
              <a:rPr lang="en-US" dirty="0"/>
              <a:t>www. innovatingfoodforseniors.eu</a:t>
            </a:r>
          </a:p>
        </p:txBody>
      </p:sp>
      <p:sp>
        <p:nvSpPr>
          <p:cNvPr id="8" name="Text Placeholder 7">
            <a:extLst>
              <a:ext uri="{FF2B5EF4-FFF2-40B4-BE49-F238E27FC236}">
                <a16:creationId xmlns:a16="http://schemas.microsoft.com/office/drawing/2014/main" id="{8A651E51-4EA2-7540-967D-5156E5B25F0B}"/>
              </a:ext>
            </a:extLst>
          </p:cNvPr>
          <p:cNvSpPr>
            <a:spLocks noGrp="1"/>
          </p:cNvSpPr>
          <p:nvPr>
            <p:ph type="body" sz="quarter" idx="20"/>
          </p:nvPr>
        </p:nvSpPr>
        <p:spPr/>
        <p:txBody>
          <a:bodyPr/>
          <a:lstStyle/>
          <a:p>
            <a:r>
              <a:rPr lang="en-US" dirty="0" err="1"/>
              <a:t>Ačiū</a:t>
            </a:r>
            <a:r>
              <a:rPr lang="en-US" dirty="0"/>
              <a:t>!</a:t>
            </a:r>
          </a:p>
        </p:txBody>
      </p:sp>
    </p:spTree>
    <p:extLst>
      <p:ext uri="{BB962C8B-B14F-4D97-AF65-F5344CB8AC3E}">
        <p14:creationId xmlns:p14="http://schemas.microsoft.com/office/powerpoint/2010/main" val="416982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629D43-3218-4484-9A4B-015CBC00D606}"/>
              </a:ext>
            </a:extLst>
          </p:cNvPr>
          <p:cNvSpPr>
            <a:spLocks noGrp="1"/>
          </p:cNvSpPr>
          <p:nvPr>
            <p:ph type="body" sz="quarter" idx="18"/>
          </p:nvPr>
        </p:nvSpPr>
        <p:spPr>
          <a:xfrm>
            <a:off x="495300" y="1524000"/>
            <a:ext cx="11404600" cy="4241799"/>
          </a:xfrm>
        </p:spPr>
        <p:txBody>
          <a:bodyPr>
            <a:normAutofit fontScale="92500" lnSpcReduction="10000"/>
          </a:bodyPr>
          <a:lstStyle/>
          <a:p>
            <a:pPr indent="0"/>
            <a:r>
              <a:rPr lang="lt-LT" dirty="0">
                <a:latin typeface="+mj-lt"/>
              </a:rPr>
              <a:t>Kai kurie su amžiumi susiję kūno pokyčiai, darantys įtaką mėgavimuisi maistu (aromato išsiskyrimui ir skonio suvokimui) ir lemiantys nepakankamos mitybos riziką, yra šie: burnos ir nosies ertmės pokyčiai, </a:t>
            </a:r>
            <a:r>
              <a:rPr lang="lt-LT" dirty="0" err="1">
                <a:latin typeface="+mj-lt"/>
              </a:rPr>
              <a:t>pvz</a:t>
            </a:r>
            <a:r>
              <a:rPr lang="lt-LT" dirty="0">
                <a:latin typeface="+mj-lt"/>
              </a:rPr>
              <a:t>:</a:t>
            </a:r>
          </a:p>
          <a:p>
            <a:pPr indent="0"/>
            <a:endParaRPr lang="en-US" dirty="0">
              <a:latin typeface="+mj-lt"/>
            </a:endParaRPr>
          </a:p>
          <a:p>
            <a:pPr indent="0"/>
            <a:endParaRPr lang="en-US" dirty="0">
              <a:latin typeface="+mj-lt"/>
            </a:endParaRPr>
          </a:p>
          <a:p>
            <a:pPr indent="0"/>
            <a:endParaRPr lang="en-US" dirty="0">
              <a:latin typeface="+mj-lt"/>
            </a:endParaRPr>
          </a:p>
          <a:p>
            <a:pPr indent="0"/>
            <a:endParaRPr lang="en-US" dirty="0">
              <a:latin typeface="+mj-lt"/>
            </a:endParaRPr>
          </a:p>
          <a:p>
            <a:pPr indent="0"/>
            <a:r>
              <a:rPr lang="lt-LT" dirty="0">
                <a:latin typeface="+mj-lt"/>
              </a:rPr>
              <a:t>Dr. </a:t>
            </a:r>
            <a:r>
              <a:rPr lang="lt-LT" dirty="0" err="1">
                <a:latin typeface="+mj-lt"/>
              </a:rPr>
              <a:t>Sophie</a:t>
            </a:r>
            <a:r>
              <a:rPr lang="lt-LT" dirty="0">
                <a:latin typeface="+mj-lt"/>
              </a:rPr>
              <a:t> </a:t>
            </a:r>
            <a:r>
              <a:rPr lang="lt-LT" dirty="0" err="1">
                <a:latin typeface="+mj-lt"/>
              </a:rPr>
              <a:t>Lester</a:t>
            </a:r>
            <a:r>
              <a:rPr lang="lt-LT" dirty="0">
                <a:latin typeface="+mj-lt"/>
              </a:rPr>
              <a:t> iš </a:t>
            </a:r>
            <a:r>
              <a:rPr lang="lt-LT" dirty="0" err="1">
                <a:latin typeface="+mj-lt"/>
              </a:rPr>
              <a:t>Notingemo</a:t>
            </a:r>
            <a:r>
              <a:rPr lang="lt-LT" dirty="0">
                <a:latin typeface="+mj-lt"/>
              </a:rPr>
              <a:t> universiteto Maisto, mitybos ir dietologijos skyriaus apžvelgė šią temą ir padarė išvadą, kad:</a:t>
            </a:r>
          </a:p>
          <a:p>
            <a:pPr indent="0"/>
            <a:r>
              <a:rPr lang="lt-LT" b="1" dirty="0">
                <a:solidFill>
                  <a:srgbClr val="1188A3"/>
                </a:solidFill>
              </a:rPr>
              <a:t>Sukurti maisto produktus, atitinkančius senėjančių gyventojų jutiminius poreikius, yra sudėtinga užduotis, tačiau atsižvelgiant į socialinę ir ekonominę naštą, kurią sukelia nepakankama mityba, šio iššūkio imtis verta. </a:t>
            </a:r>
            <a:endParaRPr lang="en-IE" b="1" dirty="0">
              <a:solidFill>
                <a:srgbClr val="1188A3"/>
              </a:solidFill>
              <a:highlight>
                <a:srgbClr val="FFFF00"/>
              </a:highlight>
            </a:endParaRPr>
          </a:p>
        </p:txBody>
      </p:sp>
      <p:sp>
        <p:nvSpPr>
          <p:cNvPr id="3" name="Text Placeholder 2">
            <a:extLst>
              <a:ext uri="{FF2B5EF4-FFF2-40B4-BE49-F238E27FC236}">
                <a16:creationId xmlns:a16="http://schemas.microsoft.com/office/drawing/2014/main" id="{723B8DBC-57A5-4DA5-A267-185F6BB1CF00}"/>
              </a:ext>
            </a:extLst>
          </p:cNvPr>
          <p:cNvSpPr>
            <a:spLocks noGrp="1"/>
          </p:cNvSpPr>
          <p:nvPr>
            <p:ph type="body" sz="quarter" idx="16"/>
          </p:nvPr>
        </p:nvSpPr>
        <p:spPr>
          <a:xfrm>
            <a:off x="734714" y="228600"/>
            <a:ext cx="11165186" cy="1185511"/>
          </a:xfrm>
        </p:spPr>
        <p:txBody>
          <a:bodyPr>
            <a:normAutofit fontScale="77500" lnSpcReduction="20000"/>
          </a:bodyPr>
          <a:lstStyle/>
          <a:p>
            <a:pPr>
              <a:lnSpc>
                <a:spcPct val="120000"/>
              </a:lnSpc>
            </a:pPr>
            <a:r>
              <a:rPr lang="lt-LT" b="1" dirty="0"/>
              <a:t>Fiziologinių pokyčių pavyzdys: </a:t>
            </a:r>
            <a:r>
              <a:rPr lang="en-LT" dirty="0"/>
              <a:t>„</a:t>
            </a:r>
            <a:r>
              <a:rPr lang="lt-LT" b="1" dirty="0"/>
              <a:t>Su amžiumi susiję burnos ir nosies fiziologijos pokyčiai ir jų reikšmė aromato išsiskyrimui ir suvokimui"</a:t>
            </a:r>
          </a:p>
          <a:p>
            <a:pPr>
              <a:lnSpc>
                <a:spcPct val="120000"/>
              </a:lnSpc>
            </a:pPr>
            <a:endParaRPr lang="lt-LT" b="1" dirty="0"/>
          </a:p>
        </p:txBody>
      </p:sp>
      <p:graphicFrame>
        <p:nvGraphicFramePr>
          <p:cNvPr id="4" name="Object 3">
            <a:extLst>
              <a:ext uri="{FF2B5EF4-FFF2-40B4-BE49-F238E27FC236}">
                <a16:creationId xmlns:a16="http://schemas.microsoft.com/office/drawing/2014/main" id="{41F5D932-AA02-4CF2-B39A-959D13192256}"/>
              </a:ext>
            </a:extLst>
          </p:cNvPr>
          <p:cNvGraphicFramePr>
            <a:graphicFrameLocks noChangeAspect="1"/>
          </p:cNvGraphicFramePr>
          <p:nvPr>
            <p:extLst>
              <p:ext uri="{D42A27DB-BD31-4B8C-83A1-F6EECF244321}">
                <p14:modId xmlns:p14="http://schemas.microsoft.com/office/powerpoint/2010/main" val="775381601"/>
              </p:ext>
            </p:extLst>
          </p:nvPr>
        </p:nvGraphicFramePr>
        <p:xfrm>
          <a:off x="9424736" y="5635975"/>
          <a:ext cx="1411706" cy="479425"/>
        </p:xfrm>
        <a:graphic>
          <a:graphicData uri="http://schemas.openxmlformats.org/presentationml/2006/ole">
            <mc:AlternateContent xmlns:mc="http://schemas.openxmlformats.org/markup-compatibility/2006">
              <mc:Choice xmlns:v="urn:schemas-microsoft-com:vml" Requires="v">
                <p:oleObj name="Packager Shell Object" showAsIcon="1" r:id="rId2" imgW="3128760" imgH="478800" progId="Package">
                  <p:embed/>
                </p:oleObj>
              </mc:Choice>
              <mc:Fallback>
                <p:oleObj name="Packager Shell Object" showAsIcon="1" r:id="rId2" imgW="3128760" imgH="478800" progId="Package">
                  <p:embed/>
                  <p:pic>
                    <p:nvPicPr>
                      <p:cNvPr id="4" name="Object 3">
                        <a:extLst>
                          <a:ext uri="{FF2B5EF4-FFF2-40B4-BE49-F238E27FC236}">
                            <a16:creationId xmlns:a16="http://schemas.microsoft.com/office/drawing/2014/main" id="{41F5D932-AA02-4CF2-B39A-959D13192256}"/>
                          </a:ext>
                        </a:extLst>
                      </p:cNvPr>
                      <p:cNvPicPr/>
                      <p:nvPr/>
                    </p:nvPicPr>
                    <p:blipFill>
                      <a:blip r:embed="rId3"/>
                      <a:stretch>
                        <a:fillRect/>
                      </a:stretch>
                    </p:blipFill>
                    <p:spPr>
                      <a:xfrm>
                        <a:off x="9424736" y="5635975"/>
                        <a:ext cx="1411706" cy="479425"/>
                      </a:xfrm>
                      <a:prstGeom prst="rect">
                        <a:avLst/>
                      </a:prstGeom>
                    </p:spPr>
                  </p:pic>
                </p:oleObj>
              </mc:Fallback>
            </mc:AlternateContent>
          </a:graphicData>
        </a:graphic>
      </p:graphicFrame>
      <p:sp>
        <p:nvSpPr>
          <p:cNvPr id="5" name="Rectangle: Rounded Corners 4">
            <a:hlinkClick r:id="rId4"/>
            <a:extLst>
              <a:ext uri="{FF2B5EF4-FFF2-40B4-BE49-F238E27FC236}">
                <a16:creationId xmlns:a16="http://schemas.microsoft.com/office/drawing/2014/main" id="{92A3A826-99B3-49E0-88DC-3990FDAF2B8C}"/>
              </a:ext>
            </a:extLst>
          </p:cNvPr>
          <p:cNvSpPr/>
          <p:nvPr/>
        </p:nvSpPr>
        <p:spPr>
          <a:xfrm>
            <a:off x="9192125" y="5555589"/>
            <a:ext cx="1876927" cy="770021"/>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t-LT" dirty="0">
                <a:hlinkClick r:id="rId5"/>
              </a:rPr>
              <a:t>Visą ataskaitą rasite paspaudę Čia</a:t>
            </a:r>
            <a:r>
              <a:rPr lang="en-US" dirty="0"/>
              <a:t>!</a:t>
            </a:r>
            <a:endParaRPr lang="en-IE" dirty="0"/>
          </a:p>
        </p:txBody>
      </p:sp>
      <p:sp>
        <p:nvSpPr>
          <p:cNvPr id="6" name="TextBox 5">
            <a:extLst>
              <a:ext uri="{FF2B5EF4-FFF2-40B4-BE49-F238E27FC236}">
                <a16:creationId xmlns:a16="http://schemas.microsoft.com/office/drawing/2014/main" id="{34F7F1C1-C0CA-4A51-85F1-7C87296D8781}"/>
              </a:ext>
            </a:extLst>
          </p:cNvPr>
          <p:cNvSpPr txBox="1"/>
          <p:nvPr/>
        </p:nvSpPr>
        <p:spPr>
          <a:xfrm>
            <a:off x="2660846" y="2394285"/>
            <a:ext cx="6870307" cy="1346010"/>
          </a:xfrm>
          <a:prstGeom prst="rect">
            <a:avLst/>
          </a:prstGeom>
          <a:solidFill>
            <a:schemeClr val="bg2"/>
          </a:solidFill>
        </p:spPr>
        <p:txBody>
          <a:bodyPr wrap="square" rtlCol="0">
            <a:spAutoFit/>
          </a:body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b-LU" sz="2400" b="0" i="0" u="none" strike="noStrike" kern="1200" cap="none" spc="0" normalizeH="0" baseline="0" dirty="0">
                <a:ln>
                  <a:noFill/>
                </a:ln>
                <a:solidFill>
                  <a:srgbClr val="FFC000"/>
                </a:solidFill>
                <a:effectLst/>
                <a:uLnTx/>
                <a:uFillTx/>
                <a:latin typeface="Calibri" panose="020F0502020204030204"/>
                <a:ea typeface="+mn-ea"/>
                <a:cs typeface="+mn-cs"/>
              </a:rPr>
              <a:t>a. Sutrikęs uoslės pojūtis</a:t>
            </a:r>
            <a:r>
              <a:rPr lang="lb-LU" sz="2400" dirty="0">
                <a:solidFill>
                  <a:srgbClr val="FFC000"/>
                </a:solidFill>
                <a:latin typeface="Calibri" panose="020F0502020204030204"/>
              </a:rPr>
              <a:t>;</a:t>
            </a:r>
            <a:endParaRPr kumimoji="0" lang="lb-LU" sz="2400" b="0" i="0" u="none" strike="noStrike" kern="1200" cap="none" spc="0" normalizeH="0" baseline="0" dirty="0">
              <a:ln>
                <a:noFill/>
              </a:ln>
              <a:solidFill>
                <a:srgbClr val="FFC000"/>
              </a:solidFill>
              <a:effectLst/>
              <a:uLnTx/>
              <a:uFillTx/>
              <a:latin typeface="Calibri" panose="020F0502020204030204"/>
              <a:ea typeface="+mn-ea"/>
              <a:cs typeface="+mn-cs"/>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b-LU" sz="2400" b="0" i="0" u="none" strike="noStrike" kern="1200" cap="none" spc="0" normalizeH="0" baseline="0" dirty="0">
                <a:ln>
                  <a:noFill/>
                </a:ln>
                <a:solidFill>
                  <a:srgbClr val="FFC000"/>
                </a:solidFill>
                <a:effectLst/>
                <a:uLnTx/>
                <a:uFillTx/>
                <a:latin typeface="Calibri" panose="020F0502020204030204"/>
                <a:ea typeface="+mn-ea"/>
                <a:cs typeface="+mn-cs"/>
              </a:rPr>
              <a:t>b. Sumažėjęs seilių </a:t>
            </a:r>
            <a:r>
              <a:rPr lang="lt-LT" sz="2400" dirty="0">
                <a:solidFill>
                  <a:srgbClr val="FFC000"/>
                </a:solidFill>
                <a:latin typeface="Calibri" panose="020F0502020204030204"/>
              </a:rPr>
              <a:t>išsiskyrimas</a:t>
            </a:r>
            <a:r>
              <a:rPr kumimoji="0" lang="lb-LU" sz="2400" b="0" i="0" u="none" strike="noStrike" kern="1200" cap="none" spc="0" normalizeH="0" baseline="0" dirty="0">
                <a:ln>
                  <a:noFill/>
                </a:ln>
                <a:solidFill>
                  <a:srgbClr val="FFC000"/>
                </a:solidFill>
                <a:effectLst/>
                <a:uLnTx/>
                <a:uFillTx/>
                <a:latin typeface="Calibri" panose="020F0502020204030204"/>
                <a:ea typeface="+mn-ea"/>
                <a:cs typeface="+mn-cs"/>
              </a:rPr>
              <a:t>;</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lb-LU" sz="2400" b="0" i="0" u="none" strike="noStrike" kern="1200" cap="none" spc="0" normalizeH="0" baseline="0" dirty="0">
                <a:ln>
                  <a:noFill/>
                </a:ln>
                <a:solidFill>
                  <a:srgbClr val="FFC000"/>
                </a:solidFill>
                <a:effectLst/>
                <a:uLnTx/>
                <a:uFillTx/>
                <a:latin typeface="Calibri" panose="020F0502020204030204"/>
                <a:ea typeface="+mn-ea"/>
                <a:cs typeface="+mn-cs"/>
              </a:rPr>
              <a:t>c. Pablogėjusi dantų būklė ir funkcija.</a:t>
            </a:r>
          </a:p>
        </p:txBody>
      </p:sp>
    </p:spTree>
    <p:extLst>
      <p:ext uri="{BB962C8B-B14F-4D97-AF65-F5344CB8AC3E}">
        <p14:creationId xmlns:p14="http://schemas.microsoft.com/office/powerpoint/2010/main" val="3376883988"/>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89EED690624143B9CCB44C7945D306" ma:contentTypeVersion="21" ma:contentTypeDescription="Create a new document." ma:contentTypeScope="" ma:versionID="b38d933d22d39ca308305bc566227af5">
  <xsd:schema xmlns:xsd="http://www.w3.org/2001/XMLSchema" xmlns:xs="http://www.w3.org/2001/XMLSchema" xmlns:p="http://schemas.microsoft.com/office/2006/metadata/properties" xmlns:ns2="539e4a8c-7e7c-4ea1-8c2e-f9bf51a8ca20" xmlns:ns3="41f5c9df-7cea-428a-8452-da6b62a57c0f" targetNamespace="http://schemas.microsoft.com/office/2006/metadata/properties" ma:root="true" ma:fieldsID="a6be24cabd3ee67b99a54a108ee5ff2d" ns2:_="" ns3:_="">
    <xsd:import namespace="539e4a8c-7e7c-4ea1-8c2e-f9bf51a8ca20"/>
    <xsd:import namespace="41f5c9df-7cea-428a-8452-da6b62a57c0f"/>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9e4a8c-7e7c-4ea1-8c2e-f9bf51a8ca2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f5c9df-7cea-428a-8452-da6b62a57c0f"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8d5ac-98f9-4020-a0e9-7163eaf560f0}" ma:internalName="TaxCatchAll" ma:showField="CatchAllData" ma:web="41f5c9df-7cea-428a-8452-da6b62a57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539e4a8c-7e7c-4ea1-8c2e-f9bf51a8ca20" xsi:nil="true"/>
    <AppVersion xmlns="539e4a8c-7e7c-4ea1-8c2e-f9bf51a8ca20" xsi:nil="true"/>
    <CultureName xmlns="539e4a8c-7e7c-4ea1-8c2e-f9bf51a8ca20" xsi:nil="true"/>
    <NotebookType xmlns="539e4a8c-7e7c-4ea1-8c2e-f9bf51a8ca20" xsi:nil="true"/>
    <FolderType xmlns="539e4a8c-7e7c-4ea1-8c2e-f9bf51a8ca20" xsi:nil="true"/>
    <TaxCatchAll xmlns="41f5c9df-7cea-428a-8452-da6b62a57c0f" xsi:nil="true"/>
    <lcf76f155ced4ddcb4097134ff3c332f xmlns="539e4a8c-7e7c-4ea1-8c2e-f9bf51a8ca2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7AF3EB3-72F3-449F-84B3-8E22E5231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9e4a8c-7e7c-4ea1-8c2e-f9bf51a8ca20"/>
    <ds:schemaRef ds:uri="41f5c9df-7cea-428a-8452-da6b62a57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3F211F-C700-4503-83B8-ABED53BB67A0}">
  <ds:schemaRefs>
    <ds:schemaRef ds:uri="http://schemas.microsoft.com/sharepoint/v3/contenttype/forms"/>
  </ds:schemaRefs>
</ds:datastoreItem>
</file>

<file path=customXml/itemProps3.xml><?xml version="1.0" encoding="utf-8"?>
<ds:datastoreItem xmlns:ds="http://schemas.openxmlformats.org/officeDocument/2006/customXml" ds:itemID="{C1528721-5720-4685-9465-3DAD63865409}">
  <ds:schemaRefs>
    <ds:schemaRef ds:uri="http://schemas.microsoft.com/office/2006/documentManagement/types"/>
    <ds:schemaRef ds:uri="http://purl.org/dc/elements/1.1/"/>
    <ds:schemaRef ds:uri="http://schemas.microsoft.com/office/infopath/2007/PartnerControls"/>
    <ds:schemaRef ds:uri="41f5c9df-7cea-428a-8452-da6b62a57c0f"/>
    <ds:schemaRef ds:uri="http://schemas.openxmlformats.org/package/2006/metadata/core-properties"/>
    <ds:schemaRef ds:uri="http://schemas.microsoft.com/office/2006/metadata/properties"/>
    <ds:schemaRef ds:uri="http://www.w3.org/XML/1998/namespace"/>
    <ds:schemaRef ds:uri="http://purl.org/dc/dcmitype/"/>
    <ds:schemaRef ds:uri="http://purl.org/dc/terms/"/>
    <ds:schemaRef ds:uri="539e4a8c-7e7c-4ea1-8c2e-f9bf51a8ca20"/>
  </ds:schemaRefs>
</ds:datastoreItem>
</file>

<file path=docProps/app.xml><?xml version="1.0" encoding="utf-8"?>
<Properties xmlns="http://schemas.openxmlformats.org/officeDocument/2006/extended-properties" xmlns:vt="http://schemas.openxmlformats.org/officeDocument/2006/docPropsVTypes">
  <TotalTime>24550</TotalTime>
  <Words>7124</Words>
  <Application>Microsoft Office PowerPoint</Application>
  <PresentationFormat>Widescreen</PresentationFormat>
  <Paragraphs>659</Paragraphs>
  <Slides>85</Slides>
  <Notes>0</Notes>
  <HiddenSlides>0</HiddenSlides>
  <MMClips>3</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102" baseType="lpstr">
      <vt:lpstr>-apple-system</vt:lpstr>
      <vt:lpstr>Gilroy</vt:lpstr>
      <vt:lpstr>Gilroy Bold</vt:lpstr>
      <vt:lpstr>Lato Regular</vt:lpstr>
      <vt:lpstr>Arial</vt:lpstr>
      <vt:lpstr>Calibri</vt:lpstr>
      <vt:lpstr>Calibri Light</vt:lpstr>
      <vt:lpstr>Comic Sans MS</vt:lpstr>
      <vt:lpstr>Montserrat</vt:lpstr>
      <vt:lpstr>Montserrat Light</vt:lpstr>
      <vt:lpstr>Montserrat Medium</vt:lpstr>
      <vt:lpstr>Quattrocento Sans</vt:lpstr>
      <vt:lpstr>Roboto</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Chak, Maggie (UT-BMS)</cp:lastModifiedBy>
  <cp:revision>218</cp:revision>
  <dcterms:created xsi:type="dcterms:W3CDTF">2020-10-14T13:32:04Z</dcterms:created>
  <dcterms:modified xsi:type="dcterms:W3CDTF">2022-09-15T11:55:19Z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0x010100E089EED690624143B9CCB44C7945D306</vt:lpwstr>
  </property>
</Properties>
</file>