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1A_71876A7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4"/>
  </p:notesMasterIdLst>
  <p:sldIdLst>
    <p:sldId id="4300" r:id="rId5"/>
    <p:sldId id="4308" r:id="rId6"/>
    <p:sldId id="4309" r:id="rId7"/>
    <p:sldId id="4310" r:id="rId8"/>
    <p:sldId id="4270" r:id="rId9"/>
    <p:sldId id="4388" r:id="rId10"/>
    <p:sldId id="4272" r:id="rId11"/>
    <p:sldId id="4301" r:id="rId12"/>
    <p:sldId id="4303" r:id="rId13"/>
    <p:sldId id="4370" r:id="rId14"/>
    <p:sldId id="4312" r:id="rId15"/>
    <p:sldId id="4311" r:id="rId16"/>
    <p:sldId id="4386" r:id="rId17"/>
    <p:sldId id="4314" r:id="rId18"/>
    <p:sldId id="4389" r:id="rId19"/>
    <p:sldId id="4373" r:id="rId20"/>
    <p:sldId id="4375" r:id="rId21"/>
    <p:sldId id="4374" r:id="rId22"/>
    <p:sldId id="4376" r:id="rId23"/>
    <p:sldId id="4377" r:id="rId24"/>
    <p:sldId id="4378" r:id="rId25"/>
    <p:sldId id="4379" r:id="rId26"/>
    <p:sldId id="4315" r:id="rId27"/>
    <p:sldId id="4316" r:id="rId28"/>
    <p:sldId id="4306" r:id="rId29"/>
    <p:sldId id="4319" r:id="rId30"/>
    <p:sldId id="4318" r:id="rId31"/>
    <p:sldId id="4320" r:id="rId32"/>
    <p:sldId id="4317" r:id="rId33"/>
    <p:sldId id="4326" r:id="rId34"/>
    <p:sldId id="4325" r:id="rId35"/>
    <p:sldId id="4327" r:id="rId36"/>
    <p:sldId id="4321" r:id="rId37"/>
    <p:sldId id="4322" r:id="rId38"/>
    <p:sldId id="4323" r:id="rId39"/>
    <p:sldId id="4324" r:id="rId40"/>
    <p:sldId id="4328" r:id="rId41"/>
    <p:sldId id="4329" r:id="rId42"/>
    <p:sldId id="4330" r:id="rId43"/>
    <p:sldId id="4331" r:id="rId44"/>
    <p:sldId id="4332" r:id="rId45"/>
    <p:sldId id="4334" r:id="rId46"/>
    <p:sldId id="4335" r:id="rId47"/>
    <p:sldId id="4343" r:id="rId48"/>
    <p:sldId id="4338" r:id="rId49"/>
    <p:sldId id="4346" r:id="rId50"/>
    <p:sldId id="4305" r:id="rId51"/>
    <p:sldId id="4350" r:id="rId52"/>
    <p:sldId id="4351" r:id="rId53"/>
    <p:sldId id="4352" r:id="rId54"/>
    <p:sldId id="4390" r:id="rId55"/>
    <p:sldId id="4349" r:id="rId56"/>
    <p:sldId id="4357" r:id="rId57"/>
    <p:sldId id="4364" r:id="rId58"/>
    <p:sldId id="4353" r:id="rId59"/>
    <p:sldId id="4358" r:id="rId60"/>
    <p:sldId id="4348" r:id="rId61"/>
    <p:sldId id="4347" r:id="rId62"/>
    <p:sldId id="4360" r:id="rId63"/>
    <p:sldId id="4359" r:id="rId64"/>
    <p:sldId id="4401" r:id="rId65"/>
    <p:sldId id="4354" r:id="rId66"/>
    <p:sldId id="4361" r:id="rId67"/>
    <p:sldId id="4391" r:id="rId68"/>
    <p:sldId id="4392" r:id="rId69"/>
    <p:sldId id="4393" r:id="rId70"/>
    <p:sldId id="4394" r:id="rId71"/>
    <p:sldId id="4395" r:id="rId72"/>
    <p:sldId id="4396" r:id="rId73"/>
    <p:sldId id="4402" r:id="rId74"/>
    <p:sldId id="4362" r:id="rId75"/>
    <p:sldId id="4355" r:id="rId76"/>
    <p:sldId id="4363" r:id="rId77"/>
    <p:sldId id="4397" r:id="rId78"/>
    <p:sldId id="4366" r:id="rId79"/>
    <p:sldId id="4356" r:id="rId80"/>
    <p:sldId id="4365" r:id="rId81"/>
    <p:sldId id="4367" r:id="rId82"/>
    <p:sldId id="4368" r:id="rId83"/>
    <p:sldId id="4369" r:id="rId84"/>
    <p:sldId id="4371" r:id="rId85"/>
    <p:sldId id="4382" r:id="rId86"/>
    <p:sldId id="4384" r:id="rId87"/>
    <p:sldId id="4400" r:id="rId88"/>
    <p:sldId id="4398" r:id="rId89"/>
    <p:sldId id="4399" r:id="rId90"/>
    <p:sldId id="4385" r:id="rId91"/>
    <p:sldId id="4387" r:id="rId92"/>
    <p:sldId id="4263"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90511B58-02FD-6C94-014C-9151877396E6}" name="jose.gimenez" initials="jo" userId="S::jose.gimenez_ageinglab.org#ext#@fhmuenster183.onmicrosoft.com::3b48b8cc-5da6-4cc1-aa1d-9ccff84f653f"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88A3"/>
    <a:srgbClr val="FFD100"/>
    <a:srgbClr val="85D2E1"/>
    <a:srgbClr val="E78E0B"/>
    <a:srgbClr val="1D599B"/>
    <a:srgbClr val="1BA19A"/>
    <a:srgbClr val="C32F79"/>
    <a:srgbClr val="FA6AEC"/>
    <a:srgbClr val="8CB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29D72-DFEE-41B2-BB48-9BA12BF5B816}" v="1" dt="2022-06-14T13:19:42.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8"/>
    <p:restoredTop sz="94628"/>
  </p:normalViewPr>
  <p:slideViewPr>
    <p:cSldViewPr snapToGrid="0">
      <p:cViewPr varScale="1">
        <p:scale>
          <a:sx n="60" d="100"/>
          <a:sy n="60" d="100"/>
        </p:scale>
        <p:origin x="11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microsoft.com/office/2016/11/relationships/changesInfo" Target="changesInfos/changesInfo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bleStyles" Target="tableStyle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userId="S::paula_momentumconsulting.ie#ext#@fhmuenster183.onmicrosoft.com::fc69c271-b269-4cfc-b647-ef8bba578a68" providerId="AD" clId="Web-{A5EF37E4-414A-4F41-9AE9-CE22F587D80F}"/>
    <pc:docChg chg="modSld">
      <pc:chgData name="paula" userId="S::paula_momentumconsulting.ie#ext#@fhmuenster183.onmicrosoft.com::fc69c271-b269-4cfc-b647-ef8bba578a68" providerId="AD" clId="Web-{A5EF37E4-414A-4F41-9AE9-CE22F587D80F}" dt="2022-06-09T13:14:16.363" v="1" actId="1076"/>
      <pc:docMkLst>
        <pc:docMk/>
      </pc:docMkLst>
      <pc:sldChg chg="addSp modSp">
        <pc:chgData name="paula" userId="S::paula_momentumconsulting.ie#ext#@fhmuenster183.onmicrosoft.com::fc69c271-b269-4cfc-b647-ef8bba578a68" providerId="AD" clId="Web-{A5EF37E4-414A-4F41-9AE9-CE22F587D80F}" dt="2022-06-09T13:14:16.363" v="1" actId="1076"/>
        <pc:sldMkLst>
          <pc:docMk/>
          <pc:sldMk cId="406591868" sldId="4300"/>
        </pc:sldMkLst>
        <pc:picChg chg="add mod">
          <ac:chgData name="paula" userId="S::paula_momentumconsulting.ie#ext#@fhmuenster183.onmicrosoft.com::fc69c271-b269-4cfc-b647-ef8bba578a68" providerId="AD" clId="Web-{A5EF37E4-414A-4F41-9AE9-CE22F587D80F}" dt="2022-06-09T13:14:16.363" v="1" actId="1076"/>
          <ac:picMkLst>
            <pc:docMk/>
            <pc:sldMk cId="406591868" sldId="4300"/>
            <ac:picMk id="5" creationId="{1F817069-2CE9-9030-4E8E-D6B553A77918}"/>
          </ac:picMkLst>
        </pc:picChg>
      </pc:sldChg>
    </pc:docChg>
  </pc:docChgLst>
</pc:chgInfo>
</file>

<file path=ppt/comments/modernComment_111A_71876A76.xml><?xml version="1.0" encoding="utf-8"?>
<p188:cmLst xmlns:a="http://schemas.openxmlformats.org/drawingml/2006/main" xmlns:r="http://schemas.openxmlformats.org/officeDocument/2006/relationships" xmlns:p188="http://schemas.microsoft.com/office/powerpoint/2018/8/main">
  <p188:cm id="{3E27C0DB-8E55-422D-BF2A-4797DE098656}" authorId="{90511B58-02FD-6C94-014C-9151877396E6}" created="2022-02-18T07:52:44.989">
    <ac:deMkLst xmlns:ac="http://schemas.microsoft.com/office/drawing/2013/main/command">
      <pc:docMk xmlns:pc="http://schemas.microsoft.com/office/powerpoint/2013/main/command"/>
      <pc:sldMk xmlns:pc="http://schemas.microsoft.com/office/powerpoint/2013/main/command" cId="1904700022" sldId="4378"/>
      <ac:spMk id="2" creationId="{72FE8E9D-11D1-44E1-B79D-D0F901B998A2}"/>
    </ac:deMkLst>
    <p188:txBody>
      <a:bodyPr/>
      <a:lstStyle/>
      <a:p>
        <a:r>
          <a:rPr lang="es-ES"/>
          <a:t>This link is not available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632EB-E4F1-4CFF-B171-FF62B7240F1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IE"/>
        </a:p>
      </dgm:t>
    </dgm:pt>
    <dgm:pt modelId="{34A8022D-A02D-4845-9D0C-8EF597C162B1}">
      <dgm:prSet phldrT="[Text]"/>
      <dgm:spPr/>
      <dgm:t>
        <a:bodyPr/>
        <a:lstStyle/>
        <a:p>
          <a:r>
            <a:rPr lang="lt-LT" b="1" dirty="0">
              <a:solidFill>
                <a:srgbClr val="1BA19A"/>
              </a:solidFill>
            </a:rPr>
            <a:t>Žaliava</a:t>
          </a:r>
          <a:endParaRPr lang="en-IE" b="1" dirty="0">
            <a:solidFill>
              <a:srgbClr val="1BA19A"/>
            </a:solidFill>
          </a:endParaRPr>
        </a:p>
      </dgm:t>
    </dgm:pt>
    <dgm:pt modelId="{134DEB9A-9044-4A4E-88ED-2D86C7177F88}" type="parTrans" cxnId="{724E1E96-8D50-47B6-9DA4-2F7CB110C5CD}">
      <dgm:prSet/>
      <dgm:spPr/>
      <dgm:t>
        <a:bodyPr/>
        <a:lstStyle/>
        <a:p>
          <a:endParaRPr lang="en-IE"/>
        </a:p>
      </dgm:t>
    </dgm:pt>
    <dgm:pt modelId="{C72AA101-B806-474D-846A-DCFBA64D2BD6}" type="sibTrans" cxnId="{724E1E96-8D50-47B6-9DA4-2F7CB110C5CD}">
      <dgm:prSet/>
      <dgm:spPr/>
      <dgm:t>
        <a:bodyPr/>
        <a:lstStyle/>
        <a:p>
          <a:endParaRPr lang="en-IE"/>
        </a:p>
      </dgm:t>
    </dgm:pt>
    <dgm:pt modelId="{A79EA46E-A83D-4900-A475-53B38A7FDA5E}">
      <dgm:prSet phldrT="[Text]"/>
      <dgm:spPr/>
      <dgm:t>
        <a:bodyPr/>
        <a:lstStyle/>
        <a:p>
          <a:r>
            <a:rPr lang="lt-LT" b="1" dirty="0">
              <a:solidFill>
                <a:srgbClr val="E78E0B"/>
              </a:solidFill>
            </a:rPr>
            <a:t>Apdorojimo technologija</a:t>
          </a:r>
          <a:endParaRPr lang="en-IE" b="1" dirty="0">
            <a:solidFill>
              <a:srgbClr val="E78E0B"/>
            </a:solidFill>
          </a:endParaRPr>
        </a:p>
      </dgm:t>
    </dgm:pt>
    <dgm:pt modelId="{83B73369-5880-465D-8B6D-AB12BEB2A48A}" type="parTrans" cxnId="{E9A0456E-0AC2-4E8D-9DC5-8446F386848A}">
      <dgm:prSet/>
      <dgm:spPr/>
      <dgm:t>
        <a:bodyPr/>
        <a:lstStyle/>
        <a:p>
          <a:endParaRPr lang="en-IE"/>
        </a:p>
      </dgm:t>
    </dgm:pt>
    <dgm:pt modelId="{F4FA2D7C-2C09-4B43-9314-5C682A226891}" type="sibTrans" cxnId="{E9A0456E-0AC2-4E8D-9DC5-8446F386848A}">
      <dgm:prSet/>
      <dgm:spPr>
        <a:solidFill>
          <a:srgbClr val="FFC000"/>
        </a:solidFill>
      </dgm:spPr>
      <dgm:t>
        <a:bodyPr/>
        <a:lstStyle/>
        <a:p>
          <a:endParaRPr lang="en-IE"/>
        </a:p>
      </dgm:t>
    </dgm:pt>
    <dgm:pt modelId="{BF95E7E1-7F2F-4F06-8A73-39BA1A9297D4}">
      <dgm:prSet phldrT="[Text]"/>
      <dgm:spPr/>
      <dgm:t>
        <a:bodyPr/>
        <a:lstStyle/>
        <a:p>
          <a:r>
            <a:rPr lang="lt-LT" b="1" dirty="0">
              <a:solidFill>
                <a:srgbClr val="85D2E1"/>
              </a:solidFill>
            </a:rPr>
            <a:t>Taikymas</a:t>
          </a:r>
          <a:endParaRPr lang="en-IE" b="1" dirty="0">
            <a:solidFill>
              <a:srgbClr val="85D2E1"/>
            </a:solidFill>
          </a:endParaRPr>
        </a:p>
      </dgm:t>
    </dgm:pt>
    <dgm:pt modelId="{8321C278-C65C-49C4-8057-1B5FB377F149}" type="parTrans" cxnId="{3B831442-0A6E-4287-8FC9-2EF2F42BE17D}">
      <dgm:prSet/>
      <dgm:spPr/>
      <dgm:t>
        <a:bodyPr/>
        <a:lstStyle/>
        <a:p>
          <a:endParaRPr lang="en-IE"/>
        </a:p>
      </dgm:t>
    </dgm:pt>
    <dgm:pt modelId="{9E7EA3B6-BD65-4F73-8ECF-8F34BE6F5B2D}" type="sibTrans" cxnId="{3B831442-0A6E-4287-8FC9-2EF2F42BE17D}">
      <dgm:prSet/>
      <dgm:spPr>
        <a:solidFill>
          <a:srgbClr val="1188A3"/>
        </a:solidFill>
      </dgm:spPr>
      <dgm:t>
        <a:bodyPr/>
        <a:lstStyle/>
        <a:p>
          <a:endParaRPr lang="en-IE"/>
        </a:p>
      </dgm:t>
    </dgm:pt>
    <dgm:pt modelId="{7D39DFFF-5AF9-48F2-98C3-E5BF388DC0A5}">
      <dgm:prSet phldrT="[Text]"/>
      <dgm:spPr/>
      <dgm:t>
        <a:bodyPr/>
        <a:lstStyle/>
        <a:p>
          <a:r>
            <a:rPr lang="lt-LT" b="1" dirty="0">
              <a:solidFill>
                <a:srgbClr val="1D599B"/>
              </a:solidFill>
            </a:rPr>
            <a:t>Taisyklės ir apribojimai</a:t>
          </a:r>
          <a:endParaRPr lang="en-IE" b="1" dirty="0">
            <a:solidFill>
              <a:srgbClr val="1D599B"/>
            </a:solidFill>
          </a:endParaRPr>
        </a:p>
      </dgm:t>
    </dgm:pt>
    <dgm:pt modelId="{30277618-CE93-4E55-95E9-98B359403E4C}" type="parTrans" cxnId="{20014205-B17A-495B-BAD5-9F1A57E55BCC}">
      <dgm:prSet/>
      <dgm:spPr/>
      <dgm:t>
        <a:bodyPr/>
        <a:lstStyle/>
        <a:p>
          <a:endParaRPr lang="en-IE"/>
        </a:p>
      </dgm:t>
    </dgm:pt>
    <dgm:pt modelId="{29C22455-1BCF-4C53-B8DE-FC4A3B61F438}" type="sibTrans" cxnId="{20014205-B17A-495B-BAD5-9F1A57E55BCC}">
      <dgm:prSet/>
      <dgm:spPr/>
      <dgm:t>
        <a:bodyPr/>
        <a:lstStyle/>
        <a:p>
          <a:endParaRPr lang="en-IE"/>
        </a:p>
      </dgm:t>
    </dgm:pt>
    <dgm:pt modelId="{3C5D96D4-B678-4BFD-81AB-CDB90A1C5C47}">
      <dgm:prSet phldrT="[Text]"/>
      <dgm:spPr/>
      <dgm:t>
        <a:bodyPr/>
        <a:lstStyle/>
        <a:p>
          <a:r>
            <a:rPr lang="lt-LT" b="1" dirty="0">
              <a:solidFill>
                <a:srgbClr val="1188A3"/>
              </a:solidFill>
            </a:rPr>
            <a:t>Jutiminis įkvėpimas</a:t>
          </a:r>
          <a:endParaRPr lang="en-IE" b="1" dirty="0">
            <a:solidFill>
              <a:srgbClr val="1188A3"/>
            </a:solidFill>
          </a:endParaRPr>
        </a:p>
      </dgm:t>
    </dgm:pt>
    <dgm:pt modelId="{A7296189-4F04-4903-9077-1C97F2D6B295}" type="parTrans" cxnId="{5847FB2E-F927-4B84-9AB5-A741681FECB4}">
      <dgm:prSet/>
      <dgm:spPr/>
      <dgm:t>
        <a:bodyPr/>
        <a:lstStyle/>
        <a:p>
          <a:endParaRPr lang="en-IE"/>
        </a:p>
      </dgm:t>
    </dgm:pt>
    <dgm:pt modelId="{D8B329FE-0E38-4551-BE95-ACD076BDDB66}" type="sibTrans" cxnId="{5847FB2E-F927-4B84-9AB5-A741681FECB4}">
      <dgm:prSet/>
      <dgm:spPr>
        <a:solidFill>
          <a:srgbClr val="FFC000"/>
        </a:solidFill>
      </dgm:spPr>
      <dgm:t>
        <a:bodyPr/>
        <a:lstStyle/>
        <a:p>
          <a:endParaRPr lang="en-IE"/>
        </a:p>
      </dgm:t>
    </dgm:pt>
    <dgm:pt modelId="{E3531216-DE1B-4D37-9AF0-0513EA532E27}" type="pres">
      <dgm:prSet presAssocID="{8C9632EB-E4F1-4CFF-B171-FF62B7240F19}" presName="cycle" presStyleCnt="0">
        <dgm:presLayoutVars>
          <dgm:dir/>
          <dgm:resizeHandles val="exact"/>
        </dgm:presLayoutVars>
      </dgm:prSet>
      <dgm:spPr/>
    </dgm:pt>
    <dgm:pt modelId="{6FD1DBB4-B05F-4D6A-BA84-E58A08B54F37}" type="pres">
      <dgm:prSet presAssocID="{34A8022D-A02D-4845-9D0C-8EF597C162B1}" presName="dummy" presStyleCnt="0"/>
      <dgm:spPr/>
    </dgm:pt>
    <dgm:pt modelId="{055903FC-DFE5-46A3-8D01-B19087A2D918}" type="pres">
      <dgm:prSet presAssocID="{34A8022D-A02D-4845-9D0C-8EF597C162B1}" presName="node" presStyleLbl="revTx" presStyleIdx="0" presStyleCnt="5">
        <dgm:presLayoutVars>
          <dgm:bulletEnabled val="1"/>
        </dgm:presLayoutVars>
      </dgm:prSet>
      <dgm:spPr/>
    </dgm:pt>
    <dgm:pt modelId="{38E1D2FC-4FF8-4D7C-8C93-156C9B36016B}" type="pres">
      <dgm:prSet presAssocID="{C72AA101-B806-474D-846A-DCFBA64D2BD6}" presName="sibTrans" presStyleLbl="node1" presStyleIdx="0" presStyleCnt="5"/>
      <dgm:spPr/>
    </dgm:pt>
    <dgm:pt modelId="{FBE5531F-F81A-4107-801B-DD7F6C0EF90B}" type="pres">
      <dgm:prSet presAssocID="{A79EA46E-A83D-4900-A475-53B38A7FDA5E}" presName="dummy" presStyleCnt="0"/>
      <dgm:spPr/>
    </dgm:pt>
    <dgm:pt modelId="{92173E38-36CC-4494-81D0-A6CF07420BEC}" type="pres">
      <dgm:prSet presAssocID="{A79EA46E-A83D-4900-A475-53B38A7FDA5E}" presName="node" presStyleLbl="revTx" presStyleIdx="1" presStyleCnt="5">
        <dgm:presLayoutVars>
          <dgm:bulletEnabled val="1"/>
        </dgm:presLayoutVars>
      </dgm:prSet>
      <dgm:spPr/>
    </dgm:pt>
    <dgm:pt modelId="{E885429F-05D3-4A39-B43A-B4659535DE3D}" type="pres">
      <dgm:prSet presAssocID="{F4FA2D7C-2C09-4B43-9314-5C682A226891}" presName="sibTrans" presStyleLbl="node1" presStyleIdx="1" presStyleCnt="5"/>
      <dgm:spPr/>
    </dgm:pt>
    <dgm:pt modelId="{D758E0E6-D5FA-4E0A-8671-27DDC8E209F8}" type="pres">
      <dgm:prSet presAssocID="{BF95E7E1-7F2F-4F06-8A73-39BA1A9297D4}" presName="dummy" presStyleCnt="0"/>
      <dgm:spPr/>
    </dgm:pt>
    <dgm:pt modelId="{139B1868-CF45-4A7E-BE28-D0A3655F9D44}" type="pres">
      <dgm:prSet presAssocID="{BF95E7E1-7F2F-4F06-8A73-39BA1A9297D4}" presName="node" presStyleLbl="revTx" presStyleIdx="2" presStyleCnt="5">
        <dgm:presLayoutVars>
          <dgm:bulletEnabled val="1"/>
        </dgm:presLayoutVars>
      </dgm:prSet>
      <dgm:spPr/>
    </dgm:pt>
    <dgm:pt modelId="{63660EC7-4E42-46D3-885B-AD193B0B804A}" type="pres">
      <dgm:prSet presAssocID="{9E7EA3B6-BD65-4F73-8ECF-8F34BE6F5B2D}" presName="sibTrans" presStyleLbl="node1" presStyleIdx="2" presStyleCnt="5"/>
      <dgm:spPr/>
    </dgm:pt>
    <dgm:pt modelId="{161EC7EF-8C12-4331-90BA-7D4221D582D3}" type="pres">
      <dgm:prSet presAssocID="{7D39DFFF-5AF9-48F2-98C3-E5BF388DC0A5}" presName="dummy" presStyleCnt="0"/>
      <dgm:spPr/>
    </dgm:pt>
    <dgm:pt modelId="{FFFC7329-718F-489D-BD9B-BB2094DF4601}" type="pres">
      <dgm:prSet presAssocID="{7D39DFFF-5AF9-48F2-98C3-E5BF388DC0A5}" presName="node" presStyleLbl="revTx" presStyleIdx="3" presStyleCnt="5">
        <dgm:presLayoutVars>
          <dgm:bulletEnabled val="1"/>
        </dgm:presLayoutVars>
      </dgm:prSet>
      <dgm:spPr/>
    </dgm:pt>
    <dgm:pt modelId="{EF7359D0-7567-429A-89BF-BA828D59C9A4}" type="pres">
      <dgm:prSet presAssocID="{29C22455-1BCF-4C53-B8DE-FC4A3B61F438}" presName="sibTrans" presStyleLbl="node1" presStyleIdx="3" presStyleCnt="5"/>
      <dgm:spPr/>
    </dgm:pt>
    <dgm:pt modelId="{6665E5C6-3AA2-4BCB-9880-3629BDE84F9D}" type="pres">
      <dgm:prSet presAssocID="{3C5D96D4-B678-4BFD-81AB-CDB90A1C5C47}" presName="dummy" presStyleCnt="0"/>
      <dgm:spPr/>
    </dgm:pt>
    <dgm:pt modelId="{63BB031E-9F03-4717-9C7C-73D8BD1A2F72}" type="pres">
      <dgm:prSet presAssocID="{3C5D96D4-B678-4BFD-81AB-CDB90A1C5C47}" presName="node" presStyleLbl="revTx" presStyleIdx="4" presStyleCnt="5">
        <dgm:presLayoutVars>
          <dgm:bulletEnabled val="1"/>
        </dgm:presLayoutVars>
      </dgm:prSet>
      <dgm:spPr/>
    </dgm:pt>
    <dgm:pt modelId="{BA204AC6-4E57-49FC-87B1-79D69F5FCA26}" type="pres">
      <dgm:prSet presAssocID="{D8B329FE-0E38-4551-BE95-ACD076BDDB66}" presName="sibTrans" presStyleLbl="node1" presStyleIdx="4" presStyleCnt="5"/>
      <dgm:spPr/>
    </dgm:pt>
  </dgm:ptLst>
  <dgm:cxnLst>
    <dgm:cxn modelId="{20014205-B17A-495B-BAD5-9F1A57E55BCC}" srcId="{8C9632EB-E4F1-4CFF-B171-FF62B7240F19}" destId="{7D39DFFF-5AF9-48F2-98C3-E5BF388DC0A5}" srcOrd="3" destOrd="0" parTransId="{30277618-CE93-4E55-95E9-98B359403E4C}" sibTransId="{29C22455-1BCF-4C53-B8DE-FC4A3B61F438}"/>
    <dgm:cxn modelId="{61747F21-DB7A-402E-A03E-F3976EC4B7DA}" type="presOf" srcId="{8C9632EB-E4F1-4CFF-B171-FF62B7240F19}" destId="{E3531216-DE1B-4D37-9AF0-0513EA532E27}" srcOrd="0" destOrd="0" presId="urn:microsoft.com/office/officeart/2005/8/layout/cycle1"/>
    <dgm:cxn modelId="{5847FB2E-F927-4B84-9AB5-A741681FECB4}" srcId="{8C9632EB-E4F1-4CFF-B171-FF62B7240F19}" destId="{3C5D96D4-B678-4BFD-81AB-CDB90A1C5C47}" srcOrd="4" destOrd="0" parTransId="{A7296189-4F04-4903-9077-1C97F2D6B295}" sibTransId="{D8B329FE-0E38-4551-BE95-ACD076BDDB66}"/>
    <dgm:cxn modelId="{A8D0C63B-873A-4C5D-8580-9B27E6148C45}" type="presOf" srcId="{BF95E7E1-7F2F-4F06-8A73-39BA1A9297D4}" destId="{139B1868-CF45-4A7E-BE28-D0A3655F9D44}" srcOrd="0" destOrd="0" presId="urn:microsoft.com/office/officeart/2005/8/layout/cycle1"/>
    <dgm:cxn modelId="{A6852C3C-AD20-4F2B-BB04-17633BC83768}" type="presOf" srcId="{7D39DFFF-5AF9-48F2-98C3-E5BF388DC0A5}" destId="{FFFC7329-718F-489D-BD9B-BB2094DF4601}" srcOrd="0" destOrd="0" presId="urn:microsoft.com/office/officeart/2005/8/layout/cycle1"/>
    <dgm:cxn modelId="{3A52515D-533C-4526-8116-A3B40DE09F99}" type="presOf" srcId="{3C5D96D4-B678-4BFD-81AB-CDB90A1C5C47}" destId="{63BB031E-9F03-4717-9C7C-73D8BD1A2F72}" srcOrd="0" destOrd="0" presId="urn:microsoft.com/office/officeart/2005/8/layout/cycle1"/>
    <dgm:cxn modelId="{3B831442-0A6E-4287-8FC9-2EF2F42BE17D}" srcId="{8C9632EB-E4F1-4CFF-B171-FF62B7240F19}" destId="{BF95E7E1-7F2F-4F06-8A73-39BA1A9297D4}" srcOrd="2" destOrd="0" parTransId="{8321C278-C65C-49C4-8057-1B5FB377F149}" sibTransId="{9E7EA3B6-BD65-4F73-8ECF-8F34BE6F5B2D}"/>
    <dgm:cxn modelId="{E9A0456E-0AC2-4E8D-9DC5-8446F386848A}" srcId="{8C9632EB-E4F1-4CFF-B171-FF62B7240F19}" destId="{A79EA46E-A83D-4900-A475-53B38A7FDA5E}" srcOrd="1" destOrd="0" parTransId="{83B73369-5880-465D-8B6D-AB12BEB2A48A}" sibTransId="{F4FA2D7C-2C09-4B43-9314-5C682A226891}"/>
    <dgm:cxn modelId="{99FFA552-179C-44FB-9D40-6DD51AE00845}" type="presOf" srcId="{29C22455-1BCF-4C53-B8DE-FC4A3B61F438}" destId="{EF7359D0-7567-429A-89BF-BA828D59C9A4}" srcOrd="0" destOrd="0" presId="urn:microsoft.com/office/officeart/2005/8/layout/cycle1"/>
    <dgm:cxn modelId="{86FB6456-FB89-494B-8241-8CEE10982947}" type="presOf" srcId="{34A8022D-A02D-4845-9D0C-8EF597C162B1}" destId="{055903FC-DFE5-46A3-8D01-B19087A2D918}" srcOrd="0" destOrd="0" presId="urn:microsoft.com/office/officeart/2005/8/layout/cycle1"/>
    <dgm:cxn modelId="{5D3F0A7B-2B34-4A27-9443-4E7FF02F5D7A}" type="presOf" srcId="{D8B329FE-0E38-4551-BE95-ACD076BDDB66}" destId="{BA204AC6-4E57-49FC-87B1-79D69F5FCA26}" srcOrd="0" destOrd="0" presId="urn:microsoft.com/office/officeart/2005/8/layout/cycle1"/>
    <dgm:cxn modelId="{FB471680-B7E6-46A6-B4BA-BE8733856D19}" type="presOf" srcId="{9E7EA3B6-BD65-4F73-8ECF-8F34BE6F5B2D}" destId="{63660EC7-4E42-46D3-885B-AD193B0B804A}" srcOrd="0" destOrd="0" presId="urn:microsoft.com/office/officeart/2005/8/layout/cycle1"/>
    <dgm:cxn modelId="{724E1E96-8D50-47B6-9DA4-2F7CB110C5CD}" srcId="{8C9632EB-E4F1-4CFF-B171-FF62B7240F19}" destId="{34A8022D-A02D-4845-9D0C-8EF597C162B1}" srcOrd="0" destOrd="0" parTransId="{134DEB9A-9044-4A4E-88ED-2D86C7177F88}" sibTransId="{C72AA101-B806-474D-846A-DCFBA64D2BD6}"/>
    <dgm:cxn modelId="{9A591599-FF0B-4C11-ADA9-42B5EADA6940}" type="presOf" srcId="{C72AA101-B806-474D-846A-DCFBA64D2BD6}" destId="{38E1D2FC-4FF8-4D7C-8C93-156C9B36016B}" srcOrd="0" destOrd="0" presId="urn:microsoft.com/office/officeart/2005/8/layout/cycle1"/>
    <dgm:cxn modelId="{DE3D2B9B-DFFC-4DBC-8943-0948D2725355}" type="presOf" srcId="{A79EA46E-A83D-4900-A475-53B38A7FDA5E}" destId="{92173E38-36CC-4494-81D0-A6CF07420BEC}" srcOrd="0" destOrd="0" presId="urn:microsoft.com/office/officeart/2005/8/layout/cycle1"/>
    <dgm:cxn modelId="{637374A3-5ADD-4E92-9554-E33F5E5075D6}" type="presOf" srcId="{F4FA2D7C-2C09-4B43-9314-5C682A226891}" destId="{E885429F-05D3-4A39-B43A-B4659535DE3D}" srcOrd="0" destOrd="0" presId="urn:microsoft.com/office/officeart/2005/8/layout/cycle1"/>
    <dgm:cxn modelId="{46FD91DC-1FDB-4008-A0E4-1BA6EBDE0094}" type="presParOf" srcId="{E3531216-DE1B-4D37-9AF0-0513EA532E27}" destId="{6FD1DBB4-B05F-4D6A-BA84-E58A08B54F37}" srcOrd="0" destOrd="0" presId="urn:microsoft.com/office/officeart/2005/8/layout/cycle1"/>
    <dgm:cxn modelId="{3B8026F4-021A-40F6-B8E8-9BB7A8AD83E3}" type="presParOf" srcId="{E3531216-DE1B-4D37-9AF0-0513EA532E27}" destId="{055903FC-DFE5-46A3-8D01-B19087A2D918}" srcOrd="1" destOrd="0" presId="urn:microsoft.com/office/officeart/2005/8/layout/cycle1"/>
    <dgm:cxn modelId="{00046C87-271C-4671-A57E-93D1344E1FD4}" type="presParOf" srcId="{E3531216-DE1B-4D37-9AF0-0513EA532E27}" destId="{38E1D2FC-4FF8-4D7C-8C93-156C9B36016B}" srcOrd="2" destOrd="0" presId="urn:microsoft.com/office/officeart/2005/8/layout/cycle1"/>
    <dgm:cxn modelId="{A521697D-4E9F-4EAF-B623-93FA8902FFE9}" type="presParOf" srcId="{E3531216-DE1B-4D37-9AF0-0513EA532E27}" destId="{FBE5531F-F81A-4107-801B-DD7F6C0EF90B}" srcOrd="3" destOrd="0" presId="urn:microsoft.com/office/officeart/2005/8/layout/cycle1"/>
    <dgm:cxn modelId="{B8421E25-7943-4A44-8941-4B33E27C63D7}" type="presParOf" srcId="{E3531216-DE1B-4D37-9AF0-0513EA532E27}" destId="{92173E38-36CC-4494-81D0-A6CF07420BEC}" srcOrd="4" destOrd="0" presId="urn:microsoft.com/office/officeart/2005/8/layout/cycle1"/>
    <dgm:cxn modelId="{C55A8860-DFC6-4F91-9862-A551FBC37C35}" type="presParOf" srcId="{E3531216-DE1B-4D37-9AF0-0513EA532E27}" destId="{E885429F-05D3-4A39-B43A-B4659535DE3D}" srcOrd="5" destOrd="0" presId="urn:microsoft.com/office/officeart/2005/8/layout/cycle1"/>
    <dgm:cxn modelId="{C092E249-1C4C-4424-ACA6-6EF827FF9C2C}" type="presParOf" srcId="{E3531216-DE1B-4D37-9AF0-0513EA532E27}" destId="{D758E0E6-D5FA-4E0A-8671-27DDC8E209F8}" srcOrd="6" destOrd="0" presId="urn:microsoft.com/office/officeart/2005/8/layout/cycle1"/>
    <dgm:cxn modelId="{EEED8A85-E731-4EDF-8201-4DCA509CACCC}" type="presParOf" srcId="{E3531216-DE1B-4D37-9AF0-0513EA532E27}" destId="{139B1868-CF45-4A7E-BE28-D0A3655F9D44}" srcOrd="7" destOrd="0" presId="urn:microsoft.com/office/officeart/2005/8/layout/cycle1"/>
    <dgm:cxn modelId="{3D32AD5B-AF80-41DF-8E73-D30BD0BFF161}" type="presParOf" srcId="{E3531216-DE1B-4D37-9AF0-0513EA532E27}" destId="{63660EC7-4E42-46D3-885B-AD193B0B804A}" srcOrd="8" destOrd="0" presId="urn:microsoft.com/office/officeart/2005/8/layout/cycle1"/>
    <dgm:cxn modelId="{7DCA7F6C-38EB-461C-90E0-59CC71CA4DD6}" type="presParOf" srcId="{E3531216-DE1B-4D37-9AF0-0513EA532E27}" destId="{161EC7EF-8C12-4331-90BA-7D4221D582D3}" srcOrd="9" destOrd="0" presId="urn:microsoft.com/office/officeart/2005/8/layout/cycle1"/>
    <dgm:cxn modelId="{E360DCA1-8204-4F75-B904-92FE895CC57D}" type="presParOf" srcId="{E3531216-DE1B-4D37-9AF0-0513EA532E27}" destId="{FFFC7329-718F-489D-BD9B-BB2094DF4601}" srcOrd="10" destOrd="0" presId="urn:microsoft.com/office/officeart/2005/8/layout/cycle1"/>
    <dgm:cxn modelId="{0836708E-0F9D-40F1-B3B2-4A3612B1848F}" type="presParOf" srcId="{E3531216-DE1B-4D37-9AF0-0513EA532E27}" destId="{EF7359D0-7567-429A-89BF-BA828D59C9A4}" srcOrd="11" destOrd="0" presId="urn:microsoft.com/office/officeart/2005/8/layout/cycle1"/>
    <dgm:cxn modelId="{B64E4ED8-6F92-43FC-A8B2-8C9FC0986563}" type="presParOf" srcId="{E3531216-DE1B-4D37-9AF0-0513EA532E27}" destId="{6665E5C6-3AA2-4BCB-9880-3629BDE84F9D}" srcOrd="12" destOrd="0" presId="urn:microsoft.com/office/officeart/2005/8/layout/cycle1"/>
    <dgm:cxn modelId="{34CFBA28-44E1-450E-B631-AF06E66E87B5}" type="presParOf" srcId="{E3531216-DE1B-4D37-9AF0-0513EA532E27}" destId="{63BB031E-9F03-4717-9C7C-73D8BD1A2F72}" srcOrd="13" destOrd="0" presId="urn:microsoft.com/office/officeart/2005/8/layout/cycle1"/>
    <dgm:cxn modelId="{FE21FE6A-B2CE-4289-B7ED-70717B867F8D}" type="presParOf" srcId="{E3531216-DE1B-4D37-9AF0-0513EA532E27}" destId="{BA204AC6-4E57-49FC-87B1-79D69F5FCA2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03FC-DFE5-46A3-8D01-B19087A2D918}">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t-LT" sz="1900" b="1" kern="1200" dirty="0">
              <a:solidFill>
                <a:srgbClr val="1BA19A"/>
              </a:solidFill>
            </a:rPr>
            <a:t>Žaliava</a:t>
          </a:r>
          <a:endParaRPr lang="en-IE" sz="1900" b="1" kern="1200" dirty="0">
            <a:solidFill>
              <a:srgbClr val="1BA19A"/>
            </a:solidFill>
          </a:endParaRPr>
        </a:p>
      </dsp:txBody>
      <dsp:txXfrm>
        <a:off x="4704665" y="39140"/>
        <a:ext cx="1341437" cy="1341437"/>
      </dsp:txXfrm>
    </dsp:sp>
    <dsp:sp modelId="{38E1D2FC-4FF8-4D7C-8C93-156C9B36016B}">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3E38-36CC-4494-81D0-A6CF07420BEC}">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t-LT" sz="1900" b="1" kern="1200" dirty="0">
              <a:solidFill>
                <a:srgbClr val="E78E0B"/>
              </a:solidFill>
            </a:rPr>
            <a:t>Apdorojimo technologija</a:t>
          </a:r>
          <a:endParaRPr lang="en-IE" sz="1900" b="1" kern="1200" dirty="0">
            <a:solidFill>
              <a:srgbClr val="E78E0B"/>
            </a:solidFill>
          </a:endParaRPr>
        </a:p>
      </dsp:txBody>
      <dsp:txXfrm>
        <a:off x="5515145" y="2533541"/>
        <a:ext cx="1341437" cy="1341437"/>
      </dsp:txXfrm>
    </dsp:sp>
    <dsp:sp modelId="{E885429F-05D3-4A39-B43A-B4659535DE3D}">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B1868-CF45-4A7E-BE28-D0A3655F9D44}">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t-LT" sz="1900" b="1" kern="1200" dirty="0">
              <a:solidFill>
                <a:srgbClr val="85D2E1"/>
              </a:solidFill>
            </a:rPr>
            <a:t>Taikymas</a:t>
          </a:r>
          <a:endParaRPr lang="en-IE" sz="1900" b="1" kern="1200" dirty="0">
            <a:solidFill>
              <a:srgbClr val="85D2E1"/>
            </a:solidFill>
          </a:endParaRPr>
        </a:p>
      </dsp:txBody>
      <dsp:txXfrm>
        <a:off x="3393281" y="4075166"/>
        <a:ext cx="1341437" cy="1341437"/>
      </dsp:txXfrm>
    </dsp:sp>
    <dsp:sp modelId="{63660EC7-4E42-46D3-885B-AD193B0B804A}">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rgbClr val="1188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C7329-718F-489D-BD9B-BB2094DF4601}">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t-LT" sz="1900" b="1" kern="1200" dirty="0">
              <a:solidFill>
                <a:srgbClr val="1D599B"/>
              </a:solidFill>
            </a:rPr>
            <a:t>Taisyklės ir apribojimai</a:t>
          </a:r>
          <a:endParaRPr lang="en-IE" sz="1900" b="1" kern="1200" dirty="0">
            <a:solidFill>
              <a:srgbClr val="1D599B"/>
            </a:solidFill>
          </a:endParaRPr>
        </a:p>
      </dsp:txBody>
      <dsp:txXfrm>
        <a:off x="1271416" y="2533541"/>
        <a:ext cx="1341437" cy="1341437"/>
      </dsp:txXfrm>
    </dsp:sp>
    <dsp:sp modelId="{EF7359D0-7567-429A-89BF-BA828D59C9A4}">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B031E-9F03-4717-9C7C-73D8BD1A2F72}">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t-LT" sz="1900" b="1" kern="1200" dirty="0">
              <a:solidFill>
                <a:srgbClr val="1188A3"/>
              </a:solidFill>
            </a:rPr>
            <a:t>Jutiminis įkvėpimas</a:t>
          </a:r>
          <a:endParaRPr lang="en-IE" sz="1900" b="1" kern="1200" dirty="0">
            <a:solidFill>
              <a:srgbClr val="1188A3"/>
            </a:solidFill>
          </a:endParaRPr>
        </a:p>
      </dsp:txBody>
      <dsp:txXfrm>
        <a:off x="2081896" y="39140"/>
        <a:ext cx="1341437" cy="1341437"/>
      </dsp:txXfrm>
    </dsp:sp>
    <dsp:sp modelId="{BA204AC6-4E57-49FC-87B1-79D69F5FCA26}">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C39DE-7967-4758-A3AE-AF0644DCA834}"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EFACA-ED61-4448-BF0C-D6EE5CCA51B5}" type="slidenum">
              <a:rPr lang="en-US" smtClean="0"/>
              <a:t>‹#›</a:t>
            </a:fld>
            <a:endParaRPr lang="en-US"/>
          </a:p>
        </p:txBody>
      </p:sp>
    </p:spTree>
    <p:extLst>
      <p:ext uri="{BB962C8B-B14F-4D97-AF65-F5344CB8AC3E}">
        <p14:creationId xmlns:p14="http://schemas.microsoft.com/office/powerpoint/2010/main" val="427346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EFACA-ED61-4448-BF0C-D6EE5CCA51B5}" type="slidenum">
              <a:rPr lang="en-US" smtClean="0"/>
              <a:t>5</a:t>
            </a:fld>
            <a:endParaRPr lang="en-US"/>
          </a:p>
        </p:txBody>
      </p:sp>
    </p:spTree>
    <p:extLst>
      <p:ext uri="{BB962C8B-B14F-4D97-AF65-F5344CB8AC3E}">
        <p14:creationId xmlns:p14="http://schemas.microsoft.com/office/powerpoint/2010/main" val="119103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EFACA-ED61-4448-BF0C-D6EE5CCA51B5}" type="slidenum">
              <a:rPr lang="en-US" smtClean="0"/>
              <a:t>14</a:t>
            </a:fld>
            <a:endParaRPr lang="en-US"/>
          </a:p>
        </p:txBody>
      </p:sp>
    </p:spTree>
    <p:extLst>
      <p:ext uri="{BB962C8B-B14F-4D97-AF65-F5344CB8AC3E}">
        <p14:creationId xmlns:p14="http://schemas.microsoft.com/office/powerpoint/2010/main" val="370551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D00EFACA-ED61-4448-BF0C-D6EE5CCA51B5}" type="slidenum">
              <a:rPr lang="en-US" smtClean="0"/>
              <a:t>15</a:t>
            </a:fld>
            <a:endParaRPr lang="en-US"/>
          </a:p>
        </p:txBody>
      </p:sp>
    </p:spTree>
    <p:extLst>
      <p:ext uri="{BB962C8B-B14F-4D97-AF65-F5344CB8AC3E}">
        <p14:creationId xmlns:p14="http://schemas.microsoft.com/office/powerpoint/2010/main" val="145961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EFACA-ED61-4448-BF0C-D6EE5CCA51B5}" type="slidenum">
              <a:rPr lang="en-US" smtClean="0"/>
              <a:t>37</a:t>
            </a:fld>
            <a:endParaRPr lang="en-US"/>
          </a:p>
        </p:txBody>
      </p:sp>
    </p:spTree>
    <p:extLst>
      <p:ext uri="{BB962C8B-B14F-4D97-AF65-F5344CB8AC3E}">
        <p14:creationId xmlns:p14="http://schemas.microsoft.com/office/powerpoint/2010/main" val="131553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D00EFACA-ED61-4448-BF0C-D6EE5CCA51B5}" type="slidenum">
              <a:rPr lang="en-US" smtClean="0"/>
              <a:t>62</a:t>
            </a:fld>
            <a:endParaRPr lang="en-US"/>
          </a:p>
        </p:txBody>
      </p:sp>
    </p:spTree>
    <p:extLst>
      <p:ext uri="{BB962C8B-B14F-4D97-AF65-F5344CB8AC3E}">
        <p14:creationId xmlns:p14="http://schemas.microsoft.com/office/powerpoint/2010/main" val="6328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D00EFACA-ED61-4448-BF0C-D6EE5CCA51B5}" type="slidenum">
              <a:rPr lang="en-US" smtClean="0"/>
              <a:t>64</a:t>
            </a:fld>
            <a:endParaRPr lang="en-US"/>
          </a:p>
        </p:txBody>
      </p:sp>
    </p:spTree>
    <p:extLst>
      <p:ext uri="{BB962C8B-B14F-4D97-AF65-F5344CB8AC3E}">
        <p14:creationId xmlns:p14="http://schemas.microsoft.com/office/powerpoint/2010/main" val="294771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708128" y="1773241"/>
            <a:ext cx="4716424" cy="4525954"/>
          </a:xfrm>
        </p:spPr>
        <p:txBody>
          <a:bodyPr/>
          <a:lstStyle>
            <a:lvl1pPr marL="7200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4" y="1243914"/>
            <a:ext cx="5530205" cy="1954177"/>
          </a:xfrm>
        </p:spPr>
        <p:txBody>
          <a:bodyPr/>
          <a:lstStyle>
            <a:lvl1pPr marL="7200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878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2102708"/>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5611" y="1030385"/>
            <a:ext cx="8116389" cy="5375657"/>
          </a:xfrm>
          <a:prstGeom prst="rect">
            <a:avLst/>
          </a:prstGeom>
        </p:spPr>
      </p:pic>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241300" y="2545710"/>
            <a:ext cx="4025900" cy="328190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413869" y="148139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254000" y="815983"/>
            <a:ext cx="4431211" cy="582221"/>
          </a:xfrm>
        </p:spPr>
        <p:txBody>
          <a:bodyPr>
            <a:normAutofit/>
          </a:bodyPr>
          <a:lstStyle>
            <a:lvl1pPr marL="0" indent="0" algn="l">
              <a:buNone/>
              <a:defRPr sz="33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736408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938445" y="4410998"/>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938445" y="3896302"/>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74966" y="4410998"/>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91430" y="3896302"/>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9244415" y="4424771"/>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244415" y="389877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61240" y="1569200"/>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9509614" y="159247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1208255" y="1569201"/>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1043971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3 point icon graph">
    <p:spTree>
      <p:nvGrpSpPr>
        <p:cNvPr id="1" name=""/>
        <p:cNvGrpSpPr/>
        <p:nvPr/>
      </p:nvGrpSpPr>
      <p:grpSpPr>
        <a:xfrm>
          <a:off x="0" y="0"/>
          <a:ext cx="0" cy="0"/>
          <a:chOff x="0" y="0"/>
          <a:chExt cx="0" cy="0"/>
        </a:xfrm>
      </p:grpSpPr>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790663" y="4247581"/>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10064" y="424655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26886" y="422420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91489" y="163624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592812" y="856791"/>
            <a:ext cx="11025353"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1458868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3 point icon graph">
    <p:spTree>
      <p:nvGrpSpPr>
        <p:cNvPr id="1" name=""/>
        <p:cNvGrpSpPr/>
        <p:nvPr/>
      </p:nvGrpSpPr>
      <p:grpSpPr>
        <a:xfrm>
          <a:off x="0" y="0"/>
          <a:ext cx="0" cy="0"/>
          <a:chOff x="0" y="0"/>
          <a:chExt cx="0" cy="0"/>
        </a:xfrm>
      </p:grpSpPr>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790663" y="4247581"/>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10064" y="424655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26886" y="422420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91489" y="163624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592812" y="856791"/>
            <a:ext cx="11025353"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59003"/>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 name="TextBox 1">
            <a:extLst>
              <a:ext uri="{FF2B5EF4-FFF2-40B4-BE49-F238E27FC236}">
                <a16:creationId xmlns:a16="http://schemas.microsoft.com/office/drawing/2014/main" id="{92CFF5C9-5448-4E2F-8B19-9AC97F3B3781}"/>
              </a:ext>
            </a:extLst>
          </p:cNvPr>
          <p:cNvSpPr txBox="1"/>
          <p:nvPr userDrawn="1"/>
        </p:nvSpPr>
        <p:spPr>
          <a:xfrm>
            <a:off x="2840477" y="3268494"/>
            <a:ext cx="330740" cy="759413"/>
          </a:xfrm>
          <a:prstGeom prst="rect">
            <a:avLst/>
          </a:prstGeom>
          <a:solidFill>
            <a:schemeClr val="bg1"/>
          </a:solidFill>
        </p:spPr>
        <p:txBody>
          <a:bodyPr wrap="square" rtlCol="0">
            <a:spAutoFit/>
          </a:bodyPr>
          <a:lstStyle/>
          <a:p>
            <a:endParaRPr lang="en-IE"/>
          </a:p>
        </p:txBody>
      </p:sp>
      <p:sp>
        <p:nvSpPr>
          <p:cNvPr id="13" name="TextBox 12">
            <a:extLst>
              <a:ext uri="{FF2B5EF4-FFF2-40B4-BE49-F238E27FC236}">
                <a16:creationId xmlns:a16="http://schemas.microsoft.com/office/drawing/2014/main" id="{EEE719A5-D536-4D94-82C6-533C40948E0C}"/>
              </a:ext>
            </a:extLst>
          </p:cNvPr>
          <p:cNvSpPr txBox="1"/>
          <p:nvPr userDrawn="1"/>
        </p:nvSpPr>
        <p:spPr>
          <a:xfrm>
            <a:off x="5810416" y="3311386"/>
            <a:ext cx="410213" cy="759413"/>
          </a:xfrm>
          <a:prstGeom prst="rect">
            <a:avLst/>
          </a:prstGeom>
          <a:solidFill>
            <a:schemeClr val="bg1"/>
          </a:solidFill>
        </p:spPr>
        <p:txBody>
          <a:bodyPr wrap="square" rtlCol="0">
            <a:spAutoFit/>
          </a:bodyPr>
          <a:lstStyle/>
          <a:p>
            <a:endParaRPr lang="en-IE"/>
          </a:p>
        </p:txBody>
      </p:sp>
      <p:sp>
        <p:nvSpPr>
          <p:cNvPr id="14" name="TextBox 13">
            <a:extLst>
              <a:ext uri="{FF2B5EF4-FFF2-40B4-BE49-F238E27FC236}">
                <a16:creationId xmlns:a16="http://schemas.microsoft.com/office/drawing/2014/main" id="{06928A9A-E9C1-4215-908D-270C055A5C1C}"/>
              </a:ext>
            </a:extLst>
          </p:cNvPr>
          <p:cNvSpPr txBox="1"/>
          <p:nvPr userDrawn="1"/>
        </p:nvSpPr>
        <p:spPr>
          <a:xfrm>
            <a:off x="9343657" y="3311385"/>
            <a:ext cx="330740" cy="759413"/>
          </a:xfrm>
          <a:prstGeom prst="rect">
            <a:avLst/>
          </a:prstGeom>
          <a:solidFill>
            <a:schemeClr val="bg1"/>
          </a:solidFill>
        </p:spPr>
        <p:txBody>
          <a:bodyPr wrap="square" rtlCol="0">
            <a:spAutoFit/>
          </a:bodyPr>
          <a:lstStyle/>
          <a:p>
            <a:endParaRPr lang="en-IE"/>
          </a:p>
        </p:txBody>
      </p:sp>
      <p:sp>
        <p:nvSpPr>
          <p:cNvPr id="15" name="TextBox 14">
            <a:extLst>
              <a:ext uri="{FF2B5EF4-FFF2-40B4-BE49-F238E27FC236}">
                <a16:creationId xmlns:a16="http://schemas.microsoft.com/office/drawing/2014/main" id="{66A245C1-A4E8-4871-92C7-FA7E98039DDB}"/>
              </a:ext>
            </a:extLst>
          </p:cNvPr>
          <p:cNvSpPr txBox="1"/>
          <p:nvPr userDrawn="1"/>
        </p:nvSpPr>
        <p:spPr>
          <a:xfrm>
            <a:off x="2992877" y="3420894"/>
            <a:ext cx="330740" cy="759413"/>
          </a:xfrm>
          <a:prstGeom prst="rect">
            <a:avLst/>
          </a:prstGeom>
          <a:solidFill>
            <a:schemeClr val="bg1"/>
          </a:solidFill>
        </p:spPr>
        <p:txBody>
          <a:bodyPr wrap="square" rtlCol="0">
            <a:spAutoFit/>
          </a:bodyPr>
          <a:lstStyle/>
          <a:p>
            <a:endParaRPr lang="en-IE"/>
          </a:p>
        </p:txBody>
      </p:sp>
      <p:pic>
        <p:nvPicPr>
          <p:cNvPr id="16" name="Picture 15" descr="Icon&#10;&#10;Description automatically generated with medium confidence">
            <a:extLst>
              <a:ext uri="{FF2B5EF4-FFF2-40B4-BE49-F238E27FC236}">
                <a16:creationId xmlns:a16="http://schemas.microsoft.com/office/drawing/2014/main" id="{D71ACC0C-66CB-4F48-979F-785CA698C805}"/>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939021" y="1592414"/>
            <a:ext cx="2050328" cy="2759225"/>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91FD4154-6179-436E-8EB1-4D8B26BD2C4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5033632" y="1592414"/>
            <a:ext cx="2107713" cy="2845840"/>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3991B584-3233-4C9B-BE0F-96833526B1C1}"/>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455170" y="1592414"/>
            <a:ext cx="2107713" cy="2845840"/>
          </a:xfrm>
          <a:prstGeom prst="rect">
            <a:avLst/>
          </a:prstGeom>
        </p:spPr>
      </p:pic>
    </p:spTree>
    <p:extLst>
      <p:ext uri="{BB962C8B-B14F-4D97-AF65-F5344CB8AC3E}">
        <p14:creationId xmlns:p14="http://schemas.microsoft.com/office/powerpoint/2010/main" val="2728753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6/14/2022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32306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6/14/2022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75"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77" r:id="rId14"/>
    <p:sldLayoutId id="2147483846" r:id="rId15"/>
    <p:sldLayoutId id="2147483873" r:id="rId16"/>
    <p:sldLayoutId id="2147483834" r:id="rId17"/>
    <p:sldLayoutId id="2147483845" r:id="rId18"/>
    <p:sldLayoutId id="2147483869" r:id="rId19"/>
    <p:sldLayoutId id="2147483866" r:id="rId20"/>
    <p:sldLayoutId id="2147483833" r:id="rId21"/>
    <p:sldLayoutId id="2147483876" r:id="rId22"/>
    <p:sldLayoutId id="2147483847" r:id="rId23"/>
    <p:sldLayoutId id="2147483871" r:id="rId24"/>
    <p:sldLayoutId id="2147483870" r:id="rId25"/>
    <p:sldLayoutId id="2147483872" r:id="rId26"/>
    <p:sldLayoutId id="2147483837" r:id="rId27"/>
    <p:sldLayoutId id="2147483838" r:id="rId28"/>
    <p:sldLayoutId id="2147483844" r:id="rId29"/>
    <p:sldLayoutId id="2147483848" r:id="rId30"/>
    <p:sldLayoutId id="2147483849" r:id="rId31"/>
    <p:sldLayoutId id="2147483851" r:id="rId32"/>
    <p:sldLayoutId id="2147483880" r:id="rId33"/>
    <p:sldLayoutId id="2147483878" r:id="rId34"/>
    <p:sldLayoutId id="2147483879" r:id="rId35"/>
    <p:sldLayoutId id="2147483854" r:id="rId36"/>
    <p:sldLayoutId id="2147483855" r:id="rId37"/>
    <p:sldLayoutId id="2147483856" r:id="rId38"/>
    <p:sldLayoutId id="2147483857" r:id="rId39"/>
    <p:sldLayoutId id="2147483864" r:id="rId40"/>
    <p:sldLayoutId id="2147483852" r:id="rId41"/>
    <p:sldLayoutId id="2147483858" r:id="rId42"/>
    <p:sldLayoutId id="2147483859" r:id="rId43"/>
    <p:sldLayoutId id="2147483860" r:id="rId44"/>
    <p:sldLayoutId id="2147483853" r:id="rId45"/>
    <p:sldLayoutId id="2147483874"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ia.nih.gov/"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www.mayoractual.com/media/mayoractuals/files/2018/09/11/Silver-Economy.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health/dyna/echi/datatool/index.cfm?indlist=40a" TargetMode="External"/><Relationship Id="rId2" Type="http://schemas.microsoft.com/office/2018/10/relationships/comments" Target="../comments/modernComment_111A_71876A76.xml"/><Relationship Id="rId1" Type="http://schemas.openxmlformats.org/officeDocument/2006/relationships/slideLayout" Target="../slideLayouts/slideLayout18.xml"/><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2.xml"/><Relationship Id="rId1" Type="http://schemas.openxmlformats.org/officeDocument/2006/relationships/video" Target="https://www.youtube.com/embed/XjL6t6LlcHs?start=577&amp;feature=oembed" TargetMode="External"/><Relationship Id="rId4" Type="http://schemas.openxmlformats.org/officeDocument/2006/relationships/hyperlink" Target="https://www.youtube.com/watch?v=XjL6t6LlcHs&amp;t=577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amazon.com/Innovators-Dilemma-Revolutionary-Change-Business/dp/0062060244" TargetMode="External"/><Relationship Id="rId2" Type="http://schemas.openxmlformats.org/officeDocument/2006/relationships/hyperlink" Target="https://hbr.org/1995/01/disruptive-technologies-catching-the-wave" TargetMode="Externa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s://www.idsa.org/content/jay-doblin-fidsa"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34.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_r0VX-aU_T8" TargetMode="External"/><Relationship Id="rId2" Type="http://schemas.openxmlformats.org/officeDocument/2006/relationships/slideLayout" Target="../slideLayouts/slideLayout22.xml"/><Relationship Id="rId1" Type="http://schemas.openxmlformats.org/officeDocument/2006/relationships/video" Target="https://www.youtube.com/embed/_r0VX-aU_T8?feature=oembed" TargetMode="Externa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2.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2.xml"/><Relationship Id="rId1" Type="http://schemas.openxmlformats.org/officeDocument/2006/relationships/video" Target="https://www.youtube.com/embed/Qz7EwkprvFE?feature=oembed" TargetMode="External"/><Relationship Id="rId4" Type="http://schemas.openxmlformats.org/officeDocument/2006/relationships/hyperlink" Target="https://www.youtube.com/watch?v=Qz7EwkprvF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www.edwarddebonofoundation.com/Creative-Thinking-Techniques/Six-Thinking-Hats.html" TargetMode="External"/><Relationship Id="rId2" Type="http://schemas.openxmlformats.org/officeDocument/2006/relationships/hyperlink" Target="https://www.interaction-design.org/literature/article/learn-how-to-use-the-best-ideation-methods-brainstorming-braindumping-brainwriting-and-brainwalking" TargetMode="Externa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22.xml"/><Relationship Id="rId1" Type="http://schemas.openxmlformats.org/officeDocument/2006/relationships/video" Target="https://www.youtube.com/embed/gjXYL-ysXrs?feature=oembed" TargetMode="External"/><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2" Type="http://schemas.openxmlformats.org/officeDocument/2006/relationships/hyperlink" Target="https://www.figma.com/" TargetMode="External"/><Relationship Id="rId1" Type="http://schemas.openxmlformats.org/officeDocument/2006/relationships/slideLayout" Target="../slideLayouts/slideLayout24.xml"/><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2.xml"/><Relationship Id="rId1" Type="http://schemas.openxmlformats.org/officeDocument/2006/relationships/video" Target="https://www.youtube.com/embed/FoqUvDN8tFA?feature=oembed" TargetMode="External"/><Relationship Id="rId4" Type="http://schemas.openxmlformats.org/officeDocument/2006/relationships/hyperlink" Target="https://www.youtube.com/watch?v=FoqUvDN8tFA"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2.xml"/><Relationship Id="rId1" Type="http://schemas.openxmlformats.org/officeDocument/2006/relationships/video" Target="https://www.youtube.com/embed/OrYYdVyyc8s?feature=oembed" TargetMode="External"/><Relationship Id="rId4" Type="http://schemas.openxmlformats.org/officeDocument/2006/relationships/hyperlink" Target="https://www.youtube.com/watch?v=OrYYdVyyc8s"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hyperlink" Target="https://www.innovatingfoodforseniors.eu/good-practice-guide-for-smes/" TargetMode="External"/><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ventro.mx/ventro/"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nlg.nhs.uk/?s=fingerfood+to+encourage+better+eating+for+patients" TargetMode="Externa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meals4health.ie/meals4health/#/home" TargetMode="Externa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5.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jpeg"/></Relationships>
</file>

<file path=ppt/slides/_rels/slide88.xml.rels><?xml version="1.0" encoding="UTF-8" standalone="yes"?>
<Relationships xmlns="http://schemas.openxmlformats.org/package/2006/relationships"><Relationship Id="rId3" Type="http://schemas.openxmlformats.org/officeDocument/2006/relationships/hyperlink" Target="https://www.fooddesignthinking.org/" TargetMode="External"/><Relationship Id="rId2" Type="http://schemas.openxmlformats.org/officeDocument/2006/relationships/hyperlink" Target="https://www.foodnavigator.com/Article/2019/03/07/Healthy-ageing-Innovate-to-meet-the-needs-of-elderly-consumers" TargetMode="External"/><Relationship Id="rId1" Type="http://schemas.openxmlformats.org/officeDocument/2006/relationships/slideLayout" Target="../slideLayouts/slideLayout15.xml"/><Relationship Id="rId5" Type="http://schemas.openxmlformats.org/officeDocument/2006/relationships/image" Target="../media/image78.jpeg"/><Relationship Id="rId4" Type="http://schemas.openxmlformats.org/officeDocument/2006/relationships/hyperlink" Target="http://centmapress.ilb.uni-bonn.de/ojs/index.php/proceedings/article/viewFile/385/382"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69E4B-DF5E-452F-BA57-E595AE6ED9F3}"/>
              </a:ext>
            </a:extLst>
          </p:cNvPr>
          <p:cNvSpPr>
            <a:spLocks noGrp="1"/>
          </p:cNvSpPr>
          <p:nvPr>
            <p:ph type="body" sz="quarter" idx="15"/>
          </p:nvPr>
        </p:nvSpPr>
        <p:spPr>
          <a:xfrm>
            <a:off x="512760" y="4172994"/>
            <a:ext cx="6378491" cy="697353"/>
          </a:xfrm>
        </p:spPr>
        <p:txBody>
          <a:bodyPr/>
          <a:lstStyle/>
          <a:p>
            <a:r>
              <a:rPr lang="lt-LT" dirty="0"/>
              <a:t> 1 modulis</a:t>
            </a:r>
          </a:p>
        </p:txBody>
      </p:sp>
      <p:sp>
        <p:nvSpPr>
          <p:cNvPr id="3" name="Text Placeholder 2">
            <a:extLst>
              <a:ext uri="{FF2B5EF4-FFF2-40B4-BE49-F238E27FC236}">
                <a16:creationId xmlns:a16="http://schemas.microsoft.com/office/drawing/2014/main" id="{8BBC7079-051A-45C6-A393-C423D0323A46}"/>
              </a:ext>
            </a:extLst>
          </p:cNvPr>
          <p:cNvSpPr>
            <a:spLocks noGrp="1"/>
          </p:cNvSpPr>
          <p:nvPr>
            <p:ph type="body" sz="quarter" idx="16"/>
          </p:nvPr>
        </p:nvSpPr>
        <p:spPr>
          <a:xfrm>
            <a:off x="512760" y="3100647"/>
            <a:ext cx="6611247" cy="1151178"/>
          </a:xfrm>
        </p:spPr>
        <p:txBody>
          <a:bodyPr>
            <a:normAutofit fontScale="92500" lnSpcReduction="10000"/>
          </a:bodyPr>
          <a:lstStyle/>
          <a:p>
            <a:pPr>
              <a:lnSpc>
                <a:spcPct val="110000"/>
              </a:lnSpc>
            </a:pPr>
            <a:r>
              <a:rPr lang="en-US" b="1"/>
              <a:t>Sveiki atvykę į mokymo programą </a:t>
            </a:r>
            <a:r>
              <a:rPr lang="en-LT" b="1"/>
              <a:t>„I</a:t>
            </a:r>
            <a:r>
              <a:rPr lang="lt-LT" b="1"/>
              <a:t>novatyvus </a:t>
            </a:r>
            <a:r>
              <a:rPr lang="en-US" b="1"/>
              <a:t>maistas senjorams”</a:t>
            </a:r>
          </a:p>
        </p:txBody>
      </p:sp>
      <p:sp>
        <p:nvSpPr>
          <p:cNvPr id="4" name="TextBox 3">
            <a:extLst>
              <a:ext uri="{FF2B5EF4-FFF2-40B4-BE49-F238E27FC236}">
                <a16:creationId xmlns:a16="http://schemas.microsoft.com/office/drawing/2014/main" id="{A8B5C14A-B0AA-44D3-8BC4-4BDFD13A3F85}"/>
              </a:ext>
            </a:extLst>
          </p:cNvPr>
          <p:cNvSpPr txBox="1"/>
          <p:nvPr/>
        </p:nvSpPr>
        <p:spPr>
          <a:xfrm>
            <a:off x="7355558" y="5882531"/>
            <a:ext cx="4673881" cy="507831"/>
          </a:xfrm>
          <a:prstGeom prst="rect">
            <a:avLst/>
          </a:prstGeom>
          <a:noFill/>
        </p:spPr>
        <p:txBody>
          <a:bodyPr wrap="square">
            <a:spAutoFit/>
          </a:bodyPr>
          <a:lstStyle/>
          <a:p>
            <a:pPr algn="just"/>
            <a:r>
              <a:rPr lang="lt-LT" sz="900" dirty="0">
                <a:solidFill>
                  <a:srgbClr val="000000"/>
                </a:solidFill>
              </a:rPr>
              <a:t>Šią programą finansavo Europos Komisija. Už šį leidinį (komunikatą) atsako tik jo autorius, o Komisija neprisiima jokios atsakomybės už bet kokį jame pateiktos informacijos panaudojimą 2020-1-DE02-KA202-007612</a:t>
            </a:r>
          </a:p>
        </p:txBody>
      </p:sp>
      <p:pic>
        <p:nvPicPr>
          <p:cNvPr id="5" name="Picture 5" descr="Graphical user interface, text, application&#10;&#10;Description automatically generated">
            <a:extLst>
              <a:ext uri="{FF2B5EF4-FFF2-40B4-BE49-F238E27FC236}">
                <a16:creationId xmlns:a16="http://schemas.microsoft.com/office/drawing/2014/main" id="{1F817069-2CE9-9030-4E8E-D6B553A77918}"/>
              </a:ext>
            </a:extLst>
          </p:cNvPr>
          <p:cNvPicPr>
            <a:picLocks noChangeAspect="1"/>
          </p:cNvPicPr>
          <p:nvPr/>
        </p:nvPicPr>
        <p:blipFill>
          <a:blip r:embed="rId2"/>
          <a:stretch>
            <a:fillRect/>
          </a:stretch>
        </p:blipFill>
        <p:spPr>
          <a:xfrm>
            <a:off x="4572000" y="5886450"/>
            <a:ext cx="1524000" cy="742950"/>
          </a:xfrm>
          <a:prstGeom prst="rect">
            <a:avLst/>
          </a:prstGeom>
        </p:spPr>
      </p:pic>
    </p:spTree>
    <p:extLst>
      <p:ext uri="{BB962C8B-B14F-4D97-AF65-F5344CB8AC3E}">
        <p14:creationId xmlns:p14="http://schemas.microsoft.com/office/powerpoint/2010/main" val="40659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0F07D-0B80-4D84-B627-A0E12C4B6BC5}"/>
              </a:ext>
            </a:extLst>
          </p:cNvPr>
          <p:cNvSpPr>
            <a:spLocks noGrp="1"/>
          </p:cNvSpPr>
          <p:nvPr>
            <p:ph type="body" sz="quarter" idx="16"/>
          </p:nvPr>
        </p:nvSpPr>
        <p:spPr>
          <a:xfrm>
            <a:off x="2149154" y="934084"/>
            <a:ext cx="4235894" cy="2334633"/>
          </a:xfrm>
        </p:spPr>
        <p:txBody>
          <a:bodyPr>
            <a:normAutofit fontScale="92500"/>
          </a:bodyPr>
          <a:lstStyle/>
          <a:p>
            <a:r>
              <a:rPr lang="lt-LT" dirty="0">
                <a:latin typeface="Montserrat"/>
                <a:ea typeface="Calibri" panose="020F0502020204030204" pitchFamily="34" charset="0"/>
                <a:cs typeface="Times New Roman" panose="02020603050405020304" pitchFamily="18" charset="0"/>
              </a:rPr>
              <a:t>Senjorų rinkos galimybės Europoje</a:t>
            </a:r>
            <a:endParaRPr lang="en-IE" dirty="0"/>
          </a:p>
          <a:p>
            <a:endParaRPr lang="en-IE" dirty="0"/>
          </a:p>
        </p:txBody>
      </p:sp>
      <p:sp>
        <p:nvSpPr>
          <p:cNvPr id="4" name="Text Placeholder 2">
            <a:extLst>
              <a:ext uri="{FF2B5EF4-FFF2-40B4-BE49-F238E27FC236}">
                <a16:creationId xmlns:a16="http://schemas.microsoft.com/office/drawing/2014/main" id="{AB46EF17-ECA3-42EA-B306-497B411DE229}"/>
              </a:ext>
            </a:extLst>
          </p:cNvPr>
          <p:cNvSpPr>
            <a:spLocks noGrp="1"/>
          </p:cNvSpPr>
          <p:nvPr>
            <p:ph type="body" sz="quarter" idx="17"/>
          </p:nvPr>
        </p:nvSpPr>
        <p:spPr>
          <a:xfrm>
            <a:off x="704850" y="933450"/>
            <a:ext cx="904875" cy="582613"/>
          </a:xfrm>
        </p:spPr>
        <p:txBody>
          <a:bodyPr>
            <a:normAutofit fontScale="85000" lnSpcReduction="20000"/>
          </a:bodyPr>
          <a:lstStyle/>
          <a:p>
            <a:r>
              <a:rPr lang="en-US"/>
              <a:t>1</a:t>
            </a:r>
          </a:p>
          <a:p>
            <a:endParaRPr lang="en-IE"/>
          </a:p>
        </p:txBody>
      </p:sp>
    </p:spTree>
    <p:extLst>
      <p:ext uri="{BB962C8B-B14F-4D97-AF65-F5344CB8AC3E}">
        <p14:creationId xmlns:p14="http://schemas.microsoft.com/office/powerpoint/2010/main" val="212765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D841E-5A4A-4A85-8ECF-9931008C4DC9}"/>
              </a:ext>
            </a:extLst>
          </p:cNvPr>
          <p:cNvSpPr>
            <a:spLocks noGrp="1"/>
          </p:cNvSpPr>
          <p:nvPr>
            <p:ph type="body" sz="quarter" idx="14"/>
          </p:nvPr>
        </p:nvSpPr>
        <p:spPr>
          <a:xfrm>
            <a:off x="10784126" y="3892209"/>
            <a:ext cx="785328" cy="1056986"/>
          </a:xfrm>
        </p:spPr>
        <p:txBody>
          <a:bodyPr>
            <a:noAutofit/>
          </a:bodyPr>
          <a:lstStyle/>
          <a:p>
            <a:r>
              <a:rPr lang="en-US" sz="8000" dirty="0"/>
              <a:t>”</a:t>
            </a:r>
            <a:endParaRPr lang="en-IE" sz="8000" dirty="0"/>
          </a:p>
        </p:txBody>
      </p:sp>
      <p:sp>
        <p:nvSpPr>
          <p:cNvPr id="3" name="Text Placeholder 2">
            <a:extLst>
              <a:ext uri="{FF2B5EF4-FFF2-40B4-BE49-F238E27FC236}">
                <a16:creationId xmlns:a16="http://schemas.microsoft.com/office/drawing/2014/main" id="{DC14B8E7-2060-4EED-825E-9DA21813BD37}"/>
              </a:ext>
            </a:extLst>
          </p:cNvPr>
          <p:cNvSpPr>
            <a:spLocks noGrp="1"/>
          </p:cNvSpPr>
          <p:nvPr>
            <p:ph type="body" sz="quarter" idx="13"/>
          </p:nvPr>
        </p:nvSpPr>
        <p:spPr>
          <a:xfrm>
            <a:off x="6807398" y="795622"/>
            <a:ext cx="4369392" cy="4493975"/>
          </a:xfrm>
        </p:spPr>
        <p:txBody>
          <a:bodyPr/>
          <a:lstStyle/>
          <a:p>
            <a:r>
              <a:rPr lang="lt-LT" dirty="0"/>
              <a:t>visos ekonominės veiklos, skirtos 50 metų ir vyresnių žmonių poreikiams tenkinti, įskaitant produktus ir paslaugas, kurias jie tiesiogiai perka, ir tolesnę ekonominę veiklą, kurią sukuria šios išlaidos. </a:t>
            </a:r>
            <a:endParaRPr lang="en-IE" dirty="0"/>
          </a:p>
        </p:txBody>
      </p:sp>
      <p:sp>
        <p:nvSpPr>
          <p:cNvPr id="4" name="Text Placeholder 3">
            <a:extLst>
              <a:ext uri="{FF2B5EF4-FFF2-40B4-BE49-F238E27FC236}">
                <a16:creationId xmlns:a16="http://schemas.microsoft.com/office/drawing/2014/main" id="{0ED3EBBB-A3F2-4673-A117-600A1B272C37}"/>
              </a:ext>
            </a:extLst>
          </p:cNvPr>
          <p:cNvSpPr>
            <a:spLocks noGrp="1"/>
          </p:cNvSpPr>
          <p:nvPr>
            <p:ph type="body" sz="quarter" idx="15"/>
          </p:nvPr>
        </p:nvSpPr>
        <p:spPr>
          <a:xfrm>
            <a:off x="6096000" y="795622"/>
            <a:ext cx="2613204" cy="1221666"/>
          </a:xfrm>
        </p:spPr>
        <p:txBody>
          <a:bodyPr/>
          <a:lstStyle/>
          <a:p>
            <a:r>
              <a:rPr lang="en-LT" sz="9600" dirty="0"/>
              <a:t>„</a:t>
            </a:r>
            <a:endParaRPr lang="en-IE" sz="8000" dirty="0"/>
          </a:p>
        </p:txBody>
      </p:sp>
      <p:sp>
        <p:nvSpPr>
          <p:cNvPr id="7" name="TextBox 6">
            <a:extLst>
              <a:ext uri="{FF2B5EF4-FFF2-40B4-BE49-F238E27FC236}">
                <a16:creationId xmlns:a16="http://schemas.microsoft.com/office/drawing/2014/main" id="{53B7D27E-FF34-494B-86C6-601035B55788}"/>
              </a:ext>
            </a:extLst>
          </p:cNvPr>
          <p:cNvSpPr txBox="1"/>
          <p:nvPr/>
        </p:nvSpPr>
        <p:spPr>
          <a:xfrm>
            <a:off x="1189608" y="1749947"/>
            <a:ext cx="4447713" cy="3416320"/>
          </a:xfrm>
          <a:prstGeom prst="rect">
            <a:avLst/>
          </a:prstGeom>
          <a:noFill/>
        </p:spPr>
        <p:txBody>
          <a:bodyPr wrap="square">
            <a:spAutoFit/>
          </a:bodyPr>
          <a:lstStyle/>
          <a:p>
            <a:r>
              <a:rPr lang="lt-LT" sz="5400" dirty="0">
                <a:solidFill>
                  <a:srgbClr val="000000"/>
                </a:solidFill>
              </a:rPr>
              <a:t>ES </a:t>
            </a:r>
            <a:r>
              <a:rPr lang="lt-LT" sz="5400" b="1" dirty="0">
                <a:solidFill>
                  <a:srgbClr val="000000"/>
                </a:solidFill>
              </a:rPr>
              <a:t>sidabrinę ekonomiką </a:t>
            </a:r>
            <a:r>
              <a:rPr lang="lt-LT" sz="5400" dirty="0">
                <a:solidFill>
                  <a:srgbClr val="000000"/>
                </a:solidFill>
              </a:rPr>
              <a:t>apibrėžia kaip...</a:t>
            </a:r>
            <a:endParaRPr lang="en-IE" sz="5400" dirty="0"/>
          </a:p>
        </p:txBody>
      </p:sp>
    </p:spTree>
    <p:extLst>
      <p:ext uri="{BB962C8B-B14F-4D97-AF65-F5344CB8AC3E}">
        <p14:creationId xmlns:p14="http://schemas.microsoft.com/office/powerpoint/2010/main" val="41591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aper planes formed a triangle with one yellow paper plane on top">
            <a:extLst>
              <a:ext uri="{FF2B5EF4-FFF2-40B4-BE49-F238E27FC236}">
                <a16:creationId xmlns:a16="http://schemas.microsoft.com/office/drawing/2014/main" id="{943E2365-5FF6-4C9C-9528-C0859F03F90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B51C9F7A-DEF6-4C57-A61F-574B25A17878}"/>
              </a:ext>
            </a:extLst>
          </p:cNvPr>
          <p:cNvSpPr>
            <a:spLocks noGrp="1"/>
          </p:cNvSpPr>
          <p:nvPr>
            <p:ph type="body" sz="quarter" idx="18"/>
          </p:nvPr>
        </p:nvSpPr>
        <p:spPr>
          <a:xfrm>
            <a:off x="1570886" y="1566041"/>
            <a:ext cx="5105121" cy="4855780"/>
          </a:xfrm>
        </p:spPr>
        <p:txBody>
          <a:bodyPr>
            <a:normAutofit lnSpcReduction="10000"/>
          </a:bodyPr>
          <a:lstStyle/>
          <a:p>
            <a:pPr>
              <a:lnSpc>
                <a:spcPct val="100000"/>
              </a:lnSpc>
            </a:pPr>
            <a:r>
              <a:rPr lang="lt-LT" dirty="0"/>
              <a:t>Sidabrinė ekonomika apima visus ekonomikos sektorius, įskaitant sveikatos ir mitybos, laisvalaikio ir gerovės, finansų ir transporto, būsto, švietimo ir užimtumo sektorius.</a:t>
            </a:r>
          </a:p>
          <a:p>
            <a:pPr>
              <a:lnSpc>
                <a:spcPct val="100000"/>
              </a:lnSpc>
            </a:pPr>
            <a:r>
              <a:rPr lang="lt-LT" dirty="0"/>
              <a:t>Europos Komisijos tyrime apskaičiuota, kad 2015 m. Europos sidabrinės ekonomikos bazinė vertė buvo 3,7 trilijono eurų, daugiausia </a:t>
            </a:r>
            <a:r>
              <a:rPr lang="en-US" dirty="0"/>
              <a:t>tai </a:t>
            </a:r>
            <a:r>
              <a:rPr lang="lt-LT" dirty="0"/>
              <a:t>privačių vyresnio amžiaus žmonių (50+) </a:t>
            </a:r>
            <a:r>
              <a:rPr lang="lt-LT" dirty="0" err="1"/>
              <a:t>išlaid</a:t>
            </a:r>
            <a:r>
              <a:rPr lang="en-US" dirty="0" err="1"/>
              <a:t>os</a:t>
            </a:r>
            <a:r>
              <a:rPr lang="lt-LT" dirty="0"/>
              <a:t> įvairioms prekėms ir paslaugoms. Šiame tyrime prognozuojama, kad iki 2025 m. ši rinka kasmet augs ~5 proc. ir pasieks 5,7 trilijono eurų.</a:t>
            </a:r>
            <a:endParaRPr lang="en-IE" dirty="0"/>
          </a:p>
        </p:txBody>
      </p:sp>
      <p:sp>
        <p:nvSpPr>
          <p:cNvPr id="4" name="Text Placeholder 3">
            <a:extLst>
              <a:ext uri="{FF2B5EF4-FFF2-40B4-BE49-F238E27FC236}">
                <a16:creationId xmlns:a16="http://schemas.microsoft.com/office/drawing/2014/main" id="{447FE2DA-B228-46ED-81D6-4F8AA17B6AAA}"/>
              </a:ext>
            </a:extLst>
          </p:cNvPr>
          <p:cNvSpPr>
            <a:spLocks noGrp="1"/>
          </p:cNvSpPr>
          <p:nvPr>
            <p:ph type="body" sz="quarter" idx="16"/>
          </p:nvPr>
        </p:nvSpPr>
        <p:spPr>
          <a:xfrm>
            <a:off x="1718561" y="595510"/>
            <a:ext cx="4957447" cy="582221"/>
          </a:xfrm>
        </p:spPr>
        <p:txBody>
          <a:bodyPr>
            <a:normAutofit/>
          </a:bodyPr>
          <a:lstStyle/>
          <a:p>
            <a:r>
              <a:rPr lang="lt-LT" sz="3300" b="1" dirty="0"/>
              <a:t>Galimybių šaltinis</a:t>
            </a:r>
            <a:endParaRPr lang="en-IE" sz="3300" b="1" dirty="0"/>
          </a:p>
        </p:txBody>
      </p:sp>
    </p:spTree>
    <p:extLst>
      <p:ext uri="{BB962C8B-B14F-4D97-AF65-F5344CB8AC3E}">
        <p14:creationId xmlns:p14="http://schemas.microsoft.com/office/powerpoint/2010/main" val="339783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1D2A2B-E8B7-4906-B4FC-1BACC67DF5EE}"/>
              </a:ext>
            </a:extLst>
          </p:cNvPr>
          <p:cNvSpPr>
            <a:spLocks noGrp="1"/>
          </p:cNvSpPr>
          <p:nvPr>
            <p:ph type="body" sz="quarter" idx="18"/>
          </p:nvPr>
        </p:nvSpPr>
        <p:spPr>
          <a:xfrm>
            <a:off x="1589969" y="1339307"/>
            <a:ext cx="5105121" cy="5421091"/>
          </a:xfrm>
        </p:spPr>
        <p:txBody>
          <a:bodyPr>
            <a:noAutofit/>
          </a:bodyPr>
          <a:lstStyle/>
          <a:p>
            <a:pPr>
              <a:lnSpc>
                <a:spcPct val="100000"/>
              </a:lnSpc>
            </a:pPr>
            <a:r>
              <a:rPr lang="lt-LT" dirty="0"/>
              <a:t>Europoje gyvena seniausi pasaulio gyventojai </a:t>
            </a:r>
            <a:r>
              <a:rPr lang="en-LT" dirty="0"/>
              <a:t>–</a:t>
            </a:r>
            <a:r>
              <a:rPr lang="lt-LT" dirty="0"/>
              <a:t> kas ketvirtas europietis yra 60 metų ir vyresnis. </a:t>
            </a:r>
          </a:p>
          <a:p>
            <a:pPr>
              <a:lnSpc>
                <a:spcPct val="100000"/>
              </a:lnSpc>
            </a:pPr>
            <a:r>
              <a:rPr lang="lt-LT" dirty="0"/>
              <a:t>Remiantis </a:t>
            </a:r>
            <a:r>
              <a:rPr lang="lt-LT" dirty="0">
                <a:solidFill>
                  <a:srgbClr val="003366"/>
                </a:solidFill>
                <a:hlinkClick r:id="rId2">
                  <a:extLst>
                    <a:ext uri="{A12FA001-AC4F-418D-AE19-62706E023703}">
                      <ahyp:hlinkClr xmlns:ahyp="http://schemas.microsoft.com/office/drawing/2018/hyperlinkcolor" val="tx"/>
                    </a:ext>
                  </a:extLst>
                </a:hlinkClick>
              </a:rPr>
              <a:t>Nacionalinio senėjimo instituto</a:t>
            </a:r>
            <a:r>
              <a:rPr lang="lt-LT" dirty="0">
                <a:solidFill>
                  <a:srgbClr val="003366"/>
                </a:solidFill>
              </a:rPr>
              <a:t> </a:t>
            </a:r>
            <a:r>
              <a:rPr lang="lt-LT" dirty="0"/>
              <a:t>statistiniais duomenimis</a:t>
            </a:r>
            <a:r>
              <a:rPr lang="en-US" dirty="0"/>
              <a:t>, </a:t>
            </a:r>
            <a:r>
              <a:rPr lang="en-US" dirty="0" err="1"/>
              <a:t>Europoje</a:t>
            </a:r>
            <a:r>
              <a:rPr lang="en-US" dirty="0"/>
              <a:t> </a:t>
            </a:r>
            <a:r>
              <a:rPr lang="en-US" dirty="0" err="1"/>
              <a:t>iki</a:t>
            </a:r>
            <a:r>
              <a:rPr lang="en-US" dirty="0"/>
              <a:t> 2060 m:</a:t>
            </a:r>
          </a:p>
          <a:p>
            <a:pPr marL="414900" indent="-342900">
              <a:lnSpc>
                <a:spcPct val="100000"/>
              </a:lnSpc>
              <a:buFont typeface="Arial" panose="020B0604020202020204" pitchFamily="34" charset="0"/>
              <a:buChar char="•"/>
            </a:pPr>
            <a:r>
              <a:rPr lang="lt-LT" dirty="0"/>
              <a:t>vyresnių nei 65 metų amžiaus žmonių dalis padidės iki 30 proc. ir</a:t>
            </a:r>
          </a:p>
          <a:p>
            <a:pPr marL="414900" indent="-342900">
              <a:lnSpc>
                <a:spcPct val="100000"/>
              </a:lnSpc>
              <a:buFont typeface="Arial" panose="020B0604020202020204" pitchFamily="34" charset="0"/>
              <a:buChar char="•"/>
            </a:pPr>
            <a:r>
              <a:rPr lang="lt-LT" dirty="0"/>
              <a:t>80 metų ir vyresnių asmenų skaičius padidės daugiau nei dvigubai - nuo 5 proc. iki 12 proc.</a:t>
            </a:r>
            <a:endParaRPr lang="en-US" dirty="0"/>
          </a:p>
        </p:txBody>
      </p:sp>
      <p:sp>
        <p:nvSpPr>
          <p:cNvPr id="5" name="Text Placeholder 3">
            <a:extLst>
              <a:ext uri="{FF2B5EF4-FFF2-40B4-BE49-F238E27FC236}">
                <a16:creationId xmlns:a16="http://schemas.microsoft.com/office/drawing/2014/main" id="{F08BA2C4-9813-4BAD-9288-9A996A58FB8B}"/>
              </a:ext>
            </a:extLst>
          </p:cNvPr>
          <p:cNvSpPr>
            <a:spLocks noGrp="1"/>
          </p:cNvSpPr>
          <p:nvPr>
            <p:ph type="body" sz="quarter" idx="16"/>
          </p:nvPr>
        </p:nvSpPr>
        <p:spPr>
          <a:xfrm>
            <a:off x="1701949" y="545582"/>
            <a:ext cx="4716462" cy="582612"/>
          </a:xfrm>
        </p:spPr>
        <p:txBody>
          <a:bodyPr>
            <a:normAutofit/>
          </a:bodyPr>
          <a:lstStyle/>
          <a:p>
            <a:r>
              <a:rPr lang="lt-LT" sz="3300" b="1"/>
              <a:t>Auganti rinka</a:t>
            </a:r>
          </a:p>
        </p:txBody>
      </p:sp>
      <p:pic>
        <p:nvPicPr>
          <p:cNvPr id="8" name="Picture Placeholder 7" descr="Multi-colored graph blocks">
            <a:extLst>
              <a:ext uri="{FF2B5EF4-FFF2-40B4-BE49-F238E27FC236}">
                <a16:creationId xmlns:a16="http://schemas.microsoft.com/office/drawing/2014/main" id="{EA2CC4D8-45F7-4A93-B6A5-157860A12C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8548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1D2A2B-E8B7-4906-B4FC-1BACC67DF5EE}"/>
              </a:ext>
            </a:extLst>
          </p:cNvPr>
          <p:cNvSpPr>
            <a:spLocks noGrp="1"/>
          </p:cNvSpPr>
          <p:nvPr>
            <p:ph type="body" sz="quarter" idx="18"/>
          </p:nvPr>
        </p:nvSpPr>
        <p:spPr>
          <a:xfrm>
            <a:off x="1548063" y="1321500"/>
            <a:ext cx="5303999" cy="5421090"/>
          </a:xfrm>
        </p:spPr>
        <p:txBody>
          <a:bodyPr>
            <a:noAutofit/>
          </a:bodyPr>
          <a:lstStyle/>
          <a:p>
            <a:pPr>
              <a:lnSpc>
                <a:spcPct val="100000"/>
              </a:lnSpc>
            </a:pPr>
            <a:r>
              <a:rPr lang="lt-LT" dirty="0"/>
              <a:t>2060 m. Europoje kas trečias gyventojas bus vyresnis nei 65 metų. Panašios tendencijos </a:t>
            </a:r>
            <a:r>
              <a:rPr lang="en-LT" dirty="0"/>
              <a:t>–</a:t>
            </a:r>
            <a:r>
              <a:rPr lang="lt-LT" dirty="0"/>
              <a:t> ilgėjanti gyvenimo trukmė ir gyventojų piramidės pasikeitimas </a:t>
            </a:r>
            <a:r>
              <a:rPr lang="en-LT" dirty="0"/>
              <a:t>–</a:t>
            </a:r>
            <a:r>
              <a:rPr lang="lt-LT" dirty="0"/>
              <a:t> bus ir kitose išsivysčiusiose planetos šalyse. Pasaulio banko ir </a:t>
            </a:r>
            <a:r>
              <a:rPr lang="en-US" dirty="0" err="1">
                <a:solidFill>
                  <a:srgbClr val="003366"/>
                </a:solidFill>
                <a:hlinkClick r:id="rId3">
                  <a:extLst>
                    <a:ext uri="{A12FA001-AC4F-418D-AE19-62706E023703}">
                      <ahyp:hlinkClr xmlns:ahyp="http://schemas.microsoft.com/office/drawing/2018/hyperlinkcolor" val="tx"/>
                    </a:ext>
                  </a:extLst>
                </a:hlinkClick>
              </a:rPr>
              <a:t>Pasaulio</a:t>
            </a:r>
            <a:r>
              <a:rPr lang="en-US" dirty="0">
                <a:solidFill>
                  <a:srgbClr val="003366"/>
                </a:solidFill>
                <a:hlinkClick r:id="rId3">
                  <a:extLst>
                    <a:ext uri="{A12FA001-AC4F-418D-AE19-62706E023703}">
                      <ahyp:hlinkClr xmlns:ahyp="http://schemas.microsoft.com/office/drawing/2018/hyperlinkcolor" val="tx"/>
                    </a:ext>
                  </a:extLst>
                </a:hlinkClick>
              </a:rPr>
              <a:t> </a:t>
            </a:r>
            <a:r>
              <a:rPr lang="en-US" dirty="0" err="1">
                <a:solidFill>
                  <a:srgbClr val="003366"/>
                </a:solidFill>
                <a:hlinkClick r:id="rId3">
                  <a:extLst>
                    <a:ext uri="{A12FA001-AC4F-418D-AE19-62706E023703}">
                      <ahyp:hlinkClr xmlns:ahyp="http://schemas.microsoft.com/office/drawing/2018/hyperlinkcolor" val="tx"/>
                    </a:ext>
                  </a:extLst>
                </a:hlinkClick>
              </a:rPr>
              <a:t>sveikatos</a:t>
            </a:r>
            <a:r>
              <a:rPr lang="en-US" dirty="0">
                <a:solidFill>
                  <a:srgbClr val="003366"/>
                </a:solidFill>
                <a:hlinkClick r:id="rId3">
                  <a:extLst>
                    <a:ext uri="{A12FA001-AC4F-418D-AE19-62706E023703}">
                      <ahyp:hlinkClr xmlns:ahyp="http://schemas.microsoft.com/office/drawing/2018/hyperlinkcolor" val="tx"/>
                    </a:ext>
                  </a:extLst>
                </a:hlinkClick>
              </a:rPr>
              <a:t> </a:t>
            </a:r>
            <a:r>
              <a:rPr lang="en-US" dirty="0" err="1">
                <a:solidFill>
                  <a:srgbClr val="003366"/>
                </a:solidFill>
                <a:hlinkClick r:id="rId3">
                  <a:extLst>
                    <a:ext uri="{A12FA001-AC4F-418D-AE19-62706E023703}">
                      <ahyp:hlinkClr xmlns:ahyp="http://schemas.microsoft.com/office/drawing/2018/hyperlinkcolor" val="tx"/>
                    </a:ext>
                  </a:extLst>
                </a:hlinkClick>
              </a:rPr>
              <a:t>organizacijos</a:t>
            </a:r>
            <a:r>
              <a:rPr lang="en-US" dirty="0">
                <a:solidFill>
                  <a:srgbClr val="003366"/>
                </a:solidFill>
                <a:hlinkClick r:id="rId3">
                  <a:extLst>
                    <a:ext uri="{A12FA001-AC4F-418D-AE19-62706E023703}">
                      <ahyp:hlinkClr xmlns:ahyp="http://schemas.microsoft.com/office/drawing/2018/hyperlinkcolor" val="tx"/>
                    </a:ext>
                  </a:extLst>
                </a:hlinkClick>
              </a:rPr>
              <a:t> (PSO) </a:t>
            </a:r>
            <a:r>
              <a:rPr lang="en-US" dirty="0" err="1"/>
              <a:t>statistiniai</a:t>
            </a:r>
            <a:r>
              <a:rPr lang="en-US" dirty="0"/>
              <a:t> </a:t>
            </a:r>
            <a:r>
              <a:rPr lang="en-US" dirty="0" err="1"/>
              <a:t>duomenys</a:t>
            </a:r>
            <a:r>
              <a:rPr lang="en-US" dirty="0"/>
              <a:t> </a:t>
            </a:r>
            <a:r>
              <a:rPr lang="en-US" dirty="0" err="1"/>
              <a:t>rodo</a:t>
            </a:r>
            <a:r>
              <a:rPr lang="en-US" dirty="0"/>
              <a:t>, </a:t>
            </a:r>
            <a:r>
              <a:rPr lang="en-US" dirty="0" err="1"/>
              <a:t>kad</a:t>
            </a:r>
            <a:r>
              <a:rPr lang="en-US" dirty="0"/>
              <a:t>:</a:t>
            </a:r>
          </a:p>
          <a:p>
            <a:pPr marL="414900" indent="-342900">
              <a:lnSpc>
                <a:spcPct val="100000"/>
              </a:lnSpc>
              <a:buFont typeface="Arial" panose="020B0604020202020204" pitchFamily="34" charset="0"/>
              <a:buChar char="•"/>
            </a:pPr>
            <a:r>
              <a:rPr lang="lt-LT" dirty="0"/>
              <a:t>2020 m. žmonės vidutiniškai gyvens 72,5 metų, t. y. 20 metų ilgiau nei 1960 m, </a:t>
            </a:r>
          </a:p>
          <a:p>
            <a:pPr marL="414900" indent="-342900">
              <a:lnSpc>
                <a:spcPct val="100000"/>
              </a:lnSpc>
              <a:buFont typeface="Arial" panose="020B0604020202020204" pitchFamily="34" charset="0"/>
              <a:buChar char="•"/>
            </a:pPr>
            <a:r>
              <a:rPr lang="lt-LT" dirty="0"/>
              <a:t>iki 2050 m., palyginti su 2000 m., bendras vyresnių nei 60 metų gyventojų skaičius padvigubės.</a:t>
            </a:r>
            <a:endParaRPr lang="en-IE" dirty="0"/>
          </a:p>
        </p:txBody>
      </p:sp>
      <p:sp>
        <p:nvSpPr>
          <p:cNvPr id="5" name="Text Placeholder 3">
            <a:extLst>
              <a:ext uri="{FF2B5EF4-FFF2-40B4-BE49-F238E27FC236}">
                <a16:creationId xmlns:a16="http://schemas.microsoft.com/office/drawing/2014/main" id="{F08BA2C4-9813-4BAD-9288-9A996A58FB8B}"/>
              </a:ext>
            </a:extLst>
          </p:cNvPr>
          <p:cNvSpPr>
            <a:spLocks noGrp="1"/>
          </p:cNvSpPr>
          <p:nvPr>
            <p:ph type="body" sz="quarter" idx="16"/>
          </p:nvPr>
        </p:nvSpPr>
        <p:spPr>
          <a:xfrm>
            <a:off x="1730706" y="576571"/>
            <a:ext cx="4716462" cy="582612"/>
          </a:xfrm>
        </p:spPr>
        <p:txBody>
          <a:bodyPr>
            <a:normAutofit/>
          </a:bodyPr>
          <a:lstStyle/>
          <a:p>
            <a:r>
              <a:rPr lang="lt-LT" sz="3300" b="1"/>
              <a:t>Auganti rinka</a:t>
            </a:r>
          </a:p>
        </p:txBody>
      </p:sp>
      <p:pic>
        <p:nvPicPr>
          <p:cNvPr id="8" name="Picture Placeholder 7" descr="Field of white flowers">
            <a:extLst>
              <a:ext uri="{FF2B5EF4-FFF2-40B4-BE49-F238E27FC236}">
                <a16:creationId xmlns:a16="http://schemas.microsoft.com/office/drawing/2014/main" id="{845D3E4F-3889-47F3-9DD6-6913575BB5EE}"/>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770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and counting coins">
            <a:extLst>
              <a:ext uri="{FF2B5EF4-FFF2-40B4-BE49-F238E27FC236}">
                <a16:creationId xmlns:a16="http://schemas.microsoft.com/office/drawing/2014/main" id="{D49B694E-ADA3-49D9-B2CE-58AC5B6C7C4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879044AA-DCF5-4228-BAF0-72D39248354A}"/>
              </a:ext>
            </a:extLst>
          </p:cNvPr>
          <p:cNvSpPr>
            <a:spLocks noGrp="1"/>
          </p:cNvSpPr>
          <p:nvPr>
            <p:ph type="body" sz="quarter" idx="18"/>
          </p:nvPr>
        </p:nvSpPr>
        <p:spPr>
          <a:xfrm>
            <a:off x="1592036" y="1502229"/>
            <a:ext cx="5105120" cy="4796966"/>
          </a:xfrm>
        </p:spPr>
        <p:txBody>
          <a:bodyPr>
            <a:normAutofit/>
          </a:bodyPr>
          <a:lstStyle/>
          <a:p>
            <a:r>
              <a:rPr lang="lt-LT" dirty="0"/>
              <a:t>Šiandien sidabrinei ekonomikai vis dar reikia įveikti daug iššūkių, kad ji taptų tikru ekonomikos varikliu, tačiau ateities ekonomikai vadovaus vyresnio amžiaus žmonės.  Sidabrinės </a:t>
            </a:r>
            <a:r>
              <a:rPr lang="lt-LT" dirty="0" err="1"/>
              <a:t>ekonomik</a:t>
            </a:r>
            <a:r>
              <a:rPr lang="en-US" dirty="0" err="1"/>
              <a:t>os</a:t>
            </a:r>
            <a:r>
              <a:rPr lang="en-US" dirty="0"/>
              <a:t> </a:t>
            </a:r>
            <a:r>
              <a:rPr lang="lt-LT" dirty="0"/>
              <a:t>atstovai yra pagrindi</a:t>
            </a:r>
            <a:r>
              <a:rPr lang="en-US" dirty="0" err="1"/>
              <a:t>niai</a:t>
            </a:r>
            <a:r>
              <a:rPr lang="lt-LT" dirty="0"/>
              <a:t> sveikatos priežiūros paslaugų vartotoja</a:t>
            </a:r>
            <a:r>
              <a:rPr lang="en-US" dirty="0" err="1"/>
              <a:t>i</a:t>
            </a:r>
            <a:r>
              <a:rPr lang="en-US" dirty="0"/>
              <a:t>. Jai</a:t>
            </a:r>
            <a:r>
              <a:rPr lang="lt-LT" dirty="0"/>
              <a:t> tenka daugiau kaip </a:t>
            </a:r>
            <a:r>
              <a:rPr lang="lt-LT" dirty="0">
                <a:solidFill>
                  <a:srgbClr val="1D599B"/>
                </a:solidFill>
                <a:hlinkClick r:id="rId4">
                  <a:extLst>
                    <a:ext uri="{A12FA001-AC4F-418D-AE19-62706E023703}">
                      <ahyp:hlinkClr xmlns:ahyp="http://schemas.microsoft.com/office/drawing/2018/hyperlinkcolor" val="tx"/>
                    </a:ext>
                  </a:extLst>
                </a:hlinkClick>
              </a:rPr>
              <a:t>53% visų ES sveikatos priežiūros išlaidų.</a:t>
            </a:r>
            <a:r>
              <a:rPr lang="en-US" dirty="0"/>
              <a:t> </a:t>
            </a:r>
            <a:r>
              <a:rPr lang="lt-LT" dirty="0"/>
              <a:t>Maistas ir gėrimai yra antroji pagal dydį</a:t>
            </a:r>
            <a:r>
              <a:rPr lang="en-US" dirty="0"/>
              <a:t> </a:t>
            </a:r>
            <a:r>
              <a:rPr lang="en-US" dirty="0" err="1"/>
              <a:t>rinka</a:t>
            </a:r>
            <a:r>
              <a:rPr lang="lt-LT" dirty="0"/>
              <a:t>, kurią žymiai daugiau vartoja sidabrinės ekonomikos atstovai nei jaunesnio amžiaus žmonės. </a:t>
            </a:r>
            <a:endParaRPr lang="en-IE" dirty="0"/>
          </a:p>
        </p:txBody>
      </p:sp>
      <p:sp>
        <p:nvSpPr>
          <p:cNvPr id="5" name="Text Placeholder 2">
            <a:extLst>
              <a:ext uri="{FF2B5EF4-FFF2-40B4-BE49-F238E27FC236}">
                <a16:creationId xmlns:a16="http://schemas.microsoft.com/office/drawing/2014/main" id="{5D7D80B1-35DD-40F6-9908-9635756BDE5C}"/>
              </a:ext>
            </a:extLst>
          </p:cNvPr>
          <p:cNvSpPr>
            <a:spLocks noGrp="1"/>
          </p:cNvSpPr>
          <p:nvPr>
            <p:ph type="body" sz="quarter" idx="16"/>
          </p:nvPr>
        </p:nvSpPr>
        <p:spPr>
          <a:xfrm>
            <a:off x="1719263" y="595313"/>
            <a:ext cx="4716462" cy="582612"/>
          </a:xfrm>
        </p:spPr>
        <p:txBody>
          <a:bodyPr>
            <a:normAutofit lnSpcReduction="10000"/>
          </a:bodyPr>
          <a:lstStyle/>
          <a:p>
            <a:r>
              <a:rPr lang="lt-LT" b="1"/>
              <a:t>Ateities ekonomika</a:t>
            </a:r>
          </a:p>
        </p:txBody>
      </p:sp>
    </p:spTree>
    <p:extLst>
      <p:ext uri="{BB962C8B-B14F-4D97-AF65-F5344CB8AC3E}">
        <p14:creationId xmlns:p14="http://schemas.microsoft.com/office/powerpoint/2010/main" val="372977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5FECD-8B32-4DFF-A13E-7F05C7A89182}"/>
              </a:ext>
            </a:extLst>
          </p:cNvPr>
          <p:cNvSpPr>
            <a:spLocks noGrp="1"/>
          </p:cNvSpPr>
          <p:nvPr>
            <p:ph type="body" sz="quarter" idx="18"/>
          </p:nvPr>
        </p:nvSpPr>
        <p:spPr>
          <a:xfrm>
            <a:off x="346840" y="1534510"/>
            <a:ext cx="5749159" cy="4330262"/>
          </a:xfrm>
        </p:spPr>
        <p:txBody>
          <a:bodyPr>
            <a:normAutofit/>
          </a:bodyPr>
          <a:lstStyle/>
          <a:p>
            <a:pPr indent="0">
              <a:lnSpc>
                <a:spcPct val="100000"/>
              </a:lnSpc>
            </a:pPr>
            <a:r>
              <a:rPr lang="lt-LT" b="1" u="sng" dirty="0">
                <a:latin typeface="Avenir Black" panose="02000503020000020003" pitchFamily="2" charset="0"/>
              </a:rPr>
              <a:t>Pasaulio sveikatos organizacija (</a:t>
            </a:r>
            <a:r>
              <a:rPr lang="en-US" b="1" u="sng" dirty="0">
                <a:latin typeface="Avenir Black" panose="02000503020000020003" pitchFamily="2" charset="0"/>
              </a:rPr>
              <a:t>PSO</a:t>
            </a:r>
            <a:r>
              <a:rPr lang="lt-LT" b="1" u="sng" dirty="0">
                <a:latin typeface="Avenir Black" panose="02000503020000020003" pitchFamily="2" charset="0"/>
              </a:rPr>
              <a:t>) sukūrė sistemą</a:t>
            </a:r>
            <a:r>
              <a:rPr lang="lt-LT" dirty="0">
                <a:latin typeface="Avenir Black" panose="02000503020000020003" pitchFamily="2" charset="0"/>
              </a:rPr>
              <a:t>, padedančią suprasti aktyvaus senėjimo veiksnius, o šeši šios sistemos aspektai naudojami siekiant pristatyti ES sidabrinės ekonomikos augimo iššūkius ir galimybes. Kadangi š</a:t>
            </a:r>
            <a:r>
              <a:rPr lang="en-US" dirty="0" err="1">
                <a:latin typeface="Avenir Black" panose="02000503020000020003" pitchFamily="2" charset="0"/>
              </a:rPr>
              <a:t>i</a:t>
            </a:r>
            <a:r>
              <a:rPr lang="lt-LT" dirty="0">
                <a:latin typeface="Avenir Black" panose="02000503020000020003" pitchFamily="2" charset="0"/>
              </a:rPr>
              <a:t>e</a:t>
            </a:r>
            <a:r>
              <a:rPr lang="en-US" dirty="0">
                <a:latin typeface="Avenir Black" panose="02000503020000020003" pitchFamily="2" charset="0"/>
              </a:rPr>
              <a:t> </a:t>
            </a:r>
            <a:r>
              <a:rPr lang="en-US" dirty="0" err="1">
                <a:latin typeface="Avenir Black" panose="02000503020000020003" pitchFamily="2" charset="0"/>
              </a:rPr>
              <a:t>aspektai</a:t>
            </a:r>
            <a:r>
              <a:rPr lang="en-US" dirty="0">
                <a:latin typeface="Avenir Black" panose="02000503020000020003" pitchFamily="2" charset="0"/>
              </a:rPr>
              <a:t> </a:t>
            </a:r>
            <a:r>
              <a:rPr lang="lt-LT" dirty="0">
                <a:latin typeface="Avenir Black" panose="02000503020000020003" pitchFamily="2" charset="0"/>
              </a:rPr>
              <a:t> tarpusavyje susiję, sidabrinės ekonomikos augimo iššūkiai ir galimybės yra taip pat tarpusavyje susijusios. Lytis ir kultūra taip pat yra laikomos kompleksiniais aktyvaus senėjimo veiksniais.</a:t>
            </a:r>
            <a:endParaRPr lang="en-IE" dirty="0"/>
          </a:p>
        </p:txBody>
      </p:sp>
      <p:sp>
        <p:nvSpPr>
          <p:cNvPr id="3" name="Text Placeholder 2">
            <a:extLst>
              <a:ext uri="{FF2B5EF4-FFF2-40B4-BE49-F238E27FC236}">
                <a16:creationId xmlns:a16="http://schemas.microsoft.com/office/drawing/2014/main" id="{A36A309B-7E0B-4F6C-AA35-8DBE2BF01FFE}"/>
              </a:ext>
            </a:extLst>
          </p:cNvPr>
          <p:cNvSpPr>
            <a:spLocks noGrp="1"/>
          </p:cNvSpPr>
          <p:nvPr>
            <p:ph type="body" sz="quarter" idx="16"/>
          </p:nvPr>
        </p:nvSpPr>
        <p:spPr>
          <a:xfrm>
            <a:off x="678839" y="516848"/>
            <a:ext cx="5085159" cy="582221"/>
          </a:xfrm>
        </p:spPr>
        <p:txBody>
          <a:bodyPr>
            <a:normAutofit/>
          </a:bodyPr>
          <a:lstStyle/>
          <a:p>
            <a:r>
              <a:rPr lang="lt-LT" sz="3300" b="1" dirty="0"/>
              <a:t>Aktyvaus senėjimo sistema</a:t>
            </a:r>
            <a:endParaRPr lang="en-IE" sz="3300" b="1" dirty="0"/>
          </a:p>
        </p:txBody>
      </p:sp>
      <p:grpSp>
        <p:nvGrpSpPr>
          <p:cNvPr id="5" name="Group 4">
            <a:extLst>
              <a:ext uri="{FF2B5EF4-FFF2-40B4-BE49-F238E27FC236}">
                <a16:creationId xmlns:a16="http://schemas.microsoft.com/office/drawing/2014/main" id="{1C704150-9D55-4EBE-8967-0DAB4A566DDE}"/>
              </a:ext>
            </a:extLst>
          </p:cNvPr>
          <p:cNvGrpSpPr/>
          <p:nvPr/>
        </p:nvGrpSpPr>
        <p:grpSpPr>
          <a:xfrm>
            <a:off x="7062952" y="1280469"/>
            <a:ext cx="4655989" cy="3455521"/>
            <a:chOff x="2544706" y="2992824"/>
            <a:chExt cx="4358060" cy="3051619"/>
          </a:xfrm>
        </p:grpSpPr>
        <p:grpSp>
          <p:nvGrpSpPr>
            <p:cNvPr id="6" name="Graphic 1533">
              <a:extLst>
                <a:ext uri="{FF2B5EF4-FFF2-40B4-BE49-F238E27FC236}">
                  <a16:creationId xmlns:a16="http://schemas.microsoft.com/office/drawing/2014/main" id="{2267310E-3960-4B79-983F-3FC19277BCF0}"/>
                </a:ext>
              </a:extLst>
            </p:cNvPr>
            <p:cNvGrpSpPr/>
            <p:nvPr/>
          </p:nvGrpSpPr>
          <p:grpSpPr>
            <a:xfrm>
              <a:off x="3664666" y="3433894"/>
              <a:ext cx="2119791" cy="2096793"/>
              <a:chOff x="3664666" y="3433894"/>
              <a:chExt cx="2119791" cy="2096793"/>
            </a:xfrm>
          </p:grpSpPr>
          <p:grpSp>
            <p:nvGrpSpPr>
              <p:cNvPr id="147" name="Graphic 1533">
                <a:extLst>
                  <a:ext uri="{FF2B5EF4-FFF2-40B4-BE49-F238E27FC236}">
                    <a16:creationId xmlns:a16="http://schemas.microsoft.com/office/drawing/2014/main" id="{28B65114-B6ED-409C-8AAB-D578808E74E2}"/>
                  </a:ext>
                </a:extLst>
              </p:cNvPr>
              <p:cNvGrpSpPr/>
              <p:nvPr/>
            </p:nvGrpSpPr>
            <p:grpSpPr>
              <a:xfrm>
                <a:off x="3664666" y="3438020"/>
                <a:ext cx="2119791" cy="2086476"/>
                <a:chOff x="3664666" y="3438020"/>
                <a:chExt cx="2119791" cy="2086476"/>
              </a:xfrm>
              <a:solidFill>
                <a:srgbClr val="FFFFFF"/>
              </a:solidFill>
            </p:grpSpPr>
            <p:sp>
              <p:nvSpPr>
                <p:cNvPr id="152" name="Freeform 311">
                  <a:extLst>
                    <a:ext uri="{FF2B5EF4-FFF2-40B4-BE49-F238E27FC236}">
                      <a16:creationId xmlns:a16="http://schemas.microsoft.com/office/drawing/2014/main" id="{10D975CB-7B77-4F00-A029-CBB74EAF31D3}"/>
                    </a:ext>
                  </a:extLst>
                </p:cNvPr>
                <p:cNvSpPr/>
                <p:nvPr/>
              </p:nvSpPr>
              <p:spPr>
                <a:xfrm>
                  <a:off x="3664666" y="3693465"/>
                  <a:ext cx="771947" cy="1734053"/>
                </a:xfrm>
                <a:custGeom>
                  <a:avLst/>
                  <a:gdLst>
                    <a:gd name="connsiteX0" fmla="*/ 597339 w 771947"/>
                    <a:gd name="connsiteY0" fmla="*/ 1625520 h 1734053"/>
                    <a:gd name="connsiteX1" fmla="*/ 647702 w 771947"/>
                    <a:gd name="connsiteY1" fmla="*/ 1462927 h 1734053"/>
                    <a:gd name="connsiteX2" fmla="*/ 679902 w 771947"/>
                    <a:gd name="connsiteY2" fmla="*/ 1273097 h 1734053"/>
                    <a:gd name="connsiteX3" fmla="*/ 689397 w 771947"/>
                    <a:gd name="connsiteY3" fmla="*/ 1077490 h 1734053"/>
                    <a:gd name="connsiteX4" fmla="*/ 728614 w 771947"/>
                    <a:gd name="connsiteY4" fmla="*/ 1069237 h 1734053"/>
                    <a:gd name="connsiteX5" fmla="*/ 769895 w 771947"/>
                    <a:gd name="connsiteY5" fmla="*/ 978449 h 1734053"/>
                    <a:gd name="connsiteX6" fmla="*/ 756272 w 771947"/>
                    <a:gd name="connsiteY6" fmla="*/ 862074 h 1734053"/>
                    <a:gd name="connsiteX7" fmla="*/ 652244 w 771947"/>
                    <a:gd name="connsiteY7" fmla="*/ 664404 h 1734053"/>
                    <a:gd name="connsiteX8" fmla="*/ 525097 w 771947"/>
                    <a:gd name="connsiteY8" fmla="*/ 434132 h 1734053"/>
                    <a:gd name="connsiteX9" fmla="*/ 477212 w 771947"/>
                    <a:gd name="connsiteY9" fmla="*/ 305791 h 1734053"/>
                    <a:gd name="connsiteX10" fmla="*/ 423546 w 771947"/>
                    <a:gd name="connsiteY10" fmla="*/ 175386 h 1734053"/>
                    <a:gd name="connsiteX11" fmla="*/ 364926 w 771947"/>
                    <a:gd name="connsiteY11" fmla="*/ 0 h 1734053"/>
                    <a:gd name="connsiteX12" fmla="*/ 0 w 771947"/>
                    <a:gd name="connsiteY12" fmla="*/ 787793 h 1734053"/>
                    <a:gd name="connsiteX13" fmla="*/ 612201 w 771947"/>
                    <a:gd name="connsiteY13" fmla="*/ 1734053 h 1734053"/>
                    <a:gd name="connsiteX14" fmla="*/ 597339 w 771947"/>
                    <a:gd name="connsiteY14" fmla="*/ 1625520 h 17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947" h="1734053">
                      <a:moveTo>
                        <a:pt x="597339" y="1625520"/>
                      </a:moveTo>
                      <a:cubicBezTo>
                        <a:pt x="603119" y="1568571"/>
                        <a:pt x="629126" y="1516574"/>
                        <a:pt x="647702" y="1462927"/>
                      </a:cubicBezTo>
                      <a:cubicBezTo>
                        <a:pt x="668756" y="1402264"/>
                        <a:pt x="673710" y="1336649"/>
                        <a:pt x="679902" y="1273097"/>
                      </a:cubicBezTo>
                      <a:cubicBezTo>
                        <a:pt x="686094" y="1208307"/>
                        <a:pt x="689397" y="1143105"/>
                        <a:pt x="689397" y="1077490"/>
                      </a:cubicBezTo>
                      <a:cubicBezTo>
                        <a:pt x="689397" y="1053555"/>
                        <a:pt x="719944" y="1051492"/>
                        <a:pt x="728614" y="1069237"/>
                      </a:cubicBezTo>
                      <a:cubicBezTo>
                        <a:pt x="749668" y="1042825"/>
                        <a:pt x="764942" y="1012700"/>
                        <a:pt x="769895" y="978449"/>
                      </a:cubicBezTo>
                      <a:cubicBezTo>
                        <a:pt x="775674" y="939245"/>
                        <a:pt x="768656" y="899215"/>
                        <a:pt x="756272" y="862074"/>
                      </a:cubicBezTo>
                      <a:cubicBezTo>
                        <a:pt x="733155" y="791095"/>
                        <a:pt x="691874" y="727543"/>
                        <a:pt x="652244" y="664404"/>
                      </a:cubicBezTo>
                      <a:cubicBezTo>
                        <a:pt x="605183" y="589710"/>
                        <a:pt x="558535" y="516254"/>
                        <a:pt x="525097" y="434132"/>
                      </a:cubicBezTo>
                      <a:cubicBezTo>
                        <a:pt x="507759" y="392039"/>
                        <a:pt x="494136" y="348296"/>
                        <a:pt x="477212" y="305791"/>
                      </a:cubicBezTo>
                      <a:cubicBezTo>
                        <a:pt x="459873" y="262047"/>
                        <a:pt x="441296" y="219130"/>
                        <a:pt x="423546" y="175386"/>
                      </a:cubicBezTo>
                      <a:cubicBezTo>
                        <a:pt x="400428" y="118025"/>
                        <a:pt x="378962" y="60250"/>
                        <a:pt x="364926" y="0"/>
                      </a:cubicBezTo>
                      <a:cubicBezTo>
                        <a:pt x="141595" y="191480"/>
                        <a:pt x="0" y="473336"/>
                        <a:pt x="0" y="787793"/>
                      </a:cubicBezTo>
                      <a:cubicBezTo>
                        <a:pt x="0" y="1206657"/>
                        <a:pt x="250577" y="1567746"/>
                        <a:pt x="612201" y="1734053"/>
                      </a:cubicBezTo>
                      <a:cubicBezTo>
                        <a:pt x="603119" y="1698976"/>
                        <a:pt x="593211" y="1663899"/>
                        <a:pt x="597339" y="1625520"/>
                      </a:cubicBezTo>
                      <a:close/>
                    </a:path>
                  </a:pathLst>
                </a:custGeom>
                <a:solidFill>
                  <a:srgbClr val="FFFFFF"/>
                </a:solidFill>
                <a:ln w="4127" cap="flat">
                  <a:noFill/>
                  <a:prstDash val="solid"/>
                  <a:miter/>
                </a:ln>
              </p:spPr>
              <p:txBody>
                <a:bodyPr rtlCol="0" anchor="ctr"/>
                <a:lstStyle/>
                <a:p>
                  <a:endParaRPr lang="en-US"/>
                </a:p>
              </p:txBody>
            </p:sp>
            <p:sp>
              <p:nvSpPr>
                <p:cNvPr id="153" name="Freeform 312">
                  <a:extLst>
                    <a:ext uri="{FF2B5EF4-FFF2-40B4-BE49-F238E27FC236}">
                      <a16:creationId xmlns:a16="http://schemas.microsoft.com/office/drawing/2014/main" id="{2F43B8FB-B617-4AC1-9247-89A1DEE9C274}"/>
                    </a:ext>
                  </a:extLst>
                </p:cNvPr>
                <p:cNvSpPr/>
                <p:nvPr/>
              </p:nvSpPr>
              <p:spPr>
                <a:xfrm>
                  <a:off x="5174451" y="3735145"/>
                  <a:ext cx="610006" cy="1674627"/>
                </a:xfrm>
                <a:custGeom>
                  <a:avLst/>
                  <a:gdLst>
                    <a:gd name="connsiteX0" fmla="*/ 289664 w 610006"/>
                    <a:gd name="connsiteY0" fmla="*/ 0 h 1674627"/>
                    <a:gd name="connsiteX1" fmla="*/ 272326 w 610006"/>
                    <a:gd name="connsiteY1" fmla="*/ 14444 h 1674627"/>
                    <a:gd name="connsiteX2" fmla="*/ 243843 w 610006"/>
                    <a:gd name="connsiteY2" fmla="*/ 148149 h 1674627"/>
                    <a:gd name="connsiteX3" fmla="*/ 80368 w 610006"/>
                    <a:gd name="connsiteY3" fmla="*/ 491494 h 1674627"/>
                    <a:gd name="connsiteX4" fmla="*/ 23400 w 610006"/>
                    <a:gd name="connsiteY4" fmla="*/ 697830 h 1674627"/>
                    <a:gd name="connsiteX5" fmla="*/ 54774 w 610006"/>
                    <a:gd name="connsiteY5" fmla="*/ 760969 h 1674627"/>
                    <a:gd name="connsiteX6" fmla="*/ 19272 w 610006"/>
                    <a:gd name="connsiteY6" fmla="*/ 781603 h 1674627"/>
                    <a:gd name="connsiteX7" fmla="*/ 13493 w 610006"/>
                    <a:gd name="connsiteY7" fmla="*/ 770873 h 1674627"/>
                    <a:gd name="connsiteX8" fmla="*/ 3173 w 610006"/>
                    <a:gd name="connsiteY8" fmla="*/ 895914 h 1674627"/>
                    <a:gd name="connsiteX9" fmla="*/ 36611 w 610006"/>
                    <a:gd name="connsiteY9" fmla="*/ 1674628 h 1674627"/>
                    <a:gd name="connsiteX10" fmla="*/ 610007 w 610006"/>
                    <a:gd name="connsiteY10" fmla="*/ 747351 h 1674627"/>
                    <a:gd name="connsiteX11" fmla="*/ 289664 w 610006"/>
                    <a:gd name="connsiteY11" fmla="*/ 0 h 167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006" h="1674627">
                      <a:moveTo>
                        <a:pt x="289664" y="0"/>
                      </a:moveTo>
                      <a:cubicBezTo>
                        <a:pt x="288013" y="8253"/>
                        <a:pt x="280170" y="13205"/>
                        <a:pt x="272326" y="14444"/>
                      </a:cubicBezTo>
                      <a:cubicBezTo>
                        <a:pt x="267786" y="59838"/>
                        <a:pt x="259116" y="105232"/>
                        <a:pt x="243843" y="148149"/>
                      </a:cubicBezTo>
                      <a:cubicBezTo>
                        <a:pt x="200909" y="268238"/>
                        <a:pt x="129494" y="374294"/>
                        <a:pt x="80368" y="491494"/>
                      </a:cubicBezTo>
                      <a:cubicBezTo>
                        <a:pt x="52710" y="557109"/>
                        <a:pt x="34959" y="626850"/>
                        <a:pt x="23400" y="697830"/>
                      </a:cubicBezTo>
                      <a:cubicBezTo>
                        <a:pt x="32895" y="719289"/>
                        <a:pt x="43215" y="740336"/>
                        <a:pt x="54774" y="760969"/>
                      </a:cubicBezTo>
                      <a:cubicBezTo>
                        <a:pt x="67984" y="784079"/>
                        <a:pt x="32483" y="804713"/>
                        <a:pt x="19272" y="781603"/>
                      </a:cubicBezTo>
                      <a:cubicBezTo>
                        <a:pt x="17208" y="777889"/>
                        <a:pt x="15144" y="774588"/>
                        <a:pt x="13493" y="770873"/>
                      </a:cubicBezTo>
                      <a:cubicBezTo>
                        <a:pt x="8539" y="812553"/>
                        <a:pt x="5650" y="854646"/>
                        <a:pt x="3173" y="895914"/>
                      </a:cubicBezTo>
                      <a:cubicBezTo>
                        <a:pt x="-10450" y="1155898"/>
                        <a:pt x="23400" y="1415056"/>
                        <a:pt x="36611" y="1674628"/>
                      </a:cubicBezTo>
                      <a:cubicBezTo>
                        <a:pt x="377181" y="1500893"/>
                        <a:pt x="610007" y="1150945"/>
                        <a:pt x="610007" y="747351"/>
                      </a:cubicBezTo>
                      <a:cubicBezTo>
                        <a:pt x="609594" y="454353"/>
                        <a:pt x="486989" y="189417"/>
                        <a:pt x="289664" y="0"/>
                      </a:cubicBezTo>
                      <a:close/>
                    </a:path>
                  </a:pathLst>
                </a:custGeom>
                <a:solidFill>
                  <a:srgbClr val="FFFFFF"/>
                </a:solidFill>
                <a:ln w="4127" cap="flat">
                  <a:noFill/>
                  <a:prstDash val="solid"/>
                  <a:miter/>
                </a:ln>
              </p:spPr>
              <p:txBody>
                <a:bodyPr rtlCol="0" anchor="ctr"/>
                <a:lstStyle/>
                <a:p>
                  <a:endParaRPr lang="en-US"/>
                </a:p>
              </p:txBody>
            </p:sp>
            <p:sp>
              <p:nvSpPr>
                <p:cNvPr id="154" name="Freeform 313">
                  <a:extLst>
                    <a:ext uri="{FF2B5EF4-FFF2-40B4-BE49-F238E27FC236}">
                      <a16:creationId xmlns:a16="http://schemas.microsoft.com/office/drawing/2014/main" id="{9EF12386-C440-4EBF-93D8-B384EE150794}"/>
                    </a:ext>
                  </a:extLst>
                </p:cNvPr>
                <p:cNvSpPr/>
                <p:nvPr/>
              </p:nvSpPr>
              <p:spPr>
                <a:xfrm>
                  <a:off x="4079543" y="3438020"/>
                  <a:ext cx="1086935" cy="2086476"/>
                </a:xfrm>
                <a:custGeom>
                  <a:avLst/>
                  <a:gdLst>
                    <a:gd name="connsiteX0" fmla="*/ 1086935 w 1086935"/>
                    <a:gd name="connsiteY0" fmla="*/ 1919344 h 2086476"/>
                    <a:gd name="connsiteX1" fmla="*/ 1062166 w 1086935"/>
                    <a:gd name="connsiteY1" fmla="*/ 1564032 h 2086476"/>
                    <a:gd name="connsiteX2" fmla="*/ 1059689 w 1086935"/>
                    <a:gd name="connsiteY2" fmla="*/ 1147232 h 2086476"/>
                    <a:gd name="connsiteX3" fmla="*/ 1076202 w 1086935"/>
                    <a:gd name="connsiteY3" fmla="*/ 1001146 h 2086476"/>
                    <a:gd name="connsiteX4" fmla="*/ 1031206 w 1086935"/>
                    <a:gd name="connsiteY4" fmla="*/ 855472 h 2086476"/>
                    <a:gd name="connsiteX5" fmla="*/ 999419 w 1086935"/>
                    <a:gd name="connsiteY5" fmla="*/ 423816 h 2086476"/>
                    <a:gd name="connsiteX6" fmla="*/ 1008088 w 1086935"/>
                    <a:gd name="connsiteY6" fmla="*/ 63139 h 2086476"/>
                    <a:gd name="connsiteX7" fmla="*/ 645226 w 1086935"/>
                    <a:gd name="connsiteY7" fmla="*/ 0 h 2086476"/>
                    <a:gd name="connsiteX8" fmla="*/ 0 w 1086935"/>
                    <a:gd name="connsiteY8" fmla="*/ 215828 h 2086476"/>
                    <a:gd name="connsiteX9" fmla="*/ 71829 w 1086935"/>
                    <a:gd name="connsiteY9" fmla="*/ 418864 h 2086476"/>
                    <a:gd name="connsiteX10" fmla="*/ 238606 w 1086935"/>
                    <a:gd name="connsiteY10" fmla="*/ 718052 h 2086476"/>
                    <a:gd name="connsiteX11" fmla="*/ 203103 w 1086935"/>
                    <a:gd name="connsiteY11" fmla="*/ 738685 h 2086476"/>
                    <a:gd name="connsiteX12" fmla="*/ 124669 w 1086935"/>
                    <a:gd name="connsiteY12" fmla="*/ 607868 h 2086476"/>
                    <a:gd name="connsiteX13" fmla="*/ 178748 w 1086935"/>
                    <a:gd name="connsiteY13" fmla="*/ 739923 h 2086476"/>
                    <a:gd name="connsiteX14" fmla="*/ 309609 w 1086935"/>
                    <a:gd name="connsiteY14" fmla="*/ 956989 h 2086476"/>
                    <a:gd name="connsiteX15" fmla="*/ 395887 w 1086935"/>
                    <a:gd name="connsiteY15" fmla="*/ 1169929 h 2086476"/>
                    <a:gd name="connsiteX16" fmla="*/ 319104 w 1086935"/>
                    <a:gd name="connsiteY16" fmla="*/ 1379567 h 2086476"/>
                    <a:gd name="connsiteX17" fmla="*/ 314976 w 1086935"/>
                    <a:gd name="connsiteY17" fmla="*/ 1382456 h 2086476"/>
                    <a:gd name="connsiteX18" fmla="*/ 306307 w 1086935"/>
                    <a:gd name="connsiteY18" fmla="*/ 1527717 h 2086476"/>
                    <a:gd name="connsiteX19" fmla="*/ 276998 w 1086935"/>
                    <a:gd name="connsiteY19" fmla="*/ 1715483 h 2086476"/>
                    <a:gd name="connsiteX20" fmla="*/ 223744 w 1086935"/>
                    <a:gd name="connsiteY20" fmla="*/ 1879727 h 2086476"/>
                    <a:gd name="connsiteX21" fmla="*/ 241908 w 1086935"/>
                    <a:gd name="connsiteY21" fmla="*/ 2001878 h 2086476"/>
                    <a:gd name="connsiteX22" fmla="*/ 246449 w 1086935"/>
                    <a:gd name="connsiteY22" fmla="*/ 1972991 h 2086476"/>
                    <a:gd name="connsiteX23" fmla="*/ 276171 w 1086935"/>
                    <a:gd name="connsiteY23" fmla="*/ 1954833 h 2086476"/>
                    <a:gd name="connsiteX24" fmla="*/ 379374 w 1086935"/>
                    <a:gd name="connsiteY24" fmla="*/ 1800081 h 2086476"/>
                    <a:gd name="connsiteX25" fmla="*/ 414876 w 1086935"/>
                    <a:gd name="connsiteY25" fmla="*/ 1820715 h 2086476"/>
                    <a:gd name="connsiteX26" fmla="*/ 282776 w 1086935"/>
                    <a:gd name="connsiteY26" fmla="*/ 2023750 h 2086476"/>
                    <a:gd name="connsiteX27" fmla="*/ 644813 w 1086935"/>
                    <a:gd name="connsiteY27" fmla="*/ 2086476 h 2086476"/>
                    <a:gd name="connsiteX28" fmla="*/ 1083219 w 1086935"/>
                    <a:gd name="connsiteY28" fmla="*/ 1993212 h 2086476"/>
                    <a:gd name="connsiteX29" fmla="*/ 1058038 w 1086935"/>
                    <a:gd name="connsiteY29" fmla="*/ 1946167 h 2086476"/>
                    <a:gd name="connsiteX30" fmla="*/ 1086935 w 1086935"/>
                    <a:gd name="connsiteY30" fmla="*/ 1919344 h 208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6935" h="2086476">
                      <a:moveTo>
                        <a:pt x="1086935" y="1919344"/>
                      </a:moveTo>
                      <a:cubicBezTo>
                        <a:pt x="1079918" y="1800906"/>
                        <a:pt x="1069184" y="1682469"/>
                        <a:pt x="1062166" y="1564032"/>
                      </a:cubicBezTo>
                      <a:cubicBezTo>
                        <a:pt x="1053497" y="1425373"/>
                        <a:pt x="1048957" y="1285890"/>
                        <a:pt x="1059689" y="1147232"/>
                      </a:cubicBezTo>
                      <a:cubicBezTo>
                        <a:pt x="1063405" y="1098536"/>
                        <a:pt x="1068771" y="1049841"/>
                        <a:pt x="1076202" y="1001146"/>
                      </a:cubicBezTo>
                      <a:cubicBezTo>
                        <a:pt x="1056800" y="954101"/>
                        <a:pt x="1041938" y="905405"/>
                        <a:pt x="1031206" y="855472"/>
                      </a:cubicBezTo>
                      <a:cubicBezTo>
                        <a:pt x="1000657" y="713925"/>
                        <a:pt x="999419" y="567839"/>
                        <a:pt x="999419" y="423816"/>
                      </a:cubicBezTo>
                      <a:cubicBezTo>
                        <a:pt x="999831" y="303728"/>
                        <a:pt x="997767" y="182814"/>
                        <a:pt x="1008088" y="63139"/>
                      </a:cubicBezTo>
                      <a:cubicBezTo>
                        <a:pt x="894977" y="22284"/>
                        <a:pt x="772785" y="0"/>
                        <a:pt x="645226" y="0"/>
                      </a:cubicBezTo>
                      <a:cubicBezTo>
                        <a:pt x="402492" y="0"/>
                        <a:pt x="178748" y="80471"/>
                        <a:pt x="0" y="215828"/>
                      </a:cubicBezTo>
                      <a:cubicBezTo>
                        <a:pt x="15274" y="285983"/>
                        <a:pt x="42107" y="354074"/>
                        <a:pt x="71829" y="418864"/>
                      </a:cubicBezTo>
                      <a:cubicBezTo>
                        <a:pt x="119716" y="522445"/>
                        <a:pt x="178748" y="620661"/>
                        <a:pt x="238606" y="718052"/>
                      </a:cubicBezTo>
                      <a:cubicBezTo>
                        <a:pt x="252641" y="740749"/>
                        <a:pt x="216726" y="761382"/>
                        <a:pt x="203103" y="738685"/>
                      </a:cubicBezTo>
                      <a:cubicBezTo>
                        <a:pt x="176684" y="695355"/>
                        <a:pt x="149851" y="652024"/>
                        <a:pt x="124669" y="607868"/>
                      </a:cubicBezTo>
                      <a:cubicBezTo>
                        <a:pt x="140769" y="652849"/>
                        <a:pt x="157282" y="697418"/>
                        <a:pt x="178748" y="739923"/>
                      </a:cubicBezTo>
                      <a:cubicBezTo>
                        <a:pt x="216726" y="815443"/>
                        <a:pt x="266264" y="884359"/>
                        <a:pt x="309609" y="956989"/>
                      </a:cubicBezTo>
                      <a:cubicBezTo>
                        <a:pt x="348826" y="1022604"/>
                        <a:pt x="385980" y="1093171"/>
                        <a:pt x="395887" y="1169929"/>
                      </a:cubicBezTo>
                      <a:cubicBezTo>
                        <a:pt x="406207" y="1250400"/>
                        <a:pt x="377310" y="1323443"/>
                        <a:pt x="319104" y="1379567"/>
                      </a:cubicBezTo>
                      <a:cubicBezTo>
                        <a:pt x="317866" y="1380805"/>
                        <a:pt x="316627" y="1381630"/>
                        <a:pt x="314976" y="1382456"/>
                      </a:cubicBezTo>
                      <a:cubicBezTo>
                        <a:pt x="313737" y="1431151"/>
                        <a:pt x="310848" y="1479434"/>
                        <a:pt x="306307" y="1527717"/>
                      </a:cubicBezTo>
                      <a:cubicBezTo>
                        <a:pt x="300528" y="1590030"/>
                        <a:pt x="295986" y="1656058"/>
                        <a:pt x="276998" y="1715483"/>
                      </a:cubicBezTo>
                      <a:cubicBezTo>
                        <a:pt x="259659" y="1769956"/>
                        <a:pt x="230350" y="1822778"/>
                        <a:pt x="223744" y="1879727"/>
                      </a:cubicBezTo>
                      <a:cubicBezTo>
                        <a:pt x="218791" y="1921820"/>
                        <a:pt x="232000" y="1961436"/>
                        <a:pt x="241908" y="2001878"/>
                      </a:cubicBezTo>
                      <a:cubicBezTo>
                        <a:pt x="244798" y="1992799"/>
                        <a:pt x="246037" y="1982895"/>
                        <a:pt x="246449" y="1972991"/>
                      </a:cubicBezTo>
                      <a:cubicBezTo>
                        <a:pt x="246862" y="1955659"/>
                        <a:pt x="264200" y="1949882"/>
                        <a:pt x="276171" y="1954833"/>
                      </a:cubicBezTo>
                      <a:cubicBezTo>
                        <a:pt x="308784" y="1902424"/>
                        <a:pt x="345524" y="1851665"/>
                        <a:pt x="379374" y="1800081"/>
                      </a:cubicBezTo>
                      <a:cubicBezTo>
                        <a:pt x="393823" y="1777797"/>
                        <a:pt x="429738" y="1798430"/>
                        <a:pt x="414876" y="1820715"/>
                      </a:cubicBezTo>
                      <a:cubicBezTo>
                        <a:pt x="371118" y="1887981"/>
                        <a:pt x="321168" y="1952770"/>
                        <a:pt x="282776" y="2023750"/>
                      </a:cubicBezTo>
                      <a:cubicBezTo>
                        <a:pt x="395887" y="2064192"/>
                        <a:pt x="517666" y="2086476"/>
                        <a:pt x="644813" y="2086476"/>
                      </a:cubicBezTo>
                      <a:cubicBezTo>
                        <a:pt x="801269" y="2086476"/>
                        <a:pt x="949468" y="2053050"/>
                        <a:pt x="1083219" y="1993212"/>
                      </a:cubicBezTo>
                      <a:cubicBezTo>
                        <a:pt x="1074963" y="1977531"/>
                        <a:pt x="1066707" y="1961849"/>
                        <a:pt x="1058038" y="1946167"/>
                      </a:cubicBezTo>
                      <a:cubicBezTo>
                        <a:pt x="1047305" y="1928010"/>
                        <a:pt x="1071661" y="1909852"/>
                        <a:pt x="1086935" y="1919344"/>
                      </a:cubicBezTo>
                      <a:close/>
                    </a:path>
                  </a:pathLst>
                </a:custGeom>
                <a:solidFill>
                  <a:srgbClr val="FFFFFF"/>
                </a:solidFill>
                <a:ln w="4127" cap="flat">
                  <a:noFill/>
                  <a:prstDash val="solid"/>
                  <a:miter/>
                </a:ln>
              </p:spPr>
              <p:txBody>
                <a:bodyPr rtlCol="0" anchor="ctr"/>
                <a:lstStyle/>
                <a:p>
                  <a:endParaRPr lang="en-US" b="1"/>
                </a:p>
              </p:txBody>
            </p:sp>
            <p:sp>
              <p:nvSpPr>
                <p:cNvPr id="155" name="Freeform 314">
                  <a:extLst>
                    <a:ext uri="{FF2B5EF4-FFF2-40B4-BE49-F238E27FC236}">
                      <a16:creationId xmlns:a16="http://schemas.microsoft.com/office/drawing/2014/main" id="{A9D4D846-9A60-40AC-B71E-709EE426D31C}"/>
                    </a:ext>
                  </a:extLst>
                </p:cNvPr>
                <p:cNvSpPr/>
                <p:nvPr/>
              </p:nvSpPr>
              <p:spPr>
                <a:xfrm>
                  <a:off x="5118815" y="3516428"/>
                  <a:ext cx="290808" cy="843504"/>
                </a:xfrm>
                <a:custGeom>
                  <a:avLst/>
                  <a:gdLst>
                    <a:gd name="connsiteX0" fmla="*/ 282966 w 290808"/>
                    <a:gd name="connsiteY0" fmla="*/ 189004 h 843504"/>
                    <a:gd name="connsiteX1" fmla="*/ 249528 w 290808"/>
                    <a:gd name="connsiteY1" fmla="*/ 242652 h 843504"/>
                    <a:gd name="connsiteX2" fmla="*/ 211962 w 290808"/>
                    <a:gd name="connsiteY2" fmla="*/ 226557 h 843504"/>
                    <a:gd name="connsiteX3" fmla="*/ 225998 w 290808"/>
                    <a:gd name="connsiteY3" fmla="*/ 119675 h 843504"/>
                    <a:gd name="connsiteX4" fmla="*/ 8446 w 290808"/>
                    <a:gd name="connsiteY4" fmla="*/ 0 h 843504"/>
                    <a:gd name="connsiteX5" fmla="*/ 2253 w 290808"/>
                    <a:gd name="connsiteY5" fmla="*/ 146499 h 843504"/>
                    <a:gd name="connsiteX6" fmla="*/ 6794 w 290808"/>
                    <a:gd name="connsiteY6" fmla="*/ 578981 h 843504"/>
                    <a:gd name="connsiteX7" fmla="*/ 51791 w 290808"/>
                    <a:gd name="connsiteY7" fmla="*/ 843504 h 843504"/>
                    <a:gd name="connsiteX8" fmla="*/ 106695 w 290808"/>
                    <a:gd name="connsiteY8" fmla="*/ 674721 h 843504"/>
                    <a:gd name="connsiteX9" fmla="*/ 265628 w 290808"/>
                    <a:gd name="connsiteY9" fmla="*/ 337154 h 843504"/>
                    <a:gd name="connsiteX10" fmla="*/ 290809 w 290808"/>
                    <a:gd name="connsiteY10" fmla="*/ 196433 h 843504"/>
                    <a:gd name="connsiteX11" fmla="*/ 282966 w 290808"/>
                    <a:gd name="connsiteY11" fmla="*/ 189004 h 84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808" h="843504">
                      <a:moveTo>
                        <a:pt x="282966" y="189004"/>
                      </a:moveTo>
                      <a:cubicBezTo>
                        <a:pt x="268104" y="203861"/>
                        <a:pt x="259023" y="224494"/>
                        <a:pt x="249528" y="242652"/>
                      </a:cubicBezTo>
                      <a:cubicBezTo>
                        <a:pt x="238382" y="264936"/>
                        <a:pt x="207834" y="248429"/>
                        <a:pt x="211962" y="226557"/>
                      </a:cubicBezTo>
                      <a:cubicBezTo>
                        <a:pt x="218567" y="192718"/>
                        <a:pt x="221044" y="155990"/>
                        <a:pt x="225998" y="119675"/>
                      </a:cubicBezTo>
                      <a:cubicBezTo>
                        <a:pt x="158709" y="71805"/>
                        <a:pt x="86055" y="31776"/>
                        <a:pt x="8446" y="0"/>
                      </a:cubicBezTo>
                      <a:cubicBezTo>
                        <a:pt x="4730" y="48695"/>
                        <a:pt x="3079" y="97391"/>
                        <a:pt x="2253" y="146499"/>
                      </a:cubicBezTo>
                      <a:cubicBezTo>
                        <a:pt x="-224" y="290109"/>
                        <a:pt x="-2700" y="435371"/>
                        <a:pt x="6794" y="578981"/>
                      </a:cubicBezTo>
                      <a:cubicBezTo>
                        <a:pt x="12574" y="668118"/>
                        <a:pt x="25370" y="758081"/>
                        <a:pt x="51791" y="843504"/>
                      </a:cubicBezTo>
                      <a:cubicBezTo>
                        <a:pt x="65001" y="785730"/>
                        <a:pt x="82339" y="729194"/>
                        <a:pt x="106695" y="674721"/>
                      </a:cubicBezTo>
                      <a:cubicBezTo>
                        <a:pt x="157058" y="560823"/>
                        <a:pt x="229300" y="456829"/>
                        <a:pt x="265628" y="337154"/>
                      </a:cubicBezTo>
                      <a:cubicBezTo>
                        <a:pt x="279250" y="292998"/>
                        <a:pt x="287919" y="245128"/>
                        <a:pt x="290809" y="196433"/>
                      </a:cubicBezTo>
                      <a:cubicBezTo>
                        <a:pt x="288333" y="193956"/>
                        <a:pt x="285855" y="191481"/>
                        <a:pt x="282966" y="189004"/>
                      </a:cubicBezTo>
                      <a:close/>
                    </a:path>
                  </a:pathLst>
                </a:custGeom>
                <a:solidFill>
                  <a:srgbClr val="FFFFFF"/>
                </a:solidFill>
                <a:ln w="4127" cap="flat">
                  <a:noFill/>
                  <a:prstDash val="solid"/>
                  <a:miter/>
                </a:ln>
              </p:spPr>
              <p:txBody>
                <a:bodyPr rtlCol="0" anchor="ctr"/>
                <a:lstStyle/>
                <a:p>
                  <a:endParaRPr lang="en-US"/>
                </a:p>
              </p:txBody>
            </p:sp>
          </p:grpSp>
          <p:grpSp>
            <p:nvGrpSpPr>
              <p:cNvPr id="148" name="Graphic 1533">
                <a:extLst>
                  <a:ext uri="{FF2B5EF4-FFF2-40B4-BE49-F238E27FC236}">
                    <a16:creationId xmlns:a16="http://schemas.microsoft.com/office/drawing/2014/main" id="{7B5BBF78-9F59-4B03-8A2B-86C8A3E994D9}"/>
                  </a:ext>
                </a:extLst>
              </p:cNvPr>
              <p:cNvGrpSpPr/>
              <p:nvPr/>
            </p:nvGrpSpPr>
            <p:grpSpPr>
              <a:xfrm>
                <a:off x="4214945" y="3433894"/>
                <a:ext cx="1131105" cy="2096793"/>
                <a:chOff x="4214945" y="3433894"/>
                <a:chExt cx="1131105" cy="2096793"/>
              </a:xfrm>
              <a:solidFill>
                <a:srgbClr val="000000"/>
              </a:solidFill>
            </p:grpSpPr>
            <p:sp>
              <p:nvSpPr>
                <p:cNvPr id="149" name="Freeform 308">
                  <a:extLst>
                    <a:ext uri="{FF2B5EF4-FFF2-40B4-BE49-F238E27FC236}">
                      <a16:creationId xmlns:a16="http://schemas.microsoft.com/office/drawing/2014/main" id="{D0C86E20-06EF-41A1-82EC-9FF070F650E3}"/>
                    </a:ext>
                  </a:extLst>
                </p:cNvPr>
                <p:cNvSpPr/>
                <p:nvPr/>
              </p:nvSpPr>
              <p:spPr>
                <a:xfrm>
                  <a:off x="4360255" y="5427931"/>
                  <a:ext cx="804570" cy="102755"/>
                </a:xfrm>
                <a:custGeom>
                  <a:avLst/>
                  <a:gdLst>
                    <a:gd name="connsiteX0" fmla="*/ 364100 w 804570"/>
                    <a:gd name="connsiteY0" fmla="*/ 93264 h 102755"/>
                    <a:gd name="connsiteX1" fmla="*/ 4541 w 804570"/>
                    <a:gd name="connsiteY1" fmla="*/ 30950 h 102755"/>
                    <a:gd name="connsiteX2" fmla="*/ 0 w 804570"/>
                    <a:gd name="connsiteY2" fmla="*/ 39617 h 102755"/>
                    <a:gd name="connsiteX3" fmla="*/ 364100 w 804570"/>
                    <a:gd name="connsiteY3" fmla="*/ 102756 h 102755"/>
                    <a:gd name="connsiteX4" fmla="*/ 804571 w 804570"/>
                    <a:gd name="connsiteY4" fmla="*/ 8666 h 102755"/>
                    <a:gd name="connsiteX5" fmla="*/ 800031 w 804570"/>
                    <a:gd name="connsiteY5" fmla="*/ 0 h 102755"/>
                    <a:gd name="connsiteX6" fmla="*/ 364100 w 804570"/>
                    <a:gd name="connsiteY6" fmla="*/ 93264 h 10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0" h="102755">
                      <a:moveTo>
                        <a:pt x="364100" y="93264"/>
                      </a:moveTo>
                      <a:cubicBezTo>
                        <a:pt x="237780" y="93264"/>
                        <a:pt x="116826" y="71393"/>
                        <a:pt x="4541" y="30950"/>
                      </a:cubicBezTo>
                      <a:cubicBezTo>
                        <a:pt x="2889" y="33839"/>
                        <a:pt x="1239" y="36728"/>
                        <a:pt x="0" y="39617"/>
                      </a:cubicBezTo>
                      <a:cubicBezTo>
                        <a:pt x="113523" y="80471"/>
                        <a:pt x="236128" y="102756"/>
                        <a:pt x="364100" y="102756"/>
                      </a:cubicBezTo>
                      <a:cubicBezTo>
                        <a:pt x="520969" y="102756"/>
                        <a:pt x="669995" y="68916"/>
                        <a:pt x="804571" y="8666"/>
                      </a:cubicBezTo>
                      <a:cubicBezTo>
                        <a:pt x="802920" y="5778"/>
                        <a:pt x="801681" y="2889"/>
                        <a:pt x="800031" y="0"/>
                      </a:cubicBezTo>
                      <a:cubicBezTo>
                        <a:pt x="667105" y="59838"/>
                        <a:pt x="519730" y="93264"/>
                        <a:pt x="364100" y="93264"/>
                      </a:cubicBezTo>
                      <a:close/>
                    </a:path>
                  </a:pathLst>
                </a:custGeom>
                <a:solidFill>
                  <a:srgbClr val="000000"/>
                </a:solidFill>
                <a:ln w="4127" cap="flat">
                  <a:noFill/>
                  <a:prstDash val="solid"/>
                  <a:miter/>
                </a:ln>
              </p:spPr>
              <p:txBody>
                <a:bodyPr rtlCol="0" anchor="ctr"/>
                <a:lstStyle/>
                <a:p>
                  <a:endParaRPr lang="en-US"/>
                </a:p>
              </p:txBody>
            </p:sp>
            <p:sp>
              <p:nvSpPr>
                <p:cNvPr id="150" name="Freeform 309">
                  <a:extLst>
                    <a:ext uri="{FF2B5EF4-FFF2-40B4-BE49-F238E27FC236}">
                      <a16:creationId xmlns:a16="http://schemas.microsoft.com/office/drawing/2014/main" id="{A00310EE-B69F-49E0-ABB7-C8D38D165121}"/>
                    </a:ext>
                  </a:extLst>
                </p:cNvPr>
                <p:cNvSpPr/>
                <p:nvPr/>
              </p:nvSpPr>
              <p:spPr>
                <a:xfrm>
                  <a:off x="4214945" y="3433894"/>
                  <a:ext cx="872684" cy="137832"/>
                </a:xfrm>
                <a:custGeom>
                  <a:avLst/>
                  <a:gdLst>
                    <a:gd name="connsiteX0" fmla="*/ 509410 w 872684"/>
                    <a:gd name="connsiteY0" fmla="*/ 0 h 137832"/>
                    <a:gd name="connsiteX1" fmla="*/ 0 w 872684"/>
                    <a:gd name="connsiteY1" fmla="*/ 128342 h 137832"/>
                    <a:gd name="connsiteX2" fmla="*/ 2889 w 872684"/>
                    <a:gd name="connsiteY2" fmla="*/ 137833 h 137832"/>
                    <a:gd name="connsiteX3" fmla="*/ 509410 w 872684"/>
                    <a:gd name="connsiteY3" fmla="*/ 9904 h 137832"/>
                    <a:gd name="connsiteX4" fmla="*/ 871860 w 872684"/>
                    <a:gd name="connsiteY4" fmla="*/ 73456 h 137832"/>
                    <a:gd name="connsiteX5" fmla="*/ 872685 w 872684"/>
                    <a:gd name="connsiteY5" fmla="*/ 63552 h 137832"/>
                    <a:gd name="connsiteX6" fmla="*/ 509410 w 872684"/>
                    <a:gd name="connsiteY6" fmla="*/ 0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684" h="137832">
                      <a:moveTo>
                        <a:pt x="509410" y="0"/>
                      </a:moveTo>
                      <a:cubicBezTo>
                        <a:pt x="324883" y="0"/>
                        <a:pt x="151089" y="46632"/>
                        <a:pt x="0" y="128342"/>
                      </a:cubicBezTo>
                      <a:cubicBezTo>
                        <a:pt x="1651" y="131230"/>
                        <a:pt x="2476" y="134532"/>
                        <a:pt x="2889" y="137833"/>
                      </a:cubicBezTo>
                      <a:cubicBezTo>
                        <a:pt x="153153" y="56124"/>
                        <a:pt x="326122" y="9904"/>
                        <a:pt x="509410" y="9904"/>
                      </a:cubicBezTo>
                      <a:cubicBezTo>
                        <a:pt x="636970" y="9904"/>
                        <a:pt x="758749" y="32188"/>
                        <a:pt x="871860" y="73456"/>
                      </a:cubicBezTo>
                      <a:cubicBezTo>
                        <a:pt x="872273" y="70154"/>
                        <a:pt x="872273" y="66853"/>
                        <a:pt x="872685" y="63552"/>
                      </a:cubicBezTo>
                      <a:cubicBezTo>
                        <a:pt x="759575" y="22284"/>
                        <a:pt x="636970" y="0"/>
                        <a:pt x="509410" y="0"/>
                      </a:cubicBezTo>
                      <a:close/>
                    </a:path>
                  </a:pathLst>
                </a:custGeom>
                <a:solidFill>
                  <a:srgbClr val="000000"/>
                </a:solidFill>
                <a:ln w="4127" cap="flat">
                  <a:noFill/>
                  <a:prstDash val="solid"/>
                  <a:miter/>
                </a:ln>
              </p:spPr>
              <p:txBody>
                <a:bodyPr rtlCol="0" anchor="ctr"/>
                <a:lstStyle/>
                <a:p>
                  <a:endParaRPr lang="en-US"/>
                </a:p>
              </p:txBody>
            </p:sp>
            <p:sp>
              <p:nvSpPr>
                <p:cNvPr id="151" name="Freeform 310">
                  <a:extLst>
                    <a:ext uri="{FF2B5EF4-FFF2-40B4-BE49-F238E27FC236}">
                      <a16:creationId xmlns:a16="http://schemas.microsoft.com/office/drawing/2014/main" id="{19513FF7-76F6-4889-B0EF-5074D00F3805}"/>
                    </a:ext>
                  </a:extLst>
                </p:cNvPr>
                <p:cNvSpPr/>
                <p:nvPr/>
              </p:nvSpPr>
              <p:spPr>
                <a:xfrm>
                  <a:off x="5126848" y="3511889"/>
                  <a:ext cx="219203" cy="130404"/>
                </a:xfrm>
                <a:custGeom>
                  <a:avLst/>
                  <a:gdLst>
                    <a:gd name="connsiteX0" fmla="*/ 825 w 219203"/>
                    <a:gd name="connsiteY0" fmla="*/ 0 h 130404"/>
                    <a:gd name="connsiteX1" fmla="*/ 0 w 219203"/>
                    <a:gd name="connsiteY1" fmla="*/ 10317 h 130404"/>
                    <a:gd name="connsiteX2" fmla="*/ 217552 w 219203"/>
                    <a:gd name="connsiteY2" fmla="*/ 130405 h 130404"/>
                    <a:gd name="connsiteX3" fmla="*/ 219204 w 219203"/>
                    <a:gd name="connsiteY3" fmla="*/ 119675 h 130404"/>
                    <a:gd name="connsiteX4" fmla="*/ 825 w 219203"/>
                    <a:gd name="connsiteY4" fmla="*/ 0 h 130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03" h="130404">
                      <a:moveTo>
                        <a:pt x="825" y="0"/>
                      </a:moveTo>
                      <a:cubicBezTo>
                        <a:pt x="413" y="3301"/>
                        <a:pt x="413" y="6603"/>
                        <a:pt x="0" y="10317"/>
                      </a:cubicBezTo>
                      <a:cubicBezTo>
                        <a:pt x="77609" y="42093"/>
                        <a:pt x="150264" y="82535"/>
                        <a:pt x="217552" y="130405"/>
                      </a:cubicBezTo>
                      <a:cubicBezTo>
                        <a:pt x="217965" y="126691"/>
                        <a:pt x="218378" y="122977"/>
                        <a:pt x="219204" y="119675"/>
                      </a:cubicBezTo>
                      <a:cubicBezTo>
                        <a:pt x="151502" y="71805"/>
                        <a:pt x="78434" y="31363"/>
                        <a:pt x="825" y="0"/>
                      </a:cubicBezTo>
                      <a:close/>
                    </a:path>
                  </a:pathLst>
                </a:custGeom>
                <a:solidFill>
                  <a:srgbClr val="000000"/>
                </a:solidFill>
                <a:ln w="4127" cap="flat">
                  <a:noFill/>
                  <a:prstDash val="solid"/>
                  <a:miter/>
                </a:ln>
              </p:spPr>
              <p:txBody>
                <a:bodyPr rtlCol="0" anchor="ctr"/>
                <a:lstStyle/>
                <a:p>
                  <a:endParaRPr lang="en-US"/>
                </a:p>
              </p:txBody>
            </p:sp>
          </p:grpSp>
        </p:grpSp>
        <p:grpSp>
          <p:nvGrpSpPr>
            <p:cNvPr id="7" name="Graphic 1533">
              <a:extLst>
                <a:ext uri="{FF2B5EF4-FFF2-40B4-BE49-F238E27FC236}">
                  <a16:creationId xmlns:a16="http://schemas.microsoft.com/office/drawing/2014/main" id="{64229245-04E1-46D2-9B6F-D0CEA1D64907}"/>
                </a:ext>
              </a:extLst>
            </p:cNvPr>
            <p:cNvGrpSpPr/>
            <p:nvPr/>
          </p:nvGrpSpPr>
          <p:grpSpPr>
            <a:xfrm>
              <a:off x="5381140" y="3047632"/>
              <a:ext cx="627474" cy="684436"/>
              <a:chOff x="5381140" y="3047632"/>
              <a:chExt cx="627474" cy="684436"/>
            </a:xfrm>
          </p:grpSpPr>
          <p:sp>
            <p:nvSpPr>
              <p:cNvPr id="145" name="Freeform 304">
                <a:extLst>
                  <a:ext uri="{FF2B5EF4-FFF2-40B4-BE49-F238E27FC236}">
                    <a16:creationId xmlns:a16="http://schemas.microsoft.com/office/drawing/2014/main" id="{ED0792AD-660D-4494-8211-2B31AD73C26F}"/>
                  </a:ext>
                </a:extLst>
              </p:cNvPr>
              <p:cNvSpPr/>
              <p:nvPr/>
            </p:nvSpPr>
            <p:spPr>
              <a:xfrm>
                <a:off x="5384855" y="3052996"/>
                <a:ext cx="622934" cy="679072"/>
              </a:xfrm>
              <a:custGeom>
                <a:avLst/>
                <a:gdLst>
                  <a:gd name="connsiteX0" fmla="*/ 340983 w 622934"/>
                  <a:gd name="connsiteY0" fmla="*/ 583933 h 679072"/>
                  <a:gd name="connsiteX1" fmla="*/ 336855 w 622934"/>
                  <a:gd name="connsiteY1" fmla="*/ 620661 h 679072"/>
                  <a:gd name="connsiteX2" fmla="*/ 366164 w 622934"/>
                  <a:gd name="connsiteY2" fmla="*/ 638406 h 679072"/>
                  <a:gd name="connsiteX3" fmla="*/ 459874 w 622934"/>
                  <a:gd name="connsiteY3" fmla="*/ 675546 h 679072"/>
                  <a:gd name="connsiteX4" fmla="*/ 520557 w 622934"/>
                  <a:gd name="connsiteY4" fmla="*/ 602503 h 679072"/>
                  <a:gd name="connsiteX5" fmla="*/ 554820 w 622934"/>
                  <a:gd name="connsiteY5" fmla="*/ 482002 h 679072"/>
                  <a:gd name="connsiteX6" fmla="*/ 587845 w 622934"/>
                  <a:gd name="connsiteY6" fmla="*/ 247191 h 679072"/>
                  <a:gd name="connsiteX7" fmla="*/ 622934 w 622934"/>
                  <a:gd name="connsiteY7" fmla="*/ 21872 h 679072"/>
                  <a:gd name="connsiteX8" fmla="*/ 474734 w 622934"/>
                  <a:gd name="connsiteY8" fmla="*/ 0 h 679072"/>
                  <a:gd name="connsiteX9" fmla="*/ 0 w 622934"/>
                  <a:gd name="connsiteY9" fmla="*/ 317758 h 679072"/>
                  <a:gd name="connsiteX10" fmla="*/ 340983 w 622934"/>
                  <a:gd name="connsiteY10" fmla="*/ 583933 h 67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934" h="679072">
                    <a:moveTo>
                      <a:pt x="340983" y="583933"/>
                    </a:moveTo>
                    <a:cubicBezTo>
                      <a:pt x="359147" y="592599"/>
                      <a:pt x="351716" y="614883"/>
                      <a:pt x="336855" y="620661"/>
                    </a:cubicBezTo>
                    <a:cubicBezTo>
                      <a:pt x="346762" y="626438"/>
                      <a:pt x="356257" y="632216"/>
                      <a:pt x="366164" y="638406"/>
                    </a:cubicBezTo>
                    <a:cubicBezTo>
                      <a:pt x="396300" y="656563"/>
                      <a:pt x="422720" y="689990"/>
                      <a:pt x="459874" y="675546"/>
                    </a:cubicBezTo>
                    <a:cubicBezTo>
                      <a:pt x="490008" y="663579"/>
                      <a:pt x="508172" y="630565"/>
                      <a:pt x="520557" y="602503"/>
                    </a:cubicBezTo>
                    <a:cubicBezTo>
                      <a:pt x="537482" y="564124"/>
                      <a:pt x="546976" y="522857"/>
                      <a:pt x="554820" y="482002"/>
                    </a:cubicBezTo>
                    <a:cubicBezTo>
                      <a:pt x="569681" y="404420"/>
                      <a:pt x="577112" y="325187"/>
                      <a:pt x="587845" y="247191"/>
                    </a:cubicBezTo>
                    <a:cubicBezTo>
                      <a:pt x="598166" y="172497"/>
                      <a:pt x="606009" y="95740"/>
                      <a:pt x="622934" y="21872"/>
                    </a:cubicBezTo>
                    <a:cubicBezTo>
                      <a:pt x="575873" y="7841"/>
                      <a:pt x="526336" y="0"/>
                      <a:pt x="474734" y="0"/>
                    </a:cubicBezTo>
                    <a:cubicBezTo>
                      <a:pt x="261724" y="0"/>
                      <a:pt x="78848" y="130817"/>
                      <a:pt x="0" y="317758"/>
                    </a:cubicBezTo>
                    <a:cubicBezTo>
                      <a:pt x="107744" y="414737"/>
                      <a:pt x="208883" y="520381"/>
                      <a:pt x="340983" y="583933"/>
                    </a:cubicBezTo>
                    <a:close/>
                  </a:path>
                </a:pathLst>
              </a:custGeom>
              <a:solidFill>
                <a:srgbClr val="FFFFFF"/>
              </a:solidFill>
              <a:ln w="4127" cap="flat">
                <a:noFill/>
                <a:prstDash val="solid"/>
                <a:miter/>
              </a:ln>
            </p:spPr>
            <p:txBody>
              <a:bodyPr rtlCol="0" anchor="ctr"/>
              <a:lstStyle/>
              <a:p>
                <a:endParaRPr lang="en-US"/>
              </a:p>
            </p:txBody>
          </p:sp>
          <p:sp>
            <p:nvSpPr>
              <p:cNvPr id="146" name="Freeform 305">
                <a:extLst>
                  <a:ext uri="{FF2B5EF4-FFF2-40B4-BE49-F238E27FC236}">
                    <a16:creationId xmlns:a16="http://schemas.microsoft.com/office/drawing/2014/main" id="{476B3003-B24A-41B4-A06E-E609CB855292}"/>
                  </a:ext>
                </a:extLst>
              </p:cNvPr>
              <p:cNvSpPr/>
              <p:nvPr/>
            </p:nvSpPr>
            <p:spPr>
              <a:xfrm>
                <a:off x="5381140" y="3047632"/>
                <a:ext cx="627474" cy="326424"/>
              </a:xfrm>
              <a:custGeom>
                <a:avLst/>
                <a:gdLst>
                  <a:gd name="connsiteX0" fmla="*/ 7843 w 627474"/>
                  <a:gd name="connsiteY0" fmla="*/ 326424 h 326424"/>
                  <a:gd name="connsiteX1" fmla="*/ 478449 w 627474"/>
                  <a:gd name="connsiteY1" fmla="*/ 9904 h 326424"/>
                  <a:gd name="connsiteX2" fmla="*/ 625411 w 627474"/>
                  <a:gd name="connsiteY2" fmla="*/ 31776 h 326424"/>
                  <a:gd name="connsiteX3" fmla="*/ 627475 w 627474"/>
                  <a:gd name="connsiteY3" fmla="*/ 22284 h 326424"/>
                  <a:gd name="connsiteX4" fmla="*/ 478449 w 627474"/>
                  <a:gd name="connsiteY4" fmla="*/ 0 h 326424"/>
                  <a:gd name="connsiteX5" fmla="*/ 0 w 627474"/>
                  <a:gd name="connsiteY5" fmla="*/ 319409 h 326424"/>
                  <a:gd name="connsiteX6" fmla="*/ 7843 w 627474"/>
                  <a:gd name="connsiteY6" fmla="*/ 326424 h 32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474" h="326424">
                    <a:moveTo>
                      <a:pt x="7843" y="326424"/>
                    </a:moveTo>
                    <a:cubicBezTo>
                      <a:pt x="85452" y="140721"/>
                      <a:pt x="267503" y="9904"/>
                      <a:pt x="478449" y="9904"/>
                    </a:cubicBezTo>
                    <a:cubicBezTo>
                      <a:pt x="529638" y="9904"/>
                      <a:pt x="578763" y="17745"/>
                      <a:pt x="625411" y="31776"/>
                    </a:cubicBezTo>
                    <a:cubicBezTo>
                      <a:pt x="626236" y="28474"/>
                      <a:pt x="627062" y="25586"/>
                      <a:pt x="627475" y="22284"/>
                    </a:cubicBezTo>
                    <a:cubicBezTo>
                      <a:pt x="580001" y="7841"/>
                      <a:pt x="530051" y="0"/>
                      <a:pt x="478449" y="0"/>
                    </a:cubicBezTo>
                    <a:cubicBezTo>
                      <a:pt x="264200" y="0"/>
                      <a:pt x="80085" y="131643"/>
                      <a:pt x="0" y="319409"/>
                    </a:cubicBezTo>
                    <a:cubicBezTo>
                      <a:pt x="2889" y="321885"/>
                      <a:pt x="5367" y="323949"/>
                      <a:pt x="7843" y="326424"/>
                    </a:cubicBezTo>
                    <a:close/>
                  </a:path>
                </a:pathLst>
              </a:custGeom>
              <a:solidFill>
                <a:srgbClr val="000000"/>
              </a:solidFill>
              <a:ln w="4127" cap="flat">
                <a:noFill/>
                <a:prstDash val="solid"/>
                <a:miter/>
              </a:ln>
            </p:spPr>
            <p:txBody>
              <a:bodyPr rtlCol="0" anchor="ctr"/>
              <a:lstStyle/>
              <a:p>
                <a:endParaRPr lang="en-US"/>
              </a:p>
            </p:txBody>
          </p:sp>
        </p:grpSp>
        <p:grpSp>
          <p:nvGrpSpPr>
            <p:cNvPr id="8" name="Graphic 1533">
              <a:extLst>
                <a:ext uri="{FF2B5EF4-FFF2-40B4-BE49-F238E27FC236}">
                  <a16:creationId xmlns:a16="http://schemas.microsoft.com/office/drawing/2014/main" id="{A503092C-538A-4A60-96A7-E08A0A64D525}"/>
                </a:ext>
              </a:extLst>
            </p:cNvPr>
            <p:cNvGrpSpPr/>
            <p:nvPr/>
          </p:nvGrpSpPr>
          <p:grpSpPr>
            <a:xfrm>
              <a:off x="2856793" y="3006364"/>
              <a:ext cx="1372188" cy="1351917"/>
              <a:chOff x="2856793" y="3006364"/>
              <a:chExt cx="1372188" cy="1351917"/>
            </a:xfrm>
          </p:grpSpPr>
          <p:sp>
            <p:nvSpPr>
              <p:cNvPr id="143" name="Freeform 302">
                <a:extLst>
                  <a:ext uri="{FF2B5EF4-FFF2-40B4-BE49-F238E27FC236}">
                    <a16:creationId xmlns:a16="http://schemas.microsoft.com/office/drawing/2014/main" id="{D167D299-288D-43BD-BCD3-BAA718E20E79}"/>
                  </a:ext>
                </a:extLst>
              </p:cNvPr>
              <p:cNvSpPr/>
              <p:nvPr/>
            </p:nvSpPr>
            <p:spPr>
              <a:xfrm>
                <a:off x="2856793" y="3006364"/>
                <a:ext cx="1372188" cy="1351917"/>
              </a:xfrm>
              <a:custGeom>
                <a:avLst/>
                <a:gdLst>
                  <a:gd name="connsiteX0" fmla="*/ 1372188 w 1372188"/>
                  <a:gd name="connsiteY0" fmla="*/ 675959 h 1351917"/>
                  <a:gd name="connsiteX1" fmla="*/ 686094 w 1372188"/>
                  <a:gd name="connsiteY1" fmla="*/ 1351918 h 1351917"/>
                  <a:gd name="connsiteX2" fmla="*/ 0 w 1372188"/>
                  <a:gd name="connsiteY2" fmla="*/ 675959 h 1351917"/>
                  <a:gd name="connsiteX3" fmla="*/ 686094 w 1372188"/>
                  <a:gd name="connsiteY3" fmla="*/ 0 h 1351917"/>
                  <a:gd name="connsiteX4" fmla="*/ 1372188 w 1372188"/>
                  <a:gd name="connsiteY4" fmla="*/ 675959 h 135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88" h="1351917">
                    <a:moveTo>
                      <a:pt x="1372188" y="675959"/>
                    </a:moveTo>
                    <a:cubicBezTo>
                      <a:pt x="1372188" y="1049281"/>
                      <a:pt x="1065014" y="1351918"/>
                      <a:pt x="686094" y="1351918"/>
                    </a:cubicBezTo>
                    <a:cubicBezTo>
                      <a:pt x="307175" y="1351918"/>
                      <a:pt x="0" y="1049281"/>
                      <a:pt x="0" y="675959"/>
                    </a:cubicBezTo>
                    <a:cubicBezTo>
                      <a:pt x="0" y="302637"/>
                      <a:pt x="307175" y="0"/>
                      <a:pt x="686094" y="0"/>
                    </a:cubicBezTo>
                    <a:cubicBezTo>
                      <a:pt x="1065014" y="0"/>
                      <a:pt x="1372188" y="302637"/>
                      <a:pt x="1372188" y="675959"/>
                    </a:cubicBezTo>
                    <a:close/>
                  </a:path>
                </a:pathLst>
              </a:custGeom>
              <a:solidFill>
                <a:srgbClr val="FFFFFF"/>
              </a:solidFill>
              <a:ln w="4127" cap="flat">
                <a:noFill/>
                <a:prstDash val="solid"/>
                <a:miter/>
              </a:ln>
            </p:spPr>
            <p:txBody>
              <a:bodyPr rtlCol="0" anchor="ctr"/>
              <a:lstStyle/>
              <a:p>
                <a:endParaRPr lang="en-US"/>
              </a:p>
            </p:txBody>
          </p:sp>
          <p:sp>
            <p:nvSpPr>
              <p:cNvPr id="144" name="Freeform 303">
                <a:extLst>
                  <a:ext uri="{FF2B5EF4-FFF2-40B4-BE49-F238E27FC236}">
                    <a16:creationId xmlns:a16="http://schemas.microsoft.com/office/drawing/2014/main" id="{A78F22CF-AC18-49FC-A24B-2ABEC5B6A0BA}"/>
                  </a:ext>
                </a:extLst>
              </p:cNvPr>
              <p:cNvSpPr/>
              <p:nvPr/>
            </p:nvSpPr>
            <p:spPr>
              <a:xfrm>
                <a:off x="2886102" y="3013792"/>
                <a:ext cx="599816" cy="489843"/>
              </a:xfrm>
              <a:custGeom>
                <a:avLst/>
                <a:gdLst>
                  <a:gd name="connsiteX0" fmla="*/ 599817 w 599816"/>
                  <a:gd name="connsiteY0" fmla="*/ 0 h 489843"/>
                  <a:gd name="connsiteX1" fmla="*/ 0 w 599816"/>
                  <a:gd name="connsiteY1" fmla="*/ 489843 h 489843"/>
                </a:gdLst>
                <a:ahLst/>
                <a:cxnLst>
                  <a:cxn ang="0">
                    <a:pos x="connsiteX0" y="connsiteY0"/>
                  </a:cxn>
                  <a:cxn ang="0">
                    <a:pos x="connsiteX1" y="connsiteY1"/>
                  </a:cxn>
                </a:cxnLst>
                <a:rect l="l" t="t" r="r" b="b"/>
                <a:pathLst>
                  <a:path w="599816" h="489843">
                    <a:moveTo>
                      <a:pt x="599817" y="0"/>
                    </a:moveTo>
                    <a:cubicBezTo>
                      <a:pt x="312087" y="23522"/>
                      <a:pt x="74719" y="223669"/>
                      <a:pt x="0" y="489843"/>
                    </a:cubicBezTo>
                  </a:path>
                </a:pathLst>
              </a:custGeom>
              <a:noFill/>
              <a:ln w="8774" cap="flat">
                <a:solidFill>
                  <a:srgbClr val="000000"/>
                </a:solidFill>
                <a:prstDash val="solid"/>
                <a:miter/>
              </a:ln>
            </p:spPr>
            <p:txBody>
              <a:bodyPr rtlCol="0" anchor="ctr"/>
              <a:lstStyle/>
              <a:p>
                <a:endParaRPr lang="en-US"/>
              </a:p>
            </p:txBody>
          </p:sp>
        </p:grpSp>
        <p:grpSp>
          <p:nvGrpSpPr>
            <p:cNvPr id="9" name="Graphic 1533">
              <a:extLst>
                <a:ext uri="{FF2B5EF4-FFF2-40B4-BE49-F238E27FC236}">
                  <a16:creationId xmlns:a16="http://schemas.microsoft.com/office/drawing/2014/main" id="{F1B00344-7DED-49CB-A858-D3C6FC23A08A}"/>
                </a:ext>
              </a:extLst>
            </p:cNvPr>
            <p:cNvGrpSpPr/>
            <p:nvPr/>
          </p:nvGrpSpPr>
          <p:grpSpPr>
            <a:xfrm>
              <a:off x="6170851" y="3994716"/>
              <a:ext cx="731915" cy="1119582"/>
              <a:chOff x="6170851" y="3994716"/>
              <a:chExt cx="731915" cy="1119582"/>
            </a:xfrm>
          </p:grpSpPr>
          <p:grpSp>
            <p:nvGrpSpPr>
              <p:cNvPr id="136" name="Graphic 1533">
                <a:extLst>
                  <a:ext uri="{FF2B5EF4-FFF2-40B4-BE49-F238E27FC236}">
                    <a16:creationId xmlns:a16="http://schemas.microsoft.com/office/drawing/2014/main" id="{E0B77144-823B-4131-8D5C-3DFB65119C2A}"/>
                  </a:ext>
                </a:extLst>
              </p:cNvPr>
              <p:cNvGrpSpPr/>
              <p:nvPr/>
            </p:nvGrpSpPr>
            <p:grpSpPr>
              <a:xfrm>
                <a:off x="6170851" y="3997605"/>
                <a:ext cx="726549" cy="1112567"/>
                <a:chOff x="6170851" y="3997605"/>
                <a:chExt cx="726549" cy="1112567"/>
              </a:xfrm>
              <a:solidFill>
                <a:srgbClr val="FFFFFF"/>
              </a:solidFill>
            </p:grpSpPr>
            <p:sp>
              <p:nvSpPr>
                <p:cNvPr id="140" name="Freeform 299">
                  <a:extLst>
                    <a:ext uri="{FF2B5EF4-FFF2-40B4-BE49-F238E27FC236}">
                      <a16:creationId xmlns:a16="http://schemas.microsoft.com/office/drawing/2014/main" id="{D0670C45-1791-4EC7-9680-5AF2A69C05E2}"/>
                    </a:ext>
                  </a:extLst>
                </p:cNvPr>
                <p:cNvSpPr/>
                <p:nvPr/>
              </p:nvSpPr>
              <p:spPr>
                <a:xfrm>
                  <a:off x="6170851" y="4358282"/>
                  <a:ext cx="726549" cy="751890"/>
                </a:xfrm>
                <a:custGeom>
                  <a:avLst/>
                  <a:gdLst>
                    <a:gd name="connsiteX0" fmla="*/ 674535 w 726549"/>
                    <a:gd name="connsiteY0" fmla="*/ 3301 h 751890"/>
                    <a:gd name="connsiteX1" fmla="*/ 673296 w 726549"/>
                    <a:gd name="connsiteY1" fmla="*/ 0 h 751890"/>
                    <a:gd name="connsiteX2" fmla="*/ 248513 w 726549"/>
                    <a:gd name="connsiteY2" fmla="*/ 54885 h 751890"/>
                    <a:gd name="connsiteX3" fmla="*/ 18163 w 726549"/>
                    <a:gd name="connsiteY3" fmla="*/ 92438 h 751890"/>
                    <a:gd name="connsiteX4" fmla="*/ 4540 w 726549"/>
                    <a:gd name="connsiteY4" fmla="*/ 87487 h 751890"/>
                    <a:gd name="connsiteX5" fmla="*/ 0 w 726549"/>
                    <a:gd name="connsiteY5" fmla="*/ 94502 h 751890"/>
                    <a:gd name="connsiteX6" fmla="*/ 356669 w 726549"/>
                    <a:gd name="connsiteY6" fmla="*/ 751891 h 751890"/>
                    <a:gd name="connsiteX7" fmla="*/ 726550 w 726549"/>
                    <a:gd name="connsiteY7" fmla="*/ 151863 h 751890"/>
                    <a:gd name="connsiteX8" fmla="*/ 709624 w 726549"/>
                    <a:gd name="connsiteY8" fmla="*/ 2476 h 751890"/>
                    <a:gd name="connsiteX9" fmla="*/ 674535 w 726549"/>
                    <a:gd name="connsiteY9" fmla="*/ 3301 h 7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549" h="751890">
                      <a:moveTo>
                        <a:pt x="674535" y="3301"/>
                      </a:moveTo>
                      <a:cubicBezTo>
                        <a:pt x="674122" y="2063"/>
                        <a:pt x="673710" y="1238"/>
                        <a:pt x="673296" y="0"/>
                      </a:cubicBezTo>
                      <a:cubicBezTo>
                        <a:pt x="533766" y="32188"/>
                        <a:pt x="391345" y="45807"/>
                        <a:pt x="248513" y="54885"/>
                      </a:cubicBezTo>
                      <a:cubicBezTo>
                        <a:pt x="173381" y="76345"/>
                        <a:pt x="97423" y="92026"/>
                        <a:pt x="18163" y="92438"/>
                      </a:cubicBezTo>
                      <a:cubicBezTo>
                        <a:pt x="12384" y="92438"/>
                        <a:pt x="7843" y="90375"/>
                        <a:pt x="4540" y="87487"/>
                      </a:cubicBezTo>
                      <a:cubicBezTo>
                        <a:pt x="3302" y="89962"/>
                        <a:pt x="1651" y="92026"/>
                        <a:pt x="0" y="94502"/>
                      </a:cubicBezTo>
                      <a:cubicBezTo>
                        <a:pt x="131274" y="306203"/>
                        <a:pt x="250989" y="525745"/>
                        <a:pt x="356669" y="751891"/>
                      </a:cubicBezTo>
                      <a:cubicBezTo>
                        <a:pt x="576699" y="639231"/>
                        <a:pt x="726550" y="412673"/>
                        <a:pt x="726550" y="151863"/>
                      </a:cubicBezTo>
                      <a:cubicBezTo>
                        <a:pt x="726550" y="100692"/>
                        <a:pt x="720770" y="50759"/>
                        <a:pt x="709624" y="2476"/>
                      </a:cubicBezTo>
                      <a:cubicBezTo>
                        <a:pt x="702193" y="14856"/>
                        <a:pt x="681553" y="18983"/>
                        <a:pt x="674535" y="3301"/>
                      </a:cubicBezTo>
                      <a:close/>
                    </a:path>
                  </a:pathLst>
                </a:custGeom>
                <a:solidFill>
                  <a:srgbClr val="FFFFFF"/>
                </a:solidFill>
                <a:ln w="4127" cap="flat">
                  <a:noFill/>
                  <a:prstDash val="solid"/>
                  <a:miter/>
                </a:ln>
              </p:spPr>
              <p:txBody>
                <a:bodyPr rtlCol="0" anchor="ctr"/>
                <a:lstStyle/>
                <a:p>
                  <a:endParaRPr lang="en-US"/>
                </a:p>
              </p:txBody>
            </p:sp>
            <p:sp>
              <p:nvSpPr>
                <p:cNvPr id="141" name="Freeform 300">
                  <a:extLst>
                    <a:ext uri="{FF2B5EF4-FFF2-40B4-BE49-F238E27FC236}">
                      <a16:creationId xmlns:a16="http://schemas.microsoft.com/office/drawing/2014/main" id="{F8F3D321-2346-4775-BEBA-71FE4889AF6F}"/>
                    </a:ext>
                  </a:extLst>
                </p:cNvPr>
                <p:cNvSpPr/>
                <p:nvPr/>
              </p:nvSpPr>
              <p:spPr>
                <a:xfrm>
                  <a:off x="6199747" y="3997605"/>
                  <a:ext cx="641923" cy="411435"/>
                </a:xfrm>
                <a:custGeom>
                  <a:avLst/>
                  <a:gdLst>
                    <a:gd name="connsiteX0" fmla="*/ 199801 w 641923"/>
                    <a:gd name="connsiteY0" fmla="*/ 379659 h 411435"/>
                    <a:gd name="connsiteX1" fmla="*/ 212185 w 641923"/>
                    <a:gd name="connsiteY1" fmla="*/ 374707 h 411435"/>
                    <a:gd name="connsiteX2" fmla="*/ 218791 w 641923"/>
                    <a:gd name="connsiteY2" fmla="*/ 374294 h 411435"/>
                    <a:gd name="connsiteX3" fmla="*/ 641923 w 641923"/>
                    <a:gd name="connsiteY3" fmla="*/ 245541 h 411435"/>
                    <a:gd name="connsiteX4" fmla="*/ 458634 w 641923"/>
                    <a:gd name="connsiteY4" fmla="*/ 0 h 411435"/>
                    <a:gd name="connsiteX5" fmla="*/ 365339 w 641923"/>
                    <a:gd name="connsiteY5" fmla="*/ 83772 h 411435"/>
                    <a:gd name="connsiteX6" fmla="*/ 220028 w 641923"/>
                    <a:gd name="connsiteY6" fmla="*/ 199734 h 411435"/>
                    <a:gd name="connsiteX7" fmla="*/ 0 w 641923"/>
                    <a:gd name="connsiteY7" fmla="*/ 411435 h 411435"/>
                    <a:gd name="connsiteX8" fmla="*/ 199801 w 641923"/>
                    <a:gd name="connsiteY8" fmla="*/ 379659 h 41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923" h="411435">
                      <a:moveTo>
                        <a:pt x="199801" y="379659"/>
                      </a:moveTo>
                      <a:cubicBezTo>
                        <a:pt x="203103" y="376770"/>
                        <a:pt x="207232" y="375120"/>
                        <a:pt x="212185" y="374707"/>
                      </a:cubicBezTo>
                      <a:cubicBezTo>
                        <a:pt x="214249" y="374707"/>
                        <a:pt x="216726" y="374294"/>
                        <a:pt x="218791" y="374294"/>
                      </a:cubicBezTo>
                      <a:cubicBezTo>
                        <a:pt x="360384" y="333440"/>
                        <a:pt x="497439" y="270301"/>
                        <a:pt x="641923" y="245541"/>
                      </a:cubicBezTo>
                      <a:cubicBezTo>
                        <a:pt x="600229" y="150626"/>
                        <a:pt x="537482" y="66853"/>
                        <a:pt x="458634" y="0"/>
                      </a:cubicBezTo>
                      <a:cubicBezTo>
                        <a:pt x="428498" y="28887"/>
                        <a:pt x="397538" y="56949"/>
                        <a:pt x="365339" y="83772"/>
                      </a:cubicBezTo>
                      <a:cubicBezTo>
                        <a:pt x="317452" y="123389"/>
                        <a:pt x="268328" y="160943"/>
                        <a:pt x="220028" y="199734"/>
                      </a:cubicBezTo>
                      <a:cubicBezTo>
                        <a:pt x="141594" y="262460"/>
                        <a:pt x="59858" y="329313"/>
                        <a:pt x="0" y="411435"/>
                      </a:cubicBezTo>
                      <a:cubicBezTo>
                        <a:pt x="68526" y="410197"/>
                        <a:pt x="134576" y="397404"/>
                        <a:pt x="199801" y="379659"/>
                      </a:cubicBezTo>
                      <a:close/>
                    </a:path>
                  </a:pathLst>
                </a:custGeom>
                <a:solidFill>
                  <a:srgbClr val="FFFFFF"/>
                </a:solidFill>
                <a:ln w="4127" cap="flat">
                  <a:noFill/>
                  <a:prstDash val="solid"/>
                  <a:miter/>
                </a:ln>
              </p:spPr>
              <p:txBody>
                <a:bodyPr rtlCol="0" anchor="ctr"/>
                <a:lstStyle/>
                <a:p>
                  <a:endParaRPr lang="en-US"/>
                </a:p>
              </p:txBody>
            </p:sp>
            <p:sp>
              <p:nvSpPr>
                <p:cNvPr id="142" name="Freeform 301">
                  <a:extLst>
                    <a:ext uri="{FF2B5EF4-FFF2-40B4-BE49-F238E27FC236}">
                      <a16:creationId xmlns:a16="http://schemas.microsoft.com/office/drawing/2014/main" id="{A836862B-36F2-40C2-8FCB-B8A1C1E9BC67}"/>
                    </a:ext>
                  </a:extLst>
                </p:cNvPr>
                <p:cNvSpPr/>
                <p:nvPr/>
              </p:nvSpPr>
              <p:spPr>
                <a:xfrm>
                  <a:off x="6584488" y="4282763"/>
                  <a:ext cx="267914" cy="75931"/>
                </a:xfrm>
                <a:custGeom>
                  <a:avLst/>
                  <a:gdLst>
                    <a:gd name="connsiteX0" fmla="*/ 267915 w 267914"/>
                    <a:gd name="connsiteY0" fmla="*/ 0 h 75931"/>
                    <a:gd name="connsiteX1" fmla="*/ 0 w 267914"/>
                    <a:gd name="connsiteY1" fmla="*/ 75932 h 75931"/>
                    <a:gd name="connsiteX2" fmla="*/ 252228 w 267914"/>
                    <a:gd name="connsiteY2" fmla="*/ 35077 h 75931"/>
                    <a:gd name="connsiteX3" fmla="*/ 267915 w 267914"/>
                    <a:gd name="connsiteY3" fmla="*/ 0 h 75931"/>
                  </a:gdLst>
                  <a:ahLst/>
                  <a:cxnLst>
                    <a:cxn ang="0">
                      <a:pos x="connsiteX0" y="connsiteY0"/>
                    </a:cxn>
                    <a:cxn ang="0">
                      <a:pos x="connsiteX1" y="connsiteY1"/>
                    </a:cxn>
                    <a:cxn ang="0">
                      <a:pos x="connsiteX2" y="connsiteY2"/>
                    </a:cxn>
                    <a:cxn ang="0">
                      <a:pos x="connsiteX3" y="connsiteY3"/>
                    </a:cxn>
                  </a:cxnLst>
                  <a:rect l="l" t="t" r="r" b="b"/>
                  <a:pathLst>
                    <a:path w="267914" h="75931">
                      <a:moveTo>
                        <a:pt x="267915" y="0"/>
                      </a:moveTo>
                      <a:cubicBezTo>
                        <a:pt x="176684" y="14444"/>
                        <a:pt x="88341" y="44981"/>
                        <a:pt x="0" y="75932"/>
                      </a:cubicBezTo>
                      <a:cubicBezTo>
                        <a:pt x="84627" y="66853"/>
                        <a:pt x="169253" y="54473"/>
                        <a:pt x="252228" y="35077"/>
                      </a:cubicBezTo>
                      <a:cubicBezTo>
                        <a:pt x="253466" y="21872"/>
                        <a:pt x="258420" y="9904"/>
                        <a:pt x="267915" y="0"/>
                      </a:cubicBezTo>
                      <a:close/>
                    </a:path>
                  </a:pathLst>
                </a:custGeom>
                <a:solidFill>
                  <a:srgbClr val="FFFFFF"/>
                </a:solidFill>
                <a:ln w="4127" cap="flat">
                  <a:noFill/>
                  <a:prstDash val="solid"/>
                  <a:miter/>
                </a:ln>
              </p:spPr>
              <p:txBody>
                <a:bodyPr rtlCol="0" anchor="ctr"/>
                <a:lstStyle/>
                <a:p>
                  <a:endParaRPr lang="en-US"/>
                </a:p>
              </p:txBody>
            </p:sp>
          </p:grpSp>
          <p:grpSp>
            <p:nvGrpSpPr>
              <p:cNvPr id="137" name="Graphic 1533">
                <a:extLst>
                  <a:ext uri="{FF2B5EF4-FFF2-40B4-BE49-F238E27FC236}">
                    <a16:creationId xmlns:a16="http://schemas.microsoft.com/office/drawing/2014/main" id="{E5D3A5C9-DEDF-4CC2-A34A-7E691938F5E1}"/>
                  </a:ext>
                </a:extLst>
              </p:cNvPr>
              <p:cNvGrpSpPr/>
              <p:nvPr/>
            </p:nvGrpSpPr>
            <p:grpSpPr>
              <a:xfrm>
                <a:off x="6525456" y="3994716"/>
                <a:ext cx="377310" cy="1119582"/>
                <a:chOff x="6525456" y="3994716"/>
                <a:chExt cx="377310" cy="1119582"/>
              </a:xfrm>
              <a:solidFill>
                <a:srgbClr val="000000"/>
              </a:solidFill>
            </p:grpSpPr>
            <p:sp>
              <p:nvSpPr>
                <p:cNvPr id="138" name="Freeform 297">
                  <a:extLst>
                    <a:ext uri="{FF2B5EF4-FFF2-40B4-BE49-F238E27FC236}">
                      <a16:creationId xmlns:a16="http://schemas.microsoft.com/office/drawing/2014/main" id="{DE6110F7-0DF0-4E33-8ECF-5675DE80AF47}"/>
                    </a:ext>
                  </a:extLst>
                </p:cNvPr>
                <p:cNvSpPr/>
                <p:nvPr/>
              </p:nvSpPr>
              <p:spPr>
                <a:xfrm>
                  <a:off x="6525456" y="4352092"/>
                  <a:ext cx="377310" cy="762207"/>
                </a:xfrm>
                <a:custGeom>
                  <a:avLst/>
                  <a:gdLst>
                    <a:gd name="connsiteX0" fmla="*/ 351304 w 377310"/>
                    <a:gd name="connsiteY0" fmla="*/ 13618 h 762207"/>
                    <a:gd name="connsiteX1" fmla="*/ 367403 w 377310"/>
                    <a:gd name="connsiteY1" fmla="*/ 158054 h 762207"/>
                    <a:gd name="connsiteX2" fmla="*/ 0 w 377310"/>
                    <a:gd name="connsiteY2" fmla="*/ 753541 h 762207"/>
                    <a:gd name="connsiteX3" fmla="*/ 4128 w 377310"/>
                    <a:gd name="connsiteY3" fmla="*/ 762207 h 762207"/>
                    <a:gd name="connsiteX4" fmla="*/ 377310 w 377310"/>
                    <a:gd name="connsiteY4" fmla="*/ 158054 h 762207"/>
                    <a:gd name="connsiteX5" fmla="*/ 358321 w 377310"/>
                    <a:gd name="connsiteY5" fmla="*/ 0 h 762207"/>
                    <a:gd name="connsiteX6" fmla="*/ 351304 w 377310"/>
                    <a:gd name="connsiteY6" fmla="*/ 13618 h 7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10" h="762207">
                      <a:moveTo>
                        <a:pt x="351304" y="13618"/>
                      </a:moveTo>
                      <a:cubicBezTo>
                        <a:pt x="361624" y="60250"/>
                        <a:pt x="367403" y="108533"/>
                        <a:pt x="367403" y="158054"/>
                      </a:cubicBezTo>
                      <a:cubicBezTo>
                        <a:pt x="367403" y="416800"/>
                        <a:pt x="217965" y="641294"/>
                        <a:pt x="0" y="753541"/>
                      </a:cubicBezTo>
                      <a:cubicBezTo>
                        <a:pt x="1239" y="756430"/>
                        <a:pt x="2889" y="759319"/>
                        <a:pt x="4128" y="762207"/>
                      </a:cubicBezTo>
                      <a:cubicBezTo>
                        <a:pt x="225396" y="648722"/>
                        <a:pt x="377310" y="420514"/>
                        <a:pt x="377310" y="158054"/>
                      </a:cubicBezTo>
                      <a:cubicBezTo>
                        <a:pt x="377310" y="103581"/>
                        <a:pt x="370706" y="50759"/>
                        <a:pt x="358321" y="0"/>
                      </a:cubicBezTo>
                      <a:cubicBezTo>
                        <a:pt x="357908" y="5364"/>
                        <a:pt x="355432" y="9904"/>
                        <a:pt x="351304" y="13618"/>
                      </a:cubicBezTo>
                      <a:close/>
                    </a:path>
                  </a:pathLst>
                </a:custGeom>
                <a:solidFill>
                  <a:srgbClr val="000000"/>
                </a:solidFill>
                <a:ln w="4127" cap="flat">
                  <a:noFill/>
                  <a:prstDash val="solid"/>
                  <a:miter/>
                </a:ln>
              </p:spPr>
              <p:txBody>
                <a:bodyPr rtlCol="0" anchor="ctr"/>
                <a:lstStyle/>
                <a:p>
                  <a:endParaRPr lang="en-US"/>
                </a:p>
              </p:txBody>
            </p:sp>
            <p:sp>
              <p:nvSpPr>
                <p:cNvPr id="139" name="Freeform 298">
                  <a:extLst>
                    <a:ext uri="{FF2B5EF4-FFF2-40B4-BE49-F238E27FC236}">
                      <a16:creationId xmlns:a16="http://schemas.microsoft.com/office/drawing/2014/main" id="{DFF3C0F2-4095-4576-B65B-EE5308E04683}"/>
                    </a:ext>
                  </a:extLst>
                </p:cNvPr>
                <p:cNvSpPr/>
                <p:nvPr/>
              </p:nvSpPr>
              <p:spPr>
                <a:xfrm>
                  <a:off x="6655079" y="3994716"/>
                  <a:ext cx="191545" cy="249254"/>
                </a:xfrm>
                <a:custGeom>
                  <a:avLst/>
                  <a:gdLst>
                    <a:gd name="connsiteX0" fmla="*/ 181637 w 191545"/>
                    <a:gd name="connsiteY0" fmla="*/ 249255 h 249254"/>
                    <a:gd name="connsiteX1" fmla="*/ 191546 w 191545"/>
                    <a:gd name="connsiteY1" fmla="*/ 247604 h 249254"/>
                    <a:gd name="connsiteX2" fmla="*/ 7019 w 191545"/>
                    <a:gd name="connsiteY2" fmla="*/ 0 h 249254"/>
                    <a:gd name="connsiteX3" fmla="*/ 0 w 191545"/>
                    <a:gd name="connsiteY3" fmla="*/ 6603 h 249254"/>
                    <a:gd name="connsiteX4" fmla="*/ 181637 w 191545"/>
                    <a:gd name="connsiteY4" fmla="*/ 249255 h 24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45" h="249254">
                      <a:moveTo>
                        <a:pt x="181637" y="249255"/>
                      </a:moveTo>
                      <a:cubicBezTo>
                        <a:pt x="184940" y="248842"/>
                        <a:pt x="188243" y="248017"/>
                        <a:pt x="191546" y="247604"/>
                      </a:cubicBezTo>
                      <a:cubicBezTo>
                        <a:pt x="149851" y="151864"/>
                        <a:pt x="86278" y="66853"/>
                        <a:pt x="7019" y="0"/>
                      </a:cubicBezTo>
                      <a:cubicBezTo>
                        <a:pt x="4541" y="2063"/>
                        <a:pt x="2477" y="4540"/>
                        <a:pt x="0" y="6603"/>
                      </a:cubicBezTo>
                      <a:cubicBezTo>
                        <a:pt x="77609" y="72218"/>
                        <a:pt x="140356" y="155166"/>
                        <a:pt x="181637" y="249255"/>
                      </a:cubicBezTo>
                      <a:close/>
                    </a:path>
                  </a:pathLst>
                </a:custGeom>
                <a:solidFill>
                  <a:srgbClr val="000000"/>
                </a:solidFill>
                <a:ln w="4127" cap="flat">
                  <a:noFill/>
                  <a:prstDash val="solid"/>
                  <a:miter/>
                </a:ln>
              </p:spPr>
              <p:txBody>
                <a:bodyPr rtlCol="0" anchor="ctr"/>
                <a:lstStyle/>
                <a:p>
                  <a:endParaRPr lang="en-US"/>
                </a:p>
              </p:txBody>
            </p:sp>
          </p:grpSp>
        </p:grpSp>
        <p:grpSp>
          <p:nvGrpSpPr>
            <p:cNvPr id="10" name="Graphic 1533">
              <a:extLst>
                <a:ext uri="{FF2B5EF4-FFF2-40B4-BE49-F238E27FC236}">
                  <a16:creationId xmlns:a16="http://schemas.microsoft.com/office/drawing/2014/main" id="{8F22866E-21A3-4C9F-99C9-E75B4C79CE0E}"/>
                </a:ext>
              </a:extLst>
            </p:cNvPr>
            <p:cNvGrpSpPr/>
            <p:nvPr/>
          </p:nvGrpSpPr>
          <p:grpSpPr>
            <a:xfrm>
              <a:off x="4997683" y="4576800"/>
              <a:ext cx="1475509" cy="1456845"/>
              <a:chOff x="4997683" y="4576800"/>
              <a:chExt cx="1475509" cy="1456845"/>
            </a:xfrm>
          </p:grpSpPr>
          <p:sp>
            <p:nvSpPr>
              <p:cNvPr id="134" name="Freeform 293">
                <a:extLst>
                  <a:ext uri="{FF2B5EF4-FFF2-40B4-BE49-F238E27FC236}">
                    <a16:creationId xmlns:a16="http://schemas.microsoft.com/office/drawing/2014/main" id="{708521BC-B72B-4E03-9805-622F883DFD28}"/>
                  </a:ext>
                </a:extLst>
              </p:cNvPr>
              <p:cNvSpPr/>
              <p:nvPr/>
            </p:nvSpPr>
            <p:spPr>
              <a:xfrm rot="-274103">
                <a:off x="5049359" y="4629279"/>
                <a:ext cx="1372156" cy="1351886"/>
              </a:xfrm>
              <a:custGeom>
                <a:avLst/>
                <a:gdLst>
                  <a:gd name="connsiteX0" fmla="*/ 1372156 w 1372156"/>
                  <a:gd name="connsiteY0" fmla="*/ 675943 h 1351886"/>
                  <a:gd name="connsiteX1" fmla="*/ 686078 w 1372156"/>
                  <a:gd name="connsiteY1" fmla="*/ 1351887 h 1351886"/>
                  <a:gd name="connsiteX2" fmla="*/ 0 w 1372156"/>
                  <a:gd name="connsiteY2" fmla="*/ 675943 h 1351886"/>
                  <a:gd name="connsiteX3" fmla="*/ 686078 w 1372156"/>
                  <a:gd name="connsiteY3" fmla="*/ 0 h 1351886"/>
                  <a:gd name="connsiteX4" fmla="*/ 1372156 w 1372156"/>
                  <a:gd name="connsiteY4" fmla="*/ 675943 h 13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56" h="1351886">
                    <a:moveTo>
                      <a:pt x="1372156" y="675943"/>
                    </a:moveTo>
                    <a:cubicBezTo>
                      <a:pt x="1372156" y="1049257"/>
                      <a:pt x="1064989" y="1351887"/>
                      <a:pt x="686078" y="1351887"/>
                    </a:cubicBezTo>
                    <a:cubicBezTo>
                      <a:pt x="307167" y="1351887"/>
                      <a:pt x="0" y="1049257"/>
                      <a:pt x="0" y="675943"/>
                    </a:cubicBezTo>
                    <a:cubicBezTo>
                      <a:pt x="0" y="302630"/>
                      <a:pt x="307167" y="0"/>
                      <a:pt x="686078" y="0"/>
                    </a:cubicBezTo>
                    <a:cubicBezTo>
                      <a:pt x="1064989" y="0"/>
                      <a:pt x="1372156" y="302630"/>
                      <a:pt x="1372156" y="675943"/>
                    </a:cubicBezTo>
                    <a:close/>
                  </a:path>
                </a:pathLst>
              </a:custGeom>
              <a:solidFill>
                <a:srgbClr val="FFFFFF"/>
              </a:solidFill>
              <a:ln w="4127" cap="flat">
                <a:noFill/>
                <a:prstDash val="solid"/>
                <a:miter/>
              </a:ln>
            </p:spPr>
            <p:txBody>
              <a:bodyPr rtlCol="0" anchor="ctr"/>
              <a:lstStyle/>
              <a:p>
                <a:endParaRPr lang="en-US"/>
              </a:p>
            </p:txBody>
          </p:sp>
          <p:sp>
            <p:nvSpPr>
              <p:cNvPr id="135" name="Freeform 294">
                <a:extLst>
                  <a:ext uri="{FF2B5EF4-FFF2-40B4-BE49-F238E27FC236}">
                    <a16:creationId xmlns:a16="http://schemas.microsoft.com/office/drawing/2014/main" id="{02E2901B-FB60-44D2-9013-DA5E6AA6D8B5}"/>
                  </a:ext>
                </a:extLst>
              </p:cNvPr>
              <p:cNvSpPr/>
              <p:nvPr/>
            </p:nvSpPr>
            <p:spPr>
              <a:xfrm>
                <a:off x="5845554" y="5431645"/>
                <a:ext cx="558947" cy="536062"/>
              </a:xfrm>
              <a:custGeom>
                <a:avLst/>
                <a:gdLst>
                  <a:gd name="connsiteX0" fmla="*/ 0 w 558947"/>
                  <a:gd name="connsiteY0" fmla="*/ 536063 h 536062"/>
                  <a:gd name="connsiteX1" fmla="*/ 558948 w 558947"/>
                  <a:gd name="connsiteY1" fmla="*/ 0 h 536062"/>
                </a:gdLst>
                <a:ahLst/>
                <a:cxnLst>
                  <a:cxn ang="0">
                    <a:pos x="connsiteX0" y="connsiteY0"/>
                  </a:cxn>
                  <a:cxn ang="0">
                    <a:pos x="connsiteX1" y="connsiteY1"/>
                  </a:cxn>
                </a:cxnLst>
                <a:rect l="l" t="t" r="r" b="b"/>
                <a:pathLst>
                  <a:path w="558947" h="536062">
                    <a:moveTo>
                      <a:pt x="0" y="536063"/>
                    </a:moveTo>
                    <a:cubicBezTo>
                      <a:pt x="284841" y="489843"/>
                      <a:pt x="505695" y="271126"/>
                      <a:pt x="558948" y="0"/>
                    </a:cubicBezTo>
                  </a:path>
                </a:pathLst>
              </a:custGeom>
              <a:noFill/>
              <a:ln w="8774" cap="flat">
                <a:solidFill>
                  <a:srgbClr val="000000"/>
                </a:solidFill>
                <a:prstDash val="solid"/>
                <a:miter/>
              </a:ln>
            </p:spPr>
            <p:txBody>
              <a:bodyPr rtlCol="0" anchor="ctr"/>
              <a:lstStyle/>
              <a:p>
                <a:endParaRPr lang="en-US"/>
              </a:p>
            </p:txBody>
          </p:sp>
        </p:grpSp>
        <p:sp>
          <p:nvSpPr>
            <p:cNvPr id="11" name="Freeform 170">
              <a:extLst>
                <a:ext uri="{FF2B5EF4-FFF2-40B4-BE49-F238E27FC236}">
                  <a16:creationId xmlns:a16="http://schemas.microsoft.com/office/drawing/2014/main" id="{A0345DC1-5EE9-4188-B813-059C1D12D42D}"/>
                </a:ext>
              </a:extLst>
            </p:cNvPr>
            <p:cNvSpPr/>
            <p:nvPr/>
          </p:nvSpPr>
          <p:spPr>
            <a:xfrm>
              <a:off x="3844240" y="3606391"/>
              <a:ext cx="1779221" cy="1752210"/>
            </a:xfrm>
            <a:custGeom>
              <a:avLst/>
              <a:gdLst>
                <a:gd name="connsiteX0" fmla="*/ 889611 w 1779221"/>
                <a:gd name="connsiteY0" fmla="*/ 1752211 h 1752210"/>
                <a:gd name="connsiteX1" fmla="*/ 0 w 1779221"/>
                <a:gd name="connsiteY1" fmla="*/ 876106 h 1752210"/>
                <a:gd name="connsiteX2" fmla="*/ 889611 w 1779221"/>
                <a:gd name="connsiteY2" fmla="*/ 0 h 1752210"/>
                <a:gd name="connsiteX3" fmla="*/ 1779221 w 1779221"/>
                <a:gd name="connsiteY3" fmla="*/ 876106 h 1752210"/>
                <a:gd name="connsiteX4" fmla="*/ 889611 w 1779221"/>
                <a:gd name="connsiteY4" fmla="*/ 1752211 h 175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21" h="1752210">
                  <a:moveTo>
                    <a:pt x="889611" y="1752211"/>
                  </a:moveTo>
                  <a:cubicBezTo>
                    <a:pt x="399189" y="1752211"/>
                    <a:pt x="0" y="1359346"/>
                    <a:pt x="0" y="876106"/>
                  </a:cubicBezTo>
                  <a:cubicBezTo>
                    <a:pt x="0" y="392865"/>
                    <a:pt x="399189" y="0"/>
                    <a:pt x="889611" y="0"/>
                  </a:cubicBezTo>
                  <a:cubicBezTo>
                    <a:pt x="1380032" y="0"/>
                    <a:pt x="1779221" y="392865"/>
                    <a:pt x="1779221" y="876106"/>
                  </a:cubicBezTo>
                  <a:cubicBezTo>
                    <a:pt x="1778808" y="1358933"/>
                    <a:pt x="1380032" y="1752211"/>
                    <a:pt x="889611" y="1752211"/>
                  </a:cubicBezTo>
                  <a:close/>
                </a:path>
              </a:pathLst>
            </a:custGeom>
            <a:noFill/>
            <a:ln w="8774" cap="flat">
              <a:solidFill>
                <a:srgbClr val="000000"/>
              </a:solidFill>
              <a:prstDash val="solid"/>
              <a:miter/>
            </a:ln>
          </p:spPr>
          <p:txBody>
            <a:bodyPr rtlCol="0" anchor="ctr"/>
            <a:lstStyle/>
            <a:p>
              <a:endParaRPr lang="en-US"/>
            </a:p>
          </p:txBody>
        </p:sp>
        <p:grpSp>
          <p:nvGrpSpPr>
            <p:cNvPr id="12" name="Graphic 1533">
              <a:extLst>
                <a:ext uri="{FF2B5EF4-FFF2-40B4-BE49-F238E27FC236}">
                  <a16:creationId xmlns:a16="http://schemas.microsoft.com/office/drawing/2014/main" id="{7ED3E22B-CD89-41DF-B1CA-B50252A8DE2C}"/>
                </a:ext>
              </a:extLst>
            </p:cNvPr>
            <p:cNvGrpSpPr/>
            <p:nvPr/>
          </p:nvGrpSpPr>
          <p:grpSpPr>
            <a:xfrm>
              <a:off x="4101422" y="3399229"/>
              <a:ext cx="146961" cy="68916"/>
              <a:chOff x="4101422" y="3399229"/>
              <a:chExt cx="146961" cy="68916"/>
            </a:xfrm>
            <a:solidFill>
              <a:srgbClr val="000000"/>
            </a:solidFill>
          </p:grpSpPr>
          <p:grpSp>
            <p:nvGrpSpPr>
              <p:cNvPr id="125" name="Graphic 1533">
                <a:extLst>
                  <a:ext uri="{FF2B5EF4-FFF2-40B4-BE49-F238E27FC236}">
                    <a16:creationId xmlns:a16="http://schemas.microsoft.com/office/drawing/2014/main" id="{D21F991A-CA47-4F71-A896-6EFC09B80969}"/>
                  </a:ext>
                </a:extLst>
              </p:cNvPr>
              <p:cNvGrpSpPr/>
              <p:nvPr/>
            </p:nvGrpSpPr>
            <p:grpSpPr>
              <a:xfrm>
                <a:off x="4101422" y="3458654"/>
                <a:ext cx="49124" cy="9491"/>
                <a:chOff x="4101422" y="3458654"/>
                <a:chExt cx="49124" cy="9491"/>
              </a:xfrm>
              <a:solidFill>
                <a:srgbClr val="000000"/>
              </a:solidFill>
            </p:grpSpPr>
            <p:sp>
              <p:nvSpPr>
                <p:cNvPr id="132" name="Freeform 291">
                  <a:extLst>
                    <a:ext uri="{FF2B5EF4-FFF2-40B4-BE49-F238E27FC236}">
                      <a16:creationId xmlns:a16="http://schemas.microsoft.com/office/drawing/2014/main" id="{3026B324-7264-4A49-AA28-AC2997C2D5F7}"/>
                    </a:ext>
                  </a:extLst>
                </p:cNvPr>
                <p:cNvSpPr/>
                <p:nvPr/>
              </p:nvSpPr>
              <p:spPr>
                <a:xfrm>
                  <a:off x="4101422" y="3463193"/>
                  <a:ext cx="49124" cy="4126"/>
                </a:xfrm>
                <a:custGeom>
                  <a:avLst/>
                  <a:gdLst>
                    <a:gd name="connsiteX0" fmla="*/ 0 w 49124"/>
                    <a:gd name="connsiteY0" fmla="*/ 0 h 4126"/>
                    <a:gd name="connsiteX1" fmla="*/ 49124 w 49124"/>
                    <a:gd name="connsiteY1" fmla="*/ 0 h 4126"/>
                  </a:gdLst>
                  <a:ahLst/>
                  <a:cxnLst>
                    <a:cxn ang="0">
                      <a:pos x="connsiteX0" y="connsiteY0"/>
                    </a:cxn>
                    <a:cxn ang="0">
                      <a:pos x="connsiteX1" y="connsiteY1"/>
                    </a:cxn>
                  </a:cxnLst>
                  <a:rect l="l" t="t" r="r" b="b"/>
                  <a:pathLst>
                    <a:path w="49124" h="4126">
                      <a:moveTo>
                        <a:pt x="0" y="0"/>
                      </a:moveTo>
                      <a:lnTo>
                        <a:pt x="49124" y="0"/>
                      </a:lnTo>
                    </a:path>
                  </a:pathLst>
                </a:custGeom>
                <a:ln w="4127" cap="flat">
                  <a:noFill/>
                  <a:prstDash val="solid"/>
                  <a:miter/>
                </a:ln>
              </p:spPr>
              <p:txBody>
                <a:bodyPr rtlCol="0" anchor="ctr"/>
                <a:lstStyle/>
                <a:p>
                  <a:endParaRPr lang="en-US"/>
                </a:p>
              </p:txBody>
            </p:sp>
            <p:sp>
              <p:nvSpPr>
                <p:cNvPr id="133" name="Freeform 292">
                  <a:extLst>
                    <a:ext uri="{FF2B5EF4-FFF2-40B4-BE49-F238E27FC236}">
                      <a16:creationId xmlns:a16="http://schemas.microsoft.com/office/drawing/2014/main" id="{78DD411A-B92C-4C30-9A6E-A48754B0D692}"/>
                    </a:ext>
                  </a:extLst>
                </p:cNvPr>
                <p:cNvSpPr/>
                <p:nvPr/>
              </p:nvSpPr>
              <p:spPr>
                <a:xfrm>
                  <a:off x="4101422" y="3458654"/>
                  <a:ext cx="49124" cy="9491"/>
                </a:xfrm>
                <a:custGeom>
                  <a:avLst/>
                  <a:gdLst>
                    <a:gd name="connsiteX0" fmla="*/ 0 w 49124"/>
                    <a:gd name="connsiteY0" fmla="*/ 0 h 9491"/>
                    <a:gd name="connsiteX1" fmla="*/ 49124 w 49124"/>
                    <a:gd name="connsiteY1" fmla="*/ 0 h 9491"/>
                    <a:gd name="connsiteX2" fmla="*/ 49124 w 49124"/>
                    <a:gd name="connsiteY2" fmla="*/ 9491 h 9491"/>
                    <a:gd name="connsiteX3" fmla="*/ 0 w 49124"/>
                    <a:gd name="connsiteY3" fmla="*/ 9491 h 9491"/>
                  </a:gdLst>
                  <a:ahLst/>
                  <a:cxnLst>
                    <a:cxn ang="0">
                      <a:pos x="connsiteX0" y="connsiteY0"/>
                    </a:cxn>
                    <a:cxn ang="0">
                      <a:pos x="connsiteX1" y="connsiteY1"/>
                    </a:cxn>
                    <a:cxn ang="0">
                      <a:pos x="connsiteX2" y="connsiteY2"/>
                    </a:cxn>
                    <a:cxn ang="0">
                      <a:pos x="connsiteX3" y="connsiteY3"/>
                    </a:cxn>
                  </a:cxnLst>
                  <a:rect l="l" t="t" r="r" b="b"/>
                  <a:pathLst>
                    <a:path w="49124" h="9491">
                      <a:moveTo>
                        <a:pt x="0" y="0"/>
                      </a:moveTo>
                      <a:lnTo>
                        <a:pt x="49124" y="0"/>
                      </a:lnTo>
                      <a:lnTo>
                        <a:pt x="49124" y="9491"/>
                      </a:lnTo>
                      <a:lnTo>
                        <a:pt x="0" y="9491"/>
                      </a:lnTo>
                      <a:close/>
                    </a:path>
                  </a:pathLst>
                </a:custGeom>
                <a:solidFill>
                  <a:srgbClr val="000000"/>
                </a:solidFill>
                <a:ln w="4127" cap="flat">
                  <a:noFill/>
                  <a:prstDash val="solid"/>
                  <a:miter/>
                </a:ln>
              </p:spPr>
              <p:txBody>
                <a:bodyPr rtlCol="0" anchor="ctr"/>
                <a:lstStyle/>
                <a:p>
                  <a:endParaRPr lang="en-US"/>
                </a:p>
              </p:txBody>
            </p:sp>
          </p:grpSp>
          <p:grpSp>
            <p:nvGrpSpPr>
              <p:cNvPr id="126" name="Graphic 1533">
                <a:extLst>
                  <a:ext uri="{FF2B5EF4-FFF2-40B4-BE49-F238E27FC236}">
                    <a16:creationId xmlns:a16="http://schemas.microsoft.com/office/drawing/2014/main" id="{11017ABB-57E4-4030-92F8-BC6AAF363B35}"/>
                  </a:ext>
                </a:extLst>
              </p:cNvPr>
              <p:cNvGrpSpPr/>
              <p:nvPr/>
            </p:nvGrpSpPr>
            <p:grpSpPr>
              <a:xfrm>
                <a:off x="4101422" y="3428942"/>
                <a:ext cx="98249" cy="9491"/>
                <a:chOff x="4101422" y="3428942"/>
                <a:chExt cx="98249" cy="9491"/>
              </a:xfrm>
              <a:solidFill>
                <a:srgbClr val="000000"/>
              </a:solidFill>
            </p:grpSpPr>
            <p:sp>
              <p:nvSpPr>
                <p:cNvPr id="130" name="Freeform 289">
                  <a:extLst>
                    <a:ext uri="{FF2B5EF4-FFF2-40B4-BE49-F238E27FC236}">
                      <a16:creationId xmlns:a16="http://schemas.microsoft.com/office/drawing/2014/main" id="{BFB00CFF-9923-4BC2-8A2F-AC35DBCEBDC1}"/>
                    </a:ext>
                  </a:extLst>
                </p:cNvPr>
                <p:cNvSpPr/>
                <p:nvPr/>
              </p:nvSpPr>
              <p:spPr>
                <a:xfrm>
                  <a:off x="4101422" y="3433894"/>
                  <a:ext cx="97836" cy="4126"/>
                </a:xfrm>
                <a:custGeom>
                  <a:avLst/>
                  <a:gdLst>
                    <a:gd name="connsiteX0" fmla="*/ 0 w 97836"/>
                    <a:gd name="connsiteY0" fmla="*/ 0 h 4126"/>
                    <a:gd name="connsiteX1" fmla="*/ 97837 w 97836"/>
                    <a:gd name="connsiteY1" fmla="*/ 0 h 4126"/>
                  </a:gdLst>
                  <a:ahLst/>
                  <a:cxnLst>
                    <a:cxn ang="0">
                      <a:pos x="connsiteX0" y="connsiteY0"/>
                    </a:cxn>
                    <a:cxn ang="0">
                      <a:pos x="connsiteX1" y="connsiteY1"/>
                    </a:cxn>
                  </a:cxnLst>
                  <a:rect l="l" t="t" r="r" b="b"/>
                  <a:pathLst>
                    <a:path w="97836" h="4126">
                      <a:moveTo>
                        <a:pt x="0" y="0"/>
                      </a:moveTo>
                      <a:lnTo>
                        <a:pt x="97837" y="0"/>
                      </a:lnTo>
                    </a:path>
                  </a:pathLst>
                </a:custGeom>
                <a:ln w="4127" cap="flat">
                  <a:noFill/>
                  <a:prstDash val="solid"/>
                  <a:miter/>
                </a:ln>
              </p:spPr>
              <p:txBody>
                <a:bodyPr rtlCol="0" anchor="ctr"/>
                <a:lstStyle/>
                <a:p>
                  <a:endParaRPr lang="en-US"/>
                </a:p>
              </p:txBody>
            </p:sp>
            <p:sp>
              <p:nvSpPr>
                <p:cNvPr id="131" name="Freeform 290">
                  <a:extLst>
                    <a:ext uri="{FF2B5EF4-FFF2-40B4-BE49-F238E27FC236}">
                      <a16:creationId xmlns:a16="http://schemas.microsoft.com/office/drawing/2014/main" id="{B6EAEC50-E989-4022-9069-03B98AE560E1}"/>
                    </a:ext>
                  </a:extLst>
                </p:cNvPr>
                <p:cNvSpPr/>
                <p:nvPr/>
              </p:nvSpPr>
              <p:spPr>
                <a:xfrm>
                  <a:off x="4101422" y="3428942"/>
                  <a:ext cx="98249" cy="9491"/>
                </a:xfrm>
                <a:custGeom>
                  <a:avLst/>
                  <a:gdLst>
                    <a:gd name="connsiteX0" fmla="*/ 0 w 98249"/>
                    <a:gd name="connsiteY0" fmla="*/ 0 h 9491"/>
                    <a:gd name="connsiteX1" fmla="*/ 98250 w 98249"/>
                    <a:gd name="connsiteY1" fmla="*/ 0 h 9491"/>
                    <a:gd name="connsiteX2" fmla="*/ 98250 w 98249"/>
                    <a:gd name="connsiteY2" fmla="*/ 9491 h 9491"/>
                    <a:gd name="connsiteX3" fmla="*/ 0 w 98249"/>
                    <a:gd name="connsiteY3" fmla="*/ 9491 h 9491"/>
                  </a:gdLst>
                  <a:ahLst/>
                  <a:cxnLst>
                    <a:cxn ang="0">
                      <a:pos x="connsiteX0" y="connsiteY0"/>
                    </a:cxn>
                    <a:cxn ang="0">
                      <a:pos x="connsiteX1" y="connsiteY1"/>
                    </a:cxn>
                    <a:cxn ang="0">
                      <a:pos x="connsiteX2" y="connsiteY2"/>
                    </a:cxn>
                    <a:cxn ang="0">
                      <a:pos x="connsiteX3" y="connsiteY3"/>
                    </a:cxn>
                  </a:cxnLst>
                  <a:rect l="l" t="t" r="r" b="b"/>
                  <a:pathLst>
                    <a:path w="98249" h="9491">
                      <a:moveTo>
                        <a:pt x="0" y="0"/>
                      </a:moveTo>
                      <a:lnTo>
                        <a:pt x="98250" y="0"/>
                      </a:lnTo>
                      <a:lnTo>
                        <a:pt x="98250" y="9491"/>
                      </a:lnTo>
                      <a:lnTo>
                        <a:pt x="0" y="9491"/>
                      </a:lnTo>
                      <a:close/>
                    </a:path>
                  </a:pathLst>
                </a:custGeom>
                <a:solidFill>
                  <a:srgbClr val="000000"/>
                </a:solidFill>
                <a:ln w="4127" cap="flat">
                  <a:noFill/>
                  <a:prstDash val="solid"/>
                  <a:miter/>
                </a:ln>
              </p:spPr>
              <p:txBody>
                <a:bodyPr rtlCol="0" anchor="ctr"/>
                <a:lstStyle/>
                <a:p>
                  <a:endParaRPr lang="en-US"/>
                </a:p>
              </p:txBody>
            </p:sp>
          </p:grpSp>
          <p:grpSp>
            <p:nvGrpSpPr>
              <p:cNvPr id="127" name="Graphic 1533">
                <a:extLst>
                  <a:ext uri="{FF2B5EF4-FFF2-40B4-BE49-F238E27FC236}">
                    <a16:creationId xmlns:a16="http://schemas.microsoft.com/office/drawing/2014/main" id="{356E9BE9-0908-4D10-9CF0-E1A3DD8C8251}"/>
                  </a:ext>
                </a:extLst>
              </p:cNvPr>
              <p:cNvGrpSpPr/>
              <p:nvPr/>
            </p:nvGrpSpPr>
            <p:grpSpPr>
              <a:xfrm>
                <a:off x="4101422" y="3399229"/>
                <a:ext cx="146961" cy="9491"/>
                <a:chOff x="4101422" y="3399229"/>
                <a:chExt cx="146961" cy="9491"/>
              </a:xfrm>
              <a:solidFill>
                <a:srgbClr val="000000"/>
              </a:solidFill>
            </p:grpSpPr>
            <p:sp>
              <p:nvSpPr>
                <p:cNvPr id="128" name="Freeform 287">
                  <a:extLst>
                    <a:ext uri="{FF2B5EF4-FFF2-40B4-BE49-F238E27FC236}">
                      <a16:creationId xmlns:a16="http://schemas.microsoft.com/office/drawing/2014/main" id="{7005D7D4-7F03-49CE-BB9D-2B8A6F932E1C}"/>
                    </a:ext>
                  </a:extLst>
                </p:cNvPr>
                <p:cNvSpPr/>
                <p:nvPr/>
              </p:nvSpPr>
              <p:spPr>
                <a:xfrm>
                  <a:off x="4101422" y="3404181"/>
                  <a:ext cx="146961" cy="4126"/>
                </a:xfrm>
                <a:custGeom>
                  <a:avLst/>
                  <a:gdLst>
                    <a:gd name="connsiteX0" fmla="*/ 0 w 146961"/>
                    <a:gd name="connsiteY0" fmla="*/ 0 h 4126"/>
                    <a:gd name="connsiteX1" fmla="*/ 146961 w 146961"/>
                    <a:gd name="connsiteY1" fmla="*/ 0 h 4126"/>
                  </a:gdLst>
                  <a:ahLst/>
                  <a:cxnLst>
                    <a:cxn ang="0">
                      <a:pos x="connsiteX0" y="connsiteY0"/>
                    </a:cxn>
                    <a:cxn ang="0">
                      <a:pos x="connsiteX1" y="connsiteY1"/>
                    </a:cxn>
                  </a:cxnLst>
                  <a:rect l="l" t="t" r="r" b="b"/>
                  <a:pathLst>
                    <a:path w="146961" h="4126">
                      <a:moveTo>
                        <a:pt x="0" y="0"/>
                      </a:moveTo>
                      <a:lnTo>
                        <a:pt x="146961" y="0"/>
                      </a:lnTo>
                    </a:path>
                  </a:pathLst>
                </a:custGeom>
                <a:ln w="4127" cap="flat">
                  <a:noFill/>
                  <a:prstDash val="solid"/>
                  <a:miter/>
                </a:ln>
              </p:spPr>
              <p:txBody>
                <a:bodyPr rtlCol="0" anchor="ctr"/>
                <a:lstStyle/>
                <a:p>
                  <a:endParaRPr lang="en-US"/>
                </a:p>
              </p:txBody>
            </p:sp>
            <p:sp>
              <p:nvSpPr>
                <p:cNvPr id="129" name="Freeform 288">
                  <a:extLst>
                    <a:ext uri="{FF2B5EF4-FFF2-40B4-BE49-F238E27FC236}">
                      <a16:creationId xmlns:a16="http://schemas.microsoft.com/office/drawing/2014/main" id="{EF8E293C-17A5-423F-A2EA-6D84F85E3E60}"/>
                    </a:ext>
                  </a:extLst>
                </p:cNvPr>
                <p:cNvSpPr/>
                <p:nvPr/>
              </p:nvSpPr>
              <p:spPr>
                <a:xfrm>
                  <a:off x="4101422" y="3399229"/>
                  <a:ext cx="146961" cy="9491"/>
                </a:xfrm>
                <a:custGeom>
                  <a:avLst/>
                  <a:gdLst>
                    <a:gd name="connsiteX0" fmla="*/ 0 w 146961"/>
                    <a:gd name="connsiteY0" fmla="*/ 0 h 9491"/>
                    <a:gd name="connsiteX1" fmla="*/ 146962 w 146961"/>
                    <a:gd name="connsiteY1" fmla="*/ 0 h 9491"/>
                    <a:gd name="connsiteX2" fmla="*/ 146962 w 146961"/>
                    <a:gd name="connsiteY2" fmla="*/ 9492 h 9491"/>
                    <a:gd name="connsiteX3" fmla="*/ 0 w 146961"/>
                    <a:gd name="connsiteY3" fmla="*/ 9492 h 9491"/>
                  </a:gdLst>
                  <a:ahLst/>
                  <a:cxnLst>
                    <a:cxn ang="0">
                      <a:pos x="connsiteX0" y="connsiteY0"/>
                    </a:cxn>
                    <a:cxn ang="0">
                      <a:pos x="connsiteX1" y="connsiteY1"/>
                    </a:cxn>
                    <a:cxn ang="0">
                      <a:pos x="connsiteX2" y="connsiteY2"/>
                    </a:cxn>
                    <a:cxn ang="0">
                      <a:pos x="connsiteX3" y="connsiteY3"/>
                    </a:cxn>
                  </a:cxnLst>
                  <a:rect l="l" t="t" r="r" b="b"/>
                  <a:pathLst>
                    <a:path w="146961" h="9491">
                      <a:moveTo>
                        <a:pt x="0" y="0"/>
                      </a:moveTo>
                      <a:lnTo>
                        <a:pt x="146962" y="0"/>
                      </a:lnTo>
                      <a:lnTo>
                        <a:pt x="146962" y="9492"/>
                      </a:lnTo>
                      <a:lnTo>
                        <a:pt x="0" y="9492"/>
                      </a:lnTo>
                      <a:close/>
                    </a:path>
                  </a:pathLst>
                </a:custGeom>
                <a:solidFill>
                  <a:srgbClr val="000000"/>
                </a:solidFill>
                <a:ln w="4127" cap="flat">
                  <a:noFill/>
                  <a:prstDash val="solid"/>
                  <a:miter/>
                </a:ln>
              </p:spPr>
              <p:txBody>
                <a:bodyPr rtlCol="0" anchor="ctr"/>
                <a:lstStyle/>
                <a:p>
                  <a:endParaRPr lang="en-US"/>
                </a:p>
              </p:txBody>
            </p:sp>
          </p:grpSp>
        </p:grpSp>
        <p:sp>
          <p:nvSpPr>
            <p:cNvPr id="13" name="TextBox 12">
              <a:extLst>
                <a:ext uri="{FF2B5EF4-FFF2-40B4-BE49-F238E27FC236}">
                  <a16:creationId xmlns:a16="http://schemas.microsoft.com/office/drawing/2014/main" id="{71EF804C-51CD-4A78-B6F0-B410C6BF3FB9}"/>
                </a:ext>
              </a:extLst>
            </p:cNvPr>
            <p:cNvSpPr txBox="1"/>
            <p:nvPr/>
          </p:nvSpPr>
          <p:spPr>
            <a:xfrm>
              <a:off x="4240467" y="4072678"/>
              <a:ext cx="896597" cy="328880"/>
            </a:xfrm>
            <a:prstGeom prst="rect">
              <a:avLst/>
            </a:prstGeom>
            <a:noFill/>
          </p:spPr>
          <p:txBody>
            <a:bodyPr wrap="none" rtlCol="0">
              <a:spAutoFit/>
            </a:bodyPr>
            <a:lstStyle/>
            <a:p>
              <a:pPr algn="l"/>
              <a:r>
                <a:rPr lang="lt-LT" sz="1820" b="1" spc="0" baseline="0" dirty="0">
                  <a:solidFill>
                    <a:srgbClr val="000000"/>
                  </a:solidFill>
                  <a:latin typeface="Avenir-Medium"/>
                  <a:sym typeface="Avenir-Medium"/>
                  <a:rtl val="0"/>
                </a:rPr>
                <a:t>Aktyvus</a:t>
              </a:r>
              <a:endParaRPr lang="en-US" sz="1820" b="1" spc="0" baseline="0" dirty="0">
                <a:solidFill>
                  <a:srgbClr val="000000"/>
                </a:solidFill>
                <a:latin typeface="Avenir-Medium"/>
                <a:sym typeface="Avenir-Medium"/>
                <a:rtl val="0"/>
              </a:endParaRPr>
            </a:p>
          </p:txBody>
        </p:sp>
        <p:sp>
          <p:nvSpPr>
            <p:cNvPr id="14" name="TextBox 13">
              <a:extLst>
                <a:ext uri="{FF2B5EF4-FFF2-40B4-BE49-F238E27FC236}">
                  <a16:creationId xmlns:a16="http://schemas.microsoft.com/office/drawing/2014/main" id="{B1523858-607D-4C22-BB00-936D5958D6B1}"/>
                </a:ext>
              </a:extLst>
            </p:cNvPr>
            <p:cNvSpPr txBox="1"/>
            <p:nvPr/>
          </p:nvSpPr>
          <p:spPr>
            <a:xfrm>
              <a:off x="4222569" y="4325822"/>
              <a:ext cx="999587" cy="576219"/>
            </a:xfrm>
            <a:prstGeom prst="rect">
              <a:avLst/>
            </a:prstGeom>
            <a:noFill/>
          </p:spPr>
          <p:txBody>
            <a:bodyPr wrap="none" rtlCol="0">
              <a:spAutoFit/>
            </a:bodyPr>
            <a:lstStyle/>
            <a:p>
              <a:pPr algn="l"/>
              <a:r>
                <a:rPr lang="lt-LT" sz="1820" b="1" dirty="0">
                  <a:solidFill>
                    <a:srgbClr val="000000"/>
                  </a:solidFill>
                  <a:latin typeface="Avenir-Medium"/>
                  <a:sym typeface="Avenir-Medium"/>
                  <a:rtl val="0"/>
                </a:rPr>
                <a:t>s</a:t>
              </a:r>
              <a:r>
                <a:rPr lang="lt-LT" sz="1820" b="1" spc="0" baseline="0" dirty="0">
                  <a:solidFill>
                    <a:srgbClr val="000000"/>
                  </a:solidFill>
                  <a:latin typeface="Avenir-Medium"/>
                  <a:sym typeface="Avenir-Medium"/>
                  <a:rtl val="0"/>
                </a:rPr>
                <a:t>enėjimo</a:t>
              </a:r>
              <a:endParaRPr lang="lt-LT" sz="1820" b="1" dirty="0">
                <a:solidFill>
                  <a:srgbClr val="000000"/>
                </a:solidFill>
                <a:latin typeface="Avenir-Medium"/>
                <a:sym typeface="Avenir-Medium"/>
                <a:rtl val="0"/>
              </a:endParaRPr>
            </a:p>
            <a:p>
              <a:pPr algn="l"/>
              <a:r>
                <a:rPr lang="lt-LT" sz="1820" b="1" spc="0" baseline="0" dirty="0">
                  <a:solidFill>
                    <a:srgbClr val="000000"/>
                  </a:solidFill>
                  <a:latin typeface="Avenir-Medium"/>
                  <a:sym typeface="Avenir-Medium"/>
                  <a:rtl val="0"/>
                </a:rPr>
                <a:t>procesas</a:t>
              </a:r>
            </a:p>
          </p:txBody>
        </p:sp>
        <p:grpSp>
          <p:nvGrpSpPr>
            <p:cNvPr id="15" name="Graphic 1533">
              <a:extLst>
                <a:ext uri="{FF2B5EF4-FFF2-40B4-BE49-F238E27FC236}">
                  <a16:creationId xmlns:a16="http://schemas.microsoft.com/office/drawing/2014/main" id="{CB3CD9CF-D1ED-44E8-B9CB-1A17C2105D84}"/>
                </a:ext>
              </a:extLst>
            </p:cNvPr>
            <p:cNvGrpSpPr/>
            <p:nvPr/>
          </p:nvGrpSpPr>
          <p:grpSpPr>
            <a:xfrm>
              <a:off x="5683319" y="3990177"/>
              <a:ext cx="1056799" cy="1040762"/>
              <a:chOff x="5683319" y="3990177"/>
              <a:chExt cx="1056799" cy="1040762"/>
            </a:xfrm>
          </p:grpSpPr>
          <p:sp>
            <p:nvSpPr>
              <p:cNvPr id="123" name="Freeform 282">
                <a:extLst>
                  <a:ext uri="{FF2B5EF4-FFF2-40B4-BE49-F238E27FC236}">
                    <a16:creationId xmlns:a16="http://schemas.microsoft.com/office/drawing/2014/main" id="{A6E97D9D-C9E8-4BCF-8ABA-0DB36B553964}"/>
                  </a:ext>
                </a:extLst>
              </p:cNvPr>
              <p:cNvSpPr/>
              <p:nvPr/>
            </p:nvSpPr>
            <p:spPr>
              <a:xfrm>
                <a:off x="5688273" y="3994304"/>
                <a:ext cx="1046892" cy="1031683"/>
              </a:xfrm>
              <a:custGeom>
                <a:avLst/>
                <a:gdLst>
                  <a:gd name="connsiteX0" fmla="*/ 1046892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8" y="1031683"/>
                      <a:pt x="523446" y="1031683"/>
                    </a:cubicBezTo>
                    <a:cubicBezTo>
                      <a:pt x="234354" y="1031683"/>
                      <a:pt x="0" y="800733"/>
                      <a:pt x="0" y="515842"/>
                    </a:cubicBezTo>
                    <a:cubicBezTo>
                      <a:pt x="0" y="230950"/>
                      <a:pt x="234354" y="0"/>
                      <a:pt x="523446" y="0"/>
                    </a:cubicBezTo>
                    <a:cubicBezTo>
                      <a:pt x="812538"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4" name="Freeform 283">
                <a:extLst>
                  <a:ext uri="{FF2B5EF4-FFF2-40B4-BE49-F238E27FC236}">
                    <a16:creationId xmlns:a16="http://schemas.microsoft.com/office/drawing/2014/main" id="{6B36CA9A-061A-45A9-B4E5-CEE9A0AD9FE4}"/>
                  </a:ext>
                </a:extLst>
              </p:cNvPr>
              <p:cNvSpPr/>
              <p:nvPr/>
            </p:nvSpPr>
            <p:spPr>
              <a:xfrm>
                <a:off x="5683319" y="3990177"/>
                <a:ext cx="1056799" cy="1040762"/>
              </a:xfrm>
              <a:custGeom>
                <a:avLst/>
                <a:gdLst>
                  <a:gd name="connsiteX0" fmla="*/ 528400 w 1056799"/>
                  <a:gd name="connsiteY0" fmla="*/ 1040762 h 1040762"/>
                  <a:gd name="connsiteX1" fmla="*/ 0 w 1056799"/>
                  <a:gd name="connsiteY1" fmla="*/ 520381 h 1040762"/>
                  <a:gd name="connsiteX2" fmla="*/ 528400 w 1056799"/>
                  <a:gd name="connsiteY2" fmla="*/ 0 h 1040762"/>
                  <a:gd name="connsiteX3" fmla="*/ 1056800 w 1056799"/>
                  <a:gd name="connsiteY3" fmla="*/ 520381 h 1040762"/>
                  <a:gd name="connsiteX4" fmla="*/ 528400 w 1056799"/>
                  <a:gd name="connsiteY4" fmla="*/ 1040762 h 1040762"/>
                  <a:gd name="connsiteX5" fmla="*/ 528400 w 1056799"/>
                  <a:gd name="connsiteY5" fmla="*/ 9079 h 1040762"/>
                  <a:gd name="connsiteX6" fmla="*/ 9907 w 1056799"/>
                  <a:gd name="connsiteY6" fmla="*/ 519968 h 1040762"/>
                  <a:gd name="connsiteX7" fmla="*/ 528400 w 1056799"/>
                  <a:gd name="connsiteY7" fmla="*/ 1030858 h 1040762"/>
                  <a:gd name="connsiteX8" fmla="*/ 1046893 w 1056799"/>
                  <a:gd name="connsiteY8" fmla="*/ 519968 h 1040762"/>
                  <a:gd name="connsiteX9" fmla="*/ 528400 w 1056799"/>
                  <a:gd name="connsiteY9" fmla="*/ 9079 h 104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2">
                    <a:moveTo>
                      <a:pt x="528400" y="1040762"/>
                    </a:moveTo>
                    <a:cubicBezTo>
                      <a:pt x="236954" y="1040762"/>
                      <a:pt x="0" y="807189"/>
                      <a:pt x="0" y="520381"/>
                    </a:cubicBezTo>
                    <a:cubicBezTo>
                      <a:pt x="0" y="233160"/>
                      <a:pt x="236954" y="0"/>
                      <a:pt x="528400" y="0"/>
                    </a:cubicBezTo>
                    <a:cubicBezTo>
                      <a:pt x="819846" y="0"/>
                      <a:pt x="1056800" y="233573"/>
                      <a:pt x="1056800" y="520381"/>
                    </a:cubicBezTo>
                    <a:cubicBezTo>
                      <a:pt x="1056800" y="807189"/>
                      <a:pt x="819433" y="1040762"/>
                      <a:pt x="528400" y="1040762"/>
                    </a:cubicBezTo>
                    <a:close/>
                    <a:moveTo>
                      <a:pt x="528400" y="9079"/>
                    </a:moveTo>
                    <a:cubicBezTo>
                      <a:pt x="242321" y="9079"/>
                      <a:pt x="9907" y="238113"/>
                      <a:pt x="9907" y="519968"/>
                    </a:cubicBezTo>
                    <a:cubicBezTo>
                      <a:pt x="9907" y="801824"/>
                      <a:pt x="242734" y="1030858"/>
                      <a:pt x="528400" y="1030858"/>
                    </a:cubicBezTo>
                    <a:cubicBezTo>
                      <a:pt x="814479" y="1030858"/>
                      <a:pt x="1046893" y="801824"/>
                      <a:pt x="1046893" y="519968"/>
                    </a:cubicBezTo>
                    <a:cubicBezTo>
                      <a:pt x="1046893" y="238525"/>
                      <a:pt x="814066"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55593385-0BE4-4D50-988F-58F7008EB598}"/>
                </a:ext>
              </a:extLst>
            </p:cNvPr>
            <p:cNvSpPr txBox="1"/>
            <p:nvPr/>
          </p:nvSpPr>
          <p:spPr>
            <a:xfrm>
              <a:off x="5647125" y="4344112"/>
              <a:ext cx="1172136" cy="209571"/>
            </a:xfrm>
            <a:prstGeom prst="rect">
              <a:avLst/>
            </a:prstGeom>
            <a:noFill/>
          </p:spPr>
          <p:txBody>
            <a:bodyPr wrap="none" rtlCol="0">
              <a:spAutoFit/>
            </a:bodyPr>
            <a:lstStyle/>
            <a:p>
              <a:pPr algn="l"/>
              <a:r>
                <a:rPr lang="lt-LT" sz="942" b="1" spc="0" baseline="0" dirty="0">
                  <a:solidFill>
                    <a:srgbClr val="000000"/>
                  </a:solidFill>
                  <a:latin typeface="Avenir-Medium"/>
                  <a:sym typeface="Avenir-Medium"/>
                  <a:rtl val="0"/>
                </a:rPr>
                <a:t>ELGSENĄ LEMIANTYS</a:t>
              </a:r>
              <a:endParaRPr lang="en-US" sz="942" b="1" spc="0" baseline="0" dirty="0">
                <a:solidFill>
                  <a:srgbClr val="000000"/>
                </a:solidFill>
                <a:latin typeface="Avenir-Medium"/>
                <a:sym typeface="Avenir-Medium"/>
                <a:rtl val="0"/>
              </a:endParaRPr>
            </a:p>
          </p:txBody>
        </p:sp>
        <p:sp>
          <p:nvSpPr>
            <p:cNvPr id="17" name="TextBox 16">
              <a:extLst>
                <a:ext uri="{FF2B5EF4-FFF2-40B4-BE49-F238E27FC236}">
                  <a16:creationId xmlns:a16="http://schemas.microsoft.com/office/drawing/2014/main" id="{7E290E3F-3131-4929-A716-4EA127526234}"/>
                </a:ext>
              </a:extLst>
            </p:cNvPr>
            <p:cNvSpPr txBox="1"/>
            <p:nvPr/>
          </p:nvSpPr>
          <p:spPr>
            <a:xfrm>
              <a:off x="5845884" y="4516724"/>
              <a:ext cx="645485" cy="209571"/>
            </a:xfrm>
            <a:prstGeom prst="rect">
              <a:avLst/>
            </a:prstGeom>
            <a:noFill/>
          </p:spPr>
          <p:txBody>
            <a:bodyPr wrap="none" rtlCol="0">
              <a:spAutoFit/>
            </a:bodyPr>
            <a:lstStyle/>
            <a:p>
              <a:pPr algn="l"/>
              <a:r>
                <a:rPr lang="lt-LT" sz="942" b="1" dirty="0">
                  <a:solidFill>
                    <a:srgbClr val="000000"/>
                  </a:solidFill>
                  <a:latin typeface="Avenir-Medium"/>
                  <a:sym typeface="Avenir-Medium"/>
                  <a:rtl val="0"/>
                </a:rPr>
                <a:t>VEIKSNIAI</a:t>
              </a:r>
              <a:endParaRPr lang="en-US" sz="942" b="1" spc="0" baseline="0" dirty="0">
                <a:solidFill>
                  <a:srgbClr val="000000"/>
                </a:solidFill>
                <a:latin typeface="Avenir-Medium"/>
                <a:sym typeface="Avenir-Medium"/>
                <a:rtl val="0"/>
              </a:endParaRPr>
            </a:p>
          </p:txBody>
        </p:sp>
        <p:grpSp>
          <p:nvGrpSpPr>
            <p:cNvPr id="18" name="Graphic 1533">
              <a:extLst>
                <a:ext uri="{FF2B5EF4-FFF2-40B4-BE49-F238E27FC236}">
                  <a16:creationId xmlns:a16="http://schemas.microsoft.com/office/drawing/2014/main" id="{D6E13B3A-5D9A-441E-AE5B-14C4477A5606}"/>
                </a:ext>
              </a:extLst>
            </p:cNvPr>
            <p:cNvGrpSpPr/>
            <p:nvPr/>
          </p:nvGrpSpPr>
          <p:grpSpPr>
            <a:xfrm>
              <a:off x="5412513" y="3172671"/>
              <a:ext cx="1056799" cy="1040761"/>
              <a:chOff x="5412513" y="3172671"/>
              <a:chExt cx="1056799" cy="1040761"/>
            </a:xfrm>
          </p:grpSpPr>
          <p:sp>
            <p:nvSpPr>
              <p:cNvPr id="121" name="Freeform 280">
                <a:extLst>
                  <a:ext uri="{FF2B5EF4-FFF2-40B4-BE49-F238E27FC236}">
                    <a16:creationId xmlns:a16="http://schemas.microsoft.com/office/drawing/2014/main" id="{5F461655-17BA-44BA-8321-3BC8F2E9A39F}"/>
                  </a:ext>
                </a:extLst>
              </p:cNvPr>
              <p:cNvSpPr/>
              <p:nvPr/>
            </p:nvSpPr>
            <p:spPr>
              <a:xfrm>
                <a:off x="5417468" y="3176798"/>
                <a:ext cx="1046892" cy="1031683"/>
              </a:xfrm>
              <a:custGeom>
                <a:avLst/>
                <a:gdLst>
                  <a:gd name="connsiteX0" fmla="*/ 1046892 w 1046892"/>
                  <a:gd name="connsiteY0" fmla="*/ 515842 h 1031683"/>
                  <a:gd name="connsiteX1" fmla="*/ 523446 w 1046892"/>
                  <a:gd name="connsiteY1" fmla="*/ 1031683 h 1031683"/>
                  <a:gd name="connsiteX2" fmla="*/ -1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7" y="1031683"/>
                      <a:pt x="523446" y="1031683"/>
                    </a:cubicBezTo>
                    <a:cubicBezTo>
                      <a:pt x="234354" y="1031683"/>
                      <a:pt x="-1" y="800733"/>
                      <a:pt x="-1" y="515842"/>
                    </a:cubicBezTo>
                    <a:cubicBezTo>
                      <a:pt x="-1" y="230950"/>
                      <a:pt x="234354" y="0"/>
                      <a:pt x="523446" y="0"/>
                    </a:cubicBezTo>
                    <a:cubicBezTo>
                      <a:pt x="812537"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2" name="Freeform 281">
                <a:extLst>
                  <a:ext uri="{FF2B5EF4-FFF2-40B4-BE49-F238E27FC236}">
                    <a16:creationId xmlns:a16="http://schemas.microsoft.com/office/drawing/2014/main" id="{890EEFC5-C591-4838-9F64-EC2CF4E0D4C1}"/>
                  </a:ext>
                </a:extLst>
              </p:cNvPr>
              <p:cNvSpPr/>
              <p:nvPr/>
            </p:nvSpPr>
            <p:spPr>
              <a:xfrm>
                <a:off x="5412513" y="3172671"/>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8 w 1056799"/>
                  <a:gd name="connsiteY6" fmla="*/ 519968 h 1040761"/>
                  <a:gd name="connsiteX7" fmla="*/ 528400 w 1056799"/>
                  <a:gd name="connsiteY7" fmla="*/ 1030858 h 1040761"/>
                  <a:gd name="connsiteX8" fmla="*/ 1046893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5" y="1040762"/>
                      <a:pt x="0" y="807189"/>
                      <a:pt x="0" y="520381"/>
                    </a:cubicBezTo>
                    <a:cubicBezTo>
                      <a:pt x="0" y="233160"/>
                      <a:pt x="236955" y="0"/>
                      <a:pt x="528400" y="0"/>
                    </a:cubicBezTo>
                    <a:cubicBezTo>
                      <a:pt x="819846" y="0"/>
                      <a:pt x="1056800" y="233573"/>
                      <a:pt x="1056800" y="520381"/>
                    </a:cubicBezTo>
                    <a:cubicBezTo>
                      <a:pt x="1056800" y="807189"/>
                      <a:pt x="819846" y="1040762"/>
                      <a:pt x="528400" y="1040762"/>
                    </a:cubicBezTo>
                    <a:close/>
                    <a:moveTo>
                      <a:pt x="528400" y="9079"/>
                    </a:moveTo>
                    <a:cubicBezTo>
                      <a:pt x="242322" y="9079"/>
                      <a:pt x="9908" y="238113"/>
                      <a:pt x="9908" y="519968"/>
                    </a:cubicBezTo>
                    <a:cubicBezTo>
                      <a:pt x="9908" y="801824"/>
                      <a:pt x="242734" y="1030858"/>
                      <a:pt x="528400" y="1030858"/>
                    </a:cubicBezTo>
                    <a:cubicBezTo>
                      <a:pt x="814479" y="1030858"/>
                      <a:pt x="1046893" y="801824"/>
                      <a:pt x="1046893" y="519968"/>
                    </a:cubicBezTo>
                    <a:cubicBezTo>
                      <a:pt x="1046893" y="238113"/>
                      <a:pt x="814479"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19" name="TextBox 18">
              <a:extLst>
                <a:ext uri="{FF2B5EF4-FFF2-40B4-BE49-F238E27FC236}">
                  <a16:creationId xmlns:a16="http://schemas.microsoft.com/office/drawing/2014/main" id="{FA39155E-6886-4C03-B238-D30E315540EA}"/>
                </a:ext>
              </a:extLst>
            </p:cNvPr>
            <p:cNvSpPr txBox="1"/>
            <p:nvPr/>
          </p:nvSpPr>
          <p:spPr>
            <a:xfrm>
              <a:off x="5562817" y="3411436"/>
              <a:ext cx="779023" cy="209571"/>
            </a:xfrm>
            <a:prstGeom prst="rect">
              <a:avLst/>
            </a:prstGeom>
            <a:noFill/>
          </p:spPr>
          <p:txBody>
            <a:bodyPr wrap="none" rtlCol="0">
              <a:spAutoFit/>
            </a:bodyPr>
            <a:lstStyle/>
            <a:p>
              <a:r>
                <a:rPr lang="en-US" sz="942" b="1" dirty="0">
                  <a:solidFill>
                    <a:srgbClr val="000000"/>
                  </a:solidFill>
                  <a:latin typeface="Avenir-Medium"/>
                  <a:sym typeface="Avenir-Medium"/>
                  <a:rtl val="0"/>
                </a:rPr>
                <a:t>SVEIKAT</a:t>
              </a:r>
              <a:r>
                <a:rPr lang="lt-LT" sz="942" b="1" dirty="0">
                  <a:solidFill>
                    <a:srgbClr val="000000"/>
                  </a:solidFill>
                  <a:latin typeface="Avenir-Medium"/>
                  <a:sym typeface="Avenir-Medium"/>
                  <a:rtl val="0"/>
                </a:rPr>
                <a:t>OS</a:t>
              </a:r>
              <a:r>
                <a:rPr lang="en-US" sz="942" b="1" dirty="0">
                  <a:solidFill>
                    <a:srgbClr val="000000"/>
                  </a:solidFill>
                  <a:latin typeface="Avenir-Medium"/>
                  <a:sym typeface="Avenir-Medium"/>
                  <a:rtl val="0"/>
                </a:rPr>
                <a:t> +</a:t>
              </a:r>
              <a:endParaRPr lang="en-US" sz="942" spc="0" baseline="0" dirty="0">
                <a:solidFill>
                  <a:srgbClr val="000000"/>
                </a:solidFill>
                <a:latin typeface="Avenir-Medium"/>
                <a:sym typeface="Avenir-Medium"/>
                <a:rtl val="0"/>
              </a:endParaRPr>
            </a:p>
          </p:txBody>
        </p:sp>
        <p:sp>
          <p:nvSpPr>
            <p:cNvPr id="20" name="TextBox 19">
              <a:extLst>
                <a:ext uri="{FF2B5EF4-FFF2-40B4-BE49-F238E27FC236}">
                  <a16:creationId xmlns:a16="http://schemas.microsoft.com/office/drawing/2014/main" id="{892CD658-F8F1-49C3-A86F-E6335613C50D}"/>
                </a:ext>
              </a:extLst>
            </p:cNvPr>
            <p:cNvSpPr txBox="1"/>
            <p:nvPr/>
          </p:nvSpPr>
          <p:spPr>
            <a:xfrm>
              <a:off x="5594539" y="3553601"/>
              <a:ext cx="725007" cy="209571"/>
            </a:xfrm>
            <a:prstGeom prst="rect">
              <a:avLst/>
            </a:prstGeom>
            <a:noFill/>
          </p:spPr>
          <p:txBody>
            <a:bodyPr wrap="none" rtlCol="0">
              <a:spAutoFit/>
            </a:bodyPr>
            <a:lstStyle/>
            <a:p>
              <a:r>
                <a:rPr lang="en-US" sz="942" b="1" dirty="0">
                  <a:solidFill>
                    <a:srgbClr val="000000"/>
                  </a:solidFill>
                  <a:latin typeface="Avenir-Medium"/>
                  <a:sym typeface="Avenir-Medium"/>
                  <a:rtl val="0"/>
                </a:rPr>
                <a:t>SOCIALINĖ</a:t>
              </a:r>
              <a:r>
                <a:rPr lang="lt-LT" sz="942" b="1" dirty="0">
                  <a:solidFill>
                    <a:srgbClr val="000000"/>
                  </a:solidFill>
                  <a:latin typeface="Avenir-Medium"/>
                  <a:sym typeface="Avenir-Medium"/>
                  <a:rtl val="0"/>
                </a:rPr>
                <a:t>S</a:t>
              </a:r>
              <a:endParaRPr lang="en-US" sz="942" b="1" spc="0" baseline="0" dirty="0">
                <a:solidFill>
                  <a:srgbClr val="000000"/>
                </a:solidFill>
                <a:latin typeface="Avenir-Medium"/>
                <a:sym typeface="Avenir-Medium"/>
                <a:rtl val="0"/>
              </a:endParaRPr>
            </a:p>
          </p:txBody>
        </p:sp>
        <p:sp>
          <p:nvSpPr>
            <p:cNvPr id="21" name="TextBox 20">
              <a:extLst>
                <a:ext uri="{FF2B5EF4-FFF2-40B4-BE49-F238E27FC236}">
                  <a16:creationId xmlns:a16="http://schemas.microsoft.com/office/drawing/2014/main" id="{D6CC6292-B729-48E8-9F07-6FB98CBA6E63}"/>
                </a:ext>
              </a:extLst>
            </p:cNvPr>
            <p:cNvSpPr txBox="1"/>
            <p:nvPr/>
          </p:nvSpPr>
          <p:spPr>
            <a:xfrm>
              <a:off x="5611644" y="3696730"/>
              <a:ext cx="749014" cy="209571"/>
            </a:xfrm>
            <a:prstGeom prst="rect">
              <a:avLst/>
            </a:prstGeom>
            <a:noFill/>
          </p:spPr>
          <p:txBody>
            <a:bodyPr wrap="none" rtlCol="0">
              <a:spAutoFit/>
            </a:bodyPr>
            <a:lstStyle/>
            <a:p>
              <a:pPr algn="l"/>
              <a:r>
                <a:rPr lang="lt-LT" sz="942" b="1" spc="0" baseline="0" dirty="0">
                  <a:solidFill>
                    <a:srgbClr val="000000"/>
                  </a:solidFill>
                  <a:latin typeface="Avenir-Medium"/>
                  <a:sym typeface="Avenir-Medium"/>
                  <a:rtl val="0"/>
                </a:rPr>
                <a:t>PASLAUGOS</a:t>
              </a:r>
              <a:endParaRPr lang="en-US" sz="942" b="1" spc="0" baseline="0" dirty="0">
                <a:solidFill>
                  <a:srgbClr val="000000"/>
                </a:solidFill>
                <a:latin typeface="Avenir-Medium"/>
                <a:sym typeface="Avenir-Medium"/>
                <a:rtl val="0"/>
              </a:endParaRPr>
            </a:p>
          </p:txBody>
        </p:sp>
        <p:grpSp>
          <p:nvGrpSpPr>
            <p:cNvPr id="22" name="Graphic 1533">
              <a:extLst>
                <a:ext uri="{FF2B5EF4-FFF2-40B4-BE49-F238E27FC236}">
                  <a16:creationId xmlns:a16="http://schemas.microsoft.com/office/drawing/2014/main" id="{76C592F2-6716-4C27-8B14-A8DF6EA4050B}"/>
                </a:ext>
              </a:extLst>
            </p:cNvPr>
            <p:cNvGrpSpPr/>
            <p:nvPr/>
          </p:nvGrpSpPr>
          <p:grpSpPr>
            <a:xfrm>
              <a:off x="2707355" y="4020303"/>
              <a:ext cx="1056799" cy="1040761"/>
              <a:chOff x="2707355" y="4020303"/>
              <a:chExt cx="1056799" cy="1040761"/>
            </a:xfrm>
          </p:grpSpPr>
          <p:sp>
            <p:nvSpPr>
              <p:cNvPr id="119" name="Freeform 278">
                <a:extLst>
                  <a:ext uri="{FF2B5EF4-FFF2-40B4-BE49-F238E27FC236}">
                    <a16:creationId xmlns:a16="http://schemas.microsoft.com/office/drawing/2014/main" id="{00A22655-9368-461A-A547-B97F476D20C8}"/>
                  </a:ext>
                </a:extLst>
              </p:cNvPr>
              <p:cNvSpPr/>
              <p:nvPr/>
            </p:nvSpPr>
            <p:spPr>
              <a:xfrm>
                <a:off x="2712308" y="4024842"/>
                <a:ext cx="1046892" cy="1031683"/>
              </a:xfrm>
              <a:custGeom>
                <a:avLst/>
                <a:gdLst>
                  <a:gd name="connsiteX0" fmla="*/ 1046892 w 1046892"/>
                  <a:gd name="connsiteY0" fmla="*/ 515842 h 1031683"/>
                  <a:gd name="connsiteX1" fmla="*/ 523445 w 1046892"/>
                  <a:gd name="connsiteY1" fmla="*/ 1031683 h 1031683"/>
                  <a:gd name="connsiteX2" fmla="*/ -1 w 1046892"/>
                  <a:gd name="connsiteY2" fmla="*/ 515842 h 1031683"/>
                  <a:gd name="connsiteX3" fmla="*/ 523445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7" y="1031683"/>
                      <a:pt x="523445" y="1031683"/>
                    </a:cubicBezTo>
                    <a:cubicBezTo>
                      <a:pt x="234354" y="1031683"/>
                      <a:pt x="-1" y="800733"/>
                      <a:pt x="-1" y="515842"/>
                    </a:cubicBezTo>
                    <a:cubicBezTo>
                      <a:pt x="-1" y="230950"/>
                      <a:pt x="234354" y="0"/>
                      <a:pt x="523445" y="0"/>
                    </a:cubicBezTo>
                    <a:cubicBezTo>
                      <a:pt x="812537"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0" name="Freeform 279">
                <a:extLst>
                  <a:ext uri="{FF2B5EF4-FFF2-40B4-BE49-F238E27FC236}">
                    <a16:creationId xmlns:a16="http://schemas.microsoft.com/office/drawing/2014/main" id="{09EE3B3A-C707-40A0-A271-F98B8DF57436}"/>
                  </a:ext>
                </a:extLst>
              </p:cNvPr>
              <p:cNvSpPr/>
              <p:nvPr/>
            </p:nvSpPr>
            <p:spPr>
              <a:xfrm>
                <a:off x="2707355" y="4020303"/>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491 h 1040761"/>
                  <a:gd name="connsiteX6" fmla="*/ 9907 w 1056799"/>
                  <a:gd name="connsiteY6" fmla="*/ 520381 h 1040761"/>
                  <a:gd name="connsiteX7" fmla="*/ 528400 w 1056799"/>
                  <a:gd name="connsiteY7" fmla="*/ 1031271 h 1040761"/>
                  <a:gd name="connsiteX8" fmla="*/ 1046892 w 1056799"/>
                  <a:gd name="connsiteY8" fmla="*/ 520381 h 1040761"/>
                  <a:gd name="connsiteX9" fmla="*/ 528400 w 1056799"/>
                  <a:gd name="connsiteY9" fmla="*/ 9491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5" y="0"/>
                      <a:pt x="1056800" y="233573"/>
                      <a:pt x="1056800" y="520381"/>
                    </a:cubicBezTo>
                    <a:cubicBezTo>
                      <a:pt x="1056800" y="807189"/>
                      <a:pt x="819845" y="1040762"/>
                      <a:pt x="528400" y="1040762"/>
                    </a:cubicBezTo>
                    <a:close/>
                    <a:moveTo>
                      <a:pt x="528400" y="9491"/>
                    </a:moveTo>
                    <a:cubicBezTo>
                      <a:pt x="242321" y="9491"/>
                      <a:pt x="9907" y="238525"/>
                      <a:pt x="9907" y="520381"/>
                    </a:cubicBezTo>
                    <a:cubicBezTo>
                      <a:pt x="9907" y="802237"/>
                      <a:pt x="242733" y="1031271"/>
                      <a:pt x="528400" y="1031271"/>
                    </a:cubicBezTo>
                    <a:cubicBezTo>
                      <a:pt x="814478" y="1031271"/>
                      <a:pt x="1046892" y="802237"/>
                      <a:pt x="1046892" y="520381"/>
                    </a:cubicBezTo>
                    <a:cubicBezTo>
                      <a:pt x="1047305" y="238525"/>
                      <a:pt x="814478" y="9491"/>
                      <a:pt x="528400" y="9491"/>
                    </a:cubicBezTo>
                    <a:close/>
                  </a:path>
                </a:pathLst>
              </a:custGeom>
              <a:solidFill>
                <a:srgbClr val="000000"/>
              </a:solidFill>
              <a:ln w="4127" cap="flat">
                <a:noFill/>
                <a:prstDash val="solid"/>
                <a:miter/>
              </a:ln>
            </p:spPr>
            <p:txBody>
              <a:bodyPr rtlCol="0" anchor="ctr"/>
              <a:lstStyle/>
              <a:p>
                <a:endParaRPr lang="en-US"/>
              </a:p>
            </p:txBody>
          </p:sp>
        </p:grpSp>
        <p:sp>
          <p:nvSpPr>
            <p:cNvPr id="23" name="TextBox 22">
              <a:extLst>
                <a:ext uri="{FF2B5EF4-FFF2-40B4-BE49-F238E27FC236}">
                  <a16:creationId xmlns:a16="http://schemas.microsoft.com/office/drawing/2014/main" id="{0FFC593E-5745-480F-A2EC-5E81F8B75807}"/>
                </a:ext>
              </a:extLst>
            </p:cNvPr>
            <p:cNvSpPr txBox="1"/>
            <p:nvPr/>
          </p:nvSpPr>
          <p:spPr>
            <a:xfrm>
              <a:off x="2839511" y="4331113"/>
              <a:ext cx="744514" cy="209571"/>
            </a:xfrm>
            <a:prstGeom prst="rect">
              <a:avLst/>
            </a:prstGeom>
            <a:noFill/>
          </p:spPr>
          <p:txBody>
            <a:bodyPr wrap="none" rtlCol="0">
              <a:spAutoFit/>
            </a:bodyPr>
            <a:lstStyle/>
            <a:p>
              <a:pPr algn="l"/>
              <a:r>
                <a:rPr lang="lt-LT" sz="942" b="1" dirty="0">
                  <a:solidFill>
                    <a:srgbClr val="000000"/>
                  </a:solidFill>
                  <a:latin typeface="Avenir-Medium"/>
                  <a:sym typeface="Avenir-Medium"/>
                  <a:rtl val="0"/>
                </a:rPr>
                <a:t>SOCIALINIAI</a:t>
              </a:r>
              <a:endParaRPr lang="en-US" sz="942" b="1" spc="0" baseline="0" dirty="0">
                <a:solidFill>
                  <a:srgbClr val="000000"/>
                </a:solidFill>
                <a:latin typeface="Avenir-Medium"/>
                <a:sym typeface="Avenir-Medium"/>
                <a:rtl val="0"/>
              </a:endParaRPr>
            </a:p>
          </p:txBody>
        </p:sp>
        <p:sp>
          <p:nvSpPr>
            <p:cNvPr id="24" name="TextBox 23">
              <a:extLst>
                <a:ext uri="{FF2B5EF4-FFF2-40B4-BE49-F238E27FC236}">
                  <a16:creationId xmlns:a16="http://schemas.microsoft.com/office/drawing/2014/main" id="{03BFD864-0EFE-4168-99DF-3B8FF2AF332F}"/>
                </a:ext>
              </a:extLst>
            </p:cNvPr>
            <p:cNvSpPr txBox="1"/>
            <p:nvPr/>
          </p:nvSpPr>
          <p:spPr>
            <a:xfrm>
              <a:off x="2883948" y="4480402"/>
              <a:ext cx="645485" cy="209571"/>
            </a:xfrm>
            <a:prstGeom prst="rect">
              <a:avLst/>
            </a:prstGeom>
            <a:noFill/>
          </p:spPr>
          <p:txBody>
            <a:bodyPr wrap="none" rtlCol="0">
              <a:spAutoFit/>
            </a:bodyPr>
            <a:lstStyle/>
            <a:p>
              <a:pPr algn="l"/>
              <a:r>
                <a:rPr lang="lt-LT" sz="942" b="1" spc="0" baseline="0" dirty="0">
                  <a:solidFill>
                    <a:srgbClr val="000000"/>
                  </a:solidFill>
                  <a:latin typeface="Avenir-Medium"/>
                  <a:sym typeface="Avenir-Medium"/>
                  <a:rtl val="0"/>
                </a:rPr>
                <a:t>VEIKSNIAI</a:t>
              </a:r>
              <a:endParaRPr lang="en-US" sz="942" b="1" spc="0" baseline="0" dirty="0">
                <a:solidFill>
                  <a:srgbClr val="000000"/>
                </a:solidFill>
                <a:latin typeface="Avenir-Medium"/>
                <a:sym typeface="Avenir-Medium"/>
                <a:rtl val="0"/>
              </a:endParaRPr>
            </a:p>
          </p:txBody>
        </p:sp>
        <p:grpSp>
          <p:nvGrpSpPr>
            <p:cNvPr id="25" name="Graphic 1533">
              <a:extLst>
                <a:ext uri="{FF2B5EF4-FFF2-40B4-BE49-F238E27FC236}">
                  <a16:creationId xmlns:a16="http://schemas.microsoft.com/office/drawing/2014/main" id="{C44310D5-E134-488E-8313-1B68C5AA8149}"/>
                </a:ext>
              </a:extLst>
            </p:cNvPr>
            <p:cNvGrpSpPr/>
            <p:nvPr/>
          </p:nvGrpSpPr>
          <p:grpSpPr>
            <a:xfrm>
              <a:off x="3014487" y="3162355"/>
              <a:ext cx="1056799" cy="1040761"/>
              <a:chOff x="3014487" y="3162355"/>
              <a:chExt cx="1056799" cy="1040761"/>
            </a:xfrm>
          </p:grpSpPr>
          <p:sp>
            <p:nvSpPr>
              <p:cNvPr id="117" name="Freeform 276">
                <a:extLst>
                  <a:ext uri="{FF2B5EF4-FFF2-40B4-BE49-F238E27FC236}">
                    <a16:creationId xmlns:a16="http://schemas.microsoft.com/office/drawing/2014/main" id="{52D3D852-9783-47DB-8CCE-6C1E9FDA85D4}"/>
                  </a:ext>
                </a:extLst>
              </p:cNvPr>
              <p:cNvSpPr/>
              <p:nvPr/>
            </p:nvSpPr>
            <p:spPr>
              <a:xfrm>
                <a:off x="3019441" y="3166481"/>
                <a:ext cx="1046892" cy="1031683"/>
              </a:xfrm>
              <a:custGeom>
                <a:avLst/>
                <a:gdLst>
                  <a:gd name="connsiteX0" fmla="*/ 1046892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8" y="1031683"/>
                      <a:pt x="523446" y="1031683"/>
                    </a:cubicBezTo>
                    <a:cubicBezTo>
                      <a:pt x="234354" y="1031683"/>
                      <a:pt x="0" y="800733"/>
                      <a:pt x="0" y="515842"/>
                    </a:cubicBezTo>
                    <a:cubicBezTo>
                      <a:pt x="0" y="230950"/>
                      <a:pt x="234354" y="0"/>
                      <a:pt x="523446" y="0"/>
                    </a:cubicBezTo>
                    <a:cubicBezTo>
                      <a:pt x="812538"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18" name="Freeform 277">
                <a:extLst>
                  <a:ext uri="{FF2B5EF4-FFF2-40B4-BE49-F238E27FC236}">
                    <a16:creationId xmlns:a16="http://schemas.microsoft.com/office/drawing/2014/main" id="{46330C69-C778-4474-BEF2-D13DAACD2F41}"/>
                  </a:ext>
                </a:extLst>
              </p:cNvPr>
              <p:cNvSpPr/>
              <p:nvPr/>
            </p:nvSpPr>
            <p:spPr>
              <a:xfrm>
                <a:off x="3014487" y="3162355"/>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7 w 1056799"/>
                  <a:gd name="connsiteY6" fmla="*/ 519968 h 1040761"/>
                  <a:gd name="connsiteX7" fmla="*/ 528400 w 1056799"/>
                  <a:gd name="connsiteY7" fmla="*/ 1030858 h 1040761"/>
                  <a:gd name="connsiteX8" fmla="*/ 1046893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6" y="0"/>
                      <a:pt x="1056800" y="233573"/>
                      <a:pt x="1056800" y="520381"/>
                    </a:cubicBezTo>
                    <a:cubicBezTo>
                      <a:pt x="1056800" y="807189"/>
                      <a:pt x="819433" y="1040762"/>
                      <a:pt x="528400" y="1040762"/>
                    </a:cubicBezTo>
                    <a:close/>
                    <a:moveTo>
                      <a:pt x="528400" y="9079"/>
                    </a:moveTo>
                    <a:cubicBezTo>
                      <a:pt x="242321" y="9079"/>
                      <a:pt x="9907" y="238113"/>
                      <a:pt x="9907" y="519968"/>
                    </a:cubicBezTo>
                    <a:cubicBezTo>
                      <a:pt x="9907" y="801824"/>
                      <a:pt x="242734" y="1030858"/>
                      <a:pt x="528400" y="1030858"/>
                    </a:cubicBezTo>
                    <a:cubicBezTo>
                      <a:pt x="814479" y="1030858"/>
                      <a:pt x="1046893" y="801824"/>
                      <a:pt x="1046893" y="519968"/>
                    </a:cubicBezTo>
                    <a:cubicBezTo>
                      <a:pt x="1046893" y="238113"/>
                      <a:pt x="814066"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04C664ED-37E6-4937-B90A-5A4E8BE1ABFB}"/>
                </a:ext>
              </a:extLst>
            </p:cNvPr>
            <p:cNvSpPr txBox="1"/>
            <p:nvPr/>
          </p:nvSpPr>
          <p:spPr>
            <a:xfrm>
              <a:off x="3126867" y="3435154"/>
              <a:ext cx="851043" cy="209571"/>
            </a:xfrm>
            <a:prstGeom prst="rect">
              <a:avLst/>
            </a:prstGeom>
            <a:noFill/>
          </p:spPr>
          <p:txBody>
            <a:bodyPr wrap="none" rtlCol="0">
              <a:spAutoFit/>
            </a:bodyPr>
            <a:lstStyle/>
            <a:p>
              <a:pPr algn="l"/>
              <a:r>
                <a:rPr lang="lt-LT" sz="942" b="1" spc="0" baseline="0" dirty="0">
                  <a:solidFill>
                    <a:srgbClr val="000000"/>
                  </a:solidFill>
                  <a:latin typeface="Avenir-Medium"/>
                  <a:sym typeface="Avenir-Medium"/>
                  <a:rtl val="0"/>
                </a:rPr>
                <a:t>EKONOMINIAI</a:t>
              </a:r>
              <a:endParaRPr lang="en-US" sz="942" b="1" spc="0" baseline="0" dirty="0">
                <a:solidFill>
                  <a:srgbClr val="000000"/>
                </a:solidFill>
                <a:latin typeface="Avenir-Medium"/>
                <a:sym typeface="Avenir-Medium"/>
                <a:rtl val="0"/>
              </a:endParaRPr>
            </a:p>
          </p:txBody>
        </p:sp>
        <p:sp>
          <p:nvSpPr>
            <p:cNvPr id="27" name="TextBox 26">
              <a:extLst>
                <a:ext uri="{FF2B5EF4-FFF2-40B4-BE49-F238E27FC236}">
                  <a16:creationId xmlns:a16="http://schemas.microsoft.com/office/drawing/2014/main" id="{3516880F-F9A7-4503-9161-A974F6E59499}"/>
                </a:ext>
              </a:extLst>
            </p:cNvPr>
            <p:cNvSpPr txBox="1"/>
            <p:nvPr/>
          </p:nvSpPr>
          <p:spPr>
            <a:xfrm>
              <a:off x="3183558" y="3613995"/>
              <a:ext cx="645485" cy="209571"/>
            </a:xfrm>
            <a:prstGeom prst="rect">
              <a:avLst/>
            </a:prstGeom>
            <a:noFill/>
          </p:spPr>
          <p:txBody>
            <a:bodyPr wrap="none" rtlCol="0">
              <a:spAutoFit/>
            </a:bodyPr>
            <a:lstStyle/>
            <a:p>
              <a:pPr algn="l"/>
              <a:r>
                <a:rPr lang="lt-LT" sz="942" b="1" spc="0" baseline="0" dirty="0">
                  <a:solidFill>
                    <a:srgbClr val="000000"/>
                  </a:solidFill>
                  <a:latin typeface="Avenir-Medium"/>
                  <a:sym typeface="Avenir-Medium"/>
                  <a:rtl val="0"/>
                </a:rPr>
                <a:t>VEIKSNIAI</a:t>
              </a:r>
              <a:endParaRPr lang="en-US" sz="942" b="1" spc="0" baseline="0" dirty="0">
                <a:solidFill>
                  <a:srgbClr val="000000"/>
                </a:solidFill>
                <a:latin typeface="Avenir-Medium"/>
                <a:sym typeface="Avenir-Medium"/>
                <a:rtl val="0"/>
              </a:endParaRPr>
            </a:p>
          </p:txBody>
        </p:sp>
        <p:grpSp>
          <p:nvGrpSpPr>
            <p:cNvPr id="28" name="Graphic 1533">
              <a:extLst>
                <a:ext uri="{FF2B5EF4-FFF2-40B4-BE49-F238E27FC236}">
                  <a16:creationId xmlns:a16="http://schemas.microsoft.com/office/drawing/2014/main" id="{1F374DCB-2C95-4E10-912C-642CDE71589A}"/>
                </a:ext>
              </a:extLst>
            </p:cNvPr>
            <p:cNvGrpSpPr/>
            <p:nvPr/>
          </p:nvGrpSpPr>
          <p:grpSpPr>
            <a:xfrm>
              <a:off x="2985900" y="3906405"/>
              <a:ext cx="246964" cy="246778"/>
              <a:chOff x="2985900" y="3906405"/>
              <a:chExt cx="246964" cy="246778"/>
            </a:xfrm>
          </p:grpSpPr>
          <p:sp>
            <p:nvSpPr>
              <p:cNvPr id="102" name="Freeform 261">
                <a:extLst>
                  <a:ext uri="{FF2B5EF4-FFF2-40B4-BE49-F238E27FC236}">
                    <a16:creationId xmlns:a16="http://schemas.microsoft.com/office/drawing/2014/main" id="{4AB3BD31-1BDD-47E2-9896-494ED93F1F69}"/>
                  </a:ext>
                </a:extLst>
              </p:cNvPr>
              <p:cNvSpPr/>
              <p:nvPr/>
            </p:nvSpPr>
            <p:spPr>
              <a:xfrm>
                <a:off x="3009946" y="3906405"/>
                <a:ext cx="222918" cy="219542"/>
              </a:xfrm>
              <a:custGeom>
                <a:avLst/>
                <a:gdLst>
                  <a:gd name="connsiteX0" fmla="*/ 222918 w 222918"/>
                  <a:gd name="connsiteY0" fmla="*/ 109771 h 219542"/>
                  <a:gd name="connsiteX1" fmla="*/ 111459 w 222918"/>
                  <a:gd name="connsiteY1" fmla="*/ 219542 h 219542"/>
                  <a:gd name="connsiteX2" fmla="*/ 0 w 222918"/>
                  <a:gd name="connsiteY2" fmla="*/ 109771 h 219542"/>
                  <a:gd name="connsiteX3" fmla="*/ 111459 w 222918"/>
                  <a:gd name="connsiteY3" fmla="*/ 0 h 219542"/>
                  <a:gd name="connsiteX4" fmla="*/ 222918 w 222918"/>
                  <a:gd name="connsiteY4" fmla="*/ 109771 h 21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18" h="219542">
                    <a:moveTo>
                      <a:pt x="222918" y="109771"/>
                    </a:moveTo>
                    <a:cubicBezTo>
                      <a:pt x="222918" y="170396"/>
                      <a:pt x="173016" y="219542"/>
                      <a:pt x="111459" y="219542"/>
                    </a:cubicBezTo>
                    <a:cubicBezTo>
                      <a:pt x="49902" y="219542"/>
                      <a:pt x="0" y="170396"/>
                      <a:pt x="0" y="109771"/>
                    </a:cubicBezTo>
                    <a:cubicBezTo>
                      <a:pt x="0" y="49146"/>
                      <a:pt x="49902" y="0"/>
                      <a:pt x="111459" y="0"/>
                    </a:cubicBezTo>
                    <a:cubicBezTo>
                      <a:pt x="173016" y="0"/>
                      <a:pt x="222918" y="49146"/>
                      <a:pt x="222918" y="109771"/>
                    </a:cubicBezTo>
                    <a:close/>
                  </a:path>
                </a:pathLst>
              </a:custGeom>
              <a:solidFill>
                <a:srgbClr val="85D2E1"/>
              </a:solidFill>
              <a:ln w="4127" cap="flat">
                <a:noFill/>
                <a:prstDash val="solid"/>
                <a:miter/>
              </a:ln>
            </p:spPr>
            <p:txBody>
              <a:bodyPr rtlCol="0" anchor="ctr"/>
              <a:lstStyle/>
              <a:p>
                <a:endParaRPr lang="en-US"/>
              </a:p>
            </p:txBody>
          </p:sp>
          <p:grpSp>
            <p:nvGrpSpPr>
              <p:cNvPr id="103" name="Graphic 1533">
                <a:extLst>
                  <a:ext uri="{FF2B5EF4-FFF2-40B4-BE49-F238E27FC236}">
                    <a16:creationId xmlns:a16="http://schemas.microsoft.com/office/drawing/2014/main" id="{1ED9867E-99B0-4613-BEF6-B34017BE520B}"/>
                  </a:ext>
                </a:extLst>
              </p:cNvPr>
              <p:cNvGrpSpPr/>
              <p:nvPr/>
            </p:nvGrpSpPr>
            <p:grpSpPr>
              <a:xfrm>
                <a:off x="2988479" y="3924149"/>
                <a:ext cx="229936" cy="226557"/>
                <a:chOff x="2988479" y="3924149"/>
                <a:chExt cx="229936" cy="226557"/>
              </a:xfrm>
              <a:solidFill>
                <a:srgbClr val="000000"/>
              </a:solidFill>
            </p:grpSpPr>
            <p:grpSp>
              <p:nvGrpSpPr>
                <p:cNvPr id="105" name="Graphic 1533">
                  <a:extLst>
                    <a:ext uri="{FF2B5EF4-FFF2-40B4-BE49-F238E27FC236}">
                      <a16:creationId xmlns:a16="http://schemas.microsoft.com/office/drawing/2014/main" id="{A9B18887-7A46-426C-A601-C8BCF64A0E8B}"/>
                    </a:ext>
                  </a:extLst>
                </p:cNvPr>
                <p:cNvGrpSpPr/>
                <p:nvPr/>
              </p:nvGrpSpPr>
              <p:grpSpPr>
                <a:xfrm>
                  <a:off x="2988479" y="3924149"/>
                  <a:ext cx="134164" cy="132055"/>
                  <a:chOff x="2988479" y="3924149"/>
                  <a:chExt cx="134164" cy="132055"/>
                </a:xfrm>
                <a:solidFill>
                  <a:srgbClr val="000000"/>
                </a:solidFill>
              </p:grpSpPr>
              <p:sp>
                <p:nvSpPr>
                  <p:cNvPr id="115" name="Freeform 274">
                    <a:extLst>
                      <a:ext uri="{FF2B5EF4-FFF2-40B4-BE49-F238E27FC236}">
                        <a16:creationId xmlns:a16="http://schemas.microsoft.com/office/drawing/2014/main" id="{34FFA271-6EF8-4816-8477-ECB563D716C0}"/>
                      </a:ext>
                    </a:extLst>
                  </p:cNvPr>
                  <p:cNvSpPr/>
                  <p:nvPr/>
                </p:nvSpPr>
                <p:spPr>
                  <a:xfrm>
                    <a:off x="2991782" y="3927864"/>
                    <a:ext cx="127146" cy="125040"/>
                  </a:xfrm>
                  <a:custGeom>
                    <a:avLst/>
                    <a:gdLst>
                      <a:gd name="connsiteX0" fmla="*/ 127146 w 127146"/>
                      <a:gd name="connsiteY0" fmla="*/ 0 h 125040"/>
                      <a:gd name="connsiteX1" fmla="*/ 0 w 127146"/>
                      <a:gd name="connsiteY1" fmla="*/ 125040 h 125040"/>
                    </a:gdLst>
                    <a:ahLst/>
                    <a:cxnLst>
                      <a:cxn ang="0">
                        <a:pos x="connsiteX0" y="connsiteY0"/>
                      </a:cxn>
                      <a:cxn ang="0">
                        <a:pos x="connsiteX1" y="connsiteY1"/>
                      </a:cxn>
                    </a:cxnLst>
                    <a:rect l="l" t="t" r="r" b="b"/>
                    <a:pathLst>
                      <a:path w="127146" h="125040">
                        <a:moveTo>
                          <a:pt x="127146" y="0"/>
                        </a:moveTo>
                        <a:lnTo>
                          <a:pt x="0" y="125040"/>
                        </a:lnTo>
                      </a:path>
                    </a:pathLst>
                  </a:custGeom>
                  <a:ln w="4127" cap="flat">
                    <a:noFill/>
                    <a:prstDash val="solid"/>
                    <a:miter/>
                  </a:ln>
                </p:spPr>
                <p:txBody>
                  <a:bodyPr rtlCol="0" anchor="ctr"/>
                  <a:lstStyle/>
                  <a:p>
                    <a:endParaRPr lang="en-US"/>
                  </a:p>
                </p:txBody>
              </p:sp>
              <p:sp>
                <p:nvSpPr>
                  <p:cNvPr id="116" name="Freeform 275">
                    <a:extLst>
                      <a:ext uri="{FF2B5EF4-FFF2-40B4-BE49-F238E27FC236}">
                        <a16:creationId xmlns:a16="http://schemas.microsoft.com/office/drawing/2014/main" id="{F7850F1A-32CA-4848-82A3-81718D39B744}"/>
                      </a:ext>
                    </a:extLst>
                  </p:cNvPr>
                  <p:cNvSpPr/>
                  <p:nvPr/>
                </p:nvSpPr>
                <p:spPr>
                  <a:xfrm>
                    <a:off x="2988479" y="3924149"/>
                    <a:ext cx="134164" cy="132055"/>
                  </a:xfrm>
                  <a:custGeom>
                    <a:avLst/>
                    <a:gdLst>
                      <a:gd name="connsiteX0" fmla="*/ 7018 w 134164"/>
                      <a:gd name="connsiteY0" fmla="*/ 132055 h 132055"/>
                      <a:gd name="connsiteX1" fmla="*/ 0 w 134164"/>
                      <a:gd name="connsiteY1" fmla="*/ 125453 h 132055"/>
                      <a:gd name="connsiteX2" fmla="*/ 127146 w 134164"/>
                      <a:gd name="connsiteY2" fmla="*/ 0 h 132055"/>
                      <a:gd name="connsiteX3" fmla="*/ 134164 w 134164"/>
                      <a:gd name="connsiteY3" fmla="*/ 7016 h 132055"/>
                    </a:gdLst>
                    <a:ahLst/>
                    <a:cxnLst>
                      <a:cxn ang="0">
                        <a:pos x="connsiteX0" y="connsiteY0"/>
                      </a:cxn>
                      <a:cxn ang="0">
                        <a:pos x="connsiteX1" y="connsiteY1"/>
                      </a:cxn>
                      <a:cxn ang="0">
                        <a:pos x="connsiteX2" y="connsiteY2"/>
                      </a:cxn>
                      <a:cxn ang="0">
                        <a:pos x="connsiteX3" y="connsiteY3"/>
                      </a:cxn>
                    </a:cxnLst>
                    <a:rect l="l" t="t" r="r" b="b"/>
                    <a:pathLst>
                      <a:path w="134164" h="132055">
                        <a:moveTo>
                          <a:pt x="7018" y="132055"/>
                        </a:moveTo>
                        <a:lnTo>
                          <a:pt x="0" y="125453"/>
                        </a:lnTo>
                        <a:lnTo>
                          <a:pt x="127146" y="0"/>
                        </a:lnTo>
                        <a:lnTo>
                          <a:pt x="134164" y="7016"/>
                        </a:lnTo>
                        <a:close/>
                      </a:path>
                    </a:pathLst>
                  </a:custGeom>
                  <a:solidFill>
                    <a:srgbClr val="000000"/>
                  </a:solidFill>
                  <a:ln w="4127" cap="flat">
                    <a:noFill/>
                    <a:prstDash val="solid"/>
                    <a:miter/>
                  </a:ln>
                </p:spPr>
                <p:txBody>
                  <a:bodyPr rtlCol="0" anchor="ctr"/>
                  <a:lstStyle/>
                  <a:p>
                    <a:endParaRPr lang="en-US"/>
                  </a:p>
                </p:txBody>
              </p:sp>
            </p:grpSp>
            <p:grpSp>
              <p:nvGrpSpPr>
                <p:cNvPr id="106" name="Graphic 1533">
                  <a:extLst>
                    <a:ext uri="{FF2B5EF4-FFF2-40B4-BE49-F238E27FC236}">
                      <a16:creationId xmlns:a16="http://schemas.microsoft.com/office/drawing/2014/main" id="{CF07872C-486B-46CF-8B48-8BC0D4F359B8}"/>
                    </a:ext>
                  </a:extLst>
                </p:cNvPr>
                <p:cNvGrpSpPr/>
                <p:nvPr/>
              </p:nvGrpSpPr>
              <p:grpSpPr>
                <a:xfrm>
                  <a:off x="3006231" y="3941482"/>
                  <a:ext cx="162647" cy="160529"/>
                  <a:chOff x="3006231" y="3941482"/>
                  <a:chExt cx="162647" cy="160529"/>
                </a:xfrm>
                <a:solidFill>
                  <a:srgbClr val="000000"/>
                </a:solidFill>
              </p:grpSpPr>
              <p:sp>
                <p:nvSpPr>
                  <p:cNvPr id="113" name="Freeform 272">
                    <a:extLst>
                      <a:ext uri="{FF2B5EF4-FFF2-40B4-BE49-F238E27FC236}">
                        <a16:creationId xmlns:a16="http://schemas.microsoft.com/office/drawing/2014/main" id="{A99AD57D-1802-4071-BC4D-15D5ED1AC39F}"/>
                      </a:ext>
                    </a:extLst>
                  </p:cNvPr>
                  <p:cNvSpPr/>
                  <p:nvPr/>
                </p:nvSpPr>
                <p:spPr>
                  <a:xfrm>
                    <a:off x="3009533" y="3944783"/>
                    <a:ext cx="156043" cy="153514"/>
                  </a:xfrm>
                  <a:custGeom>
                    <a:avLst/>
                    <a:gdLst>
                      <a:gd name="connsiteX0" fmla="*/ 156043 w 156043"/>
                      <a:gd name="connsiteY0" fmla="*/ 0 h 153514"/>
                      <a:gd name="connsiteX1" fmla="*/ 0 w 156043"/>
                      <a:gd name="connsiteY1" fmla="*/ 153515 h 153514"/>
                    </a:gdLst>
                    <a:ahLst/>
                    <a:cxnLst>
                      <a:cxn ang="0">
                        <a:pos x="connsiteX0" y="connsiteY0"/>
                      </a:cxn>
                      <a:cxn ang="0">
                        <a:pos x="connsiteX1" y="connsiteY1"/>
                      </a:cxn>
                    </a:cxnLst>
                    <a:rect l="l" t="t" r="r" b="b"/>
                    <a:pathLst>
                      <a:path w="156043" h="153514">
                        <a:moveTo>
                          <a:pt x="156043" y="0"/>
                        </a:moveTo>
                        <a:lnTo>
                          <a:pt x="0" y="153515"/>
                        </a:lnTo>
                      </a:path>
                    </a:pathLst>
                  </a:custGeom>
                  <a:ln w="4127" cap="flat">
                    <a:noFill/>
                    <a:prstDash val="solid"/>
                    <a:miter/>
                  </a:ln>
                </p:spPr>
                <p:txBody>
                  <a:bodyPr rtlCol="0" anchor="ctr"/>
                  <a:lstStyle/>
                  <a:p>
                    <a:endParaRPr lang="en-US"/>
                  </a:p>
                </p:txBody>
              </p:sp>
              <p:sp>
                <p:nvSpPr>
                  <p:cNvPr id="114" name="Freeform 273">
                    <a:extLst>
                      <a:ext uri="{FF2B5EF4-FFF2-40B4-BE49-F238E27FC236}">
                        <a16:creationId xmlns:a16="http://schemas.microsoft.com/office/drawing/2014/main" id="{14F9F555-45D4-42E0-AACB-B0F0787678DC}"/>
                      </a:ext>
                    </a:extLst>
                  </p:cNvPr>
                  <p:cNvSpPr/>
                  <p:nvPr/>
                </p:nvSpPr>
                <p:spPr>
                  <a:xfrm>
                    <a:off x="3006231" y="3941482"/>
                    <a:ext cx="162647" cy="160529"/>
                  </a:xfrm>
                  <a:custGeom>
                    <a:avLst/>
                    <a:gdLst>
                      <a:gd name="connsiteX0" fmla="*/ 6605 w 162647"/>
                      <a:gd name="connsiteY0" fmla="*/ 160530 h 160529"/>
                      <a:gd name="connsiteX1" fmla="*/ 0 w 162647"/>
                      <a:gd name="connsiteY1" fmla="*/ 153514 h 160529"/>
                      <a:gd name="connsiteX2" fmla="*/ 155630 w 162647"/>
                      <a:gd name="connsiteY2" fmla="*/ 0 h 160529"/>
                      <a:gd name="connsiteX3" fmla="*/ 162648 w 162647"/>
                      <a:gd name="connsiteY3" fmla="*/ 7015 h 160529"/>
                    </a:gdLst>
                    <a:ahLst/>
                    <a:cxnLst>
                      <a:cxn ang="0">
                        <a:pos x="connsiteX0" y="connsiteY0"/>
                      </a:cxn>
                      <a:cxn ang="0">
                        <a:pos x="connsiteX1" y="connsiteY1"/>
                      </a:cxn>
                      <a:cxn ang="0">
                        <a:pos x="connsiteX2" y="connsiteY2"/>
                      </a:cxn>
                      <a:cxn ang="0">
                        <a:pos x="connsiteX3" y="connsiteY3"/>
                      </a:cxn>
                    </a:cxnLst>
                    <a:rect l="l" t="t" r="r" b="b"/>
                    <a:pathLst>
                      <a:path w="162647" h="160529">
                        <a:moveTo>
                          <a:pt x="6605" y="160530"/>
                        </a:moveTo>
                        <a:lnTo>
                          <a:pt x="0" y="153514"/>
                        </a:lnTo>
                        <a:lnTo>
                          <a:pt x="155630" y="0"/>
                        </a:lnTo>
                        <a:lnTo>
                          <a:pt x="162648" y="7015"/>
                        </a:lnTo>
                        <a:close/>
                      </a:path>
                    </a:pathLst>
                  </a:custGeom>
                  <a:solidFill>
                    <a:srgbClr val="000000"/>
                  </a:solidFill>
                  <a:ln w="4127" cap="flat">
                    <a:noFill/>
                    <a:prstDash val="solid"/>
                    <a:miter/>
                  </a:ln>
                </p:spPr>
                <p:txBody>
                  <a:bodyPr rtlCol="0" anchor="ctr"/>
                  <a:lstStyle/>
                  <a:p>
                    <a:endParaRPr lang="en-US"/>
                  </a:p>
                </p:txBody>
              </p:sp>
            </p:grpSp>
            <p:grpSp>
              <p:nvGrpSpPr>
                <p:cNvPr id="107" name="Graphic 1533">
                  <a:extLst>
                    <a:ext uri="{FF2B5EF4-FFF2-40B4-BE49-F238E27FC236}">
                      <a16:creationId xmlns:a16="http://schemas.microsoft.com/office/drawing/2014/main" id="{84A0AE95-AB99-4042-AAFD-DBABF614506A}"/>
                    </a:ext>
                  </a:extLst>
                </p:cNvPr>
                <p:cNvGrpSpPr/>
                <p:nvPr/>
              </p:nvGrpSpPr>
              <p:grpSpPr>
                <a:xfrm>
                  <a:off x="3038017" y="3972845"/>
                  <a:ext cx="162648" cy="160530"/>
                  <a:chOff x="3038017" y="3972845"/>
                  <a:chExt cx="162648" cy="160530"/>
                </a:xfrm>
                <a:solidFill>
                  <a:srgbClr val="000000"/>
                </a:solidFill>
              </p:grpSpPr>
              <p:sp>
                <p:nvSpPr>
                  <p:cNvPr id="111" name="Freeform 270">
                    <a:extLst>
                      <a:ext uri="{FF2B5EF4-FFF2-40B4-BE49-F238E27FC236}">
                        <a16:creationId xmlns:a16="http://schemas.microsoft.com/office/drawing/2014/main" id="{81D9AE47-B2C7-464F-B97F-7A452D04A70E}"/>
                      </a:ext>
                    </a:extLst>
                  </p:cNvPr>
                  <p:cNvSpPr/>
                  <p:nvPr/>
                </p:nvSpPr>
                <p:spPr>
                  <a:xfrm>
                    <a:off x="3041320" y="3976146"/>
                    <a:ext cx="156043" cy="153927"/>
                  </a:xfrm>
                  <a:custGeom>
                    <a:avLst/>
                    <a:gdLst>
                      <a:gd name="connsiteX0" fmla="*/ 156043 w 156043"/>
                      <a:gd name="connsiteY0" fmla="*/ 0 h 153927"/>
                      <a:gd name="connsiteX1" fmla="*/ 0 w 156043"/>
                      <a:gd name="connsiteY1" fmla="*/ 153927 h 153927"/>
                    </a:gdLst>
                    <a:ahLst/>
                    <a:cxnLst>
                      <a:cxn ang="0">
                        <a:pos x="connsiteX0" y="connsiteY0"/>
                      </a:cxn>
                      <a:cxn ang="0">
                        <a:pos x="connsiteX1" y="connsiteY1"/>
                      </a:cxn>
                    </a:cxnLst>
                    <a:rect l="l" t="t" r="r" b="b"/>
                    <a:pathLst>
                      <a:path w="156043" h="153927">
                        <a:moveTo>
                          <a:pt x="156043" y="0"/>
                        </a:moveTo>
                        <a:lnTo>
                          <a:pt x="0" y="153927"/>
                        </a:lnTo>
                      </a:path>
                    </a:pathLst>
                  </a:custGeom>
                  <a:ln w="4127" cap="flat">
                    <a:noFill/>
                    <a:prstDash val="solid"/>
                    <a:miter/>
                  </a:ln>
                </p:spPr>
                <p:txBody>
                  <a:bodyPr rtlCol="0" anchor="ctr"/>
                  <a:lstStyle/>
                  <a:p>
                    <a:endParaRPr lang="en-US"/>
                  </a:p>
                </p:txBody>
              </p:sp>
              <p:sp>
                <p:nvSpPr>
                  <p:cNvPr id="112" name="Freeform 271">
                    <a:extLst>
                      <a:ext uri="{FF2B5EF4-FFF2-40B4-BE49-F238E27FC236}">
                        <a16:creationId xmlns:a16="http://schemas.microsoft.com/office/drawing/2014/main" id="{43EE58CC-EFEC-4682-B3CE-69ED1EAE38AA}"/>
                      </a:ext>
                    </a:extLst>
                  </p:cNvPr>
                  <p:cNvSpPr/>
                  <p:nvPr/>
                </p:nvSpPr>
                <p:spPr>
                  <a:xfrm>
                    <a:off x="3038017" y="3972845"/>
                    <a:ext cx="162648" cy="160530"/>
                  </a:xfrm>
                  <a:custGeom>
                    <a:avLst/>
                    <a:gdLst>
                      <a:gd name="connsiteX0" fmla="*/ 7018 w 162648"/>
                      <a:gd name="connsiteY0" fmla="*/ 160530 h 160530"/>
                      <a:gd name="connsiteX1" fmla="*/ 0 w 162648"/>
                      <a:gd name="connsiteY1" fmla="*/ 153514 h 160530"/>
                      <a:gd name="connsiteX2" fmla="*/ 156043 w 162648"/>
                      <a:gd name="connsiteY2" fmla="*/ 0 h 160530"/>
                      <a:gd name="connsiteX3" fmla="*/ 162649 w 162648"/>
                      <a:gd name="connsiteY3" fmla="*/ 7015 h 160530"/>
                    </a:gdLst>
                    <a:ahLst/>
                    <a:cxnLst>
                      <a:cxn ang="0">
                        <a:pos x="connsiteX0" y="connsiteY0"/>
                      </a:cxn>
                      <a:cxn ang="0">
                        <a:pos x="connsiteX1" y="connsiteY1"/>
                      </a:cxn>
                      <a:cxn ang="0">
                        <a:pos x="connsiteX2" y="connsiteY2"/>
                      </a:cxn>
                      <a:cxn ang="0">
                        <a:pos x="connsiteX3" y="connsiteY3"/>
                      </a:cxn>
                    </a:cxnLst>
                    <a:rect l="l" t="t" r="r" b="b"/>
                    <a:pathLst>
                      <a:path w="162648" h="160530">
                        <a:moveTo>
                          <a:pt x="7018" y="160530"/>
                        </a:moveTo>
                        <a:lnTo>
                          <a:pt x="0" y="153514"/>
                        </a:lnTo>
                        <a:lnTo>
                          <a:pt x="156043" y="0"/>
                        </a:lnTo>
                        <a:lnTo>
                          <a:pt x="162649" y="7015"/>
                        </a:lnTo>
                        <a:close/>
                      </a:path>
                    </a:pathLst>
                  </a:custGeom>
                  <a:solidFill>
                    <a:srgbClr val="000000"/>
                  </a:solidFill>
                  <a:ln w="4127" cap="flat">
                    <a:noFill/>
                    <a:prstDash val="solid"/>
                    <a:miter/>
                  </a:ln>
                </p:spPr>
                <p:txBody>
                  <a:bodyPr rtlCol="0" anchor="ctr"/>
                  <a:lstStyle/>
                  <a:p>
                    <a:endParaRPr lang="en-US"/>
                  </a:p>
                </p:txBody>
              </p:sp>
            </p:grpSp>
            <p:grpSp>
              <p:nvGrpSpPr>
                <p:cNvPr id="108" name="Graphic 1533">
                  <a:extLst>
                    <a:ext uri="{FF2B5EF4-FFF2-40B4-BE49-F238E27FC236}">
                      <a16:creationId xmlns:a16="http://schemas.microsoft.com/office/drawing/2014/main" id="{F259E41B-F6C5-442A-A505-5563913C608D}"/>
                    </a:ext>
                  </a:extLst>
                </p:cNvPr>
                <p:cNvGrpSpPr/>
                <p:nvPr/>
              </p:nvGrpSpPr>
              <p:grpSpPr>
                <a:xfrm>
                  <a:off x="3084252" y="4018652"/>
                  <a:ext cx="134164" cy="132055"/>
                  <a:chOff x="3084252" y="4018652"/>
                  <a:chExt cx="134164" cy="132055"/>
                </a:xfrm>
                <a:solidFill>
                  <a:srgbClr val="000000"/>
                </a:solidFill>
              </p:grpSpPr>
              <p:sp>
                <p:nvSpPr>
                  <p:cNvPr id="109" name="Freeform 268">
                    <a:extLst>
                      <a:ext uri="{FF2B5EF4-FFF2-40B4-BE49-F238E27FC236}">
                        <a16:creationId xmlns:a16="http://schemas.microsoft.com/office/drawing/2014/main" id="{A2EF86EA-A40D-428E-8D0E-83C61F49439E}"/>
                      </a:ext>
                    </a:extLst>
                  </p:cNvPr>
                  <p:cNvSpPr/>
                  <p:nvPr/>
                </p:nvSpPr>
                <p:spPr>
                  <a:xfrm>
                    <a:off x="3087555" y="4021953"/>
                    <a:ext cx="127146" cy="125040"/>
                  </a:xfrm>
                  <a:custGeom>
                    <a:avLst/>
                    <a:gdLst>
                      <a:gd name="connsiteX0" fmla="*/ 127146 w 127146"/>
                      <a:gd name="connsiteY0" fmla="*/ 0 h 125040"/>
                      <a:gd name="connsiteX1" fmla="*/ 0 w 127146"/>
                      <a:gd name="connsiteY1" fmla="*/ 125040 h 125040"/>
                    </a:gdLst>
                    <a:ahLst/>
                    <a:cxnLst>
                      <a:cxn ang="0">
                        <a:pos x="connsiteX0" y="connsiteY0"/>
                      </a:cxn>
                      <a:cxn ang="0">
                        <a:pos x="connsiteX1" y="connsiteY1"/>
                      </a:cxn>
                    </a:cxnLst>
                    <a:rect l="l" t="t" r="r" b="b"/>
                    <a:pathLst>
                      <a:path w="127146" h="125040">
                        <a:moveTo>
                          <a:pt x="127146" y="0"/>
                        </a:moveTo>
                        <a:lnTo>
                          <a:pt x="0" y="125040"/>
                        </a:lnTo>
                      </a:path>
                    </a:pathLst>
                  </a:custGeom>
                  <a:ln w="4127" cap="flat">
                    <a:noFill/>
                    <a:prstDash val="solid"/>
                    <a:miter/>
                  </a:ln>
                </p:spPr>
                <p:txBody>
                  <a:bodyPr rtlCol="0" anchor="ctr"/>
                  <a:lstStyle/>
                  <a:p>
                    <a:endParaRPr lang="en-US"/>
                  </a:p>
                </p:txBody>
              </p:sp>
              <p:sp>
                <p:nvSpPr>
                  <p:cNvPr id="110" name="Freeform 269">
                    <a:extLst>
                      <a:ext uri="{FF2B5EF4-FFF2-40B4-BE49-F238E27FC236}">
                        <a16:creationId xmlns:a16="http://schemas.microsoft.com/office/drawing/2014/main" id="{98E7AC45-A20F-4888-8598-9E71BB7CBC5A}"/>
                      </a:ext>
                    </a:extLst>
                  </p:cNvPr>
                  <p:cNvSpPr/>
                  <p:nvPr/>
                </p:nvSpPr>
                <p:spPr>
                  <a:xfrm>
                    <a:off x="3084252" y="4018652"/>
                    <a:ext cx="134164" cy="132055"/>
                  </a:xfrm>
                  <a:custGeom>
                    <a:avLst/>
                    <a:gdLst>
                      <a:gd name="connsiteX0" fmla="*/ 7019 w 134164"/>
                      <a:gd name="connsiteY0" fmla="*/ 132055 h 132055"/>
                      <a:gd name="connsiteX1" fmla="*/ 0 w 134164"/>
                      <a:gd name="connsiteY1" fmla="*/ 125040 h 132055"/>
                      <a:gd name="connsiteX2" fmla="*/ 127146 w 134164"/>
                      <a:gd name="connsiteY2" fmla="*/ 0 h 132055"/>
                      <a:gd name="connsiteX3" fmla="*/ 134164 w 134164"/>
                      <a:gd name="connsiteY3" fmla="*/ 6603 h 132055"/>
                    </a:gdLst>
                    <a:ahLst/>
                    <a:cxnLst>
                      <a:cxn ang="0">
                        <a:pos x="connsiteX0" y="connsiteY0"/>
                      </a:cxn>
                      <a:cxn ang="0">
                        <a:pos x="connsiteX1" y="connsiteY1"/>
                      </a:cxn>
                      <a:cxn ang="0">
                        <a:pos x="connsiteX2" y="connsiteY2"/>
                      </a:cxn>
                      <a:cxn ang="0">
                        <a:pos x="connsiteX3" y="connsiteY3"/>
                      </a:cxn>
                    </a:cxnLst>
                    <a:rect l="l" t="t" r="r" b="b"/>
                    <a:pathLst>
                      <a:path w="134164" h="132055">
                        <a:moveTo>
                          <a:pt x="7019" y="132055"/>
                        </a:moveTo>
                        <a:lnTo>
                          <a:pt x="0" y="125040"/>
                        </a:lnTo>
                        <a:lnTo>
                          <a:pt x="127146" y="0"/>
                        </a:lnTo>
                        <a:lnTo>
                          <a:pt x="134164" y="6603"/>
                        </a:lnTo>
                        <a:close/>
                      </a:path>
                    </a:pathLst>
                  </a:custGeom>
                  <a:solidFill>
                    <a:srgbClr val="000000"/>
                  </a:solidFill>
                  <a:ln w="4127" cap="flat">
                    <a:noFill/>
                    <a:prstDash val="solid"/>
                    <a:miter/>
                  </a:ln>
                </p:spPr>
                <p:txBody>
                  <a:bodyPr rtlCol="0" anchor="ctr"/>
                  <a:lstStyle/>
                  <a:p>
                    <a:endParaRPr lang="en-US"/>
                  </a:p>
                </p:txBody>
              </p:sp>
            </p:grpSp>
          </p:grpSp>
          <p:sp>
            <p:nvSpPr>
              <p:cNvPr id="104" name="Freeform 263">
                <a:extLst>
                  <a:ext uri="{FF2B5EF4-FFF2-40B4-BE49-F238E27FC236}">
                    <a16:creationId xmlns:a16="http://schemas.microsoft.com/office/drawing/2014/main" id="{20B6404B-D2AA-4824-AE26-6B8FB1438EEA}"/>
                  </a:ext>
                </a:extLst>
              </p:cNvPr>
              <p:cNvSpPr/>
              <p:nvPr/>
            </p:nvSpPr>
            <p:spPr>
              <a:xfrm>
                <a:off x="2985900" y="3922189"/>
                <a:ext cx="234683" cy="230993"/>
              </a:xfrm>
              <a:custGeom>
                <a:avLst/>
                <a:gdLst>
                  <a:gd name="connsiteX0" fmla="*/ 117342 w 234683"/>
                  <a:gd name="connsiteY0" fmla="*/ 230994 h 230993"/>
                  <a:gd name="connsiteX1" fmla="*/ 34366 w 234683"/>
                  <a:gd name="connsiteY1" fmla="*/ 197155 h 230993"/>
                  <a:gd name="connsiteX2" fmla="*/ 34366 w 234683"/>
                  <a:gd name="connsiteY2" fmla="*/ 33736 h 230993"/>
                  <a:gd name="connsiteX3" fmla="*/ 200318 w 234683"/>
                  <a:gd name="connsiteY3" fmla="*/ 33736 h 230993"/>
                  <a:gd name="connsiteX4" fmla="*/ 200318 w 234683"/>
                  <a:gd name="connsiteY4" fmla="*/ 197155 h 230993"/>
                  <a:gd name="connsiteX5" fmla="*/ 200318 w 234683"/>
                  <a:gd name="connsiteY5" fmla="*/ 197155 h 230993"/>
                  <a:gd name="connsiteX6" fmla="*/ 117342 w 234683"/>
                  <a:gd name="connsiteY6" fmla="*/ 230994 h 230993"/>
                  <a:gd name="connsiteX7" fmla="*/ 117342 w 234683"/>
                  <a:gd name="connsiteY7" fmla="*/ 9388 h 230993"/>
                  <a:gd name="connsiteX8" fmla="*/ 41385 w 234683"/>
                  <a:gd name="connsiteY8" fmla="*/ 40339 h 230993"/>
                  <a:gd name="connsiteX9" fmla="*/ 41385 w 234683"/>
                  <a:gd name="connsiteY9" fmla="*/ 190139 h 230993"/>
                  <a:gd name="connsiteX10" fmla="*/ 193712 w 234683"/>
                  <a:gd name="connsiteY10" fmla="*/ 190139 h 230993"/>
                  <a:gd name="connsiteX11" fmla="*/ 193712 w 234683"/>
                  <a:gd name="connsiteY11" fmla="*/ 40339 h 230993"/>
                  <a:gd name="connsiteX12" fmla="*/ 117342 w 234683"/>
                  <a:gd name="connsiteY12" fmla="*/ 9388 h 2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683" h="230993">
                    <a:moveTo>
                      <a:pt x="117342" y="230994"/>
                    </a:moveTo>
                    <a:cubicBezTo>
                      <a:pt x="87206" y="230994"/>
                      <a:pt x="57071" y="219852"/>
                      <a:pt x="34366" y="197155"/>
                    </a:cubicBezTo>
                    <a:cubicBezTo>
                      <a:pt x="-11455" y="152173"/>
                      <a:pt x="-11455" y="78717"/>
                      <a:pt x="34366" y="33736"/>
                    </a:cubicBezTo>
                    <a:cubicBezTo>
                      <a:pt x="80189" y="-11245"/>
                      <a:pt x="154495" y="-11245"/>
                      <a:pt x="200318" y="33736"/>
                    </a:cubicBezTo>
                    <a:cubicBezTo>
                      <a:pt x="246139" y="78717"/>
                      <a:pt x="246139" y="152173"/>
                      <a:pt x="200318" y="197155"/>
                    </a:cubicBezTo>
                    <a:lnTo>
                      <a:pt x="200318" y="197155"/>
                    </a:lnTo>
                    <a:cubicBezTo>
                      <a:pt x="177613" y="219439"/>
                      <a:pt x="147477" y="230994"/>
                      <a:pt x="117342" y="230994"/>
                    </a:cubicBezTo>
                    <a:close/>
                    <a:moveTo>
                      <a:pt x="117342" y="9388"/>
                    </a:moveTo>
                    <a:cubicBezTo>
                      <a:pt x="89684" y="9388"/>
                      <a:pt x="62025" y="19705"/>
                      <a:pt x="41385" y="40339"/>
                    </a:cubicBezTo>
                    <a:cubicBezTo>
                      <a:pt x="-723" y="81606"/>
                      <a:pt x="-723" y="148872"/>
                      <a:pt x="41385" y="190139"/>
                    </a:cubicBezTo>
                    <a:cubicBezTo>
                      <a:pt x="83491" y="231406"/>
                      <a:pt x="151605" y="231406"/>
                      <a:pt x="193712" y="190139"/>
                    </a:cubicBezTo>
                    <a:cubicBezTo>
                      <a:pt x="235819" y="148872"/>
                      <a:pt x="235819" y="81606"/>
                      <a:pt x="193712" y="40339"/>
                    </a:cubicBezTo>
                    <a:cubicBezTo>
                      <a:pt x="172658" y="19705"/>
                      <a:pt x="145000" y="9388"/>
                      <a:pt x="117342" y="9388"/>
                    </a:cubicBezTo>
                    <a:close/>
                  </a:path>
                </a:pathLst>
              </a:custGeom>
              <a:solidFill>
                <a:srgbClr val="000000"/>
              </a:solidFill>
              <a:ln w="4127" cap="flat">
                <a:noFill/>
                <a:prstDash val="solid"/>
                <a:miter/>
              </a:ln>
            </p:spPr>
            <p:txBody>
              <a:bodyPr rtlCol="0" anchor="ctr"/>
              <a:lstStyle/>
              <a:p>
                <a:endParaRPr lang="en-US"/>
              </a:p>
            </p:txBody>
          </p:sp>
        </p:grpSp>
        <p:grpSp>
          <p:nvGrpSpPr>
            <p:cNvPr id="29" name="Graphic 1533">
              <a:extLst>
                <a:ext uri="{FF2B5EF4-FFF2-40B4-BE49-F238E27FC236}">
                  <a16:creationId xmlns:a16="http://schemas.microsoft.com/office/drawing/2014/main" id="{4165509C-78BD-4B40-8FC8-0EEBAB5E15F0}"/>
                </a:ext>
              </a:extLst>
            </p:cNvPr>
            <p:cNvGrpSpPr/>
            <p:nvPr/>
          </p:nvGrpSpPr>
          <p:grpSpPr>
            <a:xfrm>
              <a:off x="3226260" y="4773019"/>
              <a:ext cx="1056799" cy="1040761"/>
              <a:chOff x="3226260" y="4773019"/>
              <a:chExt cx="1056799" cy="1040761"/>
            </a:xfrm>
          </p:grpSpPr>
          <p:sp>
            <p:nvSpPr>
              <p:cNvPr id="100" name="Freeform 259">
                <a:extLst>
                  <a:ext uri="{FF2B5EF4-FFF2-40B4-BE49-F238E27FC236}">
                    <a16:creationId xmlns:a16="http://schemas.microsoft.com/office/drawing/2014/main" id="{BA7C15B9-FC84-42E5-AD14-8B82B862E235}"/>
                  </a:ext>
                </a:extLst>
              </p:cNvPr>
              <p:cNvSpPr/>
              <p:nvPr/>
            </p:nvSpPr>
            <p:spPr>
              <a:xfrm>
                <a:off x="3231213" y="4777145"/>
                <a:ext cx="1046892" cy="1031683"/>
              </a:xfrm>
              <a:custGeom>
                <a:avLst/>
                <a:gdLst>
                  <a:gd name="connsiteX0" fmla="*/ 1046893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3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3" y="515842"/>
                    </a:moveTo>
                    <a:cubicBezTo>
                      <a:pt x="1046893" y="800734"/>
                      <a:pt x="812538" y="1031683"/>
                      <a:pt x="523446" y="1031683"/>
                    </a:cubicBezTo>
                    <a:cubicBezTo>
                      <a:pt x="234355" y="1031683"/>
                      <a:pt x="0" y="800734"/>
                      <a:pt x="0" y="515842"/>
                    </a:cubicBezTo>
                    <a:cubicBezTo>
                      <a:pt x="0" y="230950"/>
                      <a:pt x="234355" y="0"/>
                      <a:pt x="523446" y="0"/>
                    </a:cubicBezTo>
                    <a:cubicBezTo>
                      <a:pt x="812538" y="0"/>
                      <a:pt x="1046893" y="230950"/>
                      <a:pt x="1046893" y="515842"/>
                    </a:cubicBezTo>
                    <a:close/>
                  </a:path>
                </a:pathLst>
              </a:custGeom>
              <a:solidFill>
                <a:srgbClr val="FFFFFF"/>
              </a:solidFill>
              <a:ln w="4127" cap="flat">
                <a:noFill/>
                <a:prstDash val="solid"/>
                <a:miter/>
              </a:ln>
            </p:spPr>
            <p:txBody>
              <a:bodyPr rtlCol="0" anchor="ctr"/>
              <a:lstStyle/>
              <a:p>
                <a:endParaRPr lang="en-US"/>
              </a:p>
            </p:txBody>
          </p:sp>
          <p:sp>
            <p:nvSpPr>
              <p:cNvPr id="101" name="Freeform 260">
                <a:extLst>
                  <a:ext uri="{FF2B5EF4-FFF2-40B4-BE49-F238E27FC236}">
                    <a16:creationId xmlns:a16="http://schemas.microsoft.com/office/drawing/2014/main" id="{C71A915D-9310-458A-A4F1-163973B396A4}"/>
                  </a:ext>
                </a:extLst>
              </p:cNvPr>
              <p:cNvSpPr/>
              <p:nvPr/>
            </p:nvSpPr>
            <p:spPr>
              <a:xfrm>
                <a:off x="3226260" y="4773019"/>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7 w 1056799"/>
                  <a:gd name="connsiteY6" fmla="*/ 519968 h 1040761"/>
                  <a:gd name="connsiteX7" fmla="*/ 528400 w 1056799"/>
                  <a:gd name="connsiteY7" fmla="*/ 1030858 h 1040761"/>
                  <a:gd name="connsiteX8" fmla="*/ 1046892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5" y="0"/>
                      <a:pt x="1056800" y="233573"/>
                      <a:pt x="1056800" y="520381"/>
                    </a:cubicBezTo>
                    <a:cubicBezTo>
                      <a:pt x="1056800" y="807189"/>
                      <a:pt x="819845" y="1040762"/>
                      <a:pt x="528400" y="1040762"/>
                    </a:cubicBezTo>
                    <a:close/>
                    <a:moveTo>
                      <a:pt x="528400" y="9079"/>
                    </a:moveTo>
                    <a:cubicBezTo>
                      <a:pt x="242321" y="9079"/>
                      <a:pt x="9907" y="238112"/>
                      <a:pt x="9907" y="519968"/>
                    </a:cubicBezTo>
                    <a:cubicBezTo>
                      <a:pt x="9907" y="801824"/>
                      <a:pt x="242734" y="1030858"/>
                      <a:pt x="528400" y="1030858"/>
                    </a:cubicBezTo>
                    <a:cubicBezTo>
                      <a:pt x="814479" y="1030858"/>
                      <a:pt x="1046892" y="801824"/>
                      <a:pt x="1046892" y="519968"/>
                    </a:cubicBezTo>
                    <a:cubicBezTo>
                      <a:pt x="1046892" y="238112"/>
                      <a:pt x="814479"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30" name="TextBox 29">
              <a:extLst>
                <a:ext uri="{FF2B5EF4-FFF2-40B4-BE49-F238E27FC236}">
                  <a16:creationId xmlns:a16="http://schemas.microsoft.com/office/drawing/2014/main" id="{79E9350E-64FD-4848-A849-03CADA757ADD}"/>
                </a:ext>
              </a:extLst>
            </p:cNvPr>
            <p:cNvSpPr txBox="1"/>
            <p:nvPr/>
          </p:nvSpPr>
          <p:spPr>
            <a:xfrm>
              <a:off x="3507975" y="5107254"/>
              <a:ext cx="469935" cy="209571"/>
            </a:xfrm>
            <a:prstGeom prst="rect">
              <a:avLst/>
            </a:prstGeom>
            <a:noFill/>
          </p:spPr>
          <p:txBody>
            <a:bodyPr wrap="none" rtlCol="0">
              <a:spAutoFit/>
            </a:bodyPr>
            <a:lstStyle/>
            <a:p>
              <a:r>
                <a:rPr lang="en-US" sz="942" b="1" dirty="0">
                  <a:solidFill>
                    <a:srgbClr val="000000"/>
                  </a:solidFill>
                  <a:latin typeface="Avenir-Medium"/>
                  <a:sym typeface="Avenir-Medium"/>
                  <a:rtl val="0"/>
                </a:rPr>
                <a:t>FIZINĖ</a:t>
              </a:r>
              <a:endParaRPr lang="en-US" sz="942" b="1" spc="0" baseline="0" dirty="0">
                <a:solidFill>
                  <a:srgbClr val="000000"/>
                </a:solidFill>
                <a:latin typeface="Avenir-Medium"/>
                <a:sym typeface="Avenir-Medium"/>
                <a:rtl val="0"/>
              </a:endParaRPr>
            </a:p>
          </p:txBody>
        </p:sp>
        <p:sp>
          <p:nvSpPr>
            <p:cNvPr id="31" name="TextBox 30">
              <a:extLst>
                <a:ext uri="{FF2B5EF4-FFF2-40B4-BE49-F238E27FC236}">
                  <a16:creationId xmlns:a16="http://schemas.microsoft.com/office/drawing/2014/main" id="{DEC99987-2C1A-404E-B569-DC952044D09E}"/>
                </a:ext>
              </a:extLst>
            </p:cNvPr>
            <p:cNvSpPr txBox="1"/>
            <p:nvPr/>
          </p:nvSpPr>
          <p:spPr>
            <a:xfrm>
              <a:off x="3437264" y="5249668"/>
              <a:ext cx="585468" cy="209571"/>
            </a:xfrm>
            <a:prstGeom prst="rect">
              <a:avLst/>
            </a:prstGeom>
            <a:noFill/>
          </p:spPr>
          <p:txBody>
            <a:bodyPr wrap="none" rtlCol="0">
              <a:spAutoFit/>
            </a:bodyPr>
            <a:lstStyle/>
            <a:p>
              <a:r>
                <a:rPr lang="en-US" sz="942" b="1" dirty="0">
                  <a:solidFill>
                    <a:srgbClr val="000000"/>
                  </a:solidFill>
                  <a:latin typeface="Avenir-Medium"/>
                  <a:sym typeface="Avenir-Medium"/>
                  <a:rtl val="0"/>
                </a:rPr>
                <a:t>APLINKA</a:t>
              </a:r>
              <a:endParaRPr lang="en-US" sz="942" b="1" spc="0" baseline="0" dirty="0">
                <a:solidFill>
                  <a:srgbClr val="000000"/>
                </a:solidFill>
                <a:latin typeface="Avenir-Medium"/>
                <a:sym typeface="Avenir-Medium"/>
                <a:rtl val="0"/>
              </a:endParaRPr>
            </a:p>
          </p:txBody>
        </p:sp>
        <p:grpSp>
          <p:nvGrpSpPr>
            <p:cNvPr id="32" name="Graphic 1533">
              <a:extLst>
                <a:ext uri="{FF2B5EF4-FFF2-40B4-BE49-F238E27FC236}">
                  <a16:creationId xmlns:a16="http://schemas.microsoft.com/office/drawing/2014/main" id="{5A855F77-564D-4EB9-B8A2-A9D81723E57F}"/>
                </a:ext>
              </a:extLst>
            </p:cNvPr>
            <p:cNvGrpSpPr/>
            <p:nvPr/>
          </p:nvGrpSpPr>
          <p:grpSpPr>
            <a:xfrm>
              <a:off x="3033476" y="5644172"/>
              <a:ext cx="345111" cy="9491"/>
              <a:chOff x="3033476" y="5644172"/>
              <a:chExt cx="345111" cy="9491"/>
            </a:xfrm>
            <a:solidFill>
              <a:srgbClr val="000000"/>
            </a:solidFill>
          </p:grpSpPr>
          <p:sp>
            <p:nvSpPr>
              <p:cNvPr id="98" name="Freeform 257">
                <a:extLst>
                  <a:ext uri="{FF2B5EF4-FFF2-40B4-BE49-F238E27FC236}">
                    <a16:creationId xmlns:a16="http://schemas.microsoft.com/office/drawing/2014/main" id="{A014DE5D-E545-4C9C-BF06-54E88F04C464}"/>
                  </a:ext>
                </a:extLst>
              </p:cNvPr>
              <p:cNvSpPr/>
              <p:nvPr/>
            </p:nvSpPr>
            <p:spPr>
              <a:xfrm>
                <a:off x="3033476" y="5648711"/>
                <a:ext cx="345111" cy="4126"/>
              </a:xfrm>
              <a:custGeom>
                <a:avLst/>
                <a:gdLst>
                  <a:gd name="connsiteX0" fmla="*/ 0 w 345111"/>
                  <a:gd name="connsiteY0" fmla="*/ 0 h 4126"/>
                  <a:gd name="connsiteX1" fmla="*/ 345111 w 345111"/>
                  <a:gd name="connsiteY1" fmla="*/ 0 h 4126"/>
                </a:gdLst>
                <a:ahLst/>
                <a:cxnLst>
                  <a:cxn ang="0">
                    <a:pos x="connsiteX0" y="connsiteY0"/>
                  </a:cxn>
                  <a:cxn ang="0">
                    <a:pos x="connsiteX1" y="connsiteY1"/>
                  </a:cxn>
                </a:cxnLst>
                <a:rect l="l" t="t" r="r" b="b"/>
                <a:pathLst>
                  <a:path w="345111" h="4126">
                    <a:moveTo>
                      <a:pt x="0" y="0"/>
                    </a:moveTo>
                    <a:lnTo>
                      <a:pt x="345111" y="0"/>
                    </a:lnTo>
                  </a:path>
                </a:pathLst>
              </a:custGeom>
              <a:ln w="4127" cap="flat">
                <a:noFill/>
                <a:prstDash val="solid"/>
                <a:miter/>
              </a:ln>
            </p:spPr>
            <p:txBody>
              <a:bodyPr rtlCol="0" anchor="ctr"/>
              <a:lstStyle/>
              <a:p>
                <a:endParaRPr lang="en-US"/>
              </a:p>
            </p:txBody>
          </p:sp>
          <p:sp>
            <p:nvSpPr>
              <p:cNvPr id="99" name="Freeform 258">
                <a:extLst>
                  <a:ext uri="{FF2B5EF4-FFF2-40B4-BE49-F238E27FC236}">
                    <a16:creationId xmlns:a16="http://schemas.microsoft.com/office/drawing/2014/main" id="{B414202E-44AE-4D18-A372-AF46D5836A37}"/>
                  </a:ext>
                </a:extLst>
              </p:cNvPr>
              <p:cNvSpPr/>
              <p:nvPr/>
            </p:nvSpPr>
            <p:spPr>
              <a:xfrm>
                <a:off x="3033476" y="5644172"/>
                <a:ext cx="345111" cy="9491"/>
              </a:xfrm>
              <a:custGeom>
                <a:avLst/>
                <a:gdLst>
                  <a:gd name="connsiteX0" fmla="*/ 0 w 345111"/>
                  <a:gd name="connsiteY0" fmla="*/ 0 h 9491"/>
                  <a:gd name="connsiteX1" fmla="*/ 345112 w 345111"/>
                  <a:gd name="connsiteY1" fmla="*/ 0 h 9491"/>
                  <a:gd name="connsiteX2" fmla="*/ 345112 w 345111"/>
                  <a:gd name="connsiteY2" fmla="*/ 9492 h 9491"/>
                  <a:gd name="connsiteX3" fmla="*/ 0 w 345111"/>
                  <a:gd name="connsiteY3" fmla="*/ 9492 h 9491"/>
                </a:gdLst>
                <a:ahLst/>
                <a:cxnLst>
                  <a:cxn ang="0">
                    <a:pos x="connsiteX0" y="connsiteY0"/>
                  </a:cxn>
                  <a:cxn ang="0">
                    <a:pos x="connsiteX1" y="connsiteY1"/>
                  </a:cxn>
                  <a:cxn ang="0">
                    <a:pos x="connsiteX2" y="connsiteY2"/>
                  </a:cxn>
                  <a:cxn ang="0">
                    <a:pos x="connsiteX3" y="connsiteY3"/>
                  </a:cxn>
                </a:cxnLst>
                <a:rect l="l" t="t" r="r" b="b"/>
                <a:pathLst>
                  <a:path w="345111" h="9491">
                    <a:moveTo>
                      <a:pt x="0" y="0"/>
                    </a:moveTo>
                    <a:lnTo>
                      <a:pt x="345112" y="0"/>
                    </a:lnTo>
                    <a:lnTo>
                      <a:pt x="34511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33" name="Graphic 1533">
              <a:extLst>
                <a:ext uri="{FF2B5EF4-FFF2-40B4-BE49-F238E27FC236}">
                  <a16:creationId xmlns:a16="http://schemas.microsoft.com/office/drawing/2014/main" id="{DBDACEC8-A9F2-4566-A604-32D388F6A330}"/>
                </a:ext>
              </a:extLst>
            </p:cNvPr>
            <p:cNvGrpSpPr/>
            <p:nvPr/>
          </p:nvGrpSpPr>
          <p:grpSpPr>
            <a:xfrm>
              <a:off x="2893120" y="5583509"/>
              <a:ext cx="145412" cy="142372"/>
              <a:chOff x="2893120" y="5583509"/>
              <a:chExt cx="145412" cy="142372"/>
            </a:xfrm>
          </p:grpSpPr>
          <p:sp>
            <p:nvSpPr>
              <p:cNvPr id="85" name="Freeform 244">
                <a:extLst>
                  <a:ext uri="{FF2B5EF4-FFF2-40B4-BE49-F238E27FC236}">
                    <a16:creationId xmlns:a16="http://schemas.microsoft.com/office/drawing/2014/main" id="{195E9358-B683-4184-8D8B-2B4B13A8DC89}"/>
                  </a:ext>
                </a:extLst>
              </p:cNvPr>
              <p:cNvSpPr/>
              <p:nvPr/>
            </p:nvSpPr>
            <p:spPr>
              <a:xfrm>
                <a:off x="2893120" y="5600428"/>
                <a:ext cx="127146" cy="125452"/>
              </a:xfrm>
              <a:custGeom>
                <a:avLst/>
                <a:gdLst>
                  <a:gd name="connsiteX0" fmla="*/ 127146 w 127146"/>
                  <a:gd name="connsiteY0" fmla="*/ 62726 h 125452"/>
                  <a:gd name="connsiteX1" fmla="*/ 63573 w 127146"/>
                  <a:gd name="connsiteY1" fmla="*/ 125452 h 125452"/>
                  <a:gd name="connsiteX2" fmla="*/ 0 w 127146"/>
                  <a:gd name="connsiteY2" fmla="*/ 62726 h 125452"/>
                  <a:gd name="connsiteX3" fmla="*/ 63573 w 127146"/>
                  <a:gd name="connsiteY3" fmla="*/ 0 h 125452"/>
                  <a:gd name="connsiteX4" fmla="*/ 127146 w 127146"/>
                  <a:gd name="connsiteY4" fmla="*/ 62726 h 12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6" h="125452">
                    <a:moveTo>
                      <a:pt x="127146" y="62726"/>
                    </a:moveTo>
                    <a:cubicBezTo>
                      <a:pt x="127146" y="97369"/>
                      <a:pt x="98683" y="125452"/>
                      <a:pt x="63573" y="125452"/>
                    </a:cubicBezTo>
                    <a:cubicBezTo>
                      <a:pt x="28463" y="125452"/>
                      <a:pt x="0" y="97369"/>
                      <a:pt x="0" y="62726"/>
                    </a:cubicBezTo>
                    <a:cubicBezTo>
                      <a:pt x="0" y="28083"/>
                      <a:pt x="28463" y="0"/>
                      <a:pt x="63573" y="0"/>
                    </a:cubicBezTo>
                    <a:cubicBezTo>
                      <a:pt x="98683" y="0"/>
                      <a:pt x="127146" y="28084"/>
                      <a:pt x="127146" y="62726"/>
                    </a:cubicBezTo>
                    <a:close/>
                  </a:path>
                </a:pathLst>
              </a:custGeom>
              <a:solidFill>
                <a:srgbClr val="FFD100"/>
              </a:solidFill>
              <a:ln w="4127" cap="flat">
                <a:noFill/>
                <a:prstDash val="solid"/>
                <a:miter/>
              </a:ln>
            </p:spPr>
            <p:txBody>
              <a:bodyPr rtlCol="0" anchor="ctr"/>
              <a:lstStyle/>
              <a:p>
                <a:endParaRPr lang="en-US"/>
              </a:p>
            </p:txBody>
          </p:sp>
          <p:grpSp>
            <p:nvGrpSpPr>
              <p:cNvPr id="86" name="Graphic 1533">
                <a:extLst>
                  <a:ext uri="{FF2B5EF4-FFF2-40B4-BE49-F238E27FC236}">
                    <a16:creationId xmlns:a16="http://schemas.microsoft.com/office/drawing/2014/main" id="{B2AC1919-7511-404A-88D7-DACB6DA24873}"/>
                  </a:ext>
                </a:extLst>
              </p:cNvPr>
              <p:cNvGrpSpPr/>
              <p:nvPr/>
            </p:nvGrpSpPr>
            <p:grpSpPr>
              <a:xfrm>
                <a:off x="2905814" y="5583509"/>
                <a:ext cx="132718" cy="130611"/>
                <a:chOff x="2905814" y="5583509"/>
                <a:chExt cx="132718" cy="130611"/>
              </a:xfrm>
              <a:solidFill>
                <a:srgbClr val="000000"/>
              </a:solidFill>
            </p:grpSpPr>
            <p:sp>
              <p:nvSpPr>
                <p:cNvPr id="87" name="Freeform 246">
                  <a:extLst>
                    <a:ext uri="{FF2B5EF4-FFF2-40B4-BE49-F238E27FC236}">
                      <a16:creationId xmlns:a16="http://schemas.microsoft.com/office/drawing/2014/main" id="{58CC8BCB-0294-4044-9E8A-E2FADF01D634}"/>
                    </a:ext>
                  </a:extLst>
                </p:cNvPr>
                <p:cNvSpPr/>
                <p:nvPr/>
              </p:nvSpPr>
              <p:spPr>
                <a:xfrm>
                  <a:off x="2905814" y="5583509"/>
                  <a:ext cx="132718" cy="130611"/>
                </a:xfrm>
                <a:custGeom>
                  <a:avLst/>
                  <a:gdLst>
                    <a:gd name="connsiteX0" fmla="*/ 66153 w 132718"/>
                    <a:gd name="connsiteY0" fmla="*/ 0 h 130611"/>
                    <a:gd name="connsiteX1" fmla="*/ 113214 w 132718"/>
                    <a:gd name="connsiteY1" fmla="*/ 18983 h 130611"/>
                    <a:gd name="connsiteX2" fmla="*/ 113214 w 132718"/>
                    <a:gd name="connsiteY2" fmla="*/ 111422 h 130611"/>
                    <a:gd name="connsiteX3" fmla="*/ 19505 w 132718"/>
                    <a:gd name="connsiteY3" fmla="*/ 111422 h 130611"/>
                    <a:gd name="connsiteX4" fmla="*/ 19505 w 132718"/>
                    <a:gd name="connsiteY4" fmla="*/ 18983 h 130611"/>
                    <a:gd name="connsiteX5" fmla="*/ 66153 w 132718"/>
                    <a:gd name="connsiteY5" fmla="*/ 0 h 130611"/>
                    <a:gd name="connsiteX6" fmla="*/ 66153 w 132718"/>
                    <a:gd name="connsiteY6" fmla="*/ 120913 h 130611"/>
                    <a:gd name="connsiteX7" fmla="*/ 106195 w 132718"/>
                    <a:gd name="connsiteY7" fmla="*/ 104819 h 130611"/>
                    <a:gd name="connsiteX8" fmla="*/ 106195 w 132718"/>
                    <a:gd name="connsiteY8" fmla="*/ 25999 h 130611"/>
                    <a:gd name="connsiteX9" fmla="*/ 26110 w 132718"/>
                    <a:gd name="connsiteY9" fmla="*/ 25999 h 130611"/>
                    <a:gd name="connsiteX10" fmla="*/ 26110 w 132718"/>
                    <a:gd name="connsiteY10" fmla="*/ 104819 h 130611"/>
                    <a:gd name="connsiteX11" fmla="*/ 66153 w 132718"/>
                    <a:gd name="connsiteY11" fmla="*/ 120913 h 13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18" h="130611">
                      <a:moveTo>
                        <a:pt x="66153" y="0"/>
                      </a:moveTo>
                      <a:cubicBezTo>
                        <a:pt x="83078" y="0"/>
                        <a:pt x="100003" y="6190"/>
                        <a:pt x="113214" y="18983"/>
                      </a:cubicBezTo>
                      <a:cubicBezTo>
                        <a:pt x="139220" y="44569"/>
                        <a:pt x="139220" y="85836"/>
                        <a:pt x="113214" y="111422"/>
                      </a:cubicBezTo>
                      <a:cubicBezTo>
                        <a:pt x="87207" y="137008"/>
                        <a:pt x="45100" y="137008"/>
                        <a:pt x="19505" y="111422"/>
                      </a:cubicBezTo>
                      <a:cubicBezTo>
                        <a:pt x="-6502" y="85836"/>
                        <a:pt x="-6502" y="44569"/>
                        <a:pt x="19505" y="18983"/>
                      </a:cubicBezTo>
                      <a:cubicBezTo>
                        <a:pt x="32302" y="6190"/>
                        <a:pt x="49228" y="0"/>
                        <a:pt x="66153" y="0"/>
                      </a:cubicBezTo>
                      <a:close/>
                      <a:moveTo>
                        <a:pt x="66153" y="120913"/>
                      </a:moveTo>
                      <a:cubicBezTo>
                        <a:pt x="80601" y="120913"/>
                        <a:pt x="95050" y="115549"/>
                        <a:pt x="106195" y="104819"/>
                      </a:cubicBezTo>
                      <a:cubicBezTo>
                        <a:pt x="128075" y="82948"/>
                        <a:pt x="128075" y="47871"/>
                        <a:pt x="106195" y="25999"/>
                      </a:cubicBezTo>
                      <a:cubicBezTo>
                        <a:pt x="84317" y="4127"/>
                        <a:pt x="48402" y="4127"/>
                        <a:pt x="26110" y="25999"/>
                      </a:cubicBezTo>
                      <a:cubicBezTo>
                        <a:pt x="4231" y="47871"/>
                        <a:pt x="4231" y="82948"/>
                        <a:pt x="26110" y="104819"/>
                      </a:cubicBezTo>
                      <a:cubicBezTo>
                        <a:pt x="37256" y="115549"/>
                        <a:pt x="51704" y="120913"/>
                        <a:pt x="66153" y="120913"/>
                      </a:cubicBezTo>
                      <a:close/>
                    </a:path>
                  </a:pathLst>
                </a:custGeom>
                <a:solidFill>
                  <a:srgbClr val="000000"/>
                </a:solidFill>
                <a:ln w="4127" cap="flat">
                  <a:noFill/>
                  <a:prstDash val="solid"/>
                  <a:miter/>
                </a:ln>
              </p:spPr>
              <p:txBody>
                <a:bodyPr rtlCol="0" anchor="ctr"/>
                <a:lstStyle/>
                <a:p>
                  <a:endParaRPr lang="en-US"/>
                </a:p>
              </p:txBody>
            </p:sp>
            <p:grpSp>
              <p:nvGrpSpPr>
                <p:cNvPr id="88" name="Graphic 1533">
                  <a:extLst>
                    <a:ext uri="{FF2B5EF4-FFF2-40B4-BE49-F238E27FC236}">
                      <a16:creationId xmlns:a16="http://schemas.microsoft.com/office/drawing/2014/main" id="{67DF889B-B329-4AF5-A317-813C27E02404}"/>
                    </a:ext>
                  </a:extLst>
                </p:cNvPr>
                <p:cNvGrpSpPr/>
                <p:nvPr/>
              </p:nvGrpSpPr>
              <p:grpSpPr>
                <a:xfrm>
                  <a:off x="2907569" y="5585572"/>
                  <a:ext cx="129209" cy="125452"/>
                  <a:chOff x="2907569" y="5585572"/>
                  <a:chExt cx="129209" cy="125452"/>
                </a:xfrm>
                <a:solidFill>
                  <a:srgbClr val="000000"/>
                </a:solidFill>
              </p:grpSpPr>
              <p:grpSp>
                <p:nvGrpSpPr>
                  <p:cNvPr id="89" name="Graphic 1533">
                    <a:extLst>
                      <a:ext uri="{FF2B5EF4-FFF2-40B4-BE49-F238E27FC236}">
                        <a16:creationId xmlns:a16="http://schemas.microsoft.com/office/drawing/2014/main" id="{4D7818EE-750C-4ED1-88B0-4585988E2B14}"/>
                      </a:ext>
                    </a:extLst>
                  </p:cNvPr>
                  <p:cNvGrpSpPr/>
                  <p:nvPr/>
                </p:nvGrpSpPr>
                <p:grpSpPr>
                  <a:xfrm>
                    <a:off x="2958757" y="5633855"/>
                    <a:ext cx="78021" cy="77169"/>
                    <a:chOff x="2958757" y="5633855"/>
                    <a:chExt cx="78021" cy="77169"/>
                  </a:xfrm>
                  <a:solidFill>
                    <a:srgbClr val="000000"/>
                  </a:solidFill>
                </p:grpSpPr>
                <p:sp>
                  <p:nvSpPr>
                    <p:cNvPr id="96" name="Freeform 255">
                      <a:extLst>
                        <a:ext uri="{FF2B5EF4-FFF2-40B4-BE49-F238E27FC236}">
                          <a16:creationId xmlns:a16="http://schemas.microsoft.com/office/drawing/2014/main" id="{055E5D76-B419-4C59-B2E0-6B26520845DD}"/>
                        </a:ext>
                      </a:extLst>
                    </p:cNvPr>
                    <p:cNvSpPr/>
                    <p:nvPr/>
                  </p:nvSpPr>
                  <p:spPr>
                    <a:xfrm>
                      <a:off x="2962060" y="5637569"/>
                      <a:ext cx="71416" cy="70154"/>
                    </a:xfrm>
                    <a:custGeom>
                      <a:avLst/>
                      <a:gdLst>
                        <a:gd name="connsiteX0" fmla="*/ 0 w 71416"/>
                        <a:gd name="connsiteY0" fmla="*/ 70155 h 70154"/>
                        <a:gd name="connsiteX1" fmla="*/ 71417 w 71416"/>
                        <a:gd name="connsiteY1" fmla="*/ 0 h 70154"/>
                      </a:gdLst>
                      <a:ahLst/>
                      <a:cxnLst>
                        <a:cxn ang="0">
                          <a:pos x="connsiteX0" y="connsiteY0"/>
                        </a:cxn>
                        <a:cxn ang="0">
                          <a:pos x="connsiteX1" y="connsiteY1"/>
                        </a:cxn>
                      </a:cxnLst>
                      <a:rect l="l" t="t" r="r" b="b"/>
                      <a:pathLst>
                        <a:path w="71416" h="70154">
                          <a:moveTo>
                            <a:pt x="0" y="70155"/>
                          </a:moveTo>
                          <a:lnTo>
                            <a:pt x="71417" y="0"/>
                          </a:lnTo>
                        </a:path>
                      </a:pathLst>
                    </a:custGeom>
                    <a:ln w="4127" cap="flat">
                      <a:noFill/>
                      <a:prstDash val="solid"/>
                      <a:miter/>
                    </a:ln>
                  </p:spPr>
                  <p:txBody>
                    <a:bodyPr rtlCol="0" anchor="ctr"/>
                    <a:lstStyle/>
                    <a:p>
                      <a:endParaRPr lang="en-US"/>
                    </a:p>
                  </p:txBody>
                </p:sp>
                <p:sp>
                  <p:nvSpPr>
                    <p:cNvPr id="97" name="Freeform 256">
                      <a:extLst>
                        <a:ext uri="{FF2B5EF4-FFF2-40B4-BE49-F238E27FC236}">
                          <a16:creationId xmlns:a16="http://schemas.microsoft.com/office/drawing/2014/main" id="{DB150681-41E0-4D33-9B68-378646E2436C}"/>
                        </a:ext>
                      </a:extLst>
                    </p:cNvPr>
                    <p:cNvSpPr/>
                    <p:nvPr/>
                  </p:nvSpPr>
                  <p:spPr>
                    <a:xfrm>
                      <a:off x="2958757" y="5633855"/>
                      <a:ext cx="78021" cy="77169"/>
                    </a:xfrm>
                    <a:custGeom>
                      <a:avLst/>
                      <a:gdLst>
                        <a:gd name="connsiteX0" fmla="*/ 71417 w 78021"/>
                        <a:gd name="connsiteY0" fmla="*/ 0 h 77169"/>
                        <a:gd name="connsiteX1" fmla="*/ 78021 w 78021"/>
                        <a:gd name="connsiteY1" fmla="*/ 7015 h 77169"/>
                        <a:gd name="connsiteX2" fmla="*/ 7018 w 78021"/>
                        <a:gd name="connsiteY2" fmla="*/ 77170 h 77169"/>
                        <a:gd name="connsiteX3" fmla="*/ 0 w 78021"/>
                        <a:gd name="connsiteY3" fmla="*/ 70567 h 77169"/>
                      </a:gdLst>
                      <a:ahLst/>
                      <a:cxnLst>
                        <a:cxn ang="0">
                          <a:pos x="connsiteX0" y="connsiteY0"/>
                        </a:cxn>
                        <a:cxn ang="0">
                          <a:pos x="connsiteX1" y="connsiteY1"/>
                        </a:cxn>
                        <a:cxn ang="0">
                          <a:pos x="connsiteX2" y="connsiteY2"/>
                        </a:cxn>
                        <a:cxn ang="0">
                          <a:pos x="connsiteX3" y="connsiteY3"/>
                        </a:cxn>
                      </a:cxnLst>
                      <a:rect l="l" t="t" r="r" b="b"/>
                      <a:pathLst>
                        <a:path w="78021" h="77169">
                          <a:moveTo>
                            <a:pt x="71417" y="0"/>
                          </a:moveTo>
                          <a:lnTo>
                            <a:pt x="78021" y="7015"/>
                          </a:lnTo>
                          <a:lnTo>
                            <a:pt x="7018" y="77170"/>
                          </a:lnTo>
                          <a:lnTo>
                            <a:pt x="0" y="70567"/>
                          </a:lnTo>
                          <a:close/>
                        </a:path>
                      </a:pathLst>
                    </a:custGeom>
                    <a:solidFill>
                      <a:srgbClr val="000000"/>
                    </a:solidFill>
                    <a:ln w="4127" cap="flat">
                      <a:noFill/>
                      <a:prstDash val="solid"/>
                      <a:miter/>
                    </a:ln>
                  </p:spPr>
                  <p:txBody>
                    <a:bodyPr rtlCol="0" anchor="ctr"/>
                    <a:lstStyle/>
                    <a:p>
                      <a:endParaRPr lang="en-US"/>
                    </a:p>
                  </p:txBody>
                </p:sp>
              </p:grpSp>
              <p:grpSp>
                <p:nvGrpSpPr>
                  <p:cNvPr id="90" name="Graphic 1533">
                    <a:extLst>
                      <a:ext uri="{FF2B5EF4-FFF2-40B4-BE49-F238E27FC236}">
                        <a16:creationId xmlns:a16="http://schemas.microsoft.com/office/drawing/2014/main" id="{01C3CBF2-D033-4FB0-94E2-A9AF568B6BF2}"/>
                      </a:ext>
                    </a:extLst>
                  </p:cNvPr>
                  <p:cNvGrpSpPr/>
                  <p:nvPr/>
                </p:nvGrpSpPr>
                <p:grpSpPr>
                  <a:xfrm>
                    <a:off x="2925319" y="5602905"/>
                    <a:ext cx="92057" cy="90788"/>
                    <a:chOff x="2925319" y="5602905"/>
                    <a:chExt cx="92057" cy="90788"/>
                  </a:xfrm>
                  <a:solidFill>
                    <a:srgbClr val="000000"/>
                  </a:solidFill>
                </p:grpSpPr>
                <p:sp>
                  <p:nvSpPr>
                    <p:cNvPr id="94" name="Freeform 253">
                      <a:extLst>
                        <a:ext uri="{FF2B5EF4-FFF2-40B4-BE49-F238E27FC236}">
                          <a16:creationId xmlns:a16="http://schemas.microsoft.com/office/drawing/2014/main" id="{705A7518-9BD6-4B9E-BC55-8D4407DED661}"/>
                        </a:ext>
                      </a:extLst>
                    </p:cNvPr>
                    <p:cNvSpPr/>
                    <p:nvPr/>
                  </p:nvSpPr>
                  <p:spPr>
                    <a:xfrm>
                      <a:off x="2928622" y="5606206"/>
                      <a:ext cx="85452" cy="84185"/>
                    </a:xfrm>
                    <a:custGeom>
                      <a:avLst/>
                      <a:gdLst>
                        <a:gd name="connsiteX0" fmla="*/ 0 w 85452"/>
                        <a:gd name="connsiteY0" fmla="*/ 84185 h 84185"/>
                        <a:gd name="connsiteX1" fmla="*/ 85452 w 85452"/>
                        <a:gd name="connsiteY1" fmla="*/ 0 h 84185"/>
                      </a:gdLst>
                      <a:ahLst/>
                      <a:cxnLst>
                        <a:cxn ang="0">
                          <a:pos x="connsiteX0" y="connsiteY0"/>
                        </a:cxn>
                        <a:cxn ang="0">
                          <a:pos x="connsiteX1" y="connsiteY1"/>
                        </a:cxn>
                      </a:cxnLst>
                      <a:rect l="l" t="t" r="r" b="b"/>
                      <a:pathLst>
                        <a:path w="85452" h="84185">
                          <a:moveTo>
                            <a:pt x="0" y="84185"/>
                          </a:moveTo>
                          <a:lnTo>
                            <a:pt x="85452" y="0"/>
                          </a:lnTo>
                        </a:path>
                      </a:pathLst>
                    </a:custGeom>
                    <a:ln w="4127" cap="flat">
                      <a:noFill/>
                      <a:prstDash val="solid"/>
                      <a:miter/>
                    </a:ln>
                  </p:spPr>
                  <p:txBody>
                    <a:bodyPr rtlCol="0" anchor="ctr"/>
                    <a:lstStyle/>
                    <a:p>
                      <a:endParaRPr lang="en-US"/>
                    </a:p>
                  </p:txBody>
                </p:sp>
                <p:sp>
                  <p:nvSpPr>
                    <p:cNvPr id="95" name="Freeform 254">
                      <a:extLst>
                        <a:ext uri="{FF2B5EF4-FFF2-40B4-BE49-F238E27FC236}">
                          <a16:creationId xmlns:a16="http://schemas.microsoft.com/office/drawing/2014/main" id="{8464A12D-510A-4AE2-8598-E7A70100D349}"/>
                        </a:ext>
                      </a:extLst>
                    </p:cNvPr>
                    <p:cNvSpPr/>
                    <p:nvPr/>
                  </p:nvSpPr>
                  <p:spPr>
                    <a:xfrm>
                      <a:off x="2925319" y="5602905"/>
                      <a:ext cx="92057" cy="90788"/>
                    </a:xfrm>
                    <a:custGeom>
                      <a:avLst/>
                      <a:gdLst>
                        <a:gd name="connsiteX0" fmla="*/ 85040 w 92057"/>
                        <a:gd name="connsiteY0" fmla="*/ 0 h 90788"/>
                        <a:gd name="connsiteX1" fmla="*/ 92057 w 92057"/>
                        <a:gd name="connsiteY1" fmla="*/ 6603 h 90788"/>
                        <a:gd name="connsiteX2" fmla="*/ 7019 w 92057"/>
                        <a:gd name="connsiteY2" fmla="*/ 90788 h 90788"/>
                        <a:gd name="connsiteX3" fmla="*/ 0 w 92057"/>
                        <a:gd name="connsiteY3" fmla="*/ 83772 h 90788"/>
                      </a:gdLst>
                      <a:ahLst/>
                      <a:cxnLst>
                        <a:cxn ang="0">
                          <a:pos x="connsiteX0" y="connsiteY0"/>
                        </a:cxn>
                        <a:cxn ang="0">
                          <a:pos x="connsiteX1" y="connsiteY1"/>
                        </a:cxn>
                        <a:cxn ang="0">
                          <a:pos x="connsiteX2" y="connsiteY2"/>
                        </a:cxn>
                        <a:cxn ang="0">
                          <a:pos x="connsiteX3" y="connsiteY3"/>
                        </a:cxn>
                      </a:cxnLst>
                      <a:rect l="l" t="t" r="r" b="b"/>
                      <a:pathLst>
                        <a:path w="92057" h="90788">
                          <a:moveTo>
                            <a:pt x="85040" y="0"/>
                          </a:moveTo>
                          <a:lnTo>
                            <a:pt x="92057" y="6603"/>
                          </a:lnTo>
                          <a:lnTo>
                            <a:pt x="7019" y="90788"/>
                          </a:lnTo>
                          <a:lnTo>
                            <a:pt x="0" y="83772"/>
                          </a:lnTo>
                          <a:close/>
                        </a:path>
                      </a:pathLst>
                    </a:custGeom>
                    <a:solidFill>
                      <a:srgbClr val="000000"/>
                    </a:solidFill>
                    <a:ln w="4127" cap="flat">
                      <a:noFill/>
                      <a:prstDash val="solid"/>
                      <a:miter/>
                    </a:ln>
                  </p:spPr>
                  <p:txBody>
                    <a:bodyPr rtlCol="0" anchor="ctr"/>
                    <a:lstStyle/>
                    <a:p>
                      <a:endParaRPr lang="en-US"/>
                    </a:p>
                  </p:txBody>
                </p:sp>
              </p:grpSp>
              <p:grpSp>
                <p:nvGrpSpPr>
                  <p:cNvPr id="91" name="Graphic 1533">
                    <a:extLst>
                      <a:ext uri="{FF2B5EF4-FFF2-40B4-BE49-F238E27FC236}">
                        <a16:creationId xmlns:a16="http://schemas.microsoft.com/office/drawing/2014/main" id="{2606D474-69DB-4CCF-93B7-9D9C06C28693}"/>
                      </a:ext>
                    </a:extLst>
                  </p:cNvPr>
                  <p:cNvGrpSpPr/>
                  <p:nvPr/>
                </p:nvGrpSpPr>
                <p:grpSpPr>
                  <a:xfrm>
                    <a:off x="2907569" y="5585572"/>
                    <a:ext cx="76370" cy="75106"/>
                    <a:chOff x="2907569" y="5585572"/>
                    <a:chExt cx="76370" cy="75106"/>
                  </a:xfrm>
                  <a:solidFill>
                    <a:srgbClr val="000000"/>
                  </a:solidFill>
                </p:grpSpPr>
                <p:sp>
                  <p:nvSpPr>
                    <p:cNvPr id="92" name="Freeform 251">
                      <a:extLst>
                        <a:ext uri="{FF2B5EF4-FFF2-40B4-BE49-F238E27FC236}">
                          <a16:creationId xmlns:a16="http://schemas.microsoft.com/office/drawing/2014/main" id="{EDE28C7B-BBA0-4FFD-9FCE-9E6D62D9CC26}"/>
                        </a:ext>
                      </a:extLst>
                    </p:cNvPr>
                    <p:cNvSpPr/>
                    <p:nvPr/>
                  </p:nvSpPr>
                  <p:spPr>
                    <a:xfrm>
                      <a:off x="2910871" y="5588874"/>
                      <a:ext cx="69765" cy="68503"/>
                    </a:xfrm>
                    <a:custGeom>
                      <a:avLst/>
                      <a:gdLst>
                        <a:gd name="connsiteX0" fmla="*/ 0 w 69765"/>
                        <a:gd name="connsiteY0" fmla="*/ 68504 h 68503"/>
                        <a:gd name="connsiteX1" fmla="*/ 69765 w 69765"/>
                        <a:gd name="connsiteY1" fmla="*/ 0 h 68503"/>
                      </a:gdLst>
                      <a:ahLst/>
                      <a:cxnLst>
                        <a:cxn ang="0">
                          <a:pos x="connsiteX0" y="connsiteY0"/>
                        </a:cxn>
                        <a:cxn ang="0">
                          <a:pos x="connsiteX1" y="connsiteY1"/>
                        </a:cxn>
                      </a:cxnLst>
                      <a:rect l="l" t="t" r="r" b="b"/>
                      <a:pathLst>
                        <a:path w="69765" h="68503">
                          <a:moveTo>
                            <a:pt x="0" y="68504"/>
                          </a:moveTo>
                          <a:lnTo>
                            <a:pt x="69765" y="0"/>
                          </a:lnTo>
                        </a:path>
                      </a:pathLst>
                    </a:custGeom>
                    <a:ln w="4127" cap="flat">
                      <a:noFill/>
                      <a:prstDash val="solid"/>
                      <a:miter/>
                    </a:ln>
                  </p:spPr>
                  <p:txBody>
                    <a:bodyPr rtlCol="0" anchor="ctr"/>
                    <a:lstStyle/>
                    <a:p>
                      <a:endParaRPr lang="en-US"/>
                    </a:p>
                  </p:txBody>
                </p:sp>
                <p:sp>
                  <p:nvSpPr>
                    <p:cNvPr id="93" name="Freeform 252">
                      <a:extLst>
                        <a:ext uri="{FF2B5EF4-FFF2-40B4-BE49-F238E27FC236}">
                          <a16:creationId xmlns:a16="http://schemas.microsoft.com/office/drawing/2014/main" id="{F775B849-5C91-486E-8B67-750AF137211E}"/>
                        </a:ext>
                      </a:extLst>
                    </p:cNvPr>
                    <p:cNvSpPr/>
                    <p:nvPr/>
                  </p:nvSpPr>
                  <p:spPr>
                    <a:xfrm>
                      <a:off x="2907569" y="5585572"/>
                      <a:ext cx="76370" cy="75106"/>
                    </a:xfrm>
                    <a:custGeom>
                      <a:avLst/>
                      <a:gdLst>
                        <a:gd name="connsiteX0" fmla="*/ 69352 w 76370"/>
                        <a:gd name="connsiteY0" fmla="*/ 0 h 75106"/>
                        <a:gd name="connsiteX1" fmla="*/ 76370 w 76370"/>
                        <a:gd name="connsiteY1" fmla="*/ 6603 h 75106"/>
                        <a:gd name="connsiteX2" fmla="*/ 7018 w 76370"/>
                        <a:gd name="connsiteY2" fmla="*/ 75107 h 75106"/>
                        <a:gd name="connsiteX3" fmla="*/ 0 w 76370"/>
                        <a:gd name="connsiteY3" fmla="*/ 68091 h 75106"/>
                      </a:gdLst>
                      <a:ahLst/>
                      <a:cxnLst>
                        <a:cxn ang="0">
                          <a:pos x="connsiteX0" y="connsiteY0"/>
                        </a:cxn>
                        <a:cxn ang="0">
                          <a:pos x="connsiteX1" y="connsiteY1"/>
                        </a:cxn>
                        <a:cxn ang="0">
                          <a:pos x="connsiteX2" y="connsiteY2"/>
                        </a:cxn>
                        <a:cxn ang="0">
                          <a:pos x="connsiteX3" y="connsiteY3"/>
                        </a:cxn>
                      </a:cxnLst>
                      <a:rect l="l" t="t" r="r" b="b"/>
                      <a:pathLst>
                        <a:path w="76370" h="75106">
                          <a:moveTo>
                            <a:pt x="69352" y="0"/>
                          </a:moveTo>
                          <a:lnTo>
                            <a:pt x="76370" y="6603"/>
                          </a:lnTo>
                          <a:lnTo>
                            <a:pt x="7018" y="75107"/>
                          </a:lnTo>
                          <a:lnTo>
                            <a:pt x="0" y="68091"/>
                          </a:lnTo>
                          <a:close/>
                        </a:path>
                      </a:pathLst>
                    </a:custGeom>
                    <a:solidFill>
                      <a:srgbClr val="000000"/>
                    </a:solidFill>
                    <a:ln w="4127" cap="flat">
                      <a:noFill/>
                      <a:prstDash val="solid"/>
                      <a:miter/>
                    </a:ln>
                  </p:spPr>
                  <p:txBody>
                    <a:bodyPr rtlCol="0" anchor="ctr"/>
                    <a:lstStyle/>
                    <a:p>
                      <a:endParaRPr lang="en-US"/>
                    </a:p>
                  </p:txBody>
                </p:sp>
              </p:grpSp>
            </p:grpSp>
          </p:grpSp>
        </p:grpSp>
        <p:grpSp>
          <p:nvGrpSpPr>
            <p:cNvPr id="34" name="Graphic 1533">
              <a:extLst>
                <a:ext uri="{FF2B5EF4-FFF2-40B4-BE49-F238E27FC236}">
                  <a16:creationId xmlns:a16="http://schemas.microsoft.com/office/drawing/2014/main" id="{75DC7840-0653-4035-A953-9E1BFF0D8AEC}"/>
                </a:ext>
              </a:extLst>
            </p:cNvPr>
            <p:cNvGrpSpPr/>
            <p:nvPr/>
          </p:nvGrpSpPr>
          <p:grpSpPr>
            <a:xfrm>
              <a:off x="2717262" y="5341682"/>
              <a:ext cx="392171" cy="68916"/>
              <a:chOff x="2717262" y="5341682"/>
              <a:chExt cx="392171" cy="68916"/>
            </a:xfrm>
            <a:solidFill>
              <a:srgbClr val="000000"/>
            </a:solidFill>
          </p:grpSpPr>
          <p:grpSp>
            <p:nvGrpSpPr>
              <p:cNvPr id="76" name="Graphic 1533">
                <a:extLst>
                  <a:ext uri="{FF2B5EF4-FFF2-40B4-BE49-F238E27FC236}">
                    <a16:creationId xmlns:a16="http://schemas.microsoft.com/office/drawing/2014/main" id="{1DA15227-899B-4856-8A9E-4EBAED1AEA1E}"/>
                  </a:ext>
                </a:extLst>
              </p:cNvPr>
              <p:cNvGrpSpPr/>
              <p:nvPr/>
            </p:nvGrpSpPr>
            <p:grpSpPr>
              <a:xfrm>
                <a:off x="2815099" y="5341682"/>
                <a:ext cx="196498" cy="9491"/>
                <a:chOff x="2815099" y="5341682"/>
                <a:chExt cx="196498" cy="9491"/>
              </a:xfrm>
              <a:solidFill>
                <a:srgbClr val="000000"/>
              </a:solidFill>
            </p:grpSpPr>
            <p:sp>
              <p:nvSpPr>
                <p:cNvPr id="83" name="Freeform 242">
                  <a:extLst>
                    <a:ext uri="{FF2B5EF4-FFF2-40B4-BE49-F238E27FC236}">
                      <a16:creationId xmlns:a16="http://schemas.microsoft.com/office/drawing/2014/main" id="{F6EB4B43-5D77-4079-868C-15B276F369C8}"/>
                    </a:ext>
                  </a:extLst>
                </p:cNvPr>
                <p:cNvSpPr/>
                <p:nvPr/>
              </p:nvSpPr>
              <p:spPr>
                <a:xfrm>
                  <a:off x="2815099" y="5346634"/>
                  <a:ext cx="196498" cy="4126"/>
                </a:xfrm>
                <a:custGeom>
                  <a:avLst/>
                  <a:gdLst>
                    <a:gd name="connsiteX0" fmla="*/ 196499 w 196498"/>
                    <a:gd name="connsiteY0" fmla="*/ 0 h 4126"/>
                    <a:gd name="connsiteX1" fmla="*/ 0 w 196498"/>
                    <a:gd name="connsiteY1" fmla="*/ 0 h 4126"/>
                  </a:gdLst>
                  <a:ahLst/>
                  <a:cxnLst>
                    <a:cxn ang="0">
                      <a:pos x="connsiteX0" y="connsiteY0"/>
                    </a:cxn>
                    <a:cxn ang="0">
                      <a:pos x="connsiteX1" y="connsiteY1"/>
                    </a:cxn>
                  </a:cxnLst>
                  <a:rect l="l" t="t" r="r" b="b"/>
                  <a:pathLst>
                    <a:path w="196498" h="4126">
                      <a:moveTo>
                        <a:pt x="196499" y="0"/>
                      </a:moveTo>
                      <a:lnTo>
                        <a:pt x="0" y="0"/>
                      </a:lnTo>
                    </a:path>
                  </a:pathLst>
                </a:custGeom>
                <a:ln w="4127" cap="flat">
                  <a:noFill/>
                  <a:prstDash val="solid"/>
                  <a:miter/>
                </a:ln>
              </p:spPr>
              <p:txBody>
                <a:bodyPr rtlCol="0" anchor="ctr"/>
                <a:lstStyle/>
                <a:p>
                  <a:endParaRPr lang="en-US"/>
                </a:p>
              </p:txBody>
            </p:sp>
            <p:sp>
              <p:nvSpPr>
                <p:cNvPr id="84" name="Freeform 243">
                  <a:extLst>
                    <a:ext uri="{FF2B5EF4-FFF2-40B4-BE49-F238E27FC236}">
                      <a16:creationId xmlns:a16="http://schemas.microsoft.com/office/drawing/2014/main" id="{1D3BA229-E698-4BCB-896E-18004F311704}"/>
                    </a:ext>
                  </a:extLst>
                </p:cNvPr>
                <p:cNvSpPr/>
                <p:nvPr/>
              </p:nvSpPr>
              <p:spPr>
                <a:xfrm>
                  <a:off x="2815099" y="5341682"/>
                  <a:ext cx="196085" cy="9491"/>
                </a:xfrm>
                <a:custGeom>
                  <a:avLst/>
                  <a:gdLst>
                    <a:gd name="connsiteX0" fmla="*/ 0 w 196085"/>
                    <a:gd name="connsiteY0" fmla="*/ 0 h 9491"/>
                    <a:gd name="connsiteX1" fmla="*/ 196086 w 196085"/>
                    <a:gd name="connsiteY1" fmla="*/ 0 h 9491"/>
                    <a:gd name="connsiteX2" fmla="*/ 196086 w 196085"/>
                    <a:gd name="connsiteY2" fmla="*/ 9492 h 9491"/>
                    <a:gd name="connsiteX3" fmla="*/ 0 w 196085"/>
                    <a:gd name="connsiteY3" fmla="*/ 9492 h 9491"/>
                  </a:gdLst>
                  <a:ahLst/>
                  <a:cxnLst>
                    <a:cxn ang="0">
                      <a:pos x="connsiteX0" y="connsiteY0"/>
                    </a:cxn>
                    <a:cxn ang="0">
                      <a:pos x="connsiteX1" y="connsiteY1"/>
                    </a:cxn>
                    <a:cxn ang="0">
                      <a:pos x="connsiteX2" y="connsiteY2"/>
                    </a:cxn>
                    <a:cxn ang="0">
                      <a:pos x="connsiteX3" y="connsiteY3"/>
                    </a:cxn>
                  </a:cxnLst>
                  <a:rect l="l" t="t" r="r" b="b"/>
                  <a:pathLst>
                    <a:path w="196085" h="9491">
                      <a:moveTo>
                        <a:pt x="0" y="0"/>
                      </a:moveTo>
                      <a:lnTo>
                        <a:pt x="196086" y="0"/>
                      </a:lnTo>
                      <a:lnTo>
                        <a:pt x="196086"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77" name="Graphic 1533">
                <a:extLst>
                  <a:ext uri="{FF2B5EF4-FFF2-40B4-BE49-F238E27FC236}">
                    <a16:creationId xmlns:a16="http://schemas.microsoft.com/office/drawing/2014/main" id="{3D0688B9-91C1-4C11-97A7-2747E407B670}"/>
                  </a:ext>
                </a:extLst>
              </p:cNvPr>
              <p:cNvGrpSpPr/>
              <p:nvPr/>
            </p:nvGrpSpPr>
            <p:grpSpPr>
              <a:xfrm>
                <a:off x="2766387" y="5371395"/>
                <a:ext cx="294335" cy="9491"/>
                <a:chOff x="2766387" y="5371395"/>
                <a:chExt cx="294335" cy="9491"/>
              </a:xfrm>
              <a:solidFill>
                <a:srgbClr val="000000"/>
              </a:solidFill>
            </p:grpSpPr>
            <p:sp>
              <p:nvSpPr>
                <p:cNvPr id="81" name="Freeform 240">
                  <a:extLst>
                    <a:ext uri="{FF2B5EF4-FFF2-40B4-BE49-F238E27FC236}">
                      <a16:creationId xmlns:a16="http://schemas.microsoft.com/office/drawing/2014/main" id="{020494F4-C386-45DC-BF09-74807D0DDBD1}"/>
                    </a:ext>
                  </a:extLst>
                </p:cNvPr>
                <p:cNvSpPr/>
                <p:nvPr/>
              </p:nvSpPr>
              <p:spPr>
                <a:xfrm>
                  <a:off x="2766387" y="5376347"/>
                  <a:ext cx="293922" cy="4126"/>
                </a:xfrm>
                <a:custGeom>
                  <a:avLst/>
                  <a:gdLst>
                    <a:gd name="connsiteX0" fmla="*/ 293923 w 293922"/>
                    <a:gd name="connsiteY0" fmla="*/ 0 h 4126"/>
                    <a:gd name="connsiteX1" fmla="*/ 0 w 293922"/>
                    <a:gd name="connsiteY1" fmla="*/ 0 h 4126"/>
                  </a:gdLst>
                  <a:ahLst/>
                  <a:cxnLst>
                    <a:cxn ang="0">
                      <a:pos x="connsiteX0" y="connsiteY0"/>
                    </a:cxn>
                    <a:cxn ang="0">
                      <a:pos x="connsiteX1" y="connsiteY1"/>
                    </a:cxn>
                  </a:cxnLst>
                  <a:rect l="l" t="t" r="r" b="b"/>
                  <a:pathLst>
                    <a:path w="293922" h="4126">
                      <a:moveTo>
                        <a:pt x="293923" y="0"/>
                      </a:moveTo>
                      <a:lnTo>
                        <a:pt x="0" y="0"/>
                      </a:lnTo>
                    </a:path>
                  </a:pathLst>
                </a:custGeom>
                <a:ln w="4127" cap="flat">
                  <a:noFill/>
                  <a:prstDash val="solid"/>
                  <a:miter/>
                </a:ln>
              </p:spPr>
              <p:txBody>
                <a:bodyPr rtlCol="0" anchor="ctr"/>
                <a:lstStyle/>
                <a:p>
                  <a:endParaRPr lang="en-US"/>
                </a:p>
              </p:txBody>
            </p:sp>
            <p:sp>
              <p:nvSpPr>
                <p:cNvPr id="82" name="Freeform 241">
                  <a:extLst>
                    <a:ext uri="{FF2B5EF4-FFF2-40B4-BE49-F238E27FC236}">
                      <a16:creationId xmlns:a16="http://schemas.microsoft.com/office/drawing/2014/main" id="{0475EBC7-9A51-4A78-AD78-76E6DBA3C9A6}"/>
                    </a:ext>
                  </a:extLst>
                </p:cNvPr>
                <p:cNvSpPr/>
                <p:nvPr/>
              </p:nvSpPr>
              <p:spPr>
                <a:xfrm>
                  <a:off x="2766387" y="5371395"/>
                  <a:ext cx="294335" cy="9491"/>
                </a:xfrm>
                <a:custGeom>
                  <a:avLst/>
                  <a:gdLst>
                    <a:gd name="connsiteX0" fmla="*/ 0 w 294335"/>
                    <a:gd name="connsiteY0" fmla="*/ 0 h 9491"/>
                    <a:gd name="connsiteX1" fmla="*/ 294335 w 294335"/>
                    <a:gd name="connsiteY1" fmla="*/ 0 h 9491"/>
                    <a:gd name="connsiteX2" fmla="*/ 294335 w 294335"/>
                    <a:gd name="connsiteY2" fmla="*/ 9492 h 9491"/>
                    <a:gd name="connsiteX3" fmla="*/ 0 w 294335"/>
                    <a:gd name="connsiteY3" fmla="*/ 9492 h 9491"/>
                  </a:gdLst>
                  <a:ahLst/>
                  <a:cxnLst>
                    <a:cxn ang="0">
                      <a:pos x="connsiteX0" y="connsiteY0"/>
                    </a:cxn>
                    <a:cxn ang="0">
                      <a:pos x="connsiteX1" y="connsiteY1"/>
                    </a:cxn>
                    <a:cxn ang="0">
                      <a:pos x="connsiteX2" y="connsiteY2"/>
                    </a:cxn>
                    <a:cxn ang="0">
                      <a:pos x="connsiteX3" y="connsiteY3"/>
                    </a:cxn>
                  </a:cxnLst>
                  <a:rect l="l" t="t" r="r" b="b"/>
                  <a:pathLst>
                    <a:path w="294335" h="9491">
                      <a:moveTo>
                        <a:pt x="0" y="0"/>
                      </a:moveTo>
                      <a:lnTo>
                        <a:pt x="294335" y="0"/>
                      </a:lnTo>
                      <a:lnTo>
                        <a:pt x="294335"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78" name="Graphic 1533">
                <a:extLst>
                  <a:ext uri="{FF2B5EF4-FFF2-40B4-BE49-F238E27FC236}">
                    <a16:creationId xmlns:a16="http://schemas.microsoft.com/office/drawing/2014/main" id="{25820967-DEF2-462A-95C8-DFBDE144F8B3}"/>
                  </a:ext>
                </a:extLst>
              </p:cNvPr>
              <p:cNvGrpSpPr/>
              <p:nvPr/>
            </p:nvGrpSpPr>
            <p:grpSpPr>
              <a:xfrm>
                <a:off x="2717262" y="5401107"/>
                <a:ext cx="392171" cy="9491"/>
                <a:chOff x="2717262" y="5401107"/>
                <a:chExt cx="392171" cy="9491"/>
              </a:xfrm>
              <a:solidFill>
                <a:srgbClr val="000000"/>
              </a:solidFill>
            </p:grpSpPr>
            <p:sp>
              <p:nvSpPr>
                <p:cNvPr id="79" name="Freeform 238">
                  <a:extLst>
                    <a:ext uri="{FF2B5EF4-FFF2-40B4-BE49-F238E27FC236}">
                      <a16:creationId xmlns:a16="http://schemas.microsoft.com/office/drawing/2014/main" id="{3184D6CE-0809-42F9-B89C-A3F5EB009C34}"/>
                    </a:ext>
                  </a:extLst>
                </p:cNvPr>
                <p:cNvSpPr/>
                <p:nvPr/>
              </p:nvSpPr>
              <p:spPr>
                <a:xfrm>
                  <a:off x="2717262" y="5406059"/>
                  <a:ext cx="392171" cy="4126"/>
                </a:xfrm>
                <a:custGeom>
                  <a:avLst/>
                  <a:gdLst>
                    <a:gd name="connsiteX0" fmla="*/ 392172 w 392171"/>
                    <a:gd name="connsiteY0" fmla="*/ 0 h 4126"/>
                    <a:gd name="connsiteX1" fmla="*/ 0 w 392171"/>
                    <a:gd name="connsiteY1" fmla="*/ 0 h 4126"/>
                  </a:gdLst>
                  <a:ahLst/>
                  <a:cxnLst>
                    <a:cxn ang="0">
                      <a:pos x="connsiteX0" y="connsiteY0"/>
                    </a:cxn>
                    <a:cxn ang="0">
                      <a:pos x="connsiteX1" y="connsiteY1"/>
                    </a:cxn>
                  </a:cxnLst>
                  <a:rect l="l" t="t" r="r" b="b"/>
                  <a:pathLst>
                    <a:path w="392171" h="4126">
                      <a:moveTo>
                        <a:pt x="392172" y="0"/>
                      </a:moveTo>
                      <a:lnTo>
                        <a:pt x="0" y="0"/>
                      </a:lnTo>
                    </a:path>
                  </a:pathLst>
                </a:custGeom>
                <a:ln w="4127" cap="flat">
                  <a:noFill/>
                  <a:prstDash val="solid"/>
                  <a:miter/>
                </a:ln>
              </p:spPr>
              <p:txBody>
                <a:bodyPr rtlCol="0" anchor="ctr"/>
                <a:lstStyle/>
                <a:p>
                  <a:endParaRPr lang="en-US"/>
                </a:p>
              </p:txBody>
            </p:sp>
            <p:sp>
              <p:nvSpPr>
                <p:cNvPr id="80" name="Freeform 239">
                  <a:extLst>
                    <a:ext uri="{FF2B5EF4-FFF2-40B4-BE49-F238E27FC236}">
                      <a16:creationId xmlns:a16="http://schemas.microsoft.com/office/drawing/2014/main" id="{50FD3752-5BA5-4B2A-84FC-D369565501F7}"/>
                    </a:ext>
                  </a:extLst>
                </p:cNvPr>
                <p:cNvSpPr/>
                <p:nvPr/>
              </p:nvSpPr>
              <p:spPr>
                <a:xfrm>
                  <a:off x="2717262" y="5401107"/>
                  <a:ext cx="392171" cy="9491"/>
                </a:xfrm>
                <a:custGeom>
                  <a:avLst/>
                  <a:gdLst>
                    <a:gd name="connsiteX0" fmla="*/ 0 w 392171"/>
                    <a:gd name="connsiteY0" fmla="*/ 0 h 9491"/>
                    <a:gd name="connsiteX1" fmla="*/ 392172 w 392171"/>
                    <a:gd name="connsiteY1" fmla="*/ 0 h 9491"/>
                    <a:gd name="connsiteX2" fmla="*/ 392172 w 392171"/>
                    <a:gd name="connsiteY2" fmla="*/ 9492 h 9491"/>
                    <a:gd name="connsiteX3" fmla="*/ 0 w 392171"/>
                    <a:gd name="connsiteY3" fmla="*/ 9492 h 9491"/>
                  </a:gdLst>
                  <a:ahLst/>
                  <a:cxnLst>
                    <a:cxn ang="0">
                      <a:pos x="connsiteX0" y="connsiteY0"/>
                    </a:cxn>
                    <a:cxn ang="0">
                      <a:pos x="connsiteX1" y="connsiteY1"/>
                    </a:cxn>
                    <a:cxn ang="0">
                      <a:pos x="connsiteX2" y="connsiteY2"/>
                    </a:cxn>
                    <a:cxn ang="0">
                      <a:pos x="connsiteX3" y="connsiteY3"/>
                    </a:cxn>
                  </a:cxnLst>
                  <a:rect l="l" t="t" r="r" b="b"/>
                  <a:pathLst>
                    <a:path w="392171" h="9491">
                      <a:moveTo>
                        <a:pt x="0" y="0"/>
                      </a:moveTo>
                      <a:lnTo>
                        <a:pt x="392172" y="0"/>
                      </a:lnTo>
                      <a:lnTo>
                        <a:pt x="392172" y="9492"/>
                      </a:lnTo>
                      <a:lnTo>
                        <a:pt x="0" y="9492"/>
                      </a:lnTo>
                      <a:close/>
                    </a:path>
                  </a:pathLst>
                </a:custGeom>
                <a:solidFill>
                  <a:srgbClr val="000000"/>
                </a:solidFill>
                <a:ln w="4127" cap="flat">
                  <a:noFill/>
                  <a:prstDash val="solid"/>
                  <a:miter/>
                </a:ln>
              </p:spPr>
              <p:txBody>
                <a:bodyPr rtlCol="0" anchor="ctr"/>
                <a:lstStyle/>
                <a:p>
                  <a:endParaRPr lang="en-US"/>
                </a:p>
              </p:txBody>
            </p:sp>
          </p:grpSp>
        </p:grpSp>
        <p:grpSp>
          <p:nvGrpSpPr>
            <p:cNvPr id="35" name="Graphic 1533">
              <a:extLst>
                <a:ext uri="{FF2B5EF4-FFF2-40B4-BE49-F238E27FC236}">
                  <a16:creationId xmlns:a16="http://schemas.microsoft.com/office/drawing/2014/main" id="{7FF0E45A-9C20-4EAA-879B-6DBDE7D69C7A}"/>
                </a:ext>
              </a:extLst>
            </p:cNvPr>
            <p:cNvGrpSpPr/>
            <p:nvPr/>
          </p:nvGrpSpPr>
          <p:grpSpPr>
            <a:xfrm>
              <a:off x="5207346" y="4780447"/>
              <a:ext cx="1056799" cy="1040762"/>
              <a:chOff x="5207346" y="4780447"/>
              <a:chExt cx="1056799" cy="1040762"/>
            </a:xfrm>
          </p:grpSpPr>
          <p:sp>
            <p:nvSpPr>
              <p:cNvPr id="74" name="Freeform 233">
                <a:extLst>
                  <a:ext uri="{FF2B5EF4-FFF2-40B4-BE49-F238E27FC236}">
                    <a16:creationId xmlns:a16="http://schemas.microsoft.com/office/drawing/2014/main" id="{A03D750F-BB69-4A76-AF2B-32C6E4D62C61}"/>
                  </a:ext>
                </a:extLst>
              </p:cNvPr>
              <p:cNvSpPr/>
              <p:nvPr/>
            </p:nvSpPr>
            <p:spPr>
              <a:xfrm>
                <a:off x="5212300" y="4784986"/>
                <a:ext cx="1046892" cy="1031683"/>
              </a:xfrm>
              <a:custGeom>
                <a:avLst/>
                <a:gdLst>
                  <a:gd name="connsiteX0" fmla="*/ 1046892 w 1046892"/>
                  <a:gd name="connsiteY0" fmla="*/ 515841 h 1031683"/>
                  <a:gd name="connsiteX1" fmla="*/ 523446 w 1046892"/>
                  <a:gd name="connsiteY1" fmla="*/ 1031683 h 1031683"/>
                  <a:gd name="connsiteX2" fmla="*/ 0 w 1046892"/>
                  <a:gd name="connsiteY2" fmla="*/ 515841 h 1031683"/>
                  <a:gd name="connsiteX3" fmla="*/ 523446 w 1046892"/>
                  <a:gd name="connsiteY3" fmla="*/ 0 h 1031683"/>
                  <a:gd name="connsiteX4" fmla="*/ 1046892 w 1046892"/>
                  <a:gd name="connsiteY4" fmla="*/ 515841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1"/>
                    </a:moveTo>
                    <a:cubicBezTo>
                      <a:pt x="1046892" y="800733"/>
                      <a:pt x="812538" y="1031683"/>
                      <a:pt x="523446" y="1031683"/>
                    </a:cubicBezTo>
                    <a:cubicBezTo>
                      <a:pt x="234354" y="1031683"/>
                      <a:pt x="0" y="800733"/>
                      <a:pt x="0" y="515841"/>
                    </a:cubicBezTo>
                    <a:cubicBezTo>
                      <a:pt x="0" y="230950"/>
                      <a:pt x="234354" y="0"/>
                      <a:pt x="523446" y="0"/>
                    </a:cubicBezTo>
                    <a:cubicBezTo>
                      <a:pt x="812538" y="0"/>
                      <a:pt x="1046892" y="230950"/>
                      <a:pt x="1046892" y="515841"/>
                    </a:cubicBezTo>
                    <a:close/>
                  </a:path>
                </a:pathLst>
              </a:custGeom>
              <a:solidFill>
                <a:srgbClr val="FFFFFF"/>
              </a:solidFill>
              <a:ln w="4127" cap="flat">
                <a:noFill/>
                <a:prstDash val="solid"/>
                <a:miter/>
              </a:ln>
            </p:spPr>
            <p:txBody>
              <a:bodyPr rtlCol="0" anchor="ctr"/>
              <a:lstStyle/>
              <a:p>
                <a:endParaRPr lang="en-US"/>
              </a:p>
            </p:txBody>
          </p:sp>
          <p:sp>
            <p:nvSpPr>
              <p:cNvPr id="75" name="Freeform 234">
                <a:extLst>
                  <a:ext uri="{FF2B5EF4-FFF2-40B4-BE49-F238E27FC236}">
                    <a16:creationId xmlns:a16="http://schemas.microsoft.com/office/drawing/2014/main" id="{18518CD7-31C1-4105-8813-BE3C9F574572}"/>
                  </a:ext>
                </a:extLst>
              </p:cNvPr>
              <p:cNvSpPr/>
              <p:nvPr/>
            </p:nvSpPr>
            <p:spPr>
              <a:xfrm>
                <a:off x="5207346" y="4780447"/>
                <a:ext cx="1056799" cy="1040762"/>
              </a:xfrm>
              <a:custGeom>
                <a:avLst/>
                <a:gdLst>
                  <a:gd name="connsiteX0" fmla="*/ 528400 w 1056799"/>
                  <a:gd name="connsiteY0" fmla="*/ 1040762 h 1040762"/>
                  <a:gd name="connsiteX1" fmla="*/ 0 w 1056799"/>
                  <a:gd name="connsiteY1" fmla="*/ 520381 h 1040762"/>
                  <a:gd name="connsiteX2" fmla="*/ 528400 w 1056799"/>
                  <a:gd name="connsiteY2" fmla="*/ 0 h 1040762"/>
                  <a:gd name="connsiteX3" fmla="*/ 1056800 w 1056799"/>
                  <a:gd name="connsiteY3" fmla="*/ 520381 h 1040762"/>
                  <a:gd name="connsiteX4" fmla="*/ 528400 w 1056799"/>
                  <a:gd name="connsiteY4" fmla="*/ 1040762 h 1040762"/>
                  <a:gd name="connsiteX5" fmla="*/ 528400 w 1056799"/>
                  <a:gd name="connsiteY5" fmla="*/ 9492 h 1040762"/>
                  <a:gd name="connsiteX6" fmla="*/ 9908 w 1056799"/>
                  <a:gd name="connsiteY6" fmla="*/ 520381 h 1040762"/>
                  <a:gd name="connsiteX7" fmla="*/ 528400 w 1056799"/>
                  <a:gd name="connsiteY7" fmla="*/ 1031271 h 1040762"/>
                  <a:gd name="connsiteX8" fmla="*/ 1046893 w 1056799"/>
                  <a:gd name="connsiteY8" fmla="*/ 520381 h 1040762"/>
                  <a:gd name="connsiteX9" fmla="*/ 528400 w 1056799"/>
                  <a:gd name="connsiteY9" fmla="*/ 9492 h 104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2">
                    <a:moveTo>
                      <a:pt x="528400" y="1040762"/>
                    </a:moveTo>
                    <a:cubicBezTo>
                      <a:pt x="236955" y="1040762"/>
                      <a:pt x="0" y="807189"/>
                      <a:pt x="0" y="520381"/>
                    </a:cubicBezTo>
                    <a:cubicBezTo>
                      <a:pt x="0" y="233160"/>
                      <a:pt x="236955" y="0"/>
                      <a:pt x="528400" y="0"/>
                    </a:cubicBezTo>
                    <a:cubicBezTo>
                      <a:pt x="819846" y="0"/>
                      <a:pt x="1056800" y="233573"/>
                      <a:pt x="1056800" y="520381"/>
                    </a:cubicBezTo>
                    <a:cubicBezTo>
                      <a:pt x="1056800" y="807189"/>
                      <a:pt x="819846" y="1040762"/>
                      <a:pt x="528400" y="1040762"/>
                    </a:cubicBezTo>
                    <a:close/>
                    <a:moveTo>
                      <a:pt x="528400" y="9492"/>
                    </a:moveTo>
                    <a:cubicBezTo>
                      <a:pt x="242321" y="9492"/>
                      <a:pt x="9908" y="238525"/>
                      <a:pt x="9908" y="520381"/>
                    </a:cubicBezTo>
                    <a:cubicBezTo>
                      <a:pt x="9908" y="802237"/>
                      <a:pt x="242734" y="1031271"/>
                      <a:pt x="528400" y="1031271"/>
                    </a:cubicBezTo>
                    <a:cubicBezTo>
                      <a:pt x="814479" y="1031271"/>
                      <a:pt x="1046893" y="802237"/>
                      <a:pt x="1046893" y="520381"/>
                    </a:cubicBezTo>
                    <a:cubicBezTo>
                      <a:pt x="1046893" y="238525"/>
                      <a:pt x="814479" y="9492"/>
                      <a:pt x="528400" y="9492"/>
                    </a:cubicBezTo>
                    <a:close/>
                  </a:path>
                </a:pathLst>
              </a:custGeom>
              <a:solidFill>
                <a:srgbClr val="000000"/>
              </a:solidFill>
              <a:ln w="4127" cap="flat">
                <a:noFill/>
                <a:prstDash val="solid"/>
                <a:miter/>
              </a:ln>
            </p:spPr>
            <p:txBody>
              <a:bodyPr rtlCol="0" anchor="ctr"/>
              <a:lstStyle/>
              <a:p>
                <a:endParaRPr lang="en-US"/>
              </a:p>
            </p:txBody>
          </p:sp>
        </p:grpSp>
        <p:sp>
          <p:nvSpPr>
            <p:cNvPr id="36" name="TextBox 35">
              <a:extLst>
                <a:ext uri="{FF2B5EF4-FFF2-40B4-BE49-F238E27FC236}">
                  <a16:creationId xmlns:a16="http://schemas.microsoft.com/office/drawing/2014/main" id="{951C7188-D596-4F7F-9A32-2441A9836535}"/>
                </a:ext>
              </a:extLst>
            </p:cNvPr>
            <p:cNvSpPr txBox="1"/>
            <p:nvPr/>
          </p:nvSpPr>
          <p:spPr>
            <a:xfrm>
              <a:off x="5334449" y="5091441"/>
              <a:ext cx="759518" cy="209571"/>
            </a:xfrm>
            <a:prstGeom prst="rect">
              <a:avLst/>
            </a:prstGeom>
            <a:noFill/>
          </p:spPr>
          <p:txBody>
            <a:bodyPr wrap="none" rtlCol="0">
              <a:spAutoFit/>
            </a:bodyPr>
            <a:lstStyle/>
            <a:p>
              <a:pPr algn="l"/>
              <a:r>
                <a:rPr lang="lt-LT" sz="942" b="1" spc="0" baseline="0" dirty="0">
                  <a:solidFill>
                    <a:srgbClr val="000000"/>
                  </a:solidFill>
                  <a:latin typeface="Avenir-Medium"/>
                  <a:sym typeface="Avenir-Medium"/>
                  <a:rtl val="0"/>
                </a:rPr>
                <a:t>ASMENINIAI</a:t>
              </a:r>
              <a:endParaRPr lang="en-US" sz="942" b="1" spc="0" baseline="0" dirty="0">
                <a:solidFill>
                  <a:srgbClr val="000000"/>
                </a:solidFill>
                <a:latin typeface="Avenir-Medium"/>
                <a:sym typeface="Avenir-Medium"/>
                <a:rtl val="0"/>
              </a:endParaRPr>
            </a:p>
          </p:txBody>
        </p:sp>
        <p:sp>
          <p:nvSpPr>
            <p:cNvPr id="37" name="TextBox 36">
              <a:extLst>
                <a:ext uri="{FF2B5EF4-FFF2-40B4-BE49-F238E27FC236}">
                  <a16:creationId xmlns:a16="http://schemas.microsoft.com/office/drawing/2014/main" id="{CB8F9A35-C6F4-4AC8-80A1-12EE2C7CA148}"/>
                </a:ext>
              </a:extLst>
            </p:cNvPr>
            <p:cNvSpPr txBox="1"/>
            <p:nvPr/>
          </p:nvSpPr>
          <p:spPr>
            <a:xfrm>
              <a:off x="5378530" y="5289304"/>
              <a:ext cx="645485" cy="209571"/>
            </a:xfrm>
            <a:prstGeom prst="rect">
              <a:avLst/>
            </a:prstGeom>
            <a:noFill/>
          </p:spPr>
          <p:txBody>
            <a:bodyPr wrap="none" rtlCol="0">
              <a:spAutoFit/>
            </a:bodyPr>
            <a:lstStyle/>
            <a:p>
              <a:pPr algn="l"/>
              <a:r>
                <a:rPr lang="lt-LT" sz="942" b="1" spc="0" baseline="0" dirty="0">
                  <a:solidFill>
                    <a:srgbClr val="000000"/>
                  </a:solidFill>
                  <a:latin typeface="Avenir-Medium"/>
                  <a:sym typeface="Avenir-Medium"/>
                  <a:rtl val="0"/>
                </a:rPr>
                <a:t>VEIKSNIAI</a:t>
              </a:r>
              <a:endParaRPr lang="en-US" sz="942" b="1" spc="0" baseline="0" dirty="0">
                <a:solidFill>
                  <a:srgbClr val="000000"/>
                </a:solidFill>
                <a:latin typeface="Avenir-Medium"/>
                <a:sym typeface="Avenir-Medium"/>
                <a:rtl val="0"/>
              </a:endParaRPr>
            </a:p>
          </p:txBody>
        </p:sp>
        <p:grpSp>
          <p:nvGrpSpPr>
            <p:cNvPr id="38" name="Graphic 1533">
              <a:extLst>
                <a:ext uri="{FF2B5EF4-FFF2-40B4-BE49-F238E27FC236}">
                  <a16:creationId xmlns:a16="http://schemas.microsoft.com/office/drawing/2014/main" id="{80486E0E-6688-48A1-BA9A-3C948DA362D7}"/>
                </a:ext>
              </a:extLst>
            </p:cNvPr>
            <p:cNvGrpSpPr/>
            <p:nvPr/>
          </p:nvGrpSpPr>
          <p:grpSpPr>
            <a:xfrm>
              <a:off x="4759032" y="4982244"/>
              <a:ext cx="553581" cy="9491"/>
              <a:chOff x="4759032" y="4982244"/>
              <a:chExt cx="553581" cy="9491"/>
            </a:xfrm>
            <a:solidFill>
              <a:srgbClr val="000000"/>
            </a:solidFill>
          </p:grpSpPr>
          <p:sp>
            <p:nvSpPr>
              <p:cNvPr id="72" name="Freeform 231">
                <a:extLst>
                  <a:ext uri="{FF2B5EF4-FFF2-40B4-BE49-F238E27FC236}">
                    <a16:creationId xmlns:a16="http://schemas.microsoft.com/office/drawing/2014/main" id="{88973CA7-8DA8-4D6B-BCE1-CFEC27A60608}"/>
                  </a:ext>
                </a:extLst>
              </p:cNvPr>
              <p:cNvSpPr/>
              <p:nvPr/>
            </p:nvSpPr>
            <p:spPr>
              <a:xfrm>
                <a:off x="4759032" y="4987196"/>
                <a:ext cx="553581" cy="4126"/>
              </a:xfrm>
              <a:custGeom>
                <a:avLst/>
                <a:gdLst>
                  <a:gd name="connsiteX0" fmla="*/ 0 w 553581"/>
                  <a:gd name="connsiteY0" fmla="*/ 0 h 4126"/>
                  <a:gd name="connsiteX1" fmla="*/ 553581 w 553581"/>
                  <a:gd name="connsiteY1" fmla="*/ 0 h 4126"/>
                </a:gdLst>
                <a:ahLst/>
                <a:cxnLst>
                  <a:cxn ang="0">
                    <a:pos x="connsiteX0" y="connsiteY0"/>
                  </a:cxn>
                  <a:cxn ang="0">
                    <a:pos x="connsiteX1" y="connsiteY1"/>
                  </a:cxn>
                </a:cxnLst>
                <a:rect l="l" t="t" r="r" b="b"/>
                <a:pathLst>
                  <a:path w="553581" h="4126">
                    <a:moveTo>
                      <a:pt x="0" y="0"/>
                    </a:moveTo>
                    <a:lnTo>
                      <a:pt x="553581" y="0"/>
                    </a:lnTo>
                  </a:path>
                </a:pathLst>
              </a:custGeom>
              <a:ln w="4127" cap="flat">
                <a:noFill/>
                <a:prstDash val="solid"/>
                <a:miter/>
              </a:ln>
            </p:spPr>
            <p:txBody>
              <a:bodyPr rtlCol="0" anchor="ctr"/>
              <a:lstStyle/>
              <a:p>
                <a:endParaRPr lang="en-US"/>
              </a:p>
            </p:txBody>
          </p:sp>
          <p:sp>
            <p:nvSpPr>
              <p:cNvPr id="73" name="Freeform 232">
                <a:extLst>
                  <a:ext uri="{FF2B5EF4-FFF2-40B4-BE49-F238E27FC236}">
                    <a16:creationId xmlns:a16="http://schemas.microsoft.com/office/drawing/2014/main" id="{DC5C272F-02FB-4F97-BF58-816957823B47}"/>
                  </a:ext>
                </a:extLst>
              </p:cNvPr>
              <p:cNvSpPr/>
              <p:nvPr/>
            </p:nvSpPr>
            <p:spPr>
              <a:xfrm>
                <a:off x="4759032" y="4982244"/>
                <a:ext cx="553581" cy="9491"/>
              </a:xfrm>
              <a:custGeom>
                <a:avLst/>
                <a:gdLst>
                  <a:gd name="connsiteX0" fmla="*/ 0 w 553581"/>
                  <a:gd name="connsiteY0" fmla="*/ 0 h 9491"/>
                  <a:gd name="connsiteX1" fmla="*/ 553582 w 553581"/>
                  <a:gd name="connsiteY1" fmla="*/ 0 h 9491"/>
                  <a:gd name="connsiteX2" fmla="*/ 553582 w 553581"/>
                  <a:gd name="connsiteY2" fmla="*/ 9492 h 9491"/>
                  <a:gd name="connsiteX3" fmla="*/ 0 w 553581"/>
                  <a:gd name="connsiteY3" fmla="*/ 9492 h 9491"/>
                </a:gdLst>
                <a:ahLst/>
                <a:cxnLst>
                  <a:cxn ang="0">
                    <a:pos x="connsiteX0" y="connsiteY0"/>
                  </a:cxn>
                  <a:cxn ang="0">
                    <a:pos x="connsiteX1" y="connsiteY1"/>
                  </a:cxn>
                  <a:cxn ang="0">
                    <a:pos x="connsiteX2" y="connsiteY2"/>
                  </a:cxn>
                  <a:cxn ang="0">
                    <a:pos x="connsiteX3" y="connsiteY3"/>
                  </a:cxn>
                </a:cxnLst>
                <a:rect l="l" t="t" r="r" b="b"/>
                <a:pathLst>
                  <a:path w="553581" h="9491">
                    <a:moveTo>
                      <a:pt x="0" y="0"/>
                    </a:moveTo>
                    <a:lnTo>
                      <a:pt x="553582" y="0"/>
                    </a:lnTo>
                    <a:lnTo>
                      <a:pt x="55358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39" name="Graphic 1533">
              <a:extLst>
                <a:ext uri="{FF2B5EF4-FFF2-40B4-BE49-F238E27FC236}">
                  <a16:creationId xmlns:a16="http://schemas.microsoft.com/office/drawing/2014/main" id="{CA6AF451-C354-456E-9832-0EECFE9896FE}"/>
                </a:ext>
              </a:extLst>
            </p:cNvPr>
            <p:cNvGrpSpPr/>
            <p:nvPr/>
          </p:nvGrpSpPr>
          <p:grpSpPr>
            <a:xfrm>
              <a:off x="4674406" y="4943040"/>
              <a:ext cx="89992" cy="88312"/>
              <a:chOff x="4674406" y="4943040"/>
              <a:chExt cx="89992" cy="88312"/>
            </a:xfrm>
          </p:grpSpPr>
          <p:sp>
            <p:nvSpPr>
              <p:cNvPr id="70" name="Freeform 229">
                <a:extLst>
                  <a:ext uri="{FF2B5EF4-FFF2-40B4-BE49-F238E27FC236}">
                    <a16:creationId xmlns:a16="http://schemas.microsoft.com/office/drawing/2014/main" id="{E79481E0-95D5-4870-BF32-5EEBE74A0717}"/>
                  </a:ext>
                </a:extLst>
              </p:cNvPr>
              <p:cNvSpPr/>
              <p:nvPr/>
            </p:nvSpPr>
            <p:spPr>
              <a:xfrm>
                <a:off x="4679359" y="4947992"/>
                <a:ext cx="80085" cy="78407"/>
              </a:xfrm>
              <a:custGeom>
                <a:avLst/>
                <a:gdLst>
                  <a:gd name="connsiteX0" fmla="*/ 80085 w 80085"/>
                  <a:gd name="connsiteY0" fmla="*/ 39204 h 78407"/>
                  <a:gd name="connsiteX1" fmla="*/ 40043 w 80085"/>
                  <a:gd name="connsiteY1" fmla="*/ 78408 h 78407"/>
                  <a:gd name="connsiteX2" fmla="*/ 0 w 80085"/>
                  <a:gd name="connsiteY2" fmla="*/ 39204 h 78407"/>
                  <a:gd name="connsiteX3" fmla="*/ 40043 w 80085"/>
                  <a:gd name="connsiteY3" fmla="*/ 0 h 78407"/>
                  <a:gd name="connsiteX4" fmla="*/ 80085 w 80085"/>
                  <a:gd name="connsiteY4" fmla="*/ 39204 h 7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5" h="78407">
                    <a:moveTo>
                      <a:pt x="80085" y="39204"/>
                    </a:moveTo>
                    <a:cubicBezTo>
                      <a:pt x="80085" y="60856"/>
                      <a:pt x="62158" y="78408"/>
                      <a:pt x="40043" y="78408"/>
                    </a:cubicBezTo>
                    <a:cubicBezTo>
                      <a:pt x="17928" y="78408"/>
                      <a:pt x="0" y="60856"/>
                      <a:pt x="0" y="39204"/>
                    </a:cubicBezTo>
                    <a:cubicBezTo>
                      <a:pt x="0" y="17552"/>
                      <a:pt x="17928" y="0"/>
                      <a:pt x="40043" y="0"/>
                    </a:cubicBezTo>
                    <a:cubicBezTo>
                      <a:pt x="62158" y="0"/>
                      <a:pt x="80085" y="17552"/>
                      <a:pt x="80085" y="39204"/>
                    </a:cubicBezTo>
                    <a:close/>
                  </a:path>
                </a:pathLst>
              </a:custGeom>
              <a:solidFill>
                <a:srgbClr val="FFFFFF"/>
              </a:solidFill>
              <a:ln w="4127" cap="flat">
                <a:noFill/>
                <a:prstDash val="solid"/>
                <a:miter/>
              </a:ln>
            </p:spPr>
            <p:txBody>
              <a:bodyPr rtlCol="0" anchor="ctr"/>
              <a:lstStyle/>
              <a:p>
                <a:endParaRPr lang="en-US"/>
              </a:p>
            </p:txBody>
          </p:sp>
          <p:sp>
            <p:nvSpPr>
              <p:cNvPr id="71" name="Freeform 230">
                <a:extLst>
                  <a:ext uri="{FF2B5EF4-FFF2-40B4-BE49-F238E27FC236}">
                    <a16:creationId xmlns:a16="http://schemas.microsoft.com/office/drawing/2014/main" id="{AF5DC147-2F7E-458E-ACEC-CB21A9FB9652}"/>
                  </a:ext>
                </a:extLst>
              </p:cNvPr>
              <p:cNvSpPr/>
              <p:nvPr/>
            </p:nvSpPr>
            <p:spPr>
              <a:xfrm>
                <a:off x="4674406" y="4943040"/>
                <a:ext cx="89992" cy="88312"/>
              </a:xfrm>
              <a:custGeom>
                <a:avLst/>
                <a:gdLst>
                  <a:gd name="connsiteX0" fmla="*/ 44996 w 89992"/>
                  <a:gd name="connsiteY0" fmla="*/ 88312 h 88312"/>
                  <a:gd name="connsiteX1" fmla="*/ 0 w 89992"/>
                  <a:gd name="connsiteY1" fmla="*/ 44156 h 88312"/>
                  <a:gd name="connsiteX2" fmla="*/ 44996 w 89992"/>
                  <a:gd name="connsiteY2" fmla="*/ 0 h 88312"/>
                  <a:gd name="connsiteX3" fmla="*/ 89992 w 89992"/>
                  <a:gd name="connsiteY3" fmla="*/ 44156 h 88312"/>
                  <a:gd name="connsiteX4" fmla="*/ 44996 w 89992"/>
                  <a:gd name="connsiteY4" fmla="*/ 88312 h 88312"/>
                  <a:gd name="connsiteX5" fmla="*/ 44996 w 89992"/>
                  <a:gd name="connsiteY5" fmla="*/ 9492 h 88312"/>
                  <a:gd name="connsiteX6" fmla="*/ 9907 w 89992"/>
                  <a:gd name="connsiteY6" fmla="*/ 44156 h 88312"/>
                  <a:gd name="connsiteX7" fmla="*/ 44996 w 89992"/>
                  <a:gd name="connsiteY7" fmla="*/ 78821 h 88312"/>
                  <a:gd name="connsiteX8" fmla="*/ 80085 w 89992"/>
                  <a:gd name="connsiteY8" fmla="*/ 44156 h 88312"/>
                  <a:gd name="connsiteX9" fmla="*/ 44996 w 89992"/>
                  <a:gd name="connsiteY9" fmla="*/ 9492 h 8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92" h="88312">
                    <a:moveTo>
                      <a:pt x="44996" y="88312"/>
                    </a:moveTo>
                    <a:cubicBezTo>
                      <a:pt x="20227" y="88312"/>
                      <a:pt x="0" y="68504"/>
                      <a:pt x="0" y="44156"/>
                    </a:cubicBezTo>
                    <a:cubicBezTo>
                      <a:pt x="0" y="19809"/>
                      <a:pt x="20227" y="0"/>
                      <a:pt x="44996" y="0"/>
                    </a:cubicBezTo>
                    <a:cubicBezTo>
                      <a:pt x="69765" y="0"/>
                      <a:pt x="89992" y="19809"/>
                      <a:pt x="89992" y="44156"/>
                    </a:cubicBezTo>
                    <a:cubicBezTo>
                      <a:pt x="89992" y="68504"/>
                      <a:pt x="69352" y="88312"/>
                      <a:pt x="44996" y="88312"/>
                    </a:cubicBezTo>
                    <a:close/>
                    <a:moveTo>
                      <a:pt x="44996" y="9492"/>
                    </a:moveTo>
                    <a:cubicBezTo>
                      <a:pt x="25594" y="9492"/>
                      <a:pt x="9907" y="25173"/>
                      <a:pt x="9907" y="44156"/>
                    </a:cubicBezTo>
                    <a:cubicBezTo>
                      <a:pt x="9907" y="63139"/>
                      <a:pt x="25594" y="78821"/>
                      <a:pt x="44996" y="78821"/>
                    </a:cubicBezTo>
                    <a:cubicBezTo>
                      <a:pt x="64398" y="78821"/>
                      <a:pt x="80085" y="63139"/>
                      <a:pt x="80085" y="44156"/>
                    </a:cubicBezTo>
                    <a:cubicBezTo>
                      <a:pt x="80085" y="25173"/>
                      <a:pt x="63986" y="9492"/>
                      <a:pt x="44996" y="9492"/>
                    </a:cubicBezTo>
                    <a:close/>
                  </a:path>
                </a:pathLst>
              </a:custGeom>
              <a:solidFill>
                <a:srgbClr val="000000"/>
              </a:solidFill>
              <a:ln w="4127" cap="flat">
                <a:noFill/>
                <a:prstDash val="solid"/>
                <a:miter/>
              </a:ln>
            </p:spPr>
            <p:txBody>
              <a:bodyPr rtlCol="0" anchor="ctr"/>
              <a:lstStyle/>
              <a:p>
                <a:endParaRPr lang="en-US"/>
              </a:p>
            </p:txBody>
          </p:sp>
        </p:grpSp>
        <p:grpSp>
          <p:nvGrpSpPr>
            <p:cNvPr id="40" name="Graphic 1533">
              <a:extLst>
                <a:ext uri="{FF2B5EF4-FFF2-40B4-BE49-F238E27FC236}">
                  <a16:creationId xmlns:a16="http://schemas.microsoft.com/office/drawing/2014/main" id="{4E767C69-01EF-4503-9D21-E66AC51950ED}"/>
                </a:ext>
              </a:extLst>
            </p:cNvPr>
            <p:cNvGrpSpPr/>
            <p:nvPr/>
          </p:nvGrpSpPr>
          <p:grpSpPr>
            <a:xfrm>
              <a:off x="2544706" y="3930340"/>
              <a:ext cx="388869" cy="1217386"/>
              <a:chOff x="2544706" y="3930340"/>
              <a:chExt cx="388869" cy="1217386"/>
            </a:xfrm>
            <a:solidFill>
              <a:srgbClr val="000000"/>
            </a:solidFill>
          </p:grpSpPr>
          <p:sp>
            <p:nvSpPr>
              <p:cNvPr id="67" name="Freeform 226">
                <a:extLst>
                  <a:ext uri="{FF2B5EF4-FFF2-40B4-BE49-F238E27FC236}">
                    <a16:creationId xmlns:a16="http://schemas.microsoft.com/office/drawing/2014/main" id="{F37D99D8-17C9-41C6-8AE4-D1AF2B607891}"/>
                  </a:ext>
                </a:extLst>
              </p:cNvPr>
              <p:cNvSpPr/>
              <p:nvPr/>
            </p:nvSpPr>
            <p:spPr>
              <a:xfrm>
                <a:off x="2544706" y="4100361"/>
                <a:ext cx="348001" cy="1027143"/>
              </a:xfrm>
              <a:custGeom>
                <a:avLst/>
                <a:gdLst>
                  <a:gd name="connsiteX0" fmla="*/ 9908 w 348001"/>
                  <a:gd name="connsiteY0" fmla="*/ 440322 h 1027143"/>
                  <a:gd name="connsiteX1" fmla="*/ 170078 w 348001"/>
                  <a:gd name="connsiteY1" fmla="*/ 8253 h 1027143"/>
                  <a:gd name="connsiteX2" fmla="*/ 164300 w 348001"/>
                  <a:gd name="connsiteY2" fmla="*/ 0 h 1027143"/>
                  <a:gd name="connsiteX3" fmla="*/ 0 w 348001"/>
                  <a:gd name="connsiteY3" fmla="*/ 439910 h 1027143"/>
                  <a:gd name="connsiteX4" fmla="*/ 341809 w 348001"/>
                  <a:gd name="connsiteY4" fmla="*/ 1027143 h 1027143"/>
                  <a:gd name="connsiteX5" fmla="*/ 348001 w 348001"/>
                  <a:gd name="connsiteY5" fmla="*/ 1019716 h 1027143"/>
                  <a:gd name="connsiteX6" fmla="*/ 9908 w 348001"/>
                  <a:gd name="connsiteY6" fmla="*/ 440322 h 10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001" h="1027143">
                    <a:moveTo>
                      <a:pt x="9908" y="440322"/>
                    </a:moveTo>
                    <a:cubicBezTo>
                      <a:pt x="9908" y="276078"/>
                      <a:pt x="70178" y="125040"/>
                      <a:pt x="170078" y="8253"/>
                    </a:cubicBezTo>
                    <a:cubicBezTo>
                      <a:pt x="168014" y="5364"/>
                      <a:pt x="165950" y="2889"/>
                      <a:pt x="164300" y="0"/>
                    </a:cubicBezTo>
                    <a:cubicBezTo>
                      <a:pt x="61922" y="118850"/>
                      <a:pt x="0" y="272364"/>
                      <a:pt x="0" y="439910"/>
                    </a:cubicBezTo>
                    <a:cubicBezTo>
                      <a:pt x="0" y="689990"/>
                      <a:pt x="137467" y="908706"/>
                      <a:pt x="341809" y="1027143"/>
                    </a:cubicBezTo>
                    <a:cubicBezTo>
                      <a:pt x="343873" y="1024668"/>
                      <a:pt x="345937" y="1022192"/>
                      <a:pt x="348001" y="1019716"/>
                    </a:cubicBezTo>
                    <a:cubicBezTo>
                      <a:pt x="146136" y="903341"/>
                      <a:pt x="9908" y="687101"/>
                      <a:pt x="9908" y="440322"/>
                    </a:cubicBezTo>
                    <a:close/>
                  </a:path>
                </a:pathLst>
              </a:custGeom>
              <a:solidFill>
                <a:srgbClr val="000000"/>
              </a:solidFill>
              <a:ln w="4127" cap="flat">
                <a:noFill/>
                <a:prstDash val="solid"/>
                <a:miter/>
              </a:ln>
            </p:spPr>
            <p:txBody>
              <a:bodyPr rtlCol="0" anchor="ctr"/>
              <a:lstStyle/>
              <a:p>
                <a:endParaRPr lang="en-US"/>
              </a:p>
            </p:txBody>
          </p:sp>
          <p:sp>
            <p:nvSpPr>
              <p:cNvPr id="68" name="Freeform 227">
                <a:extLst>
                  <a:ext uri="{FF2B5EF4-FFF2-40B4-BE49-F238E27FC236}">
                    <a16:creationId xmlns:a16="http://schemas.microsoft.com/office/drawing/2014/main" id="{3E154660-395B-4C85-8A9C-8F9AB0A882A3}"/>
                  </a:ext>
                </a:extLst>
              </p:cNvPr>
              <p:cNvSpPr/>
              <p:nvPr/>
            </p:nvSpPr>
            <p:spPr>
              <a:xfrm>
                <a:off x="2737489" y="3930340"/>
                <a:ext cx="196085" cy="147324"/>
              </a:xfrm>
              <a:custGeom>
                <a:avLst/>
                <a:gdLst>
                  <a:gd name="connsiteX0" fmla="*/ 192371 w 196085"/>
                  <a:gd name="connsiteY0" fmla="*/ 0 h 147324"/>
                  <a:gd name="connsiteX1" fmla="*/ 0 w 196085"/>
                  <a:gd name="connsiteY1" fmla="*/ 139071 h 147324"/>
                  <a:gd name="connsiteX2" fmla="*/ 5780 w 196085"/>
                  <a:gd name="connsiteY2" fmla="*/ 147325 h 147324"/>
                  <a:gd name="connsiteX3" fmla="*/ 196086 w 196085"/>
                  <a:gd name="connsiteY3" fmla="*/ 9079 h 147324"/>
                  <a:gd name="connsiteX4" fmla="*/ 192371 w 196085"/>
                  <a:gd name="connsiteY4" fmla="*/ 0 h 14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85" h="147324">
                    <a:moveTo>
                      <a:pt x="192371" y="0"/>
                    </a:moveTo>
                    <a:cubicBezTo>
                      <a:pt x="120129" y="35077"/>
                      <a:pt x="55317" y="82535"/>
                      <a:pt x="0" y="139071"/>
                    </a:cubicBezTo>
                    <a:cubicBezTo>
                      <a:pt x="2064" y="141960"/>
                      <a:pt x="3716" y="144436"/>
                      <a:pt x="5780" y="147325"/>
                    </a:cubicBezTo>
                    <a:cubicBezTo>
                      <a:pt x="60271" y="91201"/>
                      <a:pt x="124670" y="44156"/>
                      <a:pt x="196086" y="9079"/>
                    </a:cubicBezTo>
                    <a:cubicBezTo>
                      <a:pt x="194848" y="5778"/>
                      <a:pt x="193610" y="2889"/>
                      <a:pt x="192371" y="0"/>
                    </a:cubicBezTo>
                    <a:close/>
                  </a:path>
                </a:pathLst>
              </a:custGeom>
              <a:solidFill>
                <a:srgbClr val="000000"/>
              </a:solidFill>
              <a:ln w="4127" cap="flat">
                <a:noFill/>
                <a:prstDash val="solid"/>
                <a:miter/>
              </a:ln>
            </p:spPr>
            <p:txBody>
              <a:bodyPr rtlCol="0" anchor="ctr"/>
              <a:lstStyle/>
              <a:p>
                <a:endParaRPr lang="en-US"/>
              </a:p>
            </p:txBody>
          </p:sp>
          <p:sp>
            <p:nvSpPr>
              <p:cNvPr id="69" name="Freeform 228">
                <a:extLst>
                  <a:ext uri="{FF2B5EF4-FFF2-40B4-BE49-F238E27FC236}">
                    <a16:creationId xmlns:a16="http://schemas.microsoft.com/office/drawing/2014/main" id="{4AE81C59-065B-4DC2-BBB2-48BDF8096042}"/>
                  </a:ext>
                </a:extLst>
              </p:cNvPr>
              <p:cNvSpPr/>
              <p:nvPr/>
            </p:nvSpPr>
            <p:spPr>
              <a:xfrm>
                <a:off x="2923255" y="5140298"/>
                <a:ext cx="6605" cy="7427"/>
              </a:xfrm>
              <a:custGeom>
                <a:avLst/>
                <a:gdLst>
                  <a:gd name="connsiteX0" fmla="*/ 6605 w 6605"/>
                  <a:gd name="connsiteY0" fmla="*/ 0 h 7427"/>
                  <a:gd name="connsiteX1" fmla="*/ 0 w 6605"/>
                  <a:gd name="connsiteY1" fmla="*/ 7428 h 7427"/>
                </a:gdLst>
                <a:ahLst/>
                <a:cxnLst>
                  <a:cxn ang="0">
                    <a:pos x="connsiteX0" y="connsiteY0"/>
                  </a:cxn>
                  <a:cxn ang="0">
                    <a:pos x="connsiteX1" y="connsiteY1"/>
                  </a:cxn>
                </a:cxnLst>
                <a:rect l="l" t="t" r="r" b="b"/>
                <a:pathLst>
                  <a:path w="6605" h="7427">
                    <a:moveTo>
                      <a:pt x="6605" y="0"/>
                    </a:moveTo>
                    <a:cubicBezTo>
                      <a:pt x="4541" y="2476"/>
                      <a:pt x="2064" y="4952"/>
                      <a:pt x="0" y="7428"/>
                    </a:cubicBezTo>
                  </a:path>
                </a:pathLst>
              </a:custGeom>
              <a:solidFill>
                <a:srgbClr val="000000"/>
              </a:solidFill>
              <a:ln w="4127" cap="flat">
                <a:noFill/>
                <a:prstDash val="solid"/>
                <a:miter/>
              </a:ln>
            </p:spPr>
            <p:txBody>
              <a:bodyPr rtlCol="0" anchor="ctr"/>
              <a:lstStyle/>
              <a:p>
                <a:endParaRPr lang="en-US"/>
              </a:p>
            </p:txBody>
          </p:sp>
        </p:grpSp>
        <p:grpSp>
          <p:nvGrpSpPr>
            <p:cNvPr id="41" name="Graphic 1533">
              <a:extLst>
                <a:ext uri="{FF2B5EF4-FFF2-40B4-BE49-F238E27FC236}">
                  <a16:creationId xmlns:a16="http://schemas.microsoft.com/office/drawing/2014/main" id="{D78B0E14-579A-4991-9135-A9D3CF5ABA66}"/>
                </a:ext>
              </a:extLst>
            </p:cNvPr>
            <p:cNvGrpSpPr/>
            <p:nvPr/>
          </p:nvGrpSpPr>
          <p:grpSpPr>
            <a:xfrm>
              <a:off x="6107071" y="4945929"/>
              <a:ext cx="190925" cy="190655"/>
              <a:chOff x="6107071" y="4945929"/>
              <a:chExt cx="190925" cy="190655"/>
            </a:xfrm>
          </p:grpSpPr>
          <p:sp>
            <p:nvSpPr>
              <p:cNvPr id="52" name="Freeform 211">
                <a:extLst>
                  <a:ext uri="{FF2B5EF4-FFF2-40B4-BE49-F238E27FC236}">
                    <a16:creationId xmlns:a16="http://schemas.microsoft.com/office/drawing/2014/main" id="{81DE73FB-3871-4AE2-BDCA-C30B551C49FE}"/>
                  </a:ext>
                </a:extLst>
              </p:cNvPr>
              <p:cNvSpPr/>
              <p:nvPr/>
            </p:nvSpPr>
            <p:spPr>
              <a:xfrm>
                <a:off x="6125441" y="4945929"/>
                <a:ext cx="172555" cy="170021"/>
              </a:xfrm>
              <a:custGeom>
                <a:avLst/>
                <a:gdLst>
                  <a:gd name="connsiteX0" fmla="*/ 172555 w 172555"/>
                  <a:gd name="connsiteY0" fmla="*/ 85011 h 170021"/>
                  <a:gd name="connsiteX1" fmla="*/ 86278 w 172555"/>
                  <a:gd name="connsiteY1" fmla="*/ 170022 h 170021"/>
                  <a:gd name="connsiteX2" fmla="*/ 0 w 172555"/>
                  <a:gd name="connsiteY2" fmla="*/ 85011 h 170021"/>
                  <a:gd name="connsiteX3" fmla="*/ 86278 w 172555"/>
                  <a:gd name="connsiteY3" fmla="*/ 0 h 170021"/>
                  <a:gd name="connsiteX4" fmla="*/ 172555 w 172555"/>
                  <a:gd name="connsiteY4" fmla="*/ 85011 h 17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55" h="170021">
                    <a:moveTo>
                      <a:pt x="172555" y="85011"/>
                    </a:moveTo>
                    <a:cubicBezTo>
                      <a:pt x="172555" y="131961"/>
                      <a:pt x="133928" y="170022"/>
                      <a:pt x="86278" y="170022"/>
                    </a:cubicBezTo>
                    <a:cubicBezTo>
                      <a:pt x="38628" y="170022"/>
                      <a:pt x="0" y="131961"/>
                      <a:pt x="0" y="85011"/>
                    </a:cubicBezTo>
                    <a:cubicBezTo>
                      <a:pt x="0" y="38061"/>
                      <a:pt x="38628" y="0"/>
                      <a:pt x="86278" y="0"/>
                    </a:cubicBezTo>
                    <a:cubicBezTo>
                      <a:pt x="133928" y="0"/>
                      <a:pt x="172555" y="38061"/>
                      <a:pt x="172555" y="85011"/>
                    </a:cubicBezTo>
                    <a:close/>
                  </a:path>
                </a:pathLst>
              </a:custGeom>
              <a:solidFill>
                <a:srgbClr val="85D2E1"/>
              </a:solidFill>
              <a:ln w="4127" cap="flat">
                <a:noFill/>
                <a:prstDash val="solid"/>
                <a:miter/>
              </a:ln>
            </p:spPr>
            <p:txBody>
              <a:bodyPr rtlCol="0" anchor="ctr"/>
              <a:lstStyle/>
              <a:p>
                <a:endParaRPr lang="en-US"/>
              </a:p>
            </p:txBody>
          </p:sp>
          <p:grpSp>
            <p:nvGrpSpPr>
              <p:cNvPr id="53" name="Graphic 1533">
                <a:extLst>
                  <a:ext uri="{FF2B5EF4-FFF2-40B4-BE49-F238E27FC236}">
                    <a16:creationId xmlns:a16="http://schemas.microsoft.com/office/drawing/2014/main" id="{0986C26A-95FF-451A-9701-BFA9D42E2029}"/>
                  </a:ext>
                </a:extLst>
              </p:cNvPr>
              <p:cNvGrpSpPr/>
              <p:nvPr/>
            </p:nvGrpSpPr>
            <p:grpSpPr>
              <a:xfrm>
                <a:off x="6108929" y="4959547"/>
                <a:ext cx="177509" cy="174973"/>
                <a:chOff x="6108929" y="4959547"/>
                <a:chExt cx="177509" cy="174973"/>
              </a:xfrm>
              <a:solidFill>
                <a:srgbClr val="000000"/>
              </a:solidFill>
            </p:grpSpPr>
            <p:grpSp>
              <p:nvGrpSpPr>
                <p:cNvPr id="55" name="Graphic 1533">
                  <a:extLst>
                    <a:ext uri="{FF2B5EF4-FFF2-40B4-BE49-F238E27FC236}">
                      <a16:creationId xmlns:a16="http://schemas.microsoft.com/office/drawing/2014/main" id="{D4C54FE3-2654-441D-91C3-1F7DE26763AF}"/>
                    </a:ext>
                  </a:extLst>
                </p:cNvPr>
                <p:cNvGrpSpPr/>
                <p:nvPr/>
              </p:nvGrpSpPr>
              <p:grpSpPr>
                <a:xfrm>
                  <a:off x="6108929" y="4959547"/>
                  <a:ext cx="103615" cy="102343"/>
                  <a:chOff x="6108929" y="4959547"/>
                  <a:chExt cx="103615" cy="102343"/>
                </a:xfrm>
                <a:solidFill>
                  <a:srgbClr val="000000"/>
                </a:solidFill>
              </p:grpSpPr>
              <p:sp>
                <p:nvSpPr>
                  <p:cNvPr id="65" name="Freeform 224">
                    <a:extLst>
                      <a:ext uri="{FF2B5EF4-FFF2-40B4-BE49-F238E27FC236}">
                        <a16:creationId xmlns:a16="http://schemas.microsoft.com/office/drawing/2014/main" id="{378C7193-890A-4B7F-8748-E8D610EDF1BD}"/>
                      </a:ext>
                    </a:extLst>
                  </p:cNvPr>
                  <p:cNvSpPr/>
                  <p:nvPr/>
                </p:nvSpPr>
                <p:spPr>
                  <a:xfrm>
                    <a:off x="6111405" y="4962436"/>
                    <a:ext cx="98249" cy="96565"/>
                  </a:xfrm>
                  <a:custGeom>
                    <a:avLst/>
                    <a:gdLst>
                      <a:gd name="connsiteX0" fmla="*/ 98249 w 98249"/>
                      <a:gd name="connsiteY0" fmla="*/ 0 h 96565"/>
                      <a:gd name="connsiteX1" fmla="*/ 0 w 98249"/>
                      <a:gd name="connsiteY1" fmla="*/ 96565 h 96565"/>
                    </a:gdLst>
                    <a:ahLst/>
                    <a:cxnLst>
                      <a:cxn ang="0">
                        <a:pos x="connsiteX0" y="connsiteY0"/>
                      </a:cxn>
                      <a:cxn ang="0">
                        <a:pos x="connsiteX1" y="connsiteY1"/>
                      </a:cxn>
                    </a:cxnLst>
                    <a:rect l="l" t="t" r="r" b="b"/>
                    <a:pathLst>
                      <a:path w="98249" h="96565">
                        <a:moveTo>
                          <a:pt x="98249" y="0"/>
                        </a:moveTo>
                        <a:lnTo>
                          <a:pt x="0" y="96565"/>
                        </a:lnTo>
                      </a:path>
                    </a:pathLst>
                  </a:custGeom>
                  <a:ln w="4127" cap="flat">
                    <a:noFill/>
                    <a:prstDash val="solid"/>
                    <a:miter/>
                  </a:ln>
                </p:spPr>
                <p:txBody>
                  <a:bodyPr rtlCol="0" anchor="ctr"/>
                  <a:lstStyle/>
                  <a:p>
                    <a:endParaRPr lang="en-US"/>
                  </a:p>
                </p:txBody>
              </p:sp>
              <p:sp>
                <p:nvSpPr>
                  <p:cNvPr id="66" name="Freeform 225">
                    <a:extLst>
                      <a:ext uri="{FF2B5EF4-FFF2-40B4-BE49-F238E27FC236}">
                        <a16:creationId xmlns:a16="http://schemas.microsoft.com/office/drawing/2014/main" id="{3075D0F3-3DA0-4803-8277-A8A18FF32A78}"/>
                      </a:ext>
                    </a:extLst>
                  </p:cNvPr>
                  <p:cNvSpPr/>
                  <p:nvPr/>
                </p:nvSpPr>
                <p:spPr>
                  <a:xfrm>
                    <a:off x="6108929" y="4959547"/>
                    <a:ext cx="103615" cy="102343"/>
                  </a:xfrm>
                  <a:custGeom>
                    <a:avLst/>
                    <a:gdLst>
                      <a:gd name="connsiteX0" fmla="*/ 5366 w 103615"/>
                      <a:gd name="connsiteY0" fmla="*/ 102343 h 102343"/>
                      <a:gd name="connsiteX1" fmla="*/ 0 w 103615"/>
                      <a:gd name="connsiteY1" fmla="*/ 96978 h 102343"/>
                      <a:gd name="connsiteX2" fmla="*/ 98249 w 103615"/>
                      <a:gd name="connsiteY2" fmla="*/ 0 h 102343"/>
                      <a:gd name="connsiteX3" fmla="*/ 103615 w 103615"/>
                      <a:gd name="connsiteY3" fmla="*/ 5365 h 102343"/>
                    </a:gdLst>
                    <a:ahLst/>
                    <a:cxnLst>
                      <a:cxn ang="0">
                        <a:pos x="connsiteX0" y="connsiteY0"/>
                      </a:cxn>
                      <a:cxn ang="0">
                        <a:pos x="connsiteX1" y="connsiteY1"/>
                      </a:cxn>
                      <a:cxn ang="0">
                        <a:pos x="connsiteX2" y="connsiteY2"/>
                      </a:cxn>
                      <a:cxn ang="0">
                        <a:pos x="connsiteX3" y="connsiteY3"/>
                      </a:cxn>
                    </a:cxnLst>
                    <a:rect l="l" t="t" r="r" b="b"/>
                    <a:pathLst>
                      <a:path w="103615" h="102343">
                        <a:moveTo>
                          <a:pt x="5366" y="102343"/>
                        </a:moveTo>
                        <a:lnTo>
                          <a:pt x="0" y="96978"/>
                        </a:lnTo>
                        <a:lnTo>
                          <a:pt x="98249" y="0"/>
                        </a:lnTo>
                        <a:lnTo>
                          <a:pt x="103615" y="5365"/>
                        </a:lnTo>
                        <a:close/>
                      </a:path>
                    </a:pathLst>
                  </a:custGeom>
                  <a:solidFill>
                    <a:srgbClr val="000000"/>
                  </a:solidFill>
                  <a:ln w="4127" cap="flat">
                    <a:noFill/>
                    <a:prstDash val="solid"/>
                    <a:miter/>
                  </a:ln>
                </p:spPr>
                <p:txBody>
                  <a:bodyPr rtlCol="0" anchor="ctr"/>
                  <a:lstStyle/>
                  <a:p>
                    <a:endParaRPr lang="en-US"/>
                  </a:p>
                </p:txBody>
              </p:sp>
            </p:grpSp>
            <p:grpSp>
              <p:nvGrpSpPr>
                <p:cNvPr id="56" name="Graphic 1533">
                  <a:extLst>
                    <a:ext uri="{FF2B5EF4-FFF2-40B4-BE49-F238E27FC236}">
                      <a16:creationId xmlns:a16="http://schemas.microsoft.com/office/drawing/2014/main" id="{62B33397-F7C6-4D32-B51B-A49248830C1C}"/>
                    </a:ext>
                  </a:extLst>
                </p:cNvPr>
                <p:cNvGrpSpPr/>
                <p:nvPr/>
              </p:nvGrpSpPr>
              <p:grpSpPr>
                <a:xfrm>
                  <a:off x="6122139" y="4973165"/>
                  <a:ext cx="125907" cy="123801"/>
                  <a:chOff x="6122139" y="4973165"/>
                  <a:chExt cx="125907" cy="123801"/>
                </a:xfrm>
                <a:solidFill>
                  <a:srgbClr val="000000"/>
                </a:solidFill>
              </p:grpSpPr>
              <p:sp>
                <p:nvSpPr>
                  <p:cNvPr id="63" name="Freeform 222">
                    <a:extLst>
                      <a:ext uri="{FF2B5EF4-FFF2-40B4-BE49-F238E27FC236}">
                        <a16:creationId xmlns:a16="http://schemas.microsoft.com/office/drawing/2014/main" id="{CB16EAD8-C37A-4C8A-954B-0385B4AAD55B}"/>
                      </a:ext>
                    </a:extLst>
                  </p:cNvPr>
                  <p:cNvSpPr/>
                  <p:nvPr/>
                </p:nvSpPr>
                <p:spPr>
                  <a:xfrm>
                    <a:off x="6125028" y="4975641"/>
                    <a:ext cx="120541" cy="118849"/>
                  </a:xfrm>
                  <a:custGeom>
                    <a:avLst/>
                    <a:gdLst>
                      <a:gd name="connsiteX0" fmla="*/ 120541 w 120541"/>
                      <a:gd name="connsiteY0" fmla="*/ 0 h 118849"/>
                      <a:gd name="connsiteX1" fmla="*/ 0 w 120541"/>
                      <a:gd name="connsiteY1" fmla="*/ 118850 h 118849"/>
                    </a:gdLst>
                    <a:ahLst/>
                    <a:cxnLst>
                      <a:cxn ang="0">
                        <a:pos x="connsiteX0" y="connsiteY0"/>
                      </a:cxn>
                      <a:cxn ang="0">
                        <a:pos x="connsiteX1" y="connsiteY1"/>
                      </a:cxn>
                    </a:cxnLst>
                    <a:rect l="l" t="t" r="r" b="b"/>
                    <a:pathLst>
                      <a:path w="120541" h="118849">
                        <a:moveTo>
                          <a:pt x="120541" y="0"/>
                        </a:moveTo>
                        <a:lnTo>
                          <a:pt x="0" y="118850"/>
                        </a:lnTo>
                      </a:path>
                    </a:pathLst>
                  </a:custGeom>
                  <a:ln w="4127" cap="flat">
                    <a:noFill/>
                    <a:prstDash val="solid"/>
                    <a:miter/>
                  </a:ln>
                </p:spPr>
                <p:txBody>
                  <a:bodyPr rtlCol="0" anchor="ctr"/>
                  <a:lstStyle/>
                  <a:p>
                    <a:endParaRPr lang="en-US"/>
                  </a:p>
                </p:txBody>
              </p:sp>
              <p:sp>
                <p:nvSpPr>
                  <p:cNvPr id="64" name="Freeform 223">
                    <a:extLst>
                      <a:ext uri="{FF2B5EF4-FFF2-40B4-BE49-F238E27FC236}">
                        <a16:creationId xmlns:a16="http://schemas.microsoft.com/office/drawing/2014/main" id="{95440D7E-A330-4238-9274-5C86CA9D7D93}"/>
                      </a:ext>
                    </a:extLst>
                  </p:cNvPr>
                  <p:cNvSpPr/>
                  <p:nvPr/>
                </p:nvSpPr>
                <p:spPr>
                  <a:xfrm>
                    <a:off x="6122139" y="4973165"/>
                    <a:ext cx="125907" cy="123801"/>
                  </a:xfrm>
                  <a:custGeom>
                    <a:avLst/>
                    <a:gdLst>
                      <a:gd name="connsiteX0" fmla="*/ 5367 w 125907"/>
                      <a:gd name="connsiteY0" fmla="*/ 123802 h 123801"/>
                      <a:gd name="connsiteX1" fmla="*/ 0 w 125907"/>
                      <a:gd name="connsiteY1" fmla="*/ 118437 h 123801"/>
                      <a:gd name="connsiteX2" fmla="*/ 120541 w 125907"/>
                      <a:gd name="connsiteY2" fmla="*/ 0 h 123801"/>
                      <a:gd name="connsiteX3" fmla="*/ 125908 w 125907"/>
                      <a:gd name="connsiteY3" fmla="*/ 5364 h 123801"/>
                    </a:gdLst>
                    <a:ahLst/>
                    <a:cxnLst>
                      <a:cxn ang="0">
                        <a:pos x="connsiteX0" y="connsiteY0"/>
                      </a:cxn>
                      <a:cxn ang="0">
                        <a:pos x="connsiteX1" y="connsiteY1"/>
                      </a:cxn>
                      <a:cxn ang="0">
                        <a:pos x="connsiteX2" y="connsiteY2"/>
                      </a:cxn>
                      <a:cxn ang="0">
                        <a:pos x="connsiteX3" y="connsiteY3"/>
                      </a:cxn>
                    </a:cxnLst>
                    <a:rect l="l" t="t" r="r" b="b"/>
                    <a:pathLst>
                      <a:path w="125907" h="123801">
                        <a:moveTo>
                          <a:pt x="5367" y="123802"/>
                        </a:moveTo>
                        <a:lnTo>
                          <a:pt x="0" y="118437"/>
                        </a:lnTo>
                        <a:lnTo>
                          <a:pt x="120541" y="0"/>
                        </a:lnTo>
                        <a:lnTo>
                          <a:pt x="125908" y="5364"/>
                        </a:lnTo>
                        <a:close/>
                      </a:path>
                    </a:pathLst>
                  </a:custGeom>
                  <a:solidFill>
                    <a:srgbClr val="000000"/>
                  </a:solidFill>
                  <a:ln w="4127" cap="flat">
                    <a:noFill/>
                    <a:prstDash val="solid"/>
                    <a:miter/>
                  </a:ln>
                </p:spPr>
                <p:txBody>
                  <a:bodyPr rtlCol="0" anchor="ctr"/>
                  <a:lstStyle/>
                  <a:p>
                    <a:endParaRPr lang="en-US"/>
                  </a:p>
                </p:txBody>
              </p:sp>
            </p:grpSp>
            <p:grpSp>
              <p:nvGrpSpPr>
                <p:cNvPr id="57" name="Graphic 1533">
                  <a:extLst>
                    <a:ext uri="{FF2B5EF4-FFF2-40B4-BE49-F238E27FC236}">
                      <a16:creationId xmlns:a16="http://schemas.microsoft.com/office/drawing/2014/main" id="{25762CAF-42BF-4A8A-82BD-47AFBC32869D}"/>
                    </a:ext>
                  </a:extLst>
                </p:cNvPr>
                <p:cNvGrpSpPr/>
                <p:nvPr/>
              </p:nvGrpSpPr>
              <p:grpSpPr>
                <a:xfrm>
                  <a:off x="6146907" y="4997513"/>
                  <a:ext cx="125907" cy="123801"/>
                  <a:chOff x="6146907" y="4997513"/>
                  <a:chExt cx="125907" cy="123801"/>
                </a:xfrm>
                <a:solidFill>
                  <a:srgbClr val="000000"/>
                </a:solidFill>
              </p:grpSpPr>
              <p:sp>
                <p:nvSpPr>
                  <p:cNvPr id="61" name="Freeform 220">
                    <a:extLst>
                      <a:ext uri="{FF2B5EF4-FFF2-40B4-BE49-F238E27FC236}">
                        <a16:creationId xmlns:a16="http://schemas.microsoft.com/office/drawing/2014/main" id="{CDAF1E63-607F-450A-8A4C-D81C35851EBC}"/>
                      </a:ext>
                    </a:extLst>
                  </p:cNvPr>
                  <p:cNvSpPr/>
                  <p:nvPr/>
                </p:nvSpPr>
                <p:spPr>
                  <a:xfrm>
                    <a:off x="6149797" y="4999989"/>
                    <a:ext cx="120541" cy="118849"/>
                  </a:xfrm>
                  <a:custGeom>
                    <a:avLst/>
                    <a:gdLst>
                      <a:gd name="connsiteX0" fmla="*/ 120541 w 120541"/>
                      <a:gd name="connsiteY0" fmla="*/ 0 h 118849"/>
                      <a:gd name="connsiteX1" fmla="*/ 0 w 120541"/>
                      <a:gd name="connsiteY1" fmla="*/ 118850 h 118849"/>
                    </a:gdLst>
                    <a:ahLst/>
                    <a:cxnLst>
                      <a:cxn ang="0">
                        <a:pos x="connsiteX0" y="connsiteY0"/>
                      </a:cxn>
                      <a:cxn ang="0">
                        <a:pos x="connsiteX1" y="connsiteY1"/>
                      </a:cxn>
                    </a:cxnLst>
                    <a:rect l="l" t="t" r="r" b="b"/>
                    <a:pathLst>
                      <a:path w="120541" h="118849">
                        <a:moveTo>
                          <a:pt x="120541" y="0"/>
                        </a:moveTo>
                        <a:lnTo>
                          <a:pt x="0" y="118850"/>
                        </a:lnTo>
                      </a:path>
                    </a:pathLst>
                  </a:custGeom>
                  <a:ln w="4127" cap="flat">
                    <a:noFill/>
                    <a:prstDash val="solid"/>
                    <a:miter/>
                  </a:ln>
                </p:spPr>
                <p:txBody>
                  <a:bodyPr rtlCol="0" anchor="ctr"/>
                  <a:lstStyle/>
                  <a:p>
                    <a:endParaRPr lang="en-US"/>
                  </a:p>
                </p:txBody>
              </p:sp>
              <p:sp>
                <p:nvSpPr>
                  <p:cNvPr id="62" name="Freeform 221">
                    <a:extLst>
                      <a:ext uri="{FF2B5EF4-FFF2-40B4-BE49-F238E27FC236}">
                        <a16:creationId xmlns:a16="http://schemas.microsoft.com/office/drawing/2014/main" id="{000BD2A9-8EC9-4BE2-AFBE-27E49906F734}"/>
                      </a:ext>
                    </a:extLst>
                  </p:cNvPr>
                  <p:cNvSpPr/>
                  <p:nvPr/>
                </p:nvSpPr>
                <p:spPr>
                  <a:xfrm>
                    <a:off x="6146907" y="4997513"/>
                    <a:ext cx="125907" cy="123801"/>
                  </a:xfrm>
                  <a:custGeom>
                    <a:avLst/>
                    <a:gdLst>
                      <a:gd name="connsiteX0" fmla="*/ 5367 w 125907"/>
                      <a:gd name="connsiteY0" fmla="*/ 123802 h 123801"/>
                      <a:gd name="connsiteX1" fmla="*/ 0 w 125907"/>
                      <a:gd name="connsiteY1" fmla="*/ 118438 h 123801"/>
                      <a:gd name="connsiteX2" fmla="*/ 120541 w 125907"/>
                      <a:gd name="connsiteY2" fmla="*/ 0 h 123801"/>
                      <a:gd name="connsiteX3" fmla="*/ 125908 w 125907"/>
                      <a:gd name="connsiteY3" fmla="*/ 4952 h 123801"/>
                    </a:gdLst>
                    <a:ahLst/>
                    <a:cxnLst>
                      <a:cxn ang="0">
                        <a:pos x="connsiteX0" y="connsiteY0"/>
                      </a:cxn>
                      <a:cxn ang="0">
                        <a:pos x="connsiteX1" y="connsiteY1"/>
                      </a:cxn>
                      <a:cxn ang="0">
                        <a:pos x="connsiteX2" y="connsiteY2"/>
                      </a:cxn>
                      <a:cxn ang="0">
                        <a:pos x="connsiteX3" y="connsiteY3"/>
                      </a:cxn>
                    </a:cxnLst>
                    <a:rect l="l" t="t" r="r" b="b"/>
                    <a:pathLst>
                      <a:path w="125907" h="123801">
                        <a:moveTo>
                          <a:pt x="5367" y="123802"/>
                        </a:moveTo>
                        <a:lnTo>
                          <a:pt x="0" y="118438"/>
                        </a:lnTo>
                        <a:lnTo>
                          <a:pt x="120541" y="0"/>
                        </a:lnTo>
                        <a:lnTo>
                          <a:pt x="125908" y="4952"/>
                        </a:lnTo>
                        <a:close/>
                      </a:path>
                    </a:pathLst>
                  </a:custGeom>
                  <a:solidFill>
                    <a:srgbClr val="000000"/>
                  </a:solidFill>
                  <a:ln w="4127" cap="flat">
                    <a:noFill/>
                    <a:prstDash val="solid"/>
                    <a:miter/>
                  </a:ln>
                </p:spPr>
                <p:txBody>
                  <a:bodyPr rtlCol="0" anchor="ctr"/>
                  <a:lstStyle/>
                  <a:p>
                    <a:endParaRPr lang="en-US"/>
                  </a:p>
                </p:txBody>
              </p:sp>
            </p:grpSp>
            <p:grpSp>
              <p:nvGrpSpPr>
                <p:cNvPr id="58" name="Graphic 1533">
                  <a:extLst>
                    <a:ext uri="{FF2B5EF4-FFF2-40B4-BE49-F238E27FC236}">
                      <a16:creationId xmlns:a16="http://schemas.microsoft.com/office/drawing/2014/main" id="{93FA270C-55DF-424C-A18F-16755D2D9908}"/>
                    </a:ext>
                  </a:extLst>
                </p:cNvPr>
                <p:cNvGrpSpPr/>
                <p:nvPr/>
              </p:nvGrpSpPr>
              <p:grpSpPr>
                <a:xfrm>
                  <a:off x="6182822" y="5032590"/>
                  <a:ext cx="103616" cy="101930"/>
                  <a:chOff x="6182822" y="5032590"/>
                  <a:chExt cx="103616" cy="101930"/>
                </a:xfrm>
                <a:solidFill>
                  <a:srgbClr val="000000"/>
                </a:solidFill>
              </p:grpSpPr>
              <p:sp>
                <p:nvSpPr>
                  <p:cNvPr id="59" name="Freeform 218">
                    <a:extLst>
                      <a:ext uri="{FF2B5EF4-FFF2-40B4-BE49-F238E27FC236}">
                        <a16:creationId xmlns:a16="http://schemas.microsoft.com/office/drawing/2014/main" id="{99B8FDE7-A9B2-4B4D-840B-602BADB26BC8}"/>
                      </a:ext>
                    </a:extLst>
                  </p:cNvPr>
                  <p:cNvSpPr/>
                  <p:nvPr/>
                </p:nvSpPr>
                <p:spPr>
                  <a:xfrm>
                    <a:off x="6185299" y="5035066"/>
                    <a:ext cx="98249" cy="96978"/>
                  </a:xfrm>
                  <a:custGeom>
                    <a:avLst/>
                    <a:gdLst>
                      <a:gd name="connsiteX0" fmla="*/ 98249 w 98249"/>
                      <a:gd name="connsiteY0" fmla="*/ 0 h 96978"/>
                      <a:gd name="connsiteX1" fmla="*/ 0 w 98249"/>
                      <a:gd name="connsiteY1" fmla="*/ 96978 h 96978"/>
                    </a:gdLst>
                    <a:ahLst/>
                    <a:cxnLst>
                      <a:cxn ang="0">
                        <a:pos x="connsiteX0" y="connsiteY0"/>
                      </a:cxn>
                      <a:cxn ang="0">
                        <a:pos x="connsiteX1" y="connsiteY1"/>
                      </a:cxn>
                    </a:cxnLst>
                    <a:rect l="l" t="t" r="r" b="b"/>
                    <a:pathLst>
                      <a:path w="98249" h="96978">
                        <a:moveTo>
                          <a:pt x="98249" y="0"/>
                        </a:moveTo>
                        <a:lnTo>
                          <a:pt x="0" y="96978"/>
                        </a:lnTo>
                      </a:path>
                    </a:pathLst>
                  </a:custGeom>
                  <a:ln w="4127" cap="flat">
                    <a:noFill/>
                    <a:prstDash val="solid"/>
                    <a:miter/>
                  </a:ln>
                </p:spPr>
                <p:txBody>
                  <a:bodyPr rtlCol="0" anchor="ctr"/>
                  <a:lstStyle/>
                  <a:p>
                    <a:endParaRPr lang="en-US"/>
                  </a:p>
                </p:txBody>
              </p:sp>
              <p:sp>
                <p:nvSpPr>
                  <p:cNvPr id="60" name="Freeform 219">
                    <a:extLst>
                      <a:ext uri="{FF2B5EF4-FFF2-40B4-BE49-F238E27FC236}">
                        <a16:creationId xmlns:a16="http://schemas.microsoft.com/office/drawing/2014/main" id="{21A8E752-7977-4971-8A03-2F13E444BF72}"/>
                      </a:ext>
                    </a:extLst>
                  </p:cNvPr>
                  <p:cNvSpPr/>
                  <p:nvPr/>
                </p:nvSpPr>
                <p:spPr>
                  <a:xfrm>
                    <a:off x="6182822" y="5032590"/>
                    <a:ext cx="103616" cy="101930"/>
                  </a:xfrm>
                  <a:custGeom>
                    <a:avLst/>
                    <a:gdLst>
                      <a:gd name="connsiteX0" fmla="*/ 5367 w 103616"/>
                      <a:gd name="connsiteY0" fmla="*/ 101931 h 101930"/>
                      <a:gd name="connsiteX1" fmla="*/ 0 w 103616"/>
                      <a:gd name="connsiteY1" fmla="*/ 96978 h 101930"/>
                      <a:gd name="connsiteX2" fmla="*/ 98250 w 103616"/>
                      <a:gd name="connsiteY2" fmla="*/ 0 h 101930"/>
                      <a:gd name="connsiteX3" fmla="*/ 103616 w 103616"/>
                      <a:gd name="connsiteY3" fmla="*/ 5365 h 101930"/>
                    </a:gdLst>
                    <a:ahLst/>
                    <a:cxnLst>
                      <a:cxn ang="0">
                        <a:pos x="connsiteX0" y="connsiteY0"/>
                      </a:cxn>
                      <a:cxn ang="0">
                        <a:pos x="connsiteX1" y="connsiteY1"/>
                      </a:cxn>
                      <a:cxn ang="0">
                        <a:pos x="connsiteX2" y="connsiteY2"/>
                      </a:cxn>
                      <a:cxn ang="0">
                        <a:pos x="connsiteX3" y="connsiteY3"/>
                      </a:cxn>
                    </a:cxnLst>
                    <a:rect l="l" t="t" r="r" b="b"/>
                    <a:pathLst>
                      <a:path w="103616" h="101930">
                        <a:moveTo>
                          <a:pt x="5367" y="101931"/>
                        </a:moveTo>
                        <a:lnTo>
                          <a:pt x="0" y="96978"/>
                        </a:lnTo>
                        <a:lnTo>
                          <a:pt x="98250" y="0"/>
                        </a:lnTo>
                        <a:lnTo>
                          <a:pt x="103616" y="5365"/>
                        </a:lnTo>
                        <a:close/>
                      </a:path>
                    </a:pathLst>
                  </a:custGeom>
                  <a:solidFill>
                    <a:srgbClr val="000000"/>
                  </a:solidFill>
                  <a:ln w="4127" cap="flat">
                    <a:noFill/>
                    <a:prstDash val="solid"/>
                    <a:miter/>
                  </a:ln>
                </p:spPr>
                <p:txBody>
                  <a:bodyPr rtlCol="0" anchor="ctr"/>
                  <a:lstStyle/>
                  <a:p>
                    <a:endParaRPr lang="en-US"/>
                  </a:p>
                </p:txBody>
              </p:sp>
            </p:grpSp>
          </p:grpSp>
          <p:sp>
            <p:nvSpPr>
              <p:cNvPr id="54" name="Freeform 213">
                <a:extLst>
                  <a:ext uri="{FF2B5EF4-FFF2-40B4-BE49-F238E27FC236}">
                    <a16:creationId xmlns:a16="http://schemas.microsoft.com/office/drawing/2014/main" id="{D561A895-234A-4A30-BD45-4622623A8BE5}"/>
                  </a:ext>
                </a:extLst>
              </p:cNvPr>
              <p:cNvSpPr/>
              <p:nvPr/>
            </p:nvSpPr>
            <p:spPr>
              <a:xfrm>
                <a:off x="6107071" y="4958309"/>
                <a:ext cx="181637" cy="178275"/>
              </a:xfrm>
              <a:custGeom>
                <a:avLst/>
                <a:gdLst>
                  <a:gd name="connsiteX0" fmla="*/ 90613 w 181637"/>
                  <a:gd name="connsiteY0" fmla="*/ 178275 h 178275"/>
                  <a:gd name="connsiteX1" fmla="*/ 26627 w 181637"/>
                  <a:gd name="connsiteY1" fmla="*/ 152276 h 178275"/>
                  <a:gd name="connsiteX2" fmla="*/ 26627 w 181637"/>
                  <a:gd name="connsiteY2" fmla="*/ 25998 h 178275"/>
                  <a:gd name="connsiteX3" fmla="*/ 155011 w 181637"/>
                  <a:gd name="connsiteY3" fmla="*/ 25998 h 178275"/>
                  <a:gd name="connsiteX4" fmla="*/ 155011 w 181637"/>
                  <a:gd name="connsiteY4" fmla="*/ 152276 h 178275"/>
                  <a:gd name="connsiteX5" fmla="*/ 155011 w 181637"/>
                  <a:gd name="connsiteY5" fmla="*/ 152276 h 178275"/>
                  <a:gd name="connsiteX6" fmla="*/ 90613 w 181637"/>
                  <a:gd name="connsiteY6" fmla="*/ 178275 h 178275"/>
                  <a:gd name="connsiteX7" fmla="*/ 90613 w 181637"/>
                  <a:gd name="connsiteY7" fmla="*/ 7016 h 178275"/>
                  <a:gd name="connsiteX8" fmla="*/ 31992 w 181637"/>
                  <a:gd name="connsiteY8" fmla="*/ 30950 h 178275"/>
                  <a:gd name="connsiteX9" fmla="*/ 31992 w 181637"/>
                  <a:gd name="connsiteY9" fmla="*/ 146912 h 178275"/>
                  <a:gd name="connsiteX10" fmla="*/ 149644 w 181637"/>
                  <a:gd name="connsiteY10" fmla="*/ 146912 h 178275"/>
                  <a:gd name="connsiteX11" fmla="*/ 149644 w 181637"/>
                  <a:gd name="connsiteY11" fmla="*/ 30950 h 178275"/>
                  <a:gd name="connsiteX12" fmla="*/ 90613 w 181637"/>
                  <a:gd name="connsiteY12" fmla="*/ 7016 h 17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37" h="178275">
                    <a:moveTo>
                      <a:pt x="90613" y="178275"/>
                    </a:moveTo>
                    <a:cubicBezTo>
                      <a:pt x="67495" y="178275"/>
                      <a:pt x="43965" y="169609"/>
                      <a:pt x="26627" y="152276"/>
                    </a:cubicBezTo>
                    <a:cubicBezTo>
                      <a:pt x="-8876" y="117612"/>
                      <a:pt x="-8876" y="60663"/>
                      <a:pt x="26627" y="25998"/>
                    </a:cubicBezTo>
                    <a:cubicBezTo>
                      <a:pt x="62128" y="-8666"/>
                      <a:pt x="119509" y="-8666"/>
                      <a:pt x="155011" y="25998"/>
                    </a:cubicBezTo>
                    <a:cubicBezTo>
                      <a:pt x="190513" y="60663"/>
                      <a:pt x="190513" y="117612"/>
                      <a:pt x="155011" y="152276"/>
                    </a:cubicBezTo>
                    <a:lnTo>
                      <a:pt x="155011" y="152276"/>
                    </a:lnTo>
                    <a:cubicBezTo>
                      <a:pt x="136847" y="169609"/>
                      <a:pt x="113730" y="178275"/>
                      <a:pt x="90613" y="178275"/>
                    </a:cubicBezTo>
                    <a:close/>
                    <a:moveTo>
                      <a:pt x="90613" y="7016"/>
                    </a:moveTo>
                    <a:cubicBezTo>
                      <a:pt x="69146" y="7016"/>
                      <a:pt x="48093" y="14857"/>
                      <a:pt x="31992" y="30950"/>
                    </a:cubicBezTo>
                    <a:cubicBezTo>
                      <a:pt x="-619" y="62727"/>
                      <a:pt x="-619" y="114723"/>
                      <a:pt x="31992" y="146912"/>
                    </a:cubicBezTo>
                    <a:cubicBezTo>
                      <a:pt x="64605" y="178688"/>
                      <a:pt x="117032" y="178688"/>
                      <a:pt x="149644" y="146912"/>
                    </a:cubicBezTo>
                    <a:cubicBezTo>
                      <a:pt x="182257" y="115136"/>
                      <a:pt x="182257" y="63139"/>
                      <a:pt x="149644" y="30950"/>
                    </a:cubicBezTo>
                    <a:cubicBezTo>
                      <a:pt x="133131" y="14857"/>
                      <a:pt x="111665" y="7016"/>
                      <a:pt x="90613" y="7016"/>
                    </a:cubicBezTo>
                    <a:close/>
                  </a:path>
                </a:pathLst>
              </a:custGeom>
              <a:solidFill>
                <a:srgbClr val="000000"/>
              </a:solidFill>
              <a:ln w="4127" cap="flat">
                <a:noFill/>
                <a:prstDash val="solid"/>
                <a:miter/>
              </a:ln>
            </p:spPr>
            <p:txBody>
              <a:bodyPr rtlCol="0" anchor="ctr"/>
              <a:lstStyle/>
              <a:p>
                <a:endParaRPr lang="en-US"/>
              </a:p>
            </p:txBody>
          </p:sp>
        </p:grpSp>
        <p:grpSp>
          <p:nvGrpSpPr>
            <p:cNvPr id="42" name="Graphic 1533">
              <a:extLst>
                <a:ext uri="{FF2B5EF4-FFF2-40B4-BE49-F238E27FC236}">
                  <a16:creationId xmlns:a16="http://schemas.microsoft.com/office/drawing/2014/main" id="{B60CA136-3661-4782-8AE3-E1B62DD3F3CE}"/>
                </a:ext>
              </a:extLst>
            </p:cNvPr>
            <p:cNvGrpSpPr/>
            <p:nvPr/>
          </p:nvGrpSpPr>
          <p:grpSpPr>
            <a:xfrm>
              <a:off x="4922093" y="4888567"/>
              <a:ext cx="345111" cy="9491"/>
              <a:chOff x="4922093" y="4888567"/>
              <a:chExt cx="345111" cy="9491"/>
            </a:xfrm>
            <a:solidFill>
              <a:srgbClr val="000000"/>
            </a:solidFill>
          </p:grpSpPr>
          <p:sp>
            <p:nvSpPr>
              <p:cNvPr id="50" name="Freeform 209">
                <a:extLst>
                  <a:ext uri="{FF2B5EF4-FFF2-40B4-BE49-F238E27FC236}">
                    <a16:creationId xmlns:a16="http://schemas.microsoft.com/office/drawing/2014/main" id="{400A19F3-C5A8-47C1-B2EC-5180823056FD}"/>
                  </a:ext>
                </a:extLst>
              </p:cNvPr>
              <p:cNvSpPr/>
              <p:nvPr/>
            </p:nvSpPr>
            <p:spPr>
              <a:xfrm>
                <a:off x="4922093" y="4893106"/>
                <a:ext cx="345111" cy="4126"/>
              </a:xfrm>
              <a:custGeom>
                <a:avLst/>
                <a:gdLst>
                  <a:gd name="connsiteX0" fmla="*/ 345111 w 345111"/>
                  <a:gd name="connsiteY0" fmla="*/ 0 h 4126"/>
                  <a:gd name="connsiteX1" fmla="*/ 0 w 345111"/>
                  <a:gd name="connsiteY1" fmla="*/ 0 h 4126"/>
                </a:gdLst>
                <a:ahLst/>
                <a:cxnLst>
                  <a:cxn ang="0">
                    <a:pos x="connsiteX0" y="connsiteY0"/>
                  </a:cxn>
                  <a:cxn ang="0">
                    <a:pos x="connsiteX1" y="connsiteY1"/>
                  </a:cxn>
                </a:cxnLst>
                <a:rect l="l" t="t" r="r" b="b"/>
                <a:pathLst>
                  <a:path w="345111" h="4126">
                    <a:moveTo>
                      <a:pt x="345111" y="0"/>
                    </a:moveTo>
                    <a:lnTo>
                      <a:pt x="0" y="0"/>
                    </a:lnTo>
                  </a:path>
                </a:pathLst>
              </a:custGeom>
              <a:ln w="4127" cap="flat">
                <a:noFill/>
                <a:prstDash val="solid"/>
                <a:miter/>
              </a:ln>
            </p:spPr>
            <p:txBody>
              <a:bodyPr rtlCol="0" anchor="ctr"/>
              <a:lstStyle/>
              <a:p>
                <a:endParaRPr lang="en-US"/>
              </a:p>
            </p:txBody>
          </p:sp>
          <p:sp>
            <p:nvSpPr>
              <p:cNvPr id="51" name="Freeform 210">
                <a:extLst>
                  <a:ext uri="{FF2B5EF4-FFF2-40B4-BE49-F238E27FC236}">
                    <a16:creationId xmlns:a16="http://schemas.microsoft.com/office/drawing/2014/main" id="{66F9AAAE-D333-4897-A085-478C1E07771B}"/>
                  </a:ext>
                </a:extLst>
              </p:cNvPr>
              <p:cNvSpPr/>
              <p:nvPr/>
            </p:nvSpPr>
            <p:spPr>
              <a:xfrm>
                <a:off x="4922093" y="4888567"/>
                <a:ext cx="345111" cy="9491"/>
              </a:xfrm>
              <a:custGeom>
                <a:avLst/>
                <a:gdLst>
                  <a:gd name="connsiteX0" fmla="*/ 0 w 345111"/>
                  <a:gd name="connsiteY0" fmla="*/ 0 h 9491"/>
                  <a:gd name="connsiteX1" fmla="*/ 345112 w 345111"/>
                  <a:gd name="connsiteY1" fmla="*/ 0 h 9491"/>
                  <a:gd name="connsiteX2" fmla="*/ 345112 w 345111"/>
                  <a:gd name="connsiteY2" fmla="*/ 9492 h 9491"/>
                  <a:gd name="connsiteX3" fmla="*/ 0 w 345111"/>
                  <a:gd name="connsiteY3" fmla="*/ 9492 h 9491"/>
                </a:gdLst>
                <a:ahLst/>
                <a:cxnLst>
                  <a:cxn ang="0">
                    <a:pos x="connsiteX0" y="connsiteY0"/>
                  </a:cxn>
                  <a:cxn ang="0">
                    <a:pos x="connsiteX1" y="connsiteY1"/>
                  </a:cxn>
                  <a:cxn ang="0">
                    <a:pos x="connsiteX2" y="connsiteY2"/>
                  </a:cxn>
                  <a:cxn ang="0">
                    <a:pos x="connsiteX3" y="connsiteY3"/>
                  </a:cxn>
                </a:cxnLst>
                <a:rect l="l" t="t" r="r" b="b"/>
                <a:pathLst>
                  <a:path w="345111" h="9491">
                    <a:moveTo>
                      <a:pt x="0" y="0"/>
                    </a:moveTo>
                    <a:lnTo>
                      <a:pt x="345112" y="0"/>
                    </a:lnTo>
                    <a:lnTo>
                      <a:pt x="34511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43" name="Graphic 1533">
              <a:extLst>
                <a:ext uri="{FF2B5EF4-FFF2-40B4-BE49-F238E27FC236}">
                  <a16:creationId xmlns:a16="http://schemas.microsoft.com/office/drawing/2014/main" id="{44859DEC-278C-47F5-8B70-C0891C1627EB}"/>
                </a:ext>
              </a:extLst>
            </p:cNvPr>
            <p:cNvGrpSpPr/>
            <p:nvPr/>
          </p:nvGrpSpPr>
          <p:grpSpPr>
            <a:xfrm>
              <a:off x="5253994" y="3510651"/>
              <a:ext cx="321168" cy="316932"/>
              <a:chOff x="5253994" y="3510651"/>
              <a:chExt cx="321168" cy="316932"/>
            </a:xfrm>
          </p:grpSpPr>
          <p:grpSp>
            <p:nvGrpSpPr>
              <p:cNvPr id="46" name="Graphic 1533">
                <a:extLst>
                  <a:ext uri="{FF2B5EF4-FFF2-40B4-BE49-F238E27FC236}">
                    <a16:creationId xmlns:a16="http://schemas.microsoft.com/office/drawing/2014/main" id="{3939B584-1E63-4914-B361-9F7A7CE6C410}"/>
                  </a:ext>
                </a:extLst>
              </p:cNvPr>
              <p:cNvGrpSpPr/>
              <p:nvPr/>
            </p:nvGrpSpPr>
            <p:grpSpPr>
              <a:xfrm>
                <a:off x="5253994" y="3510651"/>
                <a:ext cx="321168" cy="316932"/>
                <a:chOff x="5253994" y="3510651"/>
                <a:chExt cx="321168" cy="316932"/>
              </a:xfrm>
            </p:grpSpPr>
            <p:sp>
              <p:nvSpPr>
                <p:cNvPr id="48" name="Freeform 207">
                  <a:extLst>
                    <a:ext uri="{FF2B5EF4-FFF2-40B4-BE49-F238E27FC236}">
                      <a16:creationId xmlns:a16="http://schemas.microsoft.com/office/drawing/2014/main" id="{6A29BF8B-DE15-4FA3-8E97-1A180DAA311C}"/>
                    </a:ext>
                  </a:extLst>
                </p:cNvPr>
                <p:cNvSpPr/>
                <p:nvPr/>
              </p:nvSpPr>
              <p:spPr>
                <a:xfrm>
                  <a:off x="5258535" y="3515603"/>
                  <a:ext cx="312086" cy="307028"/>
                </a:xfrm>
                <a:custGeom>
                  <a:avLst/>
                  <a:gdLst>
                    <a:gd name="connsiteX0" fmla="*/ 312086 w 312086"/>
                    <a:gd name="connsiteY0" fmla="*/ 153514 h 307028"/>
                    <a:gd name="connsiteX1" fmla="*/ 156043 w 312086"/>
                    <a:gd name="connsiteY1" fmla="*/ 307029 h 307028"/>
                    <a:gd name="connsiteX2" fmla="*/ -1 w 312086"/>
                    <a:gd name="connsiteY2" fmla="*/ 153514 h 307028"/>
                    <a:gd name="connsiteX3" fmla="*/ 156043 w 312086"/>
                    <a:gd name="connsiteY3" fmla="*/ 0 h 307028"/>
                    <a:gd name="connsiteX4" fmla="*/ 312086 w 312086"/>
                    <a:gd name="connsiteY4" fmla="*/ 153514 h 30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86" h="307028">
                      <a:moveTo>
                        <a:pt x="312086" y="153514"/>
                      </a:moveTo>
                      <a:cubicBezTo>
                        <a:pt x="312086" y="238298"/>
                        <a:pt x="242223" y="307029"/>
                        <a:pt x="156043" y="307029"/>
                      </a:cubicBezTo>
                      <a:cubicBezTo>
                        <a:pt x="69862" y="307029"/>
                        <a:pt x="-1" y="238298"/>
                        <a:pt x="-1" y="153514"/>
                      </a:cubicBezTo>
                      <a:cubicBezTo>
                        <a:pt x="-1" y="68731"/>
                        <a:pt x="69862" y="0"/>
                        <a:pt x="156043" y="0"/>
                      </a:cubicBezTo>
                      <a:cubicBezTo>
                        <a:pt x="242223" y="0"/>
                        <a:pt x="312086" y="68731"/>
                        <a:pt x="312086" y="153514"/>
                      </a:cubicBezTo>
                      <a:close/>
                    </a:path>
                  </a:pathLst>
                </a:custGeom>
                <a:solidFill>
                  <a:srgbClr val="FFFFFF"/>
                </a:solidFill>
                <a:ln w="4127" cap="flat">
                  <a:noFill/>
                  <a:prstDash val="solid"/>
                  <a:miter/>
                </a:ln>
              </p:spPr>
              <p:txBody>
                <a:bodyPr rtlCol="0" anchor="ctr"/>
                <a:lstStyle/>
                <a:p>
                  <a:endParaRPr lang="en-US"/>
                </a:p>
              </p:txBody>
            </p:sp>
            <p:sp>
              <p:nvSpPr>
                <p:cNvPr id="49" name="Freeform 208">
                  <a:extLst>
                    <a:ext uri="{FF2B5EF4-FFF2-40B4-BE49-F238E27FC236}">
                      <a16:creationId xmlns:a16="http://schemas.microsoft.com/office/drawing/2014/main" id="{59DB8B0F-E61B-4E4E-86FC-E4ED370EDF4B}"/>
                    </a:ext>
                  </a:extLst>
                </p:cNvPr>
                <p:cNvSpPr/>
                <p:nvPr/>
              </p:nvSpPr>
              <p:spPr>
                <a:xfrm>
                  <a:off x="5253994" y="3510651"/>
                  <a:ext cx="321168" cy="316932"/>
                </a:xfrm>
                <a:custGeom>
                  <a:avLst/>
                  <a:gdLst>
                    <a:gd name="connsiteX0" fmla="*/ 160584 w 321168"/>
                    <a:gd name="connsiteY0" fmla="*/ 316933 h 316932"/>
                    <a:gd name="connsiteX1" fmla="*/ 0 w 321168"/>
                    <a:gd name="connsiteY1" fmla="*/ 158466 h 316932"/>
                    <a:gd name="connsiteX2" fmla="*/ 160584 w 321168"/>
                    <a:gd name="connsiteY2" fmla="*/ 0 h 316932"/>
                    <a:gd name="connsiteX3" fmla="*/ 321168 w 321168"/>
                    <a:gd name="connsiteY3" fmla="*/ 158466 h 316932"/>
                    <a:gd name="connsiteX4" fmla="*/ 160584 w 321168"/>
                    <a:gd name="connsiteY4" fmla="*/ 316933 h 316932"/>
                    <a:gd name="connsiteX5" fmla="*/ 160584 w 321168"/>
                    <a:gd name="connsiteY5" fmla="*/ 9904 h 316932"/>
                    <a:gd name="connsiteX6" fmla="*/ 9495 w 321168"/>
                    <a:gd name="connsiteY6" fmla="*/ 158466 h 316932"/>
                    <a:gd name="connsiteX7" fmla="*/ 160584 w 321168"/>
                    <a:gd name="connsiteY7" fmla="*/ 307029 h 316932"/>
                    <a:gd name="connsiteX8" fmla="*/ 311673 w 321168"/>
                    <a:gd name="connsiteY8" fmla="*/ 158466 h 316932"/>
                    <a:gd name="connsiteX9" fmla="*/ 160584 w 321168"/>
                    <a:gd name="connsiteY9" fmla="*/ 9904 h 31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168" h="316932">
                      <a:moveTo>
                        <a:pt x="160584" y="316933"/>
                      </a:moveTo>
                      <a:cubicBezTo>
                        <a:pt x="71829" y="316933"/>
                        <a:pt x="0" y="245953"/>
                        <a:pt x="0" y="158466"/>
                      </a:cubicBezTo>
                      <a:cubicBezTo>
                        <a:pt x="0" y="70980"/>
                        <a:pt x="72242" y="0"/>
                        <a:pt x="160584" y="0"/>
                      </a:cubicBezTo>
                      <a:cubicBezTo>
                        <a:pt x="248926" y="0"/>
                        <a:pt x="321168" y="70980"/>
                        <a:pt x="321168" y="158466"/>
                      </a:cubicBezTo>
                      <a:cubicBezTo>
                        <a:pt x="321168" y="245953"/>
                        <a:pt x="249338" y="316933"/>
                        <a:pt x="160584" y="316933"/>
                      </a:cubicBezTo>
                      <a:close/>
                      <a:moveTo>
                        <a:pt x="160584" y="9904"/>
                      </a:moveTo>
                      <a:cubicBezTo>
                        <a:pt x="77196" y="9904"/>
                        <a:pt x="9495" y="76757"/>
                        <a:pt x="9495" y="158466"/>
                      </a:cubicBezTo>
                      <a:cubicBezTo>
                        <a:pt x="9495" y="240588"/>
                        <a:pt x="77196" y="307029"/>
                        <a:pt x="160584" y="307029"/>
                      </a:cubicBezTo>
                      <a:cubicBezTo>
                        <a:pt x="243973" y="307029"/>
                        <a:pt x="311673" y="240176"/>
                        <a:pt x="311673" y="158466"/>
                      </a:cubicBezTo>
                      <a:cubicBezTo>
                        <a:pt x="311673" y="76757"/>
                        <a:pt x="243973" y="9904"/>
                        <a:pt x="160584" y="9904"/>
                      </a:cubicBezTo>
                      <a:close/>
                    </a:path>
                  </a:pathLst>
                </a:custGeom>
                <a:solidFill>
                  <a:srgbClr val="000000"/>
                </a:solidFill>
                <a:ln w="4127" cap="flat">
                  <a:noFill/>
                  <a:prstDash val="solid"/>
                  <a:miter/>
                </a:ln>
              </p:spPr>
              <p:txBody>
                <a:bodyPr rtlCol="0" anchor="ctr"/>
                <a:lstStyle/>
                <a:p>
                  <a:endParaRPr lang="en-US"/>
                </a:p>
              </p:txBody>
            </p:sp>
          </p:grpSp>
          <p:sp>
            <p:nvSpPr>
              <p:cNvPr id="47" name="Freeform 206">
                <a:extLst>
                  <a:ext uri="{FF2B5EF4-FFF2-40B4-BE49-F238E27FC236}">
                    <a16:creationId xmlns:a16="http://schemas.microsoft.com/office/drawing/2014/main" id="{1D226534-C34A-4042-9C17-C2C8ACEB6F58}"/>
                  </a:ext>
                </a:extLst>
              </p:cNvPr>
              <p:cNvSpPr/>
              <p:nvPr/>
            </p:nvSpPr>
            <p:spPr>
              <a:xfrm>
                <a:off x="5293624" y="3549855"/>
                <a:ext cx="241908" cy="238525"/>
              </a:xfrm>
              <a:custGeom>
                <a:avLst/>
                <a:gdLst>
                  <a:gd name="connsiteX0" fmla="*/ 241908 w 241908"/>
                  <a:gd name="connsiteY0" fmla="*/ 119263 h 238525"/>
                  <a:gd name="connsiteX1" fmla="*/ 120954 w 241908"/>
                  <a:gd name="connsiteY1" fmla="*/ 238525 h 238525"/>
                  <a:gd name="connsiteX2" fmla="*/ -1 w 241908"/>
                  <a:gd name="connsiteY2" fmla="*/ 119262 h 238525"/>
                  <a:gd name="connsiteX3" fmla="*/ 120954 w 241908"/>
                  <a:gd name="connsiteY3" fmla="*/ 0 h 238525"/>
                  <a:gd name="connsiteX4" fmla="*/ 241908 w 241908"/>
                  <a:gd name="connsiteY4" fmla="*/ 119263 h 23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08" h="238525">
                    <a:moveTo>
                      <a:pt x="241908" y="119263"/>
                    </a:moveTo>
                    <a:cubicBezTo>
                      <a:pt x="241908" y="185129"/>
                      <a:pt x="187754" y="238525"/>
                      <a:pt x="120954" y="238525"/>
                    </a:cubicBezTo>
                    <a:cubicBezTo>
                      <a:pt x="54153" y="238525"/>
                      <a:pt x="-1" y="185129"/>
                      <a:pt x="-1" y="119262"/>
                    </a:cubicBezTo>
                    <a:cubicBezTo>
                      <a:pt x="-1" y="53395"/>
                      <a:pt x="54153" y="0"/>
                      <a:pt x="120954" y="0"/>
                    </a:cubicBezTo>
                    <a:cubicBezTo>
                      <a:pt x="187754" y="0"/>
                      <a:pt x="241908" y="53395"/>
                      <a:pt x="241908" y="119263"/>
                    </a:cubicBezTo>
                    <a:close/>
                  </a:path>
                </a:pathLst>
              </a:custGeom>
              <a:solidFill>
                <a:srgbClr val="FFD100"/>
              </a:solidFill>
              <a:ln w="4127" cap="flat">
                <a:noFill/>
                <a:prstDash val="solid"/>
                <a:miter/>
              </a:ln>
            </p:spPr>
            <p:txBody>
              <a:bodyPr rtlCol="0" anchor="ctr"/>
              <a:lstStyle/>
              <a:p>
                <a:endParaRPr lang="en-US"/>
              </a:p>
            </p:txBody>
          </p:sp>
        </p:grpSp>
        <p:sp>
          <p:nvSpPr>
            <p:cNvPr id="44" name="TextBox 43">
              <a:extLst>
                <a:ext uri="{FF2B5EF4-FFF2-40B4-BE49-F238E27FC236}">
                  <a16:creationId xmlns:a16="http://schemas.microsoft.com/office/drawing/2014/main" id="{90DF46FD-40A6-4C28-A7A1-AB2FFC562366}"/>
                </a:ext>
              </a:extLst>
            </p:cNvPr>
            <p:cNvSpPr txBox="1"/>
            <p:nvPr/>
          </p:nvSpPr>
          <p:spPr>
            <a:xfrm>
              <a:off x="4448492" y="2992824"/>
              <a:ext cx="522690" cy="271802"/>
            </a:xfrm>
            <a:prstGeom prst="rect">
              <a:avLst/>
            </a:prstGeom>
            <a:noFill/>
          </p:spPr>
          <p:txBody>
            <a:bodyPr wrap="none" rtlCol="0">
              <a:spAutoFit/>
            </a:bodyPr>
            <a:lstStyle/>
            <a:p>
              <a:pPr algn="l"/>
              <a:r>
                <a:rPr lang="lt-LT" sz="1400" b="1" spc="0" baseline="0" dirty="0">
                  <a:solidFill>
                    <a:srgbClr val="000000"/>
                  </a:solidFill>
                  <a:latin typeface="Avenir-Medium"/>
                  <a:sym typeface="Avenir-Medium"/>
                  <a:rtl val="0"/>
                </a:rPr>
                <a:t>LYTIS</a:t>
              </a:r>
              <a:endParaRPr lang="en-US" sz="1400" b="1" spc="0" baseline="0" dirty="0">
                <a:solidFill>
                  <a:srgbClr val="000000"/>
                </a:solidFill>
                <a:latin typeface="Avenir-Medium"/>
                <a:sym typeface="Avenir-Medium"/>
                <a:rtl val="0"/>
              </a:endParaRPr>
            </a:p>
          </p:txBody>
        </p:sp>
        <p:sp>
          <p:nvSpPr>
            <p:cNvPr id="45" name="TextBox 44">
              <a:extLst>
                <a:ext uri="{FF2B5EF4-FFF2-40B4-BE49-F238E27FC236}">
                  <a16:creationId xmlns:a16="http://schemas.microsoft.com/office/drawing/2014/main" id="{E1AFA1D5-4178-482A-9BF4-E0363E66E9F2}"/>
                </a:ext>
              </a:extLst>
            </p:cNvPr>
            <p:cNvSpPr txBox="1"/>
            <p:nvPr/>
          </p:nvSpPr>
          <p:spPr>
            <a:xfrm>
              <a:off x="4331315" y="5772641"/>
              <a:ext cx="818575" cy="271802"/>
            </a:xfrm>
            <a:prstGeom prst="rect">
              <a:avLst/>
            </a:prstGeom>
            <a:noFill/>
          </p:spPr>
          <p:txBody>
            <a:bodyPr wrap="none" rtlCol="0">
              <a:spAutoFit/>
            </a:bodyPr>
            <a:lstStyle/>
            <a:p>
              <a:pPr algn="l"/>
              <a:r>
                <a:rPr lang="lt-LT" sz="1400" b="1" spc="0" baseline="0" dirty="0">
                  <a:solidFill>
                    <a:srgbClr val="000000"/>
                  </a:solidFill>
                  <a:latin typeface="Avenir-Medium"/>
                  <a:sym typeface="Avenir-Medium"/>
                  <a:rtl val="0"/>
                </a:rPr>
                <a:t>KULTŪRA</a:t>
              </a:r>
              <a:endParaRPr lang="en-US" sz="1400" b="1" spc="0" baseline="0" dirty="0">
                <a:solidFill>
                  <a:srgbClr val="000000"/>
                </a:solidFill>
                <a:latin typeface="Avenir-Medium"/>
                <a:sym typeface="Avenir-Medium"/>
                <a:rtl val="0"/>
              </a:endParaRPr>
            </a:p>
          </p:txBody>
        </p:sp>
      </p:grpSp>
      <p:sp>
        <p:nvSpPr>
          <p:cNvPr id="157" name="TextBox 156">
            <a:extLst>
              <a:ext uri="{FF2B5EF4-FFF2-40B4-BE49-F238E27FC236}">
                <a16:creationId xmlns:a16="http://schemas.microsoft.com/office/drawing/2014/main" id="{4FC080C0-65F6-4B3F-8A11-EC346DF05C4E}"/>
              </a:ext>
            </a:extLst>
          </p:cNvPr>
          <p:cNvSpPr txBox="1"/>
          <p:nvPr/>
        </p:nvSpPr>
        <p:spPr>
          <a:xfrm>
            <a:off x="6676367" y="5490887"/>
            <a:ext cx="6096000" cy="373885"/>
          </a:xfrm>
          <a:prstGeom prst="rect">
            <a:avLst/>
          </a:prstGeom>
          <a:noFill/>
        </p:spPr>
        <p:txBody>
          <a:bodyPr wrap="square" lIns="91440" tIns="45720" rIns="91440" bIns="45720" anchor="t">
            <a:spAutoFit/>
          </a:bodyPr>
          <a:lstStyle/>
          <a:p>
            <a:pPr>
              <a:lnSpc>
                <a:spcPct val="107000"/>
              </a:lnSpc>
              <a:spcAft>
                <a:spcPts val="800"/>
              </a:spcAft>
            </a:pPr>
            <a:r>
              <a:rPr lang="en-GB" sz="1800" i="1" dirty="0">
                <a:latin typeface="Avenir Book"/>
                <a:ea typeface="Calibri" panose="020F0502020204030204" pitchFamily="34" charset="0"/>
                <a:cs typeface="Times New Roman"/>
              </a:rPr>
              <a:t>(</a:t>
            </a:r>
            <a:r>
              <a:rPr lang="lt-LT" sz="1800" i="1" dirty="0">
                <a:latin typeface="Avenir Book"/>
                <a:ea typeface="Calibri" panose="020F0502020204030204" pitchFamily="34" charset="0"/>
                <a:cs typeface="Times New Roman"/>
              </a:rPr>
              <a:t>Perimta iš </a:t>
            </a:r>
            <a:r>
              <a:rPr lang="en-GB" sz="1800" i="1" dirty="0">
                <a:latin typeface="Avenir Book"/>
                <a:ea typeface="Calibri" panose="020F0502020204030204" pitchFamily="34" charset="0"/>
                <a:cs typeface="Times New Roman"/>
              </a:rPr>
              <a:t>Active </a:t>
            </a:r>
            <a:r>
              <a:rPr lang="en-GB" i="1" dirty="0">
                <a:latin typeface="Avenir Book"/>
                <a:ea typeface="Calibri" panose="020F0502020204030204" pitchFamily="34" charset="0"/>
                <a:cs typeface="Times New Roman"/>
              </a:rPr>
              <a:t>Ageing</a:t>
            </a:r>
            <a:r>
              <a:rPr lang="en-GB" sz="1800" i="1" dirty="0">
                <a:latin typeface="Avenir Book"/>
                <a:ea typeface="Calibri" panose="020F0502020204030204" pitchFamily="34" charset="0"/>
                <a:cs typeface="Times New Roman"/>
              </a:rPr>
              <a:t>: Policy Framework, 2002)</a:t>
            </a:r>
          </a:p>
        </p:txBody>
      </p:sp>
    </p:spTree>
    <p:extLst>
      <p:ext uri="{BB962C8B-B14F-4D97-AF65-F5344CB8AC3E}">
        <p14:creationId xmlns:p14="http://schemas.microsoft.com/office/powerpoint/2010/main" val="189228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85F6C-952E-46B8-8474-1E116D0EA691}"/>
              </a:ext>
            </a:extLst>
          </p:cNvPr>
          <p:cNvSpPr>
            <a:spLocks noGrp="1"/>
          </p:cNvSpPr>
          <p:nvPr>
            <p:ph type="body" sz="quarter" idx="18"/>
          </p:nvPr>
        </p:nvSpPr>
        <p:spPr>
          <a:xfrm>
            <a:off x="5839326" y="1675866"/>
            <a:ext cx="5553055" cy="4361793"/>
          </a:xfrm>
        </p:spPr>
        <p:txBody>
          <a:bodyPr>
            <a:normAutofit/>
          </a:bodyPr>
          <a:lstStyle/>
          <a:p>
            <a:pPr indent="0"/>
            <a:r>
              <a:rPr lang="lt-LT" dirty="0"/>
              <a:t>Aktyvų senėjimą lemiantys veiksniai, susiję su ekonominiais aspektais, yra </a:t>
            </a:r>
            <a:r>
              <a:rPr lang="lt-LT" b="1" dirty="0"/>
              <a:t>pajamos, darbas ir socialinė apsauga</a:t>
            </a:r>
            <a:r>
              <a:rPr lang="lt-LT" dirty="0"/>
              <a:t>. Kai kuriose ES šalyse susiduriama su struktūriniais sunkumais, susijusiais su pensijų teisių suderinimu. Nors vyresnio amžiaus gyventojų skurdo nereikėtų nuvertinti, daugelis vyresnio amžiaus žmonių turi dideles disponuojamas pajamas. </a:t>
            </a:r>
            <a:endParaRPr lang="en-US" dirty="0"/>
          </a:p>
        </p:txBody>
      </p:sp>
      <p:sp>
        <p:nvSpPr>
          <p:cNvPr id="3" name="Text Placeholder 2">
            <a:extLst>
              <a:ext uri="{FF2B5EF4-FFF2-40B4-BE49-F238E27FC236}">
                <a16:creationId xmlns:a16="http://schemas.microsoft.com/office/drawing/2014/main" id="{78638468-6370-44ED-9FC9-8209663A1C98}"/>
              </a:ext>
            </a:extLst>
          </p:cNvPr>
          <p:cNvSpPr>
            <a:spLocks noGrp="1"/>
          </p:cNvSpPr>
          <p:nvPr>
            <p:ph type="body" sz="quarter" idx="16"/>
          </p:nvPr>
        </p:nvSpPr>
        <p:spPr/>
        <p:txBody>
          <a:bodyPr>
            <a:normAutofit lnSpcReduction="10000"/>
          </a:bodyPr>
          <a:lstStyle/>
          <a:p>
            <a:r>
              <a:rPr lang="lt-LT" b="1" dirty="0"/>
              <a:t>Ekonominiai veiksniai</a:t>
            </a:r>
            <a:endParaRPr lang="en-IE" sz="3300" b="1" dirty="0"/>
          </a:p>
        </p:txBody>
      </p:sp>
      <p:grpSp>
        <p:nvGrpSpPr>
          <p:cNvPr id="4" name="Graphic 2">
            <a:extLst>
              <a:ext uri="{FF2B5EF4-FFF2-40B4-BE49-F238E27FC236}">
                <a16:creationId xmlns:a16="http://schemas.microsoft.com/office/drawing/2014/main" id="{2978004E-0CE6-423B-904A-B402F2748F0E}"/>
              </a:ext>
            </a:extLst>
          </p:cNvPr>
          <p:cNvGrpSpPr/>
          <p:nvPr/>
        </p:nvGrpSpPr>
        <p:grpSpPr>
          <a:xfrm>
            <a:off x="10247299" y="521128"/>
            <a:ext cx="1209987" cy="825908"/>
            <a:chOff x="8782406" y="5397193"/>
            <a:chExt cx="872121" cy="595289"/>
          </a:xfrm>
        </p:grpSpPr>
        <p:sp>
          <p:nvSpPr>
            <p:cNvPr id="5" name="Freeform 388">
              <a:extLst>
                <a:ext uri="{FF2B5EF4-FFF2-40B4-BE49-F238E27FC236}">
                  <a16:creationId xmlns:a16="http://schemas.microsoft.com/office/drawing/2014/main" id="{4DC8D117-DB5E-4C18-99DC-91DEDD3C4B83}"/>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FD100"/>
            </a:solidFill>
            <a:ln w="9028" cap="flat">
              <a:noFill/>
              <a:prstDash val="solid"/>
              <a:miter/>
            </a:ln>
          </p:spPr>
          <p:txBody>
            <a:bodyPr rtlCol="0" anchor="ctr"/>
            <a:lstStyle/>
            <a:p>
              <a:endParaRPr lang="en-US"/>
            </a:p>
          </p:txBody>
        </p:sp>
        <p:sp>
          <p:nvSpPr>
            <p:cNvPr id="6" name="Freeform 389">
              <a:extLst>
                <a:ext uri="{FF2B5EF4-FFF2-40B4-BE49-F238E27FC236}">
                  <a16:creationId xmlns:a16="http://schemas.microsoft.com/office/drawing/2014/main" id="{689CF432-A6E6-4694-9627-79B8364D69C5}"/>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7" name="Freeform 390">
              <a:extLst>
                <a:ext uri="{FF2B5EF4-FFF2-40B4-BE49-F238E27FC236}">
                  <a16:creationId xmlns:a16="http://schemas.microsoft.com/office/drawing/2014/main" id="{921C43DC-78BE-4640-8C51-45D92EC6701A}"/>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8" name="Freeform 391">
              <a:extLst>
                <a:ext uri="{FF2B5EF4-FFF2-40B4-BE49-F238E27FC236}">
                  <a16:creationId xmlns:a16="http://schemas.microsoft.com/office/drawing/2014/main" id="{A1F1D262-B63C-4B0F-A333-74005ADF877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pic>
        <p:nvPicPr>
          <p:cNvPr id="10" name="Picture 9" descr="A stack of bank cards">
            <a:extLst>
              <a:ext uri="{FF2B5EF4-FFF2-40B4-BE49-F238E27FC236}">
                <a16:creationId xmlns:a16="http://schemas.microsoft.com/office/drawing/2014/main" id="{44C32828-5187-42B5-9063-95BEA3256F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9619" y="1675866"/>
            <a:ext cx="3625985" cy="3411008"/>
          </a:xfrm>
          <a:prstGeom prst="rect">
            <a:avLst/>
          </a:prstGeom>
        </p:spPr>
      </p:pic>
    </p:spTree>
    <p:extLst>
      <p:ext uri="{BB962C8B-B14F-4D97-AF65-F5344CB8AC3E}">
        <p14:creationId xmlns:p14="http://schemas.microsoft.com/office/powerpoint/2010/main" val="375435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F066D-2330-4BC7-A9C6-F8E98EB68F47}"/>
              </a:ext>
            </a:extLst>
          </p:cNvPr>
          <p:cNvSpPr>
            <a:spLocks noGrp="1"/>
          </p:cNvSpPr>
          <p:nvPr>
            <p:ph type="body" sz="quarter" idx="18"/>
          </p:nvPr>
        </p:nvSpPr>
        <p:spPr>
          <a:xfrm>
            <a:off x="6096000" y="1684413"/>
            <a:ext cx="5525676" cy="3867704"/>
          </a:xfrm>
        </p:spPr>
        <p:txBody>
          <a:bodyPr>
            <a:normAutofit fontScale="92500"/>
          </a:bodyPr>
          <a:lstStyle/>
          <a:p>
            <a:pPr indent="0"/>
            <a:r>
              <a:rPr lang="lt-LT" dirty="0"/>
              <a:t>Socialinė izoliacija yra ypatinga problema vyresniame amžiuje, o išėjimas į pensiją yra tik viena iš jos priežasčių. Taigi, kita vyresnio amžiaus žmonių švietimo ir mokymo nauda priskiriama psichikos sveikatai, geresnei socializacijai ir bendravimui su bendruomene, todėl mažėja socialinė atskirtis ir su ja susijusios sveikatos ir gerovės problemos. Vyresnio amžiaus žmonių mobilumo išsaugojimas ir gerinimas yra labai svarbus sveiko ir aktyvaus gyvenimo būdo elementas.</a:t>
            </a:r>
            <a:endParaRPr lang="en-IE" dirty="0"/>
          </a:p>
        </p:txBody>
      </p:sp>
      <p:sp>
        <p:nvSpPr>
          <p:cNvPr id="3" name="Text Placeholder 2">
            <a:extLst>
              <a:ext uri="{FF2B5EF4-FFF2-40B4-BE49-F238E27FC236}">
                <a16:creationId xmlns:a16="http://schemas.microsoft.com/office/drawing/2014/main" id="{CEF4EDF3-ECDD-49C5-A83A-9B91C2EEEA07}"/>
              </a:ext>
            </a:extLst>
          </p:cNvPr>
          <p:cNvSpPr>
            <a:spLocks noGrp="1"/>
          </p:cNvSpPr>
          <p:nvPr>
            <p:ph type="body" sz="quarter" idx="16"/>
          </p:nvPr>
        </p:nvSpPr>
        <p:spPr/>
        <p:txBody>
          <a:bodyPr>
            <a:normAutofit/>
          </a:bodyPr>
          <a:lstStyle/>
          <a:p>
            <a:r>
              <a:rPr lang="en-US" sz="3300" b="1" dirty="0"/>
              <a:t>Social</a:t>
            </a:r>
            <a:r>
              <a:rPr lang="lt-LT" sz="3300" b="1" dirty="0"/>
              <a:t>iniai veiksniai</a:t>
            </a:r>
            <a:endParaRPr lang="en-IE" sz="3300" b="1" dirty="0"/>
          </a:p>
        </p:txBody>
      </p:sp>
      <p:grpSp>
        <p:nvGrpSpPr>
          <p:cNvPr id="4" name="Group 3">
            <a:extLst>
              <a:ext uri="{FF2B5EF4-FFF2-40B4-BE49-F238E27FC236}">
                <a16:creationId xmlns:a16="http://schemas.microsoft.com/office/drawing/2014/main" id="{CD6BBDCB-82D8-4077-A1E1-154ACAC1386F}"/>
              </a:ext>
            </a:extLst>
          </p:cNvPr>
          <p:cNvGrpSpPr/>
          <p:nvPr/>
        </p:nvGrpSpPr>
        <p:grpSpPr>
          <a:xfrm>
            <a:off x="10571752" y="486118"/>
            <a:ext cx="885534" cy="895928"/>
            <a:chOff x="7190753" y="5365577"/>
            <a:chExt cx="745522" cy="754273"/>
          </a:xfrm>
        </p:grpSpPr>
        <p:grpSp>
          <p:nvGrpSpPr>
            <p:cNvPr id="5" name="Graphic 2">
              <a:extLst>
                <a:ext uri="{FF2B5EF4-FFF2-40B4-BE49-F238E27FC236}">
                  <a16:creationId xmlns:a16="http://schemas.microsoft.com/office/drawing/2014/main" id="{3F1076BC-2DD3-4FBE-A709-700F74203C2D}"/>
                </a:ext>
              </a:extLst>
            </p:cNvPr>
            <p:cNvGrpSpPr/>
            <p:nvPr/>
          </p:nvGrpSpPr>
          <p:grpSpPr>
            <a:xfrm>
              <a:off x="7353351" y="5647412"/>
              <a:ext cx="420044" cy="75879"/>
              <a:chOff x="7353351" y="5647412"/>
              <a:chExt cx="420044" cy="75879"/>
            </a:xfrm>
            <a:solidFill>
              <a:srgbClr val="00BADE"/>
            </a:solidFill>
          </p:grpSpPr>
          <p:sp>
            <p:nvSpPr>
              <p:cNvPr id="16" name="Freeform 385">
                <a:extLst>
                  <a:ext uri="{FF2B5EF4-FFF2-40B4-BE49-F238E27FC236}">
                    <a16:creationId xmlns:a16="http://schemas.microsoft.com/office/drawing/2014/main" id="{C2455DBB-5CBE-461A-85F8-5888ADEA06B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17" name="Freeform 386">
                <a:extLst>
                  <a:ext uri="{FF2B5EF4-FFF2-40B4-BE49-F238E27FC236}">
                    <a16:creationId xmlns:a16="http://schemas.microsoft.com/office/drawing/2014/main" id="{C8B322C2-0D8B-4430-94DD-77CFA72E720B}"/>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82B8347-F430-466A-8F09-8892BB9C6E66}"/>
                </a:ext>
              </a:extLst>
            </p:cNvPr>
            <p:cNvGrpSpPr/>
            <p:nvPr/>
          </p:nvGrpSpPr>
          <p:grpSpPr>
            <a:xfrm>
              <a:off x="7190753" y="5365577"/>
              <a:ext cx="745522" cy="754273"/>
              <a:chOff x="7190753" y="5365577"/>
              <a:chExt cx="745522" cy="754273"/>
            </a:xfrm>
            <a:solidFill>
              <a:srgbClr val="000000"/>
            </a:solidFill>
          </p:grpSpPr>
          <p:sp>
            <p:nvSpPr>
              <p:cNvPr id="7" name="Freeform 376">
                <a:extLst>
                  <a:ext uri="{FF2B5EF4-FFF2-40B4-BE49-F238E27FC236}">
                    <a16:creationId xmlns:a16="http://schemas.microsoft.com/office/drawing/2014/main" id="{594252CB-D3A0-4062-8DA0-C17CB0C3C8C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8" name="Freeform 377">
                <a:extLst>
                  <a:ext uri="{FF2B5EF4-FFF2-40B4-BE49-F238E27FC236}">
                    <a16:creationId xmlns:a16="http://schemas.microsoft.com/office/drawing/2014/main" id="{AB2CF0CC-6B0A-44FF-A725-EC582844C2A7}"/>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9" name="Freeform 378">
                <a:extLst>
                  <a:ext uri="{FF2B5EF4-FFF2-40B4-BE49-F238E27FC236}">
                    <a16:creationId xmlns:a16="http://schemas.microsoft.com/office/drawing/2014/main" id="{9856376D-A382-43E2-81C8-B9AF72478FB7}"/>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10" name="Freeform 379">
                <a:extLst>
                  <a:ext uri="{FF2B5EF4-FFF2-40B4-BE49-F238E27FC236}">
                    <a16:creationId xmlns:a16="http://schemas.microsoft.com/office/drawing/2014/main" id="{7385337A-23DD-45CA-B5B1-A45D654DACBA}"/>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11" name="Freeform 380">
                <a:extLst>
                  <a:ext uri="{FF2B5EF4-FFF2-40B4-BE49-F238E27FC236}">
                    <a16:creationId xmlns:a16="http://schemas.microsoft.com/office/drawing/2014/main" id="{DA4A84D5-D510-42D2-A5B9-F385D91BF4A4}"/>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12" name="Freeform 381">
                <a:extLst>
                  <a:ext uri="{FF2B5EF4-FFF2-40B4-BE49-F238E27FC236}">
                    <a16:creationId xmlns:a16="http://schemas.microsoft.com/office/drawing/2014/main" id="{7FC6425D-3C49-4E3D-95DD-F9CA8D5B2CFB}"/>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13" name="Freeform 382">
                <a:extLst>
                  <a:ext uri="{FF2B5EF4-FFF2-40B4-BE49-F238E27FC236}">
                    <a16:creationId xmlns:a16="http://schemas.microsoft.com/office/drawing/2014/main" id="{BF644F18-E794-4A0B-A495-D5414DB075E0}"/>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14" name="Freeform 383">
                <a:extLst>
                  <a:ext uri="{FF2B5EF4-FFF2-40B4-BE49-F238E27FC236}">
                    <a16:creationId xmlns:a16="http://schemas.microsoft.com/office/drawing/2014/main" id="{09DABA73-D7C0-470F-84F8-4EDE0CAAC75E}"/>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15" name="Freeform 384">
                <a:extLst>
                  <a:ext uri="{FF2B5EF4-FFF2-40B4-BE49-F238E27FC236}">
                    <a16:creationId xmlns:a16="http://schemas.microsoft.com/office/drawing/2014/main" id="{689EFC00-0A74-462E-88C4-08DEF4B714C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pic>
        <p:nvPicPr>
          <p:cNvPr id="19" name="Picture 18" descr="Old gay couple in coffee shop">
            <a:extLst>
              <a:ext uri="{FF2B5EF4-FFF2-40B4-BE49-F238E27FC236}">
                <a16:creationId xmlns:a16="http://schemas.microsoft.com/office/drawing/2014/main" id="{2BD3CBDE-7428-465F-A079-4125D6CBDE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714" y="1723254"/>
            <a:ext cx="4090737" cy="3411492"/>
          </a:xfrm>
          <a:prstGeom prst="rect">
            <a:avLst/>
          </a:prstGeom>
        </p:spPr>
      </p:pic>
    </p:spTree>
    <p:extLst>
      <p:ext uri="{BB962C8B-B14F-4D97-AF65-F5344CB8AC3E}">
        <p14:creationId xmlns:p14="http://schemas.microsoft.com/office/powerpoint/2010/main" val="52245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EE678-8437-4031-8593-82E342C2ABEC}"/>
              </a:ext>
            </a:extLst>
          </p:cNvPr>
          <p:cNvSpPr>
            <a:spLocks noGrp="1"/>
          </p:cNvSpPr>
          <p:nvPr>
            <p:ph type="body" sz="quarter" idx="18"/>
          </p:nvPr>
        </p:nvSpPr>
        <p:spPr>
          <a:xfrm>
            <a:off x="420415" y="1576552"/>
            <a:ext cx="11424744" cy="4141076"/>
          </a:xfrm>
        </p:spPr>
        <p:txBody>
          <a:bodyPr vert="horz" lIns="91440" tIns="45720" rIns="91440" bIns="45720" rtlCol="0" anchor="t">
            <a:normAutofit lnSpcReduction="10000"/>
          </a:bodyPr>
          <a:lstStyle/>
          <a:p>
            <a:pPr indent="0"/>
            <a:r>
              <a:rPr lang="lt-LT" dirty="0"/>
              <a:t>Su fizine aplinka susiję aktyvaus senėjimo veiksniai yra transportas ir būstas. Didelė dalis esamų transporto paslaugų vyresnio amžiaus žmonėms ir neįgaliesiems labai priklauso nuo savanorių. Tai svarbu atsižvelgiant į senjorų apsipirkimo įpročius. </a:t>
            </a:r>
          </a:p>
          <a:p>
            <a:pPr indent="0"/>
            <a:r>
              <a:rPr lang="lt-LT" dirty="0"/>
              <a:t>Dauguma vyresnio amžiaus žmonių nori likti gyventi savo namuose. Šiuo metu daugelis namų nėra pritaikyti tokiems pokyčiams ir juose nėra išmaniųjų namų sprendimų. Pritaikomi išmaniųjų namų sprendimai gali padėti atnaujinti ir geriau palaikyti vyresnio amžiaus žmonių savarankišką gyvenimą. Suteikus vyresnio amžiaus žmonėms galimybę likti savo namuose, sumažėja spaudimas sveikatos priežiūros ir globos sektoriui, nes atidedamas perkėlimas į stacionarias globos įstaigas. Atvejų tyrimuose matyti, kaip novatoriški maisto pristatymo į namus paslaugų būdai yra maisto produktų ir (arba) paslaugų augimo sritis (</a:t>
            </a:r>
            <a:r>
              <a:rPr lang="lt-LT" dirty="0" err="1"/>
              <a:t>Barbora.lt</a:t>
            </a:r>
            <a:r>
              <a:rPr lang="lt-LT" dirty="0"/>
              <a:t>; </a:t>
            </a:r>
            <a:r>
              <a:rPr lang="lt-LT" dirty="0" err="1"/>
              <a:t>wolt.lt</a:t>
            </a:r>
            <a:r>
              <a:rPr lang="lt-LT" dirty="0"/>
              <a:t>. ir kitos platformos, teikiančios maisto produktų bei gaminių pristatymo paslaugas visoje Lietuvoje).</a:t>
            </a:r>
            <a:endParaRPr lang="en-IE" dirty="0">
              <a:highlight>
                <a:srgbClr val="FFFF00"/>
              </a:highlight>
            </a:endParaRPr>
          </a:p>
        </p:txBody>
      </p:sp>
      <p:sp>
        <p:nvSpPr>
          <p:cNvPr id="3" name="Text Placeholder 2">
            <a:extLst>
              <a:ext uri="{FF2B5EF4-FFF2-40B4-BE49-F238E27FC236}">
                <a16:creationId xmlns:a16="http://schemas.microsoft.com/office/drawing/2014/main" id="{49A973B5-82D3-44F3-B4D1-78948C57EDD0}"/>
              </a:ext>
            </a:extLst>
          </p:cNvPr>
          <p:cNvSpPr>
            <a:spLocks noGrp="1"/>
          </p:cNvSpPr>
          <p:nvPr>
            <p:ph type="body" sz="quarter" idx="16"/>
          </p:nvPr>
        </p:nvSpPr>
        <p:spPr/>
        <p:txBody>
          <a:bodyPr>
            <a:normAutofit/>
          </a:bodyPr>
          <a:lstStyle/>
          <a:p>
            <a:r>
              <a:rPr lang="lt-LT" sz="3300" b="1" dirty="0"/>
              <a:t>Fizinė aplinka</a:t>
            </a:r>
            <a:endParaRPr lang="en-IE" sz="3300" b="1" dirty="0"/>
          </a:p>
        </p:txBody>
      </p:sp>
      <p:pic>
        <p:nvPicPr>
          <p:cNvPr id="5" name="Graphic 4" descr="House outline">
            <a:extLst>
              <a:ext uri="{FF2B5EF4-FFF2-40B4-BE49-F238E27FC236}">
                <a16:creationId xmlns:a16="http://schemas.microsoft.com/office/drawing/2014/main" id="{CC907BA2-1090-48F6-9D2C-5588A113AE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2886" y="476882"/>
            <a:ext cx="914400" cy="914400"/>
          </a:xfrm>
          <a:prstGeom prst="rect">
            <a:avLst/>
          </a:prstGeom>
        </p:spPr>
      </p:pic>
      <p:sp>
        <p:nvSpPr>
          <p:cNvPr id="6" name="Rectangle 5">
            <a:extLst>
              <a:ext uri="{FF2B5EF4-FFF2-40B4-BE49-F238E27FC236}">
                <a16:creationId xmlns:a16="http://schemas.microsoft.com/office/drawing/2014/main" id="{301F7397-E7D4-4EE9-BB2D-079951D4F0C2}"/>
              </a:ext>
            </a:extLst>
          </p:cNvPr>
          <p:cNvSpPr/>
          <p:nvPr/>
        </p:nvSpPr>
        <p:spPr>
          <a:xfrm>
            <a:off x="10787973" y="1070888"/>
            <a:ext cx="85653" cy="69484"/>
          </a:xfrm>
          <a:prstGeom prst="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E8AED00F-5CBE-4D4E-BE60-E6DE3079FBBB}"/>
              </a:ext>
            </a:extLst>
          </p:cNvPr>
          <p:cNvSpPr/>
          <p:nvPr/>
        </p:nvSpPr>
        <p:spPr>
          <a:xfrm>
            <a:off x="11118713" y="1069035"/>
            <a:ext cx="85653" cy="71337"/>
          </a:xfrm>
          <a:prstGeom prst="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504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C44D54-72DE-49BE-B5BC-40C1BC91E211}"/>
              </a:ext>
            </a:extLst>
          </p:cNvPr>
          <p:cNvSpPr>
            <a:spLocks noGrp="1"/>
          </p:cNvSpPr>
          <p:nvPr>
            <p:ph type="body" sz="quarter" idx="18"/>
          </p:nvPr>
        </p:nvSpPr>
        <p:spPr>
          <a:xfrm>
            <a:off x="497149" y="1399850"/>
            <a:ext cx="5678750" cy="3867704"/>
          </a:xfrm>
        </p:spPr>
        <p:txBody>
          <a:bodyPr>
            <a:normAutofit fontScale="92500"/>
          </a:bodyPr>
          <a:lstStyle/>
          <a:p>
            <a:pPr indent="0">
              <a:lnSpc>
                <a:spcPct val="100000"/>
              </a:lnSpc>
            </a:pPr>
            <a:r>
              <a:rPr lang="en-LT" dirty="0"/>
              <a:t>„</a:t>
            </a:r>
            <a:r>
              <a:rPr lang="lt-LT" dirty="0"/>
              <a:t>Inovatyvus maistas senjorams"  </a:t>
            </a:r>
            <a:r>
              <a:rPr lang="en-LT" dirty="0"/>
              <a:t>–</a:t>
            </a:r>
            <a:r>
              <a:rPr lang="lt-LT" dirty="0"/>
              <a:t> tai atviros prieigos mokymo programa, skirta maisto pramonės sektoriaus mažoms ir vidutinėms įmonėms (MVĮ), padedanti joms komercializuoti maistingomis medžiagomis praturtintus maisto produktus, skirtus vyresnio amžiaus žmonėms.</a:t>
            </a:r>
          </a:p>
          <a:p>
            <a:pPr indent="0" algn="ctr">
              <a:lnSpc>
                <a:spcPct val="100000"/>
              </a:lnSpc>
            </a:pPr>
            <a:r>
              <a:rPr lang="en-LT" dirty="0"/>
              <a:t>„</a:t>
            </a:r>
            <a:r>
              <a:rPr lang="lt-LT" dirty="0"/>
              <a:t>Mūsų senėjanti visuomenė gali tapti ekonomikos stiprybe“</a:t>
            </a:r>
          </a:p>
          <a:p>
            <a:pPr indent="0" algn="ctr">
              <a:lnSpc>
                <a:spcPct val="100000"/>
              </a:lnSpc>
            </a:pPr>
            <a:r>
              <a:rPr lang="en-LT" dirty="0"/>
              <a:t>–  </a:t>
            </a:r>
            <a:r>
              <a:rPr lang="en-US" dirty="0"/>
              <a:t>ES </a:t>
            </a:r>
            <a:r>
              <a:rPr lang="en-US" dirty="0" err="1"/>
              <a:t>Komisija</a:t>
            </a:r>
            <a:endParaRPr lang="en-IE" dirty="0"/>
          </a:p>
        </p:txBody>
      </p:sp>
      <p:sp>
        <p:nvSpPr>
          <p:cNvPr id="3" name="Text Placeholder 2">
            <a:extLst>
              <a:ext uri="{FF2B5EF4-FFF2-40B4-BE49-F238E27FC236}">
                <a16:creationId xmlns:a16="http://schemas.microsoft.com/office/drawing/2014/main" id="{792385E9-05D9-45CE-9F77-A6A4D8C14FE4}"/>
              </a:ext>
            </a:extLst>
          </p:cNvPr>
          <p:cNvSpPr>
            <a:spLocks noGrp="1"/>
          </p:cNvSpPr>
          <p:nvPr>
            <p:ph type="body" sz="quarter" idx="16"/>
          </p:nvPr>
        </p:nvSpPr>
        <p:spPr>
          <a:xfrm>
            <a:off x="734715" y="370643"/>
            <a:ext cx="4983180" cy="996593"/>
          </a:xfrm>
        </p:spPr>
        <p:txBody>
          <a:bodyPr>
            <a:normAutofit lnSpcReduction="10000"/>
          </a:bodyPr>
          <a:lstStyle/>
          <a:p>
            <a:r>
              <a:rPr lang="lt-LT" b="1"/>
              <a:t>Inovatyvus maistas senjorams</a:t>
            </a:r>
            <a:endParaRPr lang="en-IE" b="1"/>
          </a:p>
        </p:txBody>
      </p:sp>
      <p:pic>
        <p:nvPicPr>
          <p:cNvPr id="6" name="Picture Placeholder 5" descr="Smiling mature male food truck employee leaning on counter with pen and pad in food truck">
            <a:extLst>
              <a:ext uri="{FF2B5EF4-FFF2-40B4-BE49-F238E27FC236}">
                <a16:creationId xmlns:a16="http://schemas.microsoft.com/office/drawing/2014/main" id="{371BDF0B-6DC0-44EF-BA41-E928642C883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832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12AC6-DCD1-487A-8A0F-D6C194803384}"/>
              </a:ext>
            </a:extLst>
          </p:cNvPr>
          <p:cNvSpPr>
            <a:spLocks noGrp="1"/>
          </p:cNvSpPr>
          <p:nvPr>
            <p:ph type="body" sz="quarter" idx="18"/>
          </p:nvPr>
        </p:nvSpPr>
        <p:spPr>
          <a:xfrm>
            <a:off x="408562" y="1757011"/>
            <a:ext cx="11430000" cy="3867704"/>
          </a:xfrm>
        </p:spPr>
        <p:txBody>
          <a:bodyPr>
            <a:normAutofit/>
          </a:bodyPr>
          <a:lstStyle/>
          <a:p>
            <a:pPr indent="0"/>
            <a:r>
              <a:rPr lang="lt-LT" dirty="0"/>
              <a:t>Sveikatos priežiūros paslaugų poreikis didėja su amžiumi. Per ateinančius metus ES gerokai padaugės vyresnių nei 65 metų žmonių, kuriems reikės (ilgalaikės) sveikatos priežiūros, o tai tiesiogiai veikia sveikatos priežiūros sistemą. </a:t>
            </a:r>
          </a:p>
          <a:p>
            <a:pPr indent="0"/>
            <a:r>
              <a:rPr lang="lt-LT" dirty="0"/>
              <a:t>Socialinės priežiūros sektorius taip pat patiria spaudimą, nes didėjant gyventojų amžiui žmonių judėjimo galimybės tampa vis labiau ribotos ir jiems reikia papildomos pagalbos atliekant kasdienius darbus. Taigi, technologinių ir skaitmeninių sprendimų įtraukimas į sveikatos ir priežiūros sistemą bei maisto ir gėrimų tiekimą gali būti vertinamas kaip galimybė verslui- į senjorų namus gali būti pristatoma daugiau asmeniškai pritaikytų sprendimų. ES šalys, naudojančios tokius sprendimus, didina priežiūros paslaugų teikimo efektyvumą.</a:t>
            </a:r>
            <a:endParaRPr lang="en-IE" dirty="0"/>
          </a:p>
        </p:txBody>
      </p:sp>
      <p:sp>
        <p:nvSpPr>
          <p:cNvPr id="3" name="Text Placeholder 2">
            <a:extLst>
              <a:ext uri="{FF2B5EF4-FFF2-40B4-BE49-F238E27FC236}">
                <a16:creationId xmlns:a16="http://schemas.microsoft.com/office/drawing/2014/main" id="{E036DB87-F6DB-431F-A43B-13BE3B5CA5D2}"/>
              </a:ext>
            </a:extLst>
          </p:cNvPr>
          <p:cNvSpPr>
            <a:spLocks noGrp="1"/>
          </p:cNvSpPr>
          <p:nvPr>
            <p:ph type="body" sz="quarter" idx="16"/>
          </p:nvPr>
        </p:nvSpPr>
        <p:spPr/>
        <p:txBody>
          <a:bodyPr>
            <a:normAutofit/>
          </a:bodyPr>
          <a:lstStyle/>
          <a:p>
            <a:r>
              <a:rPr lang="lt-LT" sz="3300" b="1" dirty="0"/>
              <a:t>Sveikatos ir socialinės paslaugos</a:t>
            </a:r>
            <a:endParaRPr lang="en-IE" sz="3300" b="1" dirty="0"/>
          </a:p>
        </p:txBody>
      </p:sp>
      <p:pic>
        <p:nvPicPr>
          <p:cNvPr id="8" name="Graphic 7" descr="Medical outline">
            <a:extLst>
              <a:ext uri="{FF2B5EF4-FFF2-40B4-BE49-F238E27FC236}">
                <a16:creationId xmlns:a16="http://schemas.microsoft.com/office/drawing/2014/main" id="{33933CE6-7E1D-4D08-BE13-BD27968C52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2886" y="476882"/>
            <a:ext cx="914400" cy="914400"/>
          </a:xfrm>
          <a:prstGeom prst="rect">
            <a:avLst/>
          </a:prstGeom>
        </p:spPr>
      </p:pic>
    </p:spTree>
    <p:extLst>
      <p:ext uri="{BB962C8B-B14F-4D97-AF65-F5344CB8AC3E}">
        <p14:creationId xmlns:p14="http://schemas.microsoft.com/office/powerpoint/2010/main" val="1649072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FE8E9D-11D1-44E1-B79D-D0F901B998A2}"/>
              </a:ext>
            </a:extLst>
          </p:cNvPr>
          <p:cNvSpPr>
            <a:spLocks noGrp="1"/>
          </p:cNvSpPr>
          <p:nvPr>
            <p:ph type="body" sz="quarter" idx="18"/>
          </p:nvPr>
        </p:nvSpPr>
        <p:spPr>
          <a:xfrm>
            <a:off x="457200" y="1757011"/>
            <a:ext cx="11085616" cy="3867704"/>
          </a:xfrm>
        </p:spPr>
        <p:txBody>
          <a:bodyPr vert="horz" lIns="91440" tIns="45720" rIns="91440" bIns="45720" rtlCol="0" anchor="t">
            <a:normAutofit/>
          </a:bodyPr>
          <a:lstStyle/>
          <a:p>
            <a:pPr indent="0"/>
            <a:r>
              <a:rPr lang="lt-LT" dirty="0"/>
              <a:t>Elgesį lemiantys veiksniai, tokie kaip: sveika mityba, fizinis aktyvumas ir vaistų vartojimas, yra svarbiausi aktyvaus ir sveiko gyvenimo būdo veiksniai. Vidutinė gyvenimo trukmė gerokai pailgėjo visoje ES, ir dabar vidutinė tikėtina gyvenimo trukmė gimus vyrams yra 78 metai, o moterims </a:t>
            </a:r>
            <a:r>
              <a:rPr lang="en-LT" dirty="0"/>
              <a:t>–</a:t>
            </a:r>
            <a:r>
              <a:rPr lang="lt-LT" dirty="0"/>
              <a:t> beveik 84 metai. Tačiau, tikėtina, sveiko gyvenimo trukmė sulaukus 65 metų amžiaus vyrams yra 18 metų, o moterims </a:t>
            </a:r>
            <a:r>
              <a:rPr lang="en-LT" dirty="0"/>
              <a:t>–</a:t>
            </a:r>
            <a:r>
              <a:rPr lang="lt-LT" dirty="0"/>
              <a:t> 22 metai, </a:t>
            </a:r>
            <a:r>
              <a:rPr lang="lt-LT" dirty="0" err="1"/>
              <a:t>abiems</a:t>
            </a:r>
            <a:r>
              <a:rPr lang="lt-LT" dirty="0"/>
              <a:t> bendrai tikimasi 8,6 metų sveiko gyvenimo </a:t>
            </a:r>
            <a:r>
              <a:rPr lang="en-US" dirty="0"/>
              <a:t>(</a:t>
            </a:r>
            <a:r>
              <a:rPr lang="en-US" dirty="0">
                <a:solidFill>
                  <a:srgbClr val="1D599B"/>
                </a:solidFill>
                <a:hlinkClick r:id="rId3">
                  <a:extLst>
                    <a:ext uri="{A12FA001-AC4F-418D-AE19-62706E023703}">
                      <ahyp:hlinkClr xmlns:ahyp="http://schemas.microsoft.com/office/drawing/2018/hyperlinkcolor" val="tx"/>
                    </a:ext>
                  </a:extLst>
                </a:hlinkClick>
              </a:rPr>
              <a:t>Eurostat, 2014</a:t>
            </a:r>
            <a:r>
              <a:rPr lang="en-US" dirty="0"/>
              <a:t>). </a:t>
            </a:r>
            <a:r>
              <a:rPr lang="lt-LT" dirty="0"/>
              <a:t>Taigi, aktyvaus ir sveiko senėjimo sprendimai taip pat gali būti svarbūs gydant ligas. Todėl tikimasi, kad ES ir pasaulinė aktyvaus ir sveiko senėjimo rinka bus didelė ir augs. </a:t>
            </a:r>
          </a:p>
          <a:p>
            <a:pPr indent="0"/>
            <a:endParaRPr lang="en-US" dirty="0"/>
          </a:p>
          <a:p>
            <a:pPr indent="0"/>
            <a:endParaRPr lang="en-IE" dirty="0"/>
          </a:p>
        </p:txBody>
      </p:sp>
      <p:sp>
        <p:nvSpPr>
          <p:cNvPr id="3" name="Text Placeholder 2">
            <a:extLst>
              <a:ext uri="{FF2B5EF4-FFF2-40B4-BE49-F238E27FC236}">
                <a16:creationId xmlns:a16="http://schemas.microsoft.com/office/drawing/2014/main" id="{57FCB0BD-838C-4D5E-AEFB-18A5BF760B0A}"/>
              </a:ext>
            </a:extLst>
          </p:cNvPr>
          <p:cNvSpPr>
            <a:spLocks noGrp="1"/>
          </p:cNvSpPr>
          <p:nvPr>
            <p:ph type="body" sz="quarter" idx="16"/>
          </p:nvPr>
        </p:nvSpPr>
        <p:spPr/>
        <p:txBody>
          <a:bodyPr>
            <a:normAutofit/>
          </a:bodyPr>
          <a:lstStyle/>
          <a:p>
            <a:r>
              <a:rPr lang="lt-LT" sz="3300" b="1" dirty="0"/>
              <a:t>Elgesio veiksniai</a:t>
            </a:r>
            <a:endParaRPr lang="en-IE" sz="3300" b="1" dirty="0"/>
          </a:p>
        </p:txBody>
      </p:sp>
      <p:pic>
        <p:nvPicPr>
          <p:cNvPr id="4" name="Graphic 3" descr="Lunch Box with solid fill">
            <a:extLst>
              <a:ext uri="{FF2B5EF4-FFF2-40B4-BE49-F238E27FC236}">
                <a16:creationId xmlns:a16="http://schemas.microsoft.com/office/drawing/2014/main" id="{A0B93A30-2821-4E07-82E9-E67E0FC19D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8416" y="476882"/>
            <a:ext cx="914400" cy="914400"/>
          </a:xfrm>
          <a:prstGeom prst="rect">
            <a:avLst/>
          </a:prstGeom>
        </p:spPr>
      </p:pic>
      <p:sp>
        <p:nvSpPr>
          <p:cNvPr id="5" name="Minus Sign 4">
            <a:extLst>
              <a:ext uri="{FF2B5EF4-FFF2-40B4-BE49-F238E27FC236}">
                <a16:creationId xmlns:a16="http://schemas.microsoft.com/office/drawing/2014/main" id="{AC822B2F-493B-4C12-8572-FFC1A8C5C874}"/>
              </a:ext>
            </a:extLst>
          </p:cNvPr>
          <p:cNvSpPr/>
          <p:nvPr/>
        </p:nvSpPr>
        <p:spPr>
          <a:xfrm rot="1593491">
            <a:off x="10971171" y="524458"/>
            <a:ext cx="258731" cy="194553"/>
          </a:xfrm>
          <a:prstGeom prst="mathMinus">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04700022"/>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07CB-0BFF-43FD-A43C-C0FEA70B0260}"/>
              </a:ext>
            </a:extLst>
          </p:cNvPr>
          <p:cNvSpPr>
            <a:spLocks noGrp="1"/>
          </p:cNvSpPr>
          <p:nvPr>
            <p:ph type="body" sz="quarter" idx="18"/>
          </p:nvPr>
        </p:nvSpPr>
        <p:spPr>
          <a:xfrm>
            <a:off x="476655" y="1757011"/>
            <a:ext cx="11066161" cy="3867704"/>
          </a:xfrm>
        </p:spPr>
        <p:txBody>
          <a:bodyPr>
            <a:normAutofit/>
          </a:bodyPr>
          <a:lstStyle/>
          <a:p>
            <a:pPr indent="0"/>
            <a:r>
              <a:rPr lang="lt-LT" dirty="0"/>
              <a:t>Asmeniniai aktyvaus senėjimo veiksniai apima biologines ir genetines savybes, kurios daro įtaką asmens senėjimui, ir psichologinius veiksnius, pavyzdžiui, kognityvinius gebėjimus. Ypatingas senatvės iššūkis yra senatvinė demencija, kuria serga beveik 6 proc. vyresnių nei 60 metų ES gyventojų. Žmonės, kuriems pasireiškia sunkūs demencijos simptomai, dažnai negali gyventi vieni, nes gali kelti pavojų sau. </a:t>
            </a:r>
          </a:p>
          <a:p>
            <a:pPr indent="0"/>
            <a:r>
              <a:rPr lang="lt-LT" dirty="0"/>
              <a:t>Yra individualizuotų vaistų ir mitybos, padedančių palaikyti aktyvų ir sveiką senėjimą, rinka. Be to, kuriant naujas integruotas technologijas, kurios gali būti naudojamos informacijai apie sveikatą ir gerovę rinkti ir patarimams teikti, galima dar labiau pagerinti sveikatą ir gerovę. </a:t>
            </a:r>
            <a:endParaRPr lang="en-IE" dirty="0"/>
          </a:p>
        </p:txBody>
      </p:sp>
      <p:sp>
        <p:nvSpPr>
          <p:cNvPr id="3" name="Text Placeholder 2">
            <a:extLst>
              <a:ext uri="{FF2B5EF4-FFF2-40B4-BE49-F238E27FC236}">
                <a16:creationId xmlns:a16="http://schemas.microsoft.com/office/drawing/2014/main" id="{B890FF0C-1556-4552-B238-749F17BFE9DB}"/>
              </a:ext>
            </a:extLst>
          </p:cNvPr>
          <p:cNvSpPr>
            <a:spLocks noGrp="1"/>
          </p:cNvSpPr>
          <p:nvPr>
            <p:ph type="body" sz="quarter" idx="16"/>
          </p:nvPr>
        </p:nvSpPr>
        <p:spPr/>
        <p:txBody>
          <a:bodyPr>
            <a:normAutofit/>
          </a:bodyPr>
          <a:lstStyle/>
          <a:p>
            <a:r>
              <a:rPr lang="lt-LT" sz="3300" b="1" dirty="0"/>
              <a:t>Asmeniniai veiksniai</a:t>
            </a:r>
            <a:endParaRPr lang="en-IE" sz="3300" b="1" dirty="0"/>
          </a:p>
        </p:txBody>
      </p:sp>
      <p:grpSp>
        <p:nvGrpSpPr>
          <p:cNvPr id="4" name="Graphic 3">
            <a:extLst>
              <a:ext uri="{FF2B5EF4-FFF2-40B4-BE49-F238E27FC236}">
                <a16:creationId xmlns:a16="http://schemas.microsoft.com/office/drawing/2014/main" id="{0E4A3BB9-51AD-4023-8603-9FC05A40C9A2}"/>
              </a:ext>
            </a:extLst>
          </p:cNvPr>
          <p:cNvGrpSpPr/>
          <p:nvPr/>
        </p:nvGrpSpPr>
        <p:grpSpPr>
          <a:xfrm>
            <a:off x="10387607" y="399243"/>
            <a:ext cx="1069679" cy="1069677"/>
            <a:chOff x="4621636" y="3685754"/>
            <a:chExt cx="1069679" cy="1069677"/>
          </a:xfrm>
        </p:grpSpPr>
        <p:sp>
          <p:nvSpPr>
            <p:cNvPr id="5" name="Freeform 1160">
              <a:extLst>
                <a:ext uri="{FF2B5EF4-FFF2-40B4-BE49-F238E27FC236}">
                  <a16:creationId xmlns:a16="http://schemas.microsoft.com/office/drawing/2014/main" id="{A9AE6C29-CC8B-460D-8BD1-ABFC9559EDB8}"/>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B2411E8D-94D5-4907-9921-24B82F5A4050}"/>
                </a:ext>
              </a:extLst>
            </p:cNvPr>
            <p:cNvGrpSpPr/>
            <p:nvPr/>
          </p:nvGrpSpPr>
          <p:grpSpPr>
            <a:xfrm>
              <a:off x="4621636" y="3685754"/>
              <a:ext cx="1069679" cy="1069677"/>
              <a:chOff x="4621636" y="3685754"/>
              <a:chExt cx="1069679" cy="1069677"/>
            </a:xfrm>
          </p:grpSpPr>
          <p:grpSp>
            <p:nvGrpSpPr>
              <p:cNvPr id="7" name="Graphic 3">
                <a:extLst>
                  <a:ext uri="{FF2B5EF4-FFF2-40B4-BE49-F238E27FC236}">
                    <a16:creationId xmlns:a16="http://schemas.microsoft.com/office/drawing/2014/main" id="{993E0B7A-5A46-4582-92C6-2E6C0579D009}"/>
                  </a:ext>
                </a:extLst>
              </p:cNvPr>
              <p:cNvGrpSpPr/>
              <p:nvPr/>
            </p:nvGrpSpPr>
            <p:grpSpPr>
              <a:xfrm>
                <a:off x="4621636" y="3685754"/>
                <a:ext cx="1069679" cy="1069677"/>
                <a:chOff x="4621636" y="3685754"/>
                <a:chExt cx="1069679" cy="1069677"/>
              </a:xfrm>
              <a:solidFill>
                <a:srgbClr val="000000"/>
              </a:solidFill>
            </p:grpSpPr>
            <p:sp>
              <p:nvSpPr>
                <p:cNvPr id="9" name="Freeform 1164">
                  <a:extLst>
                    <a:ext uri="{FF2B5EF4-FFF2-40B4-BE49-F238E27FC236}">
                      <a16:creationId xmlns:a16="http://schemas.microsoft.com/office/drawing/2014/main" id="{0A214FC5-6966-4953-91AC-29E937FCD111}"/>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endParaRPr lang="en-US"/>
                </a:p>
              </p:txBody>
            </p:sp>
            <p:sp>
              <p:nvSpPr>
                <p:cNvPr id="10" name="Freeform 1165">
                  <a:extLst>
                    <a:ext uri="{FF2B5EF4-FFF2-40B4-BE49-F238E27FC236}">
                      <a16:creationId xmlns:a16="http://schemas.microsoft.com/office/drawing/2014/main" id="{6F521D17-6B7E-4491-94BC-024C75BF6092}"/>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endParaRPr lang="en-US"/>
                </a:p>
              </p:txBody>
            </p:sp>
            <p:sp>
              <p:nvSpPr>
                <p:cNvPr id="11" name="Freeform 1166">
                  <a:extLst>
                    <a:ext uri="{FF2B5EF4-FFF2-40B4-BE49-F238E27FC236}">
                      <a16:creationId xmlns:a16="http://schemas.microsoft.com/office/drawing/2014/main" id="{991078FA-458A-4096-AFF1-067B0FC862A5}"/>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endParaRPr lang="en-US"/>
                </a:p>
              </p:txBody>
            </p:sp>
            <p:sp>
              <p:nvSpPr>
                <p:cNvPr id="12" name="Freeform 1167">
                  <a:extLst>
                    <a:ext uri="{FF2B5EF4-FFF2-40B4-BE49-F238E27FC236}">
                      <a16:creationId xmlns:a16="http://schemas.microsoft.com/office/drawing/2014/main" id="{FDC57209-78F0-407C-A1F5-DA820C1968BD}"/>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endParaRPr lang="en-US"/>
                </a:p>
              </p:txBody>
            </p:sp>
            <p:sp>
              <p:nvSpPr>
                <p:cNvPr id="13" name="Freeform 1168">
                  <a:extLst>
                    <a:ext uri="{FF2B5EF4-FFF2-40B4-BE49-F238E27FC236}">
                      <a16:creationId xmlns:a16="http://schemas.microsoft.com/office/drawing/2014/main" id="{911872F4-55C3-46E4-A574-6AA3234D2F08}"/>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endParaRPr lang="en-US"/>
                </a:p>
              </p:txBody>
            </p:sp>
            <p:sp>
              <p:nvSpPr>
                <p:cNvPr id="14" name="Freeform 1169">
                  <a:extLst>
                    <a:ext uri="{FF2B5EF4-FFF2-40B4-BE49-F238E27FC236}">
                      <a16:creationId xmlns:a16="http://schemas.microsoft.com/office/drawing/2014/main" id="{DEEA45A5-D1ED-4ED4-9B37-BE0579F7E4F5}"/>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endParaRPr lang="en-US"/>
                </a:p>
              </p:txBody>
            </p:sp>
            <p:sp>
              <p:nvSpPr>
                <p:cNvPr id="15" name="Freeform 1170">
                  <a:extLst>
                    <a:ext uri="{FF2B5EF4-FFF2-40B4-BE49-F238E27FC236}">
                      <a16:creationId xmlns:a16="http://schemas.microsoft.com/office/drawing/2014/main" id="{4A2FBE56-A12C-40B4-9288-847CD2A644A3}"/>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4549A90C-1A31-48ED-8E33-CDBF9D107939}"/>
                    </a:ext>
                  </a:extLst>
                </p:cNvPr>
                <p:cNvGrpSpPr/>
                <p:nvPr/>
              </p:nvGrpSpPr>
              <p:grpSpPr>
                <a:xfrm>
                  <a:off x="5021366" y="3862855"/>
                  <a:ext cx="233848" cy="56033"/>
                  <a:chOff x="5021366" y="3862855"/>
                  <a:chExt cx="233848" cy="56033"/>
                </a:xfrm>
                <a:solidFill>
                  <a:srgbClr val="000000"/>
                </a:solidFill>
              </p:grpSpPr>
              <p:sp>
                <p:nvSpPr>
                  <p:cNvPr id="18" name="Freeform 1173">
                    <a:extLst>
                      <a:ext uri="{FF2B5EF4-FFF2-40B4-BE49-F238E27FC236}">
                        <a16:creationId xmlns:a16="http://schemas.microsoft.com/office/drawing/2014/main" id="{E8F45CFE-55D1-43B7-ACDC-99D07ED2C74C}"/>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endParaRPr lang="en-US"/>
                  </a:p>
                </p:txBody>
              </p:sp>
              <p:sp>
                <p:nvSpPr>
                  <p:cNvPr id="19" name="Freeform 1174">
                    <a:extLst>
                      <a:ext uri="{FF2B5EF4-FFF2-40B4-BE49-F238E27FC236}">
                        <a16:creationId xmlns:a16="http://schemas.microsoft.com/office/drawing/2014/main" id="{D19E746D-FFCD-44B4-A063-411F417995EB}"/>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endParaRPr lang="en-US"/>
                  </a:p>
                </p:txBody>
              </p:sp>
            </p:grpSp>
            <p:sp>
              <p:nvSpPr>
                <p:cNvPr id="17" name="Freeform 1172">
                  <a:extLst>
                    <a:ext uri="{FF2B5EF4-FFF2-40B4-BE49-F238E27FC236}">
                      <a16:creationId xmlns:a16="http://schemas.microsoft.com/office/drawing/2014/main" id="{EEFDAD6B-340D-436F-8F9B-D4DE05425053}"/>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endParaRPr lang="en-US"/>
                </a:p>
              </p:txBody>
            </p:sp>
          </p:grpSp>
          <p:sp>
            <p:nvSpPr>
              <p:cNvPr id="8" name="Freeform 1163">
                <a:extLst>
                  <a:ext uri="{FF2B5EF4-FFF2-40B4-BE49-F238E27FC236}">
                    <a16:creationId xmlns:a16="http://schemas.microsoft.com/office/drawing/2014/main" id="{852B63E1-909D-4D83-9001-A13C3EA4BE7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90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owl of food&#10;&#10;Description automatically generated with low confidence">
            <a:extLst>
              <a:ext uri="{FF2B5EF4-FFF2-40B4-BE49-F238E27FC236}">
                <a16:creationId xmlns:a16="http://schemas.microsoft.com/office/drawing/2014/main" id="{8019C897-A932-4D41-A3F6-9A04C563EE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9226" r="9226"/>
          <a:stretch>
            <a:fillRect/>
          </a:stretch>
        </p:blipFill>
        <p:spPr/>
      </p:pic>
      <p:sp>
        <p:nvSpPr>
          <p:cNvPr id="3" name="Text Placeholder 2">
            <a:extLst>
              <a:ext uri="{FF2B5EF4-FFF2-40B4-BE49-F238E27FC236}">
                <a16:creationId xmlns:a16="http://schemas.microsoft.com/office/drawing/2014/main" id="{BEF25424-932E-433D-BC09-0160B2650120}"/>
              </a:ext>
            </a:extLst>
          </p:cNvPr>
          <p:cNvSpPr>
            <a:spLocks noGrp="1"/>
          </p:cNvSpPr>
          <p:nvPr>
            <p:ph type="body" sz="quarter" idx="18"/>
          </p:nvPr>
        </p:nvSpPr>
        <p:spPr>
          <a:xfrm>
            <a:off x="1455938" y="1408386"/>
            <a:ext cx="5193437" cy="5182914"/>
          </a:xfrm>
        </p:spPr>
        <p:txBody>
          <a:bodyPr vert="horz" lIns="91440" tIns="45720" rIns="91440" bIns="45720" rtlCol="0" anchor="t">
            <a:normAutofit/>
          </a:bodyPr>
          <a:lstStyle/>
          <a:p>
            <a:pPr marL="71755">
              <a:lnSpc>
                <a:spcPct val="100000"/>
              </a:lnSpc>
            </a:pPr>
            <a:r>
              <a:rPr lang="lt-LT" dirty="0"/>
              <a:t>Norint pasirengti kovoti su Europos gyventojų senėjimu, būtina ne tik apsvarstyti iššūkius, bet ir daugiau dėmesio skirti galimybėms, kurias suteikia ilgėjanti gyvenimo trukmė, </a:t>
            </a:r>
            <a:r>
              <a:rPr lang="lt-LT" dirty="0" err="1"/>
              <a:t>t.y</a:t>
            </a:r>
            <a:r>
              <a:rPr lang="lt-LT" dirty="0"/>
              <a:t>.</a:t>
            </a:r>
            <a:endParaRPr lang="en-US" dirty="0"/>
          </a:p>
          <a:p>
            <a:pPr marL="71755" algn="ctr">
              <a:lnSpc>
                <a:spcPct val="100000"/>
              </a:lnSpc>
            </a:pPr>
            <a:r>
              <a:rPr lang="en-US" b="1" dirty="0"/>
              <a:t> </a:t>
            </a:r>
            <a:r>
              <a:rPr lang="lt-LT" b="1" dirty="0"/>
              <a:t>senjorams tinkamų arba maistingomis medžiagomis praturtintų maisto produktų ir gaminių kūrimui ir </a:t>
            </a:r>
            <a:r>
              <a:rPr lang="lt-LT" b="1" dirty="0" err="1"/>
              <a:t>komercializavimui</a:t>
            </a:r>
            <a:r>
              <a:rPr lang="lt-LT" b="1" dirty="0"/>
              <a:t>. </a:t>
            </a:r>
          </a:p>
          <a:p>
            <a:pPr marL="71755" algn="ctr">
              <a:lnSpc>
                <a:spcPct val="100000"/>
              </a:lnSpc>
            </a:pPr>
            <a:endParaRPr lang="en-US" dirty="0">
              <a:cs typeface="Calibri"/>
            </a:endParaRPr>
          </a:p>
          <a:p>
            <a:pPr marL="71755" indent="0">
              <a:lnSpc>
                <a:spcPct val="100000"/>
              </a:lnSpc>
            </a:pPr>
            <a:endParaRPr lang="en-IE" dirty="0">
              <a:cs typeface="Calibri" panose="020F0502020204030204"/>
            </a:endParaRPr>
          </a:p>
        </p:txBody>
      </p:sp>
      <p:sp>
        <p:nvSpPr>
          <p:cNvPr id="4" name="Text Placeholder 3">
            <a:extLst>
              <a:ext uri="{FF2B5EF4-FFF2-40B4-BE49-F238E27FC236}">
                <a16:creationId xmlns:a16="http://schemas.microsoft.com/office/drawing/2014/main" id="{3F5788A0-2728-4B33-80DA-88A02ED86A73}"/>
              </a:ext>
            </a:extLst>
          </p:cNvPr>
          <p:cNvSpPr>
            <a:spLocks noGrp="1"/>
          </p:cNvSpPr>
          <p:nvPr>
            <p:ph type="body" sz="quarter" idx="16"/>
          </p:nvPr>
        </p:nvSpPr>
        <p:spPr>
          <a:xfrm>
            <a:off x="1560905" y="500917"/>
            <a:ext cx="4716425" cy="582221"/>
          </a:xfrm>
        </p:spPr>
        <p:txBody>
          <a:bodyPr>
            <a:normAutofit/>
          </a:bodyPr>
          <a:lstStyle/>
          <a:p>
            <a:r>
              <a:rPr lang="en-US" sz="3300" b="1" dirty="0" err="1"/>
              <a:t>Pasirengimas</a:t>
            </a:r>
            <a:endParaRPr lang="en-US" sz="3300" b="1" dirty="0"/>
          </a:p>
        </p:txBody>
      </p:sp>
    </p:spTree>
    <p:extLst>
      <p:ext uri="{BB962C8B-B14F-4D97-AF65-F5344CB8AC3E}">
        <p14:creationId xmlns:p14="http://schemas.microsoft.com/office/powerpoint/2010/main" val="410962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right ladder against dull ladders">
            <a:extLst>
              <a:ext uri="{FF2B5EF4-FFF2-40B4-BE49-F238E27FC236}">
                <a16:creationId xmlns:a16="http://schemas.microsoft.com/office/drawing/2014/main" id="{B5825549-2B27-465D-8E33-A6672FA703D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87C570EC-F362-4ABA-83BD-45754E47C86B}"/>
              </a:ext>
            </a:extLst>
          </p:cNvPr>
          <p:cNvSpPr>
            <a:spLocks noGrp="1"/>
          </p:cNvSpPr>
          <p:nvPr>
            <p:ph type="body" sz="quarter" idx="18"/>
          </p:nvPr>
        </p:nvSpPr>
        <p:spPr>
          <a:xfrm>
            <a:off x="1454331" y="1545020"/>
            <a:ext cx="5397731" cy="5046279"/>
          </a:xfrm>
        </p:spPr>
        <p:txBody>
          <a:bodyPr vert="horz" lIns="91440" tIns="45720" rIns="91440" bIns="45720" rtlCol="0" anchor="t">
            <a:normAutofit/>
          </a:bodyPr>
          <a:lstStyle/>
          <a:p>
            <a:r>
              <a:rPr lang="lt-LT" dirty="0">
                <a:ea typeface="+mn-lt"/>
                <a:cs typeface="+mn-lt"/>
              </a:rPr>
              <a:t>Sėkmingų inovacinių produktų kūrimas yra sudėtingas uždavinys </a:t>
            </a:r>
            <a:r>
              <a:rPr lang="en-LT" dirty="0"/>
              <a:t>–</a:t>
            </a:r>
            <a:r>
              <a:rPr lang="lt-LT" dirty="0">
                <a:ea typeface="+mn-lt"/>
                <a:cs typeface="+mn-lt"/>
              </a:rPr>
              <a:t> maisto pramonė tradiciškai laikoma mažai mokslinių tyrimų reikalaujančiu sektoriumi, kuris yra gana konservatyvus, kalbant apie rinkai pateikiamų naujovių tipą. </a:t>
            </a:r>
          </a:p>
          <a:p>
            <a:r>
              <a:rPr lang="lt-LT" dirty="0">
                <a:ea typeface="+mn-lt"/>
                <a:cs typeface="+mn-lt"/>
              </a:rPr>
              <a:t>Naujų metodų, skirtų naujovėms ir verslumo įgūdžiams tobulinti, taikymas yra būtinas, kad įmonės galėtų patenkinti didėjančią naujų maisto produktų ir paslaugų paklausą sidabrinėje ekonomikoje. </a:t>
            </a:r>
            <a:endParaRPr lang="en-IE" dirty="0">
              <a:cs typeface="Calibri" panose="020F0502020204030204"/>
            </a:endParaRPr>
          </a:p>
        </p:txBody>
      </p:sp>
      <p:sp>
        <p:nvSpPr>
          <p:cNvPr id="4" name="Text Placeholder 3">
            <a:extLst>
              <a:ext uri="{FF2B5EF4-FFF2-40B4-BE49-F238E27FC236}">
                <a16:creationId xmlns:a16="http://schemas.microsoft.com/office/drawing/2014/main" id="{3112D074-6014-4986-BB26-2293A1E1AD56}"/>
              </a:ext>
            </a:extLst>
          </p:cNvPr>
          <p:cNvSpPr>
            <a:spLocks noGrp="1"/>
          </p:cNvSpPr>
          <p:nvPr>
            <p:ph type="body" sz="quarter" idx="16"/>
          </p:nvPr>
        </p:nvSpPr>
        <p:spPr/>
        <p:txBody>
          <a:bodyPr>
            <a:normAutofit/>
          </a:bodyPr>
          <a:lstStyle/>
          <a:p>
            <a:r>
              <a:rPr lang="lt-LT" sz="3300" b="1" dirty="0"/>
              <a:t>Tapti inovatyviu</a:t>
            </a:r>
            <a:endParaRPr lang="en-IE" sz="3300" b="1" dirty="0"/>
          </a:p>
        </p:txBody>
      </p:sp>
    </p:spTree>
    <p:extLst>
      <p:ext uri="{BB962C8B-B14F-4D97-AF65-F5344CB8AC3E}">
        <p14:creationId xmlns:p14="http://schemas.microsoft.com/office/powerpoint/2010/main" val="254207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57AABE-F8B2-4C22-8C38-A55E443C4311}"/>
              </a:ext>
            </a:extLst>
          </p:cNvPr>
          <p:cNvSpPr>
            <a:spLocks noGrp="1"/>
          </p:cNvSpPr>
          <p:nvPr>
            <p:ph type="body" sz="quarter" idx="16"/>
          </p:nvPr>
        </p:nvSpPr>
        <p:spPr>
          <a:xfrm>
            <a:off x="2149154" y="934084"/>
            <a:ext cx="4235894" cy="3682304"/>
          </a:xfrm>
        </p:spPr>
        <p:txBody>
          <a:bodyPr>
            <a:normAutofit/>
          </a:bodyPr>
          <a:lstStyle/>
          <a:p>
            <a:r>
              <a:rPr lang="lt-LT" dirty="0"/>
              <a:t>Inovacijų naudojimas galimybėms kurti </a:t>
            </a:r>
            <a:endParaRPr lang="en-IE" dirty="0"/>
          </a:p>
        </p:txBody>
      </p:sp>
      <p:sp>
        <p:nvSpPr>
          <p:cNvPr id="3" name="Text Placeholder 2">
            <a:extLst>
              <a:ext uri="{FF2B5EF4-FFF2-40B4-BE49-F238E27FC236}">
                <a16:creationId xmlns:a16="http://schemas.microsoft.com/office/drawing/2014/main" id="{A62A8D1E-118D-4511-989E-C166AFA731AB}"/>
              </a:ext>
            </a:extLst>
          </p:cNvPr>
          <p:cNvSpPr>
            <a:spLocks noGrp="1"/>
          </p:cNvSpPr>
          <p:nvPr>
            <p:ph type="body" sz="quarter" idx="17"/>
          </p:nvPr>
        </p:nvSpPr>
        <p:spPr/>
        <p:txBody>
          <a:bodyPr>
            <a:normAutofit fontScale="85000" lnSpcReduction="20000"/>
          </a:bodyPr>
          <a:lstStyle/>
          <a:p>
            <a:r>
              <a:rPr lang="en-US"/>
              <a:t>2</a:t>
            </a:r>
            <a:endParaRPr lang="en-IE"/>
          </a:p>
        </p:txBody>
      </p:sp>
    </p:spTree>
    <p:extLst>
      <p:ext uri="{BB962C8B-B14F-4D97-AF65-F5344CB8AC3E}">
        <p14:creationId xmlns:p14="http://schemas.microsoft.com/office/powerpoint/2010/main" val="163228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peas with one open pea with seeds">
            <a:extLst>
              <a:ext uri="{FF2B5EF4-FFF2-40B4-BE49-F238E27FC236}">
                <a16:creationId xmlns:a16="http://schemas.microsoft.com/office/drawing/2014/main" id="{71DAC84B-8465-4B24-BCC3-31C45976DFB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940F5B38-FAD3-4D81-BEA7-946BAEFBE9E0}"/>
              </a:ext>
            </a:extLst>
          </p:cNvPr>
          <p:cNvSpPr>
            <a:spLocks noGrp="1"/>
          </p:cNvSpPr>
          <p:nvPr>
            <p:ph type="body" sz="quarter" idx="18"/>
          </p:nvPr>
        </p:nvSpPr>
        <p:spPr>
          <a:xfrm>
            <a:off x="1477371" y="1316732"/>
            <a:ext cx="5232188" cy="5455543"/>
          </a:xfrm>
        </p:spPr>
        <p:txBody>
          <a:bodyPr vert="horz" lIns="91440" tIns="45720" rIns="91440" bIns="45720" rtlCol="0" anchor="t">
            <a:normAutofit fontScale="92500" lnSpcReduction="20000"/>
          </a:bodyPr>
          <a:lstStyle/>
          <a:p>
            <a:pPr marL="71755">
              <a:lnSpc>
                <a:spcPct val="120000"/>
              </a:lnSpc>
            </a:pPr>
            <a:r>
              <a:rPr lang="lt-LT" dirty="0"/>
              <a:t>Kaip matome 1 skyriuje, mūsų sidabrinės ekonomikos vartotojų poreikiai nuolat kinta. Būdami maisto pramonės MVĮ, turite gebėti tobulinti įvairias savo verslo sritis, kad išspręstumėte kylančias problemas ir </a:t>
            </a:r>
            <a:r>
              <a:rPr lang="lt-LT" b="1" dirty="0"/>
              <a:t>nuolat kurtumėte naują vertę naujiems klientams</a:t>
            </a:r>
            <a:r>
              <a:rPr lang="lt-LT" dirty="0"/>
              <a:t>.</a:t>
            </a:r>
          </a:p>
          <a:p>
            <a:pPr marL="71755">
              <a:lnSpc>
                <a:spcPct val="120000"/>
              </a:lnSpc>
            </a:pPr>
            <a:r>
              <a:rPr lang="lt-LT" dirty="0"/>
              <a:t>Taigi, žinodami, kokios srities naujovių reikia imtis, galite atrasti naujų galimybių, kurios labiausiai tinka jūsų verslui. </a:t>
            </a:r>
          </a:p>
          <a:p>
            <a:pPr marL="71755">
              <a:lnSpc>
                <a:spcPct val="120000"/>
              </a:lnSpc>
            </a:pPr>
            <a:r>
              <a:rPr lang="lt-LT" dirty="0">
                <a:highlight>
                  <a:srgbClr val="00FFFF"/>
                </a:highlight>
                <a:ea typeface="+mn-lt"/>
                <a:cs typeface="+mn-lt"/>
              </a:rPr>
              <a:t>Pasitikrinkite savo įmonės pasirengimą naujovėms naudodamiesi įmonės vertinimo įrankiu: </a:t>
            </a:r>
            <a:r>
              <a:rPr lang="lt-LT" b="1" dirty="0">
                <a:highlight>
                  <a:srgbClr val="00FFFF"/>
                </a:highlight>
                <a:ea typeface="+mn-lt"/>
                <a:cs typeface="+mn-lt"/>
              </a:rPr>
              <a:t>Spauskite čia, kad sužinotumėte daugiau</a:t>
            </a:r>
          </a:p>
        </p:txBody>
      </p:sp>
      <p:sp>
        <p:nvSpPr>
          <p:cNvPr id="4" name="Text Placeholder 3">
            <a:extLst>
              <a:ext uri="{FF2B5EF4-FFF2-40B4-BE49-F238E27FC236}">
                <a16:creationId xmlns:a16="http://schemas.microsoft.com/office/drawing/2014/main" id="{CE336CD2-C647-4DAD-A2CD-E0CDE142CC34}"/>
              </a:ext>
            </a:extLst>
          </p:cNvPr>
          <p:cNvSpPr>
            <a:spLocks noGrp="1"/>
          </p:cNvSpPr>
          <p:nvPr>
            <p:ph type="body" sz="quarter" idx="16"/>
          </p:nvPr>
        </p:nvSpPr>
        <p:spPr>
          <a:xfrm>
            <a:off x="1669218" y="228600"/>
            <a:ext cx="4848494" cy="582221"/>
          </a:xfrm>
        </p:spPr>
        <p:txBody>
          <a:bodyPr>
            <a:noAutofit/>
          </a:bodyPr>
          <a:lstStyle/>
          <a:p>
            <a:pPr algn="ctr"/>
            <a:r>
              <a:rPr lang="lt-LT" sz="3300" b="1"/>
              <a:t>J</a:t>
            </a:r>
            <a:r>
              <a:rPr lang="en-US" sz="3300" b="1"/>
              <a:t>ums tinkančio pasiūlymo paieška</a:t>
            </a:r>
            <a:endParaRPr lang="en-IE" sz="3300" b="1"/>
          </a:p>
        </p:txBody>
      </p:sp>
    </p:spTree>
    <p:extLst>
      <p:ext uri="{BB962C8B-B14F-4D97-AF65-F5344CB8AC3E}">
        <p14:creationId xmlns:p14="http://schemas.microsoft.com/office/powerpoint/2010/main" val="162024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rumpled paper light bulb">
            <a:extLst>
              <a:ext uri="{FF2B5EF4-FFF2-40B4-BE49-F238E27FC236}">
                <a16:creationId xmlns:a16="http://schemas.microsoft.com/office/drawing/2014/main" id="{237545D2-25E7-45D9-9F60-271E675C23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96CA0088-593B-4A4B-8AE2-5E7210CFBE4A}"/>
              </a:ext>
            </a:extLst>
          </p:cNvPr>
          <p:cNvSpPr>
            <a:spLocks noGrp="1"/>
          </p:cNvSpPr>
          <p:nvPr>
            <p:ph type="body" sz="quarter" idx="18"/>
          </p:nvPr>
        </p:nvSpPr>
        <p:spPr>
          <a:xfrm>
            <a:off x="1450428" y="1408386"/>
            <a:ext cx="5418018" cy="5449614"/>
          </a:xfrm>
        </p:spPr>
        <p:txBody>
          <a:bodyPr>
            <a:noAutofit/>
          </a:bodyPr>
          <a:lstStyle/>
          <a:p>
            <a:pPr>
              <a:lnSpc>
                <a:spcPct val="100000"/>
              </a:lnSpc>
              <a:spcBef>
                <a:spcPts val="600"/>
              </a:spcBef>
            </a:pPr>
            <a:r>
              <a:rPr lang="lt-LT" dirty="0"/>
              <a:t>Inovacijos yra paini tema, nes yra daug skirtingų inovacijų rūšių. Dažnai apie inovacijas girdime minint kalbant apie  technologijas, ir nors tiesa, kad technologinės inovacijos buvo ir tikriausiai išliks akivaizdžiausia inovacijų forma, jų būna ir kitokių.</a:t>
            </a:r>
          </a:p>
          <a:p>
            <a:pPr>
              <a:lnSpc>
                <a:spcPct val="100000"/>
              </a:lnSpc>
              <a:spcBef>
                <a:spcPts val="600"/>
              </a:spcBef>
            </a:pPr>
            <a:r>
              <a:rPr lang="lt-LT" dirty="0"/>
              <a:t>Dauguma inovacijų yra mažesni, laipsniški esamų produktų, procesų ir paslaugų patobulinimai, o kai kurios inovacijos gali būti tie revoliuciniai išradimai ar verslo modeliai, kurie pakeičia pramonės šakas.</a:t>
            </a:r>
          </a:p>
        </p:txBody>
      </p:sp>
      <p:sp>
        <p:nvSpPr>
          <p:cNvPr id="4" name="Text Placeholder 3">
            <a:extLst>
              <a:ext uri="{FF2B5EF4-FFF2-40B4-BE49-F238E27FC236}">
                <a16:creationId xmlns:a16="http://schemas.microsoft.com/office/drawing/2014/main" id="{5527D05E-CF1F-4D4B-B375-92B1968E9CD7}"/>
              </a:ext>
            </a:extLst>
          </p:cNvPr>
          <p:cNvSpPr>
            <a:spLocks noGrp="1"/>
          </p:cNvSpPr>
          <p:nvPr>
            <p:ph type="body" sz="quarter" idx="16"/>
          </p:nvPr>
        </p:nvSpPr>
        <p:spPr/>
        <p:txBody>
          <a:bodyPr>
            <a:normAutofit lnSpcReduction="10000"/>
          </a:bodyPr>
          <a:lstStyle/>
          <a:p>
            <a:r>
              <a:rPr lang="lt-LT" dirty="0"/>
              <a:t>Kas yra inovacija</a:t>
            </a:r>
            <a:endParaRPr lang="lt-LT" b="1" dirty="0"/>
          </a:p>
        </p:txBody>
      </p:sp>
    </p:spTree>
    <p:extLst>
      <p:ext uri="{BB962C8B-B14F-4D97-AF65-F5344CB8AC3E}">
        <p14:creationId xmlns:p14="http://schemas.microsoft.com/office/powerpoint/2010/main" val="57529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ED8DFA-B5AF-40F1-A72D-E5136FDB2855}"/>
              </a:ext>
            </a:extLst>
          </p:cNvPr>
          <p:cNvSpPr>
            <a:spLocks noGrp="1"/>
          </p:cNvSpPr>
          <p:nvPr>
            <p:ph type="body" sz="quarter" idx="18"/>
          </p:nvPr>
        </p:nvSpPr>
        <p:spPr>
          <a:xfrm>
            <a:off x="1631913" y="1484848"/>
            <a:ext cx="4716424" cy="4525954"/>
          </a:xfrm>
        </p:spPr>
        <p:txBody>
          <a:bodyPr>
            <a:normAutofit/>
          </a:bodyPr>
          <a:lstStyle/>
          <a:p>
            <a:r>
              <a:rPr lang="lt-LT" dirty="0"/>
              <a:t>Vienas iš būdų skirstyti inovacijas</a:t>
            </a:r>
            <a:r>
              <a:rPr lang="en-LT" dirty="0"/>
              <a:t> – tai daryti</a:t>
            </a:r>
            <a:r>
              <a:rPr lang="lt-LT" dirty="0"/>
              <a:t> pagal du aspektus: naudojamą </a:t>
            </a:r>
            <a:r>
              <a:rPr lang="lt-LT" b="1" dirty="0"/>
              <a:t>technologiją</a:t>
            </a:r>
            <a:r>
              <a:rPr lang="lt-LT" dirty="0"/>
              <a:t> ir </a:t>
            </a:r>
            <a:r>
              <a:rPr lang="lt-LT" b="1" dirty="0"/>
              <a:t>rinką</a:t>
            </a:r>
            <a:r>
              <a:rPr lang="lt-LT" dirty="0"/>
              <a:t>, kurioje jos veikia. </a:t>
            </a:r>
          </a:p>
          <a:p>
            <a:r>
              <a:rPr lang="lt-LT" dirty="0"/>
              <a:t>Norėdami vizualizuoti keturias dažniausiai pasitaikančias inovacijų rūšis, galime pasinaudoti inovacijų matrica</a:t>
            </a:r>
            <a:r>
              <a:rPr lang="en-US" dirty="0"/>
              <a:t>:</a:t>
            </a:r>
          </a:p>
          <a:p>
            <a:pPr marL="1143000" lvl="1" indent="-457200">
              <a:buFont typeface="+mj-lt"/>
              <a:buAutoNum type="arabicPeriod"/>
            </a:pPr>
            <a:r>
              <a:rPr lang="en-US" sz="2400" b="1" dirty="0" err="1">
                <a:solidFill>
                  <a:srgbClr val="000000"/>
                </a:solidFill>
                <a:latin typeface="+mn-lt"/>
              </a:rPr>
              <a:t>Inkrementinė</a:t>
            </a:r>
            <a:endParaRPr lang="en-US" sz="2400" b="1" dirty="0">
              <a:solidFill>
                <a:srgbClr val="000000"/>
              </a:solidFill>
              <a:latin typeface="+mn-lt"/>
            </a:endParaRPr>
          </a:p>
          <a:p>
            <a:pPr marL="1143000" lvl="1" indent="-457200">
              <a:buFont typeface="+mj-lt"/>
              <a:buAutoNum type="arabicPeriod"/>
            </a:pPr>
            <a:r>
              <a:rPr lang="lt-LT" sz="2400" b="1" dirty="0">
                <a:solidFill>
                  <a:srgbClr val="000000"/>
                </a:solidFill>
                <a:latin typeface="+mn-lt"/>
              </a:rPr>
              <a:t>Ardomoji</a:t>
            </a:r>
            <a:endParaRPr lang="en-US" sz="2400" b="1" dirty="0">
              <a:solidFill>
                <a:srgbClr val="000000"/>
              </a:solidFill>
              <a:latin typeface="+mn-lt"/>
            </a:endParaRPr>
          </a:p>
          <a:p>
            <a:pPr marL="1143000" lvl="1" indent="-457200">
              <a:buFont typeface="+mj-lt"/>
              <a:buAutoNum type="arabicPeriod"/>
            </a:pPr>
            <a:r>
              <a:rPr lang="en-US" sz="2400" b="1" dirty="0" err="1">
                <a:solidFill>
                  <a:srgbClr val="000000"/>
                </a:solidFill>
                <a:latin typeface="+mn-lt"/>
              </a:rPr>
              <a:t>Palaikomoji</a:t>
            </a:r>
            <a:endParaRPr lang="lt-LT" sz="2400" b="1" dirty="0">
              <a:solidFill>
                <a:srgbClr val="000000"/>
              </a:solidFill>
              <a:latin typeface="+mn-lt"/>
            </a:endParaRPr>
          </a:p>
          <a:p>
            <a:pPr marL="1143000" lvl="1" indent="-457200">
              <a:buFont typeface="+mj-lt"/>
              <a:buAutoNum type="arabicPeriod"/>
            </a:pPr>
            <a:r>
              <a:rPr lang="en-US" sz="2400" b="1" dirty="0" err="1">
                <a:solidFill>
                  <a:srgbClr val="000000"/>
                </a:solidFill>
                <a:latin typeface="+mn-lt"/>
              </a:rPr>
              <a:t>Radikalioji</a:t>
            </a:r>
            <a:endParaRPr lang="en-IE" sz="2400" b="1" dirty="0">
              <a:solidFill>
                <a:srgbClr val="000000"/>
              </a:solidFill>
              <a:latin typeface="+mn-lt"/>
            </a:endParaRPr>
          </a:p>
        </p:txBody>
      </p:sp>
      <p:sp>
        <p:nvSpPr>
          <p:cNvPr id="4" name="Text Placeholder 3">
            <a:extLst>
              <a:ext uri="{FF2B5EF4-FFF2-40B4-BE49-F238E27FC236}">
                <a16:creationId xmlns:a16="http://schemas.microsoft.com/office/drawing/2014/main" id="{4CEA963E-EBDF-4B9F-A0F2-BC2B3AB3F8F9}"/>
              </a:ext>
            </a:extLst>
          </p:cNvPr>
          <p:cNvSpPr>
            <a:spLocks noGrp="1"/>
          </p:cNvSpPr>
          <p:nvPr>
            <p:ph type="body" sz="quarter" idx="16"/>
          </p:nvPr>
        </p:nvSpPr>
        <p:spPr/>
        <p:txBody>
          <a:bodyPr>
            <a:normAutofit/>
          </a:bodyPr>
          <a:lstStyle/>
          <a:p>
            <a:pPr algn="ctr"/>
            <a:r>
              <a:rPr lang="lt-LT" sz="3300" b="1" dirty="0"/>
              <a:t>Inovacijų matrica</a:t>
            </a:r>
            <a:endParaRPr lang="en-IE" sz="3300" b="1" dirty="0"/>
          </a:p>
        </p:txBody>
      </p:sp>
      <p:sp>
        <p:nvSpPr>
          <p:cNvPr id="6" name="TextBox 5">
            <a:extLst>
              <a:ext uri="{FF2B5EF4-FFF2-40B4-BE49-F238E27FC236}">
                <a16:creationId xmlns:a16="http://schemas.microsoft.com/office/drawing/2014/main" id="{F0315E77-28BE-4284-818F-D5D2ECA30651}"/>
              </a:ext>
            </a:extLst>
          </p:cNvPr>
          <p:cNvSpPr txBox="1"/>
          <p:nvPr/>
        </p:nvSpPr>
        <p:spPr>
          <a:xfrm>
            <a:off x="8312727" y="1679171"/>
            <a:ext cx="1504604" cy="1271847"/>
          </a:xfrm>
          <a:prstGeom prst="rect">
            <a:avLst/>
          </a:prstGeom>
          <a:noFill/>
        </p:spPr>
        <p:txBody>
          <a:bodyPr wrap="square" rtlCol="0">
            <a:spAutoFit/>
          </a:bodyPr>
          <a:lstStyle/>
          <a:p>
            <a:endParaRPr lang="en-IE"/>
          </a:p>
        </p:txBody>
      </p:sp>
      <p:sp>
        <p:nvSpPr>
          <p:cNvPr id="8" name="TextBox 7">
            <a:extLst>
              <a:ext uri="{FF2B5EF4-FFF2-40B4-BE49-F238E27FC236}">
                <a16:creationId xmlns:a16="http://schemas.microsoft.com/office/drawing/2014/main" id="{FB0BEAEA-A4B6-4575-AE6D-79D00526E4EE}"/>
              </a:ext>
            </a:extLst>
          </p:cNvPr>
          <p:cNvSpPr txBox="1"/>
          <p:nvPr/>
        </p:nvSpPr>
        <p:spPr>
          <a:xfrm>
            <a:off x="8465127" y="1831571"/>
            <a:ext cx="1504604" cy="1271847"/>
          </a:xfrm>
          <a:prstGeom prst="rect">
            <a:avLst/>
          </a:prstGeom>
          <a:noFill/>
        </p:spPr>
        <p:txBody>
          <a:bodyPr wrap="square" rtlCol="0">
            <a:spAutoFit/>
          </a:bodyPr>
          <a:lstStyle/>
          <a:p>
            <a:endParaRPr lang="en-IE"/>
          </a:p>
        </p:txBody>
      </p:sp>
      <p:sp>
        <p:nvSpPr>
          <p:cNvPr id="9" name="TextBox 8">
            <a:extLst>
              <a:ext uri="{FF2B5EF4-FFF2-40B4-BE49-F238E27FC236}">
                <a16:creationId xmlns:a16="http://schemas.microsoft.com/office/drawing/2014/main" id="{29183E16-CCEC-4E59-9F06-BD38EBBE79C1}"/>
              </a:ext>
            </a:extLst>
          </p:cNvPr>
          <p:cNvSpPr txBox="1"/>
          <p:nvPr/>
        </p:nvSpPr>
        <p:spPr>
          <a:xfrm>
            <a:off x="7732589" y="1484848"/>
            <a:ext cx="1790007" cy="1384995"/>
          </a:xfrm>
          <a:prstGeom prst="rect">
            <a:avLst/>
          </a:prstGeom>
          <a:solidFill>
            <a:srgbClr val="85D2E1"/>
          </a:solidFill>
        </p:spPr>
        <p:txBody>
          <a:bodyPr wrap="square" rtlCol="0">
            <a:spAutoFit/>
          </a:bodyPr>
          <a:lstStyle/>
          <a:p>
            <a:pPr algn="ctr"/>
            <a:r>
              <a:rPr lang="lt-LT" sz="1400" b="1" u="sng" dirty="0"/>
              <a:t>Palaikomasis</a:t>
            </a:r>
          </a:p>
          <a:p>
            <a:pPr algn="ctr"/>
            <a:r>
              <a:rPr lang="lt-LT" sz="1400" dirty="0"/>
              <a:t>Reikšmingas gaminio patobulinimas, kuriuo siekiama išlaikyti padėtį esamoje rinkoje.</a:t>
            </a:r>
            <a:endParaRPr lang="en-IE" sz="1400" dirty="0"/>
          </a:p>
        </p:txBody>
      </p:sp>
      <p:sp>
        <p:nvSpPr>
          <p:cNvPr id="10" name="TextBox 9">
            <a:extLst>
              <a:ext uri="{FF2B5EF4-FFF2-40B4-BE49-F238E27FC236}">
                <a16:creationId xmlns:a16="http://schemas.microsoft.com/office/drawing/2014/main" id="{ED5717D1-FB5B-4356-9840-E34F50337507}"/>
              </a:ext>
            </a:extLst>
          </p:cNvPr>
          <p:cNvSpPr txBox="1"/>
          <p:nvPr/>
        </p:nvSpPr>
        <p:spPr>
          <a:xfrm>
            <a:off x="9713789" y="1486074"/>
            <a:ext cx="1790007" cy="1384995"/>
          </a:xfrm>
          <a:prstGeom prst="rect">
            <a:avLst/>
          </a:prstGeom>
          <a:solidFill>
            <a:srgbClr val="8CBF4B"/>
          </a:solidFill>
        </p:spPr>
        <p:txBody>
          <a:bodyPr wrap="square" rtlCol="0">
            <a:spAutoFit/>
          </a:bodyPr>
          <a:lstStyle/>
          <a:p>
            <a:pPr algn="ctr"/>
            <a:r>
              <a:rPr lang="lt-LT" sz="1400" b="1" u="sng" dirty="0"/>
              <a:t>Ardomasis</a:t>
            </a:r>
          </a:p>
          <a:p>
            <a:pPr algn="ctr"/>
            <a:r>
              <a:rPr lang="lt-LT" sz="1400" dirty="0"/>
              <a:t>Technologija arba naujas verslo modelis, kuris griauna esamą rinką.</a:t>
            </a:r>
          </a:p>
          <a:p>
            <a:pPr algn="ctr"/>
            <a:endParaRPr lang="en-IE" sz="1400" dirty="0"/>
          </a:p>
        </p:txBody>
      </p:sp>
      <p:sp>
        <p:nvSpPr>
          <p:cNvPr id="11" name="TextBox 10">
            <a:extLst>
              <a:ext uri="{FF2B5EF4-FFF2-40B4-BE49-F238E27FC236}">
                <a16:creationId xmlns:a16="http://schemas.microsoft.com/office/drawing/2014/main" id="{B0AADE65-E71C-42BB-B9F4-B4213771E69C}"/>
              </a:ext>
            </a:extLst>
          </p:cNvPr>
          <p:cNvSpPr txBox="1"/>
          <p:nvPr/>
        </p:nvSpPr>
        <p:spPr>
          <a:xfrm>
            <a:off x="7732589" y="3041999"/>
            <a:ext cx="1773382" cy="1384995"/>
          </a:xfrm>
          <a:prstGeom prst="rect">
            <a:avLst/>
          </a:prstGeom>
          <a:solidFill>
            <a:srgbClr val="FFD100"/>
          </a:solidFill>
        </p:spPr>
        <p:txBody>
          <a:bodyPr wrap="square" rtlCol="0">
            <a:spAutoFit/>
          </a:bodyPr>
          <a:lstStyle/>
          <a:p>
            <a:pPr algn="ctr"/>
            <a:r>
              <a:rPr lang="lt-LT" sz="1400" b="1" u="sng" dirty="0"/>
              <a:t>Inkrementinis</a:t>
            </a:r>
          </a:p>
          <a:p>
            <a:pPr algn="ctr"/>
            <a:r>
              <a:rPr lang="lt-LT" sz="1400" dirty="0"/>
              <a:t>Laipsniškas, nuolatinis esamų produktų ir paslaugų tobulinimas</a:t>
            </a:r>
          </a:p>
          <a:p>
            <a:pPr algn="ctr"/>
            <a:endParaRPr lang="en-IE" sz="1400" dirty="0"/>
          </a:p>
        </p:txBody>
      </p:sp>
      <p:sp>
        <p:nvSpPr>
          <p:cNvPr id="12" name="TextBox 11">
            <a:extLst>
              <a:ext uri="{FF2B5EF4-FFF2-40B4-BE49-F238E27FC236}">
                <a16:creationId xmlns:a16="http://schemas.microsoft.com/office/drawing/2014/main" id="{5460DC5B-AD6A-4861-B170-F9F2F182F5CC}"/>
              </a:ext>
            </a:extLst>
          </p:cNvPr>
          <p:cNvSpPr txBox="1"/>
          <p:nvPr/>
        </p:nvSpPr>
        <p:spPr>
          <a:xfrm>
            <a:off x="9713789" y="3041999"/>
            <a:ext cx="1773382" cy="1384995"/>
          </a:xfrm>
          <a:prstGeom prst="rect">
            <a:avLst/>
          </a:prstGeom>
          <a:solidFill>
            <a:srgbClr val="003366"/>
          </a:solidFill>
        </p:spPr>
        <p:txBody>
          <a:bodyPr wrap="square" rtlCol="0">
            <a:spAutoFit/>
          </a:bodyPr>
          <a:lstStyle/>
          <a:p>
            <a:pPr algn="ctr"/>
            <a:r>
              <a:rPr lang="lt-LT" sz="1400" b="1" u="sng" dirty="0">
                <a:solidFill>
                  <a:srgbClr val="85D2E1"/>
                </a:solidFill>
              </a:rPr>
              <a:t>Radikalus</a:t>
            </a:r>
          </a:p>
          <a:p>
            <a:pPr algn="ctr"/>
            <a:r>
              <a:rPr lang="lt-LT" sz="1400" dirty="0">
                <a:solidFill>
                  <a:srgbClr val="85D2E1"/>
                </a:solidFill>
              </a:rPr>
              <a:t>Technologinis proveržis, keičiantis pramonės šakas, dažnai sukuriantis naują rinką.</a:t>
            </a:r>
          </a:p>
        </p:txBody>
      </p:sp>
      <p:sp>
        <p:nvSpPr>
          <p:cNvPr id="13" name="Arrow: Up 12">
            <a:extLst>
              <a:ext uri="{FF2B5EF4-FFF2-40B4-BE49-F238E27FC236}">
                <a16:creationId xmlns:a16="http://schemas.microsoft.com/office/drawing/2014/main" id="{B226F1EC-E4E3-4BAD-A4A9-5056A0AB1D52}"/>
              </a:ext>
            </a:extLst>
          </p:cNvPr>
          <p:cNvSpPr/>
          <p:nvPr/>
        </p:nvSpPr>
        <p:spPr>
          <a:xfrm>
            <a:off x="7461040" y="1296785"/>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Arrow: Up 13">
            <a:extLst>
              <a:ext uri="{FF2B5EF4-FFF2-40B4-BE49-F238E27FC236}">
                <a16:creationId xmlns:a16="http://schemas.microsoft.com/office/drawing/2014/main" id="{936C8AFD-1336-4DB5-BD16-7B91FCED4F7A}"/>
              </a:ext>
            </a:extLst>
          </p:cNvPr>
          <p:cNvSpPr/>
          <p:nvPr/>
        </p:nvSpPr>
        <p:spPr>
          <a:xfrm rot="5400000">
            <a:off x="9501814" y="2636980"/>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0175BE85-5A2B-4A3E-B2B2-2A0D5BBDD1B1}"/>
              </a:ext>
            </a:extLst>
          </p:cNvPr>
          <p:cNvSpPr txBox="1"/>
          <p:nvPr/>
        </p:nvSpPr>
        <p:spPr>
          <a:xfrm rot="16200000">
            <a:off x="6189192" y="2589312"/>
            <a:ext cx="2128059" cy="307777"/>
          </a:xfrm>
          <a:prstGeom prst="rect">
            <a:avLst/>
          </a:prstGeom>
          <a:noFill/>
        </p:spPr>
        <p:txBody>
          <a:bodyPr wrap="square" rtlCol="0">
            <a:spAutoFit/>
          </a:bodyPr>
          <a:lstStyle/>
          <a:p>
            <a:r>
              <a:rPr lang="en-US" sz="1400" b="1" dirty="0">
                <a:solidFill>
                  <a:srgbClr val="1BA19A"/>
                </a:solidFill>
              </a:rPr>
              <a:t>POVEIKIS RINKAI</a:t>
            </a:r>
          </a:p>
        </p:txBody>
      </p:sp>
      <p:sp>
        <p:nvSpPr>
          <p:cNvPr id="16" name="TextBox 15">
            <a:extLst>
              <a:ext uri="{FF2B5EF4-FFF2-40B4-BE49-F238E27FC236}">
                <a16:creationId xmlns:a16="http://schemas.microsoft.com/office/drawing/2014/main" id="{C83CC39C-F363-4696-B0D9-F477DF687EBD}"/>
              </a:ext>
            </a:extLst>
          </p:cNvPr>
          <p:cNvSpPr txBox="1"/>
          <p:nvPr/>
        </p:nvSpPr>
        <p:spPr>
          <a:xfrm>
            <a:off x="8619280" y="5024940"/>
            <a:ext cx="2171007" cy="523220"/>
          </a:xfrm>
          <a:prstGeom prst="rect">
            <a:avLst/>
          </a:prstGeom>
          <a:noFill/>
        </p:spPr>
        <p:txBody>
          <a:bodyPr wrap="square" rtlCol="0">
            <a:spAutoFit/>
          </a:bodyPr>
          <a:lstStyle/>
          <a:p>
            <a:pPr algn="ctr"/>
            <a:r>
              <a:rPr lang="en-US" sz="1400" b="1" dirty="0"/>
              <a:t>TECHNOLOGIJŲ</a:t>
            </a:r>
            <a:endParaRPr lang="lt-LT" sz="1400" b="1" dirty="0"/>
          </a:p>
          <a:p>
            <a:pPr algn="ctr"/>
            <a:r>
              <a:rPr lang="en-US" sz="1400" b="1" dirty="0"/>
              <a:t>NAUJUMAS</a:t>
            </a:r>
            <a:endParaRPr lang="en-IE" sz="1400" b="1" dirty="0"/>
          </a:p>
        </p:txBody>
      </p:sp>
      <p:sp>
        <p:nvSpPr>
          <p:cNvPr id="17" name="TextBox 16">
            <a:extLst>
              <a:ext uri="{FF2B5EF4-FFF2-40B4-BE49-F238E27FC236}">
                <a16:creationId xmlns:a16="http://schemas.microsoft.com/office/drawing/2014/main" id="{2F0B9D04-E7A3-488E-ABAE-C91B2A4BF56F}"/>
              </a:ext>
            </a:extLst>
          </p:cNvPr>
          <p:cNvSpPr txBox="1"/>
          <p:nvPr/>
        </p:nvSpPr>
        <p:spPr>
          <a:xfrm>
            <a:off x="7565760" y="4717548"/>
            <a:ext cx="694113" cy="307777"/>
          </a:xfrm>
          <a:prstGeom prst="rect">
            <a:avLst/>
          </a:prstGeom>
          <a:noFill/>
        </p:spPr>
        <p:txBody>
          <a:bodyPr wrap="square" rtlCol="0">
            <a:spAutoFit/>
          </a:bodyPr>
          <a:lstStyle/>
          <a:p>
            <a:r>
              <a:rPr lang="lt-LT" sz="1400" dirty="0"/>
              <a:t>ŽEMAS</a:t>
            </a:r>
            <a:endParaRPr lang="en-IE" sz="1400" dirty="0"/>
          </a:p>
        </p:txBody>
      </p:sp>
      <p:sp>
        <p:nvSpPr>
          <p:cNvPr id="18" name="TextBox 17">
            <a:extLst>
              <a:ext uri="{FF2B5EF4-FFF2-40B4-BE49-F238E27FC236}">
                <a16:creationId xmlns:a16="http://schemas.microsoft.com/office/drawing/2014/main" id="{4C784C44-D5FA-4A7F-835E-2F333E8B8601}"/>
              </a:ext>
            </a:extLst>
          </p:cNvPr>
          <p:cNvSpPr txBox="1"/>
          <p:nvPr/>
        </p:nvSpPr>
        <p:spPr>
          <a:xfrm>
            <a:off x="10814989" y="4721436"/>
            <a:ext cx="885175" cy="307777"/>
          </a:xfrm>
          <a:prstGeom prst="rect">
            <a:avLst/>
          </a:prstGeom>
          <a:noFill/>
        </p:spPr>
        <p:txBody>
          <a:bodyPr wrap="square" rtlCol="0">
            <a:spAutoFit/>
          </a:bodyPr>
          <a:lstStyle/>
          <a:p>
            <a:r>
              <a:rPr lang="lt-LT" sz="1400" dirty="0"/>
              <a:t>AUKŠTAS</a:t>
            </a:r>
            <a:endParaRPr lang="en-IE" sz="1400" dirty="0"/>
          </a:p>
        </p:txBody>
      </p:sp>
    </p:spTree>
    <p:extLst>
      <p:ext uri="{BB962C8B-B14F-4D97-AF65-F5344CB8AC3E}">
        <p14:creationId xmlns:p14="http://schemas.microsoft.com/office/powerpoint/2010/main" val="282345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413B3E-E826-47F6-A410-9E2931FDBEE0}"/>
              </a:ext>
            </a:extLst>
          </p:cNvPr>
          <p:cNvSpPr>
            <a:spLocks noGrp="1"/>
          </p:cNvSpPr>
          <p:nvPr>
            <p:ph type="body" sz="quarter" idx="18"/>
          </p:nvPr>
        </p:nvSpPr>
        <p:spPr>
          <a:xfrm>
            <a:off x="0" y="2360661"/>
            <a:ext cx="4467496" cy="3892094"/>
          </a:xfrm>
        </p:spPr>
        <p:txBody>
          <a:bodyPr>
            <a:normAutofit fontScale="92500" lnSpcReduction="10000"/>
          </a:bodyPr>
          <a:lstStyle/>
          <a:p>
            <a:pPr indent="0">
              <a:lnSpc>
                <a:spcPct val="120000"/>
              </a:lnSpc>
            </a:pPr>
            <a:r>
              <a:rPr lang="lt-LT" dirty="0">
                <a:solidFill>
                  <a:srgbClr val="030303"/>
                </a:solidFill>
              </a:rPr>
              <a:t>Yra daug įvairių inovacijų kategorijų ir tipų. Šiame vaizdo įraše paaiškinami dažniausiai pasitaikantys inovacijų skirstymo į kategorijas būdai ir aptariama, kaip žvelgiant į inovacijas įvairiais aspektais galima geriau suprasti, kaip jos iš tikrųjų veikia, ir rasti visiškai naujų galimybių, kaip jomis naudojantis kurti vertę.</a:t>
            </a:r>
            <a:endParaRPr lang="en-IE" dirty="0"/>
          </a:p>
        </p:txBody>
      </p:sp>
      <p:sp>
        <p:nvSpPr>
          <p:cNvPr id="3" name="Text Placeholder 2">
            <a:extLst>
              <a:ext uri="{FF2B5EF4-FFF2-40B4-BE49-F238E27FC236}">
                <a16:creationId xmlns:a16="http://schemas.microsoft.com/office/drawing/2014/main" id="{ACAD9D62-5811-4BFF-B0DD-C5356D9182B6}"/>
              </a:ext>
            </a:extLst>
          </p:cNvPr>
          <p:cNvSpPr>
            <a:spLocks noGrp="1"/>
          </p:cNvSpPr>
          <p:nvPr>
            <p:ph type="body" sz="quarter" idx="16"/>
          </p:nvPr>
        </p:nvSpPr>
        <p:spPr>
          <a:xfrm>
            <a:off x="459075" y="652218"/>
            <a:ext cx="4431211" cy="582221"/>
          </a:xfrm>
        </p:spPr>
        <p:txBody>
          <a:bodyPr>
            <a:noAutofit/>
          </a:bodyPr>
          <a:lstStyle/>
          <a:p>
            <a:r>
              <a:rPr lang="lt-LT" b="1"/>
              <a:t>Įvadas į inovacijas</a:t>
            </a:r>
          </a:p>
        </p:txBody>
      </p:sp>
      <p:pic>
        <p:nvPicPr>
          <p:cNvPr id="4" name="Online Media 3" title="Different Types of Innovation Explained">
            <a:hlinkClick r:id="" action="ppaction://media"/>
            <a:extLst>
              <a:ext uri="{FF2B5EF4-FFF2-40B4-BE49-F238E27FC236}">
                <a16:creationId xmlns:a16="http://schemas.microsoft.com/office/drawing/2014/main" id="{0AC213EE-0A3C-40EF-B284-77CF2A01B786}"/>
              </a:ext>
            </a:extLst>
          </p:cNvPr>
          <p:cNvPicPr>
            <a:picLocks noRot="1" noChangeAspect="1"/>
          </p:cNvPicPr>
          <p:nvPr>
            <a:videoFile r:link="rId1"/>
          </p:nvPr>
        </p:nvPicPr>
        <p:blipFill>
          <a:blip r:embed="rId3"/>
          <a:stretch>
            <a:fillRect/>
          </a:stretch>
        </p:blipFill>
        <p:spPr>
          <a:xfrm>
            <a:off x="4890286" y="1234439"/>
            <a:ext cx="6834995" cy="4158103"/>
          </a:xfrm>
          <a:prstGeom prst="rect">
            <a:avLst/>
          </a:prstGeom>
        </p:spPr>
      </p:pic>
      <p:sp>
        <p:nvSpPr>
          <p:cNvPr id="6" name="TextBox 5">
            <a:extLst>
              <a:ext uri="{FF2B5EF4-FFF2-40B4-BE49-F238E27FC236}">
                <a16:creationId xmlns:a16="http://schemas.microsoft.com/office/drawing/2014/main" id="{00E68BD4-4117-4408-96F2-43F699075634}"/>
              </a:ext>
            </a:extLst>
          </p:cNvPr>
          <p:cNvSpPr txBox="1"/>
          <p:nvPr/>
        </p:nvSpPr>
        <p:spPr>
          <a:xfrm>
            <a:off x="4974771" y="6068089"/>
            <a:ext cx="6135188" cy="369332"/>
          </a:xfrm>
          <a:prstGeom prst="rect">
            <a:avLst/>
          </a:prstGeom>
          <a:noFill/>
        </p:spPr>
        <p:txBody>
          <a:bodyPr wrap="square">
            <a:spAutoFit/>
          </a:bodyPr>
          <a:lstStyle/>
          <a:p>
            <a:r>
              <a:rPr lang="en-US" dirty="0">
                <a:solidFill>
                  <a:srgbClr val="85D2E1"/>
                </a:solidFill>
                <a:hlinkClick r:id="rId4">
                  <a:extLst>
                    <a:ext uri="{A12FA001-AC4F-418D-AE19-62706E023703}">
                      <ahyp:hlinkClr xmlns:ahyp="http://schemas.microsoft.com/office/drawing/2018/hyperlinkcolor" val="tx"/>
                    </a:ext>
                  </a:extLst>
                </a:hlinkClick>
              </a:rPr>
              <a:t>Different Types of Innovation Explained - YouTube</a:t>
            </a:r>
            <a:endParaRPr lang="en-IE" dirty="0">
              <a:solidFill>
                <a:srgbClr val="85D2E1"/>
              </a:solidFill>
            </a:endParaRPr>
          </a:p>
        </p:txBody>
      </p:sp>
    </p:spTree>
    <p:extLst>
      <p:ext uri="{BB962C8B-B14F-4D97-AF65-F5344CB8AC3E}">
        <p14:creationId xmlns:p14="http://schemas.microsoft.com/office/powerpoint/2010/main" val="24941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2B5DAD-04A7-4C4C-A7A8-7C2874AE4EC7}"/>
              </a:ext>
            </a:extLst>
          </p:cNvPr>
          <p:cNvSpPr>
            <a:spLocks noGrp="1"/>
          </p:cNvSpPr>
          <p:nvPr>
            <p:ph type="body" sz="quarter" idx="18"/>
          </p:nvPr>
        </p:nvSpPr>
        <p:spPr>
          <a:xfrm>
            <a:off x="488272" y="1757011"/>
            <a:ext cx="5486400" cy="3867704"/>
          </a:xfrm>
        </p:spPr>
        <p:txBody>
          <a:bodyPr>
            <a:normAutofit fontScale="92500" lnSpcReduction="10000"/>
          </a:bodyPr>
          <a:lstStyle/>
          <a:p>
            <a:pPr indent="0">
              <a:lnSpc>
                <a:spcPct val="100000"/>
              </a:lnSpc>
            </a:pPr>
            <a:r>
              <a:rPr lang="lt-LT" dirty="0"/>
              <a:t>Europos demografinę ateitį galima apibūdinti viena spalva </a:t>
            </a:r>
            <a:r>
              <a:rPr lang="en-LT" dirty="0"/>
              <a:t>–</a:t>
            </a:r>
            <a:r>
              <a:rPr lang="lt-LT" dirty="0"/>
              <a:t> sidabrine.</a:t>
            </a:r>
          </a:p>
          <a:p>
            <a:pPr indent="0">
              <a:lnSpc>
                <a:spcPct val="100000"/>
              </a:lnSpc>
            </a:pPr>
            <a:r>
              <a:rPr lang="lt-LT" dirty="0"/>
              <a:t>Mes senstame </a:t>
            </a:r>
            <a:r>
              <a:rPr lang="en-LT" dirty="0"/>
              <a:t>–</a:t>
            </a:r>
            <a:r>
              <a:rPr lang="lt-LT" dirty="0"/>
              <a:t> gimsta vis mažiau vaikų, o gyvenimo trukmė ilgėja. Tačiau vyresnio amžiaus žmonėms gresia pavojus, jie gali tapti pažeidžiamais dėl maisto trūkumo, nes jų galimybės įsigyti maistiniu požiūriu tinkamų ir saugių maisto produktų yra ribotos  arba jie turi ribotas galimybes įsigyti tinkamų maisto produktų socialiai priimtinais būdais.</a:t>
            </a:r>
            <a:endParaRPr lang="en-IE" dirty="0"/>
          </a:p>
        </p:txBody>
      </p:sp>
      <p:sp>
        <p:nvSpPr>
          <p:cNvPr id="3" name="Text Placeholder 2">
            <a:extLst>
              <a:ext uri="{FF2B5EF4-FFF2-40B4-BE49-F238E27FC236}">
                <a16:creationId xmlns:a16="http://schemas.microsoft.com/office/drawing/2014/main" id="{F1F61FF0-C1E5-421E-973A-4274F868A4D1}"/>
              </a:ext>
            </a:extLst>
          </p:cNvPr>
          <p:cNvSpPr>
            <a:spLocks noGrp="1"/>
          </p:cNvSpPr>
          <p:nvPr>
            <p:ph type="body" sz="quarter" idx="16"/>
          </p:nvPr>
        </p:nvSpPr>
        <p:spPr/>
        <p:txBody>
          <a:bodyPr>
            <a:normAutofit/>
          </a:bodyPr>
          <a:lstStyle/>
          <a:p>
            <a:r>
              <a:rPr lang="lt-LT" sz="3300" b="1"/>
              <a:t>Poreikio nustatymas:</a:t>
            </a:r>
          </a:p>
        </p:txBody>
      </p:sp>
      <p:pic>
        <p:nvPicPr>
          <p:cNvPr id="16" name="Picture Placeholder 15" descr="Man wearing old-fashioned hat">
            <a:extLst>
              <a:ext uri="{FF2B5EF4-FFF2-40B4-BE49-F238E27FC236}">
                <a16:creationId xmlns:a16="http://schemas.microsoft.com/office/drawing/2014/main" id="{74D89269-FCB1-4F55-9F96-A3D353A399C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177144"/>
            <a:ext cx="5564883" cy="5447571"/>
          </a:xfrm>
        </p:spPr>
      </p:pic>
    </p:spTree>
    <p:extLst>
      <p:ext uri="{BB962C8B-B14F-4D97-AF65-F5344CB8AC3E}">
        <p14:creationId xmlns:p14="http://schemas.microsoft.com/office/powerpoint/2010/main" val="3696937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931C2F-CC20-448B-B354-330A55200343}"/>
              </a:ext>
            </a:extLst>
          </p:cNvPr>
          <p:cNvSpPr>
            <a:spLocks noGrp="1"/>
          </p:cNvSpPr>
          <p:nvPr>
            <p:ph type="body" sz="quarter" idx="18"/>
          </p:nvPr>
        </p:nvSpPr>
        <p:spPr>
          <a:xfrm>
            <a:off x="1612669" y="1571104"/>
            <a:ext cx="5029199" cy="5020195"/>
          </a:xfrm>
        </p:spPr>
        <p:txBody>
          <a:bodyPr>
            <a:normAutofit fontScale="92500" lnSpcReduction="10000"/>
          </a:bodyPr>
          <a:lstStyle/>
          <a:p>
            <a:pPr>
              <a:lnSpc>
                <a:spcPct val="120000"/>
              </a:lnSpc>
            </a:pPr>
            <a:r>
              <a:rPr lang="lt-LT" dirty="0"/>
              <a:t>Kai žmonės, o ypač spauda, kalba apie inovacijas, paprastai turimos mintyje ardomosios (</a:t>
            </a:r>
            <a:r>
              <a:rPr lang="lt-LT" dirty="0" err="1"/>
              <a:t>ang.disruptive</a:t>
            </a:r>
            <a:r>
              <a:rPr lang="lt-LT" dirty="0"/>
              <a:t>) arba technologinės inovacijos.</a:t>
            </a:r>
          </a:p>
          <a:p>
            <a:pPr>
              <a:lnSpc>
                <a:spcPct val="120000"/>
              </a:lnSpc>
            </a:pPr>
            <a:r>
              <a:rPr lang="lt-LT" dirty="0"/>
              <a:t>Tačiau tai tik nedidelė inovacijų dėlionės dalis. Iš tikrųjų didžioji dalis inovacijų, diegiamų įvairių pramonės šakų įmonėse, yra daug paprastesnės ir laipsniškesnės.</a:t>
            </a:r>
          </a:p>
          <a:p>
            <a:pPr>
              <a:lnSpc>
                <a:spcPct val="120000"/>
              </a:lnSpc>
            </a:pPr>
            <a:r>
              <a:rPr lang="lt-LT" dirty="0"/>
              <a:t>Inkrementinės inovacijos paprastai yra pagrindinis sėkmingiausių bendrovių sėkmės veiksnys, net jei jų sėkmę lėmė ardomosios ar technologinės inovacijos.</a:t>
            </a:r>
          </a:p>
        </p:txBody>
      </p:sp>
      <p:sp>
        <p:nvSpPr>
          <p:cNvPr id="4" name="Text Placeholder 3">
            <a:extLst>
              <a:ext uri="{FF2B5EF4-FFF2-40B4-BE49-F238E27FC236}">
                <a16:creationId xmlns:a16="http://schemas.microsoft.com/office/drawing/2014/main" id="{8399E088-9A8E-4F0D-9DD4-14E666C9FF91}"/>
              </a:ext>
            </a:extLst>
          </p:cNvPr>
          <p:cNvSpPr>
            <a:spLocks noGrp="1"/>
          </p:cNvSpPr>
          <p:nvPr>
            <p:ph type="body" sz="quarter" idx="16"/>
          </p:nvPr>
        </p:nvSpPr>
        <p:spPr/>
        <p:txBody>
          <a:bodyPr>
            <a:normAutofit fontScale="92500"/>
          </a:bodyPr>
          <a:lstStyle/>
          <a:p>
            <a:r>
              <a:rPr lang="en-US" sz="3300" b="1" dirty="0"/>
              <a:t>1. </a:t>
            </a:r>
            <a:r>
              <a:rPr lang="lt-LT" sz="3300" b="1" dirty="0"/>
              <a:t>Inkrementinės inovacijos</a:t>
            </a:r>
            <a:endParaRPr lang="en-IE" sz="3300" b="1" dirty="0"/>
          </a:p>
        </p:txBody>
      </p:sp>
      <p:sp>
        <p:nvSpPr>
          <p:cNvPr id="6" name="TextBox 5">
            <a:extLst>
              <a:ext uri="{FF2B5EF4-FFF2-40B4-BE49-F238E27FC236}">
                <a16:creationId xmlns:a16="http://schemas.microsoft.com/office/drawing/2014/main" id="{96B57848-87F6-4E20-91A5-3EBF5D4CDA16}"/>
              </a:ext>
            </a:extLst>
          </p:cNvPr>
          <p:cNvSpPr txBox="1"/>
          <p:nvPr/>
        </p:nvSpPr>
        <p:spPr>
          <a:xfrm>
            <a:off x="7410724" y="1047902"/>
            <a:ext cx="4572000" cy="2308324"/>
          </a:xfrm>
          <a:prstGeom prst="rect">
            <a:avLst/>
          </a:prstGeom>
          <a:noFill/>
        </p:spPr>
        <p:txBody>
          <a:bodyPr wrap="square">
            <a:spAutoFit/>
          </a:bodyPr>
          <a:lstStyle/>
          <a:p>
            <a:r>
              <a:rPr lang="en-US" b="1" dirty="0">
                <a:solidFill>
                  <a:srgbClr val="000000"/>
                </a:solidFill>
              </a:rPr>
              <a:t>Danone: </a:t>
            </a:r>
            <a:r>
              <a:rPr lang="en-US" dirty="0">
                <a:solidFill>
                  <a:srgbClr val="000000"/>
                </a:solidFill>
              </a:rPr>
              <a:t>Danone </a:t>
            </a:r>
            <a:r>
              <a:rPr lang="lt-LT" dirty="0">
                <a:solidFill>
                  <a:srgbClr val="000000"/>
                </a:solidFill>
              </a:rPr>
              <a:t>užima tvirtą lyderio poziciją visose savo rinkose. Bendrovė remiasi unikaliu stiprių prekės ženklų portfeliu ir nuolatinėmis naujovėmis. Nuo paprasto fermentuoto pieno produkto „</a:t>
            </a:r>
            <a:r>
              <a:rPr lang="lt-LT" dirty="0" err="1">
                <a:solidFill>
                  <a:srgbClr val="000000"/>
                </a:solidFill>
              </a:rPr>
              <a:t>Danone</a:t>
            </a:r>
            <a:r>
              <a:rPr lang="lt-LT" dirty="0">
                <a:solidFill>
                  <a:srgbClr val="000000"/>
                </a:solidFill>
              </a:rPr>
              <a:t>“ pasiekė, kad jogurtas būtų įvairių formų, skonių, funkcijų, konsistencijos, o dabar </a:t>
            </a:r>
            <a:r>
              <a:rPr lang="en-LT" dirty="0"/>
              <a:t>–</a:t>
            </a:r>
            <a:r>
              <a:rPr lang="lt-LT" dirty="0">
                <a:solidFill>
                  <a:srgbClr val="000000"/>
                </a:solidFill>
              </a:rPr>
              <a:t> net be pieno. Jogurtas vystomas, kad atitiktų besikeičiančio pasaulio poreikius.</a:t>
            </a:r>
            <a:endParaRPr lang="en-IE" dirty="0">
              <a:solidFill>
                <a:srgbClr val="000000"/>
              </a:solidFill>
            </a:endParaRPr>
          </a:p>
        </p:txBody>
      </p:sp>
      <p:pic>
        <p:nvPicPr>
          <p:cNvPr id="1028" name="Picture 4" descr="Danone overhauls insight offering to 'shape shopper marketing around  customer' – Marketing Week">
            <a:extLst>
              <a:ext uri="{FF2B5EF4-FFF2-40B4-BE49-F238E27FC236}">
                <a16:creationId xmlns:a16="http://schemas.microsoft.com/office/drawing/2014/main" id="{EC6AD9CE-C2A7-4EAA-9442-FDCDF21066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8563" y="5205675"/>
            <a:ext cx="4197554" cy="1499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none Plans to Boost Growth with Vegan Yogurt | News">
            <a:extLst>
              <a:ext uri="{FF2B5EF4-FFF2-40B4-BE49-F238E27FC236}">
                <a16:creationId xmlns:a16="http://schemas.microsoft.com/office/drawing/2014/main" id="{7F4FEC45-6CFD-41C1-8E40-7AE2F36B760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20163" y="152399"/>
            <a:ext cx="1214437"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ronology of Danone's yogurts in jars packshots from 1919 to 2017">
            <a:extLst>
              <a:ext uri="{FF2B5EF4-FFF2-40B4-BE49-F238E27FC236}">
                <a16:creationId xmlns:a16="http://schemas.microsoft.com/office/drawing/2014/main" id="{D687BADF-9014-4880-B6BB-478E7FE0F3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10724" y="3885900"/>
            <a:ext cx="4572000" cy="13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23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hite stairs with a blue arrow drawn in the middle pointing upwards">
            <a:extLst>
              <a:ext uri="{FF2B5EF4-FFF2-40B4-BE49-F238E27FC236}">
                <a16:creationId xmlns:a16="http://schemas.microsoft.com/office/drawing/2014/main" id="{6638418B-EBC4-4257-AD81-05D301E9E5F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1E620EC-CF4E-4C71-B169-3F63D870E1B2}"/>
              </a:ext>
            </a:extLst>
          </p:cNvPr>
          <p:cNvSpPr>
            <a:spLocks noGrp="1"/>
          </p:cNvSpPr>
          <p:nvPr>
            <p:ph type="body" sz="quarter" idx="18"/>
          </p:nvPr>
        </p:nvSpPr>
        <p:spPr>
          <a:xfrm>
            <a:off x="1540042" y="1297262"/>
            <a:ext cx="5206737" cy="5295206"/>
          </a:xfrm>
        </p:spPr>
        <p:txBody>
          <a:bodyPr>
            <a:noAutofit/>
          </a:bodyPr>
          <a:lstStyle/>
          <a:p>
            <a:pPr>
              <a:lnSpc>
                <a:spcPct val="100000"/>
              </a:lnSpc>
            </a:pPr>
            <a:r>
              <a:rPr lang="lt-LT" sz="2000" dirty="0"/>
              <a:t>Iš esmės inkrementinės inovacijos – tai nedidelių esamų produktų, paslaugų, procesų, metodų ar net pačios organizacijos patobulinimų procesas. Jei </a:t>
            </a:r>
            <a:r>
              <a:rPr lang="lt-LT" sz="2000" b="1" dirty="0"/>
              <a:t>pokytis sukuria vertę </a:t>
            </a:r>
            <a:r>
              <a:rPr lang="lt-LT" sz="2000" dirty="0"/>
              <a:t>ir turi tam tikrą </a:t>
            </a:r>
            <a:r>
              <a:rPr lang="lt-LT" sz="2000" b="1" dirty="0"/>
              <a:t>naujumo elementą</a:t>
            </a:r>
            <a:r>
              <a:rPr lang="lt-LT" sz="2000" dirty="0"/>
              <a:t>, jį galima priskirti prie laipsniškų inovacijų.</a:t>
            </a:r>
          </a:p>
          <a:p>
            <a:pPr>
              <a:lnSpc>
                <a:spcPct val="100000"/>
              </a:lnSpc>
            </a:pPr>
            <a:r>
              <a:rPr lang="lt-LT" sz="2000" dirty="0"/>
              <a:t>Palyginti su radikaliomis ar ardomosiomis </a:t>
            </a:r>
            <a:r>
              <a:rPr lang="lt-LT" sz="2000" dirty="0" err="1"/>
              <a:t>inovacijomisinkrementinės</a:t>
            </a:r>
            <a:r>
              <a:rPr lang="lt-LT" sz="2000" dirty="0"/>
              <a:t> inovacijos nereikalauja didelių technologinių šuolių ir paprastai naudoja esamas technologijas ir verslo modelį, ir paprastai nedaro didelės įtakos rinkos dinamikai. Jas paprastai galima įgyvendinti daug greičiau ir lengviau nei kitų tipų inovacijas, be to, jos mažiau neapibrėžtos, todėl yra daug labiau nuspėjamos, taigi ir saugesnės organizacijai.</a:t>
            </a:r>
          </a:p>
        </p:txBody>
      </p:sp>
      <p:sp>
        <p:nvSpPr>
          <p:cNvPr id="5" name="Text Placeholder 3">
            <a:extLst>
              <a:ext uri="{FF2B5EF4-FFF2-40B4-BE49-F238E27FC236}">
                <a16:creationId xmlns:a16="http://schemas.microsoft.com/office/drawing/2014/main" id="{3DB34C07-AA6F-428A-85CF-DCA9C8127329}"/>
              </a:ext>
            </a:extLst>
          </p:cNvPr>
          <p:cNvSpPr>
            <a:spLocks noGrp="1"/>
          </p:cNvSpPr>
          <p:nvPr>
            <p:ph type="body" sz="quarter" idx="16"/>
          </p:nvPr>
        </p:nvSpPr>
        <p:spPr>
          <a:xfrm>
            <a:off x="1719263" y="595313"/>
            <a:ext cx="4716462" cy="582612"/>
          </a:xfrm>
        </p:spPr>
        <p:txBody>
          <a:bodyPr>
            <a:normAutofit fontScale="92500"/>
          </a:bodyPr>
          <a:lstStyle/>
          <a:p>
            <a:r>
              <a:rPr lang="en-US" sz="3300" b="1" dirty="0"/>
              <a:t>1. </a:t>
            </a:r>
            <a:r>
              <a:rPr lang="lt-LT" sz="3300" b="1" dirty="0"/>
              <a:t>Inkrementinės inovacijos</a:t>
            </a:r>
            <a:endParaRPr lang="en-IE" sz="3300" b="1" dirty="0"/>
          </a:p>
        </p:txBody>
      </p:sp>
    </p:spTree>
    <p:extLst>
      <p:ext uri="{BB962C8B-B14F-4D97-AF65-F5344CB8AC3E}">
        <p14:creationId xmlns:p14="http://schemas.microsoft.com/office/powerpoint/2010/main" val="367413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19CF3-622F-4D45-878C-D0DB14386C3C}"/>
              </a:ext>
            </a:extLst>
          </p:cNvPr>
          <p:cNvSpPr>
            <a:spLocks noGrp="1"/>
          </p:cNvSpPr>
          <p:nvPr>
            <p:ph type="body" sz="quarter" idx="18"/>
          </p:nvPr>
        </p:nvSpPr>
        <p:spPr>
          <a:xfrm>
            <a:off x="1579418" y="1396538"/>
            <a:ext cx="5187142" cy="5461462"/>
          </a:xfrm>
        </p:spPr>
        <p:txBody>
          <a:bodyPr>
            <a:noAutofit/>
          </a:bodyPr>
          <a:lstStyle/>
          <a:p>
            <a:pPr>
              <a:lnSpc>
                <a:spcPct val="100000"/>
              </a:lnSpc>
              <a:spcBef>
                <a:spcPts val="600"/>
              </a:spcBef>
            </a:pPr>
            <a:r>
              <a:rPr lang="lt-LT" sz="2100" dirty="0"/>
              <a:t>Produktus galima padaryti mažesnius, lengviau naudojamus, turėti visą gaminių kolekciją ar padaryti juos patrauklesniais, nekeičiant produkto pagrindinių funkcijų. Paslaugos dažnai tampa efektyvesnės jas nuolat tobulinant.</a:t>
            </a:r>
          </a:p>
          <a:p>
            <a:pPr>
              <a:lnSpc>
                <a:spcPct val="100000"/>
              </a:lnSpc>
              <a:spcBef>
                <a:spcPts val="600"/>
              </a:spcBef>
            </a:pPr>
            <a:r>
              <a:rPr lang="lt-LT" sz="2100" dirty="0"/>
              <a:t>Nors </a:t>
            </a:r>
            <a:r>
              <a:rPr lang="lt-LT" sz="2100" dirty="0" err="1"/>
              <a:t>inkrementinės</a:t>
            </a:r>
            <a:r>
              <a:rPr lang="lt-LT" sz="2100" dirty="0"/>
              <a:t> inovacijos </a:t>
            </a:r>
            <a:r>
              <a:rPr lang="lt-LT" sz="2100" b="1" dirty="0"/>
              <a:t>nesukuria naujų rinkų</a:t>
            </a:r>
            <a:r>
              <a:rPr lang="lt-LT" sz="2100" dirty="0"/>
              <a:t> ir dažnai nenaudoja radikaliai naujų technologijų, jos gali pritraukti daugiau mokių klientų, nes tenkina nustatytus klientų poreikius. </a:t>
            </a:r>
          </a:p>
          <a:p>
            <a:pPr>
              <a:lnSpc>
                <a:spcPct val="100000"/>
              </a:lnSpc>
              <a:spcBef>
                <a:spcPts val="600"/>
              </a:spcBef>
            </a:pPr>
            <a:r>
              <a:rPr lang="lt-LT" sz="2100" dirty="0"/>
              <a:t>Produktas ar paslauga taip pat gali būti patrauklūs didesnei, pagrindinei rinkai, jei tos pačios funkcijos ir vertė gaunami mažesne kaina.</a:t>
            </a:r>
            <a:endParaRPr lang="en-IE" sz="2100" dirty="0"/>
          </a:p>
        </p:txBody>
      </p:sp>
      <p:sp>
        <p:nvSpPr>
          <p:cNvPr id="5" name="Text Placeholder 3">
            <a:extLst>
              <a:ext uri="{FF2B5EF4-FFF2-40B4-BE49-F238E27FC236}">
                <a16:creationId xmlns:a16="http://schemas.microsoft.com/office/drawing/2014/main" id="{9A1F4139-4D77-48EB-8BE8-22AE51CD14BC}"/>
              </a:ext>
            </a:extLst>
          </p:cNvPr>
          <p:cNvSpPr>
            <a:spLocks noGrp="1"/>
          </p:cNvSpPr>
          <p:nvPr>
            <p:ph type="body" sz="quarter" idx="16"/>
          </p:nvPr>
        </p:nvSpPr>
        <p:spPr>
          <a:xfrm>
            <a:off x="1652761" y="595313"/>
            <a:ext cx="4716462" cy="582612"/>
          </a:xfrm>
        </p:spPr>
        <p:txBody>
          <a:bodyPr>
            <a:normAutofit fontScale="92500"/>
          </a:bodyPr>
          <a:lstStyle/>
          <a:p>
            <a:r>
              <a:rPr lang="en-US" sz="3300" b="1" dirty="0"/>
              <a:t>1. </a:t>
            </a:r>
            <a:r>
              <a:rPr lang="lt-LT" sz="3300" b="1" dirty="0"/>
              <a:t>Inkrementinės inovacijos</a:t>
            </a:r>
            <a:endParaRPr lang="en-IE" sz="3300" b="1" dirty="0"/>
          </a:p>
        </p:txBody>
      </p:sp>
      <p:sp>
        <p:nvSpPr>
          <p:cNvPr id="17" name="TextBox 16">
            <a:extLst>
              <a:ext uri="{FF2B5EF4-FFF2-40B4-BE49-F238E27FC236}">
                <a16:creationId xmlns:a16="http://schemas.microsoft.com/office/drawing/2014/main" id="{49CF5454-6235-4238-BD87-38630C2E08ED}"/>
              </a:ext>
            </a:extLst>
          </p:cNvPr>
          <p:cNvSpPr txBox="1"/>
          <p:nvPr/>
        </p:nvSpPr>
        <p:spPr>
          <a:xfrm>
            <a:off x="7444219" y="670846"/>
            <a:ext cx="4222264" cy="3170099"/>
          </a:xfrm>
          <a:prstGeom prst="rect">
            <a:avLst/>
          </a:prstGeom>
          <a:noFill/>
        </p:spPr>
        <p:txBody>
          <a:bodyPr wrap="square" rtlCol="0">
            <a:spAutoFit/>
          </a:bodyPr>
          <a:lstStyle/>
          <a:p>
            <a:pPr algn="ctr"/>
            <a:r>
              <a:rPr lang="lt-LT" sz="2000">
                <a:solidFill>
                  <a:srgbClr val="000000"/>
                </a:solidFill>
              </a:rPr>
              <a:t>„</a:t>
            </a:r>
            <a:r>
              <a:rPr lang="en-US" sz="2000">
                <a:solidFill>
                  <a:srgbClr val="000000"/>
                </a:solidFill>
              </a:rPr>
              <a:t>Cadbury” </a:t>
            </a:r>
            <a:r>
              <a:rPr lang="lt-LT" sz="2000">
                <a:solidFill>
                  <a:srgbClr val="000000"/>
                </a:solidFill>
              </a:rPr>
              <a:t>palaipsniui diegė naujoves įvesdami kolekcijos plėtinius. Be naujų skonių, prekės ženklas taip pat sukūrė naujus formatus. Pavyzdžiui, „Wispa": populiarų šokoladinį batonėlį dabar galima įsigyti karšto šokolado ir užkandžių maišeliuose. Taikydama laipsnišką požiūrį į naujoves, „Cadbury“ sugebėjo atrasti papildomų pajamų šaltinių.</a:t>
            </a:r>
          </a:p>
        </p:txBody>
      </p:sp>
      <p:pic>
        <p:nvPicPr>
          <p:cNvPr id="18" name="Picture 17">
            <a:extLst>
              <a:ext uri="{FF2B5EF4-FFF2-40B4-BE49-F238E27FC236}">
                <a16:creationId xmlns:a16="http://schemas.microsoft.com/office/drawing/2014/main" id="{104E0AA0-6F0A-4B20-A57C-8D4990529405}"/>
              </a:ext>
            </a:extLst>
          </p:cNvPr>
          <p:cNvPicPr>
            <a:picLocks noChangeAspect="1"/>
          </p:cNvPicPr>
          <p:nvPr/>
        </p:nvPicPr>
        <p:blipFill>
          <a:blip r:embed="rId2"/>
          <a:stretch>
            <a:fillRect/>
          </a:stretch>
        </p:blipFill>
        <p:spPr>
          <a:xfrm>
            <a:off x="7664335" y="4055052"/>
            <a:ext cx="1804034" cy="1804034"/>
          </a:xfrm>
          <a:prstGeom prst="rect">
            <a:avLst/>
          </a:prstGeom>
        </p:spPr>
      </p:pic>
      <p:pic>
        <p:nvPicPr>
          <p:cNvPr id="19" name="Picture 18">
            <a:extLst>
              <a:ext uri="{FF2B5EF4-FFF2-40B4-BE49-F238E27FC236}">
                <a16:creationId xmlns:a16="http://schemas.microsoft.com/office/drawing/2014/main" id="{52E65D8B-BE71-4A7E-85E8-A6D262AE0049}"/>
              </a:ext>
            </a:extLst>
          </p:cNvPr>
          <p:cNvPicPr>
            <a:picLocks noChangeAspect="1"/>
          </p:cNvPicPr>
          <p:nvPr/>
        </p:nvPicPr>
        <p:blipFill>
          <a:blip r:embed="rId3"/>
          <a:stretch>
            <a:fillRect/>
          </a:stretch>
        </p:blipFill>
        <p:spPr>
          <a:xfrm>
            <a:off x="10068097" y="4307464"/>
            <a:ext cx="1303627" cy="1303627"/>
          </a:xfrm>
          <a:prstGeom prst="rect">
            <a:avLst/>
          </a:prstGeom>
        </p:spPr>
      </p:pic>
    </p:spTree>
    <p:extLst>
      <p:ext uri="{BB962C8B-B14F-4D97-AF65-F5344CB8AC3E}">
        <p14:creationId xmlns:p14="http://schemas.microsoft.com/office/powerpoint/2010/main" val="190378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4889D9-A623-4CAB-A2E0-B1A13C7497E4}"/>
              </a:ext>
            </a:extLst>
          </p:cNvPr>
          <p:cNvSpPr>
            <a:spLocks noGrp="1"/>
          </p:cNvSpPr>
          <p:nvPr>
            <p:ph type="body" sz="quarter" idx="18"/>
          </p:nvPr>
        </p:nvSpPr>
        <p:spPr>
          <a:xfrm>
            <a:off x="1421476" y="1438102"/>
            <a:ext cx="5430586" cy="5419898"/>
          </a:xfrm>
        </p:spPr>
        <p:txBody>
          <a:bodyPr>
            <a:normAutofit fontScale="85000" lnSpcReduction="20000"/>
          </a:bodyPr>
          <a:lstStyle/>
          <a:p>
            <a:pPr>
              <a:lnSpc>
                <a:spcPct val="120000"/>
              </a:lnSpc>
            </a:pPr>
            <a:r>
              <a:rPr lang="lt-LT" b="0" i="0" u="none" strike="noStrike" dirty="0">
                <a:effectLst/>
              </a:rPr>
              <a:t>Ardomosios inovacijos - </a:t>
            </a:r>
            <a:r>
              <a:rPr lang="en-US" b="0" i="0" dirty="0">
                <a:effectLst/>
              </a:rPr>
              <a:t> </a:t>
            </a:r>
            <a:r>
              <a:rPr lang="lt-LT" dirty="0"/>
              <a:t>tai profesoriaus, akademiko ir verslo konsultanto Claytono Christenseno sąvoka, kurią jis pirmiausiai pristatė</a:t>
            </a:r>
            <a:r>
              <a:rPr lang="en-US" b="0" i="0" dirty="0">
                <a:effectLst/>
              </a:rPr>
              <a:t> </a:t>
            </a:r>
            <a:r>
              <a:rPr lang="en-US" b="0" i="0" u="none" strike="noStrike" dirty="0">
                <a:effectLst/>
                <a:hlinkClick r:id="rId2">
                  <a:extLst>
                    <a:ext uri="{A12FA001-AC4F-418D-AE19-62706E023703}">
                      <ahyp:hlinkClr xmlns:ahyp="http://schemas.microsoft.com/office/drawing/2018/hyperlinkcolor" val="tx"/>
                    </a:ext>
                  </a:extLst>
                </a:hlinkClick>
              </a:rPr>
              <a:t>HBR </a:t>
            </a:r>
            <a:r>
              <a:rPr lang="lt-LT" b="0" i="0" u="none" strike="noStrike" dirty="0">
                <a:effectLst/>
              </a:rPr>
              <a:t>straipsnyje</a:t>
            </a:r>
            <a:r>
              <a:rPr lang="lt-LT" dirty="0"/>
              <a:t>, o vėliau – knygoje</a:t>
            </a:r>
            <a:r>
              <a:rPr lang="en-US" b="0" i="0" dirty="0">
                <a:effectLst/>
              </a:rPr>
              <a:t> </a:t>
            </a:r>
            <a:r>
              <a:rPr lang="en-US" b="0" i="1" u="none" strike="noStrike" dirty="0" err="1">
                <a:effectLst/>
                <a:hlinkClick r:id="rId3">
                  <a:extLst>
                    <a:ext uri="{A12FA001-AC4F-418D-AE19-62706E023703}">
                      <ahyp:hlinkClr xmlns:ahyp="http://schemas.microsoft.com/office/drawing/2018/hyperlinkcolor" val="tx"/>
                    </a:ext>
                  </a:extLst>
                </a:hlinkClick>
              </a:rPr>
              <a:t>Inovator</a:t>
            </a:r>
            <a:r>
              <a:rPr lang="lt-LT" b="0" i="1" u="none" strike="noStrike" dirty="0">
                <a:effectLst/>
                <a:hlinkClick r:id="rId3">
                  <a:extLst>
                    <a:ext uri="{A12FA001-AC4F-418D-AE19-62706E023703}">
                      <ahyp:hlinkClr xmlns:ahyp="http://schemas.microsoft.com/office/drawing/2018/hyperlinkcolor" val="tx"/>
                    </a:ext>
                  </a:extLst>
                </a:hlinkClick>
              </a:rPr>
              <a:t>iaus</a:t>
            </a:r>
            <a:r>
              <a:rPr lang="en-US" b="0" i="1" u="none" strike="noStrike" dirty="0">
                <a:effectLst/>
                <a:hlinkClick r:id="rId3">
                  <a:extLst>
                    <a:ext uri="{A12FA001-AC4F-418D-AE19-62706E023703}">
                      <ahyp:hlinkClr xmlns:ahyp="http://schemas.microsoft.com/office/drawing/2018/hyperlinkcolor" val="tx"/>
                    </a:ext>
                  </a:extLst>
                </a:hlinkClick>
              </a:rPr>
              <a:t> </a:t>
            </a:r>
            <a:r>
              <a:rPr lang="lt-LT" i="1" dirty="0">
                <a:hlinkClick r:id="rId3">
                  <a:extLst>
                    <a:ext uri="{A12FA001-AC4F-418D-AE19-62706E023703}">
                      <ahyp:hlinkClr xmlns:ahyp="http://schemas.microsoft.com/office/drawing/2018/hyperlinkcolor" val="tx"/>
                    </a:ext>
                  </a:extLst>
                </a:hlinkClick>
              </a:rPr>
              <a:t>d</a:t>
            </a:r>
            <a:r>
              <a:rPr lang="en-US" b="0" i="1" u="none" strike="noStrike" dirty="0" err="1">
                <a:effectLst/>
                <a:hlinkClick r:id="rId3">
                  <a:extLst>
                    <a:ext uri="{A12FA001-AC4F-418D-AE19-62706E023703}">
                      <ahyp:hlinkClr xmlns:ahyp="http://schemas.microsoft.com/office/drawing/2018/hyperlinkcolor" val="tx"/>
                    </a:ext>
                  </a:extLst>
                </a:hlinkClick>
              </a:rPr>
              <a:t>ilema</a:t>
            </a:r>
            <a:r>
              <a:rPr lang="en-US" b="0" i="1" dirty="0">
                <a:effectLst/>
              </a:rPr>
              <a:t>.</a:t>
            </a:r>
            <a:endParaRPr lang="en-US" b="0" i="0" dirty="0">
              <a:effectLst/>
            </a:endParaRPr>
          </a:p>
          <a:p>
            <a:pPr>
              <a:lnSpc>
                <a:spcPct val="120000"/>
              </a:lnSpc>
            </a:pPr>
            <a:r>
              <a:rPr lang="lt-LT" dirty="0"/>
              <a:t>Ardomoji inovacija </a:t>
            </a:r>
            <a:r>
              <a:rPr lang="en-LT" dirty="0"/>
              <a:t>–</a:t>
            </a:r>
            <a:r>
              <a:rPr lang="lt-LT" dirty="0"/>
              <a:t> tai teorija, kuri reiškia koncepciją, produktą ar paslaugą, sukuriančią </a:t>
            </a:r>
            <a:r>
              <a:rPr lang="lt-LT" b="1" dirty="0"/>
              <a:t>naują vertės tinklą </a:t>
            </a:r>
            <a:r>
              <a:rPr lang="lt-LT" dirty="0"/>
              <a:t>įeinant į esamą  arba sukuriant visiškai naują rinką. Pradžioje ardomosios inovacijos pasižymi mažesniais rezultatais, vertinant pagal tradicinius vertės rodiklius, tačiau turi įvairių aspektų, kuriuos vertina nedidelė rinkos dalis. Tokio tipo inovacijos dažnai gali nesamus vartotojus paversti klientais, tačiau nebūtinai atitinka pagrindinių vartotojų poreikius ir pageidavimus, bent jau kol kas.</a:t>
            </a:r>
          </a:p>
          <a:p>
            <a:pPr indent="0">
              <a:lnSpc>
                <a:spcPct val="120000"/>
              </a:lnSpc>
            </a:pPr>
            <a:endParaRPr lang="en-IE" dirty="0"/>
          </a:p>
        </p:txBody>
      </p:sp>
      <p:sp>
        <p:nvSpPr>
          <p:cNvPr id="4" name="Text Placeholder 3">
            <a:extLst>
              <a:ext uri="{FF2B5EF4-FFF2-40B4-BE49-F238E27FC236}">
                <a16:creationId xmlns:a16="http://schemas.microsoft.com/office/drawing/2014/main" id="{C6007CDE-A237-4532-B852-EBDB5E8C8D4B}"/>
              </a:ext>
            </a:extLst>
          </p:cNvPr>
          <p:cNvSpPr>
            <a:spLocks noGrp="1"/>
          </p:cNvSpPr>
          <p:nvPr>
            <p:ph type="body" sz="quarter" idx="16"/>
          </p:nvPr>
        </p:nvSpPr>
        <p:spPr>
          <a:xfrm>
            <a:off x="1566161" y="427068"/>
            <a:ext cx="4716425" cy="582221"/>
          </a:xfrm>
        </p:spPr>
        <p:txBody>
          <a:bodyPr>
            <a:normAutofit/>
          </a:bodyPr>
          <a:lstStyle/>
          <a:p>
            <a:r>
              <a:rPr lang="en-US" sz="3300" b="1" dirty="0"/>
              <a:t>2. </a:t>
            </a:r>
            <a:r>
              <a:rPr lang="lt-LT" sz="3300" b="1" dirty="0"/>
              <a:t>Ardomosios inovacijos</a:t>
            </a:r>
            <a:endParaRPr lang="en-IE" sz="3300" b="1" dirty="0"/>
          </a:p>
        </p:txBody>
      </p:sp>
      <p:sp>
        <p:nvSpPr>
          <p:cNvPr id="7" name="TextBox 6">
            <a:extLst>
              <a:ext uri="{FF2B5EF4-FFF2-40B4-BE49-F238E27FC236}">
                <a16:creationId xmlns:a16="http://schemas.microsoft.com/office/drawing/2014/main" id="{A668C8DC-18C7-486B-A382-C9CEDC96BF0A}"/>
              </a:ext>
            </a:extLst>
          </p:cNvPr>
          <p:cNvSpPr txBox="1"/>
          <p:nvPr/>
        </p:nvSpPr>
        <p:spPr>
          <a:xfrm>
            <a:off x="7149422" y="1885893"/>
            <a:ext cx="4899703" cy="4801314"/>
          </a:xfrm>
          <a:prstGeom prst="rect">
            <a:avLst/>
          </a:prstGeom>
          <a:noFill/>
        </p:spPr>
        <p:txBody>
          <a:bodyPr wrap="square">
            <a:spAutoFit/>
          </a:bodyPr>
          <a:lstStyle/>
          <a:p>
            <a:r>
              <a:rPr lang="lt-LT" b="1" dirty="0">
                <a:solidFill>
                  <a:srgbClr val="000000"/>
                </a:solidFill>
              </a:rPr>
              <a:t>PAGRINDINIS ARDOMŲJŲ INOVACIJŲ pavyzdys maisto pramonėje yra mėsos pakeitimas augalinės kilmės baltymais, sukuriant gyvūninės kilmės produktus be mėsos.</a:t>
            </a:r>
          </a:p>
          <a:p>
            <a:r>
              <a:rPr lang="lt-LT" dirty="0">
                <a:solidFill>
                  <a:srgbClr val="000000"/>
                </a:solidFill>
              </a:rPr>
              <a:t>Pradedančiosios įmonės, tokios kaip „</a:t>
            </a:r>
            <a:r>
              <a:rPr lang="lt-LT" dirty="0" err="1">
                <a:solidFill>
                  <a:srgbClr val="000000"/>
                </a:solidFill>
              </a:rPr>
              <a:t>Brecks</a:t>
            </a:r>
            <a:r>
              <a:rPr lang="lt-LT" dirty="0">
                <a:solidFill>
                  <a:srgbClr val="000000"/>
                </a:solidFill>
              </a:rPr>
              <a:t> </a:t>
            </a:r>
            <a:r>
              <a:rPr lang="lt-LT" dirty="0" err="1">
                <a:solidFill>
                  <a:srgbClr val="000000"/>
                </a:solidFill>
              </a:rPr>
              <a:t>Food</a:t>
            </a:r>
            <a:r>
              <a:rPr lang="lt-LT" dirty="0">
                <a:solidFill>
                  <a:srgbClr val="000000"/>
                </a:solidFill>
              </a:rPr>
              <a:t>“ (Jungtinė Karalystė) ir „</a:t>
            </a:r>
            <a:r>
              <a:rPr lang="lt-LT" dirty="0" err="1">
                <a:solidFill>
                  <a:srgbClr val="000000"/>
                </a:solidFill>
              </a:rPr>
              <a:t>Impossible</a:t>
            </a:r>
            <a:r>
              <a:rPr lang="lt-LT" dirty="0">
                <a:solidFill>
                  <a:srgbClr val="000000"/>
                </a:solidFill>
              </a:rPr>
              <a:t> </a:t>
            </a:r>
            <a:r>
              <a:rPr lang="lt-LT" dirty="0" err="1">
                <a:solidFill>
                  <a:srgbClr val="000000"/>
                </a:solidFill>
              </a:rPr>
              <a:t>Foods</a:t>
            </a:r>
            <a:r>
              <a:rPr lang="lt-LT" dirty="0">
                <a:solidFill>
                  <a:srgbClr val="000000"/>
                </a:solidFill>
              </a:rPr>
              <a:t>“ (JAV), dažnai pasitelkia maisto mokslo ir genetinės sekos nustatymo technologiją, kad imituotų augalinių baltymų atitikmenis gyvūninės kilmės produktams. </a:t>
            </a:r>
            <a:r>
              <a:rPr lang="lt-LT" dirty="0" err="1">
                <a:solidFill>
                  <a:srgbClr val="000000"/>
                </a:solidFill>
              </a:rPr>
              <a:t>Impossible</a:t>
            </a:r>
            <a:r>
              <a:rPr lang="lt-LT" dirty="0">
                <a:solidFill>
                  <a:srgbClr val="000000"/>
                </a:solidFill>
              </a:rPr>
              <a:t> </a:t>
            </a:r>
            <a:r>
              <a:rPr lang="lt-LT" dirty="0" err="1">
                <a:solidFill>
                  <a:srgbClr val="000000"/>
                </a:solidFill>
              </a:rPr>
              <a:t>Burger</a:t>
            </a:r>
            <a:r>
              <a:rPr lang="lt-LT" dirty="0">
                <a:solidFill>
                  <a:srgbClr val="000000"/>
                </a:solidFill>
              </a:rPr>
              <a:t>, kurį kai kas vadina žaidimų pokyčiu maisto pramonėje, gaminamas iš sojos </a:t>
            </a:r>
            <a:r>
              <a:rPr lang="lt-LT" dirty="0" err="1">
                <a:solidFill>
                  <a:srgbClr val="000000"/>
                </a:solidFill>
              </a:rPr>
              <a:t>leghemoglobino</a:t>
            </a:r>
            <a:r>
              <a:rPr lang="lt-LT" dirty="0">
                <a:solidFill>
                  <a:srgbClr val="000000"/>
                </a:solidFill>
              </a:rPr>
              <a:t> – baltymo, kuriame yra </a:t>
            </a:r>
            <a:r>
              <a:rPr lang="lt-LT" dirty="0" err="1">
                <a:solidFill>
                  <a:srgbClr val="000000"/>
                </a:solidFill>
              </a:rPr>
              <a:t>hemo</a:t>
            </a:r>
            <a:r>
              <a:rPr lang="lt-LT" dirty="0">
                <a:solidFill>
                  <a:srgbClr val="000000"/>
                </a:solidFill>
              </a:rPr>
              <a:t>, imituojančio tikros mėsos skonį. Tikimasi, kad augalinės mėsos maisto produktai bus lygiaverčiai (atliekant aklus bandymus) ir gali panaikinti tradicinių intensyviai ūkiuose auginamų gyvulių poreikį, taip sužlugdydami visą pramonę.</a:t>
            </a:r>
          </a:p>
        </p:txBody>
      </p:sp>
      <p:pic>
        <p:nvPicPr>
          <p:cNvPr id="2050" name="Picture 2" descr="brecks_logo">
            <a:extLst>
              <a:ext uri="{FF2B5EF4-FFF2-40B4-BE49-F238E27FC236}">
                <a16:creationId xmlns:a16="http://schemas.microsoft.com/office/drawing/2014/main" id="{3D1CCE8A-6283-4DDB-9EBF-CDF4DF205F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06309" y="794153"/>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ossible Logo">
            <a:extLst>
              <a:ext uri="{FF2B5EF4-FFF2-40B4-BE49-F238E27FC236}">
                <a16:creationId xmlns:a16="http://schemas.microsoft.com/office/drawing/2014/main" id="{539695BB-5EC5-4EE3-A52B-7661FC168F7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70711" y="925997"/>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56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35383C-C632-4944-BC5E-1528260BDB70}"/>
              </a:ext>
            </a:extLst>
          </p:cNvPr>
          <p:cNvSpPr txBox="1"/>
          <p:nvPr/>
        </p:nvSpPr>
        <p:spPr>
          <a:xfrm>
            <a:off x="7040880" y="216132"/>
            <a:ext cx="4979324" cy="1184826"/>
          </a:xfrm>
          <a:prstGeom prst="rect">
            <a:avLst/>
          </a:prstGeom>
          <a:solidFill>
            <a:srgbClr val="85D2E1"/>
          </a:solidFill>
        </p:spPr>
        <p:txBody>
          <a:bodyPr wrap="square" rtlCol="0">
            <a:spAutoFit/>
          </a:bodyPr>
          <a:lstStyle/>
          <a:p>
            <a:endParaRPr lang="en-IE"/>
          </a:p>
        </p:txBody>
      </p:sp>
      <p:sp>
        <p:nvSpPr>
          <p:cNvPr id="3" name="Text Placeholder 2">
            <a:extLst>
              <a:ext uri="{FF2B5EF4-FFF2-40B4-BE49-F238E27FC236}">
                <a16:creationId xmlns:a16="http://schemas.microsoft.com/office/drawing/2014/main" id="{BB4C88D4-E805-4222-BD7C-B9047020BF02}"/>
              </a:ext>
            </a:extLst>
          </p:cNvPr>
          <p:cNvSpPr>
            <a:spLocks noGrp="1"/>
          </p:cNvSpPr>
          <p:nvPr>
            <p:ph type="body" sz="quarter" idx="18"/>
          </p:nvPr>
        </p:nvSpPr>
        <p:spPr>
          <a:xfrm>
            <a:off x="1516305" y="1479665"/>
            <a:ext cx="5245331" cy="5070764"/>
          </a:xfrm>
        </p:spPr>
        <p:txBody>
          <a:bodyPr>
            <a:noAutofit/>
          </a:bodyPr>
          <a:lstStyle/>
          <a:p>
            <a:pPr>
              <a:lnSpc>
                <a:spcPct val="110000"/>
              </a:lnSpc>
            </a:pPr>
            <a:r>
              <a:rPr lang="lt-LT" sz="2050" dirty="0"/>
              <a:t>Ardomąsias inovacijas sunku diegti dėl to, kad stiprios įmonės, priimdamos sprendimus, susijusius su savo vykdomu verslu, yra pernelyg racionalios. Tuomet jos nesugeba prisitaikyti prie naujos konkurencijos, nes pernelyg susitelkia į esamo pasiūlymo ar verslo modelio, kuris iki šiol sėkmingai veikė rinkoje, optimizavimą.</a:t>
            </a:r>
          </a:p>
          <a:p>
            <a:pPr>
              <a:lnSpc>
                <a:spcPct val="110000"/>
              </a:lnSpc>
            </a:pPr>
            <a:r>
              <a:rPr lang="lt-LT" sz="2050" b="1" dirty="0"/>
              <a:t>Todėl rinką paprastai sutrikdo naujas rinkos dalyvis, o ne rinkoje įsitvirtinęs rinkos dalyvis.</a:t>
            </a:r>
          </a:p>
          <a:p>
            <a:pPr>
              <a:lnSpc>
                <a:spcPct val="110000"/>
              </a:lnSpc>
            </a:pPr>
            <a:r>
              <a:rPr lang="lt-LT" sz="2050" dirty="0"/>
              <a:t>Kai rinkoje įsitvirtinusios įmonės supranta, kad naujos ardomosios inovacijos tapo pagrindinėmis, dažnai būna per vėlu jas pasivyti, nepaisant turimų išteklių.</a:t>
            </a:r>
          </a:p>
        </p:txBody>
      </p:sp>
      <p:sp>
        <p:nvSpPr>
          <p:cNvPr id="5" name="Text Placeholder 3">
            <a:extLst>
              <a:ext uri="{FF2B5EF4-FFF2-40B4-BE49-F238E27FC236}">
                <a16:creationId xmlns:a16="http://schemas.microsoft.com/office/drawing/2014/main" id="{BC690035-7491-4B13-9A05-F3CACCABB921}"/>
              </a:ext>
            </a:extLst>
          </p:cNvPr>
          <p:cNvSpPr>
            <a:spLocks noGrp="1"/>
          </p:cNvSpPr>
          <p:nvPr>
            <p:ph type="body" sz="quarter" idx="16"/>
          </p:nvPr>
        </p:nvSpPr>
        <p:spPr>
          <a:xfrm>
            <a:off x="1623010" y="450934"/>
            <a:ext cx="4716462" cy="582612"/>
          </a:xfrm>
        </p:spPr>
        <p:txBody>
          <a:bodyPr>
            <a:normAutofit/>
          </a:bodyPr>
          <a:lstStyle/>
          <a:p>
            <a:r>
              <a:rPr lang="en-US" sz="3300" b="1" dirty="0"/>
              <a:t>2. </a:t>
            </a:r>
            <a:r>
              <a:rPr lang="lt-LT" sz="3300" b="1" dirty="0"/>
              <a:t>Ardomosios inovacijos</a:t>
            </a:r>
            <a:endParaRPr lang="en-IE" sz="3300" b="1" dirty="0"/>
          </a:p>
        </p:txBody>
      </p:sp>
      <p:sp>
        <p:nvSpPr>
          <p:cNvPr id="6" name="Isosceles Triangle 5">
            <a:extLst>
              <a:ext uri="{FF2B5EF4-FFF2-40B4-BE49-F238E27FC236}">
                <a16:creationId xmlns:a16="http://schemas.microsoft.com/office/drawing/2014/main" id="{90AB04CC-E2BD-45A1-AC19-468419A84225}"/>
              </a:ext>
            </a:extLst>
          </p:cNvPr>
          <p:cNvSpPr/>
          <p:nvPr/>
        </p:nvSpPr>
        <p:spPr>
          <a:xfrm>
            <a:off x="8964047" y="5361709"/>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Minus Sign 6">
            <a:extLst>
              <a:ext uri="{FF2B5EF4-FFF2-40B4-BE49-F238E27FC236}">
                <a16:creationId xmlns:a16="http://schemas.microsoft.com/office/drawing/2014/main" id="{57C2973A-B6DF-4B39-B7F0-826376EB8F6F}"/>
              </a:ext>
            </a:extLst>
          </p:cNvPr>
          <p:cNvSpPr/>
          <p:nvPr/>
        </p:nvSpPr>
        <p:spPr>
          <a:xfrm rot="698713">
            <a:off x="6914959" y="4892040"/>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lowchart: Connector 7">
            <a:extLst>
              <a:ext uri="{FF2B5EF4-FFF2-40B4-BE49-F238E27FC236}">
                <a16:creationId xmlns:a16="http://schemas.microsoft.com/office/drawing/2014/main" id="{26C4F948-0330-41CA-8991-6E0E48357112}"/>
              </a:ext>
            </a:extLst>
          </p:cNvPr>
          <p:cNvSpPr/>
          <p:nvPr/>
        </p:nvSpPr>
        <p:spPr>
          <a:xfrm>
            <a:off x="7606144" y="3480262"/>
            <a:ext cx="1527695"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1188A3"/>
                </a:solidFill>
              </a:rPr>
              <a:t>Ard</a:t>
            </a:r>
            <a:r>
              <a:rPr lang="lt-LT" sz="1400" b="1" dirty="0" err="1">
                <a:solidFill>
                  <a:srgbClr val="1188A3"/>
                </a:solidFill>
              </a:rPr>
              <a:t>omosios</a:t>
            </a:r>
            <a:endParaRPr lang="lt-LT" sz="1400" b="1" dirty="0">
              <a:solidFill>
                <a:srgbClr val="1188A3"/>
              </a:solidFill>
            </a:endParaRPr>
          </a:p>
          <a:p>
            <a:pPr algn="ctr"/>
            <a:r>
              <a:rPr lang="lt-LT" sz="1400" b="1" dirty="0">
                <a:solidFill>
                  <a:srgbClr val="1188A3"/>
                </a:solidFill>
              </a:rPr>
              <a:t>inovacijos</a:t>
            </a:r>
            <a:endParaRPr lang="en-IE" sz="1400" b="1" dirty="0">
              <a:solidFill>
                <a:srgbClr val="1188A3"/>
              </a:solidFill>
            </a:endParaRPr>
          </a:p>
        </p:txBody>
      </p:sp>
      <p:sp>
        <p:nvSpPr>
          <p:cNvPr id="9" name="Flowchart: Connector 8">
            <a:extLst>
              <a:ext uri="{FF2B5EF4-FFF2-40B4-BE49-F238E27FC236}">
                <a16:creationId xmlns:a16="http://schemas.microsoft.com/office/drawing/2014/main" id="{962CB5A2-9FEF-47CC-98E4-B2D3BC1F1AA7}"/>
              </a:ext>
            </a:extLst>
          </p:cNvPr>
          <p:cNvSpPr/>
          <p:nvPr/>
        </p:nvSpPr>
        <p:spPr>
          <a:xfrm>
            <a:off x="10091573" y="4015047"/>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1188A3"/>
                </a:solidFill>
              </a:rPr>
              <a:t>Palaikomo-sios</a:t>
            </a:r>
            <a:endParaRPr lang="en-US" sz="1400" b="1" dirty="0">
              <a:solidFill>
                <a:srgbClr val="1188A3"/>
              </a:solidFill>
            </a:endParaRPr>
          </a:p>
          <a:p>
            <a:pPr algn="ctr"/>
            <a:r>
              <a:rPr lang="en-US" sz="1400" b="1" dirty="0">
                <a:solidFill>
                  <a:srgbClr val="1188A3"/>
                </a:solidFill>
              </a:rPr>
              <a:t>In</a:t>
            </a:r>
            <a:r>
              <a:rPr lang="lt-LT" sz="1400" b="1" dirty="0">
                <a:solidFill>
                  <a:srgbClr val="1188A3"/>
                </a:solidFill>
              </a:rPr>
              <a:t>ovacijos</a:t>
            </a:r>
            <a:endParaRPr lang="en-IE" sz="1400" b="1" dirty="0">
              <a:solidFill>
                <a:srgbClr val="1188A3"/>
              </a:solidFill>
            </a:endParaRPr>
          </a:p>
        </p:txBody>
      </p:sp>
      <p:sp>
        <p:nvSpPr>
          <p:cNvPr id="10" name="TextBox 9">
            <a:extLst>
              <a:ext uri="{FF2B5EF4-FFF2-40B4-BE49-F238E27FC236}">
                <a16:creationId xmlns:a16="http://schemas.microsoft.com/office/drawing/2014/main" id="{F9727B5E-B581-4AC3-8C81-AC5769318036}"/>
              </a:ext>
            </a:extLst>
          </p:cNvPr>
          <p:cNvSpPr txBox="1"/>
          <p:nvPr/>
        </p:nvSpPr>
        <p:spPr>
          <a:xfrm>
            <a:off x="9883794" y="1861538"/>
            <a:ext cx="1853738" cy="1384995"/>
          </a:xfrm>
          <a:prstGeom prst="rect">
            <a:avLst/>
          </a:prstGeom>
          <a:noFill/>
        </p:spPr>
        <p:txBody>
          <a:bodyPr wrap="square" rtlCol="0">
            <a:spAutoFit/>
          </a:bodyPr>
          <a:lstStyle/>
          <a:p>
            <a:pPr algn="ctr"/>
            <a:r>
              <a:rPr lang="lt-LT" sz="1400" b="1" u="sng">
                <a:solidFill>
                  <a:srgbClr val="1188A3"/>
                </a:solidFill>
              </a:rPr>
              <a:t>Iš pradžių</a:t>
            </a:r>
            <a:endParaRPr lang="en-US" sz="1400" b="1" u="sng">
              <a:solidFill>
                <a:srgbClr val="1188A3"/>
              </a:solidFill>
            </a:endParaRPr>
          </a:p>
          <a:p>
            <a:pPr marL="285750" indent="-285750">
              <a:buFont typeface="Arial" panose="020B0604020202020204" pitchFamily="34" charset="0"/>
              <a:buChar char="•"/>
            </a:pPr>
            <a:r>
              <a:rPr lang="lt-LT" sz="1400" b="1">
                <a:solidFill>
                  <a:srgbClr val="1188A3"/>
                </a:solidFill>
              </a:rPr>
              <a:t>Didelė rinka</a:t>
            </a:r>
            <a:endParaRPr lang="en-US" sz="1400" b="1">
              <a:solidFill>
                <a:srgbClr val="1188A3"/>
              </a:solidFill>
            </a:endParaRPr>
          </a:p>
          <a:p>
            <a:pPr marL="285750" indent="-285750">
              <a:buFont typeface="Arial" panose="020B0604020202020204" pitchFamily="34" charset="0"/>
              <a:buChar char="•"/>
            </a:pPr>
            <a:r>
              <a:rPr lang="lt-LT" sz="1400" b="1">
                <a:solidFill>
                  <a:srgbClr val="1188A3"/>
                </a:solidFill>
              </a:rPr>
              <a:t>Didelis pelnas</a:t>
            </a:r>
            <a:endParaRPr lang="en-US" sz="1400" b="1">
              <a:solidFill>
                <a:srgbClr val="1188A3"/>
              </a:solidFill>
            </a:endParaRPr>
          </a:p>
          <a:p>
            <a:pPr marL="285750" indent="-285750">
              <a:buFont typeface="Arial" panose="020B0604020202020204" pitchFamily="34" charset="0"/>
              <a:buChar char="•"/>
            </a:pPr>
            <a:r>
              <a:rPr lang="lt-LT" sz="1400" b="1">
                <a:solidFill>
                  <a:srgbClr val="1188A3"/>
                </a:solidFill>
              </a:rPr>
              <a:t>Nedidelė rizika</a:t>
            </a:r>
          </a:p>
          <a:p>
            <a:pPr marL="285750" indent="-285750">
              <a:buFont typeface="Arial" panose="020B0604020202020204" pitchFamily="34" charset="0"/>
              <a:buChar char="•"/>
            </a:pPr>
            <a:r>
              <a:rPr lang="en-US" sz="1400" b="1">
                <a:solidFill>
                  <a:srgbClr val="1188A3"/>
                </a:solidFill>
              </a:rPr>
              <a:t>Mažas augimo potencialas</a:t>
            </a:r>
            <a:endParaRPr lang="en-IE" sz="1400" b="1">
              <a:solidFill>
                <a:srgbClr val="1188A3"/>
              </a:solidFill>
            </a:endParaRPr>
          </a:p>
        </p:txBody>
      </p:sp>
      <p:sp>
        <p:nvSpPr>
          <p:cNvPr id="11" name="TextBox 10">
            <a:extLst>
              <a:ext uri="{FF2B5EF4-FFF2-40B4-BE49-F238E27FC236}">
                <a16:creationId xmlns:a16="http://schemas.microsoft.com/office/drawing/2014/main" id="{1BC31457-CD94-4ED4-9204-9D97195F7835}"/>
              </a:ext>
            </a:extLst>
          </p:cNvPr>
          <p:cNvSpPr txBox="1"/>
          <p:nvPr/>
        </p:nvSpPr>
        <p:spPr>
          <a:xfrm>
            <a:off x="7676804" y="1855334"/>
            <a:ext cx="1853738" cy="1600438"/>
          </a:xfrm>
          <a:prstGeom prst="rect">
            <a:avLst/>
          </a:prstGeom>
          <a:noFill/>
        </p:spPr>
        <p:txBody>
          <a:bodyPr wrap="square" rtlCol="0">
            <a:spAutoFit/>
          </a:bodyPr>
          <a:lstStyle/>
          <a:p>
            <a:pPr algn="ctr"/>
            <a:r>
              <a:rPr lang="lt-LT" sz="1400" b="1" u="sng">
                <a:solidFill>
                  <a:srgbClr val="1188A3"/>
                </a:solidFill>
              </a:rPr>
              <a:t>Iš pradžių</a:t>
            </a:r>
            <a:endParaRPr lang="en-US" sz="1400" b="1" u="sng">
              <a:solidFill>
                <a:srgbClr val="1188A3"/>
              </a:solidFill>
            </a:endParaRPr>
          </a:p>
          <a:p>
            <a:pPr marL="285750" indent="-285750">
              <a:buFont typeface="Arial" panose="020B0604020202020204" pitchFamily="34" charset="0"/>
              <a:buChar char="•"/>
            </a:pPr>
            <a:r>
              <a:rPr lang="en-US" sz="1400" b="1">
                <a:solidFill>
                  <a:srgbClr val="1188A3"/>
                </a:solidFill>
              </a:rPr>
              <a:t>Maža rinka</a:t>
            </a:r>
            <a:endParaRPr lang="lt-LT" sz="1400" b="1">
              <a:solidFill>
                <a:srgbClr val="1188A3"/>
              </a:solidFill>
            </a:endParaRPr>
          </a:p>
          <a:p>
            <a:pPr marL="285750" indent="-285750">
              <a:buFont typeface="Arial" panose="020B0604020202020204" pitchFamily="34" charset="0"/>
              <a:buChar char="•"/>
            </a:pPr>
            <a:r>
              <a:rPr lang="lt-LT" sz="1400" b="1">
                <a:solidFill>
                  <a:srgbClr val="1188A3"/>
                </a:solidFill>
              </a:rPr>
              <a:t>Dar mažesnis pelnas</a:t>
            </a:r>
          </a:p>
          <a:p>
            <a:pPr marL="285750" indent="-285750">
              <a:buFont typeface="Arial" panose="020B0604020202020204" pitchFamily="34" charset="0"/>
              <a:buChar char="•"/>
            </a:pPr>
            <a:r>
              <a:rPr lang="lt-LT" sz="1400" b="1">
                <a:solidFill>
                  <a:srgbClr val="1188A3"/>
                </a:solidFill>
              </a:rPr>
              <a:t>Didelė rizika</a:t>
            </a:r>
          </a:p>
          <a:p>
            <a:pPr marL="285750" indent="-285750">
              <a:buFont typeface="Arial" panose="020B0604020202020204" pitchFamily="34" charset="0"/>
              <a:buChar char="•"/>
            </a:pPr>
            <a:r>
              <a:rPr lang="en-US" sz="1400" b="1">
                <a:solidFill>
                  <a:srgbClr val="1188A3"/>
                </a:solidFill>
              </a:rPr>
              <a:t>Didžiulis augimo potencialas</a:t>
            </a:r>
            <a:endParaRPr lang="en-IE" sz="1400" b="1">
              <a:solidFill>
                <a:srgbClr val="1188A3"/>
              </a:solidFill>
            </a:endParaRPr>
          </a:p>
        </p:txBody>
      </p:sp>
      <p:sp>
        <p:nvSpPr>
          <p:cNvPr id="13" name="TextBox 12">
            <a:extLst>
              <a:ext uri="{FF2B5EF4-FFF2-40B4-BE49-F238E27FC236}">
                <a16:creationId xmlns:a16="http://schemas.microsoft.com/office/drawing/2014/main" id="{BD26DCD0-060C-4376-8518-FC66667976EA}"/>
              </a:ext>
            </a:extLst>
          </p:cNvPr>
          <p:cNvSpPr txBox="1"/>
          <p:nvPr/>
        </p:nvSpPr>
        <p:spPr>
          <a:xfrm>
            <a:off x="7323512" y="237695"/>
            <a:ext cx="4767159" cy="1154162"/>
          </a:xfrm>
          <a:prstGeom prst="rect">
            <a:avLst/>
          </a:prstGeom>
          <a:noFill/>
        </p:spPr>
        <p:txBody>
          <a:bodyPr wrap="square">
            <a:spAutoFit/>
          </a:bodyPr>
          <a:lstStyle/>
          <a:p>
            <a:r>
              <a:rPr lang="lt-LT" sz="1700" b="1" dirty="0"/>
              <a:t>Ardomosios inovacijos – tai atvejai, kai tradiciniai verslo metodai nepasiteisina ir prireikia naujų gebėjimų. Nors rizika yra didelė, jei viskas vyksta tinkamai, yra didžiulis augimo potencialas.</a:t>
            </a:r>
          </a:p>
        </p:txBody>
      </p:sp>
    </p:spTree>
    <p:extLst>
      <p:ext uri="{BB962C8B-B14F-4D97-AF65-F5344CB8AC3E}">
        <p14:creationId xmlns:p14="http://schemas.microsoft.com/office/powerpoint/2010/main" val="279822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ircular maze labyrinth">
            <a:extLst>
              <a:ext uri="{FF2B5EF4-FFF2-40B4-BE49-F238E27FC236}">
                <a16:creationId xmlns:a16="http://schemas.microsoft.com/office/drawing/2014/main" id="{E165CD32-2F3C-4AB8-88A6-4C25BFB4C8C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59FF903-4432-4AB0-BBBC-234083A11455}"/>
              </a:ext>
            </a:extLst>
          </p:cNvPr>
          <p:cNvSpPr>
            <a:spLocks noGrp="1"/>
          </p:cNvSpPr>
          <p:nvPr>
            <p:ph type="body" sz="quarter" idx="18"/>
          </p:nvPr>
        </p:nvSpPr>
        <p:spPr>
          <a:xfrm>
            <a:off x="2606566" y="989215"/>
            <a:ext cx="9585433" cy="4392082"/>
          </a:xfrm>
          <a:solidFill>
            <a:srgbClr val="FFD100"/>
          </a:solidFill>
        </p:spPr>
        <p:txBody>
          <a:bodyPr anchor="ctr">
            <a:noAutofit/>
          </a:bodyPr>
          <a:lstStyle/>
          <a:p>
            <a:pPr>
              <a:lnSpc>
                <a:spcPct val="120000"/>
              </a:lnSpc>
            </a:pPr>
            <a:r>
              <a:rPr lang="lt-LT" sz="2200" b="1" dirty="0"/>
              <a:t>Žaidimas „Pasivyti“</a:t>
            </a:r>
            <a:r>
              <a:rPr lang="en-US" sz="2200" b="1" dirty="0"/>
              <a:t>:</a:t>
            </a:r>
          </a:p>
          <a:p>
            <a:pPr>
              <a:lnSpc>
                <a:spcPct val="120000"/>
              </a:lnSpc>
            </a:pPr>
            <a:r>
              <a:rPr lang="lt-LT" sz="2200" dirty="0"/>
              <a:t>Ši problema kyla ne dėl to, kad rinkoje įsitvirtinusios įmonės nesugeba kurti perversmą sukeliančių technologijų. Problema kyla tada, kai rinkoje įsitvirtinę rinkos dalyviai bando taikyti naujas technologijas savo esamuose vertės tinkluose arba atsisako žengti į naujas rinkas, nes mano, kad jos yra per mažos augimo tikslams įgyvendinti arba tiesiog mano, kad jų pelnas yra per mažas. </a:t>
            </a:r>
            <a:r>
              <a:rPr lang="lt-LT" sz="2200" dirty="0">
                <a:hlinkClick r:id="rId3"/>
              </a:rPr>
              <a:t>Šaltinis</a:t>
            </a:r>
            <a:endParaRPr lang="en-US" sz="2200" dirty="0"/>
          </a:p>
          <a:p>
            <a:pPr>
              <a:lnSpc>
                <a:spcPct val="120000"/>
              </a:lnSpc>
            </a:pPr>
            <a:r>
              <a:rPr lang="lt-LT" sz="2200" b="1" dirty="0"/>
              <a:t>Jei norite diegti naujoves įsitvirtinusioje MVĮ, geriausias būdas tai padaryti – inovacijų projektą laikyti atskiru vienetu.</a:t>
            </a:r>
          </a:p>
        </p:txBody>
      </p:sp>
    </p:spTree>
    <p:extLst>
      <p:ext uri="{BB962C8B-B14F-4D97-AF65-F5344CB8AC3E}">
        <p14:creationId xmlns:p14="http://schemas.microsoft.com/office/powerpoint/2010/main" val="206662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B9DE20-DB43-4B68-A4CB-5174F2008B39}"/>
              </a:ext>
            </a:extLst>
          </p:cNvPr>
          <p:cNvSpPr>
            <a:spLocks noGrp="1"/>
          </p:cNvSpPr>
          <p:nvPr>
            <p:ph type="body" sz="quarter" idx="18"/>
          </p:nvPr>
        </p:nvSpPr>
        <p:spPr>
          <a:xfrm>
            <a:off x="1520734" y="1434146"/>
            <a:ext cx="5349083" cy="5295207"/>
          </a:xfrm>
        </p:spPr>
        <p:txBody>
          <a:bodyPr>
            <a:normAutofit fontScale="85000" lnSpcReduction="20000"/>
          </a:bodyPr>
          <a:lstStyle/>
          <a:p>
            <a:pPr>
              <a:lnSpc>
                <a:spcPct val="120000"/>
              </a:lnSpc>
            </a:pPr>
            <a:r>
              <a:rPr lang="lt-LT" dirty="0"/>
              <a:t>Palaikomosios inovacijos yra priešingos ardomosioms inovacijoms, nes jos egzistuoja dabartinėje rinkoje ir, užuot kūrusios naujus vertės tinklus, tobulina ir plečia esamus, tenkindamos klientų poreikius.</a:t>
            </a:r>
          </a:p>
          <a:p>
            <a:pPr>
              <a:lnSpc>
                <a:spcPct val="120000"/>
              </a:lnSpc>
            </a:pPr>
            <a:r>
              <a:rPr lang="lt-LT" dirty="0"/>
              <a:t>Kaip ir inkrementinės inovacijos, taip ir palaikomosios inovacijos produkto veikimas su kiekviena iteracija šiek tiek pagerėja, todėl sumažėja defektų. Nauja patobulinta produkto versija gali būti brangesnė ir atnešti didesnį pelną nei ankstesnė, jei ji skirta reiklesniems, aukštesnės klasės klientams ir pasižymi geresnėmis eksploatacinėmis savybėmis nei anksčiau buvusios.</a:t>
            </a:r>
          </a:p>
          <a:p>
            <a:pPr>
              <a:lnSpc>
                <a:spcPct val="120000"/>
              </a:lnSpc>
            </a:pPr>
            <a:r>
              <a:rPr lang="lt-LT" dirty="0"/>
              <a:t>Tačiau ji gali būti ir pigesnė, jei dėl to padidėja jos apimtys, taigi ir absoliutus pelnas.</a:t>
            </a:r>
          </a:p>
        </p:txBody>
      </p:sp>
      <p:sp>
        <p:nvSpPr>
          <p:cNvPr id="4" name="Text Placeholder 3">
            <a:extLst>
              <a:ext uri="{FF2B5EF4-FFF2-40B4-BE49-F238E27FC236}">
                <a16:creationId xmlns:a16="http://schemas.microsoft.com/office/drawing/2014/main" id="{4636A34E-A431-43AB-9447-0755FCE9A139}"/>
              </a:ext>
            </a:extLst>
          </p:cNvPr>
          <p:cNvSpPr>
            <a:spLocks noGrp="1"/>
          </p:cNvSpPr>
          <p:nvPr>
            <p:ph type="body" sz="quarter" idx="16"/>
          </p:nvPr>
        </p:nvSpPr>
        <p:spPr>
          <a:xfrm>
            <a:off x="1613457" y="443110"/>
            <a:ext cx="4716425" cy="582221"/>
          </a:xfrm>
        </p:spPr>
        <p:txBody>
          <a:bodyPr>
            <a:normAutofit/>
          </a:bodyPr>
          <a:lstStyle/>
          <a:p>
            <a:r>
              <a:rPr lang="en-US" sz="3300" b="1" dirty="0"/>
              <a:t>3. </a:t>
            </a:r>
            <a:r>
              <a:rPr lang="lt-LT" sz="3300" b="1" dirty="0"/>
              <a:t>Palaikomoji inovacija</a:t>
            </a:r>
            <a:endParaRPr lang="en-IE" sz="3300" b="1" dirty="0"/>
          </a:p>
        </p:txBody>
      </p:sp>
      <p:sp>
        <p:nvSpPr>
          <p:cNvPr id="5" name="TextBox 4">
            <a:extLst>
              <a:ext uri="{FF2B5EF4-FFF2-40B4-BE49-F238E27FC236}">
                <a16:creationId xmlns:a16="http://schemas.microsoft.com/office/drawing/2014/main" id="{64A4847D-3420-418A-91A1-CEFF0D608A28}"/>
              </a:ext>
            </a:extLst>
          </p:cNvPr>
          <p:cNvSpPr txBox="1"/>
          <p:nvPr/>
        </p:nvSpPr>
        <p:spPr>
          <a:xfrm>
            <a:off x="7273637" y="657874"/>
            <a:ext cx="4763192" cy="2246769"/>
          </a:xfrm>
          <a:prstGeom prst="rect">
            <a:avLst/>
          </a:prstGeom>
          <a:noFill/>
        </p:spPr>
        <p:txBody>
          <a:bodyPr wrap="square" rtlCol="0">
            <a:spAutoFit/>
          </a:bodyPr>
          <a:lstStyle/>
          <a:p>
            <a:pPr algn="ctr"/>
            <a:r>
              <a:rPr lang="lt-LT" sz="2000" b="1" dirty="0">
                <a:solidFill>
                  <a:srgbClr val="000000"/>
                </a:solidFill>
              </a:rPr>
              <a:t>Palaikomosios inovacijos pavyzdys </a:t>
            </a:r>
            <a:r>
              <a:rPr lang="lt-LT" sz="2000" dirty="0">
                <a:solidFill>
                  <a:srgbClr val="000000"/>
                </a:solidFill>
              </a:rPr>
              <a:t>– maisto skardinių žiedinio traukimo įvedimas. Dėl to nebereikėjo atidarytuvo, bet produktas liko toks pat, tik jį tapo lengviau atidaryti ir (arba) naudoti, todėl jis veiksmingiau tenkina vartotojų poreikius-  čia ir slypi vertė.</a:t>
            </a:r>
          </a:p>
        </p:txBody>
      </p:sp>
      <p:pic>
        <p:nvPicPr>
          <p:cNvPr id="6" name="Picture Placeholder 12">
            <a:extLst>
              <a:ext uri="{FF2B5EF4-FFF2-40B4-BE49-F238E27FC236}">
                <a16:creationId xmlns:a16="http://schemas.microsoft.com/office/drawing/2014/main" id="{CB0C73F1-882F-4646-AA1E-87518084DDF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304414" y="2904643"/>
            <a:ext cx="2821496" cy="3516534"/>
          </a:xfrm>
          <a:prstGeom prst="rect">
            <a:avLst/>
          </a:prstGeom>
        </p:spPr>
      </p:pic>
    </p:spTree>
    <p:extLst>
      <p:ext uri="{BB962C8B-B14F-4D97-AF65-F5344CB8AC3E}">
        <p14:creationId xmlns:p14="http://schemas.microsoft.com/office/powerpoint/2010/main" val="233330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op view of berries">
            <a:extLst>
              <a:ext uri="{FF2B5EF4-FFF2-40B4-BE49-F238E27FC236}">
                <a16:creationId xmlns:a16="http://schemas.microsoft.com/office/drawing/2014/main" id="{F816786B-3E55-4EE9-AA84-393860A4BF1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57384D5A-7571-4159-AFAD-02AEAFCC2EF9}"/>
              </a:ext>
            </a:extLst>
          </p:cNvPr>
          <p:cNvSpPr>
            <a:spLocks noGrp="1"/>
          </p:cNvSpPr>
          <p:nvPr>
            <p:ph type="body" sz="quarter" idx="18"/>
          </p:nvPr>
        </p:nvSpPr>
        <p:spPr>
          <a:xfrm>
            <a:off x="1483923" y="1514877"/>
            <a:ext cx="5187142" cy="5174337"/>
          </a:xfrm>
        </p:spPr>
        <p:txBody>
          <a:bodyPr>
            <a:normAutofit lnSpcReduction="10000"/>
          </a:bodyPr>
          <a:lstStyle/>
          <a:p>
            <a:pPr>
              <a:lnSpc>
                <a:spcPct val="110000"/>
              </a:lnSpc>
            </a:pPr>
            <a:r>
              <a:rPr lang="lt-LT" dirty="0"/>
              <a:t>Dažnai pakanka tradicinių verslo metodų ir tvarių inovacijų, nes jie yra pelningiausi, o rizika mažesnė. </a:t>
            </a:r>
          </a:p>
          <a:p>
            <a:pPr>
              <a:lnSpc>
                <a:spcPct val="110000"/>
              </a:lnSpc>
            </a:pPr>
            <a:r>
              <a:rPr lang="lt-LT" dirty="0"/>
              <a:t>Kita vertus, trikdžiai paprastai leidžia pasiekti didžiausią augimą: didelį rinkos dalies augimą arba visiškai naujos rinkos sukūrimą, tačiau paprastai jie ilgą laiką nėra pelningi, nes reikalauja didelių pradinių augimo investicijų.</a:t>
            </a:r>
          </a:p>
          <a:p>
            <a:pPr>
              <a:lnSpc>
                <a:spcPct val="110000"/>
              </a:lnSpc>
            </a:pPr>
            <a:r>
              <a:rPr lang="lt-LT" dirty="0"/>
              <a:t>Palaikomosios inovacijos, savo ruožtu, ir toliau </a:t>
            </a:r>
            <a:r>
              <a:rPr lang="lt-LT" b="1" dirty="0"/>
              <a:t>lėtai didina rinką</a:t>
            </a:r>
            <a:r>
              <a:rPr lang="lt-LT" dirty="0"/>
              <a:t>, tačiau nebe ta pačia proporcija. Šiuo metu dėmesys sutelkiamas į pelno didinimą.</a:t>
            </a:r>
          </a:p>
        </p:txBody>
      </p:sp>
      <p:sp>
        <p:nvSpPr>
          <p:cNvPr id="5" name="Text Placeholder 3">
            <a:extLst>
              <a:ext uri="{FF2B5EF4-FFF2-40B4-BE49-F238E27FC236}">
                <a16:creationId xmlns:a16="http://schemas.microsoft.com/office/drawing/2014/main" id="{3F967D3A-9B8E-4047-A597-3B9821D42F22}"/>
              </a:ext>
            </a:extLst>
          </p:cNvPr>
          <p:cNvSpPr>
            <a:spLocks noGrp="1"/>
          </p:cNvSpPr>
          <p:nvPr>
            <p:ph type="body" sz="quarter" idx="16"/>
          </p:nvPr>
        </p:nvSpPr>
        <p:spPr>
          <a:xfrm>
            <a:off x="1598947" y="410829"/>
            <a:ext cx="4716462" cy="582612"/>
          </a:xfrm>
        </p:spPr>
        <p:txBody>
          <a:bodyPr>
            <a:normAutofit/>
          </a:bodyPr>
          <a:lstStyle/>
          <a:p>
            <a:r>
              <a:rPr lang="en-US" sz="3300" b="1" dirty="0"/>
              <a:t>3. </a:t>
            </a:r>
            <a:r>
              <a:rPr lang="lt-LT" sz="3300" b="1" dirty="0"/>
              <a:t>Palaikomoji inovacija</a:t>
            </a:r>
            <a:endParaRPr lang="en-IE" sz="3300" b="1" dirty="0"/>
          </a:p>
        </p:txBody>
      </p:sp>
    </p:spTree>
    <p:extLst>
      <p:ext uri="{BB962C8B-B14F-4D97-AF65-F5344CB8AC3E}">
        <p14:creationId xmlns:p14="http://schemas.microsoft.com/office/powerpoint/2010/main" val="37222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mall white light bulbs with one large yellow light bulb drawn on a black surface">
            <a:extLst>
              <a:ext uri="{FF2B5EF4-FFF2-40B4-BE49-F238E27FC236}">
                <a16:creationId xmlns:a16="http://schemas.microsoft.com/office/drawing/2014/main" id="{E09CE397-58BC-4829-A8FE-A28CE9B88F2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E45F2AE-C1B5-4FE5-A41D-EF4EED37A9F8}"/>
              </a:ext>
            </a:extLst>
          </p:cNvPr>
          <p:cNvSpPr>
            <a:spLocks noGrp="1"/>
          </p:cNvSpPr>
          <p:nvPr>
            <p:ph type="body" sz="quarter" idx="18"/>
          </p:nvPr>
        </p:nvSpPr>
        <p:spPr>
          <a:xfrm>
            <a:off x="2627586" y="989215"/>
            <a:ext cx="9564413" cy="4505498"/>
          </a:xfrm>
          <a:solidFill>
            <a:srgbClr val="FFD100"/>
          </a:solidFill>
        </p:spPr>
        <p:txBody>
          <a:bodyPr anchor="ctr">
            <a:normAutofit/>
          </a:bodyPr>
          <a:lstStyle/>
          <a:p>
            <a:pPr algn="ctr">
              <a:lnSpc>
                <a:spcPct val="100000"/>
              </a:lnSpc>
            </a:pPr>
            <a:r>
              <a:rPr lang="lt-LT" i="1" dirty="0"/>
              <a:t>„Kai kurios palaikomosios inovacijos – tai laipsniškas kasmetinis tobulėjimas, kurį pasiekia visos geros įmonės. Kitos palaikomosios inovacijos – tai proveržio, šuolio už konkurencijos ribų produktai. Tačiau nesvarbu, kiek technologiškai sudėtinga inovacija: beveik visada nuolatinių technologijų mūšius laimi įsitvirtinę konkurentai.</a:t>
            </a:r>
          </a:p>
          <a:p>
            <a:pPr algn="ctr">
              <a:lnSpc>
                <a:spcPct val="100000"/>
              </a:lnSpc>
            </a:pPr>
            <a:r>
              <a:rPr lang="lt-LT" i="1" dirty="0"/>
              <a:t>Kadangi ši strategija susijusi su geresnio produkto kūrimu, kurį jie gali parduoti geriausiems klientams gaudami didesnį pelną, įsitvirtinę konkurentai turi stiprią motyvaciją kovoti palaikymo mūšiuose. Ir jie turi išteklių, kad laimėtų.“</a:t>
            </a:r>
          </a:p>
          <a:p>
            <a:pPr algn="r">
              <a:lnSpc>
                <a:spcPct val="100000"/>
              </a:lnSpc>
            </a:pPr>
            <a:r>
              <a:rPr lang="en-IE" i="1" dirty="0"/>
              <a:t> </a:t>
            </a:r>
            <a:r>
              <a:rPr lang="en-IE" dirty="0"/>
              <a:t>– Clayton Christensen</a:t>
            </a:r>
          </a:p>
        </p:txBody>
      </p:sp>
    </p:spTree>
    <p:extLst>
      <p:ext uri="{BB962C8B-B14F-4D97-AF65-F5344CB8AC3E}">
        <p14:creationId xmlns:p14="http://schemas.microsoft.com/office/powerpoint/2010/main" val="4090817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Fi logo art">
            <a:extLst>
              <a:ext uri="{FF2B5EF4-FFF2-40B4-BE49-F238E27FC236}">
                <a16:creationId xmlns:a16="http://schemas.microsoft.com/office/drawing/2014/main" id="{E9528DC0-6069-4FAE-B82C-C3879EE6C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859" y="3529037"/>
            <a:ext cx="4547645" cy="3183352"/>
          </a:xfrm>
          <a:prstGeom prst="rect">
            <a:avLst/>
          </a:prstGeom>
        </p:spPr>
      </p:pic>
      <p:sp>
        <p:nvSpPr>
          <p:cNvPr id="3" name="Text Placeholder 2">
            <a:extLst>
              <a:ext uri="{FF2B5EF4-FFF2-40B4-BE49-F238E27FC236}">
                <a16:creationId xmlns:a16="http://schemas.microsoft.com/office/drawing/2014/main" id="{57F00125-A8D7-4363-BC9F-90E26892EB9A}"/>
              </a:ext>
            </a:extLst>
          </p:cNvPr>
          <p:cNvSpPr>
            <a:spLocks noGrp="1"/>
          </p:cNvSpPr>
          <p:nvPr>
            <p:ph type="body" sz="quarter" idx="18"/>
          </p:nvPr>
        </p:nvSpPr>
        <p:spPr>
          <a:xfrm>
            <a:off x="1524000" y="1429406"/>
            <a:ext cx="5297214" cy="5428593"/>
          </a:xfrm>
        </p:spPr>
        <p:txBody>
          <a:bodyPr>
            <a:normAutofit fontScale="92500" lnSpcReduction="20000"/>
          </a:bodyPr>
          <a:lstStyle/>
          <a:p>
            <a:pPr>
              <a:lnSpc>
                <a:spcPct val="120000"/>
              </a:lnSpc>
            </a:pPr>
            <a:r>
              <a:rPr lang="lt-LT" dirty="0"/>
              <a:t>Radikali inovacija yra reta, nes turi panašių savybių kaip ir ardomoji inovacija, tačiau skiriasi tuo, kad </a:t>
            </a:r>
            <a:r>
              <a:rPr lang="lt-LT" b="1" dirty="0"/>
              <a:t>vienu metu naudoja ir revoliucinę technologiją,  ir naują verslo modelį</a:t>
            </a:r>
            <a:r>
              <a:rPr lang="lt-LT" dirty="0"/>
              <a:t>.  </a:t>
            </a:r>
          </a:p>
          <a:p>
            <a:pPr>
              <a:lnSpc>
                <a:spcPct val="120000"/>
              </a:lnSpc>
            </a:pPr>
            <a:r>
              <a:rPr lang="lt-LT" dirty="0"/>
              <a:t>Radikalioji inovacija sprendžia visuomenės problemas ir tenkina poreikius visiškai naujais būdais, nei esame įpratę ir netgi pateikia poreikių ir problemų, apie kurių egzistavimą net nežinojome, sprendimus, visiškai pakeisdama rinką ar net visą ekonomiką.</a:t>
            </a:r>
          </a:p>
          <a:p>
            <a:pPr>
              <a:lnSpc>
                <a:spcPct val="120000"/>
              </a:lnSpc>
            </a:pPr>
            <a:r>
              <a:rPr lang="lt-LT" dirty="0"/>
              <a:t>Nors radikalios inovacijos yra retos, pastaruoju metu jų vis daugėja.</a:t>
            </a:r>
            <a:endParaRPr lang="en-IE" dirty="0"/>
          </a:p>
        </p:txBody>
      </p:sp>
      <p:sp>
        <p:nvSpPr>
          <p:cNvPr id="4" name="Text Placeholder 3">
            <a:extLst>
              <a:ext uri="{FF2B5EF4-FFF2-40B4-BE49-F238E27FC236}">
                <a16:creationId xmlns:a16="http://schemas.microsoft.com/office/drawing/2014/main" id="{D388E49B-20DD-409B-AF58-7970DE08E910}"/>
              </a:ext>
            </a:extLst>
          </p:cNvPr>
          <p:cNvSpPr>
            <a:spLocks noGrp="1"/>
          </p:cNvSpPr>
          <p:nvPr>
            <p:ph type="body" sz="quarter" idx="16"/>
          </p:nvPr>
        </p:nvSpPr>
        <p:spPr>
          <a:xfrm>
            <a:off x="1598246" y="442038"/>
            <a:ext cx="4716425" cy="582221"/>
          </a:xfrm>
        </p:spPr>
        <p:txBody>
          <a:bodyPr>
            <a:normAutofit/>
          </a:bodyPr>
          <a:lstStyle/>
          <a:p>
            <a:r>
              <a:rPr lang="en-US" sz="3300" b="1" dirty="0"/>
              <a:t>4. </a:t>
            </a:r>
            <a:r>
              <a:rPr lang="lt-LT" sz="3300" b="1" dirty="0"/>
              <a:t>Radikalioji inovacija</a:t>
            </a:r>
            <a:endParaRPr lang="en-IE" sz="3300" b="1" dirty="0"/>
          </a:p>
        </p:txBody>
      </p:sp>
      <p:sp>
        <p:nvSpPr>
          <p:cNvPr id="5" name="TextBox 4">
            <a:extLst>
              <a:ext uri="{FF2B5EF4-FFF2-40B4-BE49-F238E27FC236}">
                <a16:creationId xmlns:a16="http://schemas.microsoft.com/office/drawing/2014/main" id="{A0B0B7AE-9A8E-4F30-8855-3A86C8A127E7}"/>
              </a:ext>
            </a:extLst>
          </p:cNvPr>
          <p:cNvSpPr txBox="1"/>
          <p:nvPr/>
        </p:nvSpPr>
        <p:spPr>
          <a:xfrm>
            <a:off x="7315858" y="733148"/>
            <a:ext cx="4547645" cy="2554545"/>
          </a:xfrm>
          <a:prstGeom prst="rect">
            <a:avLst/>
          </a:prstGeom>
          <a:noFill/>
        </p:spPr>
        <p:txBody>
          <a:bodyPr wrap="square" rtlCol="0">
            <a:spAutoFit/>
          </a:bodyPr>
          <a:lstStyle/>
          <a:p>
            <a:pPr algn="just"/>
            <a:r>
              <a:rPr lang="lt-LT" sz="2000" dirty="0">
                <a:solidFill>
                  <a:srgbClr val="000000"/>
                </a:solidFill>
              </a:rPr>
              <a:t>Technologinės naujovės, tokios kaip asmeniniai kompiuteriai ir internetas, yra radikalių naujovių, pakeitusių viso pasaulio funkcionavimą ir bendravimą, pavyzdžiai. Šios ardomosios inovacijos suteikia mūsų visuomenei platformą verslui, o tai lemia labai spartų ekonomikos augimą.</a:t>
            </a:r>
          </a:p>
        </p:txBody>
      </p:sp>
      <p:pic>
        <p:nvPicPr>
          <p:cNvPr id="9" name="Picture 8" descr="People in a video call">
            <a:extLst>
              <a:ext uri="{FF2B5EF4-FFF2-40B4-BE49-F238E27FC236}">
                <a16:creationId xmlns:a16="http://schemas.microsoft.com/office/drawing/2014/main" id="{259D3DBD-6296-4314-8ADD-C7F79FCF7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3532" y="4262577"/>
            <a:ext cx="2943399" cy="2036618"/>
          </a:xfrm>
          <a:prstGeom prst="rect">
            <a:avLst/>
          </a:prstGeom>
        </p:spPr>
      </p:pic>
    </p:spTree>
    <p:extLst>
      <p:ext uri="{BB962C8B-B14F-4D97-AF65-F5344CB8AC3E}">
        <p14:creationId xmlns:p14="http://schemas.microsoft.com/office/powerpoint/2010/main" val="302770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172A5-3961-40C5-87D8-CB6D62AEB8CE}"/>
              </a:ext>
            </a:extLst>
          </p:cNvPr>
          <p:cNvSpPr>
            <a:spLocks noGrp="1"/>
          </p:cNvSpPr>
          <p:nvPr>
            <p:ph type="body" sz="quarter" idx="18"/>
          </p:nvPr>
        </p:nvSpPr>
        <p:spPr>
          <a:xfrm>
            <a:off x="399494" y="1495148"/>
            <a:ext cx="5696505" cy="3867704"/>
          </a:xfrm>
        </p:spPr>
        <p:txBody>
          <a:bodyPr>
            <a:normAutofit fontScale="92500"/>
          </a:bodyPr>
          <a:lstStyle/>
          <a:p>
            <a:pPr indent="0">
              <a:lnSpc>
                <a:spcPct val="100000"/>
              </a:lnSpc>
            </a:pPr>
            <a:r>
              <a:rPr lang="lt-LT" dirty="0"/>
              <a:t>Maisto pramonė turi reaguoti į kylantį visuomenės senėjimo iššūkį, tačiau ji laikoma mažai mokslinių tyrimų reikalaujančiu sektoriumi. Projektas įgyvendina iniciatyvos </a:t>
            </a:r>
            <a:r>
              <a:rPr lang="en-LT" dirty="0"/>
              <a:t>„</a:t>
            </a:r>
            <a:r>
              <a:rPr lang="lt-LT" dirty="0"/>
              <a:t>Europa 2020“ inovacijų strategiją: </a:t>
            </a:r>
            <a:r>
              <a:rPr lang="en-LT" dirty="0"/>
              <a:t>„</a:t>
            </a:r>
            <a:r>
              <a:rPr lang="lt-LT" dirty="0"/>
              <a:t>Senėjant visuomenei ir esant dideliam globalizacijos keliamam konkurenciniam spaudimui, Europos ekonomikos augimas ir darbo vietų kūrimas ateityje vis dažniau turės būti grindžiamas produktų, paslaugų ir verslo modelių inovacijomis.“ </a:t>
            </a:r>
          </a:p>
        </p:txBody>
      </p:sp>
      <p:sp>
        <p:nvSpPr>
          <p:cNvPr id="3" name="Text Placeholder 2">
            <a:extLst>
              <a:ext uri="{FF2B5EF4-FFF2-40B4-BE49-F238E27FC236}">
                <a16:creationId xmlns:a16="http://schemas.microsoft.com/office/drawing/2014/main" id="{796DDA6B-8365-4932-9EB1-97BC455FCBA9}"/>
              </a:ext>
            </a:extLst>
          </p:cNvPr>
          <p:cNvSpPr>
            <a:spLocks noGrp="1"/>
          </p:cNvSpPr>
          <p:nvPr>
            <p:ph type="body" sz="quarter" idx="16"/>
          </p:nvPr>
        </p:nvSpPr>
        <p:spPr>
          <a:xfrm>
            <a:off x="734714" y="642972"/>
            <a:ext cx="5361286" cy="582221"/>
          </a:xfrm>
        </p:spPr>
        <p:txBody>
          <a:bodyPr>
            <a:normAutofit lnSpcReduction="10000"/>
          </a:bodyPr>
          <a:lstStyle/>
          <a:p>
            <a:r>
              <a:rPr lang="lt-LT" b="1"/>
              <a:t>Atsakykime</a:t>
            </a:r>
          </a:p>
        </p:txBody>
      </p:sp>
      <p:pic>
        <p:nvPicPr>
          <p:cNvPr id="6" name="Picture Placeholder 5" descr="Light bulb with hanging lights background">
            <a:extLst>
              <a:ext uri="{FF2B5EF4-FFF2-40B4-BE49-F238E27FC236}">
                <a16:creationId xmlns:a16="http://schemas.microsoft.com/office/drawing/2014/main" id="{9F80DF6D-683B-445F-BCA8-44BF27DA1B8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839937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08EDEB-F3C1-475D-A536-2B2B9BF28656}"/>
              </a:ext>
            </a:extLst>
          </p:cNvPr>
          <p:cNvSpPr txBox="1"/>
          <p:nvPr/>
        </p:nvSpPr>
        <p:spPr>
          <a:xfrm>
            <a:off x="11072706" y="2119745"/>
            <a:ext cx="797929" cy="2219499"/>
          </a:xfrm>
          <a:prstGeom prst="rect">
            <a:avLst/>
          </a:prstGeom>
          <a:solidFill>
            <a:schemeClr val="bg1"/>
          </a:solidFill>
        </p:spPr>
        <p:txBody>
          <a:bodyPr wrap="square" rtlCol="0">
            <a:spAutoFit/>
          </a:bodyPr>
          <a:lstStyle/>
          <a:p>
            <a:endParaRPr lang="en-IE"/>
          </a:p>
        </p:txBody>
      </p:sp>
      <p:sp>
        <p:nvSpPr>
          <p:cNvPr id="3" name="Text Placeholder 2">
            <a:extLst>
              <a:ext uri="{FF2B5EF4-FFF2-40B4-BE49-F238E27FC236}">
                <a16:creationId xmlns:a16="http://schemas.microsoft.com/office/drawing/2014/main" id="{0BA7F2AD-0566-4136-BD6E-581074D3F499}"/>
              </a:ext>
            </a:extLst>
          </p:cNvPr>
          <p:cNvSpPr>
            <a:spLocks noGrp="1"/>
          </p:cNvSpPr>
          <p:nvPr>
            <p:ph type="body" sz="quarter" idx="18"/>
          </p:nvPr>
        </p:nvSpPr>
        <p:spPr>
          <a:xfrm>
            <a:off x="1475727" y="1366345"/>
            <a:ext cx="5220150" cy="5491655"/>
          </a:xfrm>
        </p:spPr>
        <p:txBody>
          <a:bodyPr>
            <a:normAutofit fontScale="85000" lnSpcReduction="10000"/>
          </a:bodyPr>
          <a:lstStyle/>
          <a:p>
            <a:pPr>
              <a:lnSpc>
                <a:spcPct val="120000"/>
              </a:lnSpc>
            </a:pPr>
            <a:r>
              <a:rPr lang="lt-LT" dirty="0"/>
              <a:t>Šiuo metu kyla nauja, dar didesnė radikalių naujovių banga, kuri, kaip manoma, yra ties tapimo pagrindine tendencija riba. Tai yra </a:t>
            </a:r>
            <a:r>
              <a:rPr lang="lt-LT" dirty="0" err="1"/>
              <a:t>robotika</a:t>
            </a:r>
            <a:r>
              <a:rPr lang="lt-LT" dirty="0"/>
              <a:t>, dirbtinis intelektas, blokų grandinių technologija, energijos kaupimas ir genomo sekos nustatymas.</a:t>
            </a:r>
          </a:p>
          <a:p>
            <a:pPr>
              <a:lnSpc>
                <a:spcPct val="120000"/>
              </a:lnSpc>
            </a:pPr>
            <a:r>
              <a:rPr lang="lt-LT" dirty="0"/>
              <a:t>Kadangi radikalios inovacijos labai skiriasi nuo to, prie ko žmonės yra įpratę, iš pradžių jos paprastai susiduria su dideliu pasipriešinimu. Tokio tipo inovacijoms paprastai reikia daug laiko ir technologinio tobulėjimo, kol jos tampa </a:t>
            </a:r>
            <a:r>
              <a:rPr lang="lt-LT" dirty="0" err="1"/>
              <a:t>primtinos</a:t>
            </a:r>
            <a:r>
              <a:rPr lang="lt-LT" dirty="0"/>
              <a:t> pagrindinėms rinkoms.</a:t>
            </a:r>
          </a:p>
          <a:p>
            <a:pPr>
              <a:lnSpc>
                <a:spcPct val="120000"/>
              </a:lnSpc>
            </a:pPr>
            <a:r>
              <a:rPr lang="lt-LT" dirty="0"/>
              <a:t>Tačiau sėkmingai įgyvendintos jos dažnai reiškia naujos eros, kuri daro įtaką daugeliui sektorių ir geografinių vietovių, pradžią.</a:t>
            </a:r>
          </a:p>
          <a:p>
            <a:pPr>
              <a:lnSpc>
                <a:spcPct val="120000"/>
              </a:lnSpc>
            </a:pPr>
            <a:endParaRPr lang="en-IE" dirty="0"/>
          </a:p>
        </p:txBody>
      </p:sp>
      <p:sp>
        <p:nvSpPr>
          <p:cNvPr id="5" name="Text Placeholder 3">
            <a:extLst>
              <a:ext uri="{FF2B5EF4-FFF2-40B4-BE49-F238E27FC236}">
                <a16:creationId xmlns:a16="http://schemas.microsoft.com/office/drawing/2014/main" id="{17980CFE-3BBA-473E-AB21-D992B15780D3}"/>
              </a:ext>
            </a:extLst>
          </p:cNvPr>
          <p:cNvSpPr>
            <a:spLocks noGrp="1"/>
          </p:cNvSpPr>
          <p:nvPr>
            <p:ph type="body" sz="quarter" idx="16"/>
          </p:nvPr>
        </p:nvSpPr>
        <p:spPr>
          <a:xfrm>
            <a:off x="1623010" y="378744"/>
            <a:ext cx="4716462" cy="582612"/>
          </a:xfrm>
        </p:spPr>
        <p:txBody>
          <a:bodyPr>
            <a:normAutofit/>
          </a:bodyPr>
          <a:lstStyle/>
          <a:p>
            <a:r>
              <a:rPr lang="en-US" sz="3300" b="1" dirty="0"/>
              <a:t>4. </a:t>
            </a:r>
            <a:r>
              <a:rPr lang="lt-LT" sz="3300" b="1" dirty="0"/>
              <a:t>Radikalioji inovacija</a:t>
            </a:r>
            <a:endParaRPr lang="en-IE" sz="3300" b="1" dirty="0"/>
          </a:p>
        </p:txBody>
      </p:sp>
      <p:pic>
        <p:nvPicPr>
          <p:cNvPr id="7" name="Picture 6">
            <a:extLst>
              <a:ext uri="{FF2B5EF4-FFF2-40B4-BE49-F238E27FC236}">
                <a16:creationId xmlns:a16="http://schemas.microsoft.com/office/drawing/2014/main" id="{69F9A2E5-8EA2-4513-AF6F-4E807D647277}"/>
              </a:ext>
            </a:extLst>
          </p:cNvPr>
          <p:cNvPicPr>
            <a:picLocks noChangeAspect="1"/>
          </p:cNvPicPr>
          <p:nvPr/>
        </p:nvPicPr>
        <p:blipFill>
          <a:blip r:embed="rId2"/>
          <a:stretch>
            <a:fillRect/>
          </a:stretch>
        </p:blipFill>
        <p:spPr>
          <a:xfrm>
            <a:off x="6957813" y="1763873"/>
            <a:ext cx="4912822" cy="3353268"/>
          </a:xfrm>
          <a:prstGeom prst="rect">
            <a:avLst/>
          </a:prstGeom>
        </p:spPr>
      </p:pic>
      <p:sp>
        <p:nvSpPr>
          <p:cNvPr id="8" name="TextBox 7">
            <a:extLst>
              <a:ext uri="{FF2B5EF4-FFF2-40B4-BE49-F238E27FC236}">
                <a16:creationId xmlns:a16="http://schemas.microsoft.com/office/drawing/2014/main" id="{82BB4783-750C-4E39-9895-0DF4FD1DCDDC}"/>
              </a:ext>
            </a:extLst>
          </p:cNvPr>
          <p:cNvSpPr txBox="1"/>
          <p:nvPr/>
        </p:nvSpPr>
        <p:spPr>
          <a:xfrm rot="16200000">
            <a:off x="6131976" y="2768137"/>
            <a:ext cx="1895302" cy="276999"/>
          </a:xfrm>
          <a:prstGeom prst="rect">
            <a:avLst/>
          </a:prstGeom>
          <a:solidFill>
            <a:schemeClr val="bg1"/>
          </a:solidFill>
        </p:spPr>
        <p:txBody>
          <a:bodyPr wrap="square" rtlCol="0">
            <a:spAutoFit/>
          </a:bodyPr>
          <a:lstStyle/>
          <a:p>
            <a:r>
              <a:rPr lang="lt-LT" sz="1200" b="1" dirty="0"/>
              <a:t>Ekonominė veikla</a:t>
            </a:r>
            <a:endParaRPr lang="en-IE" sz="1200" b="1" dirty="0"/>
          </a:p>
        </p:txBody>
      </p:sp>
      <p:sp>
        <p:nvSpPr>
          <p:cNvPr id="9" name="TextBox 8">
            <a:extLst>
              <a:ext uri="{FF2B5EF4-FFF2-40B4-BE49-F238E27FC236}">
                <a16:creationId xmlns:a16="http://schemas.microsoft.com/office/drawing/2014/main" id="{02E5C26C-596A-40D4-88FD-7522E7DB2FCD}"/>
              </a:ext>
            </a:extLst>
          </p:cNvPr>
          <p:cNvSpPr txBox="1"/>
          <p:nvPr/>
        </p:nvSpPr>
        <p:spPr>
          <a:xfrm>
            <a:off x="7218127" y="3325091"/>
            <a:ext cx="540327" cy="369332"/>
          </a:xfrm>
          <a:prstGeom prst="rect">
            <a:avLst/>
          </a:prstGeom>
          <a:solidFill>
            <a:schemeClr val="bg1"/>
          </a:solidFill>
        </p:spPr>
        <p:txBody>
          <a:bodyPr wrap="square" rtlCol="0">
            <a:spAutoFit/>
          </a:bodyPr>
          <a:lstStyle/>
          <a:p>
            <a:r>
              <a:rPr lang="en-US" sz="900">
                <a:solidFill>
                  <a:srgbClr val="000000"/>
                </a:solidFill>
              </a:rPr>
              <a:t>Steam Engine</a:t>
            </a:r>
            <a:endParaRPr lang="en-IE" sz="900">
              <a:solidFill>
                <a:srgbClr val="000000"/>
              </a:solidFill>
            </a:endParaRPr>
          </a:p>
        </p:txBody>
      </p:sp>
      <p:sp>
        <p:nvSpPr>
          <p:cNvPr id="10" name="TextBox 9">
            <a:extLst>
              <a:ext uri="{FF2B5EF4-FFF2-40B4-BE49-F238E27FC236}">
                <a16:creationId xmlns:a16="http://schemas.microsoft.com/office/drawing/2014/main" id="{D525128B-2CD2-4943-83A2-7FCE225678D9}"/>
              </a:ext>
            </a:extLst>
          </p:cNvPr>
          <p:cNvSpPr txBox="1"/>
          <p:nvPr/>
        </p:nvSpPr>
        <p:spPr>
          <a:xfrm>
            <a:off x="7694647" y="3405024"/>
            <a:ext cx="664927" cy="230832"/>
          </a:xfrm>
          <a:prstGeom prst="rect">
            <a:avLst/>
          </a:prstGeom>
          <a:solidFill>
            <a:schemeClr val="bg1"/>
          </a:solidFill>
        </p:spPr>
        <p:txBody>
          <a:bodyPr wrap="square" rtlCol="0">
            <a:spAutoFit/>
          </a:bodyPr>
          <a:lstStyle/>
          <a:p>
            <a:r>
              <a:rPr lang="en-US" sz="900">
                <a:solidFill>
                  <a:srgbClr val="000000"/>
                </a:solidFill>
              </a:rPr>
              <a:t>Railway</a:t>
            </a:r>
            <a:endParaRPr lang="en-IE" sz="900">
              <a:solidFill>
                <a:srgbClr val="000000"/>
              </a:solidFill>
            </a:endParaRPr>
          </a:p>
        </p:txBody>
      </p:sp>
      <p:sp>
        <p:nvSpPr>
          <p:cNvPr id="12" name="TextBox 11">
            <a:extLst>
              <a:ext uri="{FF2B5EF4-FFF2-40B4-BE49-F238E27FC236}">
                <a16:creationId xmlns:a16="http://schemas.microsoft.com/office/drawing/2014/main" id="{BEA14088-B57D-4EDE-9A87-D6CE45BDCEDB}"/>
              </a:ext>
            </a:extLst>
          </p:cNvPr>
          <p:cNvSpPr txBox="1"/>
          <p:nvPr/>
        </p:nvSpPr>
        <p:spPr>
          <a:xfrm>
            <a:off x="8359574" y="3129554"/>
            <a:ext cx="759488" cy="230832"/>
          </a:xfrm>
          <a:prstGeom prst="rect">
            <a:avLst/>
          </a:prstGeom>
          <a:solidFill>
            <a:schemeClr val="bg1"/>
          </a:solidFill>
        </p:spPr>
        <p:txBody>
          <a:bodyPr wrap="square" rtlCol="0">
            <a:spAutoFit/>
          </a:bodyPr>
          <a:lstStyle/>
          <a:p>
            <a:r>
              <a:rPr lang="en-US" sz="900">
                <a:solidFill>
                  <a:srgbClr val="000000"/>
                </a:solidFill>
              </a:rPr>
              <a:t>Telephone</a:t>
            </a:r>
            <a:endParaRPr lang="en-IE" sz="900">
              <a:solidFill>
                <a:srgbClr val="000000"/>
              </a:solidFill>
            </a:endParaRPr>
          </a:p>
        </p:txBody>
      </p:sp>
      <p:sp>
        <p:nvSpPr>
          <p:cNvPr id="13" name="TextBox 12">
            <a:extLst>
              <a:ext uri="{FF2B5EF4-FFF2-40B4-BE49-F238E27FC236}">
                <a16:creationId xmlns:a16="http://schemas.microsoft.com/office/drawing/2014/main" id="{124D31FA-B652-4B33-A608-FCA3C51D9485}"/>
              </a:ext>
            </a:extLst>
          </p:cNvPr>
          <p:cNvSpPr txBox="1"/>
          <p:nvPr/>
        </p:nvSpPr>
        <p:spPr>
          <a:xfrm>
            <a:off x="8511974" y="2898722"/>
            <a:ext cx="759488" cy="230832"/>
          </a:xfrm>
          <a:prstGeom prst="rect">
            <a:avLst/>
          </a:prstGeom>
          <a:solidFill>
            <a:schemeClr val="bg1"/>
          </a:solidFill>
        </p:spPr>
        <p:txBody>
          <a:bodyPr wrap="square" rtlCol="0">
            <a:spAutoFit/>
          </a:bodyPr>
          <a:lstStyle/>
          <a:p>
            <a:r>
              <a:rPr lang="en-US" sz="900">
                <a:solidFill>
                  <a:srgbClr val="000000"/>
                </a:solidFill>
              </a:rPr>
              <a:t>Automobile</a:t>
            </a:r>
            <a:endParaRPr lang="en-IE" sz="900">
              <a:solidFill>
                <a:srgbClr val="000000"/>
              </a:solidFill>
            </a:endParaRPr>
          </a:p>
        </p:txBody>
      </p:sp>
      <p:sp>
        <p:nvSpPr>
          <p:cNvPr id="14" name="TextBox 13">
            <a:extLst>
              <a:ext uri="{FF2B5EF4-FFF2-40B4-BE49-F238E27FC236}">
                <a16:creationId xmlns:a16="http://schemas.microsoft.com/office/drawing/2014/main" id="{D13C1495-A888-4764-BFDC-EB34FC27AE40}"/>
              </a:ext>
            </a:extLst>
          </p:cNvPr>
          <p:cNvSpPr txBox="1"/>
          <p:nvPr/>
        </p:nvSpPr>
        <p:spPr>
          <a:xfrm>
            <a:off x="8938998" y="2675804"/>
            <a:ext cx="664927" cy="230832"/>
          </a:xfrm>
          <a:prstGeom prst="rect">
            <a:avLst/>
          </a:prstGeom>
          <a:solidFill>
            <a:schemeClr val="bg1"/>
          </a:solidFill>
        </p:spPr>
        <p:txBody>
          <a:bodyPr wrap="square" rtlCol="0">
            <a:spAutoFit/>
          </a:bodyPr>
          <a:lstStyle/>
          <a:p>
            <a:r>
              <a:rPr lang="en-US" sz="900" dirty="0">
                <a:solidFill>
                  <a:srgbClr val="000000"/>
                </a:solidFill>
              </a:rPr>
              <a:t>Electricity</a:t>
            </a:r>
            <a:endParaRPr lang="en-IE" sz="900" dirty="0">
              <a:solidFill>
                <a:srgbClr val="000000"/>
              </a:solidFill>
            </a:endParaRPr>
          </a:p>
        </p:txBody>
      </p:sp>
      <p:sp>
        <p:nvSpPr>
          <p:cNvPr id="15" name="TextBox 14">
            <a:extLst>
              <a:ext uri="{FF2B5EF4-FFF2-40B4-BE49-F238E27FC236}">
                <a16:creationId xmlns:a16="http://schemas.microsoft.com/office/drawing/2014/main" id="{FC2F7BD1-0549-4644-A75F-8DBCED5D6441}"/>
              </a:ext>
            </a:extLst>
          </p:cNvPr>
          <p:cNvSpPr txBox="1"/>
          <p:nvPr/>
        </p:nvSpPr>
        <p:spPr>
          <a:xfrm>
            <a:off x="9603926" y="3509757"/>
            <a:ext cx="770100" cy="230832"/>
          </a:xfrm>
          <a:prstGeom prst="rect">
            <a:avLst/>
          </a:prstGeom>
          <a:solidFill>
            <a:schemeClr val="bg1"/>
          </a:solidFill>
        </p:spPr>
        <p:txBody>
          <a:bodyPr wrap="square" rtlCol="0">
            <a:spAutoFit/>
          </a:bodyPr>
          <a:lstStyle/>
          <a:p>
            <a:r>
              <a:rPr lang="en-US" sz="900">
                <a:solidFill>
                  <a:srgbClr val="000000"/>
                </a:solidFill>
              </a:rPr>
              <a:t>Computers</a:t>
            </a:r>
            <a:endParaRPr lang="en-IE" sz="900">
              <a:solidFill>
                <a:srgbClr val="000000"/>
              </a:solidFill>
            </a:endParaRPr>
          </a:p>
        </p:txBody>
      </p:sp>
      <p:sp>
        <p:nvSpPr>
          <p:cNvPr id="16" name="TextBox 15">
            <a:extLst>
              <a:ext uri="{FF2B5EF4-FFF2-40B4-BE49-F238E27FC236}">
                <a16:creationId xmlns:a16="http://schemas.microsoft.com/office/drawing/2014/main" id="{40E922CB-188B-47FC-95C1-12E1C3CFDE89}"/>
              </a:ext>
            </a:extLst>
          </p:cNvPr>
          <p:cNvSpPr txBox="1"/>
          <p:nvPr/>
        </p:nvSpPr>
        <p:spPr>
          <a:xfrm>
            <a:off x="10231349" y="3325091"/>
            <a:ext cx="664927" cy="230832"/>
          </a:xfrm>
          <a:prstGeom prst="rect">
            <a:avLst/>
          </a:prstGeom>
          <a:solidFill>
            <a:schemeClr val="bg1"/>
          </a:solidFill>
        </p:spPr>
        <p:txBody>
          <a:bodyPr wrap="square" rtlCol="0">
            <a:spAutoFit/>
          </a:bodyPr>
          <a:lstStyle/>
          <a:p>
            <a:r>
              <a:rPr lang="en-US" sz="900">
                <a:solidFill>
                  <a:srgbClr val="000000"/>
                </a:solidFill>
              </a:rPr>
              <a:t>Internet</a:t>
            </a:r>
            <a:endParaRPr lang="en-IE" sz="900">
              <a:solidFill>
                <a:srgbClr val="000000"/>
              </a:solidFill>
            </a:endParaRPr>
          </a:p>
        </p:txBody>
      </p:sp>
      <p:sp>
        <p:nvSpPr>
          <p:cNvPr id="17" name="TextBox 16">
            <a:extLst>
              <a:ext uri="{FF2B5EF4-FFF2-40B4-BE49-F238E27FC236}">
                <a16:creationId xmlns:a16="http://schemas.microsoft.com/office/drawing/2014/main" id="{E7B2794C-6354-445E-AB36-39A6CDC6C16E}"/>
              </a:ext>
            </a:extLst>
          </p:cNvPr>
          <p:cNvSpPr txBox="1"/>
          <p:nvPr/>
        </p:nvSpPr>
        <p:spPr>
          <a:xfrm>
            <a:off x="11072706" y="2151399"/>
            <a:ext cx="972650" cy="338554"/>
          </a:xfrm>
          <a:prstGeom prst="rect">
            <a:avLst/>
          </a:prstGeom>
          <a:solidFill>
            <a:schemeClr val="bg1"/>
          </a:solidFill>
        </p:spPr>
        <p:txBody>
          <a:bodyPr wrap="square" rtlCol="0">
            <a:spAutoFit/>
          </a:bodyPr>
          <a:lstStyle/>
          <a:p>
            <a:r>
              <a:rPr lang="en-US" sz="800" b="1">
                <a:solidFill>
                  <a:srgbClr val="000000"/>
                </a:solidFill>
              </a:rPr>
              <a:t>Blockchain</a:t>
            </a:r>
          </a:p>
          <a:p>
            <a:r>
              <a:rPr lang="en-US" sz="800" b="1">
                <a:solidFill>
                  <a:srgbClr val="000000"/>
                </a:solidFill>
              </a:rPr>
              <a:t>Technology</a:t>
            </a:r>
            <a:endParaRPr lang="en-IE" sz="800" b="1">
              <a:solidFill>
                <a:srgbClr val="000000"/>
              </a:solidFill>
            </a:endParaRPr>
          </a:p>
        </p:txBody>
      </p:sp>
      <p:sp>
        <p:nvSpPr>
          <p:cNvPr id="19" name="TextBox 18">
            <a:extLst>
              <a:ext uri="{FF2B5EF4-FFF2-40B4-BE49-F238E27FC236}">
                <a16:creationId xmlns:a16="http://schemas.microsoft.com/office/drawing/2014/main" id="{1BBA98C2-9401-429C-9ACF-E19FB23F67D9}"/>
              </a:ext>
            </a:extLst>
          </p:cNvPr>
          <p:cNvSpPr txBox="1"/>
          <p:nvPr/>
        </p:nvSpPr>
        <p:spPr>
          <a:xfrm>
            <a:off x="11076680" y="2705503"/>
            <a:ext cx="1115320" cy="215444"/>
          </a:xfrm>
          <a:prstGeom prst="rect">
            <a:avLst/>
          </a:prstGeom>
          <a:solidFill>
            <a:schemeClr val="bg1"/>
          </a:solidFill>
        </p:spPr>
        <p:txBody>
          <a:bodyPr wrap="square" rtlCol="0">
            <a:spAutoFit/>
          </a:bodyPr>
          <a:lstStyle/>
          <a:p>
            <a:r>
              <a:rPr lang="en-US" sz="800" b="1">
                <a:solidFill>
                  <a:srgbClr val="000000"/>
                </a:solidFill>
              </a:rPr>
              <a:t>Genome Sequencing</a:t>
            </a:r>
            <a:endParaRPr lang="en-IE" sz="800" b="1">
              <a:solidFill>
                <a:srgbClr val="000000"/>
              </a:solidFill>
            </a:endParaRPr>
          </a:p>
        </p:txBody>
      </p:sp>
      <p:sp>
        <p:nvSpPr>
          <p:cNvPr id="20" name="TextBox 19">
            <a:extLst>
              <a:ext uri="{FF2B5EF4-FFF2-40B4-BE49-F238E27FC236}">
                <a16:creationId xmlns:a16="http://schemas.microsoft.com/office/drawing/2014/main" id="{4FD6FBA9-4199-412C-BEEC-C3CAC3585094}"/>
              </a:ext>
            </a:extLst>
          </p:cNvPr>
          <p:cNvSpPr txBox="1"/>
          <p:nvPr/>
        </p:nvSpPr>
        <p:spPr>
          <a:xfrm>
            <a:off x="11072706" y="3050996"/>
            <a:ext cx="972650" cy="215444"/>
          </a:xfrm>
          <a:prstGeom prst="rect">
            <a:avLst/>
          </a:prstGeom>
          <a:solidFill>
            <a:schemeClr val="bg1"/>
          </a:solidFill>
        </p:spPr>
        <p:txBody>
          <a:bodyPr wrap="square" rtlCol="0">
            <a:spAutoFit/>
          </a:bodyPr>
          <a:lstStyle/>
          <a:p>
            <a:r>
              <a:rPr lang="en-US" sz="800" b="1">
                <a:solidFill>
                  <a:srgbClr val="000000"/>
                </a:solidFill>
              </a:rPr>
              <a:t>Robotics</a:t>
            </a:r>
            <a:endParaRPr lang="en-IE" sz="800" b="1">
              <a:solidFill>
                <a:srgbClr val="000000"/>
              </a:solidFill>
            </a:endParaRPr>
          </a:p>
        </p:txBody>
      </p:sp>
      <p:sp>
        <p:nvSpPr>
          <p:cNvPr id="21" name="TextBox 20">
            <a:extLst>
              <a:ext uri="{FF2B5EF4-FFF2-40B4-BE49-F238E27FC236}">
                <a16:creationId xmlns:a16="http://schemas.microsoft.com/office/drawing/2014/main" id="{D17DE4E7-E4D9-41D2-939B-4207058028DE}"/>
              </a:ext>
            </a:extLst>
          </p:cNvPr>
          <p:cNvSpPr txBox="1"/>
          <p:nvPr/>
        </p:nvSpPr>
        <p:spPr>
          <a:xfrm>
            <a:off x="11076680" y="3509757"/>
            <a:ext cx="972650" cy="215444"/>
          </a:xfrm>
          <a:prstGeom prst="rect">
            <a:avLst/>
          </a:prstGeom>
          <a:solidFill>
            <a:schemeClr val="bg1"/>
          </a:solidFill>
        </p:spPr>
        <p:txBody>
          <a:bodyPr wrap="square" rtlCol="0">
            <a:spAutoFit/>
          </a:bodyPr>
          <a:lstStyle/>
          <a:p>
            <a:r>
              <a:rPr lang="en-US" sz="800" b="1">
                <a:solidFill>
                  <a:srgbClr val="000000"/>
                </a:solidFill>
              </a:rPr>
              <a:t>Energy Storage</a:t>
            </a:r>
            <a:endParaRPr lang="en-IE" sz="800" b="1">
              <a:solidFill>
                <a:srgbClr val="000000"/>
              </a:solidFill>
            </a:endParaRPr>
          </a:p>
        </p:txBody>
      </p:sp>
      <p:sp>
        <p:nvSpPr>
          <p:cNvPr id="22" name="TextBox 21">
            <a:extLst>
              <a:ext uri="{FF2B5EF4-FFF2-40B4-BE49-F238E27FC236}">
                <a16:creationId xmlns:a16="http://schemas.microsoft.com/office/drawing/2014/main" id="{D3A6AFAB-864C-4F05-B954-22CD72C37CBC}"/>
              </a:ext>
            </a:extLst>
          </p:cNvPr>
          <p:cNvSpPr txBox="1"/>
          <p:nvPr/>
        </p:nvSpPr>
        <p:spPr>
          <a:xfrm>
            <a:off x="11076680" y="3878990"/>
            <a:ext cx="972650" cy="338554"/>
          </a:xfrm>
          <a:prstGeom prst="rect">
            <a:avLst/>
          </a:prstGeom>
          <a:solidFill>
            <a:schemeClr val="bg1"/>
          </a:solidFill>
        </p:spPr>
        <p:txBody>
          <a:bodyPr wrap="square" rtlCol="0">
            <a:spAutoFit/>
          </a:bodyPr>
          <a:lstStyle/>
          <a:p>
            <a:r>
              <a:rPr lang="en-US" sz="800" b="1" dirty="0">
                <a:solidFill>
                  <a:srgbClr val="000000"/>
                </a:solidFill>
              </a:rPr>
              <a:t>Artificial Intelligence</a:t>
            </a:r>
            <a:endParaRPr lang="en-IE" sz="800" b="1" dirty="0">
              <a:solidFill>
                <a:srgbClr val="000000"/>
              </a:solidFill>
            </a:endParaRPr>
          </a:p>
        </p:txBody>
      </p:sp>
      <p:sp>
        <p:nvSpPr>
          <p:cNvPr id="23" name="TextBox 22">
            <a:extLst>
              <a:ext uri="{FF2B5EF4-FFF2-40B4-BE49-F238E27FC236}">
                <a16:creationId xmlns:a16="http://schemas.microsoft.com/office/drawing/2014/main" id="{2EBAAB03-F1F8-43C2-9F1B-39698E800CBE}"/>
              </a:ext>
            </a:extLst>
          </p:cNvPr>
          <p:cNvSpPr txBox="1"/>
          <p:nvPr/>
        </p:nvSpPr>
        <p:spPr>
          <a:xfrm>
            <a:off x="8419290" y="4978641"/>
            <a:ext cx="2144522" cy="369332"/>
          </a:xfrm>
          <a:prstGeom prst="rect">
            <a:avLst/>
          </a:prstGeom>
          <a:solidFill>
            <a:schemeClr val="bg1"/>
          </a:solidFill>
        </p:spPr>
        <p:txBody>
          <a:bodyPr wrap="square" rtlCol="0">
            <a:spAutoFit/>
          </a:bodyPr>
          <a:lstStyle/>
          <a:p>
            <a:r>
              <a:rPr lang="lt-LT" dirty="0"/>
              <a:t>Metai (kas 20 metų)</a:t>
            </a:r>
            <a:endParaRPr lang="en-IE" sz="1200" b="1" dirty="0"/>
          </a:p>
        </p:txBody>
      </p:sp>
      <p:sp>
        <p:nvSpPr>
          <p:cNvPr id="25" name="TextBox 24">
            <a:extLst>
              <a:ext uri="{FF2B5EF4-FFF2-40B4-BE49-F238E27FC236}">
                <a16:creationId xmlns:a16="http://schemas.microsoft.com/office/drawing/2014/main" id="{D02085FB-5520-41F1-8BDB-CCDE99C7F47B}"/>
              </a:ext>
            </a:extLst>
          </p:cNvPr>
          <p:cNvSpPr txBox="1"/>
          <p:nvPr/>
        </p:nvSpPr>
        <p:spPr>
          <a:xfrm>
            <a:off x="9773689" y="5484409"/>
            <a:ext cx="2144522" cy="338554"/>
          </a:xfrm>
          <a:prstGeom prst="rect">
            <a:avLst/>
          </a:prstGeom>
          <a:noFill/>
        </p:spPr>
        <p:txBody>
          <a:bodyPr wrap="square">
            <a:spAutoFit/>
          </a:bodyPr>
          <a:lstStyle/>
          <a:p>
            <a:r>
              <a:rPr lang="en-IE" sz="1600" b="0" i="1">
                <a:solidFill>
                  <a:srgbClr val="999999"/>
                </a:solidFill>
                <a:effectLst/>
              </a:rPr>
              <a:t>Source: </a:t>
            </a:r>
            <a:r>
              <a:rPr lang="en-IE" sz="1600" b="0" i="1" u="none" strike="noStrike">
                <a:solidFill>
                  <a:srgbClr val="999999"/>
                </a:solidFill>
                <a:effectLst/>
                <a:hlinkClick r:id="rId3"/>
              </a:rPr>
              <a:t>ARK Invest</a:t>
            </a:r>
            <a:endParaRPr lang="en-IE" sz="1600"/>
          </a:p>
        </p:txBody>
      </p:sp>
      <p:sp>
        <p:nvSpPr>
          <p:cNvPr id="26" name="TextBox 25">
            <a:extLst>
              <a:ext uri="{FF2B5EF4-FFF2-40B4-BE49-F238E27FC236}">
                <a16:creationId xmlns:a16="http://schemas.microsoft.com/office/drawing/2014/main" id="{B3F59507-F42C-482A-A263-F1A4E206589E}"/>
              </a:ext>
            </a:extLst>
          </p:cNvPr>
          <p:cNvSpPr txBox="1"/>
          <p:nvPr/>
        </p:nvSpPr>
        <p:spPr>
          <a:xfrm>
            <a:off x="7465346" y="1096079"/>
            <a:ext cx="4098175" cy="400110"/>
          </a:xfrm>
          <a:prstGeom prst="rect">
            <a:avLst/>
          </a:prstGeom>
          <a:noFill/>
          <a:ln>
            <a:solidFill>
              <a:srgbClr val="1188A3"/>
            </a:solidFill>
          </a:ln>
        </p:spPr>
        <p:txBody>
          <a:bodyPr wrap="square" rtlCol="0">
            <a:spAutoFit/>
          </a:bodyPr>
          <a:lstStyle/>
          <a:p>
            <a:pPr algn="ctr"/>
            <a:r>
              <a:rPr lang="lt-LT" sz="2000" b="1" dirty="0"/>
              <a:t>Radikalių naujovių banga</a:t>
            </a:r>
            <a:endParaRPr lang="en-IE" sz="2000" b="1" dirty="0"/>
          </a:p>
        </p:txBody>
      </p:sp>
    </p:spTree>
    <p:extLst>
      <p:ext uri="{BB962C8B-B14F-4D97-AF65-F5344CB8AC3E}">
        <p14:creationId xmlns:p14="http://schemas.microsoft.com/office/powerpoint/2010/main" val="451254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6A587-570D-41E5-A7EE-5341129F224C}"/>
              </a:ext>
            </a:extLst>
          </p:cNvPr>
          <p:cNvSpPr>
            <a:spLocks noGrp="1"/>
          </p:cNvSpPr>
          <p:nvPr>
            <p:ph type="body" sz="quarter" idx="18"/>
          </p:nvPr>
        </p:nvSpPr>
        <p:spPr>
          <a:xfrm>
            <a:off x="477018" y="1460937"/>
            <a:ext cx="11152487" cy="4477407"/>
          </a:xfrm>
        </p:spPr>
        <p:txBody>
          <a:bodyPr>
            <a:normAutofit fontScale="92500" lnSpcReduction="20000"/>
          </a:bodyPr>
          <a:lstStyle/>
          <a:p>
            <a:pPr indent="0">
              <a:lnSpc>
                <a:spcPct val="120000"/>
              </a:lnSpc>
            </a:pPr>
            <a:r>
              <a:rPr lang="lt-LT" dirty="0"/>
              <a:t>Kai girdime žmones kalbant apie inovacijas, dažnai girdime, kad tai yra naujų produktų arba galbūt naujų esamų produktų funkcijų sinonimas. Iš tikrųjų tai gana siauras požiūris į inovacijas ir yra viena iš pagrindinių klaidų, kurias daro nepatyrę inovatoriai.</a:t>
            </a:r>
          </a:p>
          <a:p>
            <a:pPr indent="0">
              <a:lnSpc>
                <a:spcPct val="120000"/>
              </a:lnSpc>
            </a:pPr>
            <a:r>
              <a:rPr lang="lt-LT" dirty="0"/>
              <a:t>Dažnai gali būti sudėtinga įveikti dėl to kylančias pasekmes, ypač didesnėse MVĮ, kur ne visi yra susipažinę su inovacijomis.</a:t>
            </a:r>
          </a:p>
          <a:p>
            <a:pPr indent="0">
              <a:lnSpc>
                <a:spcPct val="120000"/>
              </a:lnSpc>
            </a:pPr>
            <a:r>
              <a:rPr lang="lt-LT" dirty="0"/>
              <a:t>Tačiau šie iššūkiai nėra visiškai naujas dalykas. Inovacijų konsultacijų bendrovė </a:t>
            </a:r>
            <a:r>
              <a:rPr lang="en-US" dirty="0">
                <a:hlinkClick r:id="rId2"/>
              </a:rPr>
              <a:t>Doblin</a:t>
            </a:r>
            <a:r>
              <a:rPr lang="en-US" dirty="0"/>
              <a:t> </a:t>
            </a:r>
            <a:r>
              <a:rPr lang="lt-LT" dirty="0"/>
              <a:t>tai suprato dar praėjusio amžiaus devintajame dešimtmetyje ir, siekdama padėti išspręsti šią problemą, sukūrė „Dešimties tipų inovacijų sistemą“. Tai paprasta ir praktiška priemonė, kuria gali pasinaudoti kiekvienas inovatorius!</a:t>
            </a:r>
          </a:p>
          <a:p>
            <a:pPr indent="0">
              <a:lnSpc>
                <a:spcPct val="120000"/>
              </a:lnSpc>
            </a:pPr>
            <a:r>
              <a:rPr lang="lt-LT" dirty="0"/>
              <a:t>Po išsamių tyrimų Doblin nustatė, kad iš tikrųjų visas inovacijas sudaro tie patys 10 pagrindinių elementų.</a:t>
            </a: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IE" dirty="0"/>
          </a:p>
        </p:txBody>
      </p:sp>
      <p:sp>
        <p:nvSpPr>
          <p:cNvPr id="3" name="Text Placeholder 2">
            <a:extLst>
              <a:ext uri="{FF2B5EF4-FFF2-40B4-BE49-F238E27FC236}">
                <a16:creationId xmlns:a16="http://schemas.microsoft.com/office/drawing/2014/main" id="{10F0597D-126B-463E-B634-779B13A427E1}"/>
              </a:ext>
            </a:extLst>
          </p:cNvPr>
          <p:cNvSpPr>
            <a:spLocks noGrp="1"/>
          </p:cNvSpPr>
          <p:nvPr>
            <p:ph type="body" sz="quarter" idx="16"/>
          </p:nvPr>
        </p:nvSpPr>
        <p:spPr/>
        <p:txBody>
          <a:bodyPr>
            <a:normAutofit/>
          </a:bodyPr>
          <a:lstStyle/>
          <a:p>
            <a:r>
              <a:rPr lang="lt-LT" sz="3300" b="1" dirty="0"/>
              <a:t>Dešimt Doblino inovacijų tipų</a:t>
            </a:r>
            <a:endParaRPr lang="en-IE" sz="3300" b="1" dirty="0"/>
          </a:p>
        </p:txBody>
      </p:sp>
    </p:spTree>
    <p:extLst>
      <p:ext uri="{BB962C8B-B14F-4D97-AF65-F5344CB8AC3E}">
        <p14:creationId xmlns:p14="http://schemas.microsoft.com/office/powerpoint/2010/main" val="416704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A5364-E619-4AD6-9915-C36C0F93E89A}"/>
              </a:ext>
            </a:extLst>
          </p:cNvPr>
          <p:cNvSpPr>
            <a:spLocks noGrp="1"/>
          </p:cNvSpPr>
          <p:nvPr>
            <p:ph type="body" sz="quarter" idx="16"/>
          </p:nvPr>
        </p:nvSpPr>
        <p:spPr>
          <a:xfrm>
            <a:off x="798827" y="427310"/>
            <a:ext cx="10594345" cy="582221"/>
          </a:xfrm>
        </p:spPr>
        <p:txBody>
          <a:bodyPr>
            <a:normAutofit lnSpcReduction="10000"/>
          </a:bodyPr>
          <a:lstStyle/>
          <a:p>
            <a:r>
              <a:rPr lang="lt-LT" b="1" dirty="0"/>
              <a:t>Doblino dešimties tipų inovacijų sistema</a:t>
            </a:r>
          </a:p>
        </p:txBody>
      </p:sp>
      <p:sp>
        <p:nvSpPr>
          <p:cNvPr id="4" name="Rectangle 3">
            <a:extLst>
              <a:ext uri="{FF2B5EF4-FFF2-40B4-BE49-F238E27FC236}">
                <a16:creationId xmlns:a16="http://schemas.microsoft.com/office/drawing/2014/main" id="{74522C2B-FA95-4004-B33D-9659FC1C5260}"/>
              </a:ext>
            </a:extLst>
          </p:cNvPr>
          <p:cNvSpPr/>
          <p:nvPr/>
        </p:nvSpPr>
        <p:spPr>
          <a:xfrm>
            <a:off x="1813561"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a:solidFill>
                  <a:schemeClr val="bg1"/>
                </a:solidFill>
              </a:rPr>
              <a:t>Pelno</a:t>
            </a:r>
          </a:p>
          <a:p>
            <a:pPr algn="ctr"/>
            <a:r>
              <a:rPr lang="lt-LT" sz="1000" b="1">
                <a:solidFill>
                  <a:schemeClr val="bg1"/>
                </a:solidFill>
              </a:rPr>
              <a:t>Modelis</a:t>
            </a:r>
          </a:p>
        </p:txBody>
      </p:sp>
      <p:sp>
        <p:nvSpPr>
          <p:cNvPr id="5" name="Rectangle 4">
            <a:extLst>
              <a:ext uri="{FF2B5EF4-FFF2-40B4-BE49-F238E27FC236}">
                <a16:creationId xmlns:a16="http://schemas.microsoft.com/office/drawing/2014/main" id="{04D4032F-F65C-4187-AD19-4F4D97D1B7D2}"/>
              </a:ext>
            </a:extLst>
          </p:cNvPr>
          <p:cNvSpPr/>
          <p:nvPr/>
        </p:nvSpPr>
        <p:spPr>
          <a:xfrm>
            <a:off x="2680857"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50" b="1">
                <a:solidFill>
                  <a:schemeClr val="bg1"/>
                </a:solidFill>
              </a:rPr>
              <a:t>Tinklas</a:t>
            </a:r>
          </a:p>
        </p:txBody>
      </p:sp>
      <p:sp>
        <p:nvSpPr>
          <p:cNvPr id="6" name="Rectangle 5">
            <a:extLst>
              <a:ext uri="{FF2B5EF4-FFF2-40B4-BE49-F238E27FC236}">
                <a16:creationId xmlns:a16="http://schemas.microsoft.com/office/drawing/2014/main" id="{5E6ED6F8-E755-49B5-8137-6925DDEEEB7F}"/>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00" b="1">
                <a:solidFill>
                  <a:schemeClr val="bg1"/>
                </a:solidFill>
              </a:rPr>
              <a:t>Struktūra</a:t>
            </a:r>
          </a:p>
        </p:txBody>
      </p:sp>
      <p:sp>
        <p:nvSpPr>
          <p:cNvPr id="7" name="Rectangle 6">
            <a:extLst>
              <a:ext uri="{FF2B5EF4-FFF2-40B4-BE49-F238E27FC236}">
                <a16:creationId xmlns:a16="http://schemas.microsoft.com/office/drawing/2014/main" id="{D59E6770-925F-4BE0-8538-23D50A1B6B0F}"/>
              </a:ext>
            </a:extLst>
          </p:cNvPr>
          <p:cNvSpPr/>
          <p:nvPr/>
        </p:nvSpPr>
        <p:spPr>
          <a:xfrm>
            <a:off x="4418214" y="2444229"/>
            <a:ext cx="698269"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a:solidFill>
                  <a:schemeClr val="bg1"/>
                </a:solidFill>
              </a:rPr>
              <a:t>Procesas</a:t>
            </a:r>
          </a:p>
        </p:txBody>
      </p:sp>
      <p:sp>
        <p:nvSpPr>
          <p:cNvPr id="9" name="Rectangle 8">
            <a:extLst>
              <a:ext uri="{FF2B5EF4-FFF2-40B4-BE49-F238E27FC236}">
                <a16:creationId xmlns:a16="http://schemas.microsoft.com/office/drawing/2014/main" id="{139F030A-0E90-41F2-ACF3-81C389E87D88}"/>
              </a:ext>
            </a:extLst>
          </p:cNvPr>
          <p:cNvSpPr/>
          <p:nvPr/>
        </p:nvSpPr>
        <p:spPr>
          <a:xfrm>
            <a:off x="5343698" y="2448098"/>
            <a:ext cx="696888"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a:solidFill>
                  <a:schemeClr val="bg1"/>
                </a:solidFill>
              </a:rPr>
              <a:t>Produkto našumas</a:t>
            </a:r>
          </a:p>
        </p:txBody>
      </p:sp>
      <p:sp>
        <p:nvSpPr>
          <p:cNvPr id="10" name="Rectangle 9">
            <a:extLst>
              <a:ext uri="{FF2B5EF4-FFF2-40B4-BE49-F238E27FC236}">
                <a16:creationId xmlns:a16="http://schemas.microsoft.com/office/drawing/2014/main" id="{ED0C90C5-7F76-4D48-BE83-E7ED06C5C653}"/>
              </a:ext>
            </a:extLst>
          </p:cNvPr>
          <p:cNvSpPr/>
          <p:nvPr/>
        </p:nvSpPr>
        <p:spPr>
          <a:xfrm>
            <a:off x="6241474" y="2448098"/>
            <a:ext cx="696888"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a:solidFill>
                  <a:schemeClr val="bg1"/>
                </a:solidFill>
              </a:rPr>
              <a:t>Produkto </a:t>
            </a:r>
          </a:p>
          <a:p>
            <a:pPr algn="ctr"/>
            <a:r>
              <a:rPr lang="lt-LT" sz="1000" b="1">
                <a:solidFill>
                  <a:schemeClr val="bg1"/>
                </a:solidFill>
              </a:rPr>
              <a:t>sistema</a:t>
            </a:r>
          </a:p>
        </p:txBody>
      </p:sp>
      <p:sp>
        <p:nvSpPr>
          <p:cNvPr id="11" name="Rectangle 10">
            <a:extLst>
              <a:ext uri="{FF2B5EF4-FFF2-40B4-BE49-F238E27FC236}">
                <a16:creationId xmlns:a16="http://schemas.microsoft.com/office/drawing/2014/main" id="{80F0FE77-7E06-4A57-BEBF-BBBFA26046E1}"/>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a:solidFill>
                  <a:schemeClr val="bg1"/>
                </a:solidFill>
              </a:rPr>
              <a:t>Paslau-gos</a:t>
            </a:r>
          </a:p>
        </p:txBody>
      </p:sp>
      <p:sp>
        <p:nvSpPr>
          <p:cNvPr id="12" name="Rectangle 11">
            <a:extLst>
              <a:ext uri="{FF2B5EF4-FFF2-40B4-BE49-F238E27FC236}">
                <a16:creationId xmlns:a16="http://schemas.microsoft.com/office/drawing/2014/main" id="{BA3343EF-635A-4A88-B7FA-B51D4FFACDE4}"/>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a:solidFill>
                  <a:schemeClr val="bg1"/>
                </a:solidFill>
              </a:rPr>
              <a:t>Kanalas</a:t>
            </a:r>
          </a:p>
        </p:txBody>
      </p:sp>
      <p:sp>
        <p:nvSpPr>
          <p:cNvPr id="13" name="Rectangle 12">
            <a:extLst>
              <a:ext uri="{FF2B5EF4-FFF2-40B4-BE49-F238E27FC236}">
                <a16:creationId xmlns:a16="http://schemas.microsoft.com/office/drawing/2014/main" id="{BDA09D30-A8D2-4072-8467-9FB28614C3B3}"/>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a:solidFill>
                  <a:schemeClr val="bg1"/>
                </a:solidFill>
              </a:rPr>
              <a:t>Prekės ženklas</a:t>
            </a:r>
          </a:p>
        </p:txBody>
      </p:sp>
      <p:sp>
        <p:nvSpPr>
          <p:cNvPr id="14" name="Rectangle 13">
            <a:extLst>
              <a:ext uri="{FF2B5EF4-FFF2-40B4-BE49-F238E27FC236}">
                <a16:creationId xmlns:a16="http://schemas.microsoft.com/office/drawing/2014/main" id="{8506BF5A-833B-43B7-83A8-E226984CFF26}"/>
              </a:ext>
            </a:extLst>
          </p:cNvPr>
          <p:cNvSpPr/>
          <p:nvPr/>
        </p:nvSpPr>
        <p:spPr>
          <a:xfrm>
            <a:off x="9639993"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50" b="1">
                <a:solidFill>
                  <a:schemeClr val="bg1"/>
                </a:solidFill>
              </a:rPr>
              <a:t>Kliento įsitrauki-mas</a:t>
            </a:r>
            <a:endParaRPr lang="lt-LT" sz="900" b="1">
              <a:solidFill>
                <a:schemeClr val="bg1"/>
              </a:solidFill>
            </a:endParaRPr>
          </a:p>
        </p:txBody>
      </p:sp>
      <p:sp>
        <p:nvSpPr>
          <p:cNvPr id="19" name="Rectangle 18">
            <a:extLst>
              <a:ext uri="{FF2B5EF4-FFF2-40B4-BE49-F238E27FC236}">
                <a16:creationId xmlns:a16="http://schemas.microsoft.com/office/drawing/2014/main" id="{E80D5B8D-D260-42FF-B51A-CEB1B9632EB9}"/>
              </a:ext>
            </a:extLst>
          </p:cNvPr>
          <p:cNvSpPr/>
          <p:nvPr/>
        </p:nvSpPr>
        <p:spPr>
          <a:xfrm>
            <a:off x="1922319" y="3642825"/>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chemeClr val="bg1"/>
                </a:solidFill>
              </a:rPr>
              <a:t>Konfigūracija</a:t>
            </a:r>
          </a:p>
        </p:txBody>
      </p:sp>
      <p:sp>
        <p:nvSpPr>
          <p:cNvPr id="20" name="Rectangle 19">
            <a:extLst>
              <a:ext uri="{FF2B5EF4-FFF2-40B4-BE49-F238E27FC236}">
                <a16:creationId xmlns:a16="http://schemas.microsoft.com/office/drawing/2014/main" id="{CA73CC71-4AB8-48A0-BB86-6FC60A74531B}"/>
              </a:ext>
            </a:extLst>
          </p:cNvPr>
          <p:cNvSpPr/>
          <p:nvPr/>
        </p:nvSpPr>
        <p:spPr>
          <a:xfrm>
            <a:off x="7105996"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a:solidFill>
                  <a:schemeClr val="bg1"/>
                </a:solidFill>
              </a:rPr>
              <a:t>Patirtis</a:t>
            </a:r>
          </a:p>
        </p:txBody>
      </p:sp>
      <p:sp>
        <p:nvSpPr>
          <p:cNvPr id="21" name="Rectangle 20">
            <a:extLst>
              <a:ext uri="{FF2B5EF4-FFF2-40B4-BE49-F238E27FC236}">
                <a16:creationId xmlns:a16="http://schemas.microsoft.com/office/drawing/2014/main" id="{26A7527D-1AB4-4C8A-90AB-108FB4E2B1A5}"/>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a:t>Siūlymas</a:t>
            </a:r>
          </a:p>
        </p:txBody>
      </p:sp>
      <p:cxnSp>
        <p:nvCxnSpPr>
          <p:cNvPr id="23" name="Straight Connector 22">
            <a:extLst>
              <a:ext uri="{FF2B5EF4-FFF2-40B4-BE49-F238E27FC236}">
                <a16:creationId xmlns:a16="http://schemas.microsoft.com/office/drawing/2014/main" id="{F6D07E9F-D2BA-4055-B123-A3D637858EDA}"/>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8681FF-E2AD-449E-BF6B-A0AF92085921}"/>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C76FC9-232F-4F11-907F-C2B98DAB2290}"/>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AA69E4-2D16-4A78-BD2B-FB5EA1561CE4}"/>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2446B0-A900-4088-872C-8B25BF14A26E}"/>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F480DB-FF56-4521-A893-EC840B122FAA}"/>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A04E9-5ADD-4B3D-8803-2095359B6EAD}"/>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E1EBBE-CC9C-47D1-A500-34D6968C2751}"/>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E534E23-FEF3-4A55-BDC4-C0B951ABFBE5}"/>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71CDF3-E9F8-4B72-A0F8-D98E0B6DBDC6}"/>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FB2C34-155C-4423-AA91-9A217075D864}"/>
              </a:ext>
            </a:extLst>
          </p:cNvPr>
          <p:cNvSpPr txBox="1"/>
          <p:nvPr/>
        </p:nvSpPr>
        <p:spPr>
          <a:xfrm>
            <a:off x="1895303" y="4314998"/>
            <a:ext cx="1072342" cy="1131079"/>
          </a:xfrm>
          <a:prstGeom prst="rect">
            <a:avLst/>
          </a:prstGeom>
          <a:noFill/>
        </p:spPr>
        <p:txBody>
          <a:bodyPr wrap="square" rtlCol="0">
            <a:spAutoFit/>
          </a:bodyPr>
          <a:lstStyle/>
          <a:p>
            <a:r>
              <a:rPr lang="lt-LT" sz="1200" b="1">
                <a:solidFill>
                  <a:srgbClr val="000000"/>
                </a:solidFill>
              </a:rPr>
              <a:t>Pelno modelis</a:t>
            </a:r>
          </a:p>
          <a:p>
            <a:endParaRPr lang="lt-LT" sz="1200" b="1">
              <a:solidFill>
                <a:schemeClr val="bg2">
                  <a:lumMod val="50000"/>
                </a:schemeClr>
              </a:solidFill>
            </a:endParaRPr>
          </a:p>
          <a:p>
            <a:r>
              <a:rPr lang="lt-LT" sz="1050">
                <a:solidFill>
                  <a:schemeClr val="bg2">
                    <a:lumMod val="50000"/>
                  </a:schemeClr>
                </a:solidFill>
              </a:rPr>
              <a:t>Būdas, kuriuo uždirbate pinigus</a:t>
            </a:r>
          </a:p>
        </p:txBody>
      </p:sp>
      <p:sp>
        <p:nvSpPr>
          <p:cNvPr id="34" name="TextBox 33">
            <a:extLst>
              <a:ext uri="{FF2B5EF4-FFF2-40B4-BE49-F238E27FC236}">
                <a16:creationId xmlns:a16="http://schemas.microsoft.com/office/drawing/2014/main" id="{76224375-0530-49A3-BCD6-946FE341BF0F}"/>
              </a:ext>
            </a:extLst>
          </p:cNvPr>
          <p:cNvSpPr txBox="1"/>
          <p:nvPr/>
        </p:nvSpPr>
        <p:spPr>
          <a:xfrm>
            <a:off x="3558541" y="4328160"/>
            <a:ext cx="1072342" cy="784830"/>
          </a:xfrm>
          <a:prstGeom prst="rect">
            <a:avLst/>
          </a:prstGeom>
          <a:noFill/>
        </p:spPr>
        <p:txBody>
          <a:bodyPr wrap="square" rtlCol="0">
            <a:spAutoFit/>
          </a:bodyPr>
          <a:lstStyle/>
          <a:p>
            <a:r>
              <a:rPr lang="lt-LT" sz="1200" b="1">
                <a:solidFill>
                  <a:srgbClr val="000000"/>
                </a:solidFill>
              </a:rPr>
              <a:t>Struktūra</a:t>
            </a:r>
          </a:p>
          <a:p>
            <a:endParaRPr lang="lt-LT" sz="1200" b="1">
              <a:solidFill>
                <a:schemeClr val="bg2">
                  <a:lumMod val="50000"/>
                </a:schemeClr>
              </a:solidFill>
            </a:endParaRPr>
          </a:p>
          <a:p>
            <a:r>
              <a:rPr lang="lt-LT" sz="1050">
                <a:solidFill>
                  <a:schemeClr val="bg2">
                    <a:lumMod val="50000"/>
                  </a:schemeClr>
                </a:solidFill>
              </a:rPr>
              <a:t>Talentų ir turto suderinimas</a:t>
            </a:r>
          </a:p>
        </p:txBody>
      </p:sp>
      <p:sp>
        <p:nvSpPr>
          <p:cNvPr id="35" name="TextBox 34">
            <a:extLst>
              <a:ext uri="{FF2B5EF4-FFF2-40B4-BE49-F238E27FC236}">
                <a16:creationId xmlns:a16="http://schemas.microsoft.com/office/drawing/2014/main" id="{98EB4030-F445-44D4-B40F-528028F3C861}"/>
              </a:ext>
            </a:extLst>
          </p:cNvPr>
          <p:cNvSpPr txBox="1"/>
          <p:nvPr/>
        </p:nvSpPr>
        <p:spPr>
          <a:xfrm>
            <a:off x="5348201" y="4312920"/>
            <a:ext cx="1072342" cy="1131079"/>
          </a:xfrm>
          <a:prstGeom prst="rect">
            <a:avLst/>
          </a:prstGeom>
          <a:noFill/>
        </p:spPr>
        <p:txBody>
          <a:bodyPr wrap="square" rtlCol="0">
            <a:spAutoFit/>
          </a:bodyPr>
          <a:lstStyle/>
          <a:p>
            <a:r>
              <a:rPr lang="lt-LT" sz="1200" b="1">
                <a:solidFill>
                  <a:srgbClr val="000000"/>
                </a:solidFill>
              </a:rPr>
              <a:t>Produkto našumas</a:t>
            </a:r>
          </a:p>
          <a:p>
            <a:endParaRPr lang="lt-LT" sz="1200" b="1">
              <a:solidFill>
                <a:schemeClr val="bg2">
                  <a:lumMod val="50000"/>
                </a:schemeClr>
              </a:solidFill>
            </a:endParaRPr>
          </a:p>
          <a:p>
            <a:r>
              <a:rPr lang="lt-LT" sz="1050">
                <a:solidFill>
                  <a:schemeClr val="bg2">
                    <a:lumMod val="50000"/>
                  </a:schemeClr>
                </a:solidFill>
              </a:rPr>
              <a:t>Išskirtinės savybės ir funkcionalumas</a:t>
            </a:r>
          </a:p>
        </p:txBody>
      </p:sp>
      <p:sp>
        <p:nvSpPr>
          <p:cNvPr id="36" name="TextBox 35">
            <a:extLst>
              <a:ext uri="{FF2B5EF4-FFF2-40B4-BE49-F238E27FC236}">
                <a16:creationId xmlns:a16="http://schemas.microsoft.com/office/drawing/2014/main" id="{3CD757A5-3702-4E10-9840-AB3612BEE1AA}"/>
              </a:ext>
            </a:extLst>
          </p:cNvPr>
          <p:cNvSpPr txBox="1"/>
          <p:nvPr/>
        </p:nvSpPr>
        <p:spPr>
          <a:xfrm>
            <a:off x="7137861" y="4314998"/>
            <a:ext cx="1072342" cy="1107996"/>
          </a:xfrm>
          <a:prstGeom prst="rect">
            <a:avLst/>
          </a:prstGeom>
          <a:noFill/>
        </p:spPr>
        <p:txBody>
          <a:bodyPr wrap="square" rtlCol="0">
            <a:spAutoFit/>
          </a:bodyPr>
          <a:lstStyle/>
          <a:p>
            <a:r>
              <a:rPr lang="lt-LT" sz="1200" b="1">
                <a:solidFill>
                  <a:srgbClr val="000000"/>
                </a:solidFill>
              </a:rPr>
              <a:t>Paslauga</a:t>
            </a:r>
          </a:p>
          <a:p>
            <a:endParaRPr lang="lt-LT" sz="1200" b="1">
              <a:solidFill>
                <a:schemeClr val="bg2">
                  <a:lumMod val="50000"/>
                </a:schemeClr>
              </a:solidFill>
            </a:endParaRPr>
          </a:p>
          <a:p>
            <a:r>
              <a:rPr lang="lt-LT" sz="1050">
                <a:solidFill>
                  <a:schemeClr val="bg2">
                    <a:lumMod val="50000"/>
                  </a:schemeClr>
                </a:solidFill>
              </a:rPr>
              <a:t>Paramos patobulinimai, susiję su jūsų pasiūlymais</a:t>
            </a:r>
          </a:p>
        </p:txBody>
      </p:sp>
      <p:sp>
        <p:nvSpPr>
          <p:cNvPr id="37" name="TextBox 36">
            <a:extLst>
              <a:ext uri="{FF2B5EF4-FFF2-40B4-BE49-F238E27FC236}">
                <a16:creationId xmlns:a16="http://schemas.microsoft.com/office/drawing/2014/main" id="{8036707D-2957-45F3-B1F1-65BE9BEA209B}"/>
              </a:ext>
            </a:extLst>
          </p:cNvPr>
          <p:cNvSpPr txBox="1"/>
          <p:nvPr/>
        </p:nvSpPr>
        <p:spPr>
          <a:xfrm>
            <a:off x="9069097" y="4328160"/>
            <a:ext cx="1134683" cy="946413"/>
          </a:xfrm>
          <a:prstGeom prst="rect">
            <a:avLst/>
          </a:prstGeom>
          <a:noFill/>
        </p:spPr>
        <p:txBody>
          <a:bodyPr wrap="square" rtlCol="0">
            <a:spAutoFit/>
          </a:bodyPr>
          <a:lstStyle/>
          <a:p>
            <a:r>
              <a:rPr lang="lt-LT" sz="1200" b="1">
                <a:solidFill>
                  <a:srgbClr val="000000"/>
                </a:solidFill>
              </a:rPr>
              <a:t>Prekės ženklas</a:t>
            </a:r>
          </a:p>
          <a:p>
            <a:endParaRPr lang="lt-LT" sz="1200" b="1">
              <a:solidFill>
                <a:schemeClr val="bg2">
                  <a:lumMod val="50000"/>
                </a:schemeClr>
              </a:solidFill>
            </a:endParaRPr>
          </a:p>
          <a:p>
            <a:r>
              <a:rPr lang="lt-LT" sz="1050">
                <a:solidFill>
                  <a:schemeClr val="bg2">
                    <a:lumMod val="50000"/>
                  </a:schemeClr>
                </a:solidFill>
              </a:rPr>
              <a:t>Jūsų pasiūlymų ir verslo reprezentavimas</a:t>
            </a:r>
          </a:p>
        </p:txBody>
      </p:sp>
      <p:sp>
        <p:nvSpPr>
          <p:cNvPr id="38" name="TextBox 37">
            <a:extLst>
              <a:ext uri="{FF2B5EF4-FFF2-40B4-BE49-F238E27FC236}">
                <a16:creationId xmlns:a16="http://schemas.microsoft.com/office/drawing/2014/main" id="{C4E39CC7-2AD3-4C43-91E2-5342BB6FF64A}"/>
              </a:ext>
            </a:extLst>
          </p:cNvPr>
          <p:cNvSpPr txBox="1"/>
          <p:nvPr/>
        </p:nvSpPr>
        <p:spPr>
          <a:xfrm>
            <a:off x="9646920" y="1328429"/>
            <a:ext cx="1072342" cy="1069524"/>
          </a:xfrm>
          <a:prstGeom prst="rect">
            <a:avLst/>
          </a:prstGeom>
          <a:noFill/>
        </p:spPr>
        <p:txBody>
          <a:bodyPr wrap="square" rtlCol="0">
            <a:spAutoFit/>
          </a:bodyPr>
          <a:lstStyle/>
          <a:p>
            <a:r>
              <a:rPr lang="lt-LT" sz="1200" b="1">
                <a:solidFill>
                  <a:srgbClr val="000000"/>
                </a:solidFill>
              </a:rPr>
              <a:t>Klientų įtraukimas</a:t>
            </a:r>
          </a:p>
          <a:p>
            <a:endParaRPr lang="lt-LT" sz="800" b="1">
              <a:solidFill>
                <a:schemeClr val="bg2">
                  <a:lumMod val="50000"/>
                </a:schemeClr>
              </a:solidFill>
            </a:endParaRPr>
          </a:p>
          <a:p>
            <a:r>
              <a:rPr lang="lt-LT" sz="1050">
                <a:solidFill>
                  <a:schemeClr val="bg2">
                    <a:lumMod val="50000"/>
                  </a:schemeClr>
                </a:solidFill>
              </a:rPr>
              <a:t>Išskirtinė sąveika, kurią skatinate</a:t>
            </a:r>
          </a:p>
        </p:txBody>
      </p:sp>
      <p:sp>
        <p:nvSpPr>
          <p:cNvPr id="39" name="TextBox 38">
            <a:extLst>
              <a:ext uri="{FF2B5EF4-FFF2-40B4-BE49-F238E27FC236}">
                <a16:creationId xmlns:a16="http://schemas.microsoft.com/office/drawing/2014/main" id="{AC125C5C-79EF-4412-A69C-80F35AE720C6}"/>
              </a:ext>
            </a:extLst>
          </p:cNvPr>
          <p:cNvSpPr txBox="1"/>
          <p:nvPr/>
        </p:nvSpPr>
        <p:spPr>
          <a:xfrm>
            <a:off x="4409904" y="1322628"/>
            <a:ext cx="1072342" cy="1046440"/>
          </a:xfrm>
          <a:prstGeom prst="rect">
            <a:avLst/>
          </a:prstGeom>
          <a:noFill/>
        </p:spPr>
        <p:txBody>
          <a:bodyPr wrap="square" rtlCol="0">
            <a:spAutoFit/>
          </a:bodyPr>
          <a:lstStyle/>
          <a:p>
            <a:r>
              <a:rPr lang="lt-LT" sz="1200" b="1">
                <a:solidFill>
                  <a:srgbClr val="000000"/>
                </a:solidFill>
              </a:rPr>
              <a:t>Procesas</a:t>
            </a:r>
          </a:p>
          <a:p>
            <a:endParaRPr lang="lt-LT" sz="800" b="1">
              <a:solidFill>
                <a:schemeClr val="bg2">
                  <a:lumMod val="50000"/>
                </a:schemeClr>
              </a:solidFill>
            </a:endParaRPr>
          </a:p>
          <a:p>
            <a:r>
              <a:rPr lang="lt-LT" sz="1050">
                <a:solidFill>
                  <a:schemeClr val="bg2">
                    <a:lumMod val="50000"/>
                  </a:schemeClr>
                </a:solidFill>
              </a:rPr>
              <a:t>Pavyzdiniai arba geresni jūsų darbo atlikimo metodai</a:t>
            </a:r>
          </a:p>
        </p:txBody>
      </p:sp>
      <p:sp>
        <p:nvSpPr>
          <p:cNvPr id="40" name="TextBox 39">
            <a:extLst>
              <a:ext uri="{FF2B5EF4-FFF2-40B4-BE49-F238E27FC236}">
                <a16:creationId xmlns:a16="http://schemas.microsoft.com/office/drawing/2014/main" id="{1D9A17FA-9B99-45CD-B71A-6FA1B17B0661}"/>
              </a:ext>
            </a:extLst>
          </p:cNvPr>
          <p:cNvSpPr txBox="1"/>
          <p:nvPr/>
        </p:nvSpPr>
        <p:spPr>
          <a:xfrm>
            <a:off x="6243552" y="1328429"/>
            <a:ext cx="1072342" cy="1107996"/>
          </a:xfrm>
          <a:prstGeom prst="rect">
            <a:avLst/>
          </a:prstGeom>
          <a:noFill/>
        </p:spPr>
        <p:txBody>
          <a:bodyPr wrap="square" rtlCol="0">
            <a:spAutoFit/>
          </a:bodyPr>
          <a:lstStyle/>
          <a:p>
            <a:r>
              <a:rPr lang="lt-LT" sz="1200" b="1">
                <a:solidFill>
                  <a:srgbClr val="000000"/>
                </a:solidFill>
              </a:rPr>
              <a:t>Produkto sistema</a:t>
            </a:r>
          </a:p>
          <a:p>
            <a:endParaRPr lang="lt-LT" sz="1050">
              <a:solidFill>
                <a:schemeClr val="bg2">
                  <a:lumMod val="50000"/>
                </a:schemeClr>
              </a:solidFill>
            </a:endParaRPr>
          </a:p>
          <a:p>
            <a:r>
              <a:rPr lang="lt-LT" sz="1050">
                <a:solidFill>
                  <a:schemeClr val="bg2">
                    <a:lumMod val="50000"/>
                  </a:schemeClr>
                </a:solidFill>
              </a:rPr>
              <a:t>Papildomi produktai ir paslaugos</a:t>
            </a:r>
          </a:p>
        </p:txBody>
      </p:sp>
      <p:sp>
        <p:nvSpPr>
          <p:cNvPr id="41" name="TextBox 40">
            <a:extLst>
              <a:ext uri="{FF2B5EF4-FFF2-40B4-BE49-F238E27FC236}">
                <a16:creationId xmlns:a16="http://schemas.microsoft.com/office/drawing/2014/main" id="{7237A0AE-247C-405F-8477-9E0353F311D3}"/>
              </a:ext>
            </a:extLst>
          </p:cNvPr>
          <p:cNvSpPr txBox="1"/>
          <p:nvPr/>
        </p:nvSpPr>
        <p:spPr>
          <a:xfrm>
            <a:off x="7957705" y="1271015"/>
            <a:ext cx="1264225" cy="1208023"/>
          </a:xfrm>
          <a:prstGeom prst="rect">
            <a:avLst/>
          </a:prstGeom>
          <a:noFill/>
        </p:spPr>
        <p:txBody>
          <a:bodyPr wrap="square" rtlCol="0">
            <a:spAutoFit/>
          </a:bodyPr>
          <a:lstStyle/>
          <a:p>
            <a:r>
              <a:rPr lang="lt-LT" sz="1200" b="1">
                <a:solidFill>
                  <a:srgbClr val="000000"/>
                </a:solidFill>
              </a:rPr>
              <a:t>Kanalas</a:t>
            </a:r>
          </a:p>
          <a:p>
            <a:endParaRPr lang="lt-LT" sz="800" b="1">
              <a:solidFill>
                <a:schemeClr val="bg2">
                  <a:lumMod val="50000"/>
                </a:schemeClr>
              </a:solidFill>
            </a:endParaRPr>
          </a:p>
          <a:p>
            <a:r>
              <a:rPr lang="lt-LT" sz="1050">
                <a:solidFill>
                  <a:schemeClr val="bg2">
                    <a:lumMod val="50000"/>
                  </a:schemeClr>
                </a:solidFill>
              </a:rPr>
              <a:t>Kaip jūsų pasiūlymai pristatomi klientams ir vartotojams</a:t>
            </a:r>
          </a:p>
        </p:txBody>
      </p:sp>
      <p:sp>
        <p:nvSpPr>
          <p:cNvPr id="42" name="TextBox 41">
            <a:extLst>
              <a:ext uri="{FF2B5EF4-FFF2-40B4-BE49-F238E27FC236}">
                <a16:creationId xmlns:a16="http://schemas.microsoft.com/office/drawing/2014/main" id="{33482923-0F5F-4AB1-8CA6-F19F96E18E2A}"/>
              </a:ext>
            </a:extLst>
          </p:cNvPr>
          <p:cNvSpPr txBox="1"/>
          <p:nvPr/>
        </p:nvSpPr>
        <p:spPr>
          <a:xfrm>
            <a:off x="2570191" y="1301779"/>
            <a:ext cx="1072342" cy="1131079"/>
          </a:xfrm>
          <a:prstGeom prst="rect">
            <a:avLst/>
          </a:prstGeom>
          <a:noFill/>
        </p:spPr>
        <p:txBody>
          <a:bodyPr wrap="square" rtlCol="0">
            <a:spAutoFit/>
          </a:bodyPr>
          <a:lstStyle/>
          <a:p>
            <a:r>
              <a:rPr lang="lt-LT" sz="1200" b="1">
                <a:solidFill>
                  <a:srgbClr val="000000"/>
                </a:solidFill>
              </a:rPr>
              <a:t>Pelno modelis</a:t>
            </a:r>
          </a:p>
          <a:p>
            <a:endParaRPr lang="lt-LT" sz="1200" b="1">
              <a:solidFill>
                <a:schemeClr val="bg2">
                  <a:lumMod val="50000"/>
                </a:schemeClr>
              </a:solidFill>
            </a:endParaRPr>
          </a:p>
          <a:p>
            <a:r>
              <a:rPr lang="lt-LT" sz="1050">
                <a:solidFill>
                  <a:schemeClr val="bg2">
                    <a:lumMod val="50000"/>
                  </a:schemeClr>
                </a:solidFill>
              </a:rPr>
              <a:t>Būdas, kuriuo uždirbate pinigus</a:t>
            </a:r>
          </a:p>
        </p:txBody>
      </p:sp>
    </p:spTree>
    <p:extLst>
      <p:ext uri="{BB962C8B-B14F-4D97-AF65-F5344CB8AC3E}">
        <p14:creationId xmlns:p14="http://schemas.microsoft.com/office/powerpoint/2010/main" val="3060876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82DAC1-7214-468E-86F1-79D5DF163A1B}"/>
              </a:ext>
            </a:extLst>
          </p:cNvPr>
          <p:cNvSpPr>
            <a:spLocks noGrp="1"/>
          </p:cNvSpPr>
          <p:nvPr>
            <p:ph type="body" sz="quarter" idx="18"/>
          </p:nvPr>
        </p:nvSpPr>
        <p:spPr>
          <a:xfrm>
            <a:off x="1464959" y="1381269"/>
            <a:ext cx="5360834" cy="5528442"/>
          </a:xfrm>
        </p:spPr>
        <p:txBody>
          <a:bodyPr>
            <a:normAutofit fontScale="92500" lnSpcReduction="20000"/>
          </a:bodyPr>
          <a:lstStyle/>
          <a:p>
            <a:pPr>
              <a:lnSpc>
                <a:spcPct val="110000"/>
              </a:lnSpc>
            </a:pPr>
            <a:r>
              <a:rPr lang="lt-LT" dirty="0"/>
              <a:t>Dešimt elementų taip pat suskirstyti į tris pagrindines sritis</a:t>
            </a:r>
            <a:r>
              <a:rPr lang="en-US" dirty="0"/>
              <a:t>:</a:t>
            </a:r>
          </a:p>
          <a:p>
            <a:pPr marL="565200" indent="-457200">
              <a:lnSpc>
                <a:spcPct val="110000"/>
              </a:lnSpc>
              <a:buFont typeface="+mj-lt"/>
              <a:buAutoNum type="arabicPeriod"/>
            </a:pPr>
            <a:r>
              <a:rPr lang="lt-LT" b="1" dirty="0"/>
              <a:t>Konfigūracija</a:t>
            </a:r>
            <a:r>
              <a:rPr lang="lt-LT" dirty="0"/>
              <a:t> iš esmės apima vidinę organizacijos veiklą, jos verslo modelį ir pan</a:t>
            </a:r>
            <a:r>
              <a:rPr lang="en-US" dirty="0"/>
              <a:t>.</a:t>
            </a:r>
          </a:p>
          <a:p>
            <a:pPr marL="565200" indent="-457200">
              <a:lnSpc>
                <a:spcPct val="110000"/>
              </a:lnSpc>
              <a:buFont typeface="+mj-lt"/>
              <a:buAutoNum type="arabicPeriod"/>
            </a:pPr>
            <a:r>
              <a:rPr lang="lt-LT" b="1" dirty="0"/>
              <a:t>Siūlymas</a:t>
            </a:r>
            <a:r>
              <a:rPr lang="lt-LT" dirty="0"/>
              <a:t> apima pagrindinius organizacijos siūlomų produktų ir (arba) paslaugų aspektus</a:t>
            </a:r>
            <a:r>
              <a:rPr lang="en-US" dirty="0"/>
              <a:t>.</a:t>
            </a:r>
          </a:p>
          <a:p>
            <a:pPr marL="565200" indent="-457200">
              <a:lnSpc>
                <a:spcPct val="110000"/>
              </a:lnSpc>
              <a:buFont typeface="+mj-lt"/>
              <a:buAutoNum type="arabicPeriod"/>
            </a:pPr>
            <a:r>
              <a:rPr lang="lt-LT" dirty="0"/>
              <a:t>Galiausiai, į išorę nukreipti verslo elementai arba, kitaip tariant, </a:t>
            </a:r>
            <a:r>
              <a:rPr lang="lt-LT" b="1" dirty="0"/>
              <a:t>visa klientų patirtis</a:t>
            </a:r>
            <a:r>
              <a:rPr lang="en-US" dirty="0"/>
              <a:t>.</a:t>
            </a:r>
          </a:p>
          <a:p>
            <a:pPr>
              <a:lnSpc>
                <a:spcPct val="110000"/>
              </a:lnSpc>
            </a:pPr>
            <a:r>
              <a:rPr lang="lt-LT" dirty="0"/>
              <a:t>Doblin pabrėžė, kad, remiantis jų atliktais tyrimais, kuo daugiau inovacijų rūšių organizacija naudojo, tuo geresni buvo jos veiklos rezultatai.</a:t>
            </a:r>
            <a:endParaRPr lang="en-IE" dirty="0"/>
          </a:p>
        </p:txBody>
      </p:sp>
      <p:pic>
        <p:nvPicPr>
          <p:cNvPr id="1026" name="Picture 2" descr="Top Innovator Performance">
            <a:extLst>
              <a:ext uri="{FF2B5EF4-FFF2-40B4-BE49-F238E27FC236}">
                <a16:creationId xmlns:a16="http://schemas.microsoft.com/office/drawing/2014/main" id="{63D464DB-9630-49C1-AF12-4222F79698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6933" y="177696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F7628A-DBE0-42F5-8C52-C323DD68FD4F}"/>
              </a:ext>
            </a:extLst>
          </p:cNvPr>
          <p:cNvSpPr txBox="1"/>
          <p:nvPr/>
        </p:nvSpPr>
        <p:spPr>
          <a:xfrm rot="16200000">
            <a:off x="5516984" y="3448346"/>
            <a:ext cx="3031022" cy="338554"/>
          </a:xfrm>
          <a:prstGeom prst="rect">
            <a:avLst/>
          </a:prstGeom>
          <a:solidFill>
            <a:schemeClr val="tx2"/>
          </a:solidFill>
        </p:spPr>
        <p:txBody>
          <a:bodyPr wrap="square" lIns="91440" tIns="45720" rIns="91440" bIns="45720" rtlCol="0" anchor="t">
            <a:spAutoFit/>
          </a:bodyPr>
          <a:lstStyle/>
          <a:p>
            <a:r>
              <a:rPr lang="en-US" sz="1600" b="1"/>
              <a:t>Stock price (indexed to 100)</a:t>
            </a:r>
            <a:endParaRPr lang="en-IE" sz="1600" b="1"/>
          </a:p>
        </p:txBody>
      </p:sp>
      <p:sp>
        <p:nvSpPr>
          <p:cNvPr id="6" name="TextBox 5">
            <a:extLst>
              <a:ext uri="{FF2B5EF4-FFF2-40B4-BE49-F238E27FC236}">
                <a16:creationId xmlns:a16="http://schemas.microsoft.com/office/drawing/2014/main" id="{E7CB50A5-6333-4BE2-AD2D-5D9D9F6F4709}"/>
              </a:ext>
            </a:extLst>
          </p:cNvPr>
          <p:cNvSpPr txBox="1"/>
          <p:nvPr/>
        </p:nvSpPr>
        <p:spPr>
          <a:xfrm>
            <a:off x="11666483" y="2490952"/>
            <a:ext cx="525517" cy="369332"/>
          </a:xfrm>
          <a:prstGeom prst="rect">
            <a:avLst/>
          </a:prstGeom>
          <a:solidFill>
            <a:schemeClr val="bg2"/>
          </a:solidFill>
        </p:spPr>
        <p:txBody>
          <a:bodyPr wrap="square" rtlCol="0">
            <a:spAutoFit/>
          </a:bodyPr>
          <a:lstStyle/>
          <a:p>
            <a:r>
              <a:rPr lang="en-US" sz="900" b="1"/>
              <a:t>5+ Types</a:t>
            </a:r>
            <a:endParaRPr lang="en-IE" sz="900" b="1"/>
          </a:p>
        </p:txBody>
      </p:sp>
      <p:sp>
        <p:nvSpPr>
          <p:cNvPr id="8" name="TextBox 7">
            <a:extLst>
              <a:ext uri="{FF2B5EF4-FFF2-40B4-BE49-F238E27FC236}">
                <a16:creationId xmlns:a16="http://schemas.microsoft.com/office/drawing/2014/main" id="{C4A6B3DA-C4D4-4B18-AABE-00D92722957C}"/>
              </a:ext>
            </a:extLst>
          </p:cNvPr>
          <p:cNvSpPr txBox="1"/>
          <p:nvPr/>
        </p:nvSpPr>
        <p:spPr>
          <a:xfrm>
            <a:off x="11666483" y="3134394"/>
            <a:ext cx="525517" cy="369332"/>
          </a:xfrm>
          <a:prstGeom prst="rect">
            <a:avLst/>
          </a:prstGeom>
          <a:solidFill>
            <a:schemeClr val="bg2"/>
          </a:solidFill>
        </p:spPr>
        <p:txBody>
          <a:bodyPr wrap="square" rtlCol="0">
            <a:spAutoFit/>
          </a:bodyPr>
          <a:lstStyle/>
          <a:p>
            <a:r>
              <a:rPr lang="en-US" sz="900" b="1"/>
              <a:t>3-4 Types</a:t>
            </a:r>
            <a:endParaRPr lang="en-IE" sz="900" b="1"/>
          </a:p>
        </p:txBody>
      </p:sp>
      <p:sp>
        <p:nvSpPr>
          <p:cNvPr id="9" name="TextBox 8">
            <a:extLst>
              <a:ext uri="{FF2B5EF4-FFF2-40B4-BE49-F238E27FC236}">
                <a16:creationId xmlns:a16="http://schemas.microsoft.com/office/drawing/2014/main" id="{363BA592-B9A8-4956-AA02-8218C9F317EE}"/>
              </a:ext>
            </a:extLst>
          </p:cNvPr>
          <p:cNvSpPr txBox="1"/>
          <p:nvPr/>
        </p:nvSpPr>
        <p:spPr>
          <a:xfrm>
            <a:off x="11655973" y="3455276"/>
            <a:ext cx="525517" cy="369332"/>
          </a:xfrm>
          <a:prstGeom prst="rect">
            <a:avLst/>
          </a:prstGeom>
          <a:solidFill>
            <a:schemeClr val="bg2"/>
          </a:solidFill>
        </p:spPr>
        <p:txBody>
          <a:bodyPr wrap="square" rtlCol="0">
            <a:spAutoFit/>
          </a:bodyPr>
          <a:lstStyle/>
          <a:p>
            <a:r>
              <a:rPr lang="en-US" sz="900" b="1"/>
              <a:t>1 -2 Types</a:t>
            </a:r>
            <a:endParaRPr lang="en-IE" sz="900" b="1"/>
          </a:p>
        </p:txBody>
      </p:sp>
      <p:sp>
        <p:nvSpPr>
          <p:cNvPr id="10" name="TextBox 9">
            <a:extLst>
              <a:ext uri="{FF2B5EF4-FFF2-40B4-BE49-F238E27FC236}">
                <a16:creationId xmlns:a16="http://schemas.microsoft.com/office/drawing/2014/main" id="{8B470DD4-F112-4987-90E5-B669A8A4EAB9}"/>
              </a:ext>
            </a:extLst>
          </p:cNvPr>
          <p:cNvSpPr txBox="1"/>
          <p:nvPr/>
        </p:nvSpPr>
        <p:spPr>
          <a:xfrm>
            <a:off x="11676993" y="3960824"/>
            <a:ext cx="525517" cy="369332"/>
          </a:xfrm>
          <a:prstGeom prst="rect">
            <a:avLst/>
          </a:prstGeom>
          <a:solidFill>
            <a:schemeClr val="bg2"/>
          </a:solidFill>
        </p:spPr>
        <p:txBody>
          <a:bodyPr wrap="square" rtlCol="0">
            <a:spAutoFit/>
          </a:bodyPr>
          <a:lstStyle/>
          <a:p>
            <a:r>
              <a:rPr lang="en-US" sz="900" b="1"/>
              <a:t>S&amp;P 500</a:t>
            </a:r>
            <a:endParaRPr lang="en-IE" sz="900" b="1"/>
          </a:p>
        </p:txBody>
      </p:sp>
      <p:sp>
        <p:nvSpPr>
          <p:cNvPr id="12" name="TextBox 11">
            <a:extLst>
              <a:ext uri="{FF2B5EF4-FFF2-40B4-BE49-F238E27FC236}">
                <a16:creationId xmlns:a16="http://schemas.microsoft.com/office/drawing/2014/main" id="{873BC480-4A87-4EEC-B0C6-ED630CDCC872}"/>
              </a:ext>
            </a:extLst>
          </p:cNvPr>
          <p:cNvSpPr txBox="1"/>
          <p:nvPr/>
        </p:nvSpPr>
        <p:spPr>
          <a:xfrm>
            <a:off x="8067655" y="5481890"/>
            <a:ext cx="2961289" cy="738664"/>
          </a:xfrm>
          <a:prstGeom prst="rect">
            <a:avLst/>
          </a:prstGeom>
          <a:noFill/>
        </p:spPr>
        <p:txBody>
          <a:bodyPr wrap="square">
            <a:spAutoFit/>
          </a:bodyPr>
          <a:lstStyle/>
          <a:p>
            <a:r>
              <a:rPr lang="lt-LT" sz="1400" b="0" i="1" dirty="0">
                <a:solidFill>
                  <a:srgbClr val="999999"/>
                </a:solidFill>
                <a:effectLst/>
                <a:latin typeface="Noto Sans" panose="020B0502040504020204" pitchFamily="34" charset="0"/>
              </a:rPr>
              <a:t>Šaltinis</a:t>
            </a:r>
            <a:r>
              <a:rPr lang="en-US" sz="1400" b="0" i="1" dirty="0">
                <a:solidFill>
                  <a:srgbClr val="999999"/>
                </a:solidFill>
                <a:effectLst/>
                <a:latin typeface="Noto Sans" panose="020B0502040504020204" pitchFamily="34" charset="0"/>
              </a:rPr>
              <a:t>: Ten Types of Innovation: The Discipline of Building Breakthroughs, 2013, Wiley</a:t>
            </a:r>
            <a:endParaRPr lang="en-IE" sz="1400" dirty="0"/>
          </a:p>
        </p:txBody>
      </p:sp>
      <p:sp>
        <p:nvSpPr>
          <p:cNvPr id="13" name="Text Placeholder 2">
            <a:extLst>
              <a:ext uri="{FF2B5EF4-FFF2-40B4-BE49-F238E27FC236}">
                <a16:creationId xmlns:a16="http://schemas.microsoft.com/office/drawing/2014/main" id="{FFB3691A-C0F5-4D38-B321-D31CB37CBFF3}"/>
              </a:ext>
            </a:extLst>
          </p:cNvPr>
          <p:cNvSpPr>
            <a:spLocks noGrp="1"/>
          </p:cNvSpPr>
          <p:nvPr>
            <p:ph type="body" sz="quarter" idx="16"/>
          </p:nvPr>
        </p:nvSpPr>
        <p:spPr>
          <a:xfrm>
            <a:off x="1376401" y="317900"/>
            <a:ext cx="5844994" cy="895374"/>
          </a:xfrm>
        </p:spPr>
        <p:txBody>
          <a:bodyPr>
            <a:normAutofit/>
          </a:bodyPr>
          <a:lstStyle/>
          <a:p>
            <a:r>
              <a:rPr lang="lt-LT" sz="3300" b="1"/>
              <a:t>Doblino sistemos paaiškinimas</a:t>
            </a:r>
          </a:p>
        </p:txBody>
      </p:sp>
    </p:spTree>
    <p:extLst>
      <p:ext uri="{BB962C8B-B14F-4D97-AF65-F5344CB8AC3E}">
        <p14:creationId xmlns:p14="http://schemas.microsoft.com/office/powerpoint/2010/main" val="4032463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29625-CE09-42C0-BB8F-5A45E29E2B23}"/>
              </a:ext>
            </a:extLst>
          </p:cNvPr>
          <p:cNvSpPr>
            <a:spLocks noGrp="1"/>
          </p:cNvSpPr>
          <p:nvPr>
            <p:ph type="body" sz="quarter" idx="31"/>
          </p:nvPr>
        </p:nvSpPr>
        <p:spPr>
          <a:xfrm>
            <a:off x="1164753" y="3951362"/>
            <a:ext cx="3401236" cy="1988058"/>
          </a:xfrm>
        </p:spPr>
        <p:txBody>
          <a:bodyPr>
            <a:noAutofit/>
          </a:bodyPr>
          <a:lstStyle/>
          <a:p>
            <a:r>
              <a:rPr lang="lt-LT" sz="2400" b="1" dirty="0">
                <a:latin typeface="+mn-lt"/>
              </a:rPr>
              <a:t>Nustatykite</a:t>
            </a:r>
            <a:r>
              <a:rPr lang="lt-LT" sz="2400" dirty="0">
                <a:latin typeface="+mn-lt"/>
              </a:rPr>
              <a:t>, kiek jūsų įmonė, jos paslaugos ir produktai iš tikrųjų yra </a:t>
            </a:r>
            <a:r>
              <a:rPr lang="lt-LT" sz="2400" b="1" dirty="0">
                <a:latin typeface="+mn-lt"/>
              </a:rPr>
              <a:t>naujoviški</a:t>
            </a:r>
            <a:r>
              <a:rPr lang="lt-LT" sz="2400" dirty="0">
                <a:latin typeface="+mn-lt"/>
              </a:rPr>
              <a:t>.</a:t>
            </a:r>
          </a:p>
          <a:p>
            <a:endParaRPr lang="en-IE" sz="2400" dirty="0">
              <a:latin typeface="+mn-lt"/>
            </a:endParaRPr>
          </a:p>
        </p:txBody>
      </p:sp>
      <p:sp>
        <p:nvSpPr>
          <p:cNvPr id="3" name="Text Placeholder 2">
            <a:extLst>
              <a:ext uri="{FF2B5EF4-FFF2-40B4-BE49-F238E27FC236}">
                <a16:creationId xmlns:a16="http://schemas.microsoft.com/office/drawing/2014/main" id="{09E8451B-8009-4DB8-ADEB-5791586DDC7A}"/>
              </a:ext>
            </a:extLst>
          </p:cNvPr>
          <p:cNvSpPr>
            <a:spLocks noGrp="1"/>
          </p:cNvSpPr>
          <p:nvPr>
            <p:ph type="body" sz="quarter" idx="33"/>
          </p:nvPr>
        </p:nvSpPr>
        <p:spPr>
          <a:xfrm>
            <a:off x="4627558" y="3946612"/>
            <a:ext cx="2918097" cy="1988058"/>
          </a:xfrm>
        </p:spPr>
        <p:txBody>
          <a:bodyPr>
            <a:noAutofit/>
          </a:bodyPr>
          <a:lstStyle/>
          <a:p>
            <a:r>
              <a:rPr lang="lt-LT" sz="2400" dirty="0">
                <a:latin typeface="+mn-lt"/>
              </a:rPr>
              <a:t>Stenkitės </a:t>
            </a:r>
            <a:r>
              <a:rPr lang="lt-LT" sz="2400" b="1" dirty="0">
                <a:latin typeface="+mn-lt"/>
              </a:rPr>
              <a:t>suprasti rinką</a:t>
            </a:r>
            <a:r>
              <a:rPr lang="lt-LT" sz="2400" dirty="0">
                <a:latin typeface="+mn-lt"/>
              </a:rPr>
              <a:t> ir nustatyti joje esančias </a:t>
            </a:r>
            <a:r>
              <a:rPr lang="lt-LT" sz="2400" b="1" dirty="0">
                <a:latin typeface="+mn-lt"/>
              </a:rPr>
              <a:t>naujovių diegimo galimybes</a:t>
            </a:r>
            <a:r>
              <a:rPr lang="lt-LT" sz="2400" dirty="0">
                <a:latin typeface="+mn-lt"/>
              </a:rPr>
              <a:t>.</a:t>
            </a:r>
          </a:p>
          <a:p>
            <a:endParaRPr lang="en-IE" sz="2400" dirty="0">
              <a:latin typeface="+mn-lt"/>
            </a:endParaRPr>
          </a:p>
        </p:txBody>
      </p:sp>
      <p:sp>
        <p:nvSpPr>
          <p:cNvPr id="4" name="Text Placeholder 3">
            <a:extLst>
              <a:ext uri="{FF2B5EF4-FFF2-40B4-BE49-F238E27FC236}">
                <a16:creationId xmlns:a16="http://schemas.microsoft.com/office/drawing/2014/main" id="{BDC8BEE6-8AEE-41D0-B958-6FBF89131E87}"/>
              </a:ext>
            </a:extLst>
          </p:cNvPr>
          <p:cNvSpPr>
            <a:spLocks noGrp="1"/>
          </p:cNvSpPr>
          <p:nvPr>
            <p:ph type="body" sz="quarter" idx="35"/>
          </p:nvPr>
        </p:nvSpPr>
        <p:spPr>
          <a:xfrm>
            <a:off x="7816773" y="3907284"/>
            <a:ext cx="4089477" cy="1952044"/>
          </a:xfrm>
        </p:spPr>
        <p:txBody>
          <a:bodyPr>
            <a:noAutofit/>
          </a:bodyPr>
          <a:lstStyle/>
          <a:p>
            <a:r>
              <a:rPr lang="lt-LT" sz="2300" b="1" dirty="0">
                <a:latin typeface="+mn-lt"/>
              </a:rPr>
              <a:t>Įvertinkite</a:t>
            </a:r>
            <a:r>
              <a:rPr lang="lt-LT" sz="2300" dirty="0">
                <a:latin typeface="+mn-lt"/>
              </a:rPr>
              <a:t> savo pasiūlymus arba rinką pagal kiekvieną iš dešimties elementų ir </a:t>
            </a:r>
            <a:r>
              <a:rPr lang="lt-LT" sz="2300" b="1" dirty="0">
                <a:latin typeface="+mn-lt"/>
              </a:rPr>
              <a:t>nustatykite</a:t>
            </a:r>
            <a:r>
              <a:rPr lang="lt-LT" sz="2300" dirty="0">
                <a:latin typeface="+mn-lt"/>
              </a:rPr>
              <a:t>, ką pavyko padaryti gerai, o ką dar galima tobulinti ir diegti</a:t>
            </a:r>
            <a:r>
              <a:rPr lang="lt-LT" sz="2300" b="1" dirty="0">
                <a:latin typeface="+mn-lt"/>
              </a:rPr>
              <a:t> naujoves.</a:t>
            </a:r>
            <a:endParaRPr lang="en-IE" sz="2300" dirty="0">
              <a:latin typeface="+mn-lt"/>
            </a:endParaRPr>
          </a:p>
        </p:txBody>
      </p:sp>
      <p:sp>
        <p:nvSpPr>
          <p:cNvPr id="5" name="Text Placeholder 4">
            <a:extLst>
              <a:ext uri="{FF2B5EF4-FFF2-40B4-BE49-F238E27FC236}">
                <a16:creationId xmlns:a16="http://schemas.microsoft.com/office/drawing/2014/main" id="{57422C9A-8F7B-421F-B07A-0DA343141CAA}"/>
              </a:ext>
            </a:extLst>
          </p:cNvPr>
          <p:cNvSpPr>
            <a:spLocks noGrp="1"/>
          </p:cNvSpPr>
          <p:nvPr>
            <p:ph type="body" sz="quarter" idx="29"/>
          </p:nvPr>
        </p:nvSpPr>
        <p:spPr>
          <a:xfrm>
            <a:off x="592812" y="675505"/>
            <a:ext cx="11025353" cy="763507"/>
          </a:xfrm>
          <a:solidFill>
            <a:srgbClr val="85D2E1"/>
          </a:solidFill>
        </p:spPr>
        <p:txBody>
          <a:bodyPr>
            <a:normAutofit fontScale="77500" lnSpcReduction="20000"/>
          </a:bodyPr>
          <a:lstStyle/>
          <a:p>
            <a:r>
              <a:rPr lang="lt-LT" dirty="0"/>
              <a:t>Sistema yra labai universali ir praktiška priemonė, kuria galima ne tik kurti naujas inovacijas, bet ir naudotis:</a:t>
            </a:r>
            <a:endParaRPr lang="en-IE" dirty="0"/>
          </a:p>
        </p:txBody>
      </p:sp>
      <p:sp>
        <p:nvSpPr>
          <p:cNvPr id="6" name="TextBox 5">
            <a:extLst>
              <a:ext uri="{FF2B5EF4-FFF2-40B4-BE49-F238E27FC236}">
                <a16:creationId xmlns:a16="http://schemas.microsoft.com/office/drawing/2014/main" id="{5373F281-E17D-45F2-86B8-33DD544E6308}"/>
              </a:ext>
            </a:extLst>
          </p:cNvPr>
          <p:cNvSpPr txBox="1"/>
          <p:nvPr/>
        </p:nvSpPr>
        <p:spPr>
          <a:xfrm>
            <a:off x="592812" y="126124"/>
            <a:ext cx="11006376" cy="549381"/>
          </a:xfrm>
          <a:prstGeom prst="rect">
            <a:avLst/>
          </a:prstGeom>
          <a:solidFill>
            <a:srgbClr val="85D2E1"/>
          </a:solidFill>
        </p:spPr>
        <p:txBody>
          <a:bodyPr wrap="square" rtlCol="0">
            <a:spAutoFit/>
          </a:bodyPr>
          <a:lstStyle/>
          <a:p>
            <a:pPr lvl="0" algn="ctr">
              <a:lnSpc>
                <a:spcPct val="90000"/>
              </a:lnSpc>
              <a:spcBef>
                <a:spcPts val="1000"/>
              </a:spcBef>
              <a:defRPr/>
            </a:pPr>
            <a:r>
              <a:rPr lang="lt-LT" sz="3300" b="1">
                <a:solidFill>
                  <a:srgbClr val="000000"/>
                </a:solidFill>
              </a:rPr>
              <a:t>Doblino sistemos naudojimas</a:t>
            </a:r>
          </a:p>
        </p:txBody>
      </p:sp>
      <p:pic>
        <p:nvPicPr>
          <p:cNvPr id="8" name="Graphic 7" descr="Badge 1 outline">
            <a:extLst>
              <a:ext uri="{FF2B5EF4-FFF2-40B4-BE49-F238E27FC236}">
                <a16:creationId xmlns:a16="http://schemas.microsoft.com/office/drawing/2014/main" id="{AB29DE07-4A38-41A8-9246-5319A5DB1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0034" y="2057400"/>
            <a:ext cx="914400" cy="914400"/>
          </a:xfrm>
          <a:prstGeom prst="rect">
            <a:avLst/>
          </a:prstGeom>
        </p:spPr>
      </p:pic>
      <p:pic>
        <p:nvPicPr>
          <p:cNvPr id="10" name="Graphic 9" descr="Badge outline">
            <a:extLst>
              <a:ext uri="{FF2B5EF4-FFF2-40B4-BE49-F238E27FC236}">
                <a16:creationId xmlns:a16="http://schemas.microsoft.com/office/drawing/2014/main" id="{5C2F6F88-C495-44AB-A8FC-1933714CE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8287" y="2109952"/>
            <a:ext cx="914400" cy="884244"/>
          </a:xfrm>
          <a:prstGeom prst="rect">
            <a:avLst/>
          </a:prstGeom>
        </p:spPr>
      </p:pic>
      <p:pic>
        <p:nvPicPr>
          <p:cNvPr id="12" name="Graphic 11" descr="Badge 3 outline">
            <a:extLst>
              <a:ext uri="{FF2B5EF4-FFF2-40B4-BE49-F238E27FC236}">
                <a16:creationId xmlns:a16="http://schemas.microsoft.com/office/drawing/2014/main" id="{9E905AD6-AFAC-45B1-8695-84092A75EE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06191" y="2109952"/>
            <a:ext cx="914400" cy="884244"/>
          </a:xfrm>
          <a:prstGeom prst="rect">
            <a:avLst/>
          </a:prstGeom>
        </p:spPr>
      </p:pic>
      <p:sp>
        <p:nvSpPr>
          <p:cNvPr id="7" name="TextBox 6">
            <a:extLst>
              <a:ext uri="{FF2B5EF4-FFF2-40B4-BE49-F238E27FC236}">
                <a16:creationId xmlns:a16="http://schemas.microsoft.com/office/drawing/2014/main" id="{0F6AD69D-4FAF-43A7-AE50-531F1E5B535F}"/>
              </a:ext>
            </a:extLst>
          </p:cNvPr>
          <p:cNvSpPr txBox="1"/>
          <p:nvPr/>
        </p:nvSpPr>
        <p:spPr>
          <a:xfrm>
            <a:off x="4884090" y="5934670"/>
            <a:ext cx="2345266" cy="923330"/>
          </a:xfrm>
          <a:prstGeom prst="rect">
            <a:avLst/>
          </a:prstGeom>
          <a:solidFill>
            <a:schemeClr val="bg1"/>
          </a:solidFill>
        </p:spPr>
        <p:txBody>
          <a:bodyPr wrap="square" rtlCol="0">
            <a:spAutoFit/>
          </a:bodyPr>
          <a:lstStyle/>
          <a:p>
            <a:endParaRPr lang="en-US" dirty="0"/>
          </a:p>
          <a:p>
            <a:endParaRPr lang="en-IE" dirty="0"/>
          </a:p>
          <a:p>
            <a:endParaRPr lang="en-IE" dirty="0"/>
          </a:p>
        </p:txBody>
      </p:sp>
      <p:sp>
        <p:nvSpPr>
          <p:cNvPr id="9" name="TextBox 8">
            <a:extLst>
              <a:ext uri="{FF2B5EF4-FFF2-40B4-BE49-F238E27FC236}">
                <a16:creationId xmlns:a16="http://schemas.microsoft.com/office/drawing/2014/main" id="{2F15F467-A98A-4F52-8F0B-E09AE66B5866}"/>
              </a:ext>
            </a:extLst>
          </p:cNvPr>
          <p:cNvSpPr txBox="1"/>
          <p:nvPr/>
        </p:nvSpPr>
        <p:spPr>
          <a:xfrm>
            <a:off x="1267557" y="5859329"/>
            <a:ext cx="2918097" cy="584775"/>
          </a:xfrm>
          <a:prstGeom prst="rect">
            <a:avLst/>
          </a:prstGeom>
          <a:solidFill>
            <a:srgbClr val="85D2E1"/>
          </a:solidFill>
        </p:spPr>
        <p:txBody>
          <a:bodyPr wrap="square" rtlCol="0">
            <a:spAutoFit/>
          </a:bodyPr>
          <a:lstStyle/>
          <a:p>
            <a:pPr algn="ctr"/>
            <a:r>
              <a:rPr lang="lt-LT" sz="1600" b="1" dirty="0">
                <a:solidFill>
                  <a:srgbClr val="000000"/>
                </a:solidFill>
              </a:rPr>
              <a:t>Atlikite mūsų pasirengimo naujovėms testą - spauskite čia!</a:t>
            </a:r>
          </a:p>
        </p:txBody>
      </p:sp>
      <p:sp>
        <p:nvSpPr>
          <p:cNvPr id="13" name="TextBox 12">
            <a:extLst>
              <a:ext uri="{FF2B5EF4-FFF2-40B4-BE49-F238E27FC236}">
                <a16:creationId xmlns:a16="http://schemas.microsoft.com/office/drawing/2014/main" id="{F75B36F6-0F3C-4789-A880-9AE3D819FB42}"/>
              </a:ext>
            </a:extLst>
          </p:cNvPr>
          <p:cNvSpPr txBox="1"/>
          <p:nvPr/>
        </p:nvSpPr>
        <p:spPr>
          <a:xfrm>
            <a:off x="4837107" y="5859329"/>
            <a:ext cx="2918097" cy="646331"/>
          </a:xfrm>
          <a:prstGeom prst="rect">
            <a:avLst/>
          </a:prstGeom>
          <a:solidFill>
            <a:srgbClr val="85D2E1"/>
          </a:solidFill>
        </p:spPr>
        <p:txBody>
          <a:bodyPr wrap="square" rtlCol="0">
            <a:spAutoFit/>
          </a:bodyPr>
          <a:lstStyle/>
          <a:p>
            <a:pPr algn="ctr"/>
            <a:r>
              <a:rPr lang="lt-LT" b="1">
                <a:solidFill>
                  <a:srgbClr val="000000"/>
                </a:solidFill>
              </a:rPr>
              <a:t>Tęskite mokymosi kelionę 3 ir 6 moduliuose</a:t>
            </a:r>
          </a:p>
        </p:txBody>
      </p:sp>
      <p:sp>
        <p:nvSpPr>
          <p:cNvPr id="14" name="TextBox 13">
            <a:extLst>
              <a:ext uri="{FF2B5EF4-FFF2-40B4-BE49-F238E27FC236}">
                <a16:creationId xmlns:a16="http://schemas.microsoft.com/office/drawing/2014/main" id="{234E3972-8100-4612-BDD6-6EC05ECD9E97}"/>
              </a:ext>
            </a:extLst>
          </p:cNvPr>
          <p:cNvSpPr txBox="1"/>
          <p:nvPr/>
        </p:nvSpPr>
        <p:spPr>
          <a:xfrm>
            <a:off x="8453640" y="5859328"/>
            <a:ext cx="3145548" cy="738664"/>
          </a:xfrm>
          <a:prstGeom prst="rect">
            <a:avLst/>
          </a:prstGeom>
          <a:solidFill>
            <a:srgbClr val="85D2E1"/>
          </a:solidFill>
        </p:spPr>
        <p:txBody>
          <a:bodyPr wrap="square" rtlCol="0">
            <a:spAutoFit/>
          </a:bodyPr>
          <a:lstStyle/>
          <a:p>
            <a:pPr algn="ctr"/>
            <a:r>
              <a:rPr lang="lt-LT" sz="1400" b="1" dirty="0">
                <a:solidFill>
                  <a:srgbClr val="000000"/>
                </a:solidFill>
              </a:rPr>
              <a:t>Naudokitės 4 ir 5 moduliais, kad padėtumėte atlikti NPP (naujojo produkto vystymą) ir komercializaciją</a:t>
            </a:r>
            <a:endParaRPr lang="en-IE" sz="1400" b="1" dirty="0">
              <a:solidFill>
                <a:srgbClr val="000000"/>
              </a:solidFill>
            </a:endParaRPr>
          </a:p>
        </p:txBody>
      </p:sp>
    </p:spTree>
    <p:extLst>
      <p:ext uri="{BB962C8B-B14F-4D97-AF65-F5344CB8AC3E}">
        <p14:creationId xmlns:p14="http://schemas.microsoft.com/office/powerpoint/2010/main" val="3275948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1C1AA2-8841-43C8-BB10-0A2CB9713450}"/>
              </a:ext>
            </a:extLst>
          </p:cNvPr>
          <p:cNvSpPr>
            <a:spLocks noGrp="1"/>
          </p:cNvSpPr>
          <p:nvPr>
            <p:ph type="body" sz="quarter" idx="18"/>
          </p:nvPr>
        </p:nvSpPr>
        <p:spPr>
          <a:xfrm>
            <a:off x="315310" y="1555531"/>
            <a:ext cx="11729545" cy="4340772"/>
          </a:xfrm>
        </p:spPr>
        <p:txBody>
          <a:bodyPr vert="horz" lIns="91440" tIns="45720" rIns="91440" bIns="45720" rtlCol="0" anchor="t">
            <a:normAutofit fontScale="92500"/>
          </a:bodyPr>
          <a:lstStyle/>
          <a:p>
            <a:pPr indent="0">
              <a:lnSpc>
                <a:spcPct val="120000"/>
              </a:lnSpc>
            </a:pPr>
            <a:r>
              <a:rPr lang="lt-LT" dirty="0"/>
              <a:t>Nesvarbu, ar dar tik pradedate diegti naujoves, ar jau įgijote sėkmingos patirties, ar esate kovų išvargintas naujovių diegimo veteranas, nesvarbu, kokio lygio esate, </a:t>
            </a:r>
            <a:r>
              <a:rPr lang="lt-LT" b="1" dirty="0"/>
              <a:t>vis tiek galite bandyti ieškoti naujų augimo galimybių savo maisto pramonės MVĮ</a:t>
            </a:r>
            <a:r>
              <a:rPr lang="lt-LT" dirty="0"/>
              <a:t>. Jūsų požiūris į inovacijas daugiausia priklauso nuo jūsų galimybių ir strateginių tikslų. Galiausiai, inovacijų valdymas niekuo nesiskiria nuo bet kokių kitų svarbių pokyčių valdymo ir jam galioja daugiau ar mažiau tie patys principai.</a:t>
            </a:r>
          </a:p>
          <a:p>
            <a:pPr indent="0">
              <a:lnSpc>
                <a:spcPct val="120000"/>
              </a:lnSpc>
            </a:pPr>
            <a:r>
              <a:rPr lang="lt-LT" dirty="0"/>
              <a:t>Nors svarbu veikti greitai, neatkąskite daugiau, nei galite sukramtyti. Kad išvengtumėte nereikalingos sumaišties, norėdami pasinaudoti sistema, išanalizuokite savo verslą ir tada</a:t>
            </a:r>
            <a:r>
              <a:rPr lang="en-US" dirty="0"/>
              <a:t>:</a:t>
            </a:r>
            <a:endParaRPr lang="en-US" dirty="0">
              <a:cs typeface="Calibri"/>
            </a:endParaRPr>
          </a:p>
          <a:p>
            <a:pPr marL="342900" indent="0">
              <a:lnSpc>
                <a:spcPct val="120000"/>
              </a:lnSpc>
              <a:spcBef>
                <a:spcPts val="600"/>
              </a:spcBef>
              <a:buFont typeface="Arial" panose="020B0604020202020204" pitchFamily="34" charset="0"/>
              <a:buChar char="•"/>
            </a:pPr>
            <a:r>
              <a:rPr lang="en-US" b="1" dirty="0" err="1"/>
              <a:t>Suskirstykite</a:t>
            </a:r>
            <a:r>
              <a:rPr lang="en-US" b="1" dirty="0"/>
              <a:t> </a:t>
            </a:r>
            <a:r>
              <a:rPr lang="en-US" b="1" dirty="0" err="1"/>
              <a:t>strateginius</a:t>
            </a:r>
            <a:r>
              <a:rPr lang="en-US" b="1" dirty="0"/>
              <a:t> </a:t>
            </a:r>
            <a:r>
              <a:rPr lang="en-US" b="1" dirty="0" err="1"/>
              <a:t>tikslus</a:t>
            </a:r>
            <a:r>
              <a:rPr lang="en-US" b="1" dirty="0"/>
              <a:t> į </a:t>
            </a:r>
            <a:r>
              <a:rPr lang="en-US" b="1" dirty="0" err="1"/>
              <a:t>mažesnes</a:t>
            </a:r>
            <a:r>
              <a:rPr lang="en-US" b="1" dirty="0"/>
              <a:t>, </a:t>
            </a:r>
            <a:r>
              <a:rPr lang="en-US" b="1" dirty="0" err="1"/>
              <a:t>lengvai</a:t>
            </a:r>
            <a:r>
              <a:rPr lang="en-US" b="1" dirty="0"/>
              <a:t> </a:t>
            </a:r>
            <a:r>
              <a:rPr lang="en-US" b="1" dirty="0" err="1"/>
              <a:t>įgyvendinamas</a:t>
            </a:r>
            <a:r>
              <a:rPr lang="en-US" b="1" dirty="0"/>
              <a:t> </a:t>
            </a:r>
            <a:r>
              <a:rPr lang="en-US" b="1" dirty="0" err="1"/>
              <a:t>dalis</a:t>
            </a:r>
            <a:r>
              <a:rPr lang="en-US" b="1" dirty="0"/>
              <a:t>;</a:t>
            </a:r>
          </a:p>
          <a:p>
            <a:pPr marL="342900" indent="0">
              <a:lnSpc>
                <a:spcPct val="120000"/>
              </a:lnSpc>
              <a:spcBef>
                <a:spcPts val="600"/>
              </a:spcBef>
              <a:buFont typeface="Arial" panose="020B0604020202020204" pitchFamily="34" charset="0"/>
              <a:buChar char="•"/>
            </a:pPr>
            <a:r>
              <a:rPr lang="en-US" b="1" dirty="0" err="1"/>
              <a:t>Įsipareigokite</a:t>
            </a:r>
            <a:r>
              <a:rPr lang="en-US" b="1" dirty="0"/>
              <a:t> </a:t>
            </a:r>
            <a:r>
              <a:rPr lang="en-US" b="1" dirty="0" err="1"/>
              <a:t>vykdyti</a:t>
            </a:r>
            <a:r>
              <a:rPr lang="en-US" b="1" dirty="0"/>
              <a:t> </a:t>
            </a:r>
            <a:r>
              <a:rPr lang="en-US" b="1" dirty="0" err="1"/>
              <a:t>procesą</a:t>
            </a:r>
            <a:r>
              <a:rPr lang="en-US" b="1" dirty="0"/>
              <a:t>.</a:t>
            </a:r>
          </a:p>
        </p:txBody>
      </p:sp>
      <p:sp>
        <p:nvSpPr>
          <p:cNvPr id="3" name="Text Placeholder 2">
            <a:extLst>
              <a:ext uri="{FF2B5EF4-FFF2-40B4-BE49-F238E27FC236}">
                <a16:creationId xmlns:a16="http://schemas.microsoft.com/office/drawing/2014/main" id="{CF1E85D5-9924-4CB9-81D2-BEEDDE5D2F93}"/>
              </a:ext>
            </a:extLst>
          </p:cNvPr>
          <p:cNvSpPr>
            <a:spLocks noGrp="1"/>
          </p:cNvSpPr>
          <p:nvPr>
            <p:ph type="body" sz="quarter" idx="16"/>
          </p:nvPr>
        </p:nvSpPr>
        <p:spPr>
          <a:xfrm>
            <a:off x="609600" y="670586"/>
            <a:ext cx="10933216" cy="582221"/>
          </a:xfrm>
        </p:spPr>
        <p:txBody>
          <a:bodyPr>
            <a:normAutofit/>
          </a:bodyPr>
          <a:lstStyle/>
          <a:p>
            <a:r>
              <a:rPr lang="lt-LT" sz="3300" b="1" dirty="0"/>
              <a:t>Inovacijų diegimo pradžia</a:t>
            </a:r>
            <a:endParaRPr lang="en-IE" sz="3300" b="1" dirty="0"/>
          </a:p>
        </p:txBody>
      </p:sp>
      <p:grpSp>
        <p:nvGrpSpPr>
          <p:cNvPr id="7" name="Graphic 3">
            <a:extLst>
              <a:ext uri="{FF2B5EF4-FFF2-40B4-BE49-F238E27FC236}">
                <a16:creationId xmlns:a16="http://schemas.microsoft.com/office/drawing/2014/main" id="{9F644B26-31C7-4655-88A4-B65364DC2DD7}"/>
              </a:ext>
            </a:extLst>
          </p:cNvPr>
          <p:cNvGrpSpPr/>
          <p:nvPr/>
        </p:nvGrpSpPr>
        <p:grpSpPr>
          <a:xfrm>
            <a:off x="10036153" y="461142"/>
            <a:ext cx="1066935" cy="1001108"/>
            <a:chOff x="6615628" y="2116894"/>
            <a:chExt cx="1066935" cy="1001108"/>
          </a:xfrm>
        </p:grpSpPr>
        <p:sp>
          <p:nvSpPr>
            <p:cNvPr id="8" name="Freeform 1128">
              <a:extLst>
                <a:ext uri="{FF2B5EF4-FFF2-40B4-BE49-F238E27FC236}">
                  <a16:creationId xmlns:a16="http://schemas.microsoft.com/office/drawing/2014/main" id="{9753B257-13B3-40A6-A54A-9B2C88DF8897}"/>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00BADE"/>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02CD1121-0A0B-4261-9056-25F9E3B71D72}"/>
                </a:ext>
              </a:extLst>
            </p:cNvPr>
            <p:cNvGrpSpPr/>
            <p:nvPr/>
          </p:nvGrpSpPr>
          <p:grpSpPr>
            <a:xfrm>
              <a:off x="6615628" y="2116894"/>
              <a:ext cx="1066935" cy="1001108"/>
              <a:chOff x="6615628" y="2116894"/>
              <a:chExt cx="1066935" cy="1001108"/>
            </a:xfrm>
            <a:solidFill>
              <a:srgbClr val="000000"/>
            </a:solidFill>
          </p:grpSpPr>
          <p:sp>
            <p:nvSpPr>
              <p:cNvPr id="10" name="Freeform 1130">
                <a:extLst>
                  <a:ext uri="{FF2B5EF4-FFF2-40B4-BE49-F238E27FC236}">
                    <a16:creationId xmlns:a16="http://schemas.microsoft.com/office/drawing/2014/main" id="{FE477CD8-ED44-47C5-A0C9-23B9C3584E5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solidFill>
                <a:srgbClr val="000000"/>
              </a:solidFill>
              <a:ln w="27426" cap="flat">
                <a:noFill/>
                <a:prstDash val="solid"/>
                <a:miter/>
              </a:ln>
            </p:spPr>
            <p:txBody>
              <a:bodyPr rtlCol="0" anchor="ctr"/>
              <a:lstStyle/>
              <a:p>
                <a:endParaRPr lang="en-US"/>
              </a:p>
            </p:txBody>
          </p:sp>
          <p:sp>
            <p:nvSpPr>
              <p:cNvPr id="11" name="Freeform 1131">
                <a:extLst>
                  <a:ext uri="{FF2B5EF4-FFF2-40B4-BE49-F238E27FC236}">
                    <a16:creationId xmlns:a16="http://schemas.microsoft.com/office/drawing/2014/main" id="{78CE25A5-BD5B-49FD-BE1F-831AF2BA349A}"/>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000000"/>
              </a:solidFill>
              <a:ln w="27426" cap="flat">
                <a:noFill/>
                <a:prstDash val="solid"/>
                <a:miter/>
              </a:ln>
            </p:spPr>
            <p:txBody>
              <a:bodyPr rtlCol="0" anchor="ctr"/>
              <a:lstStyle/>
              <a:p>
                <a:endParaRPr lang="en-US"/>
              </a:p>
            </p:txBody>
          </p:sp>
          <p:sp>
            <p:nvSpPr>
              <p:cNvPr id="12" name="Freeform 1132">
                <a:extLst>
                  <a:ext uri="{FF2B5EF4-FFF2-40B4-BE49-F238E27FC236}">
                    <a16:creationId xmlns:a16="http://schemas.microsoft.com/office/drawing/2014/main" id="{D65E2B1A-D150-4063-A96D-49D403E0BBFE}"/>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solidFill>
                <a:srgbClr val="000000"/>
              </a:solidFill>
              <a:ln w="27426" cap="flat">
                <a:noFill/>
                <a:prstDash val="solid"/>
                <a:miter/>
              </a:ln>
            </p:spPr>
            <p:txBody>
              <a:bodyPr rtlCol="0" anchor="ctr"/>
              <a:lstStyle/>
              <a:p>
                <a:endParaRPr lang="en-US"/>
              </a:p>
            </p:txBody>
          </p:sp>
          <p:sp>
            <p:nvSpPr>
              <p:cNvPr id="13" name="Freeform 1133">
                <a:extLst>
                  <a:ext uri="{FF2B5EF4-FFF2-40B4-BE49-F238E27FC236}">
                    <a16:creationId xmlns:a16="http://schemas.microsoft.com/office/drawing/2014/main" id="{48E6A050-BDC5-40FC-8DE1-F50B5C80892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solidFill>
                <a:srgbClr val="000000"/>
              </a:solidFill>
              <a:ln w="27426" cap="flat">
                <a:noFill/>
                <a:prstDash val="solid"/>
                <a:miter/>
              </a:ln>
            </p:spPr>
            <p:txBody>
              <a:bodyPr rtlCol="0" anchor="ctr"/>
              <a:lstStyle/>
              <a:p>
                <a:endParaRPr lang="en-US"/>
              </a:p>
            </p:txBody>
          </p:sp>
          <p:sp>
            <p:nvSpPr>
              <p:cNvPr id="14" name="Freeform 1134">
                <a:extLst>
                  <a:ext uri="{FF2B5EF4-FFF2-40B4-BE49-F238E27FC236}">
                    <a16:creationId xmlns:a16="http://schemas.microsoft.com/office/drawing/2014/main" id="{A6F4D732-CC54-4C9D-8C5F-5F2B16E5CDCA}"/>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solidFill>
                <a:srgbClr val="000000"/>
              </a:solidFill>
              <a:ln w="27426" cap="flat">
                <a:noFill/>
                <a:prstDash val="solid"/>
                <a:miter/>
              </a:ln>
            </p:spPr>
            <p:txBody>
              <a:bodyPr rtlCol="0" anchor="ctr"/>
              <a:lstStyle/>
              <a:p>
                <a:endParaRPr lang="en-US"/>
              </a:p>
            </p:txBody>
          </p:sp>
          <p:sp>
            <p:nvSpPr>
              <p:cNvPr id="15" name="Freeform 1135">
                <a:extLst>
                  <a:ext uri="{FF2B5EF4-FFF2-40B4-BE49-F238E27FC236}">
                    <a16:creationId xmlns:a16="http://schemas.microsoft.com/office/drawing/2014/main" id="{88358234-9B08-4BA7-81B5-5E8EC6B2EA6E}"/>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solidFill>
                <a:srgbClr val="000000"/>
              </a:solidFill>
              <a:ln w="27426" cap="flat">
                <a:noFill/>
                <a:prstDash val="solid"/>
                <a:miter/>
              </a:ln>
            </p:spPr>
            <p:txBody>
              <a:bodyPr rtlCol="0" anchor="ctr"/>
              <a:lstStyle/>
              <a:p>
                <a:endParaRPr lang="en-US"/>
              </a:p>
            </p:txBody>
          </p:sp>
          <p:sp>
            <p:nvSpPr>
              <p:cNvPr id="16" name="Freeform 1136">
                <a:extLst>
                  <a:ext uri="{FF2B5EF4-FFF2-40B4-BE49-F238E27FC236}">
                    <a16:creationId xmlns:a16="http://schemas.microsoft.com/office/drawing/2014/main" id="{4A2615BB-F8A8-4A8B-A4CB-2EE8E32A7D0B}"/>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solidFill>
                <a:srgbClr val="000000"/>
              </a:solidFill>
              <a:ln w="27426" cap="flat">
                <a:noFill/>
                <a:prstDash val="solid"/>
                <a:miter/>
              </a:ln>
            </p:spPr>
            <p:txBody>
              <a:bodyPr rtlCol="0" anchor="ctr"/>
              <a:lstStyle/>
              <a:p>
                <a:endParaRPr lang="en-US"/>
              </a:p>
            </p:txBody>
          </p:sp>
          <p:sp>
            <p:nvSpPr>
              <p:cNvPr id="17" name="Freeform 1137">
                <a:extLst>
                  <a:ext uri="{FF2B5EF4-FFF2-40B4-BE49-F238E27FC236}">
                    <a16:creationId xmlns:a16="http://schemas.microsoft.com/office/drawing/2014/main" id="{B528AFCB-47D7-4033-BC7C-298BD6642C11}"/>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solidFill>
                <a:srgbClr val="000000"/>
              </a:solidFill>
              <a:ln w="27426" cap="flat">
                <a:noFill/>
                <a:prstDash val="solid"/>
                <a:miter/>
              </a:ln>
            </p:spPr>
            <p:txBody>
              <a:bodyPr rtlCol="0" anchor="ctr"/>
              <a:lstStyle/>
              <a:p>
                <a:endParaRPr lang="en-US"/>
              </a:p>
            </p:txBody>
          </p:sp>
          <p:sp>
            <p:nvSpPr>
              <p:cNvPr id="18" name="Freeform 1138">
                <a:extLst>
                  <a:ext uri="{FF2B5EF4-FFF2-40B4-BE49-F238E27FC236}">
                    <a16:creationId xmlns:a16="http://schemas.microsoft.com/office/drawing/2014/main" id="{223E2F3C-E89C-42AE-A3B7-447C51D99C78}"/>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solidFill>
                <a:srgbClr val="000000"/>
              </a:solidFill>
              <a:ln w="27426" cap="flat">
                <a:noFill/>
                <a:prstDash val="solid"/>
                <a:miter/>
              </a:ln>
            </p:spPr>
            <p:txBody>
              <a:bodyPr rtlCol="0" anchor="ctr"/>
              <a:lstStyle/>
              <a:p>
                <a:endParaRPr lang="en-US"/>
              </a:p>
            </p:txBody>
          </p:sp>
          <p:sp>
            <p:nvSpPr>
              <p:cNvPr id="19" name="Freeform 1139">
                <a:extLst>
                  <a:ext uri="{FF2B5EF4-FFF2-40B4-BE49-F238E27FC236}">
                    <a16:creationId xmlns:a16="http://schemas.microsoft.com/office/drawing/2014/main" id="{5EB9F2F3-921F-4683-B238-51DE10EA40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solidFill>
                <a:srgbClr val="000000"/>
              </a:solidFill>
              <a:ln w="27426" cap="flat">
                <a:noFill/>
                <a:prstDash val="solid"/>
                <a:miter/>
              </a:ln>
            </p:spPr>
            <p:txBody>
              <a:bodyPr rtlCol="0" anchor="ctr"/>
              <a:lstStyle/>
              <a:p>
                <a:endParaRPr lang="en-US"/>
              </a:p>
            </p:txBody>
          </p:sp>
          <p:sp>
            <p:nvSpPr>
              <p:cNvPr id="20" name="Freeform 1140">
                <a:extLst>
                  <a:ext uri="{FF2B5EF4-FFF2-40B4-BE49-F238E27FC236}">
                    <a16:creationId xmlns:a16="http://schemas.microsoft.com/office/drawing/2014/main" id="{2DCACEEF-EB9F-415C-828D-C333E9A520B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solidFill>
                <a:srgbClr val="000000"/>
              </a:solidFill>
              <a:ln w="27426" cap="flat">
                <a:noFill/>
                <a:prstDash val="solid"/>
                <a:miter/>
              </a:ln>
            </p:spPr>
            <p:txBody>
              <a:bodyPr rtlCol="0" anchor="ctr"/>
              <a:lstStyle/>
              <a:p>
                <a:endParaRPr lang="en-US"/>
              </a:p>
            </p:txBody>
          </p:sp>
          <p:sp>
            <p:nvSpPr>
              <p:cNvPr id="21" name="Freeform 1141">
                <a:extLst>
                  <a:ext uri="{FF2B5EF4-FFF2-40B4-BE49-F238E27FC236}">
                    <a16:creationId xmlns:a16="http://schemas.microsoft.com/office/drawing/2014/main" id="{77585696-9DB0-40A1-BDE4-DD0205AF0667}"/>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3412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5439EC8-E6FA-4024-91B3-B282A396A15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602116" y="1293608"/>
            <a:ext cx="2266512" cy="3978298"/>
          </a:xfrm>
        </p:spPr>
      </p:pic>
      <p:sp>
        <p:nvSpPr>
          <p:cNvPr id="3" name="Text Placeholder 2">
            <a:extLst>
              <a:ext uri="{FF2B5EF4-FFF2-40B4-BE49-F238E27FC236}">
                <a16:creationId xmlns:a16="http://schemas.microsoft.com/office/drawing/2014/main" id="{C440BC29-8AEC-41BA-81AB-C91EA5401FE3}"/>
              </a:ext>
            </a:extLst>
          </p:cNvPr>
          <p:cNvSpPr>
            <a:spLocks noGrp="1"/>
          </p:cNvSpPr>
          <p:nvPr>
            <p:ph type="body" sz="quarter" idx="18"/>
          </p:nvPr>
        </p:nvSpPr>
        <p:spPr>
          <a:xfrm>
            <a:off x="1880342" y="3019098"/>
            <a:ext cx="4983180" cy="1573924"/>
          </a:xfrm>
        </p:spPr>
        <p:txBody>
          <a:bodyPr>
            <a:normAutofit lnSpcReduction="10000"/>
          </a:bodyPr>
          <a:lstStyle/>
          <a:p>
            <a:pPr algn="ctr"/>
            <a:endParaRPr lang="en-US" sz="1100" dirty="0"/>
          </a:p>
          <a:p>
            <a:pPr algn="ctr"/>
            <a:r>
              <a:rPr lang="lt-LT" dirty="0"/>
              <a:t>Problema = galimybė</a:t>
            </a:r>
          </a:p>
          <a:p>
            <a:pPr algn="ctr"/>
            <a:endParaRPr lang="lt-LT" dirty="0"/>
          </a:p>
          <a:p>
            <a:pPr algn="ctr"/>
            <a:r>
              <a:rPr lang="lt-LT" dirty="0"/>
              <a:t>DIDELĖ problema = DIDELĖ galimybė</a:t>
            </a:r>
            <a:endParaRPr lang="en-IE" dirty="0"/>
          </a:p>
        </p:txBody>
      </p:sp>
      <p:sp>
        <p:nvSpPr>
          <p:cNvPr id="4" name="Text Placeholder 3">
            <a:extLst>
              <a:ext uri="{FF2B5EF4-FFF2-40B4-BE49-F238E27FC236}">
                <a16:creationId xmlns:a16="http://schemas.microsoft.com/office/drawing/2014/main" id="{5E5F2F87-59AD-4A4D-8F55-377241C6610A}"/>
              </a:ext>
            </a:extLst>
          </p:cNvPr>
          <p:cNvSpPr>
            <a:spLocks noGrp="1"/>
          </p:cNvSpPr>
          <p:nvPr>
            <p:ph type="body" sz="quarter" idx="16"/>
          </p:nvPr>
        </p:nvSpPr>
        <p:spPr>
          <a:xfrm>
            <a:off x="734714" y="642972"/>
            <a:ext cx="5361286" cy="582221"/>
          </a:xfrm>
        </p:spPr>
        <p:txBody>
          <a:bodyPr>
            <a:normAutofit/>
          </a:bodyPr>
          <a:lstStyle/>
          <a:p>
            <a:r>
              <a:rPr lang="lt-LT" sz="3300" b="1" dirty="0"/>
              <a:t>K</a:t>
            </a:r>
            <a:r>
              <a:rPr lang="fi-FI" sz="3300" b="1" dirty="0"/>
              <a:t>lausimas, kurį reikia užduoti</a:t>
            </a:r>
            <a:endParaRPr lang="en-IE" sz="3300" b="1" dirty="0"/>
          </a:p>
        </p:txBody>
      </p:sp>
      <p:sp>
        <p:nvSpPr>
          <p:cNvPr id="7" name="TextBox 6">
            <a:extLst>
              <a:ext uri="{FF2B5EF4-FFF2-40B4-BE49-F238E27FC236}">
                <a16:creationId xmlns:a16="http://schemas.microsoft.com/office/drawing/2014/main" id="{C96F9321-E6E4-407B-83F6-8BE9E8E1D64C}"/>
              </a:ext>
            </a:extLst>
          </p:cNvPr>
          <p:cNvSpPr txBox="1"/>
          <p:nvPr/>
        </p:nvSpPr>
        <p:spPr>
          <a:xfrm>
            <a:off x="2022870" y="1902371"/>
            <a:ext cx="4698124" cy="646331"/>
          </a:xfrm>
          <a:prstGeom prst="rect">
            <a:avLst/>
          </a:prstGeom>
          <a:noFill/>
        </p:spPr>
        <p:txBody>
          <a:bodyPr wrap="square" rtlCol="0">
            <a:spAutoFit/>
          </a:bodyPr>
          <a:lstStyle/>
          <a:p>
            <a:r>
              <a:rPr lang="lt-LT" sz="3600" b="1" dirty="0">
                <a:solidFill>
                  <a:srgbClr val="000000"/>
                </a:solidFill>
              </a:rPr>
              <a:t>Kur slypi problema??</a:t>
            </a:r>
            <a:endParaRPr lang="en-IE" sz="3600" b="1" dirty="0">
              <a:solidFill>
                <a:srgbClr val="000000"/>
              </a:solidFill>
            </a:endParaRPr>
          </a:p>
        </p:txBody>
      </p:sp>
      <p:sp>
        <p:nvSpPr>
          <p:cNvPr id="10" name="TextBox 9">
            <a:extLst>
              <a:ext uri="{FF2B5EF4-FFF2-40B4-BE49-F238E27FC236}">
                <a16:creationId xmlns:a16="http://schemas.microsoft.com/office/drawing/2014/main" id="{300C0B6C-01DA-4033-BCA6-91096F060D4C}"/>
              </a:ext>
            </a:extLst>
          </p:cNvPr>
          <p:cNvSpPr txBox="1"/>
          <p:nvPr/>
        </p:nvSpPr>
        <p:spPr>
          <a:xfrm>
            <a:off x="1880343" y="4920165"/>
            <a:ext cx="5392816" cy="1200329"/>
          </a:xfrm>
          <a:prstGeom prst="rect">
            <a:avLst/>
          </a:prstGeom>
          <a:noFill/>
        </p:spPr>
        <p:txBody>
          <a:bodyPr wrap="square" rtlCol="0">
            <a:spAutoFit/>
          </a:bodyPr>
          <a:lstStyle/>
          <a:p>
            <a:r>
              <a:rPr lang="lt-LT" sz="3600" b="1" dirty="0">
                <a:solidFill>
                  <a:srgbClr val="000000"/>
                </a:solidFill>
              </a:rPr>
              <a:t>Dizaino mąstysena </a:t>
            </a:r>
            <a:r>
              <a:rPr lang="en-US" sz="3600" b="1" dirty="0" err="1">
                <a:solidFill>
                  <a:srgbClr val="000000"/>
                </a:solidFill>
              </a:rPr>
              <a:t>padeda</a:t>
            </a:r>
            <a:r>
              <a:rPr lang="en-US" sz="3600" b="1" dirty="0">
                <a:solidFill>
                  <a:srgbClr val="000000"/>
                </a:solidFill>
              </a:rPr>
              <a:t> </a:t>
            </a:r>
            <a:r>
              <a:rPr lang="en-US" sz="3600" b="1" dirty="0" err="1">
                <a:solidFill>
                  <a:srgbClr val="000000"/>
                </a:solidFill>
              </a:rPr>
              <a:t>rasti</a:t>
            </a:r>
            <a:r>
              <a:rPr lang="lt-LT" sz="3600" b="1" dirty="0">
                <a:solidFill>
                  <a:srgbClr val="000000"/>
                </a:solidFill>
              </a:rPr>
              <a:t> </a:t>
            </a:r>
            <a:r>
              <a:rPr lang="en-US" sz="3600" b="1" dirty="0">
                <a:solidFill>
                  <a:srgbClr val="000000"/>
                </a:solidFill>
              </a:rPr>
              <a:t>SPRENDIMUS!</a:t>
            </a:r>
          </a:p>
        </p:txBody>
      </p:sp>
    </p:spTree>
    <p:extLst>
      <p:ext uri="{BB962C8B-B14F-4D97-AF65-F5344CB8AC3E}">
        <p14:creationId xmlns:p14="http://schemas.microsoft.com/office/powerpoint/2010/main" val="1799841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0602A-3680-43DF-A0FD-F7CBD4DB285B}"/>
              </a:ext>
            </a:extLst>
          </p:cNvPr>
          <p:cNvSpPr>
            <a:spLocks noGrp="1"/>
          </p:cNvSpPr>
          <p:nvPr>
            <p:ph type="body" sz="quarter" idx="16"/>
          </p:nvPr>
        </p:nvSpPr>
        <p:spPr>
          <a:xfrm>
            <a:off x="2149154" y="934084"/>
            <a:ext cx="4235894" cy="2776782"/>
          </a:xfrm>
        </p:spPr>
        <p:txBody>
          <a:bodyPr>
            <a:normAutofit/>
          </a:bodyPr>
          <a:lstStyle/>
          <a:p>
            <a:r>
              <a:rPr lang="lt-LT" dirty="0"/>
              <a:t>Dizaino </a:t>
            </a:r>
            <a:r>
              <a:rPr lang="lt-LT" dirty="0" err="1"/>
              <a:t>mastysenos</a:t>
            </a:r>
            <a:r>
              <a:rPr lang="en-US" dirty="0"/>
              <a:t> </a:t>
            </a:r>
            <a:r>
              <a:rPr lang="en-US" dirty="0" err="1"/>
              <a:t>procesas</a:t>
            </a:r>
            <a:endParaRPr lang="en-IE" dirty="0"/>
          </a:p>
        </p:txBody>
      </p:sp>
      <p:sp>
        <p:nvSpPr>
          <p:cNvPr id="3" name="Text Placeholder 2">
            <a:extLst>
              <a:ext uri="{FF2B5EF4-FFF2-40B4-BE49-F238E27FC236}">
                <a16:creationId xmlns:a16="http://schemas.microsoft.com/office/drawing/2014/main" id="{7F673741-50A7-4476-A376-683F8D0D3EEA}"/>
              </a:ext>
            </a:extLst>
          </p:cNvPr>
          <p:cNvSpPr>
            <a:spLocks noGrp="1"/>
          </p:cNvSpPr>
          <p:nvPr>
            <p:ph type="body" sz="quarter" idx="17"/>
          </p:nvPr>
        </p:nvSpPr>
        <p:spPr/>
        <p:txBody>
          <a:bodyPr>
            <a:normAutofit fontScale="85000" lnSpcReduction="20000"/>
          </a:bodyPr>
          <a:lstStyle/>
          <a:p>
            <a:r>
              <a:rPr lang="en-US"/>
              <a:t>3</a:t>
            </a:r>
            <a:endParaRPr lang="en-IE"/>
          </a:p>
        </p:txBody>
      </p:sp>
    </p:spTree>
    <p:extLst>
      <p:ext uri="{BB962C8B-B14F-4D97-AF65-F5344CB8AC3E}">
        <p14:creationId xmlns:p14="http://schemas.microsoft.com/office/powerpoint/2010/main" val="638001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380CC-BB93-4BB3-BF90-7ABC17C5D8DA}"/>
              </a:ext>
            </a:extLst>
          </p:cNvPr>
          <p:cNvSpPr>
            <a:spLocks noGrp="1"/>
          </p:cNvSpPr>
          <p:nvPr>
            <p:ph type="body" sz="quarter" idx="14"/>
          </p:nvPr>
        </p:nvSpPr>
        <p:spPr>
          <a:xfrm>
            <a:off x="10507075" y="4262820"/>
            <a:ext cx="785328" cy="1056986"/>
          </a:xfrm>
        </p:spPr>
        <p:txBody>
          <a:bodyPr>
            <a:normAutofit fontScale="62500" lnSpcReduction="20000"/>
          </a:bodyPr>
          <a:lstStyle/>
          <a:p>
            <a:r>
              <a:rPr lang="en-US"/>
              <a:t>”</a:t>
            </a:r>
            <a:endParaRPr lang="en-IE"/>
          </a:p>
        </p:txBody>
      </p:sp>
      <p:sp>
        <p:nvSpPr>
          <p:cNvPr id="3" name="Text Placeholder 2">
            <a:extLst>
              <a:ext uri="{FF2B5EF4-FFF2-40B4-BE49-F238E27FC236}">
                <a16:creationId xmlns:a16="http://schemas.microsoft.com/office/drawing/2014/main" id="{0BCCED6F-3E69-465A-B5E5-B2B4A4EE9EDA}"/>
              </a:ext>
            </a:extLst>
          </p:cNvPr>
          <p:cNvSpPr>
            <a:spLocks noGrp="1"/>
          </p:cNvSpPr>
          <p:nvPr>
            <p:ph type="body" sz="quarter" idx="13"/>
          </p:nvPr>
        </p:nvSpPr>
        <p:spPr>
          <a:xfrm>
            <a:off x="6343935" y="825831"/>
            <a:ext cx="5248975" cy="4493975"/>
          </a:xfrm>
        </p:spPr>
        <p:txBody>
          <a:bodyPr/>
          <a:lstStyle/>
          <a:p>
            <a:pPr>
              <a:lnSpc>
                <a:spcPct val="100000"/>
              </a:lnSpc>
              <a:spcBef>
                <a:spcPts val="600"/>
              </a:spcBef>
            </a:pPr>
            <a:r>
              <a:rPr lang="lt-LT" dirty="0"/>
              <a:t>Dizaino mąstysena – tai į </a:t>
            </a:r>
            <a:r>
              <a:rPr lang="lt-LT" b="1" dirty="0"/>
              <a:t>žmogų orientuotas požiūris</a:t>
            </a:r>
            <a:r>
              <a:rPr lang="lt-LT" dirty="0"/>
              <a:t> į inovacijas, kuris remiasi dizainerio įrankių rinkiniu, siekiant integruoti </a:t>
            </a:r>
            <a:r>
              <a:rPr lang="lt-LT" b="1" dirty="0"/>
              <a:t>žmonių poreikius, technologijų galimybes ir verslo sėkmės reikalavimus</a:t>
            </a:r>
            <a:r>
              <a:rPr lang="lt-LT" dirty="0"/>
              <a:t>.</a:t>
            </a:r>
          </a:p>
          <a:p>
            <a:endParaRPr lang="en-IE" dirty="0"/>
          </a:p>
        </p:txBody>
      </p:sp>
      <p:sp>
        <p:nvSpPr>
          <p:cNvPr id="4" name="Text Placeholder 3">
            <a:extLst>
              <a:ext uri="{FF2B5EF4-FFF2-40B4-BE49-F238E27FC236}">
                <a16:creationId xmlns:a16="http://schemas.microsoft.com/office/drawing/2014/main" id="{C218B71C-A900-4A26-88FF-9E5FA09DFF8E}"/>
              </a:ext>
            </a:extLst>
          </p:cNvPr>
          <p:cNvSpPr>
            <a:spLocks noGrp="1"/>
          </p:cNvSpPr>
          <p:nvPr>
            <p:ph type="body" sz="quarter" idx="15"/>
          </p:nvPr>
        </p:nvSpPr>
        <p:spPr>
          <a:xfrm>
            <a:off x="6096000" y="615529"/>
            <a:ext cx="983359" cy="705084"/>
          </a:xfrm>
        </p:spPr>
        <p:txBody>
          <a:bodyPr/>
          <a:lstStyle/>
          <a:p>
            <a:r>
              <a:rPr lang="lt-LT" sz="8100" dirty="0"/>
              <a:t>„</a:t>
            </a:r>
          </a:p>
        </p:txBody>
      </p:sp>
      <p:pic>
        <p:nvPicPr>
          <p:cNvPr id="9" name="Picture Placeholder 8" descr="A picture containing indoor, arranged&#10;&#10;Description automatically generated">
            <a:extLst>
              <a:ext uri="{FF2B5EF4-FFF2-40B4-BE49-F238E27FC236}">
                <a16:creationId xmlns:a16="http://schemas.microsoft.com/office/drawing/2014/main" id="{045737D7-49B9-48AA-BDA8-01DB207C94C7}"/>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l="16202" r="10997"/>
          <a:stretch/>
        </p:blipFill>
        <p:spPr>
          <a:xfrm>
            <a:off x="705779" y="0"/>
            <a:ext cx="5248975" cy="6858001"/>
          </a:xfrm>
        </p:spPr>
      </p:pic>
      <p:sp>
        <p:nvSpPr>
          <p:cNvPr id="7" name="TextBox 6">
            <a:extLst>
              <a:ext uri="{FF2B5EF4-FFF2-40B4-BE49-F238E27FC236}">
                <a16:creationId xmlns:a16="http://schemas.microsoft.com/office/drawing/2014/main" id="{C6351F35-82BA-4E42-89B8-CFEA31D1DE65}"/>
              </a:ext>
            </a:extLst>
          </p:cNvPr>
          <p:cNvSpPr txBox="1"/>
          <p:nvPr/>
        </p:nvSpPr>
        <p:spPr>
          <a:xfrm>
            <a:off x="7851739" y="5419912"/>
            <a:ext cx="6096000" cy="369332"/>
          </a:xfrm>
          <a:prstGeom prst="rect">
            <a:avLst/>
          </a:prstGeom>
          <a:noFill/>
        </p:spPr>
        <p:txBody>
          <a:bodyPr wrap="square">
            <a:spAutoFit/>
          </a:bodyPr>
          <a:lstStyle/>
          <a:p>
            <a:r>
              <a:rPr lang="en-US" dirty="0">
                <a:solidFill>
                  <a:schemeClr val="bg2">
                    <a:lumMod val="50000"/>
                  </a:schemeClr>
                </a:solidFill>
              </a:rPr>
              <a:t>- Tim Brown IDEO</a:t>
            </a:r>
            <a:r>
              <a:rPr lang="lt-LT" dirty="0">
                <a:solidFill>
                  <a:schemeClr val="bg2">
                    <a:lumMod val="50000"/>
                  </a:schemeClr>
                </a:solidFill>
              </a:rPr>
              <a:t> vykdomasis pirmininkas</a:t>
            </a:r>
            <a:endParaRPr lang="en-IE" dirty="0">
              <a:solidFill>
                <a:schemeClr val="bg2">
                  <a:lumMod val="50000"/>
                </a:schemeClr>
              </a:solidFill>
            </a:endParaRPr>
          </a:p>
        </p:txBody>
      </p:sp>
    </p:spTree>
    <p:extLst>
      <p:ext uri="{BB962C8B-B14F-4D97-AF65-F5344CB8AC3E}">
        <p14:creationId xmlns:p14="http://schemas.microsoft.com/office/powerpoint/2010/main" val="1599349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FF62E-756F-4D62-A840-6D5B88FB23F8}"/>
              </a:ext>
            </a:extLst>
          </p:cNvPr>
          <p:cNvSpPr>
            <a:spLocks noGrp="1"/>
          </p:cNvSpPr>
          <p:nvPr>
            <p:ph type="body" sz="quarter" idx="18"/>
          </p:nvPr>
        </p:nvSpPr>
        <p:spPr>
          <a:xfrm>
            <a:off x="0" y="2375556"/>
            <a:ext cx="4582510" cy="3452060"/>
          </a:xfrm>
        </p:spPr>
        <p:txBody>
          <a:bodyPr vert="horz" lIns="91440" tIns="45720" rIns="91440" bIns="45720" rtlCol="0" anchor="t">
            <a:normAutofit fontScale="92500" lnSpcReduction="20000"/>
          </a:bodyPr>
          <a:lstStyle/>
          <a:p>
            <a:pPr indent="0">
              <a:lnSpc>
                <a:spcPct val="120000"/>
              </a:lnSpc>
            </a:pPr>
            <a:r>
              <a:rPr lang="lt-LT" dirty="0">
                <a:solidFill>
                  <a:srgbClr val="030303"/>
                </a:solidFill>
                <a:latin typeface="Roboto"/>
                <a:ea typeface="Roboto"/>
              </a:rPr>
              <a:t>Dizaino mąstysena </a:t>
            </a:r>
            <a:r>
              <a:rPr lang="lt-LT" dirty="0"/>
              <a:t>–</a:t>
            </a:r>
            <a:r>
              <a:rPr lang="lt-LT" dirty="0">
                <a:solidFill>
                  <a:srgbClr val="030303"/>
                </a:solidFill>
                <a:latin typeface="Roboto"/>
                <a:ea typeface="Roboto"/>
              </a:rPr>
              <a:t> </a:t>
            </a:r>
            <a:r>
              <a:rPr lang="lt-LT" b="1" dirty="0">
                <a:solidFill>
                  <a:srgbClr val="030303"/>
                </a:solidFill>
                <a:latin typeface="Roboto"/>
                <a:ea typeface="Roboto"/>
              </a:rPr>
              <a:t>tai 5 žingsnių procesas</a:t>
            </a:r>
            <a:r>
              <a:rPr lang="lt-LT" dirty="0">
                <a:solidFill>
                  <a:srgbClr val="030303"/>
                </a:solidFill>
                <a:latin typeface="Roboto"/>
                <a:ea typeface="Roboto"/>
              </a:rPr>
              <a:t>, kurio metu kuriamos prasmingos idėjos, padedančios spręsti realias tam tikros žmonių grupės problemas. Šis procesas daugeliui įmonių atnešė daug patenkintų klientų, o verslininkams iš viso pasaulio padėjo spręsti problemas, taikant naujus inovatyvius sprendimus.</a:t>
            </a:r>
            <a:endParaRPr lang="lt-LT" dirty="0">
              <a:latin typeface="Roboto"/>
              <a:ea typeface="Roboto"/>
            </a:endParaRPr>
          </a:p>
        </p:txBody>
      </p:sp>
      <p:sp>
        <p:nvSpPr>
          <p:cNvPr id="3" name="Text Placeholder 2">
            <a:extLst>
              <a:ext uri="{FF2B5EF4-FFF2-40B4-BE49-F238E27FC236}">
                <a16:creationId xmlns:a16="http://schemas.microsoft.com/office/drawing/2014/main" id="{BFF7472D-14B8-4D7F-A068-BC70B9674763}"/>
              </a:ext>
            </a:extLst>
          </p:cNvPr>
          <p:cNvSpPr>
            <a:spLocks noGrp="1"/>
          </p:cNvSpPr>
          <p:nvPr>
            <p:ph type="body" sz="quarter" idx="16"/>
          </p:nvPr>
        </p:nvSpPr>
        <p:spPr>
          <a:xfrm>
            <a:off x="369614" y="465361"/>
            <a:ext cx="4431211" cy="582221"/>
          </a:xfrm>
        </p:spPr>
        <p:txBody>
          <a:bodyPr>
            <a:noAutofit/>
          </a:bodyPr>
          <a:lstStyle/>
          <a:p>
            <a:r>
              <a:rPr lang="lt-LT" b="1" dirty="0"/>
              <a:t>Į žmogų orientuotas problemų sprendimas</a:t>
            </a:r>
            <a:endParaRPr lang="en-IE" b="1" dirty="0"/>
          </a:p>
        </p:txBody>
      </p:sp>
      <p:sp>
        <p:nvSpPr>
          <p:cNvPr id="8" name="TextBox 7">
            <a:extLst>
              <a:ext uri="{FF2B5EF4-FFF2-40B4-BE49-F238E27FC236}">
                <a16:creationId xmlns:a16="http://schemas.microsoft.com/office/drawing/2014/main" id="{B63E9C9F-3F76-4F20-87F4-86B02CF7FF30}"/>
              </a:ext>
            </a:extLst>
          </p:cNvPr>
          <p:cNvSpPr txBox="1"/>
          <p:nvPr/>
        </p:nvSpPr>
        <p:spPr>
          <a:xfrm>
            <a:off x="5055476" y="6147816"/>
            <a:ext cx="6096000" cy="369332"/>
          </a:xfrm>
          <a:prstGeom prst="rect">
            <a:avLst/>
          </a:prstGeom>
          <a:noFill/>
        </p:spPr>
        <p:txBody>
          <a:bodyPr wrap="square">
            <a:spAutoFit/>
          </a:bodyPr>
          <a:lstStyle/>
          <a:p>
            <a:r>
              <a:rPr lang="en-US" dirty="0">
                <a:solidFill>
                  <a:schemeClr val="bg2">
                    <a:lumMod val="50000"/>
                  </a:schemeClr>
                </a:solidFill>
                <a:hlinkClick r:id="rId3">
                  <a:extLst>
                    <a:ext uri="{A12FA001-AC4F-418D-AE19-62706E023703}">
                      <ahyp:hlinkClr xmlns:ahyp="http://schemas.microsoft.com/office/drawing/2018/hyperlinkcolor" val="tx"/>
                    </a:ext>
                  </a:extLst>
                </a:hlinkClick>
              </a:rPr>
              <a:t>The Design Thinking Process - YouTube</a:t>
            </a:r>
            <a:endParaRPr lang="en-IE" dirty="0">
              <a:solidFill>
                <a:schemeClr val="bg2">
                  <a:lumMod val="50000"/>
                </a:schemeClr>
              </a:solidFill>
            </a:endParaRPr>
          </a:p>
        </p:txBody>
      </p:sp>
      <p:pic>
        <p:nvPicPr>
          <p:cNvPr id="9" name="Online Media 8" title="The Design Thinking Process">
            <a:hlinkClick r:id="" action="ppaction://media"/>
            <a:extLst>
              <a:ext uri="{FF2B5EF4-FFF2-40B4-BE49-F238E27FC236}">
                <a16:creationId xmlns:a16="http://schemas.microsoft.com/office/drawing/2014/main" id="{D8E321A1-1EF9-4434-8A2D-C66FA654E7A8}"/>
              </a:ext>
            </a:extLst>
          </p:cNvPr>
          <p:cNvPicPr>
            <a:picLocks noRot="1" noChangeAspect="1"/>
          </p:cNvPicPr>
          <p:nvPr>
            <a:videoFile r:link="rId1"/>
          </p:nvPr>
        </p:nvPicPr>
        <p:blipFill>
          <a:blip r:embed="rId4"/>
          <a:stretch>
            <a:fillRect/>
          </a:stretch>
        </p:blipFill>
        <p:spPr>
          <a:xfrm>
            <a:off x="4907614" y="1219200"/>
            <a:ext cx="6734062" cy="4078014"/>
          </a:xfrm>
          <a:prstGeom prst="rect">
            <a:avLst/>
          </a:prstGeom>
        </p:spPr>
      </p:pic>
    </p:spTree>
    <p:extLst>
      <p:ext uri="{BB962C8B-B14F-4D97-AF65-F5344CB8AC3E}">
        <p14:creationId xmlns:p14="http://schemas.microsoft.com/office/powerpoint/2010/main" val="21553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r>
              <a:rPr lang="en-US"/>
              <a:t>1</a:t>
            </a:r>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511072" y="1651133"/>
            <a:ext cx="5036288" cy="4815438"/>
          </a:xfrm>
        </p:spPr>
        <p:txBody>
          <a:bodyPr vert="horz" lIns="91440" tIns="45720" rIns="91440" bIns="45720" rtlCol="0" anchor="t">
            <a:normAutofit lnSpcReduction="10000"/>
          </a:bodyPr>
          <a:lstStyle/>
          <a:p>
            <a:pPr indent="0"/>
            <a:r>
              <a:rPr lang="lt-LT" dirty="0"/>
              <a:t>Naudodami atviruosius švietimo išteklius</a:t>
            </a:r>
            <a:r>
              <a:rPr lang="en-US" dirty="0"/>
              <a:t>, </a:t>
            </a:r>
            <a:r>
              <a:rPr lang="lt-LT" dirty="0"/>
              <a:t>norime padaryti ilgalaikį poveikį maisto pramonės </a:t>
            </a:r>
            <a:r>
              <a:rPr lang="lt-LT" dirty="0" err="1"/>
              <a:t>sektoria</a:t>
            </a:r>
            <a:r>
              <a:rPr lang="en-US" dirty="0"/>
              <a:t>u</a:t>
            </a:r>
            <a:r>
              <a:rPr lang="lt-LT" dirty="0"/>
              <a:t>s</a:t>
            </a:r>
            <a:r>
              <a:rPr lang="en-US" dirty="0"/>
              <a:t> </a:t>
            </a:r>
            <a:r>
              <a:rPr lang="lt-LT" dirty="0"/>
              <a:t> MVĮ ir jų darbuotojams, pasitelkdami į</a:t>
            </a:r>
            <a:r>
              <a:rPr lang="en-US" dirty="0" err="1"/>
              <a:t>novatyvius</a:t>
            </a:r>
            <a:r>
              <a:rPr lang="lt-LT" dirty="0"/>
              <a:t> metodus, gerinant svarbiausius inovacijų ir rinkodaros įgūdžius, padedančius įmonėms reaguoti į naujų maisto produktų ir paslaugų paklausą sidabrinėje ekonomikoje.</a:t>
            </a:r>
          </a:p>
          <a:p>
            <a:pPr indent="0"/>
            <a:r>
              <a:rPr lang="lt-LT" dirty="0"/>
              <a:t>Mūsų atvirojo švietimo ištekliai sukurti taip, kad būtų pasiekti </a:t>
            </a:r>
            <a:r>
              <a:rPr lang="en-US" dirty="0" err="1"/>
              <a:t>i</a:t>
            </a:r>
            <a:r>
              <a:rPr lang="lt-LT" dirty="0" err="1"/>
              <a:t>škelti</a:t>
            </a:r>
            <a:r>
              <a:rPr lang="lt-LT" dirty="0"/>
              <a:t> tikslai, pasitelkiant 5 pagrindinius elementus.</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b="1" dirty="0" err="1"/>
              <a:t>Mokymo</a:t>
            </a:r>
            <a:r>
              <a:rPr lang="lt-LT" b="1" dirty="0"/>
              <a:t> tikslai</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a:t>Mokymo </a:t>
            </a:r>
            <a:r>
              <a:rPr lang="lt-LT"/>
              <a:t>programa</a:t>
            </a:r>
            <a:endParaRPr lang="en-US"/>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r>
              <a:rPr lang="en-US"/>
              <a:t>2</a:t>
            </a:r>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a:t>Mokymo tikslai</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r>
              <a:rPr lang="en-US"/>
              <a:t>3</a:t>
            </a:r>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lt-LT"/>
              <a:t>Vertinimo metodai</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r>
              <a:rPr lang="en-US"/>
              <a:t>4</a:t>
            </a:r>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lt-LT" dirty="0"/>
              <a:t>Klasėje vykstančių kursų turinys</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r>
              <a:rPr lang="en-US"/>
              <a:t>5</a:t>
            </a:r>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a:xfrm>
            <a:off x="7229716" y="5502145"/>
            <a:ext cx="4962284" cy="822373"/>
          </a:xfrm>
        </p:spPr>
        <p:txBody>
          <a:bodyPr/>
          <a:lstStyle/>
          <a:p>
            <a:r>
              <a:rPr lang="lt-LT" dirty="0"/>
              <a:t>Intuityvi skaitmeninė pedagogika ir instruktorių ištekliai</a:t>
            </a:r>
            <a:endParaRPr lang="en-US" dirty="0"/>
          </a:p>
        </p:txBody>
      </p:sp>
    </p:spTree>
    <p:extLst>
      <p:ext uri="{BB962C8B-B14F-4D97-AF65-F5344CB8AC3E}">
        <p14:creationId xmlns:p14="http://schemas.microsoft.com/office/powerpoint/2010/main" val="4080054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6F1156-2A7F-48F6-A737-E0BD088DAACB}"/>
              </a:ext>
            </a:extLst>
          </p:cNvPr>
          <p:cNvSpPr>
            <a:spLocks noGrp="1"/>
          </p:cNvSpPr>
          <p:nvPr>
            <p:ph type="body" sz="quarter" idx="16"/>
          </p:nvPr>
        </p:nvSpPr>
        <p:spPr>
          <a:xfrm>
            <a:off x="734713" y="168166"/>
            <a:ext cx="10763604" cy="1057027"/>
          </a:xfrm>
          <a:solidFill>
            <a:srgbClr val="85D2E1"/>
          </a:solidFill>
        </p:spPr>
        <p:txBody>
          <a:bodyPr anchor="ctr">
            <a:normAutofit/>
          </a:bodyPr>
          <a:lstStyle/>
          <a:p>
            <a:r>
              <a:rPr lang="en-US" b="1" dirty="0"/>
              <a:t>5 </a:t>
            </a:r>
            <a:r>
              <a:rPr lang="lt-LT" b="1" dirty="0"/>
              <a:t>dizaino </a:t>
            </a:r>
            <a:r>
              <a:rPr lang="en-US" b="1" dirty="0" err="1"/>
              <a:t>mąsty</a:t>
            </a:r>
            <a:r>
              <a:rPr lang="lt-LT" b="1" dirty="0"/>
              <a:t>senos</a:t>
            </a:r>
            <a:r>
              <a:rPr lang="en-US" b="1" dirty="0"/>
              <a:t> </a:t>
            </a:r>
            <a:r>
              <a:rPr lang="en-US" b="1" dirty="0" err="1"/>
              <a:t>proceso</a:t>
            </a:r>
            <a:r>
              <a:rPr lang="en-US" b="1" dirty="0"/>
              <a:t> </a:t>
            </a:r>
            <a:r>
              <a:rPr lang="en-US" b="1" dirty="0" err="1"/>
              <a:t>etapai</a:t>
            </a:r>
            <a:endParaRPr lang="en-IE" b="1" dirty="0"/>
          </a:p>
        </p:txBody>
      </p:sp>
      <p:sp>
        <p:nvSpPr>
          <p:cNvPr id="4" name="Hexagon 3">
            <a:extLst>
              <a:ext uri="{FF2B5EF4-FFF2-40B4-BE49-F238E27FC236}">
                <a16:creationId xmlns:a16="http://schemas.microsoft.com/office/drawing/2014/main" id="{BFBA8122-B334-4F88-AB58-0C5254B2788C}"/>
              </a:ext>
            </a:extLst>
          </p:cNvPr>
          <p:cNvSpPr/>
          <p:nvPr/>
        </p:nvSpPr>
        <p:spPr>
          <a:xfrm>
            <a:off x="1697804" y="1902372"/>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Įsijausti</a:t>
            </a:r>
            <a:endParaRPr lang="en-IE" sz="2000" b="1">
              <a:solidFill>
                <a:schemeClr val="bg1"/>
              </a:solidFill>
            </a:endParaRPr>
          </a:p>
        </p:txBody>
      </p:sp>
      <p:sp>
        <p:nvSpPr>
          <p:cNvPr id="5" name="Hexagon 4">
            <a:extLst>
              <a:ext uri="{FF2B5EF4-FFF2-40B4-BE49-F238E27FC236}">
                <a16:creationId xmlns:a16="http://schemas.microsoft.com/office/drawing/2014/main" id="{F809265A-4735-4D83-9A7E-8BCDEB75F52E}"/>
              </a:ext>
            </a:extLst>
          </p:cNvPr>
          <p:cNvSpPr/>
          <p:nvPr/>
        </p:nvSpPr>
        <p:spPr>
          <a:xfrm>
            <a:off x="3526987" y="2916620"/>
            <a:ext cx="2039007" cy="1734207"/>
          </a:xfrm>
          <a:prstGeom prst="hexagon">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a:solidFill>
                  <a:schemeClr val="bg1"/>
                </a:solidFill>
              </a:rPr>
              <a:t>Apibrėžti</a:t>
            </a:r>
            <a:r>
              <a:rPr lang="en-US" sz="2000" b="1">
                <a:solidFill>
                  <a:schemeClr val="bg1"/>
                </a:solidFill>
              </a:rPr>
              <a:t> </a:t>
            </a:r>
            <a:endParaRPr lang="en-IE" sz="2000" b="1">
              <a:solidFill>
                <a:schemeClr val="bg1"/>
              </a:solidFill>
            </a:endParaRPr>
          </a:p>
        </p:txBody>
      </p:sp>
      <p:sp>
        <p:nvSpPr>
          <p:cNvPr id="6" name="Hexagon 5">
            <a:extLst>
              <a:ext uri="{FF2B5EF4-FFF2-40B4-BE49-F238E27FC236}">
                <a16:creationId xmlns:a16="http://schemas.microsoft.com/office/drawing/2014/main" id="{678D8167-B2CA-457E-8256-E57ECC1DAF22}"/>
              </a:ext>
            </a:extLst>
          </p:cNvPr>
          <p:cNvSpPr/>
          <p:nvPr/>
        </p:nvSpPr>
        <p:spPr>
          <a:xfrm>
            <a:off x="5382830" y="1902372"/>
            <a:ext cx="2039007" cy="1734207"/>
          </a:xfrm>
          <a:prstGeom prst="hexagon">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a:solidFill>
                  <a:schemeClr val="bg1"/>
                </a:solidFill>
              </a:rPr>
              <a:t>Kurti idėjas</a:t>
            </a:r>
            <a:endParaRPr lang="en-IE" sz="2000" b="1">
              <a:solidFill>
                <a:schemeClr val="bg1"/>
              </a:solidFill>
            </a:endParaRPr>
          </a:p>
        </p:txBody>
      </p:sp>
      <p:sp>
        <p:nvSpPr>
          <p:cNvPr id="7" name="Hexagon 6">
            <a:extLst>
              <a:ext uri="{FF2B5EF4-FFF2-40B4-BE49-F238E27FC236}">
                <a16:creationId xmlns:a16="http://schemas.microsoft.com/office/drawing/2014/main" id="{E3C9DFD8-B716-4235-9D52-C7EDBE1A78A9}"/>
              </a:ext>
            </a:extLst>
          </p:cNvPr>
          <p:cNvSpPr/>
          <p:nvPr/>
        </p:nvSpPr>
        <p:spPr>
          <a:xfrm>
            <a:off x="7185353" y="2916619"/>
            <a:ext cx="2039007" cy="1734207"/>
          </a:xfrm>
          <a:prstGeom prst="hexagon">
            <a:avLst/>
          </a:prstGeom>
          <a:solidFill>
            <a:srgbClr val="E78E0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a:t>Sukurti prototipą</a:t>
            </a:r>
            <a:endParaRPr lang="en-IE" sz="2000" b="1"/>
          </a:p>
        </p:txBody>
      </p:sp>
      <p:sp>
        <p:nvSpPr>
          <p:cNvPr id="8" name="Hexagon 7">
            <a:extLst>
              <a:ext uri="{FF2B5EF4-FFF2-40B4-BE49-F238E27FC236}">
                <a16:creationId xmlns:a16="http://schemas.microsoft.com/office/drawing/2014/main" id="{5A3A9D83-85D3-4851-AD4E-798EFA1C1A19}"/>
              </a:ext>
            </a:extLst>
          </p:cNvPr>
          <p:cNvSpPr/>
          <p:nvPr/>
        </p:nvSpPr>
        <p:spPr>
          <a:xfrm>
            <a:off x="8987876" y="3930866"/>
            <a:ext cx="2039007" cy="1734207"/>
          </a:xfrm>
          <a:prstGeom prst="hexagon">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a:solidFill>
                  <a:schemeClr val="bg1"/>
                </a:solidFill>
              </a:rPr>
              <a:t>Testuoti</a:t>
            </a:r>
            <a:endParaRPr lang="en-IE" sz="2000" b="1">
              <a:solidFill>
                <a:schemeClr val="bg1"/>
              </a:solidFill>
            </a:endParaRPr>
          </a:p>
        </p:txBody>
      </p:sp>
    </p:spTree>
    <p:extLst>
      <p:ext uri="{BB962C8B-B14F-4D97-AF65-F5344CB8AC3E}">
        <p14:creationId xmlns:p14="http://schemas.microsoft.com/office/powerpoint/2010/main" val="2600539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EB79D7-A096-4AE6-846E-EAD30A5A5C5F}"/>
              </a:ext>
            </a:extLst>
          </p:cNvPr>
          <p:cNvSpPr>
            <a:spLocks noGrp="1"/>
          </p:cNvSpPr>
          <p:nvPr>
            <p:ph type="body" sz="quarter" idx="13"/>
          </p:nvPr>
        </p:nvSpPr>
        <p:spPr>
          <a:xfrm>
            <a:off x="6491365" y="795622"/>
            <a:ext cx="4994855" cy="4493975"/>
          </a:xfrm>
        </p:spPr>
        <p:txBody>
          <a:bodyPr>
            <a:normAutofit fontScale="92500" lnSpcReduction="10000"/>
          </a:bodyPr>
          <a:lstStyle/>
          <a:p>
            <a:r>
              <a:rPr lang="lt-LT" b="1" dirty="0">
                <a:solidFill>
                  <a:srgbClr val="2E2E2E"/>
                </a:solidFill>
                <a:latin typeface="poppins-extralight"/>
              </a:rPr>
              <a:t>Dizaino </a:t>
            </a:r>
            <a:r>
              <a:rPr lang="en-US" b="1" dirty="0" err="1">
                <a:solidFill>
                  <a:srgbClr val="2E2E2E"/>
                </a:solidFill>
                <a:latin typeface="poppins-extralight"/>
              </a:rPr>
              <a:t>mąstymas</a:t>
            </a:r>
            <a:r>
              <a:rPr lang="lt-LT" b="1" dirty="0">
                <a:solidFill>
                  <a:srgbClr val="2E2E2E"/>
                </a:solidFill>
                <a:latin typeface="poppins-extralight"/>
              </a:rPr>
              <a:t> maisto industrijoje</a:t>
            </a:r>
            <a:r>
              <a:rPr lang="en-US" b="1" dirty="0">
                <a:solidFill>
                  <a:srgbClr val="2E2E2E"/>
                </a:solidFill>
                <a:latin typeface="poppins-extralight"/>
              </a:rPr>
              <a:t> </a:t>
            </a:r>
            <a:r>
              <a:rPr lang="en-US" dirty="0">
                <a:solidFill>
                  <a:srgbClr val="2E2E2E"/>
                </a:solidFill>
                <a:latin typeface="poppins-extralight"/>
              </a:rPr>
              <a:t>- tai </a:t>
            </a:r>
            <a:r>
              <a:rPr lang="en-US" dirty="0" err="1">
                <a:solidFill>
                  <a:srgbClr val="2E2E2E"/>
                </a:solidFill>
                <a:latin typeface="poppins-extralight"/>
              </a:rPr>
              <a:t>procesas</a:t>
            </a:r>
            <a:r>
              <a:rPr lang="en-US" dirty="0">
                <a:solidFill>
                  <a:srgbClr val="2E2E2E"/>
                </a:solidFill>
                <a:latin typeface="poppins-extralight"/>
              </a:rPr>
              <a:t>, </a:t>
            </a:r>
            <a:r>
              <a:rPr lang="en-US" dirty="0" err="1">
                <a:solidFill>
                  <a:srgbClr val="2E2E2E"/>
                </a:solidFill>
                <a:latin typeface="poppins-extralight"/>
              </a:rPr>
              <a:t>skatinantis</a:t>
            </a:r>
            <a:r>
              <a:rPr lang="en-US" dirty="0">
                <a:solidFill>
                  <a:srgbClr val="2E2E2E"/>
                </a:solidFill>
                <a:latin typeface="poppins-extralight"/>
              </a:rPr>
              <a:t> </a:t>
            </a:r>
            <a:r>
              <a:rPr lang="en-US" dirty="0" err="1">
                <a:solidFill>
                  <a:srgbClr val="2E2E2E"/>
                </a:solidFill>
                <a:latin typeface="poppins-extralight"/>
              </a:rPr>
              <a:t>kūrybiškumą</a:t>
            </a:r>
            <a:r>
              <a:rPr lang="en-US" dirty="0">
                <a:solidFill>
                  <a:srgbClr val="2E2E2E"/>
                </a:solidFill>
                <a:latin typeface="poppins-extralight"/>
              </a:rPr>
              <a:t> </a:t>
            </a:r>
            <a:r>
              <a:rPr lang="en-US" dirty="0" err="1">
                <a:solidFill>
                  <a:srgbClr val="2E2E2E"/>
                </a:solidFill>
                <a:latin typeface="poppins-extralight"/>
              </a:rPr>
              <a:t>ir</a:t>
            </a:r>
            <a:r>
              <a:rPr lang="en-US" dirty="0">
                <a:solidFill>
                  <a:srgbClr val="2E2E2E"/>
                </a:solidFill>
                <a:latin typeface="poppins-extralight"/>
              </a:rPr>
              <a:t> </a:t>
            </a:r>
            <a:r>
              <a:rPr lang="en-US" dirty="0" err="1">
                <a:solidFill>
                  <a:srgbClr val="2E2E2E"/>
                </a:solidFill>
                <a:latin typeface="poppins-extralight"/>
              </a:rPr>
              <a:t>padedantis</a:t>
            </a:r>
            <a:r>
              <a:rPr lang="en-US" dirty="0">
                <a:solidFill>
                  <a:srgbClr val="2E2E2E"/>
                </a:solidFill>
                <a:latin typeface="poppins-extralight"/>
              </a:rPr>
              <a:t> </a:t>
            </a:r>
            <a:r>
              <a:rPr lang="en-US" dirty="0" err="1">
                <a:solidFill>
                  <a:srgbClr val="2E2E2E"/>
                </a:solidFill>
                <a:latin typeface="poppins-extralight"/>
              </a:rPr>
              <a:t>kurti</a:t>
            </a:r>
            <a:r>
              <a:rPr lang="en-US" dirty="0">
                <a:solidFill>
                  <a:srgbClr val="2E2E2E"/>
                </a:solidFill>
                <a:latin typeface="poppins-extralight"/>
              </a:rPr>
              <a:t> </a:t>
            </a:r>
            <a:r>
              <a:rPr lang="en-US" dirty="0" err="1">
                <a:solidFill>
                  <a:srgbClr val="2E2E2E"/>
                </a:solidFill>
                <a:latin typeface="poppins-extralight"/>
              </a:rPr>
              <a:t>inovatyvius</a:t>
            </a:r>
            <a:r>
              <a:rPr lang="en-US" dirty="0">
                <a:solidFill>
                  <a:srgbClr val="2E2E2E"/>
                </a:solidFill>
                <a:latin typeface="poppins-extralight"/>
              </a:rPr>
              <a:t>, </a:t>
            </a:r>
            <a:r>
              <a:rPr lang="en-US" dirty="0" err="1">
                <a:solidFill>
                  <a:srgbClr val="2E2E2E"/>
                </a:solidFill>
                <a:latin typeface="poppins-extralight"/>
              </a:rPr>
              <a:t>prasmingus</a:t>
            </a:r>
            <a:r>
              <a:rPr lang="en-US" dirty="0">
                <a:solidFill>
                  <a:srgbClr val="2E2E2E"/>
                </a:solidFill>
                <a:latin typeface="poppins-extralight"/>
              </a:rPr>
              <a:t> </a:t>
            </a:r>
            <a:r>
              <a:rPr lang="en-US" dirty="0" err="1">
                <a:solidFill>
                  <a:srgbClr val="2E2E2E"/>
                </a:solidFill>
                <a:latin typeface="poppins-extralight"/>
              </a:rPr>
              <a:t>ir</a:t>
            </a:r>
            <a:r>
              <a:rPr lang="en-US" dirty="0">
                <a:solidFill>
                  <a:srgbClr val="2E2E2E"/>
                </a:solidFill>
                <a:latin typeface="poppins-extralight"/>
              </a:rPr>
              <a:t> </a:t>
            </a:r>
            <a:r>
              <a:rPr lang="en-US" dirty="0" err="1">
                <a:solidFill>
                  <a:srgbClr val="2E2E2E"/>
                </a:solidFill>
                <a:latin typeface="poppins-extralight"/>
              </a:rPr>
              <a:t>tvarius</a:t>
            </a:r>
            <a:r>
              <a:rPr lang="en-US" dirty="0">
                <a:solidFill>
                  <a:srgbClr val="2E2E2E"/>
                </a:solidFill>
                <a:latin typeface="poppins-extralight"/>
              </a:rPr>
              <a:t> </a:t>
            </a:r>
            <a:r>
              <a:rPr lang="en-US" dirty="0" err="1">
                <a:solidFill>
                  <a:srgbClr val="2E2E2E"/>
                </a:solidFill>
                <a:latin typeface="poppins-extralight"/>
              </a:rPr>
              <a:t>pasiūlymus</a:t>
            </a:r>
            <a:r>
              <a:rPr lang="en-US" dirty="0">
                <a:solidFill>
                  <a:srgbClr val="2E2E2E"/>
                </a:solidFill>
                <a:latin typeface="poppins-extralight"/>
              </a:rPr>
              <a:t> </a:t>
            </a:r>
            <a:r>
              <a:rPr lang="en-US" dirty="0" err="1">
                <a:solidFill>
                  <a:srgbClr val="2E2E2E"/>
                </a:solidFill>
                <a:latin typeface="poppins-extralight"/>
              </a:rPr>
              <a:t>naujiems</a:t>
            </a:r>
            <a:r>
              <a:rPr lang="en-US" dirty="0">
                <a:solidFill>
                  <a:srgbClr val="2E2E2E"/>
                </a:solidFill>
                <a:latin typeface="poppins-extralight"/>
              </a:rPr>
              <a:t> </a:t>
            </a:r>
            <a:r>
              <a:rPr lang="en-US" dirty="0" err="1">
                <a:solidFill>
                  <a:srgbClr val="2E2E2E"/>
                </a:solidFill>
                <a:latin typeface="poppins-extralight"/>
              </a:rPr>
              <a:t>patiekalams</a:t>
            </a:r>
            <a:r>
              <a:rPr lang="en-US" dirty="0">
                <a:solidFill>
                  <a:srgbClr val="2E2E2E"/>
                </a:solidFill>
                <a:latin typeface="poppins-extralight"/>
              </a:rPr>
              <a:t>, </a:t>
            </a:r>
            <a:r>
              <a:rPr lang="en-US" dirty="0" err="1">
                <a:solidFill>
                  <a:srgbClr val="2E2E2E"/>
                </a:solidFill>
                <a:latin typeface="poppins-extralight"/>
              </a:rPr>
              <a:t>maisto</a:t>
            </a:r>
            <a:r>
              <a:rPr lang="en-US" dirty="0">
                <a:solidFill>
                  <a:srgbClr val="2E2E2E"/>
                </a:solidFill>
                <a:latin typeface="poppins-extralight"/>
              </a:rPr>
              <a:t> </a:t>
            </a:r>
            <a:r>
              <a:rPr lang="en-US" dirty="0" err="1">
                <a:solidFill>
                  <a:srgbClr val="2E2E2E"/>
                </a:solidFill>
                <a:latin typeface="poppins-extralight"/>
              </a:rPr>
              <a:t>produktams</a:t>
            </a:r>
            <a:r>
              <a:rPr lang="en-US" dirty="0">
                <a:solidFill>
                  <a:srgbClr val="2E2E2E"/>
                </a:solidFill>
                <a:latin typeface="poppins-extralight"/>
              </a:rPr>
              <a:t>, </a:t>
            </a:r>
            <a:r>
              <a:rPr lang="en-US" dirty="0" err="1">
                <a:solidFill>
                  <a:srgbClr val="2E2E2E"/>
                </a:solidFill>
                <a:latin typeface="poppins-extralight"/>
              </a:rPr>
              <a:t>maisto</a:t>
            </a:r>
            <a:r>
              <a:rPr lang="en-US" dirty="0">
                <a:solidFill>
                  <a:srgbClr val="2E2E2E"/>
                </a:solidFill>
                <a:latin typeface="poppins-extralight"/>
              </a:rPr>
              <a:t> </a:t>
            </a:r>
            <a:r>
              <a:rPr lang="en-US" dirty="0" err="1">
                <a:solidFill>
                  <a:srgbClr val="2E2E2E"/>
                </a:solidFill>
                <a:latin typeface="poppins-extralight"/>
              </a:rPr>
              <a:t>renginiams</a:t>
            </a:r>
            <a:r>
              <a:rPr lang="en-US" dirty="0">
                <a:solidFill>
                  <a:srgbClr val="2E2E2E"/>
                </a:solidFill>
                <a:latin typeface="poppins-extralight"/>
              </a:rPr>
              <a:t>, </a:t>
            </a:r>
            <a:r>
              <a:rPr lang="en-US" dirty="0" err="1">
                <a:solidFill>
                  <a:srgbClr val="2E2E2E"/>
                </a:solidFill>
                <a:latin typeface="poppins-extralight"/>
              </a:rPr>
              <a:t>maisto</a:t>
            </a:r>
            <a:r>
              <a:rPr lang="en-US" dirty="0">
                <a:solidFill>
                  <a:srgbClr val="2E2E2E"/>
                </a:solidFill>
                <a:latin typeface="poppins-extralight"/>
              </a:rPr>
              <a:t> </a:t>
            </a:r>
            <a:r>
              <a:rPr lang="en-US" dirty="0" err="1">
                <a:solidFill>
                  <a:srgbClr val="2E2E2E"/>
                </a:solidFill>
                <a:latin typeface="poppins-extralight"/>
              </a:rPr>
              <a:t>paslaugoms</a:t>
            </a:r>
            <a:r>
              <a:rPr lang="en-US" dirty="0">
                <a:solidFill>
                  <a:srgbClr val="2E2E2E"/>
                </a:solidFill>
                <a:latin typeface="poppins-extralight"/>
              </a:rPr>
              <a:t>, </a:t>
            </a:r>
            <a:r>
              <a:rPr lang="en-US" dirty="0" err="1">
                <a:solidFill>
                  <a:srgbClr val="2E2E2E"/>
                </a:solidFill>
                <a:latin typeface="poppins-extralight"/>
              </a:rPr>
              <a:t>maisto</a:t>
            </a:r>
            <a:r>
              <a:rPr lang="en-US" dirty="0">
                <a:solidFill>
                  <a:srgbClr val="2E2E2E"/>
                </a:solidFill>
                <a:latin typeface="poppins-extralight"/>
              </a:rPr>
              <a:t> </a:t>
            </a:r>
            <a:r>
              <a:rPr lang="en-US" dirty="0" err="1">
                <a:solidFill>
                  <a:srgbClr val="2E2E2E"/>
                </a:solidFill>
                <a:latin typeface="poppins-extralight"/>
              </a:rPr>
              <a:t>sistemoms</a:t>
            </a:r>
            <a:r>
              <a:rPr lang="en-US" dirty="0">
                <a:solidFill>
                  <a:srgbClr val="2E2E2E"/>
                </a:solidFill>
                <a:latin typeface="poppins-extralight"/>
              </a:rPr>
              <a:t> </a:t>
            </a:r>
            <a:r>
              <a:rPr lang="en-US" dirty="0" err="1">
                <a:solidFill>
                  <a:srgbClr val="2E2E2E"/>
                </a:solidFill>
                <a:latin typeface="poppins-extralight"/>
              </a:rPr>
              <a:t>ir</a:t>
            </a:r>
            <a:r>
              <a:rPr lang="en-US" dirty="0">
                <a:solidFill>
                  <a:srgbClr val="2E2E2E"/>
                </a:solidFill>
                <a:latin typeface="poppins-extralight"/>
              </a:rPr>
              <a:t> bet </a:t>
            </a:r>
            <a:r>
              <a:rPr lang="en-US" dirty="0" err="1">
                <a:solidFill>
                  <a:srgbClr val="2E2E2E"/>
                </a:solidFill>
                <a:latin typeface="poppins-extralight"/>
              </a:rPr>
              <a:t>kam</a:t>
            </a:r>
            <a:r>
              <a:rPr lang="en-US" dirty="0">
                <a:solidFill>
                  <a:srgbClr val="2E2E2E"/>
                </a:solidFill>
                <a:latin typeface="poppins-extralight"/>
              </a:rPr>
              <a:t> </a:t>
            </a:r>
            <a:r>
              <a:rPr lang="en-US" dirty="0" err="1">
                <a:solidFill>
                  <a:srgbClr val="2E2E2E"/>
                </a:solidFill>
                <a:latin typeface="poppins-extralight"/>
              </a:rPr>
              <a:t>kitam</a:t>
            </a:r>
            <a:r>
              <a:rPr lang="en-US" dirty="0">
                <a:solidFill>
                  <a:srgbClr val="2E2E2E"/>
                </a:solidFill>
                <a:latin typeface="poppins-extralight"/>
              </a:rPr>
              <a:t>.</a:t>
            </a:r>
            <a:endParaRPr lang="en-IE" dirty="0"/>
          </a:p>
        </p:txBody>
      </p:sp>
      <p:pic>
        <p:nvPicPr>
          <p:cNvPr id="7" name="Picture Placeholder 6" descr="Fresh orange slice in water">
            <a:extLst>
              <a:ext uri="{FF2B5EF4-FFF2-40B4-BE49-F238E27FC236}">
                <a16:creationId xmlns:a16="http://schemas.microsoft.com/office/drawing/2014/main" id="{13367E5A-A424-41C5-93E7-039A3EED9395}"/>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8" name="TextBox 7">
            <a:extLst>
              <a:ext uri="{FF2B5EF4-FFF2-40B4-BE49-F238E27FC236}">
                <a16:creationId xmlns:a16="http://schemas.microsoft.com/office/drawing/2014/main" id="{529E8F99-9213-4433-BF01-813EA941BBDB}"/>
              </a:ext>
            </a:extLst>
          </p:cNvPr>
          <p:cNvSpPr txBox="1"/>
          <p:nvPr/>
        </p:nvSpPr>
        <p:spPr>
          <a:xfrm>
            <a:off x="1211911" y="1941222"/>
            <a:ext cx="4393096" cy="3170099"/>
          </a:xfrm>
          <a:prstGeom prst="rect">
            <a:avLst/>
          </a:prstGeom>
          <a:noFill/>
        </p:spPr>
        <p:txBody>
          <a:bodyPr wrap="square" rtlCol="0">
            <a:spAutoFit/>
          </a:bodyPr>
          <a:lstStyle/>
          <a:p>
            <a:r>
              <a:rPr lang="en-US" sz="4000" b="1" dirty="0"/>
              <a:t>KŪRYBIŠKUMAS IR INOVACIJOS MAISTO INDUSTRIJOJE</a:t>
            </a:r>
          </a:p>
          <a:p>
            <a:endParaRPr lang="en-US" sz="4000" b="1" dirty="0"/>
          </a:p>
        </p:txBody>
      </p:sp>
    </p:spTree>
    <p:extLst>
      <p:ext uri="{BB962C8B-B14F-4D97-AF65-F5344CB8AC3E}">
        <p14:creationId xmlns:p14="http://schemas.microsoft.com/office/powerpoint/2010/main" val="3176593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E5D5F7-6788-4DEB-9EB5-2B29414AB2DB}"/>
              </a:ext>
            </a:extLst>
          </p:cNvPr>
          <p:cNvSpPr>
            <a:spLocks noGrp="1"/>
          </p:cNvSpPr>
          <p:nvPr>
            <p:ph type="body" sz="quarter" idx="18"/>
          </p:nvPr>
        </p:nvSpPr>
        <p:spPr>
          <a:xfrm>
            <a:off x="1313793" y="1408386"/>
            <a:ext cx="5412826" cy="5181600"/>
          </a:xfrm>
        </p:spPr>
        <p:txBody>
          <a:bodyPr>
            <a:normAutofit fontScale="92500" lnSpcReduction="20000"/>
          </a:bodyPr>
          <a:lstStyle/>
          <a:p>
            <a:pPr>
              <a:lnSpc>
                <a:spcPct val="110000"/>
              </a:lnSpc>
            </a:pPr>
            <a:r>
              <a:rPr lang="lt-LT" dirty="0"/>
              <a:t>Pirmojo etapo tikslas – įsijausti į vartotojo vaidmenį, kad geriau suprastumėte arba geriau įsivaizduotumėte, kas žmonėms iš tikrųjų rūpi. Reikia sukurti jų istoriją ir sužinoti apie problemą bei tuos, kurie ją patiria. </a:t>
            </a:r>
          </a:p>
          <a:p>
            <a:pPr>
              <a:lnSpc>
                <a:spcPct val="110000"/>
              </a:lnSpc>
            </a:pPr>
            <a:r>
              <a:rPr lang="lt-LT" dirty="0"/>
              <a:t>Pavyzdžiui, jei norite padėti vyresnio amžiaus žmonėms, galite išsiaiškinti, kad jie nori išsaugoti galimybę gaminti maistą ir maitintis patys. Jūsų pokalbių metu jie gali pasidalyti įvairiais būdais, kaip jie gali tai padaryti. Vėliau pokalbio metu norėsite gilintis, ieškoti asmeninių istorijų ar situacijų. Geriausia būtų, jei šį procesą pakartotumėte su daugeliu žmonių, turinčių tą pačią problemą.</a:t>
            </a:r>
            <a:endParaRPr lang="en-IE" dirty="0"/>
          </a:p>
        </p:txBody>
      </p:sp>
      <p:sp>
        <p:nvSpPr>
          <p:cNvPr id="4" name="Text Placeholder 3">
            <a:extLst>
              <a:ext uri="{FF2B5EF4-FFF2-40B4-BE49-F238E27FC236}">
                <a16:creationId xmlns:a16="http://schemas.microsoft.com/office/drawing/2014/main" id="{242AB8F8-1443-4C2E-9CD9-E72722688437}"/>
              </a:ext>
            </a:extLst>
          </p:cNvPr>
          <p:cNvSpPr>
            <a:spLocks noGrp="1"/>
          </p:cNvSpPr>
          <p:nvPr>
            <p:ph type="body" sz="quarter" idx="16"/>
          </p:nvPr>
        </p:nvSpPr>
        <p:spPr>
          <a:xfrm>
            <a:off x="1718561" y="406323"/>
            <a:ext cx="4716425" cy="582221"/>
          </a:xfrm>
        </p:spPr>
        <p:txBody>
          <a:bodyPr>
            <a:normAutofit/>
          </a:bodyPr>
          <a:lstStyle/>
          <a:p>
            <a:r>
              <a:rPr lang="lt-LT" sz="3300" b="1"/>
              <a:t>1 etapas: įsijautimas</a:t>
            </a:r>
          </a:p>
        </p:txBody>
      </p:sp>
      <p:grpSp>
        <p:nvGrpSpPr>
          <p:cNvPr id="5" name="Graphic 3">
            <a:extLst>
              <a:ext uri="{FF2B5EF4-FFF2-40B4-BE49-F238E27FC236}">
                <a16:creationId xmlns:a16="http://schemas.microsoft.com/office/drawing/2014/main" id="{AFCF33E0-72F9-410D-AAA9-EC9C8AF37A00}"/>
              </a:ext>
            </a:extLst>
          </p:cNvPr>
          <p:cNvGrpSpPr/>
          <p:nvPr/>
        </p:nvGrpSpPr>
        <p:grpSpPr>
          <a:xfrm>
            <a:off x="8303171" y="2228193"/>
            <a:ext cx="2575036" cy="2204545"/>
            <a:chOff x="781761" y="3715924"/>
            <a:chExt cx="914639" cy="888654"/>
          </a:xfrm>
        </p:grpSpPr>
        <p:sp>
          <p:nvSpPr>
            <p:cNvPr id="6" name="Freeform 1176">
              <a:extLst>
                <a:ext uri="{FF2B5EF4-FFF2-40B4-BE49-F238E27FC236}">
                  <a16:creationId xmlns:a16="http://schemas.microsoft.com/office/drawing/2014/main" id="{ACD59EE2-EFF9-46F2-80CC-EFCD5A27B05E}"/>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7" name="Freeform 1177">
              <a:extLst>
                <a:ext uri="{FF2B5EF4-FFF2-40B4-BE49-F238E27FC236}">
                  <a16:creationId xmlns:a16="http://schemas.microsoft.com/office/drawing/2014/main" id="{0B92BEAD-DEA2-48A8-B21D-B8B799F1C16F}"/>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181DA56F-E05F-4125-84E1-E4A43272569D}"/>
              </a:ext>
            </a:extLst>
          </p:cNvPr>
          <p:cNvSpPr txBox="1"/>
          <p:nvPr/>
        </p:nvSpPr>
        <p:spPr>
          <a:xfrm>
            <a:off x="7714593" y="4866290"/>
            <a:ext cx="3867807" cy="830997"/>
          </a:xfrm>
          <a:prstGeom prst="rect">
            <a:avLst/>
          </a:prstGeom>
          <a:noFill/>
        </p:spPr>
        <p:txBody>
          <a:bodyPr wrap="square" rtlCol="0">
            <a:spAutoFit/>
          </a:bodyPr>
          <a:lstStyle/>
          <a:p>
            <a:pPr algn="ctr"/>
            <a:r>
              <a:rPr lang="lt-LT" sz="2400" b="1">
                <a:solidFill>
                  <a:srgbClr val="1188A3"/>
                </a:solidFill>
              </a:rPr>
              <a:t>Supratimo arba empatijos ugdymas</a:t>
            </a:r>
          </a:p>
        </p:txBody>
      </p:sp>
    </p:spTree>
    <p:extLst>
      <p:ext uri="{BB962C8B-B14F-4D97-AF65-F5344CB8AC3E}">
        <p14:creationId xmlns:p14="http://schemas.microsoft.com/office/powerpoint/2010/main" val="1019209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066544"/>
            <a:ext cx="6054486" cy="3722513"/>
          </a:xfrm>
        </p:spPr>
        <p:txBody>
          <a:bodyPr/>
          <a:lstStyle/>
          <a:p>
            <a:r>
              <a:rPr lang="lt-LT" b="1"/>
              <a:t>Tikslai</a:t>
            </a:r>
            <a:r>
              <a:rPr lang="en-US" b="1"/>
              <a:t>:</a:t>
            </a:r>
          </a:p>
          <a:p>
            <a:pPr marL="342900" indent="-342900">
              <a:buClr>
                <a:srgbClr val="FFC000"/>
              </a:buClr>
              <a:buFont typeface="Arial" panose="020B0604020202020204" pitchFamily="34" charset="0"/>
              <a:buChar char="•"/>
            </a:pPr>
            <a:r>
              <a:rPr lang="pt-BR"/>
              <a:t>Išplėsti žinias apie naudotoją ir jo problemas;</a:t>
            </a:r>
            <a:endParaRPr lang="lt-LT"/>
          </a:p>
          <a:p>
            <a:pPr marL="342900" indent="-342900">
              <a:buClr>
                <a:srgbClr val="FFC000"/>
              </a:buClr>
              <a:buFont typeface="Arial" panose="020B0604020202020204" pitchFamily="34" charset="0"/>
              <a:buChar char="•"/>
            </a:pPr>
            <a:r>
              <a:rPr lang="lt-LT"/>
              <a:t>Gauti žinių apie problemos aplinkybes, gaminio naudojimo vietą ir darbo aplinką;</a:t>
            </a:r>
          </a:p>
          <a:p>
            <a:pPr marL="342900" indent="-342900">
              <a:buClr>
                <a:srgbClr val="FFC000"/>
              </a:buClr>
              <a:buFont typeface="Arial" panose="020B0604020202020204" pitchFamily="34" charset="0"/>
              <a:buChar char="•"/>
            </a:pPr>
            <a:r>
              <a:rPr lang="en-US"/>
              <a:t>Formuoti bendrą supratimą apie iššūkį;</a:t>
            </a:r>
          </a:p>
          <a:p>
            <a:pPr marL="342900" indent="-342900">
              <a:buClr>
                <a:srgbClr val="FFC000"/>
              </a:buClr>
              <a:buFont typeface="Arial" panose="020B0604020202020204" pitchFamily="34" charset="0"/>
              <a:buChar char="•"/>
            </a:pPr>
            <a:r>
              <a:rPr lang="lt-LT"/>
              <a:t>Plėtoti specialiąsias žinias apie projektą</a:t>
            </a:r>
            <a:endParaRPr lang="en-IE"/>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158622" cy="1144838"/>
          </a:xfrm>
        </p:spPr>
        <p:txBody>
          <a:bodyPr>
            <a:normAutofit fontScale="85000" lnSpcReduction="20000"/>
          </a:bodyPr>
          <a:lstStyle/>
          <a:p>
            <a:r>
              <a:rPr lang="lt-LT" b="1"/>
              <a:t>Empatija </a:t>
            </a:r>
            <a:r>
              <a:rPr lang="lt-LT"/>
              <a:t>– klientų elgesio stebėjimas jų natūralioje aplinkoje</a:t>
            </a:r>
            <a:endParaRPr lang="en-IE"/>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45819" y="2957308"/>
            <a:ext cx="3837576" cy="3433969"/>
          </a:xfrm>
        </p:spPr>
        <p:txBody>
          <a:bodyPr>
            <a:normAutofit fontScale="92500" lnSpcReduction="20000"/>
          </a:bodyPr>
          <a:lstStyle/>
          <a:p>
            <a:r>
              <a:rPr lang="lt-LT" sz="2000" b="1" dirty="0"/>
              <a:t>Įrankių pavyzdžiai empatijos etapui:</a:t>
            </a:r>
            <a:endParaRPr lang="en-US" sz="2000" b="1" dirty="0"/>
          </a:p>
          <a:p>
            <a:pPr marL="342900" indent="-342900">
              <a:buFont typeface="Arial" panose="020B0604020202020204" pitchFamily="34" charset="0"/>
              <a:buChar char="•"/>
            </a:pPr>
            <a:r>
              <a:rPr lang="lt-LT" sz="2000" dirty="0"/>
              <a:t>Apklausos;</a:t>
            </a:r>
            <a:endParaRPr lang="en-US" sz="2000" dirty="0"/>
          </a:p>
          <a:p>
            <a:pPr marL="342900" indent="-342900">
              <a:buFont typeface="Arial" panose="020B0604020202020204" pitchFamily="34" charset="0"/>
              <a:buChar char="•"/>
            </a:pPr>
            <a:r>
              <a:rPr lang="lt-LT" sz="2000" dirty="0"/>
              <a:t>Tikslinės grupės stebėjimas;</a:t>
            </a:r>
            <a:endParaRPr lang="en-US" sz="2000" dirty="0"/>
          </a:p>
          <a:p>
            <a:pPr marL="342900" indent="-342900">
              <a:buFont typeface="Arial" panose="020B0604020202020204" pitchFamily="34" charset="0"/>
              <a:buChar char="•"/>
            </a:pPr>
            <a:r>
              <a:rPr lang="en-US" sz="2000" dirty="0" err="1"/>
              <a:t>Interviu</a:t>
            </a:r>
            <a:r>
              <a:rPr lang="en-US" sz="2000" dirty="0"/>
              <a:t>;</a:t>
            </a:r>
          </a:p>
          <a:p>
            <a:pPr marL="342900" indent="-342900">
              <a:buFont typeface="Arial" panose="020B0604020202020204" pitchFamily="34" charset="0"/>
              <a:buChar char="•"/>
            </a:pPr>
            <a:r>
              <a:rPr lang="en-US" sz="2000" dirty="0" err="1"/>
              <a:t>Galutinio</a:t>
            </a:r>
            <a:r>
              <a:rPr lang="en-US" sz="2000" dirty="0"/>
              <a:t> </a:t>
            </a:r>
            <a:r>
              <a:rPr lang="lt-LT" sz="2000" dirty="0"/>
              <a:t>vartotojo</a:t>
            </a:r>
            <a:r>
              <a:rPr lang="en-US" sz="2000" dirty="0"/>
              <a:t> </a:t>
            </a:r>
            <a:r>
              <a:rPr lang="en-US" sz="2000" dirty="0" err="1"/>
              <a:t>išklausymas</a:t>
            </a:r>
            <a:r>
              <a:rPr lang="en-US" sz="2000" dirty="0"/>
              <a:t>;</a:t>
            </a:r>
            <a:endParaRPr lang="lt-LT" sz="2000" dirty="0"/>
          </a:p>
          <a:p>
            <a:pPr marL="342900" indent="-342900">
              <a:buFont typeface="Arial" panose="020B0604020202020204" pitchFamily="34" charset="0"/>
              <a:buChar char="•"/>
            </a:pPr>
            <a:r>
              <a:rPr lang="lt-LT" sz="2000" dirty="0"/>
              <a:t>Stebėjimas;</a:t>
            </a:r>
          </a:p>
          <a:p>
            <a:pPr marL="342900" indent="-342900">
              <a:buFont typeface="Arial" panose="020B0604020202020204" pitchFamily="34" charset="0"/>
              <a:buChar char="•"/>
            </a:pPr>
            <a:r>
              <a:rPr lang="lt-LT" sz="2000" dirty="0"/>
              <a:t>Kūno šturmas (</a:t>
            </a:r>
            <a:r>
              <a:rPr lang="lt-LT" sz="2000" i="1" dirty="0"/>
              <a:t>angl. </a:t>
            </a:r>
            <a:r>
              <a:rPr lang="lt-LT" sz="2000" i="1" dirty="0" err="1"/>
              <a:t>bodystorming</a:t>
            </a:r>
            <a:r>
              <a:rPr lang="lt-LT" sz="2000" i="1" dirty="0"/>
              <a:t> </a:t>
            </a:r>
            <a:r>
              <a:rPr lang="lt-LT" sz="2000" dirty="0"/>
              <a:t>technika, kai įsivaizduojama, kaip būtų naudojamas dar nesukurtas produktas);</a:t>
            </a:r>
          </a:p>
          <a:p>
            <a:pPr marL="342900" indent="-342900">
              <a:buFont typeface="Arial" panose="020B0604020202020204" pitchFamily="34" charset="0"/>
              <a:buChar char="•"/>
            </a:pPr>
            <a:r>
              <a:rPr lang="lt-LT" sz="2000" dirty="0"/>
              <a:t>Vaidmenų žaidimai.</a:t>
            </a:r>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1</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63649" y="2109112"/>
            <a:ext cx="4416733" cy="369332"/>
          </a:xfrm>
          <a:prstGeom prst="rect">
            <a:avLst/>
          </a:prstGeom>
          <a:solidFill>
            <a:srgbClr val="FFD100"/>
          </a:solidFill>
        </p:spPr>
        <p:txBody>
          <a:bodyPr wrap="square">
            <a:spAutoFit/>
          </a:bodyPr>
          <a:lstStyle/>
          <a:p>
            <a:pPr algn="ctr"/>
            <a:r>
              <a:rPr lang="lt-LT" b="1" dirty="0">
                <a:solidFill>
                  <a:srgbClr val="000000"/>
                </a:solidFill>
              </a:rPr>
              <a:t>Šiame etape neturėtume daryti išvadų</a:t>
            </a:r>
          </a:p>
        </p:txBody>
      </p:sp>
      <p:grpSp>
        <p:nvGrpSpPr>
          <p:cNvPr id="14" name="Graphic 3">
            <a:extLst>
              <a:ext uri="{FF2B5EF4-FFF2-40B4-BE49-F238E27FC236}">
                <a16:creationId xmlns:a16="http://schemas.microsoft.com/office/drawing/2014/main" id="{7E8395D7-5A71-4424-B173-C1B95892D781}"/>
              </a:ext>
            </a:extLst>
          </p:cNvPr>
          <p:cNvGrpSpPr/>
          <p:nvPr/>
        </p:nvGrpSpPr>
        <p:grpSpPr>
          <a:xfrm>
            <a:off x="1846953" y="420414"/>
            <a:ext cx="1650124" cy="1475430"/>
            <a:chOff x="781761" y="3715924"/>
            <a:chExt cx="914639" cy="888654"/>
          </a:xfrm>
        </p:grpSpPr>
        <p:sp>
          <p:nvSpPr>
            <p:cNvPr id="15" name="Freeform 1176">
              <a:extLst>
                <a:ext uri="{FF2B5EF4-FFF2-40B4-BE49-F238E27FC236}">
                  <a16:creationId xmlns:a16="http://schemas.microsoft.com/office/drawing/2014/main" id="{AE551E45-9B41-48EF-B37F-5BCE3377D9A0}"/>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16" name="Freeform 1177">
              <a:extLst>
                <a:ext uri="{FF2B5EF4-FFF2-40B4-BE49-F238E27FC236}">
                  <a16:creationId xmlns:a16="http://schemas.microsoft.com/office/drawing/2014/main" id="{EE084CF5-1604-447A-AC7F-D323F788983F}"/>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64848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B0145-C34D-402F-88A6-04AA8402151B}"/>
              </a:ext>
            </a:extLst>
          </p:cNvPr>
          <p:cNvSpPr>
            <a:spLocks noGrp="1"/>
          </p:cNvSpPr>
          <p:nvPr>
            <p:ph type="body" sz="quarter" idx="18"/>
          </p:nvPr>
        </p:nvSpPr>
        <p:spPr>
          <a:xfrm>
            <a:off x="0" y="2545710"/>
            <a:ext cx="4267200" cy="3281905"/>
          </a:xfrm>
        </p:spPr>
        <p:txBody>
          <a:bodyPr/>
          <a:lstStyle/>
          <a:p>
            <a:pPr indent="0"/>
            <a:r>
              <a:rPr lang="lt-LT"/>
              <a:t>Šiame trumpame vaizdo įraše apibrėžiama, kas yra empatija ir pabrėžiama empatijos ir visiško įsijautimo į problemą ar galutinį vartotoją svarba, siekiant išspręsti jo problemas ir taip išlaikyti ryšį su savo misija.</a:t>
            </a:r>
          </a:p>
        </p:txBody>
      </p:sp>
      <p:sp>
        <p:nvSpPr>
          <p:cNvPr id="3" name="Text Placeholder 2">
            <a:extLst>
              <a:ext uri="{FF2B5EF4-FFF2-40B4-BE49-F238E27FC236}">
                <a16:creationId xmlns:a16="http://schemas.microsoft.com/office/drawing/2014/main" id="{B64E0A43-0151-4BEC-8517-BF382B89A792}"/>
              </a:ext>
            </a:extLst>
          </p:cNvPr>
          <p:cNvSpPr>
            <a:spLocks noGrp="1"/>
          </p:cNvSpPr>
          <p:nvPr>
            <p:ph type="body" sz="quarter" idx="16"/>
          </p:nvPr>
        </p:nvSpPr>
        <p:spPr/>
        <p:txBody>
          <a:bodyPr/>
          <a:lstStyle/>
          <a:p>
            <a:r>
              <a:rPr lang="lt-LT" b="1" dirty="0"/>
              <a:t>Empatija kaip priemonė</a:t>
            </a:r>
            <a:endParaRPr lang="en-IE" b="1" dirty="0"/>
          </a:p>
        </p:txBody>
      </p:sp>
      <p:pic>
        <p:nvPicPr>
          <p:cNvPr id="4" name="Online Media 3" title="Empathy">
            <a:hlinkClick r:id="" action="ppaction://media"/>
            <a:extLst>
              <a:ext uri="{FF2B5EF4-FFF2-40B4-BE49-F238E27FC236}">
                <a16:creationId xmlns:a16="http://schemas.microsoft.com/office/drawing/2014/main" id="{63F1B7D0-4DA5-4CCC-9740-21DF26C1A710}"/>
              </a:ext>
            </a:extLst>
          </p:cNvPr>
          <p:cNvPicPr>
            <a:picLocks noRot="1" noChangeAspect="1"/>
          </p:cNvPicPr>
          <p:nvPr>
            <a:videoFile r:link="rId1"/>
          </p:nvPr>
        </p:nvPicPr>
        <p:blipFill>
          <a:blip r:embed="rId3"/>
          <a:stretch>
            <a:fillRect/>
          </a:stretch>
        </p:blipFill>
        <p:spPr>
          <a:xfrm>
            <a:off x="4910082" y="1219200"/>
            <a:ext cx="6819462" cy="4032000"/>
          </a:xfrm>
          <a:prstGeom prst="rect">
            <a:avLst/>
          </a:prstGeom>
        </p:spPr>
      </p:pic>
      <p:sp>
        <p:nvSpPr>
          <p:cNvPr id="6" name="TextBox 5">
            <a:extLst>
              <a:ext uri="{FF2B5EF4-FFF2-40B4-BE49-F238E27FC236}">
                <a16:creationId xmlns:a16="http://schemas.microsoft.com/office/drawing/2014/main" id="{815B28C8-4792-49D2-ACBC-EAF542B84F07}"/>
              </a:ext>
            </a:extLst>
          </p:cNvPr>
          <p:cNvSpPr txBox="1"/>
          <p:nvPr/>
        </p:nvSpPr>
        <p:spPr>
          <a:xfrm>
            <a:off x="5139559" y="6021692"/>
            <a:ext cx="6096000" cy="369332"/>
          </a:xfrm>
          <a:prstGeom prst="rect">
            <a:avLst/>
          </a:prstGeom>
          <a:noFill/>
        </p:spPr>
        <p:txBody>
          <a:bodyPr wrap="square">
            <a:spAutoFit/>
          </a:bodyPr>
          <a:lstStyle/>
          <a:p>
            <a:r>
              <a:rPr lang="en-IE">
                <a:solidFill>
                  <a:schemeClr val="bg2">
                    <a:lumMod val="50000"/>
                  </a:schemeClr>
                </a:solidFill>
                <a:hlinkClick r:id="rId4">
                  <a:extLst>
                    <a:ext uri="{A12FA001-AC4F-418D-AE19-62706E023703}">
                      <ahyp:hlinkClr xmlns:ahyp="http://schemas.microsoft.com/office/drawing/2018/hyperlinkcolor" val="tx"/>
                    </a:ext>
                  </a:extLst>
                </a:hlinkClick>
              </a:rPr>
              <a:t>Empathy - YouTube</a:t>
            </a:r>
            <a:endParaRPr lang="en-IE">
              <a:solidFill>
                <a:schemeClr val="bg2">
                  <a:lumMod val="50000"/>
                </a:schemeClr>
              </a:solidFill>
            </a:endParaRPr>
          </a:p>
        </p:txBody>
      </p:sp>
    </p:spTree>
    <p:extLst>
      <p:ext uri="{BB962C8B-B14F-4D97-AF65-F5344CB8AC3E}">
        <p14:creationId xmlns:p14="http://schemas.microsoft.com/office/powerpoint/2010/main" val="106393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282262" y="1366345"/>
            <a:ext cx="5296531" cy="5491655"/>
          </a:xfrm>
        </p:spPr>
        <p:txBody>
          <a:bodyPr>
            <a:noAutofit/>
          </a:bodyPr>
          <a:lstStyle/>
          <a:p>
            <a:pPr>
              <a:lnSpc>
                <a:spcPct val="120000"/>
              </a:lnSpc>
            </a:pPr>
            <a:r>
              <a:rPr lang="lt-LT" sz="2000" dirty="0">
                <a:solidFill>
                  <a:srgbClr val="030303"/>
                </a:solidFill>
              </a:rPr>
              <a:t>Apibrėžimo etapas dažnai būna ilgiausias, tačiau verta neskubėti, kad geriau suprastume tikruosius žmonių poreikius, atlikdami tam tikrus veiksmus, pavyzdžiui, sudarydami empatijos žemėlapį arba pabraukdami veiksmažodžius ar veiksmus, kuriuos žmonės minėjo kalbėdami apie savo problemas: pavyzdžiui, eiti apsipirkti, gaminti maistą yra varginantis dalykas, ilgai stovėti, sunku ryti ar net sunku laikyti šakutę. Galbūt suprasite, kad tai susiję ne tiek su maistu, kiek su jį supančiomis užduotimis. Atlikę analizę, suformuluokite šiai grupei tinkantį problemos teiginį.</a:t>
            </a:r>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473672" y="325820"/>
            <a:ext cx="5105121" cy="820379"/>
          </a:xfrm>
        </p:spPr>
        <p:txBody>
          <a:bodyPr>
            <a:normAutofit fontScale="92500" lnSpcReduction="20000"/>
          </a:bodyPr>
          <a:lstStyle/>
          <a:p>
            <a:r>
              <a:rPr lang="lt-LT" sz="3300" b="1" dirty="0"/>
              <a:t>2 etapas: problemos apibrėžimas</a:t>
            </a:r>
            <a:endParaRPr lang="en-IE" sz="3300" b="1" dirty="0"/>
          </a:p>
        </p:txBody>
      </p:sp>
      <p:grpSp>
        <p:nvGrpSpPr>
          <p:cNvPr id="5" name="Group 4">
            <a:extLst>
              <a:ext uri="{FF2B5EF4-FFF2-40B4-BE49-F238E27FC236}">
                <a16:creationId xmlns:a16="http://schemas.microsoft.com/office/drawing/2014/main" id="{5BA3E340-3100-402D-81BB-6A0575DED51D}"/>
              </a:ext>
            </a:extLst>
          </p:cNvPr>
          <p:cNvGrpSpPr/>
          <p:nvPr/>
        </p:nvGrpSpPr>
        <p:grpSpPr>
          <a:xfrm>
            <a:off x="8597462" y="1776248"/>
            <a:ext cx="2669627" cy="2627586"/>
            <a:chOff x="3258209" y="1217582"/>
            <a:chExt cx="4712093" cy="4711281"/>
          </a:xfrm>
        </p:grpSpPr>
        <p:sp>
          <p:nvSpPr>
            <p:cNvPr id="6" name="Freeform 31">
              <a:extLst>
                <a:ext uri="{FF2B5EF4-FFF2-40B4-BE49-F238E27FC236}">
                  <a16:creationId xmlns:a16="http://schemas.microsoft.com/office/drawing/2014/main" id="{3A66777D-F708-462E-AFF6-E9201845DCB8}"/>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0CCFAFFD-1EA5-4BF1-812B-A38FCF3774A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44B8C398-0215-46E5-90D1-60AEDC765822}"/>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28947B16-F090-4108-A2A0-4E2778A88F33}"/>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0" name="Freeform 17">
                <a:extLst>
                  <a:ext uri="{FF2B5EF4-FFF2-40B4-BE49-F238E27FC236}">
                    <a16:creationId xmlns:a16="http://schemas.microsoft.com/office/drawing/2014/main" id="{A46F847A-67B5-414A-A327-00CBE1410B5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1" name="Freeform 18">
                <a:extLst>
                  <a:ext uri="{FF2B5EF4-FFF2-40B4-BE49-F238E27FC236}">
                    <a16:creationId xmlns:a16="http://schemas.microsoft.com/office/drawing/2014/main" id="{1BDDCE2E-1BD8-4F77-BC7B-FCB13643A8E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2" name="Freeform 19">
                <a:extLst>
                  <a:ext uri="{FF2B5EF4-FFF2-40B4-BE49-F238E27FC236}">
                    <a16:creationId xmlns:a16="http://schemas.microsoft.com/office/drawing/2014/main" id="{E90A22F4-AF7A-4ACE-B00A-10FDBF0C104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3" name="Freeform 20">
                <a:extLst>
                  <a:ext uri="{FF2B5EF4-FFF2-40B4-BE49-F238E27FC236}">
                    <a16:creationId xmlns:a16="http://schemas.microsoft.com/office/drawing/2014/main" id="{508C4AEC-4460-4B87-8CD0-2CDD985DEE0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4" name="Freeform 21">
                <a:extLst>
                  <a:ext uri="{FF2B5EF4-FFF2-40B4-BE49-F238E27FC236}">
                    <a16:creationId xmlns:a16="http://schemas.microsoft.com/office/drawing/2014/main" id="{5B7C1784-0CC2-44FA-BC83-B6988C3DB4B2}"/>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22">
                <a:extLst>
                  <a:ext uri="{FF2B5EF4-FFF2-40B4-BE49-F238E27FC236}">
                    <a16:creationId xmlns:a16="http://schemas.microsoft.com/office/drawing/2014/main" id="{30C25394-FC5A-436E-A68F-749D531CA7E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6" name="Freeform 23">
                <a:extLst>
                  <a:ext uri="{FF2B5EF4-FFF2-40B4-BE49-F238E27FC236}">
                    <a16:creationId xmlns:a16="http://schemas.microsoft.com/office/drawing/2014/main" id="{84165E7F-0A94-4F60-8F01-E294AF88C18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7" name="Freeform 24">
                <a:extLst>
                  <a:ext uri="{FF2B5EF4-FFF2-40B4-BE49-F238E27FC236}">
                    <a16:creationId xmlns:a16="http://schemas.microsoft.com/office/drawing/2014/main" id="{8218654C-2247-4656-861C-525ABD41B11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25">
                <a:extLst>
                  <a:ext uri="{FF2B5EF4-FFF2-40B4-BE49-F238E27FC236}">
                    <a16:creationId xmlns:a16="http://schemas.microsoft.com/office/drawing/2014/main" id="{7921A464-A743-4A4C-8234-AA966C829DB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9" name="Freeform 26">
                <a:extLst>
                  <a:ext uri="{FF2B5EF4-FFF2-40B4-BE49-F238E27FC236}">
                    <a16:creationId xmlns:a16="http://schemas.microsoft.com/office/drawing/2014/main" id="{5F31A82B-9B12-47A6-B1FC-C3983C47171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0" name="Freeform 27">
                <a:extLst>
                  <a:ext uri="{FF2B5EF4-FFF2-40B4-BE49-F238E27FC236}">
                    <a16:creationId xmlns:a16="http://schemas.microsoft.com/office/drawing/2014/main" id="{F3ED18E5-51CE-4B51-BC64-265F623006FF}"/>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1" name="Freeform 28">
                <a:extLst>
                  <a:ext uri="{FF2B5EF4-FFF2-40B4-BE49-F238E27FC236}">
                    <a16:creationId xmlns:a16="http://schemas.microsoft.com/office/drawing/2014/main" id="{A4FECC6E-F192-4F22-9713-42C68D74B8F1}"/>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2" name="Freeform 29">
                <a:extLst>
                  <a:ext uri="{FF2B5EF4-FFF2-40B4-BE49-F238E27FC236}">
                    <a16:creationId xmlns:a16="http://schemas.microsoft.com/office/drawing/2014/main" id="{13FF1E71-95CE-45FF-8223-61A55FAF4AB7}"/>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3" name="Freeform 30">
                <a:extLst>
                  <a:ext uri="{FF2B5EF4-FFF2-40B4-BE49-F238E27FC236}">
                    <a16:creationId xmlns:a16="http://schemas.microsoft.com/office/drawing/2014/main" id="{219790D9-8091-4684-BA4E-EE4E0F78836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24" name="Flowchart: Delay 23">
            <a:extLst>
              <a:ext uri="{FF2B5EF4-FFF2-40B4-BE49-F238E27FC236}">
                <a16:creationId xmlns:a16="http://schemas.microsoft.com/office/drawing/2014/main" id="{0B596C8B-206D-4A7F-B5DB-5613FD469640}"/>
              </a:ext>
            </a:extLst>
          </p:cNvPr>
          <p:cNvSpPr/>
          <p:nvPr/>
        </p:nvSpPr>
        <p:spPr>
          <a:xfrm rot="18966353">
            <a:off x="11020534" y="3135784"/>
            <a:ext cx="145855" cy="231494"/>
          </a:xfrm>
          <a:prstGeom prst="flowChartDelay">
            <a:avLst/>
          </a:prstGeom>
          <a:solidFill>
            <a:srgbClr val="FFD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a:extLst>
              <a:ext uri="{FF2B5EF4-FFF2-40B4-BE49-F238E27FC236}">
                <a16:creationId xmlns:a16="http://schemas.microsoft.com/office/drawing/2014/main" id="{BB38D494-4DD4-46E0-98A0-16E14482AA3A}"/>
              </a:ext>
            </a:extLst>
          </p:cNvPr>
          <p:cNvSpPr txBox="1"/>
          <p:nvPr/>
        </p:nvSpPr>
        <p:spPr>
          <a:xfrm>
            <a:off x="7694527" y="4919832"/>
            <a:ext cx="3867807" cy="1200329"/>
          </a:xfrm>
          <a:prstGeom prst="rect">
            <a:avLst/>
          </a:prstGeom>
          <a:noFill/>
        </p:spPr>
        <p:txBody>
          <a:bodyPr wrap="square" rtlCol="0">
            <a:spAutoFit/>
          </a:bodyPr>
          <a:lstStyle/>
          <a:p>
            <a:pPr algn="ctr"/>
            <a:r>
              <a:rPr lang="lt-LT" sz="2400" b="1">
                <a:solidFill>
                  <a:srgbClr val="1188A3"/>
                </a:solidFill>
              </a:rPr>
              <a:t>Nustatyti konkrečias vartotojo problemas ir poreikius.</a:t>
            </a:r>
          </a:p>
        </p:txBody>
      </p:sp>
    </p:spTree>
    <p:extLst>
      <p:ext uri="{BB962C8B-B14F-4D97-AF65-F5344CB8AC3E}">
        <p14:creationId xmlns:p14="http://schemas.microsoft.com/office/powerpoint/2010/main" val="1949860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lt-LT" b="1" dirty="0"/>
              <a:t>Tikslai</a:t>
            </a:r>
            <a:r>
              <a:rPr lang="en-US" b="1" dirty="0"/>
              <a:t>:</a:t>
            </a:r>
          </a:p>
          <a:p>
            <a:pPr marL="342900" indent="-342900">
              <a:buClr>
                <a:srgbClr val="FFC000"/>
              </a:buClr>
              <a:buFont typeface="Arial" panose="020B0604020202020204" pitchFamily="34" charset="0"/>
              <a:buChar char="•"/>
            </a:pPr>
            <a:r>
              <a:rPr lang="lt-LT" dirty="0"/>
              <a:t>Tikslas – daugiau sužinoti apie šią problemą ir tuos, kurie su ja susiduria ir (arba) kuriems ji daro poveikį (jūsų tikslinė grupė);</a:t>
            </a:r>
          </a:p>
          <a:p>
            <a:pPr marL="342900" indent="-342900">
              <a:buClr>
                <a:srgbClr val="FFC000"/>
              </a:buClr>
              <a:buFont typeface="Arial" panose="020B0604020202020204" pitchFamily="34" charset="0"/>
              <a:buChar char="•"/>
            </a:pPr>
            <a:r>
              <a:rPr lang="lt-LT" dirty="0"/>
              <a:t>Tuomet surinkti tai, ką sužinojote, įgytas įžvalgas ir pradėti formuluoti tikruosius potencialaus vartotojo poreikius ir norus;</a:t>
            </a:r>
          </a:p>
          <a:p>
            <a:pPr marL="342900" indent="-342900">
              <a:buClr>
                <a:srgbClr val="FFC000"/>
              </a:buClr>
              <a:buFont typeface="Arial" panose="020B0604020202020204" pitchFamily="34" charset="0"/>
              <a:buChar char="•"/>
            </a:pPr>
            <a:r>
              <a:rPr lang="lt-LT" dirty="0"/>
              <a:t>Sukurti problemos formuluotę.</a:t>
            </a: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92500" lnSpcReduction="20000"/>
          </a:bodyPr>
          <a:lstStyle/>
          <a:p>
            <a:pPr>
              <a:lnSpc>
                <a:spcPct val="120000"/>
              </a:lnSpc>
            </a:pPr>
            <a:r>
              <a:rPr lang="pt-BR" b="1"/>
              <a:t>Problemos apibrėžimas </a:t>
            </a:r>
            <a:r>
              <a:rPr lang="lt-LT"/>
              <a:t>–</a:t>
            </a:r>
            <a:r>
              <a:rPr lang="pt-BR"/>
              <a:t> faktinių poreikių įvertinimas ir problemos formulavimas</a:t>
            </a:r>
            <a:endParaRPr lang="en-IE"/>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45819" y="2957308"/>
            <a:ext cx="3837576" cy="3433969"/>
          </a:xfrm>
        </p:spPr>
        <p:txBody>
          <a:bodyPr>
            <a:normAutofit lnSpcReduction="10000"/>
          </a:bodyPr>
          <a:lstStyle/>
          <a:p>
            <a:r>
              <a:rPr lang="lt-LT" sz="2000" b="1"/>
              <a:t>Įrankių pavyzdžiai apibrėžimo etapui</a:t>
            </a:r>
            <a:r>
              <a:rPr lang="en-US" sz="2000" b="1"/>
              <a:t>:</a:t>
            </a:r>
          </a:p>
          <a:p>
            <a:pPr marL="342900" indent="-342900">
              <a:buFont typeface="Arial" panose="020B0604020202020204" pitchFamily="34" charset="0"/>
              <a:buChar char="•"/>
            </a:pPr>
            <a:r>
              <a:rPr lang="lt-LT" sz="2000"/>
              <a:t>Empatijos žemėlapio sudarymas;</a:t>
            </a:r>
          </a:p>
          <a:p>
            <a:pPr marL="342900" indent="-342900">
              <a:buFont typeface="Arial" panose="020B0604020202020204" pitchFamily="34" charset="0"/>
              <a:buChar char="•"/>
            </a:pPr>
            <a:r>
              <a:rPr lang="lt-LT" sz="2000"/>
              <a:t>Personų kūrimas;</a:t>
            </a:r>
          </a:p>
          <a:p>
            <a:pPr marL="342900" indent="-342900">
              <a:buFont typeface="Arial" panose="020B0604020202020204" pitchFamily="34" charset="0"/>
              <a:buChar char="•"/>
            </a:pPr>
            <a:r>
              <a:rPr lang="en-US" sz="2000"/>
              <a:t>Storytelling’as;</a:t>
            </a:r>
          </a:p>
          <a:p>
            <a:pPr marL="342900" indent="-342900">
              <a:buFont typeface="Arial" panose="020B0604020202020204" pitchFamily="34" charset="0"/>
              <a:buChar char="•"/>
            </a:pPr>
            <a:r>
              <a:rPr lang="lt-LT" sz="2000"/>
              <a:t>Kliento patirtis;</a:t>
            </a:r>
          </a:p>
          <a:p>
            <a:pPr marL="342900" indent="-342900">
              <a:buFont typeface="Arial" panose="020B0604020202020204" pitchFamily="34" charset="0"/>
              <a:buChar char="•"/>
            </a:pPr>
            <a:r>
              <a:rPr lang="lt-LT" sz="2000"/>
              <a:t>„</a:t>
            </a:r>
            <a:r>
              <a:rPr lang="en-US" sz="2000"/>
              <a:t>Lean Canvas</a:t>
            </a:r>
            <a:r>
              <a:rPr lang="lt-LT" sz="2000"/>
              <a:t>“;</a:t>
            </a:r>
            <a:endParaRPr lang="en-US" sz="2000"/>
          </a:p>
          <a:p>
            <a:pPr marL="342900" indent="-342900">
              <a:buFont typeface="Arial" panose="020B0604020202020204" pitchFamily="34" charset="0"/>
              <a:buChar char="•"/>
            </a:pPr>
            <a:r>
              <a:rPr lang="lt-LT" sz="2000"/>
              <a:t>Programėlės:</a:t>
            </a:r>
            <a:r>
              <a:rPr lang="en-US" sz="2000"/>
              <a:t> Trello, Asana, Evernote, OneNote.</a:t>
            </a:r>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2</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63649" y="2109112"/>
            <a:ext cx="4689376" cy="646331"/>
          </a:xfrm>
          <a:prstGeom prst="rect">
            <a:avLst/>
          </a:prstGeom>
          <a:solidFill>
            <a:srgbClr val="FFD100"/>
          </a:solidFill>
        </p:spPr>
        <p:txBody>
          <a:bodyPr wrap="square">
            <a:spAutoFit/>
          </a:bodyPr>
          <a:lstStyle/>
          <a:p>
            <a:pPr algn="ctr"/>
            <a:r>
              <a:rPr lang="pt-BR" b="1" dirty="0">
                <a:solidFill>
                  <a:srgbClr val="000000"/>
                </a:solidFill>
              </a:rPr>
              <a:t>Turime nustatyti tikrąsias problemas ir poreikius</a:t>
            </a:r>
          </a:p>
        </p:txBody>
      </p:sp>
      <p:grpSp>
        <p:nvGrpSpPr>
          <p:cNvPr id="10" name="Group 9">
            <a:extLst>
              <a:ext uri="{FF2B5EF4-FFF2-40B4-BE49-F238E27FC236}">
                <a16:creationId xmlns:a16="http://schemas.microsoft.com/office/drawing/2014/main" id="{FA98E465-AB1B-4474-BBA1-D23AACF43F6A}"/>
              </a:ext>
            </a:extLst>
          </p:cNvPr>
          <p:cNvGrpSpPr/>
          <p:nvPr/>
        </p:nvGrpSpPr>
        <p:grpSpPr>
          <a:xfrm>
            <a:off x="1814016" y="415811"/>
            <a:ext cx="1720147" cy="1450477"/>
            <a:chOff x="3258209" y="1217582"/>
            <a:chExt cx="4712093" cy="4711281"/>
          </a:xfrm>
        </p:grpSpPr>
        <p:sp>
          <p:nvSpPr>
            <p:cNvPr id="11" name="Freeform 31">
              <a:extLst>
                <a:ext uri="{FF2B5EF4-FFF2-40B4-BE49-F238E27FC236}">
                  <a16:creationId xmlns:a16="http://schemas.microsoft.com/office/drawing/2014/main" id="{DE6C2FB9-B1FB-434D-9BA9-5818E889FE4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12" name="Freeform 32">
              <a:extLst>
                <a:ext uri="{FF2B5EF4-FFF2-40B4-BE49-F238E27FC236}">
                  <a16:creationId xmlns:a16="http://schemas.microsoft.com/office/drawing/2014/main" id="{52CAEC62-584B-4531-87F9-775467DC4CD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FA00011-3910-41DF-8D36-4730C35C3281}"/>
                </a:ext>
              </a:extLst>
            </p:cNvPr>
            <p:cNvGrpSpPr/>
            <p:nvPr/>
          </p:nvGrpSpPr>
          <p:grpSpPr>
            <a:xfrm>
              <a:off x="3258209" y="1217582"/>
              <a:ext cx="4712093" cy="4711281"/>
              <a:chOff x="3258209" y="1217582"/>
              <a:chExt cx="4712093" cy="4711281"/>
            </a:xfrm>
          </p:grpSpPr>
          <p:sp>
            <p:nvSpPr>
              <p:cNvPr id="18" name="Freeform 16">
                <a:extLst>
                  <a:ext uri="{FF2B5EF4-FFF2-40B4-BE49-F238E27FC236}">
                    <a16:creationId xmlns:a16="http://schemas.microsoft.com/office/drawing/2014/main" id="{039758F5-0CB7-4D6E-9176-6508B8CA5B5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9" name="Freeform 17">
                <a:extLst>
                  <a:ext uri="{FF2B5EF4-FFF2-40B4-BE49-F238E27FC236}">
                    <a16:creationId xmlns:a16="http://schemas.microsoft.com/office/drawing/2014/main" id="{B7C3E33D-C48A-4F87-AB20-BBD1BC951D2D}"/>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20" name="Freeform 18">
                <a:extLst>
                  <a:ext uri="{FF2B5EF4-FFF2-40B4-BE49-F238E27FC236}">
                    <a16:creationId xmlns:a16="http://schemas.microsoft.com/office/drawing/2014/main" id="{D01D9284-2A52-48AB-9670-D2EEAE81633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C205707B-2ACE-4964-A988-DBA76437F2D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22" name="Freeform 20">
                <a:extLst>
                  <a:ext uri="{FF2B5EF4-FFF2-40B4-BE49-F238E27FC236}">
                    <a16:creationId xmlns:a16="http://schemas.microsoft.com/office/drawing/2014/main" id="{7B2EDDAE-8213-4566-85F8-F161161C07D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23" name="Freeform 21">
                <a:extLst>
                  <a:ext uri="{FF2B5EF4-FFF2-40B4-BE49-F238E27FC236}">
                    <a16:creationId xmlns:a16="http://schemas.microsoft.com/office/drawing/2014/main" id="{91D743AF-1641-4303-8D25-0121A4F6BBD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4" name="Freeform 22">
                <a:extLst>
                  <a:ext uri="{FF2B5EF4-FFF2-40B4-BE49-F238E27FC236}">
                    <a16:creationId xmlns:a16="http://schemas.microsoft.com/office/drawing/2014/main" id="{7A96AA02-72BA-4A02-A651-8D1C18B869D0}"/>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5" name="Freeform 23">
                <a:extLst>
                  <a:ext uri="{FF2B5EF4-FFF2-40B4-BE49-F238E27FC236}">
                    <a16:creationId xmlns:a16="http://schemas.microsoft.com/office/drawing/2014/main" id="{367C7856-B5A6-4AC7-9555-0626F8FFDA9D}"/>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26" name="Freeform 24">
                <a:extLst>
                  <a:ext uri="{FF2B5EF4-FFF2-40B4-BE49-F238E27FC236}">
                    <a16:creationId xmlns:a16="http://schemas.microsoft.com/office/drawing/2014/main" id="{C654687D-2B61-4D33-8627-98A6DF6BDBBA}"/>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7" name="Freeform 25">
                <a:extLst>
                  <a:ext uri="{FF2B5EF4-FFF2-40B4-BE49-F238E27FC236}">
                    <a16:creationId xmlns:a16="http://schemas.microsoft.com/office/drawing/2014/main" id="{B2F81C88-65B3-4E41-9CF3-B595037112D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8" name="Freeform 26">
                <a:extLst>
                  <a:ext uri="{FF2B5EF4-FFF2-40B4-BE49-F238E27FC236}">
                    <a16:creationId xmlns:a16="http://schemas.microsoft.com/office/drawing/2014/main" id="{898E3565-5589-41C0-8639-C115308B036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9" name="Freeform 27">
                <a:extLst>
                  <a:ext uri="{FF2B5EF4-FFF2-40B4-BE49-F238E27FC236}">
                    <a16:creationId xmlns:a16="http://schemas.microsoft.com/office/drawing/2014/main" id="{2C06E2A0-CF85-467D-8D29-5DB2E7D20D7A}"/>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30" name="Freeform 28">
                <a:extLst>
                  <a:ext uri="{FF2B5EF4-FFF2-40B4-BE49-F238E27FC236}">
                    <a16:creationId xmlns:a16="http://schemas.microsoft.com/office/drawing/2014/main" id="{A4CF8AEA-4CF2-4BF2-88B3-2FBE24F6345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31" name="Freeform 29">
                <a:extLst>
                  <a:ext uri="{FF2B5EF4-FFF2-40B4-BE49-F238E27FC236}">
                    <a16:creationId xmlns:a16="http://schemas.microsoft.com/office/drawing/2014/main" id="{957CE031-B2E7-4927-A547-DB35D3281AD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32" name="Freeform 30">
                <a:extLst>
                  <a:ext uri="{FF2B5EF4-FFF2-40B4-BE49-F238E27FC236}">
                    <a16:creationId xmlns:a16="http://schemas.microsoft.com/office/drawing/2014/main" id="{9CB16611-9AAF-4AFF-81C4-F4AD07B9416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6" name="Flowchart: Delay 5">
            <a:extLst>
              <a:ext uri="{FF2B5EF4-FFF2-40B4-BE49-F238E27FC236}">
                <a16:creationId xmlns:a16="http://schemas.microsoft.com/office/drawing/2014/main" id="{00B457DF-3E7E-4D81-B272-3A0FCD6CB552}"/>
              </a:ext>
            </a:extLst>
          </p:cNvPr>
          <p:cNvSpPr/>
          <p:nvPr/>
        </p:nvSpPr>
        <p:spPr>
          <a:xfrm rot="19597814">
            <a:off x="3342551" y="1146639"/>
            <a:ext cx="112226" cy="147952"/>
          </a:xfrm>
          <a:prstGeom prst="flowChartDelay">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01746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97485-78AE-4E44-9F5E-72989CDE3554}"/>
              </a:ext>
            </a:extLst>
          </p:cNvPr>
          <p:cNvSpPr>
            <a:spLocks noGrp="1"/>
          </p:cNvSpPr>
          <p:nvPr>
            <p:ph type="body" sz="quarter" idx="18"/>
          </p:nvPr>
        </p:nvSpPr>
        <p:spPr/>
        <p:txBody>
          <a:bodyPr/>
          <a:lstStyle/>
          <a:p>
            <a:r>
              <a:rPr lang="lt-LT"/>
              <a:t>Problemos išskaidymas</a:t>
            </a:r>
          </a:p>
        </p:txBody>
      </p:sp>
      <p:sp>
        <p:nvSpPr>
          <p:cNvPr id="3" name="Text Placeholder 2">
            <a:extLst>
              <a:ext uri="{FF2B5EF4-FFF2-40B4-BE49-F238E27FC236}">
                <a16:creationId xmlns:a16="http://schemas.microsoft.com/office/drawing/2014/main" id="{1F60E5C2-FA24-4C16-A3FE-11FB59FAA305}"/>
              </a:ext>
            </a:extLst>
          </p:cNvPr>
          <p:cNvSpPr>
            <a:spLocks noGrp="1"/>
          </p:cNvSpPr>
          <p:nvPr>
            <p:ph type="body" sz="quarter" idx="16"/>
          </p:nvPr>
        </p:nvSpPr>
        <p:spPr>
          <a:xfrm>
            <a:off x="411246" y="429619"/>
            <a:ext cx="11360340" cy="582221"/>
          </a:xfrm>
          <a:solidFill>
            <a:srgbClr val="85D2E1"/>
          </a:solidFill>
        </p:spPr>
        <p:txBody>
          <a:bodyPr anchor="ctr">
            <a:normAutofit lnSpcReduction="10000"/>
          </a:bodyPr>
          <a:lstStyle/>
          <a:p>
            <a:r>
              <a:rPr lang="lt-LT" b="1" dirty="0"/>
              <a:t>Problemų nagrinėjimas</a:t>
            </a:r>
            <a:endParaRPr lang="en-IE" b="1" dirty="0"/>
          </a:p>
        </p:txBody>
      </p:sp>
      <p:sp>
        <p:nvSpPr>
          <p:cNvPr id="4" name="Text Placeholder 3">
            <a:extLst>
              <a:ext uri="{FF2B5EF4-FFF2-40B4-BE49-F238E27FC236}">
                <a16:creationId xmlns:a16="http://schemas.microsoft.com/office/drawing/2014/main" id="{717D52E5-B4F3-4CEC-9B0F-2BED3F82B15A}"/>
              </a:ext>
            </a:extLst>
          </p:cNvPr>
          <p:cNvSpPr>
            <a:spLocks noGrp="1"/>
          </p:cNvSpPr>
          <p:nvPr>
            <p:ph type="body" sz="quarter" idx="21"/>
          </p:nvPr>
        </p:nvSpPr>
        <p:spPr>
          <a:xfrm>
            <a:off x="2530296" y="3094971"/>
            <a:ext cx="1740791" cy="697634"/>
          </a:xfrm>
        </p:spPr>
        <p:txBody>
          <a:bodyPr>
            <a:normAutofit/>
          </a:bodyPr>
          <a:lstStyle/>
          <a:p>
            <a:r>
              <a:rPr lang="en-US" sz="1600" b="1" dirty="0">
                <a:solidFill>
                  <a:srgbClr val="1D599B"/>
                </a:solidFill>
              </a:rPr>
              <a:t>JŪSŲ PASIRINKTĄ PROBLEMĄ.</a:t>
            </a:r>
            <a:endParaRPr lang="en-IE" sz="1600" b="1" dirty="0">
              <a:solidFill>
                <a:srgbClr val="1D599B"/>
              </a:solidFill>
            </a:endParaRPr>
          </a:p>
        </p:txBody>
      </p:sp>
      <p:sp>
        <p:nvSpPr>
          <p:cNvPr id="5" name="Text Placeholder 4">
            <a:extLst>
              <a:ext uri="{FF2B5EF4-FFF2-40B4-BE49-F238E27FC236}">
                <a16:creationId xmlns:a16="http://schemas.microsoft.com/office/drawing/2014/main" id="{44F5DA16-4072-47C4-9CBB-AFA731A6E592}"/>
              </a:ext>
            </a:extLst>
          </p:cNvPr>
          <p:cNvSpPr>
            <a:spLocks noGrp="1"/>
          </p:cNvSpPr>
          <p:nvPr>
            <p:ph type="body" sz="quarter" idx="25"/>
          </p:nvPr>
        </p:nvSpPr>
        <p:spPr>
          <a:xfrm>
            <a:off x="2565689" y="2731199"/>
            <a:ext cx="1740791" cy="238466"/>
          </a:xfrm>
        </p:spPr>
        <p:txBody>
          <a:bodyPr>
            <a:noAutofit/>
          </a:bodyPr>
          <a:lstStyle/>
          <a:p>
            <a:r>
              <a:rPr lang="lt-LT" sz="1800" b="1" dirty="0"/>
              <a:t>PERŽIŪRĖTI</a:t>
            </a:r>
            <a:endParaRPr lang="en-IE" sz="1800" b="1" dirty="0"/>
          </a:p>
        </p:txBody>
      </p:sp>
      <p:sp>
        <p:nvSpPr>
          <p:cNvPr id="6" name="Text Placeholder 5">
            <a:extLst>
              <a:ext uri="{FF2B5EF4-FFF2-40B4-BE49-F238E27FC236}">
                <a16:creationId xmlns:a16="http://schemas.microsoft.com/office/drawing/2014/main" id="{96FE298E-FC34-41BA-9164-C81AF9D73E95}"/>
              </a:ext>
            </a:extLst>
          </p:cNvPr>
          <p:cNvSpPr>
            <a:spLocks noGrp="1"/>
          </p:cNvSpPr>
          <p:nvPr>
            <p:ph type="body" sz="quarter" idx="26"/>
          </p:nvPr>
        </p:nvSpPr>
        <p:spPr>
          <a:xfrm>
            <a:off x="4480219" y="4068495"/>
            <a:ext cx="1853076" cy="839438"/>
          </a:xfrm>
        </p:spPr>
        <p:txBody>
          <a:bodyPr>
            <a:normAutofit/>
          </a:bodyPr>
          <a:lstStyle/>
          <a:p>
            <a:r>
              <a:rPr lang="en-US" sz="1600" b="1" dirty="0">
                <a:solidFill>
                  <a:srgbClr val="1D599B"/>
                </a:solidFill>
              </a:rPr>
              <a:t>VISAS PROBLEMOS PRIEŽASTIS.</a:t>
            </a:r>
            <a:endParaRPr lang="en-IE" sz="1600" b="1" dirty="0">
              <a:solidFill>
                <a:srgbClr val="1D599B"/>
              </a:solidFill>
            </a:endParaRPr>
          </a:p>
        </p:txBody>
      </p:sp>
      <p:sp>
        <p:nvSpPr>
          <p:cNvPr id="7" name="Text Placeholder 6">
            <a:extLst>
              <a:ext uri="{FF2B5EF4-FFF2-40B4-BE49-F238E27FC236}">
                <a16:creationId xmlns:a16="http://schemas.microsoft.com/office/drawing/2014/main" id="{62CA7424-1B17-4FDC-9312-F960F60D09CF}"/>
              </a:ext>
            </a:extLst>
          </p:cNvPr>
          <p:cNvSpPr>
            <a:spLocks noGrp="1"/>
          </p:cNvSpPr>
          <p:nvPr>
            <p:ph type="body" sz="quarter" idx="27"/>
          </p:nvPr>
        </p:nvSpPr>
        <p:spPr>
          <a:xfrm>
            <a:off x="4477782" y="3702814"/>
            <a:ext cx="1853076" cy="238466"/>
          </a:xfrm>
        </p:spPr>
        <p:txBody>
          <a:bodyPr>
            <a:noAutofit/>
          </a:bodyPr>
          <a:lstStyle/>
          <a:p>
            <a:r>
              <a:rPr lang="en-US" b="1" dirty="0"/>
              <a:t>IDENTIFIKUOTI</a:t>
            </a:r>
            <a:endParaRPr lang="en-IE" sz="1800" b="1" dirty="0"/>
          </a:p>
        </p:txBody>
      </p:sp>
      <p:sp>
        <p:nvSpPr>
          <p:cNvPr id="8" name="Text Placeholder 7">
            <a:extLst>
              <a:ext uri="{FF2B5EF4-FFF2-40B4-BE49-F238E27FC236}">
                <a16:creationId xmlns:a16="http://schemas.microsoft.com/office/drawing/2014/main" id="{0C1BC466-7F26-4FB7-98BE-1A2C39F7C989}"/>
              </a:ext>
            </a:extLst>
          </p:cNvPr>
          <p:cNvSpPr>
            <a:spLocks noGrp="1"/>
          </p:cNvSpPr>
          <p:nvPr>
            <p:ph type="body" sz="quarter" idx="28"/>
          </p:nvPr>
        </p:nvSpPr>
        <p:spPr>
          <a:xfrm>
            <a:off x="6950565" y="3912125"/>
            <a:ext cx="2130961" cy="880763"/>
          </a:xfrm>
        </p:spPr>
        <p:txBody>
          <a:bodyPr>
            <a:normAutofit/>
          </a:bodyPr>
          <a:lstStyle/>
          <a:p>
            <a:r>
              <a:rPr lang="en-US" sz="1600" b="1" dirty="0">
                <a:solidFill>
                  <a:srgbClr val="1D599B"/>
                </a:solidFill>
              </a:rPr>
              <a:t>PROBLEMOS POVEIKI</a:t>
            </a:r>
            <a:r>
              <a:rPr lang="lt-LT" sz="1600" b="1" dirty="0">
                <a:solidFill>
                  <a:srgbClr val="1D599B"/>
                </a:solidFill>
              </a:rPr>
              <a:t>Ų</a:t>
            </a:r>
            <a:endParaRPr lang="en-IE" sz="1600" b="1" dirty="0">
              <a:solidFill>
                <a:srgbClr val="1D599B"/>
              </a:solidFill>
            </a:endParaRPr>
          </a:p>
        </p:txBody>
      </p:sp>
      <p:sp>
        <p:nvSpPr>
          <p:cNvPr id="9" name="Text Placeholder 8">
            <a:extLst>
              <a:ext uri="{FF2B5EF4-FFF2-40B4-BE49-F238E27FC236}">
                <a16:creationId xmlns:a16="http://schemas.microsoft.com/office/drawing/2014/main" id="{6DB3AFC7-54CD-4BB5-8E1B-BD268E75FD05}"/>
              </a:ext>
            </a:extLst>
          </p:cNvPr>
          <p:cNvSpPr>
            <a:spLocks noGrp="1"/>
          </p:cNvSpPr>
          <p:nvPr>
            <p:ph type="body" sz="quarter" idx="29"/>
          </p:nvPr>
        </p:nvSpPr>
        <p:spPr>
          <a:xfrm>
            <a:off x="6989317" y="3575458"/>
            <a:ext cx="2130961" cy="238466"/>
          </a:xfrm>
        </p:spPr>
        <p:txBody>
          <a:bodyPr>
            <a:noAutofit/>
          </a:bodyPr>
          <a:lstStyle/>
          <a:p>
            <a:r>
              <a:rPr lang="lt-LT" sz="1800" b="1" dirty="0"/>
              <a:t>SUDARYTI SĄRAŠĄ</a:t>
            </a:r>
            <a:endParaRPr lang="en-IE" sz="1800" b="1" dirty="0"/>
          </a:p>
        </p:txBody>
      </p:sp>
      <p:sp>
        <p:nvSpPr>
          <p:cNvPr id="10" name="Text Placeholder 9">
            <a:extLst>
              <a:ext uri="{FF2B5EF4-FFF2-40B4-BE49-F238E27FC236}">
                <a16:creationId xmlns:a16="http://schemas.microsoft.com/office/drawing/2014/main" id="{196913B2-D22C-435F-A659-C3B8B66E79F5}"/>
              </a:ext>
            </a:extLst>
          </p:cNvPr>
          <p:cNvSpPr>
            <a:spLocks noGrp="1"/>
          </p:cNvSpPr>
          <p:nvPr>
            <p:ph type="body" sz="quarter" idx="30"/>
          </p:nvPr>
        </p:nvSpPr>
        <p:spPr>
          <a:xfrm>
            <a:off x="9113041" y="2842160"/>
            <a:ext cx="2333958" cy="880763"/>
          </a:xfrm>
        </p:spPr>
        <p:txBody>
          <a:bodyPr>
            <a:normAutofit/>
          </a:bodyPr>
          <a:lstStyle/>
          <a:p>
            <a:r>
              <a:rPr lang="en-US" sz="1600" b="1" dirty="0">
                <a:solidFill>
                  <a:srgbClr val="1D599B"/>
                </a:solidFill>
              </a:rPr>
              <a:t>GALIMŲ PROBLEMŲ ATASKAITAS</a:t>
            </a:r>
            <a:endParaRPr lang="en-IE" sz="1600" b="1" dirty="0">
              <a:solidFill>
                <a:srgbClr val="1D599B"/>
              </a:solidFill>
            </a:endParaRPr>
          </a:p>
        </p:txBody>
      </p:sp>
      <p:sp>
        <p:nvSpPr>
          <p:cNvPr id="11" name="Text Placeholder 10">
            <a:extLst>
              <a:ext uri="{FF2B5EF4-FFF2-40B4-BE49-F238E27FC236}">
                <a16:creationId xmlns:a16="http://schemas.microsoft.com/office/drawing/2014/main" id="{9A3A5DDF-D9FC-442B-A8DD-5444097AED04}"/>
              </a:ext>
            </a:extLst>
          </p:cNvPr>
          <p:cNvSpPr>
            <a:spLocks noGrp="1"/>
          </p:cNvSpPr>
          <p:nvPr>
            <p:ph type="body" sz="quarter" idx="31"/>
          </p:nvPr>
        </p:nvSpPr>
        <p:spPr>
          <a:xfrm>
            <a:off x="9081526" y="2520848"/>
            <a:ext cx="2333958" cy="238466"/>
          </a:xfrm>
        </p:spPr>
        <p:txBody>
          <a:bodyPr>
            <a:noAutofit/>
          </a:bodyPr>
          <a:lstStyle/>
          <a:p>
            <a:r>
              <a:rPr lang="lt-LT" sz="1800" b="1" dirty="0"/>
              <a:t>SUKURTI</a:t>
            </a:r>
            <a:endParaRPr lang="en-IE" sz="1800" b="1" dirty="0"/>
          </a:p>
        </p:txBody>
      </p:sp>
      <p:sp>
        <p:nvSpPr>
          <p:cNvPr id="12" name="Text Placeholder 11">
            <a:extLst>
              <a:ext uri="{FF2B5EF4-FFF2-40B4-BE49-F238E27FC236}">
                <a16:creationId xmlns:a16="http://schemas.microsoft.com/office/drawing/2014/main" id="{99C84558-4FF8-420F-BF0F-5A47C1C26B23}"/>
              </a:ext>
            </a:extLst>
          </p:cNvPr>
          <p:cNvSpPr>
            <a:spLocks noGrp="1"/>
          </p:cNvSpPr>
          <p:nvPr>
            <p:ph type="body" sz="quarter" idx="32"/>
          </p:nvPr>
        </p:nvSpPr>
        <p:spPr/>
        <p:txBody>
          <a:bodyPr>
            <a:normAutofit fontScale="92500"/>
          </a:bodyPr>
          <a:lstStyle/>
          <a:p>
            <a:r>
              <a:rPr lang="en-US" b="1" dirty="0">
                <a:solidFill>
                  <a:srgbClr val="1D599B"/>
                </a:solidFill>
              </a:rPr>
              <a:t>KIEKVIENAI PRIEŽASČIAI NUSTATYTI TEMAS AR POTEMES.</a:t>
            </a:r>
            <a:endParaRPr lang="en-IE" b="1" dirty="0">
              <a:solidFill>
                <a:srgbClr val="1D599B"/>
              </a:solidFill>
            </a:endParaRPr>
          </a:p>
        </p:txBody>
      </p:sp>
      <p:sp>
        <p:nvSpPr>
          <p:cNvPr id="13" name="Text Placeholder 12">
            <a:extLst>
              <a:ext uri="{FF2B5EF4-FFF2-40B4-BE49-F238E27FC236}">
                <a16:creationId xmlns:a16="http://schemas.microsoft.com/office/drawing/2014/main" id="{53A0ED57-A02C-4260-86A3-093F64BB8F18}"/>
              </a:ext>
            </a:extLst>
          </p:cNvPr>
          <p:cNvSpPr>
            <a:spLocks noGrp="1"/>
          </p:cNvSpPr>
          <p:nvPr>
            <p:ph type="body" sz="quarter" idx="33"/>
          </p:nvPr>
        </p:nvSpPr>
        <p:spPr>
          <a:xfrm>
            <a:off x="5575772" y="1689082"/>
            <a:ext cx="1740791" cy="238466"/>
          </a:xfrm>
        </p:spPr>
        <p:txBody>
          <a:bodyPr>
            <a:noAutofit/>
          </a:bodyPr>
          <a:lstStyle/>
          <a:p>
            <a:r>
              <a:rPr lang="lt-LT" sz="1800" b="1" dirty="0"/>
              <a:t>KLAUSTI</a:t>
            </a:r>
            <a:r>
              <a:rPr lang="en-US" sz="1800" b="1" dirty="0"/>
              <a:t> </a:t>
            </a:r>
            <a:r>
              <a:rPr lang="lt-LT" sz="1800" b="1" dirty="0"/>
              <a:t>„KODĖL</a:t>
            </a:r>
            <a:r>
              <a:rPr lang="en-US" sz="1800" b="1" dirty="0"/>
              <a:t>?”</a:t>
            </a:r>
            <a:endParaRPr lang="en-IE" sz="1800" b="1" dirty="0"/>
          </a:p>
        </p:txBody>
      </p:sp>
      <p:sp>
        <p:nvSpPr>
          <p:cNvPr id="14" name="Text Placeholder 13">
            <a:extLst>
              <a:ext uri="{FF2B5EF4-FFF2-40B4-BE49-F238E27FC236}">
                <a16:creationId xmlns:a16="http://schemas.microsoft.com/office/drawing/2014/main" id="{096C9CE7-80D5-4539-897F-D78D04009EDF}"/>
              </a:ext>
            </a:extLst>
          </p:cNvPr>
          <p:cNvSpPr>
            <a:spLocks noGrp="1"/>
          </p:cNvSpPr>
          <p:nvPr>
            <p:ph type="body" sz="quarter" idx="34"/>
          </p:nvPr>
        </p:nvSpPr>
        <p:spPr/>
        <p:txBody>
          <a:bodyPr/>
          <a:lstStyle/>
          <a:p>
            <a:r>
              <a:rPr lang="en-US"/>
              <a:t>1</a:t>
            </a:r>
            <a:endParaRPr lang="en-IE"/>
          </a:p>
        </p:txBody>
      </p:sp>
      <p:sp>
        <p:nvSpPr>
          <p:cNvPr id="15" name="Text Placeholder 14">
            <a:extLst>
              <a:ext uri="{FF2B5EF4-FFF2-40B4-BE49-F238E27FC236}">
                <a16:creationId xmlns:a16="http://schemas.microsoft.com/office/drawing/2014/main" id="{F3DFC1FC-9566-44E2-9B5E-4DC9F9662DCB}"/>
              </a:ext>
            </a:extLst>
          </p:cNvPr>
          <p:cNvSpPr>
            <a:spLocks noGrp="1"/>
          </p:cNvSpPr>
          <p:nvPr>
            <p:ph type="body" sz="quarter" idx="35"/>
          </p:nvPr>
        </p:nvSpPr>
        <p:spPr/>
        <p:txBody>
          <a:bodyPr/>
          <a:lstStyle/>
          <a:p>
            <a:r>
              <a:rPr lang="en-US"/>
              <a:t>2</a:t>
            </a:r>
            <a:endParaRPr lang="en-IE"/>
          </a:p>
        </p:txBody>
      </p:sp>
      <p:sp>
        <p:nvSpPr>
          <p:cNvPr id="16" name="Text Placeholder 15">
            <a:extLst>
              <a:ext uri="{FF2B5EF4-FFF2-40B4-BE49-F238E27FC236}">
                <a16:creationId xmlns:a16="http://schemas.microsoft.com/office/drawing/2014/main" id="{526EC553-DBEE-4B10-9900-DDF75CFAA7E3}"/>
              </a:ext>
            </a:extLst>
          </p:cNvPr>
          <p:cNvSpPr>
            <a:spLocks noGrp="1"/>
          </p:cNvSpPr>
          <p:nvPr>
            <p:ph type="body" sz="quarter" idx="36"/>
          </p:nvPr>
        </p:nvSpPr>
        <p:spPr/>
        <p:txBody>
          <a:bodyPr/>
          <a:lstStyle/>
          <a:p>
            <a:r>
              <a:rPr lang="en-US"/>
              <a:t>3</a:t>
            </a:r>
            <a:endParaRPr lang="en-IE"/>
          </a:p>
        </p:txBody>
      </p:sp>
      <p:sp>
        <p:nvSpPr>
          <p:cNvPr id="17" name="Text Placeholder 16">
            <a:extLst>
              <a:ext uri="{FF2B5EF4-FFF2-40B4-BE49-F238E27FC236}">
                <a16:creationId xmlns:a16="http://schemas.microsoft.com/office/drawing/2014/main" id="{89428E48-7B11-45F0-82D6-5EAA3737462D}"/>
              </a:ext>
            </a:extLst>
          </p:cNvPr>
          <p:cNvSpPr>
            <a:spLocks noGrp="1"/>
          </p:cNvSpPr>
          <p:nvPr>
            <p:ph type="body" sz="quarter" idx="37"/>
          </p:nvPr>
        </p:nvSpPr>
        <p:spPr/>
        <p:txBody>
          <a:bodyPr/>
          <a:lstStyle/>
          <a:p>
            <a:r>
              <a:rPr lang="en-US"/>
              <a:t>4</a:t>
            </a:r>
            <a:endParaRPr lang="en-IE"/>
          </a:p>
        </p:txBody>
      </p:sp>
      <p:sp>
        <p:nvSpPr>
          <p:cNvPr id="18" name="Text Placeholder 17">
            <a:extLst>
              <a:ext uri="{FF2B5EF4-FFF2-40B4-BE49-F238E27FC236}">
                <a16:creationId xmlns:a16="http://schemas.microsoft.com/office/drawing/2014/main" id="{0C0493A6-4340-43C7-96C5-A65CADC8CAF4}"/>
              </a:ext>
            </a:extLst>
          </p:cNvPr>
          <p:cNvSpPr>
            <a:spLocks noGrp="1"/>
          </p:cNvSpPr>
          <p:nvPr>
            <p:ph type="body" sz="quarter" idx="38"/>
          </p:nvPr>
        </p:nvSpPr>
        <p:spPr/>
        <p:txBody>
          <a:bodyPr/>
          <a:lstStyle/>
          <a:p>
            <a:r>
              <a:rPr lang="en-US"/>
              <a:t>5</a:t>
            </a:r>
            <a:endParaRPr lang="en-IE"/>
          </a:p>
        </p:txBody>
      </p:sp>
    </p:spTree>
    <p:extLst>
      <p:ext uri="{BB962C8B-B14F-4D97-AF65-F5344CB8AC3E}">
        <p14:creationId xmlns:p14="http://schemas.microsoft.com/office/powerpoint/2010/main" val="3184462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outdoor object, light, fireworks&#10;&#10;Description automatically generated">
            <a:extLst>
              <a:ext uri="{FF2B5EF4-FFF2-40B4-BE49-F238E27FC236}">
                <a16:creationId xmlns:a16="http://schemas.microsoft.com/office/drawing/2014/main" id="{F574EDB5-D567-4250-9ED9-E6721AA07A1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2268" r="12268"/>
          <a:stretch>
            <a:fillRect/>
          </a:stretch>
        </p:blipFill>
        <p:spPr/>
      </p:pic>
      <p:sp>
        <p:nvSpPr>
          <p:cNvPr id="3" name="Text Placeholder 2">
            <a:extLst>
              <a:ext uri="{FF2B5EF4-FFF2-40B4-BE49-F238E27FC236}">
                <a16:creationId xmlns:a16="http://schemas.microsoft.com/office/drawing/2014/main" id="{44176092-009D-463F-9E85-47A56E0548E0}"/>
              </a:ext>
            </a:extLst>
          </p:cNvPr>
          <p:cNvSpPr>
            <a:spLocks noGrp="1"/>
          </p:cNvSpPr>
          <p:nvPr>
            <p:ph type="body" sz="quarter" idx="18"/>
          </p:nvPr>
        </p:nvSpPr>
        <p:spPr>
          <a:xfrm>
            <a:off x="1445555" y="1736536"/>
            <a:ext cx="5105121" cy="4525954"/>
          </a:xfrm>
        </p:spPr>
        <p:txBody>
          <a:bodyPr/>
          <a:lstStyle/>
          <a:p>
            <a:pPr marL="414900" indent="-342900">
              <a:buFont typeface="Arial" panose="020B0604020202020204" pitchFamily="34" charset="0"/>
              <a:buChar char="•"/>
            </a:pPr>
            <a:r>
              <a:rPr lang="lt-LT"/>
              <a:t>Kam ši problema turi įtakos?</a:t>
            </a:r>
          </a:p>
          <a:p>
            <a:pPr marL="414900" indent="-342900">
              <a:buFont typeface="Arial" panose="020B0604020202020204" pitchFamily="34" charset="0"/>
              <a:buChar char="•"/>
            </a:pPr>
            <a:r>
              <a:rPr lang="lt-LT"/>
              <a:t>Kam ši problema rūpi?</a:t>
            </a:r>
          </a:p>
          <a:p>
            <a:pPr marL="414900" indent="-342900">
              <a:buFont typeface="Arial" panose="020B0604020202020204" pitchFamily="34" charset="0"/>
              <a:buChar char="•"/>
            </a:pPr>
            <a:r>
              <a:rPr lang="lt-LT"/>
              <a:t>Kas iš šių asmenų bus JŪSŲ tikslinė grupė?</a:t>
            </a:r>
          </a:p>
          <a:p>
            <a:pPr marL="414900" indent="-342900">
              <a:buFont typeface="Arial" panose="020B0604020202020204" pitchFamily="34" charset="0"/>
              <a:buChar char="•"/>
            </a:pPr>
            <a:r>
              <a:rPr lang="lt-LT"/>
              <a:t>Ar jau turite idėją?</a:t>
            </a:r>
          </a:p>
          <a:p>
            <a:pPr marL="414900" indent="-342900">
              <a:buFont typeface="Arial" panose="020B0604020202020204" pitchFamily="34" charset="0"/>
              <a:buChar char="•"/>
            </a:pPr>
            <a:r>
              <a:rPr lang="lt-LT"/>
              <a:t>Ar jau yra sprendimas?</a:t>
            </a:r>
          </a:p>
          <a:p>
            <a:pPr marL="414900" indent="-342900">
              <a:buFont typeface="Arial" panose="020B0604020202020204" pitchFamily="34" charset="0"/>
              <a:buChar char="•"/>
            </a:pPr>
            <a:r>
              <a:rPr lang="lt-LT" b="1"/>
              <a:t>Kaip jūs galite padaryti geriau?</a:t>
            </a:r>
            <a:endParaRPr lang="lt-LT"/>
          </a:p>
        </p:txBody>
      </p:sp>
      <p:sp>
        <p:nvSpPr>
          <p:cNvPr id="4" name="Text Placeholder 3">
            <a:extLst>
              <a:ext uri="{FF2B5EF4-FFF2-40B4-BE49-F238E27FC236}">
                <a16:creationId xmlns:a16="http://schemas.microsoft.com/office/drawing/2014/main" id="{BAB8B602-17D0-4A99-8995-562D5E4538CB}"/>
              </a:ext>
            </a:extLst>
          </p:cNvPr>
          <p:cNvSpPr>
            <a:spLocks noGrp="1"/>
          </p:cNvSpPr>
          <p:nvPr>
            <p:ph type="body" sz="quarter" idx="16"/>
          </p:nvPr>
        </p:nvSpPr>
        <p:spPr/>
        <p:txBody>
          <a:bodyPr>
            <a:normAutofit/>
          </a:bodyPr>
          <a:lstStyle/>
          <a:p>
            <a:r>
              <a:rPr lang="lt-LT" sz="3300" b="1"/>
              <a:t>Kiti klausimai:</a:t>
            </a:r>
          </a:p>
        </p:txBody>
      </p:sp>
    </p:spTree>
    <p:extLst>
      <p:ext uri="{BB962C8B-B14F-4D97-AF65-F5344CB8AC3E}">
        <p14:creationId xmlns:p14="http://schemas.microsoft.com/office/powerpoint/2010/main" val="26807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607E9C-EF85-4C10-BB55-692EAA6FBE01}"/>
              </a:ext>
            </a:extLst>
          </p:cNvPr>
          <p:cNvSpPr>
            <a:spLocks noGrp="1"/>
          </p:cNvSpPr>
          <p:nvPr>
            <p:ph type="body" sz="quarter" idx="18"/>
          </p:nvPr>
        </p:nvSpPr>
        <p:spPr>
          <a:xfrm>
            <a:off x="0" y="2545710"/>
            <a:ext cx="4431210" cy="3281905"/>
          </a:xfrm>
        </p:spPr>
        <p:txBody>
          <a:bodyPr/>
          <a:lstStyle/>
          <a:p>
            <a:pPr indent="0"/>
            <a:r>
              <a:rPr lang="lt-LT" dirty="0"/>
              <a:t>Tai trumpas vaizdo įrašas, kuriame apžvelgiamas klientų empatijos žemėlapis. Tai naudingas įrankis, kuris gali būti naudojamas siekiant padėti įmonėms geriau suprasti savo klientus ir padėti atrasti bei apibrėžti tikrąją problemą, su kuria susiduria klientas. </a:t>
            </a:r>
            <a:endParaRPr lang="en-IE" dirty="0"/>
          </a:p>
        </p:txBody>
      </p:sp>
      <p:sp>
        <p:nvSpPr>
          <p:cNvPr id="3" name="Text Placeholder 2">
            <a:extLst>
              <a:ext uri="{FF2B5EF4-FFF2-40B4-BE49-F238E27FC236}">
                <a16:creationId xmlns:a16="http://schemas.microsoft.com/office/drawing/2014/main" id="{9F2CEBF5-E462-4BD9-83B5-394FDDF380B0}"/>
              </a:ext>
            </a:extLst>
          </p:cNvPr>
          <p:cNvSpPr>
            <a:spLocks noGrp="1"/>
          </p:cNvSpPr>
          <p:nvPr>
            <p:ph type="body" sz="quarter" idx="16"/>
          </p:nvPr>
        </p:nvSpPr>
        <p:spPr/>
        <p:txBody>
          <a:bodyPr/>
          <a:lstStyle/>
          <a:p>
            <a:r>
              <a:rPr lang="lt-LT" b="1" dirty="0"/>
              <a:t>Empatijos žemėlapiai</a:t>
            </a:r>
            <a:endParaRPr lang="en-IE" b="1" dirty="0"/>
          </a:p>
        </p:txBody>
      </p:sp>
      <p:pic>
        <p:nvPicPr>
          <p:cNvPr id="4" name="Online Media 3" title="Understanding Customers - An Introduction to Customer Empathy Mapping">
            <a:hlinkClick r:id="" action="ppaction://media"/>
            <a:extLst>
              <a:ext uri="{FF2B5EF4-FFF2-40B4-BE49-F238E27FC236}">
                <a16:creationId xmlns:a16="http://schemas.microsoft.com/office/drawing/2014/main" id="{A12CFFCE-7E53-4942-8369-E1731E9F4BB4}"/>
              </a:ext>
            </a:extLst>
          </p:cNvPr>
          <p:cNvPicPr>
            <a:picLocks noRot="1" noChangeAspect="1"/>
          </p:cNvPicPr>
          <p:nvPr>
            <a:videoFile r:link="rId1"/>
          </p:nvPr>
        </p:nvPicPr>
        <p:blipFill>
          <a:blip r:embed="rId3"/>
          <a:stretch>
            <a:fillRect/>
          </a:stretch>
        </p:blipFill>
        <p:spPr>
          <a:xfrm>
            <a:off x="4899572" y="1243689"/>
            <a:ext cx="6783731" cy="4064035"/>
          </a:xfrm>
          <a:prstGeom prst="rect">
            <a:avLst/>
          </a:prstGeom>
        </p:spPr>
      </p:pic>
      <p:sp>
        <p:nvSpPr>
          <p:cNvPr id="6" name="TextBox 5">
            <a:extLst>
              <a:ext uri="{FF2B5EF4-FFF2-40B4-BE49-F238E27FC236}">
                <a16:creationId xmlns:a16="http://schemas.microsoft.com/office/drawing/2014/main" id="{EE68FAF0-871C-4F8F-83BF-A90980464E47}"/>
              </a:ext>
            </a:extLst>
          </p:cNvPr>
          <p:cNvSpPr txBox="1"/>
          <p:nvPr/>
        </p:nvSpPr>
        <p:spPr>
          <a:xfrm>
            <a:off x="4685211" y="5925234"/>
            <a:ext cx="6096000" cy="646331"/>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Understanding Customers - An Introduction to Customer Empathy Mapping - YouTube</a:t>
            </a:r>
            <a:endParaRPr lang="en-IE" dirty="0">
              <a:solidFill>
                <a:srgbClr val="1188A3"/>
              </a:solidFill>
            </a:endParaRPr>
          </a:p>
        </p:txBody>
      </p:sp>
    </p:spTree>
    <p:extLst>
      <p:ext uri="{BB962C8B-B14F-4D97-AF65-F5344CB8AC3E}">
        <p14:creationId xmlns:p14="http://schemas.microsoft.com/office/powerpoint/2010/main" val="1875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F3EA5-C1CA-43D7-9E7D-DD0482DACAA4}"/>
              </a:ext>
            </a:extLst>
          </p:cNvPr>
          <p:cNvSpPr>
            <a:spLocks noGrp="1"/>
          </p:cNvSpPr>
          <p:nvPr>
            <p:ph type="body" sz="quarter" idx="30"/>
          </p:nvPr>
        </p:nvSpPr>
        <p:spPr>
          <a:xfrm>
            <a:off x="11113" y="4810155"/>
            <a:ext cx="3930316" cy="1445679"/>
          </a:xfrm>
        </p:spPr>
        <p:txBody>
          <a:bodyPr>
            <a:noAutofit/>
          </a:bodyPr>
          <a:lstStyle/>
          <a:p>
            <a:r>
              <a:rPr lang="lt-LT" sz="2000" b="1" dirty="0"/>
              <a:t>Naujo mokymo turinio kūrimas, įgyvendinimas ir įtraukimas į profesinio mokymo pasiūlą</a:t>
            </a:r>
            <a:endParaRPr lang="lt-LT" sz="2000" dirty="0"/>
          </a:p>
        </p:txBody>
      </p:sp>
      <p:sp>
        <p:nvSpPr>
          <p:cNvPr id="3" name="Text Placeholder 2">
            <a:extLst>
              <a:ext uri="{FF2B5EF4-FFF2-40B4-BE49-F238E27FC236}">
                <a16:creationId xmlns:a16="http://schemas.microsoft.com/office/drawing/2014/main" id="{5F08B2CC-7354-44C0-A871-A287EA59BCCF}"/>
              </a:ext>
            </a:extLst>
          </p:cNvPr>
          <p:cNvSpPr>
            <a:spLocks noGrp="1"/>
          </p:cNvSpPr>
          <p:nvPr>
            <p:ph type="body" sz="quarter" idx="31"/>
          </p:nvPr>
        </p:nvSpPr>
        <p:spPr>
          <a:xfrm>
            <a:off x="938445" y="3785937"/>
            <a:ext cx="2061046" cy="643131"/>
          </a:xfrm>
        </p:spPr>
        <p:txBody>
          <a:bodyPr>
            <a:normAutofit fontScale="92500" lnSpcReduction="20000"/>
          </a:bodyPr>
          <a:lstStyle/>
          <a:p>
            <a:r>
              <a:rPr lang="lt-LT" b="1" dirty="0"/>
              <a:t>Įgalinti </a:t>
            </a:r>
          </a:p>
          <a:p>
            <a:r>
              <a:rPr lang="lt-LT" b="1" dirty="0"/>
              <a:t>pedagogai</a:t>
            </a:r>
            <a:endParaRPr lang="lt-LT" dirty="0"/>
          </a:p>
        </p:txBody>
      </p:sp>
      <p:sp>
        <p:nvSpPr>
          <p:cNvPr id="4" name="Text Placeholder 3">
            <a:extLst>
              <a:ext uri="{FF2B5EF4-FFF2-40B4-BE49-F238E27FC236}">
                <a16:creationId xmlns:a16="http://schemas.microsoft.com/office/drawing/2014/main" id="{AB54E431-5E75-42ED-8815-837835D69300}"/>
              </a:ext>
            </a:extLst>
          </p:cNvPr>
          <p:cNvSpPr>
            <a:spLocks noGrp="1"/>
          </p:cNvSpPr>
          <p:nvPr>
            <p:ph type="body" sz="quarter" idx="32"/>
          </p:nvPr>
        </p:nvSpPr>
        <p:spPr>
          <a:xfrm>
            <a:off x="3904785" y="4802983"/>
            <a:ext cx="4382429" cy="1744628"/>
          </a:xfrm>
        </p:spPr>
        <p:txBody>
          <a:bodyPr>
            <a:normAutofit/>
          </a:bodyPr>
          <a:lstStyle/>
          <a:p>
            <a:r>
              <a:rPr lang="lt-LT" sz="2000" b="1" dirty="0"/>
              <a:t>Mokymo programa, kuria gali vadovautis ir mokytis MVĮ</a:t>
            </a:r>
            <a:endParaRPr lang="en-IE" sz="2000" dirty="0"/>
          </a:p>
        </p:txBody>
      </p:sp>
      <p:sp>
        <p:nvSpPr>
          <p:cNvPr id="5" name="Text Placeholder 4">
            <a:extLst>
              <a:ext uri="{FF2B5EF4-FFF2-40B4-BE49-F238E27FC236}">
                <a16:creationId xmlns:a16="http://schemas.microsoft.com/office/drawing/2014/main" id="{CA916AE7-65AC-45FB-B0EB-19E5F5B90761}"/>
              </a:ext>
            </a:extLst>
          </p:cNvPr>
          <p:cNvSpPr>
            <a:spLocks noGrp="1"/>
          </p:cNvSpPr>
          <p:nvPr>
            <p:ph type="body" sz="quarter" idx="33"/>
          </p:nvPr>
        </p:nvSpPr>
        <p:spPr>
          <a:xfrm>
            <a:off x="4320212" y="3793958"/>
            <a:ext cx="3551576" cy="651282"/>
          </a:xfrm>
        </p:spPr>
        <p:txBody>
          <a:bodyPr>
            <a:noAutofit/>
          </a:bodyPr>
          <a:lstStyle/>
          <a:p>
            <a:r>
              <a:rPr lang="lt-LT" b="1" dirty="0"/>
              <a:t>Informuotos ir inovacijoms pasirengusios MVĮ</a:t>
            </a:r>
            <a:endParaRPr lang="lt-LT" dirty="0"/>
          </a:p>
        </p:txBody>
      </p:sp>
      <p:sp>
        <p:nvSpPr>
          <p:cNvPr id="6" name="Text Placeholder 5">
            <a:extLst>
              <a:ext uri="{FF2B5EF4-FFF2-40B4-BE49-F238E27FC236}">
                <a16:creationId xmlns:a16="http://schemas.microsoft.com/office/drawing/2014/main" id="{D6FF680A-B4EE-44FE-8FA3-CBC5BCC59B79}"/>
              </a:ext>
            </a:extLst>
          </p:cNvPr>
          <p:cNvSpPr>
            <a:spLocks noGrp="1"/>
          </p:cNvSpPr>
          <p:nvPr>
            <p:ph type="body" sz="quarter" idx="34"/>
          </p:nvPr>
        </p:nvSpPr>
        <p:spPr>
          <a:xfrm>
            <a:off x="8563694" y="4810155"/>
            <a:ext cx="3468472" cy="1601758"/>
          </a:xfrm>
        </p:spPr>
        <p:txBody>
          <a:bodyPr>
            <a:normAutofit/>
          </a:bodyPr>
          <a:lstStyle/>
          <a:p>
            <a:r>
              <a:rPr lang="lt-LT" sz="2000" b="1" dirty="0">
                <a:solidFill>
                  <a:srgbClr val="000000"/>
                </a:solidFill>
              </a:rPr>
              <a:t>Naujos kartos produktai ar paslaugos vyresnio amžiaus žmonių bendruomenei</a:t>
            </a:r>
          </a:p>
          <a:p>
            <a:endParaRPr lang="en-IE" sz="2000" dirty="0"/>
          </a:p>
        </p:txBody>
      </p:sp>
      <p:sp>
        <p:nvSpPr>
          <p:cNvPr id="7" name="Text Placeholder 6">
            <a:extLst>
              <a:ext uri="{FF2B5EF4-FFF2-40B4-BE49-F238E27FC236}">
                <a16:creationId xmlns:a16="http://schemas.microsoft.com/office/drawing/2014/main" id="{07C7BD42-77BC-49EA-BDEB-DF0CA2625F5C}"/>
              </a:ext>
            </a:extLst>
          </p:cNvPr>
          <p:cNvSpPr>
            <a:spLocks noGrp="1"/>
          </p:cNvSpPr>
          <p:nvPr>
            <p:ph type="body" sz="quarter" idx="35"/>
          </p:nvPr>
        </p:nvSpPr>
        <p:spPr>
          <a:xfrm>
            <a:off x="8550442" y="3785937"/>
            <a:ext cx="3312695" cy="710962"/>
          </a:xfrm>
        </p:spPr>
        <p:txBody>
          <a:bodyPr vert="horz" lIns="91440" tIns="45720" rIns="91440" bIns="45720" rtlCol="0" anchor="t">
            <a:noAutofit/>
          </a:bodyPr>
          <a:lstStyle/>
          <a:p>
            <a:r>
              <a:rPr lang="lt-LT" b="1" dirty="0">
                <a:latin typeface="Montserrat"/>
              </a:rPr>
              <a:t>Spartesnis naujų produktų kūrimas</a:t>
            </a:r>
            <a:endParaRPr lang="en-IE" dirty="0"/>
          </a:p>
        </p:txBody>
      </p:sp>
      <p:sp>
        <p:nvSpPr>
          <p:cNvPr id="9" name="Shape 2633">
            <a:extLst>
              <a:ext uri="{FF2B5EF4-FFF2-40B4-BE49-F238E27FC236}">
                <a16:creationId xmlns:a16="http://schemas.microsoft.com/office/drawing/2014/main" id="{A68A7ABD-52FE-4B7A-8741-7FC441421997}"/>
              </a:ext>
            </a:extLst>
          </p:cNvPr>
          <p:cNvSpPr/>
          <p:nvPr/>
        </p:nvSpPr>
        <p:spPr>
          <a:xfrm>
            <a:off x="1702582" y="2066094"/>
            <a:ext cx="532771" cy="53276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00000"/>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772">
            <a:extLst>
              <a:ext uri="{FF2B5EF4-FFF2-40B4-BE49-F238E27FC236}">
                <a16:creationId xmlns:a16="http://schemas.microsoft.com/office/drawing/2014/main" id="{DA7A4268-5910-4C6B-BA7A-07DAA89FF869}"/>
              </a:ext>
            </a:extLst>
          </p:cNvPr>
          <p:cNvSpPr/>
          <p:nvPr/>
        </p:nvSpPr>
        <p:spPr>
          <a:xfrm>
            <a:off x="5856603" y="2068163"/>
            <a:ext cx="530699" cy="53069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000000"/>
          </a:solidFill>
          <a:ln w="12700">
            <a:noFill/>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grpSp>
        <p:nvGrpSpPr>
          <p:cNvPr id="11" name="Graphic 3">
            <a:extLst>
              <a:ext uri="{FF2B5EF4-FFF2-40B4-BE49-F238E27FC236}">
                <a16:creationId xmlns:a16="http://schemas.microsoft.com/office/drawing/2014/main" id="{B4E53667-22D5-4B27-8705-946AD8CE1F61}"/>
              </a:ext>
            </a:extLst>
          </p:cNvPr>
          <p:cNvGrpSpPr/>
          <p:nvPr/>
        </p:nvGrpSpPr>
        <p:grpSpPr>
          <a:xfrm>
            <a:off x="9930556" y="1987110"/>
            <a:ext cx="688763" cy="690736"/>
            <a:chOff x="8424689" y="5374597"/>
            <a:chExt cx="1088878" cy="1111078"/>
          </a:xfrm>
        </p:grpSpPr>
        <p:sp>
          <p:nvSpPr>
            <p:cNvPr id="12" name="Freeform 1258">
              <a:extLst>
                <a:ext uri="{FF2B5EF4-FFF2-40B4-BE49-F238E27FC236}">
                  <a16:creationId xmlns:a16="http://schemas.microsoft.com/office/drawing/2014/main" id="{F3957CA3-54A5-4FE7-97C1-425355DBA3FD}"/>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FD100"/>
            </a:solid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26DCD2B7-6DB6-4743-9962-61B1D26C0DF8}"/>
                </a:ext>
              </a:extLst>
            </p:cNvPr>
            <p:cNvGrpSpPr/>
            <p:nvPr/>
          </p:nvGrpSpPr>
          <p:grpSpPr>
            <a:xfrm>
              <a:off x="8424689" y="5374597"/>
              <a:ext cx="1088878" cy="1111078"/>
              <a:chOff x="8424689" y="5374597"/>
              <a:chExt cx="1088878" cy="1111078"/>
            </a:xfrm>
            <a:solidFill>
              <a:srgbClr val="000000"/>
            </a:solidFill>
          </p:grpSpPr>
          <p:grpSp>
            <p:nvGrpSpPr>
              <p:cNvPr id="14" name="Graphic 3">
                <a:extLst>
                  <a:ext uri="{FF2B5EF4-FFF2-40B4-BE49-F238E27FC236}">
                    <a16:creationId xmlns:a16="http://schemas.microsoft.com/office/drawing/2014/main" id="{B82AAA62-B887-442B-A51B-C8D756F902DA}"/>
                  </a:ext>
                </a:extLst>
              </p:cNvPr>
              <p:cNvGrpSpPr/>
              <p:nvPr/>
            </p:nvGrpSpPr>
            <p:grpSpPr>
              <a:xfrm>
                <a:off x="8424689" y="5374597"/>
                <a:ext cx="943956" cy="1111078"/>
                <a:chOff x="8424689" y="5374597"/>
                <a:chExt cx="943956" cy="1111078"/>
              </a:xfrm>
              <a:solidFill>
                <a:srgbClr val="000000"/>
              </a:solidFill>
            </p:grpSpPr>
            <p:sp>
              <p:nvSpPr>
                <p:cNvPr id="24" name="Freeform 1270">
                  <a:extLst>
                    <a:ext uri="{FF2B5EF4-FFF2-40B4-BE49-F238E27FC236}">
                      <a16:creationId xmlns:a16="http://schemas.microsoft.com/office/drawing/2014/main" id="{58144EDC-347B-496B-8ACA-EA9394EF0AAD}"/>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a:p>
              </p:txBody>
            </p:sp>
            <p:sp>
              <p:nvSpPr>
                <p:cNvPr id="25" name="Freeform 1271">
                  <a:extLst>
                    <a:ext uri="{FF2B5EF4-FFF2-40B4-BE49-F238E27FC236}">
                      <a16:creationId xmlns:a16="http://schemas.microsoft.com/office/drawing/2014/main" id="{B893C328-8C22-481E-BCA2-264492FA2A09}"/>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a:p>
              </p:txBody>
            </p:sp>
          </p:grpSp>
          <p:sp>
            <p:nvSpPr>
              <p:cNvPr id="15" name="Freeform 1261">
                <a:extLst>
                  <a:ext uri="{FF2B5EF4-FFF2-40B4-BE49-F238E27FC236}">
                    <a16:creationId xmlns:a16="http://schemas.microsoft.com/office/drawing/2014/main" id="{2FCAEE07-5DEF-47E2-B70D-2DBE95D6E478}"/>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a:p>
            </p:txBody>
          </p:sp>
          <p:sp>
            <p:nvSpPr>
              <p:cNvPr id="16" name="Freeform 1262">
                <a:extLst>
                  <a:ext uri="{FF2B5EF4-FFF2-40B4-BE49-F238E27FC236}">
                    <a16:creationId xmlns:a16="http://schemas.microsoft.com/office/drawing/2014/main" id="{480D4004-A2E5-4311-8EEE-89A67F7B79C6}"/>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a:p>
            </p:txBody>
          </p:sp>
          <p:sp>
            <p:nvSpPr>
              <p:cNvPr id="17" name="Freeform 1263">
                <a:extLst>
                  <a:ext uri="{FF2B5EF4-FFF2-40B4-BE49-F238E27FC236}">
                    <a16:creationId xmlns:a16="http://schemas.microsoft.com/office/drawing/2014/main" id="{6ABF5729-C24D-4908-A62C-CA6D5FFD7146}"/>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a:p>
            </p:txBody>
          </p:sp>
          <p:sp>
            <p:nvSpPr>
              <p:cNvPr id="18" name="Freeform 1264">
                <a:extLst>
                  <a:ext uri="{FF2B5EF4-FFF2-40B4-BE49-F238E27FC236}">
                    <a16:creationId xmlns:a16="http://schemas.microsoft.com/office/drawing/2014/main" id="{98D75A5B-D299-4226-BD0B-BF134981BD5C}"/>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a:p>
            </p:txBody>
          </p:sp>
          <p:sp>
            <p:nvSpPr>
              <p:cNvPr id="19" name="Freeform 1265">
                <a:extLst>
                  <a:ext uri="{FF2B5EF4-FFF2-40B4-BE49-F238E27FC236}">
                    <a16:creationId xmlns:a16="http://schemas.microsoft.com/office/drawing/2014/main" id="{ABDE7207-6644-4D47-A33E-EFE8AEC8EA8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a:p>
            </p:txBody>
          </p:sp>
          <p:sp>
            <p:nvSpPr>
              <p:cNvPr id="20" name="Freeform 1266">
                <a:extLst>
                  <a:ext uri="{FF2B5EF4-FFF2-40B4-BE49-F238E27FC236}">
                    <a16:creationId xmlns:a16="http://schemas.microsoft.com/office/drawing/2014/main" id="{F0D23570-04F8-451C-806B-11EB0B070785}"/>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a:p>
            </p:txBody>
          </p:sp>
          <p:sp>
            <p:nvSpPr>
              <p:cNvPr id="21" name="Freeform 1267">
                <a:extLst>
                  <a:ext uri="{FF2B5EF4-FFF2-40B4-BE49-F238E27FC236}">
                    <a16:creationId xmlns:a16="http://schemas.microsoft.com/office/drawing/2014/main" id="{45FFEDE9-C06C-48DF-8123-20DCB46C5A75}"/>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a:p>
            </p:txBody>
          </p:sp>
          <p:sp>
            <p:nvSpPr>
              <p:cNvPr id="22" name="Freeform 1268">
                <a:extLst>
                  <a:ext uri="{FF2B5EF4-FFF2-40B4-BE49-F238E27FC236}">
                    <a16:creationId xmlns:a16="http://schemas.microsoft.com/office/drawing/2014/main" id="{CFA21E31-166D-451D-B264-83CEA71D7D0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a:p>
            </p:txBody>
          </p:sp>
          <p:sp>
            <p:nvSpPr>
              <p:cNvPr id="23" name="Freeform 1269">
                <a:extLst>
                  <a:ext uri="{FF2B5EF4-FFF2-40B4-BE49-F238E27FC236}">
                    <a16:creationId xmlns:a16="http://schemas.microsoft.com/office/drawing/2014/main" id="{22D31566-EBBD-474B-8043-8964AEF8B5B4}"/>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a:p>
            </p:txBody>
          </p:sp>
        </p:grpSp>
      </p:grpSp>
      <p:sp>
        <p:nvSpPr>
          <p:cNvPr id="26" name="Text Placeholder 1">
            <a:extLst>
              <a:ext uri="{FF2B5EF4-FFF2-40B4-BE49-F238E27FC236}">
                <a16:creationId xmlns:a16="http://schemas.microsoft.com/office/drawing/2014/main" id="{626A799E-9535-4EB8-B46C-C3A8EB1675EA}"/>
              </a:ext>
            </a:extLst>
          </p:cNvPr>
          <p:cNvSpPr>
            <a:spLocks noGrp="1"/>
          </p:cNvSpPr>
          <p:nvPr>
            <p:ph type="body" sz="quarter" idx="29"/>
          </p:nvPr>
        </p:nvSpPr>
        <p:spPr>
          <a:xfrm>
            <a:off x="11113" y="446088"/>
            <a:ext cx="12180887" cy="582612"/>
          </a:xfrm>
          <a:solidFill>
            <a:srgbClr val="85D2E1"/>
          </a:solidFill>
        </p:spPr>
        <p:txBody>
          <a:bodyPr anchor="ctr">
            <a:normAutofit lnSpcReduction="10000"/>
          </a:bodyPr>
          <a:lstStyle/>
          <a:p>
            <a:r>
              <a:rPr lang="lt-LT" b="1"/>
              <a:t>Gaunami </a:t>
            </a:r>
            <a:r>
              <a:rPr lang="en-US" b="1"/>
              <a:t>rezultatai</a:t>
            </a:r>
          </a:p>
        </p:txBody>
      </p:sp>
    </p:spTree>
    <p:extLst>
      <p:ext uri="{BB962C8B-B14F-4D97-AF65-F5344CB8AC3E}">
        <p14:creationId xmlns:p14="http://schemas.microsoft.com/office/powerpoint/2010/main" val="320052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705BAB-9863-44DC-B2C5-62DF39272285}"/>
              </a:ext>
            </a:extLst>
          </p:cNvPr>
          <p:cNvSpPr>
            <a:spLocks noGrp="1"/>
          </p:cNvSpPr>
          <p:nvPr>
            <p:ph type="body" sz="quarter" idx="16"/>
          </p:nvPr>
        </p:nvSpPr>
        <p:spPr>
          <a:xfrm>
            <a:off x="798827" y="383165"/>
            <a:ext cx="10594345" cy="582221"/>
          </a:xfrm>
        </p:spPr>
        <p:txBody>
          <a:bodyPr>
            <a:normAutofit/>
          </a:bodyPr>
          <a:lstStyle/>
          <a:p>
            <a:r>
              <a:rPr lang="lt-LT" sz="3300" b="1" dirty="0"/>
              <a:t>Klientų supratimas per empatijos žemėlapius</a:t>
            </a:r>
          </a:p>
        </p:txBody>
      </p:sp>
      <p:pic>
        <p:nvPicPr>
          <p:cNvPr id="5" name="Picture 4">
            <a:extLst>
              <a:ext uri="{FF2B5EF4-FFF2-40B4-BE49-F238E27FC236}">
                <a16:creationId xmlns:a16="http://schemas.microsoft.com/office/drawing/2014/main" id="{DA0C15BE-DD68-4669-A702-2C9906E56460}"/>
              </a:ext>
            </a:extLst>
          </p:cNvPr>
          <p:cNvPicPr>
            <a:picLocks noChangeAspect="1"/>
          </p:cNvPicPr>
          <p:nvPr/>
        </p:nvPicPr>
        <p:blipFill>
          <a:blip r:embed="rId2"/>
          <a:stretch>
            <a:fillRect/>
          </a:stretch>
        </p:blipFill>
        <p:spPr>
          <a:xfrm>
            <a:off x="3069021" y="1225193"/>
            <a:ext cx="7756634" cy="5559691"/>
          </a:xfrm>
          <a:prstGeom prst="rect">
            <a:avLst/>
          </a:prstGeom>
        </p:spPr>
      </p:pic>
      <p:sp>
        <p:nvSpPr>
          <p:cNvPr id="6" name="Flowchart: Connector 5">
            <a:extLst>
              <a:ext uri="{FF2B5EF4-FFF2-40B4-BE49-F238E27FC236}">
                <a16:creationId xmlns:a16="http://schemas.microsoft.com/office/drawing/2014/main" id="{058A42DB-E399-40BC-AB47-EE935F07F93E}"/>
              </a:ext>
            </a:extLst>
          </p:cNvPr>
          <p:cNvSpPr/>
          <p:nvPr/>
        </p:nvSpPr>
        <p:spPr>
          <a:xfrm>
            <a:off x="5864772" y="2564524"/>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t>Vardas:</a:t>
            </a:r>
          </a:p>
          <a:p>
            <a:pPr algn="ctr"/>
            <a:r>
              <a:rPr lang="lt-LT"/>
              <a:t>Amžius:</a:t>
            </a:r>
          </a:p>
          <a:p>
            <a:pPr algn="ctr"/>
            <a:r>
              <a:rPr lang="lt-LT"/>
              <a:t>Statusas:</a:t>
            </a:r>
          </a:p>
          <a:p>
            <a:pPr algn="ctr"/>
            <a:endParaRPr lang="lt-LT"/>
          </a:p>
        </p:txBody>
      </p:sp>
      <p:sp>
        <p:nvSpPr>
          <p:cNvPr id="7" name="TextBox 6">
            <a:extLst>
              <a:ext uri="{FF2B5EF4-FFF2-40B4-BE49-F238E27FC236}">
                <a16:creationId xmlns:a16="http://schemas.microsoft.com/office/drawing/2014/main" id="{1FB7AC6D-A1D5-4C29-9AC9-39F260E3EAC0}"/>
              </a:ext>
            </a:extLst>
          </p:cNvPr>
          <p:cNvSpPr txBox="1"/>
          <p:nvPr/>
        </p:nvSpPr>
        <p:spPr>
          <a:xfrm>
            <a:off x="5770179" y="1538186"/>
            <a:ext cx="2375338" cy="923330"/>
          </a:xfrm>
          <a:prstGeom prst="rect">
            <a:avLst/>
          </a:prstGeom>
          <a:solidFill>
            <a:schemeClr val="bg1"/>
          </a:solidFill>
        </p:spPr>
        <p:txBody>
          <a:bodyPr wrap="square" rtlCol="0">
            <a:spAutoFit/>
          </a:bodyPr>
          <a:lstStyle/>
          <a:p>
            <a:pPr algn="ctr"/>
            <a:r>
              <a:rPr lang="lt-LT" b="1" dirty="0">
                <a:solidFill>
                  <a:srgbClr val="C32F79"/>
                </a:solidFill>
              </a:rPr>
              <a:t>Mąstyti ir jausti?</a:t>
            </a:r>
          </a:p>
          <a:p>
            <a:pPr algn="ctr"/>
            <a:r>
              <a:rPr lang="lt-LT" dirty="0">
                <a:solidFill>
                  <a:srgbClr val="C32F79"/>
                </a:solidFill>
              </a:rPr>
              <a:t>Kas iš tiesų svarbu</a:t>
            </a:r>
          </a:p>
          <a:p>
            <a:pPr algn="ctr"/>
            <a:r>
              <a:rPr lang="lt-LT" dirty="0">
                <a:solidFill>
                  <a:srgbClr val="C32F79"/>
                </a:solidFill>
              </a:rPr>
              <a:t>Rūpesčiai / siekiai!</a:t>
            </a:r>
          </a:p>
        </p:txBody>
      </p:sp>
      <p:sp>
        <p:nvSpPr>
          <p:cNvPr id="8" name="TextBox 7">
            <a:extLst>
              <a:ext uri="{FF2B5EF4-FFF2-40B4-BE49-F238E27FC236}">
                <a16:creationId xmlns:a16="http://schemas.microsoft.com/office/drawing/2014/main" id="{52209B0B-7A54-4919-973F-30750B887DD7}"/>
              </a:ext>
            </a:extLst>
          </p:cNvPr>
          <p:cNvSpPr txBox="1"/>
          <p:nvPr/>
        </p:nvSpPr>
        <p:spPr>
          <a:xfrm>
            <a:off x="3354902" y="2632037"/>
            <a:ext cx="2163028" cy="2031325"/>
          </a:xfrm>
          <a:prstGeom prst="rect">
            <a:avLst/>
          </a:prstGeom>
          <a:solidFill>
            <a:schemeClr val="bg1"/>
          </a:solidFill>
        </p:spPr>
        <p:txBody>
          <a:bodyPr wrap="square" rtlCol="0">
            <a:spAutoFit/>
          </a:bodyPr>
          <a:lstStyle/>
          <a:p>
            <a:pPr algn="ctr"/>
            <a:r>
              <a:rPr lang="lt-LT" b="1">
                <a:solidFill>
                  <a:srgbClr val="7030A0"/>
                </a:solidFill>
              </a:rPr>
              <a:t>Girdite?</a:t>
            </a:r>
          </a:p>
          <a:p>
            <a:pPr algn="ctr"/>
            <a:r>
              <a:rPr lang="lt-LT">
                <a:solidFill>
                  <a:srgbClr val="7030A0"/>
                </a:solidFill>
              </a:rPr>
              <a:t>Ką sako draugai</a:t>
            </a:r>
          </a:p>
          <a:p>
            <a:pPr algn="ctr"/>
            <a:r>
              <a:rPr lang="lt-LT">
                <a:solidFill>
                  <a:srgbClr val="7030A0"/>
                </a:solidFill>
              </a:rPr>
              <a:t>Ką sako šeima</a:t>
            </a:r>
          </a:p>
          <a:p>
            <a:pPr algn="ctr"/>
            <a:r>
              <a:rPr lang="lt-LT">
                <a:solidFill>
                  <a:srgbClr val="7030A0"/>
                </a:solidFill>
              </a:rPr>
              <a:t>Ką sako viršininkas ir (arba) kolegos</a:t>
            </a:r>
          </a:p>
          <a:p>
            <a:pPr algn="ctr"/>
            <a:r>
              <a:rPr lang="lt-LT">
                <a:solidFill>
                  <a:srgbClr val="7030A0"/>
                </a:solidFill>
              </a:rPr>
              <a:t>Ką sako įtakingi asmenys</a:t>
            </a:r>
          </a:p>
        </p:txBody>
      </p:sp>
      <p:sp>
        <p:nvSpPr>
          <p:cNvPr id="9" name="TextBox 8">
            <a:extLst>
              <a:ext uri="{FF2B5EF4-FFF2-40B4-BE49-F238E27FC236}">
                <a16:creationId xmlns:a16="http://schemas.microsoft.com/office/drawing/2014/main" id="{93FDC72A-778C-4793-B888-117E27434D9B}"/>
              </a:ext>
            </a:extLst>
          </p:cNvPr>
          <p:cNvSpPr txBox="1"/>
          <p:nvPr/>
        </p:nvSpPr>
        <p:spPr>
          <a:xfrm>
            <a:off x="8313682" y="2565329"/>
            <a:ext cx="2165130" cy="2031325"/>
          </a:xfrm>
          <a:prstGeom prst="rect">
            <a:avLst/>
          </a:prstGeom>
          <a:solidFill>
            <a:schemeClr val="bg1"/>
          </a:solidFill>
        </p:spPr>
        <p:txBody>
          <a:bodyPr wrap="square" rtlCol="0">
            <a:spAutoFit/>
          </a:bodyPr>
          <a:lstStyle/>
          <a:p>
            <a:pPr algn="ctr"/>
            <a:r>
              <a:rPr lang="lt-LT" b="1">
                <a:solidFill>
                  <a:srgbClr val="0070C0"/>
                </a:solidFill>
              </a:rPr>
              <a:t>Matote?</a:t>
            </a:r>
          </a:p>
          <a:p>
            <a:pPr algn="ctr"/>
            <a:r>
              <a:rPr lang="lt-LT">
                <a:solidFill>
                  <a:srgbClr val="0070C0"/>
                </a:solidFill>
              </a:rPr>
              <a:t>Aplinka</a:t>
            </a:r>
          </a:p>
          <a:p>
            <a:pPr algn="ctr"/>
            <a:r>
              <a:rPr lang="lt-LT">
                <a:solidFill>
                  <a:srgbClr val="0070C0"/>
                </a:solidFill>
              </a:rPr>
              <a:t>Socialinė žiniasklaida / draugai</a:t>
            </a:r>
          </a:p>
          <a:p>
            <a:pPr algn="ctr"/>
            <a:r>
              <a:rPr lang="lt-LT">
                <a:solidFill>
                  <a:srgbClr val="0070C0"/>
                </a:solidFill>
              </a:rPr>
              <a:t>Interneto svetainės</a:t>
            </a:r>
          </a:p>
          <a:p>
            <a:pPr algn="ctr"/>
            <a:r>
              <a:rPr lang="lt-LT">
                <a:solidFill>
                  <a:srgbClr val="0070C0"/>
                </a:solidFill>
              </a:rPr>
              <a:t>Žurnalai</a:t>
            </a:r>
          </a:p>
          <a:p>
            <a:pPr algn="ctr"/>
            <a:r>
              <a:rPr lang="lt-LT">
                <a:solidFill>
                  <a:srgbClr val="0070C0"/>
                </a:solidFill>
              </a:rPr>
              <a:t>Rinkodara</a:t>
            </a:r>
          </a:p>
        </p:txBody>
      </p:sp>
      <p:sp>
        <p:nvSpPr>
          <p:cNvPr id="10" name="TextBox 9">
            <a:extLst>
              <a:ext uri="{FF2B5EF4-FFF2-40B4-BE49-F238E27FC236}">
                <a16:creationId xmlns:a16="http://schemas.microsoft.com/office/drawing/2014/main" id="{C531DAFB-0657-4F69-98D9-21DB0DC81863}"/>
              </a:ext>
            </a:extLst>
          </p:cNvPr>
          <p:cNvSpPr txBox="1"/>
          <p:nvPr/>
        </p:nvSpPr>
        <p:spPr>
          <a:xfrm>
            <a:off x="5641231" y="4574758"/>
            <a:ext cx="2380986" cy="923330"/>
          </a:xfrm>
          <a:prstGeom prst="rect">
            <a:avLst/>
          </a:prstGeom>
          <a:solidFill>
            <a:schemeClr val="bg1"/>
          </a:solidFill>
        </p:spPr>
        <p:txBody>
          <a:bodyPr wrap="square" rtlCol="0">
            <a:spAutoFit/>
          </a:bodyPr>
          <a:lstStyle/>
          <a:p>
            <a:pPr algn="ctr"/>
            <a:r>
              <a:rPr lang="lt-LT" b="1">
                <a:solidFill>
                  <a:srgbClr val="1BA19A"/>
                </a:solidFill>
              </a:rPr>
              <a:t>Sakyti ir daryti?</a:t>
            </a:r>
          </a:p>
          <a:p>
            <a:pPr algn="ctr"/>
            <a:r>
              <a:rPr lang="lt-LT">
                <a:solidFill>
                  <a:srgbClr val="1BA19A"/>
                </a:solidFill>
              </a:rPr>
              <a:t>Išvaizda</a:t>
            </a:r>
          </a:p>
          <a:p>
            <a:pPr algn="ctr"/>
            <a:r>
              <a:rPr lang="lt-LT">
                <a:solidFill>
                  <a:srgbClr val="1BA19A"/>
                </a:solidFill>
              </a:rPr>
              <a:t>Požiūris viešumoje</a:t>
            </a:r>
          </a:p>
        </p:txBody>
      </p:sp>
      <p:sp>
        <p:nvSpPr>
          <p:cNvPr id="11" name="TextBox 10">
            <a:extLst>
              <a:ext uri="{FF2B5EF4-FFF2-40B4-BE49-F238E27FC236}">
                <a16:creationId xmlns:a16="http://schemas.microsoft.com/office/drawing/2014/main" id="{228DC885-B49F-49D4-8CC8-919D261860D3}"/>
              </a:ext>
            </a:extLst>
          </p:cNvPr>
          <p:cNvSpPr txBox="1"/>
          <p:nvPr/>
        </p:nvSpPr>
        <p:spPr>
          <a:xfrm>
            <a:off x="3688078" y="5653038"/>
            <a:ext cx="2343807" cy="922688"/>
          </a:xfrm>
          <a:prstGeom prst="rect">
            <a:avLst/>
          </a:prstGeom>
          <a:solidFill>
            <a:schemeClr val="bg1"/>
          </a:solidFill>
        </p:spPr>
        <p:txBody>
          <a:bodyPr wrap="square" rtlCol="0">
            <a:spAutoFit/>
          </a:bodyPr>
          <a:lstStyle/>
          <a:p>
            <a:pPr algn="ctr">
              <a:lnSpc>
                <a:spcPts val="1600"/>
              </a:lnSpc>
            </a:pPr>
            <a:r>
              <a:rPr lang="lt-LT" b="1" dirty="0">
                <a:solidFill>
                  <a:srgbClr val="1D599B"/>
                </a:solidFill>
              </a:rPr>
              <a:t>Skausmai</a:t>
            </a:r>
          </a:p>
          <a:p>
            <a:pPr algn="ctr">
              <a:lnSpc>
                <a:spcPts val="1600"/>
              </a:lnSpc>
            </a:pPr>
            <a:r>
              <a:rPr lang="lt-LT" dirty="0">
                <a:solidFill>
                  <a:srgbClr val="1D599B"/>
                </a:solidFill>
              </a:rPr>
              <a:t>Baimės</a:t>
            </a:r>
          </a:p>
          <a:p>
            <a:pPr algn="ctr">
              <a:lnSpc>
                <a:spcPts val="1600"/>
              </a:lnSpc>
            </a:pPr>
            <a:r>
              <a:rPr lang="lt-LT" dirty="0">
                <a:solidFill>
                  <a:srgbClr val="1D599B"/>
                </a:solidFill>
              </a:rPr>
              <a:t>Frustracijos</a:t>
            </a:r>
          </a:p>
          <a:p>
            <a:pPr algn="ctr">
              <a:lnSpc>
                <a:spcPts val="1600"/>
              </a:lnSpc>
            </a:pPr>
            <a:r>
              <a:rPr lang="lt-LT" dirty="0">
                <a:solidFill>
                  <a:srgbClr val="1D599B"/>
                </a:solidFill>
              </a:rPr>
              <a:t>Kliūtys</a:t>
            </a:r>
          </a:p>
        </p:txBody>
      </p:sp>
      <p:sp>
        <p:nvSpPr>
          <p:cNvPr id="12" name="TextBox 11">
            <a:extLst>
              <a:ext uri="{FF2B5EF4-FFF2-40B4-BE49-F238E27FC236}">
                <a16:creationId xmlns:a16="http://schemas.microsoft.com/office/drawing/2014/main" id="{D876DB2F-C3A6-41C4-A0AD-2D67E70EA17B}"/>
              </a:ext>
            </a:extLst>
          </p:cNvPr>
          <p:cNvSpPr txBox="1"/>
          <p:nvPr/>
        </p:nvSpPr>
        <p:spPr>
          <a:xfrm>
            <a:off x="7425558" y="5659791"/>
            <a:ext cx="2685393" cy="922688"/>
          </a:xfrm>
          <a:prstGeom prst="rect">
            <a:avLst/>
          </a:prstGeom>
          <a:solidFill>
            <a:schemeClr val="bg1"/>
          </a:solidFill>
        </p:spPr>
        <p:txBody>
          <a:bodyPr wrap="square" rtlCol="0">
            <a:spAutoFit/>
          </a:bodyPr>
          <a:lstStyle/>
          <a:p>
            <a:pPr algn="ctr">
              <a:lnSpc>
                <a:spcPts val="1600"/>
              </a:lnSpc>
            </a:pPr>
            <a:r>
              <a:rPr lang="pt-BR" b="1" dirty="0">
                <a:solidFill>
                  <a:srgbClr val="E78E0B"/>
                </a:solidFill>
              </a:rPr>
              <a:t>Pelnas</a:t>
            </a:r>
          </a:p>
          <a:p>
            <a:pPr algn="ctr">
              <a:lnSpc>
                <a:spcPts val="1600"/>
              </a:lnSpc>
            </a:pPr>
            <a:r>
              <a:rPr lang="pt-BR" dirty="0">
                <a:solidFill>
                  <a:srgbClr val="E78E0B"/>
                </a:solidFill>
              </a:rPr>
              <a:t>Norai / poreikiai</a:t>
            </a:r>
          </a:p>
          <a:p>
            <a:pPr algn="ctr">
              <a:lnSpc>
                <a:spcPts val="1600"/>
              </a:lnSpc>
            </a:pPr>
            <a:r>
              <a:rPr lang="pt-BR" dirty="0">
                <a:solidFill>
                  <a:srgbClr val="E78E0B"/>
                </a:solidFill>
              </a:rPr>
              <a:t>Sėkmės matas</a:t>
            </a:r>
          </a:p>
          <a:p>
            <a:pPr algn="ctr">
              <a:lnSpc>
                <a:spcPts val="1600"/>
              </a:lnSpc>
            </a:pPr>
            <a:r>
              <a:rPr lang="pt-BR" dirty="0">
                <a:solidFill>
                  <a:srgbClr val="E78E0B"/>
                </a:solidFill>
              </a:rPr>
              <a:t>Tikslai</a:t>
            </a:r>
          </a:p>
        </p:txBody>
      </p:sp>
    </p:spTree>
    <p:extLst>
      <p:ext uri="{BB962C8B-B14F-4D97-AF65-F5344CB8AC3E}">
        <p14:creationId xmlns:p14="http://schemas.microsoft.com/office/powerpoint/2010/main" val="3493362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2DAC7-B44D-40BA-B756-BDC63BD8C2C1}"/>
              </a:ext>
            </a:extLst>
          </p:cNvPr>
          <p:cNvSpPr>
            <a:spLocks noGrp="1"/>
          </p:cNvSpPr>
          <p:nvPr>
            <p:ph type="body" sz="quarter" idx="18"/>
          </p:nvPr>
        </p:nvSpPr>
        <p:spPr>
          <a:xfrm>
            <a:off x="734714" y="1757011"/>
            <a:ext cx="10594346" cy="4526094"/>
          </a:xfrm>
        </p:spPr>
        <p:txBody>
          <a:bodyPr/>
          <a:lstStyle/>
          <a:p>
            <a:pPr marL="0" indent="0"/>
            <a:r>
              <a:rPr lang="lt-LT" b="1" dirty="0">
                <a:solidFill>
                  <a:srgbClr val="1D599B"/>
                </a:solidFill>
              </a:rPr>
              <a:t>Pradėkite galvoti apie savo tikslinį klientą</a:t>
            </a:r>
          </a:p>
          <a:p>
            <a:pPr marL="0" indent="0"/>
            <a:endParaRPr lang="lt-LT" sz="800" b="1" dirty="0">
              <a:solidFill>
                <a:srgbClr val="1D599B"/>
              </a:solidFill>
            </a:endParaRPr>
          </a:p>
          <a:p>
            <a:pPr marL="0" indent="0"/>
            <a:r>
              <a:rPr lang="lt-LT" b="1" dirty="0"/>
              <a:t>Pasiimkite popieriaus lapą arba dirbkite su </a:t>
            </a:r>
            <a:r>
              <a:rPr lang="lt-LT" b="1" dirty="0" err="1">
                <a:solidFill>
                  <a:srgbClr val="1D599B"/>
                </a:solidFill>
                <a:hlinkClick r:id="rId2">
                  <a:extLst>
                    <a:ext uri="{A12FA001-AC4F-418D-AE19-62706E023703}">
                      <ahyp:hlinkClr xmlns:ahyp="http://schemas.microsoft.com/office/drawing/2018/hyperlinkcolor" val="tx"/>
                    </a:ext>
                  </a:extLst>
                </a:hlinkClick>
              </a:rPr>
              <a:t>Mural</a:t>
            </a:r>
            <a:r>
              <a:rPr lang="lt-LT" b="1" dirty="0">
                <a:solidFill>
                  <a:srgbClr val="1D599B"/>
                </a:solidFill>
              </a:rPr>
              <a:t> </a:t>
            </a:r>
            <a:r>
              <a:rPr lang="lt-LT" b="1" dirty="0"/>
              <a:t>ir pradėkite kurti savo EMPATIJOS žemėlapį.</a:t>
            </a:r>
            <a:endParaRPr lang="lt-LT" b="1" dirty="0">
              <a:solidFill>
                <a:srgbClr val="1D599B"/>
              </a:solidFill>
            </a:endParaRPr>
          </a:p>
          <a:p>
            <a:pPr marL="0" indent="0"/>
            <a:r>
              <a:rPr lang="lt-LT" b="1" dirty="0">
                <a:solidFill>
                  <a:srgbClr val="1D599B"/>
                </a:solidFill>
              </a:rPr>
              <a:t>Pastaba : </a:t>
            </a:r>
            <a:endParaRPr lang="lt-LT" b="1" dirty="0">
              <a:solidFill>
                <a:srgbClr val="C32F79"/>
              </a:solidFill>
            </a:endParaRPr>
          </a:p>
          <a:p>
            <a:pPr marL="342900" indent="-342900">
              <a:buFont typeface="Arial" panose="020B0604020202020204" pitchFamily="34" charset="0"/>
              <a:buChar char="•"/>
            </a:pPr>
            <a:r>
              <a:rPr lang="lt-LT" b="1" dirty="0">
                <a:solidFill>
                  <a:srgbClr val="C32F79"/>
                </a:solidFill>
              </a:rPr>
              <a:t>Kaip jie mąsto ir jaučiasi?</a:t>
            </a:r>
          </a:p>
          <a:p>
            <a:pPr marL="342900" indent="-342900">
              <a:buFont typeface="Arial" panose="020B0604020202020204" pitchFamily="34" charset="0"/>
              <a:buChar char="•"/>
            </a:pPr>
            <a:r>
              <a:rPr lang="lt-LT" b="1" dirty="0">
                <a:solidFill>
                  <a:srgbClr val="00B0F0"/>
                </a:solidFill>
              </a:rPr>
              <a:t>Ką jie nuolat mato / stebi?</a:t>
            </a:r>
          </a:p>
          <a:p>
            <a:pPr marL="342900" indent="-342900">
              <a:buFont typeface="Arial" panose="020B0604020202020204" pitchFamily="34" charset="0"/>
              <a:buChar char="•"/>
            </a:pPr>
            <a:r>
              <a:rPr lang="lt-LT" b="1" dirty="0">
                <a:solidFill>
                  <a:srgbClr val="7030A0"/>
                </a:solidFill>
              </a:rPr>
              <a:t>Ką ir iš ko jie girdi? kas jiems daro įtaką?</a:t>
            </a:r>
          </a:p>
          <a:p>
            <a:pPr marL="342900" indent="-342900">
              <a:buFont typeface="Arial" panose="020B0604020202020204" pitchFamily="34" charset="0"/>
              <a:buChar char="•"/>
            </a:pPr>
            <a:r>
              <a:rPr lang="lt-LT" b="1" dirty="0">
                <a:solidFill>
                  <a:srgbClr val="1BA19A"/>
                </a:solidFill>
              </a:rPr>
              <a:t>Kaip jie elgiasi? ką jie sako ir daro?</a:t>
            </a:r>
          </a:p>
          <a:p>
            <a:pPr marL="0" indent="0"/>
            <a:r>
              <a:rPr lang="lt-LT" b="1" dirty="0"/>
              <a:t>Sukūrę kliento paveikslą, turėtumėte sugebėti nustatyti kai kuriuos jo </a:t>
            </a:r>
            <a:r>
              <a:rPr lang="lt-LT" b="1" dirty="0">
                <a:solidFill>
                  <a:srgbClr val="1188A3"/>
                </a:solidFill>
              </a:rPr>
              <a:t>rūpesčius</a:t>
            </a:r>
            <a:r>
              <a:rPr lang="lt-LT" b="1" dirty="0"/>
              <a:t> ir </a:t>
            </a:r>
            <a:r>
              <a:rPr lang="lt-LT" b="1" dirty="0">
                <a:solidFill>
                  <a:srgbClr val="FFD100"/>
                </a:solidFill>
              </a:rPr>
              <a:t>laimėjimus</a:t>
            </a:r>
            <a:r>
              <a:rPr lang="lt-LT" b="1" dirty="0"/>
              <a:t>.</a:t>
            </a:r>
          </a:p>
        </p:txBody>
      </p:sp>
      <p:sp>
        <p:nvSpPr>
          <p:cNvPr id="3" name="Text Placeholder 2">
            <a:extLst>
              <a:ext uri="{FF2B5EF4-FFF2-40B4-BE49-F238E27FC236}">
                <a16:creationId xmlns:a16="http://schemas.microsoft.com/office/drawing/2014/main" id="{8D0743E3-BFDB-4837-94FC-0F1583E69065}"/>
              </a:ext>
            </a:extLst>
          </p:cNvPr>
          <p:cNvSpPr>
            <a:spLocks noGrp="1"/>
          </p:cNvSpPr>
          <p:nvPr>
            <p:ph type="body" sz="quarter" idx="16"/>
          </p:nvPr>
        </p:nvSpPr>
        <p:spPr>
          <a:xfrm>
            <a:off x="798827" y="285163"/>
            <a:ext cx="10594345" cy="857837"/>
          </a:xfrm>
          <a:solidFill>
            <a:srgbClr val="85D2E1"/>
          </a:solidFill>
        </p:spPr>
        <p:txBody>
          <a:bodyPr anchor="ctr">
            <a:normAutofit/>
          </a:bodyPr>
          <a:lstStyle/>
          <a:p>
            <a:r>
              <a:rPr lang="lt-LT" dirty="0"/>
              <a:t>Įmonės užduotis:</a:t>
            </a:r>
            <a:endParaRPr lang="en-IE" dirty="0"/>
          </a:p>
        </p:txBody>
      </p:sp>
      <p:grpSp>
        <p:nvGrpSpPr>
          <p:cNvPr id="4" name="Group 3">
            <a:extLst>
              <a:ext uri="{FF2B5EF4-FFF2-40B4-BE49-F238E27FC236}">
                <a16:creationId xmlns:a16="http://schemas.microsoft.com/office/drawing/2014/main" id="{BA7D3528-645C-4B36-8CE8-D4EF6016F1FD}"/>
              </a:ext>
            </a:extLst>
          </p:cNvPr>
          <p:cNvGrpSpPr/>
          <p:nvPr/>
        </p:nvGrpSpPr>
        <p:grpSpPr>
          <a:xfrm>
            <a:off x="10701906" y="2353992"/>
            <a:ext cx="861714" cy="861565"/>
            <a:chOff x="3258209" y="1217582"/>
            <a:chExt cx="4712093" cy="4711281"/>
          </a:xfrm>
        </p:grpSpPr>
        <p:sp>
          <p:nvSpPr>
            <p:cNvPr id="5" name="Freeform 31">
              <a:extLst>
                <a:ext uri="{FF2B5EF4-FFF2-40B4-BE49-F238E27FC236}">
                  <a16:creationId xmlns:a16="http://schemas.microsoft.com/office/drawing/2014/main" id="{C2F6FD7B-9E27-4BAC-82FA-DF85D904910A}"/>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52E20CB3-7BA5-40E2-A45D-6F49DEFB1C35}"/>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BB8EC6E5-EEAE-4277-8EB4-3BD4EADA24E0}"/>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B874D17D-674B-4FA7-A404-22363605AA00}"/>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9" name="Freeform 17">
                <a:extLst>
                  <a:ext uri="{FF2B5EF4-FFF2-40B4-BE49-F238E27FC236}">
                    <a16:creationId xmlns:a16="http://schemas.microsoft.com/office/drawing/2014/main" id="{A928A754-570B-471B-9F50-1D82E7CBC13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BD70D335-B2BF-4C60-A1B5-08CD510881E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7F6E0529-C962-420E-AF0E-A13A87B8FCB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C6FAEB5A-5437-44BC-B923-AB364B8CFD7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6F1CD803-1381-4985-A3AB-034B8CDF5C3A}"/>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4" name="Freeform 22">
                <a:extLst>
                  <a:ext uri="{FF2B5EF4-FFF2-40B4-BE49-F238E27FC236}">
                    <a16:creationId xmlns:a16="http://schemas.microsoft.com/office/drawing/2014/main" id="{C707025A-3A69-4351-AD67-4ECCA06DF047}"/>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23">
                <a:extLst>
                  <a:ext uri="{FF2B5EF4-FFF2-40B4-BE49-F238E27FC236}">
                    <a16:creationId xmlns:a16="http://schemas.microsoft.com/office/drawing/2014/main" id="{8E1F5D54-7A46-4692-B0BA-1A083F2D2BF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6" name="Freeform 24">
                <a:extLst>
                  <a:ext uri="{FF2B5EF4-FFF2-40B4-BE49-F238E27FC236}">
                    <a16:creationId xmlns:a16="http://schemas.microsoft.com/office/drawing/2014/main" id="{A298F47B-E967-4486-8697-D4EC0ADC06C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7" name="Freeform 25">
                <a:extLst>
                  <a:ext uri="{FF2B5EF4-FFF2-40B4-BE49-F238E27FC236}">
                    <a16:creationId xmlns:a16="http://schemas.microsoft.com/office/drawing/2014/main" id="{CD2CFB34-FCA6-444F-9C5F-4FAD984F7AC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26">
                <a:extLst>
                  <a:ext uri="{FF2B5EF4-FFF2-40B4-BE49-F238E27FC236}">
                    <a16:creationId xmlns:a16="http://schemas.microsoft.com/office/drawing/2014/main" id="{AFE6B707-B8D4-4B08-927C-1510F2B9A82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19" name="Freeform 27">
                <a:extLst>
                  <a:ext uri="{FF2B5EF4-FFF2-40B4-BE49-F238E27FC236}">
                    <a16:creationId xmlns:a16="http://schemas.microsoft.com/office/drawing/2014/main" id="{A7FDE710-2DCE-4732-A0BE-BD78FDDFA2A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0" name="Freeform 28">
                <a:extLst>
                  <a:ext uri="{FF2B5EF4-FFF2-40B4-BE49-F238E27FC236}">
                    <a16:creationId xmlns:a16="http://schemas.microsoft.com/office/drawing/2014/main" id="{70B3F8F4-4B85-4FE5-A085-9ED5BF0C089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1" name="Freeform 29">
                <a:extLst>
                  <a:ext uri="{FF2B5EF4-FFF2-40B4-BE49-F238E27FC236}">
                    <a16:creationId xmlns:a16="http://schemas.microsoft.com/office/drawing/2014/main" id="{F0603357-1FD9-4BF7-A686-8EE4AE5FF3B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2" name="Freeform 30">
                <a:extLst>
                  <a:ext uri="{FF2B5EF4-FFF2-40B4-BE49-F238E27FC236}">
                    <a16:creationId xmlns:a16="http://schemas.microsoft.com/office/drawing/2014/main" id="{A6C44796-8C94-4C15-A9F2-CCC34E64D37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8627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a:normAutofit lnSpcReduction="10000"/>
          </a:bodyPr>
          <a:lstStyle/>
          <a:p>
            <a:pPr>
              <a:lnSpc>
                <a:spcPct val="100000"/>
              </a:lnSpc>
            </a:pPr>
            <a:r>
              <a:rPr lang="lt-LT" dirty="0"/>
              <a:t>Dabar sutelkite dėmesį tik į problemos formuluotę ir siūlykite idėjas, kurios padėtų išspręsti problemą. Svarbu ne gauti tobulą idėją, o sugalvoti kuo daugiau idėjų, pavyzdžiui, unikalių virtualios realybės patirčių, sveikų maisto produktų, pagerinto skonio ir (arba) praturtintų produktų, senjorams pritaikytų kabančių lentų arba modifikuoto vežimėlio. Kad ir kas tai būtų, nubraižykite geriausių idėjų eskizus ir parodykite tiems žmonėms, kuriems bandote padėti, ir sužinokite  jų nuomonę.</a:t>
            </a:r>
            <a:br>
              <a:rPr lang="en-US" dirty="0"/>
            </a:br>
            <a:endParaRPr lang="en-IE" dirty="0"/>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lt-LT" sz="3300" b="1" dirty="0"/>
              <a:t>3 etapas: kurti idėjas </a:t>
            </a:r>
            <a:endParaRPr lang="en-IE" sz="3300" b="1" dirty="0"/>
          </a:p>
        </p:txBody>
      </p:sp>
      <p:sp>
        <p:nvSpPr>
          <p:cNvPr id="25" name="TextBox 24">
            <a:extLst>
              <a:ext uri="{FF2B5EF4-FFF2-40B4-BE49-F238E27FC236}">
                <a16:creationId xmlns:a16="http://schemas.microsoft.com/office/drawing/2014/main" id="{BB38D494-4DD4-46E0-98A0-16E14482AA3A}"/>
              </a:ext>
            </a:extLst>
          </p:cNvPr>
          <p:cNvSpPr txBox="1"/>
          <p:nvPr/>
        </p:nvSpPr>
        <p:spPr>
          <a:xfrm>
            <a:off x="7577959" y="4866290"/>
            <a:ext cx="4004441" cy="830997"/>
          </a:xfrm>
          <a:prstGeom prst="rect">
            <a:avLst/>
          </a:prstGeom>
          <a:noFill/>
        </p:spPr>
        <p:txBody>
          <a:bodyPr wrap="square" rtlCol="0">
            <a:spAutoFit/>
          </a:bodyPr>
          <a:lstStyle/>
          <a:p>
            <a:pPr algn="ctr"/>
            <a:r>
              <a:rPr lang="lt-LT" sz="2400" b="1" dirty="0">
                <a:solidFill>
                  <a:srgbClr val="1188A3"/>
                </a:solidFill>
              </a:rPr>
              <a:t>Pamąstykite ir sugalvokite kūrybiškus sprendimus</a:t>
            </a:r>
            <a:endParaRPr lang="en-IE" sz="2400" b="1" dirty="0">
              <a:solidFill>
                <a:srgbClr val="1188A3"/>
              </a:solidFill>
            </a:endParaRPr>
          </a:p>
        </p:txBody>
      </p:sp>
      <p:grpSp>
        <p:nvGrpSpPr>
          <p:cNvPr id="26" name="Group 25">
            <a:extLst>
              <a:ext uri="{FF2B5EF4-FFF2-40B4-BE49-F238E27FC236}">
                <a16:creationId xmlns:a16="http://schemas.microsoft.com/office/drawing/2014/main" id="{E5466EF8-FCFD-47B0-920E-406A939D7220}"/>
              </a:ext>
            </a:extLst>
          </p:cNvPr>
          <p:cNvGrpSpPr/>
          <p:nvPr/>
        </p:nvGrpSpPr>
        <p:grpSpPr>
          <a:xfrm>
            <a:off x="8523889" y="1620418"/>
            <a:ext cx="2259724" cy="2396358"/>
            <a:chOff x="8736336" y="773976"/>
            <a:chExt cx="925001" cy="925018"/>
          </a:xfrm>
        </p:grpSpPr>
        <p:grpSp>
          <p:nvGrpSpPr>
            <p:cNvPr id="27" name="Graphic 2">
              <a:extLst>
                <a:ext uri="{FF2B5EF4-FFF2-40B4-BE49-F238E27FC236}">
                  <a16:creationId xmlns:a16="http://schemas.microsoft.com/office/drawing/2014/main" id="{B1FC0D48-62E7-4E5F-8F1A-D76E5DED6227}"/>
                </a:ext>
              </a:extLst>
            </p:cNvPr>
            <p:cNvGrpSpPr/>
            <p:nvPr/>
          </p:nvGrpSpPr>
          <p:grpSpPr>
            <a:xfrm>
              <a:off x="8736336" y="773976"/>
              <a:ext cx="925001" cy="925018"/>
              <a:chOff x="8736336" y="773976"/>
              <a:chExt cx="925001" cy="925018"/>
            </a:xfrm>
            <a:solidFill>
              <a:srgbClr val="010101"/>
            </a:solidFill>
          </p:grpSpPr>
          <p:sp>
            <p:nvSpPr>
              <p:cNvPr id="30" name="Freeform 306">
                <a:extLst>
                  <a:ext uri="{FF2B5EF4-FFF2-40B4-BE49-F238E27FC236}">
                    <a16:creationId xmlns:a16="http://schemas.microsoft.com/office/drawing/2014/main" id="{DEE7E5A5-8942-419C-BF5C-9006A8CC6DB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31" name="Freeform 307">
                <a:extLst>
                  <a:ext uri="{FF2B5EF4-FFF2-40B4-BE49-F238E27FC236}">
                    <a16:creationId xmlns:a16="http://schemas.microsoft.com/office/drawing/2014/main" id="{F7E71758-CA1B-43F8-8461-50B994014B49}"/>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2" name="Freeform 308">
                <a:extLst>
                  <a:ext uri="{FF2B5EF4-FFF2-40B4-BE49-F238E27FC236}">
                    <a16:creationId xmlns:a16="http://schemas.microsoft.com/office/drawing/2014/main" id="{EB813A33-15C1-4D50-AC69-D1DFBADB1FDF}"/>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33" name="Freeform 309">
                <a:extLst>
                  <a:ext uri="{FF2B5EF4-FFF2-40B4-BE49-F238E27FC236}">
                    <a16:creationId xmlns:a16="http://schemas.microsoft.com/office/drawing/2014/main" id="{8431E2AD-79C7-4B56-A71B-9849E6CBA96D}"/>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34" name="Freeform 310">
                <a:extLst>
                  <a:ext uri="{FF2B5EF4-FFF2-40B4-BE49-F238E27FC236}">
                    <a16:creationId xmlns:a16="http://schemas.microsoft.com/office/drawing/2014/main" id="{4419837A-4BAE-47CE-9873-DAC57C93EFB8}"/>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35" name="Freeform 311">
                <a:extLst>
                  <a:ext uri="{FF2B5EF4-FFF2-40B4-BE49-F238E27FC236}">
                    <a16:creationId xmlns:a16="http://schemas.microsoft.com/office/drawing/2014/main" id="{B995FCA1-E2D1-4230-8D7C-0564F00EC6CA}"/>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36" name="Freeform 312">
                <a:extLst>
                  <a:ext uri="{FF2B5EF4-FFF2-40B4-BE49-F238E27FC236}">
                    <a16:creationId xmlns:a16="http://schemas.microsoft.com/office/drawing/2014/main" id="{2923D619-1686-4B3C-94D1-CDCEF0E9FD6D}"/>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28" name="Freeform 304">
              <a:extLst>
                <a:ext uri="{FF2B5EF4-FFF2-40B4-BE49-F238E27FC236}">
                  <a16:creationId xmlns:a16="http://schemas.microsoft.com/office/drawing/2014/main" id="{3403626D-3B68-4569-9E3E-EEFF9F6403D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D100"/>
            </a:solidFill>
            <a:ln w="9028" cap="flat">
              <a:noFill/>
              <a:prstDash val="solid"/>
              <a:miter/>
            </a:ln>
          </p:spPr>
          <p:txBody>
            <a:bodyPr rtlCol="0" anchor="ctr"/>
            <a:lstStyle/>
            <a:p>
              <a:endParaRPr lang="en-US"/>
            </a:p>
          </p:txBody>
        </p:sp>
        <p:sp>
          <p:nvSpPr>
            <p:cNvPr id="29" name="Freeform 305">
              <a:extLst>
                <a:ext uri="{FF2B5EF4-FFF2-40B4-BE49-F238E27FC236}">
                  <a16:creationId xmlns:a16="http://schemas.microsoft.com/office/drawing/2014/main" id="{30023CD3-CFA6-4EAA-8FF4-3D0AB3E360FE}"/>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D1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889213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lt-LT" b="1" dirty="0"/>
              <a:t>Tikslai</a:t>
            </a:r>
            <a:r>
              <a:rPr lang="en-US" b="1" dirty="0"/>
              <a:t>:</a:t>
            </a:r>
          </a:p>
          <a:p>
            <a:pPr marL="342900" indent="-342900">
              <a:buClr>
                <a:srgbClr val="FFC000"/>
              </a:buClr>
              <a:buFont typeface="Arial" panose="020B0604020202020204" pitchFamily="34" charset="0"/>
              <a:buChar char="•"/>
            </a:pPr>
            <a:r>
              <a:rPr lang="lt-LT" dirty="0"/>
              <a:t>Bendradarbiaujant generuoti ir surinkti kuo daugiau idėjų;</a:t>
            </a:r>
          </a:p>
          <a:p>
            <a:pPr marL="342900" indent="-342900">
              <a:buClr>
                <a:srgbClr val="FFC000"/>
              </a:buClr>
              <a:buFont typeface="Arial" panose="020B0604020202020204" pitchFamily="34" charset="0"/>
              <a:buChar char="•"/>
            </a:pPr>
            <a:r>
              <a:rPr lang="lt-LT" dirty="0"/>
              <a:t>Išanalizuoti idėjas ir pasirinkti tinkamiausias; </a:t>
            </a:r>
          </a:p>
          <a:p>
            <a:pPr marL="342900" indent="-342900">
              <a:buClr>
                <a:srgbClr val="FFC000"/>
              </a:buClr>
              <a:buFont typeface="Arial" panose="020B0604020202020204" pitchFamily="34" charset="0"/>
              <a:buChar char="•"/>
            </a:pPr>
            <a:r>
              <a:rPr lang="lt-LT" dirty="0"/>
              <a:t>Formuoti realias sąvokas</a:t>
            </a:r>
            <a:r>
              <a:rPr lang="en-US" dirty="0"/>
              <a:t>;</a:t>
            </a:r>
            <a:endParaRPr lang="lt-LT" dirty="0"/>
          </a:p>
          <a:p>
            <a:pPr marL="342900" indent="-342900">
              <a:buClr>
                <a:srgbClr val="FFC000"/>
              </a:buClr>
              <a:buFont typeface="Arial" panose="020B0604020202020204" pitchFamily="34" charset="0"/>
              <a:buChar char="•"/>
            </a:pPr>
            <a:r>
              <a:rPr lang="lt-LT" dirty="0"/>
              <a:t>Rasti optimalų sprendimą.</a:t>
            </a:r>
            <a:endParaRPr lang="en-US" dirty="0"/>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92500" lnSpcReduction="20000"/>
          </a:bodyPr>
          <a:lstStyle/>
          <a:p>
            <a:pPr>
              <a:lnSpc>
                <a:spcPct val="120000"/>
              </a:lnSpc>
            </a:pPr>
            <a:r>
              <a:rPr lang="lt-LT" b="1" dirty="0"/>
              <a:t>Idėjiniai sprendimai </a:t>
            </a:r>
            <a:r>
              <a:rPr lang="lt-LT" dirty="0"/>
              <a:t>–</a:t>
            </a:r>
            <a:r>
              <a:rPr lang="lt-LT" b="1" dirty="0"/>
              <a:t> </a:t>
            </a:r>
            <a:r>
              <a:rPr lang="lt-LT" dirty="0"/>
              <a:t>smegenų šturmas ir kūrybiški sprendimai</a:t>
            </a:r>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32661" y="3220067"/>
            <a:ext cx="3837576" cy="3433969"/>
          </a:xfrm>
        </p:spPr>
        <p:txBody>
          <a:bodyPr>
            <a:normAutofit lnSpcReduction="10000"/>
          </a:bodyPr>
          <a:lstStyle/>
          <a:p>
            <a:r>
              <a:rPr lang="lt-LT" sz="2000" b="1" dirty="0"/>
              <a:t>Įrankių pavyzdžiai idėjų kūrimo etapui:</a:t>
            </a:r>
            <a:endParaRPr lang="en-US" sz="2000" b="1" dirty="0"/>
          </a:p>
          <a:p>
            <a:pPr marL="342900" indent="-342900">
              <a:buFont typeface="Arial" panose="020B0604020202020204" pitchFamily="34" charset="0"/>
              <a:buChar char="•"/>
            </a:pPr>
            <a:r>
              <a:rPr lang="lt-LT" sz="2000" u="sng" dirty="0" err="1"/>
              <a:t>Brainstorming</a:t>
            </a:r>
            <a:r>
              <a:rPr lang="lt-LT" sz="2000" u="sng" dirty="0"/>
              <a:t>;</a:t>
            </a:r>
          </a:p>
          <a:p>
            <a:pPr marL="342900" indent="-342900">
              <a:buFont typeface="Arial" panose="020B0604020202020204" pitchFamily="34" charset="0"/>
              <a:buChar char="•"/>
            </a:pPr>
            <a:r>
              <a:rPr lang="lt-LT" sz="2000" u="sng" dirty="0">
                <a:hlinkClick r:id="rId2">
                  <a:extLst>
                    <a:ext uri="{A12FA001-AC4F-418D-AE19-62706E023703}">
                      <ahyp:hlinkClr xmlns:ahyp="http://schemas.microsoft.com/office/drawing/2018/hyperlinkcolor" val="tx"/>
                    </a:ext>
                  </a:extLst>
                </a:hlinkClick>
              </a:rPr>
              <a:t>Braindumping;</a:t>
            </a:r>
          </a:p>
          <a:p>
            <a:pPr marL="342900" indent="-342900">
              <a:buFont typeface="Arial" panose="020B0604020202020204" pitchFamily="34" charset="0"/>
              <a:buChar char="•"/>
            </a:pPr>
            <a:r>
              <a:rPr lang="en-US" sz="2000" u="sng" dirty="0">
                <a:hlinkClick r:id="rId2">
                  <a:extLst>
                    <a:ext uri="{A12FA001-AC4F-418D-AE19-62706E023703}">
                      <ahyp:hlinkClr xmlns:ahyp="http://schemas.microsoft.com/office/drawing/2018/hyperlinkcolor" val="tx"/>
                    </a:ext>
                  </a:extLst>
                </a:hlinkClick>
              </a:rPr>
              <a:t>Brain writing;</a:t>
            </a:r>
          </a:p>
          <a:p>
            <a:pPr marL="342900" indent="-342900">
              <a:buFont typeface="Arial" panose="020B0604020202020204" pitchFamily="34" charset="0"/>
              <a:buChar char="•"/>
            </a:pPr>
            <a:r>
              <a:rPr lang="en-US" sz="2000" u="sng" dirty="0">
                <a:hlinkClick r:id="rId2">
                  <a:extLst>
                    <a:ext uri="{A12FA001-AC4F-418D-AE19-62706E023703}">
                      <ahyp:hlinkClr xmlns:ahyp="http://schemas.microsoft.com/office/drawing/2018/hyperlinkcolor" val="tx"/>
                    </a:ext>
                  </a:extLst>
                </a:hlinkClick>
              </a:rPr>
              <a:t>Brainwalking</a:t>
            </a:r>
            <a:r>
              <a:rPr lang="en-US" sz="2000" u="sng" dirty="0"/>
              <a:t>;</a:t>
            </a:r>
          </a:p>
          <a:p>
            <a:pPr marL="342900" indent="-342900">
              <a:buFont typeface="Arial" panose="020B0604020202020204" pitchFamily="34" charset="0"/>
              <a:buChar char="•"/>
            </a:pPr>
            <a:r>
              <a:rPr lang="en-US" sz="2000" u="sng" dirty="0"/>
              <a:t>6 Thinking hats</a:t>
            </a:r>
            <a:r>
              <a:rPr lang="lt-LT" sz="2000" u="sng" dirty="0"/>
              <a:t> </a:t>
            </a:r>
            <a:r>
              <a:rPr lang="lt-LT" sz="2000" u="sng" dirty="0">
                <a:hlinkClick r:id="rId3">
                  <a:extLst>
                    <a:ext uri="{A12FA001-AC4F-418D-AE19-62706E023703}">
                      <ahyp:hlinkClr xmlns:ahyp="http://schemas.microsoft.com/office/drawing/2018/hyperlinkcolor" val="tx"/>
                    </a:ext>
                  </a:extLst>
                </a:hlinkClick>
              </a:rPr>
              <a:t>metodas</a:t>
            </a:r>
            <a:r>
              <a:rPr lang="lt-LT" sz="2000" u="sng" dirty="0"/>
              <a:t>;</a:t>
            </a:r>
          </a:p>
          <a:p>
            <a:pPr marL="342900" indent="-342900">
              <a:buFont typeface="Arial" panose="020B0604020202020204" pitchFamily="34" charset="0"/>
              <a:buChar char="•"/>
            </a:pPr>
            <a:r>
              <a:rPr lang="en-US" sz="2000" u="sng" dirty="0"/>
              <a:t>SSGG / PEST anal</a:t>
            </a:r>
            <a:r>
              <a:rPr lang="lt-LT" sz="2000" u="sng" dirty="0" err="1"/>
              <a:t>izė</a:t>
            </a:r>
            <a:r>
              <a:rPr lang="lt-LT" sz="2000" u="sng" dirty="0"/>
              <a:t>;</a:t>
            </a:r>
          </a:p>
          <a:p>
            <a:pPr marL="342900" indent="-342900">
              <a:buFont typeface="Arial" panose="020B0604020202020204" pitchFamily="34" charset="0"/>
              <a:buChar char="•"/>
            </a:pPr>
            <a:r>
              <a:rPr lang="lt-LT" sz="2000" dirty="0"/>
              <a:t>Eskizų sudarymas.</a:t>
            </a:r>
            <a:endParaRPr lang="en-US" sz="2000" dirty="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3</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1985995"/>
            <a:ext cx="4675910" cy="923330"/>
          </a:xfrm>
          <a:prstGeom prst="rect">
            <a:avLst/>
          </a:prstGeom>
          <a:solidFill>
            <a:srgbClr val="FFD100"/>
          </a:solidFill>
        </p:spPr>
        <p:txBody>
          <a:bodyPr wrap="square">
            <a:spAutoFit/>
          </a:bodyPr>
          <a:lstStyle/>
          <a:p>
            <a:pPr algn="ctr"/>
            <a:r>
              <a:rPr lang="lt-LT" b="1" dirty="0">
                <a:solidFill>
                  <a:srgbClr val="000000"/>
                </a:solidFill>
              </a:rPr>
              <a:t>Šiame etape turėtų būti ribojama kritika.</a:t>
            </a:r>
          </a:p>
          <a:p>
            <a:pPr algn="ctr"/>
            <a:r>
              <a:rPr lang="lt-LT" b="1" dirty="0">
                <a:solidFill>
                  <a:srgbClr val="000000"/>
                </a:solidFill>
              </a:rPr>
              <a:t>Svarbiausia yra kiekybė, o ne kokybė.</a:t>
            </a:r>
          </a:p>
          <a:p>
            <a:pPr algn="ctr"/>
            <a:r>
              <a:rPr lang="lt-LT" b="1" dirty="0">
                <a:solidFill>
                  <a:srgbClr val="000000"/>
                </a:solidFill>
              </a:rPr>
              <a:t>Nėra kvailų ar neteisingų idėjų!</a:t>
            </a:r>
            <a:endParaRPr lang="pl-PL" sz="1800" b="1" dirty="0">
              <a:solidFill>
                <a:srgbClr val="000000"/>
              </a:solidFill>
            </a:endParaRPr>
          </a:p>
        </p:txBody>
      </p:sp>
      <p:grpSp>
        <p:nvGrpSpPr>
          <p:cNvPr id="33" name="Group 32">
            <a:extLst>
              <a:ext uri="{FF2B5EF4-FFF2-40B4-BE49-F238E27FC236}">
                <a16:creationId xmlns:a16="http://schemas.microsoft.com/office/drawing/2014/main" id="{6EE25BCD-6CDF-4DF7-A2A5-A9392BCD8E9A}"/>
              </a:ext>
            </a:extLst>
          </p:cNvPr>
          <p:cNvGrpSpPr/>
          <p:nvPr/>
        </p:nvGrpSpPr>
        <p:grpSpPr>
          <a:xfrm>
            <a:off x="2065879" y="317985"/>
            <a:ext cx="1471449" cy="1510815"/>
            <a:chOff x="8736336" y="773976"/>
            <a:chExt cx="925001" cy="925018"/>
          </a:xfrm>
        </p:grpSpPr>
        <p:grpSp>
          <p:nvGrpSpPr>
            <p:cNvPr id="34" name="Graphic 2">
              <a:extLst>
                <a:ext uri="{FF2B5EF4-FFF2-40B4-BE49-F238E27FC236}">
                  <a16:creationId xmlns:a16="http://schemas.microsoft.com/office/drawing/2014/main" id="{235DD47C-6519-4085-928A-CD492739B5C2}"/>
                </a:ext>
              </a:extLst>
            </p:cNvPr>
            <p:cNvGrpSpPr/>
            <p:nvPr/>
          </p:nvGrpSpPr>
          <p:grpSpPr>
            <a:xfrm>
              <a:off x="8736336" y="773976"/>
              <a:ext cx="925001" cy="925018"/>
              <a:chOff x="8736336" y="773976"/>
              <a:chExt cx="925001" cy="925018"/>
            </a:xfrm>
            <a:solidFill>
              <a:srgbClr val="010101"/>
            </a:solidFill>
          </p:grpSpPr>
          <p:sp>
            <p:nvSpPr>
              <p:cNvPr id="37" name="Freeform 306">
                <a:extLst>
                  <a:ext uri="{FF2B5EF4-FFF2-40B4-BE49-F238E27FC236}">
                    <a16:creationId xmlns:a16="http://schemas.microsoft.com/office/drawing/2014/main" id="{CB0A945D-9A6D-4F2B-BDC0-61E3DE8253F5}"/>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38" name="Freeform 307">
                <a:extLst>
                  <a:ext uri="{FF2B5EF4-FFF2-40B4-BE49-F238E27FC236}">
                    <a16:creationId xmlns:a16="http://schemas.microsoft.com/office/drawing/2014/main" id="{0CD8C840-D0C9-448E-B85A-C4E7CFF330D1}"/>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9" name="Freeform 308">
                <a:extLst>
                  <a:ext uri="{FF2B5EF4-FFF2-40B4-BE49-F238E27FC236}">
                    <a16:creationId xmlns:a16="http://schemas.microsoft.com/office/drawing/2014/main" id="{BD6876C8-AEBF-4BB8-B6AF-DB2A50893751}"/>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40" name="Freeform 309">
                <a:extLst>
                  <a:ext uri="{FF2B5EF4-FFF2-40B4-BE49-F238E27FC236}">
                    <a16:creationId xmlns:a16="http://schemas.microsoft.com/office/drawing/2014/main" id="{E0CDAA8C-00AF-418A-9A46-ECBE8EBC3602}"/>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41" name="Freeform 310">
                <a:extLst>
                  <a:ext uri="{FF2B5EF4-FFF2-40B4-BE49-F238E27FC236}">
                    <a16:creationId xmlns:a16="http://schemas.microsoft.com/office/drawing/2014/main" id="{431B2F1F-2E60-4256-81FC-D36B39E64B2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42" name="Freeform 311">
                <a:extLst>
                  <a:ext uri="{FF2B5EF4-FFF2-40B4-BE49-F238E27FC236}">
                    <a16:creationId xmlns:a16="http://schemas.microsoft.com/office/drawing/2014/main" id="{9DA079BA-44A1-459E-B4F3-444F31DF70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43" name="Freeform 312">
                <a:extLst>
                  <a:ext uri="{FF2B5EF4-FFF2-40B4-BE49-F238E27FC236}">
                    <a16:creationId xmlns:a16="http://schemas.microsoft.com/office/drawing/2014/main" id="{118A604E-5956-468D-BC85-6D4059EF2FD5}"/>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35" name="Freeform 304">
              <a:extLst>
                <a:ext uri="{FF2B5EF4-FFF2-40B4-BE49-F238E27FC236}">
                  <a16:creationId xmlns:a16="http://schemas.microsoft.com/office/drawing/2014/main" id="{6A594F35-E93E-4592-9301-5EA4A1E8B1F5}"/>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D100"/>
            </a:solidFill>
            <a:ln w="9028" cap="flat">
              <a:noFill/>
              <a:prstDash val="solid"/>
              <a:miter/>
            </a:ln>
          </p:spPr>
          <p:txBody>
            <a:bodyPr rtlCol="0" anchor="ctr"/>
            <a:lstStyle/>
            <a:p>
              <a:endParaRPr lang="en-US"/>
            </a:p>
          </p:txBody>
        </p:sp>
        <p:sp>
          <p:nvSpPr>
            <p:cNvPr id="36" name="Freeform 305">
              <a:extLst>
                <a:ext uri="{FF2B5EF4-FFF2-40B4-BE49-F238E27FC236}">
                  <a16:creationId xmlns:a16="http://schemas.microsoft.com/office/drawing/2014/main" id="{CA79299E-E832-4607-BE27-CEAE6CFEEA23}"/>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D1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293234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E2B48-19AC-4503-89C1-CD707391309C}"/>
              </a:ext>
            </a:extLst>
          </p:cNvPr>
          <p:cNvSpPr>
            <a:spLocks noGrp="1"/>
          </p:cNvSpPr>
          <p:nvPr>
            <p:ph type="body" sz="quarter" idx="15"/>
          </p:nvPr>
        </p:nvSpPr>
        <p:spPr/>
        <p:txBody>
          <a:bodyPr/>
          <a:lstStyle/>
          <a:p>
            <a:r>
              <a:rPr lang="en-US"/>
              <a:t>1</a:t>
            </a:r>
            <a:endParaRPr lang="en-IE"/>
          </a:p>
        </p:txBody>
      </p:sp>
      <p:sp>
        <p:nvSpPr>
          <p:cNvPr id="5" name="Text Placeholder 4">
            <a:extLst>
              <a:ext uri="{FF2B5EF4-FFF2-40B4-BE49-F238E27FC236}">
                <a16:creationId xmlns:a16="http://schemas.microsoft.com/office/drawing/2014/main" id="{2C91703A-0A74-4655-AE62-7E01E8D61D7B}"/>
              </a:ext>
            </a:extLst>
          </p:cNvPr>
          <p:cNvSpPr>
            <a:spLocks noGrp="1"/>
          </p:cNvSpPr>
          <p:nvPr>
            <p:ph type="body" sz="quarter" idx="14"/>
          </p:nvPr>
        </p:nvSpPr>
        <p:spPr/>
        <p:txBody>
          <a:bodyPr/>
          <a:lstStyle/>
          <a:p>
            <a:r>
              <a:rPr lang="lt-LT" b="1" dirty="0"/>
              <a:t>Jutiminis įkvėpimas</a:t>
            </a:r>
            <a:endParaRPr lang="en-IE" b="1" dirty="0"/>
          </a:p>
        </p:txBody>
      </p:sp>
      <p:sp>
        <p:nvSpPr>
          <p:cNvPr id="6" name="Text Placeholder 5">
            <a:extLst>
              <a:ext uri="{FF2B5EF4-FFF2-40B4-BE49-F238E27FC236}">
                <a16:creationId xmlns:a16="http://schemas.microsoft.com/office/drawing/2014/main" id="{3084866E-8603-4C33-A196-78A27D967711}"/>
              </a:ext>
            </a:extLst>
          </p:cNvPr>
          <p:cNvSpPr>
            <a:spLocks noGrp="1"/>
          </p:cNvSpPr>
          <p:nvPr>
            <p:ph type="body" sz="quarter" idx="19"/>
          </p:nvPr>
        </p:nvSpPr>
        <p:spPr/>
        <p:txBody>
          <a:bodyPr/>
          <a:lstStyle/>
          <a:p>
            <a:r>
              <a:rPr lang="en-US"/>
              <a:t>2</a:t>
            </a:r>
            <a:endParaRPr lang="en-IE"/>
          </a:p>
        </p:txBody>
      </p:sp>
      <p:sp>
        <p:nvSpPr>
          <p:cNvPr id="7" name="Text Placeholder 6">
            <a:extLst>
              <a:ext uri="{FF2B5EF4-FFF2-40B4-BE49-F238E27FC236}">
                <a16:creationId xmlns:a16="http://schemas.microsoft.com/office/drawing/2014/main" id="{E2E25089-7FA1-47F2-979F-503DCC86C23B}"/>
              </a:ext>
            </a:extLst>
          </p:cNvPr>
          <p:cNvSpPr>
            <a:spLocks noGrp="1"/>
          </p:cNvSpPr>
          <p:nvPr>
            <p:ph type="body" sz="quarter" idx="20"/>
          </p:nvPr>
        </p:nvSpPr>
        <p:spPr/>
        <p:txBody>
          <a:bodyPr/>
          <a:lstStyle/>
          <a:p>
            <a:r>
              <a:rPr lang="en-US" b="1" dirty="0" err="1"/>
              <a:t>Žaliavos</a:t>
            </a:r>
            <a:endParaRPr lang="en-IE" b="1" dirty="0"/>
          </a:p>
        </p:txBody>
      </p:sp>
      <p:sp>
        <p:nvSpPr>
          <p:cNvPr id="8" name="Text Placeholder 7">
            <a:extLst>
              <a:ext uri="{FF2B5EF4-FFF2-40B4-BE49-F238E27FC236}">
                <a16:creationId xmlns:a16="http://schemas.microsoft.com/office/drawing/2014/main" id="{6F5E0E8E-7955-4576-AE3E-20FA1F214E67}"/>
              </a:ext>
            </a:extLst>
          </p:cNvPr>
          <p:cNvSpPr>
            <a:spLocks noGrp="1"/>
          </p:cNvSpPr>
          <p:nvPr>
            <p:ph type="body" sz="quarter" idx="21"/>
          </p:nvPr>
        </p:nvSpPr>
        <p:spPr/>
        <p:txBody>
          <a:bodyPr/>
          <a:lstStyle/>
          <a:p>
            <a:r>
              <a:rPr lang="en-US"/>
              <a:t>3</a:t>
            </a:r>
            <a:endParaRPr lang="en-IE"/>
          </a:p>
        </p:txBody>
      </p:sp>
      <p:sp>
        <p:nvSpPr>
          <p:cNvPr id="9" name="Text Placeholder 8">
            <a:extLst>
              <a:ext uri="{FF2B5EF4-FFF2-40B4-BE49-F238E27FC236}">
                <a16:creationId xmlns:a16="http://schemas.microsoft.com/office/drawing/2014/main" id="{BBA2C3FC-72C6-4FEA-8AAF-A7AC458CDB48}"/>
              </a:ext>
            </a:extLst>
          </p:cNvPr>
          <p:cNvSpPr>
            <a:spLocks noGrp="1"/>
          </p:cNvSpPr>
          <p:nvPr>
            <p:ph type="body" sz="quarter" idx="22"/>
          </p:nvPr>
        </p:nvSpPr>
        <p:spPr/>
        <p:txBody>
          <a:bodyPr/>
          <a:lstStyle/>
          <a:p>
            <a:r>
              <a:rPr lang="lt-LT" b="1"/>
              <a:t>Apdorojimo technologija</a:t>
            </a:r>
          </a:p>
        </p:txBody>
      </p:sp>
      <p:sp>
        <p:nvSpPr>
          <p:cNvPr id="10" name="Text Placeholder 9">
            <a:extLst>
              <a:ext uri="{FF2B5EF4-FFF2-40B4-BE49-F238E27FC236}">
                <a16:creationId xmlns:a16="http://schemas.microsoft.com/office/drawing/2014/main" id="{F429B417-8BEE-45C0-8359-5B05330A93CB}"/>
              </a:ext>
            </a:extLst>
          </p:cNvPr>
          <p:cNvSpPr>
            <a:spLocks noGrp="1"/>
          </p:cNvSpPr>
          <p:nvPr>
            <p:ph type="body" sz="quarter" idx="23"/>
          </p:nvPr>
        </p:nvSpPr>
        <p:spPr/>
        <p:txBody>
          <a:bodyPr/>
          <a:lstStyle/>
          <a:p>
            <a:r>
              <a:rPr lang="en-US"/>
              <a:t>4</a:t>
            </a:r>
            <a:endParaRPr lang="en-IE"/>
          </a:p>
        </p:txBody>
      </p:sp>
      <p:sp>
        <p:nvSpPr>
          <p:cNvPr id="11" name="Text Placeholder 10">
            <a:extLst>
              <a:ext uri="{FF2B5EF4-FFF2-40B4-BE49-F238E27FC236}">
                <a16:creationId xmlns:a16="http://schemas.microsoft.com/office/drawing/2014/main" id="{88CC2A94-2C82-41CA-B2E0-E0CF8783AB93}"/>
              </a:ext>
            </a:extLst>
          </p:cNvPr>
          <p:cNvSpPr>
            <a:spLocks noGrp="1"/>
          </p:cNvSpPr>
          <p:nvPr>
            <p:ph type="body" sz="quarter" idx="24"/>
          </p:nvPr>
        </p:nvSpPr>
        <p:spPr/>
        <p:txBody>
          <a:bodyPr/>
          <a:lstStyle/>
          <a:p>
            <a:r>
              <a:rPr lang="lt-LT" b="1" dirty="0"/>
              <a:t>Taikymas</a:t>
            </a:r>
            <a:endParaRPr lang="en-IE" b="1" dirty="0"/>
          </a:p>
        </p:txBody>
      </p:sp>
      <p:sp>
        <p:nvSpPr>
          <p:cNvPr id="12" name="Text Placeholder 11">
            <a:extLst>
              <a:ext uri="{FF2B5EF4-FFF2-40B4-BE49-F238E27FC236}">
                <a16:creationId xmlns:a16="http://schemas.microsoft.com/office/drawing/2014/main" id="{84C85974-FEF1-4268-B1F1-4E71DE709F67}"/>
              </a:ext>
            </a:extLst>
          </p:cNvPr>
          <p:cNvSpPr>
            <a:spLocks noGrp="1"/>
          </p:cNvSpPr>
          <p:nvPr>
            <p:ph type="body" sz="quarter" idx="25"/>
          </p:nvPr>
        </p:nvSpPr>
        <p:spPr/>
        <p:txBody>
          <a:bodyPr/>
          <a:lstStyle/>
          <a:p>
            <a:r>
              <a:rPr lang="en-US"/>
              <a:t>5</a:t>
            </a:r>
            <a:endParaRPr lang="en-IE"/>
          </a:p>
        </p:txBody>
      </p:sp>
      <p:sp>
        <p:nvSpPr>
          <p:cNvPr id="13" name="Text Placeholder 12">
            <a:extLst>
              <a:ext uri="{FF2B5EF4-FFF2-40B4-BE49-F238E27FC236}">
                <a16:creationId xmlns:a16="http://schemas.microsoft.com/office/drawing/2014/main" id="{D05ECA3F-A64E-4B70-85BB-8FAA416FFEA1}"/>
              </a:ext>
            </a:extLst>
          </p:cNvPr>
          <p:cNvSpPr>
            <a:spLocks noGrp="1"/>
          </p:cNvSpPr>
          <p:nvPr>
            <p:ph type="body" sz="quarter" idx="26"/>
          </p:nvPr>
        </p:nvSpPr>
        <p:spPr/>
        <p:txBody>
          <a:bodyPr/>
          <a:lstStyle/>
          <a:p>
            <a:r>
              <a:rPr lang="lt-LT" b="1" dirty="0"/>
              <a:t>Taisyklės ir apribojimai </a:t>
            </a:r>
          </a:p>
        </p:txBody>
      </p:sp>
      <p:sp>
        <p:nvSpPr>
          <p:cNvPr id="14" name="Text Placeholder 2">
            <a:extLst>
              <a:ext uri="{FF2B5EF4-FFF2-40B4-BE49-F238E27FC236}">
                <a16:creationId xmlns:a16="http://schemas.microsoft.com/office/drawing/2014/main" id="{8F6F614C-0B9F-4BC9-8266-D4319676BFE7}"/>
              </a:ext>
            </a:extLst>
          </p:cNvPr>
          <p:cNvSpPr>
            <a:spLocks noGrp="1"/>
          </p:cNvSpPr>
          <p:nvPr>
            <p:ph type="body" sz="quarter" idx="18"/>
          </p:nvPr>
        </p:nvSpPr>
        <p:spPr>
          <a:xfrm>
            <a:off x="612742" y="1659118"/>
            <a:ext cx="4892512" cy="4807670"/>
          </a:xfrm>
        </p:spPr>
        <p:txBody>
          <a:bodyPr>
            <a:noAutofit/>
          </a:bodyPr>
          <a:lstStyle/>
          <a:p>
            <a:pPr indent="-230400" fontAlgn="base">
              <a:buFont typeface="Arial" panose="020B0604020202020204" pitchFamily="34" charset="0"/>
              <a:buChar char="•"/>
            </a:pPr>
            <a:r>
              <a:rPr lang="lt-LT" sz="2300"/>
              <a:t>Naujų skonių ir produktų kūrimas reikalauja kruopštaus </a:t>
            </a:r>
            <a:r>
              <a:rPr lang="lt-LT" sz="2300" b="1"/>
              <a:t>planavimo</a:t>
            </a:r>
            <a:r>
              <a:rPr lang="lt-LT" sz="2300"/>
              <a:t> ir nevaržomo </a:t>
            </a:r>
            <a:r>
              <a:rPr lang="lt-LT" sz="2300" b="1"/>
              <a:t>kūrybiškumo;</a:t>
            </a:r>
            <a:endParaRPr lang="lt-LT" sz="2300"/>
          </a:p>
          <a:p>
            <a:pPr indent="-230400" fontAlgn="base">
              <a:buFont typeface="Arial" panose="020B0604020202020204" pitchFamily="34" charset="0"/>
              <a:buChar char="•"/>
            </a:pPr>
            <a:r>
              <a:rPr lang="lt-LT" sz="2300"/>
              <a:t>Dizaininio mąstymo taikymas maisto ir gėrimų inovacijų procese gali įkvėpti naujas idėjas, kurios atitinka </a:t>
            </a:r>
            <a:r>
              <a:rPr lang="lt-LT" sz="2300" b="1"/>
              <a:t>naujas</a:t>
            </a:r>
            <a:r>
              <a:rPr lang="lt-LT" sz="2300"/>
              <a:t> </a:t>
            </a:r>
            <a:r>
              <a:rPr lang="lt-LT" sz="2300" b="1"/>
              <a:t>tendencijas;</a:t>
            </a:r>
            <a:endParaRPr lang="lt-LT" sz="2300"/>
          </a:p>
          <a:p>
            <a:pPr indent="-230400" fontAlgn="base">
              <a:buFont typeface="Arial" panose="020B0604020202020204" pitchFamily="34" charset="0"/>
              <a:buChar char="•"/>
            </a:pPr>
            <a:r>
              <a:rPr lang="en-US" sz="2300"/>
              <a:t>Šio proceso metu reikia inventorizuoti </a:t>
            </a:r>
            <a:r>
              <a:rPr lang="en-US" sz="2300" b="1"/>
              <a:t>turimus išteklius </a:t>
            </a:r>
            <a:r>
              <a:rPr lang="en-US" sz="2300"/>
              <a:t>ir palikti vietos naujiems ištekliams kurti;</a:t>
            </a:r>
            <a:endParaRPr lang="lt-LT" sz="2300"/>
          </a:p>
          <a:p>
            <a:pPr indent="-230400" fontAlgn="base">
              <a:buFont typeface="Arial" panose="020B0604020202020204" pitchFamily="34" charset="0"/>
              <a:buChar char="•"/>
            </a:pPr>
            <a:r>
              <a:rPr lang="lt-LT" sz="2300"/>
              <a:t>Norėdami pradėti, dalijamės informacija, kaip galima maišyti ir derinti </a:t>
            </a:r>
            <a:r>
              <a:rPr lang="lt-LT" sz="2300" b="1"/>
              <a:t>penkis kintamuosius </a:t>
            </a:r>
            <a:r>
              <a:rPr lang="lt-LT" sz="2300"/>
              <a:t>ieškant geriausio sprendimo.</a:t>
            </a:r>
          </a:p>
          <a:p>
            <a:endParaRPr lang="en-IE" sz="2300"/>
          </a:p>
        </p:txBody>
      </p:sp>
      <p:sp>
        <p:nvSpPr>
          <p:cNvPr id="15" name="Text Placeholder 3">
            <a:extLst>
              <a:ext uri="{FF2B5EF4-FFF2-40B4-BE49-F238E27FC236}">
                <a16:creationId xmlns:a16="http://schemas.microsoft.com/office/drawing/2014/main" id="{1D82194A-C402-4CF2-B0E9-2D38702A4EF1}"/>
              </a:ext>
            </a:extLst>
          </p:cNvPr>
          <p:cNvSpPr>
            <a:spLocks noGrp="1"/>
          </p:cNvSpPr>
          <p:nvPr>
            <p:ph type="body" sz="quarter" idx="16"/>
          </p:nvPr>
        </p:nvSpPr>
        <p:spPr>
          <a:xfrm>
            <a:off x="744718" y="141402"/>
            <a:ext cx="4947475" cy="1291472"/>
          </a:xfrm>
        </p:spPr>
        <p:txBody>
          <a:bodyPr vert="horz" lIns="91440" tIns="45720" rIns="91440" bIns="45720" rtlCol="0" anchor="t">
            <a:normAutofit fontScale="70000" lnSpcReduction="20000"/>
          </a:bodyPr>
          <a:lstStyle/>
          <a:p>
            <a:pPr>
              <a:lnSpc>
                <a:spcPct val="120000"/>
              </a:lnSpc>
            </a:pPr>
            <a:r>
              <a:rPr lang="lt-LT" b="1" dirty="0"/>
              <a:t>Idėjų kūrimo etapo pradžia – dizaino mąstysena maisto industrijoje</a:t>
            </a:r>
            <a:endParaRPr lang="en-IE" b="1" dirty="0"/>
          </a:p>
        </p:txBody>
      </p:sp>
      <p:sp>
        <p:nvSpPr>
          <p:cNvPr id="16" name="TextBox 15">
            <a:extLst>
              <a:ext uri="{FF2B5EF4-FFF2-40B4-BE49-F238E27FC236}">
                <a16:creationId xmlns:a16="http://schemas.microsoft.com/office/drawing/2014/main" id="{0AA84C84-DA56-4150-AA87-8E900E4F74FC}"/>
              </a:ext>
            </a:extLst>
          </p:cNvPr>
          <p:cNvSpPr txBox="1"/>
          <p:nvPr/>
        </p:nvSpPr>
        <p:spPr>
          <a:xfrm>
            <a:off x="6363093" y="141402"/>
            <a:ext cx="5331690" cy="1077218"/>
          </a:xfrm>
          <a:prstGeom prst="rect">
            <a:avLst/>
          </a:prstGeom>
          <a:noFill/>
        </p:spPr>
        <p:txBody>
          <a:bodyPr wrap="square" rtlCol="0">
            <a:spAutoFit/>
          </a:bodyPr>
          <a:lstStyle/>
          <a:p>
            <a:pPr algn="ctr"/>
            <a:r>
              <a:rPr lang="en-US" sz="3200" b="1" dirty="0">
                <a:solidFill>
                  <a:srgbClr val="1188A3"/>
                </a:solidFill>
              </a:rPr>
              <a:t>Dizain</a:t>
            </a:r>
            <a:r>
              <a:rPr lang="lt-LT" sz="3200" b="1" dirty="0">
                <a:solidFill>
                  <a:srgbClr val="1188A3"/>
                </a:solidFill>
              </a:rPr>
              <a:t>o mąstysenos</a:t>
            </a:r>
            <a:r>
              <a:rPr lang="en-US" sz="3200" b="1" dirty="0">
                <a:solidFill>
                  <a:srgbClr val="1188A3"/>
                </a:solidFill>
              </a:rPr>
              <a:t> </a:t>
            </a:r>
            <a:r>
              <a:rPr lang="lt-LT" sz="3200" b="1" dirty="0">
                <a:solidFill>
                  <a:srgbClr val="1188A3"/>
                </a:solidFill>
              </a:rPr>
              <a:t>maisto industrijoje </a:t>
            </a:r>
            <a:r>
              <a:rPr lang="en-US" sz="3200" b="1" dirty="0" err="1">
                <a:solidFill>
                  <a:srgbClr val="1188A3"/>
                </a:solidFill>
              </a:rPr>
              <a:t>kintamieji</a:t>
            </a:r>
            <a:endParaRPr lang="en-IE" sz="3200" b="1" dirty="0">
              <a:solidFill>
                <a:srgbClr val="1188A3"/>
              </a:solidFill>
            </a:endParaRPr>
          </a:p>
        </p:txBody>
      </p:sp>
    </p:spTree>
    <p:extLst>
      <p:ext uri="{BB962C8B-B14F-4D97-AF65-F5344CB8AC3E}">
        <p14:creationId xmlns:p14="http://schemas.microsoft.com/office/powerpoint/2010/main" val="290041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CDFE9-D78F-4C3A-82BC-9DD52CD0AFDA}"/>
              </a:ext>
            </a:extLst>
          </p:cNvPr>
          <p:cNvSpPr>
            <a:spLocks noGrp="1"/>
          </p:cNvSpPr>
          <p:nvPr>
            <p:ph type="body" sz="quarter" idx="18"/>
          </p:nvPr>
        </p:nvSpPr>
        <p:spPr>
          <a:xfrm>
            <a:off x="443060" y="1574276"/>
            <a:ext cx="11099756" cy="4050439"/>
          </a:xfrm>
        </p:spPr>
        <p:txBody>
          <a:bodyPr>
            <a:normAutofit/>
          </a:bodyPr>
          <a:lstStyle/>
          <a:p>
            <a:pPr indent="0"/>
            <a:r>
              <a:rPr lang="lt-LT" b="1" dirty="0"/>
              <a:t>Dizaino mąstysena visada prasideda nuo koncepcijos arba klausimo. </a:t>
            </a:r>
            <a:r>
              <a:rPr lang="lt-LT" dirty="0"/>
              <a:t>Galbūt pastebėjote spragą tam tikrame gėrimų rinkos segmente arba neseniai paragavote naujo skonio uogų, kurias norite panaudoti naujame kūrinyje? Kad ir kokia būtų paskata, pradėkite ją tyrinėti.</a:t>
            </a:r>
          </a:p>
          <a:p>
            <a:pPr indent="0"/>
            <a:r>
              <a:rPr lang="lt-LT" dirty="0"/>
              <a:t>Nors dar tik pradedate, šis žingsnis reikalauja daugiausiai energijos ir smalsumo. Tačiau iš tikrųjų niekada nepradedate nuo tuščio lapo. </a:t>
            </a:r>
            <a:r>
              <a:rPr lang="lt-LT" b="1" dirty="0"/>
              <a:t>Kuriant skonį ir gaminius, idėjos dažnai kyla iš jūsų pačių patirties ir sukeltų pojūčių bei jausmų</a:t>
            </a:r>
            <a:r>
              <a:rPr lang="lt-LT" dirty="0"/>
              <a:t>.</a:t>
            </a:r>
          </a:p>
          <a:p>
            <a:pPr indent="0"/>
            <a:r>
              <a:rPr lang="lt-LT" dirty="0"/>
              <a:t>Įsisavindami naujus kvapus, skonius ir kitus pojūčius, užfiksuokite šias akimirkas ir paklauskite savęs, kas jums patinka. Kai prireiks įkvėpimo, šios detalės gali suteikti kibirkštį.</a:t>
            </a:r>
          </a:p>
          <a:p>
            <a:pPr indent="0"/>
            <a:endParaRPr lang="lt-LT" dirty="0"/>
          </a:p>
        </p:txBody>
      </p:sp>
      <p:sp>
        <p:nvSpPr>
          <p:cNvPr id="3" name="Text Placeholder 2">
            <a:extLst>
              <a:ext uri="{FF2B5EF4-FFF2-40B4-BE49-F238E27FC236}">
                <a16:creationId xmlns:a16="http://schemas.microsoft.com/office/drawing/2014/main" id="{C5A2DC82-A8B5-42BA-B41D-BDAE8411AACE}"/>
              </a:ext>
            </a:extLst>
          </p:cNvPr>
          <p:cNvSpPr>
            <a:spLocks noGrp="1"/>
          </p:cNvSpPr>
          <p:nvPr>
            <p:ph type="body" sz="quarter" idx="16"/>
          </p:nvPr>
        </p:nvSpPr>
        <p:spPr>
          <a:xfrm>
            <a:off x="723899" y="542757"/>
            <a:ext cx="11229189" cy="690528"/>
          </a:xfrm>
        </p:spPr>
        <p:txBody>
          <a:bodyPr>
            <a:noAutofit/>
          </a:bodyPr>
          <a:lstStyle/>
          <a:p>
            <a:r>
              <a:rPr lang="lt-LT" sz="2800" dirty="0"/>
              <a:t>Kintamasis Nr. 1 maisto industrijos dizaino mąstysenoje</a:t>
            </a:r>
            <a:r>
              <a:rPr lang="en-US" sz="2800" dirty="0"/>
              <a:t>: </a:t>
            </a:r>
            <a:r>
              <a:rPr lang="lt-LT" sz="2800" b="1" dirty="0"/>
              <a:t>Jutiminis įkvėpimas</a:t>
            </a:r>
            <a:endParaRPr lang="en-IE" sz="2800" b="1" dirty="0"/>
          </a:p>
        </p:txBody>
      </p:sp>
    </p:spTree>
    <p:extLst>
      <p:ext uri="{BB962C8B-B14F-4D97-AF65-F5344CB8AC3E}">
        <p14:creationId xmlns:p14="http://schemas.microsoft.com/office/powerpoint/2010/main" val="3458828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9C656-C717-4405-9A44-4E9D87D89537}"/>
              </a:ext>
            </a:extLst>
          </p:cNvPr>
          <p:cNvSpPr>
            <a:spLocks noGrp="1"/>
          </p:cNvSpPr>
          <p:nvPr>
            <p:ph type="body" sz="quarter" idx="18"/>
          </p:nvPr>
        </p:nvSpPr>
        <p:spPr>
          <a:xfrm>
            <a:off x="461913" y="1640264"/>
            <a:ext cx="11080903" cy="3984451"/>
          </a:xfrm>
        </p:spPr>
        <p:txBody>
          <a:bodyPr>
            <a:normAutofit/>
          </a:bodyPr>
          <a:lstStyle/>
          <a:p>
            <a:pPr indent="0"/>
            <a:r>
              <a:rPr lang="lt-LT" dirty="0"/>
              <a:t>Turėdami koncepciją ar klausimą, pavyzdžiui, „Kaip šį gėlių aromatą paversti ledais?“ arba „Kaip geriausiai pritaikyti jūros dumblių skonį?“, galite pradėti kurti skonį ir produktą. </a:t>
            </a:r>
            <a:r>
              <a:rPr lang="lt-LT" b="1" dirty="0"/>
              <a:t>Būtent čia pasireiškia kūrybiškumo ir mokslinio griežtumo postūmis</a:t>
            </a:r>
            <a:r>
              <a:rPr lang="lt-LT" dirty="0"/>
              <a:t>.</a:t>
            </a:r>
          </a:p>
          <a:p>
            <a:pPr indent="0"/>
            <a:r>
              <a:rPr lang="lt-LT" dirty="0"/>
              <a:t>Tūkstančius turimų žaliavų galima suskirstyti į tris kategorijas: </a:t>
            </a:r>
            <a:r>
              <a:rPr lang="lt-LT" b="1" dirty="0"/>
              <a:t>žinomos sudedamosios dalys, nežinomos sudedamosios dalys </a:t>
            </a:r>
            <a:r>
              <a:rPr lang="lt-LT" dirty="0"/>
              <a:t>ir </a:t>
            </a:r>
            <a:r>
              <a:rPr lang="lt-LT" b="1" dirty="0"/>
              <a:t>žinomos sudedamosios dalys</a:t>
            </a:r>
            <a:r>
              <a:rPr lang="lt-LT" dirty="0"/>
              <a:t>, </a:t>
            </a:r>
            <a:r>
              <a:rPr lang="lt-LT" b="1" dirty="0"/>
              <a:t>į kurias dažnai net neatsižvelgiama</a:t>
            </a:r>
            <a:r>
              <a:rPr lang="lt-LT" dirty="0"/>
              <a:t>, pavyzdžiui, dažnai atmetama ananaso šerdis.</a:t>
            </a:r>
          </a:p>
          <a:p>
            <a:pPr indent="0"/>
            <a:r>
              <a:rPr lang="lt-LT" dirty="0"/>
              <a:t>Vadovaudamiesi dizaino mąstysenos principais, galite pradėti kurti skonio receptą ir derinti vienos ar visų kategorijų žaliavas.</a:t>
            </a:r>
          </a:p>
        </p:txBody>
      </p:sp>
      <p:sp>
        <p:nvSpPr>
          <p:cNvPr id="3" name="Text Placeholder 2">
            <a:extLst>
              <a:ext uri="{FF2B5EF4-FFF2-40B4-BE49-F238E27FC236}">
                <a16:creationId xmlns:a16="http://schemas.microsoft.com/office/drawing/2014/main" id="{850E3515-C953-4123-B619-4E35D83ABD56}"/>
              </a:ext>
            </a:extLst>
          </p:cNvPr>
          <p:cNvSpPr>
            <a:spLocks noGrp="1"/>
          </p:cNvSpPr>
          <p:nvPr>
            <p:ph type="body" sz="quarter" idx="16"/>
          </p:nvPr>
        </p:nvSpPr>
        <p:spPr/>
        <p:txBody>
          <a:bodyPr>
            <a:normAutofit fontScale="85000" lnSpcReduction="10000"/>
          </a:bodyPr>
          <a:lstStyle/>
          <a:p>
            <a:r>
              <a:rPr lang="lt-LT" dirty="0"/>
              <a:t>Kintamasis Nr. 2 maisto industrijos dizaino mąstysenoje</a:t>
            </a:r>
            <a:r>
              <a:rPr lang="en-US" dirty="0"/>
              <a:t>: </a:t>
            </a:r>
            <a:r>
              <a:rPr lang="lt-LT" b="1" dirty="0"/>
              <a:t>Žaliava</a:t>
            </a:r>
            <a:endParaRPr lang="en-IE" b="1" dirty="0"/>
          </a:p>
        </p:txBody>
      </p:sp>
    </p:spTree>
    <p:extLst>
      <p:ext uri="{BB962C8B-B14F-4D97-AF65-F5344CB8AC3E}">
        <p14:creationId xmlns:p14="http://schemas.microsoft.com/office/powerpoint/2010/main" val="4192771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B51E50-DF53-401F-A7A7-D37F36309A01}"/>
              </a:ext>
            </a:extLst>
          </p:cNvPr>
          <p:cNvSpPr>
            <a:spLocks noGrp="1"/>
          </p:cNvSpPr>
          <p:nvPr>
            <p:ph type="body" sz="quarter" idx="18"/>
          </p:nvPr>
        </p:nvSpPr>
        <p:spPr>
          <a:xfrm>
            <a:off x="466042" y="1564849"/>
            <a:ext cx="11076774" cy="4059866"/>
          </a:xfrm>
        </p:spPr>
        <p:txBody>
          <a:bodyPr>
            <a:normAutofit/>
          </a:bodyPr>
          <a:lstStyle/>
          <a:p>
            <a:pPr indent="0"/>
            <a:r>
              <a:rPr lang="lt-LT" dirty="0"/>
              <a:t>Taip, į naują kūrinį galite įdėti visą citriną, bet dažniausiai ją dėsite į tinktūrą, infuzuosite, distiliuosite arba iš jos gaminsite ekstraktą. Tai tik kelios perdirbimo technologijos, kurias galima taikyti žaliavoms kuriant naują gaminį. Kad ir kokią  pasirinksite-  rezultatas bus unikalus.</a:t>
            </a:r>
          </a:p>
          <a:p>
            <a:pPr indent="0"/>
            <a:r>
              <a:rPr lang="lt-LT" dirty="0"/>
              <a:t>Technologijos, kurias svarstote, gali būti plačiai žinomos ir prieinamos arba specialiai sukurtos unikaliems naujojo produkto iššūkiams spręsti. </a:t>
            </a:r>
            <a:r>
              <a:rPr lang="lt-LT" b="1" dirty="0"/>
              <a:t>Naudodami dizaino mąstyseną, galite sujungti bet kokias žaliavas su bet kokia perdirbimo technologija ir rasti įvairių sprendimų </a:t>
            </a:r>
            <a:r>
              <a:rPr lang="lt-LT" dirty="0"/>
              <a:t>–</a:t>
            </a:r>
            <a:r>
              <a:rPr lang="lt-LT" b="1" dirty="0"/>
              <a:t> nuo jau gerai žinomos tendencijos iki visiškai naujo darbo su maisto produktais būdo.</a:t>
            </a:r>
          </a:p>
        </p:txBody>
      </p:sp>
      <p:sp>
        <p:nvSpPr>
          <p:cNvPr id="4" name="Text Placeholder 2">
            <a:extLst>
              <a:ext uri="{FF2B5EF4-FFF2-40B4-BE49-F238E27FC236}">
                <a16:creationId xmlns:a16="http://schemas.microsoft.com/office/drawing/2014/main" id="{A954A7F5-A3AF-4D77-8BA9-E7798365ED5E}"/>
              </a:ext>
            </a:extLst>
          </p:cNvPr>
          <p:cNvSpPr>
            <a:spLocks noGrp="1"/>
          </p:cNvSpPr>
          <p:nvPr>
            <p:ph type="body" sz="quarter" idx="16"/>
          </p:nvPr>
        </p:nvSpPr>
        <p:spPr>
          <a:xfrm>
            <a:off x="735012" y="401687"/>
            <a:ext cx="11076774" cy="970960"/>
          </a:xfrm>
        </p:spPr>
        <p:txBody>
          <a:bodyPr anchor="ctr">
            <a:normAutofit fontScale="92500" lnSpcReduction="10000"/>
          </a:bodyPr>
          <a:lstStyle/>
          <a:p>
            <a:r>
              <a:rPr lang="lt-LT" dirty="0"/>
              <a:t>Kintamasis Nr. 3 maisto industrijos dizaino mąstysenoje: </a:t>
            </a:r>
            <a:r>
              <a:rPr lang="lt-LT" b="1" dirty="0"/>
              <a:t>Apdorojimo technologija</a:t>
            </a:r>
          </a:p>
        </p:txBody>
      </p:sp>
    </p:spTree>
    <p:extLst>
      <p:ext uri="{BB962C8B-B14F-4D97-AF65-F5344CB8AC3E}">
        <p14:creationId xmlns:p14="http://schemas.microsoft.com/office/powerpoint/2010/main" val="1892117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7CE1-AD19-433B-88FC-458791B8F4DF}"/>
              </a:ext>
            </a:extLst>
          </p:cNvPr>
          <p:cNvSpPr>
            <a:spLocks noGrp="1"/>
          </p:cNvSpPr>
          <p:nvPr>
            <p:ph type="body" sz="quarter" idx="18"/>
          </p:nvPr>
        </p:nvSpPr>
        <p:spPr>
          <a:xfrm>
            <a:off x="433633" y="1593130"/>
            <a:ext cx="11109183" cy="4031585"/>
          </a:xfrm>
        </p:spPr>
        <p:txBody>
          <a:bodyPr>
            <a:normAutofit/>
          </a:bodyPr>
          <a:lstStyle/>
          <a:p>
            <a:pPr indent="0"/>
            <a:r>
              <a:rPr lang="lt-LT" dirty="0"/>
              <a:t>Kaip ir kai kurių kitų kintamųjų atveju, yra tipiškų ir netikėtų arba dar nesugalvotų taikymų.</a:t>
            </a:r>
          </a:p>
          <a:p>
            <a:pPr indent="0"/>
            <a:r>
              <a:rPr lang="lt-LT" b="1" dirty="0"/>
              <a:t>Įdomių dalykų nutinka, kai peržengiamos tradicinio naudojimo ribos. </a:t>
            </a:r>
            <a:r>
              <a:rPr lang="lt-LT" dirty="0"/>
              <a:t>Pavyzdžiui, šokoladas. Yra tikėtini naudojimo būdai, pavyzdžiui, desertuose, o kai kurie gamintojai kakavos ekstraktų deda net į sūrį ar jogurtą. Tačiau Meksikoje šokoladas yra esminis unikalaus pikantiško padažo </a:t>
            </a:r>
            <a:r>
              <a:rPr lang="lt-LT" i="1" dirty="0"/>
              <a:t>molé</a:t>
            </a:r>
            <a:r>
              <a:rPr lang="lt-LT" dirty="0"/>
              <a:t> ingredientas.</a:t>
            </a:r>
          </a:p>
          <a:p>
            <a:pPr indent="0"/>
            <a:r>
              <a:rPr lang="lt-LT" dirty="0"/>
              <a:t>Taikydami dizaino mąstysenos procesą „sumaišyk ir pritaikyk“, galite gauti įkvėpimą maisto atliekų produktą paversti visiškai nauju produktu arba įmaišyti naują ingredientą į kažką labiau standartinio, pavyzdžiui, į paruoštą gerti kavos produktą.</a:t>
            </a:r>
          </a:p>
        </p:txBody>
      </p:sp>
      <p:sp>
        <p:nvSpPr>
          <p:cNvPr id="4" name="Text Placeholder 2">
            <a:extLst>
              <a:ext uri="{FF2B5EF4-FFF2-40B4-BE49-F238E27FC236}">
                <a16:creationId xmlns:a16="http://schemas.microsoft.com/office/drawing/2014/main" id="{4838896B-E1E6-4A87-AEC0-AC30D063B8BC}"/>
              </a:ext>
            </a:extLst>
          </p:cNvPr>
          <p:cNvSpPr>
            <a:spLocks noGrp="1"/>
          </p:cNvSpPr>
          <p:nvPr>
            <p:ph type="body" sz="quarter" idx="16"/>
          </p:nvPr>
        </p:nvSpPr>
        <p:spPr>
          <a:xfrm>
            <a:off x="1141413" y="650673"/>
            <a:ext cx="10807700" cy="582612"/>
          </a:xfrm>
        </p:spPr>
        <p:txBody>
          <a:bodyPr anchor="ctr">
            <a:noAutofit/>
          </a:bodyPr>
          <a:lstStyle/>
          <a:p>
            <a:r>
              <a:rPr lang="lt-LT" sz="3200" dirty="0"/>
              <a:t>Kintamasis Nr. 4 maisto industrijos dizaino mąstysenoje: </a:t>
            </a:r>
            <a:r>
              <a:rPr lang="lt-LT" sz="3200" b="1" dirty="0"/>
              <a:t>Taikymas</a:t>
            </a:r>
            <a:endParaRPr lang="en-IE" sz="3200" b="1" dirty="0"/>
          </a:p>
        </p:txBody>
      </p:sp>
    </p:spTree>
    <p:extLst>
      <p:ext uri="{BB962C8B-B14F-4D97-AF65-F5344CB8AC3E}">
        <p14:creationId xmlns:p14="http://schemas.microsoft.com/office/powerpoint/2010/main" val="4139855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7CA1BE-38BF-43B8-9ACE-F4BFB36E8C9C}"/>
              </a:ext>
            </a:extLst>
          </p:cNvPr>
          <p:cNvSpPr>
            <a:spLocks noGrp="1"/>
          </p:cNvSpPr>
          <p:nvPr>
            <p:ph type="body" sz="quarter" idx="18"/>
          </p:nvPr>
        </p:nvSpPr>
        <p:spPr>
          <a:xfrm>
            <a:off x="424206" y="1757011"/>
            <a:ext cx="11118610" cy="3867704"/>
          </a:xfrm>
        </p:spPr>
        <p:txBody>
          <a:bodyPr/>
          <a:lstStyle/>
          <a:p>
            <a:pPr indent="0"/>
            <a:r>
              <a:rPr lang="lt-LT" b="1" dirty="0">
                <a:solidFill>
                  <a:srgbClr val="1188A3"/>
                </a:solidFill>
              </a:rPr>
              <a:t>Kartais apribojimai suteikia įkvėpimo. </a:t>
            </a:r>
          </a:p>
          <a:p>
            <a:pPr indent="0"/>
            <a:r>
              <a:rPr lang="lt-LT" dirty="0"/>
              <a:t>Tikėtina, kad gaminio rinkoje galioja specialios taisyklės, kurios gali nulemti tam tikrus veiksnius, pavyzdžiui, kiek konkrečios sudedamosios dalies galima naudoti. Pavyzdžiui, </a:t>
            </a:r>
            <a:r>
              <a:rPr lang="lt-LT" b="1" dirty="0"/>
              <a:t>cukraus mokestis </a:t>
            </a:r>
            <a:r>
              <a:rPr lang="lt-LT" dirty="0"/>
              <a:t>siūlomoje pardavimo šalyje gali apriboti cukraus kiekį gėrime, o neseniai Europoje savanoriškai </a:t>
            </a:r>
            <a:r>
              <a:rPr lang="lt-LT" b="1" dirty="0"/>
              <a:t>uždraudus energinius gėrimus</a:t>
            </a:r>
            <a:r>
              <a:rPr lang="lt-LT" dirty="0"/>
              <a:t>, gamintojai pakeitė produktų sudėtį, kad juose būtų mažiau kofeino. </a:t>
            </a:r>
          </a:p>
          <a:p>
            <a:pPr indent="0"/>
            <a:r>
              <a:rPr lang="lt-LT" b="1" dirty="0"/>
              <a:t>Tokie parametrai, taip pat sąnaudos ir turimi ištekliai bei priemonės gali padėti struktūrizuoti mąstymą ir taip  rasti galutinį sprendimą.</a:t>
            </a:r>
          </a:p>
        </p:txBody>
      </p:sp>
      <p:sp>
        <p:nvSpPr>
          <p:cNvPr id="4" name="Text Placeholder 2">
            <a:extLst>
              <a:ext uri="{FF2B5EF4-FFF2-40B4-BE49-F238E27FC236}">
                <a16:creationId xmlns:a16="http://schemas.microsoft.com/office/drawing/2014/main" id="{A8A6E8BA-070E-4AC5-A535-9BCE691E7C82}"/>
              </a:ext>
            </a:extLst>
          </p:cNvPr>
          <p:cNvSpPr>
            <a:spLocks noGrp="1"/>
          </p:cNvSpPr>
          <p:nvPr>
            <p:ph type="body" sz="quarter" idx="16"/>
          </p:nvPr>
        </p:nvSpPr>
        <p:spPr>
          <a:xfrm>
            <a:off x="291551" y="493820"/>
            <a:ext cx="10808102" cy="1234911"/>
          </a:xfrm>
        </p:spPr>
        <p:txBody>
          <a:bodyPr anchor="ctr">
            <a:normAutofit/>
          </a:bodyPr>
          <a:lstStyle/>
          <a:p>
            <a:pPr algn="r"/>
            <a:r>
              <a:rPr lang="lt-LT" dirty="0"/>
              <a:t>Kintamasis Nr. 5 maisto industrijos dizaininiame mąstyme</a:t>
            </a:r>
            <a:r>
              <a:rPr lang="en-US" dirty="0"/>
              <a:t>: </a:t>
            </a:r>
            <a:r>
              <a:rPr lang="lt-LT" b="1" dirty="0"/>
              <a:t>Taisyklės ir apribojimai</a:t>
            </a:r>
            <a:endParaRPr lang="en-IE" b="1" dirty="0"/>
          </a:p>
        </p:txBody>
      </p:sp>
    </p:spTree>
    <p:extLst>
      <p:ext uri="{BB962C8B-B14F-4D97-AF65-F5344CB8AC3E}">
        <p14:creationId xmlns:p14="http://schemas.microsoft.com/office/powerpoint/2010/main" val="109056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ABF2DA-EEDC-9049-B6A4-E12546FDE13E}"/>
              </a:ext>
            </a:extLst>
          </p:cNvPr>
          <p:cNvSpPr>
            <a:spLocks noGrp="1"/>
          </p:cNvSpPr>
          <p:nvPr>
            <p:ph type="body" sz="quarter" idx="13"/>
          </p:nvPr>
        </p:nvSpPr>
        <p:spPr/>
        <p:txBody>
          <a:bodyPr/>
          <a:lstStyle/>
          <a:p>
            <a:r>
              <a:rPr lang="lt-LT" i="0" dirty="0">
                <a:latin typeface="Arial"/>
                <a:cs typeface="Arial"/>
              </a:rPr>
              <a:t>Tai pirmasis Europoje atviros prieigos mokymo kursas, skirtas MVĮ, diegiančioms naujoves senjorams skirto maisto srityje. Šis kursas skirtas savarankiškam mokymuisi ir mokymuisi klasėje.</a:t>
            </a:r>
            <a:endParaRPr lang="en-US" dirty="0">
              <a:latin typeface="Arial"/>
              <a:cs typeface="Arial"/>
            </a:endParaRPr>
          </a:p>
        </p:txBody>
      </p:sp>
      <p:pic>
        <p:nvPicPr>
          <p:cNvPr id="6" name="Picture Placeholder 5" descr="Colored windows">
            <a:extLst>
              <a:ext uri="{FF2B5EF4-FFF2-40B4-BE49-F238E27FC236}">
                <a16:creationId xmlns:a16="http://schemas.microsoft.com/office/drawing/2014/main" id="{5552648D-D378-4DDD-8FF6-CCC0E71884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1533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7F44CA-87CA-4163-8965-5F1C2B5D9F6A}"/>
              </a:ext>
            </a:extLst>
          </p:cNvPr>
          <p:cNvSpPr>
            <a:spLocks noGrp="1"/>
          </p:cNvSpPr>
          <p:nvPr>
            <p:ph type="body" sz="quarter" idx="16"/>
          </p:nvPr>
        </p:nvSpPr>
        <p:spPr>
          <a:xfrm>
            <a:off x="1" y="144856"/>
            <a:ext cx="11329058" cy="1080338"/>
          </a:xfrm>
          <a:solidFill>
            <a:srgbClr val="FFD100"/>
          </a:solidFill>
        </p:spPr>
        <p:txBody>
          <a:bodyPr anchor="ctr">
            <a:normAutofit/>
          </a:bodyPr>
          <a:lstStyle/>
          <a:p>
            <a:pPr marL="756000"/>
            <a:r>
              <a:rPr lang="lt-LT" b="1" dirty="0"/>
              <a:t>Sprendimų kūrimas taikant dizaino mąstyseną:</a:t>
            </a:r>
            <a:endParaRPr lang="en-IE" dirty="0"/>
          </a:p>
        </p:txBody>
      </p:sp>
      <p:graphicFrame>
        <p:nvGraphicFramePr>
          <p:cNvPr id="4" name="Diagram 3">
            <a:extLst>
              <a:ext uri="{FF2B5EF4-FFF2-40B4-BE49-F238E27FC236}">
                <a16:creationId xmlns:a16="http://schemas.microsoft.com/office/drawing/2014/main" id="{328DC3EF-391C-424B-8048-18AE20ACA342}"/>
              </a:ext>
            </a:extLst>
          </p:cNvPr>
          <p:cNvGraphicFramePr/>
          <p:nvPr>
            <p:extLst>
              <p:ext uri="{D42A27DB-BD31-4B8C-83A1-F6EECF244321}">
                <p14:modId xmlns:p14="http://schemas.microsoft.com/office/powerpoint/2010/main" val="1905335259"/>
              </p:ext>
            </p:extLst>
          </p:nvPr>
        </p:nvGraphicFramePr>
        <p:xfrm>
          <a:off x="2032000" y="12251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AB75D5E6-7229-47BB-A7F1-FF866D221CCE}"/>
              </a:ext>
            </a:extLst>
          </p:cNvPr>
          <p:cNvSpPr/>
          <p:nvPr/>
        </p:nvSpPr>
        <p:spPr>
          <a:xfrm>
            <a:off x="4565963" y="2255107"/>
            <a:ext cx="3060071" cy="2942377"/>
          </a:xfrm>
          <a:prstGeom prst="ellipse">
            <a:avLst/>
          </a:prstGeom>
          <a:solidFill>
            <a:schemeClr val="accent5">
              <a:lumMod val="40000"/>
              <a:lumOff val="60000"/>
            </a:schemeClr>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16063910-FED3-400B-A6C4-F0E8B0D4AF9C}"/>
              </a:ext>
            </a:extLst>
          </p:cNvPr>
          <p:cNvSpPr txBox="1"/>
          <p:nvPr/>
        </p:nvSpPr>
        <p:spPr>
          <a:xfrm>
            <a:off x="5000530" y="2449024"/>
            <a:ext cx="2190939" cy="1938992"/>
          </a:xfrm>
          <a:prstGeom prst="rect">
            <a:avLst/>
          </a:prstGeom>
          <a:noFill/>
        </p:spPr>
        <p:txBody>
          <a:bodyPr wrap="square" rtlCol="0">
            <a:spAutoFit/>
          </a:bodyPr>
          <a:lstStyle/>
          <a:p>
            <a:pPr algn="ctr"/>
            <a:r>
              <a:rPr lang="lt-LT" sz="2000">
                <a:solidFill>
                  <a:srgbClr val="1188A3"/>
                </a:solidFill>
                <a:latin typeface="Corbel" panose="020B0503020204020204" pitchFamily="34" charset="0"/>
                <a:cs typeface="Calibri" panose="020F0502020204030204" pitchFamily="34" charset="0"/>
              </a:rPr>
              <a:t>Maišydami ir derindami šiuos </a:t>
            </a:r>
            <a:r>
              <a:rPr lang="lt-LT" sz="2000" b="1">
                <a:solidFill>
                  <a:srgbClr val="1188A3"/>
                </a:solidFill>
                <a:latin typeface="Corbel" panose="020B0503020204020204" pitchFamily="34" charset="0"/>
                <a:cs typeface="Calibri" panose="020F0502020204030204" pitchFamily="34" charset="0"/>
              </a:rPr>
              <a:t>KINTAMUOSIUS</a:t>
            </a:r>
            <a:r>
              <a:rPr lang="lt-LT" sz="2000">
                <a:solidFill>
                  <a:srgbClr val="1188A3"/>
                </a:solidFill>
                <a:latin typeface="Corbel" panose="020B0503020204020204" pitchFamily="34" charset="0"/>
                <a:cs typeface="Calibri" panose="020F0502020204030204" pitchFamily="34" charset="0"/>
              </a:rPr>
              <a:t> sukursite geriausius </a:t>
            </a:r>
            <a:r>
              <a:rPr lang="lt-LT" sz="2000" b="1">
                <a:solidFill>
                  <a:srgbClr val="1188A3"/>
                </a:solidFill>
                <a:latin typeface="Corbel" panose="020B0503020204020204" pitchFamily="34" charset="0"/>
                <a:cs typeface="Calibri" panose="020F0502020204030204" pitchFamily="34" charset="0"/>
              </a:rPr>
              <a:t>SPRENDIMUS</a:t>
            </a:r>
            <a:r>
              <a:rPr lang="lt-LT" sz="2000">
                <a:solidFill>
                  <a:srgbClr val="1188A3"/>
                </a:solidFill>
                <a:latin typeface="Corbel" panose="020B0503020204020204" pitchFamily="34" charset="0"/>
                <a:cs typeface="Calibri" panose="020F0502020204030204" pitchFamily="34" charset="0"/>
              </a:rPr>
              <a:t>.</a:t>
            </a:r>
          </a:p>
        </p:txBody>
      </p:sp>
    </p:spTree>
    <p:extLst>
      <p:ext uri="{BB962C8B-B14F-4D97-AF65-F5344CB8AC3E}">
        <p14:creationId xmlns:p14="http://schemas.microsoft.com/office/powerpoint/2010/main" val="1283947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281905"/>
          </a:xfrm>
        </p:spPr>
        <p:txBody>
          <a:bodyPr/>
          <a:lstStyle/>
          <a:p>
            <a:pPr indent="0"/>
            <a:r>
              <a:rPr lang="lt-LT" dirty="0"/>
              <a:t>Šiame vaizdo įraše trumpai pristatoma, kas vyksta dizaino mąstysenos proceso idėjų kūrimo etape. Iš pradžių kiekybė yra svarbesnė už kokybę. Tuomet vėl galima susirinkti ir atrinkti tinkamiausią problemos sprendimą, kurį galima perkelti į prototipo kūrimo etapą.</a:t>
            </a:r>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p:txBody>
          <a:bodyPr/>
          <a:lstStyle/>
          <a:p>
            <a:r>
              <a:rPr lang="lt-LT" dirty="0"/>
              <a:t>Kaip kurti idėjas </a:t>
            </a:r>
            <a:endParaRPr lang="en-IE" dirty="0"/>
          </a:p>
        </p:txBody>
      </p:sp>
      <p:sp>
        <p:nvSpPr>
          <p:cNvPr id="5" name="TextBox 4">
            <a:extLst>
              <a:ext uri="{FF2B5EF4-FFF2-40B4-BE49-F238E27FC236}">
                <a16:creationId xmlns:a16="http://schemas.microsoft.com/office/drawing/2014/main" id="{8432EA4F-D9B0-440A-81E9-9AB526F7F9FE}"/>
              </a:ext>
            </a:extLst>
          </p:cNvPr>
          <p:cNvSpPr txBox="1"/>
          <p:nvPr/>
        </p:nvSpPr>
        <p:spPr>
          <a:xfrm>
            <a:off x="5097517" y="5990161"/>
            <a:ext cx="6096000" cy="369332"/>
          </a:xfrm>
          <a:prstGeom prst="rect">
            <a:avLst/>
          </a:prstGeom>
          <a:noFill/>
        </p:spPr>
        <p:txBody>
          <a:bodyPr wrap="square">
            <a:spAutoFit/>
          </a:bodyPr>
          <a:lstStyle/>
          <a:p>
            <a:r>
              <a:rPr lang="en-US" dirty="0">
                <a:solidFill>
                  <a:srgbClr val="1188A3"/>
                </a:solidFill>
                <a:hlinkClick r:id="rId3">
                  <a:extLst>
                    <a:ext uri="{A12FA001-AC4F-418D-AE19-62706E023703}">
                      <ahyp:hlinkClr xmlns:ahyp="http://schemas.microsoft.com/office/drawing/2018/hyperlinkcolor" val="tx"/>
                    </a:ext>
                  </a:extLst>
                </a:hlinkClick>
              </a:rPr>
              <a:t>Design Thinking Step 3: Ideate - YouTube</a:t>
            </a:r>
            <a:endParaRPr lang="en-IE" dirty="0">
              <a:solidFill>
                <a:srgbClr val="1188A3"/>
              </a:solidFill>
            </a:endParaRPr>
          </a:p>
        </p:txBody>
      </p:sp>
      <p:pic>
        <p:nvPicPr>
          <p:cNvPr id="6" name="Online Media 5" title="Design Thinking Step 3: Ideate">
            <a:hlinkClick r:id="" action="ppaction://media"/>
            <a:extLst>
              <a:ext uri="{FF2B5EF4-FFF2-40B4-BE49-F238E27FC236}">
                <a16:creationId xmlns:a16="http://schemas.microsoft.com/office/drawing/2014/main" id="{AD73728A-4548-474C-8886-5ECF1C5BAB43}"/>
              </a:ext>
            </a:extLst>
          </p:cNvPr>
          <p:cNvPicPr>
            <a:picLocks noRot="1" noChangeAspect="1"/>
          </p:cNvPicPr>
          <p:nvPr>
            <a:videoFile r:link="rId1"/>
          </p:nvPr>
        </p:nvPicPr>
        <p:blipFill>
          <a:blip r:embed="rId4"/>
          <a:stretch>
            <a:fillRect/>
          </a:stretch>
        </p:blipFill>
        <p:spPr>
          <a:xfrm>
            <a:off x="4910083" y="1229710"/>
            <a:ext cx="6808952" cy="4015552"/>
          </a:xfrm>
          <a:prstGeom prst="rect">
            <a:avLst/>
          </a:prstGeom>
        </p:spPr>
      </p:pic>
    </p:spTree>
    <p:extLst>
      <p:ext uri="{BB962C8B-B14F-4D97-AF65-F5344CB8AC3E}">
        <p14:creationId xmlns:p14="http://schemas.microsoft.com/office/powerpoint/2010/main" val="3338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a:normAutofit/>
          </a:bodyPr>
          <a:lstStyle/>
          <a:p>
            <a:pPr>
              <a:lnSpc>
                <a:spcPct val="100000"/>
              </a:lnSpc>
            </a:pPr>
            <a:r>
              <a:rPr lang="lt-LT" dirty="0"/>
              <a:t>Pamąstykite apie tai, ką sužinojote iš pokalbių su vartotojais apie įvairias idėjas. Paklauskite savęs, kaip jūsų idėja dera su realiu žmonių gyvenimu. Jūsų sprendimas gali būti naujos idėjos ir to, kas jau naudojama, derinys. Tada sujungkite taškus, nubraižykite savo galutinio sprendimo eskizą ir eikite kurti realaus prototipo, kuris būtų pakankamai geras, kad jį būtų galima išbandyti. </a:t>
            </a:r>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en-US" sz="3300" b="1"/>
              <a:t>4 etapas: </a:t>
            </a:r>
            <a:r>
              <a:rPr lang="lt-LT" sz="3300" b="1"/>
              <a:t>prototipo kūrimas</a:t>
            </a:r>
            <a:r>
              <a:rPr lang="en-US" sz="3300" b="1"/>
              <a:t> </a:t>
            </a:r>
            <a:endParaRPr lang="en-IE" sz="3300" b="1"/>
          </a:p>
        </p:txBody>
      </p:sp>
      <p:sp>
        <p:nvSpPr>
          <p:cNvPr id="25" name="TextBox 24">
            <a:extLst>
              <a:ext uri="{FF2B5EF4-FFF2-40B4-BE49-F238E27FC236}">
                <a16:creationId xmlns:a16="http://schemas.microsoft.com/office/drawing/2014/main" id="{BB38D494-4DD4-46E0-98A0-16E14482AA3A}"/>
              </a:ext>
            </a:extLst>
          </p:cNvPr>
          <p:cNvSpPr txBox="1"/>
          <p:nvPr/>
        </p:nvSpPr>
        <p:spPr>
          <a:xfrm>
            <a:off x="7577960" y="4866290"/>
            <a:ext cx="3899338" cy="1200329"/>
          </a:xfrm>
          <a:prstGeom prst="rect">
            <a:avLst/>
          </a:prstGeom>
          <a:noFill/>
        </p:spPr>
        <p:txBody>
          <a:bodyPr wrap="square" rtlCol="0">
            <a:spAutoFit/>
          </a:bodyPr>
          <a:lstStyle/>
          <a:p>
            <a:pPr algn="ctr"/>
            <a:r>
              <a:rPr lang="lt-LT" sz="2400" b="1" dirty="0">
                <a:solidFill>
                  <a:srgbClr val="1188A3"/>
                </a:solidFill>
              </a:rPr>
              <a:t>Sukurkite vienos ar kelių šių idėjų </a:t>
            </a:r>
            <a:r>
              <a:rPr lang="lt-LT" sz="2400" b="1" dirty="0" err="1">
                <a:solidFill>
                  <a:srgbClr val="1188A3"/>
                </a:solidFill>
              </a:rPr>
              <a:t>vizualą</a:t>
            </a:r>
            <a:r>
              <a:rPr lang="lt-LT" sz="2400" b="1" dirty="0">
                <a:solidFill>
                  <a:srgbClr val="1188A3"/>
                </a:solidFill>
              </a:rPr>
              <a:t>, kad galėtumėte parodyti kitiems. </a:t>
            </a:r>
            <a:endParaRPr lang="en-IE" sz="2400" b="1" dirty="0">
              <a:solidFill>
                <a:srgbClr val="1188A3"/>
              </a:solidFill>
            </a:endParaRPr>
          </a:p>
        </p:txBody>
      </p:sp>
      <p:grpSp>
        <p:nvGrpSpPr>
          <p:cNvPr id="16" name="Group 15">
            <a:extLst>
              <a:ext uri="{FF2B5EF4-FFF2-40B4-BE49-F238E27FC236}">
                <a16:creationId xmlns:a16="http://schemas.microsoft.com/office/drawing/2014/main" id="{5AA0BFFD-7524-429F-8EF3-E2CA0B356C0D}"/>
              </a:ext>
            </a:extLst>
          </p:cNvPr>
          <p:cNvGrpSpPr/>
          <p:nvPr/>
        </p:nvGrpSpPr>
        <p:grpSpPr>
          <a:xfrm>
            <a:off x="8109168" y="1453626"/>
            <a:ext cx="2836922" cy="2900855"/>
            <a:chOff x="10376768" y="2334933"/>
            <a:chExt cx="920484" cy="919581"/>
          </a:xfrm>
        </p:grpSpPr>
        <p:sp>
          <p:nvSpPr>
            <p:cNvPr id="17" name="Freeform 240">
              <a:extLst>
                <a:ext uri="{FF2B5EF4-FFF2-40B4-BE49-F238E27FC236}">
                  <a16:creationId xmlns:a16="http://schemas.microsoft.com/office/drawing/2014/main" id="{C499B037-909E-484D-8784-8C0424CE5DEB}"/>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D100"/>
            </a:solidFill>
            <a:ln w="9028" cap="flat">
              <a:noFill/>
              <a:prstDash val="solid"/>
              <a:miter/>
            </a:ln>
          </p:spPr>
          <p:txBody>
            <a:bodyPr rtlCol="0" anchor="ctr"/>
            <a:lstStyle/>
            <a:p>
              <a:endParaRPr lang="en-US"/>
            </a:p>
          </p:txBody>
        </p:sp>
        <p:sp>
          <p:nvSpPr>
            <p:cNvPr id="18" name="Freeform 241">
              <a:extLst>
                <a:ext uri="{FF2B5EF4-FFF2-40B4-BE49-F238E27FC236}">
                  <a16:creationId xmlns:a16="http://schemas.microsoft.com/office/drawing/2014/main" id="{8616A9BA-AE90-4B32-B5B9-4D20267FD970}"/>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00BADE"/>
            </a:solidFill>
            <a:ln w="9028"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A310E288-9991-4EB7-A4B5-B1142A1F9C2A}"/>
                </a:ext>
              </a:extLst>
            </p:cNvPr>
            <p:cNvGrpSpPr/>
            <p:nvPr/>
          </p:nvGrpSpPr>
          <p:grpSpPr>
            <a:xfrm>
              <a:off x="10376768" y="2334933"/>
              <a:ext cx="920484" cy="919581"/>
              <a:chOff x="10376768" y="2334933"/>
              <a:chExt cx="920484" cy="919581"/>
            </a:xfrm>
            <a:solidFill>
              <a:srgbClr val="010101"/>
            </a:solidFill>
          </p:grpSpPr>
          <p:sp>
            <p:nvSpPr>
              <p:cNvPr id="20" name="Freeform 243">
                <a:extLst>
                  <a:ext uri="{FF2B5EF4-FFF2-40B4-BE49-F238E27FC236}">
                    <a16:creationId xmlns:a16="http://schemas.microsoft.com/office/drawing/2014/main" id="{0E94BB81-C1C0-43B8-8999-CE638F6E9EA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21" name="Freeform 244">
                <a:extLst>
                  <a:ext uri="{FF2B5EF4-FFF2-40B4-BE49-F238E27FC236}">
                    <a16:creationId xmlns:a16="http://schemas.microsoft.com/office/drawing/2014/main" id="{41566DC6-3611-45B8-9FC2-A930A604BBD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03142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1875827"/>
            <a:ext cx="6054486" cy="4030296"/>
          </a:xfrm>
        </p:spPr>
        <p:txBody>
          <a:bodyPr/>
          <a:lstStyle/>
          <a:p>
            <a:r>
              <a:rPr lang="lt-LT" b="1" dirty="0"/>
              <a:t>Tikslai:</a:t>
            </a:r>
          </a:p>
          <a:p>
            <a:r>
              <a:rPr lang="lt-LT" dirty="0"/>
              <a:t>Maisto produkto prototipo sukūrimas yra labai svarbus pradinis žingsnis kuriant naujus maisto produktus, gėrimus ir maistines medžiagas. Mums reikia:</a:t>
            </a:r>
          </a:p>
          <a:p>
            <a:pPr marL="342900" indent="-342900">
              <a:buClr>
                <a:srgbClr val="FFC000"/>
              </a:buClr>
              <a:buFont typeface="Arial" panose="020B0604020202020204" pitchFamily="34" charset="0"/>
              <a:buChar char="•"/>
            </a:pPr>
            <a:r>
              <a:rPr lang="lt-LT" dirty="0"/>
              <a:t>Sukurti paprastas reprezentacijas arba prototipus kaip vaizdinį (-</a:t>
            </a:r>
            <a:r>
              <a:rPr lang="lt-LT" dirty="0" err="1"/>
              <a:t>ius</a:t>
            </a:r>
            <a:r>
              <a:rPr lang="lt-LT" dirty="0"/>
              <a:t>) objektą (-</a:t>
            </a:r>
            <a:r>
              <a:rPr lang="lt-LT" dirty="0" err="1"/>
              <a:t>us</a:t>
            </a:r>
            <a:r>
              <a:rPr lang="lt-LT" dirty="0"/>
              <a:t>) inovacijos poveikiui pademonstruoti;</a:t>
            </a:r>
          </a:p>
          <a:p>
            <a:pPr marL="342900" indent="-342900">
              <a:buClr>
                <a:srgbClr val="FFC000"/>
              </a:buClr>
              <a:buFont typeface="Arial" panose="020B0604020202020204" pitchFamily="34" charset="0"/>
              <a:buChar char="•"/>
            </a:pPr>
            <a:r>
              <a:rPr lang="lt-LT" dirty="0"/>
              <a:t>Per daug nekomplikuoti prototipo;</a:t>
            </a:r>
          </a:p>
          <a:p>
            <a:pPr marL="342900" indent="-342900">
              <a:buClr>
                <a:srgbClr val="FFC000"/>
              </a:buClr>
              <a:buFont typeface="Arial" panose="020B0604020202020204" pitchFamily="34" charset="0"/>
              <a:buChar char="•"/>
            </a:pPr>
            <a:r>
              <a:rPr lang="lt-LT" dirty="0"/>
              <a:t>Greita nesėkmė / greita iteracija; </a:t>
            </a:r>
          </a:p>
          <a:p>
            <a:pPr marL="342900" indent="-342900">
              <a:buClr>
                <a:srgbClr val="FFC000"/>
              </a:buClr>
              <a:buFont typeface="Arial" panose="020B0604020202020204" pitchFamily="34" charset="0"/>
              <a:buChar char="•"/>
            </a:pPr>
            <a:r>
              <a:rPr lang="lt-LT" dirty="0"/>
              <a:t>Kuo greičiau sukurti.</a:t>
            </a: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a:bodyPr>
          <a:lstStyle/>
          <a:p>
            <a:pPr>
              <a:lnSpc>
                <a:spcPct val="120000"/>
              </a:lnSpc>
            </a:pPr>
            <a:r>
              <a:rPr lang="lt-LT" b="1" dirty="0"/>
              <a:t>Prototipas </a:t>
            </a:r>
            <a:r>
              <a:rPr lang="lt-LT" dirty="0"/>
              <a:t>–</a:t>
            </a:r>
            <a:r>
              <a:rPr lang="lt-LT" b="1" dirty="0"/>
              <a:t> </a:t>
            </a:r>
            <a:r>
              <a:rPr lang="lt-LT" dirty="0"/>
              <a:t>praktinis sprendimų patikrinimas</a:t>
            </a:r>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32661" y="3220067"/>
            <a:ext cx="4333022" cy="3433969"/>
          </a:xfrm>
        </p:spPr>
        <p:txBody>
          <a:bodyPr>
            <a:normAutofit/>
          </a:bodyPr>
          <a:lstStyle/>
          <a:p>
            <a:r>
              <a:rPr lang="lt-LT" sz="2000" b="1"/>
              <a:t>Prototipo etapo įrankių pavyzdžiai:</a:t>
            </a:r>
          </a:p>
          <a:p>
            <a:pPr marL="342900" indent="-342900">
              <a:buFont typeface="Arial" panose="020B0604020202020204" pitchFamily="34" charset="0"/>
              <a:buChar char="•"/>
            </a:pPr>
            <a:r>
              <a:rPr lang="lt-LT" sz="2000"/>
              <a:t>Maketai;</a:t>
            </a:r>
          </a:p>
          <a:p>
            <a:pPr marL="342900" indent="-342900">
              <a:buFont typeface="Arial" panose="020B0604020202020204" pitchFamily="34" charset="0"/>
              <a:buChar char="•"/>
            </a:pPr>
            <a:r>
              <a:rPr lang="lt-LT" sz="2000"/>
              <a:t>Testeriai;</a:t>
            </a:r>
          </a:p>
          <a:p>
            <a:pPr marL="342900" indent="-342900">
              <a:buFont typeface="Arial" panose="020B0604020202020204" pitchFamily="34" charset="0"/>
              <a:buChar char="•"/>
            </a:pPr>
            <a:r>
              <a:rPr lang="lt-LT" sz="2000"/>
              <a:t>Siužetinės lentos;</a:t>
            </a:r>
          </a:p>
          <a:p>
            <a:pPr marL="342900" indent="-342900">
              <a:buFont typeface="Arial" panose="020B0604020202020204" pitchFamily="34" charset="0"/>
              <a:buChar char="•"/>
            </a:pPr>
            <a:r>
              <a:rPr lang="lt-LT" sz="2000">
                <a:hlinkClick r:id="rId2">
                  <a:extLst>
                    <a:ext uri="{A12FA001-AC4F-418D-AE19-62706E023703}">
                      <ahyp:hlinkClr xmlns:ahyp="http://schemas.microsoft.com/office/drawing/2018/hyperlinkcolor" val="tx"/>
                    </a:ext>
                  </a:extLst>
                </a:hlinkClick>
              </a:rPr>
              <a:t>„Figma</a:t>
            </a:r>
            <a:r>
              <a:rPr lang="lt-LT" sz="2000"/>
              <a:t>”;</a:t>
            </a:r>
          </a:p>
          <a:p>
            <a:pPr marL="342900" indent="-342900">
              <a:buFont typeface="Arial" panose="020B0604020202020204" pitchFamily="34" charset="0"/>
              <a:buChar char="•"/>
            </a:pPr>
            <a:r>
              <a:rPr lang="lt-LT" sz="2000">
                <a:hlinkClick r:id="rId2">
                  <a:extLst>
                    <a:ext uri="{A12FA001-AC4F-418D-AE19-62706E023703}">
                      <ahyp:hlinkClr xmlns:ahyp="http://schemas.microsoft.com/office/drawing/2018/hyperlinkcolor" val="tx"/>
                    </a:ext>
                  </a:extLst>
                </a:hlinkClick>
              </a:rPr>
              <a:t>„</a:t>
            </a:r>
            <a:r>
              <a:rPr lang="lt-LT" sz="2000">
                <a:hlinkClick r:id="rId3">
                  <a:extLst>
                    <a:ext uri="{A12FA001-AC4F-418D-AE19-62706E023703}">
                      <ahyp:hlinkClr xmlns:ahyp="http://schemas.microsoft.com/office/drawing/2018/hyperlinkcolor" val="tx"/>
                    </a:ext>
                  </a:extLst>
                </a:hlinkClick>
              </a:rPr>
              <a:t>Adobe XD</a:t>
            </a:r>
            <a:r>
              <a:rPr lang="lt-LT" sz="2000"/>
              <a:t>”;</a:t>
            </a:r>
          </a:p>
          <a:p>
            <a:pPr marL="342900" indent="-342900">
              <a:buFont typeface="Arial" panose="020B0604020202020204" pitchFamily="34" charset="0"/>
              <a:buChar char="•"/>
            </a:pPr>
            <a:r>
              <a:rPr lang="lt-LT" sz="2000">
                <a:hlinkClick r:id="rId2">
                  <a:extLst>
                    <a:ext uri="{A12FA001-AC4F-418D-AE19-62706E023703}">
                      <ahyp:hlinkClr xmlns:ahyp="http://schemas.microsoft.com/office/drawing/2018/hyperlinkcolor" val="tx"/>
                    </a:ext>
                  </a:extLst>
                </a:hlinkClick>
              </a:rPr>
              <a:t>„</a:t>
            </a:r>
            <a:r>
              <a:rPr lang="lt-LT" sz="2000">
                <a:hlinkClick r:id="rId4">
                  <a:extLst>
                    <a:ext uri="{A12FA001-AC4F-418D-AE19-62706E023703}">
                      <ahyp:hlinkClr xmlns:ahyp="http://schemas.microsoft.com/office/drawing/2018/hyperlinkcolor" val="tx"/>
                    </a:ext>
                  </a:extLst>
                </a:hlinkClick>
              </a:rPr>
              <a:t>In Vision</a:t>
            </a:r>
            <a:r>
              <a:rPr lang="lt-LT" sz="2000"/>
              <a:t>”;</a:t>
            </a:r>
          </a:p>
          <a:p>
            <a:pPr marL="342900" indent="-342900">
              <a:buFont typeface="Arial" panose="020B0604020202020204" pitchFamily="34" charset="0"/>
              <a:buChar char="•"/>
            </a:pPr>
            <a:r>
              <a:rPr lang="lt-LT" sz="2000">
                <a:hlinkClick r:id="rId2">
                  <a:extLst>
                    <a:ext uri="{A12FA001-AC4F-418D-AE19-62706E023703}">
                      <ahyp:hlinkClr xmlns:ahyp="http://schemas.microsoft.com/office/drawing/2018/hyperlinkcolor" val="tx"/>
                    </a:ext>
                  </a:extLst>
                </a:hlinkClick>
              </a:rPr>
              <a:t>„</a:t>
            </a:r>
            <a:r>
              <a:rPr lang="lt-LT" sz="2000">
                <a:hlinkClick r:id="rId5">
                  <a:extLst>
                    <a:ext uri="{A12FA001-AC4F-418D-AE19-62706E023703}">
                      <ahyp:hlinkClr xmlns:ahyp="http://schemas.microsoft.com/office/drawing/2018/hyperlinkcolor" val="tx"/>
                    </a:ext>
                  </a:extLst>
                </a:hlinkClick>
              </a:rPr>
              <a:t>Froghop</a:t>
            </a:r>
            <a:r>
              <a:rPr lang="lt-LT" sz="2000"/>
              <a:t>”.</a:t>
            </a:r>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4</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1985995"/>
            <a:ext cx="4675910" cy="923330"/>
          </a:xfrm>
          <a:prstGeom prst="rect">
            <a:avLst/>
          </a:prstGeom>
          <a:solidFill>
            <a:srgbClr val="FFD100"/>
          </a:solidFill>
        </p:spPr>
        <p:txBody>
          <a:bodyPr wrap="square">
            <a:spAutoFit/>
          </a:bodyPr>
          <a:lstStyle/>
          <a:p>
            <a:pPr algn="ctr"/>
            <a:r>
              <a:rPr lang="lt-LT" b="1" dirty="0">
                <a:solidFill>
                  <a:srgbClr val="000000"/>
                </a:solidFill>
              </a:rPr>
              <a:t>Laikas rinktis geriausias idėjas!</a:t>
            </a:r>
          </a:p>
          <a:p>
            <a:pPr algn="ctr"/>
            <a:r>
              <a:rPr lang="lt-LT" b="1" dirty="0">
                <a:solidFill>
                  <a:srgbClr val="000000"/>
                </a:solidFill>
              </a:rPr>
              <a:t>Susiaurinkite sukurtus sprendimus iki kelių variantų</a:t>
            </a:r>
          </a:p>
        </p:txBody>
      </p:sp>
      <p:grpSp>
        <p:nvGrpSpPr>
          <p:cNvPr id="18" name="Group 17">
            <a:extLst>
              <a:ext uri="{FF2B5EF4-FFF2-40B4-BE49-F238E27FC236}">
                <a16:creationId xmlns:a16="http://schemas.microsoft.com/office/drawing/2014/main" id="{730800A1-41CA-4F4E-9387-B3286C1B1F29}"/>
              </a:ext>
            </a:extLst>
          </p:cNvPr>
          <p:cNvGrpSpPr/>
          <p:nvPr/>
        </p:nvGrpSpPr>
        <p:grpSpPr>
          <a:xfrm>
            <a:off x="1953721" y="306798"/>
            <a:ext cx="1255551" cy="1368456"/>
            <a:chOff x="10376768" y="2334933"/>
            <a:chExt cx="920484" cy="919581"/>
          </a:xfrm>
        </p:grpSpPr>
        <p:sp>
          <p:nvSpPr>
            <p:cNvPr id="19" name="Freeform 240">
              <a:extLst>
                <a:ext uri="{FF2B5EF4-FFF2-40B4-BE49-F238E27FC236}">
                  <a16:creationId xmlns:a16="http://schemas.microsoft.com/office/drawing/2014/main" id="{1AC191D2-98D9-4C58-B4E1-3CACA3903C98}"/>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D100"/>
            </a:solidFill>
            <a:ln w="9028" cap="flat">
              <a:noFill/>
              <a:prstDash val="solid"/>
              <a:miter/>
            </a:ln>
          </p:spPr>
          <p:txBody>
            <a:bodyPr rtlCol="0" anchor="ctr"/>
            <a:lstStyle/>
            <a:p>
              <a:endParaRPr lang="en-US"/>
            </a:p>
          </p:txBody>
        </p:sp>
        <p:sp>
          <p:nvSpPr>
            <p:cNvPr id="20" name="Freeform 241">
              <a:extLst>
                <a:ext uri="{FF2B5EF4-FFF2-40B4-BE49-F238E27FC236}">
                  <a16:creationId xmlns:a16="http://schemas.microsoft.com/office/drawing/2014/main" id="{4FD3DBC5-2CB5-47DA-9274-05FD4CDAF2D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00BADE"/>
            </a:solidFill>
            <a:ln w="9028" cap="flat">
              <a:noFill/>
              <a:prstDash val="solid"/>
              <a:miter/>
            </a:ln>
          </p:spPr>
          <p:txBody>
            <a:bodyPr rtlCol="0" anchor="ctr"/>
            <a:lstStyle/>
            <a:p>
              <a:endParaRPr lang="en-US"/>
            </a:p>
          </p:txBody>
        </p:sp>
        <p:grpSp>
          <p:nvGrpSpPr>
            <p:cNvPr id="21" name="Graphic 2">
              <a:extLst>
                <a:ext uri="{FF2B5EF4-FFF2-40B4-BE49-F238E27FC236}">
                  <a16:creationId xmlns:a16="http://schemas.microsoft.com/office/drawing/2014/main" id="{AD195F4C-7AF2-4A5D-BE45-D30C94D97583}"/>
                </a:ext>
              </a:extLst>
            </p:cNvPr>
            <p:cNvGrpSpPr/>
            <p:nvPr/>
          </p:nvGrpSpPr>
          <p:grpSpPr>
            <a:xfrm>
              <a:off x="10376768" y="2334933"/>
              <a:ext cx="920484" cy="919581"/>
              <a:chOff x="10376768" y="2334933"/>
              <a:chExt cx="920484" cy="919581"/>
            </a:xfrm>
            <a:solidFill>
              <a:srgbClr val="010101"/>
            </a:solidFill>
          </p:grpSpPr>
          <p:sp>
            <p:nvSpPr>
              <p:cNvPr id="22" name="Freeform 243">
                <a:extLst>
                  <a:ext uri="{FF2B5EF4-FFF2-40B4-BE49-F238E27FC236}">
                    <a16:creationId xmlns:a16="http://schemas.microsoft.com/office/drawing/2014/main" id="{1CD41182-E561-4AB8-9C6F-0A8B5A8BEC59}"/>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23" name="Freeform 244">
                <a:extLst>
                  <a:ext uri="{FF2B5EF4-FFF2-40B4-BE49-F238E27FC236}">
                    <a16:creationId xmlns:a16="http://schemas.microsoft.com/office/drawing/2014/main" id="{30D73A9C-B382-4DA5-9DA5-494B700B4750}"/>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5994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E95A3-C1A1-4470-97F4-65F37F2F0B74}"/>
              </a:ext>
            </a:extLst>
          </p:cNvPr>
          <p:cNvPicPr>
            <a:picLocks noChangeAspect="1"/>
          </p:cNvPicPr>
          <p:nvPr/>
        </p:nvPicPr>
        <p:blipFill>
          <a:blip r:embed="rId2"/>
          <a:stretch>
            <a:fillRect/>
          </a:stretch>
        </p:blipFill>
        <p:spPr>
          <a:xfrm>
            <a:off x="5287223" y="1661311"/>
            <a:ext cx="6458139" cy="4843604"/>
          </a:xfrm>
          <a:prstGeom prst="rect">
            <a:avLst/>
          </a:prstGeom>
        </p:spPr>
      </p:pic>
      <p:sp>
        <p:nvSpPr>
          <p:cNvPr id="3" name="Text Placeholder 2">
            <a:extLst>
              <a:ext uri="{FF2B5EF4-FFF2-40B4-BE49-F238E27FC236}">
                <a16:creationId xmlns:a16="http://schemas.microsoft.com/office/drawing/2014/main" id="{38E5B5E3-27B9-4701-8867-B07435C0A0E0}"/>
              </a:ext>
            </a:extLst>
          </p:cNvPr>
          <p:cNvSpPr>
            <a:spLocks noGrp="1"/>
          </p:cNvSpPr>
          <p:nvPr>
            <p:ph type="body" sz="quarter" idx="16"/>
          </p:nvPr>
        </p:nvSpPr>
        <p:spPr>
          <a:xfrm>
            <a:off x="0" y="1"/>
            <a:ext cx="11778558" cy="935306"/>
          </a:xfrm>
          <a:solidFill>
            <a:srgbClr val="85D2E1"/>
          </a:solidFill>
        </p:spPr>
        <p:txBody>
          <a:bodyPr anchor="ctr">
            <a:normAutofit/>
          </a:bodyPr>
          <a:lstStyle/>
          <a:p>
            <a:pPr algn="ctr"/>
            <a:r>
              <a:rPr lang="pt-BR" b="1" dirty="0"/>
              <a:t>Paprasto vizualizavimo ir prototipų kūrimo pavyzdžiai</a:t>
            </a:r>
          </a:p>
        </p:txBody>
      </p:sp>
      <p:pic>
        <p:nvPicPr>
          <p:cNvPr id="6" name="Picture 5">
            <a:extLst>
              <a:ext uri="{FF2B5EF4-FFF2-40B4-BE49-F238E27FC236}">
                <a16:creationId xmlns:a16="http://schemas.microsoft.com/office/drawing/2014/main" id="{078159FC-BE2E-48A5-98BA-643E299AC8A1}"/>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701627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371615"/>
          </a:xfrm>
        </p:spPr>
        <p:txBody>
          <a:bodyPr>
            <a:normAutofit fontScale="92500" lnSpcReduction="10000"/>
          </a:bodyPr>
          <a:lstStyle/>
          <a:p>
            <a:pPr indent="0">
              <a:lnSpc>
                <a:spcPct val="110000"/>
              </a:lnSpc>
            </a:pPr>
            <a:r>
              <a:rPr lang="lt-LT" dirty="0"/>
              <a:t>Šiame vaizdo įraše trumpai pristatoma, koks yra dizaino mąstysenos procesas. Jame paaiškinama, kodėl naudojamas prototipų kūrimas ir kaip jis ilgainiui sutaupo laiko ir pinigų, padeda patobulinti produktą ar paslaugą ir dar geriau suprasti problemą ar iššūkį.</a:t>
            </a:r>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a:xfrm>
            <a:off x="254000" y="441435"/>
            <a:ext cx="4431211" cy="956770"/>
          </a:xfrm>
        </p:spPr>
        <p:txBody>
          <a:bodyPr>
            <a:normAutofit lnSpcReduction="10000"/>
          </a:bodyPr>
          <a:lstStyle/>
          <a:p>
            <a:r>
              <a:rPr lang="lt-LT" b="1" dirty="0"/>
              <a:t>Kodėl verta naudoti prototipo etapą?</a:t>
            </a:r>
          </a:p>
        </p:txBody>
      </p:sp>
      <p:pic>
        <p:nvPicPr>
          <p:cNvPr id="4" name="Online Media 3" title="Design Thinking Step 4: Prototype">
            <a:hlinkClick r:id="" action="ppaction://media"/>
            <a:extLst>
              <a:ext uri="{FF2B5EF4-FFF2-40B4-BE49-F238E27FC236}">
                <a16:creationId xmlns:a16="http://schemas.microsoft.com/office/drawing/2014/main" id="{5E6CD370-1A1B-486D-A78D-19088C45D2ED}"/>
              </a:ext>
            </a:extLst>
          </p:cNvPr>
          <p:cNvPicPr>
            <a:picLocks noRot="1" noChangeAspect="1"/>
          </p:cNvPicPr>
          <p:nvPr>
            <a:videoFile r:link="rId1"/>
          </p:nvPr>
        </p:nvPicPr>
        <p:blipFill>
          <a:blip r:embed="rId3"/>
          <a:stretch>
            <a:fillRect/>
          </a:stretch>
        </p:blipFill>
        <p:spPr>
          <a:xfrm>
            <a:off x="4920593" y="1271532"/>
            <a:ext cx="6840483" cy="4015171"/>
          </a:xfrm>
          <a:prstGeom prst="rect">
            <a:avLst/>
          </a:prstGeom>
        </p:spPr>
      </p:pic>
      <p:sp>
        <p:nvSpPr>
          <p:cNvPr id="8" name="TextBox 7">
            <a:extLst>
              <a:ext uri="{FF2B5EF4-FFF2-40B4-BE49-F238E27FC236}">
                <a16:creationId xmlns:a16="http://schemas.microsoft.com/office/drawing/2014/main" id="{A0A7EFE5-5B10-47B5-8BD7-A5C608F3447E}"/>
              </a:ext>
            </a:extLst>
          </p:cNvPr>
          <p:cNvSpPr txBox="1"/>
          <p:nvPr/>
        </p:nvSpPr>
        <p:spPr>
          <a:xfrm>
            <a:off x="4920593" y="6021692"/>
            <a:ext cx="6096000" cy="369332"/>
          </a:xfrm>
          <a:prstGeom prst="rect">
            <a:avLst/>
          </a:prstGeom>
          <a:noFill/>
        </p:spPr>
        <p:txBody>
          <a:bodyPr wrap="square">
            <a:spAutoFit/>
          </a:bodyPr>
          <a:lstStyle/>
          <a:p>
            <a:r>
              <a:rPr lang="en-US">
                <a:solidFill>
                  <a:schemeClr val="bg2">
                    <a:lumMod val="50000"/>
                  </a:schemeClr>
                </a:solidFill>
                <a:hlinkClick r:id="rId4">
                  <a:extLst>
                    <a:ext uri="{A12FA001-AC4F-418D-AE19-62706E023703}">
                      <ahyp:hlinkClr xmlns:ahyp="http://schemas.microsoft.com/office/drawing/2018/hyperlinkcolor" val="tx"/>
                    </a:ext>
                  </a:extLst>
                </a:hlinkClick>
              </a:rPr>
              <a:t>Design Thinking Step 4: Prototype - YouTube</a:t>
            </a:r>
            <a:endParaRPr lang="en-IE">
              <a:solidFill>
                <a:schemeClr val="bg2">
                  <a:lumMod val="50000"/>
                </a:schemeClr>
              </a:solidFill>
            </a:endParaRPr>
          </a:p>
        </p:txBody>
      </p:sp>
    </p:spTree>
    <p:extLst>
      <p:ext uri="{BB962C8B-B14F-4D97-AF65-F5344CB8AC3E}">
        <p14:creationId xmlns:p14="http://schemas.microsoft.com/office/powerpoint/2010/main" val="18037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a:normAutofit/>
          </a:bodyPr>
          <a:lstStyle/>
          <a:p>
            <a:pPr>
              <a:lnSpc>
                <a:spcPct val="100000"/>
              </a:lnSpc>
            </a:pPr>
            <a:r>
              <a:rPr lang="lt-LT" dirty="0">
                <a:solidFill>
                  <a:srgbClr val="030303"/>
                </a:solidFill>
              </a:rPr>
              <a:t>Išbandykite prototipą su tikraisiais galutiniais vartotojais. Neginkite savo idėjos, jei žmonėms ji nepatinka, svarbiausia sužinoti, kas veikia, o kas ne, todėl bet kokie atsiliepimai yra tinkami. Tada grįžkite prie idėjos arba prototipo kūrimo ir pritaikykite įgytas žinias. Procesą kartokite tol, kol turėsite veikiantį prototipą, kuris išsprendžia realią problemą. </a:t>
            </a:r>
          </a:p>
          <a:p>
            <a:pPr>
              <a:lnSpc>
                <a:spcPct val="100000"/>
              </a:lnSpc>
            </a:pPr>
            <a:r>
              <a:rPr lang="lt-LT" dirty="0">
                <a:solidFill>
                  <a:srgbClr val="030303"/>
                </a:solidFill>
              </a:rPr>
              <a:t>Dabar esate pasiruošę pakeisti pasaulį arba užpildyti didžiulę sidabrinės ekonomikos spragą.</a:t>
            </a:r>
            <a:br>
              <a:rPr lang="en-US" dirty="0"/>
            </a:br>
            <a:endParaRPr lang="en-IE" dirty="0"/>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lt-LT" sz="3300" b="1"/>
              <a:t>5 etapas: testavimas</a:t>
            </a:r>
          </a:p>
          <a:p>
            <a:endParaRPr lang="lt-LT" sz="3300" b="1"/>
          </a:p>
        </p:txBody>
      </p:sp>
      <p:sp>
        <p:nvSpPr>
          <p:cNvPr id="25" name="TextBox 24">
            <a:extLst>
              <a:ext uri="{FF2B5EF4-FFF2-40B4-BE49-F238E27FC236}">
                <a16:creationId xmlns:a16="http://schemas.microsoft.com/office/drawing/2014/main" id="{BB38D494-4DD4-46E0-98A0-16E14482AA3A}"/>
              </a:ext>
            </a:extLst>
          </p:cNvPr>
          <p:cNvSpPr txBox="1"/>
          <p:nvPr/>
        </p:nvSpPr>
        <p:spPr>
          <a:xfrm>
            <a:off x="7577960" y="4612655"/>
            <a:ext cx="3899338" cy="1569660"/>
          </a:xfrm>
          <a:prstGeom prst="rect">
            <a:avLst/>
          </a:prstGeom>
          <a:noFill/>
        </p:spPr>
        <p:txBody>
          <a:bodyPr wrap="square" rtlCol="0">
            <a:spAutoFit/>
          </a:bodyPr>
          <a:lstStyle/>
          <a:p>
            <a:pPr algn="ctr"/>
            <a:r>
              <a:rPr lang="lt-LT" sz="2400" b="1" dirty="0">
                <a:solidFill>
                  <a:srgbClr val="1188A3"/>
                </a:solidFill>
              </a:rPr>
              <a:t>Grįžkite pas žmones, kurie susiduria su problema ir išbandykite savo idėjas, kad gautumėte grįžtamąjį ryšį.</a:t>
            </a:r>
            <a:endParaRPr lang="en-IE" sz="2400" b="1" dirty="0">
              <a:solidFill>
                <a:srgbClr val="1188A3"/>
              </a:solidFill>
            </a:endParaRPr>
          </a:p>
        </p:txBody>
      </p:sp>
      <p:grpSp>
        <p:nvGrpSpPr>
          <p:cNvPr id="5" name="Graphic 3">
            <a:extLst>
              <a:ext uri="{FF2B5EF4-FFF2-40B4-BE49-F238E27FC236}">
                <a16:creationId xmlns:a16="http://schemas.microsoft.com/office/drawing/2014/main" id="{2F4C604A-9C22-4FA1-B09A-F0E9D17A8577}"/>
              </a:ext>
            </a:extLst>
          </p:cNvPr>
          <p:cNvGrpSpPr/>
          <p:nvPr/>
        </p:nvGrpSpPr>
        <p:grpSpPr>
          <a:xfrm>
            <a:off x="8371491" y="1587565"/>
            <a:ext cx="2312276" cy="2165131"/>
            <a:chOff x="662657" y="410457"/>
            <a:chExt cx="888845" cy="973680"/>
          </a:xfrm>
        </p:grpSpPr>
        <p:sp>
          <p:nvSpPr>
            <p:cNvPr id="6" name="Freeform 1324">
              <a:extLst>
                <a:ext uri="{FF2B5EF4-FFF2-40B4-BE49-F238E27FC236}">
                  <a16:creationId xmlns:a16="http://schemas.microsoft.com/office/drawing/2014/main" id="{D65FF03A-BE8B-4490-AAFC-84D80C4E850B}"/>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BA7D6353-E7DE-4153-A393-B97E0A200F26}"/>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80C440F9-A166-4282-BF1B-2C9F980847C1}"/>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9" name="Freeform 1327">
                <a:extLst>
                  <a:ext uri="{FF2B5EF4-FFF2-40B4-BE49-F238E27FC236}">
                    <a16:creationId xmlns:a16="http://schemas.microsoft.com/office/drawing/2014/main" id="{27FE96E8-0056-4E7B-8FE4-87F2746F2C92}"/>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0" name="Freeform 1328">
                <a:extLst>
                  <a:ext uri="{FF2B5EF4-FFF2-40B4-BE49-F238E27FC236}">
                    <a16:creationId xmlns:a16="http://schemas.microsoft.com/office/drawing/2014/main" id="{98BCCE57-8AC3-409C-BF47-33F451A09DE6}"/>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1" name="Freeform 1329">
                <a:extLst>
                  <a:ext uri="{FF2B5EF4-FFF2-40B4-BE49-F238E27FC236}">
                    <a16:creationId xmlns:a16="http://schemas.microsoft.com/office/drawing/2014/main" id="{4A8E2668-5677-4EAE-8F4D-F05C335B0FF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2" name="Freeform 1330">
                <a:extLst>
                  <a:ext uri="{FF2B5EF4-FFF2-40B4-BE49-F238E27FC236}">
                    <a16:creationId xmlns:a16="http://schemas.microsoft.com/office/drawing/2014/main" id="{89D73F18-97DD-4C29-86E2-6548796F0B8B}"/>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3" name="Freeform 1331">
                <a:extLst>
                  <a:ext uri="{FF2B5EF4-FFF2-40B4-BE49-F238E27FC236}">
                    <a16:creationId xmlns:a16="http://schemas.microsoft.com/office/drawing/2014/main" id="{5201DAE3-2E7E-4686-8601-58148E7E0476}"/>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4" name="Freeform 1332">
                <a:extLst>
                  <a:ext uri="{FF2B5EF4-FFF2-40B4-BE49-F238E27FC236}">
                    <a16:creationId xmlns:a16="http://schemas.microsoft.com/office/drawing/2014/main" id="{7E077EFE-FE51-4904-A470-A5AA8D442689}"/>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5" name="Freeform 1333">
                <a:extLst>
                  <a:ext uri="{FF2B5EF4-FFF2-40B4-BE49-F238E27FC236}">
                    <a16:creationId xmlns:a16="http://schemas.microsoft.com/office/drawing/2014/main" id="{6F12E688-F57A-49F2-9837-2363E1BC8DE9}"/>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6" name="Freeform 1334">
                <a:extLst>
                  <a:ext uri="{FF2B5EF4-FFF2-40B4-BE49-F238E27FC236}">
                    <a16:creationId xmlns:a16="http://schemas.microsoft.com/office/drawing/2014/main" id="{85250722-7943-4D23-A1F9-B3903784C2E1}"/>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6F5D06BE-74C8-409D-8BA8-C9607B9383CE}"/>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8446221-198D-493B-A112-97562A0B80E4}"/>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0" name="Freeform 1338">
                  <a:extLst>
                    <a:ext uri="{FF2B5EF4-FFF2-40B4-BE49-F238E27FC236}">
                      <a16:creationId xmlns:a16="http://schemas.microsoft.com/office/drawing/2014/main" id="{451EEA56-C067-4D31-9440-1D043B4C0634}"/>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21" name="Freeform 1339">
                  <a:extLst>
                    <a:ext uri="{FF2B5EF4-FFF2-40B4-BE49-F238E27FC236}">
                      <a16:creationId xmlns:a16="http://schemas.microsoft.com/office/drawing/2014/main" id="{F0454603-9982-4F52-A3FC-70B6593FA30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18" name="Freeform 1336">
                <a:extLst>
                  <a:ext uri="{FF2B5EF4-FFF2-40B4-BE49-F238E27FC236}">
                    <a16:creationId xmlns:a16="http://schemas.microsoft.com/office/drawing/2014/main" id="{C7A6D65D-08F9-405C-A053-86EE6FC22BA6}"/>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2" name="Arrow: Up 1">
            <a:extLst>
              <a:ext uri="{FF2B5EF4-FFF2-40B4-BE49-F238E27FC236}">
                <a16:creationId xmlns:a16="http://schemas.microsoft.com/office/drawing/2014/main" id="{D7FA776E-0153-41B3-B3F0-D1633092BE1B}"/>
              </a:ext>
            </a:extLst>
          </p:cNvPr>
          <p:cNvSpPr/>
          <p:nvPr/>
        </p:nvSpPr>
        <p:spPr>
          <a:xfrm>
            <a:off x="9374495" y="2876687"/>
            <a:ext cx="273268" cy="478317"/>
          </a:xfrm>
          <a:prstGeom prst="upArrow">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3306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lt-LT" b="1"/>
              <a:t>Tikslai:</a:t>
            </a:r>
          </a:p>
          <a:p>
            <a:pPr marL="342900" indent="-342900">
              <a:buClr>
                <a:srgbClr val="FFC000"/>
              </a:buClr>
              <a:buFont typeface="Arial" panose="020B0604020202020204" pitchFamily="34" charset="0"/>
              <a:buChar char="•"/>
            </a:pPr>
            <a:r>
              <a:rPr lang="lt-LT"/>
              <a:t>Suprasti, kas veikia ir kas trukdo;</a:t>
            </a:r>
          </a:p>
          <a:p>
            <a:pPr marL="342900" indent="-342900">
              <a:buClr>
                <a:srgbClr val="FFC000"/>
              </a:buClr>
              <a:buFont typeface="Arial" panose="020B0604020202020204" pitchFamily="34" charset="0"/>
              <a:buChar char="•"/>
            </a:pPr>
            <a:r>
              <a:rPr lang="lt-LT"/>
              <a:t>Testuoti neutralioje aplinkoje arba aplinkoje, kuri yra panašiausia į tipinio naudotojo vietą;</a:t>
            </a:r>
          </a:p>
          <a:p>
            <a:pPr marL="342900" indent="-342900">
              <a:buClr>
                <a:srgbClr val="FFC000"/>
              </a:buClr>
              <a:buFont typeface="Arial" panose="020B0604020202020204" pitchFamily="34" charset="0"/>
              <a:buChar char="•"/>
            </a:pPr>
            <a:r>
              <a:rPr lang="lt-LT"/>
              <a:t>Stebėti spontaniškas ir autentiškas naudotojų reakcijas;</a:t>
            </a:r>
          </a:p>
          <a:p>
            <a:pPr marL="342900" indent="-342900">
              <a:buClr>
                <a:srgbClr val="FFC000"/>
              </a:buClr>
              <a:buFont typeface="Arial" panose="020B0604020202020204" pitchFamily="34" charset="0"/>
              <a:buChar char="•"/>
            </a:pPr>
            <a:r>
              <a:rPr lang="lt-LT"/>
              <a:t>Gauti naudotojų atsiliepimus apie prototipą, kad būtų galima priimti sprendimus dėl tolesnių veiksmų.</a:t>
            </a: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92500" lnSpcReduction="20000"/>
          </a:bodyPr>
          <a:lstStyle/>
          <a:p>
            <a:pPr>
              <a:lnSpc>
                <a:spcPct val="120000"/>
              </a:lnSpc>
            </a:pPr>
            <a:r>
              <a:rPr lang="en-US" b="1" dirty="0"/>
              <a:t>Test</a:t>
            </a:r>
            <a:r>
              <a:rPr lang="lt-LT" b="1" dirty="0"/>
              <a:t>avimas</a:t>
            </a:r>
            <a:r>
              <a:rPr lang="en-US" b="1" dirty="0"/>
              <a:t> – </a:t>
            </a:r>
            <a:r>
              <a:rPr lang="lt-LT" dirty="0"/>
              <a:t>galimybė išbandyti prototipus realiomis sąlygomis</a:t>
            </a:r>
            <a:endParaRPr lang="en-IE" dirty="0"/>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788276" y="3220067"/>
            <a:ext cx="4477407" cy="3433969"/>
          </a:xfrm>
        </p:spPr>
        <p:txBody>
          <a:bodyPr>
            <a:normAutofit lnSpcReduction="10000"/>
          </a:bodyPr>
          <a:lstStyle/>
          <a:p>
            <a:r>
              <a:rPr lang="lt-LT" sz="2000" b="1" dirty="0"/>
              <a:t>Dalykai, į kuriuos reikia atsižvelgti testavimo etape</a:t>
            </a:r>
            <a:r>
              <a:rPr lang="en-US" sz="2000" b="1" dirty="0"/>
              <a:t>:</a:t>
            </a:r>
          </a:p>
          <a:p>
            <a:pPr marL="342900" indent="-342900">
              <a:buFont typeface="Arial" panose="020B0604020202020204" pitchFamily="34" charset="0"/>
              <a:buChar char="•"/>
            </a:pPr>
            <a:r>
              <a:rPr lang="lt-LT" sz="2000" dirty="0"/>
              <a:t>Tiesiog stebėkite, nekomentuokite ir neginkite savo produkto;</a:t>
            </a:r>
          </a:p>
          <a:p>
            <a:pPr marL="342900" indent="-342900">
              <a:buFont typeface="Arial" panose="020B0604020202020204" pitchFamily="34" charset="0"/>
              <a:buChar char="•"/>
            </a:pPr>
            <a:r>
              <a:rPr lang="lt-LT" sz="2000" dirty="0"/>
              <a:t>Nesėkmės gali būti dažnos, jūs vis dar esate atradimų kelionėje;</a:t>
            </a:r>
          </a:p>
          <a:p>
            <a:pPr marL="342900" indent="-342900">
              <a:buFont typeface="Arial" panose="020B0604020202020204" pitchFamily="34" charset="0"/>
              <a:buChar char="•"/>
            </a:pPr>
            <a:r>
              <a:rPr lang="lt-LT" sz="2000" dirty="0"/>
              <a:t>Dizaino mąstymo procesas yra iteracinis procesas. Kad prototipas būtų tinkamai pritaikytas būsimų naudotojų poreikiams ir iš tiesų patobulintas, reikėtų pakartoti tris paskutinius etapus.</a:t>
            </a:r>
            <a:endParaRPr lang="en-US" sz="2000" dirty="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5</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2143557"/>
            <a:ext cx="4675910" cy="646331"/>
          </a:xfrm>
          <a:prstGeom prst="rect">
            <a:avLst/>
          </a:prstGeom>
          <a:solidFill>
            <a:srgbClr val="FFD100"/>
          </a:solidFill>
        </p:spPr>
        <p:txBody>
          <a:bodyPr wrap="square">
            <a:spAutoFit/>
          </a:bodyPr>
          <a:lstStyle/>
          <a:p>
            <a:pPr algn="ctr"/>
            <a:r>
              <a:rPr lang="lt-LT" b="1" dirty="0">
                <a:solidFill>
                  <a:srgbClr val="000000"/>
                </a:solidFill>
              </a:rPr>
              <a:t>Projekto komanda šiame etape turi užleisti vietą ir tiesiog stebėti sąveiką su prototipu.</a:t>
            </a:r>
          </a:p>
        </p:txBody>
      </p:sp>
      <p:grpSp>
        <p:nvGrpSpPr>
          <p:cNvPr id="14" name="Graphic 3">
            <a:extLst>
              <a:ext uri="{FF2B5EF4-FFF2-40B4-BE49-F238E27FC236}">
                <a16:creationId xmlns:a16="http://schemas.microsoft.com/office/drawing/2014/main" id="{D38A6C26-B9C9-45F8-A1A8-331DEC8F6A98}"/>
              </a:ext>
            </a:extLst>
          </p:cNvPr>
          <p:cNvGrpSpPr/>
          <p:nvPr/>
        </p:nvGrpSpPr>
        <p:grpSpPr>
          <a:xfrm>
            <a:off x="2057996" y="348185"/>
            <a:ext cx="1472844" cy="1585729"/>
            <a:chOff x="662657" y="410457"/>
            <a:chExt cx="888845" cy="973680"/>
          </a:xfrm>
        </p:grpSpPr>
        <p:sp>
          <p:nvSpPr>
            <p:cNvPr id="15" name="Freeform 1324">
              <a:extLst>
                <a:ext uri="{FF2B5EF4-FFF2-40B4-BE49-F238E27FC236}">
                  <a16:creationId xmlns:a16="http://schemas.microsoft.com/office/drawing/2014/main" id="{F331D465-D85E-4734-B446-6070FE5790D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B3AF45E8-9E60-418C-9DE8-91912B0A5640}"/>
                </a:ext>
              </a:extLst>
            </p:cNvPr>
            <p:cNvGrpSpPr/>
            <p:nvPr/>
          </p:nvGrpSpPr>
          <p:grpSpPr>
            <a:xfrm>
              <a:off x="662657" y="443370"/>
              <a:ext cx="888845" cy="940767"/>
              <a:chOff x="662657" y="443370"/>
              <a:chExt cx="888845" cy="940767"/>
            </a:xfrm>
            <a:solidFill>
              <a:srgbClr val="000000"/>
            </a:solidFill>
          </p:grpSpPr>
          <p:sp>
            <p:nvSpPr>
              <p:cNvPr id="17" name="Freeform 1326">
                <a:extLst>
                  <a:ext uri="{FF2B5EF4-FFF2-40B4-BE49-F238E27FC236}">
                    <a16:creationId xmlns:a16="http://schemas.microsoft.com/office/drawing/2014/main" id="{119EB862-7FF9-4183-B605-BE766437A9DD}"/>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24" name="Freeform 1327">
                <a:extLst>
                  <a:ext uri="{FF2B5EF4-FFF2-40B4-BE49-F238E27FC236}">
                    <a16:creationId xmlns:a16="http://schemas.microsoft.com/office/drawing/2014/main" id="{884B5284-5E79-44AB-A635-9B66B3169B6D}"/>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5" name="Freeform 1328">
                <a:extLst>
                  <a:ext uri="{FF2B5EF4-FFF2-40B4-BE49-F238E27FC236}">
                    <a16:creationId xmlns:a16="http://schemas.microsoft.com/office/drawing/2014/main" id="{132CDC6B-4C47-4F1A-94B2-30FA61CD0B50}"/>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6" name="Freeform 1329">
                <a:extLst>
                  <a:ext uri="{FF2B5EF4-FFF2-40B4-BE49-F238E27FC236}">
                    <a16:creationId xmlns:a16="http://schemas.microsoft.com/office/drawing/2014/main" id="{FFA4F9B1-C3EB-4ACC-9C9B-FFB5170A07B4}"/>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27" name="Freeform 1330">
                <a:extLst>
                  <a:ext uri="{FF2B5EF4-FFF2-40B4-BE49-F238E27FC236}">
                    <a16:creationId xmlns:a16="http://schemas.microsoft.com/office/drawing/2014/main" id="{A610A206-C74A-42E5-92EB-29884FE2A389}"/>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8" name="Freeform 1331">
                <a:extLst>
                  <a:ext uri="{FF2B5EF4-FFF2-40B4-BE49-F238E27FC236}">
                    <a16:creationId xmlns:a16="http://schemas.microsoft.com/office/drawing/2014/main" id="{95F9CD83-0595-4963-890F-145C25BE507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9" name="Freeform 1332">
                <a:extLst>
                  <a:ext uri="{FF2B5EF4-FFF2-40B4-BE49-F238E27FC236}">
                    <a16:creationId xmlns:a16="http://schemas.microsoft.com/office/drawing/2014/main" id="{8D3D34BA-6C75-4154-A3F1-2A4EBBF03504}"/>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0" name="Freeform 1333">
                <a:extLst>
                  <a:ext uri="{FF2B5EF4-FFF2-40B4-BE49-F238E27FC236}">
                    <a16:creationId xmlns:a16="http://schemas.microsoft.com/office/drawing/2014/main" id="{4AD5FAF4-60D7-4C2B-B37A-5FBA1CABA402}"/>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31" name="Freeform 1334">
                <a:extLst>
                  <a:ext uri="{FF2B5EF4-FFF2-40B4-BE49-F238E27FC236}">
                    <a16:creationId xmlns:a16="http://schemas.microsoft.com/office/drawing/2014/main" id="{D91439FC-5B8B-4BD9-AD54-94FA93A48F96}"/>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8DD58936-21D1-40CD-86C6-51CD315E102E}"/>
                  </a:ext>
                </a:extLst>
              </p:cNvPr>
              <p:cNvGrpSpPr/>
              <p:nvPr/>
            </p:nvGrpSpPr>
            <p:grpSpPr>
              <a:xfrm>
                <a:off x="662657" y="668277"/>
                <a:ext cx="888845" cy="715860"/>
                <a:chOff x="662657" y="668277"/>
                <a:chExt cx="888845" cy="715860"/>
              </a:xfrm>
              <a:solidFill>
                <a:srgbClr val="000000"/>
              </a:solidFill>
            </p:grpSpPr>
            <p:sp>
              <p:nvSpPr>
                <p:cNvPr id="34" name="Freeform 1337">
                  <a:extLst>
                    <a:ext uri="{FF2B5EF4-FFF2-40B4-BE49-F238E27FC236}">
                      <a16:creationId xmlns:a16="http://schemas.microsoft.com/office/drawing/2014/main" id="{07694DC9-D18E-4C79-9172-A13648F0BEFB}"/>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5" name="Freeform 1338">
                  <a:extLst>
                    <a:ext uri="{FF2B5EF4-FFF2-40B4-BE49-F238E27FC236}">
                      <a16:creationId xmlns:a16="http://schemas.microsoft.com/office/drawing/2014/main" id="{2868ADB4-1614-44D2-B2EE-9E599E663AFC}"/>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36" name="Freeform 1339">
                  <a:extLst>
                    <a:ext uri="{FF2B5EF4-FFF2-40B4-BE49-F238E27FC236}">
                      <a16:creationId xmlns:a16="http://schemas.microsoft.com/office/drawing/2014/main" id="{D31E7C64-C743-47D6-B072-D05F01471966}"/>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33" name="Freeform 1336">
                <a:extLst>
                  <a:ext uri="{FF2B5EF4-FFF2-40B4-BE49-F238E27FC236}">
                    <a16:creationId xmlns:a16="http://schemas.microsoft.com/office/drawing/2014/main" id="{8BC62724-20FA-4886-AB2B-9F2EE66EC9A2}"/>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37" name="Arrow: Up 36">
            <a:extLst>
              <a:ext uri="{FF2B5EF4-FFF2-40B4-BE49-F238E27FC236}">
                <a16:creationId xmlns:a16="http://schemas.microsoft.com/office/drawing/2014/main" id="{41941BFE-0ECD-47F9-912B-1E274E553095}"/>
              </a:ext>
            </a:extLst>
          </p:cNvPr>
          <p:cNvSpPr/>
          <p:nvPr/>
        </p:nvSpPr>
        <p:spPr>
          <a:xfrm>
            <a:off x="2669189" y="1299183"/>
            <a:ext cx="206881" cy="469460"/>
          </a:xfrm>
          <a:prstGeom prst="upArrow">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02737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371615"/>
          </a:xfrm>
        </p:spPr>
        <p:txBody>
          <a:bodyPr>
            <a:normAutofit/>
          </a:bodyPr>
          <a:lstStyle/>
          <a:p>
            <a:pPr indent="0">
              <a:lnSpc>
                <a:spcPct val="110000"/>
              </a:lnSpc>
            </a:pPr>
            <a:r>
              <a:rPr lang="lt-LT" dirty="0"/>
              <a:t>Šiame vaizdo įraše trumpai pristatoma, kas vyksta dizaino mąstymo proceso testavimo etape. Jame paaiškinama, kodėl testavimas yra svarbus ir kaip jis padeda patobulinti produktą ar paslaugą bei dar geriau suprasti problemą ar iššūkį.</a:t>
            </a:r>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a:xfrm>
            <a:off x="254000" y="441435"/>
            <a:ext cx="4431211" cy="956770"/>
          </a:xfrm>
        </p:spPr>
        <p:txBody>
          <a:bodyPr anchor="ctr">
            <a:normAutofit/>
          </a:bodyPr>
          <a:lstStyle/>
          <a:p>
            <a:r>
              <a:rPr lang="lt-LT" b="1"/>
              <a:t>Testavimo etapas</a:t>
            </a:r>
          </a:p>
        </p:txBody>
      </p:sp>
      <p:pic>
        <p:nvPicPr>
          <p:cNvPr id="5" name="Online Media 4" title="Design Thinking Step 5: Test">
            <a:hlinkClick r:id="" action="ppaction://media"/>
            <a:extLst>
              <a:ext uri="{FF2B5EF4-FFF2-40B4-BE49-F238E27FC236}">
                <a16:creationId xmlns:a16="http://schemas.microsoft.com/office/drawing/2014/main" id="{32827E0B-D2E8-4F17-8689-D3F6B442F694}"/>
              </a:ext>
            </a:extLst>
          </p:cNvPr>
          <p:cNvPicPr>
            <a:picLocks noRot="1" noChangeAspect="1"/>
          </p:cNvPicPr>
          <p:nvPr>
            <a:videoFile r:link="rId1"/>
          </p:nvPr>
        </p:nvPicPr>
        <p:blipFill>
          <a:blip r:embed="rId3"/>
          <a:stretch>
            <a:fillRect/>
          </a:stretch>
        </p:blipFill>
        <p:spPr>
          <a:xfrm>
            <a:off x="4827752" y="1282473"/>
            <a:ext cx="6966607" cy="3936133"/>
          </a:xfrm>
          <a:prstGeom prst="rect">
            <a:avLst/>
          </a:prstGeom>
        </p:spPr>
      </p:pic>
      <p:sp>
        <p:nvSpPr>
          <p:cNvPr id="9" name="TextBox 8">
            <a:extLst>
              <a:ext uri="{FF2B5EF4-FFF2-40B4-BE49-F238E27FC236}">
                <a16:creationId xmlns:a16="http://schemas.microsoft.com/office/drawing/2014/main" id="{7C374899-B6E8-4580-9B1D-B90CA3D3743A}"/>
              </a:ext>
            </a:extLst>
          </p:cNvPr>
          <p:cNvSpPr txBox="1"/>
          <p:nvPr/>
        </p:nvSpPr>
        <p:spPr>
          <a:xfrm>
            <a:off x="4981903" y="6126795"/>
            <a:ext cx="6096000" cy="369332"/>
          </a:xfrm>
          <a:prstGeom prst="rect">
            <a:avLst/>
          </a:prstGeom>
          <a:noFill/>
        </p:spPr>
        <p:txBody>
          <a:bodyPr wrap="square">
            <a:spAutoFit/>
          </a:bodyPr>
          <a:lstStyle/>
          <a:p>
            <a:r>
              <a:rPr lang="en-US">
                <a:solidFill>
                  <a:schemeClr val="bg2">
                    <a:lumMod val="50000"/>
                  </a:schemeClr>
                </a:solidFill>
                <a:hlinkClick r:id="rId4">
                  <a:extLst>
                    <a:ext uri="{A12FA001-AC4F-418D-AE19-62706E023703}">
                      <ahyp:hlinkClr xmlns:ahyp="http://schemas.microsoft.com/office/drawing/2018/hyperlinkcolor" val="tx"/>
                    </a:ext>
                  </a:extLst>
                </a:hlinkClick>
              </a:rPr>
              <a:t>Design Thinking Step 5: Test - YouTube</a:t>
            </a:r>
            <a:endParaRPr lang="en-IE">
              <a:solidFill>
                <a:schemeClr val="bg2">
                  <a:lumMod val="50000"/>
                </a:schemeClr>
              </a:solidFill>
            </a:endParaRPr>
          </a:p>
        </p:txBody>
      </p:sp>
    </p:spTree>
    <p:extLst>
      <p:ext uri="{BB962C8B-B14F-4D97-AF65-F5344CB8AC3E}">
        <p14:creationId xmlns:p14="http://schemas.microsoft.com/office/powerpoint/2010/main" val="20615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BA7760-CE7F-4807-A0C9-D25528350D80}"/>
              </a:ext>
            </a:extLst>
          </p:cNvPr>
          <p:cNvSpPr>
            <a:spLocks noGrp="1"/>
          </p:cNvSpPr>
          <p:nvPr>
            <p:ph type="body" sz="quarter" idx="18"/>
          </p:nvPr>
        </p:nvSpPr>
        <p:spPr>
          <a:xfrm>
            <a:off x="566548" y="1495148"/>
            <a:ext cx="11268100" cy="4422176"/>
          </a:xfrm>
        </p:spPr>
        <p:txBody>
          <a:bodyPr>
            <a:normAutofit fontScale="92500" lnSpcReduction="10000"/>
          </a:bodyPr>
          <a:lstStyle/>
          <a:p>
            <a:pPr marL="289800" indent="-457200">
              <a:lnSpc>
                <a:spcPct val="110000"/>
              </a:lnSpc>
              <a:spcBef>
                <a:spcPts val="600"/>
              </a:spcBef>
              <a:buAutoNum type="arabicPeriod"/>
            </a:pPr>
            <a:r>
              <a:rPr lang="lt-LT" b="1" dirty="0"/>
              <a:t>Žmogaus taisyklė</a:t>
            </a:r>
            <a:r>
              <a:rPr lang="en-US" b="1" dirty="0"/>
              <a:t>: </a:t>
            </a:r>
            <a:r>
              <a:rPr lang="en-US" b="1" dirty="0">
                <a:solidFill>
                  <a:schemeClr val="bg1">
                    <a:lumMod val="50000"/>
                  </a:schemeClr>
                </a:solidFill>
              </a:rPr>
              <a:t>Visa </a:t>
            </a:r>
            <a:r>
              <a:rPr lang="en-US" b="1" dirty="0" err="1">
                <a:solidFill>
                  <a:schemeClr val="bg1">
                    <a:lumMod val="50000"/>
                  </a:schemeClr>
                </a:solidFill>
              </a:rPr>
              <a:t>veikla</a:t>
            </a:r>
            <a:r>
              <a:rPr lang="en-US" b="1" dirty="0">
                <a:solidFill>
                  <a:schemeClr val="bg1">
                    <a:lumMod val="50000"/>
                  </a:schemeClr>
                </a:solidFill>
              </a:rPr>
              <a:t>  </a:t>
            </a:r>
            <a:r>
              <a:rPr lang="en-US" b="1" dirty="0" err="1">
                <a:solidFill>
                  <a:schemeClr val="bg1">
                    <a:lumMod val="50000"/>
                  </a:schemeClr>
                </a:solidFill>
              </a:rPr>
              <a:t>yra</a:t>
            </a:r>
            <a:r>
              <a:rPr lang="en-US" b="1" dirty="0">
                <a:solidFill>
                  <a:schemeClr val="bg1">
                    <a:lumMod val="50000"/>
                  </a:schemeClr>
                </a:solidFill>
              </a:rPr>
              <a:t> </a:t>
            </a:r>
            <a:r>
              <a:rPr lang="en-US" b="1" dirty="0" err="1">
                <a:solidFill>
                  <a:schemeClr val="bg1">
                    <a:lumMod val="50000"/>
                  </a:schemeClr>
                </a:solidFill>
              </a:rPr>
              <a:t>socialinio</a:t>
            </a:r>
            <a:r>
              <a:rPr lang="en-US" b="1" dirty="0">
                <a:solidFill>
                  <a:schemeClr val="bg1">
                    <a:lumMod val="50000"/>
                  </a:schemeClr>
                </a:solidFill>
              </a:rPr>
              <a:t> </a:t>
            </a:r>
            <a:r>
              <a:rPr lang="en-US" b="1" dirty="0" err="1">
                <a:solidFill>
                  <a:schemeClr val="bg1">
                    <a:lumMod val="50000"/>
                  </a:schemeClr>
                </a:solidFill>
              </a:rPr>
              <a:t>pobūdžio</a:t>
            </a:r>
            <a:r>
              <a:rPr lang="lt-LT" b="1" dirty="0">
                <a:solidFill>
                  <a:schemeClr val="bg1">
                    <a:lumMod val="50000"/>
                  </a:schemeClr>
                </a:solidFill>
              </a:rPr>
              <a:t>:</a:t>
            </a:r>
            <a:r>
              <a:rPr lang="en-US" dirty="0"/>
              <a:t>	 </a:t>
            </a:r>
          </a:p>
          <a:p>
            <a:pPr marL="0" indent="0">
              <a:lnSpc>
                <a:spcPct val="110000"/>
              </a:lnSpc>
              <a:spcBef>
                <a:spcPts val="600"/>
              </a:spcBef>
            </a:pPr>
            <a:r>
              <a:rPr lang="lt-LT" dirty="0"/>
              <a:t>    įgyvendinant sprendimus turėtų būti siekiama tenkinti žmonių poreikius.</a:t>
            </a:r>
          </a:p>
          <a:p>
            <a:pPr marL="289800" indent="-457200">
              <a:lnSpc>
                <a:spcPct val="110000"/>
              </a:lnSpc>
              <a:spcBef>
                <a:spcPts val="600"/>
              </a:spcBef>
              <a:buAutoNum type="arabicPeriod"/>
            </a:pPr>
            <a:r>
              <a:rPr lang="lt-LT" b="1" dirty="0"/>
              <a:t>Dviprasmiškumo taisyklė</a:t>
            </a:r>
            <a:r>
              <a:rPr lang="en-US" dirty="0"/>
              <a:t>: </a:t>
            </a:r>
            <a:r>
              <a:rPr lang="en-US" b="1" dirty="0">
                <a:solidFill>
                  <a:schemeClr val="bg1">
                    <a:lumMod val="50000"/>
                  </a:schemeClr>
                </a:solidFill>
              </a:rPr>
              <a:t> </a:t>
            </a:r>
            <a:r>
              <a:rPr lang="en-US" b="1" dirty="0" err="1">
                <a:solidFill>
                  <a:schemeClr val="bg1">
                    <a:lumMod val="50000"/>
                  </a:schemeClr>
                </a:solidFill>
              </a:rPr>
              <a:t>Dizaino</a:t>
            </a:r>
            <a:r>
              <a:rPr lang="en-US" b="1" dirty="0">
                <a:solidFill>
                  <a:schemeClr val="bg1">
                    <a:lumMod val="50000"/>
                  </a:schemeClr>
                </a:solidFill>
              </a:rPr>
              <a:t> </a:t>
            </a:r>
            <a:r>
              <a:rPr lang="en-US" b="1" dirty="0" err="1">
                <a:solidFill>
                  <a:schemeClr val="bg1">
                    <a:lumMod val="50000"/>
                  </a:schemeClr>
                </a:solidFill>
              </a:rPr>
              <a:t>mąstytojai</a:t>
            </a:r>
            <a:r>
              <a:rPr lang="en-US" b="1" dirty="0">
                <a:solidFill>
                  <a:schemeClr val="bg1">
                    <a:lumMod val="50000"/>
                  </a:schemeClr>
                </a:solidFill>
              </a:rPr>
              <a:t> </a:t>
            </a:r>
            <a:r>
              <a:rPr lang="en-US" b="1" dirty="0" err="1">
                <a:solidFill>
                  <a:schemeClr val="bg1">
                    <a:lumMod val="50000"/>
                  </a:schemeClr>
                </a:solidFill>
              </a:rPr>
              <a:t>turi</a:t>
            </a:r>
            <a:r>
              <a:rPr lang="en-US" b="1" dirty="0">
                <a:solidFill>
                  <a:schemeClr val="bg1">
                    <a:lumMod val="50000"/>
                  </a:schemeClr>
                </a:solidFill>
              </a:rPr>
              <a:t> </a:t>
            </a:r>
            <a:r>
              <a:rPr lang="en-US" b="1" dirty="0" err="1">
                <a:solidFill>
                  <a:schemeClr val="bg1">
                    <a:lumMod val="50000"/>
                  </a:schemeClr>
                </a:solidFill>
              </a:rPr>
              <a:t>iš</a:t>
            </a:r>
            <a:r>
              <a:rPr lang="lt-LT" b="1" dirty="0">
                <a:solidFill>
                  <a:schemeClr val="bg1">
                    <a:lumMod val="50000"/>
                  </a:schemeClr>
                </a:solidFill>
              </a:rPr>
              <a:t>laikyti įvairių prasmių galimybes:</a:t>
            </a:r>
          </a:p>
          <a:p>
            <a:pPr marL="0" indent="0">
              <a:lnSpc>
                <a:spcPct val="110000"/>
              </a:lnSpc>
              <a:spcBef>
                <a:spcPts val="600"/>
              </a:spcBef>
            </a:pPr>
            <a:r>
              <a:rPr lang="lt-LT" dirty="0"/>
              <a:t>    atsitraukti nuo apribojimų ir sudaryti sąlygas eksperimentuoti ties žinių ir vaizduotės riba, ieškoti sprendimų, kurie atrodo netinkami.</a:t>
            </a:r>
          </a:p>
          <a:p>
            <a:pPr marL="0" indent="0">
              <a:lnSpc>
                <a:spcPct val="110000"/>
              </a:lnSpc>
              <a:spcBef>
                <a:spcPts val="600"/>
              </a:spcBef>
            </a:pPr>
            <a:r>
              <a:rPr lang="lt-LT" b="1" dirty="0"/>
              <a:t>3.   Pakartotino dizaino taisyklė</a:t>
            </a:r>
            <a:r>
              <a:rPr lang="en-US" b="1" dirty="0"/>
              <a:t>: </a:t>
            </a:r>
            <a:r>
              <a:rPr lang="lt-LT" b="1" dirty="0">
                <a:solidFill>
                  <a:schemeClr val="bg1">
                    <a:lumMod val="50000"/>
                  </a:schemeClr>
                </a:solidFill>
              </a:rPr>
              <a:t>Remiamasi praeitimi: </a:t>
            </a:r>
          </a:p>
          <a:p>
            <a:pPr marL="0" indent="0">
              <a:lnSpc>
                <a:spcPct val="110000"/>
              </a:lnSpc>
              <a:spcBef>
                <a:spcPts val="600"/>
              </a:spcBef>
            </a:pPr>
            <a:r>
              <a:rPr lang="lt-LT" b="1" dirty="0">
                <a:solidFill>
                  <a:schemeClr val="bg1">
                    <a:lumMod val="50000"/>
                  </a:schemeClr>
                </a:solidFill>
              </a:rPr>
              <a:t>    a</a:t>
            </a:r>
            <a:r>
              <a:rPr lang="lt-LT" dirty="0"/>
              <a:t>teities techninių ir socialinių sąlygų kūrimas, remiantis istoriniais sprendimais, siekiant geriausiai išanalizuoti ir išspręsti problemą.</a:t>
            </a:r>
          </a:p>
          <a:p>
            <a:pPr marL="0" indent="0">
              <a:lnSpc>
                <a:spcPct val="110000"/>
              </a:lnSpc>
              <a:spcBef>
                <a:spcPts val="600"/>
              </a:spcBef>
            </a:pPr>
            <a:r>
              <a:rPr lang="lt-LT" b="1" dirty="0"/>
              <a:t>4.  Apčiuopiamumo taisyklė</a:t>
            </a:r>
            <a:r>
              <a:rPr lang="en-US" b="1" dirty="0"/>
              <a:t>: </a:t>
            </a:r>
            <a:r>
              <a:rPr lang="lt-LT" b="1" dirty="0">
                <a:solidFill>
                  <a:schemeClr val="bg1">
                    <a:lumMod val="50000"/>
                  </a:schemeClr>
                </a:solidFill>
              </a:rPr>
              <a:t>Idėjų apčiuopiamumo taisyklė visada palengvina bendravimą:</a:t>
            </a:r>
            <a:endParaRPr lang="en-US" b="1" dirty="0">
              <a:solidFill>
                <a:schemeClr val="bg1">
                  <a:lumMod val="50000"/>
                </a:schemeClr>
              </a:solidFill>
            </a:endParaRPr>
          </a:p>
          <a:p>
            <a:pPr indent="-396000">
              <a:lnSpc>
                <a:spcPct val="110000"/>
              </a:lnSpc>
              <a:spcBef>
                <a:spcPts val="600"/>
              </a:spcBef>
            </a:pPr>
            <a:r>
              <a:rPr lang="en-US" dirty="0"/>
              <a:t>	</a:t>
            </a:r>
            <a:r>
              <a:rPr lang="lt-LT" dirty="0"/>
              <a:t>idėjas paverčiant realybe, vizualizuojant ir kuriant prototipus, pagerėja projekto komandos narių</a:t>
            </a:r>
          </a:p>
          <a:p>
            <a:pPr indent="-396000">
              <a:lnSpc>
                <a:spcPct val="110000"/>
              </a:lnSpc>
              <a:spcBef>
                <a:spcPts val="600"/>
              </a:spcBef>
            </a:pPr>
            <a:r>
              <a:rPr lang="lt-LT" dirty="0"/>
              <a:t>bendravimas.</a:t>
            </a:r>
            <a:endParaRPr lang="en-IE" dirty="0"/>
          </a:p>
        </p:txBody>
      </p:sp>
      <p:sp>
        <p:nvSpPr>
          <p:cNvPr id="3" name="Text Placeholder 2">
            <a:extLst>
              <a:ext uri="{FF2B5EF4-FFF2-40B4-BE49-F238E27FC236}">
                <a16:creationId xmlns:a16="http://schemas.microsoft.com/office/drawing/2014/main" id="{10F2F911-AB4D-4933-BA52-9200D07EB20D}"/>
              </a:ext>
            </a:extLst>
          </p:cNvPr>
          <p:cNvSpPr>
            <a:spLocks noGrp="1"/>
          </p:cNvSpPr>
          <p:nvPr>
            <p:ph type="body" sz="quarter" idx="16"/>
          </p:nvPr>
        </p:nvSpPr>
        <p:spPr>
          <a:xfrm>
            <a:off x="566548" y="558890"/>
            <a:ext cx="10808102" cy="582221"/>
          </a:xfrm>
        </p:spPr>
        <p:txBody>
          <a:bodyPr>
            <a:normAutofit/>
          </a:bodyPr>
          <a:lstStyle/>
          <a:p>
            <a:r>
              <a:rPr lang="lt-LT" sz="3300" b="1" dirty="0"/>
              <a:t>Dizaino mąstymo taisyklių santrauka</a:t>
            </a:r>
          </a:p>
        </p:txBody>
      </p:sp>
      <p:pic>
        <p:nvPicPr>
          <p:cNvPr id="4" name="Obraz 2">
            <a:extLst>
              <a:ext uri="{FF2B5EF4-FFF2-40B4-BE49-F238E27FC236}">
                <a16:creationId xmlns:a16="http://schemas.microsoft.com/office/drawing/2014/main" id="{671D1B58-2DC9-4DB0-9443-8EF446D28F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3089" y="637570"/>
            <a:ext cx="1715155" cy="1715155"/>
          </a:xfrm>
          <a:prstGeom prst="rect">
            <a:avLst/>
          </a:prstGeom>
        </p:spPr>
      </p:pic>
      <p:sp>
        <p:nvSpPr>
          <p:cNvPr id="6" name="TextBox 5">
            <a:extLst>
              <a:ext uri="{FF2B5EF4-FFF2-40B4-BE49-F238E27FC236}">
                <a16:creationId xmlns:a16="http://schemas.microsoft.com/office/drawing/2014/main" id="{DFD67BD0-1D70-4DDB-916E-FF8430E71DE5}"/>
              </a:ext>
            </a:extLst>
          </p:cNvPr>
          <p:cNvSpPr txBox="1"/>
          <p:nvPr/>
        </p:nvSpPr>
        <p:spPr>
          <a:xfrm>
            <a:off x="5517930" y="5609547"/>
            <a:ext cx="6527935" cy="307777"/>
          </a:xfrm>
          <a:prstGeom prst="rect">
            <a:avLst/>
          </a:prstGeom>
          <a:noFill/>
        </p:spPr>
        <p:txBody>
          <a:bodyPr wrap="square">
            <a:spAutoFit/>
          </a:bodyPr>
          <a:lstStyle/>
          <a:p>
            <a:r>
              <a:rPr lang="lt-LT" sz="1400"/>
              <a:t>Šaltinis</a:t>
            </a:r>
            <a:r>
              <a:rPr lang="en-US" sz="1400">
                <a:solidFill>
                  <a:schemeClr val="tx1"/>
                </a:solidFill>
              </a:rPr>
              <a:t>: H. Plattner,C.  Meinel, L. Leifer, Design Thinking: Understand - Improve - Apply</a:t>
            </a:r>
          </a:p>
        </p:txBody>
      </p:sp>
    </p:spTree>
    <p:extLst>
      <p:ext uri="{BB962C8B-B14F-4D97-AF65-F5344CB8AC3E}">
        <p14:creationId xmlns:p14="http://schemas.microsoft.com/office/powerpoint/2010/main" val="381246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0AF93-180E-4225-B546-31D8F56328BD}"/>
              </a:ext>
            </a:extLst>
          </p:cNvPr>
          <p:cNvSpPr>
            <a:spLocks noGrp="1"/>
          </p:cNvSpPr>
          <p:nvPr>
            <p:ph type="body" sz="quarter" idx="15"/>
          </p:nvPr>
        </p:nvSpPr>
        <p:spPr>
          <a:xfrm>
            <a:off x="429800" y="3528580"/>
            <a:ext cx="11332399" cy="697353"/>
          </a:xfrm>
        </p:spPr>
        <p:txBody>
          <a:bodyPr/>
          <a:lstStyle/>
          <a:p>
            <a:r>
              <a:rPr lang="lt-LT" dirty="0"/>
              <a:t>1 modulis: Galimybių žemėlapis</a:t>
            </a:r>
            <a:endParaRPr lang="en-IE" dirty="0"/>
          </a:p>
        </p:txBody>
      </p:sp>
      <p:sp>
        <p:nvSpPr>
          <p:cNvPr id="6" name="TextBox 5">
            <a:extLst>
              <a:ext uri="{FF2B5EF4-FFF2-40B4-BE49-F238E27FC236}">
                <a16:creationId xmlns:a16="http://schemas.microsoft.com/office/drawing/2014/main" id="{3E9FF556-2D03-4273-9854-97CCFD2465EC}"/>
              </a:ext>
            </a:extLst>
          </p:cNvPr>
          <p:cNvSpPr txBox="1"/>
          <p:nvPr/>
        </p:nvSpPr>
        <p:spPr>
          <a:xfrm>
            <a:off x="7355558" y="5838143"/>
            <a:ext cx="4673881" cy="507831"/>
          </a:xfrm>
          <a:prstGeom prst="rect">
            <a:avLst/>
          </a:prstGeom>
          <a:noFill/>
        </p:spPr>
        <p:txBody>
          <a:bodyPr wrap="square">
            <a:spAutoFit/>
          </a:bodyPr>
          <a:lstStyle/>
          <a:p>
            <a:pPr algn="just"/>
            <a:r>
              <a:rPr lang="lt-LT" sz="900" dirty="0">
                <a:solidFill>
                  <a:srgbClr val="000000"/>
                </a:solidFill>
              </a:rPr>
              <a:t>Šią programą finansavo Europos Komisija. Už šį leidinį (komunikatą) atsako tik jo autorius, o Komisija neprisiima jokios atsakomybės už bet kokį jame pateiktos informacijos panaudojimą 2020-1-DE02-KA202-007612</a:t>
            </a:r>
          </a:p>
        </p:txBody>
      </p:sp>
    </p:spTree>
    <p:extLst>
      <p:ext uri="{BB962C8B-B14F-4D97-AF65-F5344CB8AC3E}">
        <p14:creationId xmlns:p14="http://schemas.microsoft.com/office/powerpoint/2010/main" val="3060092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FBC08-A31A-4DAE-AB4B-846A31B00FEA}"/>
              </a:ext>
            </a:extLst>
          </p:cNvPr>
          <p:cNvSpPr>
            <a:spLocks noGrp="1"/>
          </p:cNvSpPr>
          <p:nvPr>
            <p:ph type="body" sz="quarter" idx="18"/>
          </p:nvPr>
        </p:nvSpPr>
        <p:spPr>
          <a:xfrm>
            <a:off x="734714" y="1757011"/>
            <a:ext cx="5182609" cy="3867704"/>
          </a:xfrm>
        </p:spPr>
        <p:txBody>
          <a:bodyPr>
            <a:normAutofit lnSpcReduction="10000"/>
          </a:bodyPr>
          <a:lstStyle/>
          <a:p>
            <a:pPr marL="457200" indent="-457200">
              <a:buFont typeface="Arial" panose="020B0604020202020204" pitchFamily="34" charset="0"/>
              <a:buChar char="•"/>
            </a:pPr>
            <a:r>
              <a:rPr lang="lt-LT"/>
              <a:t>Dažnas bendravimas su potencialiais klientais ir (arba) vartotojais;</a:t>
            </a:r>
          </a:p>
          <a:p>
            <a:pPr marL="457200" indent="-457200">
              <a:buFont typeface="Arial" panose="020B0604020202020204" pitchFamily="34" charset="0"/>
              <a:buChar char="•"/>
            </a:pPr>
            <a:r>
              <a:rPr lang="lt-LT"/>
              <a:t>Itin didelis dėmesys klientui;</a:t>
            </a:r>
          </a:p>
          <a:p>
            <a:pPr marL="457200" indent="-457200">
              <a:buFont typeface="Arial" panose="020B0604020202020204" pitchFamily="34" charset="0"/>
              <a:buChar char="•"/>
            </a:pPr>
            <a:r>
              <a:rPr lang="lt-LT"/>
              <a:t>Neteisingų prielaidų pašalinimas stebint procesą;</a:t>
            </a:r>
          </a:p>
          <a:p>
            <a:pPr marL="457200" indent="-457200">
              <a:buFont typeface="Arial" panose="020B0604020202020204" pitchFamily="34" charset="0"/>
              <a:buChar char="•"/>
            </a:pPr>
            <a:r>
              <a:rPr lang="lt-LT"/>
              <a:t>Pagrindinių funkcijų įgyvendinimas;</a:t>
            </a:r>
          </a:p>
          <a:p>
            <a:pPr marL="457200" indent="-457200">
              <a:buFont typeface="Arial" panose="020B0604020202020204" pitchFamily="34" charset="0"/>
              <a:buChar char="•"/>
            </a:pPr>
            <a:r>
              <a:rPr lang="lt-LT"/>
              <a:t>Taupymas dėl dažnų naudotojų peržiūrų;</a:t>
            </a:r>
          </a:p>
          <a:p>
            <a:pPr marL="457200" indent="-457200">
              <a:buFont typeface="Arial" panose="020B0604020202020204" pitchFamily="34" charset="0"/>
              <a:buChar char="•"/>
            </a:pPr>
            <a:r>
              <a:rPr lang="lt-LT"/>
              <a:t>Išlaidų taupymas dėl kai kurių komponentų atsisakymo.</a:t>
            </a:r>
          </a:p>
          <a:p>
            <a:pPr marL="0" indent="0"/>
            <a:endParaRPr lang="lt-LT"/>
          </a:p>
        </p:txBody>
      </p:sp>
      <p:sp>
        <p:nvSpPr>
          <p:cNvPr id="3" name="Text Placeholder 2">
            <a:extLst>
              <a:ext uri="{FF2B5EF4-FFF2-40B4-BE49-F238E27FC236}">
                <a16:creationId xmlns:a16="http://schemas.microsoft.com/office/drawing/2014/main" id="{91E77320-82EE-4EE5-B0FA-7EB62C7DFD22}"/>
              </a:ext>
            </a:extLst>
          </p:cNvPr>
          <p:cNvSpPr>
            <a:spLocks noGrp="1"/>
          </p:cNvSpPr>
          <p:nvPr>
            <p:ph type="body" sz="quarter" idx="16"/>
          </p:nvPr>
        </p:nvSpPr>
        <p:spPr>
          <a:xfrm>
            <a:off x="734714" y="228600"/>
            <a:ext cx="5085159" cy="1137745"/>
          </a:xfrm>
        </p:spPr>
        <p:txBody>
          <a:bodyPr>
            <a:normAutofit/>
          </a:bodyPr>
          <a:lstStyle/>
          <a:p>
            <a:r>
              <a:rPr lang="lt-LT" b="1" dirty="0"/>
              <a:t>Dizaino mąstysenos proceso privalumai:</a:t>
            </a:r>
            <a:endParaRPr lang="en-IE" b="1" dirty="0"/>
          </a:p>
        </p:txBody>
      </p:sp>
      <p:pic>
        <p:nvPicPr>
          <p:cNvPr id="6" name="Picture Placeholder 5" descr="Single orange balloon floating above white balloons">
            <a:extLst>
              <a:ext uri="{FF2B5EF4-FFF2-40B4-BE49-F238E27FC236}">
                <a16:creationId xmlns:a16="http://schemas.microsoft.com/office/drawing/2014/main" id="{C93DF863-DD88-4BCF-9855-4B8CD1AED93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348210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5D67DA-F9E2-470F-8295-5E0C677F3C3B}"/>
              </a:ext>
            </a:extLst>
          </p:cNvPr>
          <p:cNvSpPr>
            <a:spLocks noGrp="1"/>
          </p:cNvSpPr>
          <p:nvPr>
            <p:ph type="body" sz="quarter" idx="17"/>
          </p:nvPr>
        </p:nvSpPr>
        <p:spPr/>
        <p:txBody>
          <a:bodyPr>
            <a:normAutofit fontScale="85000" lnSpcReduction="20000"/>
          </a:bodyPr>
          <a:lstStyle/>
          <a:p>
            <a:r>
              <a:rPr lang="en-US"/>
              <a:t>4</a:t>
            </a:r>
            <a:endParaRPr lang="en-IE"/>
          </a:p>
        </p:txBody>
      </p:sp>
      <p:sp>
        <p:nvSpPr>
          <p:cNvPr id="4" name="Text Placeholder 1">
            <a:extLst>
              <a:ext uri="{FF2B5EF4-FFF2-40B4-BE49-F238E27FC236}">
                <a16:creationId xmlns:a16="http://schemas.microsoft.com/office/drawing/2014/main" id="{0CD7917B-5148-46A5-A2BD-3A488ADAE16D}"/>
              </a:ext>
            </a:extLst>
          </p:cNvPr>
          <p:cNvSpPr>
            <a:spLocks noGrp="1"/>
          </p:cNvSpPr>
          <p:nvPr>
            <p:ph type="body" sz="quarter" idx="16"/>
          </p:nvPr>
        </p:nvSpPr>
        <p:spPr>
          <a:xfrm>
            <a:off x="2149154" y="934083"/>
            <a:ext cx="4509098" cy="3868735"/>
          </a:xfrm>
        </p:spPr>
        <p:txBody>
          <a:bodyPr>
            <a:normAutofit/>
          </a:bodyPr>
          <a:lstStyle/>
          <a:p>
            <a:r>
              <a:rPr lang="lt-LT" dirty="0"/>
              <a:t>Maisto rinka senjorams-</a:t>
            </a:r>
            <a:r>
              <a:rPr lang="en-US" dirty="0"/>
              <a:t> </a:t>
            </a:r>
            <a:r>
              <a:rPr lang="lt-LT" dirty="0"/>
              <a:t>vieta, kur atsiranda galimybės</a:t>
            </a:r>
            <a:r>
              <a:rPr lang="en-US" dirty="0"/>
              <a:t>!</a:t>
            </a:r>
          </a:p>
          <a:p>
            <a:endParaRPr lang="en-IE" dirty="0"/>
          </a:p>
        </p:txBody>
      </p:sp>
    </p:spTree>
    <p:extLst>
      <p:ext uri="{BB962C8B-B14F-4D97-AF65-F5344CB8AC3E}">
        <p14:creationId xmlns:p14="http://schemas.microsoft.com/office/powerpoint/2010/main" val="3037703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Flat lay top view of vibrantly colored farfalle">
            <a:extLst>
              <a:ext uri="{FF2B5EF4-FFF2-40B4-BE49-F238E27FC236}">
                <a16:creationId xmlns:a16="http://schemas.microsoft.com/office/drawing/2014/main" id="{E694EB0E-CEF3-48CA-993D-95015C1916A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9DC3015-1155-49C2-8056-1CFACE253D16}"/>
              </a:ext>
            </a:extLst>
          </p:cNvPr>
          <p:cNvSpPr>
            <a:spLocks noGrp="1"/>
          </p:cNvSpPr>
          <p:nvPr>
            <p:ph type="body" sz="quarter" idx="18"/>
          </p:nvPr>
        </p:nvSpPr>
        <p:spPr>
          <a:xfrm>
            <a:off x="3796422" y="2130357"/>
            <a:ext cx="8395577" cy="3511686"/>
          </a:xfrm>
          <a:solidFill>
            <a:srgbClr val="FFD100"/>
          </a:solidFill>
        </p:spPr>
        <p:txBody>
          <a:bodyPr/>
          <a:lstStyle/>
          <a:p>
            <a:r>
              <a:rPr lang="lt-LT" dirty="0"/>
              <a:t>Kaip jau minėta, iššūkis ar problema taip pat gali būti vertinami kaip galimybė!</a:t>
            </a:r>
          </a:p>
          <a:p>
            <a:r>
              <a:rPr lang="en-US" b="1" dirty="0">
                <a:solidFill>
                  <a:srgbClr val="1188A3"/>
                </a:solidFill>
              </a:rPr>
              <a:t>Gerųjų </a:t>
            </a:r>
            <a:r>
              <a:rPr lang="en-US" b="1" dirty="0" err="1">
                <a:solidFill>
                  <a:srgbClr val="1188A3"/>
                </a:solidFill>
              </a:rPr>
              <a:t>praktikų</a:t>
            </a:r>
            <a:r>
              <a:rPr lang="en-US" b="1" dirty="0">
                <a:solidFill>
                  <a:srgbClr val="1188A3"/>
                </a:solidFill>
              </a:rPr>
              <a:t> </a:t>
            </a:r>
            <a:r>
              <a:rPr lang="lt-LT" b="1" dirty="0">
                <a:solidFill>
                  <a:srgbClr val="1188A3"/>
                </a:solidFill>
              </a:rPr>
              <a:t>gide</a:t>
            </a:r>
            <a:r>
              <a:rPr lang="en-US" b="1" dirty="0">
                <a:solidFill>
                  <a:srgbClr val="1188A3"/>
                </a:solidFill>
              </a:rPr>
              <a:t> </a:t>
            </a:r>
            <a:r>
              <a:rPr lang="lt-LT" dirty="0"/>
              <a:t>nagrinėjame 20 pavyzdžių, kaip MVĮ diegia naujoves senjorams skirto maisto ir paslaugų srityje visoje Europoje. Iš jų galite pasisemti įkvėpimo, kaip jau dabar stengiamasi užpildyti rinkos spragą!!</a:t>
            </a:r>
            <a:endParaRPr lang="en-IE" dirty="0"/>
          </a:p>
        </p:txBody>
      </p:sp>
      <p:sp>
        <p:nvSpPr>
          <p:cNvPr id="4" name="Text Placeholder 3">
            <a:extLst>
              <a:ext uri="{FF2B5EF4-FFF2-40B4-BE49-F238E27FC236}">
                <a16:creationId xmlns:a16="http://schemas.microsoft.com/office/drawing/2014/main" id="{04641FE5-D89F-46FA-8B0E-5446BFCBDA7A}"/>
              </a:ext>
            </a:extLst>
          </p:cNvPr>
          <p:cNvSpPr>
            <a:spLocks noGrp="1"/>
          </p:cNvSpPr>
          <p:nvPr>
            <p:ph type="body" sz="quarter" idx="16"/>
          </p:nvPr>
        </p:nvSpPr>
        <p:spPr>
          <a:xfrm>
            <a:off x="464195" y="444299"/>
            <a:ext cx="11696699" cy="582221"/>
          </a:xfrm>
        </p:spPr>
        <p:txBody>
          <a:bodyPr>
            <a:noAutofit/>
          </a:bodyPr>
          <a:lstStyle/>
          <a:p>
            <a:r>
              <a:rPr lang="lt-LT" sz="3300" b="1" dirty="0"/>
              <a:t>Pasisemkite įkvėpimo. Kaip iššūkiai gali tapti GALIMYBĖMIS</a:t>
            </a:r>
          </a:p>
        </p:txBody>
      </p:sp>
      <p:sp>
        <p:nvSpPr>
          <p:cNvPr id="2" name="Oval 1">
            <a:hlinkClick r:id="rId3"/>
            <a:extLst>
              <a:ext uri="{FF2B5EF4-FFF2-40B4-BE49-F238E27FC236}">
                <a16:creationId xmlns:a16="http://schemas.microsoft.com/office/drawing/2014/main" id="{D6D16FC9-23A9-43A2-AAF4-1B9ED35F10E3}"/>
              </a:ext>
            </a:extLst>
          </p:cNvPr>
          <p:cNvSpPr/>
          <p:nvPr/>
        </p:nvSpPr>
        <p:spPr>
          <a:xfrm>
            <a:off x="10322553" y="4562947"/>
            <a:ext cx="2145671" cy="1079096"/>
          </a:xfrm>
          <a:prstGeom prst="ellipse">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Click here for Good Practice Compendium </a:t>
            </a:r>
            <a:endParaRPr lang="en-IE" b="1" dirty="0"/>
          </a:p>
        </p:txBody>
      </p:sp>
    </p:spTree>
    <p:extLst>
      <p:ext uri="{BB962C8B-B14F-4D97-AF65-F5344CB8AC3E}">
        <p14:creationId xmlns:p14="http://schemas.microsoft.com/office/powerpoint/2010/main" val="2099016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13BC4-7962-4E5C-BD12-40266DB17214}"/>
              </a:ext>
            </a:extLst>
          </p:cNvPr>
          <p:cNvSpPr>
            <a:spLocks noGrp="1"/>
          </p:cNvSpPr>
          <p:nvPr>
            <p:ph type="body" sz="quarter" idx="31"/>
          </p:nvPr>
        </p:nvSpPr>
        <p:spPr>
          <a:xfrm>
            <a:off x="1790662" y="4506622"/>
            <a:ext cx="2390847" cy="1988058"/>
          </a:xfrm>
        </p:spPr>
        <p:txBody>
          <a:bodyPr/>
          <a:lstStyle/>
          <a:p>
            <a:r>
              <a:rPr lang="en-US" b="1" dirty="0"/>
              <a:t>INOVATYVŪS PRODUKTAI</a:t>
            </a:r>
            <a:endParaRPr lang="en-IE" b="1" dirty="0">
              <a:latin typeface="+mn-lt"/>
            </a:endParaRPr>
          </a:p>
        </p:txBody>
      </p:sp>
      <p:sp>
        <p:nvSpPr>
          <p:cNvPr id="3" name="Text Placeholder 2">
            <a:extLst>
              <a:ext uri="{FF2B5EF4-FFF2-40B4-BE49-F238E27FC236}">
                <a16:creationId xmlns:a16="http://schemas.microsoft.com/office/drawing/2014/main" id="{7E432A19-3CEA-4465-86D0-DA86F35A587F}"/>
              </a:ext>
            </a:extLst>
          </p:cNvPr>
          <p:cNvSpPr>
            <a:spLocks noGrp="1"/>
          </p:cNvSpPr>
          <p:nvPr>
            <p:ph type="body" sz="quarter" idx="33"/>
          </p:nvPr>
        </p:nvSpPr>
        <p:spPr>
          <a:xfrm>
            <a:off x="4900576" y="4509018"/>
            <a:ext cx="2390847" cy="1988058"/>
          </a:xfrm>
        </p:spPr>
        <p:txBody>
          <a:bodyPr/>
          <a:lstStyle/>
          <a:p>
            <a:r>
              <a:rPr lang="en-US" b="1" dirty="0">
                <a:latin typeface="+mn-lt"/>
              </a:rPr>
              <a:t>UNIKALIOS ARBA NAUDINGOS PASLAUGOS</a:t>
            </a:r>
            <a:endParaRPr lang="en-IE" b="1" dirty="0">
              <a:latin typeface="+mn-lt"/>
            </a:endParaRPr>
          </a:p>
        </p:txBody>
      </p:sp>
      <p:sp>
        <p:nvSpPr>
          <p:cNvPr id="4" name="Text Placeholder 3">
            <a:extLst>
              <a:ext uri="{FF2B5EF4-FFF2-40B4-BE49-F238E27FC236}">
                <a16:creationId xmlns:a16="http://schemas.microsoft.com/office/drawing/2014/main" id="{E8284BB1-1343-48F9-ADD9-8408DC511856}"/>
              </a:ext>
            </a:extLst>
          </p:cNvPr>
          <p:cNvSpPr>
            <a:spLocks noGrp="1"/>
          </p:cNvSpPr>
          <p:nvPr>
            <p:ph type="body" sz="quarter" idx="35"/>
          </p:nvPr>
        </p:nvSpPr>
        <p:spPr>
          <a:xfrm>
            <a:off x="8326886" y="4545533"/>
            <a:ext cx="2390847" cy="1988058"/>
          </a:xfrm>
        </p:spPr>
        <p:txBody>
          <a:bodyPr/>
          <a:lstStyle/>
          <a:p>
            <a:r>
              <a:rPr lang="lt-LT" b="1" dirty="0">
                <a:latin typeface="+mn-lt"/>
              </a:rPr>
              <a:t>PROBLEMŲ IR IŠŠŪKIŲ PALENGVINIMAS</a:t>
            </a:r>
            <a:endParaRPr lang="en-IE" b="1" dirty="0">
              <a:latin typeface="+mn-lt"/>
            </a:endParaRPr>
          </a:p>
        </p:txBody>
      </p:sp>
      <p:sp>
        <p:nvSpPr>
          <p:cNvPr id="5" name="Text Placeholder 4">
            <a:extLst>
              <a:ext uri="{FF2B5EF4-FFF2-40B4-BE49-F238E27FC236}">
                <a16:creationId xmlns:a16="http://schemas.microsoft.com/office/drawing/2014/main" id="{E37254FB-C98A-461E-B6D0-14211E3F9C1D}"/>
              </a:ext>
            </a:extLst>
          </p:cNvPr>
          <p:cNvSpPr>
            <a:spLocks noGrp="1"/>
          </p:cNvSpPr>
          <p:nvPr>
            <p:ph type="body" sz="quarter" idx="29"/>
          </p:nvPr>
        </p:nvSpPr>
        <p:spPr>
          <a:xfrm>
            <a:off x="592812" y="204281"/>
            <a:ext cx="11025353" cy="1234731"/>
          </a:xfrm>
          <a:solidFill>
            <a:srgbClr val="85D2E1"/>
          </a:solidFill>
        </p:spPr>
        <p:txBody>
          <a:bodyPr>
            <a:normAutofit/>
          </a:bodyPr>
          <a:lstStyle/>
          <a:p>
            <a:r>
              <a:rPr lang="lt-LT" sz="3300" b="1" dirty="0"/>
              <a:t>Kaip galimybės suskirstytos mūsų Gide:</a:t>
            </a:r>
          </a:p>
          <a:p>
            <a:r>
              <a:rPr lang="lt-LT" sz="3300" b="1" dirty="0"/>
              <a:t>Vyresniojo amžiaus žmonių rinka</a:t>
            </a:r>
          </a:p>
          <a:p>
            <a:endParaRPr lang="en-IE" sz="3300" b="1" dirty="0"/>
          </a:p>
        </p:txBody>
      </p:sp>
      <p:sp>
        <p:nvSpPr>
          <p:cNvPr id="6" name="TextBox 5">
            <a:extLst>
              <a:ext uri="{FF2B5EF4-FFF2-40B4-BE49-F238E27FC236}">
                <a16:creationId xmlns:a16="http://schemas.microsoft.com/office/drawing/2014/main" id="{5AE7D177-0594-4D9E-A333-8372BC29C463}"/>
              </a:ext>
            </a:extLst>
          </p:cNvPr>
          <p:cNvSpPr txBox="1"/>
          <p:nvPr/>
        </p:nvSpPr>
        <p:spPr>
          <a:xfrm>
            <a:off x="2549578" y="1982046"/>
            <a:ext cx="961176" cy="369332"/>
          </a:xfrm>
          <a:prstGeom prst="rect">
            <a:avLst/>
          </a:prstGeom>
          <a:noFill/>
        </p:spPr>
        <p:txBody>
          <a:bodyPr wrap="square" rtlCol="0">
            <a:spAutoFit/>
          </a:bodyPr>
          <a:lstStyle/>
          <a:p>
            <a:r>
              <a:rPr lang="en-US" b="1" dirty="0">
                <a:solidFill>
                  <a:srgbClr val="000000"/>
                </a:solidFill>
              </a:rPr>
              <a:t>GRUP</a:t>
            </a:r>
            <a:r>
              <a:rPr lang="lt-LT" b="1" dirty="0">
                <a:solidFill>
                  <a:srgbClr val="000000"/>
                </a:solidFill>
              </a:rPr>
              <a:t>Ė</a:t>
            </a:r>
            <a:r>
              <a:rPr lang="en-US" dirty="0">
                <a:solidFill>
                  <a:srgbClr val="000000"/>
                </a:solidFill>
              </a:rPr>
              <a:t> </a:t>
            </a:r>
            <a:endParaRPr lang="en-IE" dirty="0">
              <a:solidFill>
                <a:srgbClr val="000000"/>
              </a:solidFill>
            </a:endParaRPr>
          </a:p>
        </p:txBody>
      </p:sp>
      <p:sp>
        <p:nvSpPr>
          <p:cNvPr id="7" name="TextBox 6">
            <a:extLst>
              <a:ext uri="{FF2B5EF4-FFF2-40B4-BE49-F238E27FC236}">
                <a16:creationId xmlns:a16="http://schemas.microsoft.com/office/drawing/2014/main" id="{8F8D9B27-28D8-483F-9026-C6530EFD23C3}"/>
              </a:ext>
            </a:extLst>
          </p:cNvPr>
          <p:cNvSpPr txBox="1"/>
          <p:nvPr/>
        </p:nvSpPr>
        <p:spPr>
          <a:xfrm>
            <a:off x="5672606" y="1994170"/>
            <a:ext cx="961176" cy="646331"/>
          </a:xfrm>
          <a:prstGeom prst="rect">
            <a:avLst/>
          </a:prstGeom>
          <a:noFill/>
        </p:spPr>
        <p:txBody>
          <a:bodyPr wrap="square" rtlCol="0">
            <a:spAutoFit/>
          </a:bodyPr>
          <a:lstStyle/>
          <a:p>
            <a:r>
              <a:rPr lang="en-US" b="1" dirty="0">
                <a:solidFill>
                  <a:srgbClr val="000000"/>
                </a:solidFill>
              </a:rPr>
              <a:t>GRUP</a:t>
            </a:r>
            <a:r>
              <a:rPr lang="lt-LT" b="1" dirty="0">
                <a:solidFill>
                  <a:srgbClr val="000000"/>
                </a:solidFill>
              </a:rPr>
              <a:t>Ė</a:t>
            </a:r>
            <a:r>
              <a:rPr lang="en-US" dirty="0">
                <a:solidFill>
                  <a:srgbClr val="000000"/>
                </a:solidFill>
              </a:rPr>
              <a:t> </a:t>
            </a:r>
            <a:endParaRPr lang="en-IE" dirty="0">
              <a:solidFill>
                <a:srgbClr val="000000"/>
              </a:solidFill>
            </a:endParaRPr>
          </a:p>
          <a:p>
            <a:r>
              <a:rPr lang="en-US" b="1" dirty="0">
                <a:solidFill>
                  <a:srgbClr val="000000"/>
                </a:solidFill>
              </a:rPr>
              <a:t> </a:t>
            </a:r>
            <a:endParaRPr lang="en-IE" b="1" dirty="0">
              <a:solidFill>
                <a:srgbClr val="000000"/>
              </a:solidFill>
            </a:endParaRPr>
          </a:p>
        </p:txBody>
      </p:sp>
      <p:sp>
        <p:nvSpPr>
          <p:cNvPr id="8" name="TextBox 7">
            <a:extLst>
              <a:ext uri="{FF2B5EF4-FFF2-40B4-BE49-F238E27FC236}">
                <a16:creationId xmlns:a16="http://schemas.microsoft.com/office/drawing/2014/main" id="{FE6F6571-1A2A-40C4-B9F1-471D38549921}"/>
              </a:ext>
            </a:extLst>
          </p:cNvPr>
          <p:cNvSpPr txBox="1"/>
          <p:nvPr/>
        </p:nvSpPr>
        <p:spPr>
          <a:xfrm>
            <a:off x="9089428" y="1994170"/>
            <a:ext cx="961176" cy="646331"/>
          </a:xfrm>
          <a:prstGeom prst="rect">
            <a:avLst/>
          </a:prstGeom>
          <a:noFill/>
        </p:spPr>
        <p:txBody>
          <a:bodyPr wrap="square" rtlCol="0">
            <a:spAutoFit/>
          </a:bodyPr>
          <a:lstStyle/>
          <a:p>
            <a:r>
              <a:rPr lang="en-US" b="1" dirty="0">
                <a:solidFill>
                  <a:srgbClr val="000000"/>
                </a:solidFill>
              </a:rPr>
              <a:t>GRUP</a:t>
            </a:r>
            <a:r>
              <a:rPr lang="lt-LT" b="1" dirty="0">
                <a:solidFill>
                  <a:srgbClr val="000000"/>
                </a:solidFill>
              </a:rPr>
              <a:t>Ė</a:t>
            </a:r>
            <a:r>
              <a:rPr lang="en-US" dirty="0">
                <a:solidFill>
                  <a:srgbClr val="000000"/>
                </a:solidFill>
              </a:rPr>
              <a:t> </a:t>
            </a:r>
            <a:endParaRPr lang="en-IE" dirty="0">
              <a:solidFill>
                <a:srgbClr val="000000"/>
              </a:solidFill>
            </a:endParaRPr>
          </a:p>
          <a:p>
            <a:r>
              <a:rPr lang="en-US" b="1" dirty="0">
                <a:solidFill>
                  <a:srgbClr val="000000"/>
                </a:solidFill>
              </a:rPr>
              <a:t> </a:t>
            </a:r>
            <a:endParaRPr lang="en-IE" b="1" dirty="0">
              <a:solidFill>
                <a:srgbClr val="000000"/>
              </a:solidFill>
            </a:endParaRPr>
          </a:p>
        </p:txBody>
      </p:sp>
      <p:sp>
        <p:nvSpPr>
          <p:cNvPr id="9" name="TextBox 8">
            <a:extLst>
              <a:ext uri="{FF2B5EF4-FFF2-40B4-BE49-F238E27FC236}">
                <a16:creationId xmlns:a16="http://schemas.microsoft.com/office/drawing/2014/main" id="{9036AE86-77B1-43D4-8D74-12203E5B25E6}"/>
              </a:ext>
            </a:extLst>
          </p:cNvPr>
          <p:cNvSpPr txBox="1"/>
          <p:nvPr/>
        </p:nvSpPr>
        <p:spPr>
          <a:xfrm>
            <a:off x="2782111" y="2363502"/>
            <a:ext cx="496110" cy="461665"/>
          </a:xfrm>
          <a:prstGeom prst="rect">
            <a:avLst/>
          </a:prstGeom>
          <a:noFill/>
        </p:spPr>
        <p:txBody>
          <a:bodyPr wrap="square" rtlCol="0">
            <a:spAutoFit/>
          </a:bodyPr>
          <a:lstStyle/>
          <a:p>
            <a:r>
              <a:rPr lang="en-US" sz="2400" b="1">
                <a:solidFill>
                  <a:srgbClr val="000000"/>
                </a:solidFill>
              </a:rPr>
              <a:t>01</a:t>
            </a:r>
            <a:endParaRPr lang="en-IE" sz="2400" b="1">
              <a:solidFill>
                <a:srgbClr val="000000"/>
              </a:solidFill>
            </a:endParaRPr>
          </a:p>
        </p:txBody>
      </p:sp>
      <p:sp>
        <p:nvSpPr>
          <p:cNvPr id="10" name="TextBox 9">
            <a:extLst>
              <a:ext uri="{FF2B5EF4-FFF2-40B4-BE49-F238E27FC236}">
                <a16:creationId xmlns:a16="http://schemas.microsoft.com/office/drawing/2014/main" id="{53D79E63-EF22-4308-A196-F1F66CB56CA6}"/>
              </a:ext>
            </a:extLst>
          </p:cNvPr>
          <p:cNvSpPr txBox="1"/>
          <p:nvPr/>
        </p:nvSpPr>
        <p:spPr>
          <a:xfrm>
            <a:off x="5877403" y="2363501"/>
            <a:ext cx="496110" cy="461665"/>
          </a:xfrm>
          <a:prstGeom prst="rect">
            <a:avLst/>
          </a:prstGeom>
          <a:noFill/>
        </p:spPr>
        <p:txBody>
          <a:bodyPr wrap="square" rtlCol="0">
            <a:spAutoFit/>
          </a:bodyPr>
          <a:lstStyle/>
          <a:p>
            <a:r>
              <a:rPr lang="en-US" sz="2400" b="1">
                <a:solidFill>
                  <a:srgbClr val="000000"/>
                </a:solidFill>
              </a:rPr>
              <a:t>02</a:t>
            </a:r>
            <a:endParaRPr lang="en-IE" sz="2400" b="1">
              <a:solidFill>
                <a:srgbClr val="000000"/>
              </a:solidFill>
            </a:endParaRPr>
          </a:p>
        </p:txBody>
      </p:sp>
      <p:sp>
        <p:nvSpPr>
          <p:cNvPr id="11" name="TextBox 10">
            <a:extLst>
              <a:ext uri="{FF2B5EF4-FFF2-40B4-BE49-F238E27FC236}">
                <a16:creationId xmlns:a16="http://schemas.microsoft.com/office/drawing/2014/main" id="{7F47599A-F81E-43A3-9140-2A6F4B45CAC7}"/>
              </a:ext>
            </a:extLst>
          </p:cNvPr>
          <p:cNvSpPr txBox="1"/>
          <p:nvPr/>
        </p:nvSpPr>
        <p:spPr>
          <a:xfrm>
            <a:off x="9274254" y="2369940"/>
            <a:ext cx="496110" cy="461665"/>
          </a:xfrm>
          <a:prstGeom prst="rect">
            <a:avLst/>
          </a:prstGeom>
          <a:noFill/>
        </p:spPr>
        <p:txBody>
          <a:bodyPr wrap="square" rtlCol="0">
            <a:spAutoFit/>
          </a:bodyPr>
          <a:lstStyle/>
          <a:p>
            <a:r>
              <a:rPr lang="en-US" sz="2400" b="1">
                <a:solidFill>
                  <a:srgbClr val="000000"/>
                </a:solidFill>
              </a:rPr>
              <a:t>03</a:t>
            </a:r>
            <a:endParaRPr lang="en-IE" sz="2400" b="1">
              <a:solidFill>
                <a:srgbClr val="000000"/>
              </a:solidFill>
            </a:endParaRPr>
          </a:p>
        </p:txBody>
      </p:sp>
    </p:spTree>
    <p:extLst>
      <p:ext uri="{BB962C8B-B14F-4D97-AF65-F5344CB8AC3E}">
        <p14:creationId xmlns:p14="http://schemas.microsoft.com/office/powerpoint/2010/main" val="2941577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A9869-8F30-423E-AA9A-BB2E0BE0EE84}"/>
              </a:ext>
            </a:extLst>
          </p:cNvPr>
          <p:cNvSpPr>
            <a:spLocks noGrp="1"/>
          </p:cNvSpPr>
          <p:nvPr>
            <p:ph type="body" sz="quarter" idx="18"/>
          </p:nvPr>
        </p:nvSpPr>
        <p:spPr>
          <a:xfrm>
            <a:off x="470780" y="1457608"/>
            <a:ext cx="5739897" cy="4167107"/>
          </a:xfrm>
        </p:spPr>
        <p:txBody>
          <a:bodyPr>
            <a:normAutofit lnSpcReduction="10000"/>
          </a:bodyPr>
          <a:lstStyle/>
          <a:p>
            <a:pPr indent="0"/>
            <a:r>
              <a:rPr lang="lt-LT" b="1" dirty="0"/>
              <a:t>Iššūkis: </a:t>
            </a:r>
            <a:r>
              <a:rPr lang="lt-LT" dirty="0"/>
              <a:t>tyrimais nustatyta, kad vyresnio amžiaus žmonių žarnyno mikrobiotos įvairovė yra mažesnė nei jaunesnių suaugusiųjų. Šie pagyvenusių žmonių žarnyno mikrobiotos skirtumai gali būti nebūtinai susiję su senėjimu, tačiau jie gali būti susiję su bendros sveikatos būklės pablogėjimu dėl prastos mitybos ir didesniu vaistų, pavyzdžiui, antibiotikų ir nesteroidinių vaistų nuo uždegimo, poreikiu, t. y. su vyresnio amžiaus žmonėms dažnai pasitaikančiomis situacijomis. </a:t>
            </a:r>
            <a:endParaRPr lang="en-IE" dirty="0"/>
          </a:p>
        </p:txBody>
      </p:sp>
      <p:sp>
        <p:nvSpPr>
          <p:cNvPr id="3" name="Text Placeholder 2">
            <a:extLst>
              <a:ext uri="{FF2B5EF4-FFF2-40B4-BE49-F238E27FC236}">
                <a16:creationId xmlns:a16="http://schemas.microsoft.com/office/drawing/2014/main" id="{BBC994BE-B6C2-4673-9138-211368FBE710}"/>
              </a:ext>
            </a:extLst>
          </p:cNvPr>
          <p:cNvSpPr>
            <a:spLocks noGrp="1"/>
          </p:cNvSpPr>
          <p:nvPr>
            <p:ph type="body" sz="quarter" idx="16"/>
          </p:nvPr>
        </p:nvSpPr>
        <p:spPr>
          <a:xfrm>
            <a:off x="712834" y="351861"/>
            <a:ext cx="5085159" cy="1006159"/>
          </a:xfrm>
        </p:spPr>
        <p:txBody>
          <a:bodyPr>
            <a:normAutofit fontScale="92500" lnSpcReduction="20000"/>
          </a:bodyPr>
          <a:lstStyle/>
          <a:p>
            <a:r>
              <a:rPr lang="lt-LT" dirty="0"/>
              <a:t>1 Grupės pavyzdys</a:t>
            </a:r>
            <a:r>
              <a:rPr lang="en-US" b="1" dirty="0"/>
              <a:t>:</a:t>
            </a:r>
          </a:p>
          <a:p>
            <a:r>
              <a:rPr lang="en-US" b="1" dirty="0"/>
              <a:t>In</a:t>
            </a:r>
            <a:r>
              <a:rPr lang="lt-LT" b="1" dirty="0"/>
              <a:t>ovatyvūs produktai</a:t>
            </a:r>
            <a:endParaRPr lang="en-IE" b="1" dirty="0"/>
          </a:p>
        </p:txBody>
      </p:sp>
      <p:sp>
        <p:nvSpPr>
          <p:cNvPr id="7" name="TextBox 6">
            <a:extLst>
              <a:ext uri="{FF2B5EF4-FFF2-40B4-BE49-F238E27FC236}">
                <a16:creationId xmlns:a16="http://schemas.microsoft.com/office/drawing/2014/main" id="{6B13636D-8195-4415-BD42-EBAF37CF86BC}"/>
              </a:ext>
            </a:extLst>
          </p:cNvPr>
          <p:cNvSpPr txBox="1"/>
          <p:nvPr/>
        </p:nvSpPr>
        <p:spPr>
          <a:xfrm>
            <a:off x="6572816" y="1544337"/>
            <a:ext cx="3675707" cy="5016758"/>
          </a:xfrm>
          <a:prstGeom prst="rect">
            <a:avLst/>
          </a:prstGeom>
          <a:noFill/>
        </p:spPr>
        <p:txBody>
          <a:bodyPr wrap="square">
            <a:spAutoFit/>
          </a:bodyPr>
          <a:lstStyle/>
          <a:p>
            <a:r>
              <a:rPr lang="en-US" sz="2000" b="1">
                <a:solidFill>
                  <a:srgbClr val="000000"/>
                </a:solidFill>
              </a:rPr>
              <a:t>Ventro Bio-gel </a:t>
            </a:r>
            <a:r>
              <a:rPr lang="lt-LT" sz="2000">
                <a:solidFill>
                  <a:srgbClr val="000000"/>
                </a:solidFill>
              </a:rPr>
              <a:t>sudėtyje yra gyvų probiotikų, kurie padeda reguliuoti ir palaikyti mūsų mikrobiotos (žarnyno floros) pusiausvyrą, taip palaikydami žarnyno funkcijas, ir yra pirmieji tokio pobūdžio produktai pasaulyje, nes jie gaminami nenaudojant pieno produktų ar liofilizacijos procesų. Kiekviename paketėlyje nėra pieno ir laktozės, sudėtyje yra vaisių skonio želatinos, tik 2,32 kalorijos vienoje porcijoje, nėra riebalų, dirbtinių dažiklių ar saldiklių.</a:t>
            </a:r>
            <a:endParaRPr lang="en-IE" sz="2000">
              <a:solidFill>
                <a:srgbClr val="000000"/>
              </a:solidFill>
            </a:endParaRPr>
          </a:p>
        </p:txBody>
      </p:sp>
      <p:sp>
        <p:nvSpPr>
          <p:cNvPr id="8" name="TextBox 7">
            <a:extLst>
              <a:ext uri="{FF2B5EF4-FFF2-40B4-BE49-F238E27FC236}">
                <a16:creationId xmlns:a16="http://schemas.microsoft.com/office/drawing/2014/main" id="{3364177C-09D2-48DA-8F8B-655ADF76F60F}"/>
              </a:ext>
            </a:extLst>
          </p:cNvPr>
          <p:cNvSpPr txBox="1"/>
          <p:nvPr/>
        </p:nvSpPr>
        <p:spPr>
          <a:xfrm>
            <a:off x="6394008" y="491099"/>
            <a:ext cx="5232903" cy="923330"/>
          </a:xfrm>
          <a:prstGeom prst="rect">
            <a:avLst/>
          </a:prstGeom>
          <a:solidFill>
            <a:srgbClr val="FFD100"/>
          </a:solidFill>
        </p:spPr>
        <p:txBody>
          <a:bodyPr wrap="square" rtlCol="0">
            <a:spAutoFit/>
          </a:bodyPr>
          <a:lstStyle/>
          <a:p>
            <a:r>
              <a:rPr lang="en-US" b="1">
                <a:solidFill>
                  <a:srgbClr val="000000"/>
                </a:solidFill>
              </a:rPr>
              <a:t>Produ</a:t>
            </a:r>
            <a:r>
              <a:rPr lang="lt-LT" b="1">
                <a:solidFill>
                  <a:srgbClr val="000000"/>
                </a:solidFill>
              </a:rPr>
              <a:t>ktas</a:t>
            </a:r>
            <a:r>
              <a:rPr lang="en-US" b="1">
                <a:solidFill>
                  <a:srgbClr val="000000"/>
                </a:solidFill>
              </a:rPr>
              <a:t>: </a:t>
            </a:r>
            <a:r>
              <a:rPr lang="en-US">
                <a:solidFill>
                  <a:srgbClr val="000000"/>
                </a:solidFill>
              </a:rPr>
              <a:t>Bio-Gel Pro/Prebiotics as Food Supplements</a:t>
            </a:r>
          </a:p>
          <a:p>
            <a:r>
              <a:rPr lang="en-US" b="1">
                <a:solidFill>
                  <a:srgbClr val="000000"/>
                </a:solidFill>
              </a:rPr>
              <a:t>Region</a:t>
            </a:r>
            <a:r>
              <a:rPr lang="lt-LT" b="1">
                <a:solidFill>
                  <a:srgbClr val="000000"/>
                </a:solidFill>
              </a:rPr>
              <a:t>as</a:t>
            </a:r>
            <a:r>
              <a:rPr lang="en-US" b="1">
                <a:solidFill>
                  <a:srgbClr val="000000"/>
                </a:solidFill>
              </a:rPr>
              <a:t>: </a:t>
            </a:r>
            <a:r>
              <a:rPr lang="en-US">
                <a:solidFill>
                  <a:srgbClr val="000000"/>
                </a:solidFill>
              </a:rPr>
              <a:t>Munster, Germany</a:t>
            </a:r>
            <a:endParaRPr lang="en-IE">
              <a:solidFill>
                <a:srgbClr val="000000"/>
              </a:solidFill>
            </a:endParaRPr>
          </a:p>
        </p:txBody>
      </p:sp>
      <p:pic>
        <p:nvPicPr>
          <p:cNvPr id="9" name="Picture 8">
            <a:hlinkClick r:id="rId2"/>
            <a:extLst>
              <a:ext uri="{FF2B5EF4-FFF2-40B4-BE49-F238E27FC236}">
                <a16:creationId xmlns:a16="http://schemas.microsoft.com/office/drawing/2014/main" id="{27985E18-63D5-4293-BF73-0DC55185E6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56473" y="1225193"/>
            <a:ext cx="1669614" cy="2540716"/>
          </a:xfrm>
          <a:prstGeom prst="rect">
            <a:avLst/>
          </a:prstGeom>
        </p:spPr>
      </p:pic>
    </p:spTree>
    <p:extLst>
      <p:ext uri="{BB962C8B-B14F-4D97-AF65-F5344CB8AC3E}">
        <p14:creationId xmlns:p14="http://schemas.microsoft.com/office/powerpoint/2010/main" val="1333103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D4835-B756-40A2-99A0-241D1B9BED43}"/>
              </a:ext>
            </a:extLst>
          </p:cNvPr>
          <p:cNvSpPr>
            <a:spLocks noGrp="1"/>
          </p:cNvSpPr>
          <p:nvPr>
            <p:ph type="body" sz="quarter" idx="18"/>
          </p:nvPr>
        </p:nvSpPr>
        <p:spPr>
          <a:xfrm>
            <a:off x="416459" y="1757011"/>
            <a:ext cx="5301436" cy="3867704"/>
          </a:xfrm>
        </p:spPr>
        <p:txBody>
          <a:bodyPr/>
          <a:lstStyle/>
          <a:p>
            <a:pPr indent="0"/>
            <a:r>
              <a:rPr lang="lt-LT" b="1" dirty="0"/>
              <a:t>Iššūkis: </a:t>
            </a:r>
            <a:r>
              <a:rPr lang="lt-LT" dirty="0"/>
              <a:t>kai kurie senjorai gali prarasti gebėjimą prisiminti, kaip valgyti arba kaip efektyviai naudotis stalo įrankiais; tai gali būti demencijos ar insulto pasekmė. Todėl kai kurie vyresnio amžiaus suaugusieji valgo mažiau ir dėl to prastai maitinasi, o vėliau tampa labiau pažeidžiami ligų.</a:t>
            </a:r>
            <a:endParaRPr lang="en-US" dirty="0"/>
          </a:p>
        </p:txBody>
      </p:sp>
      <p:sp>
        <p:nvSpPr>
          <p:cNvPr id="3" name="Text Placeholder 2">
            <a:extLst>
              <a:ext uri="{FF2B5EF4-FFF2-40B4-BE49-F238E27FC236}">
                <a16:creationId xmlns:a16="http://schemas.microsoft.com/office/drawing/2014/main" id="{7A8F6700-A70C-49E0-A3D4-AA2518DCEB7D}"/>
              </a:ext>
            </a:extLst>
          </p:cNvPr>
          <p:cNvSpPr>
            <a:spLocks noGrp="1"/>
          </p:cNvSpPr>
          <p:nvPr>
            <p:ph type="body" sz="quarter" idx="16"/>
          </p:nvPr>
        </p:nvSpPr>
        <p:spPr>
          <a:xfrm>
            <a:off x="839489" y="76200"/>
            <a:ext cx="5085159" cy="923331"/>
          </a:xfrm>
        </p:spPr>
        <p:txBody>
          <a:bodyPr>
            <a:noAutofit/>
          </a:bodyPr>
          <a:lstStyle/>
          <a:p>
            <a:r>
              <a:rPr lang="lt-LT" sz="2700"/>
              <a:t>2 Grupės pavyzdys</a:t>
            </a:r>
            <a:r>
              <a:rPr lang="en-US" sz="2700" b="1"/>
              <a:t>:</a:t>
            </a:r>
          </a:p>
          <a:p>
            <a:r>
              <a:rPr lang="en-US" sz="2700" b="1"/>
              <a:t>Unikalios arba naudingos paslaugos</a:t>
            </a:r>
          </a:p>
        </p:txBody>
      </p:sp>
      <p:sp>
        <p:nvSpPr>
          <p:cNvPr id="5" name="TextBox 4">
            <a:extLst>
              <a:ext uri="{FF2B5EF4-FFF2-40B4-BE49-F238E27FC236}">
                <a16:creationId xmlns:a16="http://schemas.microsoft.com/office/drawing/2014/main" id="{A30E142E-A27B-47F4-9E41-55BC7D9D965D}"/>
              </a:ext>
            </a:extLst>
          </p:cNvPr>
          <p:cNvSpPr txBox="1"/>
          <p:nvPr/>
        </p:nvSpPr>
        <p:spPr>
          <a:xfrm>
            <a:off x="6394008" y="226939"/>
            <a:ext cx="5565620" cy="923330"/>
          </a:xfrm>
          <a:prstGeom prst="rect">
            <a:avLst/>
          </a:prstGeom>
          <a:solidFill>
            <a:srgbClr val="FFD100"/>
          </a:solidFill>
        </p:spPr>
        <p:txBody>
          <a:bodyPr wrap="square" rtlCol="0">
            <a:spAutoFit/>
          </a:bodyPr>
          <a:lstStyle/>
          <a:p>
            <a:r>
              <a:rPr lang="lt-LT" b="1">
                <a:solidFill>
                  <a:srgbClr val="000000"/>
                </a:solidFill>
              </a:rPr>
              <a:t>Paslauga</a:t>
            </a:r>
            <a:r>
              <a:rPr lang="en-US" b="1">
                <a:solidFill>
                  <a:srgbClr val="000000"/>
                </a:solidFill>
              </a:rPr>
              <a:t>:</a:t>
            </a:r>
            <a:r>
              <a:rPr lang="en-US">
                <a:solidFill>
                  <a:srgbClr val="000000"/>
                </a:solidFill>
              </a:rPr>
              <a:t> </a:t>
            </a:r>
            <a:r>
              <a:rPr lang="lt-LT">
                <a:solidFill>
                  <a:srgbClr val="000000"/>
                </a:solidFill>
              </a:rPr>
              <a:t>užkandžiai </a:t>
            </a:r>
            <a:r>
              <a:rPr lang="en-US">
                <a:solidFill>
                  <a:srgbClr val="000000"/>
                </a:solidFill>
              </a:rPr>
              <a:t>skirt</a:t>
            </a:r>
            <a:r>
              <a:rPr lang="lt-LT">
                <a:solidFill>
                  <a:srgbClr val="000000"/>
                </a:solidFill>
              </a:rPr>
              <a:t>i</a:t>
            </a:r>
            <a:r>
              <a:rPr lang="en-US">
                <a:solidFill>
                  <a:srgbClr val="000000"/>
                </a:solidFill>
              </a:rPr>
              <a:t> demencija sergantiems asmenims</a:t>
            </a:r>
          </a:p>
          <a:p>
            <a:r>
              <a:rPr lang="en-US" b="1">
                <a:solidFill>
                  <a:srgbClr val="000000"/>
                </a:solidFill>
              </a:rPr>
              <a:t>Region</a:t>
            </a:r>
            <a:r>
              <a:rPr lang="lt-LT" b="1">
                <a:solidFill>
                  <a:srgbClr val="000000"/>
                </a:solidFill>
              </a:rPr>
              <a:t>as</a:t>
            </a:r>
            <a:r>
              <a:rPr lang="en-US" b="1">
                <a:solidFill>
                  <a:srgbClr val="000000"/>
                </a:solidFill>
              </a:rPr>
              <a:t>: </a:t>
            </a:r>
            <a:r>
              <a:rPr lang="en-US">
                <a:solidFill>
                  <a:srgbClr val="000000"/>
                </a:solidFill>
              </a:rPr>
              <a:t>Northern Lincolnshire, UK</a:t>
            </a:r>
            <a:endParaRPr lang="en-IE">
              <a:solidFill>
                <a:srgbClr val="000000"/>
              </a:solidFill>
            </a:endParaRPr>
          </a:p>
        </p:txBody>
      </p:sp>
      <p:pic>
        <p:nvPicPr>
          <p:cNvPr id="6" name="Picture 5">
            <a:hlinkClick r:id="rId2"/>
            <a:extLst>
              <a:ext uri="{FF2B5EF4-FFF2-40B4-BE49-F238E27FC236}">
                <a16:creationId xmlns:a16="http://schemas.microsoft.com/office/drawing/2014/main" id="{64B09824-A68C-4D16-B1E2-9B937BF78570}"/>
              </a:ext>
            </a:extLst>
          </p:cNvPr>
          <p:cNvPicPr>
            <a:picLocks noChangeAspect="1"/>
          </p:cNvPicPr>
          <p:nvPr/>
        </p:nvPicPr>
        <p:blipFill>
          <a:blip r:embed="rId3"/>
          <a:stretch>
            <a:fillRect/>
          </a:stretch>
        </p:blipFill>
        <p:spPr>
          <a:xfrm>
            <a:off x="9433711" y="1225193"/>
            <a:ext cx="2525917" cy="1096581"/>
          </a:xfrm>
          <a:prstGeom prst="rect">
            <a:avLst/>
          </a:prstGeom>
        </p:spPr>
      </p:pic>
      <p:sp>
        <p:nvSpPr>
          <p:cNvPr id="8" name="TextBox 7">
            <a:extLst>
              <a:ext uri="{FF2B5EF4-FFF2-40B4-BE49-F238E27FC236}">
                <a16:creationId xmlns:a16="http://schemas.microsoft.com/office/drawing/2014/main" id="{EB28F6CA-790B-4864-BBFC-5956435CEAD6}"/>
              </a:ext>
            </a:extLst>
          </p:cNvPr>
          <p:cNvSpPr txBox="1"/>
          <p:nvPr/>
        </p:nvSpPr>
        <p:spPr>
          <a:xfrm>
            <a:off x="6474107" y="2614777"/>
            <a:ext cx="5422147" cy="3170099"/>
          </a:xfrm>
          <a:prstGeom prst="rect">
            <a:avLst/>
          </a:prstGeom>
          <a:noFill/>
        </p:spPr>
        <p:txBody>
          <a:bodyPr wrap="square">
            <a:spAutoFit/>
          </a:bodyPr>
          <a:lstStyle/>
          <a:p>
            <a:r>
              <a:rPr lang="lt-LT" sz="2000">
                <a:solidFill>
                  <a:srgbClr val="000000"/>
                </a:solidFill>
              </a:rPr>
              <a:t>„</a:t>
            </a:r>
            <a:r>
              <a:rPr lang="en-US" sz="2000">
                <a:solidFill>
                  <a:srgbClr val="000000"/>
                </a:solidFill>
              </a:rPr>
              <a:t>Northern Lincolnshire and Goole NHS Foundation Trust Nursing”, </a:t>
            </a:r>
            <a:r>
              <a:rPr lang="lt-LT" sz="2000">
                <a:solidFill>
                  <a:srgbClr val="000000"/>
                </a:solidFill>
              </a:rPr>
              <a:t>slaugos, mitybos ir maitinimo įstaigų darbuotojai bendradarbiavo kurdami paveikslėlių meniu, kad padėtų pacientams valgyti savo tempu, nespaudžiant peiliu ir šakute, ir taip skatintų senjorų savarankiškumą bei gerovę. Užkandžių maistas gali būti ypač naudingas žmonėms, kurie pamiršta valgyti arba kuriems sunku koordinuoti judesius.</a:t>
            </a:r>
          </a:p>
          <a:p>
            <a:endParaRPr lang="en-IE" sz="2000">
              <a:solidFill>
                <a:srgbClr val="000000"/>
              </a:solidFill>
            </a:endParaRPr>
          </a:p>
        </p:txBody>
      </p:sp>
    </p:spTree>
    <p:extLst>
      <p:ext uri="{BB962C8B-B14F-4D97-AF65-F5344CB8AC3E}">
        <p14:creationId xmlns:p14="http://schemas.microsoft.com/office/powerpoint/2010/main" val="2687297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81165-D866-43AC-99B6-4CED522D8606}"/>
              </a:ext>
            </a:extLst>
          </p:cNvPr>
          <p:cNvSpPr>
            <a:spLocks noGrp="1"/>
          </p:cNvSpPr>
          <p:nvPr>
            <p:ph type="body" sz="quarter" idx="18"/>
          </p:nvPr>
        </p:nvSpPr>
        <p:spPr>
          <a:xfrm>
            <a:off x="470780" y="1757011"/>
            <a:ext cx="5748951" cy="3867704"/>
          </a:xfrm>
        </p:spPr>
        <p:txBody>
          <a:bodyPr>
            <a:normAutofit/>
          </a:bodyPr>
          <a:lstStyle/>
          <a:p>
            <a:pPr indent="0"/>
            <a:r>
              <a:rPr lang="lt-LT" b="1" dirty="0"/>
              <a:t>Iššūkis: </a:t>
            </a:r>
            <a:r>
              <a:rPr lang="lt-LT" dirty="0"/>
              <a:t>visoje Europoje daugėja vyresnio amžiaus žmonių. Žmonės apskritai gyvena ilgiau. Senstant keičiasi jų mitybos įpročiai, keičiasi skonio receptoriai, todėl jie gauna mažiau kalorijų. Jei namuose jie negauna reikiamo maisto, jiems prireikia papildomų sveikatos priežiūros paslaugų ir galbūt net nuolatinės slaugos. Tai reiškia, kad mūsų ekonomika, sveikatos priežiūros paslaugos, slaugos paslaugos ir gyvenimo būdas turi prisitaikyti prie šių pokyčių.</a:t>
            </a:r>
            <a:endParaRPr lang="en-IE" dirty="0"/>
          </a:p>
        </p:txBody>
      </p:sp>
      <p:sp>
        <p:nvSpPr>
          <p:cNvPr id="3" name="Text Placeholder 2">
            <a:extLst>
              <a:ext uri="{FF2B5EF4-FFF2-40B4-BE49-F238E27FC236}">
                <a16:creationId xmlns:a16="http://schemas.microsoft.com/office/drawing/2014/main" id="{ED51867E-7DEA-4DE7-9648-C57F63B93488}"/>
              </a:ext>
            </a:extLst>
          </p:cNvPr>
          <p:cNvSpPr>
            <a:spLocks noGrp="1"/>
          </p:cNvSpPr>
          <p:nvPr>
            <p:ph type="body" sz="quarter" idx="16"/>
          </p:nvPr>
        </p:nvSpPr>
        <p:spPr>
          <a:xfrm>
            <a:off x="734715" y="228600"/>
            <a:ext cx="5930593" cy="1186715"/>
          </a:xfrm>
        </p:spPr>
        <p:txBody>
          <a:bodyPr>
            <a:noAutofit/>
          </a:bodyPr>
          <a:lstStyle/>
          <a:p>
            <a:r>
              <a:rPr lang="lt-LT" dirty="0"/>
              <a:t>3 Grupės pavyzdys</a:t>
            </a:r>
            <a:r>
              <a:rPr lang="en-US" b="1" dirty="0"/>
              <a:t>:</a:t>
            </a:r>
            <a:endParaRPr lang="en-US" sz="3300" dirty="0"/>
          </a:p>
          <a:p>
            <a:r>
              <a:rPr lang="lt-LT" sz="3300" b="1" dirty="0"/>
              <a:t>Problemų ir paslaugų derinys</a:t>
            </a:r>
            <a:endParaRPr lang="en-IE" sz="3300" b="1" dirty="0"/>
          </a:p>
        </p:txBody>
      </p:sp>
      <p:sp>
        <p:nvSpPr>
          <p:cNvPr id="5" name="TextBox 4">
            <a:extLst>
              <a:ext uri="{FF2B5EF4-FFF2-40B4-BE49-F238E27FC236}">
                <a16:creationId xmlns:a16="http://schemas.microsoft.com/office/drawing/2014/main" id="{B4EFC527-0CF8-41E5-AE04-C2AB79DCE631}"/>
              </a:ext>
            </a:extLst>
          </p:cNvPr>
          <p:cNvSpPr txBox="1"/>
          <p:nvPr/>
        </p:nvSpPr>
        <p:spPr>
          <a:xfrm>
            <a:off x="6394008" y="491099"/>
            <a:ext cx="5565620" cy="923330"/>
          </a:xfrm>
          <a:prstGeom prst="rect">
            <a:avLst/>
          </a:prstGeom>
          <a:solidFill>
            <a:srgbClr val="FFD100"/>
          </a:solidFill>
        </p:spPr>
        <p:txBody>
          <a:bodyPr wrap="square" rtlCol="0">
            <a:spAutoFit/>
          </a:bodyPr>
          <a:lstStyle/>
          <a:p>
            <a:r>
              <a:rPr lang="en-US" b="1">
                <a:solidFill>
                  <a:srgbClr val="000000"/>
                </a:solidFill>
              </a:rPr>
              <a:t>Produ</a:t>
            </a:r>
            <a:r>
              <a:rPr lang="lt-LT" b="1">
                <a:solidFill>
                  <a:srgbClr val="000000"/>
                </a:solidFill>
              </a:rPr>
              <a:t>ktas ir paslauga</a:t>
            </a:r>
            <a:r>
              <a:rPr lang="en-US" b="1">
                <a:solidFill>
                  <a:srgbClr val="000000"/>
                </a:solidFill>
              </a:rPr>
              <a:t>: </a:t>
            </a:r>
            <a:r>
              <a:rPr lang="en-US">
                <a:solidFill>
                  <a:srgbClr val="000000"/>
                </a:solidFill>
              </a:rPr>
              <a:t>Meals4Health – maisto pristatymas į namus</a:t>
            </a:r>
          </a:p>
          <a:p>
            <a:r>
              <a:rPr lang="en-US" b="1">
                <a:solidFill>
                  <a:srgbClr val="000000"/>
                </a:solidFill>
              </a:rPr>
              <a:t>Region</a:t>
            </a:r>
            <a:r>
              <a:rPr lang="lt-LT" b="1">
                <a:solidFill>
                  <a:srgbClr val="000000"/>
                </a:solidFill>
              </a:rPr>
              <a:t>as</a:t>
            </a:r>
            <a:r>
              <a:rPr lang="en-US" b="1">
                <a:solidFill>
                  <a:srgbClr val="000000"/>
                </a:solidFill>
              </a:rPr>
              <a:t>: </a:t>
            </a:r>
            <a:r>
              <a:rPr lang="en-US">
                <a:solidFill>
                  <a:srgbClr val="000000"/>
                </a:solidFill>
              </a:rPr>
              <a:t>Galway, Ireland</a:t>
            </a:r>
            <a:endParaRPr lang="en-IE">
              <a:solidFill>
                <a:srgbClr val="000000"/>
              </a:solidFill>
            </a:endParaRPr>
          </a:p>
        </p:txBody>
      </p:sp>
      <p:sp>
        <p:nvSpPr>
          <p:cNvPr id="7" name="TextBox 6">
            <a:extLst>
              <a:ext uri="{FF2B5EF4-FFF2-40B4-BE49-F238E27FC236}">
                <a16:creationId xmlns:a16="http://schemas.microsoft.com/office/drawing/2014/main" id="{E4A3E507-CB28-4C3A-AB90-9C3BBF0BF978}"/>
              </a:ext>
            </a:extLst>
          </p:cNvPr>
          <p:cNvSpPr txBox="1"/>
          <p:nvPr/>
        </p:nvSpPr>
        <p:spPr>
          <a:xfrm>
            <a:off x="6509442" y="2116484"/>
            <a:ext cx="5565620" cy="4093428"/>
          </a:xfrm>
          <a:prstGeom prst="rect">
            <a:avLst/>
          </a:prstGeom>
          <a:noFill/>
        </p:spPr>
        <p:txBody>
          <a:bodyPr wrap="square">
            <a:spAutoFit/>
          </a:bodyPr>
          <a:lstStyle/>
          <a:p>
            <a:r>
              <a:rPr lang="en-US" sz="2000" b="1" dirty="0">
                <a:solidFill>
                  <a:srgbClr val="000000"/>
                </a:solidFill>
                <a:hlinkClick r:id="rId2">
                  <a:extLst>
                    <a:ext uri="{A12FA001-AC4F-418D-AE19-62706E023703}">
                      <ahyp:hlinkClr xmlns:ahyp="http://schemas.microsoft.com/office/drawing/2018/hyperlinkcolor" val="tx"/>
                    </a:ext>
                  </a:extLst>
                </a:hlinkClick>
              </a:rPr>
              <a:t>Meals4Health</a:t>
            </a:r>
            <a:r>
              <a:rPr lang="en-US" sz="2000" dirty="0">
                <a:solidFill>
                  <a:srgbClr val="000000"/>
                </a:solidFill>
              </a:rPr>
              <a:t> </a:t>
            </a:r>
            <a:r>
              <a:rPr lang="lt-LT" sz="2000" dirty="0">
                <a:solidFill>
                  <a:srgbClr val="000000"/>
                </a:solidFill>
              </a:rPr>
              <a:t>į namus pristato šviežią maistą, pritaikytą vyresnio amžiaus žmonių mitybos poreikiams. Visi patiekalai gaminami švieži ir gali būti pristatomi visoje šalyje tiems, kuriems reikia paslaugos į namus. „Meals4health“ pašalina būtinybę apsipirkti ir gaminti maistą tiems, kuriems sunku tai daryti, ir taip užkerta kelią galimam nepakankamam maitinimuisi ar kitoms su mityba susijusioms ligoms. Be to, senjorams suteikiama galimybė ir toliau gyventi savo namuose savarankiškai arba pusiau savarankiškai, taip pat suteikiamas socialinis ryšys, kurio jie gali laukti kiekvieną dieną.</a:t>
            </a:r>
            <a:endParaRPr lang="en-IE" sz="2000" dirty="0">
              <a:solidFill>
                <a:srgbClr val="000000"/>
              </a:solidFill>
            </a:endParaRPr>
          </a:p>
        </p:txBody>
      </p:sp>
      <p:pic>
        <p:nvPicPr>
          <p:cNvPr id="8" name="Picture 7">
            <a:hlinkClick r:id="rId2"/>
            <a:extLst>
              <a:ext uri="{FF2B5EF4-FFF2-40B4-BE49-F238E27FC236}">
                <a16:creationId xmlns:a16="http://schemas.microsoft.com/office/drawing/2014/main" id="{51C7F87E-6CF1-4E79-9456-EF305C94E1DC}"/>
              </a:ext>
            </a:extLst>
          </p:cNvPr>
          <p:cNvPicPr>
            <a:picLocks noChangeAspect="1"/>
          </p:cNvPicPr>
          <p:nvPr/>
        </p:nvPicPr>
        <p:blipFill>
          <a:blip r:embed="rId3"/>
          <a:stretch>
            <a:fillRect/>
          </a:stretch>
        </p:blipFill>
        <p:spPr>
          <a:xfrm>
            <a:off x="10591404" y="1064699"/>
            <a:ext cx="1266825" cy="952500"/>
          </a:xfrm>
          <a:prstGeom prst="rect">
            <a:avLst/>
          </a:prstGeom>
        </p:spPr>
      </p:pic>
    </p:spTree>
    <p:extLst>
      <p:ext uri="{BB962C8B-B14F-4D97-AF65-F5344CB8AC3E}">
        <p14:creationId xmlns:p14="http://schemas.microsoft.com/office/powerpoint/2010/main" val="511880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70D02-4202-4F57-8BF2-706A680C15AC}"/>
              </a:ext>
            </a:extLst>
          </p:cNvPr>
          <p:cNvSpPr>
            <a:spLocks noGrp="1"/>
          </p:cNvSpPr>
          <p:nvPr>
            <p:ph type="body" sz="quarter" idx="18"/>
          </p:nvPr>
        </p:nvSpPr>
        <p:spPr>
          <a:xfrm>
            <a:off x="423332" y="1461155"/>
            <a:ext cx="5948796" cy="4163560"/>
          </a:xfrm>
        </p:spPr>
        <p:txBody>
          <a:bodyPr>
            <a:normAutofit lnSpcReduction="10000"/>
          </a:bodyPr>
          <a:lstStyle/>
          <a:p>
            <a:pPr indent="0"/>
            <a:r>
              <a:rPr lang="lt-LT" dirty="0"/>
              <a:t>Dabar, kai jau žinote apie iššūkius, ar galite kartu su komanda numatyti, kuris iššūkis gali tapti galimybe, laukiančia jūsų, kad rastumėte sprendimą</a:t>
            </a:r>
            <a:r>
              <a:rPr lang="en-US" dirty="0"/>
              <a:t>?</a:t>
            </a:r>
          </a:p>
          <a:p>
            <a:pPr marL="571500" indent="-342900">
              <a:buFont typeface="Arial" panose="020B0604020202020204" pitchFamily="34" charset="0"/>
              <a:buChar char="•"/>
            </a:pPr>
            <a:r>
              <a:rPr lang="pt-BR" dirty="0"/>
              <a:t>Ar tai bus naujas maisto produktas?</a:t>
            </a:r>
            <a:endParaRPr lang="lt-LT" dirty="0"/>
          </a:p>
          <a:p>
            <a:pPr marL="571500" indent="-342900">
              <a:buFont typeface="Arial" panose="020B0604020202020204" pitchFamily="34" charset="0"/>
              <a:buChar char="•"/>
            </a:pPr>
            <a:r>
              <a:rPr lang="pt-BR" dirty="0"/>
              <a:t>Pritaikytas ir (arba) praturtintas maisto produktas?</a:t>
            </a:r>
            <a:endParaRPr lang="lt-LT" dirty="0"/>
          </a:p>
          <a:p>
            <a:pPr marL="571500" indent="-342900">
              <a:buFont typeface="Arial" panose="020B0604020202020204" pitchFamily="34" charset="0"/>
              <a:buChar char="•"/>
            </a:pPr>
            <a:r>
              <a:rPr lang="pt-BR" dirty="0"/>
              <a:t>Ar tai bus paslauga, padedanti gyventi senjorams?</a:t>
            </a:r>
            <a:endParaRPr lang="lt-LT" dirty="0"/>
          </a:p>
          <a:p>
            <a:pPr marL="571500" indent="-342900">
              <a:buFont typeface="Arial" panose="020B0604020202020204" pitchFamily="34" charset="0"/>
              <a:buChar char="•"/>
            </a:pPr>
            <a:r>
              <a:rPr lang="lt-LT" dirty="0"/>
              <a:t>Ar tai bus abiejų šių galimybių derinys?</a:t>
            </a:r>
          </a:p>
          <a:p>
            <a:pPr marL="571500" indent="-342900">
              <a:buFont typeface="Arial" panose="020B0604020202020204" pitchFamily="34" charset="0"/>
              <a:buChar char="•"/>
            </a:pPr>
            <a:r>
              <a:rPr lang="en-US" dirty="0" err="1"/>
              <a:t>Ar</a:t>
            </a:r>
            <a:r>
              <a:rPr lang="en-US" dirty="0"/>
              <a:t> tai bus </a:t>
            </a:r>
            <a:r>
              <a:rPr lang="en-US" dirty="0" err="1"/>
              <a:t>technologinis</a:t>
            </a:r>
            <a:r>
              <a:rPr lang="en-US" dirty="0"/>
              <a:t> </a:t>
            </a:r>
            <a:r>
              <a:rPr lang="en-US" dirty="0" err="1"/>
              <a:t>sprendimas</a:t>
            </a:r>
            <a:r>
              <a:rPr lang="en-US" dirty="0"/>
              <a:t>? </a:t>
            </a:r>
            <a:endParaRPr lang="en-IE" dirty="0"/>
          </a:p>
        </p:txBody>
      </p:sp>
      <p:pic>
        <p:nvPicPr>
          <p:cNvPr id="7" name="Picture Placeholder 6" descr="Lightbulb and pencil with solid fill">
            <a:extLst>
              <a:ext uri="{FF2B5EF4-FFF2-40B4-BE49-F238E27FC236}">
                <a16:creationId xmlns:a16="http://schemas.microsoft.com/office/drawing/2014/main" id="{C0013B01-C08C-4C0E-8DD6-0D583969A7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41" b="1041"/>
          <a:stretch>
            <a:fillRect/>
          </a:stretch>
        </p:blipFill>
        <p:spPr/>
      </p:pic>
      <p:pic>
        <p:nvPicPr>
          <p:cNvPr id="8" name="Picture 7" descr="Blue puzzle pieces with one red puzzle forming a circle">
            <a:extLst>
              <a:ext uri="{FF2B5EF4-FFF2-40B4-BE49-F238E27FC236}">
                <a16:creationId xmlns:a16="http://schemas.microsoft.com/office/drawing/2014/main" id="{CF368CB7-6810-4B89-914F-7869E85054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2128" y="212586"/>
            <a:ext cx="5650874" cy="5527971"/>
          </a:xfrm>
          <a:prstGeom prst="rect">
            <a:avLst/>
          </a:prstGeom>
        </p:spPr>
      </p:pic>
      <p:sp>
        <p:nvSpPr>
          <p:cNvPr id="3" name="Text Placeholder 2">
            <a:extLst>
              <a:ext uri="{FF2B5EF4-FFF2-40B4-BE49-F238E27FC236}">
                <a16:creationId xmlns:a16="http://schemas.microsoft.com/office/drawing/2014/main" id="{A4F05993-F6B1-41F6-A68F-67BCF7F3CA44}"/>
              </a:ext>
            </a:extLst>
          </p:cNvPr>
          <p:cNvSpPr>
            <a:spLocks noGrp="1"/>
          </p:cNvSpPr>
          <p:nvPr>
            <p:ph type="body" sz="quarter" idx="16"/>
          </p:nvPr>
        </p:nvSpPr>
        <p:spPr>
          <a:xfrm>
            <a:off x="318255" y="212587"/>
            <a:ext cx="7829864" cy="1020698"/>
          </a:xfrm>
          <a:solidFill>
            <a:srgbClr val="FFD100"/>
          </a:solidFill>
        </p:spPr>
        <p:txBody>
          <a:bodyPr>
            <a:normAutofit fontScale="92500" lnSpcReduction="10000"/>
          </a:bodyPr>
          <a:lstStyle/>
          <a:p>
            <a:r>
              <a:rPr lang="lt-LT" sz="3300" b="1" dirty="0"/>
              <a:t>Įmonės užduotis</a:t>
            </a:r>
            <a:r>
              <a:rPr lang="en-US" sz="3300" b="1" dirty="0"/>
              <a:t>:</a:t>
            </a:r>
          </a:p>
          <a:p>
            <a:r>
              <a:rPr lang="lt-LT" sz="3300" b="1" dirty="0"/>
              <a:t>Iššūkius paverskite galimybėmis!</a:t>
            </a:r>
            <a:endParaRPr lang="en-IE" sz="3300" b="1" dirty="0"/>
          </a:p>
        </p:txBody>
      </p:sp>
      <p:sp>
        <p:nvSpPr>
          <p:cNvPr id="5" name="TextBox 4">
            <a:extLst>
              <a:ext uri="{FF2B5EF4-FFF2-40B4-BE49-F238E27FC236}">
                <a16:creationId xmlns:a16="http://schemas.microsoft.com/office/drawing/2014/main" id="{3BA77485-FD85-4724-A948-8D6E43A5DC35}"/>
              </a:ext>
            </a:extLst>
          </p:cNvPr>
          <p:cNvSpPr txBox="1"/>
          <p:nvPr/>
        </p:nvSpPr>
        <p:spPr>
          <a:xfrm>
            <a:off x="4734961" y="5624715"/>
            <a:ext cx="5564883" cy="923330"/>
          </a:xfrm>
          <a:prstGeom prst="rect">
            <a:avLst/>
          </a:prstGeom>
          <a:solidFill>
            <a:srgbClr val="FFD100"/>
          </a:solidFill>
        </p:spPr>
        <p:txBody>
          <a:bodyPr wrap="square" rtlCol="0" anchor="ctr" anchorCtr="1">
            <a:spAutoFit/>
          </a:bodyPr>
          <a:lstStyle/>
          <a:p>
            <a:endParaRPr lang="en-US" b="1" dirty="0">
              <a:solidFill>
                <a:srgbClr val="000000"/>
              </a:solidFill>
            </a:endParaRPr>
          </a:p>
          <a:p>
            <a:pPr algn="r"/>
            <a:r>
              <a:rPr lang="en-US" b="1" dirty="0">
                <a:solidFill>
                  <a:srgbClr val="000000"/>
                </a:solidFill>
              </a:rPr>
              <a:t>PABANDYKITE ATSAKYTI Į ŠIUOS 5 KLAUSIMUS...</a:t>
            </a:r>
          </a:p>
          <a:p>
            <a:endParaRPr lang="en-US" b="1" dirty="0">
              <a:solidFill>
                <a:srgbClr val="000000"/>
              </a:solidFill>
            </a:endParaRPr>
          </a:p>
        </p:txBody>
      </p:sp>
      <p:pic>
        <p:nvPicPr>
          <p:cNvPr id="13" name="Graphic 12" descr="Pencil outline">
            <a:extLst>
              <a:ext uri="{FF2B5EF4-FFF2-40B4-BE49-F238E27FC236}">
                <a16:creationId xmlns:a16="http://schemas.microsoft.com/office/drawing/2014/main" id="{37DD4BAF-303D-4DA8-90D9-BEC43C4803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4961" y="5633645"/>
            <a:ext cx="914400" cy="914400"/>
          </a:xfrm>
          <a:prstGeom prst="rect">
            <a:avLst/>
          </a:prstGeom>
        </p:spPr>
      </p:pic>
    </p:spTree>
    <p:extLst>
      <p:ext uri="{BB962C8B-B14F-4D97-AF65-F5344CB8AC3E}">
        <p14:creationId xmlns:p14="http://schemas.microsoft.com/office/powerpoint/2010/main" val="3542030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32BDE-A97D-4856-9283-DA2458148D11}"/>
              </a:ext>
            </a:extLst>
          </p:cNvPr>
          <p:cNvSpPr>
            <a:spLocks noGrp="1"/>
          </p:cNvSpPr>
          <p:nvPr>
            <p:ph type="body" sz="quarter" idx="18"/>
          </p:nvPr>
        </p:nvSpPr>
        <p:spPr>
          <a:xfrm>
            <a:off x="734715" y="1757011"/>
            <a:ext cx="5192360" cy="3867704"/>
          </a:xfrm>
        </p:spPr>
        <p:txBody>
          <a:bodyPr>
            <a:normAutofit/>
          </a:bodyPr>
          <a:lstStyle/>
          <a:p>
            <a:pPr marL="342900" indent="-342900">
              <a:buFont typeface="Arial" panose="020B0604020202020204" pitchFamily="34" charset="0"/>
              <a:buChar char="•"/>
            </a:pPr>
            <a:r>
              <a:rPr lang="en-US">
                <a:solidFill>
                  <a:srgbClr val="1188A3"/>
                </a:solidFill>
                <a:hlinkClick r:id="rId2">
                  <a:extLst>
                    <a:ext uri="{A12FA001-AC4F-418D-AE19-62706E023703}">
                      <ahyp:hlinkClr xmlns:ahyp="http://schemas.microsoft.com/office/drawing/2018/hyperlinkcolor" val="tx"/>
                    </a:ext>
                  </a:extLst>
                </a:hlinkClick>
              </a:rPr>
              <a:t>Healthy ageing: Innovate to meet the needs of elderly consumers (foodnavigator.com)</a:t>
            </a:r>
            <a:endParaRPr lang="en-US">
              <a:solidFill>
                <a:srgbClr val="1188A3"/>
              </a:solidFill>
            </a:endParaRPr>
          </a:p>
          <a:p>
            <a:endParaRPr lang="en-US">
              <a:solidFill>
                <a:srgbClr val="1188A3"/>
              </a:solidFill>
            </a:endParaRPr>
          </a:p>
          <a:p>
            <a:pPr marL="342900" indent="-342900">
              <a:buFont typeface="Arial" panose="020B0604020202020204" pitchFamily="34" charset="0"/>
              <a:buChar char="•"/>
            </a:pPr>
            <a:r>
              <a:rPr lang="en-IE">
                <a:solidFill>
                  <a:srgbClr val="1188A3"/>
                </a:solidFill>
                <a:hlinkClick r:id="rId3">
                  <a:extLst>
                    <a:ext uri="{A12FA001-AC4F-418D-AE19-62706E023703}">
                      <ahyp:hlinkClr xmlns:ahyp="http://schemas.microsoft.com/office/drawing/2018/hyperlinkcolor" val="tx"/>
                    </a:ext>
                  </a:extLst>
                </a:hlinkClick>
              </a:rPr>
              <a:t>https://www.fooddesignthinking.org/</a:t>
            </a:r>
            <a:endParaRPr lang="en-US">
              <a:solidFill>
                <a:srgbClr val="1188A3"/>
              </a:solidFill>
            </a:endParaRPr>
          </a:p>
          <a:p>
            <a:endParaRPr lang="en-IE">
              <a:solidFill>
                <a:srgbClr val="1188A3"/>
              </a:solidFill>
            </a:endParaRPr>
          </a:p>
          <a:p>
            <a:pPr marL="342900" indent="-342900">
              <a:buFont typeface="Arial" panose="020B0604020202020204" pitchFamily="34" charset="0"/>
              <a:buChar char="•"/>
            </a:pPr>
            <a:r>
              <a:rPr lang="en-IE">
                <a:solidFill>
                  <a:srgbClr val="1188A3"/>
                </a:solidFill>
                <a:hlinkClick r:id="rId4">
                  <a:extLst>
                    <a:ext uri="{A12FA001-AC4F-418D-AE19-62706E023703}">
                      <ahyp:hlinkClr xmlns:ahyp="http://schemas.microsoft.com/office/drawing/2018/hyperlinkcolor" val="tx"/>
                    </a:ext>
                  </a:extLst>
                </a:hlinkClick>
              </a:rPr>
              <a:t>http://centmapress.ilb.uni-bonn.de/ojs/index.php/proceedings/article/viewFile/385/382</a:t>
            </a:r>
            <a:endParaRPr lang="en-IE">
              <a:solidFill>
                <a:srgbClr val="1188A3"/>
              </a:solidFill>
            </a:endParaRPr>
          </a:p>
          <a:p>
            <a:endParaRPr lang="en-IE">
              <a:solidFill>
                <a:srgbClr val="1188A3"/>
              </a:solidFill>
            </a:endParaRPr>
          </a:p>
        </p:txBody>
      </p:sp>
      <p:sp>
        <p:nvSpPr>
          <p:cNvPr id="3" name="Text Placeholder 2">
            <a:extLst>
              <a:ext uri="{FF2B5EF4-FFF2-40B4-BE49-F238E27FC236}">
                <a16:creationId xmlns:a16="http://schemas.microsoft.com/office/drawing/2014/main" id="{BB817209-BF6B-4982-81F3-52BCAE45A616}"/>
              </a:ext>
            </a:extLst>
          </p:cNvPr>
          <p:cNvSpPr>
            <a:spLocks noGrp="1"/>
          </p:cNvSpPr>
          <p:nvPr>
            <p:ph type="body" sz="quarter" idx="16"/>
          </p:nvPr>
        </p:nvSpPr>
        <p:spPr/>
        <p:txBody>
          <a:bodyPr>
            <a:normAutofit lnSpcReduction="10000"/>
          </a:bodyPr>
          <a:lstStyle/>
          <a:p>
            <a:r>
              <a:rPr lang="lt-LT"/>
              <a:t>Papildomi skaitiniai:</a:t>
            </a:r>
          </a:p>
        </p:txBody>
      </p:sp>
      <p:pic>
        <p:nvPicPr>
          <p:cNvPr id="6" name="Picture Placeholder 5" descr="Person working with laptop and notepad">
            <a:extLst>
              <a:ext uri="{FF2B5EF4-FFF2-40B4-BE49-F238E27FC236}">
                <a16:creationId xmlns:a16="http://schemas.microsoft.com/office/drawing/2014/main" id="{497EDE0D-985E-4569-88F2-8852CA8971AA}"/>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3571338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dirty="0"/>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731660" y="579421"/>
            <a:ext cx="3684760" cy="4780230"/>
          </a:xfrm>
        </p:spPr>
        <p:txBody>
          <a:bodyPr>
            <a:normAutofit fontScale="55000" lnSpcReduction="20000"/>
          </a:bodyPr>
          <a:lstStyle/>
          <a:p>
            <a:pPr algn="ctr">
              <a:lnSpc>
                <a:spcPct val="120000"/>
              </a:lnSpc>
            </a:pPr>
            <a:r>
              <a:rPr lang="lt-LT" dirty="0"/>
              <a:t>Ką tik baigėte </a:t>
            </a:r>
            <a:r>
              <a:rPr lang="lt-LT" b="1" dirty="0"/>
              <a:t>1 modulį. </a:t>
            </a:r>
            <a:r>
              <a:rPr lang="lt-LT" dirty="0"/>
              <a:t>Sveikiname!!</a:t>
            </a:r>
          </a:p>
          <a:p>
            <a:pPr algn="ctr">
              <a:lnSpc>
                <a:spcPct val="120000"/>
              </a:lnSpc>
            </a:pPr>
            <a:r>
              <a:rPr lang="lt-LT"/>
              <a:t>2 modulyje mes supažindinsime jus su individualiai pritaikyta MITYBA senjorams ir tęsime kelionę po maisto produktus ir naujoves senjorams</a:t>
            </a:r>
          </a:p>
        </p:txBody>
      </p:sp>
      <p:sp>
        <p:nvSpPr>
          <p:cNvPr id="5" name="TextBox 4">
            <a:extLst>
              <a:ext uri="{FF2B5EF4-FFF2-40B4-BE49-F238E27FC236}">
                <a16:creationId xmlns:a16="http://schemas.microsoft.com/office/drawing/2014/main" id="{CCE2088A-B5FC-4BA0-BD23-E31A6497AEE7}"/>
              </a:ext>
            </a:extLst>
          </p:cNvPr>
          <p:cNvSpPr txBox="1"/>
          <p:nvPr/>
        </p:nvSpPr>
        <p:spPr>
          <a:xfrm>
            <a:off x="3048000" y="3051294"/>
            <a:ext cx="6096000" cy="369332"/>
          </a:xfrm>
          <a:prstGeom prst="rect">
            <a:avLst/>
          </a:prstGeom>
          <a:noFill/>
        </p:spPr>
        <p:txBody>
          <a:bodyPr wrap="square">
            <a:spAutoFit/>
          </a:bodyPr>
          <a:lstStyle/>
          <a:p>
            <a:r>
              <a:rPr lang="en-US" b="1" dirty="0">
                <a:solidFill>
                  <a:schemeClr val="bg1">
                    <a:lumMod val="50000"/>
                  </a:schemeClr>
                </a:solidFill>
              </a:rPr>
              <a:t>Ambiguity</a:t>
            </a:r>
            <a:endParaRPr lang="lt-LT" dirty="0"/>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74063C-70A0-49ED-BA7C-1F84B4A0308D}"/>
              </a:ext>
            </a:extLst>
          </p:cNvPr>
          <p:cNvSpPr>
            <a:spLocks noGrp="1"/>
          </p:cNvSpPr>
          <p:nvPr>
            <p:ph type="body" sz="quarter" idx="15"/>
          </p:nvPr>
        </p:nvSpPr>
        <p:spPr/>
        <p:txBody>
          <a:bodyPr/>
          <a:lstStyle/>
          <a:p>
            <a:r>
              <a:rPr lang="en-US"/>
              <a:t>1</a:t>
            </a:r>
            <a:endParaRPr lang="en-IE"/>
          </a:p>
        </p:txBody>
      </p:sp>
      <p:sp>
        <p:nvSpPr>
          <p:cNvPr id="3" name="Text Placeholder 2">
            <a:extLst>
              <a:ext uri="{FF2B5EF4-FFF2-40B4-BE49-F238E27FC236}">
                <a16:creationId xmlns:a16="http://schemas.microsoft.com/office/drawing/2014/main" id="{EE2DC44C-AE53-47ED-A364-A53EB4295415}"/>
              </a:ext>
            </a:extLst>
          </p:cNvPr>
          <p:cNvSpPr>
            <a:spLocks noGrp="1"/>
          </p:cNvSpPr>
          <p:nvPr>
            <p:ph type="body" sz="quarter" idx="18"/>
          </p:nvPr>
        </p:nvSpPr>
        <p:spPr>
          <a:xfrm>
            <a:off x="511072" y="1606962"/>
            <a:ext cx="5181122" cy="4652033"/>
          </a:xfrm>
        </p:spPr>
        <p:txBody>
          <a:bodyPr vert="horz" lIns="91440" tIns="45720" rIns="91440" bIns="45720" rtlCol="0" anchor="t">
            <a:normAutofit fontScale="92500" lnSpcReduction="10000"/>
          </a:bodyPr>
          <a:lstStyle/>
          <a:p>
            <a:pPr algn="just"/>
            <a:r>
              <a:rPr lang="lt-LT" dirty="0"/>
              <a:t>Sidabrinė ekonomika yra didžiulė ir vis auganti. Šiame modulyje norime išnagrinėti joje slypinčias galimybes. Tai padarysime pirmiausia suprasdami bendras rinkos galimybes, apžvelgdami, kaip atrodo inovacijos maisto sektoriuje, ir baigdami tuo, kaip pasitelkti inovacijas ir dizaino mąstysenos procesą, kad geriau suprastume šią kohortą, jos poreikius ir problemas. Ir tik tada imsimės ieškoti sprendimų. </a:t>
            </a:r>
          </a:p>
          <a:p>
            <a:pPr algn="just"/>
            <a:r>
              <a:rPr lang="lt-LT" dirty="0"/>
              <a:t>Pirmą kartą išbandysime dizaino mąstysenos procesą ir pamatysime, kokia naudinga priemonė tai yra maisto inovacijų srityje. </a:t>
            </a:r>
            <a:endParaRPr lang="en-IE" dirty="0"/>
          </a:p>
        </p:txBody>
      </p:sp>
      <p:sp>
        <p:nvSpPr>
          <p:cNvPr id="4" name="Text Placeholder 3">
            <a:extLst>
              <a:ext uri="{FF2B5EF4-FFF2-40B4-BE49-F238E27FC236}">
                <a16:creationId xmlns:a16="http://schemas.microsoft.com/office/drawing/2014/main" id="{782E0AB3-4121-4A2C-9F38-8D3D9CFBAA74}"/>
              </a:ext>
            </a:extLst>
          </p:cNvPr>
          <p:cNvSpPr>
            <a:spLocks noGrp="1"/>
          </p:cNvSpPr>
          <p:nvPr>
            <p:ph type="body" sz="quarter" idx="16"/>
          </p:nvPr>
        </p:nvSpPr>
        <p:spPr/>
        <p:txBody>
          <a:bodyPr/>
          <a:lstStyle/>
          <a:p>
            <a:r>
              <a:rPr lang="lt-LT" dirty="0"/>
              <a:t>Modulio turinys:</a:t>
            </a:r>
          </a:p>
        </p:txBody>
      </p:sp>
      <p:sp>
        <p:nvSpPr>
          <p:cNvPr id="5" name="Text Placeholder 4">
            <a:extLst>
              <a:ext uri="{FF2B5EF4-FFF2-40B4-BE49-F238E27FC236}">
                <a16:creationId xmlns:a16="http://schemas.microsoft.com/office/drawing/2014/main" id="{BF5E6D53-F6A1-4B82-81B8-3A2033037510}"/>
              </a:ext>
            </a:extLst>
          </p:cNvPr>
          <p:cNvSpPr>
            <a:spLocks noGrp="1"/>
          </p:cNvSpPr>
          <p:nvPr>
            <p:ph type="body" sz="quarter" idx="14"/>
          </p:nvPr>
        </p:nvSpPr>
        <p:spPr/>
        <p:txBody>
          <a:bodyPr/>
          <a:lstStyle/>
          <a:p>
            <a:r>
              <a:rPr lang="lt-LT" sz="2000" dirty="0">
                <a:solidFill>
                  <a:srgbClr val="000000"/>
                </a:solidFill>
                <a:latin typeface="Montserrat"/>
                <a:ea typeface="Calibri" panose="020F0502020204030204" pitchFamily="34" charset="0"/>
                <a:cs typeface="Times New Roman" panose="02020603050405020304" pitchFamily="18" charset="0"/>
              </a:rPr>
              <a:t>Senjorų rinkos galimybės Europoje</a:t>
            </a:r>
            <a:endParaRPr lang="en-IE" dirty="0"/>
          </a:p>
        </p:txBody>
      </p:sp>
      <p:sp>
        <p:nvSpPr>
          <p:cNvPr id="6" name="Text Placeholder 5">
            <a:extLst>
              <a:ext uri="{FF2B5EF4-FFF2-40B4-BE49-F238E27FC236}">
                <a16:creationId xmlns:a16="http://schemas.microsoft.com/office/drawing/2014/main" id="{0072D299-F965-4FDE-B300-C4C0D2626217}"/>
              </a:ext>
            </a:extLst>
          </p:cNvPr>
          <p:cNvSpPr>
            <a:spLocks noGrp="1"/>
          </p:cNvSpPr>
          <p:nvPr>
            <p:ph type="body" sz="quarter" idx="19"/>
          </p:nvPr>
        </p:nvSpPr>
        <p:spPr/>
        <p:txBody>
          <a:bodyPr/>
          <a:lstStyle/>
          <a:p>
            <a:r>
              <a:rPr lang="en-US"/>
              <a:t>2</a:t>
            </a:r>
            <a:endParaRPr lang="en-IE"/>
          </a:p>
        </p:txBody>
      </p:sp>
      <p:sp>
        <p:nvSpPr>
          <p:cNvPr id="7" name="Text Placeholder 6">
            <a:extLst>
              <a:ext uri="{FF2B5EF4-FFF2-40B4-BE49-F238E27FC236}">
                <a16:creationId xmlns:a16="http://schemas.microsoft.com/office/drawing/2014/main" id="{2A86F4E5-062D-4367-AE7C-E178B8CD44F3}"/>
              </a:ext>
            </a:extLst>
          </p:cNvPr>
          <p:cNvSpPr>
            <a:spLocks noGrp="1"/>
          </p:cNvSpPr>
          <p:nvPr>
            <p:ph type="body" sz="quarter" idx="20"/>
          </p:nvPr>
        </p:nvSpPr>
        <p:spPr>
          <a:xfrm>
            <a:off x="7229716" y="2270401"/>
            <a:ext cx="4465067" cy="822373"/>
          </a:xfrm>
        </p:spPr>
        <p:txBody>
          <a:bodyPr/>
          <a:lstStyle/>
          <a:p>
            <a:r>
              <a:rPr lang="lt-LT" sz="2000" dirty="0">
                <a:solidFill>
                  <a:srgbClr val="000000"/>
                </a:solidFill>
                <a:latin typeface="Montserrat"/>
                <a:ea typeface="Calibri" panose="020F0502020204030204" pitchFamily="34" charset="0"/>
                <a:cs typeface="Times New Roman"/>
              </a:rPr>
              <a:t>Inovacijų naudojimas naujoms galimybėms</a:t>
            </a:r>
            <a:endParaRPr lang="en-IE" dirty="0"/>
          </a:p>
        </p:txBody>
      </p:sp>
      <p:sp>
        <p:nvSpPr>
          <p:cNvPr id="8" name="Text Placeholder 7">
            <a:extLst>
              <a:ext uri="{FF2B5EF4-FFF2-40B4-BE49-F238E27FC236}">
                <a16:creationId xmlns:a16="http://schemas.microsoft.com/office/drawing/2014/main" id="{B334F731-A599-4026-AFC2-D01661DD13B9}"/>
              </a:ext>
            </a:extLst>
          </p:cNvPr>
          <p:cNvSpPr>
            <a:spLocks noGrp="1"/>
          </p:cNvSpPr>
          <p:nvPr>
            <p:ph type="body" sz="quarter" idx="21"/>
          </p:nvPr>
        </p:nvSpPr>
        <p:spPr/>
        <p:txBody>
          <a:bodyPr/>
          <a:lstStyle/>
          <a:p>
            <a:r>
              <a:rPr lang="en-US"/>
              <a:t>3</a:t>
            </a:r>
            <a:endParaRPr lang="en-IE"/>
          </a:p>
        </p:txBody>
      </p:sp>
      <p:sp>
        <p:nvSpPr>
          <p:cNvPr id="9" name="Text Placeholder 8">
            <a:extLst>
              <a:ext uri="{FF2B5EF4-FFF2-40B4-BE49-F238E27FC236}">
                <a16:creationId xmlns:a16="http://schemas.microsoft.com/office/drawing/2014/main" id="{387625E6-B3B2-46B2-A969-7C9FD571FD49}"/>
              </a:ext>
            </a:extLst>
          </p:cNvPr>
          <p:cNvSpPr>
            <a:spLocks noGrp="1"/>
          </p:cNvSpPr>
          <p:nvPr>
            <p:ph type="body" sz="quarter" idx="22"/>
          </p:nvPr>
        </p:nvSpPr>
        <p:spPr/>
        <p:txBody>
          <a:bodyPr/>
          <a:lstStyle/>
          <a:p>
            <a:r>
              <a:rPr lang="lt-LT" sz="2000" dirty="0">
                <a:solidFill>
                  <a:srgbClr val="000000"/>
                </a:solidFill>
                <a:latin typeface="Montserrat"/>
                <a:ea typeface="Calibri" panose="020F0502020204030204" pitchFamily="34" charset="0"/>
                <a:cs typeface="Times New Roman" panose="02020603050405020304" pitchFamily="18" charset="0"/>
              </a:rPr>
              <a:t>Dizaino mąstysenos procesas</a:t>
            </a:r>
            <a:endParaRPr lang="lt-LT" dirty="0"/>
          </a:p>
        </p:txBody>
      </p:sp>
      <p:sp>
        <p:nvSpPr>
          <p:cNvPr id="10" name="Text Placeholder 9">
            <a:extLst>
              <a:ext uri="{FF2B5EF4-FFF2-40B4-BE49-F238E27FC236}">
                <a16:creationId xmlns:a16="http://schemas.microsoft.com/office/drawing/2014/main" id="{5AAD8972-54A5-4913-AAC5-9935D0039DF7}"/>
              </a:ext>
            </a:extLst>
          </p:cNvPr>
          <p:cNvSpPr>
            <a:spLocks noGrp="1"/>
          </p:cNvSpPr>
          <p:nvPr>
            <p:ph type="body" sz="quarter" idx="23"/>
          </p:nvPr>
        </p:nvSpPr>
        <p:spPr/>
        <p:txBody>
          <a:bodyPr/>
          <a:lstStyle/>
          <a:p>
            <a:r>
              <a:rPr lang="en-US"/>
              <a:t>4</a:t>
            </a:r>
            <a:endParaRPr lang="en-IE"/>
          </a:p>
        </p:txBody>
      </p:sp>
      <p:sp>
        <p:nvSpPr>
          <p:cNvPr id="11" name="Text Placeholder 10">
            <a:extLst>
              <a:ext uri="{FF2B5EF4-FFF2-40B4-BE49-F238E27FC236}">
                <a16:creationId xmlns:a16="http://schemas.microsoft.com/office/drawing/2014/main" id="{4977DC82-12D3-4639-8190-2276FB482543}"/>
              </a:ext>
            </a:extLst>
          </p:cNvPr>
          <p:cNvSpPr>
            <a:spLocks noGrp="1"/>
          </p:cNvSpPr>
          <p:nvPr>
            <p:ph type="body" sz="quarter" idx="24"/>
          </p:nvPr>
        </p:nvSpPr>
        <p:spPr>
          <a:xfrm>
            <a:off x="7229716" y="4294665"/>
            <a:ext cx="4465067" cy="822373"/>
          </a:xfrm>
        </p:spPr>
        <p:txBody>
          <a:bodyPr/>
          <a:lstStyle/>
          <a:p>
            <a:endParaRPr lang="en-GB" sz="2000" dirty="0">
              <a:solidFill>
                <a:srgbClr val="000000"/>
              </a:solidFill>
              <a:effectLst/>
              <a:latin typeface="Montserrat"/>
              <a:ea typeface="Calibri" panose="020F0502020204030204" pitchFamily="34" charset="0"/>
              <a:cs typeface="Times New Roman" panose="02020603050405020304" pitchFamily="18" charset="0"/>
            </a:endParaRPr>
          </a:p>
          <a:p>
            <a:r>
              <a:rPr lang="lt-LT" sz="2000" dirty="0">
                <a:solidFill>
                  <a:srgbClr val="000000"/>
                </a:solidFill>
                <a:latin typeface="Montserrat"/>
                <a:ea typeface="Calibri" panose="020F0502020204030204" pitchFamily="34" charset="0"/>
                <a:cs typeface="Times New Roman" panose="02020603050405020304" pitchFamily="18" charset="0"/>
              </a:rPr>
              <a:t>Maisto produktų rinkos galimybės senjorams</a:t>
            </a:r>
            <a:endParaRPr lang="en-IE" dirty="0"/>
          </a:p>
        </p:txBody>
      </p:sp>
    </p:spTree>
    <p:extLst>
      <p:ext uri="{BB962C8B-B14F-4D97-AF65-F5344CB8AC3E}">
        <p14:creationId xmlns:p14="http://schemas.microsoft.com/office/powerpoint/2010/main" val="232568528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167C8B-71C9-4B7B-B300-3392BCC41813}">
  <ds:schemaRefs>
    <ds:schemaRef ds:uri="http://www.w3.org/XML/1998/namespace"/>
    <ds:schemaRef ds:uri="41f5c9df-7cea-428a-8452-da6b62a57c0f"/>
    <ds:schemaRef ds:uri="539e4a8c-7e7c-4ea1-8c2e-f9bf51a8ca20"/>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08D2EDA-E30D-4839-A7F5-5F0EEBFB6F2D}">
  <ds:schemaRefs>
    <ds:schemaRef ds:uri="http://schemas.microsoft.com/sharepoint/v3/contenttype/forms"/>
  </ds:schemaRefs>
</ds:datastoreItem>
</file>

<file path=customXml/itemProps3.xml><?xml version="1.0" encoding="utf-8"?>
<ds:datastoreItem xmlns:ds="http://schemas.openxmlformats.org/officeDocument/2006/customXml" ds:itemID="{4A57431F-6F5F-474E-A817-0128D3A1578A}"/>
</file>

<file path=docProps/app.xml><?xml version="1.0" encoding="utf-8"?>
<Properties xmlns="http://schemas.openxmlformats.org/officeDocument/2006/extended-properties" xmlns:vt="http://schemas.openxmlformats.org/officeDocument/2006/docPropsVTypes">
  <TotalTime>662</TotalTime>
  <Words>7226</Words>
  <Application>Microsoft Office PowerPoint</Application>
  <PresentationFormat>Widescreen</PresentationFormat>
  <Paragraphs>905</Paragraphs>
  <Slides>89</Slides>
  <Notes>6</Notes>
  <HiddenSlides>0</HiddenSlides>
  <MMClips>7</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89</vt:i4>
      </vt:variant>
    </vt:vector>
  </HeadingPairs>
  <TitlesOfParts>
    <vt:vector size="107" baseType="lpstr">
      <vt:lpstr>Arial</vt:lpstr>
      <vt:lpstr>Avenir Black</vt:lpstr>
      <vt:lpstr>Avenir Book</vt:lpstr>
      <vt:lpstr>Avenir-Medium</vt:lpstr>
      <vt:lpstr>Calibri</vt:lpstr>
      <vt:lpstr>Calibri Light</vt:lpstr>
      <vt:lpstr>Corbel</vt:lpstr>
      <vt:lpstr>Gill Sans</vt:lpstr>
      <vt:lpstr>Lato Regular</vt:lpstr>
      <vt:lpstr>Montserrat</vt:lpstr>
      <vt:lpstr>Montserrat Light</vt:lpstr>
      <vt:lpstr>Montserrat Medium</vt:lpstr>
      <vt:lpstr>Noto Sans</vt:lpstr>
      <vt:lpstr>poppins-extralight</vt:lpstr>
      <vt:lpstr>Quattrocento 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29</cp:revision>
  <dcterms:created xsi:type="dcterms:W3CDTF">2020-10-14T13:32:04Z</dcterms:created>
  <dcterms:modified xsi:type="dcterms:W3CDTF">2022-06-14T13:19:51Z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