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11A_71876A76.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94"/>
  </p:notesMasterIdLst>
  <p:sldIdLst>
    <p:sldId id="4300" r:id="rId5"/>
    <p:sldId id="4308" r:id="rId6"/>
    <p:sldId id="4309" r:id="rId7"/>
    <p:sldId id="4310" r:id="rId8"/>
    <p:sldId id="4270" r:id="rId9"/>
    <p:sldId id="4388" r:id="rId10"/>
    <p:sldId id="4272" r:id="rId11"/>
    <p:sldId id="4301" r:id="rId12"/>
    <p:sldId id="4303" r:id="rId13"/>
    <p:sldId id="4370" r:id="rId14"/>
    <p:sldId id="4312" r:id="rId15"/>
    <p:sldId id="4311" r:id="rId16"/>
    <p:sldId id="4386" r:id="rId17"/>
    <p:sldId id="4314" r:id="rId18"/>
    <p:sldId id="4389" r:id="rId19"/>
    <p:sldId id="4373" r:id="rId20"/>
    <p:sldId id="4375" r:id="rId21"/>
    <p:sldId id="4374" r:id="rId22"/>
    <p:sldId id="4376" r:id="rId23"/>
    <p:sldId id="4377" r:id="rId24"/>
    <p:sldId id="4378" r:id="rId25"/>
    <p:sldId id="4379" r:id="rId26"/>
    <p:sldId id="4315" r:id="rId27"/>
    <p:sldId id="4316" r:id="rId28"/>
    <p:sldId id="4306" r:id="rId29"/>
    <p:sldId id="4319" r:id="rId30"/>
    <p:sldId id="4318" r:id="rId31"/>
    <p:sldId id="4320" r:id="rId32"/>
    <p:sldId id="4317" r:id="rId33"/>
    <p:sldId id="4326" r:id="rId34"/>
    <p:sldId id="4325" r:id="rId35"/>
    <p:sldId id="4327" r:id="rId36"/>
    <p:sldId id="4321" r:id="rId37"/>
    <p:sldId id="4322" r:id="rId38"/>
    <p:sldId id="4323" r:id="rId39"/>
    <p:sldId id="4324" r:id="rId40"/>
    <p:sldId id="4328" r:id="rId41"/>
    <p:sldId id="4329" r:id="rId42"/>
    <p:sldId id="4330" r:id="rId43"/>
    <p:sldId id="4331" r:id="rId44"/>
    <p:sldId id="4332" r:id="rId45"/>
    <p:sldId id="4334" r:id="rId46"/>
    <p:sldId id="4335" r:id="rId47"/>
    <p:sldId id="4343" r:id="rId48"/>
    <p:sldId id="4338" r:id="rId49"/>
    <p:sldId id="4346" r:id="rId50"/>
    <p:sldId id="4305" r:id="rId51"/>
    <p:sldId id="4350" r:id="rId52"/>
    <p:sldId id="4351" r:id="rId53"/>
    <p:sldId id="4352" r:id="rId54"/>
    <p:sldId id="4390" r:id="rId55"/>
    <p:sldId id="4349" r:id="rId56"/>
    <p:sldId id="4357" r:id="rId57"/>
    <p:sldId id="4364" r:id="rId58"/>
    <p:sldId id="4353" r:id="rId59"/>
    <p:sldId id="4358" r:id="rId60"/>
    <p:sldId id="4348" r:id="rId61"/>
    <p:sldId id="4347" r:id="rId62"/>
    <p:sldId id="4360" r:id="rId63"/>
    <p:sldId id="4359" r:id="rId64"/>
    <p:sldId id="4401" r:id="rId65"/>
    <p:sldId id="4354" r:id="rId66"/>
    <p:sldId id="4361" r:id="rId67"/>
    <p:sldId id="4391" r:id="rId68"/>
    <p:sldId id="4392" r:id="rId69"/>
    <p:sldId id="4393" r:id="rId70"/>
    <p:sldId id="4394" r:id="rId71"/>
    <p:sldId id="4395" r:id="rId72"/>
    <p:sldId id="4396" r:id="rId73"/>
    <p:sldId id="4402" r:id="rId74"/>
    <p:sldId id="4362" r:id="rId75"/>
    <p:sldId id="4355" r:id="rId76"/>
    <p:sldId id="4363" r:id="rId77"/>
    <p:sldId id="4397" r:id="rId78"/>
    <p:sldId id="4366" r:id="rId79"/>
    <p:sldId id="4356" r:id="rId80"/>
    <p:sldId id="4365" r:id="rId81"/>
    <p:sldId id="4367" r:id="rId82"/>
    <p:sldId id="4368" r:id="rId83"/>
    <p:sldId id="4369" r:id="rId84"/>
    <p:sldId id="4371" r:id="rId85"/>
    <p:sldId id="4382" r:id="rId86"/>
    <p:sldId id="4384" r:id="rId87"/>
    <p:sldId id="4400" r:id="rId88"/>
    <p:sldId id="4398" r:id="rId89"/>
    <p:sldId id="4399" r:id="rId90"/>
    <p:sldId id="4385" r:id="rId91"/>
    <p:sldId id="4387" r:id="rId92"/>
    <p:sldId id="4263" r:id="rId9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90511B58-02FD-6C94-014C-9151877396E6}" name="jose.gimenez" initials="jo" userId="S::jose.gimenez_ageinglab.org#ext#@fhmuenster183.onmicrosoft.com::3b48b8cc-5da6-4cc1-aa1d-9ccff84f653f" providerId="AD"/>
  <p188:author id="{8FAFDFEB-FD77-9450-5FF2-745CF7472800}" name="Choiwai Maggie Chak" initials="CC" userId="S::cc310225@fh-muenster.de::08e8c75d-bfd7-417f-aa1e-397742fdee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188A3"/>
    <a:srgbClr val="FFD100"/>
    <a:srgbClr val="85D2E1"/>
    <a:srgbClr val="E78E0B"/>
    <a:srgbClr val="1D599B"/>
    <a:srgbClr val="1BA19A"/>
    <a:srgbClr val="C32F79"/>
    <a:srgbClr val="FA6AEC"/>
    <a:srgbClr val="8CBF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429D72-DFEE-41B2-BB48-9BA12BF5B816}" v="1" dt="2022-06-14T13:19:42.7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28"/>
    <p:restoredTop sz="94628"/>
  </p:normalViewPr>
  <p:slideViewPr>
    <p:cSldViewPr snapToGrid="0">
      <p:cViewPr varScale="1">
        <p:scale>
          <a:sx n="60" d="100"/>
          <a:sy n="60" d="100"/>
        </p:scale>
        <p:origin x="11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notesMaster" Target="notesMasters/notesMaster1.xml"/><Relationship Id="rId99" Type="http://schemas.microsoft.com/office/2016/11/relationships/changesInfo" Target="changesInfos/changesInfo1.xml"/><Relationship Id="rId10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tableStyles" Target="tableStyle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userId="S::paula_momentumconsulting.ie#ext#@fhmuenster183.onmicrosoft.com::fc69c271-b269-4cfc-b647-ef8bba578a68" providerId="AD" clId="Web-{A5EF37E4-414A-4F41-9AE9-CE22F587D80F}"/>
    <pc:docChg chg="modSld">
      <pc:chgData name="paula" userId="S::paula_momentumconsulting.ie#ext#@fhmuenster183.onmicrosoft.com::fc69c271-b269-4cfc-b647-ef8bba578a68" providerId="AD" clId="Web-{A5EF37E4-414A-4F41-9AE9-CE22F587D80F}" dt="2022-06-09T13:14:16.363" v="1" actId="1076"/>
      <pc:docMkLst>
        <pc:docMk/>
      </pc:docMkLst>
      <pc:sldChg chg="addSp modSp">
        <pc:chgData name="paula" userId="S::paula_momentumconsulting.ie#ext#@fhmuenster183.onmicrosoft.com::fc69c271-b269-4cfc-b647-ef8bba578a68" providerId="AD" clId="Web-{A5EF37E4-414A-4F41-9AE9-CE22F587D80F}" dt="2022-06-09T13:14:16.363" v="1" actId="1076"/>
        <pc:sldMkLst>
          <pc:docMk/>
          <pc:sldMk cId="406591868" sldId="4300"/>
        </pc:sldMkLst>
        <pc:picChg chg="add mod">
          <ac:chgData name="paula" userId="S::paula_momentumconsulting.ie#ext#@fhmuenster183.onmicrosoft.com::fc69c271-b269-4cfc-b647-ef8bba578a68" providerId="AD" clId="Web-{A5EF37E4-414A-4F41-9AE9-CE22F587D80F}" dt="2022-06-09T13:14:16.363" v="1" actId="1076"/>
          <ac:picMkLst>
            <pc:docMk/>
            <pc:sldMk cId="406591868" sldId="4300"/>
            <ac:picMk id="5" creationId="{1F817069-2CE9-9030-4E8E-D6B553A77918}"/>
          </ac:picMkLst>
        </pc:picChg>
      </pc:sldChg>
    </pc:docChg>
  </pc:docChgLst>
</pc:chgInfo>
</file>

<file path=ppt/comments/modernComment_111A_71876A76.xml><?xml version="1.0" encoding="utf-8"?>
<p188:cmLst xmlns:a="http://schemas.openxmlformats.org/drawingml/2006/main" xmlns:r="http://schemas.openxmlformats.org/officeDocument/2006/relationships" xmlns:p188="http://schemas.microsoft.com/office/powerpoint/2018/8/main">
  <p188:cm id="{3E27C0DB-8E55-422D-BF2A-4797DE098656}" authorId="{90511B58-02FD-6C94-014C-9151877396E6}" created="2022-02-18T07:52:44.989">
    <ac:deMkLst xmlns:ac="http://schemas.microsoft.com/office/drawing/2013/main/command">
      <pc:docMk xmlns:pc="http://schemas.microsoft.com/office/powerpoint/2013/main/command"/>
      <pc:sldMk xmlns:pc="http://schemas.microsoft.com/office/powerpoint/2013/main/command" cId="1904700022" sldId="4378"/>
      <ac:spMk id="2" creationId="{72FE8E9D-11D1-44E1-B79D-D0F901B998A2}"/>
    </ac:deMkLst>
    <p188:txBody>
      <a:bodyPr/>
      <a:lstStyle/>
      <a:p>
        <a:r>
          <a:rPr lang="es-ES"/>
          <a:t>This link is not available</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9632EB-E4F1-4CFF-B171-FF62B7240F19}"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IE"/>
        </a:p>
      </dgm:t>
    </dgm:pt>
    <dgm:pt modelId="{34A8022D-A02D-4845-9D0C-8EF597C162B1}">
      <dgm:prSet phldrT="[Text]"/>
      <dgm:spPr/>
      <dgm:t>
        <a:bodyPr/>
        <a:lstStyle/>
        <a:p>
          <a:r>
            <a:rPr lang="lt-LT" b="1" dirty="0">
              <a:solidFill>
                <a:srgbClr val="1BA19A"/>
              </a:solidFill>
            </a:rPr>
            <a:t>Žaliava</a:t>
          </a:r>
          <a:endParaRPr lang="en-IE" b="1" dirty="0">
            <a:solidFill>
              <a:srgbClr val="1BA19A"/>
            </a:solidFill>
          </a:endParaRPr>
        </a:p>
      </dgm:t>
    </dgm:pt>
    <dgm:pt modelId="{134DEB9A-9044-4A4E-88ED-2D86C7177F88}" type="parTrans" cxnId="{724E1E96-8D50-47B6-9DA4-2F7CB110C5CD}">
      <dgm:prSet/>
      <dgm:spPr/>
      <dgm:t>
        <a:bodyPr/>
        <a:lstStyle/>
        <a:p>
          <a:endParaRPr lang="en-IE"/>
        </a:p>
      </dgm:t>
    </dgm:pt>
    <dgm:pt modelId="{C72AA101-B806-474D-846A-DCFBA64D2BD6}" type="sibTrans" cxnId="{724E1E96-8D50-47B6-9DA4-2F7CB110C5CD}">
      <dgm:prSet/>
      <dgm:spPr/>
      <dgm:t>
        <a:bodyPr/>
        <a:lstStyle/>
        <a:p>
          <a:endParaRPr lang="en-IE"/>
        </a:p>
      </dgm:t>
    </dgm:pt>
    <dgm:pt modelId="{A79EA46E-A83D-4900-A475-53B38A7FDA5E}">
      <dgm:prSet phldrT="[Text]"/>
      <dgm:spPr/>
      <dgm:t>
        <a:bodyPr/>
        <a:lstStyle/>
        <a:p>
          <a:r>
            <a:rPr lang="lt-LT" b="1" dirty="0">
              <a:solidFill>
                <a:srgbClr val="E78E0B"/>
              </a:solidFill>
            </a:rPr>
            <a:t>Apdorojimo technologija</a:t>
          </a:r>
          <a:endParaRPr lang="en-IE" b="1" dirty="0">
            <a:solidFill>
              <a:srgbClr val="E78E0B"/>
            </a:solidFill>
          </a:endParaRPr>
        </a:p>
      </dgm:t>
    </dgm:pt>
    <dgm:pt modelId="{83B73369-5880-465D-8B6D-AB12BEB2A48A}" type="parTrans" cxnId="{E9A0456E-0AC2-4E8D-9DC5-8446F386848A}">
      <dgm:prSet/>
      <dgm:spPr/>
      <dgm:t>
        <a:bodyPr/>
        <a:lstStyle/>
        <a:p>
          <a:endParaRPr lang="en-IE"/>
        </a:p>
      </dgm:t>
    </dgm:pt>
    <dgm:pt modelId="{F4FA2D7C-2C09-4B43-9314-5C682A226891}" type="sibTrans" cxnId="{E9A0456E-0AC2-4E8D-9DC5-8446F386848A}">
      <dgm:prSet/>
      <dgm:spPr>
        <a:solidFill>
          <a:srgbClr val="FFC000"/>
        </a:solidFill>
      </dgm:spPr>
      <dgm:t>
        <a:bodyPr/>
        <a:lstStyle/>
        <a:p>
          <a:endParaRPr lang="en-IE"/>
        </a:p>
      </dgm:t>
    </dgm:pt>
    <dgm:pt modelId="{BF95E7E1-7F2F-4F06-8A73-39BA1A9297D4}">
      <dgm:prSet phldrT="[Text]"/>
      <dgm:spPr/>
      <dgm:t>
        <a:bodyPr/>
        <a:lstStyle/>
        <a:p>
          <a:r>
            <a:rPr lang="lt-LT" b="1" dirty="0">
              <a:solidFill>
                <a:srgbClr val="85D2E1"/>
              </a:solidFill>
            </a:rPr>
            <a:t>Taikymas</a:t>
          </a:r>
          <a:endParaRPr lang="en-IE" b="1" dirty="0">
            <a:solidFill>
              <a:srgbClr val="85D2E1"/>
            </a:solidFill>
          </a:endParaRPr>
        </a:p>
      </dgm:t>
    </dgm:pt>
    <dgm:pt modelId="{8321C278-C65C-49C4-8057-1B5FB377F149}" type="parTrans" cxnId="{3B831442-0A6E-4287-8FC9-2EF2F42BE17D}">
      <dgm:prSet/>
      <dgm:spPr/>
      <dgm:t>
        <a:bodyPr/>
        <a:lstStyle/>
        <a:p>
          <a:endParaRPr lang="en-IE"/>
        </a:p>
      </dgm:t>
    </dgm:pt>
    <dgm:pt modelId="{9E7EA3B6-BD65-4F73-8ECF-8F34BE6F5B2D}" type="sibTrans" cxnId="{3B831442-0A6E-4287-8FC9-2EF2F42BE17D}">
      <dgm:prSet/>
      <dgm:spPr>
        <a:solidFill>
          <a:srgbClr val="1188A3"/>
        </a:solidFill>
      </dgm:spPr>
      <dgm:t>
        <a:bodyPr/>
        <a:lstStyle/>
        <a:p>
          <a:endParaRPr lang="en-IE"/>
        </a:p>
      </dgm:t>
    </dgm:pt>
    <dgm:pt modelId="{7D39DFFF-5AF9-48F2-98C3-E5BF388DC0A5}">
      <dgm:prSet phldrT="[Text]"/>
      <dgm:spPr/>
      <dgm:t>
        <a:bodyPr/>
        <a:lstStyle/>
        <a:p>
          <a:r>
            <a:rPr lang="lt-LT" b="1" dirty="0">
              <a:solidFill>
                <a:srgbClr val="1D599B"/>
              </a:solidFill>
            </a:rPr>
            <a:t>Taisyklės ir apribojimai</a:t>
          </a:r>
          <a:endParaRPr lang="en-IE" b="1" dirty="0">
            <a:solidFill>
              <a:srgbClr val="1D599B"/>
            </a:solidFill>
          </a:endParaRPr>
        </a:p>
      </dgm:t>
    </dgm:pt>
    <dgm:pt modelId="{30277618-CE93-4E55-95E9-98B359403E4C}" type="parTrans" cxnId="{20014205-B17A-495B-BAD5-9F1A57E55BCC}">
      <dgm:prSet/>
      <dgm:spPr/>
      <dgm:t>
        <a:bodyPr/>
        <a:lstStyle/>
        <a:p>
          <a:endParaRPr lang="en-IE"/>
        </a:p>
      </dgm:t>
    </dgm:pt>
    <dgm:pt modelId="{29C22455-1BCF-4C53-B8DE-FC4A3B61F438}" type="sibTrans" cxnId="{20014205-B17A-495B-BAD5-9F1A57E55BCC}">
      <dgm:prSet/>
      <dgm:spPr/>
      <dgm:t>
        <a:bodyPr/>
        <a:lstStyle/>
        <a:p>
          <a:endParaRPr lang="en-IE"/>
        </a:p>
      </dgm:t>
    </dgm:pt>
    <dgm:pt modelId="{3C5D96D4-B678-4BFD-81AB-CDB90A1C5C47}">
      <dgm:prSet phldrT="[Text]"/>
      <dgm:spPr/>
      <dgm:t>
        <a:bodyPr/>
        <a:lstStyle/>
        <a:p>
          <a:r>
            <a:rPr lang="lt-LT" b="1" dirty="0">
              <a:solidFill>
                <a:srgbClr val="1188A3"/>
              </a:solidFill>
            </a:rPr>
            <a:t>Jutiminis įkvėpimas</a:t>
          </a:r>
          <a:endParaRPr lang="en-IE" b="1" dirty="0">
            <a:solidFill>
              <a:srgbClr val="1188A3"/>
            </a:solidFill>
          </a:endParaRPr>
        </a:p>
      </dgm:t>
    </dgm:pt>
    <dgm:pt modelId="{A7296189-4F04-4903-9077-1C97F2D6B295}" type="parTrans" cxnId="{5847FB2E-F927-4B84-9AB5-A741681FECB4}">
      <dgm:prSet/>
      <dgm:spPr/>
      <dgm:t>
        <a:bodyPr/>
        <a:lstStyle/>
        <a:p>
          <a:endParaRPr lang="en-IE"/>
        </a:p>
      </dgm:t>
    </dgm:pt>
    <dgm:pt modelId="{D8B329FE-0E38-4551-BE95-ACD076BDDB66}" type="sibTrans" cxnId="{5847FB2E-F927-4B84-9AB5-A741681FECB4}">
      <dgm:prSet/>
      <dgm:spPr>
        <a:solidFill>
          <a:srgbClr val="FFC000"/>
        </a:solidFill>
      </dgm:spPr>
      <dgm:t>
        <a:bodyPr/>
        <a:lstStyle/>
        <a:p>
          <a:endParaRPr lang="en-IE"/>
        </a:p>
      </dgm:t>
    </dgm:pt>
    <dgm:pt modelId="{E3531216-DE1B-4D37-9AF0-0513EA532E27}" type="pres">
      <dgm:prSet presAssocID="{8C9632EB-E4F1-4CFF-B171-FF62B7240F19}" presName="cycle" presStyleCnt="0">
        <dgm:presLayoutVars>
          <dgm:dir/>
          <dgm:resizeHandles val="exact"/>
        </dgm:presLayoutVars>
      </dgm:prSet>
      <dgm:spPr/>
    </dgm:pt>
    <dgm:pt modelId="{6FD1DBB4-B05F-4D6A-BA84-E58A08B54F37}" type="pres">
      <dgm:prSet presAssocID="{34A8022D-A02D-4845-9D0C-8EF597C162B1}" presName="dummy" presStyleCnt="0"/>
      <dgm:spPr/>
    </dgm:pt>
    <dgm:pt modelId="{055903FC-DFE5-46A3-8D01-B19087A2D918}" type="pres">
      <dgm:prSet presAssocID="{34A8022D-A02D-4845-9D0C-8EF597C162B1}" presName="node" presStyleLbl="revTx" presStyleIdx="0" presStyleCnt="5">
        <dgm:presLayoutVars>
          <dgm:bulletEnabled val="1"/>
        </dgm:presLayoutVars>
      </dgm:prSet>
      <dgm:spPr/>
    </dgm:pt>
    <dgm:pt modelId="{38E1D2FC-4FF8-4D7C-8C93-156C9B36016B}" type="pres">
      <dgm:prSet presAssocID="{C72AA101-B806-474D-846A-DCFBA64D2BD6}" presName="sibTrans" presStyleLbl="node1" presStyleIdx="0" presStyleCnt="5"/>
      <dgm:spPr/>
    </dgm:pt>
    <dgm:pt modelId="{FBE5531F-F81A-4107-801B-DD7F6C0EF90B}" type="pres">
      <dgm:prSet presAssocID="{A79EA46E-A83D-4900-A475-53B38A7FDA5E}" presName="dummy" presStyleCnt="0"/>
      <dgm:spPr/>
    </dgm:pt>
    <dgm:pt modelId="{92173E38-36CC-4494-81D0-A6CF07420BEC}" type="pres">
      <dgm:prSet presAssocID="{A79EA46E-A83D-4900-A475-53B38A7FDA5E}" presName="node" presStyleLbl="revTx" presStyleIdx="1" presStyleCnt="5">
        <dgm:presLayoutVars>
          <dgm:bulletEnabled val="1"/>
        </dgm:presLayoutVars>
      </dgm:prSet>
      <dgm:spPr/>
    </dgm:pt>
    <dgm:pt modelId="{E885429F-05D3-4A39-B43A-B4659535DE3D}" type="pres">
      <dgm:prSet presAssocID="{F4FA2D7C-2C09-4B43-9314-5C682A226891}" presName="sibTrans" presStyleLbl="node1" presStyleIdx="1" presStyleCnt="5"/>
      <dgm:spPr/>
    </dgm:pt>
    <dgm:pt modelId="{D758E0E6-D5FA-4E0A-8671-27DDC8E209F8}" type="pres">
      <dgm:prSet presAssocID="{BF95E7E1-7F2F-4F06-8A73-39BA1A9297D4}" presName="dummy" presStyleCnt="0"/>
      <dgm:spPr/>
    </dgm:pt>
    <dgm:pt modelId="{139B1868-CF45-4A7E-BE28-D0A3655F9D44}" type="pres">
      <dgm:prSet presAssocID="{BF95E7E1-7F2F-4F06-8A73-39BA1A9297D4}" presName="node" presStyleLbl="revTx" presStyleIdx="2" presStyleCnt="5">
        <dgm:presLayoutVars>
          <dgm:bulletEnabled val="1"/>
        </dgm:presLayoutVars>
      </dgm:prSet>
      <dgm:spPr/>
    </dgm:pt>
    <dgm:pt modelId="{63660EC7-4E42-46D3-885B-AD193B0B804A}" type="pres">
      <dgm:prSet presAssocID="{9E7EA3B6-BD65-4F73-8ECF-8F34BE6F5B2D}" presName="sibTrans" presStyleLbl="node1" presStyleIdx="2" presStyleCnt="5"/>
      <dgm:spPr/>
    </dgm:pt>
    <dgm:pt modelId="{161EC7EF-8C12-4331-90BA-7D4221D582D3}" type="pres">
      <dgm:prSet presAssocID="{7D39DFFF-5AF9-48F2-98C3-E5BF388DC0A5}" presName="dummy" presStyleCnt="0"/>
      <dgm:spPr/>
    </dgm:pt>
    <dgm:pt modelId="{FFFC7329-718F-489D-BD9B-BB2094DF4601}" type="pres">
      <dgm:prSet presAssocID="{7D39DFFF-5AF9-48F2-98C3-E5BF388DC0A5}" presName="node" presStyleLbl="revTx" presStyleIdx="3" presStyleCnt="5">
        <dgm:presLayoutVars>
          <dgm:bulletEnabled val="1"/>
        </dgm:presLayoutVars>
      </dgm:prSet>
      <dgm:spPr/>
    </dgm:pt>
    <dgm:pt modelId="{EF7359D0-7567-429A-89BF-BA828D59C9A4}" type="pres">
      <dgm:prSet presAssocID="{29C22455-1BCF-4C53-B8DE-FC4A3B61F438}" presName="sibTrans" presStyleLbl="node1" presStyleIdx="3" presStyleCnt="5"/>
      <dgm:spPr/>
    </dgm:pt>
    <dgm:pt modelId="{6665E5C6-3AA2-4BCB-9880-3629BDE84F9D}" type="pres">
      <dgm:prSet presAssocID="{3C5D96D4-B678-4BFD-81AB-CDB90A1C5C47}" presName="dummy" presStyleCnt="0"/>
      <dgm:spPr/>
    </dgm:pt>
    <dgm:pt modelId="{63BB031E-9F03-4717-9C7C-73D8BD1A2F72}" type="pres">
      <dgm:prSet presAssocID="{3C5D96D4-B678-4BFD-81AB-CDB90A1C5C47}" presName="node" presStyleLbl="revTx" presStyleIdx="4" presStyleCnt="5">
        <dgm:presLayoutVars>
          <dgm:bulletEnabled val="1"/>
        </dgm:presLayoutVars>
      </dgm:prSet>
      <dgm:spPr/>
    </dgm:pt>
    <dgm:pt modelId="{BA204AC6-4E57-49FC-87B1-79D69F5FCA26}" type="pres">
      <dgm:prSet presAssocID="{D8B329FE-0E38-4551-BE95-ACD076BDDB66}" presName="sibTrans" presStyleLbl="node1" presStyleIdx="4" presStyleCnt="5"/>
      <dgm:spPr/>
    </dgm:pt>
  </dgm:ptLst>
  <dgm:cxnLst>
    <dgm:cxn modelId="{20014205-B17A-495B-BAD5-9F1A57E55BCC}" srcId="{8C9632EB-E4F1-4CFF-B171-FF62B7240F19}" destId="{7D39DFFF-5AF9-48F2-98C3-E5BF388DC0A5}" srcOrd="3" destOrd="0" parTransId="{30277618-CE93-4E55-95E9-98B359403E4C}" sibTransId="{29C22455-1BCF-4C53-B8DE-FC4A3B61F438}"/>
    <dgm:cxn modelId="{61747F21-DB7A-402E-A03E-F3976EC4B7DA}" type="presOf" srcId="{8C9632EB-E4F1-4CFF-B171-FF62B7240F19}" destId="{E3531216-DE1B-4D37-9AF0-0513EA532E27}" srcOrd="0" destOrd="0" presId="urn:microsoft.com/office/officeart/2005/8/layout/cycle1"/>
    <dgm:cxn modelId="{5847FB2E-F927-4B84-9AB5-A741681FECB4}" srcId="{8C9632EB-E4F1-4CFF-B171-FF62B7240F19}" destId="{3C5D96D4-B678-4BFD-81AB-CDB90A1C5C47}" srcOrd="4" destOrd="0" parTransId="{A7296189-4F04-4903-9077-1C97F2D6B295}" sibTransId="{D8B329FE-0E38-4551-BE95-ACD076BDDB66}"/>
    <dgm:cxn modelId="{A8D0C63B-873A-4C5D-8580-9B27E6148C45}" type="presOf" srcId="{BF95E7E1-7F2F-4F06-8A73-39BA1A9297D4}" destId="{139B1868-CF45-4A7E-BE28-D0A3655F9D44}" srcOrd="0" destOrd="0" presId="urn:microsoft.com/office/officeart/2005/8/layout/cycle1"/>
    <dgm:cxn modelId="{A6852C3C-AD20-4F2B-BB04-17633BC83768}" type="presOf" srcId="{7D39DFFF-5AF9-48F2-98C3-E5BF388DC0A5}" destId="{FFFC7329-718F-489D-BD9B-BB2094DF4601}" srcOrd="0" destOrd="0" presId="urn:microsoft.com/office/officeart/2005/8/layout/cycle1"/>
    <dgm:cxn modelId="{3A52515D-533C-4526-8116-A3B40DE09F99}" type="presOf" srcId="{3C5D96D4-B678-4BFD-81AB-CDB90A1C5C47}" destId="{63BB031E-9F03-4717-9C7C-73D8BD1A2F72}" srcOrd="0" destOrd="0" presId="urn:microsoft.com/office/officeart/2005/8/layout/cycle1"/>
    <dgm:cxn modelId="{3B831442-0A6E-4287-8FC9-2EF2F42BE17D}" srcId="{8C9632EB-E4F1-4CFF-B171-FF62B7240F19}" destId="{BF95E7E1-7F2F-4F06-8A73-39BA1A9297D4}" srcOrd="2" destOrd="0" parTransId="{8321C278-C65C-49C4-8057-1B5FB377F149}" sibTransId="{9E7EA3B6-BD65-4F73-8ECF-8F34BE6F5B2D}"/>
    <dgm:cxn modelId="{E9A0456E-0AC2-4E8D-9DC5-8446F386848A}" srcId="{8C9632EB-E4F1-4CFF-B171-FF62B7240F19}" destId="{A79EA46E-A83D-4900-A475-53B38A7FDA5E}" srcOrd="1" destOrd="0" parTransId="{83B73369-5880-465D-8B6D-AB12BEB2A48A}" sibTransId="{F4FA2D7C-2C09-4B43-9314-5C682A226891}"/>
    <dgm:cxn modelId="{99FFA552-179C-44FB-9D40-6DD51AE00845}" type="presOf" srcId="{29C22455-1BCF-4C53-B8DE-FC4A3B61F438}" destId="{EF7359D0-7567-429A-89BF-BA828D59C9A4}" srcOrd="0" destOrd="0" presId="urn:microsoft.com/office/officeart/2005/8/layout/cycle1"/>
    <dgm:cxn modelId="{86FB6456-FB89-494B-8241-8CEE10982947}" type="presOf" srcId="{34A8022D-A02D-4845-9D0C-8EF597C162B1}" destId="{055903FC-DFE5-46A3-8D01-B19087A2D918}" srcOrd="0" destOrd="0" presId="urn:microsoft.com/office/officeart/2005/8/layout/cycle1"/>
    <dgm:cxn modelId="{5D3F0A7B-2B34-4A27-9443-4E7FF02F5D7A}" type="presOf" srcId="{D8B329FE-0E38-4551-BE95-ACD076BDDB66}" destId="{BA204AC6-4E57-49FC-87B1-79D69F5FCA26}" srcOrd="0" destOrd="0" presId="urn:microsoft.com/office/officeart/2005/8/layout/cycle1"/>
    <dgm:cxn modelId="{FB471680-B7E6-46A6-B4BA-BE8733856D19}" type="presOf" srcId="{9E7EA3B6-BD65-4F73-8ECF-8F34BE6F5B2D}" destId="{63660EC7-4E42-46D3-885B-AD193B0B804A}" srcOrd="0" destOrd="0" presId="urn:microsoft.com/office/officeart/2005/8/layout/cycle1"/>
    <dgm:cxn modelId="{724E1E96-8D50-47B6-9DA4-2F7CB110C5CD}" srcId="{8C9632EB-E4F1-4CFF-B171-FF62B7240F19}" destId="{34A8022D-A02D-4845-9D0C-8EF597C162B1}" srcOrd="0" destOrd="0" parTransId="{134DEB9A-9044-4A4E-88ED-2D86C7177F88}" sibTransId="{C72AA101-B806-474D-846A-DCFBA64D2BD6}"/>
    <dgm:cxn modelId="{9A591599-FF0B-4C11-ADA9-42B5EADA6940}" type="presOf" srcId="{C72AA101-B806-474D-846A-DCFBA64D2BD6}" destId="{38E1D2FC-4FF8-4D7C-8C93-156C9B36016B}" srcOrd="0" destOrd="0" presId="urn:microsoft.com/office/officeart/2005/8/layout/cycle1"/>
    <dgm:cxn modelId="{DE3D2B9B-DFFC-4DBC-8943-0948D2725355}" type="presOf" srcId="{A79EA46E-A83D-4900-A475-53B38A7FDA5E}" destId="{92173E38-36CC-4494-81D0-A6CF07420BEC}" srcOrd="0" destOrd="0" presId="urn:microsoft.com/office/officeart/2005/8/layout/cycle1"/>
    <dgm:cxn modelId="{637374A3-5ADD-4E92-9554-E33F5E5075D6}" type="presOf" srcId="{F4FA2D7C-2C09-4B43-9314-5C682A226891}" destId="{E885429F-05D3-4A39-B43A-B4659535DE3D}" srcOrd="0" destOrd="0" presId="urn:microsoft.com/office/officeart/2005/8/layout/cycle1"/>
    <dgm:cxn modelId="{46FD91DC-1FDB-4008-A0E4-1BA6EBDE0094}" type="presParOf" srcId="{E3531216-DE1B-4D37-9AF0-0513EA532E27}" destId="{6FD1DBB4-B05F-4D6A-BA84-E58A08B54F37}" srcOrd="0" destOrd="0" presId="urn:microsoft.com/office/officeart/2005/8/layout/cycle1"/>
    <dgm:cxn modelId="{3B8026F4-021A-40F6-B8E8-9BB7A8AD83E3}" type="presParOf" srcId="{E3531216-DE1B-4D37-9AF0-0513EA532E27}" destId="{055903FC-DFE5-46A3-8D01-B19087A2D918}" srcOrd="1" destOrd="0" presId="urn:microsoft.com/office/officeart/2005/8/layout/cycle1"/>
    <dgm:cxn modelId="{00046C87-271C-4671-A57E-93D1344E1FD4}" type="presParOf" srcId="{E3531216-DE1B-4D37-9AF0-0513EA532E27}" destId="{38E1D2FC-4FF8-4D7C-8C93-156C9B36016B}" srcOrd="2" destOrd="0" presId="urn:microsoft.com/office/officeart/2005/8/layout/cycle1"/>
    <dgm:cxn modelId="{A521697D-4E9F-4EAF-B623-93FA8902FFE9}" type="presParOf" srcId="{E3531216-DE1B-4D37-9AF0-0513EA532E27}" destId="{FBE5531F-F81A-4107-801B-DD7F6C0EF90B}" srcOrd="3" destOrd="0" presId="urn:microsoft.com/office/officeart/2005/8/layout/cycle1"/>
    <dgm:cxn modelId="{B8421E25-7943-4A44-8941-4B33E27C63D7}" type="presParOf" srcId="{E3531216-DE1B-4D37-9AF0-0513EA532E27}" destId="{92173E38-36CC-4494-81D0-A6CF07420BEC}" srcOrd="4" destOrd="0" presId="urn:microsoft.com/office/officeart/2005/8/layout/cycle1"/>
    <dgm:cxn modelId="{C55A8860-DFC6-4F91-9862-A551FBC37C35}" type="presParOf" srcId="{E3531216-DE1B-4D37-9AF0-0513EA532E27}" destId="{E885429F-05D3-4A39-B43A-B4659535DE3D}" srcOrd="5" destOrd="0" presId="urn:microsoft.com/office/officeart/2005/8/layout/cycle1"/>
    <dgm:cxn modelId="{C092E249-1C4C-4424-ACA6-6EF827FF9C2C}" type="presParOf" srcId="{E3531216-DE1B-4D37-9AF0-0513EA532E27}" destId="{D758E0E6-D5FA-4E0A-8671-27DDC8E209F8}" srcOrd="6" destOrd="0" presId="urn:microsoft.com/office/officeart/2005/8/layout/cycle1"/>
    <dgm:cxn modelId="{EEED8A85-E731-4EDF-8201-4DCA509CACCC}" type="presParOf" srcId="{E3531216-DE1B-4D37-9AF0-0513EA532E27}" destId="{139B1868-CF45-4A7E-BE28-D0A3655F9D44}" srcOrd="7" destOrd="0" presId="urn:microsoft.com/office/officeart/2005/8/layout/cycle1"/>
    <dgm:cxn modelId="{3D32AD5B-AF80-41DF-8E73-D30BD0BFF161}" type="presParOf" srcId="{E3531216-DE1B-4D37-9AF0-0513EA532E27}" destId="{63660EC7-4E42-46D3-885B-AD193B0B804A}" srcOrd="8" destOrd="0" presId="urn:microsoft.com/office/officeart/2005/8/layout/cycle1"/>
    <dgm:cxn modelId="{7DCA7F6C-38EB-461C-90E0-59CC71CA4DD6}" type="presParOf" srcId="{E3531216-DE1B-4D37-9AF0-0513EA532E27}" destId="{161EC7EF-8C12-4331-90BA-7D4221D582D3}" srcOrd="9" destOrd="0" presId="urn:microsoft.com/office/officeart/2005/8/layout/cycle1"/>
    <dgm:cxn modelId="{E360DCA1-8204-4F75-B904-92FE895CC57D}" type="presParOf" srcId="{E3531216-DE1B-4D37-9AF0-0513EA532E27}" destId="{FFFC7329-718F-489D-BD9B-BB2094DF4601}" srcOrd="10" destOrd="0" presId="urn:microsoft.com/office/officeart/2005/8/layout/cycle1"/>
    <dgm:cxn modelId="{0836708E-0F9D-40F1-B3B2-4A3612B1848F}" type="presParOf" srcId="{E3531216-DE1B-4D37-9AF0-0513EA532E27}" destId="{EF7359D0-7567-429A-89BF-BA828D59C9A4}" srcOrd="11" destOrd="0" presId="urn:microsoft.com/office/officeart/2005/8/layout/cycle1"/>
    <dgm:cxn modelId="{B64E4ED8-6F92-43FC-A8B2-8C9FC0986563}" type="presParOf" srcId="{E3531216-DE1B-4D37-9AF0-0513EA532E27}" destId="{6665E5C6-3AA2-4BCB-9880-3629BDE84F9D}" srcOrd="12" destOrd="0" presId="urn:microsoft.com/office/officeart/2005/8/layout/cycle1"/>
    <dgm:cxn modelId="{34CFBA28-44E1-450E-B631-AF06E66E87B5}" type="presParOf" srcId="{E3531216-DE1B-4D37-9AF0-0513EA532E27}" destId="{63BB031E-9F03-4717-9C7C-73D8BD1A2F72}" srcOrd="13" destOrd="0" presId="urn:microsoft.com/office/officeart/2005/8/layout/cycle1"/>
    <dgm:cxn modelId="{FE21FE6A-B2CE-4289-B7ED-70717B867F8D}" type="presParOf" srcId="{E3531216-DE1B-4D37-9AF0-0513EA532E27}" destId="{BA204AC6-4E57-49FC-87B1-79D69F5FCA26}"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5903FC-DFE5-46A3-8D01-B19087A2D918}">
      <dsp:nvSpPr>
        <dsp:cNvPr id="0" name=""/>
        <dsp:cNvSpPr/>
      </dsp:nvSpPr>
      <dsp:spPr>
        <a:xfrm>
          <a:off x="4704665" y="39140"/>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lt-LT" sz="1900" b="1" kern="1200" dirty="0">
              <a:solidFill>
                <a:srgbClr val="1BA19A"/>
              </a:solidFill>
            </a:rPr>
            <a:t>Žaliava</a:t>
          </a:r>
          <a:endParaRPr lang="en-IE" sz="1900" b="1" kern="1200" dirty="0">
            <a:solidFill>
              <a:srgbClr val="1BA19A"/>
            </a:solidFill>
          </a:endParaRPr>
        </a:p>
      </dsp:txBody>
      <dsp:txXfrm>
        <a:off x="4704665" y="39140"/>
        <a:ext cx="1341437" cy="1341437"/>
      </dsp:txXfrm>
    </dsp:sp>
    <dsp:sp modelId="{38E1D2FC-4FF8-4D7C-8C93-156C9B36016B}">
      <dsp:nvSpPr>
        <dsp:cNvPr id="0" name=""/>
        <dsp:cNvSpPr/>
      </dsp:nvSpPr>
      <dsp:spPr>
        <a:xfrm>
          <a:off x="1549560" y="385"/>
          <a:ext cx="5028878" cy="5028878"/>
        </a:xfrm>
        <a:prstGeom prst="circularArrow">
          <a:avLst>
            <a:gd name="adj1" fmla="val 5202"/>
            <a:gd name="adj2" fmla="val 336015"/>
            <a:gd name="adj3" fmla="val 21292825"/>
            <a:gd name="adj4" fmla="val 19766604"/>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173E38-36CC-4494-81D0-A6CF07420BEC}">
      <dsp:nvSpPr>
        <dsp:cNvPr id="0" name=""/>
        <dsp:cNvSpPr/>
      </dsp:nvSpPr>
      <dsp:spPr>
        <a:xfrm>
          <a:off x="5515145" y="2533541"/>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lt-LT" sz="1900" b="1" kern="1200" dirty="0">
              <a:solidFill>
                <a:srgbClr val="E78E0B"/>
              </a:solidFill>
            </a:rPr>
            <a:t>Apdorojimo technologija</a:t>
          </a:r>
          <a:endParaRPr lang="en-IE" sz="1900" b="1" kern="1200" dirty="0">
            <a:solidFill>
              <a:srgbClr val="E78E0B"/>
            </a:solidFill>
          </a:endParaRPr>
        </a:p>
      </dsp:txBody>
      <dsp:txXfrm>
        <a:off x="5515145" y="2533541"/>
        <a:ext cx="1341437" cy="1341437"/>
      </dsp:txXfrm>
    </dsp:sp>
    <dsp:sp modelId="{E885429F-05D3-4A39-B43A-B4659535DE3D}">
      <dsp:nvSpPr>
        <dsp:cNvPr id="0" name=""/>
        <dsp:cNvSpPr/>
      </dsp:nvSpPr>
      <dsp:spPr>
        <a:xfrm>
          <a:off x="1549560" y="385"/>
          <a:ext cx="5028878" cy="5028878"/>
        </a:xfrm>
        <a:prstGeom prst="circularArrow">
          <a:avLst>
            <a:gd name="adj1" fmla="val 5202"/>
            <a:gd name="adj2" fmla="val 336015"/>
            <a:gd name="adj3" fmla="val 4014266"/>
            <a:gd name="adj4" fmla="val 2253829"/>
            <a:gd name="adj5" fmla="val 6068"/>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9B1868-CF45-4A7E-BE28-D0A3655F9D44}">
      <dsp:nvSpPr>
        <dsp:cNvPr id="0" name=""/>
        <dsp:cNvSpPr/>
      </dsp:nvSpPr>
      <dsp:spPr>
        <a:xfrm>
          <a:off x="3393281" y="4075166"/>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lt-LT" sz="1900" b="1" kern="1200" dirty="0">
              <a:solidFill>
                <a:srgbClr val="85D2E1"/>
              </a:solidFill>
            </a:rPr>
            <a:t>Taikymas</a:t>
          </a:r>
          <a:endParaRPr lang="en-IE" sz="1900" b="1" kern="1200" dirty="0">
            <a:solidFill>
              <a:srgbClr val="85D2E1"/>
            </a:solidFill>
          </a:endParaRPr>
        </a:p>
      </dsp:txBody>
      <dsp:txXfrm>
        <a:off x="3393281" y="4075166"/>
        <a:ext cx="1341437" cy="1341437"/>
      </dsp:txXfrm>
    </dsp:sp>
    <dsp:sp modelId="{63660EC7-4E42-46D3-885B-AD193B0B804A}">
      <dsp:nvSpPr>
        <dsp:cNvPr id="0" name=""/>
        <dsp:cNvSpPr/>
      </dsp:nvSpPr>
      <dsp:spPr>
        <a:xfrm>
          <a:off x="1549560" y="385"/>
          <a:ext cx="5028878" cy="5028878"/>
        </a:xfrm>
        <a:prstGeom prst="circularArrow">
          <a:avLst>
            <a:gd name="adj1" fmla="val 5202"/>
            <a:gd name="adj2" fmla="val 336015"/>
            <a:gd name="adj3" fmla="val 8210155"/>
            <a:gd name="adj4" fmla="val 6449719"/>
            <a:gd name="adj5" fmla="val 6068"/>
          </a:avLst>
        </a:prstGeom>
        <a:solidFill>
          <a:srgbClr val="1188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FC7329-718F-489D-BD9B-BB2094DF4601}">
      <dsp:nvSpPr>
        <dsp:cNvPr id="0" name=""/>
        <dsp:cNvSpPr/>
      </dsp:nvSpPr>
      <dsp:spPr>
        <a:xfrm>
          <a:off x="1271416" y="2533541"/>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lt-LT" sz="1900" b="1" kern="1200" dirty="0">
              <a:solidFill>
                <a:srgbClr val="1D599B"/>
              </a:solidFill>
            </a:rPr>
            <a:t>Taisyklės ir apribojimai</a:t>
          </a:r>
          <a:endParaRPr lang="en-IE" sz="1900" b="1" kern="1200" dirty="0">
            <a:solidFill>
              <a:srgbClr val="1D599B"/>
            </a:solidFill>
          </a:endParaRPr>
        </a:p>
      </dsp:txBody>
      <dsp:txXfrm>
        <a:off x="1271416" y="2533541"/>
        <a:ext cx="1341437" cy="1341437"/>
      </dsp:txXfrm>
    </dsp:sp>
    <dsp:sp modelId="{EF7359D0-7567-429A-89BF-BA828D59C9A4}">
      <dsp:nvSpPr>
        <dsp:cNvPr id="0" name=""/>
        <dsp:cNvSpPr/>
      </dsp:nvSpPr>
      <dsp:spPr>
        <a:xfrm>
          <a:off x="1549560" y="385"/>
          <a:ext cx="5028878" cy="5028878"/>
        </a:xfrm>
        <a:prstGeom prst="circularArrow">
          <a:avLst>
            <a:gd name="adj1" fmla="val 5202"/>
            <a:gd name="adj2" fmla="val 336015"/>
            <a:gd name="adj3" fmla="val 12297380"/>
            <a:gd name="adj4" fmla="val 10771160"/>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BB031E-9F03-4717-9C7C-73D8BD1A2F72}">
      <dsp:nvSpPr>
        <dsp:cNvPr id="0" name=""/>
        <dsp:cNvSpPr/>
      </dsp:nvSpPr>
      <dsp:spPr>
        <a:xfrm>
          <a:off x="2081896" y="39140"/>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lt-LT" sz="1900" b="1" kern="1200" dirty="0">
              <a:solidFill>
                <a:srgbClr val="1188A3"/>
              </a:solidFill>
            </a:rPr>
            <a:t>Jutiminis įkvėpimas</a:t>
          </a:r>
          <a:endParaRPr lang="en-IE" sz="1900" b="1" kern="1200" dirty="0">
            <a:solidFill>
              <a:srgbClr val="1188A3"/>
            </a:solidFill>
          </a:endParaRPr>
        </a:p>
      </dsp:txBody>
      <dsp:txXfrm>
        <a:off x="2081896" y="39140"/>
        <a:ext cx="1341437" cy="1341437"/>
      </dsp:txXfrm>
    </dsp:sp>
    <dsp:sp modelId="{BA204AC6-4E57-49FC-87B1-79D69F5FCA26}">
      <dsp:nvSpPr>
        <dsp:cNvPr id="0" name=""/>
        <dsp:cNvSpPr/>
      </dsp:nvSpPr>
      <dsp:spPr>
        <a:xfrm>
          <a:off x="1549560" y="385"/>
          <a:ext cx="5028878" cy="5028878"/>
        </a:xfrm>
        <a:prstGeom prst="circularArrow">
          <a:avLst>
            <a:gd name="adj1" fmla="val 5202"/>
            <a:gd name="adj2" fmla="val 336015"/>
            <a:gd name="adj3" fmla="val 16865256"/>
            <a:gd name="adj4" fmla="val 15198729"/>
            <a:gd name="adj5" fmla="val 6068"/>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3C39DE-7967-4758-A3AE-AF0644DCA834}" type="datetimeFigureOut">
              <a:rPr lang="en-US" smtClean="0"/>
              <a:t>6/14/2022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0EFACA-ED61-4448-BF0C-D6EE5CCA51B5}" type="slidenum">
              <a:rPr lang="en-US" smtClean="0"/>
              <a:t>‹#›</a:t>
            </a:fld>
            <a:endParaRPr lang="en-US"/>
          </a:p>
        </p:txBody>
      </p:sp>
    </p:spTree>
    <p:extLst>
      <p:ext uri="{BB962C8B-B14F-4D97-AF65-F5344CB8AC3E}">
        <p14:creationId xmlns:p14="http://schemas.microsoft.com/office/powerpoint/2010/main" val="4273464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0EFACA-ED61-4448-BF0C-D6EE5CCA51B5}" type="slidenum">
              <a:rPr lang="en-US" smtClean="0"/>
              <a:t>5</a:t>
            </a:fld>
            <a:endParaRPr lang="en-US"/>
          </a:p>
        </p:txBody>
      </p:sp>
    </p:spTree>
    <p:extLst>
      <p:ext uri="{BB962C8B-B14F-4D97-AF65-F5344CB8AC3E}">
        <p14:creationId xmlns:p14="http://schemas.microsoft.com/office/powerpoint/2010/main" val="1191033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0EFACA-ED61-4448-BF0C-D6EE5CCA51B5}" type="slidenum">
              <a:rPr lang="en-US" smtClean="0"/>
              <a:t>14</a:t>
            </a:fld>
            <a:endParaRPr lang="en-US"/>
          </a:p>
        </p:txBody>
      </p:sp>
    </p:spTree>
    <p:extLst>
      <p:ext uri="{BB962C8B-B14F-4D97-AF65-F5344CB8AC3E}">
        <p14:creationId xmlns:p14="http://schemas.microsoft.com/office/powerpoint/2010/main" val="3705515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5"/>
          </p:nvPr>
        </p:nvSpPr>
        <p:spPr/>
        <p:txBody>
          <a:bodyPr/>
          <a:lstStyle/>
          <a:p>
            <a:fld id="{D00EFACA-ED61-4448-BF0C-D6EE5CCA51B5}" type="slidenum">
              <a:rPr lang="en-US" smtClean="0"/>
              <a:t>15</a:t>
            </a:fld>
            <a:endParaRPr lang="en-US"/>
          </a:p>
        </p:txBody>
      </p:sp>
    </p:spTree>
    <p:extLst>
      <p:ext uri="{BB962C8B-B14F-4D97-AF65-F5344CB8AC3E}">
        <p14:creationId xmlns:p14="http://schemas.microsoft.com/office/powerpoint/2010/main" val="1459614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0EFACA-ED61-4448-BF0C-D6EE5CCA51B5}" type="slidenum">
              <a:rPr lang="en-US" smtClean="0"/>
              <a:t>37</a:t>
            </a:fld>
            <a:endParaRPr lang="en-US"/>
          </a:p>
        </p:txBody>
      </p:sp>
    </p:spTree>
    <p:extLst>
      <p:ext uri="{BB962C8B-B14F-4D97-AF65-F5344CB8AC3E}">
        <p14:creationId xmlns:p14="http://schemas.microsoft.com/office/powerpoint/2010/main" val="1315534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D00EFACA-ED61-4448-BF0C-D6EE5CCA51B5}" type="slidenum">
              <a:rPr lang="en-US" smtClean="0"/>
              <a:t>62</a:t>
            </a:fld>
            <a:endParaRPr lang="en-US"/>
          </a:p>
        </p:txBody>
      </p:sp>
    </p:spTree>
    <p:extLst>
      <p:ext uri="{BB962C8B-B14F-4D97-AF65-F5344CB8AC3E}">
        <p14:creationId xmlns:p14="http://schemas.microsoft.com/office/powerpoint/2010/main" val="63285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T" dirty="0"/>
          </a:p>
        </p:txBody>
      </p:sp>
      <p:sp>
        <p:nvSpPr>
          <p:cNvPr id="4" name="Slide Number Placeholder 3"/>
          <p:cNvSpPr>
            <a:spLocks noGrp="1"/>
          </p:cNvSpPr>
          <p:nvPr>
            <p:ph type="sldNum" sz="quarter" idx="5"/>
          </p:nvPr>
        </p:nvSpPr>
        <p:spPr/>
        <p:txBody>
          <a:bodyPr/>
          <a:lstStyle/>
          <a:p>
            <a:fld id="{D00EFACA-ED61-4448-BF0C-D6EE5CCA51B5}" type="slidenum">
              <a:rPr lang="en-US" smtClean="0"/>
              <a:t>64</a:t>
            </a:fld>
            <a:endParaRPr lang="en-US"/>
          </a:p>
        </p:txBody>
      </p:sp>
    </p:spTree>
    <p:extLst>
      <p:ext uri="{BB962C8B-B14F-4D97-AF65-F5344CB8AC3E}">
        <p14:creationId xmlns:p14="http://schemas.microsoft.com/office/powerpoint/2010/main" val="2947717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a:solidFill>
                  <a:srgbClr val="000000"/>
                </a:solidFill>
                <a:effectLst/>
                <a:latin typeface="+mn-lt"/>
                <a:ea typeface="+mn-ea"/>
                <a:cs typeface="+mn-cs"/>
                <a:sym typeface="Quattrocento Sans"/>
              </a:rPr>
              <a:t>INNOVATING FOOD </a:t>
            </a:r>
          </a:p>
          <a:p>
            <a:pPr fontAlgn="base"/>
            <a:r>
              <a:rPr lang="en-IE" sz="4400" b="1" i="0" u="none" strike="noStrike" kern="1200" baseline="0">
                <a:solidFill>
                  <a:srgbClr val="000000"/>
                </a:solidFill>
                <a:effectLst/>
                <a:latin typeface="+mn-lt"/>
                <a:ea typeface="+mn-ea"/>
                <a:cs typeface="+mn-cs"/>
                <a:sym typeface="Quattrocento Sans"/>
              </a:rPr>
              <a:t>FOR SENIORS </a:t>
            </a:r>
          </a:p>
          <a:p>
            <a:pPr fontAlgn="base"/>
            <a:r>
              <a:rPr lang="en-IE" sz="4400" b="0" i="0" u="none" strike="noStrike" kern="1200" baseline="0">
                <a:solidFill>
                  <a:srgbClr val="000000"/>
                </a:solidFill>
                <a:effectLst/>
                <a:latin typeface="+mn-lt"/>
                <a:ea typeface="+mn-ea"/>
                <a:cs typeface="+mn-cs"/>
                <a:sym typeface="Quattrocento Sans"/>
              </a:rPr>
              <a:t>FONT TYPEFACE &amp; SIZE</a:t>
            </a:r>
            <a:endParaRPr lang="en-IE" sz="3600" baseline="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000000"/>
                </a:solidFill>
                <a:effectLst/>
                <a:latin typeface="+mn-lt"/>
                <a:ea typeface="+mn-ea"/>
                <a:cs typeface="+mn-cs"/>
              </a:rPr>
              <a:t>PLEASE</a:t>
            </a:r>
            <a:r>
              <a:rPr lang="en-IE" sz="3000" b="0" i="0" u="none" strike="noStrike" kern="1200" baseline="0">
                <a:solidFill>
                  <a:srgbClr val="000000"/>
                </a:solidFill>
                <a:effectLst/>
                <a:latin typeface="+mn-lt"/>
                <a:ea typeface="+mn-ea"/>
                <a:cs typeface="+mn-cs"/>
              </a:rPr>
              <a:t> ENSURE TO KEEP FONTS AS PER THE LAYOUT</a:t>
            </a:r>
            <a:endParaRPr lang="en-IE" sz="3000" b="0" i="0" u="none" strike="noStrike" kern="1200">
              <a:solidFill>
                <a:srgbClr val="000000"/>
              </a:solidFill>
              <a:effectLst/>
              <a:latin typeface="+mn-lt"/>
              <a:ea typeface="+mn-ea"/>
              <a:cs typeface="+mn-cs"/>
            </a:endParaRPr>
          </a:p>
          <a:p>
            <a:pPr fontAlgn="base"/>
            <a:endParaRPr lang="en-IE" sz="3000" b="0" i="0" u="none" strike="noStrike" kern="120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000000"/>
                </a:solidFill>
                <a:effectLst/>
                <a:latin typeface="+mn-lt"/>
                <a:ea typeface="+mn-ea"/>
                <a:cs typeface="+mn-cs"/>
              </a:rPr>
              <a:t>48 point </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Divider</a:t>
            </a:r>
            <a:r>
              <a:rPr lang="en-IE" sz="3000" b="0" i="0" u="none" strike="noStrike" kern="1200" baseline="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36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30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	</a:t>
            </a:r>
            <a:r>
              <a:rPr lang="en-IE" sz="3000" b="0" i="0" u="none" strike="noStrike" kern="1200" baseline="0">
                <a:solidFill>
                  <a:srgbClr val="000000"/>
                </a:solidFill>
                <a:effectLst/>
                <a:latin typeface="+mn-lt"/>
                <a:ea typeface="+mn-ea"/>
                <a:cs typeface="+mn-cs"/>
              </a:rPr>
              <a:t>       </a:t>
            </a:r>
            <a:r>
              <a:rPr lang="en-IE" sz="3000" b="0" i="0" u="none" strike="noStrike" kern="120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24 point</a:t>
            </a:r>
            <a:r>
              <a:rPr lang="en-IE" sz="3000" b="0" i="0" u="none" strike="noStrike" kern="1200" baseline="0">
                <a:solidFill>
                  <a:srgbClr val="000000"/>
                </a:solidFill>
                <a:effectLst/>
                <a:latin typeface="+mn-lt"/>
                <a:ea typeface="+mn-ea"/>
                <a:cs typeface="+mn-cs"/>
              </a:rPr>
              <a:t>  -  </a:t>
            </a:r>
            <a:r>
              <a:rPr lang="en-IE" sz="3000" b="0" i="0" u="none" strike="noStrike" kern="1200" baseline="0">
                <a:solidFill>
                  <a:srgbClr val="000000"/>
                </a:solidFill>
                <a:effectLst/>
                <a:latin typeface="+mn-lt"/>
                <a:ea typeface="Quattrocento Sans"/>
                <a:cs typeface="Quattrocento Sans"/>
                <a:sym typeface="Quattrocento Sans"/>
              </a:rPr>
              <a:t>Main </a:t>
            </a:r>
            <a:r>
              <a:rPr lang="en-IE" sz="3000" b="0" i="0" u="none" strike="noStrike" kern="1200">
                <a:solidFill>
                  <a:srgbClr val="000000"/>
                </a:solidFill>
                <a:effectLst/>
                <a:latin typeface="+mn-lt"/>
                <a:ea typeface="+mn-ea"/>
                <a:cs typeface="+mn-cs"/>
              </a:rPr>
              <a:t>Text Body </a:t>
            </a:r>
            <a:endParaRPr lang="en-US" sz="3000">
              <a:solidFill>
                <a:srgbClr val="000000"/>
              </a:solidFill>
            </a:endParaRPr>
          </a:p>
          <a:p>
            <a:pPr fontAlgn="base"/>
            <a:endParaRPr lang="en-IE" sz="3000" b="0" i="0" u="none" strike="noStrike" kern="120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000000"/>
                </a:solidFill>
                <a:effectLst/>
                <a:latin typeface="+mn-lt"/>
                <a:ea typeface="+mn-ea"/>
                <a:cs typeface="+mn-cs"/>
                <a:sym typeface="Quattrocento Sans"/>
              </a:rPr>
              <a:t>INNOVATING FOOD FOR SENIORS </a:t>
            </a:r>
            <a:r>
              <a:rPr lang="en-IE" sz="2400" b="0" i="0" u="none" strike="noStrike" kern="1200" baseline="0">
                <a:solidFill>
                  <a:srgbClr val="000000"/>
                </a:solidFill>
                <a:effectLst/>
                <a:latin typeface="+mn-lt"/>
                <a:ea typeface="+mn-ea"/>
                <a:cs typeface="+mn-cs"/>
                <a:sym typeface="Quattrocento Sans"/>
              </a:rPr>
              <a:t>PowerPoint is</a:t>
            </a:r>
            <a:r>
              <a:rPr lang="is-IS" sz="2400" b="0" i="0" u="none" strike="noStrike" kern="1200" baseline="0">
                <a:solidFill>
                  <a:srgbClr val="000000"/>
                </a:solidFill>
                <a:effectLst/>
                <a:latin typeface="+mn-lt"/>
                <a:ea typeface="+mn-ea"/>
                <a:cs typeface="+mn-cs"/>
                <a:sym typeface="Quattrocento Sans"/>
              </a:rPr>
              <a:t>….</a:t>
            </a:r>
            <a:endParaRPr lang="en-IE" sz="2400" b="0" i="0" u="none" strike="noStrike" kern="1200" baseline="0">
              <a:solidFill>
                <a:srgbClr val="000000"/>
              </a:solidFill>
              <a:effectLst/>
              <a:latin typeface="+mn-lt"/>
              <a:ea typeface="+mn-ea"/>
              <a:cs typeface="+mn-cs"/>
              <a:sym typeface="Quattrocento Sans"/>
            </a:endParaRPr>
          </a:p>
          <a:p>
            <a:pPr fontAlgn="base"/>
            <a:endParaRPr lang="en-IE" sz="2400" b="0" i="0" u="none" strike="noStrike" kern="1200" baseline="0">
              <a:solidFill>
                <a:srgbClr val="000000"/>
              </a:solidFill>
              <a:effectLst/>
              <a:latin typeface="+mn-lt"/>
              <a:ea typeface="+mn-ea"/>
              <a:cs typeface="+mn-cs"/>
              <a:sym typeface="Quattrocento Sans"/>
            </a:endParaRPr>
          </a:p>
          <a:p>
            <a:pPr fontAlgn="base"/>
            <a:r>
              <a:rPr lang="en-IE" sz="3600" b="1" i="1" baseline="0">
                <a:solidFill>
                  <a:srgbClr val="000000"/>
                </a:solidFill>
                <a:latin typeface="+mn-lt"/>
                <a:ea typeface="Quattrocento Sans"/>
                <a:cs typeface="Quattrocento Sans"/>
                <a:sym typeface="Quattrocento Sans"/>
              </a:rPr>
              <a:t>Calibri</a:t>
            </a:r>
            <a:endParaRPr lang="en-IE" sz="3600" baseline="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708128" y="1773241"/>
            <a:ext cx="4716424" cy="4525954"/>
          </a:xfrm>
        </p:spPr>
        <p:txBody>
          <a:bodyPr/>
          <a:lstStyle>
            <a:lvl1pPr marL="72000"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4" y="1243914"/>
            <a:ext cx="5530205" cy="1954177"/>
          </a:xfrm>
        </p:spPr>
        <p:txBody>
          <a:bodyPr/>
          <a:lstStyle>
            <a:lvl1pPr marL="72000"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887835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000000"/>
                </a:solidFill>
                <a:latin typeface="+mn-lt"/>
                <a:ea typeface="Quattrocento Sans"/>
                <a:cs typeface="Quattrocento Sans"/>
                <a:sym typeface="Quattrocento Sans"/>
              </a:rPr>
              <a:t>ICONS</a:t>
            </a:r>
            <a:r>
              <a:rPr lang="en-IE" sz="3600" baseline="0">
                <a:solidFill>
                  <a:srgbClr val="000000"/>
                </a:solidFill>
                <a:latin typeface="+mn-lt"/>
                <a:ea typeface="Quattrocento Sans"/>
                <a:cs typeface="Quattrocento Sans"/>
                <a:sym typeface="Quattrocento Sans"/>
              </a:rPr>
              <a:t> WHICH CAN BE USED WITHIN THE </a:t>
            </a:r>
            <a:r>
              <a:rPr lang="en-IE" sz="3600" b="1" baseline="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000000"/>
                </a:solidFill>
                <a:latin typeface="+mn-lt"/>
                <a:ea typeface="Quattrocento Sans"/>
                <a:cs typeface="Quattrocento Sans"/>
                <a:sym typeface="Quattrocento Sans"/>
              </a:rPr>
              <a:t>Resize them without losing quality.</a:t>
            </a:r>
            <a:r>
              <a:rPr lang="en-IE" sz="2400" i="1" baseline="0">
                <a:solidFill>
                  <a:srgbClr val="000000"/>
                </a:solidFill>
                <a:latin typeface="+mn-lt"/>
                <a:ea typeface="Quattrocento Sans"/>
                <a:cs typeface="Quattrocento Sans"/>
                <a:sym typeface="Quattrocento Sans"/>
              </a:rPr>
              <a:t> </a:t>
            </a:r>
            <a:r>
              <a:rPr lang="en-IE" sz="2400" i="1">
                <a:solidFill>
                  <a:srgbClr val="000000"/>
                </a:solidFill>
                <a:latin typeface="+mn-lt"/>
                <a:ea typeface="Quattrocento Sans"/>
                <a:cs typeface="Quattrocento Sans"/>
                <a:sym typeface="Quattrocento Sans"/>
              </a:rPr>
              <a:t> Change line colour, width and style.</a:t>
            </a:r>
            <a:r>
              <a:rPr lang="en-IE" sz="2400" i="1" baseline="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2102708"/>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75611" y="1030385"/>
            <a:ext cx="8116389" cy="5375657"/>
          </a:xfrm>
          <a:prstGeom prst="rect">
            <a:avLst/>
          </a:prstGeom>
        </p:spPr>
      </p:pic>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241300" y="2545710"/>
            <a:ext cx="4025900" cy="3281905"/>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413869" y="148139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254000" y="815983"/>
            <a:ext cx="4431211" cy="582221"/>
          </a:xfrm>
        </p:spPr>
        <p:txBody>
          <a:bodyPr>
            <a:normAutofit/>
          </a:bodyPr>
          <a:lstStyle>
            <a:lvl1pPr marL="0" indent="0" algn="l">
              <a:buNone/>
              <a:defRPr sz="33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7364086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938445" y="4410998"/>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938445" y="3896302"/>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74966" y="4410998"/>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91430" y="3896302"/>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9244415" y="4424771"/>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9244415" y="389877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61240" y="1569200"/>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9509614" y="159247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1208255" y="1569201"/>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10439713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3 point icon graph">
    <p:spTree>
      <p:nvGrpSpPr>
        <p:cNvPr id="1" name=""/>
        <p:cNvGrpSpPr/>
        <p:nvPr/>
      </p:nvGrpSpPr>
      <p:grpSpPr>
        <a:xfrm>
          <a:off x="0" y="0"/>
          <a:ext cx="0" cy="0"/>
          <a:chOff x="0" y="0"/>
          <a:chExt cx="0" cy="0"/>
        </a:xfrm>
      </p:grpSpPr>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790663" y="4247581"/>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4910064" y="4246550"/>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326886" y="4224200"/>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91489" y="1636245"/>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592812" y="856791"/>
            <a:ext cx="11025353"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14588685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3 point icon graph">
    <p:spTree>
      <p:nvGrpSpPr>
        <p:cNvPr id="1" name=""/>
        <p:cNvGrpSpPr/>
        <p:nvPr/>
      </p:nvGrpSpPr>
      <p:grpSpPr>
        <a:xfrm>
          <a:off x="0" y="0"/>
          <a:ext cx="0" cy="0"/>
          <a:chOff x="0" y="0"/>
          <a:chExt cx="0" cy="0"/>
        </a:xfrm>
      </p:grpSpPr>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790663" y="4247581"/>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4910064" y="4246550"/>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326886" y="4224200"/>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91489" y="1636245"/>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592812" y="856791"/>
            <a:ext cx="11025353"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59003"/>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2" name="TextBox 1">
            <a:extLst>
              <a:ext uri="{FF2B5EF4-FFF2-40B4-BE49-F238E27FC236}">
                <a16:creationId xmlns:a16="http://schemas.microsoft.com/office/drawing/2014/main" id="{92CFF5C9-5448-4E2F-8B19-9AC97F3B3781}"/>
              </a:ext>
            </a:extLst>
          </p:cNvPr>
          <p:cNvSpPr txBox="1"/>
          <p:nvPr userDrawn="1"/>
        </p:nvSpPr>
        <p:spPr>
          <a:xfrm>
            <a:off x="2840477" y="3268494"/>
            <a:ext cx="330740" cy="759413"/>
          </a:xfrm>
          <a:prstGeom prst="rect">
            <a:avLst/>
          </a:prstGeom>
          <a:solidFill>
            <a:schemeClr val="bg1"/>
          </a:solidFill>
        </p:spPr>
        <p:txBody>
          <a:bodyPr wrap="square" rtlCol="0">
            <a:spAutoFit/>
          </a:bodyPr>
          <a:lstStyle/>
          <a:p>
            <a:endParaRPr lang="en-IE"/>
          </a:p>
        </p:txBody>
      </p:sp>
      <p:sp>
        <p:nvSpPr>
          <p:cNvPr id="13" name="TextBox 12">
            <a:extLst>
              <a:ext uri="{FF2B5EF4-FFF2-40B4-BE49-F238E27FC236}">
                <a16:creationId xmlns:a16="http://schemas.microsoft.com/office/drawing/2014/main" id="{EEE719A5-D536-4D94-82C6-533C40948E0C}"/>
              </a:ext>
            </a:extLst>
          </p:cNvPr>
          <p:cNvSpPr txBox="1"/>
          <p:nvPr userDrawn="1"/>
        </p:nvSpPr>
        <p:spPr>
          <a:xfrm>
            <a:off x="5810416" y="3311386"/>
            <a:ext cx="410213" cy="759413"/>
          </a:xfrm>
          <a:prstGeom prst="rect">
            <a:avLst/>
          </a:prstGeom>
          <a:solidFill>
            <a:schemeClr val="bg1"/>
          </a:solidFill>
        </p:spPr>
        <p:txBody>
          <a:bodyPr wrap="square" rtlCol="0">
            <a:spAutoFit/>
          </a:bodyPr>
          <a:lstStyle/>
          <a:p>
            <a:endParaRPr lang="en-IE"/>
          </a:p>
        </p:txBody>
      </p:sp>
      <p:sp>
        <p:nvSpPr>
          <p:cNvPr id="14" name="TextBox 13">
            <a:extLst>
              <a:ext uri="{FF2B5EF4-FFF2-40B4-BE49-F238E27FC236}">
                <a16:creationId xmlns:a16="http://schemas.microsoft.com/office/drawing/2014/main" id="{06928A9A-E9C1-4215-908D-270C055A5C1C}"/>
              </a:ext>
            </a:extLst>
          </p:cNvPr>
          <p:cNvSpPr txBox="1"/>
          <p:nvPr userDrawn="1"/>
        </p:nvSpPr>
        <p:spPr>
          <a:xfrm>
            <a:off x="9343657" y="3311385"/>
            <a:ext cx="330740" cy="759413"/>
          </a:xfrm>
          <a:prstGeom prst="rect">
            <a:avLst/>
          </a:prstGeom>
          <a:solidFill>
            <a:schemeClr val="bg1"/>
          </a:solidFill>
        </p:spPr>
        <p:txBody>
          <a:bodyPr wrap="square" rtlCol="0">
            <a:spAutoFit/>
          </a:bodyPr>
          <a:lstStyle/>
          <a:p>
            <a:endParaRPr lang="en-IE"/>
          </a:p>
        </p:txBody>
      </p:sp>
      <p:sp>
        <p:nvSpPr>
          <p:cNvPr id="15" name="TextBox 14">
            <a:extLst>
              <a:ext uri="{FF2B5EF4-FFF2-40B4-BE49-F238E27FC236}">
                <a16:creationId xmlns:a16="http://schemas.microsoft.com/office/drawing/2014/main" id="{66A245C1-A4E8-4871-92C7-FA7E98039DDB}"/>
              </a:ext>
            </a:extLst>
          </p:cNvPr>
          <p:cNvSpPr txBox="1"/>
          <p:nvPr userDrawn="1"/>
        </p:nvSpPr>
        <p:spPr>
          <a:xfrm>
            <a:off x="2992877" y="3420894"/>
            <a:ext cx="330740" cy="759413"/>
          </a:xfrm>
          <a:prstGeom prst="rect">
            <a:avLst/>
          </a:prstGeom>
          <a:solidFill>
            <a:schemeClr val="bg1"/>
          </a:solidFill>
        </p:spPr>
        <p:txBody>
          <a:bodyPr wrap="square" rtlCol="0">
            <a:spAutoFit/>
          </a:bodyPr>
          <a:lstStyle/>
          <a:p>
            <a:endParaRPr lang="en-IE"/>
          </a:p>
        </p:txBody>
      </p:sp>
      <p:pic>
        <p:nvPicPr>
          <p:cNvPr id="16" name="Picture 15" descr="Icon&#10;&#10;Description automatically generated with medium confidence">
            <a:extLst>
              <a:ext uri="{FF2B5EF4-FFF2-40B4-BE49-F238E27FC236}">
                <a16:creationId xmlns:a16="http://schemas.microsoft.com/office/drawing/2014/main" id="{D71ACC0C-66CB-4F48-979F-785CA698C805}"/>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939021" y="1592414"/>
            <a:ext cx="2050328" cy="2759225"/>
          </a:xfrm>
          <a:prstGeom prst="rect">
            <a:avLst/>
          </a:prstGeom>
        </p:spPr>
      </p:pic>
      <p:pic>
        <p:nvPicPr>
          <p:cNvPr id="17" name="Picture 16" descr="Icon&#10;&#10;Description automatically generated with medium confidence">
            <a:extLst>
              <a:ext uri="{FF2B5EF4-FFF2-40B4-BE49-F238E27FC236}">
                <a16:creationId xmlns:a16="http://schemas.microsoft.com/office/drawing/2014/main" id="{91FD4154-6179-436E-8EB1-4D8B26BD2C4B}"/>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5033632" y="1592414"/>
            <a:ext cx="2107713" cy="2845840"/>
          </a:xfrm>
          <a:prstGeom prst="rect">
            <a:avLst/>
          </a:prstGeom>
        </p:spPr>
      </p:pic>
      <p:pic>
        <p:nvPicPr>
          <p:cNvPr id="18" name="Picture 17" descr="Icon&#10;&#10;Description automatically generated with medium confidence">
            <a:extLst>
              <a:ext uri="{FF2B5EF4-FFF2-40B4-BE49-F238E27FC236}">
                <a16:creationId xmlns:a16="http://schemas.microsoft.com/office/drawing/2014/main" id="{3991B584-3233-4C9B-BE0F-96833526B1C1}"/>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8455170" y="1592414"/>
            <a:ext cx="2107713" cy="2845840"/>
          </a:xfrm>
          <a:prstGeom prst="rect">
            <a:avLst/>
          </a:prstGeom>
        </p:spPr>
      </p:pic>
    </p:spTree>
    <p:extLst>
      <p:ext uri="{BB962C8B-B14F-4D97-AF65-F5344CB8AC3E}">
        <p14:creationId xmlns:p14="http://schemas.microsoft.com/office/powerpoint/2010/main" val="2728753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9399968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2655617" y="4585634"/>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2655617" y="5208593"/>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6/14/2022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323066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6/14/2022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75" r:id="rId5"/>
    <p:sldLayoutId id="2147483840" r:id="rId6"/>
    <p:sldLayoutId id="2147483841" r:id="rId7"/>
    <p:sldLayoutId id="2147483861" r:id="rId8"/>
    <p:sldLayoutId id="2147483862" r:id="rId9"/>
    <p:sldLayoutId id="2147483863" r:id="rId10"/>
    <p:sldLayoutId id="2147483835" r:id="rId11"/>
    <p:sldLayoutId id="2147483836" r:id="rId12"/>
    <p:sldLayoutId id="2147483831" r:id="rId13"/>
    <p:sldLayoutId id="2147483877" r:id="rId14"/>
    <p:sldLayoutId id="2147483846" r:id="rId15"/>
    <p:sldLayoutId id="2147483873" r:id="rId16"/>
    <p:sldLayoutId id="2147483834" r:id="rId17"/>
    <p:sldLayoutId id="2147483845" r:id="rId18"/>
    <p:sldLayoutId id="2147483869" r:id="rId19"/>
    <p:sldLayoutId id="2147483866" r:id="rId20"/>
    <p:sldLayoutId id="2147483833" r:id="rId21"/>
    <p:sldLayoutId id="2147483876" r:id="rId22"/>
    <p:sldLayoutId id="2147483847" r:id="rId23"/>
    <p:sldLayoutId id="2147483871" r:id="rId24"/>
    <p:sldLayoutId id="2147483870" r:id="rId25"/>
    <p:sldLayoutId id="2147483872" r:id="rId26"/>
    <p:sldLayoutId id="2147483837" r:id="rId27"/>
    <p:sldLayoutId id="2147483838" r:id="rId28"/>
    <p:sldLayoutId id="2147483844" r:id="rId29"/>
    <p:sldLayoutId id="2147483848" r:id="rId30"/>
    <p:sldLayoutId id="2147483849" r:id="rId31"/>
    <p:sldLayoutId id="2147483851" r:id="rId32"/>
    <p:sldLayoutId id="2147483880" r:id="rId33"/>
    <p:sldLayoutId id="2147483878" r:id="rId34"/>
    <p:sldLayoutId id="2147483879" r:id="rId35"/>
    <p:sldLayoutId id="2147483854" r:id="rId36"/>
    <p:sldLayoutId id="2147483855" r:id="rId37"/>
    <p:sldLayoutId id="2147483856" r:id="rId38"/>
    <p:sldLayoutId id="2147483857" r:id="rId39"/>
    <p:sldLayoutId id="2147483864" r:id="rId40"/>
    <p:sldLayoutId id="2147483852" r:id="rId41"/>
    <p:sldLayoutId id="2147483858" r:id="rId42"/>
    <p:sldLayoutId id="2147483859" r:id="rId43"/>
    <p:sldLayoutId id="2147483860" r:id="rId44"/>
    <p:sldLayoutId id="2147483853" r:id="rId45"/>
    <p:sldLayoutId id="2147483874"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nia.nih.gov/"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s://www.who.int/" TargetMode="External"/><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hyperlink" Target="https://www.mayoractual.com/media/mayoractuals/files/2018/09/11/Silver-Economy.pdf"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hyperlink" Target="http://ec.europa.eu/health/dyna/echi/datatool/index.cfm?indlist=40a" TargetMode="External"/><Relationship Id="rId2" Type="http://schemas.microsoft.com/office/2018/10/relationships/comments" Target="../comments/modernComment_111A_71876A76.xml"/><Relationship Id="rId1" Type="http://schemas.openxmlformats.org/officeDocument/2006/relationships/slideLayout" Target="../slideLayouts/slideLayout18.xml"/><Relationship Id="rId5" Type="http://schemas.openxmlformats.org/officeDocument/2006/relationships/image" Target="../media/image26.sv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22.xml"/><Relationship Id="rId1" Type="http://schemas.openxmlformats.org/officeDocument/2006/relationships/video" Target="https://www.youtube.com/embed/XjL6t6LlcHs?start=577&amp;feature=oembed" TargetMode="External"/><Relationship Id="rId4" Type="http://schemas.openxmlformats.org/officeDocument/2006/relationships/hyperlink" Target="https://www.youtube.com/watch?v=XjL6t6LlcHs&amp;t=577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1.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hyperlink" Target="https://www.amazon.com/Innovators-Dilemma-Revolutionary-Change-Business/dp/0062060244" TargetMode="External"/><Relationship Id="rId2" Type="http://schemas.openxmlformats.org/officeDocument/2006/relationships/hyperlink" Target="https://hbr.org/1995/01/disruptive-technologies-catching-the-wave" TargetMode="External"/><Relationship Id="rId1" Type="http://schemas.openxmlformats.org/officeDocument/2006/relationships/slideLayout" Target="../slideLayouts/slideLayout11.xml"/><Relationship Id="rId5" Type="http://schemas.openxmlformats.org/officeDocument/2006/relationships/image" Target="../media/image39.png"/><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hyperlink" Target="https://www.viima.com/blog/innovation-management-models?_ga=2.20736376.1988751669.1570174223-1644858992.1569407703#innovators-dilemma" TargetMode="External"/><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hyperlink" Target="https://research.ark-invest.com/big-ideas-2019" TargetMode="External"/><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hyperlink" Target="https://www.idsa.org/content/jay-doblin-fidsa" TargetMode="Externa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34.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hyperlink" Target="https://www.youtube.com/watch?v=_r0VX-aU_T8" TargetMode="External"/><Relationship Id="rId2" Type="http://schemas.openxmlformats.org/officeDocument/2006/relationships/slideLayout" Target="../slideLayouts/slideLayout22.xml"/><Relationship Id="rId1" Type="http://schemas.openxmlformats.org/officeDocument/2006/relationships/video" Target="https://www.youtube.com/embed/_r0VX-aU_T8?feature=oembed" TargetMode="External"/><Relationship Id="rId4" Type="http://schemas.openxmlformats.org/officeDocument/2006/relationships/image" Target="../media/image5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Layout" Target="../slideLayouts/slideLayout22.xml"/><Relationship Id="rId1" Type="http://schemas.openxmlformats.org/officeDocument/2006/relationships/video" Target="https://www.youtube.com/embed/l0iJ7P2OtkU?feature=oembed" TargetMode="External"/><Relationship Id="rId4" Type="http://schemas.openxmlformats.org/officeDocument/2006/relationships/hyperlink" Target="https://www.youtube.com/watch?v=l0iJ7P2OtkU"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Layout" Target="../slideLayouts/slideLayout22.xml"/><Relationship Id="rId1" Type="http://schemas.openxmlformats.org/officeDocument/2006/relationships/video" Target="https://www.youtube.com/embed/Qz7EwkprvFE?feature=oembed" TargetMode="External"/><Relationship Id="rId4" Type="http://schemas.openxmlformats.org/officeDocument/2006/relationships/hyperlink" Target="https://www.youtube.com/watch?v=Qz7EwkprvF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2" Type="http://schemas.openxmlformats.org/officeDocument/2006/relationships/hyperlink" Target="https://start.mural.co/free-forever?utm_adgroupid=109231331743" TargetMode="External"/><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hyperlink" Target="http://www.edwarddebonofoundation.com/Creative-Thinking-Techniques/Six-Thinking-Hats.html" TargetMode="External"/><Relationship Id="rId2" Type="http://schemas.openxmlformats.org/officeDocument/2006/relationships/hyperlink" Target="https://www.interaction-design.org/literature/article/learn-how-to-use-the-best-ideation-methods-brainstorming-braindumping-brainwriting-and-brainwalking" TargetMode="External"/><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1.xml.rels><?xml version="1.0" encoding="UTF-8" standalone="yes"?>
<Relationships xmlns="http://schemas.openxmlformats.org/package/2006/relationships"><Relationship Id="rId3" Type="http://schemas.openxmlformats.org/officeDocument/2006/relationships/hyperlink" Target="https://www.youtube.com/watch?v=gjXYL-ysXrs" TargetMode="External"/><Relationship Id="rId2" Type="http://schemas.openxmlformats.org/officeDocument/2006/relationships/slideLayout" Target="../slideLayouts/slideLayout22.xml"/><Relationship Id="rId1" Type="http://schemas.openxmlformats.org/officeDocument/2006/relationships/video" Target="https://www.youtube.com/embed/gjXYL-ysXrs?feature=oembed" TargetMode="External"/><Relationship Id="rId4" Type="http://schemas.openxmlformats.org/officeDocument/2006/relationships/image" Target="../media/image62.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3" Type="http://schemas.openxmlformats.org/officeDocument/2006/relationships/hyperlink" Target="https://www.adobe.com/ie/products/xd.html" TargetMode="External"/><Relationship Id="rId2" Type="http://schemas.openxmlformats.org/officeDocument/2006/relationships/hyperlink" Target="https://www.figma.com/" TargetMode="External"/><Relationship Id="rId1" Type="http://schemas.openxmlformats.org/officeDocument/2006/relationships/slideLayout" Target="../slideLayouts/slideLayout24.xml"/><Relationship Id="rId5" Type="http://schemas.openxmlformats.org/officeDocument/2006/relationships/hyperlink" Target="https://www.froghop.co.uk/food-prototype-service/" TargetMode="External"/><Relationship Id="rId4" Type="http://schemas.openxmlformats.org/officeDocument/2006/relationships/hyperlink" Target="https://www.invisionapp.com/lp/enterprise-getstarted-new-gen?utm_source=google&amp;utm_campaign=DG_ENT_G_EMEA_Search_Brand_Audience&amp;utm_medium=paid_search&amp;utm_term=&amp;hsa_mt=b&amp;hsa_acc=6415086463&amp;hsa_grp=126365641671&amp;hsa_net=adwords&amp;hsa_tgt=kwd-299139273066&amp;hsa_kw=in%20vision&amp;hsa_ad=527292903593&amp;hsa_ver=3&amp;hsa_src=g&amp;hsa_cam=916512610&amp;gclid=Cj0KCQiAoNWOBhCwARIsAAiHnEjye52CUClmhRctA0_i4pmsG_KBSUk-Zu-44NKR43qo91dmofIlqhYaAghuEALw_wcB"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0.xml"/></Relationships>
</file>

<file path=ppt/slides/_rels/slide7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Layout" Target="../slideLayouts/slideLayout22.xml"/><Relationship Id="rId1" Type="http://schemas.openxmlformats.org/officeDocument/2006/relationships/video" Target="https://www.youtube.com/embed/FoqUvDN8tFA?feature=oembed" TargetMode="External"/><Relationship Id="rId4" Type="http://schemas.openxmlformats.org/officeDocument/2006/relationships/hyperlink" Target="https://www.youtube.com/watch?v=FoqUvDN8tFA" TargetMode="Externa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slideLayout" Target="../slideLayouts/slideLayout22.xml"/><Relationship Id="rId1" Type="http://schemas.openxmlformats.org/officeDocument/2006/relationships/video" Target="https://www.youtube.com/embed/OrYYdVyyc8s?feature=oembed" TargetMode="External"/><Relationship Id="rId4" Type="http://schemas.openxmlformats.org/officeDocument/2006/relationships/hyperlink" Target="https://www.youtube.com/watch?v=OrYYdVyyc8s" TargetMode="External"/></Relationships>
</file>

<file path=ppt/slides/_rels/slide7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hyperlink" Target="https://www.innovatingfoodforseniors.eu/good-practice-guide-for-smes/" TargetMode="External"/><Relationship Id="rId2" Type="http://schemas.openxmlformats.org/officeDocument/2006/relationships/image" Target="../media/image69.jpe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ventro.mx/ventro/" TargetMode="External"/><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s://www.nlg.nhs.uk/?s=fingerfood+to+encourage+better+eating+for+patients" TargetMode="External"/><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www.meals4health.ie/meals4health/#/home" TargetMode="External"/><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3.png"/><Relationship Id="rId1" Type="http://schemas.openxmlformats.org/officeDocument/2006/relationships/slideLayout" Target="../slideLayouts/slideLayout15.xml"/><Relationship Id="rId6" Type="http://schemas.openxmlformats.org/officeDocument/2006/relationships/image" Target="../media/image77.svg"/><Relationship Id="rId5" Type="http://schemas.openxmlformats.org/officeDocument/2006/relationships/image" Target="../media/image76.png"/><Relationship Id="rId4" Type="http://schemas.openxmlformats.org/officeDocument/2006/relationships/image" Target="../media/image75.jpeg"/></Relationships>
</file>

<file path=ppt/slides/_rels/slide88.xml.rels><?xml version="1.0" encoding="UTF-8" standalone="yes"?>
<Relationships xmlns="http://schemas.openxmlformats.org/package/2006/relationships"><Relationship Id="rId3" Type="http://schemas.openxmlformats.org/officeDocument/2006/relationships/hyperlink" Target="https://www.fooddesignthinking.org/" TargetMode="External"/><Relationship Id="rId2" Type="http://schemas.openxmlformats.org/officeDocument/2006/relationships/hyperlink" Target="https://www.foodnavigator.com/Article/2019/03/07/Healthy-ageing-Innovate-to-meet-the-needs-of-elderly-consumers" TargetMode="External"/><Relationship Id="rId1" Type="http://schemas.openxmlformats.org/officeDocument/2006/relationships/slideLayout" Target="../slideLayouts/slideLayout15.xml"/><Relationship Id="rId5" Type="http://schemas.openxmlformats.org/officeDocument/2006/relationships/image" Target="../media/image78.jpeg"/><Relationship Id="rId4" Type="http://schemas.openxmlformats.org/officeDocument/2006/relationships/hyperlink" Target="http://centmapress.ilb.uni-bonn.de/ojs/index.php/proceedings/article/viewFile/385/382"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C69E4B-DF5E-452F-BA57-E595AE6ED9F3}"/>
              </a:ext>
            </a:extLst>
          </p:cNvPr>
          <p:cNvSpPr>
            <a:spLocks noGrp="1"/>
          </p:cNvSpPr>
          <p:nvPr>
            <p:ph type="body" sz="quarter" idx="15"/>
          </p:nvPr>
        </p:nvSpPr>
        <p:spPr>
          <a:xfrm>
            <a:off x="512760" y="4172994"/>
            <a:ext cx="6378491" cy="697353"/>
          </a:xfrm>
        </p:spPr>
        <p:txBody>
          <a:bodyPr/>
          <a:lstStyle/>
          <a:p>
            <a:r>
              <a:rPr lang="lt-LT" dirty="0"/>
              <a:t> 1 modulis</a:t>
            </a:r>
          </a:p>
        </p:txBody>
      </p:sp>
      <p:sp>
        <p:nvSpPr>
          <p:cNvPr id="3" name="Text Placeholder 2">
            <a:extLst>
              <a:ext uri="{FF2B5EF4-FFF2-40B4-BE49-F238E27FC236}">
                <a16:creationId xmlns:a16="http://schemas.microsoft.com/office/drawing/2014/main" id="{8BBC7079-051A-45C6-A393-C423D0323A46}"/>
              </a:ext>
            </a:extLst>
          </p:cNvPr>
          <p:cNvSpPr>
            <a:spLocks noGrp="1"/>
          </p:cNvSpPr>
          <p:nvPr>
            <p:ph type="body" sz="quarter" idx="16"/>
          </p:nvPr>
        </p:nvSpPr>
        <p:spPr>
          <a:xfrm>
            <a:off x="512760" y="3100647"/>
            <a:ext cx="6611247" cy="1151178"/>
          </a:xfrm>
        </p:spPr>
        <p:txBody>
          <a:bodyPr>
            <a:normAutofit fontScale="92500" lnSpcReduction="10000"/>
          </a:bodyPr>
          <a:lstStyle/>
          <a:p>
            <a:pPr>
              <a:lnSpc>
                <a:spcPct val="110000"/>
              </a:lnSpc>
            </a:pPr>
            <a:r>
              <a:rPr lang="en-US" b="1"/>
              <a:t>Sveiki atvykę į mokymo programą </a:t>
            </a:r>
            <a:r>
              <a:rPr lang="en-LT" b="1"/>
              <a:t>„I</a:t>
            </a:r>
            <a:r>
              <a:rPr lang="lt-LT" b="1"/>
              <a:t>novatyvus </a:t>
            </a:r>
            <a:r>
              <a:rPr lang="en-US" b="1"/>
              <a:t>maistas senjorams”</a:t>
            </a:r>
          </a:p>
        </p:txBody>
      </p:sp>
      <p:sp>
        <p:nvSpPr>
          <p:cNvPr id="4" name="TextBox 3">
            <a:extLst>
              <a:ext uri="{FF2B5EF4-FFF2-40B4-BE49-F238E27FC236}">
                <a16:creationId xmlns:a16="http://schemas.microsoft.com/office/drawing/2014/main" id="{A8B5C14A-B0AA-44D3-8BC4-4BDFD13A3F85}"/>
              </a:ext>
            </a:extLst>
          </p:cNvPr>
          <p:cNvSpPr txBox="1"/>
          <p:nvPr/>
        </p:nvSpPr>
        <p:spPr>
          <a:xfrm>
            <a:off x="7355558" y="5882531"/>
            <a:ext cx="4673881" cy="507831"/>
          </a:xfrm>
          <a:prstGeom prst="rect">
            <a:avLst/>
          </a:prstGeom>
          <a:noFill/>
        </p:spPr>
        <p:txBody>
          <a:bodyPr wrap="square">
            <a:spAutoFit/>
          </a:bodyPr>
          <a:lstStyle/>
          <a:p>
            <a:pPr algn="just"/>
            <a:r>
              <a:rPr lang="lt-LT" sz="900" dirty="0">
                <a:solidFill>
                  <a:srgbClr val="000000"/>
                </a:solidFill>
              </a:rPr>
              <a:t>Šią programą finansavo Europos Komisija. Už šį leidinį (komunikatą) atsako tik jo autorius, o Komisija neprisiima jokios atsakomybės už bet kokį jame pateiktos informacijos panaudojimą 2020-1-DE02-KA202-007612</a:t>
            </a:r>
          </a:p>
        </p:txBody>
      </p:sp>
      <p:pic>
        <p:nvPicPr>
          <p:cNvPr id="5" name="Picture 5" descr="Graphical user interface, text, application&#10;&#10;Description automatically generated">
            <a:extLst>
              <a:ext uri="{FF2B5EF4-FFF2-40B4-BE49-F238E27FC236}">
                <a16:creationId xmlns:a16="http://schemas.microsoft.com/office/drawing/2014/main" id="{1F817069-2CE9-9030-4E8E-D6B553A77918}"/>
              </a:ext>
            </a:extLst>
          </p:cNvPr>
          <p:cNvPicPr>
            <a:picLocks noChangeAspect="1"/>
          </p:cNvPicPr>
          <p:nvPr/>
        </p:nvPicPr>
        <p:blipFill>
          <a:blip r:embed="rId2"/>
          <a:stretch>
            <a:fillRect/>
          </a:stretch>
        </p:blipFill>
        <p:spPr>
          <a:xfrm>
            <a:off x="4572000" y="5886450"/>
            <a:ext cx="1524000" cy="742950"/>
          </a:xfrm>
          <a:prstGeom prst="rect">
            <a:avLst/>
          </a:prstGeom>
        </p:spPr>
      </p:pic>
    </p:spTree>
    <p:extLst>
      <p:ext uri="{BB962C8B-B14F-4D97-AF65-F5344CB8AC3E}">
        <p14:creationId xmlns:p14="http://schemas.microsoft.com/office/powerpoint/2010/main" val="406591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D0F07D-0B80-4D84-B627-A0E12C4B6BC5}"/>
              </a:ext>
            </a:extLst>
          </p:cNvPr>
          <p:cNvSpPr>
            <a:spLocks noGrp="1"/>
          </p:cNvSpPr>
          <p:nvPr>
            <p:ph type="body" sz="quarter" idx="16"/>
          </p:nvPr>
        </p:nvSpPr>
        <p:spPr>
          <a:xfrm>
            <a:off x="2149154" y="934084"/>
            <a:ext cx="4235894" cy="2334633"/>
          </a:xfrm>
        </p:spPr>
        <p:txBody>
          <a:bodyPr>
            <a:normAutofit fontScale="92500"/>
          </a:bodyPr>
          <a:lstStyle/>
          <a:p>
            <a:r>
              <a:rPr lang="lt-LT" dirty="0">
                <a:latin typeface="Montserrat"/>
                <a:ea typeface="Calibri" panose="020F0502020204030204" pitchFamily="34" charset="0"/>
                <a:cs typeface="Times New Roman" panose="02020603050405020304" pitchFamily="18" charset="0"/>
              </a:rPr>
              <a:t>Senjorų rinkos galimybės Europoje</a:t>
            </a:r>
            <a:endParaRPr lang="en-IE" dirty="0"/>
          </a:p>
          <a:p>
            <a:endParaRPr lang="en-IE" dirty="0"/>
          </a:p>
        </p:txBody>
      </p:sp>
      <p:sp>
        <p:nvSpPr>
          <p:cNvPr id="4" name="Text Placeholder 2">
            <a:extLst>
              <a:ext uri="{FF2B5EF4-FFF2-40B4-BE49-F238E27FC236}">
                <a16:creationId xmlns:a16="http://schemas.microsoft.com/office/drawing/2014/main" id="{AB46EF17-ECA3-42EA-B306-497B411DE229}"/>
              </a:ext>
            </a:extLst>
          </p:cNvPr>
          <p:cNvSpPr>
            <a:spLocks noGrp="1"/>
          </p:cNvSpPr>
          <p:nvPr>
            <p:ph type="body" sz="quarter" idx="17"/>
          </p:nvPr>
        </p:nvSpPr>
        <p:spPr>
          <a:xfrm>
            <a:off x="704850" y="933450"/>
            <a:ext cx="904875" cy="582613"/>
          </a:xfrm>
        </p:spPr>
        <p:txBody>
          <a:bodyPr>
            <a:normAutofit fontScale="85000" lnSpcReduction="20000"/>
          </a:bodyPr>
          <a:lstStyle/>
          <a:p>
            <a:r>
              <a:rPr lang="en-US"/>
              <a:t>1</a:t>
            </a:r>
          </a:p>
          <a:p>
            <a:endParaRPr lang="en-IE"/>
          </a:p>
        </p:txBody>
      </p:sp>
    </p:spTree>
    <p:extLst>
      <p:ext uri="{BB962C8B-B14F-4D97-AF65-F5344CB8AC3E}">
        <p14:creationId xmlns:p14="http://schemas.microsoft.com/office/powerpoint/2010/main" val="2127652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ED841E-5A4A-4A85-8ECF-9931008C4DC9}"/>
              </a:ext>
            </a:extLst>
          </p:cNvPr>
          <p:cNvSpPr>
            <a:spLocks noGrp="1"/>
          </p:cNvSpPr>
          <p:nvPr>
            <p:ph type="body" sz="quarter" idx="14"/>
          </p:nvPr>
        </p:nvSpPr>
        <p:spPr>
          <a:xfrm>
            <a:off x="10784126" y="3892209"/>
            <a:ext cx="785328" cy="1056986"/>
          </a:xfrm>
        </p:spPr>
        <p:txBody>
          <a:bodyPr>
            <a:noAutofit/>
          </a:bodyPr>
          <a:lstStyle/>
          <a:p>
            <a:r>
              <a:rPr lang="en-US" sz="8000" dirty="0"/>
              <a:t>”</a:t>
            </a:r>
            <a:endParaRPr lang="en-IE" sz="8000" dirty="0"/>
          </a:p>
        </p:txBody>
      </p:sp>
      <p:sp>
        <p:nvSpPr>
          <p:cNvPr id="3" name="Text Placeholder 2">
            <a:extLst>
              <a:ext uri="{FF2B5EF4-FFF2-40B4-BE49-F238E27FC236}">
                <a16:creationId xmlns:a16="http://schemas.microsoft.com/office/drawing/2014/main" id="{DC14B8E7-2060-4EED-825E-9DA21813BD37}"/>
              </a:ext>
            </a:extLst>
          </p:cNvPr>
          <p:cNvSpPr>
            <a:spLocks noGrp="1"/>
          </p:cNvSpPr>
          <p:nvPr>
            <p:ph type="body" sz="quarter" idx="13"/>
          </p:nvPr>
        </p:nvSpPr>
        <p:spPr>
          <a:xfrm>
            <a:off x="6807398" y="795622"/>
            <a:ext cx="4369392" cy="4493975"/>
          </a:xfrm>
        </p:spPr>
        <p:txBody>
          <a:bodyPr/>
          <a:lstStyle/>
          <a:p>
            <a:r>
              <a:rPr lang="lt-LT" dirty="0"/>
              <a:t>visos ekonominės veiklos, skirtos 50 metų ir vyresnių žmonių poreikiams tenkinti, įskaitant produktus ir paslaugas, kurias jie tiesiogiai perka, ir tolesnę ekonominę veiklą, kurią sukuria šios išlaidos. </a:t>
            </a:r>
            <a:endParaRPr lang="en-IE" dirty="0"/>
          </a:p>
        </p:txBody>
      </p:sp>
      <p:sp>
        <p:nvSpPr>
          <p:cNvPr id="4" name="Text Placeholder 3">
            <a:extLst>
              <a:ext uri="{FF2B5EF4-FFF2-40B4-BE49-F238E27FC236}">
                <a16:creationId xmlns:a16="http://schemas.microsoft.com/office/drawing/2014/main" id="{0ED3EBBB-A3F2-4673-A117-600A1B272C37}"/>
              </a:ext>
            </a:extLst>
          </p:cNvPr>
          <p:cNvSpPr>
            <a:spLocks noGrp="1"/>
          </p:cNvSpPr>
          <p:nvPr>
            <p:ph type="body" sz="quarter" idx="15"/>
          </p:nvPr>
        </p:nvSpPr>
        <p:spPr>
          <a:xfrm>
            <a:off x="6096000" y="795622"/>
            <a:ext cx="2613204" cy="1221666"/>
          </a:xfrm>
        </p:spPr>
        <p:txBody>
          <a:bodyPr/>
          <a:lstStyle/>
          <a:p>
            <a:r>
              <a:rPr lang="en-LT" sz="9600" dirty="0"/>
              <a:t>„</a:t>
            </a:r>
            <a:endParaRPr lang="en-IE" sz="8000" dirty="0"/>
          </a:p>
        </p:txBody>
      </p:sp>
      <p:sp>
        <p:nvSpPr>
          <p:cNvPr id="7" name="TextBox 6">
            <a:extLst>
              <a:ext uri="{FF2B5EF4-FFF2-40B4-BE49-F238E27FC236}">
                <a16:creationId xmlns:a16="http://schemas.microsoft.com/office/drawing/2014/main" id="{53B7D27E-FF34-494B-86C6-601035B55788}"/>
              </a:ext>
            </a:extLst>
          </p:cNvPr>
          <p:cNvSpPr txBox="1"/>
          <p:nvPr/>
        </p:nvSpPr>
        <p:spPr>
          <a:xfrm>
            <a:off x="1189608" y="1749947"/>
            <a:ext cx="4447713" cy="3416320"/>
          </a:xfrm>
          <a:prstGeom prst="rect">
            <a:avLst/>
          </a:prstGeom>
          <a:noFill/>
        </p:spPr>
        <p:txBody>
          <a:bodyPr wrap="square">
            <a:spAutoFit/>
          </a:bodyPr>
          <a:lstStyle/>
          <a:p>
            <a:r>
              <a:rPr lang="lt-LT" sz="5400" dirty="0">
                <a:solidFill>
                  <a:srgbClr val="000000"/>
                </a:solidFill>
              </a:rPr>
              <a:t>ES </a:t>
            </a:r>
            <a:r>
              <a:rPr lang="lt-LT" sz="5400" b="1" dirty="0">
                <a:solidFill>
                  <a:srgbClr val="000000"/>
                </a:solidFill>
              </a:rPr>
              <a:t>sidabrinę ekonomiką </a:t>
            </a:r>
            <a:r>
              <a:rPr lang="lt-LT" sz="5400" dirty="0">
                <a:solidFill>
                  <a:srgbClr val="000000"/>
                </a:solidFill>
              </a:rPr>
              <a:t>apibrėžia kaip...</a:t>
            </a:r>
            <a:endParaRPr lang="en-IE" sz="5400" dirty="0"/>
          </a:p>
        </p:txBody>
      </p:sp>
    </p:spTree>
    <p:extLst>
      <p:ext uri="{BB962C8B-B14F-4D97-AF65-F5344CB8AC3E}">
        <p14:creationId xmlns:p14="http://schemas.microsoft.com/office/powerpoint/2010/main" val="4159106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aper planes formed a triangle with one yellow paper plane on top">
            <a:extLst>
              <a:ext uri="{FF2B5EF4-FFF2-40B4-BE49-F238E27FC236}">
                <a16:creationId xmlns:a16="http://schemas.microsoft.com/office/drawing/2014/main" id="{943E2365-5FF6-4C9C-9528-C0859F03F90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B51C9F7A-DEF6-4C57-A61F-574B25A17878}"/>
              </a:ext>
            </a:extLst>
          </p:cNvPr>
          <p:cNvSpPr>
            <a:spLocks noGrp="1"/>
          </p:cNvSpPr>
          <p:nvPr>
            <p:ph type="body" sz="quarter" idx="18"/>
          </p:nvPr>
        </p:nvSpPr>
        <p:spPr>
          <a:xfrm>
            <a:off x="1570886" y="1566041"/>
            <a:ext cx="5105121" cy="4855780"/>
          </a:xfrm>
        </p:spPr>
        <p:txBody>
          <a:bodyPr>
            <a:normAutofit lnSpcReduction="10000"/>
          </a:bodyPr>
          <a:lstStyle/>
          <a:p>
            <a:pPr>
              <a:lnSpc>
                <a:spcPct val="100000"/>
              </a:lnSpc>
            </a:pPr>
            <a:r>
              <a:rPr lang="lt-LT" dirty="0"/>
              <a:t>Sidabrinė ekonomika apima visus ekonomikos sektorius, įskaitant sveikatos ir mitybos, laisvalaikio ir gerovės, finansų ir transporto, būsto, švietimo ir užimtumo sektorius.</a:t>
            </a:r>
          </a:p>
          <a:p>
            <a:pPr>
              <a:lnSpc>
                <a:spcPct val="100000"/>
              </a:lnSpc>
            </a:pPr>
            <a:r>
              <a:rPr lang="lt-LT" dirty="0"/>
              <a:t>Europos Komisijos tyrime apskaičiuota, kad 2015 m. Europos sidabrinės ekonomikos bazinė vertė buvo 3,7 trilijono eurų, daugiausia </a:t>
            </a:r>
            <a:r>
              <a:rPr lang="en-US" dirty="0"/>
              <a:t>tai </a:t>
            </a:r>
            <a:r>
              <a:rPr lang="lt-LT" dirty="0"/>
              <a:t>privačių vyresnio amžiaus žmonių (50+) </a:t>
            </a:r>
            <a:r>
              <a:rPr lang="lt-LT" dirty="0" err="1"/>
              <a:t>išlaid</a:t>
            </a:r>
            <a:r>
              <a:rPr lang="en-US" dirty="0" err="1"/>
              <a:t>os</a:t>
            </a:r>
            <a:r>
              <a:rPr lang="lt-LT" dirty="0"/>
              <a:t> įvairioms prekėms ir paslaugoms. Šiame tyrime prognozuojama, kad iki 2025 m. ši rinka kasmet augs ~5 proc. ir pasieks 5,7 trilijono eurų.</a:t>
            </a:r>
            <a:endParaRPr lang="en-IE" dirty="0"/>
          </a:p>
        </p:txBody>
      </p:sp>
      <p:sp>
        <p:nvSpPr>
          <p:cNvPr id="4" name="Text Placeholder 3">
            <a:extLst>
              <a:ext uri="{FF2B5EF4-FFF2-40B4-BE49-F238E27FC236}">
                <a16:creationId xmlns:a16="http://schemas.microsoft.com/office/drawing/2014/main" id="{447FE2DA-B228-46ED-81D6-4F8AA17B6AAA}"/>
              </a:ext>
            </a:extLst>
          </p:cNvPr>
          <p:cNvSpPr>
            <a:spLocks noGrp="1"/>
          </p:cNvSpPr>
          <p:nvPr>
            <p:ph type="body" sz="quarter" idx="16"/>
          </p:nvPr>
        </p:nvSpPr>
        <p:spPr>
          <a:xfrm>
            <a:off x="1718561" y="595510"/>
            <a:ext cx="4957447" cy="582221"/>
          </a:xfrm>
        </p:spPr>
        <p:txBody>
          <a:bodyPr>
            <a:normAutofit/>
          </a:bodyPr>
          <a:lstStyle/>
          <a:p>
            <a:r>
              <a:rPr lang="lt-LT" sz="3300" b="1" dirty="0"/>
              <a:t>Galimybių šaltinis</a:t>
            </a:r>
            <a:endParaRPr lang="en-IE" sz="3300" b="1" dirty="0"/>
          </a:p>
        </p:txBody>
      </p:sp>
    </p:spTree>
    <p:extLst>
      <p:ext uri="{BB962C8B-B14F-4D97-AF65-F5344CB8AC3E}">
        <p14:creationId xmlns:p14="http://schemas.microsoft.com/office/powerpoint/2010/main" val="3397838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1D2A2B-E8B7-4906-B4FC-1BACC67DF5EE}"/>
              </a:ext>
            </a:extLst>
          </p:cNvPr>
          <p:cNvSpPr>
            <a:spLocks noGrp="1"/>
          </p:cNvSpPr>
          <p:nvPr>
            <p:ph type="body" sz="quarter" idx="18"/>
          </p:nvPr>
        </p:nvSpPr>
        <p:spPr>
          <a:xfrm>
            <a:off x="1589969" y="1339307"/>
            <a:ext cx="5105121" cy="5421091"/>
          </a:xfrm>
        </p:spPr>
        <p:txBody>
          <a:bodyPr>
            <a:noAutofit/>
          </a:bodyPr>
          <a:lstStyle/>
          <a:p>
            <a:pPr>
              <a:lnSpc>
                <a:spcPct val="100000"/>
              </a:lnSpc>
            </a:pPr>
            <a:r>
              <a:rPr lang="lt-LT" dirty="0"/>
              <a:t>Europoje gyvena seniausi pasaulio gyventojai </a:t>
            </a:r>
            <a:r>
              <a:rPr lang="en-LT" dirty="0"/>
              <a:t>–</a:t>
            </a:r>
            <a:r>
              <a:rPr lang="lt-LT" dirty="0"/>
              <a:t> kas ketvirtas europietis yra 60 metų ir vyresnis. </a:t>
            </a:r>
          </a:p>
          <a:p>
            <a:pPr>
              <a:lnSpc>
                <a:spcPct val="100000"/>
              </a:lnSpc>
            </a:pPr>
            <a:r>
              <a:rPr lang="lt-LT" dirty="0"/>
              <a:t>Remiantis </a:t>
            </a:r>
            <a:r>
              <a:rPr lang="lt-LT" dirty="0">
                <a:solidFill>
                  <a:srgbClr val="003366"/>
                </a:solidFill>
                <a:hlinkClick r:id="rId2">
                  <a:extLst>
                    <a:ext uri="{A12FA001-AC4F-418D-AE19-62706E023703}">
                      <ahyp:hlinkClr xmlns:ahyp="http://schemas.microsoft.com/office/drawing/2018/hyperlinkcolor" val="tx"/>
                    </a:ext>
                  </a:extLst>
                </a:hlinkClick>
              </a:rPr>
              <a:t>Nacionalinio senėjimo instituto</a:t>
            </a:r>
            <a:r>
              <a:rPr lang="lt-LT" dirty="0">
                <a:solidFill>
                  <a:srgbClr val="003366"/>
                </a:solidFill>
              </a:rPr>
              <a:t> </a:t>
            </a:r>
            <a:r>
              <a:rPr lang="lt-LT" dirty="0"/>
              <a:t>statistiniais duomenimis</a:t>
            </a:r>
            <a:r>
              <a:rPr lang="en-US" dirty="0"/>
              <a:t>, </a:t>
            </a:r>
            <a:r>
              <a:rPr lang="en-US" dirty="0" err="1"/>
              <a:t>Europoje</a:t>
            </a:r>
            <a:r>
              <a:rPr lang="en-US" dirty="0"/>
              <a:t> </a:t>
            </a:r>
            <a:r>
              <a:rPr lang="en-US" dirty="0" err="1"/>
              <a:t>iki</a:t>
            </a:r>
            <a:r>
              <a:rPr lang="en-US" dirty="0"/>
              <a:t> 2060 m:</a:t>
            </a:r>
          </a:p>
          <a:p>
            <a:pPr marL="414900" indent="-342900">
              <a:lnSpc>
                <a:spcPct val="100000"/>
              </a:lnSpc>
              <a:buFont typeface="Arial" panose="020B0604020202020204" pitchFamily="34" charset="0"/>
              <a:buChar char="•"/>
            </a:pPr>
            <a:r>
              <a:rPr lang="lt-LT" dirty="0"/>
              <a:t>vyresnių nei 65 metų amžiaus žmonių dalis padidės iki 30 proc. ir</a:t>
            </a:r>
          </a:p>
          <a:p>
            <a:pPr marL="414900" indent="-342900">
              <a:lnSpc>
                <a:spcPct val="100000"/>
              </a:lnSpc>
              <a:buFont typeface="Arial" panose="020B0604020202020204" pitchFamily="34" charset="0"/>
              <a:buChar char="•"/>
            </a:pPr>
            <a:r>
              <a:rPr lang="lt-LT" dirty="0"/>
              <a:t>80 metų ir vyresnių asmenų skaičius padidės daugiau nei dvigubai - nuo 5 proc. iki 12 proc.</a:t>
            </a:r>
            <a:endParaRPr lang="en-US" dirty="0"/>
          </a:p>
        </p:txBody>
      </p:sp>
      <p:sp>
        <p:nvSpPr>
          <p:cNvPr id="5" name="Text Placeholder 3">
            <a:extLst>
              <a:ext uri="{FF2B5EF4-FFF2-40B4-BE49-F238E27FC236}">
                <a16:creationId xmlns:a16="http://schemas.microsoft.com/office/drawing/2014/main" id="{F08BA2C4-9813-4BAD-9288-9A996A58FB8B}"/>
              </a:ext>
            </a:extLst>
          </p:cNvPr>
          <p:cNvSpPr>
            <a:spLocks noGrp="1"/>
          </p:cNvSpPr>
          <p:nvPr>
            <p:ph type="body" sz="quarter" idx="16"/>
          </p:nvPr>
        </p:nvSpPr>
        <p:spPr>
          <a:xfrm>
            <a:off x="1701949" y="545582"/>
            <a:ext cx="4716462" cy="582612"/>
          </a:xfrm>
        </p:spPr>
        <p:txBody>
          <a:bodyPr>
            <a:normAutofit/>
          </a:bodyPr>
          <a:lstStyle/>
          <a:p>
            <a:r>
              <a:rPr lang="lt-LT" sz="3300" b="1"/>
              <a:t>Auganti rinka</a:t>
            </a:r>
          </a:p>
        </p:txBody>
      </p:sp>
      <p:pic>
        <p:nvPicPr>
          <p:cNvPr id="8" name="Picture Placeholder 7" descr="Multi-colored graph blocks">
            <a:extLst>
              <a:ext uri="{FF2B5EF4-FFF2-40B4-BE49-F238E27FC236}">
                <a16:creationId xmlns:a16="http://schemas.microsoft.com/office/drawing/2014/main" id="{EA2CC4D8-45F7-4A93-B6A5-157860A12C1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854827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1D2A2B-E8B7-4906-B4FC-1BACC67DF5EE}"/>
              </a:ext>
            </a:extLst>
          </p:cNvPr>
          <p:cNvSpPr>
            <a:spLocks noGrp="1"/>
          </p:cNvSpPr>
          <p:nvPr>
            <p:ph type="body" sz="quarter" idx="18"/>
          </p:nvPr>
        </p:nvSpPr>
        <p:spPr>
          <a:xfrm>
            <a:off x="1548063" y="1321500"/>
            <a:ext cx="5303999" cy="5421090"/>
          </a:xfrm>
        </p:spPr>
        <p:txBody>
          <a:bodyPr>
            <a:noAutofit/>
          </a:bodyPr>
          <a:lstStyle/>
          <a:p>
            <a:pPr>
              <a:lnSpc>
                <a:spcPct val="100000"/>
              </a:lnSpc>
            </a:pPr>
            <a:r>
              <a:rPr lang="lt-LT" dirty="0"/>
              <a:t>2060 m. Europoje kas trečias gyventojas bus vyresnis nei 65 metų. Panašios tendencijos </a:t>
            </a:r>
            <a:r>
              <a:rPr lang="en-LT" dirty="0"/>
              <a:t>–</a:t>
            </a:r>
            <a:r>
              <a:rPr lang="lt-LT" dirty="0"/>
              <a:t> ilgėjanti gyvenimo trukmė ir gyventojų piramidės pasikeitimas </a:t>
            </a:r>
            <a:r>
              <a:rPr lang="en-LT" dirty="0"/>
              <a:t>–</a:t>
            </a:r>
            <a:r>
              <a:rPr lang="lt-LT" dirty="0"/>
              <a:t> bus ir kitose išsivysčiusiose planetos šalyse. Pasaulio banko ir </a:t>
            </a:r>
            <a:r>
              <a:rPr lang="en-US" dirty="0" err="1">
                <a:solidFill>
                  <a:srgbClr val="003366"/>
                </a:solidFill>
                <a:hlinkClick r:id="rId3">
                  <a:extLst>
                    <a:ext uri="{A12FA001-AC4F-418D-AE19-62706E023703}">
                      <ahyp:hlinkClr xmlns:ahyp="http://schemas.microsoft.com/office/drawing/2018/hyperlinkcolor" val="tx"/>
                    </a:ext>
                  </a:extLst>
                </a:hlinkClick>
              </a:rPr>
              <a:t>Pasaulio</a:t>
            </a:r>
            <a:r>
              <a:rPr lang="en-US" dirty="0">
                <a:solidFill>
                  <a:srgbClr val="003366"/>
                </a:solidFill>
                <a:hlinkClick r:id="rId3">
                  <a:extLst>
                    <a:ext uri="{A12FA001-AC4F-418D-AE19-62706E023703}">
                      <ahyp:hlinkClr xmlns:ahyp="http://schemas.microsoft.com/office/drawing/2018/hyperlinkcolor" val="tx"/>
                    </a:ext>
                  </a:extLst>
                </a:hlinkClick>
              </a:rPr>
              <a:t> </a:t>
            </a:r>
            <a:r>
              <a:rPr lang="en-US" dirty="0" err="1">
                <a:solidFill>
                  <a:srgbClr val="003366"/>
                </a:solidFill>
                <a:hlinkClick r:id="rId3">
                  <a:extLst>
                    <a:ext uri="{A12FA001-AC4F-418D-AE19-62706E023703}">
                      <ahyp:hlinkClr xmlns:ahyp="http://schemas.microsoft.com/office/drawing/2018/hyperlinkcolor" val="tx"/>
                    </a:ext>
                  </a:extLst>
                </a:hlinkClick>
              </a:rPr>
              <a:t>sveikatos</a:t>
            </a:r>
            <a:r>
              <a:rPr lang="en-US" dirty="0">
                <a:solidFill>
                  <a:srgbClr val="003366"/>
                </a:solidFill>
                <a:hlinkClick r:id="rId3">
                  <a:extLst>
                    <a:ext uri="{A12FA001-AC4F-418D-AE19-62706E023703}">
                      <ahyp:hlinkClr xmlns:ahyp="http://schemas.microsoft.com/office/drawing/2018/hyperlinkcolor" val="tx"/>
                    </a:ext>
                  </a:extLst>
                </a:hlinkClick>
              </a:rPr>
              <a:t> </a:t>
            </a:r>
            <a:r>
              <a:rPr lang="en-US" dirty="0" err="1">
                <a:solidFill>
                  <a:srgbClr val="003366"/>
                </a:solidFill>
                <a:hlinkClick r:id="rId3">
                  <a:extLst>
                    <a:ext uri="{A12FA001-AC4F-418D-AE19-62706E023703}">
                      <ahyp:hlinkClr xmlns:ahyp="http://schemas.microsoft.com/office/drawing/2018/hyperlinkcolor" val="tx"/>
                    </a:ext>
                  </a:extLst>
                </a:hlinkClick>
              </a:rPr>
              <a:t>organizacijos</a:t>
            </a:r>
            <a:r>
              <a:rPr lang="en-US" dirty="0">
                <a:solidFill>
                  <a:srgbClr val="003366"/>
                </a:solidFill>
                <a:hlinkClick r:id="rId3">
                  <a:extLst>
                    <a:ext uri="{A12FA001-AC4F-418D-AE19-62706E023703}">
                      <ahyp:hlinkClr xmlns:ahyp="http://schemas.microsoft.com/office/drawing/2018/hyperlinkcolor" val="tx"/>
                    </a:ext>
                  </a:extLst>
                </a:hlinkClick>
              </a:rPr>
              <a:t> (PSO) </a:t>
            </a:r>
            <a:r>
              <a:rPr lang="en-US" dirty="0" err="1"/>
              <a:t>statistiniai</a:t>
            </a:r>
            <a:r>
              <a:rPr lang="en-US" dirty="0"/>
              <a:t> </a:t>
            </a:r>
            <a:r>
              <a:rPr lang="en-US" dirty="0" err="1"/>
              <a:t>duomenys</a:t>
            </a:r>
            <a:r>
              <a:rPr lang="en-US" dirty="0"/>
              <a:t> </a:t>
            </a:r>
            <a:r>
              <a:rPr lang="en-US" dirty="0" err="1"/>
              <a:t>rodo</a:t>
            </a:r>
            <a:r>
              <a:rPr lang="en-US" dirty="0"/>
              <a:t>, </a:t>
            </a:r>
            <a:r>
              <a:rPr lang="en-US" dirty="0" err="1"/>
              <a:t>kad</a:t>
            </a:r>
            <a:r>
              <a:rPr lang="en-US" dirty="0"/>
              <a:t>:</a:t>
            </a:r>
          </a:p>
          <a:p>
            <a:pPr marL="414900" indent="-342900">
              <a:lnSpc>
                <a:spcPct val="100000"/>
              </a:lnSpc>
              <a:buFont typeface="Arial" panose="020B0604020202020204" pitchFamily="34" charset="0"/>
              <a:buChar char="•"/>
            </a:pPr>
            <a:r>
              <a:rPr lang="lt-LT" dirty="0"/>
              <a:t>2020 m. žmonės vidutiniškai gyvens 72,5 metų, t. y. 20 metų ilgiau nei 1960 m, </a:t>
            </a:r>
          </a:p>
          <a:p>
            <a:pPr marL="414900" indent="-342900">
              <a:lnSpc>
                <a:spcPct val="100000"/>
              </a:lnSpc>
              <a:buFont typeface="Arial" panose="020B0604020202020204" pitchFamily="34" charset="0"/>
              <a:buChar char="•"/>
            </a:pPr>
            <a:r>
              <a:rPr lang="lt-LT" dirty="0"/>
              <a:t>iki 2050 m., palyginti su 2000 m., bendras vyresnių nei 60 metų gyventojų skaičius padvigubės.</a:t>
            </a:r>
            <a:endParaRPr lang="en-IE" dirty="0"/>
          </a:p>
        </p:txBody>
      </p:sp>
      <p:sp>
        <p:nvSpPr>
          <p:cNvPr id="5" name="Text Placeholder 3">
            <a:extLst>
              <a:ext uri="{FF2B5EF4-FFF2-40B4-BE49-F238E27FC236}">
                <a16:creationId xmlns:a16="http://schemas.microsoft.com/office/drawing/2014/main" id="{F08BA2C4-9813-4BAD-9288-9A996A58FB8B}"/>
              </a:ext>
            </a:extLst>
          </p:cNvPr>
          <p:cNvSpPr>
            <a:spLocks noGrp="1"/>
          </p:cNvSpPr>
          <p:nvPr>
            <p:ph type="body" sz="quarter" idx="16"/>
          </p:nvPr>
        </p:nvSpPr>
        <p:spPr>
          <a:xfrm>
            <a:off x="1730706" y="576571"/>
            <a:ext cx="4716462" cy="582612"/>
          </a:xfrm>
        </p:spPr>
        <p:txBody>
          <a:bodyPr>
            <a:normAutofit/>
          </a:bodyPr>
          <a:lstStyle/>
          <a:p>
            <a:r>
              <a:rPr lang="lt-LT" sz="3300" b="1"/>
              <a:t>Auganti rinka</a:t>
            </a:r>
          </a:p>
        </p:txBody>
      </p:sp>
      <p:pic>
        <p:nvPicPr>
          <p:cNvPr id="8" name="Picture Placeholder 7" descr="Field of white flowers">
            <a:extLst>
              <a:ext uri="{FF2B5EF4-FFF2-40B4-BE49-F238E27FC236}">
                <a16:creationId xmlns:a16="http://schemas.microsoft.com/office/drawing/2014/main" id="{845D3E4F-3889-47F3-9DD6-6913575BB5EE}"/>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677704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Hand counting coins">
            <a:extLst>
              <a:ext uri="{FF2B5EF4-FFF2-40B4-BE49-F238E27FC236}">
                <a16:creationId xmlns:a16="http://schemas.microsoft.com/office/drawing/2014/main" id="{D49B694E-ADA3-49D9-B2CE-58AC5B6C7C47}"/>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879044AA-DCF5-4228-BAF0-72D39248354A}"/>
              </a:ext>
            </a:extLst>
          </p:cNvPr>
          <p:cNvSpPr>
            <a:spLocks noGrp="1"/>
          </p:cNvSpPr>
          <p:nvPr>
            <p:ph type="body" sz="quarter" idx="18"/>
          </p:nvPr>
        </p:nvSpPr>
        <p:spPr>
          <a:xfrm>
            <a:off x="1592036" y="1502229"/>
            <a:ext cx="5105120" cy="4796966"/>
          </a:xfrm>
        </p:spPr>
        <p:txBody>
          <a:bodyPr>
            <a:normAutofit/>
          </a:bodyPr>
          <a:lstStyle/>
          <a:p>
            <a:r>
              <a:rPr lang="lt-LT" dirty="0"/>
              <a:t>Šiandien sidabrinei ekonomikai vis dar reikia įveikti daug iššūkių, kad ji taptų tikru ekonomikos varikliu, tačiau ateities ekonomikai vadovaus vyresnio amžiaus žmonės.  Sidabrinės </a:t>
            </a:r>
            <a:r>
              <a:rPr lang="lt-LT" dirty="0" err="1"/>
              <a:t>ekonomik</a:t>
            </a:r>
            <a:r>
              <a:rPr lang="en-US" dirty="0" err="1"/>
              <a:t>os</a:t>
            </a:r>
            <a:r>
              <a:rPr lang="en-US" dirty="0"/>
              <a:t> </a:t>
            </a:r>
            <a:r>
              <a:rPr lang="lt-LT" dirty="0"/>
              <a:t>atstovai yra pagrindi</a:t>
            </a:r>
            <a:r>
              <a:rPr lang="en-US" dirty="0" err="1"/>
              <a:t>niai</a:t>
            </a:r>
            <a:r>
              <a:rPr lang="lt-LT" dirty="0"/>
              <a:t> sveikatos priežiūros paslaugų vartotoja</a:t>
            </a:r>
            <a:r>
              <a:rPr lang="en-US" dirty="0" err="1"/>
              <a:t>i</a:t>
            </a:r>
            <a:r>
              <a:rPr lang="en-US" dirty="0"/>
              <a:t>. Jai</a:t>
            </a:r>
            <a:r>
              <a:rPr lang="lt-LT" dirty="0"/>
              <a:t> tenka daugiau kaip </a:t>
            </a:r>
            <a:r>
              <a:rPr lang="lt-LT" dirty="0">
                <a:solidFill>
                  <a:srgbClr val="1D599B"/>
                </a:solidFill>
                <a:hlinkClick r:id="rId4">
                  <a:extLst>
                    <a:ext uri="{A12FA001-AC4F-418D-AE19-62706E023703}">
                      <ahyp:hlinkClr xmlns:ahyp="http://schemas.microsoft.com/office/drawing/2018/hyperlinkcolor" val="tx"/>
                    </a:ext>
                  </a:extLst>
                </a:hlinkClick>
              </a:rPr>
              <a:t>53% visų ES sveikatos priežiūros išlaidų.</a:t>
            </a:r>
            <a:r>
              <a:rPr lang="en-US" dirty="0"/>
              <a:t> </a:t>
            </a:r>
            <a:r>
              <a:rPr lang="lt-LT" dirty="0"/>
              <a:t>Maistas ir gėrimai yra antroji pagal dydį</a:t>
            </a:r>
            <a:r>
              <a:rPr lang="en-US" dirty="0"/>
              <a:t> </a:t>
            </a:r>
            <a:r>
              <a:rPr lang="en-US" dirty="0" err="1"/>
              <a:t>rinka</a:t>
            </a:r>
            <a:r>
              <a:rPr lang="lt-LT" dirty="0"/>
              <a:t>, kurią žymiai daugiau vartoja sidabrinės ekonomikos atstovai nei jaunesnio amžiaus žmonės. </a:t>
            </a:r>
            <a:endParaRPr lang="en-IE" dirty="0"/>
          </a:p>
        </p:txBody>
      </p:sp>
      <p:sp>
        <p:nvSpPr>
          <p:cNvPr id="5" name="Text Placeholder 2">
            <a:extLst>
              <a:ext uri="{FF2B5EF4-FFF2-40B4-BE49-F238E27FC236}">
                <a16:creationId xmlns:a16="http://schemas.microsoft.com/office/drawing/2014/main" id="{5D7D80B1-35DD-40F6-9908-9635756BDE5C}"/>
              </a:ext>
            </a:extLst>
          </p:cNvPr>
          <p:cNvSpPr>
            <a:spLocks noGrp="1"/>
          </p:cNvSpPr>
          <p:nvPr>
            <p:ph type="body" sz="quarter" idx="16"/>
          </p:nvPr>
        </p:nvSpPr>
        <p:spPr>
          <a:xfrm>
            <a:off x="1719263" y="595313"/>
            <a:ext cx="4716462" cy="582612"/>
          </a:xfrm>
        </p:spPr>
        <p:txBody>
          <a:bodyPr>
            <a:normAutofit lnSpcReduction="10000"/>
          </a:bodyPr>
          <a:lstStyle/>
          <a:p>
            <a:r>
              <a:rPr lang="lt-LT" b="1"/>
              <a:t>Ateities ekonomika</a:t>
            </a:r>
          </a:p>
        </p:txBody>
      </p:sp>
    </p:spTree>
    <p:extLst>
      <p:ext uri="{BB962C8B-B14F-4D97-AF65-F5344CB8AC3E}">
        <p14:creationId xmlns:p14="http://schemas.microsoft.com/office/powerpoint/2010/main" val="3729771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45FECD-8B32-4DFF-A13E-7F05C7A89182}"/>
              </a:ext>
            </a:extLst>
          </p:cNvPr>
          <p:cNvSpPr>
            <a:spLocks noGrp="1"/>
          </p:cNvSpPr>
          <p:nvPr>
            <p:ph type="body" sz="quarter" idx="18"/>
          </p:nvPr>
        </p:nvSpPr>
        <p:spPr>
          <a:xfrm>
            <a:off x="346840" y="1534510"/>
            <a:ext cx="5749159" cy="4330262"/>
          </a:xfrm>
        </p:spPr>
        <p:txBody>
          <a:bodyPr>
            <a:normAutofit/>
          </a:bodyPr>
          <a:lstStyle/>
          <a:p>
            <a:pPr indent="0">
              <a:lnSpc>
                <a:spcPct val="100000"/>
              </a:lnSpc>
            </a:pPr>
            <a:r>
              <a:rPr lang="lt-LT" b="1" u="sng" dirty="0">
                <a:latin typeface="Avenir Black" panose="02000503020000020003" pitchFamily="2" charset="0"/>
              </a:rPr>
              <a:t>Pasaulio sveikatos organizacija (</a:t>
            </a:r>
            <a:r>
              <a:rPr lang="en-US" b="1" u="sng" dirty="0">
                <a:latin typeface="Avenir Black" panose="02000503020000020003" pitchFamily="2" charset="0"/>
              </a:rPr>
              <a:t>PSO</a:t>
            </a:r>
            <a:r>
              <a:rPr lang="lt-LT" b="1" u="sng" dirty="0">
                <a:latin typeface="Avenir Black" panose="02000503020000020003" pitchFamily="2" charset="0"/>
              </a:rPr>
              <a:t>) sukūrė sistemą</a:t>
            </a:r>
            <a:r>
              <a:rPr lang="lt-LT" dirty="0">
                <a:latin typeface="Avenir Black" panose="02000503020000020003" pitchFamily="2" charset="0"/>
              </a:rPr>
              <a:t>, padedančią suprasti aktyvaus senėjimo veiksnius, o šeši šios sistemos aspektai naudojami siekiant pristatyti ES sidabrinės ekonomikos augimo iššūkius ir galimybes. Kadangi š</a:t>
            </a:r>
            <a:r>
              <a:rPr lang="en-US" dirty="0" err="1">
                <a:latin typeface="Avenir Black" panose="02000503020000020003" pitchFamily="2" charset="0"/>
              </a:rPr>
              <a:t>i</a:t>
            </a:r>
            <a:r>
              <a:rPr lang="lt-LT" dirty="0">
                <a:latin typeface="Avenir Black" panose="02000503020000020003" pitchFamily="2" charset="0"/>
              </a:rPr>
              <a:t>e</a:t>
            </a:r>
            <a:r>
              <a:rPr lang="en-US" dirty="0">
                <a:latin typeface="Avenir Black" panose="02000503020000020003" pitchFamily="2" charset="0"/>
              </a:rPr>
              <a:t> </a:t>
            </a:r>
            <a:r>
              <a:rPr lang="en-US" dirty="0" err="1">
                <a:latin typeface="Avenir Black" panose="02000503020000020003" pitchFamily="2" charset="0"/>
              </a:rPr>
              <a:t>aspektai</a:t>
            </a:r>
            <a:r>
              <a:rPr lang="en-US" dirty="0">
                <a:latin typeface="Avenir Black" panose="02000503020000020003" pitchFamily="2" charset="0"/>
              </a:rPr>
              <a:t> </a:t>
            </a:r>
            <a:r>
              <a:rPr lang="lt-LT" dirty="0">
                <a:latin typeface="Avenir Black" panose="02000503020000020003" pitchFamily="2" charset="0"/>
              </a:rPr>
              <a:t> tarpusavyje susiję, sidabrinės ekonomikos augimo iššūkiai ir galimybės yra taip pat tarpusavyje susijusios. Lytis ir kultūra taip pat yra laikomos kompleksiniais aktyvaus senėjimo veiksniais.</a:t>
            </a:r>
            <a:endParaRPr lang="en-IE" dirty="0"/>
          </a:p>
        </p:txBody>
      </p:sp>
      <p:sp>
        <p:nvSpPr>
          <p:cNvPr id="3" name="Text Placeholder 2">
            <a:extLst>
              <a:ext uri="{FF2B5EF4-FFF2-40B4-BE49-F238E27FC236}">
                <a16:creationId xmlns:a16="http://schemas.microsoft.com/office/drawing/2014/main" id="{A36A309B-7E0B-4F6C-AA35-8DBE2BF01FFE}"/>
              </a:ext>
            </a:extLst>
          </p:cNvPr>
          <p:cNvSpPr>
            <a:spLocks noGrp="1"/>
          </p:cNvSpPr>
          <p:nvPr>
            <p:ph type="body" sz="quarter" idx="16"/>
          </p:nvPr>
        </p:nvSpPr>
        <p:spPr>
          <a:xfrm>
            <a:off x="678839" y="516848"/>
            <a:ext cx="5085159" cy="582221"/>
          </a:xfrm>
        </p:spPr>
        <p:txBody>
          <a:bodyPr>
            <a:normAutofit/>
          </a:bodyPr>
          <a:lstStyle/>
          <a:p>
            <a:r>
              <a:rPr lang="lt-LT" sz="3300" b="1" dirty="0"/>
              <a:t>Aktyvaus senėjimo sistema</a:t>
            </a:r>
            <a:endParaRPr lang="en-IE" sz="3300" b="1" dirty="0"/>
          </a:p>
        </p:txBody>
      </p:sp>
      <p:grpSp>
        <p:nvGrpSpPr>
          <p:cNvPr id="5" name="Group 4">
            <a:extLst>
              <a:ext uri="{FF2B5EF4-FFF2-40B4-BE49-F238E27FC236}">
                <a16:creationId xmlns:a16="http://schemas.microsoft.com/office/drawing/2014/main" id="{1C704150-9D55-4EBE-8967-0DAB4A566DDE}"/>
              </a:ext>
            </a:extLst>
          </p:cNvPr>
          <p:cNvGrpSpPr/>
          <p:nvPr/>
        </p:nvGrpSpPr>
        <p:grpSpPr>
          <a:xfrm>
            <a:off x="7062952" y="1280469"/>
            <a:ext cx="4655989" cy="3455521"/>
            <a:chOff x="2544706" y="2992824"/>
            <a:chExt cx="4358060" cy="3051619"/>
          </a:xfrm>
        </p:grpSpPr>
        <p:grpSp>
          <p:nvGrpSpPr>
            <p:cNvPr id="6" name="Graphic 1533">
              <a:extLst>
                <a:ext uri="{FF2B5EF4-FFF2-40B4-BE49-F238E27FC236}">
                  <a16:creationId xmlns:a16="http://schemas.microsoft.com/office/drawing/2014/main" id="{2267310E-3960-4B79-983F-3FC19277BCF0}"/>
                </a:ext>
              </a:extLst>
            </p:cNvPr>
            <p:cNvGrpSpPr/>
            <p:nvPr/>
          </p:nvGrpSpPr>
          <p:grpSpPr>
            <a:xfrm>
              <a:off x="3664666" y="3433894"/>
              <a:ext cx="2119791" cy="2096793"/>
              <a:chOff x="3664666" y="3433894"/>
              <a:chExt cx="2119791" cy="2096793"/>
            </a:xfrm>
          </p:grpSpPr>
          <p:grpSp>
            <p:nvGrpSpPr>
              <p:cNvPr id="147" name="Graphic 1533">
                <a:extLst>
                  <a:ext uri="{FF2B5EF4-FFF2-40B4-BE49-F238E27FC236}">
                    <a16:creationId xmlns:a16="http://schemas.microsoft.com/office/drawing/2014/main" id="{28B65114-B6ED-409C-8AAB-D578808E74E2}"/>
                  </a:ext>
                </a:extLst>
              </p:cNvPr>
              <p:cNvGrpSpPr/>
              <p:nvPr/>
            </p:nvGrpSpPr>
            <p:grpSpPr>
              <a:xfrm>
                <a:off x="3664666" y="3438020"/>
                <a:ext cx="2119791" cy="2086476"/>
                <a:chOff x="3664666" y="3438020"/>
                <a:chExt cx="2119791" cy="2086476"/>
              </a:xfrm>
              <a:solidFill>
                <a:srgbClr val="FFFFFF"/>
              </a:solidFill>
            </p:grpSpPr>
            <p:sp>
              <p:nvSpPr>
                <p:cNvPr id="152" name="Freeform 311">
                  <a:extLst>
                    <a:ext uri="{FF2B5EF4-FFF2-40B4-BE49-F238E27FC236}">
                      <a16:creationId xmlns:a16="http://schemas.microsoft.com/office/drawing/2014/main" id="{10D975CB-7B77-4F00-A029-CBB74EAF31D3}"/>
                    </a:ext>
                  </a:extLst>
                </p:cNvPr>
                <p:cNvSpPr/>
                <p:nvPr/>
              </p:nvSpPr>
              <p:spPr>
                <a:xfrm>
                  <a:off x="3664666" y="3693465"/>
                  <a:ext cx="771947" cy="1734053"/>
                </a:xfrm>
                <a:custGeom>
                  <a:avLst/>
                  <a:gdLst>
                    <a:gd name="connsiteX0" fmla="*/ 597339 w 771947"/>
                    <a:gd name="connsiteY0" fmla="*/ 1625520 h 1734053"/>
                    <a:gd name="connsiteX1" fmla="*/ 647702 w 771947"/>
                    <a:gd name="connsiteY1" fmla="*/ 1462927 h 1734053"/>
                    <a:gd name="connsiteX2" fmla="*/ 679902 w 771947"/>
                    <a:gd name="connsiteY2" fmla="*/ 1273097 h 1734053"/>
                    <a:gd name="connsiteX3" fmla="*/ 689397 w 771947"/>
                    <a:gd name="connsiteY3" fmla="*/ 1077490 h 1734053"/>
                    <a:gd name="connsiteX4" fmla="*/ 728614 w 771947"/>
                    <a:gd name="connsiteY4" fmla="*/ 1069237 h 1734053"/>
                    <a:gd name="connsiteX5" fmla="*/ 769895 w 771947"/>
                    <a:gd name="connsiteY5" fmla="*/ 978449 h 1734053"/>
                    <a:gd name="connsiteX6" fmla="*/ 756272 w 771947"/>
                    <a:gd name="connsiteY6" fmla="*/ 862074 h 1734053"/>
                    <a:gd name="connsiteX7" fmla="*/ 652244 w 771947"/>
                    <a:gd name="connsiteY7" fmla="*/ 664404 h 1734053"/>
                    <a:gd name="connsiteX8" fmla="*/ 525097 w 771947"/>
                    <a:gd name="connsiteY8" fmla="*/ 434132 h 1734053"/>
                    <a:gd name="connsiteX9" fmla="*/ 477212 w 771947"/>
                    <a:gd name="connsiteY9" fmla="*/ 305791 h 1734053"/>
                    <a:gd name="connsiteX10" fmla="*/ 423546 w 771947"/>
                    <a:gd name="connsiteY10" fmla="*/ 175386 h 1734053"/>
                    <a:gd name="connsiteX11" fmla="*/ 364926 w 771947"/>
                    <a:gd name="connsiteY11" fmla="*/ 0 h 1734053"/>
                    <a:gd name="connsiteX12" fmla="*/ 0 w 771947"/>
                    <a:gd name="connsiteY12" fmla="*/ 787793 h 1734053"/>
                    <a:gd name="connsiteX13" fmla="*/ 612201 w 771947"/>
                    <a:gd name="connsiteY13" fmla="*/ 1734053 h 1734053"/>
                    <a:gd name="connsiteX14" fmla="*/ 597339 w 771947"/>
                    <a:gd name="connsiteY14" fmla="*/ 1625520 h 1734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1947" h="1734053">
                      <a:moveTo>
                        <a:pt x="597339" y="1625520"/>
                      </a:moveTo>
                      <a:cubicBezTo>
                        <a:pt x="603119" y="1568571"/>
                        <a:pt x="629126" y="1516574"/>
                        <a:pt x="647702" y="1462927"/>
                      </a:cubicBezTo>
                      <a:cubicBezTo>
                        <a:pt x="668756" y="1402264"/>
                        <a:pt x="673710" y="1336649"/>
                        <a:pt x="679902" y="1273097"/>
                      </a:cubicBezTo>
                      <a:cubicBezTo>
                        <a:pt x="686094" y="1208307"/>
                        <a:pt x="689397" y="1143105"/>
                        <a:pt x="689397" y="1077490"/>
                      </a:cubicBezTo>
                      <a:cubicBezTo>
                        <a:pt x="689397" y="1053555"/>
                        <a:pt x="719944" y="1051492"/>
                        <a:pt x="728614" y="1069237"/>
                      </a:cubicBezTo>
                      <a:cubicBezTo>
                        <a:pt x="749668" y="1042825"/>
                        <a:pt x="764942" y="1012700"/>
                        <a:pt x="769895" y="978449"/>
                      </a:cubicBezTo>
                      <a:cubicBezTo>
                        <a:pt x="775674" y="939245"/>
                        <a:pt x="768656" y="899215"/>
                        <a:pt x="756272" y="862074"/>
                      </a:cubicBezTo>
                      <a:cubicBezTo>
                        <a:pt x="733155" y="791095"/>
                        <a:pt x="691874" y="727543"/>
                        <a:pt x="652244" y="664404"/>
                      </a:cubicBezTo>
                      <a:cubicBezTo>
                        <a:pt x="605183" y="589710"/>
                        <a:pt x="558535" y="516254"/>
                        <a:pt x="525097" y="434132"/>
                      </a:cubicBezTo>
                      <a:cubicBezTo>
                        <a:pt x="507759" y="392039"/>
                        <a:pt x="494136" y="348296"/>
                        <a:pt x="477212" y="305791"/>
                      </a:cubicBezTo>
                      <a:cubicBezTo>
                        <a:pt x="459873" y="262047"/>
                        <a:pt x="441296" y="219130"/>
                        <a:pt x="423546" y="175386"/>
                      </a:cubicBezTo>
                      <a:cubicBezTo>
                        <a:pt x="400428" y="118025"/>
                        <a:pt x="378962" y="60250"/>
                        <a:pt x="364926" y="0"/>
                      </a:cubicBezTo>
                      <a:cubicBezTo>
                        <a:pt x="141595" y="191480"/>
                        <a:pt x="0" y="473336"/>
                        <a:pt x="0" y="787793"/>
                      </a:cubicBezTo>
                      <a:cubicBezTo>
                        <a:pt x="0" y="1206657"/>
                        <a:pt x="250577" y="1567746"/>
                        <a:pt x="612201" y="1734053"/>
                      </a:cubicBezTo>
                      <a:cubicBezTo>
                        <a:pt x="603119" y="1698976"/>
                        <a:pt x="593211" y="1663899"/>
                        <a:pt x="597339" y="1625520"/>
                      </a:cubicBezTo>
                      <a:close/>
                    </a:path>
                  </a:pathLst>
                </a:custGeom>
                <a:solidFill>
                  <a:srgbClr val="FFFFFF"/>
                </a:solidFill>
                <a:ln w="4127" cap="flat">
                  <a:noFill/>
                  <a:prstDash val="solid"/>
                  <a:miter/>
                </a:ln>
              </p:spPr>
              <p:txBody>
                <a:bodyPr rtlCol="0" anchor="ctr"/>
                <a:lstStyle/>
                <a:p>
                  <a:endParaRPr lang="en-US"/>
                </a:p>
              </p:txBody>
            </p:sp>
            <p:sp>
              <p:nvSpPr>
                <p:cNvPr id="153" name="Freeform 312">
                  <a:extLst>
                    <a:ext uri="{FF2B5EF4-FFF2-40B4-BE49-F238E27FC236}">
                      <a16:creationId xmlns:a16="http://schemas.microsoft.com/office/drawing/2014/main" id="{2F43B8FB-B617-4AC1-9247-89A1DEE9C274}"/>
                    </a:ext>
                  </a:extLst>
                </p:cNvPr>
                <p:cNvSpPr/>
                <p:nvPr/>
              </p:nvSpPr>
              <p:spPr>
                <a:xfrm>
                  <a:off x="5174451" y="3735145"/>
                  <a:ext cx="610006" cy="1674627"/>
                </a:xfrm>
                <a:custGeom>
                  <a:avLst/>
                  <a:gdLst>
                    <a:gd name="connsiteX0" fmla="*/ 289664 w 610006"/>
                    <a:gd name="connsiteY0" fmla="*/ 0 h 1674627"/>
                    <a:gd name="connsiteX1" fmla="*/ 272326 w 610006"/>
                    <a:gd name="connsiteY1" fmla="*/ 14444 h 1674627"/>
                    <a:gd name="connsiteX2" fmla="*/ 243843 w 610006"/>
                    <a:gd name="connsiteY2" fmla="*/ 148149 h 1674627"/>
                    <a:gd name="connsiteX3" fmla="*/ 80368 w 610006"/>
                    <a:gd name="connsiteY3" fmla="*/ 491494 h 1674627"/>
                    <a:gd name="connsiteX4" fmla="*/ 23400 w 610006"/>
                    <a:gd name="connsiteY4" fmla="*/ 697830 h 1674627"/>
                    <a:gd name="connsiteX5" fmla="*/ 54774 w 610006"/>
                    <a:gd name="connsiteY5" fmla="*/ 760969 h 1674627"/>
                    <a:gd name="connsiteX6" fmla="*/ 19272 w 610006"/>
                    <a:gd name="connsiteY6" fmla="*/ 781603 h 1674627"/>
                    <a:gd name="connsiteX7" fmla="*/ 13493 w 610006"/>
                    <a:gd name="connsiteY7" fmla="*/ 770873 h 1674627"/>
                    <a:gd name="connsiteX8" fmla="*/ 3173 w 610006"/>
                    <a:gd name="connsiteY8" fmla="*/ 895914 h 1674627"/>
                    <a:gd name="connsiteX9" fmla="*/ 36611 w 610006"/>
                    <a:gd name="connsiteY9" fmla="*/ 1674628 h 1674627"/>
                    <a:gd name="connsiteX10" fmla="*/ 610007 w 610006"/>
                    <a:gd name="connsiteY10" fmla="*/ 747351 h 1674627"/>
                    <a:gd name="connsiteX11" fmla="*/ 289664 w 610006"/>
                    <a:gd name="connsiteY11" fmla="*/ 0 h 1674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0006" h="1674627">
                      <a:moveTo>
                        <a:pt x="289664" y="0"/>
                      </a:moveTo>
                      <a:cubicBezTo>
                        <a:pt x="288013" y="8253"/>
                        <a:pt x="280170" y="13205"/>
                        <a:pt x="272326" y="14444"/>
                      </a:cubicBezTo>
                      <a:cubicBezTo>
                        <a:pt x="267786" y="59838"/>
                        <a:pt x="259116" y="105232"/>
                        <a:pt x="243843" y="148149"/>
                      </a:cubicBezTo>
                      <a:cubicBezTo>
                        <a:pt x="200909" y="268238"/>
                        <a:pt x="129494" y="374294"/>
                        <a:pt x="80368" y="491494"/>
                      </a:cubicBezTo>
                      <a:cubicBezTo>
                        <a:pt x="52710" y="557109"/>
                        <a:pt x="34959" y="626850"/>
                        <a:pt x="23400" y="697830"/>
                      </a:cubicBezTo>
                      <a:cubicBezTo>
                        <a:pt x="32895" y="719289"/>
                        <a:pt x="43215" y="740336"/>
                        <a:pt x="54774" y="760969"/>
                      </a:cubicBezTo>
                      <a:cubicBezTo>
                        <a:pt x="67984" y="784079"/>
                        <a:pt x="32483" y="804713"/>
                        <a:pt x="19272" y="781603"/>
                      </a:cubicBezTo>
                      <a:cubicBezTo>
                        <a:pt x="17208" y="777889"/>
                        <a:pt x="15144" y="774588"/>
                        <a:pt x="13493" y="770873"/>
                      </a:cubicBezTo>
                      <a:cubicBezTo>
                        <a:pt x="8539" y="812553"/>
                        <a:pt x="5650" y="854646"/>
                        <a:pt x="3173" y="895914"/>
                      </a:cubicBezTo>
                      <a:cubicBezTo>
                        <a:pt x="-10450" y="1155898"/>
                        <a:pt x="23400" y="1415056"/>
                        <a:pt x="36611" y="1674628"/>
                      </a:cubicBezTo>
                      <a:cubicBezTo>
                        <a:pt x="377181" y="1500893"/>
                        <a:pt x="610007" y="1150945"/>
                        <a:pt x="610007" y="747351"/>
                      </a:cubicBezTo>
                      <a:cubicBezTo>
                        <a:pt x="609594" y="454353"/>
                        <a:pt x="486989" y="189417"/>
                        <a:pt x="289664" y="0"/>
                      </a:cubicBezTo>
                      <a:close/>
                    </a:path>
                  </a:pathLst>
                </a:custGeom>
                <a:solidFill>
                  <a:srgbClr val="FFFFFF"/>
                </a:solidFill>
                <a:ln w="4127" cap="flat">
                  <a:noFill/>
                  <a:prstDash val="solid"/>
                  <a:miter/>
                </a:ln>
              </p:spPr>
              <p:txBody>
                <a:bodyPr rtlCol="0" anchor="ctr"/>
                <a:lstStyle/>
                <a:p>
                  <a:endParaRPr lang="en-US"/>
                </a:p>
              </p:txBody>
            </p:sp>
            <p:sp>
              <p:nvSpPr>
                <p:cNvPr id="154" name="Freeform 313">
                  <a:extLst>
                    <a:ext uri="{FF2B5EF4-FFF2-40B4-BE49-F238E27FC236}">
                      <a16:creationId xmlns:a16="http://schemas.microsoft.com/office/drawing/2014/main" id="{9EF12386-C440-4EBF-93D8-B384EE150794}"/>
                    </a:ext>
                  </a:extLst>
                </p:cNvPr>
                <p:cNvSpPr/>
                <p:nvPr/>
              </p:nvSpPr>
              <p:spPr>
                <a:xfrm>
                  <a:off x="4079543" y="3438020"/>
                  <a:ext cx="1086935" cy="2086476"/>
                </a:xfrm>
                <a:custGeom>
                  <a:avLst/>
                  <a:gdLst>
                    <a:gd name="connsiteX0" fmla="*/ 1086935 w 1086935"/>
                    <a:gd name="connsiteY0" fmla="*/ 1919344 h 2086476"/>
                    <a:gd name="connsiteX1" fmla="*/ 1062166 w 1086935"/>
                    <a:gd name="connsiteY1" fmla="*/ 1564032 h 2086476"/>
                    <a:gd name="connsiteX2" fmla="*/ 1059689 w 1086935"/>
                    <a:gd name="connsiteY2" fmla="*/ 1147232 h 2086476"/>
                    <a:gd name="connsiteX3" fmla="*/ 1076202 w 1086935"/>
                    <a:gd name="connsiteY3" fmla="*/ 1001146 h 2086476"/>
                    <a:gd name="connsiteX4" fmla="*/ 1031206 w 1086935"/>
                    <a:gd name="connsiteY4" fmla="*/ 855472 h 2086476"/>
                    <a:gd name="connsiteX5" fmla="*/ 999419 w 1086935"/>
                    <a:gd name="connsiteY5" fmla="*/ 423816 h 2086476"/>
                    <a:gd name="connsiteX6" fmla="*/ 1008088 w 1086935"/>
                    <a:gd name="connsiteY6" fmla="*/ 63139 h 2086476"/>
                    <a:gd name="connsiteX7" fmla="*/ 645226 w 1086935"/>
                    <a:gd name="connsiteY7" fmla="*/ 0 h 2086476"/>
                    <a:gd name="connsiteX8" fmla="*/ 0 w 1086935"/>
                    <a:gd name="connsiteY8" fmla="*/ 215828 h 2086476"/>
                    <a:gd name="connsiteX9" fmla="*/ 71829 w 1086935"/>
                    <a:gd name="connsiteY9" fmla="*/ 418864 h 2086476"/>
                    <a:gd name="connsiteX10" fmla="*/ 238606 w 1086935"/>
                    <a:gd name="connsiteY10" fmla="*/ 718052 h 2086476"/>
                    <a:gd name="connsiteX11" fmla="*/ 203103 w 1086935"/>
                    <a:gd name="connsiteY11" fmla="*/ 738685 h 2086476"/>
                    <a:gd name="connsiteX12" fmla="*/ 124669 w 1086935"/>
                    <a:gd name="connsiteY12" fmla="*/ 607868 h 2086476"/>
                    <a:gd name="connsiteX13" fmla="*/ 178748 w 1086935"/>
                    <a:gd name="connsiteY13" fmla="*/ 739923 h 2086476"/>
                    <a:gd name="connsiteX14" fmla="*/ 309609 w 1086935"/>
                    <a:gd name="connsiteY14" fmla="*/ 956989 h 2086476"/>
                    <a:gd name="connsiteX15" fmla="*/ 395887 w 1086935"/>
                    <a:gd name="connsiteY15" fmla="*/ 1169929 h 2086476"/>
                    <a:gd name="connsiteX16" fmla="*/ 319104 w 1086935"/>
                    <a:gd name="connsiteY16" fmla="*/ 1379567 h 2086476"/>
                    <a:gd name="connsiteX17" fmla="*/ 314976 w 1086935"/>
                    <a:gd name="connsiteY17" fmla="*/ 1382456 h 2086476"/>
                    <a:gd name="connsiteX18" fmla="*/ 306307 w 1086935"/>
                    <a:gd name="connsiteY18" fmla="*/ 1527717 h 2086476"/>
                    <a:gd name="connsiteX19" fmla="*/ 276998 w 1086935"/>
                    <a:gd name="connsiteY19" fmla="*/ 1715483 h 2086476"/>
                    <a:gd name="connsiteX20" fmla="*/ 223744 w 1086935"/>
                    <a:gd name="connsiteY20" fmla="*/ 1879727 h 2086476"/>
                    <a:gd name="connsiteX21" fmla="*/ 241908 w 1086935"/>
                    <a:gd name="connsiteY21" fmla="*/ 2001878 h 2086476"/>
                    <a:gd name="connsiteX22" fmla="*/ 246449 w 1086935"/>
                    <a:gd name="connsiteY22" fmla="*/ 1972991 h 2086476"/>
                    <a:gd name="connsiteX23" fmla="*/ 276171 w 1086935"/>
                    <a:gd name="connsiteY23" fmla="*/ 1954833 h 2086476"/>
                    <a:gd name="connsiteX24" fmla="*/ 379374 w 1086935"/>
                    <a:gd name="connsiteY24" fmla="*/ 1800081 h 2086476"/>
                    <a:gd name="connsiteX25" fmla="*/ 414876 w 1086935"/>
                    <a:gd name="connsiteY25" fmla="*/ 1820715 h 2086476"/>
                    <a:gd name="connsiteX26" fmla="*/ 282776 w 1086935"/>
                    <a:gd name="connsiteY26" fmla="*/ 2023750 h 2086476"/>
                    <a:gd name="connsiteX27" fmla="*/ 644813 w 1086935"/>
                    <a:gd name="connsiteY27" fmla="*/ 2086476 h 2086476"/>
                    <a:gd name="connsiteX28" fmla="*/ 1083219 w 1086935"/>
                    <a:gd name="connsiteY28" fmla="*/ 1993212 h 2086476"/>
                    <a:gd name="connsiteX29" fmla="*/ 1058038 w 1086935"/>
                    <a:gd name="connsiteY29" fmla="*/ 1946167 h 2086476"/>
                    <a:gd name="connsiteX30" fmla="*/ 1086935 w 1086935"/>
                    <a:gd name="connsiteY30" fmla="*/ 1919344 h 2086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86935" h="2086476">
                      <a:moveTo>
                        <a:pt x="1086935" y="1919344"/>
                      </a:moveTo>
                      <a:cubicBezTo>
                        <a:pt x="1079918" y="1800906"/>
                        <a:pt x="1069184" y="1682469"/>
                        <a:pt x="1062166" y="1564032"/>
                      </a:cubicBezTo>
                      <a:cubicBezTo>
                        <a:pt x="1053497" y="1425373"/>
                        <a:pt x="1048957" y="1285890"/>
                        <a:pt x="1059689" y="1147232"/>
                      </a:cubicBezTo>
                      <a:cubicBezTo>
                        <a:pt x="1063405" y="1098536"/>
                        <a:pt x="1068771" y="1049841"/>
                        <a:pt x="1076202" y="1001146"/>
                      </a:cubicBezTo>
                      <a:cubicBezTo>
                        <a:pt x="1056800" y="954101"/>
                        <a:pt x="1041938" y="905405"/>
                        <a:pt x="1031206" y="855472"/>
                      </a:cubicBezTo>
                      <a:cubicBezTo>
                        <a:pt x="1000657" y="713925"/>
                        <a:pt x="999419" y="567839"/>
                        <a:pt x="999419" y="423816"/>
                      </a:cubicBezTo>
                      <a:cubicBezTo>
                        <a:pt x="999831" y="303728"/>
                        <a:pt x="997767" y="182814"/>
                        <a:pt x="1008088" y="63139"/>
                      </a:cubicBezTo>
                      <a:cubicBezTo>
                        <a:pt x="894977" y="22284"/>
                        <a:pt x="772785" y="0"/>
                        <a:pt x="645226" y="0"/>
                      </a:cubicBezTo>
                      <a:cubicBezTo>
                        <a:pt x="402492" y="0"/>
                        <a:pt x="178748" y="80471"/>
                        <a:pt x="0" y="215828"/>
                      </a:cubicBezTo>
                      <a:cubicBezTo>
                        <a:pt x="15274" y="285983"/>
                        <a:pt x="42107" y="354074"/>
                        <a:pt x="71829" y="418864"/>
                      </a:cubicBezTo>
                      <a:cubicBezTo>
                        <a:pt x="119716" y="522445"/>
                        <a:pt x="178748" y="620661"/>
                        <a:pt x="238606" y="718052"/>
                      </a:cubicBezTo>
                      <a:cubicBezTo>
                        <a:pt x="252641" y="740749"/>
                        <a:pt x="216726" y="761382"/>
                        <a:pt x="203103" y="738685"/>
                      </a:cubicBezTo>
                      <a:cubicBezTo>
                        <a:pt x="176684" y="695355"/>
                        <a:pt x="149851" y="652024"/>
                        <a:pt x="124669" y="607868"/>
                      </a:cubicBezTo>
                      <a:cubicBezTo>
                        <a:pt x="140769" y="652849"/>
                        <a:pt x="157282" y="697418"/>
                        <a:pt x="178748" y="739923"/>
                      </a:cubicBezTo>
                      <a:cubicBezTo>
                        <a:pt x="216726" y="815443"/>
                        <a:pt x="266264" y="884359"/>
                        <a:pt x="309609" y="956989"/>
                      </a:cubicBezTo>
                      <a:cubicBezTo>
                        <a:pt x="348826" y="1022604"/>
                        <a:pt x="385980" y="1093171"/>
                        <a:pt x="395887" y="1169929"/>
                      </a:cubicBezTo>
                      <a:cubicBezTo>
                        <a:pt x="406207" y="1250400"/>
                        <a:pt x="377310" y="1323443"/>
                        <a:pt x="319104" y="1379567"/>
                      </a:cubicBezTo>
                      <a:cubicBezTo>
                        <a:pt x="317866" y="1380805"/>
                        <a:pt x="316627" y="1381630"/>
                        <a:pt x="314976" y="1382456"/>
                      </a:cubicBezTo>
                      <a:cubicBezTo>
                        <a:pt x="313737" y="1431151"/>
                        <a:pt x="310848" y="1479434"/>
                        <a:pt x="306307" y="1527717"/>
                      </a:cubicBezTo>
                      <a:cubicBezTo>
                        <a:pt x="300528" y="1590030"/>
                        <a:pt x="295986" y="1656058"/>
                        <a:pt x="276998" y="1715483"/>
                      </a:cubicBezTo>
                      <a:cubicBezTo>
                        <a:pt x="259659" y="1769956"/>
                        <a:pt x="230350" y="1822778"/>
                        <a:pt x="223744" y="1879727"/>
                      </a:cubicBezTo>
                      <a:cubicBezTo>
                        <a:pt x="218791" y="1921820"/>
                        <a:pt x="232000" y="1961436"/>
                        <a:pt x="241908" y="2001878"/>
                      </a:cubicBezTo>
                      <a:cubicBezTo>
                        <a:pt x="244798" y="1992799"/>
                        <a:pt x="246037" y="1982895"/>
                        <a:pt x="246449" y="1972991"/>
                      </a:cubicBezTo>
                      <a:cubicBezTo>
                        <a:pt x="246862" y="1955659"/>
                        <a:pt x="264200" y="1949882"/>
                        <a:pt x="276171" y="1954833"/>
                      </a:cubicBezTo>
                      <a:cubicBezTo>
                        <a:pt x="308784" y="1902424"/>
                        <a:pt x="345524" y="1851665"/>
                        <a:pt x="379374" y="1800081"/>
                      </a:cubicBezTo>
                      <a:cubicBezTo>
                        <a:pt x="393823" y="1777797"/>
                        <a:pt x="429738" y="1798430"/>
                        <a:pt x="414876" y="1820715"/>
                      </a:cubicBezTo>
                      <a:cubicBezTo>
                        <a:pt x="371118" y="1887981"/>
                        <a:pt x="321168" y="1952770"/>
                        <a:pt x="282776" y="2023750"/>
                      </a:cubicBezTo>
                      <a:cubicBezTo>
                        <a:pt x="395887" y="2064192"/>
                        <a:pt x="517666" y="2086476"/>
                        <a:pt x="644813" y="2086476"/>
                      </a:cubicBezTo>
                      <a:cubicBezTo>
                        <a:pt x="801269" y="2086476"/>
                        <a:pt x="949468" y="2053050"/>
                        <a:pt x="1083219" y="1993212"/>
                      </a:cubicBezTo>
                      <a:cubicBezTo>
                        <a:pt x="1074963" y="1977531"/>
                        <a:pt x="1066707" y="1961849"/>
                        <a:pt x="1058038" y="1946167"/>
                      </a:cubicBezTo>
                      <a:cubicBezTo>
                        <a:pt x="1047305" y="1928010"/>
                        <a:pt x="1071661" y="1909852"/>
                        <a:pt x="1086935" y="1919344"/>
                      </a:cubicBezTo>
                      <a:close/>
                    </a:path>
                  </a:pathLst>
                </a:custGeom>
                <a:solidFill>
                  <a:srgbClr val="FFFFFF"/>
                </a:solidFill>
                <a:ln w="4127" cap="flat">
                  <a:noFill/>
                  <a:prstDash val="solid"/>
                  <a:miter/>
                </a:ln>
              </p:spPr>
              <p:txBody>
                <a:bodyPr rtlCol="0" anchor="ctr"/>
                <a:lstStyle/>
                <a:p>
                  <a:endParaRPr lang="en-US" b="1"/>
                </a:p>
              </p:txBody>
            </p:sp>
            <p:sp>
              <p:nvSpPr>
                <p:cNvPr id="155" name="Freeform 314">
                  <a:extLst>
                    <a:ext uri="{FF2B5EF4-FFF2-40B4-BE49-F238E27FC236}">
                      <a16:creationId xmlns:a16="http://schemas.microsoft.com/office/drawing/2014/main" id="{A9D4D846-9A60-40AC-B71E-709EE426D31C}"/>
                    </a:ext>
                  </a:extLst>
                </p:cNvPr>
                <p:cNvSpPr/>
                <p:nvPr/>
              </p:nvSpPr>
              <p:spPr>
                <a:xfrm>
                  <a:off x="5118815" y="3516428"/>
                  <a:ext cx="290808" cy="843504"/>
                </a:xfrm>
                <a:custGeom>
                  <a:avLst/>
                  <a:gdLst>
                    <a:gd name="connsiteX0" fmla="*/ 282966 w 290808"/>
                    <a:gd name="connsiteY0" fmla="*/ 189004 h 843504"/>
                    <a:gd name="connsiteX1" fmla="*/ 249528 w 290808"/>
                    <a:gd name="connsiteY1" fmla="*/ 242652 h 843504"/>
                    <a:gd name="connsiteX2" fmla="*/ 211962 w 290808"/>
                    <a:gd name="connsiteY2" fmla="*/ 226557 h 843504"/>
                    <a:gd name="connsiteX3" fmla="*/ 225998 w 290808"/>
                    <a:gd name="connsiteY3" fmla="*/ 119675 h 843504"/>
                    <a:gd name="connsiteX4" fmla="*/ 8446 w 290808"/>
                    <a:gd name="connsiteY4" fmla="*/ 0 h 843504"/>
                    <a:gd name="connsiteX5" fmla="*/ 2253 w 290808"/>
                    <a:gd name="connsiteY5" fmla="*/ 146499 h 843504"/>
                    <a:gd name="connsiteX6" fmla="*/ 6794 w 290808"/>
                    <a:gd name="connsiteY6" fmla="*/ 578981 h 843504"/>
                    <a:gd name="connsiteX7" fmla="*/ 51791 w 290808"/>
                    <a:gd name="connsiteY7" fmla="*/ 843504 h 843504"/>
                    <a:gd name="connsiteX8" fmla="*/ 106695 w 290808"/>
                    <a:gd name="connsiteY8" fmla="*/ 674721 h 843504"/>
                    <a:gd name="connsiteX9" fmla="*/ 265628 w 290808"/>
                    <a:gd name="connsiteY9" fmla="*/ 337154 h 843504"/>
                    <a:gd name="connsiteX10" fmla="*/ 290809 w 290808"/>
                    <a:gd name="connsiteY10" fmla="*/ 196433 h 843504"/>
                    <a:gd name="connsiteX11" fmla="*/ 282966 w 290808"/>
                    <a:gd name="connsiteY11" fmla="*/ 189004 h 843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0808" h="843504">
                      <a:moveTo>
                        <a:pt x="282966" y="189004"/>
                      </a:moveTo>
                      <a:cubicBezTo>
                        <a:pt x="268104" y="203861"/>
                        <a:pt x="259023" y="224494"/>
                        <a:pt x="249528" y="242652"/>
                      </a:cubicBezTo>
                      <a:cubicBezTo>
                        <a:pt x="238382" y="264936"/>
                        <a:pt x="207834" y="248429"/>
                        <a:pt x="211962" y="226557"/>
                      </a:cubicBezTo>
                      <a:cubicBezTo>
                        <a:pt x="218567" y="192718"/>
                        <a:pt x="221044" y="155990"/>
                        <a:pt x="225998" y="119675"/>
                      </a:cubicBezTo>
                      <a:cubicBezTo>
                        <a:pt x="158709" y="71805"/>
                        <a:pt x="86055" y="31776"/>
                        <a:pt x="8446" y="0"/>
                      </a:cubicBezTo>
                      <a:cubicBezTo>
                        <a:pt x="4730" y="48695"/>
                        <a:pt x="3079" y="97391"/>
                        <a:pt x="2253" y="146499"/>
                      </a:cubicBezTo>
                      <a:cubicBezTo>
                        <a:pt x="-224" y="290109"/>
                        <a:pt x="-2700" y="435371"/>
                        <a:pt x="6794" y="578981"/>
                      </a:cubicBezTo>
                      <a:cubicBezTo>
                        <a:pt x="12574" y="668118"/>
                        <a:pt x="25370" y="758081"/>
                        <a:pt x="51791" y="843504"/>
                      </a:cubicBezTo>
                      <a:cubicBezTo>
                        <a:pt x="65001" y="785730"/>
                        <a:pt x="82339" y="729194"/>
                        <a:pt x="106695" y="674721"/>
                      </a:cubicBezTo>
                      <a:cubicBezTo>
                        <a:pt x="157058" y="560823"/>
                        <a:pt x="229300" y="456829"/>
                        <a:pt x="265628" y="337154"/>
                      </a:cubicBezTo>
                      <a:cubicBezTo>
                        <a:pt x="279250" y="292998"/>
                        <a:pt x="287919" y="245128"/>
                        <a:pt x="290809" y="196433"/>
                      </a:cubicBezTo>
                      <a:cubicBezTo>
                        <a:pt x="288333" y="193956"/>
                        <a:pt x="285855" y="191481"/>
                        <a:pt x="282966" y="189004"/>
                      </a:cubicBezTo>
                      <a:close/>
                    </a:path>
                  </a:pathLst>
                </a:custGeom>
                <a:solidFill>
                  <a:srgbClr val="FFFFFF"/>
                </a:solidFill>
                <a:ln w="4127" cap="flat">
                  <a:noFill/>
                  <a:prstDash val="solid"/>
                  <a:miter/>
                </a:ln>
              </p:spPr>
              <p:txBody>
                <a:bodyPr rtlCol="0" anchor="ctr"/>
                <a:lstStyle/>
                <a:p>
                  <a:endParaRPr lang="en-US"/>
                </a:p>
              </p:txBody>
            </p:sp>
          </p:grpSp>
          <p:grpSp>
            <p:nvGrpSpPr>
              <p:cNvPr id="148" name="Graphic 1533">
                <a:extLst>
                  <a:ext uri="{FF2B5EF4-FFF2-40B4-BE49-F238E27FC236}">
                    <a16:creationId xmlns:a16="http://schemas.microsoft.com/office/drawing/2014/main" id="{7B5BBF78-9F59-4B03-8A2B-86C8A3E994D9}"/>
                  </a:ext>
                </a:extLst>
              </p:cNvPr>
              <p:cNvGrpSpPr/>
              <p:nvPr/>
            </p:nvGrpSpPr>
            <p:grpSpPr>
              <a:xfrm>
                <a:off x="4214945" y="3433894"/>
                <a:ext cx="1131105" cy="2096793"/>
                <a:chOff x="4214945" y="3433894"/>
                <a:chExt cx="1131105" cy="2096793"/>
              </a:xfrm>
              <a:solidFill>
                <a:srgbClr val="000000"/>
              </a:solidFill>
            </p:grpSpPr>
            <p:sp>
              <p:nvSpPr>
                <p:cNvPr id="149" name="Freeform 308">
                  <a:extLst>
                    <a:ext uri="{FF2B5EF4-FFF2-40B4-BE49-F238E27FC236}">
                      <a16:creationId xmlns:a16="http://schemas.microsoft.com/office/drawing/2014/main" id="{D0C86E20-06EF-41A1-82EC-9FF070F650E3}"/>
                    </a:ext>
                  </a:extLst>
                </p:cNvPr>
                <p:cNvSpPr/>
                <p:nvPr/>
              </p:nvSpPr>
              <p:spPr>
                <a:xfrm>
                  <a:off x="4360255" y="5427931"/>
                  <a:ext cx="804570" cy="102755"/>
                </a:xfrm>
                <a:custGeom>
                  <a:avLst/>
                  <a:gdLst>
                    <a:gd name="connsiteX0" fmla="*/ 364100 w 804570"/>
                    <a:gd name="connsiteY0" fmla="*/ 93264 h 102755"/>
                    <a:gd name="connsiteX1" fmla="*/ 4541 w 804570"/>
                    <a:gd name="connsiteY1" fmla="*/ 30950 h 102755"/>
                    <a:gd name="connsiteX2" fmla="*/ 0 w 804570"/>
                    <a:gd name="connsiteY2" fmla="*/ 39617 h 102755"/>
                    <a:gd name="connsiteX3" fmla="*/ 364100 w 804570"/>
                    <a:gd name="connsiteY3" fmla="*/ 102756 h 102755"/>
                    <a:gd name="connsiteX4" fmla="*/ 804571 w 804570"/>
                    <a:gd name="connsiteY4" fmla="*/ 8666 h 102755"/>
                    <a:gd name="connsiteX5" fmla="*/ 800031 w 804570"/>
                    <a:gd name="connsiteY5" fmla="*/ 0 h 102755"/>
                    <a:gd name="connsiteX6" fmla="*/ 364100 w 804570"/>
                    <a:gd name="connsiteY6" fmla="*/ 93264 h 102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4570" h="102755">
                      <a:moveTo>
                        <a:pt x="364100" y="93264"/>
                      </a:moveTo>
                      <a:cubicBezTo>
                        <a:pt x="237780" y="93264"/>
                        <a:pt x="116826" y="71393"/>
                        <a:pt x="4541" y="30950"/>
                      </a:cubicBezTo>
                      <a:cubicBezTo>
                        <a:pt x="2889" y="33839"/>
                        <a:pt x="1239" y="36728"/>
                        <a:pt x="0" y="39617"/>
                      </a:cubicBezTo>
                      <a:cubicBezTo>
                        <a:pt x="113523" y="80471"/>
                        <a:pt x="236128" y="102756"/>
                        <a:pt x="364100" y="102756"/>
                      </a:cubicBezTo>
                      <a:cubicBezTo>
                        <a:pt x="520969" y="102756"/>
                        <a:pt x="669995" y="68916"/>
                        <a:pt x="804571" y="8666"/>
                      </a:cubicBezTo>
                      <a:cubicBezTo>
                        <a:pt x="802920" y="5778"/>
                        <a:pt x="801681" y="2889"/>
                        <a:pt x="800031" y="0"/>
                      </a:cubicBezTo>
                      <a:cubicBezTo>
                        <a:pt x="667105" y="59838"/>
                        <a:pt x="519730" y="93264"/>
                        <a:pt x="364100" y="93264"/>
                      </a:cubicBezTo>
                      <a:close/>
                    </a:path>
                  </a:pathLst>
                </a:custGeom>
                <a:solidFill>
                  <a:srgbClr val="000000"/>
                </a:solidFill>
                <a:ln w="4127" cap="flat">
                  <a:noFill/>
                  <a:prstDash val="solid"/>
                  <a:miter/>
                </a:ln>
              </p:spPr>
              <p:txBody>
                <a:bodyPr rtlCol="0" anchor="ctr"/>
                <a:lstStyle/>
                <a:p>
                  <a:endParaRPr lang="en-US"/>
                </a:p>
              </p:txBody>
            </p:sp>
            <p:sp>
              <p:nvSpPr>
                <p:cNvPr id="150" name="Freeform 309">
                  <a:extLst>
                    <a:ext uri="{FF2B5EF4-FFF2-40B4-BE49-F238E27FC236}">
                      <a16:creationId xmlns:a16="http://schemas.microsoft.com/office/drawing/2014/main" id="{A00310EE-B69F-49E0-ABB7-C8D38D165121}"/>
                    </a:ext>
                  </a:extLst>
                </p:cNvPr>
                <p:cNvSpPr/>
                <p:nvPr/>
              </p:nvSpPr>
              <p:spPr>
                <a:xfrm>
                  <a:off x="4214945" y="3433894"/>
                  <a:ext cx="872684" cy="137832"/>
                </a:xfrm>
                <a:custGeom>
                  <a:avLst/>
                  <a:gdLst>
                    <a:gd name="connsiteX0" fmla="*/ 509410 w 872684"/>
                    <a:gd name="connsiteY0" fmla="*/ 0 h 137832"/>
                    <a:gd name="connsiteX1" fmla="*/ 0 w 872684"/>
                    <a:gd name="connsiteY1" fmla="*/ 128342 h 137832"/>
                    <a:gd name="connsiteX2" fmla="*/ 2889 w 872684"/>
                    <a:gd name="connsiteY2" fmla="*/ 137833 h 137832"/>
                    <a:gd name="connsiteX3" fmla="*/ 509410 w 872684"/>
                    <a:gd name="connsiteY3" fmla="*/ 9904 h 137832"/>
                    <a:gd name="connsiteX4" fmla="*/ 871860 w 872684"/>
                    <a:gd name="connsiteY4" fmla="*/ 73456 h 137832"/>
                    <a:gd name="connsiteX5" fmla="*/ 872685 w 872684"/>
                    <a:gd name="connsiteY5" fmla="*/ 63552 h 137832"/>
                    <a:gd name="connsiteX6" fmla="*/ 509410 w 872684"/>
                    <a:gd name="connsiteY6" fmla="*/ 0 h 13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684" h="137832">
                      <a:moveTo>
                        <a:pt x="509410" y="0"/>
                      </a:moveTo>
                      <a:cubicBezTo>
                        <a:pt x="324883" y="0"/>
                        <a:pt x="151089" y="46632"/>
                        <a:pt x="0" y="128342"/>
                      </a:cubicBezTo>
                      <a:cubicBezTo>
                        <a:pt x="1651" y="131230"/>
                        <a:pt x="2476" y="134532"/>
                        <a:pt x="2889" y="137833"/>
                      </a:cubicBezTo>
                      <a:cubicBezTo>
                        <a:pt x="153153" y="56124"/>
                        <a:pt x="326122" y="9904"/>
                        <a:pt x="509410" y="9904"/>
                      </a:cubicBezTo>
                      <a:cubicBezTo>
                        <a:pt x="636970" y="9904"/>
                        <a:pt x="758749" y="32188"/>
                        <a:pt x="871860" y="73456"/>
                      </a:cubicBezTo>
                      <a:cubicBezTo>
                        <a:pt x="872273" y="70154"/>
                        <a:pt x="872273" y="66853"/>
                        <a:pt x="872685" y="63552"/>
                      </a:cubicBezTo>
                      <a:cubicBezTo>
                        <a:pt x="759575" y="22284"/>
                        <a:pt x="636970" y="0"/>
                        <a:pt x="509410" y="0"/>
                      </a:cubicBezTo>
                      <a:close/>
                    </a:path>
                  </a:pathLst>
                </a:custGeom>
                <a:solidFill>
                  <a:srgbClr val="000000"/>
                </a:solidFill>
                <a:ln w="4127" cap="flat">
                  <a:noFill/>
                  <a:prstDash val="solid"/>
                  <a:miter/>
                </a:ln>
              </p:spPr>
              <p:txBody>
                <a:bodyPr rtlCol="0" anchor="ctr"/>
                <a:lstStyle/>
                <a:p>
                  <a:endParaRPr lang="en-US"/>
                </a:p>
              </p:txBody>
            </p:sp>
            <p:sp>
              <p:nvSpPr>
                <p:cNvPr id="151" name="Freeform 310">
                  <a:extLst>
                    <a:ext uri="{FF2B5EF4-FFF2-40B4-BE49-F238E27FC236}">
                      <a16:creationId xmlns:a16="http://schemas.microsoft.com/office/drawing/2014/main" id="{19513FF7-76F6-4889-B0EF-5074D00F3805}"/>
                    </a:ext>
                  </a:extLst>
                </p:cNvPr>
                <p:cNvSpPr/>
                <p:nvPr/>
              </p:nvSpPr>
              <p:spPr>
                <a:xfrm>
                  <a:off x="5126848" y="3511889"/>
                  <a:ext cx="219203" cy="130404"/>
                </a:xfrm>
                <a:custGeom>
                  <a:avLst/>
                  <a:gdLst>
                    <a:gd name="connsiteX0" fmla="*/ 825 w 219203"/>
                    <a:gd name="connsiteY0" fmla="*/ 0 h 130404"/>
                    <a:gd name="connsiteX1" fmla="*/ 0 w 219203"/>
                    <a:gd name="connsiteY1" fmla="*/ 10317 h 130404"/>
                    <a:gd name="connsiteX2" fmla="*/ 217552 w 219203"/>
                    <a:gd name="connsiteY2" fmla="*/ 130405 h 130404"/>
                    <a:gd name="connsiteX3" fmla="*/ 219204 w 219203"/>
                    <a:gd name="connsiteY3" fmla="*/ 119675 h 130404"/>
                    <a:gd name="connsiteX4" fmla="*/ 825 w 219203"/>
                    <a:gd name="connsiteY4" fmla="*/ 0 h 130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03" h="130404">
                      <a:moveTo>
                        <a:pt x="825" y="0"/>
                      </a:moveTo>
                      <a:cubicBezTo>
                        <a:pt x="413" y="3301"/>
                        <a:pt x="413" y="6603"/>
                        <a:pt x="0" y="10317"/>
                      </a:cubicBezTo>
                      <a:cubicBezTo>
                        <a:pt x="77609" y="42093"/>
                        <a:pt x="150264" y="82535"/>
                        <a:pt x="217552" y="130405"/>
                      </a:cubicBezTo>
                      <a:cubicBezTo>
                        <a:pt x="217965" y="126691"/>
                        <a:pt x="218378" y="122977"/>
                        <a:pt x="219204" y="119675"/>
                      </a:cubicBezTo>
                      <a:cubicBezTo>
                        <a:pt x="151502" y="71805"/>
                        <a:pt x="78434" y="31363"/>
                        <a:pt x="825" y="0"/>
                      </a:cubicBezTo>
                      <a:close/>
                    </a:path>
                  </a:pathLst>
                </a:custGeom>
                <a:solidFill>
                  <a:srgbClr val="000000"/>
                </a:solidFill>
                <a:ln w="4127" cap="flat">
                  <a:noFill/>
                  <a:prstDash val="solid"/>
                  <a:miter/>
                </a:ln>
              </p:spPr>
              <p:txBody>
                <a:bodyPr rtlCol="0" anchor="ctr"/>
                <a:lstStyle/>
                <a:p>
                  <a:endParaRPr lang="en-US"/>
                </a:p>
              </p:txBody>
            </p:sp>
          </p:grpSp>
        </p:grpSp>
        <p:grpSp>
          <p:nvGrpSpPr>
            <p:cNvPr id="7" name="Graphic 1533">
              <a:extLst>
                <a:ext uri="{FF2B5EF4-FFF2-40B4-BE49-F238E27FC236}">
                  <a16:creationId xmlns:a16="http://schemas.microsoft.com/office/drawing/2014/main" id="{64229245-04E1-46D2-9B6F-D0CEA1D64907}"/>
                </a:ext>
              </a:extLst>
            </p:cNvPr>
            <p:cNvGrpSpPr/>
            <p:nvPr/>
          </p:nvGrpSpPr>
          <p:grpSpPr>
            <a:xfrm>
              <a:off x="5381140" y="3047632"/>
              <a:ext cx="627474" cy="684436"/>
              <a:chOff x="5381140" y="3047632"/>
              <a:chExt cx="627474" cy="684436"/>
            </a:xfrm>
          </p:grpSpPr>
          <p:sp>
            <p:nvSpPr>
              <p:cNvPr id="145" name="Freeform 304">
                <a:extLst>
                  <a:ext uri="{FF2B5EF4-FFF2-40B4-BE49-F238E27FC236}">
                    <a16:creationId xmlns:a16="http://schemas.microsoft.com/office/drawing/2014/main" id="{ED0792AD-660D-4494-8211-2B31AD73C26F}"/>
                  </a:ext>
                </a:extLst>
              </p:cNvPr>
              <p:cNvSpPr/>
              <p:nvPr/>
            </p:nvSpPr>
            <p:spPr>
              <a:xfrm>
                <a:off x="5384855" y="3052996"/>
                <a:ext cx="622934" cy="679072"/>
              </a:xfrm>
              <a:custGeom>
                <a:avLst/>
                <a:gdLst>
                  <a:gd name="connsiteX0" fmla="*/ 340983 w 622934"/>
                  <a:gd name="connsiteY0" fmla="*/ 583933 h 679072"/>
                  <a:gd name="connsiteX1" fmla="*/ 336855 w 622934"/>
                  <a:gd name="connsiteY1" fmla="*/ 620661 h 679072"/>
                  <a:gd name="connsiteX2" fmla="*/ 366164 w 622934"/>
                  <a:gd name="connsiteY2" fmla="*/ 638406 h 679072"/>
                  <a:gd name="connsiteX3" fmla="*/ 459874 w 622934"/>
                  <a:gd name="connsiteY3" fmla="*/ 675546 h 679072"/>
                  <a:gd name="connsiteX4" fmla="*/ 520557 w 622934"/>
                  <a:gd name="connsiteY4" fmla="*/ 602503 h 679072"/>
                  <a:gd name="connsiteX5" fmla="*/ 554820 w 622934"/>
                  <a:gd name="connsiteY5" fmla="*/ 482002 h 679072"/>
                  <a:gd name="connsiteX6" fmla="*/ 587845 w 622934"/>
                  <a:gd name="connsiteY6" fmla="*/ 247191 h 679072"/>
                  <a:gd name="connsiteX7" fmla="*/ 622934 w 622934"/>
                  <a:gd name="connsiteY7" fmla="*/ 21872 h 679072"/>
                  <a:gd name="connsiteX8" fmla="*/ 474734 w 622934"/>
                  <a:gd name="connsiteY8" fmla="*/ 0 h 679072"/>
                  <a:gd name="connsiteX9" fmla="*/ 0 w 622934"/>
                  <a:gd name="connsiteY9" fmla="*/ 317758 h 679072"/>
                  <a:gd name="connsiteX10" fmla="*/ 340983 w 622934"/>
                  <a:gd name="connsiteY10" fmla="*/ 583933 h 679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2934" h="679072">
                    <a:moveTo>
                      <a:pt x="340983" y="583933"/>
                    </a:moveTo>
                    <a:cubicBezTo>
                      <a:pt x="359147" y="592599"/>
                      <a:pt x="351716" y="614883"/>
                      <a:pt x="336855" y="620661"/>
                    </a:cubicBezTo>
                    <a:cubicBezTo>
                      <a:pt x="346762" y="626438"/>
                      <a:pt x="356257" y="632216"/>
                      <a:pt x="366164" y="638406"/>
                    </a:cubicBezTo>
                    <a:cubicBezTo>
                      <a:pt x="396300" y="656563"/>
                      <a:pt x="422720" y="689990"/>
                      <a:pt x="459874" y="675546"/>
                    </a:cubicBezTo>
                    <a:cubicBezTo>
                      <a:pt x="490008" y="663579"/>
                      <a:pt x="508172" y="630565"/>
                      <a:pt x="520557" y="602503"/>
                    </a:cubicBezTo>
                    <a:cubicBezTo>
                      <a:pt x="537482" y="564124"/>
                      <a:pt x="546976" y="522857"/>
                      <a:pt x="554820" y="482002"/>
                    </a:cubicBezTo>
                    <a:cubicBezTo>
                      <a:pt x="569681" y="404420"/>
                      <a:pt x="577112" y="325187"/>
                      <a:pt x="587845" y="247191"/>
                    </a:cubicBezTo>
                    <a:cubicBezTo>
                      <a:pt x="598166" y="172497"/>
                      <a:pt x="606009" y="95740"/>
                      <a:pt x="622934" y="21872"/>
                    </a:cubicBezTo>
                    <a:cubicBezTo>
                      <a:pt x="575873" y="7841"/>
                      <a:pt x="526336" y="0"/>
                      <a:pt x="474734" y="0"/>
                    </a:cubicBezTo>
                    <a:cubicBezTo>
                      <a:pt x="261724" y="0"/>
                      <a:pt x="78848" y="130817"/>
                      <a:pt x="0" y="317758"/>
                    </a:cubicBezTo>
                    <a:cubicBezTo>
                      <a:pt x="107744" y="414737"/>
                      <a:pt x="208883" y="520381"/>
                      <a:pt x="340983" y="583933"/>
                    </a:cubicBezTo>
                    <a:close/>
                  </a:path>
                </a:pathLst>
              </a:custGeom>
              <a:solidFill>
                <a:srgbClr val="FFFFFF"/>
              </a:solidFill>
              <a:ln w="4127" cap="flat">
                <a:noFill/>
                <a:prstDash val="solid"/>
                <a:miter/>
              </a:ln>
            </p:spPr>
            <p:txBody>
              <a:bodyPr rtlCol="0" anchor="ctr"/>
              <a:lstStyle/>
              <a:p>
                <a:endParaRPr lang="en-US"/>
              </a:p>
            </p:txBody>
          </p:sp>
          <p:sp>
            <p:nvSpPr>
              <p:cNvPr id="146" name="Freeform 305">
                <a:extLst>
                  <a:ext uri="{FF2B5EF4-FFF2-40B4-BE49-F238E27FC236}">
                    <a16:creationId xmlns:a16="http://schemas.microsoft.com/office/drawing/2014/main" id="{476B3003-B24A-41B4-A06E-E609CB855292}"/>
                  </a:ext>
                </a:extLst>
              </p:cNvPr>
              <p:cNvSpPr/>
              <p:nvPr/>
            </p:nvSpPr>
            <p:spPr>
              <a:xfrm>
                <a:off x="5381140" y="3047632"/>
                <a:ext cx="627474" cy="326424"/>
              </a:xfrm>
              <a:custGeom>
                <a:avLst/>
                <a:gdLst>
                  <a:gd name="connsiteX0" fmla="*/ 7843 w 627474"/>
                  <a:gd name="connsiteY0" fmla="*/ 326424 h 326424"/>
                  <a:gd name="connsiteX1" fmla="*/ 478449 w 627474"/>
                  <a:gd name="connsiteY1" fmla="*/ 9904 h 326424"/>
                  <a:gd name="connsiteX2" fmla="*/ 625411 w 627474"/>
                  <a:gd name="connsiteY2" fmla="*/ 31776 h 326424"/>
                  <a:gd name="connsiteX3" fmla="*/ 627475 w 627474"/>
                  <a:gd name="connsiteY3" fmla="*/ 22284 h 326424"/>
                  <a:gd name="connsiteX4" fmla="*/ 478449 w 627474"/>
                  <a:gd name="connsiteY4" fmla="*/ 0 h 326424"/>
                  <a:gd name="connsiteX5" fmla="*/ 0 w 627474"/>
                  <a:gd name="connsiteY5" fmla="*/ 319409 h 326424"/>
                  <a:gd name="connsiteX6" fmla="*/ 7843 w 627474"/>
                  <a:gd name="connsiteY6" fmla="*/ 326424 h 32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474" h="326424">
                    <a:moveTo>
                      <a:pt x="7843" y="326424"/>
                    </a:moveTo>
                    <a:cubicBezTo>
                      <a:pt x="85452" y="140721"/>
                      <a:pt x="267503" y="9904"/>
                      <a:pt x="478449" y="9904"/>
                    </a:cubicBezTo>
                    <a:cubicBezTo>
                      <a:pt x="529638" y="9904"/>
                      <a:pt x="578763" y="17745"/>
                      <a:pt x="625411" y="31776"/>
                    </a:cubicBezTo>
                    <a:cubicBezTo>
                      <a:pt x="626236" y="28474"/>
                      <a:pt x="627062" y="25586"/>
                      <a:pt x="627475" y="22284"/>
                    </a:cubicBezTo>
                    <a:cubicBezTo>
                      <a:pt x="580001" y="7841"/>
                      <a:pt x="530051" y="0"/>
                      <a:pt x="478449" y="0"/>
                    </a:cubicBezTo>
                    <a:cubicBezTo>
                      <a:pt x="264200" y="0"/>
                      <a:pt x="80085" y="131643"/>
                      <a:pt x="0" y="319409"/>
                    </a:cubicBezTo>
                    <a:cubicBezTo>
                      <a:pt x="2889" y="321885"/>
                      <a:pt x="5367" y="323949"/>
                      <a:pt x="7843" y="326424"/>
                    </a:cubicBezTo>
                    <a:close/>
                  </a:path>
                </a:pathLst>
              </a:custGeom>
              <a:solidFill>
                <a:srgbClr val="000000"/>
              </a:solidFill>
              <a:ln w="4127" cap="flat">
                <a:noFill/>
                <a:prstDash val="solid"/>
                <a:miter/>
              </a:ln>
            </p:spPr>
            <p:txBody>
              <a:bodyPr rtlCol="0" anchor="ctr"/>
              <a:lstStyle/>
              <a:p>
                <a:endParaRPr lang="en-US"/>
              </a:p>
            </p:txBody>
          </p:sp>
        </p:grpSp>
        <p:grpSp>
          <p:nvGrpSpPr>
            <p:cNvPr id="8" name="Graphic 1533">
              <a:extLst>
                <a:ext uri="{FF2B5EF4-FFF2-40B4-BE49-F238E27FC236}">
                  <a16:creationId xmlns:a16="http://schemas.microsoft.com/office/drawing/2014/main" id="{A503092C-538A-4A60-96A7-E08A0A64D525}"/>
                </a:ext>
              </a:extLst>
            </p:cNvPr>
            <p:cNvGrpSpPr/>
            <p:nvPr/>
          </p:nvGrpSpPr>
          <p:grpSpPr>
            <a:xfrm>
              <a:off x="2856793" y="3006364"/>
              <a:ext cx="1372188" cy="1351917"/>
              <a:chOff x="2856793" y="3006364"/>
              <a:chExt cx="1372188" cy="1351917"/>
            </a:xfrm>
          </p:grpSpPr>
          <p:sp>
            <p:nvSpPr>
              <p:cNvPr id="143" name="Freeform 302">
                <a:extLst>
                  <a:ext uri="{FF2B5EF4-FFF2-40B4-BE49-F238E27FC236}">
                    <a16:creationId xmlns:a16="http://schemas.microsoft.com/office/drawing/2014/main" id="{D167D299-288D-43BD-BCD3-BAA718E20E79}"/>
                  </a:ext>
                </a:extLst>
              </p:cNvPr>
              <p:cNvSpPr/>
              <p:nvPr/>
            </p:nvSpPr>
            <p:spPr>
              <a:xfrm>
                <a:off x="2856793" y="3006364"/>
                <a:ext cx="1372188" cy="1351917"/>
              </a:xfrm>
              <a:custGeom>
                <a:avLst/>
                <a:gdLst>
                  <a:gd name="connsiteX0" fmla="*/ 1372188 w 1372188"/>
                  <a:gd name="connsiteY0" fmla="*/ 675959 h 1351917"/>
                  <a:gd name="connsiteX1" fmla="*/ 686094 w 1372188"/>
                  <a:gd name="connsiteY1" fmla="*/ 1351918 h 1351917"/>
                  <a:gd name="connsiteX2" fmla="*/ 0 w 1372188"/>
                  <a:gd name="connsiteY2" fmla="*/ 675959 h 1351917"/>
                  <a:gd name="connsiteX3" fmla="*/ 686094 w 1372188"/>
                  <a:gd name="connsiteY3" fmla="*/ 0 h 1351917"/>
                  <a:gd name="connsiteX4" fmla="*/ 1372188 w 1372188"/>
                  <a:gd name="connsiteY4" fmla="*/ 675959 h 1351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188" h="1351917">
                    <a:moveTo>
                      <a:pt x="1372188" y="675959"/>
                    </a:moveTo>
                    <a:cubicBezTo>
                      <a:pt x="1372188" y="1049281"/>
                      <a:pt x="1065014" y="1351918"/>
                      <a:pt x="686094" y="1351918"/>
                    </a:cubicBezTo>
                    <a:cubicBezTo>
                      <a:pt x="307175" y="1351918"/>
                      <a:pt x="0" y="1049281"/>
                      <a:pt x="0" y="675959"/>
                    </a:cubicBezTo>
                    <a:cubicBezTo>
                      <a:pt x="0" y="302637"/>
                      <a:pt x="307175" y="0"/>
                      <a:pt x="686094" y="0"/>
                    </a:cubicBezTo>
                    <a:cubicBezTo>
                      <a:pt x="1065014" y="0"/>
                      <a:pt x="1372188" y="302637"/>
                      <a:pt x="1372188" y="675959"/>
                    </a:cubicBezTo>
                    <a:close/>
                  </a:path>
                </a:pathLst>
              </a:custGeom>
              <a:solidFill>
                <a:srgbClr val="FFFFFF"/>
              </a:solidFill>
              <a:ln w="4127" cap="flat">
                <a:noFill/>
                <a:prstDash val="solid"/>
                <a:miter/>
              </a:ln>
            </p:spPr>
            <p:txBody>
              <a:bodyPr rtlCol="0" anchor="ctr"/>
              <a:lstStyle/>
              <a:p>
                <a:endParaRPr lang="en-US"/>
              </a:p>
            </p:txBody>
          </p:sp>
          <p:sp>
            <p:nvSpPr>
              <p:cNvPr id="144" name="Freeform 303">
                <a:extLst>
                  <a:ext uri="{FF2B5EF4-FFF2-40B4-BE49-F238E27FC236}">
                    <a16:creationId xmlns:a16="http://schemas.microsoft.com/office/drawing/2014/main" id="{A78F22CF-AC18-49FC-A24B-2ABEC5B6A0BA}"/>
                  </a:ext>
                </a:extLst>
              </p:cNvPr>
              <p:cNvSpPr/>
              <p:nvPr/>
            </p:nvSpPr>
            <p:spPr>
              <a:xfrm>
                <a:off x="2886102" y="3013792"/>
                <a:ext cx="599816" cy="489843"/>
              </a:xfrm>
              <a:custGeom>
                <a:avLst/>
                <a:gdLst>
                  <a:gd name="connsiteX0" fmla="*/ 599817 w 599816"/>
                  <a:gd name="connsiteY0" fmla="*/ 0 h 489843"/>
                  <a:gd name="connsiteX1" fmla="*/ 0 w 599816"/>
                  <a:gd name="connsiteY1" fmla="*/ 489843 h 489843"/>
                </a:gdLst>
                <a:ahLst/>
                <a:cxnLst>
                  <a:cxn ang="0">
                    <a:pos x="connsiteX0" y="connsiteY0"/>
                  </a:cxn>
                  <a:cxn ang="0">
                    <a:pos x="connsiteX1" y="connsiteY1"/>
                  </a:cxn>
                </a:cxnLst>
                <a:rect l="l" t="t" r="r" b="b"/>
                <a:pathLst>
                  <a:path w="599816" h="489843">
                    <a:moveTo>
                      <a:pt x="599817" y="0"/>
                    </a:moveTo>
                    <a:cubicBezTo>
                      <a:pt x="312087" y="23522"/>
                      <a:pt x="74719" y="223669"/>
                      <a:pt x="0" y="489843"/>
                    </a:cubicBezTo>
                  </a:path>
                </a:pathLst>
              </a:custGeom>
              <a:noFill/>
              <a:ln w="8774" cap="flat">
                <a:solidFill>
                  <a:srgbClr val="000000"/>
                </a:solidFill>
                <a:prstDash val="solid"/>
                <a:miter/>
              </a:ln>
            </p:spPr>
            <p:txBody>
              <a:bodyPr rtlCol="0" anchor="ctr"/>
              <a:lstStyle/>
              <a:p>
                <a:endParaRPr lang="en-US"/>
              </a:p>
            </p:txBody>
          </p:sp>
        </p:grpSp>
        <p:grpSp>
          <p:nvGrpSpPr>
            <p:cNvPr id="9" name="Graphic 1533">
              <a:extLst>
                <a:ext uri="{FF2B5EF4-FFF2-40B4-BE49-F238E27FC236}">
                  <a16:creationId xmlns:a16="http://schemas.microsoft.com/office/drawing/2014/main" id="{F1B00344-7DED-49CB-A858-D3C6FC23A08A}"/>
                </a:ext>
              </a:extLst>
            </p:cNvPr>
            <p:cNvGrpSpPr/>
            <p:nvPr/>
          </p:nvGrpSpPr>
          <p:grpSpPr>
            <a:xfrm>
              <a:off x="6170851" y="3994716"/>
              <a:ext cx="731915" cy="1119582"/>
              <a:chOff x="6170851" y="3994716"/>
              <a:chExt cx="731915" cy="1119582"/>
            </a:xfrm>
          </p:grpSpPr>
          <p:grpSp>
            <p:nvGrpSpPr>
              <p:cNvPr id="136" name="Graphic 1533">
                <a:extLst>
                  <a:ext uri="{FF2B5EF4-FFF2-40B4-BE49-F238E27FC236}">
                    <a16:creationId xmlns:a16="http://schemas.microsoft.com/office/drawing/2014/main" id="{E0B77144-823B-4131-8D5C-3DFB65119C2A}"/>
                  </a:ext>
                </a:extLst>
              </p:cNvPr>
              <p:cNvGrpSpPr/>
              <p:nvPr/>
            </p:nvGrpSpPr>
            <p:grpSpPr>
              <a:xfrm>
                <a:off x="6170851" y="3997605"/>
                <a:ext cx="726549" cy="1112567"/>
                <a:chOff x="6170851" y="3997605"/>
                <a:chExt cx="726549" cy="1112567"/>
              </a:xfrm>
              <a:solidFill>
                <a:srgbClr val="FFFFFF"/>
              </a:solidFill>
            </p:grpSpPr>
            <p:sp>
              <p:nvSpPr>
                <p:cNvPr id="140" name="Freeform 299">
                  <a:extLst>
                    <a:ext uri="{FF2B5EF4-FFF2-40B4-BE49-F238E27FC236}">
                      <a16:creationId xmlns:a16="http://schemas.microsoft.com/office/drawing/2014/main" id="{D0670C45-1791-4EC7-9680-5AF2A69C05E2}"/>
                    </a:ext>
                  </a:extLst>
                </p:cNvPr>
                <p:cNvSpPr/>
                <p:nvPr/>
              </p:nvSpPr>
              <p:spPr>
                <a:xfrm>
                  <a:off x="6170851" y="4358282"/>
                  <a:ext cx="726549" cy="751890"/>
                </a:xfrm>
                <a:custGeom>
                  <a:avLst/>
                  <a:gdLst>
                    <a:gd name="connsiteX0" fmla="*/ 674535 w 726549"/>
                    <a:gd name="connsiteY0" fmla="*/ 3301 h 751890"/>
                    <a:gd name="connsiteX1" fmla="*/ 673296 w 726549"/>
                    <a:gd name="connsiteY1" fmla="*/ 0 h 751890"/>
                    <a:gd name="connsiteX2" fmla="*/ 248513 w 726549"/>
                    <a:gd name="connsiteY2" fmla="*/ 54885 h 751890"/>
                    <a:gd name="connsiteX3" fmla="*/ 18163 w 726549"/>
                    <a:gd name="connsiteY3" fmla="*/ 92438 h 751890"/>
                    <a:gd name="connsiteX4" fmla="*/ 4540 w 726549"/>
                    <a:gd name="connsiteY4" fmla="*/ 87487 h 751890"/>
                    <a:gd name="connsiteX5" fmla="*/ 0 w 726549"/>
                    <a:gd name="connsiteY5" fmla="*/ 94502 h 751890"/>
                    <a:gd name="connsiteX6" fmla="*/ 356669 w 726549"/>
                    <a:gd name="connsiteY6" fmla="*/ 751891 h 751890"/>
                    <a:gd name="connsiteX7" fmla="*/ 726550 w 726549"/>
                    <a:gd name="connsiteY7" fmla="*/ 151863 h 751890"/>
                    <a:gd name="connsiteX8" fmla="*/ 709624 w 726549"/>
                    <a:gd name="connsiteY8" fmla="*/ 2476 h 751890"/>
                    <a:gd name="connsiteX9" fmla="*/ 674535 w 726549"/>
                    <a:gd name="connsiteY9" fmla="*/ 3301 h 75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6549" h="751890">
                      <a:moveTo>
                        <a:pt x="674535" y="3301"/>
                      </a:moveTo>
                      <a:cubicBezTo>
                        <a:pt x="674122" y="2063"/>
                        <a:pt x="673710" y="1238"/>
                        <a:pt x="673296" y="0"/>
                      </a:cubicBezTo>
                      <a:cubicBezTo>
                        <a:pt x="533766" y="32188"/>
                        <a:pt x="391345" y="45807"/>
                        <a:pt x="248513" y="54885"/>
                      </a:cubicBezTo>
                      <a:cubicBezTo>
                        <a:pt x="173381" y="76345"/>
                        <a:pt x="97423" y="92026"/>
                        <a:pt x="18163" y="92438"/>
                      </a:cubicBezTo>
                      <a:cubicBezTo>
                        <a:pt x="12384" y="92438"/>
                        <a:pt x="7843" y="90375"/>
                        <a:pt x="4540" y="87487"/>
                      </a:cubicBezTo>
                      <a:cubicBezTo>
                        <a:pt x="3302" y="89962"/>
                        <a:pt x="1651" y="92026"/>
                        <a:pt x="0" y="94502"/>
                      </a:cubicBezTo>
                      <a:cubicBezTo>
                        <a:pt x="131274" y="306203"/>
                        <a:pt x="250989" y="525745"/>
                        <a:pt x="356669" y="751891"/>
                      </a:cubicBezTo>
                      <a:cubicBezTo>
                        <a:pt x="576699" y="639231"/>
                        <a:pt x="726550" y="412673"/>
                        <a:pt x="726550" y="151863"/>
                      </a:cubicBezTo>
                      <a:cubicBezTo>
                        <a:pt x="726550" y="100692"/>
                        <a:pt x="720770" y="50759"/>
                        <a:pt x="709624" y="2476"/>
                      </a:cubicBezTo>
                      <a:cubicBezTo>
                        <a:pt x="702193" y="14856"/>
                        <a:pt x="681553" y="18983"/>
                        <a:pt x="674535" y="3301"/>
                      </a:cubicBezTo>
                      <a:close/>
                    </a:path>
                  </a:pathLst>
                </a:custGeom>
                <a:solidFill>
                  <a:srgbClr val="FFFFFF"/>
                </a:solidFill>
                <a:ln w="4127" cap="flat">
                  <a:noFill/>
                  <a:prstDash val="solid"/>
                  <a:miter/>
                </a:ln>
              </p:spPr>
              <p:txBody>
                <a:bodyPr rtlCol="0" anchor="ctr"/>
                <a:lstStyle/>
                <a:p>
                  <a:endParaRPr lang="en-US"/>
                </a:p>
              </p:txBody>
            </p:sp>
            <p:sp>
              <p:nvSpPr>
                <p:cNvPr id="141" name="Freeform 300">
                  <a:extLst>
                    <a:ext uri="{FF2B5EF4-FFF2-40B4-BE49-F238E27FC236}">
                      <a16:creationId xmlns:a16="http://schemas.microsoft.com/office/drawing/2014/main" id="{F8F3D321-2346-4775-BEBA-71FE4889AF6F}"/>
                    </a:ext>
                  </a:extLst>
                </p:cNvPr>
                <p:cNvSpPr/>
                <p:nvPr/>
              </p:nvSpPr>
              <p:spPr>
                <a:xfrm>
                  <a:off x="6199747" y="3997605"/>
                  <a:ext cx="641923" cy="411435"/>
                </a:xfrm>
                <a:custGeom>
                  <a:avLst/>
                  <a:gdLst>
                    <a:gd name="connsiteX0" fmla="*/ 199801 w 641923"/>
                    <a:gd name="connsiteY0" fmla="*/ 379659 h 411435"/>
                    <a:gd name="connsiteX1" fmla="*/ 212185 w 641923"/>
                    <a:gd name="connsiteY1" fmla="*/ 374707 h 411435"/>
                    <a:gd name="connsiteX2" fmla="*/ 218791 w 641923"/>
                    <a:gd name="connsiteY2" fmla="*/ 374294 h 411435"/>
                    <a:gd name="connsiteX3" fmla="*/ 641923 w 641923"/>
                    <a:gd name="connsiteY3" fmla="*/ 245541 h 411435"/>
                    <a:gd name="connsiteX4" fmla="*/ 458634 w 641923"/>
                    <a:gd name="connsiteY4" fmla="*/ 0 h 411435"/>
                    <a:gd name="connsiteX5" fmla="*/ 365339 w 641923"/>
                    <a:gd name="connsiteY5" fmla="*/ 83772 h 411435"/>
                    <a:gd name="connsiteX6" fmla="*/ 220028 w 641923"/>
                    <a:gd name="connsiteY6" fmla="*/ 199734 h 411435"/>
                    <a:gd name="connsiteX7" fmla="*/ 0 w 641923"/>
                    <a:gd name="connsiteY7" fmla="*/ 411435 h 411435"/>
                    <a:gd name="connsiteX8" fmla="*/ 199801 w 641923"/>
                    <a:gd name="connsiteY8" fmla="*/ 379659 h 41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1923" h="411435">
                      <a:moveTo>
                        <a:pt x="199801" y="379659"/>
                      </a:moveTo>
                      <a:cubicBezTo>
                        <a:pt x="203103" y="376770"/>
                        <a:pt x="207232" y="375120"/>
                        <a:pt x="212185" y="374707"/>
                      </a:cubicBezTo>
                      <a:cubicBezTo>
                        <a:pt x="214249" y="374707"/>
                        <a:pt x="216726" y="374294"/>
                        <a:pt x="218791" y="374294"/>
                      </a:cubicBezTo>
                      <a:cubicBezTo>
                        <a:pt x="360384" y="333440"/>
                        <a:pt x="497439" y="270301"/>
                        <a:pt x="641923" y="245541"/>
                      </a:cubicBezTo>
                      <a:cubicBezTo>
                        <a:pt x="600229" y="150626"/>
                        <a:pt x="537482" y="66853"/>
                        <a:pt x="458634" y="0"/>
                      </a:cubicBezTo>
                      <a:cubicBezTo>
                        <a:pt x="428498" y="28887"/>
                        <a:pt x="397538" y="56949"/>
                        <a:pt x="365339" y="83772"/>
                      </a:cubicBezTo>
                      <a:cubicBezTo>
                        <a:pt x="317452" y="123389"/>
                        <a:pt x="268328" y="160943"/>
                        <a:pt x="220028" y="199734"/>
                      </a:cubicBezTo>
                      <a:cubicBezTo>
                        <a:pt x="141594" y="262460"/>
                        <a:pt x="59858" y="329313"/>
                        <a:pt x="0" y="411435"/>
                      </a:cubicBezTo>
                      <a:cubicBezTo>
                        <a:pt x="68526" y="410197"/>
                        <a:pt x="134576" y="397404"/>
                        <a:pt x="199801" y="379659"/>
                      </a:cubicBezTo>
                      <a:close/>
                    </a:path>
                  </a:pathLst>
                </a:custGeom>
                <a:solidFill>
                  <a:srgbClr val="FFFFFF"/>
                </a:solidFill>
                <a:ln w="4127" cap="flat">
                  <a:noFill/>
                  <a:prstDash val="solid"/>
                  <a:miter/>
                </a:ln>
              </p:spPr>
              <p:txBody>
                <a:bodyPr rtlCol="0" anchor="ctr"/>
                <a:lstStyle/>
                <a:p>
                  <a:endParaRPr lang="en-US"/>
                </a:p>
              </p:txBody>
            </p:sp>
            <p:sp>
              <p:nvSpPr>
                <p:cNvPr id="142" name="Freeform 301">
                  <a:extLst>
                    <a:ext uri="{FF2B5EF4-FFF2-40B4-BE49-F238E27FC236}">
                      <a16:creationId xmlns:a16="http://schemas.microsoft.com/office/drawing/2014/main" id="{A836862B-36F2-40C2-8FCB-B8A1C1E9BC67}"/>
                    </a:ext>
                  </a:extLst>
                </p:cNvPr>
                <p:cNvSpPr/>
                <p:nvPr/>
              </p:nvSpPr>
              <p:spPr>
                <a:xfrm>
                  <a:off x="6584488" y="4282763"/>
                  <a:ext cx="267914" cy="75931"/>
                </a:xfrm>
                <a:custGeom>
                  <a:avLst/>
                  <a:gdLst>
                    <a:gd name="connsiteX0" fmla="*/ 267915 w 267914"/>
                    <a:gd name="connsiteY0" fmla="*/ 0 h 75931"/>
                    <a:gd name="connsiteX1" fmla="*/ 0 w 267914"/>
                    <a:gd name="connsiteY1" fmla="*/ 75932 h 75931"/>
                    <a:gd name="connsiteX2" fmla="*/ 252228 w 267914"/>
                    <a:gd name="connsiteY2" fmla="*/ 35077 h 75931"/>
                    <a:gd name="connsiteX3" fmla="*/ 267915 w 267914"/>
                    <a:gd name="connsiteY3" fmla="*/ 0 h 75931"/>
                  </a:gdLst>
                  <a:ahLst/>
                  <a:cxnLst>
                    <a:cxn ang="0">
                      <a:pos x="connsiteX0" y="connsiteY0"/>
                    </a:cxn>
                    <a:cxn ang="0">
                      <a:pos x="connsiteX1" y="connsiteY1"/>
                    </a:cxn>
                    <a:cxn ang="0">
                      <a:pos x="connsiteX2" y="connsiteY2"/>
                    </a:cxn>
                    <a:cxn ang="0">
                      <a:pos x="connsiteX3" y="connsiteY3"/>
                    </a:cxn>
                  </a:cxnLst>
                  <a:rect l="l" t="t" r="r" b="b"/>
                  <a:pathLst>
                    <a:path w="267914" h="75931">
                      <a:moveTo>
                        <a:pt x="267915" y="0"/>
                      </a:moveTo>
                      <a:cubicBezTo>
                        <a:pt x="176684" y="14444"/>
                        <a:pt x="88341" y="44981"/>
                        <a:pt x="0" y="75932"/>
                      </a:cubicBezTo>
                      <a:cubicBezTo>
                        <a:pt x="84627" y="66853"/>
                        <a:pt x="169253" y="54473"/>
                        <a:pt x="252228" y="35077"/>
                      </a:cubicBezTo>
                      <a:cubicBezTo>
                        <a:pt x="253466" y="21872"/>
                        <a:pt x="258420" y="9904"/>
                        <a:pt x="267915" y="0"/>
                      </a:cubicBezTo>
                      <a:close/>
                    </a:path>
                  </a:pathLst>
                </a:custGeom>
                <a:solidFill>
                  <a:srgbClr val="FFFFFF"/>
                </a:solidFill>
                <a:ln w="4127" cap="flat">
                  <a:noFill/>
                  <a:prstDash val="solid"/>
                  <a:miter/>
                </a:ln>
              </p:spPr>
              <p:txBody>
                <a:bodyPr rtlCol="0" anchor="ctr"/>
                <a:lstStyle/>
                <a:p>
                  <a:endParaRPr lang="en-US"/>
                </a:p>
              </p:txBody>
            </p:sp>
          </p:grpSp>
          <p:grpSp>
            <p:nvGrpSpPr>
              <p:cNvPr id="137" name="Graphic 1533">
                <a:extLst>
                  <a:ext uri="{FF2B5EF4-FFF2-40B4-BE49-F238E27FC236}">
                    <a16:creationId xmlns:a16="http://schemas.microsoft.com/office/drawing/2014/main" id="{E5D3A5C9-DEDF-4CC2-A34A-7E691938F5E1}"/>
                  </a:ext>
                </a:extLst>
              </p:cNvPr>
              <p:cNvGrpSpPr/>
              <p:nvPr/>
            </p:nvGrpSpPr>
            <p:grpSpPr>
              <a:xfrm>
                <a:off x="6525456" y="3994716"/>
                <a:ext cx="377310" cy="1119582"/>
                <a:chOff x="6525456" y="3994716"/>
                <a:chExt cx="377310" cy="1119582"/>
              </a:xfrm>
              <a:solidFill>
                <a:srgbClr val="000000"/>
              </a:solidFill>
            </p:grpSpPr>
            <p:sp>
              <p:nvSpPr>
                <p:cNvPr id="138" name="Freeform 297">
                  <a:extLst>
                    <a:ext uri="{FF2B5EF4-FFF2-40B4-BE49-F238E27FC236}">
                      <a16:creationId xmlns:a16="http://schemas.microsoft.com/office/drawing/2014/main" id="{DE6110F7-0DF0-4E33-8ECF-5675DE80AF47}"/>
                    </a:ext>
                  </a:extLst>
                </p:cNvPr>
                <p:cNvSpPr/>
                <p:nvPr/>
              </p:nvSpPr>
              <p:spPr>
                <a:xfrm>
                  <a:off x="6525456" y="4352092"/>
                  <a:ext cx="377310" cy="762207"/>
                </a:xfrm>
                <a:custGeom>
                  <a:avLst/>
                  <a:gdLst>
                    <a:gd name="connsiteX0" fmla="*/ 351304 w 377310"/>
                    <a:gd name="connsiteY0" fmla="*/ 13618 h 762207"/>
                    <a:gd name="connsiteX1" fmla="*/ 367403 w 377310"/>
                    <a:gd name="connsiteY1" fmla="*/ 158054 h 762207"/>
                    <a:gd name="connsiteX2" fmla="*/ 0 w 377310"/>
                    <a:gd name="connsiteY2" fmla="*/ 753541 h 762207"/>
                    <a:gd name="connsiteX3" fmla="*/ 4128 w 377310"/>
                    <a:gd name="connsiteY3" fmla="*/ 762207 h 762207"/>
                    <a:gd name="connsiteX4" fmla="*/ 377310 w 377310"/>
                    <a:gd name="connsiteY4" fmla="*/ 158054 h 762207"/>
                    <a:gd name="connsiteX5" fmla="*/ 358321 w 377310"/>
                    <a:gd name="connsiteY5" fmla="*/ 0 h 762207"/>
                    <a:gd name="connsiteX6" fmla="*/ 351304 w 377310"/>
                    <a:gd name="connsiteY6" fmla="*/ 13618 h 76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310" h="762207">
                      <a:moveTo>
                        <a:pt x="351304" y="13618"/>
                      </a:moveTo>
                      <a:cubicBezTo>
                        <a:pt x="361624" y="60250"/>
                        <a:pt x="367403" y="108533"/>
                        <a:pt x="367403" y="158054"/>
                      </a:cubicBezTo>
                      <a:cubicBezTo>
                        <a:pt x="367403" y="416800"/>
                        <a:pt x="217965" y="641294"/>
                        <a:pt x="0" y="753541"/>
                      </a:cubicBezTo>
                      <a:cubicBezTo>
                        <a:pt x="1239" y="756430"/>
                        <a:pt x="2889" y="759319"/>
                        <a:pt x="4128" y="762207"/>
                      </a:cubicBezTo>
                      <a:cubicBezTo>
                        <a:pt x="225396" y="648722"/>
                        <a:pt x="377310" y="420514"/>
                        <a:pt x="377310" y="158054"/>
                      </a:cubicBezTo>
                      <a:cubicBezTo>
                        <a:pt x="377310" y="103581"/>
                        <a:pt x="370706" y="50759"/>
                        <a:pt x="358321" y="0"/>
                      </a:cubicBezTo>
                      <a:cubicBezTo>
                        <a:pt x="357908" y="5364"/>
                        <a:pt x="355432" y="9904"/>
                        <a:pt x="351304" y="13618"/>
                      </a:cubicBezTo>
                      <a:close/>
                    </a:path>
                  </a:pathLst>
                </a:custGeom>
                <a:solidFill>
                  <a:srgbClr val="000000"/>
                </a:solidFill>
                <a:ln w="4127" cap="flat">
                  <a:noFill/>
                  <a:prstDash val="solid"/>
                  <a:miter/>
                </a:ln>
              </p:spPr>
              <p:txBody>
                <a:bodyPr rtlCol="0" anchor="ctr"/>
                <a:lstStyle/>
                <a:p>
                  <a:endParaRPr lang="en-US"/>
                </a:p>
              </p:txBody>
            </p:sp>
            <p:sp>
              <p:nvSpPr>
                <p:cNvPr id="139" name="Freeform 298">
                  <a:extLst>
                    <a:ext uri="{FF2B5EF4-FFF2-40B4-BE49-F238E27FC236}">
                      <a16:creationId xmlns:a16="http://schemas.microsoft.com/office/drawing/2014/main" id="{DFF3C0F2-4095-4576-B65B-EE5308E04683}"/>
                    </a:ext>
                  </a:extLst>
                </p:cNvPr>
                <p:cNvSpPr/>
                <p:nvPr/>
              </p:nvSpPr>
              <p:spPr>
                <a:xfrm>
                  <a:off x="6655079" y="3994716"/>
                  <a:ext cx="191545" cy="249254"/>
                </a:xfrm>
                <a:custGeom>
                  <a:avLst/>
                  <a:gdLst>
                    <a:gd name="connsiteX0" fmla="*/ 181637 w 191545"/>
                    <a:gd name="connsiteY0" fmla="*/ 249255 h 249254"/>
                    <a:gd name="connsiteX1" fmla="*/ 191546 w 191545"/>
                    <a:gd name="connsiteY1" fmla="*/ 247604 h 249254"/>
                    <a:gd name="connsiteX2" fmla="*/ 7019 w 191545"/>
                    <a:gd name="connsiteY2" fmla="*/ 0 h 249254"/>
                    <a:gd name="connsiteX3" fmla="*/ 0 w 191545"/>
                    <a:gd name="connsiteY3" fmla="*/ 6603 h 249254"/>
                    <a:gd name="connsiteX4" fmla="*/ 181637 w 191545"/>
                    <a:gd name="connsiteY4" fmla="*/ 249255 h 249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545" h="249254">
                      <a:moveTo>
                        <a:pt x="181637" y="249255"/>
                      </a:moveTo>
                      <a:cubicBezTo>
                        <a:pt x="184940" y="248842"/>
                        <a:pt x="188243" y="248017"/>
                        <a:pt x="191546" y="247604"/>
                      </a:cubicBezTo>
                      <a:cubicBezTo>
                        <a:pt x="149851" y="151864"/>
                        <a:pt x="86278" y="66853"/>
                        <a:pt x="7019" y="0"/>
                      </a:cubicBezTo>
                      <a:cubicBezTo>
                        <a:pt x="4541" y="2063"/>
                        <a:pt x="2477" y="4540"/>
                        <a:pt x="0" y="6603"/>
                      </a:cubicBezTo>
                      <a:cubicBezTo>
                        <a:pt x="77609" y="72218"/>
                        <a:pt x="140356" y="155166"/>
                        <a:pt x="181637" y="249255"/>
                      </a:cubicBezTo>
                      <a:close/>
                    </a:path>
                  </a:pathLst>
                </a:custGeom>
                <a:solidFill>
                  <a:srgbClr val="000000"/>
                </a:solidFill>
                <a:ln w="4127" cap="flat">
                  <a:noFill/>
                  <a:prstDash val="solid"/>
                  <a:miter/>
                </a:ln>
              </p:spPr>
              <p:txBody>
                <a:bodyPr rtlCol="0" anchor="ctr"/>
                <a:lstStyle/>
                <a:p>
                  <a:endParaRPr lang="en-US"/>
                </a:p>
              </p:txBody>
            </p:sp>
          </p:grpSp>
        </p:grpSp>
        <p:grpSp>
          <p:nvGrpSpPr>
            <p:cNvPr id="10" name="Graphic 1533">
              <a:extLst>
                <a:ext uri="{FF2B5EF4-FFF2-40B4-BE49-F238E27FC236}">
                  <a16:creationId xmlns:a16="http://schemas.microsoft.com/office/drawing/2014/main" id="{8F22866E-21A3-4C9F-99C9-E75B4C79CE0E}"/>
                </a:ext>
              </a:extLst>
            </p:cNvPr>
            <p:cNvGrpSpPr/>
            <p:nvPr/>
          </p:nvGrpSpPr>
          <p:grpSpPr>
            <a:xfrm>
              <a:off x="4997683" y="4576800"/>
              <a:ext cx="1475509" cy="1456845"/>
              <a:chOff x="4997683" y="4576800"/>
              <a:chExt cx="1475509" cy="1456845"/>
            </a:xfrm>
          </p:grpSpPr>
          <p:sp>
            <p:nvSpPr>
              <p:cNvPr id="134" name="Freeform 293">
                <a:extLst>
                  <a:ext uri="{FF2B5EF4-FFF2-40B4-BE49-F238E27FC236}">
                    <a16:creationId xmlns:a16="http://schemas.microsoft.com/office/drawing/2014/main" id="{708521BC-B72B-4E03-9805-622F883DFD28}"/>
                  </a:ext>
                </a:extLst>
              </p:cNvPr>
              <p:cNvSpPr/>
              <p:nvPr/>
            </p:nvSpPr>
            <p:spPr>
              <a:xfrm rot="-274103">
                <a:off x="5049359" y="4629279"/>
                <a:ext cx="1372156" cy="1351886"/>
              </a:xfrm>
              <a:custGeom>
                <a:avLst/>
                <a:gdLst>
                  <a:gd name="connsiteX0" fmla="*/ 1372156 w 1372156"/>
                  <a:gd name="connsiteY0" fmla="*/ 675943 h 1351886"/>
                  <a:gd name="connsiteX1" fmla="*/ 686078 w 1372156"/>
                  <a:gd name="connsiteY1" fmla="*/ 1351887 h 1351886"/>
                  <a:gd name="connsiteX2" fmla="*/ 0 w 1372156"/>
                  <a:gd name="connsiteY2" fmla="*/ 675943 h 1351886"/>
                  <a:gd name="connsiteX3" fmla="*/ 686078 w 1372156"/>
                  <a:gd name="connsiteY3" fmla="*/ 0 h 1351886"/>
                  <a:gd name="connsiteX4" fmla="*/ 1372156 w 1372156"/>
                  <a:gd name="connsiteY4" fmla="*/ 675943 h 1351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156" h="1351886">
                    <a:moveTo>
                      <a:pt x="1372156" y="675943"/>
                    </a:moveTo>
                    <a:cubicBezTo>
                      <a:pt x="1372156" y="1049257"/>
                      <a:pt x="1064989" y="1351887"/>
                      <a:pt x="686078" y="1351887"/>
                    </a:cubicBezTo>
                    <a:cubicBezTo>
                      <a:pt x="307167" y="1351887"/>
                      <a:pt x="0" y="1049257"/>
                      <a:pt x="0" y="675943"/>
                    </a:cubicBezTo>
                    <a:cubicBezTo>
                      <a:pt x="0" y="302630"/>
                      <a:pt x="307167" y="0"/>
                      <a:pt x="686078" y="0"/>
                    </a:cubicBezTo>
                    <a:cubicBezTo>
                      <a:pt x="1064989" y="0"/>
                      <a:pt x="1372156" y="302630"/>
                      <a:pt x="1372156" y="675943"/>
                    </a:cubicBezTo>
                    <a:close/>
                  </a:path>
                </a:pathLst>
              </a:custGeom>
              <a:solidFill>
                <a:srgbClr val="FFFFFF"/>
              </a:solidFill>
              <a:ln w="4127" cap="flat">
                <a:noFill/>
                <a:prstDash val="solid"/>
                <a:miter/>
              </a:ln>
            </p:spPr>
            <p:txBody>
              <a:bodyPr rtlCol="0" anchor="ctr"/>
              <a:lstStyle/>
              <a:p>
                <a:endParaRPr lang="en-US"/>
              </a:p>
            </p:txBody>
          </p:sp>
          <p:sp>
            <p:nvSpPr>
              <p:cNvPr id="135" name="Freeform 294">
                <a:extLst>
                  <a:ext uri="{FF2B5EF4-FFF2-40B4-BE49-F238E27FC236}">
                    <a16:creationId xmlns:a16="http://schemas.microsoft.com/office/drawing/2014/main" id="{02E2901B-FB60-44D2-9013-DA5E6AA6D8B5}"/>
                  </a:ext>
                </a:extLst>
              </p:cNvPr>
              <p:cNvSpPr/>
              <p:nvPr/>
            </p:nvSpPr>
            <p:spPr>
              <a:xfrm>
                <a:off x="5845554" y="5431645"/>
                <a:ext cx="558947" cy="536062"/>
              </a:xfrm>
              <a:custGeom>
                <a:avLst/>
                <a:gdLst>
                  <a:gd name="connsiteX0" fmla="*/ 0 w 558947"/>
                  <a:gd name="connsiteY0" fmla="*/ 536063 h 536062"/>
                  <a:gd name="connsiteX1" fmla="*/ 558948 w 558947"/>
                  <a:gd name="connsiteY1" fmla="*/ 0 h 536062"/>
                </a:gdLst>
                <a:ahLst/>
                <a:cxnLst>
                  <a:cxn ang="0">
                    <a:pos x="connsiteX0" y="connsiteY0"/>
                  </a:cxn>
                  <a:cxn ang="0">
                    <a:pos x="connsiteX1" y="connsiteY1"/>
                  </a:cxn>
                </a:cxnLst>
                <a:rect l="l" t="t" r="r" b="b"/>
                <a:pathLst>
                  <a:path w="558947" h="536062">
                    <a:moveTo>
                      <a:pt x="0" y="536063"/>
                    </a:moveTo>
                    <a:cubicBezTo>
                      <a:pt x="284841" y="489843"/>
                      <a:pt x="505695" y="271126"/>
                      <a:pt x="558948" y="0"/>
                    </a:cubicBezTo>
                  </a:path>
                </a:pathLst>
              </a:custGeom>
              <a:noFill/>
              <a:ln w="8774" cap="flat">
                <a:solidFill>
                  <a:srgbClr val="000000"/>
                </a:solidFill>
                <a:prstDash val="solid"/>
                <a:miter/>
              </a:ln>
            </p:spPr>
            <p:txBody>
              <a:bodyPr rtlCol="0" anchor="ctr"/>
              <a:lstStyle/>
              <a:p>
                <a:endParaRPr lang="en-US"/>
              </a:p>
            </p:txBody>
          </p:sp>
        </p:grpSp>
        <p:sp>
          <p:nvSpPr>
            <p:cNvPr id="11" name="Freeform 170">
              <a:extLst>
                <a:ext uri="{FF2B5EF4-FFF2-40B4-BE49-F238E27FC236}">
                  <a16:creationId xmlns:a16="http://schemas.microsoft.com/office/drawing/2014/main" id="{A0345DC1-5EE9-4188-B813-059C1D12D42D}"/>
                </a:ext>
              </a:extLst>
            </p:cNvPr>
            <p:cNvSpPr/>
            <p:nvPr/>
          </p:nvSpPr>
          <p:spPr>
            <a:xfrm>
              <a:off x="3844240" y="3606391"/>
              <a:ext cx="1779221" cy="1752210"/>
            </a:xfrm>
            <a:custGeom>
              <a:avLst/>
              <a:gdLst>
                <a:gd name="connsiteX0" fmla="*/ 889611 w 1779221"/>
                <a:gd name="connsiteY0" fmla="*/ 1752211 h 1752210"/>
                <a:gd name="connsiteX1" fmla="*/ 0 w 1779221"/>
                <a:gd name="connsiteY1" fmla="*/ 876106 h 1752210"/>
                <a:gd name="connsiteX2" fmla="*/ 889611 w 1779221"/>
                <a:gd name="connsiteY2" fmla="*/ 0 h 1752210"/>
                <a:gd name="connsiteX3" fmla="*/ 1779221 w 1779221"/>
                <a:gd name="connsiteY3" fmla="*/ 876106 h 1752210"/>
                <a:gd name="connsiteX4" fmla="*/ 889611 w 1779221"/>
                <a:gd name="connsiteY4" fmla="*/ 1752211 h 175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21" h="1752210">
                  <a:moveTo>
                    <a:pt x="889611" y="1752211"/>
                  </a:moveTo>
                  <a:cubicBezTo>
                    <a:pt x="399189" y="1752211"/>
                    <a:pt x="0" y="1359346"/>
                    <a:pt x="0" y="876106"/>
                  </a:cubicBezTo>
                  <a:cubicBezTo>
                    <a:pt x="0" y="392865"/>
                    <a:pt x="399189" y="0"/>
                    <a:pt x="889611" y="0"/>
                  </a:cubicBezTo>
                  <a:cubicBezTo>
                    <a:pt x="1380032" y="0"/>
                    <a:pt x="1779221" y="392865"/>
                    <a:pt x="1779221" y="876106"/>
                  </a:cubicBezTo>
                  <a:cubicBezTo>
                    <a:pt x="1778808" y="1358933"/>
                    <a:pt x="1380032" y="1752211"/>
                    <a:pt x="889611" y="1752211"/>
                  </a:cubicBezTo>
                  <a:close/>
                </a:path>
              </a:pathLst>
            </a:custGeom>
            <a:noFill/>
            <a:ln w="8774" cap="flat">
              <a:solidFill>
                <a:srgbClr val="000000"/>
              </a:solidFill>
              <a:prstDash val="solid"/>
              <a:miter/>
            </a:ln>
          </p:spPr>
          <p:txBody>
            <a:bodyPr rtlCol="0" anchor="ctr"/>
            <a:lstStyle/>
            <a:p>
              <a:endParaRPr lang="en-US"/>
            </a:p>
          </p:txBody>
        </p:sp>
        <p:grpSp>
          <p:nvGrpSpPr>
            <p:cNvPr id="12" name="Graphic 1533">
              <a:extLst>
                <a:ext uri="{FF2B5EF4-FFF2-40B4-BE49-F238E27FC236}">
                  <a16:creationId xmlns:a16="http://schemas.microsoft.com/office/drawing/2014/main" id="{7ED3E22B-CD89-41DF-B1CA-B50252A8DE2C}"/>
                </a:ext>
              </a:extLst>
            </p:cNvPr>
            <p:cNvGrpSpPr/>
            <p:nvPr/>
          </p:nvGrpSpPr>
          <p:grpSpPr>
            <a:xfrm>
              <a:off x="4101422" y="3399229"/>
              <a:ext cx="146961" cy="68916"/>
              <a:chOff x="4101422" y="3399229"/>
              <a:chExt cx="146961" cy="68916"/>
            </a:xfrm>
            <a:solidFill>
              <a:srgbClr val="000000"/>
            </a:solidFill>
          </p:grpSpPr>
          <p:grpSp>
            <p:nvGrpSpPr>
              <p:cNvPr id="125" name="Graphic 1533">
                <a:extLst>
                  <a:ext uri="{FF2B5EF4-FFF2-40B4-BE49-F238E27FC236}">
                    <a16:creationId xmlns:a16="http://schemas.microsoft.com/office/drawing/2014/main" id="{D21F991A-CA47-4F71-A896-6EFC09B80969}"/>
                  </a:ext>
                </a:extLst>
              </p:cNvPr>
              <p:cNvGrpSpPr/>
              <p:nvPr/>
            </p:nvGrpSpPr>
            <p:grpSpPr>
              <a:xfrm>
                <a:off x="4101422" y="3458654"/>
                <a:ext cx="49124" cy="9491"/>
                <a:chOff x="4101422" y="3458654"/>
                <a:chExt cx="49124" cy="9491"/>
              </a:xfrm>
              <a:solidFill>
                <a:srgbClr val="000000"/>
              </a:solidFill>
            </p:grpSpPr>
            <p:sp>
              <p:nvSpPr>
                <p:cNvPr id="132" name="Freeform 291">
                  <a:extLst>
                    <a:ext uri="{FF2B5EF4-FFF2-40B4-BE49-F238E27FC236}">
                      <a16:creationId xmlns:a16="http://schemas.microsoft.com/office/drawing/2014/main" id="{3026B324-7264-4A49-AA28-AC2997C2D5F7}"/>
                    </a:ext>
                  </a:extLst>
                </p:cNvPr>
                <p:cNvSpPr/>
                <p:nvPr/>
              </p:nvSpPr>
              <p:spPr>
                <a:xfrm>
                  <a:off x="4101422" y="3463193"/>
                  <a:ext cx="49124" cy="4126"/>
                </a:xfrm>
                <a:custGeom>
                  <a:avLst/>
                  <a:gdLst>
                    <a:gd name="connsiteX0" fmla="*/ 0 w 49124"/>
                    <a:gd name="connsiteY0" fmla="*/ 0 h 4126"/>
                    <a:gd name="connsiteX1" fmla="*/ 49124 w 49124"/>
                    <a:gd name="connsiteY1" fmla="*/ 0 h 4126"/>
                  </a:gdLst>
                  <a:ahLst/>
                  <a:cxnLst>
                    <a:cxn ang="0">
                      <a:pos x="connsiteX0" y="connsiteY0"/>
                    </a:cxn>
                    <a:cxn ang="0">
                      <a:pos x="connsiteX1" y="connsiteY1"/>
                    </a:cxn>
                  </a:cxnLst>
                  <a:rect l="l" t="t" r="r" b="b"/>
                  <a:pathLst>
                    <a:path w="49124" h="4126">
                      <a:moveTo>
                        <a:pt x="0" y="0"/>
                      </a:moveTo>
                      <a:lnTo>
                        <a:pt x="49124" y="0"/>
                      </a:lnTo>
                    </a:path>
                  </a:pathLst>
                </a:custGeom>
                <a:ln w="4127" cap="flat">
                  <a:noFill/>
                  <a:prstDash val="solid"/>
                  <a:miter/>
                </a:ln>
              </p:spPr>
              <p:txBody>
                <a:bodyPr rtlCol="0" anchor="ctr"/>
                <a:lstStyle/>
                <a:p>
                  <a:endParaRPr lang="en-US"/>
                </a:p>
              </p:txBody>
            </p:sp>
            <p:sp>
              <p:nvSpPr>
                <p:cNvPr id="133" name="Freeform 292">
                  <a:extLst>
                    <a:ext uri="{FF2B5EF4-FFF2-40B4-BE49-F238E27FC236}">
                      <a16:creationId xmlns:a16="http://schemas.microsoft.com/office/drawing/2014/main" id="{78DD411A-B92C-4C30-9A6E-A48754B0D692}"/>
                    </a:ext>
                  </a:extLst>
                </p:cNvPr>
                <p:cNvSpPr/>
                <p:nvPr/>
              </p:nvSpPr>
              <p:spPr>
                <a:xfrm>
                  <a:off x="4101422" y="3458654"/>
                  <a:ext cx="49124" cy="9491"/>
                </a:xfrm>
                <a:custGeom>
                  <a:avLst/>
                  <a:gdLst>
                    <a:gd name="connsiteX0" fmla="*/ 0 w 49124"/>
                    <a:gd name="connsiteY0" fmla="*/ 0 h 9491"/>
                    <a:gd name="connsiteX1" fmla="*/ 49124 w 49124"/>
                    <a:gd name="connsiteY1" fmla="*/ 0 h 9491"/>
                    <a:gd name="connsiteX2" fmla="*/ 49124 w 49124"/>
                    <a:gd name="connsiteY2" fmla="*/ 9491 h 9491"/>
                    <a:gd name="connsiteX3" fmla="*/ 0 w 49124"/>
                    <a:gd name="connsiteY3" fmla="*/ 9491 h 9491"/>
                  </a:gdLst>
                  <a:ahLst/>
                  <a:cxnLst>
                    <a:cxn ang="0">
                      <a:pos x="connsiteX0" y="connsiteY0"/>
                    </a:cxn>
                    <a:cxn ang="0">
                      <a:pos x="connsiteX1" y="connsiteY1"/>
                    </a:cxn>
                    <a:cxn ang="0">
                      <a:pos x="connsiteX2" y="connsiteY2"/>
                    </a:cxn>
                    <a:cxn ang="0">
                      <a:pos x="connsiteX3" y="connsiteY3"/>
                    </a:cxn>
                  </a:cxnLst>
                  <a:rect l="l" t="t" r="r" b="b"/>
                  <a:pathLst>
                    <a:path w="49124" h="9491">
                      <a:moveTo>
                        <a:pt x="0" y="0"/>
                      </a:moveTo>
                      <a:lnTo>
                        <a:pt x="49124" y="0"/>
                      </a:lnTo>
                      <a:lnTo>
                        <a:pt x="49124" y="9491"/>
                      </a:lnTo>
                      <a:lnTo>
                        <a:pt x="0" y="9491"/>
                      </a:lnTo>
                      <a:close/>
                    </a:path>
                  </a:pathLst>
                </a:custGeom>
                <a:solidFill>
                  <a:srgbClr val="000000"/>
                </a:solidFill>
                <a:ln w="4127" cap="flat">
                  <a:noFill/>
                  <a:prstDash val="solid"/>
                  <a:miter/>
                </a:ln>
              </p:spPr>
              <p:txBody>
                <a:bodyPr rtlCol="0" anchor="ctr"/>
                <a:lstStyle/>
                <a:p>
                  <a:endParaRPr lang="en-US"/>
                </a:p>
              </p:txBody>
            </p:sp>
          </p:grpSp>
          <p:grpSp>
            <p:nvGrpSpPr>
              <p:cNvPr id="126" name="Graphic 1533">
                <a:extLst>
                  <a:ext uri="{FF2B5EF4-FFF2-40B4-BE49-F238E27FC236}">
                    <a16:creationId xmlns:a16="http://schemas.microsoft.com/office/drawing/2014/main" id="{11017ABB-57E4-4030-92F8-BC6AAF363B35}"/>
                  </a:ext>
                </a:extLst>
              </p:cNvPr>
              <p:cNvGrpSpPr/>
              <p:nvPr/>
            </p:nvGrpSpPr>
            <p:grpSpPr>
              <a:xfrm>
                <a:off x="4101422" y="3428942"/>
                <a:ext cx="98249" cy="9491"/>
                <a:chOff x="4101422" y="3428942"/>
                <a:chExt cx="98249" cy="9491"/>
              </a:xfrm>
              <a:solidFill>
                <a:srgbClr val="000000"/>
              </a:solidFill>
            </p:grpSpPr>
            <p:sp>
              <p:nvSpPr>
                <p:cNvPr id="130" name="Freeform 289">
                  <a:extLst>
                    <a:ext uri="{FF2B5EF4-FFF2-40B4-BE49-F238E27FC236}">
                      <a16:creationId xmlns:a16="http://schemas.microsoft.com/office/drawing/2014/main" id="{BFB00CFF-9923-4BC2-8A2F-AC35DBCEBDC1}"/>
                    </a:ext>
                  </a:extLst>
                </p:cNvPr>
                <p:cNvSpPr/>
                <p:nvPr/>
              </p:nvSpPr>
              <p:spPr>
                <a:xfrm>
                  <a:off x="4101422" y="3433894"/>
                  <a:ext cx="97836" cy="4126"/>
                </a:xfrm>
                <a:custGeom>
                  <a:avLst/>
                  <a:gdLst>
                    <a:gd name="connsiteX0" fmla="*/ 0 w 97836"/>
                    <a:gd name="connsiteY0" fmla="*/ 0 h 4126"/>
                    <a:gd name="connsiteX1" fmla="*/ 97837 w 97836"/>
                    <a:gd name="connsiteY1" fmla="*/ 0 h 4126"/>
                  </a:gdLst>
                  <a:ahLst/>
                  <a:cxnLst>
                    <a:cxn ang="0">
                      <a:pos x="connsiteX0" y="connsiteY0"/>
                    </a:cxn>
                    <a:cxn ang="0">
                      <a:pos x="connsiteX1" y="connsiteY1"/>
                    </a:cxn>
                  </a:cxnLst>
                  <a:rect l="l" t="t" r="r" b="b"/>
                  <a:pathLst>
                    <a:path w="97836" h="4126">
                      <a:moveTo>
                        <a:pt x="0" y="0"/>
                      </a:moveTo>
                      <a:lnTo>
                        <a:pt x="97837" y="0"/>
                      </a:lnTo>
                    </a:path>
                  </a:pathLst>
                </a:custGeom>
                <a:ln w="4127" cap="flat">
                  <a:noFill/>
                  <a:prstDash val="solid"/>
                  <a:miter/>
                </a:ln>
              </p:spPr>
              <p:txBody>
                <a:bodyPr rtlCol="0" anchor="ctr"/>
                <a:lstStyle/>
                <a:p>
                  <a:endParaRPr lang="en-US"/>
                </a:p>
              </p:txBody>
            </p:sp>
            <p:sp>
              <p:nvSpPr>
                <p:cNvPr id="131" name="Freeform 290">
                  <a:extLst>
                    <a:ext uri="{FF2B5EF4-FFF2-40B4-BE49-F238E27FC236}">
                      <a16:creationId xmlns:a16="http://schemas.microsoft.com/office/drawing/2014/main" id="{B6EAEC50-E989-4022-9069-03B98AE560E1}"/>
                    </a:ext>
                  </a:extLst>
                </p:cNvPr>
                <p:cNvSpPr/>
                <p:nvPr/>
              </p:nvSpPr>
              <p:spPr>
                <a:xfrm>
                  <a:off x="4101422" y="3428942"/>
                  <a:ext cx="98249" cy="9491"/>
                </a:xfrm>
                <a:custGeom>
                  <a:avLst/>
                  <a:gdLst>
                    <a:gd name="connsiteX0" fmla="*/ 0 w 98249"/>
                    <a:gd name="connsiteY0" fmla="*/ 0 h 9491"/>
                    <a:gd name="connsiteX1" fmla="*/ 98250 w 98249"/>
                    <a:gd name="connsiteY1" fmla="*/ 0 h 9491"/>
                    <a:gd name="connsiteX2" fmla="*/ 98250 w 98249"/>
                    <a:gd name="connsiteY2" fmla="*/ 9491 h 9491"/>
                    <a:gd name="connsiteX3" fmla="*/ 0 w 98249"/>
                    <a:gd name="connsiteY3" fmla="*/ 9491 h 9491"/>
                  </a:gdLst>
                  <a:ahLst/>
                  <a:cxnLst>
                    <a:cxn ang="0">
                      <a:pos x="connsiteX0" y="connsiteY0"/>
                    </a:cxn>
                    <a:cxn ang="0">
                      <a:pos x="connsiteX1" y="connsiteY1"/>
                    </a:cxn>
                    <a:cxn ang="0">
                      <a:pos x="connsiteX2" y="connsiteY2"/>
                    </a:cxn>
                    <a:cxn ang="0">
                      <a:pos x="connsiteX3" y="connsiteY3"/>
                    </a:cxn>
                  </a:cxnLst>
                  <a:rect l="l" t="t" r="r" b="b"/>
                  <a:pathLst>
                    <a:path w="98249" h="9491">
                      <a:moveTo>
                        <a:pt x="0" y="0"/>
                      </a:moveTo>
                      <a:lnTo>
                        <a:pt x="98250" y="0"/>
                      </a:lnTo>
                      <a:lnTo>
                        <a:pt x="98250" y="9491"/>
                      </a:lnTo>
                      <a:lnTo>
                        <a:pt x="0" y="9491"/>
                      </a:lnTo>
                      <a:close/>
                    </a:path>
                  </a:pathLst>
                </a:custGeom>
                <a:solidFill>
                  <a:srgbClr val="000000"/>
                </a:solidFill>
                <a:ln w="4127" cap="flat">
                  <a:noFill/>
                  <a:prstDash val="solid"/>
                  <a:miter/>
                </a:ln>
              </p:spPr>
              <p:txBody>
                <a:bodyPr rtlCol="0" anchor="ctr"/>
                <a:lstStyle/>
                <a:p>
                  <a:endParaRPr lang="en-US"/>
                </a:p>
              </p:txBody>
            </p:sp>
          </p:grpSp>
          <p:grpSp>
            <p:nvGrpSpPr>
              <p:cNvPr id="127" name="Graphic 1533">
                <a:extLst>
                  <a:ext uri="{FF2B5EF4-FFF2-40B4-BE49-F238E27FC236}">
                    <a16:creationId xmlns:a16="http://schemas.microsoft.com/office/drawing/2014/main" id="{356E9BE9-0908-4D10-9CF0-E1A3DD8C8251}"/>
                  </a:ext>
                </a:extLst>
              </p:cNvPr>
              <p:cNvGrpSpPr/>
              <p:nvPr/>
            </p:nvGrpSpPr>
            <p:grpSpPr>
              <a:xfrm>
                <a:off x="4101422" y="3399229"/>
                <a:ext cx="146961" cy="9491"/>
                <a:chOff x="4101422" y="3399229"/>
                <a:chExt cx="146961" cy="9491"/>
              </a:xfrm>
              <a:solidFill>
                <a:srgbClr val="000000"/>
              </a:solidFill>
            </p:grpSpPr>
            <p:sp>
              <p:nvSpPr>
                <p:cNvPr id="128" name="Freeform 287">
                  <a:extLst>
                    <a:ext uri="{FF2B5EF4-FFF2-40B4-BE49-F238E27FC236}">
                      <a16:creationId xmlns:a16="http://schemas.microsoft.com/office/drawing/2014/main" id="{7005D7D4-7F03-49CE-BB9D-2B8A6F932E1C}"/>
                    </a:ext>
                  </a:extLst>
                </p:cNvPr>
                <p:cNvSpPr/>
                <p:nvPr/>
              </p:nvSpPr>
              <p:spPr>
                <a:xfrm>
                  <a:off x="4101422" y="3404181"/>
                  <a:ext cx="146961" cy="4126"/>
                </a:xfrm>
                <a:custGeom>
                  <a:avLst/>
                  <a:gdLst>
                    <a:gd name="connsiteX0" fmla="*/ 0 w 146961"/>
                    <a:gd name="connsiteY0" fmla="*/ 0 h 4126"/>
                    <a:gd name="connsiteX1" fmla="*/ 146961 w 146961"/>
                    <a:gd name="connsiteY1" fmla="*/ 0 h 4126"/>
                  </a:gdLst>
                  <a:ahLst/>
                  <a:cxnLst>
                    <a:cxn ang="0">
                      <a:pos x="connsiteX0" y="connsiteY0"/>
                    </a:cxn>
                    <a:cxn ang="0">
                      <a:pos x="connsiteX1" y="connsiteY1"/>
                    </a:cxn>
                  </a:cxnLst>
                  <a:rect l="l" t="t" r="r" b="b"/>
                  <a:pathLst>
                    <a:path w="146961" h="4126">
                      <a:moveTo>
                        <a:pt x="0" y="0"/>
                      </a:moveTo>
                      <a:lnTo>
                        <a:pt x="146961" y="0"/>
                      </a:lnTo>
                    </a:path>
                  </a:pathLst>
                </a:custGeom>
                <a:ln w="4127" cap="flat">
                  <a:noFill/>
                  <a:prstDash val="solid"/>
                  <a:miter/>
                </a:ln>
              </p:spPr>
              <p:txBody>
                <a:bodyPr rtlCol="0" anchor="ctr"/>
                <a:lstStyle/>
                <a:p>
                  <a:endParaRPr lang="en-US"/>
                </a:p>
              </p:txBody>
            </p:sp>
            <p:sp>
              <p:nvSpPr>
                <p:cNvPr id="129" name="Freeform 288">
                  <a:extLst>
                    <a:ext uri="{FF2B5EF4-FFF2-40B4-BE49-F238E27FC236}">
                      <a16:creationId xmlns:a16="http://schemas.microsoft.com/office/drawing/2014/main" id="{EF8E293C-17A5-423F-A2EA-6D84F85E3E60}"/>
                    </a:ext>
                  </a:extLst>
                </p:cNvPr>
                <p:cNvSpPr/>
                <p:nvPr/>
              </p:nvSpPr>
              <p:spPr>
                <a:xfrm>
                  <a:off x="4101422" y="3399229"/>
                  <a:ext cx="146961" cy="9491"/>
                </a:xfrm>
                <a:custGeom>
                  <a:avLst/>
                  <a:gdLst>
                    <a:gd name="connsiteX0" fmla="*/ 0 w 146961"/>
                    <a:gd name="connsiteY0" fmla="*/ 0 h 9491"/>
                    <a:gd name="connsiteX1" fmla="*/ 146962 w 146961"/>
                    <a:gd name="connsiteY1" fmla="*/ 0 h 9491"/>
                    <a:gd name="connsiteX2" fmla="*/ 146962 w 146961"/>
                    <a:gd name="connsiteY2" fmla="*/ 9492 h 9491"/>
                    <a:gd name="connsiteX3" fmla="*/ 0 w 146961"/>
                    <a:gd name="connsiteY3" fmla="*/ 9492 h 9491"/>
                  </a:gdLst>
                  <a:ahLst/>
                  <a:cxnLst>
                    <a:cxn ang="0">
                      <a:pos x="connsiteX0" y="connsiteY0"/>
                    </a:cxn>
                    <a:cxn ang="0">
                      <a:pos x="connsiteX1" y="connsiteY1"/>
                    </a:cxn>
                    <a:cxn ang="0">
                      <a:pos x="connsiteX2" y="connsiteY2"/>
                    </a:cxn>
                    <a:cxn ang="0">
                      <a:pos x="connsiteX3" y="connsiteY3"/>
                    </a:cxn>
                  </a:cxnLst>
                  <a:rect l="l" t="t" r="r" b="b"/>
                  <a:pathLst>
                    <a:path w="146961" h="9491">
                      <a:moveTo>
                        <a:pt x="0" y="0"/>
                      </a:moveTo>
                      <a:lnTo>
                        <a:pt x="146962" y="0"/>
                      </a:lnTo>
                      <a:lnTo>
                        <a:pt x="146962" y="9492"/>
                      </a:lnTo>
                      <a:lnTo>
                        <a:pt x="0" y="9492"/>
                      </a:lnTo>
                      <a:close/>
                    </a:path>
                  </a:pathLst>
                </a:custGeom>
                <a:solidFill>
                  <a:srgbClr val="000000"/>
                </a:solidFill>
                <a:ln w="4127" cap="flat">
                  <a:noFill/>
                  <a:prstDash val="solid"/>
                  <a:miter/>
                </a:ln>
              </p:spPr>
              <p:txBody>
                <a:bodyPr rtlCol="0" anchor="ctr"/>
                <a:lstStyle/>
                <a:p>
                  <a:endParaRPr lang="en-US"/>
                </a:p>
              </p:txBody>
            </p:sp>
          </p:grpSp>
        </p:grpSp>
        <p:sp>
          <p:nvSpPr>
            <p:cNvPr id="13" name="TextBox 12">
              <a:extLst>
                <a:ext uri="{FF2B5EF4-FFF2-40B4-BE49-F238E27FC236}">
                  <a16:creationId xmlns:a16="http://schemas.microsoft.com/office/drawing/2014/main" id="{71EF804C-51CD-4A78-B6F0-B410C6BF3FB9}"/>
                </a:ext>
              </a:extLst>
            </p:cNvPr>
            <p:cNvSpPr txBox="1"/>
            <p:nvPr/>
          </p:nvSpPr>
          <p:spPr>
            <a:xfrm>
              <a:off x="4240467" y="4072678"/>
              <a:ext cx="896597" cy="328880"/>
            </a:xfrm>
            <a:prstGeom prst="rect">
              <a:avLst/>
            </a:prstGeom>
            <a:noFill/>
          </p:spPr>
          <p:txBody>
            <a:bodyPr wrap="none" rtlCol="0">
              <a:spAutoFit/>
            </a:bodyPr>
            <a:lstStyle/>
            <a:p>
              <a:pPr algn="l"/>
              <a:r>
                <a:rPr lang="lt-LT" sz="1820" b="1" spc="0" baseline="0" dirty="0">
                  <a:solidFill>
                    <a:srgbClr val="000000"/>
                  </a:solidFill>
                  <a:latin typeface="Avenir-Medium"/>
                  <a:sym typeface="Avenir-Medium"/>
                  <a:rtl val="0"/>
                </a:rPr>
                <a:t>Aktyvus</a:t>
              </a:r>
              <a:endParaRPr lang="en-US" sz="1820" b="1" spc="0" baseline="0" dirty="0">
                <a:solidFill>
                  <a:srgbClr val="000000"/>
                </a:solidFill>
                <a:latin typeface="Avenir-Medium"/>
                <a:sym typeface="Avenir-Medium"/>
                <a:rtl val="0"/>
              </a:endParaRPr>
            </a:p>
          </p:txBody>
        </p:sp>
        <p:sp>
          <p:nvSpPr>
            <p:cNvPr id="14" name="TextBox 13">
              <a:extLst>
                <a:ext uri="{FF2B5EF4-FFF2-40B4-BE49-F238E27FC236}">
                  <a16:creationId xmlns:a16="http://schemas.microsoft.com/office/drawing/2014/main" id="{B1523858-607D-4C22-BB00-936D5958D6B1}"/>
                </a:ext>
              </a:extLst>
            </p:cNvPr>
            <p:cNvSpPr txBox="1"/>
            <p:nvPr/>
          </p:nvSpPr>
          <p:spPr>
            <a:xfrm>
              <a:off x="4222569" y="4325822"/>
              <a:ext cx="999587" cy="576219"/>
            </a:xfrm>
            <a:prstGeom prst="rect">
              <a:avLst/>
            </a:prstGeom>
            <a:noFill/>
          </p:spPr>
          <p:txBody>
            <a:bodyPr wrap="none" rtlCol="0">
              <a:spAutoFit/>
            </a:bodyPr>
            <a:lstStyle/>
            <a:p>
              <a:pPr algn="l"/>
              <a:r>
                <a:rPr lang="lt-LT" sz="1820" b="1" dirty="0">
                  <a:solidFill>
                    <a:srgbClr val="000000"/>
                  </a:solidFill>
                  <a:latin typeface="Avenir-Medium"/>
                  <a:sym typeface="Avenir-Medium"/>
                  <a:rtl val="0"/>
                </a:rPr>
                <a:t>s</a:t>
              </a:r>
              <a:r>
                <a:rPr lang="lt-LT" sz="1820" b="1" spc="0" baseline="0" dirty="0">
                  <a:solidFill>
                    <a:srgbClr val="000000"/>
                  </a:solidFill>
                  <a:latin typeface="Avenir-Medium"/>
                  <a:sym typeface="Avenir-Medium"/>
                  <a:rtl val="0"/>
                </a:rPr>
                <a:t>enėjimo</a:t>
              </a:r>
              <a:endParaRPr lang="lt-LT" sz="1820" b="1" dirty="0">
                <a:solidFill>
                  <a:srgbClr val="000000"/>
                </a:solidFill>
                <a:latin typeface="Avenir-Medium"/>
                <a:sym typeface="Avenir-Medium"/>
                <a:rtl val="0"/>
              </a:endParaRPr>
            </a:p>
            <a:p>
              <a:pPr algn="l"/>
              <a:r>
                <a:rPr lang="lt-LT" sz="1820" b="1" spc="0" baseline="0" dirty="0">
                  <a:solidFill>
                    <a:srgbClr val="000000"/>
                  </a:solidFill>
                  <a:latin typeface="Avenir-Medium"/>
                  <a:sym typeface="Avenir-Medium"/>
                  <a:rtl val="0"/>
                </a:rPr>
                <a:t>procesas</a:t>
              </a:r>
            </a:p>
          </p:txBody>
        </p:sp>
        <p:grpSp>
          <p:nvGrpSpPr>
            <p:cNvPr id="15" name="Graphic 1533">
              <a:extLst>
                <a:ext uri="{FF2B5EF4-FFF2-40B4-BE49-F238E27FC236}">
                  <a16:creationId xmlns:a16="http://schemas.microsoft.com/office/drawing/2014/main" id="{CB3CD9CF-D1ED-44E8-B9CB-1A17C2105D84}"/>
                </a:ext>
              </a:extLst>
            </p:cNvPr>
            <p:cNvGrpSpPr/>
            <p:nvPr/>
          </p:nvGrpSpPr>
          <p:grpSpPr>
            <a:xfrm>
              <a:off x="5683319" y="3990177"/>
              <a:ext cx="1056799" cy="1040762"/>
              <a:chOff x="5683319" y="3990177"/>
              <a:chExt cx="1056799" cy="1040762"/>
            </a:xfrm>
          </p:grpSpPr>
          <p:sp>
            <p:nvSpPr>
              <p:cNvPr id="123" name="Freeform 282">
                <a:extLst>
                  <a:ext uri="{FF2B5EF4-FFF2-40B4-BE49-F238E27FC236}">
                    <a16:creationId xmlns:a16="http://schemas.microsoft.com/office/drawing/2014/main" id="{A6E97D9D-C9E8-4BCF-8ABA-0DB36B553964}"/>
                  </a:ext>
                </a:extLst>
              </p:cNvPr>
              <p:cNvSpPr/>
              <p:nvPr/>
            </p:nvSpPr>
            <p:spPr>
              <a:xfrm>
                <a:off x="5688273" y="3994304"/>
                <a:ext cx="1046892" cy="1031683"/>
              </a:xfrm>
              <a:custGeom>
                <a:avLst/>
                <a:gdLst>
                  <a:gd name="connsiteX0" fmla="*/ 1046892 w 1046892"/>
                  <a:gd name="connsiteY0" fmla="*/ 515842 h 1031683"/>
                  <a:gd name="connsiteX1" fmla="*/ 523446 w 1046892"/>
                  <a:gd name="connsiteY1" fmla="*/ 1031683 h 1031683"/>
                  <a:gd name="connsiteX2" fmla="*/ 0 w 1046892"/>
                  <a:gd name="connsiteY2" fmla="*/ 515842 h 1031683"/>
                  <a:gd name="connsiteX3" fmla="*/ 523446 w 1046892"/>
                  <a:gd name="connsiteY3" fmla="*/ 0 h 1031683"/>
                  <a:gd name="connsiteX4" fmla="*/ 1046892 w 1046892"/>
                  <a:gd name="connsiteY4" fmla="*/ 515842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2" y="515842"/>
                    </a:moveTo>
                    <a:cubicBezTo>
                      <a:pt x="1046892" y="800733"/>
                      <a:pt x="812538" y="1031683"/>
                      <a:pt x="523446" y="1031683"/>
                    </a:cubicBezTo>
                    <a:cubicBezTo>
                      <a:pt x="234354" y="1031683"/>
                      <a:pt x="0" y="800733"/>
                      <a:pt x="0" y="515842"/>
                    </a:cubicBezTo>
                    <a:cubicBezTo>
                      <a:pt x="0" y="230950"/>
                      <a:pt x="234354" y="0"/>
                      <a:pt x="523446" y="0"/>
                    </a:cubicBezTo>
                    <a:cubicBezTo>
                      <a:pt x="812538" y="0"/>
                      <a:pt x="1046892" y="230950"/>
                      <a:pt x="1046892" y="515842"/>
                    </a:cubicBezTo>
                    <a:close/>
                  </a:path>
                </a:pathLst>
              </a:custGeom>
              <a:solidFill>
                <a:srgbClr val="FFFFFF"/>
              </a:solidFill>
              <a:ln w="4127" cap="flat">
                <a:noFill/>
                <a:prstDash val="solid"/>
                <a:miter/>
              </a:ln>
            </p:spPr>
            <p:txBody>
              <a:bodyPr rtlCol="0" anchor="ctr"/>
              <a:lstStyle/>
              <a:p>
                <a:endParaRPr lang="en-US"/>
              </a:p>
            </p:txBody>
          </p:sp>
          <p:sp>
            <p:nvSpPr>
              <p:cNvPr id="124" name="Freeform 283">
                <a:extLst>
                  <a:ext uri="{FF2B5EF4-FFF2-40B4-BE49-F238E27FC236}">
                    <a16:creationId xmlns:a16="http://schemas.microsoft.com/office/drawing/2014/main" id="{6B36CA9A-061A-45A9-B4E5-CEE9A0AD9FE4}"/>
                  </a:ext>
                </a:extLst>
              </p:cNvPr>
              <p:cNvSpPr/>
              <p:nvPr/>
            </p:nvSpPr>
            <p:spPr>
              <a:xfrm>
                <a:off x="5683319" y="3990177"/>
                <a:ext cx="1056799" cy="1040762"/>
              </a:xfrm>
              <a:custGeom>
                <a:avLst/>
                <a:gdLst>
                  <a:gd name="connsiteX0" fmla="*/ 528400 w 1056799"/>
                  <a:gd name="connsiteY0" fmla="*/ 1040762 h 1040762"/>
                  <a:gd name="connsiteX1" fmla="*/ 0 w 1056799"/>
                  <a:gd name="connsiteY1" fmla="*/ 520381 h 1040762"/>
                  <a:gd name="connsiteX2" fmla="*/ 528400 w 1056799"/>
                  <a:gd name="connsiteY2" fmla="*/ 0 h 1040762"/>
                  <a:gd name="connsiteX3" fmla="*/ 1056800 w 1056799"/>
                  <a:gd name="connsiteY3" fmla="*/ 520381 h 1040762"/>
                  <a:gd name="connsiteX4" fmla="*/ 528400 w 1056799"/>
                  <a:gd name="connsiteY4" fmla="*/ 1040762 h 1040762"/>
                  <a:gd name="connsiteX5" fmla="*/ 528400 w 1056799"/>
                  <a:gd name="connsiteY5" fmla="*/ 9079 h 1040762"/>
                  <a:gd name="connsiteX6" fmla="*/ 9907 w 1056799"/>
                  <a:gd name="connsiteY6" fmla="*/ 519968 h 1040762"/>
                  <a:gd name="connsiteX7" fmla="*/ 528400 w 1056799"/>
                  <a:gd name="connsiteY7" fmla="*/ 1030858 h 1040762"/>
                  <a:gd name="connsiteX8" fmla="*/ 1046893 w 1056799"/>
                  <a:gd name="connsiteY8" fmla="*/ 519968 h 1040762"/>
                  <a:gd name="connsiteX9" fmla="*/ 528400 w 1056799"/>
                  <a:gd name="connsiteY9" fmla="*/ 9079 h 104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2">
                    <a:moveTo>
                      <a:pt x="528400" y="1040762"/>
                    </a:moveTo>
                    <a:cubicBezTo>
                      <a:pt x="236954" y="1040762"/>
                      <a:pt x="0" y="807189"/>
                      <a:pt x="0" y="520381"/>
                    </a:cubicBezTo>
                    <a:cubicBezTo>
                      <a:pt x="0" y="233160"/>
                      <a:pt x="236954" y="0"/>
                      <a:pt x="528400" y="0"/>
                    </a:cubicBezTo>
                    <a:cubicBezTo>
                      <a:pt x="819846" y="0"/>
                      <a:pt x="1056800" y="233573"/>
                      <a:pt x="1056800" y="520381"/>
                    </a:cubicBezTo>
                    <a:cubicBezTo>
                      <a:pt x="1056800" y="807189"/>
                      <a:pt x="819433" y="1040762"/>
                      <a:pt x="528400" y="1040762"/>
                    </a:cubicBezTo>
                    <a:close/>
                    <a:moveTo>
                      <a:pt x="528400" y="9079"/>
                    </a:moveTo>
                    <a:cubicBezTo>
                      <a:pt x="242321" y="9079"/>
                      <a:pt x="9907" y="238113"/>
                      <a:pt x="9907" y="519968"/>
                    </a:cubicBezTo>
                    <a:cubicBezTo>
                      <a:pt x="9907" y="801824"/>
                      <a:pt x="242734" y="1030858"/>
                      <a:pt x="528400" y="1030858"/>
                    </a:cubicBezTo>
                    <a:cubicBezTo>
                      <a:pt x="814479" y="1030858"/>
                      <a:pt x="1046893" y="801824"/>
                      <a:pt x="1046893" y="519968"/>
                    </a:cubicBezTo>
                    <a:cubicBezTo>
                      <a:pt x="1046893" y="238525"/>
                      <a:pt x="814066" y="9079"/>
                      <a:pt x="528400" y="9079"/>
                    </a:cubicBezTo>
                    <a:close/>
                  </a:path>
                </a:pathLst>
              </a:custGeom>
              <a:solidFill>
                <a:srgbClr val="000000"/>
              </a:solidFill>
              <a:ln w="4127" cap="flat">
                <a:noFill/>
                <a:prstDash val="solid"/>
                <a:miter/>
              </a:ln>
            </p:spPr>
            <p:txBody>
              <a:bodyPr rtlCol="0" anchor="ctr"/>
              <a:lstStyle/>
              <a:p>
                <a:endParaRPr lang="en-US"/>
              </a:p>
            </p:txBody>
          </p:sp>
        </p:grpSp>
        <p:sp>
          <p:nvSpPr>
            <p:cNvPr id="16" name="TextBox 15">
              <a:extLst>
                <a:ext uri="{FF2B5EF4-FFF2-40B4-BE49-F238E27FC236}">
                  <a16:creationId xmlns:a16="http://schemas.microsoft.com/office/drawing/2014/main" id="{55593385-0BE4-4D50-988F-58F7008EB598}"/>
                </a:ext>
              </a:extLst>
            </p:cNvPr>
            <p:cNvSpPr txBox="1"/>
            <p:nvPr/>
          </p:nvSpPr>
          <p:spPr>
            <a:xfrm>
              <a:off x="5647125" y="4344112"/>
              <a:ext cx="1172136" cy="209571"/>
            </a:xfrm>
            <a:prstGeom prst="rect">
              <a:avLst/>
            </a:prstGeom>
            <a:noFill/>
          </p:spPr>
          <p:txBody>
            <a:bodyPr wrap="none" rtlCol="0">
              <a:spAutoFit/>
            </a:bodyPr>
            <a:lstStyle/>
            <a:p>
              <a:pPr algn="l"/>
              <a:r>
                <a:rPr lang="lt-LT" sz="942" b="1" spc="0" baseline="0" dirty="0">
                  <a:solidFill>
                    <a:srgbClr val="000000"/>
                  </a:solidFill>
                  <a:latin typeface="Avenir-Medium"/>
                  <a:sym typeface="Avenir-Medium"/>
                  <a:rtl val="0"/>
                </a:rPr>
                <a:t>ELGSENĄ LEMIANTYS</a:t>
              </a:r>
              <a:endParaRPr lang="en-US" sz="942" b="1" spc="0" baseline="0" dirty="0">
                <a:solidFill>
                  <a:srgbClr val="000000"/>
                </a:solidFill>
                <a:latin typeface="Avenir-Medium"/>
                <a:sym typeface="Avenir-Medium"/>
                <a:rtl val="0"/>
              </a:endParaRPr>
            </a:p>
          </p:txBody>
        </p:sp>
        <p:sp>
          <p:nvSpPr>
            <p:cNvPr id="17" name="TextBox 16">
              <a:extLst>
                <a:ext uri="{FF2B5EF4-FFF2-40B4-BE49-F238E27FC236}">
                  <a16:creationId xmlns:a16="http://schemas.microsoft.com/office/drawing/2014/main" id="{7E290E3F-3131-4929-A716-4EA127526234}"/>
                </a:ext>
              </a:extLst>
            </p:cNvPr>
            <p:cNvSpPr txBox="1"/>
            <p:nvPr/>
          </p:nvSpPr>
          <p:spPr>
            <a:xfrm>
              <a:off x="5845884" y="4516724"/>
              <a:ext cx="645485" cy="209571"/>
            </a:xfrm>
            <a:prstGeom prst="rect">
              <a:avLst/>
            </a:prstGeom>
            <a:noFill/>
          </p:spPr>
          <p:txBody>
            <a:bodyPr wrap="none" rtlCol="0">
              <a:spAutoFit/>
            </a:bodyPr>
            <a:lstStyle/>
            <a:p>
              <a:pPr algn="l"/>
              <a:r>
                <a:rPr lang="lt-LT" sz="942" b="1" dirty="0">
                  <a:solidFill>
                    <a:srgbClr val="000000"/>
                  </a:solidFill>
                  <a:latin typeface="Avenir-Medium"/>
                  <a:sym typeface="Avenir-Medium"/>
                  <a:rtl val="0"/>
                </a:rPr>
                <a:t>VEIKSNIAI</a:t>
              </a:r>
              <a:endParaRPr lang="en-US" sz="942" b="1" spc="0" baseline="0" dirty="0">
                <a:solidFill>
                  <a:srgbClr val="000000"/>
                </a:solidFill>
                <a:latin typeface="Avenir-Medium"/>
                <a:sym typeface="Avenir-Medium"/>
                <a:rtl val="0"/>
              </a:endParaRPr>
            </a:p>
          </p:txBody>
        </p:sp>
        <p:grpSp>
          <p:nvGrpSpPr>
            <p:cNvPr id="18" name="Graphic 1533">
              <a:extLst>
                <a:ext uri="{FF2B5EF4-FFF2-40B4-BE49-F238E27FC236}">
                  <a16:creationId xmlns:a16="http://schemas.microsoft.com/office/drawing/2014/main" id="{D6E13B3A-5D9A-441E-AE5B-14C4477A5606}"/>
                </a:ext>
              </a:extLst>
            </p:cNvPr>
            <p:cNvGrpSpPr/>
            <p:nvPr/>
          </p:nvGrpSpPr>
          <p:grpSpPr>
            <a:xfrm>
              <a:off x="5412513" y="3172671"/>
              <a:ext cx="1056799" cy="1040761"/>
              <a:chOff x="5412513" y="3172671"/>
              <a:chExt cx="1056799" cy="1040761"/>
            </a:xfrm>
          </p:grpSpPr>
          <p:sp>
            <p:nvSpPr>
              <p:cNvPr id="121" name="Freeform 280">
                <a:extLst>
                  <a:ext uri="{FF2B5EF4-FFF2-40B4-BE49-F238E27FC236}">
                    <a16:creationId xmlns:a16="http://schemas.microsoft.com/office/drawing/2014/main" id="{5F461655-17BA-44BA-8321-3BC8F2E9A39F}"/>
                  </a:ext>
                </a:extLst>
              </p:cNvPr>
              <p:cNvSpPr/>
              <p:nvPr/>
            </p:nvSpPr>
            <p:spPr>
              <a:xfrm>
                <a:off x="5417468" y="3176798"/>
                <a:ext cx="1046892" cy="1031683"/>
              </a:xfrm>
              <a:custGeom>
                <a:avLst/>
                <a:gdLst>
                  <a:gd name="connsiteX0" fmla="*/ 1046892 w 1046892"/>
                  <a:gd name="connsiteY0" fmla="*/ 515842 h 1031683"/>
                  <a:gd name="connsiteX1" fmla="*/ 523446 w 1046892"/>
                  <a:gd name="connsiteY1" fmla="*/ 1031683 h 1031683"/>
                  <a:gd name="connsiteX2" fmla="*/ -1 w 1046892"/>
                  <a:gd name="connsiteY2" fmla="*/ 515842 h 1031683"/>
                  <a:gd name="connsiteX3" fmla="*/ 523446 w 1046892"/>
                  <a:gd name="connsiteY3" fmla="*/ 0 h 1031683"/>
                  <a:gd name="connsiteX4" fmla="*/ 1046892 w 1046892"/>
                  <a:gd name="connsiteY4" fmla="*/ 515842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2" y="515842"/>
                    </a:moveTo>
                    <a:cubicBezTo>
                      <a:pt x="1046892" y="800733"/>
                      <a:pt x="812537" y="1031683"/>
                      <a:pt x="523446" y="1031683"/>
                    </a:cubicBezTo>
                    <a:cubicBezTo>
                      <a:pt x="234354" y="1031683"/>
                      <a:pt x="-1" y="800733"/>
                      <a:pt x="-1" y="515842"/>
                    </a:cubicBezTo>
                    <a:cubicBezTo>
                      <a:pt x="-1" y="230950"/>
                      <a:pt x="234354" y="0"/>
                      <a:pt x="523446" y="0"/>
                    </a:cubicBezTo>
                    <a:cubicBezTo>
                      <a:pt x="812537" y="0"/>
                      <a:pt x="1046892" y="230950"/>
                      <a:pt x="1046892" y="515842"/>
                    </a:cubicBezTo>
                    <a:close/>
                  </a:path>
                </a:pathLst>
              </a:custGeom>
              <a:solidFill>
                <a:srgbClr val="FFFFFF"/>
              </a:solidFill>
              <a:ln w="4127" cap="flat">
                <a:noFill/>
                <a:prstDash val="solid"/>
                <a:miter/>
              </a:ln>
            </p:spPr>
            <p:txBody>
              <a:bodyPr rtlCol="0" anchor="ctr"/>
              <a:lstStyle/>
              <a:p>
                <a:endParaRPr lang="en-US"/>
              </a:p>
            </p:txBody>
          </p:sp>
          <p:sp>
            <p:nvSpPr>
              <p:cNvPr id="122" name="Freeform 281">
                <a:extLst>
                  <a:ext uri="{FF2B5EF4-FFF2-40B4-BE49-F238E27FC236}">
                    <a16:creationId xmlns:a16="http://schemas.microsoft.com/office/drawing/2014/main" id="{890EEFC5-C591-4838-9F64-EC2CF4E0D4C1}"/>
                  </a:ext>
                </a:extLst>
              </p:cNvPr>
              <p:cNvSpPr/>
              <p:nvPr/>
            </p:nvSpPr>
            <p:spPr>
              <a:xfrm>
                <a:off x="5412513" y="3172671"/>
                <a:ext cx="1056799" cy="1040761"/>
              </a:xfrm>
              <a:custGeom>
                <a:avLst/>
                <a:gdLst>
                  <a:gd name="connsiteX0" fmla="*/ 528400 w 1056799"/>
                  <a:gd name="connsiteY0" fmla="*/ 1040762 h 1040761"/>
                  <a:gd name="connsiteX1" fmla="*/ 0 w 1056799"/>
                  <a:gd name="connsiteY1" fmla="*/ 520381 h 1040761"/>
                  <a:gd name="connsiteX2" fmla="*/ 528400 w 1056799"/>
                  <a:gd name="connsiteY2" fmla="*/ 0 h 1040761"/>
                  <a:gd name="connsiteX3" fmla="*/ 1056800 w 1056799"/>
                  <a:gd name="connsiteY3" fmla="*/ 520381 h 1040761"/>
                  <a:gd name="connsiteX4" fmla="*/ 528400 w 1056799"/>
                  <a:gd name="connsiteY4" fmla="*/ 1040762 h 1040761"/>
                  <a:gd name="connsiteX5" fmla="*/ 528400 w 1056799"/>
                  <a:gd name="connsiteY5" fmla="*/ 9079 h 1040761"/>
                  <a:gd name="connsiteX6" fmla="*/ 9908 w 1056799"/>
                  <a:gd name="connsiteY6" fmla="*/ 519968 h 1040761"/>
                  <a:gd name="connsiteX7" fmla="*/ 528400 w 1056799"/>
                  <a:gd name="connsiteY7" fmla="*/ 1030858 h 1040761"/>
                  <a:gd name="connsiteX8" fmla="*/ 1046893 w 1056799"/>
                  <a:gd name="connsiteY8" fmla="*/ 519968 h 1040761"/>
                  <a:gd name="connsiteX9" fmla="*/ 528400 w 1056799"/>
                  <a:gd name="connsiteY9" fmla="*/ 9079 h 10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1">
                    <a:moveTo>
                      <a:pt x="528400" y="1040762"/>
                    </a:moveTo>
                    <a:cubicBezTo>
                      <a:pt x="236955" y="1040762"/>
                      <a:pt x="0" y="807189"/>
                      <a:pt x="0" y="520381"/>
                    </a:cubicBezTo>
                    <a:cubicBezTo>
                      <a:pt x="0" y="233160"/>
                      <a:pt x="236955" y="0"/>
                      <a:pt x="528400" y="0"/>
                    </a:cubicBezTo>
                    <a:cubicBezTo>
                      <a:pt x="819846" y="0"/>
                      <a:pt x="1056800" y="233573"/>
                      <a:pt x="1056800" y="520381"/>
                    </a:cubicBezTo>
                    <a:cubicBezTo>
                      <a:pt x="1056800" y="807189"/>
                      <a:pt x="819846" y="1040762"/>
                      <a:pt x="528400" y="1040762"/>
                    </a:cubicBezTo>
                    <a:close/>
                    <a:moveTo>
                      <a:pt x="528400" y="9079"/>
                    </a:moveTo>
                    <a:cubicBezTo>
                      <a:pt x="242322" y="9079"/>
                      <a:pt x="9908" y="238113"/>
                      <a:pt x="9908" y="519968"/>
                    </a:cubicBezTo>
                    <a:cubicBezTo>
                      <a:pt x="9908" y="801824"/>
                      <a:pt x="242734" y="1030858"/>
                      <a:pt x="528400" y="1030858"/>
                    </a:cubicBezTo>
                    <a:cubicBezTo>
                      <a:pt x="814479" y="1030858"/>
                      <a:pt x="1046893" y="801824"/>
                      <a:pt x="1046893" y="519968"/>
                    </a:cubicBezTo>
                    <a:cubicBezTo>
                      <a:pt x="1046893" y="238113"/>
                      <a:pt x="814479" y="9079"/>
                      <a:pt x="528400" y="9079"/>
                    </a:cubicBezTo>
                    <a:close/>
                  </a:path>
                </a:pathLst>
              </a:custGeom>
              <a:solidFill>
                <a:srgbClr val="000000"/>
              </a:solidFill>
              <a:ln w="4127" cap="flat">
                <a:noFill/>
                <a:prstDash val="solid"/>
                <a:miter/>
              </a:ln>
            </p:spPr>
            <p:txBody>
              <a:bodyPr rtlCol="0" anchor="ctr"/>
              <a:lstStyle/>
              <a:p>
                <a:endParaRPr lang="en-US"/>
              </a:p>
            </p:txBody>
          </p:sp>
        </p:grpSp>
        <p:sp>
          <p:nvSpPr>
            <p:cNvPr id="19" name="TextBox 18">
              <a:extLst>
                <a:ext uri="{FF2B5EF4-FFF2-40B4-BE49-F238E27FC236}">
                  <a16:creationId xmlns:a16="http://schemas.microsoft.com/office/drawing/2014/main" id="{FA39155E-6886-4C03-B238-D30E315540EA}"/>
                </a:ext>
              </a:extLst>
            </p:cNvPr>
            <p:cNvSpPr txBox="1"/>
            <p:nvPr/>
          </p:nvSpPr>
          <p:spPr>
            <a:xfrm>
              <a:off x="5562817" y="3411436"/>
              <a:ext cx="779023" cy="209571"/>
            </a:xfrm>
            <a:prstGeom prst="rect">
              <a:avLst/>
            </a:prstGeom>
            <a:noFill/>
          </p:spPr>
          <p:txBody>
            <a:bodyPr wrap="none" rtlCol="0">
              <a:spAutoFit/>
            </a:bodyPr>
            <a:lstStyle/>
            <a:p>
              <a:r>
                <a:rPr lang="en-US" sz="942" b="1" dirty="0">
                  <a:solidFill>
                    <a:srgbClr val="000000"/>
                  </a:solidFill>
                  <a:latin typeface="Avenir-Medium"/>
                  <a:sym typeface="Avenir-Medium"/>
                  <a:rtl val="0"/>
                </a:rPr>
                <a:t>SVEIKAT</a:t>
              </a:r>
              <a:r>
                <a:rPr lang="lt-LT" sz="942" b="1" dirty="0">
                  <a:solidFill>
                    <a:srgbClr val="000000"/>
                  </a:solidFill>
                  <a:latin typeface="Avenir-Medium"/>
                  <a:sym typeface="Avenir-Medium"/>
                  <a:rtl val="0"/>
                </a:rPr>
                <a:t>OS</a:t>
              </a:r>
              <a:r>
                <a:rPr lang="en-US" sz="942" b="1" dirty="0">
                  <a:solidFill>
                    <a:srgbClr val="000000"/>
                  </a:solidFill>
                  <a:latin typeface="Avenir-Medium"/>
                  <a:sym typeface="Avenir-Medium"/>
                  <a:rtl val="0"/>
                </a:rPr>
                <a:t> +</a:t>
              </a:r>
              <a:endParaRPr lang="en-US" sz="942" spc="0" baseline="0" dirty="0">
                <a:solidFill>
                  <a:srgbClr val="000000"/>
                </a:solidFill>
                <a:latin typeface="Avenir-Medium"/>
                <a:sym typeface="Avenir-Medium"/>
                <a:rtl val="0"/>
              </a:endParaRPr>
            </a:p>
          </p:txBody>
        </p:sp>
        <p:sp>
          <p:nvSpPr>
            <p:cNvPr id="20" name="TextBox 19">
              <a:extLst>
                <a:ext uri="{FF2B5EF4-FFF2-40B4-BE49-F238E27FC236}">
                  <a16:creationId xmlns:a16="http://schemas.microsoft.com/office/drawing/2014/main" id="{892CD658-F8F1-49C3-A86F-E6335613C50D}"/>
                </a:ext>
              </a:extLst>
            </p:cNvPr>
            <p:cNvSpPr txBox="1"/>
            <p:nvPr/>
          </p:nvSpPr>
          <p:spPr>
            <a:xfrm>
              <a:off x="5594539" y="3553601"/>
              <a:ext cx="725007" cy="209571"/>
            </a:xfrm>
            <a:prstGeom prst="rect">
              <a:avLst/>
            </a:prstGeom>
            <a:noFill/>
          </p:spPr>
          <p:txBody>
            <a:bodyPr wrap="none" rtlCol="0">
              <a:spAutoFit/>
            </a:bodyPr>
            <a:lstStyle/>
            <a:p>
              <a:r>
                <a:rPr lang="en-US" sz="942" b="1" dirty="0">
                  <a:solidFill>
                    <a:srgbClr val="000000"/>
                  </a:solidFill>
                  <a:latin typeface="Avenir-Medium"/>
                  <a:sym typeface="Avenir-Medium"/>
                  <a:rtl val="0"/>
                </a:rPr>
                <a:t>SOCIALINĖ</a:t>
              </a:r>
              <a:r>
                <a:rPr lang="lt-LT" sz="942" b="1" dirty="0">
                  <a:solidFill>
                    <a:srgbClr val="000000"/>
                  </a:solidFill>
                  <a:latin typeface="Avenir-Medium"/>
                  <a:sym typeface="Avenir-Medium"/>
                  <a:rtl val="0"/>
                </a:rPr>
                <a:t>S</a:t>
              </a:r>
              <a:endParaRPr lang="en-US" sz="942" b="1" spc="0" baseline="0" dirty="0">
                <a:solidFill>
                  <a:srgbClr val="000000"/>
                </a:solidFill>
                <a:latin typeface="Avenir-Medium"/>
                <a:sym typeface="Avenir-Medium"/>
                <a:rtl val="0"/>
              </a:endParaRPr>
            </a:p>
          </p:txBody>
        </p:sp>
        <p:sp>
          <p:nvSpPr>
            <p:cNvPr id="21" name="TextBox 20">
              <a:extLst>
                <a:ext uri="{FF2B5EF4-FFF2-40B4-BE49-F238E27FC236}">
                  <a16:creationId xmlns:a16="http://schemas.microsoft.com/office/drawing/2014/main" id="{D6CC6292-B729-48E8-9F07-6FB98CBA6E63}"/>
                </a:ext>
              </a:extLst>
            </p:cNvPr>
            <p:cNvSpPr txBox="1"/>
            <p:nvPr/>
          </p:nvSpPr>
          <p:spPr>
            <a:xfrm>
              <a:off x="5611644" y="3696730"/>
              <a:ext cx="749014" cy="209571"/>
            </a:xfrm>
            <a:prstGeom prst="rect">
              <a:avLst/>
            </a:prstGeom>
            <a:noFill/>
          </p:spPr>
          <p:txBody>
            <a:bodyPr wrap="none" rtlCol="0">
              <a:spAutoFit/>
            </a:bodyPr>
            <a:lstStyle/>
            <a:p>
              <a:pPr algn="l"/>
              <a:r>
                <a:rPr lang="lt-LT" sz="942" b="1" spc="0" baseline="0" dirty="0">
                  <a:solidFill>
                    <a:srgbClr val="000000"/>
                  </a:solidFill>
                  <a:latin typeface="Avenir-Medium"/>
                  <a:sym typeface="Avenir-Medium"/>
                  <a:rtl val="0"/>
                </a:rPr>
                <a:t>PASLAUGOS</a:t>
              </a:r>
              <a:endParaRPr lang="en-US" sz="942" b="1" spc="0" baseline="0" dirty="0">
                <a:solidFill>
                  <a:srgbClr val="000000"/>
                </a:solidFill>
                <a:latin typeface="Avenir-Medium"/>
                <a:sym typeface="Avenir-Medium"/>
                <a:rtl val="0"/>
              </a:endParaRPr>
            </a:p>
          </p:txBody>
        </p:sp>
        <p:grpSp>
          <p:nvGrpSpPr>
            <p:cNvPr id="22" name="Graphic 1533">
              <a:extLst>
                <a:ext uri="{FF2B5EF4-FFF2-40B4-BE49-F238E27FC236}">
                  <a16:creationId xmlns:a16="http://schemas.microsoft.com/office/drawing/2014/main" id="{76C592F2-6716-4C27-8B14-A8DF6EA4050B}"/>
                </a:ext>
              </a:extLst>
            </p:cNvPr>
            <p:cNvGrpSpPr/>
            <p:nvPr/>
          </p:nvGrpSpPr>
          <p:grpSpPr>
            <a:xfrm>
              <a:off x="2707355" y="4020303"/>
              <a:ext cx="1056799" cy="1040761"/>
              <a:chOff x="2707355" y="4020303"/>
              <a:chExt cx="1056799" cy="1040761"/>
            </a:xfrm>
          </p:grpSpPr>
          <p:sp>
            <p:nvSpPr>
              <p:cNvPr id="119" name="Freeform 278">
                <a:extLst>
                  <a:ext uri="{FF2B5EF4-FFF2-40B4-BE49-F238E27FC236}">
                    <a16:creationId xmlns:a16="http://schemas.microsoft.com/office/drawing/2014/main" id="{00A22655-9368-461A-A547-B97F476D20C8}"/>
                  </a:ext>
                </a:extLst>
              </p:cNvPr>
              <p:cNvSpPr/>
              <p:nvPr/>
            </p:nvSpPr>
            <p:spPr>
              <a:xfrm>
                <a:off x="2712308" y="4024842"/>
                <a:ext cx="1046892" cy="1031683"/>
              </a:xfrm>
              <a:custGeom>
                <a:avLst/>
                <a:gdLst>
                  <a:gd name="connsiteX0" fmla="*/ 1046892 w 1046892"/>
                  <a:gd name="connsiteY0" fmla="*/ 515842 h 1031683"/>
                  <a:gd name="connsiteX1" fmla="*/ 523445 w 1046892"/>
                  <a:gd name="connsiteY1" fmla="*/ 1031683 h 1031683"/>
                  <a:gd name="connsiteX2" fmla="*/ -1 w 1046892"/>
                  <a:gd name="connsiteY2" fmla="*/ 515842 h 1031683"/>
                  <a:gd name="connsiteX3" fmla="*/ 523445 w 1046892"/>
                  <a:gd name="connsiteY3" fmla="*/ 0 h 1031683"/>
                  <a:gd name="connsiteX4" fmla="*/ 1046892 w 1046892"/>
                  <a:gd name="connsiteY4" fmla="*/ 515842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2" y="515842"/>
                    </a:moveTo>
                    <a:cubicBezTo>
                      <a:pt x="1046892" y="800733"/>
                      <a:pt x="812537" y="1031683"/>
                      <a:pt x="523445" y="1031683"/>
                    </a:cubicBezTo>
                    <a:cubicBezTo>
                      <a:pt x="234354" y="1031683"/>
                      <a:pt x="-1" y="800733"/>
                      <a:pt x="-1" y="515842"/>
                    </a:cubicBezTo>
                    <a:cubicBezTo>
                      <a:pt x="-1" y="230950"/>
                      <a:pt x="234354" y="0"/>
                      <a:pt x="523445" y="0"/>
                    </a:cubicBezTo>
                    <a:cubicBezTo>
                      <a:pt x="812537" y="0"/>
                      <a:pt x="1046892" y="230950"/>
                      <a:pt x="1046892" y="515842"/>
                    </a:cubicBezTo>
                    <a:close/>
                  </a:path>
                </a:pathLst>
              </a:custGeom>
              <a:solidFill>
                <a:srgbClr val="FFFFFF"/>
              </a:solidFill>
              <a:ln w="4127" cap="flat">
                <a:noFill/>
                <a:prstDash val="solid"/>
                <a:miter/>
              </a:ln>
            </p:spPr>
            <p:txBody>
              <a:bodyPr rtlCol="0" anchor="ctr"/>
              <a:lstStyle/>
              <a:p>
                <a:endParaRPr lang="en-US"/>
              </a:p>
            </p:txBody>
          </p:sp>
          <p:sp>
            <p:nvSpPr>
              <p:cNvPr id="120" name="Freeform 279">
                <a:extLst>
                  <a:ext uri="{FF2B5EF4-FFF2-40B4-BE49-F238E27FC236}">
                    <a16:creationId xmlns:a16="http://schemas.microsoft.com/office/drawing/2014/main" id="{09EE3B3A-C707-40A0-A271-F98B8DF57436}"/>
                  </a:ext>
                </a:extLst>
              </p:cNvPr>
              <p:cNvSpPr/>
              <p:nvPr/>
            </p:nvSpPr>
            <p:spPr>
              <a:xfrm>
                <a:off x="2707355" y="4020303"/>
                <a:ext cx="1056799" cy="1040761"/>
              </a:xfrm>
              <a:custGeom>
                <a:avLst/>
                <a:gdLst>
                  <a:gd name="connsiteX0" fmla="*/ 528400 w 1056799"/>
                  <a:gd name="connsiteY0" fmla="*/ 1040762 h 1040761"/>
                  <a:gd name="connsiteX1" fmla="*/ 0 w 1056799"/>
                  <a:gd name="connsiteY1" fmla="*/ 520381 h 1040761"/>
                  <a:gd name="connsiteX2" fmla="*/ 528400 w 1056799"/>
                  <a:gd name="connsiteY2" fmla="*/ 0 h 1040761"/>
                  <a:gd name="connsiteX3" fmla="*/ 1056800 w 1056799"/>
                  <a:gd name="connsiteY3" fmla="*/ 520381 h 1040761"/>
                  <a:gd name="connsiteX4" fmla="*/ 528400 w 1056799"/>
                  <a:gd name="connsiteY4" fmla="*/ 1040762 h 1040761"/>
                  <a:gd name="connsiteX5" fmla="*/ 528400 w 1056799"/>
                  <a:gd name="connsiteY5" fmla="*/ 9491 h 1040761"/>
                  <a:gd name="connsiteX6" fmla="*/ 9907 w 1056799"/>
                  <a:gd name="connsiteY6" fmla="*/ 520381 h 1040761"/>
                  <a:gd name="connsiteX7" fmla="*/ 528400 w 1056799"/>
                  <a:gd name="connsiteY7" fmla="*/ 1031271 h 1040761"/>
                  <a:gd name="connsiteX8" fmla="*/ 1046892 w 1056799"/>
                  <a:gd name="connsiteY8" fmla="*/ 520381 h 1040761"/>
                  <a:gd name="connsiteX9" fmla="*/ 528400 w 1056799"/>
                  <a:gd name="connsiteY9" fmla="*/ 9491 h 10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1">
                    <a:moveTo>
                      <a:pt x="528400" y="1040762"/>
                    </a:moveTo>
                    <a:cubicBezTo>
                      <a:pt x="236954" y="1040762"/>
                      <a:pt x="0" y="807189"/>
                      <a:pt x="0" y="520381"/>
                    </a:cubicBezTo>
                    <a:cubicBezTo>
                      <a:pt x="0" y="233160"/>
                      <a:pt x="236954" y="0"/>
                      <a:pt x="528400" y="0"/>
                    </a:cubicBezTo>
                    <a:cubicBezTo>
                      <a:pt x="819845" y="0"/>
                      <a:pt x="1056800" y="233573"/>
                      <a:pt x="1056800" y="520381"/>
                    </a:cubicBezTo>
                    <a:cubicBezTo>
                      <a:pt x="1056800" y="807189"/>
                      <a:pt x="819845" y="1040762"/>
                      <a:pt x="528400" y="1040762"/>
                    </a:cubicBezTo>
                    <a:close/>
                    <a:moveTo>
                      <a:pt x="528400" y="9491"/>
                    </a:moveTo>
                    <a:cubicBezTo>
                      <a:pt x="242321" y="9491"/>
                      <a:pt x="9907" y="238525"/>
                      <a:pt x="9907" y="520381"/>
                    </a:cubicBezTo>
                    <a:cubicBezTo>
                      <a:pt x="9907" y="802237"/>
                      <a:pt x="242733" y="1031271"/>
                      <a:pt x="528400" y="1031271"/>
                    </a:cubicBezTo>
                    <a:cubicBezTo>
                      <a:pt x="814478" y="1031271"/>
                      <a:pt x="1046892" y="802237"/>
                      <a:pt x="1046892" y="520381"/>
                    </a:cubicBezTo>
                    <a:cubicBezTo>
                      <a:pt x="1047305" y="238525"/>
                      <a:pt x="814478" y="9491"/>
                      <a:pt x="528400" y="9491"/>
                    </a:cubicBezTo>
                    <a:close/>
                  </a:path>
                </a:pathLst>
              </a:custGeom>
              <a:solidFill>
                <a:srgbClr val="000000"/>
              </a:solidFill>
              <a:ln w="4127" cap="flat">
                <a:noFill/>
                <a:prstDash val="solid"/>
                <a:miter/>
              </a:ln>
            </p:spPr>
            <p:txBody>
              <a:bodyPr rtlCol="0" anchor="ctr"/>
              <a:lstStyle/>
              <a:p>
                <a:endParaRPr lang="en-US"/>
              </a:p>
            </p:txBody>
          </p:sp>
        </p:grpSp>
        <p:sp>
          <p:nvSpPr>
            <p:cNvPr id="23" name="TextBox 22">
              <a:extLst>
                <a:ext uri="{FF2B5EF4-FFF2-40B4-BE49-F238E27FC236}">
                  <a16:creationId xmlns:a16="http://schemas.microsoft.com/office/drawing/2014/main" id="{0FFC593E-5745-480F-A2EC-5E81F8B75807}"/>
                </a:ext>
              </a:extLst>
            </p:cNvPr>
            <p:cNvSpPr txBox="1"/>
            <p:nvPr/>
          </p:nvSpPr>
          <p:spPr>
            <a:xfrm>
              <a:off x="2839511" y="4331113"/>
              <a:ext cx="744514" cy="209571"/>
            </a:xfrm>
            <a:prstGeom prst="rect">
              <a:avLst/>
            </a:prstGeom>
            <a:noFill/>
          </p:spPr>
          <p:txBody>
            <a:bodyPr wrap="none" rtlCol="0">
              <a:spAutoFit/>
            </a:bodyPr>
            <a:lstStyle/>
            <a:p>
              <a:pPr algn="l"/>
              <a:r>
                <a:rPr lang="lt-LT" sz="942" b="1" dirty="0">
                  <a:solidFill>
                    <a:srgbClr val="000000"/>
                  </a:solidFill>
                  <a:latin typeface="Avenir-Medium"/>
                  <a:sym typeface="Avenir-Medium"/>
                  <a:rtl val="0"/>
                </a:rPr>
                <a:t>SOCIALINIAI</a:t>
              </a:r>
              <a:endParaRPr lang="en-US" sz="942" b="1" spc="0" baseline="0" dirty="0">
                <a:solidFill>
                  <a:srgbClr val="000000"/>
                </a:solidFill>
                <a:latin typeface="Avenir-Medium"/>
                <a:sym typeface="Avenir-Medium"/>
                <a:rtl val="0"/>
              </a:endParaRPr>
            </a:p>
          </p:txBody>
        </p:sp>
        <p:sp>
          <p:nvSpPr>
            <p:cNvPr id="24" name="TextBox 23">
              <a:extLst>
                <a:ext uri="{FF2B5EF4-FFF2-40B4-BE49-F238E27FC236}">
                  <a16:creationId xmlns:a16="http://schemas.microsoft.com/office/drawing/2014/main" id="{03BFD864-0EFE-4168-99DF-3B8FF2AF332F}"/>
                </a:ext>
              </a:extLst>
            </p:cNvPr>
            <p:cNvSpPr txBox="1"/>
            <p:nvPr/>
          </p:nvSpPr>
          <p:spPr>
            <a:xfrm>
              <a:off x="2883948" y="4480402"/>
              <a:ext cx="645485" cy="209571"/>
            </a:xfrm>
            <a:prstGeom prst="rect">
              <a:avLst/>
            </a:prstGeom>
            <a:noFill/>
          </p:spPr>
          <p:txBody>
            <a:bodyPr wrap="none" rtlCol="0">
              <a:spAutoFit/>
            </a:bodyPr>
            <a:lstStyle/>
            <a:p>
              <a:pPr algn="l"/>
              <a:r>
                <a:rPr lang="lt-LT" sz="942" b="1" spc="0" baseline="0" dirty="0">
                  <a:solidFill>
                    <a:srgbClr val="000000"/>
                  </a:solidFill>
                  <a:latin typeface="Avenir-Medium"/>
                  <a:sym typeface="Avenir-Medium"/>
                  <a:rtl val="0"/>
                </a:rPr>
                <a:t>VEIKSNIAI</a:t>
              </a:r>
              <a:endParaRPr lang="en-US" sz="942" b="1" spc="0" baseline="0" dirty="0">
                <a:solidFill>
                  <a:srgbClr val="000000"/>
                </a:solidFill>
                <a:latin typeface="Avenir-Medium"/>
                <a:sym typeface="Avenir-Medium"/>
                <a:rtl val="0"/>
              </a:endParaRPr>
            </a:p>
          </p:txBody>
        </p:sp>
        <p:grpSp>
          <p:nvGrpSpPr>
            <p:cNvPr id="25" name="Graphic 1533">
              <a:extLst>
                <a:ext uri="{FF2B5EF4-FFF2-40B4-BE49-F238E27FC236}">
                  <a16:creationId xmlns:a16="http://schemas.microsoft.com/office/drawing/2014/main" id="{C44310D5-E134-488E-8313-1B68C5AA8149}"/>
                </a:ext>
              </a:extLst>
            </p:cNvPr>
            <p:cNvGrpSpPr/>
            <p:nvPr/>
          </p:nvGrpSpPr>
          <p:grpSpPr>
            <a:xfrm>
              <a:off x="3014487" y="3162355"/>
              <a:ext cx="1056799" cy="1040761"/>
              <a:chOff x="3014487" y="3162355"/>
              <a:chExt cx="1056799" cy="1040761"/>
            </a:xfrm>
          </p:grpSpPr>
          <p:sp>
            <p:nvSpPr>
              <p:cNvPr id="117" name="Freeform 276">
                <a:extLst>
                  <a:ext uri="{FF2B5EF4-FFF2-40B4-BE49-F238E27FC236}">
                    <a16:creationId xmlns:a16="http://schemas.microsoft.com/office/drawing/2014/main" id="{52D3D852-9783-47DB-8CCE-6C1E9FDA85D4}"/>
                  </a:ext>
                </a:extLst>
              </p:cNvPr>
              <p:cNvSpPr/>
              <p:nvPr/>
            </p:nvSpPr>
            <p:spPr>
              <a:xfrm>
                <a:off x="3019441" y="3166481"/>
                <a:ext cx="1046892" cy="1031683"/>
              </a:xfrm>
              <a:custGeom>
                <a:avLst/>
                <a:gdLst>
                  <a:gd name="connsiteX0" fmla="*/ 1046892 w 1046892"/>
                  <a:gd name="connsiteY0" fmla="*/ 515842 h 1031683"/>
                  <a:gd name="connsiteX1" fmla="*/ 523446 w 1046892"/>
                  <a:gd name="connsiteY1" fmla="*/ 1031683 h 1031683"/>
                  <a:gd name="connsiteX2" fmla="*/ 0 w 1046892"/>
                  <a:gd name="connsiteY2" fmla="*/ 515842 h 1031683"/>
                  <a:gd name="connsiteX3" fmla="*/ 523446 w 1046892"/>
                  <a:gd name="connsiteY3" fmla="*/ 0 h 1031683"/>
                  <a:gd name="connsiteX4" fmla="*/ 1046892 w 1046892"/>
                  <a:gd name="connsiteY4" fmla="*/ 515842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2" y="515842"/>
                    </a:moveTo>
                    <a:cubicBezTo>
                      <a:pt x="1046892" y="800733"/>
                      <a:pt x="812538" y="1031683"/>
                      <a:pt x="523446" y="1031683"/>
                    </a:cubicBezTo>
                    <a:cubicBezTo>
                      <a:pt x="234354" y="1031683"/>
                      <a:pt x="0" y="800733"/>
                      <a:pt x="0" y="515842"/>
                    </a:cubicBezTo>
                    <a:cubicBezTo>
                      <a:pt x="0" y="230950"/>
                      <a:pt x="234354" y="0"/>
                      <a:pt x="523446" y="0"/>
                    </a:cubicBezTo>
                    <a:cubicBezTo>
                      <a:pt x="812538" y="0"/>
                      <a:pt x="1046892" y="230950"/>
                      <a:pt x="1046892" y="515842"/>
                    </a:cubicBezTo>
                    <a:close/>
                  </a:path>
                </a:pathLst>
              </a:custGeom>
              <a:solidFill>
                <a:srgbClr val="FFFFFF"/>
              </a:solidFill>
              <a:ln w="4127" cap="flat">
                <a:noFill/>
                <a:prstDash val="solid"/>
                <a:miter/>
              </a:ln>
            </p:spPr>
            <p:txBody>
              <a:bodyPr rtlCol="0" anchor="ctr"/>
              <a:lstStyle/>
              <a:p>
                <a:endParaRPr lang="en-US"/>
              </a:p>
            </p:txBody>
          </p:sp>
          <p:sp>
            <p:nvSpPr>
              <p:cNvPr id="118" name="Freeform 277">
                <a:extLst>
                  <a:ext uri="{FF2B5EF4-FFF2-40B4-BE49-F238E27FC236}">
                    <a16:creationId xmlns:a16="http://schemas.microsoft.com/office/drawing/2014/main" id="{46330C69-C778-4474-BEF2-D13DAACD2F41}"/>
                  </a:ext>
                </a:extLst>
              </p:cNvPr>
              <p:cNvSpPr/>
              <p:nvPr/>
            </p:nvSpPr>
            <p:spPr>
              <a:xfrm>
                <a:off x="3014487" y="3162355"/>
                <a:ext cx="1056799" cy="1040761"/>
              </a:xfrm>
              <a:custGeom>
                <a:avLst/>
                <a:gdLst>
                  <a:gd name="connsiteX0" fmla="*/ 528400 w 1056799"/>
                  <a:gd name="connsiteY0" fmla="*/ 1040762 h 1040761"/>
                  <a:gd name="connsiteX1" fmla="*/ 0 w 1056799"/>
                  <a:gd name="connsiteY1" fmla="*/ 520381 h 1040761"/>
                  <a:gd name="connsiteX2" fmla="*/ 528400 w 1056799"/>
                  <a:gd name="connsiteY2" fmla="*/ 0 h 1040761"/>
                  <a:gd name="connsiteX3" fmla="*/ 1056800 w 1056799"/>
                  <a:gd name="connsiteY3" fmla="*/ 520381 h 1040761"/>
                  <a:gd name="connsiteX4" fmla="*/ 528400 w 1056799"/>
                  <a:gd name="connsiteY4" fmla="*/ 1040762 h 1040761"/>
                  <a:gd name="connsiteX5" fmla="*/ 528400 w 1056799"/>
                  <a:gd name="connsiteY5" fmla="*/ 9079 h 1040761"/>
                  <a:gd name="connsiteX6" fmla="*/ 9907 w 1056799"/>
                  <a:gd name="connsiteY6" fmla="*/ 519968 h 1040761"/>
                  <a:gd name="connsiteX7" fmla="*/ 528400 w 1056799"/>
                  <a:gd name="connsiteY7" fmla="*/ 1030858 h 1040761"/>
                  <a:gd name="connsiteX8" fmla="*/ 1046893 w 1056799"/>
                  <a:gd name="connsiteY8" fmla="*/ 519968 h 1040761"/>
                  <a:gd name="connsiteX9" fmla="*/ 528400 w 1056799"/>
                  <a:gd name="connsiteY9" fmla="*/ 9079 h 10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1">
                    <a:moveTo>
                      <a:pt x="528400" y="1040762"/>
                    </a:moveTo>
                    <a:cubicBezTo>
                      <a:pt x="236954" y="1040762"/>
                      <a:pt x="0" y="807189"/>
                      <a:pt x="0" y="520381"/>
                    </a:cubicBezTo>
                    <a:cubicBezTo>
                      <a:pt x="0" y="233160"/>
                      <a:pt x="236954" y="0"/>
                      <a:pt x="528400" y="0"/>
                    </a:cubicBezTo>
                    <a:cubicBezTo>
                      <a:pt x="819846" y="0"/>
                      <a:pt x="1056800" y="233573"/>
                      <a:pt x="1056800" y="520381"/>
                    </a:cubicBezTo>
                    <a:cubicBezTo>
                      <a:pt x="1056800" y="807189"/>
                      <a:pt x="819433" y="1040762"/>
                      <a:pt x="528400" y="1040762"/>
                    </a:cubicBezTo>
                    <a:close/>
                    <a:moveTo>
                      <a:pt x="528400" y="9079"/>
                    </a:moveTo>
                    <a:cubicBezTo>
                      <a:pt x="242321" y="9079"/>
                      <a:pt x="9907" y="238113"/>
                      <a:pt x="9907" y="519968"/>
                    </a:cubicBezTo>
                    <a:cubicBezTo>
                      <a:pt x="9907" y="801824"/>
                      <a:pt x="242734" y="1030858"/>
                      <a:pt x="528400" y="1030858"/>
                    </a:cubicBezTo>
                    <a:cubicBezTo>
                      <a:pt x="814479" y="1030858"/>
                      <a:pt x="1046893" y="801824"/>
                      <a:pt x="1046893" y="519968"/>
                    </a:cubicBezTo>
                    <a:cubicBezTo>
                      <a:pt x="1046893" y="238113"/>
                      <a:pt x="814066" y="9079"/>
                      <a:pt x="528400" y="9079"/>
                    </a:cubicBezTo>
                    <a:close/>
                  </a:path>
                </a:pathLst>
              </a:custGeom>
              <a:solidFill>
                <a:srgbClr val="000000"/>
              </a:solidFill>
              <a:ln w="4127" cap="flat">
                <a:noFill/>
                <a:prstDash val="solid"/>
                <a:miter/>
              </a:ln>
            </p:spPr>
            <p:txBody>
              <a:bodyPr rtlCol="0" anchor="ctr"/>
              <a:lstStyle/>
              <a:p>
                <a:endParaRPr lang="en-US"/>
              </a:p>
            </p:txBody>
          </p:sp>
        </p:grpSp>
        <p:sp>
          <p:nvSpPr>
            <p:cNvPr id="26" name="TextBox 25">
              <a:extLst>
                <a:ext uri="{FF2B5EF4-FFF2-40B4-BE49-F238E27FC236}">
                  <a16:creationId xmlns:a16="http://schemas.microsoft.com/office/drawing/2014/main" id="{04C664ED-37E6-4937-B90A-5A4E8BE1ABFB}"/>
                </a:ext>
              </a:extLst>
            </p:cNvPr>
            <p:cNvSpPr txBox="1"/>
            <p:nvPr/>
          </p:nvSpPr>
          <p:spPr>
            <a:xfrm>
              <a:off x="3126867" y="3435154"/>
              <a:ext cx="851043" cy="209571"/>
            </a:xfrm>
            <a:prstGeom prst="rect">
              <a:avLst/>
            </a:prstGeom>
            <a:noFill/>
          </p:spPr>
          <p:txBody>
            <a:bodyPr wrap="none" rtlCol="0">
              <a:spAutoFit/>
            </a:bodyPr>
            <a:lstStyle/>
            <a:p>
              <a:pPr algn="l"/>
              <a:r>
                <a:rPr lang="lt-LT" sz="942" b="1" spc="0" baseline="0" dirty="0">
                  <a:solidFill>
                    <a:srgbClr val="000000"/>
                  </a:solidFill>
                  <a:latin typeface="Avenir-Medium"/>
                  <a:sym typeface="Avenir-Medium"/>
                  <a:rtl val="0"/>
                </a:rPr>
                <a:t>EKONOMINIAI</a:t>
              </a:r>
              <a:endParaRPr lang="en-US" sz="942" b="1" spc="0" baseline="0" dirty="0">
                <a:solidFill>
                  <a:srgbClr val="000000"/>
                </a:solidFill>
                <a:latin typeface="Avenir-Medium"/>
                <a:sym typeface="Avenir-Medium"/>
                <a:rtl val="0"/>
              </a:endParaRPr>
            </a:p>
          </p:txBody>
        </p:sp>
        <p:sp>
          <p:nvSpPr>
            <p:cNvPr id="27" name="TextBox 26">
              <a:extLst>
                <a:ext uri="{FF2B5EF4-FFF2-40B4-BE49-F238E27FC236}">
                  <a16:creationId xmlns:a16="http://schemas.microsoft.com/office/drawing/2014/main" id="{3516880F-F9A7-4503-9161-A974F6E59499}"/>
                </a:ext>
              </a:extLst>
            </p:cNvPr>
            <p:cNvSpPr txBox="1"/>
            <p:nvPr/>
          </p:nvSpPr>
          <p:spPr>
            <a:xfrm>
              <a:off x="3183558" y="3613995"/>
              <a:ext cx="645485" cy="209571"/>
            </a:xfrm>
            <a:prstGeom prst="rect">
              <a:avLst/>
            </a:prstGeom>
            <a:noFill/>
          </p:spPr>
          <p:txBody>
            <a:bodyPr wrap="none" rtlCol="0">
              <a:spAutoFit/>
            </a:bodyPr>
            <a:lstStyle/>
            <a:p>
              <a:pPr algn="l"/>
              <a:r>
                <a:rPr lang="lt-LT" sz="942" b="1" spc="0" baseline="0" dirty="0">
                  <a:solidFill>
                    <a:srgbClr val="000000"/>
                  </a:solidFill>
                  <a:latin typeface="Avenir-Medium"/>
                  <a:sym typeface="Avenir-Medium"/>
                  <a:rtl val="0"/>
                </a:rPr>
                <a:t>VEIKSNIAI</a:t>
              </a:r>
              <a:endParaRPr lang="en-US" sz="942" b="1" spc="0" baseline="0" dirty="0">
                <a:solidFill>
                  <a:srgbClr val="000000"/>
                </a:solidFill>
                <a:latin typeface="Avenir-Medium"/>
                <a:sym typeface="Avenir-Medium"/>
                <a:rtl val="0"/>
              </a:endParaRPr>
            </a:p>
          </p:txBody>
        </p:sp>
        <p:grpSp>
          <p:nvGrpSpPr>
            <p:cNvPr id="28" name="Graphic 1533">
              <a:extLst>
                <a:ext uri="{FF2B5EF4-FFF2-40B4-BE49-F238E27FC236}">
                  <a16:creationId xmlns:a16="http://schemas.microsoft.com/office/drawing/2014/main" id="{1F374DCB-2C95-4E10-912C-642CDE71589A}"/>
                </a:ext>
              </a:extLst>
            </p:cNvPr>
            <p:cNvGrpSpPr/>
            <p:nvPr/>
          </p:nvGrpSpPr>
          <p:grpSpPr>
            <a:xfrm>
              <a:off x="2985900" y="3906405"/>
              <a:ext cx="246964" cy="246778"/>
              <a:chOff x="2985900" y="3906405"/>
              <a:chExt cx="246964" cy="246778"/>
            </a:xfrm>
          </p:grpSpPr>
          <p:sp>
            <p:nvSpPr>
              <p:cNvPr id="102" name="Freeform 261">
                <a:extLst>
                  <a:ext uri="{FF2B5EF4-FFF2-40B4-BE49-F238E27FC236}">
                    <a16:creationId xmlns:a16="http://schemas.microsoft.com/office/drawing/2014/main" id="{4AB3BD31-1BDD-47E2-9896-494ED93F1F69}"/>
                  </a:ext>
                </a:extLst>
              </p:cNvPr>
              <p:cNvSpPr/>
              <p:nvPr/>
            </p:nvSpPr>
            <p:spPr>
              <a:xfrm>
                <a:off x="3009946" y="3906405"/>
                <a:ext cx="222918" cy="219542"/>
              </a:xfrm>
              <a:custGeom>
                <a:avLst/>
                <a:gdLst>
                  <a:gd name="connsiteX0" fmla="*/ 222918 w 222918"/>
                  <a:gd name="connsiteY0" fmla="*/ 109771 h 219542"/>
                  <a:gd name="connsiteX1" fmla="*/ 111459 w 222918"/>
                  <a:gd name="connsiteY1" fmla="*/ 219542 h 219542"/>
                  <a:gd name="connsiteX2" fmla="*/ 0 w 222918"/>
                  <a:gd name="connsiteY2" fmla="*/ 109771 h 219542"/>
                  <a:gd name="connsiteX3" fmla="*/ 111459 w 222918"/>
                  <a:gd name="connsiteY3" fmla="*/ 0 h 219542"/>
                  <a:gd name="connsiteX4" fmla="*/ 222918 w 222918"/>
                  <a:gd name="connsiteY4" fmla="*/ 109771 h 219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918" h="219542">
                    <a:moveTo>
                      <a:pt x="222918" y="109771"/>
                    </a:moveTo>
                    <a:cubicBezTo>
                      <a:pt x="222918" y="170396"/>
                      <a:pt x="173016" y="219542"/>
                      <a:pt x="111459" y="219542"/>
                    </a:cubicBezTo>
                    <a:cubicBezTo>
                      <a:pt x="49902" y="219542"/>
                      <a:pt x="0" y="170396"/>
                      <a:pt x="0" y="109771"/>
                    </a:cubicBezTo>
                    <a:cubicBezTo>
                      <a:pt x="0" y="49146"/>
                      <a:pt x="49902" y="0"/>
                      <a:pt x="111459" y="0"/>
                    </a:cubicBezTo>
                    <a:cubicBezTo>
                      <a:pt x="173016" y="0"/>
                      <a:pt x="222918" y="49146"/>
                      <a:pt x="222918" y="109771"/>
                    </a:cubicBezTo>
                    <a:close/>
                  </a:path>
                </a:pathLst>
              </a:custGeom>
              <a:solidFill>
                <a:srgbClr val="85D2E1"/>
              </a:solidFill>
              <a:ln w="4127" cap="flat">
                <a:noFill/>
                <a:prstDash val="solid"/>
                <a:miter/>
              </a:ln>
            </p:spPr>
            <p:txBody>
              <a:bodyPr rtlCol="0" anchor="ctr"/>
              <a:lstStyle/>
              <a:p>
                <a:endParaRPr lang="en-US"/>
              </a:p>
            </p:txBody>
          </p:sp>
          <p:grpSp>
            <p:nvGrpSpPr>
              <p:cNvPr id="103" name="Graphic 1533">
                <a:extLst>
                  <a:ext uri="{FF2B5EF4-FFF2-40B4-BE49-F238E27FC236}">
                    <a16:creationId xmlns:a16="http://schemas.microsoft.com/office/drawing/2014/main" id="{1ED9867E-99B0-4613-BEF6-B34017BE520B}"/>
                  </a:ext>
                </a:extLst>
              </p:cNvPr>
              <p:cNvGrpSpPr/>
              <p:nvPr/>
            </p:nvGrpSpPr>
            <p:grpSpPr>
              <a:xfrm>
                <a:off x="2988479" y="3924149"/>
                <a:ext cx="229936" cy="226557"/>
                <a:chOff x="2988479" y="3924149"/>
                <a:chExt cx="229936" cy="226557"/>
              </a:xfrm>
              <a:solidFill>
                <a:srgbClr val="000000"/>
              </a:solidFill>
            </p:grpSpPr>
            <p:grpSp>
              <p:nvGrpSpPr>
                <p:cNvPr id="105" name="Graphic 1533">
                  <a:extLst>
                    <a:ext uri="{FF2B5EF4-FFF2-40B4-BE49-F238E27FC236}">
                      <a16:creationId xmlns:a16="http://schemas.microsoft.com/office/drawing/2014/main" id="{A9B18887-7A46-426C-A601-C8BCF64A0E8B}"/>
                    </a:ext>
                  </a:extLst>
                </p:cNvPr>
                <p:cNvGrpSpPr/>
                <p:nvPr/>
              </p:nvGrpSpPr>
              <p:grpSpPr>
                <a:xfrm>
                  <a:off x="2988479" y="3924149"/>
                  <a:ext cx="134164" cy="132055"/>
                  <a:chOff x="2988479" y="3924149"/>
                  <a:chExt cx="134164" cy="132055"/>
                </a:xfrm>
                <a:solidFill>
                  <a:srgbClr val="000000"/>
                </a:solidFill>
              </p:grpSpPr>
              <p:sp>
                <p:nvSpPr>
                  <p:cNvPr id="115" name="Freeform 274">
                    <a:extLst>
                      <a:ext uri="{FF2B5EF4-FFF2-40B4-BE49-F238E27FC236}">
                        <a16:creationId xmlns:a16="http://schemas.microsoft.com/office/drawing/2014/main" id="{34FFA271-6EF8-4816-8477-ECB563D716C0}"/>
                      </a:ext>
                    </a:extLst>
                  </p:cNvPr>
                  <p:cNvSpPr/>
                  <p:nvPr/>
                </p:nvSpPr>
                <p:spPr>
                  <a:xfrm>
                    <a:off x="2991782" y="3927864"/>
                    <a:ext cx="127146" cy="125040"/>
                  </a:xfrm>
                  <a:custGeom>
                    <a:avLst/>
                    <a:gdLst>
                      <a:gd name="connsiteX0" fmla="*/ 127146 w 127146"/>
                      <a:gd name="connsiteY0" fmla="*/ 0 h 125040"/>
                      <a:gd name="connsiteX1" fmla="*/ 0 w 127146"/>
                      <a:gd name="connsiteY1" fmla="*/ 125040 h 125040"/>
                    </a:gdLst>
                    <a:ahLst/>
                    <a:cxnLst>
                      <a:cxn ang="0">
                        <a:pos x="connsiteX0" y="connsiteY0"/>
                      </a:cxn>
                      <a:cxn ang="0">
                        <a:pos x="connsiteX1" y="connsiteY1"/>
                      </a:cxn>
                    </a:cxnLst>
                    <a:rect l="l" t="t" r="r" b="b"/>
                    <a:pathLst>
                      <a:path w="127146" h="125040">
                        <a:moveTo>
                          <a:pt x="127146" y="0"/>
                        </a:moveTo>
                        <a:lnTo>
                          <a:pt x="0" y="125040"/>
                        </a:lnTo>
                      </a:path>
                    </a:pathLst>
                  </a:custGeom>
                  <a:ln w="4127" cap="flat">
                    <a:noFill/>
                    <a:prstDash val="solid"/>
                    <a:miter/>
                  </a:ln>
                </p:spPr>
                <p:txBody>
                  <a:bodyPr rtlCol="0" anchor="ctr"/>
                  <a:lstStyle/>
                  <a:p>
                    <a:endParaRPr lang="en-US"/>
                  </a:p>
                </p:txBody>
              </p:sp>
              <p:sp>
                <p:nvSpPr>
                  <p:cNvPr id="116" name="Freeform 275">
                    <a:extLst>
                      <a:ext uri="{FF2B5EF4-FFF2-40B4-BE49-F238E27FC236}">
                        <a16:creationId xmlns:a16="http://schemas.microsoft.com/office/drawing/2014/main" id="{F7850F1A-32CA-4848-82A3-81718D39B744}"/>
                      </a:ext>
                    </a:extLst>
                  </p:cNvPr>
                  <p:cNvSpPr/>
                  <p:nvPr/>
                </p:nvSpPr>
                <p:spPr>
                  <a:xfrm>
                    <a:off x="2988479" y="3924149"/>
                    <a:ext cx="134164" cy="132055"/>
                  </a:xfrm>
                  <a:custGeom>
                    <a:avLst/>
                    <a:gdLst>
                      <a:gd name="connsiteX0" fmla="*/ 7018 w 134164"/>
                      <a:gd name="connsiteY0" fmla="*/ 132055 h 132055"/>
                      <a:gd name="connsiteX1" fmla="*/ 0 w 134164"/>
                      <a:gd name="connsiteY1" fmla="*/ 125453 h 132055"/>
                      <a:gd name="connsiteX2" fmla="*/ 127146 w 134164"/>
                      <a:gd name="connsiteY2" fmla="*/ 0 h 132055"/>
                      <a:gd name="connsiteX3" fmla="*/ 134164 w 134164"/>
                      <a:gd name="connsiteY3" fmla="*/ 7016 h 132055"/>
                    </a:gdLst>
                    <a:ahLst/>
                    <a:cxnLst>
                      <a:cxn ang="0">
                        <a:pos x="connsiteX0" y="connsiteY0"/>
                      </a:cxn>
                      <a:cxn ang="0">
                        <a:pos x="connsiteX1" y="connsiteY1"/>
                      </a:cxn>
                      <a:cxn ang="0">
                        <a:pos x="connsiteX2" y="connsiteY2"/>
                      </a:cxn>
                      <a:cxn ang="0">
                        <a:pos x="connsiteX3" y="connsiteY3"/>
                      </a:cxn>
                    </a:cxnLst>
                    <a:rect l="l" t="t" r="r" b="b"/>
                    <a:pathLst>
                      <a:path w="134164" h="132055">
                        <a:moveTo>
                          <a:pt x="7018" y="132055"/>
                        </a:moveTo>
                        <a:lnTo>
                          <a:pt x="0" y="125453"/>
                        </a:lnTo>
                        <a:lnTo>
                          <a:pt x="127146" y="0"/>
                        </a:lnTo>
                        <a:lnTo>
                          <a:pt x="134164" y="7016"/>
                        </a:lnTo>
                        <a:close/>
                      </a:path>
                    </a:pathLst>
                  </a:custGeom>
                  <a:solidFill>
                    <a:srgbClr val="000000"/>
                  </a:solidFill>
                  <a:ln w="4127" cap="flat">
                    <a:noFill/>
                    <a:prstDash val="solid"/>
                    <a:miter/>
                  </a:ln>
                </p:spPr>
                <p:txBody>
                  <a:bodyPr rtlCol="0" anchor="ctr"/>
                  <a:lstStyle/>
                  <a:p>
                    <a:endParaRPr lang="en-US"/>
                  </a:p>
                </p:txBody>
              </p:sp>
            </p:grpSp>
            <p:grpSp>
              <p:nvGrpSpPr>
                <p:cNvPr id="106" name="Graphic 1533">
                  <a:extLst>
                    <a:ext uri="{FF2B5EF4-FFF2-40B4-BE49-F238E27FC236}">
                      <a16:creationId xmlns:a16="http://schemas.microsoft.com/office/drawing/2014/main" id="{CF07872C-486B-46CF-8B48-8BC0D4F359B8}"/>
                    </a:ext>
                  </a:extLst>
                </p:cNvPr>
                <p:cNvGrpSpPr/>
                <p:nvPr/>
              </p:nvGrpSpPr>
              <p:grpSpPr>
                <a:xfrm>
                  <a:off x="3006231" y="3941482"/>
                  <a:ext cx="162647" cy="160529"/>
                  <a:chOff x="3006231" y="3941482"/>
                  <a:chExt cx="162647" cy="160529"/>
                </a:xfrm>
                <a:solidFill>
                  <a:srgbClr val="000000"/>
                </a:solidFill>
              </p:grpSpPr>
              <p:sp>
                <p:nvSpPr>
                  <p:cNvPr id="113" name="Freeform 272">
                    <a:extLst>
                      <a:ext uri="{FF2B5EF4-FFF2-40B4-BE49-F238E27FC236}">
                        <a16:creationId xmlns:a16="http://schemas.microsoft.com/office/drawing/2014/main" id="{A99AD57D-1802-4071-BC4D-15D5ED1AC39F}"/>
                      </a:ext>
                    </a:extLst>
                  </p:cNvPr>
                  <p:cNvSpPr/>
                  <p:nvPr/>
                </p:nvSpPr>
                <p:spPr>
                  <a:xfrm>
                    <a:off x="3009533" y="3944783"/>
                    <a:ext cx="156043" cy="153514"/>
                  </a:xfrm>
                  <a:custGeom>
                    <a:avLst/>
                    <a:gdLst>
                      <a:gd name="connsiteX0" fmla="*/ 156043 w 156043"/>
                      <a:gd name="connsiteY0" fmla="*/ 0 h 153514"/>
                      <a:gd name="connsiteX1" fmla="*/ 0 w 156043"/>
                      <a:gd name="connsiteY1" fmla="*/ 153515 h 153514"/>
                    </a:gdLst>
                    <a:ahLst/>
                    <a:cxnLst>
                      <a:cxn ang="0">
                        <a:pos x="connsiteX0" y="connsiteY0"/>
                      </a:cxn>
                      <a:cxn ang="0">
                        <a:pos x="connsiteX1" y="connsiteY1"/>
                      </a:cxn>
                    </a:cxnLst>
                    <a:rect l="l" t="t" r="r" b="b"/>
                    <a:pathLst>
                      <a:path w="156043" h="153514">
                        <a:moveTo>
                          <a:pt x="156043" y="0"/>
                        </a:moveTo>
                        <a:lnTo>
                          <a:pt x="0" y="153515"/>
                        </a:lnTo>
                      </a:path>
                    </a:pathLst>
                  </a:custGeom>
                  <a:ln w="4127" cap="flat">
                    <a:noFill/>
                    <a:prstDash val="solid"/>
                    <a:miter/>
                  </a:ln>
                </p:spPr>
                <p:txBody>
                  <a:bodyPr rtlCol="0" anchor="ctr"/>
                  <a:lstStyle/>
                  <a:p>
                    <a:endParaRPr lang="en-US"/>
                  </a:p>
                </p:txBody>
              </p:sp>
              <p:sp>
                <p:nvSpPr>
                  <p:cNvPr id="114" name="Freeform 273">
                    <a:extLst>
                      <a:ext uri="{FF2B5EF4-FFF2-40B4-BE49-F238E27FC236}">
                        <a16:creationId xmlns:a16="http://schemas.microsoft.com/office/drawing/2014/main" id="{14F9F555-45D4-42E0-AACB-B0F0787678DC}"/>
                      </a:ext>
                    </a:extLst>
                  </p:cNvPr>
                  <p:cNvSpPr/>
                  <p:nvPr/>
                </p:nvSpPr>
                <p:spPr>
                  <a:xfrm>
                    <a:off x="3006231" y="3941482"/>
                    <a:ext cx="162647" cy="160529"/>
                  </a:xfrm>
                  <a:custGeom>
                    <a:avLst/>
                    <a:gdLst>
                      <a:gd name="connsiteX0" fmla="*/ 6605 w 162647"/>
                      <a:gd name="connsiteY0" fmla="*/ 160530 h 160529"/>
                      <a:gd name="connsiteX1" fmla="*/ 0 w 162647"/>
                      <a:gd name="connsiteY1" fmla="*/ 153514 h 160529"/>
                      <a:gd name="connsiteX2" fmla="*/ 155630 w 162647"/>
                      <a:gd name="connsiteY2" fmla="*/ 0 h 160529"/>
                      <a:gd name="connsiteX3" fmla="*/ 162648 w 162647"/>
                      <a:gd name="connsiteY3" fmla="*/ 7015 h 160529"/>
                    </a:gdLst>
                    <a:ahLst/>
                    <a:cxnLst>
                      <a:cxn ang="0">
                        <a:pos x="connsiteX0" y="connsiteY0"/>
                      </a:cxn>
                      <a:cxn ang="0">
                        <a:pos x="connsiteX1" y="connsiteY1"/>
                      </a:cxn>
                      <a:cxn ang="0">
                        <a:pos x="connsiteX2" y="connsiteY2"/>
                      </a:cxn>
                      <a:cxn ang="0">
                        <a:pos x="connsiteX3" y="connsiteY3"/>
                      </a:cxn>
                    </a:cxnLst>
                    <a:rect l="l" t="t" r="r" b="b"/>
                    <a:pathLst>
                      <a:path w="162647" h="160529">
                        <a:moveTo>
                          <a:pt x="6605" y="160530"/>
                        </a:moveTo>
                        <a:lnTo>
                          <a:pt x="0" y="153514"/>
                        </a:lnTo>
                        <a:lnTo>
                          <a:pt x="155630" y="0"/>
                        </a:lnTo>
                        <a:lnTo>
                          <a:pt x="162648" y="7015"/>
                        </a:lnTo>
                        <a:close/>
                      </a:path>
                    </a:pathLst>
                  </a:custGeom>
                  <a:solidFill>
                    <a:srgbClr val="000000"/>
                  </a:solidFill>
                  <a:ln w="4127" cap="flat">
                    <a:noFill/>
                    <a:prstDash val="solid"/>
                    <a:miter/>
                  </a:ln>
                </p:spPr>
                <p:txBody>
                  <a:bodyPr rtlCol="0" anchor="ctr"/>
                  <a:lstStyle/>
                  <a:p>
                    <a:endParaRPr lang="en-US"/>
                  </a:p>
                </p:txBody>
              </p:sp>
            </p:grpSp>
            <p:grpSp>
              <p:nvGrpSpPr>
                <p:cNvPr id="107" name="Graphic 1533">
                  <a:extLst>
                    <a:ext uri="{FF2B5EF4-FFF2-40B4-BE49-F238E27FC236}">
                      <a16:creationId xmlns:a16="http://schemas.microsoft.com/office/drawing/2014/main" id="{84A0AE95-AB99-4042-AAFD-DBABF614506A}"/>
                    </a:ext>
                  </a:extLst>
                </p:cNvPr>
                <p:cNvGrpSpPr/>
                <p:nvPr/>
              </p:nvGrpSpPr>
              <p:grpSpPr>
                <a:xfrm>
                  <a:off x="3038017" y="3972845"/>
                  <a:ext cx="162648" cy="160530"/>
                  <a:chOff x="3038017" y="3972845"/>
                  <a:chExt cx="162648" cy="160530"/>
                </a:xfrm>
                <a:solidFill>
                  <a:srgbClr val="000000"/>
                </a:solidFill>
              </p:grpSpPr>
              <p:sp>
                <p:nvSpPr>
                  <p:cNvPr id="111" name="Freeform 270">
                    <a:extLst>
                      <a:ext uri="{FF2B5EF4-FFF2-40B4-BE49-F238E27FC236}">
                        <a16:creationId xmlns:a16="http://schemas.microsoft.com/office/drawing/2014/main" id="{81D9AE47-B2C7-464F-B97F-7A452D04A70E}"/>
                      </a:ext>
                    </a:extLst>
                  </p:cNvPr>
                  <p:cNvSpPr/>
                  <p:nvPr/>
                </p:nvSpPr>
                <p:spPr>
                  <a:xfrm>
                    <a:off x="3041320" y="3976146"/>
                    <a:ext cx="156043" cy="153927"/>
                  </a:xfrm>
                  <a:custGeom>
                    <a:avLst/>
                    <a:gdLst>
                      <a:gd name="connsiteX0" fmla="*/ 156043 w 156043"/>
                      <a:gd name="connsiteY0" fmla="*/ 0 h 153927"/>
                      <a:gd name="connsiteX1" fmla="*/ 0 w 156043"/>
                      <a:gd name="connsiteY1" fmla="*/ 153927 h 153927"/>
                    </a:gdLst>
                    <a:ahLst/>
                    <a:cxnLst>
                      <a:cxn ang="0">
                        <a:pos x="connsiteX0" y="connsiteY0"/>
                      </a:cxn>
                      <a:cxn ang="0">
                        <a:pos x="connsiteX1" y="connsiteY1"/>
                      </a:cxn>
                    </a:cxnLst>
                    <a:rect l="l" t="t" r="r" b="b"/>
                    <a:pathLst>
                      <a:path w="156043" h="153927">
                        <a:moveTo>
                          <a:pt x="156043" y="0"/>
                        </a:moveTo>
                        <a:lnTo>
                          <a:pt x="0" y="153927"/>
                        </a:lnTo>
                      </a:path>
                    </a:pathLst>
                  </a:custGeom>
                  <a:ln w="4127" cap="flat">
                    <a:noFill/>
                    <a:prstDash val="solid"/>
                    <a:miter/>
                  </a:ln>
                </p:spPr>
                <p:txBody>
                  <a:bodyPr rtlCol="0" anchor="ctr"/>
                  <a:lstStyle/>
                  <a:p>
                    <a:endParaRPr lang="en-US"/>
                  </a:p>
                </p:txBody>
              </p:sp>
              <p:sp>
                <p:nvSpPr>
                  <p:cNvPr id="112" name="Freeform 271">
                    <a:extLst>
                      <a:ext uri="{FF2B5EF4-FFF2-40B4-BE49-F238E27FC236}">
                        <a16:creationId xmlns:a16="http://schemas.microsoft.com/office/drawing/2014/main" id="{43EE58CC-EFEC-4682-B3CE-69ED1EAE38AA}"/>
                      </a:ext>
                    </a:extLst>
                  </p:cNvPr>
                  <p:cNvSpPr/>
                  <p:nvPr/>
                </p:nvSpPr>
                <p:spPr>
                  <a:xfrm>
                    <a:off x="3038017" y="3972845"/>
                    <a:ext cx="162648" cy="160530"/>
                  </a:xfrm>
                  <a:custGeom>
                    <a:avLst/>
                    <a:gdLst>
                      <a:gd name="connsiteX0" fmla="*/ 7018 w 162648"/>
                      <a:gd name="connsiteY0" fmla="*/ 160530 h 160530"/>
                      <a:gd name="connsiteX1" fmla="*/ 0 w 162648"/>
                      <a:gd name="connsiteY1" fmla="*/ 153514 h 160530"/>
                      <a:gd name="connsiteX2" fmla="*/ 156043 w 162648"/>
                      <a:gd name="connsiteY2" fmla="*/ 0 h 160530"/>
                      <a:gd name="connsiteX3" fmla="*/ 162649 w 162648"/>
                      <a:gd name="connsiteY3" fmla="*/ 7015 h 160530"/>
                    </a:gdLst>
                    <a:ahLst/>
                    <a:cxnLst>
                      <a:cxn ang="0">
                        <a:pos x="connsiteX0" y="connsiteY0"/>
                      </a:cxn>
                      <a:cxn ang="0">
                        <a:pos x="connsiteX1" y="connsiteY1"/>
                      </a:cxn>
                      <a:cxn ang="0">
                        <a:pos x="connsiteX2" y="connsiteY2"/>
                      </a:cxn>
                      <a:cxn ang="0">
                        <a:pos x="connsiteX3" y="connsiteY3"/>
                      </a:cxn>
                    </a:cxnLst>
                    <a:rect l="l" t="t" r="r" b="b"/>
                    <a:pathLst>
                      <a:path w="162648" h="160530">
                        <a:moveTo>
                          <a:pt x="7018" y="160530"/>
                        </a:moveTo>
                        <a:lnTo>
                          <a:pt x="0" y="153514"/>
                        </a:lnTo>
                        <a:lnTo>
                          <a:pt x="156043" y="0"/>
                        </a:lnTo>
                        <a:lnTo>
                          <a:pt x="162649" y="7015"/>
                        </a:lnTo>
                        <a:close/>
                      </a:path>
                    </a:pathLst>
                  </a:custGeom>
                  <a:solidFill>
                    <a:srgbClr val="000000"/>
                  </a:solidFill>
                  <a:ln w="4127" cap="flat">
                    <a:noFill/>
                    <a:prstDash val="solid"/>
                    <a:miter/>
                  </a:ln>
                </p:spPr>
                <p:txBody>
                  <a:bodyPr rtlCol="0" anchor="ctr"/>
                  <a:lstStyle/>
                  <a:p>
                    <a:endParaRPr lang="en-US"/>
                  </a:p>
                </p:txBody>
              </p:sp>
            </p:grpSp>
            <p:grpSp>
              <p:nvGrpSpPr>
                <p:cNvPr id="108" name="Graphic 1533">
                  <a:extLst>
                    <a:ext uri="{FF2B5EF4-FFF2-40B4-BE49-F238E27FC236}">
                      <a16:creationId xmlns:a16="http://schemas.microsoft.com/office/drawing/2014/main" id="{F259E41B-F6C5-442A-A505-5563913C608D}"/>
                    </a:ext>
                  </a:extLst>
                </p:cNvPr>
                <p:cNvGrpSpPr/>
                <p:nvPr/>
              </p:nvGrpSpPr>
              <p:grpSpPr>
                <a:xfrm>
                  <a:off x="3084252" y="4018652"/>
                  <a:ext cx="134164" cy="132055"/>
                  <a:chOff x="3084252" y="4018652"/>
                  <a:chExt cx="134164" cy="132055"/>
                </a:xfrm>
                <a:solidFill>
                  <a:srgbClr val="000000"/>
                </a:solidFill>
              </p:grpSpPr>
              <p:sp>
                <p:nvSpPr>
                  <p:cNvPr id="109" name="Freeform 268">
                    <a:extLst>
                      <a:ext uri="{FF2B5EF4-FFF2-40B4-BE49-F238E27FC236}">
                        <a16:creationId xmlns:a16="http://schemas.microsoft.com/office/drawing/2014/main" id="{A2EF86EA-A40D-428E-8D0E-83C61F49439E}"/>
                      </a:ext>
                    </a:extLst>
                  </p:cNvPr>
                  <p:cNvSpPr/>
                  <p:nvPr/>
                </p:nvSpPr>
                <p:spPr>
                  <a:xfrm>
                    <a:off x="3087555" y="4021953"/>
                    <a:ext cx="127146" cy="125040"/>
                  </a:xfrm>
                  <a:custGeom>
                    <a:avLst/>
                    <a:gdLst>
                      <a:gd name="connsiteX0" fmla="*/ 127146 w 127146"/>
                      <a:gd name="connsiteY0" fmla="*/ 0 h 125040"/>
                      <a:gd name="connsiteX1" fmla="*/ 0 w 127146"/>
                      <a:gd name="connsiteY1" fmla="*/ 125040 h 125040"/>
                    </a:gdLst>
                    <a:ahLst/>
                    <a:cxnLst>
                      <a:cxn ang="0">
                        <a:pos x="connsiteX0" y="connsiteY0"/>
                      </a:cxn>
                      <a:cxn ang="0">
                        <a:pos x="connsiteX1" y="connsiteY1"/>
                      </a:cxn>
                    </a:cxnLst>
                    <a:rect l="l" t="t" r="r" b="b"/>
                    <a:pathLst>
                      <a:path w="127146" h="125040">
                        <a:moveTo>
                          <a:pt x="127146" y="0"/>
                        </a:moveTo>
                        <a:lnTo>
                          <a:pt x="0" y="125040"/>
                        </a:lnTo>
                      </a:path>
                    </a:pathLst>
                  </a:custGeom>
                  <a:ln w="4127" cap="flat">
                    <a:noFill/>
                    <a:prstDash val="solid"/>
                    <a:miter/>
                  </a:ln>
                </p:spPr>
                <p:txBody>
                  <a:bodyPr rtlCol="0" anchor="ctr"/>
                  <a:lstStyle/>
                  <a:p>
                    <a:endParaRPr lang="en-US"/>
                  </a:p>
                </p:txBody>
              </p:sp>
              <p:sp>
                <p:nvSpPr>
                  <p:cNvPr id="110" name="Freeform 269">
                    <a:extLst>
                      <a:ext uri="{FF2B5EF4-FFF2-40B4-BE49-F238E27FC236}">
                        <a16:creationId xmlns:a16="http://schemas.microsoft.com/office/drawing/2014/main" id="{98E7AC45-A20F-4888-8598-9E71BB7CBC5A}"/>
                      </a:ext>
                    </a:extLst>
                  </p:cNvPr>
                  <p:cNvSpPr/>
                  <p:nvPr/>
                </p:nvSpPr>
                <p:spPr>
                  <a:xfrm>
                    <a:off x="3084252" y="4018652"/>
                    <a:ext cx="134164" cy="132055"/>
                  </a:xfrm>
                  <a:custGeom>
                    <a:avLst/>
                    <a:gdLst>
                      <a:gd name="connsiteX0" fmla="*/ 7019 w 134164"/>
                      <a:gd name="connsiteY0" fmla="*/ 132055 h 132055"/>
                      <a:gd name="connsiteX1" fmla="*/ 0 w 134164"/>
                      <a:gd name="connsiteY1" fmla="*/ 125040 h 132055"/>
                      <a:gd name="connsiteX2" fmla="*/ 127146 w 134164"/>
                      <a:gd name="connsiteY2" fmla="*/ 0 h 132055"/>
                      <a:gd name="connsiteX3" fmla="*/ 134164 w 134164"/>
                      <a:gd name="connsiteY3" fmla="*/ 6603 h 132055"/>
                    </a:gdLst>
                    <a:ahLst/>
                    <a:cxnLst>
                      <a:cxn ang="0">
                        <a:pos x="connsiteX0" y="connsiteY0"/>
                      </a:cxn>
                      <a:cxn ang="0">
                        <a:pos x="connsiteX1" y="connsiteY1"/>
                      </a:cxn>
                      <a:cxn ang="0">
                        <a:pos x="connsiteX2" y="connsiteY2"/>
                      </a:cxn>
                      <a:cxn ang="0">
                        <a:pos x="connsiteX3" y="connsiteY3"/>
                      </a:cxn>
                    </a:cxnLst>
                    <a:rect l="l" t="t" r="r" b="b"/>
                    <a:pathLst>
                      <a:path w="134164" h="132055">
                        <a:moveTo>
                          <a:pt x="7019" y="132055"/>
                        </a:moveTo>
                        <a:lnTo>
                          <a:pt x="0" y="125040"/>
                        </a:lnTo>
                        <a:lnTo>
                          <a:pt x="127146" y="0"/>
                        </a:lnTo>
                        <a:lnTo>
                          <a:pt x="134164" y="6603"/>
                        </a:lnTo>
                        <a:close/>
                      </a:path>
                    </a:pathLst>
                  </a:custGeom>
                  <a:solidFill>
                    <a:srgbClr val="000000"/>
                  </a:solidFill>
                  <a:ln w="4127" cap="flat">
                    <a:noFill/>
                    <a:prstDash val="solid"/>
                    <a:miter/>
                  </a:ln>
                </p:spPr>
                <p:txBody>
                  <a:bodyPr rtlCol="0" anchor="ctr"/>
                  <a:lstStyle/>
                  <a:p>
                    <a:endParaRPr lang="en-US"/>
                  </a:p>
                </p:txBody>
              </p:sp>
            </p:grpSp>
          </p:grpSp>
          <p:sp>
            <p:nvSpPr>
              <p:cNvPr id="104" name="Freeform 263">
                <a:extLst>
                  <a:ext uri="{FF2B5EF4-FFF2-40B4-BE49-F238E27FC236}">
                    <a16:creationId xmlns:a16="http://schemas.microsoft.com/office/drawing/2014/main" id="{20B6404B-D2AA-4824-AE26-6B8FB1438EEA}"/>
                  </a:ext>
                </a:extLst>
              </p:cNvPr>
              <p:cNvSpPr/>
              <p:nvPr/>
            </p:nvSpPr>
            <p:spPr>
              <a:xfrm>
                <a:off x="2985900" y="3922189"/>
                <a:ext cx="234683" cy="230993"/>
              </a:xfrm>
              <a:custGeom>
                <a:avLst/>
                <a:gdLst>
                  <a:gd name="connsiteX0" fmla="*/ 117342 w 234683"/>
                  <a:gd name="connsiteY0" fmla="*/ 230994 h 230993"/>
                  <a:gd name="connsiteX1" fmla="*/ 34366 w 234683"/>
                  <a:gd name="connsiteY1" fmla="*/ 197155 h 230993"/>
                  <a:gd name="connsiteX2" fmla="*/ 34366 w 234683"/>
                  <a:gd name="connsiteY2" fmla="*/ 33736 h 230993"/>
                  <a:gd name="connsiteX3" fmla="*/ 200318 w 234683"/>
                  <a:gd name="connsiteY3" fmla="*/ 33736 h 230993"/>
                  <a:gd name="connsiteX4" fmla="*/ 200318 w 234683"/>
                  <a:gd name="connsiteY4" fmla="*/ 197155 h 230993"/>
                  <a:gd name="connsiteX5" fmla="*/ 200318 w 234683"/>
                  <a:gd name="connsiteY5" fmla="*/ 197155 h 230993"/>
                  <a:gd name="connsiteX6" fmla="*/ 117342 w 234683"/>
                  <a:gd name="connsiteY6" fmla="*/ 230994 h 230993"/>
                  <a:gd name="connsiteX7" fmla="*/ 117342 w 234683"/>
                  <a:gd name="connsiteY7" fmla="*/ 9388 h 230993"/>
                  <a:gd name="connsiteX8" fmla="*/ 41385 w 234683"/>
                  <a:gd name="connsiteY8" fmla="*/ 40339 h 230993"/>
                  <a:gd name="connsiteX9" fmla="*/ 41385 w 234683"/>
                  <a:gd name="connsiteY9" fmla="*/ 190139 h 230993"/>
                  <a:gd name="connsiteX10" fmla="*/ 193712 w 234683"/>
                  <a:gd name="connsiteY10" fmla="*/ 190139 h 230993"/>
                  <a:gd name="connsiteX11" fmla="*/ 193712 w 234683"/>
                  <a:gd name="connsiteY11" fmla="*/ 40339 h 230993"/>
                  <a:gd name="connsiteX12" fmla="*/ 117342 w 234683"/>
                  <a:gd name="connsiteY12" fmla="*/ 9388 h 23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4683" h="230993">
                    <a:moveTo>
                      <a:pt x="117342" y="230994"/>
                    </a:moveTo>
                    <a:cubicBezTo>
                      <a:pt x="87206" y="230994"/>
                      <a:pt x="57071" y="219852"/>
                      <a:pt x="34366" y="197155"/>
                    </a:cubicBezTo>
                    <a:cubicBezTo>
                      <a:pt x="-11455" y="152173"/>
                      <a:pt x="-11455" y="78717"/>
                      <a:pt x="34366" y="33736"/>
                    </a:cubicBezTo>
                    <a:cubicBezTo>
                      <a:pt x="80189" y="-11245"/>
                      <a:pt x="154495" y="-11245"/>
                      <a:pt x="200318" y="33736"/>
                    </a:cubicBezTo>
                    <a:cubicBezTo>
                      <a:pt x="246139" y="78717"/>
                      <a:pt x="246139" y="152173"/>
                      <a:pt x="200318" y="197155"/>
                    </a:cubicBezTo>
                    <a:lnTo>
                      <a:pt x="200318" y="197155"/>
                    </a:lnTo>
                    <a:cubicBezTo>
                      <a:pt x="177613" y="219439"/>
                      <a:pt x="147477" y="230994"/>
                      <a:pt x="117342" y="230994"/>
                    </a:cubicBezTo>
                    <a:close/>
                    <a:moveTo>
                      <a:pt x="117342" y="9388"/>
                    </a:moveTo>
                    <a:cubicBezTo>
                      <a:pt x="89684" y="9388"/>
                      <a:pt x="62025" y="19705"/>
                      <a:pt x="41385" y="40339"/>
                    </a:cubicBezTo>
                    <a:cubicBezTo>
                      <a:pt x="-723" y="81606"/>
                      <a:pt x="-723" y="148872"/>
                      <a:pt x="41385" y="190139"/>
                    </a:cubicBezTo>
                    <a:cubicBezTo>
                      <a:pt x="83491" y="231406"/>
                      <a:pt x="151605" y="231406"/>
                      <a:pt x="193712" y="190139"/>
                    </a:cubicBezTo>
                    <a:cubicBezTo>
                      <a:pt x="235819" y="148872"/>
                      <a:pt x="235819" y="81606"/>
                      <a:pt x="193712" y="40339"/>
                    </a:cubicBezTo>
                    <a:cubicBezTo>
                      <a:pt x="172658" y="19705"/>
                      <a:pt x="145000" y="9388"/>
                      <a:pt x="117342" y="9388"/>
                    </a:cubicBezTo>
                    <a:close/>
                  </a:path>
                </a:pathLst>
              </a:custGeom>
              <a:solidFill>
                <a:srgbClr val="000000"/>
              </a:solidFill>
              <a:ln w="4127" cap="flat">
                <a:noFill/>
                <a:prstDash val="solid"/>
                <a:miter/>
              </a:ln>
            </p:spPr>
            <p:txBody>
              <a:bodyPr rtlCol="0" anchor="ctr"/>
              <a:lstStyle/>
              <a:p>
                <a:endParaRPr lang="en-US"/>
              </a:p>
            </p:txBody>
          </p:sp>
        </p:grpSp>
        <p:grpSp>
          <p:nvGrpSpPr>
            <p:cNvPr id="29" name="Graphic 1533">
              <a:extLst>
                <a:ext uri="{FF2B5EF4-FFF2-40B4-BE49-F238E27FC236}">
                  <a16:creationId xmlns:a16="http://schemas.microsoft.com/office/drawing/2014/main" id="{4165509C-78BD-4B40-8FC8-0EEBAB5E15F0}"/>
                </a:ext>
              </a:extLst>
            </p:cNvPr>
            <p:cNvGrpSpPr/>
            <p:nvPr/>
          </p:nvGrpSpPr>
          <p:grpSpPr>
            <a:xfrm>
              <a:off x="3226260" y="4773019"/>
              <a:ext cx="1056799" cy="1040761"/>
              <a:chOff x="3226260" y="4773019"/>
              <a:chExt cx="1056799" cy="1040761"/>
            </a:xfrm>
          </p:grpSpPr>
          <p:sp>
            <p:nvSpPr>
              <p:cNvPr id="100" name="Freeform 259">
                <a:extLst>
                  <a:ext uri="{FF2B5EF4-FFF2-40B4-BE49-F238E27FC236}">
                    <a16:creationId xmlns:a16="http://schemas.microsoft.com/office/drawing/2014/main" id="{BA7C15B9-FC84-42E5-AD14-8B82B862E235}"/>
                  </a:ext>
                </a:extLst>
              </p:cNvPr>
              <p:cNvSpPr/>
              <p:nvPr/>
            </p:nvSpPr>
            <p:spPr>
              <a:xfrm>
                <a:off x="3231213" y="4777145"/>
                <a:ext cx="1046892" cy="1031683"/>
              </a:xfrm>
              <a:custGeom>
                <a:avLst/>
                <a:gdLst>
                  <a:gd name="connsiteX0" fmla="*/ 1046893 w 1046892"/>
                  <a:gd name="connsiteY0" fmla="*/ 515842 h 1031683"/>
                  <a:gd name="connsiteX1" fmla="*/ 523446 w 1046892"/>
                  <a:gd name="connsiteY1" fmla="*/ 1031683 h 1031683"/>
                  <a:gd name="connsiteX2" fmla="*/ 0 w 1046892"/>
                  <a:gd name="connsiteY2" fmla="*/ 515842 h 1031683"/>
                  <a:gd name="connsiteX3" fmla="*/ 523446 w 1046892"/>
                  <a:gd name="connsiteY3" fmla="*/ 0 h 1031683"/>
                  <a:gd name="connsiteX4" fmla="*/ 1046893 w 1046892"/>
                  <a:gd name="connsiteY4" fmla="*/ 515842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3" y="515842"/>
                    </a:moveTo>
                    <a:cubicBezTo>
                      <a:pt x="1046893" y="800734"/>
                      <a:pt x="812538" y="1031683"/>
                      <a:pt x="523446" y="1031683"/>
                    </a:cubicBezTo>
                    <a:cubicBezTo>
                      <a:pt x="234355" y="1031683"/>
                      <a:pt x="0" y="800734"/>
                      <a:pt x="0" y="515842"/>
                    </a:cubicBezTo>
                    <a:cubicBezTo>
                      <a:pt x="0" y="230950"/>
                      <a:pt x="234355" y="0"/>
                      <a:pt x="523446" y="0"/>
                    </a:cubicBezTo>
                    <a:cubicBezTo>
                      <a:pt x="812538" y="0"/>
                      <a:pt x="1046893" y="230950"/>
                      <a:pt x="1046893" y="515842"/>
                    </a:cubicBezTo>
                    <a:close/>
                  </a:path>
                </a:pathLst>
              </a:custGeom>
              <a:solidFill>
                <a:srgbClr val="FFFFFF"/>
              </a:solidFill>
              <a:ln w="4127" cap="flat">
                <a:noFill/>
                <a:prstDash val="solid"/>
                <a:miter/>
              </a:ln>
            </p:spPr>
            <p:txBody>
              <a:bodyPr rtlCol="0" anchor="ctr"/>
              <a:lstStyle/>
              <a:p>
                <a:endParaRPr lang="en-US"/>
              </a:p>
            </p:txBody>
          </p:sp>
          <p:sp>
            <p:nvSpPr>
              <p:cNvPr id="101" name="Freeform 260">
                <a:extLst>
                  <a:ext uri="{FF2B5EF4-FFF2-40B4-BE49-F238E27FC236}">
                    <a16:creationId xmlns:a16="http://schemas.microsoft.com/office/drawing/2014/main" id="{C71A915D-9310-458A-A4F1-163973B396A4}"/>
                  </a:ext>
                </a:extLst>
              </p:cNvPr>
              <p:cNvSpPr/>
              <p:nvPr/>
            </p:nvSpPr>
            <p:spPr>
              <a:xfrm>
                <a:off x="3226260" y="4773019"/>
                <a:ext cx="1056799" cy="1040761"/>
              </a:xfrm>
              <a:custGeom>
                <a:avLst/>
                <a:gdLst>
                  <a:gd name="connsiteX0" fmla="*/ 528400 w 1056799"/>
                  <a:gd name="connsiteY0" fmla="*/ 1040762 h 1040761"/>
                  <a:gd name="connsiteX1" fmla="*/ 0 w 1056799"/>
                  <a:gd name="connsiteY1" fmla="*/ 520381 h 1040761"/>
                  <a:gd name="connsiteX2" fmla="*/ 528400 w 1056799"/>
                  <a:gd name="connsiteY2" fmla="*/ 0 h 1040761"/>
                  <a:gd name="connsiteX3" fmla="*/ 1056800 w 1056799"/>
                  <a:gd name="connsiteY3" fmla="*/ 520381 h 1040761"/>
                  <a:gd name="connsiteX4" fmla="*/ 528400 w 1056799"/>
                  <a:gd name="connsiteY4" fmla="*/ 1040762 h 1040761"/>
                  <a:gd name="connsiteX5" fmla="*/ 528400 w 1056799"/>
                  <a:gd name="connsiteY5" fmla="*/ 9079 h 1040761"/>
                  <a:gd name="connsiteX6" fmla="*/ 9907 w 1056799"/>
                  <a:gd name="connsiteY6" fmla="*/ 519968 h 1040761"/>
                  <a:gd name="connsiteX7" fmla="*/ 528400 w 1056799"/>
                  <a:gd name="connsiteY7" fmla="*/ 1030858 h 1040761"/>
                  <a:gd name="connsiteX8" fmla="*/ 1046892 w 1056799"/>
                  <a:gd name="connsiteY8" fmla="*/ 519968 h 1040761"/>
                  <a:gd name="connsiteX9" fmla="*/ 528400 w 1056799"/>
                  <a:gd name="connsiteY9" fmla="*/ 9079 h 10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1">
                    <a:moveTo>
                      <a:pt x="528400" y="1040762"/>
                    </a:moveTo>
                    <a:cubicBezTo>
                      <a:pt x="236954" y="1040762"/>
                      <a:pt x="0" y="807189"/>
                      <a:pt x="0" y="520381"/>
                    </a:cubicBezTo>
                    <a:cubicBezTo>
                      <a:pt x="0" y="233160"/>
                      <a:pt x="236954" y="0"/>
                      <a:pt x="528400" y="0"/>
                    </a:cubicBezTo>
                    <a:cubicBezTo>
                      <a:pt x="819845" y="0"/>
                      <a:pt x="1056800" y="233573"/>
                      <a:pt x="1056800" y="520381"/>
                    </a:cubicBezTo>
                    <a:cubicBezTo>
                      <a:pt x="1056800" y="807189"/>
                      <a:pt x="819845" y="1040762"/>
                      <a:pt x="528400" y="1040762"/>
                    </a:cubicBezTo>
                    <a:close/>
                    <a:moveTo>
                      <a:pt x="528400" y="9079"/>
                    </a:moveTo>
                    <a:cubicBezTo>
                      <a:pt x="242321" y="9079"/>
                      <a:pt x="9907" y="238112"/>
                      <a:pt x="9907" y="519968"/>
                    </a:cubicBezTo>
                    <a:cubicBezTo>
                      <a:pt x="9907" y="801824"/>
                      <a:pt x="242734" y="1030858"/>
                      <a:pt x="528400" y="1030858"/>
                    </a:cubicBezTo>
                    <a:cubicBezTo>
                      <a:pt x="814479" y="1030858"/>
                      <a:pt x="1046892" y="801824"/>
                      <a:pt x="1046892" y="519968"/>
                    </a:cubicBezTo>
                    <a:cubicBezTo>
                      <a:pt x="1046892" y="238112"/>
                      <a:pt x="814479" y="9079"/>
                      <a:pt x="528400" y="9079"/>
                    </a:cubicBezTo>
                    <a:close/>
                  </a:path>
                </a:pathLst>
              </a:custGeom>
              <a:solidFill>
                <a:srgbClr val="000000"/>
              </a:solidFill>
              <a:ln w="4127" cap="flat">
                <a:noFill/>
                <a:prstDash val="solid"/>
                <a:miter/>
              </a:ln>
            </p:spPr>
            <p:txBody>
              <a:bodyPr rtlCol="0" anchor="ctr"/>
              <a:lstStyle/>
              <a:p>
                <a:endParaRPr lang="en-US"/>
              </a:p>
            </p:txBody>
          </p:sp>
        </p:grpSp>
        <p:sp>
          <p:nvSpPr>
            <p:cNvPr id="30" name="TextBox 29">
              <a:extLst>
                <a:ext uri="{FF2B5EF4-FFF2-40B4-BE49-F238E27FC236}">
                  <a16:creationId xmlns:a16="http://schemas.microsoft.com/office/drawing/2014/main" id="{79E9350E-64FD-4848-A849-03CADA757ADD}"/>
                </a:ext>
              </a:extLst>
            </p:cNvPr>
            <p:cNvSpPr txBox="1"/>
            <p:nvPr/>
          </p:nvSpPr>
          <p:spPr>
            <a:xfrm>
              <a:off x="3507975" y="5107254"/>
              <a:ext cx="469935" cy="209571"/>
            </a:xfrm>
            <a:prstGeom prst="rect">
              <a:avLst/>
            </a:prstGeom>
            <a:noFill/>
          </p:spPr>
          <p:txBody>
            <a:bodyPr wrap="none" rtlCol="0">
              <a:spAutoFit/>
            </a:bodyPr>
            <a:lstStyle/>
            <a:p>
              <a:r>
                <a:rPr lang="en-US" sz="942" b="1" dirty="0">
                  <a:solidFill>
                    <a:srgbClr val="000000"/>
                  </a:solidFill>
                  <a:latin typeface="Avenir-Medium"/>
                  <a:sym typeface="Avenir-Medium"/>
                  <a:rtl val="0"/>
                </a:rPr>
                <a:t>FIZINĖ</a:t>
              </a:r>
              <a:endParaRPr lang="en-US" sz="942" b="1" spc="0" baseline="0" dirty="0">
                <a:solidFill>
                  <a:srgbClr val="000000"/>
                </a:solidFill>
                <a:latin typeface="Avenir-Medium"/>
                <a:sym typeface="Avenir-Medium"/>
                <a:rtl val="0"/>
              </a:endParaRPr>
            </a:p>
          </p:txBody>
        </p:sp>
        <p:sp>
          <p:nvSpPr>
            <p:cNvPr id="31" name="TextBox 30">
              <a:extLst>
                <a:ext uri="{FF2B5EF4-FFF2-40B4-BE49-F238E27FC236}">
                  <a16:creationId xmlns:a16="http://schemas.microsoft.com/office/drawing/2014/main" id="{DEC99987-2C1A-404E-B569-DC952044D09E}"/>
                </a:ext>
              </a:extLst>
            </p:cNvPr>
            <p:cNvSpPr txBox="1"/>
            <p:nvPr/>
          </p:nvSpPr>
          <p:spPr>
            <a:xfrm>
              <a:off x="3437264" y="5249668"/>
              <a:ext cx="585468" cy="209571"/>
            </a:xfrm>
            <a:prstGeom prst="rect">
              <a:avLst/>
            </a:prstGeom>
            <a:noFill/>
          </p:spPr>
          <p:txBody>
            <a:bodyPr wrap="none" rtlCol="0">
              <a:spAutoFit/>
            </a:bodyPr>
            <a:lstStyle/>
            <a:p>
              <a:r>
                <a:rPr lang="en-US" sz="942" b="1" dirty="0">
                  <a:solidFill>
                    <a:srgbClr val="000000"/>
                  </a:solidFill>
                  <a:latin typeface="Avenir-Medium"/>
                  <a:sym typeface="Avenir-Medium"/>
                  <a:rtl val="0"/>
                </a:rPr>
                <a:t>APLINKA</a:t>
              </a:r>
              <a:endParaRPr lang="en-US" sz="942" b="1" spc="0" baseline="0" dirty="0">
                <a:solidFill>
                  <a:srgbClr val="000000"/>
                </a:solidFill>
                <a:latin typeface="Avenir-Medium"/>
                <a:sym typeface="Avenir-Medium"/>
                <a:rtl val="0"/>
              </a:endParaRPr>
            </a:p>
          </p:txBody>
        </p:sp>
        <p:grpSp>
          <p:nvGrpSpPr>
            <p:cNvPr id="32" name="Graphic 1533">
              <a:extLst>
                <a:ext uri="{FF2B5EF4-FFF2-40B4-BE49-F238E27FC236}">
                  <a16:creationId xmlns:a16="http://schemas.microsoft.com/office/drawing/2014/main" id="{5A855F77-564D-4EB9-B8A2-A9D81723E57F}"/>
                </a:ext>
              </a:extLst>
            </p:cNvPr>
            <p:cNvGrpSpPr/>
            <p:nvPr/>
          </p:nvGrpSpPr>
          <p:grpSpPr>
            <a:xfrm>
              <a:off x="3033476" y="5644172"/>
              <a:ext cx="345111" cy="9491"/>
              <a:chOff x="3033476" y="5644172"/>
              <a:chExt cx="345111" cy="9491"/>
            </a:xfrm>
            <a:solidFill>
              <a:srgbClr val="000000"/>
            </a:solidFill>
          </p:grpSpPr>
          <p:sp>
            <p:nvSpPr>
              <p:cNvPr id="98" name="Freeform 257">
                <a:extLst>
                  <a:ext uri="{FF2B5EF4-FFF2-40B4-BE49-F238E27FC236}">
                    <a16:creationId xmlns:a16="http://schemas.microsoft.com/office/drawing/2014/main" id="{A014DE5D-E545-4C9C-BF06-54E88F04C464}"/>
                  </a:ext>
                </a:extLst>
              </p:cNvPr>
              <p:cNvSpPr/>
              <p:nvPr/>
            </p:nvSpPr>
            <p:spPr>
              <a:xfrm>
                <a:off x="3033476" y="5648711"/>
                <a:ext cx="345111" cy="4126"/>
              </a:xfrm>
              <a:custGeom>
                <a:avLst/>
                <a:gdLst>
                  <a:gd name="connsiteX0" fmla="*/ 0 w 345111"/>
                  <a:gd name="connsiteY0" fmla="*/ 0 h 4126"/>
                  <a:gd name="connsiteX1" fmla="*/ 345111 w 345111"/>
                  <a:gd name="connsiteY1" fmla="*/ 0 h 4126"/>
                </a:gdLst>
                <a:ahLst/>
                <a:cxnLst>
                  <a:cxn ang="0">
                    <a:pos x="connsiteX0" y="connsiteY0"/>
                  </a:cxn>
                  <a:cxn ang="0">
                    <a:pos x="connsiteX1" y="connsiteY1"/>
                  </a:cxn>
                </a:cxnLst>
                <a:rect l="l" t="t" r="r" b="b"/>
                <a:pathLst>
                  <a:path w="345111" h="4126">
                    <a:moveTo>
                      <a:pt x="0" y="0"/>
                    </a:moveTo>
                    <a:lnTo>
                      <a:pt x="345111" y="0"/>
                    </a:lnTo>
                  </a:path>
                </a:pathLst>
              </a:custGeom>
              <a:ln w="4127" cap="flat">
                <a:noFill/>
                <a:prstDash val="solid"/>
                <a:miter/>
              </a:ln>
            </p:spPr>
            <p:txBody>
              <a:bodyPr rtlCol="0" anchor="ctr"/>
              <a:lstStyle/>
              <a:p>
                <a:endParaRPr lang="en-US"/>
              </a:p>
            </p:txBody>
          </p:sp>
          <p:sp>
            <p:nvSpPr>
              <p:cNvPr id="99" name="Freeform 258">
                <a:extLst>
                  <a:ext uri="{FF2B5EF4-FFF2-40B4-BE49-F238E27FC236}">
                    <a16:creationId xmlns:a16="http://schemas.microsoft.com/office/drawing/2014/main" id="{B414202E-44AE-4D18-A372-AF46D5836A37}"/>
                  </a:ext>
                </a:extLst>
              </p:cNvPr>
              <p:cNvSpPr/>
              <p:nvPr/>
            </p:nvSpPr>
            <p:spPr>
              <a:xfrm>
                <a:off x="3033476" y="5644172"/>
                <a:ext cx="345111" cy="9491"/>
              </a:xfrm>
              <a:custGeom>
                <a:avLst/>
                <a:gdLst>
                  <a:gd name="connsiteX0" fmla="*/ 0 w 345111"/>
                  <a:gd name="connsiteY0" fmla="*/ 0 h 9491"/>
                  <a:gd name="connsiteX1" fmla="*/ 345112 w 345111"/>
                  <a:gd name="connsiteY1" fmla="*/ 0 h 9491"/>
                  <a:gd name="connsiteX2" fmla="*/ 345112 w 345111"/>
                  <a:gd name="connsiteY2" fmla="*/ 9492 h 9491"/>
                  <a:gd name="connsiteX3" fmla="*/ 0 w 345111"/>
                  <a:gd name="connsiteY3" fmla="*/ 9492 h 9491"/>
                </a:gdLst>
                <a:ahLst/>
                <a:cxnLst>
                  <a:cxn ang="0">
                    <a:pos x="connsiteX0" y="connsiteY0"/>
                  </a:cxn>
                  <a:cxn ang="0">
                    <a:pos x="connsiteX1" y="connsiteY1"/>
                  </a:cxn>
                  <a:cxn ang="0">
                    <a:pos x="connsiteX2" y="connsiteY2"/>
                  </a:cxn>
                  <a:cxn ang="0">
                    <a:pos x="connsiteX3" y="connsiteY3"/>
                  </a:cxn>
                </a:cxnLst>
                <a:rect l="l" t="t" r="r" b="b"/>
                <a:pathLst>
                  <a:path w="345111" h="9491">
                    <a:moveTo>
                      <a:pt x="0" y="0"/>
                    </a:moveTo>
                    <a:lnTo>
                      <a:pt x="345112" y="0"/>
                    </a:lnTo>
                    <a:lnTo>
                      <a:pt x="345112" y="9492"/>
                    </a:lnTo>
                    <a:lnTo>
                      <a:pt x="0" y="9492"/>
                    </a:lnTo>
                    <a:close/>
                  </a:path>
                </a:pathLst>
              </a:custGeom>
              <a:solidFill>
                <a:srgbClr val="000000"/>
              </a:solidFill>
              <a:ln w="4127" cap="flat">
                <a:noFill/>
                <a:prstDash val="solid"/>
                <a:miter/>
              </a:ln>
            </p:spPr>
            <p:txBody>
              <a:bodyPr rtlCol="0" anchor="ctr"/>
              <a:lstStyle/>
              <a:p>
                <a:endParaRPr lang="en-US"/>
              </a:p>
            </p:txBody>
          </p:sp>
        </p:grpSp>
        <p:grpSp>
          <p:nvGrpSpPr>
            <p:cNvPr id="33" name="Graphic 1533">
              <a:extLst>
                <a:ext uri="{FF2B5EF4-FFF2-40B4-BE49-F238E27FC236}">
                  <a16:creationId xmlns:a16="http://schemas.microsoft.com/office/drawing/2014/main" id="{DBDACEC8-A9F2-4566-A604-32D388F6A330}"/>
                </a:ext>
              </a:extLst>
            </p:cNvPr>
            <p:cNvGrpSpPr/>
            <p:nvPr/>
          </p:nvGrpSpPr>
          <p:grpSpPr>
            <a:xfrm>
              <a:off x="2893120" y="5583509"/>
              <a:ext cx="145412" cy="142372"/>
              <a:chOff x="2893120" y="5583509"/>
              <a:chExt cx="145412" cy="142372"/>
            </a:xfrm>
          </p:grpSpPr>
          <p:sp>
            <p:nvSpPr>
              <p:cNvPr id="85" name="Freeform 244">
                <a:extLst>
                  <a:ext uri="{FF2B5EF4-FFF2-40B4-BE49-F238E27FC236}">
                    <a16:creationId xmlns:a16="http://schemas.microsoft.com/office/drawing/2014/main" id="{195E9358-B683-4184-8D8B-2B4B13A8DC89}"/>
                  </a:ext>
                </a:extLst>
              </p:cNvPr>
              <p:cNvSpPr/>
              <p:nvPr/>
            </p:nvSpPr>
            <p:spPr>
              <a:xfrm>
                <a:off x="2893120" y="5600428"/>
                <a:ext cx="127146" cy="125452"/>
              </a:xfrm>
              <a:custGeom>
                <a:avLst/>
                <a:gdLst>
                  <a:gd name="connsiteX0" fmla="*/ 127146 w 127146"/>
                  <a:gd name="connsiteY0" fmla="*/ 62726 h 125452"/>
                  <a:gd name="connsiteX1" fmla="*/ 63573 w 127146"/>
                  <a:gd name="connsiteY1" fmla="*/ 125452 h 125452"/>
                  <a:gd name="connsiteX2" fmla="*/ 0 w 127146"/>
                  <a:gd name="connsiteY2" fmla="*/ 62726 h 125452"/>
                  <a:gd name="connsiteX3" fmla="*/ 63573 w 127146"/>
                  <a:gd name="connsiteY3" fmla="*/ 0 h 125452"/>
                  <a:gd name="connsiteX4" fmla="*/ 127146 w 127146"/>
                  <a:gd name="connsiteY4" fmla="*/ 62726 h 125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146" h="125452">
                    <a:moveTo>
                      <a:pt x="127146" y="62726"/>
                    </a:moveTo>
                    <a:cubicBezTo>
                      <a:pt x="127146" y="97369"/>
                      <a:pt x="98683" y="125452"/>
                      <a:pt x="63573" y="125452"/>
                    </a:cubicBezTo>
                    <a:cubicBezTo>
                      <a:pt x="28463" y="125452"/>
                      <a:pt x="0" y="97369"/>
                      <a:pt x="0" y="62726"/>
                    </a:cubicBezTo>
                    <a:cubicBezTo>
                      <a:pt x="0" y="28083"/>
                      <a:pt x="28463" y="0"/>
                      <a:pt x="63573" y="0"/>
                    </a:cubicBezTo>
                    <a:cubicBezTo>
                      <a:pt x="98683" y="0"/>
                      <a:pt x="127146" y="28084"/>
                      <a:pt x="127146" y="62726"/>
                    </a:cubicBezTo>
                    <a:close/>
                  </a:path>
                </a:pathLst>
              </a:custGeom>
              <a:solidFill>
                <a:srgbClr val="FFD100"/>
              </a:solidFill>
              <a:ln w="4127" cap="flat">
                <a:noFill/>
                <a:prstDash val="solid"/>
                <a:miter/>
              </a:ln>
            </p:spPr>
            <p:txBody>
              <a:bodyPr rtlCol="0" anchor="ctr"/>
              <a:lstStyle/>
              <a:p>
                <a:endParaRPr lang="en-US"/>
              </a:p>
            </p:txBody>
          </p:sp>
          <p:grpSp>
            <p:nvGrpSpPr>
              <p:cNvPr id="86" name="Graphic 1533">
                <a:extLst>
                  <a:ext uri="{FF2B5EF4-FFF2-40B4-BE49-F238E27FC236}">
                    <a16:creationId xmlns:a16="http://schemas.microsoft.com/office/drawing/2014/main" id="{B2AC1919-7511-404A-88D7-DACB6DA24873}"/>
                  </a:ext>
                </a:extLst>
              </p:cNvPr>
              <p:cNvGrpSpPr/>
              <p:nvPr/>
            </p:nvGrpSpPr>
            <p:grpSpPr>
              <a:xfrm>
                <a:off x="2905814" y="5583509"/>
                <a:ext cx="132718" cy="130611"/>
                <a:chOff x="2905814" y="5583509"/>
                <a:chExt cx="132718" cy="130611"/>
              </a:xfrm>
              <a:solidFill>
                <a:srgbClr val="000000"/>
              </a:solidFill>
            </p:grpSpPr>
            <p:sp>
              <p:nvSpPr>
                <p:cNvPr id="87" name="Freeform 246">
                  <a:extLst>
                    <a:ext uri="{FF2B5EF4-FFF2-40B4-BE49-F238E27FC236}">
                      <a16:creationId xmlns:a16="http://schemas.microsoft.com/office/drawing/2014/main" id="{58CC8BCB-0294-4044-9E8A-E2FADF01D634}"/>
                    </a:ext>
                  </a:extLst>
                </p:cNvPr>
                <p:cNvSpPr/>
                <p:nvPr/>
              </p:nvSpPr>
              <p:spPr>
                <a:xfrm>
                  <a:off x="2905814" y="5583509"/>
                  <a:ext cx="132718" cy="130611"/>
                </a:xfrm>
                <a:custGeom>
                  <a:avLst/>
                  <a:gdLst>
                    <a:gd name="connsiteX0" fmla="*/ 66153 w 132718"/>
                    <a:gd name="connsiteY0" fmla="*/ 0 h 130611"/>
                    <a:gd name="connsiteX1" fmla="*/ 113214 w 132718"/>
                    <a:gd name="connsiteY1" fmla="*/ 18983 h 130611"/>
                    <a:gd name="connsiteX2" fmla="*/ 113214 w 132718"/>
                    <a:gd name="connsiteY2" fmla="*/ 111422 h 130611"/>
                    <a:gd name="connsiteX3" fmla="*/ 19505 w 132718"/>
                    <a:gd name="connsiteY3" fmla="*/ 111422 h 130611"/>
                    <a:gd name="connsiteX4" fmla="*/ 19505 w 132718"/>
                    <a:gd name="connsiteY4" fmla="*/ 18983 h 130611"/>
                    <a:gd name="connsiteX5" fmla="*/ 66153 w 132718"/>
                    <a:gd name="connsiteY5" fmla="*/ 0 h 130611"/>
                    <a:gd name="connsiteX6" fmla="*/ 66153 w 132718"/>
                    <a:gd name="connsiteY6" fmla="*/ 120913 h 130611"/>
                    <a:gd name="connsiteX7" fmla="*/ 106195 w 132718"/>
                    <a:gd name="connsiteY7" fmla="*/ 104819 h 130611"/>
                    <a:gd name="connsiteX8" fmla="*/ 106195 w 132718"/>
                    <a:gd name="connsiteY8" fmla="*/ 25999 h 130611"/>
                    <a:gd name="connsiteX9" fmla="*/ 26110 w 132718"/>
                    <a:gd name="connsiteY9" fmla="*/ 25999 h 130611"/>
                    <a:gd name="connsiteX10" fmla="*/ 26110 w 132718"/>
                    <a:gd name="connsiteY10" fmla="*/ 104819 h 130611"/>
                    <a:gd name="connsiteX11" fmla="*/ 66153 w 132718"/>
                    <a:gd name="connsiteY11" fmla="*/ 120913 h 130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718" h="130611">
                      <a:moveTo>
                        <a:pt x="66153" y="0"/>
                      </a:moveTo>
                      <a:cubicBezTo>
                        <a:pt x="83078" y="0"/>
                        <a:pt x="100003" y="6190"/>
                        <a:pt x="113214" y="18983"/>
                      </a:cubicBezTo>
                      <a:cubicBezTo>
                        <a:pt x="139220" y="44569"/>
                        <a:pt x="139220" y="85836"/>
                        <a:pt x="113214" y="111422"/>
                      </a:cubicBezTo>
                      <a:cubicBezTo>
                        <a:pt x="87207" y="137008"/>
                        <a:pt x="45100" y="137008"/>
                        <a:pt x="19505" y="111422"/>
                      </a:cubicBezTo>
                      <a:cubicBezTo>
                        <a:pt x="-6502" y="85836"/>
                        <a:pt x="-6502" y="44569"/>
                        <a:pt x="19505" y="18983"/>
                      </a:cubicBezTo>
                      <a:cubicBezTo>
                        <a:pt x="32302" y="6190"/>
                        <a:pt x="49228" y="0"/>
                        <a:pt x="66153" y="0"/>
                      </a:cubicBezTo>
                      <a:close/>
                      <a:moveTo>
                        <a:pt x="66153" y="120913"/>
                      </a:moveTo>
                      <a:cubicBezTo>
                        <a:pt x="80601" y="120913"/>
                        <a:pt x="95050" y="115549"/>
                        <a:pt x="106195" y="104819"/>
                      </a:cubicBezTo>
                      <a:cubicBezTo>
                        <a:pt x="128075" y="82948"/>
                        <a:pt x="128075" y="47871"/>
                        <a:pt x="106195" y="25999"/>
                      </a:cubicBezTo>
                      <a:cubicBezTo>
                        <a:pt x="84317" y="4127"/>
                        <a:pt x="48402" y="4127"/>
                        <a:pt x="26110" y="25999"/>
                      </a:cubicBezTo>
                      <a:cubicBezTo>
                        <a:pt x="4231" y="47871"/>
                        <a:pt x="4231" y="82948"/>
                        <a:pt x="26110" y="104819"/>
                      </a:cubicBezTo>
                      <a:cubicBezTo>
                        <a:pt x="37256" y="115549"/>
                        <a:pt x="51704" y="120913"/>
                        <a:pt x="66153" y="120913"/>
                      </a:cubicBezTo>
                      <a:close/>
                    </a:path>
                  </a:pathLst>
                </a:custGeom>
                <a:solidFill>
                  <a:srgbClr val="000000"/>
                </a:solidFill>
                <a:ln w="4127" cap="flat">
                  <a:noFill/>
                  <a:prstDash val="solid"/>
                  <a:miter/>
                </a:ln>
              </p:spPr>
              <p:txBody>
                <a:bodyPr rtlCol="0" anchor="ctr"/>
                <a:lstStyle/>
                <a:p>
                  <a:endParaRPr lang="en-US"/>
                </a:p>
              </p:txBody>
            </p:sp>
            <p:grpSp>
              <p:nvGrpSpPr>
                <p:cNvPr id="88" name="Graphic 1533">
                  <a:extLst>
                    <a:ext uri="{FF2B5EF4-FFF2-40B4-BE49-F238E27FC236}">
                      <a16:creationId xmlns:a16="http://schemas.microsoft.com/office/drawing/2014/main" id="{67DF889B-B329-4AF5-A317-813C27E02404}"/>
                    </a:ext>
                  </a:extLst>
                </p:cNvPr>
                <p:cNvGrpSpPr/>
                <p:nvPr/>
              </p:nvGrpSpPr>
              <p:grpSpPr>
                <a:xfrm>
                  <a:off x="2907569" y="5585572"/>
                  <a:ext cx="129209" cy="125452"/>
                  <a:chOff x="2907569" y="5585572"/>
                  <a:chExt cx="129209" cy="125452"/>
                </a:xfrm>
                <a:solidFill>
                  <a:srgbClr val="000000"/>
                </a:solidFill>
              </p:grpSpPr>
              <p:grpSp>
                <p:nvGrpSpPr>
                  <p:cNvPr id="89" name="Graphic 1533">
                    <a:extLst>
                      <a:ext uri="{FF2B5EF4-FFF2-40B4-BE49-F238E27FC236}">
                        <a16:creationId xmlns:a16="http://schemas.microsoft.com/office/drawing/2014/main" id="{4D7818EE-750C-4ED1-88B0-4585988E2B14}"/>
                      </a:ext>
                    </a:extLst>
                  </p:cNvPr>
                  <p:cNvGrpSpPr/>
                  <p:nvPr/>
                </p:nvGrpSpPr>
                <p:grpSpPr>
                  <a:xfrm>
                    <a:off x="2958757" y="5633855"/>
                    <a:ext cx="78021" cy="77169"/>
                    <a:chOff x="2958757" y="5633855"/>
                    <a:chExt cx="78021" cy="77169"/>
                  </a:xfrm>
                  <a:solidFill>
                    <a:srgbClr val="000000"/>
                  </a:solidFill>
                </p:grpSpPr>
                <p:sp>
                  <p:nvSpPr>
                    <p:cNvPr id="96" name="Freeform 255">
                      <a:extLst>
                        <a:ext uri="{FF2B5EF4-FFF2-40B4-BE49-F238E27FC236}">
                          <a16:creationId xmlns:a16="http://schemas.microsoft.com/office/drawing/2014/main" id="{055E5D76-B419-4C59-B2E0-6B26520845DD}"/>
                        </a:ext>
                      </a:extLst>
                    </p:cNvPr>
                    <p:cNvSpPr/>
                    <p:nvPr/>
                  </p:nvSpPr>
                  <p:spPr>
                    <a:xfrm>
                      <a:off x="2962060" y="5637569"/>
                      <a:ext cx="71416" cy="70154"/>
                    </a:xfrm>
                    <a:custGeom>
                      <a:avLst/>
                      <a:gdLst>
                        <a:gd name="connsiteX0" fmla="*/ 0 w 71416"/>
                        <a:gd name="connsiteY0" fmla="*/ 70155 h 70154"/>
                        <a:gd name="connsiteX1" fmla="*/ 71417 w 71416"/>
                        <a:gd name="connsiteY1" fmla="*/ 0 h 70154"/>
                      </a:gdLst>
                      <a:ahLst/>
                      <a:cxnLst>
                        <a:cxn ang="0">
                          <a:pos x="connsiteX0" y="connsiteY0"/>
                        </a:cxn>
                        <a:cxn ang="0">
                          <a:pos x="connsiteX1" y="connsiteY1"/>
                        </a:cxn>
                      </a:cxnLst>
                      <a:rect l="l" t="t" r="r" b="b"/>
                      <a:pathLst>
                        <a:path w="71416" h="70154">
                          <a:moveTo>
                            <a:pt x="0" y="70155"/>
                          </a:moveTo>
                          <a:lnTo>
                            <a:pt x="71417" y="0"/>
                          </a:lnTo>
                        </a:path>
                      </a:pathLst>
                    </a:custGeom>
                    <a:ln w="4127" cap="flat">
                      <a:noFill/>
                      <a:prstDash val="solid"/>
                      <a:miter/>
                    </a:ln>
                  </p:spPr>
                  <p:txBody>
                    <a:bodyPr rtlCol="0" anchor="ctr"/>
                    <a:lstStyle/>
                    <a:p>
                      <a:endParaRPr lang="en-US"/>
                    </a:p>
                  </p:txBody>
                </p:sp>
                <p:sp>
                  <p:nvSpPr>
                    <p:cNvPr id="97" name="Freeform 256">
                      <a:extLst>
                        <a:ext uri="{FF2B5EF4-FFF2-40B4-BE49-F238E27FC236}">
                          <a16:creationId xmlns:a16="http://schemas.microsoft.com/office/drawing/2014/main" id="{DB150681-41E0-4D33-9B68-378646E2436C}"/>
                        </a:ext>
                      </a:extLst>
                    </p:cNvPr>
                    <p:cNvSpPr/>
                    <p:nvPr/>
                  </p:nvSpPr>
                  <p:spPr>
                    <a:xfrm>
                      <a:off x="2958757" y="5633855"/>
                      <a:ext cx="78021" cy="77169"/>
                    </a:xfrm>
                    <a:custGeom>
                      <a:avLst/>
                      <a:gdLst>
                        <a:gd name="connsiteX0" fmla="*/ 71417 w 78021"/>
                        <a:gd name="connsiteY0" fmla="*/ 0 h 77169"/>
                        <a:gd name="connsiteX1" fmla="*/ 78021 w 78021"/>
                        <a:gd name="connsiteY1" fmla="*/ 7015 h 77169"/>
                        <a:gd name="connsiteX2" fmla="*/ 7018 w 78021"/>
                        <a:gd name="connsiteY2" fmla="*/ 77170 h 77169"/>
                        <a:gd name="connsiteX3" fmla="*/ 0 w 78021"/>
                        <a:gd name="connsiteY3" fmla="*/ 70567 h 77169"/>
                      </a:gdLst>
                      <a:ahLst/>
                      <a:cxnLst>
                        <a:cxn ang="0">
                          <a:pos x="connsiteX0" y="connsiteY0"/>
                        </a:cxn>
                        <a:cxn ang="0">
                          <a:pos x="connsiteX1" y="connsiteY1"/>
                        </a:cxn>
                        <a:cxn ang="0">
                          <a:pos x="connsiteX2" y="connsiteY2"/>
                        </a:cxn>
                        <a:cxn ang="0">
                          <a:pos x="connsiteX3" y="connsiteY3"/>
                        </a:cxn>
                      </a:cxnLst>
                      <a:rect l="l" t="t" r="r" b="b"/>
                      <a:pathLst>
                        <a:path w="78021" h="77169">
                          <a:moveTo>
                            <a:pt x="71417" y="0"/>
                          </a:moveTo>
                          <a:lnTo>
                            <a:pt x="78021" y="7015"/>
                          </a:lnTo>
                          <a:lnTo>
                            <a:pt x="7018" y="77170"/>
                          </a:lnTo>
                          <a:lnTo>
                            <a:pt x="0" y="70567"/>
                          </a:lnTo>
                          <a:close/>
                        </a:path>
                      </a:pathLst>
                    </a:custGeom>
                    <a:solidFill>
                      <a:srgbClr val="000000"/>
                    </a:solidFill>
                    <a:ln w="4127" cap="flat">
                      <a:noFill/>
                      <a:prstDash val="solid"/>
                      <a:miter/>
                    </a:ln>
                  </p:spPr>
                  <p:txBody>
                    <a:bodyPr rtlCol="0" anchor="ctr"/>
                    <a:lstStyle/>
                    <a:p>
                      <a:endParaRPr lang="en-US"/>
                    </a:p>
                  </p:txBody>
                </p:sp>
              </p:grpSp>
              <p:grpSp>
                <p:nvGrpSpPr>
                  <p:cNvPr id="90" name="Graphic 1533">
                    <a:extLst>
                      <a:ext uri="{FF2B5EF4-FFF2-40B4-BE49-F238E27FC236}">
                        <a16:creationId xmlns:a16="http://schemas.microsoft.com/office/drawing/2014/main" id="{01C3CBF2-D033-4FB0-94E2-A9AF568B6BF2}"/>
                      </a:ext>
                    </a:extLst>
                  </p:cNvPr>
                  <p:cNvGrpSpPr/>
                  <p:nvPr/>
                </p:nvGrpSpPr>
                <p:grpSpPr>
                  <a:xfrm>
                    <a:off x="2925319" y="5602905"/>
                    <a:ext cx="92057" cy="90788"/>
                    <a:chOff x="2925319" y="5602905"/>
                    <a:chExt cx="92057" cy="90788"/>
                  </a:xfrm>
                  <a:solidFill>
                    <a:srgbClr val="000000"/>
                  </a:solidFill>
                </p:grpSpPr>
                <p:sp>
                  <p:nvSpPr>
                    <p:cNvPr id="94" name="Freeform 253">
                      <a:extLst>
                        <a:ext uri="{FF2B5EF4-FFF2-40B4-BE49-F238E27FC236}">
                          <a16:creationId xmlns:a16="http://schemas.microsoft.com/office/drawing/2014/main" id="{705A7518-9BD6-4B9E-BC55-8D4407DED661}"/>
                        </a:ext>
                      </a:extLst>
                    </p:cNvPr>
                    <p:cNvSpPr/>
                    <p:nvPr/>
                  </p:nvSpPr>
                  <p:spPr>
                    <a:xfrm>
                      <a:off x="2928622" y="5606206"/>
                      <a:ext cx="85452" cy="84185"/>
                    </a:xfrm>
                    <a:custGeom>
                      <a:avLst/>
                      <a:gdLst>
                        <a:gd name="connsiteX0" fmla="*/ 0 w 85452"/>
                        <a:gd name="connsiteY0" fmla="*/ 84185 h 84185"/>
                        <a:gd name="connsiteX1" fmla="*/ 85452 w 85452"/>
                        <a:gd name="connsiteY1" fmla="*/ 0 h 84185"/>
                      </a:gdLst>
                      <a:ahLst/>
                      <a:cxnLst>
                        <a:cxn ang="0">
                          <a:pos x="connsiteX0" y="connsiteY0"/>
                        </a:cxn>
                        <a:cxn ang="0">
                          <a:pos x="connsiteX1" y="connsiteY1"/>
                        </a:cxn>
                      </a:cxnLst>
                      <a:rect l="l" t="t" r="r" b="b"/>
                      <a:pathLst>
                        <a:path w="85452" h="84185">
                          <a:moveTo>
                            <a:pt x="0" y="84185"/>
                          </a:moveTo>
                          <a:lnTo>
                            <a:pt x="85452" y="0"/>
                          </a:lnTo>
                        </a:path>
                      </a:pathLst>
                    </a:custGeom>
                    <a:ln w="4127" cap="flat">
                      <a:noFill/>
                      <a:prstDash val="solid"/>
                      <a:miter/>
                    </a:ln>
                  </p:spPr>
                  <p:txBody>
                    <a:bodyPr rtlCol="0" anchor="ctr"/>
                    <a:lstStyle/>
                    <a:p>
                      <a:endParaRPr lang="en-US"/>
                    </a:p>
                  </p:txBody>
                </p:sp>
                <p:sp>
                  <p:nvSpPr>
                    <p:cNvPr id="95" name="Freeform 254">
                      <a:extLst>
                        <a:ext uri="{FF2B5EF4-FFF2-40B4-BE49-F238E27FC236}">
                          <a16:creationId xmlns:a16="http://schemas.microsoft.com/office/drawing/2014/main" id="{8464A12D-510A-4AE2-8598-E7A70100D349}"/>
                        </a:ext>
                      </a:extLst>
                    </p:cNvPr>
                    <p:cNvSpPr/>
                    <p:nvPr/>
                  </p:nvSpPr>
                  <p:spPr>
                    <a:xfrm>
                      <a:off x="2925319" y="5602905"/>
                      <a:ext cx="92057" cy="90788"/>
                    </a:xfrm>
                    <a:custGeom>
                      <a:avLst/>
                      <a:gdLst>
                        <a:gd name="connsiteX0" fmla="*/ 85040 w 92057"/>
                        <a:gd name="connsiteY0" fmla="*/ 0 h 90788"/>
                        <a:gd name="connsiteX1" fmla="*/ 92057 w 92057"/>
                        <a:gd name="connsiteY1" fmla="*/ 6603 h 90788"/>
                        <a:gd name="connsiteX2" fmla="*/ 7019 w 92057"/>
                        <a:gd name="connsiteY2" fmla="*/ 90788 h 90788"/>
                        <a:gd name="connsiteX3" fmla="*/ 0 w 92057"/>
                        <a:gd name="connsiteY3" fmla="*/ 83772 h 90788"/>
                      </a:gdLst>
                      <a:ahLst/>
                      <a:cxnLst>
                        <a:cxn ang="0">
                          <a:pos x="connsiteX0" y="connsiteY0"/>
                        </a:cxn>
                        <a:cxn ang="0">
                          <a:pos x="connsiteX1" y="connsiteY1"/>
                        </a:cxn>
                        <a:cxn ang="0">
                          <a:pos x="connsiteX2" y="connsiteY2"/>
                        </a:cxn>
                        <a:cxn ang="0">
                          <a:pos x="connsiteX3" y="connsiteY3"/>
                        </a:cxn>
                      </a:cxnLst>
                      <a:rect l="l" t="t" r="r" b="b"/>
                      <a:pathLst>
                        <a:path w="92057" h="90788">
                          <a:moveTo>
                            <a:pt x="85040" y="0"/>
                          </a:moveTo>
                          <a:lnTo>
                            <a:pt x="92057" y="6603"/>
                          </a:lnTo>
                          <a:lnTo>
                            <a:pt x="7019" y="90788"/>
                          </a:lnTo>
                          <a:lnTo>
                            <a:pt x="0" y="83772"/>
                          </a:lnTo>
                          <a:close/>
                        </a:path>
                      </a:pathLst>
                    </a:custGeom>
                    <a:solidFill>
                      <a:srgbClr val="000000"/>
                    </a:solidFill>
                    <a:ln w="4127" cap="flat">
                      <a:noFill/>
                      <a:prstDash val="solid"/>
                      <a:miter/>
                    </a:ln>
                  </p:spPr>
                  <p:txBody>
                    <a:bodyPr rtlCol="0" anchor="ctr"/>
                    <a:lstStyle/>
                    <a:p>
                      <a:endParaRPr lang="en-US"/>
                    </a:p>
                  </p:txBody>
                </p:sp>
              </p:grpSp>
              <p:grpSp>
                <p:nvGrpSpPr>
                  <p:cNvPr id="91" name="Graphic 1533">
                    <a:extLst>
                      <a:ext uri="{FF2B5EF4-FFF2-40B4-BE49-F238E27FC236}">
                        <a16:creationId xmlns:a16="http://schemas.microsoft.com/office/drawing/2014/main" id="{2606D474-69DB-4CCF-93B7-9D9C06C28693}"/>
                      </a:ext>
                    </a:extLst>
                  </p:cNvPr>
                  <p:cNvGrpSpPr/>
                  <p:nvPr/>
                </p:nvGrpSpPr>
                <p:grpSpPr>
                  <a:xfrm>
                    <a:off x="2907569" y="5585572"/>
                    <a:ext cx="76370" cy="75106"/>
                    <a:chOff x="2907569" y="5585572"/>
                    <a:chExt cx="76370" cy="75106"/>
                  </a:xfrm>
                  <a:solidFill>
                    <a:srgbClr val="000000"/>
                  </a:solidFill>
                </p:grpSpPr>
                <p:sp>
                  <p:nvSpPr>
                    <p:cNvPr id="92" name="Freeform 251">
                      <a:extLst>
                        <a:ext uri="{FF2B5EF4-FFF2-40B4-BE49-F238E27FC236}">
                          <a16:creationId xmlns:a16="http://schemas.microsoft.com/office/drawing/2014/main" id="{EDE28C7B-BBA0-4FFD-9FCE-9E6D62D9CC26}"/>
                        </a:ext>
                      </a:extLst>
                    </p:cNvPr>
                    <p:cNvSpPr/>
                    <p:nvPr/>
                  </p:nvSpPr>
                  <p:spPr>
                    <a:xfrm>
                      <a:off x="2910871" y="5588874"/>
                      <a:ext cx="69765" cy="68503"/>
                    </a:xfrm>
                    <a:custGeom>
                      <a:avLst/>
                      <a:gdLst>
                        <a:gd name="connsiteX0" fmla="*/ 0 w 69765"/>
                        <a:gd name="connsiteY0" fmla="*/ 68504 h 68503"/>
                        <a:gd name="connsiteX1" fmla="*/ 69765 w 69765"/>
                        <a:gd name="connsiteY1" fmla="*/ 0 h 68503"/>
                      </a:gdLst>
                      <a:ahLst/>
                      <a:cxnLst>
                        <a:cxn ang="0">
                          <a:pos x="connsiteX0" y="connsiteY0"/>
                        </a:cxn>
                        <a:cxn ang="0">
                          <a:pos x="connsiteX1" y="connsiteY1"/>
                        </a:cxn>
                      </a:cxnLst>
                      <a:rect l="l" t="t" r="r" b="b"/>
                      <a:pathLst>
                        <a:path w="69765" h="68503">
                          <a:moveTo>
                            <a:pt x="0" y="68504"/>
                          </a:moveTo>
                          <a:lnTo>
                            <a:pt x="69765" y="0"/>
                          </a:lnTo>
                        </a:path>
                      </a:pathLst>
                    </a:custGeom>
                    <a:ln w="4127" cap="flat">
                      <a:noFill/>
                      <a:prstDash val="solid"/>
                      <a:miter/>
                    </a:ln>
                  </p:spPr>
                  <p:txBody>
                    <a:bodyPr rtlCol="0" anchor="ctr"/>
                    <a:lstStyle/>
                    <a:p>
                      <a:endParaRPr lang="en-US"/>
                    </a:p>
                  </p:txBody>
                </p:sp>
                <p:sp>
                  <p:nvSpPr>
                    <p:cNvPr id="93" name="Freeform 252">
                      <a:extLst>
                        <a:ext uri="{FF2B5EF4-FFF2-40B4-BE49-F238E27FC236}">
                          <a16:creationId xmlns:a16="http://schemas.microsoft.com/office/drawing/2014/main" id="{F775B849-5C91-486E-8B67-750AF137211E}"/>
                        </a:ext>
                      </a:extLst>
                    </p:cNvPr>
                    <p:cNvSpPr/>
                    <p:nvPr/>
                  </p:nvSpPr>
                  <p:spPr>
                    <a:xfrm>
                      <a:off x="2907569" y="5585572"/>
                      <a:ext cx="76370" cy="75106"/>
                    </a:xfrm>
                    <a:custGeom>
                      <a:avLst/>
                      <a:gdLst>
                        <a:gd name="connsiteX0" fmla="*/ 69352 w 76370"/>
                        <a:gd name="connsiteY0" fmla="*/ 0 h 75106"/>
                        <a:gd name="connsiteX1" fmla="*/ 76370 w 76370"/>
                        <a:gd name="connsiteY1" fmla="*/ 6603 h 75106"/>
                        <a:gd name="connsiteX2" fmla="*/ 7018 w 76370"/>
                        <a:gd name="connsiteY2" fmla="*/ 75107 h 75106"/>
                        <a:gd name="connsiteX3" fmla="*/ 0 w 76370"/>
                        <a:gd name="connsiteY3" fmla="*/ 68091 h 75106"/>
                      </a:gdLst>
                      <a:ahLst/>
                      <a:cxnLst>
                        <a:cxn ang="0">
                          <a:pos x="connsiteX0" y="connsiteY0"/>
                        </a:cxn>
                        <a:cxn ang="0">
                          <a:pos x="connsiteX1" y="connsiteY1"/>
                        </a:cxn>
                        <a:cxn ang="0">
                          <a:pos x="connsiteX2" y="connsiteY2"/>
                        </a:cxn>
                        <a:cxn ang="0">
                          <a:pos x="connsiteX3" y="connsiteY3"/>
                        </a:cxn>
                      </a:cxnLst>
                      <a:rect l="l" t="t" r="r" b="b"/>
                      <a:pathLst>
                        <a:path w="76370" h="75106">
                          <a:moveTo>
                            <a:pt x="69352" y="0"/>
                          </a:moveTo>
                          <a:lnTo>
                            <a:pt x="76370" y="6603"/>
                          </a:lnTo>
                          <a:lnTo>
                            <a:pt x="7018" y="75107"/>
                          </a:lnTo>
                          <a:lnTo>
                            <a:pt x="0" y="68091"/>
                          </a:lnTo>
                          <a:close/>
                        </a:path>
                      </a:pathLst>
                    </a:custGeom>
                    <a:solidFill>
                      <a:srgbClr val="000000"/>
                    </a:solidFill>
                    <a:ln w="4127" cap="flat">
                      <a:noFill/>
                      <a:prstDash val="solid"/>
                      <a:miter/>
                    </a:ln>
                  </p:spPr>
                  <p:txBody>
                    <a:bodyPr rtlCol="0" anchor="ctr"/>
                    <a:lstStyle/>
                    <a:p>
                      <a:endParaRPr lang="en-US"/>
                    </a:p>
                  </p:txBody>
                </p:sp>
              </p:grpSp>
            </p:grpSp>
          </p:grpSp>
        </p:grpSp>
        <p:grpSp>
          <p:nvGrpSpPr>
            <p:cNvPr id="34" name="Graphic 1533">
              <a:extLst>
                <a:ext uri="{FF2B5EF4-FFF2-40B4-BE49-F238E27FC236}">
                  <a16:creationId xmlns:a16="http://schemas.microsoft.com/office/drawing/2014/main" id="{75DC7840-0653-4035-A953-9E1BFF0D8AEC}"/>
                </a:ext>
              </a:extLst>
            </p:cNvPr>
            <p:cNvGrpSpPr/>
            <p:nvPr/>
          </p:nvGrpSpPr>
          <p:grpSpPr>
            <a:xfrm>
              <a:off x="2717262" y="5341682"/>
              <a:ext cx="392171" cy="68916"/>
              <a:chOff x="2717262" y="5341682"/>
              <a:chExt cx="392171" cy="68916"/>
            </a:xfrm>
            <a:solidFill>
              <a:srgbClr val="000000"/>
            </a:solidFill>
          </p:grpSpPr>
          <p:grpSp>
            <p:nvGrpSpPr>
              <p:cNvPr id="76" name="Graphic 1533">
                <a:extLst>
                  <a:ext uri="{FF2B5EF4-FFF2-40B4-BE49-F238E27FC236}">
                    <a16:creationId xmlns:a16="http://schemas.microsoft.com/office/drawing/2014/main" id="{1DA15227-899B-4856-8A9E-4EBAED1AEA1E}"/>
                  </a:ext>
                </a:extLst>
              </p:cNvPr>
              <p:cNvGrpSpPr/>
              <p:nvPr/>
            </p:nvGrpSpPr>
            <p:grpSpPr>
              <a:xfrm>
                <a:off x="2815099" y="5341682"/>
                <a:ext cx="196498" cy="9491"/>
                <a:chOff x="2815099" y="5341682"/>
                <a:chExt cx="196498" cy="9491"/>
              </a:xfrm>
              <a:solidFill>
                <a:srgbClr val="000000"/>
              </a:solidFill>
            </p:grpSpPr>
            <p:sp>
              <p:nvSpPr>
                <p:cNvPr id="83" name="Freeform 242">
                  <a:extLst>
                    <a:ext uri="{FF2B5EF4-FFF2-40B4-BE49-F238E27FC236}">
                      <a16:creationId xmlns:a16="http://schemas.microsoft.com/office/drawing/2014/main" id="{F6EB4B43-5D77-4079-868C-15B276F369C8}"/>
                    </a:ext>
                  </a:extLst>
                </p:cNvPr>
                <p:cNvSpPr/>
                <p:nvPr/>
              </p:nvSpPr>
              <p:spPr>
                <a:xfrm>
                  <a:off x="2815099" y="5346634"/>
                  <a:ext cx="196498" cy="4126"/>
                </a:xfrm>
                <a:custGeom>
                  <a:avLst/>
                  <a:gdLst>
                    <a:gd name="connsiteX0" fmla="*/ 196499 w 196498"/>
                    <a:gd name="connsiteY0" fmla="*/ 0 h 4126"/>
                    <a:gd name="connsiteX1" fmla="*/ 0 w 196498"/>
                    <a:gd name="connsiteY1" fmla="*/ 0 h 4126"/>
                  </a:gdLst>
                  <a:ahLst/>
                  <a:cxnLst>
                    <a:cxn ang="0">
                      <a:pos x="connsiteX0" y="connsiteY0"/>
                    </a:cxn>
                    <a:cxn ang="0">
                      <a:pos x="connsiteX1" y="connsiteY1"/>
                    </a:cxn>
                  </a:cxnLst>
                  <a:rect l="l" t="t" r="r" b="b"/>
                  <a:pathLst>
                    <a:path w="196498" h="4126">
                      <a:moveTo>
                        <a:pt x="196499" y="0"/>
                      </a:moveTo>
                      <a:lnTo>
                        <a:pt x="0" y="0"/>
                      </a:lnTo>
                    </a:path>
                  </a:pathLst>
                </a:custGeom>
                <a:ln w="4127" cap="flat">
                  <a:noFill/>
                  <a:prstDash val="solid"/>
                  <a:miter/>
                </a:ln>
              </p:spPr>
              <p:txBody>
                <a:bodyPr rtlCol="0" anchor="ctr"/>
                <a:lstStyle/>
                <a:p>
                  <a:endParaRPr lang="en-US"/>
                </a:p>
              </p:txBody>
            </p:sp>
            <p:sp>
              <p:nvSpPr>
                <p:cNvPr id="84" name="Freeform 243">
                  <a:extLst>
                    <a:ext uri="{FF2B5EF4-FFF2-40B4-BE49-F238E27FC236}">
                      <a16:creationId xmlns:a16="http://schemas.microsoft.com/office/drawing/2014/main" id="{1D3BA229-E698-4BCB-896E-18004F311704}"/>
                    </a:ext>
                  </a:extLst>
                </p:cNvPr>
                <p:cNvSpPr/>
                <p:nvPr/>
              </p:nvSpPr>
              <p:spPr>
                <a:xfrm>
                  <a:off x="2815099" y="5341682"/>
                  <a:ext cx="196085" cy="9491"/>
                </a:xfrm>
                <a:custGeom>
                  <a:avLst/>
                  <a:gdLst>
                    <a:gd name="connsiteX0" fmla="*/ 0 w 196085"/>
                    <a:gd name="connsiteY0" fmla="*/ 0 h 9491"/>
                    <a:gd name="connsiteX1" fmla="*/ 196086 w 196085"/>
                    <a:gd name="connsiteY1" fmla="*/ 0 h 9491"/>
                    <a:gd name="connsiteX2" fmla="*/ 196086 w 196085"/>
                    <a:gd name="connsiteY2" fmla="*/ 9492 h 9491"/>
                    <a:gd name="connsiteX3" fmla="*/ 0 w 196085"/>
                    <a:gd name="connsiteY3" fmla="*/ 9492 h 9491"/>
                  </a:gdLst>
                  <a:ahLst/>
                  <a:cxnLst>
                    <a:cxn ang="0">
                      <a:pos x="connsiteX0" y="connsiteY0"/>
                    </a:cxn>
                    <a:cxn ang="0">
                      <a:pos x="connsiteX1" y="connsiteY1"/>
                    </a:cxn>
                    <a:cxn ang="0">
                      <a:pos x="connsiteX2" y="connsiteY2"/>
                    </a:cxn>
                    <a:cxn ang="0">
                      <a:pos x="connsiteX3" y="connsiteY3"/>
                    </a:cxn>
                  </a:cxnLst>
                  <a:rect l="l" t="t" r="r" b="b"/>
                  <a:pathLst>
                    <a:path w="196085" h="9491">
                      <a:moveTo>
                        <a:pt x="0" y="0"/>
                      </a:moveTo>
                      <a:lnTo>
                        <a:pt x="196086" y="0"/>
                      </a:lnTo>
                      <a:lnTo>
                        <a:pt x="196086" y="9492"/>
                      </a:lnTo>
                      <a:lnTo>
                        <a:pt x="0" y="9492"/>
                      </a:lnTo>
                      <a:close/>
                    </a:path>
                  </a:pathLst>
                </a:custGeom>
                <a:solidFill>
                  <a:srgbClr val="000000"/>
                </a:solidFill>
                <a:ln w="4127" cap="flat">
                  <a:noFill/>
                  <a:prstDash val="solid"/>
                  <a:miter/>
                </a:ln>
              </p:spPr>
              <p:txBody>
                <a:bodyPr rtlCol="0" anchor="ctr"/>
                <a:lstStyle/>
                <a:p>
                  <a:endParaRPr lang="en-US"/>
                </a:p>
              </p:txBody>
            </p:sp>
          </p:grpSp>
          <p:grpSp>
            <p:nvGrpSpPr>
              <p:cNvPr id="77" name="Graphic 1533">
                <a:extLst>
                  <a:ext uri="{FF2B5EF4-FFF2-40B4-BE49-F238E27FC236}">
                    <a16:creationId xmlns:a16="http://schemas.microsoft.com/office/drawing/2014/main" id="{3D0688B9-91C1-4C11-97A7-2747E407B670}"/>
                  </a:ext>
                </a:extLst>
              </p:cNvPr>
              <p:cNvGrpSpPr/>
              <p:nvPr/>
            </p:nvGrpSpPr>
            <p:grpSpPr>
              <a:xfrm>
                <a:off x="2766387" y="5371395"/>
                <a:ext cx="294335" cy="9491"/>
                <a:chOff x="2766387" y="5371395"/>
                <a:chExt cx="294335" cy="9491"/>
              </a:xfrm>
              <a:solidFill>
                <a:srgbClr val="000000"/>
              </a:solidFill>
            </p:grpSpPr>
            <p:sp>
              <p:nvSpPr>
                <p:cNvPr id="81" name="Freeform 240">
                  <a:extLst>
                    <a:ext uri="{FF2B5EF4-FFF2-40B4-BE49-F238E27FC236}">
                      <a16:creationId xmlns:a16="http://schemas.microsoft.com/office/drawing/2014/main" id="{020494F4-C386-45DC-BF09-74807D0DDBD1}"/>
                    </a:ext>
                  </a:extLst>
                </p:cNvPr>
                <p:cNvSpPr/>
                <p:nvPr/>
              </p:nvSpPr>
              <p:spPr>
                <a:xfrm>
                  <a:off x="2766387" y="5376347"/>
                  <a:ext cx="293922" cy="4126"/>
                </a:xfrm>
                <a:custGeom>
                  <a:avLst/>
                  <a:gdLst>
                    <a:gd name="connsiteX0" fmla="*/ 293923 w 293922"/>
                    <a:gd name="connsiteY0" fmla="*/ 0 h 4126"/>
                    <a:gd name="connsiteX1" fmla="*/ 0 w 293922"/>
                    <a:gd name="connsiteY1" fmla="*/ 0 h 4126"/>
                  </a:gdLst>
                  <a:ahLst/>
                  <a:cxnLst>
                    <a:cxn ang="0">
                      <a:pos x="connsiteX0" y="connsiteY0"/>
                    </a:cxn>
                    <a:cxn ang="0">
                      <a:pos x="connsiteX1" y="connsiteY1"/>
                    </a:cxn>
                  </a:cxnLst>
                  <a:rect l="l" t="t" r="r" b="b"/>
                  <a:pathLst>
                    <a:path w="293922" h="4126">
                      <a:moveTo>
                        <a:pt x="293923" y="0"/>
                      </a:moveTo>
                      <a:lnTo>
                        <a:pt x="0" y="0"/>
                      </a:lnTo>
                    </a:path>
                  </a:pathLst>
                </a:custGeom>
                <a:ln w="4127" cap="flat">
                  <a:noFill/>
                  <a:prstDash val="solid"/>
                  <a:miter/>
                </a:ln>
              </p:spPr>
              <p:txBody>
                <a:bodyPr rtlCol="0" anchor="ctr"/>
                <a:lstStyle/>
                <a:p>
                  <a:endParaRPr lang="en-US"/>
                </a:p>
              </p:txBody>
            </p:sp>
            <p:sp>
              <p:nvSpPr>
                <p:cNvPr id="82" name="Freeform 241">
                  <a:extLst>
                    <a:ext uri="{FF2B5EF4-FFF2-40B4-BE49-F238E27FC236}">
                      <a16:creationId xmlns:a16="http://schemas.microsoft.com/office/drawing/2014/main" id="{0475EBC7-9A51-4A78-AD78-76E6DBA3C9A6}"/>
                    </a:ext>
                  </a:extLst>
                </p:cNvPr>
                <p:cNvSpPr/>
                <p:nvPr/>
              </p:nvSpPr>
              <p:spPr>
                <a:xfrm>
                  <a:off x="2766387" y="5371395"/>
                  <a:ext cx="294335" cy="9491"/>
                </a:xfrm>
                <a:custGeom>
                  <a:avLst/>
                  <a:gdLst>
                    <a:gd name="connsiteX0" fmla="*/ 0 w 294335"/>
                    <a:gd name="connsiteY0" fmla="*/ 0 h 9491"/>
                    <a:gd name="connsiteX1" fmla="*/ 294335 w 294335"/>
                    <a:gd name="connsiteY1" fmla="*/ 0 h 9491"/>
                    <a:gd name="connsiteX2" fmla="*/ 294335 w 294335"/>
                    <a:gd name="connsiteY2" fmla="*/ 9492 h 9491"/>
                    <a:gd name="connsiteX3" fmla="*/ 0 w 294335"/>
                    <a:gd name="connsiteY3" fmla="*/ 9492 h 9491"/>
                  </a:gdLst>
                  <a:ahLst/>
                  <a:cxnLst>
                    <a:cxn ang="0">
                      <a:pos x="connsiteX0" y="connsiteY0"/>
                    </a:cxn>
                    <a:cxn ang="0">
                      <a:pos x="connsiteX1" y="connsiteY1"/>
                    </a:cxn>
                    <a:cxn ang="0">
                      <a:pos x="connsiteX2" y="connsiteY2"/>
                    </a:cxn>
                    <a:cxn ang="0">
                      <a:pos x="connsiteX3" y="connsiteY3"/>
                    </a:cxn>
                  </a:cxnLst>
                  <a:rect l="l" t="t" r="r" b="b"/>
                  <a:pathLst>
                    <a:path w="294335" h="9491">
                      <a:moveTo>
                        <a:pt x="0" y="0"/>
                      </a:moveTo>
                      <a:lnTo>
                        <a:pt x="294335" y="0"/>
                      </a:lnTo>
                      <a:lnTo>
                        <a:pt x="294335" y="9492"/>
                      </a:lnTo>
                      <a:lnTo>
                        <a:pt x="0" y="9492"/>
                      </a:lnTo>
                      <a:close/>
                    </a:path>
                  </a:pathLst>
                </a:custGeom>
                <a:solidFill>
                  <a:srgbClr val="000000"/>
                </a:solidFill>
                <a:ln w="4127" cap="flat">
                  <a:noFill/>
                  <a:prstDash val="solid"/>
                  <a:miter/>
                </a:ln>
              </p:spPr>
              <p:txBody>
                <a:bodyPr rtlCol="0" anchor="ctr"/>
                <a:lstStyle/>
                <a:p>
                  <a:endParaRPr lang="en-US"/>
                </a:p>
              </p:txBody>
            </p:sp>
          </p:grpSp>
          <p:grpSp>
            <p:nvGrpSpPr>
              <p:cNvPr id="78" name="Graphic 1533">
                <a:extLst>
                  <a:ext uri="{FF2B5EF4-FFF2-40B4-BE49-F238E27FC236}">
                    <a16:creationId xmlns:a16="http://schemas.microsoft.com/office/drawing/2014/main" id="{25820967-DEF2-462A-95C8-DFBDE144F8B3}"/>
                  </a:ext>
                </a:extLst>
              </p:cNvPr>
              <p:cNvGrpSpPr/>
              <p:nvPr/>
            </p:nvGrpSpPr>
            <p:grpSpPr>
              <a:xfrm>
                <a:off x="2717262" y="5401107"/>
                <a:ext cx="392171" cy="9491"/>
                <a:chOff x="2717262" y="5401107"/>
                <a:chExt cx="392171" cy="9491"/>
              </a:xfrm>
              <a:solidFill>
                <a:srgbClr val="000000"/>
              </a:solidFill>
            </p:grpSpPr>
            <p:sp>
              <p:nvSpPr>
                <p:cNvPr id="79" name="Freeform 238">
                  <a:extLst>
                    <a:ext uri="{FF2B5EF4-FFF2-40B4-BE49-F238E27FC236}">
                      <a16:creationId xmlns:a16="http://schemas.microsoft.com/office/drawing/2014/main" id="{3184D6CE-0809-42F9-B89C-A3F5EB009C34}"/>
                    </a:ext>
                  </a:extLst>
                </p:cNvPr>
                <p:cNvSpPr/>
                <p:nvPr/>
              </p:nvSpPr>
              <p:spPr>
                <a:xfrm>
                  <a:off x="2717262" y="5406059"/>
                  <a:ext cx="392171" cy="4126"/>
                </a:xfrm>
                <a:custGeom>
                  <a:avLst/>
                  <a:gdLst>
                    <a:gd name="connsiteX0" fmla="*/ 392172 w 392171"/>
                    <a:gd name="connsiteY0" fmla="*/ 0 h 4126"/>
                    <a:gd name="connsiteX1" fmla="*/ 0 w 392171"/>
                    <a:gd name="connsiteY1" fmla="*/ 0 h 4126"/>
                  </a:gdLst>
                  <a:ahLst/>
                  <a:cxnLst>
                    <a:cxn ang="0">
                      <a:pos x="connsiteX0" y="connsiteY0"/>
                    </a:cxn>
                    <a:cxn ang="0">
                      <a:pos x="connsiteX1" y="connsiteY1"/>
                    </a:cxn>
                  </a:cxnLst>
                  <a:rect l="l" t="t" r="r" b="b"/>
                  <a:pathLst>
                    <a:path w="392171" h="4126">
                      <a:moveTo>
                        <a:pt x="392172" y="0"/>
                      </a:moveTo>
                      <a:lnTo>
                        <a:pt x="0" y="0"/>
                      </a:lnTo>
                    </a:path>
                  </a:pathLst>
                </a:custGeom>
                <a:ln w="4127" cap="flat">
                  <a:noFill/>
                  <a:prstDash val="solid"/>
                  <a:miter/>
                </a:ln>
              </p:spPr>
              <p:txBody>
                <a:bodyPr rtlCol="0" anchor="ctr"/>
                <a:lstStyle/>
                <a:p>
                  <a:endParaRPr lang="en-US"/>
                </a:p>
              </p:txBody>
            </p:sp>
            <p:sp>
              <p:nvSpPr>
                <p:cNvPr id="80" name="Freeform 239">
                  <a:extLst>
                    <a:ext uri="{FF2B5EF4-FFF2-40B4-BE49-F238E27FC236}">
                      <a16:creationId xmlns:a16="http://schemas.microsoft.com/office/drawing/2014/main" id="{50FD3752-5BA5-4B2A-84FC-D369565501F7}"/>
                    </a:ext>
                  </a:extLst>
                </p:cNvPr>
                <p:cNvSpPr/>
                <p:nvPr/>
              </p:nvSpPr>
              <p:spPr>
                <a:xfrm>
                  <a:off x="2717262" y="5401107"/>
                  <a:ext cx="392171" cy="9491"/>
                </a:xfrm>
                <a:custGeom>
                  <a:avLst/>
                  <a:gdLst>
                    <a:gd name="connsiteX0" fmla="*/ 0 w 392171"/>
                    <a:gd name="connsiteY0" fmla="*/ 0 h 9491"/>
                    <a:gd name="connsiteX1" fmla="*/ 392172 w 392171"/>
                    <a:gd name="connsiteY1" fmla="*/ 0 h 9491"/>
                    <a:gd name="connsiteX2" fmla="*/ 392172 w 392171"/>
                    <a:gd name="connsiteY2" fmla="*/ 9492 h 9491"/>
                    <a:gd name="connsiteX3" fmla="*/ 0 w 392171"/>
                    <a:gd name="connsiteY3" fmla="*/ 9492 h 9491"/>
                  </a:gdLst>
                  <a:ahLst/>
                  <a:cxnLst>
                    <a:cxn ang="0">
                      <a:pos x="connsiteX0" y="connsiteY0"/>
                    </a:cxn>
                    <a:cxn ang="0">
                      <a:pos x="connsiteX1" y="connsiteY1"/>
                    </a:cxn>
                    <a:cxn ang="0">
                      <a:pos x="connsiteX2" y="connsiteY2"/>
                    </a:cxn>
                    <a:cxn ang="0">
                      <a:pos x="connsiteX3" y="connsiteY3"/>
                    </a:cxn>
                  </a:cxnLst>
                  <a:rect l="l" t="t" r="r" b="b"/>
                  <a:pathLst>
                    <a:path w="392171" h="9491">
                      <a:moveTo>
                        <a:pt x="0" y="0"/>
                      </a:moveTo>
                      <a:lnTo>
                        <a:pt x="392172" y="0"/>
                      </a:lnTo>
                      <a:lnTo>
                        <a:pt x="392172" y="9492"/>
                      </a:lnTo>
                      <a:lnTo>
                        <a:pt x="0" y="9492"/>
                      </a:lnTo>
                      <a:close/>
                    </a:path>
                  </a:pathLst>
                </a:custGeom>
                <a:solidFill>
                  <a:srgbClr val="000000"/>
                </a:solidFill>
                <a:ln w="4127" cap="flat">
                  <a:noFill/>
                  <a:prstDash val="solid"/>
                  <a:miter/>
                </a:ln>
              </p:spPr>
              <p:txBody>
                <a:bodyPr rtlCol="0" anchor="ctr"/>
                <a:lstStyle/>
                <a:p>
                  <a:endParaRPr lang="en-US"/>
                </a:p>
              </p:txBody>
            </p:sp>
          </p:grpSp>
        </p:grpSp>
        <p:grpSp>
          <p:nvGrpSpPr>
            <p:cNvPr id="35" name="Graphic 1533">
              <a:extLst>
                <a:ext uri="{FF2B5EF4-FFF2-40B4-BE49-F238E27FC236}">
                  <a16:creationId xmlns:a16="http://schemas.microsoft.com/office/drawing/2014/main" id="{7FF0E45A-9C20-4EAA-879B-6DBDE7D69C7A}"/>
                </a:ext>
              </a:extLst>
            </p:cNvPr>
            <p:cNvGrpSpPr/>
            <p:nvPr/>
          </p:nvGrpSpPr>
          <p:grpSpPr>
            <a:xfrm>
              <a:off x="5207346" y="4780447"/>
              <a:ext cx="1056799" cy="1040762"/>
              <a:chOff x="5207346" y="4780447"/>
              <a:chExt cx="1056799" cy="1040762"/>
            </a:xfrm>
          </p:grpSpPr>
          <p:sp>
            <p:nvSpPr>
              <p:cNvPr id="74" name="Freeform 233">
                <a:extLst>
                  <a:ext uri="{FF2B5EF4-FFF2-40B4-BE49-F238E27FC236}">
                    <a16:creationId xmlns:a16="http://schemas.microsoft.com/office/drawing/2014/main" id="{A03D750F-BB69-4A76-AF2B-32C6E4D62C61}"/>
                  </a:ext>
                </a:extLst>
              </p:cNvPr>
              <p:cNvSpPr/>
              <p:nvPr/>
            </p:nvSpPr>
            <p:spPr>
              <a:xfrm>
                <a:off x="5212300" y="4784986"/>
                <a:ext cx="1046892" cy="1031683"/>
              </a:xfrm>
              <a:custGeom>
                <a:avLst/>
                <a:gdLst>
                  <a:gd name="connsiteX0" fmla="*/ 1046892 w 1046892"/>
                  <a:gd name="connsiteY0" fmla="*/ 515841 h 1031683"/>
                  <a:gd name="connsiteX1" fmla="*/ 523446 w 1046892"/>
                  <a:gd name="connsiteY1" fmla="*/ 1031683 h 1031683"/>
                  <a:gd name="connsiteX2" fmla="*/ 0 w 1046892"/>
                  <a:gd name="connsiteY2" fmla="*/ 515841 h 1031683"/>
                  <a:gd name="connsiteX3" fmla="*/ 523446 w 1046892"/>
                  <a:gd name="connsiteY3" fmla="*/ 0 h 1031683"/>
                  <a:gd name="connsiteX4" fmla="*/ 1046892 w 1046892"/>
                  <a:gd name="connsiteY4" fmla="*/ 515841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2" y="515841"/>
                    </a:moveTo>
                    <a:cubicBezTo>
                      <a:pt x="1046892" y="800733"/>
                      <a:pt x="812538" y="1031683"/>
                      <a:pt x="523446" y="1031683"/>
                    </a:cubicBezTo>
                    <a:cubicBezTo>
                      <a:pt x="234354" y="1031683"/>
                      <a:pt x="0" y="800733"/>
                      <a:pt x="0" y="515841"/>
                    </a:cubicBezTo>
                    <a:cubicBezTo>
                      <a:pt x="0" y="230950"/>
                      <a:pt x="234354" y="0"/>
                      <a:pt x="523446" y="0"/>
                    </a:cubicBezTo>
                    <a:cubicBezTo>
                      <a:pt x="812538" y="0"/>
                      <a:pt x="1046892" y="230950"/>
                      <a:pt x="1046892" y="515841"/>
                    </a:cubicBezTo>
                    <a:close/>
                  </a:path>
                </a:pathLst>
              </a:custGeom>
              <a:solidFill>
                <a:srgbClr val="FFFFFF"/>
              </a:solidFill>
              <a:ln w="4127" cap="flat">
                <a:noFill/>
                <a:prstDash val="solid"/>
                <a:miter/>
              </a:ln>
            </p:spPr>
            <p:txBody>
              <a:bodyPr rtlCol="0" anchor="ctr"/>
              <a:lstStyle/>
              <a:p>
                <a:endParaRPr lang="en-US"/>
              </a:p>
            </p:txBody>
          </p:sp>
          <p:sp>
            <p:nvSpPr>
              <p:cNvPr id="75" name="Freeform 234">
                <a:extLst>
                  <a:ext uri="{FF2B5EF4-FFF2-40B4-BE49-F238E27FC236}">
                    <a16:creationId xmlns:a16="http://schemas.microsoft.com/office/drawing/2014/main" id="{18518CD7-31C1-4105-8813-BE3C9F574572}"/>
                  </a:ext>
                </a:extLst>
              </p:cNvPr>
              <p:cNvSpPr/>
              <p:nvPr/>
            </p:nvSpPr>
            <p:spPr>
              <a:xfrm>
                <a:off x="5207346" y="4780447"/>
                <a:ext cx="1056799" cy="1040762"/>
              </a:xfrm>
              <a:custGeom>
                <a:avLst/>
                <a:gdLst>
                  <a:gd name="connsiteX0" fmla="*/ 528400 w 1056799"/>
                  <a:gd name="connsiteY0" fmla="*/ 1040762 h 1040762"/>
                  <a:gd name="connsiteX1" fmla="*/ 0 w 1056799"/>
                  <a:gd name="connsiteY1" fmla="*/ 520381 h 1040762"/>
                  <a:gd name="connsiteX2" fmla="*/ 528400 w 1056799"/>
                  <a:gd name="connsiteY2" fmla="*/ 0 h 1040762"/>
                  <a:gd name="connsiteX3" fmla="*/ 1056800 w 1056799"/>
                  <a:gd name="connsiteY3" fmla="*/ 520381 h 1040762"/>
                  <a:gd name="connsiteX4" fmla="*/ 528400 w 1056799"/>
                  <a:gd name="connsiteY4" fmla="*/ 1040762 h 1040762"/>
                  <a:gd name="connsiteX5" fmla="*/ 528400 w 1056799"/>
                  <a:gd name="connsiteY5" fmla="*/ 9492 h 1040762"/>
                  <a:gd name="connsiteX6" fmla="*/ 9908 w 1056799"/>
                  <a:gd name="connsiteY6" fmla="*/ 520381 h 1040762"/>
                  <a:gd name="connsiteX7" fmla="*/ 528400 w 1056799"/>
                  <a:gd name="connsiteY7" fmla="*/ 1031271 h 1040762"/>
                  <a:gd name="connsiteX8" fmla="*/ 1046893 w 1056799"/>
                  <a:gd name="connsiteY8" fmla="*/ 520381 h 1040762"/>
                  <a:gd name="connsiteX9" fmla="*/ 528400 w 1056799"/>
                  <a:gd name="connsiteY9" fmla="*/ 9492 h 104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2">
                    <a:moveTo>
                      <a:pt x="528400" y="1040762"/>
                    </a:moveTo>
                    <a:cubicBezTo>
                      <a:pt x="236955" y="1040762"/>
                      <a:pt x="0" y="807189"/>
                      <a:pt x="0" y="520381"/>
                    </a:cubicBezTo>
                    <a:cubicBezTo>
                      <a:pt x="0" y="233160"/>
                      <a:pt x="236955" y="0"/>
                      <a:pt x="528400" y="0"/>
                    </a:cubicBezTo>
                    <a:cubicBezTo>
                      <a:pt x="819846" y="0"/>
                      <a:pt x="1056800" y="233573"/>
                      <a:pt x="1056800" y="520381"/>
                    </a:cubicBezTo>
                    <a:cubicBezTo>
                      <a:pt x="1056800" y="807189"/>
                      <a:pt x="819846" y="1040762"/>
                      <a:pt x="528400" y="1040762"/>
                    </a:cubicBezTo>
                    <a:close/>
                    <a:moveTo>
                      <a:pt x="528400" y="9492"/>
                    </a:moveTo>
                    <a:cubicBezTo>
                      <a:pt x="242321" y="9492"/>
                      <a:pt x="9908" y="238525"/>
                      <a:pt x="9908" y="520381"/>
                    </a:cubicBezTo>
                    <a:cubicBezTo>
                      <a:pt x="9908" y="802237"/>
                      <a:pt x="242734" y="1031271"/>
                      <a:pt x="528400" y="1031271"/>
                    </a:cubicBezTo>
                    <a:cubicBezTo>
                      <a:pt x="814479" y="1031271"/>
                      <a:pt x="1046893" y="802237"/>
                      <a:pt x="1046893" y="520381"/>
                    </a:cubicBezTo>
                    <a:cubicBezTo>
                      <a:pt x="1046893" y="238525"/>
                      <a:pt x="814479" y="9492"/>
                      <a:pt x="528400" y="9492"/>
                    </a:cubicBezTo>
                    <a:close/>
                  </a:path>
                </a:pathLst>
              </a:custGeom>
              <a:solidFill>
                <a:srgbClr val="000000"/>
              </a:solidFill>
              <a:ln w="4127" cap="flat">
                <a:noFill/>
                <a:prstDash val="solid"/>
                <a:miter/>
              </a:ln>
            </p:spPr>
            <p:txBody>
              <a:bodyPr rtlCol="0" anchor="ctr"/>
              <a:lstStyle/>
              <a:p>
                <a:endParaRPr lang="en-US"/>
              </a:p>
            </p:txBody>
          </p:sp>
        </p:grpSp>
        <p:sp>
          <p:nvSpPr>
            <p:cNvPr id="36" name="TextBox 35">
              <a:extLst>
                <a:ext uri="{FF2B5EF4-FFF2-40B4-BE49-F238E27FC236}">
                  <a16:creationId xmlns:a16="http://schemas.microsoft.com/office/drawing/2014/main" id="{951C7188-D596-4F7F-9A32-2441A9836535}"/>
                </a:ext>
              </a:extLst>
            </p:cNvPr>
            <p:cNvSpPr txBox="1"/>
            <p:nvPr/>
          </p:nvSpPr>
          <p:spPr>
            <a:xfrm>
              <a:off x="5334449" y="5091441"/>
              <a:ext cx="759518" cy="209571"/>
            </a:xfrm>
            <a:prstGeom prst="rect">
              <a:avLst/>
            </a:prstGeom>
            <a:noFill/>
          </p:spPr>
          <p:txBody>
            <a:bodyPr wrap="none" rtlCol="0">
              <a:spAutoFit/>
            </a:bodyPr>
            <a:lstStyle/>
            <a:p>
              <a:pPr algn="l"/>
              <a:r>
                <a:rPr lang="lt-LT" sz="942" b="1" spc="0" baseline="0" dirty="0">
                  <a:solidFill>
                    <a:srgbClr val="000000"/>
                  </a:solidFill>
                  <a:latin typeface="Avenir-Medium"/>
                  <a:sym typeface="Avenir-Medium"/>
                  <a:rtl val="0"/>
                </a:rPr>
                <a:t>ASMENINIAI</a:t>
              </a:r>
              <a:endParaRPr lang="en-US" sz="942" b="1" spc="0" baseline="0" dirty="0">
                <a:solidFill>
                  <a:srgbClr val="000000"/>
                </a:solidFill>
                <a:latin typeface="Avenir-Medium"/>
                <a:sym typeface="Avenir-Medium"/>
                <a:rtl val="0"/>
              </a:endParaRPr>
            </a:p>
          </p:txBody>
        </p:sp>
        <p:sp>
          <p:nvSpPr>
            <p:cNvPr id="37" name="TextBox 36">
              <a:extLst>
                <a:ext uri="{FF2B5EF4-FFF2-40B4-BE49-F238E27FC236}">
                  <a16:creationId xmlns:a16="http://schemas.microsoft.com/office/drawing/2014/main" id="{CB8F9A35-C6F4-4AC8-80A1-12EE2C7CA148}"/>
                </a:ext>
              </a:extLst>
            </p:cNvPr>
            <p:cNvSpPr txBox="1"/>
            <p:nvPr/>
          </p:nvSpPr>
          <p:spPr>
            <a:xfrm>
              <a:off x="5378530" y="5289304"/>
              <a:ext cx="645485" cy="209571"/>
            </a:xfrm>
            <a:prstGeom prst="rect">
              <a:avLst/>
            </a:prstGeom>
            <a:noFill/>
          </p:spPr>
          <p:txBody>
            <a:bodyPr wrap="none" rtlCol="0">
              <a:spAutoFit/>
            </a:bodyPr>
            <a:lstStyle/>
            <a:p>
              <a:pPr algn="l"/>
              <a:r>
                <a:rPr lang="lt-LT" sz="942" b="1" spc="0" baseline="0" dirty="0">
                  <a:solidFill>
                    <a:srgbClr val="000000"/>
                  </a:solidFill>
                  <a:latin typeface="Avenir-Medium"/>
                  <a:sym typeface="Avenir-Medium"/>
                  <a:rtl val="0"/>
                </a:rPr>
                <a:t>VEIKSNIAI</a:t>
              </a:r>
              <a:endParaRPr lang="en-US" sz="942" b="1" spc="0" baseline="0" dirty="0">
                <a:solidFill>
                  <a:srgbClr val="000000"/>
                </a:solidFill>
                <a:latin typeface="Avenir-Medium"/>
                <a:sym typeface="Avenir-Medium"/>
                <a:rtl val="0"/>
              </a:endParaRPr>
            </a:p>
          </p:txBody>
        </p:sp>
        <p:grpSp>
          <p:nvGrpSpPr>
            <p:cNvPr id="38" name="Graphic 1533">
              <a:extLst>
                <a:ext uri="{FF2B5EF4-FFF2-40B4-BE49-F238E27FC236}">
                  <a16:creationId xmlns:a16="http://schemas.microsoft.com/office/drawing/2014/main" id="{80486E0E-6688-48A1-BA9A-3C948DA362D7}"/>
                </a:ext>
              </a:extLst>
            </p:cNvPr>
            <p:cNvGrpSpPr/>
            <p:nvPr/>
          </p:nvGrpSpPr>
          <p:grpSpPr>
            <a:xfrm>
              <a:off x="4759032" y="4982244"/>
              <a:ext cx="553581" cy="9491"/>
              <a:chOff x="4759032" y="4982244"/>
              <a:chExt cx="553581" cy="9491"/>
            </a:xfrm>
            <a:solidFill>
              <a:srgbClr val="000000"/>
            </a:solidFill>
          </p:grpSpPr>
          <p:sp>
            <p:nvSpPr>
              <p:cNvPr id="72" name="Freeform 231">
                <a:extLst>
                  <a:ext uri="{FF2B5EF4-FFF2-40B4-BE49-F238E27FC236}">
                    <a16:creationId xmlns:a16="http://schemas.microsoft.com/office/drawing/2014/main" id="{88973CA7-8DA8-4D6B-BCE1-CFEC27A60608}"/>
                  </a:ext>
                </a:extLst>
              </p:cNvPr>
              <p:cNvSpPr/>
              <p:nvPr/>
            </p:nvSpPr>
            <p:spPr>
              <a:xfrm>
                <a:off x="4759032" y="4987196"/>
                <a:ext cx="553581" cy="4126"/>
              </a:xfrm>
              <a:custGeom>
                <a:avLst/>
                <a:gdLst>
                  <a:gd name="connsiteX0" fmla="*/ 0 w 553581"/>
                  <a:gd name="connsiteY0" fmla="*/ 0 h 4126"/>
                  <a:gd name="connsiteX1" fmla="*/ 553581 w 553581"/>
                  <a:gd name="connsiteY1" fmla="*/ 0 h 4126"/>
                </a:gdLst>
                <a:ahLst/>
                <a:cxnLst>
                  <a:cxn ang="0">
                    <a:pos x="connsiteX0" y="connsiteY0"/>
                  </a:cxn>
                  <a:cxn ang="0">
                    <a:pos x="connsiteX1" y="connsiteY1"/>
                  </a:cxn>
                </a:cxnLst>
                <a:rect l="l" t="t" r="r" b="b"/>
                <a:pathLst>
                  <a:path w="553581" h="4126">
                    <a:moveTo>
                      <a:pt x="0" y="0"/>
                    </a:moveTo>
                    <a:lnTo>
                      <a:pt x="553581" y="0"/>
                    </a:lnTo>
                  </a:path>
                </a:pathLst>
              </a:custGeom>
              <a:ln w="4127" cap="flat">
                <a:noFill/>
                <a:prstDash val="solid"/>
                <a:miter/>
              </a:ln>
            </p:spPr>
            <p:txBody>
              <a:bodyPr rtlCol="0" anchor="ctr"/>
              <a:lstStyle/>
              <a:p>
                <a:endParaRPr lang="en-US"/>
              </a:p>
            </p:txBody>
          </p:sp>
          <p:sp>
            <p:nvSpPr>
              <p:cNvPr id="73" name="Freeform 232">
                <a:extLst>
                  <a:ext uri="{FF2B5EF4-FFF2-40B4-BE49-F238E27FC236}">
                    <a16:creationId xmlns:a16="http://schemas.microsoft.com/office/drawing/2014/main" id="{DC5C272F-02FB-4F97-BF58-816957823B47}"/>
                  </a:ext>
                </a:extLst>
              </p:cNvPr>
              <p:cNvSpPr/>
              <p:nvPr/>
            </p:nvSpPr>
            <p:spPr>
              <a:xfrm>
                <a:off x="4759032" y="4982244"/>
                <a:ext cx="553581" cy="9491"/>
              </a:xfrm>
              <a:custGeom>
                <a:avLst/>
                <a:gdLst>
                  <a:gd name="connsiteX0" fmla="*/ 0 w 553581"/>
                  <a:gd name="connsiteY0" fmla="*/ 0 h 9491"/>
                  <a:gd name="connsiteX1" fmla="*/ 553582 w 553581"/>
                  <a:gd name="connsiteY1" fmla="*/ 0 h 9491"/>
                  <a:gd name="connsiteX2" fmla="*/ 553582 w 553581"/>
                  <a:gd name="connsiteY2" fmla="*/ 9492 h 9491"/>
                  <a:gd name="connsiteX3" fmla="*/ 0 w 553581"/>
                  <a:gd name="connsiteY3" fmla="*/ 9492 h 9491"/>
                </a:gdLst>
                <a:ahLst/>
                <a:cxnLst>
                  <a:cxn ang="0">
                    <a:pos x="connsiteX0" y="connsiteY0"/>
                  </a:cxn>
                  <a:cxn ang="0">
                    <a:pos x="connsiteX1" y="connsiteY1"/>
                  </a:cxn>
                  <a:cxn ang="0">
                    <a:pos x="connsiteX2" y="connsiteY2"/>
                  </a:cxn>
                  <a:cxn ang="0">
                    <a:pos x="connsiteX3" y="connsiteY3"/>
                  </a:cxn>
                </a:cxnLst>
                <a:rect l="l" t="t" r="r" b="b"/>
                <a:pathLst>
                  <a:path w="553581" h="9491">
                    <a:moveTo>
                      <a:pt x="0" y="0"/>
                    </a:moveTo>
                    <a:lnTo>
                      <a:pt x="553582" y="0"/>
                    </a:lnTo>
                    <a:lnTo>
                      <a:pt x="553582" y="9492"/>
                    </a:lnTo>
                    <a:lnTo>
                      <a:pt x="0" y="9492"/>
                    </a:lnTo>
                    <a:close/>
                  </a:path>
                </a:pathLst>
              </a:custGeom>
              <a:solidFill>
                <a:srgbClr val="000000"/>
              </a:solidFill>
              <a:ln w="4127" cap="flat">
                <a:noFill/>
                <a:prstDash val="solid"/>
                <a:miter/>
              </a:ln>
            </p:spPr>
            <p:txBody>
              <a:bodyPr rtlCol="0" anchor="ctr"/>
              <a:lstStyle/>
              <a:p>
                <a:endParaRPr lang="en-US"/>
              </a:p>
            </p:txBody>
          </p:sp>
        </p:grpSp>
        <p:grpSp>
          <p:nvGrpSpPr>
            <p:cNvPr id="39" name="Graphic 1533">
              <a:extLst>
                <a:ext uri="{FF2B5EF4-FFF2-40B4-BE49-F238E27FC236}">
                  <a16:creationId xmlns:a16="http://schemas.microsoft.com/office/drawing/2014/main" id="{CA6AF451-C354-456E-9832-0EECFE9896FE}"/>
                </a:ext>
              </a:extLst>
            </p:cNvPr>
            <p:cNvGrpSpPr/>
            <p:nvPr/>
          </p:nvGrpSpPr>
          <p:grpSpPr>
            <a:xfrm>
              <a:off x="4674406" y="4943040"/>
              <a:ext cx="89992" cy="88312"/>
              <a:chOff x="4674406" y="4943040"/>
              <a:chExt cx="89992" cy="88312"/>
            </a:xfrm>
          </p:grpSpPr>
          <p:sp>
            <p:nvSpPr>
              <p:cNvPr id="70" name="Freeform 229">
                <a:extLst>
                  <a:ext uri="{FF2B5EF4-FFF2-40B4-BE49-F238E27FC236}">
                    <a16:creationId xmlns:a16="http://schemas.microsoft.com/office/drawing/2014/main" id="{E79481E0-95D5-4870-BF32-5EEBE74A0717}"/>
                  </a:ext>
                </a:extLst>
              </p:cNvPr>
              <p:cNvSpPr/>
              <p:nvPr/>
            </p:nvSpPr>
            <p:spPr>
              <a:xfrm>
                <a:off x="4679359" y="4947992"/>
                <a:ext cx="80085" cy="78407"/>
              </a:xfrm>
              <a:custGeom>
                <a:avLst/>
                <a:gdLst>
                  <a:gd name="connsiteX0" fmla="*/ 80085 w 80085"/>
                  <a:gd name="connsiteY0" fmla="*/ 39204 h 78407"/>
                  <a:gd name="connsiteX1" fmla="*/ 40043 w 80085"/>
                  <a:gd name="connsiteY1" fmla="*/ 78408 h 78407"/>
                  <a:gd name="connsiteX2" fmla="*/ 0 w 80085"/>
                  <a:gd name="connsiteY2" fmla="*/ 39204 h 78407"/>
                  <a:gd name="connsiteX3" fmla="*/ 40043 w 80085"/>
                  <a:gd name="connsiteY3" fmla="*/ 0 h 78407"/>
                  <a:gd name="connsiteX4" fmla="*/ 80085 w 80085"/>
                  <a:gd name="connsiteY4" fmla="*/ 39204 h 7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85" h="78407">
                    <a:moveTo>
                      <a:pt x="80085" y="39204"/>
                    </a:moveTo>
                    <a:cubicBezTo>
                      <a:pt x="80085" y="60856"/>
                      <a:pt x="62158" y="78408"/>
                      <a:pt x="40043" y="78408"/>
                    </a:cubicBezTo>
                    <a:cubicBezTo>
                      <a:pt x="17928" y="78408"/>
                      <a:pt x="0" y="60856"/>
                      <a:pt x="0" y="39204"/>
                    </a:cubicBezTo>
                    <a:cubicBezTo>
                      <a:pt x="0" y="17552"/>
                      <a:pt x="17928" y="0"/>
                      <a:pt x="40043" y="0"/>
                    </a:cubicBezTo>
                    <a:cubicBezTo>
                      <a:pt x="62158" y="0"/>
                      <a:pt x="80085" y="17552"/>
                      <a:pt x="80085" y="39204"/>
                    </a:cubicBezTo>
                    <a:close/>
                  </a:path>
                </a:pathLst>
              </a:custGeom>
              <a:solidFill>
                <a:srgbClr val="FFFFFF"/>
              </a:solidFill>
              <a:ln w="4127" cap="flat">
                <a:noFill/>
                <a:prstDash val="solid"/>
                <a:miter/>
              </a:ln>
            </p:spPr>
            <p:txBody>
              <a:bodyPr rtlCol="0" anchor="ctr"/>
              <a:lstStyle/>
              <a:p>
                <a:endParaRPr lang="en-US"/>
              </a:p>
            </p:txBody>
          </p:sp>
          <p:sp>
            <p:nvSpPr>
              <p:cNvPr id="71" name="Freeform 230">
                <a:extLst>
                  <a:ext uri="{FF2B5EF4-FFF2-40B4-BE49-F238E27FC236}">
                    <a16:creationId xmlns:a16="http://schemas.microsoft.com/office/drawing/2014/main" id="{AF5DC147-2F7E-458E-ACEC-CB21A9FB9652}"/>
                  </a:ext>
                </a:extLst>
              </p:cNvPr>
              <p:cNvSpPr/>
              <p:nvPr/>
            </p:nvSpPr>
            <p:spPr>
              <a:xfrm>
                <a:off x="4674406" y="4943040"/>
                <a:ext cx="89992" cy="88312"/>
              </a:xfrm>
              <a:custGeom>
                <a:avLst/>
                <a:gdLst>
                  <a:gd name="connsiteX0" fmla="*/ 44996 w 89992"/>
                  <a:gd name="connsiteY0" fmla="*/ 88312 h 88312"/>
                  <a:gd name="connsiteX1" fmla="*/ 0 w 89992"/>
                  <a:gd name="connsiteY1" fmla="*/ 44156 h 88312"/>
                  <a:gd name="connsiteX2" fmla="*/ 44996 w 89992"/>
                  <a:gd name="connsiteY2" fmla="*/ 0 h 88312"/>
                  <a:gd name="connsiteX3" fmla="*/ 89992 w 89992"/>
                  <a:gd name="connsiteY3" fmla="*/ 44156 h 88312"/>
                  <a:gd name="connsiteX4" fmla="*/ 44996 w 89992"/>
                  <a:gd name="connsiteY4" fmla="*/ 88312 h 88312"/>
                  <a:gd name="connsiteX5" fmla="*/ 44996 w 89992"/>
                  <a:gd name="connsiteY5" fmla="*/ 9492 h 88312"/>
                  <a:gd name="connsiteX6" fmla="*/ 9907 w 89992"/>
                  <a:gd name="connsiteY6" fmla="*/ 44156 h 88312"/>
                  <a:gd name="connsiteX7" fmla="*/ 44996 w 89992"/>
                  <a:gd name="connsiteY7" fmla="*/ 78821 h 88312"/>
                  <a:gd name="connsiteX8" fmla="*/ 80085 w 89992"/>
                  <a:gd name="connsiteY8" fmla="*/ 44156 h 88312"/>
                  <a:gd name="connsiteX9" fmla="*/ 44996 w 89992"/>
                  <a:gd name="connsiteY9" fmla="*/ 9492 h 8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92" h="88312">
                    <a:moveTo>
                      <a:pt x="44996" y="88312"/>
                    </a:moveTo>
                    <a:cubicBezTo>
                      <a:pt x="20227" y="88312"/>
                      <a:pt x="0" y="68504"/>
                      <a:pt x="0" y="44156"/>
                    </a:cubicBezTo>
                    <a:cubicBezTo>
                      <a:pt x="0" y="19809"/>
                      <a:pt x="20227" y="0"/>
                      <a:pt x="44996" y="0"/>
                    </a:cubicBezTo>
                    <a:cubicBezTo>
                      <a:pt x="69765" y="0"/>
                      <a:pt x="89992" y="19809"/>
                      <a:pt x="89992" y="44156"/>
                    </a:cubicBezTo>
                    <a:cubicBezTo>
                      <a:pt x="89992" y="68504"/>
                      <a:pt x="69352" y="88312"/>
                      <a:pt x="44996" y="88312"/>
                    </a:cubicBezTo>
                    <a:close/>
                    <a:moveTo>
                      <a:pt x="44996" y="9492"/>
                    </a:moveTo>
                    <a:cubicBezTo>
                      <a:pt x="25594" y="9492"/>
                      <a:pt x="9907" y="25173"/>
                      <a:pt x="9907" y="44156"/>
                    </a:cubicBezTo>
                    <a:cubicBezTo>
                      <a:pt x="9907" y="63139"/>
                      <a:pt x="25594" y="78821"/>
                      <a:pt x="44996" y="78821"/>
                    </a:cubicBezTo>
                    <a:cubicBezTo>
                      <a:pt x="64398" y="78821"/>
                      <a:pt x="80085" y="63139"/>
                      <a:pt x="80085" y="44156"/>
                    </a:cubicBezTo>
                    <a:cubicBezTo>
                      <a:pt x="80085" y="25173"/>
                      <a:pt x="63986" y="9492"/>
                      <a:pt x="44996" y="9492"/>
                    </a:cubicBezTo>
                    <a:close/>
                  </a:path>
                </a:pathLst>
              </a:custGeom>
              <a:solidFill>
                <a:srgbClr val="000000"/>
              </a:solidFill>
              <a:ln w="4127" cap="flat">
                <a:noFill/>
                <a:prstDash val="solid"/>
                <a:miter/>
              </a:ln>
            </p:spPr>
            <p:txBody>
              <a:bodyPr rtlCol="0" anchor="ctr"/>
              <a:lstStyle/>
              <a:p>
                <a:endParaRPr lang="en-US"/>
              </a:p>
            </p:txBody>
          </p:sp>
        </p:grpSp>
        <p:grpSp>
          <p:nvGrpSpPr>
            <p:cNvPr id="40" name="Graphic 1533">
              <a:extLst>
                <a:ext uri="{FF2B5EF4-FFF2-40B4-BE49-F238E27FC236}">
                  <a16:creationId xmlns:a16="http://schemas.microsoft.com/office/drawing/2014/main" id="{4E767C69-01EF-4503-9D21-E66AC51950ED}"/>
                </a:ext>
              </a:extLst>
            </p:cNvPr>
            <p:cNvGrpSpPr/>
            <p:nvPr/>
          </p:nvGrpSpPr>
          <p:grpSpPr>
            <a:xfrm>
              <a:off x="2544706" y="3930340"/>
              <a:ext cx="388869" cy="1217386"/>
              <a:chOff x="2544706" y="3930340"/>
              <a:chExt cx="388869" cy="1217386"/>
            </a:xfrm>
            <a:solidFill>
              <a:srgbClr val="000000"/>
            </a:solidFill>
          </p:grpSpPr>
          <p:sp>
            <p:nvSpPr>
              <p:cNvPr id="67" name="Freeform 226">
                <a:extLst>
                  <a:ext uri="{FF2B5EF4-FFF2-40B4-BE49-F238E27FC236}">
                    <a16:creationId xmlns:a16="http://schemas.microsoft.com/office/drawing/2014/main" id="{F37D99D8-17C9-41C6-8AE4-D1AF2B607891}"/>
                  </a:ext>
                </a:extLst>
              </p:cNvPr>
              <p:cNvSpPr/>
              <p:nvPr/>
            </p:nvSpPr>
            <p:spPr>
              <a:xfrm>
                <a:off x="2544706" y="4100361"/>
                <a:ext cx="348001" cy="1027143"/>
              </a:xfrm>
              <a:custGeom>
                <a:avLst/>
                <a:gdLst>
                  <a:gd name="connsiteX0" fmla="*/ 9908 w 348001"/>
                  <a:gd name="connsiteY0" fmla="*/ 440322 h 1027143"/>
                  <a:gd name="connsiteX1" fmla="*/ 170078 w 348001"/>
                  <a:gd name="connsiteY1" fmla="*/ 8253 h 1027143"/>
                  <a:gd name="connsiteX2" fmla="*/ 164300 w 348001"/>
                  <a:gd name="connsiteY2" fmla="*/ 0 h 1027143"/>
                  <a:gd name="connsiteX3" fmla="*/ 0 w 348001"/>
                  <a:gd name="connsiteY3" fmla="*/ 439910 h 1027143"/>
                  <a:gd name="connsiteX4" fmla="*/ 341809 w 348001"/>
                  <a:gd name="connsiteY4" fmla="*/ 1027143 h 1027143"/>
                  <a:gd name="connsiteX5" fmla="*/ 348001 w 348001"/>
                  <a:gd name="connsiteY5" fmla="*/ 1019716 h 1027143"/>
                  <a:gd name="connsiteX6" fmla="*/ 9908 w 348001"/>
                  <a:gd name="connsiteY6" fmla="*/ 440322 h 102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8001" h="1027143">
                    <a:moveTo>
                      <a:pt x="9908" y="440322"/>
                    </a:moveTo>
                    <a:cubicBezTo>
                      <a:pt x="9908" y="276078"/>
                      <a:pt x="70178" y="125040"/>
                      <a:pt x="170078" y="8253"/>
                    </a:cubicBezTo>
                    <a:cubicBezTo>
                      <a:pt x="168014" y="5364"/>
                      <a:pt x="165950" y="2889"/>
                      <a:pt x="164300" y="0"/>
                    </a:cubicBezTo>
                    <a:cubicBezTo>
                      <a:pt x="61922" y="118850"/>
                      <a:pt x="0" y="272364"/>
                      <a:pt x="0" y="439910"/>
                    </a:cubicBezTo>
                    <a:cubicBezTo>
                      <a:pt x="0" y="689990"/>
                      <a:pt x="137467" y="908706"/>
                      <a:pt x="341809" y="1027143"/>
                    </a:cubicBezTo>
                    <a:cubicBezTo>
                      <a:pt x="343873" y="1024668"/>
                      <a:pt x="345937" y="1022192"/>
                      <a:pt x="348001" y="1019716"/>
                    </a:cubicBezTo>
                    <a:cubicBezTo>
                      <a:pt x="146136" y="903341"/>
                      <a:pt x="9908" y="687101"/>
                      <a:pt x="9908" y="440322"/>
                    </a:cubicBezTo>
                    <a:close/>
                  </a:path>
                </a:pathLst>
              </a:custGeom>
              <a:solidFill>
                <a:srgbClr val="000000"/>
              </a:solidFill>
              <a:ln w="4127" cap="flat">
                <a:noFill/>
                <a:prstDash val="solid"/>
                <a:miter/>
              </a:ln>
            </p:spPr>
            <p:txBody>
              <a:bodyPr rtlCol="0" anchor="ctr"/>
              <a:lstStyle/>
              <a:p>
                <a:endParaRPr lang="en-US"/>
              </a:p>
            </p:txBody>
          </p:sp>
          <p:sp>
            <p:nvSpPr>
              <p:cNvPr id="68" name="Freeform 227">
                <a:extLst>
                  <a:ext uri="{FF2B5EF4-FFF2-40B4-BE49-F238E27FC236}">
                    <a16:creationId xmlns:a16="http://schemas.microsoft.com/office/drawing/2014/main" id="{3E154660-395B-4C85-8A9C-8F9AB0A882A3}"/>
                  </a:ext>
                </a:extLst>
              </p:cNvPr>
              <p:cNvSpPr/>
              <p:nvPr/>
            </p:nvSpPr>
            <p:spPr>
              <a:xfrm>
                <a:off x="2737489" y="3930340"/>
                <a:ext cx="196085" cy="147324"/>
              </a:xfrm>
              <a:custGeom>
                <a:avLst/>
                <a:gdLst>
                  <a:gd name="connsiteX0" fmla="*/ 192371 w 196085"/>
                  <a:gd name="connsiteY0" fmla="*/ 0 h 147324"/>
                  <a:gd name="connsiteX1" fmla="*/ 0 w 196085"/>
                  <a:gd name="connsiteY1" fmla="*/ 139071 h 147324"/>
                  <a:gd name="connsiteX2" fmla="*/ 5780 w 196085"/>
                  <a:gd name="connsiteY2" fmla="*/ 147325 h 147324"/>
                  <a:gd name="connsiteX3" fmla="*/ 196086 w 196085"/>
                  <a:gd name="connsiteY3" fmla="*/ 9079 h 147324"/>
                  <a:gd name="connsiteX4" fmla="*/ 192371 w 196085"/>
                  <a:gd name="connsiteY4" fmla="*/ 0 h 147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085" h="147324">
                    <a:moveTo>
                      <a:pt x="192371" y="0"/>
                    </a:moveTo>
                    <a:cubicBezTo>
                      <a:pt x="120129" y="35077"/>
                      <a:pt x="55317" y="82535"/>
                      <a:pt x="0" y="139071"/>
                    </a:cubicBezTo>
                    <a:cubicBezTo>
                      <a:pt x="2064" y="141960"/>
                      <a:pt x="3716" y="144436"/>
                      <a:pt x="5780" y="147325"/>
                    </a:cubicBezTo>
                    <a:cubicBezTo>
                      <a:pt x="60271" y="91201"/>
                      <a:pt x="124670" y="44156"/>
                      <a:pt x="196086" y="9079"/>
                    </a:cubicBezTo>
                    <a:cubicBezTo>
                      <a:pt x="194848" y="5778"/>
                      <a:pt x="193610" y="2889"/>
                      <a:pt x="192371" y="0"/>
                    </a:cubicBezTo>
                    <a:close/>
                  </a:path>
                </a:pathLst>
              </a:custGeom>
              <a:solidFill>
                <a:srgbClr val="000000"/>
              </a:solidFill>
              <a:ln w="4127" cap="flat">
                <a:noFill/>
                <a:prstDash val="solid"/>
                <a:miter/>
              </a:ln>
            </p:spPr>
            <p:txBody>
              <a:bodyPr rtlCol="0" anchor="ctr"/>
              <a:lstStyle/>
              <a:p>
                <a:endParaRPr lang="en-US"/>
              </a:p>
            </p:txBody>
          </p:sp>
          <p:sp>
            <p:nvSpPr>
              <p:cNvPr id="69" name="Freeform 228">
                <a:extLst>
                  <a:ext uri="{FF2B5EF4-FFF2-40B4-BE49-F238E27FC236}">
                    <a16:creationId xmlns:a16="http://schemas.microsoft.com/office/drawing/2014/main" id="{4AE81C59-065B-4DC2-BBB2-48BDF8096042}"/>
                  </a:ext>
                </a:extLst>
              </p:cNvPr>
              <p:cNvSpPr/>
              <p:nvPr/>
            </p:nvSpPr>
            <p:spPr>
              <a:xfrm>
                <a:off x="2923255" y="5140298"/>
                <a:ext cx="6605" cy="7427"/>
              </a:xfrm>
              <a:custGeom>
                <a:avLst/>
                <a:gdLst>
                  <a:gd name="connsiteX0" fmla="*/ 6605 w 6605"/>
                  <a:gd name="connsiteY0" fmla="*/ 0 h 7427"/>
                  <a:gd name="connsiteX1" fmla="*/ 0 w 6605"/>
                  <a:gd name="connsiteY1" fmla="*/ 7428 h 7427"/>
                </a:gdLst>
                <a:ahLst/>
                <a:cxnLst>
                  <a:cxn ang="0">
                    <a:pos x="connsiteX0" y="connsiteY0"/>
                  </a:cxn>
                  <a:cxn ang="0">
                    <a:pos x="connsiteX1" y="connsiteY1"/>
                  </a:cxn>
                </a:cxnLst>
                <a:rect l="l" t="t" r="r" b="b"/>
                <a:pathLst>
                  <a:path w="6605" h="7427">
                    <a:moveTo>
                      <a:pt x="6605" y="0"/>
                    </a:moveTo>
                    <a:cubicBezTo>
                      <a:pt x="4541" y="2476"/>
                      <a:pt x="2064" y="4952"/>
                      <a:pt x="0" y="7428"/>
                    </a:cubicBezTo>
                  </a:path>
                </a:pathLst>
              </a:custGeom>
              <a:solidFill>
                <a:srgbClr val="000000"/>
              </a:solidFill>
              <a:ln w="4127" cap="flat">
                <a:noFill/>
                <a:prstDash val="solid"/>
                <a:miter/>
              </a:ln>
            </p:spPr>
            <p:txBody>
              <a:bodyPr rtlCol="0" anchor="ctr"/>
              <a:lstStyle/>
              <a:p>
                <a:endParaRPr lang="en-US"/>
              </a:p>
            </p:txBody>
          </p:sp>
        </p:grpSp>
        <p:grpSp>
          <p:nvGrpSpPr>
            <p:cNvPr id="41" name="Graphic 1533">
              <a:extLst>
                <a:ext uri="{FF2B5EF4-FFF2-40B4-BE49-F238E27FC236}">
                  <a16:creationId xmlns:a16="http://schemas.microsoft.com/office/drawing/2014/main" id="{D78B0E14-579A-4991-9135-A9D3CF5ABA66}"/>
                </a:ext>
              </a:extLst>
            </p:cNvPr>
            <p:cNvGrpSpPr/>
            <p:nvPr/>
          </p:nvGrpSpPr>
          <p:grpSpPr>
            <a:xfrm>
              <a:off x="6107071" y="4945929"/>
              <a:ext cx="190925" cy="190655"/>
              <a:chOff x="6107071" y="4945929"/>
              <a:chExt cx="190925" cy="190655"/>
            </a:xfrm>
          </p:grpSpPr>
          <p:sp>
            <p:nvSpPr>
              <p:cNvPr id="52" name="Freeform 211">
                <a:extLst>
                  <a:ext uri="{FF2B5EF4-FFF2-40B4-BE49-F238E27FC236}">
                    <a16:creationId xmlns:a16="http://schemas.microsoft.com/office/drawing/2014/main" id="{81DE73FB-3871-4AE2-BDCA-C30B551C49FE}"/>
                  </a:ext>
                </a:extLst>
              </p:cNvPr>
              <p:cNvSpPr/>
              <p:nvPr/>
            </p:nvSpPr>
            <p:spPr>
              <a:xfrm>
                <a:off x="6125441" y="4945929"/>
                <a:ext cx="172555" cy="170021"/>
              </a:xfrm>
              <a:custGeom>
                <a:avLst/>
                <a:gdLst>
                  <a:gd name="connsiteX0" fmla="*/ 172555 w 172555"/>
                  <a:gd name="connsiteY0" fmla="*/ 85011 h 170021"/>
                  <a:gd name="connsiteX1" fmla="*/ 86278 w 172555"/>
                  <a:gd name="connsiteY1" fmla="*/ 170022 h 170021"/>
                  <a:gd name="connsiteX2" fmla="*/ 0 w 172555"/>
                  <a:gd name="connsiteY2" fmla="*/ 85011 h 170021"/>
                  <a:gd name="connsiteX3" fmla="*/ 86278 w 172555"/>
                  <a:gd name="connsiteY3" fmla="*/ 0 h 170021"/>
                  <a:gd name="connsiteX4" fmla="*/ 172555 w 172555"/>
                  <a:gd name="connsiteY4" fmla="*/ 85011 h 170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555" h="170021">
                    <a:moveTo>
                      <a:pt x="172555" y="85011"/>
                    </a:moveTo>
                    <a:cubicBezTo>
                      <a:pt x="172555" y="131961"/>
                      <a:pt x="133928" y="170022"/>
                      <a:pt x="86278" y="170022"/>
                    </a:cubicBezTo>
                    <a:cubicBezTo>
                      <a:pt x="38628" y="170022"/>
                      <a:pt x="0" y="131961"/>
                      <a:pt x="0" y="85011"/>
                    </a:cubicBezTo>
                    <a:cubicBezTo>
                      <a:pt x="0" y="38061"/>
                      <a:pt x="38628" y="0"/>
                      <a:pt x="86278" y="0"/>
                    </a:cubicBezTo>
                    <a:cubicBezTo>
                      <a:pt x="133928" y="0"/>
                      <a:pt x="172555" y="38061"/>
                      <a:pt x="172555" y="85011"/>
                    </a:cubicBezTo>
                    <a:close/>
                  </a:path>
                </a:pathLst>
              </a:custGeom>
              <a:solidFill>
                <a:srgbClr val="85D2E1"/>
              </a:solidFill>
              <a:ln w="4127" cap="flat">
                <a:noFill/>
                <a:prstDash val="solid"/>
                <a:miter/>
              </a:ln>
            </p:spPr>
            <p:txBody>
              <a:bodyPr rtlCol="0" anchor="ctr"/>
              <a:lstStyle/>
              <a:p>
                <a:endParaRPr lang="en-US"/>
              </a:p>
            </p:txBody>
          </p:sp>
          <p:grpSp>
            <p:nvGrpSpPr>
              <p:cNvPr id="53" name="Graphic 1533">
                <a:extLst>
                  <a:ext uri="{FF2B5EF4-FFF2-40B4-BE49-F238E27FC236}">
                    <a16:creationId xmlns:a16="http://schemas.microsoft.com/office/drawing/2014/main" id="{0986C26A-95FF-451A-9701-BFA9D42E2029}"/>
                  </a:ext>
                </a:extLst>
              </p:cNvPr>
              <p:cNvGrpSpPr/>
              <p:nvPr/>
            </p:nvGrpSpPr>
            <p:grpSpPr>
              <a:xfrm>
                <a:off x="6108929" y="4959547"/>
                <a:ext cx="177509" cy="174973"/>
                <a:chOff x="6108929" y="4959547"/>
                <a:chExt cx="177509" cy="174973"/>
              </a:xfrm>
              <a:solidFill>
                <a:srgbClr val="000000"/>
              </a:solidFill>
            </p:grpSpPr>
            <p:grpSp>
              <p:nvGrpSpPr>
                <p:cNvPr id="55" name="Graphic 1533">
                  <a:extLst>
                    <a:ext uri="{FF2B5EF4-FFF2-40B4-BE49-F238E27FC236}">
                      <a16:creationId xmlns:a16="http://schemas.microsoft.com/office/drawing/2014/main" id="{D4C54FE3-2654-441D-91C3-1F7DE26763AF}"/>
                    </a:ext>
                  </a:extLst>
                </p:cNvPr>
                <p:cNvGrpSpPr/>
                <p:nvPr/>
              </p:nvGrpSpPr>
              <p:grpSpPr>
                <a:xfrm>
                  <a:off x="6108929" y="4959547"/>
                  <a:ext cx="103615" cy="102343"/>
                  <a:chOff x="6108929" y="4959547"/>
                  <a:chExt cx="103615" cy="102343"/>
                </a:xfrm>
                <a:solidFill>
                  <a:srgbClr val="000000"/>
                </a:solidFill>
              </p:grpSpPr>
              <p:sp>
                <p:nvSpPr>
                  <p:cNvPr id="65" name="Freeform 224">
                    <a:extLst>
                      <a:ext uri="{FF2B5EF4-FFF2-40B4-BE49-F238E27FC236}">
                        <a16:creationId xmlns:a16="http://schemas.microsoft.com/office/drawing/2014/main" id="{378C7193-890A-4B7F-8748-E8D610EDF1BD}"/>
                      </a:ext>
                    </a:extLst>
                  </p:cNvPr>
                  <p:cNvSpPr/>
                  <p:nvPr/>
                </p:nvSpPr>
                <p:spPr>
                  <a:xfrm>
                    <a:off x="6111405" y="4962436"/>
                    <a:ext cx="98249" cy="96565"/>
                  </a:xfrm>
                  <a:custGeom>
                    <a:avLst/>
                    <a:gdLst>
                      <a:gd name="connsiteX0" fmla="*/ 98249 w 98249"/>
                      <a:gd name="connsiteY0" fmla="*/ 0 h 96565"/>
                      <a:gd name="connsiteX1" fmla="*/ 0 w 98249"/>
                      <a:gd name="connsiteY1" fmla="*/ 96565 h 96565"/>
                    </a:gdLst>
                    <a:ahLst/>
                    <a:cxnLst>
                      <a:cxn ang="0">
                        <a:pos x="connsiteX0" y="connsiteY0"/>
                      </a:cxn>
                      <a:cxn ang="0">
                        <a:pos x="connsiteX1" y="connsiteY1"/>
                      </a:cxn>
                    </a:cxnLst>
                    <a:rect l="l" t="t" r="r" b="b"/>
                    <a:pathLst>
                      <a:path w="98249" h="96565">
                        <a:moveTo>
                          <a:pt x="98249" y="0"/>
                        </a:moveTo>
                        <a:lnTo>
                          <a:pt x="0" y="96565"/>
                        </a:lnTo>
                      </a:path>
                    </a:pathLst>
                  </a:custGeom>
                  <a:ln w="4127" cap="flat">
                    <a:noFill/>
                    <a:prstDash val="solid"/>
                    <a:miter/>
                  </a:ln>
                </p:spPr>
                <p:txBody>
                  <a:bodyPr rtlCol="0" anchor="ctr"/>
                  <a:lstStyle/>
                  <a:p>
                    <a:endParaRPr lang="en-US"/>
                  </a:p>
                </p:txBody>
              </p:sp>
              <p:sp>
                <p:nvSpPr>
                  <p:cNvPr id="66" name="Freeform 225">
                    <a:extLst>
                      <a:ext uri="{FF2B5EF4-FFF2-40B4-BE49-F238E27FC236}">
                        <a16:creationId xmlns:a16="http://schemas.microsoft.com/office/drawing/2014/main" id="{3075D0F3-3DA0-4803-8277-A8A18FF32A78}"/>
                      </a:ext>
                    </a:extLst>
                  </p:cNvPr>
                  <p:cNvSpPr/>
                  <p:nvPr/>
                </p:nvSpPr>
                <p:spPr>
                  <a:xfrm>
                    <a:off x="6108929" y="4959547"/>
                    <a:ext cx="103615" cy="102343"/>
                  </a:xfrm>
                  <a:custGeom>
                    <a:avLst/>
                    <a:gdLst>
                      <a:gd name="connsiteX0" fmla="*/ 5366 w 103615"/>
                      <a:gd name="connsiteY0" fmla="*/ 102343 h 102343"/>
                      <a:gd name="connsiteX1" fmla="*/ 0 w 103615"/>
                      <a:gd name="connsiteY1" fmla="*/ 96978 h 102343"/>
                      <a:gd name="connsiteX2" fmla="*/ 98249 w 103615"/>
                      <a:gd name="connsiteY2" fmla="*/ 0 h 102343"/>
                      <a:gd name="connsiteX3" fmla="*/ 103615 w 103615"/>
                      <a:gd name="connsiteY3" fmla="*/ 5365 h 102343"/>
                    </a:gdLst>
                    <a:ahLst/>
                    <a:cxnLst>
                      <a:cxn ang="0">
                        <a:pos x="connsiteX0" y="connsiteY0"/>
                      </a:cxn>
                      <a:cxn ang="0">
                        <a:pos x="connsiteX1" y="connsiteY1"/>
                      </a:cxn>
                      <a:cxn ang="0">
                        <a:pos x="connsiteX2" y="connsiteY2"/>
                      </a:cxn>
                      <a:cxn ang="0">
                        <a:pos x="connsiteX3" y="connsiteY3"/>
                      </a:cxn>
                    </a:cxnLst>
                    <a:rect l="l" t="t" r="r" b="b"/>
                    <a:pathLst>
                      <a:path w="103615" h="102343">
                        <a:moveTo>
                          <a:pt x="5366" y="102343"/>
                        </a:moveTo>
                        <a:lnTo>
                          <a:pt x="0" y="96978"/>
                        </a:lnTo>
                        <a:lnTo>
                          <a:pt x="98249" y="0"/>
                        </a:lnTo>
                        <a:lnTo>
                          <a:pt x="103615" y="5365"/>
                        </a:lnTo>
                        <a:close/>
                      </a:path>
                    </a:pathLst>
                  </a:custGeom>
                  <a:solidFill>
                    <a:srgbClr val="000000"/>
                  </a:solidFill>
                  <a:ln w="4127" cap="flat">
                    <a:noFill/>
                    <a:prstDash val="solid"/>
                    <a:miter/>
                  </a:ln>
                </p:spPr>
                <p:txBody>
                  <a:bodyPr rtlCol="0" anchor="ctr"/>
                  <a:lstStyle/>
                  <a:p>
                    <a:endParaRPr lang="en-US"/>
                  </a:p>
                </p:txBody>
              </p:sp>
            </p:grpSp>
            <p:grpSp>
              <p:nvGrpSpPr>
                <p:cNvPr id="56" name="Graphic 1533">
                  <a:extLst>
                    <a:ext uri="{FF2B5EF4-FFF2-40B4-BE49-F238E27FC236}">
                      <a16:creationId xmlns:a16="http://schemas.microsoft.com/office/drawing/2014/main" id="{62B33397-F7C6-4D32-B51B-A49248830C1C}"/>
                    </a:ext>
                  </a:extLst>
                </p:cNvPr>
                <p:cNvGrpSpPr/>
                <p:nvPr/>
              </p:nvGrpSpPr>
              <p:grpSpPr>
                <a:xfrm>
                  <a:off x="6122139" y="4973165"/>
                  <a:ext cx="125907" cy="123801"/>
                  <a:chOff x="6122139" y="4973165"/>
                  <a:chExt cx="125907" cy="123801"/>
                </a:xfrm>
                <a:solidFill>
                  <a:srgbClr val="000000"/>
                </a:solidFill>
              </p:grpSpPr>
              <p:sp>
                <p:nvSpPr>
                  <p:cNvPr id="63" name="Freeform 222">
                    <a:extLst>
                      <a:ext uri="{FF2B5EF4-FFF2-40B4-BE49-F238E27FC236}">
                        <a16:creationId xmlns:a16="http://schemas.microsoft.com/office/drawing/2014/main" id="{CB16EAD8-C37A-4C8A-954B-0385B4AAD55B}"/>
                      </a:ext>
                    </a:extLst>
                  </p:cNvPr>
                  <p:cNvSpPr/>
                  <p:nvPr/>
                </p:nvSpPr>
                <p:spPr>
                  <a:xfrm>
                    <a:off x="6125028" y="4975641"/>
                    <a:ext cx="120541" cy="118849"/>
                  </a:xfrm>
                  <a:custGeom>
                    <a:avLst/>
                    <a:gdLst>
                      <a:gd name="connsiteX0" fmla="*/ 120541 w 120541"/>
                      <a:gd name="connsiteY0" fmla="*/ 0 h 118849"/>
                      <a:gd name="connsiteX1" fmla="*/ 0 w 120541"/>
                      <a:gd name="connsiteY1" fmla="*/ 118850 h 118849"/>
                    </a:gdLst>
                    <a:ahLst/>
                    <a:cxnLst>
                      <a:cxn ang="0">
                        <a:pos x="connsiteX0" y="connsiteY0"/>
                      </a:cxn>
                      <a:cxn ang="0">
                        <a:pos x="connsiteX1" y="connsiteY1"/>
                      </a:cxn>
                    </a:cxnLst>
                    <a:rect l="l" t="t" r="r" b="b"/>
                    <a:pathLst>
                      <a:path w="120541" h="118849">
                        <a:moveTo>
                          <a:pt x="120541" y="0"/>
                        </a:moveTo>
                        <a:lnTo>
                          <a:pt x="0" y="118850"/>
                        </a:lnTo>
                      </a:path>
                    </a:pathLst>
                  </a:custGeom>
                  <a:ln w="4127" cap="flat">
                    <a:noFill/>
                    <a:prstDash val="solid"/>
                    <a:miter/>
                  </a:ln>
                </p:spPr>
                <p:txBody>
                  <a:bodyPr rtlCol="0" anchor="ctr"/>
                  <a:lstStyle/>
                  <a:p>
                    <a:endParaRPr lang="en-US"/>
                  </a:p>
                </p:txBody>
              </p:sp>
              <p:sp>
                <p:nvSpPr>
                  <p:cNvPr id="64" name="Freeform 223">
                    <a:extLst>
                      <a:ext uri="{FF2B5EF4-FFF2-40B4-BE49-F238E27FC236}">
                        <a16:creationId xmlns:a16="http://schemas.microsoft.com/office/drawing/2014/main" id="{95440D7E-A330-4238-9274-5C86CA9D7D93}"/>
                      </a:ext>
                    </a:extLst>
                  </p:cNvPr>
                  <p:cNvSpPr/>
                  <p:nvPr/>
                </p:nvSpPr>
                <p:spPr>
                  <a:xfrm>
                    <a:off x="6122139" y="4973165"/>
                    <a:ext cx="125907" cy="123801"/>
                  </a:xfrm>
                  <a:custGeom>
                    <a:avLst/>
                    <a:gdLst>
                      <a:gd name="connsiteX0" fmla="*/ 5367 w 125907"/>
                      <a:gd name="connsiteY0" fmla="*/ 123802 h 123801"/>
                      <a:gd name="connsiteX1" fmla="*/ 0 w 125907"/>
                      <a:gd name="connsiteY1" fmla="*/ 118437 h 123801"/>
                      <a:gd name="connsiteX2" fmla="*/ 120541 w 125907"/>
                      <a:gd name="connsiteY2" fmla="*/ 0 h 123801"/>
                      <a:gd name="connsiteX3" fmla="*/ 125908 w 125907"/>
                      <a:gd name="connsiteY3" fmla="*/ 5364 h 123801"/>
                    </a:gdLst>
                    <a:ahLst/>
                    <a:cxnLst>
                      <a:cxn ang="0">
                        <a:pos x="connsiteX0" y="connsiteY0"/>
                      </a:cxn>
                      <a:cxn ang="0">
                        <a:pos x="connsiteX1" y="connsiteY1"/>
                      </a:cxn>
                      <a:cxn ang="0">
                        <a:pos x="connsiteX2" y="connsiteY2"/>
                      </a:cxn>
                      <a:cxn ang="0">
                        <a:pos x="connsiteX3" y="connsiteY3"/>
                      </a:cxn>
                    </a:cxnLst>
                    <a:rect l="l" t="t" r="r" b="b"/>
                    <a:pathLst>
                      <a:path w="125907" h="123801">
                        <a:moveTo>
                          <a:pt x="5367" y="123802"/>
                        </a:moveTo>
                        <a:lnTo>
                          <a:pt x="0" y="118437"/>
                        </a:lnTo>
                        <a:lnTo>
                          <a:pt x="120541" y="0"/>
                        </a:lnTo>
                        <a:lnTo>
                          <a:pt x="125908" y="5364"/>
                        </a:lnTo>
                        <a:close/>
                      </a:path>
                    </a:pathLst>
                  </a:custGeom>
                  <a:solidFill>
                    <a:srgbClr val="000000"/>
                  </a:solidFill>
                  <a:ln w="4127" cap="flat">
                    <a:noFill/>
                    <a:prstDash val="solid"/>
                    <a:miter/>
                  </a:ln>
                </p:spPr>
                <p:txBody>
                  <a:bodyPr rtlCol="0" anchor="ctr"/>
                  <a:lstStyle/>
                  <a:p>
                    <a:endParaRPr lang="en-US"/>
                  </a:p>
                </p:txBody>
              </p:sp>
            </p:grpSp>
            <p:grpSp>
              <p:nvGrpSpPr>
                <p:cNvPr id="57" name="Graphic 1533">
                  <a:extLst>
                    <a:ext uri="{FF2B5EF4-FFF2-40B4-BE49-F238E27FC236}">
                      <a16:creationId xmlns:a16="http://schemas.microsoft.com/office/drawing/2014/main" id="{25762CAF-42BF-4A8A-82BD-47AFBC32869D}"/>
                    </a:ext>
                  </a:extLst>
                </p:cNvPr>
                <p:cNvGrpSpPr/>
                <p:nvPr/>
              </p:nvGrpSpPr>
              <p:grpSpPr>
                <a:xfrm>
                  <a:off x="6146907" y="4997513"/>
                  <a:ext cx="125907" cy="123801"/>
                  <a:chOff x="6146907" y="4997513"/>
                  <a:chExt cx="125907" cy="123801"/>
                </a:xfrm>
                <a:solidFill>
                  <a:srgbClr val="000000"/>
                </a:solidFill>
              </p:grpSpPr>
              <p:sp>
                <p:nvSpPr>
                  <p:cNvPr id="61" name="Freeform 220">
                    <a:extLst>
                      <a:ext uri="{FF2B5EF4-FFF2-40B4-BE49-F238E27FC236}">
                        <a16:creationId xmlns:a16="http://schemas.microsoft.com/office/drawing/2014/main" id="{CDAF1E63-607F-450A-8A4C-D81C35851EBC}"/>
                      </a:ext>
                    </a:extLst>
                  </p:cNvPr>
                  <p:cNvSpPr/>
                  <p:nvPr/>
                </p:nvSpPr>
                <p:spPr>
                  <a:xfrm>
                    <a:off x="6149797" y="4999989"/>
                    <a:ext cx="120541" cy="118849"/>
                  </a:xfrm>
                  <a:custGeom>
                    <a:avLst/>
                    <a:gdLst>
                      <a:gd name="connsiteX0" fmla="*/ 120541 w 120541"/>
                      <a:gd name="connsiteY0" fmla="*/ 0 h 118849"/>
                      <a:gd name="connsiteX1" fmla="*/ 0 w 120541"/>
                      <a:gd name="connsiteY1" fmla="*/ 118850 h 118849"/>
                    </a:gdLst>
                    <a:ahLst/>
                    <a:cxnLst>
                      <a:cxn ang="0">
                        <a:pos x="connsiteX0" y="connsiteY0"/>
                      </a:cxn>
                      <a:cxn ang="0">
                        <a:pos x="connsiteX1" y="connsiteY1"/>
                      </a:cxn>
                    </a:cxnLst>
                    <a:rect l="l" t="t" r="r" b="b"/>
                    <a:pathLst>
                      <a:path w="120541" h="118849">
                        <a:moveTo>
                          <a:pt x="120541" y="0"/>
                        </a:moveTo>
                        <a:lnTo>
                          <a:pt x="0" y="118850"/>
                        </a:lnTo>
                      </a:path>
                    </a:pathLst>
                  </a:custGeom>
                  <a:ln w="4127" cap="flat">
                    <a:noFill/>
                    <a:prstDash val="solid"/>
                    <a:miter/>
                  </a:ln>
                </p:spPr>
                <p:txBody>
                  <a:bodyPr rtlCol="0" anchor="ctr"/>
                  <a:lstStyle/>
                  <a:p>
                    <a:endParaRPr lang="en-US"/>
                  </a:p>
                </p:txBody>
              </p:sp>
              <p:sp>
                <p:nvSpPr>
                  <p:cNvPr id="62" name="Freeform 221">
                    <a:extLst>
                      <a:ext uri="{FF2B5EF4-FFF2-40B4-BE49-F238E27FC236}">
                        <a16:creationId xmlns:a16="http://schemas.microsoft.com/office/drawing/2014/main" id="{000BD2A9-8EC9-4BE2-AFBE-27E49906F734}"/>
                      </a:ext>
                    </a:extLst>
                  </p:cNvPr>
                  <p:cNvSpPr/>
                  <p:nvPr/>
                </p:nvSpPr>
                <p:spPr>
                  <a:xfrm>
                    <a:off x="6146907" y="4997513"/>
                    <a:ext cx="125907" cy="123801"/>
                  </a:xfrm>
                  <a:custGeom>
                    <a:avLst/>
                    <a:gdLst>
                      <a:gd name="connsiteX0" fmla="*/ 5367 w 125907"/>
                      <a:gd name="connsiteY0" fmla="*/ 123802 h 123801"/>
                      <a:gd name="connsiteX1" fmla="*/ 0 w 125907"/>
                      <a:gd name="connsiteY1" fmla="*/ 118438 h 123801"/>
                      <a:gd name="connsiteX2" fmla="*/ 120541 w 125907"/>
                      <a:gd name="connsiteY2" fmla="*/ 0 h 123801"/>
                      <a:gd name="connsiteX3" fmla="*/ 125908 w 125907"/>
                      <a:gd name="connsiteY3" fmla="*/ 4952 h 123801"/>
                    </a:gdLst>
                    <a:ahLst/>
                    <a:cxnLst>
                      <a:cxn ang="0">
                        <a:pos x="connsiteX0" y="connsiteY0"/>
                      </a:cxn>
                      <a:cxn ang="0">
                        <a:pos x="connsiteX1" y="connsiteY1"/>
                      </a:cxn>
                      <a:cxn ang="0">
                        <a:pos x="connsiteX2" y="connsiteY2"/>
                      </a:cxn>
                      <a:cxn ang="0">
                        <a:pos x="connsiteX3" y="connsiteY3"/>
                      </a:cxn>
                    </a:cxnLst>
                    <a:rect l="l" t="t" r="r" b="b"/>
                    <a:pathLst>
                      <a:path w="125907" h="123801">
                        <a:moveTo>
                          <a:pt x="5367" y="123802"/>
                        </a:moveTo>
                        <a:lnTo>
                          <a:pt x="0" y="118438"/>
                        </a:lnTo>
                        <a:lnTo>
                          <a:pt x="120541" y="0"/>
                        </a:lnTo>
                        <a:lnTo>
                          <a:pt x="125908" y="4952"/>
                        </a:lnTo>
                        <a:close/>
                      </a:path>
                    </a:pathLst>
                  </a:custGeom>
                  <a:solidFill>
                    <a:srgbClr val="000000"/>
                  </a:solidFill>
                  <a:ln w="4127" cap="flat">
                    <a:noFill/>
                    <a:prstDash val="solid"/>
                    <a:miter/>
                  </a:ln>
                </p:spPr>
                <p:txBody>
                  <a:bodyPr rtlCol="0" anchor="ctr"/>
                  <a:lstStyle/>
                  <a:p>
                    <a:endParaRPr lang="en-US"/>
                  </a:p>
                </p:txBody>
              </p:sp>
            </p:grpSp>
            <p:grpSp>
              <p:nvGrpSpPr>
                <p:cNvPr id="58" name="Graphic 1533">
                  <a:extLst>
                    <a:ext uri="{FF2B5EF4-FFF2-40B4-BE49-F238E27FC236}">
                      <a16:creationId xmlns:a16="http://schemas.microsoft.com/office/drawing/2014/main" id="{93FA270C-55DF-424C-A18F-16755D2D9908}"/>
                    </a:ext>
                  </a:extLst>
                </p:cNvPr>
                <p:cNvGrpSpPr/>
                <p:nvPr/>
              </p:nvGrpSpPr>
              <p:grpSpPr>
                <a:xfrm>
                  <a:off x="6182822" y="5032590"/>
                  <a:ext cx="103616" cy="101930"/>
                  <a:chOff x="6182822" y="5032590"/>
                  <a:chExt cx="103616" cy="101930"/>
                </a:xfrm>
                <a:solidFill>
                  <a:srgbClr val="000000"/>
                </a:solidFill>
              </p:grpSpPr>
              <p:sp>
                <p:nvSpPr>
                  <p:cNvPr id="59" name="Freeform 218">
                    <a:extLst>
                      <a:ext uri="{FF2B5EF4-FFF2-40B4-BE49-F238E27FC236}">
                        <a16:creationId xmlns:a16="http://schemas.microsoft.com/office/drawing/2014/main" id="{99B8FDE7-A9B2-4B4D-840B-602BADB26BC8}"/>
                      </a:ext>
                    </a:extLst>
                  </p:cNvPr>
                  <p:cNvSpPr/>
                  <p:nvPr/>
                </p:nvSpPr>
                <p:spPr>
                  <a:xfrm>
                    <a:off x="6185299" y="5035066"/>
                    <a:ext cx="98249" cy="96978"/>
                  </a:xfrm>
                  <a:custGeom>
                    <a:avLst/>
                    <a:gdLst>
                      <a:gd name="connsiteX0" fmla="*/ 98249 w 98249"/>
                      <a:gd name="connsiteY0" fmla="*/ 0 h 96978"/>
                      <a:gd name="connsiteX1" fmla="*/ 0 w 98249"/>
                      <a:gd name="connsiteY1" fmla="*/ 96978 h 96978"/>
                    </a:gdLst>
                    <a:ahLst/>
                    <a:cxnLst>
                      <a:cxn ang="0">
                        <a:pos x="connsiteX0" y="connsiteY0"/>
                      </a:cxn>
                      <a:cxn ang="0">
                        <a:pos x="connsiteX1" y="connsiteY1"/>
                      </a:cxn>
                    </a:cxnLst>
                    <a:rect l="l" t="t" r="r" b="b"/>
                    <a:pathLst>
                      <a:path w="98249" h="96978">
                        <a:moveTo>
                          <a:pt x="98249" y="0"/>
                        </a:moveTo>
                        <a:lnTo>
                          <a:pt x="0" y="96978"/>
                        </a:lnTo>
                      </a:path>
                    </a:pathLst>
                  </a:custGeom>
                  <a:ln w="4127" cap="flat">
                    <a:noFill/>
                    <a:prstDash val="solid"/>
                    <a:miter/>
                  </a:ln>
                </p:spPr>
                <p:txBody>
                  <a:bodyPr rtlCol="0" anchor="ctr"/>
                  <a:lstStyle/>
                  <a:p>
                    <a:endParaRPr lang="en-US"/>
                  </a:p>
                </p:txBody>
              </p:sp>
              <p:sp>
                <p:nvSpPr>
                  <p:cNvPr id="60" name="Freeform 219">
                    <a:extLst>
                      <a:ext uri="{FF2B5EF4-FFF2-40B4-BE49-F238E27FC236}">
                        <a16:creationId xmlns:a16="http://schemas.microsoft.com/office/drawing/2014/main" id="{21A8E752-7977-4971-8A03-2F13E444BF72}"/>
                      </a:ext>
                    </a:extLst>
                  </p:cNvPr>
                  <p:cNvSpPr/>
                  <p:nvPr/>
                </p:nvSpPr>
                <p:spPr>
                  <a:xfrm>
                    <a:off x="6182822" y="5032590"/>
                    <a:ext cx="103616" cy="101930"/>
                  </a:xfrm>
                  <a:custGeom>
                    <a:avLst/>
                    <a:gdLst>
                      <a:gd name="connsiteX0" fmla="*/ 5367 w 103616"/>
                      <a:gd name="connsiteY0" fmla="*/ 101931 h 101930"/>
                      <a:gd name="connsiteX1" fmla="*/ 0 w 103616"/>
                      <a:gd name="connsiteY1" fmla="*/ 96978 h 101930"/>
                      <a:gd name="connsiteX2" fmla="*/ 98250 w 103616"/>
                      <a:gd name="connsiteY2" fmla="*/ 0 h 101930"/>
                      <a:gd name="connsiteX3" fmla="*/ 103616 w 103616"/>
                      <a:gd name="connsiteY3" fmla="*/ 5365 h 101930"/>
                    </a:gdLst>
                    <a:ahLst/>
                    <a:cxnLst>
                      <a:cxn ang="0">
                        <a:pos x="connsiteX0" y="connsiteY0"/>
                      </a:cxn>
                      <a:cxn ang="0">
                        <a:pos x="connsiteX1" y="connsiteY1"/>
                      </a:cxn>
                      <a:cxn ang="0">
                        <a:pos x="connsiteX2" y="connsiteY2"/>
                      </a:cxn>
                      <a:cxn ang="0">
                        <a:pos x="connsiteX3" y="connsiteY3"/>
                      </a:cxn>
                    </a:cxnLst>
                    <a:rect l="l" t="t" r="r" b="b"/>
                    <a:pathLst>
                      <a:path w="103616" h="101930">
                        <a:moveTo>
                          <a:pt x="5367" y="101931"/>
                        </a:moveTo>
                        <a:lnTo>
                          <a:pt x="0" y="96978"/>
                        </a:lnTo>
                        <a:lnTo>
                          <a:pt x="98250" y="0"/>
                        </a:lnTo>
                        <a:lnTo>
                          <a:pt x="103616" y="5365"/>
                        </a:lnTo>
                        <a:close/>
                      </a:path>
                    </a:pathLst>
                  </a:custGeom>
                  <a:solidFill>
                    <a:srgbClr val="000000"/>
                  </a:solidFill>
                  <a:ln w="4127" cap="flat">
                    <a:noFill/>
                    <a:prstDash val="solid"/>
                    <a:miter/>
                  </a:ln>
                </p:spPr>
                <p:txBody>
                  <a:bodyPr rtlCol="0" anchor="ctr"/>
                  <a:lstStyle/>
                  <a:p>
                    <a:endParaRPr lang="en-US"/>
                  </a:p>
                </p:txBody>
              </p:sp>
            </p:grpSp>
          </p:grpSp>
          <p:sp>
            <p:nvSpPr>
              <p:cNvPr id="54" name="Freeform 213">
                <a:extLst>
                  <a:ext uri="{FF2B5EF4-FFF2-40B4-BE49-F238E27FC236}">
                    <a16:creationId xmlns:a16="http://schemas.microsoft.com/office/drawing/2014/main" id="{D561A895-234A-4A30-BD45-4622623A8BE5}"/>
                  </a:ext>
                </a:extLst>
              </p:cNvPr>
              <p:cNvSpPr/>
              <p:nvPr/>
            </p:nvSpPr>
            <p:spPr>
              <a:xfrm>
                <a:off x="6107071" y="4958309"/>
                <a:ext cx="181637" cy="178275"/>
              </a:xfrm>
              <a:custGeom>
                <a:avLst/>
                <a:gdLst>
                  <a:gd name="connsiteX0" fmla="*/ 90613 w 181637"/>
                  <a:gd name="connsiteY0" fmla="*/ 178275 h 178275"/>
                  <a:gd name="connsiteX1" fmla="*/ 26627 w 181637"/>
                  <a:gd name="connsiteY1" fmla="*/ 152276 h 178275"/>
                  <a:gd name="connsiteX2" fmla="*/ 26627 w 181637"/>
                  <a:gd name="connsiteY2" fmla="*/ 25998 h 178275"/>
                  <a:gd name="connsiteX3" fmla="*/ 155011 w 181637"/>
                  <a:gd name="connsiteY3" fmla="*/ 25998 h 178275"/>
                  <a:gd name="connsiteX4" fmla="*/ 155011 w 181637"/>
                  <a:gd name="connsiteY4" fmla="*/ 152276 h 178275"/>
                  <a:gd name="connsiteX5" fmla="*/ 155011 w 181637"/>
                  <a:gd name="connsiteY5" fmla="*/ 152276 h 178275"/>
                  <a:gd name="connsiteX6" fmla="*/ 90613 w 181637"/>
                  <a:gd name="connsiteY6" fmla="*/ 178275 h 178275"/>
                  <a:gd name="connsiteX7" fmla="*/ 90613 w 181637"/>
                  <a:gd name="connsiteY7" fmla="*/ 7016 h 178275"/>
                  <a:gd name="connsiteX8" fmla="*/ 31992 w 181637"/>
                  <a:gd name="connsiteY8" fmla="*/ 30950 h 178275"/>
                  <a:gd name="connsiteX9" fmla="*/ 31992 w 181637"/>
                  <a:gd name="connsiteY9" fmla="*/ 146912 h 178275"/>
                  <a:gd name="connsiteX10" fmla="*/ 149644 w 181637"/>
                  <a:gd name="connsiteY10" fmla="*/ 146912 h 178275"/>
                  <a:gd name="connsiteX11" fmla="*/ 149644 w 181637"/>
                  <a:gd name="connsiteY11" fmla="*/ 30950 h 178275"/>
                  <a:gd name="connsiteX12" fmla="*/ 90613 w 181637"/>
                  <a:gd name="connsiteY12" fmla="*/ 7016 h 17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1637" h="178275">
                    <a:moveTo>
                      <a:pt x="90613" y="178275"/>
                    </a:moveTo>
                    <a:cubicBezTo>
                      <a:pt x="67495" y="178275"/>
                      <a:pt x="43965" y="169609"/>
                      <a:pt x="26627" y="152276"/>
                    </a:cubicBezTo>
                    <a:cubicBezTo>
                      <a:pt x="-8876" y="117612"/>
                      <a:pt x="-8876" y="60663"/>
                      <a:pt x="26627" y="25998"/>
                    </a:cubicBezTo>
                    <a:cubicBezTo>
                      <a:pt x="62128" y="-8666"/>
                      <a:pt x="119509" y="-8666"/>
                      <a:pt x="155011" y="25998"/>
                    </a:cubicBezTo>
                    <a:cubicBezTo>
                      <a:pt x="190513" y="60663"/>
                      <a:pt x="190513" y="117612"/>
                      <a:pt x="155011" y="152276"/>
                    </a:cubicBezTo>
                    <a:lnTo>
                      <a:pt x="155011" y="152276"/>
                    </a:lnTo>
                    <a:cubicBezTo>
                      <a:pt x="136847" y="169609"/>
                      <a:pt x="113730" y="178275"/>
                      <a:pt x="90613" y="178275"/>
                    </a:cubicBezTo>
                    <a:close/>
                    <a:moveTo>
                      <a:pt x="90613" y="7016"/>
                    </a:moveTo>
                    <a:cubicBezTo>
                      <a:pt x="69146" y="7016"/>
                      <a:pt x="48093" y="14857"/>
                      <a:pt x="31992" y="30950"/>
                    </a:cubicBezTo>
                    <a:cubicBezTo>
                      <a:pt x="-619" y="62727"/>
                      <a:pt x="-619" y="114723"/>
                      <a:pt x="31992" y="146912"/>
                    </a:cubicBezTo>
                    <a:cubicBezTo>
                      <a:pt x="64605" y="178688"/>
                      <a:pt x="117032" y="178688"/>
                      <a:pt x="149644" y="146912"/>
                    </a:cubicBezTo>
                    <a:cubicBezTo>
                      <a:pt x="182257" y="115136"/>
                      <a:pt x="182257" y="63139"/>
                      <a:pt x="149644" y="30950"/>
                    </a:cubicBezTo>
                    <a:cubicBezTo>
                      <a:pt x="133131" y="14857"/>
                      <a:pt x="111665" y="7016"/>
                      <a:pt x="90613" y="7016"/>
                    </a:cubicBezTo>
                    <a:close/>
                  </a:path>
                </a:pathLst>
              </a:custGeom>
              <a:solidFill>
                <a:srgbClr val="000000"/>
              </a:solidFill>
              <a:ln w="4127" cap="flat">
                <a:noFill/>
                <a:prstDash val="solid"/>
                <a:miter/>
              </a:ln>
            </p:spPr>
            <p:txBody>
              <a:bodyPr rtlCol="0" anchor="ctr"/>
              <a:lstStyle/>
              <a:p>
                <a:endParaRPr lang="en-US"/>
              </a:p>
            </p:txBody>
          </p:sp>
        </p:grpSp>
        <p:grpSp>
          <p:nvGrpSpPr>
            <p:cNvPr id="42" name="Graphic 1533">
              <a:extLst>
                <a:ext uri="{FF2B5EF4-FFF2-40B4-BE49-F238E27FC236}">
                  <a16:creationId xmlns:a16="http://schemas.microsoft.com/office/drawing/2014/main" id="{B60CA136-3661-4782-8AE3-E1B62DD3F3CE}"/>
                </a:ext>
              </a:extLst>
            </p:cNvPr>
            <p:cNvGrpSpPr/>
            <p:nvPr/>
          </p:nvGrpSpPr>
          <p:grpSpPr>
            <a:xfrm>
              <a:off x="4922093" y="4888567"/>
              <a:ext cx="345111" cy="9491"/>
              <a:chOff x="4922093" y="4888567"/>
              <a:chExt cx="345111" cy="9491"/>
            </a:xfrm>
            <a:solidFill>
              <a:srgbClr val="000000"/>
            </a:solidFill>
          </p:grpSpPr>
          <p:sp>
            <p:nvSpPr>
              <p:cNvPr id="50" name="Freeform 209">
                <a:extLst>
                  <a:ext uri="{FF2B5EF4-FFF2-40B4-BE49-F238E27FC236}">
                    <a16:creationId xmlns:a16="http://schemas.microsoft.com/office/drawing/2014/main" id="{400A19F3-C5A8-47C1-B2EC-5180823056FD}"/>
                  </a:ext>
                </a:extLst>
              </p:cNvPr>
              <p:cNvSpPr/>
              <p:nvPr/>
            </p:nvSpPr>
            <p:spPr>
              <a:xfrm>
                <a:off x="4922093" y="4893106"/>
                <a:ext cx="345111" cy="4126"/>
              </a:xfrm>
              <a:custGeom>
                <a:avLst/>
                <a:gdLst>
                  <a:gd name="connsiteX0" fmla="*/ 345111 w 345111"/>
                  <a:gd name="connsiteY0" fmla="*/ 0 h 4126"/>
                  <a:gd name="connsiteX1" fmla="*/ 0 w 345111"/>
                  <a:gd name="connsiteY1" fmla="*/ 0 h 4126"/>
                </a:gdLst>
                <a:ahLst/>
                <a:cxnLst>
                  <a:cxn ang="0">
                    <a:pos x="connsiteX0" y="connsiteY0"/>
                  </a:cxn>
                  <a:cxn ang="0">
                    <a:pos x="connsiteX1" y="connsiteY1"/>
                  </a:cxn>
                </a:cxnLst>
                <a:rect l="l" t="t" r="r" b="b"/>
                <a:pathLst>
                  <a:path w="345111" h="4126">
                    <a:moveTo>
                      <a:pt x="345111" y="0"/>
                    </a:moveTo>
                    <a:lnTo>
                      <a:pt x="0" y="0"/>
                    </a:lnTo>
                  </a:path>
                </a:pathLst>
              </a:custGeom>
              <a:ln w="4127" cap="flat">
                <a:noFill/>
                <a:prstDash val="solid"/>
                <a:miter/>
              </a:ln>
            </p:spPr>
            <p:txBody>
              <a:bodyPr rtlCol="0" anchor="ctr"/>
              <a:lstStyle/>
              <a:p>
                <a:endParaRPr lang="en-US"/>
              </a:p>
            </p:txBody>
          </p:sp>
          <p:sp>
            <p:nvSpPr>
              <p:cNvPr id="51" name="Freeform 210">
                <a:extLst>
                  <a:ext uri="{FF2B5EF4-FFF2-40B4-BE49-F238E27FC236}">
                    <a16:creationId xmlns:a16="http://schemas.microsoft.com/office/drawing/2014/main" id="{66F9AAAE-D333-4897-A085-478C1E07771B}"/>
                  </a:ext>
                </a:extLst>
              </p:cNvPr>
              <p:cNvSpPr/>
              <p:nvPr/>
            </p:nvSpPr>
            <p:spPr>
              <a:xfrm>
                <a:off x="4922093" y="4888567"/>
                <a:ext cx="345111" cy="9491"/>
              </a:xfrm>
              <a:custGeom>
                <a:avLst/>
                <a:gdLst>
                  <a:gd name="connsiteX0" fmla="*/ 0 w 345111"/>
                  <a:gd name="connsiteY0" fmla="*/ 0 h 9491"/>
                  <a:gd name="connsiteX1" fmla="*/ 345112 w 345111"/>
                  <a:gd name="connsiteY1" fmla="*/ 0 h 9491"/>
                  <a:gd name="connsiteX2" fmla="*/ 345112 w 345111"/>
                  <a:gd name="connsiteY2" fmla="*/ 9492 h 9491"/>
                  <a:gd name="connsiteX3" fmla="*/ 0 w 345111"/>
                  <a:gd name="connsiteY3" fmla="*/ 9492 h 9491"/>
                </a:gdLst>
                <a:ahLst/>
                <a:cxnLst>
                  <a:cxn ang="0">
                    <a:pos x="connsiteX0" y="connsiteY0"/>
                  </a:cxn>
                  <a:cxn ang="0">
                    <a:pos x="connsiteX1" y="connsiteY1"/>
                  </a:cxn>
                  <a:cxn ang="0">
                    <a:pos x="connsiteX2" y="connsiteY2"/>
                  </a:cxn>
                  <a:cxn ang="0">
                    <a:pos x="connsiteX3" y="connsiteY3"/>
                  </a:cxn>
                </a:cxnLst>
                <a:rect l="l" t="t" r="r" b="b"/>
                <a:pathLst>
                  <a:path w="345111" h="9491">
                    <a:moveTo>
                      <a:pt x="0" y="0"/>
                    </a:moveTo>
                    <a:lnTo>
                      <a:pt x="345112" y="0"/>
                    </a:lnTo>
                    <a:lnTo>
                      <a:pt x="345112" y="9492"/>
                    </a:lnTo>
                    <a:lnTo>
                      <a:pt x="0" y="9492"/>
                    </a:lnTo>
                    <a:close/>
                  </a:path>
                </a:pathLst>
              </a:custGeom>
              <a:solidFill>
                <a:srgbClr val="000000"/>
              </a:solidFill>
              <a:ln w="4127" cap="flat">
                <a:noFill/>
                <a:prstDash val="solid"/>
                <a:miter/>
              </a:ln>
            </p:spPr>
            <p:txBody>
              <a:bodyPr rtlCol="0" anchor="ctr"/>
              <a:lstStyle/>
              <a:p>
                <a:endParaRPr lang="en-US"/>
              </a:p>
            </p:txBody>
          </p:sp>
        </p:grpSp>
        <p:grpSp>
          <p:nvGrpSpPr>
            <p:cNvPr id="43" name="Graphic 1533">
              <a:extLst>
                <a:ext uri="{FF2B5EF4-FFF2-40B4-BE49-F238E27FC236}">
                  <a16:creationId xmlns:a16="http://schemas.microsoft.com/office/drawing/2014/main" id="{44859DEC-278C-47F5-8B70-C0891C1627EB}"/>
                </a:ext>
              </a:extLst>
            </p:cNvPr>
            <p:cNvGrpSpPr/>
            <p:nvPr/>
          </p:nvGrpSpPr>
          <p:grpSpPr>
            <a:xfrm>
              <a:off x="5253994" y="3510651"/>
              <a:ext cx="321168" cy="316932"/>
              <a:chOff x="5253994" y="3510651"/>
              <a:chExt cx="321168" cy="316932"/>
            </a:xfrm>
          </p:grpSpPr>
          <p:grpSp>
            <p:nvGrpSpPr>
              <p:cNvPr id="46" name="Graphic 1533">
                <a:extLst>
                  <a:ext uri="{FF2B5EF4-FFF2-40B4-BE49-F238E27FC236}">
                    <a16:creationId xmlns:a16="http://schemas.microsoft.com/office/drawing/2014/main" id="{3939B584-1E63-4914-B361-9F7A7CE6C410}"/>
                  </a:ext>
                </a:extLst>
              </p:cNvPr>
              <p:cNvGrpSpPr/>
              <p:nvPr/>
            </p:nvGrpSpPr>
            <p:grpSpPr>
              <a:xfrm>
                <a:off x="5253994" y="3510651"/>
                <a:ext cx="321168" cy="316932"/>
                <a:chOff x="5253994" y="3510651"/>
                <a:chExt cx="321168" cy="316932"/>
              </a:xfrm>
            </p:grpSpPr>
            <p:sp>
              <p:nvSpPr>
                <p:cNvPr id="48" name="Freeform 207">
                  <a:extLst>
                    <a:ext uri="{FF2B5EF4-FFF2-40B4-BE49-F238E27FC236}">
                      <a16:creationId xmlns:a16="http://schemas.microsoft.com/office/drawing/2014/main" id="{6A29BF8B-DE15-4FA3-8E97-1A180DAA311C}"/>
                    </a:ext>
                  </a:extLst>
                </p:cNvPr>
                <p:cNvSpPr/>
                <p:nvPr/>
              </p:nvSpPr>
              <p:spPr>
                <a:xfrm>
                  <a:off x="5258535" y="3515603"/>
                  <a:ext cx="312086" cy="307028"/>
                </a:xfrm>
                <a:custGeom>
                  <a:avLst/>
                  <a:gdLst>
                    <a:gd name="connsiteX0" fmla="*/ 312086 w 312086"/>
                    <a:gd name="connsiteY0" fmla="*/ 153514 h 307028"/>
                    <a:gd name="connsiteX1" fmla="*/ 156043 w 312086"/>
                    <a:gd name="connsiteY1" fmla="*/ 307029 h 307028"/>
                    <a:gd name="connsiteX2" fmla="*/ -1 w 312086"/>
                    <a:gd name="connsiteY2" fmla="*/ 153514 h 307028"/>
                    <a:gd name="connsiteX3" fmla="*/ 156043 w 312086"/>
                    <a:gd name="connsiteY3" fmla="*/ 0 h 307028"/>
                    <a:gd name="connsiteX4" fmla="*/ 312086 w 312086"/>
                    <a:gd name="connsiteY4" fmla="*/ 153514 h 307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086" h="307028">
                      <a:moveTo>
                        <a:pt x="312086" y="153514"/>
                      </a:moveTo>
                      <a:cubicBezTo>
                        <a:pt x="312086" y="238298"/>
                        <a:pt x="242223" y="307029"/>
                        <a:pt x="156043" y="307029"/>
                      </a:cubicBezTo>
                      <a:cubicBezTo>
                        <a:pt x="69862" y="307029"/>
                        <a:pt x="-1" y="238298"/>
                        <a:pt x="-1" y="153514"/>
                      </a:cubicBezTo>
                      <a:cubicBezTo>
                        <a:pt x="-1" y="68731"/>
                        <a:pt x="69862" y="0"/>
                        <a:pt x="156043" y="0"/>
                      </a:cubicBezTo>
                      <a:cubicBezTo>
                        <a:pt x="242223" y="0"/>
                        <a:pt x="312086" y="68731"/>
                        <a:pt x="312086" y="153514"/>
                      </a:cubicBezTo>
                      <a:close/>
                    </a:path>
                  </a:pathLst>
                </a:custGeom>
                <a:solidFill>
                  <a:srgbClr val="FFFFFF"/>
                </a:solidFill>
                <a:ln w="4127" cap="flat">
                  <a:noFill/>
                  <a:prstDash val="solid"/>
                  <a:miter/>
                </a:ln>
              </p:spPr>
              <p:txBody>
                <a:bodyPr rtlCol="0" anchor="ctr"/>
                <a:lstStyle/>
                <a:p>
                  <a:endParaRPr lang="en-US"/>
                </a:p>
              </p:txBody>
            </p:sp>
            <p:sp>
              <p:nvSpPr>
                <p:cNvPr id="49" name="Freeform 208">
                  <a:extLst>
                    <a:ext uri="{FF2B5EF4-FFF2-40B4-BE49-F238E27FC236}">
                      <a16:creationId xmlns:a16="http://schemas.microsoft.com/office/drawing/2014/main" id="{59DB8B0F-E61B-4E4E-86FC-E4ED370EDF4B}"/>
                    </a:ext>
                  </a:extLst>
                </p:cNvPr>
                <p:cNvSpPr/>
                <p:nvPr/>
              </p:nvSpPr>
              <p:spPr>
                <a:xfrm>
                  <a:off x="5253994" y="3510651"/>
                  <a:ext cx="321168" cy="316932"/>
                </a:xfrm>
                <a:custGeom>
                  <a:avLst/>
                  <a:gdLst>
                    <a:gd name="connsiteX0" fmla="*/ 160584 w 321168"/>
                    <a:gd name="connsiteY0" fmla="*/ 316933 h 316932"/>
                    <a:gd name="connsiteX1" fmla="*/ 0 w 321168"/>
                    <a:gd name="connsiteY1" fmla="*/ 158466 h 316932"/>
                    <a:gd name="connsiteX2" fmla="*/ 160584 w 321168"/>
                    <a:gd name="connsiteY2" fmla="*/ 0 h 316932"/>
                    <a:gd name="connsiteX3" fmla="*/ 321168 w 321168"/>
                    <a:gd name="connsiteY3" fmla="*/ 158466 h 316932"/>
                    <a:gd name="connsiteX4" fmla="*/ 160584 w 321168"/>
                    <a:gd name="connsiteY4" fmla="*/ 316933 h 316932"/>
                    <a:gd name="connsiteX5" fmla="*/ 160584 w 321168"/>
                    <a:gd name="connsiteY5" fmla="*/ 9904 h 316932"/>
                    <a:gd name="connsiteX6" fmla="*/ 9495 w 321168"/>
                    <a:gd name="connsiteY6" fmla="*/ 158466 h 316932"/>
                    <a:gd name="connsiteX7" fmla="*/ 160584 w 321168"/>
                    <a:gd name="connsiteY7" fmla="*/ 307029 h 316932"/>
                    <a:gd name="connsiteX8" fmla="*/ 311673 w 321168"/>
                    <a:gd name="connsiteY8" fmla="*/ 158466 h 316932"/>
                    <a:gd name="connsiteX9" fmla="*/ 160584 w 321168"/>
                    <a:gd name="connsiteY9" fmla="*/ 9904 h 316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1168" h="316932">
                      <a:moveTo>
                        <a:pt x="160584" y="316933"/>
                      </a:moveTo>
                      <a:cubicBezTo>
                        <a:pt x="71829" y="316933"/>
                        <a:pt x="0" y="245953"/>
                        <a:pt x="0" y="158466"/>
                      </a:cubicBezTo>
                      <a:cubicBezTo>
                        <a:pt x="0" y="70980"/>
                        <a:pt x="72242" y="0"/>
                        <a:pt x="160584" y="0"/>
                      </a:cubicBezTo>
                      <a:cubicBezTo>
                        <a:pt x="248926" y="0"/>
                        <a:pt x="321168" y="70980"/>
                        <a:pt x="321168" y="158466"/>
                      </a:cubicBezTo>
                      <a:cubicBezTo>
                        <a:pt x="321168" y="245953"/>
                        <a:pt x="249338" y="316933"/>
                        <a:pt x="160584" y="316933"/>
                      </a:cubicBezTo>
                      <a:close/>
                      <a:moveTo>
                        <a:pt x="160584" y="9904"/>
                      </a:moveTo>
                      <a:cubicBezTo>
                        <a:pt x="77196" y="9904"/>
                        <a:pt x="9495" y="76757"/>
                        <a:pt x="9495" y="158466"/>
                      </a:cubicBezTo>
                      <a:cubicBezTo>
                        <a:pt x="9495" y="240588"/>
                        <a:pt x="77196" y="307029"/>
                        <a:pt x="160584" y="307029"/>
                      </a:cubicBezTo>
                      <a:cubicBezTo>
                        <a:pt x="243973" y="307029"/>
                        <a:pt x="311673" y="240176"/>
                        <a:pt x="311673" y="158466"/>
                      </a:cubicBezTo>
                      <a:cubicBezTo>
                        <a:pt x="311673" y="76757"/>
                        <a:pt x="243973" y="9904"/>
                        <a:pt x="160584" y="9904"/>
                      </a:cubicBezTo>
                      <a:close/>
                    </a:path>
                  </a:pathLst>
                </a:custGeom>
                <a:solidFill>
                  <a:srgbClr val="000000"/>
                </a:solidFill>
                <a:ln w="4127" cap="flat">
                  <a:noFill/>
                  <a:prstDash val="solid"/>
                  <a:miter/>
                </a:ln>
              </p:spPr>
              <p:txBody>
                <a:bodyPr rtlCol="0" anchor="ctr"/>
                <a:lstStyle/>
                <a:p>
                  <a:endParaRPr lang="en-US"/>
                </a:p>
              </p:txBody>
            </p:sp>
          </p:grpSp>
          <p:sp>
            <p:nvSpPr>
              <p:cNvPr id="47" name="Freeform 206">
                <a:extLst>
                  <a:ext uri="{FF2B5EF4-FFF2-40B4-BE49-F238E27FC236}">
                    <a16:creationId xmlns:a16="http://schemas.microsoft.com/office/drawing/2014/main" id="{1D226534-C34A-4042-9C17-C2C8ACEB6F58}"/>
                  </a:ext>
                </a:extLst>
              </p:cNvPr>
              <p:cNvSpPr/>
              <p:nvPr/>
            </p:nvSpPr>
            <p:spPr>
              <a:xfrm>
                <a:off x="5293624" y="3549855"/>
                <a:ext cx="241908" cy="238525"/>
              </a:xfrm>
              <a:custGeom>
                <a:avLst/>
                <a:gdLst>
                  <a:gd name="connsiteX0" fmla="*/ 241908 w 241908"/>
                  <a:gd name="connsiteY0" fmla="*/ 119263 h 238525"/>
                  <a:gd name="connsiteX1" fmla="*/ 120954 w 241908"/>
                  <a:gd name="connsiteY1" fmla="*/ 238525 h 238525"/>
                  <a:gd name="connsiteX2" fmla="*/ -1 w 241908"/>
                  <a:gd name="connsiteY2" fmla="*/ 119262 h 238525"/>
                  <a:gd name="connsiteX3" fmla="*/ 120954 w 241908"/>
                  <a:gd name="connsiteY3" fmla="*/ 0 h 238525"/>
                  <a:gd name="connsiteX4" fmla="*/ 241908 w 241908"/>
                  <a:gd name="connsiteY4" fmla="*/ 119263 h 238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908" h="238525">
                    <a:moveTo>
                      <a:pt x="241908" y="119263"/>
                    </a:moveTo>
                    <a:cubicBezTo>
                      <a:pt x="241908" y="185129"/>
                      <a:pt x="187754" y="238525"/>
                      <a:pt x="120954" y="238525"/>
                    </a:cubicBezTo>
                    <a:cubicBezTo>
                      <a:pt x="54153" y="238525"/>
                      <a:pt x="-1" y="185129"/>
                      <a:pt x="-1" y="119262"/>
                    </a:cubicBezTo>
                    <a:cubicBezTo>
                      <a:pt x="-1" y="53395"/>
                      <a:pt x="54153" y="0"/>
                      <a:pt x="120954" y="0"/>
                    </a:cubicBezTo>
                    <a:cubicBezTo>
                      <a:pt x="187754" y="0"/>
                      <a:pt x="241908" y="53395"/>
                      <a:pt x="241908" y="119263"/>
                    </a:cubicBezTo>
                    <a:close/>
                  </a:path>
                </a:pathLst>
              </a:custGeom>
              <a:solidFill>
                <a:srgbClr val="FFD100"/>
              </a:solidFill>
              <a:ln w="4127" cap="flat">
                <a:noFill/>
                <a:prstDash val="solid"/>
                <a:miter/>
              </a:ln>
            </p:spPr>
            <p:txBody>
              <a:bodyPr rtlCol="0" anchor="ctr"/>
              <a:lstStyle/>
              <a:p>
                <a:endParaRPr lang="en-US"/>
              </a:p>
            </p:txBody>
          </p:sp>
        </p:grpSp>
        <p:sp>
          <p:nvSpPr>
            <p:cNvPr id="44" name="TextBox 43">
              <a:extLst>
                <a:ext uri="{FF2B5EF4-FFF2-40B4-BE49-F238E27FC236}">
                  <a16:creationId xmlns:a16="http://schemas.microsoft.com/office/drawing/2014/main" id="{90DF46FD-40A6-4C28-A7A1-AB2FFC562366}"/>
                </a:ext>
              </a:extLst>
            </p:cNvPr>
            <p:cNvSpPr txBox="1"/>
            <p:nvPr/>
          </p:nvSpPr>
          <p:spPr>
            <a:xfrm>
              <a:off x="4448492" y="2992824"/>
              <a:ext cx="522690" cy="271802"/>
            </a:xfrm>
            <a:prstGeom prst="rect">
              <a:avLst/>
            </a:prstGeom>
            <a:noFill/>
          </p:spPr>
          <p:txBody>
            <a:bodyPr wrap="none" rtlCol="0">
              <a:spAutoFit/>
            </a:bodyPr>
            <a:lstStyle/>
            <a:p>
              <a:pPr algn="l"/>
              <a:r>
                <a:rPr lang="lt-LT" sz="1400" b="1" spc="0" baseline="0" dirty="0">
                  <a:solidFill>
                    <a:srgbClr val="000000"/>
                  </a:solidFill>
                  <a:latin typeface="Avenir-Medium"/>
                  <a:sym typeface="Avenir-Medium"/>
                  <a:rtl val="0"/>
                </a:rPr>
                <a:t>LYTIS</a:t>
              </a:r>
              <a:endParaRPr lang="en-US" sz="1400" b="1" spc="0" baseline="0" dirty="0">
                <a:solidFill>
                  <a:srgbClr val="000000"/>
                </a:solidFill>
                <a:latin typeface="Avenir-Medium"/>
                <a:sym typeface="Avenir-Medium"/>
                <a:rtl val="0"/>
              </a:endParaRPr>
            </a:p>
          </p:txBody>
        </p:sp>
        <p:sp>
          <p:nvSpPr>
            <p:cNvPr id="45" name="TextBox 44">
              <a:extLst>
                <a:ext uri="{FF2B5EF4-FFF2-40B4-BE49-F238E27FC236}">
                  <a16:creationId xmlns:a16="http://schemas.microsoft.com/office/drawing/2014/main" id="{E1AFA1D5-4178-482A-9BF4-E0363E66E9F2}"/>
                </a:ext>
              </a:extLst>
            </p:cNvPr>
            <p:cNvSpPr txBox="1"/>
            <p:nvPr/>
          </p:nvSpPr>
          <p:spPr>
            <a:xfrm>
              <a:off x="4331315" y="5772641"/>
              <a:ext cx="818575" cy="271802"/>
            </a:xfrm>
            <a:prstGeom prst="rect">
              <a:avLst/>
            </a:prstGeom>
            <a:noFill/>
          </p:spPr>
          <p:txBody>
            <a:bodyPr wrap="none" rtlCol="0">
              <a:spAutoFit/>
            </a:bodyPr>
            <a:lstStyle/>
            <a:p>
              <a:pPr algn="l"/>
              <a:r>
                <a:rPr lang="lt-LT" sz="1400" b="1" spc="0" baseline="0" dirty="0">
                  <a:solidFill>
                    <a:srgbClr val="000000"/>
                  </a:solidFill>
                  <a:latin typeface="Avenir-Medium"/>
                  <a:sym typeface="Avenir-Medium"/>
                  <a:rtl val="0"/>
                </a:rPr>
                <a:t>KULTŪRA</a:t>
              </a:r>
              <a:endParaRPr lang="en-US" sz="1400" b="1" spc="0" baseline="0" dirty="0">
                <a:solidFill>
                  <a:srgbClr val="000000"/>
                </a:solidFill>
                <a:latin typeface="Avenir-Medium"/>
                <a:sym typeface="Avenir-Medium"/>
                <a:rtl val="0"/>
              </a:endParaRPr>
            </a:p>
          </p:txBody>
        </p:sp>
      </p:grpSp>
      <p:sp>
        <p:nvSpPr>
          <p:cNvPr id="157" name="TextBox 156">
            <a:extLst>
              <a:ext uri="{FF2B5EF4-FFF2-40B4-BE49-F238E27FC236}">
                <a16:creationId xmlns:a16="http://schemas.microsoft.com/office/drawing/2014/main" id="{4FC080C0-65F6-4B3F-8A11-EC346DF05C4E}"/>
              </a:ext>
            </a:extLst>
          </p:cNvPr>
          <p:cNvSpPr txBox="1"/>
          <p:nvPr/>
        </p:nvSpPr>
        <p:spPr>
          <a:xfrm>
            <a:off x="6676367" y="5490887"/>
            <a:ext cx="6096000" cy="373885"/>
          </a:xfrm>
          <a:prstGeom prst="rect">
            <a:avLst/>
          </a:prstGeom>
          <a:noFill/>
        </p:spPr>
        <p:txBody>
          <a:bodyPr wrap="square" lIns="91440" tIns="45720" rIns="91440" bIns="45720" anchor="t">
            <a:spAutoFit/>
          </a:bodyPr>
          <a:lstStyle/>
          <a:p>
            <a:pPr>
              <a:lnSpc>
                <a:spcPct val="107000"/>
              </a:lnSpc>
              <a:spcAft>
                <a:spcPts val="800"/>
              </a:spcAft>
            </a:pPr>
            <a:r>
              <a:rPr lang="en-GB" sz="1800" i="1" dirty="0">
                <a:latin typeface="Avenir Book"/>
                <a:ea typeface="Calibri" panose="020F0502020204030204" pitchFamily="34" charset="0"/>
                <a:cs typeface="Times New Roman"/>
              </a:rPr>
              <a:t>(</a:t>
            </a:r>
            <a:r>
              <a:rPr lang="lt-LT" sz="1800" i="1" dirty="0">
                <a:latin typeface="Avenir Book"/>
                <a:ea typeface="Calibri" panose="020F0502020204030204" pitchFamily="34" charset="0"/>
                <a:cs typeface="Times New Roman"/>
              </a:rPr>
              <a:t>Perimta iš </a:t>
            </a:r>
            <a:r>
              <a:rPr lang="en-GB" sz="1800" i="1" dirty="0">
                <a:latin typeface="Avenir Book"/>
                <a:ea typeface="Calibri" panose="020F0502020204030204" pitchFamily="34" charset="0"/>
                <a:cs typeface="Times New Roman"/>
              </a:rPr>
              <a:t>Active </a:t>
            </a:r>
            <a:r>
              <a:rPr lang="en-GB" i="1" dirty="0">
                <a:latin typeface="Avenir Book"/>
                <a:ea typeface="Calibri" panose="020F0502020204030204" pitchFamily="34" charset="0"/>
                <a:cs typeface="Times New Roman"/>
              </a:rPr>
              <a:t>Ageing</a:t>
            </a:r>
            <a:r>
              <a:rPr lang="en-GB" sz="1800" i="1" dirty="0">
                <a:latin typeface="Avenir Book"/>
                <a:ea typeface="Calibri" panose="020F0502020204030204" pitchFamily="34" charset="0"/>
                <a:cs typeface="Times New Roman"/>
              </a:rPr>
              <a:t>: Policy Framework, 2002)</a:t>
            </a:r>
          </a:p>
        </p:txBody>
      </p:sp>
    </p:spTree>
    <p:extLst>
      <p:ext uri="{BB962C8B-B14F-4D97-AF65-F5344CB8AC3E}">
        <p14:creationId xmlns:p14="http://schemas.microsoft.com/office/powerpoint/2010/main" val="1892288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085F6C-952E-46B8-8474-1E116D0EA691}"/>
              </a:ext>
            </a:extLst>
          </p:cNvPr>
          <p:cNvSpPr>
            <a:spLocks noGrp="1"/>
          </p:cNvSpPr>
          <p:nvPr>
            <p:ph type="body" sz="quarter" idx="18"/>
          </p:nvPr>
        </p:nvSpPr>
        <p:spPr>
          <a:xfrm>
            <a:off x="5839326" y="1675866"/>
            <a:ext cx="5553055" cy="4361793"/>
          </a:xfrm>
        </p:spPr>
        <p:txBody>
          <a:bodyPr>
            <a:normAutofit/>
          </a:bodyPr>
          <a:lstStyle/>
          <a:p>
            <a:pPr indent="0"/>
            <a:r>
              <a:rPr lang="lt-LT" dirty="0"/>
              <a:t>Aktyvų senėjimą lemiantys veiksniai, susiję su ekonominiais aspektais, yra </a:t>
            </a:r>
            <a:r>
              <a:rPr lang="lt-LT" b="1" dirty="0"/>
              <a:t>pajamos, darbas ir socialinė apsauga</a:t>
            </a:r>
            <a:r>
              <a:rPr lang="lt-LT" dirty="0"/>
              <a:t>. Kai kuriose ES šalyse susiduriama su struktūriniais sunkumais, susijusiais su pensijų teisių suderinimu. Nors vyresnio amžiaus gyventojų skurdo nereikėtų nuvertinti, daugelis vyresnio amžiaus žmonių turi dideles disponuojamas pajamas. </a:t>
            </a:r>
            <a:endParaRPr lang="en-US" dirty="0"/>
          </a:p>
        </p:txBody>
      </p:sp>
      <p:sp>
        <p:nvSpPr>
          <p:cNvPr id="3" name="Text Placeholder 2">
            <a:extLst>
              <a:ext uri="{FF2B5EF4-FFF2-40B4-BE49-F238E27FC236}">
                <a16:creationId xmlns:a16="http://schemas.microsoft.com/office/drawing/2014/main" id="{78638468-6370-44ED-9FC9-8209663A1C98}"/>
              </a:ext>
            </a:extLst>
          </p:cNvPr>
          <p:cNvSpPr>
            <a:spLocks noGrp="1"/>
          </p:cNvSpPr>
          <p:nvPr>
            <p:ph type="body" sz="quarter" idx="16"/>
          </p:nvPr>
        </p:nvSpPr>
        <p:spPr/>
        <p:txBody>
          <a:bodyPr>
            <a:normAutofit lnSpcReduction="10000"/>
          </a:bodyPr>
          <a:lstStyle/>
          <a:p>
            <a:r>
              <a:rPr lang="lt-LT" b="1" dirty="0"/>
              <a:t>Ekonominiai veiksniai</a:t>
            </a:r>
            <a:endParaRPr lang="en-IE" sz="3300" b="1" dirty="0"/>
          </a:p>
        </p:txBody>
      </p:sp>
      <p:grpSp>
        <p:nvGrpSpPr>
          <p:cNvPr id="4" name="Graphic 2">
            <a:extLst>
              <a:ext uri="{FF2B5EF4-FFF2-40B4-BE49-F238E27FC236}">
                <a16:creationId xmlns:a16="http://schemas.microsoft.com/office/drawing/2014/main" id="{2978004E-0CE6-423B-904A-B402F2748F0E}"/>
              </a:ext>
            </a:extLst>
          </p:cNvPr>
          <p:cNvGrpSpPr/>
          <p:nvPr/>
        </p:nvGrpSpPr>
        <p:grpSpPr>
          <a:xfrm>
            <a:off x="10247299" y="521128"/>
            <a:ext cx="1209987" cy="825908"/>
            <a:chOff x="8782406" y="5397193"/>
            <a:chExt cx="872121" cy="595289"/>
          </a:xfrm>
        </p:grpSpPr>
        <p:sp>
          <p:nvSpPr>
            <p:cNvPr id="5" name="Freeform 388">
              <a:extLst>
                <a:ext uri="{FF2B5EF4-FFF2-40B4-BE49-F238E27FC236}">
                  <a16:creationId xmlns:a16="http://schemas.microsoft.com/office/drawing/2014/main" id="{4DC8D117-DB5E-4C18-99DC-91DEDD3C4B83}"/>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FFD100"/>
            </a:solidFill>
            <a:ln w="9028" cap="flat">
              <a:noFill/>
              <a:prstDash val="solid"/>
              <a:miter/>
            </a:ln>
          </p:spPr>
          <p:txBody>
            <a:bodyPr rtlCol="0" anchor="ctr"/>
            <a:lstStyle/>
            <a:p>
              <a:endParaRPr lang="en-US"/>
            </a:p>
          </p:txBody>
        </p:sp>
        <p:sp>
          <p:nvSpPr>
            <p:cNvPr id="6" name="Freeform 389">
              <a:extLst>
                <a:ext uri="{FF2B5EF4-FFF2-40B4-BE49-F238E27FC236}">
                  <a16:creationId xmlns:a16="http://schemas.microsoft.com/office/drawing/2014/main" id="{689CF432-A6E6-4694-9627-79B8364D69C5}"/>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solidFill>
              <a:srgbClr val="000000"/>
            </a:solidFill>
            <a:ln w="9028" cap="flat">
              <a:noFill/>
              <a:prstDash val="solid"/>
              <a:miter/>
            </a:ln>
          </p:spPr>
          <p:txBody>
            <a:bodyPr rtlCol="0" anchor="ctr"/>
            <a:lstStyle/>
            <a:p>
              <a:endParaRPr lang="en-US"/>
            </a:p>
          </p:txBody>
        </p:sp>
        <p:sp>
          <p:nvSpPr>
            <p:cNvPr id="7" name="Freeform 390">
              <a:extLst>
                <a:ext uri="{FF2B5EF4-FFF2-40B4-BE49-F238E27FC236}">
                  <a16:creationId xmlns:a16="http://schemas.microsoft.com/office/drawing/2014/main" id="{921C43DC-78BE-4640-8C51-45D92EC6701A}"/>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solidFill>
              <a:srgbClr val="000000"/>
            </a:solidFill>
            <a:ln w="9028" cap="flat">
              <a:noFill/>
              <a:prstDash val="solid"/>
              <a:miter/>
            </a:ln>
          </p:spPr>
          <p:txBody>
            <a:bodyPr rtlCol="0" anchor="ctr"/>
            <a:lstStyle/>
            <a:p>
              <a:endParaRPr lang="en-US"/>
            </a:p>
          </p:txBody>
        </p:sp>
        <p:sp>
          <p:nvSpPr>
            <p:cNvPr id="8" name="Freeform 391">
              <a:extLst>
                <a:ext uri="{FF2B5EF4-FFF2-40B4-BE49-F238E27FC236}">
                  <a16:creationId xmlns:a16="http://schemas.microsoft.com/office/drawing/2014/main" id="{A1F1D262-B63C-4B0F-A333-74005ADF8773}"/>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solidFill>
              <a:srgbClr val="000000"/>
            </a:solidFill>
            <a:ln w="9028" cap="flat">
              <a:noFill/>
              <a:prstDash val="solid"/>
              <a:miter/>
            </a:ln>
          </p:spPr>
          <p:txBody>
            <a:bodyPr rtlCol="0" anchor="ctr"/>
            <a:lstStyle/>
            <a:p>
              <a:endParaRPr lang="en-US"/>
            </a:p>
          </p:txBody>
        </p:sp>
      </p:grpSp>
      <p:pic>
        <p:nvPicPr>
          <p:cNvPr id="10" name="Picture 9" descr="A stack of bank cards">
            <a:extLst>
              <a:ext uri="{FF2B5EF4-FFF2-40B4-BE49-F238E27FC236}">
                <a16:creationId xmlns:a16="http://schemas.microsoft.com/office/drawing/2014/main" id="{44C32828-5187-42B5-9063-95BEA3256F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99619" y="1675866"/>
            <a:ext cx="3625985" cy="3411008"/>
          </a:xfrm>
          <a:prstGeom prst="rect">
            <a:avLst/>
          </a:prstGeom>
        </p:spPr>
      </p:pic>
    </p:spTree>
    <p:extLst>
      <p:ext uri="{BB962C8B-B14F-4D97-AF65-F5344CB8AC3E}">
        <p14:creationId xmlns:p14="http://schemas.microsoft.com/office/powerpoint/2010/main" val="3754350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9F066D-2330-4BC7-A9C6-F8E98EB68F47}"/>
              </a:ext>
            </a:extLst>
          </p:cNvPr>
          <p:cNvSpPr>
            <a:spLocks noGrp="1"/>
          </p:cNvSpPr>
          <p:nvPr>
            <p:ph type="body" sz="quarter" idx="18"/>
          </p:nvPr>
        </p:nvSpPr>
        <p:spPr>
          <a:xfrm>
            <a:off x="6096000" y="1684413"/>
            <a:ext cx="5525676" cy="3867704"/>
          </a:xfrm>
        </p:spPr>
        <p:txBody>
          <a:bodyPr>
            <a:normAutofit fontScale="92500"/>
          </a:bodyPr>
          <a:lstStyle/>
          <a:p>
            <a:pPr indent="0"/>
            <a:r>
              <a:rPr lang="lt-LT" dirty="0"/>
              <a:t>Socialinė izoliacija yra ypatinga problema vyresniame amžiuje, o išėjimas į pensiją yra tik viena iš jos priežasčių. Taigi, kita vyresnio amžiaus žmonių švietimo ir mokymo nauda priskiriama psichikos sveikatai, geresnei socializacijai ir bendravimui su bendruomene, todėl mažėja socialinė atskirtis ir su ja susijusios sveikatos ir gerovės problemos. Vyresnio amžiaus žmonių mobilumo išsaugojimas ir gerinimas yra labai svarbus sveiko ir aktyvaus gyvenimo būdo elementas.</a:t>
            </a:r>
            <a:endParaRPr lang="en-IE" dirty="0"/>
          </a:p>
        </p:txBody>
      </p:sp>
      <p:sp>
        <p:nvSpPr>
          <p:cNvPr id="3" name="Text Placeholder 2">
            <a:extLst>
              <a:ext uri="{FF2B5EF4-FFF2-40B4-BE49-F238E27FC236}">
                <a16:creationId xmlns:a16="http://schemas.microsoft.com/office/drawing/2014/main" id="{CEF4EDF3-ECDD-49C5-A83A-9B91C2EEEA07}"/>
              </a:ext>
            </a:extLst>
          </p:cNvPr>
          <p:cNvSpPr>
            <a:spLocks noGrp="1"/>
          </p:cNvSpPr>
          <p:nvPr>
            <p:ph type="body" sz="quarter" idx="16"/>
          </p:nvPr>
        </p:nvSpPr>
        <p:spPr/>
        <p:txBody>
          <a:bodyPr>
            <a:normAutofit/>
          </a:bodyPr>
          <a:lstStyle/>
          <a:p>
            <a:r>
              <a:rPr lang="en-US" sz="3300" b="1" dirty="0"/>
              <a:t>Social</a:t>
            </a:r>
            <a:r>
              <a:rPr lang="lt-LT" sz="3300" b="1" dirty="0"/>
              <a:t>iniai veiksniai</a:t>
            </a:r>
            <a:endParaRPr lang="en-IE" sz="3300" b="1" dirty="0"/>
          </a:p>
        </p:txBody>
      </p:sp>
      <p:grpSp>
        <p:nvGrpSpPr>
          <p:cNvPr id="4" name="Group 3">
            <a:extLst>
              <a:ext uri="{FF2B5EF4-FFF2-40B4-BE49-F238E27FC236}">
                <a16:creationId xmlns:a16="http://schemas.microsoft.com/office/drawing/2014/main" id="{CD6BBDCB-82D8-4077-A1E1-154ACAC1386F}"/>
              </a:ext>
            </a:extLst>
          </p:cNvPr>
          <p:cNvGrpSpPr/>
          <p:nvPr/>
        </p:nvGrpSpPr>
        <p:grpSpPr>
          <a:xfrm>
            <a:off x="10571752" y="486118"/>
            <a:ext cx="885534" cy="895928"/>
            <a:chOff x="7190753" y="5365577"/>
            <a:chExt cx="745522" cy="754273"/>
          </a:xfrm>
        </p:grpSpPr>
        <p:grpSp>
          <p:nvGrpSpPr>
            <p:cNvPr id="5" name="Graphic 2">
              <a:extLst>
                <a:ext uri="{FF2B5EF4-FFF2-40B4-BE49-F238E27FC236}">
                  <a16:creationId xmlns:a16="http://schemas.microsoft.com/office/drawing/2014/main" id="{3F1076BC-2DD3-4FBE-A709-700F74203C2D}"/>
                </a:ext>
              </a:extLst>
            </p:cNvPr>
            <p:cNvGrpSpPr/>
            <p:nvPr/>
          </p:nvGrpSpPr>
          <p:grpSpPr>
            <a:xfrm>
              <a:off x="7353351" y="5647412"/>
              <a:ext cx="420044" cy="75879"/>
              <a:chOff x="7353351" y="5647412"/>
              <a:chExt cx="420044" cy="75879"/>
            </a:xfrm>
            <a:solidFill>
              <a:srgbClr val="00BADE"/>
            </a:solidFill>
          </p:grpSpPr>
          <p:sp>
            <p:nvSpPr>
              <p:cNvPr id="16" name="Freeform 385">
                <a:extLst>
                  <a:ext uri="{FF2B5EF4-FFF2-40B4-BE49-F238E27FC236}">
                    <a16:creationId xmlns:a16="http://schemas.microsoft.com/office/drawing/2014/main" id="{C2455DBB-5CBE-461A-85F8-5888ADEA06B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grpFill/>
              <a:ln w="9028" cap="flat">
                <a:noFill/>
                <a:prstDash val="solid"/>
                <a:miter/>
              </a:ln>
            </p:spPr>
            <p:txBody>
              <a:bodyPr rtlCol="0" anchor="ctr"/>
              <a:lstStyle/>
              <a:p>
                <a:endParaRPr lang="en-US"/>
              </a:p>
            </p:txBody>
          </p:sp>
          <p:sp>
            <p:nvSpPr>
              <p:cNvPr id="17" name="Freeform 386">
                <a:extLst>
                  <a:ext uri="{FF2B5EF4-FFF2-40B4-BE49-F238E27FC236}">
                    <a16:creationId xmlns:a16="http://schemas.microsoft.com/office/drawing/2014/main" id="{C8B322C2-0D8B-4430-94DD-77CFA72E720B}"/>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grpFill/>
              <a:ln w="9028"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482B8347-F430-466A-8F09-8892BB9C6E66}"/>
                </a:ext>
              </a:extLst>
            </p:cNvPr>
            <p:cNvGrpSpPr/>
            <p:nvPr/>
          </p:nvGrpSpPr>
          <p:grpSpPr>
            <a:xfrm>
              <a:off x="7190753" y="5365577"/>
              <a:ext cx="745522" cy="754273"/>
              <a:chOff x="7190753" y="5365577"/>
              <a:chExt cx="745522" cy="754273"/>
            </a:xfrm>
            <a:solidFill>
              <a:srgbClr val="000000"/>
            </a:solidFill>
          </p:grpSpPr>
          <p:sp>
            <p:nvSpPr>
              <p:cNvPr id="7" name="Freeform 376">
                <a:extLst>
                  <a:ext uri="{FF2B5EF4-FFF2-40B4-BE49-F238E27FC236}">
                    <a16:creationId xmlns:a16="http://schemas.microsoft.com/office/drawing/2014/main" id="{594252CB-D3A0-4062-8DA0-C17CB0C3C8C2}"/>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p>
            </p:txBody>
          </p:sp>
          <p:sp>
            <p:nvSpPr>
              <p:cNvPr id="8" name="Freeform 377">
                <a:extLst>
                  <a:ext uri="{FF2B5EF4-FFF2-40B4-BE49-F238E27FC236}">
                    <a16:creationId xmlns:a16="http://schemas.microsoft.com/office/drawing/2014/main" id="{AB2CF0CC-6B0A-44FF-A725-EC582844C2A7}"/>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p>
            </p:txBody>
          </p:sp>
          <p:sp>
            <p:nvSpPr>
              <p:cNvPr id="9" name="Freeform 378">
                <a:extLst>
                  <a:ext uri="{FF2B5EF4-FFF2-40B4-BE49-F238E27FC236}">
                    <a16:creationId xmlns:a16="http://schemas.microsoft.com/office/drawing/2014/main" id="{9856376D-A382-43E2-81C8-B9AF72478FB7}"/>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p>
            </p:txBody>
          </p:sp>
          <p:sp>
            <p:nvSpPr>
              <p:cNvPr id="10" name="Freeform 379">
                <a:extLst>
                  <a:ext uri="{FF2B5EF4-FFF2-40B4-BE49-F238E27FC236}">
                    <a16:creationId xmlns:a16="http://schemas.microsoft.com/office/drawing/2014/main" id="{7385337A-23DD-45CA-B5B1-A45D654DACBA}"/>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p>
            </p:txBody>
          </p:sp>
          <p:sp>
            <p:nvSpPr>
              <p:cNvPr id="11" name="Freeform 380">
                <a:extLst>
                  <a:ext uri="{FF2B5EF4-FFF2-40B4-BE49-F238E27FC236}">
                    <a16:creationId xmlns:a16="http://schemas.microsoft.com/office/drawing/2014/main" id="{DA4A84D5-D510-42D2-A5B9-F385D91BF4A4}"/>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p>
            </p:txBody>
          </p:sp>
          <p:sp>
            <p:nvSpPr>
              <p:cNvPr id="12" name="Freeform 381">
                <a:extLst>
                  <a:ext uri="{FF2B5EF4-FFF2-40B4-BE49-F238E27FC236}">
                    <a16:creationId xmlns:a16="http://schemas.microsoft.com/office/drawing/2014/main" id="{7FC6425D-3C49-4E3D-95DD-F9CA8D5B2CFB}"/>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p>
            </p:txBody>
          </p:sp>
          <p:sp>
            <p:nvSpPr>
              <p:cNvPr id="13" name="Freeform 382">
                <a:extLst>
                  <a:ext uri="{FF2B5EF4-FFF2-40B4-BE49-F238E27FC236}">
                    <a16:creationId xmlns:a16="http://schemas.microsoft.com/office/drawing/2014/main" id="{BF644F18-E794-4A0B-A495-D5414DB075E0}"/>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p>
            </p:txBody>
          </p:sp>
          <p:sp>
            <p:nvSpPr>
              <p:cNvPr id="14" name="Freeform 383">
                <a:extLst>
                  <a:ext uri="{FF2B5EF4-FFF2-40B4-BE49-F238E27FC236}">
                    <a16:creationId xmlns:a16="http://schemas.microsoft.com/office/drawing/2014/main" id="{09DABA73-D7C0-470F-84F8-4EDE0CAAC75E}"/>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p>
            </p:txBody>
          </p:sp>
          <p:sp>
            <p:nvSpPr>
              <p:cNvPr id="15" name="Freeform 384">
                <a:extLst>
                  <a:ext uri="{FF2B5EF4-FFF2-40B4-BE49-F238E27FC236}">
                    <a16:creationId xmlns:a16="http://schemas.microsoft.com/office/drawing/2014/main" id="{689EFC00-0A74-462E-88C4-08DEF4B714CB}"/>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p>
            </p:txBody>
          </p:sp>
        </p:grpSp>
      </p:grpSp>
      <p:pic>
        <p:nvPicPr>
          <p:cNvPr id="19" name="Picture 18" descr="Old gay couple in coffee shop">
            <a:extLst>
              <a:ext uri="{FF2B5EF4-FFF2-40B4-BE49-F238E27FC236}">
                <a16:creationId xmlns:a16="http://schemas.microsoft.com/office/drawing/2014/main" id="{2BD3CBDE-7428-465F-A079-4125D6CBDED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4714" y="1723254"/>
            <a:ext cx="4090737" cy="3411492"/>
          </a:xfrm>
          <a:prstGeom prst="rect">
            <a:avLst/>
          </a:prstGeom>
        </p:spPr>
      </p:pic>
    </p:spTree>
    <p:extLst>
      <p:ext uri="{BB962C8B-B14F-4D97-AF65-F5344CB8AC3E}">
        <p14:creationId xmlns:p14="http://schemas.microsoft.com/office/powerpoint/2010/main" val="522455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8EE678-8437-4031-8593-82E342C2ABEC}"/>
              </a:ext>
            </a:extLst>
          </p:cNvPr>
          <p:cNvSpPr>
            <a:spLocks noGrp="1"/>
          </p:cNvSpPr>
          <p:nvPr>
            <p:ph type="body" sz="quarter" idx="18"/>
          </p:nvPr>
        </p:nvSpPr>
        <p:spPr>
          <a:xfrm>
            <a:off x="420415" y="1576552"/>
            <a:ext cx="11424744" cy="4141076"/>
          </a:xfrm>
        </p:spPr>
        <p:txBody>
          <a:bodyPr vert="horz" lIns="91440" tIns="45720" rIns="91440" bIns="45720" rtlCol="0" anchor="t">
            <a:normAutofit lnSpcReduction="10000"/>
          </a:bodyPr>
          <a:lstStyle/>
          <a:p>
            <a:pPr indent="0"/>
            <a:r>
              <a:rPr lang="lt-LT" dirty="0"/>
              <a:t>Su fizine aplinka susiję aktyvaus senėjimo veiksniai yra transportas ir būstas. Didelė dalis esamų transporto paslaugų vyresnio amžiaus žmonėms ir neįgaliesiems labai priklauso nuo savanorių. Tai svarbu atsižvelgiant į senjorų apsipirkimo įpročius. </a:t>
            </a:r>
          </a:p>
          <a:p>
            <a:pPr indent="0"/>
            <a:r>
              <a:rPr lang="lt-LT" dirty="0"/>
              <a:t>Dauguma vyresnio amžiaus žmonių nori likti gyventi savo namuose. Šiuo metu daugelis namų nėra pritaikyti tokiems pokyčiams ir juose nėra išmaniųjų namų sprendimų. Pritaikomi išmaniųjų namų sprendimai gali padėti atnaujinti ir geriau palaikyti vyresnio amžiaus žmonių savarankišką gyvenimą. Suteikus vyresnio amžiaus žmonėms galimybę likti savo namuose, sumažėja spaudimas sveikatos priežiūros ir globos sektoriui, nes atidedamas perkėlimas į stacionarias globos įstaigas. Atvejų tyrimuose matyti, kaip novatoriški maisto pristatymo į namus paslaugų būdai yra maisto produktų ir (arba) paslaugų augimo sritis (</a:t>
            </a:r>
            <a:r>
              <a:rPr lang="lt-LT" dirty="0" err="1"/>
              <a:t>Barbora.lt</a:t>
            </a:r>
            <a:r>
              <a:rPr lang="lt-LT" dirty="0"/>
              <a:t>; </a:t>
            </a:r>
            <a:r>
              <a:rPr lang="lt-LT" dirty="0" err="1"/>
              <a:t>wolt.lt</a:t>
            </a:r>
            <a:r>
              <a:rPr lang="lt-LT" dirty="0"/>
              <a:t>. ir kitos platformos, teikiančios maisto produktų bei gaminių pristatymo paslaugas visoje Lietuvoje).</a:t>
            </a:r>
            <a:endParaRPr lang="en-IE" dirty="0">
              <a:highlight>
                <a:srgbClr val="FFFF00"/>
              </a:highlight>
            </a:endParaRPr>
          </a:p>
        </p:txBody>
      </p:sp>
      <p:sp>
        <p:nvSpPr>
          <p:cNvPr id="3" name="Text Placeholder 2">
            <a:extLst>
              <a:ext uri="{FF2B5EF4-FFF2-40B4-BE49-F238E27FC236}">
                <a16:creationId xmlns:a16="http://schemas.microsoft.com/office/drawing/2014/main" id="{49A973B5-82D3-44F3-B4D1-78948C57EDD0}"/>
              </a:ext>
            </a:extLst>
          </p:cNvPr>
          <p:cNvSpPr>
            <a:spLocks noGrp="1"/>
          </p:cNvSpPr>
          <p:nvPr>
            <p:ph type="body" sz="quarter" idx="16"/>
          </p:nvPr>
        </p:nvSpPr>
        <p:spPr/>
        <p:txBody>
          <a:bodyPr>
            <a:normAutofit/>
          </a:bodyPr>
          <a:lstStyle/>
          <a:p>
            <a:r>
              <a:rPr lang="lt-LT" sz="3300" b="1" dirty="0"/>
              <a:t>Fizinė aplinka</a:t>
            </a:r>
            <a:endParaRPr lang="en-IE" sz="3300" b="1" dirty="0"/>
          </a:p>
        </p:txBody>
      </p:sp>
      <p:pic>
        <p:nvPicPr>
          <p:cNvPr id="5" name="Graphic 4" descr="House outline">
            <a:extLst>
              <a:ext uri="{FF2B5EF4-FFF2-40B4-BE49-F238E27FC236}">
                <a16:creationId xmlns:a16="http://schemas.microsoft.com/office/drawing/2014/main" id="{CC907BA2-1090-48F6-9D2C-5588A113AE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42886" y="476882"/>
            <a:ext cx="914400" cy="914400"/>
          </a:xfrm>
          <a:prstGeom prst="rect">
            <a:avLst/>
          </a:prstGeom>
        </p:spPr>
      </p:pic>
      <p:sp>
        <p:nvSpPr>
          <p:cNvPr id="6" name="Rectangle 5">
            <a:extLst>
              <a:ext uri="{FF2B5EF4-FFF2-40B4-BE49-F238E27FC236}">
                <a16:creationId xmlns:a16="http://schemas.microsoft.com/office/drawing/2014/main" id="{301F7397-E7D4-4EE9-BB2D-079951D4F0C2}"/>
              </a:ext>
            </a:extLst>
          </p:cNvPr>
          <p:cNvSpPr/>
          <p:nvPr/>
        </p:nvSpPr>
        <p:spPr>
          <a:xfrm>
            <a:off x="10787973" y="1070888"/>
            <a:ext cx="85653" cy="69484"/>
          </a:xfrm>
          <a:prstGeom prst="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Rectangle 6">
            <a:extLst>
              <a:ext uri="{FF2B5EF4-FFF2-40B4-BE49-F238E27FC236}">
                <a16:creationId xmlns:a16="http://schemas.microsoft.com/office/drawing/2014/main" id="{E8AED00F-5CBE-4D4E-BE60-E6DE3079FBBB}"/>
              </a:ext>
            </a:extLst>
          </p:cNvPr>
          <p:cNvSpPr/>
          <p:nvPr/>
        </p:nvSpPr>
        <p:spPr>
          <a:xfrm>
            <a:off x="11118713" y="1069035"/>
            <a:ext cx="85653" cy="71337"/>
          </a:xfrm>
          <a:prstGeom prst="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485045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C44D54-72DE-49BE-B5BC-40C1BC91E211}"/>
              </a:ext>
            </a:extLst>
          </p:cNvPr>
          <p:cNvSpPr>
            <a:spLocks noGrp="1"/>
          </p:cNvSpPr>
          <p:nvPr>
            <p:ph type="body" sz="quarter" idx="18"/>
          </p:nvPr>
        </p:nvSpPr>
        <p:spPr>
          <a:xfrm>
            <a:off x="497149" y="1399850"/>
            <a:ext cx="5678750" cy="3867704"/>
          </a:xfrm>
        </p:spPr>
        <p:txBody>
          <a:bodyPr>
            <a:normAutofit fontScale="92500"/>
          </a:bodyPr>
          <a:lstStyle/>
          <a:p>
            <a:pPr indent="0">
              <a:lnSpc>
                <a:spcPct val="100000"/>
              </a:lnSpc>
            </a:pPr>
            <a:r>
              <a:rPr lang="en-LT" dirty="0"/>
              <a:t>„</a:t>
            </a:r>
            <a:r>
              <a:rPr lang="lt-LT" dirty="0"/>
              <a:t>Inovatyvus maistas senjorams"  </a:t>
            </a:r>
            <a:r>
              <a:rPr lang="en-LT" dirty="0"/>
              <a:t>–</a:t>
            </a:r>
            <a:r>
              <a:rPr lang="lt-LT" dirty="0"/>
              <a:t> tai atviros prieigos mokymo programa, skirta maisto pramonės sektoriaus mažoms ir vidutinėms įmonėms (MVĮ), padedanti joms komercializuoti maistingomis medžiagomis praturtintus maisto produktus, skirtus vyresnio amžiaus žmonėms.</a:t>
            </a:r>
          </a:p>
          <a:p>
            <a:pPr indent="0" algn="ctr">
              <a:lnSpc>
                <a:spcPct val="100000"/>
              </a:lnSpc>
            </a:pPr>
            <a:r>
              <a:rPr lang="en-LT" dirty="0"/>
              <a:t>„</a:t>
            </a:r>
            <a:r>
              <a:rPr lang="lt-LT" dirty="0"/>
              <a:t>Mūsų senėjanti visuomenė gali tapti ekonomikos stiprybe“</a:t>
            </a:r>
          </a:p>
          <a:p>
            <a:pPr indent="0" algn="ctr">
              <a:lnSpc>
                <a:spcPct val="100000"/>
              </a:lnSpc>
            </a:pPr>
            <a:r>
              <a:rPr lang="en-LT" dirty="0"/>
              <a:t>–  </a:t>
            </a:r>
            <a:r>
              <a:rPr lang="en-US" dirty="0"/>
              <a:t>ES </a:t>
            </a:r>
            <a:r>
              <a:rPr lang="en-US" dirty="0" err="1"/>
              <a:t>Komisija</a:t>
            </a:r>
            <a:endParaRPr lang="en-IE" dirty="0"/>
          </a:p>
        </p:txBody>
      </p:sp>
      <p:sp>
        <p:nvSpPr>
          <p:cNvPr id="3" name="Text Placeholder 2">
            <a:extLst>
              <a:ext uri="{FF2B5EF4-FFF2-40B4-BE49-F238E27FC236}">
                <a16:creationId xmlns:a16="http://schemas.microsoft.com/office/drawing/2014/main" id="{792385E9-05D9-45CE-9F77-A6A4D8C14FE4}"/>
              </a:ext>
            </a:extLst>
          </p:cNvPr>
          <p:cNvSpPr>
            <a:spLocks noGrp="1"/>
          </p:cNvSpPr>
          <p:nvPr>
            <p:ph type="body" sz="quarter" idx="16"/>
          </p:nvPr>
        </p:nvSpPr>
        <p:spPr>
          <a:xfrm>
            <a:off x="734715" y="370643"/>
            <a:ext cx="4983180" cy="996593"/>
          </a:xfrm>
        </p:spPr>
        <p:txBody>
          <a:bodyPr>
            <a:normAutofit lnSpcReduction="10000"/>
          </a:bodyPr>
          <a:lstStyle/>
          <a:p>
            <a:r>
              <a:rPr lang="lt-LT" b="1"/>
              <a:t>Inovatyvus maistas senjorams</a:t>
            </a:r>
            <a:endParaRPr lang="en-IE" b="1"/>
          </a:p>
        </p:txBody>
      </p:sp>
      <p:pic>
        <p:nvPicPr>
          <p:cNvPr id="6" name="Picture Placeholder 5" descr="Smiling mature male food truck employee leaning on counter with pen and pad in food truck">
            <a:extLst>
              <a:ext uri="{FF2B5EF4-FFF2-40B4-BE49-F238E27FC236}">
                <a16:creationId xmlns:a16="http://schemas.microsoft.com/office/drawing/2014/main" id="{371BDF0B-6DC0-44EF-BA41-E928642C883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183247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612AC6-DCD1-487A-8A0F-D6C194803384}"/>
              </a:ext>
            </a:extLst>
          </p:cNvPr>
          <p:cNvSpPr>
            <a:spLocks noGrp="1"/>
          </p:cNvSpPr>
          <p:nvPr>
            <p:ph type="body" sz="quarter" idx="18"/>
          </p:nvPr>
        </p:nvSpPr>
        <p:spPr>
          <a:xfrm>
            <a:off x="408562" y="1757011"/>
            <a:ext cx="11430000" cy="3867704"/>
          </a:xfrm>
        </p:spPr>
        <p:txBody>
          <a:bodyPr>
            <a:normAutofit/>
          </a:bodyPr>
          <a:lstStyle/>
          <a:p>
            <a:pPr indent="0"/>
            <a:r>
              <a:rPr lang="lt-LT" dirty="0"/>
              <a:t>Sveikatos priežiūros paslaugų poreikis didėja su amžiumi. Per ateinančius metus ES gerokai padaugės vyresnių nei 65 metų žmonių, kuriems reikės (ilgalaikės) sveikatos priežiūros, o tai tiesiogiai veikia sveikatos priežiūros sistemą. </a:t>
            </a:r>
          </a:p>
          <a:p>
            <a:pPr indent="0"/>
            <a:r>
              <a:rPr lang="lt-LT" dirty="0"/>
              <a:t>Socialinės priežiūros sektorius taip pat patiria spaudimą, nes didėjant gyventojų amžiui žmonių judėjimo galimybės tampa vis labiau ribotos ir jiems reikia papildomos pagalbos atliekant kasdienius darbus. Taigi, technologinių ir skaitmeninių sprendimų įtraukimas į sveikatos ir priežiūros sistemą bei maisto ir gėrimų tiekimą gali būti vertinamas kaip galimybė verslui- į senjorų namus gali būti pristatoma daugiau asmeniškai pritaikytų sprendimų. ES šalys, naudojančios tokius sprendimus, didina priežiūros paslaugų teikimo efektyvumą.</a:t>
            </a:r>
            <a:endParaRPr lang="en-IE" dirty="0"/>
          </a:p>
        </p:txBody>
      </p:sp>
      <p:sp>
        <p:nvSpPr>
          <p:cNvPr id="3" name="Text Placeholder 2">
            <a:extLst>
              <a:ext uri="{FF2B5EF4-FFF2-40B4-BE49-F238E27FC236}">
                <a16:creationId xmlns:a16="http://schemas.microsoft.com/office/drawing/2014/main" id="{E036DB87-F6DB-431F-A43B-13BE3B5CA5D2}"/>
              </a:ext>
            </a:extLst>
          </p:cNvPr>
          <p:cNvSpPr>
            <a:spLocks noGrp="1"/>
          </p:cNvSpPr>
          <p:nvPr>
            <p:ph type="body" sz="quarter" idx="16"/>
          </p:nvPr>
        </p:nvSpPr>
        <p:spPr/>
        <p:txBody>
          <a:bodyPr>
            <a:normAutofit/>
          </a:bodyPr>
          <a:lstStyle/>
          <a:p>
            <a:r>
              <a:rPr lang="lt-LT" sz="3300" b="1" dirty="0"/>
              <a:t>Sveikatos ir socialinės paslaugos</a:t>
            </a:r>
            <a:endParaRPr lang="en-IE" sz="3300" b="1" dirty="0"/>
          </a:p>
        </p:txBody>
      </p:sp>
      <p:pic>
        <p:nvPicPr>
          <p:cNvPr id="8" name="Graphic 7" descr="Medical outline">
            <a:extLst>
              <a:ext uri="{FF2B5EF4-FFF2-40B4-BE49-F238E27FC236}">
                <a16:creationId xmlns:a16="http://schemas.microsoft.com/office/drawing/2014/main" id="{33933CE6-7E1D-4D08-BE13-BD27968C52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42886" y="476882"/>
            <a:ext cx="914400" cy="914400"/>
          </a:xfrm>
          <a:prstGeom prst="rect">
            <a:avLst/>
          </a:prstGeom>
        </p:spPr>
      </p:pic>
    </p:spTree>
    <p:extLst>
      <p:ext uri="{BB962C8B-B14F-4D97-AF65-F5344CB8AC3E}">
        <p14:creationId xmlns:p14="http://schemas.microsoft.com/office/powerpoint/2010/main" val="1649072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FE8E9D-11D1-44E1-B79D-D0F901B998A2}"/>
              </a:ext>
            </a:extLst>
          </p:cNvPr>
          <p:cNvSpPr>
            <a:spLocks noGrp="1"/>
          </p:cNvSpPr>
          <p:nvPr>
            <p:ph type="body" sz="quarter" idx="18"/>
          </p:nvPr>
        </p:nvSpPr>
        <p:spPr>
          <a:xfrm>
            <a:off x="457200" y="1757011"/>
            <a:ext cx="11085616" cy="3867704"/>
          </a:xfrm>
        </p:spPr>
        <p:txBody>
          <a:bodyPr vert="horz" lIns="91440" tIns="45720" rIns="91440" bIns="45720" rtlCol="0" anchor="t">
            <a:normAutofit/>
          </a:bodyPr>
          <a:lstStyle/>
          <a:p>
            <a:pPr indent="0"/>
            <a:r>
              <a:rPr lang="lt-LT" dirty="0"/>
              <a:t>Elgesį lemiantys veiksniai, tokie kaip: sveika mityba, fizinis aktyvumas ir vaistų vartojimas, yra svarbiausi aktyvaus ir sveiko gyvenimo būdo veiksniai. Vidutinė gyvenimo trukmė gerokai pailgėjo visoje ES, ir dabar vidutinė tikėtina gyvenimo trukmė gimus vyrams yra 78 metai, o moterims </a:t>
            </a:r>
            <a:r>
              <a:rPr lang="en-LT" dirty="0"/>
              <a:t>–</a:t>
            </a:r>
            <a:r>
              <a:rPr lang="lt-LT" dirty="0"/>
              <a:t> beveik 84 metai. Tačiau, tikėtina, sveiko gyvenimo trukmė sulaukus 65 metų amžiaus vyrams yra 18 metų, o moterims </a:t>
            </a:r>
            <a:r>
              <a:rPr lang="en-LT" dirty="0"/>
              <a:t>–</a:t>
            </a:r>
            <a:r>
              <a:rPr lang="lt-LT" dirty="0"/>
              <a:t> 22 metai, </a:t>
            </a:r>
            <a:r>
              <a:rPr lang="lt-LT" dirty="0" err="1"/>
              <a:t>abiems</a:t>
            </a:r>
            <a:r>
              <a:rPr lang="lt-LT" dirty="0"/>
              <a:t> bendrai tikimasi 8,6 metų sveiko gyvenimo </a:t>
            </a:r>
            <a:r>
              <a:rPr lang="en-US" dirty="0"/>
              <a:t>(</a:t>
            </a:r>
            <a:r>
              <a:rPr lang="en-US" dirty="0">
                <a:solidFill>
                  <a:srgbClr val="1D599B"/>
                </a:solidFill>
                <a:hlinkClick r:id="rId3">
                  <a:extLst>
                    <a:ext uri="{A12FA001-AC4F-418D-AE19-62706E023703}">
                      <ahyp:hlinkClr xmlns:ahyp="http://schemas.microsoft.com/office/drawing/2018/hyperlinkcolor" val="tx"/>
                    </a:ext>
                  </a:extLst>
                </a:hlinkClick>
              </a:rPr>
              <a:t>Eurostat, 2014</a:t>
            </a:r>
            <a:r>
              <a:rPr lang="en-US" dirty="0"/>
              <a:t>). </a:t>
            </a:r>
            <a:r>
              <a:rPr lang="lt-LT" dirty="0"/>
              <a:t>Taigi, aktyvaus ir sveiko senėjimo sprendimai taip pat gali būti svarbūs gydant ligas. Todėl tikimasi, kad ES ir pasaulinė aktyvaus ir sveiko senėjimo rinka bus didelė ir augs. </a:t>
            </a:r>
          </a:p>
          <a:p>
            <a:pPr indent="0"/>
            <a:endParaRPr lang="en-US" dirty="0"/>
          </a:p>
          <a:p>
            <a:pPr indent="0"/>
            <a:endParaRPr lang="en-IE" dirty="0"/>
          </a:p>
        </p:txBody>
      </p:sp>
      <p:sp>
        <p:nvSpPr>
          <p:cNvPr id="3" name="Text Placeholder 2">
            <a:extLst>
              <a:ext uri="{FF2B5EF4-FFF2-40B4-BE49-F238E27FC236}">
                <a16:creationId xmlns:a16="http://schemas.microsoft.com/office/drawing/2014/main" id="{57FCB0BD-838C-4D5E-AEFB-18A5BF760B0A}"/>
              </a:ext>
            </a:extLst>
          </p:cNvPr>
          <p:cNvSpPr>
            <a:spLocks noGrp="1"/>
          </p:cNvSpPr>
          <p:nvPr>
            <p:ph type="body" sz="quarter" idx="16"/>
          </p:nvPr>
        </p:nvSpPr>
        <p:spPr/>
        <p:txBody>
          <a:bodyPr>
            <a:normAutofit/>
          </a:bodyPr>
          <a:lstStyle/>
          <a:p>
            <a:r>
              <a:rPr lang="lt-LT" sz="3300" b="1" dirty="0"/>
              <a:t>Elgesio veiksniai</a:t>
            </a:r>
            <a:endParaRPr lang="en-IE" sz="3300" b="1" dirty="0"/>
          </a:p>
        </p:txBody>
      </p:sp>
      <p:pic>
        <p:nvPicPr>
          <p:cNvPr id="4" name="Graphic 3" descr="Lunch Box with solid fill">
            <a:extLst>
              <a:ext uri="{FF2B5EF4-FFF2-40B4-BE49-F238E27FC236}">
                <a16:creationId xmlns:a16="http://schemas.microsoft.com/office/drawing/2014/main" id="{A0B93A30-2821-4E07-82E9-E67E0FC19D9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28416" y="476882"/>
            <a:ext cx="914400" cy="914400"/>
          </a:xfrm>
          <a:prstGeom prst="rect">
            <a:avLst/>
          </a:prstGeom>
        </p:spPr>
      </p:pic>
      <p:sp>
        <p:nvSpPr>
          <p:cNvPr id="5" name="Minus Sign 4">
            <a:extLst>
              <a:ext uri="{FF2B5EF4-FFF2-40B4-BE49-F238E27FC236}">
                <a16:creationId xmlns:a16="http://schemas.microsoft.com/office/drawing/2014/main" id="{AC822B2F-493B-4C12-8572-FFC1A8C5C874}"/>
              </a:ext>
            </a:extLst>
          </p:cNvPr>
          <p:cNvSpPr/>
          <p:nvPr/>
        </p:nvSpPr>
        <p:spPr>
          <a:xfrm rot="1593491">
            <a:off x="10971171" y="524458"/>
            <a:ext cx="258731" cy="194553"/>
          </a:xfrm>
          <a:prstGeom prst="mathMinus">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904700022"/>
      </p:ext>
    </p:extLst>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1707CB-0BFF-43FD-A43C-C0FEA70B0260}"/>
              </a:ext>
            </a:extLst>
          </p:cNvPr>
          <p:cNvSpPr>
            <a:spLocks noGrp="1"/>
          </p:cNvSpPr>
          <p:nvPr>
            <p:ph type="body" sz="quarter" idx="18"/>
          </p:nvPr>
        </p:nvSpPr>
        <p:spPr>
          <a:xfrm>
            <a:off x="476655" y="1757011"/>
            <a:ext cx="11066161" cy="3867704"/>
          </a:xfrm>
        </p:spPr>
        <p:txBody>
          <a:bodyPr>
            <a:normAutofit/>
          </a:bodyPr>
          <a:lstStyle/>
          <a:p>
            <a:pPr indent="0"/>
            <a:r>
              <a:rPr lang="lt-LT" dirty="0"/>
              <a:t>Asmeniniai aktyvaus senėjimo veiksniai apima biologines ir genetines savybes, kurios daro įtaką asmens senėjimui, ir psichologinius veiksnius, pavyzdžiui, kognityvinius gebėjimus. Ypatingas senatvės iššūkis yra senatvinė demencija, kuria serga beveik 6 proc. vyresnių nei 60 metų ES gyventojų. Žmonės, kuriems pasireiškia sunkūs demencijos simptomai, dažnai negali gyventi vieni, nes gali kelti pavojų sau. </a:t>
            </a:r>
          </a:p>
          <a:p>
            <a:pPr indent="0"/>
            <a:r>
              <a:rPr lang="lt-LT" dirty="0"/>
              <a:t>Yra individualizuotų vaistų ir mitybos, padedančių palaikyti aktyvų ir sveiką senėjimą, rinka. Be to, kuriant naujas integruotas technologijas, kurios gali būti naudojamos informacijai apie sveikatą ir gerovę rinkti ir patarimams teikti, galima dar labiau pagerinti sveikatą ir gerovę. </a:t>
            </a:r>
            <a:endParaRPr lang="en-IE" dirty="0"/>
          </a:p>
        </p:txBody>
      </p:sp>
      <p:sp>
        <p:nvSpPr>
          <p:cNvPr id="3" name="Text Placeholder 2">
            <a:extLst>
              <a:ext uri="{FF2B5EF4-FFF2-40B4-BE49-F238E27FC236}">
                <a16:creationId xmlns:a16="http://schemas.microsoft.com/office/drawing/2014/main" id="{B890FF0C-1556-4552-B238-749F17BFE9DB}"/>
              </a:ext>
            </a:extLst>
          </p:cNvPr>
          <p:cNvSpPr>
            <a:spLocks noGrp="1"/>
          </p:cNvSpPr>
          <p:nvPr>
            <p:ph type="body" sz="quarter" idx="16"/>
          </p:nvPr>
        </p:nvSpPr>
        <p:spPr/>
        <p:txBody>
          <a:bodyPr>
            <a:normAutofit/>
          </a:bodyPr>
          <a:lstStyle/>
          <a:p>
            <a:r>
              <a:rPr lang="lt-LT" sz="3300" b="1" dirty="0"/>
              <a:t>Asmeniniai veiksniai</a:t>
            </a:r>
            <a:endParaRPr lang="en-IE" sz="3300" b="1" dirty="0"/>
          </a:p>
        </p:txBody>
      </p:sp>
      <p:grpSp>
        <p:nvGrpSpPr>
          <p:cNvPr id="4" name="Graphic 3">
            <a:extLst>
              <a:ext uri="{FF2B5EF4-FFF2-40B4-BE49-F238E27FC236}">
                <a16:creationId xmlns:a16="http://schemas.microsoft.com/office/drawing/2014/main" id="{0E4A3BB9-51AD-4023-8603-9FC05A40C9A2}"/>
              </a:ext>
            </a:extLst>
          </p:cNvPr>
          <p:cNvGrpSpPr/>
          <p:nvPr/>
        </p:nvGrpSpPr>
        <p:grpSpPr>
          <a:xfrm>
            <a:off x="10387607" y="399243"/>
            <a:ext cx="1069679" cy="1069677"/>
            <a:chOff x="4621636" y="3685754"/>
            <a:chExt cx="1069679" cy="1069677"/>
          </a:xfrm>
        </p:grpSpPr>
        <p:sp>
          <p:nvSpPr>
            <p:cNvPr id="5" name="Freeform 1160">
              <a:extLst>
                <a:ext uri="{FF2B5EF4-FFF2-40B4-BE49-F238E27FC236}">
                  <a16:creationId xmlns:a16="http://schemas.microsoft.com/office/drawing/2014/main" id="{A9AE6C29-CC8B-460D-8BD1-ABFC9559EDB8}"/>
                </a:ext>
              </a:extLst>
            </p:cNvPr>
            <p:cNvSpPr/>
            <p:nvPr/>
          </p:nvSpPr>
          <p:spPr>
            <a:xfrm>
              <a:off x="4972710" y="3981972"/>
              <a:ext cx="123424" cy="551295"/>
            </a:xfrm>
            <a:custGeom>
              <a:avLst/>
              <a:gdLst>
                <a:gd name="connsiteX0" fmla="*/ 123425 w 123424"/>
                <a:gd name="connsiteY0" fmla="*/ 148109 h 551295"/>
                <a:gd name="connsiteX1" fmla="*/ 123425 w 123424"/>
                <a:gd name="connsiteY1" fmla="*/ 0 h 551295"/>
                <a:gd name="connsiteX2" fmla="*/ 0 w 123424"/>
                <a:gd name="connsiteY2" fmla="*/ 0 h 551295"/>
                <a:gd name="connsiteX3" fmla="*/ 0 w 123424"/>
                <a:gd name="connsiteY3" fmla="*/ 148109 h 551295"/>
                <a:gd name="connsiteX4" fmla="*/ 49369 w 123424"/>
                <a:gd name="connsiteY4" fmla="*/ 197479 h 551295"/>
                <a:gd name="connsiteX5" fmla="*/ 54855 w 123424"/>
                <a:gd name="connsiteY5" fmla="*/ 211193 h 551295"/>
                <a:gd name="connsiteX6" fmla="*/ 38399 w 123424"/>
                <a:gd name="connsiteY6" fmla="*/ 523868 h 551295"/>
                <a:gd name="connsiteX7" fmla="*/ 43885 w 123424"/>
                <a:gd name="connsiteY7" fmla="*/ 543067 h 551295"/>
                <a:gd name="connsiteX8" fmla="*/ 43885 w 123424"/>
                <a:gd name="connsiteY8" fmla="*/ 543067 h 551295"/>
                <a:gd name="connsiteX9" fmla="*/ 79541 w 123424"/>
                <a:gd name="connsiteY9" fmla="*/ 543067 h 551295"/>
                <a:gd name="connsiteX10" fmla="*/ 85027 w 123424"/>
                <a:gd name="connsiteY10" fmla="*/ 523868 h 551295"/>
                <a:gd name="connsiteX11" fmla="*/ 68569 w 123424"/>
                <a:gd name="connsiteY11" fmla="*/ 211193 h 551295"/>
                <a:gd name="connsiteX12" fmla="*/ 74055 w 123424"/>
                <a:gd name="connsiteY12" fmla="*/ 197479 h 551295"/>
                <a:gd name="connsiteX13" fmla="*/ 123425 w 123424"/>
                <a:gd name="connsiteY13" fmla="*/ 148109 h 551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551295">
                  <a:moveTo>
                    <a:pt x="123425" y="148109"/>
                  </a:moveTo>
                  <a:lnTo>
                    <a:pt x="123425" y="0"/>
                  </a:lnTo>
                  <a:lnTo>
                    <a:pt x="0" y="0"/>
                  </a:lnTo>
                  <a:lnTo>
                    <a:pt x="0" y="148109"/>
                  </a:lnTo>
                  <a:lnTo>
                    <a:pt x="49369" y="197479"/>
                  </a:lnTo>
                  <a:cubicBezTo>
                    <a:pt x="52113" y="200222"/>
                    <a:pt x="54855" y="205707"/>
                    <a:pt x="54855" y="211193"/>
                  </a:cubicBezTo>
                  <a:lnTo>
                    <a:pt x="38399" y="523868"/>
                  </a:lnTo>
                  <a:cubicBezTo>
                    <a:pt x="38399" y="529353"/>
                    <a:pt x="41142" y="537582"/>
                    <a:pt x="43885" y="543067"/>
                  </a:cubicBezTo>
                  <a:cubicBezTo>
                    <a:pt x="43885" y="543067"/>
                    <a:pt x="43885" y="543067"/>
                    <a:pt x="43885" y="543067"/>
                  </a:cubicBezTo>
                  <a:cubicBezTo>
                    <a:pt x="54855" y="554038"/>
                    <a:pt x="68569" y="554038"/>
                    <a:pt x="79541" y="543067"/>
                  </a:cubicBezTo>
                  <a:cubicBezTo>
                    <a:pt x="85027" y="537582"/>
                    <a:pt x="87769" y="532096"/>
                    <a:pt x="85027" y="523868"/>
                  </a:cubicBezTo>
                  <a:lnTo>
                    <a:pt x="68569" y="211193"/>
                  </a:lnTo>
                  <a:cubicBezTo>
                    <a:pt x="68569" y="205707"/>
                    <a:pt x="71313" y="200222"/>
                    <a:pt x="74055" y="197479"/>
                  </a:cubicBezTo>
                  <a:lnTo>
                    <a:pt x="123425" y="148109"/>
                  </a:lnTo>
                  <a:close/>
                </a:path>
              </a:pathLst>
            </a:custGeom>
            <a:solidFill>
              <a:srgbClr val="00BADE"/>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B2411E8D-94D5-4907-9921-24B82F5A4050}"/>
                </a:ext>
              </a:extLst>
            </p:cNvPr>
            <p:cNvGrpSpPr/>
            <p:nvPr/>
          </p:nvGrpSpPr>
          <p:grpSpPr>
            <a:xfrm>
              <a:off x="4621636" y="3685754"/>
              <a:ext cx="1069679" cy="1069677"/>
              <a:chOff x="4621636" y="3685754"/>
              <a:chExt cx="1069679" cy="1069677"/>
            </a:xfrm>
          </p:grpSpPr>
          <p:grpSp>
            <p:nvGrpSpPr>
              <p:cNvPr id="7" name="Graphic 3">
                <a:extLst>
                  <a:ext uri="{FF2B5EF4-FFF2-40B4-BE49-F238E27FC236}">
                    <a16:creationId xmlns:a16="http://schemas.microsoft.com/office/drawing/2014/main" id="{993E0B7A-5A46-4582-92C6-2E6C0579D009}"/>
                  </a:ext>
                </a:extLst>
              </p:cNvPr>
              <p:cNvGrpSpPr/>
              <p:nvPr/>
            </p:nvGrpSpPr>
            <p:grpSpPr>
              <a:xfrm>
                <a:off x="4621636" y="3685754"/>
                <a:ext cx="1069679" cy="1069677"/>
                <a:chOff x="4621636" y="3685754"/>
                <a:chExt cx="1069679" cy="1069677"/>
              </a:xfrm>
              <a:solidFill>
                <a:srgbClr val="000000"/>
              </a:solidFill>
            </p:grpSpPr>
            <p:sp>
              <p:nvSpPr>
                <p:cNvPr id="9" name="Freeform 1164">
                  <a:extLst>
                    <a:ext uri="{FF2B5EF4-FFF2-40B4-BE49-F238E27FC236}">
                      <a16:creationId xmlns:a16="http://schemas.microsoft.com/office/drawing/2014/main" id="{0A214FC5-6966-4953-91AC-29E937FCD111}"/>
                    </a:ext>
                  </a:extLst>
                </p:cNvPr>
                <p:cNvSpPr/>
                <p:nvPr/>
              </p:nvSpPr>
              <p:spPr>
                <a:xfrm>
                  <a:off x="5191271" y="3950485"/>
                  <a:ext cx="196653" cy="605466"/>
                </a:xfrm>
                <a:custGeom>
                  <a:avLst/>
                  <a:gdLst>
                    <a:gd name="connsiteX0" fmla="*/ 187368 w 196653"/>
                    <a:gd name="connsiteY0" fmla="*/ 94571 h 605466"/>
                    <a:gd name="connsiteX1" fmla="*/ 176398 w 196653"/>
                    <a:gd name="connsiteY1" fmla="*/ 56172 h 605466"/>
                    <a:gd name="connsiteX2" fmla="*/ 72173 w 196653"/>
                    <a:gd name="connsiteY2" fmla="*/ 4059 h 605466"/>
                    <a:gd name="connsiteX3" fmla="*/ 20059 w 196653"/>
                    <a:gd name="connsiteY3" fmla="*/ 56172 h 605466"/>
                    <a:gd name="connsiteX4" fmla="*/ 9088 w 196653"/>
                    <a:gd name="connsiteY4" fmla="*/ 94571 h 605466"/>
                    <a:gd name="connsiteX5" fmla="*/ 3604 w 196653"/>
                    <a:gd name="connsiteY5" fmla="*/ 193310 h 605466"/>
                    <a:gd name="connsiteX6" fmla="*/ 50229 w 196653"/>
                    <a:gd name="connsiteY6" fmla="*/ 256393 h 605466"/>
                    <a:gd name="connsiteX7" fmla="*/ 36515 w 196653"/>
                    <a:gd name="connsiteY7" fmla="*/ 541641 h 605466"/>
                    <a:gd name="connsiteX8" fmla="*/ 50229 w 196653"/>
                    <a:gd name="connsiteY8" fmla="*/ 585525 h 605466"/>
                    <a:gd name="connsiteX9" fmla="*/ 137998 w 196653"/>
                    <a:gd name="connsiteY9" fmla="*/ 588268 h 605466"/>
                    <a:gd name="connsiteX10" fmla="*/ 140742 w 196653"/>
                    <a:gd name="connsiteY10" fmla="*/ 585525 h 605466"/>
                    <a:gd name="connsiteX11" fmla="*/ 154456 w 196653"/>
                    <a:gd name="connsiteY11" fmla="*/ 541641 h 605466"/>
                    <a:gd name="connsiteX12" fmla="*/ 140742 w 196653"/>
                    <a:gd name="connsiteY12" fmla="*/ 253651 h 605466"/>
                    <a:gd name="connsiteX13" fmla="*/ 187368 w 196653"/>
                    <a:gd name="connsiteY13" fmla="*/ 190567 h 605466"/>
                    <a:gd name="connsiteX14" fmla="*/ 187368 w 196653"/>
                    <a:gd name="connsiteY14" fmla="*/ 94571 h 605466"/>
                    <a:gd name="connsiteX15" fmla="*/ 159940 w 196653"/>
                    <a:gd name="connsiteY15" fmla="*/ 185082 h 605466"/>
                    <a:gd name="connsiteX16" fmla="*/ 124284 w 196653"/>
                    <a:gd name="connsiteY16" fmla="*/ 228966 h 605466"/>
                    <a:gd name="connsiteX17" fmla="*/ 113314 w 196653"/>
                    <a:gd name="connsiteY17" fmla="*/ 245422 h 605466"/>
                    <a:gd name="connsiteX18" fmla="*/ 127028 w 196653"/>
                    <a:gd name="connsiteY18" fmla="*/ 547126 h 605466"/>
                    <a:gd name="connsiteX19" fmla="*/ 121542 w 196653"/>
                    <a:gd name="connsiteY19" fmla="*/ 563583 h 605466"/>
                    <a:gd name="connsiteX20" fmla="*/ 83143 w 196653"/>
                    <a:gd name="connsiteY20" fmla="*/ 563583 h 605466"/>
                    <a:gd name="connsiteX21" fmla="*/ 77657 w 196653"/>
                    <a:gd name="connsiteY21" fmla="*/ 547126 h 605466"/>
                    <a:gd name="connsiteX22" fmla="*/ 91371 w 196653"/>
                    <a:gd name="connsiteY22" fmla="*/ 248165 h 605466"/>
                    <a:gd name="connsiteX23" fmla="*/ 80401 w 196653"/>
                    <a:gd name="connsiteY23" fmla="*/ 231709 h 605466"/>
                    <a:gd name="connsiteX24" fmla="*/ 44745 w 196653"/>
                    <a:gd name="connsiteY24" fmla="*/ 187824 h 605466"/>
                    <a:gd name="connsiteX25" fmla="*/ 50229 w 196653"/>
                    <a:gd name="connsiteY25" fmla="*/ 105541 h 605466"/>
                    <a:gd name="connsiteX26" fmla="*/ 61201 w 196653"/>
                    <a:gd name="connsiteY26" fmla="*/ 67143 h 605466"/>
                    <a:gd name="connsiteX27" fmla="*/ 121542 w 196653"/>
                    <a:gd name="connsiteY27" fmla="*/ 39715 h 605466"/>
                    <a:gd name="connsiteX28" fmla="*/ 148970 w 196653"/>
                    <a:gd name="connsiteY28" fmla="*/ 67143 h 605466"/>
                    <a:gd name="connsiteX29" fmla="*/ 159940 w 196653"/>
                    <a:gd name="connsiteY29" fmla="*/ 105541 h 605466"/>
                    <a:gd name="connsiteX30" fmla="*/ 159940 w 196653"/>
                    <a:gd name="connsiteY30" fmla="*/ 185082 h 60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6653" h="605466">
                      <a:moveTo>
                        <a:pt x="187368" y="94571"/>
                      </a:moveTo>
                      <a:lnTo>
                        <a:pt x="176398" y="56172"/>
                      </a:lnTo>
                      <a:cubicBezTo>
                        <a:pt x="162684" y="12288"/>
                        <a:pt x="116056" y="-9655"/>
                        <a:pt x="72173" y="4059"/>
                      </a:cubicBezTo>
                      <a:cubicBezTo>
                        <a:pt x="47487" y="12288"/>
                        <a:pt x="28287" y="31487"/>
                        <a:pt x="20059" y="56172"/>
                      </a:cubicBezTo>
                      <a:lnTo>
                        <a:pt x="9088" y="94571"/>
                      </a:lnTo>
                      <a:cubicBezTo>
                        <a:pt x="-1882" y="127484"/>
                        <a:pt x="-1882" y="160397"/>
                        <a:pt x="3604" y="193310"/>
                      </a:cubicBezTo>
                      <a:cubicBezTo>
                        <a:pt x="9088" y="220737"/>
                        <a:pt x="25545" y="245422"/>
                        <a:pt x="50229" y="256393"/>
                      </a:cubicBezTo>
                      <a:lnTo>
                        <a:pt x="36515" y="541641"/>
                      </a:lnTo>
                      <a:cubicBezTo>
                        <a:pt x="33773" y="558097"/>
                        <a:pt x="39259" y="574554"/>
                        <a:pt x="50229" y="585525"/>
                      </a:cubicBezTo>
                      <a:cubicBezTo>
                        <a:pt x="72173" y="610210"/>
                        <a:pt x="113314" y="612952"/>
                        <a:pt x="137998" y="588268"/>
                      </a:cubicBezTo>
                      <a:cubicBezTo>
                        <a:pt x="137998" y="588268"/>
                        <a:pt x="140742" y="585525"/>
                        <a:pt x="140742" y="585525"/>
                      </a:cubicBezTo>
                      <a:cubicBezTo>
                        <a:pt x="151712" y="574554"/>
                        <a:pt x="157198" y="558097"/>
                        <a:pt x="154456" y="541641"/>
                      </a:cubicBezTo>
                      <a:lnTo>
                        <a:pt x="140742" y="253651"/>
                      </a:lnTo>
                      <a:cubicBezTo>
                        <a:pt x="165426" y="239937"/>
                        <a:pt x="181883" y="217995"/>
                        <a:pt x="187368" y="190567"/>
                      </a:cubicBezTo>
                      <a:cubicBezTo>
                        <a:pt x="201081" y="160397"/>
                        <a:pt x="198339" y="127484"/>
                        <a:pt x="187368" y="94571"/>
                      </a:cubicBezTo>
                      <a:close/>
                      <a:moveTo>
                        <a:pt x="159940" y="185082"/>
                      </a:moveTo>
                      <a:cubicBezTo>
                        <a:pt x="157198" y="204281"/>
                        <a:pt x="140742" y="220737"/>
                        <a:pt x="124284" y="228966"/>
                      </a:cubicBezTo>
                      <a:cubicBezTo>
                        <a:pt x="116056" y="231709"/>
                        <a:pt x="113314" y="239937"/>
                        <a:pt x="113314" y="245422"/>
                      </a:cubicBezTo>
                      <a:lnTo>
                        <a:pt x="127028" y="547126"/>
                      </a:lnTo>
                      <a:cubicBezTo>
                        <a:pt x="127028" y="552612"/>
                        <a:pt x="127028" y="558097"/>
                        <a:pt x="121542" y="563583"/>
                      </a:cubicBezTo>
                      <a:cubicBezTo>
                        <a:pt x="110570" y="574554"/>
                        <a:pt x="94115" y="574554"/>
                        <a:pt x="83143" y="563583"/>
                      </a:cubicBezTo>
                      <a:cubicBezTo>
                        <a:pt x="77657" y="558097"/>
                        <a:pt x="77657" y="552612"/>
                        <a:pt x="77657" y="547126"/>
                      </a:cubicBezTo>
                      <a:lnTo>
                        <a:pt x="91371" y="248165"/>
                      </a:lnTo>
                      <a:cubicBezTo>
                        <a:pt x="91371" y="239937"/>
                        <a:pt x="85887" y="234451"/>
                        <a:pt x="80401" y="231709"/>
                      </a:cubicBezTo>
                      <a:cubicBezTo>
                        <a:pt x="61201" y="226223"/>
                        <a:pt x="47487" y="209766"/>
                        <a:pt x="44745" y="187824"/>
                      </a:cubicBezTo>
                      <a:cubicBezTo>
                        <a:pt x="39259" y="160397"/>
                        <a:pt x="42001" y="132969"/>
                        <a:pt x="50229" y="105541"/>
                      </a:cubicBezTo>
                      <a:lnTo>
                        <a:pt x="61201" y="67143"/>
                      </a:lnTo>
                      <a:cubicBezTo>
                        <a:pt x="69429" y="42458"/>
                        <a:pt x="96857" y="31487"/>
                        <a:pt x="121542" y="39715"/>
                      </a:cubicBezTo>
                      <a:cubicBezTo>
                        <a:pt x="135256" y="45201"/>
                        <a:pt x="143484" y="53429"/>
                        <a:pt x="148970" y="67143"/>
                      </a:cubicBezTo>
                      <a:lnTo>
                        <a:pt x="159940" y="105541"/>
                      </a:lnTo>
                      <a:cubicBezTo>
                        <a:pt x="162684" y="130227"/>
                        <a:pt x="162684" y="160397"/>
                        <a:pt x="159940" y="185082"/>
                      </a:cubicBezTo>
                      <a:close/>
                    </a:path>
                  </a:pathLst>
                </a:custGeom>
                <a:solidFill>
                  <a:srgbClr val="000000"/>
                </a:solidFill>
                <a:ln w="27426" cap="flat">
                  <a:noFill/>
                  <a:prstDash val="solid"/>
                  <a:miter/>
                </a:ln>
              </p:spPr>
              <p:txBody>
                <a:bodyPr rtlCol="0" anchor="ctr"/>
                <a:lstStyle/>
                <a:p>
                  <a:endParaRPr lang="en-US"/>
                </a:p>
              </p:txBody>
            </p:sp>
            <p:sp>
              <p:nvSpPr>
                <p:cNvPr id="10" name="Freeform 1165">
                  <a:extLst>
                    <a:ext uri="{FF2B5EF4-FFF2-40B4-BE49-F238E27FC236}">
                      <a16:creationId xmlns:a16="http://schemas.microsoft.com/office/drawing/2014/main" id="{6F521D17-6B7E-4491-94BC-024C75BF6092}"/>
                    </a:ext>
                  </a:extLst>
                </p:cNvPr>
                <p:cNvSpPr/>
                <p:nvPr/>
              </p:nvSpPr>
              <p:spPr>
                <a:xfrm>
                  <a:off x="4931568" y="3951802"/>
                  <a:ext cx="191993" cy="603597"/>
                </a:xfrm>
                <a:custGeom>
                  <a:avLst/>
                  <a:gdLst>
                    <a:gd name="connsiteX0" fmla="*/ 172794 w 191993"/>
                    <a:gd name="connsiteY0" fmla="*/ 0 h 603597"/>
                    <a:gd name="connsiteX1" fmla="*/ 156338 w 191993"/>
                    <a:gd name="connsiteY1" fmla="*/ 16457 h 603597"/>
                    <a:gd name="connsiteX2" fmla="*/ 156338 w 191993"/>
                    <a:gd name="connsiteY2" fmla="*/ 170052 h 603597"/>
                    <a:gd name="connsiteX3" fmla="*/ 106969 w 191993"/>
                    <a:gd name="connsiteY3" fmla="*/ 219421 h 603597"/>
                    <a:gd name="connsiteX4" fmla="*/ 101483 w 191993"/>
                    <a:gd name="connsiteY4" fmla="*/ 233135 h 603597"/>
                    <a:gd name="connsiteX5" fmla="*/ 117939 w 191993"/>
                    <a:gd name="connsiteY5" fmla="*/ 545810 h 603597"/>
                    <a:gd name="connsiteX6" fmla="*/ 112454 w 191993"/>
                    <a:gd name="connsiteY6" fmla="*/ 565009 h 603597"/>
                    <a:gd name="connsiteX7" fmla="*/ 76797 w 191993"/>
                    <a:gd name="connsiteY7" fmla="*/ 565009 h 603597"/>
                    <a:gd name="connsiteX8" fmla="*/ 76797 w 191993"/>
                    <a:gd name="connsiteY8" fmla="*/ 565009 h 603597"/>
                    <a:gd name="connsiteX9" fmla="*/ 71313 w 191993"/>
                    <a:gd name="connsiteY9" fmla="*/ 545810 h 603597"/>
                    <a:gd name="connsiteX10" fmla="*/ 87769 w 191993"/>
                    <a:gd name="connsiteY10" fmla="*/ 233135 h 603597"/>
                    <a:gd name="connsiteX11" fmla="*/ 82283 w 191993"/>
                    <a:gd name="connsiteY11" fmla="*/ 219421 h 603597"/>
                    <a:gd name="connsiteX12" fmla="*/ 32914 w 191993"/>
                    <a:gd name="connsiteY12" fmla="*/ 170052 h 603597"/>
                    <a:gd name="connsiteX13" fmla="*/ 32914 w 191993"/>
                    <a:gd name="connsiteY13" fmla="*/ 16457 h 603597"/>
                    <a:gd name="connsiteX14" fmla="*/ 16458 w 191993"/>
                    <a:gd name="connsiteY14" fmla="*/ 0 h 603597"/>
                    <a:gd name="connsiteX15" fmla="*/ 0 w 191993"/>
                    <a:gd name="connsiteY15" fmla="*/ 16457 h 603597"/>
                    <a:gd name="connsiteX16" fmla="*/ 0 w 191993"/>
                    <a:gd name="connsiteY16" fmla="*/ 175537 h 603597"/>
                    <a:gd name="connsiteX17" fmla="*/ 5486 w 191993"/>
                    <a:gd name="connsiteY17" fmla="*/ 189251 h 603597"/>
                    <a:gd name="connsiteX18" fmla="*/ 52113 w 191993"/>
                    <a:gd name="connsiteY18" fmla="*/ 235878 h 603597"/>
                    <a:gd name="connsiteX19" fmla="*/ 35656 w 191993"/>
                    <a:gd name="connsiteY19" fmla="*/ 540325 h 603597"/>
                    <a:gd name="connsiteX20" fmla="*/ 93255 w 191993"/>
                    <a:gd name="connsiteY20" fmla="*/ 603408 h 603597"/>
                    <a:gd name="connsiteX21" fmla="*/ 156338 w 191993"/>
                    <a:gd name="connsiteY21" fmla="*/ 545810 h 603597"/>
                    <a:gd name="connsiteX22" fmla="*/ 156338 w 191993"/>
                    <a:gd name="connsiteY22" fmla="*/ 540325 h 603597"/>
                    <a:gd name="connsiteX23" fmla="*/ 139882 w 191993"/>
                    <a:gd name="connsiteY23" fmla="*/ 235878 h 603597"/>
                    <a:gd name="connsiteX24" fmla="*/ 186508 w 191993"/>
                    <a:gd name="connsiteY24" fmla="*/ 189251 h 603597"/>
                    <a:gd name="connsiteX25" fmla="*/ 191994 w 191993"/>
                    <a:gd name="connsiteY25" fmla="*/ 175537 h 603597"/>
                    <a:gd name="connsiteX26" fmla="*/ 191994 w 191993"/>
                    <a:gd name="connsiteY26" fmla="*/ 16457 h 603597"/>
                    <a:gd name="connsiteX27" fmla="*/ 172794 w 191993"/>
                    <a:gd name="connsiteY27" fmla="*/ 0 h 60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1993" h="603597">
                      <a:moveTo>
                        <a:pt x="172794" y="0"/>
                      </a:moveTo>
                      <a:cubicBezTo>
                        <a:pt x="161824" y="0"/>
                        <a:pt x="156338" y="8228"/>
                        <a:pt x="156338" y="16457"/>
                      </a:cubicBezTo>
                      <a:lnTo>
                        <a:pt x="156338" y="170052"/>
                      </a:lnTo>
                      <a:lnTo>
                        <a:pt x="106969" y="219421"/>
                      </a:lnTo>
                      <a:cubicBezTo>
                        <a:pt x="104225" y="222164"/>
                        <a:pt x="101483" y="227649"/>
                        <a:pt x="101483" y="233135"/>
                      </a:cubicBezTo>
                      <a:lnTo>
                        <a:pt x="117939" y="545810"/>
                      </a:lnTo>
                      <a:cubicBezTo>
                        <a:pt x="117939" y="551295"/>
                        <a:pt x="115197" y="559524"/>
                        <a:pt x="112454" y="565009"/>
                      </a:cubicBezTo>
                      <a:cubicBezTo>
                        <a:pt x="101483" y="575980"/>
                        <a:pt x="87769" y="575980"/>
                        <a:pt x="76797" y="565009"/>
                      </a:cubicBezTo>
                      <a:cubicBezTo>
                        <a:pt x="76797" y="565009"/>
                        <a:pt x="76797" y="565009"/>
                        <a:pt x="76797" y="565009"/>
                      </a:cubicBezTo>
                      <a:cubicBezTo>
                        <a:pt x="71313" y="559524"/>
                        <a:pt x="68569" y="554038"/>
                        <a:pt x="71313" y="545810"/>
                      </a:cubicBezTo>
                      <a:lnTo>
                        <a:pt x="87769" y="233135"/>
                      </a:lnTo>
                      <a:cubicBezTo>
                        <a:pt x="87769" y="227649"/>
                        <a:pt x="85027" y="222164"/>
                        <a:pt x="82283" y="219421"/>
                      </a:cubicBezTo>
                      <a:lnTo>
                        <a:pt x="32914" y="170052"/>
                      </a:lnTo>
                      <a:lnTo>
                        <a:pt x="32914" y="16457"/>
                      </a:lnTo>
                      <a:cubicBezTo>
                        <a:pt x="32914" y="5486"/>
                        <a:pt x="24686" y="0"/>
                        <a:pt x="16458" y="0"/>
                      </a:cubicBezTo>
                      <a:cubicBezTo>
                        <a:pt x="5486" y="0"/>
                        <a:pt x="0" y="8228"/>
                        <a:pt x="0" y="16457"/>
                      </a:cubicBezTo>
                      <a:lnTo>
                        <a:pt x="0" y="175537"/>
                      </a:lnTo>
                      <a:cubicBezTo>
                        <a:pt x="0" y="181022"/>
                        <a:pt x="2744" y="183765"/>
                        <a:pt x="5486" y="189251"/>
                      </a:cubicBezTo>
                      <a:lnTo>
                        <a:pt x="52113" y="235878"/>
                      </a:lnTo>
                      <a:lnTo>
                        <a:pt x="35656" y="540325"/>
                      </a:lnTo>
                      <a:cubicBezTo>
                        <a:pt x="32914" y="573238"/>
                        <a:pt x="60341" y="600665"/>
                        <a:pt x="93255" y="603408"/>
                      </a:cubicBezTo>
                      <a:cubicBezTo>
                        <a:pt x="126168" y="606151"/>
                        <a:pt x="153596" y="578723"/>
                        <a:pt x="156338" y="545810"/>
                      </a:cubicBezTo>
                      <a:cubicBezTo>
                        <a:pt x="156338" y="543067"/>
                        <a:pt x="156338" y="543067"/>
                        <a:pt x="156338" y="540325"/>
                      </a:cubicBezTo>
                      <a:lnTo>
                        <a:pt x="139882" y="235878"/>
                      </a:lnTo>
                      <a:lnTo>
                        <a:pt x="186508" y="189251"/>
                      </a:lnTo>
                      <a:cubicBezTo>
                        <a:pt x="189252" y="186508"/>
                        <a:pt x="191994" y="181022"/>
                        <a:pt x="191994" y="175537"/>
                      </a:cubicBezTo>
                      <a:lnTo>
                        <a:pt x="191994" y="16457"/>
                      </a:lnTo>
                      <a:cubicBezTo>
                        <a:pt x="189252" y="8228"/>
                        <a:pt x="181024" y="0"/>
                        <a:pt x="172794" y="0"/>
                      </a:cubicBezTo>
                      <a:close/>
                    </a:path>
                  </a:pathLst>
                </a:custGeom>
                <a:solidFill>
                  <a:srgbClr val="000000"/>
                </a:solidFill>
                <a:ln w="27426" cap="flat">
                  <a:noFill/>
                  <a:prstDash val="solid"/>
                  <a:miter/>
                </a:ln>
              </p:spPr>
              <p:txBody>
                <a:bodyPr rtlCol="0" anchor="ctr"/>
                <a:lstStyle/>
                <a:p>
                  <a:endParaRPr lang="en-US"/>
                </a:p>
              </p:txBody>
            </p:sp>
            <p:sp>
              <p:nvSpPr>
                <p:cNvPr id="11" name="Freeform 1166">
                  <a:extLst>
                    <a:ext uri="{FF2B5EF4-FFF2-40B4-BE49-F238E27FC236}">
                      <a16:creationId xmlns:a16="http://schemas.microsoft.com/office/drawing/2014/main" id="{991078FA-458A-4096-AFF1-067B0FC862A5}"/>
                    </a:ext>
                  </a:extLst>
                </p:cNvPr>
                <p:cNvSpPr/>
                <p:nvPr/>
              </p:nvSpPr>
              <p:spPr>
                <a:xfrm>
                  <a:off x="4980938" y="3951802"/>
                  <a:ext cx="32913" cy="175537"/>
                </a:xfrm>
                <a:custGeom>
                  <a:avLst/>
                  <a:gdLst>
                    <a:gd name="connsiteX0" fmla="*/ 16458 w 32913"/>
                    <a:gd name="connsiteY0" fmla="*/ 0 h 175537"/>
                    <a:gd name="connsiteX1" fmla="*/ 0 w 32913"/>
                    <a:gd name="connsiteY1" fmla="*/ 16457 h 175537"/>
                    <a:gd name="connsiteX2" fmla="*/ 0 w 32913"/>
                    <a:gd name="connsiteY2" fmla="*/ 159080 h 175537"/>
                    <a:gd name="connsiteX3" fmla="*/ 16458 w 32913"/>
                    <a:gd name="connsiteY3" fmla="*/ 175537 h 175537"/>
                    <a:gd name="connsiteX4" fmla="*/ 32914 w 32913"/>
                    <a:gd name="connsiteY4" fmla="*/ 159080 h 175537"/>
                    <a:gd name="connsiteX5" fmla="*/ 32914 w 32913"/>
                    <a:gd name="connsiteY5" fmla="*/ 16457 h 175537"/>
                    <a:gd name="connsiteX6" fmla="*/ 16458 w 32913"/>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75537">
                      <a:moveTo>
                        <a:pt x="16458" y="0"/>
                      </a:moveTo>
                      <a:cubicBezTo>
                        <a:pt x="5486" y="0"/>
                        <a:pt x="0" y="8228"/>
                        <a:pt x="0" y="16457"/>
                      </a:cubicBezTo>
                      <a:lnTo>
                        <a:pt x="0" y="159080"/>
                      </a:lnTo>
                      <a:cubicBezTo>
                        <a:pt x="0" y="170052"/>
                        <a:pt x="8230" y="175537"/>
                        <a:pt x="16458" y="175537"/>
                      </a:cubicBezTo>
                      <a:cubicBezTo>
                        <a:pt x="27428" y="175537"/>
                        <a:pt x="32914" y="167309"/>
                        <a:pt x="32914" y="159080"/>
                      </a:cubicBezTo>
                      <a:lnTo>
                        <a:pt x="32914" y="16457"/>
                      </a:lnTo>
                      <a:cubicBezTo>
                        <a:pt x="32914" y="8228"/>
                        <a:pt x="24686" y="0"/>
                        <a:pt x="16458" y="0"/>
                      </a:cubicBezTo>
                      <a:close/>
                    </a:path>
                  </a:pathLst>
                </a:custGeom>
                <a:solidFill>
                  <a:srgbClr val="000000"/>
                </a:solidFill>
                <a:ln w="27426" cap="flat">
                  <a:noFill/>
                  <a:prstDash val="solid"/>
                  <a:miter/>
                </a:ln>
              </p:spPr>
              <p:txBody>
                <a:bodyPr rtlCol="0" anchor="ctr"/>
                <a:lstStyle/>
                <a:p>
                  <a:endParaRPr lang="en-US"/>
                </a:p>
              </p:txBody>
            </p:sp>
            <p:sp>
              <p:nvSpPr>
                <p:cNvPr id="12" name="Freeform 1167">
                  <a:extLst>
                    <a:ext uri="{FF2B5EF4-FFF2-40B4-BE49-F238E27FC236}">
                      <a16:creationId xmlns:a16="http://schemas.microsoft.com/office/drawing/2014/main" id="{FDC57209-78F0-407C-A1F5-DA820C1968BD}"/>
                    </a:ext>
                  </a:extLst>
                </p:cNvPr>
                <p:cNvSpPr/>
                <p:nvPr/>
              </p:nvSpPr>
              <p:spPr>
                <a:xfrm>
                  <a:off x="5033051" y="3951802"/>
                  <a:ext cx="33444" cy="175537"/>
                </a:xfrm>
                <a:custGeom>
                  <a:avLst/>
                  <a:gdLst>
                    <a:gd name="connsiteX0" fmla="*/ 16456 w 33444"/>
                    <a:gd name="connsiteY0" fmla="*/ 0 h 175537"/>
                    <a:gd name="connsiteX1" fmla="*/ 0 w 33444"/>
                    <a:gd name="connsiteY1" fmla="*/ 16457 h 175537"/>
                    <a:gd name="connsiteX2" fmla="*/ 0 w 33444"/>
                    <a:gd name="connsiteY2" fmla="*/ 159080 h 175537"/>
                    <a:gd name="connsiteX3" fmla="*/ 16456 w 33444"/>
                    <a:gd name="connsiteY3" fmla="*/ 175537 h 175537"/>
                    <a:gd name="connsiteX4" fmla="*/ 32914 w 33444"/>
                    <a:gd name="connsiteY4" fmla="*/ 159080 h 175537"/>
                    <a:gd name="connsiteX5" fmla="*/ 32914 w 33444"/>
                    <a:gd name="connsiteY5" fmla="*/ 16457 h 175537"/>
                    <a:gd name="connsiteX6" fmla="*/ 16456 w 33444"/>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44" h="175537">
                      <a:moveTo>
                        <a:pt x="16456" y="0"/>
                      </a:moveTo>
                      <a:cubicBezTo>
                        <a:pt x="5486" y="0"/>
                        <a:pt x="0" y="8228"/>
                        <a:pt x="0" y="16457"/>
                      </a:cubicBezTo>
                      <a:lnTo>
                        <a:pt x="0" y="159080"/>
                      </a:lnTo>
                      <a:cubicBezTo>
                        <a:pt x="0" y="170052"/>
                        <a:pt x="8228" y="175537"/>
                        <a:pt x="16456" y="175537"/>
                      </a:cubicBezTo>
                      <a:cubicBezTo>
                        <a:pt x="27428" y="175537"/>
                        <a:pt x="32914" y="167309"/>
                        <a:pt x="32914" y="159080"/>
                      </a:cubicBezTo>
                      <a:lnTo>
                        <a:pt x="32914" y="16457"/>
                      </a:lnTo>
                      <a:cubicBezTo>
                        <a:pt x="35656" y="8228"/>
                        <a:pt x="27428" y="0"/>
                        <a:pt x="16456" y="0"/>
                      </a:cubicBezTo>
                      <a:close/>
                    </a:path>
                  </a:pathLst>
                </a:custGeom>
                <a:solidFill>
                  <a:srgbClr val="000000"/>
                </a:solidFill>
                <a:ln w="27426" cap="flat">
                  <a:noFill/>
                  <a:prstDash val="solid"/>
                  <a:miter/>
                </a:ln>
              </p:spPr>
              <p:txBody>
                <a:bodyPr rtlCol="0" anchor="ctr"/>
                <a:lstStyle/>
                <a:p>
                  <a:endParaRPr lang="en-US"/>
                </a:p>
              </p:txBody>
            </p:sp>
            <p:sp>
              <p:nvSpPr>
                <p:cNvPr id="13" name="Freeform 1168">
                  <a:extLst>
                    <a:ext uri="{FF2B5EF4-FFF2-40B4-BE49-F238E27FC236}">
                      <a16:creationId xmlns:a16="http://schemas.microsoft.com/office/drawing/2014/main" id="{911872F4-55C3-46E4-A574-6AA3234D2F08}"/>
                    </a:ext>
                  </a:extLst>
                </p:cNvPr>
                <p:cNvSpPr/>
                <p:nvPr/>
              </p:nvSpPr>
              <p:spPr>
                <a:xfrm>
                  <a:off x="4621636" y="3685754"/>
                  <a:ext cx="1069679" cy="1069677"/>
                </a:xfrm>
                <a:custGeom>
                  <a:avLst/>
                  <a:gdLst>
                    <a:gd name="connsiteX0" fmla="*/ 534840 w 1069679"/>
                    <a:gd name="connsiteY0" fmla="*/ 0 h 1069677"/>
                    <a:gd name="connsiteX1" fmla="*/ 0 w 1069679"/>
                    <a:gd name="connsiteY1" fmla="*/ 534839 h 1069677"/>
                    <a:gd name="connsiteX2" fmla="*/ 534840 w 1069679"/>
                    <a:gd name="connsiteY2" fmla="*/ 1069677 h 1069677"/>
                    <a:gd name="connsiteX3" fmla="*/ 1069679 w 1069679"/>
                    <a:gd name="connsiteY3" fmla="*/ 534839 h 1069677"/>
                    <a:gd name="connsiteX4" fmla="*/ 534840 w 1069679"/>
                    <a:gd name="connsiteY4" fmla="*/ 0 h 1069677"/>
                    <a:gd name="connsiteX5" fmla="*/ 534840 w 1069679"/>
                    <a:gd name="connsiteY5" fmla="*/ 1031279 h 1069677"/>
                    <a:gd name="connsiteX6" fmla="*/ 35656 w 1069679"/>
                    <a:gd name="connsiteY6" fmla="*/ 532096 h 1069677"/>
                    <a:gd name="connsiteX7" fmla="*/ 534840 w 1069679"/>
                    <a:gd name="connsiteY7" fmla="*/ 32913 h 1069677"/>
                    <a:gd name="connsiteX8" fmla="*/ 1034024 w 1069679"/>
                    <a:gd name="connsiteY8" fmla="*/ 532096 h 1069677"/>
                    <a:gd name="connsiteX9" fmla="*/ 534840 w 1069679"/>
                    <a:gd name="connsiteY9" fmla="*/ 1031279 h 1069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679" h="1069677">
                      <a:moveTo>
                        <a:pt x="534840" y="0"/>
                      </a:moveTo>
                      <a:cubicBezTo>
                        <a:pt x="238621" y="0"/>
                        <a:pt x="0" y="238620"/>
                        <a:pt x="0" y="534839"/>
                      </a:cubicBezTo>
                      <a:cubicBezTo>
                        <a:pt x="0" y="831057"/>
                        <a:pt x="238621" y="1069677"/>
                        <a:pt x="534840" y="1069677"/>
                      </a:cubicBezTo>
                      <a:cubicBezTo>
                        <a:pt x="831058" y="1069677"/>
                        <a:pt x="1069679" y="831057"/>
                        <a:pt x="1069679" y="534839"/>
                      </a:cubicBezTo>
                      <a:cubicBezTo>
                        <a:pt x="1069679" y="238620"/>
                        <a:pt x="831058" y="0"/>
                        <a:pt x="534840" y="0"/>
                      </a:cubicBezTo>
                      <a:close/>
                      <a:moveTo>
                        <a:pt x="534840" y="1031279"/>
                      </a:moveTo>
                      <a:cubicBezTo>
                        <a:pt x="260563" y="1031279"/>
                        <a:pt x="35656" y="809115"/>
                        <a:pt x="35656" y="532096"/>
                      </a:cubicBezTo>
                      <a:cubicBezTo>
                        <a:pt x="35656" y="257820"/>
                        <a:pt x="257821" y="32913"/>
                        <a:pt x="534840" y="32913"/>
                      </a:cubicBezTo>
                      <a:cubicBezTo>
                        <a:pt x="809116" y="32913"/>
                        <a:pt x="1034024" y="255077"/>
                        <a:pt x="1034024" y="532096"/>
                      </a:cubicBezTo>
                      <a:cubicBezTo>
                        <a:pt x="1034024" y="809115"/>
                        <a:pt x="811858" y="1031279"/>
                        <a:pt x="534840" y="1031279"/>
                      </a:cubicBezTo>
                      <a:close/>
                    </a:path>
                  </a:pathLst>
                </a:custGeom>
                <a:solidFill>
                  <a:srgbClr val="000000"/>
                </a:solidFill>
                <a:ln w="27426" cap="flat">
                  <a:noFill/>
                  <a:prstDash val="solid"/>
                  <a:miter/>
                </a:ln>
              </p:spPr>
              <p:txBody>
                <a:bodyPr rtlCol="0" anchor="ctr"/>
                <a:lstStyle/>
                <a:p>
                  <a:endParaRPr lang="en-US"/>
                </a:p>
              </p:txBody>
            </p:sp>
            <p:sp>
              <p:nvSpPr>
                <p:cNvPr id="14" name="Freeform 1169">
                  <a:extLst>
                    <a:ext uri="{FF2B5EF4-FFF2-40B4-BE49-F238E27FC236}">
                      <a16:creationId xmlns:a16="http://schemas.microsoft.com/office/drawing/2014/main" id="{DEEA45A5-D1ED-4ED4-9B37-BE0579F7E4F5}"/>
                    </a:ext>
                  </a:extLst>
                </p:cNvPr>
                <p:cNvSpPr/>
                <p:nvPr/>
              </p:nvSpPr>
              <p:spPr>
                <a:xfrm>
                  <a:off x="5098878" y="4536010"/>
                  <a:ext cx="115733" cy="37713"/>
                </a:xfrm>
                <a:custGeom>
                  <a:avLst/>
                  <a:gdLst>
                    <a:gd name="connsiteX0" fmla="*/ 115195 w 115733"/>
                    <a:gd name="connsiteY0" fmla="*/ 16457 h 37713"/>
                    <a:gd name="connsiteX1" fmla="*/ 95997 w 115733"/>
                    <a:gd name="connsiteY1" fmla="*/ 0 h 37713"/>
                    <a:gd name="connsiteX2" fmla="*/ 95997 w 115733"/>
                    <a:gd name="connsiteY2" fmla="*/ 0 h 37713"/>
                    <a:gd name="connsiteX3" fmla="*/ 95997 w 115733"/>
                    <a:gd name="connsiteY3" fmla="*/ 0 h 37713"/>
                    <a:gd name="connsiteX4" fmla="*/ 19198 w 115733"/>
                    <a:gd name="connsiteY4" fmla="*/ 0 h 37713"/>
                    <a:gd name="connsiteX5" fmla="*/ 0 w 115733"/>
                    <a:gd name="connsiteY5" fmla="*/ 16457 h 37713"/>
                    <a:gd name="connsiteX6" fmla="*/ 16456 w 115733"/>
                    <a:gd name="connsiteY6" fmla="*/ 35656 h 37713"/>
                    <a:gd name="connsiteX7" fmla="*/ 101481 w 115733"/>
                    <a:gd name="connsiteY7" fmla="*/ 35656 h 37713"/>
                    <a:gd name="connsiteX8" fmla="*/ 115195 w 115733"/>
                    <a:gd name="connsiteY8" fmla="*/ 16457 h 3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33" h="37713">
                      <a:moveTo>
                        <a:pt x="115195" y="16457"/>
                      </a:moveTo>
                      <a:cubicBezTo>
                        <a:pt x="115195" y="5485"/>
                        <a:pt x="104225" y="0"/>
                        <a:pt x="95997" y="0"/>
                      </a:cubicBezTo>
                      <a:cubicBezTo>
                        <a:pt x="95997" y="0"/>
                        <a:pt x="95997" y="0"/>
                        <a:pt x="95997" y="0"/>
                      </a:cubicBezTo>
                      <a:lnTo>
                        <a:pt x="95997" y="0"/>
                      </a:lnTo>
                      <a:cubicBezTo>
                        <a:pt x="71311" y="2743"/>
                        <a:pt x="46626" y="2743"/>
                        <a:pt x="19198" y="0"/>
                      </a:cubicBezTo>
                      <a:cubicBezTo>
                        <a:pt x="8228" y="0"/>
                        <a:pt x="0" y="5485"/>
                        <a:pt x="0" y="16457"/>
                      </a:cubicBezTo>
                      <a:cubicBezTo>
                        <a:pt x="0" y="27428"/>
                        <a:pt x="5484" y="35656"/>
                        <a:pt x="16456" y="35656"/>
                      </a:cubicBezTo>
                      <a:cubicBezTo>
                        <a:pt x="43884" y="38399"/>
                        <a:pt x="71311" y="38399"/>
                        <a:pt x="101481" y="35656"/>
                      </a:cubicBezTo>
                      <a:cubicBezTo>
                        <a:pt x="109711" y="35656"/>
                        <a:pt x="117939" y="27428"/>
                        <a:pt x="115195" y="16457"/>
                      </a:cubicBezTo>
                      <a:close/>
                    </a:path>
                  </a:pathLst>
                </a:custGeom>
                <a:solidFill>
                  <a:srgbClr val="000000"/>
                </a:solidFill>
                <a:ln w="27426" cap="flat">
                  <a:noFill/>
                  <a:prstDash val="solid"/>
                  <a:miter/>
                </a:ln>
              </p:spPr>
              <p:txBody>
                <a:bodyPr rtlCol="0" anchor="ctr"/>
                <a:lstStyle/>
                <a:p>
                  <a:endParaRPr lang="en-US"/>
                </a:p>
              </p:txBody>
            </p:sp>
            <p:sp>
              <p:nvSpPr>
                <p:cNvPr id="15" name="Freeform 1170">
                  <a:extLst>
                    <a:ext uri="{FF2B5EF4-FFF2-40B4-BE49-F238E27FC236}">
                      <a16:creationId xmlns:a16="http://schemas.microsoft.com/office/drawing/2014/main" id="{4A2FBE56-A12C-40B4-9288-847CD2A644A3}"/>
                    </a:ext>
                  </a:extLst>
                </p:cNvPr>
                <p:cNvSpPr/>
                <p:nvPr/>
              </p:nvSpPr>
              <p:spPr>
                <a:xfrm>
                  <a:off x="5377954" y="3983635"/>
                  <a:ext cx="135765" cy="492720"/>
                </a:xfrm>
                <a:custGeom>
                  <a:avLst/>
                  <a:gdLst>
                    <a:gd name="connsiteX0" fmla="*/ 52798 w 135765"/>
                    <a:gd name="connsiteY0" fmla="*/ 6566 h 492720"/>
                    <a:gd name="connsiteX1" fmla="*/ 28113 w 135765"/>
                    <a:gd name="connsiteY1" fmla="*/ 3823 h 492720"/>
                    <a:gd name="connsiteX2" fmla="*/ 28113 w 135765"/>
                    <a:gd name="connsiteY2" fmla="*/ 3823 h 492720"/>
                    <a:gd name="connsiteX3" fmla="*/ 25371 w 135765"/>
                    <a:gd name="connsiteY3" fmla="*/ 28508 h 492720"/>
                    <a:gd name="connsiteX4" fmla="*/ 6171 w 135765"/>
                    <a:gd name="connsiteY4" fmla="*/ 461864 h 492720"/>
                    <a:gd name="connsiteX5" fmla="*/ 6171 w 135765"/>
                    <a:gd name="connsiteY5" fmla="*/ 486549 h 492720"/>
                    <a:gd name="connsiteX6" fmla="*/ 30857 w 135765"/>
                    <a:gd name="connsiteY6" fmla="*/ 486549 h 492720"/>
                    <a:gd name="connsiteX7" fmla="*/ 52798 w 135765"/>
                    <a:gd name="connsiteY7" fmla="*/ 6566 h 49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765" h="492720">
                      <a:moveTo>
                        <a:pt x="52798" y="6566"/>
                      </a:moveTo>
                      <a:cubicBezTo>
                        <a:pt x="47312" y="-1662"/>
                        <a:pt x="36342" y="-1662"/>
                        <a:pt x="28113" y="3823"/>
                      </a:cubicBezTo>
                      <a:cubicBezTo>
                        <a:pt x="28113" y="3823"/>
                        <a:pt x="28113" y="3823"/>
                        <a:pt x="28113" y="3823"/>
                      </a:cubicBezTo>
                      <a:cubicBezTo>
                        <a:pt x="19885" y="9308"/>
                        <a:pt x="19885" y="20280"/>
                        <a:pt x="25371" y="28508"/>
                      </a:cubicBezTo>
                      <a:cubicBezTo>
                        <a:pt x="132339" y="154675"/>
                        <a:pt x="124110" y="343926"/>
                        <a:pt x="6171" y="461864"/>
                      </a:cubicBezTo>
                      <a:cubicBezTo>
                        <a:pt x="-2057" y="470093"/>
                        <a:pt x="-2057" y="481064"/>
                        <a:pt x="6171" y="486549"/>
                      </a:cubicBezTo>
                      <a:cubicBezTo>
                        <a:pt x="14399" y="494778"/>
                        <a:pt x="25371" y="494778"/>
                        <a:pt x="30857" y="486549"/>
                      </a:cubicBezTo>
                      <a:cubicBezTo>
                        <a:pt x="162509" y="357640"/>
                        <a:pt x="170737" y="146447"/>
                        <a:pt x="52798" y="6566"/>
                      </a:cubicBezTo>
                      <a:close/>
                    </a:path>
                  </a:pathLst>
                </a:custGeom>
                <a:solidFill>
                  <a:srgbClr val="000000"/>
                </a:solidFill>
                <a:ln w="27426" cap="flat">
                  <a:noFill/>
                  <a:prstDash val="solid"/>
                  <a:miter/>
                </a:ln>
              </p:spPr>
              <p:txBody>
                <a:bodyPr rtlCol="0" anchor="ctr"/>
                <a:lstStyle/>
                <a:p>
                  <a:endParaRPr lang="en-US"/>
                </a:p>
              </p:txBody>
            </p:sp>
            <p:grpSp>
              <p:nvGrpSpPr>
                <p:cNvPr id="16" name="Graphic 3">
                  <a:extLst>
                    <a:ext uri="{FF2B5EF4-FFF2-40B4-BE49-F238E27FC236}">
                      <a16:creationId xmlns:a16="http://schemas.microsoft.com/office/drawing/2014/main" id="{4549A90C-1A31-48ED-8E33-CDBF9D107939}"/>
                    </a:ext>
                  </a:extLst>
                </p:cNvPr>
                <p:cNvGrpSpPr/>
                <p:nvPr/>
              </p:nvGrpSpPr>
              <p:grpSpPr>
                <a:xfrm>
                  <a:off x="5021366" y="3862855"/>
                  <a:ext cx="233848" cy="56033"/>
                  <a:chOff x="5021366" y="3862855"/>
                  <a:chExt cx="233848" cy="56033"/>
                </a:xfrm>
                <a:solidFill>
                  <a:srgbClr val="000000"/>
                </a:solidFill>
              </p:grpSpPr>
              <p:sp>
                <p:nvSpPr>
                  <p:cNvPr id="18" name="Freeform 1173">
                    <a:extLst>
                      <a:ext uri="{FF2B5EF4-FFF2-40B4-BE49-F238E27FC236}">
                        <a16:creationId xmlns:a16="http://schemas.microsoft.com/office/drawing/2014/main" id="{E8F45CFE-55D1-43B7-ACDC-99D07ED2C74C}"/>
                      </a:ext>
                    </a:extLst>
                  </p:cNvPr>
                  <p:cNvSpPr/>
                  <p:nvPr/>
                </p:nvSpPr>
                <p:spPr>
                  <a:xfrm>
                    <a:off x="5038537" y="3918888"/>
                    <a:ext cx="27427" cy="27427"/>
                  </a:xfrm>
                  <a:custGeom>
                    <a:avLst/>
                    <a:gdLst>
                      <a:gd name="connsiteX0" fmla="*/ 0 w 27427"/>
                      <a:gd name="connsiteY0" fmla="*/ 0 h 27427"/>
                      <a:gd name="connsiteX1" fmla="*/ 0 w 27427"/>
                      <a:gd name="connsiteY1" fmla="*/ 0 h 27427"/>
                      <a:gd name="connsiteX2" fmla="*/ 0 w 27427"/>
                      <a:gd name="connsiteY2" fmla="*/ 0 h 27427"/>
                      <a:gd name="connsiteX3" fmla="*/ 0 w 27427"/>
                      <a:gd name="connsiteY3" fmla="*/ 0 h 27427"/>
                    </a:gdLst>
                    <a:ahLst/>
                    <a:cxnLst>
                      <a:cxn ang="0">
                        <a:pos x="connsiteX0" y="connsiteY0"/>
                      </a:cxn>
                      <a:cxn ang="0">
                        <a:pos x="connsiteX1" y="connsiteY1"/>
                      </a:cxn>
                      <a:cxn ang="0">
                        <a:pos x="connsiteX2" y="connsiteY2"/>
                      </a:cxn>
                      <a:cxn ang="0">
                        <a:pos x="connsiteX3" y="connsiteY3"/>
                      </a:cxn>
                    </a:cxnLst>
                    <a:rect l="l" t="t" r="r" b="b"/>
                    <a:pathLst>
                      <a:path w="27427" h="27427">
                        <a:moveTo>
                          <a:pt x="0" y="0"/>
                        </a:moveTo>
                        <a:cubicBezTo>
                          <a:pt x="0" y="0"/>
                          <a:pt x="0" y="0"/>
                          <a:pt x="0" y="0"/>
                        </a:cubicBezTo>
                        <a:cubicBezTo>
                          <a:pt x="0" y="0"/>
                          <a:pt x="0" y="0"/>
                          <a:pt x="0" y="0"/>
                        </a:cubicBezTo>
                        <a:lnTo>
                          <a:pt x="0" y="0"/>
                        </a:lnTo>
                        <a:close/>
                      </a:path>
                    </a:pathLst>
                  </a:custGeom>
                  <a:solidFill>
                    <a:srgbClr val="000000"/>
                  </a:solidFill>
                  <a:ln w="27426" cap="flat">
                    <a:noFill/>
                    <a:prstDash val="solid"/>
                    <a:miter/>
                  </a:ln>
                </p:spPr>
                <p:txBody>
                  <a:bodyPr rtlCol="0" anchor="ctr"/>
                  <a:lstStyle/>
                  <a:p>
                    <a:endParaRPr lang="en-US"/>
                  </a:p>
                </p:txBody>
              </p:sp>
              <p:sp>
                <p:nvSpPr>
                  <p:cNvPr id="19" name="Freeform 1174">
                    <a:extLst>
                      <a:ext uri="{FF2B5EF4-FFF2-40B4-BE49-F238E27FC236}">
                        <a16:creationId xmlns:a16="http://schemas.microsoft.com/office/drawing/2014/main" id="{D19E746D-FFCD-44B4-A063-411F417995EB}"/>
                      </a:ext>
                    </a:extLst>
                  </p:cNvPr>
                  <p:cNvSpPr/>
                  <p:nvPr/>
                </p:nvSpPr>
                <p:spPr>
                  <a:xfrm>
                    <a:off x="5021366" y="3862855"/>
                    <a:ext cx="233848" cy="56033"/>
                  </a:xfrm>
                  <a:custGeom>
                    <a:avLst/>
                    <a:gdLst>
                      <a:gd name="connsiteX0" fmla="*/ 220135 w 233848"/>
                      <a:gd name="connsiteY0" fmla="*/ 9407 h 56033"/>
                      <a:gd name="connsiteX1" fmla="*/ 11685 w 233848"/>
                      <a:gd name="connsiteY1" fmla="*/ 23121 h 56033"/>
                      <a:gd name="connsiteX2" fmla="*/ 713 w 233848"/>
                      <a:gd name="connsiteY2" fmla="*/ 45063 h 56033"/>
                      <a:gd name="connsiteX3" fmla="*/ 17171 w 233848"/>
                      <a:gd name="connsiteY3" fmla="*/ 56034 h 56033"/>
                      <a:gd name="connsiteX4" fmla="*/ 22657 w 233848"/>
                      <a:gd name="connsiteY4" fmla="*/ 56034 h 56033"/>
                      <a:gd name="connsiteX5" fmla="*/ 211907 w 233848"/>
                      <a:gd name="connsiteY5" fmla="*/ 45063 h 56033"/>
                      <a:gd name="connsiteX6" fmla="*/ 233848 w 233848"/>
                      <a:gd name="connsiteY6" fmla="*/ 31349 h 56033"/>
                      <a:gd name="connsiteX7" fmla="*/ 220135 w 233848"/>
                      <a:gd name="connsiteY7" fmla="*/ 9407 h 5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48" h="56033">
                        <a:moveTo>
                          <a:pt x="220135" y="9407"/>
                        </a:moveTo>
                        <a:cubicBezTo>
                          <a:pt x="151565" y="-7050"/>
                          <a:pt x="77512" y="-1564"/>
                          <a:pt x="11685" y="23121"/>
                        </a:cubicBezTo>
                        <a:cubicBezTo>
                          <a:pt x="3457" y="25864"/>
                          <a:pt x="-2029" y="36834"/>
                          <a:pt x="713" y="45063"/>
                        </a:cubicBezTo>
                        <a:cubicBezTo>
                          <a:pt x="3457" y="53291"/>
                          <a:pt x="8943" y="56034"/>
                          <a:pt x="17171" y="56034"/>
                        </a:cubicBezTo>
                        <a:cubicBezTo>
                          <a:pt x="19913" y="56034"/>
                          <a:pt x="22657" y="56034"/>
                          <a:pt x="22657" y="56034"/>
                        </a:cubicBezTo>
                        <a:cubicBezTo>
                          <a:pt x="82996" y="34092"/>
                          <a:pt x="148823" y="28606"/>
                          <a:pt x="211907" y="45063"/>
                        </a:cubicBezTo>
                        <a:cubicBezTo>
                          <a:pt x="220135" y="47805"/>
                          <a:pt x="231106" y="42320"/>
                          <a:pt x="233848" y="31349"/>
                        </a:cubicBezTo>
                        <a:cubicBezTo>
                          <a:pt x="233848" y="23121"/>
                          <a:pt x="228364" y="12150"/>
                          <a:pt x="220135" y="9407"/>
                        </a:cubicBezTo>
                        <a:close/>
                      </a:path>
                    </a:pathLst>
                  </a:custGeom>
                  <a:solidFill>
                    <a:srgbClr val="000000"/>
                  </a:solidFill>
                  <a:ln w="27426" cap="flat">
                    <a:noFill/>
                    <a:prstDash val="solid"/>
                    <a:miter/>
                  </a:ln>
                </p:spPr>
                <p:txBody>
                  <a:bodyPr rtlCol="0" anchor="ctr"/>
                  <a:lstStyle/>
                  <a:p>
                    <a:endParaRPr lang="en-US"/>
                  </a:p>
                </p:txBody>
              </p:sp>
            </p:grpSp>
            <p:sp>
              <p:nvSpPr>
                <p:cNvPr id="17" name="Freeform 1172">
                  <a:extLst>
                    <a:ext uri="{FF2B5EF4-FFF2-40B4-BE49-F238E27FC236}">
                      <a16:creationId xmlns:a16="http://schemas.microsoft.com/office/drawing/2014/main" id="{EEFDAD6B-340D-436F-8F9B-D4DE05425053}"/>
                    </a:ext>
                  </a:extLst>
                </p:cNvPr>
                <p:cNvSpPr/>
                <p:nvPr/>
              </p:nvSpPr>
              <p:spPr>
                <a:xfrm>
                  <a:off x="4799828" y="4002834"/>
                  <a:ext cx="134190" cy="473521"/>
                </a:xfrm>
                <a:custGeom>
                  <a:avLst/>
                  <a:gdLst>
                    <a:gd name="connsiteX0" fmla="*/ 128998 w 134190"/>
                    <a:gd name="connsiteY0" fmla="*/ 442665 h 473521"/>
                    <a:gd name="connsiteX1" fmla="*/ 35743 w 134190"/>
                    <a:gd name="connsiteY1" fmla="*/ 217759 h 473521"/>
                    <a:gd name="connsiteX2" fmla="*/ 96084 w 134190"/>
                    <a:gd name="connsiteY2" fmla="*/ 28508 h 473521"/>
                    <a:gd name="connsiteX3" fmla="*/ 93342 w 134190"/>
                    <a:gd name="connsiteY3" fmla="*/ 3823 h 473521"/>
                    <a:gd name="connsiteX4" fmla="*/ 68656 w 134190"/>
                    <a:gd name="connsiteY4" fmla="*/ 6566 h 473521"/>
                    <a:gd name="connsiteX5" fmla="*/ 68656 w 134190"/>
                    <a:gd name="connsiteY5" fmla="*/ 6566 h 473521"/>
                    <a:gd name="connsiteX6" fmla="*/ 104312 w 134190"/>
                    <a:gd name="connsiteY6" fmla="*/ 467350 h 473521"/>
                    <a:gd name="connsiteX7" fmla="*/ 128998 w 134190"/>
                    <a:gd name="connsiteY7" fmla="*/ 467350 h 473521"/>
                    <a:gd name="connsiteX8" fmla="*/ 128998 w 134190"/>
                    <a:gd name="connsiteY8" fmla="*/ 442665 h 47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90" h="473521">
                      <a:moveTo>
                        <a:pt x="128998" y="442665"/>
                      </a:moveTo>
                      <a:cubicBezTo>
                        <a:pt x="68656" y="382324"/>
                        <a:pt x="35743" y="300041"/>
                        <a:pt x="35743" y="217759"/>
                      </a:cubicBezTo>
                      <a:cubicBezTo>
                        <a:pt x="35743" y="149189"/>
                        <a:pt x="57685" y="83363"/>
                        <a:pt x="96084" y="28508"/>
                      </a:cubicBezTo>
                      <a:cubicBezTo>
                        <a:pt x="101570" y="20280"/>
                        <a:pt x="101570" y="9309"/>
                        <a:pt x="93342" y="3823"/>
                      </a:cubicBezTo>
                      <a:cubicBezTo>
                        <a:pt x="85112" y="-1662"/>
                        <a:pt x="74142" y="-1662"/>
                        <a:pt x="68656" y="6566"/>
                      </a:cubicBezTo>
                      <a:cubicBezTo>
                        <a:pt x="68656" y="6566"/>
                        <a:pt x="68656" y="6566"/>
                        <a:pt x="68656" y="6566"/>
                      </a:cubicBezTo>
                      <a:cubicBezTo>
                        <a:pt x="-35568" y="149189"/>
                        <a:pt x="-19112" y="343926"/>
                        <a:pt x="104312" y="467350"/>
                      </a:cubicBezTo>
                      <a:cubicBezTo>
                        <a:pt x="112540" y="475578"/>
                        <a:pt x="123512" y="475578"/>
                        <a:pt x="128998" y="467350"/>
                      </a:cubicBezTo>
                      <a:cubicBezTo>
                        <a:pt x="134484" y="459122"/>
                        <a:pt x="137226" y="448151"/>
                        <a:pt x="128998" y="442665"/>
                      </a:cubicBezTo>
                      <a:close/>
                    </a:path>
                  </a:pathLst>
                </a:custGeom>
                <a:solidFill>
                  <a:srgbClr val="000000"/>
                </a:solidFill>
                <a:ln w="27426" cap="flat">
                  <a:noFill/>
                  <a:prstDash val="solid"/>
                  <a:miter/>
                </a:ln>
              </p:spPr>
              <p:txBody>
                <a:bodyPr rtlCol="0" anchor="ctr"/>
                <a:lstStyle/>
                <a:p>
                  <a:endParaRPr lang="en-US"/>
                </a:p>
              </p:txBody>
            </p:sp>
          </p:grpSp>
          <p:sp>
            <p:nvSpPr>
              <p:cNvPr id="8" name="Freeform 1163">
                <a:extLst>
                  <a:ext uri="{FF2B5EF4-FFF2-40B4-BE49-F238E27FC236}">
                    <a16:creationId xmlns:a16="http://schemas.microsoft.com/office/drawing/2014/main" id="{852B63E1-909D-4D83-9001-A13C3EA4BE77}"/>
                  </a:ext>
                </a:extLst>
              </p:cNvPr>
              <p:cNvSpPr/>
              <p:nvPr/>
            </p:nvSpPr>
            <p:spPr>
              <a:xfrm>
                <a:off x="5235905" y="3987499"/>
                <a:ext cx="121217" cy="534797"/>
              </a:xfrm>
              <a:custGeom>
                <a:avLst/>
                <a:gdLst>
                  <a:gd name="connsiteX0" fmla="*/ 118050 w 121217"/>
                  <a:gd name="connsiteY0" fmla="*/ 148068 h 534797"/>
                  <a:gd name="connsiteX1" fmla="*/ 82395 w 121217"/>
                  <a:gd name="connsiteY1" fmla="*/ 191952 h 534797"/>
                  <a:gd name="connsiteX2" fmla="*/ 71423 w 121217"/>
                  <a:gd name="connsiteY2" fmla="*/ 208409 h 534797"/>
                  <a:gd name="connsiteX3" fmla="*/ 85137 w 121217"/>
                  <a:gd name="connsiteY3" fmla="*/ 510113 h 534797"/>
                  <a:gd name="connsiteX4" fmla="*/ 79651 w 121217"/>
                  <a:gd name="connsiteY4" fmla="*/ 526569 h 534797"/>
                  <a:gd name="connsiteX5" fmla="*/ 41253 w 121217"/>
                  <a:gd name="connsiteY5" fmla="*/ 526569 h 534797"/>
                  <a:gd name="connsiteX6" fmla="*/ 35767 w 121217"/>
                  <a:gd name="connsiteY6" fmla="*/ 510113 h 534797"/>
                  <a:gd name="connsiteX7" fmla="*/ 49481 w 121217"/>
                  <a:gd name="connsiteY7" fmla="*/ 211151 h 534797"/>
                  <a:gd name="connsiteX8" fmla="*/ 38510 w 121217"/>
                  <a:gd name="connsiteY8" fmla="*/ 194695 h 534797"/>
                  <a:gd name="connsiteX9" fmla="*/ 2854 w 121217"/>
                  <a:gd name="connsiteY9" fmla="*/ 150810 h 534797"/>
                  <a:gd name="connsiteX10" fmla="*/ 8340 w 121217"/>
                  <a:gd name="connsiteY10" fmla="*/ 68528 h 534797"/>
                  <a:gd name="connsiteX11" fmla="*/ 19310 w 121217"/>
                  <a:gd name="connsiteY11" fmla="*/ 30129 h 534797"/>
                  <a:gd name="connsiteX12" fmla="*/ 79651 w 121217"/>
                  <a:gd name="connsiteY12" fmla="*/ 2701 h 534797"/>
                  <a:gd name="connsiteX13" fmla="*/ 107079 w 121217"/>
                  <a:gd name="connsiteY13" fmla="*/ 30129 h 534797"/>
                  <a:gd name="connsiteX14" fmla="*/ 118050 w 121217"/>
                  <a:gd name="connsiteY14" fmla="*/ 68528 h 534797"/>
                  <a:gd name="connsiteX15" fmla="*/ 118050 w 121217"/>
                  <a:gd name="connsiteY15" fmla="*/ 148068 h 534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217" h="534797">
                    <a:moveTo>
                      <a:pt x="118050" y="148068"/>
                    </a:moveTo>
                    <a:cubicBezTo>
                      <a:pt x="115307" y="167267"/>
                      <a:pt x="98851" y="183724"/>
                      <a:pt x="82395" y="191952"/>
                    </a:cubicBezTo>
                    <a:cubicBezTo>
                      <a:pt x="74165" y="194695"/>
                      <a:pt x="71423" y="202923"/>
                      <a:pt x="71423" y="208409"/>
                    </a:cubicBezTo>
                    <a:lnTo>
                      <a:pt x="85137" y="510113"/>
                    </a:lnTo>
                    <a:cubicBezTo>
                      <a:pt x="85137" y="515598"/>
                      <a:pt x="85137" y="521083"/>
                      <a:pt x="79651" y="526569"/>
                    </a:cubicBezTo>
                    <a:cubicBezTo>
                      <a:pt x="68681" y="537540"/>
                      <a:pt x="52223" y="537540"/>
                      <a:pt x="41253" y="526569"/>
                    </a:cubicBezTo>
                    <a:cubicBezTo>
                      <a:pt x="35767" y="521083"/>
                      <a:pt x="35767" y="515598"/>
                      <a:pt x="35767" y="510113"/>
                    </a:cubicBezTo>
                    <a:lnTo>
                      <a:pt x="49481" y="211151"/>
                    </a:lnTo>
                    <a:cubicBezTo>
                      <a:pt x="49481" y="202923"/>
                      <a:pt x="43995" y="197437"/>
                      <a:pt x="38510" y="194695"/>
                    </a:cubicBezTo>
                    <a:cubicBezTo>
                      <a:pt x="19310" y="189209"/>
                      <a:pt x="5596" y="172753"/>
                      <a:pt x="2854" y="150810"/>
                    </a:cubicBezTo>
                    <a:cubicBezTo>
                      <a:pt x="-2632" y="123383"/>
                      <a:pt x="112" y="95955"/>
                      <a:pt x="8340" y="68528"/>
                    </a:cubicBezTo>
                    <a:lnTo>
                      <a:pt x="19310" y="30129"/>
                    </a:lnTo>
                    <a:cubicBezTo>
                      <a:pt x="27539" y="5444"/>
                      <a:pt x="54967" y="-5527"/>
                      <a:pt x="79651" y="2701"/>
                    </a:cubicBezTo>
                    <a:cubicBezTo>
                      <a:pt x="93365" y="8187"/>
                      <a:pt x="101593" y="16415"/>
                      <a:pt x="107079" y="30129"/>
                    </a:cubicBezTo>
                    <a:lnTo>
                      <a:pt x="118050" y="68528"/>
                    </a:lnTo>
                    <a:cubicBezTo>
                      <a:pt x="120793" y="93213"/>
                      <a:pt x="123536" y="123383"/>
                      <a:pt x="118050" y="148068"/>
                    </a:cubicBezTo>
                    <a:close/>
                  </a:path>
                </a:pathLst>
              </a:custGeom>
              <a:solidFill>
                <a:srgbClr val="00BADE"/>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08906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bowl of food&#10;&#10;Description automatically generated with low confidence">
            <a:extLst>
              <a:ext uri="{FF2B5EF4-FFF2-40B4-BE49-F238E27FC236}">
                <a16:creationId xmlns:a16="http://schemas.microsoft.com/office/drawing/2014/main" id="{8019C897-A932-4D41-A3F6-9A04C563EE1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9226" r="9226"/>
          <a:stretch>
            <a:fillRect/>
          </a:stretch>
        </p:blipFill>
        <p:spPr/>
      </p:pic>
      <p:sp>
        <p:nvSpPr>
          <p:cNvPr id="3" name="Text Placeholder 2">
            <a:extLst>
              <a:ext uri="{FF2B5EF4-FFF2-40B4-BE49-F238E27FC236}">
                <a16:creationId xmlns:a16="http://schemas.microsoft.com/office/drawing/2014/main" id="{BEF25424-932E-433D-BC09-0160B2650120}"/>
              </a:ext>
            </a:extLst>
          </p:cNvPr>
          <p:cNvSpPr>
            <a:spLocks noGrp="1"/>
          </p:cNvSpPr>
          <p:nvPr>
            <p:ph type="body" sz="quarter" idx="18"/>
          </p:nvPr>
        </p:nvSpPr>
        <p:spPr>
          <a:xfrm>
            <a:off x="1455938" y="1408386"/>
            <a:ext cx="5193437" cy="5182914"/>
          </a:xfrm>
        </p:spPr>
        <p:txBody>
          <a:bodyPr vert="horz" lIns="91440" tIns="45720" rIns="91440" bIns="45720" rtlCol="0" anchor="t">
            <a:normAutofit/>
          </a:bodyPr>
          <a:lstStyle/>
          <a:p>
            <a:pPr marL="71755">
              <a:lnSpc>
                <a:spcPct val="100000"/>
              </a:lnSpc>
            </a:pPr>
            <a:r>
              <a:rPr lang="lt-LT" dirty="0"/>
              <a:t>Norint pasirengti kovoti su Europos gyventojų senėjimu, būtina ne tik apsvarstyti iššūkius, bet ir daugiau dėmesio skirti galimybėms, kurias suteikia ilgėjanti gyvenimo trukmė, </a:t>
            </a:r>
            <a:r>
              <a:rPr lang="lt-LT" dirty="0" err="1"/>
              <a:t>t.y</a:t>
            </a:r>
            <a:r>
              <a:rPr lang="lt-LT" dirty="0"/>
              <a:t>.</a:t>
            </a:r>
            <a:endParaRPr lang="en-US" dirty="0"/>
          </a:p>
          <a:p>
            <a:pPr marL="71755" algn="ctr">
              <a:lnSpc>
                <a:spcPct val="100000"/>
              </a:lnSpc>
            </a:pPr>
            <a:r>
              <a:rPr lang="en-US" b="1" dirty="0"/>
              <a:t> </a:t>
            </a:r>
            <a:r>
              <a:rPr lang="lt-LT" b="1" dirty="0"/>
              <a:t>senjorams tinkamų arba maistingomis medžiagomis praturtintų maisto produktų ir gaminių kūrimui ir </a:t>
            </a:r>
            <a:r>
              <a:rPr lang="lt-LT" b="1" dirty="0" err="1"/>
              <a:t>komercializavimui</a:t>
            </a:r>
            <a:r>
              <a:rPr lang="lt-LT" b="1" dirty="0"/>
              <a:t>. </a:t>
            </a:r>
          </a:p>
          <a:p>
            <a:pPr marL="71755" algn="ctr">
              <a:lnSpc>
                <a:spcPct val="100000"/>
              </a:lnSpc>
            </a:pPr>
            <a:endParaRPr lang="en-US" dirty="0">
              <a:cs typeface="Calibri"/>
            </a:endParaRPr>
          </a:p>
          <a:p>
            <a:pPr marL="71755" indent="0">
              <a:lnSpc>
                <a:spcPct val="100000"/>
              </a:lnSpc>
            </a:pPr>
            <a:endParaRPr lang="en-IE" dirty="0">
              <a:cs typeface="Calibri" panose="020F0502020204030204"/>
            </a:endParaRPr>
          </a:p>
        </p:txBody>
      </p:sp>
      <p:sp>
        <p:nvSpPr>
          <p:cNvPr id="4" name="Text Placeholder 3">
            <a:extLst>
              <a:ext uri="{FF2B5EF4-FFF2-40B4-BE49-F238E27FC236}">
                <a16:creationId xmlns:a16="http://schemas.microsoft.com/office/drawing/2014/main" id="{3F5788A0-2728-4B33-80DA-88A02ED86A73}"/>
              </a:ext>
            </a:extLst>
          </p:cNvPr>
          <p:cNvSpPr>
            <a:spLocks noGrp="1"/>
          </p:cNvSpPr>
          <p:nvPr>
            <p:ph type="body" sz="quarter" idx="16"/>
          </p:nvPr>
        </p:nvSpPr>
        <p:spPr>
          <a:xfrm>
            <a:off x="1560905" y="500917"/>
            <a:ext cx="4716425" cy="582221"/>
          </a:xfrm>
        </p:spPr>
        <p:txBody>
          <a:bodyPr>
            <a:normAutofit/>
          </a:bodyPr>
          <a:lstStyle/>
          <a:p>
            <a:r>
              <a:rPr lang="en-US" sz="3300" b="1" dirty="0" err="1"/>
              <a:t>Pasirengimas</a:t>
            </a:r>
            <a:endParaRPr lang="en-US" sz="3300" b="1" dirty="0"/>
          </a:p>
        </p:txBody>
      </p:sp>
    </p:spTree>
    <p:extLst>
      <p:ext uri="{BB962C8B-B14F-4D97-AF65-F5344CB8AC3E}">
        <p14:creationId xmlns:p14="http://schemas.microsoft.com/office/powerpoint/2010/main" val="41096282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right ladder against dull ladders">
            <a:extLst>
              <a:ext uri="{FF2B5EF4-FFF2-40B4-BE49-F238E27FC236}">
                <a16:creationId xmlns:a16="http://schemas.microsoft.com/office/drawing/2014/main" id="{B5825549-2B27-465D-8E33-A6672FA703D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87C570EC-F362-4ABA-83BD-45754E47C86B}"/>
              </a:ext>
            </a:extLst>
          </p:cNvPr>
          <p:cNvSpPr>
            <a:spLocks noGrp="1"/>
          </p:cNvSpPr>
          <p:nvPr>
            <p:ph type="body" sz="quarter" idx="18"/>
          </p:nvPr>
        </p:nvSpPr>
        <p:spPr>
          <a:xfrm>
            <a:off x="1454331" y="1545020"/>
            <a:ext cx="5397731" cy="5046279"/>
          </a:xfrm>
        </p:spPr>
        <p:txBody>
          <a:bodyPr vert="horz" lIns="91440" tIns="45720" rIns="91440" bIns="45720" rtlCol="0" anchor="t">
            <a:normAutofit/>
          </a:bodyPr>
          <a:lstStyle/>
          <a:p>
            <a:r>
              <a:rPr lang="lt-LT" dirty="0">
                <a:ea typeface="+mn-lt"/>
                <a:cs typeface="+mn-lt"/>
              </a:rPr>
              <a:t>Sėkmingų inovacinių produktų kūrimas yra sudėtingas uždavinys </a:t>
            </a:r>
            <a:r>
              <a:rPr lang="en-LT" dirty="0"/>
              <a:t>–</a:t>
            </a:r>
            <a:r>
              <a:rPr lang="lt-LT" dirty="0">
                <a:ea typeface="+mn-lt"/>
                <a:cs typeface="+mn-lt"/>
              </a:rPr>
              <a:t> maisto pramonė tradiciškai laikoma mažai mokslinių tyrimų reikalaujančiu sektoriumi, kuris yra gana konservatyvus, kalbant apie rinkai pateikiamų naujovių tipą. </a:t>
            </a:r>
          </a:p>
          <a:p>
            <a:r>
              <a:rPr lang="lt-LT" dirty="0">
                <a:ea typeface="+mn-lt"/>
                <a:cs typeface="+mn-lt"/>
              </a:rPr>
              <a:t>Naujų metodų, skirtų naujovėms ir verslumo įgūdžiams tobulinti, taikymas yra būtinas, kad įmonės galėtų patenkinti didėjančią naujų maisto produktų ir paslaugų paklausą sidabrinėje ekonomikoje. </a:t>
            </a:r>
            <a:endParaRPr lang="en-IE" dirty="0">
              <a:cs typeface="Calibri" panose="020F0502020204030204"/>
            </a:endParaRPr>
          </a:p>
        </p:txBody>
      </p:sp>
      <p:sp>
        <p:nvSpPr>
          <p:cNvPr id="4" name="Text Placeholder 3">
            <a:extLst>
              <a:ext uri="{FF2B5EF4-FFF2-40B4-BE49-F238E27FC236}">
                <a16:creationId xmlns:a16="http://schemas.microsoft.com/office/drawing/2014/main" id="{3112D074-6014-4986-BB26-2293A1E1AD56}"/>
              </a:ext>
            </a:extLst>
          </p:cNvPr>
          <p:cNvSpPr>
            <a:spLocks noGrp="1"/>
          </p:cNvSpPr>
          <p:nvPr>
            <p:ph type="body" sz="quarter" idx="16"/>
          </p:nvPr>
        </p:nvSpPr>
        <p:spPr/>
        <p:txBody>
          <a:bodyPr>
            <a:normAutofit/>
          </a:bodyPr>
          <a:lstStyle/>
          <a:p>
            <a:r>
              <a:rPr lang="lt-LT" sz="3300" b="1" dirty="0"/>
              <a:t>Tapti inovatyviu</a:t>
            </a:r>
            <a:endParaRPr lang="en-IE" sz="3300" b="1" dirty="0"/>
          </a:p>
        </p:txBody>
      </p:sp>
    </p:spTree>
    <p:extLst>
      <p:ext uri="{BB962C8B-B14F-4D97-AF65-F5344CB8AC3E}">
        <p14:creationId xmlns:p14="http://schemas.microsoft.com/office/powerpoint/2010/main" val="2542079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57AABE-F8B2-4C22-8C38-A55E443C4311}"/>
              </a:ext>
            </a:extLst>
          </p:cNvPr>
          <p:cNvSpPr>
            <a:spLocks noGrp="1"/>
          </p:cNvSpPr>
          <p:nvPr>
            <p:ph type="body" sz="quarter" idx="16"/>
          </p:nvPr>
        </p:nvSpPr>
        <p:spPr>
          <a:xfrm>
            <a:off x="2149154" y="934084"/>
            <a:ext cx="4235894" cy="3682304"/>
          </a:xfrm>
        </p:spPr>
        <p:txBody>
          <a:bodyPr>
            <a:normAutofit/>
          </a:bodyPr>
          <a:lstStyle/>
          <a:p>
            <a:r>
              <a:rPr lang="lt-LT" dirty="0"/>
              <a:t>Inovacijų naudojimas galimybėms kurti </a:t>
            </a:r>
            <a:endParaRPr lang="en-IE" dirty="0"/>
          </a:p>
        </p:txBody>
      </p:sp>
      <p:sp>
        <p:nvSpPr>
          <p:cNvPr id="3" name="Text Placeholder 2">
            <a:extLst>
              <a:ext uri="{FF2B5EF4-FFF2-40B4-BE49-F238E27FC236}">
                <a16:creationId xmlns:a16="http://schemas.microsoft.com/office/drawing/2014/main" id="{A62A8D1E-118D-4511-989E-C166AFA731AB}"/>
              </a:ext>
            </a:extLst>
          </p:cNvPr>
          <p:cNvSpPr>
            <a:spLocks noGrp="1"/>
          </p:cNvSpPr>
          <p:nvPr>
            <p:ph type="body" sz="quarter" idx="17"/>
          </p:nvPr>
        </p:nvSpPr>
        <p:spPr/>
        <p:txBody>
          <a:bodyPr>
            <a:normAutofit fontScale="85000" lnSpcReduction="20000"/>
          </a:bodyPr>
          <a:lstStyle/>
          <a:p>
            <a:r>
              <a:rPr lang="en-US"/>
              <a:t>2</a:t>
            </a:r>
            <a:endParaRPr lang="en-IE"/>
          </a:p>
        </p:txBody>
      </p:sp>
    </p:spTree>
    <p:extLst>
      <p:ext uri="{BB962C8B-B14F-4D97-AF65-F5344CB8AC3E}">
        <p14:creationId xmlns:p14="http://schemas.microsoft.com/office/powerpoint/2010/main" val="1632280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peas with one open pea with seeds">
            <a:extLst>
              <a:ext uri="{FF2B5EF4-FFF2-40B4-BE49-F238E27FC236}">
                <a16:creationId xmlns:a16="http://schemas.microsoft.com/office/drawing/2014/main" id="{71DAC84B-8465-4B24-BCC3-31C45976DFB9}"/>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940F5B38-FAD3-4D81-BEA7-946BAEFBE9E0}"/>
              </a:ext>
            </a:extLst>
          </p:cNvPr>
          <p:cNvSpPr>
            <a:spLocks noGrp="1"/>
          </p:cNvSpPr>
          <p:nvPr>
            <p:ph type="body" sz="quarter" idx="18"/>
          </p:nvPr>
        </p:nvSpPr>
        <p:spPr>
          <a:xfrm>
            <a:off x="1477371" y="1316732"/>
            <a:ext cx="5232188" cy="5455543"/>
          </a:xfrm>
        </p:spPr>
        <p:txBody>
          <a:bodyPr vert="horz" lIns="91440" tIns="45720" rIns="91440" bIns="45720" rtlCol="0" anchor="t">
            <a:normAutofit fontScale="92500" lnSpcReduction="20000"/>
          </a:bodyPr>
          <a:lstStyle/>
          <a:p>
            <a:pPr marL="71755">
              <a:lnSpc>
                <a:spcPct val="120000"/>
              </a:lnSpc>
            </a:pPr>
            <a:r>
              <a:rPr lang="lt-LT" dirty="0"/>
              <a:t>Kaip matome 1 skyriuje, mūsų sidabrinės ekonomikos vartotojų poreikiai nuolat kinta. Būdami maisto pramonės MVĮ, turite gebėti tobulinti įvairias savo verslo sritis, kad išspręstumėte kylančias problemas ir </a:t>
            </a:r>
            <a:r>
              <a:rPr lang="lt-LT" b="1" dirty="0"/>
              <a:t>nuolat kurtumėte naują vertę naujiems klientams</a:t>
            </a:r>
            <a:r>
              <a:rPr lang="lt-LT" dirty="0"/>
              <a:t>.</a:t>
            </a:r>
          </a:p>
          <a:p>
            <a:pPr marL="71755">
              <a:lnSpc>
                <a:spcPct val="120000"/>
              </a:lnSpc>
            </a:pPr>
            <a:r>
              <a:rPr lang="lt-LT" dirty="0"/>
              <a:t>Taigi, žinodami, kokios srities naujovių reikia imtis, galite atrasti naujų galimybių, kurios labiausiai tinka jūsų verslui. </a:t>
            </a:r>
          </a:p>
          <a:p>
            <a:pPr marL="71755">
              <a:lnSpc>
                <a:spcPct val="120000"/>
              </a:lnSpc>
            </a:pPr>
            <a:r>
              <a:rPr lang="lt-LT" dirty="0">
                <a:highlight>
                  <a:srgbClr val="00FFFF"/>
                </a:highlight>
                <a:ea typeface="+mn-lt"/>
                <a:cs typeface="+mn-lt"/>
              </a:rPr>
              <a:t>Pasitikrinkite savo įmonės pasirengimą naujovėms naudodamiesi įmonės vertinimo įrankiu: </a:t>
            </a:r>
            <a:r>
              <a:rPr lang="lt-LT" b="1" dirty="0">
                <a:highlight>
                  <a:srgbClr val="00FFFF"/>
                </a:highlight>
                <a:ea typeface="+mn-lt"/>
                <a:cs typeface="+mn-lt"/>
              </a:rPr>
              <a:t>Spauskite čia, kad sužinotumėte daugiau</a:t>
            </a:r>
          </a:p>
        </p:txBody>
      </p:sp>
      <p:sp>
        <p:nvSpPr>
          <p:cNvPr id="4" name="Text Placeholder 3">
            <a:extLst>
              <a:ext uri="{FF2B5EF4-FFF2-40B4-BE49-F238E27FC236}">
                <a16:creationId xmlns:a16="http://schemas.microsoft.com/office/drawing/2014/main" id="{CE336CD2-C647-4DAD-A2CD-E0CDE142CC34}"/>
              </a:ext>
            </a:extLst>
          </p:cNvPr>
          <p:cNvSpPr>
            <a:spLocks noGrp="1"/>
          </p:cNvSpPr>
          <p:nvPr>
            <p:ph type="body" sz="quarter" idx="16"/>
          </p:nvPr>
        </p:nvSpPr>
        <p:spPr>
          <a:xfrm>
            <a:off x="1669218" y="228600"/>
            <a:ext cx="4848494" cy="582221"/>
          </a:xfrm>
        </p:spPr>
        <p:txBody>
          <a:bodyPr>
            <a:noAutofit/>
          </a:bodyPr>
          <a:lstStyle/>
          <a:p>
            <a:pPr algn="ctr"/>
            <a:r>
              <a:rPr lang="lt-LT" sz="3300" b="1"/>
              <a:t>J</a:t>
            </a:r>
            <a:r>
              <a:rPr lang="en-US" sz="3300" b="1"/>
              <a:t>ums tinkančio pasiūlymo paieška</a:t>
            </a:r>
            <a:endParaRPr lang="en-IE" sz="3300" b="1"/>
          </a:p>
        </p:txBody>
      </p:sp>
    </p:spTree>
    <p:extLst>
      <p:ext uri="{BB962C8B-B14F-4D97-AF65-F5344CB8AC3E}">
        <p14:creationId xmlns:p14="http://schemas.microsoft.com/office/powerpoint/2010/main" val="1620243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rumpled paper light bulb">
            <a:extLst>
              <a:ext uri="{FF2B5EF4-FFF2-40B4-BE49-F238E27FC236}">
                <a16:creationId xmlns:a16="http://schemas.microsoft.com/office/drawing/2014/main" id="{237545D2-25E7-45D9-9F60-271E675C235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96CA0088-593B-4A4B-8AE2-5E7210CFBE4A}"/>
              </a:ext>
            </a:extLst>
          </p:cNvPr>
          <p:cNvSpPr>
            <a:spLocks noGrp="1"/>
          </p:cNvSpPr>
          <p:nvPr>
            <p:ph type="body" sz="quarter" idx="18"/>
          </p:nvPr>
        </p:nvSpPr>
        <p:spPr>
          <a:xfrm>
            <a:off x="1450428" y="1408386"/>
            <a:ext cx="5418018" cy="5449614"/>
          </a:xfrm>
        </p:spPr>
        <p:txBody>
          <a:bodyPr>
            <a:noAutofit/>
          </a:bodyPr>
          <a:lstStyle/>
          <a:p>
            <a:pPr>
              <a:lnSpc>
                <a:spcPct val="100000"/>
              </a:lnSpc>
              <a:spcBef>
                <a:spcPts val="600"/>
              </a:spcBef>
            </a:pPr>
            <a:r>
              <a:rPr lang="lt-LT" dirty="0"/>
              <a:t>Inovacijos yra paini tema, nes yra daug skirtingų inovacijų rūšių. Dažnai apie inovacijas girdime minint kalbant apie  technologijas, ir nors tiesa, kad technologinės inovacijos buvo ir tikriausiai išliks akivaizdžiausia inovacijų forma, jų būna ir kitokių.</a:t>
            </a:r>
          </a:p>
          <a:p>
            <a:pPr>
              <a:lnSpc>
                <a:spcPct val="100000"/>
              </a:lnSpc>
              <a:spcBef>
                <a:spcPts val="600"/>
              </a:spcBef>
            </a:pPr>
            <a:r>
              <a:rPr lang="lt-LT" dirty="0"/>
              <a:t>Dauguma inovacijų yra mažesni, laipsniški esamų produktų, procesų ir paslaugų patobulinimai, o kai kurios inovacijos gali būti tie revoliuciniai išradimai ar verslo modeliai, kurie pakeičia pramonės šakas.</a:t>
            </a:r>
          </a:p>
        </p:txBody>
      </p:sp>
      <p:sp>
        <p:nvSpPr>
          <p:cNvPr id="4" name="Text Placeholder 3">
            <a:extLst>
              <a:ext uri="{FF2B5EF4-FFF2-40B4-BE49-F238E27FC236}">
                <a16:creationId xmlns:a16="http://schemas.microsoft.com/office/drawing/2014/main" id="{5527D05E-CF1F-4D4B-B375-92B1968E9CD7}"/>
              </a:ext>
            </a:extLst>
          </p:cNvPr>
          <p:cNvSpPr>
            <a:spLocks noGrp="1"/>
          </p:cNvSpPr>
          <p:nvPr>
            <p:ph type="body" sz="quarter" idx="16"/>
          </p:nvPr>
        </p:nvSpPr>
        <p:spPr/>
        <p:txBody>
          <a:bodyPr>
            <a:normAutofit lnSpcReduction="10000"/>
          </a:bodyPr>
          <a:lstStyle/>
          <a:p>
            <a:r>
              <a:rPr lang="lt-LT" dirty="0"/>
              <a:t>Kas yra inovacija</a:t>
            </a:r>
            <a:endParaRPr lang="lt-LT" b="1" dirty="0"/>
          </a:p>
        </p:txBody>
      </p:sp>
    </p:spTree>
    <p:extLst>
      <p:ext uri="{BB962C8B-B14F-4D97-AF65-F5344CB8AC3E}">
        <p14:creationId xmlns:p14="http://schemas.microsoft.com/office/powerpoint/2010/main" val="575294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ED8DFA-B5AF-40F1-A72D-E5136FDB2855}"/>
              </a:ext>
            </a:extLst>
          </p:cNvPr>
          <p:cNvSpPr>
            <a:spLocks noGrp="1"/>
          </p:cNvSpPr>
          <p:nvPr>
            <p:ph type="body" sz="quarter" idx="18"/>
          </p:nvPr>
        </p:nvSpPr>
        <p:spPr>
          <a:xfrm>
            <a:off x="1631913" y="1484848"/>
            <a:ext cx="4716424" cy="4525954"/>
          </a:xfrm>
        </p:spPr>
        <p:txBody>
          <a:bodyPr>
            <a:normAutofit/>
          </a:bodyPr>
          <a:lstStyle/>
          <a:p>
            <a:r>
              <a:rPr lang="lt-LT" dirty="0"/>
              <a:t>Vienas iš būdų skirstyti inovacijas</a:t>
            </a:r>
            <a:r>
              <a:rPr lang="en-LT" dirty="0"/>
              <a:t> – tai daryti</a:t>
            </a:r>
            <a:r>
              <a:rPr lang="lt-LT" dirty="0"/>
              <a:t> pagal du aspektus: naudojamą </a:t>
            </a:r>
            <a:r>
              <a:rPr lang="lt-LT" b="1" dirty="0"/>
              <a:t>technologiją</a:t>
            </a:r>
            <a:r>
              <a:rPr lang="lt-LT" dirty="0"/>
              <a:t> ir </a:t>
            </a:r>
            <a:r>
              <a:rPr lang="lt-LT" b="1" dirty="0"/>
              <a:t>rinką</a:t>
            </a:r>
            <a:r>
              <a:rPr lang="lt-LT" dirty="0"/>
              <a:t>, kurioje jos veikia. </a:t>
            </a:r>
          </a:p>
          <a:p>
            <a:r>
              <a:rPr lang="lt-LT" dirty="0"/>
              <a:t>Norėdami vizualizuoti keturias dažniausiai pasitaikančias inovacijų rūšis, galime pasinaudoti inovacijų matrica</a:t>
            </a:r>
            <a:r>
              <a:rPr lang="en-US" dirty="0"/>
              <a:t>:</a:t>
            </a:r>
          </a:p>
          <a:p>
            <a:pPr marL="1143000" lvl="1" indent="-457200">
              <a:buFont typeface="+mj-lt"/>
              <a:buAutoNum type="arabicPeriod"/>
            </a:pPr>
            <a:r>
              <a:rPr lang="en-US" sz="2400" b="1" dirty="0" err="1">
                <a:solidFill>
                  <a:srgbClr val="000000"/>
                </a:solidFill>
                <a:latin typeface="+mn-lt"/>
              </a:rPr>
              <a:t>Inkrementinė</a:t>
            </a:r>
            <a:endParaRPr lang="en-US" sz="2400" b="1" dirty="0">
              <a:solidFill>
                <a:srgbClr val="000000"/>
              </a:solidFill>
              <a:latin typeface="+mn-lt"/>
            </a:endParaRPr>
          </a:p>
          <a:p>
            <a:pPr marL="1143000" lvl="1" indent="-457200">
              <a:buFont typeface="+mj-lt"/>
              <a:buAutoNum type="arabicPeriod"/>
            </a:pPr>
            <a:r>
              <a:rPr lang="lt-LT" sz="2400" b="1" dirty="0">
                <a:solidFill>
                  <a:srgbClr val="000000"/>
                </a:solidFill>
                <a:latin typeface="+mn-lt"/>
              </a:rPr>
              <a:t>Ardomoji</a:t>
            </a:r>
            <a:endParaRPr lang="en-US" sz="2400" b="1" dirty="0">
              <a:solidFill>
                <a:srgbClr val="000000"/>
              </a:solidFill>
              <a:latin typeface="+mn-lt"/>
            </a:endParaRPr>
          </a:p>
          <a:p>
            <a:pPr marL="1143000" lvl="1" indent="-457200">
              <a:buFont typeface="+mj-lt"/>
              <a:buAutoNum type="arabicPeriod"/>
            </a:pPr>
            <a:r>
              <a:rPr lang="en-US" sz="2400" b="1" dirty="0" err="1">
                <a:solidFill>
                  <a:srgbClr val="000000"/>
                </a:solidFill>
                <a:latin typeface="+mn-lt"/>
              </a:rPr>
              <a:t>Palaikomoji</a:t>
            </a:r>
            <a:endParaRPr lang="lt-LT" sz="2400" b="1" dirty="0">
              <a:solidFill>
                <a:srgbClr val="000000"/>
              </a:solidFill>
              <a:latin typeface="+mn-lt"/>
            </a:endParaRPr>
          </a:p>
          <a:p>
            <a:pPr marL="1143000" lvl="1" indent="-457200">
              <a:buFont typeface="+mj-lt"/>
              <a:buAutoNum type="arabicPeriod"/>
            </a:pPr>
            <a:r>
              <a:rPr lang="en-US" sz="2400" b="1" dirty="0" err="1">
                <a:solidFill>
                  <a:srgbClr val="000000"/>
                </a:solidFill>
                <a:latin typeface="+mn-lt"/>
              </a:rPr>
              <a:t>Radikalioji</a:t>
            </a:r>
            <a:endParaRPr lang="en-IE" sz="2400" b="1" dirty="0">
              <a:solidFill>
                <a:srgbClr val="000000"/>
              </a:solidFill>
              <a:latin typeface="+mn-lt"/>
            </a:endParaRPr>
          </a:p>
        </p:txBody>
      </p:sp>
      <p:sp>
        <p:nvSpPr>
          <p:cNvPr id="4" name="Text Placeholder 3">
            <a:extLst>
              <a:ext uri="{FF2B5EF4-FFF2-40B4-BE49-F238E27FC236}">
                <a16:creationId xmlns:a16="http://schemas.microsoft.com/office/drawing/2014/main" id="{4CEA963E-EBDF-4B9F-A0F2-BC2B3AB3F8F9}"/>
              </a:ext>
            </a:extLst>
          </p:cNvPr>
          <p:cNvSpPr>
            <a:spLocks noGrp="1"/>
          </p:cNvSpPr>
          <p:nvPr>
            <p:ph type="body" sz="quarter" idx="16"/>
          </p:nvPr>
        </p:nvSpPr>
        <p:spPr/>
        <p:txBody>
          <a:bodyPr>
            <a:normAutofit/>
          </a:bodyPr>
          <a:lstStyle/>
          <a:p>
            <a:pPr algn="ctr"/>
            <a:r>
              <a:rPr lang="lt-LT" sz="3300" b="1" dirty="0"/>
              <a:t>Inovacijų matrica</a:t>
            </a:r>
            <a:endParaRPr lang="en-IE" sz="3300" b="1" dirty="0"/>
          </a:p>
        </p:txBody>
      </p:sp>
      <p:sp>
        <p:nvSpPr>
          <p:cNvPr id="6" name="TextBox 5">
            <a:extLst>
              <a:ext uri="{FF2B5EF4-FFF2-40B4-BE49-F238E27FC236}">
                <a16:creationId xmlns:a16="http://schemas.microsoft.com/office/drawing/2014/main" id="{F0315E77-28BE-4284-818F-D5D2ECA30651}"/>
              </a:ext>
            </a:extLst>
          </p:cNvPr>
          <p:cNvSpPr txBox="1"/>
          <p:nvPr/>
        </p:nvSpPr>
        <p:spPr>
          <a:xfrm>
            <a:off x="8312727" y="1679171"/>
            <a:ext cx="1504604" cy="1271847"/>
          </a:xfrm>
          <a:prstGeom prst="rect">
            <a:avLst/>
          </a:prstGeom>
          <a:noFill/>
        </p:spPr>
        <p:txBody>
          <a:bodyPr wrap="square" rtlCol="0">
            <a:spAutoFit/>
          </a:bodyPr>
          <a:lstStyle/>
          <a:p>
            <a:endParaRPr lang="en-IE"/>
          </a:p>
        </p:txBody>
      </p:sp>
      <p:sp>
        <p:nvSpPr>
          <p:cNvPr id="8" name="TextBox 7">
            <a:extLst>
              <a:ext uri="{FF2B5EF4-FFF2-40B4-BE49-F238E27FC236}">
                <a16:creationId xmlns:a16="http://schemas.microsoft.com/office/drawing/2014/main" id="{FB0BEAEA-A4B6-4575-AE6D-79D00526E4EE}"/>
              </a:ext>
            </a:extLst>
          </p:cNvPr>
          <p:cNvSpPr txBox="1"/>
          <p:nvPr/>
        </p:nvSpPr>
        <p:spPr>
          <a:xfrm>
            <a:off x="8465127" y="1831571"/>
            <a:ext cx="1504604" cy="1271847"/>
          </a:xfrm>
          <a:prstGeom prst="rect">
            <a:avLst/>
          </a:prstGeom>
          <a:noFill/>
        </p:spPr>
        <p:txBody>
          <a:bodyPr wrap="square" rtlCol="0">
            <a:spAutoFit/>
          </a:bodyPr>
          <a:lstStyle/>
          <a:p>
            <a:endParaRPr lang="en-IE"/>
          </a:p>
        </p:txBody>
      </p:sp>
      <p:sp>
        <p:nvSpPr>
          <p:cNvPr id="9" name="TextBox 8">
            <a:extLst>
              <a:ext uri="{FF2B5EF4-FFF2-40B4-BE49-F238E27FC236}">
                <a16:creationId xmlns:a16="http://schemas.microsoft.com/office/drawing/2014/main" id="{29183E16-CCEC-4E59-9F06-BD38EBBE79C1}"/>
              </a:ext>
            </a:extLst>
          </p:cNvPr>
          <p:cNvSpPr txBox="1"/>
          <p:nvPr/>
        </p:nvSpPr>
        <p:spPr>
          <a:xfrm>
            <a:off x="7732589" y="1484848"/>
            <a:ext cx="1790007" cy="1384995"/>
          </a:xfrm>
          <a:prstGeom prst="rect">
            <a:avLst/>
          </a:prstGeom>
          <a:solidFill>
            <a:srgbClr val="85D2E1"/>
          </a:solidFill>
        </p:spPr>
        <p:txBody>
          <a:bodyPr wrap="square" rtlCol="0">
            <a:spAutoFit/>
          </a:bodyPr>
          <a:lstStyle/>
          <a:p>
            <a:pPr algn="ctr"/>
            <a:r>
              <a:rPr lang="lt-LT" sz="1400" b="1" u="sng" dirty="0"/>
              <a:t>Palaikomasis</a:t>
            </a:r>
          </a:p>
          <a:p>
            <a:pPr algn="ctr"/>
            <a:r>
              <a:rPr lang="lt-LT" sz="1400" dirty="0"/>
              <a:t>Reikšmingas gaminio patobulinimas, kuriuo siekiama išlaikyti padėtį esamoje rinkoje.</a:t>
            </a:r>
            <a:endParaRPr lang="en-IE" sz="1400" dirty="0"/>
          </a:p>
        </p:txBody>
      </p:sp>
      <p:sp>
        <p:nvSpPr>
          <p:cNvPr id="10" name="TextBox 9">
            <a:extLst>
              <a:ext uri="{FF2B5EF4-FFF2-40B4-BE49-F238E27FC236}">
                <a16:creationId xmlns:a16="http://schemas.microsoft.com/office/drawing/2014/main" id="{ED5717D1-FB5B-4356-9840-E34F50337507}"/>
              </a:ext>
            </a:extLst>
          </p:cNvPr>
          <p:cNvSpPr txBox="1"/>
          <p:nvPr/>
        </p:nvSpPr>
        <p:spPr>
          <a:xfrm>
            <a:off x="9713789" y="1486074"/>
            <a:ext cx="1790007" cy="1384995"/>
          </a:xfrm>
          <a:prstGeom prst="rect">
            <a:avLst/>
          </a:prstGeom>
          <a:solidFill>
            <a:srgbClr val="8CBF4B"/>
          </a:solidFill>
        </p:spPr>
        <p:txBody>
          <a:bodyPr wrap="square" rtlCol="0">
            <a:spAutoFit/>
          </a:bodyPr>
          <a:lstStyle/>
          <a:p>
            <a:pPr algn="ctr"/>
            <a:r>
              <a:rPr lang="lt-LT" sz="1400" b="1" u="sng" dirty="0"/>
              <a:t>Ardomasis</a:t>
            </a:r>
          </a:p>
          <a:p>
            <a:pPr algn="ctr"/>
            <a:r>
              <a:rPr lang="lt-LT" sz="1400" dirty="0"/>
              <a:t>Technologija arba naujas verslo modelis, kuris griauna esamą rinką.</a:t>
            </a:r>
          </a:p>
          <a:p>
            <a:pPr algn="ctr"/>
            <a:endParaRPr lang="en-IE" sz="1400" dirty="0"/>
          </a:p>
        </p:txBody>
      </p:sp>
      <p:sp>
        <p:nvSpPr>
          <p:cNvPr id="11" name="TextBox 10">
            <a:extLst>
              <a:ext uri="{FF2B5EF4-FFF2-40B4-BE49-F238E27FC236}">
                <a16:creationId xmlns:a16="http://schemas.microsoft.com/office/drawing/2014/main" id="{B0AADE65-E71C-42BB-B9F4-B4213771E69C}"/>
              </a:ext>
            </a:extLst>
          </p:cNvPr>
          <p:cNvSpPr txBox="1"/>
          <p:nvPr/>
        </p:nvSpPr>
        <p:spPr>
          <a:xfrm>
            <a:off x="7732589" y="3041999"/>
            <a:ext cx="1773382" cy="1384995"/>
          </a:xfrm>
          <a:prstGeom prst="rect">
            <a:avLst/>
          </a:prstGeom>
          <a:solidFill>
            <a:srgbClr val="FFD100"/>
          </a:solidFill>
        </p:spPr>
        <p:txBody>
          <a:bodyPr wrap="square" rtlCol="0">
            <a:spAutoFit/>
          </a:bodyPr>
          <a:lstStyle/>
          <a:p>
            <a:pPr algn="ctr"/>
            <a:r>
              <a:rPr lang="lt-LT" sz="1400" b="1" u="sng" dirty="0"/>
              <a:t>Inkrementinis</a:t>
            </a:r>
          </a:p>
          <a:p>
            <a:pPr algn="ctr"/>
            <a:r>
              <a:rPr lang="lt-LT" sz="1400" dirty="0"/>
              <a:t>Laipsniškas, nuolatinis esamų produktų ir paslaugų tobulinimas</a:t>
            </a:r>
          </a:p>
          <a:p>
            <a:pPr algn="ctr"/>
            <a:endParaRPr lang="en-IE" sz="1400" dirty="0"/>
          </a:p>
        </p:txBody>
      </p:sp>
      <p:sp>
        <p:nvSpPr>
          <p:cNvPr id="12" name="TextBox 11">
            <a:extLst>
              <a:ext uri="{FF2B5EF4-FFF2-40B4-BE49-F238E27FC236}">
                <a16:creationId xmlns:a16="http://schemas.microsoft.com/office/drawing/2014/main" id="{5460DC5B-AD6A-4861-B170-F9F2F182F5CC}"/>
              </a:ext>
            </a:extLst>
          </p:cNvPr>
          <p:cNvSpPr txBox="1"/>
          <p:nvPr/>
        </p:nvSpPr>
        <p:spPr>
          <a:xfrm>
            <a:off x="9713789" y="3041999"/>
            <a:ext cx="1773382" cy="1384995"/>
          </a:xfrm>
          <a:prstGeom prst="rect">
            <a:avLst/>
          </a:prstGeom>
          <a:solidFill>
            <a:srgbClr val="003366"/>
          </a:solidFill>
        </p:spPr>
        <p:txBody>
          <a:bodyPr wrap="square" rtlCol="0">
            <a:spAutoFit/>
          </a:bodyPr>
          <a:lstStyle/>
          <a:p>
            <a:pPr algn="ctr"/>
            <a:r>
              <a:rPr lang="lt-LT" sz="1400" b="1" u="sng" dirty="0">
                <a:solidFill>
                  <a:srgbClr val="85D2E1"/>
                </a:solidFill>
              </a:rPr>
              <a:t>Radikalus</a:t>
            </a:r>
          </a:p>
          <a:p>
            <a:pPr algn="ctr"/>
            <a:r>
              <a:rPr lang="lt-LT" sz="1400" dirty="0">
                <a:solidFill>
                  <a:srgbClr val="85D2E1"/>
                </a:solidFill>
              </a:rPr>
              <a:t>Technologinis proveržis, keičiantis pramonės šakas, dažnai sukuriantis naują rinką.</a:t>
            </a:r>
          </a:p>
        </p:txBody>
      </p:sp>
      <p:sp>
        <p:nvSpPr>
          <p:cNvPr id="13" name="Arrow: Up 12">
            <a:extLst>
              <a:ext uri="{FF2B5EF4-FFF2-40B4-BE49-F238E27FC236}">
                <a16:creationId xmlns:a16="http://schemas.microsoft.com/office/drawing/2014/main" id="{B226F1EC-E4E3-4BAD-A4A9-5056A0AB1D52}"/>
              </a:ext>
            </a:extLst>
          </p:cNvPr>
          <p:cNvSpPr/>
          <p:nvPr/>
        </p:nvSpPr>
        <p:spPr>
          <a:xfrm>
            <a:off x="7461040" y="1296785"/>
            <a:ext cx="80356" cy="3399906"/>
          </a:xfrm>
          <a:prstGeom prst="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Arrow: Up 13">
            <a:extLst>
              <a:ext uri="{FF2B5EF4-FFF2-40B4-BE49-F238E27FC236}">
                <a16:creationId xmlns:a16="http://schemas.microsoft.com/office/drawing/2014/main" id="{936C8AFD-1336-4DB5-BD16-7B91FCED4F7A}"/>
              </a:ext>
            </a:extLst>
          </p:cNvPr>
          <p:cNvSpPr/>
          <p:nvPr/>
        </p:nvSpPr>
        <p:spPr>
          <a:xfrm rot="5400000">
            <a:off x="9501814" y="2636980"/>
            <a:ext cx="80356" cy="4081549"/>
          </a:xfrm>
          <a:prstGeom prst="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5" name="TextBox 14">
            <a:extLst>
              <a:ext uri="{FF2B5EF4-FFF2-40B4-BE49-F238E27FC236}">
                <a16:creationId xmlns:a16="http://schemas.microsoft.com/office/drawing/2014/main" id="{0175BE85-5A2B-4A3E-B2B2-2A0D5BBDD1B1}"/>
              </a:ext>
            </a:extLst>
          </p:cNvPr>
          <p:cNvSpPr txBox="1"/>
          <p:nvPr/>
        </p:nvSpPr>
        <p:spPr>
          <a:xfrm rot="16200000">
            <a:off x="6189192" y="2589312"/>
            <a:ext cx="2128059" cy="307777"/>
          </a:xfrm>
          <a:prstGeom prst="rect">
            <a:avLst/>
          </a:prstGeom>
          <a:noFill/>
        </p:spPr>
        <p:txBody>
          <a:bodyPr wrap="square" rtlCol="0">
            <a:spAutoFit/>
          </a:bodyPr>
          <a:lstStyle/>
          <a:p>
            <a:r>
              <a:rPr lang="en-US" sz="1400" b="1" dirty="0">
                <a:solidFill>
                  <a:srgbClr val="1BA19A"/>
                </a:solidFill>
              </a:rPr>
              <a:t>POVEIKIS RINKAI</a:t>
            </a:r>
          </a:p>
        </p:txBody>
      </p:sp>
      <p:sp>
        <p:nvSpPr>
          <p:cNvPr id="16" name="TextBox 15">
            <a:extLst>
              <a:ext uri="{FF2B5EF4-FFF2-40B4-BE49-F238E27FC236}">
                <a16:creationId xmlns:a16="http://schemas.microsoft.com/office/drawing/2014/main" id="{C83CC39C-F363-4696-B0D9-F477DF687EBD}"/>
              </a:ext>
            </a:extLst>
          </p:cNvPr>
          <p:cNvSpPr txBox="1"/>
          <p:nvPr/>
        </p:nvSpPr>
        <p:spPr>
          <a:xfrm>
            <a:off x="8619280" y="5024940"/>
            <a:ext cx="2171007" cy="523220"/>
          </a:xfrm>
          <a:prstGeom prst="rect">
            <a:avLst/>
          </a:prstGeom>
          <a:noFill/>
        </p:spPr>
        <p:txBody>
          <a:bodyPr wrap="square" rtlCol="0">
            <a:spAutoFit/>
          </a:bodyPr>
          <a:lstStyle/>
          <a:p>
            <a:pPr algn="ctr"/>
            <a:r>
              <a:rPr lang="en-US" sz="1400" b="1" dirty="0"/>
              <a:t>TECHNOLOGIJŲ</a:t>
            </a:r>
            <a:endParaRPr lang="lt-LT" sz="1400" b="1" dirty="0"/>
          </a:p>
          <a:p>
            <a:pPr algn="ctr"/>
            <a:r>
              <a:rPr lang="en-US" sz="1400" b="1" dirty="0"/>
              <a:t>NAUJUMAS</a:t>
            </a:r>
            <a:endParaRPr lang="en-IE" sz="1400" b="1" dirty="0"/>
          </a:p>
        </p:txBody>
      </p:sp>
      <p:sp>
        <p:nvSpPr>
          <p:cNvPr id="17" name="TextBox 16">
            <a:extLst>
              <a:ext uri="{FF2B5EF4-FFF2-40B4-BE49-F238E27FC236}">
                <a16:creationId xmlns:a16="http://schemas.microsoft.com/office/drawing/2014/main" id="{2F0B9D04-E7A3-488E-ABAE-C91B2A4BF56F}"/>
              </a:ext>
            </a:extLst>
          </p:cNvPr>
          <p:cNvSpPr txBox="1"/>
          <p:nvPr/>
        </p:nvSpPr>
        <p:spPr>
          <a:xfrm>
            <a:off x="7565760" y="4717548"/>
            <a:ext cx="694113" cy="307777"/>
          </a:xfrm>
          <a:prstGeom prst="rect">
            <a:avLst/>
          </a:prstGeom>
          <a:noFill/>
        </p:spPr>
        <p:txBody>
          <a:bodyPr wrap="square" rtlCol="0">
            <a:spAutoFit/>
          </a:bodyPr>
          <a:lstStyle/>
          <a:p>
            <a:r>
              <a:rPr lang="lt-LT" sz="1400" dirty="0"/>
              <a:t>ŽEMAS</a:t>
            </a:r>
            <a:endParaRPr lang="en-IE" sz="1400" dirty="0"/>
          </a:p>
        </p:txBody>
      </p:sp>
      <p:sp>
        <p:nvSpPr>
          <p:cNvPr id="18" name="TextBox 17">
            <a:extLst>
              <a:ext uri="{FF2B5EF4-FFF2-40B4-BE49-F238E27FC236}">
                <a16:creationId xmlns:a16="http://schemas.microsoft.com/office/drawing/2014/main" id="{4C784C44-D5FA-4A7F-835E-2F333E8B8601}"/>
              </a:ext>
            </a:extLst>
          </p:cNvPr>
          <p:cNvSpPr txBox="1"/>
          <p:nvPr/>
        </p:nvSpPr>
        <p:spPr>
          <a:xfrm>
            <a:off x="10814989" y="4721436"/>
            <a:ext cx="885175" cy="307777"/>
          </a:xfrm>
          <a:prstGeom prst="rect">
            <a:avLst/>
          </a:prstGeom>
          <a:noFill/>
        </p:spPr>
        <p:txBody>
          <a:bodyPr wrap="square" rtlCol="0">
            <a:spAutoFit/>
          </a:bodyPr>
          <a:lstStyle/>
          <a:p>
            <a:r>
              <a:rPr lang="lt-LT" sz="1400" dirty="0"/>
              <a:t>AUKŠTAS</a:t>
            </a:r>
            <a:endParaRPr lang="en-IE" sz="1400" dirty="0"/>
          </a:p>
        </p:txBody>
      </p:sp>
    </p:spTree>
    <p:extLst>
      <p:ext uri="{BB962C8B-B14F-4D97-AF65-F5344CB8AC3E}">
        <p14:creationId xmlns:p14="http://schemas.microsoft.com/office/powerpoint/2010/main" val="28234567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413B3E-E826-47F6-A410-9E2931FDBEE0}"/>
              </a:ext>
            </a:extLst>
          </p:cNvPr>
          <p:cNvSpPr>
            <a:spLocks noGrp="1"/>
          </p:cNvSpPr>
          <p:nvPr>
            <p:ph type="body" sz="quarter" idx="18"/>
          </p:nvPr>
        </p:nvSpPr>
        <p:spPr>
          <a:xfrm>
            <a:off x="0" y="2360661"/>
            <a:ext cx="4467496" cy="3892094"/>
          </a:xfrm>
        </p:spPr>
        <p:txBody>
          <a:bodyPr>
            <a:normAutofit fontScale="92500" lnSpcReduction="10000"/>
          </a:bodyPr>
          <a:lstStyle/>
          <a:p>
            <a:pPr indent="0">
              <a:lnSpc>
                <a:spcPct val="120000"/>
              </a:lnSpc>
            </a:pPr>
            <a:r>
              <a:rPr lang="lt-LT" dirty="0">
                <a:solidFill>
                  <a:srgbClr val="030303"/>
                </a:solidFill>
              </a:rPr>
              <a:t>Yra daug įvairių inovacijų kategorijų ir tipų. Šiame vaizdo įraše paaiškinami dažniausiai pasitaikantys inovacijų skirstymo į kategorijas būdai ir aptariama, kaip žvelgiant į inovacijas įvairiais aspektais galima geriau suprasti, kaip jos iš tikrųjų veikia, ir rasti visiškai naujų galimybių, kaip jomis naudojantis kurti vertę.</a:t>
            </a:r>
            <a:endParaRPr lang="en-IE" dirty="0"/>
          </a:p>
        </p:txBody>
      </p:sp>
      <p:sp>
        <p:nvSpPr>
          <p:cNvPr id="3" name="Text Placeholder 2">
            <a:extLst>
              <a:ext uri="{FF2B5EF4-FFF2-40B4-BE49-F238E27FC236}">
                <a16:creationId xmlns:a16="http://schemas.microsoft.com/office/drawing/2014/main" id="{ACAD9D62-5811-4BFF-B0DD-C5356D9182B6}"/>
              </a:ext>
            </a:extLst>
          </p:cNvPr>
          <p:cNvSpPr>
            <a:spLocks noGrp="1"/>
          </p:cNvSpPr>
          <p:nvPr>
            <p:ph type="body" sz="quarter" idx="16"/>
          </p:nvPr>
        </p:nvSpPr>
        <p:spPr>
          <a:xfrm>
            <a:off x="459075" y="652218"/>
            <a:ext cx="4431211" cy="582221"/>
          </a:xfrm>
        </p:spPr>
        <p:txBody>
          <a:bodyPr>
            <a:noAutofit/>
          </a:bodyPr>
          <a:lstStyle/>
          <a:p>
            <a:r>
              <a:rPr lang="lt-LT" b="1"/>
              <a:t>Įvadas į inovacijas</a:t>
            </a:r>
          </a:p>
        </p:txBody>
      </p:sp>
      <p:pic>
        <p:nvPicPr>
          <p:cNvPr id="4" name="Online Media 3" title="Different Types of Innovation Explained">
            <a:hlinkClick r:id="" action="ppaction://media"/>
            <a:extLst>
              <a:ext uri="{FF2B5EF4-FFF2-40B4-BE49-F238E27FC236}">
                <a16:creationId xmlns:a16="http://schemas.microsoft.com/office/drawing/2014/main" id="{0AC213EE-0A3C-40EF-B284-77CF2A01B786}"/>
              </a:ext>
            </a:extLst>
          </p:cNvPr>
          <p:cNvPicPr>
            <a:picLocks noRot="1" noChangeAspect="1"/>
          </p:cNvPicPr>
          <p:nvPr>
            <a:videoFile r:link="rId1"/>
          </p:nvPr>
        </p:nvPicPr>
        <p:blipFill>
          <a:blip r:embed="rId3"/>
          <a:stretch>
            <a:fillRect/>
          </a:stretch>
        </p:blipFill>
        <p:spPr>
          <a:xfrm>
            <a:off x="4890286" y="1234439"/>
            <a:ext cx="6834995" cy="4158103"/>
          </a:xfrm>
          <a:prstGeom prst="rect">
            <a:avLst/>
          </a:prstGeom>
        </p:spPr>
      </p:pic>
      <p:sp>
        <p:nvSpPr>
          <p:cNvPr id="6" name="TextBox 5">
            <a:extLst>
              <a:ext uri="{FF2B5EF4-FFF2-40B4-BE49-F238E27FC236}">
                <a16:creationId xmlns:a16="http://schemas.microsoft.com/office/drawing/2014/main" id="{00E68BD4-4117-4408-96F2-43F699075634}"/>
              </a:ext>
            </a:extLst>
          </p:cNvPr>
          <p:cNvSpPr txBox="1"/>
          <p:nvPr/>
        </p:nvSpPr>
        <p:spPr>
          <a:xfrm>
            <a:off x="4974771" y="6068089"/>
            <a:ext cx="6135188" cy="369332"/>
          </a:xfrm>
          <a:prstGeom prst="rect">
            <a:avLst/>
          </a:prstGeom>
          <a:noFill/>
        </p:spPr>
        <p:txBody>
          <a:bodyPr wrap="square">
            <a:spAutoFit/>
          </a:bodyPr>
          <a:lstStyle/>
          <a:p>
            <a:r>
              <a:rPr lang="en-US" dirty="0">
                <a:solidFill>
                  <a:srgbClr val="85D2E1"/>
                </a:solidFill>
                <a:hlinkClick r:id="rId4">
                  <a:extLst>
                    <a:ext uri="{A12FA001-AC4F-418D-AE19-62706E023703}">
                      <ahyp:hlinkClr xmlns:ahyp="http://schemas.microsoft.com/office/drawing/2018/hyperlinkcolor" val="tx"/>
                    </a:ext>
                  </a:extLst>
                </a:hlinkClick>
              </a:rPr>
              <a:t>Different Types of Innovation Explained - YouTube</a:t>
            </a:r>
            <a:endParaRPr lang="en-IE" dirty="0">
              <a:solidFill>
                <a:srgbClr val="85D2E1"/>
              </a:solidFill>
            </a:endParaRPr>
          </a:p>
        </p:txBody>
      </p:sp>
    </p:spTree>
    <p:extLst>
      <p:ext uri="{BB962C8B-B14F-4D97-AF65-F5344CB8AC3E}">
        <p14:creationId xmlns:p14="http://schemas.microsoft.com/office/powerpoint/2010/main" val="249418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2B5DAD-04A7-4C4C-A7A8-7C2874AE4EC7}"/>
              </a:ext>
            </a:extLst>
          </p:cNvPr>
          <p:cNvSpPr>
            <a:spLocks noGrp="1"/>
          </p:cNvSpPr>
          <p:nvPr>
            <p:ph type="body" sz="quarter" idx="18"/>
          </p:nvPr>
        </p:nvSpPr>
        <p:spPr>
          <a:xfrm>
            <a:off x="488272" y="1757011"/>
            <a:ext cx="5486400" cy="3867704"/>
          </a:xfrm>
        </p:spPr>
        <p:txBody>
          <a:bodyPr>
            <a:normAutofit fontScale="92500" lnSpcReduction="10000"/>
          </a:bodyPr>
          <a:lstStyle/>
          <a:p>
            <a:pPr indent="0">
              <a:lnSpc>
                <a:spcPct val="100000"/>
              </a:lnSpc>
            </a:pPr>
            <a:r>
              <a:rPr lang="lt-LT" dirty="0"/>
              <a:t>Europos demografinę ateitį galima apibūdinti viena spalva </a:t>
            </a:r>
            <a:r>
              <a:rPr lang="en-LT" dirty="0"/>
              <a:t>–</a:t>
            </a:r>
            <a:r>
              <a:rPr lang="lt-LT" dirty="0"/>
              <a:t> sidabrine.</a:t>
            </a:r>
          </a:p>
          <a:p>
            <a:pPr indent="0">
              <a:lnSpc>
                <a:spcPct val="100000"/>
              </a:lnSpc>
            </a:pPr>
            <a:r>
              <a:rPr lang="lt-LT" dirty="0"/>
              <a:t>Mes senstame </a:t>
            </a:r>
            <a:r>
              <a:rPr lang="en-LT" dirty="0"/>
              <a:t>–</a:t>
            </a:r>
            <a:r>
              <a:rPr lang="lt-LT" dirty="0"/>
              <a:t> gimsta vis mažiau vaikų, o gyvenimo trukmė ilgėja. Tačiau vyresnio amžiaus žmonėms gresia pavojus, jie gali tapti pažeidžiamais dėl maisto trūkumo, nes jų galimybės įsigyti maistiniu požiūriu tinkamų ir saugių maisto produktų yra ribotos  arba jie turi ribotas galimybes įsigyti tinkamų maisto produktų socialiai priimtinais būdais.</a:t>
            </a:r>
            <a:endParaRPr lang="en-IE" dirty="0"/>
          </a:p>
        </p:txBody>
      </p:sp>
      <p:sp>
        <p:nvSpPr>
          <p:cNvPr id="3" name="Text Placeholder 2">
            <a:extLst>
              <a:ext uri="{FF2B5EF4-FFF2-40B4-BE49-F238E27FC236}">
                <a16:creationId xmlns:a16="http://schemas.microsoft.com/office/drawing/2014/main" id="{F1F61FF0-C1E5-421E-973A-4274F868A4D1}"/>
              </a:ext>
            </a:extLst>
          </p:cNvPr>
          <p:cNvSpPr>
            <a:spLocks noGrp="1"/>
          </p:cNvSpPr>
          <p:nvPr>
            <p:ph type="body" sz="quarter" idx="16"/>
          </p:nvPr>
        </p:nvSpPr>
        <p:spPr/>
        <p:txBody>
          <a:bodyPr>
            <a:normAutofit/>
          </a:bodyPr>
          <a:lstStyle/>
          <a:p>
            <a:r>
              <a:rPr lang="lt-LT" sz="3300" b="1"/>
              <a:t>Poreikio nustatymas:</a:t>
            </a:r>
          </a:p>
        </p:txBody>
      </p:sp>
      <p:pic>
        <p:nvPicPr>
          <p:cNvPr id="16" name="Picture Placeholder 15" descr="Man wearing old-fashioned hat">
            <a:extLst>
              <a:ext uri="{FF2B5EF4-FFF2-40B4-BE49-F238E27FC236}">
                <a16:creationId xmlns:a16="http://schemas.microsoft.com/office/drawing/2014/main" id="{74D89269-FCB1-4F55-9F96-A3D353A399C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177144"/>
            <a:ext cx="5564883" cy="5447571"/>
          </a:xfrm>
        </p:spPr>
      </p:pic>
    </p:spTree>
    <p:extLst>
      <p:ext uri="{BB962C8B-B14F-4D97-AF65-F5344CB8AC3E}">
        <p14:creationId xmlns:p14="http://schemas.microsoft.com/office/powerpoint/2010/main" val="3696937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931C2F-CC20-448B-B354-330A55200343}"/>
              </a:ext>
            </a:extLst>
          </p:cNvPr>
          <p:cNvSpPr>
            <a:spLocks noGrp="1"/>
          </p:cNvSpPr>
          <p:nvPr>
            <p:ph type="body" sz="quarter" idx="18"/>
          </p:nvPr>
        </p:nvSpPr>
        <p:spPr>
          <a:xfrm>
            <a:off x="1612669" y="1571104"/>
            <a:ext cx="5029199" cy="5020195"/>
          </a:xfrm>
        </p:spPr>
        <p:txBody>
          <a:bodyPr>
            <a:normAutofit fontScale="92500" lnSpcReduction="10000"/>
          </a:bodyPr>
          <a:lstStyle/>
          <a:p>
            <a:pPr>
              <a:lnSpc>
                <a:spcPct val="120000"/>
              </a:lnSpc>
            </a:pPr>
            <a:r>
              <a:rPr lang="lt-LT" dirty="0"/>
              <a:t>Kai žmonės, o ypač spauda, kalba apie inovacijas, paprastai turimos mintyje ardomosios (</a:t>
            </a:r>
            <a:r>
              <a:rPr lang="lt-LT" dirty="0" err="1"/>
              <a:t>ang.disruptive</a:t>
            </a:r>
            <a:r>
              <a:rPr lang="lt-LT" dirty="0"/>
              <a:t>) arba technologinės inovacijos.</a:t>
            </a:r>
          </a:p>
          <a:p>
            <a:pPr>
              <a:lnSpc>
                <a:spcPct val="120000"/>
              </a:lnSpc>
            </a:pPr>
            <a:r>
              <a:rPr lang="lt-LT" dirty="0"/>
              <a:t>Tačiau tai tik nedidelė inovacijų dėlionės dalis. Iš tikrųjų didžioji dalis inovacijų, diegiamų įvairių pramonės šakų įmonėse, yra daug paprastesnės ir laipsniškesnės.</a:t>
            </a:r>
          </a:p>
          <a:p>
            <a:pPr>
              <a:lnSpc>
                <a:spcPct val="120000"/>
              </a:lnSpc>
            </a:pPr>
            <a:r>
              <a:rPr lang="lt-LT" dirty="0"/>
              <a:t>Inkrementinės inovacijos paprastai yra pagrindinis sėkmingiausių bendrovių sėkmės veiksnys, net jei jų sėkmę lėmė ardomosios ar technologinės inovacijos.</a:t>
            </a:r>
          </a:p>
        </p:txBody>
      </p:sp>
      <p:sp>
        <p:nvSpPr>
          <p:cNvPr id="4" name="Text Placeholder 3">
            <a:extLst>
              <a:ext uri="{FF2B5EF4-FFF2-40B4-BE49-F238E27FC236}">
                <a16:creationId xmlns:a16="http://schemas.microsoft.com/office/drawing/2014/main" id="{8399E088-9A8E-4F0D-9DD4-14E666C9FF91}"/>
              </a:ext>
            </a:extLst>
          </p:cNvPr>
          <p:cNvSpPr>
            <a:spLocks noGrp="1"/>
          </p:cNvSpPr>
          <p:nvPr>
            <p:ph type="body" sz="quarter" idx="16"/>
          </p:nvPr>
        </p:nvSpPr>
        <p:spPr/>
        <p:txBody>
          <a:bodyPr>
            <a:normAutofit fontScale="92500"/>
          </a:bodyPr>
          <a:lstStyle/>
          <a:p>
            <a:r>
              <a:rPr lang="en-US" sz="3300" b="1" dirty="0"/>
              <a:t>1. </a:t>
            </a:r>
            <a:r>
              <a:rPr lang="lt-LT" sz="3300" b="1" dirty="0"/>
              <a:t>Inkrementinės inovacijos</a:t>
            </a:r>
            <a:endParaRPr lang="en-IE" sz="3300" b="1" dirty="0"/>
          </a:p>
        </p:txBody>
      </p:sp>
      <p:sp>
        <p:nvSpPr>
          <p:cNvPr id="6" name="TextBox 5">
            <a:extLst>
              <a:ext uri="{FF2B5EF4-FFF2-40B4-BE49-F238E27FC236}">
                <a16:creationId xmlns:a16="http://schemas.microsoft.com/office/drawing/2014/main" id="{96B57848-87F6-4E20-91A5-3EBF5D4CDA16}"/>
              </a:ext>
            </a:extLst>
          </p:cNvPr>
          <p:cNvSpPr txBox="1"/>
          <p:nvPr/>
        </p:nvSpPr>
        <p:spPr>
          <a:xfrm>
            <a:off x="7410724" y="1047902"/>
            <a:ext cx="4572000" cy="2308324"/>
          </a:xfrm>
          <a:prstGeom prst="rect">
            <a:avLst/>
          </a:prstGeom>
          <a:noFill/>
        </p:spPr>
        <p:txBody>
          <a:bodyPr wrap="square">
            <a:spAutoFit/>
          </a:bodyPr>
          <a:lstStyle/>
          <a:p>
            <a:r>
              <a:rPr lang="en-US" b="1" dirty="0">
                <a:solidFill>
                  <a:srgbClr val="000000"/>
                </a:solidFill>
              </a:rPr>
              <a:t>Danone: </a:t>
            </a:r>
            <a:r>
              <a:rPr lang="en-US" dirty="0">
                <a:solidFill>
                  <a:srgbClr val="000000"/>
                </a:solidFill>
              </a:rPr>
              <a:t>Danone </a:t>
            </a:r>
            <a:r>
              <a:rPr lang="lt-LT" dirty="0">
                <a:solidFill>
                  <a:srgbClr val="000000"/>
                </a:solidFill>
              </a:rPr>
              <a:t>užima tvirtą lyderio poziciją visose savo rinkose. Bendrovė remiasi unikaliu stiprių prekės ženklų portfeliu ir nuolatinėmis naujovėmis. Nuo paprasto fermentuoto pieno produkto „</a:t>
            </a:r>
            <a:r>
              <a:rPr lang="lt-LT" dirty="0" err="1">
                <a:solidFill>
                  <a:srgbClr val="000000"/>
                </a:solidFill>
              </a:rPr>
              <a:t>Danone</a:t>
            </a:r>
            <a:r>
              <a:rPr lang="lt-LT" dirty="0">
                <a:solidFill>
                  <a:srgbClr val="000000"/>
                </a:solidFill>
              </a:rPr>
              <a:t>“ pasiekė, kad jogurtas būtų įvairių formų, skonių, funkcijų, konsistencijos, o dabar </a:t>
            </a:r>
            <a:r>
              <a:rPr lang="en-LT" dirty="0"/>
              <a:t>–</a:t>
            </a:r>
            <a:r>
              <a:rPr lang="lt-LT" dirty="0">
                <a:solidFill>
                  <a:srgbClr val="000000"/>
                </a:solidFill>
              </a:rPr>
              <a:t> net be pieno. Jogurtas vystomas, kad atitiktų besikeičiančio pasaulio poreikius.</a:t>
            </a:r>
            <a:endParaRPr lang="en-IE" dirty="0">
              <a:solidFill>
                <a:srgbClr val="000000"/>
              </a:solidFill>
            </a:endParaRPr>
          </a:p>
        </p:txBody>
      </p:sp>
      <p:pic>
        <p:nvPicPr>
          <p:cNvPr id="1028" name="Picture 4" descr="Danone overhauls insight offering to 'shape shopper marketing around  customer' – Marketing Week">
            <a:extLst>
              <a:ext uri="{FF2B5EF4-FFF2-40B4-BE49-F238E27FC236}">
                <a16:creationId xmlns:a16="http://schemas.microsoft.com/office/drawing/2014/main" id="{EC6AD9CE-C2A7-4EAA-9442-FDCDF210661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548563" y="5205675"/>
            <a:ext cx="4197554" cy="149992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anone Plans to Boost Growth with Vegan Yogurt | News">
            <a:extLst>
              <a:ext uri="{FF2B5EF4-FFF2-40B4-BE49-F238E27FC236}">
                <a16:creationId xmlns:a16="http://schemas.microsoft.com/office/drawing/2014/main" id="{7F4FEC45-6CFD-41C1-8E40-7AE2F36B760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8920163" y="152399"/>
            <a:ext cx="1214437" cy="8001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hronology of Danone's yogurts in jars packshots from 1919 to 2017">
            <a:extLst>
              <a:ext uri="{FF2B5EF4-FFF2-40B4-BE49-F238E27FC236}">
                <a16:creationId xmlns:a16="http://schemas.microsoft.com/office/drawing/2014/main" id="{D687BADF-9014-4880-B6BB-478E7FE0F3AE}"/>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410724" y="3885900"/>
            <a:ext cx="4572000" cy="131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8230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White stairs with a blue arrow drawn in the middle pointing upwards">
            <a:extLst>
              <a:ext uri="{FF2B5EF4-FFF2-40B4-BE49-F238E27FC236}">
                <a16:creationId xmlns:a16="http://schemas.microsoft.com/office/drawing/2014/main" id="{6638418B-EBC4-4257-AD81-05D301E9E5F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21E620EC-CF4E-4C71-B169-3F63D870E1B2}"/>
              </a:ext>
            </a:extLst>
          </p:cNvPr>
          <p:cNvSpPr>
            <a:spLocks noGrp="1"/>
          </p:cNvSpPr>
          <p:nvPr>
            <p:ph type="body" sz="quarter" idx="18"/>
          </p:nvPr>
        </p:nvSpPr>
        <p:spPr>
          <a:xfrm>
            <a:off x="1540042" y="1297262"/>
            <a:ext cx="5206737" cy="5295206"/>
          </a:xfrm>
        </p:spPr>
        <p:txBody>
          <a:bodyPr>
            <a:noAutofit/>
          </a:bodyPr>
          <a:lstStyle/>
          <a:p>
            <a:pPr>
              <a:lnSpc>
                <a:spcPct val="100000"/>
              </a:lnSpc>
            </a:pPr>
            <a:r>
              <a:rPr lang="lt-LT" sz="2000" dirty="0"/>
              <a:t>Iš esmės inkrementinės inovacijos – tai nedidelių esamų produktų, paslaugų, procesų, metodų ar net pačios organizacijos patobulinimų procesas. Jei </a:t>
            </a:r>
            <a:r>
              <a:rPr lang="lt-LT" sz="2000" b="1" dirty="0"/>
              <a:t>pokytis sukuria vertę </a:t>
            </a:r>
            <a:r>
              <a:rPr lang="lt-LT" sz="2000" dirty="0"/>
              <a:t>ir turi tam tikrą </a:t>
            </a:r>
            <a:r>
              <a:rPr lang="lt-LT" sz="2000" b="1" dirty="0"/>
              <a:t>naujumo elementą</a:t>
            </a:r>
            <a:r>
              <a:rPr lang="lt-LT" sz="2000" dirty="0"/>
              <a:t>, jį galima priskirti prie laipsniškų inovacijų.</a:t>
            </a:r>
          </a:p>
          <a:p>
            <a:pPr>
              <a:lnSpc>
                <a:spcPct val="100000"/>
              </a:lnSpc>
            </a:pPr>
            <a:r>
              <a:rPr lang="lt-LT" sz="2000" dirty="0"/>
              <a:t>Palyginti su radikaliomis ar ardomosiomis </a:t>
            </a:r>
            <a:r>
              <a:rPr lang="lt-LT" sz="2000" dirty="0" err="1"/>
              <a:t>inovacijomisinkrementinės</a:t>
            </a:r>
            <a:r>
              <a:rPr lang="lt-LT" sz="2000" dirty="0"/>
              <a:t> inovacijos nereikalauja didelių technologinių šuolių ir paprastai naudoja esamas technologijas ir verslo modelį, ir paprastai nedaro didelės įtakos rinkos dinamikai. Jas paprastai galima įgyvendinti daug greičiau ir lengviau nei kitų tipų inovacijas, be to, jos mažiau neapibrėžtos, todėl yra daug labiau nuspėjamos, taigi ir saugesnės organizacijai.</a:t>
            </a:r>
          </a:p>
        </p:txBody>
      </p:sp>
      <p:sp>
        <p:nvSpPr>
          <p:cNvPr id="5" name="Text Placeholder 3">
            <a:extLst>
              <a:ext uri="{FF2B5EF4-FFF2-40B4-BE49-F238E27FC236}">
                <a16:creationId xmlns:a16="http://schemas.microsoft.com/office/drawing/2014/main" id="{3DB34C07-AA6F-428A-85CF-DCA9C8127329}"/>
              </a:ext>
            </a:extLst>
          </p:cNvPr>
          <p:cNvSpPr>
            <a:spLocks noGrp="1"/>
          </p:cNvSpPr>
          <p:nvPr>
            <p:ph type="body" sz="quarter" idx="16"/>
          </p:nvPr>
        </p:nvSpPr>
        <p:spPr>
          <a:xfrm>
            <a:off x="1719263" y="595313"/>
            <a:ext cx="4716462" cy="582612"/>
          </a:xfrm>
        </p:spPr>
        <p:txBody>
          <a:bodyPr>
            <a:normAutofit fontScale="92500"/>
          </a:bodyPr>
          <a:lstStyle/>
          <a:p>
            <a:r>
              <a:rPr lang="en-US" sz="3300" b="1" dirty="0"/>
              <a:t>1. </a:t>
            </a:r>
            <a:r>
              <a:rPr lang="lt-LT" sz="3300" b="1" dirty="0"/>
              <a:t>Inkrementinės inovacijos</a:t>
            </a:r>
            <a:endParaRPr lang="en-IE" sz="3300" b="1" dirty="0"/>
          </a:p>
        </p:txBody>
      </p:sp>
    </p:spTree>
    <p:extLst>
      <p:ext uri="{BB962C8B-B14F-4D97-AF65-F5344CB8AC3E}">
        <p14:creationId xmlns:p14="http://schemas.microsoft.com/office/powerpoint/2010/main" val="3674139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C19CF3-622F-4D45-878C-D0DB14386C3C}"/>
              </a:ext>
            </a:extLst>
          </p:cNvPr>
          <p:cNvSpPr>
            <a:spLocks noGrp="1"/>
          </p:cNvSpPr>
          <p:nvPr>
            <p:ph type="body" sz="quarter" idx="18"/>
          </p:nvPr>
        </p:nvSpPr>
        <p:spPr>
          <a:xfrm>
            <a:off x="1579418" y="1396538"/>
            <a:ext cx="5187142" cy="5461462"/>
          </a:xfrm>
        </p:spPr>
        <p:txBody>
          <a:bodyPr>
            <a:noAutofit/>
          </a:bodyPr>
          <a:lstStyle/>
          <a:p>
            <a:pPr>
              <a:lnSpc>
                <a:spcPct val="100000"/>
              </a:lnSpc>
              <a:spcBef>
                <a:spcPts val="600"/>
              </a:spcBef>
            </a:pPr>
            <a:r>
              <a:rPr lang="lt-LT" sz="2100" dirty="0"/>
              <a:t>Produktus galima padaryti mažesnius, lengviau naudojamus, turėti visą gaminių kolekciją ar padaryti juos patrauklesniais, nekeičiant produkto pagrindinių funkcijų. Paslaugos dažnai tampa efektyvesnės jas nuolat tobulinant.</a:t>
            </a:r>
          </a:p>
          <a:p>
            <a:pPr>
              <a:lnSpc>
                <a:spcPct val="100000"/>
              </a:lnSpc>
              <a:spcBef>
                <a:spcPts val="600"/>
              </a:spcBef>
            </a:pPr>
            <a:r>
              <a:rPr lang="lt-LT" sz="2100" dirty="0"/>
              <a:t>Nors </a:t>
            </a:r>
            <a:r>
              <a:rPr lang="lt-LT" sz="2100" dirty="0" err="1"/>
              <a:t>inkrementinės</a:t>
            </a:r>
            <a:r>
              <a:rPr lang="lt-LT" sz="2100" dirty="0"/>
              <a:t> inovacijos </a:t>
            </a:r>
            <a:r>
              <a:rPr lang="lt-LT" sz="2100" b="1" dirty="0"/>
              <a:t>nesukuria naujų rinkų</a:t>
            </a:r>
            <a:r>
              <a:rPr lang="lt-LT" sz="2100" dirty="0"/>
              <a:t> ir dažnai nenaudoja radikaliai naujų technologijų, jos gali pritraukti daugiau mokių klientų, nes tenkina nustatytus klientų poreikius. </a:t>
            </a:r>
          </a:p>
          <a:p>
            <a:pPr>
              <a:lnSpc>
                <a:spcPct val="100000"/>
              </a:lnSpc>
              <a:spcBef>
                <a:spcPts val="600"/>
              </a:spcBef>
            </a:pPr>
            <a:r>
              <a:rPr lang="lt-LT" sz="2100" dirty="0"/>
              <a:t>Produktas ar paslauga taip pat gali būti patrauklūs didesnei, pagrindinei rinkai, jei tos pačios funkcijos ir vertė gaunami mažesne kaina.</a:t>
            </a:r>
            <a:endParaRPr lang="en-IE" sz="2100" dirty="0"/>
          </a:p>
        </p:txBody>
      </p:sp>
      <p:sp>
        <p:nvSpPr>
          <p:cNvPr id="5" name="Text Placeholder 3">
            <a:extLst>
              <a:ext uri="{FF2B5EF4-FFF2-40B4-BE49-F238E27FC236}">
                <a16:creationId xmlns:a16="http://schemas.microsoft.com/office/drawing/2014/main" id="{9A1F4139-4D77-48EB-8BE8-22AE51CD14BC}"/>
              </a:ext>
            </a:extLst>
          </p:cNvPr>
          <p:cNvSpPr>
            <a:spLocks noGrp="1"/>
          </p:cNvSpPr>
          <p:nvPr>
            <p:ph type="body" sz="quarter" idx="16"/>
          </p:nvPr>
        </p:nvSpPr>
        <p:spPr>
          <a:xfrm>
            <a:off x="1652761" y="595313"/>
            <a:ext cx="4716462" cy="582612"/>
          </a:xfrm>
        </p:spPr>
        <p:txBody>
          <a:bodyPr>
            <a:normAutofit fontScale="92500"/>
          </a:bodyPr>
          <a:lstStyle/>
          <a:p>
            <a:r>
              <a:rPr lang="en-US" sz="3300" b="1" dirty="0"/>
              <a:t>1. </a:t>
            </a:r>
            <a:r>
              <a:rPr lang="lt-LT" sz="3300" b="1" dirty="0"/>
              <a:t>Inkrementinės inovacijos</a:t>
            </a:r>
            <a:endParaRPr lang="en-IE" sz="3300" b="1" dirty="0"/>
          </a:p>
        </p:txBody>
      </p:sp>
      <p:sp>
        <p:nvSpPr>
          <p:cNvPr id="17" name="TextBox 16">
            <a:extLst>
              <a:ext uri="{FF2B5EF4-FFF2-40B4-BE49-F238E27FC236}">
                <a16:creationId xmlns:a16="http://schemas.microsoft.com/office/drawing/2014/main" id="{49CF5454-6235-4238-BD87-38630C2E08ED}"/>
              </a:ext>
            </a:extLst>
          </p:cNvPr>
          <p:cNvSpPr txBox="1"/>
          <p:nvPr/>
        </p:nvSpPr>
        <p:spPr>
          <a:xfrm>
            <a:off x="7444219" y="670846"/>
            <a:ext cx="4222264" cy="3170099"/>
          </a:xfrm>
          <a:prstGeom prst="rect">
            <a:avLst/>
          </a:prstGeom>
          <a:noFill/>
        </p:spPr>
        <p:txBody>
          <a:bodyPr wrap="square" rtlCol="0">
            <a:spAutoFit/>
          </a:bodyPr>
          <a:lstStyle/>
          <a:p>
            <a:pPr algn="ctr"/>
            <a:r>
              <a:rPr lang="lt-LT" sz="2000">
                <a:solidFill>
                  <a:srgbClr val="000000"/>
                </a:solidFill>
              </a:rPr>
              <a:t>„</a:t>
            </a:r>
            <a:r>
              <a:rPr lang="en-US" sz="2000">
                <a:solidFill>
                  <a:srgbClr val="000000"/>
                </a:solidFill>
              </a:rPr>
              <a:t>Cadbury” </a:t>
            </a:r>
            <a:r>
              <a:rPr lang="lt-LT" sz="2000">
                <a:solidFill>
                  <a:srgbClr val="000000"/>
                </a:solidFill>
              </a:rPr>
              <a:t>palaipsniui diegė naujoves įvesdami kolekcijos plėtinius. Be naujų skonių, prekės ženklas taip pat sukūrė naujus formatus. Pavyzdžiui, „Wispa": populiarų šokoladinį batonėlį dabar galima įsigyti karšto šokolado ir užkandžių maišeliuose. Taikydama laipsnišką požiūrį į naujoves, „Cadbury“ sugebėjo atrasti papildomų pajamų šaltinių.</a:t>
            </a:r>
          </a:p>
        </p:txBody>
      </p:sp>
      <p:pic>
        <p:nvPicPr>
          <p:cNvPr id="18" name="Picture 17">
            <a:extLst>
              <a:ext uri="{FF2B5EF4-FFF2-40B4-BE49-F238E27FC236}">
                <a16:creationId xmlns:a16="http://schemas.microsoft.com/office/drawing/2014/main" id="{104E0AA0-6F0A-4B20-A57C-8D4990529405}"/>
              </a:ext>
            </a:extLst>
          </p:cNvPr>
          <p:cNvPicPr>
            <a:picLocks noChangeAspect="1"/>
          </p:cNvPicPr>
          <p:nvPr/>
        </p:nvPicPr>
        <p:blipFill>
          <a:blip r:embed="rId2"/>
          <a:stretch>
            <a:fillRect/>
          </a:stretch>
        </p:blipFill>
        <p:spPr>
          <a:xfrm>
            <a:off x="7664335" y="4055052"/>
            <a:ext cx="1804034" cy="1804034"/>
          </a:xfrm>
          <a:prstGeom prst="rect">
            <a:avLst/>
          </a:prstGeom>
        </p:spPr>
      </p:pic>
      <p:pic>
        <p:nvPicPr>
          <p:cNvPr id="19" name="Picture 18">
            <a:extLst>
              <a:ext uri="{FF2B5EF4-FFF2-40B4-BE49-F238E27FC236}">
                <a16:creationId xmlns:a16="http://schemas.microsoft.com/office/drawing/2014/main" id="{52E65D8B-BE71-4A7E-85E8-A6D262AE0049}"/>
              </a:ext>
            </a:extLst>
          </p:cNvPr>
          <p:cNvPicPr>
            <a:picLocks noChangeAspect="1"/>
          </p:cNvPicPr>
          <p:nvPr/>
        </p:nvPicPr>
        <p:blipFill>
          <a:blip r:embed="rId3"/>
          <a:stretch>
            <a:fillRect/>
          </a:stretch>
        </p:blipFill>
        <p:spPr>
          <a:xfrm>
            <a:off x="10068097" y="4307464"/>
            <a:ext cx="1303627" cy="1303627"/>
          </a:xfrm>
          <a:prstGeom prst="rect">
            <a:avLst/>
          </a:prstGeom>
        </p:spPr>
      </p:pic>
    </p:spTree>
    <p:extLst>
      <p:ext uri="{BB962C8B-B14F-4D97-AF65-F5344CB8AC3E}">
        <p14:creationId xmlns:p14="http://schemas.microsoft.com/office/powerpoint/2010/main" val="1903788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4889D9-A623-4CAB-A2E0-B1A13C7497E4}"/>
              </a:ext>
            </a:extLst>
          </p:cNvPr>
          <p:cNvSpPr>
            <a:spLocks noGrp="1"/>
          </p:cNvSpPr>
          <p:nvPr>
            <p:ph type="body" sz="quarter" idx="18"/>
          </p:nvPr>
        </p:nvSpPr>
        <p:spPr>
          <a:xfrm>
            <a:off x="1421476" y="1438102"/>
            <a:ext cx="5430586" cy="5419898"/>
          </a:xfrm>
        </p:spPr>
        <p:txBody>
          <a:bodyPr>
            <a:normAutofit fontScale="85000" lnSpcReduction="20000"/>
          </a:bodyPr>
          <a:lstStyle/>
          <a:p>
            <a:pPr>
              <a:lnSpc>
                <a:spcPct val="120000"/>
              </a:lnSpc>
            </a:pPr>
            <a:r>
              <a:rPr lang="lt-LT" b="0" i="0" u="none" strike="noStrike" dirty="0">
                <a:effectLst/>
              </a:rPr>
              <a:t>Ardomosios inovacijos - </a:t>
            </a:r>
            <a:r>
              <a:rPr lang="en-US" b="0" i="0" dirty="0">
                <a:effectLst/>
              </a:rPr>
              <a:t> </a:t>
            </a:r>
            <a:r>
              <a:rPr lang="lt-LT" dirty="0"/>
              <a:t>tai profesoriaus, akademiko ir verslo konsultanto Claytono Christenseno sąvoka, kurią jis pirmiausiai pristatė</a:t>
            </a:r>
            <a:r>
              <a:rPr lang="en-US" b="0" i="0" dirty="0">
                <a:effectLst/>
              </a:rPr>
              <a:t> </a:t>
            </a:r>
            <a:r>
              <a:rPr lang="en-US" b="0" i="0" u="none" strike="noStrike" dirty="0">
                <a:effectLst/>
                <a:hlinkClick r:id="rId2">
                  <a:extLst>
                    <a:ext uri="{A12FA001-AC4F-418D-AE19-62706E023703}">
                      <ahyp:hlinkClr xmlns:ahyp="http://schemas.microsoft.com/office/drawing/2018/hyperlinkcolor" val="tx"/>
                    </a:ext>
                  </a:extLst>
                </a:hlinkClick>
              </a:rPr>
              <a:t>HBR </a:t>
            </a:r>
            <a:r>
              <a:rPr lang="lt-LT" b="0" i="0" u="none" strike="noStrike" dirty="0">
                <a:effectLst/>
              </a:rPr>
              <a:t>straipsnyje</a:t>
            </a:r>
            <a:r>
              <a:rPr lang="lt-LT" dirty="0"/>
              <a:t>, o vėliau – knygoje</a:t>
            </a:r>
            <a:r>
              <a:rPr lang="en-US" b="0" i="0" dirty="0">
                <a:effectLst/>
              </a:rPr>
              <a:t> </a:t>
            </a:r>
            <a:r>
              <a:rPr lang="en-US" b="0" i="1" u="none" strike="noStrike" dirty="0" err="1">
                <a:effectLst/>
                <a:hlinkClick r:id="rId3">
                  <a:extLst>
                    <a:ext uri="{A12FA001-AC4F-418D-AE19-62706E023703}">
                      <ahyp:hlinkClr xmlns:ahyp="http://schemas.microsoft.com/office/drawing/2018/hyperlinkcolor" val="tx"/>
                    </a:ext>
                  </a:extLst>
                </a:hlinkClick>
              </a:rPr>
              <a:t>Inovator</a:t>
            </a:r>
            <a:r>
              <a:rPr lang="lt-LT" b="0" i="1" u="none" strike="noStrike" dirty="0">
                <a:effectLst/>
                <a:hlinkClick r:id="rId3">
                  <a:extLst>
                    <a:ext uri="{A12FA001-AC4F-418D-AE19-62706E023703}">
                      <ahyp:hlinkClr xmlns:ahyp="http://schemas.microsoft.com/office/drawing/2018/hyperlinkcolor" val="tx"/>
                    </a:ext>
                  </a:extLst>
                </a:hlinkClick>
              </a:rPr>
              <a:t>iaus</a:t>
            </a:r>
            <a:r>
              <a:rPr lang="en-US" b="0" i="1" u="none" strike="noStrike" dirty="0">
                <a:effectLst/>
                <a:hlinkClick r:id="rId3">
                  <a:extLst>
                    <a:ext uri="{A12FA001-AC4F-418D-AE19-62706E023703}">
                      <ahyp:hlinkClr xmlns:ahyp="http://schemas.microsoft.com/office/drawing/2018/hyperlinkcolor" val="tx"/>
                    </a:ext>
                  </a:extLst>
                </a:hlinkClick>
              </a:rPr>
              <a:t> </a:t>
            </a:r>
            <a:r>
              <a:rPr lang="lt-LT" i="1" dirty="0">
                <a:hlinkClick r:id="rId3">
                  <a:extLst>
                    <a:ext uri="{A12FA001-AC4F-418D-AE19-62706E023703}">
                      <ahyp:hlinkClr xmlns:ahyp="http://schemas.microsoft.com/office/drawing/2018/hyperlinkcolor" val="tx"/>
                    </a:ext>
                  </a:extLst>
                </a:hlinkClick>
              </a:rPr>
              <a:t>d</a:t>
            </a:r>
            <a:r>
              <a:rPr lang="en-US" b="0" i="1" u="none" strike="noStrike" dirty="0" err="1">
                <a:effectLst/>
                <a:hlinkClick r:id="rId3">
                  <a:extLst>
                    <a:ext uri="{A12FA001-AC4F-418D-AE19-62706E023703}">
                      <ahyp:hlinkClr xmlns:ahyp="http://schemas.microsoft.com/office/drawing/2018/hyperlinkcolor" val="tx"/>
                    </a:ext>
                  </a:extLst>
                </a:hlinkClick>
              </a:rPr>
              <a:t>ilema</a:t>
            </a:r>
            <a:r>
              <a:rPr lang="en-US" b="0" i="1" dirty="0">
                <a:effectLst/>
              </a:rPr>
              <a:t>.</a:t>
            </a:r>
            <a:endParaRPr lang="en-US" b="0" i="0" dirty="0">
              <a:effectLst/>
            </a:endParaRPr>
          </a:p>
          <a:p>
            <a:pPr>
              <a:lnSpc>
                <a:spcPct val="120000"/>
              </a:lnSpc>
            </a:pPr>
            <a:r>
              <a:rPr lang="lt-LT" dirty="0"/>
              <a:t>Ardomoji inovacija </a:t>
            </a:r>
            <a:r>
              <a:rPr lang="en-LT" dirty="0"/>
              <a:t>–</a:t>
            </a:r>
            <a:r>
              <a:rPr lang="lt-LT" dirty="0"/>
              <a:t> tai teorija, kuri reiškia koncepciją, produktą ar paslaugą, sukuriančią </a:t>
            </a:r>
            <a:r>
              <a:rPr lang="lt-LT" b="1" dirty="0"/>
              <a:t>naują vertės tinklą </a:t>
            </a:r>
            <a:r>
              <a:rPr lang="lt-LT" dirty="0"/>
              <a:t>įeinant į esamą  arba sukuriant visiškai naują rinką. Pradžioje ardomosios inovacijos pasižymi mažesniais rezultatais, vertinant pagal tradicinius vertės rodiklius, tačiau turi įvairių aspektų, kuriuos vertina nedidelė rinkos dalis. Tokio tipo inovacijos dažnai gali nesamus vartotojus paversti klientais, tačiau nebūtinai atitinka pagrindinių vartotojų poreikius ir pageidavimus, bent jau kol kas.</a:t>
            </a:r>
          </a:p>
          <a:p>
            <a:pPr indent="0">
              <a:lnSpc>
                <a:spcPct val="120000"/>
              </a:lnSpc>
            </a:pPr>
            <a:endParaRPr lang="en-IE" dirty="0"/>
          </a:p>
        </p:txBody>
      </p:sp>
      <p:sp>
        <p:nvSpPr>
          <p:cNvPr id="4" name="Text Placeholder 3">
            <a:extLst>
              <a:ext uri="{FF2B5EF4-FFF2-40B4-BE49-F238E27FC236}">
                <a16:creationId xmlns:a16="http://schemas.microsoft.com/office/drawing/2014/main" id="{C6007CDE-A237-4532-B852-EBDB5E8C8D4B}"/>
              </a:ext>
            </a:extLst>
          </p:cNvPr>
          <p:cNvSpPr>
            <a:spLocks noGrp="1"/>
          </p:cNvSpPr>
          <p:nvPr>
            <p:ph type="body" sz="quarter" idx="16"/>
          </p:nvPr>
        </p:nvSpPr>
        <p:spPr>
          <a:xfrm>
            <a:off x="1566161" y="427068"/>
            <a:ext cx="4716425" cy="582221"/>
          </a:xfrm>
        </p:spPr>
        <p:txBody>
          <a:bodyPr>
            <a:normAutofit/>
          </a:bodyPr>
          <a:lstStyle/>
          <a:p>
            <a:r>
              <a:rPr lang="en-US" sz="3300" b="1" dirty="0"/>
              <a:t>2. </a:t>
            </a:r>
            <a:r>
              <a:rPr lang="lt-LT" sz="3300" b="1" dirty="0"/>
              <a:t>Ardomosios inovacijos</a:t>
            </a:r>
            <a:endParaRPr lang="en-IE" sz="3300" b="1" dirty="0"/>
          </a:p>
        </p:txBody>
      </p:sp>
      <p:sp>
        <p:nvSpPr>
          <p:cNvPr id="7" name="TextBox 6">
            <a:extLst>
              <a:ext uri="{FF2B5EF4-FFF2-40B4-BE49-F238E27FC236}">
                <a16:creationId xmlns:a16="http://schemas.microsoft.com/office/drawing/2014/main" id="{A668C8DC-18C7-486B-A382-C9CEDC96BF0A}"/>
              </a:ext>
            </a:extLst>
          </p:cNvPr>
          <p:cNvSpPr txBox="1"/>
          <p:nvPr/>
        </p:nvSpPr>
        <p:spPr>
          <a:xfrm>
            <a:off x="7149422" y="1885893"/>
            <a:ext cx="4899703" cy="4801314"/>
          </a:xfrm>
          <a:prstGeom prst="rect">
            <a:avLst/>
          </a:prstGeom>
          <a:noFill/>
        </p:spPr>
        <p:txBody>
          <a:bodyPr wrap="square">
            <a:spAutoFit/>
          </a:bodyPr>
          <a:lstStyle/>
          <a:p>
            <a:r>
              <a:rPr lang="lt-LT" b="1" dirty="0">
                <a:solidFill>
                  <a:srgbClr val="000000"/>
                </a:solidFill>
              </a:rPr>
              <a:t>PAGRINDINIS ARDOMŲJŲ INOVACIJŲ pavyzdys maisto pramonėje yra mėsos pakeitimas augalinės kilmės baltymais, sukuriant gyvūninės kilmės produktus be mėsos.</a:t>
            </a:r>
          </a:p>
          <a:p>
            <a:r>
              <a:rPr lang="lt-LT" dirty="0">
                <a:solidFill>
                  <a:srgbClr val="000000"/>
                </a:solidFill>
              </a:rPr>
              <a:t>Pradedančiosios įmonės, tokios kaip „</a:t>
            </a:r>
            <a:r>
              <a:rPr lang="lt-LT" dirty="0" err="1">
                <a:solidFill>
                  <a:srgbClr val="000000"/>
                </a:solidFill>
              </a:rPr>
              <a:t>Brecks</a:t>
            </a:r>
            <a:r>
              <a:rPr lang="lt-LT" dirty="0">
                <a:solidFill>
                  <a:srgbClr val="000000"/>
                </a:solidFill>
              </a:rPr>
              <a:t> </a:t>
            </a:r>
            <a:r>
              <a:rPr lang="lt-LT" dirty="0" err="1">
                <a:solidFill>
                  <a:srgbClr val="000000"/>
                </a:solidFill>
              </a:rPr>
              <a:t>Food</a:t>
            </a:r>
            <a:r>
              <a:rPr lang="lt-LT" dirty="0">
                <a:solidFill>
                  <a:srgbClr val="000000"/>
                </a:solidFill>
              </a:rPr>
              <a:t>“ (Jungtinė Karalystė) ir „</a:t>
            </a:r>
            <a:r>
              <a:rPr lang="lt-LT" dirty="0" err="1">
                <a:solidFill>
                  <a:srgbClr val="000000"/>
                </a:solidFill>
              </a:rPr>
              <a:t>Impossible</a:t>
            </a:r>
            <a:r>
              <a:rPr lang="lt-LT" dirty="0">
                <a:solidFill>
                  <a:srgbClr val="000000"/>
                </a:solidFill>
              </a:rPr>
              <a:t> </a:t>
            </a:r>
            <a:r>
              <a:rPr lang="lt-LT" dirty="0" err="1">
                <a:solidFill>
                  <a:srgbClr val="000000"/>
                </a:solidFill>
              </a:rPr>
              <a:t>Foods</a:t>
            </a:r>
            <a:r>
              <a:rPr lang="lt-LT" dirty="0">
                <a:solidFill>
                  <a:srgbClr val="000000"/>
                </a:solidFill>
              </a:rPr>
              <a:t>“ (JAV), dažnai pasitelkia maisto mokslo ir genetinės sekos nustatymo technologiją, kad imituotų augalinių baltymų atitikmenis gyvūninės kilmės produktams. </a:t>
            </a:r>
            <a:r>
              <a:rPr lang="lt-LT" dirty="0" err="1">
                <a:solidFill>
                  <a:srgbClr val="000000"/>
                </a:solidFill>
              </a:rPr>
              <a:t>Impossible</a:t>
            </a:r>
            <a:r>
              <a:rPr lang="lt-LT" dirty="0">
                <a:solidFill>
                  <a:srgbClr val="000000"/>
                </a:solidFill>
              </a:rPr>
              <a:t> </a:t>
            </a:r>
            <a:r>
              <a:rPr lang="lt-LT" dirty="0" err="1">
                <a:solidFill>
                  <a:srgbClr val="000000"/>
                </a:solidFill>
              </a:rPr>
              <a:t>Burger</a:t>
            </a:r>
            <a:r>
              <a:rPr lang="lt-LT" dirty="0">
                <a:solidFill>
                  <a:srgbClr val="000000"/>
                </a:solidFill>
              </a:rPr>
              <a:t>, kurį kai kas vadina žaidimų pokyčiu maisto pramonėje, gaminamas iš sojos </a:t>
            </a:r>
            <a:r>
              <a:rPr lang="lt-LT" dirty="0" err="1">
                <a:solidFill>
                  <a:srgbClr val="000000"/>
                </a:solidFill>
              </a:rPr>
              <a:t>leghemoglobino</a:t>
            </a:r>
            <a:r>
              <a:rPr lang="lt-LT" dirty="0">
                <a:solidFill>
                  <a:srgbClr val="000000"/>
                </a:solidFill>
              </a:rPr>
              <a:t> – baltymo, kuriame yra </a:t>
            </a:r>
            <a:r>
              <a:rPr lang="lt-LT" dirty="0" err="1">
                <a:solidFill>
                  <a:srgbClr val="000000"/>
                </a:solidFill>
              </a:rPr>
              <a:t>hemo</a:t>
            </a:r>
            <a:r>
              <a:rPr lang="lt-LT" dirty="0">
                <a:solidFill>
                  <a:srgbClr val="000000"/>
                </a:solidFill>
              </a:rPr>
              <a:t>, imituojančio tikros mėsos skonį. Tikimasi, kad augalinės mėsos maisto produktai bus lygiaverčiai (atliekant aklus bandymus) ir gali panaikinti tradicinių intensyviai ūkiuose auginamų gyvulių poreikį, taip sužlugdydami visą pramonę.</a:t>
            </a:r>
          </a:p>
        </p:txBody>
      </p:sp>
      <p:pic>
        <p:nvPicPr>
          <p:cNvPr id="2050" name="Picture 2" descr="brecks_logo">
            <a:extLst>
              <a:ext uri="{FF2B5EF4-FFF2-40B4-BE49-F238E27FC236}">
                <a16:creationId xmlns:a16="http://schemas.microsoft.com/office/drawing/2014/main" id="{3D1CCE8A-6283-4DDB-9EBF-CDF4DF205FD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706309" y="794153"/>
            <a:ext cx="1285291" cy="91916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possible Logo">
            <a:extLst>
              <a:ext uri="{FF2B5EF4-FFF2-40B4-BE49-F238E27FC236}">
                <a16:creationId xmlns:a16="http://schemas.microsoft.com/office/drawing/2014/main" id="{539695BB-5EC5-4EE3-A52B-7661FC168F7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670711" y="925997"/>
            <a:ext cx="2171700" cy="492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75561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6835383C-C632-4944-BC5E-1528260BDB70}"/>
              </a:ext>
            </a:extLst>
          </p:cNvPr>
          <p:cNvSpPr txBox="1"/>
          <p:nvPr/>
        </p:nvSpPr>
        <p:spPr>
          <a:xfrm>
            <a:off x="7040880" y="216132"/>
            <a:ext cx="4979324" cy="1184826"/>
          </a:xfrm>
          <a:prstGeom prst="rect">
            <a:avLst/>
          </a:prstGeom>
          <a:solidFill>
            <a:srgbClr val="85D2E1"/>
          </a:solidFill>
        </p:spPr>
        <p:txBody>
          <a:bodyPr wrap="square" rtlCol="0">
            <a:spAutoFit/>
          </a:bodyPr>
          <a:lstStyle/>
          <a:p>
            <a:endParaRPr lang="en-IE"/>
          </a:p>
        </p:txBody>
      </p:sp>
      <p:sp>
        <p:nvSpPr>
          <p:cNvPr id="3" name="Text Placeholder 2">
            <a:extLst>
              <a:ext uri="{FF2B5EF4-FFF2-40B4-BE49-F238E27FC236}">
                <a16:creationId xmlns:a16="http://schemas.microsoft.com/office/drawing/2014/main" id="{BB4C88D4-E805-4222-BD7C-B9047020BF02}"/>
              </a:ext>
            </a:extLst>
          </p:cNvPr>
          <p:cNvSpPr>
            <a:spLocks noGrp="1"/>
          </p:cNvSpPr>
          <p:nvPr>
            <p:ph type="body" sz="quarter" idx="18"/>
          </p:nvPr>
        </p:nvSpPr>
        <p:spPr>
          <a:xfrm>
            <a:off x="1516305" y="1479665"/>
            <a:ext cx="5245331" cy="5070764"/>
          </a:xfrm>
        </p:spPr>
        <p:txBody>
          <a:bodyPr>
            <a:noAutofit/>
          </a:bodyPr>
          <a:lstStyle/>
          <a:p>
            <a:pPr>
              <a:lnSpc>
                <a:spcPct val="110000"/>
              </a:lnSpc>
            </a:pPr>
            <a:r>
              <a:rPr lang="lt-LT" sz="2050" dirty="0"/>
              <a:t>Ardomąsias inovacijas sunku diegti dėl to, kad stiprios įmonės, priimdamos sprendimus, susijusius su savo vykdomu verslu, yra pernelyg racionalios. Tuomet jos nesugeba prisitaikyti prie naujos konkurencijos, nes pernelyg susitelkia į esamo pasiūlymo ar verslo modelio, kuris iki šiol sėkmingai veikė rinkoje, optimizavimą.</a:t>
            </a:r>
          </a:p>
          <a:p>
            <a:pPr>
              <a:lnSpc>
                <a:spcPct val="110000"/>
              </a:lnSpc>
            </a:pPr>
            <a:r>
              <a:rPr lang="lt-LT" sz="2050" b="1" dirty="0"/>
              <a:t>Todėl rinką paprastai sutrikdo naujas rinkos dalyvis, o ne rinkoje įsitvirtinęs rinkos dalyvis.</a:t>
            </a:r>
          </a:p>
          <a:p>
            <a:pPr>
              <a:lnSpc>
                <a:spcPct val="110000"/>
              </a:lnSpc>
            </a:pPr>
            <a:r>
              <a:rPr lang="lt-LT" sz="2050" dirty="0"/>
              <a:t>Kai rinkoje įsitvirtinusios įmonės supranta, kad naujos ardomosios inovacijos tapo pagrindinėmis, dažnai būna per vėlu jas pasivyti, nepaisant turimų išteklių.</a:t>
            </a:r>
          </a:p>
        </p:txBody>
      </p:sp>
      <p:sp>
        <p:nvSpPr>
          <p:cNvPr id="5" name="Text Placeholder 3">
            <a:extLst>
              <a:ext uri="{FF2B5EF4-FFF2-40B4-BE49-F238E27FC236}">
                <a16:creationId xmlns:a16="http://schemas.microsoft.com/office/drawing/2014/main" id="{BC690035-7491-4B13-9A05-F3CACCABB921}"/>
              </a:ext>
            </a:extLst>
          </p:cNvPr>
          <p:cNvSpPr>
            <a:spLocks noGrp="1"/>
          </p:cNvSpPr>
          <p:nvPr>
            <p:ph type="body" sz="quarter" idx="16"/>
          </p:nvPr>
        </p:nvSpPr>
        <p:spPr>
          <a:xfrm>
            <a:off x="1623010" y="450934"/>
            <a:ext cx="4716462" cy="582612"/>
          </a:xfrm>
        </p:spPr>
        <p:txBody>
          <a:bodyPr>
            <a:normAutofit/>
          </a:bodyPr>
          <a:lstStyle/>
          <a:p>
            <a:r>
              <a:rPr lang="en-US" sz="3300" b="1" dirty="0"/>
              <a:t>2. </a:t>
            </a:r>
            <a:r>
              <a:rPr lang="lt-LT" sz="3300" b="1" dirty="0"/>
              <a:t>Ardomosios inovacijos</a:t>
            </a:r>
            <a:endParaRPr lang="en-IE" sz="3300" b="1" dirty="0"/>
          </a:p>
        </p:txBody>
      </p:sp>
      <p:sp>
        <p:nvSpPr>
          <p:cNvPr id="6" name="Isosceles Triangle 5">
            <a:extLst>
              <a:ext uri="{FF2B5EF4-FFF2-40B4-BE49-F238E27FC236}">
                <a16:creationId xmlns:a16="http://schemas.microsoft.com/office/drawing/2014/main" id="{90AB04CC-E2BD-45A1-AC19-468419A84225}"/>
              </a:ext>
            </a:extLst>
          </p:cNvPr>
          <p:cNvSpPr/>
          <p:nvPr/>
        </p:nvSpPr>
        <p:spPr>
          <a:xfrm>
            <a:off x="8964047" y="5361709"/>
            <a:ext cx="881149" cy="7481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Minus Sign 6">
            <a:extLst>
              <a:ext uri="{FF2B5EF4-FFF2-40B4-BE49-F238E27FC236}">
                <a16:creationId xmlns:a16="http://schemas.microsoft.com/office/drawing/2014/main" id="{57C2973A-B6DF-4B39-B7F0-826376EB8F6F}"/>
              </a:ext>
            </a:extLst>
          </p:cNvPr>
          <p:cNvSpPr/>
          <p:nvPr/>
        </p:nvSpPr>
        <p:spPr>
          <a:xfrm rot="698713">
            <a:off x="6914959" y="4892040"/>
            <a:ext cx="4979323" cy="806334"/>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Flowchart: Connector 7">
            <a:extLst>
              <a:ext uri="{FF2B5EF4-FFF2-40B4-BE49-F238E27FC236}">
                <a16:creationId xmlns:a16="http://schemas.microsoft.com/office/drawing/2014/main" id="{26C4F948-0330-41CA-8991-6E0E48357112}"/>
              </a:ext>
            </a:extLst>
          </p:cNvPr>
          <p:cNvSpPr/>
          <p:nvPr/>
        </p:nvSpPr>
        <p:spPr>
          <a:xfrm>
            <a:off x="7606144" y="3480262"/>
            <a:ext cx="1527695" cy="1457498"/>
          </a:xfrm>
          <a:prstGeom prst="flowChartConnector">
            <a:avLst/>
          </a:prstGeom>
          <a:solidFill>
            <a:srgbClr val="8CBF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rgbClr val="1188A3"/>
                </a:solidFill>
              </a:rPr>
              <a:t>Ard</a:t>
            </a:r>
            <a:r>
              <a:rPr lang="lt-LT" sz="1400" b="1" dirty="0" err="1">
                <a:solidFill>
                  <a:srgbClr val="1188A3"/>
                </a:solidFill>
              </a:rPr>
              <a:t>omosios</a:t>
            </a:r>
            <a:endParaRPr lang="lt-LT" sz="1400" b="1" dirty="0">
              <a:solidFill>
                <a:srgbClr val="1188A3"/>
              </a:solidFill>
            </a:endParaRPr>
          </a:p>
          <a:p>
            <a:pPr algn="ctr"/>
            <a:r>
              <a:rPr lang="lt-LT" sz="1400" b="1" dirty="0">
                <a:solidFill>
                  <a:srgbClr val="1188A3"/>
                </a:solidFill>
              </a:rPr>
              <a:t>inovacijos</a:t>
            </a:r>
            <a:endParaRPr lang="en-IE" sz="1400" b="1" dirty="0">
              <a:solidFill>
                <a:srgbClr val="1188A3"/>
              </a:solidFill>
            </a:endParaRPr>
          </a:p>
        </p:txBody>
      </p:sp>
      <p:sp>
        <p:nvSpPr>
          <p:cNvPr id="9" name="Flowchart: Connector 8">
            <a:extLst>
              <a:ext uri="{FF2B5EF4-FFF2-40B4-BE49-F238E27FC236}">
                <a16:creationId xmlns:a16="http://schemas.microsoft.com/office/drawing/2014/main" id="{962CB5A2-9FEF-47CC-98E4-B2D3BC1F1AA7}"/>
              </a:ext>
            </a:extLst>
          </p:cNvPr>
          <p:cNvSpPr/>
          <p:nvPr/>
        </p:nvSpPr>
        <p:spPr>
          <a:xfrm>
            <a:off x="10091573" y="4015047"/>
            <a:ext cx="1438180" cy="1457498"/>
          </a:xfrm>
          <a:prstGeom prst="flowChartConnector">
            <a:avLst/>
          </a:prstGeom>
          <a:solidFill>
            <a:srgbClr val="85D2E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400" b="1" dirty="0">
                <a:solidFill>
                  <a:srgbClr val="1188A3"/>
                </a:solidFill>
              </a:rPr>
              <a:t>Palaikomo-sios</a:t>
            </a:r>
            <a:endParaRPr lang="en-US" sz="1400" b="1" dirty="0">
              <a:solidFill>
                <a:srgbClr val="1188A3"/>
              </a:solidFill>
            </a:endParaRPr>
          </a:p>
          <a:p>
            <a:pPr algn="ctr"/>
            <a:r>
              <a:rPr lang="en-US" sz="1400" b="1" dirty="0">
                <a:solidFill>
                  <a:srgbClr val="1188A3"/>
                </a:solidFill>
              </a:rPr>
              <a:t>In</a:t>
            </a:r>
            <a:r>
              <a:rPr lang="lt-LT" sz="1400" b="1" dirty="0">
                <a:solidFill>
                  <a:srgbClr val="1188A3"/>
                </a:solidFill>
              </a:rPr>
              <a:t>ovacijos</a:t>
            </a:r>
            <a:endParaRPr lang="en-IE" sz="1400" b="1" dirty="0">
              <a:solidFill>
                <a:srgbClr val="1188A3"/>
              </a:solidFill>
            </a:endParaRPr>
          </a:p>
        </p:txBody>
      </p:sp>
      <p:sp>
        <p:nvSpPr>
          <p:cNvPr id="10" name="TextBox 9">
            <a:extLst>
              <a:ext uri="{FF2B5EF4-FFF2-40B4-BE49-F238E27FC236}">
                <a16:creationId xmlns:a16="http://schemas.microsoft.com/office/drawing/2014/main" id="{F9727B5E-B581-4AC3-8C81-AC5769318036}"/>
              </a:ext>
            </a:extLst>
          </p:cNvPr>
          <p:cNvSpPr txBox="1"/>
          <p:nvPr/>
        </p:nvSpPr>
        <p:spPr>
          <a:xfrm>
            <a:off x="9883794" y="1861538"/>
            <a:ext cx="1853738" cy="1384995"/>
          </a:xfrm>
          <a:prstGeom prst="rect">
            <a:avLst/>
          </a:prstGeom>
          <a:noFill/>
        </p:spPr>
        <p:txBody>
          <a:bodyPr wrap="square" rtlCol="0">
            <a:spAutoFit/>
          </a:bodyPr>
          <a:lstStyle/>
          <a:p>
            <a:pPr algn="ctr"/>
            <a:r>
              <a:rPr lang="lt-LT" sz="1400" b="1" u="sng">
                <a:solidFill>
                  <a:srgbClr val="1188A3"/>
                </a:solidFill>
              </a:rPr>
              <a:t>Iš pradžių</a:t>
            </a:r>
            <a:endParaRPr lang="en-US" sz="1400" b="1" u="sng">
              <a:solidFill>
                <a:srgbClr val="1188A3"/>
              </a:solidFill>
            </a:endParaRPr>
          </a:p>
          <a:p>
            <a:pPr marL="285750" indent="-285750">
              <a:buFont typeface="Arial" panose="020B0604020202020204" pitchFamily="34" charset="0"/>
              <a:buChar char="•"/>
            </a:pPr>
            <a:r>
              <a:rPr lang="lt-LT" sz="1400" b="1">
                <a:solidFill>
                  <a:srgbClr val="1188A3"/>
                </a:solidFill>
              </a:rPr>
              <a:t>Didelė rinka</a:t>
            </a:r>
            <a:endParaRPr lang="en-US" sz="1400" b="1">
              <a:solidFill>
                <a:srgbClr val="1188A3"/>
              </a:solidFill>
            </a:endParaRPr>
          </a:p>
          <a:p>
            <a:pPr marL="285750" indent="-285750">
              <a:buFont typeface="Arial" panose="020B0604020202020204" pitchFamily="34" charset="0"/>
              <a:buChar char="•"/>
            </a:pPr>
            <a:r>
              <a:rPr lang="lt-LT" sz="1400" b="1">
                <a:solidFill>
                  <a:srgbClr val="1188A3"/>
                </a:solidFill>
              </a:rPr>
              <a:t>Didelis pelnas</a:t>
            </a:r>
            <a:endParaRPr lang="en-US" sz="1400" b="1">
              <a:solidFill>
                <a:srgbClr val="1188A3"/>
              </a:solidFill>
            </a:endParaRPr>
          </a:p>
          <a:p>
            <a:pPr marL="285750" indent="-285750">
              <a:buFont typeface="Arial" panose="020B0604020202020204" pitchFamily="34" charset="0"/>
              <a:buChar char="•"/>
            </a:pPr>
            <a:r>
              <a:rPr lang="lt-LT" sz="1400" b="1">
                <a:solidFill>
                  <a:srgbClr val="1188A3"/>
                </a:solidFill>
              </a:rPr>
              <a:t>Nedidelė rizika</a:t>
            </a:r>
          </a:p>
          <a:p>
            <a:pPr marL="285750" indent="-285750">
              <a:buFont typeface="Arial" panose="020B0604020202020204" pitchFamily="34" charset="0"/>
              <a:buChar char="•"/>
            </a:pPr>
            <a:r>
              <a:rPr lang="en-US" sz="1400" b="1">
                <a:solidFill>
                  <a:srgbClr val="1188A3"/>
                </a:solidFill>
              </a:rPr>
              <a:t>Mažas augimo potencialas</a:t>
            </a:r>
            <a:endParaRPr lang="en-IE" sz="1400" b="1">
              <a:solidFill>
                <a:srgbClr val="1188A3"/>
              </a:solidFill>
            </a:endParaRPr>
          </a:p>
        </p:txBody>
      </p:sp>
      <p:sp>
        <p:nvSpPr>
          <p:cNvPr id="11" name="TextBox 10">
            <a:extLst>
              <a:ext uri="{FF2B5EF4-FFF2-40B4-BE49-F238E27FC236}">
                <a16:creationId xmlns:a16="http://schemas.microsoft.com/office/drawing/2014/main" id="{1BC31457-CD94-4ED4-9204-9D97195F7835}"/>
              </a:ext>
            </a:extLst>
          </p:cNvPr>
          <p:cNvSpPr txBox="1"/>
          <p:nvPr/>
        </p:nvSpPr>
        <p:spPr>
          <a:xfrm>
            <a:off x="7676804" y="1855334"/>
            <a:ext cx="1853738" cy="1600438"/>
          </a:xfrm>
          <a:prstGeom prst="rect">
            <a:avLst/>
          </a:prstGeom>
          <a:noFill/>
        </p:spPr>
        <p:txBody>
          <a:bodyPr wrap="square" rtlCol="0">
            <a:spAutoFit/>
          </a:bodyPr>
          <a:lstStyle/>
          <a:p>
            <a:pPr algn="ctr"/>
            <a:r>
              <a:rPr lang="lt-LT" sz="1400" b="1" u="sng">
                <a:solidFill>
                  <a:srgbClr val="1188A3"/>
                </a:solidFill>
              </a:rPr>
              <a:t>Iš pradžių</a:t>
            </a:r>
            <a:endParaRPr lang="en-US" sz="1400" b="1" u="sng">
              <a:solidFill>
                <a:srgbClr val="1188A3"/>
              </a:solidFill>
            </a:endParaRPr>
          </a:p>
          <a:p>
            <a:pPr marL="285750" indent="-285750">
              <a:buFont typeface="Arial" panose="020B0604020202020204" pitchFamily="34" charset="0"/>
              <a:buChar char="•"/>
            </a:pPr>
            <a:r>
              <a:rPr lang="en-US" sz="1400" b="1">
                <a:solidFill>
                  <a:srgbClr val="1188A3"/>
                </a:solidFill>
              </a:rPr>
              <a:t>Maža rinka</a:t>
            </a:r>
            <a:endParaRPr lang="lt-LT" sz="1400" b="1">
              <a:solidFill>
                <a:srgbClr val="1188A3"/>
              </a:solidFill>
            </a:endParaRPr>
          </a:p>
          <a:p>
            <a:pPr marL="285750" indent="-285750">
              <a:buFont typeface="Arial" panose="020B0604020202020204" pitchFamily="34" charset="0"/>
              <a:buChar char="•"/>
            </a:pPr>
            <a:r>
              <a:rPr lang="lt-LT" sz="1400" b="1">
                <a:solidFill>
                  <a:srgbClr val="1188A3"/>
                </a:solidFill>
              </a:rPr>
              <a:t>Dar mažesnis pelnas</a:t>
            </a:r>
          </a:p>
          <a:p>
            <a:pPr marL="285750" indent="-285750">
              <a:buFont typeface="Arial" panose="020B0604020202020204" pitchFamily="34" charset="0"/>
              <a:buChar char="•"/>
            </a:pPr>
            <a:r>
              <a:rPr lang="lt-LT" sz="1400" b="1">
                <a:solidFill>
                  <a:srgbClr val="1188A3"/>
                </a:solidFill>
              </a:rPr>
              <a:t>Didelė rizika</a:t>
            </a:r>
          </a:p>
          <a:p>
            <a:pPr marL="285750" indent="-285750">
              <a:buFont typeface="Arial" panose="020B0604020202020204" pitchFamily="34" charset="0"/>
              <a:buChar char="•"/>
            </a:pPr>
            <a:r>
              <a:rPr lang="en-US" sz="1400" b="1">
                <a:solidFill>
                  <a:srgbClr val="1188A3"/>
                </a:solidFill>
              </a:rPr>
              <a:t>Didžiulis augimo potencialas</a:t>
            </a:r>
            <a:endParaRPr lang="en-IE" sz="1400" b="1">
              <a:solidFill>
                <a:srgbClr val="1188A3"/>
              </a:solidFill>
            </a:endParaRPr>
          </a:p>
        </p:txBody>
      </p:sp>
      <p:sp>
        <p:nvSpPr>
          <p:cNvPr id="13" name="TextBox 12">
            <a:extLst>
              <a:ext uri="{FF2B5EF4-FFF2-40B4-BE49-F238E27FC236}">
                <a16:creationId xmlns:a16="http://schemas.microsoft.com/office/drawing/2014/main" id="{BD26DCD0-060C-4376-8518-FC66667976EA}"/>
              </a:ext>
            </a:extLst>
          </p:cNvPr>
          <p:cNvSpPr txBox="1"/>
          <p:nvPr/>
        </p:nvSpPr>
        <p:spPr>
          <a:xfrm>
            <a:off x="7323512" y="237695"/>
            <a:ext cx="4767159" cy="1154162"/>
          </a:xfrm>
          <a:prstGeom prst="rect">
            <a:avLst/>
          </a:prstGeom>
          <a:noFill/>
        </p:spPr>
        <p:txBody>
          <a:bodyPr wrap="square">
            <a:spAutoFit/>
          </a:bodyPr>
          <a:lstStyle/>
          <a:p>
            <a:r>
              <a:rPr lang="lt-LT" sz="1700" b="1" dirty="0"/>
              <a:t>Ardomosios inovacijos – tai atvejai, kai tradiciniai verslo metodai nepasiteisina ir prireikia naujų gebėjimų. Nors rizika yra didelė, jei viskas vyksta tinkamai, yra didžiulis augimo potencialas.</a:t>
            </a:r>
          </a:p>
        </p:txBody>
      </p:sp>
    </p:spTree>
    <p:extLst>
      <p:ext uri="{BB962C8B-B14F-4D97-AF65-F5344CB8AC3E}">
        <p14:creationId xmlns:p14="http://schemas.microsoft.com/office/powerpoint/2010/main" val="27982221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Circular maze labyrinth">
            <a:extLst>
              <a:ext uri="{FF2B5EF4-FFF2-40B4-BE49-F238E27FC236}">
                <a16:creationId xmlns:a16="http://schemas.microsoft.com/office/drawing/2014/main" id="{E165CD32-2F3C-4AB8-88A6-4C25BFB4C8C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159FF903-4432-4AB0-BBBC-234083A11455}"/>
              </a:ext>
            </a:extLst>
          </p:cNvPr>
          <p:cNvSpPr>
            <a:spLocks noGrp="1"/>
          </p:cNvSpPr>
          <p:nvPr>
            <p:ph type="body" sz="quarter" idx="18"/>
          </p:nvPr>
        </p:nvSpPr>
        <p:spPr>
          <a:xfrm>
            <a:off x="2606566" y="989215"/>
            <a:ext cx="9585433" cy="4392082"/>
          </a:xfrm>
          <a:solidFill>
            <a:srgbClr val="FFD100"/>
          </a:solidFill>
        </p:spPr>
        <p:txBody>
          <a:bodyPr anchor="ctr">
            <a:noAutofit/>
          </a:bodyPr>
          <a:lstStyle/>
          <a:p>
            <a:pPr>
              <a:lnSpc>
                <a:spcPct val="120000"/>
              </a:lnSpc>
            </a:pPr>
            <a:r>
              <a:rPr lang="lt-LT" sz="2200" b="1" dirty="0"/>
              <a:t>Žaidimas „Pasivyti“</a:t>
            </a:r>
            <a:r>
              <a:rPr lang="en-US" sz="2200" b="1" dirty="0"/>
              <a:t>:</a:t>
            </a:r>
          </a:p>
          <a:p>
            <a:pPr>
              <a:lnSpc>
                <a:spcPct val="120000"/>
              </a:lnSpc>
            </a:pPr>
            <a:r>
              <a:rPr lang="lt-LT" sz="2200" dirty="0"/>
              <a:t>Ši problema kyla ne dėl to, kad rinkoje įsitvirtinusios įmonės nesugeba kurti perversmą sukeliančių technologijų. Problema kyla tada, kai rinkoje įsitvirtinę rinkos dalyviai bando taikyti naujas technologijas savo esamuose vertės tinkluose arba atsisako žengti į naujas rinkas, nes mano, kad jos yra per mažos augimo tikslams įgyvendinti arba tiesiog mano, kad jų pelnas yra per mažas. </a:t>
            </a:r>
            <a:r>
              <a:rPr lang="lt-LT" sz="2200" dirty="0">
                <a:hlinkClick r:id="rId3"/>
              </a:rPr>
              <a:t>Šaltinis</a:t>
            </a:r>
            <a:endParaRPr lang="en-US" sz="2200" dirty="0"/>
          </a:p>
          <a:p>
            <a:pPr>
              <a:lnSpc>
                <a:spcPct val="120000"/>
              </a:lnSpc>
            </a:pPr>
            <a:r>
              <a:rPr lang="lt-LT" sz="2200" b="1" dirty="0"/>
              <a:t>Jei norite diegti naujoves įsitvirtinusioje MVĮ, geriausias būdas tai padaryti – inovacijų projektą laikyti atskiru vienetu.</a:t>
            </a:r>
          </a:p>
        </p:txBody>
      </p:sp>
    </p:spTree>
    <p:extLst>
      <p:ext uri="{BB962C8B-B14F-4D97-AF65-F5344CB8AC3E}">
        <p14:creationId xmlns:p14="http://schemas.microsoft.com/office/powerpoint/2010/main" val="20666209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B9DE20-DB43-4B68-A4CB-5174F2008B39}"/>
              </a:ext>
            </a:extLst>
          </p:cNvPr>
          <p:cNvSpPr>
            <a:spLocks noGrp="1"/>
          </p:cNvSpPr>
          <p:nvPr>
            <p:ph type="body" sz="quarter" idx="18"/>
          </p:nvPr>
        </p:nvSpPr>
        <p:spPr>
          <a:xfrm>
            <a:off x="1520734" y="1434146"/>
            <a:ext cx="5349083" cy="5295207"/>
          </a:xfrm>
        </p:spPr>
        <p:txBody>
          <a:bodyPr>
            <a:normAutofit fontScale="85000" lnSpcReduction="20000"/>
          </a:bodyPr>
          <a:lstStyle/>
          <a:p>
            <a:pPr>
              <a:lnSpc>
                <a:spcPct val="120000"/>
              </a:lnSpc>
            </a:pPr>
            <a:r>
              <a:rPr lang="lt-LT" dirty="0"/>
              <a:t>Palaikomosios inovacijos yra priešingos ardomosioms inovacijoms, nes jos egzistuoja dabartinėje rinkoje ir, užuot kūrusios naujus vertės tinklus, tobulina ir plečia esamus, tenkindamos klientų poreikius.</a:t>
            </a:r>
          </a:p>
          <a:p>
            <a:pPr>
              <a:lnSpc>
                <a:spcPct val="120000"/>
              </a:lnSpc>
            </a:pPr>
            <a:r>
              <a:rPr lang="lt-LT" dirty="0"/>
              <a:t>Kaip ir inkrementinės inovacijos, taip ir palaikomosios inovacijos produkto veikimas su kiekviena iteracija šiek tiek pagerėja, todėl sumažėja defektų. Nauja patobulinta produkto versija gali būti brangesnė ir atnešti didesnį pelną nei ankstesnė, jei ji skirta reiklesniems, aukštesnės klasės klientams ir pasižymi geresnėmis eksploatacinėmis savybėmis nei anksčiau buvusios.</a:t>
            </a:r>
          </a:p>
          <a:p>
            <a:pPr>
              <a:lnSpc>
                <a:spcPct val="120000"/>
              </a:lnSpc>
            </a:pPr>
            <a:r>
              <a:rPr lang="lt-LT" dirty="0"/>
              <a:t>Tačiau ji gali būti ir pigesnė, jei dėl to padidėja jos apimtys, taigi ir absoliutus pelnas.</a:t>
            </a:r>
          </a:p>
        </p:txBody>
      </p:sp>
      <p:sp>
        <p:nvSpPr>
          <p:cNvPr id="4" name="Text Placeholder 3">
            <a:extLst>
              <a:ext uri="{FF2B5EF4-FFF2-40B4-BE49-F238E27FC236}">
                <a16:creationId xmlns:a16="http://schemas.microsoft.com/office/drawing/2014/main" id="{4636A34E-A431-43AB-9447-0755FCE9A139}"/>
              </a:ext>
            </a:extLst>
          </p:cNvPr>
          <p:cNvSpPr>
            <a:spLocks noGrp="1"/>
          </p:cNvSpPr>
          <p:nvPr>
            <p:ph type="body" sz="quarter" idx="16"/>
          </p:nvPr>
        </p:nvSpPr>
        <p:spPr>
          <a:xfrm>
            <a:off x="1613457" y="443110"/>
            <a:ext cx="4716425" cy="582221"/>
          </a:xfrm>
        </p:spPr>
        <p:txBody>
          <a:bodyPr>
            <a:normAutofit/>
          </a:bodyPr>
          <a:lstStyle/>
          <a:p>
            <a:r>
              <a:rPr lang="en-US" sz="3300" b="1" dirty="0"/>
              <a:t>3. </a:t>
            </a:r>
            <a:r>
              <a:rPr lang="lt-LT" sz="3300" b="1" dirty="0"/>
              <a:t>Palaikomoji inovacija</a:t>
            </a:r>
            <a:endParaRPr lang="en-IE" sz="3300" b="1" dirty="0"/>
          </a:p>
        </p:txBody>
      </p:sp>
      <p:sp>
        <p:nvSpPr>
          <p:cNvPr id="5" name="TextBox 4">
            <a:extLst>
              <a:ext uri="{FF2B5EF4-FFF2-40B4-BE49-F238E27FC236}">
                <a16:creationId xmlns:a16="http://schemas.microsoft.com/office/drawing/2014/main" id="{64A4847D-3420-418A-91A1-CEFF0D608A28}"/>
              </a:ext>
            </a:extLst>
          </p:cNvPr>
          <p:cNvSpPr txBox="1"/>
          <p:nvPr/>
        </p:nvSpPr>
        <p:spPr>
          <a:xfrm>
            <a:off x="7273637" y="657874"/>
            <a:ext cx="4763192" cy="2246769"/>
          </a:xfrm>
          <a:prstGeom prst="rect">
            <a:avLst/>
          </a:prstGeom>
          <a:noFill/>
        </p:spPr>
        <p:txBody>
          <a:bodyPr wrap="square" rtlCol="0">
            <a:spAutoFit/>
          </a:bodyPr>
          <a:lstStyle/>
          <a:p>
            <a:pPr algn="ctr"/>
            <a:r>
              <a:rPr lang="lt-LT" sz="2000" b="1" dirty="0">
                <a:solidFill>
                  <a:srgbClr val="000000"/>
                </a:solidFill>
              </a:rPr>
              <a:t>Palaikomosios inovacijos pavyzdys </a:t>
            </a:r>
            <a:r>
              <a:rPr lang="lt-LT" sz="2000" dirty="0">
                <a:solidFill>
                  <a:srgbClr val="000000"/>
                </a:solidFill>
              </a:rPr>
              <a:t>– maisto skardinių žiedinio traukimo įvedimas. Dėl to nebereikėjo atidarytuvo, bet produktas liko toks pat, tik jį tapo lengviau atidaryti ir (arba) naudoti, todėl jis veiksmingiau tenkina vartotojų poreikius-  čia ir slypi vertė.</a:t>
            </a:r>
          </a:p>
        </p:txBody>
      </p:sp>
      <p:pic>
        <p:nvPicPr>
          <p:cNvPr id="6" name="Picture Placeholder 12">
            <a:extLst>
              <a:ext uri="{FF2B5EF4-FFF2-40B4-BE49-F238E27FC236}">
                <a16:creationId xmlns:a16="http://schemas.microsoft.com/office/drawing/2014/main" id="{CB0C73F1-882F-4646-AA1E-87518084DDF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8304414" y="2904643"/>
            <a:ext cx="2821496" cy="3516534"/>
          </a:xfrm>
          <a:prstGeom prst="rect">
            <a:avLst/>
          </a:prstGeom>
        </p:spPr>
      </p:pic>
    </p:spTree>
    <p:extLst>
      <p:ext uri="{BB962C8B-B14F-4D97-AF65-F5344CB8AC3E}">
        <p14:creationId xmlns:p14="http://schemas.microsoft.com/office/powerpoint/2010/main" val="2333303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Top view of berries">
            <a:extLst>
              <a:ext uri="{FF2B5EF4-FFF2-40B4-BE49-F238E27FC236}">
                <a16:creationId xmlns:a16="http://schemas.microsoft.com/office/drawing/2014/main" id="{F816786B-3E55-4EE9-AA84-393860A4BF1F}"/>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57384D5A-7571-4159-AFAD-02AEAFCC2EF9}"/>
              </a:ext>
            </a:extLst>
          </p:cNvPr>
          <p:cNvSpPr>
            <a:spLocks noGrp="1"/>
          </p:cNvSpPr>
          <p:nvPr>
            <p:ph type="body" sz="quarter" idx="18"/>
          </p:nvPr>
        </p:nvSpPr>
        <p:spPr>
          <a:xfrm>
            <a:off x="1483923" y="1514877"/>
            <a:ext cx="5187142" cy="5174337"/>
          </a:xfrm>
        </p:spPr>
        <p:txBody>
          <a:bodyPr>
            <a:normAutofit lnSpcReduction="10000"/>
          </a:bodyPr>
          <a:lstStyle/>
          <a:p>
            <a:pPr>
              <a:lnSpc>
                <a:spcPct val="110000"/>
              </a:lnSpc>
            </a:pPr>
            <a:r>
              <a:rPr lang="lt-LT" dirty="0"/>
              <a:t>Dažnai pakanka tradicinių verslo metodų ir tvarių inovacijų, nes jie yra pelningiausi, o rizika mažesnė. </a:t>
            </a:r>
          </a:p>
          <a:p>
            <a:pPr>
              <a:lnSpc>
                <a:spcPct val="110000"/>
              </a:lnSpc>
            </a:pPr>
            <a:r>
              <a:rPr lang="lt-LT" dirty="0"/>
              <a:t>Kita vertus, trikdžiai paprastai leidžia pasiekti didžiausią augimą: didelį rinkos dalies augimą arba visiškai naujos rinkos sukūrimą, tačiau paprastai jie ilgą laiką nėra pelningi, nes reikalauja didelių pradinių augimo investicijų.</a:t>
            </a:r>
          </a:p>
          <a:p>
            <a:pPr>
              <a:lnSpc>
                <a:spcPct val="110000"/>
              </a:lnSpc>
            </a:pPr>
            <a:r>
              <a:rPr lang="lt-LT" dirty="0"/>
              <a:t>Palaikomosios inovacijos, savo ruožtu, ir toliau </a:t>
            </a:r>
            <a:r>
              <a:rPr lang="lt-LT" b="1" dirty="0"/>
              <a:t>lėtai didina rinką</a:t>
            </a:r>
            <a:r>
              <a:rPr lang="lt-LT" dirty="0"/>
              <a:t>, tačiau nebe ta pačia proporcija. Šiuo metu dėmesys sutelkiamas į pelno didinimą.</a:t>
            </a:r>
          </a:p>
        </p:txBody>
      </p:sp>
      <p:sp>
        <p:nvSpPr>
          <p:cNvPr id="5" name="Text Placeholder 3">
            <a:extLst>
              <a:ext uri="{FF2B5EF4-FFF2-40B4-BE49-F238E27FC236}">
                <a16:creationId xmlns:a16="http://schemas.microsoft.com/office/drawing/2014/main" id="{3F967D3A-9B8E-4047-A597-3B9821D42F22}"/>
              </a:ext>
            </a:extLst>
          </p:cNvPr>
          <p:cNvSpPr>
            <a:spLocks noGrp="1"/>
          </p:cNvSpPr>
          <p:nvPr>
            <p:ph type="body" sz="quarter" idx="16"/>
          </p:nvPr>
        </p:nvSpPr>
        <p:spPr>
          <a:xfrm>
            <a:off x="1598947" y="410829"/>
            <a:ext cx="4716462" cy="582612"/>
          </a:xfrm>
        </p:spPr>
        <p:txBody>
          <a:bodyPr>
            <a:normAutofit/>
          </a:bodyPr>
          <a:lstStyle/>
          <a:p>
            <a:r>
              <a:rPr lang="en-US" sz="3300" b="1" dirty="0"/>
              <a:t>3. </a:t>
            </a:r>
            <a:r>
              <a:rPr lang="lt-LT" sz="3300" b="1" dirty="0"/>
              <a:t>Palaikomoji inovacija</a:t>
            </a:r>
            <a:endParaRPr lang="en-IE" sz="3300" b="1" dirty="0"/>
          </a:p>
        </p:txBody>
      </p:sp>
    </p:spTree>
    <p:extLst>
      <p:ext uri="{BB962C8B-B14F-4D97-AF65-F5344CB8AC3E}">
        <p14:creationId xmlns:p14="http://schemas.microsoft.com/office/powerpoint/2010/main" val="3722288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Small white light bulbs with one large yellow light bulb drawn on a black surface">
            <a:extLst>
              <a:ext uri="{FF2B5EF4-FFF2-40B4-BE49-F238E27FC236}">
                <a16:creationId xmlns:a16="http://schemas.microsoft.com/office/drawing/2014/main" id="{E09CE397-58BC-4829-A8FE-A28CE9B88F2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E45F2AE-C1B5-4FE5-A41D-EF4EED37A9F8}"/>
              </a:ext>
            </a:extLst>
          </p:cNvPr>
          <p:cNvSpPr>
            <a:spLocks noGrp="1"/>
          </p:cNvSpPr>
          <p:nvPr>
            <p:ph type="body" sz="quarter" idx="18"/>
          </p:nvPr>
        </p:nvSpPr>
        <p:spPr>
          <a:xfrm>
            <a:off x="2627586" y="989215"/>
            <a:ext cx="9564413" cy="4505498"/>
          </a:xfrm>
          <a:solidFill>
            <a:srgbClr val="FFD100"/>
          </a:solidFill>
        </p:spPr>
        <p:txBody>
          <a:bodyPr anchor="ctr">
            <a:normAutofit/>
          </a:bodyPr>
          <a:lstStyle/>
          <a:p>
            <a:pPr algn="ctr">
              <a:lnSpc>
                <a:spcPct val="100000"/>
              </a:lnSpc>
            </a:pPr>
            <a:r>
              <a:rPr lang="lt-LT" i="1" dirty="0"/>
              <a:t>„Kai kurios palaikomosios inovacijos – tai laipsniškas kasmetinis tobulėjimas, kurį pasiekia visos geros įmonės. Kitos palaikomosios inovacijos – tai proveržio, šuolio už konkurencijos ribų produktai. Tačiau nesvarbu, kiek technologiškai sudėtinga inovacija: beveik visada nuolatinių technologijų mūšius laimi įsitvirtinę konkurentai.</a:t>
            </a:r>
          </a:p>
          <a:p>
            <a:pPr algn="ctr">
              <a:lnSpc>
                <a:spcPct val="100000"/>
              </a:lnSpc>
            </a:pPr>
            <a:r>
              <a:rPr lang="lt-LT" i="1" dirty="0"/>
              <a:t>Kadangi ši strategija susijusi su geresnio produkto kūrimu, kurį jie gali parduoti geriausiems klientams gaudami didesnį pelną, įsitvirtinę konkurentai turi stiprią motyvaciją kovoti palaikymo mūšiuose. Ir jie turi išteklių, kad laimėtų.“</a:t>
            </a:r>
          </a:p>
          <a:p>
            <a:pPr algn="r">
              <a:lnSpc>
                <a:spcPct val="100000"/>
              </a:lnSpc>
            </a:pPr>
            <a:r>
              <a:rPr lang="en-IE" i="1" dirty="0"/>
              <a:t> </a:t>
            </a:r>
            <a:r>
              <a:rPr lang="en-IE" dirty="0"/>
              <a:t>– Clayton Christensen</a:t>
            </a:r>
          </a:p>
        </p:txBody>
      </p:sp>
    </p:spTree>
    <p:extLst>
      <p:ext uri="{BB962C8B-B14F-4D97-AF65-F5344CB8AC3E}">
        <p14:creationId xmlns:p14="http://schemas.microsoft.com/office/powerpoint/2010/main" val="40908170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Wi-Fi logo art">
            <a:extLst>
              <a:ext uri="{FF2B5EF4-FFF2-40B4-BE49-F238E27FC236}">
                <a16:creationId xmlns:a16="http://schemas.microsoft.com/office/drawing/2014/main" id="{E9528DC0-6069-4FAE-B82C-C3879EE6C3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15859" y="3529037"/>
            <a:ext cx="4547645" cy="3183352"/>
          </a:xfrm>
          <a:prstGeom prst="rect">
            <a:avLst/>
          </a:prstGeom>
        </p:spPr>
      </p:pic>
      <p:sp>
        <p:nvSpPr>
          <p:cNvPr id="3" name="Text Placeholder 2">
            <a:extLst>
              <a:ext uri="{FF2B5EF4-FFF2-40B4-BE49-F238E27FC236}">
                <a16:creationId xmlns:a16="http://schemas.microsoft.com/office/drawing/2014/main" id="{57F00125-A8D7-4363-BC9F-90E26892EB9A}"/>
              </a:ext>
            </a:extLst>
          </p:cNvPr>
          <p:cNvSpPr>
            <a:spLocks noGrp="1"/>
          </p:cNvSpPr>
          <p:nvPr>
            <p:ph type="body" sz="quarter" idx="18"/>
          </p:nvPr>
        </p:nvSpPr>
        <p:spPr>
          <a:xfrm>
            <a:off x="1524000" y="1429406"/>
            <a:ext cx="5297214" cy="5428593"/>
          </a:xfrm>
        </p:spPr>
        <p:txBody>
          <a:bodyPr>
            <a:normAutofit fontScale="92500" lnSpcReduction="20000"/>
          </a:bodyPr>
          <a:lstStyle/>
          <a:p>
            <a:pPr>
              <a:lnSpc>
                <a:spcPct val="120000"/>
              </a:lnSpc>
            </a:pPr>
            <a:r>
              <a:rPr lang="lt-LT" dirty="0"/>
              <a:t>Radikali inovacija yra reta, nes turi panašių savybių kaip ir ardomoji inovacija, tačiau skiriasi tuo, kad </a:t>
            </a:r>
            <a:r>
              <a:rPr lang="lt-LT" b="1" dirty="0"/>
              <a:t>vienu metu naudoja ir revoliucinę technologiją,  ir naują verslo modelį</a:t>
            </a:r>
            <a:r>
              <a:rPr lang="lt-LT" dirty="0"/>
              <a:t>.  </a:t>
            </a:r>
          </a:p>
          <a:p>
            <a:pPr>
              <a:lnSpc>
                <a:spcPct val="120000"/>
              </a:lnSpc>
            </a:pPr>
            <a:r>
              <a:rPr lang="lt-LT" dirty="0"/>
              <a:t>Radikalioji inovacija sprendžia visuomenės problemas ir tenkina poreikius visiškai naujais būdais, nei esame įpratę ir netgi pateikia poreikių ir problemų, apie kurių egzistavimą net nežinojome, sprendimus, visiškai pakeisdama rinką ar net visą ekonomiką.</a:t>
            </a:r>
          </a:p>
          <a:p>
            <a:pPr>
              <a:lnSpc>
                <a:spcPct val="120000"/>
              </a:lnSpc>
            </a:pPr>
            <a:r>
              <a:rPr lang="lt-LT" dirty="0"/>
              <a:t>Nors radikalios inovacijos yra retos, pastaruoju metu jų vis daugėja.</a:t>
            </a:r>
            <a:endParaRPr lang="en-IE" dirty="0"/>
          </a:p>
        </p:txBody>
      </p:sp>
      <p:sp>
        <p:nvSpPr>
          <p:cNvPr id="4" name="Text Placeholder 3">
            <a:extLst>
              <a:ext uri="{FF2B5EF4-FFF2-40B4-BE49-F238E27FC236}">
                <a16:creationId xmlns:a16="http://schemas.microsoft.com/office/drawing/2014/main" id="{D388E49B-20DD-409B-AF58-7970DE08E910}"/>
              </a:ext>
            </a:extLst>
          </p:cNvPr>
          <p:cNvSpPr>
            <a:spLocks noGrp="1"/>
          </p:cNvSpPr>
          <p:nvPr>
            <p:ph type="body" sz="quarter" idx="16"/>
          </p:nvPr>
        </p:nvSpPr>
        <p:spPr>
          <a:xfrm>
            <a:off x="1598246" y="442038"/>
            <a:ext cx="4716425" cy="582221"/>
          </a:xfrm>
        </p:spPr>
        <p:txBody>
          <a:bodyPr>
            <a:normAutofit/>
          </a:bodyPr>
          <a:lstStyle/>
          <a:p>
            <a:r>
              <a:rPr lang="en-US" sz="3300" b="1" dirty="0"/>
              <a:t>4. </a:t>
            </a:r>
            <a:r>
              <a:rPr lang="lt-LT" sz="3300" b="1" dirty="0"/>
              <a:t>Radikalioji inovacija</a:t>
            </a:r>
            <a:endParaRPr lang="en-IE" sz="3300" b="1" dirty="0"/>
          </a:p>
        </p:txBody>
      </p:sp>
      <p:sp>
        <p:nvSpPr>
          <p:cNvPr id="5" name="TextBox 4">
            <a:extLst>
              <a:ext uri="{FF2B5EF4-FFF2-40B4-BE49-F238E27FC236}">
                <a16:creationId xmlns:a16="http://schemas.microsoft.com/office/drawing/2014/main" id="{A0B0B7AE-9A8E-4F30-8855-3A86C8A127E7}"/>
              </a:ext>
            </a:extLst>
          </p:cNvPr>
          <p:cNvSpPr txBox="1"/>
          <p:nvPr/>
        </p:nvSpPr>
        <p:spPr>
          <a:xfrm>
            <a:off x="7315858" y="733148"/>
            <a:ext cx="4547645" cy="2554545"/>
          </a:xfrm>
          <a:prstGeom prst="rect">
            <a:avLst/>
          </a:prstGeom>
          <a:noFill/>
        </p:spPr>
        <p:txBody>
          <a:bodyPr wrap="square" rtlCol="0">
            <a:spAutoFit/>
          </a:bodyPr>
          <a:lstStyle/>
          <a:p>
            <a:pPr algn="just"/>
            <a:r>
              <a:rPr lang="lt-LT" sz="2000" dirty="0">
                <a:solidFill>
                  <a:srgbClr val="000000"/>
                </a:solidFill>
              </a:rPr>
              <a:t>Technologinės naujovės, tokios kaip asmeniniai kompiuteriai ir internetas, yra radikalių naujovių, pakeitusių viso pasaulio funkcionavimą ir bendravimą, pavyzdžiai. Šios ardomosios inovacijos suteikia mūsų visuomenei platformą verslui, o tai lemia labai spartų ekonomikos augimą.</a:t>
            </a:r>
          </a:p>
        </p:txBody>
      </p:sp>
      <p:pic>
        <p:nvPicPr>
          <p:cNvPr id="9" name="Picture 8" descr="People in a video call">
            <a:extLst>
              <a:ext uri="{FF2B5EF4-FFF2-40B4-BE49-F238E27FC236}">
                <a16:creationId xmlns:a16="http://schemas.microsoft.com/office/drawing/2014/main" id="{259D3DBD-6296-4314-8ADD-C7F79FCF7FD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83532" y="4262577"/>
            <a:ext cx="2943399" cy="2036618"/>
          </a:xfrm>
          <a:prstGeom prst="rect">
            <a:avLst/>
          </a:prstGeom>
        </p:spPr>
      </p:pic>
    </p:spTree>
    <p:extLst>
      <p:ext uri="{BB962C8B-B14F-4D97-AF65-F5344CB8AC3E}">
        <p14:creationId xmlns:p14="http://schemas.microsoft.com/office/powerpoint/2010/main" val="3027707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D172A5-3961-40C5-87D8-CB6D62AEB8CE}"/>
              </a:ext>
            </a:extLst>
          </p:cNvPr>
          <p:cNvSpPr>
            <a:spLocks noGrp="1"/>
          </p:cNvSpPr>
          <p:nvPr>
            <p:ph type="body" sz="quarter" idx="18"/>
          </p:nvPr>
        </p:nvSpPr>
        <p:spPr>
          <a:xfrm>
            <a:off x="399494" y="1495148"/>
            <a:ext cx="5696505" cy="3867704"/>
          </a:xfrm>
        </p:spPr>
        <p:txBody>
          <a:bodyPr>
            <a:normAutofit fontScale="92500"/>
          </a:bodyPr>
          <a:lstStyle/>
          <a:p>
            <a:pPr indent="0">
              <a:lnSpc>
                <a:spcPct val="100000"/>
              </a:lnSpc>
            </a:pPr>
            <a:r>
              <a:rPr lang="lt-LT" dirty="0"/>
              <a:t>Maisto pramonė turi reaguoti į kylantį visuomenės senėjimo iššūkį, tačiau ji laikoma mažai mokslinių tyrimų reikalaujančiu sektoriumi. Projektas įgyvendina iniciatyvos </a:t>
            </a:r>
            <a:r>
              <a:rPr lang="en-LT" dirty="0"/>
              <a:t>„</a:t>
            </a:r>
            <a:r>
              <a:rPr lang="lt-LT" dirty="0"/>
              <a:t>Europa 2020“ inovacijų strategiją: </a:t>
            </a:r>
            <a:r>
              <a:rPr lang="en-LT" dirty="0"/>
              <a:t>„</a:t>
            </a:r>
            <a:r>
              <a:rPr lang="lt-LT" dirty="0"/>
              <a:t>Senėjant visuomenei ir esant dideliam globalizacijos keliamam konkurenciniam spaudimui, Europos ekonomikos augimas ir darbo vietų kūrimas ateityje vis dažniau turės būti grindžiamas produktų, paslaugų ir verslo modelių inovacijomis.“ </a:t>
            </a:r>
          </a:p>
        </p:txBody>
      </p:sp>
      <p:sp>
        <p:nvSpPr>
          <p:cNvPr id="3" name="Text Placeholder 2">
            <a:extLst>
              <a:ext uri="{FF2B5EF4-FFF2-40B4-BE49-F238E27FC236}">
                <a16:creationId xmlns:a16="http://schemas.microsoft.com/office/drawing/2014/main" id="{796DDA6B-8365-4932-9EB1-97BC455FCBA9}"/>
              </a:ext>
            </a:extLst>
          </p:cNvPr>
          <p:cNvSpPr>
            <a:spLocks noGrp="1"/>
          </p:cNvSpPr>
          <p:nvPr>
            <p:ph type="body" sz="quarter" idx="16"/>
          </p:nvPr>
        </p:nvSpPr>
        <p:spPr>
          <a:xfrm>
            <a:off x="734714" y="642972"/>
            <a:ext cx="5361286" cy="582221"/>
          </a:xfrm>
        </p:spPr>
        <p:txBody>
          <a:bodyPr>
            <a:normAutofit lnSpcReduction="10000"/>
          </a:bodyPr>
          <a:lstStyle/>
          <a:p>
            <a:r>
              <a:rPr lang="lt-LT" b="1"/>
              <a:t>Atsakykime</a:t>
            </a:r>
          </a:p>
        </p:txBody>
      </p:sp>
      <p:pic>
        <p:nvPicPr>
          <p:cNvPr id="6" name="Picture Placeholder 5" descr="Light bulb with hanging lights background">
            <a:extLst>
              <a:ext uri="{FF2B5EF4-FFF2-40B4-BE49-F238E27FC236}">
                <a16:creationId xmlns:a16="http://schemas.microsoft.com/office/drawing/2014/main" id="{9F80DF6D-683B-445F-BCA8-44BF27DA1B8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1839937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7108EDEB-F3C1-475D-A536-2B2B9BF28656}"/>
              </a:ext>
            </a:extLst>
          </p:cNvPr>
          <p:cNvSpPr txBox="1"/>
          <p:nvPr/>
        </p:nvSpPr>
        <p:spPr>
          <a:xfrm>
            <a:off x="11072706" y="2119745"/>
            <a:ext cx="797929" cy="2219499"/>
          </a:xfrm>
          <a:prstGeom prst="rect">
            <a:avLst/>
          </a:prstGeom>
          <a:solidFill>
            <a:schemeClr val="bg1"/>
          </a:solidFill>
        </p:spPr>
        <p:txBody>
          <a:bodyPr wrap="square" rtlCol="0">
            <a:spAutoFit/>
          </a:bodyPr>
          <a:lstStyle/>
          <a:p>
            <a:endParaRPr lang="en-IE"/>
          </a:p>
        </p:txBody>
      </p:sp>
      <p:sp>
        <p:nvSpPr>
          <p:cNvPr id="3" name="Text Placeholder 2">
            <a:extLst>
              <a:ext uri="{FF2B5EF4-FFF2-40B4-BE49-F238E27FC236}">
                <a16:creationId xmlns:a16="http://schemas.microsoft.com/office/drawing/2014/main" id="{0BA7F2AD-0566-4136-BD6E-581074D3F499}"/>
              </a:ext>
            </a:extLst>
          </p:cNvPr>
          <p:cNvSpPr>
            <a:spLocks noGrp="1"/>
          </p:cNvSpPr>
          <p:nvPr>
            <p:ph type="body" sz="quarter" idx="18"/>
          </p:nvPr>
        </p:nvSpPr>
        <p:spPr>
          <a:xfrm>
            <a:off x="1475727" y="1366345"/>
            <a:ext cx="5220150" cy="5491655"/>
          </a:xfrm>
        </p:spPr>
        <p:txBody>
          <a:bodyPr>
            <a:normAutofit fontScale="85000" lnSpcReduction="10000"/>
          </a:bodyPr>
          <a:lstStyle/>
          <a:p>
            <a:pPr>
              <a:lnSpc>
                <a:spcPct val="120000"/>
              </a:lnSpc>
            </a:pPr>
            <a:r>
              <a:rPr lang="lt-LT" dirty="0"/>
              <a:t>Šiuo metu kyla nauja, dar didesnė radikalių naujovių banga, kuri, kaip manoma, yra ties tapimo pagrindine tendencija riba. Tai yra </a:t>
            </a:r>
            <a:r>
              <a:rPr lang="lt-LT" dirty="0" err="1"/>
              <a:t>robotika</a:t>
            </a:r>
            <a:r>
              <a:rPr lang="lt-LT" dirty="0"/>
              <a:t>, dirbtinis intelektas, blokų grandinių technologija, energijos kaupimas ir genomo sekos nustatymas.</a:t>
            </a:r>
          </a:p>
          <a:p>
            <a:pPr>
              <a:lnSpc>
                <a:spcPct val="120000"/>
              </a:lnSpc>
            </a:pPr>
            <a:r>
              <a:rPr lang="lt-LT" dirty="0"/>
              <a:t>Kadangi radikalios inovacijos labai skiriasi nuo to, prie ko žmonės yra įpratę, iš pradžių jos paprastai susiduria su dideliu pasipriešinimu. Tokio tipo inovacijoms paprastai reikia daug laiko ir technologinio tobulėjimo, kol jos tampa </a:t>
            </a:r>
            <a:r>
              <a:rPr lang="lt-LT" dirty="0" err="1"/>
              <a:t>primtinos</a:t>
            </a:r>
            <a:r>
              <a:rPr lang="lt-LT" dirty="0"/>
              <a:t> pagrindinėms rinkoms.</a:t>
            </a:r>
          </a:p>
          <a:p>
            <a:pPr>
              <a:lnSpc>
                <a:spcPct val="120000"/>
              </a:lnSpc>
            </a:pPr>
            <a:r>
              <a:rPr lang="lt-LT" dirty="0"/>
              <a:t>Tačiau sėkmingai įgyvendintos jos dažnai reiškia naujos eros, kuri daro įtaką daugeliui sektorių ir geografinių vietovių, pradžią.</a:t>
            </a:r>
          </a:p>
          <a:p>
            <a:pPr>
              <a:lnSpc>
                <a:spcPct val="120000"/>
              </a:lnSpc>
            </a:pPr>
            <a:endParaRPr lang="en-IE" dirty="0"/>
          </a:p>
        </p:txBody>
      </p:sp>
      <p:sp>
        <p:nvSpPr>
          <p:cNvPr id="5" name="Text Placeholder 3">
            <a:extLst>
              <a:ext uri="{FF2B5EF4-FFF2-40B4-BE49-F238E27FC236}">
                <a16:creationId xmlns:a16="http://schemas.microsoft.com/office/drawing/2014/main" id="{17980CFE-3BBA-473E-AB21-D992B15780D3}"/>
              </a:ext>
            </a:extLst>
          </p:cNvPr>
          <p:cNvSpPr>
            <a:spLocks noGrp="1"/>
          </p:cNvSpPr>
          <p:nvPr>
            <p:ph type="body" sz="quarter" idx="16"/>
          </p:nvPr>
        </p:nvSpPr>
        <p:spPr>
          <a:xfrm>
            <a:off x="1623010" y="378744"/>
            <a:ext cx="4716462" cy="582612"/>
          </a:xfrm>
        </p:spPr>
        <p:txBody>
          <a:bodyPr>
            <a:normAutofit/>
          </a:bodyPr>
          <a:lstStyle/>
          <a:p>
            <a:r>
              <a:rPr lang="en-US" sz="3300" b="1" dirty="0"/>
              <a:t>4. </a:t>
            </a:r>
            <a:r>
              <a:rPr lang="lt-LT" sz="3300" b="1" dirty="0"/>
              <a:t>Radikalioji inovacija</a:t>
            </a:r>
            <a:endParaRPr lang="en-IE" sz="3300" b="1" dirty="0"/>
          </a:p>
        </p:txBody>
      </p:sp>
      <p:pic>
        <p:nvPicPr>
          <p:cNvPr id="7" name="Picture 6">
            <a:extLst>
              <a:ext uri="{FF2B5EF4-FFF2-40B4-BE49-F238E27FC236}">
                <a16:creationId xmlns:a16="http://schemas.microsoft.com/office/drawing/2014/main" id="{69F9A2E5-8EA2-4513-AF6F-4E807D647277}"/>
              </a:ext>
            </a:extLst>
          </p:cNvPr>
          <p:cNvPicPr>
            <a:picLocks noChangeAspect="1"/>
          </p:cNvPicPr>
          <p:nvPr/>
        </p:nvPicPr>
        <p:blipFill>
          <a:blip r:embed="rId2"/>
          <a:stretch>
            <a:fillRect/>
          </a:stretch>
        </p:blipFill>
        <p:spPr>
          <a:xfrm>
            <a:off x="6957813" y="1763873"/>
            <a:ext cx="4912822" cy="3353268"/>
          </a:xfrm>
          <a:prstGeom prst="rect">
            <a:avLst/>
          </a:prstGeom>
        </p:spPr>
      </p:pic>
      <p:sp>
        <p:nvSpPr>
          <p:cNvPr id="8" name="TextBox 7">
            <a:extLst>
              <a:ext uri="{FF2B5EF4-FFF2-40B4-BE49-F238E27FC236}">
                <a16:creationId xmlns:a16="http://schemas.microsoft.com/office/drawing/2014/main" id="{82BB4783-750C-4E39-9895-0DF4FD1DCDDC}"/>
              </a:ext>
            </a:extLst>
          </p:cNvPr>
          <p:cNvSpPr txBox="1"/>
          <p:nvPr/>
        </p:nvSpPr>
        <p:spPr>
          <a:xfrm rot="16200000">
            <a:off x="6131976" y="2768137"/>
            <a:ext cx="1895302" cy="276999"/>
          </a:xfrm>
          <a:prstGeom prst="rect">
            <a:avLst/>
          </a:prstGeom>
          <a:solidFill>
            <a:schemeClr val="bg1"/>
          </a:solidFill>
        </p:spPr>
        <p:txBody>
          <a:bodyPr wrap="square" rtlCol="0">
            <a:spAutoFit/>
          </a:bodyPr>
          <a:lstStyle/>
          <a:p>
            <a:r>
              <a:rPr lang="lt-LT" sz="1200" b="1" dirty="0"/>
              <a:t>Ekonominė veikla</a:t>
            </a:r>
            <a:endParaRPr lang="en-IE" sz="1200" b="1" dirty="0"/>
          </a:p>
        </p:txBody>
      </p:sp>
      <p:sp>
        <p:nvSpPr>
          <p:cNvPr id="9" name="TextBox 8">
            <a:extLst>
              <a:ext uri="{FF2B5EF4-FFF2-40B4-BE49-F238E27FC236}">
                <a16:creationId xmlns:a16="http://schemas.microsoft.com/office/drawing/2014/main" id="{02E5C26C-596A-40D4-88FD-7522E7DB2FCD}"/>
              </a:ext>
            </a:extLst>
          </p:cNvPr>
          <p:cNvSpPr txBox="1"/>
          <p:nvPr/>
        </p:nvSpPr>
        <p:spPr>
          <a:xfrm>
            <a:off x="7218127" y="3325091"/>
            <a:ext cx="540327" cy="369332"/>
          </a:xfrm>
          <a:prstGeom prst="rect">
            <a:avLst/>
          </a:prstGeom>
          <a:solidFill>
            <a:schemeClr val="bg1"/>
          </a:solidFill>
        </p:spPr>
        <p:txBody>
          <a:bodyPr wrap="square" rtlCol="0">
            <a:spAutoFit/>
          </a:bodyPr>
          <a:lstStyle/>
          <a:p>
            <a:r>
              <a:rPr lang="en-US" sz="900">
                <a:solidFill>
                  <a:srgbClr val="000000"/>
                </a:solidFill>
              </a:rPr>
              <a:t>Steam Engine</a:t>
            </a:r>
            <a:endParaRPr lang="en-IE" sz="900">
              <a:solidFill>
                <a:srgbClr val="000000"/>
              </a:solidFill>
            </a:endParaRPr>
          </a:p>
        </p:txBody>
      </p:sp>
      <p:sp>
        <p:nvSpPr>
          <p:cNvPr id="10" name="TextBox 9">
            <a:extLst>
              <a:ext uri="{FF2B5EF4-FFF2-40B4-BE49-F238E27FC236}">
                <a16:creationId xmlns:a16="http://schemas.microsoft.com/office/drawing/2014/main" id="{D525128B-2CD2-4943-83A2-7FCE225678D9}"/>
              </a:ext>
            </a:extLst>
          </p:cNvPr>
          <p:cNvSpPr txBox="1"/>
          <p:nvPr/>
        </p:nvSpPr>
        <p:spPr>
          <a:xfrm>
            <a:off x="7694647" y="3405024"/>
            <a:ext cx="664927" cy="230832"/>
          </a:xfrm>
          <a:prstGeom prst="rect">
            <a:avLst/>
          </a:prstGeom>
          <a:solidFill>
            <a:schemeClr val="bg1"/>
          </a:solidFill>
        </p:spPr>
        <p:txBody>
          <a:bodyPr wrap="square" rtlCol="0">
            <a:spAutoFit/>
          </a:bodyPr>
          <a:lstStyle/>
          <a:p>
            <a:r>
              <a:rPr lang="en-US" sz="900">
                <a:solidFill>
                  <a:srgbClr val="000000"/>
                </a:solidFill>
              </a:rPr>
              <a:t>Railway</a:t>
            </a:r>
            <a:endParaRPr lang="en-IE" sz="900">
              <a:solidFill>
                <a:srgbClr val="000000"/>
              </a:solidFill>
            </a:endParaRPr>
          </a:p>
        </p:txBody>
      </p:sp>
      <p:sp>
        <p:nvSpPr>
          <p:cNvPr id="12" name="TextBox 11">
            <a:extLst>
              <a:ext uri="{FF2B5EF4-FFF2-40B4-BE49-F238E27FC236}">
                <a16:creationId xmlns:a16="http://schemas.microsoft.com/office/drawing/2014/main" id="{BEA14088-B57D-4EDE-9A87-D6CE45BDCEDB}"/>
              </a:ext>
            </a:extLst>
          </p:cNvPr>
          <p:cNvSpPr txBox="1"/>
          <p:nvPr/>
        </p:nvSpPr>
        <p:spPr>
          <a:xfrm>
            <a:off x="8359574" y="3129554"/>
            <a:ext cx="759488" cy="230832"/>
          </a:xfrm>
          <a:prstGeom prst="rect">
            <a:avLst/>
          </a:prstGeom>
          <a:solidFill>
            <a:schemeClr val="bg1"/>
          </a:solidFill>
        </p:spPr>
        <p:txBody>
          <a:bodyPr wrap="square" rtlCol="0">
            <a:spAutoFit/>
          </a:bodyPr>
          <a:lstStyle/>
          <a:p>
            <a:r>
              <a:rPr lang="en-US" sz="900">
                <a:solidFill>
                  <a:srgbClr val="000000"/>
                </a:solidFill>
              </a:rPr>
              <a:t>Telephone</a:t>
            </a:r>
            <a:endParaRPr lang="en-IE" sz="900">
              <a:solidFill>
                <a:srgbClr val="000000"/>
              </a:solidFill>
            </a:endParaRPr>
          </a:p>
        </p:txBody>
      </p:sp>
      <p:sp>
        <p:nvSpPr>
          <p:cNvPr id="13" name="TextBox 12">
            <a:extLst>
              <a:ext uri="{FF2B5EF4-FFF2-40B4-BE49-F238E27FC236}">
                <a16:creationId xmlns:a16="http://schemas.microsoft.com/office/drawing/2014/main" id="{124D31FA-B652-4B33-A608-FCA3C51D9485}"/>
              </a:ext>
            </a:extLst>
          </p:cNvPr>
          <p:cNvSpPr txBox="1"/>
          <p:nvPr/>
        </p:nvSpPr>
        <p:spPr>
          <a:xfrm>
            <a:off x="8511974" y="2898722"/>
            <a:ext cx="759488" cy="230832"/>
          </a:xfrm>
          <a:prstGeom prst="rect">
            <a:avLst/>
          </a:prstGeom>
          <a:solidFill>
            <a:schemeClr val="bg1"/>
          </a:solidFill>
        </p:spPr>
        <p:txBody>
          <a:bodyPr wrap="square" rtlCol="0">
            <a:spAutoFit/>
          </a:bodyPr>
          <a:lstStyle/>
          <a:p>
            <a:r>
              <a:rPr lang="en-US" sz="900">
                <a:solidFill>
                  <a:srgbClr val="000000"/>
                </a:solidFill>
              </a:rPr>
              <a:t>Automobile</a:t>
            </a:r>
            <a:endParaRPr lang="en-IE" sz="900">
              <a:solidFill>
                <a:srgbClr val="000000"/>
              </a:solidFill>
            </a:endParaRPr>
          </a:p>
        </p:txBody>
      </p:sp>
      <p:sp>
        <p:nvSpPr>
          <p:cNvPr id="14" name="TextBox 13">
            <a:extLst>
              <a:ext uri="{FF2B5EF4-FFF2-40B4-BE49-F238E27FC236}">
                <a16:creationId xmlns:a16="http://schemas.microsoft.com/office/drawing/2014/main" id="{D13C1495-A888-4764-BFDC-EB34FC27AE40}"/>
              </a:ext>
            </a:extLst>
          </p:cNvPr>
          <p:cNvSpPr txBox="1"/>
          <p:nvPr/>
        </p:nvSpPr>
        <p:spPr>
          <a:xfrm>
            <a:off x="8938998" y="2675804"/>
            <a:ext cx="664927" cy="230832"/>
          </a:xfrm>
          <a:prstGeom prst="rect">
            <a:avLst/>
          </a:prstGeom>
          <a:solidFill>
            <a:schemeClr val="bg1"/>
          </a:solidFill>
        </p:spPr>
        <p:txBody>
          <a:bodyPr wrap="square" rtlCol="0">
            <a:spAutoFit/>
          </a:bodyPr>
          <a:lstStyle/>
          <a:p>
            <a:r>
              <a:rPr lang="en-US" sz="900" dirty="0">
                <a:solidFill>
                  <a:srgbClr val="000000"/>
                </a:solidFill>
              </a:rPr>
              <a:t>Electricity</a:t>
            </a:r>
            <a:endParaRPr lang="en-IE" sz="900" dirty="0">
              <a:solidFill>
                <a:srgbClr val="000000"/>
              </a:solidFill>
            </a:endParaRPr>
          </a:p>
        </p:txBody>
      </p:sp>
      <p:sp>
        <p:nvSpPr>
          <p:cNvPr id="15" name="TextBox 14">
            <a:extLst>
              <a:ext uri="{FF2B5EF4-FFF2-40B4-BE49-F238E27FC236}">
                <a16:creationId xmlns:a16="http://schemas.microsoft.com/office/drawing/2014/main" id="{FC2F7BD1-0549-4644-A75F-8DBCED5D6441}"/>
              </a:ext>
            </a:extLst>
          </p:cNvPr>
          <p:cNvSpPr txBox="1"/>
          <p:nvPr/>
        </p:nvSpPr>
        <p:spPr>
          <a:xfrm>
            <a:off x="9603926" y="3509757"/>
            <a:ext cx="770100" cy="230832"/>
          </a:xfrm>
          <a:prstGeom prst="rect">
            <a:avLst/>
          </a:prstGeom>
          <a:solidFill>
            <a:schemeClr val="bg1"/>
          </a:solidFill>
        </p:spPr>
        <p:txBody>
          <a:bodyPr wrap="square" rtlCol="0">
            <a:spAutoFit/>
          </a:bodyPr>
          <a:lstStyle/>
          <a:p>
            <a:r>
              <a:rPr lang="en-US" sz="900">
                <a:solidFill>
                  <a:srgbClr val="000000"/>
                </a:solidFill>
              </a:rPr>
              <a:t>Computers</a:t>
            </a:r>
            <a:endParaRPr lang="en-IE" sz="900">
              <a:solidFill>
                <a:srgbClr val="000000"/>
              </a:solidFill>
            </a:endParaRPr>
          </a:p>
        </p:txBody>
      </p:sp>
      <p:sp>
        <p:nvSpPr>
          <p:cNvPr id="16" name="TextBox 15">
            <a:extLst>
              <a:ext uri="{FF2B5EF4-FFF2-40B4-BE49-F238E27FC236}">
                <a16:creationId xmlns:a16="http://schemas.microsoft.com/office/drawing/2014/main" id="{40E922CB-188B-47FC-95C1-12E1C3CFDE89}"/>
              </a:ext>
            </a:extLst>
          </p:cNvPr>
          <p:cNvSpPr txBox="1"/>
          <p:nvPr/>
        </p:nvSpPr>
        <p:spPr>
          <a:xfrm>
            <a:off x="10231349" y="3325091"/>
            <a:ext cx="664927" cy="230832"/>
          </a:xfrm>
          <a:prstGeom prst="rect">
            <a:avLst/>
          </a:prstGeom>
          <a:solidFill>
            <a:schemeClr val="bg1"/>
          </a:solidFill>
        </p:spPr>
        <p:txBody>
          <a:bodyPr wrap="square" rtlCol="0">
            <a:spAutoFit/>
          </a:bodyPr>
          <a:lstStyle/>
          <a:p>
            <a:r>
              <a:rPr lang="en-US" sz="900">
                <a:solidFill>
                  <a:srgbClr val="000000"/>
                </a:solidFill>
              </a:rPr>
              <a:t>Internet</a:t>
            </a:r>
            <a:endParaRPr lang="en-IE" sz="900">
              <a:solidFill>
                <a:srgbClr val="000000"/>
              </a:solidFill>
            </a:endParaRPr>
          </a:p>
        </p:txBody>
      </p:sp>
      <p:sp>
        <p:nvSpPr>
          <p:cNvPr id="17" name="TextBox 16">
            <a:extLst>
              <a:ext uri="{FF2B5EF4-FFF2-40B4-BE49-F238E27FC236}">
                <a16:creationId xmlns:a16="http://schemas.microsoft.com/office/drawing/2014/main" id="{E7B2794C-6354-445E-AB36-39A6CDC6C16E}"/>
              </a:ext>
            </a:extLst>
          </p:cNvPr>
          <p:cNvSpPr txBox="1"/>
          <p:nvPr/>
        </p:nvSpPr>
        <p:spPr>
          <a:xfrm>
            <a:off x="11072706" y="2151399"/>
            <a:ext cx="972650" cy="338554"/>
          </a:xfrm>
          <a:prstGeom prst="rect">
            <a:avLst/>
          </a:prstGeom>
          <a:solidFill>
            <a:schemeClr val="bg1"/>
          </a:solidFill>
        </p:spPr>
        <p:txBody>
          <a:bodyPr wrap="square" rtlCol="0">
            <a:spAutoFit/>
          </a:bodyPr>
          <a:lstStyle/>
          <a:p>
            <a:r>
              <a:rPr lang="en-US" sz="800" b="1">
                <a:solidFill>
                  <a:srgbClr val="000000"/>
                </a:solidFill>
              </a:rPr>
              <a:t>Blockchain</a:t>
            </a:r>
          </a:p>
          <a:p>
            <a:r>
              <a:rPr lang="en-US" sz="800" b="1">
                <a:solidFill>
                  <a:srgbClr val="000000"/>
                </a:solidFill>
              </a:rPr>
              <a:t>Technology</a:t>
            </a:r>
            <a:endParaRPr lang="en-IE" sz="800" b="1">
              <a:solidFill>
                <a:srgbClr val="000000"/>
              </a:solidFill>
            </a:endParaRPr>
          </a:p>
        </p:txBody>
      </p:sp>
      <p:sp>
        <p:nvSpPr>
          <p:cNvPr id="19" name="TextBox 18">
            <a:extLst>
              <a:ext uri="{FF2B5EF4-FFF2-40B4-BE49-F238E27FC236}">
                <a16:creationId xmlns:a16="http://schemas.microsoft.com/office/drawing/2014/main" id="{1BBA98C2-9401-429C-9ACF-E19FB23F67D9}"/>
              </a:ext>
            </a:extLst>
          </p:cNvPr>
          <p:cNvSpPr txBox="1"/>
          <p:nvPr/>
        </p:nvSpPr>
        <p:spPr>
          <a:xfrm>
            <a:off x="11076680" y="2705503"/>
            <a:ext cx="1115320" cy="215444"/>
          </a:xfrm>
          <a:prstGeom prst="rect">
            <a:avLst/>
          </a:prstGeom>
          <a:solidFill>
            <a:schemeClr val="bg1"/>
          </a:solidFill>
        </p:spPr>
        <p:txBody>
          <a:bodyPr wrap="square" rtlCol="0">
            <a:spAutoFit/>
          </a:bodyPr>
          <a:lstStyle/>
          <a:p>
            <a:r>
              <a:rPr lang="en-US" sz="800" b="1">
                <a:solidFill>
                  <a:srgbClr val="000000"/>
                </a:solidFill>
              </a:rPr>
              <a:t>Genome Sequencing</a:t>
            </a:r>
            <a:endParaRPr lang="en-IE" sz="800" b="1">
              <a:solidFill>
                <a:srgbClr val="000000"/>
              </a:solidFill>
            </a:endParaRPr>
          </a:p>
        </p:txBody>
      </p:sp>
      <p:sp>
        <p:nvSpPr>
          <p:cNvPr id="20" name="TextBox 19">
            <a:extLst>
              <a:ext uri="{FF2B5EF4-FFF2-40B4-BE49-F238E27FC236}">
                <a16:creationId xmlns:a16="http://schemas.microsoft.com/office/drawing/2014/main" id="{4FD6FBA9-4199-412C-BEEC-C3CAC3585094}"/>
              </a:ext>
            </a:extLst>
          </p:cNvPr>
          <p:cNvSpPr txBox="1"/>
          <p:nvPr/>
        </p:nvSpPr>
        <p:spPr>
          <a:xfrm>
            <a:off x="11072706" y="3050996"/>
            <a:ext cx="972650" cy="215444"/>
          </a:xfrm>
          <a:prstGeom prst="rect">
            <a:avLst/>
          </a:prstGeom>
          <a:solidFill>
            <a:schemeClr val="bg1"/>
          </a:solidFill>
        </p:spPr>
        <p:txBody>
          <a:bodyPr wrap="square" rtlCol="0">
            <a:spAutoFit/>
          </a:bodyPr>
          <a:lstStyle/>
          <a:p>
            <a:r>
              <a:rPr lang="en-US" sz="800" b="1">
                <a:solidFill>
                  <a:srgbClr val="000000"/>
                </a:solidFill>
              </a:rPr>
              <a:t>Robotics</a:t>
            </a:r>
            <a:endParaRPr lang="en-IE" sz="800" b="1">
              <a:solidFill>
                <a:srgbClr val="000000"/>
              </a:solidFill>
            </a:endParaRPr>
          </a:p>
        </p:txBody>
      </p:sp>
      <p:sp>
        <p:nvSpPr>
          <p:cNvPr id="21" name="TextBox 20">
            <a:extLst>
              <a:ext uri="{FF2B5EF4-FFF2-40B4-BE49-F238E27FC236}">
                <a16:creationId xmlns:a16="http://schemas.microsoft.com/office/drawing/2014/main" id="{D17DE4E7-E4D9-41D2-939B-4207058028DE}"/>
              </a:ext>
            </a:extLst>
          </p:cNvPr>
          <p:cNvSpPr txBox="1"/>
          <p:nvPr/>
        </p:nvSpPr>
        <p:spPr>
          <a:xfrm>
            <a:off x="11076680" y="3509757"/>
            <a:ext cx="972650" cy="215444"/>
          </a:xfrm>
          <a:prstGeom prst="rect">
            <a:avLst/>
          </a:prstGeom>
          <a:solidFill>
            <a:schemeClr val="bg1"/>
          </a:solidFill>
        </p:spPr>
        <p:txBody>
          <a:bodyPr wrap="square" rtlCol="0">
            <a:spAutoFit/>
          </a:bodyPr>
          <a:lstStyle/>
          <a:p>
            <a:r>
              <a:rPr lang="en-US" sz="800" b="1">
                <a:solidFill>
                  <a:srgbClr val="000000"/>
                </a:solidFill>
              </a:rPr>
              <a:t>Energy Storage</a:t>
            </a:r>
            <a:endParaRPr lang="en-IE" sz="800" b="1">
              <a:solidFill>
                <a:srgbClr val="000000"/>
              </a:solidFill>
            </a:endParaRPr>
          </a:p>
        </p:txBody>
      </p:sp>
      <p:sp>
        <p:nvSpPr>
          <p:cNvPr id="22" name="TextBox 21">
            <a:extLst>
              <a:ext uri="{FF2B5EF4-FFF2-40B4-BE49-F238E27FC236}">
                <a16:creationId xmlns:a16="http://schemas.microsoft.com/office/drawing/2014/main" id="{D3A6AFAB-864C-4F05-B954-22CD72C37CBC}"/>
              </a:ext>
            </a:extLst>
          </p:cNvPr>
          <p:cNvSpPr txBox="1"/>
          <p:nvPr/>
        </p:nvSpPr>
        <p:spPr>
          <a:xfrm>
            <a:off x="11076680" y="3878990"/>
            <a:ext cx="972650" cy="338554"/>
          </a:xfrm>
          <a:prstGeom prst="rect">
            <a:avLst/>
          </a:prstGeom>
          <a:solidFill>
            <a:schemeClr val="bg1"/>
          </a:solidFill>
        </p:spPr>
        <p:txBody>
          <a:bodyPr wrap="square" rtlCol="0">
            <a:spAutoFit/>
          </a:bodyPr>
          <a:lstStyle/>
          <a:p>
            <a:r>
              <a:rPr lang="en-US" sz="800" b="1" dirty="0">
                <a:solidFill>
                  <a:srgbClr val="000000"/>
                </a:solidFill>
              </a:rPr>
              <a:t>Artificial Intelligence</a:t>
            </a:r>
            <a:endParaRPr lang="en-IE" sz="800" b="1" dirty="0">
              <a:solidFill>
                <a:srgbClr val="000000"/>
              </a:solidFill>
            </a:endParaRPr>
          </a:p>
        </p:txBody>
      </p:sp>
      <p:sp>
        <p:nvSpPr>
          <p:cNvPr id="23" name="TextBox 22">
            <a:extLst>
              <a:ext uri="{FF2B5EF4-FFF2-40B4-BE49-F238E27FC236}">
                <a16:creationId xmlns:a16="http://schemas.microsoft.com/office/drawing/2014/main" id="{2EBAAB03-F1F8-43C2-9F1B-39698E800CBE}"/>
              </a:ext>
            </a:extLst>
          </p:cNvPr>
          <p:cNvSpPr txBox="1"/>
          <p:nvPr/>
        </p:nvSpPr>
        <p:spPr>
          <a:xfrm>
            <a:off x="8419290" y="4978641"/>
            <a:ext cx="2144522" cy="369332"/>
          </a:xfrm>
          <a:prstGeom prst="rect">
            <a:avLst/>
          </a:prstGeom>
          <a:solidFill>
            <a:schemeClr val="bg1"/>
          </a:solidFill>
        </p:spPr>
        <p:txBody>
          <a:bodyPr wrap="square" rtlCol="0">
            <a:spAutoFit/>
          </a:bodyPr>
          <a:lstStyle/>
          <a:p>
            <a:r>
              <a:rPr lang="lt-LT" dirty="0"/>
              <a:t>Metai (kas 20 metų)</a:t>
            </a:r>
            <a:endParaRPr lang="en-IE" sz="1200" b="1" dirty="0"/>
          </a:p>
        </p:txBody>
      </p:sp>
      <p:sp>
        <p:nvSpPr>
          <p:cNvPr id="25" name="TextBox 24">
            <a:extLst>
              <a:ext uri="{FF2B5EF4-FFF2-40B4-BE49-F238E27FC236}">
                <a16:creationId xmlns:a16="http://schemas.microsoft.com/office/drawing/2014/main" id="{D02085FB-5520-41F1-8BDB-CCDE99C7F47B}"/>
              </a:ext>
            </a:extLst>
          </p:cNvPr>
          <p:cNvSpPr txBox="1"/>
          <p:nvPr/>
        </p:nvSpPr>
        <p:spPr>
          <a:xfrm>
            <a:off x="9773689" y="5484409"/>
            <a:ext cx="2144522" cy="338554"/>
          </a:xfrm>
          <a:prstGeom prst="rect">
            <a:avLst/>
          </a:prstGeom>
          <a:noFill/>
        </p:spPr>
        <p:txBody>
          <a:bodyPr wrap="square">
            <a:spAutoFit/>
          </a:bodyPr>
          <a:lstStyle/>
          <a:p>
            <a:r>
              <a:rPr lang="en-IE" sz="1600" b="0" i="1">
                <a:solidFill>
                  <a:srgbClr val="999999"/>
                </a:solidFill>
                <a:effectLst/>
              </a:rPr>
              <a:t>Source: </a:t>
            </a:r>
            <a:r>
              <a:rPr lang="en-IE" sz="1600" b="0" i="1" u="none" strike="noStrike">
                <a:solidFill>
                  <a:srgbClr val="999999"/>
                </a:solidFill>
                <a:effectLst/>
                <a:hlinkClick r:id="rId3"/>
              </a:rPr>
              <a:t>ARK Invest</a:t>
            </a:r>
            <a:endParaRPr lang="en-IE" sz="1600"/>
          </a:p>
        </p:txBody>
      </p:sp>
      <p:sp>
        <p:nvSpPr>
          <p:cNvPr id="26" name="TextBox 25">
            <a:extLst>
              <a:ext uri="{FF2B5EF4-FFF2-40B4-BE49-F238E27FC236}">
                <a16:creationId xmlns:a16="http://schemas.microsoft.com/office/drawing/2014/main" id="{B3F59507-F42C-482A-A263-F1A4E206589E}"/>
              </a:ext>
            </a:extLst>
          </p:cNvPr>
          <p:cNvSpPr txBox="1"/>
          <p:nvPr/>
        </p:nvSpPr>
        <p:spPr>
          <a:xfrm>
            <a:off x="7465346" y="1096079"/>
            <a:ext cx="4098175" cy="400110"/>
          </a:xfrm>
          <a:prstGeom prst="rect">
            <a:avLst/>
          </a:prstGeom>
          <a:noFill/>
          <a:ln>
            <a:solidFill>
              <a:srgbClr val="1188A3"/>
            </a:solidFill>
          </a:ln>
        </p:spPr>
        <p:txBody>
          <a:bodyPr wrap="square" rtlCol="0">
            <a:spAutoFit/>
          </a:bodyPr>
          <a:lstStyle/>
          <a:p>
            <a:pPr algn="ctr"/>
            <a:r>
              <a:rPr lang="lt-LT" sz="2000" b="1" dirty="0"/>
              <a:t>Radikalių naujovių banga</a:t>
            </a:r>
            <a:endParaRPr lang="en-IE" sz="2000" b="1" dirty="0"/>
          </a:p>
        </p:txBody>
      </p:sp>
    </p:spTree>
    <p:extLst>
      <p:ext uri="{BB962C8B-B14F-4D97-AF65-F5344CB8AC3E}">
        <p14:creationId xmlns:p14="http://schemas.microsoft.com/office/powerpoint/2010/main" val="451254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D6A587-570D-41E5-A7EE-5341129F224C}"/>
              </a:ext>
            </a:extLst>
          </p:cNvPr>
          <p:cNvSpPr>
            <a:spLocks noGrp="1"/>
          </p:cNvSpPr>
          <p:nvPr>
            <p:ph type="body" sz="quarter" idx="18"/>
          </p:nvPr>
        </p:nvSpPr>
        <p:spPr>
          <a:xfrm>
            <a:off x="477018" y="1460937"/>
            <a:ext cx="11152487" cy="4477407"/>
          </a:xfrm>
        </p:spPr>
        <p:txBody>
          <a:bodyPr>
            <a:normAutofit fontScale="92500" lnSpcReduction="20000"/>
          </a:bodyPr>
          <a:lstStyle/>
          <a:p>
            <a:pPr indent="0">
              <a:lnSpc>
                <a:spcPct val="120000"/>
              </a:lnSpc>
            </a:pPr>
            <a:r>
              <a:rPr lang="lt-LT" dirty="0"/>
              <a:t>Kai girdime žmones kalbant apie inovacijas, dažnai girdime, kad tai yra naujų produktų arba galbūt naujų esamų produktų funkcijų sinonimas. Iš tikrųjų tai gana siauras požiūris į inovacijas ir yra viena iš pagrindinių klaidų, kurias daro nepatyrę inovatoriai.</a:t>
            </a:r>
          </a:p>
          <a:p>
            <a:pPr indent="0">
              <a:lnSpc>
                <a:spcPct val="120000"/>
              </a:lnSpc>
            </a:pPr>
            <a:r>
              <a:rPr lang="lt-LT" dirty="0"/>
              <a:t>Dažnai gali būti sudėtinga įveikti dėl to kylančias pasekmes, ypač didesnėse MVĮ, kur ne visi yra susipažinę su inovacijomis.</a:t>
            </a:r>
          </a:p>
          <a:p>
            <a:pPr indent="0">
              <a:lnSpc>
                <a:spcPct val="120000"/>
              </a:lnSpc>
            </a:pPr>
            <a:r>
              <a:rPr lang="lt-LT" dirty="0"/>
              <a:t>Tačiau šie iššūkiai nėra visiškai naujas dalykas. Inovacijų konsultacijų bendrovė </a:t>
            </a:r>
            <a:r>
              <a:rPr lang="en-US" dirty="0">
                <a:hlinkClick r:id="rId2"/>
              </a:rPr>
              <a:t>Doblin</a:t>
            </a:r>
            <a:r>
              <a:rPr lang="en-US" dirty="0"/>
              <a:t> </a:t>
            </a:r>
            <a:r>
              <a:rPr lang="lt-LT" dirty="0"/>
              <a:t>tai suprato dar praėjusio amžiaus devintajame dešimtmetyje ir, siekdama padėti išspręsti šią problemą, sukūrė „Dešimties tipų inovacijų sistemą“. Tai paprasta ir praktiška priemonė, kuria gali pasinaudoti kiekvienas inovatorius!</a:t>
            </a:r>
          </a:p>
          <a:p>
            <a:pPr indent="0">
              <a:lnSpc>
                <a:spcPct val="120000"/>
              </a:lnSpc>
            </a:pPr>
            <a:r>
              <a:rPr lang="lt-LT" dirty="0"/>
              <a:t>Po išsamių tyrimų Doblin nustatė, kad iš tikrųjų visas inovacijas sudaro tie patys 10 pagrindinių elementų.</a:t>
            </a: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IE" dirty="0"/>
          </a:p>
        </p:txBody>
      </p:sp>
      <p:sp>
        <p:nvSpPr>
          <p:cNvPr id="3" name="Text Placeholder 2">
            <a:extLst>
              <a:ext uri="{FF2B5EF4-FFF2-40B4-BE49-F238E27FC236}">
                <a16:creationId xmlns:a16="http://schemas.microsoft.com/office/drawing/2014/main" id="{10F0597D-126B-463E-B634-779B13A427E1}"/>
              </a:ext>
            </a:extLst>
          </p:cNvPr>
          <p:cNvSpPr>
            <a:spLocks noGrp="1"/>
          </p:cNvSpPr>
          <p:nvPr>
            <p:ph type="body" sz="quarter" idx="16"/>
          </p:nvPr>
        </p:nvSpPr>
        <p:spPr/>
        <p:txBody>
          <a:bodyPr>
            <a:normAutofit/>
          </a:bodyPr>
          <a:lstStyle/>
          <a:p>
            <a:r>
              <a:rPr lang="lt-LT" sz="3300" b="1" dirty="0"/>
              <a:t>Dešimt Doblino inovacijų tipų</a:t>
            </a:r>
            <a:endParaRPr lang="en-IE" sz="3300" b="1" dirty="0"/>
          </a:p>
        </p:txBody>
      </p:sp>
    </p:spTree>
    <p:extLst>
      <p:ext uri="{BB962C8B-B14F-4D97-AF65-F5344CB8AC3E}">
        <p14:creationId xmlns:p14="http://schemas.microsoft.com/office/powerpoint/2010/main" val="41670430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6A5364-E619-4AD6-9915-C36C0F93E89A}"/>
              </a:ext>
            </a:extLst>
          </p:cNvPr>
          <p:cNvSpPr>
            <a:spLocks noGrp="1"/>
          </p:cNvSpPr>
          <p:nvPr>
            <p:ph type="body" sz="quarter" idx="16"/>
          </p:nvPr>
        </p:nvSpPr>
        <p:spPr>
          <a:xfrm>
            <a:off x="798827" y="427310"/>
            <a:ext cx="10594345" cy="582221"/>
          </a:xfrm>
        </p:spPr>
        <p:txBody>
          <a:bodyPr>
            <a:normAutofit lnSpcReduction="10000"/>
          </a:bodyPr>
          <a:lstStyle/>
          <a:p>
            <a:r>
              <a:rPr lang="lt-LT" b="1" dirty="0"/>
              <a:t>Doblino dešimties tipų inovacijų sistema</a:t>
            </a:r>
          </a:p>
        </p:txBody>
      </p:sp>
      <p:sp>
        <p:nvSpPr>
          <p:cNvPr id="4" name="Rectangle 3">
            <a:extLst>
              <a:ext uri="{FF2B5EF4-FFF2-40B4-BE49-F238E27FC236}">
                <a16:creationId xmlns:a16="http://schemas.microsoft.com/office/drawing/2014/main" id="{74522C2B-FA95-4004-B33D-9659FC1C5260}"/>
              </a:ext>
            </a:extLst>
          </p:cNvPr>
          <p:cNvSpPr/>
          <p:nvPr/>
        </p:nvSpPr>
        <p:spPr>
          <a:xfrm>
            <a:off x="1813561" y="2448098"/>
            <a:ext cx="640080" cy="84374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000" b="1">
                <a:solidFill>
                  <a:schemeClr val="bg1"/>
                </a:solidFill>
              </a:rPr>
              <a:t>Pelno</a:t>
            </a:r>
          </a:p>
          <a:p>
            <a:pPr algn="ctr"/>
            <a:r>
              <a:rPr lang="lt-LT" sz="1000" b="1">
                <a:solidFill>
                  <a:schemeClr val="bg1"/>
                </a:solidFill>
              </a:rPr>
              <a:t>Modelis</a:t>
            </a:r>
          </a:p>
        </p:txBody>
      </p:sp>
      <p:sp>
        <p:nvSpPr>
          <p:cNvPr id="5" name="Rectangle 4">
            <a:extLst>
              <a:ext uri="{FF2B5EF4-FFF2-40B4-BE49-F238E27FC236}">
                <a16:creationId xmlns:a16="http://schemas.microsoft.com/office/drawing/2014/main" id="{04D4032F-F65C-4187-AD19-4F4D97D1B7D2}"/>
              </a:ext>
            </a:extLst>
          </p:cNvPr>
          <p:cNvSpPr/>
          <p:nvPr/>
        </p:nvSpPr>
        <p:spPr>
          <a:xfrm>
            <a:off x="2680857" y="2442556"/>
            <a:ext cx="640080" cy="84374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950" b="1">
                <a:solidFill>
                  <a:schemeClr val="bg1"/>
                </a:solidFill>
              </a:rPr>
              <a:t>Tinklas</a:t>
            </a:r>
          </a:p>
        </p:txBody>
      </p:sp>
      <p:sp>
        <p:nvSpPr>
          <p:cNvPr id="6" name="Rectangle 5">
            <a:extLst>
              <a:ext uri="{FF2B5EF4-FFF2-40B4-BE49-F238E27FC236}">
                <a16:creationId xmlns:a16="http://schemas.microsoft.com/office/drawing/2014/main" id="{5E6ED6F8-E755-49B5-8137-6925DDEEEB7F}"/>
              </a:ext>
            </a:extLst>
          </p:cNvPr>
          <p:cNvSpPr/>
          <p:nvPr/>
        </p:nvSpPr>
        <p:spPr>
          <a:xfrm>
            <a:off x="3558541" y="2442556"/>
            <a:ext cx="640080" cy="84374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900" b="1">
                <a:solidFill>
                  <a:schemeClr val="bg1"/>
                </a:solidFill>
              </a:rPr>
              <a:t>Struktūra</a:t>
            </a:r>
          </a:p>
        </p:txBody>
      </p:sp>
      <p:sp>
        <p:nvSpPr>
          <p:cNvPr id="7" name="Rectangle 6">
            <a:extLst>
              <a:ext uri="{FF2B5EF4-FFF2-40B4-BE49-F238E27FC236}">
                <a16:creationId xmlns:a16="http://schemas.microsoft.com/office/drawing/2014/main" id="{D59E6770-925F-4BE0-8538-23D50A1B6B0F}"/>
              </a:ext>
            </a:extLst>
          </p:cNvPr>
          <p:cNvSpPr/>
          <p:nvPr/>
        </p:nvSpPr>
        <p:spPr>
          <a:xfrm>
            <a:off x="4418214" y="2444229"/>
            <a:ext cx="698269" cy="84374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000" b="1">
                <a:solidFill>
                  <a:schemeClr val="bg1"/>
                </a:solidFill>
              </a:rPr>
              <a:t>Procesas</a:t>
            </a:r>
          </a:p>
        </p:txBody>
      </p:sp>
      <p:sp>
        <p:nvSpPr>
          <p:cNvPr id="9" name="Rectangle 8">
            <a:extLst>
              <a:ext uri="{FF2B5EF4-FFF2-40B4-BE49-F238E27FC236}">
                <a16:creationId xmlns:a16="http://schemas.microsoft.com/office/drawing/2014/main" id="{139F030A-0E90-41F2-ACF3-81C389E87D88}"/>
              </a:ext>
            </a:extLst>
          </p:cNvPr>
          <p:cNvSpPr/>
          <p:nvPr/>
        </p:nvSpPr>
        <p:spPr>
          <a:xfrm>
            <a:off x="5343698" y="2448098"/>
            <a:ext cx="696888" cy="843742"/>
          </a:xfrm>
          <a:prstGeom prst="rect">
            <a:avLst/>
          </a:prstGeom>
          <a:solidFill>
            <a:srgbClr val="E78E0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000" b="1">
                <a:solidFill>
                  <a:schemeClr val="bg1"/>
                </a:solidFill>
              </a:rPr>
              <a:t>Produkto našumas</a:t>
            </a:r>
          </a:p>
        </p:txBody>
      </p:sp>
      <p:sp>
        <p:nvSpPr>
          <p:cNvPr id="10" name="Rectangle 9">
            <a:extLst>
              <a:ext uri="{FF2B5EF4-FFF2-40B4-BE49-F238E27FC236}">
                <a16:creationId xmlns:a16="http://schemas.microsoft.com/office/drawing/2014/main" id="{ED0C90C5-7F76-4D48-BE83-E7ED06C5C653}"/>
              </a:ext>
            </a:extLst>
          </p:cNvPr>
          <p:cNvSpPr/>
          <p:nvPr/>
        </p:nvSpPr>
        <p:spPr>
          <a:xfrm>
            <a:off x="6241474" y="2448098"/>
            <a:ext cx="696888" cy="843742"/>
          </a:xfrm>
          <a:prstGeom prst="rect">
            <a:avLst/>
          </a:prstGeom>
          <a:solidFill>
            <a:srgbClr val="E78E0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000" b="1">
                <a:solidFill>
                  <a:schemeClr val="bg1"/>
                </a:solidFill>
              </a:rPr>
              <a:t>Produkto </a:t>
            </a:r>
          </a:p>
          <a:p>
            <a:pPr algn="ctr"/>
            <a:r>
              <a:rPr lang="lt-LT" sz="1000" b="1">
                <a:solidFill>
                  <a:schemeClr val="bg1"/>
                </a:solidFill>
              </a:rPr>
              <a:t>sistema</a:t>
            </a:r>
          </a:p>
        </p:txBody>
      </p:sp>
      <p:sp>
        <p:nvSpPr>
          <p:cNvPr id="11" name="Rectangle 10">
            <a:extLst>
              <a:ext uri="{FF2B5EF4-FFF2-40B4-BE49-F238E27FC236}">
                <a16:creationId xmlns:a16="http://schemas.microsoft.com/office/drawing/2014/main" id="{80F0FE77-7E06-4A57-BEBF-BBBFA26046E1}"/>
              </a:ext>
            </a:extLst>
          </p:cNvPr>
          <p:cNvSpPr/>
          <p:nvPr/>
        </p:nvSpPr>
        <p:spPr>
          <a:xfrm>
            <a:off x="7108770" y="2448098"/>
            <a:ext cx="640080" cy="843742"/>
          </a:xfrm>
          <a:prstGeom prst="rect">
            <a:avLst/>
          </a:prstGeom>
          <a:solidFill>
            <a:srgbClr val="FA6A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000" b="1">
                <a:solidFill>
                  <a:schemeClr val="bg1"/>
                </a:solidFill>
              </a:rPr>
              <a:t>Paslau-gos</a:t>
            </a:r>
          </a:p>
        </p:txBody>
      </p:sp>
      <p:sp>
        <p:nvSpPr>
          <p:cNvPr id="12" name="Rectangle 11">
            <a:extLst>
              <a:ext uri="{FF2B5EF4-FFF2-40B4-BE49-F238E27FC236}">
                <a16:creationId xmlns:a16="http://schemas.microsoft.com/office/drawing/2014/main" id="{BA3343EF-635A-4A88-B7FA-B51D4FFACDE4}"/>
              </a:ext>
            </a:extLst>
          </p:cNvPr>
          <p:cNvSpPr/>
          <p:nvPr/>
        </p:nvSpPr>
        <p:spPr>
          <a:xfrm>
            <a:off x="7949738" y="2442556"/>
            <a:ext cx="640080" cy="843742"/>
          </a:xfrm>
          <a:prstGeom prst="rect">
            <a:avLst/>
          </a:prstGeom>
          <a:solidFill>
            <a:srgbClr val="FA6A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000" b="1">
                <a:solidFill>
                  <a:schemeClr val="bg1"/>
                </a:solidFill>
              </a:rPr>
              <a:t>Kanalas</a:t>
            </a:r>
          </a:p>
        </p:txBody>
      </p:sp>
      <p:sp>
        <p:nvSpPr>
          <p:cNvPr id="13" name="Rectangle 12">
            <a:extLst>
              <a:ext uri="{FF2B5EF4-FFF2-40B4-BE49-F238E27FC236}">
                <a16:creationId xmlns:a16="http://schemas.microsoft.com/office/drawing/2014/main" id="{BDA09D30-A8D2-4072-8467-9FB28614C3B3}"/>
              </a:ext>
            </a:extLst>
          </p:cNvPr>
          <p:cNvSpPr/>
          <p:nvPr/>
        </p:nvSpPr>
        <p:spPr>
          <a:xfrm>
            <a:off x="8799025" y="2448098"/>
            <a:ext cx="640080" cy="843742"/>
          </a:xfrm>
          <a:prstGeom prst="rect">
            <a:avLst/>
          </a:prstGeom>
          <a:solidFill>
            <a:srgbClr val="FA6A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000" b="1">
                <a:solidFill>
                  <a:schemeClr val="bg1"/>
                </a:solidFill>
              </a:rPr>
              <a:t>Prekės ženklas</a:t>
            </a:r>
          </a:p>
        </p:txBody>
      </p:sp>
      <p:sp>
        <p:nvSpPr>
          <p:cNvPr id="14" name="Rectangle 13">
            <a:extLst>
              <a:ext uri="{FF2B5EF4-FFF2-40B4-BE49-F238E27FC236}">
                <a16:creationId xmlns:a16="http://schemas.microsoft.com/office/drawing/2014/main" id="{8506BF5A-833B-43B7-83A8-E226984CFF26}"/>
              </a:ext>
            </a:extLst>
          </p:cNvPr>
          <p:cNvSpPr/>
          <p:nvPr/>
        </p:nvSpPr>
        <p:spPr>
          <a:xfrm>
            <a:off x="9639993" y="2442556"/>
            <a:ext cx="640080" cy="843742"/>
          </a:xfrm>
          <a:prstGeom prst="rect">
            <a:avLst/>
          </a:prstGeom>
          <a:solidFill>
            <a:srgbClr val="FA6A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850" b="1">
                <a:solidFill>
                  <a:schemeClr val="bg1"/>
                </a:solidFill>
              </a:rPr>
              <a:t>Kliento įsitrauki-mas</a:t>
            </a:r>
            <a:endParaRPr lang="lt-LT" sz="900" b="1">
              <a:solidFill>
                <a:schemeClr val="bg1"/>
              </a:solidFill>
            </a:endParaRPr>
          </a:p>
        </p:txBody>
      </p:sp>
      <p:sp>
        <p:nvSpPr>
          <p:cNvPr id="19" name="Rectangle 18">
            <a:extLst>
              <a:ext uri="{FF2B5EF4-FFF2-40B4-BE49-F238E27FC236}">
                <a16:creationId xmlns:a16="http://schemas.microsoft.com/office/drawing/2014/main" id="{E80D5B8D-D260-42FF-B51A-CEB1B9632EB9}"/>
              </a:ext>
            </a:extLst>
          </p:cNvPr>
          <p:cNvSpPr/>
          <p:nvPr/>
        </p:nvSpPr>
        <p:spPr>
          <a:xfrm>
            <a:off x="1922319" y="3642825"/>
            <a:ext cx="3272443" cy="232756"/>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400" b="1" dirty="0">
                <a:solidFill>
                  <a:schemeClr val="bg1"/>
                </a:solidFill>
              </a:rPr>
              <a:t>Konfigūracija</a:t>
            </a:r>
          </a:p>
        </p:txBody>
      </p:sp>
      <p:sp>
        <p:nvSpPr>
          <p:cNvPr id="20" name="Rectangle 19">
            <a:extLst>
              <a:ext uri="{FF2B5EF4-FFF2-40B4-BE49-F238E27FC236}">
                <a16:creationId xmlns:a16="http://schemas.microsoft.com/office/drawing/2014/main" id="{CA73CC71-4AB8-48A0-BB86-6FC60A74531B}"/>
              </a:ext>
            </a:extLst>
          </p:cNvPr>
          <p:cNvSpPr/>
          <p:nvPr/>
        </p:nvSpPr>
        <p:spPr>
          <a:xfrm>
            <a:off x="7105996" y="3649287"/>
            <a:ext cx="3272443" cy="232756"/>
          </a:xfrm>
          <a:prstGeom prst="rect">
            <a:avLst/>
          </a:prstGeom>
          <a:solidFill>
            <a:srgbClr val="FA6A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400" b="1">
                <a:solidFill>
                  <a:schemeClr val="bg1"/>
                </a:solidFill>
              </a:rPr>
              <a:t>Patirtis</a:t>
            </a:r>
          </a:p>
        </p:txBody>
      </p:sp>
      <p:sp>
        <p:nvSpPr>
          <p:cNvPr id="21" name="Rectangle 20">
            <a:extLst>
              <a:ext uri="{FF2B5EF4-FFF2-40B4-BE49-F238E27FC236}">
                <a16:creationId xmlns:a16="http://schemas.microsoft.com/office/drawing/2014/main" id="{26A7527D-1AB4-4C8A-90AB-108FB4E2B1A5}"/>
              </a:ext>
            </a:extLst>
          </p:cNvPr>
          <p:cNvSpPr/>
          <p:nvPr/>
        </p:nvSpPr>
        <p:spPr>
          <a:xfrm>
            <a:off x="5343699" y="3652057"/>
            <a:ext cx="1537855" cy="229986"/>
          </a:xfrm>
          <a:prstGeom prst="rect">
            <a:avLst/>
          </a:prstGeom>
          <a:solidFill>
            <a:srgbClr val="E78E0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400" b="1"/>
              <a:t>Siūlymas</a:t>
            </a:r>
          </a:p>
        </p:txBody>
      </p:sp>
      <p:cxnSp>
        <p:nvCxnSpPr>
          <p:cNvPr id="23" name="Straight Connector 22">
            <a:extLst>
              <a:ext uri="{FF2B5EF4-FFF2-40B4-BE49-F238E27FC236}">
                <a16:creationId xmlns:a16="http://schemas.microsoft.com/office/drawing/2014/main" id="{F6D07E9F-D2BA-4055-B123-A3D637858EDA}"/>
              </a:ext>
            </a:extLst>
          </p:cNvPr>
          <p:cNvCxnSpPr/>
          <p:nvPr/>
        </p:nvCxnSpPr>
        <p:spPr>
          <a:xfrm>
            <a:off x="2579718" y="2078182"/>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68681FF-E2AD-449E-BF6B-A0AF92085921}"/>
              </a:ext>
            </a:extLst>
          </p:cNvPr>
          <p:cNvCxnSpPr/>
          <p:nvPr/>
        </p:nvCxnSpPr>
        <p:spPr>
          <a:xfrm>
            <a:off x="7869384" y="2048395"/>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6C76FC9-232F-4F11-907F-C2B98DAB2290}"/>
              </a:ext>
            </a:extLst>
          </p:cNvPr>
          <p:cNvCxnSpPr/>
          <p:nvPr/>
        </p:nvCxnSpPr>
        <p:spPr>
          <a:xfrm>
            <a:off x="6174972" y="2068484"/>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AAA69E4-2D16-4A78-BD2B-FB5EA1561CE4}"/>
              </a:ext>
            </a:extLst>
          </p:cNvPr>
          <p:cNvCxnSpPr/>
          <p:nvPr/>
        </p:nvCxnSpPr>
        <p:spPr>
          <a:xfrm>
            <a:off x="4387735" y="2068484"/>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62446B0-A900-4088-872C-8B25BF14A26E}"/>
              </a:ext>
            </a:extLst>
          </p:cNvPr>
          <p:cNvCxnSpPr/>
          <p:nvPr/>
        </p:nvCxnSpPr>
        <p:spPr>
          <a:xfrm>
            <a:off x="9570722" y="2078182"/>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7F480DB-FF56-4521-A893-EC840B122FAA}"/>
              </a:ext>
            </a:extLst>
          </p:cNvPr>
          <p:cNvCxnSpPr/>
          <p:nvPr/>
        </p:nvCxnSpPr>
        <p:spPr>
          <a:xfrm>
            <a:off x="1813561" y="3948546"/>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87A04E9-5ADD-4B3D-8803-2095359B6EAD}"/>
              </a:ext>
            </a:extLst>
          </p:cNvPr>
          <p:cNvCxnSpPr/>
          <p:nvPr/>
        </p:nvCxnSpPr>
        <p:spPr>
          <a:xfrm>
            <a:off x="3449782" y="3950624"/>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FE1EBBE-CC9C-47D1-A500-34D6968C2751}"/>
              </a:ext>
            </a:extLst>
          </p:cNvPr>
          <p:cNvCxnSpPr/>
          <p:nvPr/>
        </p:nvCxnSpPr>
        <p:spPr>
          <a:xfrm>
            <a:off x="5268884" y="3950624"/>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E534E23-FEF3-4A55-BDC4-C0B951ABFBE5}"/>
              </a:ext>
            </a:extLst>
          </p:cNvPr>
          <p:cNvCxnSpPr/>
          <p:nvPr/>
        </p:nvCxnSpPr>
        <p:spPr>
          <a:xfrm>
            <a:off x="7108770" y="3950624"/>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871CDF3-E9F8-4B72-A0F8-D98E0B6DBDC6}"/>
              </a:ext>
            </a:extLst>
          </p:cNvPr>
          <p:cNvCxnSpPr/>
          <p:nvPr/>
        </p:nvCxnSpPr>
        <p:spPr>
          <a:xfrm>
            <a:off x="8907089" y="3950624"/>
            <a:ext cx="0" cy="364374"/>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4FB2C34-155C-4423-AA91-9A217075D864}"/>
              </a:ext>
            </a:extLst>
          </p:cNvPr>
          <p:cNvSpPr txBox="1"/>
          <p:nvPr/>
        </p:nvSpPr>
        <p:spPr>
          <a:xfrm>
            <a:off x="1895303" y="4314998"/>
            <a:ext cx="1072342" cy="1131079"/>
          </a:xfrm>
          <a:prstGeom prst="rect">
            <a:avLst/>
          </a:prstGeom>
          <a:noFill/>
        </p:spPr>
        <p:txBody>
          <a:bodyPr wrap="square" rtlCol="0">
            <a:spAutoFit/>
          </a:bodyPr>
          <a:lstStyle/>
          <a:p>
            <a:r>
              <a:rPr lang="lt-LT" sz="1200" b="1">
                <a:solidFill>
                  <a:srgbClr val="000000"/>
                </a:solidFill>
              </a:rPr>
              <a:t>Pelno modelis</a:t>
            </a:r>
          </a:p>
          <a:p>
            <a:endParaRPr lang="lt-LT" sz="1200" b="1">
              <a:solidFill>
                <a:schemeClr val="bg2">
                  <a:lumMod val="50000"/>
                </a:schemeClr>
              </a:solidFill>
            </a:endParaRPr>
          </a:p>
          <a:p>
            <a:r>
              <a:rPr lang="lt-LT" sz="1050">
                <a:solidFill>
                  <a:schemeClr val="bg2">
                    <a:lumMod val="50000"/>
                  </a:schemeClr>
                </a:solidFill>
              </a:rPr>
              <a:t>Būdas, kuriuo uždirbate pinigus</a:t>
            </a:r>
          </a:p>
        </p:txBody>
      </p:sp>
      <p:sp>
        <p:nvSpPr>
          <p:cNvPr id="34" name="TextBox 33">
            <a:extLst>
              <a:ext uri="{FF2B5EF4-FFF2-40B4-BE49-F238E27FC236}">
                <a16:creationId xmlns:a16="http://schemas.microsoft.com/office/drawing/2014/main" id="{76224375-0530-49A3-BCD6-946FE341BF0F}"/>
              </a:ext>
            </a:extLst>
          </p:cNvPr>
          <p:cNvSpPr txBox="1"/>
          <p:nvPr/>
        </p:nvSpPr>
        <p:spPr>
          <a:xfrm>
            <a:off x="3558541" y="4328160"/>
            <a:ext cx="1072342" cy="784830"/>
          </a:xfrm>
          <a:prstGeom prst="rect">
            <a:avLst/>
          </a:prstGeom>
          <a:noFill/>
        </p:spPr>
        <p:txBody>
          <a:bodyPr wrap="square" rtlCol="0">
            <a:spAutoFit/>
          </a:bodyPr>
          <a:lstStyle/>
          <a:p>
            <a:r>
              <a:rPr lang="lt-LT" sz="1200" b="1">
                <a:solidFill>
                  <a:srgbClr val="000000"/>
                </a:solidFill>
              </a:rPr>
              <a:t>Struktūra</a:t>
            </a:r>
          </a:p>
          <a:p>
            <a:endParaRPr lang="lt-LT" sz="1200" b="1">
              <a:solidFill>
                <a:schemeClr val="bg2">
                  <a:lumMod val="50000"/>
                </a:schemeClr>
              </a:solidFill>
            </a:endParaRPr>
          </a:p>
          <a:p>
            <a:r>
              <a:rPr lang="lt-LT" sz="1050">
                <a:solidFill>
                  <a:schemeClr val="bg2">
                    <a:lumMod val="50000"/>
                  </a:schemeClr>
                </a:solidFill>
              </a:rPr>
              <a:t>Talentų ir turto suderinimas</a:t>
            </a:r>
          </a:p>
        </p:txBody>
      </p:sp>
      <p:sp>
        <p:nvSpPr>
          <p:cNvPr id="35" name="TextBox 34">
            <a:extLst>
              <a:ext uri="{FF2B5EF4-FFF2-40B4-BE49-F238E27FC236}">
                <a16:creationId xmlns:a16="http://schemas.microsoft.com/office/drawing/2014/main" id="{98EB4030-F445-44D4-B40F-528028F3C861}"/>
              </a:ext>
            </a:extLst>
          </p:cNvPr>
          <p:cNvSpPr txBox="1"/>
          <p:nvPr/>
        </p:nvSpPr>
        <p:spPr>
          <a:xfrm>
            <a:off x="5348201" y="4312920"/>
            <a:ext cx="1072342" cy="1131079"/>
          </a:xfrm>
          <a:prstGeom prst="rect">
            <a:avLst/>
          </a:prstGeom>
          <a:noFill/>
        </p:spPr>
        <p:txBody>
          <a:bodyPr wrap="square" rtlCol="0">
            <a:spAutoFit/>
          </a:bodyPr>
          <a:lstStyle/>
          <a:p>
            <a:r>
              <a:rPr lang="lt-LT" sz="1200" b="1">
                <a:solidFill>
                  <a:srgbClr val="000000"/>
                </a:solidFill>
              </a:rPr>
              <a:t>Produkto našumas</a:t>
            </a:r>
          </a:p>
          <a:p>
            <a:endParaRPr lang="lt-LT" sz="1200" b="1">
              <a:solidFill>
                <a:schemeClr val="bg2">
                  <a:lumMod val="50000"/>
                </a:schemeClr>
              </a:solidFill>
            </a:endParaRPr>
          </a:p>
          <a:p>
            <a:r>
              <a:rPr lang="lt-LT" sz="1050">
                <a:solidFill>
                  <a:schemeClr val="bg2">
                    <a:lumMod val="50000"/>
                  </a:schemeClr>
                </a:solidFill>
              </a:rPr>
              <a:t>Išskirtinės savybės ir funkcionalumas</a:t>
            </a:r>
          </a:p>
        </p:txBody>
      </p:sp>
      <p:sp>
        <p:nvSpPr>
          <p:cNvPr id="36" name="TextBox 35">
            <a:extLst>
              <a:ext uri="{FF2B5EF4-FFF2-40B4-BE49-F238E27FC236}">
                <a16:creationId xmlns:a16="http://schemas.microsoft.com/office/drawing/2014/main" id="{3CD757A5-3702-4E10-9840-AB3612BEE1AA}"/>
              </a:ext>
            </a:extLst>
          </p:cNvPr>
          <p:cNvSpPr txBox="1"/>
          <p:nvPr/>
        </p:nvSpPr>
        <p:spPr>
          <a:xfrm>
            <a:off x="7137861" y="4314998"/>
            <a:ext cx="1072342" cy="1107996"/>
          </a:xfrm>
          <a:prstGeom prst="rect">
            <a:avLst/>
          </a:prstGeom>
          <a:noFill/>
        </p:spPr>
        <p:txBody>
          <a:bodyPr wrap="square" rtlCol="0">
            <a:spAutoFit/>
          </a:bodyPr>
          <a:lstStyle/>
          <a:p>
            <a:r>
              <a:rPr lang="lt-LT" sz="1200" b="1">
                <a:solidFill>
                  <a:srgbClr val="000000"/>
                </a:solidFill>
              </a:rPr>
              <a:t>Paslauga</a:t>
            </a:r>
          </a:p>
          <a:p>
            <a:endParaRPr lang="lt-LT" sz="1200" b="1">
              <a:solidFill>
                <a:schemeClr val="bg2">
                  <a:lumMod val="50000"/>
                </a:schemeClr>
              </a:solidFill>
            </a:endParaRPr>
          </a:p>
          <a:p>
            <a:r>
              <a:rPr lang="lt-LT" sz="1050">
                <a:solidFill>
                  <a:schemeClr val="bg2">
                    <a:lumMod val="50000"/>
                  </a:schemeClr>
                </a:solidFill>
              </a:rPr>
              <a:t>Paramos patobulinimai, susiję su jūsų pasiūlymais</a:t>
            </a:r>
          </a:p>
        </p:txBody>
      </p:sp>
      <p:sp>
        <p:nvSpPr>
          <p:cNvPr id="37" name="TextBox 36">
            <a:extLst>
              <a:ext uri="{FF2B5EF4-FFF2-40B4-BE49-F238E27FC236}">
                <a16:creationId xmlns:a16="http://schemas.microsoft.com/office/drawing/2014/main" id="{8036707D-2957-45F3-B1F1-65BE9BEA209B}"/>
              </a:ext>
            </a:extLst>
          </p:cNvPr>
          <p:cNvSpPr txBox="1"/>
          <p:nvPr/>
        </p:nvSpPr>
        <p:spPr>
          <a:xfrm>
            <a:off x="9069097" y="4328160"/>
            <a:ext cx="1134683" cy="946413"/>
          </a:xfrm>
          <a:prstGeom prst="rect">
            <a:avLst/>
          </a:prstGeom>
          <a:noFill/>
        </p:spPr>
        <p:txBody>
          <a:bodyPr wrap="square" rtlCol="0">
            <a:spAutoFit/>
          </a:bodyPr>
          <a:lstStyle/>
          <a:p>
            <a:r>
              <a:rPr lang="lt-LT" sz="1200" b="1">
                <a:solidFill>
                  <a:srgbClr val="000000"/>
                </a:solidFill>
              </a:rPr>
              <a:t>Prekės ženklas</a:t>
            </a:r>
          </a:p>
          <a:p>
            <a:endParaRPr lang="lt-LT" sz="1200" b="1">
              <a:solidFill>
                <a:schemeClr val="bg2">
                  <a:lumMod val="50000"/>
                </a:schemeClr>
              </a:solidFill>
            </a:endParaRPr>
          </a:p>
          <a:p>
            <a:r>
              <a:rPr lang="lt-LT" sz="1050">
                <a:solidFill>
                  <a:schemeClr val="bg2">
                    <a:lumMod val="50000"/>
                  </a:schemeClr>
                </a:solidFill>
              </a:rPr>
              <a:t>Jūsų pasiūlymų ir verslo reprezentavimas</a:t>
            </a:r>
          </a:p>
        </p:txBody>
      </p:sp>
      <p:sp>
        <p:nvSpPr>
          <p:cNvPr id="38" name="TextBox 37">
            <a:extLst>
              <a:ext uri="{FF2B5EF4-FFF2-40B4-BE49-F238E27FC236}">
                <a16:creationId xmlns:a16="http://schemas.microsoft.com/office/drawing/2014/main" id="{C4E39CC7-2AD3-4C43-91E2-5342BB6FF64A}"/>
              </a:ext>
            </a:extLst>
          </p:cNvPr>
          <p:cNvSpPr txBox="1"/>
          <p:nvPr/>
        </p:nvSpPr>
        <p:spPr>
          <a:xfrm>
            <a:off x="9646920" y="1328429"/>
            <a:ext cx="1072342" cy="1069524"/>
          </a:xfrm>
          <a:prstGeom prst="rect">
            <a:avLst/>
          </a:prstGeom>
          <a:noFill/>
        </p:spPr>
        <p:txBody>
          <a:bodyPr wrap="square" rtlCol="0">
            <a:spAutoFit/>
          </a:bodyPr>
          <a:lstStyle/>
          <a:p>
            <a:r>
              <a:rPr lang="lt-LT" sz="1200" b="1">
                <a:solidFill>
                  <a:srgbClr val="000000"/>
                </a:solidFill>
              </a:rPr>
              <a:t>Klientų įtraukimas</a:t>
            </a:r>
          </a:p>
          <a:p>
            <a:endParaRPr lang="lt-LT" sz="800" b="1">
              <a:solidFill>
                <a:schemeClr val="bg2">
                  <a:lumMod val="50000"/>
                </a:schemeClr>
              </a:solidFill>
            </a:endParaRPr>
          </a:p>
          <a:p>
            <a:r>
              <a:rPr lang="lt-LT" sz="1050">
                <a:solidFill>
                  <a:schemeClr val="bg2">
                    <a:lumMod val="50000"/>
                  </a:schemeClr>
                </a:solidFill>
              </a:rPr>
              <a:t>Išskirtinė sąveika, kurią skatinate</a:t>
            </a:r>
          </a:p>
        </p:txBody>
      </p:sp>
      <p:sp>
        <p:nvSpPr>
          <p:cNvPr id="39" name="TextBox 38">
            <a:extLst>
              <a:ext uri="{FF2B5EF4-FFF2-40B4-BE49-F238E27FC236}">
                <a16:creationId xmlns:a16="http://schemas.microsoft.com/office/drawing/2014/main" id="{AC125C5C-79EF-4412-A69C-80F35AE720C6}"/>
              </a:ext>
            </a:extLst>
          </p:cNvPr>
          <p:cNvSpPr txBox="1"/>
          <p:nvPr/>
        </p:nvSpPr>
        <p:spPr>
          <a:xfrm>
            <a:off x="4409904" y="1322628"/>
            <a:ext cx="1072342" cy="1046440"/>
          </a:xfrm>
          <a:prstGeom prst="rect">
            <a:avLst/>
          </a:prstGeom>
          <a:noFill/>
        </p:spPr>
        <p:txBody>
          <a:bodyPr wrap="square" rtlCol="0">
            <a:spAutoFit/>
          </a:bodyPr>
          <a:lstStyle/>
          <a:p>
            <a:r>
              <a:rPr lang="lt-LT" sz="1200" b="1">
                <a:solidFill>
                  <a:srgbClr val="000000"/>
                </a:solidFill>
              </a:rPr>
              <a:t>Procesas</a:t>
            </a:r>
          </a:p>
          <a:p>
            <a:endParaRPr lang="lt-LT" sz="800" b="1">
              <a:solidFill>
                <a:schemeClr val="bg2">
                  <a:lumMod val="50000"/>
                </a:schemeClr>
              </a:solidFill>
            </a:endParaRPr>
          </a:p>
          <a:p>
            <a:r>
              <a:rPr lang="lt-LT" sz="1050">
                <a:solidFill>
                  <a:schemeClr val="bg2">
                    <a:lumMod val="50000"/>
                  </a:schemeClr>
                </a:solidFill>
              </a:rPr>
              <a:t>Pavyzdiniai arba geresni jūsų darbo atlikimo metodai</a:t>
            </a:r>
          </a:p>
        </p:txBody>
      </p:sp>
      <p:sp>
        <p:nvSpPr>
          <p:cNvPr id="40" name="TextBox 39">
            <a:extLst>
              <a:ext uri="{FF2B5EF4-FFF2-40B4-BE49-F238E27FC236}">
                <a16:creationId xmlns:a16="http://schemas.microsoft.com/office/drawing/2014/main" id="{1D9A17FA-9B99-45CD-B71A-6FA1B17B0661}"/>
              </a:ext>
            </a:extLst>
          </p:cNvPr>
          <p:cNvSpPr txBox="1"/>
          <p:nvPr/>
        </p:nvSpPr>
        <p:spPr>
          <a:xfrm>
            <a:off x="6243552" y="1328429"/>
            <a:ext cx="1072342" cy="1107996"/>
          </a:xfrm>
          <a:prstGeom prst="rect">
            <a:avLst/>
          </a:prstGeom>
          <a:noFill/>
        </p:spPr>
        <p:txBody>
          <a:bodyPr wrap="square" rtlCol="0">
            <a:spAutoFit/>
          </a:bodyPr>
          <a:lstStyle/>
          <a:p>
            <a:r>
              <a:rPr lang="lt-LT" sz="1200" b="1">
                <a:solidFill>
                  <a:srgbClr val="000000"/>
                </a:solidFill>
              </a:rPr>
              <a:t>Produkto sistema</a:t>
            </a:r>
          </a:p>
          <a:p>
            <a:endParaRPr lang="lt-LT" sz="1050">
              <a:solidFill>
                <a:schemeClr val="bg2">
                  <a:lumMod val="50000"/>
                </a:schemeClr>
              </a:solidFill>
            </a:endParaRPr>
          </a:p>
          <a:p>
            <a:r>
              <a:rPr lang="lt-LT" sz="1050">
                <a:solidFill>
                  <a:schemeClr val="bg2">
                    <a:lumMod val="50000"/>
                  </a:schemeClr>
                </a:solidFill>
              </a:rPr>
              <a:t>Papildomi produktai ir paslaugos</a:t>
            </a:r>
          </a:p>
        </p:txBody>
      </p:sp>
      <p:sp>
        <p:nvSpPr>
          <p:cNvPr id="41" name="TextBox 40">
            <a:extLst>
              <a:ext uri="{FF2B5EF4-FFF2-40B4-BE49-F238E27FC236}">
                <a16:creationId xmlns:a16="http://schemas.microsoft.com/office/drawing/2014/main" id="{7237A0AE-247C-405F-8477-9E0353F311D3}"/>
              </a:ext>
            </a:extLst>
          </p:cNvPr>
          <p:cNvSpPr txBox="1"/>
          <p:nvPr/>
        </p:nvSpPr>
        <p:spPr>
          <a:xfrm>
            <a:off x="7957705" y="1271015"/>
            <a:ext cx="1264225" cy="1208023"/>
          </a:xfrm>
          <a:prstGeom prst="rect">
            <a:avLst/>
          </a:prstGeom>
          <a:noFill/>
        </p:spPr>
        <p:txBody>
          <a:bodyPr wrap="square" rtlCol="0">
            <a:spAutoFit/>
          </a:bodyPr>
          <a:lstStyle/>
          <a:p>
            <a:r>
              <a:rPr lang="lt-LT" sz="1200" b="1">
                <a:solidFill>
                  <a:srgbClr val="000000"/>
                </a:solidFill>
              </a:rPr>
              <a:t>Kanalas</a:t>
            </a:r>
          </a:p>
          <a:p>
            <a:endParaRPr lang="lt-LT" sz="800" b="1">
              <a:solidFill>
                <a:schemeClr val="bg2">
                  <a:lumMod val="50000"/>
                </a:schemeClr>
              </a:solidFill>
            </a:endParaRPr>
          </a:p>
          <a:p>
            <a:r>
              <a:rPr lang="lt-LT" sz="1050">
                <a:solidFill>
                  <a:schemeClr val="bg2">
                    <a:lumMod val="50000"/>
                  </a:schemeClr>
                </a:solidFill>
              </a:rPr>
              <a:t>Kaip jūsų pasiūlymai pristatomi klientams ir vartotojams</a:t>
            </a:r>
          </a:p>
        </p:txBody>
      </p:sp>
      <p:sp>
        <p:nvSpPr>
          <p:cNvPr id="42" name="TextBox 41">
            <a:extLst>
              <a:ext uri="{FF2B5EF4-FFF2-40B4-BE49-F238E27FC236}">
                <a16:creationId xmlns:a16="http://schemas.microsoft.com/office/drawing/2014/main" id="{33482923-0F5F-4AB1-8CA6-F19F96E18E2A}"/>
              </a:ext>
            </a:extLst>
          </p:cNvPr>
          <p:cNvSpPr txBox="1"/>
          <p:nvPr/>
        </p:nvSpPr>
        <p:spPr>
          <a:xfrm>
            <a:off x="2570191" y="1301779"/>
            <a:ext cx="1072342" cy="1131079"/>
          </a:xfrm>
          <a:prstGeom prst="rect">
            <a:avLst/>
          </a:prstGeom>
          <a:noFill/>
        </p:spPr>
        <p:txBody>
          <a:bodyPr wrap="square" rtlCol="0">
            <a:spAutoFit/>
          </a:bodyPr>
          <a:lstStyle/>
          <a:p>
            <a:r>
              <a:rPr lang="lt-LT" sz="1200" b="1">
                <a:solidFill>
                  <a:srgbClr val="000000"/>
                </a:solidFill>
              </a:rPr>
              <a:t>Pelno modelis</a:t>
            </a:r>
          </a:p>
          <a:p>
            <a:endParaRPr lang="lt-LT" sz="1200" b="1">
              <a:solidFill>
                <a:schemeClr val="bg2">
                  <a:lumMod val="50000"/>
                </a:schemeClr>
              </a:solidFill>
            </a:endParaRPr>
          </a:p>
          <a:p>
            <a:r>
              <a:rPr lang="lt-LT" sz="1050">
                <a:solidFill>
                  <a:schemeClr val="bg2">
                    <a:lumMod val="50000"/>
                  </a:schemeClr>
                </a:solidFill>
              </a:rPr>
              <a:t>Būdas, kuriuo uždirbate pinigus</a:t>
            </a:r>
          </a:p>
        </p:txBody>
      </p:sp>
    </p:spTree>
    <p:extLst>
      <p:ext uri="{BB962C8B-B14F-4D97-AF65-F5344CB8AC3E}">
        <p14:creationId xmlns:p14="http://schemas.microsoft.com/office/powerpoint/2010/main" val="30608769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82DAC1-7214-468E-86F1-79D5DF163A1B}"/>
              </a:ext>
            </a:extLst>
          </p:cNvPr>
          <p:cNvSpPr>
            <a:spLocks noGrp="1"/>
          </p:cNvSpPr>
          <p:nvPr>
            <p:ph type="body" sz="quarter" idx="18"/>
          </p:nvPr>
        </p:nvSpPr>
        <p:spPr>
          <a:xfrm>
            <a:off x="1464959" y="1381269"/>
            <a:ext cx="5360834" cy="5528442"/>
          </a:xfrm>
        </p:spPr>
        <p:txBody>
          <a:bodyPr>
            <a:normAutofit fontScale="92500" lnSpcReduction="20000"/>
          </a:bodyPr>
          <a:lstStyle/>
          <a:p>
            <a:pPr>
              <a:lnSpc>
                <a:spcPct val="110000"/>
              </a:lnSpc>
            </a:pPr>
            <a:r>
              <a:rPr lang="lt-LT" dirty="0"/>
              <a:t>Dešimt elementų taip pat suskirstyti į tris pagrindines sritis</a:t>
            </a:r>
            <a:r>
              <a:rPr lang="en-US" dirty="0"/>
              <a:t>:</a:t>
            </a:r>
          </a:p>
          <a:p>
            <a:pPr marL="565200" indent="-457200">
              <a:lnSpc>
                <a:spcPct val="110000"/>
              </a:lnSpc>
              <a:buFont typeface="+mj-lt"/>
              <a:buAutoNum type="arabicPeriod"/>
            </a:pPr>
            <a:r>
              <a:rPr lang="lt-LT" b="1" dirty="0"/>
              <a:t>Konfigūracija</a:t>
            </a:r>
            <a:r>
              <a:rPr lang="lt-LT" dirty="0"/>
              <a:t> iš esmės apima vidinę organizacijos veiklą, jos verslo modelį ir pan</a:t>
            </a:r>
            <a:r>
              <a:rPr lang="en-US" dirty="0"/>
              <a:t>.</a:t>
            </a:r>
          </a:p>
          <a:p>
            <a:pPr marL="565200" indent="-457200">
              <a:lnSpc>
                <a:spcPct val="110000"/>
              </a:lnSpc>
              <a:buFont typeface="+mj-lt"/>
              <a:buAutoNum type="arabicPeriod"/>
            </a:pPr>
            <a:r>
              <a:rPr lang="lt-LT" b="1" dirty="0"/>
              <a:t>Siūlymas</a:t>
            </a:r>
            <a:r>
              <a:rPr lang="lt-LT" dirty="0"/>
              <a:t> apima pagrindinius organizacijos siūlomų produktų ir (arba) paslaugų aspektus</a:t>
            </a:r>
            <a:r>
              <a:rPr lang="en-US" dirty="0"/>
              <a:t>.</a:t>
            </a:r>
          </a:p>
          <a:p>
            <a:pPr marL="565200" indent="-457200">
              <a:lnSpc>
                <a:spcPct val="110000"/>
              </a:lnSpc>
              <a:buFont typeface="+mj-lt"/>
              <a:buAutoNum type="arabicPeriod"/>
            </a:pPr>
            <a:r>
              <a:rPr lang="lt-LT" dirty="0"/>
              <a:t>Galiausiai, į išorę nukreipti verslo elementai arba, kitaip tariant, </a:t>
            </a:r>
            <a:r>
              <a:rPr lang="lt-LT" b="1" dirty="0"/>
              <a:t>visa klientų patirtis</a:t>
            </a:r>
            <a:r>
              <a:rPr lang="en-US" dirty="0"/>
              <a:t>.</a:t>
            </a:r>
          </a:p>
          <a:p>
            <a:pPr>
              <a:lnSpc>
                <a:spcPct val="110000"/>
              </a:lnSpc>
            </a:pPr>
            <a:r>
              <a:rPr lang="lt-LT" dirty="0"/>
              <a:t>Doblin pabrėžė, kad, remiantis jų atliktais tyrimais, kuo daugiau inovacijų rūšių organizacija naudojo, tuo geresni buvo jos veiklos rezultatai.</a:t>
            </a:r>
            <a:endParaRPr lang="en-IE" dirty="0"/>
          </a:p>
        </p:txBody>
      </p:sp>
      <p:pic>
        <p:nvPicPr>
          <p:cNvPr id="1026" name="Picture 2" descr="Top Innovator Performance">
            <a:extLst>
              <a:ext uri="{FF2B5EF4-FFF2-40B4-BE49-F238E27FC236}">
                <a16:creationId xmlns:a16="http://schemas.microsoft.com/office/drawing/2014/main" id="{63D464DB-9630-49C1-AF12-4222F796983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946933" y="1776967"/>
            <a:ext cx="5287400" cy="345351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3F7628A-DBE0-42F5-8C52-C323DD68FD4F}"/>
              </a:ext>
            </a:extLst>
          </p:cNvPr>
          <p:cNvSpPr txBox="1"/>
          <p:nvPr/>
        </p:nvSpPr>
        <p:spPr>
          <a:xfrm rot="16200000">
            <a:off x="5516984" y="3448346"/>
            <a:ext cx="3031022" cy="338554"/>
          </a:xfrm>
          <a:prstGeom prst="rect">
            <a:avLst/>
          </a:prstGeom>
          <a:solidFill>
            <a:schemeClr val="tx2"/>
          </a:solidFill>
        </p:spPr>
        <p:txBody>
          <a:bodyPr wrap="square" lIns="91440" tIns="45720" rIns="91440" bIns="45720" rtlCol="0" anchor="t">
            <a:spAutoFit/>
          </a:bodyPr>
          <a:lstStyle/>
          <a:p>
            <a:r>
              <a:rPr lang="en-US" sz="1600" b="1"/>
              <a:t>Stock price (indexed to 100)</a:t>
            </a:r>
            <a:endParaRPr lang="en-IE" sz="1600" b="1"/>
          </a:p>
        </p:txBody>
      </p:sp>
      <p:sp>
        <p:nvSpPr>
          <p:cNvPr id="6" name="TextBox 5">
            <a:extLst>
              <a:ext uri="{FF2B5EF4-FFF2-40B4-BE49-F238E27FC236}">
                <a16:creationId xmlns:a16="http://schemas.microsoft.com/office/drawing/2014/main" id="{E7CB50A5-6333-4BE2-AD2D-5D9D9F6F4709}"/>
              </a:ext>
            </a:extLst>
          </p:cNvPr>
          <p:cNvSpPr txBox="1"/>
          <p:nvPr/>
        </p:nvSpPr>
        <p:spPr>
          <a:xfrm>
            <a:off x="11666483" y="2490952"/>
            <a:ext cx="525517" cy="369332"/>
          </a:xfrm>
          <a:prstGeom prst="rect">
            <a:avLst/>
          </a:prstGeom>
          <a:solidFill>
            <a:schemeClr val="bg2"/>
          </a:solidFill>
        </p:spPr>
        <p:txBody>
          <a:bodyPr wrap="square" rtlCol="0">
            <a:spAutoFit/>
          </a:bodyPr>
          <a:lstStyle/>
          <a:p>
            <a:r>
              <a:rPr lang="en-US" sz="900" b="1"/>
              <a:t>5+ Types</a:t>
            </a:r>
            <a:endParaRPr lang="en-IE" sz="900" b="1"/>
          </a:p>
        </p:txBody>
      </p:sp>
      <p:sp>
        <p:nvSpPr>
          <p:cNvPr id="8" name="TextBox 7">
            <a:extLst>
              <a:ext uri="{FF2B5EF4-FFF2-40B4-BE49-F238E27FC236}">
                <a16:creationId xmlns:a16="http://schemas.microsoft.com/office/drawing/2014/main" id="{C4A6B3DA-C4D4-4B18-AABE-00D92722957C}"/>
              </a:ext>
            </a:extLst>
          </p:cNvPr>
          <p:cNvSpPr txBox="1"/>
          <p:nvPr/>
        </p:nvSpPr>
        <p:spPr>
          <a:xfrm>
            <a:off x="11666483" y="3134394"/>
            <a:ext cx="525517" cy="369332"/>
          </a:xfrm>
          <a:prstGeom prst="rect">
            <a:avLst/>
          </a:prstGeom>
          <a:solidFill>
            <a:schemeClr val="bg2"/>
          </a:solidFill>
        </p:spPr>
        <p:txBody>
          <a:bodyPr wrap="square" rtlCol="0">
            <a:spAutoFit/>
          </a:bodyPr>
          <a:lstStyle/>
          <a:p>
            <a:r>
              <a:rPr lang="en-US" sz="900" b="1"/>
              <a:t>3-4 Types</a:t>
            </a:r>
            <a:endParaRPr lang="en-IE" sz="900" b="1"/>
          </a:p>
        </p:txBody>
      </p:sp>
      <p:sp>
        <p:nvSpPr>
          <p:cNvPr id="9" name="TextBox 8">
            <a:extLst>
              <a:ext uri="{FF2B5EF4-FFF2-40B4-BE49-F238E27FC236}">
                <a16:creationId xmlns:a16="http://schemas.microsoft.com/office/drawing/2014/main" id="{363BA592-B9A8-4956-AA02-8218C9F317EE}"/>
              </a:ext>
            </a:extLst>
          </p:cNvPr>
          <p:cNvSpPr txBox="1"/>
          <p:nvPr/>
        </p:nvSpPr>
        <p:spPr>
          <a:xfrm>
            <a:off x="11655973" y="3455276"/>
            <a:ext cx="525517" cy="369332"/>
          </a:xfrm>
          <a:prstGeom prst="rect">
            <a:avLst/>
          </a:prstGeom>
          <a:solidFill>
            <a:schemeClr val="bg2"/>
          </a:solidFill>
        </p:spPr>
        <p:txBody>
          <a:bodyPr wrap="square" rtlCol="0">
            <a:spAutoFit/>
          </a:bodyPr>
          <a:lstStyle/>
          <a:p>
            <a:r>
              <a:rPr lang="en-US" sz="900" b="1"/>
              <a:t>1 -2 Types</a:t>
            </a:r>
            <a:endParaRPr lang="en-IE" sz="900" b="1"/>
          </a:p>
        </p:txBody>
      </p:sp>
      <p:sp>
        <p:nvSpPr>
          <p:cNvPr id="10" name="TextBox 9">
            <a:extLst>
              <a:ext uri="{FF2B5EF4-FFF2-40B4-BE49-F238E27FC236}">
                <a16:creationId xmlns:a16="http://schemas.microsoft.com/office/drawing/2014/main" id="{8B470DD4-F112-4987-90E5-B669A8A4EAB9}"/>
              </a:ext>
            </a:extLst>
          </p:cNvPr>
          <p:cNvSpPr txBox="1"/>
          <p:nvPr/>
        </p:nvSpPr>
        <p:spPr>
          <a:xfrm>
            <a:off x="11676993" y="3960824"/>
            <a:ext cx="525517" cy="369332"/>
          </a:xfrm>
          <a:prstGeom prst="rect">
            <a:avLst/>
          </a:prstGeom>
          <a:solidFill>
            <a:schemeClr val="bg2"/>
          </a:solidFill>
        </p:spPr>
        <p:txBody>
          <a:bodyPr wrap="square" rtlCol="0">
            <a:spAutoFit/>
          </a:bodyPr>
          <a:lstStyle/>
          <a:p>
            <a:r>
              <a:rPr lang="en-US" sz="900" b="1"/>
              <a:t>S&amp;P 500</a:t>
            </a:r>
            <a:endParaRPr lang="en-IE" sz="900" b="1"/>
          </a:p>
        </p:txBody>
      </p:sp>
      <p:sp>
        <p:nvSpPr>
          <p:cNvPr id="12" name="TextBox 11">
            <a:extLst>
              <a:ext uri="{FF2B5EF4-FFF2-40B4-BE49-F238E27FC236}">
                <a16:creationId xmlns:a16="http://schemas.microsoft.com/office/drawing/2014/main" id="{873BC480-4A87-4EEC-B0C6-ED630CDCC872}"/>
              </a:ext>
            </a:extLst>
          </p:cNvPr>
          <p:cNvSpPr txBox="1"/>
          <p:nvPr/>
        </p:nvSpPr>
        <p:spPr>
          <a:xfrm>
            <a:off x="8067655" y="5481890"/>
            <a:ext cx="2961289" cy="738664"/>
          </a:xfrm>
          <a:prstGeom prst="rect">
            <a:avLst/>
          </a:prstGeom>
          <a:noFill/>
        </p:spPr>
        <p:txBody>
          <a:bodyPr wrap="square">
            <a:spAutoFit/>
          </a:bodyPr>
          <a:lstStyle/>
          <a:p>
            <a:r>
              <a:rPr lang="lt-LT" sz="1400" b="0" i="1" dirty="0">
                <a:solidFill>
                  <a:srgbClr val="999999"/>
                </a:solidFill>
                <a:effectLst/>
                <a:latin typeface="Noto Sans" panose="020B0502040504020204" pitchFamily="34" charset="0"/>
              </a:rPr>
              <a:t>Šaltinis</a:t>
            </a:r>
            <a:r>
              <a:rPr lang="en-US" sz="1400" b="0" i="1" dirty="0">
                <a:solidFill>
                  <a:srgbClr val="999999"/>
                </a:solidFill>
                <a:effectLst/>
                <a:latin typeface="Noto Sans" panose="020B0502040504020204" pitchFamily="34" charset="0"/>
              </a:rPr>
              <a:t>: Ten Types of Innovation: The Discipline of Building Breakthroughs, 2013, Wiley</a:t>
            </a:r>
            <a:endParaRPr lang="en-IE" sz="1400" dirty="0"/>
          </a:p>
        </p:txBody>
      </p:sp>
      <p:sp>
        <p:nvSpPr>
          <p:cNvPr id="13" name="Text Placeholder 2">
            <a:extLst>
              <a:ext uri="{FF2B5EF4-FFF2-40B4-BE49-F238E27FC236}">
                <a16:creationId xmlns:a16="http://schemas.microsoft.com/office/drawing/2014/main" id="{FFB3691A-C0F5-4D38-B321-D31CB37CBFF3}"/>
              </a:ext>
            </a:extLst>
          </p:cNvPr>
          <p:cNvSpPr>
            <a:spLocks noGrp="1"/>
          </p:cNvSpPr>
          <p:nvPr>
            <p:ph type="body" sz="quarter" idx="16"/>
          </p:nvPr>
        </p:nvSpPr>
        <p:spPr>
          <a:xfrm>
            <a:off x="1376401" y="317900"/>
            <a:ext cx="5844994" cy="895374"/>
          </a:xfrm>
        </p:spPr>
        <p:txBody>
          <a:bodyPr>
            <a:normAutofit/>
          </a:bodyPr>
          <a:lstStyle/>
          <a:p>
            <a:r>
              <a:rPr lang="lt-LT" sz="3300" b="1"/>
              <a:t>Doblino sistemos paaiškinimas</a:t>
            </a:r>
          </a:p>
        </p:txBody>
      </p:sp>
    </p:spTree>
    <p:extLst>
      <p:ext uri="{BB962C8B-B14F-4D97-AF65-F5344CB8AC3E}">
        <p14:creationId xmlns:p14="http://schemas.microsoft.com/office/powerpoint/2010/main" val="40324639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929625-CE09-42C0-BB8F-5A45E29E2B23}"/>
              </a:ext>
            </a:extLst>
          </p:cNvPr>
          <p:cNvSpPr>
            <a:spLocks noGrp="1"/>
          </p:cNvSpPr>
          <p:nvPr>
            <p:ph type="body" sz="quarter" idx="31"/>
          </p:nvPr>
        </p:nvSpPr>
        <p:spPr>
          <a:xfrm>
            <a:off x="1164753" y="3951362"/>
            <a:ext cx="3401236" cy="1988058"/>
          </a:xfrm>
        </p:spPr>
        <p:txBody>
          <a:bodyPr>
            <a:noAutofit/>
          </a:bodyPr>
          <a:lstStyle/>
          <a:p>
            <a:r>
              <a:rPr lang="lt-LT" sz="2400" b="1" dirty="0">
                <a:latin typeface="+mn-lt"/>
              </a:rPr>
              <a:t>Nustatykite</a:t>
            </a:r>
            <a:r>
              <a:rPr lang="lt-LT" sz="2400" dirty="0">
                <a:latin typeface="+mn-lt"/>
              </a:rPr>
              <a:t>, kiek jūsų įmonė, jos paslaugos ir produktai iš tikrųjų yra </a:t>
            </a:r>
            <a:r>
              <a:rPr lang="lt-LT" sz="2400" b="1" dirty="0">
                <a:latin typeface="+mn-lt"/>
              </a:rPr>
              <a:t>naujoviški</a:t>
            </a:r>
            <a:r>
              <a:rPr lang="lt-LT" sz="2400" dirty="0">
                <a:latin typeface="+mn-lt"/>
              </a:rPr>
              <a:t>.</a:t>
            </a:r>
          </a:p>
          <a:p>
            <a:endParaRPr lang="en-IE" sz="2400" dirty="0">
              <a:latin typeface="+mn-lt"/>
            </a:endParaRPr>
          </a:p>
        </p:txBody>
      </p:sp>
      <p:sp>
        <p:nvSpPr>
          <p:cNvPr id="3" name="Text Placeholder 2">
            <a:extLst>
              <a:ext uri="{FF2B5EF4-FFF2-40B4-BE49-F238E27FC236}">
                <a16:creationId xmlns:a16="http://schemas.microsoft.com/office/drawing/2014/main" id="{09E8451B-8009-4DB8-ADEB-5791586DDC7A}"/>
              </a:ext>
            </a:extLst>
          </p:cNvPr>
          <p:cNvSpPr>
            <a:spLocks noGrp="1"/>
          </p:cNvSpPr>
          <p:nvPr>
            <p:ph type="body" sz="quarter" idx="33"/>
          </p:nvPr>
        </p:nvSpPr>
        <p:spPr>
          <a:xfrm>
            <a:off x="4627558" y="3946612"/>
            <a:ext cx="2918097" cy="1988058"/>
          </a:xfrm>
        </p:spPr>
        <p:txBody>
          <a:bodyPr>
            <a:noAutofit/>
          </a:bodyPr>
          <a:lstStyle/>
          <a:p>
            <a:r>
              <a:rPr lang="lt-LT" sz="2400" dirty="0">
                <a:latin typeface="+mn-lt"/>
              </a:rPr>
              <a:t>Stenkitės </a:t>
            </a:r>
            <a:r>
              <a:rPr lang="lt-LT" sz="2400" b="1" dirty="0">
                <a:latin typeface="+mn-lt"/>
              </a:rPr>
              <a:t>suprasti rinką</a:t>
            </a:r>
            <a:r>
              <a:rPr lang="lt-LT" sz="2400" dirty="0">
                <a:latin typeface="+mn-lt"/>
              </a:rPr>
              <a:t> ir nustatyti joje esančias </a:t>
            </a:r>
            <a:r>
              <a:rPr lang="lt-LT" sz="2400" b="1" dirty="0">
                <a:latin typeface="+mn-lt"/>
              </a:rPr>
              <a:t>naujovių diegimo galimybes</a:t>
            </a:r>
            <a:r>
              <a:rPr lang="lt-LT" sz="2400" dirty="0">
                <a:latin typeface="+mn-lt"/>
              </a:rPr>
              <a:t>.</a:t>
            </a:r>
          </a:p>
          <a:p>
            <a:endParaRPr lang="en-IE" sz="2400" dirty="0">
              <a:latin typeface="+mn-lt"/>
            </a:endParaRPr>
          </a:p>
        </p:txBody>
      </p:sp>
      <p:sp>
        <p:nvSpPr>
          <p:cNvPr id="4" name="Text Placeholder 3">
            <a:extLst>
              <a:ext uri="{FF2B5EF4-FFF2-40B4-BE49-F238E27FC236}">
                <a16:creationId xmlns:a16="http://schemas.microsoft.com/office/drawing/2014/main" id="{BDC8BEE6-8AEE-41D0-B958-6FBF89131E87}"/>
              </a:ext>
            </a:extLst>
          </p:cNvPr>
          <p:cNvSpPr>
            <a:spLocks noGrp="1"/>
          </p:cNvSpPr>
          <p:nvPr>
            <p:ph type="body" sz="quarter" idx="35"/>
          </p:nvPr>
        </p:nvSpPr>
        <p:spPr>
          <a:xfrm>
            <a:off x="7816773" y="3907284"/>
            <a:ext cx="4089477" cy="1952044"/>
          </a:xfrm>
        </p:spPr>
        <p:txBody>
          <a:bodyPr>
            <a:noAutofit/>
          </a:bodyPr>
          <a:lstStyle/>
          <a:p>
            <a:r>
              <a:rPr lang="lt-LT" sz="2300" b="1" dirty="0">
                <a:latin typeface="+mn-lt"/>
              </a:rPr>
              <a:t>Įvertinkite</a:t>
            </a:r>
            <a:r>
              <a:rPr lang="lt-LT" sz="2300" dirty="0">
                <a:latin typeface="+mn-lt"/>
              </a:rPr>
              <a:t> savo pasiūlymus arba rinką pagal kiekvieną iš dešimties elementų ir </a:t>
            </a:r>
            <a:r>
              <a:rPr lang="lt-LT" sz="2300" b="1" dirty="0">
                <a:latin typeface="+mn-lt"/>
              </a:rPr>
              <a:t>nustatykite</a:t>
            </a:r>
            <a:r>
              <a:rPr lang="lt-LT" sz="2300" dirty="0">
                <a:latin typeface="+mn-lt"/>
              </a:rPr>
              <a:t>, ką pavyko padaryti gerai, o ką dar galima tobulinti ir diegti</a:t>
            </a:r>
            <a:r>
              <a:rPr lang="lt-LT" sz="2300" b="1" dirty="0">
                <a:latin typeface="+mn-lt"/>
              </a:rPr>
              <a:t> naujoves.</a:t>
            </a:r>
            <a:endParaRPr lang="en-IE" sz="2300" dirty="0">
              <a:latin typeface="+mn-lt"/>
            </a:endParaRPr>
          </a:p>
        </p:txBody>
      </p:sp>
      <p:sp>
        <p:nvSpPr>
          <p:cNvPr id="5" name="Text Placeholder 4">
            <a:extLst>
              <a:ext uri="{FF2B5EF4-FFF2-40B4-BE49-F238E27FC236}">
                <a16:creationId xmlns:a16="http://schemas.microsoft.com/office/drawing/2014/main" id="{57422C9A-8F7B-421F-B07A-0DA343141CAA}"/>
              </a:ext>
            </a:extLst>
          </p:cNvPr>
          <p:cNvSpPr>
            <a:spLocks noGrp="1"/>
          </p:cNvSpPr>
          <p:nvPr>
            <p:ph type="body" sz="quarter" idx="29"/>
          </p:nvPr>
        </p:nvSpPr>
        <p:spPr>
          <a:xfrm>
            <a:off x="592812" y="675505"/>
            <a:ext cx="11025353" cy="763507"/>
          </a:xfrm>
          <a:solidFill>
            <a:srgbClr val="85D2E1"/>
          </a:solidFill>
        </p:spPr>
        <p:txBody>
          <a:bodyPr>
            <a:normAutofit fontScale="77500" lnSpcReduction="20000"/>
          </a:bodyPr>
          <a:lstStyle/>
          <a:p>
            <a:r>
              <a:rPr lang="lt-LT" dirty="0"/>
              <a:t>Sistema yra labai universali ir praktiška priemonė, kuria galima ne tik kurti naujas inovacijas, bet ir naudotis:</a:t>
            </a:r>
            <a:endParaRPr lang="en-IE" dirty="0"/>
          </a:p>
        </p:txBody>
      </p:sp>
      <p:sp>
        <p:nvSpPr>
          <p:cNvPr id="6" name="TextBox 5">
            <a:extLst>
              <a:ext uri="{FF2B5EF4-FFF2-40B4-BE49-F238E27FC236}">
                <a16:creationId xmlns:a16="http://schemas.microsoft.com/office/drawing/2014/main" id="{5373F281-E17D-45F2-86B8-33DD544E6308}"/>
              </a:ext>
            </a:extLst>
          </p:cNvPr>
          <p:cNvSpPr txBox="1"/>
          <p:nvPr/>
        </p:nvSpPr>
        <p:spPr>
          <a:xfrm>
            <a:off x="592812" y="126124"/>
            <a:ext cx="11006376" cy="549381"/>
          </a:xfrm>
          <a:prstGeom prst="rect">
            <a:avLst/>
          </a:prstGeom>
          <a:solidFill>
            <a:srgbClr val="85D2E1"/>
          </a:solidFill>
        </p:spPr>
        <p:txBody>
          <a:bodyPr wrap="square" rtlCol="0">
            <a:spAutoFit/>
          </a:bodyPr>
          <a:lstStyle/>
          <a:p>
            <a:pPr lvl="0" algn="ctr">
              <a:lnSpc>
                <a:spcPct val="90000"/>
              </a:lnSpc>
              <a:spcBef>
                <a:spcPts val="1000"/>
              </a:spcBef>
              <a:defRPr/>
            </a:pPr>
            <a:r>
              <a:rPr lang="lt-LT" sz="3300" b="1">
                <a:solidFill>
                  <a:srgbClr val="000000"/>
                </a:solidFill>
              </a:rPr>
              <a:t>Doblino sistemos naudojimas</a:t>
            </a:r>
          </a:p>
        </p:txBody>
      </p:sp>
      <p:pic>
        <p:nvPicPr>
          <p:cNvPr id="8" name="Graphic 7" descr="Badge 1 outline">
            <a:extLst>
              <a:ext uri="{FF2B5EF4-FFF2-40B4-BE49-F238E27FC236}">
                <a16:creationId xmlns:a16="http://schemas.microsoft.com/office/drawing/2014/main" id="{AB29DE07-4A38-41A8-9246-5319A5DB1F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30034" y="2057400"/>
            <a:ext cx="914400" cy="914400"/>
          </a:xfrm>
          <a:prstGeom prst="rect">
            <a:avLst/>
          </a:prstGeom>
        </p:spPr>
      </p:pic>
      <p:pic>
        <p:nvPicPr>
          <p:cNvPr id="10" name="Graphic 9" descr="Badge outline">
            <a:extLst>
              <a:ext uri="{FF2B5EF4-FFF2-40B4-BE49-F238E27FC236}">
                <a16:creationId xmlns:a16="http://schemas.microsoft.com/office/drawing/2014/main" id="{5C2F6F88-C495-44AB-A8FC-1933714CE1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48287" y="2109952"/>
            <a:ext cx="914400" cy="884244"/>
          </a:xfrm>
          <a:prstGeom prst="rect">
            <a:avLst/>
          </a:prstGeom>
        </p:spPr>
      </p:pic>
      <p:pic>
        <p:nvPicPr>
          <p:cNvPr id="12" name="Graphic 11" descr="Badge 3 outline">
            <a:extLst>
              <a:ext uri="{FF2B5EF4-FFF2-40B4-BE49-F238E27FC236}">
                <a16:creationId xmlns:a16="http://schemas.microsoft.com/office/drawing/2014/main" id="{9E905AD6-AFAC-45B1-8695-84092A75EE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06191" y="2109952"/>
            <a:ext cx="914400" cy="884244"/>
          </a:xfrm>
          <a:prstGeom prst="rect">
            <a:avLst/>
          </a:prstGeom>
        </p:spPr>
      </p:pic>
      <p:sp>
        <p:nvSpPr>
          <p:cNvPr id="7" name="TextBox 6">
            <a:extLst>
              <a:ext uri="{FF2B5EF4-FFF2-40B4-BE49-F238E27FC236}">
                <a16:creationId xmlns:a16="http://schemas.microsoft.com/office/drawing/2014/main" id="{0F6AD69D-4FAF-43A7-AE50-531F1E5B535F}"/>
              </a:ext>
            </a:extLst>
          </p:cNvPr>
          <p:cNvSpPr txBox="1"/>
          <p:nvPr/>
        </p:nvSpPr>
        <p:spPr>
          <a:xfrm>
            <a:off x="4884090" y="5934670"/>
            <a:ext cx="2345266" cy="923330"/>
          </a:xfrm>
          <a:prstGeom prst="rect">
            <a:avLst/>
          </a:prstGeom>
          <a:solidFill>
            <a:schemeClr val="bg1"/>
          </a:solidFill>
        </p:spPr>
        <p:txBody>
          <a:bodyPr wrap="square" rtlCol="0">
            <a:spAutoFit/>
          </a:bodyPr>
          <a:lstStyle/>
          <a:p>
            <a:endParaRPr lang="en-US" dirty="0"/>
          </a:p>
          <a:p>
            <a:endParaRPr lang="en-IE" dirty="0"/>
          </a:p>
          <a:p>
            <a:endParaRPr lang="en-IE" dirty="0"/>
          </a:p>
        </p:txBody>
      </p:sp>
      <p:sp>
        <p:nvSpPr>
          <p:cNvPr id="9" name="TextBox 8">
            <a:extLst>
              <a:ext uri="{FF2B5EF4-FFF2-40B4-BE49-F238E27FC236}">
                <a16:creationId xmlns:a16="http://schemas.microsoft.com/office/drawing/2014/main" id="{2F15F467-A98A-4F52-8F0B-E09AE66B5866}"/>
              </a:ext>
            </a:extLst>
          </p:cNvPr>
          <p:cNvSpPr txBox="1"/>
          <p:nvPr/>
        </p:nvSpPr>
        <p:spPr>
          <a:xfrm>
            <a:off x="1267557" y="5859329"/>
            <a:ext cx="2918097" cy="584775"/>
          </a:xfrm>
          <a:prstGeom prst="rect">
            <a:avLst/>
          </a:prstGeom>
          <a:solidFill>
            <a:srgbClr val="85D2E1"/>
          </a:solidFill>
        </p:spPr>
        <p:txBody>
          <a:bodyPr wrap="square" rtlCol="0">
            <a:spAutoFit/>
          </a:bodyPr>
          <a:lstStyle/>
          <a:p>
            <a:pPr algn="ctr"/>
            <a:r>
              <a:rPr lang="lt-LT" sz="1600" b="1" dirty="0">
                <a:solidFill>
                  <a:srgbClr val="000000"/>
                </a:solidFill>
              </a:rPr>
              <a:t>Atlikite mūsų pasirengimo naujovėms testą - spauskite čia!</a:t>
            </a:r>
          </a:p>
        </p:txBody>
      </p:sp>
      <p:sp>
        <p:nvSpPr>
          <p:cNvPr id="13" name="TextBox 12">
            <a:extLst>
              <a:ext uri="{FF2B5EF4-FFF2-40B4-BE49-F238E27FC236}">
                <a16:creationId xmlns:a16="http://schemas.microsoft.com/office/drawing/2014/main" id="{F75B36F6-0F3C-4789-A880-9AE3D819FB42}"/>
              </a:ext>
            </a:extLst>
          </p:cNvPr>
          <p:cNvSpPr txBox="1"/>
          <p:nvPr/>
        </p:nvSpPr>
        <p:spPr>
          <a:xfrm>
            <a:off x="4837107" y="5859329"/>
            <a:ext cx="2918097" cy="646331"/>
          </a:xfrm>
          <a:prstGeom prst="rect">
            <a:avLst/>
          </a:prstGeom>
          <a:solidFill>
            <a:srgbClr val="85D2E1"/>
          </a:solidFill>
        </p:spPr>
        <p:txBody>
          <a:bodyPr wrap="square" rtlCol="0">
            <a:spAutoFit/>
          </a:bodyPr>
          <a:lstStyle/>
          <a:p>
            <a:pPr algn="ctr"/>
            <a:r>
              <a:rPr lang="lt-LT" b="1">
                <a:solidFill>
                  <a:srgbClr val="000000"/>
                </a:solidFill>
              </a:rPr>
              <a:t>Tęskite mokymosi kelionę 3 ir 6 moduliuose</a:t>
            </a:r>
          </a:p>
        </p:txBody>
      </p:sp>
      <p:sp>
        <p:nvSpPr>
          <p:cNvPr id="14" name="TextBox 13">
            <a:extLst>
              <a:ext uri="{FF2B5EF4-FFF2-40B4-BE49-F238E27FC236}">
                <a16:creationId xmlns:a16="http://schemas.microsoft.com/office/drawing/2014/main" id="{234E3972-8100-4612-BDD6-6EC05ECD9E97}"/>
              </a:ext>
            </a:extLst>
          </p:cNvPr>
          <p:cNvSpPr txBox="1"/>
          <p:nvPr/>
        </p:nvSpPr>
        <p:spPr>
          <a:xfrm>
            <a:off x="8453640" y="5859328"/>
            <a:ext cx="3145548" cy="738664"/>
          </a:xfrm>
          <a:prstGeom prst="rect">
            <a:avLst/>
          </a:prstGeom>
          <a:solidFill>
            <a:srgbClr val="85D2E1"/>
          </a:solidFill>
        </p:spPr>
        <p:txBody>
          <a:bodyPr wrap="square" rtlCol="0">
            <a:spAutoFit/>
          </a:bodyPr>
          <a:lstStyle/>
          <a:p>
            <a:pPr algn="ctr"/>
            <a:r>
              <a:rPr lang="lt-LT" sz="1400" b="1" dirty="0">
                <a:solidFill>
                  <a:srgbClr val="000000"/>
                </a:solidFill>
              </a:rPr>
              <a:t>Naudokitės 4 ir 5 moduliais, kad padėtumėte atlikti NPP (naujojo produkto vystymą) ir komercializaciją</a:t>
            </a:r>
            <a:endParaRPr lang="en-IE" sz="1400" b="1" dirty="0">
              <a:solidFill>
                <a:srgbClr val="000000"/>
              </a:solidFill>
            </a:endParaRPr>
          </a:p>
        </p:txBody>
      </p:sp>
    </p:spTree>
    <p:extLst>
      <p:ext uri="{BB962C8B-B14F-4D97-AF65-F5344CB8AC3E}">
        <p14:creationId xmlns:p14="http://schemas.microsoft.com/office/powerpoint/2010/main" val="32759489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1C1AA2-8841-43C8-BB10-0A2CB9713450}"/>
              </a:ext>
            </a:extLst>
          </p:cNvPr>
          <p:cNvSpPr>
            <a:spLocks noGrp="1"/>
          </p:cNvSpPr>
          <p:nvPr>
            <p:ph type="body" sz="quarter" idx="18"/>
          </p:nvPr>
        </p:nvSpPr>
        <p:spPr>
          <a:xfrm>
            <a:off x="315310" y="1555531"/>
            <a:ext cx="11729545" cy="4340772"/>
          </a:xfrm>
        </p:spPr>
        <p:txBody>
          <a:bodyPr vert="horz" lIns="91440" tIns="45720" rIns="91440" bIns="45720" rtlCol="0" anchor="t">
            <a:normAutofit fontScale="92500"/>
          </a:bodyPr>
          <a:lstStyle/>
          <a:p>
            <a:pPr indent="0">
              <a:lnSpc>
                <a:spcPct val="120000"/>
              </a:lnSpc>
            </a:pPr>
            <a:r>
              <a:rPr lang="lt-LT" dirty="0"/>
              <a:t>Nesvarbu, ar dar tik pradedate diegti naujoves, ar jau įgijote sėkmingos patirties, ar esate kovų išvargintas naujovių diegimo veteranas, nesvarbu, kokio lygio esate, </a:t>
            </a:r>
            <a:r>
              <a:rPr lang="lt-LT" b="1" dirty="0"/>
              <a:t>vis tiek galite bandyti ieškoti naujų augimo galimybių savo maisto pramonės MVĮ</a:t>
            </a:r>
            <a:r>
              <a:rPr lang="lt-LT" dirty="0"/>
              <a:t>. Jūsų požiūris į inovacijas daugiausia priklauso nuo jūsų galimybių ir strateginių tikslų. Galiausiai, inovacijų valdymas niekuo nesiskiria nuo bet kokių kitų svarbių pokyčių valdymo ir jam galioja daugiau ar mažiau tie patys principai.</a:t>
            </a:r>
          </a:p>
          <a:p>
            <a:pPr indent="0">
              <a:lnSpc>
                <a:spcPct val="120000"/>
              </a:lnSpc>
            </a:pPr>
            <a:r>
              <a:rPr lang="lt-LT" dirty="0"/>
              <a:t>Nors svarbu veikti greitai, neatkąskite daugiau, nei galite sukramtyti. Kad išvengtumėte nereikalingos sumaišties, norėdami pasinaudoti sistema, išanalizuokite savo verslą ir tada</a:t>
            </a:r>
            <a:r>
              <a:rPr lang="en-US" dirty="0"/>
              <a:t>:</a:t>
            </a:r>
            <a:endParaRPr lang="en-US" dirty="0">
              <a:cs typeface="Calibri"/>
            </a:endParaRPr>
          </a:p>
          <a:p>
            <a:pPr marL="342900" indent="0">
              <a:lnSpc>
                <a:spcPct val="120000"/>
              </a:lnSpc>
              <a:spcBef>
                <a:spcPts val="600"/>
              </a:spcBef>
              <a:buFont typeface="Arial" panose="020B0604020202020204" pitchFamily="34" charset="0"/>
              <a:buChar char="•"/>
            </a:pPr>
            <a:r>
              <a:rPr lang="en-US" b="1" dirty="0" err="1"/>
              <a:t>Suskirstykite</a:t>
            </a:r>
            <a:r>
              <a:rPr lang="en-US" b="1" dirty="0"/>
              <a:t> </a:t>
            </a:r>
            <a:r>
              <a:rPr lang="en-US" b="1" dirty="0" err="1"/>
              <a:t>strateginius</a:t>
            </a:r>
            <a:r>
              <a:rPr lang="en-US" b="1" dirty="0"/>
              <a:t> </a:t>
            </a:r>
            <a:r>
              <a:rPr lang="en-US" b="1" dirty="0" err="1"/>
              <a:t>tikslus</a:t>
            </a:r>
            <a:r>
              <a:rPr lang="en-US" b="1" dirty="0"/>
              <a:t> į </a:t>
            </a:r>
            <a:r>
              <a:rPr lang="en-US" b="1" dirty="0" err="1"/>
              <a:t>mažesnes</a:t>
            </a:r>
            <a:r>
              <a:rPr lang="en-US" b="1" dirty="0"/>
              <a:t>, </a:t>
            </a:r>
            <a:r>
              <a:rPr lang="en-US" b="1" dirty="0" err="1"/>
              <a:t>lengvai</a:t>
            </a:r>
            <a:r>
              <a:rPr lang="en-US" b="1" dirty="0"/>
              <a:t> </a:t>
            </a:r>
            <a:r>
              <a:rPr lang="en-US" b="1" dirty="0" err="1"/>
              <a:t>įgyvendinamas</a:t>
            </a:r>
            <a:r>
              <a:rPr lang="en-US" b="1" dirty="0"/>
              <a:t> </a:t>
            </a:r>
            <a:r>
              <a:rPr lang="en-US" b="1" dirty="0" err="1"/>
              <a:t>dalis</a:t>
            </a:r>
            <a:r>
              <a:rPr lang="en-US" b="1" dirty="0"/>
              <a:t>;</a:t>
            </a:r>
          </a:p>
          <a:p>
            <a:pPr marL="342900" indent="0">
              <a:lnSpc>
                <a:spcPct val="120000"/>
              </a:lnSpc>
              <a:spcBef>
                <a:spcPts val="600"/>
              </a:spcBef>
              <a:buFont typeface="Arial" panose="020B0604020202020204" pitchFamily="34" charset="0"/>
              <a:buChar char="•"/>
            </a:pPr>
            <a:r>
              <a:rPr lang="en-US" b="1" dirty="0" err="1"/>
              <a:t>Įsipareigokite</a:t>
            </a:r>
            <a:r>
              <a:rPr lang="en-US" b="1" dirty="0"/>
              <a:t> </a:t>
            </a:r>
            <a:r>
              <a:rPr lang="en-US" b="1" dirty="0" err="1"/>
              <a:t>vykdyti</a:t>
            </a:r>
            <a:r>
              <a:rPr lang="en-US" b="1" dirty="0"/>
              <a:t> </a:t>
            </a:r>
            <a:r>
              <a:rPr lang="en-US" b="1" dirty="0" err="1"/>
              <a:t>procesą</a:t>
            </a:r>
            <a:r>
              <a:rPr lang="en-US" b="1" dirty="0"/>
              <a:t>.</a:t>
            </a:r>
          </a:p>
        </p:txBody>
      </p:sp>
      <p:sp>
        <p:nvSpPr>
          <p:cNvPr id="3" name="Text Placeholder 2">
            <a:extLst>
              <a:ext uri="{FF2B5EF4-FFF2-40B4-BE49-F238E27FC236}">
                <a16:creationId xmlns:a16="http://schemas.microsoft.com/office/drawing/2014/main" id="{CF1E85D5-9924-4CB9-81D2-BEEDDE5D2F93}"/>
              </a:ext>
            </a:extLst>
          </p:cNvPr>
          <p:cNvSpPr>
            <a:spLocks noGrp="1"/>
          </p:cNvSpPr>
          <p:nvPr>
            <p:ph type="body" sz="quarter" idx="16"/>
          </p:nvPr>
        </p:nvSpPr>
        <p:spPr>
          <a:xfrm>
            <a:off x="609600" y="670586"/>
            <a:ext cx="10933216" cy="582221"/>
          </a:xfrm>
        </p:spPr>
        <p:txBody>
          <a:bodyPr>
            <a:normAutofit/>
          </a:bodyPr>
          <a:lstStyle/>
          <a:p>
            <a:r>
              <a:rPr lang="lt-LT" sz="3300" b="1" dirty="0"/>
              <a:t>Inovacijų diegimo pradžia</a:t>
            </a:r>
            <a:endParaRPr lang="en-IE" sz="3300" b="1" dirty="0"/>
          </a:p>
        </p:txBody>
      </p:sp>
      <p:grpSp>
        <p:nvGrpSpPr>
          <p:cNvPr id="7" name="Graphic 3">
            <a:extLst>
              <a:ext uri="{FF2B5EF4-FFF2-40B4-BE49-F238E27FC236}">
                <a16:creationId xmlns:a16="http://schemas.microsoft.com/office/drawing/2014/main" id="{9F644B26-31C7-4655-88A4-B65364DC2DD7}"/>
              </a:ext>
            </a:extLst>
          </p:cNvPr>
          <p:cNvGrpSpPr/>
          <p:nvPr/>
        </p:nvGrpSpPr>
        <p:grpSpPr>
          <a:xfrm>
            <a:off x="10036153" y="461142"/>
            <a:ext cx="1066935" cy="1001108"/>
            <a:chOff x="6615628" y="2116894"/>
            <a:chExt cx="1066935" cy="1001108"/>
          </a:xfrm>
        </p:grpSpPr>
        <p:sp>
          <p:nvSpPr>
            <p:cNvPr id="8" name="Freeform 1128">
              <a:extLst>
                <a:ext uri="{FF2B5EF4-FFF2-40B4-BE49-F238E27FC236}">
                  <a16:creationId xmlns:a16="http://schemas.microsoft.com/office/drawing/2014/main" id="{9753B257-13B3-40A6-A54A-9B2C88DF8897}"/>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00BADE"/>
            </a:solidFill>
            <a:ln w="27426" cap="flat">
              <a:noFill/>
              <a:prstDash val="solid"/>
              <a:miter/>
            </a:ln>
          </p:spPr>
          <p:txBody>
            <a:bodyPr rtlCol="0" anchor="ctr"/>
            <a:lstStyle/>
            <a:p>
              <a:endParaRPr lang="en-US"/>
            </a:p>
          </p:txBody>
        </p:sp>
        <p:grpSp>
          <p:nvGrpSpPr>
            <p:cNvPr id="9" name="Graphic 3">
              <a:extLst>
                <a:ext uri="{FF2B5EF4-FFF2-40B4-BE49-F238E27FC236}">
                  <a16:creationId xmlns:a16="http://schemas.microsoft.com/office/drawing/2014/main" id="{02CD1121-0A0B-4261-9056-25F9E3B71D72}"/>
                </a:ext>
              </a:extLst>
            </p:cNvPr>
            <p:cNvGrpSpPr/>
            <p:nvPr/>
          </p:nvGrpSpPr>
          <p:grpSpPr>
            <a:xfrm>
              <a:off x="6615628" y="2116894"/>
              <a:ext cx="1066935" cy="1001108"/>
              <a:chOff x="6615628" y="2116894"/>
              <a:chExt cx="1066935" cy="1001108"/>
            </a:xfrm>
            <a:solidFill>
              <a:srgbClr val="000000"/>
            </a:solidFill>
          </p:grpSpPr>
          <p:sp>
            <p:nvSpPr>
              <p:cNvPr id="10" name="Freeform 1130">
                <a:extLst>
                  <a:ext uri="{FF2B5EF4-FFF2-40B4-BE49-F238E27FC236}">
                    <a16:creationId xmlns:a16="http://schemas.microsoft.com/office/drawing/2014/main" id="{FE477CD8-ED44-47C5-A0C9-23B9C3584E55}"/>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000000"/>
              </a:solidFill>
              <a:ln w="27426" cap="flat">
                <a:noFill/>
                <a:prstDash val="solid"/>
                <a:miter/>
              </a:ln>
            </p:spPr>
            <p:txBody>
              <a:bodyPr rtlCol="0" anchor="ctr"/>
              <a:lstStyle/>
              <a:p>
                <a:endParaRPr lang="en-US"/>
              </a:p>
            </p:txBody>
          </p:sp>
          <p:sp>
            <p:nvSpPr>
              <p:cNvPr id="11" name="Freeform 1131">
                <a:extLst>
                  <a:ext uri="{FF2B5EF4-FFF2-40B4-BE49-F238E27FC236}">
                    <a16:creationId xmlns:a16="http://schemas.microsoft.com/office/drawing/2014/main" id="{78CE25A5-BD5B-49FD-BE1F-831AF2BA349A}"/>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000000"/>
              </a:solidFill>
              <a:ln w="27426" cap="flat">
                <a:noFill/>
                <a:prstDash val="solid"/>
                <a:miter/>
              </a:ln>
            </p:spPr>
            <p:txBody>
              <a:bodyPr rtlCol="0" anchor="ctr"/>
              <a:lstStyle/>
              <a:p>
                <a:endParaRPr lang="en-US"/>
              </a:p>
            </p:txBody>
          </p:sp>
          <p:sp>
            <p:nvSpPr>
              <p:cNvPr id="12" name="Freeform 1132">
                <a:extLst>
                  <a:ext uri="{FF2B5EF4-FFF2-40B4-BE49-F238E27FC236}">
                    <a16:creationId xmlns:a16="http://schemas.microsoft.com/office/drawing/2014/main" id="{D65E2B1A-D150-4063-A96D-49D403E0BBFE}"/>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000000"/>
              </a:solidFill>
              <a:ln w="27426" cap="flat">
                <a:noFill/>
                <a:prstDash val="solid"/>
                <a:miter/>
              </a:ln>
            </p:spPr>
            <p:txBody>
              <a:bodyPr rtlCol="0" anchor="ctr"/>
              <a:lstStyle/>
              <a:p>
                <a:endParaRPr lang="en-US"/>
              </a:p>
            </p:txBody>
          </p:sp>
          <p:sp>
            <p:nvSpPr>
              <p:cNvPr id="13" name="Freeform 1133">
                <a:extLst>
                  <a:ext uri="{FF2B5EF4-FFF2-40B4-BE49-F238E27FC236}">
                    <a16:creationId xmlns:a16="http://schemas.microsoft.com/office/drawing/2014/main" id="{48E6A050-BDC5-40FC-8DE1-F50B5C808926}"/>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000000"/>
              </a:solidFill>
              <a:ln w="27426" cap="flat">
                <a:noFill/>
                <a:prstDash val="solid"/>
                <a:miter/>
              </a:ln>
            </p:spPr>
            <p:txBody>
              <a:bodyPr rtlCol="0" anchor="ctr"/>
              <a:lstStyle/>
              <a:p>
                <a:endParaRPr lang="en-US"/>
              </a:p>
            </p:txBody>
          </p:sp>
          <p:sp>
            <p:nvSpPr>
              <p:cNvPr id="14" name="Freeform 1134">
                <a:extLst>
                  <a:ext uri="{FF2B5EF4-FFF2-40B4-BE49-F238E27FC236}">
                    <a16:creationId xmlns:a16="http://schemas.microsoft.com/office/drawing/2014/main" id="{A6F4D732-CC54-4C9D-8C5F-5F2B16E5CDC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000000"/>
              </a:solidFill>
              <a:ln w="27426" cap="flat">
                <a:noFill/>
                <a:prstDash val="solid"/>
                <a:miter/>
              </a:ln>
            </p:spPr>
            <p:txBody>
              <a:bodyPr rtlCol="0" anchor="ctr"/>
              <a:lstStyle/>
              <a:p>
                <a:endParaRPr lang="en-US"/>
              </a:p>
            </p:txBody>
          </p:sp>
          <p:sp>
            <p:nvSpPr>
              <p:cNvPr id="15" name="Freeform 1135">
                <a:extLst>
                  <a:ext uri="{FF2B5EF4-FFF2-40B4-BE49-F238E27FC236}">
                    <a16:creationId xmlns:a16="http://schemas.microsoft.com/office/drawing/2014/main" id="{88358234-9B08-4BA7-81B5-5E8EC6B2EA6E}"/>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000000"/>
              </a:solidFill>
              <a:ln w="27426" cap="flat">
                <a:noFill/>
                <a:prstDash val="solid"/>
                <a:miter/>
              </a:ln>
            </p:spPr>
            <p:txBody>
              <a:bodyPr rtlCol="0" anchor="ctr"/>
              <a:lstStyle/>
              <a:p>
                <a:endParaRPr lang="en-US"/>
              </a:p>
            </p:txBody>
          </p:sp>
          <p:sp>
            <p:nvSpPr>
              <p:cNvPr id="16" name="Freeform 1136">
                <a:extLst>
                  <a:ext uri="{FF2B5EF4-FFF2-40B4-BE49-F238E27FC236}">
                    <a16:creationId xmlns:a16="http://schemas.microsoft.com/office/drawing/2014/main" id="{4A2615BB-F8A8-4A8B-A4CB-2EE8E32A7D0B}"/>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000000"/>
              </a:solidFill>
              <a:ln w="27426" cap="flat">
                <a:noFill/>
                <a:prstDash val="solid"/>
                <a:miter/>
              </a:ln>
            </p:spPr>
            <p:txBody>
              <a:bodyPr rtlCol="0" anchor="ctr"/>
              <a:lstStyle/>
              <a:p>
                <a:endParaRPr lang="en-US"/>
              </a:p>
            </p:txBody>
          </p:sp>
          <p:sp>
            <p:nvSpPr>
              <p:cNvPr id="17" name="Freeform 1137">
                <a:extLst>
                  <a:ext uri="{FF2B5EF4-FFF2-40B4-BE49-F238E27FC236}">
                    <a16:creationId xmlns:a16="http://schemas.microsoft.com/office/drawing/2014/main" id="{B528AFCB-47D7-4033-BC7C-298BD6642C11}"/>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000000"/>
              </a:solidFill>
              <a:ln w="27426" cap="flat">
                <a:noFill/>
                <a:prstDash val="solid"/>
                <a:miter/>
              </a:ln>
            </p:spPr>
            <p:txBody>
              <a:bodyPr rtlCol="0" anchor="ctr"/>
              <a:lstStyle/>
              <a:p>
                <a:endParaRPr lang="en-US"/>
              </a:p>
            </p:txBody>
          </p:sp>
          <p:sp>
            <p:nvSpPr>
              <p:cNvPr id="18" name="Freeform 1138">
                <a:extLst>
                  <a:ext uri="{FF2B5EF4-FFF2-40B4-BE49-F238E27FC236}">
                    <a16:creationId xmlns:a16="http://schemas.microsoft.com/office/drawing/2014/main" id="{223E2F3C-E89C-42AE-A3B7-447C51D99C78}"/>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000000"/>
              </a:solidFill>
              <a:ln w="27426" cap="flat">
                <a:noFill/>
                <a:prstDash val="solid"/>
                <a:miter/>
              </a:ln>
            </p:spPr>
            <p:txBody>
              <a:bodyPr rtlCol="0" anchor="ctr"/>
              <a:lstStyle/>
              <a:p>
                <a:endParaRPr lang="en-US"/>
              </a:p>
            </p:txBody>
          </p:sp>
          <p:sp>
            <p:nvSpPr>
              <p:cNvPr id="19" name="Freeform 1139">
                <a:extLst>
                  <a:ext uri="{FF2B5EF4-FFF2-40B4-BE49-F238E27FC236}">
                    <a16:creationId xmlns:a16="http://schemas.microsoft.com/office/drawing/2014/main" id="{5EB9F2F3-921F-4683-B238-51DE10EA401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000000"/>
              </a:solidFill>
              <a:ln w="27426" cap="flat">
                <a:noFill/>
                <a:prstDash val="solid"/>
                <a:miter/>
              </a:ln>
            </p:spPr>
            <p:txBody>
              <a:bodyPr rtlCol="0" anchor="ctr"/>
              <a:lstStyle/>
              <a:p>
                <a:endParaRPr lang="en-US"/>
              </a:p>
            </p:txBody>
          </p:sp>
          <p:sp>
            <p:nvSpPr>
              <p:cNvPr id="20" name="Freeform 1140">
                <a:extLst>
                  <a:ext uri="{FF2B5EF4-FFF2-40B4-BE49-F238E27FC236}">
                    <a16:creationId xmlns:a16="http://schemas.microsoft.com/office/drawing/2014/main" id="{2DCACEEF-EB9F-415C-828D-C333E9A520B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000000"/>
              </a:solidFill>
              <a:ln w="27426" cap="flat">
                <a:noFill/>
                <a:prstDash val="solid"/>
                <a:miter/>
              </a:ln>
            </p:spPr>
            <p:txBody>
              <a:bodyPr rtlCol="0" anchor="ctr"/>
              <a:lstStyle/>
              <a:p>
                <a:endParaRPr lang="en-US"/>
              </a:p>
            </p:txBody>
          </p:sp>
          <p:sp>
            <p:nvSpPr>
              <p:cNvPr id="21" name="Freeform 1141">
                <a:extLst>
                  <a:ext uri="{FF2B5EF4-FFF2-40B4-BE49-F238E27FC236}">
                    <a16:creationId xmlns:a16="http://schemas.microsoft.com/office/drawing/2014/main" id="{77585696-9DB0-40A1-BDE4-DD0205AF0667}"/>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2234123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5439EC8-E6FA-4024-91B3-B282A396A15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8602116" y="1293608"/>
            <a:ext cx="2266512" cy="3978298"/>
          </a:xfrm>
        </p:spPr>
      </p:pic>
      <p:sp>
        <p:nvSpPr>
          <p:cNvPr id="3" name="Text Placeholder 2">
            <a:extLst>
              <a:ext uri="{FF2B5EF4-FFF2-40B4-BE49-F238E27FC236}">
                <a16:creationId xmlns:a16="http://schemas.microsoft.com/office/drawing/2014/main" id="{C440BC29-8AEC-41BA-81AB-C91EA5401FE3}"/>
              </a:ext>
            </a:extLst>
          </p:cNvPr>
          <p:cNvSpPr>
            <a:spLocks noGrp="1"/>
          </p:cNvSpPr>
          <p:nvPr>
            <p:ph type="body" sz="quarter" idx="18"/>
          </p:nvPr>
        </p:nvSpPr>
        <p:spPr>
          <a:xfrm>
            <a:off x="1880342" y="3019098"/>
            <a:ext cx="4983180" cy="1573924"/>
          </a:xfrm>
        </p:spPr>
        <p:txBody>
          <a:bodyPr>
            <a:normAutofit lnSpcReduction="10000"/>
          </a:bodyPr>
          <a:lstStyle/>
          <a:p>
            <a:pPr algn="ctr"/>
            <a:endParaRPr lang="en-US" sz="1100" dirty="0"/>
          </a:p>
          <a:p>
            <a:pPr algn="ctr"/>
            <a:r>
              <a:rPr lang="lt-LT" dirty="0"/>
              <a:t>Problema = galimybė</a:t>
            </a:r>
          </a:p>
          <a:p>
            <a:pPr algn="ctr"/>
            <a:endParaRPr lang="lt-LT" dirty="0"/>
          </a:p>
          <a:p>
            <a:pPr algn="ctr"/>
            <a:r>
              <a:rPr lang="lt-LT" dirty="0"/>
              <a:t>DIDELĖ problema = DIDELĖ galimybė</a:t>
            </a:r>
            <a:endParaRPr lang="en-IE" dirty="0"/>
          </a:p>
        </p:txBody>
      </p:sp>
      <p:sp>
        <p:nvSpPr>
          <p:cNvPr id="4" name="Text Placeholder 3">
            <a:extLst>
              <a:ext uri="{FF2B5EF4-FFF2-40B4-BE49-F238E27FC236}">
                <a16:creationId xmlns:a16="http://schemas.microsoft.com/office/drawing/2014/main" id="{5E5F2F87-59AD-4A4D-8F55-377241C6610A}"/>
              </a:ext>
            </a:extLst>
          </p:cNvPr>
          <p:cNvSpPr>
            <a:spLocks noGrp="1"/>
          </p:cNvSpPr>
          <p:nvPr>
            <p:ph type="body" sz="quarter" idx="16"/>
          </p:nvPr>
        </p:nvSpPr>
        <p:spPr>
          <a:xfrm>
            <a:off x="734714" y="642972"/>
            <a:ext cx="5361286" cy="582221"/>
          </a:xfrm>
        </p:spPr>
        <p:txBody>
          <a:bodyPr>
            <a:normAutofit/>
          </a:bodyPr>
          <a:lstStyle/>
          <a:p>
            <a:r>
              <a:rPr lang="lt-LT" sz="3300" b="1" dirty="0"/>
              <a:t>K</a:t>
            </a:r>
            <a:r>
              <a:rPr lang="fi-FI" sz="3300" b="1" dirty="0"/>
              <a:t>lausimas, kurį reikia užduoti</a:t>
            </a:r>
            <a:endParaRPr lang="en-IE" sz="3300" b="1" dirty="0"/>
          </a:p>
        </p:txBody>
      </p:sp>
      <p:sp>
        <p:nvSpPr>
          <p:cNvPr id="7" name="TextBox 6">
            <a:extLst>
              <a:ext uri="{FF2B5EF4-FFF2-40B4-BE49-F238E27FC236}">
                <a16:creationId xmlns:a16="http://schemas.microsoft.com/office/drawing/2014/main" id="{C96F9321-E6E4-407B-83F6-8BE9E8E1D64C}"/>
              </a:ext>
            </a:extLst>
          </p:cNvPr>
          <p:cNvSpPr txBox="1"/>
          <p:nvPr/>
        </p:nvSpPr>
        <p:spPr>
          <a:xfrm>
            <a:off x="2022870" y="1902371"/>
            <a:ext cx="4698124" cy="646331"/>
          </a:xfrm>
          <a:prstGeom prst="rect">
            <a:avLst/>
          </a:prstGeom>
          <a:noFill/>
        </p:spPr>
        <p:txBody>
          <a:bodyPr wrap="square" rtlCol="0">
            <a:spAutoFit/>
          </a:bodyPr>
          <a:lstStyle/>
          <a:p>
            <a:r>
              <a:rPr lang="lt-LT" sz="3600" b="1" dirty="0">
                <a:solidFill>
                  <a:srgbClr val="000000"/>
                </a:solidFill>
              </a:rPr>
              <a:t>Kur slypi problema??</a:t>
            </a:r>
            <a:endParaRPr lang="en-IE" sz="3600" b="1" dirty="0">
              <a:solidFill>
                <a:srgbClr val="000000"/>
              </a:solidFill>
            </a:endParaRPr>
          </a:p>
        </p:txBody>
      </p:sp>
      <p:sp>
        <p:nvSpPr>
          <p:cNvPr id="10" name="TextBox 9">
            <a:extLst>
              <a:ext uri="{FF2B5EF4-FFF2-40B4-BE49-F238E27FC236}">
                <a16:creationId xmlns:a16="http://schemas.microsoft.com/office/drawing/2014/main" id="{300C0B6C-01DA-4033-BCA6-91096F060D4C}"/>
              </a:ext>
            </a:extLst>
          </p:cNvPr>
          <p:cNvSpPr txBox="1"/>
          <p:nvPr/>
        </p:nvSpPr>
        <p:spPr>
          <a:xfrm>
            <a:off x="1880343" y="4920165"/>
            <a:ext cx="5392816" cy="1200329"/>
          </a:xfrm>
          <a:prstGeom prst="rect">
            <a:avLst/>
          </a:prstGeom>
          <a:noFill/>
        </p:spPr>
        <p:txBody>
          <a:bodyPr wrap="square" rtlCol="0">
            <a:spAutoFit/>
          </a:bodyPr>
          <a:lstStyle/>
          <a:p>
            <a:r>
              <a:rPr lang="lt-LT" sz="3600" b="1" dirty="0">
                <a:solidFill>
                  <a:srgbClr val="000000"/>
                </a:solidFill>
              </a:rPr>
              <a:t>Dizaino mąstysena </a:t>
            </a:r>
            <a:r>
              <a:rPr lang="en-US" sz="3600" b="1" dirty="0" err="1">
                <a:solidFill>
                  <a:srgbClr val="000000"/>
                </a:solidFill>
              </a:rPr>
              <a:t>padeda</a:t>
            </a:r>
            <a:r>
              <a:rPr lang="en-US" sz="3600" b="1" dirty="0">
                <a:solidFill>
                  <a:srgbClr val="000000"/>
                </a:solidFill>
              </a:rPr>
              <a:t> </a:t>
            </a:r>
            <a:r>
              <a:rPr lang="en-US" sz="3600" b="1" dirty="0" err="1">
                <a:solidFill>
                  <a:srgbClr val="000000"/>
                </a:solidFill>
              </a:rPr>
              <a:t>rasti</a:t>
            </a:r>
            <a:r>
              <a:rPr lang="lt-LT" sz="3600" b="1" dirty="0">
                <a:solidFill>
                  <a:srgbClr val="000000"/>
                </a:solidFill>
              </a:rPr>
              <a:t> </a:t>
            </a:r>
            <a:r>
              <a:rPr lang="en-US" sz="3600" b="1" dirty="0">
                <a:solidFill>
                  <a:srgbClr val="000000"/>
                </a:solidFill>
              </a:rPr>
              <a:t>SPRENDIMUS!</a:t>
            </a:r>
          </a:p>
        </p:txBody>
      </p:sp>
    </p:spTree>
    <p:extLst>
      <p:ext uri="{BB962C8B-B14F-4D97-AF65-F5344CB8AC3E}">
        <p14:creationId xmlns:p14="http://schemas.microsoft.com/office/powerpoint/2010/main" val="17998414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00602A-3680-43DF-A0FD-F7CBD4DB285B}"/>
              </a:ext>
            </a:extLst>
          </p:cNvPr>
          <p:cNvSpPr>
            <a:spLocks noGrp="1"/>
          </p:cNvSpPr>
          <p:nvPr>
            <p:ph type="body" sz="quarter" idx="16"/>
          </p:nvPr>
        </p:nvSpPr>
        <p:spPr>
          <a:xfrm>
            <a:off x="2149154" y="934084"/>
            <a:ext cx="4235894" cy="2776782"/>
          </a:xfrm>
        </p:spPr>
        <p:txBody>
          <a:bodyPr>
            <a:normAutofit/>
          </a:bodyPr>
          <a:lstStyle/>
          <a:p>
            <a:r>
              <a:rPr lang="lt-LT" dirty="0"/>
              <a:t>Dizaino </a:t>
            </a:r>
            <a:r>
              <a:rPr lang="lt-LT" dirty="0" err="1"/>
              <a:t>mastysenos</a:t>
            </a:r>
            <a:r>
              <a:rPr lang="en-US" dirty="0"/>
              <a:t> </a:t>
            </a:r>
            <a:r>
              <a:rPr lang="en-US" dirty="0" err="1"/>
              <a:t>procesas</a:t>
            </a:r>
            <a:endParaRPr lang="en-IE" dirty="0"/>
          </a:p>
        </p:txBody>
      </p:sp>
      <p:sp>
        <p:nvSpPr>
          <p:cNvPr id="3" name="Text Placeholder 2">
            <a:extLst>
              <a:ext uri="{FF2B5EF4-FFF2-40B4-BE49-F238E27FC236}">
                <a16:creationId xmlns:a16="http://schemas.microsoft.com/office/drawing/2014/main" id="{7F673741-50A7-4476-A376-683F8D0D3EEA}"/>
              </a:ext>
            </a:extLst>
          </p:cNvPr>
          <p:cNvSpPr>
            <a:spLocks noGrp="1"/>
          </p:cNvSpPr>
          <p:nvPr>
            <p:ph type="body" sz="quarter" idx="17"/>
          </p:nvPr>
        </p:nvSpPr>
        <p:spPr/>
        <p:txBody>
          <a:bodyPr>
            <a:normAutofit fontScale="85000" lnSpcReduction="20000"/>
          </a:bodyPr>
          <a:lstStyle/>
          <a:p>
            <a:r>
              <a:rPr lang="en-US"/>
              <a:t>3</a:t>
            </a:r>
            <a:endParaRPr lang="en-IE"/>
          </a:p>
        </p:txBody>
      </p:sp>
    </p:spTree>
    <p:extLst>
      <p:ext uri="{BB962C8B-B14F-4D97-AF65-F5344CB8AC3E}">
        <p14:creationId xmlns:p14="http://schemas.microsoft.com/office/powerpoint/2010/main" val="6380018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7380CC-BB93-4BB3-BF90-7ABC17C5D8DA}"/>
              </a:ext>
            </a:extLst>
          </p:cNvPr>
          <p:cNvSpPr>
            <a:spLocks noGrp="1"/>
          </p:cNvSpPr>
          <p:nvPr>
            <p:ph type="body" sz="quarter" idx="14"/>
          </p:nvPr>
        </p:nvSpPr>
        <p:spPr>
          <a:xfrm>
            <a:off x="10507075" y="4262820"/>
            <a:ext cx="785328" cy="1056986"/>
          </a:xfrm>
        </p:spPr>
        <p:txBody>
          <a:bodyPr>
            <a:normAutofit fontScale="62500" lnSpcReduction="20000"/>
          </a:bodyPr>
          <a:lstStyle/>
          <a:p>
            <a:r>
              <a:rPr lang="en-US"/>
              <a:t>”</a:t>
            </a:r>
            <a:endParaRPr lang="en-IE"/>
          </a:p>
        </p:txBody>
      </p:sp>
      <p:sp>
        <p:nvSpPr>
          <p:cNvPr id="3" name="Text Placeholder 2">
            <a:extLst>
              <a:ext uri="{FF2B5EF4-FFF2-40B4-BE49-F238E27FC236}">
                <a16:creationId xmlns:a16="http://schemas.microsoft.com/office/drawing/2014/main" id="{0BCCED6F-3E69-465A-B5E5-B2B4A4EE9EDA}"/>
              </a:ext>
            </a:extLst>
          </p:cNvPr>
          <p:cNvSpPr>
            <a:spLocks noGrp="1"/>
          </p:cNvSpPr>
          <p:nvPr>
            <p:ph type="body" sz="quarter" idx="13"/>
          </p:nvPr>
        </p:nvSpPr>
        <p:spPr>
          <a:xfrm>
            <a:off x="6343935" y="825831"/>
            <a:ext cx="5248975" cy="4493975"/>
          </a:xfrm>
        </p:spPr>
        <p:txBody>
          <a:bodyPr/>
          <a:lstStyle/>
          <a:p>
            <a:pPr>
              <a:lnSpc>
                <a:spcPct val="100000"/>
              </a:lnSpc>
              <a:spcBef>
                <a:spcPts val="600"/>
              </a:spcBef>
            </a:pPr>
            <a:r>
              <a:rPr lang="lt-LT" dirty="0"/>
              <a:t>Dizaino mąstysena – tai į </a:t>
            </a:r>
            <a:r>
              <a:rPr lang="lt-LT" b="1" dirty="0"/>
              <a:t>žmogų orientuotas požiūris</a:t>
            </a:r>
            <a:r>
              <a:rPr lang="lt-LT" dirty="0"/>
              <a:t> į inovacijas, kuris remiasi dizainerio įrankių rinkiniu, siekiant integruoti </a:t>
            </a:r>
            <a:r>
              <a:rPr lang="lt-LT" b="1" dirty="0"/>
              <a:t>žmonių poreikius, technologijų galimybes ir verslo sėkmės reikalavimus</a:t>
            </a:r>
            <a:r>
              <a:rPr lang="lt-LT" dirty="0"/>
              <a:t>.</a:t>
            </a:r>
          </a:p>
          <a:p>
            <a:endParaRPr lang="en-IE" dirty="0"/>
          </a:p>
        </p:txBody>
      </p:sp>
      <p:sp>
        <p:nvSpPr>
          <p:cNvPr id="4" name="Text Placeholder 3">
            <a:extLst>
              <a:ext uri="{FF2B5EF4-FFF2-40B4-BE49-F238E27FC236}">
                <a16:creationId xmlns:a16="http://schemas.microsoft.com/office/drawing/2014/main" id="{C218B71C-A900-4A26-88FF-9E5FA09DFF8E}"/>
              </a:ext>
            </a:extLst>
          </p:cNvPr>
          <p:cNvSpPr>
            <a:spLocks noGrp="1"/>
          </p:cNvSpPr>
          <p:nvPr>
            <p:ph type="body" sz="quarter" idx="15"/>
          </p:nvPr>
        </p:nvSpPr>
        <p:spPr>
          <a:xfrm>
            <a:off x="6096000" y="615529"/>
            <a:ext cx="983359" cy="705084"/>
          </a:xfrm>
        </p:spPr>
        <p:txBody>
          <a:bodyPr/>
          <a:lstStyle/>
          <a:p>
            <a:r>
              <a:rPr lang="lt-LT" sz="8100" dirty="0"/>
              <a:t>„</a:t>
            </a:r>
          </a:p>
        </p:txBody>
      </p:sp>
      <p:pic>
        <p:nvPicPr>
          <p:cNvPr id="9" name="Picture Placeholder 8" descr="A picture containing indoor, arranged&#10;&#10;Description automatically generated">
            <a:extLst>
              <a:ext uri="{FF2B5EF4-FFF2-40B4-BE49-F238E27FC236}">
                <a16:creationId xmlns:a16="http://schemas.microsoft.com/office/drawing/2014/main" id="{045737D7-49B9-48AA-BDA8-01DB207C94C7}"/>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l="16202" r="10997"/>
          <a:stretch/>
        </p:blipFill>
        <p:spPr>
          <a:xfrm>
            <a:off x="705779" y="0"/>
            <a:ext cx="5248975" cy="6858001"/>
          </a:xfrm>
        </p:spPr>
      </p:pic>
      <p:sp>
        <p:nvSpPr>
          <p:cNvPr id="7" name="TextBox 6">
            <a:extLst>
              <a:ext uri="{FF2B5EF4-FFF2-40B4-BE49-F238E27FC236}">
                <a16:creationId xmlns:a16="http://schemas.microsoft.com/office/drawing/2014/main" id="{C6351F35-82BA-4E42-89B8-CFEA31D1DE65}"/>
              </a:ext>
            </a:extLst>
          </p:cNvPr>
          <p:cNvSpPr txBox="1"/>
          <p:nvPr/>
        </p:nvSpPr>
        <p:spPr>
          <a:xfrm>
            <a:off x="7851739" y="5419912"/>
            <a:ext cx="6096000" cy="369332"/>
          </a:xfrm>
          <a:prstGeom prst="rect">
            <a:avLst/>
          </a:prstGeom>
          <a:noFill/>
        </p:spPr>
        <p:txBody>
          <a:bodyPr wrap="square">
            <a:spAutoFit/>
          </a:bodyPr>
          <a:lstStyle/>
          <a:p>
            <a:r>
              <a:rPr lang="en-US" dirty="0">
                <a:solidFill>
                  <a:schemeClr val="bg2">
                    <a:lumMod val="50000"/>
                  </a:schemeClr>
                </a:solidFill>
              </a:rPr>
              <a:t>- Tim Brown IDEO</a:t>
            </a:r>
            <a:r>
              <a:rPr lang="lt-LT" dirty="0">
                <a:solidFill>
                  <a:schemeClr val="bg2">
                    <a:lumMod val="50000"/>
                  </a:schemeClr>
                </a:solidFill>
              </a:rPr>
              <a:t> vykdomasis pirmininkas</a:t>
            </a:r>
            <a:endParaRPr lang="en-IE" dirty="0">
              <a:solidFill>
                <a:schemeClr val="bg2">
                  <a:lumMod val="50000"/>
                </a:schemeClr>
              </a:solidFill>
            </a:endParaRPr>
          </a:p>
        </p:txBody>
      </p:sp>
    </p:spTree>
    <p:extLst>
      <p:ext uri="{BB962C8B-B14F-4D97-AF65-F5344CB8AC3E}">
        <p14:creationId xmlns:p14="http://schemas.microsoft.com/office/powerpoint/2010/main" val="15993490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8FF62E-756F-4D62-A840-6D5B88FB23F8}"/>
              </a:ext>
            </a:extLst>
          </p:cNvPr>
          <p:cNvSpPr>
            <a:spLocks noGrp="1"/>
          </p:cNvSpPr>
          <p:nvPr>
            <p:ph type="body" sz="quarter" idx="18"/>
          </p:nvPr>
        </p:nvSpPr>
        <p:spPr>
          <a:xfrm>
            <a:off x="0" y="2375556"/>
            <a:ext cx="4582510" cy="3452060"/>
          </a:xfrm>
        </p:spPr>
        <p:txBody>
          <a:bodyPr vert="horz" lIns="91440" tIns="45720" rIns="91440" bIns="45720" rtlCol="0" anchor="t">
            <a:normAutofit fontScale="92500" lnSpcReduction="20000"/>
          </a:bodyPr>
          <a:lstStyle/>
          <a:p>
            <a:pPr indent="0">
              <a:lnSpc>
                <a:spcPct val="120000"/>
              </a:lnSpc>
            </a:pPr>
            <a:r>
              <a:rPr lang="lt-LT" dirty="0">
                <a:solidFill>
                  <a:srgbClr val="030303"/>
                </a:solidFill>
                <a:latin typeface="Roboto"/>
                <a:ea typeface="Roboto"/>
              </a:rPr>
              <a:t>Dizaino mąstysena </a:t>
            </a:r>
            <a:r>
              <a:rPr lang="lt-LT" dirty="0"/>
              <a:t>–</a:t>
            </a:r>
            <a:r>
              <a:rPr lang="lt-LT" dirty="0">
                <a:solidFill>
                  <a:srgbClr val="030303"/>
                </a:solidFill>
                <a:latin typeface="Roboto"/>
                <a:ea typeface="Roboto"/>
              </a:rPr>
              <a:t> </a:t>
            </a:r>
            <a:r>
              <a:rPr lang="lt-LT" b="1" dirty="0">
                <a:solidFill>
                  <a:srgbClr val="030303"/>
                </a:solidFill>
                <a:latin typeface="Roboto"/>
                <a:ea typeface="Roboto"/>
              </a:rPr>
              <a:t>tai 5 žingsnių procesas</a:t>
            </a:r>
            <a:r>
              <a:rPr lang="lt-LT" dirty="0">
                <a:solidFill>
                  <a:srgbClr val="030303"/>
                </a:solidFill>
                <a:latin typeface="Roboto"/>
                <a:ea typeface="Roboto"/>
              </a:rPr>
              <a:t>, kurio metu kuriamos prasmingos idėjos, padedančios spręsti realias tam tikros žmonių grupės problemas. Šis procesas daugeliui įmonių atnešė daug patenkintų klientų, o verslininkams iš viso pasaulio padėjo spręsti problemas, taikant naujus inovatyvius sprendimus.</a:t>
            </a:r>
            <a:endParaRPr lang="lt-LT" dirty="0">
              <a:latin typeface="Roboto"/>
              <a:ea typeface="Roboto"/>
            </a:endParaRPr>
          </a:p>
        </p:txBody>
      </p:sp>
      <p:sp>
        <p:nvSpPr>
          <p:cNvPr id="3" name="Text Placeholder 2">
            <a:extLst>
              <a:ext uri="{FF2B5EF4-FFF2-40B4-BE49-F238E27FC236}">
                <a16:creationId xmlns:a16="http://schemas.microsoft.com/office/drawing/2014/main" id="{BFF7472D-14B8-4D7F-A068-BC70B9674763}"/>
              </a:ext>
            </a:extLst>
          </p:cNvPr>
          <p:cNvSpPr>
            <a:spLocks noGrp="1"/>
          </p:cNvSpPr>
          <p:nvPr>
            <p:ph type="body" sz="quarter" idx="16"/>
          </p:nvPr>
        </p:nvSpPr>
        <p:spPr>
          <a:xfrm>
            <a:off x="369614" y="465361"/>
            <a:ext cx="4431211" cy="582221"/>
          </a:xfrm>
        </p:spPr>
        <p:txBody>
          <a:bodyPr>
            <a:noAutofit/>
          </a:bodyPr>
          <a:lstStyle/>
          <a:p>
            <a:r>
              <a:rPr lang="lt-LT" b="1" dirty="0"/>
              <a:t>Į žmogų orientuotas problemų sprendimas</a:t>
            </a:r>
            <a:endParaRPr lang="en-IE" b="1" dirty="0"/>
          </a:p>
        </p:txBody>
      </p:sp>
      <p:sp>
        <p:nvSpPr>
          <p:cNvPr id="8" name="TextBox 7">
            <a:extLst>
              <a:ext uri="{FF2B5EF4-FFF2-40B4-BE49-F238E27FC236}">
                <a16:creationId xmlns:a16="http://schemas.microsoft.com/office/drawing/2014/main" id="{B63E9C9F-3F76-4F20-87F4-86B02CF7FF30}"/>
              </a:ext>
            </a:extLst>
          </p:cNvPr>
          <p:cNvSpPr txBox="1"/>
          <p:nvPr/>
        </p:nvSpPr>
        <p:spPr>
          <a:xfrm>
            <a:off x="5055476" y="6147816"/>
            <a:ext cx="6096000" cy="369332"/>
          </a:xfrm>
          <a:prstGeom prst="rect">
            <a:avLst/>
          </a:prstGeom>
          <a:noFill/>
        </p:spPr>
        <p:txBody>
          <a:bodyPr wrap="square">
            <a:spAutoFit/>
          </a:bodyPr>
          <a:lstStyle/>
          <a:p>
            <a:r>
              <a:rPr lang="en-US" dirty="0">
                <a:solidFill>
                  <a:schemeClr val="bg2">
                    <a:lumMod val="50000"/>
                  </a:schemeClr>
                </a:solidFill>
                <a:hlinkClick r:id="rId3">
                  <a:extLst>
                    <a:ext uri="{A12FA001-AC4F-418D-AE19-62706E023703}">
                      <ahyp:hlinkClr xmlns:ahyp="http://schemas.microsoft.com/office/drawing/2018/hyperlinkcolor" val="tx"/>
                    </a:ext>
                  </a:extLst>
                </a:hlinkClick>
              </a:rPr>
              <a:t>The Design Thinking Process - YouTube</a:t>
            </a:r>
            <a:endParaRPr lang="en-IE" dirty="0">
              <a:solidFill>
                <a:schemeClr val="bg2">
                  <a:lumMod val="50000"/>
                </a:schemeClr>
              </a:solidFill>
            </a:endParaRPr>
          </a:p>
        </p:txBody>
      </p:sp>
      <p:pic>
        <p:nvPicPr>
          <p:cNvPr id="9" name="Online Media 8" title="The Design Thinking Process">
            <a:hlinkClick r:id="" action="ppaction://media"/>
            <a:extLst>
              <a:ext uri="{FF2B5EF4-FFF2-40B4-BE49-F238E27FC236}">
                <a16:creationId xmlns:a16="http://schemas.microsoft.com/office/drawing/2014/main" id="{D8E321A1-1EF9-4434-8A2D-C66FA654E7A8}"/>
              </a:ext>
            </a:extLst>
          </p:cNvPr>
          <p:cNvPicPr>
            <a:picLocks noRot="1" noChangeAspect="1"/>
          </p:cNvPicPr>
          <p:nvPr>
            <a:videoFile r:link="rId1"/>
          </p:nvPr>
        </p:nvPicPr>
        <p:blipFill>
          <a:blip r:embed="rId4"/>
          <a:stretch>
            <a:fillRect/>
          </a:stretch>
        </p:blipFill>
        <p:spPr>
          <a:xfrm>
            <a:off x="4907614" y="1219200"/>
            <a:ext cx="6734062" cy="4078014"/>
          </a:xfrm>
          <a:prstGeom prst="rect">
            <a:avLst/>
          </a:prstGeom>
        </p:spPr>
      </p:pic>
    </p:spTree>
    <p:extLst>
      <p:ext uri="{BB962C8B-B14F-4D97-AF65-F5344CB8AC3E}">
        <p14:creationId xmlns:p14="http://schemas.microsoft.com/office/powerpoint/2010/main" val="215532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4EE4B5-201B-174E-B893-01ED4F1DAA83}"/>
              </a:ext>
            </a:extLst>
          </p:cNvPr>
          <p:cNvSpPr>
            <a:spLocks noGrp="1"/>
          </p:cNvSpPr>
          <p:nvPr>
            <p:ph type="body" sz="quarter" idx="15"/>
          </p:nvPr>
        </p:nvSpPr>
        <p:spPr/>
        <p:txBody>
          <a:bodyPr/>
          <a:lstStyle/>
          <a:p>
            <a:r>
              <a:rPr lang="en-US"/>
              <a:t>1</a:t>
            </a:r>
          </a:p>
        </p:txBody>
      </p:sp>
      <p:sp>
        <p:nvSpPr>
          <p:cNvPr id="7" name="Text Placeholder 6">
            <a:extLst>
              <a:ext uri="{FF2B5EF4-FFF2-40B4-BE49-F238E27FC236}">
                <a16:creationId xmlns:a16="http://schemas.microsoft.com/office/drawing/2014/main" id="{9F49D57C-D7DF-9F49-AF13-3998A730433E}"/>
              </a:ext>
            </a:extLst>
          </p:cNvPr>
          <p:cNvSpPr>
            <a:spLocks noGrp="1"/>
          </p:cNvSpPr>
          <p:nvPr>
            <p:ph type="body" sz="quarter" idx="18"/>
          </p:nvPr>
        </p:nvSpPr>
        <p:spPr>
          <a:xfrm>
            <a:off x="511072" y="1651133"/>
            <a:ext cx="5036288" cy="4815438"/>
          </a:xfrm>
        </p:spPr>
        <p:txBody>
          <a:bodyPr vert="horz" lIns="91440" tIns="45720" rIns="91440" bIns="45720" rtlCol="0" anchor="t">
            <a:normAutofit lnSpcReduction="10000"/>
          </a:bodyPr>
          <a:lstStyle/>
          <a:p>
            <a:pPr indent="0"/>
            <a:r>
              <a:rPr lang="lt-LT" dirty="0"/>
              <a:t>Naudodami atviruosius švietimo išteklius</a:t>
            </a:r>
            <a:r>
              <a:rPr lang="en-US" dirty="0"/>
              <a:t>, </a:t>
            </a:r>
            <a:r>
              <a:rPr lang="lt-LT" dirty="0"/>
              <a:t>norime padaryti ilgalaikį poveikį maisto pramonės </a:t>
            </a:r>
            <a:r>
              <a:rPr lang="lt-LT" dirty="0" err="1"/>
              <a:t>sektoria</a:t>
            </a:r>
            <a:r>
              <a:rPr lang="en-US" dirty="0"/>
              <a:t>u</a:t>
            </a:r>
            <a:r>
              <a:rPr lang="lt-LT" dirty="0"/>
              <a:t>s</a:t>
            </a:r>
            <a:r>
              <a:rPr lang="en-US" dirty="0"/>
              <a:t> </a:t>
            </a:r>
            <a:r>
              <a:rPr lang="lt-LT" dirty="0"/>
              <a:t> MVĮ ir jų darbuotojams, pasitelkdami į</a:t>
            </a:r>
            <a:r>
              <a:rPr lang="en-US" dirty="0" err="1"/>
              <a:t>novatyvius</a:t>
            </a:r>
            <a:r>
              <a:rPr lang="lt-LT" dirty="0"/>
              <a:t> metodus, gerinant svarbiausius inovacijų ir rinkodaros įgūdžius, padedančius įmonėms reaguoti į naujų maisto produktų ir paslaugų paklausą sidabrinėje ekonomikoje.</a:t>
            </a:r>
          </a:p>
          <a:p>
            <a:pPr indent="0"/>
            <a:r>
              <a:rPr lang="lt-LT" dirty="0"/>
              <a:t>Mūsų atvirojo švietimo ištekliai sukurti taip, kad būtų pasiekti </a:t>
            </a:r>
            <a:r>
              <a:rPr lang="en-US" dirty="0" err="1"/>
              <a:t>i</a:t>
            </a:r>
            <a:r>
              <a:rPr lang="lt-LT" dirty="0" err="1"/>
              <a:t>škelti</a:t>
            </a:r>
            <a:r>
              <a:rPr lang="lt-LT" dirty="0"/>
              <a:t> tikslai, pasitelkiant 5 pagrindinius elementus.</a:t>
            </a:r>
            <a:endParaRPr lang="en-US" dirty="0"/>
          </a:p>
        </p:txBody>
      </p:sp>
      <p:sp>
        <p:nvSpPr>
          <p:cNvPr id="6" name="Text Placeholder 5">
            <a:extLst>
              <a:ext uri="{FF2B5EF4-FFF2-40B4-BE49-F238E27FC236}">
                <a16:creationId xmlns:a16="http://schemas.microsoft.com/office/drawing/2014/main" id="{D1F97872-E326-814E-B621-401B933B821F}"/>
              </a:ext>
            </a:extLst>
          </p:cNvPr>
          <p:cNvSpPr>
            <a:spLocks noGrp="1"/>
          </p:cNvSpPr>
          <p:nvPr>
            <p:ph type="body" sz="quarter" idx="16"/>
          </p:nvPr>
        </p:nvSpPr>
        <p:spPr/>
        <p:txBody>
          <a:bodyPr/>
          <a:lstStyle/>
          <a:p>
            <a:r>
              <a:rPr lang="en-US" b="1" dirty="0" err="1"/>
              <a:t>Mokymo</a:t>
            </a:r>
            <a:r>
              <a:rPr lang="lt-LT" b="1" dirty="0"/>
              <a:t> tikslai</a:t>
            </a:r>
          </a:p>
        </p:txBody>
      </p:sp>
      <p:sp>
        <p:nvSpPr>
          <p:cNvPr id="2" name="Text Placeholder 1">
            <a:extLst>
              <a:ext uri="{FF2B5EF4-FFF2-40B4-BE49-F238E27FC236}">
                <a16:creationId xmlns:a16="http://schemas.microsoft.com/office/drawing/2014/main" id="{5A80BA90-44CA-2744-BB6F-BEACD329C22E}"/>
              </a:ext>
            </a:extLst>
          </p:cNvPr>
          <p:cNvSpPr>
            <a:spLocks noGrp="1"/>
          </p:cNvSpPr>
          <p:nvPr>
            <p:ph type="body" sz="quarter" idx="14"/>
          </p:nvPr>
        </p:nvSpPr>
        <p:spPr/>
        <p:txBody>
          <a:bodyPr/>
          <a:lstStyle/>
          <a:p>
            <a:r>
              <a:rPr lang="en-US"/>
              <a:t>Mokymo </a:t>
            </a:r>
            <a:r>
              <a:rPr lang="lt-LT"/>
              <a:t>programa</a:t>
            </a:r>
            <a:endParaRPr lang="en-US"/>
          </a:p>
        </p:txBody>
      </p:sp>
      <p:sp>
        <p:nvSpPr>
          <p:cNvPr id="8" name="Text Placeholder 7">
            <a:extLst>
              <a:ext uri="{FF2B5EF4-FFF2-40B4-BE49-F238E27FC236}">
                <a16:creationId xmlns:a16="http://schemas.microsoft.com/office/drawing/2014/main" id="{A17A3573-EF13-E64A-81BB-BF0EFE81C187}"/>
              </a:ext>
            </a:extLst>
          </p:cNvPr>
          <p:cNvSpPr>
            <a:spLocks noGrp="1"/>
          </p:cNvSpPr>
          <p:nvPr>
            <p:ph type="body" sz="quarter" idx="19"/>
          </p:nvPr>
        </p:nvSpPr>
        <p:spPr/>
        <p:txBody>
          <a:bodyPr/>
          <a:lstStyle/>
          <a:p>
            <a:r>
              <a:rPr lang="en-US"/>
              <a:t>2</a:t>
            </a:r>
          </a:p>
        </p:txBody>
      </p:sp>
      <p:sp>
        <p:nvSpPr>
          <p:cNvPr id="9" name="Text Placeholder 8">
            <a:extLst>
              <a:ext uri="{FF2B5EF4-FFF2-40B4-BE49-F238E27FC236}">
                <a16:creationId xmlns:a16="http://schemas.microsoft.com/office/drawing/2014/main" id="{C4419BF1-5CAF-8F47-86A0-836F57506040}"/>
              </a:ext>
            </a:extLst>
          </p:cNvPr>
          <p:cNvSpPr>
            <a:spLocks noGrp="1"/>
          </p:cNvSpPr>
          <p:nvPr>
            <p:ph type="body" sz="quarter" idx="20"/>
          </p:nvPr>
        </p:nvSpPr>
        <p:spPr/>
        <p:txBody>
          <a:bodyPr/>
          <a:lstStyle/>
          <a:p>
            <a:r>
              <a:rPr lang="en-US"/>
              <a:t>Mokymo tikslai</a:t>
            </a:r>
          </a:p>
        </p:txBody>
      </p:sp>
      <p:sp>
        <p:nvSpPr>
          <p:cNvPr id="10" name="Text Placeholder 9">
            <a:extLst>
              <a:ext uri="{FF2B5EF4-FFF2-40B4-BE49-F238E27FC236}">
                <a16:creationId xmlns:a16="http://schemas.microsoft.com/office/drawing/2014/main" id="{C48A5FD9-D237-2A4E-8E70-A4EEB17BACF2}"/>
              </a:ext>
            </a:extLst>
          </p:cNvPr>
          <p:cNvSpPr>
            <a:spLocks noGrp="1"/>
          </p:cNvSpPr>
          <p:nvPr>
            <p:ph type="body" sz="quarter" idx="21"/>
          </p:nvPr>
        </p:nvSpPr>
        <p:spPr/>
        <p:txBody>
          <a:bodyPr/>
          <a:lstStyle/>
          <a:p>
            <a:r>
              <a:rPr lang="en-US"/>
              <a:t>3</a:t>
            </a:r>
          </a:p>
        </p:txBody>
      </p:sp>
      <p:sp>
        <p:nvSpPr>
          <p:cNvPr id="11" name="Text Placeholder 10">
            <a:extLst>
              <a:ext uri="{FF2B5EF4-FFF2-40B4-BE49-F238E27FC236}">
                <a16:creationId xmlns:a16="http://schemas.microsoft.com/office/drawing/2014/main" id="{2C40850D-009A-7441-B664-3A4BA8330E62}"/>
              </a:ext>
            </a:extLst>
          </p:cNvPr>
          <p:cNvSpPr>
            <a:spLocks noGrp="1"/>
          </p:cNvSpPr>
          <p:nvPr>
            <p:ph type="body" sz="quarter" idx="22"/>
          </p:nvPr>
        </p:nvSpPr>
        <p:spPr/>
        <p:txBody>
          <a:bodyPr/>
          <a:lstStyle/>
          <a:p>
            <a:r>
              <a:rPr lang="lt-LT"/>
              <a:t>Vertinimo metodai</a:t>
            </a:r>
          </a:p>
        </p:txBody>
      </p:sp>
      <p:sp>
        <p:nvSpPr>
          <p:cNvPr id="12" name="Text Placeholder 11">
            <a:extLst>
              <a:ext uri="{FF2B5EF4-FFF2-40B4-BE49-F238E27FC236}">
                <a16:creationId xmlns:a16="http://schemas.microsoft.com/office/drawing/2014/main" id="{9D01DFFD-F752-934A-8AD0-6D0868299CF3}"/>
              </a:ext>
            </a:extLst>
          </p:cNvPr>
          <p:cNvSpPr>
            <a:spLocks noGrp="1"/>
          </p:cNvSpPr>
          <p:nvPr>
            <p:ph type="body" sz="quarter" idx="23"/>
          </p:nvPr>
        </p:nvSpPr>
        <p:spPr/>
        <p:txBody>
          <a:bodyPr/>
          <a:lstStyle/>
          <a:p>
            <a:r>
              <a:rPr lang="en-US"/>
              <a:t>4</a:t>
            </a:r>
          </a:p>
        </p:txBody>
      </p:sp>
      <p:sp>
        <p:nvSpPr>
          <p:cNvPr id="13" name="Text Placeholder 12">
            <a:extLst>
              <a:ext uri="{FF2B5EF4-FFF2-40B4-BE49-F238E27FC236}">
                <a16:creationId xmlns:a16="http://schemas.microsoft.com/office/drawing/2014/main" id="{49B03528-2202-E941-B8AD-F9FFA7651659}"/>
              </a:ext>
            </a:extLst>
          </p:cNvPr>
          <p:cNvSpPr>
            <a:spLocks noGrp="1"/>
          </p:cNvSpPr>
          <p:nvPr>
            <p:ph type="body" sz="quarter" idx="24"/>
          </p:nvPr>
        </p:nvSpPr>
        <p:spPr/>
        <p:txBody>
          <a:bodyPr/>
          <a:lstStyle/>
          <a:p>
            <a:r>
              <a:rPr lang="lt-LT" dirty="0"/>
              <a:t>Klasėje vykstančių kursų turinys</a:t>
            </a:r>
            <a:endParaRPr lang="en-US" dirty="0"/>
          </a:p>
        </p:txBody>
      </p:sp>
      <p:sp>
        <p:nvSpPr>
          <p:cNvPr id="14" name="Text Placeholder 13">
            <a:extLst>
              <a:ext uri="{FF2B5EF4-FFF2-40B4-BE49-F238E27FC236}">
                <a16:creationId xmlns:a16="http://schemas.microsoft.com/office/drawing/2014/main" id="{3B7B5BCC-0C75-6048-B2A1-702C8D5716E9}"/>
              </a:ext>
            </a:extLst>
          </p:cNvPr>
          <p:cNvSpPr>
            <a:spLocks noGrp="1"/>
          </p:cNvSpPr>
          <p:nvPr>
            <p:ph type="body" sz="quarter" idx="25"/>
          </p:nvPr>
        </p:nvSpPr>
        <p:spPr/>
        <p:txBody>
          <a:bodyPr/>
          <a:lstStyle/>
          <a:p>
            <a:r>
              <a:rPr lang="en-US"/>
              <a:t>5</a:t>
            </a:r>
          </a:p>
        </p:txBody>
      </p:sp>
      <p:sp>
        <p:nvSpPr>
          <p:cNvPr id="15" name="Text Placeholder 14">
            <a:extLst>
              <a:ext uri="{FF2B5EF4-FFF2-40B4-BE49-F238E27FC236}">
                <a16:creationId xmlns:a16="http://schemas.microsoft.com/office/drawing/2014/main" id="{2CF53864-63EB-9940-A7F3-3B7A547B5905}"/>
              </a:ext>
            </a:extLst>
          </p:cNvPr>
          <p:cNvSpPr>
            <a:spLocks noGrp="1"/>
          </p:cNvSpPr>
          <p:nvPr>
            <p:ph type="body" sz="quarter" idx="26"/>
          </p:nvPr>
        </p:nvSpPr>
        <p:spPr>
          <a:xfrm>
            <a:off x="7229716" y="5502145"/>
            <a:ext cx="4962284" cy="822373"/>
          </a:xfrm>
        </p:spPr>
        <p:txBody>
          <a:bodyPr/>
          <a:lstStyle/>
          <a:p>
            <a:r>
              <a:rPr lang="lt-LT" dirty="0"/>
              <a:t>Intuityvi skaitmeninė pedagogika ir instruktorių ištekliai</a:t>
            </a:r>
            <a:endParaRPr lang="en-US" dirty="0"/>
          </a:p>
        </p:txBody>
      </p:sp>
    </p:spTree>
    <p:extLst>
      <p:ext uri="{BB962C8B-B14F-4D97-AF65-F5344CB8AC3E}">
        <p14:creationId xmlns:p14="http://schemas.microsoft.com/office/powerpoint/2010/main" val="40800543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6F1156-2A7F-48F6-A737-E0BD088DAACB}"/>
              </a:ext>
            </a:extLst>
          </p:cNvPr>
          <p:cNvSpPr>
            <a:spLocks noGrp="1"/>
          </p:cNvSpPr>
          <p:nvPr>
            <p:ph type="body" sz="quarter" idx="16"/>
          </p:nvPr>
        </p:nvSpPr>
        <p:spPr>
          <a:xfrm>
            <a:off x="734713" y="168166"/>
            <a:ext cx="10763604" cy="1057027"/>
          </a:xfrm>
          <a:solidFill>
            <a:srgbClr val="85D2E1"/>
          </a:solidFill>
        </p:spPr>
        <p:txBody>
          <a:bodyPr anchor="ctr">
            <a:normAutofit/>
          </a:bodyPr>
          <a:lstStyle/>
          <a:p>
            <a:r>
              <a:rPr lang="en-US" b="1" dirty="0"/>
              <a:t>5 </a:t>
            </a:r>
            <a:r>
              <a:rPr lang="lt-LT" b="1" dirty="0"/>
              <a:t>dizaino </a:t>
            </a:r>
            <a:r>
              <a:rPr lang="en-US" b="1" dirty="0" err="1"/>
              <a:t>mąsty</a:t>
            </a:r>
            <a:r>
              <a:rPr lang="lt-LT" b="1" dirty="0"/>
              <a:t>senos</a:t>
            </a:r>
            <a:r>
              <a:rPr lang="en-US" b="1" dirty="0"/>
              <a:t> </a:t>
            </a:r>
            <a:r>
              <a:rPr lang="en-US" b="1" dirty="0" err="1"/>
              <a:t>proceso</a:t>
            </a:r>
            <a:r>
              <a:rPr lang="en-US" b="1" dirty="0"/>
              <a:t> </a:t>
            </a:r>
            <a:r>
              <a:rPr lang="en-US" b="1" dirty="0" err="1"/>
              <a:t>etapai</a:t>
            </a:r>
            <a:endParaRPr lang="en-IE" b="1" dirty="0"/>
          </a:p>
        </p:txBody>
      </p:sp>
      <p:sp>
        <p:nvSpPr>
          <p:cNvPr id="4" name="Hexagon 3">
            <a:extLst>
              <a:ext uri="{FF2B5EF4-FFF2-40B4-BE49-F238E27FC236}">
                <a16:creationId xmlns:a16="http://schemas.microsoft.com/office/drawing/2014/main" id="{BFBA8122-B334-4F88-AB58-0C5254B2788C}"/>
              </a:ext>
            </a:extLst>
          </p:cNvPr>
          <p:cNvSpPr/>
          <p:nvPr/>
        </p:nvSpPr>
        <p:spPr>
          <a:xfrm>
            <a:off x="1697804" y="1902372"/>
            <a:ext cx="2039007" cy="1734207"/>
          </a:xfrm>
          <a:prstGeom prst="hexagon">
            <a:avLst/>
          </a:prstGeom>
          <a:solidFill>
            <a:srgbClr val="85D2E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rPr>
              <a:t>Įsijausti</a:t>
            </a:r>
            <a:endParaRPr lang="en-IE" sz="2000" b="1">
              <a:solidFill>
                <a:schemeClr val="bg1"/>
              </a:solidFill>
            </a:endParaRPr>
          </a:p>
        </p:txBody>
      </p:sp>
      <p:sp>
        <p:nvSpPr>
          <p:cNvPr id="5" name="Hexagon 4">
            <a:extLst>
              <a:ext uri="{FF2B5EF4-FFF2-40B4-BE49-F238E27FC236}">
                <a16:creationId xmlns:a16="http://schemas.microsoft.com/office/drawing/2014/main" id="{F809265A-4735-4D83-9A7E-8BCDEB75F52E}"/>
              </a:ext>
            </a:extLst>
          </p:cNvPr>
          <p:cNvSpPr/>
          <p:nvPr/>
        </p:nvSpPr>
        <p:spPr>
          <a:xfrm>
            <a:off x="3526987" y="2916620"/>
            <a:ext cx="2039007" cy="1734207"/>
          </a:xfrm>
          <a:prstGeom prst="hexagon">
            <a:avLst/>
          </a:prstGeom>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000" b="1">
                <a:solidFill>
                  <a:schemeClr val="bg1"/>
                </a:solidFill>
              </a:rPr>
              <a:t>Apibrėžti</a:t>
            </a:r>
            <a:r>
              <a:rPr lang="en-US" sz="2000" b="1">
                <a:solidFill>
                  <a:schemeClr val="bg1"/>
                </a:solidFill>
              </a:rPr>
              <a:t> </a:t>
            </a:r>
            <a:endParaRPr lang="en-IE" sz="2000" b="1">
              <a:solidFill>
                <a:schemeClr val="bg1"/>
              </a:solidFill>
            </a:endParaRPr>
          </a:p>
        </p:txBody>
      </p:sp>
      <p:sp>
        <p:nvSpPr>
          <p:cNvPr id="6" name="Hexagon 5">
            <a:extLst>
              <a:ext uri="{FF2B5EF4-FFF2-40B4-BE49-F238E27FC236}">
                <a16:creationId xmlns:a16="http://schemas.microsoft.com/office/drawing/2014/main" id="{678D8167-B2CA-457E-8256-E57ECC1DAF22}"/>
              </a:ext>
            </a:extLst>
          </p:cNvPr>
          <p:cNvSpPr/>
          <p:nvPr/>
        </p:nvSpPr>
        <p:spPr>
          <a:xfrm>
            <a:off x="5382830" y="1902372"/>
            <a:ext cx="2039007" cy="1734207"/>
          </a:xfrm>
          <a:prstGeom prst="hexagon">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000" b="1">
                <a:solidFill>
                  <a:schemeClr val="bg1"/>
                </a:solidFill>
              </a:rPr>
              <a:t>Kurti idėjas</a:t>
            </a:r>
            <a:endParaRPr lang="en-IE" sz="2000" b="1">
              <a:solidFill>
                <a:schemeClr val="bg1"/>
              </a:solidFill>
            </a:endParaRPr>
          </a:p>
        </p:txBody>
      </p:sp>
      <p:sp>
        <p:nvSpPr>
          <p:cNvPr id="7" name="Hexagon 6">
            <a:extLst>
              <a:ext uri="{FF2B5EF4-FFF2-40B4-BE49-F238E27FC236}">
                <a16:creationId xmlns:a16="http://schemas.microsoft.com/office/drawing/2014/main" id="{E3C9DFD8-B716-4235-9D52-C7EDBE1A78A9}"/>
              </a:ext>
            </a:extLst>
          </p:cNvPr>
          <p:cNvSpPr/>
          <p:nvPr/>
        </p:nvSpPr>
        <p:spPr>
          <a:xfrm>
            <a:off x="7185353" y="2916619"/>
            <a:ext cx="2039007" cy="1734207"/>
          </a:xfrm>
          <a:prstGeom prst="hexagon">
            <a:avLst/>
          </a:prstGeom>
          <a:solidFill>
            <a:srgbClr val="E78E0B"/>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000" b="1"/>
              <a:t>Sukurti prototipą</a:t>
            </a:r>
            <a:endParaRPr lang="en-IE" sz="2000" b="1"/>
          </a:p>
        </p:txBody>
      </p:sp>
      <p:sp>
        <p:nvSpPr>
          <p:cNvPr id="8" name="Hexagon 7">
            <a:extLst>
              <a:ext uri="{FF2B5EF4-FFF2-40B4-BE49-F238E27FC236}">
                <a16:creationId xmlns:a16="http://schemas.microsoft.com/office/drawing/2014/main" id="{5A3A9D83-85D3-4851-AD4E-798EFA1C1A19}"/>
              </a:ext>
            </a:extLst>
          </p:cNvPr>
          <p:cNvSpPr/>
          <p:nvPr/>
        </p:nvSpPr>
        <p:spPr>
          <a:xfrm>
            <a:off x="8987876" y="3930866"/>
            <a:ext cx="2039007" cy="1734207"/>
          </a:xfrm>
          <a:prstGeom prst="hexagon">
            <a:avLst/>
          </a:prstGeom>
          <a:solidFill>
            <a:srgbClr val="C00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000" b="1">
                <a:solidFill>
                  <a:schemeClr val="bg1"/>
                </a:solidFill>
              </a:rPr>
              <a:t>Testuoti</a:t>
            </a:r>
            <a:endParaRPr lang="en-IE" sz="2000" b="1">
              <a:solidFill>
                <a:schemeClr val="bg1"/>
              </a:solidFill>
            </a:endParaRPr>
          </a:p>
        </p:txBody>
      </p:sp>
    </p:spTree>
    <p:extLst>
      <p:ext uri="{BB962C8B-B14F-4D97-AF65-F5344CB8AC3E}">
        <p14:creationId xmlns:p14="http://schemas.microsoft.com/office/powerpoint/2010/main" val="26005393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1EB79D7-A096-4AE6-846E-EAD30A5A5C5F}"/>
              </a:ext>
            </a:extLst>
          </p:cNvPr>
          <p:cNvSpPr>
            <a:spLocks noGrp="1"/>
          </p:cNvSpPr>
          <p:nvPr>
            <p:ph type="body" sz="quarter" idx="13"/>
          </p:nvPr>
        </p:nvSpPr>
        <p:spPr>
          <a:xfrm>
            <a:off x="6491365" y="795622"/>
            <a:ext cx="4994855" cy="4493975"/>
          </a:xfrm>
        </p:spPr>
        <p:txBody>
          <a:bodyPr>
            <a:normAutofit fontScale="92500" lnSpcReduction="10000"/>
          </a:bodyPr>
          <a:lstStyle/>
          <a:p>
            <a:r>
              <a:rPr lang="lt-LT" b="1" dirty="0">
                <a:solidFill>
                  <a:srgbClr val="2E2E2E"/>
                </a:solidFill>
                <a:latin typeface="poppins-extralight"/>
              </a:rPr>
              <a:t>Dizaino </a:t>
            </a:r>
            <a:r>
              <a:rPr lang="en-US" b="1" dirty="0" err="1">
                <a:solidFill>
                  <a:srgbClr val="2E2E2E"/>
                </a:solidFill>
                <a:latin typeface="poppins-extralight"/>
              </a:rPr>
              <a:t>mąstymas</a:t>
            </a:r>
            <a:r>
              <a:rPr lang="lt-LT" b="1" dirty="0">
                <a:solidFill>
                  <a:srgbClr val="2E2E2E"/>
                </a:solidFill>
                <a:latin typeface="poppins-extralight"/>
              </a:rPr>
              <a:t> maisto industrijoje</a:t>
            </a:r>
            <a:r>
              <a:rPr lang="en-US" b="1" dirty="0">
                <a:solidFill>
                  <a:srgbClr val="2E2E2E"/>
                </a:solidFill>
                <a:latin typeface="poppins-extralight"/>
              </a:rPr>
              <a:t> </a:t>
            </a:r>
            <a:r>
              <a:rPr lang="en-US" dirty="0">
                <a:solidFill>
                  <a:srgbClr val="2E2E2E"/>
                </a:solidFill>
                <a:latin typeface="poppins-extralight"/>
              </a:rPr>
              <a:t>- tai </a:t>
            </a:r>
            <a:r>
              <a:rPr lang="en-US" dirty="0" err="1">
                <a:solidFill>
                  <a:srgbClr val="2E2E2E"/>
                </a:solidFill>
                <a:latin typeface="poppins-extralight"/>
              </a:rPr>
              <a:t>procesas</a:t>
            </a:r>
            <a:r>
              <a:rPr lang="en-US" dirty="0">
                <a:solidFill>
                  <a:srgbClr val="2E2E2E"/>
                </a:solidFill>
                <a:latin typeface="poppins-extralight"/>
              </a:rPr>
              <a:t>, </a:t>
            </a:r>
            <a:r>
              <a:rPr lang="en-US" dirty="0" err="1">
                <a:solidFill>
                  <a:srgbClr val="2E2E2E"/>
                </a:solidFill>
                <a:latin typeface="poppins-extralight"/>
              </a:rPr>
              <a:t>skatinantis</a:t>
            </a:r>
            <a:r>
              <a:rPr lang="en-US" dirty="0">
                <a:solidFill>
                  <a:srgbClr val="2E2E2E"/>
                </a:solidFill>
                <a:latin typeface="poppins-extralight"/>
              </a:rPr>
              <a:t> </a:t>
            </a:r>
            <a:r>
              <a:rPr lang="en-US" dirty="0" err="1">
                <a:solidFill>
                  <a:srgbClr val="2E2E2E"/>
                </a:solidFill>
                <a:latin typeface="poppins-extralight"/>
              </a:rPr>
              <a:t>kūrybiškumą</a:t>
            </a:r>
            <a:r>
              <a:rPr lang="en-US" dirty="0">
                <a:solidFill>
                  <a:srgbClr val="2E2E2E"/>
                </a:solidFill>
                <a:latin typeface="poppins-extralight"/>
              </a:rPr>
              <a:t> </a:t>
            </a:r>
            <a:r>
              <a:rPr lang="en-US" dirty="0" err="1">
                <a:solidFill>
                  <a:srgbClr val="2E2E2E"/>
                </a:solidFill>
                <a:latin typeface="poppins-extralight"/>
              </a:rPr>
              <a:t>ir</a:t>
            </a:r>
            <a:r>
              <a:rPr lang="en-US" dirty="0">
                <a:solidFill>
                  <a:srgbClr val="2E2E2E"/>
                </a:solidFill>
                <a:latin typeface="poppins-extralight"/>
              </a:rPr>
              <a:t> </a:t>
            </a:r>
            <a:r>
              <a:rPr lang="en-US" dirty="0" err="1">
                <a:solidFill>
                  <a:srgbClr val="2E2E2E"/>
                </a:solidFill>
                <a:latin typeface="poppins-extralight"/>
              </a:rPr>
              <a:t>padedantis</a:t>
            </a:r>
            <a:r>
              <a:rPr lang="en-US" dirty="0">
                <a:solidFill>
                  <a:srgbClr val="2E2E2E"/>
                </a:solidFill>
                <a:latin typeface="poppins-extralight"/>
              </a:rPr>
              <a:t> </a:t>
            </a:r>
            <a:r>
              <a:rPr lang="en-US" dirty="0" err="1">
                <a:solidFill>
                  <a:srgbClr val="2E2E2E"/>
                </a:solidFill>
                <a:latin typeface="poppins-extralight"/>
              </a:rPr>
              <a:t>kurti</a:t>
            </a:r>
            <a:r>
              <a:rPr lang="en-US" dirty="0">
                <a:solidFill>
                  <a:srgbClr val="2E2E2E"/>
                </a:solidFill>
                <a:latin typeface="poppins-extralight"/>
              </a:rPr>
              <a:t> </a:t>
            </a:r>
            <a:r>
              <a:rPr lang="en-US" dirty="0" err="1">
                <a:solidFill>
                  <a:srgbClr val="2E2E2E"/>
                </a:solidFill>
                <a:latin typeface="poppins-extralight"/>
              </a:rPr>
              <a:t>inovatyvius</a:t>
            </a:r>
            <a:r>
              <a:rPr lang="en-US" dirty="0">
                <a:solidFill>
                  <a:srgbClr val="2E2E2E"/>
                </a:solidFill>
                <a:latin typeface="poppins-extralight"/>
              </a:rPr>
              <a:t>, </a:t>
            </a:r>
            <a:r>
              <a:rPr lang="en-US" dirty="0" err="1">
                <a:solidFill>
                  <a:srgbClr val="2E2E2E"/>
                </a:solidFill>
                <a:latin typeface="poppins-extralight"/>
              </a:rPr>
              <a:t>prasmingus</a:t>
            </a:r>
            <a:r>
              <a:rPr lang="en-US" dirty="0">
                <a:solidFill>
                  <a:srgbClr val="2E2E2E"/>
                </a:solidFill>
                <a:latin typeface="poppins-extralight"/>
              </a:rPr>
              <a:t> </a:t>
            </a:r>
            <a:r>
              <a:rPr lang="en-US" dirty="0" err="1">
                <a:solidFill>
                  <a:srgbClr val="2E2E2E"/>
                </a:solidFill>
                <a:latin typeface="poppins-extralight"/>
              </a:rPr>
              <a:t>ir</a:t>
            </a:r>
            <a:r>
              <a:rPr lang="en-US" dirty="0">
                <a:solidFill>
                  <a:srgbClr val="2E2E2E"/>
                </a:solidFill>
                <a:latin typeface="poppins-extralight"/>
              </a:rPr>
              <a:t> </a:t>
            </a:r>
            <a:r>
              <a:rPr lang="en-US" dirty="0" err="1">
                <a:solidFill>
                  <a:srgbClr val="2E2E2E"/>
                </a:solidFill>
                <a:latin typeface="poppins-extralight"/>
              </a:rPr>
              <a:t>tvarius</a:t>
            </a:r>
            <a:r>
              <a:rPr lang="en-US" dirty="0">
                <a:solidFill>
                  <a:srgbClr val="2E2E2E"/>
                </a:solidFill>
                <a:latin typeface="poppins-extralight"/>
              </a:rPr>
              <a:t> </a:t>
            </a:r>
            <a:r>
              <a:rPr lang="en-US" dirty="0" err="1">
                <a:solidFill>
                  <a:srgbClr val="2E2E2E"/>
                </a:solidFill>
                <a:latin typeface="poppins-extralight"/>
              </a:rPr>
              <a:t>pasiūlymus</a:t>
            </a:r>
            <a:r>
              <a:rPr lang="en-US" dirty="0">
                <a:solidFill>
                  <a:srgbClr val="2E2E2E"/>
                </a:solidFill>
                <a:latin typeface="poppins-extralight"/>
              </a:rPr>
              <a:t> </a:t>
            </a:r>
            <a:r>
              <a:rPr lang="en-US" dirty="0" err="1">
                <a:solidFill>
                  <a:srgbClr val="2E2E2E"/>
                </a:solidFill>
                <a:latin typeface="poppins-extralight"/>
              </a:rPr>
              <a:t>naujiems</a:t>
            </a:r>
            <a:r>
              <a:rPr lang="en-US" dirty="0">
                <a:solidFill>
                  <a:srgbClr val="2E2E2E"/>
                </a:solidFill>
                <a:latin typeface="poppins-extralight"/>
              </a:rPr>
              <a:t> </a:t>
            </a:r>
            <a:r>
              <a:rPr lang="en-US" dirty="0" err="1">
                <a:solidFill>
                  <a:srgbClr val="2E2E2E"/>
                </a:solidFill>
                <a:latin typeface="poppins-extralight"/>
              </a:rPr>
              <a:t>patiekalams</a:t>
            </a:r>
            <a:r>
              <a:rPr lang="en-US" dirty="0">
                <a:solidFill>
                  <a:srgbClr val="2E2E2E"/>
                </a:solidFill>
                <a:latin typeface="poppins-extralight"/>
              </a:rPr>
              <a:t>, </a:t>
            </a:r>
            <a:r>
              <a:rPr lang="en-US" dirty="0" err="1">
                <a:solidFill>
                  <a:srgbClr val="2E2E2E"/>
                </a:solidFill>
                <a:latin typeface="poppins-extralight"/>
              </a:rPr>
              <a:t>maisto</a:t>
            </a:r>
            <a:r>
              <a:rPr lang="en-US" dirty="0">
                <a:solidFill>
                  <a:srgbClr val="2E2E2E"/>
                </a:solidFill>
                <a:latin typeface="poppins-extralight"/>
              </a:rPr>
              <a:t> </a:t>
            </a:r>
            <a:r>
              <a:rPr lang="en-US" dirty="0" err="1">
                <a:solidFill>
                  <a:srgbClr val="2E2E2E"/>
                </a:solidFill>
                <a:latin typeface="poppins-extralight"/>
              </a:rPr>
              <a:t>produktams</a:t>
            </a:r>
            <a:r>
              <a:rPr lang="en-US" dirty="0">
                <a:solidFill>
                  <a:srgbClr val="2E2E2E"/>
                </a:solidFill>
                <a:latin typeface="poppins-extralight"/>
              </a:rPr>
              <a:t>, </a:t>
            </a:r>
            <a:r>
              <a:rPr lang="en-US" dirty="0" err="1">
                <a:solidFill>
                  <a:srgbClr val="2E2E2E"/>
                </a:solidFill>
                <a:latin typeface="poppins-extralight"/>
              </a:rPr>
              <a:t>maisto</a:t>
            </a:r>
            <a:r>
              <a:rPr lang="en-US" dirty="0">
                <a:solidFill>
                  <a:srgbClr val="2E2E2E"/>
                </a:solidFill>
                <a:latin typeface="poppins-extralight"/>
              </a:rPr>
              <a:t> </a:t>
            </a:r>
            <a:r>
              <a:rPr lang="en-US" dirty="0" err="1">
                <a:solidFill>
                  <a:srgbClr val="2E2E2E"/>
                </a:solidFill>
                <a:latin typeface="poppins-extralight"/>
              </a:rPr>
              <a:t>renginiams</a:t>
            </a:r>
            <a:r>
              <a:rPr lang="en-US" dirty="0">
                <a:solidFill>
                  <a:srgbClr val="2E2E2E"/>
                </a:solidFill>
                <a:latin typeface="poppins-extralight"/>
              </a:rPr>
              <a:t>, </a:t>
            </a:r>
            <a:r>
              <a:rPr lang="en-US" dirty="0" err="1">
                <a:solidFill>
                  <a:srgbClr val="2E2E2E"/>
                </a:solidFill>
                <a:latin typeface="poppins-extralight"/>
              </a:rPr>
              <a:t>maisto</a:t>
            </a:r>
            <a:r>
              <a:rPr lang="en-US" dirty="0">
                <a:solidFill>
                  <a:srgbClr val="2E2E2E"/>
                </a:solidFill>
                <a:latin typeface="poppins-extralight"/>
              </a:rPr>
              <a:t> </a:t>
            </a:r>
            <a:r>
              <a:rPr lang="en-US" dirty="0" err="1">
                <a:solidFill>
                  <a:srgbClr val="2E2E2E"/>
                </a:solidFill>
                <a:latin typeface="poppins-extralight"/>
              </a:rPr>
              <a:t>paslaugoms</a:t>
            </a:r>
            <a:r>
              <a:rPr lang="en-US" dirty="0">
                <a:solidFill>
                  <a:srgbClr val="2E2E2E"/>
                </a:solidFill>
                <a:latin typeface="poppins-extralight"/>
              </a:rPr>
              <a:t>, </a:t>
            </a:r>
            <a:r>
              <a:rPr lang="en-US" dirty="0" err="1">
                <a:solidFill>
                  <a:srgbClr val="2E2E2E"/>
                </a:solidFill>
                <a:latin typeface="poppins-extralight"/>
              </a:rPr>
              <a:t>maisto</a:t>
            </a:r>
            <a:r>
              <a:rPr lang="en-US" dirty="0">
                <a:solidFill>
                  <a:srgbClr val="2E2E2E"/>
                </a:solidFill>
                <a:latin typeface="poppins-extralight"/>
              </a:rPr>
              <a:t> </a:t>
            </a:r>
            <a:r>
              <a:rPr lang="en-US" dirty="0" err="1">
                <a:solidFill>
                  <a:srgbClr val="2E2E2E"/>
                </a:solidFill>
                <a:latin typeface="poppins-extralight"/>
              </a:rPr>
              <a:t>sistemoms</a:t>
            </a:r>
            <a:r>
              <a:rPr lang="en-US" dirty="0">
                <a:solidFill>
                  <a:srgbClr val="2E2E2E"/>
                </a:solidFill>
                <a:latin typeface="poppins-extralight"/>
              </a:rPr>
              <a:t> </a:t>
            </a:r>
            <a:r>
              <a:rPr lang="en-US" dirty="0" err="1">
                <a:solidFill>
                  <a:srgbClr val="2E2E2E"/>
                </a:solidFill>
                <a:latin typeface="poppins-extralight"/>
              </a:rPr>
              <a:t>ir</a:t>
            </a:r>
            <a:r>
              <a:rPr lang="en-US" dirty="0">
                <a:solidFill>
                  <a:srgbClr val="2E2E2E"/>
                </a:solidFill>
                <a:latin typeface="poppins-extralight"/>
              </a:rPr>
              <a:t> bet </a:t>
            </a:r>
            <a:r>
              <a:rPr lang="en-US" dirty="0" err="1">
                <a:solidFill>
                  <a:srgbClr val="2E2E2E"/>
                </a:solidFill>
                <a:latin typeface="poppins-extralight"/>
              </a:rPr>
              <a:t>kam</a:t>
            </a:r>
            <a:r>
              <a:rPr lang="en-US" dirty="0">
                <a:solidFill>
                  <a:srgbClr val="2E2E2E"/>
                </a:solidFill>
                <a:latin typeface="poppins-extralight"/>
              </a:rPr>
              <a:t> </a:t>
            </a:r>
            <a:r>
              <a:rPr lang="en-US" dirty="0" err="1">
                <a:solidFill>
                  <a:srgbClr val="2E2E2E"/>
                </a:solidFill>
                <a:latin typeface="poppins-extralight"/>
              </a:rPr>
              <a:t>kitam</a:t>
            </a:r>
            <a:r>
              <a:rPr lang="en-US" dirty="0">
                <a:solidFill>
                  <a:srgbClr val="2E2E2E"/>
                </a:solidFill>
                <a:latin typeface="poppins-extralight"/>
              </a:rPr>
              <a:t>.</a:t>
            </a:r>
            <a:endParaRPr lang="en-IE" dirty="0"/>
          </a:p>
        </p:txBody>
      </p:sp>
      <p:pic>
        <p:nvPicPr>
          <p:cNvPr id="7" name="Picture Placeholder 6" descr="Fresh orange slice in water">
            <a:extLst>
              <a:ext uri="{FF2B5EF4-FFF2-40B4-BE49-F238E27FC236}">
                <a16:creationId xmlns:a16="http://schemas.microsoft.com/office/drawing/2014/main" id="{13367E5A-A424-41C5-93E7-039A3EED9395}"/>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705779" y="0"/>
            <a:ext cx="5248975" cy="6858001"/>
          </a:xfrm>
        </p:spPr>
      </p:pic>
      <p:sp>
        <p:nvSpPr>
          <p:cNvPr id="8" name="TextBox 7">
            <a:extLst>
              <a:ext uri="{FF2B5EF4-FFF2-40B4-BE49-F238E27FC236}">
                <a16:creationId xmlns:a16="http://schemas.microsoft.com/office/drawing/2014/main" id="{529E8F99-9213-4433-BF01-813EA941BBDB}"/>
              </a:ext>
            </a:extLst>
          </p:cNvPr>
          <p:cNvSpPr txBox="1"/>
          <p:nvPr/>
        </p:nvSpPr>
        <p:spPr>
          <a:xfrm>
            <a:off x="1211911" y="1941222"/>
            <a:ext cx="4393096" cy="3170099"/>
          </a:xfrm>
          <a:prstGeom prst="rect">
            <a:avLst/>
          </a:prstGeom>
          <a:noFill/>
        </p:spPr>
        <p:txBody>
          <a:bodyPr wrap="square" rtlCol="0">
            <a:spAutoFit/>
          </a:bodyPr>
          <a:lstStyle/>
          <a:p>
            <a:r>
              <a:rPr lang="en-US" sz="4000" b="1" dirty="0"/>
              <a:t>KŪRYBIŠKUMAS IR INOVACIJOS MAISTO INDUSTRIJOJE</a:t>
            </a:r>
          </a:p>
          <a:p>
            <a:endParaRPr lang="en-US" sz="4000" b="1" dirty="0"/>
          </a:p>
        </p:txBody>
      </p:sp>
    </p:spTree>
    <p:extLst>
      <p:ext uri="{BB962C8B-B14F-4D97-AF65-F5344CB8AC3E}">
        <p14:creationId xmlns:p14="http://schemas.microsoft.com/office/powerpoint/2010/main" val="31765937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E5D5F7-6788-4DEB-9EB5-2B29414AB2DB}"/>
              </a:ext>
            </a:extLst>
          </p:cNvPr>
          <p:cNvSpPr>
            <a:spLocks noGrp="1"/>
          </p:cNvSpPr>
          <p:nvPr>
            <p:ph type="body" sz="quarter" idx="18"/>
          </p:nvPr>
        </p:nvSpPr>
        <p:spPr>
          <a:xfrm>
            <a:off x="1313793" y="1408386"/>
            <a:ext cx="5412826" cy="5181600"/>
          </a:xfrm>
        </p:spPr>
        <p:txBody>
          <a:bodyPr>
            <a:normAutofit fontScale="92500" lnSpcReduction="20000"/>
          </a:bodyPr>
          <a:lstStyle/>
          <a:p>
            <a:pPr>
              <a:lnSpc>
                <a:spcPct val="110000"/>
              </a:lnSpc>
            </a:pPr>
            <a:r>
              <a:rPr lang="lt-LT" dirty="0"/>
              <a:t>Pirmojo etapo tikslas – įsijausti į vartotojo vaidmenį, kad geriau suprastumėte arba geriau įsivaizduotumėte, kas žmonėms iš tikrųjų rūpi. Reikia sukurti jų istoriją ir sužinoti apie problemą bei tuos, kurie ją patiria. </a:t>
            </a:r>
          </a:p>
          <a:p>
            <a:pPr>
              <a:lnSpc>
                <a:spcPct val="110000"/>
              </a:lnSpc>
            </a:pPr>
            <a:r>
              <a:rPr lang="lt-LT" dirty="0"/>
              <a:t>Pavyzdžiui, jei norite padėti vyresnio amžiaus žmonėms, galite išsiaiškinti, kad jie nori išsaugoti galimybę gaminti maistą ir maitintis patys. Jūsų pokalbių metu jie gali pasidalyti įvairiais būdais, kaip jie gali tai padaryti. Vėliau pokalbio metu norėsite gilintis, ieškoti asmeninių istorijų ar situacijų. Geriausia būtų, jei šį procesą pakartotumėte su daugeliu žmonių, turinčių tą pačią problemą.</a:t>
            </a:r>
            <a:endParaRPr lang="en-IE" dirty="0"/>
          </a:p>
        </p:txBody>
      </p:sp>
      <p:sp>
        <p:nvSpPr>
          <p:cNvPr id="4" name="Text Placeholder 3">
            <a:extLst>
              <a:ext uri="{FF2B5EF4-FFF2-40B4-BE49-F238E27FC236}">
                <a16:creationId xmlns:a16="http://schemas.microsoft.com/office/drawing/2014/main" id="{242AB8F8-1443-4C2E-9CD9-E72722688437}"/>
              </a:ext>
            </a:extLst>
          </p:cNvPr>
          <p:cNvSpPr>
            <a:spLocks noGrp="1"/>
          </p:cNvSpPr>
          <p:nvPr>
            <p:ph type="body" sz="quarter" idx="16"/>
          </p:nvPr>
        </p:nvSpPr>
        <p:spPr>
          <a:xfrm>
            <a:off x="1718561" y="406323"/>
            <a:ext cx="4716425" cy="582221"/>
          </a:xfrm>
        </p:spPr>
        <p:txBody>
          <a:bodyPr>
            <a:normAutofit/>
          </a:bodyPr>
          <a:lstStyle/>
          <a:p>
            <a:r>
              <a:rPr lang="lt-LT" sz="3300" b="1"/>
              <a:t>1 etapas: įsijautimas</a:t>
            </a:r>
          </a:p>
        </p:txBody>
      </p:sp>
      <p:grpSp>
        <p:nvGrpSpPr>
          <p:cNvPr id="5" name="Graphic 3">
            <a:extLst>
              <a:ext uri="{FF2B5EF4-FFF2-40B4-BE49-F238E27FC236}">
                <a16:creationId xmlns:a16="http://schemas.microsoft.com/office/drawing/2014/main" id="{AFCF33E0-72F9-410D-AAA9-EC9C8AF37A00}"/>
              </a:ext>
            </a:extLst>
          </p:cNvPr>
          <p:cNvGrpSpPr/>
          <p:nvPr/>
        </p:nvGrpSpPr>
        <p:grpSpPr>
          <a:xfrm>
            <a:off x="8303171" y="2228193"/>
            <a:ext cx="2575036" cy="2204545"/>
            <a:chOff x="781761" y="3715924"/>
            <a:chExt cx="914639" cy="888654"/>
          </a:xfrm>
        </p:grpSpPr>
        <p:sp>
          <p:nvSpPr>
            <p:cNvPr id="6" name="Freeform 1176">
              <a:extLst>
                <a:ext uri="{FF2B5EF4-FFF2-40B4-BE49-F238E27FC236}">
                  <a16:creationId xmlns:a16="http://schemas.microsoft.com/office/drawing/2014/main" id="{ACD59EE2-EFF9-46F2-80CC-EFCD5A27B05E}"/>
                </a:ext>
              </a:extLst>
            </p:cNvPr>
            <p:cNvSpPr/>
            <p:nvPr/>
          </p:nvSpPr>
          <p:spPr>
            <a:xfrm>
              <a:off x="957069" y="3882683"/>
              <a:ext cx="548180" cy="617670"/>
            </a:xfrm>
            <a:custGeom>
              <a:avLst/>
              <a:gdLst>
                <a:gd name="connsiteX0" fmla="*/ 395188 w 548180"/>
                <a:gd name="connsiteY0" fmla="*/ 538131 h 617670"/>
                <a:gd name="connsiteX1" fmla="*/ 395188 w 548180"/>
                <a:gd name="connsiteY1" fmla="*/ 475047 h 617670"/>
                <a:gd name="connsiteX2" fmla="*/ 354046 w 548180"/>
                <a:gd name="connsiteY2" fmla="*/ 433906 h 617670"/>
                <a:gd name="connsiteX3" fmla="*/ 312905 w 548180"/>
                <a:gd name="connsiteY3" fmla="*/ 475047 h 617670"/>
                <a:gd name="connsiteX4" fmla="*/ 312905 w 548180"/>
                <a:gd name="connsiteY4" fmla="*/ 507960 h 617670"/>
                <a:gd name="connsiteX5" fmla="*/ 299191 w 548180"/>
                <a:gd name="connsiteY5" fmla="*/ 521674 h 617670"/>
                <a:gd name="connsiteX6" fmla="*/ 285477 w 548180"/>
                <a:gd name="connsiteY6" fmla="*/ 507960 h 617670"/>
                <a:gd name="connsiteX7" fmla="*/ 285477 w 548180"/>
                <a:gd name="connsiteY7" fmla="*/ 491504 h 617670"/>
                <a:gd name="connsiteX8" fmla="*/ 266277 w 548180"/>
                <a:gd name="connsiteY8" fmla="*/ 455848 h 617670"/>
                <a:gd name="connsiteX9" fmla="*/ 173024 w 548180"/>
                <a:gd name="connsiteY9" fmla="*/ 395507 h 617670"/>
                <a:gd name="connsiteX10" fmla="*/ 57828 w 548180"/>
                <a:gd name="connsiteY10" fmla="*/ 294025 h 617670"/>
                <a:gd name="connsiteX11" fmla="*/ 230 w 548180"/>
                <a:gd name="connsiteY11" fmla="*/ 137687 h 617670"/>
                <a:gd name="connsiteX12" fmla="*/ 142853 w 548180"/>
                <a:gd name="connsiteY12" fmla="*/ 549 h 617670"/>
                <a:gd name="connsiteX13" fmla="*/ 258049 w 548180"/>
                <a:gd name="connsiteY13" fmla="*/ 74604 h 617670"/>
                <a:gd name="connsiteX14" fmla="*/ 260793 w 548180"/>
                <a:gd name="connsiteY14" fmla="*/ 80090 h 617670"/>
                <a:gd name="connsiteX15" fmla="*/ 274507 w 548180"/>
                <a:gd name="connsiteY15" fmla="*/ 91060 h 617670"/>
                <a:gd name="connsiteX16" fmla="*/ 288221 w 548180"/>
                <a:gd name="connsiteY16" fmla="*/ 80090 h 617670"/>
                <a:gd name="connsiteX17" fmla="*/ 340332 w 548180"/>
                <a:gd name="connsiteY17" fmla="*/ 19749 h 617670"/>
                <a:gd name="connsiteX18" fmla="*/ 546040 w 548180"/>
                <a:gd name="connsiteY18" fmla="*/ 115746 h 617670"/>
                <a:gd name="connsiteX19" fmla="*/ 513126 w 548180"/>
                <a:gd name="connsiteY19" fmla="*/ 255626 h 617670"/>
                <a:gd name="connsiteX20" fmla="*/ 444557 w 548180"/>
                <a:gd name="connsiteY20" fmla="*/ 337909 h 617670"/>
                <a:gd name="connsiteX21" fmla="*/ 425359 w 548180"/>
                <a:gd name="connsiteY21" fmla="*/ 381793 h 617670"/>
                <a:gd name="connsiteX22" fmla="*/ 425359 w 548180"/>
                <a:gd name="connsiteY22" fmla="*/ 595729 h 617670"/>
                <a:gd name="connsiteX23" fmla="*/ 425359 w 548180"/>
                <a:gd name="connsiteY23" fmla="*/ 603957 h 617670"/>
                <a:gd name="connsiteX24" fmla="*/ 411645 w 548180"/>
                <a:gd name="connsiteY24" fmla="*/ 617671 h 617670"/>
                <a:gd name="connsiteX25" fmla="*/ 397931 w 548180"/>
                <a:gd name="connsiteY25" fmla="*/ 603957 h 617670"/>
                <a:gd name="connsiteX26" fmla="*/ 397931 w 548180"/>
                <a:gd name="connsiteY26" fmla="*/ 557330 h 617670"/>
                <a:gd name="connsiteX27" fmla="*/ 395188 w 548180"/>
                <a:gd name="connsiteY27" fmla="*/ 538131 h 61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8180" h="61767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00BADE"/>
            </a:solidFill>
            <a:ln w="27426" cap="flat">
              <a:noFill/>
              <a:prstDash val="solid"/>
              <a:miter/>
            </a:ln>
          </p:spPr>
          <p:txBody>
            <a:bodyPr rtlCol="0" anchor="ctr"/>
            <a:lstStyle/>
            <a:p>
              <a:endParaRPr lang="en-US"/>
            </a:p>
          </p:txBody>
        </p:sp>
        <p:sp>
          <p:nvSpPr>
            <p:cNvPr id="7" name="Freeform 1177">
              <a:extLst>
                <a:ext uri="{FF2B5EF4-FFF2-40B4-BE49-F238E27FC236}">
                  <a16:creationId xmlns:a16="http://schemas.microsoft.com/office/drawing/2014/main" id="{0B92BEAD-DEA2-48A8-B21D-B8B799F1C16F}"/>
                </a:ext>
              </a:extLst>
            </p:cNvPr>
            <p:cNvSpPr/>
            <p:nvPr/>
          </p:nvSpPr>
          <p:spPr>
            <a:xfrm>
              <a:off x="781761" y="3715924"/>
              <a:ext cx="914639" cy="888654"/>
            </a:xfrm>
            <a:custGeom>
              <a:avLst/>
              <a:gdLst>
                <a:gd name="connsiteX0" fmla="*/ 910599 w 914639"/>
                <a:gd name="connsiteY0" fmla="*/ 888655 h 888654"/>
                <a:gd name="connsiteX1" fmla="*/ 8228 w 914639"/>
                <a:gd name="connsiteY1" fmla="*/ 888655 h 888654"/>
                <a:gd name="connsiteX2" fmla="*/ 8228 w 914639"/>
                <a:gd name="connsiteY2" fmla="*/ 872198 h 888654"/>
                <a:gd name="connsiteX3" fmla="*/ 27428 w 914639"/>
                <a:gd name="connsiteY3" fmla="*/ 863970 h 888654"/>
                <a:gd name="connsiteX4" fmla="*/ 145366 w 914639"/>
                <a:gd name="connsiteY4" fmla="*/ 863970 h 888654"/>
                <a:gd name="connsiteX5" fmla="*/ 153594 w 914639"/>
                <a:gd name="connsiteY5" fmla="*/ 863970 h 888654"/>
                <a:gd name="connsiteX6" fmla="*/ 153594 w 914639"/>
                <a:gd name="connsiteY6" fmla="*/ 765231 h 888654"/>
                <a:gd name="connsiteX7" fmla="*/ 142624 w 914639"/>
                <a:gd name="connsiteY7" fmla="*/ 765231 h 888654"/>
                <a:gd name="connsiteX8" fmla="*/ 24686 w 914639"/>
                <a:gd name="connsiteY8" fmla="*/ 765231 h 888654"/>
                <a:gd name="connsiteX9" fmla="*/ 5486 w 914639"/>
                <a:gd name="connsiteY9" fmla="*/ 757002 h 888654"/>
                <a:gd name="connsiteX10" fmla="*/ 5486 w 914639"/>
                <a:gd name="connsiteY10" fmla="*/ 748774 h 888654"/>
                <a:gd name="connsiteX11" fmla="*/ 24686 w 914639"/>
                <a:gd name="connsiteY11" fmla="*/ 740546 h 888654"/>
                <a:gd name="connsiteX12" fmla="*/ 290733 w 914639"/>
                <a:gd name="connsiteY12" fmla="*/ 740546 h 888654"/>
                <a:gd name="connsiteX13" fmla="*/ 301704 w 914639"/>
                <a:gd name="connsiteY13" fmla="*/ 740546 h 888654"/>
                <a:gd name="connsiteX14" fmla="*/ 301704 w 914639"/>
                <a:gd name="connsiteY14" fmla="*/ 641806 h 888654"/>
                <a:gd name="connsiteX15" fmla="*/ 290733 w 914639"/>
                <a:gd name="connsiteY15" fmla="*/ 641806 h 888654"/>
                <a:gd name="connsiteX16" fmla="*/ 27428 w 914639"/>
                <a:gd name="connsiteY16" fmla="*/ 641806 h 888654"/>
                <a:gd name="connsiteX17" fmla="*/ 8228 w 914639"/>
                <a:gd name="connsiteY17" fmla="*/ 633578 h 888654"/>
                <a:gd name="connsiteX18" fmla="*/ 8228 w 914639"/>
                <a:gd name="connsiteY18" fmla="*/ 625350 h 888654"/>
                <a:gd name="connsiteX19" fmla="*/ 27428 w 914639"/>
                <a:gd name="connsiteY19" fmla="*/ 617122 h 888654"/>
                <a:gd name="connsiteX20" fmla="*/ 145366 w 914639"/>
                <a:gd name="connsiteY20" fmla="*/ 617122 h 888654"/>
                <a:gd name="connsiteX21" fmla="*/ 153594 w 914639"/>
                <a:gd name="connsiteY21" fmla="*/ 617122 h 888654"/>
                <a:gd name="connsiteX22" fmla="*/ 153594 w 914639"/>
                <a:gd name="connsiteY22" fmla="*/ 518382 h 888654"/>
                <a:gd name="connsiteX23" fmla="*/ 142624 w 914639"/>
                <a:gd name="connsiteY23" fmla="*/ 518382 h 888654"/>
                <a:gd name="connsiteX24" fmla="*/ 24686 w 914639"/>
                <a:gd name="connsiteY24" fmla="*/ 518382 h 888654"/>
                <a:gd name="connsiteX25" fmla="*/ 5486 w 914639"/>
                <a:gd name="connsiteY25" fmla="*/ 510154 h 888654"/>
                <a:gd name="connsiteX26" fmla="*/ 5486 w 914639"/>
                <a:gd name="connsiteY26" fmla="*/ 501926 h 888654"/>
                <a:gd name="connsiteX27" fmla="*/ 24686 w 914639"/>
                <a:gd name="connsiteY27" fmla="*/ 493697 h 888654"/>
                <a:gd name="connsiteX28" fmla="*/ 208450 w 914639"/>
                <a:gd name="connsiteY28" fmla="*/ 493697 h 888654"/>
                <a:gd name="connsiteX29" fmla="*/ 219421 w 914639"/>
                <a:gd name="connsiteY29" fmla="*/ 493697 h 888654"/>
                <a:gd name="connsiteX30" fmla="*/ 167308 w 914639"/>
                <a:gd name="connsiteY30" fmla="*/ 394958 h 888654"/>
                <a:gd name="connsiteX31" fmla="*/ 156338 w 914639"/>
                <a:gd name="connsiteY31" fmla="*/ 394958 h 888654"/>
                <a:gd name="connsiteX32" fmla="*/ 21942 w 914639"/>
                <a:gd name="connsiteY32" fmla="*/ 394958 h 888654"/>
                <a:gd name="connsiteX33" fmla="*/ 2742 w 914639"/>
                <a:gd name="connsiteY33" fmla="*/ 386729 h 888654"/>
                <a:gd name="connsiteX34" fmla="*/ 2742 w 914639"/>
                <a:gd name="connsiteY34" fmla="*/ 378501 h 888654"/>
                <a:gd name="connsiteX35" fmla="*/ 21942 w 914639"/>
                <a:gd name="connsiteY35" fmla="*/ 370273 h 888654"/>
                <a:gd name="connsiteX36" fmla="*/ 150852 w 914639"/>
                <a:gd name="connsiteY36" fmla="*/ 370273 h 888654"/>
                <a:gd name="connsiteX37" fmla="*/ 161824 w 914639"/>
                <a:gd name="connsiteY37" fmla="*/ 370273 h 888654"/>
                <a:gd name="connsiteX38" fmla="*/ 170052 w 914639"/>
                <a:gd name="connsiteY38" fmla="*/ 271533 h 888654"/>
                <a:gd name="connsiteX39" fmla="*/ 159080 w 914639"/>
                <a:gd name="connsiteY39" fmla="*/ 271533 h 888654"/>
                <a:gd name="connsiteX40" fmla="*/ 21942 w 914639"/>
                <a:gd name="connsiteY40" fmla="*/ 271533 h 888654"/>
                <a:gd name="connsiteX41" fmla="*/ 2742 w 914639"/>
                <a:gd name="connsiteY41" fmla="*/ 263305 h 888654"/>
                <a:gd name="connsiteX42" fmla="*/ 2742 w 914639"/>
                <a:gd name="connsiteY42" fmla="*/ 255077 h 888654"/>
                <a:gd name="connsiteX43" fmla="*/ 21942 w 914639"/>
                <a:gd name="connsiteY43" fmla="*/ 246849 h 888654"/>
                <a:gd name="connsiteX44" fmla="*/ 172794 w 914639"/>
                <a:gd name="connsiteY44" fmla="*/ 246849 h 888654"/>
                <a:gd name="connsiteX45" fmla="*/ 183766 w 914639"/>
                <a:gd name="connsiteY45" fmla="*/ 241363 h 888654"/>
                <a:gd name="connsiteX46" fmla="*/ 282505 w 914639"/>
                <a:gd name="connsiteY46" fmla="*/ 172794 h 888654"/>
                <a:gd name="connsiteX47" fmla="*/ 296219 w 914639"/>
                <a:gd name="connsiteY47" fmla="*/ 170051 h 888654"/>
                <a:gd name="connsiteX48" fmla="*/ 296219 w 914639"/>
                <a:gd name="connsiteY48" fmla="*/ 148109 h 888654"/>
                <a:gd name="connsiteX49" fmla="*/ 285248 w 914639"/>
                <a:gd name="connsiteY49" fmla="*/ 148109 h 888654"/>
                <a:gd name="connsiteX50" fmla="*/ 21942 w 914639"/>
                <a:gd name="connsiteY50" fmla="*/ 148109 h 888654"/>
                <a:gd name="connsiteX51" fmla="*/ 2742 w 914639"/>
                <a:gd name="connsiteY51" fmla="*/ 139881 h 888654"/>
                <a:gd name="connsiteX52" fmla="*/ 2742 w 914639"/>
                <a:gd name="connsiteY52" fmla="*/ 131653 h 888654"/>
                <a:gd name="connsiteX53" fmla="*/ 21942 w 914639"/>
                <a:gd name="connsiteY53" fmla="*/ 123424 h 888654"/>
                <a:gd name="connsiteX54" fmla="*/ 139880 w 914639"/>
                <a:gd name="connsiteY54" fmla="*/ 123424 h 888654"/>
                <a:gd name="connsiteX55" fmla="*/ 148110 w 914639"/>
                <a:gd name="connsiteY55" fmla="*/ 123424 h 888654"/>
                <a:gd name="connsiteX56" fmla="*/ 148110 w 914639"/>
                <a:gd name="connsiteY56" fmla="*/ 24685 h 888654"/>
                <a:gd name="connsiteX57" fmla="*/ 137138 w 914639"/>
                <a:gd name="connsiteY57" fmla="*/ 24685 h 888654"/>
                <a:gd name="connsiteX58" fmla="*/ 19200 w 914639"/>
                <a:gd name="connsiteY58" fmla="*/ 24685 h 888654"/>
                <a:gd name="connsiteX59" fmla="*/ 0 w 914639"/>
                <a:gd name="connsiteY59" fmla="*/ 16456 h 888654"/>
                <a:gd name="connsiteX60" fmla="*/ 0 w 914639"/>
                <a:gd name="connsiteY60" fmla="*/ 8228 h 888654"/>
                <a:gd name="connsiteX61" fmla="*/ 19200 w 914639"/>
                <a:gd name="connsiteY61" fmla="*/ 0 h 888654"/>
                <a:gd name="connsiteX62" fmla="*/ 891399 w 914639"/>
                <a:gd name="connsiteY62" fmla="*/ 0 h 888654"/>
                <a:gd name="connsiteX63" fmla="*/ 899627 w 914639"/>
                <a:gd name="connsiteY63" fmla="*/ 0 h 888654"/>
                <a:gd name="connsiteX64" fmla="*/ 910599 w 914639"/>
                <a:gd name="connsiteY64" fmla="*/ 13714 h 888654"/>
                <a:gd name="connsiteX65" fmla="*/ 894142 w 914639"/>
                <a:gd name="connsiteY65" fmla="*/ 24685 h 888654"/>
                <a:gd name="connsiteX66" fmla="*/ 773461 w 914639"/>
                <a:gd name="connsiteY66" fmla="*/ 24685 h 888654"/>
                <a:gd name="connsiteX67" fmla="*/ 762489 w 914639"/>
                <a:gd name="connsiteY67" fmla="*/ 24685 h 888654"/>
                <a:gd name="connsiteX68" fmla="*/ 762489 w 914639"/>
                <a:gd name="connsiteY68" fmla="*/ 123424 h 888654"/>
                <a:gd name="connsiteX69" fmla="*/ 795403 w 914639"/>
                <a:gd name="connsiteY69" fmla="*/ 123424 h 888654"/>
                <a:gd name="connsiteX70" fmla="*/ 894142 w 914639"/>
                <a:gd name="connsiteY70" fmla="*/ 123424 h 888654"/>
                <a:gd name="connsiteX71" fmla="*/ 907855 w 914639"/>
                <a:gd name="connsiteY71" fmla="*/ 131653 h 888654"/>
                <a:gd name="connsiteX72" fmla="*/ 905113 w 914639"/>
                <a:gd name="connsiteY72" fmla="*/ 145366 h 888654"/>
                <a:gd name="connsiteX73" fmla="*/ 891399 w 914639"/>
                <a:gd name="connsiteY73" fmla="*/ 148109 h 888654"/>
                <a:gd name="connsiteX74" fmla="*/ 625351 w 914639"/>
                <a:gd name="connsiteY74" fmla="*/ 148109 h 888654"/>
                <a:gd name="connsiteX75" fmla="*/ 614381 w 914639"/>
                <a:gd name="connsiteY75" fmla="*/ 148109 h 888654"/>
                <a:gd name="connsiteX76" fmla="*/ 614381 w 914639"/>
                <a:gd name="connsiteY76" fmla="*/ 170051 h 888654"/>
                <a:gd name="connsiteX77" fmla="*/ 619865 w 914639"/>
                <a:gd name="connsiteY77" fmla="*/ 172794 h 888654"/>
                <a:gd name="connsiteX78" fmla="*/ 729575 w 914639"/>
                <a:gd name="connsiteY78" fmla="*/ 246849 h 888654"/>
                <a:gd name="connsiteX79" fmla="*/ 740547 w 914639"/>
                <a:gd name="connsiteY79" fmla="*/ 252334 h 888654"/>
                <a:gd name="connsiteX80" fmla="*/ 828316 w 914639"/>
                <a:gd name="connsiteY80" fmla="*/ 252334 h 888654"/>
                <a:gd name="connsiteX81" fmla="*/ 894142 w 914639"/>
                <a:gd name="connsiteY81" fmla="*/ 252334 h 888654"/>
                <a:gd name="connsiteX82" fmla="*/ 907855 w 914639"/>
                <a:gd name="connsiteY82" fmla="*/ 268791 h 888654"/>
                <a:gd name="connsiteX83" fmla="*/ 891399 w 914639"/>
                <a:gd name="connsiteY83" fmla="*/ 277019 h 888654"/>
                <a:gd name="connsiteX84" fmla="*/ 751519 w 914639"/>
                <a:gd name="connsiteY84" fmla="*/ 277019 h 888654"/>
                <a:gd name="connsiteX85" fmla="*/ 740547 w 914639"/>
                <a:gd name="connsiteY85" fmla="*/ 277019 h 888654"/>
                <a:gd name="connsiteX86" fmla="*/ 748775 w 914639"/>
                <a:gd name="connsiteY86" fmla="*/ 375758 h 888654"/>
                <a:gd name="connsiteX87" fmla="*/ 759747 w 914639"/>
                <a:gd name="connsiteY87" fmla="*/ 375758 h 888654"/>
                <a:gd name="connsiteX88" fmla="*/ 891399 w 914639"/>
                <a:gd name="connsiteY88" fmla="*/ 375758 h 888654"/>
                <a:gd name="connsiteX89" fmla="*/ 907855 w 914639"/>
                <a:gd name="connsiteY89" fmla="*/ 389472 h 888654"/>
                <a:gd name="connsiteX90" fmla="*/ 891399 w 914639"/>
                <a:gd name="connsiteY90" fmla="*/ 403186 h 888654"/>
                <a:gd name="connsiteX91" fmla="*/ 844772 w 914639"/>
                <a:gd name="connsiteY91" fmla="*/ 403186 h 888654"/>
                <a:gd name="connsiteX92" fmla="*/ 743289 w 914639"/>
                <a:gd name="connsiteY92" fmla="*/ 403186 h 888654"/>
                <a:gd name="connsiteX93" fmla="*/ 691178 w 914639"/>
                <a:gd name="connsiteY93" fmla="*/ 501926 h 888654"/>
                <a:gd name="connsiteX94" fmla="*/ 702148 w 914639"/>
                <a:gd name="connsiteY94" fmla="*/ 501926 h 888654"/>
                <a:gd name="connsiteX95" fmla="*/ 833802 w 914639"/>
                <a:gd name="connsiteY95" fmla="*/ 501926 h 888654"/>
                <a:gd name="connsiteX96" fmla="*/ 891399 w 914639"/>
                <a:gd name="connsiteY96" fmla="*/ 501926 h 888654"/>
                <a:gd name="connsiteX97" fmla="*/ 902371 w 914639"/>
                <a:gd name="connsiteY97" fmla="*/ 510154 h 888654"/>
                <a:gd name="connsiteX98" fmla="*/ 899627 w 914639"/>
                <a:gd name="connsiteY98" fmla="*/ 523867 h 888654"/>
                <a:gd name="connsiteX99" fmla="*/ 885914 w 914639"/>
                <a:gd name="connsiteY99" fmla="*/ 529353 h 888654"/>
                <a:gd name="connsiteX100" fmla="*/ 765233 w 914639"/>
                <a:gd name="connsiteY100" fmla="*/ 529353 h 888654"/>
                <a:gd name="connsiteX101" fmla="*/ 754261 w 914639"/>
                <a:gd name="connsiteY101" fmla="*/ 529353 h 888654"/>
                <a:gd name="connsiteX102" fmla="*/ 754261 w 914639"/>
                <a:gd name="connsiteY102" fmla="*/ 628092 h 888654"/>
                <a:gd name="connsiteX103" fmla="*/ 803631 w 914639"/>
                <a:gd name="connsiteY103" fmla="*/ 628092 h 888654"/>
                <a:gd name="connsiteX104" fmla="*/ 885914 w 914639"/>
                <a:gd name="connsiteY104" fmla="*/ 628092 h 888654"/>
                <a:gd name="connsiteX105" fmla="*/ 899627 w 914639"/>
                <a:gd name="connsiteY105" fmla="*/ 647292 h 888654"/>
                <a:gd name="connsiteX106" fmla="*/ 883171 w 914639"/>
                <a:gd name="connsiteY106" fmla="*/ 655520 h 888654"/>
                <a:gd name="connsiteX107" fmla="*/ 633579 w 914639"/>
                <a:gd name="connsiteY107" fmla="*/ 655520 h 888654"/>
                <a:gd name="connsiteX108" fmla="*/ 622609 w 914639"/>
                <a:gd name="connsiteY108" fmla="*/ 655520 h 888654"/>
                <a:gd name="connsiteX109" fmla="*/ 622609 w 914639"/>
                <a:gd name="connsiteY109" fmla="*/ 754260 h 888654"/>
                <a:gd name="connsiteX110" fmla="*/ 630837 w 914639"/>
                <a:gd name="connsiteY110" fmla="*/ 754260 h 888654"/>
                <a:gd name="connsiteX111" fmla="*/ 767975 w 914639"/>
                <a:gd name="connsiteY111" fmla="*/ 754260 h 888654"/>
                <a:gd name="connsiteX112" fmla="*/ 883171 w 914639"/>
                <a:gd name="connsiteY112" fmla="*/ 754260 h 888654"/>
                <a:gd name="connsiteX113" fmla="*/ 896885 w 914639"/>
                <a:gd name="connsiteY113" fmla="*/ 773459 h 888654"/>
                <a:gd name="connsiteX114" fmla="*/ 883171 w 914639"/>
                <a:gd name="connsiteY114" fmla="*/ 778944 h 888654"/>
                <a:gd name="connsiteX115" fmla="*/ 762489 w 914639"/>
                <a:gd name="connsiteY115" fmla="*/ 778944 h 888654"/>
                <a:gd name="connsiteX116" fmla="*/ 754261 w 914639"/>
                <a:gd name="connsiteY116" fmla="*/ 778944 h 888654"/>
                <a:gd name="connsiteX117" fmla="*/ 754261 w 914639"/>
                <a:gd name="connsiteY117" fmla="*/ 877684 h 888654"/>
                <a:gd name="connsiteX118" fmla="*/ 765233 w 914639"/>
                <a:gd name="connsiteY118" fmla="*/ 877684 h 888654"/>
                <a:gd name="connsiteX119" fmla="*/ 883171 w 914639"/>
                <a:gd name="connsiteY119" fmla="*/ 877684 h 888654"/>
                <a:gd name="connsiteX120" fmla="*/ 899627 w 914639"/>
                <a:gd name="connsiteY120" fmla="*/ 885912 h 888654"/>
                <a:gd name="connsiteX121" fmla="*/ 910599 w 914639"/>
                <a:gd name="connsiteY121" fmla="*/ 888655 h 888654"/>
                <a:gd name="connsiteX122" fmla="*/ 586953 w 914639"/>
                <a:gd name="connsiteY122" fmla="*/ 713118 h 888654"/>
                <a:gd name="connsiteX123" fmla="*/ 586953 w 914639"/>
                <a:gd name="connsiteY123" fmla="*/ 735060 h 888654"/>
                <a:gd name="connsiteX124" fmla="*/ 586953 w 914639"/>
                <a:gd name="connsiteY124" fmla="*/ 781687 h 888654"/>
                <a:gd name="connsiteX125" fmla="*/ 600667 w 914639"/>
                <a:gd name="connsiteY125" fmla="*/ 795401 h 888654"/>
                <a:gd name="connsiteX126" fmla="*/ 614381 w 914639"/>
                <a:gd name="connsiteY126" fmla="*/ 781687 h 888654"/>
                <a:gd name="connsiteX127" fmla="*/ 614381 w 914639"/>
                <a:gd name="connsiteY127" fmla="*/ 773459 h 888654"/>
                <a:gd name="connsiteX128" fmla="*/ 614381 w 914639"/>
                <a:gd name="connsiteY128" fmla="*/ 559523 h 888654"/>
                <a:gd name="connsiteX129" fmla="*/ 633579 w 914639"/>
                <a:gd name="connsiteY129" fmla="*/ 515639 h 888654"/>
                <a:gd name="connsiteX130" fmla="*/ 702148 w 914639"/>
                <a:gd name="connsiteY130" fmla="*/ 433357 h 888654"/>
                <a:gd name="connsiteX131" fmla="*/ 735061 w 914639"/>
                <a:gd name="connsiteY131" fmla="*/ 293475 h 888654"/>
                <a:gd name="connsiteX132" fmla="*/ 529354 w 914639"/>
                <a:gd name="connsiteY132" fmla="*/ 197479 h 888654"/>
                <a:gd name="connsiteX133" fmla="*/ 477242 w 914639"/>
                <a:gd name="connsiteY133" fmla="*/ 257819 h 888654"/>
                <a:gd name="connsiteX134" fmla="*/ 463528 w 914639"/>
                <a:gd name="connsiteY134" fmla="*/ 268791 h 888654"/>
                <a:gd name="connsiteX135" fmla="*/ 449815 w 914639"/>
                <a:gd name="connsiteY135" fmla="*/ 257819 h 888654"/>
                <a:gd name="connsiteX136" fmla="*/ 447071 w 914639"/>
                <a:gd name="connsiteY136" fmla="*/ 252334 h 888654"/>
                <a:gd name="connsiteX137" fmla="*/ 331874 w 914639"/>
                <a:gd name="connsiteY137" fmla="*/ 178280 h 888654"/>
                <a:gd name="connsiteX138" fmla="*/ 189252 w 914639"/>
                <a:gd name="connsiteY138" fmla="*/ 315418 h 888654"/>
                <a:gd name="connsiteX139" fmla="*/ 246849 w 914639"/>
                <a:gd name="connsiteY139" fmla="*/ 471755 h 888654"/>
                <a:gd name="connsiteX140" fmla="*/ 362046 w 914639"/>
                <a:gd name="connsiteY140" fmla="*/ 573237 h 888654"/>
                <a:gd name="connsiteX141" fmla="*/ 455299 w 914639"/>
                <a:gd name="connsiteY141" fmla="*/ 633578 h 888654"/>
                <a:gd name="connsiteX142" fmla="*/ 474498 w 914639"/>
                <a:gd name="connsiteY142" fmla="*/ 669234 h 888654"/>
                <a:gd name="connsiteX143" fmla="*/ 474498 w 914639"/>
                <a:gd name="connsiteY143" fmla="*/ 685691 h 888654"/>
                <a:gd name="connsiteX144" fmla="*/ 488212 w 914639"/>
                <a:gd name="connsiteY144" fmla="*/ 699404 h 888654"/>
                <a:gd name="connsiteX145" fmla="*/ 501926 w 914639"/>
                <a:gd name="connsiteY145" fmla="*/ 685691 h 888654"/>
                <a:gd name="connsiteX146" fmla="*/ 501926 w 914639"/>
                <a:gd name="connsiteY146" fmla="*/ 652778 h 888654"/>
                <a:gd name="connsiteX147" fmla="*/ 543068 w 914639"/>
                <a:gd name="connsiteY147" fmla="*/ 611636 h 888654"/>
                <a:gd name="connsiteX148" fmla="*/ 584209 w 914639"/>
                <a:gd name="connsiteY148" fmla="*/ 652778 h 888654"/>
                <a:gd name="connsiteX149" fmla="*/ 586953 w 914639"/>
                <a:gd name="connsiteY149" fmla="*/ 713118 h 888654"/>
                <a:gd name="connsiteX150" fmla="*/ 449815 w 914639"/>
                <a:gd name="connsiteY150" fmla="*/ 2743 h 888654"/>
                <a:gd name="connsiteX151" fmla="*/ 183766 w 914639"/>
                <a:gd name="connsiteY151" fmla="*/ 2743 h 888654"/>
                <a:gd name="connsiteX152" fmla="*/ 183766 w 914639"/>
                <a:gd name="connsiteY152" fmla="*/ 101482 h 888654"/>
                <a:gd name="connsiteX153" fmla="*/ 449815 w 914639"/>
                <a:gd name="connsiteY153" fmla="*/ 101482 h 888654"/>
                <a:gd name="connsiteX154" fmla="*/ 449815 w 914639"/>
                <a:gd name="connsiteY154" fmla="*/ 2743 h 888654"/>
                <a:gd name="connsiteX155" fmla="*/ 743289 w 914639"/>
                <a:gd name="connsiteY155" fmla="*/ 101482 h 888654"/>
                <a:gd name="connsiteX156" fmla="*/ 743289 w 914639"/>
                <a:gd name="connsiteY156" fmla="*/ 2743 h 888654"/>
                <a:gd name="connsiteX157" fmla="*/ 477242 w 914639"/>
                <a:gd name="connsiteY157" fmla="*/ 2743 h 888654"/>
                <a:gd name="connsiteX158" fmla="*/ 477242 w 914639"/>
                <a:gd name="connsiteY158" fmla="*/ 101482 h 888654"/>
                <a:gd name="connsiteX159" fmla="*/ 743289 w 914639"/>
                <a:gd name="connsiteY159" fmla="*/ 101482 h 888654"/>
                <a:gd name="connsiteX160" fmla="*/ 449815 w 914639"/>
                <a:gd name="connsiteY160" fmla="*/ 861227 h 888654"/>
                <a:gd name="connsiteX161" fmla="*/ 449815 w 914639"/>
                <a:gd name="connsiteY161" fmla="*/ 762488 h 888654"/>
                <a:gd name="connsiteX162" fmla="*/ 183766 w 914639"/>
                <a:gd name="connsiteY162" fmla="*/ 762488 h 888654"/>
                <a:gd name="connsiteX163" fmla="*/ 183766 w 914639"/>
                <a:gd name="connsiteY163" fmla="*/ 861227 h 888654"/>
                <a:gd name="connsiteX164" fmla="*/ 449815 w 914639"/>
                <a:gd name="connsiteY164" fmla="*/ 861227 h 888654"/>
                <a:gd name="connsiteX165" fmla="*/ 477242 w 914639"/>
                <a:gd name="connsiteY165" fmla="*/ 861227 h 888654"/>
                <a:gd name="connsiteX166" fmla="*/ 743289 w 914639"/>
                <a:gd name="connsiteY166" fmla="*/ 861227 h 888654"/>
                <a:gd name="connsiteX167" fmla="*/ 743289 w 914639"/>
                <a:gd name="connsiteY167" fmla="*/ 762488 h 888654"/>
                <a:gd name="connsiteX168" fmla="*/ 691178 w 914639"/>
                <a:gd name="connsiteY168" fmla="*/ 762488 h 888654"/>
                <a:gd name="connsiteX169" fmla="*/ 639064 w 914639"/>
                <a:gd name="connsiteY169" fmla="*/ 762488 h 888654"/>
                <a:gd name="connsiteX170" fmla="*/ 639064 w 914639"/>
                <a:gd name="connsiteY170" fmla="*/ 787173 h 888654"/>
                <a:gd name="connsiteX171" fmla="*/ 597923 w 914639"/>
                <a:gd name="connsiteY171" fmla="*/ 822829 h 888654"/>
                <a:gd name="connsiteX172" fmla="*/ 559525 w 914639"/>
                <a:gd name="connsiteY172" fmla="*/ 784430 h 888654"/>
                <a:gd name="connsiteX173" fmla="*/ 559525 w 914639"/>
                <a:gd name="connsiteY173" fmla="*/ 762488 h 888654"/>
                <a:gd name="connsiteX174" fmla="*/ 477242 w 914639"/>
                <a:gd name="connsiteY174" fmla="*/ 762488 h 888654"/>
                <a:gd name="connsiteX175" fmla="*/ 477242 w 914639"/>
                <a:gd name="connsiteY175" fmla="*/ 861227 h 888654"/>
                <a:gd name="connsiteX176" fmla="*/ 329132 w 914639"/>
                <a:gd name="connsiteY176" fmla="*/ 735060 h 888654"/>
                <a:gd name="connsiteX177" fmla="*/ 559525 w 914639"/>
                <a:gd name="connsiteY177" fmla="*/ 735060 h 888654"/>
                <a:gd name="connsiteX178" fmla="*/ 559525 w 914639"/>
                <a:gd name="connsiteY178" fmla="*/ 652778 h 888654"/>
                <a:gd name="connsiteX179" fmla="*/ 545811 w 914639"/>
                <a:gd name="connsiteY179" fmla="*/ 636321 h 888654"/>
                <a:gd name="connsiteX180" fmla="*/ 532098 w 914639"/>
                <a:gd name="connsiteY180" fmla="*/ 652778 h 888654"/>
                <a:gd name="connsiteX181" fmla="*/ 532098 w 914639"/>
                <a:gd name="connsiteY181" fmla="*/ 682948 h 888654"/>
                <a:gd name="connsiteX182" fmla="*/ 493698 w 914639"/>
                <a:gd name="connsiteY182" fmla="*/ 724089 h 888654"/>
                <a:gd name="connsiteX183" fmla="*/ 452557 w 914639"/>
                <a:gd name="connsiteY183" fmla="*/ 685691 h 888654"/>
                <a:gd name="connsiteX184" fmla="*/ 427871 w 914639"/>
                <a:gd name="connsiteY184" fmla="*/ 641806 h 888654"/>
                <a:gd name="connsiteX185" fmla="*/ 400443 w 914639"/>
                <a:gd name="connsiteY185" fmla="*/ 633578 h 888654"/>
                <a:gd name="connsiteX186" fmla="*/ 340104 w 914639"/>
                <a:gd name="connsiteY186" fmla="*/ 633578 h 888654"/>
                <a:gd name="connsiteX187" fmla="*/ 331874 w 914639"/>
                <a:gd name="connsiteY187" fmla="*/ 633578 h 888654"/>
                <a:gd name="connsiteX188" fmla="*/ 329132 w 914639"/>
                <a:gd name="connsiteY188" fmla="*/ 735060 h 888654"/>
                <a:gd name="connsiteX189" fmla="*/ 370274 w 914639"/>
                <a:gd name="connsiteY189" fmla="*/ 608893 h 888654"/>
                <a:gd name="connsiteX190" fmla="*/ 367532 w 914639"/>
                <a:gd name="connsiteY190" fmla="*/ 606150 h 888654"/>
                <a:gd name="connsiteX191" fmla="*/ 249591 w 914639"/>
                <a:gd name="connsiteY191" fmla="*/ 512896 h 888654"/>
                <a:gd name="connsiteX192" fmla="*/ 244107 w 914639"/>
                <a:gd name="connsiteY192" fmla="*/ 510154 h 888654"/>
                <a:gd name="connsiteX193" fmla="*/ 183766 w 914639"/>
                <a:gd name="connsiteY193" fmla="*/ 510154 h 888654"/>
                <a:gd name="connsiteX194" fmla="*/ 183766 w 914639"/>
                <a:gd name="connsiteY194" fmla="*/ 608893 h 888654"/>
                <a:gd name="connsiteX195" fmla="*/ 370274 w 914639"/>
                <a:gd name="connsiteY195" fmla="*/ 608893 h 888654"/>
                <a:gd name="connsiteX196" fmla="*/ 329132 w 914639"/>
                <a:gd name="connsiteY196" fmla="*/ 128910 h 888654"/>
                <a:gd name="connsiteX197" fmla="*/ 329132 w 914639"/>
                <a:gd name="connsiteY197" fmla="*/ 148109 h 888654"/>
                <a:gd name="connsiteX198" fmla="*/ 463528 w 914639"/>
                <a:gd name="connsiteY198" fmla="*/ 224906 h 888654"/>
                <a:gd name="connsiteX199" fmla="*/ 521126 w 914639"/>
                <a:gd name="connsiteY199" fmla="*/ 170051 h 888654"/>
                <a:gd name="connsiteX200" fmla="*/ 597923 w 914639"/>
                <a:gd name="connsiteY200" fmla="*/ 148109 h 888654"/>
                <a:gd name="connsiteX201" fmla="*/ 597923 w 914639"/>
                <a:gd name="connsiteY201" fmla="*/ 128910 h 888654"/>
                <a:gd name="connsiteX202" fmla="*/ 329132 w 914639"/>
                <a:gd name="connsiteY202" fmla="*/ 128910 h 888654"/>
                <a:gd name="connsiteX203" fmla="*/ 743289 w 914639"/>
                <a:gd name="connsiteY203" fmla="*/ 507411 h 888654"/>
                <a:gd name="connsiteX204" fmla="*/ 682950 w 914639"/>
                <a:gd name="connsiteY204" fmla="*/ 507411 h 888654"/>
                <a:gd name="connsiteX205" fmla="*/ 677464 w 914639"/>
                <a:gd name="connsiteY205" fmla="*/ 510154 h 888654"/>
                <a:gd name="connsiteX206" fmla="*/ 650036 w 914639"/>
                <a:gd name="connsiteY206" fmla="*/ 534839 h 888654"/>
                <a:gd name="connsiteX207" fmla="*/ 641808 w 914639"/>
                <a:gd name="connsiteY207" fmla="*/ 551295 h 888654"/>
                <a:gd name="connsiteX208" fmla="*/ 641808 w 914639"/>
                <a:gd name="connsiteY208" fmla="*/ 608893 h 888654"/>
                <a:gd name="connsiteX209" fmla="*/ 746033 w 914639"/>
                <a:gd name="connsiteY209" fmla="*/ 608893 h 888654"/>
                <a:gd name="connsiteX210" fmla="*/ 743289 w 914639"/>
                <a:gd name="connsiteY210" fmla="*/ 507411 h 88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14639" h="888654">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0000"/>
            </a:solidFill>
            <a:ln w="27426" cap="flat">
              <a:noFill/>
              <a:prstDash val="solid"/>
              <a:miter/>
            </a:ln>
          </p:spPr>
          <p:txBody>
            <a:bodyPr rtlCol="0" anchor="ctr"/>
            <a:lstStyle/>
            <a:p>
              <a:endParaRPr lang="en-US"/>
            </a:p>
          </p:txBody>
        </p:sp>
      </p:grpSp>
      <p:sp>
        <p:nvSpPr>
          <p:cNvPr id="8" name="TextBox 7">
            <a:extLst>
              <a:ext uri="{FF2B5EF4-FFF2-40B4-BE49-F238E27FC236}">
                <a16:creationId xmlns:a16="http://schemas.microsoft.com/office/drawing/2014/main" id="{181DA56F-E05F-4125-84E1-E4A43272569D}"/>
              </a:ext>
            </a:extLst>
          </p:cNvPr>
          <p:cNvSpPr txBox="1"/>
          <p:nvPr/>
        </p:nvSpPr>
        <p:spPr>
          <a:xfrm>
            <a:off x="7714593" y="4866290"/>
            <a:ext cx="3867807" cy="830997"/>
          </a:xfrm>
          <a:prstGeom prst="rect">
            <a:avLst/>
          </a:prstGeom>
          <a:noFill/>
        </p:spPr>
        <p:txBody>
          <a:bodyPr wrap="square" rtlCol="0">
            <a:spAutoFit/>
          </a:bodyPr>
          <a:lstStyle/>
          <a:p>
            <a:pPr algn="ctr"/>
            <a:r>
              <a:rPr lang="lt-LT" sz="2400" b="1">
                <a:solidFill>
                  <a:srgbClr val="1188A3"/>
                </a:solidFill>
              </a:rPr>
              <a:t>Supratimo arba empatijos ugdymas</a:t>
            </a:r>
          </a:p>
        </p:txBody>
      </p:sp>
    </p:spTree>
    <p:extLst>
      <p:ext uri="{BB962C8B-B14F-4D97-AF65-F5344CB8AC3E}">
        <p14:creationId xmlns:p14="http://schemas.microsoft.com/office/powerpoint/2010/main" val="10192098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EF9E0C-83B5-409C-811B-2E274EF703B4}"/>
              </a:ext>
            </a:extLst>
          </p:cNvPr>
          <p:cNvSpPr>
            <a:spLocks noGrp="1"/>
          </p:cNvSpPr>
          <p:nvPr>
            <p:ph type="body" sz="quarter" idx="20"/>
          </p:nvPr>
        </p:nvSpPr>
        <p:spPr>
          <a:xfrm>
            <a:off x="5937817" y="2066544"/>
            <a:ext cx="6054486" cy="3722513"/>
          </a:xfrm>
        </p:spPr>
        <p:txBody>
          <a:bodyPr/>
          <a:lstStyle/>
          <a:p>
            <a:r>
              <a:rPr lang="lt-LT" b="1"/>
              <a:t>Tikslai</a:t>
            </a:r>
            <a:r>
              <a:rPr lang="en-US" b="1"/>
              <a:t>:</a:t>
            </a:r>
          </a:p>
          <a:p>
            <a:pPr marL="342900" indent="-342900">
              <a:buClr>
                <a:srgbClr val="FFC000"/>
              </a:buClr>
              <a:buFont typeface="Arial" panose="020B0604020202020204" pitchFamily="34" charset="0"/>
              <a:buChar char="•"/>
            </a:pPr>
            <a:r>
              <a:rPr lang="pt-BR"/>
              <a:t>Išplėsti žinias apie naudotoją ir jo problemas;</a:t>
            </a:r>
            <a:endParaRPr lang="lt-LT"/>
          </a:p>
          <a:p>
            <a:pPr marL="342900" indent="-342900">
              <a:buClr>
                <a:srgbClr val="FFC000"/>
              </a:buClr>
              <a:buFont typeface="Arial" panose="020B0604020202020204" pitchFamily="34" charset="0"/>
              <a:buChar char="•"/>
            </a:pPr>
            <a:r>
              <a:rPr lang="lt-LT"/>
              <a:t>Gauti žinių apie problemos aplinkybes, gaminio naudojimo vietą ir darbo aplinką;</a:t>
            </a:r>
          </a:p>
          <a:p>
            <a:pPr marL="342900" indent="-342900">
              <a:buClr>
                <a:srgbClr val="FFC000"/>
              </a:buClr>
              <a:buFont typeface="Arial" panose="020B0604020202020204" pitchFamily="34" charset="0"/>
              <a:buChar char="•"/>
            </a:pPr>
            <a:r>
              <a:rPr lang="en-US"/>
              <a:t>Formuoti bendrą supratimą apie iššūkį;</a:t>
            </a:r>
          </a:p>
          <a:p>
            <a:pPr marL="342900" indent="-342900">
              <a:buClr>
                <a:srgbClr val="FFC000"/>
              </a:buClr>
              <a:buFont typeface="Arial" panose="020B0604020202020204" pitchFamily="34" charset="0"/>
              <a:buChar char="•"/>
            </a:pPr>
            <a:r>
              <a:rPr lang="lt-LT"/>
              <a:t>Plėtoti specialiąsias žinias apie projektą</a:t>
            </a:r>
            <a:endParaRPr lang="en-IE"/>
          </a:p>
        </p:txBody>
      </p:sp>
      <p:sp>
        <p:nvSpPr>
          <p:cNvPr id="3" name="Text Placeholder 2">
            <a:extLst>
              <a:ext uri="{FF2B5EF4-FFF2-40B4-BE49-F238E27FC236}">
                <a16:creationId xmlns:a16="http://schemas.microsoft.com/office/drawing/2014/main" id="{EB32C146-F8A8-420E-BCAB-112378595297}"/>
              </a:ext>
            </a:extLst>
          </p:cNvPr>
          <p:cNvSpPr>
            <a:spLocks noGrp="1"/>
          </p:cNvSpPr>
          <p:nvPr>
            <p:ph type="body" sz="quarter" idx="22"/>
          </p:nvPr>
        </p:nvSpPr>
        <p:spPr>
          <a:xfrm>
            <a:off x="6326940" y="420414"/>
            <a:ext cx="5158622" cy="1144838"/>
          </a:xfrm>
        </p:spPr>
        <p:txBody>
          <a:bodyPr>
            <a:normAutofit fontScale="85000" lnSpcReduction="20000"/>
          </a:bodyPr>
          <a:lstStyle/>
          <a:p>
            <a:r>
              <a:rPr lang="lt-LT" b="1"/>
              <a:t>Empatija </a:t>
            </a:r>
            <a:r>
              <a:rPr lang="lt-LT"/>
              <a:t>– klientų elgesio stebėjimas jų natūralioje aplinkoje</a:t>
            </a:r>
            <a:endParaRPr lang="en-IE"/>
          </a:p>
        </p:txBody>
      </p:sp>
      <p:sp>
        <p:nvSpPr>
          <p:cNvPr id="4" name="Text Placeholder 3">
            <a:extLst>
              <a:ext uri="{FF2B5EF4-FFF2-40B4-BE49-F238E27FC236}">
                <a16:creationId xmlns:a16="http://schemas.microsoft.com/office/drawing/2014/main" id="{36C48765-EBB6-481F-88F9-440B3B5A7656}"/>
              </a:ext>
            </a:extLst>
          </p:cNvPr>
          <p:cNvSpPr>
            <a:spLocks noGrp="1"/>
          </p:cNvSpPr>
          <p:nvPr>
            <p:ph type="body" sz="quarter" idx="23"/>
          </p:nvPr>
        </p:nvSpPr>
        <p:spPr>
          <a:xfrm>
            <a:off x="945819" y="2957308"/>
            <a:ext cx="3837576" cy="3433969"/>
          </a:xfrm>
        </p:spPr>
        <p:txBody>
          <a:bodyPr>
            <a:normAutofit fontScale="92500" lnSpcReduction="20000"/>
          </a:bodyPr>
          <a:lstStyle/>
          <a:p>
            <a:r>
              <a:rPr lang="lt-LT" sz="2000" b="1" dirty="0"/>
              <a:t>Įrankių pavyzdžiai empatijos etapui:</a:t>
            </a:r>
            <a:endParaRPr lang="en-US" sz="2000" b="1" dirty="0"/>
          </a:p>
          <a:p>
            <a:pPr marL="342900" indent="-342900">
              <a:buFont typeface="Arial" panose="020B0604020202020204" pitchFamily="34" charset="0"/>
              <a:buChar char="•"/>
            </a:pPr>
            <a:r>
              <a:rPr lang="lt-LT" sz="2000" dirty="0"/>
              <a:t>Apklausos;</a:t>
            </a:r>
            <a:endParaRPr lang="en-US" sz="2000" dirty="0"/>
          </a:p>
          <a:p>
            <a:pPr marL="342900" indent="-342900">
              <a:buFont typeface="Arial" panose="020B0604020202020204" pitchFamily="34" charset="0"/>
              <a:buChar char="•"/>
            </a:pPr>
            <a:r>
              <a:rPr lang="lt-LT" sz="2000" dirty="0"/>
              <a:t>Tikslinės grupės stebėjimas;</a:t>
            </a:r>
            <a:endParaRPr lang="en-US" sz="2000" dirty="0"/>
          </a:p>
          <a:p>
            <a:pPr marL="342900" indent="-342900">
              <a:buFont typeface="Arial" panose="020B0604020202020204" pitchFamily="34" charset="0"/>
              <a:buChar char="•"/>
            </a:pPr>
            <a:r>
              <a:rPr lang="en-US" sz="2000" dirty="0" err="1"/>
              <a:t>Interviu</a:t>
            </a:r>
            <a:r>
              <a:rPr lang="en-US" sz="2000" dirty="0"/>
              <a:t>;</a:t>
            </a:r>
          </a:p>
          <a:p>
            <a:pPr marL="342900" indent="-342900">
              <a:buFont typeface="Arial" panose="020B0604020202020204" pitchFamily="34" charset="0"/>
              <a:buChar char="•"/>
            </a:pPr>
            <a:r>
              <a:rPr lang="en-US" sz="2000" dirty="0" err="1"/>
              <a:t>Galutinio</a:t>
            </a:r>
            <a:r>
              <a:rPr lang="en-US" sz="2000" dirty="0"/>
              <a:t> </a:t>
            </a:r>
            <a:r>
              <a:rPr lang="lt-LT" sz="2000" dirty="0"/>
              <a:t>vartotojo</a:t>
            </a:r>
            <a:r>
              <a:rPr lang="en-US" sz="2000" dirty="0"/>
              <a:t> </a:t>
            </a:r>
            <a:r>
              <a:rPr lang="en-US" sz="2000" dirty="0" err="1"/>
              <a:t>išklausymas</a:t>
            </a:r>
            <a:r>
              <a:rPr lang="en-US" sz="2000" dirty="0"/>
              <a:t>;</a:t>
            </a:r>
            <a:endParaRPr lang="lt-LT" sz="2000" dirty="0"/>
          </a:p>
          <a:p>
            <a:pPr marL="342900" indent="-342900">
              <a:buFont typeface="Arial" panose="020B0604020202020204" pitchFamily="34" charset="0"/>
              <a:buChar char="•"/>
            </a:pPr>
            <a:r>
              <a:rPr lang="lt-LT" sz="2000" dirty="0"/>
              <a:t>Stebėjimas;</a:t>
            </a:r>
          </a:p>
          <a:p>
            <a:pPr marL="342900" indent="-342900">
              <a:buFont typeface="Arial" panose="020B0604020202020204" pitchFamily="34" charset="0"/>
              <a:buChar char="•"/>
            </a:pPr>
            <a:r>
              <a:rPr lang="lt-LT" sz="2000" dirty="0"/>
              <a:t>Kūno šturmas (</a:t>
            </a:r>
            <a:r>
              <a:rPr lang="lt-LT" sz="2000" i="1" dirty="0"/>
              <a:t>angl. </a:t>
            </a:r>
            <a:r>
              <a:rPr lang="lt-LT" sz="2000" i="1" dirty="0" err="1"/>
              <a:t>bodystorming</a:t>
            </a:r>
            <a:r>
              <a:rPr lang="lt-LT" sz="2000" i="1" dirty="0"/>
              <a:t> </a:t>
            </a:r>
            <a:r>
              <a:rPr lang="lt-LT" sz="2000" dirty="0"/>
              <a:t>technika, kai įsivaizduojama, kaip būtų naudojamas dar nesukurtas produktas);</a:t>
            </a:r>
          </a:p>
          <a:p>
            <a:pPr marL="342900" indent="-342900">
              <a:buFont typeface="Arial" panose="020B0604020202020204" pitchFamily="34" charset="0"/>
              <a:buChar char="•"/>
            </a:pPr>
            <a:r>
              <a:rPr lang="lt-LT" sz="2000" dirty="0"/>
              <a:t>Vaidmenų žaidimai.</a:t>
            </a:r>
          </a:p>
        </p:txBody>
      </p:sp>
      <p:sp>
        <p:nvSpPr>
          <p:cNvPr id="5" name="Text Placeholder 4">
            <a:extLst>
              <a:ext uri="{FF2B5EF4-FFF2-40B4-BE49-F238E27FC236}">
                <a16:creationId xmlns:a16="http://schemas.microsoft.com/office/drawing/2014/main" id="{E3F15743-0455-4B70-8724-7F27CE6FA034}"/>
              </a:ext>
            </a:extLst>
          </p:cNvPr>
          <p:cNvSpPr>
            <a:spLocks noGrp="1"/>
          </p:cNvSpPr>
          <p:nvPr>
            <p:ph type="body" sz="quarter" idx="24"/>
          </p:nvPr>
        </p:nvSpPr>
        <p:spPr/>
        <p:txBody>
          <a:bodyPr/>
          <a:lstStyle/>
          <a:p>
            <a:r>
              <a:rPr lang="en-US"/>
              <a:t>1</a:t>
            </a:r>
            <a:endParaRPr lang="en-IE"/>
          </a:p>
        </p:txBody>
      </p:sp>
      <p:sp>
        <p:nvSpPr>
          <p:cNvPr id="13" name="TextBox 12">
            <a:extLst>
              <a:ext uri="{FF2B5EF4-FFF2-40B4-BE49-F238E27FC236}">
                <a16:creationId xmlns:a16="http://schemas.microsoft.com/office/drawing/2014/main" id="{B23E8A5D-9A7A-4C41-B3EF-73B41C867192}"/>
              </a:ext>
            </a:extLst>
          </p:cNvPr>
          <p:cNvSpPr txBox="1"/>
          <p:nvPr/>
        </p:nvSpPr>
        <p:spPr>
          <a:xfrm>
            <a:off x="463649" y="2109112"/>
            <a:ext cx="4416733" cy="369332"/>
          </a:xfrm>
          <a:prstGeom prst="rect">
            <a:avLst/>
          </a:prstGeom>
          <a:solidFill>
            <a:srgbClr val="FFD100"/>
          </a:solidFill>
        </p:spPr>
        <p:txBody>
          <a:bodyPr wrap="square">
            <a:spAutoFit/>
          </a:bodyPr>
          <a:lstStyle/>
          <a:p>
            <a:pPr algn="ctr"/>
            <a:r>
              <a:rPr lang="lt-LT" b="1" dirty="0">
                <a:solidFill>
                  <a:srgbClr val="000000"/>
                </a:solidFill>
              </a:rPr>
              <a:t>Šiame etape neturėtume daryti išvadų</a:t>
            </a:r>
          </a:p>
        </p:txBody>
      </p:sp>
      <p:grpSp>
        <p:nvGrpSpPr>
          <p:cNvPr id="14" name="Graphic 3">
            <a:extLst>
              <a:ext uri="{FF2B5EF4-FFF2-40B4-BE49-F238E27FC236}">
                <a16:creationId xmlns:a16="http://schemas.microsoft.com/office/drawing/2014/main" id="{7E8395D7-5A71-4424-B173-C1B95892D781}"/>
              </a:ext>
            </a:extLst>
          </p:cNvPr>
          <p:cNvGrpSpPr/>
          <p:nvPr/>
        </p:nvGrpSpPr>
        <p:grpSpPr>
          <a:xfrm>
            <a:off x="1846953" y="420414"/>
            <a:ext cx="1650124" cy="1475430"/>
            <a:chOff x="781761" y="3715924"/>
            <a:chExt cx="914639" cy="888654"/>
          </a:xfrm>
        </p:grpSpPr>
        <p:sp>
          <p:nvSpPr>
            <p:cNvPr id="15" name="Freeform 1176">
              <a:extLst>
                <a:ext uri="{FF2B5EF4-FFF2-40B4-BE49-F238E27FC236}">
                  <a16:creationId xmlns:a16="http://schemas.microsoft.com/office/drawing/2014/main" id="{AE551E45-9B41-48EF-B37F-5BCE3377D9A0}"/>
                </a:ext>
              </a:extLst>
            </p:cNvPr>
            <p:cNvSpPr/>
            <p:nvPr/>
          </p:nvSpPr>
          <p:spPr>
            <a:xfrm>
              <a:off x="957069" y="3882683"/>
              <a:ext cx="548180" cy="617670"/>
            </a:xfrm>
            <a:custGeom>
              <a:avLst/>
              <a:gdLst>
                <a:gd name="connsiteX0" fmla="*/ 395188 w 548180"/>
                <a:gd name="connsiteY0" fmla="*/ 538131 h 617670"/>
                <a:gd name="connsiteX1" fmla="*/ 395188 w 548180"/>
                <a:gd name="connsiteY1" fmla="*/ 475047 h 617670"/>
                <a:gd name="connsiteX2" fmla="*/ 354046 w 548180"/>
                <a:gd name="connsiteY2" fmla="*/ 433906 h 617670"/>
                <a:gd name="connsiteX3" fmla="*/ 312905 w 548180"/>
                <a:gd name="connsiteY3" fmla="*/ 475047 h 617670"/>
                <a:gd name="connsiteX4" fmla="*/ 312905 w 548180"/>
                <a:gd name="connsiteY4" fmla="*/ 507960 h 617670"/>
                <a:gd name="connsiteX5" fmla="*/ 299191 w 548180"/>
                <a:gd name="connsiteY5" fmla="*/ 521674 h 617670"/>
                <a:gd name="connsiteX6" fmla="*/ 285477 w 548180"/>
                <a:gd name="connsiteY6" fmla="*/ 507960 h 617670"/>
                <a:gd name="connsiteX7" fmla="*/ 285477 w 548180"/>
                <a:gd name="connsiteY7" fmla="*/ 491504 h 617670"/>
                <a:gd name="connsiteX8" fmla="*/ 266277 w 548180"/>
                <a:gd name="connsiteY8" fmla="*/ 455848 h 617670"/>
                <a:gd name="connsiteX9" fmla="*/ 173024 w 548180"/>
                <a:gd name="connsiteY9" fmla="*/ 395507 h 617670"/>
                <a:gd name="connsiteX10" fmla="*/ 57828 w 548180"/>
                <a:gd name="connsiteY10" fmla="*/ 294025 h 617670"/>
                <a:gd name="connsiteX11" fmla="*/ 230 w 548180"/>
                <a:gd name="connsiteY11" fmla="*/ 137687 h 617670"/>
                <a:gd name="connsiteX12" fmla="*/ 142853 w 548180"/>
                <a:gd name="connsiteY12" fmla="*/ 549 h 617670"/>
                <a:gd name="connsiteX13" fmla="*/ 258049 w 548180"/>
                <a:gd name="connsiteY13" fmla="*/ 74604 h 617670"/>
                <a:gd name="connsiteX14" fmla="*/ 260793 w 548180"/>
                <a:gd name="connsiteY14" fmla="*/ 80090 h 617670"/>
                <a:gd name="connsiteX15" fmla="*/ 274507 w 548180"/>
                <a:gd name="connsiteY15" fmla="*/ 91060 h 617670"/>
                <a:gd name="connsiteX16" fmla="*/ 288221 w 548180"/>
                <a:gd name="connsiteY16" fmla="*/ 80090 h 617670"/>
                <a:gd name="connsiteX17" fmla="*/ 340332 w 548180"/>
                <a:gd name="connsiteY17" fmla="*/ 19749 h 617670"/>
                <a:gd name="connsiteX18" fmla="*/ 546040 w 548180"/>
                <a:gd name="connsiteY18" fmla="*/ 115746 h 617670"/>
                <a:gd name="connsiteX19" fmla="*/ 513126 w 548180"/>
                <a:gd name="connsiteY19" fmla="*/ 255626 h 617670"/>
                <a:gd name="connsiteX20" fmla="*/ 444557 w 548180"/>
                <a:gd name="connsiteY20" fmla="*/ 337909 h 617670"/>
                <a:gd name="connsiteX21" fmla="*/ 425359 w 548180"/>
                <a:gd name="connsiteY21" fmla="*/ 381793 h 617670"/>
                <a:gd name="connsiteX22" fmla="*/ 425359 w 548180"/>
                <a:gd name="connsiteY22" fmla="*/ 595729 h 617670"/>
                <a:gd name="connsiteX23" fmla="*/ 425359 w 548180"/>
                <a:gd name="connsiteY23" fmla="*/ 603957 h 617670"/>
                <a:gd name="connsiteX24" fmla="*/ 411645 w 548180"/>
                <a:gd name="connsiteY24" fmla="*/ 617671 h 617670"/>
                <a:gd name="connsiteX25" fmla="*/ 397931 w 548180"/>
                <a:gd name="connsiteY25" fmla="*/ 603957 h 617670"/>
                <a:gd name="connsiteX26" fmla="*/ 397931 w 548180"/>
                <a:gd name="connsiteY26" fmla="*/ 557330 h 617670"/>
                <a:gd name="connsiteX27" fmla="*/ 395188 w 548180"/>
                <a:gd name="connsiteY27" fmla="*/ 538131 h 61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8180" h="61767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00BADE"/>
            </a:solidFill>
            <a:ln w="27426" cap="flat">
              <a:noFill/>
              <a:prstDash val="solid"/>
              <a:miter/>
            </a:ln>
          </p:spPr>
          <p:txBody>
            <a:bodyPr rtlCol="0" anchor="ctr"/>
            <a:lstStyle/>
            <a:p>
              <a:endParaRPr lang="en-US"/>
            </a:p>
          </p:txBody>
        </p:sp>
        <p:sp>
          <p:nvSpPr>
            <p:cNvPr id="16" name="Freeform 1177">
              <a:extLst>
                <a:ext uri="{FF2B5EF4-FFF2-40B4-BE49-F238E27FC236}">
                  <a16:creationId xmlns:a16="http://schemas.microsoft.com/office/drawing/2014/main" id="{EE084CF5-1604-447A-AC7F-D323F788983F}"/>
                </a:ext>
              </a:extLst>
            </p:cNvPr>
            <p:cNvSpPr/>
            <p:nvPr/>
          </p:nvSpPr>
          <p:spPr>
            <a:xfrm>
              <a:off x="781761" y="3715924"/>
              <a:ext cx="914639" cy="888654"/>
            </a:xfrm>
            <a:custGeom>
              <a:avLst/>
              <a:gdLst>
                <a:gd name="connsiteX0" fmla="*/ 910599 w 914639"/>
                <a:gd name="connsiteY0" fmla="*/ 888655 h 888654"/>
                <a:gd name="connsiteX1" fmla="*/ 8228 w 914639"/>
                <a:gd name="connsiteY1" fmla="*/ 888655 h 888654"/>
                <a:gd name="connsiteX2" fmla="*/ 8228 w 914639"/>
                <a:gd name="connsiteY2" fmla="*/ 872198 h 888654"/>
                <a:gd name="connsiteX3" fmla="*/ 27428 w 914639"/>
                <a:gd name="connsiteY3" fmla="*/ 863970 h 888654"/>
                <a:gd name="connsiteX4" fmla="*/ 145366 w 914639"/>
                <a:gd name="connsiteY4" fmla="*/ 863970 h 888654"/>
                <a:gd name="connsiteX5" fmla="*/ 153594 w 914639"/>
                <a:gd name="connsiteY5" fmla="*/ 863970 h 888654"/>
                <a:gd name="connsiteX6" fmla="*/ 153594 w 914639"/>
                <a:gd name="connsiteY6" fmla="*/ 765231 h 888654"/>
                <a:gd name="connsiteX7" fmla="*/ 142624 w 914639"/>
                <a:gd name="connsiteY7" fmla="*/ 765231 h 888654"/>
                <a:gd name="connsiteX8" fmla="*/ 24686 w 914639"/>
                <a:gd name="connsiteY8" fmla="*/ 765231 h 888654"/>
                <a:gd name="connsiteX9" fmla="*/ 5486 w 914639"/>
                <a:gd name="connsiteY9" fmla="*/ 757002 h 888654"/>
                <a:gd name="connsiteX10" fmla="*/ 5486 w 914639"/>
                <a:gd name="connsiteY10" fmla="*/ 748774 h 888654"/>
                <a:gd name="connsiteX11" fmla="*/ 24686 w 914639"/>
                <a:gd name="connsiteY11" fmla="*/ 740546 h 888654"/>
                <a:gd name="connsiteX12" fmla="*/ 290733 w 914639"/>
                <a:gd name="connsiteY12" fmla="*/ 740546 h 888654"/>
                <a:gd name="connsiteX13" fmla="*/ 301704 w 914639"/>
                <a:gd name="connsiteY13" fmla="*/ 740546 h 888654"/>
                <a:gd name="connsiteX14" fmla="*/ 301704 w 914639"/>
                <a:gd name="connsiteY14" fmla="*/ 641806 h 888654"/>
                <a:gd name="connsiteX15" fmla="*/ 290733 w 914639"/>
                <a:gd name="connsiteY15" fmla="*/ 641806 h 888654"/>
                <a:gd name="connsiteX16" fmla="*/ 27428 w 914639"/>
                <a:gd name="connsiteY16" fmla="*/ 641806 h 888654"/>
                <a:gd name="connsiteX17" fmla="*/ 8228 w 914639"/>
                <a:gd name="connsiteY17" fmla="*/ 633578 h 888654"/>
                <a:gd name="connsiteX18" fmla="*/ 8228 w 914639"/>
                <a:gd name="connsiteY18" fmla="*/ 625350 h 888654"/>
                <a:gd name="connsiteX19" fmla="*/ 27428 w 914639"/>
                <a:gd name="connsiteY19" fmla="*/ 617122 h 888654"/>
                <a:gd name="connsiteX20" fmla="*/ 145366 w 914639"/>
                <a:gd name="connsiteY20" fmla="*/ 617122 h 888654"/>
                <a:gd name="connsiteX21" fmla="*/ 153594 w 914639"/>
                <a:gd name="connsiteY21" fmla="*/ 617122 h 888654"/>
                <a:gd name="connsiteX22" fmla="*/ 153594 w 914639"/>
                <a:gd name="connsiteY22" fmla="*/ 518382 h 888654"/>
                <a:gd name="connsiteX23" fmla="*/ 142624 w 914639"/>
                <a:gd name="connsiteY23" fmla="*/ 518382 h 888654"/>
                <a:gd name="connsiteX24" fmla="*/ 24686 w 914639"/>
                <a:gd name="connsiteY24" fmla="*/ 518382 h 888654"/>
                <a:gd name="connsiteX25" fmla="*/ 5486 w 914639"/>
                <a:gd name="connsiteY25" fmla="*/ 510154 h 888654"/>
                <a:gd name="connsiteX26" fmla="*/ 5486 w 914639"/>
                <a:gd name="connsiteY26" fmla="*/ 501926 h 888654"/>
                <a:gd name="connsiteX27" fmla="*/ 24686 w 914639"/>
                <a:gd name="connsiteY27" fmla="*/ 493697 h 888654"/>
                <a:gd name="connsiteX28" fmla="*/ 208450 w 914639"/>
                <a:gd name="connsiteY28" fmla="*/ 493697 h 888654"/>
                <a:gd name="connsiteX29" fmla="*/ 219421 w 914639"/>
                <a:gd name="connsiteY29" fmla="*/ 493697 h 888654"/>
                <a:gd name="connsiteX30" fmla="*/ 167308 w 914639"/>
                <a:gd name="connsiteY30" fmla="*/ 394958 h 888654"/>
                <a:gd name="connsiteX31" fmla="*/ 156338 w 914639"/>
                <a:gd name="connsiteY31" fmla="*/ 394958 h 888654"/>
                <a:gd name="connsiteX32" fmla="*/ 21942 w 914639"/>
                <a:gd name="connsiteY32" fmla="*/ 394958 h 888654"/>
                <a:gd name="connsiteX33" fmla="*/ 2742 w 914639"/>
                <a:gd name="connsiteY33" fmla="*/ 386729 h 888654"/>
                <a:gd name="connsiteX34" fmla="*/ 2742 w 914639"/>
                <a:gd name="connsiteY34" fmla="*/ 378501 h 888654"/>
                <a:gd name="connsiteX35" fmla="*/ 21942 w 914639"/>
                <a:gd name="connsiteY35" fmla="*/ 370273 h 888654"/>
                <a:gd name="connsiteX36" fmla="*/ 150852 w 914639"/>
                <a:gd name="connsiteY36" fmla="*/ 370273 h 888654"/>
                <a:gd name="connsiteX37" fmla="*/ 161824 w 914639"/>
                <a:gd name="connsiteY37" fmla="*/ 370273 h 888654"/>
                <a:gd name="connsiteX38" fmla="*/ 170052 w 914639"/>
                <a:gd name="connsiteY38" fmla="*/ 271533 h 888654"/>
                <a:gd name="connsiteX39" fmla="*/ 159080 w 914639"/>
                <a:gd name="connsiteY39" fmla="*/ 271533 h 888654"/>
                <a:gd name="connsiteX40" fmla="*/ 21942 w 914639"/>
                <a:gd name="connsiteY40" fmla="*/ 271533 h 888654"/>
                <a:gd name="connsiteX41" fmla="*/ 2742 w 914639"/>
                <a:gd name="connsiteY41" fmla="*/ 263305 h 888654"/>
                <a:gd name="connsiteX42" fmla="*/ 2742 w 914639"/>
                <a:gd name="connsiteY42" fmla="*/ 255077 h 888654"/>
                <a:gd name="connsiteX43" fmla="*/ 21942 w 914639"/>
                <a:gd name="connsiteY43" fmla="*/ 246849 h 888654"/>
                <a:gd name="connsiteX44" fmla="*/ 172794 w 914639"/>
                <a:gd name="connsiteY44" fmla="*/ 246849 h 888654"/>
                <a:gd name="connsiteX45" fmla="*/ 183766 w 914639"/>
                <a:gd name="connsiteY45" fmla="*/ 241363 h 888654"/>
                <a:gd name="connsiteX46" fmla="*/ 282505 w 914639"/>
                <a:gd name="connsiteY46" fmla="*/ 172794 h 888654"/>
                <a:gd name="connsiteX47" fmla="*/ 296219 w 914639"/>
                <a:gd name="connsiteY47" fmla="*/ 170051 h 888654"/>
                <a:gd name="connsiteX48" fmla="*/ 296219 w 914639"/>
                <a:gd name="connsiteY48" fmla="*/ 148109 h 888654"/>
                <a:gd name="connsiteX49" fmla="*/ 285248 w 914639"/>
                <a:gd name="connsiteY49" fmla="*/ 148109 h 888654"/>
                <a:gd name="connsiteX50" fmla="*/ 21942 w 914639"/>
                <a:gd name="connsiteY50" fmla="*/ 148109 h 888654"/>
                <a:gd name="connsiteX51" fmla="*/ 2742 w 914639"/>
                <a:gd name="connsiteY51" fmla="*/ 139881 h 888654"/>
                <a:gd name="connsiteX52" fmla="*/ 2742 w 914639"/>
                <a:gd name="connsiteY52" fmla="*/ 131653 h 888654"/>
                <a:gd name="connsiteX53" fmla="*/ 21942 w 914639"/>
                <a:gd name="connsiteY53" fmla="*/ 123424 h 888654"/>
                <a:gd name="connsiteX54" fmla="*/ 139880 w 914639"/>
                <a:gd name="connsiteY54" fmla="*/ 123424 h 888654"/>
                <a:gd name="connsiteX55" fmla="*/ 148110 w 914639"/>
                <a:gd name="connsiteY55" fmla="*/ 123424 h 888654"/>
                <a:gd name="connsiteX56" fmla="*/ 148110 w 914639"/>
                <a:gd name="connsiteY56" fmla="*/ 24685 h 888654"/>
                <a:gd name="connsiteX57" fmla="*/ 137138 w 914639"/>
                <a:gd name="connsiteY57" fmla="*/ 24685 h 888654"/>
                <a:gd name="connsiteX58" fmla="*/ 19200 w 914639"/>
                <a:gd name="connsiteY58" fmla="*/ 24685 h 888654"/>
                <a:gd name="connsiteX59" fmla="*/ 0 w 914639"/>
                <a:gd name="connsiteY59" fmla="*/ 16456 h 888654"/>
                <a:gd name="connsiteX60" fmla="*/ 0 w 914639"/>
                <a:gd name="connsiteY60" fmla="*/ 8228 h 888654"/>
                <a:gd name="connsiteX61" fmla="*/ 19200 w 914639"/>
                <a:gd name="connsiteY61" fmla="*/ 0 h 888654"/>
                <a:gd name="connsiteX62" fmla="*/ 891399 w 914639"/>
                <a:gd name="connsiteY62" fmla="*/ 0 h 888654"/>
                <a:gd name="connsiteX63" fmla="*/ 899627 w 914639"/>
                <a:gd name="connsiteY63" fmla="*/ 0 h 888654"/>
                <a:gd name="connsiteX64" fmla="*/ 910599 w 914639"/>
                <a:gd name="connsiteY64" fmla="*/ 13714 h 888654"/>
                <a:gd name="connsiteX65" fmla="*/ 894142 w 914639"/>
                <a:gd name="connsiteY65" fmla="*/ 24685 h 888654"/>
                <a:gd name="connsiteX66" fmla="*/ 773461 w 914639"/>
                <a:gd name="connsiteY66" fmla="*/ 24685 h 888654"/>
                <a:gd name="connsiteX67" fmla="*/ 762489 w 914639"/>
                <a:gd name="connsiteY67" fmla="*/ 24685 h 888654"/>
                <a:gd name="connsiteX68" fmla="*/ 762489 w 914639"/>
                <a:gd name="connsiteY68" fmla="*/ 123424 h 888654"/>
                <a:gd name="connsiteX69" fmla="*/ 795403 w 914639"/>
                <a:gd name="connsiteY69" fmla="*/ 123424 h 888654"/>
                <a:gd name="connsiteX70" fmla="*/ 894142 w 914639"/>
                <a:gd name="connsiteY70" fmla="*/ 123424 h 888654"/>
                <a:gd name="connsiteX71" fmla="*/ 907855 w 914639"/>
                <a:gd name="connsiteY71" fmla="*/ 131653 h 888654"/>
                <a:gd name="connsiteX72" fmla="*/ 905113 w 914639"/>
                <a:gd name="connsiteY72" fmla="*/ 145366 h 888654"/>
                <a:gd name="connsiteX73" fmla="*/ 891399 w 914639"/>
                <a:gd name="connsiteY73" fmla="*/ 148109 h 888654"/>
                <a:gd name="connsiteX74" fmla="*/ 625351 w 914639"/>
                <a:gd name="connsiteY74" fmla="*/ 148109 h 888654"/>
                <a:gd name="connsiteX75" fmla="*/ 614381 w 914639"/>
                <a:gd name="connsiteY75" fmla="*/ 148109 h 888654"/>
                <a:gd name="connsiteX76" fmla="*/ 614381 w 914639"/>
                <a:gd name="connsiteY76" fmla="*/ 170051 h 888654"/>
                <a:gd name="connsiteX77" fmla="*/ 619865 w 914639"/>
                <a:gd name="connsiteY77" fmla="*/ 172794 h 888654"/>
                <a:gd name="connsiteX78" fmla="*/ 729575 w 914639"/>
                <a:gd name="connsiteY78" fmla="*/ 246849 h 888654"/>
                <a:gd name="connsiteX79" fmla="*/ 740547 w 914639"/>
                <a:gd name="connsiteY79" fmla="*/ 252334 h 888654"/>
                <a:gd name="connsiteX80" fmla="*/ 828316 w 914639"/>
                <a:gd name="connsiteY80" fmla="*/ 252334 h 888654"/>
                <a:gd name="connsiteX81" fmla="*/ 894142 w 914639"/>
                <a:gd name="connsiteY81" fmla="*/ 252334 h 888654"/>
                <a:gd name="connsiteX82" fmla="*/ 907855 w 914639"/>
                <a:gd name="connsiteY82" fmla="*/ 268791 h 888654"/>
                <a:gd name="connsiteX83" fmla="*/ 891399 w 914639"/>
                <a:gd name="connsiteY83" fmla="*/ 277019 h 888654"/>
                <a:gd name="connsiteX84" fmla="*/ 751519 w 914639"/>
                <a:gd name="connsiteY84" fmla="*/ 277019 h 888654"/>
                <a:gd name="connsiteX85" fmla="*/ 740547 w 914639"/>
                <a:gd name="connsiteY85" fmla="*/ 277019 h 888654"/>
                <a:gd name="connsiteX86" fmla="*/ 748775 w 914639"/>
                <a:gd name="connsiteY86" fmla="*/ 375758 h 888654"/>
                <a:gd name="connsiteX87" fmla="*/ 759747 w 914639"/>
                <a:gd name="connsiteY87" fmla="*/ 375758 h 888654"/>
                <a:gd name="connsiteX88" fmla="*/ 891399 w 914639"/>
                <a:gd name="connsiteY88" fmla="*/ 375758 h 888654"/>
                <a:gd name="connsiteX89" fmla="*/ 907855 w 914639"/>
                <a:gd name="connsiteY89" fmla="*/ 389472 h 888654"/>
                <a:gd name="connsiteX90" fmla="*/ 891399 w 914639"/>
                <a:gd name="connsiteY90" fmla="*/ 403186 h 888654"/>
                <a:gd name="connsiteX91" fmla="*/ 844772 w 914639"/>
                <a:gd name="connsiteY91" fmla="*/ 403186 h 888654"/>
                <a:gd name="connsiteX92" fmla="*/ 743289 w 914639"/>
                <a:gd name="connsiteY92" fmla="*/ 403186 h 888654"/>
                <a:gd name="connsiteX93" fmla="*/ 691178 w 914639"/>
                <a:gd name="connsiteY93" fmla="*/ 501926 h 888654"/>
                <a:gd name="connsiteX94" fmla="*/ 702148 w 914639"/>
                <a:gd name="connsiteY94" fmla="*/ 501926 h 888654"/>
                <a:gd name="connsiteX95" fmla="*/ 833802 w 914639"/>
                <a:gd name="connsiteY95" fmla="*/ 501926 h 888654"/>
                <a:gd name="connsiteX96" fmla="*/ 891399 w 914639"/>
                <a:gd name="connsiteY96" fmla="*/ 501926 h 888654"/>
                <a:gd name="connsiteX97" fmla="*/ 902371 w 914639"/>
                <a:gd name="connsiteY97" fmla="*/ 510154 h 888654"/>
                <a:gd name="connsiteX98" fmla="*/ 899627 w 914639"/>
                <a:gd name="connsiteY98" fmla="*/ 523867 h 888654"/>
                <a:gd name="connsiteX99" fmla="*/ 885914 w 914639"/>
                <a:gd name="connsiteY99" fmla="*/ 529353 h 888654"/>
                <a:gd name="connsiteX100" fmla="*/ 765233 w 914639"/>
                <a:gd name="connsiteY100" fmla="*/ 529353 h 888654"/>
                <a:gd name="connsiteX101" fmla="*/ 754261 w 914639"/>
                <a:gd name="connsiteY101" fmla="*/ 529353 h 888654"/>
                <a:gd name="connsiteX102" fmla="*/ 754261 w 914639"/>
                <a:gd name="connsiteY102" fmla="*/ 628092 h 888654"/>
                <a:gd name="connsiteX103" fmla="*/ 803631 w 914639"/>
                <a:gd name="connsiteY103" fmla="*/ 628092 h 888654"/>
                <a:gd name="connsiteX104" fmla="*/ 885914 w 914639"/>
                <a:gd name="connsiteY104" fmla="*/ 628092 h 888654"/>
                <a:gd name="connsiteX105" fmla="*/ 899627 w 914639"/>
                <a:gd name="connsiteY105" fmla="*/ 647292 h 888654"/>
                <a:gd name="connsiteX106" fmla="*/ 883171 w 914639"/>
                <a:gd name="connsiteY106" fmla="*/ 655520 h 888654"/>
                <a:gd name="connsiteX107" fmla="*/ 633579 w 914639"/>
                <a:gd name="connsiteY107" fmla="*/ 655520 h 888654"/>
                <a:gd name="connsiteX108" fmla="*/ 622609 w 914639"/>
                <a:gd name="connsiteY108" fmla="*/ 655520 h 888654"/>
                <a:gd name="connsiteX109" fmla="*/ 622609 w 914639"/>
                <a:gd name="connsiteY109" fmla="*/ 754260 h 888654"/>
                <a:gd name="connsiteX110" fmla="*/ 630837 w 914639"/>
                <a:gd name="connsiteY110" fmla="*/ 754260 h 888654"/>
                <a:gd name="connsiteX111" fmla="*/ 767975 w 914639"/>
                <a:gd name="connsiteY111" fmla="*/ 754260 h 888654"/>
                <a:gd name="connsiteX112" fmla="*/ 883171 w 914639"/>
                <a:gd name="connsiteY112" fmla="*/ 754260 h 888654"/>
                <a:gd name="connsiteX113" fmla="*/ 896885 w 914639"/>
                <a:gd name="connsiteY113" fmla="*/ 773459 h 888654"/>
                <a:gd name="connsiteX114" fmla="*/ 883171 w 914639"/>
                <a:gd name="connsiteY114" fmla="*/ 778944 h 888654"/>
                <a:gd name="connsiteX115" fmla="*/ 762489 w 914639"/>
                <a:gd name="connsiteY115" fmla="*/ 778944 h 888654"/>
                <a:gd name="connsiteX116" fmla="*/ 754261 w 914639"/>
                <a:gd name="connsiteY116" fmla="*/ 778944 h 888654"/>
                <a:gd name="connsiteX117" fmla="*/ 754261 w 914639"/>
                <a:gd name="connsiteY117" fmla="*/ 877684 h 888654"/>
                <a:gd name="connsiteX118" fmla="*/ 765233 w 914639"/>
                <a:gd name="connsiteY118" fmla="*/ 877684 h 888654"/>
                <a:gd name="connsiteX119" fmla="*/ 883171 w 914639"/>
                <a:gd name="connsiteY119" fmla="*/ 877684 h 888654"/>
                <a:gd name="connsiteX120" fmla="*/ 899627 w 914639"/>
                <a:gd name="connsiteY120" fmla="*/ 885912 h 888654"/>
                <a:gd name="connsiteX121" fmla="*/ 910599 w 914639"/>
                <a:gd name="connsiteY121" fmla="*/ 888655 h 888654"/>
                <a:gd name="connsiteX122" fmla="*/ 586953 w 914639"/>
                <a:gd name="connsiteY122" fmla="*/ 713118 h 888654"/>
                <a:gd name="connsiteX123" fmla="*/ 586953 w 914639"/>
                <a:gd name="connsiteY123" fmla="*/ 735060 h 888654"/>
                <a:gd name="connsiteX124" fmla="*/ 586953 w 914639"/>
                <a:gd name="connsiteY124" fmla="*/ 781687 h 888654"/>
                <a:gd name="connsiteX125" fmla="*/ 600667 w 914639"/>
                <a:gd name="connsiteY125" fmla="*/ 795401 h 888654"/>
                <a:gd name="connsiteX126" fmla="*/ 614381 w 914639"/>
                <a:gd name="connsiteY126" fmla="*/ 781687 h 888654"/>
                <a:gd name="connsiteX127" fmla="*/ 614381 w 914639"/>
                <a:gd name="connsiteY127" fmla="*/ 773459 h 888654"/>
                <a:gd name="connsiteX128" fmla="*/ 614381 w 914639"/>
                <a:gd name="connsiteY128" fmla="*/ 559523 h 888654"/>
                <a:gd name="connsiteX129" fmla="*/ 633579 w 914639"/>
                <a:gd name="connsiteY129" fmla="*/ 515639 h 888654"/>
                <a:gd name="connsiteX130" fmla="*/ 702148 w 914639"/>
                <a:gd name="connsiteY130" fmla="*/ 433357 h 888654"/>
                <a:gd name="connsiteX131" fmla="*/ 735061 w 914639"/>
                <a:gd name="connsiteY131" fmla="*/ 293475 h 888654"/>
                <a:gd name="connsiteX132" fmla="*/ 529354 w 914639"/>
                <a:gd name="connsiteY132" fmla="*/ 197479 h 888654"/>
                <a:gd name="connsiteX133" fmla="*/ 477242 w 914639"/>
                <a:gd name="connsiteY133" fmla="*/ 257819 h 888654"/>
                <a:gd name="connsiteX134" fmla="*/ 463528 w 914639"/>
                <a:gd name="connsiteY134" fmla="*/ 268791 h 888654"/>
                <a:gd name="connsiteX135" fmla="*/ 449815 w 914639"/>
                <a:gd name="connsiteY135" fmla="*/ 257819 h 888654"/>
                <a:gd name="connsiteX136" fmla="*/ 447071 w 914639"/>
                <a:gd name="connsiteY136" fmla="*/ 252334 h 888654"/>
                <a:gd name="connsiteX137" fmla="*/ 331874 w 914639"/>
                <a:gd name="connsiteY137" fmla="*/ 178280 h 888654"/>
                <a:gd name="connsiteX138" fmla="*/ 189252 w 914639"/>
                <a:gd name="connsiteY138" fmla="*/ 315418 h 888654"/>
                <a:gd name="connsiteX139" fmla="*/ 246849 w 914639"/>
                <a:gd name="connsiteY139" fmla="*/ 471755 h 888654"/>
                <a:gd name="connsiteX140" fmla="*/ 362046 w 914639"/>
                <a:gd name="connsiteY140" fmla="*/ 573237 h 888654"/>
                <a:gd name="connsiteX141" fmla="*/ 455299 w 914639"/>
                <a:gd name="connsiteY141" fmla="*/ 633578 h 888654"/>
                <a:gd name="connsiteX142" fmla="*/ 474498 w 914639"/>
                <a:gd name="connsiteY142" fmla="*/ 669234 h 888654"/>
                <a:gd name="connsiteX143" fmla="*/ 474498 w 914639"/>
                <a:gd name="connsiteY143" fmla="*/ 685691 h 888654"/>
                <a:gd name="connsiteX144" fmla="*/ 488212 w 914639"/>
                <a:gd name="connsiteY144" fmla="*/ 699404 h 888654"/>
                <a:gd name="connsiteX145" fmla="*/ 501926 w 914639"/>
                <a:gd name="connsiteY145" fmla="*/ 685691 h 888654"/>
                <a:gd name="connsiteX146" fmla="*/ 501926 w 914639"/>
                <a:gd name="connsiteY146" fmla="*/ 652778 h 888654"/>
                <a:gd name="connsiteX147" fmla="*/ 543068 w 914639"/>
                <a:gd name="connsiteY147" fmla="*/ 611636 h 888654"/>
                <a:gd name="connsiteX148" fmla="*/ 584209 w 914639"/>
                <a:gd name="connsiteY148" fmla="*/ 652778 h 888654"/>
                <a:gd name="connsiteX149" fmla="*/ 586953 w 914639"/>
                <a:gd name="connsiteY149" fmla="*/ 713118 h 888654"/>
                <a:gd name="connsiteX150" fmla="*/ 449815 w 914639"/>
                <a:gd name="connsiteY150" fmla="*/ 2743 h 888654"/>
                <a:gd name="connsiteX151" fmla="*/ 183766 w 914639"/>
                <a:gd name="connsiteY151" fmla="*/ 2743 h 888654"/>
                <a:gd name="connsiteX152" fmla="*/ 183766 w 914639"/>
                <a:gd name="connsiteY152" fmla="*/ 101482 h 888654"/>
                <a:gd name="connsiteX153" fmla="*/ 449815 w 914639"/>
                <a:gd name="connsiteY153" fmla="*/ 101482 h 888654"/>
                <a:gd name="connsiteX154" fmla="*/ 449815 w 914639"/>
                <a:gd name="connsiteY154" fmla="*/ 2743 h 888654"/>
                <a:gd name="connsiteX155" fmla="*/ 743289 w 914639"/>
                <a:gd name="connsiteY155" fmla="*/ 101482 h 888654"/>
                <a:gd name="connsiteX156" fmla="*/ 743289 w 914639"/>
                <a:gd name="connsiteY156" fmla="*/ 2743 h 888654"/>
                <a:gd name="connsiteX157" fmla="*/ 477242 w 914639"/>
                <a:gd name="connsiteY157" fmla="*/ 2743 h 888654"/>
                <a:gd name="connsiteX158" fmla="*/ 477242 w 914639"/>
                <a:gd name="connsiteY158" fmla="*/ 101482 h 888654"/>
                <a:gd name="connsiteX159" fmla="*/ 743289 w 914639"/>
                <a:gd name="connsiteY159" fmla="*/ 101482 h 888654"/>
                <a:gd name="connsiteX160" fmla="*/ 449815 w 914639"/>
                <a:gd name="connsiteY160" fmla="*/ 861227 h 888654"/>
                <a:gd name="connsiteX161" fmla="*/ 449815 w 914639"/>
                <a:gd name="connsiteY161" fmla="*/ 762488 h 888654"/>
                <a:gd name="connsiteX162" fmla="*/ 183766 w 914639"/>
                <a:gd name="connsiteY162" fmla="*/ 762488 h 888654"/>
                <a:gd name="connsiteX163" fmla="*/ 183766 w 914639"/>
                <a:gd name="connsiteY163" fmla="*/ 861227 h 888654"/>
                <a:gd name="connsiteX164" fmla="*/ 449815 w 914639"/>
                <a:gd name="connsiteY164" fmla="*/ 861227 h 888654"/>
                <a:gd name="connsiteX165" fmla="*/ 477242 w 914639"/>
                <a:gd name="connsiteY165" fmla="*/ 861227 h 888654"/>
                <a:gd name="connsiteX166" fmla="*/ 743289 w 914639"/>
                <a:gd name="connsiteY166" fmla="*/ 861227 h 888654"/>
                <a:gd name="connsiteX167" fmla="*/ 743289 w 914639"/>
                <a:gd name="connsiteY167" fmla="*/ 762488 h 888654"/>
                <a:gd name="connsiteX168" fmla="*/ 691178 w 914639"/>
                <a:gd name="connsiteY168" fmla="*/ 762488 h 888654"/>
                <a:gd name="connsiteX169" fmla="*/ 639064 w 914639"/>
                <a:gd name="connsiteY169" fmla="*/ 762488 h 888654"/>
                <a:gd name="connsiteX170" fmla="*/ 639064 w 914639"/>
                <a:gd name="connsiteY170" fmla="*/ 787173 h 888654"/>
                <a:gd name="connsiteX171" fmla="*/ 597923 w 914639"/>
                <a:gd name="connsiteY171" fmla="*/ 822829 h 888654"/>
                <a:gd name="connsiteX172" fmla="*/ 559525 w 914639"/>
                <a:gd name="connsiteY172" fmla="*/ 784430 h 888654"/>
                <a:gd name="connsiteX173" fmla="*/ 559525 w 914639"/>
                <a:gd name="connsiteY173" fmla="*/ 762488 h 888654"/>
                <a:gd name="connsiteX174" fmla="*/ 477242 w 914639"/>
                <a:gd name="connsiteY174" fmla="*/ 762488 h 888654"/>
                <a:gd name="connsiteX175" fmla="*/ 477242 w 914639"/>
                <a:gd name="connsiteY175" fmla="*/ 861227 h 888654"/>
                <a:gd name="connsiteX176" fmla="*/ 329132 w 914639"/>
                <a:gd name="connsiteY176" fmla="*/ 735060 h 888654"/>
                <a:gd name="connsiteX177" fmla="*/ 559525 w 914639"/>
                <a:gd name="connsiteY177" fmla="*/ 735060 h 888654"/>
                <a:gd name="connsiteX178" fmla="*/ 559525 w 914639"/>
                <a:gd name="connsiteY178" fmla="*/ 652778 h 888654"/>
                <a:gd name="connsiteX179" fmla="*/ 545811 w 914639"/>
                <a:gd name="connsiteY179" fmla="*/ 636321 h 888654"/>
                <a:gd name="connsiteX180" fmla="*/ 532098 w 914639"/>
                <a:gd name="connsiteY180" fmla="*/ 652778 h 888654"/>
                <a:gd name="connsiteX181" fmla="*/ 532098 w 914639"/>
                <a:gd name="connsiteY181" fmla="*/ 682948 h 888654"/>
                <a:gd name="connsiteX182" fmla="*/ 493698 w 914639"/>
                <a:gd name="connsiteY182" fmla="*/ 724089 h 888654"/>
                <a:gd name="connsiteX183" fmla="*/ 452557 w 914639"/>
                <a:gd name="connsiteY183" fmla="*/ 685691 h 888654"/>
                <a:gd name="connsiteX184" fmla="*/ 427871 w 914639"/>
                <a:gd name="connsiteY184" fmla="*/ 641806 h 888654"/>
                <a:gd name="connsiteX185" fmla="*/ 400443 w 914639"/>
                <a:gd name="connsiteY185" fmla="*/ 633578 h 888654"/>
                <a:gd name="connsiteX186" fmla="*/ 340104 w 914639"/>
                <a:gd name="connsiteY186" fmla="*/ 633578 h 888654"/>
                <a:gd name="connsiteX187" fmla="*/ 331874 w 914639"/>
                <a:gd name="connsiteY187" fmla="*/ 633578 h 888654"/>
                <a:gd name="connsiteX188" fmla="*/ 329132 w 914639"/>
                <a:gd name="connsiteY188" fmla="*/ 735060 h 888654"/>
                <a:gd name="connsiteX189" fmla="*/ 370274 w 914639"/>
                <a:gd name="connsiteY189" fmla="*/ 608893 h 888654"/>
                <a:gd name="connsiteX190" fmla="*/ 367532 w 914639"/>
                <a:gd name="connsiteY190" fmla="*/ 606150 h 888654"/>
                <a:gd name="connsiteX191" fmla="*/ 249591 w 914639"/>
                <a:gd name="connsiteY191" fmla="*/ 512896 h 888654"/>
                <a:gd name="connsiteX192" fmla="*/ 244107 w 914639"/>
                <a:gd name="connsiteY192" fmla="*/ 510154 h 888654"/>
                <a:gd name="connsiteX193" fmla="*/ 183766 w 914639"/>
                <a:gd name="connsiteY193" fmla="*/ 510154 h 888654"/>
                <a:gd name="connsiteX194" fmla="*/ 183766 w 914639"/>
                <a:gd name="connsiteY194" fmla="*/ 608893 h 888654"/>
                <a:gd name="connsiteX195" fmla="*/ 370274 w 914639"/>
                <a:gd name="connsiteY195" fmla="*/ 608893 h 888654"/>
                <a:gd name="connsiteX196" fmla="*/ 329132 w 914639"/>
                <a:gd name="connsiteY196" fmla="*/ 128910 h 888654"/>
                <a:gd name="connsiteX197" fmla="*/ 329132 w 914639"/>
                <a:gd name="connsiteY197" fmla="*/ 148109 h 888654"/>
                <a:gd name="connsiteX198" fmla="*/ 463528 w 914639"/>
                <a:gd name="connsiteY198" fmla="*/ 224906 h 888654"/>
                <a:gd name="connsiteX199" fmla="*/ 521126 w 914639"/>
                <a:gd name="connsiteY199" fmla="*/ 170051 h 888654"/>
                <a:gd name="connsiteX200" fmla="*/ 597923 w 914639"/>
                <a:gd name="connsiteY200" fmla="*/ 148109 h 888654"/>
                <a:gd name="connsiteX201" fmla="*/ 597923 w 914639"/>
                <a:gd name="connsiteY201" fmla="*/ 128910 h 888654"/>
                <a:gd name="connsiteX202" fmla="*/ 329132 w 914639"/>
                <a:gd name="connsiteY202" fmla="*/ 128910 h 888654"/>
                <a:gd name="connsiteX203" fmla="*/ 743289 w 914639"/>
                <a:gd name="connsiteY203" fmla="*/ 507411 h 888654"/>
                <a:gd name="connsiteX204" fmla="*/ 682950 w 914639"/>
                <a:gd name="connsiteY204" fmla="*/ 507411 h 888654"/>
                <a:gd name="connsiteX205" fmla="*/ 677464 w 914639"/>
                <a:gd name="connsiteY205" fmla="*/ 510154 h 888654"/>
                <a:gd name="connsiteX206" fmla="*/ 650036 w 914639"/>
                <a:gd name="connsiteY206" fmla="*/ 534839 h 888654"/>
                <a:gd name="connsiteX207" fmla="*/ 641808 w 914639"/>
                <a:gd name="connsiteY207" fmla="*/ 551295 h 888654"/>
                <a:gd name="connsiteX208" fmla="*/ 641808 w 914639"/>
                <a:gd name="connsiteY208" fmla="*/ 608893 h 888654"/>
                <a:gd name="connsiteX209" fmla="*/ 746033 w 914639"/>
                <a:gd name="connsiteY209" fmla="*/ 608893 h 888654"/>
                <a:gd name="connsiteX210" fmla="*/ 743289 w 914639"/>
                <a:gd name="connsiteY210" fmla="*/ 507411 h 88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14639" h="888654">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0000"/>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648489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AB0145-C34D-402F-88A6-04AA8402151B}"/>
              </a:ext>
            </a:extLst>
          </p:cNvPr>
          <p:cNvSpPr>
            <a:spLocks noGrp="1"/>
          </p:cNvSpPr>
          <p:nvPr>
            <p:ph type="body" sz="quarter" idx="18"/>
          </p:nvPr>
        </p:nvSpPr>
        <p:spPr>
          <a:xfrm>
            <a:off x="0" y="2545710"/>
            <a:ext cx="4267200" cy="3281905"/>
          </a:xfrm>
        </p:spPr>
        <p:txBody>
          <a:bodyPr/>
          <a:lstStyle/>
          <a:p>
            <a:pPr indent="0"/>
            <a:r>
              <a:rPr lang="lt-LT"/>
              <a:t>Šiame trumpame vaizdo įraše apibrėžiama, kas yra empatija ir pabrėžiama empatijos ir visiško įsijautimo į problemą ar galutinį vartotoją svarba, siekiant išspręsti jo problemas ir taip išlaikyti ryšį su savo misija.</a:t>
            </a:r>
          </a:p>
        </p:txBody>
      </p:sp>
      <p:sp>
        <p:nvSpPr>
          <p:cNvPr id="3" name="Text Placeholder 2">
            <a:extLst>
              <a:ext uri="{FF2B5EF4-FFF2-40B4-BE49-F238E27FC236}">
                <a16:creationId xmlns:a16="http://schemas.microsoft.com/office/drawing/2014/main" id="{B64E0A43-0151-4BEC-8517-BF382B89A792}"/>
              </a:ext>
            </a:extLst>
          </p:cNvPr>
          <p:cNvSpPr>
            <a:spLocks noGrp="1"/>
          </p:cNvSpPr>
          <p:nvPr>
            <p:ph type="body" sz="quarter" idx="16"/>
          </p:nvPr>
        </p:nvSpPr>
        <p:spPr/>
        <p:txBody>
          <a:bodyPr/>
          <a:lstStyle/>
          <a:p>
            <a:r>
              <a:rPr lang="lt-LT" b="1" dirty="0"/>
              <a:t>Empatija kaip priemonė</a:t>
            </a:r>
            <a:endParaRPr lang="en-IE" b="1" dirty="0"/>
          </a:p>
        </p:txBody>
      </p:sp>
      <p:pic>
        <p:nvPicPr>
          <p:cNvPr id="4" name="Online Media 3" title="Empathy">
            <a:hlinkClick r:id="" action="ppaction://media"/>
            <a:extLst>
              <a:ext uri="{FF2B5EF4-FFF2-40B4-BE49-F238E27FC236}">
                <a16:creationId xmlns:a16="http://schemas.microsoft.com/office/drawing/2014/main" id="{63F1B7D0-4DA5-4CCC-9740-21DF26C1A710}"/>
              </a:ext>
            </a:extLst>
          </p:cNvPr>
          <p:cNvPicPr>
            <a:picLocks noRot="1" noChangeAspect="1"/>
          </p:cNvPicPr>
          <p:nvPr>
            <a:videoFile r:link="rId1"/>
          </p:nvPr>
        </p:nvPicPr>
        <p:blipFill>
          <a:blip r:embed="rId3"/>
          <a:stretch>
            <a:fillRect/>
          </a:stretch>
        </p:blipFill>
        <p:spPr>
          <a:xfrm>
            <a:off x="4910082" y="1219200"/>
            <a:ext cx="6819462" cy="4032000"/>
          </a:xfrm>
          <a:prstGeom prst="rect">
            <a:avLst/>
          </a:prstGeom>
        </p:spPr>
      </p:pic>
      <p:sp>
        <p:nvSpPr>
          <p:cNvPr id="6" name="TextBox 5">
            <a:extLst>
              <a:ext uri="{FF2B5EF4-FFF2-40B4-BE49-F238E27FC236}">
                <a16:creationId xmlns:a16="http://schemas.microsoft.com/office/drawing/2014/main" id="{815B28C8-4792-49D2-ACBC-EAF542B84F07}"/>
              </a:ext>
            </a:extLst>
          </p:cNvPr>
          <p:cNvSpPr txBox="1"/>
          <p:nvPr/>
        </p:nvSpPr>
        <p:spPr>
          <a:xfrm>
            <a:off x="5139559" y="6021692"/>
            <a:ext cx="6096000" cy="369332"/>
          </a:xfrm>
          <a:prstGeom prst="rect">
            <a:avLst/>
          </a:prstGeom>
          <a:noFill/>
        </p:spPr>
        <p:txBody>
          <a:bodyPr wrap="square">
            <a:spAutoFit/>
          </a:bodyPr>
          <a:lstStyle/>
          <a:p>
            <a:r>
              <a:rPr lang="en-IE">
                <a:solidFill>
                  <a:schemeClr val="bg2">
                    <a:lumMod val="50000"/>
                  </a:schemeClr>
                </a:solidFill>
                <a:hlinkClick r:id="rId4">
                  <a:extLst>
                    <a:ext uri="{A12FA001-AC4F-418D-AE19-62706E023703}">
                      <ahyp:hlinkClr xmlns:ahyp="http://schemas.microsoft.com/office/drawing/2018/hyperlinkcolor" val="tx"/>
                    </a:ext>
                  </a:extLst>
                </a:hlinkClick>
              </a:rPr>
              <a:t>Empathy - YouTube</a:t>
            </a:r>
            <a:endParaRPr lang="en-IE">
              <a:solidFill>
                <a:schemeClr val="bg2">
                  <a:lumMod val="50000"/>
                </a:schemeClr>
              </a:solidFill>
            </a:endParaRPr>
          </a:p>
        </p:txBody>
      </p:sp>
    </p:spTree>
    <p:extLst>
      <p:ext uri="{BB962C8B-B14F-4D97-AF65-F5344CB8AC3E}">
        <p14:creationId xmlns:p14="http://schemas.microsoft.com/office/powerpoint/2010/main" val="106393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C85B94-7608-4FF5-9861-C51015FE3600}"/>
              </a:ext>
            </a:extLst>
          </p:cNvPr>
          <p:cNvSpPr>
            <a:spLocks noGrp="1"/>
          </p:cNvSpPr>
          <p:nvPr>
            <p:ph type="body" sz="quarter" idx="18"/>
          </p:nvPr>
        </p:nvSpPr>
        <p:spPr>
          <a:xfrm>
            <a:off x="1282262" y="1366345"/>
            <a:ext cx="5296531" cy="5491655"/>
          </a:xfrm>
        </p:spPr>
        <p:txBody>
          <a:bodyPr>
            <a:noAutofit/>
          </a:bodyPr>
          <a:lstStyle/>
          <a:p>
            <a:pPr>
              <a:lnSpc>
                <a:spcPct val="120000"/>
              </a:lnSpc>
            </a:pPr>
            <a:r>
              <a:rPr lang="lt-LT" sz="2000" dirty="0">
                <a:solidFill>
                  <a:srgbClr val="030303"/>
                </a:solidFill>
              </a:rPr>
              <a:t>Apibrėžimo etapas dažnai būna ilgiausias, tačiau verta neskubėti, kad geriau suprastume tikruosius žmonių poreikius, atlikdami tam tikrus veiksmus, pavyzdžiui, sudarydami empatijos žemėlapį arba pabraukdami veiksmažodžius ar veiksmus, kuriuos žmonės minėjo kalbėdami apie savo problemas: pavyzdžiui, eiti apsipirkti, gaminti maistą yra varginantis dalykas, ilgai stovėti, sunku ryti ar net sunku laikyti šakutę. Galbūt suprasite, kad tai susiję ne tiek su maistu, kiek su jį supančiomis užduotimis. Atlikę analizę, suformuluokite šiai grupei tinkantį problemos teiginį.</a:t>
            </a:r>
          </a:p>
        </p:txBody>
      </p:sp>
      <p:sp>
        <p:nvSpPr>
          <p:cNvPr id="4" name="Text Placeholder 3">
            <a:extLst>
              <a:ext uri="{FF2B5EF4-FFF2-40B4-BE49-F238E27FC236}">
                <a16:creationId xmlns:a16="http://schemas.microsoft.com/office/drawing/2014/main" id="{C297EF14-0ADD-4B0A-BA07-2C85C6965941}"/>
              </a:ext>
            </a:extLst>
          </p:cNvPr>
          <p:cNvSpPr>
            <a:spLocks noGrp="1"/>
          </p:cNvSpPr>
          <p:nvPr>
            <p:ph type="body" sz="quarter" idx="16"/>
          </p:nvPr>
        </p:nvSpPr>
        <p:spPr>
          <a:xfrm>
            <a:off x="1473672" y="325820"/>
            <a:ext cx="5105121" cy="820379"/>
          </a:xfrm>
        </p:spPr>
        <p:txBody>
          <a:bodyPr>
            <a:normAutofit fontScale="92500" lnSpcReduction="20000"/>
          </a:bodyPr>
          <a:lstStyle/>
          <a:p>
            <a:r>
              <a:rPr lang="lt-LT" sz="3300" b="1" dirty="0"/>
              <a:t>2 etapas: problemos apibrėžimas</a:t>
            </a:r>
            <a:endParaRPr lang="en-IE" sz="3300" b="1" dirty="0"/>
          </a:p>
        </p:txBody>
      </p:sp>
      <p:grpSp>
        <p:nvGrpSpPr>
          <p:cNvPr id="5" name="Group 4">
            <a:extLst>
              <a:ext uri="{FF2B5EF4-FFF2-40B4-BE49-F238E27FC236}">
                <a16:creationId xmlns:a16="http://schemas.microsoft.com/office/drawing/2014/main" id="{5BA3E340-3100-402D-81BB-6A0575DED51D}"/>
              </a:ext>
            </a:extLst>
          </p:cNvPr>
          <p:cNvGrpSpPr/>
          <p:nvPr/>
        </p:nvGrpSpPr>
        <p:grpSpPr>
          <a:xfrm>
            <a:off x="8597462" y="1776248"/>
            <a:ext cx="2669627" cy="2627586"/>
            <a:chOff x="3258209" y="1217582"/>
            <a:chExt cx="4712093" cy="4711281"/>
          </a:xfrm>
        </p:grpSpPr>
        <p:sp>
          <p:nvSpPr>
            <p:cNvPr id="6" name="Freeform 31">
              <a:extLst>
                <a:ext uri="{FF2B5EF4-FFF2-40B4-BE49-F238E27FC236}">
                  <a16:creationId xmlns:a16="http://schemas.microsoft.com/office/drawing/2014/main" id="{3A66777D-F708-462E-AFF6-E9201845DCB8}"/>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00BADE"/>
            </a:solidFill>
            <a:ln w="9514" cap="flat">
              <a:noFill/>
              <a:prstDash val="solid"/>
              <a:miter/>
            </a:ln>
          </p:spPr>
          <p:txBody>
            <a:bodyPr rtlCol="0" anchor="ctr"/>
            <a:lstStyle/>
            <a:p>
              <a:endParaRPr lang="en-US"/>
            </a:p>
          </p:txBody>
        </p:sp>
        <p:sp>
          <p:nvSpPr>
            <p:cNvPr id="7" name="Freeform 32">
              <a:extLst>
                <a:ext uri="{FF2B5EF4-FFF2-40B4-BE49-F238E27FC236}">
                  <a16:creationId xmlns:a16="http://schemas.microsoft.com/office/drawing/2014/main" id="{0CCFAFFD-1EA5-4BF1-812B-A38FCF3774AE}"/>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00BADE"/>
            </a:solidFill>
            <a:ln w="9514"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id="{44B8C398-0215-46E5-90D1-60AEDC765822}"/>
                </a:ext>
              </a:extLst>
            </p:cNvPr>
            <p:cNvGrpSpPr/>
            <p:nvPr/>
          </p:nvGrpSpPr>
          <p:grpSpPr>
            <a:xfrm>
              <a:off x="3258209" y="1217582"/>
              <a:ext cx="4712093" cy="4711281"/>
              <a:chOff x="3258209" y="1217582"/>
              <a:chExt cx="4712093" cy="4711281"/>
            </a:xfrm>
          </p:grpSpPr>
          <p:sp>
            <p:nvSpPr>
              <p:cNvPr id="9" name="Freeform 16">
                <a:extLst>
                  <a:ext uri="{FF2B5EF4-FFF2-40B4-BE49-F238E27FC236}">
                    <a16:creationId xmlns:a16="http://schemas.microsoft.com/office/drawing/2014/main" id="{28947B16-F090-4108-A2A0-4E2778A88F33}"/>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000000"/>
              </a:solidFill>
              <a:ln w="9514" cap="flat">
                <a:noFill/>
                <a:prstDash val="solid"/>
                <a:miter/>
              </a:ln>
            </p:spPr>
            <p:txBody>
              <a:bodyPr rtlCol="0" anchor="ctr"/>
              <a:lstStyle/>
              <a:p>
                <a:endParaRPr lang="en-US"/>
              </a:p>
            </p:txBody>
          </p:sp>
          <p:sp>
            <p:nvSpPr>
              <p:cNvPr id="10" name="Freeform 17">
                <a:extLst>
                  <a:ext uri="{FF2B5EF4-FFF2-40B4-BE49-F238E27FC236}">
                    <a16:creationId xmlns:a16="http://schemas.microsoft.com/office/drawing/2014/main" id="{A46F847A-67B5-414A-A327-00CBE1410B5E}"/>
                  </a:ext>
                </a:extLst>
              </p:cNvPr>
              <p:cNvSpPr/>
              <p:nvPr/>
            </p:nvSpPr>
            <p:spPr>
              <a:xfrm>
                <a:off x="7057578" y="1217582"/>
                <a:ext cx="911772" cy="2695016"/>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rgbClr val="FFFFFF"/>
              </a:solidFill>
              <a:ln w="9514" cap="flat">
                <a:noFill/>
                <a:prstDash val="solid"/>
                <a:miter/>
              </a:ln>
            </p:spPr>
            <p:txBody>
              <a:bodyPr rtlCol="0" anchor="ctr"/>
              <a:lstStyle/>
              <a:p>
                <a:endParaRPr lang="en-US"/>
              </a:p>
            </p:txBody>
          </p:sp>
          <p:sp>
            <p:nvSpPr>
              <p:cNvPr id="11" name="Freeform 18">
                <a:extLst>
                  <a:ext uri="{FF2B5EF4-FFF2-40B4-BE49-F238E27FC236}">
                    <a16:creationId xmlns:a16="http://schemas.microsoft.com/office/drawing/2014/main" id="{1BDDCE2E-1BD8-4F77-BC7B-FCB13643A8E4}"/>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000000"/>
              </a:solidFill>
              <a:ln w="9514" cap="flat">
                <a:noFill/>
                <a:prstDash val="solid"/>
                <a:miter/>
              </a:ln>
            </p:spPr>
            <p:txBody>
              <a:bodyPr rtlCol="0" anchor="ctr"/>
              <a:lstStyle/>
              <a:p>
                <a:endParaRPr lang="en-US"/>
              </a:p>
            </p:txBody>
          </p:sp>
          <p:sp>
            <p:nvSpPr>
              <p:cNvPr id="12" name="Freeform 19">
                <a:extLst>
                  <a:ext uri="{FF2B5EF4-FFF2-40B4-BE49-F238E27FC236}">
                    <a16:creationId xmlns:a16="http://schemas.microsoft.com/office/drawing/2014/main" id="{E90A22F4-AF7A-4ACE-B00A-10FDBF0C1046}"/>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000000"/>
              </a:solidFill>
              <a:ln w="9514" cap="flat">
                <a:noFill/>
                <a:prstDash val="solid"/>
                <a:miter/>
              </a:ln>
            </p:spPr>
            <p:txBody>
              <a:bodyPr rtlCol="0" anchor="ctr"/>
              <a:lstStyle/>
              <a:p>
                <a:endParaRPr lang="en-US"/>
              </a:p>
            </p:txBody>
          </p:sp>
          <p:sp>
            <p:nvSpPr>
              <p:cNvPr id="13" name="Freeform 20">
                <a:extLst>
                  <a:ext uri="{FF2B5EF4-FFF2-40B4-BE49-F238E27FC236}">
                    <a16:creationId xmlns:a16="http://schemas.microsoft.com/office/drawing/2014/main" id="{508C4AEC-4460-4B87-8CD0-2CDD985DEE0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000000"/>
              </a:solidFill>
              <a:ln w="9514" cap="flat">
                <a:noFill/>
                <a:prstDash val="solid"/>
                <a:miter/>
              </a:ln>
            </p:spPr>
            <p:txBody>
              <a:bodyPr rtlCol="0" anchor="ctr"/>
              <a:lstStyle/>
              <a:p>
                <a:endParaRPr lang="en-US"/>
              </a:p>
            </p:txBody>
          </p:sp>
          <p:sp>
            <p:nvSpPr>
              <p:cNvPr id="14" name="Freeform 21">
                <a:extLst>
                  <a:ext uri="{FF2B5EF4-FFF2-40B4-BE49-F238E27FC236}">
                    <a16:creationId xmlns:a16="http://schemas.microsoft.com/office/drawing/2014/main" id="{5B7C1784-0CC2-44FA-BC83-B6988C3DB4B2}"/>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15" name="Freeform 22">
                <a:extLst>
                  <a:ext uri="{FF2B5EF4-FFF2-40B4-BE49-F238E27FC236}">
                    <a16:creationId xmlns:a16="http://schemas.microsoft.com/office/drawing/2014/main" id="{30C25394-FC5A-436E-A68F-749D531CA7EA}"/>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16" name="Freeform 23">
                <a:extLst>
                  <a:ext uri="{FF2B5EF4-FFF2-40B4-BE49-F238E27FC236}">
                    <a16:creationId xmlns:a16="http://schemas.microsoft.com/office/drawing/2014/main" id="{84165E7F-0A94-4F60-8F01-E294AF88C18B}"/>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000000"/>
              </a:solidFill>
              <a:ln w="9514" cap="flat">
                <a:noFill/>
                <a:prstDash val="solid"/>
                <a:miter/>
              </a:ln>
            </p:spPr>
            <p:txBody>
              <a:bodyPr rtlCol="0" anchor="ctr"/>
              <a:lstStyle/>
              <a:p>
                <a:endParaRPr lang="en-US"/>
              </a:p>
            </p:txBody>
          </p:sp>
          <p:sp>
            <p:nvSpPr>
              <p:cNvPr id="17" name="Freeform 24">
                <a:extLst>
                  <a:ext uri="{FF2B5EF4-FFF2-40B4-BE49-F238E27FC236}">
                    <a16:creationId xmlns:a16="http://schemas.microsoft.com/office/drawing/2014/main" id="{8218654C-2247-4656-861C-525ABD41B11E}"/>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18" name="Freeform 25">
                <a:extLst>
                  <a:ext uri="{FF2B5EF4-FFF2-40B4-BE49-F238E27FC236}">
                    <a16:creationId xmlns:a16="http://schemas.microsoft.com/office/drawing/2014/main" id="{7921A464-A743-4A4C-8234-AA966C829DB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19" name="Freeform 26">
                <a:extLst>
                  <a:ext uri="{FF2B5EF4-FFF2-40B4-BE49-F238E27FC236}">
                    <a16:creationId xmlns:a16="http://schemas.microsoft.com/office/drawing/2014/main" id="{5F31A82B-9B12-47A6-B1FC-C3983C47171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000000"/>
              </a:solidFill>
              <a:ln w="9514" cap="flat">
                <a:noFill/>
                <a:prstDash val="solid"/>
                <a:miter/>
              </a:ln>
            </p:spPr>
            <p:txBody>
              <a:bodyPr rtlCol="0" anchor="ctr"/>
              <a:lstStyle/>
              <a:p>
                <a:endParaRPr lang="en-US"/>
              </a:p>
            </p:txBody>
          </p:sp>
          <p:sp>
            <p:nvSpPr>
              <p:cNvPr id="20" name="Freeform 27">
                <a:extLst>
                  <a:ext uri="{FF2B5EF4-FFF2-40B4-BE49-F238E27FC236}">
                    <a16:creationId xmlns:a16="http://schemas.microsoft.com/office/drawing/2014/main" id="{F3ED18E5-51CE-4B51-BC64-265F623006FF}"/>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000000"/>
              </a:solidFill>
              <a:ln w="9514" cap="flat">
                <a:noFill/>
                <a:prstDash val="solid"/>
                <a:miter/>
              </a:ln>
            </p:spPr>
            <p:txBody>
              <a:bodyPr rtlCol="0" anchor="ctr"/>
              <a:lstStyle/>
              <a:p>
                <a:endParaRPr lang="en-US"/>
              </a:p>
            </p:txBody>
          </p:sp>
          <p:sp>
            <p:nvSpPr>
              <p:cNvPr id="21" name="Freeform 28">
                <a:extLst>
                  <a:ext uri="{FF2B5EF4-FFF2-40B4-BE49-F238E27FC236}">
                    <a16:creationId xmlns:a16="http://schemas.microsoft.com/office/drawing/2014/main" id="{A4FECC6E-F192-4F22-9713-42C68D74B8F1}"/>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000000"/>
              </a:solidFill>
              <a:ln w="9514" cap="flat">
                <a:noFill/>
                <a:prstDash val="solid"/>
                <a:miter/>
              </a:ln>
            </p:spPr>
            <p:txBody>
              <a:bodyPr rtlCol="0" anchor="ctr"/>
              <a:lstStyle/>
              <a:p>
                <a:endParaRPr lang="en-US"/>
              </a:p>
            </p:txBody>
          </p:sp>
          <p:sp>
            <p:nvSpPr>
              <p:cNvPr id="22" name="Freeform 29">
                <a:extLst>
                  <a:ext uri="{FF2B5EF4-FFF2-40B4-BE49-F238E27FC236}">
                    <a16:creationId xmlns:a16="http://schemas.microsoft.com/office/drawing/2014/main" id="{13FF1E71-95CE-45FF-8223-61A55FAF4AB7}"/>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000000"/>
              </a:solidFill>
              <a:ln w="9514" cap="flat">
                <a:noFill/>
                <a:prstDash val="solid"/>
                <a:miter/>
              </a:ln>
            </p:spPr>
            <p:txBody>
              <a:bodyPr rtlCol="0" anchor="ctr"/>
              <a:lstStyle/>
              <a:p>
                <a:endParaRPr lang="en-US"/>
              </a:p>
            </p:txBody>
          </p:sp>
          <p:sp>
            <p:nvSpPr>
              <p:cNvPr id="23" name="Freeform 30">
                <a:extLst>
                  <a:ext uri="{FF2B5EF4-FFF2-40B4-BE49-F238E27FC236}">
                    <a16:creationId xmlns:a16="http://schemas.microsoft.com/office/drawing/2014/main" id="{219790D9-8091-4684-BA4E-EE4E0F788368}"/>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000000"/>
              </a:solidFill>
              <a:ln w="9514" cap="flat">
                <a:noFill/>
                <a:prstDash val="solid"/>
                <a:miter/>
              </a:ln>
            </p:spPr>
            <p:txBody>
              <a:bodyPr rtlCol="0" anchor="ctr"/>
              <a:lstStyle/>
              <a:p>
                <a:endParaRPr lang="en-US"/>
              </a:p>
            </p:txBody>
          </p:sp>
        </p:grpSp>
      </p:grpSp>
      <p:sp>
        <p:nvSpPr>
          <p:cNvPr id="24" name="Flowchart: Delay 23">
            <a:extLst>
              <a:ext uri="{FF2B5EF4-FFF2-40B4-BE49-F238E27FC236}">
                <a16:creationId xmlns:a16="http://schemas.microsoft.com/office/drawing/2014/main" id="{0B596C8B-206D-4A7F-B5DB-5613FD469640}"/>
              </a:ext>
            </a:extLst>
          </p:cNvPr>
          <p:cNvSpPr/>
          <p:nvPr/>
        </p:nvSpPr>
        <p:spPr>
          <a:xfrm rot="18966353">
            <a:off x="11020534" y="3135784"/>
            <a:ext cx="145855" cy="231494"/>
          </a:xfrm>
          <a:prstGeom prst="flowChartDelay">
            <a:avLst/>
          </a:prstGeom>
          <a:solidFill>
            <a:srgbClr val="FFD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5" name="TextBox 24">
            <a:extLst>
              <a:ext uri="{FF2B5EF4-FFF2-40B4-BE49-F238E27FC236}">
                <a16:creationId xmlns:a16="http://schemas.microsoft.com/office/drawing/2014/main" id="{BB38D494-4DD4-46E0-98A0-16E14482AA3A}"/>
              </a:ext>
            </a:extLst>
          </p:cNvPr>
          <p:cNvSpPr txBox="1"/>
          <p:nvPr/>
        </p:nvSpPr>
        <p:spPr>
          <a:xfrm>
            <a:off x="7694527" y="4919832"/>
            <a:ext cx="3867807" cy="1200329"/>
          </a:xfrm>
          <a:prstGeom prst="rect">
            <a:avLst/>
          </a:prstGeom>
          <a:noFill/>
        </p:spPr>
        <p:txBody>
          <a:bodyPr wrap="square" rtlCol="0">
            <a:spAutoFit/>
          </a:bodyPr>
          <a:lstStyle/>
          <a:p>
            <a:pPr algn="ctr"/>
            <a:r>
              <a:rPr lang="lt-LT" sz="2400" b="1">
                <a:solidFill>
                  <a:srgbClr val="1188A3"/>
                </a:solidFill>
              </a:rPr>
              <a:t>Nustatyti konkrečias vartotojo problemas ir poreikius.</a:t>
            </a:r>
          </a:p>
        </p:txBody>
      </p:sp>
    </p:spTree>
    <p:extLst>
      <p:ext uri="{BB962C8B-B14F-4D97-AF65-F5344CB8AC3E}">
        <p14:creationId xmlns:p14="http://schemas.microsoft.com/office/powerpoint/2010/main" val="19498608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EF9E0C-83B5-409C-811B-2E274EF703B4}"/>
              </a:ext>
            </a:extLst>
          </p:cNvPr>
          <p:cNvSpPr>
            <a:spLocks noGrp="1"/>
          </p:cNvSpPr>
          <p:nvPr>
            <p:ph type="body" sz="quarter" idx="20"/>
          </p:nvPr>
        </p:nvSpPr>
        <p:spPr>
          <a:xfrm>
            <a:off x="5937817" y="2293778"/>
            <a:ext cx="6054486" cy="3722513"/>
          </a:xfrm>
        </p:spPr>
        <p:txBody>
          <a:bodyPr/>
          <a:lstStyle/>
          <a:p>
            <a:r>
              <a:rPr lang="lt-LT" b="1" dirty="0"/>
              <a:t>Tikslai</a:t>
            </a:r>
            <a:r>
              <a:rPr lang="en-US" b="1" dirty="0"/>
              <a:t>:</a:t>
            </a:r>
          </a:p>
          <a:p>
            <a:pPr marL="342900" indent="-342900">
              <a:buClr>
                <a:srgbClr val="FFC000"/>
              </a:buClr>
              <a:buFont typeface="Arial" panose="020B0604020202020204" pitchFamily="34" charset="0"/>
              <a:buChar char="•"/>
            </a:pPr>
            <a:r>
              <a:rPr lang="lt-LT" dirty="0"/>
              <a:t>Tikslas – daugiau sužinoti apie šią problemą ir tuos, kurie su ja susiduria ir (arba) kuriems ji daro poveikį (jūsų tikslinė grupė);</a:t>
            </a:r>
          </a:p>
          <a:p>
            <a:pPr marL="342900" indent="-342900">
              <a:buClr>
                <a:srgbClr val="FFC000"/>
              </a:buClr>
              <a:buFont typeface="Arial" panose="020B0604020202020204" pitchFamily="34" charset="0"/>
              <a:buChar char="•"/>
            </a:pPr>
            <a:r>
              <a:rPr lang="lt-LT" dirty="0"/>
              <a:t>Tuomet surinkti tai, ką sužinojote, įgytas įžvalgas ir pradėti formuluoti tikruosius potencialaus vartotojo poreikius ir norus;</a:t>
            </a:r>
          </a:p>
          <a:p>
            <a:pPr marL="342900" indent="-342900">
              <a:buClr>
                <a:srgbClr val="FFC000"/>
              </a:buClr>
              <a:buFont typeface="Arial" panose="020B0604020202020204" pitchFamily="34" charset="0"/>
              <a:buChar char="•"/>
            </a:pPr>
            <a:r>
              <a:rPr lang="lt-LT" dirty="0"/>
              <a:t>Sukurti problemos formuluotę.</a:t>
            </a:r>
          </a:p>
        </p:txBody>
      </p:sp>
      <p:sp>
        <p:nvSpPr>
          <p:cNvPr id="3" name="Text Placeholder 2">
            <a:extLst>
              <a:ext uri="{FF2B5EF4-FFF2-40B4-BE49-F238E27FC236}">
                <a16:creationId xmlns:a16="http://schemas.microsoft.com/office/drawing/2014/main" id="{EB32C146-F8A8-420E-BCAB-112378595297}"/>
              </a:ext>
            </a:extLst>
          </p:cNvPr>
          <p:cNvSpPr>
            <a:spLocks noGrp="1"/>
          </p:cNvSpPr>
          <p:nvPr>
            <p:ph type="body" sz="quarter" idx="22"/>
          </p:nvPr>
        </p:nvSpPr>
        <p:spPr>
          <a:xfrm>
            <a:off x="6326940" y="420414"/>
            <a:ext cx="5434136" cy="1646130"/>
          </a:xfrm>
        </p:spPr>
        <p:txBody>
          <a:bodyPr>
            <a:normAutofit fontScale="92500" lnSpcReduction="20000"/>
          </a:bodyPr>
          <a:lstStyle/>
          <a:p>
            <a:pPr>
              <a:lnSpc>
                <a:spcPct val="120000"/>
              </a:lnSpc>
            </a:pPr>
            <a:r>
              <a:rPr lang="pt-BR" b="1"/>
              <a:t>Problemos apibrėžimas </a:t>
            </a:r>
            <a:r>
              <a:rPr lang="lt-LT"/>
              <a:t>–</a:t>
            </a:r>
            <a:r>
              <a:rPr lang="pt-BR"/>
              <a:t> faktinių poreikių įvertinimas ir problemos formulavimas</a:t>
            </a:r>
            <a:endParaRPr lang="en-IE"/>
          </a:p>
        </p:txBody>
      </p:sp>
      <p:sp>
        <p:nvSpPr>
          <p:cNvPr id="4" name="Text Placeholder 3">
            <a:extLst>
              <a:ext uri="{FF2B5EF4-FFF2-40B4-BE49-F238E27FC236}">
                <a16:creationId xmlns:a16="http://schemas.microsoft.com/office/drawing/2014/main" id="{36C48765-EBB6-481F-88F9-440B3B5A7656}"/>
              </a:ext>
            </a:extLst>
          </p:cNvPr>
          <p:cNvSpPr>
            <a:spLocks noGrp="1"/>
          </p:cNvSpPr>
          <p:nvPr>
            <p:ph type="body" sz="quarter" idx="23"/>
          </p:nvPr>
        </p:nvSpPr>
        <p:spPr>
          <a:xfrm>
            <a:off x="945819" y="2957308"/>
            <a:ext cx="3837576" cy="3433969"/>
          </a:xfrm>
        </p:spPr>
        <p:txBody>
          <a:bodyPr>
            <a:normAutofit lnSpcReduction="10000"/>
          </a:bodyPr>
          <a:lstStyle/>
          <a:p>
            <a:r>
              <a:rPr lang="lt-LT" sz="2000" b="1"/>
              <a:t>Įrankių pavyzdžiai apibrėžimo etapui</a:t>
            </a:r>
            <a:r>
              <a:rPr lang="en-US" sz="2000" b="1"/>
              <a:t>:</a:t>
            </a:r>
          </a:p>
          <a:p>
            <a:pPr marL="342900" indent="-342900">
              <a:buFont typeface="Arial" panose="020B0604020202020204" pitchFamily="34" charset="0"/>
              <a:buChar char="•"/>
            </a:pPr>
            <a:r>
              <a:rPr lang="lt-LT" sz="2000"/>
              <a:t>Empatijos žemėlapio sudarymas;</a:t>
            </a:r>
          </a:p>
          <a:p>
            <a:pPr marL="342900" indent="-342900">
              <a:buFont typeface="Arial" panose="020B0604020202020204" pitchFamily="34" charset="0"/>
              <a:buChar char="•"/>
            </a:pPr>
            <a:r>
              <a:rPr lang="lt-LT" sz="2000"/>
              <a:t>Personų kūrimas;</a:t>
            </a:r>
          </a:p>
          <a:p>
            <a:pPr marL="342900" indent="-342900">
              <a:buFont typeface="Arial" panose="020B0604020202020204" pitchFamily="34" charset="0"/>
              <a:buChar char="•"/>
            </a:pPr>
            <a:r>
              <a:rPr lang="en-US" sz="2000"/>
              <a:t>Storytelling’as;</a:t>
            </a:r>
          </a:p>
          <a:p>
            <a:pPr marL="342900" indent="-342900">
              <a:buFont typeface="Arial" panose="020B0604020202020204" pitchFamily="34" charset="0"/>
              <a:buChar char="•"/>
            </a:pPr>
            <a:r>
              <a:rPr lang="lt-LT" sz="2000"/>
              <a:t>Kliento patirtis;</a:t>
            </a:r>
          </a:p>
          <a:p>
            <a:pPr marL="342900" indent="-342900">
              <a:buFont typeface="Arial" panose="020B0604020202020204" pitchFamily="34" charset="0"/>
              <a:buChar char="•"/>
            </a:pPr>
            <a:r>
              <a:rPr lang="lt-LT" sz="2000"/>
              <a:t>„</a:t>
            </a:r>
            <a:r>
              <a:rPr lang="en-US" sz="2000"/>
              <a:t>Lean Canvas</a:t>
            </a:r>
            <a:r>
              <a:rPr lang="lt-LT" sz="2000"/>
              <a:t>“;</a:t>
            </a:r>
            <a:endParaRPr lang="en-US" sz="2000"/>
          </a:p>
          <a:p>
            <a:pPr marL="342900" indent="-342900">
              <a:buFont typeface="Arial" panose="020B0604020202020204" pitchFamily="34" charset="0"/>
              <a:buChar char="•"/>
            </a:pPr>
            <a:r>
              <a:rPr lang="lt-LT" sz="2000"/>
              <a:t>Programėlės:</a:t>
            </a:r>
            <a:r>
              <a:rPr lang="en-US" sz="2000"/>
              <a:t> Trello, Asana, Evernote, OneNote.</a:t>
            </a:r>
          </a:p>
        </p:txBody>
      </p:sp>
      <p:sp>
        <p:nvSpPr>
          <p:cNvPr id="5" name="Text Placeholder 4">
            <a:extLst>
              <a:ext uri="{FF2B5EF4-FFF2-40B4-BE49-F238E27FC236}">
                <a16:creationId xmlns:a16="http://schemas.microsoft.com/office/drawing/2014/main" id="{E3F15743-0455-4B70-8724-7F27CE6FA034}"/>
              </a:ext>
            </a:extLst>
          </p:cNvPr>
          <p:cNvSpPr>
            <a:spLocks noGrp="1"/>
          </p:cNvSpPr>
          <p:nvPr>
            <p:ph type="body" sz="quarter" idx="24"/>
          </p:nvPr>
        </p:nvSpPr>
        <p:spPr/>
        <p:txBody>
          <a:bodyPr/>
          <a:lstStyle/>
          <a:p>
            <a:r>
              <a:rPr lang="en-US"/>
              <a:t>2</a:t>
            </a:r>
            <a:endParaRPr lang="en-IE"/>
          </a:p>
        </p:txBody>
      </p:sp>
      <p:sp>
        <p:nvSpPr>
          <p:cNvPr id="13" name="TextBox 12">
            <a:extLst>
              <a:ext uri="{FF2B5EF4-FFF2-40B4-BE49-F238E27FC236}">
                <a16:creationId xmlns:a16="http://schemas.microsoft.com/office/drawing/2014/main" id="{B23E8A5D-9A7A-4C41-B3EF-73B41C867192}"/>
              </a:ext>
            </a:extLst>
          </p:cNvPr>
          <p:cNvSpPr txBox="1"/>
          <p:nvPr/>
        </p:nvSpPr>
        <p:spPr>
          <a:xfrm>
            <a:off x="463649" y="2109112"/>
            <a:ext cx="4689376" cy="646331"/>
          </a:xfrm>
          <a:prstGeom prst="rect">
            <a:avLst/>
          </a:prstGeom>
          <a:solidFill>
            <a:srgbClr val="FFD100"/>
          </a:solidFill>
        </p:spPr>
        <p:txBody>
          <a:bodyPr wrap="square">
            <a:spAutoFit/>
          </a:bodyPr>
          <a:lstStyle/>
          <a:p>
            <a:pPr algn="ctr"/>
            <a:r>
              <a:rPr lang="pt-BR" b="1" dirty="0">
                <a:solidFill>
                  <a:srgbClr val="000000"/>
                </a:solidFill>
              </a:rPr>
              <a:t>Turime nustatyti tikrąsias problemas ir poreikius</a:t>
            </a:r>
          </a:p>
        </p:txBody>
      </p:sp>
      <p:grpSp>
        <p:nvGrpSpPr>
          <p:cNvPr id="10" name="Group 9">
            <a:extLst>
              <a:ext uri="{FF2B5EF4-FFF2-40B4-BE49-F238E27FC236}">
                <a16:creationId xmlns:a16="http://schemas.microsoft.com/office/drawing/2014/main" id="{FA98E465-AB1B-4474-BBA1-D23AACF43F6A}"/>
              </a:ext>
            </a:extLst>
          </p:cNvPr>
          <p:cNvGrpSpPr/>
          <p:nvPr/>
        </p:nvGrpSpPr>
        <p:grpSpPr>
          <a:xfrm>
            <a:off x="1814016" y="415811"/>
            <a:ext cx="1720147" cy="1450477"/>
            <a:chOff x="3258209" y="1217582"/>
            <a:chExt cx="4712093" cy="4711281"/>
          </a:xfrm>
        </p:grpSpPr>
        <p:sp>
          <p:nvSpPr>
            <p:cNvPr id="11" name="Freeform 31">
              <a:extLst>
                <a:ext uri="{FF2B5EF4-FFF2-40B4-BE49-F238E27FC236}">
                  <a16:creationId xmlns:a16="http://schemas.microsoft.com/office/drawing/2014/main" id="{DE6C2FB9-B1FB-434D-9BA9-5818E889FE4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00BADE"/>
            </a:solidFill>
            <a:ln w="9514" cap="flat">
              <a:noFill/>
              <a:prstDash val="solid"/>
              <a:miter/>
            </a:ln>
          </p:spPr>
          <p:txBody>
            <a:bodyPr rtlCol="0" anchor="ctr"/>
            <a:lstStyle/>
            <a:p>
              <a:endParaRPr lang="en-US"/>
            </a:p>
          </p:txBody>
        </p:sp>
        <p:sp>
          <p:nvSpPr>
            <p:cNvPr id="12" name="Freeform 32">
              <a:extLst>
                <a:ext uri="{FF2B5EF4-FFF2-40B4-BE49-F238E27FC236}">
                  <a16:creationId xmlns:a16="http://schemas.microsoft.com/office/drawing/2014/main" id="{52CAEC62-584B-4531-87F9-775467DC4CDB}"/>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00BADE"/>
            </a:solidFill>
            <a:ln w="9514"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8FA00011-3910-41DF-8D36-4730C35C3281}"/>
                </a:ext>
              </a:extLst>
            </p:cNvPr>
            <p:cNvGrpSpPr/>
            <p:nvPr/>
          </p:nvGrpSpPr>
          <p:grpSpPr>
            <a:xfrm>
              <a:off x="3258209" y="1217582"/>
              <a:ext cx="4712093" cy="4711281"/>
              <a:chOff x="3258209" y="1217582"/>
              <a:chExt cx="4712093" cy="4711281"/>
            </a:xfrm>
          </p:grpSpPr>
          <p:sp>
            <p:nvSpPr>
              <p:cNvPr id="18" name="Freeform 16">
                <a:extLst>
                  <a:ext uri="{FF2B5EF4-FFF2-40B4-BE49-F238E27FC236}">
                    <a16:creationId xmlns:a16="http://schemas.microsoft.com/office/drawing/2014/main" id="{039758F5-0CB7-4D6E-9176-6508B8CA5B51}"/>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000000"/>
              </a:solidFill>
              <a:ln w="9514" cap="flat">
                <a:noFill/>
                <a:prstDash val="solid"/>
                <a:miter/>
              </a:ln>
            </p:spPr>
            <p:txBody>
              <a:bodyPr rtlCol="0" anchor="ctr"/>
              <a:lstStyle/>
              <a:p>
                <a:endParaRPr lang="en-US"/>
              </a:p>
            </p:txBody>
          </p:sp>
          <p:sp>
            <p:nvSpPr>
              <p:cNvPr id="19" name="Freeform 17">
                <a:extLst>
                  <a:ext uri="{FF2B5EF4-FFF2-40B4-BE49-F238E27FC236}">
                    <a16:creationId xmlns:a16="http://schemas.microsoft.com/office/drawing/2014/main" id="{B7C3E33D-C48A-4F87-AB20-BBD1BC951D2D}"/>
                  </a:ext>
                </a:extLst>
              </p:cNvPr>
              <p:cNvSpPr/>
              <p:nvPr/>
            </p:nvSpPr>
            <p:spPr>
              <a:xfrm>
                <a:off x="7057578" y="1217582"/>
                <a:ext cx="911772" cy="2695016"/>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rgbClr val="FFFFFF"/>
              </a:solidFill>
              <a:ln w="9514" cap="flat">
                <a:noFill/>
                <a:prstDash val="solid"/>
                <a:miter/>
              </a:ln>
            </p:spPr>
            <p:txBody>
              <a:bodyPr rtlCol="0" anchor="ctr"/>
              <a:lstStyle/>
              <a:p>
                <a:endParaRPr lang="en-US"/>
              </a:p>
            </p:txBody>
          </p:sp>
          <p:sp>
            <p:nvSpPr>
              <p:cNvPr id="20" name="Freeform 18">
                <a:extLst>
                  <a:ext uri="{FF2B5EF4-FFF2-40B4-BE49-F238E27FC236}">
                    <a16:creationId xmlns:a16="http://schemas.microsoft.com/office/drawing/2014/main" id="{D01D9284-2A52-48AB-9670-D2EEAE816333}"/>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000000"/>
              </a:solidFill>
              <a:ln w="9514" cap="flat">
                <a:noFill/>
                <a:prstDash val="solid"/>
                <a:miter/>
              </a:ln>
            </p:spPr>
            <p:txBody>
              <a:bodyPr rtlCol="0" anchor="ctr"/>
              <a:lstStyle/>
              <a:p>
                <a:endParaRPr lang="en-US"/>
              </a:p>
            </p:txBody>
          </p:sp>
          <p:sp>
            <p:nvSpPr>
              <p:cNvPr id="21" name="Freeform 19">
                <a:extLst>
                  <a:ext uri="{FF2B5EF4-FFF2-40B4-BE49-F238E27FC236}">
                    <a16:creationId xmlns:a16="http://schemas.microsoft.com/office/drawing/2014/main" id="{C205707B-2ACE-4964-A988-DBA76437F2DD}"/>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000000"/>
              </a:solidFill>
              <a:ln w="9514" cap="flat">
                <a:noFill/>
                <a:prstDash val="solid"/>
                <a:miter/>
              </a:ln>
            </p:spPr>
            <p:txBody>
              <a:bodyPr rtlCol="0" anchor="ctr"/>
              <a:lstStyle/>
              <a:p>
                <a:endParaRPr lang="en-US"/>
              </a:p>
            </p:txBody>
          </p:sp>
          <p:sp>
            <p:nvSpPr>
              <p:cNvPr id="22" name="Freeform 20">
                <a:extLst>
                  <a:ext uri="{FF2B5EF4-FFF2-40B4-BE49-F238E27FC236}">
                    <a16:creationId xmlns:a16="http://schemas.microsoft.com/office/drawing/2014/main" id="{7B2EDDAE-8213-4566-85F8-F161161C07DD}"/>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000000"/>
              </a:solidFill>
              <a:ln w="9514" cap="flat">
                <a:noFill/>
                <a:prstDash val="solid"/>
                <a:miter/>
              </a:ln>
            </p:spPr>
            <p:txBody>
              <a:bodyPr rtlCol="0" anchor="ctr"/>
              <a:lstStyle/>
              <a:p>
                <a:endParaRPr lang="en-US"/>
              </a:p>
            </p:txBody>
          </p:sp>
          <p:sp>
            <p:nvSpPr>
              <p:cNvPr id="23" name="Freeform 21">
                <a:extLst>
                  <a:ext uri="{FF2B5EF4-FFF2-40B4-BE49-F238E27FC236}">
                    <a16:creationId xmlns:a16="http://schemas.microsoft.com/office/drawing/2014/main" id="{91D743AF-1641-4303-8D25-0121A4F6BBD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24" name="Freeform 22">
                <a:extLst>
                  <a:ext uri="{FF2B5EF4-FFF2-40B4-BE49-F238E27FC236}">
                    <a16:creationId xmlns:a16="http://schemas.microsoft.com/office/drawing/2014/main" id="{7A96AA02-72BA-4A02-A651-8D1C18B869D0}"/>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25" name="Freeform 23">
                <a:extLst>
                  <a:ext uri="{FF2B5EF4-FFF2-40B4-BE49-F238E27FC236}">
                    <a16:creationId xmlns:a16="http://schemas.microsoft.com/office/drawing/2014/main" id="{367C7856-B5A6-4AC7-9555-0626F8FFDA9D}"/>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000000"/>
              </a:solidFill>
              <a:ln w="9514" cap="flat">
                <a:noFill/>
                <a:prstDash val="solid"/>
                <a:miter/>
              </a:ln>
            </p:spPr>
            <p:txBody>
              <a:bodyPr rtlCol="0" anchor="ctr"/>
              <a:lstStyle/>
              <a:p>
                <a:endParaRPr lang="en-US"/>
              </a:p>
            </p:txBody>
          </p:sp>
          <p:sp>
            <p:nvSpPr>
              <p:cNvPr id="26" name="Freeform 24">
                <a:extLst>
                  <a:ext uri="{FF2B5EF4-FFF2-40B4-BE49-F238E27FC236}">
                    <a16:creationId xmlns:a16="http://schemas.microsoft.com/office/drawing/2014/main" id="{C654687D-2B61-4D33-8627-98A6DF6BDBBA}"/>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27" name="Freeform 25">
                <a:extLst>
                  <a:ext uri="{FF2B5EF4-FFF2-40B4-BE49-F238E27FC236}">
                    <a16:creationId xmlns:a16="http://schemas.microsoft.com/office/drawing/2014/main" id="{B2F81C88-65B3-4E41-9CF3-B595037112D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28" name="Freeform 26">
                <a:extLst>
                  <a:ext uri="{FF2B5EF4-FFF2-40B4-BE49-F238E27FC236}">
                    <a16:creationId xmlns:a16="http://schemas.microsoft.com/office/drawing/2014/main" id="{898E3565-5589-41C0-8639-C115308B036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000000"/>
              </a:solidFill>
              <a:ln w="9514" cap="flat">
                <a:noFill/>
                <a:prstDash val="solid"/>
                <a:miter/>
              </a:ln>
            </p:spPr>
            <p:txBody>
              <a:bodyPr rtlCol="0" anchor="ctr"/>
              <a:lstStyle/>
              <a:p>
                <a:endParaRPr lang="en-US"/>
              </a:p>
            </p:txBody>
          </p:sp>
          <p:sp>
            <p:nvSpPr>
              <p:cNvPr id="29" name="Freeform 27">
                <a:extLst>
                  <a:ext uri="{FF2B5EF4-FFF2-40B4-BE49-F238E27FC236}">
                    <a16:creationId xmlns:a16="http://schemas.microsoft.com/office/drawing/2014/main" id="{2C06E2A0-CF85-467D-8D29-5DB2E7D20D7A}"/>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000000"/>
              </a:solidFill>
              <a:ln w="9514" cap="flat">
                <a:noFill/>
                <a:prstDash val="solid"/>
                <a:miter/>
              </a:ln>
            </p:spPr>
            <p:txBody>
              <a:bodyPr rtlCol="0" anchor="ctr"/>
              <a:lstStyle/>
              <a:p>
                <a:endParaRPr lang="en-US"/>
              </a:p>
            </p:txBody>
          </p:sp>
          <p:sp>
            <p:nvSpPr>
              <p:cNvPr id="30" name="Freeform 28">
                <a:extLst>
                  <a:ext uri="{FF2B5EF4-FFF2-40B4-BE49-F238E27FC236}">
                    <a16:creationId xmlns:a16="http://schemas.microsoft.com/office/drawing/2014/main" id="{A4CF8AEA-4CF2-4BF2-88B3-2FBE24F6345D}"/>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000000"/>
              </a:solidFill>
              <a:ln w="9514" cap="flat">
                <a:noFill/>
                <a:prstDash val="solid"/>
                <a:miter/>
              </a:ln>
            </p:spPr>
            <p:txBody>
              <a:bodyPr rtlCol="0" anchor="ctr"/>
              <a:lstStyle/>
              <a:p>
                <a:endParaRPr lang="en-US"/>
              </a:p>
            </p:txBody>
          </p:sp>
          <p:sp>
            <p:nvSpPr>
              <p:cNvPr id="31" name="Freeform 29">
                <a:extLst>
                  <a:ext uri="{FF2B5EF4-FFF2-40B4-BE49-F238E27FC236}">
                    <a16:creationId xmlns:a16="http://schemas.microsoft.com/office/drawing/2014/main" id="{957CE031-B2E7-4927-A547-DB35D3281AD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000000"/>
              </a:solidFill>
              <a:ln w="9514" cap="flat">
                <a:noFill/>
                <a:prstDash val="solid"/>
                <a:miter/>
              </a:ln>
            </p:spPr>
            <p:txBody>
              <a:bodyPr rtlCol="0" anchor="ctr"/>
              <a:lstStyle/>
              <a:p>
                <a:endParaRPr lang="en-US"/>
              </a:p>
            </p:txBody>
          </p:sp>
          <p:sp>
            <p:nvSpPr>
              <p:cNvPr id="32" name="Freeform 30">
                <a:extLst>
                  <a:ext uri="{FF2B5EF4-FFF2-40B4-BE49-F238E27FC236}">
                    <a16:creationId xmlns:a16="http://schemas.microsoft.com/office/drawing/2014/main" id="{9CB16611-9AAF-4AFF-81C4-F4AD07B9416A}"/>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000000"/>
              </a:solidFill>
              <a:ln w="9514" cap="flat">
                <a:noFill/>
                <a:prstDash val="solid"/>
                <a:miter/>
              </a:ln>
            </p:spPr>
            <p:txBody>
              <a:bodyPr rtlCol="0" anchor="ctr"/>
              <a:lstStyle/>
              <a:p>
                <a:endParaRPr lang="en-US"/>
              </a:p>
            </p:txBody>
          </p:sp>
        </p:grpSp>
      </p:grpSp>
      <p:sp>
        <p:nvSpPr>
          <p:cNvPr id="6" name="Flowchart: Delay 5">
            <a:extLst>
              <a:ext uri="{FF2B5EF4-FFF2-40B4-BE49-F238E27FC236}">
                <a16:creationId xmlns:a16="http://schemas.microsoft.com/office/drawing/2014/main" id="{00B457DF-3E7E-4D81-B272-3A0FCD6CB552}"/>
              </a:ext>
            </a:extLst>
          </p:cNvPr>
          <p:cNvSpPr/>
          <p:nvPr/>
        </p:nvSpPr>
        <p:spPr>
          <a:xfrm rot="19597814">
            <a:off x="3342551" y="1146639"/>
            <a:ext cx="112226" cy="147952"/>
          </a:xfrm>
          <a:prstGeom prst="flowChartDelay">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4017467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E97485-78AE-4E44-9F5E-72989CDE3554}"/>
              </a:ext>
            </a:extLst>
          </p:cNvPr>
          <p:cNvSpPr>
            <a:spLocks noGrp="1"/>
          </p:cNvSpPr>
          <p:nvPr>
            <p:ph type="body" sz="quarter" idx="18"/>
          </p:nvPr>
        </p:nvSpPr>
        <p:spPr/>
        <p:txBody>
          <a:bodyPr/>
          <a:lstStyle/>
          <a:p>
            <a:r>
              <a:rPr lang="lt-LT"/>
              <a:t>Problemos išskaidymas</a:t>
            </a:r>
          </a:p>
        </p:txBody>
      </p:sp>
      <p:sp>
        <p:nvSpPr>
          <p:cNvPr id="3" name="Text Placeholder 2">
            <a:extLst>
              <a:ext uri="{FF2B5EF4-FFF2-40B4-BE49-F238E27FC236}">
                <a16:creationId xmlns:a16="http://schemas.microsoft.com/office/drawing/2014/main" id="{1F60E5C2-FA24-4C16-A3FE-11FB59FAA305}"/>
              </a:ext>
            </a:extLst>
          </p:cNvPr>
          <p:cNvSpPr>
            <a:spLocks noGrp="1"/>
          </p:cNvSpPr>
          <p:nvPr>
            <p:ph type="body" sz="quarter" idx="16"/>
          </p:nvPr>
        </p:nvSpPr>
        <p:spPr>
          <a:xfrm>
            <a:off x="411246" y="429619"/>
            <a:ext cx="11360340" cy="582221"/>
          </a:xfrm>
          <a:solidFill>
            <a:srgbClr val="85D2E1"/>
          </a:solidFill>
        </p:spPr>
        <p:txBody>
          <a:bodyPr anchor="ctr">
            <a:normAutofit lnSpcReduction="10000"/>
          </a:bodyPr>
          <a:lstStyle/>
          <a:p>
            <a:r>
              <a:rPr lang="lt-LT" b="1" dirty="0"/>
              <a:t>Problemų nagrinėjimas</a:t>
            </a:r>
            <a:endParaRPr lang="en-IE" b="1" dirty="0"/>
          </a:p>
        </p:txBody>
      </p:sp>
      <p:sp>
        <p:nvSpPr>
          <p:cNvPr id="4" name="Text Placeholder 3">
            <a:extLst>
              <a:ext uri="{FF2B5EF4-FFF2-40B4-BE49-F238E27FC236}">
                <a16:creationId xmlns:a16="http://schemas.microsoft.com/office/drawing/2014/main" id="{717D52E5-B4F3-4CEC-9B0F-2BED3F82B15A}"/>
              </a:ext>
            </a:extLst>
          </p:cNvPr>
          <p:cNvSpPr>
            <a:spLocks noGrp="1"/>
          </p:cNvSpPr>
          <p:nvPr>
            <p:ph type="body" sz="quarter" idx="21"/>
          </p:nvPr>
        </p:nvSpPr>
        <p:spPr>
          <a:xfrm>
            <a:off x="2530296" y="3094971"/>
            <a:ext cx="1740791" cy="697634"/>
          </a:xfrm>
        </p:spPr>
        <p:txBody>
          <a:bodyPr>
            <a:normAutofit/>
          </a:bodyPr>
          <a:lstStyle/>
          <a:p>
            <a:r>
              <a:rPr lang="en-US" sz="1600" b="1" dirty="0">
                <a:solidFill>
                  <a:srgbClr val="1D599B"/>
                </a:solidFill>
              </a:rPr>
              <a:t>JŪSŲ PASIRINKTĄ PROBLEMĄ.</a:t>
            </a:r>
            <a:endParaRPr lang="en-IE" sz="1600" b="1" dirty="0">
              <a:solidFill>
                <a:srgbClr val="1D599B"/>
              </a:solidFill>
            </a:endParaRPr>
          </a:p>
        </p:txBody>
      </p:sp>
      <p:sp>
        <p:nvSpPr>
          <p:cNvPr id="5" name="Text Placeholder 4">
            <a:extLst>
              <a:ext uri="{FF2B5EF4-FFF2-40B4-BE49-F238E27FC236}">
                <a16:creationId xmlns:a16="http://schemas.microsoft.com/office/drawing/2014/main" id="{44F5DA16-4072-47C4-9CBB-AFA731A6E592}"/>
              </a:ext>
            </a:extLst>
          </p:cNvPr>
          <p:cNvSpPr>
            <a:spLocks noGrp="1"/>
          </p:cNvSpPr>
          <p:nvPr>
            <p:ph type="body" sz="quarter" idx="25"/>
          </p:nvPr>
        </p:nvSpPr>
        <p:spPr>
          <a:xfrm>
            <a:off x="2565689" y="2731199"/>
            <a:ext cx="1740791" cy="238466"/>
          </a:xfrm>
        </p:spPr>
        <p:txBody>
          <a:bodyPr>
            <a:noAutofit/>
          </a:bodyPr>
          <a:lstStyle/>
          <a:p>
            <a:r>
              <a:rPr lang="lt-LT" sz="1800" b="1" dirty="0"/>
              <a:t>PERŽIŪRĖTI</a:t>
            </a:r>
            <a:endParaRPr lang="en-IE" sz="1800" b="1" dirty="0"/>
          </a:p>
        </p:txBody>
      </p:sp>
      <p:sp>
        <p:nvSpPr>
          <p:cNvPr id="6" name="Text Placeholder 5">
            <a:extLst>
              <a:ext uri="{FF2B5EF4-FFF2-40B4-BE49-F238E27FC236}">
                <a16:creationId xmlns:a16="http://schemas.microsoft.com/office/drawing/2014/main" id="{96FE298E-FC34-41BA-9164-C81AF9D73E95}"/>
              </a:ext>
            </a:extLst>
          </p:cNvPr>
          <p:cNvSpPr>
            <a:spLocks noGrp="1"/>
          </p:cNvSpPr>
          <p:nvPr>
            <p:ph type="body" sz="quarter" idx="26"/>
          </p:nvPr>
        </p:nvSpPr>
        <p:spPr>
          <a:xfrm>
            <a:off x="4480219" y="4068495"/>
            <a:ext cx="1853076" cy="839438"/>
          </a:xfrm>
        </p:spPr>
        <p:txBody>
          <a:bodyPr>
            <a:normAutofit/>
          </a:bodyPr>
          <a:lstStyle/>
          <a:p>
            <a:r>
              <a:rPr lang="en-US" sz="1600" b="1" dirty="0">
                <a:solidFill>
                  <a:srgbClr val="1D599B"/>
                </a:solidFill>
              </a:rPr>
              <a:t>VISAS PROBLEMOS PRIEŽASTIS.</a:t>
            </a:r>
            <a:endParaRPr lang="en-IE" sz="1600" b="1" dirty="0">
              <a:solidFill>
                <a:srgbClr val="1D599B"/>
              </a:solidFill>
            </a:endParaRPr>
          </a:p>
        </p:txBody>
      </p:sp>
      <p:sp>
        <p:nvSpPr>
          <p:cNvPr id="7" name="Text Placeholder 6">
            <a:extLst>
              <a:ext uri="{FF2B5EF4-FFF2-40B4-BE49-F238E27FC236}">
                <a16:creationId xmlns:a16="http://schemas.microsoft.com/office/drawing/2014/main" id="{62CA7424-1B17-4FDC-9312-F960F60D09CF}"/>
              </a:ext>
            </a:extLst>
          </p:cNvPr>
          <p:cNvSpPr>
            <a:spLocks noGrp="1"/>
          </p:cNvSpPr>
          <p:nvPr>
            <p:ph type="body" sz="quarter" idx="27"/>
          </p:nvPr>
        </p:nvSpPr>
        <p:spPr>
          <a:xfrm>
            <a:off x="4477782" y="3702814"/>
            <a:ext cx="1853076" cy="238466"/>
          </a:xfrm>
        </p:spPr>
        <p:txBody>
          <a:bodyPr>
            <a:noAutofit/>
          </a:bodyPr>
          <a:lstStyle/>
          <a:p>
            <a:r>
              <a:rPr lang="en-US" b="1" dirty="0"/>
              <a:t>IDENTIFIKUOTI</a:t>
            </a:r>
            <a:endParaRPr lang="en-IE" sz="1800" b="1" dirty="0"/>
          </a:p>
        </p:txBody>
      </p:sp>
      <p:sp>
        <p:nvSpPr>
          <p:cNvPr id="8" name="Text Placeholder 7">
            <a:extLst>
              <a:ext uri="{FF2B5EF4-FFF2-40B4-BE49-F238E27FC236}">
                <a16:creationId xmlns:a16="http://schemas.microsoft.com/office/drawing/2014/main" id="{0C1BC466-7F26-4FB7-98BE-1A2C39F7C989}"/>
              </a:ext>
            </a:extLst>
          </p:cNvPr>
          <p:cNvSpPr>
            <a:spLocks noGrp="1"/>
          </p:cNvSpPr>
          <p:nvPr>
            <p:ph type="body" sz="quarter" idx="28"/>
          </p:nvPr>
        </p:nvSpPr>
        <p:spPr>
          <a:xfrm>
            <a:off x="6950565" y="3912125"/>
            <a:ext cx="2130961" cy="880763"/>
          </a:xfrm>
        </p:spPr>
        <p:txBody>
          <a:bodyPr>
            <a:normAutofit/>
          </a:bodyPr>
          <a:lstStyle/>
          <a:p>
            <a:r>
              <a:rPr lang="en-US" sz="1600" b="1" dirty="0">
                <a:solidFill>
                  <a:srgbClr val="1D599B"/>
                </a:solidFill>
              </a:rPr>
              <a:t>PROBLEMOS POVEIKI</a:t>
            </a:r>
            <a:r>
              <a:rPr lang="lt-LT" sz="1600" b="1" dirty="0">
                <a:solidFill>
                  <a:srgbClr val="1D599B"/>
                </a:solidFill>
              </a:rPr>
              <a:t>Ų</a:t>
            </a:r>
            <a:endParaRPr lang="en-IE" sz="1600" b="1" dirty="0">
              <a:solidFill>
                <a:srgbClr val="1D599B"/>
              </a:solidFill>
            </a:endParaRPr>
          </a:p>
        </p:txBody>
      </p:sp>
      <p:sp>
        <p:nvSpPr>
          <p:cNvPr id="9" name="Text Placeholder 8">
            <a:extLst>
              <a:ext uri="{FF2B5EF4-FFF2-40B4-BE49-F238E27FC236}">
                <a16:creationId xmlns:a16="http://schemas.microsoft.com/office/drawing/2014/main" id="{6DB3AFC7-54CD-4BB5-8E1B-BD268E75FD05}"/>
              </a:ext>
            </a:extLst>
          </p:cNvPr>
          <p:cNvSpPr>
            <a:spLocks noGrp="1"/>
          </p:cNvSpPr>
          <p:nvPr>
            <p:ph type="body" sz="quarter" idx="29"/>
          </p:nvPr>
        </p:nvSpPr>
        <p:spPr>
          <a:xfrm>
            <a:off x="6989317" y="3575458"/>
            <a:ext cx="2130961" cy="238466"/>
          </a:xfrm>
        </p:spPr>
        <p:txBody>
          <a:bodyPr>
            <a:noAutofit/>
          </a:bodyPr>
          <a:lstStyle/>
          <a:p>
            <a:r>
              <a:rPr lang="lt-LT" sz="1800" b="1" dirty="0"/>
              <a:t>SUDARYTI SĄRAŠĄ</a:t>
            </a:r>
            <a:endParaRPr lang="en-IE" sz="1800" b="1" dirty="0"/>
          </a:p>
        </p:txBody>
      </p:sp>
      <p:sp>
        <p:nvSpPr>
          <p:cNvPr id="10" name="Text Placeholder 9">
            <a:extLst>
              <a:ext uri="{FF2B5EF4-FFF2-40B4-BE49-F238E27FC236}">
                <a16:creationId xmlns:a16="http://schemas.microsoft.com/office/drawing/2014/main" id="{196913B2-D22C-435F-A659-C3B8B66E79F5}"/>
              </a:ext>
            </a:extLst>
          </p:cNvPr>
          <p:cNvSpPr>
            <a:spLocks noGrp="1"/>
          </p:cNvSpPr>
          <p:nvPr>
            <p:ph type="body" sz="quarter" idx="30"/>
          </p:nvPr>
        </p:nvSpPr>
        <p:spPr>
          <a:xfrm>
            <a:off x="9113041" y="2842160"/>
            <a:ext cx="2333958" cy="880763"/>
          </a:xfrm>
        </p:spPr>
        <p:txBody>
          <a:bodyPr>
            <a:normAutofit/>
          </a:bodyPr>
          <a:lstStyle/>
          <a:p>
            <a:r>
              <a:rPr lang="en-US" sz="1600" b="1" dirty="0">
                <a:solidFill>
                  <a:srgbClr val="1D599B"/>
                </a:solidFill>
              </a:rPr>
              <a:t>GALIMŲ PROBLEMŲ ATASKAITAS</a:t>
            </a:r>
            <a:endParaRPr lang="en-IE" sz="1600" b="1" dirty="0">
              <a:solidFill>
                <a:srgbClr val="1D599B"/>
              </a:solidFill>
            </a:endParaRPr>
          </a:p>
        </p:txBody>
      </p:sp>
      <p:sp>
        <p:nvSpPr>
          <p:cNvPr id="11" name="Text Placeholder 10">
            <a:extLst>
              <a:ext uri="{FF2B5EF4-FFF2-40B4-BE49-F238E27FC236}">
                <a16:creationId xmlns:a16="http://schemas.microsoft.com/office/drawing/2014/main" id="{9A3A5DDF-D9FC-442B-A8DD-5444097AED04}"/>
              </a:ext>
            </a:extLst>
          </p:cNvPr>
          <p:cNvSpPr>
            <a:spLocks noGrp="1"/>
          </p:cNvSpPr>
          <p:nvPr>
            <p:ph type="body" sz="quarter" idx="31"/>
          </p:nvPr>
        </p:nvSpPr>
        <p:spPr>
          <a:xfrm>
            <a:off x="9081526" y="2520848"/>
            <a:ext cx="2333958" cy="238466"/>
          </a:xfrm>
        </p:spPr>
        <p:txBody>
          <a:bodyPr>
            <a:noAutofit/>
          </a:bodyPr>
          <a:lstStyle/>
          <a:p>
            <a:r>
              <a:rPr lang="lt-LT" sz="1800" b="1" dirty="0"/>
              <a:t>SUKURTI</a:t>
            </a:r>
            <a:endParaRPr lang="en-IE" sz="1800" b="1" dirty="0"/>
          </a:p>
        </p:txBody>
      </p:sp>
      <p:sp>
        <p:nvSpPr>
          <p:cNvPr id="12" name="Text Placeholder 11">
            <a:extLst>
              <a:ext uri="{FF2B5EF4-FFF2-40B4-BE49-F238E27FC236}">
                <a16:creationId xmlns:a16="http://schemas.microsoft.com/office/drawing/2014/main" id="{99C84558-4FF8-420F-BF0F-5A47C1C26B23}"/>
              </a:ext>
            </a:extLst>
          </p:cNvPr>
          <p:cNvSpPr>
            <a:spLocks noGrp="1"/>
          </p:cNvSpPr>
          <p:nvPr>
            <p:ph type="body" sz="quarter" idx="32"/>
          </p:nvPr>
        </p:nvSpPr>
        <p:spPr/>
        <p:txBody>
          <a:bodyPr>
            <a:normAutofit fontScale="92500"/>
          </a:bodyPr>
          <a:lstStyle/>
          <a:p>
            <a:r>
              <a:rPr lang="en-US" b="1" dirty="0">
                <a:solidFill>
                  <a:srgbClr val="1D599B"/>
                </a:solidFill>
              </a:rPr>
              <a:t>KIEKVIENAI PRIEŽASČIAI NUSTATYTI TEMAS AR POTEMES.</a:t>
            </a:r>
            <a:endParaRPr lang="en-IE" b="1" dirty="0">
              <a:solidFill>
                <a:srgbClr val="1D599B"/>
              </a:solidFill>
            </a:endParaRPr>
          </a:p>
        </p:txBody>
      </p:sp>
      <p:sp>
        <p:nvSpPr>
          <p:cNvPr id="13" name="Text Placeholder 12">
            <a:extLst>
              <a:ext uri="{FF2B5EF4-FFF2-40B4-BE49-F238E27FC236}">
                <a16:creationId xmlns:a16="http://schemas.microsoft.com/office/drawing/2014/main" id="{53A0ED57-A02C-4260-86A3-093F64BB8F18}"/>
              </a:ext>
            </a:extLst>
          </p:cNvPr>
          <p:cNvSpPr>
            <a:spLocks noGrp="1"/>
          </p:cNvSpPr>
          <p:nvPr>
            <p:ph type="body" sz="quarter" idx="33"/>
          </p:nvPr>
        </p:nvSpPr>
        <p:spPr>
          <a:xfrm>
            <a:off x="5575772" y="1689082"/>
            <a:ext cx="1740791" cy="238466"/>
          </a:xfrm>
        </p:spPr>
        <p:txBody>
          <a:bodyPr>
            <a:noAutofit/>
          </a:bodyPr>
          <a:lstStyle/>
          <a:p>
            <a:r>
              <a:rPr lang="lt-LT" sz="1800" b="1" dirty="0"/>
              <a:t>KLAUSTI</a:t>
            </a:r>
            <a:r>
              <a:rPr lang="en-US" sz="1800" b="1" dirty="0"/>
              <a:t> </a:t>
            </a:r>
            <a:r>
              <a:rPr lang="lt-LT" sz="1800" b="1" dirty="0"/>
              <a:t>„KODĖL</a:t>
            </a:r>
            <a:r>
              <a:rPr lang="en-US" sz="1800" b="1" dirty="0"/>
              <a:t>?”</a:t>
            </a:r>
            <a:endParaRPr lang="en-IE" sz="1800" b="1" dirty="0"/>
          </a:p>
        </p:txBody>
      </p:sp>
      <p:sp>
        <p:nvSpPr>
          <p:cNvPr id="14" name="Text Placeholder 13">
            <a:extLst>
              <a:ext uri="{FF2B5EF4-FFF2-40B4-BE49-F238E27FC236}">
                <a16:creationId xmlns:a16="http://schemas.microsoft.com/office/drawing/2014/main" id="{096C9CE7-80D5-4539-897F-D78D04009EDF}"/>
              </a:ext>
            </a:extLst>
          </p:cNvPr>
          <p:cNvSpPr>
            <a:spLocks noGrp="1"/>
          </p:cNvSpPr>
          <p:nvPr>
            <p:ph type="body" sz="quarter" idx="34"/>
          </p:nvPr>
        </p:nvSpPr>
        <p:spPr/>
        <p:txBody>
          <a:bodyPr/>
          <a:lstStyle/>
          <a:p>
            <a:r>
              <a:rPr lang="en-US"/>
              <a:t>1</a:t>
            </a:r>
            <a:endParaRPr lang="en-IE"/>
          </a:p>
        </p:txBody>
      </p:sp>
      <p:sp>
        <p:nvSpPr>
          <p:cNvPr id="15" name="Text Placeholder 14">
            <a:extLst>
              <a:ext uri="{FF2B5EF4-FFF2-40B4-BE49-F238E27FC236}">
                <a16:creationId xmlns:a16="http://schemas.microsoft.com/office/drawing/2014/main" id="{F3DFC1FC-9566-44E2-9B5E-4DC9F9662DCB}"/>
              </a:ext>
            </a:extLst>
          </p:cNvPr>
          <p:cNvSpPr>
            <a:spLocks noGrp="1"/>
          </p:cNvSpPr>
          <p:nvPr>
            <p:ph type="body" sz="quarter" idx="35"/>
          </p:nvPr>
        </p:nvSpPr>
        <p:spPr/>
        <p:txBody>
          <a:bodyPr/>
          <a:lstStyle/>
          <a:p>
            <a:r>
              <a:rPr lang="en-US"/>
              <a:t>2</a:t>
            </a:r>
            <a:endParaRPr lang="en-IE"/>
          </a:p>
        </p:txBody>
      </p:sp>
      <p:sp>
        <p:nvSpPr>
          <p:cNvPr id="16" name="Text Placeholder 15">
            <a:extLst>
              <a:ext uri="{FF2B5EF4-FFF2-40B4-BE49-F238E27FC236}">
                <a16:creationId xmlns:a16="http://schemas.microsoft.com/office/drawing/2014/main" id="{526EC553-DBEE-4B10-9900-DDF75CFAA7E3}"/>
              </a:ext>
            </a:extLst>
          </p:cNvPr>
          <p:cNvSpPr>
            <a:spLocks noGrp="1"/>
          </p:cNvSpPr>
          <p:nvPr>
            <p:ph type="body" sz="quarter" idx="36"/>
          </p:nvPr>
        </p:nvSpPr>
        <p:spPr/>
        <p:txBody>
          <a:bodyPr/>
          <a:lstStyle/>
          <a:p>
            <a:r>
              <a:rPr lang="en-US"/>
              <a:t>3</a:t>
            </a:r>
            <a:endParaRPr lang="en-IE"/>
          </a:p>
        </p:txBody>
      </p:sp>
      <p:sp>
        <p:nvSpPr>
          <p:cNvPr id="17" name="Text Placeholder 16">
            <a:extLst>
              <a:ext uri="{FF2B5EF4-FFF2-40B4-BE49-F238E27FC236}">
                <a16:creationId xmlns:a16="http://schemas.microsoft.com/office/drawing/2014/main" id="{89428E48-7B11-45F0-82D6-5EAA3737462D}"/>
              </a:ext>
            </a:extLst>
          </p:cNvPr>
          <p:cNvSpPr>
            <a:spLocks noGrp="1"/>
          </p:cNvSpPr>
          <p:nvPr>
            <p:ph type="body" sz="quarter" idx="37"/>
          </p:nvPr>
        </p:nvSpPr>
        <p:spPr/>
        <p:txBody>
          <a:bodyPr/>
          <a:lstStyle/>
          <a:p>
            <a:r>
              <a:rPr lang="en-US"/>
              <a:t>4</a:t>
            </a:r>
            <a:endParaRPr lang="en-IE"/>
          </a:p>
        </p:txBody>
      </p:sp>
      <p:sp>
        <p:nvSpPr>
          <p:cNvPr id="18" name="Text Placeholder 17">
            <a:extLst>
              <a:ext uri="{FF2B5EF4-FFF2-40B4-BE49-F238E27FC236}">
                <a16:creationId xmlns:a16="http://schemas.microsoft.com/office/drawing/2014/main" id="{0C0493A6-4340-43C7-96C5-A65CADC8CAF4}"/>
              </a:ext>
            </a:extLst>
          </p:cNvPr>
          <p:cNvSpPr>
            <a:spLocks noGrp="1"/>
          </p:cNvSpPr>
          <p:nvPr>
            <p:ph type="body" sz="quarter" idx="38"/>
          </p:nvPr>
        </p:nvSpPr>
        <p:spPr/>
        <p:txBody>
          <a:bodyPr/>
          <a:lstStyle/>
          <a:p>
            <a:r>
              <a:rPr lang="en-US"/>
              <a:t>5</a:t>
            </a:r>
            <a:endParaRPr lang="en-IE"/>
          </a:p>
        </p:txBody>
      </p:sp>
    </p:spTree>
    <p:extLst>
      <p:ext uri="{BB962C8B-B14F-4D97-AF65-F5344CB8AC3E}">
        <p14:creationId xmlns:p14="http://schemas.microsoft.com/office/powerpoint/2010/main" val="31844623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outdoor, outdoor object, light, fireworks&#10;&#10;Description automatically generated">
            <a:extLst>
              <a:ext uri="{FF2B5EF4-FFF2-40B4-BE49-F238E27FC236}">
                <a16:creationId xmlns:a16="http://schemas.microsoft.com/office/drawing/2014/main" id="{F574EDB5-D567-4250-9ED9-E6721AA07A1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2268" r="12268"/>
          <a:stretch>
            <a:fillRect/>
          </a:stretch>
        </p:blipFill>
        <p:spPr/>
      </p:pic>
      <p:sp>
        <p:nvSpPr>
          <p:cNvPr id="3" name="Text Placeholder 2">
            <a:extLst>
              <a:ext uri="{FF2B5EF4-FFF2-40B4-BE49-F238E27FC236}">
                <a16:creationId xmlns:a16="http://schemas.microsoft.com/office/drawing/2014/main" id="{44176092-009D-463F-9E85-47A56E0548E0}"/>
              </a:ext>
            </a:extLst>
          </p:cNvPr>
          <p:cNvSpPr>
            <a:spLocks noGrp="1"/>
          </p:cNvSpPr>
          <p:nvPr>
            <p:ph type="body" sz="quarter" idx="18"/>
          </p:nvPr>
        </p:nvSpPr>
        <p:spPr>
          <a:xfrm>
            <a:off x="1445555" y="1736536"/>
            <a:ext cx="5105121" cy="4525954"/>
          </a:xfrm>
        </p:spPr>
        <p:txBody>
          <a:bodyPr/>
          <a:lstStyle/>
          <a:p>
            <a:pPr marL="414900" indent="-342900">
              <a:buFont typeface="Arial" panose="020B0604020202020204" pitchFamily="34" charset="0"/>
              <a:buChar char="•"/>
            </a:pPr>
            <a:r>
              <a:rPr lang="lt-LT"/>
              <a:t>Kam ši problema turi įtakos?</a:t>
            </a:r>
          </a:p>
          <a:p>
            <a:pPr marL="414900" indent="-342900">
              <a:buFont typeface="Arial" panose="020B0604020202020204" pitchFamily="34" charset="0"/>
              <a:buChar char="•"/>
            </a:pPr>
            <a:r>
              <a:rPr lang="lt-LT"/>
              <a:t>Kam ši problema rūpi?</a:t>
            </a:r>
          </a:p>
          <a:p>
            <a:pPr marL="414900" indent="-342900">
              <a:buFont typeface="Arial" panose="020B0604020202020204" pitchFamily="34" charset="0"/>
              <a:buChar char="•"/>
            </a:pPr>
            <a:r>
              <a:rPr lang="lt-LT"/>
              <a:t>Kas iš šių asmenų bus JŪSŲ tikslinė grupė?</a:t>
            </a:r>
          </a:p>
          <a:p>
            <a:pPr marL="414900" indent="-342900">
              <a:buFont typeface="Arial" panose="020B0604020202020204" pitchFamily="34" charset="0"/>
              <a:buChar char="•"/>
            </a:pPr>
            <a:r>
              <a:rPr lang="lt-LT"/>
              <a:t>Ar jau turite idėją?</a:t>
            </a:r>
          </a:p>
          <a:p>
            <a:pPr marL="414900" indent="-342900">
              <a:buFont typeface="Arial" panose="020B0604020202020204" pitchFamily="34" charset="0"/>
              <a:buChar char="•"/>
            </a:pPr>
            <a:r>
              <a:rPr lang="lt-LT"/>
              <a:t>Ar jau yra sprendimas?</a:t>
            </a:r>
          </a:p>
          <a:p>
            <a:pPr marL="414900" indent="-342900">
              <a:buFont typeface="Arial" panose="020B0604020202020204" pitchFamily="34" charset="0"/>
              <a:buChar char="•"/>
            </a:pPr>
            <a:r>
              <a:rPr lang="lt-LT" b="1"/>
              <a:t>Kaip jūs galite padaryti geriau?</a:t>
            </a:r>
            <a:endParaRPr lang="lt-LT"/>
          </a:p>
        </p:txBody>
      </p:sp>
      <p:sp>
        <p:nvSpPr>
          <p:cNvPr id="4" name="Text Placeholder 3">
            <a:extLst>
              <a:ext uri="{FF2B5EF4-FFF2-40B4-BE49-F238E27FC236}">
                <a16:creationId xmlns:a16="http://schemas.microsoft.com/office/drawing/2014/main" id="{BAB8B602-17D0-4A99-8995-562D5E4538CB}"/>
              </a:ext>
            </a:extLst>
          </p:cNvPr>
          <p:cNvSpPr>
            <a:spLocks noGrp="1"/>
          </p:cNvSpPr>
          <p:nvPr>
            <p:ph type="body" sz="quarter" idx="16"/>
          </p:nvPr>
        </p:nvSpPr>
        <p:spPr/>
        <p:txBody>
          <a:bodyPr>
            <a:normAutofit/>
          </a:bodyPr>
          <a:lstStyle/>
          <a:p>
            <a:r>
              <a:rPr lang="lt-LT" sz="3300" b="1"/>
              <a:t>Kiti klausimai:</a:t>
            </a:r>
          </a:p>
        </p:txBody>
      </p:sp>
    </p:spTree>
    <p:extLst>
      <p:ext uri="{BB962C8B-B14F-4D97-AF65-F5344CB8AC3E}">
        <p14:creationId xmlns:p14="http://schemas.microsoft.com/office/powerpoint/2010/main" val="2680774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607E9C-EF85-4C10-BB55-692EAA6FBE01}"/>
              </a:ext>
            </a:extLst>
          </p:cNvPr>
          <p:cNvSpPr>
            <a:spLocks noGrp="1"/>
          </p:cNvSpPr>
          <p:nvPr>
            <p:ph type="body" sz="quarter" idx="18"/>
          </p:nvPr>
        </p:nvSpPr>
        <p:spPr>
          <a:xfrm>
            <a:off x="0" y="2545710"/>
            <a:ext cx="4431210" cy="3281905"/>
          </a:xfrm>
        </p:spPr>
        <p:txBody>
          <a:bodyPr/>
          <a:lstStyle/>
          <a:p>
            <a:pPr indent="0"/>
            <a:r>
              <a:rPr lang="lt-LT" dirty="0"/>
              <a:t>Tai trumpas vaizdo įrašas, kuriame apžvelgiamas klientų empatijos žemėlapis. Tai naudingas įrankis, kuris gali būti naudojamas siekiant padėti įmonėms geriau suprasti savo klientus ir padėti atrasti bei apibrėžti tikrąją problemą, su kuria susiduria klientas. </a:t>
            </a:r>
            <a:endParaRPr lang="en-IE" dirty="0"/>
          </a:p>
        </p:txBody>
      </p:sp>
      <p:sp>
        <p:nvSpPr>
          <p:cNvPr id="3" name="Text Placeholder 2">
            <a:extLst>
              <a:ext uri="{FF2B5EF4-FFF2-40B4-BE49-F238E27FC236}">
                <a16:creationId xmlns:a16="http://schemas.microsoft.com/office/drawing/2014/main" id="{9F2CEBF5-E462-4BD9-83B5-394FDDF380B0}"/>
              </a:ext>
            </a:extLst>
          </p:cNvPr>
          <p:cNvSpPr>
            <a:spLocks noGrp="1"/>
          </p:cNvSpPr>
          <p:nvPr>
            <p:ph type="body" sz="quarter" idx="16"/>
          </p:nvPr>
        </p:nvSpPr>
        <p:spPr/>
        <p:txBody>
          <a:bodyPr/>
          <a:lstStyle/>
          <a:p>
            <a:r>
              <a:rPr lang="lt-LT" b="1" dirty="0"/>
              <a:t>Empatijos žemėlapiai</a:t>
            </a:r>
            <a:endParaRPr lang="en-IE" b="1" dirty="0"/>
          </a:p>
        </p:txBody>
      </p:sp>
      <p:pic>
        <p:nvPicPr>
          <p:cNvPr id="4" name="Online Media 3" title="Understanding Customers - An Introduction to Customer Empathy Mapping">
            <a:hlinkClick r:id="" action="ppaction://media"/>
            <a:extLst>
              <a:ext uri="{FF2B5EF4-FFF2-40B4-BE49-F238E27FC236}">
                <a16:creationId xmlns:a16="http://schemas.microsoft.com/office/drawing/2014/main" id="{A12CFFCE-7E53-4942-8369-E1731E9F4BB4}"/>
              </a:ext>
            </a:extLst>
          </p:cNvPr>
          <p:cNvPicPr>
            <a:picLocks noRot="1" noChangeAspect="1"/>
          </p:cNvPicPr>
          <p:nvPr>
            <a:videoFile r:link="rId1"/>
          </p:nvPr>
        </p:nvPicPr>
        <p:blipFill>
          <a:blip r:embed="rId3"/>
          <a:stretch>
            <a:fillRect/>
          </a:stretch>
        </p:blipFill>
        <p:spPr>
          <a:xfrm>
            <a:off x="4899572" y="1243689"/>
            <a:ext cx="6783731" cy="4064035"/>
          </a:xfrm>
          <a:prstGeom prst="rect">
            <a:avLst/>
          </a:prstGeom>
        </p:spPr>
      </p:pic>
      <p:sp>
        <p:nvSpPr>
          <p:cNvPr id="6" name="TextBox 5">
            <a:extLst>
              <a:ext uri="{FF2B5EF4-FFF2-40B4-BE49-F238E27FC236}">
                <a16:creationId xmlns:a16="http://schemas.microsoft.com/office/drawing/2014/main" id="{EE68FAF0-871C-4F8F-83BF-A90980464E47}"/>
              </a:ext>
            </a:extLst>
          </p:cNvPr>
          <p:cNvSpPr txBox="1"/>
          <p:nvPr/>
        </p:nvSpPr>
        <p:spPr>
          <a:xfrm>
            <a:off x="4685211" y="5925234"/>
            <a:ext cx="6096000" cy="646331"/>
          </a:xfrm>
          <a:prstGeom prst="rect">
            <a:avLst/>
          </a:prstGeom>
          <a:noFill/>
        </p:spPr>
        <p:txBody>
          <a:bodyPr wrap="square">
            <a:spAutoFit/>
          </a:bodyPr>
          <a:lstStyle/>
          <a:p>
            <a:r>
              <a:rPr lang="en-US" dirty="0">
                <a:solidFill>
                  <a:srgbClr val="1188A3"/>
                </a:solidFill>
                <a:hlinkClick r:id="rId4">
                  <a:extLst>
                    <a:ext uri="{A12FA001-AC4F-418D-AE19-62706E023703}">
                      <ahyp:hlinkClr xmlns:ahyp="http://schemas.microsoft.com/office/drawing/2018/hyperlinkcolor" val="tx"/>
                    </a:ext>
                  </a:extLst>
                </a:hlinkClick>
              </a:rPr>
              <a:t>Understanding Customers - An Introduction to Customer Empathy Mapping - YouTube</a:t>
            </a:r>
            <a:endParaRPr lang="en-IE" dirty="0">
              <a:solidFill>
                <a:srgbClr val="1188A3"/>
              </a:solidFill>
            </a:endParaRPr>
          </a:p>
        </p:txBody>
      </p:sp>
    </p:spTree>
    <p:extLst>
      <p:ext uri="{BB962C8B-B14F-4D97-AF65-F5344CB8AC3E}">
        <p14:creationId xmlns:p14="http://schemas.microsoft.com/office/powerpoint/2010/main" val="18757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6F3EA5-C1CA-43D7-9E7D-DD0482DACAA4}"/>
              </a:ext>
            </a:extLst>
          </p:cNvPr>
          <p:cNvSpPr>
            <a:spLocks noGrp="1"/>
          </p:cNvSpPr>
          <p:nvPr>
            <p:ph type="body" sz="quarter" idx="30"/>
          </p:nvPr>
        </p:nvSpPr>
        <p:spPr>
          <a:xfrm>
            <a:off x="11113" y="4810155"/>
            <a:ext cx="3930316" cy="1445679"/>
          </a:xfrm>
        </p:spPr>
        <p:txBody>
          <a:bodyPr>
            <a:noAutofit/>
          </a:bodyPr>
          <a:lstStyle/>
          <a:p>
            <a:r>
              <a:rPr lang="lt-LT" sz="2000" b="1" dirty="0"/>
              <a:t>Naujo mokymo turinio kūrimas, įgyvendinimas ir įtraukimas į profesinio mokymo pasiūlą</a:t>
            </a:r>
            <a:endParaRPr lang="lt-LT" sz="2000" dirty="0"/>
          </a:p>
        </p:txBody>
      </p:sp>
      <p:sp>
        <p:nvSpPr>
          <p:cNvPr id="3" name="Text Placeholder 2">
            <a:extLst>
              <a:ext uri="{FF2B5EF4-FFF2-40B4-BE49-F238E27FC236}">
                <a16:creationId xmlns:a16="http://schemas.microsoft.com/office/drawing/2014/main" id="{5F08B2CC-7354-44C0-A871-A287EA59BCCF}"/>
              </a:ext>
            </a:extLst>
          </p:cNvPr>
          <p:cNvSpPr>
            <a:spLocks noGrp="1"/>
          </p:cNvSpPr>
          <p:nvPr>
            <p:ph type="body" sz="quarter" idx="31"/>
          </p:nvPr>
        </p:nvSpPr>
        <p:spPr>
          <a:xfrm>
            <a:off x="938445" y="3785937"/>
            <a:ext cx="2061046" cy="643131"/>
          </a:xfrm>
        </p:spPr>
        <p:txBody>
          <a:bodyPr>
            <a:normAutofit fontScale="92500" lnSpcReduction="20000"/>
          </a:bodyPr>
          <a:lstStyle/>
          <a:p>
            <a:r>
              <a:rPr lang="lt-LT" b="1" dirty="0"/>
              <a:t>Įgalinti </a:t>
            </a:r>
          </a:p>
          <a:p>
            <a:r>
              <a:rPr lang="lt-LT" b="1" dirty="0"/>
              <a:t>pedagogai</a:t>
            </a:r>
            <a:endParaRPr lang="lt-LT" dirty="0"/>
          </a:p>
        </p:txBody>
      </p:sp>
      <p:sp>
        <p:nvSpPr>
          <p:cNvPr id="4" name="Text Placeholder 3">
            <a:extLst>
              <a:ext uri="{FF2B5EF4-FFF2-40B4-BE49-F238E27FC236}">
                <a16:creationId xmlns:a16="http://schemas.microsoft.com/office/drawing/2014/main" id="{AB54E431-5E75-42ED-8815-837835D69300}"/>
              </a:ext>
            </a:extLst>
          </p:cNvPr>
          <p:cNvSpPr>
            <a:spLocks noGrp="1"/>
          </p:cNvSpPr>
          <p:nvPr>
            <p:ph type="body" sz="quarter" idx="32"/>
          </p:nvPr>
        </p:nvSpPr>
        <p:spPr>
          <a:xfrm>
            <a:off x="3904785" y="4802983"/>
            <a:ext cx="4382429" cy="1744628"/>
          </a:xfrm>
        </p:spPr>
        <p:txBody>
          <a:bodyPr>
            <a:normAutofit/>
          </a:bodyPr>
          <a:lstStyle/>
          <a:p>
            <a:r>
              <a:rPr lang="lt-LT" sz="2000" b="1" dirty="0"/>
              <a:t>Mokymo programa, kuria gali vadovautis ir mokytis MVĮ</a:t>
            </a:r>
            <a:endParaRPr lang="en-IE" sz="2000" dirty="0"/>
          </a:p>
        </p:txBody>
      </p:sp>
      <p:sp>
        <p:nvSpPr>
          <p:cNvPr id="5" name="Text Placeholder 4">
            <a:extLst>
              <a:ext uri="{FF2B5EF4-FFF2-40B4-BE49-F238E27FC236}">
                <a16:creationId xmlns:a16="http://schemas.microsoft.com/office/drawing/2014/main" id="{CA916AE7-65AC-45FB-B0EB-19E5F5B90761}"/>
              </a:ext>
            </a:extLst>
          </p:cNvPr>
          <p:cNvSpPr>
            <a:spLocks noGrp="1"/>
          </p:cNvSpPr>
          <p:nvPr>
            <p:ph type="body" sz="quarter" idx="33"/>
          </p:nvPr>
        </p:nvSpPr>
        <p:spPr>
          <a:xfrm>
            <a:off x="4320212" y="3793958"/>
            <a:ext cx="3551576" cy="651282"/>
          </a:xfrm>
        </p:spPr>
        <p:txBody>
          <a:bodyPr>
            <a:noAutofit/>
          </a:bodyPr>
          <a:lstStyle/>
          <a:p>
            <a:r>
              <a:rPr lang="lt-LT" b="1" dirty="0"/>
              <a:t>Informuotos ir inovacijoms pasirengusios MVĮ</a:t>
            </a:r>
            <a:endParaRPr lang="lt-LT" dirty="0"/>
          </a:p>
        </p:txBody>
      </p:sp>
      <p:sp>
        <p:nvSpPr>
          <p:cNvPr id="6" name="Text Placeholder 5">
            <a:extLst>
              <a:ext uri="{FF2B5EF4-FFF2-40B4-BE49-F238E27FC236}">
                <a16:creationId xmlns:a16="http://schemas.microsoft.com/office/drawing/2014/main" id="{D6FF680A-B4EE-44FE-8FA3-CBC5BCC59B79}"/>
              </a:ext>
            </a:extLst>
          </p:cNvPr>
          <p:cNvSpPr>
            <a:spLocks noGrp="1"/>
          </p:cNvSpPr>
          <p:nvPr>
            <p:ph type="body" sz="quarter" idx="34"/>
          </p:nvPr>
        </p:nvSpPr>
        <p:spPr>
          <a:xfrm>
            <a:off x="8563694" y="4810155"/>
            <a:ext cx="3468472" cy="1601758"/>
          </a:xfrm>
        </p:spPr>
        <p:txBody>
          <a:bodyPr>
            <a:normAutofit/>
          </a:bodyPr>
          <a:lstStyle/>
          <a:p>
            <a:r>
              <a:rPr lang="lt-LT" sz="2000" b="1" dirty="0">
                <a:solidFill>
                  <a:srgbClr val="000000"/>
                </a:solidFill>
              </a:rPr>
              <a:t>Naujos kartos produktai ar paslaugos vyresnio amžiaus žmonių bendruomenei</a:t>
            </a:r>
          </a:p>
          <a:p>
            <a:endParaRPr lang="en-IE" sz="2000" dirty="0"/>
          </a:p>
        </p:txBody>
      </p:sp>
      <p:sp>
        <p:nvSpPr>
          <p:cNvPr id="7" name="Text Placeholder 6">
            <a:extLst>
              <a:ext uri="{FF2B5EF4-FFF2-40B4-BE49-F238E27FC236}">
                <a16:creationId xmlns:a16="http://schemas.microsoft.com/office/drawing/2014/main" id="{07C7BD42-77BC-49EA-BDEB-DF0CA2625F5C}"/>
              </a:ext>
            </a:extLst>
          </p:cNvPr>
          <p:cNvSpPr>
            <a:spLocks noGrp="1"/>
          </p:cNvSpPr>
          <p:nvPr>
            <p:ph type="body" sz="quarter" idx="35"/>
          </p:nvPr>
        </p:nvSpPr>
        <p:spPr>
          <a:xfrm>
            <a:off x="8550442" y="3785937"/>
            <a:ext cx="3312695" cy="710962"/>
          </a:xfrm>
        </p:spPr>
        <p:txBody>
          <a:bodyPr vert="horz" lIns="91440" tIns="45720" rIns="91440" bIns="45720" rtlCol="0" anchor="t">
            <a:noAutofit/>
          </a:bodyPr>
          <a:lstStyle/>
          <a:p>
            <a:r>
              <a:rPr lang="lt-LT" b="1" dirty="0">
                <a:latin typeface="Montserrat"/>
              </a:rPr>
              <a:t>Spartesnis naujų produktų kūrimas</a:t>
            </a:r>
            <a:endParaRPr lang="en-IE" dirty="0"/>
          </a:p>
        </p:txBody>
      </p:sp>
      <p:sp>
        <p:nvSpPr>
          <p:cNvPr id="9" name="Shape 2633">
            <a:extLst>
              <a:ext uri="{FF2B5EF4-FFF2-40B4-BE49-F238E27FC236}">
                <a16:creationId xmlns:a16="http://schemas.microsoft.com/office/drawing/2014/main" id="{A68A7ABD-52FE-4B7A-8741-7FC441421997}"/>
              </a:ext>
            </a:extLst>
          </p:cNvPr>
          <p:cNvSpPr/>
          <p:nvPr/>
        </p:nvSpPr>
        <p:spPr>
          <a:xfrm>
            <a:off x="1702582" y="2066094"/>
            <a:ext cx="532771" cy="532768"/>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3"/>
                </a:moveTo>
                <a:lnTo>
                  <a:pt x="7041" y="6873"/>
                </a:lnTo>
                <a:lnTo>
                  <a:pt x="14559" y="6873"/>
                </a:lnTo>
                <a:cubicBezTo>
                  <a:pt x="14559" y="6873"/>
                  <a:pt x="10800" y="19403"/>
                  <a:pt x="10800" y="19403"/>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8"/>
                </a:lnTo>
                <a:lnTo>
                  <a:pt x="21471" y="6057"/>
                </a:lnTo>
                <a:cubicBezTo>
                  <a:pt x="21459" y="6044"/>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4"/>
                  <a:pt x="129" y="6057"/>
                </a:cubicBezTo>
                <a:lnTo>
                  <a:pt x="98" y="6088"/>
                </a:lnTo>
                <a:lnTo>
                  <a:pt x="105" y="6093"/>
                </a:lnTo>
                <a:cubicBezTo>
                  <a:pt x="43" y="6175"/>
                  <a:pt x="0" y="6272"/>
                  <a:pt x="0" y="6382"/>
                </a:cubicBezTo>
                <a:cubicBezTo>
                  <a:pt x="0" y="6499"/>
                  <a:pt x="46" y="6602"/>
                  <a:pt x="115" y="6686"/>
                </a:cubicBezTo>
                <a:lnTo>
                  <a:pt x="109" y="6690"/>
                </a:lnTo>
                <a:lnTo>
                  <a:pt x="10418" y="21418"/>
                </a:lnTo>
                <a:lnTo>
                  <a:pt x="10424" y="21413"/>
                </a:lnTo>
                <a:cubicBezTo>
                  <a:pt x="10514" y="21525"/>
                  <a:pt x="10646" y="21600"/>
                  <a:pt x="10800" y="21600"/>
                </a:cubicBezTo>
                <a:cubicBezTo>
                  <a:pt x="10954" y="21600"/>
                  <a:pt x="11086" y="21525"/>
                  <a:pt x="11176" y="21413"/>
                </a:cubicBezTo>
                <a:lnTo>
                  <a:pt x="11182" y="21418"/>
                </a:lnTo>
                <a:lnTo>
                  <a:pt x="21491" y="6690"/>
                </a:lnTo>
                <a:lnTo>
                  <a:pt x="21485" y="6686"/>
                </a:lnTo>
                <a:cubicBezTo>
                  <a:pt x="21553" y="6602"/>
                  <a:pt x="21600" y="6499"/>
                  <a:pt x="21600" y="6382"/>
                </a:cubicBezTo>
              </a:path>
            </a:pathLst>
          </a:custGeom>
          <a:solidFill>
            <a:srgbClr val="000000"/>
          </a:solidFill>
          <a:ln w="12700">
            <a:miter lim="400000"/>
          </a:ln>
        </p:spPr>
        <p:txBody>
          <a:bodyPr lIns="38090" tIns="38090" rIns="38090" bIns="38090" anchor="ctr"/>
          <a:lstStyle/>
          <a:p>
            <a:pPr algn="ct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0" name="Shape 2772">
            <a:extLst>
              <a:ext uri="{FF2B5EF4-FFF2-40B4-BE49-F238E27FC236}">
                <a16:creationId xmlns:a16="http://schemas.microsoft.com/office/drawing/2014/main" id="{DA7A4268-5910-4C6B-BA7A-07DAA89FF869}"/>
              </a:ext>
            </a:extLst>
          </p:cNvPr>
          <p:cNvSpPr/>
          <p:nvPr/>
        </p:nvSpPr>
        <p:spPr>
          <a:xfrm>
            <a:off x="5856603" y="2068163"/>
            <a:ext cx="530699" cy="530699"/>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8" y="0"/>
                  <a:pt x="9818" y="440"/>
                  <a:pt x="9818" y="982"/>
                </a:cubicBezTo>
                <a:lnTo>
                  <a:pt x="982" y="982"/>
                </a:lnTo>
                <a:cubicBezTo>
                  <a:pt x="440" y="982"/>
                  <a:pt x="0" y="1422"/>
                  <a:pt x="0" y="1964"/>
                </a:cubicBezTo>
                <a:lnTo>
                  <a:pt x="0" y="2945"/>
                </a:lnTo>
                <a:cubicBezTo>
                  <a:pt x="0" y="3488"/>
                  <a:pt x="440" y="3927"/>
                  <a:pt x="982" y="3927"/>
                </a:cubicBezTo>
                <a:lnTo>
                  <a:pt x="982" y="15709"/>
                </a:lnTo>
                <a:cubicBezTo>
                  <a:pt x="982" y="16252"/>
                  <a:pt x="1422" y="16691"/>
                  <a:pt x="1964" y="16691"/>
                </a:cubicBezTo>
                <a:lnTo>
                  <a:pt x="10309" y="16691"/>
                </a:lnTo>
                <a:lnTo>
                  <a:pt x="10309" y="17960"/>
                </a:lnTo>
                <a:lnTo>
                  <a:pt x="7507" y="20762"/>
                </a:lnTo>
                <a:cubicBezTo>
                  <a:pt x="7419" y="20851"/>
                  <a:pt x="7364" y="20974"/>
                  <a:pt x="7364" y="21109"/>
                </a:cubicBezTo>
                <a:cubicBezTo>
                  <a:pt x="7364" y="21380"/>
                  <a:pt x="7584" y="21600"/>
                  <a:pt x="7855" y="21600"/>
                </a:cubicBezTo>
                <a:cubicBezTo>
                  <a:pt x="7990" y="21600"/>
                  <a:pt x="8113" y="21545"/>
                  <a:pt x="8202" y="21456"/>
                </a:cubicBezTo>
                <a:lnTo>
                  <a:pt x="10800" y="18858"/>
                </a:lnTo>
                <a:lnTo>
                  <a:pt x="13398" y="21456"/>
                </a:lnTo>
                <a:cubicBezTo>
                  <a:pt x="13487" y="21545"/>
                  <a:pt x="13610" y="21600"/>
                  <a:pt x="13745" y="21600"/>
                </a:cubicBezTo>
                <a:cubicBezTo>
                  <a:pt x="14016" y="21600"/>
                  <a:pt x="14236" y="21380"/>
                  <a:pt x="14236" y="21109"/>
                </a:cubicBezTo>
                <a:cubicBezTo>
                  <a:pt x="14236" y="20974"/>
                  <a:pt x="14181"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12273" y="12764"/>
                </a:moveTo>
                <a:lnTo>
                  <a:pt x="17182" y="12764"/>
                </a:lnTo>
                <a:cubicBezTo>
                  <a:pt x="17453" y="12764"/>
                  <a:pt x="17673" y="12544"/>
                  <a:pt x="17673" y="12273"/>
                </a:cubicBezTo>
                <a:cubicBezTo>
                  <a:pt x="17673" y="12002"/>
                  <a:pt x="17453" y="11782"/>
                  <a:pt x="17182" y="11782"/>
                </a:cubicBezTo>
                <a:lnTo>
                  <a:pt x="12273" y="11782"/>
                </a:lnTo>
                <a:cubicBezTo>
                  <a:pt x="12002" y="11782"/>
                  <a:pt x="11782" y="12002"/>
                  <a:pt x="11782" y="12273"/>
                </a:cubicBezTo>
                <a:cubicBezTo>
                  <a:pt x="11782" y="12544"/>
                  <a:pt x="12002" y="12764"/>
                  <a:pt x="12273" y="12764"/>
                </a:cubicBezTo>
                <a:moveTo>
                  <a:pt x="4909" y="6873"/>
                </a:moveTo>
                <a:lnTo>
                  <a:pt x="8836" y="6873"/>
                </a:lnTo>
                <a:lnTo>
                  <a:pt x="8836" y="11782"/>
                </a:lnTo>
                <a:lnTo>
                  <a:pt x="4909" y="11782"/>
                </a:lnTo>
                <a:cubicBezTo>
                  <a:pt x="4909" y="11782"/>
                  <a:pt x="4909" y="6873"/>
                  <a:pt x="4909" y="6873"/>
                </a:cubicBezTo>
                <a:close/>
                <a:moveTo>
                  <a:pt x="4909" y="12764"/>
                </a:moveTo>
                <a:lnTo>
                  <a:pt x="8836" y="12764"/>
                </a:lnTo>
                <a:cubicBezTo>
                  <a:pt x="9378" y="12764"/>
                  <a:pt x="9818" y="12325"/>
                  <a:pt x="9818" y="11782"/>
                </a:cubicBezTo>
                <a:lnTo>
                  <a:pt x="9818" y="6873"/>
                </a:lnTo>
                <a:cubicBezTo>
                  <a:pt x="9818" y="6331"/>
                  <a:pt x="9378" y="5891"/>
                  <a:pt x="8836" y="5891"/>
                </a:cubicBezTo>
                <a:lnTo>
                  <a:pt x="4909" y="5891"/>
                </a:lnTo>
                <a:cubicBezTo>
                  <a:pt x="4367" y="5891"/>
                  <a:pt x="3927" y="6331"/>
                  <a:pt x="3927" y="6873"/>
                </a:cubicBezTo>
                <a:lnTo>
                  <a:pt x="3927" y="11782"/>
                </a:lnTo>
                <a:cubicBezTo>
                  <a:pt x="3927" y="12325"/>
                  <a:pt x="4367" y="12764"/>
                  <a:pt x="4909" y="12764"/>
                </a:cubicBezTo>
                <a:moveTo>
                  <a:pt x="12273" y="10800"/>
                </a:moveTo>
                <a:lnTo>
                  <a:pt x="14236" y="10800"/>
                </a:lnTo>
                <a:cubicBezTo>
                  <a:pt x="14507" y="10800"/>
                  <a:pt x="14727" y="10580"/>
                  <a:pt x="14727" y="10309"/>
                </a:cubicBezTo>
                <a:cubicBezTo>
                  <a:pt x="14727" y="10038"/>
                  <a:pt x="14507" y="9818"/>
                  <a:pt x="14236" y="9818"/>
                </a:cubicBezTo>
                <a:lnTo>
                  <a:pt x="12273" y="9818"/>
                </a:lnTo>
                <a:cubicBezTo>
                  <a:pt x="12002" y="9818"/>
                  <a:pt x="11782" y="10038"/>
                  <a:pt x="11782" y="10309"/>
                </a:cubicBezTo>
                <a:cubicBezTo>
                  <a:pt x="11782" y="10580"/>
                  <a:pt x="12002" y="10800"/>
                  <a:pt x="12273" y="10800"/>
                </a:cubicBezTo>
                <a:moveTo>
                  <a:pt x="12273" y="6873"/>
                </a:moveTo>
                <a:lnTo>
                  <a:pt x="15218" y="6873"/>
                </a:lnTo>
                <a:cubicBezTo>
                  <a:pt x="15489" y="6873"/>
                  <a:pt x="15709" y="6653"/>
                  <a:pt x="15709" y="6382"/>
                </a:cubicBezTo>
                <a:cubicBezTo>
                  <a:pt x="15709" y="6111"/>
                  <a:pt x="15489" y="5891"/>
                  <a:pt x="15218" y="5891"/>
                </a:cubicBezTo>
                <a:lnTo>
                  <a:pt x="12273" y="5891"/>
                </a:lnTo>
                <a:cubicBezTo>
                  <a:pt x="12002" y="5891"/>
                  <a:pt x="11782" y="6111"/>
                  <a:pt x="11782" y="6382"/>
                </a:cubicBezTo>
                <a:cubicBezTo>
                  <a:pt x="11782" y="6653"/>
                  <a:pt x="12002" y="6873"/>
                  <a:pt x="12273" y="6873"/>
                </a:cubicBezTo>
                <a:moveTo>
                  <a:pt x="12273" y="8836"/>
                </a:moveTo>
                <a:lnTo>
                  <a:pt x="17182" y="8836"/>
                </a:lnTo>
                <a:cubicBezTo>
                  <a:pt x="17453" y="8836"/>
                  <a:pt x="17673" y="8617"/>
                  <a:pt x="17673" y="8345"/>
                </a:cubicBezTo>
                <a:cubicBezTo>
                  <a:pt x="17673" y="8075"/>
                  <a:pt x="17453" y="7855"/>
                  <a:pt x="17182" y="7855"/>
                </a:cubicBezTo>
                <a:lnTo>
                  <a:pt x="12273" y="7855"/>
                </a:lnTo>
                <a:cubicBezTo>
                  <a:pt x="12002" y="7855"/>
                  <a:pt x="11782" y="8075"/>
                  <a:pt x="11782" y="8345"/>
                </a:cubicBezTo>
                <a:cubicBezTo>
                  <a:pt x="11782" y="8617"/>
                  <a:pt x="12002" y="8836"/>
                  <a:pt x="12273" y="8836"/>
                </a:cubicBezTo>
              </a:path>
            </a:pathLst>
          </a:custGeom>
          <a:solidFill>
            <a:srgbClr val="000000"/>
          </a:solidFill>
          <a:ln w="12700">
            <a:noFill/>
            <a:miter lim="400000"/>
          </a:ln>
        </p:spPr>
        <p:txBody>
          <a:bodyPr lIns="38090" tIns="38090" rIns="38090" bIns="38090" anchor="ctr"/>
          <a:lstStyle/>
          <a:p>
            <a:pPr defTabSz="45707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2"/>
              </a:solidFill>
            </a:endParaRPr>
          </a:p>
        </p:txBody>
      </p:sp>
      <p:grpSp>
        <p:nvGrpSpPr>
          <p:cNvPr id="11" name="Graphic 3">
            <a:extLst>
              <a:ext uri="{FF2B5EF4-FFF2-40B4-BE49-F238E27FC236}">
                <a16:creationId xmlns:a16="http://schemas.microsoft.com/office/drawing/2014/main" id="{B4E53667-22D5-4B27-8705-946AD8CE1F61}"/>
              </a:ext>
            </a:extLst>
          </p:cNvPr>
          <p:cNvGrpSpPr/>
          <p:nvPr/>
        </p:nvGrpSpPr>
        <p:grpSpPr>
          <a:xfrm>
            <a:off x="9930556" y="1987110"/>
            <a:ext cx="688763" cy="690736"/>
            <a:chOff x="8424689" y="5374597"/>
            <a:chExt cx="1088878" cy="1111078"/>
          </a:xfrm>
        </p:grpSpPr>
        <p:sp>
          <p:nvSpPr>
            <p:cNvPr id="12" name="Freeform 1258">
              <a:extLst>
                <a:ext uri="{FF2B5EF4-FFF2-40B4-BE49-F238E27FC236}">
                  <a16:creationId xmlns:a16="http://schemas.microsoft.com/office/drawing/2014/main" id="{F3957CA3-54A5-4FE7-97C1-425355DBA3FD}"/>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FD100"/>
            </a:solid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26DCD2B7-6DB6-4743-9962-61B1D26C0DF8}"/>
                </a:ext>
              </a:extLst>
            </p:cNvPr>
            <p:cNvGrpSpPr/>
            <p:nvPr/>
          </p:nvGrpSpPr>
          <p:grpSpPr>
            <a:xfrm>
              <a:off x="8424689" y="5374597"/>
              <a:ext cx="1088878" cy="1111078"/>
              <a:chOff x="8424689" y="5374597"/>
              <a:chExt cx="1088878" cy="1111078"/>
            </a:xfrm>
            <a:solidFill>
              <a:srgbClr val="000000"/>
            </a:solidFill>
          </p:grpSpPr>
          <p:grpSp>
            <p:nvGrpSpPr>
              <p:cNvPr id="14" name="Graphic 3">
                <a:extLst>
                  <a:ext uri="{FF2B5EF4-FFF2-40B4-BE49-F238E27FC236}">
                    <a16:creationId xmlns:a16="http://schemas.microsoft.com/office/drawing/2014/main" id="{B82AAA62-B887-442B-A51B-C8D756F902DA}"/>
                  </a:ext>
                </a:extLst>
              </p:cNvPr>
              <p:cNvGrpSpPr/>
              <p:nvPr/>
            </p:nvGrpSpPr>
            <p:grpSpPr>
              <a:xfrm>
                <a:off x="8424689" y="5374597"/>
                <a:ext cx="943956" cy="1111078"/>
                <a:chOff x="8424689" y="5374597"/>
                <a:chExt cx="943956" cy="1111078"/>
              </a:xfrm>
              <a:solidFill>
                <a:srgbClr val="000000"/>
              </a:solidFill>
            </p:grpSpPr>
            <p:sp>
              <p:nvSpPr>
                <p:cNvPr id="24" name="Freeform 1270">
                  <a:extLst>
                    <a:ext uri="{FF2B5EF4-FFF2-40B4-BE49-F238E27FC236}">
                      <a16:creationId xmlns:a16="http://schemas.microsoft.com/office/drawing/2014/main" id="{58144EDC-347B-496B-8ACA-EA9394EF0AAD}"/>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solidFill>
                  <a:srgbClr val="000000"/>
                </a:solidFill>
                <a:ln w="27426" cap="flat">
                  <a:noFill/>
                  <a:prstDash val="solid"/>
                  <a:miter/>
                </a:ln>
              </p:spPr>
              <p:txBody>
                <a:bodyPr rtlCol="0" anchor="ctr"/>
                <a:lstStyle/>
                <a:p>
                  <a:endParaRPr lang="en-US"/>
                </a:p>
              </p:txBody>
            </p:sp>
            <p:sp>
              <p:nvSpPr>
                <p:cNvPr id="25" name="Freeform 1271">
                  <a:extLst>
                    <a:ext uri="{FF2B5EF4-FFF2-40B4-BE49-F238E27FC236}">
                      <a16:creationId xmlns:a16="http://schemas.microsoft.com/office/drawing/2014/main" id="{B893C328-8C22-481E-BCA2-264492FA2A09}"/>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solidFill>
                  <a:srgbClr val="000000"/>
                </a:solidFill>
                <a:ln w="27426" cap="flat">
                  <a:noFill/>
                  <a:prstDash val="solid"/>
                  <a:miter/>
                </a:ln>
              </p:spPr>
              <p:txBody>
                <a:bodyPr rtlCol="0" anchor="ctr"/>
                <a:lstStyle/>
                <a:p>
                  <a:endParaRPr lang="en-US"/>
                </a:p>
              </p:txBody>
            </p:sp>
          </p:grpSp>
          <p:sp>
            <p:nvSpPr>
              <p:cNvPr id="15" name="Freeform 1261">
                <a:extLst>
                  <a:ext uri="{FF2B5EF4-FFF2-40B4-BE49-F238E27FC236}">
                    <a16:creationId xmlns:a16="http://schemas.microsoft.com/office/drawing/2014/main" id="{2FCAEE07-5DEF-47E2-B70D-2DBE95D6E478}"/>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solidFill>
                <a:srgbClr val="000000"/>
              </a:solidFill>
              <a:ln w="27426" cap="flat">
                <a:noFill/>
                <a:prstDash val="solid"/>
                <a:miter/>
              </a:ln>
            </p:spPr>
            <p:txBody>
              <a:bodyPr rtlCol="0" anchor="ctr"/>
              <a:lstStyle/>
              <a:p>
                <a:endParaRPr lang="en-US"/>
              </a:p>
            </p:txBody>
          </p:sp>
          <p:sp>
            <p:nvSpPr>
              <p:cNvPr id="16" name="Freeform 1262">
                <a:extLst>
                  <a:ext uri="{FF2B5EF4-FFF2-40B4-BE49-F238E27FC236}">
                    <a16:creationId xmlns:a16="http://schemas.microsoft.com/office/drawing/2014/main" id="{480D4004-A2E5-4311-8EEE-89A67F7B79C6}"/>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solidFill>
                <a:srgbClr val="000000"/>
              </a:solidFill>
              <a:ln w="27426" cap="flat">
                <a:noFill/>
                <a:prstDash val="solid"/>
                <a:miter/>
              </a:ln>
            </p:spPr>
            <p:txBody>
              <a:bodyPr rtlCol="0" anchor="ctr"/>
              <a:lstStyle/>
              <a:p>
                <a:endParaRPr lang="en-US"/>
              </a:p>
            </p:txBody>
          </p:sp>
          <p:sp>
            <p:nvSpPr>
              <p:cNvPr id="17" name="Freeform 1263">
                <a:extLst>
                  <a:ext uri="{FF2B5EF4-FFF2-40B4-BE49-F238E27FC236}">
                    <a16:creationId xmlns:a16="http://schemas.microsoft.com/office/drawing/2014/main" id="{6ABF5729-C24D-4908-A62C-CA6D5FFD7146}"/>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solidFill>
                <a:srgbClr val="000000"/>
              </a:solidFill>
              <a:ln w="27426" cap="flat">
                <a:noFill/>
                <a:prstDash val="solid"/>
                <a:miter/>
              </a:ln>
            </p:spPr>
            <p:txBody>
              <a:bodyPr rtlCol="0" anchor="ctr"/>
              <a:lstStyle/>
              <a:p>
                <a:endParaRPr lang="en-US"/>
              </a:p>
            </p:txBody>
          </p:sp>
          <p:sp>
            <p:nvSpPr>
              <p:cNvPr id="18" name="Freeform 1264">
                <a:extLst>
                  <a:ext uri="{FF2B5EF4-FFF2-40B4-BE49-F238E27FC236}">
                    <a16:creationId xmlns:a16="http://schemas.microsoft.com/office/drawing/2014/main" id="{98D75A5B-D299-4226-BD0B-BF134981BD5C}"/>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solidFill>
                <a:srgbClr val="000000"/>
              </a:solidFill>
              <a:ln w="27426" cap="flat">
                <a:noFill/>
                <a:prstDash val="solid"/>
                <a:miter/>
              </a:ln>
            </p:spPr>
            <p:txBody>
              <a:bodyPr rtlCol="0" anchor="ctr"/>
              <a:lstStyle/>
              <a:p>
                <a:endParaRPr lang="en-US"/>
              </a:p>
            </p:txBody>
          </p:sp>
          <p:sp>
            <p:nvSpPr>
              <p:cNvPr id="19" name="Freeform 1265">
                <a:extLst>
                  <a:ext uri="{FF2B5EF4-FFF2-40B4-BE49-F238E27FC236}">
                    <a16:creationId xmlns:a16="http://schemas.microsoft.com/office/drawing/2014/main" id="{ABDE7207-6644-4D47-A33E-EFE8AEC8EA81}"/>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solidFill>
                <a:srgbClr val="000000"/>
              </a:solidFill>
              <a:ln w="27426" cap="flat">
                <a:noFill/>
                <a:prstDash val="solid"/>
                <a:miter/>
              </a:ln>
            </p:spPr>
            <p:txBody>
              <a:bodyPr rtlCol="0" anchor="ctr"/>
              <a:lstStyle/>
              <a:p>
                <a:endParaRPr lang="en-US"/>
              </a:p>
            </p:txBody>
          </p:sp>
          <p:sp>
            <p:nvSpPr>
              <p:cNvPr id="20" name="Freeform 1266">
                <a:extLst>
                  <a:ext uri="{FF2B5EF4-FFF2-40B4-BE49-F238E27FC236}">
                    <a16:creationId xmlns:a16="http://schemas.microsoft.com/office/drawing/2014/main" id="{F0D23570-04F8-451C-806B-11EB0B070785}"/>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solidFill>
                <a:srgbClr val="000000"/>
              </a:solidFill>
              <a:ln w="27426" cap="flat">
                <a:noFill/>
                <a:prstDash val="solid"/>
                <a:miter/>
              </a:ln>
            </p:spPr>
            <p:txBody>
              <a:bodyPr rtlCol="0" anchor="ctr"/>
              <a:lstStyle/>
              <a:p>
                <a:endParaRPr lang="en-US"/>
              </a:p>
            </p:txBody>
          </p:sp>
          <p:sp>
            <p:nvSpPr>
              <p:cNvPr id="21" name="Freeform 1267">
                <a:extLst>
                  <a:ext uri="{FF2B5EF4-FFF2-40B4-BE49-F238E27FC236}">
                    <a16:creationId xmlns:a16="http://schemas.microsoft.com/office/drawing/2014/main" id="{45FFEDE9-C06C-48DF-8123-20DCB46C5A75}"/>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solidFill>
                <a:srgbClr val="000000"/>
              </a:solidFill>
              <a:ln w="27426" cap="flat">
                <a:noFill/>
                <a:prstDash val="solid"/>
                <a:miter/>
              </a:ln>
            </p:spPr>
            <p:txBody>
              <a:bodyPr rtlCol="0" anchor="ctr"/>
              <a:lstStyle/>
              <a:p>
                <a:endParaRPr lang="en-US"/>
              </a:p>
            </p:txBody>
          </p:sp>
          <p:sp>
            <p:nvSpPr>
              <p:cNvPr id="22" name="Freeform 1268">
                <a:extLst>
                  <a:ext uri="{FF2B5EF4-FFF2-40B4-BE49-F238E27FC236}">
                    <a16:creationId xmlns:a16="http://schemas.microsoft.com/office/drawing/2014/main" id="{CFA21E31-166D-451D-B264-83CEA71D7D09}"/>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solidFill>
                <a:srgbClr val="000000"/>
              </a:solidFill>
              <a:ln w="27426" cap="flat">
                <a:noFill/>
                <a:prstDash val="solid"/>
                <a:miter/>
              </a:ln>
            </p:spPr>
            <p:txBody>
              <a:bodyPr rtlCol="0" anchor="ctr"/>
              <a:lstStyle/>
              <a:p>
                <a:endParaRPr lang="en-US"/>
              </a:p>
            </p:txBody>
          </p:sp>
          <p:sp>
            <p:nvSpPr>
              <p:cNvPr id="23" name="Freeform 1269">
                <a:extLst>
                  <a:ext uri="{FF2B5EF4-FFF2-40B4-BE49-F238E27FC236}">
                    <a16:creationId xmlns:a16="http://schemas.microsoft.com/office/drawing/2014/main" id="{22D31566-EBBD-474B-8043-8964AEF8B5B4}"/>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solidFill>
                <a:srgbClr val="000000"/>
              </a:solidFill>
              <a:ln w="27426" cap="flat">
                <a:noFill/>
                <a:prstDash val="solid"/>
                <a:miter/>
              </a:ln>
            </p:spPr>
            <p:txBody>
              <a:bodyPr rtlCol="0" anchor="ctr"/>
              <a:lstStyle/>
              <a:p>
                <a:endParaRPr lang="en-US"/>
              </a:p>
            </p:txBody>
          </p:sp>
        </p:grpSp>
      </p:grpSp>
      <p:sp>
        <p:nvSpPr>
          <p:cNvPr id="26" name="Text Placeholder 1">
            <a:extLst>
              <a:ext uri="{FF2B5EF4-FFF2-40B4-BE49-F238E27FC236}">
                <a16:creationId xmlns:a16="http://schemas.microsoft.com/office/drawing/2014/main" id="{626A799E-9535-4EB8-B46C-C3A8EB1675EA}"/>
              </a:ext>
            </a:extLst>
          </p:cNvPr>
          <p:cNvSpPr>
            <a:spLocks noGrp="1"/>
          </p:cNvSpPr>
          <p:nvPr>
            <p:ph type="body" sz="quarter" idx="29"/>
          </p:nvPr>
        </p:nvSpPr>
        <p:spPr>
          <a:xfrm>
            <a:off x="11113" y="446088"/>
            <a:ext cx="12180887" cy="582612"/>
          </a:xfrm>
          <a:solidFill>
            <a:srgbClr val="85D2E1"/>
          </a:solidFill>
        </p:spPr>
        <p:txBody>
          <a:bodyPr anchor="ctr">
            <a:normAutofit lnSpcReduction="10000"/>
          </a:bodyPr>
          <a:lstStyle/>
          <a:p>
            <a:r>
              <a:rPr lang="lt-LT" b="1"/>
              <a:t>Gaunami </a:t>
            </a:r>
            <a:r>
              <a:rPr lang="en-US" b="1"/>
              <a:t>rezultatai</a:t>
            </a:r>
          </a:p>
        </p:txBody>
      </p:sp>
    </p:spTree>
    <p:extLst>
      <p:ext uri="{BB962C8B-B14F-4D97-AF65-F5344CB8AC3E}">
        <p14:creationId xmlns:p14="http://schemas.microsoft.com/office/powerpoint/2010/main" val="32005262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705BAB-9863-44DC-B2C5-62DF39272285}"/>
              </a:ext>
            </a:extLst>
          </p:cNvPr>
          <p:cNvSpPr>
            <a:spLocks noGrp="1"/>
          </p:cNvSpPr>
          <p:nvPr>
            <p:ph type="body" sz="quarter" idx="16"/>
          </p:nvPr>
        </p:nvSpPr>
        <p:spPr>
          <a:xfrm>
            <a:off x="798827" y="383165"/>
            <a:ext cx="10594345" cy="582221"/>
          </a:xfrm>
        </p:spPr>
        <p:txBody>
          <a:bodyPr>
            <a:normAutofit/>
          </a:bodyPr>
          <a:lstStyle/>
          <a:p>
            <a:r>
              <a:rPr lang="lt-LT" sz="3300" b="1" dirty="0"/>
              <a:t>Klientų supratimas per empatijos žemėlapius</a:t>
            </a:r>
          </a:p>
        </p:txBody>
      </p:sp>
      <p:pic>
        <p:nvPicPr>
          <p:cNvPr id="5" name="Picture 4">
            <a:extLst>
              <a:ext uri="{FF2B5EF4-FFF2-40B4-BE49-F238E27FC236}">
                <a16:creationId xmlns:a16="http://schemas.microsoft.com/office/drawing/2014/main" id="{DA0C15BE-DD68-4669-A702-2C9906E56460}"/>
              </a:ext>
            </a:extLst>
          </p:cNvPr>
          <p:cNvPicPr>
            <a:picLocks noChangeAspect="1"/>
          </p:cNvPicPr>
          <p:nvPr/>
        </p:nvPicPr>
        <p:blipFill>
          <a:blip r:embed="rId2"/>
          <a:stretch>
            <a:fillRect/>
          </a:stretch>
        </p:blipFill>
        <p:spPr>
          <a:xfrm>
            <a:off x="3069021" y="1225193"/>
            <a:ext cx="7756634" cy="5559691"/>
          </a:xfrm>
          <a:prstGeom prst="rect">
            <a:avLst/>
          </a:prstGeom>
        </p:spPr>
      </p:pic>
      <p:sp>
        <p:nvSpPr>
          <p:cNvPr id="6" name="Flowchart: Connector 5">
            <a:extLst>
              <a:ext uri="{FF2B5EF4-FFF2-40B4-BE49-F238E27FC236}">
                <a16:creationId xmlns:a16="http://schemas.microsoft.com/office/drawing/2014/main" id="{058A42DB-E399-40BC-AB47-EE935F07F93E}"/>
              </a:ext>
            </a:extLst>
          </p:cNvPr>
          <p:cNvSpPr/>
          <p:nvPr/>
        </p:nvSpPr>
        <p:spPr>
          <a:xfrm>
            <a:off x="5864772" y="2564524"/>
            <a:ext cx="1933904" cy="1954924"/>
          </a:xfrm>
          <a:prstGeom prst="flowChartConnector">
            <a:avLst/>
          </a:prstGeom>
          <a:solidFill>
            <a:srgbClr val="85D2E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a:t>Vardas:</a:t>
            </a:r>
          </a:p>
          <a:p>
            <a:pPr algn="ctr"/>
            <a:r>
              <a:rPr lang="lt-LT"/>
              <a:t>Amžius:</a:t>
            </a:r>
          </a:p>
          <a:p>
            <a:pPr algn="ctr"/>
            <a:r>
              <a:rPr lang="lt-LT"/>
              <a:t>Statusas:</a:t>
            </a:r>
          </a:p>
          <a:p>
            <a:pPr algn="ctr"/>
            <a:endParaRPr lang="lt-LT"/>
          </a:p>
        </p:txBody>
      </p:sp>
      <p:sp>
        <p:nvSpPr>
          <p:cNvPr id="7" name="TextBox 6">
            <a:extLst>
              <a:ext uri="{FF2B5EF4-FFF2-40B4-BE49-F238E27FC236}">
                <a16:creationId xmlns:a16="http://schemas.microsoft.com/office/drawing/2014/main" id="{1FB7AC6D-A1D5-4C29-9AC9-39F260E3EAC0}"/>
              </a:ext>
            </a:extLst>
          </p:cNvPr>
          <p:cNvSpPr txBox="1"/>
          <p:nvPr/>
        </p:nvSpPr>
        <p:spPr>
          <a:xfrm>
            <a:off x="5770179" y="1538186"/>
            <a:ext cx="2375338" cy="923330"/>
          </a:xfrm>
          <a:prstGeom prst="rect">
            <a:avLst/>
          </a:prstGeom>
          <a:solidFill>
            <a:schemeClr val="bg1"/>
          </a:solidFill>
        </p:spPr>
        <p:txBody>
          <a:bodyPr wrap="square" rtlCol="0">
            <a:spAutoFit/>
          </a:bodyPr>
          <a:lstStyle/>
          <a:p>
            <a:pPr algn="ctr"/>
            <a:r>
              <a:rPr lang="lt-LT" b="1" dirty="0">
                <a:solidFill>
                  <a:srgbClr val="C32F79"/>
                </a:solidFill>
              </a:rPr>
              <a:t>Mąstyti ir jausti?</a:t>
            </a:r>
          </a:p>
          <a:p>
            <a:pPr algn="ctr"/>
            <a:r>
              <a:rPr lang="lt-LT" dirty="0">
                <a:solidFill>
                  <a:srgbClr val="C32F79"/>
                </a:solidFill>
              </a:rPr>
              <a:t>Kas iš tiesų svarbu</a:t>
            </a:r>
          </a:p>
          <a:p>
            <a:pPr algn="ctr"/>
            <a:r>
              <a:rPr lang="lt-LT" dirty="0">
                <a:solidFill>
                  <a:srgbClr val="C32F79"/>
                </a:solidFill>
              </a:rPr>
              <a:t>Rūpesčiai / siekiai!</a:t>
            </a:r>
          </a:p>
        </p:txBody>
      </p:sp>
      <p:sp>
        <p:nvSpPr>
          <p:cNvPr id="8" name="TextBox 7">
            <a:extLst>
              <a:ext uri="{FF2B5EF4-FFF2-40B4-BE49-F238E27FC236}">
                <a16:creationId xmlns:a16="http://schemas.microsoft.com/office/drawing/2014/main" id="{52209B0B-7A54-4919-973F-30750B887DD7}"/>
              </a:ext>
            </a:extLst>
          </p:cNvPr>
          <p:cNvSpPr txBox="1"/>
          <p:nvPr/>
        </p:nvSpPr>
        <p:spPr>
          <a:xfrm>
            <a:off x="3354902" y="2632037"/>
            <a:ext cx="2163028" cy="2031325"/>
          </a:xfrm>
          <a:prstGeom prst="rect">
            <a:avLst/>
          </a:prstGeom>
          <a:solidFill>
            <a:schemeClr val="bg1"/>
          </a:solidFill>
        </p:spPr>
        <p:txBody>
          <a:bodyPr wrap="square" rtlCol="0">
            <a:spAutoFit/>
          </a:bodyPr>
          <a:lstStyle/>
          <a:p>
            <a:pPr algn="ctr"/>
            <a:r>
              <a:rPr lang="lt-LT" b="1">
                <a:solidFill>
                  <a:srgbClr val="7030A0"/>
                </a:solidFill>
              </a:rPr>
              <a:t>Girdite?</a:t>
            </a:r>
          </a:p>
          <a:p>
            <a:pPr algn="ctr"/>
            <a:r>
              <a:rPr lang="lt-LT">
                <a:solidFill>
                  <a:srgbClr val="7030A0"/>
                </a:solidFill>
              </a:rPr>
              <a:t>Ką sako draugai</a:t>
            </a:r>
          </a:p>
          <a:p>
            <a:pPr algn="ctr"/>
            <a:r>
              <a:rPr lang="lt-LT">
                <a:solidFill>
                  <a:srgbClr val="7030A0"/>
                </a:solidFill>
              </a:rPr>
              <a:t>Ką sako šeima</a:t>
            </a:r>
          </a:p>
          <a:p>
            <a:pPr algn="ctr"/>
            <a:r>
              <a:rPr lang="lt-LT">
                <a:solidFill>
                  <a:srgbClr val="7030A0"/>
                </a:solidFill>
              </a:rPr>
              <a:t>Ką sako viršininkas ir (arba) kolegos</a:t>
            </a:r>
          </a:p>
          <a:p>
            <a:pPr algn="ctr"/>
            <a:r>
              <a:rPr lang="lt-LT">
                <a:solidFill>
                  <a:srgbClr val="7030A0"/>
                </a:solidFill>
              </a:rPr>
              <a:t>Ką sako įtakingi asmenys</a:t>
            </a:r>
          </a:p>
        </p:txBody>
      </p:sp>
      <p:sp>
        <p:nvSpPr>
          <p:cNvPr id="9" name="TextBox 8">
            <a:extLst>
              <a:ext uri="{FF2B5EF4-FFF2-40B4-BE49-F238E27FC236}">
                <a16:creationId xmlns:a16="http://schemas.microsoft.com/office/drawing/2014/main" id="{93FDC72A-778C-4793-B888-117E27434D9B}"/>
              </a:ext>
            </a:extLst>
          </p:cNvPr>
          <p:cNvSpPr txBox="1"/>
          <p:nvPr/>
        </p:nvSpPr>
        <p:spPr>
          <a:xfrm>
            <a:off x="8313682" y="2565329"/>
            <a:ext cx="2165130" cy="2031325"/>
          </a:xfrm>
          <a:prstGeom prst="rect">
            <a:avLst/>
          </a:prstGeom>
          <a:solidFill>
            <a:schemeClr val="bg1"/>
          </a:solidFill>
        </p:spPr>
        <p:txBody>
          <a:bodyPr wrap="square" rtlCol="0">
            <a:spAutoFit/>
          </a:bodyPr>
          <a:lstStyle/>
          <a:p>
            <a:pPr algn="ctr"/>
            <a:r>
              <a:rPr lang="lt-LT" b="1">
                <a:solidFill>
                  <a:srgbClr val="0070C0"/>
                </a:solidFill>
              </a:rPr>
              <a:t>Matote?</a:t>
            </a:r>
          </a:p>
          <a:p>
            <a:pPr algn="ctr"/>
            <a:r>
              <a:rPr lang="lt-LT">
                <a:solidFill>
                  <a:srgbClr val="0070C0"/>
                </a:solidFill>
              </a:rPr>
              <a:t>Aplinka</a:t>
            </a:r>
          </a:p>
          <a:p>
            <a:pPr algn="ctr"/>
            <a:r>
              <a:rPr lang="lt-LT">
                <a:solidFill>
                  <a:srgbClr val="0070C0"/>
                </a:solidFill>
              </a:rPr>
              <a:t>Socialinė žiniasklaida / draugai</a:t>
            </a:r>
          </a:p>
          <a:p>
            <a:pPr algn="ctr"/>
            <a:r>
              <a:rPr lang="lt-LT">
                <a:solidFill>
                  <a:srgbClr val="0070C0"/>
                </a:solidFill>
              </a:rPr>
              <a:t>Interneto svetainės</a:t>
            </a:r>
          </a:p>
          <a:p>
            <a:pPr algn="ctr"/>
            <a:r>
              <a:rPr lang="lt-LT">
                <a:solidFill>
                  <a:srgbClr val="0070C0"/>
                </a:solidFill>
              </a:rPr>
              <a:t>Žurnalai</a:t>
            </a:r>
          </a:p>
          <a:p>
            <a:pPr algn="ctr"/>
            <a:r>
              <a:rPr lang="lt-LT">
                <a:solidFill>
                  <a:srgbClr val="0070C0"/>
                </a:solidFill>
              </a:rPr>
              <a:t>Rinkodara</a:t>
            </a:r>
          </a:p>
        </p:txBody>
      </p:sp>
      <p:sp>
        <p:nvSpPr>
          <p:cNvPr id="10" name="TextBox 9">
            <a:extLst>
              <a:ext uri="{FF2B5EF4-FFF2-40B4-BE49-F238E27FC236}">
                <a16:creationId xmlns:a16="http://schemas.microsoft.com/office/drawing/2014/main" id="{C531DAFB-0657-4F69-98D9-21DB0DC81863}"/>
              </a:ext>
            </a:extLst>
          </p:cNvPr>
          <p:cNvSpPr txBox="1"/>
          <p:nvPr/>
        </p:nvSpPr>
        <p:spPr>
          <a:xfrm>
            <a:off x="5641231" y="4574758"/>
            <a:ext cx="2380986" cy="923330"/>
          </a:xfrm>
          <a:prstGeom prst="rect">
            <a:avLst/>
          </a:prstGeom>
          <a:solidFill>
            <a:schemeClr val="bg1"/>
          </a:solidFill>
        </p:spPr>
        <p:txBody>
          <a:bodyPr wrap="square" rtlCol="0">
            <a:spAutoFit/>
          </a:bodyPr>
          <a:lstStyle/>
          <a:p>
            <a:pPr algn="ctr"/>
            <a:r>
              <a:rPr lang="lt-LT" b="1">
                <a:solidFill>
                  <a:srgbClr val="1BA19A"/>
                </a:solidFill>
              </a:rPr>
              <a:t>Sakyti ir daryti?</a:t>
            </a:r>
          </a:p>
          <a:p>
            <a:pPr algn="ctr"/>
            <a:r>
              <a:rPr lang="lt-LT">
                <a:solidFill>
                  <a:srgbClr val="1BA19A"/>
                </a:solidFill>
              </a:rPr>
              <a:t>Išvaizda</a:t>
            </a:r>
          </a:p>
          <a:p>
            <a:pPr algn="ctr"/>
            <a:r>
              <a:rPr lang="lt-LT">
                <a:solidFill>
                  <a:srgbClr val="1BA19A"/>
                </a:solidFill>
              </a:rPr>
              <a:t>Požiūris viešumoje</a:t>
            </a:r>
          </a:p>
        </p:txBody>
      </p:sp>
      <p:sp>
        <p:nvSpPr>
          <p:cNvPr id="11" name="TextBox 10">
            <a:extLst>
              <a:ext uri="{FF2B5EF4-FFF2-40B4-BE49-F238E27FC236}">
                <a16:creationId xmlns:a16="http://schemas.microsoft.com/office/drawing/2014/main" id="{228DC885-B49F-49D4-8CC8-919D261860D3}"/>
              </a:ext>
            </a:extLst>
          </p:cNvPr>
          <p:cNvSpPr txBox="1"/>
          <p:nvPr/>
        </p:nvSpPr>
        <p:spPr>
          <a:xfrm>
            <a:off x="3688078" y="5653038"/>
            <a:ext cx="2343807" cy="922688"/>
          </a:xfrm>
          <a:prstGeom prst="rect">
            <a:avLst/>
          </a:prstGeom>
          <a:solidFill>
            <a:schemeClr val="bg1"/>
          </a:solidFill>
        </p:spPr>
        <p:txBody>
          <a:bodyPr wrap="square" rtlCol="0">
            <a:spAutoFit/>
          </a:bodyPr>
          <a:lstStyle/>
          <a:p>
            <a:pPr algn="ctr">
              <a:lnSpc>
                <a:spcPts val="1600"/>
              </a:lnSpc>
            </a:pPr>
            <a:r>
              <a:rPr lang="lt-LT" b="1" dirty="0">
                <a:solidFill>
                  <a:srgbClr val="1D599B"/>
                </a:solidFill>
              </a:rPr>
              <a:t>Skausmai</a:t>
            </a:r>
          </a:p>
          <a:p>
            <a:pPr algn="ctr">
              <a:lnSpc>
                <a:spcPts val="1600"/>
              </a:lnSpc>
            </a:pPr>
            <a:r>
              <a:rPr lang="lt-LT" dirty="0">
                <a:solidFill>
                  <a:srgbClr val="1D599B"/>
                </a:solidFill>
              </a:rPr>
              <a:t>Baimės</a:t>
            </a:r>
          </a:p>
          <a:p>
            <a:pPr algn="ctr">
              <a:lnSpc>
                <a:spcPts val="1600"/>
              </a:lnSpc>
            </a:pPr>
            <a:r>
              <a:rPr lang="lt-LT" dirty="0">
                <a:solidFill>
                  <a:srgbClr val="1D599B"/>
                </a:solidFill>
              </a:rPr>
              <a:t>Frustracijos</a:t>
            </a:r>
          </a:p>
          <a:p>
            <a:pPr algn="ctr">
              <a:lnSpc>
                <a:spcPts val="1600"/>
              </a:lnSpc>
            </a:pPr>
            <a:r>
              <a:rPr lang="lt-LT" dirty="0">
                <a:solidFill>
                  <a:srgbClr val="1D599B"/>
                </a:solidFill>
              </a:rPr>
              <a:t>Kliūtys</a:t>
            </a:r>
          </a:p>
        </p:txBody>
      </p:sp>
      <p:sp>
        <p:nvSpPr>
          <p:cNvPr id="12" name="TextBox 11">
            <a:extLst>
              <a:ext uri="{FF2B5EF4-FFF2-40B4-BE49-F238E27FC236}">
                <a16:creationId xmlns:a16="http://schemas.microsoft.com/office/drawing/2014/main" id="{D876DB2F-C3A6-41C4-A0AD-2D67E70EA17B}"/>
              </a:ext>
            </a:extLst>
          </p:cNvPr>
          <p:cNvSpPr txBox="1"/>
          <p:nvPr/>
        </p:nvSpPr>
        <p:spPr>
          <a:xfrm>
            <a:off x="7425558" y="5659791"/>
            <a:ext cx="2685393" cy="922688"/>
          </a:xfrm>
          <a:prstGeom prst="rect">
            <a:avLst/>
          </a:prstGeom>
          <a:solidFill>
            <a:schemeClr val="bg1"/>
          </a:solidFill>
        </p:spPr>
        <p:txBody>
          <a:bodyPr wrap="square" rtlCol="0">
            <a:spAutoFit/>
          </a:bodyPr>
          <a:lstStyle/>
          <a:p>
            <a:pPr algn="ctr">
              <a:lnSpc>
                <a:spcPts val="1600"/>
              </a:lnSpc>
            </a:pPr>
            <a:r>
              <a:rPr lang="pt-BR" b="1" dirty="0">
                <a:solidFill>
                  <a:srgbClr val="E78E0B"/>
                </a:solidFill>
              </a:rPr>
              <a:t>Pelnas</a:t>
            </a:r>
          </a:p>
          <a:p>
            <a:pPr algn="ctr">
              <a:lnSpc>
                <a:spcPts val="1600"/>
              </a:lnSpc>
            </a:pPr>
            <a:r>
              <a:rPr lang="pt-BR" dirty="0">
                <a:solidFill>
                  <a:srgbClr val="E78E0B"/>
                </a:solidFill>
              </a:rPr>
              <a:t>Norai / poreikiai</a:t>
            </a:r>
          </a:p>
          <a:p>
            <a:pPr algn="ctr">
              <a:lnSpc>
                <a:spcPts val="1600"/>
              </a:lnSpc>
            </a:pPr>
            <a:r>
              <a:rPr lang="pt-BR" dirty="0">
                <a:solidFill>
                  <a:srgbClr val="E78E0B"/>
                </a:solidFill>
              </a:rPr>
              <a:t>Sėkmės matas</a:t>
            </a:r>
          </a:p>
          <a:p>
            <a:pPr algn="ctr">
              <a:lnSpc>
                <a:spcPts val="1600"/>
              </a:lnSpc>
            </a:pPr>
            <a:r>
              <a:rPr lang="pt-BR" dirty="0">
                <a:solidFill>
                  <a:srgbClr val="E78E0B"/>
                </a:solidFill>
              </a:rPr>
              <a:t>Tikslai</a:t>
            </a:r>
          </a:p>
        </p:txBody>
      </p:sp>
    </p:spTree>
    <p:extLst>
      <p:ext uri="{BB962C8B-B14F-4D97-AF65-F5344CB8AC3E}">
        <p14:creationId xmlns:p14="http://schemas.microsoft.com/office/powerpoint/2010/main" val="34933622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22DAC7-B44D-40BA-B756-BDC63BD8C2C1}"/>
              </a:ext>
            </a:extLst>
          </p:cNvPr>
          <p:cNvSpPr>
            <a:spLocks noGrp="1"/>
          </p:cNvSpPr>
          <p:nvPr>
            <p:ph type="body" sz="quarter" idx="18"/>
          </p:nvPr>
        </p:nvSpPr>
        <p:spPr>
          <a:xfrm>
            <a:off x="734714" y="1757011"/>
            <a:ext cx="10594346" cy="4526094"/>
          </a:xfrm>
        </p:spPr>
        <p:txBody>
          <a:bodyPr/>
          <a:lstStyle/>
          <a:p>
            <a:pPr marL="0" indent="0"/>
            <a:r>
              <a:rPr lang="lt-LT" b="1" dirty="0">
                <a:solidFill>
                  <a:srgbClr val="1D599B"/>
                </a:solidFill>
              </a:rPr>
              <a:t>Pradėkite galvoti apie savo tikslinį klientą</a:t>
            </a:r>
          </a:p>
          <a:p>
            <a:pPr marL="0" indent="0"/>
            <a:endParaRPr lang="lt-LT" sz="800" b="1" dirty="0">
              <a:solidFill>
                <a:srgbClr val="1D599B"/>
              </a:solidFill>
            </a:endParaRPr>
          </a:p>
          <a:p>
            <a:pPr marL="0" indent="0"/>
            <a:r>
              <a:rPr lang="lt-LT" b="1" dirty="0"/>
              <a:t>Pasiimkite popieriaus lapą arba dirbkite su </a:t>
            </a:r>
            <a:r>
              <a:rPr lang="lt-LT" b="1" dirty="0" err="1">
                <a:solidFill>
                  <a:srgbClr val="1D599B"/>
                </a:solidFill>
                <a:hlinkClick r:id="rId2">
                  <a:extLst>
                    <a:ext uri="{A12FA001-AC4F-418D-AE19-62706E023703}">
                      <ahyp:hlinkClr xmlns:ahyp="http://schemas.microsoft.com/office/drawing/2018/hyperlinkcolor" val="tx"/>
                    </a:ext>
                  </a:extLst>
                </a:hlinkClick>
              </a:rPr>
              <a:t>Mural</a:t>
            </a:r>
            <a:r>
              <a:rPr lang="lt-LT" b="1" dirty="0">
                <a:solidFill>
                  <a:srgbClr val="1D599B"/>
                </a:solidFill>
              </a:rPr>
              <a:t> </a:t>
            </a:r>
            <a:r>
              <a:rPr lang="lt-LT" b="1" dirty="0"/>
              <a:t>ir pradėkite kurti savo EMPATIJOS žemėlapį.</a:t>
            </a:r>
            <a:endParaRPr lang="lt-LT" b="1" dirty="0">
              <a:solidFill>
                <a:srgbClr val="1D599B"/>
              </a:solidFill>
            </a:endParaRPr>
          </a:p>
          <a:p>
            <a:pPr marL="0" indent="0"/>
            <a:r>
              <a:rPr lang="lt-LT" b="1" dirty="0">
                <a:solidFill>
                  <a:srgbClr val="1D599B"/>
                </a:solidFill>
              </a:rPr>
              <a:t>Pastaba : </a:t>
            </a:r>
            <a:endParaRPr lang="lt-LT" b="1" dirty="0">
              <a:solidFill>
                <a:srgbClr val="C32F79"/>
              </a:solidFill>
            </a:endParaRPr>
          </a:p>
          <a:p>
            <a:pPr marL="342900" indent="-342900">
              <a:buFont typeface="Arial" panose="020B0604020202020204" pitchFamily="34" charset="0"/>
              <a:buChar char="•"/>
            </a:pPr>
            <a:r>
              <a:rPr lang="lt-LT" b="1" dirty="0">
                <a:solidFill>
                  <a:srgbClr val="C32F79"/>
                </a:solidFill>
              </a:rPr>
              <a:t>Kaip jie mąsto ir jaučiasi?</a:t>
            </a:r>
          </a:p>
          <a:p>
            <a:pPr marL="342900" indent="-342900">
              <a:buFont typeface="Arial" panose="020B0604020202020204" pitchFamily="34" charset="0"/>
              <a:buChar char="•"/>
            </a:pPr>
            <a:r>
              <a:rPr lang="lt-LT" b="1" dirty="0">
                <a:solidFill>
                  <a:srgbClr val="00B0F0"/>
                </a:solidFill>
              </a:rPr>
              <a:t>Ką jie nuolat mato / stebi?</a:t>
            </a:r>
          </a:p>
          <a:p>
            <a:pPr marL="342900" indent="-342900">
              <a:buFont typeface="Arial" panose="020B0604020202020204" pitchFamily="34" charset="0"/>
              <a:buChar char="•"/>
            </a:pPr>
            <a:r>
              <a:rPr lang="lt-LT" b="1" dirty="0">
                <a:solidFill>
                  <a:srgbClr val="7030A0"/>
                </a:solidFill>
              </a:rPr>
              <a:t>Ką ir iš ko jie girdi? kas jiems daro įtaką?</a:t>
            </a:r>
          </a:p>
          <a:p>
            <a:pPr marL="342900" indent="-342900">
              <a:buFont typeface="Arial" panose="020B0604020202020204" pitchFamily="34" charset="0"/>
              <a:buChar char="•"/>
            </a:pPr>
            <a:r>
              <a:rPr lang="lt-LT" b="1" dirty="0">
                <a:solidFill>
                  <a:srgbClr val="1BA19A"/>
                </a:solidFill>
              </a:rPr>
              <a:t>Kaip jie elgiasi? ką jie sako ir daro?</a:t>
            </a:r>
          </a:p>
          <a:p>
            <a:pPr marL="0" indent="0"/>
            <a:r>
              <a:rPr lang="lt-LT" b="1" dirty="0"/>
              <a:t>Sukūrę kliento paveikslą, turėtumėte sugebėti nustatyti kai kuriuos jo </a:t>
            </a:r>
            <a:r>
              <a:rPr lang="lt-LT" b="1" dirty="0">
                <a:solidFill>
                  <a:srgbClr val="1188A3"/>
                </a:solidFill>
              </a:rPr>
              <a:t>rūpesčius</a:t>
            </a:r>
            <a:r>
              <a:rPr lang="lt-LT" b="1" dirty="0"/>
              <a:t> ir </a:t>
            </a:r>
            <a:r>
              <a:rPr lang="lt-LT" b="1" dirty="0">
                <a:solidFill>
                  <a:srgbClr val="FFD100"/>
                </a:solidFill>
              </a:rPr>
              <a:t>laimėjimus</a:t>
            </a:r>
            <a:r>
              <a:rPr lang="lt-LT" b="1" dirty="0"/>
              <a:t>.</a:t>
            </a:r>
          </a:p>
        </p:txBody>
      </p:sp>
      <p:sp>
        <p:nvSpPr>
          <p:cNvPr id="3" name="Text Placeholder 2">
            <a:extLst>
              <a:ext uri="{FF2B5EF4-FFF2-40B4-BE49-F238E27FC236}">
                <a16:creationId xmlns:a16="http://schemas.microsoft.com/office/drawing/2014/main" id="{8D0743E3-BFDB-4837-94FC-0F1583E69065}"/>
              </a:ext>
            </a:extLst>
          </p:cNvPr>
          <p:cNvSpPr>
            <a:spLocks noGrp="1"/>
          </p:cNvSpPr>
          <p:nvPr>
            <p:ph type="body" sz="quarter" idx="16"/>
          </p:nvPr>
        </p:nvSpPr>
        <p:spPr>
          <a:xfrm>
            <a:off x="798827" y="285163"/>
            <a:ext cx="10594345" cy="857837"/>
          </a:xfrm>
          <a:solidFill>
            <a:srgbClr val="85D2E1"/>
          </a:solidFill>
        </p:spPr>
        <p:txBody>
          <a:bodyPr anchor="ctr">
            <a:normAutofit/>
          </a:bodyPr>
          <a:lstStyle/>
          <a:p>
            <a:r>
              <a:rPr lang="lt-LT" dirty="0"/>
              <a:t>Įmonės užduotis:</a:t>
            </a:r>
            <a:endParaRPr lang="en-IE" dirty="0"/>
          </a:p>
        </p:txBody>
      </p:sp>
      <p:grpSp>
        <p:nvGrpSpPr>
          <p:cNvPr id="4" name="Group 3">
            <a:extLst>
              <a:ext uri="{FF2B5EF4-FFF2-40B4-BE49-F238E27FC236}">
                <a16:creationId xmlns:a16="http://schemas.microsoft.com/office/drawing/2014/main" id="{BA7D3528-645C-4B36-8CE8-D4EF6016F1FD}"/>
              </a:ext>
            </a:extLst>
          </p:cNvPr>
          <p:cNvGrpSpPr/>
          <p:nvPr/>
        </p:nvGrpSpPr>
        <p:grpSpPr>
          <a:xfrm>
            <a:off x="10701906" y="2353992"/>
            <a:ext cx="861714" cy="861565"/>
            <a:chOff x="3258209" y="1217582"/>
            <a:chExt cx="4712093" cy="4711281"/>
          </a:xfrm>
        </p:grpSpPr>
        <p:sp>
          <p:nvSpPr>
            <p:cNvPr id="5" name="Freeform 31">
              <a:extLst>
                <a:ext uri="{FF2B5EF4-FFF2-40B4-BE49-F238E27FC236}">
                  <a16:creationId xmlns:a16="http://schemas.microsoft.com/office/drawing/2014/main" id="{C2F6FD7B-9E27-4BAC-82FA-DF85D904910A}"/>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00BADE"/>
            </a:solidFill>
            <a:ln w="9514" cap="flat">
              <a:noFill/>
              <a:prstDash val="solid"/>
              <a:miter/>
            </a:ln>
          </p:spPr>
          <p:txBody>
            <a:bodyPr rtlCol="0" anchor="ctr"/>
            <a:lstStyle/>
            <a:p>
              <a:endParaRPr lang="en-US"/>
            </a:p>
          </p:txBody>
        </p:sp>
        <p:sp>
          <p:nvSpPr>
            <p:cNvPr id="6" name="Freeform 32">
              <a:extLst>
                <a:ext uri="{FF2B5EF4-FFF2-40B4-BE49-F238E27FC236}">
                  <a16:creationId xmlns:a16="http://schemas.microsoft.com/office/drawing/2014/main" id="{52E20CB3-7BA5-40E2-A45D-6F49DEFB1C3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00BADE"/>
            </a:solidFill>
            <a:ln w="9514" cap="flat">
              <a:noFill/>
              <a:prstDash val="solid"/>
              <a:miter/>
            </a:ln>
          </p:spPr>
          <p:txBody>
            <a:bodyPr rtlCol="0" anchor="ctr"/>
            <a:lstStyle/>
            <a:p>
              <a:endParaRPr lang="en-US"/>
            </a:p>
          </p:txBody>
        </p:sp>
        <p:grpSp>
          <p:nvGrpSpPr>
            <p:cNvPr id="7" name="Group 6">
              <a:extLst>
                <a:ext uri="{FF2B5EF4-FFF2-40B4-BE49-F238E27FC236}">
                  <a16:creationId xmlns:a16="http://schemas.microsoft.com/office/drawing/2014/main" id="{BB8EC6E5-EEAE-4277-8EB4-3BD4EADA24E0}"/>
                </a:ext>
              </a:extLst>
            </p:cNvPr>
            <p:cNvGrpSpPr/>
            <p:nvPr/>
          </p:nvGrpSpPr>
          <p:grpSpPr>
            <a:xfrm>
              <a:off x="3258209" y="1217582"/>
              <a:ext cx="4712093" cy="4711281"/>
              <a:chOff x="3258209" y="1217582"/>
              <a:chExt cx="4712093" cy="4711281"/>
            </a:xfrm>
          </p:grpSpPr>
          <p:sp>
            <p:nvSpPr>
              <p:cNvPr id="8" name="Freeform 16">
                <a:extLst>
                  <a:ext uri="{FF2B5EF4-FFF2-40B4-BE49-F238E27FC236}">
                    <a16:creationId xmlns:a16="http://schemas.microsoft.com/office/drawing/2014/main" id="{B874D17D-674B-4FA7-A404-22363605AA00}"/>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000000"/>
              </a:solidFill>
              <a:ln w="9514" cap="flat">
                <a:noFill/>
                <a:prstDash val="solid"/>
                <a:miter/>
              </a:ln>
            </p:spPr>
            <p:txBody>
              <a:bodyPr rtlCol="0" anchor="ctr"/>
              <a:lstStyle/>
              <a:p>
                <a:endParaRPr lang="en-US"/>
              </a:p>
            </p:txBody>
          </p:sp>
          <p:sp>
            <p:nvSpPr>
              <p:cNvPr id="9" name="Freeform 17">
                <a:extLst>
                  <a:ext uri="{FF2B5EF4-FFF2-40B4-BE49-F238E27FC236}">
                    <a16:creationId xmlns:a16="http://schemas.microsoft.com/office/drawing/2014/main" id="{A928A754-570B-471B-9F50-1D82E7CBC13E}"/>
                  </a:ext>
                </a:extLst>
              </p:cNvPr>
              <p:cNvSpPr/>
              <p:nvPr/>
            </p:nvSpPr>
            <p:spPr>
              <a:xfrm>
                <a:off x="7057578" y="1217582"/>
                <a:ext cx="911772" cy="2695016"/>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rgbClr val="FFFFFF"/>
              </a:solidFill>
              <a:ln w="9514" cap="flat">
                <a:noFill/>
                <a:prstDash val="solid"/>
                <a:miter/>
              </a:ln>
            </p:spPr>
            <p:txBody>
              <a:bodyPr rtlCol="0" anchor="ctr"/>
              <a:lstStyle/>
              <a:p>
                <a:endParaRPr lang="en-US"/>
              </a:p>
            </p:txBody>
          </p:sp>
          <p:sp>
            <p:nvSpPr>
              <p:cNvPr id="10" name="Freeform 18">
                <a:extLst>
                  <a:ext uri="{FF2B5EF4-FFF2-40B4-BE49-F238E27FC236}">
                    <a16:creationId xmlns:a16="http://schemas.microsoft.com/office/drawing/2014/main" id="{BD70D335-B2BF-4C60-A1B5-08CD510881E4}"/>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000000"/>
              </a:solidFill>
              <a:ln w="9514" cap="flat">
                <a:noFill/>
                <a:prstDash val="solid"/>
                <a:miter/>
              </a:ln>
            </p:spPr>
            <p:txBody>
              <a:bodyPr rtlCol="0" anchor="ctr"/>
              <a:lstStyle/>
              <a:p>
                <a:endParaRPr lang="en-US"/>
              </a:p>
            </p:txBody>
          </p:sp>
          <p:sp>
            <p:nvSpPr>
              <p:cNvPr id="11" name="Freeform 19">
                <a:extLst>
                  <a:ext uri="{FF2B5EF4-FFF2-40B4-BE49-F238E27FC236}">
                    <a16:creationId xmlns:a16="http://schemas.microsoft.com/office/drawing/2014/main" id="{7F6E0529-C962-420E-AF0E-A13A87B8FCB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000000"/>
              </a:solidFill>
              <a:ln w="9514" cap="flat">
                <a:noFill/>
                <a:prstDash val="solid"/>
                <a:miter/>
              </a:ln>
            </p:spPr>
            <p:txBody>
              <a:bodyPr rtlCol="0" anchor="ctr"/>
              <a:lstStyle/>
              <a:p>
                <a:endParaRPr lang="en-US"/>
              </a:p>
            </p:txBody>
          </p:sp>
          <p:sp>
            <p:nvSpPr>
              <p:cNvPr id="12" name="Freeform 20">
                <a:extLst>
                  <a:ext uri="{FF2B5EF4-FFF2-40B4-BE49-F238E27FC236}">
                    <a16:creationId xmlns:a16="http://schemas.microsoft.com/office/drawing/2014/main" id="{C6FAEB5A-5437-44BC-B923-AB364B8CFD79}"/>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000000"/>
              </a:solidFill>
              <a:ln w="9514" cap="flat">
                <a:noFill/>
                <a:prstDash val="solid"/>
                <a:miter/>
              </a:ln>
            </p:spPr>
            <p:txBody>
              <a:bodyPr rtlCol="0" anchor="ctr"/>
              <a:lstStyle/>
              <a:p>
                <a:endParaRPr lang="en-US"/>
              </a:p>
            </p:txBody>
          </p:sp>
          <p:sp>
            <p:nvSpPr>
              <p:cNvPr id="13" name="Freeform 21">
                <a:extLst>
                  <a:ext uri="{FF2B5EF4-FFF2-40B4-BE49-F238E27FC236}">
                    <a16:creationId xmlns:a16="http://schemas.microsoft.com/office/drawing/2014/main" id="{6F1CD803-1381-4985-A3AB-034B8CDF5C3A}"/>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14" name="Freeform 22">
                <a:extLst>
                  <a:ext uri="{FF2B5EF4-FFF2-40B4-BE49-F238E27FC236}">
                    <a16:creationId xmlns:a16="http://schemas.microsoft.com/office/drawing/2014/main" id="{C707025A-3A69-4351-AD67-4ECCA06DF047}"/>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15" name="Freeform 23">
                <a:extLst>
                  <a:ext uri="{FF2B5EF4-FFF2-40B4-BE49-F238E27FC236}">
                    <a16:creationId xmlns:a16="http://schemas.microsoft.com/office/drawing/2014/main" id="{8E1F5D54-7A46-4692-B0BA-1A083F2D2BF4}"/>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000000"/>
              </a:solidFill>
              <a:ln w="9514" cap="flat">
                <a:noFill/>
                <a:prstDash val="solid"/>
                <a:miter/>
              </a:ln>
            </p:spPr>
            <p:txBody>
              <a:bodyPr rtlCol="0" anchor="ctr"/>
              <a:lstStyle/>
              <a:p>
                <a:endParaRPr lang="en-US"/>
              </a:p>
            </p:txBody>
          </p:sp>
          <p:sp>
            <p:nvSpPr>
              <p:cNvPr id="16" name="Freeform 24">
                <a:extLst>
                  <a:ext uri="{FF2B5EF4-FFF2-40B4-BE49-F238E27FC236}">
                    <a16:creationId xmlns:a16="http://schemas.microsoft.com/office/drawing/2014/main" id="{A298F47B-E967-4486-8697-D4EC0ADC06C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17" name="Freeform 25">
                <a:extLst>
                  <a:ext uri="{FF2B5EF4-FFF2-40B4-BE49-F238E27FC236}">
                    <a16:creationId xmlns:a16="http://schemas.microsoft.com/office/drawing/2014/main" id="{CD2CFB34-FCA6-444F-9C5F-4FAD984F7AC3}"/>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AFE6B707-B8D4-4B08-927C-1510F2B9A82F}"/>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000000"/>
              </a:solidFill>
              <a:ln w="9514" cap="flat">
                <a:noFill/>
                <a:prstDash val="solid"/>
                <a:miter/>
              </a:ln>
            </p:spPr>
            <p:txBody>
              <a:bodyPr rtlCol="0" anchor="ctr"/>
              <a:lstStyle/>
              <a:p>
                <a:endParaRPr lang="en-US"/>
              </a:p>
            </p:txBody>
          </p:sp>
          <p:sp>
            <p:nvSpPr>
              <p:cNvPr id="19" name="Freeform 27">
                <a:extLst>
                  <a:ext uri="{FF2B5EF4-FFF2-40B4-BE49-F238E27FC236}">
                    <a16:creationId xmlns:a16="http://schemas.microsoft.com/office/drawing/2014/main" id="{A7FDE710-2DCE-4732-A0BE-BD78FDDFA2A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000000"/>
              </a:solidFill>
              <a:ln w="9514" cap="flat">
                <a:noFill/>
                <a:prstDash val="solid"/>
                <a:miter/>
              </a:ln>
            </p:spPr>
            <p:txBody>
              <a:bodyPr rtlCol="0" anchor="ctr"/>
              <a:lstStyle/>
              <a:p>
                <a:endParaRPr lang="en-US"/>
              </a:p>
            </p:txBody>
          </p:sp>
          <p:sp>
            <p:nvSpPr>
              <p:cNvPr id="20" name="Freeform 28">
                <a:extLst>
                  <a:ext uri="{FF2B5EF4-FFF2-40B4-BE49-F238E27FC236}">
                    <a16:creationId xmlns:a16="http://schemas.microsoft.com/office/drawing/2014/main" id="{70B3F8F4-4B85-4FE5-A085-9ED5BF0C089B}"/>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000000"/>
              </a:solidFill>
              <a:ln w="9514" cap="flat">
                <a:noFill/>
                <a:prstDash val="solid"/>
                <a:miter/>
              </a:ln>
            </p:spPr>
            <p:txBody>
              <a:bodyPr rtlCol="0" anchor="ctr"/>
              <a:lstStyle/>
              <a:p>
                <a:endParaRPr lang="en-US"/>
              </a:p>
            </p:txBody>
          </p:sp>
          <p:sp>
            <p:nvSpPr>
              <p:cNvPr id="21" name="Freeform 29">
                <a:extLst>
                  <a:ext uri="{FF2B5EF4-FFF2-40B4-BE49-F238E27FC236}">
                    <a16:creationId xmlns:a16="http://schemas.microsoft.com/office/drawing/2014/main" id="{F0603357-1FD9-4BF7-A686-8EE4AE5FF3B9}"/>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000000"/>
              </a:solidFill>
              <a:ln w="9514" cap="flat">
                <a:noFill/>
                <a:prstDash val="solid"/>
                <a:miter/>
              </a:ln>
            </p:spPr>
            <p:txBody>
              <a:bodyPr rtlCol="0" anchor="ctr"/>
              <a:lstStyle/>
              <a:p>
                <a:endParaRPr lang="en-US"/>
              </a:p>
            </p:txBody>
          </p:sp>
          <p:sp>
            <p:nvSpPr>
              <p:cNvPr id="22" name="Freeform 30">
                <a:extLst>
                  <a:ext uri="{FF2B5EF4-FFF2-40B4-BE49-F238E27FC236}">
                    <a16:creationId xmlns:a16="http://schemas.microsoft.com/office/drawing/2014/main" id="{A6C44796-8C94-4C15-A9F2-CCC34E64D37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000000"/>
              </a:solid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86279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C85B94-7608-4FF5-9861-C51015FE3600}"/>
              </a:ext>
            </a:extLst>
          </p:cNvPr>
          <p:cNvSpPr>
            <a:spLocks noGrp="1"/>
          </p:cNvSpPr>
          <p:nvPr>
            <p:ph type="body" sz="quarter" idx="18"/>
          </p:nvPr>
        </p:nvSpPr>
        <p:spPr>
          <a:xfrm>
            <a:off x="1408387" y="1453626"/>
            <a:ext cx="5318234" cy="5404374"/>
          </a:xfrm>
        </p:spPr>
        <p:txBody>
          <a:bodyPr>
            <a:normAutofit lnSpcReduction="10000"/>
          </a:bodyPr>
          <a:lstStyle/>
          <a:p>
            <a:pPr>
              <a:lnSpc>
                <a:spcPct val="100000"/>
              </a:lnSpc>
            </a:pPr>
            <a:r>
              <a:rPr lang="lt-LT" dirty="0"/>
              <a:t>Dabar sutelkite dėmesį tik į problemos formuluotę ir siūlykite idėjas, kurios padėtų išspręsti problemą. Svarbu ne gauti tobulą idėją, o sugalvoti kuo daugiau idėjų, pavyzdžiui, unikalių virtualios realybės patirčių, sveikų maisto produktų, pagerinto skonio ir (arba) praturtintų produktų, senjorams pritaikytų kabančių lentų arba modifikuoto vežimėlio. Kad ir kas tai būtų, nubraižykite geriausių idėjų eskizus ir parodykite tiems žmonėms, kuriems bandote padėti, ir sužinokite  jų nuomonę.</a:t>
            </a:r>
            <a:br>
              <a:rPr lang="en-US" dirty="0"/>
            </a:br>
            <a:endParaRPr lang="en-IE" dirty="0"/>
          </a:p>
        </p:txBody>
      </p:sp>
      <p:sp>
        <p:nvSpPr>
          <p:cNvPr id="4" name="Text Placeholder 3">
            <a:extLst>
              <a:ext uri="{FF2B5EF4-FFF2-40B4-BE49-F238E27FC236}">
                <a16:creationId xmlns:a16="http://schemas.microsoft.com/office/drawing/2014/main" id="{C297EF14-0ADD-4B0A-BA07-2C85C6965941}"/>
              </a:ext>
            </a:extLst>
          </p:cNvPr>
          <p:cNvSpPr>
            <a:spLocks noGrp="1"/>
          </p:cNvSpPr>
          <p:nvPr>
            <p:ph type="body" sz="quarter" idx="16"/>
          </p:nvPr>
        </p:nvSpPr>
        <p:spPr>
          <a:xfrm>
            <a:off x="1746941" y="430924"/>
            <a:ext cx="5105121" cy="820379"/>
          </a:xfrm>
        </p:spPr>
        <p:txBody>
          <a:bodyPr>
            <a:normAutofit/>
          </a:bodyPr>
          <a:lstStyle/>
          <a:p>
            <a:r>
              <a:rPr lang="lt-LT" sz="3300" b="1" dirty="0"/>
              <a:t>3 etapas: kurti idėjas </a:t>
            </a:r>
            <a:endParaRPr lang="en-IE" sz="3300" b="1" dirty="0"/>
          </a:p>
        </p:txBody>
      </p:sp>
      <p:sp>
        <p:nvSpPr>
          <p:cNvPr id="25" name="TextBox 24">
            <a:extLst>
              <a:ext uri="{FF2B5EF4-FFF2-40B4-BE49-F238E27FC236}">
                <a16:creationId xmlns:a16="http://schemas.microsoft.com/office/drawing/2014/main" id="{BB38D494-4DD4-46E0-98A0-16E14482AA3A}"/>
              </a:ext>
            </a:extLst>
          </p:cNvPr>
          <p:cNvSpPr txBox="1"/>
          <p:nvPr/>
        </p:nvSpPr>
        <p:spPr>
          <a:xfrm>
            <a:off x="7577959" y="4866290"/>
            <a:ext cx="4004441" cy="830997"/>
          </a:xfrm>
          <a:prstGeom prst="rect">
            <a:avLst/>
          </a:prstGeom>
          <a:noFill/>
        </p:spPr>
        <p:txBody>
          <a:bodyPr wrap="square" rtlCol="0">
            <a:spAutoFit/>
          </a:bodyPr>
          <a:lstStyle/>
          <a:p>
            <a:pPr algn="ctr"/>
            <a:r>
              <a:rPr lang="lt-LT" sz="2400" b="1" dirty="0">
                <a:solidFill>
                  <a:srgbClr val="1188A3"/>
                </a:solidFill>
              </a:rPr>
              <a:t>Pamąstykite ir sugalvokite kūrybiškus sprendimus</a:t>
            </a:r>
            <a:endParaRPr lang="en-IE" sz="2400" b="1" dirty="0">
              <a:solidFill>
                <a:srgbClr val="1188A3"/>
              </a:solidFill>
            </a:endParaRPr>
          </a:p>
        </p:txBody>
      </p:sp>
      <p:grpSp>
        <p:nvGrpSpPr>
          <p:cNvPr id="26" name="Group 25">
            <a:extLst>
              <a:ext uri="{FF2B5EF4-FFF2-40B4-BE49-F238E27FC236}">
                <a16:creationId xmlns:a16="http://schemas.microsoft.com/office/drawing/2014/main" id="{E5466EF8-FCFD-47B0-920E-406A939D7220}"/>
              </a:ext>
            </a:extLst>
          </p:cNvPr>
          <p:cNvGrpSpPr/>
          <p:nvPr/>
        </p:nvGrpSpPr>
        <p:grpSpPr>
          <a:xfrm>
            <a:off x="8523889" y="1620418"/>
            <a:ext cx="2259724" cy="2396358"/>
            <a:chOff x="8736336" y="773976"/>
            <a:chExt cx="925001" cy="925018"/>
          </a:xfrm>
        </p:grpSpPr>
        <p:grpSp>
          <p:nvGrpSpPr>
            <p:cNvPr id="27" name="Graphic 2">
              <a:extLst>
                <a:ext uri="{FF2B5EF4-FFF2-40B4-BE49-F238E27FC236}">
                  <a16:creationId xmlns:a16="http://schemas.microsoft.com/office/drawing/2014/main" id="{B1FC0D48-62E7-4E5F-8F1A-D76E5DED6227}"/>
                </a:ext>
              </a:extLst>
            </p:cNvPr>
            <p:cNvGrpSpPr/>
            <p:nvPr/>
          </p:nvGrpSpPr>
          <p:grpSpPr>
            <a:xfrm>
              <a:off x="8736336" y="773976"/>
              <a:ext cx="925001" cy="925018"/>
              <a:chOff x="8736336" y="773976"/>
              <a:chExt cx="925001" cy="925018"/>
            </a:xfrm>
            <a:solidFill>
              <a:srgbClr val="010101"/>
            </a:solidFill>
          </p:grpSpPr>
          <p:sp>
            <p:nvSpPr>
              <p:cNvPr id="30" name="Freeform 306">
                <a:extLst>
                  <a:ext uri="{FF2B5EF4-FFF2-40B4-BE49-F238E27FC236}">
                    <a16:creationId xmlns:a16="http://schemas.microsoft.com/office/drawing/2014/main" id="{DEE7E5A5-8942-419C-BF5C-9006A8CC6DB0}"/>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rgbClr val="010101"/>
              </a:solidFill>
              <a:ln w="9028" cap="flat">
                <a:noFill/>
                <a:prstDash val="solid"/>
                <a:miter/>
              </a:ln>
            </p:spPr>
            <p:txBody>
              <a:bodyPr rtlCol="0" anchor="ctr"/>
              <a:lstStyle/>
              <a:p>
                <a:endParaRPr lang="en-US"/>
              </a:p>
            </p:txBody>
          </p:sp>
          <p:sp>
            <p:nvSpPr>
              <p:cNvPr id="31" name="Freeform 307">
                <a:extLst>
                  <a:ext uri="{FF2B5EF4-FFF2-40B4-BE49-F238E27FC236}">
                    <a16:creationId xmlns:a16="http://schemas.microsoft.com/office/drawing/2014/main" id="{F7E71758-CA1B-43F8-8461-50B994014B49}"/>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noFill/>
                <a:prstDash val="solid"/>
                <a:miter/>
              </a:ln>
            </p:spPr>
            <p:txBody>
              <a:bodyPr rtlCol="0" anchor="ctr"/>
              <a:lstStyle/>
              <a:p>
                <a:endParaRPr lang="en-US"/>
              </a:p>
            </p:txBody>
          </p:sp>
          <p:sp>
            <p:nvSpPr>
              <p:cNvPr id="32" name="Freeform 308">
                <a:extLst>
                  <a:ext uri="{FF2B5EF4-FFF2-40B4-BE49-F238E27FC236}">
                    <a16:creationId xmlns:a16="http://schemas.microsoft.com/office/drawing/2014/main" id="{EB813A33-15C1-4D50-AC69-D1DFBADB1FDF}"/>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noFill/>
                <a:prstDash val="solid"/>
                <a:miter/>
              </a:ln>
            </p:spPr>
            <p:txBody>
              <a:bodyPr rtlCol="0" anchor="ctr"/>
              <a:lstStyle/>
              <a:p>
                <a:endParaRPr lang="en-US"/>
              </a:p>
            </p:txBody>
          </p:sp>
          <p:sp>
            <p:nvSpPr>
              <p:cNvPr id="33" name="Freeform 309">
                <a:extLst>
                  <a:ext uri="{FF2B5EF4-FFF2-40B4-BE49-F238E27FC236}">
                    <a16:creationId xmlns:a16="http://schemas.microsoft.com/office/drawing/2014/main" id="{8431E2AD-79C7-4B56-A71B-9849E6CBA96D}"/>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noFill/>
                <a:prstDash val="solid"/>
                <a:miter/>
              </a:ln>
            </p:spPr>
            <p:txBody>
              <a:bodyPr rtlCol="0" anchor="ctr"/>
              <a:lstStyle/>
              <a:p>
                <a:endParaRPr lang="en-US"/>
              </a:p>
            </p:txBody>
          </p:sp>
          <p:sp>
            <p:nvSpPr>
              <p:cNvPr id="34" name="Freeform 310">
                <a:extLst>
                  <a:ext uri="{FF2B5EF4-FFF2-40B4-BE49-F238E27FC236}">
                    <a16:creationId xmlns:a16="http://schemas.microsoft.com/office/drawing/2014/main" id="{4419837A-4BAE-47CE-9873-DAC57C93EFB8}"/>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noFill/>
                <a:prstDash val="solid"/>
                <a:miter/>
              </a:ln>
            </p:spPr>
            <p:txBody>
              <a:bodyPr rtlCol="0" anchor="ctr"/>
              <a:lstStyle/>
              <a:p>
                <a:endParaRPr lang="en-US"/>
              </a:p>
            </p:txBody>
          </p:sp>
          <p:sp>
            <p:nvSpPr>
              <p:cNvPr id="35" name="Freeform 311">
                <a:extLst>
                  <a:ext uri="{FF2B5EF4-FFF2-40B4-BE49-F238E27FC236}">
                    <a16:creationId xmlns:a16="http://schemas.microsoft.com/office/drawing/2014/main" id="{B995FCA1-E2D1-4230-8D7C-0564F00EC6CA}"/>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noFill/>
                <a:prstDash val="solid"/>
                <a:miter/>
              </a:ln>
            </p:spPr>
            <p:txBody>
              <a:bodyPr rtlCol="0" anchor="ctr"/>
              <a:lstStyle/>
              <a:p>
                <a:endParaRPr lang="en-US"/>
              </a:p>
            </p:txBody>
          </p:sp>
          <p:sp>
            <p:nvSpPr>
              <p:cNvPr id="36" name="Freeform 312">
                <a:extLst>
                  <a:ext uri="{FF2B5EF4-FFF2-40B4-BE49-F238E27FC236}">
                    <a16:creationId xmlns:a16="http://schemas.microsoft.com/office/drawing/2014/main" id="{2923D619-1686-4B3C-94D1-CDCEF0E9FD6D}"/>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noFill/>
                <a:prstDash val="solid"/>
                <a:miter/>
              </a:ln>
            </p:spPr>
            <p:txBody>
              <a:bodyPr rtlCol="0" anchor="ctr"/>
              <a:lstStyle/>
              <a:p>
                <a:endParaRPr lang="en-US"/>
              </a:p>
            </p:txBody>
          </p:sp>
        </p:grpSp>
        <p:sp>
          <p:nvSpPr>
            <p:cNvPr id="28" name="Freeform 304">
              <a:extLst>
                <a:ext uri="{FF2B5EF4-FFF2-40B4-BE49-F238E27FC236}">
                  <a16:creationId xmlns:a16="http://schemas.microsoft.com/office/drawing/2014/main" id="{3403626D-3B68-4569-9E3E-EEFF9F6403D6}"/>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FFD100"/>
            </a:solidFill>
            <a:ln w="9028" cap="flat">
              <a:noFill/>
              <a:prstDash val="solid"/>
              <a:miter/>
            </a:ln>
          </p:spPr>
          <p:txBody>
            <a:bodyPr rtlCol="0" anchor="ctr"/>
            <a:lstStyle/>
            <a:p>
              <a:endParaRPr lang="en-US"/>
            </a:p>
          </p:txBody>
        </p:sp>
        <p:sp>
          <p:nvSpPr>
            <p:cNvPr id="29" name="Freeform 305">
              <a:extLst>
                <a:ext uri="{FF2B5EF4-FFF2-40B4-BE49-F238E27FC236}">
                  <a16:creationId xmlns:a16="http://schemas.microsoft.com/office/drawing/2014/main" id="{30023CD3-CFA6-4EAA-8FF4-3D0AB3E360FE}"/>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FFD100"/>
            </a:solid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38892132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EF9E0C-83B5-409C-811B-2E274EF703B4}"/>
              </a:ext>
            </a:extLst>
          </p:cNvPr>
          <p:cNvSpPr>
            <a:spLocks noGrp="1"/>
          </p:cNvSpPr>
          <p:nvPr>
            <p:ph type="body" sz="quarter" idx="20"/>
          </p:nvPr>
        </p:nvSpPr>
        <p:spPr>
          <a:xfrm>
            <a:off x="5937817" y="2293778"/>
            <a:ext cx="6054486" cy="3722513"/>
          </a:xfrm>
        </p:spPr>
        <p:txBody>
          <a:bodyPr/>
          <a:lstStyle/>
          <a:p>
            <a:r>
              <a:rPr lang="lt-LT" b="1" dirty="0"/>
              <a:t>Tikslai</a:t>
            </a:r>
            <a:r>
              <a:rPr lang="en-US" b="1" dirty="0"/>
              <a:t>:</a:t>
            </a:r>
          </a:p>
          <a:p>
            <a:pPr marL="342900" indent="-342900">
              <a:buClr>
                <a:srgbClr val="FFC000"/>
              </a:buClr>
              <a:buFont typeface="Arial" panose="020B0604020202020204" pitchFamily="34" charset="0"/>
              <a:buChar char="•"/>
            </a:pPr>
            <a:r>
              <a:rPr lang="lt-LT" dirty="0"/>
              <a:t>Bendradarbiaujant generuoti ir surinkti kuo daugiau idėjų;</a:t>
            </a:r>
          </a:p>
          <a:p>
            <a:pPr marL="342900" indent="-342900">
              <a:buClr>
                <a:srgbClr val="FFC000"/>
              </a:buClr>
              <a:buFont typeface="Arial" panose="020B0604020202020204" pitchFamily="34" charset="0"/>
              <a:buChar char="•"/>
            </a:pPr>
            <a:r>
              <a:rPr lang="lt-LT" dirty="0"/>
              <a:t>Išanalizuoti idėjas ir pasirinkti tinkamiausias; </a:t>
            </a:r>
          </a:p>
          <a:p>
            <a:pPr marL="342900" indent="-342900">
              <a:buClr>
                <a:srgbClr val="FFC000"/>
              </a:buClr>
              <a:buFont typeface="Arial" panose="020B0604020202020204" pitchFamily="34" charset="0"/>
              <a:buChar char="•"/>
            </a:pPr>
            <a:r>
              <a:rPr lang="lt-LT" dirty="0"/>
              <a:t>Formuoti realias sąvokas</a:t>
            </a:r>
            <a:r>
              <a:rPr lang="en-US" dirty="0"/>
              <a:t>;</a:t>
            </a:r>
            <a:endParaRPr lang="lt-LT" dirty="0"/>
          </a:p>
          <a:p>
            <a:pPr marL="342900" indent="-342900">
              <a:buClr>
                <a:srgbClr val="FFC000"/>
              </a:buClr>
              <a:buFont typeface="Arial" panose="020B0604020202020204" pitchFamily="34" charset="0"/>
              <a:buChar char="•"/>
            </a:pPr>
            <a:r>
              <a:rPr lang="lt-LT" dirty="0"/>
              <a:t>Rasti optimalų sprendimą.</a:t>
            </a:r>
            <a:endParaRPr lang="en-US" dirty="0"/>
          </a:p>
        </p:txBody>
      </p:sp>
      <p:sp>
        <p:nvSpPr>
          <p:cNvPr id="3" name="Text Placeholder 2">
            <a:extLst>
              <a:ext uri="{FF2B5EF4-FFF2-40B4-BE49-F238E27FC236}">
                <a16:creationId xmlns:a16="http://schemas.microsoft.com/office/drawing/2014/main" id="{EB32C146-F8A8-420E-BCAB-112378595297}"/>
              </a:ext>
            </a:extLst>
          </p:cNvPr>
          <p:cNvSpPr>
            <a:spLocks noGrp="1"/>
          </p:cNvSpPr>
          <p:nvPr>
            <p:ph type="body" sz="quarter" idx="22"/>
          </p:nvPr>
        </p:nvSpPr>
        <p:spPr>
          <a:xfrm>
            <a:off x="6326940" y="420414"/>
            <a:ext cx="5434136" cy="1646130"/>
          </a:xfrm>
        </p:spPr>
        <p:txBody>
          <a:bodyPr>
            <a:normAutofit fontScale="92500" lnSpcReduction="20000"/>
          </a:bodyPr>
          <a:lstStyle/>
          <a:p>
            <a:pPr>
              <a:lnSpc>
                <a:spcPct val="120000"/>
              </a:lnSpc>
            </a:pPr>
            <a:r>
              <a:rPr lang="lt-LT" b="1" dirty="0"/>
              <a:t>Idėjiniai sprendimai </a:t>
            </a:r>
            <a:r>
              <a:rPr lang="lt-LT" dirty="0"/>
              <a:t>–</a:t>
            </a:r>
            <a:r>
              <a:rPr lang="lt-LT" b="1" dirty="0"/>
              <a:t> </a:t>
            </a:r>
            <a:r>
              <a:rPr lang="lt-LT" dirty="0"/>
              <a:t>smegenų šturmas ir kūrybiški sprendimai</a:t>
            </a:r>
          </a:p>
        </p:txBody>
      </p:sp>
      <p:sp>
        <p:nvSpPr>
          <p:cNvPr id="4" name="Text Placeholder 3">
            <a:extLst>
              <a:ext uri="{FF2B5EF4-FFF2-40B4-BE49-F238E27FC236}">
                <a16:creationId xmlns:a16="http://schemas.microsoft.com/office/drawing/2014/main" id="{36C48765-EBB6-481F-88F9-440B3B5A7656}"/>
              </a:ext>
            </a:extLst>
          </p:cNvPr>
          <p:cNvSpPr>
            <a:spLocks noGrp="1"/>
          </p:cNvSpPr>
          <p:nvPr>
            <p:ph type="body" sz="quarter" idx="23"/>
          </p:nvPr>
        </p:nvSpPr>
        <p:spPr>
          <a:xfrm>
            <a:off x="932661" y="3220067"/>
            <a:ext cx="3837576" cy="3433969"/>
          </a:xfrm>
        </p:spPr>
        <p:txBody>
          <a:bodyPr>
            <a:normAutofit lnSpcReduction="10000"/>
          </a:bodyPr>
          <a:lstStyle/>
          <a:p>
            <a:r>
              <a:rPr lang="lt-LT" sz="2000" b="1" dirty="0"/>
              <a:t>Įrankių pavyzdžiai idėjų kūrimo etapui:</a:t>
            </a:r>
            <a:endParaRPr lang="en-US" sz="2000" b="1" dirty="0"/>
          </a:p>
          <a:p>
            <a:pPr marL="342900" indent="-342900">
              <a:buFont typeface="Arial" panose="020B0604020202020204" pitchFamily="34" charset="0"/>
              <a:buChar char="•"/>
            </a:pPr>
            <a:r>
              <a:rPr lang="lt-LT" sz="2000" u="sng" dirty="0" err="1"/>
              <a:t>Brainstorming</a:t>
            </a:r>
            <a:r>
              <a:rPr lang="lt-LT" sz="2000" u="sng" dirty="0"/>
              <a:t>;</a:t>
            </a:r>
          </a:p>
          <a:p>
            <a:pPr marL="342900" indent="-342900">
              <a:buFont typeface="Arial" panose="020B0604020202020204" pitchFamily="34" charset="0"/>
              <a:buChar char="•"/>
            </a:pPr>
            <a:r>
              <a:rPr lang="lt-LT" sz="2000" u="sng" dirty="0">
                <a:hlinkClick r:id="rId2">
                  <a:extLst>
                    <a:ext uri="{A12FA001-AC4F-418D-AE19-62706E023703}">
                      <ahyp:hlinkClr xmlns:ahyp="http://schemas.microsoft.com/office/drawing/2018/hyperlinkcolor" val="tx"/>
                    </a:ext>
                  </a:extLst>
                </a:hlinkClick>
              </a:rPr>
              <a:t>Braindumping;</a:t>
            </a:r>
          </a:p>
          <a:p>
            <a:pPr marL="342900" indent="-342900">
              <a:buFont typeface="Arial" panose="020B0604020202020204" pitchFamily="34" charset="0"/>
              <a:buChar char="•"/>
            </a:pPr>
            <a:r>
              <a:rPr lang="en-US" sz="2000" u="sng" dirty="0">
                <a:hlinkClick r:id="rId2">
                  <a:extLst>
                    <a:ext uri="{A12FA001-AC4F-418D-AE19-62706E023703}">
                      <ahyp:hlinkClr xmlns:ahyp="http://schemas.microsoft.com/office/drawing/2018/hyperlinkcolor" val="tx"/>
                    </a:ext>
                  </a:extLst>
                </a:hlinkClick>
              </a:rPr>
              <a:t>Brain writing;</a:t>
            </a:r>
          </a:p>
          <a:p>
            <a:pPr marL="342900" indent="-342900">
              <a:buFont typeface="Arial" panose="020B0604020202020204" pitchFamily="34" charset="0"/>
              <a:buChar char="•"/>
            </a:pPr>
            <a:r>
              <a:rPr lang="en-US" sz="2000" u="sng" dirty="0">
                <a:hlinkClick r:id="rId2">
                  <a:extLst>
                    <a:ext uri="{A12FA001-AC4F-418D-AE19-62706E023703}">
                      <ahyp:hlinkClr xmlns:ahyp="http://schemas.microsoft.com/office/drawing/2018/hyperlinkcolor" val="tx"/>
                    </a:ext>
                  </a:extLst>
                </a:hlinkClick>
              </a:rPr>
              <a:t>Brainwalking</a:t>
            </a:r>
            <a:r>
              <a:rPr lang="en-US" sz="2000" u="sng" dirty="0"/>
              <a:t>;</a:t>
            </a:r>
          </a:p>
          <a:p>
            <a:pPr marL="342900" indent="-342900">
              <a:buFont typeface="Arial" panose="020B0604020202020204" pitchFamily="34" charset="0"/>
              <a:buChar char="•"/>
            </a:pPr>
            <a:r>
              <a:rPr lang="en-US" sz="2000" u="sng" dirty="0"/>
              <a:t>6 Thinking hats</a:t>
            </a:r>
            <a:r>
              <a:rPr lang="lt-LT" sz="2000" u="sng" dirty="0"/>
              <a:t> </a:t>
            </a:r>
            <a:r>
              <a:rPr lang="lt-LT" sz="2000" u="sng" dirty="0">
                <a:hlinkClick r:id="rId3">
                  <a:extLst>
                    <a:ext uri="{A12FA001-AC4F-418D-AE19-62706E023703}">
                      <ahyp:hlinkClr xmlns:ahyp="http://schemas.microsoft.com/office/drawing/2018/hyperlinkcolor" val="tx"/>
                    </a:ext>
                  </a:extLst>
                </a:hlinkClick>
              </a:rPr>
              <a:t>metodas</a:t>
            </a:r>
            <a:r>
              <a:rPr lang="lt-LT" sz="2000" u="sng" dirty="0"/>
              <a:t>;</a:t>
            </a:r>
          </a:p>
          <a:p>
            <a:pPr marL="342900" indent="-342900">
              <a:buFont typeface="Arial" panose="020B0604020202020204" pitchFamily="34" charset="0"/>
              <a:buChar char="•"/>
            </a:pPr>
            <a:r>
              <a:rPr lang="en-US" sz="2000" u="sng" dirty="0"/>
              <a:t>SSGG / PEST anal</a:t>
            </a:r>
            <a:r>
              <a:rPr lang="lt-LT" sz="2000" u="sng" dirty="0" err="1"/>
              <a:t>izė</a:t>
            </a:r>
            <a:r>
              <a:rPr lang="lt-LT" sz="2000" u="sng" dirty="0"/>
              <a:t>;</a:t>
            </a:r>
          </a:p>
          <a:p>
            <a:pPr marL="342900" indent="-342900">
              <a:buFont typeface="Arial" panose="020B0604020202020204" pitchFamily="34" charset="0"/>
              <a:buChar char="•"/>
            </a:pPr>
            <a:r>
              <a:rPr lang="lt-LT" sz="2000" dirty="0"/>
              <a:t>Eskizų sudarymas.</a:t>
            </a:r>
            <a:endParaRPr lang="en-US" sz="2000" dirty="0"/>
          </a:p>
        </p:txBody>
      </p:sp>
      <p:sp>
        <p:nvSpPr>
          <p:cNvPr id="5" name="Text Placeholder 4">
            <a:extLst>
              <a:ext uri="{FF2B5EF4-FFF2-40B4-BE49-F238E27FC236}">
                <a16:creationId xmlns:a16="http://schemas.microsoft.com/office/drawing/2014/main" id="{E3F15743-0455-4B70-8724-7F27CE6FA034}"/>
              </a:ext>
            </a:extLst>
          </p:cNvPr>
          <p:cNvSpPr>
            <a:spLocks noGrp="1"/>
          </p:cNvSpPr>
          <p:nvPr>
            <p:ph type="body" sz="quarter" idx="24"/>
          </p:nvPr>
        </p:nvSpPr>
        <p:spPr/>
        <p:txBody>
          <a:bodyPr/>
          <a:lstStyle/>
          <a:p>
            <a:r>
              <a:rPr lang="en-US"/>
              <a:t>3</a:t>
            </a:r>
            <a:endParaRPr lang="en-IE"/>
          </a:p>
        </p:txBody>
      </p:sp>
      <p:sp>
        <p:nvSpPr>
          <p:cNvPr id="13" name="TextBox 12">
            <a:extLst>
              <a:ext uri="{FF2B5EF4-FFF2-40B4-BE49-F238E27FC236}">
                <a16:creationId xmlns:a16="http://schemas.microsoft.com/office/drawing/2014/main" id="{B23E8A5D-9A7A-4C41-B3EF-73B41C867192}"/>
              </a:ext>
            </a:extLst>
          </p:cNvPr>
          <p:cNvSpPr txBox="1"/>
          <p:nvPr/>
        </p:nvSpPr>
        <p:spPr>
          <a:xfrm>
            <a:off x="456463" y="1985995"/>
            <a:ext cx="4675910" cy="923330"/>
          </a:xfrm>
          <a:prstGeom prst="rect">
            <a:avLst/>
          </a:prstGeom>
          <a:solidFill>
            <a:srgbClr val="FFD100"/>
          </a:solidFill>
        </p:spPr>
        <p:txBody>
          <a:bodyPr wrap="square">
            <a:spAutoFit/>
          </a:bodyPr>
          <a:lstStyle/>
          <a:p>
            <a:pPr algn="ctr"/>
            <a:r>
              <a:rPr lang="lt-LT" b="1" dirty="0">
                <a:solidFill>
                  <a:srgbClr val="000000"/>
                </a:solidFill>
              </a:rPr>
              <a:t>Šiame etape turėtų būti ribojama kritika.</a:t>
            </a:r>
          </a:p>
          <a:p>
            <a:pPr algn="ctr"/>
            <a:r>
              <a:rPr lang="lt-LT" b="1" dirty="0">
                <a:solidFill>
                  <a:srgbClr val="000000"/>
                </a:solidFill>
              </a:rPr>
              <a:t>Svarbiausia yra kiekybė, o ne kokybė.</a:t>
            </a:r>
          </a:p>
          <a:p>
            <a:pPr algn="ctr"/>
            <a:r>
              <a:rPr lang="lt-LT" b="1" dirty="0">
                <a:solidFill>
                  <a:srgbClr val="000000"/>
                </a:solidFill>
              </a:rPr>
              <a:t>Nėra kvailų ar neteisingų idėjų!</a:t>
            </a:r>
            <a:endParaRPr lang="pl-PL" sz="1800" b="1" dirty="0">
              <a:solidFill>
                <a:srgbClr val="000000"/>
              </a:solidFill>
            </a:endParaRPr>
          </a:p>
        </p:txBody>
      </p:sp>
      <p:grpSp>
        <p:nvGrpSpPr>
          <p:cNvPr id="33" name="Group 32">
            <a:extLst>
              <a:ext uri="{FF2B5EF4-FFF2-40B4-BE49-F238E27FC236}">
                <a16:creationId xmlns:a16="http://schemas.microsoft.com/office/drawing/2014/main" id="{6EE25BCD-6CDF-4DF7-A2A5-A9392BCD8E9A}"/>
              </a:ext>
            </a:extLst>
          </p:cNvPr>
          <p:cNvGrpSpPr/>
          <p:nvPr/>
        </p:nvGrpSpPr>
        <p:grpSpPr>
          <a:xfrm>
            <a:off x="2065879" y="317985"/>
            <a:ext cx="1471449" cy="1510815"/>
            <a:chOff x="8736336" y="773976"/>
            <a:chExt cx="925001" cy="925018"/>
          </a:xfrm>
        </p:grpSpPr>
        <p:grpSp>
          <p:nvGrpSpPr>
            <p:cNvPr id="34" name="Graphic 2">
              <a:extLst>
                <a:ext uri="{FF2B5EF4-FFF2-40B4-BE49-F238E27FC236}">
                  <a16:creationId xmlns:a16="http://schemas.microsoft.com/office/drawing/2014/main" id="{235DD47C-6519-4085-928A-CD492739B5C2}"/>
                </a:ext>
              </a:extLst>
            </p:cNvPr>
            <p:cNvGrpSpPr/>
            <p:nvPr/>
          </p:nvGrpSpPr>
          <p:grpSpPr>
            <a:xfrm>
              <a:off x="8736336" y="773976"/>
              <a:ext cx="925001" cy="925018"/>
              <a:chOff x="8736336" y="773976"/>
              <a:chExt cx="925001" cy="925018"/>
            </a:xfrm>
            <a:solidFill>
              <a:srgbClr val="010101"/>
            </a:solidFill>
          </p:grpSpPr>
          <p:sp>
            <p:nvSpPr>
              <p:cNvPr id="37" name="Freeform 306">
                <a:extLst>
                  <a:ext uri="{FF2B5EF4-FFF2-40B4-BE49-F238E27FC236}">
                    <a16:creationId xmlns:a16="http://schemas.microsoft.com/office/drawing/2014/main" id="{CB0A945D-9A6D-4F2B-BDC0-61E3DE8253F5}"/>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rgbClr val="010101"/>
              </a:solidFill>
              <a:ln w="9028" cap="flat">
                <a:noFill/>
                <a:prstDash val="solid"/>
                <a:miter/>
              </a:ln>
            </p:spPr>
            <p:txBody>
              <a:bodyPr rtlCol="0" anchor="ctr"/>
              <a:lstStyle/>
              <a:p>
                <a:endParaRPr lang="en-US"/>
              </a:p>
            </p:txBody>
          </p:sp>
          <p:sp>
            <p:nvSpPr>
              <p:cNvPr id="38" name="Freeform 307">
                <a:extLst>
                  <a:ext uri="{FF2B5EF4-FFF2-40B4-BE49-F238E27FC236}">
                    <a16:creationId xmlns:a16="http://schemas.microsoft.com/office/drawing/2014/main" id="{0CD8C840-D0C9-448E-B85A-C4E7CFF330D1}"/>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noFill/>
                <a:prstDash val="solid"/>
                <a:miter/>
              </a:ln>
            </p:spPr>
            <p:txBody>
              <a:bodyPr rtlCol="0" anchor="ctr"/>
              <a:lstStyle/>
              <a:p>
                <a:endParaRPr lang="en-US"/>
              </a:p>
            </p:txBody>
          </p:sp>
          <p:sp>
            <p:nvSpPr>
              <p:cNvPr id="39" name="Freeform 308">
                <a:extLst>
                  <a:ext uri="{FF2B5EF4-FFF2-40B4-BE49-F238E27FC236}">
                    <a16:creationId xmlns:a16="http://schemas.microsoft.com/office/drawing/2014/main" id="{BD6876C8-AEBF-4BB8-B6AF-DB2A50893751}"/>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noFill/>
                <a:prstDash val="solid"/>
                <a:miter/>
              </a:ln>
            </p:spPr>
            <p:txBody>
              <a:bodyPr rtlCol="0" anchor="ctr"/>
              <a:lstStyle/>
              <a:p>
                <a:endParaRPr lang="en-US"/>
              </a:p>
            </p:txBody>
          </p:sp>
          <p:sp>
            <p:nvSpPr>
              <p:cNvPr id="40" name="Freeform 309">
                <a:extLst>
                  <a:ext uri="{FF2B5EF4-FFF2-40B4-BE49-F238E27FC236}">
                    <a16:creationId xmlns:a16="http://schemas.microsoft.com/office/drawing/2014/main" id="{E0CDAA8C-00AF-418A-9A46-ECBE8EBC3602}"/>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noFill/>
                <a:prstDash val="solid"/>
                <a:miter/>
              </a:ln>
            </p:spPr>
            <p:txBody>
              <a:bodyPr rtlCol="0" anchor="ctr"/>
              <a:lstStyle/>
              <a:p>
                <a:endParaRPr lang="en-US"/>
              </a:p>
            </p:txBody>
          </p:sp>
          <p:sp>
            <p:nvSpPr>
              <p:cNvPr id="41" name="Freeform 310">
                <a:extLst>
                  <a:ext uri="{FF2B5EF4-FFF2-40B4-BE49-F238E27FC236}">
                    <a16:creationId xmlns:a16="http://schemas.microsoft.com/office/drawing/2014/main" id="{431B2F1F-2E60-4256-81FC-D36B39E64B22}"/>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noFill/>
                <a:prstDash val="solid"/>
                <a:miter/>
              </a:ln>
            </p:spPr>
            <p:txBody>
              <a:bodyPr rtlCol="0" anchor="ctr"/>
              <a:lstStyle/>
              <a:p>
                <a:endParaRPr lang="en-US"/>
              </a:p>
            </p:txBody>
          </p:sp>
          <p:sp>
            <p:nvSpPr>
              <p:cNvPr id="42" name="Freeform 311">
                <a:extLst>
                  <a:ext uri="{FF2B5EF4-FFF2-40B4-BE49-F238E27FC236}">
                    <a16:creationId xmlns:a16="http://schemas.microsoft.com/office/drawing/2014/main" id="{9DA079BA-44A1-459E-B4F3-444F31DF7057}"/>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noFill/>
                <a:prstDash val="solid"/>
                <a:miter/>
              </a:ln>
            </p:spPr>
            <p:txBody>
              <a:bodyPr rtlCol="0" anchor="ctr"/>
              <a:lstStyle/>
              <a:p>
                <a:endParaRPr lang="en-US"/>
              </a:p>
            </p:txBody>
          </p:sp>
          <p:sp>
            <p:nvSpPr>
              <p:cNvPr id="43" name="Freeform 312">
                <a:extLst>
                  <a:ext uri="{FF2B5EF4-FFF2-40B4-BE49-F238E27FC236}">
                    <a16:creationId xmlns:a16="http://schemas.microsoft.com/office/drawing/2014/main" id="{118A604E-5956-468D-BC85-6D4059EF2FD5}"/>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noFill/>
                <a:prstDash val="solid"/>
                <a:miter/>
              </a:ln>
            </p:spPr>
            <p:txBody>
              <a:bodyPr rtlCol="0" anchor="ctr"/>
              <a:lstStyle/>
              <a:p>
                <a:endParaRPr lang="en-US"/>
              </a:p>
            </p:txBody>
          </p:sp>
        </p:grpSp>
        <p:sp>
          <p:nvSpPr>
            <p:cNvPr id="35" name="Freeform 304">
              <a:extLst>
                <a:ext uri="{FF2B5EF4-FFF2-40B4-BE49-F238E27FC236}">
                  <a16:creationId xmlns:a16="http://schemas.microsoft.com/office/drawing/2014/main" id="{6A594F35-E93E-4592-9301-5EA4A1E8B1F5}"/>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FFD100"/>
            </a:solidFill>
            <a:ln w="9028" cap="flat">
              <a:noFill/>
              <a:prstDash val="solid"/>
              <a:miter/>
            </a:ln>
          </p:spPr>
          <p:txBody>
            <a:bodyPr rtlCol="0" anchor="ctr"/>
            <a:lstStyle/>
            <a:p>
              <a:endParaRPr lang="en-US"/>
            </a:p>
          </p:txBody>
        </p:sp>
        <p:sp>
          <p:nvSpPr>
            <p:cNvPr id="36" name="Freeform 305">
              <a:extLst>
                <a:ext uri="{FF2B5EF4-FFF2-40B4-BE49-F238E27FC236}">
                  <a16:creationId xmlns:a16="http://schemas.microsoft.com/office/drawing/2014/main" id="{CA79299E-E832-4607-BE27-CEAE6CFEEA23}"/>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FFD100"/>
            </a:solid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32932348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0E2B48-19AC-4503-89C1-CD707391309C}"/>
              </a:ext>
            </a:extLst>
          </p:cNvPr>
          <p:cNvSpPr>
            <a:spLocks noGrp="1"/>
          </p:cNvSpPr>
          <p:nvPr>
            <p:ph type="body" sz="quarter" idx="15"/>
          </p:nvPr>
        </p:nvSpPr>
        <p:spPr/>
        <p:txBody>
          <a:bodyPr/>
          <a:lstStyle/>
          <a:p>
            <a:r>
              <a:rPr lang="en-US"/>
              <a:t>1</a:t>
            </a:r>
            <a:endParaRPr lang="en-IE"/>
          </a:p>
        </p:txBody>
      </p:sp>
      <p:sp>
        <p:nvSpPr>
          <p:cNvPr id="5" name="Text Placeholder 4">
            <a:extLst>
              <a:ext uri="{FF2B5EF4-FFF2-40B4-BE49-F238E27FC236}">
                <a16:creationId xmlns:a16="http://schemas.microsoft.com/office/drawing/2014/main" id="{2C91703A-0A74-4655-AE62-7E01E8D61D7B}"/>
              </a:ext>
            </a:extLst>
          </p:cNvPr>
          <p:cNvSpPr>
            <a:spLocks noGrp="1"/>
          </p:cNvSpPr>
          <p:nvPr>
            <p:ph type="body" sz="quarter" idx="14"/>
          </p:nvPr>
        </p:nvSpPr>
        <p:spPr/>
        <p:txBody>
          <a:bodyPr/>
          <a:lstStyle/>
          <a:p>
            <a:r>
              <a:rPr lang="lt-LT" b="1" dirty="0"/>
              <a:t>Jutiminis įkvėpimas</a:t>
            </a:r>
            <a:endParaRPr lang="en-IE" b="1" dirty="0"/>
          </a:p>
        </p:txBody>
      </p:sp>
      <p:sp>
        <p:nvSpPr>
          <p:cNvPr id="6" name="Text Placeholder 5">
            <a:extLst>
              <a:ext uri="{FF2B5EF4-FFF2-40B4-BE49-F238E27FC236}">
                <a16:creationId xmlns:a16="http://schemas.microsoft.com/office/drawing/2014/main" id="{3084866E-8603-4C33-A196-78A27D967711}"/>
              </a:ext>
            </a:extLst>
          </p:cNvPr>
          <p:cNvSpPr>
            <a:spLocks noGrp="1"/>
          </p:cNvSpPr>
          <p:nvPr>
            <p:ph type="body" sz="quarter" idx="19"/>
          </p:nvPr>
        </p:nvSpPr>
        <p:spPr/>
        <p:txBody>
          <a:bodyPr/>
          <a:lstStyle/>
          <a:p>
            <a:r>
              <a:rPr lang="en-US"/>
              <a:t>2</a:t>
            </a:r>
            <a:endParaRPr lang="en-IE"/>
          </a:p>
        </p:txBody>
      </p:sp>
      <p:sp>
        <p:nvSpPr>
          <p:cNvPr id="7" name="Text Placeholder 6">
            <a:extLst>
              <a:ext uri="{FF2B5EF4-FFF2-40B4-BE49-F238E27FC236}">
                <a16:creationId xmlns:a16="http://schemas.microsoft.com/office/drawing/2014/main" id="{E2E25089-7FA1-47F2-979F-503DCC86C23B}"/>
              </a:ext>
            </a:extLst>
          </p:cNvPr>
          <p:cNvSpPr>
            <a:spLocks noGrp="1"/>
          </p:cNvSpPr>
          <p:nvPr>
            <p:ph type="body" sz="quarter" idx="20"/>
          </p:nvPr>
        </p:nvSpPr>
        <p:spPr/>
        <p:txBody>
          <a:bodyPr/>
          <a:lstStyle/>
          <a:p>
            <a:r>
              <a:rPr lang="en-US" b="1" dirty="0" err="1"/>
              <a:t>Žaliavos</a:t>
            </a:r>
            <a:endParaRPr lang="en-IE" b="1" dirty="0"/>
          </a:p>
        </p:txBody>
      </p:sp>
      <p:sp>
        <p:nvSpPr>
          <p:cNvPr id="8" name="Text Placeholder 7">
            <a:extLst>
              <a:ext uri="{FF2B5EF4-FFF2-40B4-BE49-F238E27FC236}">
                <a16:creationId xmlns:a16="http://schemas.microsoft.com/office/drawing/2014/main" id="{6F5E0E8E-7955-4576-AE3E-20FA1F214E67}"/>
              </a:ext>
            </a:extLst>
          </p:cNvPr>
          <p:cNvSpPr>
            <a:spLocks noGrp="1"/>
          </p:cNvSpPr>
          <p:nvPr>
            <p:ph type="body" sz="quarter" idx="21"/>
          </p:nvPr>
        </p:nvSpPr>
        <p:spPr/>
        <p:txBody>
          <a:bodyPr/>
          <a:lstStyle/>
          <a:p>
            <a:r>
              <a:rPr lang="en-US"/>
              <a:t>3</a:t>
            </a:r>
            <a:endParaRPr lang="en-IE"/>
          </a:p>
        </p:txBody>
      </p:sp>
      <p:sp>
        <p:nvSpPr>
          <p:cNvPr id="9" name="Text Placeholder 8">
            <a:extLst>
              <a:ext uri="{FF2B5EF4-FFF2-40B4-BE49-F238E27FC236}">
                <a16:creationId xmlns:a16="http://schemas.microsoft.com/office/drawing/2014/main" id="{BBA2C3FC-72C6-4FEA-8AAF-A7AC458CDB48}"/>
              </a:ext>
            </a:extLst>
          </p:cNvPr>
          <p:cNvSpPr>
            <a:spLocks noGrp="1"/>
          </p:cNvSpPr>
          <p:nvPr>
            <p:ph type="body" sz="quarter" idx="22"/>
          </p:nvPr>
        </p:nvSpPr>
        <p:spPr/>
        <p:txBody>
          <a:bodyPr/>
          <a:lstStyle/>
          <a:p>
            <a:r>
              <a:rPr lang="lt-LT" b="1"/>
              <a:t>Apdorojimo technologija</a:t>
            </a:r>
          </a:p>
        </p:txBody>
      </p:sp>
      <p:sp>
        <p:nvSpPr>
          <p:cNvPr id="10" name="Text Placeholder 9">
            <a:extLst>
              <a:ext uri="{FF2B5EF4-FFF2-40B4-BE49-F238E27FC236}">
                <a16:creationId xmlns:a16="http://schemas.microsoft.com/office/drawing/2014/main" id="{F429B417-8BEE-45C0-8359-5B05330A93CB}"/>
              </a:ext>
            </a:extLst>
          </p:cNvPr>
          <p:cNvSpPr>
            <a:spLocks noGrp="1"/>
          </p:cNvSpPr>
          <p:nvPr>
            <p:ph type="body" sz="quarter" idx="23"/>
          </p:nvPr>
        </p:nvSpPr>
        <p:spPr/>
        <p:txBody>
          <a:bodyPr/>
          <a:lstStyle/>
          <a:p>
            <a:r>
              <a:rPr lang="en-US"/>
              <a:t>4</a:t>
            </a:r>
            <a:endParaRPr lang="en-IE"/>
          </a:p>
        </p:txBody>
      </p:sp>
      <p:sp>
        <p:nvSpPr>
          <p:cNvPr id="11" name="Text Placeholder 10">
            <a:extLst>
              <a:ext uri="{FF2B5EF4-FFF2-40B4-BE49-F238E27FC236}">
                <a16:creationId xmlns:a16="http://schemas.microsoft.com/office/drawing/2014/main" id="{88CC2A94-2C82-41CA-B2E0-E0CF8783AB93}"/>
              </a:ext>
            </a:extLst>
          </p:cNvPr>
          <p:cNvSpPr>
            <a:spLocks noGrp="1"/>
          </p:cNvSpPr>
          <p:nvPr>
            <p:ph type="body" sz="quarter" idx="24"/>
          </p:nvPr>
        </p:nvSpPr>
        <p:spPr/>
        <p:txBody>
          <a:bodyPr/>
          <a:lstStyle/>
          <a:p>
            <a:r>
              <a:rPr lang="lt-LT" b="1" dirty="0"/>
              <a:t>Taikymas</a:t>
            </a:r>
            <a:endParaRPr lang="en-IE" b="1" dirty="0"/>
          </a:p>
        </p:txBody>
      </p:sp>
      <p:sp>
        <p:nvSpPr>
          <p:cNvPr id="12" name="Text Placeholder 11">
            <a:extLst>
              <a:ext uri="{FF2B5EF4-FFF2-40B4-BE49-F238E27FC236}">
                <a16:creationId xmlns:a16="http://schemas.microsoft.com/office/drawing/2014/main" id="{84C85974-FEF1-4268-B1F1-4E71DE709F67}"/>
              </a:ext>
            </a:extLst>
          </p:cNvPr>
          <p:cNvSpPr>
            <a:spLocks noGrp="1"/>
          </p:cNvSpPr>
          <p:nvPr>
            <p:ph type="body" sz="quarter" idx="25"/>
          </p:nvPr>
        </p:nvSpPr>
        <p:spPr/>
        <p:txBody>
          <a:bodyPr/>
          <a:lstStyle/>
          <a:p>
            <a:r>
              <a:rPr lang="en-US"/>
              <a:t>5</a:t>
            </a:r>
            <a:endParaRPr lang="en-IE"/>
          </a:p>
        </p:txBody>
      </p:sp>
      <p:sp>
        <p:nvSpPr>
          <p:cNvPr id="13" name="Text Placeholder 12">
            <a:extLst>
              <a:ext uri="{FF2B5EF4-FFF2-40B4-BE49-F238E27FC236}">
                <a16:creationId xmlns:a16="http://schemas.microsoft.com/office/drawing/2014/main" id="{D05ECA3F-A64E-4B70-85BB-8FAA416FFEA1}"/>
              </a:ext>
            </a:extLst>
          </p:cNvPr>
          <p:cNvSpPr>
            <a:spLocks noGrp="1"/>
          </p:cNvSpPr>
          <p:nvPr>
            <p:ph type="body" sz="quarter" idx="26"/>
          </p:nvPr>
        </p:nvSpPr>
        <p:spPr/>
        <p:txBody>
          <a:bodyPr/>
          <a:lstStyle/>
          <a:p>
            <a:r>
              <a:rPr lang="lt-LT" b="1" dirty="0"/>
              <a:t>Taisyklės ir apribojimai </a:t>
            </a:r>
          </a:p>
        </p:txBody>
      </p:sp>
      <p:sp>
        <p:nvSpPr>
          <p:cNvPr id="14" name="Text Placeholder 2">
            <a:extLst>
              <a:ext uri="{FF2B5EF4-FFF2-40B4-BE49-F238E27FC236}">
                <a16:creationId xmlns:a16="http://schemas.microsoft.com/office/drawing/2014/main" id="{8F6F614C-0B9F-4BC9-8266-D4319676BFE7}"/>
              </a:ext>
            </a:extLst>
          </p:cNvPr>
          <p:cNvSpPr>
            <a:spLocks noGrp="1"/>
          </p:cNvSpPr>
          <p:nvPr>
            <p:ph type="body" sz="quarter" idx="18"/>
          </p:nvPr>
        </p:nvSpPr>
        <p:spPr>
          <a:xfrm>
            <a:off x="612742" y="1659118"/>
            <a:ext cx="4892512" cy="4807670"/>
          </a:xfrm>
        </p:spPr>
        <p:txBody>
          <a:bodyPr>
            <a:noAutofit/>
          </a:bodyPr>
          <a:lstStyle/>
          <a:p>
            <a:pPr indent="-230400" fontAlgn="base">
              <a:buFont typeface="Arial" panose="020B0604020202020204" pitchFamily="34" charset="0"/>
              <a:buChar char="•"/>
            </a:pPr>
            <a:r>
              <a:rPr lang="lt-LT" sz="2300"/>
              <a:t>Naujų skonių ir produktų kūrimas reikalauja kruopštaus </a:t>
            </a:r>
            <a:r>
              <a:rPr lang="lt-LT" sz="2300" b="1"/>
              <a:t>planavimo</a:t>
            </a:r>
            <a:r>
              <a:rPr lang="lt-LT" sz="2300"/>
              <a:t> ir nevaržomo </a:t>
            </a:r>
            <a:r>
              <a:rPr lang="lt-LT" sz="2300" b="1"/>
              <a:t>kūrybiškumo;</a:t>
            </a:r>
            <a:endParaRPr lang="lt-LT" sz="2300"/>
          </a:p>
          <a:p>
            <a:pPr indent="-230400" fontAlgn="base">
              <a:buFont typeface="Arial" panose="020B0604020202020204" pitchFamily="34" charset="0"/>
              <a:buChar char="•"/>
            </a:pPr>
            <a:r>
              <a:rPr lang="lt-LT" sz="2300"/>
              <a:t>Dizaininio mąstymo taikymas maisto ir gėrimų inovacijų procese gali įkvėpti naujas idėjas, kurios atitinka </a:t>
            </a:r>
            <a:r>
              <a:rPr lang="lt-LT" sz="2300" b="1"/>
              <a:t>naujas</a:t>
            </a:r>
            <a:r>
              <a:rPr lang="lt-LT" sz="2300"/>
              <a:t> </a:t>
            </a:r>
            <a:r>
              <a:rPr lang="lt-LT" sz="2300" b="1"/>
              <a:t>tendencijas;</a:t>
            </a:r>
            <a:endParaRPr lang="lt-LT" sz="2300"/>
          </a:p>
          <a:p>
            <a:pPr indent="-230400" fontAlgn="base">
              <a:buFont typeface="Arial" panose="020B0604020202020204" pitchFamily="34" charset="0"/>
              <a:buChar char="•"/>
            </a:pPr>
            <a:r>
              <a:rPr lang="en-US" sz="2300"/>
              <a:t>Šio proceso metu reikia inventorizuoti </a:t>
            </a:r>
            <a:r>
              <a:rPr lang="en-US" sz="2300" b="1"/>
              <a:t>turimus išteklius </a:t>
            </a:r>
            <a:r>
              <a:rPr lang="en-US" sz="2300"/>
              <a:t>ir palikti vietos naujiems ištekliams kurti;</a:t>
            </a:r>
            <a:endParaRPr lang="lt-LT" sz="2300"/>
          </a:p>
          <a:p>
            <a:pPr indent="-230400" fontAlgn="base">
              <a:buFont typeface="Arial" panose="020B0604020202020204" pitchFamily="34" charset="0"/>
              <a:buChar char="•"/>
            </a:pPr>
            <a:r>
              <a:rPr lang="lt-LT" sz="2300"/>
              <a:t>Norėdami pradėti, dalijamės informacija, kaip galima maišyti ir derinti </a:t>
            </a:r>
            <a:r>
              <a:rPr lang="lt-LT" sz="2300" b="1"/>
              <a:t>penkis kintamuosius </a:t>
            </a:r>
            <a:r>
              <a:rPr lang="lt-LT" sz="2300"/>
              <a:t>ieškant geriausio sprendimo.</a:t>
            </a:r>
          </a:p>
          <a:p>
            <a:endParaRPr lang="en-IE" sz="2300"/>
          </a:p>
        </p:txBody>
      </p:sp>
      <p:sp>
        <p:nvSpPr>
          <p:cNvPr id="15" name="Text Placeholder 3">
            <a:extLst>
              <a:ext uri="{FF2B5EF4-FFF2-40B4-BE49-F238E27FC236}">
                <a16:creationId xmlns:a16="http://schemas.microsoft.com/office/drawing/2014/main" id="{1D82194A-C402-4CF2-B0E9-2D38702A4EF1}"/>
              </a:ext>
            </a:extLst>
          </p:cNvPr>
          <p:cNvSpPr>
            <a:spLocks noGrp="1"/>
          </p:cNvSpPr>
          <p:nvPr>
            <p:ph type="body" sz="quarter" idx="16"/>
          </p:nvPr>
        </p:nvSpPr>
        <p:spPr>
          <a:xfrm>
            <a:off x="744718" y="141402"/>
            <a:ext cx="4947475" cy="1291472"/>
          </a:xfrm>
        </p:spPr>
        <p:txBody>
          <a:bodyPr vert="horz" lIns="91440" tIns="45720" rIns="91440" bIns="45720" rtlCol="0" anchor="t">
            <a:normAutofit fontScale="70000" lnSpcReduction="20000"/>
          </a:bodyPr>
          <a:lstStyle/>
          <a:p>
            <a:pPr>
              <a:lnSpc>
                <a:spcPct val="120000"/>
              </a:lnSpc>
            </a:pPr>
            <a:r>
              <a:rPr lang="lt-LT" b="1" dirty="0"/>
              <a:t>Idėjų kūrimo etapo pradžia – dizaino mąstysena maisto industrijoje</a:t>
            </a:r>
            <a:endParaRPr lang="en-IE" b="1" dirty="0"/>
          </a:p>
        </p:txBody>
      </p:sp>
      <p:sp>
        <p:nvSpPr>
          <p:cNvPr id="16" name="TextBox 15">
            <a:extLst>
              <a:ext uri="{FF2B5EF4-FFF2-40B4-BE49-F238E27FC236}">
                <a16:creationId xmlns:a16="http://schemas.microsoft.com/office/drawing/2014/main" id="{0AA84C84-DA56-4150-AA87-8E900E4F74FC}"/>
              </a:ext>
            </a:extLst>
          </p:cNvPr>
          <p:cNvSpPr txBox="1"/>
          <p:nvPr/>
        </p:nvSpPr>
        <p:spPr>
          <a:xfrm>
            <a:off x="6363093" y="141402"/>
            <a:ext cx="5331690" cy="1077218"/>
          </a:xfrm>
          <a:prstGeom prst="rect">
            <a:avLst/>
          </a:prstGeom>
          <a:noFill/>
        </p:spPr>
        <p:txBody>
          <a:bodyPr wrap="square" rtlCol="0">
            <a:spAutoFit/>
          </a:bodyPr>
          <a:lstStyle/>
          <a:p>
            <a:pPr algn="ctr"/>
            <a:r>
              <a:rPr lang="en-US" sz="3200" b="1" dirty="0">
                <a:solidFill>
                  <a:srgbClr val="1188A3"/>
                </a:solidFill>
              </a:rPr>
              <a:t>Dizain</a:t>
            </a:r>
            <a:r>
              <a:rPr lang="lt-LT" sz="3200" b="1" dirty="0">
                <a:solidFill>
                  <a:srgbClr val="1188A3"/>
                </a:solidFill>
              </a:rPr>
              <a:t>o mąstysenos</a:t>
            </a:r>
            <a:r>
              <a:rPr lang="en-US" sz="3200" b="1" dirty="0">
                <a:solidFill>
                  <a:srgbClr val="1188A3"/>
                </a:solidFill>
              </a:rPr>
              <a:t> </a:t>
            </a:r>
            <a:r>
              <a:rPr lang="lt-LT" sz="3200" b="1" dirty="0">
                <a:solidFill>
                  <a:srgbClr val="1188A3"/>
                </a:solidFill>
              </a:rPr>
              <a:t>maisto industrijoje </a:t>
            </a:r>
            <a:r>
              <a:rPr lang="en-US" sz="3200" b="1" dirty="0" err="1">
                <a:solidFill>
                  <a:srgbClr val="1188A3"/>
                </a:solidFill>
              </a:rPr>
              <a:t>kintamieji</a:t>
            </a:r>
            <a:endParaRPr lang="en-IE" sz="3200" b="1" dirty="0">
              <a:solidFill>
                <a:srgbClr val="1188A3"/>
              </a:solidFill>
            </a:endParaRPr>
          </a:p>
        </p:txBody>
      </p:sp>
    </p:spTree>
    <p:extLst>
      <p:ext uri="{BB962C8B-B14F-4D97-AF65-F5344CB8AC3E}">
        <p14:creationId xmlns:p14="http://schemas.microsoft.com/office/powerpoint/2010/main" val="2900410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2CDFE9-D78F-4C3A-82BC-9DD52CD0AFDA}"/>
              </a:ext>
            </a:extLst>
          </p:cNvPr>
          <p:cNvSpPr>
            <a:spLocks noGrp="1"/>
          </p:cNvSpPr>
          <p:nvPr>
            <p:ph type="body" sz="quarter" idx="18"/>
          </p:nvPr>
        </p:nvSpPr>
        <p:spPr>
          <a:xfrm>
            <a:off x="443060" y="1574276"/>
            <a:ext cx="11099756" cy="4050439"/>
          </a:xfrm>
        </p:spPr>
        <p:txBody>
          <a:bodyPr>
            <a:normAutofit/>
          </a:bodyPr>
          <a:lstStyle/>
          <a:p>
            <a:pPr indent="0"/>
            <a:r>
              <a:rPr lang="lt-LT" b="1" dirty="0"/>
              <a:t>Dizaino mąstysena visada prasideda nuo koncepcijos arba klausimo. </a:t>
            </a:r>
            <a:r>
              <a:rPr lang="lt-LT" dirty="0"/>
              <a:t>Galbūt pastebėjote spragą tam tikrame gėrimų rinkos segmente arba neseniai paragavote naujo skonio uogų, kurias norite panaudoti naujame kūrinyje? Kad ir kokia būtų paskata, pradėkite ją tyrinėti.</a:t>
            </a:r>
          </a:p>
          <a:p>
            <a:pPr indent="0"/>
            <a:r>
              <a:rPr lang="lt-LT" dirty="0"/>
              <a:t>Nors dar tik pradedate, šis žingsnis reikalauja daugiausiai energijos ir smalsumo. Tačiau iš tikrųjų niekada nepradedate nuo tuščio lapo. </a:t>
            </a:r>
            <a:r>
              <a:rPr lang="lt-LT" b="1" dirty="0"/>
              <a:t>Kuriant skonį ir gaminius, idėjos dažnai kyla iš jūsų pačių patirties ir sukeltų pojūčių bei jausmų</a:t>
            </a:r>
            <a:r>
              <a:rPr lang="lt-LT" dirty="0"/>
              <a:t>.</a:t>
            </a:r>
          </a:p>
          <a:p>
            <a:pPr indent="0"/>
            <a:r>
              <a:rPr lang="lt-LT" dirty="0"/>
              <a:t>Įsisavindami naujus kvapus, skonius ir kitus pojūčius, užfiksuokite šias akimirkas ir paklauskite savęs, kas jums patinka. Kai prireiks įkvėpimo, šios detalės gali suteikti kibirkštį.</a:t>
            </a:r>
          </a:p>
          <a:p>
            <a:pPr indent="0"/>
            <a:endParaRPr lang="lt-LT" dirty="0"/>
          </a:p>
        </p:txBody>
      </p:sp>
      <p:sp>
        <p:nvSpPr>
          <p:cNvPr id="3" name="Text Placeholder 2">
            <a:extLst>
              <a:ext uri="{FF2B5EF4-FFF2-40B4-BE49-F238E27FC236}">
                <a16:creationId xmlns:a16="http://schemas.microsoft.com/office/drawing/2014/main" id="{C5A2DC82-A8B5-42BA-B41D-BDAE8411AACE}"/>
              </a:ext>
            </a:extLst>
          </p:cNvPr>
          <p:cNvSpPr>
            <a:spLocks noGrp="1"/>
          </p:cNvSpPr>
          <p:nvPr>
            <p:ph type="body" sz="quarter" idx="16"/>
          </p:nvPr>
        </p:nvSpPr>
        <p:spPr>
          <a:xfrm>
            <a:off x="723899" y="542757"/>
            <a:ext cx="11229189" cy="690528"/>
          </a:xfrm>
        </p:spPr>
        <p:txBody>
          <a:bodyPr>
            <a:noAutofit/>
          </a:bodyPr>
          <a:lstStyle/>
          <a:p>
            <a:r>
              <a:rPr lang="lt-LT" sz="2800" dirty="0"/>
              <a:t>Kintamasis Nr. 1 maisto industrijos dizaino mąstysenoje</a:t>
            </a:r>
            <a:r>
              <a:rPr lang="en-US" sz="2800" dirty="0"/>
              <a:t>: </a:t>
            </a:r>
            <a:r>
              <a:rPr lang="lt-LT" sz="2800" b="1" dirty="0"/>
              <a:t>Jutiminis įkvėpimas</a:t>
            </a:r>
            <a:endParaRPr lang="en-IE" sz="2800" b="1" dirty="0"/>
          </a:p>
        </p:txBody>
      </p:sp>
    </p:spTree>
    <p:extLst>
      <p:ext uri="{BB962C8B-B14F-4D97-AF65-F5344CB8AC3E}">
        <p14:creationId xmlns:p14="http://schemas.microsoft.com/office/powerpoint/2010/main" val="34588281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09C656-C717-4405-9A44-4E9D87D89537}"/>
              </a:ext>
            </a:extLst>
          </p:cNvPr>
          <p:cNvSpPr>
            <a:spLocks noGrp="1"/>
          </p:cNvSpPr>
          <p:nvPr>
            <p:ph type="body" sz="quarter" idx="18"/>
          </p:nvPr>
        </p:nvSpPr>
        <p:spPr>
          <a:xfrm>
            <a:off x="461913" y="1640264"/>
            <a:ext cx="11080903" cy="3984451"/>
          </a:xfrm>
        </p:spPr>
        <p:txBody>
          <a:bodyPr>
            <a:normAutofit/>
          </a:bodyPr>
          <a:lstStyle/>
          <a:p>
            <a:pPr indent="0"/>
            <a:r>
              <a:rPr lang="lt-LT" dirty="0"/>
              <a:t>Turėdami koncepciją ar klausimą, pavyzdžiui, „Kaip šį gėlių aromatą paversti ledais?“ arba „Kaip geriausiai pritaikyti jūros dumblių skonį?“, galite pradėti kurti skonį ir produktą. </a:t>
            </a:r>
            <a:r>
              <a:rPr lang="lt-LT" b="1" dirty="0"/>
              <a:t>Būtent čia pasireiškia kūrybiškumo ir mokslinio griežtumo postūmis</a:t>
            </a:r>
            <a:r>
              <a:rPr lang="lt-LT" dirty="0"/>
              <a:t>.</a:t>
            </a:r>
          </a:p>
          <a:p>
            <a:pPr indent="0"/>
            <a:r>
              <a:rPr lang="lt-LT" dirty="0"/>
              <a:t>Tūkstančius turimų žaliavų galima suskirstyti į tris kategorijas: </a:t>
            </a:r>
            <a:r>
              <a:rPr lang="lt-LT" b="1" dirty="0"/>
              <a:t>žinomos sudedamosios dalys, nežinomos sudedamosios dalys </a:t>
            </a:r>
            <a:r>
              <a:rPr lang="lt-LT" dirty="0"/>
              <a:t>ir </a:t>
            </a:r>
            <a:r>
              <a:rPr lang="lt-LT" b="1" dirty="0"/>
              <a:t>žinomos sudedamosios dalys</a:t>
            </a:r>
            <a:r>
              <a:rPr lang="lt-LT" dirty="0"/>
              <a:t>, </a:t>
            </a:r>
            <a:r>
              <a:rPr lang="lt-LT" b="1" dirty="0"/>
              <a:t>į kurias dažnai net neatsižvelgiama</a:t>
            </a:r>
            <a:r>
              <a:rPr lang="lt-LT" dirty="0"/>
              <a:t>, pavyzdžiui, dažnai atmetama ananaso šerdis.</a:t>
            </a:r>
          </a:p>
          <a:p>
            <a:pPr indent="0"/>
            <a:r>
              <a:rPr lang="lt-LT" dirty="0"/>
              <a:t>Vadovaudamiesi dizaino mąstysenos principais, galite pradėti kurti skonio receptą ir derinti vienos ar visų kategorijų žaliavas.</a:t>
            </a:r>
          </a:p>
        </p:txBody>
      </p:sp>
      <p:sp>
        <p:nvSpPr>
          <p:cNvPr id="3" name="Text Placeholder 2">
            <a:extLst>
              <a:ext uri="{FF2B5EF4-FFF2-40B4-BE49-F238E27FC236}">
                <a16:creationId xmlns:a16="http://schemas.microsoft.com/office/drawing/2014/main" id="{850E3515-C953-4123-B619-4E35D83ABD56}"/>
              </a:ext>
            </a:extLst>
          </p:cNvPr>
          <p:cNvSpPr>
            <a:spLocks noGrp="1"/>
          </p:cNvSpPr>
          <p:nvPr>
            <p:ph type="body" sz="quarter" idx="16"/>
          </p:nvPr>
        </p:nvSpPr>
        <p:spPr/>
        <p:txBody>
          <a:bodyPr>
            <a:normAutofit fontScale="85000" lnSpcReduction="10000"/>
          </a:bodyPr>
          <a:lstStyle/>
          <a:p>
            <a:r>
              <a:rPr lang="lt-LT" dirty="0"/>
              <a:t>Kintamasis Nr. 2 maisto industrijos dizaino mąstysenoje</a:t>
            </a:r>
            <a:r>
              <a:rPr lang="en-US" dirty="0"/>
              <a:t>: </a:t>
            </a:r>
            <a:r>
              <a:rPr lang="lt-LT" b="1" dirty="0"/>
              <a:t>Žaliava</a:t>
            </a:r>
            <a:endParaRPr lang="en-IE" b="1" dirty="0"/>
          </a:p>
        </p:txBody>
      </p:sp>
    </p:spTree>
    <p:extLst>
      <p:ext uri="{BB962C8B-B14F-4D97-AF65-F5344CB8AC3E}">
        <p14:creationId xmlns:p14="http://schemas.microsoft.com/office/powerpoint/2010/main" val="41927712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B51E50-DF53-401F-A7A7-D37F36309A01}"/>
              </a:ext>
            </a:extLst>
          </p:cNvPr>
          <p:cNvSpPr>
            <a:spLocks noGrp="1"/>
          </p:cNvSpPr>
          <p:nvPr>
            <p:ph type="body" sz="quarter" idx="18"/>
          </p:nvPr>
        </p:nvSpPr>
        <p:spPr>
          <a:xfrm>
            <a:off x="466042" y="1564849"/>
            <a:ext cx="11076774" cy="4059866"/>
          </a:xfrm>
        </p:spPr>
        <p:txBody>
          <a:bodyPr>
            <a:normAutofit/>
          </a:bodyPr>
          <a:lstStyle/>
          <a:p>
            <a:pPr indent="0"/>
            <a:r>
              <a:rPr lang="lt-LT" dirty="0"/>
              <a:t>Taip, į naują kūrinį galite įdėti visą citriną, bet dažniausiai ją dėsite į tinktūrą, infuzuosite, distiliuosite arba iš jos gaminsite ekstraktą. Tai tik kelios perdirbimo technologijos, kurias galima taikyti žaliavoms kuriant naują gaminį. Kad ir kokią  pasirinksite-  rezultatas bus unikalus.</a:t>
            </a:r>
          </a:p>
          <a:p>
            <a:pPr indent="0"/>
            <a:r>
              <a:rPr lang="lt-LT" dirty="0"/>
              <a:t>Technologijos, kurias svarstote, gali būti plačiai žinomos ir prieinamos arba specialiai sukurtos unikaliems naujojo produkto iššūkiams spręsti. </a:t>
            </a:r>
            <a:r>
              <a:rPr lang="lt-LT" b="1" dirty="0"/>
              <a:t>Naudodami dizaino mąstyseną, galite sujungti bet kokias žaliavas su bet kokia perdirbimo technologija ir rasti įvairių sprendimų </a:t>
            </a:r>
            <a:r>
              <a:rPr lang="lt-LT" dirty="0"/>
              <a:t>–</a:t>
            </a:r>
            <a:r>
              <a:rPr lang="lt-LT" b="1" dirty="0"/>
              <a:t> nuo jau gerai žinomos tendencijos iki visiškai naujo darbo su maisto produktais būdo.</a:t>
            </a:r>
          </a:p>
        </p:txBody>
      </p:sp>
      <p:sp>
        <p:nvSpPr>
          <p:cNvPr id="4" name="Text Placeholder 2">
            <a:extLst>
              <a:ext uri="{FF2B5EF4-FFF2-40B4-BE49-F238E27FC236}">
                <a16:creationId xmlns:a16="http://schemas.microsoft.com/office/drawing/2014/main" id="{A954A7F5-A3AF-4D77-8BA9-E7798365ED5E}"/>
              </a:ext>
            </a:extLst>
          </p:cNvPr>
          <p:cNvSpPr>
            <a:spLocks noGrp="1"/>
          </p:cNvSpPr>
          <p:nvPr>
            <p:ph type="body" sz="quarter" idx="16"/>
          </p:nvPr>
        </p:nvSpPr>
        <p:spPr>
          <a:xfrm>
            <a:off x="735012" y="401687"/>
            <a:ext cx="11076774" cy="970960"/>
          </a:xfrm>
        </p:spPr>
        <p:txBody>
          <a:bodyPr anchor="ctr">
            <a:normAutofit fontScale="92500" lnSpcReduction="10000"/>
          </a:bodyPr>
          <a:lstStyle/>
          <a:p>
            <a:r>
              <a:rPr lang="lt-LT" dirty="0"/>
              <a:t>Kintamasis Nr. 3 maisto industrijos dizaino mąstysenoje: </a:t>
            </a:r>
            <a:r>
              <a:rPr lang="lt-LT" b="1" dirty="0"/>
              <a:t>Apdorojimo technologija</a:t>
            </a:r>
          </a:p>
        </p:txBody>
      </p:sp>
    </p:spTree>
    <p:extLst>
      <p:ext uri="{BB962C8B-B14F-4D97-AF65-F5344CB8AC3E}">
        <p14:creationId xmlns:p14="http://schemas.microsoft.com/office/powerpoint/2010/main" val="18921173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137CE1-AD19-433B-88FC-458791B8F4DF}"/>
              </a:ext>
            </a:extLst>
          </p:cNvPr>
          <p:cNvSpPr>
            <a:spLocks noGrp="1"/>
          </p:cNvSpPr>
          <p:nvPr>
            <p:ph type="body" sz="quarter" idx="18"/>
          </p:nvPr>
        </p:nvSpPr>
        <p:spPr>
          <a:xfrm>
            <a:off x="433633" y="1593130"/>
            <a:ext cx="11109183" cy="4031585"/>
          </a:xfrm>
        </p:spPr>
        <p:txBody>
          <a:bodyPr>
            <a:normAutofit/>
          </a:bodyPr>
          <a:lstStyle/>
          <a:p>
            <a:pPr indent="0"/>
            <a:r>
              <a:rPr lang="lt-LT" dirty="0"/>
              <a:t>Kaip ir kai kurių kitų kintamųjų atveju, yra tipiškų ir netikėtų arba dar nesugalvotų taikymų.</a:t>
            </a:r>
          </a:p>
          <a:p>
            <a:pPr indent="0"/>
            <a:r>
              <a:rPr lang="lt-LT" b="1" dirty="0"/>
              <a:t>Įdomių dalykų nutinka, kai peržengiamos tradicinio naudojimo ribos. </a:t>
            </a:r>
            <a:r>
              <a:rPr lang="lt-LT" dirty="0"/>
              <a:t>Pavyzdžiui, šokoladas. Yra tikėtini naudojimo būdai, pavyzdžiui, desertuose, o kai kurie gamintojai kakavos ekstraktų deda net į sūrį ar jogurtą. Tačiau Meksikoje šokoladas yra esminis unikalaus pikantiško padažo </a:t>
            </a:r>
            <a:r>
              <a:rPr lang="lt-LT" i="1" dirty="0"/>
              <a:t>molé</a:t>
            </a:r>
            <a:r>
              <a:rPr lang="lt-LT" dirty="0"/>
              <a:t> ingredientas.</a:t>
            </a:r>
          </a:p>
          <a:p>
            <a:pPr indent="0"/>
            <a:r>
              <a:rPr lang="lt-LT" dirty="0"/>
              <a:t>Taikydami dizaino mąstysenos procesą „sumaišyk ir pritaikyk“, galite gauti įkvėpimą maisto atliekų produktą paversti visiškai nauju produktu arba įmaišyti naują ingredientą į kažką labiau standartinio, pavyzdžiui, į paruoštą gerti kavos produktą.</a:t>
            </a:r>
          </a:p>
        </p:txBody>
      </p:sp>
      <p:sp>
        <p:nvSpPr>
          <p:cNvPr id="4" name="Text Placeholder 2">
            <a:extLst>
              <a:ext uri="{FF2B5EF4-FFF2-40B4-BE49-F238E27FC236}">
                <a16:creationId xmlns:a16="http://schemas.microsoft.com/office/drawing/2014/main" id="{4838896B-E1E6-4A87-AEC0-AC30D063B8BC}"/>
              </a:ext>
            </a:extLst>
          </p:cNvPr>
          <p:cNvSpPr>
            <a:spLocks noGrp="1"/>
          </p:cNvSpPr>
          <p:nvPr>
            <p:ph type="body" sz="quarter" idx="16"/>
          </p:nvPr>
        </p:nvSpPr>
        <p:spPr>
          <a:xfrm>
            <a:off x="1141413" y="650673"/>
            <a:ext cx="10807700" cy="582612"/>
          </a:xfrm>
        </p:spPr>
        <p:txBody>
          <a:bodyPr anchor="ctr">
            <a:noAutofit/>
          </a:bodyPr>
          <a:lstStyle/>
          <a:p>
            <a:r>
              <a:rPr lang="lt-LT" sz="3200" dirty="0"/>
              <a:t>Kintamasis Nr. 4 maisto industrijos dizaino mąstysenoje: </a:t>
            </a:r>
            <a:r>
              <a:rPr lang="lt-LT" sz="3200" b="1" dirty="0"/>
              <a:t>Taikymas</a:t>
            </a:r>
            <a:endParaRPr lang="en-IE" sz="3200" b="1" dirty="0"/>
          </a:p>
        </p:txBody>
      </p:sp>
    </p:spTree>
    <p:extLst>
      <p:ext uri="{BB962C8B-B14F-4D97-AF65-F5344CB8AC3E}">
        <p14:creationId xmlns:p14="http://schemas.microsoft.com/office/powerpoint/2010/main" val="41398554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7CA1BE-38BF-43B8-9ACE-F4BFB36E8C9C}"/>
              </a:ext>
            </a:extLst>
          </p:cNvPr>
          <p:cNvSpPr>
            <a:spLocks noGrp="1"/>
          </p:cNvSpPr>
          <p:nvPr>
            <p:ph type="body" sz="quarter" idx="18"/>
          </p:nvPr>
        </p:nvSpPr>
        <p:spPr>
          <a:xfrm>
            <a:off x="424206" y="1757011"/>
            <a:ext cx="11118610" cy="3867704"/>
          </a:xfrm>
        </p:spPr>
        <p:txBody>
          <a:bodyPr/>
          <a:lstStyle/>
          <a:p>
            <a:pPr indent="0"/>
            <a:r>
              <a:rPr lang="lt-LT" b="1" dirty="0">
                <a:solidFill>
                  <a:srgbClr val="1188A3"/>
                </a:solidFill>
              </a:rPr>
              <a:t>Kartais apribojimai suteikia įkvėpimo. </a:t>
            </a:r>
          </a:p>
          <a:p>
            <a:pPr indent="0"/>
            <a:r>
              <a:rPr lang="lt-LT" dirty="0"/>
              <a:t>Tikėtina, kad gaminio rinkoje galioja specialios taisyklės, kurios gali nulemti tam tikrus veiksnius, pavyzdžiui, kiek konkrečios sudedamosios dalies galima naudoti. Pavyzdžiui, </a:t>
            </a:r>
            <a:r>
              <a:rPr lang="lt-LT" b="1" dirty="0"/>
              <a:t>cukraus mokestis </a:t>
            </a:r>
            <a:r>
              <a:rPr lang="lt-LT" dirty="0"/>
              <a:t>siūlomoje pardavimo šalyje gali apriboti cukraus kiekį gėrime, o neseniai Europoje savanoriškai </a:t>
            </a:r>
            <a:r>
              <a:rPr lang="lt-LT" b="1" dirty="0"/>
              <a:t>uždraudus energinius gėrimus</a:t>
            </a:r>
            <a:r>
              <a:rPr lang="lt-LT" dirty="0"/>
              <a:t>, gamintojai pakeitė produktų sudėtį, kad juose būtų mažiau kofeino. </a:t>
            </a:r>
          </a:p>
          <a:p>
            <a:pPr indent="0"/>
            <a:r>
              <a:rPr lang="lt-LT" b="1" dirty="0"/>
              <a:t>Tokie parametrai, taip pat sąnaudos ir turimi ištekliai bei priemonės gali padėti struktūrizuoti mąstymą ir taip  rasti galutinį sprendimą.</a:t>
            </a:r>
          </a:p>
        </p:txBody>
      </p:sp>
      <p:sp>
        <p:nvSpPr>
          <p:cNvPr id="4" name="Text Placeholder 2">
            <a:extLst>
              <a:ext uri="{FF2B5EF4-FFF2-40B4-BE49-F238E27FC236}">
                <a16:creationId xmlns:a16="http://schemas.microsoft.com/office/drawing/2014/main" id="{A8A6E8BA-070E-4AC5-A535-9BCE691E7C82}"/>
              </a:ext>
            </a:extLst>
          </p:cNvPr>
          <p:cNvSpPr>
            <a:spLocks noGrp="1"/>
          </p:cNvSpPr>
          <p:nvPr>
            <p:ph type="body" sz="quarter" idx="16"/>
          </p:nvPr>
        </p:nvSpPr>
        <p:spPr>
          <a:xfrm>
            <a:off x="291551" y="493820"/>
            <a:ext cx="10808102" cy="1234911"/>
          </a:xfrm>
        </p:spPr>
        <p:txBody>
          <a:bodyPr anchor="ctr">
            <a:normAutofit/>
          </a:bodyPr>
          <a:lstStyle/>
          <a:p>
            <a:pPr algn="r"/>
            <a:r>
              <a:rPr lang="lt-LT" dirty="0"/>
              <a:t>Kintamasis Nr. 5 maisto industrijos dizaininiame mąstyme</a:t>
            </a:r>
            <a:r>
              <a:rPr lang="en-US" dirty="0"/>
              <a:t>: </a:t>
            </a:r>
            <a:r>
              <a:rPr lang="lt-LT" b="1" dirty="0"/>
              <a:t>Taisyklės ir apribojimai</a:t>
            </a:r>
            <a:endParaRPr lang="en-IE" b="1" dirty="0"/>
          </a:p>
        </p:txBody>
      </p:sp>
    </p:spTree>
    <p:extLst>
      <p:ext uri="{BB962C8B-B14F-4D97-AF65-F5344CB8AC3E}">
        <p14:creationId xmlns:p14="http://schemas.microsoft.com/office/powerpoint/2010/main" val="1090569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ABF2DA-EEDC-9049-B6A4-E12546FDE13E}"/>
              </a:ext>
            </a:extLst>
          </p:cNvPr>
          <p:cNvSpPr>
            <a:spLocks noGrp="1"/>
          </p:cNvSpPr>
          <p:nvPr>
            <p:ph type="body" sz="quarter" idx="13"/>
          </p:nvPr>
        </p:nvSpPr>
        <p:spPr/>
        <p:txBody>
          <a:bodyPr/>
          <a:lstStyle/>
          <a:p>
            <a:r>
              <a:rPr lang="lt-LT" i="0" dirty="0">
                <a:latin typeface="Arial"/>
                <a:cs typeface="Arial"/>
              </a:rPr>
              <a:t>Tai pirmasis Europoje atviros prieigos mokymo kursas, skirtas MVĮ, diegiančioms naujoves senjorams skirto maisto srityje. Šis kursas skirtas savarankiškam mokymuisi ir mokymuisi klasėje.</a:t>
            </a:r>
            <a:endParaRPr lang="en-US" dirty="0">
              <a:latin typeface="Arial"/>
              <a:cs typeface="Arial"/>
            </a:endParaRPr>
          </a:p>
        </p:txBody>
      </p:sp>
      <p:pic>
        <p:nvPicPr>
          <p:cNvPr id="6" name="Picture Placeholder 5" descr="Colored windows">
            <a:extLst>
              <a:ext uri="{FF2B5EF4-FFF2-40B4-BE49-F238E27FC236}">
                <a16:creationId xmlns:a16="http://schemas.microsoft.com/office/drawing/2014/main" id="{5552648D-D378-4DDD-8FF6-CCC0E71884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615338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7F44CA-87CA-4163-8965-5F1C2B5D9F6A}"/>
              </a:ext>
            </a:extLst>
          </p:cNvPr>
          <p:cNvSpPr>
            <a:spLocks noGrp="1"/>
          </p:cNvSpPr>
          <p:nvPr>
            <p:ph type="body" sz="quarter" idx="16"/>
          </p:nvPr>
        </p:nvSpPr>
        <p:spPr>
          <a:xfrm>
            <a:off x="1" y="144856"/>
            <a:ext cx="11329058" cy="1080338"/>
          </a:xfrm>
          <a:solidFill>
            <a:srgbClr val="FFD100"/>
          </a:solidFill>
        </p:spPr>
        <p:txBody>
          <a:bodyPr anchor="ctr">
            <a:normAutofit/>
          </a:bodyPr>
          <a:lstStyle/>
          <a:p>
            <a:pPr marL="756000"/>
            <a:r>
              <a:rPr lang="lt-LT" b="1" dirty="0"/>
              <a:t>Sprendimų kūrimas taikant dizaino mąstyseną:</a:t>
            </a:r>
            <a:endParaRPr lang="en-IE" dirty="0"/>
          </a:p>
        </p:txBody>
      </p:sp>
      <p:graphicFrame>
        <p:nvGraphicFramePr>
          <p:cNvPr id="4" name="Diagram 3">
            <a:extLst>
              <a:ext uri="{FF2B5EF4-FFF2-40B4-BE49-F238E27FC236}">
                <a16:creationId xmlns:a16="http://schemas.microsoft.com/office/drawing/2014/main" id="{328DC3EF-391C-424B-8048-18AE20ACA342}"/>
              </a:ext>
            </a:extLst>
          </p:cNvPr>
          <p:cNvGraphicFramePr/>
          <p:nvPr>
            <p:extLst>
              <p:ext uri="{D42A27DB-BD31-4B8C-83A1-F6EECF244321}">
                <p14:modId xmlns:p14="http://schemas.microsoft.com/office/powerpoint/2010/main" val="1905335259"/>
              </p:ext>
            </p:extLst>
          </p:nvPr>
        </p:nvGraphicFramePr>
        <p:xfrm>
          <a:off x="2032000" y="122519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a:extLst>
              <a:ext uri="{FF2B5EF4-FFF2-40B4-BE49-F238E27FC236}">
                <a16:creationId xmlns:a16="http://schemas.microsoft.com/office/drawing/2014/main" id="{AB75D5E6-7229-47BB-A7F1-FF866D221CCE}"/>
              </a:ext>
            </a:extLst>
          </p:cNvPr>
          <p:cNvSpPr/>
          <p:nvPr/>
        </p:nvSpPr>
        <p:spPr>
          <a:xfrm>
            <a:off x="4565963" y="2255107"/>
            <a:ext cx="3060071" cy="2942377"/>
          </a:xfrm>
          <a:prstGeom prst="ellipse">
            <a:avLst/>
          </a:prstGeom>
          <a:solidFill>
            <a:schemeClr val="accent5">
              <a:lumMod val="40000"/>
              <a:lumOff val="60000"/>
            </a:schemeClr>
          </a:solidFill>
          <a:ln>
            <a:solidFill>
              <a:srgbClr val="FFC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E"/>
          </a:p>
        </p:txBody>
      </p:sp>
      <p:sp>
        <p:nvSpPr>
          <p:cNvPr id="8" name="TextBox 7">
            <a:extLst>
              <a:ext uri="{FF2B5EF4-FFF2-40B4-BE49-F238E27FC236}">
                <a16:creationId xmlns:a16="http://schemas.microsoft.com/office/drawing/2014/main" id="{16063910-FED3-400B-A6C4-F0E8B0D4AF9C}"/>
              </a:ext>
            </a:extLst>
          </p:cNvPr>
          <p:cNvSpPr txBox="1"/>
          <p:nvPr/>
        </p:nvSpPr>
        <p:spPr>
          <a:xfrm>
            <a:off x="5000530" y="2449024"/>
            <a:ext cx="2190939" cy="1938992"/>
          </a:xfrm>
          <a:prstGeom prst="rect">
            <a:avLst/>
          </a:prstGeom>
          <a:noFill/>
        </p:spPr>
        <p:txBody>
          <a:bodyPr wrap="square" rtlCol="0">
            <a:spAutoFit/>
          </a:bodyPr>
          <a:lstStyle/>
          <a:p>
            <a:pPr algn="ctr"/>
            <a:r>
              <a:rPr lang="lt-LT" sz="2000">
                <a:solidFill>
                  <a:srgbClr val="1188A3"/>
                </a:solidFill>
                <a:latin typeface="Corbel" panose="020B0503020204020204" pitchFamily="34" charset="0"/>
                <a:cs typeface="Calibri" panose="020F0502020204030204" pitchFamily="34" charset="0"/>
              </a:rPr>
              <a:t>Maišydami ir derindami šiuos </a:t>
            </a:r>
            <a:r>
              <a:rPr lang="lt-LT" sz="2000" b="1">
                <a:solidFill>
                  <a:srgbClr val="1188A3"/>
                </a:solidFill>
                <a:latin typeface="Corbel" panose="020B0503020204020204" pitchFamily="34" charset="0"/>
                <a:cs typeface="Calibri" panose="020F0502020204030204" pitchFamily="34" charset="0"/>
              </a:rPr>
              <a:t>KINTAMUOSIUS</a:t>
            </a:r>
            <a:r>
              <a:rPr lang="lt-LT" sz="2000">
                <a:solidFill>
                  <a:srgbClr val="1188A3"/>
                </a:solidFill>
                <a:latin typeface="Corbel" panose="020B0503020204020204" pitchFamily="34" charset="0"/>
                <a:cs typeface="Calibri" panose="020F0502020204030204" pitchFamily="34" charset="0"/>
              </a:rPr>
              <a:t> sukursite geriausius </a:t>
            </a:r>
            <a:r>
              <a:rPr lang="lt-LT" sz="2000" b="1">
                <a:solidFill>
                  <a:srgbClr val="1188A3"/>
                </a:solidFill>
                <a:latin typeface="Corbel" panose="020B0503020204020204" pitchFamily="34" charset="0"/>
                <a:cs typeface="Calibri" panose="020F0502020204030204" pitchFamily="34" charset="0"/>
              </a:rPr>
              <a:t>SPRENDIMUS</a:t>
            </a:r>
            <a:r>
              <a:rPr lang="lt-LT" sz="2000">
                <a:solidFill>
                  <a:srgbClr val="1188A3"/>
                </a:solidFill>
                <a:latin typeface="Corbel" panose="020B0503020204020204" pitchFamily="34" charset="0"/>
                <a:cs typeface="Calibri" panose="020F0502020204030204" pitchFamily="34" charset="0"/>
              </a:rPr>
              <a:t>.</a:t>
            </a:r>
          </a:p>
        </p:txBody>
      </p:sp>
    </p:spTree>
    <p:extLst>
      <p:ext uri="{BB962C8B-B14F-4D97-AF65-F5344CB8AC3E}">
        <p14:creationId xmlns:p14="http://schemas.microsoft.com/office/powerpoint/2010/main" val="12839478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680B6-A11A-4089-A3E1-844F1229C949}"/>
              </a:ext>
            </a:extLst>
          </p:cNvPr>
          <p:cNvSpPr>
            <a:spLocks noGrp="1"/>
          </p:cNvSpPr>
          <p:nvPr>
            <p:ph type="body" sz="quarter" idx="18"/>
          </p:nvPr>
        </p:nvSpPr>
        <p:spPr>
          <a:xfrm>
            <a:off x="41602" y="2472137"/>
            <a:ext cx="4530397" cy="3281905"/>
          </a:xfrm>
        </p:spPr>
        <p:txBody>
          <a:bodyPr/>
          <a:lstStyle/>
          <a:p>
            <a:pPr indent="0"/>
            <a:r>
              <a:rPr lang="lt-LT" dirty="0"/>
              <a:t>Šiame vaizdo įraše trumpai pristatoma, kas vyksta dizaino mąstysenos proceso idėjų kūrimo etape. Iš pradžių kiekybė yra svarbesnė už kokybę. Tuomet vėl galima susirinkti ir atrinkti tinkamiausią problemos sprendimą, kurį galima perkelti į prototipo kūrimo etapą.</a:t>
            </a:r>
          </a:p>
        </p:txBody>
      </p:sp>
      <p:sp>
        <p:nvSpPr>
          <p:cNvPr id="3" name="Text Placeholder 2">
            <a:extLst>
              <a:ext uri="{FF2B5EF4-FFF2-40B4-BE49-F238E27FC236}">
                <a16:creationId xmlns:a16="http://schemas.microsoft.com/office/drawing/2014/main" id="{E272C3FE-D132-4ADF-AD63-68061AA3F7BE}"/>
              </a:ext>
            </a:extLst>
          </p:cNvPr>
          <p:cNvSpPr>
            <a:spLocks noGrp="1"/>
          </p:cNvSpPr>
          <p:nvPr>
            <p:ph type="body" sz="quarter" idx="16"/>
          </p:nvPr>
        </p:nvSpPr>
        <p:spPr/>
        <p:txBody>
          <a:bodyPr/>
          <a:lstStyle/>
          <a:p>
            <a:r>
              <a:rPr lang="lt-LT" dirty="0"/>
              <a:t>Kaip kurti idėjas </a:t>
            </a:r>
            <a:endParaRPr lang="en-IE" dirty="0"/>
          </a:p>
        </p:txBody>
      </p:sp>
      <p:sp>
        <p:nvSpPr>
          <p:cNvPr id="5" name="TextBox 4">
            <a:extLst>
              <a:ext uri="{FF2B5EF4-FFF2-40B4-BE49-F238E27FC236}">
                <a16:creationId xmlns:a16="http://schemas.microsoft.com/office/drawing/2014/main" id="{8432EA4F-D9B0-440A-81E9-9AB526F7F9FE}"/>
              </a:ext>
            </a:extLst>
          </p:cNvPr>
          <p:cNvSpPr txBox="1"/>
          <p:nvPr/>
        </p:nvSpPr>
        <p:spPr>
          <a:xfrm>
            <a:off x="5097517" y="5990161"/>
            <a:ext cx="6096000" cy="369332"/>
          </a:xfrm>
          <a:prstGeom prst="rect">
            <a:avLst/>
          </a:prstGeom>
          <a:noFill/>
        </p:spPr>
        <p:txBody>
          <a:bodyPr wrap="square">
            <a:spAutoFit/>
          </a:bodyPr>
          <a:lstStyle/>
          <a:p>
            <a:r>
              <a:rPr lang="en-US" dirty="0">
                <a:solidFill>
                  <a:srgbClr val="1188A3"/>
                </a:solidFill>
                <a:hlinkClick r:id="rId3">
                  <a:extLst>
                    <a:ext uri="{A12FA001-AC4F-418D-AE19-62706E023703}">
                      <ahyp:hlinkClr xmlns:ahyp="http://schemas.microsoft.com/office/drawing/2018/hyperlinkcolor" val="tx"/>
                    </a:ext>
                  </a:extLst>
                </a:hlinkClick>
              </a:rPr>
              <a:t>Design Thinking Step 3: Ideate - YouTube</a:t>
            </a:r>
            <a:endParaRPr lang="en-IE" dirty="0">
              <a:solidFill>
                <a:srgbClr val="1188A3"/>
              </a:solidFill>
            </a:endParaRPr>
          </a:p>
        </p:txBody>
      </p:sp>
      <p:pic>
        <p:nvPicPr>
          <p:cNvPr id="6" name="Online Media 5" title="Design Thinking Step 3: Ideate">
            <a:hlinkClick r:id="" action="ppaction://media"/>
            <a:extLst>
              <a:ext uri="{FF2B5EF4-FFF2-40B4-BE49-F238E27FC236}">
                <a16:creationId xmlns:a16="http://schemas.microsoft.com/office/drawing/2014/main" id="{AD73728A-4548-474C-8886-5ECF1C5BAB43}"/>
              </a:ext>
            </a:extLst>
          </p:cNvPr>
          <p:cNvPicPr>
            <a:picLocks noRot="1" noChangeAspect="1"/>
          </p:cNvPicPr>
          <p:nvPr>
            <a:videoFile r:link="rId1"/>
          </p:nvPr>
        </p:nvPicPr>
        <p:blipFill>
          <a:blip r:embed="rId4"/>
          <a:stretch>
            <a:fillRect/>
          </a:stretch>
        </p:blipFill>
        <p:spPr>
          <a:xfrm>
            <a:off x="4910083" y="1229710"/>
            <a:ext cx="6808952" cy="4015552"/>
          </a:xfrm>
          <a:prstGeom prst="rect">
            <a:avLst/>
          </a:prstGeom>
        </p:spPr>
      </p:pic>
    </p:spTree>
    <p:extLst>
      <p:ext uri="{BB962C8B-B14F-4D97-AF65-F5344CB8AC3E}">
        <p14:creationId xmlns:p14="http://schemas.microsoft.com/office/powerpoint/2010/main" val="33383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C85B94-7608-4FF5-9861-C51015FE3600}"/>
              </a:ext>
            </a:extLst>
          </p:cNvPr>
          <p:cNvSpPr>
            <a:spLocks noGrp="1"/>
          </p:cNvSpPr>
          <p:nvPr>
            <p:ph type="body" sz="quarter" idx="18"/>
          </p:nvPr>
        </p:nvSpPr>
        <p:spPr>
          <a:xfrm>
            <a:off x="1408387" y="1453626"/>
            <a:ext cx="5318234" cy="5404374"/>
          </a:xfrm>
        </p:spPr>
        <p:txBody>
          <a:bodyPr>
            <a:normAutofit/>
          </a:bodyPr>
          <a:lstStyle/>
          <a:p>
            <a:pPr>
              <a:lnSpc>
                <a:spcPct val="100000"/>
              </a:lnSpc>
            </a:pPr>
            <a:r>
              <a:rPr lang="lt-LT" dirty="0"/>
              <a:t>Pamąstykite apie tai, ką sužinojote iš pokalbių su vartotojais apie įvairias idėjas. Paklauskite savęs, kaip jūsų idėja dera su realiu žmonių gyvenimu. Jūsų sprendimas gali būti naujos idėjos ir to, kas jau naudojama, derinys. Tada sujungkite taškus, nubraižykite savo galutinio sprendimo eskizą ir eikite kurti realaus prototipo, kuris būtų pakankamai geras, kad jį būtų galima išbandyti. </a:t>
            </a:r>
          </a:p>
        </p:txBody>
      </p:sp>
      <p:sp>
        <p:nvSpPr>
          <p:cNvPr id="4" name="Text Placeholder 3">
            <a:extLst>
              <a:ext uri="{FF2B5EF4-FFF2-40B4-BE49-F238E27FC236}">
                <a16:creationId xmlns:a16="http://schemas.microsoft.com/office/drawing/2014/main" id="{C297EF14-0ADD-4B0A-BA07-2C85C6965941}"/>
              </a:ext>
            </a:extLst>
          </p:cNvPr>
          <p:cNvSpPr>
            <a:spLocks noGrp="1"/>
          </p:cNvSpPr>
          <p:nvPr>
            <p:ph type="body" sz="quarter" idx="16"/>
          </p:nvPr>
        </p:nvSpPr>
        <p:spPr>
          <a:xfrm>
            <a:off x="1746941" y="430924"/>
            <a:ext cx="5105121" cy="820379"/>
          </a:xfrm>
        </p:spPr>
        <p:txBody>
          <a:bodyPr>
            <a:normAutofit/>
          </a:bodyPr>
          <a:lstStyle/>
          <a:p>
            <a:r>
              <a:rPr lang="en-US" sz="3300" b="1"/>
              <a:t>4 etapas: </a:t>
            </a:r>
            <a:r>
              <a:rPr lang="lt-LT" sz="3300" b="1"/>
              <a:t>prototipo kūrimas</a:t>
            </a:r>
            <a:r>
              <a:rPr lang="en-US" sz="3300" b="1"/>
              <a:t> </a:t>
            </a:r>
            <a:endParaRPr lang="en-IE" sz="3300" b="1"/>
          </a:p>
        </p:txBody>
      </p:sp>
      <p:sp>
        <p:nvSpPr>
          <p:cNvPr id="25" name="TextBox 24">
            <a:extLst>
              <a:ext uri="{FF2B5EF4-FFF2-40B4-BE49-F238E27FC236}">
                <a16:creationId xmlns:a16="http://schemas.microsoft.com/office/drawing/2014/main" id="{BB38D494-4DD4-46E0-98A0-16E14482AA3A}"/>
              </a:ext>
            </a:extLst>
          </p:cNvPr>
          <p:cNvSpPr txBox="1"/>
          <p:nvPr/>
        </p:nvSpPr>
        <p:spPr>
          <a:xfrm>
            <a:off x="7577960" y="4866290"/>
            <a:ext cx="3899338" cy="1200329"/>
          </a:xfrm>
          <a:prstGeom prst="rect">
            <a:avLst/>
          </a:prstGeom>
          <a:noFill/>
        </p:spPr>
        <p:txBody>
          <a:bodyPr wrap="square" rtlCol="0">
            <a:spAutoFit/>
          </a:bodyPr>
          <a:lstStyle/>
          <a:p>
            <a:pPr algn="ctr"/>
            <a:r>
              <a:rPr lang="lt-LT" sz="2400" b="1" dirty="0">
                <a:solidFill>
                  <a:srgbClr val="1188A3"/>
                </a:solidFill>
              </a:rPr>
              <a:t>Sukurkite vienos ar kelių šių idėjų </a:t>
            </a:r>
            <a:r>
              <a:rPr lang="lt-LT" sz="2400" b="1" dirty="0" err="1">
                <a:solidFill>
                  <a:srgbClr val="1188A3"/>
                </a:solidFill>
              </a:rPr>
              <a:t>vizualą</a:t>
            </a:r>
            <a:r>
              <a:rPr lang="lt-LT" sz="2400" b="1" dirty="0">
                <a:solidFill>
                  <a:srgbClr val="1188A3"/>
                </a:solidFill>
              </a:rPr>
              <a:t>, kad galėtumėte parodyti kitiems. </a:t>
            </a:r>
            <a:endParaRPr lang="en-IE" sz="2400" b="1" dirty="0">
              <a:solidFill>
                <a:srgbClr val="1188A3"/>
              </a:solidFill>
            </a:endParaRPr>
          </a:p>
        </p:txBody>
      </p:sp>
      <p:grpSp>
        <p:nvGrpSpPr>
          <p:cNvPr id="16" name="Group 15">
            <a:extLst>
              <a:ext uri="{FF2B5EF4-FFF2-40B4-BE49-F238E27FC236}">
                <a16:creationId xmlns:a16="http://schemas.microsoft.com/office/drawing/2014/main" id="{5AA0BFFD-7524-429F-8EF3-E2CA0B356C0D}"/>
              </a:ext>
            </a:extLst>
          </p:cNvPr>
          <p:cNvGrpSpPr/>
          <p:nvPr/>
        </p:nvGrpSpPr>
        <p:grpSpPr>
          <a:xfrm>
            <a:off x="8109168" y="1453626"/>
            <a:ext cx="2836922" cy="2900855"/>
            <a:chOff x="10376768" y="2334933"/>
            <a:chExt cx="920484" cy="919581"/>
          </a:xfrm>
        </p:grpSpPr>
        <p:sp>
          <p:nvSpPr>
            <p:cNvPr id="17" name="Freeform 240">
              <a:extLst>
                <a:ext uri="{FF2B5EF4-FFF2-40B4-BE49-F238E27FC236}">
                  <a16:creationId xmlns:a16="http://schemas.microsoft.com/office/drawing/2014/main" id="{C499B037-909E-484D-8784-8C0424CE5DEB}"/>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FD100"/>
            </a:solidFill>
            <a:ln w="9028" cap="flat">
              <a:noFill/>
              <a:prstDash val="solid"/>
              <a:miter/>
            </a:ln>
          </p:spPr>
          <p:txBody>
            <a:bodyPr rtlCol="0" anchor="ctr"/>
            <a:lstStyle/>
            <a:p>
              <a:endParaRPr lang="en-US"/>
            </a:p>
          </p:txBody>
        </p:sp>
        <p:sp>
          <p:nvSpPr>
            <p:cNvPr id="18" name="Freeform 241">
              <a:extLst>
                <a:ext uri="{FF2B5EF4-FFF2-40B4-BE49-F238E27FC236}">
                  <a16:creationId xmlns:a16="http://schemas.microsoft.com/office/drawing/2014/main" id="{8616A9BA-AE90-4B32-B5B9-4D20267FD97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00BADE"/>
            </a:solidFill>
            <a:ln w="9028" cap="flat">
              <a:noFill/>
              <a:prstDash val="solid"/>
              <a:miter/>
            </a:ln>
          </p:spPr>
          <p:txBody>
            <a:bodyPr rtlCol="0" anchor="ctr"/>
            <a:lstStyle/>
            <a:p>
              <a:endParaRPr lang="en-US"/>
            </a:p>
          </p:txBody>
        </p:sp>
        <p:grpSp>
          <p:nvGrpSpPr>
            <p:cNvPr id="19" name="Graphic 2">
              <a:extLst>
                <a:ext uri="{FF2B5EF4-FFF2-40B4-BE49-F238E27FC236}">
                  <a16:creationId xmlns:a16="http://schemas.microsoft.com/office/drawing/2014/main" id="{A310E288-9991-4EB7-A4B5-B1142A1F9C2A}"/>
                </a:ext>
              </a:extLst>
            </p:cNvPr>
            <p:cNvGrpSpPr/>
            <p:nvPr/>
          </p:nvGrpSpPr>
          <p:grpSpPr>
            <a:xfrm>
              <a:off x="10376768" y="2334933"/>
              <a:ext cx="920484" cy="919581"/>
              <a:chOff x="10376768" y="2334933"/>
              <a:chExt cx="920484" cy="919581"/>
            </a:xfrm>
            <a:solidFill>
              <a:srgbClr val="010101"/>
            </a:solidFill>
          </p:grpSpPr>
          <p:sp>
            <p:nvSpPr>
              <p:cNvPr id="20" name="Freeform 243">
                <a:extLst>
                  <a:ext uri="{FF2B5EF4-FFF2-40B4-BE49-F238E27FC236}">
                    <a16:creationId xmlns:a16="http://schemas.microsoft.com/office/drawing/2014/main" id="{0E94BB81-C1C0-43B8-8999-CE638F6E9EA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a:p>
            </p:txBody>
          </p:sp>
          <p:sp>
            <p:nvSpPr>
              <p:cNvPr id="21" name="Freeform 244">
                <a:extLst>
                  <a:ext uri="{FF2B5EF4-FFF2-40B4-BE49-F238E27FC236}">
                    <a16:creationId xmlns:a16="http://schemas.microsoft.com/office/drawing/2014/main" id="{41566DC6-3611-45B8-9FC2-A930A604BBD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6031421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EF9E0C-83B5-409C-811B-2E274EF703B4}"/>
              </a:ext>
            </a:extLst>
          </p:cNvPr>
          <p:cNvSpPr>
            <a:spLocks noGrp="1"/>
          </p:cNvSpPr>
          <p:nvPr>
            <p:ph type="body" sz="quarter" idx="20"/>
          </p:nvPr>
        </p:nvSpPr>
        <p:spPr>
          <a:xfrm>
            <a:off x="5937817" y="1875827"/>
            <a:ext cx="6054486" cy="4030296"/>
          </a:xfrm>
        </p:spPr>
        <p:txBody>
          <a:bodyPr/>
          <a:lstStyle/>
          <a:p>
            <a:r>
              <a:rPr lang="lt-LT" b="1" dirty="0"/>
              <a:t>Tikslai:</a:t>
            </a:r>
          </a:p>
          <a:p>
            <a:r>
              <a:rPr lang="lt-LT" dirty="0"/>
              <a:t>Maisto produkto prototipo sukūrimas yra labai svarbus pradinis žingsnis kuriant naujus maisto produktus, gėrimus ir maistines medžiagas. Mums reikia:</a:t>
            </a:r>
          </a:p>
          <a:p>
            <a:pPr marL="342900" indent="-342900">
              <a:buClr>
                <a:srgbClr val="FFC000"/>
              </a:buClr>
              <a:buFont typeface="Arial" panose="020B0604020202020204" pitchFamily="34" charset="0"/>
              <a:buChar char="•"/>
            </a:pPr>
            <a:r>
              <a:rPr lang="lt-LT" dirty="0"/>
              <a:t>Sukurti paprastas reprezentacijas arba prototipus kaip vaizdinį (-</a:t>
            </a:r>
            <a:r>
              <a:rPr lang="lt-LT" dirty="0" err="1"/>
              <a:t>ius</a:t>
            </a:r>
            <a:r>
              <a:rPr lang="lt-LT" dirty="0"/>
              <a:t>) objektą (-</a:t>
            </a:r>
            <a:r>
              <a:rPr lang="lt-LT" dirty="0" err="1"/>
              <a:t>us</a:t>
            </a:r>
            <a:r>
              <a:rPr lang="lt-LT" dirty="0"/>
              <a:t>) inovacijos poveikiui pademonstruoti;</a:t>
            </a:r>
          </a:p>
          <a:p>
            <a:pPr marL="342900" indent="-342900">
              <a:buClr>
                <a:srgbClr val="FFC000"/>
              </a:buClr>
              <a:buFont typeface="Arial" panose="020B0604020202020204" pitchFamily="34" charset="0"/>
              <a:buChar char="•"/>
            </a:pPr>
            <a:r>
              <a:rPr lang="lt-LT" dirty="0"/>
              <a:t>Per daug nekomplikuoti prototipo;</a:t>
            </a:r>
          </a:p>
          <a:p>
            <a:pPr marL="342900" indent="-342900">
              <a:buClr>
                <a:srgbClr val="FFC000"/>
              </a:buClr>
              <a:buFont typeface="Arial" panose="020B0604020202020204" pitchFamily="34" charset="0"/>
              <a:buChar char="•"/>
            </a:pPr>
            <a:r>
              <a:rPr lang="lt-LT" dirty="0"/>
              <a:t>Greita nesėkmė / greita iteracija; </a:t>
            </a:r>
          </a:p>
          <a:p>
            <a:pPr marL="342900" indent="-342900">
              <a:buClr>
                <a:srgbClr val="FFC000"/>
              </a:buClr>
              <a:buFont typeface="Arial" panose="020B0604020202020204" pitchFamily="34" charset="0"/>
              <a:buChar char="•"/>
            </a:pPr>
            <a:r>
              <a:rPr lang="lt-LT" dirty="0"/>
              <a:t>Kuo greičiau sukurti.</a:t>
            </a:r>
          </a:p>
        </p:txBody>
      </p:sp>
      <p:sp>
        <p:nvSpPr>
          <p:cNvPr id="3" name="Text Placeholder 2">
            <a:extLst>
              <a:ext uri="{FF2B5EF4-FFF2-40B4-BE49-F238E27FC236}">
                <a16:creationId xmlns:a16="http://schemas.microsoft.com/office/drawing/2014/main" id="{EB32C146-F8A8-420E-BCAB-112378595297}"/>
              </a:ext>
            </a:extLst>
          </p:cNvPr>
          <p:cNvSpPr>
            <a:spLocks noGrp="1"/>
          </p:cNvSpPr>
          <p:nvPr>
            <p:ph type="body" sz="quarter" idx="22"/>
          </p:nvPr>
        </p:nvSpPr>
        <p:spPr>
          <a:xfrm>
            <a:off x="6326940" y="420414"/>
            <a:ext cx="5434136" cy="1646130"/>
          </a:xfrm>
        </p:spPr>
        <p:txBody>
          <a:bodyPr>
            <a:normAutofit/>
          </a:bodyPr>
          <a:lstStyle/>
          <a:p>
            <a:pPr>
              <a:lnSpc>
                <a:spcPct val="120000"/>
              </a:lnSpc>
            </a:pPr>
            <a:r>
              <a:rPr lang="lt-LT" b="1" dirty="0"/>
              <a:t>Prototipas </a:t>
            </a:r>
            <a:r>
              <a:rPr lang="lt-LT" dirty="0"/>
              <a:t>–</a:t>
            </a:r>
            <a:r>
              <a:rPr lang="lt-LT" b="1" dirty="0"/>
              <a:t> </a:t>
            </a:r>
            <a:r>
              <a:rPr lang="lt-LT" dirty="0"/>
              <a:t>praktinis sprendimų patikrinimas</a:t>
            </a:r>
          </a:p>
        </p:txBody>
      </p:sp>
      <p:sp>
        <p:nvSpPr>
          <p:cNvPr id="4" name="Text Placeholder 3">
            <a:extLst>
              <a:ext uri="{FF2B5EF4-FFF2-40B4-BE49-F238E27FC236}">
                <a16:creationId xmlns:a16="http://schemas.microsoft.com/office/drawing/2014/main" id="{36C48765-EBB6-481F-88F9-440B3B5A7656}"/>
              </a:ext>
            </a:extLst>
          </p:cNvPr>
          <p:cNvSpPr>
            <a:spLocks noGrp="1"/>
          </p:cNvSpPr>
          <p:nvPr>
            <p:ph type="body" sz="quarter" idx="23"/>
          </p:nvPr>
        </p:nvSpPr>
        <p:spPr>
          <a:xfrm>
            <a:off x="932661" y="3220067"/>
            <a:ext cx="4333022" cy="3433969"/>
          </a:xfrm>
        </p:spPr>
        <p:txBody>
          <a:bodyPr>
            <a:normAutofit/>
          </a:bodyPr>
          <a:lstStyle/>
          <a:p>
            <a:r>
              <a:rPr lang="lt-LT" sz="2000" b="1"/>
              <a:t>Prototipo etapo įrankių pavyzdžiai:</a:t>
            </a:r>
          </a:p>
          <a:p>
            <a:pPr marL="342900" indent="-342900">
              <a:buFont typeface="Arial" panose="020B0604020202020204" pitchFamily="34" charset="0"/>
              <a:buChar char="•"/>
            </a:pPr>
            <a:r>
              <a:rPr lang="lt-LT" sz="2000"/>
              <a:t>Maketai;</a:t>
            </a:r>
          </a:p>
          <a:p>
            <a:pPr marL="342900" indent="-342900">
              <a:buFont typeface="Arial" panose="020B0604020202020204" pitchFamily="34" charset="0"/>
              <a:buChar char="•"/>
            </a:pPr>
            <a:r>
              <a:rPr lang="lt-LT" sz="2000"/>
              <a:t>Testeriai;</a:t>
            </a:r>
          </a:p>
          <a:p>
            <a:pPr marL="342900" indent="-342900">
              <a:buFont typeface="Arial" panose="020B0604020202020204" pitchFamily="34" charset="0"/>
              <a:buChar char="•"/>
            </a:pPr>
            <a:r>
              <a:rPr lang="lt-LT" sz="2000"/>
              <a:t>Siužetinės lentos;</a:t>
            </a:r>
          </a:p>
          <a:p>
            <a:pPr marL="342900" indent="-342900">
              <a:buFont typeface="Arial" panose="020B0604020202020204" pitchFamily="34" charset="0"/>
              <a:buChar char="•"/>
            </a:pPr>
            <a:r>
              <a:rPr lang="lt-LT" sz="2000">
                <a:hlinkClick r:id="rId2">
                  <a:extLst>
                    <a:ext uri="{A12FA001-AC4F-418D-AE19-62706E023703}">
                      <ahyp:hlinkClr xmlns:ahyp="http://schemas.microsoft.com/office/drawing/2018/hyperlinkcolor" val="tx"/>
                    </a:ext>
                  </a:extLst>
                </a:hlinkClick>
              </a:rPr>
              <a:t>„Figma</a:t>
            </a:r>
            <a:r>
              <a:rPr lang="lt-LT" sz="2000"/>
              <a:t>”;</a:t>
            </a:r>
          </a:p>
          <a:p>
            <a:pPr marL="342900" indent="-342900">
              <a:buFont typeface="Arial" panose="020B0604020202020204" pitchFamily="34" charset="0"/>
              <a:buChar char="•"/>
            </a:pPr>
            <a:r>
              <a:rPr lang="lt-LT" sz="2000">
                <a:hlinkClick r:id="rId2">
                  <a:extLst>
                    <a:ext uri="{A12FA001-AC4F-418D-AE19-62706E023703}">
                      <ahyp:hlinkClr xmlns:ahyp="http://schemas.microsoft.com/office/drawing/2018/hyperlinkcolor" val="tx"/>
                    </a:ext>
                  </a:extLst>
                </a:hlinkClick>
              </a:rPr>
              <a:t>„</a:t>
            </a:r>
            <a:r>
              <a:rPr lang="lt-LT" sz="2000">
                <a:hlinkClick r:id="rId3">
                  <a:extLst>
                    <a:ext uri="{A12FA001-AC4F-418D-AE19-62706E023703}">
                      <ahyp:hlinkClr xmlns:ahyp="http://schemas.microsoft.com/office/drawing/2018/hyperlinkcolor" val="tx"/>
                    </a:ext>
                  </a:extLst>
                </a:hlinkClick>
              </a:rPr>
              <a:t>Adobe XD</a:t>
            </a:r>
            <a:r>
              <a:rPr lang="lt-LT" sz="2000"/>
              <a:t>”;</a:t>
            </a:r>
          </a:p>
          <a:p>
            <a:pPr marL="342900" indent="-342900">
              <a:buFont typeface="Arial" panose="020B0604020202020204" pitchFamily="34" charset="0"/>
              <a:buChar char="•"/>
            </a:pPr>
            <a:r>
              <a:rPr lang="lt-LT" sz="2000">
                <a:hlinkClick r:id="rId2">
                  <a:extLst>
                    <a:ext uri="{A12FA001-AC4F-418D-AE19-62706E023703}">
                      <ahyp:hlinkClr xmlns:ahyp="http://schemas.microsoft.com/office/drawing/2018/hyperlinkcolor" val="tx"/>
                    </a:ext>
                  </a:extLst>
                </a:hlinkClick>
              </a:rPr>
              <a:t>„</a:t>
            </a:r>
            <a:r>
              <a:rPr lang="lt-LT" sz="2000">
                <a:hlinkClick r:id="rId4">
                  <a:extLst>
                    <a:ext uri="{A12FA001-AC4F-418D-AE19-62706E023703}">
                      <ahyp:hlinkClr xmlns:ahyp="http://schemas.microsoft.com/office/drawing/2018/hyperlinkcolor" val="tx"/>
                    </a:ext>
                  </a:extLst>
                </a:hlinkClick>
              </a:rPr>
              <a:t>In Vision</a:t>
            </a:r>
            <a:r>
              <a:rPr lang="lt-LT" sz="2000"/>
              <a:t>”;</a:t>
            </a:r>
          </a:p>
          <a:p>
            <a:pPr marL="342900" indent="-342900">
              <a:buFont typeface="Arial" panose="020B0604020202020204" pitchFamily="34" charset="0"/>
              <a:buChar char="•"/>
            </a:pPr>
            <a:r>
              <a:rPr lang="lt-LT" sz="2000">
                <a:hlinkClick r:id="rId2">
                  <a:extLst>
                    <a:ext uri="{A12FA001-AC4F-418D-AE19-62706E023703}">
                      <ahyp:hlinkClr xmlns:ahyp="http://schemas.microsoft.com/office/drawing/2018/hyperlinkcolor" val="tx"/>
                    </a:ext>
                  </a:extLst>
                </a:hlinkClick>
              </a:rPr>
              <a:t>„</a:t>
            </a:r>
            <a:r>
              <a:rPr lang="lt-LT" sz="2000">
                <a:hlinkClick r:id="rId5">
                  <a:extLst>
                    <a:ext uri="{A12FA001-AC4F-418D-AE19-62706E023703}">
                      <ahyp:hlinkClr xmlns:ahyp="http://schemas.microsoft.com/office/drawing/2018/hyperlinkcolor" val="tx"/>
                    </a:ext>
                  </a:extLst>
                </a:hlinkClick>
              </a:rPr>
              <a:t>Froghop</a:t>
            </a:r>
            <a:r>
              <a:rPr lang="lt-LT" sz="2000"/>
              <a:t>”.</a:t>
            </a:r>
          </a:p>
        </p:txBody>
      </p:sp>
      <p:sp>
        <p:nvSpPr>
          <p:cNvPr id="5" name="Text Placeholder 4">
            <a:extLst>
              <a:ext uri="{FF2B5EF4-FFF2-40B4-BE49-F238E27FC236}">
                <a16:creationId xmlns:a16="http://schemas.microsoft.com/office/drawing/2014/main" id="{E3F15743-0455-4B70-8724-7F27CE6FA034}"/>
              </a:ext>
            </a:extLst>
          </p:cNvPr>
          <p:cNvSpPr>
            <a:spLocks noGrp="1"/>
          </p:cNvSpPr>
          <p:nvPr>
            <p:ph type="body" sz="quarter" idx="24"/>
          </p:nvPr>
        </p:nvSpPr>
        <p:spPr/>
        <p:txBody>
          <a:bodyPr/>
          <a:lstStyle/>
          <a:p>
            <a:r>
              <a:rPr lang="en-US"/>
              <a:t>4</a:t>
            </a:r>
            <a:endParaRPr lang="en-IE"/>
          </a:p>
        </p:txBody>
      </p:sp>
      <p:sp>
        <p:nvSpPr>
          <p:cNvPr id="13" name="TextBox 12">
            <a:extLst>
              <a:ext uri="{FF2B5EF4-FFF2-40B4-BE49-F238E27FC236}">
                <a16:creationId xmlns:a16="http://schemas.microsoft.com/office/drawing/2014/main" id="{B23E8A5D-9A7A-4C41-B3EF-73B41C867192}"/>
              </a:ext>
            </a:extLst>
          </p:cNvPr>
          <p:cNvSpPr txBox="1"/>
          <p:nvPr/>
        </p:nvSpPr>
        <p:spPr>
          <a:xfrm>
            <a:off x="456463" y="1985995"/>
            <a:ext cx="4675910" cy="923330"/>
          </a:xfrm>
          <a:prstGeom prst="rect">
            <a:avLst/>
          </a:prstGeom>
          <a:solidFill>
            <a:srgbClr val="FFD100"/>
          </a:solidFill>
        </p:spPr>
        <p:txBody>
          <a:bodyPr wrap="square">
            <a:spAutoFit/>
          </a:bodyPr>
          <a:lstStyle/>
          <a:p>
            <a:pPr algn="ctr"/>
            <a:r>
              <a:rPr lang="lt-LT" b="1" dirty="0">
                <a:solidFill>
                  <a:srgbClr val="000000"/>
                </a:solidFill>
              </a:rPr>
              <a:t>Laikas rinktis geriausias idėjas!</a:t>
            </a:r>
          </a:p>
          <a:p>
            <a:pPr algn="ctr"/>
            <a:r>
              <a:rPr lang="lt-LT" b="1" dirty="0">
                <a:solidFill>
                  <a:srgbClr val="000000"/>
                </a:solidFill>
              </a:rPr>
              <a:t>Susiaurinkite sukurtus sprendimus iki kelių variantų</a:t>
            </a:r>
          </a:p>
        </p:txBody>
      </p:sp>
      <p:grpSp>
        <p:nvGrpSpPr>
          <p:cNvPr id="18" name="Group 17">
            <a:extLst>
              <a:ext uri="{FF2B5EF4-FFF2-40B4-BE49-F238E27FC236}">
                <a16:creationId xmlns:a16="http://schemas.microsoft.com/office/drawing/2014/main" id="{730800A1-41CA-4F4E-9387-B3286C1B1F29}"/>
              </a:ext>
            </a:extLst>
          </p:cNvPr>
          <p:cNvGrpSpPr/>
          <p:nvPr/>
        </p:nvGrpSpPr>
        <p:grpSpPr>
          <a:xfrm>
            <a:off x="1953721" y="306798"/>
            <a:ext cx="1255551" cy="1368456"/>
            <a:chOff x="10376768" y="2334933"/>
            <a:chExt cx="920484" cy="919581"/>
          </a:xfrm>
        </p:grpSpPr>
        <p:sp>
          <p:nvSpPr>
            <p:cNvPr id="19" name="Freeform 240">
              <a:extLst>
                <a:ext uri="{FF2B5EF4-FFF2-40B4-BE49-F238E27FC236}">
                  <a16:creationId xmlns:a16="http://schemas.microsoft.com/office/drawing/2014/main" id="{1AC191D2-98D9-4C58-B4E1-3CACA3903C98}"/>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FD100"/>
            </a:solidFill>
            <a:ln w="9028" cap="flat">
              <a:noFill/>
              <a:prstDash val="solid"/>
              <a:miter/>
            </a:ln>
          </p:spPr>
          <p:txBody>
            <a:bodyPr rtlCol="0" anchor="ctr"/>
            <a:lstStyle/>
            <a:p>
              <a:endParaRPr lang="en-US"/>
            </a:p>
          </p:txBody>
        </p:sp>
        <p:sp>
          <p:nvSpPr>
            <p:cNvPr id="20" name="Freeform 241">
              <a:extLst>
                <a:ext uri="{FF2B5EF4-FFF2-40B4-BE49-F238E27FC236}">
                  <a16:creationId xmlns:a16="http://schemas.microsoft.com/office/drawing/2014/main" id="{4FD3DBC5-2CB5-47DA-9274-05FD4CDAF2DB}"/>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00BADE"/>
            </a:solidFill>
            <a:ln w="9028" cap="flat">
              <a:noFill/>
              <a:prstDash val="solid"/>
              <a:miter/>
            </a:ln>
          </p:spPr>
          <p:txBody>
            <a:bodyPr rtlCol="0" anchor="ctr"/>
            <a:lstStyle/>
            <a:p>
              <a:endParaRPr lang="en-US"/>
            </a:p>
          </p:txBody>
        </p:sp>
        <p:grpSp>
          <p:nvGrpSpPr>
            <p:cNvPr id="21" name="Graphic 2">
              <a:extLst>
                <a:ext uri="{FF2B5EF4-FFF2-40B4-BE49-F238E27FC236}">
                  <a16:creationId xmlns:a16="http://schemas.microsoft.com/office/drawing/2014/main" id="{AD195F4C-7AF2-4A5D-BE45-D30C94D97583}"/>
                </a:ext>
              </a:extLst>
            </p:cNvPr>
            <p:cNvGrpSpPr/>
            <p:nvPr/>
          </p:nvGrpSpPr>
          <p:grpSpPr>
            <a:xfrm>
              <a:off x="10376768" y="2334933"/>
              <a:ext cx="920484" cy="919581"/>
              <a:chOff x="10376768" y="2334933"/>
              <a:chExt cx="920484" cy="919581"/>
            </a:xfrm>
            <a:solidFill>
              <a:srgbClr val="010101"/>
            </a:solidFill>
          </p:grpSpPr>
          <p:sp>
            <p:nvSpPr>
              <p:cNvPr id="22" name="Freeform 243">
                <a:extLst>
                  <a:ext uri="{FF2B5EF4-FFF2-40B4-BE49-F238E27FC236}">
                    <a16:creationId xmlns:a16="http://schemas.microsoft.com/office/drawing/2014/main" id="{1CD41182-E561-4AB8-9C6F-0A8B5A8BEC59}"/>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a:p>
            </p:txBody>
          </p:sp>
          <p:sp>
            <p:nvSpPr>
              <p:cNvPr id="23" name="Freeform 244">
                <a:extLst>
                  <a:ext uri="{FF2B5EF4-FFF2-40B4-BE49-F238E27FC236}">
                    <a16:creationId xmlns:a16="http://schemas.microsoft.com/office/drawing/2014/main" id="{30D73A9C-B382-4DA5-9DA5-494B700B475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59945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1E95A3-C1A1-4470-97F4-65F37F2F0B74}"/>
              </a:ext>
            </a:extLst>
          </p:cNvPr>
          <p:cNvPicPr>
            <a:picLocks noChangeAspect="1"/>
          </p:cNvPicPr>
          <p:nvPr/>
        </p:nvPicPr>
        <p:blipFill>
          <a:blip r:embed="rId2"/>
          <a:stretch>
            <a:fillRect/>
          </a:stretch>
        </p:blipFill>
        <p:spPr>
          <a:xfrm>
            <a:off x="5287223" y="1661311"/>
            <a:ext cx="6458139" cy="4843604"/>
          </a:xfrm>
          <a:prstGeom prst="rect">
            <a:avLst/>
          </a:prstGeom>
        </p:spPr>
      </p:pic>
      <p:sp>
        <p:nvSpPr>
          <p:cNvPr id="3" name="Text Placeholder 2">
            <a:extLst>
              <a:ext uri="{FF2B5EF4-FFF2-40B4-BE49-F238E27FC236}">
                <a16:creationId xmlns:a16="http://schemas.microsoft.com/office/drawing/2014/main" id="{38E5B5E3-27B9-4701-8867-B07435C0A0E0}"/>
              </a:ext>
            </a:extLst>
          </p:cNvPr>
          <p:cNvSpPr>
            <a:spLocks noGrp="1"/>
          </p:cNvSpPr>
          <p:nvPr>
            <p:ph type="body" sz="quarter" idx="16"/>
          </p:nvPr>
        </p:nvSpPr>
        <p:spPr>
          <a:xfrm>
            <a:off x="0" y="1"/>
            <a:ext cx="11778558" cy="935306"/>
          </a:xfrm>
          <a:solidFill>
            <a:srgbClr val="85D2E1"/>
          </a:solidFill>
        </p:spPr>
        <p:txBody>
          <a:bodyPr anchor="ctr">
            <a:normAutofit/>
          </a:bodyPr>
          <a:lstStyle/>
          <a:p>
            <a:pPr algn="ctr"/>
            <a:r>
              <a:rPr lang="pt-BR" b="1" dirty="0"/>
              <a:t>Paprasto vizualizavimo ir prototipų kūrimo pavyzdžiai</a:t>
            </a:r>
          </a:p>
        </p:txBody>
      </p:sp>
      <p:pic>
        <p:nvPicPr>
          <p:cNvPr id="6" name="Picture 5">
            <a:extLst>
              <a:ext uri="{FF2B5EF4-FFF2-40B4-BE49-F238E27FC236}">
                <a16:creationId xmlns:a16="http://schemas.microsoft.com/office/drawing/2014/main" id="{078159FC-BE2E-48A5-98BA-643E299AC8A1}"/>
              </a:ext>
            </a:extLst>
          </p:cNvPr>
          <p:cNvPicPr>
            <a:picLocks noChangeAspect="1"/>
          </p:cNvPicPr>
          <p:nvPr/>
        </p:nvPicPr>
        <p:blipFill>
          <a:blip r:embed="rId3"/>
          <a:stretch>
            <a:fillRect/>
          </a:stretch>
        </p:blipFill>
        <p:spPr>
          <a:xfrm>
            <a:off x="734713" y="2022359"/>
            <a:ext cx="4388076" cy="3302170"/>
          </a:xfrm>
          <a:prstGeom prst="rect">
            <a:avLst/>
          </a:prstGeom>
        </p:spPr>
      </p:pic>
    </p:spTree>
    <p:extLst>
      <p:ext uri="{BB962C8B-B14F-4D97-AF65-F5344CB8AC3E}">
        <p14:creationId xmlns:p14="http://schemas.microsoft.com/office/powerpoint/2010/main" val="7016273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680B6-A11A-4089-A3E1-844F1229C949}"/>
              </a:ext>
            </a:extLst>
          </p:cNvPr>
          <p:cNvSpPr>
            <a:spLocks noGrp="1"/>
          </p:cNvSpPr>
          <p:nvPr>
            <p:ph type="body" sz="quarter" idx="18"/>
          </p:nvPr>
        </p:nvSpPr>
        <p:spPr>
          <a:xfrm>
            <a:off x="41602" y="2472137"/>
            <a:ext cx="4530397" cy="3371615"/>
          </a:xfrm>
        </p:spPr>
        <p:txBody>
          <a:bodyPr>
            <a:normAutofit fontScale="92500" lnSpcReduction="10000"/>
          </a:bodyPr>
          <a:lstStyle/>
          <a:p>
            <a:pPr indent="0">
              <a:lnSpc>
                <a:spcPct val="110000"/>
              </a:lnSpc>
            </a:pPr>
            <a:r>
              <a:rPr lang="lt-LT" dirty="0"/>
              <a:t>Šiame vaizdo įraše trumpai pristatoma, koks yra dizaino mąstysenos procesas. Jame paaiškinama, kodėl naudojamas prototipų kūrimas ir kaip jis ilgainiui sutaupo laiko ir pinigų, padeda patobulinti produktą ar paslaugą ir dar geriau suprasti problemą ar iššūkį.</a:t>
            </a:r>
          </a:p>
        </p:txBody>
      </p:sp>
      <p:sp>
        <p:nvSpPr>
          <p:cNvPr id="3" name="Text Placeholder 2">
            <a:extLst>
              <a:ext uri="{FF2B5EF4-FFF2-40B4-BE49-F238E27FC236}">
                <a16:creationId xmlns:a16="http://schemas.microsoft.com/office/drawing/2014/main" id="{E272C3FE-D132-4ADF-AD63-68061AA3F7BE}"/>
              </a:ext>
            </a:extLst>
          </p:cNvPr>
          <p:cNvSpPr>
            <a:spLocks noGrp="1"/>
          </p:cNvSpPr>
          <p:nvPr>
            <p:ph type="body" sz="quarter" idx="16"/>
          </p:nvPr>
        </p:nvSpPr>
        <p:spPr>
          <a:xfrm>
            <a:off x="254000" y="441435"/>
            <a:ext cx="4431211" cy="956770"/>
          </a:xfrm>
        </p:spPr>
        <p:txBody>
          <a:bodyPr>
            <a:normAutofit lnSpcReduction="10000"/>
          </a:bodyPr>
          <a:lstStyle/>
          <a:p>
            <a:r>
              <a:rPr lang="lt-LT" b="1" dirty="0"/>
              <a:t>Kodėl verta naudoti prototipo etapą?</a:t>
            </a:r>
          </a:p>
        </p:txBody>
      </p:sp>
      <p:pic>
        <p:nvPicPr>
          <p:cNvPr id="4" name="Online Media 3" title="Design Thinking Step 4: Prototype">
            <a:hlinkClick r:id="" action="ppaction://media"/>
            <a:extLst>
              <a:ext uri="{FF2B5EF4-FFF2-40B4-BE49-F238E27FC236}">
                <a16:creationId xmlns:a16="http://schemas.microsoft.com/office/drawing/2014/main" id="{5E6CD370-1A1B-486D-A78D-19088C45D2ED}"/>
              </a:ext>
            </a:extLst>
          </p:cNvPr>
          <p:cNvPicPr>
            <a:picLocks noRot="1" noChangeAspect="1"/>
          </p:cNvPicPr>
          <p:nvPr>
            <a:videoFile r:link="rId1"/>
          </p:nvPr>
        </p:nvPicPr>
        <p:blipFill>
          <a:blip r:embed="rId3"/>
          <a:stretch>
            <a:fillRect/>
          </a:stretch>
        </p:blipFill>
        <p:spPr>
          <a:xfrm>
            <a:off x="4920593" y="1271532"/>
            <a:ext cx="6840483" cy="4015171"/>
          </a:xfrm>
          <a:prstGeom prst="rect">
            <a:avLst/>
          </a:prstGeom>
        </p:spPr>
      </p:pic>
      <p:sp>
        <p:nvSpPr>
          <p:cNvPr id="8" name="TextBox 7">
            <a:extLst>
              <a:ext uri="{FF2B5EF4-FFF2-40B4-BE49-F238E27FC236}">
                <a16:creationId xmlns:a16="http://schemas.microsoft.com/office/drawing/2014/main" id="{A0A7EFE5-5B10-47B5-8BD7-A5C608F3447E}"/>
              </a:ext>
            </a:extLst>
          </p:cNvPr>
          <p:cNvSpPr txBox="1"/>
          <p:nvPr/>
        </p:nvSpPr>
        <p:spPr>
          <a:xfrm>
            <a:off x="4920593" y="6021692"/>
            <a:ext cx="6096000" cy="369332"/>
          </a:xfrm>
          <a:prstGeom prst="rect">
            <a:avLst/>
          </a:prstGeom>
          <a:noFill/>
        </p:spPr>
        <p:txBody>
          <a:bodyPr wrap="square">
            <a:spAutoFit/>
          </a:bodyPr>
          <a:lstStyle/>
          <a:p>
            <a:r>
              <a:rPr lang="en-US">
                <a:solidFill>
                  <a:schemeClr val="bg2">
                    <a:lumMod val="50000"/>
                  </a:schemeClr>
                </a:solidFill>
                <a:hlinkClick r:id="rId4">
                  <a:extLst>
                    <a:ext uri="{A12FA001-AC4F-418D-AE19-62706E023703}">
                      <ahyp:hlinkClr xmlns:ahyp="http://schemas.microsoft.com/office/drawing/2018/hyperlinkcolor" val="tx"/>
                    </a:ext>
                  </a:extLst>
                </a:hlinkClick>
              </a:rPr>
              <a:t>Design Thinking Step 4: Prototype - YouTube</a:t>
            </a:r>
            <a:endParaRPr lang="en-IE">
              <a:solidFill>
                <a:schemeClr val="bg2">
                  <a:lumMod val="50000"/>
                </a:schemeClr>
              </a:solidFill>
            </a:endParaRPr>
          </a:p>
        </p:txBody>
      </p:sp>
    </p:spTree>
    <p:extLst>
      <p:ext uri="{BB962C8B-B14F-4D97-AF65-F5344CB8AC3E}">
        <p14:creationId xmlns:p14="http://schemas.microsoft.com/office/powerpoint/2010/main" val="180370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C85B94-7608-4FF5-9861-C51015FE3600}"/>
              </a:ext>
            </a:extLst>
          </p:cNvPr>
          <p:cNvSpPr>
            <a:spLocks noGrp="1"/>
          </p:cNvSpPr>
          <p:nvPr>
            <p:ph type="body" sz="quarter" idx="18"/>
          </p:nvPr>
        </p:nvSpPr>
        <p:spPr>
          <a:xfrm>
            <a:off x="1408387" y="1453626"/>
            <a:ext cx="5318234" cy="5404374"/>
          </a:xfrm>
        </p:spPr>
        <p:txBody>
          <a:bodyPr>
            <a:normAutofit/>
          </a:bodyPr>
          <a:lstStyle/>
          <a:p>
            <a:pPr>
              <a:lnSpc>
                <a:spcPct val="100000"/>
              </a:lnSpc>
            </a:pPr>
            <a:r>
              <a:rPr lang="lt-LT" dirty="0">
                <a:solidFill>
                  <a:srgbClr val="030303"/>
                </a:solidFill>
              </a:rPr>
              <a:t>Išbandykite prototipą su tikraisiais galutiniais vartotojais. Neginkite savo idėjos, jei žmonėms ji nepatinka, svarbiausia sužinoti, kas veikia, o kas ne, todėl bet kokie atsiliepimai yra tinkami. Tada grįžkite prie idėjos arba prototipo kūrimo ir pritaikykite įgytas žinias. Procesą kartokite tol, kol turėsite veikiantį prototipą, kuris išsprendžia realią problemą. </a:t>
            </a:r>
          </a:p>
          <a:p>
            <a:pPr>
              <a:lnSpc>
                <a:spcPct val="100000"/>
              </a:lnSpc>
            </a:pPr>
            <a:r>
              <a:rPr lang="lt-LT" dirty="0">
                <a:solidFill>
                  <a:srgbClr val="030303"/>
                </a:solidFill>
              </a:rPr>
              <a:t>Dabar esate pasiruošę pakeisti pasaulį arba užpildyti didžiulę sidabrinės ekonomikos spragą.</a:t>
            </a:r>
            <a:br>
              <a:rPr lang="en-US" dirty="0"/>
            </a:br>
            <a:endParaRPr lang="en-IE" dirty="0"/>
          </a:p>
        </p:txBody>
      </p:sp>
      <p:sp>
        <p:nvSpPr>
          <p:cNvPr id="4" name="Text Placeholder 3">
            <a:extLst>
              <a:ext uri="{FF2B5EF4-FFF2-40B4-BE49-F238E27FC236}">
                <a16:creationId xmlns:a16="http://schemas.microsoft.com/office/drawing/2014/main" id="{C297EF14-0ADD-4B0A-BA07-2C85C6965941}"/>
              </a:ext>
            </a:extLst>
          </p:cNvPr>
          <p:cNvSpPr>
            <a:spLocks noGrp="1"/>
          </p:cNvSpPr>
          <p:nvPr>
            <p:ph type="body" sz="quarter" idx="16"/>
          </p:nvPr>
        </p:nvSpPr>
        <p:spPr>
          <a:xfrm>
            <a:off x="1746941" y="430924"/>
            <a:ext cx="5105121" cy="820379"/>
          </a:xfrm>
        </p:spPr>
        <p:txBody>
          <a:bodyPr>
            <a:normAutofit/>
          </a:bodyPr>
          <a:lstStyle/>
          <a:p>
            <a:r>
              <a:rPr lang="lt-LT" sz="3300" b="1"/>
              <a:t>5 etapas: testavimas</a:t>
            </a:r>
          </a:p>
          <a:p>
            <a:endParaRPr lang="lt-LT" sz="3300" b="1"/>
          </a:p>
        </p:txBody>
      </p:sp>
      <p:sp>
        <p:nvSpPr>
          <p:cNvPr id="25" name="TextBox 24">
            <a:extLst>
              <a:ext uri="{FF2B5EF4-FFF2-40B4-BE49-F238E27FC236}">
                <a16:creationId xmlns:a16="http://schemas.microsoft.com/office/drawing/2014/main" id="{BB38D494-4DD4-46E0-98A0-16E14482AA3A}"/>
              </a:ext>
            </a:extLst>
          </p:cNvPr>
          <p:cNvSpPr txBox="1"/>
          <p:nvPr/>
        </p:nvSpPr>
        <p:spPr>
          <a:xfrm>
            <a:off x="7577960" y="4612655"/>
            <a:ext cx="3899338" cy="1569660"/>
          </a:xfrm>
          <a:prstGeom prst="rect">
            <a:avLst/>
          </a:prstGeom>
          <a:noFill/>
        </p:spPr>
        <p:txBody>
          <a:bodyPr wrap="square" rtlCol="0">
            <a:spAutoFit/>
          </a:bodyPr>
          <a:lstStyle/>
          <a:p>
            <a:pPr algn="ctr"/>
            <a:r>
              <a:rPr lang="lt-LT" sz="2400" b="1" dirty="0">
                <a:solidFill>
                  <a:srgbClr val="1188A3"/>
                </a:solidFill>
              </a:rPr>
              <a:t>Grįžkite pas žmones, kurie susiduria su problema ir išbandykite savo idėjas, kad gautumėte grįžtamąjį ryšį.</a:t>
            </a:r>
            <a:endParaRPr lang="en-IE" sz="2400" b="1" dirty="0">
              <a:solidFill>
                <a:srgbClr val="1188A3"/>
              </a:solidFill>
            </a:endParaRPr>
          </a:p>
        </p:txBody>
      </p:sp>
      <p:grpSp>
        <p:nvGrpSpPr>
          <p:cNvPr id="5" name="Graphic 3">
            <a:extLst>
              <a:ext uri="{FF2B5EF4-FFF2-40B4-BE49-F238E27FC236}">
                <a16:creationId xmlns:a16="http://schemas.microsoft.com/office/drawing/2014/main" id="{2F4C604A-9C22-4FA1-B09A-F0E9D17A8577}"/>
              </a:ext>
            </a:extLst>
          </p:cNvPr>
          <p:cNvGrpSpPr/>
          <p:nvPr/>
        </p:nvGrpSpPr>
        <p:grpSpPr>
          <a:xfrm>
            <a:off x="8371491" y="1587565"/>
            <a:ext cx="2312276" cy="2165131"/>
            <a:chOff x="662657" y="410457"/>
            <a:chExt cx="888845" cy="973680"/>
          </a:xfrm>
        </p:grpSpPr>
        <p:sp>
          <p:nvSpPr>
            <p:cNvPr id="6" name="Freeform 1324">
              <a:extLst>
                <a:ext uri="{FF2B5EF4-FFF2-40B4-BE49-F238E27FC236}">
                  <a16:creationId xmlns:a16="http://schemas.microsoft.com/office/drawing/2014/main" id="{D65FF03A-BE8B-4490-AAFC-84D80C4E850B}"/>
                </a:ext>
              </a:extLst>
            </p:cNvPr>
            <p:cNvSpPr/>
            <p:nvPr/>
          </p:nvSpPr>
          <p:spPr>
            <a:xfrm>
              <a:off x="857393" y="410457"/>
              <a:ext cx="486688" cy="485468"/>
            </a:xfrm>
            <a:custGeom>
              <a:avLst/>
              <a:gdLst>
                <a:gd name="connsiteX0" fmla="*/ 485470 w 486688"/>
                <a:gd name="connsiteY0" fmla="*/ 104225 h 485468"/>
                <a:gd name="connsiteX1" fmla="*/ 419644 w 486688"/>
                <a:gd name="connsiteY1" fmla="*/ 8228 h 485468"/>
                <a:gd name="connsiteX2" fmla="*/ 405930 w 486688"/>
                <a:gd name="connsiteY2" fmla="*/ 0 h 485468"/>
                <a:gd name="connsiteX3" fmla="*/ 82283 w 486688"/>
                <a:gd name="connsiteY3" fmla="*/ 0 h 485468"/>
                <a:gd name="connsiteX4" fmla="*/ 68569 w 486688"/>
                <a:gd name="connsiteY4" fmla="*/ 8228 h 485468"/>
                <a:gd name="connsiteX5" fmla="*/ 2743 w 486688"/>
                <a:gd name="connsiteY5" fmla="*/ 104225 h 485468"/>
                <a:gd name="connsiteX6" fmla="*/ 0 w 486688"/>
                <a:gd name="connsiteY6" fmla="*/ 112453 h 485468"/>
                <a:gd name="connsiteX7" fmla="*/ 0 w 486688"/>
                <a:gd name="connsiteY7" fmla="*/ 436099 h 485468"/>
                <a:gd name="connsiteX8" fmla="*/ 49370 w 486688"/>
                <a:gd name="connsiteY8" fmla="*/ 485469 h 485468"/>
                <a:gd name="connsiteX9" fmla="*/ 436100 w 486688"/>
                <a:gd name="connsiteY9" fmla="*/ 485469 h 485468"/>
                <a:gd name="connsiteX10" fmla="*/ 485470 w 486688"/>
                <a:gd name="connsiteY10" fmla="*/ 436099 h 485468"/>
                <a:gd name="connsiteX11" fmla="*/ 485470 w 486688"/>
                <a:gd name="connsiteY11" fmla="*/ 112453 h 485468"/>
                <a:gd name="connsiteX12" fmla="*/ 485470 w 486688"/>
                <a:gd name="connsiteY12" fmla="*/ 104225 h 485468"/>
                <a:gd name="connsiteX13" fmla="*/ 485470 w 486688"/>
                <a:gd name="connsiteY13" fmla="*/ 104225 h 485468"/>
                <a:gd name="connsiteX14" fmla="*/ 93254 w 486688"/>
                <a:gd name="connsiteY14" fmla="*/ 32913 h 485468"/>
                <a:gd name="connsiteX15" fmla="*/ 397701 w 486688"/>
                <a:gd name="connsiteY15" fmla="*/ 32913 h 485468"/>
                <a:gd name="connsiteX16" fmla="*/ 441586 w 486688"/>
                <a:gd name="connsiteY16" fmla="*/ 98739 h 485468"/>
                <a:gd name="connsiteX17" fmla="*/ 49370 w 486688"/>
                <a:gd name="connsiteY17" fmla="*/ 98739 h 485468"/>
                <a:gd name="connsiteX18" fmla="*/ 93254 w 486688"/>
                <a:gd name="connsiteY18" fmla="*/ 32913 h 485468"/>
                <a:gd name="connsiteX19" fmla="*/ 277020 w 486688"/>
                <a:gd name="connsiteY19" fmla="*/ 128910 h 485468"/>
                <a:gd name="connsiteX20" fmla="*/ 277020 w 486688"/>
                <a:gd name="connsiteY20" fmla="*/ 244106 h 485468"/>
                <a:gd name="connsiteX21" fmla="*/ 252335 w 486688"/>
                <a:gd name="connsiteY21" fmla="*/ 227649 h 485468"/>
                <a:gd name="connsiteX22" fmla="*/ 235878 w 486688"/>
                <a:gd name="connsiteY22" fmla="*/ 227649 h 485468"/>
                <a:gd name="connsiteX23" fmla="*/ 211193 w 486688"/>
                <a:gd name="connsiteY23" fmla="*/ 244106 h 485468"/>
                <a:gd name="connsiteX24" fmla="*/ 211193 w 486688"/>
                <a:gd name="connsiteY24" fmla="*/ 128910 h 485468"/>
                <a:gd name="connsiteX25" fmla="*/ 277020 w 486688"/>
                <a:gd name="connsiteY25" fmla="*/ 128910 h 485468"/>
                <a:gd name="connsiteX26" fmla="*/ 35656 w 486688"/>
                <a:gd name="connsiteY26" fmla="*/ 128910 h 485468"/>
                <a:gd name="connsiteX27" fmla="*/ 181023 w 486688"/>
                <a:gd name="connsiteY27" fmla="*/ 128910 h 485468"/>
                <a:gd name="connsiteX28" fmla="*/ 181023 w 486688"/>
                <a:gd name="connsiteY28" fmla="*/ 194736 h 485468"/>
                <a:gd name="connsiteX29" fmla="*/ 35656 w 486688"/>
                <a:gd name="connsiteY29" fmla="*/ 194736 h 485468"/>
                <a:gd name="connsiteX30" fmla="*/ 35656 w 486688"/>
                <a:gd name="connsiteY30" fmla="*/ 128910 h 485468"/>
                <a:gd name="connsiteX31" fmla="*/ 455300 w 486688"/>
                <a:gd name="connsiteY31" fmla="*/ 436099 h 485468"/>
                <a:gd name="connsiteX32" fmla="*/ 438843 w 486688"/>
                <a:gd name="connsiteY32" fmla="*/ 452556 h 485468"/>
                <a:gd name="connsiteX33" fmla="*/ 52113 w 486688"/>
                <a:gd name="connsiteY33" fmla="*/ 452556 h 485468"/>
                <a:gd name="connsiteX34" fmla="*/ 35656 w 486688"/>
                <a:gd name="connsiteY34" fmla="*/ 436099 h 485468"/>
                <a:gd name="connsiteX35" fmla="*/ 35656 w 486688"/>
                <a:gd name="connsiteY35" fmla="*/ 224906 h 485468"/>
                <a:gd name="connsiteX36" fmla="*/ 181023 w 486688"/>
                <a:gd name="connsiteY36" fmla="*/ 224906 h 485468"/>
                <a:gd name="connsiteX37" fmla="*/ 181023 w 486688"/>
                <a:gd name="connsiteY37" fmla="*/ 274276 h 485468"/>
                <a:gd name="connsiteX38" fmla="*/ 189251 w 486688"/>
                <a:gd name="connsiteY38" fmla="*/ 287990 h 485468"/>
                <a:gd name="connsiteX39" fmla="*/ 205708 w 486688"/>
                <a:gd name="connsiteY39" fmla="*/ 287990 h 485468"/>
                <a:gd name="connsiteX40" fmla="*/ 244106 w 486688"/>
                <a:gd name="connsiteY40" fmla="*/ 260562 h 485468"/>
                <a:gd name="connsiteX41" fmla="*/ 282505 w 486688"/>
                <a:gd name="connsiteY41" fmla="*/ 287990 h 485468"/>
                <a:gd name="connsiteX42" fmla="*/ 298962 w 486688"/>
                <a:gd name="connsiteY42" fmla="*/ 287990 h 485468"/>
                <a:gd name="connsiteX43" fmla="*/ 307190 w 486688"/>
                <a:gd name="connsiteY43" fmla="*/ 274276 h 485468"/>
                <a:gd name="connsiteX44" fmla="*/ 307190 w 486688"/>
                <a:gd name="connsiteY44" fmla="*/ 224906 h 485468"/>
                <a:gd name="connsiteX45" fmla="*/ 452557 w 486688"/>
                <a:gd name="connsiteY45" fmla="*/ 224906 h 485468"/>
                <a:gd name="connsiteX46" fmla="*/ 452557 w 486688"/>
                <a:gd name="connsiteY46" fmla="*/ 436099 h 485468"/>
                <a:gd name="connsiteX47" fmla="*/ 455300 w 486688"/>
                <a:gd name="connsiteY47" fmla="*/ 194736 h 485468"/>
                <a:gd name="connsiteX48" fmla="*/ 309933 w 486688"/>
                <a:gd name="connsiteY48" fmla="*/ 194736 h 485468"/>
                <a:gd name="connsiteX49" fmla="*/ 309933 w 486688"/>
                <a:gd name="connsiteY49" fmla="*/ 128910 h 485468"/>
                <a:gd name="connsiteX50" fmla="*/ 455300 w 486688"/>
                <a:gd name="connsiteY50" fmla="*/ 128910 h 485468"/>
                <a:gd name="connsiteX51" fmla="*/ 455300 w 486688"/>
                <a:gd name="connsiteY51" fmla="*/ 194736 h 48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86688" h="485468">
                  <a:moveTo>
                    <a:pt x="485470" y="104225"/>
                  </a:moveTo>
                  <a:lnTo>
                    <a:pt x="419644" y="8228"/>
                  </a:lnTo>
                  <a:cubicBezTo>
                    <a:pt x="416901" y="2743"/>
                    <a:pt x="411415" y="0"/>
                    <a:pt x="405930" y="0"/>
                  </a:cubicBezTo>
                  <a:lnTo>
                    <a:pt x="82283" y="0"/>
                  </a:lnTo>
                  <a:cubicBezTo>
                    <a:pt x="76798" y="0"/>
                    <a:pt x="71312" y="2743"/>
                    <a:pt x="68569" y="8228"/>
                  </a:cubicBezTo>
                  <a:lnTo>
                    <a:pt x="2743" y="104225"/>
                  </a:lnTo>
                  <a:cubicBezTo>
                    <a:pt x="0" y="106968"/>
                    <a:pt x="0" y="109710"/>
                    <a:pt x="0" y="112453"/>
                  </a:cubicBezTo>
                  <a:lnTo>
                    <a:pt x="0" y="436099"/>
                  </a:lnTo>
                  <a:cubicBezTo>
                    <a:pt x="0" y="463527"/>
                    <a:pt x="21942" y="485469"/>
                    <a:pt x="49370" y="485469"/>
                  </a:cubicBezTo>
                  <a:lnTo>
                    <a:pt x="436100" y="485469"/>
                  </a:lnTo>
                  <a:cubicBezTo>
                    <a:pt x="463528" y="485469"/>
                    <a:pt x="485470" y="463527"/>
                    <a:pt x="485470" y="436099"/>
                  </a:cubicBezTo>
                  <a:lnTo>
                    <a:pt x="485470" y="112453"/>
                  </a:lnTo>
                  <a:cubicBezTo>
                    <a:pt x="488213" y="109710"/>
                    <a:pt x="485470" y="106968"/>
                    <a:pt x="485470" y="104225"/>
                  </a:cubicBezTo>
                  <a:lnTo>
                    <a:pt x="485470" y="104225"/>
                  </a:lnTo>
                  <a:close/>
                  <a:moveTo>
                    <a:pt x="93254" y="32913"/>
                  </a:moveTo>
                  <a:lnTo>
                    <a:pt x="397701" y="32913"/>
                  </a:lnTo>
                  <a:lnTo>
                    <a:pt x="441586" y="98739"/>
                  </a:lnTo>
                  <a:lnTo>
                    <a:pt x="49370" y="98739"/>
                  </a:lnTo>
                  <a:lnTo>
                    <a:pt x="93254" y="32913"/>
                  </a:lnTo>
                  <a:close/>
                  <a:moveTo>
                    <a:pt x="277020" y="128910"/>
                  </a:moveTo>
                  <a:lnTo>
                    <a:pt x="277020" y="244106"/>
                  </a:lnTo>
                  <a:lnTo>
                    <a:pt x="252335" y="227649"/>
                  </a:lnTo>
                  <a:cubicBezTo>
                    <a:pt x="246849" y="224906"/>
                    <a:pt x="238621" y="224906"/>
                    <a:pt x="235878" y="227649"/>
                  </a:cubicBezTo>
                  <a:lnTo>
                    <a:pt x="211193" y="244106"/>
                  </a:lnTo>
                  <a:lnTo>
                    <a:pt x="211193" y="128910"/>
                  </a:lnTo>
                  <a:lnTo>
                    <a:pt x="277020" y="128910"/>
                  </a:lnTo>
                  <a:close/>
                  <a:moveTo>
                    <a:pt x="35656" y="128910"/>
                  </a:moveTo>
                  <a:lnTo>
                    <a:pt x="181023" y="128910"/>
                  </a:lnTo>
                  <a:lnTo>
                    <a:pt x="181023" y="194736"/>
                  </a:lnTo>
                  <a:lnTo>
                    <a:pt x="35656" y="194736"/>
                  </a:lnTo>
                  <a:lnTo>
                    <a:pt x="35656" y="128910"/>
                  </a:lnTo>
                  <a:close/>
                  <a:moveTo>
                    <a:pt x="455300" y="436099"/>
                  </a:moveTo>
                  <a:cubicBezTo>
                    <a:pt x="455300" y="444327"/>
                    <a:pt x="447071" y="452556"/>
                    <a:pt x="438843" y="452556"/>
                  </a:cubicBezTo>
                  <a:lnTo>
                    <a:pt x="52113" y="452556"/>
                  </a:lnTo>
                  <a:cubicBezTo>
                    <a:pt x="43884" y="452556"/>
                    <a:pt x="35656" y="444327"/>
                    <a:pt x="35656" y="436099"/>
                  </a:cubicBezTo>
                  <a:lnTo>
                    <a:pt x="35656" y="224906"/>
                  </a:lnTo>
                  <a:lnTo>
                    <a:pt x="181023" y="224906"/>
                  </a:lnTo>
                  <a:lnTo>
                    <a:pt x="181023" y="274276"/>
                  </a:lnTo>
                  <a:cubicBezTo>
                    <a:pt x="181023" y="279762"/>
                    <a:pt x="183766" y="285247"/>
                    <a:pt x="189251" y="287990"/>
                  </a:cubicBezTo>
                  <a:cubicBezTo>
                    <a:pt x="194737" y="290733"/>
                    <a:pt x="200222" y="290733"/>
                    <a:pt x="205708" y="287990"/>
                  </a:cubicBezTo>
                  <a:lnTo>
                    <a:pt x="244106" y="260562"/>
                  </a:lnTo>
                  <a:lnTo>
                    <a:pt x="282505" y="287990"/>
                  </a:lnTo>
                  <a:cubicBezTo>
                    <a:pt x="287991" y="290733"/>
                    <a:pt x="293476" y="290733"/>
                    <a:pt x="298962" y="287990"/>
                  </a:cubicBezTo>
                  <a:cubicBezTo>
                    <a:pt x="304447" y="285247"/>
                    <a:pt x="307190" y="279762"/>
                    <a:pt x="307190" y="274276"/>
                  </a:cubicBezTo>
                  <a:lnTo>
                    <a:pt x="307190" y="224906"/>
                  </a:lnTo>
                  <a:lnTo>
                    <a:pt x="452557" y="224906"/>
                  </a:lnTo>
                  <a:lnTo>
                    <a:pt x="452557" y="436099"/>
                  </a:lnTo>
                  <a:close/>
                  <a:moveTo>
                    <a:pt x="455300" y="194736"/>
                  </a:moveTo>
                  <a:lnTo>
                    <a:pt x="309933" y="194736"/>
                  </a:lnTo>
                  <a:lnTo>
                    <a:pt x="309933" y="128910"/>
                  </a:lnTo>
                  <a:lnTo>
                    <a:pt x="455300" y="128910"/>
                  </a:lnTo>
                  <a:lnTo>
                    <a:pt x="455300" y="194736"/>
                  </a:lnTo>
                  <a:close/>
                </a:path>
              </a:pathLst>
            </a:custGeom>
            <a:solidFill>
              <a:srgbClr val="00BADE"/>
            </a:solidFill>
            <a:ln w="27426" cap="flat">
              <a:noFill/>
              <a:prstDash val="solid"/>
              <a:miter/>
            </a:ln>
          </p:spPr>
          <p:txBody>
            <a:bodyPr rtlCol="0" anchor="ctr"/>
            <a:lstStyle/>
            <a:p>
              <a:endParaRPr lang="en-US"/>
            </a:p>
          </p:txBody>
        </p:sp>
        <p:grpSp>
          <p:nvGrpSpPr>
            <p:cNvPr id="7" name="Graphic 3">
              <a:extLst>
                <a:ext uri="{FF2B5EF4-FFF2-40B4-BE49-F238E27FC236}">
                  <a16:creationId xmlns:a16="http://schemas.microsoft.com/office/drawing/2014/main" id="{BA7D6353-E7DE-4153-A393-B97E0A200F26}"/>
                </a:ext>
              </a:extLst>
            </p:cNvPr>
            <p:cNvGrpSpPr/>
            <p:nvPr/>
          </p:nvGrpSpPr>
          <p:grpSpPr>
            <a:xfrm>
              <a:off x="662657" y="443370"/>
              <a:ext cx="888845" cy="940767"/>
              <a:chOff x="662657" y="443370"/>
              <a:chExt cx="888845" cy="940767"/>
            </a:xfrm>
            <a:solidFill>
              <a:srgbClr val="000000"/>
            </a:solidFill>
          </p:grpSpPr>
          <p:sp>
            <p:nvSpPr>
              <p:cNvPr id="8" name="Freeform 1326">
                <a:extLst>
                  <a:ext uri="{FF2B5EF4-FFF2-40B4-BE49-F238E27FC236}">
                    <a16:creationId xmlns:a16="http://schemas.microsoft.com/office/drawing/2014/main" id="{80C440F9-A166-4282-BF1B-2C9F980847C1}"/>
                  </a:ext>
                </a:extLst>
              </p:cNvPr>
              <p:cNvSpPr/>
              <p:nvPr/>
            </p:nvSpPr>
            <p:spPr>
              <a:xfrm>
                <a:off x="989988" y="960381"/>
                <a:ext cx="227844" cy="305817"/>
              </a:xfrm>
              <a:custGeom>
                <a:avLst/>
                <a:gdLst>
                  <a:gd name="connsiteX0" fmla="*/ 122483 w 227844"/>
                  <a:gd name="connsiteY0" fmla="*/ 4114 h 305817"/>
                  <a:gd name="connsiteX1" fmla="*/ 100541 w 227844"/>
                  <a:gd name="connsiteY1" fmla="*/ 4114 h 305817"/>
                  <a:gd name="connsiteX2" fmla="*/ 4544 w 227844"/>
                  <a:gd name="connsiteY2" fmla="*/ 100111 h 305817"/>
                  <a:gd name="connsiteX3" fmla="*/ 1802 w 227844"/>
                  <a:gd name="connsiteY3" fmla="*/ 116568 h 305817"/>
                  <a:gd name="connsiteX4" fmla="*/ 15515 w 227844"/>
                  <a:gd name="connsiteY4" fmla="*/ 127538 h 305817"/>
                  <a:gd name="connsiteX5" fmla="*/ 48429 w 227844"/>
                  <a:gd name="connsiteY5" fmla="*/ 127538 h 305817"/>
                  <a:gd name="connsiteX6" fmla="*/ 48429 w 227844"/>
                  <a:gd name="connsiteY6" fmla="*/ 239992 h 305817"/>
                  <a:gd name="connsiteX7" fmla="*/ 81342 w 227844"/>
                  <a:gd name="connsiteY7" fmla="*/ 239992 h 305817"/>
                  <a:gd name="connsiteX8" fmla="*/ 81342 w 227844"/>
                  <a:gd name="connsiteY8" fmla="*/ 111082 h 305817"/>
                  <a:gd name="connsiteX9" fmla="*/ 64885 w 227844"/>
                  <a:gd name="connsiteY9" fmla="*/ 94625 h 305817"/>
                  <a:gd name="connsiteX10" fmla="*/ 56657 w 227844"/>
                  <a:gd name="connsiteY10" fmla="*/ 94625 h 305817"/>
                  <a:gd name="connsiteX11" fmla="*/ 114255 w 227844"/>
                  <a:gd name="connsiteY11" fmla="*/ 37027 h 305817"/>
                  <a:gd name="connsiteX12" fmla="*/ 171853 w 227844"/>
                  <a:gd name="connsiteY12" fmla="*/ 94625 h 305817"/>
                  <a:gd name="connsiteX13" fmla="*/ 163625 w 227844"/>
                  <a:gd name="connsiteY13" fmla="*/ 94625 h 305817"/>
                  <a:gd name="connsiteX14" fmla="*/ 147168 w 227844"/>
                  <a:gd name="connsiteY14" fmla="*/ 111082 h 305817"/>
                  <a:gd name="connsiteX15" fmla="*/ 147168 w 227844"/>
                  <a:gd name="connsiteY15" fmla="*/ 305818 h 305817"/>
                  <a:gd name="connsiteX16" fmla="*/ 180081 w 227844"/>
                  <a:gd name="connsiteY16" fmla="*/ 305818 h 305817"/>
                  <a:gd name="connsiteX17" fmla="*/ 180081 w 227844"/>
                  <a:gd name="connsiteY17" fmla="*/ 127538 h 305817"/>
                  <a:gd name="connsiteX18" fmla="*/ 212995 w 227844"/>
                  <a:gd name="connsiteY18" fmla="*/ 127538 h 305817"/>
                  <a:gd name="connsiteX19" fmla="*/ 226709 w 227844"/>
                  <a:gd name="connsiteY19" fmla="*/ 116568 h 305817"/>
                  <a:gd name="connsiteX20" fmla="*/ 223966 w 227844"/>
                  <a:gd name="connsiteY20" fmla="*/ 100111 h 305817"/>
                  <a:gd name="connsiteX21" fmla="*/ 122483 w 227844"/>
                  <a:gd name="connsiteY21" fmla="*/ 4114 h 305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844" h="305817">
                    <a:moveTo>
                      <a:pt x="122483" y="4114"/>
                    </a:moveTo>
                    <a:cubicBezTo>
                      <a:pt x="116998" y="-1371"/>
                      <a:pt x="106027" y="-1371"/>
                      <a:pt x="100541" y="4114"/>
                    </a:cubicBezTo>
                    <a:lnTo>
                      <a:pt x="4544" y="100111"/>
                    </a:lnTo>
                    <a:cubicBezTo>
                      <a:pt x="-941" y="105596"/>
                      <a:pt x="-941" y="111082"/>
                      <a:pt x="1802" y="116568"/>
                    </a:cubicBezTo>
                    <a:cubicBezTo>
                      <a:pt x="4544" y="122053"/>
                      <a:pt x="10030" y="127538"/>
                      <a:pt x="15515" y="127538"/>
                    </a:cubicBezTo>
                    <a:lnTo>
                      <a:pt x="48429" y="127538"/>
                    </a:lnTo>
                    <a:lnTo>
                      <a:pt x="48429" y="239992"/>
                    </a:lnTo>
                    <a:lnTo>
                      <a:pt x="81342" y="239992"/>
                    </a:lnTo>
                    <a:lnTo>
                      <a:pt x="81342" y="111082"/>
                    </a:lnTo>
                    <a:cubicBezTo>
                      <a:pt x="81342" y="102854"/>
                      <a:pt x="73113" y="94625"/>
                      <a:pt x="64885" y="94625"/>
                    </a:cubicBezTo>
                    <a:lnTo>
                      <a:pt x="56657" y="94625"/>
                    </a:lnTo>
                    <a:lnTo>
                      <a:pt x="114255" y="37027"/>
                    </a:lnTo>
                    <a:lnTo>
                      <a:pt x="171853" y="94625"/>
                    </a:lnTo>
                    <a:lnTo>
                      <a:pt x="163625" y="94625"/>
                    </a:lnTo>
                    <a:cubicBezTo>
                      <a:pt x="155397" y="94625"/>
                      <a:pt x="147168" y="102854"/>
                      <a:pt x="147168" y="111082"/>
                    </a:cubicBezTo>
                    <a:lnTo>
                      <a:pt x="147168" y="305818"/>
                    </a:lnTo>
                    <a:lnTo>
                      <a:pt x="180081" y="305818"/>
                    </a:lnTo>
                    <a:lnTo>
                      <a:pt x="180081" y="127538"/>
                    </a:lnTo>
                    <a:lnTo>
                      <a:pt x="212995" y="127538"/>
                    </a:lnTo>
                    <a:cubicBezTo>
                      <a:pt x="218480" y="127538"/>
                      <a:pt x="226709" y="124796"/>
                      <a:pt x="226709" y="116568"/>
                    </a:cubicBezTo>
                    <a:cubicBezTo>
                      <a:pt x="229451" y="111082"/>
                      <a:pt x="226709" y="102854"/>
                      <a:pt x="223966" y="100111"/>
                    </a:cubicBezTo>
                    <a:lnTo>
                      <a:pt x="122483" y="4114"/>
                    </a:lnTo>
                    <a:close/>
                  </a:path>
                </a:pathLst>
              </a:custGeom>
              <a:solidFill>
                <a:srgbClr val="000000"/>
              </a:solidFill>
              <a:ln w="27426" cap="flat">
                <a:noFill/>
                <a:prstDash val="solid"/>
                <a:miter/>
              </a:ln>
            </p:spPr>
            <p:txBody>
              <a:bodyPr rtlCol="0" anchor="ctr"/>
              <a:lstStyle/>
              <a:p>
                <a:endParaRPr lang="en-US"/>
              </a:p>
            </p:txBody>
          </p:sp>
          <p:sp>
            <p:nvSpPr>
              <p:cNvPr id="9" name="Freeform 1327">
                <a:extLst>
                  <a:ext uri="{FF2B5EF4-FFF2-40B4-BE49-F238E27FC236}">
                    <a16:creationId xmlns:a16="http://schemas.microsoft.com/office/drawing/2014/main" id="{27FE96E8-0056-4E7B-8FE4-87F2746F2C92}"/>
                  </a:ext>
                </a:extLst>
              </p:cNvPr>
              <p:cNvSpPr/>
              <p:nvPr/>
            </p:nvSpPr>
            <p:spPr>
              <a:xfrm>
                <a:off x="1408690"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10" name="Freeform 1328">
                <a:extLst>
                  <a:ext uri="{FF2B5EF4-FFF2-40B4-BE49-F238E27FC236}">
                    <a16:creationId xmlns:a16="http://schemas.microsoft.com/office/drawing/2014/main" id="{98BCCE57-8AC3-409C-BF47-33F451A09DE6}"/>
                  </a:ext>
                </a:extLst>
              </p:cNvPr>
              <p:cNvSpPr/>
              <p:nvPr/>
            </p:nvSpPr>
            <p:spPr>
              <a:xfrm>
                <a:off x="1408690"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11" name="Freeform 1329">
                <a:extLst>
                  <a:ext uri="{FF2B5EF4-FFF2-40B4-BE49-F238E27FC236}">
                    <a16:creationId xmlns:a16="http://schemas.microsoft.com/office/drawing/2014/main" id="{4A8E2668-5677-4EAE-8F4D-F05C335B0FFA}"/>
                  </a:ext>
                </a:extLst>
              </p:cNvPr>
              <p:cNvSpPr/>
              <p:nvPr/>
            </p:nvSpPr>
            <p:spPr>
              <a:xfrm>
                <a:off x="1507429"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12" name="Freeform 1330">
                <a:extLst>
                  <a:ext uri="{FF2B5EF4-FFF2-40B4-BE49-F238E27FC236}">
                    <a16:creationId xmlns:a16="http://schemas.microsoft.com/office/drawing/2014/main" id="{89D73F18-97DD-4C29-86E2-6548796F0B8B}"/>
                  </a:ext>
                </a:extLst>
              </p:cNvPr>
              <p:cNvSpPr/>
              <p:nvPr/>
            </p:nvSpPr>
            <p:spPr>
              <a:xfrm>
                <a:off x="1507429"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13" name="Freeform 1331">
                <a:extLst>
                  <a:ext uri="{FF2B5EF4-FFF2-40B4-BE49-F238E27FC236}">
                    <a16:creationId xmlns:a16="http://schemas.microsoft.com/office/drawing/2014/main" id="{5201DAE3-2E7E-4686-8601-58148E7E0476}"/>
                  </a:ext>
                </a:extLst>
              </p:cNvPr>
              <p:cNvSpPr/>
              <p:nvPr/>
            </p:nvSpPr>
            <p:spPr>
              <a:xfrm>
                <a:off x="764139"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14" name="Freeform 1332">
                <a:extLst>
                  <a:ext uri="{FF2B5EF4-FFF2-40B4-BE49-F238E27FC236}">
                    <a16:creationId xmlns:a16="http://schemas.microsoft.com/office/drawing/2014/main" id="{7E077EFE-FE51-4904-A470-A5AA8D442689}"/>
                  </a:ext>
                </a:extLst>
              </p:cNvPr>
              <p:cNvSpPr/>
              <p:nvPr/>
            </p:nvSpPr>
            <p:spPr>
              <a:xfrm>
                <a:off x="764139"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15" name="Freeform 1333">
                <a:extLst>
                  <a:ext uri="{FF2B5EF4-FFF2-40B4-BE49-F238E27FC236}">
                    <a16:creationId xmlns:a16="http://schemas.microsoft.com/office/drawing/2014/main" id="{6F12E688-F57A-49F2-9837-2363E1BC8DE9}"/>
                  </a:ext>
                </a:extLst>
              </p:cNvPr>
              <p:cNvSpPr/>
              <p:nvPr/>
            </p:nvSpPr>
            <p:spPr>
              <a:xfrm>
                <a:off x="665400"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16" name="Freeform 1334">
                <a:extLst>
                  <a:ext uri="{FF2B5EF4-FFF2-40B4-BE49-F238E27FC236}">
                    <a16:creationId xmlns:a16="http://schemas.microsoft.com/office/drawing/2014/main" id="{85250722-7943-4D23-A1F9-B3903784C2E1}"/>
                  </a:ext>
                </a:extLst>
              </p:cNvPr>
              <p:cNvSpPr/>
              <p:nvPr/>
            </p:nvSpPr>
            <p:spPr>
              <a:xfrm>
                <a:off x="665400"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6F5D06BE-74C8-409D-8BA8-C9607B9383CE}"/>
                  </a:ext>
                </a:extLst>
              </p:cNvPr>
              <p:cNvGrpSpPr/>
              <p:nvPr/>
            </p:nvGrpSpPr>
            <p:grpSpPr>
              <a:xfrm>
                <a:off x="662657" y="668277"/>
                <a:ext cx="888845" cy="715860"/>
                <a:chOff x="662657" y="668277"/>
                <a:chExt cx="888845" cy="715860"/>
              </a:xfrm>
              <a:solidFill>
                <a:srgbClr val="000000"/>
              </a:solidFill>
            </p:grpSpPr>
            <p:sp>
              <p:nvSpPr>
                <p:cNvPr id="19" name="Freeform 1337">
                  <a:extLst>
                    <a:ext uri="{FF2B5EF4-FFF2-40B4-BE49-F238E27FC236}">
                      <a16:creationId xmlns:a16="http://schemas.microsoft.com/office/drawing/2014/main" id="{E8446221-198D-493B-A112-97562A0B80E4}"/>
                    </a:ext>
                  </a:extLst>
                </p:cNvPr>
                <p:cNvSpPr/>
                <p:nvPr/>
              </p:nvSpPr>
              <p:spPr>
                <a:xfrm>
                  <a:off x="1296236"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20" name="Freeform 1338">
                  <a:extLst>
                    <a:ext uri="{FF2B5EF4-FFF2-40B4-BE49-F238E27FC236}">
                      <a16:creationId xmlns:a16="http://schemas.microsoft.com/office/drawing/2014/main" id="{451EEA56-C067-4D31-9440-1D043B4C0634}"/>
                    </a:ext>
                  </a:extLst>
                </p:cNvPr>
                <p:cNvSpPr/>
                <p:nvPr/>
              </p:nvSpPr>
              <p:spPr>
                <a:xfrm>
                  <a:off x="1230410" y="668277"/>
                  <a:ext cx="321092" cy="710375"/>
                </a:xfrm>
                <a:custGeom>
                  <a:avLst/>
                  <a:gdLst>
                    <a:gd name="connsiteX0" fmla="*/ 260563 w 321092"/>
                    <a:gd name="connsiteY0" fmla="*/ 0 h 710375"/>
                    <a:gd name="connsiteX1" fmla="*/ 194736 w 321092"/>
                    <a:gd name="connsiteY1" fmla="*/ 65826 h 710375"/>
                    <a:gd name="connsiteX2" fmla="*/ 194736 w 321092"/>
                    <a:gd name="connsiteY2" fmla="*/ 202964 h 710375"/>
                    <a:gd name="connsiteX3" fmla="*/ 186508 w 321092"/>
                    <a:gd name="connsiteY3" fmla="*/ 202964 h 710375"/>
                    <a:gd name="connsiteX4" fmla="*/ 148109 w 321092"/>
                    <a:gd name="connsiteY4" fmla="*/ 233135 h 710375"/>
                    <a:gd name="connsiteX5" fmla="*/ 35656 w 321092"/>
                    <a:gd name="connsiteY5" fmla="*/ 427871 h 710375"/>
                    <a:gd name="connsiteX6" fmla="*/ 32913 w 321092"/>
                    <a:gd name="connsiteY6" fmla="*/ 436099 h 710375"/>
                    <a:gd name="connsiteX7" fmla="*/ 32913 w 321092"/>
                    <a:gd name="connsiteY7" fmla="*/ 548552 h 710375"/>
                    <a:gd name="connsiteX8" fmla="*/ 16457 w 321092"/>
                    <a:gd name="connsiteY8" fmla="*/ 548552 h 710375"/>
                    <a:gd name="connsiteX9" fmla="*/ 0 w 321092"/>
                    <a:gd name="connsiteY9" fmla="*/ 565009 h 710375"/>
                    <a:gd name="connsiteX10" fmla="*/ 0 w 321092"/>
                    <a:gd name="connsiteY10" fmla="*/ 693919 h 710375"/>
                    <a:gd name="connsiteX11" fmla="*/ 16457 w 321092"/>
                    <a:gd name="connsiteY11" fmla="*/ 710375 h 710375"/>
                    <a:gd name="connsiteX12" fmla="*/ 274277 w 321092"/>
                    <a:gd name="connsiteY12" fmla="*/ 710375 h 710375"/>
                    <a:gd name="connsiteX13" fmla="*/ 290733 w 321092"/>
                    <a:gd name="connsiteY13" fmla="*/ 693919 h 710375"/>
                    <a:gd name="connsiteX14" fmla="*/ 290733 w 321092"/>
                    <a:gd name="connsiteY14" fmla="*/ 565009 h 710375"/>
                    <a:gd name="connsiteX15" fmla="*/ 274277 w 321092"/>
                    <a:gd name="connsiteY15" fmla="*/ 548552 h 710375"/>
                    <a:gd name="connsiteX16" fmla="*/ 257820 w 321092"/>
                    <a:gd name="connsiteY16" fmla="*/ 548552 h 710375"/>
                    <a:gd name="connsiteX17" fmla="*/ 257820 w 321092"/>
                    <a:gd name="connsiteY17" fmla="*/ 537581 h 710375"/>
                    <a:gd name="connsiteX18" fmla="*/ 318161 w 321092"/>
                    <a:gd name="connsiteY18" fmla="*/ 460784 h 710375"/>
                    <a:gd name="connsiteX19" fmla="*/ 320904 w 321092"/>
                    <a:gd name="connsiteY19" fmla="*/ 449813 h 710375"/>
                    <a:gd name="connsiteX20" fmla="*/ 320904 w 321092"/>
                    <a:gd name="connsiteY20" fmla="*/ 65826 h 710375"/>
                    <a:gd name="connsiteX21" fmla="*/ 260563 w 321092"/>
                    <a:gd name="connsiteY21" fmla="*/ 0 h 710375"/>
                    <a:gd name="connsiteX22" fmla="*/ 260563 w 321092"/>
                    <a:gd name="connsiteY22" fmla="*/ 0 h 710375"/>
                    <a:gd name="connsiteX23" fmla="*/ 260563 w 321092"/>
                    <a:gd name="connsiteY23" fmla="*/ 680205 h 710375"/>
                    <a:gd name="connsiteX24" fmla="*/ 35656 w 321092"/>
                    <a:gd name="connsiteY24" fmla="*/ 680205 h 710375"/>
                    <a:gd name="connsiteX25" fmla="*/ 35656 w 321092"/>
                    <a:gd name="connsiteY25" fmla="*/ 584208 h 710375"/>
                    <a:gd name="connsiteX26" fmla="*/ 260563 w 321092"/>
                    <a:gd name="connsiteY26" fmla="*/ 584208 h 710375"/>
                    <a:gd name="connsiteX27" fmla="*/ 260563 w 321092"/>
                    <a:gd name="connsiteY27" fmla="*/ 680205 h 710375"/>
                    <a:gd name="connsiteX28" fmla="*/ 290733 w 321092"/>
                    <a:gd name="connsiteY28" fmla="*/ 447070 h 710375"/>
                    <a:gd name="connsiteX29" fmla="*/ 230392 w 321092"/>
                    <a:gd name="connsiteY29" fmla="*/ 523868 h 710375"/>
                    <a:gd name="connsiteX30" fmla="*/ 227650 w 321092"/>
                    <a:gd name="connsiteY30" fmla="*/ 534839 h 710375"/>
                    <a:gd name="connsiteX31" fmla="*/ 227650 w 321092"/>
                    <a:gd name="connsiteY31" fmla="*/ 551295 h 710375"/>
                    <a:gd name="connsiteX32" fmla="*/ 65826 w 321092"/>
                    <a:gd name="connsiteY32" fmla="*/ 551295 h 710375"/>
                    <a:gd name="connsiteX33" fmla="*/ 65826 w 321092"/>
                    <a:gd name="connsiteY33" fmla="*/ 441585 h 710375"/>
                    <a:gd name="connsiteX34" fmla="*/ 175537 w 321092"/>
                    <a:gd name="connsiteY34" fmla="*/ 249591 h 710375"/>
                    <a:gd name="connsiteX35" fmla="*/ 194736 w 321092"/>
                    <a:gd name="connsiteY35" fmla="*/ 233135 h 710375"/>
                    <a:gd name="connsiteX36" fmla="*/ 219421 w 321092"/>
                    <a:gd name="connsiteY36" fmla="*/ 235878 h 710375"/>
                    <a:gd name="connsiteX37" fmla="*/ 235878 w 321092"/>
                    <a:gd name="connsiteY37" fmla="*/ 255077 h 710375"/>
                    <a:gd name="connsiteX38" fmla="*/ 230392 w 321092"/>
                    <a:gd name="connsiteY38" fmla="*/ 279762 h 710375"/>
                    <a:gd name="connsiteX39" fmla="*/ 150852 w 321092"/>
                    <a:gd name="connsiteY39" fmla="*/ 419643 h 710375"/>
                    <a:gd name="connsiteX40" fmla="*/ 178280 w 321092"/>
                    <a:gd name="connsiteY40" fmla="*/ 436099 h 710375"/>
                    <a:gd name="connsiteX41" fmla="*/ 257820 w 321092"/>
                    <a:gd name="connsiteY41" fmla="*/ 296218 h 710375"/>
                    <a:gd name="connsiteX42" fmla="*/ 233135 w 321092"/>
                    <a:gd name="connsiteY42" fmla="*/ 208450 h 710375"/>
                    <a:gd name="connsiteX43" fmla="*/ 222164 w 321092"/>
                    <a:gd name="connsiteY43" fmla="*/ 202964 h 710375"/>
                    <a:gd name="connsiteX44" fmla="*/ 222164 w 321092"/>
                    <a:gd name="connsiteY44" fmla="*/ 63083 h 710375"/>
                    <a:gd name="connsiteX45" fmla="*/ 255077 w 321092"/>
                    <a:gd name="connsiteY45" fmla="*/ 30170 h 710375"/>
                    <a:gd name="connsiteX46" fmla="*/ 287991 w 321092"/>
                    <a:gd name="connsiteY46" fmla="*/ 63083 h 710375"/>
                    <a:gd name="connsiteX47" fmla="*/ 287991 w 321092"/>
                    <a:gd name="connsiteY47" fmla="*/ 447070 h 710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1092" h="710375">
                      <a:moveTo>
                        <a:pt x="260563" y="0"/>
                      </a:moveTo>
                      <a:cubicBezTo>
                        <a:pt x="224907" y="0"/>
                        <a:pt x="194736" y="30170"/>
                        <a:pt x="194736" y="65826"/>
                      </a:cubicBezTo>
                      <a:lnTo>
                        <a:pt x="194736" y="202964"/>
                      </a:lnTo>
                      <a:cubicBezTo>
                        <a:pt x="191994" y="202964"/>
                        <a:pt x="189251" y="202964"/>
                        <a:pt x="186508" y="202964"/>
                      </a:cubicBezTo>
                      <a:cubicBezTo>
                        <a:pt x="170051" y="208450"/>
                        <a:pt x="156338" y="219421"/>
                        <a:pt x="148109" y="233135"/>
                      </a:cubicBezTo>
                      <a:lnTo>
                        <a:pt x="35656" y="427871"/>
                      </a:lnTo>
                      <a:cubicBezTo>
                        <a:pt x="35656" y="430614"/>
                        <a:pt x="32913" y="433356"/>
                        <a:pt x="32913" y="436099"/>
                      </a:cubicBezTo>
                      <a:lnTo>
                        <a:pt x="32913" y="548552"/>
                      </a:lnTo>
                      <a:lnTo>
                        <a:pt x="16457" y="548552"/>
                      </a:lnTo>
                      <a:cubicBezTo>
                        <a:pt x="8228" y="548552"/>
                        <a:pt x="0" y="556781"/>
                        <a:pt x="0" y="565009"/>
                      </a:cubicBezTo>
                      <a:lnTo>
                        <a:pt x="0" y="693919"/>
                      </a:lnTo>
                      <a:cubicBezTo>
                        <a:pt x="0" y="702147"/>
                        <a:pt x="8228" y="710375"/>
                        <a:pt x="16457" y="710375"/>
                      </a:cubicBezTo>
                      <a:lnTo>
                        <a:pt x="274277" y="710375"/>
                      </a:lnTo>
                      <a:cubicBezTo>
                        <a:pt x="282505" y="710375"/>
                        <a:pt x="290733" y="702147"/>
                        <a:pt x="290733" y="693919"/>
                      </a:cubicBezTo>
                      <a:lnTo>
                        <a:pt x="290733" y="565009"/>
                      </a:lnTo>
                      <a:cubicBezTo>
                        <a:pt x="290733" y="556781"/>
                        <a:pt x="282505" y="548552"/>
                        <a:pt x="274277" y="548552"/>
                      </a:cubicBezTo>
                      <a:lnTo>
                        <a:pt x="257820" y="548552"/>
                      </a:lnTo>
                      <a:lnTo>
                        <a:pt x="257820" y="537581"/>
                      </a:lnTo>
                      <a:lnTo>
                        <a:pt x="318161" y="460784"/>
                      </a:lnTo>
                      <a:cubicBezTo>
                        <a:pt x="320904" y="458041"/>
                        <a:pt x="320904" y="455298"/>
                        <a:pt x="320904" y="449813"/>
                      </a:cubicBezTo>
                      <a:lnTo>
                        <a:pt x="320904" y="65826"/>
                      </a:lnTo>
                      <a:cubicBezTo>
                        <a:pt x="323647" y="30170"/>
                        <a:pt x="296219" y="0"/>
                        <a:pt x="260563" y="0"/>
                      </a:cubicBezTo>
                      <a:lnTo>
                        <a:pt x="260563" y="0"/>
                      </a:lnTo>
                      <a:close/>
                      <a:moveTo>
                        <a:pt x="260563" y="680205"/>
                      </a:moveTo>
                      <a:lnTo>
                        <a:pt x="35656" y="680205"/>
                      </a:lnTo>
                      <a:lnTo>
                        <a:pt x="35656" y="584208"/>
                      </a:lnTo>
                      <a:lnTo>
                        <a:pt x="260563" y="584208"/>
                      </a:lnTo>
                      <a:lnTo>
                        <a:pt x="260563" y="680205"/>
                      </a:lnTo>
                      <a:close/>
                      <a:moveTo>
                        <a:pt x="290733" y="447070"/>
                      </a:moveTo>
                      <a:lnTo>
                        <a:pt x="230392" y="523868"/>
                      </a:lnTo>
                      <a:cubicBezTo>
                        <a:pt x="227650" y="526610"/>
                        <a:pt x="227650" y="529353"/>
                        <a:pt x="227650" y="534839"/>
                      </a:cubicBezTo>
                      <a:lnTo>
                        <a:pt x="227650" y="551295"/>
                      </a:lnTo>
                      <a:lnTo>
                        <a:pt x="65826" y="551295"/>
                      </a:lnTo>
                      <a:lnTo>
                        <a:pt x="65826" y="441585"/>
                      </a:lnTo>
                      <a:lnTo>
                        <a:pt x="175537" y="249591"/>
                      </a:lnTo>
                      <a:cubicBezTo>
                        <a:pt x="178280" y="241363"/>
                        <a:pt x="186508" y="235878"/>
                        <a:pt x="194736" y="233135"/>
                      </a:cubicBezTo>
                      <a:cubicBezTo>
                        <a:pt x="202965" y="230392"/>
                        <a:pt x="211193" y="233135"/>
                        <a:pt x="219421" y="235878"/>
                      </a:cubicBezTo>
                      <a:cubicBezTo>
                        <a:pt x="227650" y="241363"/>
                        <a:pt x="233135" y="246849"/>
                        <a:pt x="235878" y="255077"/>
                      </a:cubicBezTo>
                      <a:cubicBezTo>
                        <a:pt x="238621" y="263305"/>
                        <a:pt x="235878" y="271534"/>
                        <a:pt x="230392" y="279762"/>
                      </a:cubicBezTo>
                      <a:lnTo>
                        <a:pt x="150852" y="419643"/>
                      </a:lnTo>
                      <a:lnTo>
                        <a:pt x="178280" y="436099"/>
                      </a:lnTo>
                      <a:lnTo>
                        <a:pt x="257820" y="296218"/>
                      </a:lnTo>
                      <a:cubicBezTo>
                        <a:pt x="277019" y="266048"/>
                        <a:pt x="266048" y="224906"/>
                        <a:pt x="233135" y="208450"/>
                      </a:cubicBezTo>
                      <a:cubicBezTo>
                        <a:pt x="230392" y="205707"/>
                        <a:pt x="227650" y="205707"/>
                        <a:pt x="222164" y="202964"/>
                      </a:cubicBezTo>
                      <a:lnTo>
                        <a:pt x="222164" y="63083"/>
                      </a:lnTo>
                      <a:cubicBezTo>
                        <a:pt x="222164" y="43884"/>
                        <a:pt x="235878" y="30170"/>
                        <a:pt x="255077" y="30170"/>
                      </a:cubicBezTo>
                      <a:cubicBezTo>
                        <a:pt x="274277" y="30170"/>
                        <a:pt x="287991" y="43884"/>
                        <a:pt x="287991" y="63083"/>
                      </a:cubicBezTo>
                      <a:lnTo>
                        <a:pt x="287991" y="447070"/>
                      </a:lnTo>
                      <a:close/>
                    </a:path>
                  </a:pathLst>
                </a:custGeom>
                <a:solidFill>
                  <a:srgbClr val="000000"/>
                </a:solidFill>
                <a:ln w="27426" cap="flat">
                  <a:noFill/>
                  <a:prstDash val="solid"/>
                  <a:miter/>
                </a:ln>
              </p:spPr>
              <p:txBody>
                <a:bodyPr rtlCol="0" anchor="ctr"/>
                <a:lstStyle/>
                <a:p>
                  <a:endParaRPr lang="en-US"/>
                </a:p>
              </p:txBody>
            </p:sp>
            <p:sp>
              <p:nvSpPr>
                <p:cNvPr id="21" name="Freeform 1339">
                  <a:extLst>
                    <a:ext uri="{FF2B5EF4-FFF2-40B4-BE49-F238E27FC236}">
                      <a16:creationId xmlns:a16="http://schemas.microsoft.com/office/drawing/2014/main" id="{F0454603-9982-4F52-A3FC-70B6593FA30B}"/>
                    </a:ext>
                  </a:extLst>
                </p:cNvPr>
                <p:cNvSpPr/>
                <p:nvPr/>
              </p:nvSpPr>
              <p:spPr>
                <a:xfrm>
                  <a:off x="662657" y="671020"/>
                  <a:ext cx="322680" cy="713118"/>
                </a:xfrm>
                <a:custGeom>
                  <a:avLst/>
                  <a:gdLst>
                    <a:gd name="connsiteX0" fmla="*/ 309933 w 322680"/>
                    <a:gd name="connsiteY0" fmla="*/ 548552 h 713118"/>
                    <a:gd name="connsiteX1" fmla="*/ 293476 w 322680"/>
                    <a:gd name="connsiteY1" fmla="*/ 548552 h 713118"/>
                    <a:gd name="connsiteX2" fmla="*/ 293476 w 322680"/>
                    <a:gd name="connsiteY2" fmla="*/ 436099 h 713118"/>
                    <a:gd name="connsiteX3" fmla="*/ 290733 w 322680"/>
                    <a:gd name="connsiteY3" fmla="*/ 427871 h 713118"/>
                    <a:gd name="connsiteX4" fmla="*/ 178280 w 322680"/>
                    <a:gd name="connsiteY4" fmla="*/ 233135 h 713118"/>
                    <a:gd name="connsiteX5" fmla="*/ 131653 w 322680"/>
                    <a:gd name="connsiteY5" fmla="*/ 202964 h 713118"/>
                    <a:gd name="connsiteX6" fmla="*/ 131653 w 322680"/>
                    <a:gd name="connsiteY6" fmla="*/ 65826 h 713118"/>
                    <a:gd name="connsiteX7" fmla="*/ 65826 w 322680"/>
                    <a:gd name="connsiteY7" fmla="*/ 0 h 713118"/>
                    <a:gd name="connsiteX8" fmla="*/ 0 w 322680"/>
                    <a:gd name="connsiteY8" fmla="*/ 65826 h 713118"/>
                    <a:gd name="connsiteX9" fmla="*/ 0 w 322680"/>
                    <a:gd name="connsiteY9" fmla="*/ 452556 h 713118"/>
                    <a:gd name="connsiteX10" fmla="*/ 2743 w 322680"/>
                    <a:gd name="connsiteY10" fmla="*/ 463527 h 713118"/>
                    <a:gd name="connsiteX11" fmla="*/ 63084 w 322680"/>
                    <a:gd name="connsiteY11" fmla="*/ 540324 h 713118"/>
                    <a:gd name="connsiteX12" fmla="*/ 63084 w 322680"/>
                    <a:gd name="connsiteY12" fmla="*/ 551295 h 713118"/>
                    <a:gd name="connsiteX13" fmla="*/ 46627 w 322680"/>
                    <a:gd name="connsiteY13" fmla="*/ 551295 h 713118"/>
                    <a:gd name="connsiteX14" fmla="*/ 30170 w 322680"/>
                    <a:gd name="connsiteY14" fmla="*/ 567752 h 713118"/>
                    <a:gd name="connsiteX15" fmla="*/ 30170 w 322680"/>
                    <a:gd name="connsiteY15" fmla="*/ 696662 h 713118"/>
                    <a:gd name="connsiteX16" fmla="*/ 46627 w 322680"/>
                    <a:gd name="connsiteY16" fmla="*/ 713118 h 713118"/>
                    <a:gd name="connsiteX17" fmla="*/ 304447 w 322680"/>
                    <a:gd name="connsiteY17" fmla="*/ 713118 h 713118"/>
                    <a:gd name="connsiteX18" fmla="*/ 320904 w 322680"/>
                    <a:gd name="connsiteY18" fmla="*/ 696662 h 713118"/>
                    <a:gd name="connsiteX19" fmla="*/ 320904 w 322680"/>
                    <a:gd name="connsiteY19" fmla="*/ 567752 h 713118"/>
                    <a:gd name="connsiteX20" fmla="*/ 309933 w 322680"/>
                    <a:gd name="connsiteY20" fmla="*/ 548552 h 713118"/>
                    <a:gd name="connsiteX21" fmla="*/ 309933 w 322680"/>
                    <a:gd name="connsiteY21" fmla="*/ 548552 h 713118"/>
                    <a:gd name="connsiteX22" fmla="*/ 35656 w 322680"/>
                    <a:gd name="connsiteY22" fmla="*/ 444327 h 713118"/>
                    <a:gd name="connsiteX23" fmla="*/ 35656 w 322680"/>
                    <a:gd name="connsiteY23" fmla="*/ 63084 h 713118"/>
                    <a:gd name="connsiteX24" fmla="*/ 68569 w 322680"/>
                    <a:gd name="connsiteY24" fmla="*/ 30170 h 713118"/>
                    <a:gd name="connsiteX25" fmla="*/ 101483 w 322680"/>
                    <a:gd name="connsiteY25" fmla="*/ 63084 h 713118"/>
                    <a:gd name="connsiteX26" fmla="*/ 101483 w 322680"/>
                    <a:gd name="connsiteY26" fmla="*/ 202964 h 713118"/>
                    <a:gd name="connsiteX27" fmla="*/ 90511 w 322680"/>
                    <a:gd name="connsiteY27" fmla="*/ 208450 h 713118"/>
                    <a:gd name="connsiteX28" fmla="*/ 60341 w 322680"/>
                    <a:gd name="connsiteY28" fmla="*/ 246849 h 713118"/>
                    <a:gd name="connsiteX29" fmla="*/ 65826 w 322680"/>
                    <a:gd name="connsiteY29" fmla="*/ 296218 h 713118"/>
                    <a:gd name="connsiteX30" fmla="*/ 145367 w 322680"/>
                    <a:gd name="connsiteY30" fmla="*/ 436099 h 713118"/>
                    <a:gd name="connsiteX31" fmla="*/ 172794 w 322680"/>
                    <a:gd name="connsiteY31" fmla="*/ 419643 h 713118"/>
                    <a:gd name="connsiteX32" fmla="*/ 93254 w 322680"/>
                    <a:gd name="connsiteY32" fmla="*/ 279762 h 713118"/>
                    <a:gd name="connsiteX33" fmla="*/ 87769 w 322680"/>
                    <a:gd name="connsiteY33" fmla="*/ 255077 h 713118"/>
                    <a:gd name="connsiteX34" fmla="*/ 104225 w 322680"/>
                    <a:gd name="connsiteY34" fmla="*/ 235878 h 713118"/>
                    <a:gd name="connsiteX35" fmla="*/ 128910 w 322680"/>
                    <a:gd name="connsiteY35" fmla="*/ 233135 h 713118"/>
                    <a:gd name="connsiteX36" fmla="*/ 148109 w 322680"/>
                    <a:gd name="connsiteY36" fmla="*/ 249591 h 713118"/>
                    <a:gd name="connsiteX37" fmla="*/ 257820 w 322680"/>
                    <a:gd name="connsiteY37" fmla="*/ 441585 h 713118"/>
                    <a:gd name="connsiteX38" fmla="*/ 257820 w 322680"/>
                    <a:gd name="connsiteY38" fmla="*/ 551295 h 713118"/>
                    <a:gd name="connsiteX39" fmla="*/ 95997 w 322680"/>
                    <a:gd name="connsiteY39" fmla="*/ 551295 h 713118"/>
                    <a:gd name="connsiteX40" fmla="*/ 95997 w 322680"/>
                    <a:gd name="connsiteY40" fmla="*/ 534839 h 713118"/>
                    <a:gd name="connsiteX41" fmla="*/ 93254 w 322680"/>
                    <a:gd name="connsiteY41" fmla="*/ 523868 h 713118"/>
                    <a:gd name="connsiteX42" fmla="*/ 35656 w 322680"/>
                    <a:gd name="connsiteY42" fmla="*/ 444327 h 713118"/>
                    <a:gd name="connsiteX43" fmla="*/ 293476 w 322680"/>
                    <a:gd name="connsiteY43" fmla="*/ 677462 h 713118"/>
                    <a:gd name="connsiteX44" fmla="*/ 68569 w 322680"/>
                    <a:gd name="connsiteY44" fmla="*/ 677462 h 713118"/>
                    <a:gd name="connsiteX45" fmla="*/ 68569 w 322680"/>
                    <a:gd name="connsiteY45" fmla="*/ 581466 h 713118"/>
                    <a:gd name="connsiteX46" fmla="*/ 293476 w 322680"/>
                    <a:gd name="connsiteY46" fmla="*/ 581466 h 713118"/>
                    <a:gd name="connsiteX47" fmla="*/ 293476 w 322680"/>
                    <a:gd name="connsiteY47" fmla="*/ 677462 h 71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2680" h="713118">
                      <a:moveTo>
                        <a:pt x="309933" y="548552"/>
                      </a:moveTo>
                      <a:lnTo>
                        <a:pt x="293476" y="548552"/>
                      </a:lnTo>
                      <a:lnTo>
                        <a:pt x="293476" y="436099"/>
                      </a:lnTo>
                      <a:cubicBezTo>
                        <a:pt x="293476" y="433357"/>
                        <a:pt x="293476" y="430614"/>
                        <a:pt x="290733" y="427871"/>
                      </a:cubicBezTo>
                      <a:lnTo>
                        <a:pt x="178280" y="233135"/>
                      </a:lnTo>
                      <a:cubicBezTo>
                        <a:pt x="167309" y="216678"/>
                        <a:pt x="150852" y="205707"/>
                        <a:pt x="131653" y="202964"/>
                      </a:cubicBezTo>
                      <a:lnTo>
                        <a:pt x="131653" y="65826"/>
                      </a:lnTo>
                      <a:cubicBezTo>
                        <a:pt x="131653" y="30170"/>
                        <a:pt x="101483" y="0"/>
                        <a:pt x="65826" y="0"/>
                      </a:cubicBezTo>
                      <a:cubicBezTo>
                        <a:pt x="30170" y="0"/>
                        <a:pt x="0" y="30170"/>
                        <a:pt x="0" y="65826"/>
                      </a:cubicBezTo>
                      <a:lnTo>
                        <a:pt x="0" y="452556"/>
                      </a:lnTo>
                      <a:cubicBezTo>
                        <a:pt x="0" y="455298"/>
                        <a:pt x="0" y="460784"/>
                        <a:pt x="2743" y="463527"/>
                      </a:cubicBezTo>
                      <a:lnTo>
                        <a:pt x="63084" y="540324"/>
                      </a:lnTo>
                      <a:lnTo>
                        <a:pt x="63084" y="551295"/>
                      </a:lnTo>
                      <a:lnTo>
                        <a:pt x="46627" y="551295"/>
                      </a:lnTo>
                      <a:cubicBezTo>
                        <a:pt x="38399" y="551295"/>
                        <a:pt x="30170" y="559524"/>
                        <a:pt x="30170" y="567752"/>
                      </a:cubicBezTo>
                      <a:lnTo>
                        <a:pt x="30170" y="696662"/>
                      </a:lnTo>
                      <a:cubicBezTo>
                        <a:pt x="30170" y="704890"/>
                        <a:pt x="38399" y="713118"/>
                        <a:pt x="46627" y="713118"/>
                      </a:cubicBezTo>
                      <a:lnTo>
                        <a:pt x="304447" y="713118"/>
                      </a:lnTo>
                      <a:cubicBezTo>
                        <a:pt x="312676" y="713118"/>
                        <a:pt x="320904" y="704890"/>
                        <a:pt x="320904" y="696662"/>
                      </a:cubicBezTo>
                      <a:lnTo>
                        <a:pt x="320904" y="567752"/>
                      </a:lnTo>
                      <a:cubicBezTo>
                        <a:pt x="326389" y="554038"/>
                        <a:pt x="318161" y="548552"/>
                        <a:pt x="309933" y="548552"/>
                      </a:cubicBezTo>
                      <a:lnTo>
                        <a:pt x="309933" y="548552"/>
                      </a:lnTo>
                      <a:close/>
                      <a:moveTo>
                        <a:pt x="35656" y="444327"/>
                      </a:moveTo>
                      <a:lnTo>
                        <a:pt x="35656" y="63084"/>
                      </a:lnTo>
                      <a:cubicBezTo>
                        <a:pt x="35656" y="43884"/>
                        <a:pt x="49370" y="30170"/>
                        <a:pt x="68569" y="30170"/>
                      </a:cubicBezTo>
                      <a:cubicBezTo>
                        <a:pt x="87769" y="30170"/>
                        <a:pt x="101483" y="43884"/>
                        <a:pt x="101483" y="63084"/>
                      </a:cubicBezTo>
                      <a:lnTo>
                        <a:pt x="101483" y="202964"/>
                      </a:lnTo>
                      <a:cubicBezTo>
                        <a:pt x="98740" y="202964"/>
                        <a:pt x="95997" y="205707"/>
                        <a:pt x="90511" y="208450"/>
                      </a:cubicBezTo>
                      <a:cubicBezTo>
                        <a:pt x="76798" y="216678"/>
                        <a:pt x="65826" y="230392"/>
                        <a:pt x="60341" y="246849"/>
                      </a:cubicBezTo>
                      <a:cubicBezTo>
                        <a:pt x="54855" y="263305"/>
                        <a:pt x="57598" y="279762"/>
                        <a:pt x="65826" y="296218"/>
                      </a:cubicBezTo>
                      <a:lnTo>
                        <a:pt x="145367" y="436099"/>
                      </a:lnTo>
                      <a:lnTo>
                        <a:pt x="172794" y="419643"/>
                      </a:lnTo>
                      <a:lnTo>
                        <a:pt x="93254" y="279762"/>
                      </a:lnTo>
                      <a:cubicBezTo>
                        <a:pt x="87769" y="271534"/>
                        <a:pt x="87769" y="263305"/>
                        <a:pt x="87769" y="255077"/>
                      </a:cubicBezTo>
                      <a:cubicBezTo>
                        <a:pt x="90511" y="246849"/>
                        <a:pt x="95997" y="238620"/>
                        <a:pt x="104225" y="235878"/>
                      </a:cubicBezTo>
                      <a:cubicBezTo>
                        <a:pt x="112453" y="233135"/>
                        <a:pt x="120682" y="230392"/>
                        <a:pt x="128910" y="233135"/>
                      </a:cubicBezTo>
                      <a:cubicBezTo>
                        <a:pt x="137138" y="235878"/>
                        <a:pt x="145367" y="241363"/>
                        <a:pt x="148109" y="249591"/>
                      </a:cubicBezTo>
                      <a:lnTo>
                        <a:pt x="257820" y="441585"/>
                      </a:lnTo>
                      <a:lnTo>
                        <a:pt x="257820" y="551295"/>
                      </a:lnTo>
                      <a:lnTo>
                        <a:pt x="95997" y="551295"/>
                      </a:lnTo>
                      <a:lnTo>
                        <a:pt x="95997" y="534839"/>
                      </a:lnTo>
                      <a:cubicBezTo>
                        <a:pt x="95997" y="532096"/>
                        <a:pt x="95997" y="526610"/>
                        <a:pt x="93254" y="523868"/>
                      </a:cubicBezTo>
                      <a:lnTo>
                        <a:pt x="35656" y="444327"/>
                      </a:lnTo>
                      <a:close/>
                      <a:moveTo>
                        <a:pt x="293476" y="677462"/>
                      </a:moveTo>
                      <a:lnTo>
                        <a:pt x="68569" y="677462"/>
                      </a:lnTo>
                      <a:lnTo>
                        <a:pt x="68569" y="581466"/>
                      </a:lnTo>
                      <a:lnTo>
                        <a:pt x="293476" y="581466"/>
                      </a:lnTo>
                      <a:lnTo>
                        <a:pt x="293476" y="677462"/>
                      </a:lnTo>
                      <a:close/>
                    </a:path>
                  </a:pathLst>
                </a:custGeom>
                <a:solidFill>
                  <a:srgbClr val="000000"/>
                </a:solidFill>
                <a:ln w="27426" cap="flat">
                  <a:noFill/>
                  <a:prstDash val="solid"/>
                  <a:miter/>
                </a:ln>
              </p:spPr>
              <p:txBody>
                <a:bodyPr rtlCol="0" anchor="ctr"/>
                <a:lstStyle/>
                <a:p>
                  <a:endParaRPr lang="en-US"/>
                </a:p>
              </p:txBody>
            </p:sp>
          </p:grpSp>
          <p:sp>
            <p:nvSpPr>
              <p:cNvPr id="18" name="Freeform 1336">
                <a:extLst>
                  <a:ext uri="{FF2B5EF4-FFF2-40B4-BE49-F238E27FC236}">
                    <a16:creationId xmlns:a16="http://schemas.microsoft.com/office/drawing/2014/main" id="{C7A6D65D-08F9-405C-A053-86EE6FC22BA6}"/>
                  </a:ext>
                </a:extLst>
              </p:cNvPr>
              <p:cNvSpPr/>
              <p:nvPr/>
            </p:nvSpPr>
            <p:spPr>
              <a:xfrm>
                <a:off x="893050"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grpSp>
      <p:sp>
        <p:nvSpPr>
          <p:cNvPr id="2" name="Arrow: Up 1">
            <a:extLst>
              <a:ext uri="{FF2B5EF4-FFF2-40B4-BE49-F238E27FC236}">
                <a16:creationId xmlns:a16="http://schemas.microsoft.com/office/drawing/2014/main" id="{D7FA776E-0153-41B3-B3F0-D1633092BE1B}"/>
              </a:ext>
            </a:extLst>
          </p:cNvPr>
          <p:cNvSpPr/>
          <p:nvPr/>
        </p:nvSpPr>
        <p:spPr>
          <a:xfrm>
            <a:off x="9374495" y="2876687"/>
            <a:ext cx="273268" cy="478317"/>
          </a:xfrm>
          <a:prstGeom prst="upArrow">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833062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EF9E0C-83B5-409C-811B-2E274EF703B4}"/>
              </a:ext>
            </a:extLst>
          </p:cNvPr>
          <p:cNvSpPr>
            <a:spLocks noGrp="1"/>
          </p:cNvSpPr>
          <p:nvPr>
            <p:ph type="body" sz="quarter" idx="20"/>
          </p:nvPr>
        </p:nvSpPr>
        <p:spPr>
          <a:xfrm>
            <a:off x="5937817" y="2293778"/>
            <a:ext cx="6054486" cy="3722513"/>
          </a:xfrm>
        </p:spPr>
        <p:txBody>
          <a:bodyPr/>
          <a:lstStyle/>
          <a:p>
            <a:r>
              <a:rPr lang="lt-LT" b="1"/>
              <a:t>Tikslai:</a:t>
            </a:r>
          </a:p>
          <a:p>
            <a:pPr marL="342900" indent="-342900">
              <a:buClr>
                <a:srgbClr val="FFC000"/>
              </a:buClr>
              <a:buFont typeface="Arial" panose="020B0604020202020204" pitchFamily="34" charset="0"/>
              <a:buChar char="•"/>
            </a:pPr>
            <a:r>
              <a:rPr lang="lt-LT"/>
              <a:t>Suprasti, kas veikia ir kas trukdo;</a:t>
            </a:r>
          </a:p>
          <a:p>
            <a:pPr marL="342900" indent="-342900">
              <a:buClr>
                <a:srgbClr val="FFC000"/>
              </a:buClr>
              <a:buFont typeface="Arial" panose="020B0604020202020204" pitchFamily="34" charset="0"/>
              <a:buChar char="•"/>
            </a:pPr>
            <a:r>
              <a:rPr lang="lt-LT"/>
              <a:t>Testuoti neutralioje aplinkoje arba aplinkoje, kuri yra panašiausia į tipinio naudotojo vietą;</a:t>
            </a:r>
          </a:p>
          <a:p>
            <a:pPr marL="342900" indent="-342900">
              <a:buClr>
                <a:srgbClr val="FFC000"/>
              </a:buClr>
              <a:buFont typeface="Arial" panose="020B0604020202020204" pitchFamily="34" charset="0"/>
              <a:buChar char="•"/>
            </a:pPr>
            <a:r>
              <a:rPr lang="lt-LT"/>
              <a:t>Stebėti spontaniškas ir autentiškas naudotojų reakcijas;</a:t>
            </a:r>
          </a:p>
          <a:p>
            <a:pPr marL="342900" indent="-342900">
              <a:buClr>
                <a:srgbClr val="FFC000"/>
              </a:buClr>
              <a:buFont typeface="Arial" panose="020B0604020202020204" pitchFamily="34" charset="0"/>
              <a:buChar char="•"/>
            </a:pPr>
            <a:r>
              <a:rPr lang="lt-LT"/>
              <a:t>Gauti naudotojų atsiliepimus apie prototipą, kad būtų galima priimti sprendimus dėl tolesnių veiksmų.</a:t>
            </a:r>
          </a:p>
        </p:txBody>
      </p:sp>
      <p:sp>
        <p:nvSpPr>
          <p:cNvPr id="3" name="Text Placeholder 2">
            <a:extLst>
              <a:ext uri="{FF2B5EF4-FFF2-40B4-BE49-F238E27FC236}">
                <a16:creationId xmlns:a16="http://schemas.microsoft.com/office/drawing/2014/main" id="{EB32C146-F8A8-420E-BCAB-112378595297}"/>
              </a:ext>
            </a:extLst>
          </p:cNvPr>
          <p:cNvSpPr>
            <a:spLocks noGrp="1"/>
          </p:cNvSpPr>
          <p:nvPr>
            <p:ph type="body" sz="quarter" idx="22"/>
          </p:nvPr>
        </p:nvSpPr>
        <p:spPr>
          <a:xfrm>
            <a:off x="6326940" y="420414"/>
            <a:ext cx="5434136" cy="1646130"/>
          </a:xfrm>
        </p:spPr>
        <p:txBody>
          <a:bodyPr>
            <a:normAutofit fontScale="92500" lnSpcReduction="20000"/>
          </a:bodyPr>
          <a:lstStyle/>
          <a:p>
            <a:pPr>
              <a:lnSpc>
                <a:spcPct val="120000"/>
              </a:lnSpc>
            </a:pPr>
            <a:r>
              <a:rPr lang="en-US" b="1" dirty="0"/>
              <a:t>Test</a:t>
            </a:r>
            <a:r>
              <a:rPr lang="lt-LT" b="1" dirty="0"/>
              <a:t>avimas</a:t>
            </a:r>
            <a:r>
              <a:rPr lang="en-US" b="1" dirty="0"/>
              <a:t> – </a:t>
            </a:r>
            <a:r>
              <a:rPr lang="lt-LT" dirty="0"/>
              <a:t>galimybė išbandyti prototipus realiomis sąlygomis</a:t>
            </a:r>
            <a:endParaRPr lang="en-IE" dirty="0"/>
          </a:p>
        </p:txBody>
      </p:sp>
      <p:sp>
        <p:nvSpPr>
          <p:cNvPr id="4" name="Text Placeholder 3">
            <a:extLst>
              <a:ext uri="{FF2B5EF4-FFF2-40B4-BE49-F238E27FC236}">
                <a16:creationId xmlns:a16="http://schemas.microsoft.com/office/drawing/2014/main" id="{36C48765-EBB6-481F-88F9-440B3B5A7656}"/>
              </a:ext>
            </a:extLst>
          </p:cNvPr>
          <p:cNvSpPr>
            <a:spLocks noGrp="1"/>
          </p:cNvSpPr>
          <p:nvPr>
            <p:ph type="body" sz="quarter" idx="23"/>
          </p:nvPr>
        </p:nvSpPr>
        <p:spPr>
          <a:xfrm>
            <a:off x="788276" y="3220067"/>
            <a:ext cx="4477407" cy="3433969"/>
          </a:xfrm>
        </p:spPr>
        <p:txBody>
          <a:bodyPr>
            <a:normAutofit lnSpcReduction="10000"/>
          </a:bodyPr>
          <a:lstStyle/>
          <a:p>
            <a:r>
              <a:rPr lang="lt-LT" sz="2000" b="1" dirty="0"/>
              <a:t>Dalykai, į kuriuos reikia atsižvelgti testavimo etape</a:t>
            </a:r>
            <a:r>
              <a:rPr lang="en-US" sz="2000" b="1" dirty="0"/>
              <a:t>:</a:t>
            </a:r>
          </a:p>
          <a:p>
            <a:pPr marL="342900" indent="-342900">
              <a:buFont typeface="Arial" panose="020B0604020202020204" pitchFamily="34" charset="0"/>
              <a:buChar char="•"/>
            </a:pPr>
            <a:r>
              <a:rPr lang="lt-LT" sz="2000" dirty="0"/>
              <a:t>Tiesiog stebėkite, nekomentuokite ir neginkite savo produkto;</a:t>
            </a:r>
          </a:p>
          <a:p>
            <a:pPr marL="342900" indent="-342900">
              <a:buFont typeface="Arial" panose="020B0604020202020204" pitchFamily="34" charset="0"/>
              <a:buChar char="•"/>
            </a:pPr>
            <a:r>
              <a:rPr lang="lt-LT" sz="2000" dirty="0"/>
              <a:t>Nesėkmės gali būti dažnos, jūs vis dar esate atradimų kelionėje;</a:t>
            </a:r>
          </a:p>
          <a:p>
            <a:pPr marL="342900" indent="-342900">
              <a:buFont typeface="Arial" panose="020B0604020202020204" pitchFamily="34" charset="0"/>
              <a:buChar char="•"/>
            </a:pPr>
            <a:r>
              <a:rPr lang="lt-LT" sz="2000" dirty="0"/>
              <a:t>Dizaino mąstymo procesas yra iteracinis procesas. Kad prototipas būtų tinkamai pritaikytas būsimų naudotojų poreikiams ir iš tiesų patobulintas, reikėtų pakartoti tris paskutinius etapus.</a:t>
            </a:r>
            <a:endParaRPr lang="en-US" sz="2000" dirty="0"/>
          </a:p>
        </p:txBody>
      </p:sp>
      <p:sp>
        <p:nvSpPr>
          <p:cNvPr id="5" name="Text Placeholder 4">
            <a:extLst>
              <a:ext uri="{FF2B5EF4-FFF2-40B4-BE49-F238E27FC236}">
                <a16:creationId xmlns:a16="http://schemas.microsoft.com/office/drawing/2014/main" id="{E3F15743-0455-4B70-8724-7F27CE6FA034}"/>
              </a:ext>
            </a:extLst>
          </p:cNvPr>
          <p:cNvSpPr>
            <a:spLocks noGrp="1"/>
          </p:cNvSpPr>
          <p:nvPr>
            <p:ph type="body" sz="quarter" idx="24"/>
          </p:nvPr>
        </p:nvSpPr>
        <p:spPr/>
        <p:txBody>
          <a:bodyPr/>
          <a:lstStyle/>
          <a:p>
            <a:r>
              <a:rPr lang="en-US"/>
              <a:t>5</a:t>
            </a:r>
            <a:endParaRPr lang="en-IE"/>
          </a:p>
        </p:txBody>
      </p:sp>
      <p:sp>
        <p:nvSpPr>
          <p:cNvPr id="13" name="TextBox 12">
            <a:extLst>
              <a:ext uri="{FF2B5EF4-FFF2-40B4-BE49-F238E27FC236}">
                <a16:creationId xmlns:a16="http://schemas.microsoft.com/office/drawing/2014/main" id="{B23E8A5D-9A7A-4C41-B3EF-73B41C867192}"/>
              </a:ext>
            </a:extLst>
          </p:cNvPr>
          <p:cNvSpPr txBox="1"/>
          <p:nvPr/>
        </p:nvSpPr>
        <p:spPr>
          <a:xfrm>
            <a:off x="456463" y="2143557"/>
            <a:ext cx="4675910" cy="646331"/>
          </a:xfrm>
          <a:prstGeom prst="rect">
            <a:avLst/>
          </a:prstGeom>
          <a:solidFill>
            <a:srgbClr val="FFD100"/>
          </a:solidFill>
        </p:spPr>
        <p:txBody>
          <a:bodyPr wrap="square">
            <a:spAutoFit/>
          </a:bodyPr>
          <a:lstStyle/>
          <a:p>
            <a:pPr algn="ctr"/>
            <a:r>
              <a:rPr lang="lt-LT" b="1" dirty="0">
                <a:solidFill>
                  <a:srgbClr val="000000"/>
                </a:solidFill>
              </a:rPr>
              <a:t>Projekto komanda šiame etape turi užleisti vietą ir tiesiog stebėti sąveiką su prototipu.</a:t>
            </a:r>
          </a:p>
        </p:txBody>
      </p:sp>
      <p:grpSp>
        <p:nvGrpSpPr>
          <p:cNvPr id="14" name="Graphic 3">
            <a:extLst>
              <a:ext uri="{FF2B5EF4-FFF2-40B4-BE49-F238E27FC236}">
                <a16:creationId xmlns:a16="http://schemas.microsoft.com/office/drawing/2014/main" id="{D38A6C26-B9C9-45F8-A1A8-331DEC8F6A98}"/>
              </a:ext>
            </a:extLst>
          </p:cNvPr>
          <p:cNvGrpSpPr/>
          <p:nvPr/>
        </p:nvGrpSpPr>
        <p:grpSpPr>
          <a:xfrm>
            <a:off x="2057996" y="348185"/>
            <a:ext cx="1472844" cy="1585729"/>
            <a:chOff x="662657" y="410457"/>
            <a:chExt cx="888845" cy="973680"/>
          </a:xfrm>
        </p:grpSpPr>
        <p:sp>
          <p:nvSpPr>
            <p:cNvPr id="15" name="Freeform 1324">
              <a:extLst>
                <a:ext uri="{FF2B5EF4-FFF2-40B4-BE49-F238E27FC236}">
                  <a16:creationId xmlns:a16="http://schemas.microsoft.com/office/drawing/2014/main" id="{F331D465-D85E-4734-B446-6070FE5790DC}"/>
                </a:ext>
              </a:extLst>
            </p:cNvPr>
            <p:cNvSpPr/>
            <p:nvPr/>
          </p:nvSpPr>
          <p:spPr>
            <a:xfrm>
              <a:off x="857393" y="410457"/>
              <a:ext cx="486688" cy="485468"/>
            </a:xfrm>
            <a:custGeom>
              <a:avLst/>
              <a:gdLst>
                <a:gd name="connsiteX0" fmla="*/ 485470 w 486688"/>
                <a:gd name="connsiteY0" fmla="*/ 104225 h 485468"/>
                <a:gd name="connsiteX1" fmla="*/ 419644 w 486688"/>
                <a:gd name="connsiteY1" fmla="*/ 8228 h 485468"/>
                <a:gd name="connsiteX2" fmla="*/ 405930 w 486688"/>
                <a:gd name="connsiteY2" fmla="*/ 0 h 485468"/>
                <a:gd name="connsiteX3" fmla="*/ 82283 w 486688"/>
                <a:gd name="connsiteY3" fmla="*/ 0 h 485468"/>
                <a:gd name="connsiteX4" fmla="*/ 68569 w 486688"/>
                <a:gd name="connsiteY4" fmla="*/ 8228 h 485468"/>
                <a:gd name="connsiteX5" fmla="*/ 2743 w 486688"/>
                <a:gd name="connsiteY5" fmla="*/ 104225 h 485468"/>
                <a:gd name="connsiteX6" fmla="*/ 0 w 486688"/>
                <a:gd name="connsiteY6" fmla="*/ 112453 h 485468"/>
                <a:gd name="connsiteX7" fmla="*/ 0 w 486688"/>
                <a:gd name="connsiteY7" fmla="*/ 436099 h 485468"/>
                <a:gd name="connsiteX8" fmla="*/ 49370 w 486688"/>
                <a:gd name="connsiteY8" fmla="*/ 485469 h 485468"/>
                <a:gd name="connsiteX9" fmla="*/ 436100 w 486688"/>
                <a:gd name="connsiteY9" fmla="*/ 485469 h 485468"/>
                <a:gd name="connsiteX10" fmla="*/ 485470 w 486688"/>
                <a:gd name="connsiteY10" fmla="*/ 436099 h 485468"/>
                <a:gd name="connsiteX11" fmla="*/ 485470 w 486688"/>
                <a:gd name="connsiteY11" fmla="*/ 112453 h 485468"/>
                <a:gd name="connsiteX12" fmla="*/ 485470 w 486688"/>
                <a:gd name="connsiteY12" fmla="*/ 104225 h 485468"/>
                <a:gd name="connsiteX13" fmla="*/ 485470 w 486688"/>
                <a:gd name="connsiteY13" fmla="*/ 104225 h 485468"/>
                <a:gd name="connsiteX14" fmla="*/ 93254 w 486688"/>
                <a:gd name="connsiteY14" fmla="*/ 32913 h 485468"/>
                <a:gd name="connsiteX15" fmla="*/ 397701 w 486688"/>
                <a:gd name="connsiteY15" fmla="*/ 32913 h 485468"/>
                <a:gd name="connsiteX16" fmla="*/ 441586 w 486688"/>
                <a:gd name="connsiteY16" fmla="*/ 98739 h 485468"/>
                <a:gd name="connsiteX17" fmla="*/ 49370 w 486688"/>
                <a:gd name="connsiteY17" fmla="*/ 98739 h 485468"/>
                <a:gd name="connsiteX18" fmla="*/ 93254 w 486688"/>
                <a:gd name="connsiteY18" fmla="*/ 32913 h 485468"/>
                <a:gd name="connsiteX19" fmla="*/ 277020 w 486688"/>
                <a:gd name="connsiteY19" fmla="*/ 128910 h 485468"/>
                <a:gd name="connsiteX20" fmla="*/ 277020 w 486688"/>
                <a:gd name="connsiteY20" fmla="*/ 244106 h 485468"/>
                <a:gd name="connsiteX21" fmla="*/ 252335 w 486688"/>
                <a:gd name="connsiteY21" fmla="*/ 227649 h 485468"/>
                <a:gd name="connsiteX22" fmla="*/ 235878 w 486688"/>
                <a:gd name="connsiteY22" fmla="*/ 227649 h 485468"/>
                <a:gd name="connsiteX23" fmla="*/ 211193 w 486688"/>
                <a:gd name="connsiteY23" fmla="*/ 244106 h 485468"/>
                <a:gd name="connsiteX24" fmla="*/ 211193 w 486688"/>
                <a:gd name="connsiteY24" fmla="*/ 128910 h 485468"/>
                <a:gd name="connsiteX25" fmla="*/ 277020 w 486688"/>
                <a:gd name="connsiteY25" fmla="*/ 128910 h 485468"/>
                <a:gd name="connsiteX26" fmla="*/ 35656 w 486688"/>
                <a:gd name="connsiteY26" fmla="*/ 128910 h 485468"/>
                <a:gd name="connsiteX27" fmla="*/ 181023 w 486688"/>
                <a:gd name="connsiteY27" fmla="*/ 128910 h 485468"/>
                <a:gd name="connsiteX28" fmla="*/ 181023 w 486688"/>
                <a:gd name="connsiteY28" fmla="*/ 194736 h 485468"/>
                <a:gd name="connsiteX29" fmla="*/ 35656 w 486688"/>
                <a:gd name="connsiteY29" fmla="*/ 194736 h 485468"/>
                <a:gd name="connsiteX30" fmla="*/ 35656 w 486688"/>
                <a:gd name="connsiteY30" fmla="*/ 128910 h 485468"/>
                <a:gd name="connsiteX31" fmla="*/ 455300 w 486688"/>
                <a:gd name="connsiteY31" fmla="*/ 436099 h 485468"/>
                <a:gd name="connsiteX32" fmla="*/ 438843 w 486688"/>
                <a:gd name="connsiteY32" fmla="*/ 452556 h 485468"/>
                <a:gd name="connsiteX33" fmla="*/ 52113 w 486688"/>
                <a:gd name="connsiteY33" fmla="*/ 452556 h 485468"/>
                <a:gd name="connsiteX34" fmla="*/ 35656 w 486688"/>
                <a:gd name="connsiteY34" fmla="*/ 436099 h 485468"/>
                <a:gd name="connsiteX35" fmla="*/ 35656 w 486688"/>
                <a:gd name="connsiteY35" fmla="*/ 224906 h 485468"/>
                <a:gd name="connsiteX36" fmla="*/ 181023 w 486688"/>
                <a:gd name="connsiteY36" fmla="*/ 224906 h 485468"/>
                <a:gd name="connsiteX37" fmla="*/ 181023 w 486688"/>
                <a:gd name="connsiteY37" fmla="*/ 274276 h 485468"/>
                <a:gd name="connsiteX38" fmla="*/ 189251 w 486688"/>
                <a:gd name="connsiteY38" fmla="*/ 287990 h 485468"/>
                <a:gd name="connsiteX39" fmla="*/ 205708 w 486688"/>
                <a:gd name="connsiteY39" fmla="*/ 287990 h 485468"/>
                <a:gd name="connsiteX40" fmla="*/ 244106 w 486688"/>
                <a:gd name="connsiteY40" fmla="*/ 260562 h 485468"/>
                <a:gd name="connsiteX41" fmla="*/ 282505 w 486688"/>
                <a:gd name="connsiteY41" fmla="*/ 287990 h 485468"/>
                <a:gd name="connsiteX42" fmla="*/ 298962 w 486688"/>
                <a:gd name="connsiteY42" fmla="*/ 287990 h 485468"/>
                <a:gd name="connsiteX43" fmla="*/ 307190 w 486688"/>
                <a:gd name="connsiteY43" fmla="*/ 274276 h 485468"/>
                <a:gd name="connsiteX44" fmla="*/ 307190 w 486688"/>
                <a:gd name="connsiteY44" fmla="*/ 224906 h 485468"/>
                <a:gd name="connsiteX45" fmla="*/ 452557 w 486688"/>
                <a:gd name="connsiteY45" fmla="*/ 224906 h 485468"/>
                <a:gd name="connsiteX46" fmla="*/ 452557 w 486688"/>
                <a:gd name="connsiteY46" fmla="*/ 436099 h 485468"/>
                <a:gd name="connsiteX47" fmla="*/ 455300 w 486688"/>
                <a:gd name="connsiteY47" fmla="*/ 194736 h 485468"/>
                <a:gd name="connsiteX48" fmla="*/ 309933 w 486688"/>
                <a:gd name="connsiteY48" fmla="*/ 194736 h 485468"/>
                <a:gd name="connsiteX49" fmla="*/ 309933 w 486688"/>
                <a:gd name="connsiteY49" fmla="*/ 128910 h 485468"/>
                <a:gd name="connsiteX50" fmla="*/ 455300 w 486688"/>
                <a:gd name="connsiteY50" fmla="*/ 128910 h 485468"/>
                <a:gd name="connsiteX51" fmla="*/ 455300 w 486688"/>
                <a:gd name="connsiteY51" fmla="*/ 194736 h 48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86688" h="485468">
                  <a:moveTo>
                    <a:pt x="485470" y="104225"/>
                  </a:moveTo>
                  <a:lnTo>
                    <a:pt x="419644" y="8228"/>
                  </a:lnTo>
                  <a:cubicBezTo>
                    <a:pt x="416901" y="2743"/>
                    <a:pt x="411415" y="0"/>
                    <a:pt x="405930" y="0"/>
                  </a:cubicBezTo>
                  <a:lnTo>
                    <a:pt x="82283" y="0"/>
                  </a:lnTo>
                  <a:cubicBezTo>
                    <a:pt x="76798" y="0"/>
                    <a:pt x="71312" y="2743"/>
                    <a:pt x="68569" y="8228"/>
                  </a:cubicBezTo>
                  <a:lnTo>
                    <a:pt x="2743" y="104225"/>
                  </a:lnTo>
                  <a:cubicBezTo>
                    <a:pt x="0" y="106968"/>
                    <a:pt x="0" y="109710"/>
                    <a:pt x="0" y="112453"/>
                  </a:cubicBezTo>
                  <a:lnTo>
                    <a:pt x="0" y="436099"/>
                  </a:lnTo>
                  <a:cubicBezTo>
                    <a:pt x="0" y="463527"/>
                    <a:pt x="21942" y="485469"/>
                    <a:pt x="49370" y="485469"/>
                  </a:cubicBezTo>
                  <a:lnTo>
                    <a:pt x="436100" y="485469"/>
                  </a:lnTo>
                  <a:cubicBezTo>
                    <a:pt x="463528" y="485469"/>
                    <a:pt x="485470" y="463527"/>
                    <a:pt x="485470" y="436099"/>
                  </a:cubicBezTo>
                  <a:lnTo>
                    <a:pt x="485470" y="112453"/>
                  </a:lnTo>
                  <a:cubicBezTo>
                    <a:pt x="488213" y="109710"/>
                    <a:pt x="485470" y="106968"/>
                    <a:pt x="485470" y="104225"/>
                  </a:cubicBezTo>
                  <a:lnTo>
                    <a:pt x="485470" y="104225"/>
                  </a:lnTo>
                  <a:close/>
                  <a:moveTo>
                    <a:pt x="93254" y="32913"/>
                  </a:moveTo>
                  <a:lnTo>
                    <a:pt x="397701" y="32913"/>
                  </a:lnTo>
                  <a:lnTo>
                    <a:pt x="441586" y="98739"/>
                  </a:lnTo>
                  <a:lnTo>
                    <a:pt x="49370" y="98739"/>
                  </a:lnTo>
                  <a:lnTo>
                    <a:pt x="93254" y="32913"/>
                  </a:lnTo>
                  <a:close/>
                  <a:moveTo>
                    <a:pt x="277020" y="128910"/>
                  </a:moveTo>
                  <a:lnTo>
                    <a:pt x="277020" y="244106"/>
                  </a:lnTo>
                  <a:lnTo>
                    <a:pt x="252335" y="227649"/>
                  </a:lnTo>
                  <a:cubicBezTo>
                    <a:pt x="246849" y="224906"/>
                    <a:pt x="238621" y="224906"/>
                    <a:pt x="235878" y="227649"/>
                  </a:cubicBezTo>
                  <a:lnTo>
                    <a:pt x="211193" y="244106"/>
                  </a:lnTo>
                  <a:lnTo>
                    <a:pt x="211193" y="128910"/>
                  </a:lnTo>
                  <a:lnTo>
                    <a:pt x="277020" y="128910"/>
                  </a:lnTo>
                  <a:close/>
                  <a:moveTo>
                    <a:pt x="35656" y="128910"/>
                  </a:moveTo>
                  <a:lnTo>
                    <a:pt x="181023" y="128910"/>
                  </a:lnTo>
                  <a:lnTo>
                    <a:pt x="181023" y="194736"/>
                  </a:lnTo>
                  <a:lnTo>
                    <a:pt x="35656" y="194736"/>
                  </a:lnTo>
                  <a:lnTo>
                    <a:pt x="35656" y="128910"/>
                  </a:lnTo>
                  <a:close/>
                  <a:moveTo>
                    <a:pt x="455300" y="436099"/>
                  </a:moveTo>
                  <a:cubicBezTo>
                    <a:pt x="455300" y="444327"/>
                    <a:pt x="447071" y="452556"/>
                    <a:pt x="438843" y="452556"/>
                  </a:cubicBezTo>
                  <a:lnTo>
                    <a:pt x="52113" y="452556"/>
                  </a:lnTo>
                  <a:cubicBezTo>
                    <a:pt x="43884" y="452556"/>
                    <a:pt x="35656" y="444327"/>
                    <a:pt x="35656" y="436099"/>
                  </a:cubicBezTo>
                  <a:lnTo>
                    <a:pt x="35656" y="224906"/>
                  </a:lnTo>
                  <a:lnTo>
                    <a:pt x="181023" y="224906"/>
                  </a:lnTo>
                  <a:lnTo>
                    <a:pt x="181023" y="274276"/>
                  </a:lnTo>
                  <a:cubicBezTo>
                    <a:pt x="181023" y="279762"/>
                    <a:pt x="183766" y="285247"/>
                    <a:pt x="189251" y="287990"/>
                  </a:cubicBezTo>
                  <a:cubicBezTo>
                    <a:pt x="194737" y="290733"/>
                    <a:pt x="200222" y="290733"/>
                    <a:pt x="205708" y="287990"/>
                  </a:cubicBezTo>
                  <a:lnTo>
                    <a:pt x="244106" y="260562"/>
                  </a:lnTo>
                  <a:lnTo>
                    <a:pt x="282505" y="287990"/>
                  </a:lnTo>
                  <a:cubicBezTo>
                    <a:pt x="287991" y="290733"/>
                    <a:pt x="293476" y="290733"/>
                    <a:pt x="298962" y="287990"/>
                  </a:cubicBezTo>
                  <a:cubicBezTo>
                    <a:pt x="304447" y="285247"/>
                    <a:pt x="307190" y="279762"/>
                    <a:pt x="307190" y="274276"/>
                  </a:cubicBezTo>
                  <a:lnTo>
                    <a:pt x="307190" y="224906"/>
                  </a:lnTo>
                  <a:lnTo>
                    <a:pt x="452557" y="224906"/>
                  </a:lnTo>
                  <a:lnTo>
                    <a:pt x="452557" y="436099"/>
                  </a:lnTo>
                  <a:close/>
                  <a:moveTo>
                    <a:pt x="455300" y="194736"/>
                  </a:moveTo>
                  <a:lnTo>
                    <a:pt x="309933" y="194736"/>
                  </a:lnTo>
                  <a:lnTo>
                    <a:pt x="309933" y="128910"/>
                  </a:lnTo>
                  <a:lnTo>
                    <a:pt x="455300" y="128910"/>
                  </a:lnTo>
                  <a:lnTo>
                    <a:pt x="455300" y="194736"/>
                  </a:lnTo>
                  <a:close/>
                </a:path>
              </a:pathLst>
            </a:custGeom>
            <a:solidFill>
              <a:srgbClr val="00BADE"/>
            </a:solidFill>
            <a:ln w="27426" cap="flat">
              <a:noFill/>
              <a:prstDash val="solid"/>
              <a:miter/>
            </a:ln>
          </p:spPr>
          <p:txBody>
            <a:bodyPr rtlCol="0" anchor="ctr"/>
            <a:lstStyle/>
            <a:p>
              <a:endParaRPr lang="en-US"/>
            </a:p>
          </p:txBody>
        </p:sp>
        <p:grpSp>
          <p:nvGrpSpPr>
            <p:cNvPr id="16" name="Graphic 3">
              <a:extLst>
                <a:ext uri="{FF2B5EF4-FFF2-40B4-BE49-F238E27FC236}">
                  <a16:creationId xmlns:a16="http://schemas.microsoft.com/office/drawing/2014/main" id="{B3AF45E8-9E60-418C-9DE8-91912B0A5640}"/>
                </a:ext>
              </a:extLst>
            </p:cNvPr>
            <p:cNvGrpSpPr/>
            <p:nvPr/>
          </p:nvGrpSpPr>
          <p:grpSpPr>
            <a:xfrm>
              <a:off x="662657" y="443370"/>
              <a:ext cx="888845" cy="940767"/>
              <a:chOff x="662657" y="443370"/>
              <a:chExt cx="888845" cy="940767"/>
            </a:xfrm>
            <a:solidFill>
              <a:srgbClr val="000000"/>
            </a:solidFill>
          </p:grpSpPr>
          <p:sp>
            <p:nvSpPr>
              <p:cNvPr id="17" name="Freeform 1326">
                <a:extLst>
                  <a:ext uri="{FF2B5EF4-FFF2-40B4-BE49-F238E27FC236}">
                    <a16:creationId xmlns:a16="http://schemas.microsoft.com/office/drawing/2014/main" id="{119EB862-7FF9-4183-B605-BE766437A9DD}"/>
                  </a:ext>
                </a:extLst>
              </p:cNvPr>
              <p:cNvSpPr/>
              <p:nvPr/>
            </p:nvSpPr>
            <p:spPr>
              <a:xfrm>
                <a:off x="989988" y="960381"/>
                <a:ext cx="227844" cy="305817"/>
              </a:xfrm>
              <a:custGeom>
                <a:avLst/>
                <a:gdLst>
                  <a:gd name="connsiteX0" fmla="*/ 122483 w 227844"/>
                  <a:gd name="connsiteY0" fmla="*/ 4114 h 305817"/>
                  <a:gd name="connsiteX1" fmla="*/ 100541 w 227844"/>
                  <a:gd name="connsiteY1" fmla="*/ 4114 h 305817"/>
                  <a:gd name="connsiteX2" fmla="*/ 4544 w 227844"/>
                  <a:gd name="connsiteY2" fmla="*/ 100111 h 305817"/>
                  <a:gd name="connsiteX3" fmla="*/ 1802 w 227844"/>
                  <a:gd name="connsiteY3" fmla="*/ 116568 h 305817"/>
                  <a:gd name="connsiteX4" fmla="*/ 15515 w 227844"/>
                  <a:gd name="connsiteY4" fmla="*/ 127538 h 305817"/>
                  <a:gd name="connsiteX5" fmla="*/ 48429 w 227844"/>
                  <a:gd name="connsiteY5" fmla="*/ 127538 h 305817"/>
                  <a:gd name="connsiteX6" fmla="*/ 48429 w 227844"/>
                  <a:gd name="connsiteY6" fmla="*/ 239992 h 305817"/>
                  <a:gd name="connsiteX7" fmla="*/ 81342 w 227844"/>
                  <a:gd name="connsiteY7" fmla="*/ 239992 h 305817"/>
                  <a:gd name="connsiteX8" fmla="*/ 81342 w 227844"/>
                  <a:gd name="connsiteY8" fmla="*/ 111082 h 305817"/>
                  <a:gd name="connsiteX9" fmla="*/ 64885 w 227844"/>
                  <a:gd name="connsiteY9" fmla="*/ 94625 h 305817"/>
                  <a:gd name="connsiteX10" fmla="*/ 56657 w 227844"/>
                  <a:gd name="connsiteY10" fmla="*/ 94625 h 305817"/>
                  <a:gd name="connsiteX11" fmla="*/ 114255 w 227844"/>
                  <a:gd name="connsiteY11" fmla="*/ 37027 h 305817"/>
                  <a:gd name="connsiteX12" fmla="*/ 171853 w 227844"/>
                  <a:gd name="connsiteY12" fmla="*/ 94625 h 305817"/>
                  <a:gd name="connsiteX13" fmla="*/ 163625 w 227844"/>
                  <a:gd name="connsiteY13" fmla="*/ 94625 h 305817"/>
                  <a:gd name="connsiteX14" fmla="*/ 147168 w 227844"/>
                  <a:gd name="connsiteY14" fmla="*/ 111082 h 305817"/>
                  <a:gd name="connsiteX15" fmla="*/ 147168 w 227844"/>
                  <a:gd name="connsiteY15" fmla="*/ 305818 h 305817"/>
                  <a:gd name="connsiteX16" fmla="*/ 180081 w 227844"/>
                  <a:gd name="connsiteY16" fmla="*/ 305818 h 305817"/>
                  <a:gd name="connsiteX17" fmla="*/ 180081 w 227844"/>
                  <a:gd name="connsiteY17" fmla="*/ 127538 h 305817"/>
                  <a:gd name="connsiteX18" fmla="*/ 212995 w 227844"/>
                  <a:gd name="connsiteY18" fmla="*/ 127538 h 305817"/>
                  <a:gd name="connsiteX19" fmla="*/ 226709 w 227844"/>
                  <a:gd name="connsiteY19" fmla="*/ 116568 h 305817"/>
                  <a:gd name="connsiteX20" fmla="*/ 223966 w 227844"/>
                  <a:gd name="connsiteY20" fmla="*/ 100111 h 305817"/>
                  <a:gd name="connsiteX21" fmla="*/ 122483 w 227844"/>
                  <a:gd name="connsiteY21" fmla="*/ 4114 h 305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844" h="305817">
                    <a:moveTo>
                      <a:pt x="122483" y="4114"/>
                    </a:moveTo>
                    <a:cubicBezTo>
                      <a:pt x="116998" y="-1371"/>
                      <a:pt x="106027" y="-1371"/>
                      <a:pt x="100541" y="4114"/>
                    </a:cubicBezTo>
                    <a:lnTo>
                      <a:pt x="4544" y="100111"/>
                    </a:lnTo>
                    <a:cubicBezTo>
                      <a:pt x="-941" y="105596"/>
                      <a:pt x="-941" y="111082"/>
                      <a:pt x="1802" y="116568"/>
                    </a:cubicBezTo>
                    <a:cubicBezTo>
                      <a:pt x="4544" y="122053"/>
                      <a:pt x="10030" y="127538"/>
                      <a:pt x="15515" y="127538"/>
                    </a:cubicBezTo>
                    <a:lnTo>
                      <a:pt x="48429" y="127538"/>
                    </a:lnTo>
                    <a:lnTo>
                      <a:pt x="48429" y="239992"/>
                    </a:lnTo>
                    <a:lnTo>
                      <a:pt x="81342" y="239992"/>
                    </a:lnTo>
                    <a:lnTo>
                      <a:pt x="81342" y="111082"/>
                    </a:lnTo>
                    <a:cubicBezTo>
                      <a:pt x="81342" y="102854"/>
                      <a:pt x="73113" y="94625"/>
                      <a:pt x="64885" y="94625"/>
                    </a:cubicBezTo>
                    <a:lnTo>
                      <a:pt x="56657" y="94625"/>
                    </a:lnTo>
                    <a:lnTo>
                      <a:pt x="114255" y="37027"/>
                    </a:lnTo>
                    <a:lnTo>
                      <a:pt x="171853" y="94625"/>
                    </a:lnTo>
                    <a:lnTo>
                      <a:pt x="163625" y="94625"/>
                    </a:lnTo>
                    <a:cubicBezTo>
                      <a:pt x="155397" y="94625"/>
                      <a:pt x="147168" y="102854"/>
                      <a:pt x="147168" y="111082"/>
                    </a:cubicBezTo>
                    <a:lnTo>
                      <a:pt x="147168" y="305818"/>
                    </a:lnTo>
                    <a:lnTo>
                      <a:pt x="180081" y="305818"/>
                    </a:lnTo>
                    <a:lnTo>
                      <a:pt x="180081" y="127538"/>
                    </a:lnTo>
                    <a:lnTo>
                      <a:pt x="212995" y="127538"/>
                    </a:lnTo>
                    <a:cubicBezTo>
                      <a:pt x="218480" y="127538"/>
                      <a:pt x="226709" y="124796"/>
                      <a:pt x="226709" y="116568"/>
                    </a:cubicBezTo>
                    <a:cubicBezTo>
                      <a:pt x="229451" y="111082"/>
                      <a:pt x="226709" y="102854"/>
                      <a:pt x="223966" y="100111"/>
                    </a:cubicBezTo>
                    <a:lnTo>
                      <a:pt x="122483" y="4114"/>
                    </a:lnTo>
                    <a:close/>
                  </a:path>
                </a:pathLst>
              </a:custGeom>
              <a:solidFill>
                <a:srgbClr val="000000"/>
              </a:solidFill>
              <a:ln w="27426" cap="flat">
                <a:noFill/>
                <a:prstDash val="solid"/>
                <a:miter/>
              </a:ln>
            </p:spPr>
            <p:txBody>
              <a:bodyPr rtlCol="0" anchor="ctr"/>
              <a:lstStyle/>
              <a:p>
                <a:endParaRPr lang="en-US"/>
              </a:p>
            </p:txBody>
          </p:sp>
          <p:sp>
            <p:nvSpPr>
              <p:cNvPr id="24" name="Freeform 1327">
                <a:extLst>
                  <a:ext uri="{FF2B5EF4-FFF2-40B4-BE49-F238E27FC236}">
                    <a16:creationId xmlns:a16="http://schemas.microsoft.com/office/drawing/2014/main" id="{884B5284-5E79-44AB-A635-9B66B3169B6D}"/>
                  </a:ext>
                </a:extLst>
              </p:cNvPr>
              <p:cNvSpPr/>
              <p:nvPr/>
            </p:nvSpPr>
            <p:spPr>
              <a:xfrm>
                <a:off x="1408690"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25" name="Freeform 1328">
                <a:extLst>
                  <a:ext uri="{FF2B5EF4-FFF2-40B4-BE49-F238E27FC236}">
                    <a16:creationId xmlns:a16="http://schemas.microsoft.com/office/drawing/2014/main" id="{132CDC6B-4C47-4F1A-94B2-30FA61CD0B50}"/>
                  </a:ext>
                </a:extLst>
              </p:cNvPr>
              <p:cNvSpPr/>
              <p:nvPr/>
            </p:nvSpPr>
            <p:spPr>
              <a:xfrm>
                <a:off x="1408690"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26" name="Freeform 1329">
                <a:extLst>
                  <a:ext uri="{FF2B5EF4-FFF2-40B4-BE49-F238E27FC236}">
                    <a16:creationId xmlns:a16="http://schemas.microsoft.com/office/drawing/2014/main" id="{FFA4F9B1-C3EB-4ACC-9C9B-FFB5170A07B4}"/>
                  </a:ext>
                </a:extLst>
              </p:cNvPr>
              <p:cNvSpPr/>
              <p:nvPr/>
            </p:nvSpPr>
            <p:spPr>
              <a:xfrm>
                <a:off x="1507429"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27" name="Freeform 1330">
                <a:extLst>
                  <a:ext uri="{FF2B5EF4-FFF2-40B4-BE49-F238E27FC236}">
                    <a16:creationId xmlns:a16="http://schemas.microsoft.com/office/drawing/2014/main" id="{A610A206-C74A-42E5-92EB-29884FE2A389}"/>
                  </a:ext>
                </a:extLst>
              </p:cNvPr>
              <p:cNvSpPr/>
              <p:nvPr/>
            </p:nvSpPr>
            <p:spPr>
              <a:xfrm>
                <a:off x="1507429"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28" name="Freeform 1331">
                <a:extLst>
                  <a:ext uri="{FF2B5EF4-FFF2-40B4-BE49-F238E27FC236}">
                    <a16:creationId xmlns:a16="http://schemas.microsoft.com/office/drawing/2014/main" id="{95F9CD83-0595-4963-890F-145C25BE507E}"/>
                  </a:ext>
                </a:extLst>
              </p:cNvPr>
              <p:cNvSpPr/>
              <p:nvPr/>
            </p:nvSpPr>
            <p:spPr>
              <a:xfrm>
                <a:off x="764139"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29" name="Freeform 1332">
                <a:extLst>
                  <a:ext uri="{FF2B5EF4-FFF2-40B4-BE49-F238E27FC236}">
                    <a16:creationId xmlns:a16="http://schemas.microsoft.com/office/drawing/2014/main" id="{8D3D34BA-6C75-4154-A3F1-2A4EBBF03504}"/>
                  </a:ext>
                </a:extLst>
              </p:cNvPr>
              <p:cNvSpPr/>
              <p:nvPr/>
            </p:nvSpPr>
            <p:spPr>
              <a:xfrm>
                <a:off x="764139"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30" name="Freeform 1333">
                <a:extLst>
                  <a:ext uri="{FF2B5EF4-FFF2-40B4-BE49-F238E27FC236}">
                    <a16:creationId xmlns:a16="http://schemas.microsoft.com/office/drawing/2014/main" id="{4AD5FAF4-60D7-4C2B-B37A-5FBA1CABA402}"/>
                  </a:ext>
                </a:extLst>
              </p:cNvPr>
              <p:cNvSpPr/>
              <p:nvPr/>
            </p:nvSpPr>
            <p:spPr>
              <a:xfrm>
                <a:off x="665400"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31" name="Freeform 1334">
                <a:extLst>
                  <a:ext uri="{FF2B5EF4-FFF2-40B4-BE49-F238E27FC236}">
                    <a16:creationId xmlns:a16="http://schemas.microsoft.com/office/drawing/2014/main" id="{D91439FC-5B8B-4BD9-AD54-94FA93A48F96}"/>
                  </a:ext>
                </a:extLst>
              </p:cNvPr>
              <p:cNvSpPr/>
              <p:nvPr/>
            </p:nvSpPr>
            <p:spPr>
              <a:xfrm>
                <a:off x="665400"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nvGrpSpPr>
              <p:cNvPr id="32" name="Graphic 3">
                <a:extLst>
                  <a:ext uri="{FF2B5EF4-FFF2-40B4-BE49-F238E27FC236}">
                    <a16:creationId xmlns:a16="http://schemas.microsoft.com/office/drawing/2014/main" id="{8DD58936-21D1-40CD-86C6-51CD315E102E}"/>
                  </a:ext>
                </a:extLst>
              </p:cNvPr>
              <p:cNvGrpSpPr/>
              <p:nvPr/>
            </p:nvGrpSpPr>
            <p:grpSpPr>
              <a:xfrm>
                <a:off x="662657" y="668277"/>
                <a:ext cx="888845" cy="715860"/>
                <a:chOff x="662657" y="668277"/>
                <a:chExt cx="888845" cy="715860"/>
              </a:xfrm>
              <a:solidFill>
                <a:srgbClr val="000000"/>
              </a:solidFill>
            </p:grpSpPr>
            <p:sp>
              <p:nvSpPr>
                <p:cNvPr id="34" name="Freeform 1337">
                  <a:extLst>
                    <a:ext uri="{FF2B5EF4-FFF2-40B4-BE49-F238E27FC236}">
                      <a16:creationId xmlns:a16="http://schemas.microsoft.com/office/drawing/2014/main" id="{07694DC9-D18E-4C79-9172-A13648F0BEFB}"/>
                    </a:ext>
                  </a:extLst>
                </p:cNvPr>
                <p:cNvSpPr/>
                <p:nvPr/>
              </p:nvSpPr>
              <p:spPr>
                <a:xfrm>
                  <a:off x="1296236"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35" name="Freeform 1338">
                  <a:extLst>
                    <a:ext uri="{FF2B5EF4-FFF2-40B4-BE49-F238E27FC236}">
                      <a16:creationId xmlns:a16="http://schemas.microsoft.com/office/drawing/2014/main" id="{2868ADB4-1614-44D2-B2EE-9E599E663AFC}"/>
                    </a:ext>
                  </a:extLst>
                </p:cNvPr>
                <p:cNvSpPr/>
                <p:nvPr/>
              </p:nvSpPr>
              <p:spPr>
                <a:xfrm>
                  <a:off x="1230410" y="668277"/>
                  <a:ext cx="321092" cy="710375"/>
                </a:xfrm>
                <a:custGeom>
                  <a:avLst/>
                  <a:gdLst>
                    <a:gd name="connsiteX0" fmla="*/ 260563 w 321092"/>
                    <a:gd name="connsiteY0" fmla="*/ 0 h 710375"/>
                    <a:gd name="connsiteX1" fmla="*/ 194736 w 321092"/>
                    <a:gd name="connsiteY1" fmla="*/ 65826 h 710375"/>
                    <a:gd name="connsiteX2" fmla="*/ 194736 w 321092"/>
                    <a:gd name="connsiteY2" fmla="*/ 202964 h 710375"/>
                    <a:gd name="connsiteX3" fmla="*/ 186508 w 321092"/>
                    <a:gd name="connsiteY3" fmla="*/ 202964 h 710375"/>
                    <a:gd name="connsiteX4" fmla="*/ 148109 w 321092"/>
                    <a:gd name="connsiteY4" fmla="*/ 233135 h 710375"/>
                    <a:gd name="connsiteX5" fmla="*/ 35656 w 321092"/>
                    <a:gd name="connsiteY5" fmla="*/ 427871 h 710375"/>
                    <a:gd name="connsiteX6" fmla="*/ 32913 w 321092"/>
                    <a:gd name="connsiteY6" fmla="*/ 436099 h 710375"/>
                    <a:gd name="connsiteX7" fmla="*/ 32913 w 321092"/>
                    <a:gd name="connsiteY7" fmla="*/ 548552 h 710375"/>
                    <a:gd name="connsiteX8" fmla="*/ 16457 w 321092"/>
                    <a:gd name="connsiteY8" fmla="*/ 548552 h 710375"/>
                    <a:gd name="connsiteX9" fmla="*/ 0 w 321092"/>
                    <a:gd name="connsiteY9" fmla="*/ 565009 h 710375"/>
                    <a:gd name="connsiteX10" fmla="*/ 0 w 321092"/>
                    <a:gd name="connsiteY10" fmla="*/ 693919 h 710375"/>
                    <a:gd name="connsiteX11" fmla="*/ 16457 w 321092"/>
                    <a:gd name="connsiteY11" fmla="*/ 710375 h 710375"/>
                    <a:gd name="connsiteX12" fmla="*/ 274277 w 321092"/>
                    <a:gd name="connsiteY12" fmla="*/ 710375 h 710375"/>
                    <a:gd name="connsiteX13" fmla="*/ 290733 w 321092"/>
                    <a:gd name="connsiteY13" fmla="*/ 693919 h 710375"/>
                    <a:gd name="connsiteX14" fmla="*/ 290733 w 321092"/>
                    <a:gd name="connsiteY14" fmla="*/ 565009 h 710375"/>
                    <a:gd name="connsiteX15" fmla="*/ 274277 w 321092"/>
                    <a:gd name="connsiteY15" fmla="*/ 548552 h 710375"/>
                    <a:gd name="connsiteX16" fmla="*/ 257820 w 321092"/>
                    <a:gd name="connsiteY16" fmla="*/ 548552 h 710375"/>
                    <a:gd name="connsiteX17" fmla="*/ 257820 w 321092"/>
                    <a:gd name="connsiteY17" fmla="*/ 537581 h 710375"/>
                    <a:gd name="connsiteX18" fmla="*/ 318161 w 321092"/>
                    <a:gd name="connsiteY18" fmla="*/ 460784 h 710375"/>
                    <a:gd name="connsiteX19" fmla="*/ 320904 w 321092"/>
                    <a:gd name="connsiteY19" fmla="*/ 449813 h 710375"/>
                    <a:gd name="connsiteX20" fmla="*/ 320904 w 321092"/>
                    <a:gd name="connsiteY20" fmla="*/ 65826 h 710375"/>
                    <a:gd name="connsiteX21" fmla="*/ 260563 w 321092"/>
                    <a:gd name="connsiteY21" fmla="*/ 0 h 710375"/>
                    <a:gd name="connsiteX22" fmla="*/ 260563 w 321092"/>
                    <a:gd name="connsiteY22" fmla="*/ 0 h 710375"/>
                    <a:gd name="connsiteX23" fmla="*/ 260563 w 321092"/>
                    <a:gd name="connsiteY23" fmla="*/ 680205 h 710375"/>
                    <a:gd name="connsiteX24" fmla="*/ 35656 w 321092"/>
                    <a:gd name="connsiteY24" fmla="*/ 680205 h 710375"/>
                    <a:gd name="connsiteX25" fmla="*/ 35656 w 321092"/>
                    <a:gd name="connsiteY25" fmla="*/ 584208 h 710375"/>
                    <a:gd name="connsiteX26" fmla="*/ 260563 w 321092"/>
                    <a:gd name="connsiteY26" fmla="*/ 584208 h 710375"/>
                    <a:gd name="connsiteX27" fmla="*/ 260563 w 321092"/>
                    <a:gd name="connsiteY27" fmla="*/ 680205 h 710375"/>
                    <a:gd name="connsiteX28" fmla="*/ 290733 w 321092"/>
                    <a:gd name="connsiteY28" fmla="*/ 447070 h 710375"/>
                    <a:gd name="connsiteX29" fmla="*/ 230392 w 321092"/>
                    <a:gd name="connsiteY29" fmla="*/ 523868 h 710375"/>
                    <a:gd name="connsiteX30" fmla="*/ 227650 w 321092"/>
                    <a:gd name="connsiteY30" fmla="*/ 534839 h 710375"/>
                    <a:gd name="connsiteX31" fmla="*/ 227650 w 321092"/>
                    <a:gd name="connsiteY31" fmla="*/ 551295 h 710375"/>
                    <a:gd name="connsiteX32" fmla="*/ 65826 w 321092"/>
                    <a:gd name="connsiteY32" fmla="*/ 551295 h 710375"/>
                    <a:gd name="connsiteX33" fmla="*/ 65826 w 321092"/>
                    <a:gd name="connsiteY33" fmla="*/ 441585 h 710375"/>
                    <a:gd name="connsiteX34" fmla="*/ 175537 w 321092"/>
                    <a:gd name="connsiteY34" fmla="*/ 249591 h 710375"/>
                    <a:gd name="connsiteX35" fmla="*/ 194736 w 321092"/>
                    <a:gd name="connsiteY35" fmla="*/ 233135 h 710375"/>
                    <a:gd name="connsiteX36" fmla="*/ 219421 w 321092"/>
                    <a:gd name="connsiteY36" fmla="*/ 235878 h 710375"/>
                    <a:gd name="connsiteX37" fmla="*/ 235878 w 321092"/>
                    <a:gd name="connsiteY37" fmla="*/ 255077 h 710375"/>
                    <a:gd name="connsiteX38" fmla="*/ 230392 w 321092"/>
                    <a:gd name="connsiteY38" fmla="*/ 279762 h 710375"/>
                    <a:gd name="connsiteX39" fmla="*/ 150852 w 321092"/>
                    <a:gd name="connsiteY39" fmla="*/ 419643 h 710375"/>
                    <a:gd name="connsiteX40" fmla="*/ 178280 w 321092"/>
                    <a:gd name="connsiteY40" fmla="*/ 436099 h 710375"/>
                    <a:gd name="connsiteX41" fmla="*/ 257820 w 321092"/>
                    <a:gd name="connsiteY41" fmla="*/ 296218 h 710375"/>
                    <a:gd name="connsiteX42" fmla="*/ 233135 w 321092"/>
                    <a:gd name="connsiteY42" fmla="*/ 208450 h 710375"/>
                    <a:gd name="connsiteX43" fmla="*/ 222164 w 321092"/>
                    <a:gd name="connsiteY43" fmla="*/ 202964 h 710375"/>
                    <a:gd name="connsiteX44" fmla="*/ 222164 w 321092"/>
                    <a:gd name="connsiteY44" fmla="*/ 63083 h 710375"/>
                    <a:gd name="connsiteX45" fmla="*/ 255077 w 321092"/>
                    <a:gd name="connsiteY45" fmla="*/ 30170 h 710375"/>
                    <a:gd name="connsiteX46" fmla="*/ 287991 w 321092"/>
                    <a:gd name="connsiteY46" fmla="*/ 63083 h 710375"/>
                    <a:gd name="connsiteX47" fmla="*/ 287991 w 321092"/>
                    <a:gd name="connsiteY47" fmla="*/ 447070 h 710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1092" h="710375">
                      <a:moveTo>
                        <a:pt x="260563" y="0"/>
                      </a:moveTo>
                      <a:cubicBezTo>
                        <a:pt x="224907" y="0"/>
                        <a:pt x="194736" y="30170"/>
                        <a:pt x="194736" y="65826"/>
                      </a:cubicBezTo>
                      <a:lnTo>
                        <a:pt x="194736" y="202964"/>
                      </a:lnTo>
                      <a:cubicBezTo>
                        <a:pt x="191994" y="202964"/>
                        <a:pt x="189251" y="202964"/>
                        <a:pt x="186508" y="202964"/>
                      </a:cubicBezTo>
                      <a:cubicBezTo>
                        <a:pt x="170051" y="208450"/>
                        <a:pt x="156338" y="219421"/>
                        <a:pt x="148109" y="233135"/>
                      </a:cubicBezTo>
                      <a:lnTo>
                        <a:pt x="35656" y="427871"/>
                      </a:lnTo>
                      <a:cubicBezTo>
                        <a:pt x="35656" y="430614"/>
                        <a:pt x="32913" y="433356"/>
                        <a:pt x="32913" y="436099"/>
                      </a:cubicBezTo>
                      <a:lnTo>
                        <a:pt x="32913" y="548552"/>
                      </a:lnTo>
                      <a:lnTo>
                        <a:pt x="16457" y="548552"/>
                      </a:lnTo>
                      <a:cubicBezTo>
                        <a:pt x="8228" y="548552"/>
                        <a:pt x="0" y="556781"/>
                        <a:pt x="0" y="565009"/>
                      </a:cubicBezTo>
                      <a:lnTo>
                        <a:pt x="0" y="693919"/>
                      </a:lnTo>
                      <a:cubicBezTo>
                        <a:pt x="0" y="702147"/>
                        <a:pt x="8228" y="710375"/>
                        <a:pt x="16457" y="710375"/>
                      </a:cubicBezTo>
                      <a:lnTo>
                        <a:pt x="274277" y="710375"/>
                      </a:lnTo>
                      <a:cubicBezTo>
                        <a:pt x="282505" y="710375"/>
                        <a:pt x="290733" y="702147"/>
                        <a:pt x="290733" y="693919"/>
                      </a:cubicBezTo>
                      <a:lnTo>
                        <a:pt x="290733" y="565009"/>
                      </a:lnTo>
                      <a:cubicBezTo>
                        <a:pt x="290733" y="556781"/>
                        <a:pt x="282505" y="548552"/>
                        <a:pt x="274277" y="548552"/>
                      </a:cubicBezTo>
                      <a:lnTo>
                        <a:pt x="257820" y="548552"/>
                      </a:lnTo>
                      <a:lnTo>
                        <a:pt x="257820" y="537581"/>
                      </a:lnTo>
                      <a:lnTo>
                        <a:pt x="318161" y="460784"/>
                      </a:lnTo>
                      <a:cubicBezTo>
                        <a:pt x="320904" y="458041"/>
                        <a:pt x="320904" y="455298"/>
                        <a:pt x="320904" y="449813"/>
                      </a:cubicBezTo>
                      <a:lnTo>
                        <a:pt x="320904" y="65826"/>
                      </a:lnTo>
                      <a:cubicBezTo>
                        <a:pt x="323647" y="30170"/>
                        <a:pt x="296219" y="0"/>
                        <a:pt x="260563" y="0"/>
                      </a:cubicBezTo>
                      <a:lnTo>
                        <a:pt x="260563" y="0"/>
                      </a:lnTo>
                      <a:close/>
                      <a:moveTo>
                        <a:pt x="260563" y="680205"/>
                      </a:moveTo>
                      <a:lnTo>
                        <a:pt x="35656" y="680205"/>
                      </a:lnTo>
                      <a:lnTo>
                        <a:pt x="35656" y="584208"/>
                      </a:lnTo>
                      <a:lnTo>
                        <a:pt x="260563" y="584208"/>
                      </a:lnTo>
                      <a:lnTo>
                        <a:pt x="260563" y="680205"/>
                      </a:lnTo>
                      <a:close/>
                      <a:moveTo>
                        <a:pt x="290733" y="447070"/>
                      </a:moveTo>
                      <a:lnTo>
                        <a:pt x="230392" y="523868"/>
                      </a:lnTo>
                      <a:cubicBezTo>
                        <a:pt x="227650" y="526610"/>
                        <a:pt x="227650" y="529353"/>
                        <a:pt x="227650" y="534839"/>
                      </a:cubicBezTo>
                      <a:lnTo>
                        <a:pt x="227650" y="551295"/>
                      </a:lnTo>
                      <a:lnTo>
                        <a:pt x="65826" y="551295"/>
                      </a:lnTo>
                      <a:lnTo>
                        <a:pt x="65826" y="441585"/>
                      </a:lnTo>
                      <a:lnTo>
                        <a:pt x="175537" y="249591"/>
                      </a:lnTo>
                      <a:cubicBezTo>
                        <a:pt x="178280" y="241363"/>
                        <a:pt x="186508" y="235878"/>
                        <a:pt x="194736" y="233135"/>
                      </a:cubicBezTo>
                      <a:cubicBezTo>
                        <a:pt x="202965" y="230392"/>
                        <a:pt x="211193" y="233135"/>
                        <a:pt x="219421" y="235878"/>
                      </a:cubicBezTo>
                      <a:cubicBezTo>
                        <a:pt x="227650" y="241363"/>
                        <a:pt x="233135" y="246849"/>
                        <a:pt x="235878" y="255077"/>
                      </a:cubicBezTo>
                      <a:cubicBezTo>
                        <a:pt x="238621" y="263305"/>
                        <a:pt x="235878" y="271534"/>
                        <a:pt x="230392" y="279762"/>
                      </a:cubicBezTo>
                      <a:lnTo>
                        <a:pt x="150852" y="419643"/>
                      </a:lnTo>
                      <a:lnTo>
                        <a:pt x="178280" y="436099"/>
                      </a:lnTo>
                      <a:lnTo>
                        <a:pt x="257820" y="296218"/>
                      </a:lnTo>
                      <a:cubicBezTo>
                        <a:pt x="277019" y="266048"/>
                        <a:pt x="266048" y="224906"/>
                        <a:pt x="233135" y="208450"/>
                      </a:cubicBezTo>
                      <a:cubicBezTo>
                        <a:pt x="230392" y="205707"/>
                        <a:pt x="227650" y="205707"/>
                        <a:pt x="222164" y="202964"/>
                      </a:cubicBezTo>
                      <a:lnTo>
                        <a:pt x="222164" y="63083"/>
                      </a:lnTo>
                      <a:cubicBezTo>
                        <a:pt x="222164" y="43884"/>
                        <a:pt x="235878" y="30170"/>
                        <a:pt x="255077" y="30170"/>
                      </a:cubicBezTo>
                      <a:cubicBezTo>
                        <a:pt x="274277" y="30170"/>
                        <a:pt x="287991" y="43884"/>
                        <a:pt x="287991" y="63083"/>
                      </a:cubicBezTo>
                      <a:lnTo>
                        <a:pt x="287991" y="447070"/>
                      </a:lnTo>
                      <a:close/>
                    </a:path>
                  </a:pathLst>
                </a:custGeom>
                <a:solidFill>
                  <a:srgbClr val="000000"/>
                </a:solidFill>
                <a:ln w="27426" cap="flat">
                  <a:noFill/>
                  <a:prstDash val="solid"/>
                  <a:miter/>
                </a:ln>
              </p:spPr>
              <p:txBody>
                <a:bodyPr rtlCol="0" anchor="ctr"/>
                <a:lstStyle/>
                <a:p>
                  <a:endParaRPr lang="en-US"/>
                </a:p>
              </p:txBody>
            </p:sp>
            <p:sp>
              <p:nvSpPr>
                <p:cNvPr id="36" name="Freeform 1339">
                  <a:extLst>
                    <a:ext uri="{FF2B5EF4-FFF2-40B4-BE49-F238E27FC236}">
                      <a16:creationId xmlns:a16="http://schemas.microsoft.com/office/drawing/2014/main" id="{D31E7C64-C743-47D6-B072-D05F01471966}"/>
                    </a:ext>
                  </a:extLst>
                </p:cNvPr>
                <p:cNvSpPr/>
                <p:nvPr/>
              </p:nvSpPr>
              <p:spPr>
                <a:xfrm>
                  <a:off x="662657" y="671020"/>
                  <a:ext cx="322680" cy="713118"/>
                </a:xfrm>
                <a:custGeom>
                  <a:avLst/>
                  <a:gdLst>
                    <a:gd name="connsiteX0" fmla="*/ 309933 w 322680"/>
                    <a:gd name="connsiteY0" fmla="*/ 548552 h 713118"/>
                    <a:gd name="connsiteX1" fmla="*/ 293476 w 322680"/>
                    <a:gd name="connsiteY1" fmla="*/ 548552 h 713118"/>
                    <a:gd name="connsiteX2" fmla="*/ 293476 w 322680"/>
                    <a:gd name="connsiteY2" fmla="*/ 436099 h 713118"/>
                    <a:gd name="connsiteX3" fmla="*/ 290733 w 322680"/>
                    <a:gd name="connsiteY3" fmla="*/ 427871 h 713118"/>
                    <a:gd name="connsiteX4" fmla="*/ 178280 w 322680"/>
                    <a:gd name="connsiteY4" fmla="*/ 233135 h 713118"/>
                    <a:gd name="connsiteX5" fmla="*/ 131653 w 322680"/>
                    <a:gd name="connsiteY5" fmla="*/ 202964 h 713118"/>
                    <a:gd name="connsiteX6" fmla="*/ 131653 w 322680"/>
                    <a:gd name="connsiteY6" fmla="*/ 65826 h 713118"/>
                    <a:gd name="connsiteX7" fmla="*/ 65826 w 322680"/>
                    <a:gd name="connsiteY7" fmla="*/ 0 h 713118"/>
                    <a:gd name="connsiteX8" fmla="*/ 0 w 322680"/>
                    <a:gd name="connsiteY8" fmla="*/ 65826 h 713118"/>
                    <a:gd name="connsiteX9" fmla="*/ 0 w 322680"/>
                    <a:gd name="connsiteY9" fmla="*/ 452556 h 713118"/>
                    <a:gd name="connsiteX10" fmla="*/ 2743 w 322680"/>
                    <a:gd name="connsiteY10" fmla="*/ 463527 h 713118"/>
                    <a:gd name="connsiteX11" fmla="*/ 63084 w 322680"/>
                    <a:gd name="connsiteY11" fmla="*/ 540324 h 713118"/>
                    <a:gd name="connsiteX12" fmla="*/ 63084 w 322680"/>
                    <a:gd name="connsiteY12" fmla="*/ 551295 h 713118"/>
                    <a:gd name="connsiteX13" fmla="*/ 46627 w 322680"/>
                    <a:gd name="connsiteY13" fmla="*/ 551295 h 713118"/>
                    <a:gd name="connsiteX14" fmla="*/ 30170 w 322680"/>
                    <a:gd name="connsiteY14" fmla="*/ 567752 h 713118"/>
                    <a:gd name="connsiteX15" fmla="*/ 30170 w 322680"/>
                    <a:gd name="connsiteY15" fmla="*/ 696662 h 713118"/>
                    <a:gd name="connsiteX16" fmla="*/ 46627 w 322680"/>
                    <a:gd name="connsiteY16" fmla="*/ 713118 h 713118"/>
                    <a:gd name="connsiteX17" fmla="*/ 304447 w 322680"/>
                    <a:gd name="connsiteY17" fmla="*/ 713118 h 713118"/>
                    <a:gd name="connsiteX18" fmla="*/ 320904 w 322680"/>
                    <a:gd name="connsiteY18" fmla="*/ 696662 h 713118"/>
                    <a:gd name="connsiteX19" fmla="*/ 320904 w 322680"/>
                    <a:gd name="connsiteY19" fmla="*/ 567752 h 713118"/>
                    <a:gd name="connsiteX20" fmla="*/ 309933 w 322680"/>
                    <a:gd name="connsiteY20" fmla="*/ 548552 h 713118"/>
                    <a:gd name="connsiteX21" fmla="*/ 309933 w 322680"/>
                    <a:gd name="connsiteY21" fmla="*/ 548552 h 713118"/>
                    <a:gd name="connsiteX22" fmla="*/ 35656 w 322680"/>
                    <a:gd name="connsiteY22" fmla="*/ 444327 h 713118"/>
                    <a:gd name="connsiteX23" fmla="*/ 35656 w 322680"/>
                    <a:gd name="connsiteY23" fmla="*/ 63084 h 713118"/>
                    <a:gd name="connsiteX24" fmla="*/ 68569 w 322680"/>
                    <a:gd name="connsiteY24" fmla="*/ 30170 h 713118"/>
                    <a:gd name="connsiteX25" fmla="*/ 101483 w 322680"/>
                    <a:gd name="connsiteY25" fmla="*/ 63084 h 713118"/>
                    <a:gd name="connsiteX26" fmla="*/ 101483 w 322680"/>
                    <a:gd name="connsiteY26" fmla="*/ 202964 h 713118"/>
                    <a:gd name="connsiteX27" fmla="*/ 90511 w 322680"/>
                    <a:gd name="connsiteY27" fmla="*/ 208450 h 713118"/>
                    <a:gd name="connsiteX28" fmla="*/ 60341 w 322680"/>
                    <a:gd name="connsiteY28" fmla="*/ 246849 h 713118"/>
                    <a:gd name="connsiteX29" fmla="*/ 65826 w 322680"/>
                    <a:gd name="connsiteY29" fmla="*/ 296218 h 713118"/>
                    <a:gd name="connsiteX30" fmla="*/ 145367 w 322680"/>
                    <a:gd name="connsiteY30" fmla="*/ 436099 h 713118"/>
                    <a:gd name="connsiteX31" fmla="*/ 172794 w 322680"/>
                    <a:gd name="connsiteY31" fmla="*/ 419643 h 713118"/>
                    <a:gd name="connsiteX32" fmla="*/ 93254 w 322680"/>
                    <a:gd name="connsiteY32" fmla="*/ 279762 h 713118"/>
                    <a:gd name="connsiteX33" fmla="*/ 87769 w 322680"/>
                    <a:gd name="connsiteY33" fmla="*/ 255077 h 713118"/>
                    <a:gd name="connsiteX34" fmla="*/ 104225 w 322680"/>
                    <a:gd name="connsiteY34" fmla="*/ 235878 h 713118"/>
                    <a:gd name="connsiteX35" fmla="*/ 128910 w 322680"/>
                    <a:gd name="connsiteY35" fmla="*/ 233135 h 713118"/>
                    <a:gd name="connsiteX36" fmla="*/ 148109 w 322680"/>
                    <a:gd name="connsiteY36" fmla="*/ 249591 h 713118"/>
                    <a:gd name="connsiteX37" fmla="*/ 257820 w 322680"/>
                    <a:gd name="connsiteY37" fmla="*/ 441585 h 713118"/>
                    <a:gd name="connsiteX38" fmla="*/ 257820 w 322680"/>
                    <a:gd name="connsiteY38" fmla="*/ 551295 h 713118"/>
                    <a:gd name="connsiteX39" fmla="*/ 95997 w 322680"/>
                    <a:gd name="connsiteY39" fmla="*/ 551295 h 713118"/>
                    <a:gd name="connsiteX40" fmla="*/ 95997 w 322680"/>
                    <a:gd name="connsiteY40" fmla="*/ 534839 h 713118"/>
                    <a:gd name="connsiteX41" fmla="*/ 93254 w 322680"/>
                    <a:gd name="connsiteY41" fmla="*/ 523868 h 713118"/>
                    <a:gd name="connsiteX42" fmla="*/ 35656 w 322680"/>
                    <a:gd name="connsiteY42" fmla="*/ 444327 h 713118"/>
                    <a:gd name="connsiteX43" fmla="*/ 293476 w 322680"/>
                    <a:gd name="connsiteY43" fmla="*/ 677462 h 713118"/>
                    <a:gd name="connsiteX44" fmla="*/ 68569 w 322680"/>
                    <a:gd name="connsiteY44" fmla="*/ 677462 h 713118"/>
                    <a:gd name="connsiteX45" fmla="*/ 68569 w 322680"/>
                    <a:gd name="connsiteY45" fmla="*/ 581466 h 713118"/>
                    <a:gd name="connsiteX46" fmla="*/ 293476 w 322680"/>
                    <a:gd name="connsiteY46" fmla="*/ 581466 h 713118"/>
                    <a:gd name="connsiteX47" fmla="*/ 293476 w 322680"/>
                    <a:gd name="connsiteY47" fmla="*/ 677462 h 71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2680" h="713118">
                      <a:moveTo>
                        <a:pt x="309933" y="548552"/>
                      </a:moveTo>
                      <a:lnTo>
                        <a:pt x="293476" y="548552"/>
                      </a:lnTo>
                      <a:lnTo>
                        <a:pt x="293476" y="436099"/>
                      </a:lnTo>
                      <a:cubicBezTo>
                        <a:pt x="293476" y="433357"/>
                        <a:pt x="293476" y="430614"/>
                        <a:pt x="290733" y="427871"/>
                      </a:cubicBezTo>
                      <a:lnTo>
                        <a:pt x="178280" y="233135"/>
                      </a:lnTo>
                      <a:cubicBezTo>
                        <a:pt x="167309" y="216678"/>
                        <a:pt x="150852" y="205707"/>
                        <a:pt x="131653" y="202964"/>
                      </a:cubicBezTo>
                      <a:lnTo>
                        <a:pt x="131653" y="65826"/>
                      </a:lnTo>
                      <a:cubicBezTo>
                        <a:pt x="131653" y="30170"/>
                        <a:pt x="101483" y="0"/>
                        <a:pt x="65826" y="0"/>
                      </a:cubicBezTo>
                      <a:cubicBezTo>
                        <a:pt x="30170" y="0"/>
                        <a:pt x="0" y="30170"/>
                        <a:pt x="0" y="65826"/>
                      </a:cubicBezTo>
                      <a:lnTo>
                        <a:pt x="0" y="452556"/>
                      </a:lnTo>
                      <a:cubicBezTo>
                        <a:pt x="0" y="455298"/>
                        <a:pt x="0" y="460784"/>
                        <a:pt x="2743" y="463527"/>
                      </a:cubicBezTo>
                      <a:lnTo>
                        <a:pt x="63084" y="540324"/>
                      </a:lnTo>
                      <a:lnTo>
                        <a:pt x="63084" y="551295"/>
                      </a:lnTo>
                      <a:lnTo>
                        <a:pt x="46627" y="551295"/>
                      </a:lnTo>
                      <a:cubicBezTo>
                        <a:pt x="38399" y="551295"/>
                        <a:pt x="30170" y="559524"/>
                        <a:pt x="30170" y="567752"/>
                      </a:cubicBezTo>
                      <a:lnTo>
                        <a:pt x="30170" y="696662"/>
                      </a:lnTo>
                      <a:cubicBezTo>
                        <a:pt x="30170" y="704890"/>
                        <a:pt x="38399" y="713118"/>
                        <a:pt x="46627" y="713118"/>
                      </a:cubicBezTo>
                      <a:lnTo>
                        <a:pt x="304447" y="713118"/>
                      </a:lnTo>
                      <a:cubicBezTo>
                        <a:pt x="312676" y="713118"/>
                        <a:pt x="320904" y="704890"/>
                        <a:pt x="320904" y="696662"/>
                      </a:cubicBezTo>
                      <a:lnTo>
                        <a:pt x="320904" y="567752"/>
                      </a:lnTo>
                      <a:cubicBezTo>
                        <a:pt x="326389" y="554038"/>
                        <a:pt x="318161" y="548552"/>
                        <a:pt x="309933" y="548552"/>
                      </a:cubicBezTo>
                      <a:lnTo>
                        <a:pt x="309933" y="548552"/>
                      </a:lnTo>
                      <a:close/>
                      <a:moveTo>
                        <a:pt x="35656" y="444327"/>
                      </a:moveTo>
                      <a:lnTo>
                        <a:pt x="35656" y="63084"/>
                      </a:lnTo>
                      <a:cubicBezTo>
                        <a:pt x="35656" y="43884"/>
                        <a:pt x="49370" y="30170"/>
                        <a:pt x="68569" y="30170"/>
                      </a:cubicBezTo>
                      <a:cubicBezTo>
                        <a:pt x="87769" y="30170"/>
                        <a:pt x="101483" y="43884"/>
                        <a:pt x="101483" y="63084"/>
                      </a:cubicBezTo>
                      <a:lnTo>
                        <a:pt x="101483" y="202964"/>
                      </a:lnTo>
                      <a:cubicBezTo>
                        <a:pt x="98740" y="202964"/>
                        <a:pt x="95997" y="205707"/>
                        <a:pt x="90511" y="208450"/>
                      </a:cubicBezTo>
                      <a:cubicBezTo>
                        <a:pt x="76798" y="216678"/>
                        <a:pt x="65826" y="230392"/>
                        <a:pt x="60341" y="246849"/>
                      </a:cubicBezTo>
                      <a:cubicBezTo>
                        <a:pt x="54855" y="263305"/>
                        <a:pt x="57598" y="279762"/>
                        <a:pt x="65826" y="296218"/>
                      </a:cubicBezTo>
                      <a:lnTo>
                        <a:pt x="145367" y="436099"/>
                      </a:lnTo>
                      <a:lnTo>
                        <a:pt x="172794" y="419643"/>
                      </a:lnTo>
                      <a:lnTo>
                        <a:pt x="93254" y="279762"/>
                      </a:lnTo>
                      <a:cubicBezTo>
                        <a:pt x="87769" y="271534"/>
                        <a:pt x="87769" y="263305"/>
                        <a:pt x="87769" y="255077"/>
                      </a:cubicBezTo>
                      <a:cubicBezTo>
                        <a:pt x="90511" y="246849"/>
                        <a:pt x="95997" y="238620"/>
                        <a:pt x="104225" y="235878"/>
                      </a:cubicBezTo>
                      <a:cubicBezTo>
                        <a:pt x="112453" y="233135"/>
                        <a:pt x="120682" y="230392"/>
                        <a:pt x="128910" y="233135"/>
                      </a:cubicBezTo>
                      <a:cubicBezTo>
                        <a:pt x="137138" y="235878"/>
                        <a:pt x="145367" y="241363"/>
                        <a:pt x="148109" y="249591"/>
                      </a:cubicBezTo>
                      <a:lnTo>
                        <a:pt x="257820" y="441585"/>
                      </a:lnTo>
                      <a:lnTo>
                        <a:pt x="257820" y="551295"/>
                      </a:lnTo>
                      <a:lnTo>
                        <a:pt x="95997" y="551295"/>
                      </a:lnTo>
                      <a:lnTo>
                        <a:pt x="95997" y="534839"/>
                      </a:lnTo>
                      <a:cubicBezTo>
                        <a:pt x="95997" y="532096"/>
                        <a:pt x="95997" y="526610"/>
                        <a:pt x="93254" y="523868"/>
                      </a:cubicBezTo>
                      <a:lnTo>
                        <a:pt x="35656" y="444327"/>
                      </a:lnTo>
                      <a:close/>
                      <a:moveTo>
                        <a:pt x="293476" y="677462"/>
                      </a:moveTo>
                      <a:lnTo>
                        <a:pt x="68569" y="677462"/>
                      </a:lnTo>
                      <a:lnTo>
                        <a:pt x="68569" y="581466"/>
                      </a:lnTo>
                      <a:lnTo>
                        <a:pt x="293476" y="581466"/>
                      </a:lnTo>
                      <a:lnTo>
                        <a:pt x="293476" y="677462"/>
                      </a:lnTo>
                      <a:close/>
                    </a:path>
                  </a:pathLst>
                </a:custGeom>
                <a:solidFill>
                  <a:srgbClr val="000000"/>
                </a:solidFill>
                <a:ln w="27426" cap="flat">
                  <a:noFill/>
                  <a:prstDash val="solid"/>
                  <a:miter/>
                </a:ln>
              </p:spPr>
              <p:txBody>
                <a:bodyPr rtlCol="0" anchor="ctr"/>
                <a:lstStyle/>
                <a:p>
                  <a:endParaRPr lang="en-US"/>
                </a:p>
              </p:txBody>
            </p:sp>
          </p:grpSp>
          <p:sp>
            <p:nvSpPr>
              <p:cNvPr id="33" name="Freeform 1336">
                <a:extLst>
                  <a:ext uri="{FF2B5EF4-FFF2-40B4-BE49-F238E27FC236}">
                    <a16:creationId xmlns:a16="http://schemas.microsoft.com/office/drawing/2014/main" id="{8BC62724-20FA-4886-AB2B-9F2EE66EC9A2}"/>
                  </a:ext>
                </a:extLst>
              </p:cNvPr>
              <p:cNvSpPr/>
              <p:nvPr/>
            </p:nvSpPr>
            <p:spPr>
              <a:xfrm>
                <a:off x="893050"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grpSp>
      <p:sp>
        <p:nvSpPr>
          <p:cNvPr id="37" name="Arrow: Up 36">
            <a:extLst>
              <a:ext uri="{FF2B5EF4-FFF2-40B4-BE49-F238E27FC236}">
                <a16:creationId xmlns:a16="http://schemas.microsoft.com/office/drawing/2014/main" id="{41941BFE-0ECD-47F9-912B-1E274E553095}"/>
              </a:ext>
            </a:extLst>
          </p:cNvPr>
          <p:cNvSpPr/>
          <p:nvPr/>
        </p:nvSpPr>
        <p:spPr>
          <a:xfrm>
            <a:off x="2669189" y="1299183"/>
            <a:ext cx="206881" cy="469460"/>
          </a:xfrm>
          <a:prstGeom prst="upArrow">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0027373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680B6-A11A-4089-A3E1-844F1229C949}"/>
              </a:ext>
            </a:extLst>
          </p:cNvPr>
          <p:cNvSpPr>
            <a:spLocks noGrp="1"/>
          </p:cNvSpPr>
          <p:nvPr>
            <p:ph type="body" sz="quarter" idx="18"/>
          </p:nvPr>
        </p:nvSpPr>
        <p:spPr>
          <a:xfrm>
            <a:off x="41602" y="2472137"/>
            <a:ext cx="4530397" cy="3371615"/>
          </a:xfrm>
        </p:spPr>
        <p:txBody>
          <a:bodyPr>
            <a:normAutofit/>
          </a:bodyPr>
          <a:lstStyle/>
          <a:p>
            <a:pPr indent="0">
              <a:lnSpc>
                <a:spcPct val="110000"/>
              </a:lnSpc>
            </a:pPr>
            <a:r>
              <a:rPr lang="lt-LT" dirty="0"/>
              <a:t>Šiame vaizdo įraše trumpai pristatoma, kas vyksta dizaino mąstymo proceso testavimo etape. Jame paaiškinama, kodėl testavimas yra svarbus ir kaip jis padeda patobulinti produktą ar paslaugą bei dar geriau suprasti problemą ar iššūkį.</a:t>
            </a:r>
          </a:p>
        </p:txBody>
      </p:sp>
      <p:sp>
        <p:nvSpPr>
          <p:cNvPr id="3" name="Text Placeholder 2">
            <a:extLst>
              <a:ext uri="{FF2B5EF4-FFF2-40B4-BE49-F238E27FC236}">
                <a16:creationId xmlns:a16="http://schemas.microsoft.com/office/drawing/2014/main" id="{E272C3FE-D132-4ADF-AD63-68061AA3F7BE}"/>
              </a:ext>
            </a:extLst>
          </p:cNvPr>
          <p:cNvSpPr>
            <a:spLocks noGrp="1"/>
          </p:cNvSpPr>
          <p:nvPr>
            <p:ph type="body" sz="quarter" idx="16"/>
          </p:nvPr>
        </p:nvSpPr>
        <p:spPr>
          <a:xfrm>
            <a:off x="254000" y="441435"/>
            <a:ext cx="4431211" cy="956770"/>
          </a:xfrm>
        </p:spPr>
        <p:txBody>
          <a:bodyPr anchor="ctr">
            <a:normAutofit/>
          </a:bodyPr>
          <a:lstStyle/>
          <a:p>
            <a:r>
              <a:rPr lang="lt-LT" b="1"/>
              <a:t>Testavimo etapas</a:t>
            </a:r>
          </a:p>
        </p:txBody>
      </p:sp>
      <p:pic>
        <p:nvPicPr>
          <p:cNvPr id="5" name="Online Media 4" title="Design Thinking Step 5: Test">
            <a:hlinkClick r:id="" action="ppaction://media"/>
            <a:extLst>
              <a:ext uri="{FF2B5EF4-FFF2-40B4-BE49-F238E27FC236}">
                <a16:creationId xmlns:a16="http://schemas.microsoft.com/office/drawing/2014/main" id="{32827E0B-D2E8-4F17-8689-D3F6B442F694}"/>
              </a:ext>
            </a:extLst>
          </p:cNvPr>
          <p:cNvPicPr>
            <a:picLocks noRot="1" noChangeAspect="1"/>
          </p:cNvPicPr>
          <p:nvPr>
            <a:videoFile r:link="rId1"/>
          </p:nvPr>
        </p:nvPicPr>
        <p:blipFill>
          <a:blip r:embed="rId3"/>
          <a:stretch>
            <a:fillRect/>
          </a:stretch>
        </p:blipFill>
        <p:spPr>
          <a:xfrm>
            <a:off x="4827752" y="1282473"/>
            <a:ext cx="6966607" cy="3936133"/>
          </a:xfrm>
          <a:prstGeom prst="rect">
            <a:avLst/>
          </a:prstGeom>
        </p:spPr>
      </p:pic>
      <p:sp>
        <p:nvSpPr>
          <p:cNvPr id="9" name="TextBox 8">
            <a:extLst>
              <a:ext uri="{FF2B5EF4-FFF2-40B4-BE49-F238E27FC236}">
                <a16:creationId xmlns:a16="http://schemas.microsoft.com/office/drawing/2014/main" id="{7C374899-B6E8-4580-9B1D-B90CA3D3743A}"/>
              </a:ext>
            </a:extLst>
          </p:cNvPr>
          <p:cNvSpPr txBox="1"/>
          <p:nvPr/>
        </p:nvSpPr>
        <p:spPr>
          <a:xfrm>
            <a:off x="4981903" y="6126795"/>
            <a:ext cx="6096000" cy="369332"/>
          </a:xfrm>
          <a:prstGeom prst="rect">
            <a:avLst/>
          </a:prstGeom>
          <a:noFill/>
        </p:spPr>
        <p:txBody>
          <a:bodyPr wrap="square">
            <a:spAutoFit/>
          </a:bodyPr>
          <a:lstStyle/>
          <a:p>
            <a:r>
              <a:rPr lang="en-US">
                <a:solidFill>
                  <a:schemeClr val="bg2">
                    <a:lumMod val="50000"/>
                  </a:schemeClr>
                </a:solidFill>
                <a:hlinkClick r:id="rId4">
                  <a:extLst>
                    <a:ext uri="{A12FA001-AC4F-418D-AE19-62706E023703}">
                      <ahyp:hlinkClr xmlns:ahyp="http://schemas.microsoft.com/office/drawing/2018/hyperlinkcolor" val="tx"/>
                    </a:ext>
                  </a:extLst>
                </a:hlinkClick>
              </a:rPr>
              <a:t>Design Thinking Step 5: Test - YouTube</a:t>
            </a:r>
            <a:endParaRPr lang="en-IE">
              <a:solidFill>
                <a:schemeClr val="bg2">
                  <a:lumMod val="50000"/>
                </a:schemeClr>
              </a:solidFill>
            </a:endParaRPr>
          </a:p>
        </p:txBody>
      </p:sp>
    </p:spTree>
    <p:extLst>
      <p:ext uri="{BB962C8B-B14F-4D97-AF65-F5344CB8AC3E}">
        <p14:creationId xmlns:p14="http://schemas.microsoft.com/office/powerpoint/2010/main" val="206156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BA7760-CE7F-4807-A0C9-D25528350D80}"/>
              </a:ext>
            </a:extLst>
          </p:cNvPr>
          <p:cNvSpPr>
            <a:spLocks noGrp="1"/>
          </p:cNvSpPr>
          <p:nvPr>
            <p:ph type="body" sz="quarter" idx="18"/>
          </p:nvPr>
        </p:nvSpPr>
        <p:spPr>
          <a:xfrm>
            <a:off x="566548" y="1495148"/>
            <a:ext cx="11268100" cy="4422176"/>
          </a:xfrm>
        </p:spPr>
        <p:txBody>
          <a:bodyPr>
            <a:normAutofit fontScale="92500" lnSpcReduction="10000"/>
          </a:bodyPr>
          <a:lstStyle/>
          <a:p>
            <a:pPr marL="289800" indent="-457200">
              <a:lnSpc>
                <a:spcPct val="110000"/>
              </a:lnSpc>
              <a:spcBef>
                <a:spcPts val="600"/>
              </a:spcBef>
              <a:buAutoNum type="arabicPeriod"/>
            </a:pPr>
            <a:r>
              <a:rPr lang="lt-LT" b="1" dirty="0"/>
              <a:t>Žmogaus taisyklė</a:t>
            </a:r>
            <a:r>
              <a:rPr lang="en-US" b="1" dirty="0"/>
              <a:t>: </a:t>
            </a:r>
            <a:r>
              <a:rPr lang="en-US" b="1" dirty="0">
                <a:solidFill>
                  <a:schemeClr val="bg1">
                    <a:lumMod val="50000"/>
                  </a:schemeClr>
                </a:solidFill>
              </a:rPr>
              <a:t>Visa </a:t>
            </a:r>
            <a:r>
              <a:rPr lang="en-US" b="1" dirty="0" err="1">
                <a:solidFill>
                  <a:schemeClr val="bg1">
                    <a:lumMod val="50000"/>
                  </a:schemeClr>
                </a:solidFill>
              </a:rPr>
              <a:t>veikla</a:t>
            </a:r>
            <a:r>
              <a:rPr lang="en-US" b="1" dirty="0">
                <a:solidFill>
                  <a:schemeClr val="bg1">
                    <a:lumMod val="50000"/>
                  </a:schemeClr>
                </a:solidFill>
              </a:rPr>
              <a:t>  </a:t>
            </a:r>
            <a:r>
              <a:rPr lang="en-US" b="1" dirty="0" err="1">
                <a:solidFill>
                  <a:schemeClr val="bg1">
                    <a:lumMod val="50000"/>
                  </a:schemeClr>
                </a:solidFill>
              </a:rPr>
              <a:t>yra</a:t>
            </a:r>
            <a:r>
              <a:rPr lang="en-US" b="1" dirty="0">
                <a:solidFill>
                  <a:schemeClr val="bg1">
                    <a:lumMod val="50000"/>
                  </a:schemeClr>
                </a:solidFill>
              </a:rPr>
              <a:t> </a:t>
            </a:r>
            <a:r>
              <a:rPr lang="en-US" b="1" dirty="0" err="1">
                <a:solidFill>
                  <a:schemeClr val="bg1">
                    <a:lumMod val="50000"/>
                  </a:schemeClr>
                </a:solidFill>
              </a:rPr>
              <a:t>socialinio</a:t>
            </a:r>
            <a:r>
              <a:rPr lang="en-US" b="1" dirty="0">
                <a:solidFill>
                  <a:schemeClr val="bg1">
                    <a:lumMod val="50000"/>
                  </a:schemeClr>
                </a:solidFill>
              </a:rPr>
              <a:t> </a:t>
            </a:r>
            <a:r>
              <a:rPr lang="en-US" b="1" dirty="0" err="1">
                <a:solidFill>
                  <a:schemeClr val="bg1">
                    <a:lumMod val="50000"/>
                  </a:schemeClr>
                </a:solidFill>
              </a:rPr>
              <a:t>pobūdžio</a:t>
            </a:r>
            <a:r>
              <a:rPr lang="lt-LT" b="1" dirty="0">
                <a:solidFill>
                  <a:schemeClr val="bg1">
                    <a:lumMod val="50000"/>
                  </a:schemeClr>
                </a:solidFill>
              </a:rPr>
              <a:t>:</a:t>
            </a:r>
            <a:r>
              <a:rPr lang="en-US" dirty="0"/>
              <a:t>	 </a:t>
            </a:r>
          </a:p>
          <a:p>
            <a:pPr marL="0" indent="0">
              <a:lnSpc>
                <a:spcPct val="110000"/>
              </a:lnSpc>
              <a:spcBef>
                <a:spcPts val="600"/>
              </a:spcBef>
            </a:pPr>
            <a:r>
              <a:rPr lang="lt-LT" dirty="0"/>
              <a:t>    įgyvendinant sprendimus turėtų būti siekiama tenkinti žmonių poreikius.</a:t>
            </a:r>
          </a:p>
          <a:p>
            <a:pPr marL="289800" indent="-457200">
              <a:lnSpc>
                <a:spcPct val="110000"/>
              </a:lnSpc>
              <a:spcBef>
                <a:spcPts val="600"/>
              </a:spcBef>
              <a:buAutoNum type="arabicPeriod"/>
            </a:pPr>
            <a:r>
              <a:rPr lang="lt-LT" b="1" dirty="0"/>
              <a:t>Dviprasmiškumo taisyklė</a:t>
            </a:r>
            <a:r>
              <a:rPr lang="en-US" dirty="0"/>
              <a:t>: </a:t>
            </a:r>
            <a:r>
              <a:rPr lang="en-US" b="1" dirty="0">
                <a:solidFill>
                  <a:schemeClr val="bg1">
                    <a:lumMod val="50000"/>
                  </a:schemeClr>
                </a:solidFill>
              </a:rPr>
              <a:t> </a:t>
            </a:r>
            <a:r>
              <a:rPr lang="en-US" b="1" dirty="0" err="1">
                <a:solidFill>
                  <a:schemeClr val="bg1">
                    <a:lumMod val="50000"/>
                  </a:schemeClr>
                </a:solidFill>
              </a:rPr>
              <a:t>Dizaino</a:t>
            </a:r>
            <a:r>
              <a:rPr lang="en-US" b="1" dirty="0">
                <a:solidFill>
                  <a:schemeClr val="bg1">
                    <a:lumMod val="50000"/>
                  </a:schemeClr>
                </a:solidFill>
              </a:rPr>
              <a:t> </a:t>
            </a:r>
            <a:r>
              <a:rPr lang="en-US" b="1" dirty="0" err="1">
                <a:solidFill>
                  <a:schemeClr val="bg1">
                    <a:lumMod val="50000"/>
                  </a:schemeClr>
                </a:solidFill>
              </a:rPr>
              <a:t>mąstytojai</a:t>
            </a:r>
            <a:r>
              <a:rPr lang="en-US" b="1" dirty="0">
                <a:solidFill>
                  <a:schemeClr val="bg1">
                    <a:lumMod val="50000"/>
                  </a:schemeClr>
                </a:solidFill>
              </a:rPr>
              <a:t> </a:t>
            </a:r>
            <a:r>
              <a:rPr lang="en-US" b="1" dirty="0" err="1">
                <a:solidFill>
                  <a:schemeClr val="bg1">
                    <a:lumMod val="50000"/>
                  </a:schemeClr>
                </a:solidFill>
              </a:rPr>
              <a:t>turi</a:t>
            </a:r>
            <a:r>
              <a:rPr lang="en-US" b="1" dirty="0">
                <a:solidFill>
                  <a:schemeClr val="bg1">
                    <a:lumMod val="50000"/>
                  </a:schemeClr>
                </a:solidFill>
              </a:rPr>
              <a:t> </a:t>
            </a:r>
            <a:r>
              <a:rPr lang="en-US" b="1" dirty="0" err="1">
                <a:solidFill>
                  <a:schemeClr val="bg1">
                    <a:lumMod val="50000"/>
                  </a:schemeClr>
                </a:solidFill>
              </a:rPr>
              <a:t>iš</a:t>
            </a:r>
            <a:r>
              <a:rPr lang="lt-LT" b="1" dirty="0">
                <a:solidFill>
                  <a:schemeClr val="bg1">
                    <a:lumMod val="50000"/>
                  </a:schemeClr>
                </a:solidFill>
              </a:rPr>
              <a:t>laikyti įvairių prasmių galimybes:</a:t>
            </a:r>
          </a:p>
          <a:p>
            <a:pPr marL="0" indent="0">
              <a:lnSpc>
                <a:spcPct val="110000"/>
              </a:lnSpc>
              <a:spcBef>
                <a:spcPts val="600"/>
              </a:spcBef>
            </a:pPr>
            <a:r>
              <a:rPr lang="lt-LT" dirty="0"/>
              <a:t>    atsitraukti nuo apribojimų ir sudaryti sąlygas eksperimentuoti ties žinių ir vaizduotės riba, ieškoti sprendimų, kurie atrodo netinkami.</a:t>
            </a:r>
          </a:p>
          <a:p>
            <a:pPr marL="0" indent="0">
              <a:lnSpc>
                <a:spcPct val="110000"/>
              </a:lnSpc>
              <a:spcBef>
                <a:spcPts val="600"/>
              </a:spcBef>
            </a:pPr>
            <a:r>
              <a:rPr lang="lt-LT" b="1" dirty="0"/>
              <a:t>3.   Pakartotino dizaino taisyklė</a:t>
            </a:r>
            <a:r>
              <a:rPr lang="en-US" b="1" dirty="0"/>
              <a:t>: </a:t>
            </a:r>
            <a:r>
              <a:rPr lang="lt-LT" b="1" dirty="0">
                <a:solidFill>
                  <a:schemeClr val="bg1">
                    <a:lumMod val="50000"/>
                  </a:schemeClr>
                </a:solidFill>
              </a:rPr>
              <a:t>Remiamasi praeitimi: </a:t>
            </a:r>
          </a:p>
          <a:p>
            <a:pPr marL="0" indent="0">
              <a:lnSpc>
                <a:spcPct val="110000"/>
              </a:lnSpc>
              <a:spcBef>
                <a:spcPts val="600"/>
              </a:spcBef>
            </a:pPr>
            <a:r>
              <a:rPr lang="lt-LT" b="1" dirty="0">
                <a:solidFill>
                  <a:schemeClr val="bg1">
                    <a:lumMod val="50000"/>
                  </a:schemeClr>
                </a:solidFill>
              </a:rPr>
              <a:t>    a</a:t>
            </a:r>
            <a:r>
              <a:rPr lang="lt-LT" dirty="0"/>
              <a:t>teities techninių ir socialinių sąlygų kūrimas, remiantis istoriniais sprendimais, siekiant geriausiai išanalizuoti ir išspręsti problemą.</a:t>
            </a:r>
          </a:p>
          <a:p>
            <a:pPr marL="0" indent="0">
              <a:lnSpc>
                <a:spcPct val="110000"/>
              </a:lnSpc>
              <a:spcBef>
                <a:spcPts val="600"/>
              </a:spcBef>
            </a:pPr>
            <a:r>
              <a:rPr lang="lt-LT" b="1" dirty="0"/>
              <a:t>4.  Apčiuopiamumo taisyklė</a:t>
            </a:r>
            <a:r>
              <a:rPr lang="en-US" b="1" dirty="0"/>
              <a:t>: </a:t>
            </a:r>
            <a:r>
              <a:rPr lang="lt-LT" b="1" dirty="0">
                <a:solidFill>
                  <a:schemeClr val="bg1">
                    <a:lumMod val="50000"/>
                  </a:schemeClr>
                </a:solidFill>
              </a:rPr>
              <a:t>Idėjų apčiuopiamumo taisyklė visada palengvina bendravimą:</a:t>
            </a:r>
            <a:endParaRPr lang="en-US" b="1" dirty="0">
              <a:solidFill>
                <a:schemeClr val="bg1">
                  <a:lumMod val="50000"/>
                </a:schemeClr>
              </a:solidFill>
            </a:endParaRPr>
          </a:p>
          <a:p>
            <a:pPr indent="-396000">
              <a:lnSpc>
                <a:spcPct val="110000"/>
              </a:lnSpc>
              <a:spcBef>
                <a:spcPts val="600"/>
              </a:spcBef>
            </a:pPr>
            <a:r>
              <a:rPr lang="en-US" dirty="0"/>
              <a:t>	</a:t>
            </a:r>
            <a:r>
              <a:rPr lang="lt-LT" dirty="0"/>
              <a:t>idėjas paverčiant realybe, vizualizuojant ir kuriant prototipus, pagerėja projekto komandos narių</a:t>
            </a:r>
          </a:p>
          <a:p>
            <a:pPr indent="-396000">
              <a:lnSpc>
                <a:spcPct val="110000"/>
              </a:lnSpc>
              <a:spcBef>
                <a:spcPts val="600"/>
              </a:spcBef>
            </a:pPr>
            <a:r>
              <a:rPr lang="lt-LT" dirty="0"/>
              <a:t>bendravimas.</a:t>
            </a:r>
            <a:endParaRPr lang="en-IE" dirty="0"/>
          </a:p>
        </p:txBody>
      </p:sp>
      <p:sp>
        <p:nvSpPr>
          <p:cNvPr id="3" name="Text Placeholder 2">
            <a:extLst>
              <a:ext uri="{FF2B5EF4-FFF2-40B4-BE49-F238E27FC236}">
                <a16:creationId xmlns:a16="http://schemas.microsoft.com/office/drawing/2014/main" id="{10F2F911-AB4D-4933-BA52-9200D07EB20D}"/>
              </a:ext>
            </a:extLst>
          </p:cNvPr>
          <p:cNvSpPr>
            <a:spLocks noGrp="1"/>
          </p:cNvSpPr>
          <p:nvPr>
            <p:ph type="body" sz="quarter" idx="16"/>
          </p:nvPr>
        </p:nvSpPr>
        <p:spPr>
          <a:xfrm>
            <a:off x="566548" y="558890"/>
            <a:ext cx="10808102" cy="582221"/>
          </a:xfrm>
        </p:spPr>
        <p:txBody>
          <a:bodyPr>
            <a:normAutofit/>
          </a:bodyPr>
          <a:lstStyle/>
          <a:p>
            <a:r>
              <a:rPr lang="lt-LT" sz="3300" b="1" dirty="0"/>
              <a:t>Dizaino mąstymo taisyklių santrauka</a:t>
            </a:r>
          </a:p>
        </p:txBody>
      </p:sp>
      <p:pic>
        <p:nvPicPr>
          <p:cNvPr id="4" name="Obraz 2">
            <a:extLst>
              <a:ext uri="{FF2B5EF4-FFF2-40B4-BE49-F238E27FC236}">
                <a16:creationId xmlns:a16="http://schemas.microsoft.com/office/drawing/2014/main" id="{671D1B58-2DC9-4DB0-9443-8EF446D28F3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743089" y="637570"/>
            <a:ext cx="1715155" cy="1715155"/>
          </a:xfrm>
          <a:prstGeom prst="rect">
            <a:avLst/>
          </a:prstGeom>
        </p:spPr>
      </p:pic>
      <p:sp>
        <p:nvSpPr>
          <p:cNvPr id="6" name="TextBox 5">
            <a:extLst>
              <a:ext uri="{FF2B5EF4-FFF2-40B4-BE49-F238E27FC236}">
                <a16:creationId xmlns:a16="http://schemas.microsoft.com/office/drawing/2014/main" id="{DFD67BD0-1D70-4DDB-916E-FF8430E71DE5}"/>
              </a:ext>
            </a:extLst>
          </p:cNvPr>
          <p:cNvSpPr txBox="1"/>
          <p:nvPr/>
        </p:nvSpPr>
        <p:spPr>
          <a:xfrm>
            <a:off x="5517930" y="5609547"/>
            <a:ext cx="6527935" cy="307777"/>
          </a:xfrm>
          <a:prstGeom prst="rect">
            <a:avLst/>
          </a:prstGeom>
          <a:noFill/>
        </p:spPr>
        <p:txBody>
          <a:bodyPr wrap="square">
            <a:spAutoFit/>
          </a:bodyPr>
          <a:lstStyle/>
          <a:p>
            <a:r>
              <a:rPr lang="lt-LT" sz="1400"/>
              <a:t>Šaltinis</a:t>
            </a:r>
            <a:r>
              <a:rPr lang="en-US" sz="1400">
                <a:solidFill>
                  <a:schemeClr val="tx1"/>
                </a:solidFill>
              </a:rPr>
              <a:t>: H. Plattner,C.  Meinel, L. Leifer, Design Thinking: Understand - Improve - Apply</a:t>
            </a:r>
          </a:p>
        </p:txBody>
      </p:sp>
    </p:spTree>
    <p:extLst>
      <p:ext uri="{BB962C8B-B14F-4D97-AF65-F5344CB8AC3E}">
        <p14:creationId xmlns:p14="http://schemas.microsoft.com/office/powerpoint/2010/main" val="3812464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80AF93-180E-4225-B546-31D8F56328BD}"/>
              </a:ext>
            </a:extLst>
          </p:cNvPr>
          <p:cNvSpPr>
            <a:spLocks noGrp="1"/>
          </p:cNvSpPr>
          <p:nvPr>
            <p:ph type="body" sz="quarter" idx="15"/>
          </p:nvPr>
        </p:nvSpPr>
        <p:spPr>
          <a:xfrm>
            <a:off x="429800" y="3528580"/>
            <a:ext cx="11332399" cy="697353"/>
          </a:xfrm>
        </p:spPr>
        <p:txBody>
          <a:bodyPr/>
          <a:lstStyle/>
          <a:p>
            <a:r>
              <a:rPr lang="lt-LT" dirty="0"/>
              <a:t>1 modulis: Galimybių žemėlapis</a:t>
            </a:r>
            <a:endParaRPr lang="en-IE" dirty="0"/>
          </a:p>
        </p:txBody>
      </p:sp>
      <p:sp>
        <p:nvSpPr>
          <p:cNvPr id="6" name="TextBox 5">
            <a:extLst>
              <a:ext uri="{FF2B5EF4-FFF2-40B4-BE49-F238E27FC236}">
                <a16:creationId xmlns:a16="http://schemas.microsoft.com/office/drawing/2014/main" id="{3E9FF556-2D03-4273-9854-97CCFD2465EC}"/>
              </a:ext>
            </a:extLst>
          </p:cNvPr>
          <p:cNvSpPr txBox="1"/>
          <p:nvPr/>
        </p:nvSpPr>
        <p:spPr>
          <a:xfrm>
            <a:off x="7355558" y="5838143"/>
            <a:ext cx="4673881" cy="507831"/>
          </a:xfrm>
          <a:prstGeom prst="rect">
            <a:avLst/>
          </a:prstGeom>
          <a:noFill/>
        </p:spPr>
        <p:txBody>
          <a:bodyPr wrap="square">
            <a:spAutoFit/>
          </a:bodyPr>
          <a:lstStyle/>
          <a:p>
            <a:pPr algn="just"/>
            <a:r>
              <a:rPr lang="lt-LT" sz="900" dirty="0">
                <a:solidFill>
                  <a:srgbClr val="000000"/>
                </a:solidFill>
              </a:rPr>
              <a:t>Šią programą finansavo Europos Komisija. Už šį leidinį (komunikatą) atsako tik jo autorius, o Komisija neprisiima jokios atsakomybės už bet kokį jame pateiktos informacijos panaudojimą 2020-1-DE02-KA202-007612</a:t>
            </a:r>
          </a:p>
        </p:txBody>
      </p:sp>
    </p:spTree>
    <p:extLst>
      <p:ext uri="{BB962C8B-B14F-4D97-AF65-F5344CB8AC3E}">
        <p14:creationId xmlns:p14="http://schemas.microsoft.com/office/powerpoint/2010/main" val="306009238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EFBC08-A31A-4DAE-AB4B-846A31B00FEA}"/>
              </a:ext>
            </a:extLst>
          </p:cNvPr>
          <p:cNvSpPr>
            <a:spLocks noGrp="1"/>
          </p:cNvSpPr>
          <p:nvPr>
            <p:ph type="body" sz="quarter" idx="18"/>
          </p:nvPr>
        </p:nvSpPr>
        <p:spPr>
          <a:xfrm>
            <a:off x="734714" y="1757011"/>
            <a:ext cx="5182609" cy="3867704"/>
          </a:xfrm>
        </p:spPr>
        <p:txBody>
          <a:bodyPr>
            <a:normAutofit lnSpcReduction="10000"/>
          </a:bodyPr>
          <a:lstStyle/>
          <a:p>
            <a:pPr marL="457200" indent="-457200">
              <a:buFont typeface="Arial" panose="020B0604020202020204" pitchFamily="34" charset="0"/>
              <a:buChar char="•"/>
            </a:pPr>
            <a:r>
              <a:rPr lang="lt-LT"/>
              <a:t>Dažnas bendravimas su potencialiais klientais ir (arba) vartotojais;</a:t>
            </a:r>
          </a:p>
          <a:p>
            <a:pPr marL="457200" indent="-457200">
              <a:buFont typeface="Arial" panose="020B0604020202020204" pitchFamily="34" charset="0"/>
              <a:buChar char="•"/>
            </a:pPr>
            <a:r>
              <a:rPr lang="lt-LT"/>
              <a:t>Itin didelis dėmesys klientui;</a:t>
            </a:r>
          </a:p>
          <a:p>
            <a:pPr marL="457200" indent="-457200">
              <a:buFont typeface="Arial" panose="020B0604020202020204" pitchFamily="34" charset="0"/>
              <a:buChar char="•"/>
            </a:pPr>
            <a:r>
              <a:rPr lang="lt-LT"/>
              <a:t>Neteisingų prielaidų pašalinimas stebint procesą;</a:t>
            </a:r>
          </a:p>
          <a:p>
            <a:pPr marL="457200" indent="-457200">
              <a:buFont typeface="Arial" panose="020B0604020202020204" pitchFamily="34" charset="0"/>
              <a:buChar char="•"/>
            </a:pPr>
            <a:r>
              <a:rPr lang="lt-LT"/>
              <a:t>Pagrindinių funkcijų įgyvendinimas;</a:t>
            </a:r>
          </a:p>
          <a:p>
            <a:pPr marL="457200" indent="-457200">
              <a:buFont typeface="Arial" panose="020B0604020202020204" pitchFamily="34" charset="0"/>
              <a:buChar char="•"/>
            </a:pPr>
            <a:r>
              <a:rPr lang="lt-LT"/>
              <a:t>Taupymas dėl dažnų naudotojų peržiūrų;</a:t>
            </a:r>
          </a:p>
          <a:p>
            <a:pPr marL="457200" indent="-457200">
              <a:buFont typeface="Arial" panose="020B0604020202020204" pitchFamily="34" charset="0"/>
              <a:buChar char="•"/>
            </a:pPr>
            <a:r>
              <a:rPr lang="lt-LT"/>
              <a:t>Išlaidų taupymas dėl kai kurių komponentų atsisakymo.</a:t>
            </a:r>
          </a:p>
          <a:p>
            <a:pPr marL="0" indent="0"/>
            <a:endParaRPr lang="lt-LT"/>
          </a:p>
        </p:txBody>
      </p:sp>
      <p:sp>
        <p:nvSpPr>
          <p:cNvPr id="3" name="Text Placeholder 2">
            <a:extLst>
              <a:ext uri="{FF2B5EF4-FFF2-40B4-BE49-F238E27FC236}">
                <a16:creationId xmlns:a16="http://schemas.microsoft.com/office/drawing/2014/main" id="{91E77320-82EE-4EE5-B0FA-7EB62C7DFD22}"/>
              </a:ext>
            </a:extLst>
          </p:cNvPr>
          <p:cNvSpPr>
            <a:spLocks noGrp="1"/>
          </p:cNvSpPr>
          <p:nvPr>
            <p:ph type="body" sz="quarter" idx="16"/>
          </p:nvPr>
        </p:nvSpPr>
        <p:spPr>
          <a:xfrm>
            <a:off x="734714" y="228600"/>
            <a:ext cx="5085159" cy="1137745"/>
          </a:xfrm>
        </p:spPr>
        <p:txBody>
          <a:bodyPr>
            <a:normAutofit/>
          </a:bodyPr>
          <a:lstStyle/>
          <a:p>
            <a:r>
              <a:rPr lang="lt-LT" b="1" dirty="0"/>
              <a:t>Dizaino mąstysenos proceso privalumai:</a:t>
            </a:r>
            <a:endParaRPr lang="en-IE" b="1" dirty="0"/>
          </a:p>
        </p:txBody>
      </p:sp>
      <p:pic>
        <p:nvPicPr>
          <p:cNvPr id="6" name="Picture Placeholder 5" descr="Single orange balloon floating above white balloons">
            <a:extLst>
              <a:ext uri="{FF2B5EF4-FFF2-40B4-BE49-F238E27FC236}">
                <a16:creationId xmlns:a16="http://schemas.microsoft.com/office/drawing/2014/main" id="{C93DF863-DD88-4BCF-9855-4B8CD1AED93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33482101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85D67DA-F9E2-470F-8295-5E0C677F3C3B}"/>
              </a:ext>
            </a:extLst>
          </p:cNvPr>
          <p:cNvSpPr>
            <a:spLocks noGrp="1"/>
          </p:cNvSpPr>
          <p:nvPr>
            <p:ph type="body" sz="quarter" idx="17"/>
          </p:nvPr>
        </p:nvSpPr>
        <p:spPr/>
        <p:txBody>
          <a:bodyPr>
            <a:normAutofit fontScale="85000" lnSpcReduction="20000"/>
          </a:bodyPr>
          <a:lstStyle/>
          <a:p>
            <a:r>
              <a:rPr lang="en-US"/>
              <a:t>4</a:t>
            </a:r>
            <a:endParaRPr lang="en-IE"/>
          </a:p>
        </p:txBody>
      </p:sp>
      <p:sp>
        <p:nvSpPr>
          <p:cNvPr id="4" name="Text Placeholder 1">
            <a:extLst>
              <a:ext uri="{FF2B5EF4-FFF2-40B4-BE49-F238E27FC236}">
                <a16:creationId xmlns:a16="http://schemas.microsoft.com/office/drawing/2014/main" id="{0CD7917B-5148-46A5-A2BD-3A488ADAE16D}"/>
              </a:ext>
            </a:extLst>
          </p:cNvPr>
          <p:cNvSpPr>
            <a:spLocks noGrp="1"/>
          </p:cNvSpPr>
          <p:nvPr>
            <p:ph type="body" sz="quarter" idx="16"/>
          </p:nvPr>
        </p:nvSpPr>
        <p:spPr>
          <a:xfrm>
            <a:off x="2149154" y="934083"/>
            <a:ext cx="4509098" cy="3868735"/>
          </a:xfrm>
        </p:spPr>
        <p:txBody>
          <a:bodyPr>
            <a:normAutofit/>
          </a:bodyPr>
          <a:lstStyle/>
          <a:p>
            <a:r>
              <a:rPr lang="lt-LT" dirty="0"/>
              <a:t>Maisto rinka senjorams-</a:t>
            </a:r>
            <a:r>
              <a:rPr lang="en-US" dirty="0"/>
              <a:t> </a:t>
            </a:r>
            <a:r>
              <a:rPr lang="lt-LT" dirty="0"/>
              <a:t>vieta, kur atsiranda galimybės</a:t>
            </a:r>
            <a:r>
              <a:rPr lang="en-US" dirty="0"/>
              <a:t>!</a:t>
            </a:r>
          </a:p>
          <a:p>
            <a:endParaRPr lang="en-IE" dirty="0"/>
          </a:p>
        </p:txBody>
      </p:sp>
    </p:spTree>
    <p:extLst>
      <p:ext uri="{BB962C8B-B14F-4D97-AF65-F5344CB8AC3E}">
        <p14:creationId xmlns:p14="http://schemas.microsoft.com/office/powerpoint/2010/main" val="30377037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Flat lay top view of vibrantly colored farfalle">
            <a:extLst>
              <a:ext uri="{FF2B5EF4-FFF2-40B4-BE49-F238E27FC236}">
                <a16:creationId xmlns:a16="http://schemas.microsoft.com/office/drawing/2014/main" id="{E694EB0E-CEF3-48CA-993D-95015C1916A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C9DC3015-1155-49C2-8056-1CFACE253D16}"/>
              </a:ext>
            </a:extLst>
          </p:cNvPr>
          <p:cNvSpPr>
            <a:spLocks noGrp="1"/>
          </p:cNvSpPr>
          <p:nvPr>
            <p:ph type="body" sz="quarter" idx="18"/>
          </p:nvPr>
        </p:nvSpPr>
        <p:spPr>
          <a:xfrm>
            <a:off x="3796422" y="2130357"/>
            <a:ext cx="8395577" cy="3511686"/>
          </a:xfrm>
          <a:solidFill>
            <a:srgbClr val="FFD100"/>
          </a:solidFill>
        </p:spPr>
        <p:txBody>
          <a:bodyPr/>
          <a:lstStyle/>
          <a:p>
            <a:r>
              <a:rPr lang="lt-LT" dirty="0"/>
              <a:t>Kaip jau minėta, iššūkis ar problema taip pat gali būti vertinami kaip galimybė!</a:t>
            </a:r>
          </a:p>
          <a:p>
            <a:r>
              <a:rPr lang="en-US" b="1" dirty="0">
                <a:solidFill>
                  <a:srgbClr val="1188A3"/>
                </a:solidFill>
              </a:rPr>
              <a:t>Gerųjų </a:t>
            </a:r>
            <a:r>
              <a:rPr lang="en-US" b="1" dirty="0" err="1">
                <a:solidFill>
                  <a:srgbClr val="1188A3"/>
                </a:solidFill>
              </a:rPr>
              <a:t>praktikų</a:t>
            </a:r>
            <a:r>
              <a:rPr lang="en-US" b="1" dirty="0">
                <a:solidFill>
                  <a:srgbClr val="1188A3"/>
                </a:solidFill>
              </a:rPr>
              <a:t> </a:t>
            </a:r>
            <a:r>
              <a:rPr lang="lt-LT" b="1" dirty="0">
                <a:solidFill>
                  <a:srgbClr val="1188A3"/>
                </a:solidFill>
              </a:rPr>
              <a:t>gide</a:t>
            </a:r>
            <a:r>
              <a:rPr lang="en-US" b="1" dirty="0">
                <a:solidFill>
                  <a:srgbClr val="1188A3"/>
                </a:solidFill>
              </a:rPr>
              <a:t> </a:t>
            </a:r>
            <a:r>
              <a:rPr lang="lt-LT" dirty="0"/>
              <a:t>nagrinėjame 20 pavyzdžių, kaip MVĮ diegia naujoves senjorams skirto maisto ir paslaugų srityje visoje Europoje. Iš jų galite pasisemti įkvėpimo, kaip jau dabar stengiamasi užpildyti rinkos spragą!!</a:t>
            </a:r>
            <a:endParaRPr lang="en-IE" dirty="0"/>
          </a:p>
        </p:txBody>
      </p:sp>
      <p:sp>
        <p:nvSpPr>
          <p:cNvPr id="4" name="Text Placeholder 3">
            <a:extLst>
              <a:ext uri="{FF2B5EF4-FFF2-40B4-BE49-F238E27FC236}">
                <a16:creationId xmlns:a16="http://schemas.microsoft.com/office/drawing/2014/main" id="{04641FE5-D89F-46FA-8B0E-5446BFCBDA7A}"/>
              </a:ext>
            </a:extLst>
          </p:cNvPr>
          <p:cNvSpPr>
            <a:spLocks noGrp="1"/>
          </p:cNvSpPr>
          <p:nvPr>
            <p:ph type="body" sz="quarter" idx="16"/>
          </p:nvPr>
        </p:nvSpPr>
        <p:spPr>
          <a:xfrm>
            <a:off x="464195" y="444299"/>
            <a:ext cx="11696699" cy="582221"/>
          </a:xfrm>
        </p:spPr>
        <p:txBody>
          <a:bodyPr>
            <a:noAutofit/>
          </a:bodyPr>
          <a:lstStyle/>
          <a:p>
            <a:r>
              <a:rPr lang="lt-LT" sz="3300" b="1" dirty="0"/>
              <a:t>Pasisemkite įkvėpimo. Kaip iššūkiai gali tapti GALIMYBĖMIS</a:t>
            </a:r>
          </a:p>
        </p:txBody>
      </p:sp>
      <p:sp>
        <p:nvSpPr>
          <p:cNvPr id="2" name="Oval 1">
            <a:hlinkClick r:id="rId3"/>
            <a:extLst>
              <a:ext uri="{FF2B5EF4-FFF2-40B4-BE49-F238E27FC236}">
                <a16:creationId xmlns:a16="http://schemas.microsoft.com/office/drawing/2014/main" id="{D6D16FC9-23A9-43A2-AAF4-1B9ED35F10E3}"/>
              </a:ext>
            </a:extLst>
          </p:cNvPr>
          <p:cNvSpPr/>
          <p:nvPr/>
        </p:nvSpPr>
        <p:spPr>
          <a:xfrm>
            <a:off x="10322553" y="4562947"/>
            <a:ext cx="2145671" cy="1079096"/>
          </a:xfrm>
          <a:prstGeom prst="ellipse">
            <a:avLst/>
          </a:prstGeom>
          <a:solidFill>
            <a:srgbClr val="85D2E1"/>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Click here for Good Practice Compendium </a:t>
            </a:r>
            <a:endParaRPr lang="en-IE" b="1" dirty="0"/>
          </a:p>
        </p:txBody>
      </p:sp>
    </p:spTree>
    <p:extLst>
      <p:ext uri="{BB962C8B-B14F-4D97-AF65-F5344CB8AC3E}">
        <p14:creationId xmlns:p14="http://schemas.microsoft.com/office/powerpoint/2010/main" val="20990163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513BC4-7962-4E5C-BD12-40266DB17214}"/>
              </a:ext>
            </a:extLst>
          </p:cNvPr>
          <p:cNvSpPr>
            <a:spLocks noGrp="1"/>
          </p:cNvSpPr>
          <p:nvPr>
            <p:ph type="body" sz="quarter" idx="31"/>
          </p:nvPr>
        </p:nvSpPr>
        <p:spPr>
          <a:xfrm>
            <a:off x="1790662" y="4506622"/>
            <a:ext cx="2390847" cy="1988058"/>
          </a:xfrm>
        </p:spPr>
        <p:txBody>
          <a:bodyPr/>
          <a:lstStyle/>
          <a:p>
            <a:r>
              <a:rPr lang="en-US" b="1" dirty="0"/>
              <a:t>INOVATYVŪS PRODUKTAI</a:t>
            </a:r>
            <a:endParaRPr lang="en-IE" b="1" dirty="0">
              <a:latin typeface="+mn-lt"/>
            </a:endParaRPr>
          </a:p>
        </p:txBody>
      </p:sp>
      <p:sp>
        <p:nvSpPr>
          <p:cNvPr id="3" name="Text Placeholder 2">
            <a:extLst>
              <a:ext uri="{FF2B5EF4-FFF2-40B4-BE49-F238E27FC236}">
                <a16:creationId xmlns:a16="http://schemas.microsoft.com/office/drawing/2014/main" id="{7E432A19-3CEA-4465-86D0-DA86F35A587F}"/>
              </a:ext>
            </a:extLst>
          </p:cNvPr>
          <p:cNvSpPr>
            <a:spLocks noGrp="1"/>
          </p:cNvSpPr>
          <p:nvPr>
            <p:ph type="body" sz="quarter" idx="33"/>
          </p:nvPr>
        </p:nvSpPr>
        <p:spPr>
          <a:xfrm>
            <a:off x="4900576" y="4509018"/>
            <a:ext cx="2390847" cy="1988058"/>
          </a:xfrm>
        </p:spPr>
        <p:txBody>
          <a:bodyPr/>
          <a:lstStyle/>
          <a:p>
            <a:r>
              <a:rPr lang="en-US" b="1" dirty="0">
                <a:latin typeface="+mn-lt"/>
              </a:rPr>
              <a:t>UNIKALIOS ARBA NAUDINGOS PASLAUGOS</a:t>
            </a:r>
            <a:endParaRPr lang="en-IE" b="1" dirty="0">
              <a:latin typeface="+mn-lt"/>
            </a:endParaRPr>
          </a:p>
        </p:txBody>
      </p:sp>
      <p:sp>
        <p:nvSpPr>
          <p:cNvPr id="4" name="Text Placeholder 3">
            <a:extLst>
              <a:ext uri="{FF2B5EF4-FFF2-40B4-BE49-F238E27FC236}">
                <a16:creationId xmlns:a16="http://schemas.microsoft.com/office/drawing/2014/main" id="{E8284BB1-1343-48F9-ADD9-8408DC511856}"/>
              </a:ext>
            </a:extLst>
          </p:cNvPr>
          <p:cNvSpPr>
            <a:spLocks noGrp="1"/>
          </p:cNvSpPr>
          <p:nvPr>
            <p:ph type="body" sz="quarter" idx="35"/>
          </p:nvPr>
        </p:nvSpPr>
        <p:spPr>
          <a:xfrm>
            <a:off x="8326886" y="4545533"/>
            <a:ext cx="2390847" cy="1988058"/>
          </a:xfrm>
        </p:spPr>
        <p:txBody>
          <a:bodyPr/>
          <a:lstStyle/>
          <a:p>
            <a:r>
              <a:rPr lang="lt-LT" b="1" dirty="0">
                <a:latin typeface="+mn-lt"/>
              </a:rPr>
              <a:t>PROBLEMŲ IR IŠŠŪKIŲ PALENGVINIMAS</a:t>
            </a:r>
            <a:endParaRPr lang="en-IE" b="1" dirty="0">
              <a:latin typeface="+mn-lt"/>
            </a:endParaRPr>
          </a:p>
        </p:txBody>
      </p:sp>
      <p:sp>
        <p:nvSpPr>
          <p:cNvPr id="5" name="Text Placeholder 4">
            <a:extLst>
              <a:ext uri="{FF2B5EF4-FFF2-40B4-BE49-F238E27FC236}">
                <a16:creationId xmlns:a16="http://schemas.microsoft.com/office/drawing/2014/main" id="{E37254FB-C98A-461E-B6D0-14211E3F9C1D}"/>
              </a:ext>
            </a:extLst>
          </p:cNvPr>
          <p:cNvSpPr>
            <a:spLocks noGrp="1"/>
          </p:cNvSpPr>
          <p:nvPr>
            <p:ph type="body" sz="quarter" idx="29"/>
          </p:nvPr>
        </p:nvSpPr>
        <p:spPr>
          <a:xfrm>
            <a:off x="592812" y="204281"/>
            <a:ext cx="11025353" cy="1234731"/>
          </a:xfrm>
          <a:solidFill>
            <a:srgbClr val="85D2E1"/>
          </a:solidFill>
        </p:spPr>
        <p:txBody>
          <a:bodyPr>
            <a:normAutofit/>
          </a:bodyPr>
          <a:lstStyle/>
          <a:p>
            <a:r>
              <a:rPr lang="lt-LT" sz="3300" b="1" dirty="0"/>
              <a:t>Kaip galimybės suskirstytos mūsų Gide:</a:t>
            </a:r>
          </a:p>
          <a:p>
            <a:r>
              <a:rPr lang="lt-LT" sz="3300" b="1" dirty="0"/>
              <a:t>Vyresniojo amžiaus žmonių rinka</a:t>
            </a:r>
          </a:p>
          <a:p>
            <a:endParaRPr lang="en-IE" sz="3300" b="1" dirty="0"/>
          </a:p>
        </p:txBody>
      </p:sp>
      <p:sp>
        <p:nvSpPr>
          <p:cNvPr id="6" name="TextBox 5">
            <a:extLst>
              <a:ext uri="{FF2B5EF4-FFF2-40B4-BE49-F238E27FC236}">
                <a16:creationId xmlns:a16="http://schemas.microsoft.com/office/drawing/2014/main" id="{5AE7D177-0594-4D9E-A333-8372BC29C463}"/>
              </a:ext>
            </a:extLst>
          </p:cNvPr>
          <p:cNvSpPr txBox="1"/>
          <p:nvPr/>
        </p:nvSpPr>
        <p:spPr>
          <a:xfrm>
            <a:off x="2549578" y="1982046"/>
            <a:ext cx="961176" cy="369332"/>
          </a:xfrm>
          <a:prstGeom prst="rect">
            <a:avLst/>
          </a:prstGeom>
          <a:noFill/>
        </p:spPr>
        <p:txBody>
          <a:bodyPr wrap="square" rtlCol="0">
            <a:spAutoFit/>
          </a:bodyPr>
          <a:lstStyle/>
          <a:p>
            <a:r>
              <a:rPr lang="en-US" b="1" dirty="0">
                <a:solidFill>
                  <a:srgbClr val="000000"/>
                </a:solidFill>
              </a:rPr>
              <a:t>GRUP</a:t>
            </a:r>
            <a:r>
              <a:rPr lang="lt-LT" b="1" dirty="0">
                <a:solidFill>
                  <a:srgbClr val="000000"/>
                </a:solidFill>
              </a:rPr>
              <a:t>Ė</a:t>
            </a:r>
            <a:r>
              <a:rPr lang="en-US" dirty="0">
                <a:solidFill>
                  <a:srgbClr val="000000"/>
                </a:solidFill>
              </a:rPr>
              <a:t> </a:t>
            </a:r>
            <a:endParaRPr lang="en-IE" dirty="0">
              <a:solidFill>
                <a:srgbClr val="000000"/>
              </a:solidFill>
            </a:endParaRPr>
          </a:p>
        </p:txBody>
      </p:sp>
      <p:sp>
        <p:nvSpPr>
          <p:cNvPr id="7" name="TextBox 6">
            <a:extLst>
              <a:ext uri="{FF2B5EF4-FFF2-40B4-BE49-F238E27FC236}">
                <a16:creationId xmlns:a16="http://schemas.microsoft.com/office/drawing/2014/main" id="{8F8D9B27-28D8-483F-9026-C6530EFD23C3}"/>
              </a:ext>
            </a:extLst>
          </p:cNvPr>
          <p:cNvSpPr txBox="1"/>
          <p:nvPr/>
        </p:nvSpPr>
        <p:spPr>
          <a:xfrm>
            <a:off x="5672606" y="1994170"/>
            <a:ext cx="961176" cy="646331"/>
          </a:xfrm>
          <a:prstGeom prst="rect">
            <a:avLst/>
          </a:prstGeom>
          <a:noFill/>
        </p:spPr>
        <p:txBody>
          <a:bodyPr wrap="square" rtlCol="0">
            <a:spAutoFit/>
          </a:bodyPr>
          <a:lstStyle/>
          <a:p>
            <a:r>
              <a:rPr lang="en-US" b="1" dirty="0">
                <a:solidFill>
                  <a:srgbClr val="000000"/>
                </a:solidFill>
              </a:rPr>
              <a:t>GRUP</a:t>
            </a:r>
            <a:r>
              <a:rPr lang="lt-LT" b="1" dirty="0">
                <a:solidFill>
                  <a:srgbClr val="000000"/>
                </a:solidFill>
              </a:rPr>
              <a:t>Ė</a:t>
            </a:r>
            <a:r>
              <a:rPr lang="en-US" dirty="0">
                <a:solidFill>
                  <a:srgbClr val="000000"/>
                </a:solidFill>
              </a:rPr>
              <a:t> </a:t>
            </a:r>
            <a:endParaRPr lang="en-IE" dirty="0">
              <a:solidFill>
                <a:srgbClr val="000000"/>
              </a:solidFill>
            </a:endParaRPr>
          </a:p>
          <a:p>
            <a:r>
              <a:rPr lang="en-US" b="1" dirty="0">
                <a:solidFill>
                  <a:srgbClr val="000000"/>
                </a:solidFill>
              </a:rPr>
              <a:t> </a:t>
            </a:r>
            <a:endParaRPr lang="en-IE" b="1" dirty="0">
              <a:solidFill>
                <a:srgbClr val="000000"/>
              </a:solidFill>
            </a:endParaRPr>
          </a:p>
        </p:txBody>
      </p:sp>
      <p:sp>
        <p:nvSpPr>
          <p:cNvPr id="8" name="TextBox 7">
            <a:extLst>
              <a:ext uri="{FF2B5EF4-FFF2-40B4-BE49-F238E27FC236}">
                <a16:creationId xmlns:a16="http://schemas.microsoft.com/office/drawing/2014/main" id="{FE6F6571-1A2A-40C4-B9F1-471D38549921}"/>
              </a:ext>
            </a:extLst>
          </p:cNvPr>
          <p:cNvSpPr txBox="1"/>
          <p:nvPr/>
        </p:nvSpPr>
        <p:spPr>
          <a:xfrm>
            <a:off x="9089428" y="1994170"/>
            <a:ext cx="961176" cy="646331"/>
          </a:xfrm>
          <a:prstGeom prst="rect">
            <a:avLst/>
          </a:prstGeom>
          <a:noFill/>
        </p:spPr>
        <p:txBody>
          <a:bodyPr wrap="square" rtlCol="0">
            <a:spAutoFit/>
          </a:bodyPr>
          <a:lstStyle/>
          <a:p>
            <a:r>
              <a:rPr lang="en-US" b="1" dirty="0">
                <a:solidFill>
                  <a:srgbClr val="000000"/>
                </a:solidFill>
              </a:rPr>
              <a:t>GRUP</a:t>
            </a:r>
            <a:r>
              <a:rPr lang="lt-LT" b="1" dirty="0">
                <a:solidFill>
                  <a:srgbClr val="000000"/>
                </a:solidFill>
              </a:rPr>
              <a:t>Ė</a:t>
            </a:r>
            <a:r>
              <a:rPr lang="en-US" dirty="0">
                <a:solidFill>
                  <a:srgbClr val="000000"/>
                </a:solidFill>
              </a:rPr>
              <a:t> </a:t>
            </a:r>
            <a:endParaRPr lang="en-IE" dirty="0">
              <a:solidFill>
                <a:srgbClr val="000000"/>
              </a:solidFill>
            </a:endParaRPr>
          </a:p>
          <a:p>
            <a:r>
              <a:rPr lang="en-US" b="1" dirty="0">
                <a:solidFill>
                  <a:srgbClr val="000000"/>
                </a:solidFill>
              </a:rPr>
              <a:t> </a:t>
            </a:r>
            <a:endParaRPr lang="en-IE" b="1" dirty="0">
              <a:solidFill>
                <a:srgbClr val="000000"/>
              </a:solidFill>
            </a:endParaRPr>
          </a:p>
        </p:txBody>
      </p:sp>
      <p:sp>
        <p:nvSpPr>
          <p:cNvPr id="9" name="TextBox 8">
            <a:extLst>
              <a:ext uri="{FF2B5EF4-FFF2-40B4-BE49-F238E27FC236}">
                <a16:creationId xmlns:a16="http://schemas.microsoft.com/office/drawing/2014/main" id="{9036AE86-77B1-43D4-8D74-12203E5B25E6}"/>
              </a:ext>
            </a:extLst>
          </p:cNvPr>
          <p:cNvSpPr txBox="1"/>
          <p:nvPr/>
        </p:nvSpPr>
        <p:spPr>
          <a:xfrm>
            <a:off x="2782111" y="2363502"/>
            <a:ext cx="496110" cy="461665"/>
          </a:xfrm>
          <a:prstGeom prst="rect">
            <a:avLst/>
          </a:prstGeom>
          <a:noFill/>
        </p:spPr>
        <p:txBody>
          <a:bodyPr wrap="square" rtlCol="0">
            <a:spAutoFit/>
          </a:bodyPr>
          <a:lstStyle/>
          <a:p>
            <a:r>
              <a:rPr lang="en-US" sz="2400" b="1">
                <a:solidFill>
                  <a:srgbClr val="000000"/>
                </a:solidFill>
              </a:rPr>
              <a:t>01</a:t>
            </a:r>
            <a:endParaRPr lang="en-IE" sz="2400" b="1">
              <a:solidFill>
                <a:srgbClr val="000000"/>
              </a:solidFill>
            </a:endParaRPr>
          </a:p>
        </p:txBody>
      </p:sp>
      <p:sp>
        <p:nvSpPr>
          <p:cNvPr id="10" name="TextBox 9">
            <a:extLst>
              <a:ext uri="{FF2B5EF4-FFF2-40B4-BE49-F238E27FC236}">
                <a16:creationId xmlns:a16="http://schemas.microsoft.com/office/drawing/2014/main" id="{53D79E63-EF22-4308-A196-F1F66CB56CA6}"/>
              </a:ext>
            </a:extLst>
          </p:cNvPr>
          <p:cNvSpPr txBox="1"/>
          <p:nvPr/>
        </p:nvSpPr>
        <p:spPr>
          <a:xfrm>
            <a:off x="5877403" y="2363501"/>
            <a:ext cx="496110" cy="461665"/>
          </a:xfrm>
          <a:prstGeom prst="rect">
            <a:avLst/>
          </a:prstGeom>
          <a:noFill/>
        </p:spPr>
        <p:txBody>
          <a:bodyPr wrap="square" rtlCol="0">
            <a:spAutoFit/>
          </a:bodyPr>
          <a:lstStyle/>
          <a:p>
            <a:r>
              <a:rPr lang="en-US" sz="2400" b="1">
                <a:solidFill>
                  <a:srgbClr val="000000"/>
                </a:solidFill>
              </a:rPr>
              <a:t>02</a:t>
            </a:r>
            <a:endParaRPr lang="en-IE" sz="2400" b="1">
              <a:solidFill>
                <a:srgbClr val="000000"/>
              </a:solidFill>
            </a:endParaRPr>
          </a:p>
        </p:txBody>
      </p:sp>
      <p:sp>
        <p:nvSpPr>
          <p:cNvPr id="11" name="TextBox 10">
            <a:extLst>
              <a:ext uri="{FF2B5EF4-FFF2-40B4-BE49-F238E27FC236}">
                <a16:creationId xmlns:a16="http://schemas.microsoft.com/office/drawing/2014/main" id="{7F47599A-F81E-43A3-9140-2A6F4B45CAC7}"/>
              </a:ext>
            </a:extLst>
          </p:cNvPr>
          <p:cNvSpPr txBox="1"/>
          <p:nvPr/>
        </p:nvSpPr>
        <p:spPr>
          <a:xfrm>
            <a:off x="9274254" y="2369940"/>
            <a:ext cx="496110" cy="461665"/>
          </a:xfrm>
          <a:prstGeom prst="rect">
            <a:avLst/>
          </a:prstGeom>
          <a:noFill/>
        </p:spPr>
        <p:txBody>
          <a:bodyPr wrap="square" rtlCol="0">
            <a:spAutoFit/>
          </a:bodyPr>
          <a:lstStyle/>
          <a:p>
            <a:r>
              <a:rPr lang="en-US" sz="2400" b="1">
                <a:solidFill>
                  <a:srgbClr val="000000"/>
                </a:solidFill>
              </a:rPr>
              <a:t>03</a:t>
            </a:r>
            <a:endParaRPr lang="en-IE" sz="2400" b="1">
              <a:solidFill>
                <a:srgbClr val="000000"/>
              </a:solidFill>
            </a:endParaRPr>
          </a:p>
        </p:txBody>
      </p:sp>
    </p:spTree>
    <p:extLst>
      <p:ext uri="{BB962C8B-B14F-4D97-AF65-F5344CB8AC3E}">
        <p14:creationId xmlns:p14="http://schemas.microsoft.com/office/powerpoint/2010/main" val="29415779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A9869-8F30-423E-AA9A-BB2E0BE0EE84}"/>
              </a:ext>
            </a:extLst>
          </p:cNvPr>
          <p:cNvSpPr>
            <a:spLocks noGrp="1"/>
          </p:cNvSpPr>
          <p:nvPr>
            <p:ph type="body" sz="quarter" idx="18"/>
          </p:nvPr>
        </p:nvSpPr>
        <p:spPr>
          <a:xfrm>
            <a:off x="470780" y="1457608"/>
            <a:ext cx="5739897" cy="4167107"/>
          </a:xfrm>
        </p:spPr>
        <p:txBody>
          <a:bodyPr>
            <a:normAutofit lnSpcReduction="10000"/>
          </a:bodyPr>
          <a:lstStyle/>
          <a:p>
            <a:pPr indent="0"/>
            <a:r>
              <a:rPr lang="lt-LT" b="1" dirty="0"/>
              <a:t>Iššūkis: </a:t>
            </a:r>
            <a:r>
              <a:rPr lang="lt-LT" dirty="0"/>
              <a:t>tyrimais nustatyta, kad vyresnio amžiaus žmonių žarnyno mikrobiotos įvairovė yra mažesnė nei jaunesnių suaugusiųjų. Šie pagyvenusių žmonių žarnyno mikrobiotos skirtumai gali būti nebūtinai susiję su senėjimu, tačiau jie gali būti susiję su bendros sveikatos būklės pablogėjimu dėl prastos mitybos ir didesniu vaistų, pavyzdžiui, antibiotikų ir nesteroidinių vaistų nuo uždegimo, poreikiu, t. y. su vyresnio amžiaus žmonėms dažnai pasitaikančiomis situacijomis. </a:t>
            </a:r>
            <a:endParaRPr lang="en-IE" dirty="0"/>
          </a:p>
        </p:txBody>
      </p:sp>
      <p:sp>
        <p:nvSpPr>
          <p:cNvPr id="3" name="Text Placeholder 2">
            <a:extLst>
              <a:ext uri="{FF2B5EF4-FFF2-40B4-BE49-F238E27FC236}">
                <a16:creationId xmlns:a16="http://schemas.microsoft.com/office/drawing/2014/main" id="{BBC994BE-B6C2-4673-9138-211368FBE710}"/>
              </a:ext>
            </a:extLst>
          </p:cNvPr>
          <p:cNvSpPr>
            <a:spLocks noGrp="1"/>
          </p:cNvSpPr>
          <p:nvPr>
            <p:ph type="body" sz="quarter" idx="16"/>
          </p:nvPr>
        </p:nvSpPr>
        <p:spPr>
          <a:xfrm>
            <a:off x="712834" y="351861"/>
            <a:ext cx="5085159" cy="1006159"/>
          </a:xfrm>
        </p:spPr>
        <p:txBody>
          <a:bodyPr>
            <a:normAutofit fontScale="92500" lnSpcReduction="20000"/>
          </a:bodyPr>
          <a:lstStyle/>
          <a:p>
            <a:r>
              <a:rPr lang="lt-LT" dirty="0"/>
              <a:t>1 Grupės pavyzdys</a:t>
            </a:r>
            <a:r>
              <a:rPr lang="en-US" b="1" dirty="0"/>
              <a:t>:</a:t>
            </a:r>
          </a:p>
          <a:p>
            <a:r>
              <a:rPr lang="en-US" b="1" dirty="0"/>
              <a:t>In</a:t>
            </a:r>
            <a:r>
              <a:rPr lang="lt-LT" b="1" dirty="0"/>
              <a:t>ovatyvūs produktai</a:t>
            </a:r>
            <a:endParaRPr lang="en-IE" b="1" dirty="0"/>
          </a:p>
        </p:txBody>
      </p:sp>
      <p:sp>
        <p:nvSpPr>
          <p:cNvPr id="7" name="TextBox 6">
            <a:extLst>
              <a:ext uri="{FF2B5EF4-FFF2-40B4-BE49-F238E27FC236}">
                <a16:creationId xmlns:a16="http://schemas.microsoft.com/office/drawing/2014/main" id="{6B13636D-8195-4415-BD42-EBAF37CF86BC}"/>
              </a:ext>
            </a:extLst>
          </p:cNvPr>
          <p:cNvSpPr txBox="1"/>
          <p:nvPr/>
        </p:nvSpPr>
        <p:spPr>
          <a:xfrm>
            <a:off x="6572816" y="1544337"/>
            <a:ext cx="3675707" cy="5016758"/>
          </a:xfrm>
          <a:prstGeom prst="rect">
            <a:avLst/>
          </a:prstGeom>
          <a:noFill/>
        </p:spPr>
        <p:txBody>
          <a:bodyPr wrap="square">
            <a:spAutoFit/>
          </a:bodyPr>
          <a:lstStyle/>
          <a:p>
            <a:r>
              <a:rPr lang="en-US" sz="2000" b="1">
                <a:solidFill>
                  <a:srgbClr val="000000"/>
                </a:solidFill>
              </a:rPr>
              <a:t>Ventro Bio-gel </a:t>
            </a:r>
            <a:r>
              <a:rPr lang="lt-LT" sz="2000">
                <a:solidFill>
                  <a:srgbClr val="000000"/>
                </a:solidFill>
              </a:rPr>
              <a:t>sudėtyje yra gyvų probiotikų, kurie padeda reguliuoti ir palaikyti mūsų mikrobiotos (žarnyno floros) pusiausvyrą, taip palaikydami žarnyno funkcijas, ir yra pirmieji tokio pobūdžio produktai pasaulyje, nes jie gaminami nenaudojant pieno produktų ar liofilizacijos procesų. Kiekviename paketėlyje nėra pieno ir laktozės, sudėtyje yra vaisių skonio želatinos, tik 2,32 kalorijos vienoje porcijoje, nėra riebalų, dirbtinių dažiklių ar saldiklių.</a:t>
            </a:r>
            <a:endParaRPr lang="en-IE" sz="2000">
              <a:solidFill>
                <a:srgbClr val="000000"/>
              </a:solidFill>
            </a:endParaRPr>
          </a:p>
        </p:txBody>
      </p:sp>
      <p:sp>
        <p:nvSpPr>
          <p:cNvPr id="8" name="TextBox 7">
            <a:extLst>
              <a:ext uri="{FF2B5EF4-FFF2-40B4-BE49-F238E27FC236}">
                <a16:creationId xmlns:a16="http://schemas.microsoft.com/office/drawing/2014/main" id="{3364177C-09D2-48DA-8F8B-655ADF76F60F}"/>
              </a:ext>
            </a:extLst>
          </p:cNvPr>
          <p:cNvSpPr txBox="1"/>
          <p:nvPr/>
        </p:nvSpPr>
        <p:spPr>
          <a:xfrm>
            <a:off x="6394008" y="491099"/>
            <a:ext cx="5232903" cy="923330"/>
          </a:xfrm>
          <a:prstGeom prst="rect">
            <a:avLst/>
          </a:prstGeom>
          <a:solidFill>
            <a:srgbClr val="FFD100"/>
          </a:solidFill>
        </p:spPr>
        <p:txBody>
          <a:bodyPr wrap="square" rtlCol="0">
            <a:spAutoFit/>
          </a:bodyPr>
          <a:lstStyle/>
          <a:p>
            <a:r>
              <a:rPr lang="en-US" b="1">
                <a:solidFill>
                  <a:srgbClr val="000000"/>
                </a:solidFill>
              </a:rPr>
              <a:t>Produ</a:t>
            </a:r>
            <a:r>
              <a:rPr lang="lt-LT" b="1">
                <a:solidFill>
                  <a:srgbClr val="000000"/>
                </a:solidFill>
              </a:rPr>
              <a:t>ktas</a:t>
            </a:r>
            <a:r>
              <a:rPr lang="en-US" b="1">
                <a:solidFill>
                  <a:srgbClr val="000000"/>
                </a:solidFill>
              </a:rPr>
              <a:t>: </a:t>
            </a:r>
            <a:r>
              <a:rPr lang="en-US">
                <a:solidFill>
                  <a:srgbClr val="000000"/>
                </a:solidFill>
              </a:rPr>
              <a:t>Bio-Gel Pro/Prebiotics as Food Supplements</a:t>
            </a:r>
          </a:p>
          <a:p>
            <a:r>
              <a:rPr lang="en-US" b="1">
                <a:solidFill>
                  <a:srgbClr val="000000"/>
                </a:solidFill>
              </a:rPr>
              <a:t>Region</a:t>
            </a:r>
            <a:r>
              <a:rPr lang="lt-LT" b="1">
                <a:solidFill>
                  <a:srgbClr val="000000"/>
                </a:solidFill>
              </a:rPr>
              <a:t>as</a:t>
            </a:r>
            <a:r>
              <a:rPr lang="en-US" b="1">
                <a:solidFill>
                  <a:srgbClr val="000000"/>
                </a:solidFill>
              </a:rPr>
              <a:t>: </a:t>
            </a:r>
            <a:r>
              <a:rPr lang="en-US">
                <a:solidFill>
                  <a:srgbClr val="000000"/>
                </a:solidFill>
              </a:rPr>
              <a:t>Munster, Germany</a:t>
            </a:r>
            <a:endParaRPr lang="en-IE">
              <a:solidFill>
                <a:srgbClr val="000000"/>
              </a:solidFill>
            </a:endParaRPr>
          </a:p>
        </p:txBody>
      </p:sp>
      <p:pic>
        <p:nvPicPr>
          <p:cNvPr id="9" name="Picture 8">
            <a:hlinkClick r:id="rId2"/>
            <a:extLst>
              <a:ext uri="{FF2B5EF4-FFF2-40B4-BE49-F238E27FC236}">
                <a16:creationId xmlns:a16="http://schemas.microsoft.com/office/drawing/2014/main" id="{27985E18-63D5-4293-BF73-0DC55185E6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156473" y="1225193"/>
            <a:ext cx="1669614" cy="2540716"/>
          </a:xfrm>
          <a:prstGeom prst="rect">
            <a:avLst/>
          </a:prstGeom>
        </p:spPr>
      </p:pic>
    </p:spTree>
    <p:extLst>
      <p:ext uri="{BB962C8B-B14F-4D97-AF65-F5344CB8AC3E}">
        <p14:creationId xmlns:p14="http://schemas.microsoft.com/office/powerpoint/2010/main" val="13331037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BD4835-B756-40A2-99A0-241D1B9BED43}"/>
              </a:ext>
            </a:extLst>
          </p:cNvPr>
          <p:cNvSpPr>
            <a:spLocks noGrp="1"/>
          </p:cNvSpPr>
          <p:nvPr>
            <p:ph type="body" sz="quarter" idx="18"/>
          </p:nvPr>
        </p:nvSpPr>
        <p:spPr>
          <a:xfrm>
            <a:off x="416459" y="1757011"/>
            <a:ext cx="5301436" cy="3867704"/>
          </a:xfrm>
        </p:spPr>
        <p:txBody>
          <a:bodyPr/>
          <a:lstStyle/>
          <a:p>
            <a:pPr indent="0"/>
            <a:r>
              <a:rPr lang="lt-LT" b="1" dirty="0"/>
              <a:t>Iššūkis: </a:t>
            </a:r>
            <a:r>
              <a:rPr lang="lt-LT" dirty="0"/>
              <a:t>kai kurie senjorai gali prarasti gebėjimą prisiminti, kaip valgyti arba kaip efektyviai naudotis stalo įrankiais; tai gali būti demencijos ar insulto pasekmė. Todėl kai kurie vyresnio amžiaus suaugusieji valgo mažiau ir dėl to prastai maitinasi, o vėliau tampa labiau pažeidžiami ligų.</a:t>
            </a:r>
            <a:endParaRPr lang="en-US" dirty="0"/>
          </a:p>
        </p:txBody>
      </p:sp>
      <p:sp>
        <p:nvSpPr>
          <p:cNvPr id="3" name="Text Placeholder 2">
            <a:extLst>
              <a:ext uri="{FF2B5EF4-FFF2-40B4-BE49-F238E27FC236}">
                <a16:creationId xmlns:a16="http://schemas.microsoft.com/office/drawing/2014/main" id="{7A8F6700-A70C-49E0-A3D4-AA2518DCEB7D}"/>
              </a:ext>
            </a:extLst>
          </p:cNvPr>
          <p:cNvSpPr>
            <a:spLocks noGrp="1"/>
          </p:cNvSpPr>
          <p:nvPr>
            <p:ph type="body" sz="quarter" idx="16"/>
          </p:nvPr>
        </p:nvSpPr>
        <p:spPr>
          <a:xfrm>
            <a:off x="839489" y="76200"/>
            <a:ext cx="5085159" cy="923331"/>
          </a:xfrm>
        </p:spPr>
        <p:txBody>
          <a:bodyPr>
            <a:noAutofit/>
          </a:bodyPr>
          <a:lstStyle/>
          <a:p>
            <a:r>
              <a:rPr lang="lt-LT" sz="2700"/>
              <a:t>2 Grupės pavyzdys</a:t>
            </a:r>
            <a:r>
              <a:rPr lang="en-US" sz="2700" b="1"/>
              <a:t>:</a:t>
            </a:r>
          </a:p>
          <a:p>
            <a:r>
              <a:rPr lang="en-US" sz="2700" b="1"/>
              <a:t>Unikalios arba naudingos paslaugos</a:t>
            </a:r>
          </a:p>
        </p:txBody>
      </p:sp>
      <p:sp>
        <p:nvSpPr>
          <p:cNvPr id="5" name="TextBox 4">
            <a:extLst>
              <a:ext uri="{FF2B5EF4-FFF2-40B4-BE49-F238E27FC236}">
                <a16:creationId xmlns:a16="http://schemas.microsoft.com/office/drawing/2014/main" id="{A30E142E-A27B-47F4-9E41-55BC7D9D965D}"/>
              </a:ext>
            </a:extLst>
          </p:cNvPr>
          <p:cNvSpPr txBox="1"/>
          <p:nvPr/>
        </p:nvSpPr>
        <p:spPr>
          <a:xfrm>
            <a:off x="6394008" y="226939"/>
            <a:ext cx="5565620" cy="923330"/>
          </a:xfrm>
          <a:prstGeom prst="rect">
            <a:avLst/>
          </a:prstGeom>
          <a:solidFill>
            <a:srgbClr val="FFD100"/>
          </a:solidFill>
        </p:spPr>
        <p:txBody>
          <a:bodyPr wrap="square" rtlCol="0">
            <a:spAutoFit/>
          </a:bodyPr>
          <a:lstStyle/>
          <a:p>
            <a:r>
              <a:rPr lang="lt-LT" b="1">
                <a:solidFill>
                  <a:srgbClr val="000000"/>
                </a:solidFill>
              </a:rPr>
              <a:t>Paslauga</a:t>
            </a:r>
            <a:r>
              <a:rPr lang="en-US" b="1">
                <a:solidFill>
                  <a:srgbClr val="000000"/>
                </a:solidFill>
              </a:rPr>
              <a:t>:</a:t>
            </a:r>
            <a:r>
              <a:rPr lang="en-US">
                <a:solidFill>
                  <a:srgbClr val="000000"/>
                </a:solidFill>
              </a:rPr>
              <a:t> </a:t>
            </a:r>
            <a:r>
              <a:rPr lang="lt-LT">
                <a:solidFill>
                  <a:srgbClr val="000000"/>
                </a:solidFill>
              </a:rPr>
              <a:t>užkandžiai </a:t>
            </a:r>
            <a:r>
              <a:rPr lang="en-US">
                <a:solidFill>
                  <a:srgbClr val="000000"/>
                </a:solidFill>
              </a:rPr>
              <a:t>skirt</a:t>
            </a:r>
            <a:r>
              <a:rPr lang="lt-LT">
                <a:solidFill>
                  <a:srgbClr val="000000"/>
                </a:solidFill>
              </a:rPr>
              <a:t>i</a:t>
            </a:r>
            <a:r>
              <a:rPr lang="en-US">
                <a:solidFill>
                  <a:srgbClr val="000000"/>
                </a:solidFill>
              </a:rPr>
              <a:t> demencija sergantiems asmenims</a:t>
            </a:r>
          </a:p>
          <a:p>
            <a:r>
              <a:rPr lang="en-US" b="1">
                <a:solidFill>
                  <a:srgbClr val="000000"/>
                </a:solidFill>
              </a:rPr>
              <a:t>Region</a:t>
            </a:r>
            <a:r>
              <a:rPr lang="lt-LT" b="1">
                <a:solidFill>
                  <a:srgbClr val="000000"/>
                </a:solidFill>
              </a:rPr>
              <a:t>as</a:t>
            </a:r>
            <a:r>
              <a:rPr lang="en-US" b="1">
                <a:solidFill>
                  <a:srgbClr val="000000"/>
                </a:solidFill>
              </a:rPr>
              <a:t>: </a:t>
            </a:r>
            <a:r>
              <a:rPr lang="en-US">
                <a:solidFill>
                  <a:srgbClr val="000000"/>
                </a:solidFill>
              </a:rPr>
              <a:t>Northern Lincolnshire, UK</a:t>
            </a:r>
            <a:endParaRPr lang="en-IE">
              <a:solidFill>
                <a:srgbClr val="000000"/>
              </a:solidFill>
            </a:endParaRPr>
          </a:p>
        </p:txBody>
      </p:sp>
      <p:pic>
        <p:nvPicPr>
          <p:cNvPr id="6" name="Picture 5">
            <a:hlinkClick r:id="rId2"/>
            <a:extLst>
              <a:ext uri="{FF2B5EF4-FFF2-40B4-BE49-F238E27FC236}">
                <a16:creationId xmlns:a16="http://schemas.microsoft.com/office/drawing/2014/main" id="{64B09824-A68C-4D16-B1E2-9B937BF78570}"/>
              </a:ext>
            </a:extLst>
          </p:cNvPr>
          <p:cNvPicPr>
            <a:picLocks noChangeAspect="1"/>
          </p:cNvPicPr>
          <p:nvPr/>
        </p:nvPicPr>
        <p:blipFill>
          <a:blip r:embed="rId3"/>
          <a:stretch>
            <a:fillRect/>
          </a:stretch>
        </p:blipFill>
        <p:spPr>
          <a:xfrm>
            <a:off x="9433711" y="1225193"/>
            <a:ext cx="2525917" cy="1096581"/>
          </a:xfrm>
          <a:prstGeom prst="rect">
            <a:avLst/>
          </a:prstGeom>
        </p:spPr>
      </p:pic>
      <p:sp>
        <p:nvSpPr>
          <p:cNvPr id="8" name="TextBox 7">
            <a:extLst>
              <a:ext uri="{FF2B5EF4-FFF2-40B4-BE49-F238E27FC236}">
                <a16:creationId xmlns:a16="http://schemas.microsoft.com/office/drawing/2014/main" id="{EB28F6CA-790B-4864-BBFC-5956435CEAD6}"/>
              </a:ext>
            </a:extLst>
          </p:cNvPr>
          <p:cNvSpPr txBox="1"/>
          <p:nvPr/>
        </p:nvSpPr>
        <p:spPr>
          <a:xfrm>
            <a:off x="6474107" y="2614777"/>
            <a:ext cx="5422147" cy="3170099"/>
          </a:xfrm>
          <a:prstGeom prst="rect">
            <a:avLst/>
          </a:prstGeom>
          <a:noFill/>
        </p:spPr>
        <p:txBody>
          <a:bodyPr wrap="square">
            <a:spAutoFit/>
          </a:bodyPr>
          <a:lstStyle/>
          <a:p>
            <a:r>
              <a:rPr lang="lt-LT" sz="2000">
                <a:solidFill>
                  <a:srgbClr val="000000"/>
                </a:solidFill>
              </a:rPr>
              <a:t>„</a:t>
            </a:r>
            <a:r>
              <a:rPr lang="en-US" sz="2000">
                <a:solidFill>
                  <a:srgbClr val="000000"/>
                </a:solidFill>
              </a:rPr>
              <a:t>Northern Lincolnshire and Goole NHS Foundation Trust Nursing”, </a:t>
            </a:r>
            <a:r>
              <a:rPr lang="lt-LT" sz="2000">
                <a:solidFill>
                  <a:srgbClr val="000000"/>
                </a:solidFill>
              </a:rPr>
              <a:t>slaugos, mitybos ir maitinimo įstaigų darbuotojai bendradarbiavo kurdami paveikslėlių meniu, kad padėtų pacientams valgyti savo tempu, nespaudžiant peiliu ir šakute, ir taip skatintų senjorų savarankiškumą bei gerovę. Užkandžių maistas gali būti ypač naudingas žmonėms, kurie pamiršta valgyti arba kuriems sunku koordinuoti judesius.</a:t>
            </a:r>
          </a:p>
          <a:p>
            <a:endParaRPr lang="en-IE" sz="2000">
              <a:solidFill>
                <a:srgbClr val="000000"/>
              </a:solidFill>
            </a:endParaRPr>
          </a:p>
        </p:txBody>
      </p:sp>
    </p:spTree>
    <p:extLst>
      <p:ext uri="{BB962C8B-B14F-4D97-AF65-F5344CB8AC3E}">
        <p14:creationId xmlns:p14="http://schemas.microsoft.com/office/powerpoint/2010/main" val="26872974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181165-D866-43AC-99B6-4CED522D8606}"/>
              </a:ext>
            </a:extLst>
          </p:cNvPr>
          <p:cNvSpPr>
            <a:spLocks noGrp="1"/>
          </p:cNvSpPr>
          <p:nvPr>
            <p:ph type="body" sz="quarter" idx="18"/>
          </p:nvPr>
        </p:nvSpPr>
        <p:spPr>
          <a:xfrm>
            <a:off x="470780" y="1757011"/>
            <a:ext cx="5748951" cy="3867704"/>
          </a:xfrm>
        </p:spPr>
        <p:txBody>
          <a:bodyPr>
            <a:normAutofit/>
          </a:bodyPr>
          <a:lstStyle/>
          <a:p>
            <a:pPr indent="0"/>
            <a:r>
              <a:rPr lang="lt-LT" b="1" dirty="0"/>
              <a:t>Iššūkis: </a:t>
            </a:r>
            <a:r>
              <a:rPr lang="lt-LT" dirty="0"/>
              <a:t>visoje Europoje daugėja vyresnio amžiaus žmonių. Žmonės apskritai gyvena ilgiau. Senstant keičiasi jų mitybos įpročiai, keičiasi skonio receptoriai, todėl jie gauna mažiau kalorijų. Jei namuose jie negauna reikiamo maisto, jiems prireikia papildomų sveikatos priežiūros paslaugų ir galbūt net nuolatinės slaugos. Tai reiškia, kad mūsų ekonomika, sveikatos priežiūros paslaugos, slaugos paslaugos ir gyvenimo būdas turi prisitaikyti prie šių pokyčių.</a:t>
            </a:r>
            <a:endParaRPr lang="en-IE" dirty="0"/>
          </a:p>
        </p:txBody>
      </p:sp>
      <p:sp>
        <p:nvSpPr>
          <p:cNvPr id="3" name="Text Placeholder 2">
            <a:extLst>
              <a:ext uri="{FF2B5EF4-FFF2-40B4-BE49-F238E27FC236}">
                <a16:creationId xmlns:a16="http://schemas.microsoft.com/office/drawing/2014/main" id="{ED51867E-7DEA-4DE7-9648-C57F63B93488}"/>
              </a:ext>
            </a:extLst>
          </p:cNvPr>
          <p:cNvSpPr>
            <a:spLocks noGrp="1"/>
          </p:cNvSpPr>
          <p:nvPr>
            <p:ph type="body" sz="quarter" idx="16"/>
          </p:nvPr>
        </p:nvSpPr>
        <p:spPr>
          <a:xfrm>
            <a:off x="734715" y="228600"/>
            <a:ext cx="5930593" cy="1186715"/>
          </a:xfrm>
        </p:spPr>
        <p:txBody>
          <a:bodyPr>
            <a:noAutofit/>
          </a:bodyPr>
          <a:lstStyle/>
          <a:p>
            <a:r>
              <a:rPr lang="lt-LT" dirty="0"/>
              <a:t>3 Grupės pavyzdys</a:t>
            </a:r>
            <a:r>
              <a:rPr lang="en-US" b="1" dirty="0"/>
              <a:t>:</a:t>
            </a:r>
            <a:endParaRPr lang="en-US" sz="3300" dirty="0"/>
          </a:p>
          <a:p>
            <a:r>
              <a:rPr lang="lt-LT" sz="3300" b="1" dirty="0"/>
              <a:t>Problemų ir paslaugų derinys</a:t>
            </a:r>
            <a:endParaRPr lang="en-IE" sz="3300" b="1" dirty="0"/>
          </a:p>
        </p:txBody>
      </p:sp>
      <p:sp>
        <p:nvSpPr>
          <p:cNvPr id="5" name="TextBox 4">
            <a:extLst>
              <a:ext uri="{FF2B5EF4-FFF2-40B4-BE49-F238E27FC236}">
                <a16:creationId xmlns:a16="http://schemas.microsoft.com/office/drawing/2014/main" id="{B4EFC527-0CF8-41E5-AE04-C2AB79DCE631}"/>
              </a:ext>
            </a:extLst>
          </p:cNvPr>
          <p:cNvSpPr txBox="1"/>
          <p:nvPr/>
        </p:nvSpPr>
        <p:spPr>
          <a:xfrm>
            <a:off x="6394008" y="491099"/>
            <a:ext cx="5565620" cy="923330"/>
          </a:xfrm>
          <a:prstGeom prst="rect">
            <a:avLst/>
          </a:prstGeom>
          <a:solidFill>
            <a:srgbClr val="FFD100"/>
          </a:solidFill>
        </p:spPr>
        <p:txBody>
          <a:bodyPr wrap="square" rtlCol="0">
            <a:spAutoFit/>
          </a:bodyPr>
          <a:lstStyle/>
          <a:p>
            <a:r>
              <a:rPr lang="en-US" b="1">
                <a:solidFill>
                  <a:srgbClr val="000000"/>
                </a:solidFill>
              </a:rPr>
              <a:t>Produ</a:t>
            </a:r>
            <a:r>
              <a:rPr lang="lt-LT" b="1">
                <a:solidFill>
                  <a:srgbClr val="000000"/>
                </a:solidFill>
              </a:rPr>
              <a:t>ktas ir paslauga</a:t>
            </a:r>
            <a:r>
              <a:rPr lang="en-US" b="1">
                <a:solidFill>
                  <a:srgbClr val="000000"/>
                </a:solidFill>
              </a:rPr>
              <a:t>: </a:t>
            </a:r>
            <a:r>
              <a:rPr lang="en-US">
                <a:solidFill>
                  <a:srgbClr val="000000"/>
                </a:solidFill>
              </a:rPr>
              <a:t>Meals4Health – maisto pristatymas į namus</a:t>
            </a:r>
          </a:p>
          <a:p>
            <a:r>
              <a:rPr lang="en-US" b="1">
                <a:solidFill>
                  <a:srgbClr val="000000"/>
                </a:solidFill>
              </a:rPr>
              <a:t>Region</a:t>
            </a:r>
            <a:r>
              <a:rPr lang="lt-LT" b="1">
                <a:solidFill>
                  <a:srgbClr val="000000"/>
                </a:solidFill>
              </a:rPr>
              <a:t>as</a:t>
            </a:r>
            <a:r>
              <a:rPr lang="en-US" b="1">
                <a:solidFill>
                  <a:srgbClr val="000000"/>
                </a:solidFill>
              </a:rPr>
              <a:t>: </a:t>
            </a:r>
            <a:r>
              <a:rPr lang="en-US">
                <a:solidFill>
                  <a:srgbClr val="000000"/>
                </a:solidFill>
              </a:rPr>
              <a:t>Galway, Ireland</a:t>
            </a:r>
            <a:endParaRPr lang="en-IE">
              <a:solidFill>
                <a:srgbClr val="000000"/>
              </a:solidFill>
            </a:endParaRPr>
          </a:p>
        </p:txBody>
      </p:sp>
      <p:sp>
        <p:nvSpPr>
          <p:cNvPr id="7" name="TextBox 6">
            <a:extLst>
              <a:ext uri="{FF2B5EF4-FFF2-40B4-BE49-F238E27FC236}">
                <a16:creationId xmlns:a16="http://schemas.microsoft.com/office/drawing/2014/main" id="{E4A3E507-CB28-4C3A-AB90-9C3BBF0BF978}"/>
              </a:ext>
            </a:extLst>
          </p:cNvPr>
          <p:cNvSpPr txBox="1"/>
          <p:nvPr/>
        </p:nvSpPr>
        <p:spPr>
          <a:xfrm>
            <a:off x="6509442" y="2116484"/>
            <a:ext cx="5565620" cy="4093428"/>
          </a:xfrm>
          <a:prstGeom prst="rect">
            <a:avLst/>
          </a:prstGeom>
          <a:noFill/>
        </p:spPr>
        <p:txBody>
          <a:bodyPr wrap="square">
            <a:spAutoFit/>
          </a:bodyPr>
          <a:lstStyle/>
          <a:p>
            <a:r>
              <a:rPr lang="en-US" sz="2000" b="1" dirty="0">
                <a:solidFill>
                  <a:srgbClr val="000000"/>
                </a:solidFill>
                <a:hlinkClick r:id="rId2">
                  <a:extLst>
                    <a:ext uri="{A12FA001-AC4F-418D-AE19-62706E023703}">
                      <ahyp:hlinkClr xmlns:ahyp="http://schemas.microsoft.com/office/drawing/2018/hyperlinkcolor" val="tx"/>
                    </a:ext>
                  </a:extLst>
                </a:hlinkClick>
              </a:rPr>
              <a:t>Meals4Health</a:t>
            </a:r>
            <a:r>
              <a:rPr lang="en-US" sz="2000" dirty="0">
                <a:solidFill>
                  <a:srgbClr val="000000"/>
                </a:solidFill>
              </a:rPr>
              <a:t> </a:t>
            </a:r>
            <a:r>
              <a:rPr lang="lt-LT" sz="2000" dirty="0">
                <a:solidFill>
                  <a:srgbClr val="000000"/>
                </a:solidFill>
              </a:rPr>
              <a:t>į namus pristato šviežią maistą, pritaikytą vyresnio amžiaus žmonių mitybos poreikiams. Visi patiekalai gaminami švieži ir gali būti pristatomi visoje šalyje tiems, kuriems reikia paslaugos į namus. „Meals4health“ pašalina būtinybę apsipirkti ir gaminti maistą tiems, kuriems sunku tai daryti, ir taip užkerta kelią galimam nepakankamam maitinimuisi ar kitoms su mityba susijusioms ligoms. Be to, senjorams suteikiama galimybė ir toliau gyventi savo namuose savarankiškai arba pusiau savarankiškai, taip pat suteikiamas socialinis ryšys, kurio jie gali laukti kiekvieną dieną.</a:t>
            </a:r>
            <a:endParaRPr lang="en-IE" sz="2000" dirty="0">
              <a:solidFill>
                <a:srgbClr val="000000"/>
              </a:solidFill>
            </a:endParaRPr>
          </a:p>
        </p:txBody>
      </p:sp>
      <p:pic>
        <p:nvPicPr>
          <p:cNvPr id="8" name="Picture 7">
            <a:hlinkClick r:id="rId2"/>
            <a:extLst>
              <a:ext uri="{FF2B5EF4-FFF2-40B4-BE49-F238E27FC236}">
                <a16:creationId xmlns:a16="http://schemas.microsoft.com/office/drawing/2014/main" id="{51C7F87E-6CF1-4E79-9456-EF305C94E1DC}"/>
              </a:ext>
            </a:extLst>
          </p:cNvPr>
          <p:cNvPicPr>
            <a:picLocks noChangeAspect="1"/>
          </p:cNvPicPr>
          <p:nvPr/>
        </p:nvPicPr>
        <p:blipFill>
          <a:blip r:embed="rId3"/>
          <a:stretch>
            <a:fillRect/>
          </a:stretch>
        </p:blipFill>
        <p:spPr>
          <a:xfrm>
            <a:off x="10591404" y="1064699"/>
            <a:ext cx="1266825" cy="952500"/>
          </a:xfrm>
          <a:prstGeom prst="rect">
            <a:avLst/>
          </a:prstGeom>
        </p:spPr>
      </p:pic>
    </p:spTree>
    <p:extLst>
      <p:ext uri="{BB962C8B-B14F-4D97-AF65-F5344CB8AC3E}">
        <p14:creationId xmlns:p14="http://schemas.microsoft.com/office/powerpoint/2010/main" val="5118804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A70D02-4202-4F57-8BF2-706A680C15AC}"/>
              </a:ext>
            </a:extLst>
          </p:cNvPr>
          <p:cNvSpPr>
            <a:spLocks noGrp="1"/>
          </p:cNvSpPr>
          <p:nvPr>
            <p:ph type="body" sz="quarter" idx="18"/>
          </p:nvPr>
        </p:nvSpPr>
        <p:spPr>
          <a:xfrm>
            <a:off x="423332" y="1461155"/>
            <a:ext cx="5948796" cy="4163560"/>
          </a:xfrm>
        </p:spPr>
        <p:txBody>
          <a:bodyPr>
            <a:normAutofit lnSpcReduction="10000"/>
          </a:bodyPr>
          <a:lstStyle/>
          <a:p>
            <a:pPr indent="0"/>
            <a:r>
              <a:rPr lang="lt-LT" dirty="0"/>
              <a:t>Dabar, kai jau žinote apie iššūkius, ar galite kartu su komanda numatyti, kuris iššūkis gali tapti galimybe, laukiančia jūsų, kad rastumėte sprendimą</a:t>
            </a:r>
            <a:r>
              <a:rPr lang="en-US" dirty="0"/>
              <a:t>?</a:t>
            </a:r>
          </a:p>
          <a:p>
            <a:pPr marL="571500" indent="-342900">
              <a:buFont typeface="Arial" panose="020B0604020202020204" pitchFamily="34" charset="0"/>
              <a:buChar char="•"/>
            </a:pPr>
            <a:r>
              <a:rPr lang="pt-BR" dirty="0"/>
              <a:t>Ar tai bus naujas maisto produktas?</a:t>
            </a:r>
            <a:endParaRPr lang="lt-LT" dirty="0"/>
          </a:p>
          <a:p>
            <a:pPr marL="571500" indent="-342900">
              <a:buFont typeface="Arial" panose="020B0604020202020204" pitchFamily="34" charset="0"/>
              <a:buChar char="•"/>
            </a:pPr>
            <a:r>
              <a:rPr lang="pt-BR" dirty="0"/>
              <a:t>Pritaikytas ir (arba) praturtintas maisto produktas?</a:t>
            </a:r>
            <a:endParaRPr lang="lt-LT" dirty="0"/>
          </a:p>
          <a:p>
            <a:pPr marL="571500" indent="-342900">
              <a:buFont typeface="Arial" panose="020B0604020202020204" pitchFamily="34" charset="0"/>
              <a:buChar char="•"/>
            </a:pPr>
            <a:r>
              <a:rPr lang="pt-BR" dirty="0"/>
              <a:t>Ar tai bus paslauga, padedanti gyventi senjorams?</a:t>
            </a:r>
            <a:endParaRPr lang="lt-LT" dirty="0"/>
          </a:p>
          <a:p>
            <a:pPr marL="571500" indent="-342900">
              <a:buFont typeface="Arial" panose="020B0604020202020204" pitchFamily="34" charset="0"/>
              <a:buChar char="•"/>
            </a:pPr>
            <a:r>
              <a:rPr lang="lt-LT" dirty="0"/>
              <a:t>Ar tai bus abiejų šių galimybių derinys?</a:t>
            </a:r>
          </a:p>
          <a:p>
            <a:pPr marL="571500" indent="-342900">
              <a:buFont typeface="Arial" panose="020B0604020202020204" pitchFamily="34" charset="0"/>
              <a:buChar char="•"/>
            </a:pPr>
            <a:r>
              <a:rPr lang="en-US" dirty="0" err="1"/>
              <a:t>Ar</a:t>
            </a:r>
            <a:r>
              <a:rPr lang="en-US" dirty="0"/>
              <a:t> tai bus </a:t>
            </a:r>
            <a:r>
              <a:rPr lang="en-US" dirty="0" err="1"/>
              <a:t>technologinis</a:t>
            </a:r>
            <a:r>
              <a:rPr lang="en-US" dirty="0"/>
              <a:t> </a:t>
            </a:r>
            <a:r>
              <a:rPr lang="en-US" dirty="0" err="1"/>
              <a:t>sprendimas</a:t>
            </a:r>
            <a:r>
              <a:rPr lang="en-US" dirty="0"/>
              <a:t>? </a:t>
            </a:r>
            <a:endParaRPr lang="en-IE" dirty="0"/>
          </a:p>
        </p:txBody>
      </p:sp>
      <p:pic>
        <p:nvPicPr>
          <p:cNvPr id="7" name="Picture Placeholder 6" descr="Lightbulb and pencil with solid fill">
            <a:extLst>
              <a:ext uri="{FF2B5EF4-FFF2-40B4-BE49-F238E27FC236}">
                <a16:creationId xmlns:a16="http://schemas.microsoft.com/office/drawing/2014/main" id="{C0013B01-C08C-4C0E-8DD6-0D583969A78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1041" b="1041"/>
          <a:stretch>
            <a:fillRect/>
          </a:stretch>
        </p:blipFill>
        <p:spPr/>
      </p:pic>
      <p:pic>
        <p:nvPicPr>
          <p:cNvPr id="8" name="Picture 7" descr="Blue puzzle pieces with one red puzzle forming a circle">
            <a:extLst>
              <a:ext uri="{FF2B5EF4-FFF2-40B4-BE49-F238E27FC236}">
                <a16:creationId xmlns:a16="http://schemas.microsoft.com/office/drawing/2014/main" id="{CF368CB7-6810-4B89-914F-7869E850547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72128" y="212586"/>
            <a:ext cx="5650874" cy="5527971"/>
          </a:xfrm>
          <a:prstGeom prst="rect">
            <a:avLst/>
          </a:prstGeom>
        </p:spPr>
      </p:pic>
      <p:sp>
        <p:nvSpPr>
          <p:cNvPr id="3" name="Text Placeholder 2">
            <a:extLst>
              <a:ext uri="{FF2B5EF4-FFF2-40B4-BE49-F238E27FC236}">
                <a16:creationId xmlns:a16="http://schemas.microsoft.com/office/drawing/2014/main" id="{A4F05993-F6B1-41F6-A68F-67BCF7F3CA44}"/>
              </a:ext>
            </a:extLst>
          </p:cNvPr>
          <p:cNvSpPr>
            <a:spLocks noGrp="1"/>
          </p:cNvSpPr>
          <p:nvPr>
            <p:ph type="body" sz="quarter" idx="16"/>
          </p:nvPr>
        </p:nvSpPr>
        <p:spPr>
          <a:xfrm>
            <a:off x="318255" y="212587"/>
            <a:ext cx="7829864" cy="1020698"/>
          </a:xfrm>
          <a:solidFill>
            <a:srgbClr val="FFD100"/>
          </a:solidFill>
        </p:spPr>
        <p:txBody>
          <a:bodyPr>
            <a:normAutofit fontScale="92500" lnSpcReduction="10000"/>
          </a:bodyPr>
          <a:lstStyle/>
          <a:p>
            <a:r>
              <a:rPr lang="lt-LT" sz="3300" b="1" dirty="0"/>
              <a:t>Įmonės užduotis</a:t>
            </a:r>
            <a:r>
              <a:rPr lang="en-US" sz="3300" b="1" dirty="0"/>
              <a:t>:</a:t>
            </a:r>
          </a:p>
          <a:p>
            <a:r>
              <a:rPr lang="lt-LT" sz="3300" b="1" dirty="0"/>
              <a:t>Iššūkius paverskite galimybėmis!</a:t>
            </a:r>
            <a:endParaRPr lang="en-IE" sz="3300" b="1" dirty="0"/>
          </a:p>
        </p:txBody>
      </p:sp>
      <p:sp>
        <p:nvSpPr>
          <p:cNvPr id="5" name="TextBox 4">
            <a:extLst>
              <a:ext uri="{FF2B5EF4-FFF2-40B4-BE49-F238E27FC236}">
                <a16:creationId xmlns:a16="http://schemas.microsoft.com/office/drawing/2014/main" id="{3BA77485-FD85-4724-A948-8D6E43A5DC35}"/>
              </a:ext>
            </a:extLst>
          </p:cNvPr>
          <p:cNvSpPr txBox="1"/>
          <p:nvPr/>
        </p:nvSpPr>
        <p:spPr>
          <a:xfrm>
            <a:off x="4734961" y="5624715"/>
            <a:ext cx="5564883" cy="923330"/>
          </a:xfrm>
          <a:prstGeom prst="rect">
            <a:avLst/>
          </a:prstGeom>
          <a:solidFill>
            <a:srgbClr val="FFD100"/>
          </a:solidFill>
        </p:spPr>
        <p:txBody>
          <a:bodyPr wrap="square" rtlCol="0" anchor="ctr" anchorCtr="1">
            <a:spAutoFit/>
          </a:bodyPr>
          <a:lstStyle/>
          <a:p>
            <a:endParaRPr lang="en-US" b="1" dirty="0">
              <a:solidFill>
                <a:srgbClr val="000000"/>
              </a:solidFill>
            </a:endParaRPr>
          </a:p>
          <a:p>
            <a:pPr algn="r"/>
            <a:r>
              <a:rPr lang="en-US" b="1" dirty="0">
                <a:solidFill>
                  <a:srgbClr val="000000"/>
                </a:solidFill>
              </a:rPr>
              <a:t>PABANDYKITE ATSAKYTI Į ŠIUOS 5 KLAUSIMUS...</a:t>
            </a:r>
          </a:p>
          <a:p>
            <a:endParaRPr lang="en-US" b="1" dirty="0">
              <a:solidFill>
                <a:srgbClr val="000000"/>
              </a:solidFill>
            </a:endParaRPr>
          </a:p>
        </p:txBody>
      </p:sp>
      <p:pic>
        <p:nvPicPr>
          <p:cNvPr id="13" name="Graphic 12" descr="Pencil outline">
            <a:extLst>
              <a:ext uri="{FF2B5EF4-FFF2-40B4-BE49-F238E27FC236}">
                <a16:creationId xmlns:a16="http://schemas.microsoft.com/office/drawing/2014/main" id="{37DD4BAF-303D-4DA8-90D9-BEC43C4803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34961" y="5633645"/>
            <a:ext cx="914400" cy="914400"/>
          </a:xfrm>
          <a:prstGeom prst="rect">
            <a:avLst/>
          </a:prstGeom>
        </p:spPr>
      </p:pic>
    </p:spTree>
    <p:extLst>
      <p:ext uri="{BB962C8B-B14F-4D97-AF65-F5344CB8AC3E}">
        <p14:creationId xmlns:p14="http://schemas.microsoft.com/office/powerpoint/2010/main" val="35420307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732BDE-A97D-4856-9283-DA2458148D11}"/>
              </a:ext>
            </a:extLst>
          </p:cNvPr>
          <p:cNvSpPr>
            <a:spLocks noGrp="1"/>
          </p:cNvSpPr>
          <p:nvPr>
            <p:ph type="body" sz="quarter" idx="18"/>
          </p:nvPr>
        </p:nvSpPr>
        <p:spPr>
          <a:xfrm>
            <a:off x="734715" y="1757011"/>
            <a:ext cx="5192360" cy="3867704"/>
          </a:xfrm>
        </p:spPr>
        <p:txBody>
          <a:bodyPr>
            <a:normAutofit/>
          </a:bodyPr>
          <a:lstStyle/>
          <a:p>
            <a:pPr marL="342900" indent="-342900">
              <a:buFont typeface="Arial" panose="020B0604020202020204" pitchFamily="34" charset="0"/>
              <a:buChar char="•"/>
            </a:pPr>
            <a:r>
              <a:rPr lang="en-US">
                <a:solidFill>
                  <a:srgbClr val="1188A3"/>
                </a:solidFill>
                <a:hlinkClick r:id="rId2">
                  <a:extLst>
                    <a:ext uri="{A12FA001-AC4F-418D-AE19-62706E023703}">
                      <ahyp:hlinkClr xmlns:ahyp="http://schemas.microsoft.com/office/drawing/2018/hyperlinkcolor" val="tx"/>
                    </a:ext>
                  </a:extLst>
                </a:hlinkClick>
              </a:rPr>
              <a:t>Healthy ageing: Innovate to meet the needs of elderly consumers (foodnavigator.com)</a:t>
            </a:r>
            <a:endParaRPr lang="en-US">
              <a:solidFill>
                <a:srgbClr val="1188A3"/>
              </a:solidFill>
            </a:endParaRPr>
          </a:p>
          <a:p>
            <a:endParaRPr lang="en-US">
              <a:solidFill>
                <a:srgbClr val="1188A3"/>
              </a:solidFill>
            </a:endParaRPr>
          </a:p>
          <a:p>
            <a:pPr marL="342900" indent="-342900">
              <a:buFont typeface="Arial" panose="020B0604020202020204" pitchFamily="34" charset="0"/>
              <a:buChar char="•"/>
            </a:pPr>
            <a:r>
              <a:rPr lang="en-IE">
                <a:solidFill>
                  <a:srgbClr val="1188A3"/>
                </a:solidFill>
                <a:hlinkClick r:id="rId3">
                  <a:extLst>
                    <a:ext uri="{A12FA001-AC4F-418D-AE19-62706E023703}">
                      <ahyp:hlinkClr xmlns:ahyp="http://schemas.microsoft.com/office/drawing/2018/hyperlinkcolor" val="tx"/>
                    </a:ext>
                  </a:extLst>
                </a:hlinkClick>
              </a:rPr>
              <a:t>https://www.fooddesignthinking.org/</a:t>
            </a:r>
            <a:endParaRPr lang="en-US">
              <a:solidFill>
                <a:srgbClr val="1188A3"/>
              </a:solidFill>
            </a:endParaRPr>
          </a:p>
          <a:p>
            <a:endParaRPr lang="en-IE">
              <a:solidFill>
                <a:srgbClr val="1188A3"/>
              </a:solidFill>
            </a:endParaRPr>
          </a:p>
          <a:p>
            <a:pPr marL="342900" indent="-342900">
              <a:buFont typeface="Arial" panose="020B0604020202020204" pitchFamily="34" charset="0"/>
              <a:buChar char="•"/>
            </a:pPr>
            <a:r>
              <a:rPr lang="en-IE">
                <a:solidFill>
                  <a:srgbClr val="1188A3"/>
                </a:solidFill>
                <a:hlinkClick r:id="rId4">
                  <a:extLst>
                    <a:ext uri="{A12FA001-AC4F-418D-AE19-62706E023703}">
                      <ahyp:hlinkClr xmlns:ahyp="http://schemas.microsoft.com/office/drawing/2018/hyperlinkcolor" val="tx"/>
                    </a:ext>
                  </a:extLst>
                </a:hlinkClick>
              </a:rPr>
              <a:t>http://centmapress.ilb.uni-bonn.de/ojs/index.php/proceedings/article/viewFile/385/382</a:t>
            </a:r>
            <a:endParaRPr lang="en-IE">
              <a:solidFill>
                <a:srgbClr val="1188A3"/>
              </a:solidFill>
            </a:endParaRPr>
          </a:p>
          <a:p>
            <a:endParaRPr lang="en-IE">
              <a:solidFill>
                <a:srgbClr val="1188A3"/>
              </a:solidFill>
            </a:endParaRPr>
          </a:p>
        </p:txBody>
      </p:sp>
      <p:sp>
        <p:nvSpPr>
          <p:cNvPr id="3" name="Text Placeholder 2">
            <a:extLst>
              <a:ext uri="{FF2B5EF4-FFF2-40B4-BE49-F238E27FC236}">
                <a16:creationId xmlns:a16="http://schemas.microsoft.com/office/drawing/2014/main" id="{BB817209-BF6B-4982-81F3-52BCAE45A616}"/>
              </a:ext>
            </a:extLst>
          </p:cNvPr>
          <p:cNvSpPr>
            <a:spLocks noGrp="1"/>
          </p:cNvSpPr>
          <p:nvPr>
            <p:ph type="body" sz="quarter" idx="16"/>
          </p:nvPr>
        </p:nvSpPr>
        <p:spPr/>
        <p:txBody>
          <a:bodyPr>
            <a:normAutofit lnSpcReduction="10000"/>
          </a:bodyPr>
          <a:lstStyle/>
          <a:p>
            <a:r>
              <a:rPr lang="lt-LT"/>
              <a:t>Papildomi skaitiniai:</a:t>
            </a:r>
          </a:p>
        </p:txBody>
      </p:sp>
      <p:pic>
        <p:nvPicPr>
          <p:cNvPr id="6" name="Picture Placeholder 5" descr="Person working with laptop and notepad">
            <a:extLst>
              <a:ext uri="{FF2B5EF4-FFF2-40B4-BE49-F238E27FC236}">
                <a16:creationId xmlns:a16="http://schemas.microsoft.com/office/drawing/2014/main" id="{497EDE0D-985E-4569-88F2-8852CA8971AA}"/>
              </a:ext>
            </a:extLst>
          </p:cNvPr>
          <p:cNvPicPr>
            <a:picLocks noGrp="1" noChangeAspect="1"/>
          </p:cNvPicPr>
          <p:nvPr>
            <p:ph type="pic" sz="quarter" idx="10"/>
          </p:nvPr>
        </p:nvPicPr>
        <p:blipFill rotWithShape="1">
          <a:blip r:embed="rId5"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13571338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dirty="0"/>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a:xfrm>
            <a:off x="7731660" y="579421"/>
            <a:ext cx="3684760" cy="4780230"/>
          </a:xfrm>
        </p:spPr>
        <p:txBody>
          <a:bodyPr>
            <a:normAutofit fontScale="55000" lnSpcReduction="20000"/>
          </a:bodyPr>
          <a:lstStyle/>
          <a:p>
            <a:pPr algn="ctr">
              <a:lnSpc>
                <a:spcPct val="120000"/>
              </a:lnSpc>
            </a:pPr>
            <a:r>
              <a:rPr lang="lt-LT" dirty="0"/>
              <a:t>Ką tik baigėte </a:t>
            </a:r>
            <a:r>
              <a:rPr lang="lt-LT" b="1" dirty="0"/>
              <a:t>1 modulį. </a:t>
            </a:r>
            <a:r>
              <a:rPr lang="lt-LT" dirty="0"/>
              <a:t>Sveikiname!!</a:t>
            </a:r>
          </a:p>
          <a:p>
            <a:pPr algn="ctr">
              <a:lnSpc>
                <a:spcPct val="120000"/>
              </a:lnSpc>
            </a:pPr>
            <a:r>
              <a:rPr lang="lt-LT"/>
              <a:t>2 modulyje mes supažindinsime jus su individualiai pritaikyta MITYBA senjorams ir tęsime kelionę po maisto produktus ir naujoves senjorams</a:t>
            </a:r>
          </a:p>
        </p:txBody>
      </p:sp>
      <p:sp>
        <p:nvSpPr>
          <p:cNvPr id="5" name="TextBox 4">
            <a:extLst>
              <a:ext uri="{FF2B5EF4-FFF2-40B4-BE49-F238E27FC236}">
                <a16:creationId xmlns:a16="http://schemas.microsoft.com/office/drawing/2014/main" id="{CCE2088A-B5FC-4BA0-BD23-E31A6497AEE7}"/>
              </a:ext>
            </a:extLst>
          </p:cNvPr>
          <p:cNvSpPr txBox="1"/>
          <p:nvPr/>
        </p:nvSpPr>
        <p:spPr>
          <a:xfrm>
            <a:off x="3048000" y="3051294"/>
            <a:ext cx="6096000" cy="369332"/>
          </a:xfrm>
          <a:prstGeom prst="rect">
            <a:avLst/>
          </a:prstGeom>
          <a:noFill/>
        </p:spPr>
        <p:txBody>
          <a:bodyPr wrap="square">
            <a:spAutoFit/>
          </a:bodyPr>
          <a:lstStyle/>
          <a:p>
            <a:r>
              <a:rPr lang="en-US" b="1" dirty="0">
                <a:solidFill>
                  <a:schemeClr val="bg1">
                    <a:lumMod val="50000"/>
                  </a:schemeClr>
                </a:solidFill>
              </a:rPr>
              <a:t>Ambiguity</a:t>
            </a:r>
            <a:endParaRPr lang="lt-LT" dirty="0"/>
          </a:p>
        </p:txBody>
      </p:sp>
    </p:spTree>
    <p:extLst>
      <p:ext uri="{BB962C8B-B14F-4D97-AF65-F5344CB8AC3E}">
        <p14:creationId xmlns:p14="http://schemas.microsoft.com/office/powerpoint/2010/main" val="4169825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74063C-70A0-49ED-BA7C-1F84B4A0308D}"/>
              </a:ext>
            </a:extLst>
          </p:cNvPr>
          <p:cNvSpPr>
            <a:spLocks noGrp="1"/>
          </p:cNvSpPr>
          <p:nvPr>
            <p:ph type="body" sz="quarter" idx="15"/>
          </p:nvPr>
        </p:nvSpPr>
        <p:spPr/>
        <p:txBody>
          <a:bodyPr/>
          <a:lstStyle/>
          <a:p>
            <a:r>
              <a:rPr lang="en-US"/>
              <a:t>1</a:t>
            </a:r>
            <a:endParaRPr lang="en-IE"/>
          </a:p>
        </p:txBody>
      </p:sp>
      <p:sp>
        <p:nvSpPr>
          <p:cNvPr id="3" name="Text Placeholder 2">
            <a:extLst>
              <a:ext uri="{FF2B5EF4-FFF2-40B4-BE49-F238E27FC236}">
                <a16:creationId xmlns:a16="http://schemas.microsoft.com/office/drawing/2014/main" id="{EE2DC44C-AE53-47ED-A364-A53EB4295415}"/>
              </a:ext>
            </a:extLst>
          </p:cNvPr>
          <p:cNvSpPr>
            <a:spLocks noGrp="1"/>
          </p:cNvSpPr>
          <p:nvPr>
            <p:ph type="body" sz="quarter" idx="18"/>
          </p:nvPr>
        </p:nvSpPr>
        <p:spPr>
          <a:xfrm>
            <a:off x="511072" y="1606962"/>
            <a:ext cx="5181122" cy="4652033"/>
          </a:xfrm>
        </p:spPr>
        <p:txBody>
          <a:bodyPr vert="horz" lIns="91440" tIns="45720" rIns="91440" bIns="45720" rtlCol="0" anchor="t">
            <a:normAutofit fontScale="92500" lnSpcReduction="10000"/>
          </a:bodyPr>
          <a:lstStyle/>
          <a:p>
            <a:pPr algn="just"/>
            <a:r>
              <a:rPr lang="lt-LT" dirty="0"/>
              <a:t>Sidabrinė ekonomika yra didžiulė ir vis auganti. Šiame modulyje norime išnagrinėti joje slypinčias galimybes. Tai padarysime pirmiausia suprasdami bendras rinkos galimybes, apžvelgdami, kaip atrodo inovacijos maisto sektoriuje, ir baigdami tuo, kaip pasitelkti inovacijas ir dizaino mąstysenos procesą, kad geriau suprastume šią kohortą, jos poreikius ir problemas. Ir tik tada imsimės ieškoti sprendimų. </a:t>
            </a:r>
          </a:p>
          <a:p>
            <a:pPr algn="just"/>
            <a:r>
              <a:rPr lang="lt-LT" dirty="0"/>
              <a:t>Pirmą kartą išbandysime dizaino mąstysenos procesą ir pamatysime, kokia naudinga priemonė tai yra maisto inovacijų srityje. </a:t>
            </a:r>
            <a:endParaRPr lang="en-IE" dirty="0"/>
          </a:p>
        </p:txBody>
      </p:sp>
      <p:sp>
        <p:nvSpPr>
          <p:cNvPr id="4" name="Text Placeholder 3">
            <a:extLst>
              <a:ext uri="{FF2B5EF4-FFF2-40B4-BE49-F238E27FC236}">
                <a16:creationId xmlns:a16="http://schemas.microsoft.com/office/drawing/2014/main" id="{782E0AB3-4121-4A2C-9F38-8D3D9CFBAA74}"/>
              </a:ext>
            </a:extLst>
          </p:cNvPr>
          <p:cNvSpPr>
            <a:spLocks noGrp="1"/>
          </p:cNvSpPr>
          <p:nvPr>
            <p:ph type="body" sz="quarter" idx="16"/>
          </p:nvPr>
        </p:nvSpPr>
        <p:spPr/>
        <p:txBody>
          <a:bodyPr/>
          <a:lstStyle/>
          <a:p>
            <a:r>
              <a:rPr lang="lt-LT" dirty="0"/>
              <a:t>Modulio turinys:</a:t>
            </a:r>
          </a:p>
        </p:txBody>
      </p:sp>
      <p:sp>
        <p:nvSpPr>
          <p:cNvPr id="5" name="Text Placeholder 4">
            <a:extLst>
              <a:ext uri="{FF2B5EF4-FFF2-40B4-BE49-F238E27FC236}">
                <a16:creationId xmlns:a16="http://schemas.microsoft.com/office/drawing/2014/main" id="{BF5E6D53-F6A1-4B82-81B8-3A2033037510}"/>
              </a:ext>
            </a:extLst>
          </p:cNvPr>
          <p:cNvSpPr>
            <a:spLocks noGrp="1"/>
          </p:cNvSpPr>
          <p:nvPr>
            <p:ph type="body" sz="quarter" idx="14"/>
          </p:nvPr>
        </p:nvSpPr>
        <p:spPr/>
        <p:txBody>
          <a:bodyPr/>
          <a:lstStyle/>
          <a:p>
            <a:r>
              <a:rPr lang="lt-LT" sz="2000" dirty="0">
                <a:solidFill>
                  <a:srgbClr val="000000"/>
                </a:solidFill>
                <a:latin typeface="Montserrat"/>
                <a:ea typeface="Calibri" panose="020F0502020204030204" pitchFamily="34" charset="0"/>
                <a:cs typeface="Times New Roman" panose="02020603050405020304" pitchFamily="18" charset="0"/>
              </a:rPr>
              <a:t>Senjorų rinkos galimybės Europoje</a:t>
            </a:r>
            <a:endParaRPr lang="en-IE" dirty="0"/>
          </a:p>
        </p:txBody>
      </p:sp>
      <p:sp>
        <p:nvSpPr>
          <p:cNvPr id="6" name="Text Placeholder 5">
            <a:extLst>
              <a:ext uri="{FF2B5EF4-FFF2-40B4-BE49-F238E27FC236}">
                <a16:creationId xmlns:a16="http://schemas.microsoft.com/office/drawing/2014/main" id="{0072D299-F965-4FDE-B300-C4C0D2626217}"/>
              </a:ext>
            </a:extLst>
          </p:cNvPr>
          <p:cNvSpPr>
            <a:spLocks noGrp="1"/>
          </p:cNvSpPr>
          <p:nvPr>
            <p:ph type="body" sz="quarter" idx="19"/>
          </p:nvPr>
        </p:nvSpPr>
        <p:spPr/>
        <p:txBody>
          <a:bodyPr/>
          <a:lstStyle/>
          <a:p>
            <a:r>
              <a:rPr lang="en-US"/>
              <a:t>2</a:t>
            </a:r>
            <a:endParaRPr lang="en-IE"/>
          </a:p>
        </p:txBody>
      </p:sp>
      <p:sp>
        <p:nvSpPr>
          <p:cNvPr id="7" name="Text Placeholder 6">
            <a:extLst>
              <a:ext uri="{FF2B5EF4-FFF2-40B4-BE49-F238E27FC236}">
                <a16:creationId xmlns:a16="http://schemas.microsoft.com/office/drawing/2014/main" id="{2A86F4E5-062D-4367-AE7C-E178B8CD44F3}"/>
              </a:ext>
            </a:extLst>
          </p:cNvPr>
          <p:cNvSpPr>
            <a:spLocks noGrp="1"/>
          </p:cNvSpPr>
          <p:nvPr>
            <p:ph type="body" sz="quarter" idx="20"/>
          </p:nvPr>
        </p:nvSpPr>
        <p:spPr>
          <a:xfrm>
            <a:off x="7229716" y="2270401"/>
            <a:ext cx="4465067" cy="822373"/>
          </a:xfrm>
        </p:spPr>
        <p:txBody>
          <a:bodyPr/>
          <a:lstStyle/>
          <a:p>
            <a:r>
              <a:rPr lang="lt-LT" sz="2000" dirty="0">
                <a:solidFill>
                  <a:srgbClr val="000000"/>
                </a:solidFill>
                <a:latin typeface="Montserrat"/>
                <a:ea typeface="Calibri" panose="020F0502020204030204" pitchFamily="34" charset="0"/>
                <a:cs typeface="Times New Roman"/>
              </a:rPr>
              <a:t>Inovacijų naudojimas naujoms galimybėms</a:t>
            </a:r>
            <a:endParaRPr lang="en-IE" dirty="0"/>
          </a:p>
        </p:txBody>
      </p:sp>
      <p:sp>
        <p:nvSpPr>
          <p:cNvPr id="8" name="Text Placeholder 7">
            <a:extLst>
              <a:ext uri="{FF2B5EF4-FFF2-40B4-BE49-F238E27FC236}">
                <a16:creationId xmlns:a16="http://schemas.microsoft.com/office/drawing/2014/main" id="{B334F731-A599-4026-AFC2-D01661DD13B9}"/>
              </a:ext>
            </a:extLst>
          </p:cNvPr>
          <p:cNvSpPr>
            <a:spLocks noGrp="1"/>
          </p:cNvSpPr>
          <p:nvPr>
            <p:ph type="body" sz="quarter" idx="21"/>
          </p:nvPr>
        </p:nvSpPr>
        <p:spPr/>
        <p:txBody>
          <a:bodyPr/>
          <a:lstStyle/>
          <a:p>
            <a:r>
              <a:rPr lang="en-US"/>
              <a:t>3</a:t>
            </a:r>
            <a:endParaRPr lang="en-IE"/>
          </a:p>
        </p:txBody>
      </p:sp>
      <p:sp>
        <p:nvSpPr>
          <p:cNvPr id="9" name="Text Placeholder 8">
            <a:extLst>
              <a:ext uri="{FF2B5EF4-FFF2-40B4-BE49-F238E27FC236}">
                <a16:creationId xmlns:a16="http://schemas.microsoft.com/office/drawing/2014/main" id="{387625E6-B3B2-46B2-A969-7C9FD571FD49}"/>
              </a:ext>
            </a:extLst>
          </p:cNvPr>
          <p:cNvSpPr>
            <a:spLocks noGrp="1"/>
          </p:cNvSpPr>
          <p:nvPr>
            <p:ph type="body" sz="quarter" idx="22"/>
          </p:nvPr>
        </p:nvSpPr>
        <p:spPr/>
        <p:txBody>
          <a:bodyPr/>
          <a:lstStyle/>
          <a:p>
            <a:r>
              <a:rPr lang="lt-LT" sz="2000" dirty="0">
                <a:solidFill>
                  <a:srgbClr val="000000"/>
                </a:solidFill>
                <a:latin typeface="Montserrat"/>
                <a:ea typeface="Calibri" panose="020F0502020204030204" pitchFamily="34" charset="0"/>
                <a:cs typeface="Times New Roman" panose="02020603050405020304" pitchFamily="18" charset="0"/>
              </a:rPr>
              <a:t>Dizaino mąstysenos procesas</a:t>
            </a:r>
            <a:endParaRPr lang="lt-LT" dirty="0"/>
          </a:p>
        </p:txBody>
      </p:sp>
      <p:sp>
        <p:nvSpPr>
          <p:cNvPr id="10" name="Text Placeholder 9">
            <a:extLst>
              <a:ext uri="{FF2B5EF4-FFF2-40B4-BE49-F238E27FC236}">
                <a16:creationId xmlns:a16="http://schemas.microsoft.com/office/drawing/2014/main" id="{5AAD8972-54A5-4913-AAC5-9935D0039DF7}"/>
              </a:ext>
            </a:extLst>
          </p:cNvPr>
          <p:cNvSpPr>
            <a:spLocks noGrp="1"/>
          </p:cNvSpPr>
          <p:nvPr>
            <p:ph type="body" sz="quarter" idx="23"/>
          </p:nvPr>
        </p:nvSpPr>
        <p:spPr/>
        <p:txBody>
          <a:bodyPr/>
          <a:lstStyle/>
          <a:p>
            <a:r>
              <a:rPr lang="en-US"/>
              <a:t>4</a:t>
            </a:r>
            <a:endParaRPr lang="en-IE"/>
          </a:p>
        </p:txBody>
      </p:sp>
      <p:sp>
        <p:nvSpPr>
          <p:cNvPr id="11" name="Text Placeholder 10">
            <a:extLst>
              <a:ext uri="{FF2B5EF4-FFF2-40B4-BE49-F238E27FC236}">
                <a16:creationId xmlns:a16="http://schemas.microsoft.com/office/drawing/2014/main" id="{4977DC82-12D3-4639-8190-2276FB482543}"/>
              </a:ext>
            </a:extLst>
          </p:cNvPr>
          <p:cNvSpPr>
            <a:spLocks noGrp="1"/>
          </p:cNvSpPr>
          <p:nvPr>
            <p:ph type="body" sz="quarter" idx="24"/>
          </p:nvPr>
        </p:nvSpPr>
        <p:spPr>
          <a:xfrm>
            <a:off x="7229716" y="4294665"/>
            <a:ext cx="4465067" cy="822373"/>
          </a:xfrm>
        </p:spPr>
        <p:txBody>
          <a:bodyPr/>
          <a:lstStyle/>
          <a:p>
            <a:endParaRPr lang="en-GB" sz="2000" dirty="0">
              <a:solidFill>
                <a:srgbClr val="000000"/>
              </a:solidFill>
              <a:effectLst/>
              <a:latin typeface="Montserrat"/>
              <a:ea typeface="Calibri" panose="020F0502020204030204" pitchFamily="34" charset="0"/>
              <a:cs typeface="Times New Roman" panose="02020603050405020304" pitchFamily="18" charset="0"/>
            </a:endParaRPr>
          </a:p>
          <a:p>
            <a:r>
              <a:rPr lang="lt-LT" sz="2000" dirty="0">
                <a:solidFill>
                  <a:srgbClr val="000000"/>
                </a:solidFill>
                <a:latin typeface="Montserrat"/>
                <a:ea typeface="Calibri" panose="020F0502020204030204" pitchFamily="34" charset="0"/>
                <a:cs typeface="Times New Roman" panose="02020603050405020304" pitchFamily="18" charset="0"/>
              </a:rPr>
              <a:t>Maisto produktų rinkos galimybės senjorams</a:t>
            </a:r>
            <a:endParaRPr lang="en-IE" dirty="0"/>
          </a:p>
        </p:txBody>
      </p:sp>
    </p:spTree>
    <p:extLst>
      <p:ext uri="{BB962C8B-B14F-4D97-AF65-F5344CB8AC3E}">
        <p14:creationId xmlns:p14="http://schemas.microsoft.com/office/powerpoint/2010/main" val="232568528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TaxCatchAll xmlns="41f5c9df-7cea-428a-8452-da6b62a57c0f" xsi:nil="true"/>
    <lcf76f155ced4ddcb4097134ff3c332f xmlns="539e4a8c-7e7c-4ea1-8c2e-f9bf51a8ca2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21" ma:contentTypeDescription="Create a new document." ma:contentTypeScope="" ma:versionID="b38d933d22d39ca308305bc566227af5">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a6be24cabd3ee67b99a54a108ee5ff2d"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8d5ac-98f9-4020-a0e9-7163eaf560f0}" ma:internalName="TaxCatchAll" ma:showField="CatchAllData" ma:web="41f5c9df-7cea-428a-8452-da6b62a57c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167C8B-71C9-4B7B-B300-3392BCC41813}">
  <ds:schemaRefs>
    <ds:schemaRef ds:uri="http://www.w3.org/XML/1998/namespace"/>
    <ds:schemaRef ds:uri="41f5c9df-7cea-428a-8452-da6b62a57c0f"/>
    <ds:schemaRef ds:uri="539e4a8c-7e7c-4ea1-8c2e-f9bf51a8ca20"/>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http://purl.org/dc/term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908D2EDA-E30D-4839-A7F5-5F0EEBFB6F2D}">
  <ds:schemaRefs>
    <ds:schemaRef ds:uri="http://schemas.microsoft.com/sharepoint/v3/contenttype/forms"/>
  </ds:schemaRefs>
</ds:datastoreItem>
</file>

<file path=customXml/itemProps3.xml><?xml version="1.0" encoding="utf-8"?>
<ds:datastoreItem xmlns:ds="http://schemas.openxmlformats.org/officeDocument/2006/customXml" ds:itemID="{4A57431F-6F5F-474E-A817-0128D3A1578A}"/>
</file>

<file path=docProps/app.xml><?xml version="1.0" encoding="utf-8"?>
<Properties xmlns="http://schemas.openxmlformats.org/officeDocument/2006/extended-properties" xmlns:vt="http://schemas.openxmlformats.org/officeDocument/2006/docPropsVTypes">
  <TotalTime>662</TotalTime>
  <Words>7226</Words>
  <Application>Microsoft Office PowerPoint</Application>
  <PresentationFormat>Widescreen</PresentationFormat>
  <Paragraphs>905</Paragraphs>
  <Slides>89</Slides>
  <Notes>6</Notes>
  <HiddenSlides>0</HiddenSlides>
  <MMClips>7</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89</vt:i4>
      </vt:variant>
    </vt:vector>
  </HeadingPairs>
  <TitlesOfParts>
    <vt:vector size="107" baseType="lpstr">
      <vt:lpstr>Arial</vt:lpstr>
      <vt:lpstr>Avenir Black</vt:lpstr>
      <vt:lpstr>Avenir Book</vt:lpstr>
      <vt:lpstr>Avenir-Medium</vt:lpstr>
      <vt:lpstr>Calibri</vt:lpstr>
      <vt:lpstr>Calibri Light</vt:lpstr>
      <vt:lpstr>Corbel</vt:lpstr>
      <vt:lpstr>Gill Sans</vt:lpstr>
      <vt:lpstr>Lato Regular</vt:lpstr>
      <vt:lpstr>Montserrat</vt:lpstr>
      <vt:lpstr>Montserrat Light</vt:lpstr>
      <vt:lpstr>Montserrat Medium</vt:lpstr>
      <vt:lpstr>Noto Sans</vt:lpstr>
      <vt:lpstr>poppins-extralight</vt:lpstr>
      <vt:lpstr>Quattrocento Sans</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29</cp:revision>
  <dcterms:created xsi:type="dcterms:W3CDTF">2020-10-14T13:32:04Z</dcterms:created>
  <dcterms:modified xsi:type="dcterms:W3CDTF">2022-06-14T13:19:51Z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ies>
</file>