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94"/>
  </p:notesMasterIdLst>
  <p:sldIdLst>
    <p:sldId id="4286" r:id="rId5"/>
    <p:sldId id="4678" r:id="rId6"/>
    <p:sldId id="4308" r:id="rId7"/>
    <p:sldId id="4758" r:id="rId8"/>
    <p:sldId id="4759" r:id="rId9"/>
    <p:sldId id="4761" r:id="rId10"/>
    <p:sldId id="4760" r:id="rId11"/>
    <p:sldId id="4718" r:id="rId12"/>
    <p:sldId id="4287" r:id="rId13"/>
    <p:sldId id="4719" r:id="rId14"/>
    <p:sldId id="4694" r:id="rId15"/>
    <p:sldId id="4720" r:id="rId16"/>
    <p:sldId id="4294" r:id="rId17"/>
    <p:sldId id="4301" r:id="rId18"/>
    <p:sldId id="4721" r:id="rId19"/>
    <p:sldId id="4722" r:id="rId20"/>
    <p:sldId id="4723" r:id="rId21"/>
    <p:sldId id="4724" r:id="rId22"/>
    <p:sldId id="4726" r:id="rId23"/>
    <p:sldId id="4729" r:id="rId24"/>
    <p:sldId id="4727" r:id="rId25"/>
    <p:sldId id="4728" r:id="rId26"/>
    <p:sldId id="4695" r:id="rId27"/>
    <p:sldId id="4692" r:id="rId28"/>
    <p:sldId id="4310" r:id="rId29"/>
    <p:sldId id="4731" r:id="rId30"/>
    <p:sldId id="4733" r:id="rId31"/>
    <p:sldId id="4734" r:id="rId32"/>
    <p:sldId id="4736" r:id="rId33"/>
    <p:sldId id="4735" r:id="rId34"/>
    <p:sldId id="4737" r:id="rId35"/>
    <p:sldId id="4290" r:id="rId36"/>
    <p:sldId id="4358" r:id="rId37"/>
    <p:sldId id="4740" r:id="rId38"/>
    <p:sldId id="4708" r:id="rId39"/>
    <p:sldId id="4709" r:id="rId40"/>
    <p:sldId id="4739" r:id="rId41"/>
    <p:sldId id="4710" r:id="rId42"/>
    <p:sldId id="4741" r:id="rId43"/>
    <p:sldId id="4742" r:id="rId44"/>
    <p:sldId id="4780" r:id="rId45"/>
    <p:sldId id="4711" r:id="rId46"/>
    <p:sldId id="4360" r:id="rId47"/>
    <p:sldId id="4744" r:id="rId48"/>
    <p:sldId id="4779" r:id="rId49"/>
    <p:sldId id="4309" r:id="rId50"/>
    <p:sldId id="4752" r:id="rId51"/>
    <p:sldId id="4751" r:id="rId52"/>
    <p:sldId id="4313" r:id="rId53"/>
    <p:sldId id="4312" r:id="rId54"/>
    <p:sldId id="276" r:id="rId55"/>
    <p:sldId id="4753" r:id="rId56"/>
    <p:sldId id="4319" r:id="rId57"/>
    <p:sldId id="4696" r:id="rId58"/>
    <p:sldId id="4754" r:id="rId59"/>
    <p:sldId id="4698" r:id="rId60"/>
    <p:sldId id="4755" r:id="rId61"/>
    <p:sldId id="4746" r:id="rId62"/>
    <p:sldId id="4697" r:id="rId63"/>
    <p:sldId id="4756" r:id="rId64"/>
    <p:sldId id="4324" r:id="rId65"/>
    <p:sldId id="4747" r:id="rId66"/>
    <p:sldId id="4757" r:id="rId67"/>
    <p:sldId id="4311" r:id="rId68"/>
    <p:sldId id="4344" r:id="rId69"/>
    <p:sldId id="4703" r:id="rId70"/>
    <p:sldId id="4764" r:id="rId71"/>
    <p:sldId id="4765" r:id="rId72"/>
    <p:sldId id="4767" r:id="rId73"/>
    <p:sldId id="4768" r:id="rId74"/>
    <p:sldId id="4769" r:id="rId75"/>
    <p:sldId id="4770" r:id="rId76"/>
    <p:sldId id="4771" r:id="rId77"/>
    <p:sldId id="4762" r:id="rId78"/>
    <p:sldId id="4763" r:id="rId79"/>
    <p:sldId id="4343" r:id="rId80"/>
    <p:sldId id="4700" r:id="rId81"/>
    <p:sldId id="4766" r:id="rId82"/>
    <p:sldId id="4732" r:id="rId83"/>
    <p:sldId id="4354" r:id="rId84"/>
    <p:sldId id="4773" r:id="rId85"/>
    <p:sldId id="4774" r:id="rId86"/>
    <p:sldId id="4775" r:id="rId87"/>
    <p:sldId id="4701" r:id="rId88"/>
    <p:sldId id="4776" r:id="rId89"/>
    <p:sldId id="4777" r:id="rId90"/>
    <p:sldId id="4778" r:id="rId91"/>
    <p:sldId id="4750" r:id="rId92"/>
    <p:sldId id="4713"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028828-71F9-AC6A-2530-900C1D1B1206}" name="Nelli Scharapow" initials="NS" userId="S::ns705428@fh-muenster.de::35373589-627a-4dca-88ef-5153a1e2b3f8" providerId="AD"/>
  <p188:author id="{3A646A2A-5463-31BB-24B8-887E45DDAF69}" name="Orla Casey" initials="OC" userId="S::orla@momentumconsulting.ie::ee9f56f0-43a2-47ae-a5b8-d4a7d2f5cec3" providerId="AD"/>
  <p188:author id="{0A929F46-439A-E6F3-38E5-4B8C9AE8BBED}" name="canice euei" initials="ce" userId="S::canice_euei.dk#ext#@fhmuenster183.onmicrosoft.com::b37edc9f-be24-40aa-a54b-dc5cd2d5d755" providerId="AD"/>
  <p188:author id="{2D09468D-711E-BF72-A0F2-BE451A0C4942}" name="Wentao.Liu3" initials="We" userId="S::wentao.liu3_nottingham.ac.uk#ext#@fhmuenster183.onmicrosoft.com::638a284d-f022-417f-aab8-594ed8dbf451" providerId="AD"/>
  <p188:author id="{A6E311D4-25E8-F2DD-AF9A-C3A73481D750}" name="Paula Whyte" initials="PW" userId="d5c41e6a024c80ca" providerId="Windows Live"/>
  <p188:author id="{8FAFDFEB-FD77-9450-5FF2-745CF7472800}" name="Choiwai Maggie Chak" initials="CC" userId="S::cc310225@fh-muenster.de::08e8c75d-bfd7-417f-aa1e-397742fdee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188A3"/>
    <a:srgbClr val="FED100"/>
    <a:srgbClr val="85D2E1"/>
    <a:srgbClr val="ACC199"/>
    <a:srgbClr val="4D4D4D"/>
    <a:srgbClr val="87A66E"/>
    <a:srgbClr val="0D9390"/>
    <a:srgbClr val="00BADE"/>
    <a:srgbClr val="FFD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70B264-3D25-48B3-AEAD-0FFCEBE876D2}" v="28" dt="2022-06-09T12:21:39.585"/>
    <p1510:client id="{35F5ABFE-0DD7-4A2D-89F9-6A35EA656A29}" v="148" dt="2022-06-09T13:57:09.043"/>
    <p1510:client id="{4104D9A3-5431-4A2B-AFF0-FAB5E0CFDB13}" v="158" dt="2022-06-09T13:49:55.155"/>
    <p1510:client id="{A7665C33-229B-4CB3-A3D5-8A34746F605C}" v="66" dt="2022-07-21T16:49:22.365"/>
    <p1510:client id="{CC6C911A-3563-414E-BF95-B018C2ADC0B6}" v="3" dt="2022-06-09T10:58:29.843"/>
    <p1510:client id="{DA7D14C7-32B1-48A1-87A4-673E1234E747}" v="2" dt="2022-06-09T13:42:18.272"/>
    <p1510:client id="{EA8FF451-0219-44EC-AE43-A129F685BE0C}" v="8" dt="2022-06-09T13:17:22.6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013"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notesMaster" Target="notesMasters/notesMaster1.xml"/><Relationship Id="rId99" Type="http://schemas.microsoft.com/office/2016/11/relationships/changesInfo" Target="changesInfos/changesInfo1.xml"/><Relationship Id="rId10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tableStyles" Target="tableStyle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gimenez" userId="S::jose.gimenez_ageinglab.org#ext#@fhmuenster183.onmicrosoft.com::3b48b8cc-5da6-4cc1-aa1d-9ccff84f653f" providerId="AD" clId="Web-{A7665C33-229B-4CB3-A3D5-8A34746F605C}"/>
    <pc:docChg chg="modSld">
      <pc:chgData name="jose.gimenez" userId="S::jose.gimenez_ageinglab.org#ext#@fhmuenster183.onmicrosoft.com::3b48b8cc-5da6-4cc1-aa1d-9ccff84f653f" providerId="AD" clId="Web-{A7665C33-229B-4CB3-A3D5-8A34746F605C}" dt="2022-07-21T16:49:22.365" v="57" actId="20577"/>
      <pc:docMkLst>
        <pc:docMk/>
      </pc:docMkLst>
      <pc:sldChg chg="modSp">
        <pc:chgData name="jose.gimenez" userId="S::jose.gimenez_ageinglab.org#ext#@fhmuenster183.onmicrosoft.com::3b48b8cc-5da6-4cc1-aa1d-9ccff84f653f" providerId="AD" clId="Web-{A7665C33-229B-4CB3-A3D5-8A34746F605C}" dt="2022-07-21T16:43:02.743" v="5" actId="20577"/>
        <pc:sldMkLst>
          <pc:docMk/>
          <pc:sldMk cId="4117877516" sldId="4287"/>
        </pc:sldMkLst>
        <pc:spChg chg="mod">
          <ac:chgData name="jose.gimenez" userId="S::jose.gimenez_ageinglab.org#ext#@fhmuenster183.onmicrosoft.com::3b48b8cc-5da6-4cc1-aa1d-9ccff84f653f" providerId="AD" clId="Web-{A7665C33-229B-4CB3-A3D5-8A34746F605C}" dt="2022-07-21T16:43:02.743" v="5" actId="20577"/>
          <ac:spMkLst>
            <pc:docMk/>
            <pc:sldMk cId="4117877516" sldId="4287"/>
            <ac:spMk id="3" creationId="{51D88BA3-85AE-4255-AE29-D86BB571445E}"/>
          </ac:spMkLst>
        </pc:spChg>
      </pc:sldChg>
      <pc:sldChg chg="modSp">
        <pc:chgData name="jose.gimenez" userId="S::jose.gimenez_ageinglab.org#ext#@fhmuenster183.onmicrosoft.com::3b48b8cc-5da6-4cc1-aa1d-9ccff84f653f" providerId="AD" clId="Web-{A7665C33-229B-4CB3-A3D5-8A34746F605C}" dt="2022-07-21T16:49:22.365" v="57" actId="20577"/>
        <pc:sldMkLst>
          <pc:docMk/>
          <pc:sldMk cId="3270943610" sldId="4343"/>
        </pc:sldMkLst>
        <pc:spChg chg="mod">
          <ac:chgData name="jose.gimenez" userId="S::jose.gimenez_ageinglab.org#ext#@fhmuenster183.onmicrosoft.com::3b48b8cc-5da6-4cc1-aa1d-9ccff84f653f" providerId="AD" clId="Web-{A7665C33-229B-4CB3-A3D5-8A34746F605C}" dt="2022-07-21T16:49:22.365" v="57" actId="20577"/>
          <ac:spMkLst>
            <pc:docMk/>
            <pc:sldMk cId="3270943610" sldId="4343"/>
            <ac:spMk id="3" creationId="{B396FCE1-E893-B772-FBAB-0401DC9F39AF}"/>
          </ac:spMkLst>
        </pc:spChg>
      </pc:sldChg>
      <pc:sldChg chg="modSp">
        <pc:chgData name="jose.gimenez" userId="S::jose.gimenez_ageinglab.org#ext#@fhmuenster183.onmicrosoft.com::3b48b8cc-5da6-4cc1-aa1d-9ccff84f653f" providerId="AD" clId="Web-{A7665C33-229B-4CB3-A3D5-8A34746F605C}" dt="2022-07-21T16:42:20.773" v="0" actId="20577"/>
        <pc:sldMkLst>
          <pc:docMk/>
          <pc:sldMk cId="2261128227" sldId="4678"/>
        </pc:sldMkLst>
        <pc:spChg chg="mod">
          <ac:chgData name="jose.gimenez" userId="S::jose.gimenez_ageinglab.org#ext#@fhmuenster183.onmicrosoft.com::3b48b8cc-5da6-4cc1-aa1d-9ccff84f653f" providerId="AD" clId="Web-{A7665C33-229B-4CB3-A3D5-8A34746F605C}" dt="2022-07-21T16:42:20.773" v="0" actId="20577"/>
          <ac:spMkLst>
            <pc:docMk/>
            <pc:sldMk cId="2261128227" sldId="4678"/>
            <ac:spMk id="8" creationId="{39B8F3D3-2189-1252-B146-13B00E3B1A77}"/>
          </ac:spMkLst>
        </pc:spChg>
      </pc:sldChg>
      <pc:sldChg chg="modSp">
        <pc:chgData name="jose.gimenez" userId="S::jose.gimenez_ageinglab.org#ext#@fhmuenster183.onmicrosoft.com::3b48b8cc-5da6-4cc1-aa1d-9ccff84f653f" providerId="AD" clId="Web-{A7665C33-229B-4CB3-A3D5-8A34746F605C}" dt="2022-07-21T16:45:03.075" v="24" actId="20577"/>
        <pc:sldMkLst>
          <pc:docMk/>
          <pc:sldMk cId="3074236137" sldId="4692"/>
        </pc:sldMkLst>
        <pc:spChg chg="mod">
          <ac:chgData name="jose.gimenez" userId="S::jose.gimenez_ageinglab.org#ext#@fhmuenster183.onmicrosoft.com::3b48b8cc-5da6-4cc1-aa1d-9ccff84f653f" providerId="AD" clId="Web-{A7665C33-229B-4CB3-A3D5-8A34746F605C}" dt="2022-07-21T16:45:03.075" v="24" actId="20577"/>
          <ac:spMkLst>
            <pc:docMk/>
            <pc:sldMk cId="3074236137" sldId="4692"/>
            <ac:spMk id="2" creationId="{E7FD3AD4-C637-1D53-11A7-4CF4017C58A0}"/>
          </ac:spMkLst>
        </pc:spChg>
      </pc:sldChg>
      <pc:sldChg chg="modSp">
        <pc:chgData name="jose.gimenez" userId="S::jose.gimenez_ageinglab.org#ext#@fhmuenster183.onmicrosoft.com::3b48b8cc-5da6-4cc1-aa1d-9ccff84f653f" providerId="AD" clId="Web-{A7665C33-229B-4CB3-A3D5-8A34746F605C}" dt="2022-07-21T16:43:16.197" v="8" actId="20577"/>
        <pc:sldMkLst>
          <pc:docMk/>
          <pc:sldMk cId="3833862743" sldId="4694"/>
        </pc:sldMkLst>
        <pc:spChg chg="mod">
          <ac:chgData name="jose.gimenez" userId="S::jose.gimenez_ageinglab.org#ext#@fhmuenster183.onmicrosoft.com::3b48b8cc-5da6-4cc1-aa1d-9ccff84f653f" providerId="AD" clId="Web-{A7665C33-229B-4CB3-A3D5-8A34746F605C}" dt="2022-07-21T16:43:16.197" v="8" actId="20577"/>
          <ac:spMkLst>
            <pc:docMk/>
            <pc:sldMk cId="3833862743" sldId="4694"/>
            <ac:spMk id="6" creationId="{0AED4413-74DF-39E6-274C-A9FBEBCA09FB}"/>
          </ac:spMkLst>
        </pc:spChg>
      </pc:sldChg>
      <pc:sldChg chg="modSp">
        <pc:chgData name="jose.gimenez" userId="S::jose.gimenez_ageinglab.org#ext#@fhmuenster183.onmicrosoft.com::3b48b8cc-5da6-4cc1-aa1d-9ccff84f653f" providerId="AD" clId="Web-{A7665C33-229B-4CB3-A3D5-8A34746F605C}" dt="2022-07-21T16:44:54.606" v="22" actId="20577"/>
        <pc:sldMkLst>
          <pc:docMk/>
          <pc:sldMk cId="956016728" sldId="4695"/>
        </pc:sldMkLst>
        <pc:spChg chg="mod">
          <ac:chgData name="jose.gimenez" userId="S::jose.gimenez_ageinglab.org#ext#@fhmuenster183.onmicrosoft.com::3b48b8cc-5da6-4cc1-aa1d-9ccff84f653f" providerId="AD" clId="Web-{A7665C33-229B-4CB3-A3D5-8A34746F605C}" dt="2022-07-21T16:44:54.606" v="22" actId="20577"/>
          <ac:spMkLst>
            <pc:docMk/>
            <pc:sldMk cId="956016728" sldId="4695"/>
            <ac:spMk id="6" creationId="{8DDAA707-DDEC-EB31-34ED-E7E1AA190CF9}"/>
          </ac:spMkLst>
        </pc:spChg>
      </pc:sldChg>
      <pc:sldChg chg="modSp">
        <pc:chgData name="jose.gimenez" userId="S::jose.gimenez_ageinglab.org#ext#@fhmuenster183.onmicrosoft.com::3b48b8cc-5da6-4cc1-aa1d-9ccff84f653f" providerId="AD" clId="Web-{A7665C33-229B-4CB3-A3D5-8A34746F605C}" dt="2022-07-21T16:45:55.452" v="30" actId="20577"/>
        <pc:sldMkLst>
          <pc:docMk/>
          <pc:sldMk cId="3810541828" sldId="4708"/>
        </pc:sldMkLst>
        <pc:spChg chg="mod">
          <ac:chgData name="jose.gimenez" userId="S::jose.gimenez_ageinglab.org#ext#@fhmuenster183.onmicrosoft.com::3b48b8cc-5da6-4cc1-aa1d-9ccff84f653f" providerId="AD" clId="Web-{A7665C33-229B-4CB3-A3D5-8A34746F605C}" dt="2022-07-21T16:45:55.452" v="30" actId="20577"/>
          <ac:spMkLst>
            <pc:docMk/>
            <pc:sldMk cId="3810541828" sldId="4708"/>
            <ac:spMk id="4" creationId="{B70BB56F-F634-CF14-BF51-7A3860432A80}"/>
          </ac:spMkLst>
        </pc:spChg>
      </pc:sldChg>
      <pc:sldChg chg="modSp">
        <pc:chgData name="jose.gimenez" userId="S::jose.gimenez_ageinglab.org#ext#@fhmuenster183.onmicrosoft.com::3b48b8cc-5da6-4cc1-aa1d-9ccff84f653f" providerId="AD" clId="Web-{A7665C33-229B-4CB3-A3D5-8A34746F605C}" dt="2022-07-21T16:46:15.859" v="34" actId="20577"/>
        <pc:sldMkLst>
          <pc:docMk/>
          <pc:sldMk cId="1546492302" sldId="4709"/>
        </pc:sldMkLst>
        <pc:spChg chg="mod">
          <ac:chgData name="jose.gimenez" userId="S::jose.gimenez_ageinglab.org#ext#@fhmuenster183.onmicrosoft.com::3b48b8cc-5da6-4cc1-aa1d-9ccff84f653f" providerId="AD" clId="Web-{A7665C33-229B-4CB3-A3D5-8A34746F605C}" dt="2022-07-21T16:46:15.859" v="34" actId="20577"/>
          <ac:spMkLst>
            <pc:docMk/>
            <pc:sldMk cId="1546492302" sldId="4709"/>
            <ac:spMk id="2" creationId="{251920D1-2972-1197-B581-C2A335CA8506}"/>
          </ac:spMkLst>
        </pc:spChg>
        <pc:spChg chg="mod">
          <ac:chgData name="jose.gimenez" userId="S::jose.gimenez_ageinglab.org#ext#@fhmuenster183.onmicrosoft.com::3b48b8cc-5da6-4cc1-aa1d-9ccff84f653f" providerId="AD" clId="Web-{A7665C33-229B-4CB3-A3D5-8A34746F605C}" dt="2022-07-21T16:46:09.906" v="32" actId="20577"/>
          <ac:spMkLst>
            <pc:docMk/>
            <pc:sldMk cId="1546492302" sldId="4709"/>
            <ac:spMk id="4" creationId="{005B46EA-77EB-F52A-3C42-F3EBF1853960}"/>
          </ac:spMkLst>
        </pc:spChg>
      </pc:sldChg>
      <pc:sldChg chg="modSp">
        <pc:chgData name="jose.gimenez" userId="S::jose.gimenez_ageinglab.org#ext#@fhmuenster183.onmicrosoft.com::3b48b8cc-5da6-4cc1-aa1d-9ccff84f653f" providerId="AD" clId="Web-{A7665C33-229B-4CB3-A3D5-8A34746F605C}" dt="2022-07-21T16:46:40.579" v="37" actId="20577"/>
        <pc:sldMkLst>
          <pc:docMk/>
          <pc:sldMk cId="216434964" sldId="4710"/>
        </pc:sldMkLst>
        <pc:spChg chg="mod">
          <ac:chgData name="jose.gimenez" userId="S::jose.gimenez_ageinglab.org#ext#@fhmuenster183.onmicrosoft.com::3b48b8cc-5da6-4cc1-aa1d-9ccff84f653f" providerId="AD" clId="Web-{A7665C33-229B-4CB3-A3D5-8A34746F605C}" dt="2022-07-21T16:46:40.579" v="37" actId="20577"/>
          <ac:spMkLst>
            <pc:docMk/>
            <pc:sldMk cId="216434964" sldId="4710"/>
            <ac:spMk id="2" creationId="{66B45A77-C6A2-C73F-F1ED-B514DF405BE0}"/>
          </ac:spMkLst>
        </pc:spChg>
      </pc:sldChg>
      <pc:sldChg chg="modSp">
        <pc:chgData name="jose.gimenez" userId="S::jose.gimenez_ageinglab.org#ext#@fhmuenster183.onmicrosoft.com::3b48b8cc-5da6-4cc1-aa1d-9ccff84f653f" providerId="AD" clId="Web-{A7665C33-229B-4CB3-A3D5-8A34746F605C}" dt="2022-07-21T16:47:20.830" v="41" actId="20577"/>
        <pc:sldMkLst>
          <pc:docMk/>
          <pc:sldMk cId="3281177822" sldId="4711"/>
        </pc:sldMkLst>
        <pc:spChg chg="mod">
          <ac:chgData name="jose.gimenez" userId="S::jose.gimenez_ageinglab.org#ext#@fhmuenster183.onmicrosoft.com::3b48b8cc-5da6-4cc1-aa1d-9ccff84f653f" providerId="AD" clId="Web-{A7665C33-229B-4CB3-A3D5-8A34746F605C}" dt="2022-07-21T16:47:20.830" v="41" actId="20577"/>
          <ac:spMkLst>
            <pc:docMk/>
            <pc:sldMk cId="3281177822" sldId="4711"/>
            <ac:spMk id="2" creationId="{3F378561-A2B9-D132-2AE8-46E6AABA4CA5}"/>
          </ac:spMkLst>
        </pc:spChg>
      </pc:sldChg>
      <pc:sldChg chg="modSp">
        <pc:chgData name="jose.gimenez" userId="S::jose.gimenez_ageinglab.org#ext#@fhmuenster183.onmicrosoft.com::3b48b8cc-5da6-4cc1-aa1d-9ccff84f653f" providerId="AD" clId="Web-{A7665C33-229B-4CB3-A3D5-8A34746F605C}" dt="2022-07-21T16:42:56.603" v="4" actId="20577"/>
        <pc:sldMkLst>
          <pc:docMk/>
          <pc:sldMk cId="120200379" sldId="4718"/>
        </pc:sldMkLst>
        <pc:spChg chg="mod">
          <ac:chgData name="jose.gimenez" userId="S::jose.gimenez_ageinglab.org#ext#@fhmuenster183.onmicrosoft.com::3b48b8cc-5da6-4cc1-aa1d-9ccff84f653f" providerId="AD" clId="Web-{A7665C33-229B-4CB3-A3D5-8A34746F605C}" dt="2022-07-21T16:42:56.603" v="4" actId="20577"/>
          <ac:spMkLst>
            <pc:docMk/>
            <pc:sldMk cId="120200379" sldId="4718"/>
            <ac:spMk id="2" creationId="{CA8C8EE1-FD3C-4530-7129-7C47E72C60C0}"/>
          </ac:spMkLst>
        </pc:spChg>
      </pc:sldChg>
      <pc:sldChg chg="modSp">
        <pc:chgData name="jose.gimenez" userId="S::jose.gimenez_ageinglab.org#ext#@fhmuenster183.onmicrosoft.com::3b48b8cc-5da6-4cc1-aa1d-9ccff84f653f" providerId="AD" clId="Web-{A7665C33-229B-4CB3-A3D5-8A34746F605C}" dt="2022-07-21T16:43:11.587" v="7" actId="20577"/>
        <pc:sldMkLst>
          <pc:docMk/>
          <pc:sldMk cId="195635232" sldId="4719"/>
        </pc:sldMkLst>
        <pc:spChg chg="mod">
          <ac:chgData name="jose.gimenez" userId="S::jose.gimenez_ageinglab.org#ext#@fhmuenster183.onmicrosoft.com::3b48b8cc-5da6-4cc1-aa1d-9ccff84f653f" providerId="AD" clId="Web-{A7665C33-229B-4CB3-A3D5-8A34746F605C}" dt="2022-07-21T16:43:11.587" v="7" actId="20577"/>
          <ac:spMkLst>
            <pc:docMk/>
            <pc:sldMk cId="195635232" sldId="4719"/>
            <ac:spMk id="5" creationId="{AF8BCFD5-0EEE-4FAD-91DD-1C2544A95EE4}"/>
          </ac:spMkLst>
        </pc:spChg>
      </pc:sldChg>
      <pc:sldChg chg="modSp">
        <pc:chgData name="jose.gimenez" userId="S::jose.gimenez_ageinglab.org#ext#@fhmuenster183.onmicrosoft.com::3b48b8cc-5da6-4cc1-aa1d-9ccff84f653f" providerId="AD" clId="Web-{A7665C33-229B-4CB3-A3D5-8A34746F605C}" dt="2022-07-21T16:43:27.385" v="10" actId="20577"/>
        <pc:sldMkLst>
          <pc:docMk/>
          <pc:sldMk cId="116108405" sldId="4720"/>
        </pc:sldMkLst>
        <pc:spChg chg="mod">
          <ac:chgData name="jose.gimenez" userId="S::jose.gimenez_ageinglab.org#ext#@fhmuenster183.onmicrosoft.com::3b48b8cc-5da6-4cc1-aa1d-9ccff84f653f" providerId="AD" clId="Web-{A7665C33-229B-4CB3-A3D5-8A34746F605C}" dt="2022-07-21T16:43:27.385" v="10" actId="20577"/>
          <ac:spMkLst>
            <pc:docMk/>
            <pc:sldMk cId="116108405" sldId="4720"/>
            <ac:spMk id="6" creationId="{04AF5296-F0F0-E7A3-0131-98E46014E17C}"/>
          </ac:spMkLst>
        </pc:spChg>
      </pc:sldChg>
      <pc:sldChg chg="modSp">
        <pc:chgData name="jose.gimenez" userId="S::jose.gimenez_ageinglab.org#ext#@fhmuenster183.onmicrosoft.com::3b48b8cc-5da6-4cc1-aa1d-9ccff84f653f" providerId="AD" clId="Web-{A7665C33-229B-4CB3-A3D5-8A34746F605C}" dt="2022-07-21T16:43:32.729" v="11" actId="20577"/>
        <pc:sldMkLst>
          <pc:docMk/>
          <pc:sldMk cId="3866807126" sldId="4721"/>
        </pc:sldMkLst>
        <pc:spChg chg="mod">
          <ac:chgData name="jose.gimenez" userId="S::jose.gimenez_ageinglab.org#ext#@fhmuenster183.onmicrosoft.com::3b48b8cc-5da6-4cc1-aa1d-9ccff84f653f" providerId="AD" clId="Web-{A7665C33-229B-4CB3-A3D5-8A34746F605C}" dt="2022-07-21T16:43:32.729" v="11" actId="20577"/>
          <ac:spMkLst>
            <pc:docMk/>
            <pc:sldMk cId="3866807126" sldId="4721"/>
            <ac:spMk id="2" creationId="{9C1F4BD7-3284-4F97-B990-B4B5662F4A41}"/>
          </ac:spMkLst>
        </pc:spChg>
      </pc:sldChg>
      <pc:sldChg chg="modSp">
        <pc:chgData name="jose.gimenez" userId="S::jose.gimenez_ageinglab.org#ext#@fhmuenster183.onmicrosoft.com::3b48b8cc-5da6-4cc1-aa1d-9ccff84f653f" providerId="AD" clId="Web-{A7665C33-229B-4CB3-A3D5-8A34746F605C}" dt="2022-07-21T16:43:38.432" v="12" actId="20577"/>
        <pc:sldMkLst>
          <pc:docMk/>
          <pc:sldMk cId="527896538" sldId="4722"/>
        </pc:sldMkLst>
        <pc:spChg chg="mod">
          <ac:chgData name="jose.gimenez" userId="S::jose.gimenez_ageinglab.org#ext#@fhmuenster183.onmicrosoft.com::3b48b8cc-5da6-4cc1-aa1d-9ccff84f653f" providerId="AD" clId="Web-{A7665C33-229B-4CB3-A3D5-8A34746F605C}" dt="2022-07-21T16:43:38.432" v="12" actId="20577"/>
          <ac:spMkLst>
            <pc:docMk/>
            <pc:sldMk cId="527896538" sldId="4722"/>
            <ac:spMk id="2" creationId="{9C1F4BD7-3284-4F97-B990-B4B5662F4A41}"/>
          </ac:spMkLst>
        </pc:spChg>
      </pc:sldChg>
      <pc:sldChg chg="modSp">
        <pc:chgData name="jose.gimenez" userId="S::jose.gimenez_ageinglab.org#ext#@fhmuenster183.onmicrosoft.com::3b48b8cc-5da6-4cc1-aa1d-9ccff84f653f" providerId="AD" clId="Web-{A7665C33-229B-4CB3-A3D5-8A34746F605C}" dt="2022-07-21T16:43:45.510" v="13" actId="20577"/>
        <pc:sldMkLst>
          <pc:docMk/>
          <pc:sldMk cId="3434909296" sldId="4723"/>
        </pc:sldMkLst>
        <pc:spChg chg="mod">
          <ac:chgData name="jose.gimenez" userId="S::jose.gimenez_ageinglab.org#ext#@fhmuenster183.onmicrosoft.com::3b48b8cc-5da6-4cc1-aa1d-9ccff84f653f" providerId="AD" clId="Web-{A7665C33-229B-4CB3-A3D5-8A34746F605C}" dt="2022-07-21T16:43:45.510" v="13" actId="20577"/>
          <ac:spMkLst>
            <pc:docMk/>
            <pc:sldMk cId="3434909296" sldId="4723"/>
            <ac:spMk id="2" creationId="{9C1F4BD7-3284-4F97-B990-B4B5662F4A41}"/>
          </ac:spMkLst>
        </pc:spChg>
      </pc:sldChg>
      <pc:sldChg chg="modSp">
        <pc:chgData name="jose.gimenez" userId="S::jose.gimenez_ageinglab.org#ext#@fhmuenster183.onmicrosoft.com::3b48b8cc-5da6-4cc1-aa1d-9ccff84f653f" providerId="AD" clId="Web-{A7665C33-229B-4CB3-A3D5-8A34746F605C}" dt="2022-07-21T16:43:55.464" v="15" actId="20577"/>
        <pc:sldMkLst>
          <pc:docMk/>
          <pc:sldMk cId="3998367449" sldId="4724"/>
        </pc:sldMkLst>
        <pc:spChg chg="mod">
          <ac:chgData name="jose.gimenez" userId="S::jose.gimenez_ageinglab.org#ext#@fhmuenster183.onmicrosoft.com::3b48b8cc-5da6-4cc1-aa1d-9ccff84f653f" providerId="AD" clId="Web-{A7665C33-229B-4CB3-A3D5-8A34746F605C}" dt="2022-07-21T16:43:55.464" v="15" actId="20577"/>
          <ac:spMkLst>
            <pc:docMk/>
            <pc:sldMk cId="3998367449" sldId="4724"/>
            <ac:spMk id="2" creationId="{9C1F4BD7-3284-4F97-B990-B4B5662F4A41}"/>
          </ac:spMkLst>
        </pc:spChg>
      </pc:sldChg>
      <pc:sldChg chg="modSp">
        <pc:chgData name="jose.gimenez" userId="S::jose.gimenez_ageinglab.org#ext#@fhmuenster183.onmicrosoft.com::3b48b8cc-5da6-4cc1-aa1d-9ccff84f653f" providerId="AD" clId="Web-{A7665C33-229B-4CB3-A3D5-8A34746F605C}" dt="2022-07-21T16:44:15.371" v="17" actId="20577"/>
        <pc:sldMkLst>
          <pc:docMk/>
          <pc:sldMk cId="2272024851" sldId="4726"/>
        </pc:sldMkLst>
        <pc:spChg chg="mod">
          <ac:chgData name="jose.gimenez" userId="S::jose.gimenez_ageinglab.org#ext#@fhmuenster183.onmicrosoft.com::3b48b8cc-5da6-4cc1-aa1d-9ccff84f653f" providerId="AD" clId="Web-{A7665C33-229B-4CB3-A3D5-8A34746F605C}" dt="2022-07-21T16:44:15.371" v="17" actId="20577"/>
          <ac:spMkLst>
            <pc:docMk/>
            <pc:sldMk cId="2272024851" sldId="4726"/>
            <ac:spMk id="2" creationId="{9C1F4BD7-3284-4F97-B990-B4B5662F4A41}"/>
          </ac:spMkLst>
        </pc:spChg>
      </pc:sldChg>
      <pc:sldChg chg="modSp">
        <pc:chgData name="jose.gimenez" userId="S::jose.gimenez_ageinglab.org#ext#@fhmuenster183.onmicrosoft.com::3b48b8cc-5da6-4cc1-aa1d-9ccff84f653f" providerId="AD" clId="Web-{A7665C33-229B-4CB3-A3D5-8A34746F605C}" dt="2022-07-21T16:44:32.278" v="19" actId="20577"/>
        <pc:sldMkLst>
          <pc:docMk/>
          <pc:sldMk cId="2882667157" sldId="4727"/>
        </pc:sldMkLst>
        <pc:spChg chg="mod">
          <ac:chgData name="jose.gimenez" userId="S::jose.gimenez_ageinglab.org#ext#@fhmuenster183.onmicrosoft.com::3b48b8cc-5da6-4cc1-aa1d-9ccff84f653f" providerId="AD" clId="Web-{A7665C33-229B-4CB3-A3D5-8A34746F605C}" dt="2022-07-21T16:44:32.278" v="19" actId="20577"/>
          <ac:spMkLst>
            <pc:docMk/>
            <pc:sldMk cId="2882667157" sldId="4727"/>
            <ac:spMk id="2" creationId="{9C1F4BD7-3284-4F97-B990-B4B5662F4A41}"/>
          </ac:spMkLst>
        </pc:spChg>
      </pc:sldChg>
      <pc:sldChg chg="modSp">
        <pc:chgData name="jose.gimenez" userId="S::jose.gimenez_ageinglab.org#ext#@fhmuenster183.onmicrosoft.com::3b48b8cc-5da6-4cc1-aa1d-9ccff84f653f" providerId="AD" clId="Web-{A7665C33-229B-4CB3-A3D5-8A34746F605C}" dt="2022-07-21T16:44:44.903" v="21" actId="20577"/>
        <pc:sldMkLst>
          <pc:docMk/>
          <pc:sldMk cId="1450511071" sldId="4728"/>
        </pc:sldMkLst>
        <pc:spChg chg="mod">
          <ac:chgData name="jose.gimenez" userId="S::jose.gimenez_ageinglab.org#ext#@fhmuenster183.onmicrosoft.com::3b48b8cc-5da6-4cc1-aa1d-9ccff84f653f" providerId="AD" clId="Web-{A7665C33-229B-4CB3-A3D5-8A34746F605C}" dt="2022-07-21T16:44:44.903" v="21" actId="20577"/>
          <ac:spMkLst>
            <pc:docMk/>
            <pc:sldMk cId="1450511071" sldId="4728"/>
            <ac:spMk id="2" creationId="{9C1F4BD7-3284-4F97-B990-B4B5662F4A41}"/>
          </ac:spMkLst>
        </pc:spChg>
        <pc:spChg chg="mod">
          <ac:chgData name="jose.gimenez" userId="S::jose.gimenez_ageinglab.org#ext#@fhmuenster183.onmicrosoft.com::3b48b8cc-5da6-4cc1-aa1d-9ccff84f653f" providerId="AD" clId="Web-{A7665C33-229B-4CB3-A3D5-8A34746F605C}" dt="2022-07-21T16:44:39.325" v="20" actId="20577"/>
          <ac:spMkLst>
            <pc:docMk/>
            <pc:sldMk cId="1450511071" sldId="4728"/>
            <ac:spMk id="9" creationId="{37E57F31-3E1B-2085-01CD-4EDD69749628}"/>
          </ac:spMkLst>
        </pc:spChg>
      </pc:sldChg>
      <pc:sldChg chg="modSp">
        <pc:chgData name="jose.gimenez" userId="S::jose.gimenez_ageinglab.org#ext#@fhmuenster183.onmicrosoft.com::3b48b8cc-5da6-4cc1-aa1d-9ccff84f653f" providerId="AD" clId="Web-{A7665C33-229B-4CB3-A3D5-8A34746F605C}" dt="2022-07-21T16:45:09.966" v="25" actId="20577"/>
        <pc:sldMkLst>
          <pc:docMk/>
          <pc:sldMk cId="2005329047" sldId="4731"/>
        </pc:sldMkLst>
        <pc:spChg chg="mod">
          <ac:chgData name="jose.gimenez" userId="S::jose.gimenez_ageinglab.org#ext#@fhmuenster183.onmicrosoft.com::3b48b8cc-5da6-4cc1-aa1d-9ccff84f653f" providerId="AD" clId="Web-{A7665C33-229B-4CB3-A3D5-8A34746F605C}" dt="2022-07-21T16:45:09.966" v="25" actId="20577"/>
          <ac:spMkLst>
            <pc:docMk/>
            <pc:sldMk cId="2005329047" sldId="4731"/>
            <ac:spMk id="18" creationId="{15F65A8B-3970-5C5A-528E-6CDEFF0B28B9}"/>
          </ac:spMkLst>
        </pc:spChg>
      </pc:sldChg>
      <pc:sldChg chg="modSp">
        <pc:chgData name="jose.gimenez" userId="S::jose.gimenez_ageinglab.org#ext#@fhmuenster183.onmicrosoft.com::3b48b8cc-5da6-4cc1-aa1d-9ccff84f653f" providerId="AD" clId="Web-{A7665C33-229B-4CB3-A3D5-8A34746F605C}" dt="2022-07-21T16:45:27.686" v="27" actId="20577"/>
        <pc:sldMkLst>
          <pc:docMk/>
          <pc:sldMk cId="762696733" sldId="4735"/>
        </pc:sldMkLst>
        <pc:spChg chg="mod">
          <ac:chgData name="jose.gimenez" userId="S::jose.gimenez_ageinglab.org#ext#@fhmuenster183.onmicrosoft.com::3b48b8cc-5da6-4cc1-aa1d-9ccff84f653f" providerId="AD" clId="Web-{A7665C33-229B-4CB3-A3D5-8A34746F605C}" dt="2022-07-21T16:45:27.686" v="27" actId="20577"/>
          <ac:spMkLst>
            <pc:docMk/>
            <pc:sldMk cId="762696733" sldId="4735"/>
            <ac:spMk id="3" creationId="{8DFA3B0B-D071-448A-8785-59506C238B35}"/>
          </ac:spMkLst>
        </pc:spChg>
      </pc:sldChg>
      <pc:sldChg chg="modSp">
        <pc:chgData name="jose.gimenez" userId="S::jose.gimenez_ageinglab.org#ext#@fhmuenster183.onmicrosoft.com::3b48b8cc-5da6-4cc1-aa1d-9ccff84f653f" providerId="AD" clId="Web-{A7665C33-229B-4CB3-A3D5-8A34746F605C}" dt="2022-07-21T16:45:20.029" v="26" actId="20577"/>
        <pc:sldMkLst>
          <pc:docMk/>
          <pc:sldMk cId="4209581045" sldId="4736"/>
        </pc:sldMkLst>
        <pc:spChg chg="mod">
          <ac:chgData name="jose.gimenez" userId="S::jose.gimenez_ageinglab.org#ext#@fhmuenster183.onmicrosoft.com::3b48b8cc-5da6-4cc1-aa1d-9ccff84f653f" providerId="AD" clId="Web-{A7665C33-229B-4CB3-A3D5-8A34746F605C}" dt="2022-07-21T16:45:20.029" v="26" actId="20577"/>
          <ac:spMkLst>
            <pc:docMk/>
            <pc:sldMk cId="4209581045" sldId="4736"/>
            <ac:spMk id="3" creationId="{BC1F4A30-38C5-B942-9DAD-0D390729DF64}"/>
          </ac:spMkLst>
        </pc:spChg>
      </pc:sldChg>
      <pc:sldChg chg="modSp">
        <pc:chgData name="jose.gimenez" userId="S::jose.gimenez_ageinglab.org#ext#@fhmuenster183.onmicrosoft.com::3b48b8cc-5da6-4cc1-aa1d-9ccff84f653f" providerId="AD" clId="Web-{A7665C33-229B-4CB3-A3D5-8A34746F605C}" dt="2022-07-21T16:45:36.795" v="28" actId="20577"/>
        <pc:sldMkLst>
          <pc:docMk/>
          <pc:sldMk cId="3566549197" sldId="4737"/>
        </pc:sldMkLst>
        <pc:spChg chg="mod">
          <ac:chgData name="jose.gimenez" userId="S::jose.gimenez_ageinglab.org#ext#@fhmuenster183.onmicrosoft.com::3b48b8cc-5da6-4cc1-aa1d-9ccff84f653f" providerId="AD" clId="Web-{A7665C33-229B-4CB3-A3D5-8A34746F605C}" dt="2022-07-21T16:45:36.795" v="28" actId="20577"/>
          <ac:spMkLst>
            <pc:docMk/>
            <pc:sldMk cId="3566549197" sldId="4737"/>
            <ac:spMk id="3" creationId="{BC1F4A30-38C5-B942-9DAD-0D390729DF64}"/>
          </ac:spMkLst>
        </pc:spChg>
      </pc:sldChg>
      <pc:sldChg chg="modSp">
        <pc:chgData name="jose.gimenez" userId="S::jose.gimenez_ageinglab.org#ext#@fhmuenster183.onmicrosoft.com::3b48b8cc-5da6-4cc1-aa1d-9ccff84f653f" providerId="AD" clId="Web-{A7665C33-229B-4CB3-A3D5-8A34746F605C}" dt="2022-07-21T16:46:22.734" v="35" actId="20577"/>
        <pc:sldMkLst>
          <pc:docMk/>
          <pc:sldMk cId="2498126686" sldId="4739"/>
        </pc:sldMkLst>
        <pc:spChg chg="mod">
          <ac:chgData name="jose.gimenez" userId="S::jose.gimenez_ageinglab.org#ext#@fhmuenster183.onmicrosoft.com::3b48b8cc-5da6-4cc1-aa1d-9ccff84f653f" providerId="AD" clId="Web-{A7665C33-229B-4CB3-A3D5-8A34746F605C}" dt="2022-07-21T16:46:22.734" v="35" actId="20577"/>
          <ac:spMkLst>
            <pc:docMk/>
            <pc:sldMk cId="2498126686" sldId="4739"/>
            <ac:spMk id="13" creationId="{DAE53910-6E37-78B2-D4D7-A629A94B717F}"/>
          </ac:spMkLst>
        </pc:spChg>
      </pc:sldChg>
      <pc:sldChg chg="modSp">
        <pc:chgData name="jose.gimenez" userId="S::jose.gimenez_ageinglab.org#ext#@fhmuenster183.onmicrosoft.com::3b48b8cc-5da6-4cc1-aa1d-9ccff84f653f" providerId="AD" clId="Web-{A7665C33-229B-4CB3-A3D5-8A34746F605C}" dt="2022-07-21T16:46:53.610" v="38" actId="20577"/>
        <pc:sldMkLst>
          <pc:docMk/>
          <pc:sldMk cId="51497769" sldId="4741"/>
        </pc:sldMkLst>
        <pc:spChg chg="mod">
          <ac:chgData name="jose.gimenez" userId="S::jose.gimenez_ageinglab.org#ext#@fhmuenster183.onmicrosoft.com::3b48b8cc-5da6-4cc1-aa1d-9ccff84f653f" providerId="AD" clId="Web-{A7665C33-229B-4CB3-A3D5-8A34746F605C}" dt="2022-07-21T16:46:53.610" v="38" actId="20577"/>
          <ac:spMkLst>
            <pc:docMk/>
            <pc:sldMk cId="51497769" sldId="4741"/>
            <ac:spMk id="13" creationId="{DAE53910-6E37-78B2-D4D7-A629A94B717F}"/>
          </ac:spMkLst>
        </pc:spChg>
      </pc:sldChg>
      <pc:sldChg chg="modSp">
        <pc:chgData name="jose.gimenez" userId="S::jose.gimenez_ageinglab.org#ext#@fhmuenster183.onmicrosoft.com::3b48b8cc-5da6-4cc1-aa1d-9ccff84f653f" providerId="AD" clId="Web-{A7665C33-229B-4CB3-A3D5-8A34746F605C}" dt="2022-07-21T16:47:01.829" v="39" actId="20577"/>
        <pc:sldMkLst>
          <pc:docMk/>
          <pc:sldMk cId="1015493727" sldId="4742"/>
        </pc:sldMkLst>
        <pc:spChg chg="mod">
          <ac:chgData name="jose.gimenez" userId="S::jose.gimenez_ageinglab.org#ext#@fhmuenster183.onmicrosoft.com::3b48b8cc-5da6-4cc1-aa1d-9ccff84f653f" providerId="AD" clId="Web-{A7665C33-229B-4CB3-A3D5-8A34746F605C}" dt="2022-07-21T16:47:01.829" v="39" actId="20577"/>
          <ac:spMkLst>
            <pc:docMk/>
            <pc:sldMk cId="1015493727" sldId="4742"/>
            <ac:spMk id="2" creationId="{3FEB6338-87DD-904D-2B43-7E963B8CB96B}"/>
          </ac:spMkLst>
        </pc:spChg>
      </pc:sldChg>
      <pc:sldChg chg="modSp">
        <pc:chgData name="jose.gimenez" userId="S::jose.gimenez_ageinglab.org#ext#@fhmuenster183.onmicrosoft.com::3b48b8cc-5da6-4cc1-aa1d-9ccff84f653f" providerId="AD" clId="Web-{A7665C33-229B-4CB3-A3D5-8A34746F605C}" dt="2022-07-21T16:47:29.190" v="42" actId="20577"/>
        <pc:sldMkLst>
          <pc:docMk/>
          <pc:sldMk cId="971415097" sldId="4744"/>
        </pc:sldMkLst>
        <pc:spChg chg="mod">
          <ac:chgData name="jose.gimenez" userId="S::jose.gimenez_ageinglab.org#ext#@fhmuenster183.onmicrosoft.com::3b48b8cc-5da6-4cc1-aa1d-9ccff84f653f" providerId="AD" clId="Web-{A7665C33-229B-4CB3-A3D5-8A34746F605C}" dt="2022-07-21T16:47:29.190" v="42" actId="20577"/>
          <ac:spMkLst>
            <pc:docMk/>
            <pc:sldMk cId="971415097" sldId="4744"/>
            <ac:spMk id="3" creationId="{4588BA2E-7C39-F0F1-6D7D-21409E0B4532}"/>
          </ac:spMkLst>
        </pc:spChg>
      </pc:sldChg>
      <pc:sldChg chg="modSp">
        <pc:chgData name="jose.gimenez" userId="S::jose.gimenez_ageinglab.org#ext#@fhmuenster183.onmicrosoft.com::3b48b8cc-5da6-4cc1-aa1d-9ccff84f653f" providerId="AD" clId="Web-{A7665C33-229B-4CB3-A3D5-8A34746F605C}" dt="2022-07-21T16:47:52.050" v="46" actId="20577"/>
        <pc:sldMkLst>
          <pc:docMk/>
          <pc:sldMk cId="1972135375" sldId="4752"/>
        </pc:sldMkLst>
        <pc:spChg chg="mod">
          <ac:chgData name="jose.gimenez" userId="S::jose.gimenez_ageinglab.org#ext#@fhmuenster183.onmicrosoft.com::3b48b8cc-5da6-4cc1-aa1d-9ccff84f653f" providerId="AD" clId="Web-{A7665C33-229B-4CB3-A3D5-8A34746F605C}" dt="2022-07-21T16:47:52.050" v="46" actId="20577"/>
          <ac:spMkLst>
            <pc:docMk/>
            <pc:sldMk cId="1972135375" sldId="4752"/>
            <ac:spMk id="3" creationId="{A1B5A6CD-0038-668E-7519-75C6642CAB05}"/>
          </ac:spMkLst>
        </pc:spChg>
      </pc:sldChg>
      <pc:sldChg chg="modSp">
        <pc:chgData name="jose.gimenez" userId="S::jose.gimenez_ageinglab.org#ext#@fhmuenster183.onmicrosoft.com::3b48b8cc-5da6-4cc1-aa1d-9ccff84f653f" providerId="AD" clId="Web-{A7665C33-229B-4CB3-A3D5-8A34746F605C}" dt="2022-07-21T16:42:31.133" v="1" actId="20577"/>
        <pc:sldMkLst>
          <pc:docMk/>
          <pc:sldMk cId="1552172350" sldId="4759"/>
        </pc:sldMkLst>
        <pc:spChg chg="mod">
          <ac:chgData name="jose.gimenez" userId="S::jose.gimenez_ageinglab.org#ext#@fhmuenster183.onmicrosoft.com::3b48b8cc-5da6-4cc1-aa1d-9ccff84f653f" providerId="AD" clId="Web-{A7665C33-229B-4CB3-A3D5-8A34746F605C}" dt="2022-07-21T16:42:31.133" v="1" actId="20577"/>
          <ac:spMkLst>
            <pc:docMk/>
            <pc:sldMk cId="1552172350" sldId="4759"/>
            <ac:spMk id="3" creationId="{CFDDA578-7C65-A20C-2201-D9AE6569CAEC}"/>
          </ac:spMkLst>
        </pc:spChg>
      </pc:sldChg>
      <pc:sldChg chg="modSp">
        <pc:chgData name="jose.gimenez" userId="S::jose.gimenez_ageinglab.org#ext#@fhmuenster183.onmicrosoft.com::3b48b8cc-5da6-4cc1-aa1d-9ccff84f653f" providerId="AD" clId="Web-{A7665C33-229B-4CB3-A3D5-8A34746F605C}" dt="2022-07-21T16:42:47.102" v="3" actId="20577"/>
        <pc:sldMkLst>
          <pc:docMk/>
          <pc:sldMk cId="1088513868" sldId="4760"/>
        </pc:sldMkLst>
        <pc:spChg chg="mod">
          <ac:chgData name="jose.gimenez" userId="S::jose.gimenez_ageinglab.org#ext#@fhmuenster183.onmicrosoft.com::3b48b8cc-5da6-4cc1-aa1d-9ccff84f653f" providerId="AD" clId="Web-{A7665C33-229B-4CB3-A3D5-8A34746F605C}" dt="2022-07-21T16:42:47.102" v="3" actId="20577"/>
          <ac:spMkLst>
            <pc:docMk/>
            <pc:sldMk cId="1088513868" sldId="4760"/>
            <ac:spMk id="3" creationId="{13C66856-F132-3C30-4355-64BCE83531D7}"/>
          </ac:spMkLst>
        </pc:spChg>
      </pc:sldChg>
      <pc:sldChg chg="modSp">
        <pc:chgData name="jose.gimenez" userId="S::jose.gimenez_ageinglab.org#ext#@fhmuenster183.onmicrosoft.com::3b48b8cc-5da6-4cc1-aa1d-9ccff84f653f" providerId="AD" clId="Web-{A7665C33-229B-4CB3-A3D5-8A34746F605C}" dt="2022-07-21T16:42:40.211" v="2" actId="20577"/>
        <pc:sldMkLst>
          <pc:docMk/>
          <pc:sldMk cId="3895299407" sldId="4761"/>
        </pc:sldMkLst>
        <pc:spChg chg="mod">
          <ac:chgData name="jose.gimenez" userId="S::jose.gimenez_ageinglab.org#ext#@fhmuenster183.onmicrosoft.com::3b48b8cc-5da6-4cc1-aa1d-9ccff84f653f" providerId="AD" clId="Web-{A7665C33-229B-4CB3-A3D5-8A34746F605C}" dt="2022-07-21T16:42:40.211" v="2" actId="20577"/>
          <ac:spMkLst>
            <pc:docMk/>
            <pc:sldMk cId="3895299407" sldId="4761"/>
            <ac:spMk id="3" creationId="{0FAD6E66-ED6A-6288-A565-C271968BEE9E}"/>
          </ac:spMkLst>
        </pc:spChg>
      </pc:sldChg>
      <pc:sldChg chg="modSp">
        <pc:chgData name="jose.gimenez" userId="S::jose.gimenez_ageinglab.org#ext#@fhmuenster183.onmicrosoft.com::3b48b8cc-5da6-4cc1-aa1d-9ccff84f653f" providerId="AD" clId="Web-{A7665C33-229B-4CB3-A3D5-8A34746F605C}" dt="2022-07-21T16:49:03.818" v="55" actId="20577"/>
        <pc:sldMkLst>
          <pc:docMk/>
          <pc:sldMk cId="1828698186" sldId="4762"/>
        </pc:sldMkLst>
        <pc:spChg chg="mod">
          <ac:chgData name="jose.gimenez" userId="S::jose.gimenez_ageinglab.org#ext#@fhmuenster183.onmicrosoft.com::3b48b8cc-5da6-4cc1-aa1d-9ccff84f653f" providerId="AD" clId="Web-{A7665C33-229B-4CB3-A3D5-8A34746F605C}" dt="2022-07-21T16:49:03.818" v="55" actId="20577"/>
          <ac:spMkLst>
            <pc:docMk/>
            <pc:sldMk cId="1828698186" sldId="4762"/>
            <ac:spMk id="3" creationId="{DE22FC4C-152A-9F67-02BC-3594257377B4}"/>
          </ac:spMkLst>
        </pc:spChg>
      </pc:sldChg>
      <pc:sldChg chg="modSp">
        <pc:chgData name="jose.gimenez" userId="S::jose.gimenez_ageinglab.org#ext#@fhmuenster183.onmicrosoft.com::3b48b8cc-5da6-4cc1-aa1d-9ccff84f653f" providerId="AD" clId="Web-{A7665C33-229B-4CB3-A3D5-8A34746F605C}" dt="2022-07-21T16:49:14.084" v="56" actId="20577"/>
        <pc:sldMkLst>
          <pc:docMk/>
          <pc:sldMk cId="905762144" sldId="4763"/>
        </pc:sldMkLst>
        <pc:spChg chg="mod">
          <ac:chgData name="jose.gimenez" userId="S::jose.gimenez_ageinglab.org#ext#@fhmuenster183.onmicrosoft.com::3b48b8cc-5da6-4cc1-aa1d-9ccff84f653f" providerId="AD" clId="Web-{A7665C33-229B-4CB3-A3D5-8A34746F605C}" dt="2022-07-21T16:49:14.084" v="56" actId="20577"/>
          <ac:spMkLst>
            <pc:docMk/>
            <pc:sldMk cId="905762144" sldId="4763"/>
            <ac:spMk id="3" creationId="{11245BAA-DF32-EA72-7950-DFAB3D5E6023}"/>
          </ac:spMkLst>
        </pc:spChg>
      </pc:sldChg>
      <pc:sldChg chg="modSp">
        <pc:chgData name="jose.gimenez" userId="S::jose.gimenez_ageinglab.org#ext#@fhmuenster183.onmicrosoft.com::3b48b8cc-5da6-4cc1-aa1d-9ccff84f653f" providerId="AD" clId="Web-{A7665C33-229B-4CB3-A3D5-8A34746F605C}" dt="2022-07-21T16:48:21.348" v="47" actId="20577"/>
        <pc:sldMkLst>
          <pc:docMk/>
          <pc:sldMk cId="4090381284" sldId="4764"/>
        </pc:sldMkLst>
        <pc:spChg chg="mod">
          <ac:chgData name="jose.gimenez" userId="S::jose.gimenez_ageinglab.org#ext#@fhmuenster183.onmicrosoft.com::3b48b8cc-5da6-4cc1-aa1d-9ccff84f653f" providerId="AD" clId="Web-{A7665C33-229B-4CB3-A3D5-8A34746F605C}" dt="2022-07-21T16:48:21.348" v="47" actId="20577"/>
          <ac:spMkLst>
            <pc:docMk/>
            <pc:sldMk cId="4090381284" sldId="4764"/>
            <ac:spMk id="3" creationId="{DBAF4864-80A9-25EB-5564-3E27F46068AD}"/>
          </ac:spMkLst>
        </pc:spChg>
      </pc:sldChg>
      <pc:sldChg chg="modSp">
        <pc:chgData name="jose.gimenez" userId="S::jose.gimenez_ageinglab.org#ext#@fhmuenster183.onmicrosoft.com::3b48b8cc-5da6-4cc1-aa1d-9ccff84f653f" providerId="AD" clId="Web-{A7665C33-229B-4CB3-A3D5-8A34746F605C}" dt="2022-07-21T16:48:27.082" v="48" actId="20577"/>
        <pc:sldMkLst>
          <pc:docMk/>
          <pc:sldMk cId="4261824889" sldId="4765"/>
        </pc:sldMkLst>
        <pc:spChg chg="mod">
          <ac:chgData name="jose.gimenez" userId="S::jose.gimenez_ageinglab.org#ext#@fhmuenster183.onmicrosoft.com::3b48b8cc-5da6-4cc1-aa1d-9ccff84f653f" providerId="AD" clId="Web-{A7665C33-229B-4CB3-A3D5-8A34746F605C}" dt="2022-07-21T16:48:27.082" v="48" actId="20577"/>
          <ac:spMkLst>
            <pc:docMk/>
            <pc:sldMk cId="4261824889" sldId="4765"/>
            <ac:spMk id="3" creationId="{71C91B13-24A9-3D97-1F86-915568707F4E}"/>
          </ac:spMkLst>
        </pc:spChg>
      </pc:sldChg>
      <pc:sldChg chg="modSp">
        <pc:chgData name="jose.gimenez" userId="S::jose.gimenez_ageinglab.org#ext#@fhmuenster183.onmicrosoft.com::3b48b8cc-5da6-4cc1-aa1d-9ccff84f653f" providerId="AD" clId="Web-{A7665C33-229B-4CB3-A3D5-8A34746F605C}" dt="2022-07-21T16:48:34.004" v="49" actId="20577"/>
        <pc:sldMkLst>
          <pc:docMk/>
          <pc:sldMk cId="3860728329" sldId="4768"/>
        </pc:sldMkLst>
        <pc:spChg chg="mod">
          <ac:chgData name="jose.gimenez" userId="S::jose.gimenez_ageinglab.org#ext#@fhmuenster183.onmicrosoft.com::3b48b8cc-5da6-4cc1-aa1d-9ccff84f653f" providerId="AD" clId="Web-{A7665C33-229B-4CB3-A3D5-8A34746F605C}" dt="2022-07-21T16:48:34.004" v="49" actId="20577"/>
          <ac:spMkLst>
            <pc:docMk/>
            <pc:sldMk cId="3860728329" sldId="4768"/>
            <ac:spMk id="2" creationId="{72B5C3DE-2A4E-F8AE-61C3-7C01C49667A1}"/>
          </ac:spMkLst>
        </pc:spChg>
      </pc:sldChg>
      <pc:sldChg chg="modSp">
        <pc:chgData name="jose.gimenez" userId="S::jose.gimenez_ageinglab.org#ext#@fhmuenster183.onmicrosoft.com::3b48b8cc-5da6-4cc1-aa1d-9ccff84f653f" providerId="AD" clId="Web-{A7665C33-229B-4CB3-A3D5-8A34746F605C}" dt="2022-07-21T16:48:41.051" v="50" actId="20577"/>
        <pc:sldMkLst>
          <pc:docMk/>
          <pc:sldMk cId="2658134782" sldId="4769"/>
        </pc:sldMkLst>
        <pc:spChg chg="mod">
          <ac:chgData name="jose.gimenez" userId="S::jose.gimenez_ageinglab.org#ext#@fhmuenster183.onmicrosoft.com::3b48b8cc-5da6-4cc1-aa1d-9ccff84f653f" providerId="AD" clId="Web-{A7665C33-229B-4CB3-A3D5-8A34746F605C}" dt="2022-07-21T16:48:41.051" v="50" actId="20577"/>
          <ac:spMkLst>
            <pc:docMk/>
            <pc:sldMk cId="2658134782" sldId="4769"/>
            <ac:spMk id="2" creationId="{ED40D3CC-1502-DB75-AED5-021EFD631AD0}"/>
          </ac:spMkLst>
        </pc:spChg>
      </pc:sldChg>
      <pc:sldChg chg="modSp">
        <pc:chgData name="jose.gimenez" userId="S::jose.gimenez_ageinglab.org#ext#@fhmuenster183.onmicrosoft.com::3b48b8cc-5da6-4cc1-aa1d-9ccff84f653f" providerId="AD" clId="Web-{A7665C33-229B-4CB3-A3D5-8A34746F605C}" dt="2022-07-21T16:48:52.458" v="53" actId="20577"/>
        <pc:sldMkLst>
          <pc:docMk/>
          <pc:sldMk cId="1434528809" sldId="4770"/>
        </pc:sldMkLst>
        <pc:spChg chg="mod">
          <ac:chgData name="jose.gimenez" userId="S::jose.gimenez_ageinglab.org#ext#@fhmuenster183.onmicrosoft.com::3b48b8cc-5da6-4cc1-aa1d-9ccff84f653f" providerId="AD" clId="Web-{A7665C33-229B-4CB3-A3D5-8A34746F605C}" dt="2022-07-21T16:48:52.458" v="53" actId="20577"/>
          <ac:spMkLst>
            <pc:docMk/>
            <pc:sldMk cId="1434528809" sldId="4770"/>
            <ac:spMk id="2" creationId="{9B5AB7D3-6F90-296D-0BDC-4E98EB5D8DB3}"/>
          </ac:spMkLst>
        </pc:spChg>
      </pc:sldChg>
      <pc:sldChg chg="modSp">
        <pc:chgData name="jose.gimenez" userId="S::jose.gimenez_ageinglab.org#ext#@fhmuenster183.onmicrosoft.com::3b48b8cc-5da6-4cc1-aa1d-9ccff84f653f" providerId="AD" clId="Web-{A7665C33-229B-4CB3-A3D5-8A34746F605C}" dt="2022-07-21T16:48:57.271" v="54" actId="20577"/>
        <pc:sldMkLst>
          <pc:docMk/>
          <pc:sldMk cId="2374664696" sldId="4771"/>
        </pc:sldMkLst>
        <pc:spChg chg="mod">
          <ac:chgData name="jose.gimenez" userId="S::jose.gimenez_ageinglab.org#ext#@fhmuenster183.onmicrosoft.com::3b48b8cc-5da6-4cc1-aa1d-9ccff84f653f" providerId="AD" clId="Web-{A7665C33-229B-4CB3-A3D5-8A34746F605C}" dt="2022-07-21T16:48:57.271" v="54" actId="20577"/>
          <ac:spMkLst>
            <pc:docMk/>
            <pc:sldMk cId="2374664696" sldId="4771"/>
            <ac:spMk id="2" creationId="{4E56C1F2-0351-215F-8FED-60230FF32741}"/>
          </ac:spMkLst>
        </pc:spChg>
      </pc:sldChg>
      <pc:sldChg chg="modSp">
        <pc:chgData name="jose.gimenez" userId="S::jose.gimenez_ageinglab.org#ext#@fhmuenster183.onmicrosoft.com::3b48b8cc-5da6-4cc1-aa1d-9ccff84f653f" providerId="AD" clId="Web-{A7665C33-229B-4CB3-A3D5-8A34746F605C}" dt="2022-07-21T16:47:13.611" v="40" actId="20577"/>
        <pc:sldMkLst>
          <pc:docMk/>
          <pc:sldMk cId="2877397838" sldId="4780"/>
        </pc:sldMkLst>
        <pc:spChg chg="mod">
          <ac:chgData name="jose.gimenez" userId="S::jose.gimenez_ageinglab.org#ext#@fhmuenster183.onmicrosoft.com::3b48b8cc-5da6-4cc1-aa1d-9ccff84f653f" providerId="AD" clId="Web-{A7665C33-229B-4CB3-A3D5-8A34746F605C}" dt="2022-07-21T16:47:13.611" v="40" actId="20577"/>
          <ac:spMkLst>
            <pc:docMk/>
            <pc:sldMk cId="2877397838" sldId="4780"/>
            <ac:spMk id="2" creationId="{0D0DE0DE-EC9C-FE59-6093-38A271E53F3E}"/>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71.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sv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svg"/><Relationship Id="rId4" Type="http://schemas.openxmlformats.org/officeDocument/2006/relationships/image" Target="../media/image62.svg"/><Relationship Id="rId9" Type="http://schemas.openxmlformats.org/officeDocument/2006/relationships/image" Target="../media/image67.png"/><Relationship Id="rId14" Type="http://schemas.openxmlformats.org/officeDocument/2006/relationships/image" Target="../media/image72.svg"/></Relationships>
</file>

<file path=ppt/diagrams/_rels/data2.xml.rels><?xml version="1.0" encoding="UTF-8" standalone="yes"?>
<Relationships xmlns="http://schemas.openxmlformats.org/package/2006/relationships"><Relationship Id="rId1" Type="http://schemas.openxmlformats.org/officeDocument/2006/relationships/hyperlink" Target="https://www.nielsen.com/us/en/press-releases/2012/nielsen-global-consumers-trust-in-earned-advertising-grows/" TargetMode="External"/></Relationships>
</file>

<file path=ppt/diagrams/_rels/data3.xml.rels><?xml version="1.0" encoding="UTF-8" standalone="yes"?>
<Relationships xmlns="http://schemas.openxmlformats.org/package/2006/relationships"><Relationship Id="rId8" Type="http://schemas.openxmlformats.org/officeDocument/2006/relationships/image" Target="../media/image104.sv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image" Target="../media/image98.svg"/><Relationship Id="rId1" Type="http://schemas.openxmlformats.org/officeDocument/2006/relationships/image" Target="../media/image97.png"/><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diagrams/_rels/data4.xml.rels><?xml version="1.0" encoding="UTF-8" standalone="yes"?>
<Relationships xmlns="http://schemas.openxmlformats.org/package/2006/relationships"><Relationship Id="rId8" Type="http://schemas.openxmlformats.org/officeDocument/2006/relationships/image" Target="../media/image141.svg"/><Relationship Id="rId3" Type="http://schemas.openxmlformats.org/officeDocument/2006/relationships/image" Target="../media/image63.png"/><Relationship Id="rId7" Type="http://schemas.openxmlformats.org/officeDocument/2006/relationships/image" Target="../media/image140.png"/><Relationship Id="rId2" Type="http://schemas.openxmlformats.org/officeDocument/2006/relationships/image" Target="../media/image136.svg"/><Relationship Id="rId1" Type="http://schemas.openxmlformats.org/officeDocument/2006/relationships/image" Target="../media/image135.png"/><Relationship Id="rId6" Type="http://schemas.openxmlformats.org/officeDocument/2006/relationships/image" Target="../media/image139.svg"/><Relationship Id="rId5" Type="http://schemas.openxmlformats.org/officeDocument/2006/relationships/image" Target="../media/image138.png"/><Relationship Id="rId10" Type="http://schemas.openxmlformats.org/officeDocument/2006/relationships/image" Target="../media/image143.svg"/><Relationship Id="rId4" Type="http://schemas.openxmlformats.org/officeDocument/2006/relationships/image" Target="../media/image137.svg"/><Relationship Id="rId9" Type="http://schemas.openxmlformats.org/officeDocument/2006/relationships/image" Target="../media/image14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71.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sv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svg"/><Relationship Id="rId4" Type="http://schemas.openxmlformats.org/officeDocument/2006/relationships/image" Target="../media/image62.svg"/><Relationship Id="rId9" Type="http://schemas.openxmlformats.org/officeDocument/2006/relationships/image" Target="../media/image67.png"/><Relationship Id="rId14" Type="http://schemas.openxmlformats.org/officeDocument/2006/relationships/image" Target="../media/image72.svg"/></Relationships>
</file>

<file path=ppt/diagrams/_rels/drawing2.xml.rels><?xml version="1.0" encoding="UTF-8" standalone="yes"?>
<Relationships xmlns="http://schemas.openxmlformats.org/package/2006/relationships"><Relationship Id="rId1" Type="http://schemas.openxmlformats.org/officeDocument/2006/relationships/hyperlink" Target="https://www.nielsen.com/us/en/press-releases/2012/nielsen-global-consumers-trust-in-earned-advertising-grows/"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104.sv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image" Target="../media/image98.svg"/><Relationship Id="rId1" Type="http://schemas.openxmlformats.org/officeDocument/2006/relationships/image" Target="../media/image97.png"/><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41.svg"/><Relationship Id="rId3" Type="http://schemas.openxmlformats.org/officeDocument/2006/relationships/image" Target="../media/image63.png"/><Relationship Id="rId7" Type="http://schemas.openxmlformats.org/officeDocument/2006/relationships/image" Target="../media/image140.png"/><Relationship Id="rId2" Type="http://schemas.openxmlformats.org/officeDocument/2006/relationships/image" Target="../media/image136.svg"/><Relationship Id="rId1" Type="http://schemas.openxmlformats.org/officeDocument/2006/relationships/image" Target="../media/image135.png"/><Relationship Id="rId6" Type="http://schemas.openxmlformats.org/officeDocument/2006/relationships/image" Target="../media/image139.svg"/><Relationship Id="rId5" Type="http://schemas.openxmlformats.org/officeDocument/2006/relationships/image" Target="../media/image138.png"/><Relationship Id="rId10" Type="http://schemas.openxmlformats.org/officeDocument/2006/relationships/image" Target="../media/image143.svg"/><Relationship Id="rId4" Type="http://schemas.openxmlformats.org/officeDocument/2006/relationships/image" Target="../media/image137.svg"/><Relationship Id="rId9" Type="http://schemas.openxmlformats.org/officeDocument/2006/relationships/image" Target="../media/image14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5C3FEB-629C-E24C-8190-6FAFA3CB873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de-DE"/>
        </a:p>
      </dgm:t>
    </dgm:pt>
    <dgm:pt modelId="{F1FDD44E-1455-664A-85EB-747AE89B172E}">
      <dgm:prSet custT="1"/>
      <dgm:spPr/>
      <dgm:t>
        <a:bodyPr/>
        <a:lstStyle/>
        <a:p>
          <a:pPr>
            <a:lnSpc>
              <a:spcPct val="100000"/>
            </a:lnSpc>
          </a:pPr>
          <a:r>
            <a:rPr lang="en-GB" sz="2000" b="1" i="0" dirty="0">
              <a:solidFill>
                <a:srgbClr val="000000"/>
              </a:solidFill>
            </a:rPr>
            <a:t>1. </a:t>
          </a:r>
          <a:r>
            <a:rPr lang="es-ES" sz="2000" b="1" i="0" dirty="0">
              <a:solidFill>
                <a:srgbClr val="000000"/>
              </a:solidFill>
            </a:rPr>
            <a:t>Construir un plan de marketing</a:t>
          </a:r>
        </a:p>
        <a:p>
          <a:pPr>
            <a:lnSpc>
              <a:spcPct val="100000"/>
            </a:lnSpc>
          </a:pPr>
          <a:endParaRPr lang="de-DE" sz="2000" b="1" dirty="0">
            <a:solidFill>
              <a:srgbClr val="000000"/>
            </a:solidFill>
          </a:endParaRPr>
        </a:p>
      </dgm:t>
    </dgm:pt>
    <dgm:pt modelId="{2DA207F8-43CC-1841-A219-92A287F3AFB2}" type="parTrans" cxnId="{8A58726E-D1CB-5C41-97E0-1DE62AAB1856}">
      <dgm:prSet/>
      <dgm:spPr/>
      <dgm:t>
        <a:bodyPr/>
        <a:lstStyle/>
        <a:p>
          <a:endParaRPr lang="de-DE"/>
        </a:p>
      </dgm:t>
    </dgm:pt>
    <dgm:pt modelId="{EC199303-C91F-7D4D-B53C-D19FC76A0C17}" type="sibTrans" cxnId="{8A58726E-D1CB-5C41-97E0-1DE62AAB1856}">
      <dgm:prSet/>
      <dgm:spPr/>
      <dgm:t>
        <a:bodyPr/>
        <a:lstStyle/>
        <a:p>
          <a:endParaRPr lang="de-DE"/>
        </a:p>
      </dgm:t>
    </dgm:pt>
    <dgm:pt modelId="{3C6ECBE5-B121-404C-9D81-500984F918A0}">
      <dgm:prSet custT="1"/>
      <dgm:spPr/>
      <dgm:t>
        <a:bodyPr/>
        <a:lstStyle/>
        <a:p>
          <a:pPr>
            <a:lnSpc>
              <a:spcPct val="100000"/>
            </a:lnSpc>
          </a:pPr>
          <a:r>
            <a:rPr lang="en-GB" sz="2000" b="1" i="0" dirty="0">
              <a:solidFill>
                <a:srgbClr val="000000"/>
              </a:solidFill>
            </a:rPr>
            <a:t>2. </a:t>
          </a:r>
          <a:r>
            <a:rPr lang="es-ES" sz="2000" b="1" i="0" dirty="0">
              <a:solidFill>
                <a:srgbClr val="000000"/>
              </a:solidFill>
            </a:rPr>
            <a:t>Crear personas de compra</a:t>
          </a:r>
        </a:p>
        <a:p>
          <a:pPr>
            <a:lnSpc>
              <a:spcPct val="100000"/>
            </a:lnSpc>
          </a:pPr>
          <a:endParaRPr lang="de-DE" sz="2000" b="1" dirty="0">
            <a:solidFill>
              <a:srgbClr val="000000"/>
            </a:solidFill>
          </a:endParaRPr>
        </a:p>
      </dgm:t>
    </dgm:pt>
    <dgm:pt modelId="{5242EBD5-B1EB-3143-8796-8A33A52E1AA9}" type="parTrans" cxnId="{46D47438-29AD-D44D-AA1A-317641815CAA}">
      <dgm:prSet/>
      <dgm:spPr/>
      <dgm:t>
        <a:bodyPr/>
        <a:lstStyle/>
        <a:p>
          <a:endParaRPr lang="de-DE"/>
        </a:p>
      </dgm:t>
    </dgm:pt>
    <dgm:pt modelId="{3C179454-D084-F84F-855C-856C83B24433}" type="sibTrans" cxnId="{46D47438-29AD-D44D-AA1A-317641815CAA}">
      <dgm:prSet/>
      <dgm:spPr/>
      <dgm:t>
        <a:bodyPr/>
        <a:lstStyle/>
        <a:p>
          <a:endParaRPr lang="de-DE"/>
        </a:p>
      </dgm:t>
    </dgm:pt>
    <dgm:pt modelId="{73D958C2-2FB0-FC4F-98D5-A07544E45B01}">
      <dgm:prSet custT="1"/>
      <dgm:spPr/>
      <dgm:t>
        <a:bodyPr/>
        <a:lstStyle/>
        <a:p>
          <a:pPr>
            <a:lnSpc>
              <a:spcPct val="100000"/>
            </a:lnSpc>
          </a:pPr>
          <a:r>
            <a:rPr lang="en-GB" sz="2000" b="1" i="0" dirty="0">
              <a:solidFill>
                <a:srgbClr val="000000"/>
              </a:solidFill>
            </a:rPr>
            <a:t>3. </a:t>
          </a:r>
          <a:r>
            <a:rPr lang="es-ES" sz="2000" b="1" i="0" dirty="0">
              <a:solidFill>
                <a:srgbClr val="000000"/>
              </a:solidFill>
            </a:rPr>
            <a:t>Identificar los objetivos</a:t>
          </a:r>
          <a:endParaRPr lang="de-DE" sz="2000" b="1" dirty="0">
            <a:solidFill>
              <a:srgbClr val="000000"/>
            </a:solidFill>
          </a:endParaRPr>
        </a:p>
      </dgm:t>
    </dgm:pt>
    <dgm:pt modelId="{32B26D82-11FF-9B40-9765-D9B3979F0881}" type="parTrans" cxnId="{FBD75D1C-756D-6742-B91D-463E16358567}">
      <dgm:prSet/>
      <dgm:spPr/>
      <dgm:t>
        <a:bodyPr/>
        <a:lstStyle/>
        <a:p>
          <a:endParaRPr lang="de-DE"/>
        </a:p>
      </dgm:t>
    </dgm:pt>
    <dgm:pt modelId="{DA16879D-F2B3-A347-AAFE-08BE16CC9578}" type="sibTrans" cxnId="{FBD75D1C-756D-6742-B91D-463E16358567}">
      <dgm:prSet/>
      <dgm:spPr/>
      <dgm:t>
        <a:bodyPr/>
        <a:lstStyle/>
        <a:p>
          <a:endParaRPr lang="de-DE"/>
        </a:p>
      </dgm:t>
    </dgm:pt>
    <dgm:pt modelId="{D9766258-89B8-9447-A366-5B194BAFBEE9}">
      <dgm:prSet custT="1"/>
      <dgm:spPr/>
      <dgm:t>
        <a:bodyPr/>
        <a:lstStyle/>
        <a:p>
          <a:pPr>
            <a:lnSpc>
              <a:spcPct val="100000"/>
            </a:lnSpc>
          </a:pPr>
          <a:r>
            <a:rPr lang="en-GB" sz="2000" b="1" i="0" dirty="0">
              <a:solidFill>
                <a:srgbClr val="000000"/>
              </a:solidFill>
            </a:rPr>
            <a:t>4. </a:t>
          </a:r>
          <a:r>
            <a:rPr lang="es-ES" sz="2000" b="1" i="0" dirty="0">
              <a:solidFill>
                <a:srgbClr val="000000"/>
              </a:solidFill>
            </a:rPr>
            <a:t>Seleccionar las herramientas adecuadas</a:t>
          </a:r>
          <a:endParaRPr lang="de-DE" sz="2000" b="1" dirty="0">
            <a:solidFill>
              <a:srgbClr val="000000"/>
            </a:solidFill>
          </a:endParaRPr>
        </a:p>
      </dgm:t>
    </dgm:pt>
    <dgm:pt modelId="{B3EF1793-94D6-D443-8D77-15384B84EFA7}" type="parTrans" cxnId="{C5CC1EFA-AA00-E04F-9198-8E0270A6488E}">
      <dgm:prSet/>
      <dgm:spPr/>
      <dgm:t>
        <a:bodyPr/>
        <a:lstStyle/>
        <a:p>
          <a:endParaRPr lang="de-DE"/>
        </a:p>
      </dgm:t>
    </dgm:pt>
    <dgm:pt modelId="{93661DD8-F0F6-904C-8866-B6FA263DC7AA}" type="sibTrans" cxnId="{C5CC1EFA-AA00-E04F-9198-8E0270A6488E}">
      <dgm:prSet/>
      <dgm:spPr/>
      <dgm:t>
        <a:bodyPr/>
        <a:lstStyle/>
        <a:p>
          <a:endParaRPr lang="de-DE"/>
        </a:p>
      </dgm:t>
    </dgm:pt>
    <dgm:pt modelId="{03342EE8-F6BC-4240-AAD5-0F8220A490A2}">
      <dgm:prSet custT="1"/>
      <dgm:spPr/>
      <dgm:t>
        <a:bodyPr/>
        <a:lstStyle/>
        <a:p>
          <a:pPr>
            <a:lnSpc>
              <a:spcPct val="100000"/>
            </a:lnSpc>
          </a:pPr>
          <a:r>
            <a:rPr lang="en-GB" sz="2000" b="1" i="0" dirty="0">
              <a:solidFill>
                <a:srgbClr val="000000"/>
              </a:solidFill>
            </a:rPr>
            <a:t>5. </a:t>
          </a:r>
          <a:r>
            <a:rPr lang="es-ES" sz="2000" b="1" i="0" dirty="0">
              <a:solidFill>
                <a:srgbClr val="000000"/>
              </a:solidFill>
            </a:rPr>
            <a:t>Revise sus medios de comunicación</a:t>
          </a:r>
          <a:endParaRPr lang="de-DE" sz="2000" b="1" dirty="0">
            <a:solidFill>
              <a:srgbClr val="000000"/>
            </a:solidFill>
          </a:endParaRPr>
        </a:p>
      </dgm:t>
    </dgm:pt>
    <dgm:pt modelId="{C2F0815A-B82E-384C-9B45-8816146B4BEB}" type="parTrans" cxnId="{A08D823F-1B60-B54F-90C6-5C4A289A8377}">
      <dgm:prSet/>
      <dgm:spPr/>
      <dgm:t>
        <a:bodyPr/>
        <a:lstStyle/>
        <a:p>
          <a:endParaRPr lang="de-DE"/>
        </a:p>
      </dgm:t>
    </dgm:pt>
    <dgm:pt modelId="{BD10CA7E-6536-6D4D-914E-32934FC0A5F2}" type="sibTrans" cxnId="{A08D823F-1B60-B54F-90C6-5C4A289A8377}">
      <dgm:prSet/>
      <dgm:spPr/>
      <dgm:t>
        <a:bodyPr/>
        <a:lstStyle/>
        <a:p>
          <a:endParaRPr lang="de-DE"/>
        </a:p>
      </dgm:t>
    </dgm:pt>
    <dgm:pt modelId="{CE5F22DD-2472-F146-A5FD-A4A262AA1213}">
      <dgm:prSet custT="1"/>
      <dgm:spPr/>
      <dgm:t>
        <a:bodyPr/>
        <a:lstStyle/>
        <a:p>
          <a:pPr>
            <a:lnSpc>
              <a:spcPct val="100000"/>
            </a:lnSpc>
          </a:pPr>
          <a:r>
            <a:rPr lang="en-GB" sz="2000" b="1" i="0" dirty="0">
              <a:solidFill>
                <a:srgbClr val="000000"/>
              </a:solidFill>
            </a:rPr>
            <a:t>6. </a:t>
          </a:r>
          <a:r>
            <a:rPr lang="es-ES" sz="2000" b="1" i="0" dirty="0">
              <a:solidFill>
                <a:srgbClr val="000000"/>
              </a:solidFill>
            </a:rPr>
            <a:t>Auditoría y planificación de campañas en los medios de comunicación</a:t>
          </a:r>
        </a:p>
        <a:p>
          <a:endParaRPr lang="es-ES" sz="2000" b="1" i="0" dirty="0">
            <a:solidFill>
              <a:srgbClr val="000000"/>
            </a:solidFill>
          </a:endParaRPr>
        </a:p>
        <a:p>
          <a:pPr>
            <a:lnSpc>
              <a:spcPct val="100000"/>
            </a:lnSpc>
          </a:pPr>
          <a:endParaRPr lang="de-DE" sz="2000" b="1" dirty="0">
            <a:solidFill>
              <a:srgbClr val="000000"/>
            </a:solidFill>
          </a:endParaRPr>
        </a:p>
      </dgm:t>
    </dgm:pt>
    <dgm:pt modelId="{233BF70F-FE40-B640-8235-36A8C17FA110}" type="parTrans" cxnId="{5FB19530-70FB-2E46-A443-14F426057778}">
      <dgm:prSet/>
      <dgm:spPr/>
      <dgm:t>
        <a:bodyPr/>
        <a:lstStyle/>
        <a:p>
          <a:endParaRPr lang="de-DE"/>
        </a:p>
      </dgm:t>
    </dgm:pt>
    <dgm:pt modelId="{D961C195-3D64-E240-BA53-9BAEAAC82F28}" type="sibTrans" cxnId="{5FB19530-70FB-2E46-A443-14F426057778}">
      <dgm:prSet/>
      <dgm:spPr/>
      <dgm:t>
        <a:bodyPr/>
        <a:lstStyle/>
        <a:p>
          <a:endParaRPr lang="de-DE"/>
        </a:p>
      </dgm:t>
    </dgm:pt>
    <dgm:pt modelId="{01FE1278-D2EA-E446-B780-9124024C8592}">
      <dgm:prSet custT="1"/>
      <dgm:spPr/>
      <dgm:t>
        <a:bodyPr/>
        <a:lstStyle/>
        <a:p>
          <a:pPr>
            <a:lnSpc>
              <a:spcPct val="100000"/>
            </a:lnSpc>
          </a:pPr>
          <a:r>
            <a:rPr lang="en-GB" sz="2000" b="1" i="0" dirty="0">
              <a:solidFill>
                <a:srgbClr val="000000"/>
              </a:solidFill>
            </a:rPr>
            <a:t>7. </a:t>
          </a:r>
          <a:r>
            <a:rPr lang="es-ES" sz="2000" b="1" i="0" dirty="0">
              <a:solidFill>
                <a:srgbClr val="000000"/>
              </a:solidFill>
            </a:rPr>
            <a:t>Llevarla a cabo</a:t>
          </a:r>
        </a:p>
        <a:p>
          <a:endParaRPr lang="es-ES" sz="2000" b="1" i="0" dirty="0">
            <a:solidFill>
              <a:srgbClr val="000000"/>
            </a:solidFill>
          </a:endParaRPr>
        </a:p>
        <a:p>
          <a:pPr>
            <a:lnSpc>
              <a:spcPct val="100000"/>
            </a:lnSpc>
          </a:pPr>
          <a:endParaRPr lang="de-DE" sz="2000" b="1" dirty="0">
            <a:solidFill>
              <a:srgbClr val="000000"/>
            </a:solidFill>
          </a:endParaRPr>
        </a:p>
      </dgm:t>
    </dgm:pt>
    <dgm:pt modelId="{CDEF776D-9496-F94C-BB0C-E45901F597FF}" type="parTrans" cxnId="{E860D606-4B71-F546-88FC-70961D9D219D}">
      <dgm:prSet/>
      <dgm:spPr/>
      <dgm:t>
        <a:bodyPr/>
        <a:lstStyle/>
        <a:p>
          <a:endParaRPr lang="de-DE"/>
        </a:p>
      </dgm:t>
    </dgm:pt>
    <dgm:pt modelId="{AF242FD5-FB6D-2347-86A5-F301FC47F839}" type="sibTrans" cxnId="{E860D606-4B71-F546-88FC-70961D9D219D}">
      <dgm:prSet/>
      <dgm:spPr/>
      <dgm:t>
        <a:bodyPr/>
        <a:lstStyle/>
        <a:p>
          <a:endParaRPr lang="de-DE"/>
        </a:p>
      </dgm:t>
    </dgm:pt>
    <dgm:pt modelId="{B7C13011-C1AC-46BB-97B6-3A26EA2DC6B6}" type="pres">
      <dgm:prSet presAssocID="{D65C3FEB-629C-E24C-8190-6FAFA3CB8738}" presName="root" presStyleCnt="0">
        <dgm:presLayoutVars>
          <dgm:dir/>
          <dgm:resizeHandles val="exact"/>
        </dgm:presLayoutVars>
      </dgm:prSet>
      <dgm:spPr/>
    </dgm:pt>
    <dgm:pt modelId="{7BD912D7-012E-4581-BAEE-4ADE35ECAE9B}" type="pres">
      <dgm:prSet presAssocID="{F1FDD44E-1455-664A-85EB-747AE89B172E}" presName="compNode" presStyleCnt="0"/>
      <dgm:spPr/>
    </dgm:pt>
    <dgm:pt modelId="{13BEC278-3AA6-460F-9AB9-D48DC1E031AD}" type="pres">
      <dgm:prSet presAssocID="{F1FDD44E-1455-664A-85EB-747AE89B172E}" presName="iconRect" presStyleLbl="node1" presStyleIdx="0" presStyleCnt="7" custScaleX="178471" custScaleY="183835" custLinFactNeighborX="2859" custLinFactNeighborY="-677"/>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solidFill>
            <a:srgbClr val="FED100"/>
          </a:solidFill>
        </a:ln>
      </dgm:spPr>
      <dgm:extLst>
        <a:ext uri="{E40237B7-FDA0-4F09-8148-C483321AD2D9}">
          <dgm14:cNvPr xmlns:dgm14="http://schemas.microsoft.com/office/drawing/2010/diagram" id="0" name="" descr="Tools"/>
        </a:ext>
      </dgm:extLst>
    </dgm:pt>
    <dgm:pt modelId="{BA64DE43-1177-49D2-8A62-82723C78D958}" type="pres">
      <dgm:prSet presAssocID="{F1FDD44E-1455-664A-85EB-747AE89B172E}" presName="spaceRect" presStyleCnt="0"/>
      <dgm:spPr/>
    </dgm:pt>
    <dgm:pt modelId="{65122FD1-13CA-4382-A7C2-DA4D74330229}" type="pres">
      <dgm:prSet presAssocID="{F1FDD44E-1455-664A-85EB-747AE89B172E}" presName="textRect" presStyleLbl="revTx" presStyleIdx="0" presStyleCnt="7" custLinFactNeighborX="-423" custLinFactNeighborY="24119">
        <dgm:presLayoutVars>
          <dgm:chMax val="1"/>
          <dgm:chPref val="1"/>
        </dgm:presLayoutVars>
      </dgm:prSet>
      <dgm:spPr/>
    </dgm:pt>
    <dgm:pt modelId="{1FE29AE8-623E-4BC8-871E-2CA8C5A14A38}" type="pres">
      <dgm:prSet presAssocID="{EC199303-C91F-7D4D-B53C-D19FC76A0C17}" presName="sibTrans" presStyleCnt="0"/>
      <dgm:spPr/>
    </dgm:pt>
    <dgm:pt modelId="{7052EA71-1FEA-4C70-8485-8456F2A16B29}" type="pres">
      <dgm:prSet presAssocID="{3C6ECBE5-B121-404C-9D81-500984F918A0}" presName="compNode" presStyleCnt="0"/>
      <dgm:spPr/>
    </dgm:pt>
    <dgm:pt modelId="{F498F277-DFF3-4463-836A-00D54023ECDE}" type="pres">
      <dgm:prSet presAssocID="{3C6ECBE5-B121-404C-9D81-500984F918A0}" presName="iconRect" presStyleLbl="node1" presStyleIdx="1" presStyleCnt="7" custScaleX="170793" custScaleY="184537"/>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solidFill>
            <a:srgbClr val="FED100"/>
          </a:solidFill>
        </a:ln>
      </dgm:spPr>
      <dgm:extLst>
        <a:ext uri="{E40237B7-FDA0-4F09-8148-C483321AD2D9}">
          <dgm14:cNvPr xmlns:dgm14="http://schemas.microsoft.com/office/drawing/2010/diagram" id="0" name="" descr="Benutzer"/>
        </a:ext>
      </dgm:extLst>
    </dgm:pt>
    <dgm:pt modelId="{CDC3E005-199F-4AFE-8BBC-C91F33010159}" type="pres">
      <dgm:prSet presAssocID="{3C6ECBE5-B121-404C-9D81-500984F918A0}" presName="spaceRect" presStyleCnt="0"/>
      <dgm:spPr/>
    </dgm:pt>
    <dgm:pt modelId="{BB9FBE70-0407-410B-B1BA-4F809714531D}" type="pres">
      <dgm:prSet presAssocID="{3C6ECBE5-B121-404C-9D81-500984F918A0}" presName="textRect" presStyleLbl="revTx" presStyleIdx="1" presStyleCnt="7" custLinFactNeighborX="-2573" custLinFactNeighborY="17687">
        <dgm:presLayoutVars>
          <dgm:chMax val="1"/>
          <dgm:chPref val="1"/>
        </dgm:presLayoutVars>
      </dgm:prSet>
      <dgm:spPr/>
    </dgm:pt>
    <dgm:pt modelId="{DAB85B62-C4AF-4E49-85A9-11BE527D5FA6}" type="pres">
      <dgm:prSet presAssocID="{3C179454-D084-F84F-855C-856C83B24433}" presName="sibTrans" presStyleCnt="0"/>
      <dgm:spPr/>
    </dgm:pt>
    <dgm:pt modelId="{D0345992-909C-4B3A-97AF-B9265E4BA997}" type="pres">
      <dgm:prSet presAssocID="{73D958C2-2FB0-FC4F-98D5-A07544E45B01}" presName="compNode" presStyleCnt="0"/>
      <dgm:spPr/>
    </dgm:pt>
    <dgm:pt modelId="{D1312472-6094-4A97-B331-65662CE078F3}" type="pres">
      <dgm:prSet presAssocID="{73D958C2-2FB0-FC4F-98D5-A07544E45B01}" presName="iconRect" presStyleLbl="node1" presStyleIdx="2" presStyleCnt="7" custScaleX="160257" custScaleY="181950"/>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solidFill>
            <a:srgbClr val="FED100"/>
          </a:solidFill>
        </a:ln>
      </dgm:spPr>
      <dgm:extLst>
        <a:ext uri="{E40237B7-FDA0-4F09-8148-C483321AD2D9}">
          <dgm14:cNvPr xmlns:dgm14="http://schemas.microsoft.com/office/drawing/2010/diagram" id="0" name="" descr="Volltreffer"/>
        </a:ext>
      </dgm:extLst>
    </dgm:pt>
    <dgm:pt modelId="{9CA7D8E3-403B-40D0-B6B1-753D2B0D67DE}" type="pres">
      <dgm:prSet presAssocID="{73D958C2-2FB0-FC4F-98D5-A07544E45B01}" presName="spaceRect" presStyleCnt="0"/>
      <dgm:spPr/>
    </dgm:pt>
    <dgm:pt modelId="{DE548CB0-7B76-417A-B8D3-F5097154CCF3}" type="pres">
      <dgm:prSet presAssocID="{73D958C2-2FB0-FC4F-98D5-A07544E45B01}" presName="textRect" presStyleLbl="revTx" presStyleIdx="2" presStyleCnt="7" custLinFactNeighborX="1930" custLinFactNeighborY="16079">
        <dgm:presLayoutVars>
          <dgm:chMax val="1"/>
          <dgm:chPref val="1"/>
        </dgm:presLayoutVars>
      </dgm:prSet>
      <dgm:spPr/>
    </dgm:pt>
    <dgm:pt modelId="{1CB600AA-6C7D-4540-88E9-0831B682D76B}" type="pres">
      <dgm:prSet presAssocID="{DA16879D-F2B3-A347-AAFE-08BE16CC9578}" presName="sibTrans" presStyleCnt="0"/>
      <dgm:spPr/>
    </dgm:pt>
    <dgm:pt modelId="{3DC29893-2577-40A7-8C4A-3C20A1DC1645}" type="pres">
      <dgm:prSet presAssocID="{D9766258-89B8-9447-A366-5B194BAFBEE9}" presName="compNode" presStyleCnt="0"/>
      <dgm:spPr/>
    </dgm:pt>
    <dgm:pt modelId="{9DA3B61D-C9E1-4E1E-9330-04B791B1EA87}" type="pres">
      <dgm:prSet presAssocID="{D9766258-89B8-9447-A366-5B194BAFBEE9}" presName="iconRect" presStyleLbl="node1" presStyleIdx="3" presStyleCnt="7" custScaleX="170440" custScaleY="185340"/>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solidFill>
            <a:srgbClr val="FED100"/>
          </a:solidFill>
        </a:ln>
      </dgm:spPr>
      <dgm:extLst>
        <a:ext uri="{E40237B7-FDA0-4F09-8148-C483321AD2D9}">
          <dgm14:cNvPr xmlns:dgm14="http://schemas.microsoft.com/office/drawing/2010/diagram" id="0" name="" descr="Single gear"/>
        </a:ext>
      </dgm:extLst>
    </dgm:pt>
    <dgm:pt modelId="{DB8EF021-7F3E-4BFF-9C7C-B1A6C78A7032}" type="pres">
      <dgm:prSet presAssocID="{D9766258-89B8-9447-A366-5B194BAFBEE9}" presName="spaceRect" presStyleCnt="0"/>
      <dgm:spPr/>
    </dgm:pt>
    <dgm:pt modelId="{49EE7F94-BDED-4011-907F-B14872ADA241}" type="pres">
      <dgm:prSet presAssocID="{D9766258-89B8-9447-A366-5B194BAFBEE9}" presName="textRect" presStyleLbl="revTx" presStyleIdx="3" presStyleCnt="7" custScaleX="128321" custLinFactNeighborX="0" custLinFactNeighborY="14472">
        <dgm:presLayoutVars>
          <dgm:chMax val="1"/>
          <dgm:chPref val="1"/>
        </dgm:presLayoutVars>
      </dgm:prSet>
      <dgm:spPr/>
    </dgm:pt>
    <dgm:pt modelId="{FB97B578-4287-4B0E-9C1F-C52765866032}" type="pres">
      <dgm:prSet presAssocID="{93661DD8-F0F6-904C-8866-B6FA263DC7AA}" presName="sibTrans" presStyleCnt="0"/>
      <dgm:spPr/>
    </dgm:pt>
    <dgm:pt modelId="{22A52FA7-B37E-41C4-95A9-B918F72E7B9B}" type="pres">
      <dgm:prSet presAssocID="{03342EE8-F6BC-4240-AAD5-0F8220A490A2}" presName="compNode" presStyleCnt="0"/>
      <dgm:spPr/>
    </dgm:pt>
    <dgm:pt modelId="{57F33BEC-61C1-4F0E-9CF6-B4517AB00B27}" type="pres">
      <dgm:prSet presAssocID="{03342EE8-F6BC-4240-AAD5-0F8220A490A2}" presName="iconRect" presStyleLbl="node1" presStyleIdx="4" presStyleCnt="7" custScaleX="160966" custScaleY="173488"/>
      <dgm:spPr>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solidFill>
            <a:srgbClr val="FED100"/>
          </a:solidFill>
        </a:ln>
      </dgm:spPr>
      <dgm:extLst>
        <a:ext uri="{E40237B7-FDA0-4F09-8148-C483321AD2D9}">
          <dgm14:cNvPr xmlns:dgm14="http://schemas.microsoft.com/office/drawing/2010/diagram" id="0" name="" descr="Wiedergabe"/>
        </a:ext>
      </dgm:extLst>
    </dgm:pt>
    <dgm:pt modelId="{35E2D0C1-EDF0-4D48-ADC5-2F5610FB01A0}" type="pres">
      <dgm:prSet presAssocID="{03342EE8-F6BC-4240-AAD5-0F8220A490A2}" presName="spaceRect" presStyleCnt="0"/>
      <dgm:spPr/>
    </dgm:pt>
    <dgm:pt modelId="{6E82786B-47FD-4C6F-AC5D-4861D358DBB4}" type="pres">
      <dgm:prSet presAssocID="{03342EE8-F6BC-4240-AAD5-0F8220A490A2}" presName="textRect" presStyleLbl="revTx" presStyleIdx="4" presStyleCnt="7" custLinFactNeighborX="643" custLinFactNeighborY="14472">
        <dgm:presLayoutVars>
          <dgm:chMax val="1"/>
          <dgm:chPref val="1"/>
        </dgm:presLayoutVars>
      </dgm:prSet>
      <dgm:spPr/>
    </dgm:pt>
    <dgm:pt modelId="{D4E1E904-D89D-426B-8E21-B803EE47C881}" type="pres">
      <dgm:prSet presAssocID="{BD10CA7E-6536-6D4D-914E-32934FC0A5F2}" presName="sibTrans" presStyleCnt="0"/>
      <dgm:spPr/>
    </dgm:pt>
    <dgm:pt modelId="{FC08E394-7E8D-425A-8AAE-477F6C3C1E7E}" type="pres">
      <dgm:prSet presAssocID="{CE5F22DD-2472-F146-A5FD-A4A262AA1213}" presName="compNode" presStyleCnt="0"/>
      <dgm:spPr/>
    </dgm:pt>
    <dgm:pt modelId="{449D1A5A-F74D-4198-A291-FAAC7DE21466}" type="pres">
      <dgm:prSet presAssocID="{CE5F22DD-2472-F146-A5FD-A4A262AA1213}" presName="iconRect" presStyleLbl="node1" presStyleIdx="5" presStyleCnt="7" custScaleX="162927" custScaleY="179205" custLinFactNeighborX="-2859" custLinFactNeighborY="481"/>
      <dgm:spPr>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solidFill>
            <a:srgbClr val="FED100"/>
          </a:solidFill>
        </a:ln>
      </dgm:spPr>
      <dgm:extLst>
        <a:ext uri="{E40237B7-FDA0-4F09-8148-C483321AD2D9}">
          <dgm14:cNvPr xmlns:dgm14="http://schemas.microsoft.com/office/drawing/2010/diagram" id="0" name="" descr="Zeitung"/>
        </a:ext>
      </dgm:extLst>
    </dgm:pt>
    <dgm:pt modelId="{5EBB9C87-5BA5-4C38-8718-ADA8350B4E5F}" type="pres">
      <dgm:prSet presAssocID="{CE5F22DD-2472-F146-A5FD-A4A262AA1213}" presName="spaceRect" presStyleCnt="0"/>
      <dgm:spPr/>
    </dgm:pt>
    <dgm:pt modelId="{8F576C9B-1BEF-435A-86CE-839BA7686ED3}" type="pres">
      <dgm:prSet presAssocID="{CE5F22DD-2472-F146-A5FD-A4A262AA1213}" presName="textRect" presStyleLbl="revTx" presStyleIdx="5" presStyleCnt="7" custScaleX="130084" custLinFactNeighborX="643" custLinFactNeighborY="17687">
        <dgm:presLayoutVars>
          <dgm:chMax val="1"/>
          <dgm:chPref val="1"/>
        </dgm:presLayoutVars>
      </dgm:prSet>
      <dgm:spPr/>
    </dgm:pt>
    <dgm:pt modelId="{D05C8387-B19D-4E73-AA4E-CE27B2D69CF0}" type="pres">
      <dgm:prSet presAssocID="{D961C195-3D64-E240-BA53-9BAEAAC82F28}" presName="sibTrans" presStyleCnt="0"/>
      <dgm:spPr/>
    </dgm:pt>
    <dgm:pt modelId="{5EA609F7-F96C-4562-8F6C-08D47303BB8E}" type="pres">
      <dgm:prSet presAssocID="{01FE1278-D2EA-E446-B780-9124024C8592}" presName="compNode" presStyleCnt="0"/>
      <dgm:spPr/>
    </dgm:pt>
    <dgm:pt modelId="{A2583411-FEB1-4A57-925A-BFFD0A07E655}" type="pres">
      <dgm:prSet presAssocID="{01FE1278-D2EA-E446-B780-9124024C8592}" presName="iconRect" presStyleLbl="node1" presStyleIdx="6" presStyleCnt="7" custScaleX="170604" custScaleY="184923"/>
      <dgm:spPr>
        <a:blipFill>
          <a:blip xmlns:r="http://schemas.openxmlformats.org/officeDocument/2006/relationships"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a:blipFill>
        <a:ln>
          <a:solidFill>
            <a:srgbClr val="FED100"/>
          </a:solidFill>
        </a:ln>
      </dgm:spPr>
      <dgm:extLst>
        <a:ext uri="{E40237B7-FDA0-4F09-8148-C483321AD2D9}">
          <dgm14:cNvPr xmlns:dgm14="http://schemas.microsoft.com/office/drawing/2010/diagram" id="0" name="" descr="Apfel"/>
        </a:ext>
      </dgm:extLst>
    </dgm:pt>
    <dgm:pt modelId="{2A929363-1A44-463D-9B7B-BB961484F596}" type="pres">
      <dgm:prSet presAssocID="{01FE1278-D2EA-E446-B780-9124024C8592}" presName="spaceRect" presStyleCnt="0"/>
      <dgm:spPr/>
    </dgm:pt>
    <dgm:pt modelId="{E222DC5A-45F9-4A72-BE25-B6C550008DEF}" type="pres">
      <dgm:prSet presAssocID="{01FE1278-D2EA-E446-B780-9124024C8592}" presName="textRect" presStyleLbl="revTx" presStyleIdx="6" presStyleCnt="7" custLinFactNeighborX="423" custLinFactNeighborY="14471">
        <dgm:presLayoutVars>
          <dgm:chMax val="1"/>
          <dgm:chPref val="1"/>
        </dgm:presLayoutVars>
      </dgm:prSet>
      <dgm:spPr/>
    </dgm:pt>
  </dgm:ptLst>
  <dgm:cxnLst>
    <dgm:cxn modelId="{E860D606-4B71-F546-88FC-70961D9D219D}" srcId="{D65C3FEB-629C-E24C-8190-6FAFA3CB8738}" destId="{01FE1278-D2EA-E446-B780-9124024C8592}" srcOrd="6" destOrd="0" parTransId="{CDEF776D-9496-F94C-BB0C-E45901F597FF}" sibTransId="{AF242FD5-FB6D-2347-86A5-F301FC47F839}"/>
    <dgm:cxn modelId="{7FB9C308-B9D6-5147-BC4E-581351F1D552}" type="presOf" srcId="{3C6ECBE5-B121-404C-9D81-500984F918A0}" destId="{BB9FBE70-0407-410B-B1BA-4F809714531D}" srcOrd="0" destOrd="0" presId="urn:microsoft.com/office/officeart/2018/2/layout/IconLabelList"/>
    <dgm:cxn modelId="{B66BC00C-6D1F-5641-8685-99AB5E9A4E2D}" type="presOf" srcId="{73D958C2-2FB0-FC4F-98D5-A07544E45B01}" destId="{DE548CB0-7B76-417A-B8D3-F5097154CCF3}" srcOrd="0" destOrd="0" presId="urn:microsoft.com/office/officeart/2018/2/layout/IconLabelList"/>
    <dgm:cxn modelId="{FBD75D1C-756D-6742-B91D-463E16358567}" srcId="{D65C3FEB-629C-E24C-8190-6FAFA3CB8738}" destId="{73D958C2-2FB0-FC4F-98D5-A07544E45B01}" srcOrd="2" destOrd="0" parTransId="{32B26D82-11FF-9B40-9765-D9B3979F0881}" sibTransId="{DA16879D-F2B3-A347-AAFE-08BE16CC9578}"/>
    <dgm:cxn modelId="{5FB19530-70FB-2E46-A443-14F426057778}" srcId="{D65C3FEB-629C-E24C-8190-6FAFA3CB8738}" destId="{CE5F22DD-2472-F146-A5FD-A4A262AA1213}" srcOrd="5" destOrd="0" parTransId="{233BF70F-FE40-B640-8235-36A8C17FA110}" sibTransId="{D961C195-3D64-E240-BA53-9BAEAAC82F28}"/>
    <dgm:cxn modelId="{9D9E9D33-D975-DD4C-827A-EE00A2E96A01}" type="presOf" srcId="{D65C3FEB-629C-E24C-8190-6FAFA3CB8738}" destId="{B7C13011-C1AC-46BB-97B6-3A26EA2DC6B6}" srcOrd="0" destOrd="0" presId="urn:microsoft.com/office/officeart/2018/2/layout/IconLabelList"/>
    <dgm:cxn modelId="{46D47438-29AD-D44D-AA1A-317641815CAA}" srcId="{D65C3FEB-629C-E24C-8190-6FAFA3CB8738}" destId="{3C6ECBE5-B121-404C-9D81-500984F918A0}" srcOrd="1" destOrd="0" parTransId="{5242EBD5-B1EB-3143-8796-8A33A52E1AA9}" sibTransId="{3C179454-D084-F84F-855C-856C83B24433}"/>
    <dgm:cxn modelId="{169C213F-C5D1-1D44-A7B7-70198BB66283}" type="presOf" srcId="{01FE1278-D2EA-E446-B780-9124024C8592}" destId="{E222DC5A-45F9-4A72-BE25-B6C550008DEF}" srcOrd="0" destOrd="0" presId="urn:microsoft.com/office/officeart/2018/2/layout/IconLabelList"/>
    <dgm:cxn modelId="{A08D823F-1B60-B54F-90C6-5C4A289A8377}" srcId="{D65C3FEB-629C-E24C-8190-6FAFA3CB8738}" destId="{03342EE8-F6BC-4240-AAD5-0F8220A490A2}" srcOrd="4" destOrd="0" parTransId="{C2F0815A-B82E-384C-9B45-8816146B4BEB}" sibTransId="{BD10CA7E-6536-6D4D-914E-32934FC0A5F2}"/>
    <dgm:cxn modelId="{60AAF14C-B1ED-614A-B1D4-A9C493783EFE}" type="presOf" srcId="{03342EE8-F6BC-4240-AAD5-0F8220A490A2}" destId="{6E82786B-47FD-4C6F-AC5D-4861D358DBB4}" srcOrd="0" destOrd="0" presId="urn:microsoft.com/office/officeart/2018/2/layout/IconLabelList"/>
    <dgm:cxn modelId="{8A58726E-D1CB-5C41-97E0-1DE62AAB1856}" srcId="{D65C3FEB-629C-E24C-8190-6FAFA3CB8738}" destId="{F1FDD44E-1455-664A-85EB-747AE89B172E}" srcOrd="0" destOrd="0" parTransId="{2DA207F8-43CC-1841-A219-92A287F3AFB2}" sibTransId="{EC199303-C91F-7D4D-B53C-D19FC76A0C17}"/>
    <dgm:cxn modelId="{E3F95150-B8BD-904C-800E-45887E74FB97}" type="presOf" srcId="{F1FDD44E-1455-664A-85EB-747AE89B172E}" destId="{65122FD1-13CA-4382-A7C2-DA4D74330229}" srcOrd="0" destOrd="0" presId="urn:microsoft.com/office/officeart/2018/2/layout/IconLabelList"/>
    <dgm:cxn modelId="{F31660E1-ED9F-7E4B-9769-5310C545C053}" type="presOf" srcId="{D9766258-89B8-9447-A366-5B194BAFBEE9}" destId="{49EE7F94-BDED-4011-907F-B14872ADA241}" srcOrd="0" destOrd="0" presId="urn:microsoft.com/office/officeart/2018/2/layout/IconLabelList"/>
    <dgm:cxn modelId="{AF9D47E1-5EEE-D043-86FE-D2B73D08A571}" type="presOf" srcId="{CE5F22DD-2472-F146-A5FD-A4A262AA1213}" destId="{8F576C9B-1BEF-435A-86CE-839BA7686ED3}" srcOrd="0" destOrd="0" presId="urn:microsoft.com/office/officeart/2018/2/layout/IconLabelList"/>
    <dgm:cxn modelId="{C5CC1EFA-AA00-E04F-9198-8E0270A6488E}" srcId="{D65C3FEB-629C-E24C-8190-6FAFA3CB8738}" destId="{D9766258-89B8-9447-A366-5B194BAFBEE9}" srcOrd="3" destOrd="0" parTransId="{B3EF1793-94D6-D443-8D77-15384B84EFA7}" sibTransId="{93661DD8-F0F6-904C-8866-B6FA263DC7AA}"/>
    <dgm:cxn modelId="{CD4B724A-ABC1-504F-BA99-DA6B47472164}" type="presParOf" srcId="{B7C13011-C1AC-46BB-97B6-3A26EA2DC6B6}" destId="{7BD912D7-012E-4581-BAEE-4ADE35ECAE9B}" srcOrd="0" destOrd="0" presId="urn:microsoft.com/office/officeart/2018/2/layout/IconLabelList"/>
    <dgm:cxn modelId="{D1D00186-0592-594C-9ED3-9FD947165CC3}" type="presParOf" srcId="{7BD912D7-012E-4581-BAEE-4ADE35ECAE9B}" destId="{13BEC278-3AA6-460F-9AB9-D48DC1E031AD}" srcOrd="0" destOrd="0" presId="urn:microsoft.com/office/officeart/2018/2/layout/IconLabelList"/>
    <dgm:cxn modelId="{19CEBC51-EBA4-4B45-BCEF-8D5D1578D00F}" type="presParOf" srcId="{7BD912D7-012E-4581-BAEE-4ADE35ECAE9B}" destId="{BA64DE43-1177-49D2-8A62-82723C78D958}" srcOrd="1" destOrd="0" presId="urn:microsoft.com/office/officeart/2018/2/layout/IconLabelList"/>
    <dgm:cxn modelId="{D7937E94-7085-684D-B78E-FD21AAC281CC}" type="presParOf" srcId="{7BD912D7-012E-4581-BAEE-4ADE35ECAE9B}" destId="{65122FD1-13CA-4382-A7C2-DA4D74330229}" srcOrd="2" destOrd="0" presId="urn:microsoft.com/office/officeart/2018/2/layout/IconLabelList"/>
    <dgm:cxn modelId="{F38ADF24-D4E1-CC43-9F40-AE62A0A4940F}" type="presParOf" srcId="{B7C13011-C1AC-46BB-97B6-3A26EA2DC6B6}" destId="{1FE29AE8-623E-4BC8-871E-2CA8C5A14A38}" srcOrd="1" destOrd="0" presId="urn:microsoft.com/office/officeart/2018/2/layout/IconLabelList"/>
    <dgm:cxn modelId="{044C1C64-0613-454D-A81B-850B0B3D6087}" type="presParOf" srcId="{B7C13011-C1AC-46BB-97B6-3A26EA2DC6B6}" destId="{7052EA71-1FEA-4C70-8485-8456F2A16B29}" srcOrd="2" destOrd="0" presId="urn:microsoft.com/office/officeart/2018/2/layout/IconLabelList"/>
    <dgm:cxn modelId="{A85EA5B0-6F12-9B4D-8FAF-B945023BF33A}" type="presParOf" srcId="{7052EA71-1FEA-4C70-8485-8456F2A16B29}" destId="{F498F277-DFF3-4463-836A-00D54023ECDE}" srcOrd="0" destOrd="0" presId="urn:microsoft.com/office/officeart/2018/2/layout/IconLabelList"/>
    <dgm:cxn modelId="{74D31609-DEDB-064F-B126-7589244E9F4B}" type="presParOf" srcId="{7052EA71-1FEA-4C70-8485-8456F2A16B29}" destId="{CDC3E005-199F-4AFE-8BBC-C91F33010159}" srcOrd="1" destOrd="0" presId="urn:microsoft.com/office/officeart/2018/2/layout/IconLabelList"/>
    <dgm:cxn modelId="{89695A76-1B91-F34D-B0DD-486BD774E627}" type="presParOf" srcId="{7052EA71-1FEA-4C70-8485-8456F2A16B29}" destId="{BB9FBE70-0407-410B-B1BA-4F809714531D}" srcOrd="2" destOrd="0" presId="urn:microsoft.com/office/officeart/2018/2/layout/IconLabelList"/>
    <dgm:cxn modelId="{B2AC4743-EECE-FB4C-80A6-C125AA9066DD}" type="presParOf" srcId="{B7C13011-C1AC-46BB-97B6-3A26EA2DC6B6}" destId="{DAB85B62-C4AF-4E49-85A9-11BE527D5FA6}" srcOrd="3" destOrd="0" presId="urn:microsoft.com/office/officeart/2018/2/layout/IconLabelList"/>
    <dgm:cxn modelId="{BC9F96F1-3260-E047-BFD0-343DD9F22679}" type="presParOf" srcId="{B7C13011-C1AC-46BB-97B6-3A26EA2DC6B6}" destId="{D0345992-909C-4B3A-97AF-B9265E4BA997}" srcOrd="4" destOrd="0" presId="urn:microsoft.com/office/officeart/2018/2/layout/IconLabelList"/>
    <dgm:cxn modelId="{B707698B-6D50-6843-AB0D-252CE1702F50}" type="presParOf" srcId="{D0345992-909C-4B3A-97AF-B9265E4BA997}" destId="{D1312472-6094-4A97-B331-65662CE078F3}" srcOrd="0" destOrd="0" presId="urn:microsoft.com/office/officeart/2018/2/layout/IconLabelList"/>
    <dgm:cxn modelId="{F0B6FB29-6D39-3242-9FE1-5C256AC8C764}" type="presParOf" srcId="{D0345992-909C-4B3A-97AF-B9265E4BA997}" destId="{9CA7D8E3-403B-40D0-B6B1-753D2B0D67DE}" srcOrd="1" destOrd="0" presId="urn:microsoft.com/office/officeart/2018/2/layout/IconLabelList"/>
    <dgm:cxn modelId="{CDF27504-9514-7843-8159-203D12A4CC2B}" type="presParOf" srcId="{D0345992-909C-4B3A-97AF-B9265E4BA997}" destId="{DE548CB0-7B76-417A-B8D3-F5097154CCF3}" srcOrd="2" destOrd="0" presId="urn:microsoft.com/office/officeart/2018/2/layout/IconLabelList"/>
    <dgm:cxn modelId="{4E9125BD-EFFA-F349-81E8-DA47E49C997E}" type="presParOf" srcId="{B7C13011-C1AC-46BB-97B6-3A26EA2DC6B6}" destId="{1CB600AA-6C7D-4540-88E9-0831B682D76B}" srcOrd="5" destOrd="0" presId="urn:microsoft.com/office/officeart/2018/2/layout/IconLabelList"/>
    <dgm:cxn modelId="{C907F001-475B-CA47-A0AC-A38C688822C3}" type="presParOf" srcId="{B7C13011-C1AC-46BB-97B6-3A26EA2DC6B6}" destId="{3DC29893-2577-40A7-8C4A-3C20A1DC1645}" srcOrd="6" destOrd="0" presId="urn:microsoft.com/office/officeart/2018/2/layout/IconLabelList"/>
    <dgm:cxn modelId="{11C90AC5-50E9-784C-A98D-D634D5AA91B0}" type="presParOf" srcId="{3DC29893-2577-40A7-8C4A-3C20A1DC1645}" destId="{9DA3B61D-C9E1-4E1E-9330-04B791B1EA87}" srcOrd="0" destOrd="0" presId="urn:microsoft.com/office/officeart/2018/2/layout/IconLabelList"/>
    <dgm:cxn modelId="{857DF5DE-C3C2-AE46-88A2-0C2011DCD671}" type="presParOf" srcId="{3DC29893-2577-40A7-8C4A-3C20A1DC1645}" destId="{DB8EF021-7F3E-4BFF-9C7C-B1A6C78A7032}" srcOrd="1" destOrd="0" presId="urn:microsoft.com/office/officeart/2018/2/layout/IconLabelList"/>
    <dgm:cxn modelId="{EDA144B2-D950-ED41-845F-D90B2B8E311D}" type="presParOf" srcId="{3DC29893-2577-40A7-8C4A-3C20A1DC1645}" destId="{49EE7F94-BDED-4011-907F-B14872ADA241}" srcOrd="2" destOrd="0" presId="urn:microsoft.com/office/officeart/2018/2/layout/IconLabelList"/>
    <dgm:cxn modelId="{F27D3919-892B-C44C-8EBB-CFEFC3570138}" type="presParOf" srcId="{B7C13011-C1AC-46BB-97B6-3A26EA2DC6B6}" destId="{FB97B578-4287-4B0E-9C1F-C52765866032}" srcOrd="7" destOrd="0" presId="urn:microsoft.com/office/officeart/2018/2/layout/IconLabelList"/>
    <dgm:cxn modelId="{13EA7458-BCC9-AD46-AC25-E619E2B8BB0B}" type="presParOf" srcId="{B7C13011-C1AC-46BB-97B6-3A26EA2DC6B6}" destId="{22A52FA7-B37E-41C4-95A9-B918F72E7B9B}" srcOrd="8" destOrd="0" presId="urn:microsoft.com/office/officeart/2018/2/layout/IconLabelList"/>
    <dgm:cxn modelId="{E7CD8DA6-DE1D-B74D-8533-66FF60331E8A}" type="presParOf" srcId="{22A52FA7-B37E-41C4-95A9-B918F72E7B9B}" destId="{57F33BEC-61C1-4F0E-9CF6-B4517AB00B27}" srcOrd="0" destOrd="0" presId="urn:microsoft.com/office/officeart/2018/2/layout/IconLabelList"/>
    <dgm:cxn modelId="{0F8ECEEF-FF7F-5D46-84BC-AD994013E1C6}" type="presParOf" srcId="{22A52FA7-B37E-41C4-95A9-B918F72E7B9B}" destId="{35E2D0C1-EDF0-4D48-ADC5-2F5610FB01A0}" srcOrd="1" destOrd="0" presId="urn:microsoft.com/office/officeart/2018/2/layout/IconLabelList"/>
    <dgm:cxn modelId="{63A3BB9B-A75B-264D-AC77-C1AB7AD76DF6}" type="presParOf" srcId="{22A52FA7-B37E-41C4-95A9-B918F72E7B9B}" destId="{6E82786B-47FD-4C6F-AC5D-4861D358DBB4}" srcOrd="2" destOrd="0" presId="urn:microsoft.com/office/officeart/2018/2/layout/IconLabelList"/>
    <dgm:cxn modelId="{6B31767B-DD6E-C94D-A5DC-13FD7A084B9C}" type="presParOf" srcId="{B7C13011-C1AC-46BB-97B6-3A26EA2DC6B6}" destId="{D4E1E904-D89D-426B-8E21-B803EE47C881}" srcOrd="9" destOrd="0" presId="urn:microsoft.com/office/officeart/2018/2/layout/IconLabelList"/>
    <dgm:cxn modelId="{BFBB5A49-6D61-A54C-AF3C-1368D702064B}" type="presParOf" srcId="{B7C13011-C1AC-46BB-97B6-3A26EA2DC6B6}" destId="{FC08E394-7E8D-425A-8AAE-477F6C3C1E7E}" srcOrd="10" destOrd="0" presId="urn:microsoft.com/office/officeart/2018/2/layout/IconLabelList"/>
    <dgm:cxn modelId="{9B311A1B-139F-B947-9893-61E257BAD1F5}" type="presParOf" srcId="{FC08E394-7E8D-425A-8AAE-477F6C3C1E7E}" destId="{449D1A5A-F74D-4198-A291-FAAC7DE21466}" srcOrd="0" destOrd="0" presId="urn:microsoft.com/office/officeart/2018/2/layout/IconLabelList"/>
    <dgm:cxn modelId="{02B21C8D-CCFE-244D-B3EF-12FDFE9A1333}" type="presParOf" srcId="{FC08E394-7E8D-425A-8AAE-477F6C3C1E7E}" destId="{5EBB9C87-5BA5-4C38-8718-ADA8350B4E5F}" srcOrd="1" destOrd="0" presId="urn:microsoft.com/office/officeart/2018/2/layout/IconLabelList"/>
    <dgm:cxn modelId="{2BD6650A-DCCE-BB46-A0D0-D919F034EFDC}" type="presParOf" srcId="{FC08E394-7E8D-425A-8AAE-477F6C3C1E7E}" destId="{8F576C9B-1BEF-435A-86CE-839BA7686ED3}" srcOrd="2" destOrd="0" presId="urn:microsoft.com/office/officeart/2018/2/layout/IconLabelList"/>
    <dgm:cxn modelId="{0F1059CD-14C3-0644-A9B4-C2EC06E5219E}" type="presParOf" srcId="{B7C13011-C1AC-46BB-97B6-3A26EA2DC6B6}" destId="{D05C8387-B19D-4E73-AA4E-CE27B2D69CF0}" srcOrd="11" destOrd="0" presId="urn:microsoft.com/office/officeart/2018/2/layout/IconLabelList"/>
    <dgm:cxn modelId="{656C9228-8360-724D-A61A-8FB5E7046C93}" type="presParOf" srcId="{B7C13011-C1AC-46BB-97B6-3A26EA2DC6B6}" destId="{5EA609F7-F96C-4562-8F6C-08D47303BB8E}" srcOrd="12" destOrd="0" presId="urn:microsoft.com/office/officeart/2018/2/layout/IconLabelList"/>
    <dgm:cxn modelId="{14AB3E06-9B4B-F44F-AC57-5DA93C2C2B59}" type="presParOf" srcId="{5EA609F7-F96C-4562-8F6C-08D47303BB8E}" destId="{A2583411-FEB1-4A57-925A-BFFD0A07E655}" srcOrd="0" destOrd="0" presId="urn:microsoft.com/office/officeart/2018/2/layout/IconLabelList"/>
    <dgm:cxn modelId="{85D63A45-CC37-1148-B14F-E3E1DA06721F}" type="presParOf" srcId="{5EA609F7-F96C-4562-8F6C-08D47303BB8E}" destId="{2A929363-1A44-463D-9B7B-BB961484F596}" srcOrd="1" destOrd="0" presId="urn:microsoft.com/office/officeart/2018/2/layout/IconLabelList"/>
    <dgm:cxn modelId="{EF081468-6A6A-314F-B47D-D14D672E24B6}" type="presParOf" srcId="{5EA609F7-F96C-4562-8F6C-08D47303BB8E}" destId="{E222DC5A-45F9-4A72-BE25-B6C550008DE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8E0BFC-11C5-4576-A176-3F55349B598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965A1CA-249F-434C-B555-CB45F94E8CD2}">
      <dgm:prSet/>
      <dgm:spPr>
        <a:ln>
          <a:solidFill>
            <a:srgbClr val="FED100"/>
          </a:solidFill>
        </a:ln>
      </dgm:spPr>
      <dgm:t>
        <a:bodyPr/>
        <a:lstStyle/>
        <a:p>
          <a:r>
            <a:rPr lang="es-ES" dirty="0">
              <a:solidFill>
                <a:srgbClr val="4D4D4D"/>
              </a:solidFill>
            </a:rPr>
            <a:t>El boca a boca es una herramienta muy poderosa. Una empresa tiene </a:t>
          </a:r>
          <a:r>
            <a:rPr lang="es-ES" b="1" dirty="0">
              <a:solidFill>
                <a:srgbClr val="4D4D4D"/>
              </a:solidFill>
            </a:rPr>
            <a:t>que ofrecer una experiencia al cliente que supere sus expectativas</a:t>
          </a:r>
          <a:r>
            <a:rPr lang="es-ES" dirty="0">
              <a:solidFill>
                <a:srgbClr val="4D4D4D"/>
              </a:solidFill>
            </a:rPr>
            <a:t> a lo largo de todo el proceso de compra. </a:t>
          </a:r>
        </a:p>
        <a:p>
          <a:endParaRPr lang="en-US" dirty="0">
            <a:solidFill>
              <a:srgbClr val="4D4D4D"/>
            </a:solidFill>
          </a:endParaRPr>
        </a:p>
      </dgm:t>
    </dgm:pt>
    <dgm:pt modelId="{FDD7E221-328A-4601-9FAA-4D42F1DF5A45}" type="parTrans" cxnId="{E1F8DAD0-8CB0-4701-878E-D80D3913DD59}">
      <dgm:prSet/>
      <dgm:spPr/>
      <dgm:t>
        <a:bodyPr/>
        <a:lstStyle/>
        <a:p>
          <a:endParaRPr lang="en-US"/>
        </a:p>
      </dgm:t>
    </dgm:pt>
    <dgm:pt modelId="{FF8D4DCE-0BF3-4A0F-89A1-8CF602BCD6D5}" type="sibTrans" cxnId="{E1F8DAD0-8CB0-4701-878E-D80D3913DD59}">
      <dgm:prSet/>
      <dgm:spPr/>
      <dgm:t>
        <a:bodyPr/>
        <a:lstStyle/>
        <a:p>
          <a:endParaRPr lang="en-US"/>
        </a:p>
      </dgm:t>
    </dgm:pt>
    <dgm:pt modelId="{441557B7-B1A2-45F7-9165-8E061A91D916}">
      <dgm:prSet/>
      <dgm:spPr>
        <a:ln>
          <a:solidFill>
            <a:srgbClr val="FED100"/>
          </a:solidFill>
        </a:ln>
      </dgm:spPr>
      <dgm:t>
        <a:bodyPr/>
        <a:lstStyle/>
        <a:p>
          <a:r>
            <a:rPr lang="es-ES" dirty="0">
              <a:solidFill>
                <a:srgbClr val="4D4D4D"/>
              </a:solidFill>
            </a:rPr>
            <a:t>La satisfacción también conduce a la </a:t>
          </a:r>
          <a:r>
            <a:rPr lang="es-ES" b="1" dirty="0">
              <a:solidFill>
                <a:srgbClr val="4D4D4D"/>
              </a:solidFill>
            </a:rPr>
            <a:t>fidelidad a su marca</a:t>
          </a:r>
          <a:r>
            <a:rPr lang="es-ES" dirty="0">
              <a:solidFill>
                <a:srgbClr val="4D4D4D"/>
              </a:solidFill>
            </a:rPr>
            <a:t>. Los clientes repiten su compra y la promocionan a otras personas.</a:t>
          </a:r>
        </a:p>
        <a:p>
          <a:endParaRPr lang="en-US" dirty="0">
            <a:solidFill>
              <a:srgbClr val="4D4D4D"/>
            </a:solidFill>
          </a:endParaRPr>
        </a:p>
      </dgm:t>
    </dgm:pt>
    <dgm:pt modelId="{A9BB7B5B-150A-437D-B34E-586557B07B1D}" type="parTrans" cxnId="{97BA0E47-722B-494B-B25D-53E39E2AFACA}">
      <dgm:prSet/>
      <dgm:spPr/>
      <dgm:t>
        <a:bodyPr/>
        <a:lstStyle/>
        <a:p>
          <a:endParaRPr lang="en-US"/>
        </a:p>
      </dgm:t>
    </dgm:pt>
    <dgm:pt modelId="{375A073E-FA87-4E5E-BA52-AEE8E6AA8753}" type="sibTrans" cxnId="{97BA0E47-722B-494B-B25D-53E39E2AFACA}">
      <dgm:prSet/>
      <dgm:spPr/>
      <dgm:t>
        <a:bodyPr/>
        <a:lstStyle/>
        <a:p>
          <a:endParaRPr lang="en-US"/>
        </a:p>
      </dgm:t>
    </dgm:pt>
    <dgm:pt modelId="{016AAACC-AB53-4329-A64B-B2B9CDC7F79B}">
      <dgm:prSet/>
      <dgm:spPr>
        <a:ln>
          <a:solidFill>
            <a:srgbClr val="FED100"/>
          </a:solidFill>
        </a:ln>
      </dgm:spPr>
      <dgm:t>
        <a:bodyPr/>
        <a:lstStyle/>
        <a:p>
          <a:r>
            <a:rPr lang="es-ES" dirty="0">
              <a:solidFill>
                <a:srgbClr val="4D4D4D"/>
              </a:solidFill>
            </a:rPr>
            <a:t>La gente confía en las recomendaciones de sus familiares y amigos, según </a:t>
          </a:r>
          <a:r>
            <a:rPr lang="es-ES" dirty="0">
              <a:solidFill>
                <a:srgbClr val="4D4D4D"/>
              </a:solidFill>
              <a:hlinkClick xmlns:r="http://schemas.openxmlformats.org/officeDocument/2006/relationships" r:id="rId1"/>
            </a:rPr>
            <a:t>Nielson</a:t>
          </a:r>
          <a:r>
            <a:rPr lang="es-ES" dirty="0">
              <a:solidFill>
                <a:srgbClr val="4D4D4D"/>
              </a:solidFill>
            </a:rPr>
            <a:t>, por lo que se trata de una técnica eficaz y que genera altos índices de conversación. </a:t>
          </a:r>
        </a:p>
        <a:p>
          <a:r>
            <a:rPr lang="en-GB" dirty="0">
              <a:solidFill>
                <a:srgbClr val="4D4D4D"/>
              </a:solidFill>
            </a:rPr>
            <a:t> </a:t>
          </a:r>
          <a:endParaRPr lang="en-US" dirty="0">
            <a:solidFill>
              <a:srgbClr val="4D4D4D"/>
            </a:solidFill>
          </a:endParaRPr>
        </a:p>
      </dgm:t>
    </dgm:pt>
    <dgm:pt modelId="{210A04E3-692E-429B-ACE1-3F00DF869D26}" type="parTrans" cxnId="{624BB246-BD63-4ED3-B119-8FAE523261EB}">
      <dgm:prSet/>
      <dgm:spPr/>
      <dgm:t>
        <a:bodyPr/>
        <a:lstStyle/>
        <a:p>
          <a:endParaRPr lang="en-US"/>
        </a:p>
      </dgm:t>
    </dgm:pt>
    <dgm:pt modelId="{14EDE4DE-BCB3-4A9D-A9B8-88E267E9D0FC}" type="sibTrans" cxnId="{624BB246-BD63-4ED3-B119-8FAE523261EB}">
      <dgm:prSet/>
      <dgm:spPr/>
      <dgm:t>
        <a:bodyPr/>
        <a:lstStyle/>
        <a:p>
          <a:endParaRPr lang="en-US"/>
        </a:p>
      </dgm:t>
    </dgm:pt>
    <dgm:pt modelId="{F13533F1-45F9-994C-9F34-FE87475BCD23}" type="pres">
      <dgm:prSet presAssocID="{498E0BFC-11C5-4576-A176-3F55349B5987}" presName="hierChild1" presStyleCnt="0">
        <dgm:presLayoutVars>
          <dgm:chPref val="1"/>
          <dgm:dir/>
          <dgm:animOne val="branch"/>
          <dgm:animLvl val="lvl"/>
          <dgm:resizeHandles/>
        </dgm:presLayoutVars>
      </dgm:prSet>
      <dgm:spPr/>
    </dgm:pt>
    <dgm:pt modelId="{0FC512A8-5241-4445-AE67-52E58768C384}" type="pres">
      <dgm:prSet presAssocID="{3965A1CA-249F-434C-B555-CB45F94E8CD2}" presName="hierRoot1" presStyleCnt="0"/>
      <dgm:spPr/>
    </dgm:pt>
    <dgm:pt modelId="{3FBDC586-3568-AB4C-855A-7A67B4741F60}" type="pres">
      <dgm:prSet presAssocID="{3965A1CA-249F-434C-B555-CB45F94E8CD2}" presName="composite" presStyleCnt="0"/>
      <dgm:spPr/>
    </dgm:pt>
    <dgm:pt modelId="{96CE950B-5FD4-974E-BC2C-948677602C80}" type="pres">
      <dgm:prSet presAssocID="{3965A1CA-249F-434C-B555-CB45F94E8CD2}" presName="background" presStyleLbl="node0" presStyleIdx="0" presStyleCnt="3"/>
      <dgm:spPr>
        <a:solidFill>
          <a:srgbClr val="85D2E1"/>
        </a:solidFill>
      </dgm:spPr>
    </dgm:pt>
    <dgm:pt modelId="{3368DD1A-B2C8-BB49-981A-4272C4068E7A}" type="pres">
      <dgm:prSet presAssocID="{3965A1CA-249F-434C-B555-CB45F94E8CD2}" presName="text" presStyleLbl="fgAcc0" presStyleIdx="0" presStyleCnt="3" custScaleY="134878">
        <dgm:presLayoutVars>
          <dgm:chPref val="3"/>
        </dgm:presLayoutVars>
      </dgm:prSet>
      <dgm:spPr/>
    </dgm:pt>
    <dgm:pt modelId="{8BF8B0F3-33F8-9A47-A1B3-B157B8DF86C2}" type="pres">
      <dgm:prSet presAssocID="{3965A1CA-249F-434C-B555-CB45F94E8CD2}" presName="hierChild2" presStyleCnt="0"/>
      <dgm:spPr/>
    </dgm:pt>
    <dgm:pt modelId="{E8F9EB47-F761-964E-96C2-6742DD77DA26}" type="pres">
      <dgm:prSet presAssocID="{441557B7-B1A2-45F7-9165-8E061A91D916}" presName="hierRoot1" presStyleCnt="0"/>
      <dgm:spPr/>
    </dgm:pt>
    <dgm:pt modelId="{1E2A3A09-5E89-BC47-BA16-3273AD59DDD9}" type="pres">
      <dgm:prSet presAssocID="{441557B7-B1A2-45F7-9165-8E061A91D916}" presName="composite" presStyleCnt="0"/>
      <dgm:spPr/>
    </dgm:pt>
    <dgm:pt modelId="{CCB5B4DB-ED60-E844-8780-57FF74036B3E}" type="pres">
      <dgm:prSet presAssocID="{441557B7-B1A2-45F7-9165-8E061A91D916}" presName="background" presStyleLbl="node0" presStyleIdx="1" presStyleCnt="3"/>
      <dgm:spPr>
        <a:solidFill>
          <a:srgbClr val="85D2E1"/>
        </a:solidFill>
      </dgm:spPr>
    </dgm:pt>
    <dgm:pt modelId="{5CFD3E78-C49F-8B44-9E53-CEF48D47EDF4}" type="pres">
      <dgm:prSet presAssocID="{441557B7-B1A2-45F7-9165-8E061A91D916}" presName="text" presStyleLbl="fgAcc0" presStyleIdx="1" presStyleCnt="3" custScaleY="137579">
        <dgm:presLayoutVars>
          <dgm:chPref val="3"/>
        </dgm:presLayoutVars>
      </dgm:prSet>
      <dgm:spPr/>
    </dgm:pt>
    <dgm:pt modelId="{A41D3C70-BBC4-974F-A9BF-0402D899A970}" type="pres">
      <dgm:prSet presAssocID="{441557B7-B1A2-45F7-9165-8E061A91D916}" presName="hierChild2" presStyleCnt="0"/>
      <dgm:spPr/>
    </dgm:pt>
    <dgm:pt modelId="{830CD215-3627-4A4F-BF87-81979B8772D1}" type="pres">
      <dgm:prSet presAssocID="{016AAACC-AB53-4329-A64B-B2B9CDC7F79B}" presName="hierRoot1" presStyleCnt="0"/>
      <dgm:spPr/>
    </dgm:pt>
    <dgm:pt modelId="{5328E4D9-21B6-F64B-90D7-17BA0E3002B0}" type="pres">
      <dgm:prSet presAssocID="{016AAACC-AB53-4329-A64B-B2B9CDC7F79B}" presName="composite" presStyleCnt="0"/>
      <dgm:spPr/>
    </dgm:pt>
    <dgm:pt modelId="{30869EF5-A740-E349-B4E5-8EE60F2C9C68}" type="pres">
      <dgm:prSet presAssocID="{016AAACC-AB53-4329-A64B-B2B9CDC7F79B}" presName="background" presStyleLbl="node0" presStyleIdx="2" presStyleCnt="3"/>
      <dgm:spPr>
        <a:solidFill>
          <a:srgbClr val="85D2E1"/>
        </a:solidFill>
      </dgm:spPr>
    </dgm:pt>
    <dgm:pt modelId="{1BE17C05-CF51-E84C-9DDF-46267684F1E3}" type="pres">
      <dgm:prSet presAssocID="{016AAACC-AB53-4329-A64B-B2B9CDC7F79B}" presName="text" presStyleLbl="fgAcc0" presStyleIdx="2" presStyleCnt="3" custScaleY="135771" custLinFactNeighborX="0" custLinFactNeighborY="894">
        <dgm:presLayoutVars>
          <dgm:chPref val="3"/>
        </dgm:presLayoutVars>
      </dgm:prSet>
      <dgm:spPr/>
    </dgm:pt>
    <dgm:pt modelId="{83402D35-C0C7-8047-8B45-59E81663A55D}" type="pres">
      <dgm:prSet presAssocID="{016AAACC-AB53-4329-A64B-B2B9CDC7F79B}" presName="hierChild2" presStyleCnt="0"/>
      <dgm:spPr/>
    </dgm:pt>
  </dgm:ptLst>
  <dgm:cxnLst>
    <dgm:cxn modelId="{0F647C21-106D-934A-8AC8-59C2649712F7}" type="presOf" srcId="{498E0BFC-11C5-4576-A176-3F55349B5987}" destId="{F13533F1-45F9-994C-9F34-FE87475BCD23}" srcOrd="0" destOrd="0" presId="urn:microsoft.com/office/officeart/2005/8/layout/hierarchy1"/>
    <dgm:cxn modelId="{624BB246-BD63-4ED3-B119-8FAE523261EB}" srcId="{498E0BFC-11C5-4576-A176-3F55349B5987}" destId="{016AAACC-AB53-4329-A64B-B2B9CDC7F79B}" srcOrd="2" destOrd="0" parTransId="{210A04E3-692E-429B-ACE1-3F00DF869D26}" sibTransId="{14EDE4DE-BCB3-4A9D-A9B8-88E267E9D0FC}"/>
    <dgm:cxn modelId="{97BA0E47-722B-494B-B25D-53E39E2AFACA}" srcId="{498E0BFC-11C5-4576-A176-3F55349B5987}" destId="{441557B7-B1A2-45F7-9165-8E061A91D916}" srcOrd="1" destOrd="0" parTransId="{A9BB7B5B-150A-437D-B34E-586557B07B1D}" sibTransId="{375A073E-FA87-4E5E-BA52-AEE8E6AA8753}"/>
    <dgm:cxn modelId="{238101A1-A991-E04E-A152-9D20201AE708}" type="presOf" srcId="{016AAACC-AB53-4329-A64B-B2B9CDC7F79B}" destId="{1BE17C05-CF51-E84C-9DDF-46267684F1E3}" srcOrd="0" destOrd="0" presId="urn:microsoft.com/office/officeart/2005/8/layout/hierarchy1"/>
    <dgm:cxn modelId="{E1F8DAD0-8CB0-4701-878E-D80D3913DD59}" srcId="{498E0BFC-11C5-4576-A176-3F55349B5987}" destId="{3965A1CA-249F-434C-B555-CB45F94E8CD2}" srcOrd="0" destOrd="0" parTransId="{FDD7E221-328A-4601-9FAA-4D42F1DF5A45}" sibTransId="{FF8D4DCE-0BF3-4A0F-89A1-8CF602BCD6D5}"/>
    <dgm:cxn modelId="{A82A71DC-D168-344F-92F5-B390F195FCF0}" type="presOf" srcId="{441557B7-B1A2-45F7-9165-8E061A91D916}" destId="{5CFD3E78-C49F-8B44-9E53-CEF48D47EDF4}" srcOrd="0" destOrd="0" presId="urn:microsoft.com/office/officeart/2005/8/layout/hierarchy1"/>
    <dgm:cxn modelId="{785C57E5-AF65-354E-93B1-6DFB3D57209F}" type="presOf" srcId="{3965A1CA-249F-434C-B555-CB45F94E8CD2}" destId="{3368DD1A-B2C8-BB49-981A-4272C4068E7A}" srcOrd="0" destOrd="0" presId="urn:microsoft.com/office/officeart/2005/8/layout/hierarchy1"/>
    <dgm:cxn modelId="{75550976-E236-ED4E-BCB9-C801DD9EBC48}" type="presParOf" srcId="{F13533F1-45F9-994C-9F34-FE87475BCD23}" destId="{0FC512A8-5241-4445-AE67-52E58768C384}" srcOrd="0" destOrd="0" presId="urn:microsoft.com/office/officeart/2005/8/layout/hierarchy1"/>
    <dgm:cxn modelId="{C87A616A-0E87-7147-A928-A849D69149D0}" type="presParOf" srcId="{0FC512A8-5241-4445-AE67-52E58768C384}" destId="{3FBDC586-3568-AB4C-855A-7A67B4741F60}" srcOrd="0" destOrd="0" presId="urn:microsoft.com/office/officeart/2005/8/layout/hierarchy1"/>
    <dgm:cxn modelId="{C54A09E8-D350-F347-92A6-1527920E8183}" type="presParOf" srcId="{3FBDC586-3568-AB4C-855A-7A67B4741F60}" destId="{96CE950B-5FD4-974E-BC2C-948677602C80}" srcOrd="0" destOrd="0" presId="urn:microsoft.com/office/officeart/2005/8/layout/hierarchy1"/>
    <dgm:cxn modelId="{F9341F5B-AD08-C648-93C2-1204BF28BE0F}" type="presParOf" srcId="{3FBDC586-3568-AB4C-855A-7A67B4741F60}" destId="{3368DD1A-B2C8-BB49-981A-4272C4068E7A}" srcOrd="1" destOrd="0" presId="urn:microsoft.com/office/officeart/2005/8/layout/hierarchy1"/>
    <dgm:cxn modelId="{E3CDDE4A-69F4-584C-A0B1-83EA0C6BBFBC}" type="presParOf" srcId="{0FC512A8-5241-4445-AE67-52E58768C384}" destId="{8BF8B0F3-33F8-9A47-A1B3-B157B8DF86C2}" srcOrd="1" destOrd="0" presId="urn:microsoft.com/office/officeart/2005/8/layout/hierarchy1"/>
    <dgm:cxn modelId="{A548B197-E0FD-9A46-977B-9A414BED1112}" type="presParOf" srcId="{F13533F1-45F9-994C-9F34-FE87475BCD23}" destId="{E8F9EB47-F761-964E-96C2-6742DD77DA26}" srcOrd="1" destOrd="0" presId="urn:microsoft.com/office/officeart/2005/8/layout/hierarchy1"/>
    <dgm:cxn modelId="{615410F1-C9C3-A64C-BC9E-96B43D9A89C1}" type="presParOf" srcId="{E8F9EB47-F761-964E-96C2-6742DD77DA26}" destId="{1E2A3A09-5E89-BC47-BA16-3273AD59DDD9}" srcOrd="0" destOrd="0" presId="urn:microsoft.com/office/officeart/2005/8/layout/hierarchy1"/>
    <dgm:cxn modelId="{893D8ABB-BD5F-C543-97B0-80CB6B01EBB8}" type="presParOf" srcId="{1E2A3A09-5E89-BC47-BA16-3273AD59DDD9}" destId="{CCB5B4DB-ED60-E844-8780-57FF74036B3E}" srcOrd="0" destOrd="0" presId="urn:microsoft.com/office/officeart/2005/8/layout/hierarchy1"/>
    <dgm:cxn modelId="{4DEE140B-77C8-544D-A8F4-64752C425250}" type="presParOf" srcId="{1E2A3A09-5E89-BC47-BA16-3273AD59DDD9}" destId="{5CFD3E78-C49F-8B44-9E53-CEF48D47EDF4}" srcOrd="1" destOrd="0" presId="urn:microsoft.com/office/officeart/2005/8/layout/hierarchy1"/>
    <dgm:cxn modelId="{6AAC38BC-6B42-824D-A8A6-59E8B048DB07}" type="presParOf" srcId="{E8F9EB47-F761-964E-96C2-6742DD77DA26}" destId="{A41D3C70-BBC4-974F-A9BF-0402D899A970}" srcOrd="1" destOrd="0" presId="urn:microsoft.com/office/officeart/2005/8/layout/hierarchy1"/>
    <dgm:cxn modelId="{7038D3F8-3134-ED4E-92FE-1D590E9D045B}" type="presParOf" srcId="{F13533F1-45F9-994C-9F34-FE87475BCD23}" destId="{830CD215-3627-4A4F-BF87-81979B8772D1}" srcOrd="2" destOrd="0" presId="urn:microsoft.com/office/officeart/2005/8/layout/hierarchy1"/>
    <dgm:cxn modelId="{2215D55D-538E-4845-890C-A3782994A64D}" type="presParOf" srcId="{830CD215-3627-4A4F-BF87-81979B8772D1}" destId="{5328E4D9-21B6-F64B-90D7-17BA0E3002B0}" srcOrd="0" destOrd="0" presId="urn:microsoft.com/office/officeart/2005/8/layout/hierarchy1"/>
    <dgm:cxn modelId="{26284B5C-1BD3-EE40-92CE-7FDAB64F46D8}" type="presParOf" srcId="{5328E4D9-21B6-F64B-90D7-17BA0E3002B0}" destId="{30869EF5-A740-E349-B4E5-8EE60F2C9C68}" srcOrd="0" destOrd="0" presId="urn:microsoft.com/office/officeart/2005/8/layout/hierarchy1"/>
    <dgm:cxn modelId="{E1D0C8CC-12FB-D94C-9294-8BAAED9C71D4}" type="presParOf" srcId="{5328E4D9-21B6-F64B-90D7-17BA0E3002B0}" destId="{1BE17C05-CF51-E84C-9DDF-46267684F1E3}" srcOrd="1" destOrd="0" presId="urn:microsoft.com/office/officeart/2005/8/layout/hierarchy1"/>
    <dgm:cxn modelId="{5EE0344E-CCD2-244E-8C5F-31D1CBD69E42}" type="presParOf" srcId="{830CD215-3627-4A4F-BF87-81979B8772D1}" destId="{83402D35-C0C7-8047-8B45-59E81663A55D}"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5BD866-C187-4C86-B440-670929DBBEA7}"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8395B442-9318-4424-AD9B-16B6223EBD1F}">
      <dgm:prSet custT="1"/>
      <dgm:spPr/>
      <dgm:t>
        <a:bodyPr/>
        <a:lstStyle/>
        <a:p>
          <a:pPr>
            <a:lnSpc>
              <a:spcPct val="100000"/>
            </a:lnSpc>
          </a:pPr>
          <a:r>
            <a:rPr lang="es-ES" sz="2000" dirty="0">
              <a:solidFill>
                <a:srgbClr val="000000"/>
              </a:solidFill>
            </a:rPr>
            <a:t>Tenga en cuenta que la adquisición de nuevos clientes es </a:t>
          </a:r>
          <a:r>
            <a:rPr lang="es-ES" sz="2000" b="1" dirty="0">
              <a:solidFill>
                <a:srgbClr val="000000"/>
              </a:solidFill>
            </a:rPr>
            <a:t>7 veces más cara que la retención de los clientes existentes</a:t>
          </a:r>
          <a:r>
            <a:rPr lang="es-ES" sz="2000" dirty="0">
              <a:solidFill>
                <a:srgbClr val="000000"/>
              </a:solidFill>
            </a:rPr>
            <a:t>. Es crucial que se asegure de mantener satisfechos a los clientes existentes </a:t>
          </a:r>
        </a:p>
        <a:p>
          <a:pPr>
            <a:lnSpc>
              <a:spcPct val="100000"/>
            </a:lnSpc>
          </a:pPr>
          <a:endParaRPr lang="en-US" sz="2000" dirty="0">
            <a:solidFill>
              <a:srgbClr val="000000"/>
            </a:solidFill>
          </a:endParaRPr>
        </a:p>
      </dgm:t>
    </dgm:pt>
    <dgm:pt modelId="{1E446B9A-9EA0-43C9-A879-5D20605CB32B}" type="parTrans" cxnId="{CE708ACC-007F-4323-B9F3-4DCDE0129D78}">
      <dgm:prSet/>
      <dgm:spPr/>
      <dgm:t>
        <a:bodyPr/>
        <a:lstStyle/>
        <a:p>
          <a:endParaRPr lang="en-US"/>
        </a:p>
      </dgm:t>
    </dgm:pt>
    <dgm:pt modelId="{6A3374A9-E399-4E4D-A810-9E2A217AB8BA}" type="sibTrans" cxnId="{CE708ACC-007F-4323-B9F3-4DCDE0129D78}">
      <dgm:prSet/>
      <dgm:spPr/>
      <dgm:t>
        <a:bodyPr/>
        <a:lstStyle/>
        <a:p>
          <a:pPr>
            <a:lnSpc>
              <a:spcPct val="100000"/>
            </a:lnSpc>
          </a:pPr>
          <a:endParaRPr lang="en-US"/>
        </a:p>
      </dgm:t>
    </dgm:pt>
    <dgm:pt modelId="{B5BC3AF8-B0BC-4049-8998-B2A478E26A52}">
      <dgm:prSet custT="1"/>
      <dgm:spPr/>
      <dgm:t>
        <a:bodyPr/>
        <a:lstStyle/>
        <a:p>
          <a:pPr>
            <a:lnSpc>
              <a:spcPct val="100000"/>
            </a:lnSpc>
          </a:pPr>
          <a:r>
            <a:rPr lang="es-ES" sz="2000" b="1" dirty="0">
              <a:solidFill>
                <a:srgbClr val="000000"/>
              </a:solidFill>
            </a:rPr>
            <a:t>El servicio al cliente </a:t>
          </a:r>
          <a:r>
            <a:rPr lang="es-ES" sz="2000" b="0" dirty="0">
              <a:solidFill>
                <a:srgbClr val="000000"/>
              </a:solidFill>
            </a:rPr>
            <a:t>debe ser el centro de atención de toda la empresa y, si se produce una pérdida de clientes, hay que identificar las razones.</a:t>
          </a:r>
          <a:endParaRPr lang="en-US" sz="2000" b="0" dirty="0">
            <a:solidFill>
              <a:srgbClr val="000000"/>
            </a:solidFill>
          </a:endParaRPr>
        </a:p>
      </dgm:t>
    </dgm:pt>
    <dgm:pt modelId="{B8CCA539-D1DE-4DF9-B465-A6AE7FE7C534}" type="parTrans" cxnId="{72E3218F-C1A7-443B-AC61-828B798BD539}">
      <dgm:prSet/>
      <dgm:spPr/>
      <dgm:t>
        <a:bodyPr/>
        <a:lstStyle/>
        <a:p>
          <a:endParaRPr lang="en-US"/>
        </a:p>
      </dgm:t>
    </dgm:pt>
    <dgm:pt modelId="{88191A04-2B0D-4AFE-8514-D2F82FF2C129}" type="sibTrans" cxnId="{72E3218F-C1A7-443B-AC61-828B798BD539}">
      <dgm:prSet/>
      <dgm:spPr/>
      <dgm:t>
        <a:bodyPr/>
        <a:lstStyle/>
        <a:p>
          <a:pPr>
            <a:lnSpc>
              <a:spcPct val="100000"/>
            </a:lnSpc>
          </a:pPr>
          <a:endParaRPr lang="en-US"/>
        </a:p>
      </dgm:t>
    </dgm:pt>
    <dgm:pt modelId="{871EFD47-1024-0E40-8C6D-622941D0EDE4}">
      <dgm:prSet custT="1"/>
      <dgm:spPr/>
      <dgm:t>
        <a:bodyPr/>
        <a:lstStyle/>
        <a:p>
          <a:pPr>
            <a:lnSpc>
              <a:spcPct val="100000"/>
            </a:lnSpc>
          </a:pPr>
          <a:r>
            <a:rPr lang="es-ES" sz="2000" noProof="0" dirty="0">
              <a:solidFill>
                <a:srgbClr val="000000"/>
              </a:solidFill>
            </a:rPr>
            <a:t>Especialmente los mayores son propensos a recomprar y no cambian de marca si tienen una favorita y confían en la empresa/marca.</a:t>
          </a:r>
        </a:p>
        <a:p>
          <a:pPr>
            <a:lnSpc>
              <a:spcPct val="100000"/>
            </a:lnSpc>
          </a:pPr>
          <a:endParaRPr lang="en-GB" sz="2000" noProof="0" dirty="0">
            <a:solidFill>
              <a:srgbClr val="000000"/>
            </a:solidFill>
          </a:endParaRPr>
        </a:p>
      </dgm:t>
    </dgm:pt>
    <dgm:pt modelId="{3FA6A173-0E17-2341-9D5B-D476DD64173B}" type="parTrans" cxnId="{98C08DCF-127E-484F-B3C5-92DA3EE9906D}">
      <dgm:prSet/>
      <dgm:spPr/>
      <dgm:t>
        <a:bodyPr/>
        <a:lstStyle/>
        <a:p>
          <a:endParaRPr lang="de-DE"/>
        </a:p>
      </dgm:t>
    </dgm:pt>
    <dgm:pt modelId="{246A44A4-732E-7642-8FDE-B599AEC27C9A}" type="sibTrans" cxnId="{98C08DCF-127E-484F-B3C5-92DA3EE9906D}">
      <dgm:prSet/>
      <dgm:spPr/>
      <dgm:t>
        <a:bodyPr/>
        <a:lstStyle/>
        <a:p>
          <a:pPr>
            <a:lnSpc>
              <a:spcPct val="100000"/>
            </a:lnSpc>
          </a:pPr>
          <a:endParaRPr lang="de-DE"/>
        </a:p>
      </dgm:t>
    </dgm:pt>
    <dgm:pt modelId="{704B7A2E-75CB-B04A-BB12-F1D88911EC61}">
      <dgm:prSet custT="1"/>
      <dgm:spPr/>
      <dgm:t>
        <a:bodyPr/>
        <a:lstStyle/>
        <a:p>
          <a:pPr>
            <a:lnSpc>
              <a:spcPct val="100000"/>
            </a:lnSpc>
          </a:pPr>
          <a:r>
            <a:rPr lang="es-ES" sz="2000" noProof="0" dirty="0">
              <a:solidFill>
                <a:srgbClr val="000000"/>
              </a:solidFill>
            </a:rPr>
            <a:t>La fidelidad de los mayores hacia una marca está influida por su afecto. Por ello, hay que diseñar </a:t>
          </a:r>
          <a:r>
            <a:rPr lang="es-ES" sz="2000" b="1" noProof="0" dirty="0">
              <a:solidFill>
                <a:srgbClr val="000000"/>
              </a:solidFill>
            </a:rPr>
            <a:t>productos que satisfagan mejor a los mayores y que creen lealtad </a:t>
          </a:r>
          <a:r>
            <a:rPr lang="es-ES" sz="2000" noProof="0" dirty="0">
              <a:solidFill>
                <a:srgbClr val="000000"/>
              </a:solidFill>
            </a:rPr>
            <a:t>hacia el producto a través de la mejora de las conexiones emocionales.</a:t>
          </a:r>
          <a:endParaRPr lang="en-GB" sz="2000" noProof="0" dirty="0">
            <a:solidFill>
              <a:srgbClr val="000000"/>
            </a:solidFill>
          </a:endParaRPr>
        </a:p>
      </dgm:t>
    </dgm:pt>
    <dgm:pt modelId="{B037D5FA-A5BF-5240-8A55-8F95D2168E28}" type="parTrans" cxnId="{5281E5E6-83AD-F74E-B037-0839C296E4C5}">
      <dgm:prSet/>
      <dgm:spPr/>
      <dgm:t>
        <a:bodyPr/>
        <a:lstStyle/>
        <a:p>
          <a:endParaRPr lang="de-DE"/>
        </a:p>
      </dgm:t>
    </dgm:pt>
    <dgm:pt modelId="{EC8ABC24-3060-7049-BE34-79E8BBD08A43}" type="sibTrans" cxnId="{5281E5E6-83AD-F74E-B037-0839C296E4C5}">
      <dgm:prSet/>
      <dgm:spPr/>
      <dgm:t>
        <a:bodyPr/>
        <a:lstStyle/>
        <a:p>
          <a:endParaRPr lang="de-DE"/>
        </a:p>
      </dgm:t>
    </dgm:pt>
    <dgm:pt modelId="{6F8E27CD-C381-4044-8E7F-4E61AD51E677}" type="pres">
      <dgm:prSet presAssocID="{6D5BD866-C187-4C86-B440-670929DBBEA7}" presName="root" presStyleCnt="0">
        <dgm:presLayoutVars>
          <dgm:dir/>
          <dgm:resizeHandles val="exact"/>
        </dgm:presLayoutVars>
      </dgm:prSet>
      <dgm:spPr/>
    </dgm:pt>
    <dgm:pt modelId="{766DD0D0-93C6-4DD5-A632-21C0A8CD577F}" type="pres">
      <dgm:prSet presAssocID="{6D5BD866-C187-4C86-B440-670929DBBEA7}" presName="container" presStyleCnt="0">
        <dgm:presLayoutVars>
          <dgm:dir/>
          <dgm:resizeHandles val="exact"/>
        </dgm:presLayoutVars>
      </dgm:prSet>
      <dgm:spPr/>
    </dgm:pt>
    <dgm:pt modelId="{BB77406C-D04D-4EC0-99AB-69E4AC9E3540}" type="pres">
      <dgm:prSet presAssocID="{8395B442-9318-4424-AD9B-16B6223EBD1F}" presName="compNode" presStyleCnt="0"/>
      <dgm:spPr/>
    </dgm:pt>
    <dgm:pt modelId="{0656B844-8737-435F-BDCB-0117C66D74B7}" type="pres">
      <dgm:prSet presAssocID="{8395B442-9318-4424-AD9B-16B6223EBD1F}" presName="iconBgRect" presStyleLbl="bgShp" presStyleIdx="0" presStyleCnt="4"/>
      <dgm:spPr>
        <a:solidFill>
          <a:srgbClr val="85D2E1"/>
        </a:solidFill>
      </dgm:spPr>
    </dgm:pt>
    <dgm:pt modelId="{D24BDDF2-62D9-46F3-B362-DF87AFD54C7B}" type="pres">
      <dgm:prSet presAssocID="{8395B442-9318-4424-AD9B-16B6223EBD1F}"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uro with solid fill"/>
        </a:ext>
      </dgm:extLst>
    </dgm:pt>
    <dgm:pt modelId="{0013D4F3-2C5E-43C4-B0CA-BE8388324FBF}" type="pres">
      <dgm:prSet presAssocID="{8395B442-9318-4424-AD9B-16B6223EBD1F}" presName="spaceRect" presStyleCnt="0"/>
      <dgm:spPr/>
    </dgm:pt>
    <dgm:pt modelId="{4A80E57A-B3E3-400D-B360-7716B2C69A72}" type="pres">
      <dgm:prSet presAssocID="{8395B442-9318-4424-AD9B-16B6223EBD1F}" presName="textRect" presStyleLbl="revTx" presStyleIdx="0" presStyleCnt="4" custScaleX="128094" custLinFactNeighborX="6874" custLinFactNeighborY="36980">
        <dgm:presLayoutVars>
          <dgm:chMax val="1"/>
          <dgm:chPref val="1"/>
        </dgm:presLayoutVars>
      </dgm:prSet>
      <dgm:spPr/>
    </dgm:pt>
    <dgm:pt modelId="{5AD3770F-378D-4A86-8E5F-0774E938DCBD}" type="pres">
      <dgm:prSet presAssocID="{6A3374A9-E399-4E4D-A810-9E2A217AB8BA}" presName="sibTrans" presStyleLbl="sibTrans2D1" presStyleIdx="0" presStyleCnt="0"/>
      <dgm:spPr/>
    </dgm:pt>
    <dgm:pt modelId="{5B2BD5EC-796F-4912-ABF0-89AB818ED00C}" type="pres">
      <dgm:prSet presAssocID="{B5BC3AF8-B0BC-4049-8998-B2A478E26A52}" presName="compNode" presStyleCnt="0"/>
      <dgm:spPr/>
    </dgm:pt>
    <dgm:pt modelId="{E04CCDF5-A1C5-4D75-9B81-54D2E2B92CF8}" type="pres">
      <dgm:prSet presAssocID="{B5BC3AF8-B0BC-4049-8998-B2A478E26A52}" presName="iconBgRect" presStyleLbl="bgShp" presStyleIdx="1" presStyleCnt="4" custLinFactNeighborX="-12384" custLinFactNeighborY="2136"/>
      <dgm:spPr>
        <a:solidFill>
          <a:srgbClr val="85D2E1"/>
        </a:solidFill>
      </dgm:spPr>
    </dgm:pt>
    <dgm:pt modelId="{2B992194-4520-42B8-A289-1A65A958171F}" type="pres">
      <dgm:prSet presAssocID="{B5BC3AF8-B0BC-4049-8998-B2A478E26A52}" presName="iconRect" presStyleLbl="node1" presStyleIdx="1" presStyleCnt="4" custLinFactNeighborX="-19637"/>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Kiosk"/>
        </a:ext>
      </dgm:extLst>
    </dgm:pt>
    <dgm:pt modelId="{70697055-E973-4890-A3AC-3DDBDC1257B3}" type="pres">
      <dgm:prSet presAssocID="{B5BC3AF8-B0BC-4049-8998-B2A478E26A52}" presName="spaceRect" presStyleCnt="0"/>
      <dgm:spPr/>
    </dgm:pt>
    <dgm:pt modelId="{2F3D0A92-6208-4BC3-A484-C901E9F0DC4E}" type="pres">
      <dgm:prSet presAssocID="{B5BC3AF8-B0BC-4049-8998-B2A478E26A52}" presName="textRect" presStyleLbl="revTx" presStyleIdx="1" presStyleCnt="4" custScaleX="137624" custLinFactNeighborX="9532" custLinFactNeighborY="-4033">
        <dgm:presLayoutVars>
          <dgm:chMax val="1"/>
          <dgm:chPref val="1"/>
        </dgm:presLayoutVars>
      </dgm:prSet>
      <dgm:spPr/>
    </dgm:pt>
    <dgm:pt modelId="{16D5F9E0-BCCF-A447-B1D6-E9F34A5A7D12}" type="pres">
      <dgm:prSet presAssocID="{88191A04-2B0D-4AFE-8514-D2F82FF2C129}" presName="sibTrans" presStyleLbl="sibTrans2D1" presStyleIdx="0" presStyleCnt="0"/>
      <dgm:spPr/>
    </dgm:pt>
    <dgm:pt modelId="{FE69A5EA-4C38-7A47-96B1-1BEB5EBA49CA}" type="pres">
      <dgm:prSet presAssocID="{871EFD47-1024-0E40-8C6D-622941D0EDE4}" presName="compNode" presStyleCnt="0"/>
      <dgm:spPr/>
    </dgm:pt>
    <dgm:pt modelId="{C3369505-BB70-884A-B591-FF0FC0865193}" type="pres">
      <dgm:prSet presAssocID="{871EFD47-1024-0E40-8C6D-622941D0EDE4}" presName="iconBgRect" presStyleLbl="bgShp" presStyleIdx="2" presStyleCnt="4"/>
      <dgm:spPr>
        <a:solidFill>
          <a:srgbClr val="85D2E1"/>
        </a:solidFill>
      </dgm:spPr>
    </dgm:pt>
    <dgm:pt modelId="{0A7F77CF-6479-2043-9ACC-ADE7BAE6D821}" type="pres">
      <dgm:prSet presAssocID="{871EFD47-1024-0E40-8C6D-622941D0EDE4}" presName="iconRect" presStyleLbl="node1" presStyleIdx="2" presStyleCnt="4" custLinFactNeighborX="-850" custLinFactNeighborY="-385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Frau mit Stock mit einfarbiger Füllung"/>
        </a:ext>
      </dgm:extLst>
    </dgm:pt>
    <dgm:pt modelId="{8E8131FA-2FC3-874C-9677-F7BDA35A5768}" type="pres">
      <dgm:prSet presAssocID="{871EFD47-1024-0E40-8C6D-622941D0EDE4}" presName="spaceRect" presStyleCnt="0"/>
      <dgm:spPr/>
    </dgm:pt>
    <dgm:pt modelId="{BB8C2905-D6A4-984C-BDE4-7D464FF2326A}" type="pres">
      <dgm:prSet presAssocID="{871EFD47-1024-0E40-8C6D-622941D0EDE4}" presName="textRect" presStyleLbl="revTx" presStyleIdx="2" presStyleCnt="4" custScaleX="134847" custLinFactNeighborX="9072" custLinFactNeighborY="13945">
        <dgm:presLayoutVars>
          <dgm:chMax val="1"/>
          <dgm:chPref val="1"/>
        </dgm:presLayoutVars>
      </dgm:prSet>
      <dgm:spPr/>
    </dgm:pt>
    <dgm:pt modelId="{EAE3953A-CE57-7243-AB18-10BF96ADCB7C}" type="pres">
      <dgm:prSet presAssocID="{246A44A4-732E-7642-8FDE-B599AEC27C9A}" presName="sibTrans" presStyleLbl="sibTrans2D1" presStyleIdx="0" presStyleCnt="0"/>
      <dgm:spPr/>
    </dgm:pt>
    <dgm:pt modelId="{7BB5F77F-6D36-D34D-A548-4C198EDAA5E0}" type="pres">
      <dgm:prSet presAssocID="{704B7A2E-75CB-B04A-BB12-F1D88911EC61}" presName="compNode" presStyleCnt="0"/>
      <dgm:spPr/>
    </dgm:pt>
    <dgm:pt modelId="{819E7524-1857-0642-9C71-E7587A209340}" type="pres">
      <dgm:prSet presAssocID="{704B7A2E-75CB-B04A-BB12-F1D88911EC61}" presName="iconBgRect" presStyleLbl="bgShp" presStyleIdx="3" presStyleCnt="4" custLinFactNeighborX="-21431" custLinFactNeighborY="712"/>
      <dgm:spPr>
        <a:solidFill>
          <a:srgbClr val="85D2E1"/>
        </a:solidFill>
      </dgm:spPr>
    </dgm:pt>
    <dgm:pt modelId="{23A51F62-C2D1-6D4F-9C6E-739B70384800}" type="pres">
      <dgm:prSet presAssocID="{704B7A2E-75CB-B04A-BB12-F1D88911EC61}" presName="iconRect" presStyleLbl="node1" presStyleIdx="3" presStyleCnt="4" custLinFactNeighborX="-33137" custLinFactNeighborY="-245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Verliebte-Gesichtskontur mit einfarbiger Füllung"/>
        </a:ext>
      </dgm:extLst>
    </dgm:pt>
    <dgm:pt modelId="{B44445C5-5D35-D241-841A-4546C6F1DDB0}" type="pres">
      <dgm:prSet presAssocID="{704B7A2E-75CB-B04A-BB12-F1D88911EC61}" presName="spaceRect" presStyleCnt="0"/>
      <dgm:spPr/>
    </dgm:pt>
    <dgm:pt modelId="{A0B732CA-C23D-1645-91D9-B552B4952B63}" type="pres">
      <dgm:prSet presAssocID="{704B7A2E-75CB-B04A-BB12-F1D88911EC61}" presName="textRect" presStyleLbl="revTx" presStyleIdx="3" presStyleCnt="4" custScaleX="137701" custLinFactNeighborX="13993" custLinFactNeighborY="-4440">
        <dgm:presLayoutVars>
          <dgm:chMax val="1"/>
          <dgm:chPref val="1"/>
        </dgm:presLayoutVars>
      </dgm:prSet>
      <dgm:spPr/>
    </dgm:pt>
  </dgm:ptLst>
  <dgm:cxnLst>
    <dgm:cxn modelId="{CA9EBC33-C921-4D40-BC74-D81CEE95EE96}" type="presOf" srcId="{704B7A2E-75CB-B04A-BB12-F1D88911EC61}" destId="{A0B732CA-C23D-1645-91D9-B552B4952B63}" srcOrd="0" destOrd="0" presId="urn:microsoft.com/office/officeart/2018/2/layout/IconCircleList"/>
    <dgm:cxn modelId="{A224343D-B29E-8441-8763-4B2AB0FCA8C1}" type="presOf" srcId="{88191A04-2B0D-4AFE-8514-D2F82FF2C129}" destId="{16D5F9E0-BCCF-A447-B1D6-E9F34A5A7D12}" srcOrd="0" destOrd="0" presId="urn:microsoft.com/office/officeart/2018/2/layout/IconCircleList"/>
    <dgm:cxn modelId="{24B6DD5C-E0DA-4EFD-B1D4-525B0B0CBA0E}" type="presOf" srcId="{6D5BD866-C187-4C86-B440-670929DBBEA7}" destId="{6F8E27CD-C381-4044-8E7F-4E61AD51E677}" srcOrd="0" destOrd="0" presId="urn:microsoft.com/office/officeart/2018/2/layout/IconCircleList"/>
    <dgm:cxn modelId="{25842B61-C682-4F26-AE43-821EF7D60268}" type="presOf" srcId="{8395B442-9318-4424-AD9B-16B6223EBD1F}" destId="{4A80E57A-B3E3-400D-B360-7716B2C69A72}" srcOrd="0" destOrd="0" presId="urn:microsoft.com/office/officeart/2018/2/layout/IconCircleList"/>
    <dgm:cxn modelId="{C3586082-438F-4141-844B-8A6D61A7537A}" type="presOf" srcId="{871EFD47-1024-0E40-8C6D-622941D0EDE4}" destId="{BB8C2905-D6A4-984C-BDE4-7D464FF2326A}" srcOrd="0" destOrd="0" presId="urn:microsoft.com/office/officeart/2018/2/layout/IconCircleList"/>
    <dgm:cxn modelId="{72E3218F-C1A7-443B-AC61-828B798BD539}" srcId="{6D5BD866-C187-4C86-B440-670929DBBEA7}" destId="{B5BC3AF8-B0BC-4049-8998-B2A478E26A52}" srcOrd="1" destOrd="0" parTransId="{B8CCA539-D1DE-4DF9-B465-A6AE7FE7C534}" sibTransId="{88191A04-2B0D-4AFE-8514-D2F82FF2C129}"/>
    <dgm:cxn modelId="{242BD196-041B-4C43-83D0-FEF8D8A52745}" type="presOf" srcId="{246A44A4-732E-7642-8FDE-B599AEC27C9A}" destId="{EAE3953A-CE57-7243-AB18-10BF96ADCB7C}" srcOrd="0" destOrd="0" presId="urn:microsoft.com/office/officeart/2018/2/layout/IconCircleList"/>
    <dgm:cxn modelId="{117DECA0-786D-4893-A6F9-AB25D305E41F}" type="presOf" srcId="{6A3374A9-E399-4E4D-A810-9E2A217AB8BA}" destId="{5AD3770F-378D-4A86-8E5F-0774E938DCBD}" srcOrd="0" destOrd="0" presId="urn:microsoft.com/office/officeart/2018/2/layout/IconCircleList"/>
    <dgm:cxn modelId="{2A4B9FB5-5164-4E58-AC9D-F5F729ABE095}" type="presOf" srcId="{B5BC3AF8-B0BC-4049-8998-B2A478E26A52}" destId="{2F3D0A92-6208-4BC3-A484-C901E9F0DC4E}" srcOrd="0" destOrd="0" presId="urn:microsoft.com/office/officeart/2018/2/layout/IconCircleList"/>
    <dgm:cxn modelId="{CE708ACC-007F-4323-B9F3-4DCDE0129D78}" srcId="{6D5BD866-C187-4C86-B440-670929DBBEA7}" destId="{8395B442-9318-4424-AD9B-16B6223EBD1F}" srcOrd="0" destOrd="0" parTransId="{1E446B9A-9EA0-43C9-A879-5D20605CB32B}" sibTransId="{6A3374A9-E399-4E4D-A810-9E2A217AB8BA}"/>
    <dgm:cxn modelId="{98C08DCF-127E-484F-B3C5-92DA3EE9906D}" srcId="{6D5BD866-C187-4C86-B440-670929DBBEA7}" destId="{871EFD47-1024-0E40-8C6D-622941D0EDE4}" srcOrd="2" destOrd="0" parTransId="{3FA6A173-0E17-2341-9D5B-D476DD64173B}" sibTransId="{246A44A4-732E-7642-8FDE-B599AEC27C9A}"/>
    <dgm:cxn modelId="{5281E5E6-83AD-F74E-B037-0839C296E4C5}" srcId="{6D5BD866-C187-4C86-B440-670929DBBEA7}" destId="{704B7A2E-75CB-B04A-BB12-F1D88911EC61}" srcOrd="3" destOrd="0" parTransId="{B037D5FA-A5BF-5240-8A55-8F95D2168E28}" sibTransId="{EC8ABC24-3060-7049-BE34-79E8BBD08A43}"/>
    <dgm:cxn modelId="{8D37A4ED-6C9C-4650-8C28-18C7025335F0}" type="presParOf" srcId="{6F8E27CD-C381-4044-8E7F-4E61AD51E677}" destId="{766DD0D0-93C6-4DD5-A632-21C0A8CD577F}" srcOrd="0" destOrd="0" presId="urn:microsoft.com/office/officeart/2018/2/layout/IconCircleList"/>
    <dgm:cxn modelId="{B3AEFC2E-A487-4F3B-93CE-566FAC8834A6}" type="presParOf" srcId="{766DD0D0-93C6-4DD5-A632-21C0A8CD577F}" destId="{BB77406C-D04D-4EC0-99AB-69E4AC9E3540}" srcOrd="0" destOrd="0" presId="urn:microsoft.com/office/officeart/2018/2/layout/IconCircleList"/>
    <dgm:cxn modelId="{EB76B3EB-C12B-4FB9-8D94-E7E7E9F1CB8E}" type="presParOf" srcId="{BB77406C-D04D-4EC0-99AB-69E4AC9E3540}" destId="{0656B844-8737-435F-BDCB-0117C66D74B7}" srcOrd="0" destOrd="0" presId="urn:microsoft.com/office/officeart/2018/2/layout/IconCircleList"/>
    <dgm:cxn modelId="{256CE757-CFFD-4714-A789-AF8A07716781}" type="presParOf" srcId="{BB77406C-D04D-4EC0-99AB-69E4AC9E3540}" destId="{D24BDDF2-62D9-46F3-B362-DF87AFD54C7B}" srcOrd="1" destOrd="0" presId="urn:microsoft.com/office/officeart/2018/2/layout/IconCircleList"/>
    <dgm:cxn modelId="{FC8EBC8C-2FE9-4385-A4E1-6798C07E956E}" type="presParOf" srcId="{BB77406C-D04D-4EC0-99AB-69E4AC9E3540}" destId="{0013D4F3-2C5E-43C4-B0CA-BE8388324FBF}" srcOrd="2" destOrd="0" presId="urn:microsoft.com/office/officeart/2018/2/layout/IconCircleList"/>
    <dgm:cxn modelId="{294AEB3C-52F7-4E81-A8C5-09F5ACE18FB5}" type="presParOf" srcId="{BB77406C-D04D-4EC0-99AB-69E4AC9E3540}" destId="{4A80E57A-B3E3-400D-B360-7716B2C69A72}" srcOrd="3" destOrd="0" presId="urn:microsoft.com/office/officeart/2018/2/layout/IconCircleList"/>
    <dgm:cxn modelId="{8210F0B0-0378-45B7-801C-0B14E1A5E98E}" type="presParOf" srcId="{766DD0D0-93C6-4DD5-A632-21C0A8CD577F}" destId="{5AD3770F-378D-4A86-8E5F-0774E938DCBD}" srcOrd="1" destOrd="0" presId="urn:microsoft.com/office/officeart/2018/2/layout/IconCircleList"/>
    <dgm:cxn modelId="{3A19B23C-DC08-4C22-9D0F-7A5464F2ECBF}" type="presParOf" srcId="{766DD0D0-93C6-4DD5-A632-21C0A8CD577F}" destId="{5B2BD5EC-796F-4912-ABF0-89AB818ED00C}" srcOrd="2" destOrd="0" presId="urn:microsoft.com/office/officeart/2018/2/layout/IconCircleList"/>
    <dgm:cxn modelId="{502921FB-BD7B-40AC-B7C0-B3AD82D2094F}" type="presParOf" srcId="{5B2BD5EC-796F-4912-ABF0-89AB818ED00C}" destId="{E04CCDF5-A1C5-4D75-9B81-54D2E2B92CF8}" srcOrd="0" destOrd="0" presId="urn:microsoft.com/office/officeart/2018/2/layout/IconCircleList"/>
    <dgm:cxn modelId="{30CAC7E9-6FA4-4C8B-A20D-31D9A35E63AB}" type="presParOf" srcId="{5B2BD5EC-796F-4912-ABF0-89AB818ED00C}" destId="{2B992194-4520-42B8-A289-1A65A958171F}" srcOrd="1" destOrd="0" presId="urn:microsoft.com/office/officeart/2018/2/layout/IconCircleList"/>
    <dgm:cxn modelId="{1F5C7898-7E4F-4191-AD00-6797F50DB02E}" type="presParOf" srcId="{5B2BD5EC-796F-4912-ABF0-89AB818ED00C}" destId="{70697055-E973-4890-A3AC-3DDBDC1257B3}" srcOrd="2" destOrd="0" presId="urn:microsoft.com/office/officeart/2018/2/layout/IconCircleList"/>
    <dgm:cxn modelId="{004C24A9-828A-4FA4-8635-C3DCD6476A13}" type="presParOf" srcId="{5B2BD5EC-796F-4912-ABF0-89AB818ED00C}" destId="{2F3D0A92-6208-4BC3-A484-C901E9F0DC4E}" srcOrd="3" destOrd="0" presId="urn:microsoft.com/office/officeart/2018/2/layout/IconCircleList"/>
    <dgm:cxn modelId="{2A2AD383-05FB-8A4C-9AA7-E6A570DDAF4C}" type="presParOf" srcId="{766DD0D0-93C6-4DD5-A632-21C0A8CD577F}" destId="{16D5F9E0-BCCF-A447-B1D6-E9F34A5A7D12}" srcOrd="3" destOrd="0" presId="urn:microsoft.com/office/officeart/2018/2/layout/IconCircleList"/>
    <dgm:cxn modelId="{47F21998-3941-3D4B-8E74-6FCC94278F6E}" type="presParOf" srcId="{766DD0D0-93C6-4DD5-A632-21C0A8CD577F}" destId="{FE69A5EA-4C38-7A47-96B1-1BEB5EBA49CA}" srcOrd="4" destOrd="0" presId="urn:microsoft.com/office/officeart/2018/2/layout/IconCircleList"/>
    <dgm:cxn modelId="{F183A50F-1067-3644-920D-522249278BFD}" type="presParOf" srcId="{FE69A5EA-4C38-7A47-96B1-1BEB5EBA49CA}" destId="{C3369505-BB70-884A-B591-FF0FC0865193}" srcOrd="0" destOrd="0" presId="urn:microsoft.com/office/officeart/2018/2/layout/IconCircleList"/>
    <dgm:cxn modelId="{0BF0FDBA-5946-B64D-B653-9E926CD8DA73}" type="presParOf" srcId="{FE69A5EA-4C38-7A47-96B1-1BEB5EBA49CA}" destId="{0A7F77CF-6479-2043-9ACC-ADE7BAE6D821}" srcOrd="1" destOrd="0" presId="urn:microsoft.com/office/officeart/2018/2/layout/IconCircleList"/>
    <dgm:cxn modelId="{07BA0979-E034-614D-A9DC-0E2EABF21BD5}" type="presParOf" srcId="{FE69A5EA-4C38-7A47-96B1-1BEB5EBA49CA}" destId="{8E8131FA-2FC3-874C-9677-F7BDA35A5768}" srcOrd="2" destOrd="0" presId="urn:microsoft.com/office/officeart/2018/2/layout/IconCircleList"/>
    <dgm:cxn modelId="{E596C0C5-78B8-4249-982D-02A5A9EA5D6B}" type="presParOf" srcId="{FE69A5EA-4C38-7A47-96B1-1BEB5EBA49CA}" destId="{BB8C2905-D6A4-984C-BDE4-7D464FF2326A}" srcOrd="3" destOrd="0" presId="urn:microsoft.com/office/officeart/2018/2/layout/IconCircleList"/>
    <dgm:cxn modelId="{08747832-E47C-0740-9196-06225E00EB44}" type="presParOf" srcId="{766DD0D0-93C6-4DD5-A632-21C0A8CD577F}" destId="{EAE3953A-CE57-7243-AB18-10BF96ADCB7C}" srcOrd="5" destOrd="0" presId="urn:microsoft.com/office/officeart/2018/2/layout/IconCircleList"/>
    <dgm:cxn modelId="{8AEDAE29-5F9E-694E-8007-B9C1C1FB638D}" type="presParOf" srcId="{766DD0D0-93C6-4DD5-A632-21C0A8CD577F}" destId="{7BB5F77F-6D36-D34D-A548-4C198EDAA5E0}" srcOrd="6" destOrd="0" presId="urn:microsoft.com/office/officeart/2018/2/layout/IconCircleList"/>
    <dgm:cxn modelId="{4A5EB2EF-5BEE-B74D-B4F4-B43B7972551A}" type="presParOf" srcId="{7BB5F77F-6D36-D34D-A548-4C198EDAA5E0}" destId="{819E7524-1857-0642-9C71-E7587A209340}" srcOrd="0" destOrd="0" presId="urn:microsoft.com/office/officeart/2018/2/layout/IconCircleList"/>
    <dgm:cxn modelId="{1929778C-535E-7942-A696-5C64ECDA7A71}" type="presParOf" srcId="{7BB5F77F-6D36-D34D-A548-4C198EDAA5E0}" destId="{23A51F62-C2D1-6D4F-9C6E-739B70384800}" srcOrd="1" destOrd="0" presId="urn:microsoft.com/office/officeart/2018/2/layout/IconCircleList"/>
    <dgm:cxn modelId="{1A21D8BA-3EFE-7240-93B7-95AF26EA9715}" type="presParOf" srcId="{7BB5F77F-6D36-D34D-A548-4C198EDAA5E0}" destId="{B44445C5-5D35-D241-841A-4546C6F1DDB0}" srcOrd="2" destOrd="0" presId="urn:microsoft.com/office/officeart/2018/2/layout/IconCircleList"/>
    <dgm:cxn modelId="{20AC06D2-AEBE-2946-ABC0-8CEC5E4EC97C}" type="presParOf" srcId="{7BB5F77F-6D36-D34D-A548-4C198EDAA5E0}" destId="{A0B732CA-C23D-1645-91D9-B552B4952B63}" srcOrd="3" destOrd="0" presId="urn:microsoft.com/office/officeart/2018/2/layout/IconCircle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88A2D2-356F-4387-BF9E-125EE60EC21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2B5787E-DE57-45FE-8113-11B8B300F7B5}">
      <dgm:prSet custT="1"/>
      <dgm:spPr/>
      <dgm:t>
        <a:bodyPr/>
        <a:lstStyle/>
        <a:p>
          <a:pPr>
            <a:lnSpc>
              <a:spcPct val="100000"/>
            </a:lnSpc>
          </a:pPr>
          <a:r>
            <a:rPr lang="es-ES" sz="2000" dirty="0">
              <a:solidFill>
                <a:srgbClr val="000000"/>
              </a:solidFill>
            </a:rPr>
            <a:t>Pruebe algo nuevo, la prueba y el error son la clave</a:t>
          </a:r>
        </a:p>
      </dgm:t>
    </dgm:pt>
    <dgm:pt modelId="{067C584C-F81E-4565-AF1B-A5068C3D6039}" type="parTrans" cxnId="{AFA1E761-1DCA-4406-B1A7-35B0F85BD26D}">
      <dgm:prSet/>
      <dgm:spPr/>
      <dgm:t>
        <a:bodyPr/>
        <a:lstStyle/>
        <a:p>
          <a:endParaRPr lang="en-US" sz="2000">
            <a:solidFill>
              <a:srgbClr val="000000"/>
            </a:solidFill>
          </a:endParaRPr>
        </a:p>
      </dgm:t>
    </dgm:pt>
    <dgm:pt modelId="{C4B97FDF-4A9D-43E1-8432-42A63851326F}" type="sibTrans" cxnId="{AFA1E761-1DCA-4406-B1A7-35B0F85BD26D}">
      <dgm:prSet/>
      <dgm:spPr/>
      <dgm:t>
        <a:bodyPr/>
        <a:lstStyle/>
        <a:p>
          <a:endParaRPr lang="en-US" sz="2000">
            <a:solidFill>
              <a:srgbClr val="000000"/>
            </a:solidFill>
          </a:endParaRPr>
        </a:p>
      </dgm:t>
    </dgm:pt>
    <dgm:pt modelId="{32AA6971-0CA0-4BE6-AC2E-1F431CD49074}">
      <dgm:prSet custT="1"/>
      <dgm:spPr/>
      <dgm:t>
        <a:bodyPr/>
        <a:lstStyle/>
        <a:p>
          <a:pPr>
            <a:lnSpc>
              <a:spcPct val="100000"/>
            </a:lnSpc>
          </a:pPr>
          <a:r>
            <a:rPr lang="es-ES" sz="1900" dirty="0">
              <a:solidFill>
                <a:srgbClr val="000000"/>
              </a:solidFill>
            </a:rPr>
            <a:t>Encuentre formas de utilizar sus recursos de manera más eficaz y céntrese en su segmento de clientes</a:t>
          </a:r>
          <a:endParaRPr lang="en-US" sz="1900" dirty="0">
            <a:solidFill>
              <a:srgbClr val="000000"/>
            </a:solidFill>
          </a:endParaRPr>
        </a:p>
      </dgm:t>
    </dgm:pt>
    <dgm:pt modelId="{E8E36697-50C1-4C6F-A840-62F01BB41ECC}" type="parTrans" cxnId="{279C364F-6DE1-4CA2-B9CD-6618EDBAD5E7}">
      <dgm:prSet/>
      <dgm:spPr/>
      <dgm:t>
        <a:bodyPr/>
        <a:lstStyle/>
        <a:p>
          <a:endParaRPr lang="en-US" sz="2000">
            <a:solidFill>
              <a:srgbClr val="000000"/>
            </a:solidFill>
          </a:endParaRPr>
        </a:p>
      </dgm:t>
    </dgm:pt>
    <dgm:pt modelId="{B6D974E6-EA23-4F2C-B5F4-4EAD061ADBDA}" type="sibTrans" cxnId="{279C364F-6DE1-4CA2-B9CD-6618EDBAD5E7}">
      <dgm:prSet/>
      <dgm:spPr/>
      <dgm:t>
        <a:bodyPr/>
        <a:lstStyle/>
        <a:p>
          <a:endParaRPr lang="en-US" sz="2000">
            <a:solidFill>
              <a:srgbClr val="000000"/>
            </a:solidFill>
          </a:endParaRPr>
        </a:p>
      </dgm:t>
    </dgm:pt>
    <dgm:pt modelId="{8AA76F30-2FBA-48F7-8DC5-2E7B22B82510}">
      <dgm:prSet custT="1"/>
      <dgm:spPr/>
      <dgm:t>
        <a:bodyPr/>
        <a:lstStyle/>
        <a:p>
          <a:pPr>
            <a:lnSpc>
              <a:spcPct val="100000"/>
            </a:lnSpc>
          </a:pPr>
          <a:r>
            <a:rPr lang="es-ES" sz="1800" dirty="0">
              <a:solidFill>
                <a:srgbClr val="000000"/>
              </a:solidFill>
            </a:rPr>
            <a:t>Sed creativos juntos, escuchad las opiniones de los consumidores... sed innovadores en vuestro enfoque</a:t>
          </a:r>
          <a:endParaRPr lang="en-US" sz="1800" dirty="0">
            <a:solidFill>
              <a:srgbClr val="000000"/>
            </a:solidFill>
          </a:endParaRPr>
        </a:p>
      </dgm:t>
    </dgm:pt>
    <dgm:pt modelId="{2F96E1D7-5B42-42B1-AC41-FD29E66FA178}" type="parTrans" cxnId="{152F7CB2-CDC9-44E8-8A17-C4ADD219E100}">
      <dgm:prSet/>
      <dgm:spPr/>
      <dgm:t>
        <a:bodyPr/>
        <a:lstStyle/>
        <a:p>
          <a:endParaRPr lang="en-US" sz="2000">
            <a:solidFill>
              <a:srgbClr val="000000"/>
            </a:solidFill>
          </a:endParaRPr>
        </a:p>
      </dgm:t>
    </dgm:pt>
    <dgm:pt modelId="{E4632134-40C3-43EA-A712-782E5E41A309}" type="sibTrans" cxnId="{152F7CB2-CDC9-44E8-8A17-C4ADD219E100}">
      <dgm:prSet/>
      <dgm:spPr/>
      <dgm:t>
        <a:bodyPr/>
        <a:lstStyle/>
        <a:p>
          <a:endParaRPr lang="en-US" sz="2000">
            <a:solidFill>
              <a:srgbClr val="000000"/>
            </a:solidFill>
          </a:endParaRPr>
        </a:p>
      </dgm:t>
    </dgm:pt>
    <dgm:pt modelId="{CE4070EE-179C-4435-BF39-75513F9A114A}">
      <dgm:prSet custT="1"/>
      <dgm:spPr/>
      <dgm:t>
        <a:bodyPr/>
        <a:lstStyle/>
        <a:p>
          <a:pPr>
            <a:lnSpc>
              <a:spcPct val="100000"/>
            </a:lnSpc>
          </a:pPr>
          <a:r>
            <a:rPr lang="es-ES" sz="2000" dirty="0">
              <a:solidFill>
                <a:srgbClr val="000000"/>
              </a:solidFill>
            </a:rPr>
            <a:t>Piensa en tu estrategia y en tus técnicas</a:t>
          </a:r>
          <a:endParaRPr lang="en-US" sz="2000" dirty="0">
            <a:solidFill>
              <a:srgbClr val="000000"/>
            </a:solidFill>
          </a:endParaRPr>
        </a:p>
      </dgm:t>
    </dgm:pt>
    <dgm:pt modelId="{603D6EC9-8BBF-44B3-8583-16B0146EA343}" type="parTrans" cxnId="{E31A3C5D-3B27-412F-8D38-D3BCE3BBFEEB}">
      <dgm:prSet/>
      <dgm:spPr/>
      <dgm:t>
        <a:bodyPr/>
        <a:lstStyle/>
        <a:p>
          <a:endParaRPr lang="en-US" sz="2000">
            <a:solidFill>
              <a:srgbClr val="000000"/>
            </a:solidFill>
          </a:endParaRPr>
        </a:p>
      </dgm:t>
    </dgm:pt>
    <dgm:pt modelId="{6AD2F543-709F-4513-B7D3-354626BF8040}" type="sibTrans" cxnId="{E31A3C5D-3B27-412F-8D38-D3BCE3BBFEEB}">
      <dgm:prSet/>
      <dgm:spPr/>
      <dgm:t>
        <a:bodyPr/>
        <a:lstStyle/>
        <a:p>
          <a:endParaRPr lang="en-US" sz="2000">
            <a:solidFill>
              <a:srgbClr val="000000"/>
            </a:solidFill>
          </a:endParaRPr>
        </a:p>
      </dgm:t>
    </dgm:pt>
    <dgm:pt modelId="{D514C8AA-7487-49CB-AA98-6366A5CA9846}">
      <dgm:prSet custT="1"/>
      <dgm:spPr/>
      <dgm:t>
        <a:bodyPr/>
        <a:lstStyle/>
        <a:p>
          <a:pPr>
            <a:lnSpc>
              <a:spcPct val="100000"/>
            </a:lnSpc>
          </a:pPr>
          <a:r>
            <a:rPr lang="es-ES" sz="2000" dirty="0">
              <a:solidFill>
                <a:srgbClr val="000000"/>
              </a:solidFill>
            </a:rPr>
            <a:t>Recuerde que debe aumentar el conocimiento de su marca</a:t>
          </a:r>
        </a:p>
      </dgm:t>
    </dgm:pt>
    <dgm:pt modelId="{58458401-DF05-444C-8B22-7AC142E7CAEB}" type="parTrans" cxnId="{B6D132EA-50EF-4D26-9D7C-E493AB43D2E6}">
      <dgm:prSet/>
      <dgm:spPr/>
      <dgm:t>
        <a:bodyPr/>
        <a:lstStyle/>
        <a:p>
          <a:endParaRPr lang="en-US" sz="2000">
            <a:solidFill>
              <a:srgbClr val="000000"/>
            </a:solidFill>
          </a:endParaRPr>
        </a:p>
      </dgm:t>
    </dgm:pt>
    <dgm:pt modelId="{09DB4494-B932-44E2-B730-7099D41058A6}" type="sibTrans" cxnId="{B6D132EA-50EF-4D26-9D7C-E493AB43D2E6}">
      <dgm:prSet/>
      <dgm:spPr/>
      <dgm:t>
        <a:bodyPr/>
        <a:lstStyle/>
        <a:p>
          <a:endParaRPr lang="en-US" sz="2000">
            <a:solidFill>
              <a:srgbClr val="000000"/>
            </a:solidFill>
          </a:endParaRPr>
        </a:p>
      </dgm:t>
    </dgm:pt>
    <dgm:pt modelId="{FC1AD0B1-817D-4463-9EA3-4EE24A20953E}" type="pres">
      <dgm:prSet presAssocID="{EC88A2D2-356F-4387-BF9E-125EE60EC217}" presName="root" presStyleCnt="0">
        <dgm:presLayoutVars>
          <dgm:dir/>
          <dgm:resizeHandles val="exact"/>
        </dgm:presLayoutVars>
      </dgm:prSet>
      <dgm:spPr/>
    </dgm:pt>
    <dgm:pt modelId="{32F68553-0589-48B9-A04C-2947D1B05E35}" type="pres">
      <dgm:prSet presAssocID="{52B5787E-DE57-45FE-8113-11B8B300F7B5}" presName="compNode" presStyleCnt="0"/>
      <dgm:spPr/>
    </dgm:pt>
    <dgm:pt modelId="{953785C1-7824-4EA6-A376-1CAB43086DF8}" type="pres">
      <dgm:prSet presAssocID="{52B5787E-DE57-45FE-8113-11B8B300F7B5}" presName="bgRect" presStyleLbl="bgShp" presStyleIdx="0" presStyleCnt="5" custLinFactNeighborX="-396"/>
      <dgm:spPr/>
    </dgm:pt>
    <dgm:pt modelId="{F527F6E5-C646-4DB9-94BD-E3F98FC18C25}" type="pres">
      <dgm:prSet presAssocID="{52B5787E-DE57-45FE-8113-11B8B300F7B5}" presName="iconRect" presStyleLbl="node1" presStyleIdx="0" presStyleCnt="5"/>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amond"/>
        </a:ext>
      </dgm:extLst>
    </dgm:pt>
    <dgm:pt modelId="{25D67DC0-9F3F-4BF0-951B-FBB59A77F26A}" type="pres">
      <dgm:prSet presAssocID="{52B5787E-DE57-45FE-8113-11B8B300F7B5}" presName="spaceRect" presStyleCnt="0"/>
      <dgm:spPr/>
    </dgm:pt>
    <dgm:pt modelId="{A2182C23-9C60-4539-8743-58C721D0F7D1}" type="pres">
      <dgm:prSet presAssocID="{52B5787E-DE57-45FE-8113-11B8B300F7B5}" presName="parTx" presStyleLbl="revTx" presStyleIdx="0" presStyleCnt="5">
        <dgm:presLayoutVars>
          <dgm:chMax val="0"/>
          <dgm:chPref val="0"/>
        </dgm:presLayoutVars>
      </dgm:prSet>
      <dgm:spPr/>
    </dgm:pt>
    <dgm:pt modelId="{2EAF529D-D77F-4485-93F8-D3DA38E1423C}" type="pres">
      <dgm:prSet presAssocID="{C4B97FDF-4A9D-43E1-8432-42A63851326F}" presName="sibTrans" presStyleCnt="0"/>
      <dgm:spPr/>
    </dgm:pt>
    <dgm:pt modelId="{DA91CBAA-92D0-4FE2-8163-FEF873C7A629}" type="pres">
      <dgm:prSet presAssocID="{32AA6971-0CA0-4BE6-AC2E-1F431CD49074}" presName="compNode" presStyleCnt="0"/>
      <dgm:spPr/>
    </dgm:pt>
    <dgm:pt modelId="{AAA59FD6-64F8-4574-8E9F-A5A8486A5A3B}" type="pres">
      <dgm:prSet presAssocID="{32AA6971-0CA0-4BE6-AC2E-1F431CD49074}" presName="bgRect" presStyleLbl="bgShp" presStyleIdx="1" presStyleCnt="5" custLinFactNeighborY="-4021"/>
      <dgm:spPr/>
    </dgm:pt>
    <dgm:pt modelId="{600545C7-3C96-4D09-8502-9AAEE9CF9687}" type="pres">
      <dgm:prSet presAssocID="{32AA6971-0CA0-4BE6-AC2E-1F431CD49074}" presName="iconRect" presStyleLbl="node1" presStyleIdx="1" presStyleCnt="5"/>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llseye"/>
        </a:ext>
      </dgm:extLst>
    </dgm:pt>
    <dgm:pt modelId="{8B671757-045D-4E2E-A3C0-BB09E70A8E76}" type="pres">
      <dgm:prSet presAssocID="{32AA6971-0CA0-4BE6-AC2E-1F431CD49074}" presName="spaceRect" presStyleCnt="0"/>
      <dgm:spPr/>
    </dgm:pt>
    <dgm:pt modelId="{4666790D-BF4E-4713-A317-EC3435C693AD}" type="pres">
      <dgm:prSet presAssocID="{32AA6971-0CA0-4BE6-AC2E-1F431CD49074}" presName="parTx" presStyleLbl="revTx" presStyleIdx="1" presStyleCnt="5">
        <dgm:presLayoutVars>
          <dgm:chMax val="0"/>
          <dgm:chPref val="0"/>
        </dgm:presLayoutVars>
      </dgm:prSet>
      <dgm:spPr/>
    </dgm:pt>
    <dgm:pt modelId="{F98397DE-7A09-4ED3-AA48-4B1F9E308FB3}" type="pres">
      <dgm:prSet presAssocID="{B6D974E6-EA23-4F2C-B5F4-4EAD061ADBDA}" presName="sibTrans" presStyleCnt="0"/>
      <dgm:spPr/>
    </dgm:pt>
    <dgm:pt modelId="{F89E2CA2-7105-4787-BAE8-210AE0FB0766}" type="pres">
      <dgm:prSet presAssocID="{8AA76F30-2FBA-48F7-8DC5-2E7B22B82510}" presName="compNode" presStyleCnt="0"/>
      <dgm:spPr/>
    </dgm:pt>
    <dgm:pt modelId="{74A857AD-116A-4075-B8E2-502FE19A00AA}" type="pres">
      <dgm:prSet presAssocID="{8AA76F30-2FBA-48F7-8DC5-2E7B22B82510}" presName="bgRect" presStyleLbl="bgShp" presStyleIdx="2" presStyleCnt="5"/>
      <dgm:spPr/>
    </dgm:pt>
    <dgm:pt modelId="{2B1A0DCA-A563-4E0A-8EA1-3956737B1D29}" type="pres">
      <dgm:prSet presAssocID="{8AA76F30-2FBA-48F7-8DC5-2E7B22B82510}" presName="iconRect" presStyleLbl="node1" presStyleIdx="2" presStyleCnt="5"/>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ightbulb"/>
        </a:ext>
      </dgm:extLst>
    </dgm:pt>
    <dgm:pt modelId="{1CB44A90-25A4-498E-907F-305A1CF98310}" type="pres">
      <dgm:prSet presAssocID="{8AA76F30-2FBA-48F7-8DC5-2E7B22B82510}" presName="spaceRect" presStyleCnt="0"/>
      <dgm:spPr/>
    </dgm:pt>
    <dgm:pt modelId="{3C6F3424-F2CF-4F8C-A349-13899EC70803}" type="pres">
      <dgm:prSet presAssocID="{8AA76F30-2FBA-48F7-8DC5-2E7B22B82510}" presName="parTx" presStyleLbl="revTx" presStyleIdx="2" presStyleCnt="5">
        <dgm:presLayoutVars>
          <dgm:chMax val="0"/>
          <dgm:chPref val="0"/>
        </dgm:presLayoutVars>
      </dgm:prSet>
      <dgm:spPr/>
    </dgm:pt>
    <dgm:pt modelId="{58CF1E91-156A-49E0-A2BC-C1F013BF1CFD}" type="pres">
      <dgm:prSet presAssocID="{E4632134-40C3-43EA-A712-782E5E41A309}" presName="sibTrans" presStyleCnt="0"/>
      <dgm:spPr/>
    </dgm:pt>
    <dgm:pt modelId="{81E8A067-FDDB-4A76-89E9-6DCE59C7FBAD}" type="pres">
      <dgm:prSet presAssocID="{CE4070EE-179C-4435-BF39-75513F9A114A}" presName="compNode" presStyleCnt="0"/>
      <dgm:spPr/>
    </dgm:pt>
    <dgm:pt modelId="{7462665B-260D-4536-8288-49772C30722A}" type="pres">
      <dgm:prSet presAssocID="{CE4070EE-179C-4435-BF39-75513F9A114A}" presName="bgRect" presStyleLbl="bgShp" presStyleIdx="3" presStyleCnt="5"/>
      <dgm:spPr/>
    </dgm:pt>
    <dgm:pt modelId="{01275F50-7774-403E-B0A8-20662990F07D}" type="pres">
      <dgm:prSet presAssocID="{CE4070EE-179C-4435-BF39-75513F9A114A}" presName="iconRect" presStyleLbl="node1" presStyleIdx="3" presStyleCnt="5"/>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Questions"/>
        </a:ext>
      </dgm:extLst>
    </dgm:pt>
    <dgm:pt modelId="{87DCCD39-1408-43C6-8E2E-693A2748E3ED}" type="pres">
      <dgm:prSet presAssocID="{CE4070EE-179C-4435-BF39-75513F9A114A}" presName="spaceRect" presStyleCnt="0"/>
      <dgm:spPr/>
    </dgm:pt>
    <dgm:pt modelId="{A6D44F6B-C040-4A55-9DF6-F5F2AF7BFC3A}" type="pres">
      <dgm:prSet presAssocID="{CE4070EE-179C-4435-BF39-75513F9A114A}" presName="parTx" presStyleLbl="revTx" presStyleIdx="3" presStyleCnt="5">
        <dgm:presLayoutVars>
          <dgm:chMax val="0"/>
          <dgm:chPref val="0"/>
        </dgm:presLayoutVars>
      </dgm:prSet>
      <dgm:spPr/>
    </dgm:pt>
    <dgm:pt modelId="{8B35EC59-7BB7-4FFE-84F7-BF6938B55A9A}" type="pres">
      <dgm:prSet presAssocID="{6AD2F543-709F-4513-B7D3-354626BF8040}" presName="sibTrans" presStyleCnt="0"/>
      <dgm:spPr/>
    </dgm:pt>
    <dgm:pt modelId="{FE4CA6A0-0E1D-4838-8BCE-684FBEB96F26}" type="pres">
      <dgm:prSet presAssocID="{D514C8AA-7487-49CB-AA98-6366A5CA9846}" presName="compNode" presStyleCnt="0"/>
      <dgm:spPr/>
    </dgm:pt>
    <dgm:pt modelId="{C7A9FFFE-9BB3-4921-B2C0-D5C4F1F870B3}" type="pres">
      <dgm:prSet presAssocID="{D514C8AA-7487-49CB-AA98-6366A5CA9846}" presName="bgRect" presStyleLbl="bgShp" presStyleIdx="4" presStyleCnt="5" custLinFactNeighborX="-21323" custLinFactNeighborY="-10329"/>
      <dgm:spPr/>
    </dgm:pt>
    <dgm:pt modelId="{18AFA7FB-E0B7-461C-9642-97147B12EAF2}" type="pres">
      <dgm:prSet presAssocID="{D514C8AA-7487-49CB-AA98-6366A5CA9846}" presName="iconRect" presStyleLbl="node1" presStyleIdx="4" presStyleCnt="5"/>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egaphone"/>
        </a:ext>
      </dgm:extLst>
    </dgm:pt>
    <dgm:pt modelId="{685F829A-D7CE-4DE4-A6E8-721A99702A57}" type="pres">
      <dgm:prSet presAssocID="{D514C8AA-7487-49CB-AA98-6366A5CA9846}" presName="spaceRect" presStyleCnt="0"/>
      <dgm:spPr/>
    </dgm:pt>
    <dgm:pt modelId="{FB617CCC-AB6A-4619-94C8-9D3DAAA3EF6C}" type="pres">
      <dgm:prSet presAssocID="{D514C8AA-7487-49CB-AA98-6366A5CA9846}" presName="parTx" presStyleLbl="revTx" presStyleIdx="4" presStyleCnt="5">
        <dgm:presLayoutVars>
          <dgm:chMax val="0"/>
          <dgm:chPref val="0"/>
        </dgm:presLayoutVars>
      </dgm:prSet>
      <dgm:spPr/>
    </dgm:pt>
  </dgm:ptLst>
  <dgm:cxnLst>
    <dgm:cxn modelId="{D5CE6E0D-B621-47E2-AB74-DE2B573E8A4D}" type="presOf" srcId="{D514C8AA-7487-49CB-AA98-6366A5CA9846}" destId="{FB617CCC-AB6A-4619-94C8-9D3DAAA3EF6C}" srcOrd="0" destOrd="0" presId="urn:microsoft.com/office/officeart/2018/2/layout/IconVerticalSolidList"/>
    <dgm:cxn modelId="{289DA50F-C121-4081-8178-55092EE2CB52}" type="presOf" srcId="{8AA76F30-2FBA-48F7-8DC5-2E7B22B82510}" destId="{3C6F3424-F2CF-4F8C-A349-13899EC70803}" srcOrd="0" destOrd="0" presId="urn:microsoft.com/office/officeart/2018/2/layout/IconVerticalSolidList"/>
    <dgm:cxn modelId="{C8355B39-AD27-4864-932F-2F5181CFB433}" type="presOf" srcId="{32AA6971-0CA0-4BE6-AC2E-1F431CD49074}" destId="{4666790D-BF4E-4713-A317-EC3435C693AD}" srcOrd="0" destOrd="0" presId="urn:microsoft.com/office/officeart/2018/2/layout/IconVerticalSolidList"/>
    <dgm:cxn modelId="{E31A3C5D-3B27-412F-8D38-D3BCE3BBFEEB}" srcId="{EC88A2D2-356F-4387-BF9E-125EE60EC217}" destId="{CE4070EE-179C-4435-BF39-75513F9A114A}" srcOrd="3" destOrd="0" parTransId="{603D6EC9-8BBF-44B3-8583-16B0146EA343}" sibTransId="{6AD2F543-709F-4513-B7D3-354626BF8040}"/>
    <dgm:cxn modelId="{26250A5E-D01F-47F5-8993-C888FFE2BB8D}" type="presOf" srcId="{52B5787E-DE57-45FE-8113-11B8B300F7B5}" destId="{A2182C23-9C60-4539-8743-58C721D0F7D1}" srcOrd="0" destOrd="0" presId="urn:microsoft.com/office/officeart/2018/2/layout/IconVerticalSolidList"/>
    <dgm:cxn modelId="{AFA1E761-1DCA-4406-B1A7-35B0F85BD26D}" srcId="{EC88A2D2-356F-4387-BF9E-125EE60EC217}" destId="{52B5787E-DE57-45FE-8113-11B8B300F7B5}" srcOrd="0" destOrd="0" parTransId="{067C584C-F81E-4565-AF1B-A5068C3D6039}" sibTransId="{C4B97FDF-4A9D-43E1-8432-42A63851326F}"/>
    <dgm:cxn modelId="{279C364F-6DE1-4CA2-B9CD-6618EDBAD5E7}" srcId="{EC88A2D2-356F-4387-BF9E-125EE60EC217}" destId="{32AA6971-0CA0-4BE6-AC2E-1F431CD49074}" srcOrd="1" destOrd="0" parTransId="{E8E36697-50C1-4C6F-A840-62F01BB41ECC}" sibTransId="{B6D974E6-EA23-4F2C-B5F4-4EAD061ADBDA}"/>
    <dgm:cxn modelId="{37D99399-4F91-43F8-8723-A5D69E570E43}" type="presOf" srcId="{CE4070EE-179C-4435-BF39-75513F9A114A}" destId="{A6D44F6B-C040-4A55-9DF6-F5F2AF7BFC3A}" srcOrd="0" destOrd="0" presId="urn:microsoft.com/office/officeart/2018/2/layout/IconVerticalSolidList"/>
    <dgm:cxn modelId="{90F7F4A6-0635-4075-A033-AD41567E6927}" type="presOf" srcId="{EC88A2D2-356F-4387-BF9E-125EE60EC217}" destId="{FC1AD0B1-817D-4463-9EA3-4EE24A20953E}" srcOrd="0" destOrd="0" presId="urn:microsoft.com/office/officeart/2018/2/layout/IconVerticalSolidList"/>
    <dgm:cxn modelId="{152F7CB2-CDC9-44E8-8A17-C4ADD219E100}" srcId="{EC88A2D2-356F-4387-BF9E-125EE60EC217}" destId="{8AA76F30-2FBA-48F7-8DC5-2E7B22B82510}" srcOrd="2" destOrd="0" parTransId="{2F96E1D7-5B42-42B1-AC41-FD29E66FA178}" sibTransId="{E4632134-40C3-43EA-A712-782E5E41A309}"/>
    <dgm:cxn modelId="{B6D132EA-50EF-4D26-9D7C-E493AB43D2E6}" srcId="{EC88A2D2-356F-4387-BF9E-125EE60EC217}" destId="{D514C8AA-7487-49CB-AA98-6366A5CA9846}" srcOrd="4" destOrd="0" parTransId="{58458401-DF05-444C-8B22-7AC142E7CAEB}" sibTransId="{09DB4494-B932-44E2-B730-7099D41058A6}"/>
    <dgm:cxn modelId="{35AFB95C-3B73-41BE-B76F-1293A4EE0F85}" type="presParOf" srcId="{FC1AD0B1-817D-4463-9EA3-4EE24A20953E}" destId="{32F68553-0589-48B9-A04C-2947D1B05E35}" srcOrd="0" destOrd="0" presId="urn:microsoft.com/office/officeart/2018/2/layout/IconVerticalSolidList"/>
    <dgm:cxn modelId="{E6FAC170-07A4-4448-A577-5F73AAF07B35}" type="presParOf" srcId="{32F68553-0589-48B9-A04C-2947D1B05E35}" destId="{953785C1-7824-4EA6-A376-1CAB43086DF8}" srcOrd="0" destOrd="0" presId="urn:microsoft.com/office/officeart/2018/2/layout/IconVerticalSolidList"/>
    <dgm:cxn modelId="{3758B956-D159-4A22-B8BC-22290FDCE570}" type="presParOf" srcId="{32F68553-0589-48B9-A04C-2947D1B05E35}" destId="{F527F6E5-C646-4DB9-94BD-E3F98FC18C25}" srcOrd="1" destOrd="0" presId="urn:microsoft.com/office/officeart/2018/2/layout/IconVerticalSolidList"/>
    <dgm:cxn modelId="{C8E25BC9-8F1E-44D8-8470-56ADF06C8060}" type="presParOf" srcId="{32F68553-0589-48B9-A04C-2947D1B05E35}" destId="{25D67DC0-9F3F-4BF0-951B-FBB59A77F26A}" srcOrd="2" destOrd="0" presId="urn:microsoft.com/office/officeart/2018/2/layout/IconVerticalSolidList"/>
    <dgm:cxn modelId="{F415D88C-3CB6-4944-80E1-6D0B3B9245C8}" type="presParOf" srcId="{32F68553-0589-48B9-A04C-2947D1B05E35}" destId="{A2182C23-9C60-4539-8743-58C721D0F7D1}" srcOrd="3" destOrd="0" presId="urn:microsoft.com/office/officeart/2018/2/layout/IconVerticalSolidList"/>
    <dgm:cxn modelId="{895B27FB-3382-48C2-8DEF-335C3D744DAE}" type="presParOf" srcId="{FC1AD0B1-817D-4463-9EA3-4EE24A20953E}" destId="{2EAF529D-D77F-4485-93F8-D3DA38E1423C}" srcOrd="1" destOrd="0" presId="urn:microsoft.com/office/officeart/2018/2/layout/IconVerticalSolidList"/>
    <dgm:cxn modelId="{FDB77ACD-054B-4E89-A682-415F76CD7491}" type="presParOf" srcId="{FC1AD0B1-817D-4463-9EA3-4EE24A20953E}" destId="{DA91CBAA-92D0-4FE2-8163-FEF873C7A629}" srcOrd="2" destOrd="0" presId="urn:microsoft.com/office/officeart/2018/2/layout/IconVerticalSolidList"/>
    <dgm:cxn modelId="{5E4B02F1-43EE-44D3-94C6-D313157B4857}" type="presParOf" srcId="{DA91CBAA-92D0-4FE2-8163-FEF873C7A629}" destId="{AAA59FD6-64F8-4574-8E9F-A5A8486A5A3B}" srcOrd="0" destOrd="0" presId="urn:microsoft.com/office/officeart/2018/2/layout/IconVerticalSolidList"/>
    <dgm:cxn modelId="{18FD5964-2FC8-4706-8BC2-B044E72535FE}" type="presParOf" srcId="{DA91CBAA-92D0-4FE2-8163-FEF873C7A629}" destId="{600545C7-3C96-4D09-8502-9AAEE9CF9687}" srcOrd="1" destOrd="0" presId="urn:microsoft.com/office/officeart/2018/2/layout/IconVerticalSolidList"/>
    <dgm:cxn modelId="{10D2A8F1-AD54-4197-8E31-581DF06FCDFA}" type="presParOf" srcId="{DA91CBAA-92D0-4FE2-8163-FEF873C7A629}" destId="{8B671757-045D-4E2E-A3C0-BB09E70A8E76}" srcOrd="2" destOrd="0" presId="urn:microsoft.com/office/officeart/2018/2/layout/IconVerticalSolidList"/>
    <dgm:cxn modelId="{7CB58A84-E40A-408E-B744-10944B12E427}" type="presParOf" srcId="{DA91CBAA-92D0-4FE2-8163-FEF873C7A629}" destId="{4666790D-BF4E-4713-A317-EC3435C693AD}" srcOrd="3" destOrd="0" presId="urn:microsoft.com/office/officeart/2018/2/layout/IconVerticalSolidList"/>
    <dgm:cxn modelId="{D836ED60-6013-417C-8828-C63CA5B265EB}" type="presParOf" srcId="{FC1AD0B1-817D-4463-9EA3-4EE24A20953E}" destId="{F98397DE-7A09-4ED3-AA48-4B1F9E308FB3}" srcOrd="3" destOrd="0" presId="urn:microsoft.com/office/officeart/2018/2/layout/IconVerticalSolidList"/>
    <dgm:cxn modelId="{F5A8FC62-6FD2-4852-A0CE-AF21BF0CFEB3}" type="presParOf" srcId="{FC1AD0B1-817D-4463-9EA3-4EE24A20953E}" destId="{F89E2CA2-7105-4787-BAE8-210AE0FB0766}" srcOrd="4" destOrd="0" presId="urn:microsoft.com/office/officeart/2018/2/layout/IconVerticalSolidList"/>
    <dgm:cxn modelId="{5976EC1A-6AAA-42C3-9A37-740847EFAB24}" type="presParOf" srcId="{F89E2CA2-7105-4787-BAE8-210AE0FB0766}" destId="{74A857AD-116A-4075-B8E2-502FE19A00AA}" srcOrd="0" destOrd="0" presId="urn:microsoft.com/office/officeart/2018/2/layout/IconVerticalSolidList"/>
    <dgm:cxn modelId="{2F16A0A2-4DC7-405D-B761-2CA9F376DED9}" type="presParOf" srcId="{F89E2CA2-7105-4787-BAE8-210AE0FB0766}" destId="{2B1A0DCA-A563-4E0A-8EA1-3956737B1D29}" srcOrd="1" destOrd="0" presId="urn:microsoft.com/office/officeart/2018/2/layout/IconVerticalSolidList"/>
    <dgm:cxn modelId="{8A876165-5D73-4BB8-B0C3-C62A5D885153}" type="presParOf" srcId="{F89E2CA2-7105-4787-BAE8-210AE0FB0766}" destId="{1CB44A90-25A4-498E-907F-305A1CF98310}" srcOrd="2" destOrd="0" presId="urn:microsoft.com/office/officeart/2018/2/layout/IconVerticalSolidList"/>
    <dgm:cxn modelId="{984D439C-B3EB-44A7-9883-648D92D2F325}" type="presParOf" srcId="{F89E2CA2-7105-4787-BAE8-210AE0FB0766}" destId="{3C6F3424-F2CF-4F8C-A349-13899EC70803}" srcOrd="3" destOrd="0" presId="urn:microsoft.com/office/officeart/2018/2/layout/IconVerticalSolidList"/>
    <dgm:cxn modelId="{9E46A404-F211-49A3-A786-1A9682824E81}" type="presParOf" srcId="{FC1AD0B1-817D-4463-9EA3-4EE24A20953E}" destId="{58CF1E91-156A-49E0-A2BC-C1F013BF1CFD}" srcOrd="5" destOrd="0" presId="urn:microsoft.com/office/officeart/2018/2/layout/IconVerticalSolidList"/>
    <dgm:cxn modelId="{B15ABFD3-FF0B-49D4-B2C6-F1A2BB221C72}" type="presParOf" srcId="{FC1AD0B1-817D-4463-9EA3-4EE24A20953E}" destId="{81E8A067-FDDB-4A76-89E9-6DCE59C7FBAD}" srcOrd="6" destOrd="0" presId="urn:microsoft.com/office/officeart/2018/2/layout/IconVerticalSolidList"/>
    <dgm:cxn modelId="{EFAEB08A-516D-4EF5-8EEA-73A25A730B91}" type="presParOf" srcId="{81E8A067-FDDB-4A76-89E9-6DCE59C7FBAD}" destId="{7462665B-260D-4536-8288-49772C30722A}" srcOrd="0" destOrd="0" presId="urn:microsoft.com/office/officeart/2018/2/layout/IconVerticalSolidList"/>
    <dgm:cxn modelId="{485CDE0F-6231-4F01-9012-EDB54AD9E5E7}" type="presParOf" srcId="{81E8A067-FDDB-4A76-89E9-6DCE59C7FBAD}" destId="{01275F50-7774-403E-B0A8-20662990F07D}" srcOrd="1" destOrd="0" presId="urn:microsoft.com/office/officeart/2018/2/layout/IconVerticalSolidList"/>
    <dgm:cxn modelId="{CC04B98A-5C9C-4445-ABA1-EB8C9201FEFB}" type="presParOf" srcId="{81E8A067-FDDB-4A76-89E9-6DCE59C7FBAD}" destId="{87DCCD39-1408-43C6-8E2E-693A2748E3ED}" srcOrd="2" destOrd="0" presId="urn:microsoft.com/office/officeart/2018/2/layout/IconVerticalSolidList"/>
    <dgm:cxn modelId="{E2F26264-E056-47C8-82EC-7A620405E807}" type="presParOf" srcId="{81E8A067-FDDB-4A76-89E9-6DCE59C7FBAD}" destId="{A6D44F6B-C040-4A55-9DF6-F5F2AF7BFC3A}" srcOrd="3" destOrd="0" presId="urn:microsoft.com/office/officeart/2018/2/layout/IconVerticalSolidList"/>
    <dgm:cxn modelId="{E927D283-A739-462F-B9A4-56195E12D6B1}" type="presParOf" srcId="{FC1AD0B1-817D-4463-9EA3-4EE24A20953E}" destId="{8B35EC59-7BB7-4FFE-84F7-BF6938B55A9A}" srcOrd="7" destOrd="0" presId="urn:microsoft.com/office/officeart/2018/2/layout/IconVerticalSolidList"/>
    <dgm:cxn modelId="{07F5552F-2810-4459-9CA9-6697AEF968EF}" type="presParOf" srcId="{FC1AD0B1-817D-4463-9EA3-4EE24A20953E}" destId="{FE4CA6A0-0E1D-4838-8BCE-684FBEB96F26}" srcOrd="8" destOrd="0" presId="urn:microsoft.com/office/officeart/2018/2/layout/IconVerticalSolidList"/>
    <dgm:cxn modelId="{F70D1FB8-525C-4A2E-AB05-022D03B75565}" type="presParOf" srcId="{FE4CA6A0-0E1D-4838-8BCE-684FBEB96F26}" destId="{C7A9FFFE-9BB3-4921-B2C0-D5C4F1F870B3}" srcOrd="0" destOrd="0" presId="urn:microsoft.com/office/officeart/2018/2/layout/IconVerticalSolidList"/>
    <dgm:cxn modelId="{11290B35-9A68-4E20-971B-82FBD3E1B463}" type="presParOf" srcId="{FE4CA6A0-0E1D-4838-8BCE-684FBEB96F26}" destId="{18AFA7FB-E0B7-461C-9642-97147B12EAF2}" srcOrd="1" destOrd="0" presId="urn:microsoft.com/office/officeart/2018/2/layout/IconVerticalSolidList"/>
    <dgm:cxn modelId="{CB479324-8257-46B1-874E-BA64DA1C57D8}" type="presParOf" srcId="{FE4CA6A0-0E1D-4838-8BCE-684FBEB96F26}" destId="{685F829A-D7CE-4DE4-A6E8-721A99702A57}" srcOrd="2" destOrd="0" presId="urn:microsoft.com/office/officeart/2018/2/layout/IconVerticalSolidList"/>
    <dgm:cxn modelId="{BEF6398B-269D-4AEF-9ECF-2335BE878DC5}" type="presParOf" srcId="{FE4CA6A0-0E1D-4838-8BCE-684FBEB96F26}" destId="{FB617CCC-AB6A-4619-94C8-9D3DAAA3EF6C}" srcOrd="3" destOrd="0" presId="urn:microsoft.com/office/officeart/2018/2/layout/IconVerticalSolidList"/>
  </dgm:cxnLst>
  <dgm:bg>
    <a:solidFill>
      <a:srgbClr val="FED100"/>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EC278-3AA6-460F-9AB9-D48DC1E031AD}">
      <dsp:nvSpPr>
        <dsp:cNvPr id="0" name=""/>
        <dsp:cNvSpPr/>
      </dsp:nvSpPr>
      <dsp:spPr>
        <a:xfrm>
          <a:off x="140330" y="669132"/>
          <a:ext cx="1005154" cy="1035364"/>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rgbClr val="FED1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122FD1-13CA-4382-A7C2-DA4D74330229}">
      <dsp:nvSpPr>
        <dsp:cNvPr id="0" name=""/>
        <dsp:cNvSpPr/>
      </dsp:nvSpPr>
      <dsp:spPr>
        <a:xfrm>
          <a:off x="0" y="2147866"/>
          <a:ext cx="1251562" cy="1379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1" i="0" kern="1200" dirty="0">
              <a:solidFill>
                <a:srgbClr val="000000"/>
              </a:solidFill>
            </a:rPr>
            <a:t>1. </a:t>
          </a:r>
          <a:r>
            <a:rPr lang="es-ES" sz="2000" b="1" i="0" kern="1200" dirty="0">
              <a:solidFill>
                <a:srgbClr val="000000"/>
              </a:solidFill>
            </a:rPr>
            <a:t>Construir un plan de marketing</a:t>
          </a:r>
        </a:p>
        <a:p>
          <a:pPr marL="0" lvl="0" indent="0" algn="ctr" defTabSz="889000">
            <a:lnSpc>
              <a:spcPct val="100000"/>
            </a:lnSpc>
            <a:spcBef>
              <a:spcPct val="0"/>
            </a:spcBef>
            <a:spcAft>
              <a:spcPct val="35000"/>
            </a:spcAft>
            <a:buNone/>
          </a:pPr>
          <a:endParaRPr lang="de-DE" sz="2000" b="1" kern="1200" dirty="0">
            <a:solidFill>
              <a:srgbClr val="000000"/>
            </a:solidFill>
          </a:endParaRPr>
        </a:p>
      </dsp:txBody>
      <dsp:txXfrm>
        <a:off x="0" y="2147866"/>
        <a:ext cx="1251562" cy="1379650"/>
      </dsp:txXfrm>
    </dsp:sp>
    <dsp:sp modelId="{F498F277-DFF3-4463-836A-00D54023ECDE}">
      <dsp:nvSpPr>
        <dsp:cNvPr id="0" name=""/>
        <dsp:cNvSpPr/>
      </dsp:nvSpPr>
      <dsp:spPr>
        <a:xfrm>
          <a:off x="1616435" y="671956"/>
          <a:ext cx="961911" cy="1039318"/>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rgbClr val="FED1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9FBE70-0407-410B-B1BA-4F809714531D}">
      <dsp:nvSpPr>
        <dsp:cNvPr id="0" name=""/>
        <dsp:cNvSpPr/>
      </dsp:nvSpPr>
      <dsp:spPr>
        <a:xfrm>
          <a:off x="1439407" y="2060115"/>
          <a:ext cx="1251562" cy="1379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1" i="0" kern="1200" dirty="0">
              <a:solidFill>
                <a:srgbClr val="000000"/>
              </a:solidFill>
            </a:rPr>
            <a:t>2. </a:t>
          </a:r>
          <a:r>
            <a:rPr lang="es-ES" sz="2000" b="1" i="0" kern="1200" dirty="0">
              <a:solidFill>
                <a:srgbClr val="000000"/>
              </a:solidFill>
            </a:rPr>
            <a:t>Crear personas de compra</a:t>
          </a:r>
        </a:p>
        <a:p>
          <a:pPr marL="0" lvl="0" indent="0" algn="ctr" defTabSz="889000">
            <a:lnSpc>
              <a:spcPct val="100000"/>
            </a:lnSpc>
            <a:spcBef>
              <a:spcPct val="0"/>
            </a:spcBef>
            <a:spcAft>
              <a:spcPct val="35000"/>
            </a:spcAft>
            <a:buNone/>
          </a:pPr>
          <a:endParaRPr lang="de-DE" sz="2000" b="1" kern="1200" dirty="0">
            <a:solidFill>
              <a:srgbClr val="000000"/>
            </a:solidFill>
          </a:endParaRPr>
        </a:p>
      </dsp:txBody>
      <dsp:txXfrm>
        <a:off x="1439407" y="2060115"/>
        <a:ext cx="1251562" cy="1379650"/>
      </dsp:txXfrm>
    </dsp:sp>
    <dsp:sp modelId="{D1312472-6094-4A97-B331-65662CE078F3}">
      <dsp:nvSpPr>
        <dsp:cNvPr id="0" name=""/>
        <dsp:cNvSpPr/>
      </dsp:nvSpPr>
      <dsp:spPr>
        <a:xfrm>
          <a:off x="3116691" y="675599"/>
          <a:ext cx="902572" cy="1024748"/>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rgbClr val="FED1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548CB0-7B76-417A-B8D3-F5097154CCF3}">
      <dsp:nvSpPr>
        <dsp:cNvPr id="0" name=""/>
        <dsp:cNvSpPr/>
      </dsp:nvSpPr>
      <dsp:spPr>
        <a:xfrm>
          <a:off x="2966351" y="2034288"/>
          <a:ext cx="1251562" cy="1379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1" i="0" kern="1200" dirty="0">
              <a:solidFill>
                <a:srgbClr val="000000"/>
              </a:solidFill>
            </a:rPr>
            <a:t>3. </a:t>
          </a:r>
          <a:r>
            <a:rPr lang="es-ES" sz="2000" b="1" i="0" kern="1200" dirty="0">
              <a:solidFill>
                <a:srgbClr val="000000"/>
              </a:solidFill>
            </a:rPr>
            <a:t>Identificar los objetivos</a:t>
          </a:r>
          <a:endParaRPr lang="de-DE" sz="2000" b="1" kern="1200" dirty="0">
            <a:solidFill>
              <a:srgbClr val="000000"/>
            </a:solidFill>
          </a:endParaRPr>
        </a:p>
      </dsp:txBody>
      <dsp:txXfrm>
        <a:off x="2966351" y="2034288"/>
        <a:ext cx="1251562" cy="1379650"/>
      </dsp:txXfrm>
    </dsp:sp>
    <dsp:sp modelId="{9DA3B61D-C9E1-4E1E-9330-04B791B1EA87}">
      <dsp:nvSpPr>
        <dsp:cNvPr id="0" name=""/>
        <dsp:cNvSpPr/>
      </dsp:nvSpPr>
      <dsp:spPr>
        <a:xfrm>
          <a:off x="4735829" y="670825"/>
          <a:ext cx="959923" cy="1043840"/>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solidFill>
            <a:srgbClr val="FED1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EE7F94-BDED-4011-907F-B14872ADA241}">
      <dsp:nvSpPr>
        <dsp:cNvPr id="0" name=""/>
        <dsp:cNvSpPr/>
      </dsp:nvSpPr>
      <dsp:spPr>
        <a:xfrm>
          <a:off x="4412782" y="2016890"/>
          <a:ext cx="1606017" cy="1379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1" i="0" kern="1200" dirty="0">
              <a:solidFill>
                <a:srgbClr val="000000"/>
              </a:solidFill>
            </a:rPr>
            <a:t>4. </a:t>
          </a:r>
          <a:r>
            <a:rPr lang="es-ES" sz="2000" b="1" i="0" kern="1200" dirty="0">
              <a:solidFill>
                <a:srgbClr val="000000"/>
              </a:solidFill>
            </a:rPr>
            <a:t>Seleccionar las herramientas adecuadas</a:t>
          </a:r>
          <a:endParaRPr lang="de-DE" sz="2000" b="1" kern="1200" dirty="0">
            <a:solidFill>
              <a:srgbClr val="000000"/>
            </a:solidFill>
          </a:endParaRPr>
        </a:p>
      </dsp:txBody>
      <dsp:txXfrm>
        <a:off x="4412782" y="2016890"/>
        <a:ext cx="1606017" cy="1379650"/>
      </dsp:txXfrm>
    </dsp:sp>
    <dsp:sp modelId="{57F33BEC-61C1-4F0E-9CF6-B4517AB00B27}">
      <dsp:nvSpPr>
        <dsp:cNvPr id="0" name=""/>
        <dsp:cNvSpPr/>
      </dsp:nvSpPr>
      <dsp:spPr>
        <a:xfrm>
          <a:off x="6410321" y="687513"/>
          <a:ext cx="906565" cy="977089"/>
        </a:xfrm>
        <a:prstGeom prst="rect">
          <a:avLst/>
        </a:prstGeom>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solidFill>
            <a:srgbClr val="FED1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82786B-47FD-4C6F-AC5D-4861D358DBB4}">
      <dsp:nvSpPr>
        <dsp:cNvPr id="0" name=""/>
        <dsp:cNvSpPr/>
      </dsp:nvSpPr>
      <dsp:spPr>
        <a:xfrm>
          <a:off x="6245870" y="2000202"/>
          <a:ext cx="1251562" cy="1379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1" i="0" kern="1200" dirty="0">
              <a:solidFill>
                <a:srgbClr val="000000"/>
              </a:solidFill>
            </a:rPr>
            <a:t>5. </a:t>
          </a:r>
          <a:r>
            <a:rPr lang="es-ES" sz="2000" b="1" i="0" kern="1200" dirty="0">
              <a:solidFill>
                <a:srgbClr val="000000"/>
              </a:solidFill>
            </a:rPr>
            <a:t>Revise sus medios de comunicación</a:t>
          </a:r>
          <a:endParaRPr lang="de-DE" sz="2000" b="1" kern="1200" dirty="0">
            <a:solidFill>
              <a:srgbClr val="000000"/>
            </a:solidFill>
          </a:endParaRPr>
        </a:p>
      </dsp:txBody>
      <dsp:txXfrm>
        <a:off x="6245870" y="2000202"/>
        <a:ext cx="1251562" cy="1379650"/>
      </dsp:txXfrm>
    </dsp:sp>
    <dsp:sp modelId="{449D1A5A-F74D-4198-A291-FAAC7DE21466}">
      <dsp:nvSpPr>
        <dsp:cNvPr id="0" name=""/>
        <dsp:cNvSpPr/>
      </dsp:nvSpPr>
      <dsp:spPr>
        <a:xfrm>
          <a:off x="8047543" y="682173"/>
          <a:ext cx="917609" cy="1009288"/>
        </a:xfrm>
        <a:prstGeom prst="rect">
          <a:avLst/>
        </a:prstGeom>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solidFill>
            <a:srgbClr val="FED1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576C9B-1BEF-435A-86CE-839BA7686ED3}">
      <dsp:nvSpPr>
        <dsp:cNvPr id="0" name=""/>
        <dsp:cNvSpPr/>
      </dsp:nvSpPr>
      <dsp:spPr>
        <a:xfrm>
          <a:off x="7716456" y="2052608"/>
          <a:ext cx="1628082" cy="1379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1" i="0" kern="1200" dirty="0">
              <a:solidFill>
                <a:srgbClr val="000000"/>
              </a:solidFill>
            </a:rPr>
            <a:t>6. </a:t>
          </a:r>
          <a:r>
            <a:rPr lang="es-ES" sz="2000" b="1" i="0" kern="1200" dirty="0">
              <a:solidFill>
                <a:srgbClr val="000000"/>
              </a:solidFill>
            </a:rPr>
            <a:t>Auditoría y planificación de campañas en los medios de comunicación</a:t>
          </a:r>
        </a:p>
        <a:p>
          <a:pPr marL="0" lvl="0" indent="0" algn="ctr" defTabSz="889000">
            <a:spcBef>
              <a:spcPct val="0"/>
            </a:spcBef>
            <a:spcAft>
              <a:spcPct val="35000"/>
            </a:spcAft>
            <a:buNone/>
          </a:pPr>
          <a:endParaRPr lang="es-ES" sz="2000" b="1" i="0" kern="1200" dirty="0">
            <a:solidFill>
              <a:srgbClr val="000000"/>
            </a:solidFill>
          </a:endParaRPr>
        </a:p>
        <a:p>
          <a:pPr marL="0" lvl="0" indent="0" algn="ctr" defTabSz="889000">
            <a:lnSpc>
              <a:spcPct val="100000"/>
            </a:lnSpc>
            <a:spcBef>
              <a:spcPct val="0"/>
            </a:spcBef>
            <a:spcAft>
              <a:spcPct val="35000"/>
            </a:spcAft>
            <a:buNone/>
          </a:pPr>
          <a:endParaRPr lang="de-DE" sz="2000" b="1" kern="1200" dirty="0">
            <a:solidFill>
              <a:srgbClr val="000000"/>
            </a:solidFill>
          </a:endParaRPr>
        </a:p>
      </dsp:txBody>
      <dsp:txXfrm>
        <a:off x="7716456" y="2052608"/>
        <a:ext cx="1628082" cy="1379650"/>
      </dsp:txXfrm>
    </dsp:sp>
    <dsp:sp modelId="{A2583411-FEB1-4A57-925A-BFFD0A07E655}">
      <dsp:nvSpPr>
        <dsp:cNvPr id="0" name=""/>
        <dsp:cNvSpPr/>
      </dsp:nvSpPr>
      <dsp:spPr>
        <a:xfrm>
          <a:off x="9700872" y="671413"/>
          <a:ext cx="960847" cy="1041492"/>
        </a:xfrm>
        <a:prstGeom prst="rect">
          <a:avLst/>
        </a:prstGeom>
        <a:blipFill>
          <a:blip xmlns:r="http://schemas.openxmlformats.org/officeDocument/2006/relationships"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a:blipFill>
        <a:ln w="12700" cap="flat" cmpd="sng" algn="ctr">
          <a:solidFill>
            <a:srgbClr val="FED1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22DC5A-45F9-4A72-BE25-B6C550008DEF}">
      <dsp:nvSpPr>
        <dsp:cNvPr id="0" name=""/>
        <dsp:cNvSpPr/>
      </dsp:nvSpPr>
      <dsp:spPr>
        <a:xfrm>
          <a:off x="9556539" y="2016289"/>
          <a:ext cx="1251562" cy="1379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1" i="0" kern="1200" dirty="0">
              <a:solidFill>
                <a:srgbClr val="000000"/>
              </a:solidFill>
            </a:rPr>
            <a:t>7. </a:t>
          </a:r>
          <a:r>
            <a:rPr lang="es-ES" sz="2000" b="1" i="0" kern="1200" dirty="0">
              <a:solidFill>
                <a:srgbClr val="000000"/>
              </a:solidFill>
            </a:rPr>
            <a:t>Llevarla a cabo</a:t>
          </a:r>
        </a:p>
        <a:p>
          <a:pPr marL="0" lvl="0" indent="0" algn="ctr" defTabSz="889000">
            <a:spcBef>
              <a:spcPct val="0"/>
            </a:spcBef>
            <a:spcAft>
              <a:spcPct val="35000"/>
            </a:spcAft>
            <a:buNone/>
          </a:pPr>
          <a:endParaRPr lang="es-ES" sz="2000" b="1" i="0" kern="1200" dirty="0">
            <a:solidFill>
              <a:srgbClr val="000000"/>
            </a:solidFill>
          </a:endParaRPr>
        </a:p>
        <a:p>
          <a:pPr marL="0" lvl="0" indent="0" algn="ctr" defTabSz="889000">
            <a:lnSpc>
              <a:spcPct val="100000"/>
            </a:lnSpc>
            <a:spcBef>
              <a:spcPct val="0"/>
            </a:spcBef>
            <a:spcAft>
              <a:spcPct val="35000"/>
            </a:spcAft>
            <a:buNone/>
          </a:pPr>
          <a:endParaRPr lang="de-DE" sz="2000" b="1" kern="1200" dirty="0">
            <a:solidFill>
              <a:srgbClr val="000000"/>
            </a:solidFill>
          </a:endParaRPr>
        </a:p>
      </dsp:txBody>
      <dsp:txXfrm>
        <a:off x="9556539" y="2016289"/>
        <a:ext cx="1251562" cy="13796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E950B-5FD4-974E-BC2C-948677602C80}">
      <dsp:nvSpPr>
        <dsp:cNvPr id="0" name=""/>
        <dsp:cNvSpPr/>
      </dsp:nvSpPr>
      <dsp:spPr>
        <a:xfrm>
          <a:off x="0" y="445603"/>
          <a:ext cx="3039778" cy="2603495"/>
        </a:xfrm>
        <a:prstGeom prst="roundRect">
          <a:avLst>
            <a:gd name="adj" fmla="val 10000"/>
          </a:avLst>
        </a:prstGeom>
        <a:solidFill>
          <a:srgbClr val="85D2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68DD1A-B2C8-BB49-981A-4272C4068E7A}">
      <dsp:nvSpPr>
        <dsp:cNvPr id="0" name=""/>
        <dsp:cNvSpPr/>
      </dsp:nvSpPr>
      <dsp:spPr>
        <a:xfrm>
          <a:off x="337753" y="766468"/>
          <a:ext cx="3039778" cy="2603495"/>
        </a:xfrm>
        <a:prstGeom prst="roundRect">
          <a:avLst>
            <a:gd name="adj" fmla="val 10000"/>
          </a:avLst>
        </a:prstGeom>
        <a:solidFill>
          <a:schemeClr val="lt1">
            <a:alpha val="90000"/>
            <a:hueOff val="0"/>
            <a:satOff val="0"/>
            <a:lumOff val="0"/>
            <a:alphaOff val="0"/>
          </a:schemeClr>
        </a:solidFill>
        <a:ln w="12700" cap="flat" cmpd="sng" algn="ctr">
          <a:solidFill>
            <a:srgbClr val="FED1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solidFill>
                <a:srgbClr val="4D4D4D"/>
              </a:solidFill>
            </a:rPr>
            <a:t>El boca a boca es una herramienta muy poderosa. Una empresa tiene </a:t>
          </a:r>
          <a:r>
            <a:rPr lang="es-ES" sz="1900" b="1" kern="1200" dirty="0">
              <a:solidFill>
                <a:srgbClr val="4D4D4D"/>
              </a:solidFill>
            </a:rPr>
            <a:t>que ofrecer una experiencia al cliente que supere sus expectativas</a:t>
          </a:r>
          <a:r>
            <a:rPr lang="es-ES" sz="1900" kern="1200" dirty="0">
              <a:solidFill>
                <a:srgbClr val="4D4D4D"/>
              </a:solidFill>
            </a:rPr>
            <a:t> a lo largo de todo el proceso de compra. </a:t>
          </a:r>
        </a:p>
        <a:p>
          <a:pPr marL="0" lvl="0" indent="0" algn="ctr" defTabSz="844550">
            <a:lnSpc>
              <a:spcPct val="90000"/>
            </a:lnSpc>
            <a:spcBef>
              <a:spcPct val="0"/>
            </a:spcBef>
            <a:spcAft>
              <a:spcPct val="35000"/>
            </a:spcAft>
            <a:buNone/>
          </a:pPr>
          <a:endParaRPr lang="en-US" sz="1900" kern="1200" dirty="0">
            <a:solidFill>
              <a:srgbClr val="4D4D4D"/>
            </a:solidFill>
          </a:endParaRPr>
        </a:p>
      </dsp:txBody>
      <dsp:txXfrm>
        <a:off x="414007" y="842722"/>
        <a:ext cx="2887270" cy="2450987"/>
      </dsp:txXfrm>
    </dsp:sp>
    <dsp:sp modelId="{CCB5B4DB-ED60-E844-8780-57FF74036B3E}">
      <dsp:nvSpPr>
        <dsp:cNvPr id="0" name=""/>
        <dsp:cNvSpPr/>
      </dsp:nvSpPr>
      <dsp:spPr>
        <a:xfrm>
          <a:off x="3715285" y="445603"/>
          <a:ext cx="3039778" cy="2655631"/>
        </a:xfrm>
        <a:prstGeom prst="roundRect">
          <a:avLst>
            <a:gd name="adj" fmla="val 10000"/>
          </a:avLst>
        </a:prstGeom>
        <a:solidFill>
          <a:srgbClr val="85D2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FD3E78-C49F-8B44-9E53-CEF48D47EDF4}">
      <dsp:nvSpPr>
        <dsp:cNvPr id="0" name=""/>
        <dsp:cNvSpPr/>
      </dsp:nvSpPr>
      <dsp:spPr>
        <a:xfrm>
          <a:off x="4053038" y="766468"/>
          <a:ext cx="3039778" cy="2655631"/>
        </a:xfrm>
        <a:prstGeom prst="roundRect">
          <a:avLst>
            <a:gd name="adj" fmla="val 10000"/>
          </a:avLst>
        </a:prstGeom>
        <a:solidFill>
          <a:schemeClr val="lt1">
            <a:alpha val="90000"/>
            <a:hueOff val="0"/>
            <a:satOff val="0"/>
            <a:lumOff val="0"/>
            <a:alphaOff val="0"/>
          </a:schemeClr>
        </a:solidFill>
        <a:ln w="12700" cap="flat" cmpd="sng" algn="ctr">
          <a:solidFill>
            <a:srgbClr val="FED1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solidFill>
                <a:srgbClr val="4D4D4D"/>
              </a:solidFill>
            </a:rPr>
            <a:t>La satisfacción también conduce a la </a:t>
          </a:r>
          <a:r>
            <a:rPr lang="es-ES" sz="1900" b="1" kern="1200" dirty="0">
              <a:solidFill>
                <a:srgbClr val="4D4D4D"/>
              </a:solidFill>
            </a:rPr>
            <a:t>fidelidad a su marca</a:t>
          </a:r>
          <a:r>
            <a:rPr lang="es-ES" sz="1900" kern="1200" dirty="0">
              <a:solidFill>
                <a:srgbClr val="4D4D4D"/>
              </a:solidFill>
            </a:rPr>
            <a:t>. Los clientes repiten su compra y la promocionan a otras personas.</a:t>
          </a:r>
        </a:p>
        <a:p>
          <a:pPr marL="0" lvl="0" indent="0" algn="ctr" defTabSz="844550">
            <a:lnSpc>
              <a:spcPct val="90000"/>
            </a:lnSpc>
            <a:spcBef>
              <a:spcPct val="0"/>
            </a:spcBef>
            <a:spcAft>
              <a:spcPct val="35000"/>
            </a:spcAft>
            <a:buNone/>
          </a:pPr>
          <a:endParaRPr lang="en-US" sz="1900" kern="1200" dirty="0">
            <a:solidFill>
              <a:srgbClr val="4D4D4D"/>
            </a:solidFill>
          </a:endParaRPr>
        </a:p>
      </dsp:txBody>
      <dsp:txXfrm>
        <a:off x="4130819" y="844249"/>
        <a:ext cx="2884216" cy="2500069"/>
      </dsp:txXfrm>
    </dsp:sp>
    <dsp:sp modelId="{30869EF5-A740-E349-B4E5-8EE60F2C9C68}">
      <dsp:nvSpPr>
        <dsp:cNvPr id="0" name=""/>
        <dsp:cNvSpPr/>
      </dsp:nvSpPr>
      <dsp:spPr>
        <a:xfrm>
          <a:off x="7430570" y="462859"/>
          <a:ext cx="3039778" cy="2620732"/>
        </a:xfrm>
        <a:prstGeom prst="roundRect">
          <a:avLst>
            <a:gd name="adj" fmla="val 10000"/>
          </a:avLst>
        </a:prstGeom>
        <a:solidFill>
          <a:srgbClr val="85D2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E17C05-CF51-E84C-9DDF-46267684F1E3}">
      <dsp:nvSpPr>
        <dsp:cNvPr id="0" name=""/>
        <dsp:cNvSpPr/>
      </dsp:nvSpPr>
      <dsp:spPr>
        <a:xfrm>
          <a:off x="7768323" y="783725"/>
          <a:ext cx="3039778" cy="2620732"/>
        </a:xfrm>
        <a:prstGeom prst="roundRect">
          <a:avLst>
            <a:gd name="adj" fmla="val 10000"/>
          </a:avLst>
        </a:prstGeom>
        <a:solidFill>
          <a:schemeClr val="lt1">
            <a:alpha val="90000"/>
            <a:hueOff val="0"/>
            <a:satOff val="0"/>
            <a:lumOff val="0"/>
            <a:alphaOff val="0"/>
          </a:schemeClr>
        </a:solidFill>
        <a:ln w="12700" cap="flat" cmpd="sng" algn="ctr">
          <a:solidFill>
            <a:srgbClr val="FED1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kern="1200" dirty="0">
              <a:solidFill>
                <a:srgbClr val="4D4D4D"/>
              </a:solidFill>
            </a:rPr>
            <a:t>La gente confía en las recomendaciones de sus familiares y amigos, según </a:t>
          </a:r>
          <a:r>
            <a:rPr lang="es-ES" sz="1900" kern="1200" dirty="0">
              <a:solidFill>
                <a:srgbClr val="4D4D4D"/>
              </a:solidFill>
              <a:hlinkClick xmlns:r="http://schemas.openxmlformats.org/officeDocument/2006/relationships" r:id="rId1"/>
            </a:rPr>
            <a:t>Nielson</a:t>
          </a:r>
          <a:r>
            <a:rPr lang="es-ES" sz="1900" kern="1200" dirty="0">
              <a:solidFill>
                <a:srgbClr val="4D4D4D"/>
              </a:solidFill>
            </a:rPr>
            <a:t>, por lo que se trata de una técnica eficaz y que genera altos índices de conversación. </a:t>
          </a:r>
        </a:p>
        <a:p>
          <a:pPr marL="0" lvl="0" indent="0" algn="ctr" defTabSz="844550">
            <a:lnSpc>
              <a:spcPct val="90000"/>
            </a:lnSpc>
            <a:spcBef>
              <a:spcPct val="0"/>
            </a:spcBef>
            <a:spcAft>
              <a:spcPct val="35000"/>
            </a:spcAft>
            <a:buNone/>
          </a:pPr>
          <a:r>
            <a:rPr lang="en-GB" sz="1900" kern="1200" dirty="0">
              <a:solidFill>
                <a:srgbClr val="4D4D4D"/>
              </a:solidFill>
            </a:rPr>
            <a:t> </a:t>
          </a:r>
          <a:endParaRPr lang="en-US" sz="1900" kern="1200" dirty="0">
            <a:solidFill>
              <a:srgbClr val="4D4D4D"/>
            </a:solidFill>
          </a:endParaRPr>
        </a:p>
      </dsp:txBody>
      <dsp:txXfrm>
        <a:off x="7845082" y="860484"/>
        <a:ext cx="2886260" cy="24672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6B844-8737-435F-BDCB-0117C66D74B7}">
      <dsp:nvSpPr>
        <dsp:cNvPr id="0" name=""/>
        <dsp:cNvSpPr/>
      </dsp:nvSpPr>
      <dsp:spPr>
        <a:xfrm>
          <a:off x="80501" y="280795"/>
          <a:ext cx="1324301" cy="1324301"/>
        </a:xfrm>
        <a:prstGeom prst="ellipse">
          <a:avLst/>
        </a:prstGeom>
        <a:solidFill>
          <a:srgbClr val="85D2E1"/>
        </a:solidFill>
        <a:ln>
          <a:noFill/>
        </a:ln>
        <a:effectLst/>
      </dsp:spPr>
      <dsp:style>
        <a:lnRef idx="0">
          <a:scrgbClr r="0" g="0" b="0"/>
        </a:lnRef>
        <a:fillRef idx="1">
          <a:scrgbClr r="0" g="0" b="0"/>
        </a:fillRef>
        <a:effectRef idx="0">
          <a:scrgbClr r="0" g="0" b="0"/>
        </a:effectRef>
        <a:fontRef idx="minor"/>
      </dsp:style>
    </dsp:sp>
    <dsp:sp modelId="{D24BDDF2-62D9-46F3-B362-DF87AFD54C7B}">
      <dsp:nvSpPr>
        <dsp:cNvPr id="0" name=""/>
        <dsp:cNvSpPr/>
      </dsp:nvSpPr>
      <dsp:spPr>
        <a:xfrm>
          <a:off x="358605" y="558898"/>
          <a:ext cx="768094" cy="76809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80E57A-B3E3-400D-B360-7716B2C69A72}">
      <dsp:nvSpPr>
        <dsp:cNvPr id="0" name=""/>
        <dsp:cNvSpPr/>
      </dsp:nvSpPr>
      <dsp:spPr>
        <a:xfrm>
          <a:off x="1464672" y="770522"/>
          <a:ext cx="3998541" cy="1324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s-ES" sz="2000" kern="1200" dirty="0">
              <a:solidFill>
                <a:srgbClr val="000000"/>
              </a:solidFill>
            </a:rPr>
            <a:t>Tenga en cuenta que la adquisición de nuevos clientes es </a:t>
          </a:r>
          <a:r>
            <a:rPr lang="es-ES" sz="2000" b="1" kern="1200" dirty="0">
              <a:solidFill>
                <a:srgbClr val="000000"/>
              </a:solidFill>
            </a:rPr>
            <a:t>7 veces más cara que la retención de los clientes existentes</a:t>
          </a:r>
          <a:r>
            <a:rPr lang="es-ES" sz="2000" kern="1200" dirty="0">
              <a:solidFill>
                <a:srgbClr val="000000"/>
              </a:solidFill>
            </a:rPr>
            <a:t>. Es crucial que se asegure de mantener satisfechos a los clientes existentes </a:t>
          </a:r>
        </a:p>
        <a:p>
          <a:pPr marL="0" lvl="0" indent="0" algn="l" defTabSz="889000">
            <a:lnSpc>
              <a:spcPct val="100000"/>
            </a:lnSpc>
            <a:spcBef>
              <a:spcPct val="0"/>
            </a:spcBef>
            <a:spcAft>
              <a:spcPct val="35000"/>
            </a:spcAft>
            <a:buNone/>
          </a:pPr>
          <a:endParaRPr lang="en-US" sz="2000" kern="1200" dirty="0">
            <a:solidFill>
              <a:srgbClr val="000000"/>
            </a:solidFill>
          </a:endParaRPr>
        </a:p>
      </dsp:txBody>
      <dsp:txXfrm>
        <a:off x="1464672" y="770522"/>
        <a:ext cx="3998541" cy="1324301"/>
      </dsp:txXfrm>
    </dsp:sp>
    <dsp:sp modelId="{E04CCDF5-A1C5-4D75-9B81-54D2E2B92CF8}">
      <dsp:nvSpPr>
        <dsp:cNvPr id="0" name=""/>
        <dsp:cNvSpPr/>
      </dsp:nvSpPr>
      <dsp:spPr>
        <a:xfrm>
          <a:off x="5628544" y="309082"/>
          <a:ext cx="1324301" cy="1324301"/>
        </a:xfrm>
        <a:prstGeom prst="ellipse">
          <a:avLst/>
        </a:prstGeom>
        <a:solidFill>
          <a:srgbClr val="85D2E1"/>
        </a:solidFill>
        <a:ln>
          <a:noFill/>
        </a:ln>
        <a:effectLst/>
      </dsp:spPr>
      <dsp:style>
        <a:lnRef idx="0">
          <a:scrgbClr r="0" g="0" b="0"/>
        </a:lnRef>
        <a:fillRef idx="1">
          <a:scrgbClr r="0" g="0" b="0"/>
        </a:fillRef>
        <a:effectRef idx="0">
          <a:scrgbClr r="0" g="0" b="0"/>
        </a:effectRef>
        <a:fontRef idx="minor"/>
      </dsp:style>
    </dsp:sp>
    <dsp:sp modelId="{2B992194-4520-42B8-A289-1A65A958171F}">
      <dsp:nvSpPr>
        <dsp:cNvPr id="0" name=""/>
        <dsp:cNvSpPr/>
      </dsp:nvSpPr>
      <dsp:spPr>
        <a:xfrm>
          <a:off x="5919818" y="558898"/>
          <a:ext cx="768094" cy="768094"/>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3D0A92-6208-4BC3-A484-C901E9F0DC4E}">
      <dsp:nvSpPr>
        <dsp:cNvPr id="0" name=""/>
        <dsp:cNvSpPr/>
      </dsp:nvSpPr>
      <dsp:spPr>
        <a:xfrm>
          <a:off x="7000500" y="227386"/>
          <a:ext cx="4296026" cy="1324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s-ES" sz="2000" b="1" kern="1200" dirty="0">
              <a:solidFill>
                <a:srgbClr val="000000"/>
              </a:solidFill>
            </a:rPr>
            <a:t>El servicio al cliente </a:t>
          </a:r>
          <a:r>
            <a:rPr lang="es-ES" sz="2000" b="0" kern="1200" dirty="0">
              <a:solidFill>
                <a:srgbClr val="000000"/>
              </a:solidFill>
            </a:rPr>
            <a:t>debe ser el centro de atención de toda la empresa y, si se produce una pérdida de clientes, hay que identificar las razones.</a:t>
          </a:r>
          <a:endParaRPr lang="en-US" sz="2000" b="0" kern="1200" dirty="0">
            <a:solidFill>
              <a:srgbClr val="000000"/>
            </a:solidFill>
          </a:endParaRPr>
        </a:p>
      </dsp:txBody>
      <dsp:txXfrm>
        <a:off x="7000500" y="227386"/>
        <a:ext cx="4296026" cy="1324301"/>
      </dsp:txXfrm>
    </dsp:sp>
    <dsp:sp modelId="{C3369505-BB70-884A-B591-FF0FC0865193}">
      <dsp:nvSpPr>
        <dsp:cNvPr id="0" name=""/>
        <dsp:cNvSpPr/>
      </dsp:nvSpPr>
      <dsp:spPr>
        <a:xfrm>
          <a:off x="80501" y="2262606"/>
          <a:ext cx="1324301" cy="1324301"/>
        </a:xfrm>
        <a:prstGeom prst="ellipse">
          <a:avLst/>
        </a:prstGeom>
        <a:solidFill>
          <a:srgbClr val="85D2E1"/>
        </a:solidFill>
        <a:ln>
          <a:noFill/>
        </a:ln>
        <a:effectLst/>
      </dsp:spPr>
      <dsp:style>
        <a:lnRef idx="0">
          <a:scrgbClr r="0" g="0" b="0"/>
        </a:lnRef>
        <a:fillRef idx="1">
          <a:scrgbClr r="0" g="0" b="0"/>
        </a:fillRef>
        <a:effectRef idx="0">
          <a:scrgbClr r="0" g="0" b="0"/>
        </a:effectRef>
        <a:fontRef idx="minor"/>
      </dsp:style>
    </dsp:sp>
    <dsp:sp modelId="{0A7F77CF-6479-2043-9ACC-ADE7BAE6D821}">
      <dsp:nvSpPr>
        <dsp:cNvPr id="0" name=""/>
        <dsp:cNvSpPr/>
      </dsp:nvSpPr>
      <dsp:spPr>
        <a:xfrm>
          <a:off x="352076" y="2511115"/>
          <a:ext cx="768094" cy="76809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8C2905-D6A4-984C-BDE4-7D464FF2326A}">
      <dsp:nvSpPr>
        <dsp:cNvPr id="0" name=""/>
        <dsp:cNvSpPr/>
      </dsp:nvSpPr>
      <dsp:spPr>
        <a:xfrm>
          <a:off x="1427884" y="2447280"/>
          <a:ext cx="4209340" cy="1324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s-ES" sz="2000" kern="1200" noProof="0" dirty="0">
              <a:solidFill>
                <a:srgbClr val="000000"/>
              </a:solidFill>
            </a:rPr>
            <a:t>Especialmente los mayores son propensos a recomprar y no cambian de marca si tienen una favorita y confían en la empresa/marca.</a:t>
          </a:r>
        </a:p>
        <a:p>
          <a:pPr marL="0" lvl="0" indent="0" algn="l" defTabSz="889000">
            <a:lnSpc>
              <a:spcPct val="100000"/>
            </a:lnSpc>
            <a:spcBef>
              <a:spcPct val="0"/>
            </a:spcBef>
            <a:spcAft>
              <a:spcPct val="35000"/>
            </a:spcAft>
            <a:buNone/>
          </a:pPr>
          <a:endParaRPr lang="en-GB" sz="2000" kern="1200" noProof="0" dirty="0">
            <a:solidFill>
              <a:srgbClr val="000000"/>
            </a:solidFill>
          </a:endParaRPr>
        </a:p>
      </dsp:txBody>
      <dsp:txXfrm>
        <a:off x="1427884" y="2447280"/>
        <a:ext cx="4209340" cy="1324301"/>
      </dsp:txXfrm>
    </dsp:sp>
    <dsp:sp modelId="{819E7524-1857-0642-9C71-E7587A209340}">
      <dsp:nvSpPr>
        <dsp:cNvPr id="0" name=""/>
        <dsp:cNvSpPr/>
      </dsp:nvSpPr>
      <dsp:spPr>
        <a:xfrm>
          <a:off x="5614134" y="2272035"/>
          <a:ext cx="1324301" cy="1324301"/>
        </a:xfrm>
        <a:prstGeom prst="ellipse">
          <a:avLst/>
        </a:prstGeom>
        <a:solidFill>
          <a:srgbClr val="85D2E1"/>
        </a:solidFill>
        <a:ln>
          <a:noFill/>
        </a:ln>
        <a:effectLst/>
      </dsp:spPr>
      <dsp:style>
        <a:lnRef idx="0">
          <a:scrgbClr r="0" g="0" b="0"/>
        </a:lnRef>
        <a:fillRef idx="1">
          <a:scrgbClr r="0" g="0" b="0"/>
        </a:fillRef>
        <a:effectRef idx="0">
          <a:scrgbClr r="0" g="0" b="0"/>
        </a:effectRef>
        <a:fontRef idx="minor"/>
      </dsp:style>
    </dsp:sp>
    <dsp:sp modelId="{23A51F62-C2D1-6D4F-9C6E-739B70384800}">
      <dsp:nvSpPr>
        <dsp:cNvPr id="0" name=""/>
        <dsp:cNvSpPr/>
      </dsp:nvSpPr>
      <dsp:spPr>
        <a:xfrm>
          <a:off x="5921525" y="2521853"/>
          <a:ext cx="768094" cy="76809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B732CA-C23D-1645-91D9-B552B4952B63}">
      <dsp:nvSpPr>
        <dsp:cNvPr id="0" name=""/>
        <dsp:cNvSpPr/>
      </dsp:nvSpPr>
      <dsp:spPr>
        <a:xfrm>
          <a:off x="6998096" y="2203807"/>
          <a:ext cx="4298430" cy="1324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s-ES" sz="2000" kern="1200" noProof="0" dirty="0">
              <a:solidFill>
                <a:srgbClr val="000000"/>
              </a:solidFill>
            </a:rPr>
            <a:t>La fidelidad de los mayores hacia una marca está influida por su afecto. Por ello, hay que diseñar </a:t>
          </a:r>
          <a:r>
            <a:rPr lang="es-ES" sz="2000" b="1" kern="1200" noProof="0" dirty="0">
              <a:solidFill>
                <a:srgbClr val="000000"/>
              </a:solidFill>
            </a:rPr>
            <a:t>productos que satisfagan mejor a los mayores y que creen lealtad </a:t>
          </a:r>
          <a:r>
            <a:rPr lang="es-ES" sz="2000" kern="1200" noProof="0" dirty="0">
              <a:solidFill>
                <a:srgbClr val="000000"/>
              </a:solidFill>
            </a:rPr>
            <a:t>hacia el producto a través de la mejora de las conexiones emocionales.</a:t>
          </a:r>
          <a:endParaRPr lang="en-GB" sz="2000" kern="1200" noProof="0" dirty="0">
            <a:solidFill>
              <a:srgbClr val="000000"/>
            </a:solidFill>
          </a:endParaRPr>
        </a:p>
      </dsp:txBody>
      <dsp:txXfrm>
        <a:off x="6998096" y="2203807"/>
        <a:ext cx="4298430" cy="13243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785C1-7824-4EA6-A376-1CAB43086DF8}">
      <dsp:nvSpPr>
        <dsp:cNvPr id="0" name=""/>
        <dsp:cNvSpPr/>
      </dsp:nvSpPr>
      <dsp:spPr>
        <a:xfrm>
          <a:off x="0" y="3021"/>
          <a:ext cx="10808102" cy="5419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27F6E5-C646-4DB9-94BD-E3F98FC18C25}">
      <dsp:nvSpPr>
        <dsp:cNvPr id="0" name=""/>
        <dsp:cNvSpPr/>
      </dsp:nvSpPr>
      <dsp:spPr>
        <a:xfrm>
          <a:off x="163951" y="124968"/>
          <a:ext cx="298093" cy="298093"/>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182C23-9C60-4539-8743-58C721D0F7D1}">
      <dsp:nvSpPr>
        <dsp:cNvPr id="0" name=""/>
        <dsp:cNvSpPr/>
      </dsp:nvSpPr>
      <dsp:spPr>
        <a:xfrm>
          <a:off x="625995" y="3021"/>
          <a:ext cx="10126214" cy="643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115" tIns="68115" rIns="68115" bIns="68115" numCol="1" spcCol="1270" anchor="ctr" anchorCtr="0">
          <a:noAutofit/>
        </a:bodyPr>
        <a:lstStyle/>
        <a:p>
          <a:pPr marL="0" lvl="0" indent="0" algn="l" defTabSz="889000">
            <a:lnSpc>
              <a:spcPct val="100000"/>
            </a:lnSpc>
            <a:spcBef>
              <a:spcPct val="0"/>
            </a:spcBef>
            <a:spcAft>
              <a:spcPct val="35000"/>
            </a:spcAft>
            <a:buNone/>
          </a:pPr>
          <a:r>
            <a:rPr lang="es-ES" sz="2000" kern="1200" dirty="0">
              <a:solidFill>
                <a:srgbClr val="000000"/>
              </a:solidFill>
            </a:rPr>
            <a:t>Pruebe algo nuevo, la prueba y el error son la clave</a:t>
          </a:r>
        </a:p>
      </dsp:txBody>
      <dsp:txXfrm>
        <a:off x="625995" y="3021"/>
        <a:ext cx="10126214" cy="643610"/>
      </dsp:txXfrm>
    </dsp:sp>
    <dsp:sp modelId="{AAA59FD6-64F8-4574-8E9F-A5A8486A5A3B}">
      <dsp:nvSpPr>
        <dsp:cNvPr id="0" name=""/>
        <dsp:cNvSpPr/>
      </dsp:nvSpPr>
      <dsp:spPr>
        <a:xfrm>
          <a:off x="0" y="785740"/>
          <a:ext cx="10808102" cy="5419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0545C7-3C96-4D09-8502-9AAEE9CF9687}">
      <dsp:nvSpPr>
        <dsp:cNvPr id="0" name=""/>
        <dsp:cNvSpPr/>
      </dsp:nvSpPr>
      <dsp:spPr>
        <a:xfrm>
          <a:off x="163951" y="929481"/>
          <a:ext cx="298093" cy="298093"/>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66790D-BF4E-4713-A317-EC3435C693AD}">
      <dsp:nvSpPr>
        <dsp:cNvPr id="0" name=""/>
        <dsp:cNvSpPr/>
      </dsp:nvSpPr>
      <dsp:spPr>
        <a:xfrm>
          <a:off x="625995" y="807534"/>
          <a:ext cx="10126214" cy="643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115" tIns="68115" rIns="68115" bIns="68115" numCol="1" spcCol="1270" anchor="ctr" anchorCtr="0">
          <a:noAutofit/>
        </a:bodyPr>
        <a:lstStyle/>
        <a:p>
          <a:pPr marL="0" lvl="0" indent="0" algn="l" defTabSz="844550">
            <a:lnSpc>
              <a:spcPct val="100000"/>
            </a:lnSpc>
            <a:spcBef>
              <a:spcPct val="0"/>
            </a:spcBef>
            <a:spcAft>
              <a:spcPct val="35000"/>
            </a:spcAft>
            <a:buNone/>
          </a:pPr>
          <a:r>
            <a:rPr lang="es-ES" sz="1900" kern="1200" dirty="0">
              <a:solidFill>
                <a:srgbClr val="000000"/>
              </a:solidFill>
            </a:rPr>
            <a:t>Encuentre formas de utilizar sus recursos de manera más eficaz y céntrese en su segmento de clientes</a:t>
          </a:r>
          <a:endParaRPr lang="en-US" sz="1900" kern="1200" dirty="0">
            <a:solidFill>
              <a:srgbClr val="000000"/>
            </a:solidFill>
          </a:endParaRPr>
        </a:p>
      </dsp:txBody>
      <dsp:txXfrm>
        <a:off x="625995" y="807534"/>
        <a:ext cx="10126214" cy="643610"/>
      </dsp:txXfrm>
    </dsp:sp>
    <dsp:sp modelId="{74A857AD-116A-4075-B8E2-502FE19A00AA}">
      <dsp:nvSpPr>
        <dsp:cNvPr id="0" name=""/>
        <dsp:cNvSpPr/>
      </dsp:nvSpPr>
      <dsp:spPr>
        <a:xfrm>
          <a:off x="0" y="1612046"/>
          <a:ext cx="10808102" cy="5419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1A0DCA-A563-4E0A-8EA1-3956737B1D29}">
      <dsp:nvSpPr>
        <dsp:cNvPr id="0" name=""/>
        <dsp:cNvSpPr/>
      </dsp:nvSpPr>
      <dsp:spPr>
        <a:xfrm>
          <a:off x="163951" y="1733994"/>
          <a:ext cx="298093" cy="298093"/>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6F3424-F2CF-4F8C-A349-13899EC70803}">
      <dsp:nvSpPr>
        <dsp:cNvPr id="0" name=""/>
        <dsp:cNvSpPr/>
      </dsp:nvSpPr>
      <dsp:spPr>
        <a:xfrm>
          <a:off x="625995" y="1612046"/>
          <a:ext cx="10126214" cy="643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115" tIns="68115" rIns="68115" bIns="68115" numCol="1" spcCol="1270" anchor="ctr" anchorCtr="0">
          <a:noAutofit/>
        </a:bodyPr>
        <a:lstStyle/>
        <a:p>
          <a:pPr marL="0" lvl="0" indent="0" algn="l" defTabSz="800100">
            <a:lnSpc>
              <a:spcPct val="100000"/>
            </a:lnSpc>
            <a:spcBef>
              <a:spcPct val="0"/>
            </a:spcBef>
            <a:spcAft>
              <a:spcPct val="35000"/>
            </a:spcAft>
            <a:buNone/>
          </a:pPr>
          <a:r>
            <a:rPr lang="es-ES" sz="1800" kern="1200" dirty="0">
              <a:solidFill>
                <a:srgbClr val="000000"/>
              </a:solidFill>
            </a:rPr>
            <a:t>Sed creativos juntos, escuchad las opiniones de los consumidores... sed innovadores en vuestro enfoque</a:t>
          </a:r>
          <a:endParaRPr lang="en-US" sz="1800" kern="1200" dirty="0">
            <a:solidFill>
              <a:srgbClr val="000000"/>
            </a:solidFill>
          </a:endParaRPr>
        </a:p>
      </dsp:txBody>
      <dsp:txXfrm>
        <a:off x="625995" y="1612046"/>
        <a:ext cx="10126214" cy="643610"/>
      </dsp:txXfrm>
    </dsp:sp>
    <dsp:sp modelId="{7462665B-260D-4536-8288-49772C30722A}">
      <dsp:nvSpPr>
        <dsp:cNvPr id="0" name=""/>
        <dsp:cNvSpPr/>
      </dsp:nvSpPr>
      <dsp:spPr>
        <a:xfrm>
          <a:off x="0" y="2416559"/>
          <a:ext cx="10808102" cy="5419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275F50-7774-403E-B0A8-20662990F07D}">
      <dsp:nvSpPr>
        <dsp:cNvPr id="0" name=""/>
        <dsp:cNvSpPr/>
      </dsp:nvSpPr>
      <dsp:spPr>
        <a:xfrm>
          <a:off x="163951" y="2538506"/>
          <a:ext cx="298093" cy="298093"/>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D44F6B-C040-4A55-9DF6-F5F2AF7BFC3A}">
      <dsp:nvSpPr>
        <dsp:cNvPr id="0" name=""/>
        <dsp:cNvSpPr/>
      </dsp:nvSpPr>
      <dsp:spPr>
        <a:xfrm>
          <a:off x="625995" y="2416559"/>
          <a:ext cx="10126214" cy="643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115" tIns="68115" rIns="68115" bIns="68115" numCol="1" spcCol="1270" anchor="ctr" anchorCtr="0">
          <a:noAutofit/>
        </a:bodyPr>
        <a:lstStyle/>
        <a:p>
          <a:pPr marL="0" lvl="0" indent="0" algn="l" defTabSz="889000">
            <a:lnSpc>
              <a:spcPct val="100000"/>
            </a:lnSpc>
            <a:spcBef>
              <a:spcPct val="0"/>
            </a:spcBef>
            <a:spcAft>
              <a:spcPct val="35000"/>
            </a:spcAft>
            <a:buNone/>
          </a:pPr>
          <a:r>
            <a:rPr lang="es-ES" sz="2000" kern="1200" dirty="0">
              <a:solidFill>
                <a:srgbClr val="000000"/>
              </a:solidFill>
            </a:rPr>
            <a:t>Piensa en tu estrategia y en tus técnicas</a:t>
          </a:r>
          <a:endParaRPr lang="en-US" sz="2000" kern="1200" dirty="0">
            <a:solidFill>
              <a:srgbClr val="000000"/>
            </a:solidFill>
          </a:endParaRPr>
        </a:p>
      </dsp:txBody>
      <dsp:txXfrm>
        <a:off x="625995" y="2416559"/>
        <a:ext cx="10126214" cy="643610"/>
      </dsp:txXfrm>
    </dsp:sp>
    <dsp:sp modelId="{C7A9FFFE-9BB3-4921-B2C0-D5C4F1F870B3}">
      <dsp:nvSpPr>
        <dsp:cNvPr id="0" name=""/>
        <dsp:cNvSpPr/>
      </dsp:nvSpPr>
      <dsp:spPr>
        <a:xfrm>
          <a:off x="0" y="3165090"/>
          <a:ext cx="10808102" cy="5419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AFA7FB-E0B7-461C-9642-97147B12EAF2}">
      <dsp:nvSpPr>
        <dsp:cNvPr id="0" name=""/>
        <dsp:cNvSpPr/>
      </dsp:nvSpPr>
      <dsp:spPr>
        <a:xfrm>
          <a:off x="163951" y="3343019"/>
          <a:ext cx="298093" cy="298093"/>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617CCC-AB6A-4619-94C8-9D3DAAA3EF6C}">
      <dsp:nvSpPr>
        <dsp:cNvPr id="0" name=""/>
        <dsp:cNvSpPr/>
      </dsp:nvSpPr>
      <dsp:spPr>
        <a:xfrm>
          <a:off x="625995" y="3221072"/>
          <a:ext cx="10126214" cy="643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115" tIns="68115" rIns="68115" bIns="68115" numCol="1" spcCol="1270" anchor="ctr" anchorCtr="0">
          <a:noAutofit/>
        </a:bodyPr>
        <a:lstStyle/>
        <a:p>
          <a:pPr marL="0" lvl="0" indent="0" algn="l" defTabSz="889000">
            <a:lnSpc>
              <a:spcPct val="100000"/>
            </a:lnSpc>
            <a:spcBef>
              <a:spcPct val="0"/>
            </a:spcBef>
            <a:spcAft>
              <a:spcPct val="35000"/>
            </a:spcAft>
            <a:buNone/>
          </a:pPr>
          <a:r>
            <a:rPr lang="es-ES" sz="2000" kern="1200" dirty="0">
              <a:solidFill>
                <a:srgbClr val="000000"/>
              </a:solidFill>
            </a:rPr>
            <a:t>Recuerde que debe aumentar el conocimiento de su marca</a:t>
          </a:r>
        </a:p>
      </dsp:txBody>
      <dsp:txXfrm>
        <a:off x="625995" y="3221072"/>
        <a:ext cx="10126214" cy="64361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823470-6CB9-B44F-817B-DF8E3B4D98AC}" type="datetimeFigureOut">
              <a:rPr lang="en-GB" smtClean="0"/>
              <a:t>21/07/2022</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3E8E23-5401-164F-A21F-0C6D768D047E}" type="slidenum">
              <a:rPr lang="en-GB" smtClean="0"/>
              <a:t>‹Nº›</a:t>
            </a:fld>
            <a:endParaRPr lang="en-GB"/>
          </a:p>
        </p:txBody>
      </p:sp>
    </p:spTree>
    <p:extLst>
      <p:ext uri="{BB962C8B-B14F-4D97-AF65-F5344CB8AC3E}">
        <p14:creationId xmlns:p14="http://schemas.microsoft.com/office/powerpoint/2010/main" val="3430017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arketingtutor.net/innovative-marketing/"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arketingtutor.net/innovative-marketing/"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marketingtutor.net/innovative-marketing/"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arketingtutor.net/innovative-marketing/"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CD3E8E23-5401-164F-A21F-0C6D768D047E}" type="slidenum">
              <a:rPr lang="en-GB" smtClean="0"/>
              <a:t>9</a:t>
            </a:fld>
            <a:endParaRPr lang="en-GB"/>
          </a:p>
        </p:txBody>
      </p:sp>
    </p:spTree>
    <p:extLst>
      <p:ext uri="{BB962C8B-B14F-4D97-AF65-F5344CB8AC3E}">
        <p14:creationId xmlns:p14="http://schemas.microsoft.com/office/powerpoint/2010/main" val="3628759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51</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2048524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Foliennummernplatzhalter 3"/>
          <p:cNvSpPr>
            <a:spLocks noGrp="1"/>
          </p:cNvSpPr>
          <p:nvPr>
            <p:ph type="sldNum" sz="quarter" idx="5"/>
          </p:nvPr>
        </p:nvSpPr>
        <p:spPr/>
        <p:txBody>
          <a:bodyPr/>
          <a:lstStyle/>
          <a:p>
            <a:fld id="{CD3E8E23-5401-164F-A21F-0C6D768D047E}" type="slidenum">
              <a:rPr lang="en-GB" smtClean="0"/>
              <a:t>53</a:t>
            </a:fld>
            <a:endParaRPr lang="en-GB"/>
          </a:p>
        </p:txBody>
      </p:sp>
    </p:spTree>
    <p:extLst>
      <p:ext uri="{BB962C8B-B14F-4D97-AF65-F5344CB8AC3E}">
        <p14:creationId xmlns:p14="http://schemas.microsoft.com/office/powerpoint/2010/main" val="2257974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err="1">
                <a:solidFill>
                  <a:schemeClr val="tx1"/>
                </a:solidFill>
                <a:effectLst/>
                <a:latin typeface="+mn-lt"/>
                <a:ea typeface="+mn-ea"/>
                <a:cs typeface="+mn-cs"/>
              </a:rPr>
              <a:t>Celimli</a:t>
            </a:r>
            <a:r>
              <a:rPr lang="de-DE" sz="1200" b="0" i="0" u="none" strike="noStrike" kern="1200">
                <a:solidFill>
                  <a:schemeClr val="tx1"/>
                </a:solidFill>
                <a:effectLst/>
                <a:latin typeface="+mn-lt"/>
                <a:ea typeface="+mn-ea"/>
                <a:cs typeface="+mn-cs"/>
              </a:rPr>
              <a:t>, S., &amp; </a:t>
            </a:r>
            <a:r>
              <a:rPr lang="de-DE" sz="1200" b="0" i="0" u="none" strike="noStrike" kern="1200" err="1">
                <a:solidFill>
                  <a:schemeClr val="tx1"/>
                </a:solidFill>
                <a:effectLst/>
                <a:latin typeface="+mn-lt"/>
                <a:ea typeface="+mn-ea"/>
                <a:cs typeface="+mn-cs"/>
              </a:rPr>
              <a:t>Adanacioglu</a:t>
            </a:r>
            <a:r>
              <a:rPr lang="de-DE" sz="1200" b="0" i="0" u="none" strike="noStrike" kern="1200">
                <a:solidFill>
                  <a:schemeClr val="tx1"/>
                </a:solidFill>
                <a:effectLst/>
                <a:latin typeface="+mn-lt"/>
                <a:ea typeface="+mn-ea"/>
                <a:cs typeface="+mn-cs"/>
              </a:rPr>
              <a:t>, H. (2021). </a:t>
            </a:r>
            <a:r>
              <a:rPr lang="de-DE" sz="1200" b="0" i="0" u="none" strike="noStrike" kern="1200" err="1">
                <a:solidFill>
                  <a:schemeClr val="tx1"/>
                </a:solidFill>
                <a:effectLst/>
                <a:latin typeface="+mn-lt"/>
                <a:ea typeface="+mn-ea"/>
                <a:cs typeface="+mn-cs"/>
              </a:rPr>
              <a:t>Comparison</a:t>
            </a:r>
            <a:r>
              <a:rPr lang="de-DE" sz="1200" b="0" i="0" u="none" strike="noStrike" kern="1200">
                <a:solidFill>
                  <a:schemeClr val="tx1"/>
                </a:solidFill>
                <a:effectLst/>
                <a:latin typeface="+mn-lt"/>
                <a:ea typeface="+mn-ea"/>
                <a:cs typeface="+mn-cs"/>
              </a:rPr>
              <a:t> of social </a:t>
            </a:r>
            <a:r>
              <a:rPr lang="de-DE" sz="1200" b="0" i="0" u="none" strike="noStrike" kern="1200" err="1">
                <a:solidFill>
                  <a:schemeClr val="tx1"/>
                </a:solidFill>
                <a:effectLst/>
                <a:latin typeface="+mn-lt"/>
                <a:ea typeface="+mn-ea"/>
                <a:cs typeface="+mn-cs"/>
              </a:rPr>
              <a:t>media</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platforms</a:t>
            </a:r>
            <a:r>
              <a:rPr lang="de-DE" sz="1200" b="0" i="0" u="none" strike="noStrike" kern="1200">
                <a:solidFill>
                  <a:schemeClr val="tx1"/>
                </a:solidFill>
                <a:effectLst/>
                <a:latin typeface="+mn-lt"/>
                <a:ea typeface="+mn-ea"/>
                <a:cs typeface="+mn-cs"/>
              </a:rPr>
              <a:t> in </a:t>
            </a:r>
            <a:r>
              <a:rPr lang="de-DE" sz="1200" b="0" i="0" u="none" strike="noStrike" kern="1200" err="1">
                <a:solidFill>
                  <a:schemeClr val="tx1"/>
                </a:solidFill>
                <a:effectLst/>
                <a:latin typeface="+mn-lt"/>
                <a:ea typeface="+mn-ea"/>
                <a:cs typeface="+mn-cs"/>
              </a:rPr>
              <a:t>terms</a:t>
            </a:r>
            <a:r>
              <a:rPr lang="de-DE" sz="1200" b="0" i="0" u="none" strike="noStrike" kern="1200">
                <a:solidFill>
                  <a:schemeClr val="tx1"/>
                </a:solidFill>
                <a:effectLst/>
                <a:latin typeface="+mn-lt"/>
                <a:ea typeface="+mn-ea"/>
                <a:cs typeface="+mn-cs"/>
              </a:rPr>
              <a:t> of </a:t>
            </a:r>
            <a:r>
              <a:rPr lang="de-DE" sz="1200" b="0" i="0" u="none" strike="noStrike" kern="1200" err="1">
                <a:solidFill>
                  <a:schemeClr val="tx1"/>
                </a:solidFill>
                <a:effectLst/>
                <a:latin typeface="+mn-lt"/>
                <a:ea typeface="+mn-ea"/>
                <a:cs typeface="+mn-cs"/>
              </a:rPr>
              <a:t>marketing</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performances</a:t>
            </a:r>
            <a:r>
              <a:rPr lang="de-DE" sz="1200" b="0" i="0" u="none" strike="noStrike" kern="1200">
                <a:solidFill>
                  <a:schemeClr val="tx1"/>
                </a:solidFill>
                <a:effectLst/>
                <a:latin typeface="+mn-lt"/>
                <a:ea typeface="+mn-ea"/>
                <a:cs typeface="+mn-cs"/>
              </a:rPr>
              <a:t> of </a:t>
            </a:r>
            <a:r>
              <a:rPr lang="de-DE" sz="1200" b="0" i="0" u="none" strike="noStrike" kern="1200" err="1">
                <a:solidFill>
                  <a:schemeClr val="tx1"/>
                </a:solidFill>
                <a:effectLst/>
                <a:latin typeface="+mn-lt"/>
                <a:ea typeface="+mn-ea"/>
                <a:cs typeface="+mn-cs"/>
              </a:rPr>
              <a:t>food</a:t>
            </a:r>
            <a:r>
              <a:rPr lang="de-DE" sz="1200" b="0" i="0" u="none" strike="noStrike" kern="1200">
                <a:solidFill>
                  <a:schemeClr val="tx1"/>
                </a:solidFill>
                <a:effectLst/>
                <a:latin typeface="+mn-lt"/>
                <a:ea typeface="+mn-ea"/>
                <a:cs typeface="+mn-cs"/>
              </a:rPr>
              <a:t> </a:t>
            </a:r>
            <a:r>
              <a:rPr lang="de-DE" sz="1200" b="0" i="0" u="none" strike="noStrike" kern="1200" err="1">
                <a:solidFill>
                  <a:schemeClr val="tx1"/>
                </a:solidFill>
                <a:effectLst/>
                <a:latin typeface="+mn-lt"/>
                <a:ea typeface="+mn-ea"/>
                <a:cs typeface="+mn-cs"/>
              </a:rPr>
              <a:t>companies</a:t>
            </a:r>
            <a:r>
              <a:rPr lang="de-DE" sz="1200" b="0" i="0" u="none" strike="noStrike" kern="1200">
                <a:solidFill>
                  <a:schemeClr val="tx1"/>
                </a:solidFill>
                <a:effectLst/>
                <a:latin typeface="+mn-lt"/>
                <a:ea typeface="+mn-ea"/>
                <a:cs typeface="+mn-cs"/>
              </a:rPr>
              <a:t>. In </a:t>
            </a:r>
            <a:r>
              <a:rPr lang="de-DE" sz="1200" b="0" i="1" u="none" strike="noStrike" kern="1200" err="1">
                <a:solidFill>
                  <a:schemeClr val="tx1"/>
                </a:solidFill>
                <a:effectLst/>
                <a:latin typeface="+mn-lt"/>
                <a:ea typeface="+mn-ea"/>
                <a:cs typeface="+mn-cs"/>
              </a:rPr>
              <a:t>Italian</a:t>
            </a:r>
            <a:r>
              <a:rPr lang="de-DE" sz="1200" b="0" i="1" u="none" strike="noStrike" kern="1200">
                <a:solidFill>
                  <a:schemeClr val="tx1"/>
                </a:solidFill>
                <a:effectLst/>
                <a:latin typeface="+mn-lt"/>
                <a:ea typeface="+mn-ea"/>
                <a:cs typeface="+mn-cs"/>
              </a:rPr>
              <a:t> Journal of Food Science ; </a:t>
            </a:r>
            <a:r>
              <a:rPr lang="de-DE" sz="1200" b="0" i="1" u="none" strike="noStrike" kern="1200" err="1">
                <a:solidFill>
                  <a:schemeClr val="tx1"/>
                </a:solidFill>
                <a:effectLst/>
                <a:latin typeface="+mn-lt"/>
                <a:ea typeface="+mn-ea"/>
                <a:cs typeface="+mn-cs"/>
              </a:rPr>
              <a:t>Vol</a:t>
            </a:r>
            <a:r>
              <a:rPr lang="de-DE" sz="1200" b="0" i="0" u="none" strike="noStrike" kern="1200">
                <a:solidFill>
                  <a:schemeClr val="tx1"/>
                </a:solidFill>
                <a:effectLst/>
                <a:latin typeface="+mn-lt"/>
                <a:ea typeface="+mn-ea"/>
                <a:cs typeface="+mn-cs"/>
              </a:rPr>
              <a:t> (Bd. 33, Nummer 2, S. 54–62). https://</a:t>
            </a:r>
            <a:r>
              <a:rPr lang="de-DE" sz="1200" b="0" i="0" u="none" strike="noStrike" kern="1200" err="1">
                <a:solidFill>
                  <a:schemeClr val="tx1"/>
                </a:solidFill>
                <a:effectLst/>
                <a:latin typeface="+mn-lt"/>
                <a:ea typeface="+mn-ea"/>
                <a:cs typeface="+mn-cs"/>
              </a:rPr>
              <a:t>doi.org</a:t>
            </a:r>
            <a:r>
              <a:rPr lang="de-DE" sz="1200" b="0" i="0" u="none" strike="noStrike" kern="1200">
                <a:solidFill>
                  <a:schemeClr val="tx1"/>
                </a:solidFill>
                <a:effectLst/>
                <a:latin typeface="+mn-lt"/>
                <a:ea typeface="+mn-ea"/>
                <a:cs typeface="+mn-cs"/>
              </a:rPr>
              <a:t>/10.15586/ijfs.v33i2.2031</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Foliennummernplatzhalter 3"/>
          <p:cNvSpPr>
            <a:spLocks noGrp="1"/>
          </p:cNvSpPr>
          <p:nvPr>
            <p:ph type="sldNum" sz="quarter" idx="5"/>
          </p:nvPr>
        </p:nvSpPr>
        <p:spPr/>
        <p:txBody>
          <a:bodyPr/>
          <a:lstStyle/>
          <a:p>
            <a:fld id="{CD3E8E23-5401-164F-A21F-0C6D768D047E}" type="slidenum">
              <a:rPr lang="en-GB" smtClean="0"/>
              <a:t>54</a:t>
            </a:fld>
            <a:endParaRPr lang="en-GB"/>
          </a:p>
        </p:txBody>
      </p:sp>
    </p:spTree>
    <p:extLst>
      <p:ext uri="{BB962C8B-B14F-4D97-AF65-F5344CB8AC3E}">
        <p14:creationId xmlns:p14="http://schemas.microsoft.com/office/powerpoint/2010/main" val="576001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https://www.marketingtutor.net/innovative-marketing/</a:t>
            </a:r>
            <a:endParaRPr lang="en-GB"/>
          </a:p>
          <a:p>
            <a:endParaRPr lang="en-GB"/>
          </a:p>
        </p:txBody>
      </p:sp>
      <p:sp>
        <p:nvSpPr>
          <p:cNvPr id="4" name="Foliennummernplatzhalter 3"/>
          <p:cNvSpPr>
            <a:spLocks noGrp="1"/>
          </p:cNvSpPr>
          <p:nvPr>
            <p:ph type="sldNum" sz="quarter" idx="5"/>
          </p:nvPr>
        </p:nvSpPr>
        <p:spPr/>
        <p:txBody>
          <a:bodyPr/>
          <a:lstStyle/>
          <a:p>
            <a:fld id="{CD3E8E23-5401-164F-A21F-0C6D768D047E}" type="slidenum">
              <a:rPr lang="en-GB" smtClean="0"/>
              <a:t>56</a:t>
            </a:fld>
            <a:endParaRPr lang="en-GB"/>
          </a:p>
        </p:txBody>
      </p:sp>
    </p:spTree>
    <p:extLst>
      <p:ext uri="{BB962C8B-B14F-4D97-AF65-F5344CB8AC3E}">
        <p14:creationId xmlns:p14="http://schemas.microsoft.com/office/powerpoint/2010/main" val="3719571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https://www.marketingtutor.net/innovative-marketing/</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a:solidFill>
                  <a:schemeClr val="tx1"/>
                </a:solidFill>
                <a:effectLst/>
                <a:latin typeface="+mn-lt"/>
                <a:ea typeface="+mn-ea"/>
                <a:cs typeface="+mn-cs"/>
              </a:rPr>
              <a:t>V. Kumar and W. Reinartz – Customer </a:t>
            </a:r>
            <a:r>
              <a:rPr lang="de-DE" sz="1200" kern="1200" err="1">
                <a:solidFill>
                  <a:schemeClr val="tx1"/>
                </a:solidFill>
                <a:effectLst/>
                <a:latin typeface="+mn-lt"/>
                <a:ea typeface="+mn-ea"/>
                <a:cs typeface="+mn-cs"/>
              </a:rPr>
              <a:t>Relationship</a:t>
            </a:r>
            <a:r>
              <a:rPr lang="de-DE" sz="1200" kern="1200">
                <a:solidFill>
                  <a:schemeClr val="tx1"/>
                </a:solidFill>
                <a:effectLst/>
                <a:latin typeface="+mn-lt"/>
                <a:ea typeface="+mn-ea"/>
                <a:cs typeface="+mn-cs"/>
              </a:rPr>
              <a:t> Management, 2018 </a:t>
            </a: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Foliennummernplatzhalter 3"/>
          <p:cNvSpPr>
            <a:spLocks noGrp="1"/>
          </p:cNvSpPr>
          <p:nvPr>
            <p:ph type="sldNum" sz="quarter" idx="5"/>
          </p:nvPr>
        </p:nvSpPr>
        <p:spPr/>
        <p:txBody>
          <a:bodyPr/>
          <a:lstStyle/>
          <a:p>
            <a:fld id="{CD3E8E23-5401-164F-A21F-0C6D768D047E}" type="slidenum">
              <a:rPr lang="en-GB" smtClean="0"/>
              <a:t>58</a:t>
            </a:fld>
            <a:endParaRPr lang="en-GB"/>
          </a:p>
        </p:txBody>
      </p:sp>
    </p:spTree>
    <p:extLst>
      <p:ext uri="{BB962C8B-B14F-4D97-AF65-F5344CB8AC3E}">
        <p14:creationId xmlns:p14="http://schemas.microsoft.com/office/powerpoint/2010/main" val="716116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https://www.marketingtutor.net/innovative-marketing/</a:t>
            </a:r>
            <a:endParaRPr lang="en-GB"/>
          </a:p>
          <a:p>
            <a:endParaRPr lang="en-GB"/>
          </a:p>
        </p:txBody>
      </p:sp>
      <p:sp>
        <p:nvSpPr>
          <p:cNvPr id="4" name="Foliennummernplatzhalter 3"/>
          <p:cNvSpPr>
            <a:spLocks noGrp="1"/>
          </p:cNvSpPr>
          <p:nvPr>
            <p:ph type="sldNum" sz="quarter" idx="5"/>
          </p:nvPr>
        </p:nvSpPr>
        <p:spPr/>
        <p:txBody>
          <a:bodyPr/>
          <a:lstStyle/>
          <a:p>
            <a:fld id="{CD3E8E23-5401-164F-A21F-0C6D768D047E}" type="slidenum">
              <a:rPr lang="en-GB" smtClean="0"/>
              <a:t>59</a:t>
            </a:fld>
            <a:endParaRPr lang="en-GB"/>
          </a:p>
        </p:txBody>
      </p:sp>
    </p:spTree>
    <p:extLst>
      <p:ext uri="{BB962C8B-B14F-4D97-AF65-F5344CB8AC3E}">
        <p14:creationId xmlns:p14="http://schemas.microsoft.com/office/powerpoint/2010/main" val="2060269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https://www.marketingtutor.net/innovative-marketing/</a:t>
            </a:r>
            <a:endParaRPr lang="en-GB"/>
          </a:p>
          <a:p>
            <a:endParaRPr lang="en-GB"/>
          </a:p>
        </p:txBody>
      </p:sp>
      <p:sp>
        <p:nvSpPr>
          <p:cNvPr id="4" name="Foliennummernplatzhalter 3"/>
          <p:cNvSpPr>
            <a:spLocks noGrp="1"/>
          </p:cNvSpPr>
          <p:nvPr>
            <p:ph type="sldNum" sz="quarter" idx="5"/>
          </p:nvPr>
        </p:nvSpPr>
        <p:spPr/>
        <p:txBody>
          <a:bodyPr/>
          <a:lstStyle/>
          <a:p>
            <a:fld id="{CD3E8E23-5401-164F-A21F-0C6D768D047E}" type="slidenum">
              <a:rPr lang="en-GB" smtClean="0"/>
              <a:t>61</a:t>
            </a:fld>
            <a:endParaRPr lang="en-GB"/>
          </a:p>
        </p:txBody>
      </p:sp>
    </p:spTree>
    <p:extLst>
      <p:ext uri="{BB962C8B-B14F-4D97-AF65-F5344CB8AC3E}">
        <p14:creationId xmlns:p14="http://schemas.microsoft.com/office/powerpoint/2010/main" val="3609577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CD3E8E23-5401-164F-A21F-0C6D768D047E}" type="slidenum">
              <a:rPr lang="en-GB" smtClean="0"/>
              <a:t>62</a:t>
            </a:fld>
            <a:endParaRPr lang="en-GB"/>
          </a:p>
        </p:txBody>
      </p:sp>
    </p:spTree>
    <p:extLst>
      <p:ext uri="{BB962C8B-B14F-4D97-AF65-F5344CB8AC3E}">
        <p14:creationId xmlns:p14="http://schemas.microsoft.com/office/powerpoint/2010/main" val="1944836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CD3E8E23-5401-164F-A21F-0C6D768D047E}" type="slidenum">
              <a:rPr lang="en-GB" smtClean="0"/>
              <a:t>66</a:t>
            </a:fld>
            <a:endParaRPr lang="en-GB"/>
          </a:p>
        </p:txBody>
      </p:sp>
    </p:spTree>
    <p:extLst>
      <p:ext uri="{BB962C8B-B14F-4D97-AF65-F5344CB8AC3E}">
        <p14:creationId xmlns:p14="http://schemas.microsoft.com/office/powerpoint/2010/main" val="3134519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https://</a:t>
            </a:r>
            <a:r>
              <a:rPr lang="en-GB" err="1"/>
              <a:t>www.brafton.com</a:t>
            </a:r>
            <a:r>
              <a:rPr lang="en-GB"/>
              <a:t>/blog/strategy/7-of-the-most-innovative-marketing-strategies-and-what-they-teach-us/</a:t>
            </a:r>
          </a:p>
          <a:p>
            <a:endParaRPr lang="en-GB"/>
          </a:p>
        </p:txBody>
      </p:sp>
      <p:sp>
        <p:nvSpPr>
          <p:cNvPr id="4" name="Foliennummernplatzhalter 3"/>
          <p:cNvSpPr>
            <a:spLocks noGrp="1"/>
          </p:cNvSpPr>
          <p:nvPr>
            <p:ph type="sldNum" sz="quarter" idx="5"/>
          </p:nvPr>
        </p:nvSpPr>
        <p:spPr/>
        <p:txBody>
          <a:bodyPr/>
          <a:lstStyle/>
          <a:p>
            <a:fld id="{CD3E8E23-5401-164F-A21F-0C6D768D047E}" type="slidenum">
              <a:rPr lang="en-GB" smtClean="0"/>
              <a:t>88</a:t>
            </a:fld>
            <a:endParaRPr lang="en-GB"/>
          </a:p>
        </p:txBody>
      </p:sp>
    </p:spTree>
    <p:extLst>
      <p:ext uri="{BB962C8B-B14F-4D97-AF65-F5344CB8AC3E}">
        <p14:creationId xmlns:p14="http://schemas.microsoft.com/office/powerpoint/2010/main" val="3347760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CD3E8E23-5401-164F-A21F-0C6D768D047E}" type="slidenum">
              <a:rPr lang="en-GB" smtClean="0"/>
              <a:t>28</a:t>
            </a:fld>
            <a:endParaRPr lang="en-GB"/>
          </a:p>
        </p:txBody>
      </p:sp>
    </p:spTree>
    <p:extLst>
      <p:ext uri="{BB962C8B-B14F-4D97-AF65-F5344CB8AC3E}">
        <p14:creationId xmlns:p14="http://schemas.microsoft.com/office/powerpoint/2010/main" val="4217144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CD3E8E23-5401-164F-A21F-0C6D768D047E}" type="slidenum">
              <a:rPr lang="en-GB" smtClean="0"/>
              <a:t>29</a:t>
            </a:fld>
            <a:endParaRPr lang="en-GB"/>
          </a:p>
        </p:txBody>
      </p:sp>
    </p:spTree>
    <p:extLst>
      <p:ext uri="{BB962C8B-B14F-4D97-AF65-F5344CB8AC3E}">
        <p14:creationId xmlns:p14="http://schemas.microsoft.com/office/powerpoint/2010/main" val="2429072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CD3E8E23-5401-164F-A21F-0C6D768D047E}" type="slidenum">
              <a:rPr lang="en-GB" smtClean="0"/>
              <a:t>31</a:t>
            </a:fld>
            <a:endParaRPr lang="en-GB"/>
          </a:p>
        </p:txBody>
      </p:sp>
    </p:spTree>
    <p:extLst>
      <p:ext uri="{BB962C8B-B14F-4D97-AF65-F5344CB8AC3E}">
        <p14:creationId xmlns:p14="http://schemas.microsoft.com/office/powerpoint/2010/main" val="2639083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CD3E8E23-5401-164F-A21F-0C6D768D047E}" type="slidenum">
              <a:rPr lang="en-GB" smtClean="0"/>
              <a:t>33</a:t>
            </a:fld>
            <a:endParaRPr lang="en-GB"/>
          </a:p>
        </p:txBody>
      </p:sp>
    </p:spTree>
    <p:extLst>
      <p:ext uri="{BB962C8B-B14F-4D97-AF65-F5344CB8AC3E}">
        <p14:creationId xmlns:p14="http://schemas.microsoft.com/office/powerpoint/2010/main" val="2404044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https://</a:t>
            </a:r>
            <a:r>
              <a:rPr lang="en-GB" err="1"/>
              <a:t>www.semrush.com</a:t>
            </a:r>
            <a:r>
              <a:rPr lang="en-GB"/>
              <a:t>/blog/how-to-create-effective-marketing-strategies-for-your-business/?kw=&amp;</a:t>
            </a:r>
            <a:r>
              <a:rPr lang="en-GB" err="1"/>
              <a:t>cmp</a:t>
            </a:r>
            <a:r>
              <a:rPr lang="en-GB"/>
              <a:t>=</a:t>
            </a:r>
            <a:r>
              <a:rPr lang="en-GB" err="1"/>
              <a:t>DE_SRCH_DSA_Blog_MR_BU_EN&amp;label</a:t>
            </a:r>
            <a:r>
              <a:rPr lang="en-GB"/>
              <a:t>=</a:t>
            </a:r>
            <a:r>
              <a:rPr lang="en-GB" err="1"/>
              <a:t>dsa_pagefeed&amp;Network</a:t>
            </a:r>
            <a:r>
              <a:rPr lang="en-GB"/>
              <a:t>=</a:t>
            </a:r>
            <a:r>
              <a:rPr lang="en-GB" err="1"/>
              <a:t>g&amp;Device</a:t>
            </a:r>
            <a:r>
              <a:rPr lang="en-GB"/>
              <a:t>=</a:t>
            </a:r>
            <a:r>
              <a:rPr lang="en-GB" err="1"/>
              <a:t>c&amp;utm_content</a:t>
            </a:r>
            <a:r>
              <a:rPr lang="en-GB"/>
              <a:t>=542358249721&amp;kwid=dsa-1409194026462&amp;cmpid=14460313850&amp;agpid=129562958154&amp;BU=</a:t>
            </a:r>
            <a:r>
              <a:rPr lang="en-GB" err="1"/>
              <a:t>MR&amp;extid</a:t>
            </a:r>
            <a:r>
              <a:rPr lang="en-GB"/>
              <a:t>=23622650204&amp;adpos=&amp;</a:t>
            </a:r>
            <a:r>
              <a:rPr lang="en-GB" err="1"/>
              <a:t>gclid</a:t>
            </a:r>
            <a:r>
              <a:rPr lang="en-GB"/>
              <a:t>=CjwKCAjw7IeUBhBbEiwADhiEMYi-gQDsuTNclG_iQZ1m8b4bMMRVSsOzUalOIgL6fhIdkwYQn2FsNBoC6XEQAvD_BwE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https://</a:t>
            </a:r>
            <a:r>
              <a:rPr lang="en-GB" err="1"/>
              <a:t>www.futurelearn.com</a:t>
            </a:r>
            <a:r>
              <a:rPr lang="en-GB"/>
              <a:t>/info/blog/how-to-create-a-marketing-strategy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Foliennummernplatzhalter 3"/>
          <p:cNvSpPr>
            <a:spLocks noGrp="1"/>
          </p:cNvSpPr>
          <p:nvPr>
            <p:ph type="sldNum" sz="quarter" idx="5"/>
          </p:nvPr>
        </p:nvSpPr>
        <p:spPr/>
        <p:txBody>
          <a:bodyPr/>
          <a:lstStyle/>
          <a:p>
            <a:fld id="{CD3E8E23-5401-164F-A21F-0C6D768D047E}" type="slidenum">
              <a:rPr lang="en-GB" smtClean="0"/>
              <a:t>35</a:t>
            </a:fld>
            <a:endParaRPr lang="en-GB"/>
          </a:p>
        </p:txBody>
      </p:sp>
    </p:spTree>
    <p:extLst>
      <p:ext uri="{BB962C8B-B14F-4D97-AF65-F5344CB8AC3E}">
        <p14:creationId xmlns:p14="http://schemas.microsoft.com/office/powerpoint/2010/main" val="3757758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CD3E8E23-5401-164F-A21F-0C6D768D047E}" type="slidenum">
              <a:rPr lang="en-GB" smtClean="0"/>
              <a:t>36</a:t>
            </a:fld>
            <a:endParaRPr lang="en-GB"/>
          </a:p>
        </p:txBody>
      </p:sp>
    </p:spTree>
    <p:extLst>
      <p:ext uri="{BB962C8B-B14F-4D97-AF65-F5344CB8AC3E}">
        <p14:creationId xmlns:p14="http://schemas.microsoft.com/office/powerpoint/2010/main" val="3495540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a:t>https://</a:t>
            </a:r>
            <a:r>
              <a:rPr lang="en-GB" err="1"/>
              <a:t>blog.hubspot.com</a:t>
            </a:r>
            <a:r>
              <a:rPr lang="en-GB"/>
              <a:t>/marketing/marketing-strategy</a:t>
            </a:r>
          </a:p>
        </p:txBody>
      </p:sp>
      <p:sp>
        <p:nvSpPr>
          <p:cNvPr id="4" name="Foliennummernplatzhalter 3"/>
          <p:cNvSpPr>
            <a:spLocks noGrp="1"/>
          </p:cNvSpPr>
          <p:nvPr>
            <p:ph type="sldNum" sz="quarter" idx="5"/>
          </p:nvPr>
        </p:nvSpPr>
        <p:spPr/>
        <p:txBody>
          <a:bodyPr/>
          <a:lstStyle/>
          <a:p>
            <a:fld id="{CD3E8E23-5401-164F-A21F-0C6D768D047E}" type="slidenum">
              <a:rPr lang="en-GB" smtClean="0"/>
              <a:t>43</a:t>
            </a:fld>
            <a:endParaRPr lang="en-GB"/>
          </a:p>
        </p:txBody>
      </p:sp>
    </p:spTree>
    <p:extLst>
      <p:ext uri="{BB962C8B-B14F-4D97-AF65-F5344CB8AC3E}">
        <p14:creationId xmlns:p14="http://schemas.microsoft.com/office/powerpoint/2010/main" val="2457192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CD3E8E23-5401-164F-A21F-0C6D768D047E}" type="slidenum">
              <a:rPr lang="en-GB" smtClean="0"/>
              <a:t>44</a:t>
            </a:fld>
            <a:endParaRPr lang="en-GB"/>
          </a:p>
        </p:txBody>
      </p:sp>
    </p:spTree>
    <p:extLst>
      <p:ext uri="{BB962C8B-B14F-4D97-AF65-F5344CB8AC3E}">
        <p14:creationId xmlns:p14="http://schemas.microsoft.com/office/powerpoint/2010/main" val="2240285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528C90-8FB6-F54E-876D-66758057196D}"/>
              </a:ext>
            </a:extLst>
          </p:cNvPr>
          <p:cNvSpPr/>
          <p:nvPr userDrawn="1"/>
        </p:nvSpPr>
        <p:spPr>
          <a:xfrm>
            <a:off x="0" y="0"/>
            <a:ext cx="12192000" cy="6858001"/>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93FAD45-FEC6-9B49-BB64-104A34D479C8}"/>
              </a:ext>
            </a:extLst>
          </p:cNvPr>
          <p:cNvSpPr/>
          <p:nvPr userDrawn="1"/>
        </p:nvSpPr>
        <p:spPr>
          <a:xfrm>
            <a:off x="424670" y="528535"/>
            <a:ext cx="6181082" cy="2123658"/>
          </a:xfrm>
          <a:prstGeom prst="rect">
            <a:avLst/>
          </a:prstGeom>
        </p:spPr>
        <p:txBody>
          <a:bodyPr wrap="square">
            <a:spAutoFit/>
          </a:bodyPr>
          <a:lstStyle/>
          <a:p>
            <a:pPr fontAlgn="base"/>
            <a:r>
              <a:rPr lang="en-IE" sz="4400" b="1" i="0" u="none" strike="noStrike" kern="1200" baseline="0">
                <a:solidFill>
                  <a:srgbClr val="000000"/>
                </a:solidFill>
                <a:effectLst/>
                <a:latin typeface="+mn-lt"/>
                <a:ea typeface="+mn-ea"/>
                <a:cs typeface="+mn-cs"/>
                <a:sym typeface="Quattrocento Sans"/>
              </a:rPr>
              <a:t>INNOVATING FOOD </a:t>
            </a:r>
          </a:p>
          <a:p>
            <a:pPr fontAlgn="base"/>
            <a:r>
              <a:rPr lang="en-IE" sz="4400" b="1" i="0" u="none" strike="noStrike" kern="1200" baseline="0">
                <a:solidFill>
                  <a:srgbClr val="000000"/>
                </a:solidFill>
                <a:effectLst/>
                <a:latin typeface="+mn-lt"/>
                <a:ea typeface="+mn-ea"/>
                <a:cs typeface="+mn-cs"/>
                <a:sym typeface="Quattrocento Sans"/>
              </a:rPr>
              <a:t>FOR SENIORS </a:t>
            </a:r>
          </a:p>
          <a:p>
            <a:pPr fontAlgn="base"/>
            <a:r>
              <a:rPr lang="en-IE" sz="4400" b="0" i="0" u="none" strike="noStrike" kern="1200" baseline="0">
                <a:solidFill>
                  <a:srgbClr val="000000"/>
                </a:solidFill>
                <a:effectLst/>
                <a:latin typeface="+mn-lt"/>
                <a:ea typeface="+mn-ea"/>
                <a:cs typeface="+mn-cs"/>
                <a:sym typeface="Quattrocento Sans"/>
              </a:rPr>
              <a:t>FONT TYPEFACE &amp; SIZE</a:t>
            </a:r>
            <a:endParaRPr lang="en-IE" sz="3600" baseline="0">
              <a:solidFill>
                <a:srgbClr val="000000"/>
              </a:solidFill>
              <a:latin typeface="+mn-lt"/>
              <a:ea typeface="Quattrocento Sans"/>
              <a:cs typeface="Quattrocento Sans"/>
              <a:sym typeface="Quattrocento Sans"/>
            </a:endParaRPr>
          </a:p>
        </p:txBody>
      </p:sp>
      <p:sp>
        <p:nvSpPr>
          <p:cNvPr id="16" name="Rectangle 15">
            <a:extLst>
              <a:ext uri="{FF2B5EF4-FFF2-40B4-BE49-F238E27FC236}">
                <a16:creationId xmlns:a16="http://schemas.microsoft.com/office/drawing/2014/main" id="{EEA0D91F-9AAA-0042-B178-C546D9741BAA}"/>
              </a:ext>
            </a:extLst>
          </p:cNvPr>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rgbClr val="000000"/>
                </a:solidFill>
                <a:effectLst/>
                <a:latin typeface="+mn-lt"/>
                <a:ea typeface="+mn-ea"/>
                <a:cs typeface="+mn-cs"/>
              </a:rPr>
              <a:t>PLEASE</a:t>
            </a:r>
            <a:r>
              <a:rPr lang="en-IE" sz="3000" b="0" i="0" u="none" strike="noStrike" kern="1200" baseline="0">
                <a:solidFill>
                  <a:srgbClr val="000000"/>
                </a:solidFill>
                <a:effectLst/>
                <a:latin typeface="+mn-lt"/>
                <a:ea typeface="+mn-ea"/>
                <a:cs typeface="+mn-cs"/>
              </a:rPr>
              <a:t> ENSURE TO KEEP FONTS AS PER THE LAYOUT</a:t>
            </a:r>
            <a:endParaRPr lang="en-IE" sz="3000" b="0" i="0" u="none" strike="noStrike" kern="1200">
              <a:solidFill>
                <a:srgbClr val="000000"/>
              </a:solidFill>
              <a:effectLst/>
              <a:latin typeface="+mn-lt"/>
              <a:ea typeface="+mn-ea"/>
              <a:cs typeface="+mn-cs"/>
            </a:endParaRPr>
          </a:p>
          <a:p>
            <a:pPr fontAlgn="base"/>
            <a:endParaRPr lang="en-IE" sz="3000" b="0" i="0" u="none" strike="noStrike" kern="120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rgbClr val="000000"/>
                </a:solidFill>
                <a:effectLst/>
                <a:latin typeface="+mn-lt"/>
                <a:ea typeface="+mn-ea"/>
                <a:cs typeface="+mn-cs"/>
              </a:rPr>
              <a:t>48 point </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Divider</a:t>
            </a:r>
            <a:r>
              <a:rPr lang="en-IE" sz="3000" b="0" i="0" u="none" strike="noStrike" kern="1200" baseline="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36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30 point</a:t>
            </a:r>
            <a:r>
              <a:rPr lang="en-IE" sz="3000" b="0" i="0" u="none" strike="noStrike" kern="1200" baseline="0">
                <a:solidFill>
                  <a:srgbClr val="000000"/>
                </a:solidFill>
                <a:effectLst/>
                <a:latin typeface="+mn-lt"/>
                <a:ea typeface="+mn-ea"/>
                <a:cs typeface="+mn-cs"/>
              </a:rPr>
              <a:t>  -  </a:t>
            </a:r>
            <a:r>
              <a:rPr lang="en-IE" sz="3000" b="0" i="0" u="none" strike="noStrike" kern="120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	</a:t>
            </a:r>
            <a:r>
              <a:rPr lang="en-IE" sz="3000" b="0" i="0" u="none" strike="noStrike" kern="1200" baseline="0">
                <a:solidFill>
                  <a:srgbClr val="000000"/>
                </a:solidFill>
                <a:effectLst/>
                <a:latin typeface="+mn-lt"/>
                <a:ea typeface="+mn-ea"/>
                <a:cs typeface="+mn-cs"/>
              </a:rPr>
              <a:t>       </a:t>
            </a:r>
            <a:r>
              <a:rPr lang="en-IE" sz="3000" b="0" i="0" u="none" strike="noStrike" kern="120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rgbClr val="000000"/>
                </a:solidFill>
                <a:effectLst/>
                <a:latin typeface="+mn-lt"/>
                <a:ea typeface="+mn-ea"/>
                <a:cs typeface="+mn-cs"/>
              </a:rPr>
              <a:t>24 point</a:t>
            </a:r>
            <a:r>
              <a:rPr lang="en-IE" sz="3000" b="0" i="0" u="none" strike="noStrike" kern="1200" baseline="0">
                <a:solidFill>
                  <a:srgbClr val="000000"/>
                </a:solidFill>
                <a:effectLst/>
                <a:latin typeface="+mn-lt"/>
                <a:ea typeface="+mn-ea"/>
                <a:cs typeface="+mn-cs"/>
              </a:rPr>
              <a:t>  -  </a:t>
            </a:r>
            <a:r>
              <a:rPr lang="en-IE" sz="3000" b="0" i="0" u="none" strike="noStrike" kern="1200" baseline="0">
                <a:solidFill>
                  <a:srgbClr val="000000"/>
                </a:solidFill>
                <a:effectLst/>
                <a:latin typeface="+mn-lt"/>
                <a:ea typeface="Quattrocento Sans"/>
                <a:cs typeface="Quattrocento Sans"/>
                <a:sym typeface="Quattrocento Sans"/>
              </a:rPr>
              <a:t>Main </a:t>
            </a:r>
            <a:r>
              <a:rPr lang="en-IE" sz="3000" b="0" i="0" u="none" strike="noStrike" kern="1200">
                <a:solidFill>
                  <a:srgbClr val="000000"/>
                </a:solidFill>
                <a:effectLst/>
                <a:latin typeface="+mn-lt"/>
                <a:ea typeface="+mn-ea"/>
                <a:cs typeface="+mn-cs"/>
              </a:rPr>
              <a:t>Text Body </a:t>
            </a:r>
            <a:endParaRPr lang="en-US" sz="3000">
              <a:solidFill>
                <a:srgbClr val="000000"/>
              </a:solidFill>
            </a:endParaRPr>
          </a:p>
          <a:p>
            <a:pPr fontAlgn="base"/>
            <a:endParaRPr lang="en-IE" sz="3000" b="0" i="0" u="none" strike="noStrike" kern="1200">
              <a:solidFill>
                <a:srgbClr val="000000"/>
              </a:solidFill>
              <a:effectLst/>
              <a:latin typeface="+mn-lt"/>
              <a:ea typeface="+mn-ea"/>
              <a:cs typeface="+mn-cs"/>
            </a:endParaRPr>
          </a:p>
        </p:txBody>
      </p:sp>
      <p:sp>
        <p:nvSpPr>
          <p:cNvPr id="17" name="Rectangle 16">
            <a:extLst>
              <a:ext uri="{FF2B5EF4-FFF2-40B4-BE49-F238E27FC236}">
                <a16:creationId xmlns:a16="http://schemas.microsoft.com/office/drawing/2014/main" id="{E45BD91F-BFF7-9F43-A600-A65624CBC8F8}"/>
              </a:ext>
            </a:extLst>
          </p:cNvPr>
          <p:cNvSpPr/>
          <p:nvPr userDrawn="1"/>
        </p:nvSpPr>
        <p:spPr>
          <a:xfrm>
            <a:off x="424668" y="2883583"/>
            <a:ext cx="6419232" cy="2123658"/>
          </a:xfrm>
          <a:prstGeom prst="rect">
            <a:avLst/>
          </a:prstGeom>
        </p:spPr>
        <p:txBody>
          <a:bodyPr wrap="square">
            <a:spAutoFit/>
          </a:bodyPr>
          <a:lstStyle/>
          <a:p>
            <a:pPr fontAlgn="base"/>
            <a:r>
              <a:rPr lang="en-IE" sz="2400" b="0" i="0" u="none" strike="noStrike" kern="1200" baseline="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rgbClr val="000000"/>
                </a:solidFill>
                <a:effectLst/>
                <a:latin typeface="+mn-lt"/>
                <a:ea typeface="+mn-ea"/>
                <a:cs typeface="+mn-cs"/>
                <a:sym typeface="Quattrocento Sans"/>
              </a:rPr>
              <a:t>INNOVATING FOOD FOR SENIORS </a:t>
            </a:r>
            <a:r>
              <a:rPr lang="en-IE" sz="2400" b="0" i="0" u="none" strike="noStrike" kern="1200" baseline="0">
                <a:solidFill>
                  <a:srgbClr val="000000"/>
                </a:solidFill>
                <a:effectLst/>
                <a:latin typeface="+mn-lt"/>
                <a:ea typeface="+mn-ea"/>
                <a:cs typeface="+mn-cs"/>
                <a:sym typeface="Quattrocento Sans"/>
              </a:rPr>
              <a:t>PowerPoint is</a:t>
            </a:r>
            <a:r>
              <a:rPr lang="is-IS" sz="2400" b="0" i="0" u="none" strike="noStrike" kern="1200" baseline="0">
                <a:solidFill>
                  <a:srgbClr val="000000"/>
                </a:solidFill>
                <a:effectLst/>
                <a:latin typeface="+mn-lt"/>
                <a:ea typeface="+mn-ea"/>
                <a:cs typeface="+mn-cs"/>
                <a:sym typeface="Quattrocento Sans"/>
              </a:rPr>
              <a:t>….</a:t>
            </a:r>
            <a:endParaRPr lang="en-IE" sz="2400" b="0" i="0" u="none" strike="noStrike" kern="1200" baseline="0">
              <a:solidFill>
                <a:srgbClr val="000000"/>
              </a:solidFill>
              <a:effectLst/>
              <a:latin typeface="+mn-lt"/>
              <a:ea typeface="+mn-ea"/>
              <a:cs typeface="+mn-cs"/>
              <a:sym typeface="Quattrocento Sans"/>
            </a:endParaRPr>
          </a:p>
          <a:p>
            <a:pPr fontAlgn="base"/>
            <a:endParaRPr lang="en-IE" sz="2400" b="0" i="0" u="none" strike="noStrike" kern="1200" baseline="0">
              <a:solidFill>
                <a:srgbClr val="000000"/>
              </a:solidFill>
              <a:effectLst/>
              <a:latin typeface="+mn-lt"/>
              <a:ea typeface="+mn-ea"/>
              <a:cs typeface="+mn-cs"/>
              <a:sym typeface="Quattrocento Sans"/>
            </a:endParaRPr>
          </a:p>
          <a:p>
            <a:pPr fontAlgn="base"/>
            <a:r>
              <a:rPr lang="en-IE" sz="3600" b="1" i="1" baseline="0">
                <a:solidFill>
                  <a:srgbClr val="000000"/>
                </a:solidFill>
                <a:latin typeface="+mn-lt"/>
                <a:ea typeface="Quattrocento Sans"/>
                <a:cs typeface="Quattrocento Sans"/>
                <a:sym typeface="Quattrocento Sans"/>
              </a:rPr>
              <a:t>Calibri</a:t>
            </a:r>
            <a:endParaRPr lang="en-IE" sz="3600" baseline="0">
              <a:solidFill>
                <a:srgbClr val="000000"/>
              </a:solidFill>
              <a:latin typeface="+mn-lt"/>
              <a:ea typeface="Quattrocento Sans"/>
              <a:cs typeface="Quattrocento Sans"/>
              <a:sym typeface="Quattrocento Sans"/>
            </a:endParaRPr>
          </a:p>
        </p:txBody>
      </p:sp>
      <p:cxnSp>
        <p:nvCxnSpPr>
          <p:cNvPr id="18" name="Straight Connector 17">
            <a:extLst>
              <a:ext uri="{FF2B5EF4-FFF2-40B4-BE49-F238E27FC236}">
                <a16:creationId xmlns:a16="http://schemas.microsoft.com/office/drawing/2014/main" id="{6E1401F6-C867-FF4E-87E1-B8E8D08D90B0}"/>
              </a:ext>
            </a:extLst>
          </p:cNvPr>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4B2F022-2514-6E40-833E-C1FA2AF4AA82}"/>
              </a:ext>
            </a:extLst>
          </p:cNvPr>
          <p:cNvCxnSpPr/>
          <p:nvPr userDrawn="1"/>
        </p:nvCxnSpPr>
        <p:spPr>
          <a:xfrm flipH="1">
            <a:off x="1" y="2864720"/>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178C5C5-CBFD-7149-B94A-32501F585BC9}"/>
              </a:ext>
            </a:extLst>
          </p:cNvPr>
          <p:cNvSpPr/>
          <p:nvPr userDrawn="1"/>
        </p:nvSpPr>
        <p:spPr>
          <a:xfrm>
            <a:off x="0" y="5968370"/>
            <a:ext cx="12192000" cy="461665"/>
          </a:xfrm>
          <a:prstGeom prst="rect">
            <a:avLst/>
          </a:prstGeom>
        </p:spPr>
        <p:txBody>
          <a:bodyPr wrap="square">
            <a:spAutoFit/>
          </a:bodyPr>
          <a:lstStyle/>
          <a:p>
            <a:pPr algn="ctr"/>
            <a:r>
              <a:rPr lang="en-IE" sz="2400" kern="1200">
                <a:solidFill>
                  <a:srgbClr val="000000"/>
                </a:solidFill>
                <a:effectLst/>
                <a:latin typeface="+mn-lt"/>
                <a:ea typeface="+mn-ea"/>
                <a:cs typeface="+mn-cs"/>
              </a:rPr>
              <a:t>*** </a:t>
            </a:r>
            <a:r>
              <a:rPr lang="en-IE" sz="2400" b="1" kern="1200">
                <a:solidFill>
                  <a:srgbClr val="000000"/>
                </a:solidFill>
                <a:effectLst/>
                <a:latin typeface="+mn-lt"/>
                <a:ea typeface="+mn-ea"/>
                <a:cs typeface="+mn-cs"/>
              </a:rPr>
              <a:t>PLEASE DELETE THIS INSTRUCTION SLIDE BEFORE PRESENTING FINAL PRESENTATION </a:t>
            </a:r>
            <a:r>
              <a:rPr lang="en-IE" sz="2400" kern="1200">
                <a:solidFill>
                  <a:srgbClr val="000000"/>
                </a:solidFill>
                <a:effectLst/>
                <a:latin typeface="+mn-lt"/>
                <a:ea typeface="+mn-ea"/>
                <a:cs typeface="+mn-cs"/>
              </a:rPr>
              <a:t>*** </a:t>
            </a:r>
            <a:endParaRPr lang="en-US" sz="2400" kern="1200">
              <a:solidFill>
                <a:srgbClr val="000000"/>
              </a:solidFill>
              <a:effectLst/>
              <a:latin typeface="+mn-lt"/>
              <a:ea typeface="+mn-ea"/>
              <a:cs typeface="+mn-cs"/>
            </a:endParaRPr>
          </a:p>
        </p:txBody>
      </p:sp>
      <p:cxnSp>
        <p:nvCxnSpPr>
          <p:cNvPr id="21" name="Straight Connector 20">
            <a:extLst>
              <a:ext uri="{FF2B5EF4-FFF2-40B4-BE49-F238E27FC236}">
                <a16:creationId xmlns:a16="http://schemas.microsoft.com/office/drawing/2014/main" id="{AD8ABF36-234A-9D43-948C-5242E9FB8B60}"/>
              </a:ext>
            </a:extLst>
          </p:cNvPr>
          <p:cNvCxnSpPr/>
          <p:nvPr userDrawn="1"/>
        </p:nvCxnSpPr>
        <p:spPr>
          <a:xfrm flipH="1">
            <a:off x="2" y="5808420"/>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356632" y="-2"/>
            <a:ext cx="5495430"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802710" y="1773241"/>
            <a:ext cx="4621841" cy="452595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6" name="Rectangle 5">
            <a:extLst>
              <a:ext uri="{FF2B5EF4-FFF2-40B4-BE49-F238E27FC236}">
                <a16:creationId xmlns:a16="http://schemas.microsoft.com/office/drawing/2014/main" id="{A5A06ABD-A133-8D42-8B38-636B873ACE6A}"/>
              </a:ext>
            </a:extLst>
          </p:cNvPr>
          <p:cNvSpPr/>
          <p:nvPr userDrawn="1"/>
        </p:nvSpPr>
        <p:spPr>
          <a:xfrm>
            <a:off x="1802710" y="129286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8" name="TextBox 7">
            <a:extLst>
              <a:ext uri="{FF2B5EF4-FFF2-40B4-BE49-F238E27FC236}">
                <a16:creationId xmlns:a16="http://schemas.microsoft.com/office/drawing/2014/main" id="{5471A97C-0468-6444-8032-86D1D6051187}"/>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4470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9C9E11-D7A0-D14F-9240-B81BF8424F91}"/>
              </a:ext>
            </a:extLst>
          </p:cNvPr>
          <p:cNvSpPr/>
          <p:nvPr userDrawn="1"/>
        </p:nvSpPr>
        <p:spPr>
          <a:xfrm flipV="1">
            <a:off x="1356632" y="-2"/>
            <a:ext cx="5495430" cy="6892757"/>
          </a:xfrm>
          <a:prstGeom prst="rect">
            <a:avLst/>
          </a:prstGeom>
          <a:solidFill>
            <a:srgbClr val="FFD1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1" name="Rectangle 10">
            <a:extLst>
              <a:ext uri="{FF2B5EF4-FFF2-40B4-BE49-F238E27FC236}">
                <a16:creationId xmlns:a16="http://schemas.microsoft.com/office/drawing/2014/main" id="{4E585817-372F-5F45-807C-3F480679EC4B}"/>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3" name="Picture Placeholder 17">
            <a:extLst>
              <a:ext uri="{FF2B5EF4-FFF2-40B4-BE49-F238E27FC236}">
                <a16:creationId xmlns:a16="http://schemas.microsoft.com/office/drawing/2014/main" id="{073F117C-ACDF-B74C-97E8-CAE9AEF32E41}"/>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5" name="Text Placeholder 17">
            <a:extLst>
              <a:ext uri="{FF2B5EF4-FFF2-40B4-BE49-F238E27FC236}">
                <a16:creationId xmlns:a16="http://schemas.microsoft.com/office/drawing/2014/main" id="{57BC4A55-72C2-1D4D-A63F-67A32FF81592}"/>
              </a:ext>
            </a:extLst>
          </p:cNvPr>
          <p:cNvSpPr>
            <a:spLocks noGrp="1"/>
          </p:cNvSpPr>
          <p:nvPr>
            <p:ph type="body" sz="quarter" idx="18" hasCustomPrompt="1"/>
          </p:nvPr>
        </p:nvSpPr>
        <p:spPr>
          <a:xfrm>
            <a:off x="1802710" y="1773241"/>
            <a:ext cx="4621841" cy="452595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6" name="Rectangle 15">
            <a:extLst>
              <a:ext uri="{FF2B5EF4-FFF2-40B4-BE49-F238E27FC236}">
                <a16:creationId xmlns:a16="http://schemas.microsoft.com/office/drawing/2014/main" id="{37CCFAFC-F1E8-0449-B779-878024054E6C}"/>
              </a:ext>
            </a:extLst>
          </p:cNvPr>
          <p:cNvSpPr/>
          <p:nvPr userDrawn="1"/>
        </p:nvSpPr>
        <p:spPr>
          <a:xfrm>
            <a:off x="1802710" y="1292864"/>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7" name="Text Placeholder 23">
            <a:extLst>
              <a:ext uri="{FF2B5EF4-FFF2-40B4-BE49-F238E27FC236}">
                <a16:creationId xmlns:a16="http://schemas.microsoft.com/office/drawing/2014/main" id="{35518029-19B8-DF4A-A8E3-BA3D92CD7B88}"/>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21" name="TextBox 20">
            <a:extLst>
              <a:ext uri="{FF2B5EF4-FFF2-40B4-BE49-F238E27FC236}">
                <a16:creationId xmlns:a16="http://schemas.microsoft.com/office/drawing/2014/main" id="{4DD35E4D-190C-6042-9B94-DDCF67E8C77C}"/>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135426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3" name="Rectangle 22">
            <a:extLst>
              <a:ext uri="{FF2B5EF4-FFF2-40B4-BE49-F238E27FC236}">
                <a16:creationId xmlns:a16="http://schemas.microsoft.com/office/drawing/2014/main" id="{1379D8CF-5187-5A40-90C4-720D4B6776D8}"/>
              </a:ext>
            </a:extLst>
          </p:cNvPr>
          <p:cNvSpPr/>
          <p:nvPr userDrawn="1"/>
        </p:nvSpPr>
        <p:spPr>
          <a:xfrm>
            <a:off x="548344" y="114165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0" name="TextBox 9">
            <a:extLst>
              <a:ext uri="{FF2B5EF4-FFF2-40B4-BE49-F238E27FC236}">
                <a16:creationId xmlns:a16="http://schemas.microsoft.com/office/drawing/2014/main" id="{D9AFEFDE-FAC8-AB4F-9957-3BABBF6BF2C8}"/>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73FC6CBC-8DC5-6644-9D36-9FC466DD6727}"/>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a:t>     </a:t>
            </a:r>
          </a:p>
          <a:p>
            <a:endParaRPr lang="en-US"/>
          </a:p>
          <a:p>
            <a:endParaRPr lang="en-US"/>
          </a:p>
          <a:p>
            <a:endParaRPr lang="en-US"/>
          </a:p>
          <a:p>
            <a:endParaRPr lang="en-US"/>
          </a:p>
          <a:p>
            <a:r>
              <a:rPr lang="en-US"/>
              <a:t>         </a:t>
            </a:r>
          </a:p>
          <a:p>
            <a:endParaRPr lang="en-US"/>
          </a:p>
          <a:p>
            <a:r>
              <a:rPr lang="en-US"/>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TextBox 9">
            <a:extLst>
              <a:ext uri="{FF2B5EF4-FFF2-40B4-BE49-F238E27FC236}">
                <a16:creationId xmlns:a16="http://schemas.microsoft.com/office/drawing/2014/main" id="{2943F897-78A4-0B4B-8573-94D145B62A08}"/>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2" name="Rectangle 11">
            <a:extLst>
              <a:ext uri="{FF2B5EF4-FFF2-40B4-BE49-F238E27FC236}">
                <a16:creationId xmlns:a16="http://schemas.microsoft.com/office/drawing/2014/main" id="{4F6C0A3D-C15F-7940-B357-97E643E480E1}"/>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563063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2" name="TextBox 11">
            <a:extLst>
              <a:ext uri="{FF2B5EF4-FFF2-40B4-BE49-F238E27FC236}">
                <a16:creationId xmlns:a16="http://schemas.microsoft.com/office/drawing/2014/main" id="{C2FBC500-C4C9-D84E-8F6E-A42A850108C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54A2A4D1-C2F9-7246-A6D4-B8E78FBB3B8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900466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Photo Slide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r>
              <a:rPr lang="en-US"/>
              <a:t>Click to add photo</a:t>
            </a:r>
          </a:p>
        </p:txBody>
      </p:sp>
      <p:sp>
        <p:nvSpPr>
          <p:cNvPr id="12" name="TextBox 11">
            <a:extLst>
              <a:ext uri="{FF2B5EF4-FFF2-40B4-BE49-F238E27FC236}">
                <a16:creationId xmlns:a16="http://schemas.microsoft.com/office/drawing/2014/main" id="{67B058E9-0FDE-DA4E-BF5B-474E1E98B113}"/>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1E9D4803-1384-0040-B823-EB6E174D03FA}"/>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920791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374750" y="2048262"/>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5160906" y="2031417"/>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7598637" y="2055575"/>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10036368" y="2048261"/>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7598637" y="4739378"/>
            <a:ext cx="2068263" cy="1237497"/>
          </a:xfrm>
        </p:spPr>
        <p:txBody>
          <a:bodyPr/>
          <a:lstStyle>
            <a:lvl1pPr marL="0" indent="0"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363851" y="3923046"/>
            <a:ext cx="2068264" cy="341096"/>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rgbClr val="000000"/>
                </a:solidFill>
                <a:latin typeface="Calibri" panose="020F0502020204030204" pitchFamily="34" charset="0"/>
                <a:cs typeface="Calibri" panose="020F0502020204030204" pitchFamily="34" charset="0"/>
              </a:defRPr>
            </a:lvl1pPr>
          </a:lstStyle>
          <a:p>
            <a:pPr lvl="0"/>
            <a:r>
              <a:rPr lang="en-US"/>
              <a:t>Meet Our Team</a:t>
            </a:r>
          </a:p>
        </p:txBody>
      </p:sp>
      <p:sp>
        <p:nvSpPr>
          <p:cNvPr id="20" name="Rectangle 19">
            <a:extLst>
              <a:ext uri="{FF2B5EF4-FFF2-40B4-BE49-F238E27FC236}">
                <a16:creationId xmlns:a16="http://schemas.microsoft.com/office/drawing/2014/main" id="{D64AD41C-3661-F040-90A1-EC23C041ED4E}"/>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Box 20">
            <a:extLst>
              <a:ext uri="{FF2B5EF4-FFF2-40B4-BE49-F238E27FC236}">
                <a16:creationId xmlns:a16="http://schemas.microsoft.com/office/drawing/2014/main" id="{81CCB233-79D4-BF49-8A14-B41B68CEBFD1}"/>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
        <p:nvSpPr>
          <p:cNvPr id="19" name="Picture Placeholder 23">
            <a:extLst>
              <a:ext uri="{FF2B5EF4-FFF2-40B4-BE49-F238E27FC236}">
                <a16:creationId xmlns:a16="http://schemas.microsoft.com/office/drawing/2014/main" id="{21B5DB64-D246-0284-3D6F-6CEEA6D2530B}"/>
              </a:ext>
            </a:extLst>
          </p:cNvPr>
          <p:cNvSpPr>
            <a:spLocks noGrp="1"/>
          </p:cNvSpPr>
          <p:nvPr>
            <p:ph type="pic" sz="quarter" idx="26"/>
          </p:nvPr>
        </p:nvSpPr>
        <p:spPr>
          <a:xfrm>
            <a:off x="2741673" y="2031417"/>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22" name="Text Placeholder 17">
            <a:extLst>
              <a:ext uri="{FF2B5EF4-FFF2-40B4-BE49-F238E27FC236}">
                <a16:creationId xmlns:a16="http://schemas.microsoft.com/office/drawing/2014/main" id="{3F7ECE3A-5065-A511-735A-D9D110E105A8}"/>
              </a:ext>
            </a:extLst>
          </p:cNvPr>
          <p:cNvSpPr>
            <a:spLocks noGrp="1"/>
          </p:cNvSpPr>
          <p:nvPr>
            <p:ph type="body" sz="quarter" idx="27" hasCustomPrompt="1"/>
          </p:nvPr>
        </p:nvSpPr>
        <p:spPr>
          <a:xfrm>
            <a:off x="9958442" y="4732064"/>
            <a:ext cx="2068263" cy="1237497"/>
          </a:xfrm>
        </p:spPr>
        <p:txBody>
          <a:bodyPr/>
          <a:lstStyle>
            <a:lvl1pPr marL="0" indent="0"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23" name="Text Placeholder 17">
            <a:extLst>
              <a:ext uri="{FF2B5EF4-FFF2-40B4-BE49-F238E27FC236}">
                <a16:creationId xmlns:a16="http://schemas.microsoft.com/office/drawing/2014/main" id="{5492B7E8-0441-2A3F-3A53-F43DFF5D9362}"/>
              </a:ext>
            </a:extLst>
          </p:cNvPr>
          <p:cNvSpPr>
            <a:spLocks noGrp="1"/>
          </p:cNvSpPr>
          <p:nvPr>
            <p:ph type="body" sz="quarter" idx="28" hasCustomPrompt="1"/>
          </p:nvPr>
        </p:nvSpPr>
        <p:spPr>
          <a:xfrm>
            <a:off x="363851" y="4756146"/>
            <a:ext cx="2068263" cy="1237497"/>
          </a:xfrm>
        </p:spPr>
        <p:txBody>
          <a:bodyPr/>
          <a:lstStyle>
            <a:lvl1pPr marL="0" indent="0"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24" name="Text Placeholder 17">
            <a:extLst>
              <a:ext uri="{FF2B5EF4-FFF2-40B4-BE49-F238E27FC236}">
                <a16:creationId xmlns:a16="http://schemas.microsoft.com/office/drawing/2014/main" id="{002FE063-2806-89A9-7999-A702290E01B4}"/>
              </a:ext>
            </a:extLst>
          </p:cNvPr>
          <p:cNvSpPr>
            <a:spLocks noGrp="1"/>
          </p:cNvSpPr>
          <p:nvPr>
            <p:ph type="body" sz="quarter" idx="29" hasCustomPrompt="1"/>
          </p:nvPr>
        </p:nvSpPr>
        <p:spPr>
          <a:xfrm>
            <a:off x="5197848" y="4756146"/>
            <a:ext cx="2068263" cy="1237497"/>
          </a:xfrm>
        </p:spPr>
        <p:txBody>
          <a:bodyPr/>
          <a:lstStyle>
            <a:lvl1pPr marL="0" indent="0"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25" name="Text Placeholder 17">
            <a:extLst>
              <a:ext uri="{FF2B5EF4-FFF2-40B4-BE49-F238E27FC236}">
                <a16:creationId xmlns:a16="http://schemas.microsoft.com/office/drawing/2014/main" id="{0160C4BE-E441-4D85-FEA4-2612ECA8A200}"/>
              </a:ext>
            </a:extLst>
          </p:cNvPr>
          <p:cNvSpPr>
            <a:spLocks noGrp="1"/>
          </p:cNvSpPr>
          <p:nvPr>
            <p:ph type="body" sz="quarter" idx="30" hasCustomPrompt="1"/>
          </p:nvPr>
        </p:nvSpPr>
        <p:spPr>
          <a:xfrm>
            <a:off x="2682716" y="4760057"/>
            <a:ext cx="2068263" cy="1237497"/>
          </a:xfrm>
        </p:spPr>
        <p:txBody>
          <a:bodyPr/>
          <a:lstStyle>
            <a:lvl1pPr marL="0" indent="0"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26" name="Text Placeholder 23">
            <a:extLst>
              <a:ext uri="{FF2B5EF4-FFF2-40B4-BE49-F238E27FC236}">
                <a16:creationId xmlns:a16="http://schemas.microsoft.com/office/drawing/2014/main" id="{7091EDC5-03FD-2D08-587B-4C01D30F54B7}"/>
              </a:ext>
            </a:extLst>
          </p:cNvPr>
          <p:cNvSpPr>
            <a:spLocks noGrp="1"/>
          </p:cNvSpPr>
          <p:nvPr>
            <p:ph type="body" sz="quarter" idx="31" hasCustomPrompt="1"/>
          </p:nvPr>
        </p:nvSpPr>
        <p:spPr>
          <a:xfrm>
            <a:off x="2703964" y="3951163"/>
            <a:ext cx="2068264" cy="341096"/>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27" name="Text Placeholder 23">
            <a:extLst>
              <a:ext uri="{FF2B5EF4-FFF2-40B4-BE49-F238E27FC236}">
                <a16:creationId xmlns:a16="http://schemas.microsoft.com/office/drawing/2014/main" id="{E49B3152-2DA5-BA63-0868-CF4F98614D7C}"/>
              </a:ext>
            </a:extLst>
          </p:cNvPr>
          <p:cNvSpPr>
            <a:spLocks noGrp="1"/>
          </p:cNvSpPr>
          <p:nvPr>
            <p:ph type="body" sz="quarter" idx="32" hasCustomPrompt="1"/>
          </p:nvPr>
        </p:nvSpPr>
        <p:spPr>
          <a:xfrm>
            <a:off x="5095157" y="4222254"/>
            <a:ext cx="2068264" cy="341096"/>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28" name="Text Placeholder 23">
            <a:extLst>
              <a:ext uri="{FF2B5EF4-FFF2-40B4-BE49-F238E27FC236}">
                <a16:creationId xmlns:a16="http://schemas.microsoft.com/office/drawing/2014/main" id="{470D9430-3620-1376-F32D-C3E6EFE43B3D}"/>
              </a:ext>
            </a:extLst>
          </p:cNvPr>
          <p:cNvSpPr>
            <a:spLocks noGrp="1"/>
          </p:cNvSpPr>
          <p:nvPr>
            <p:ph type="body" sz="quarter" idx="33" hasCustomPrompt="1"/>
          </p:nvPr>
        </p:nvSpPr>
        <p:spPr>
          <a:xfrm>
            <a:off x="7598636" y="4192338"/>
            <a:ext cx="2068264" cy="341096"/>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29" name="Text Placeholder 23">
            <a:extLst>
              <a:ext uri="{FF2B5EF4-FFF2-40B4-BE49-F238E27FC236}">
                <a16:creationId xmlns:a16="http://schemas.microsoft.com/office/drawing/2014/main" id="{F42423EF-5EAD-BF47-9DEF-B3C33537FEF6}"/>
              </a:ext>
            </a:extLst>
          </p:cNvPr>
          <p:cNvSpPr>
            <a:spLocks noGrp="1"/>
          </p:cNvSpPr>
          <p:nvPr>
            <p:ph type="body" sz="quarter" idx="34" hasCustomPrompt="1"/>
          </p:nvPr>
        </p:nvSpPr>
        <p:spPr>
          <a:xfrm>
            <a:off x="9978864" y="4056357"/>
            <a:ext cx="2068264" cy="341096"/>
          </a:xfrm>
        </p:spPr>
        <p:txBody>
          <a:bodyPr>
            <a:normAutofit/>
          </a:bodyPr>
          <a:lstStyle>
            <a:lvl1pPr marL="0" indent="0" algn="ctr">
              <a:buNone/>
              <a:defRPr sz="2000" b="0" i="0">
                <a:solidFill>
                  <a:srgbClr val="000000"/>
                </a:solidFill>
                <a:latin typeface="+mn-lt"/>
              </a:defRPr>
            </a:lvl1pPr>
          </a:lstStyle>
          <a:p>
            <a:pPr lvl="0"/>
            <a:r>
              <a:rPr lang="en-US"/>
              <a:t>Name</a:t>
            </a:r>
          </a:p>
        </p:txBody>
      </p:sp>
    </p:spTree>
    <p:extLst>
      <p:ext uri="{BB962C8B-B14F-4D97-AF65-F5344CB8AC3E}">
        <p14:creationId xmlns:p14="http://schemas.microsoft.com/office/powerpoint/2010/main" val="996481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8" name="TextBox 7">
            <a:extLst>
              <a:ext uri="{FF2B5EF4-FFF2-40B4-BE49-F238E27FC236}">
                <a16:creationId xmlns:a16="http://schemas.microsoft.com/office/drawing/2014/main" id="{004002AF-64BD-CD41-A435-AEB60B75F24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4" name="Rectangle 13">
            <a:extLst>
              <a:ext uri="{FF2B5EF4-FFF2-40B4-BE49-F238E27FC236}">
                <a16:creationId xmlns:a16="http://schemas.microsoft.com/office/drawing/2014/main" id="{DBC05CB0-6500-A84A-BB2B-4EB8B4FCD44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3284701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box -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734714" y="1618155"/>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8" name="TextBox 7">
            <a:extLst>
              <a:ext uri="{FF2B5EF4-FFF2-40B4-BE49-F238E27FC236}">
                <a16:creationId xmlns:a16="http://schemas.microsoft.com/office/drawing/2014/main" id="{004002AF-64BD-CD41-A435-AEB60B75F24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4" name="Rectangle 13">
            <a:extLst>
              <a:ext uri="{FF2B5EF4-FFF2-40B4-BE49-F238E27FC236}">
                <a16:creationId xmlns:a16="http://schemas.microsoft.com/office/drawing/2014/main" id="{DBC05CB0-6500-A84A-BB2B-4EB8B4FCD44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096423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box - Solid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8" name="TextBox 7">
            <a:extLst>
              <a:ext uri="{FF2B5EF4-FFF2-40B4-BE49-F238E27FC236}">
                <a16:creationId xmlns:a16="http://schemas.microsoft.com/office/drawing/2014/main" id="{D9F5C685-035F-D041-9D04-C86F332F6C3A}"/>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4" name="Rectangle 13">
            <a:extLst>
              <a:ext uri="{FF2B5EF4-FFF2-40B4-BE49-F238E27FC236}">
                <a16:creationId xmlns:a16="http://schemas.microsoft.com/office/drawing/2014/main" id="{50854967-F50B-DA42-BB7D-5265DB15FE01}"/>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092935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85EF887-6C4A-6C45-9223-72AC0A02DE77}"/>
              </a:ext>
            </a:extLst>
          </p:cNvPr>
          <p:cNvSpPr/>
          <p:nvPr userDrawn="1"/>
        </p:nvSpPr>
        <p:spPr>
          <a:xfrm>
            <a:off x="0" y="-1"/>
            <a:ext cx="12192000" cy="6858001"/>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51E469D-3F5C-A04D-A9C2-78BABD88DEC9}"/>
              </a:ext>
            </a:extLst>
          </p:cNvPr>
          <p:cNvSpPr/>
          <p:nvPr userDrawn="1"/>
        </p:nvSpPr>
        <p:spPr>
          <a:xfrm>
            <a:off x="391177" y="248191"/>
            <a:ext cx="4363465" cy="5262979"/>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a:solidFill>
                  <a:srgbClr val="000000"/>
                </a:solidFill>
                <a:latin typeface="+mn-lt"/>
                <a:ea typeface="Quattrocento Sans"/>
                <a:cs typeface="Quattrocento Sans"/>
                <a:sym typeface="Quattrocento Sans"/>
              </a:rPr>
              <a:t>ICONS</a:t>
            </a:r>
            <a:r>
              <a:rPr lang="en-IE" sz="3600" baseline="0">
                <a:solidFill>
                  <a:srgbClr val="000000"/>
                </a:solidFill>
                <a:latin typeface="+mn-lt"/>
                <a:ea typeface="Quattrocento Sans"/>
                <a:cs typeface="Quattrocento Sans"/>
                <a:sym typeface="Quattrocento Sans"/>
              </a:rPr>
              <a:t> WHICH CAN BE USED WITHIN THE </a:t>
            </a:r>
            <a:r>
              <a:rPr lang="en-IE" sz="3600" b="1" baseline="0">
                <a:solidFill>
                  <a:srgbClr val="000000"/>
                </a:solidFill>
                <a:latin typeface="+mn-lt"/>
                <a:ea typeface="Quattrocento Sans"/>
                <a:cs typeface="Quattrocento Sans"/>
                <a:sym typeface="Quattrocento Sans"/>
              </a:rPr>
              <a:t>INNOVATING FOOD FOR SENIORS</a:t>
            </a:r>
          </a:p>
          <a:p>
            <a:pPr marL="0" lvl="0" indent="0" algn="l" rtl="0">
              <a:spcBef>
                <a:spcPts val="0"/>
              </a:spcBef>
              <a:spcAft>
                <a:spcPts val="0"/>
              </a:spcAft>
              <a:buClr>
                <a:schemeClr val="dk1"/>
              </a:buClr>
              <a:buSzPts val="1100"/>
              <a:buFont typeface="Arial"/>
              <a:buNone/>
            </a:pPr>
            <a:r>
              <a:rPr lang="en-IE" sz="3600" baseline="0">
                <a:solidFill>
                  <a:srgbClr val="000000"/>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a:solidFill>
                <a:srgbClr val="000000"/>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a:solidFill>
                  <a:srgbClr val="000000"/>
                </a:solidFill>
                <a:latin typeface="+mn-lt"/>
                <a:ea typeface="Quattrocento Sans"/>
                <a:cs typeface="Quattrocento Sans"/>
                <a:sym typeface="Quattrocento Sans"/>
              </a:rPr>
              <a:t>Resize them without losing quality.</a:t>
            </a:r>
            <a:r>
              <a:rPr lang="en-IE" sz="2400" i="1" baseline="0">
                <a:solidFill>
                  <a:srgbClr val="000000"/>
                </a:solidFill>
                <a:latin typeface="+mn-lt"/>
                <a:ea typeface="Quattrocento Sans"/>
                <a:cs typeface="Quattrocento Sans"/>
                <a:sym typeface="Quattrocento Sans"/>
              </a:rPr>
              <a:t> </a:t>
            </a:r>
            <a:r>
              <a:rPr lang="en-IE" sz="2400" i="1">
                <a:solidFill>
                  <a:srgbClr val="000000"/>
                </a:solidFill>
                <a:latin typeface="+mn-lt"/>
                <a:ea typeface="Quattrocento Sans"/>
                <a:cs typeface="Quattrocento Sans"/>
                <a:sym typeface="Quattrocento Sans"/>
              </a:rPr>
              <a:t> Change line colour, width and style.</a:t>
            </a:r>
            <a:r>
              <a:rPr lang="en-IE" sz="2400" i="1" baseline="0">
                <a:solidFill>
                  <a:srgbClr val="000000"/>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a:solidFill>
                <a:srgbClr val="000000"/>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a:solidFill>
                  <a:srgbClr val="000000"/>
                </a:solidFill>
                <a:latin typeface="+mn-lt"/>
                <a:ea typeface="Quattrocento Sans"/>
                <a:cs typeface="Quattrocento Sans"/>
                <a:sym typeface="Quattrocento Sans"/>
              </a:rPr>
              <a:t>Isn’t that nice? :)</a:t>
            </a:r>
          </a:p>
        </p:txBody>
      </p:sp>
      <p:sp>
        <p:nvSpPr>
          <p:cNvPr id="12" name="Rectangle 11">
            <a:extLst>
              <a:ext uri="{FF2B5EF4-FFF2-40B4-BE49-F238E27FC236}">
                <a16:creationId xmlns:a16="http://schemas.microsoft.com/office/drawing/2014/main" id="{38AA4A83-B7D5-A14E-B458-86954DB983B8}"/>
              </a:ext>
            </a:extLst>
          </p:cNvPr>
          <p:cNvSpPr/>
          <p:nvPr userDrawn="1"/>
        </p:nvSpPr>
        <p:spPr>
          <a:xfrm>
            <a:off x="0" y="5968370"/>
            <a:ext cx="12192000" cy="461665"/>
          </a:xfrm>
          <a:prstGeom prst="rect">
            <a:avLst/>
          </a:prstGeom>
        </p:spPr>
        <p:txBody>
          <a:bodyPr wrap="square">
            <a:spAutoFit/>
          </a:bodyPr>
          <a:lstStyle/>
          <a:p>
            <a:pPr algn="ctr"/>
            <a:r>
              <a:rPr lang="en-IE" sz="2400" kern="1200">
                <a:solidFill>
                  <a:srgbClr val="000000"/>
                </a:solidFill>
                <a:effectLst/>
                <a:latin typeface="+mn-lt"/>
                <a:ea typeface="+mn-ea"/>
                <a:cs typeface="+mn-cs"/>
              </a:rPr>
              <a:t>*** </a:t>
            </a:r>
            <a:r>
              <a:rPr lang="en-IE" sz="2400" b="1" kern="1200">
                <a:solidFill>
                  <a:srgbClr val="000000"/>
                </a:solidFill>
                <a:effectLst/>
                <a:latin typeface="+mn-lt"/>
                <a:ea typeface="+mn-ea"/>
                <a:cs typeface="+mn-cs"/>
              </a:rPr>
              <a:t>PLEASE DELETE THIS INSTRUCTION SLIDE BEFORE PRESENTING FINAL PRESENTATION </a:t>
            </a:r>
            <a:r>
              <a:rPr lang="en-IE" sz="2400" kern="1200">
                <a:solidFill>
                  <a:srgbClr val="000000"/>
                </a:solidFill>
                <a:effectLst/>
                <a:latin typeface="+mn-lt"/>
                <a:ea typeface="+mn-ea"/>
                <a:cs typeface="+mn-cs"/>
              </a:rPr>
              <a:t>*** </a:t>
            </a:r>
            <a:endParaRPr lang="en-US" sz="2400" kern="1200">
              <a:solidFill>
                <a:srgbClr val="000000"/>
              </a:solidFill>
              <a:effectLst/>
              <a:latin typeface="+mn-lt"/>
              <a:ea typeface="+mn-ea"/>
              <a:cs typeface="+mn-cs"/>
            </a:endParaRPr>
          </a:p>
        </p:txBody>
      </p:sp>
      <p:cxnSp>
        <p:nvCxnSpPr>
          <p:cNvPr id="13" name="Straight Connector 12">
            <a:extLst>
              <a:ext uri="{FF2B5EF4-FFF2-40B4-BE49-F238E27FC236}">
                <a16:creationId xmlns:a16="http://schemas.microsoft.com/office/drawing/2014/main" id="{79EE4BE0-47F6-1145-83C0-FC05478AA3C0}"/>
              </a:ext>
            </a:extLst>
          </p:cNvPr>
          <p:cNvCxnSpPr/>
          <p:nvPr userDrawn="1"/>
        </p:nvCxnSpPr>
        <p:spPr>
          <a:xfrm flipH="1">
            <a:off x="2" y="5808420"/>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74CE0F0-878D-BF47-92A6-182E26DD430D}"/>
              </a:ext>
            </a:extLst>
          </p:cNvPr>
          <p:cNvCxnSpPr/>
          <p:nvPr userDrawn="1"/>
        </p:nvCxnSpPr>
        <p:spPr>
          <a:xfrm>
            <a:off x="5145818" y="0"/>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594346"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3" y="642972"/>
            <a:ext cx="10594345"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7" name="TextBox 6">
            <a:extLst>
              <a:ext uri="{FF2B5EF4-FFF2-40B4-BE49-F238E27FC236}">
                <a16:creationId xmlns:a16="http://schemas.microsoft.com/office/drawing/2014/main" id="{17108906-42A7-E148-9BB7-CC17F5321A0F}"/>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8" name="Rectangle 7">
            <a:extLst>
              <a:ext uri="{FF2B5EF4-FFF2-40B4-BE49-F238E27FC236}">
                <a16:creationId xmlns:a16="http://schemas.microsoft.com/office/drawing/2014/main" id="{290BAE96-0814-3E40-B9F4-107E0EE7446B}"/>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983720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3035300"/>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4" name="TextBox 13">
            <a:extLst>
              <a:ext uri="{FF2B5EF4-FFF2-40B4-BE49-F238E27FC236}">
                <a16:creationId xmlns:a16="http://schemas.microsoft.com/office/drawing/2014/main" id="{A49303A5-D1EB-C442-9E2A-6A8EC00F0AF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A3A5A6C8-69EF-E842-8837-B1A42CF4CED9}"/>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D8B85E0-90B8-664A-BD1F-A9AD778E0147}"/>
              </a:ext>
            </a:extLst>
          </p:cNvPr>
          <p:cNvSpPr/>
          <p:nvPr userDrawn="1"/>
        </p:nvSpPr>
        <p:spPr>
          <a:xfrm>
            <a:off x="241300" y="228600"/>
            <a:ext cx="11696700" cy="30353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a:t>Phone Preview</a:t>
            </a:r>
          </a:p>
        </p:txBody>
      </p:sp>
      <p:sp>
        <p:nvSpPr>
          <p:cNvPr id="14" name="TextBox 13">
            <a:extLst>
              <a:ext uri="{FF2B5EF4-FFF2-40B4-BE49-F238E27FC236}">
                <a16:creationId xmlns:a16="http://schemas.microsoft.com/office/drawing/2014/main" id="{52940463-2A23-8345-AD61-ABC2D3CD881B}"/>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24038921-4423-A348-BAE6-EA21AC34FFDE}"/>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ullet Slide -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0000"/>
                </a:solidFill>
                <a:latin typeface="+mn-lt"/>
              </a:defRPr>
            </a:lvl1pPr>
          </a:lstStyle>
          <a:p>
            <a:pPr lvl="0"/>
            <a:r>
              <a:rPr lang="en-US"/>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85D2E1"/>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00000"/>
                </a:solidFill>
                <a:latin typeface="+mn-lt"/>
              </a:defRPr>
            </a:lvl1pPr>
          </a:lstStyle>
          <a:p>
            <a:pPr lvl="0"/>
            <a:r>
              <a:rPr lang="en-US"/>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rgbClr val="000000"/>
                </a:solidFill>
                <a:latin typeface="+mn-lt"/>
              </a:defRPr>
            </a:lvl1pPr>
          </a:lstStyle>
          <a:p>
            <a:pPr lvl="0"/>
            <a:r>
              <a:rPr lang="en-US"/>
              <a:t>1</a:t>
            </a:r>
          </a:p>
        </p:txBody>
      </p:sp>
      <p:sp>
        <p:nvSpPr>
          <p:cNvPr id="10" name="Rectangle 9">
            <a:extLst>
              <a:ext uri="{FF2B5EF4-FFF2-40B4-BE49-F238E27FC236}">
                <a16:creationId xmlns:a16="http://schemas.microsoft.com/office/drawing/2014/main" id="{8DA6BAF8-3E93-D34F-9B9C-95DE2FD94B3F}"/>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Box 10">
            <a:extLst>
              <a:ext uri="{FF2B5EF4-FFF2-40B4-BE49-F238E27FC236}">
                <a16:creationId xmlns:a16="http://schemas.microsoft.com/office/drawing/2014/main" id="{A5269288-D184-204D-B338-FA18411E6F45}"/>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947335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0" name="Text Placeholder 25">
            <a:extLst>
              <a:ext uri="{FF2B5EF4-FFF2-40B4-BE49-F238E27FC236}">
                <a16:creationId xmlns:a16="http://schemas.microsoft.com/office/drawing/2014/main" id="{3DB52097-B5CF-FE4E-A743-E196714B98B0}"/>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1" name="Text Placeholder 23">
            <a:extLst>
              <a:ext uri="{FF2B5EF4-FFF2-40B4-BE49-F238E27FC236}">
                <a16:creationId xmlns:a16="http://schemas.microsoft.com/office/drawing/2014/main" id="{E8EDE465-2BD1-F542-A065-62DD2C1F54A2}"/>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0000"/>
                </a:solidFill>
                <a:latin typeface="+mn-lt"/>
              </a:defRPr>
            </a:lvl1pPr>
          </a:lstStyle>
          <a:p>
            <a:pPr lvl="0"/>
            <a:r>
              <a:rPr lang="en-US"/>
              <a:t>TITLE</a:t>
            </a:r>
          </a:p>
        </p:txBody>
      </p:sp>
      <p:cxnSp>
        <p:nvCxnSpPr>
          <p:cNvPr id="12" name="Straight Connector 11">
            <a:extLst>
              <a:ext uri="{FF2B5EF4-FFF2-40B4-BE49-F238E27FC236}">
                <a16:creationId xmlns:a16="http://schemas.microsoft.com/office/drawing/2014/main" id="{6664C6AB-4D9A-B948-95D4-9F23D84240A0}"/>
              </a:ext>
            </a:extLst>
          </p:cNvPr>
          <p:cNvCxnSpPr>
            <a:cxnSpLocks/>
          </p:cNvCxnSpPr>
          <p:nvPr userDrawn="1"/>
        </p:nvCxnSpPr>
        <p:spPr>
          <a:xfrm>
            <a:off x="5346936" y="-25722"/>
            <a:ext cx="0" cy="6853558"/>
          </a:xfrm>
          <a:prstGeom prst="line">
            <a:avLst/>
          </a:prstGeom>
          <a:ln w="12700">
            <a:solidFill>
              <a:srgbClr val="FFD100"/>
            </a:solidFill>
          </a:ln>
        </p:spPr>
        <p:style>
          <a:lnRef idx="1">
            <a:schemeClr val="accent1"/>
          </a:lnRef>
          <a:fillRef idx="0">
            <a:schemeClr val="accent1"/>
          </a:fillRef>
          <a:effectRef idx="0">
            <a:schemeClr val="accent1"/>
          </a:effectRef>
          <a:fontRef idx="minor">
            <a:schemeClr val="tx1"/>
          </a:fontRef>
        </p:style>
      </p:cxnSp>
      <p:sp>
        <p:nvSpPr>
          <p:cNvPr id="13" name="Text Placeholder 23">
            <a:extLst>
              <a:ext uri="{FF2B5EF4-FFF2-40B4-BE49-F238E27FC236}">
                <a16:creationId xmlns:a16="http://schemas.microsoft.com/office/drawing/2014/main" id="{C3FB9919-1563-AB44-AAC3-B34BFC4BB07F}"/>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00000"/>
                </a:solidFill>
                <a:latin typeface="+mn-lt"/>
              </a:defRPr>
            </a:lvl1pPr>
          </a:lstStyle>
          <a:p>
            <a:pPr lvl="0"/>
            <a:r>
              <a:rPr lang="en-US"/>
              <a:t>BULLET POINT SLIDE</a:t>
            </a:r>
          </a:p>
        </p:txBody>
      </p:sp>
      <p:sp>
        <p:nvSpPr>
          <p:cNvPr id="15" name="Oval 14">
            <a:extLst>
              <a:ext uri="{FF2B5EF4-FFF2-40B4-BE49-F238E27FC236}">
                <a16:creationId xmlns:a16="http://schemas.microsoft.com/office/drawing/2014/main" id="{0E98C6E4-CC84-5445-A6A2-3BFC532C82BB}"/>
              </a:ext>
            </a:extLst>
          </p:cNvPr>
          <p:cNvSpPr/>
          <p:nvPr userDrawn="1"/>
        </p:nvSpPr>
        <p:spPr>
          <a:xfrm>
            <a:off x="4783395" y="415207"/>
            <a:ext cx="1154422" cy="1154422"/>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Text Placeholder 23">
            <a:extLst>
              <a:ext uri="{FF2B5EF4-FFF2-40B4-BE49-F238E27FC236}">
                <a16:creationId xmlns:a16="http://schemas.microsoft.com/office/drawing/2014/main" id="{252DE36E-64EA-E745-8D9A-4444A2C571A7}"/>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rgbClr val="000000"/>
                </a:solidFill>
                <a:latin typeface="+mn-lt"/>
              </a:defRPr>
            </a:lvl1pPr>
          </a:lstStyle>
          <a:p>
            <a:pPr lvl="0"/>
            <a:r>
              <a:rPr lang="en-US"/>
              <a:t>1</a:t>
            </a:r>
          </a:p>
        </p:txBody>
      </p:sp>
      <p:sp>
        <p:nvSpPr>
          <p:cNvPr id="19" name="Rectangle 18">
            <a:extLst>
              <a:ext uri="{FF2B5EF4-FFF2-40B4-BE49-F238E27FC236}">
                <a16:creationId xmlns:a16="http://schemas.microsoft.com/office/drawing/2014/main" id="{8C55CA2E-E3A9-2C44-A07D-20A2D9A8B0AA}"/>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0" name="TextBox 19">
            <a:extLst>
              <a:ext uri="{FF2B5EF4-FFF2-40B4-BE49-F238E27FC236}">
                <a16:creationId xmlns:a16="http://schemas.microsoft.com/office/drawing/2014/main" id="{AD83011E-EBF4-AA4A-AF6A-2700E052B2D4}"/>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0897873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 Slide - Lim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4452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85D2E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000000"/>
                </a:solidFill>
                <a:latin typeface="+mn-lt"/>
              </a:defRPr>
            </a:lvl1pPr>
          </a:lstStyle>
          <a:p>
            <a:pPr lvl="0"/>
            <a:r>
              <a:rPr lang="en-US"/>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START</a:t>
            </a:r>
            <a:endParaRPr lang="en-US"/>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2016</a:t>
            </a:r>
            <a:endParaRPr lang="en-US"/>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2017</a:t>
            </a:r>
            <a:endParaRPr lang="en-US"/>
          </a:p>
        </p:txBody>
      </p:sp>
      <p:sp>
        <p:nvSpPr>
          <p:cNvPr id="22" name="TextBox 21">
            <a:extLst>
              <a:ext uri="{FF2B5EF4-FFF2-40B4-BE49-F238E27FC236}">
                <a16:creationId xmlns:a16="http://schemas.microsoft.com/office/drawing/2014/main" id="{D062F972-D907-984B-A889-E139C773002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23" name="Rectangle 22">
            <a:extLst>
              <a:ext uri="{FF2B5EF4-FFF2-40B4-BE49-F238E27FC236}">
                <a16:creationId xmlns:a16="http://schemas.microsoft.com/office/drawing/2014/main" id="{07B5A83F-00A9-4446-B7FF-17C0C15E6CDB}"/>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15871000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85D2E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85D2E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85D2E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2018</a:t>
            </a:r>
            <a:endParaRPr lang="en-US"/>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2019</a:t>
            </a:r>
            <a:endParaRPr lang="en-US"/>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2020</a:t>
            </a:r>
            <a:endParaRPr lang="en-US"/>
          </a:p>
        </p:txBody>
      </p:sp>
      <p:sp>
        <p:nvSpPr>
          <p:cNvPr id="16" name="Rectangle 15">
            <a:extLst>
              <a:ext uri="{FF2B5EF4-FFF2-40B4-BE49-F238E27FC236}">
                <a16:creationId xmlns:a16="http://schemas.microsoft.com/office/drawing/2014/main" id="{8C26421F-3E17-FF47-92D5-AE8B9BF847B2}"/>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7" name="TextBox 16">
            <a:extLst>
              <a:ext uri="{FF2B5EF4-FFF2-40B4-BE49-F238E27FC236}">
                <a16:creationId xmlns:a16="http://schemas.microsoft.com/office/drawing/2014/main" id="{37918C0E-ED0A-D748-88E5-BE3A2DEDEB97}"/>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9415678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85D2E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85D2E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END</a:t>
            </a:r>
            <a:endParaRPr lang="en-US"/>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2021</a:t>
            </a:r>
            <a:endParaRPr lang="en-US"/>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2022</a:t>
            </a:r>
            <a:endParaRPr lang="en-US"/>
          </a:p>
        </p:txBody>
      </p:sp>
      <p:sp>
        <p:nvSpPr>
          <p:cNvPr id="14" name="Rectangle 13">
            <a:extLst>
              <a:ext uri="{FF2B5EF4-FFF2-40B4-BE49-F238E27FC236}">
                <a16:creationId xmlns:a16="http://schemas.microsoft.com/office/drawing/2014/main" id="{CE9AE23B-5966-D043-B5CA-4F97DC3963FC}"/>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5" name="TextBox 14">
            <a:extLst>
              <a:ext uri="{FF2B5EF4-FFF2-40B4-BE49-F238E27FC236}">
                <a16:creationId xmlns:a16="http://schemas.microsoft.com/office/drawing/2014/main" id="{033DD942-702D-3645-AFD5-CC083E31395F}"/>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133433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10" name="Rectangle 9">
            <a:extLst>
              <a:ext uri="{FF2B5EF4-FFF2-40B4-BE49-F238E27FC236}">
                <a16:creationId xmlns:a16="http://schemas.microsoft.com/office/drawing/2014/main" id="{82CA5999-94EF-5047-863C-92AD3F2C1BC6}"/>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1" name="TextBox 10">
            <a:extLst>
              <a:ext uri="{FF2B5EF4-FFF2-40B4-BE49-F238E27FC236}">
                <a16:creationId xmlns:a16="http://schemas.microsoft.com/office/drawing/2014/main" id="{23B3D228-BEB5-3D4C-B205-D25168DA218F}"/>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38772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F8AD40A-108B-5846-858D-C7B9F7A01F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5474525"/>
          </a:xfrm>
          <a:prstGeom prst="rect">
            <a:avLst/>
          </a:prstGeom>
        </p:spPr>
      </p:pic>
      <p:grpSp>
        <p:nvGrpSpPr>
          <p:cNvPr id="17" name="Group 16">
            <a:extLst>
              <a:ext uri="{FF2B5EF4-FFF2-40B4-BE49-F238E27FC236}">
                <a16:creationId xmlns:a16="http://schemas.microsoft.com/office/drawing/2014/main" id="{1AEC8C81-1228-634A-A794-E7C603C00625}"/>
              </a:ext>
            </a:extLst>
          </p:cNvPr>
          <p:cNvGrpSpPr/>
          <p:nvPr userDrawn="1"/>
        </p:nvGrpSpPr>
        <p:grpSpPr>
          <a:xfrm>
            <a:off x="237726" y="5888182"/>
            <a:ext cx="2645594" cy="656899"/>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512760" y="4172994"/>
            <a:ext cx="5278651" cy="697353"/>
          </a:xfrm>
        </p:spPr>
        <p:txBody>
          <a:bodyPr>
            <a:noAutofit/>
          </a:bodyPr>
          <a:lstStyle>
            <a:lvl1pPr marL="0" indent="0" algn="l">
              <a:buNone/>
              <a:defRPr sz="5400" b="1" baseline="0">
                <a:solidFill>
                  <a:srgbClr val="000000"/>
                </a:solidFill>
                <a:latin typeface="+mn-lt"/>
              </a:defRPr>
            </a:lvl1pPr>
          </a:lstStyle>
          <a:p>
            <a:pPr lvl="0"/>
            <a:r>
              <a:rPr lang="en-US"/>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512760" y="3554471"/>
            <a:ext cx="5278651" cy="697353"/>
          </a:xfrm>
        </p:spPr>
        <p:txBody>
          <a:bodyPr>
            <a:normAutofit/>
          </a:bodyPr>
          <a:lstStyle>
            <a:lvl1pPr marL="0" indent="0" algn="l">
              <a:buNone/>
              <a:defRPr sz="3600" b="0" i="0">
                <a:solidFill>
                  <a:srgbClr val="000000"/>
                </a:solidFill>
                <a:latin typeface="+mn-lt"/>
              </a:defRPr>
            </a:lvl1pPr>
          </a:lstStyle>
          <a:p>
            <a:pPr lvl="0"/>
            <a:r>
              <a:rPr lang="en-US"/>
              <a:t>Cover Design 1</a:t>
            </a:r>
          </a:p>
        </p:txBody>
      </p:sp>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a:solidFill>
            <a:srgbClr val="FFD100"/>
          </a:solidFill>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February</a:t>
            </a:r>
            <a:endParaRPr lang="en-US"/>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rgbClr val="000000"/>
                </a:solidFill>
                <a:latin typeface="+mn-lt"/>
              </a:defRPr>
            </a:lvl1pPr>
          </a:lstStyle>
          <a:p>
            <a:pPr lvl="0"/>
            <a:r>
              <a:rPr lang="en-US"/>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January</a:t>
            </a:r>
            <a:endParaRPr lang="en-US"/>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rgbClr val="000000"/>
                </a:solidFill>
                <a:latin typeface="+mn-lt"/>
              </a:defRPr>
            </a:lvl1pPr>
          </a:lstStyle>
          <a:p>
            <a:pPr lvl="0"/>
            <a:r>
              <a:rPr lang="en-US"/>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April</a:t>
            </a:r>
            <a:endParaRPr lang="en-US"/>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rgbClr val="000000"/>
                </a:solidFill>
                <a:latin typeface="+mn-lt"/>
              </a:defRPr>
            </a:lvl1pPr>
          </a:lstStyle>
          <a:p>
            <a:pPr lvl="0"/>
            <a:r>
              <a:rPr lang="en-US"/>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March</a:t>
            </a:r>
            <a:endParaRPr lang="en-US"/>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rgbClr val="000000"/>
                </a:solidFill>
                <a:latin typeface="+mn-lt"/>
              </a:defRPr>
            </a:lvl1pPr>
          </a:lstStyle>
          <a:p>
            <a:pPr lvl="0"/>
            <a:r>
              <a:rPr lang="en-US"/>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4" name="Rectangle 23">
            <a:extLst>
              <a:ext uri="{FF2B5EF4-FFF2-40B4-BE49-F238E27FC236}">
                <a16:creationId xmlns:a16="http://schemas.microsoft.com/office/drawing/2014/main" id="{12B53804-765C-C642-92ED-7E167F7FC3E2}"/>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6" name="Rectangle 25">
            <a:extLst>
              <a:ext uri="{FF2B5EF4-FFF2-40B4-BE49-F238E27FC236}">
                <a16:creationId xmlns:a16="http://schemas.microsoft.com/office/drawing/2014/main" id="{7CD0E4C4-9A1C-7C42-B6AE-D6B72ACB0F1B}"/>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7" name="TextBox 26">
            <a:extLst>
              <a:ext uri="{FF2B5EF4-FFF2-40B4-BE49-F238E27FC236}">
                <a16:creationId xmlns:a16="http://schemas.microsoft.com/office/drawing/2014/main" id="{52AAE17C-D830-5C45-85EA-04CAF242AA8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504065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8968" y="4828013"/>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1788" y="4865859"/>
            <a:ext cx="2061046" cy="1237497"/>
          </a:xfrm>
        </p:spPr>
        <p:txBody>
          <a:bodyPr/>
          <a:lstStyle>
            <a:lvl1pPr algn="ctr">
              <a:buNone/>
              <a:defRPr sz="1500" b="0" i="0" spc="0">
                <a:solidFill>
                  <a:srgbClr val="7F7F7F"/>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7118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0" name="Rectangle 19">
            <a:extLst>
              <a:ext uri="{FF2B5EF4-FFF2-40B4-BE49-F238E27FC236}">
                <a16:creationId xmlns:a16="http://schemas.microsoft.com/office/drawing/2014/main" id="{665B885F-F1D5-CF48-A406-1D7B1455708D}"/>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2" name="Rectangle 21">
            <a:extLst>
              <a:ext uri="{FF2B5EF4-FFF2-40B4-BE49-F238E27FC236}">
                <a16:creationId xmlns:a16="http://schemas.microsoft.com/office/drawing/2014/main" id="{C8D55487-933C-5146-9897-55B5E37FAF8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3" name="TextBox 22">
            <a:extLst>
              <a:ext uri="{FF2B5EF4-FFF2-40B4-BE49-F238E27FC236}">
                <a16:creationId xmlns:a16="http://schemas.microsoft.com/office/drawing/2014/main" id="{6632CE13-138D-E149-8986-EF12E05E1F94}"/>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31" name="Freeform 30">
            <a:extLst>
              <a:ext uri="{FF2B5EF4-FFF2-40B4-BE49-F238E27FC236}">
                <a16:creationId xmlns:a16="http://schemas.microsoft.com/office/drawing/2014/main" id="{753DD29A-3B44-3440-992D-5C5AC4CA3A40}"/>
              </a:ext>
            </a:extLst>
          </p:cNvPr>
          <p:cNvSpPr/>
          <p:nvPr userDrawn="1"/>
        </p:nvSpPr>
        <p:spPr>
          <a:xfrm>
            <a:off x="5348401" y="1768904"/>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2" name="Freeform 31">
            <a:extLst>
              <a:ext uri="{FF2B5EF4-FFF2-40B4-BE49-F238E27FC236}">
                <a16:creationId xmlns:a16="http://schemas.microsoft.com/office/drawing/2014/main" id="{BA0297F2-56FC-8C4B-A295-66B5958C74C8}"/>
              </a:ext>
            </a:extLst>
          </p:cNvPr>
          <p:cNvSpPr/>
          <p:nvPr userDrawn="1"/>
        </p:nvSpPr>
        <p:spPr>
          <a:xfrm>
            <a:off x="8762431" y="1768903"/>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2CBBE60E-F66A-DA48-9E5A-FE49730E791F}"/>
              </a:ext>
            </a:extLst>
          </p:cNvPr>
          <p:cNvSpPr/>
          <p:nvPr userDrawn="1"/>
        </p:nvSpPr>
        <p:spPr>
          <a:xfrm>
            <a:off x="2225374" y="1735972"/>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Tree>
    <p:extLst>
      <p:ext uri="{BB962C8B-B14F-4D97-AF65-F5344CB8AC3E}">
        <p14:creationId xmlns:p14="http://schemas.microsoft.com/office/powerpoint/2010/main" val="40682548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BDE66C52-CD1F-C645-B3DD-BCA573C31CC3}"/>
              </a:ext>
            </a:extLst>
          </p:cNvPr>
          <p:cNvSpPr/>
          <p:nvPr userDrawn="1"/>
        </p:nvSpPr>
        <p:spPr>
          <a:xfrm>
            <a:off x="3184089" y="1773769"/>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5" name="Freeform 34">
            <a:extLst>
              <a:ext uri="{FF2B5EF4-FFF2-40B4-BE49-F238E27FC236}">
                <a16:creationId xmlns:a16="http://schemas.microsoft.com/office/drawing/2014/main" id="{17D5D243-BECF-4247-8022-6467B42FD98B}"/>
              </a:ext>
            </a:extLst>
          </p:cNvPr>
          <p:cNvSpPr/>
          <p:nvPr userDrawn="1"/>
        </p:nvSpPr>
        <p:spPr>
          <a:xfrm>
            <a:off x="5348401" y="1773769"/>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C6BF562B-3F3A-6640-B4EF-37D5504DB157}"/>
              </a:ext>
            </a:extLst>
          </p:cNvPr>
          <p:cNvSpPr/>
          <p:nvPr userDrawn="1"/>
        </p:nvSpPr>
        <p:spPr>
          <a:xfrm>
            <a:off x="1019776" y="1773769"/>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7" name="Freeform 36">
            <a:extLst>
              <a:ext uri="{FF2B5EF4-FFF2-40B4-BE49-F238E27FC236}">
                <a16:creationId xmlns:a16="http://schemas.microsoft.com/office/drawing/2014/main" id="{254CE7AE-212C-9440-B746-7CE16413648E}"/>
              </a:ext>
            </a:extLst>
          </p:cNvPr>
          <p:cNvSpPr/>
          <p:nvPr userDrawn="1"/>
        </p:nvSpPr>
        <p:spPr>
          <a:xfrm>
            <a:off x="9675359" y="1773769"/>
            <a:ext cx="1518092" cy="2214649"/>
          </a:xfrm>
          <a:custGeom>
            <a:avLst/>
            <a:gdLst>
              <a:gd name="connsiteX0" fmla="*/ 757381 w 1518092"/>
              <a:gd name="connsiteY0" fmla="*/ 0 h 2214649"/>
              <a:gd name="connsiteX1" fmla="*/ 1518092 w 1518092"/>
              <a:gd name="connsiteY1" fmla="*/ 757643 h 2214649"/>
              <a:gd name="connsiteX2" fmla="*/ 774027 w 1518092"/>
              <a:gd name="connsiteY2" fmla="*/ 1520282 h 2214649"/>
              <a:gd name="connsiteX3" fmla="*/ 774027 w 1518092"/>
              <a:gd name="connsiteY3" fmla="*/ 2124731 h 2214649"/>
              <a:gd name="connsiteX4" fmla="*/ 803989 w 1518092"/>
              <a:gd name="connsiteY4" fmla="*/ 2169690 h 2214649"/>
              <a:gd name="connsiteX5" fmla="*/ 757381 w 1518092"/>
              <a:gd name="connsiteY5" fmla="*/ 2214649 h 2214649"/>
              <a:gd name="connsiteX6" fmla="*/ 712438 w 1518092"/>
              <a:gd name="connsiteY6" fmla="*/ 2169690 h 2214649"/>
              <a:gd name="connsiteX7" fmla="*/ 744065 w 1518092"/>
              <a:gd name="connsiteY7" fmla="*/ 2124731 h 2214649"/>
              <a:gd name="connsiteX8" fmla="*/ 744065 w 1518092"/>
              <a:gd name="connsiteY8" fmla="*/ 1520282 h 2214649"/>
              <a:gd name="connsiteX9" fmla="*/ 0 w 1518092"/>
              <a:gd name="connsiteY9" fmla="*/ 757643 h 2214649"/>
              <a:gd name="connsiteX10" fmla="*/ 757381 w 1518092"/>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8092" h="2214649">
                <a:moveTo>
                  <a:pt x="757381" y="0"/>
                </a:moveTo>
                <a:cubicBezTo>
                  <a:pt x="1178519" y="0"/>
                  <a:pt x="1518092" y="338026"/>
                  <a:pt x="1518092" y="757643"/>
                </a:cubicBezTo>
                <a:cubicBezTo>
                  <a:pt x="1518092" y="1173931"/>
                  <a:pt x="1186842" y="1510291"/>
                  <a:pt x="774027" y="1520282"/>
                </a:cubicBezTo>
                <a:lnTo>
                  <a:pt x="774027" y="2124731"/>
                </a:lnTo>
                <a:cubicBezTo>
                  <a:pt x="792337" y="2131392"/>
                  <a:pt x="803989" y="2146378"/>
                  <a:pt x="803989" y="2169690"/>
                </a:cubicBezTo>
                <a:cubicBezTo>
                  <a:pt x="803989" y="2191337"/>
                  <a:pt x="784015" y="2214649"/>
                  <a:pt x="757381" y="2214649"/>
                </a:cubicBezTo>
                <a:cubicBezTo>
                  <a:pt x="734077" y="2214649"/>
                  <a:pt x="712438" y="2191337"/>
                  <a:pt x="712438" y="2169690"/>
                </a:cubicBezTo>
                <a:cubicBezTo>
                  <a:pt x="712438" y="2146378"/>
                  <a:pt x="725755" y="2131392"/>
                  <a:pt x="744065" y="2124731"/>
                </a:cubicBezTo>
                <a:lnTo>
                  <a:pt x="744065" y="1520282"/>
                </a:lnTo>
                <a:cubicBezTo>
                  <a:pt x="331250" y="1510291"/>
                  <a:pt x="0" y="1173931"/>
                  <a:pt x="0" y="757643"/>
                </a:cubicBezTo>
                <a:cubicBezTo>
                  <a:pt x="0" y="338026"/>
                  <a:pt x="337909" y="0"/>
                  <a:pt x="757381"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latin typeface="Lato Regular" charset="0"/>
              <a:ea typeface="Arial Unicode MS" pitchFamily="2"/>
              <a:cs typeface="Arial Unicode MS" pitchFamily="2"/>
            </a:endParaRPr>
          </a:p>
        </p:txBody>
      </p:sp>
      <p:sp>
        <p:nvSpPr>
          <p:cNvPr id="36" name="Freeform 35">
            <a:extLst>
              <a:ext uri="{FF2B5EF4-FFF2-40B4-BE49-F238E27FC236}">
                <a16:creationId xmlns:a16="http://schemas.microsoft.com/office/drawing/2014/main" id="{6208503D-9B7B-2143-8977-B436C464238B}"/>
              </a:ext>
            </a:extLst>
          </p:cNvPr>
          <p:cNvSpPr/>
          <p:nvPr userDrawn="1"/>
        </p:nvSpPr>
        <p:spPr>
          <a:xfrm>
            <a:off x="7511047" y="1773769"/>
            <a:ext cx="1521426" cy="2214649"/>
          </a:xfrm>
          <a:custGeom>
            <a:avLst/>
            <a:gdLst>
              <a:gd name="connsiteX0" fmla="*/ 760713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5657 w 1521426"/>
              <a:gd name="connsiteY4" fmla="*/ 2169690 h 2214649"/>
              <a:gd name="connsiteX5" fmla="*/ 760713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0713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0713" y="0"/>
                </a:moveTo>
                <a:cubicBezTo>
                  <a:pt x="1181852" y="0"/>
                  <a:pt x="1521426" y="338026"/>
                  <a:pt x="1521426" y="757643"/>
                </a:cubicBezTo>
                <a:cubicBezTo>
                  <a:pt x="1521426" y="1173931"/>
                  <a:pt x="1188510" y="1510291"/>
                  <a:pt x="775694" y="1520282"/>
                </a:cubicBezTo>
                <a:lnTo>
                  <a:pt x="775694" y="2124731"/>
                </a:lnTo>
                <a:cubicBezTo>
                  <a:pt x="794005" y="2131392"/>
                  <a:pt x="805657" y="2146378"/>
                  <a:pt x="805657" y="2169690"/>
                </a:cubicBezTo>
                <a:cubicBezTo>
                  <a:pt x="805657" y="2191337"/>
                  <a:pt x="785682" y="2214649"/>
                  <a:pt x="760713" y="2214649"/>
                </a:cubicBezTo>
                <a:cubicBezTo>
                  <a:pt x="734080" y="2214649"/>
                  <a:pt x="714105" y="2191337"/>
                  <a:pt x="714105" y="2169690"/>
                </a:cubicBezTo>
                <a:cubicBezTo>
                  <a:pt x="714105" y="2146378"/>
                  <a:pt x="727422" y="2131392"/>
                  <a:pt x="745732" y="2124731"/>
                </a:cubicBezTo>
                <a:lnTo>
                  <a:pt x="745732" y="1520282"/>
                </a:lnTo>
                <a:cubicBezTo>
                  <a:pt x="332916" y="1510291"/>
                  <a:pt x="0" y="1173931"/>
                  <a:pt x="0" y="757643"/>
                </a:cubicBezTo>
                <a:cubicBezTo>
                  <a:pt x="0" y="338026"/>
                  <a:pt x="341239" y="0"/>
                  <a:pt x="76071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a:ln>
                <a:noFill/>
              </a:ln>
              <a:solidFill>
                <a:srgbClr val="85D2E1"/>
              </a:solidFill>
              <a:latin typeface="Lato Regular" charset="0"/>
              <a:ea typeface="Arial Unicode MS" pitchFamily="2"/>
              <a:cs typeface="Arial Unicode MS" pitchFamily="2"/>
            </a:endParaRP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761670" y="4880563"/>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27683" y="4874313"/>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57443" y="4859609"/>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12021" y="4848034"/>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 One</a:t>
            </a:r>
            <a:endParaRPr lang="en-US"/>
          </a:p>
        </p:txBody>
      </p:sp>
      <p:sp>
        <p:nvSpPr>
          <p:cNvPr id="28" name="Rectangle 27">
            <a:extLst>
              <a:ext uri="{FF2B5EF4-FFF2-40B4-BE49-F238E27FC236}">
                <a16:creationId xmlns:a16="http://schemas.microsoft.com/office/drawing/2014/main" id="{DB53813B-F067-314E-B8E7-88B0B3E4857E}"/>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31" name="Rectangle 30">
            <a:extLst>
              <a:ext uri="{FF2B5EF4-FFF2-40B4-BE49-F238E27FC236}">
                <a16:creationId xmlns:a16="http://schemas.microsoft.com/office/drawing/2014/main" id="{A61A0019-B7B1-0448-A451-E17167AB6F94}"/>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2" name="TextBox 31">
            <a:extLst>
              <a:ext uri="{FF2B5EF4-FFF2-40B4-BE49-F238E27FC236}">
                <a16:creationId xmlns:a16="http://schemas.microsoft.com/office/drawing/2014/main" id="{AFAF041E-7267-C846-B834-5AE13A126E1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7916804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FFD100"/>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FFD100"/>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FFD100"/>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FFD100"/>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FD100"/>
          </a:solidFill>
          <a:ln w="9525" cap="flat">
            <a:noFill/>
            <a:bevel/>
            <a:headEnd/>
            <a:tailEnd/>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847141" y="4267105"/>
            <a:ext cx="1903851"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97293" y="4260855"/>
            <a:ext cx="1921263"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29645" y="4252401"/>
            <a:ext cx="1908506"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72508" y="4246151"/>
            <a:ext cx="1890175"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03936" y="4234576"/>
            <a:ext cx="1921262"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23" name="Rectangle 22">
            <a:extLst>
              <a:ext uri="{FF2B5EF4-FFF2-40B4-BE49-F238E27FC236}">
                <a16:creationId xmlns:a16="http://schemas.microsoft.com/office/drawing/2014/main" id="{33E42E70-6F24-2B4F-8D45-F63BD7D21801}"/>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sp>
        <p:nvSpPr>
          <p:cNvPr id="24" name="TextBox 23">
            <a:extLst>
              <a:ext uri="{FF2B5EF4-FFF2-40B4-BE49-F238E27FC236}">
                <a16:creationId xmlns:a16="http://schemas.microsoft.com/office/drawing/2014/main" id="{57E23BC9-D46E-6942-BD7D-F82B42708EA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050595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27" name="Rectangle 26">
            <a:extLst>
              <a:ext uri="{FF2B5EF4-FFF2-40B4-BE49-F238E27FC236}">
                <a16:creationId xmlns:a16="http://schemas.microsoft.com/office/drawing/2014/main" id="{48330E2F-4ADA-404E-95C6-4C647BF456B9}"/>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9" name="Rectangle 28">
            <a:extLst>
              <a:ext uri="{FF2B5EF4-FFF2-40B4-BE49-F238E27FC236}">
                <a16:creationId xmlns:a16="http://schemas.microsoft.com/office/drawing/2014/main" id="{BEA74766-696A-6C4B-A355-CF04F123444B}"/>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1" name="TextBox 30">
            <a:extLst>
              <a:ext uri="{FF2B5EF4-FFF2-40B4-BE49-F238E27FC236}">
                <a16:creationId xmlns:a16="http://schemas.microsoft.com/office/drawing/2014/main" id="{1208D508-E347-A04E-94FD-E5E28C096AD0}"/>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5927624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15%</a:t>
            </a:r>
            <a:endParaRPr lang="en-US"/>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75%</a:t>
            </a:r>
            <a:endParaRPr lang="en-US"/>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40%</a:t>
            </a:r>
            <a:endParaRPr lang="en-US"/>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60%</a:t>
            </a:r>
            <a:endParaRPr lang="en-US"/>
          </a:p>
        </p:txBody>
      </p:sp>
      <p:sp>
        <p:nvSpPr>
          <p:cNvPr id="23" name="Rectangle 22">
            <a:extLst>
              <a:ext uri="{FF2B5EF4-FFF2-40B4-BE49-F238E27FC236}">
                <a16:creationId xmlns:a16="http://schemas.microsoft.com/office/drawing/2014/main" id="{56079E60-4EF5-D444-8818-35BE149DC18D}"/>
              </a:ext>
            </a:extLst>
          </p:cNvPr>
          <p:cNvSpPr/>
          <p:nvPr userDrawn="1"/>
        </p:nvSpPr>
        <p:spPr>
          <a:xfrm rot="16200000" flipV="1">
            <a:off x="5961489" y="6719111"/>
            <a:ext cx="25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5" name="Rectangle 24">
            <a:extLst>
              <a:ext uri="{FF2B5EF4-FFF2-40B4-BE49-F238E27FC236}">
                <a16:creationId xmlns:a16="http://schemas.microsoft.com/office/drawing/2014/main" id="{C2A3EF24-9E9D-D248-8659-6E5A57A70690}"/>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2" name="Rectangle 21">
            <a:extLst>
              <a:ext uri="{FF2B5EF4-FFF2-40B4-BE49-F238E27FC236}">
                <a16:creationId xmlns:a16="http://schemas.microsoft.com/office/drawing/2014/main" id="{D59D4AFD-F476-7141-AFB9-4C0A18D7761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7" name="TextBox 26">
            <a:extLst>
              <a:ext uri="{FF2B5EF4-FFF2-40B4-BE49-F238E27FC236}">
                <a16:creationId xmlns:a16="http://schemas.microsoft.com/office/drawing/2014/main" id="{4DCF8409-BD6B-E24D-9125-FE7BB665090B}"/>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9037044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88C34B6-84E1-EA48-95DB-C1BCC7B3E351}"/>
              </a:ext>
            </a:extLst>
          </p:cNvPr>
          <p:cNvSpPr/>
          <p:nvPr userDrawn="1"/>
        </p:nvSpPr>
        <p:spPr>
          <a:xfrm rot="16200000" flipV="1">
            <a:off x="5961489" y="6719111"/>
            <a:ext cx="25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75%</a:t>
            </a:r>
            <a:endParaRPr lang="en-US"/>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40%</a:t>
            </a:r>
            <a:endParaRPr lang="en-US"/>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60%</a:t>
            </a:r>
            <a:endParaRPr lang="en-US"/>
          </a:p>
        </p:txBody>
      </p:sp>
      <p:sp>
        <p:nvSpPr>
          <p:cNvPr id="19" name="Rectangle 18">
            <a:extLst>
              <a:ext uri="{FF2B5EF4-FFF2-40B4-BE49-F238E27FC236}">
                <a16:creationId xmlns:a16="http://schemas.microsoft.com/office/drawing/2014/main" id="{C50333AF-81AF-A34B-94F1-14F67111D644}"/>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1" name="Rectangle 20">
            <a:extLst>
              <a:ext uri="{FF2B5EF4-FFF2-40B4-BE49-F238E27FC236}">
                <a16:creationId xmlns:a16="http://schemas.microsoft.com/office/drawing/2014/main" id="{40130239-26A4-FD46-98D9-9BA50A98E00C}"/>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2" name="TextBox 21">
            <a:extLst>
              <a:ext uri="{FF2B5EF4-FFF2-40B4-BE49-F238E27FC236}">
                <a16:creationId xmlns:a16="http://schemas.microsoft.com/office/drawing/2014/main" id="{230BF02F-C4D7-594B-8513-C00BB5065733}"/>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9021076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percentage graph x 3">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88C34B6-84E1-EA48-95DB-C1BCC7B3E351}"/>
              </a:ext>
            </a:extLst>
          </p:cNvPr>
          <p:cNvSpPr/>
          <p:nvPr userDrawn="1"/>
        </p:nvSpPr>
        <p:spPr>
          <a:xfrm rot="16200000" flipV="1">
            <a:off x="5961489" y="6719111"/>
            <a:ext cx="25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85D2E1"/>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85D2E1"/>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85D2E1"/>
              </a:solidFill>
              <a:prstDash val="solid"/>
              <a:round/>
              <a:headEnd type="none" w="med" len="med"/>
              <a:tailEnd type="none" w="med" len="med"/>
            </a:ln>
          </p:spPr>
          <p:txBody>
            <a:bodyPr lIns="91389" tIns="45682" rIns="91389" bIns="45682" anchor="ctr" anchorCtr="0">
              <a:noAutofit/>
            </a:bodyPr>
            <a:lstStyle/>
            <a:p>
              <a:pPr algn="ctr"/>
              <a:endParaRPr sz="1349">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75%</a:t>
            </a:r>
            <a:endParaRPr lang="en-US"/>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40%</a:t>
            </a:r>
            <a:endParaRPr lang="en-US"/>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60%</a:t>
            </a:r>
            <a:endParaRPr lang="en-US"/>
          </a:p>
        </p:txBody>
      </p:sp>
      <p:sp>
        <p:nvSpPr>
          <p:cNvPr id="19" name="Rectangle 18">
            <a:extLst>
              <a:ext uri="{FF2B5EF4-FFF2-40B4-BE49-F238E27FC236}">
                <a16:creationId xmlns:a16="http://schemas.microsoft.com/office/drawing/2014/main" id="{C50333AF-81AF-A34B-94F1-14F67111D644}"/>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a:t>Heading</a:t>
            </a:r>
          </a:p>
        </p:txBody>
      </p:sp>
      <p:sp>
        <p:nvSpPr>
          <p:cNvPr id="21" name="Rectangle 20">
            <a:extLst>
              <a:ext uri="{FF2B5EF4-FFF2-40B4-BE49-F238E27FC236}">
                <a16:creationId xmlns:a16="http://schemas.microsoft.com/office/drawing/2014/main" id="{40130239-26A4-FD46-98D9-9BA50A98E00C}"/>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2" name="TextBox 21">
            <a:extLst>
              <a:ext uri="{FF2B5EF4-FFF2-40B4-BE49-F238E27FC236}">
                <a16:creationId xmlns:a16="http://schemas.microsoft.com/office/drawing/2014/main" id="{230BF02F-C4D7-594B-8513-C00BB5065733}"/>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233161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a:solidFill>
            <a:srgbClr val="FFD100"/>
          </a:solidFill>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FED100">
                <a:alpha val="60000"/>
              </a:srgbClr>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FFD100"/>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FED100">
                <a:alpha val="80000"/>
              </a:srgbClr>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ED100">
                <a:alpha val="20000"/>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ED100">
                <a:alpha val="40000"/>
              </a:srgbClr>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101" name="Text Placeholder 17">
            <a:extLst>
              <a:ext uri="{FF2B5EF4-FFF2-40B4-BE49-F238E27FC236}">
                <a16:creationId xmlns:a16="http://schemas.microsoft.com/office/drawing/2014/main" id="{20D53A06-A470-E043-A7C1-9D4483F8962D}"/>
              </a:ext>
            </a:extLst>
          </p:cNvPr>
          <p:cNvSpPr>
            <a:spLocks noGrp="1"/>
          </p:cNvSpPr>
          <p:nvPr>
            <p:ph type="body" sz="quarter" idx="19" hasCustomPrompt="1"/>
          </p:nvPr>
        </p:nvSpPr>
        <p:spPr>
          <a:xfrm>
            <a:off x="5383588" y="3262474"/>
            <a:ext cx="2212737" cy="651123"/>
          </a:xfrm>
        </p:spPr>
        <p:txBody>
          <a:bodyPr/>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3" name="Text Placeholder 17">
            <a:extLst>
              <a:ext uri="{FF2B5EF4-FFF2-40B4-BE49-F238E27FC236}">
                <a16:creationId xmlns:a16="http://schemas.microsoft.com/office/drawing/2014/main" id="{CF75D89D-1D17-D04C-8A25-58DADB17A5B6}"/>
              </a:ext>
            </a:extLst>
          </p:cNvPr>
          <p:cNvSpPr>
            <a:spLocks noGrp="1"/>
          </p:cNvSpPr>
          <p:nvPr>
            <p:ph type="body" sz="quarter" idx="21" hasCustomPrompt="1"/>
          </p:nvPr>
        </p:nvSpPr>
        <p:spPr>
          <a:xfrm>
            <a:off x="6505379" y="927252"/>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5" name="Text Placeholder 17">
            <a:extLst>
              <a:ext uri="{FF2B5EF4-FFF2-40B4-BE49-F238E27FC236}">
                <a16:creationId xmlns:a16="http://schemas.microsoft.com/office/drawing/2014/main" id="{23CD4274-1A62-C44F-9D93-D9C507ADC254}"/>
              </a:ext>
            </a:extLst>
          </p:cNvPr>
          <p:cNvSpPr>
            <a:spLocks noGrp="1"/>
          </p:cNvSpPr>
          <p:nvPr>
            <p:ph type="body" sz="quarter" idx="23" hasCustomPrompt="1"/>
          </p:nvPr>
        </p:nvSpPr>
        <p:spPr>
          <a:xfrm>
            <a:off x="6667060" y="5501098"/>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7" name="Text Placeholder 17">
            <a:extLst>
              <a:ext uri="{FF2B5EF4-FFF2-40B4-BE49-F238E27FC236}">
                <a16:creationId xmlns:a16="http://schemas.microsoft.com/office/drawing/2014/main" id="{43320795-46BC-AF4D-BEC0-E2B432C9F1BB}"/>
              </a:ext>
            </a:extLst>
          </p:cNvPr>
          <p:cNvSpPr>
            <a:spLocks noGrp="1"/>
          </p:cNvSpPr>
          <p:nvPr>
            <p:ph type="body" sz="quarter" idx="25" hasCustomPrompt="1"/>
          </p:nvPr>
        </p:nvSpPr>
        <p:spPr>
          <a:xfrm>
            <a:off x="5731326" y="4447206"/>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109" name="Text Placeholder 17">
            <a:extLst>
              <a:ext uri="{FF2B5EF4-FFF2-40B4-BE49-F238E27FC236}">
                <a16:creationId xmlns:a16="http://schemas.microsoft.com/office/drawing/2014/main" id="{8FB2940C-DB12-FC4B-AE30-0A6B11AD18B8}"/>
              </a:ext>
            </a:extLst>
          </p:cNvPr>
          <p:cNvSpPr>
            <a:spLocks noGrp="1"/>
          </p:cNvSpPr>
          <p:nvPr>
            <p:ph type="body" sz="quarter" idx="27" hasCustomPrompt="1"/>
          </p:nvPr>
        </p:nvSpPr>
        <p:spPr>
          <a:xfrm>
            <a:off x="5779231" y="1959718"/>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000000"/>
                </a:solidFill>
                <a:latin typeface="+mn-lt"/>
              </a:defRPr>
            </a:lvl1pPr>
          </a:lstStyle>
          <a:p>
            <a:pPr lvl="0"/>
            <a:r>
              <a:rPr lang="en-US"/>
              <a:t>Title</a:t>
            </a:r>
          </a:p>
        </p:txBody>
      </p:sp>
      <p:sp>
        <p:nvSpPr>
          <p:cNvPr id="77" name="TextBox 76">
            <a:extLst>
              <a:ext uri="{FF2B5EF4-FFF2-40B4-BE49-F238E27FC236}">
                <a16:creationId xmlns:a16="http://schemas.microsoft.com/office/drawing/2014/main" id="{43145B51-3D35-5945-82BB-92B736D68EB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78" name="Rectangle 77">
            <a:extLst>
              <a:ext uri="{FF2B5EF4-FFF2-40B4-BE49-F238E27FC236}">
                <a16:creationId xmlns:a16="http://schemas.microsoft.com/office/drawing/2014/main" id="{45431EF6-A46B-2847-B85F-33968397620D}"/>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Tree>
    <p:extLst>
      <p:ext uri="{BB962C8B-B14F-4D97-AF65-F5344CB8AC3E}">
        <p14:creationId xmlns:p14="http://schemas.microsoft.com/office/powerpoint/2010/main" val="25825312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Sub-heading</a:t>
            </a:r>
            <a:endParaRPr lang="en-US"/>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mn-lt"/>
              </a:defRPr>
            </a:lvl1pPr>
          </a:lstStyle>
          <a:p>
            <a:pPr lvl="0"/>
            <a:r>
              <a:rPr lang="en-US"/>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9" name="Freeform 38">
            <a:extLst>
              <a:ext uri="{FF2B5EF4-FFF2-40B4-BE49-F238E27FC236}">
                <a16:creationId xmlns:a16="http://schemas.microsoft.com/office/drawing/2014/main" id="{C8AC7C2A-FE0D-1E46-AEF1-1CC40CA8D48D}"/>
              </a:ext>
            </a:extLst>
          </p:cNvPr>
          <p:cNvSpPr>
            <a:spLocks noChangeArrowheads="1"/>
          </p:cNvSpPr>
          <p:nvPr/>
        </p:nvSpPr>
        <p:spPr bwMode="auto">
          <a:xfrm>
            <a:off x="8911127" y="1536112"/>
            <a:ext cx="2728008" cy="2687953"/>
          </a:xfrm>
          <a:custGeom>
            <a:avLst/>
            <a:gdLst>
              <a:gd name="connsiteX0" fmla="*/ 1347559 w 2728008"/>
              <a:gd name="connsiteY0" fmla="*/ 0 h 2687953"/>
              <a:gd name="connsiteX1" fmla="*/ 1986565 w 2728008"/>
              <a:gd name="connsiteY1" fmla="*/ 161435 h 2687953"/>
              <a:gd name="connsiteX2" fmla="*/ 2048138 w 2728008"/>
              <a:gd name="connsiteY2" fmla="*/ 198721 h 2687953"/>
              <a:gd name="connsiteX3" fmla="*/ 2055744 w 2728008"/>
              <a:gd name="connsiteY3" fmla="*/ 189369 h 2687953"/>
              <a:gd name="connsiteX4" fmla="*/ 2332912 w 2728008"/>
              <a:gd name="connsiteY4" fmla="*/ 73044 h 2687953"/>
              <a:gd name="connsiteX5" fmla="*/ 2728008 w 2728008"/>
              <a:gd name="connsiteY5" fmla="*/ 468361 h 2687953"/>
              <a:gd name="connsiteX6" fmla="*/ 2613550 w 2728008"/>
              <a:gd name="connsiteY6" fmla="*/ 747820 h 2687953"/>
              <a:gd name="connsiteX7" fmla="*/ 2568525 w 2728008"/>
              <a:gd name="connsiteY7" fmla="*/ 785283 h 2687953"/>
              <a:gd name="connsiteX8" fmla="*/ 2584461 w 2728008"/>
              <a:gd name="connsiteY8" fmla="*/ 818260 h 2687953"/>
              <a:gd name="connsiteX9" fmla="*/ 2690307 w 2728008"/>
              <a:gd name="connsiteY9" fmla="*/ 1341306 h 2687953"/>
              <a:gd name="connsiteX10" fmla="*/ 1347559 w 2728008"/>
              <a:gd name="connsiteY10" fmla="*/ 2687953 h 2687953"/>
              <a:gd name="connsiteX11" fmla="*/ 0 w 2728008"/>
              <a:gd name="connsiteY11" fmla="*/ 1341306 h 2687953"/>
              <a:gd name="connsiteX12" fmla="*/ 1347559 w 2728008"/>
              <a:gd name="connsiteY12" fmla="*/ 0 h 268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8008" h="2687953">
                <a:moveTo>
                  <a:pt x="1347559" y="0"/>
                </a:moveTo>
                <a:cubicBezTo>
                  <a:pt x="1578578" y="0"/>
                  <a:pt x="1796338" y="58425"/>
                  <a:pt x="1986565" y="161435"/>
                </a:cubicBezTo>
                <a:lnTo>
                  <a:pt x="2048138" y="198721"/>
                </a:lnTo>
                <a:lnTo>
                  <a:pt x="2055744" y="189369"/>
                </a:lnTo>
                <a:cubicBezTo>
                  <a:pt x="2126421" y="117651"/>
                  <a:pt x="2224261" y="73044"/>
                  <a:pt x="2332912" y="73044"/>
                </a:cubicBezTo>
                <a:cubicBezTo>
                  <a:pt x="2554486" y="73044"/>
                  <a:pt x="2728008" y="251471"/>
                  <a:pt x="2728008" y="468361"/>
                </a:cubicBezTo>
                <a:cubicBezTo>
                  <a:pt x="2728008" y="577073"/>
                  <a:pt x="2684627" y="676036"/>
                  <a:pt x="2613550" y="747820"/>
                </a:cubicBezTo>
                <a:lnTo>
                  <a:pt x="2568525" y="785283"/>
                </a:lnTo>
                <a:lnTo>
                  <a:pt x="2584461" y="818260"/>
                </a:lnTo>
                <a:cubicBezTo>
                  <a:pt x="2652589" y="978837"/>
                  <a:pt x="2690307" y="1155547"/>
                  <a:pt x="2690307" y="1341306"/>
                </a:cubicBezTo>
                <a:cubicBezTo>
                  <a:pt x="2690307" y="2084339"/>
                  <a:pt x="2086819" y="2687953"/>
                  <a:pt x="1347559" y="2687953"/>
                </a:cubicBezTo>
                <a:cubicBezTo>
                  <a:pt x="604023" y="2687953"/>
                  <a:pt x="0" y="2084339"/>
                  <a:pt x="0" y="1341306"/>
                </a:cubicBezTo>
                <a:cubicBezTo>
                  <a:pt x="0" y="598273"/>
                  <a:pt x="604023" y="0"/>
                  <a:pt x="1347559"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37" name="Freeform 36">
            <a:extLst>
              <a:ext uri="{FF2B5EF4-FFF2-40B4-BE49-F238E27FC236}">
                <a16:creationId xmlns:a16="http://schemas.microsoft.com/office/drawing/2014/main" id="{721E85CF-10E5-434A-B411-502B2961E920}"/>
              </a:ext>
            </a:extLst>
          </p:cNvPr>
          <p:cNvSpPr>
            <a:spLocks noChangeArrowheads="1"/>
          </p:cNvSpPr>
          <p:nvPr/>
        </p:nvSpPr>
        <p:spPr bwMode="auto">
          <a:xfrm>
            <a:off x="5527546" y="1342899"/>
            <a:ext cx="2030557" cy="2134233"/>
          </a:xfrm>
          <a:custGeom>
            <a:avLst/>
            <a:gdLst>
              <a:gd name="connsiteX0" fmla="*/ 395584 w 2030557"/>
              <a:gd name="connsiteY0" fmla="*/ 0 h 2134233"/>
              <a:gd name="connsiteX1" fmla="*/ 723293 w 2030557"/>
              <a:gd name="connsiteY1" fmla="*/ 171657 h 2134233"/>
              <a:gd name="connsiteX2" fmla="*/ 740101 w 2030557"/>
              <a:gd name="connsiteY2" fmla="*/ 202116 h 2134233"/>
              <a:gd name="connsiteX3" fmla="*/ 745673 w 2030557"/>
              <a:gd name="connsiteY3" fmla="*/ 200085 h 2134233"/>
              <a:gd name="connsiteX4" fmla="*/ 1041779 w 2030557"/>
              <a:gd name="connsiteY4" fmla="*/ 155513 h 2134233"/>
              <a:gd name="connsiteX5" fmla="*/ 2030557 w 2030557"/>
              <a:gd name="connsiteY5" fmla="*/ 1144606 h 2134233"/>
              <a:gd name="connsiteX6" fmla="*/ 1041779 w 2030557"/>
              <a:gd name="connsiteY6" fmla="*/ 2134233 h 2134233"/>
              <a:gd name="connsiteX7" fmla="*/ 47125 w 2030557"/>
              <a:gd name="connsiteY7" fmla="*/ 1144606 h 2134233"/>
              <a:gd name="connsiteX8" fmla="*/ 125166 w 2030557"/>
              <a:gd name="connsiteY8" fmla="*/ 760120 h 2134233"/>
              <a:gd name="connsiteX9" fmla="*/ 153261 w 2030557"/>
              <a:gd name="connsiteY9" fmla="*/ 702068 h 2134233"/>
              <a:gd name="connsiteX10" fmla="*/ 116313 w 2030557"/>
              <a:gd name="connsiteY10" fmla="*/ 671853 h 2134233"/>
              <a:gd name="connsiteX11" fmla="*/ 0 w 2030557"/>
              <a:gd name="connsiteY11" fmla="*/ 390556 h 2134233"/>
              <a:gd name="connsiteX12" fmla="*/ 395584 w 2030557"/>
              <a:gd name="connsiteY12" fmla="*/ 0 h 213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0557" h="2134233">
                <a:moveTo>
                  <a:pt x="395584" y="0"/>
                </a:moveTo>
                <a:cubicBezTo>
                  <a:pt x="531383" y="0"/>
                  <a:pt x="651958" y="67828"/>
                  <a:pt x="723293" y="171657"/>
                </a:cubicBezTo>
                <a:lnTo>
                  <a:pt x="740101" y="202116"/>
                </a:lnTo>
                <a:lnTo>
                  <a:pt x="745673" y="200085"/>
                </a:lnTo>
                <a:cubicBezTo>
                  <a:pt x="839168" y="171124"/>
                  <a:pt x="938615" y="155513"/>
                  <a:pt x="1041779" y="155513"/>
                </a:cubicBezTo>
                <a:cubicBezTo>
                  <a:pt x="1587183" y="155513"/>
                  <a:pt x="2030557" y="599563"/>
                  <a:pt x="2030557" y="1144606"/>
                </a:cubicBezTo>
                <a:cubicBezTo>
                  <a:pt x="2030557" y="1690183"/>
                  <a:pt x="1587183" y="2134233"/>
                  <a:pt x="1041779" y="2134233"/>
                </a:cubicBezTo>
                <a:cubicBezTo>
                  <a:pt x="491568" y="2134233"/>
                  <a:pt x="47125" y="1690183"/>
                  <a:pt x="47125" y="1144606"/>
                </a:cubicBezTo>
                <a:cubicBezTo>
                  <a:pt x="47125" y="1008345"/>
                  <a:pt x="74903" y="878396"/>
                  <a:pt x="125166" y="760120"/>
                </a:cubicBezTo>
                <a:lnTo>
                  <a:pt x="153261" y="702068"/>
                </a:lnTo>
                <a:lnTo>
                  <a:pt x="116313" y="671853"/>
                </a:lnTo>
                <a:cubicBezTo>
                  <a:pt x="44576" y="600660"/>
                  <a:pt x="0" y="501686"/>
                  <a:pt x="0" y="390556"/>
                </a:cubicBezTo>
                <a:cubicBezTo>
                  <a:pt x="0" y="173640"/>
                  <a:pt x="178307" y="0"/>
                  <a:pt x="395584"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
        <p:nvSpPr>
          <p:cNvPr id="36" name="Freeform 35">
            <a:extLst>
              <a:ext uri="{FF2B5EF4-FFF2-40B4-BE49-F238E27FC236}">
                <a16:creationId xmlns:a16="http://schemas.microsoft.com/office/drawing/2014/main" id="{0DDA54A1-C5F5-DF42-9617-EAE5E4AEACC0}"/>
              </a:ext>
            </a:extLst>
          </p:cNvPr>
          <p:cNvSpPr>
            <a:spLocks noChangeArrowheads="1"/>
          </p:cNvSpPr>
          <p:nvPr userDrawn="1"/>
        </p:nvSpPr>
        <p:spPr bwMode="auto">
          <a:xfrm>
            <a:off x="4224538" y="3013484"/>
            <a:ext cx="2490027" cy="2313308"/>
          </a:xfrm>
          <a:custGeom>
            <a:avLst/>
            <a:gdLst>
              <a:gd name="connsiteX0" fmla="*/ 1159058 w 2490027"/>
              <a:gd name="connsiteY0" fmla="*/ 0 h 2313308"/>
              <a:gd name="connsiteX1" fmla="*/ 2313308 w 2490027"/>
              <a:gd name="connsiteY1" fmla="*/ 1158792 h 2313308"/>
              <a:gd name="connsiteX2" fmla="*/ 2261418 w 2490027"/>
              <a:gd name="connsiteY2" fmla="*/ 1502123 h 2313308"/>
              <a:gd name="connsiteX3" fmla="*/ 2255744 w 2490027"/>
              <a:gd name="connsiteY3" fmla="*/ 1517630 h 2313308"/>
              <a:gd name="connsiteX4" fmla="*/ 2315092 w 2490027"/>
              <a:gd name="connsiteY4" fmla="*/ 1550005 h 2313308"/>
              <a:gd name="connsiteX5" fmla="*/ 2490027 w 2490027"/>
              <a:gd name="connsiteY5" fmla="*/ 1877935 h 2313308"/>
              <a:gd name="connsiteX6" fmla="*/ 2094443 w 2490027"/>
              <a:gd name="connsiteY6" fmla="*/ 2273252 h 2313308"/>
              <a:gd name="connsiteX7" fmla="*/ 1815172 w 2490027"/>
              <a:gd name="connsiteY7" fmla="*/ 2156927 h 2313308"/>
              <a:gd name="connsiteX8" fmla="*/ 1789139 w 2490027"/>
              <a:gd name="connsiteY8" fmla="*/ 2125433 h 2313308"/>
              <a:gd name="connsiteX9" fmla="*/ 1709258 w 2490027"/>
              <a:gd name="connsiteY9" fmla="*/ 2173971 h 2313308"/>
              <a:gd name="connsiteX10" fmla="*/ 1159058 w 2490027"/>
              <a:gd name="connsiteY10" fmla="*/ 2313308 h 2313308"/>
              <a:gd name="connsiteX11" fmla="*/ 0 w 2490027"/>
              <a:gd name="connsiteY11" fmla="*/ 1158792 h 2313308"/>
              <a:gd name="connsiteX12" fmla="*/ 1159058 w 2490027"/>
              <a:gd name="connsiteY12" fmla="*/ 0 h 231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90027" h="2313308">
                <a:moveTo>
                  <a:pt x="1159058" y="0"/>
                </a:moveTo>
                <a:cubicBezTo>
                  <a:pt x="1796568" y="0"/>
                  <a:pt x="2313308" y="521670"/>
                  <a:pt x="2313308" y="1158792"/>
                </a:cubicBezTo>
                <a:cubicBezTo>
                  <a:pt x="2313308" y="1278352"/>
                  <a:pt x="2295142" y="1393666"/>
                  <a:pt x="2261418" y="1502123"/>
                </a:cubicBezTo>
                <a:lnTo>
                  <a:pt x="2255744" y="1517630"/>
                </a:lnTo>
                <a:lnTo>
                  <a:pt x="2315092" y="1550005"/>
                </a:lnTo>
                <a:cubicBezTo>
                  <a:pt x="2420376" y="1621388"/>
                  <a:pt x="2490027" y="1742045"/>
                  <a:pt x="2490027" y="1877935"/>
                </a:cubicBezTo>
                <a:cubicBezTo>
                  <a:pt x="2490027" y="2094825"/>
                  <a:pt x="2311721" y="2273252"/>
                  <a:pt x="2094443" y="2273252"/>
                </a:cubicBezTo>
                <a:cubicBezTo>
                  <a:pt x="1985805" y="2273252"/>
                  <a:pt x="1886909" y="2228646"/>
                  <a:pt x="1815172" y="2156927"/>
                </a:cubicBezTo>
                <a:lnTo>
                  <a:pt x="1789139" y="2125433"/>
                </a:lnTo>
                <a:lnTo>
                  <a:pt x="1709258" y="2173971"/>
                </a:lnTo>
                <a:cubicBezTo>
                  <a:pt x="1545708" y="2262833"/>
                  <a:pt x="1358280" y="2313308"/>
                  <a:pt x="1159058" y="2313308"/>
                </a:cubicBezTo>
                <a:cubicBezTo>
                  <a:pt x="516740" y="2313308"/>
                  <a:pt x="0" y="1796448"/>
                  <a:pt x="0" y="1158792"/>
                </a:cubicBezTo>
                <a:cubicBezTo>
                  <a:pt x="0" y="521670"/>
                  <a:pt x="516740" y="0"/>
                  <a:pt x="1159058"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38" name="Freeform 37">
            <a:extLst>
              <a:ext uri="{FF2B5EF4-FFF2-40B4-BE49-F238E27FC236}">
                <a16:creationId xmlns:a16="http://schemas.microsoft.com/office/drawing/2014/main" id="{6DC177C8-3E5A-3E4A-AD37-257F7688780C}"/>
              </a:ext>
            </a:extLst>
          </p:cNvPr>
          <p:cNvSpPr>
            <a:spLocks noChangeArrowheads="1"/>
          </p:cNvSpPr>
          <p:nvPr userDrawn="1"/>
        </p:nvSpPr>
        <p:spPr bwMode="auto">
          <a:xfrm>
            <a:off x="6875323" y="2400858"/>
            <a:ext cx="2365146" cy="2697377"/>
          </a:xfrm>
          <a:custGeom>
            <a:avLst/>
            <a:gdLst>
              <a:gd name="connsiteX0" fmla="*/ 1578470 w 2365146"/>
              <a:gd name="connsiteY0" fmla="*/ 0 h 2697377"/>
              <a:gd name="connsiteX1" fmla="*/ 1969295 w 2365146"/>
              <a:gd name="connsiteY1" fmla="*/ 395365 h 2697377"/>
              <a:gd name="connsiteX2" fmla="*/ 1938712 w 2365146"/>
              <a:gd name="connsiteY2" fmla="*/ 548209 h 2697377"/>
              <a:gd name="connsiteX3" fmla="*/ 1916962 w 2365146"/>
              <a:gd name="connsiteY3" fmla="*/ 588450 h 2697377"/>
              <a:gd name="connsiteX4" fmla="*/ 1934090 w 2365146"/>
              <a:gd name="connsiteY4" fmla="*/ 601213 h 2697377"/>
              <a:gd name="connsiteX5" fmla="*/ 2365146 w 2365146"/>
              <a:gd name="connsiteY5" fmla="*/ 1514537 h 2697377"/>
              <a:gd name="connsiteX6" fmla="*/ 1182306 w 2365146"/>
              <a:gd name="connsiteY6" fmla="*/ 2697377 h 2697377"/>
              <a:gd name="connsiteX7" fmla="*/ 0 w 2365146"/>
              <a:gd name="connsiteY7" fmla="*/ 1514537 h 2697377"/>
              <a:gd name="connsiteX8" fmla="*/ 1182306 w 2365146"/>
              <a:gd name="connsiteY8" fmla="*/ 332231 h 2697377"/>
              <a:gd name="connsiteX9" fmla="*/ 1188984 w 2365146"/>
              <a:gd name="connsiteY9" fmla="*/ 332567 h 2697377"/>
              <a:gd name="connsiteX10" fmla="*/ 1190730 w 2365146"/>
              <a:gd name="connsiteY10" fmla="*/ 314717 h 2697377"/>
              <a:gd name="connsiteX11" fmla="*/ 1578470 w 2365146"/>
              <a:gd name="connsiteY11" fmla="*/ 0 h 269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5146" h="2697377">
                <a:moveTo>
                  <a:pt x="1578470" y="0"/>
                </a:moveTo>
                <a:cubicBezTo>
                  <a:pt x="1795239" y="0"/>
                  <a:pt x="1969295" y="173640"/>
                  <a:pt x="1969295" y="395365"/>
                </a:cubicBezTo>
                <a:cubicBezTo>
                  <a:pt x="1969295" y="449727"/>
                  <a:pt x="1958416" y="501352"/>
                  <a:pt x="1938712" y="548209"/>
                </a:cubicBezTo>
                <a:lnTo>
                  <a:pt x="1916962" y="588450"/>
                </a:lnTo>
                <a:lnTo>
                  <a:pt x="1934090" y="601213"/>
                </a:lnTo>
                <a:cubicBezTo>
                  <a:pt x="2197118" y="817541"/>
                  <a:pt x="2365146" y="1145500"/>
                  <a:pt x="2365146" y="1514537"/>
                </a:cubicBezTo>
                <a:cubicBezTo>
                  <a:pt x="2365146" y="2166328"/>
                  <a:pt x="1834096" y="2697377"/>
                  <a:pt x="1182306" y="2697377"/>
                </a:cubicBezTo>
                <a:cubicBezTo>
                  <a:pt x="525706" y="2697377"/>
                  <a:pt x="0" y="2166328"/>
                  <a:pt x="0" y="1514537"/>
                </a:cubicBezTo>
                <a:cubicBezTo>
                  <a:pt x="0" y="858472"/>
                  <a:pt x="525706" y="332231"/>
                  <a:pt x="1182306" y="332231"/>
                </a:cubicBezTo>
                <a:lnTo>
                  <a:pt x="1188984" y="332567"/>
                </a:lnTo>
                <a:lnTo>
                  <a:pt x="1190730" y="314717"/>
                </a:lnTo>
                <a:cubicBezTo>
                  <a:pt x="1226980" y="132943"/>
                  <a:pt x="1384126" y="0"/>
                  <a:pt x="1578470"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9" name="Text Placeholder 17">
            <a:extLst>
              <a:ext uri="{FF2B5EF4-FFF2-40B4-BE49-F238E27FC236}">
                <a16:creationId xmlns:a16="http://schemas.microsoft.com/office/drawing/2014/main" id="{01D6DD52-2A8D-8647-9F45-DD38BF8C4284}"/>
              </a:ext>
            </a:extLst>
          </p:cNvPr>
          <p:cNvSpPr>
            <a:spLocks noGrp="1"/>
          </p:cNvSpPr>
          <p:nvPr userDrawn="1">
            <p:ph type="body" sz="quarter" idx="29" hasCustomPrompt="1"/>
          </p:nvPr>
        </p:nvSpPr>
        <p:spPr>
          <a:xfrm>
            <a:off x="6964823" y="3174422"/>
            <a:ext cx="213096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1" name="Text Placeholder 17">
            <a:extLst>
              <a:ext uri="{FF2B5EF4-FFF2-40B4-BE49-F238E27FC236}">
                <a16:creationId xmlns:a16="http://schemas.microsoft.com/office/drawing/2014/main" id="{42BCEFC7-1896-1542-AF5C-B298DDD04ECF}"/>
              </a:ext>
            </a:extLst>
          </p:cNvPr>
          <p:cNvSpPr>
            <a:spLocks noGrp="1"/>
          </p:cNvSpPr>
          <p:nvPr userDrawn="1">
            <p:ph type="body" sz="quarter" idx="31" hasCustomPrompt="1"/>
          </p:nvPr>
        </p:nvSpPr>
        <p:spPr>
          <a:xfrm>
            <a:off x="9081526" y="2119951"/>
            <a:ext cx="2333958"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Your Title</a:t>
            </a:r>
            <a:endParaRPr lang="en-US"/>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33" name="TextBox 32">
            <a:extLst>
              <a:ext uri="{FF2B5EF4-FFF2-40B4-BE49-F238E27FC236}">
                <a16:creationId xmlns:a16="http://schemas.microsoft.com/office/drawing/2014/main" id="{6AB4D899-F43C-EC44-8EB1-CEA82F5C4C53}"/>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n-lt"/>
                <a:ea typeface="Lato Medium" panose="020F0502020204030203" pitchFamily="34" charset="0"/>
                <a:cs typeface="Calibri" panose="020F0502020204030204" pitchFamily="34" charset="0"/>
              </a:rPr>
              <a:t>for seniors</a:t>
            </a:r>
          </a:p>
        </p:txBody>
      </p:sp>
      <p:sp>
        <p:nvSpPr>
          <p:cNvPr id="35" name="Rectangle 34">
            <a:extLst>
              <a:ext uri="{FF2B5EF4-FFF2-40B4-BE49-F238E27FC236}">
                <a16:creationId xmlns:a16="http://schemas.microsoft.com/office/drawing/2014/main" id="{BE9A91D2-A44C-4342-AE03-2656FE964C8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40" name="Text Placeholder 17">
            <a:extLst>
              <a:ext uri="{FF2B5EF4-FFF2-40B4-BE49-F238E27FC236}">
                <a16:creationId xmlns:a16="http://schemas.microsoft.com/office/drawing/2014/main" id="{8932391A-3E85-5C4B-AA4E-79577549F408}"/>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41" name="Text Placeholder 17">
            <a:extLst>
              <a:ext uri="{FF2B5EF4-FFF2-40B4-BE49-F238E27FC236}">
                <a16:creationId xmlns:a16="http://schemas.microsoft.com/office/drawing/2014/main" id="{41A708D5-6ED7-584C-A312-A0003D781BBE}"/>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42" name="Text Placeholder 17">
            <a:extLst>
              <a:ext uri="{FF2B5EF4-FFF2-40B4-BE49-F238E27FC236}">
                <a16:creationId xmlns:a16="http://schemas.microsoft.com/office/drawing/2014/main" id="{C52B84AE-8040-EF45-A293-68EFFEED6424}"/>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
        <p:nvSpPr>
          <p:cNvPr id="43" name="Text Placeholder 17">
            <a:extLst>
              <a:ext uri="{FF2B5EF4-FFF2-40B4-BE49-F238E27FC236}">
                <a16:creationId xmlns:a16="http://schemas.microsoft.com/office/drawing/2014/main" id="{DCB3084C-9E7F-2641-91E5-6D90EB06B110}"/>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5</a:t>
            </a:r>
            <a:endParaRPr lang="en-US"/>
          </a:p>
        </p:txBody>
      </p:sp>
    </p:spTree>
    <p:extLst>
      <p:ext uri="{BB962C8B-B14F-4D97-AF65-F5344CB8AC3E}">
        <p14:creationId xmlns:p14="http://schemas.microsoft.com/office/powerpoint/2010/main" val="3507714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rgbClr val="000000"/>
                </a:solidFill>
                <a:latin typeface="+mn-lt"/>
              </a:defRPr>
            </a:lvl1pPr>
          </a:lstStyle>
          <a:p>
            <a:pPr lvl="0"/>
            <a:r>
              <a:rPr lang="en-US"/>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24765027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Calibri" panose="020F0502020204030204" pitchFamily="34" charset="0"/>
                <a:cs typeface="Calibri" panose="020F0502020204030204" pitchFamily="34" charset="0"/>
              </a:defRPr>
            </a:lvl1pPr>
          </a:lstStyle>
          <a:p>
            <a:pPr lvl="0"/>
            <a:r>
              <a:rPr lang="en-US"/>
              <a:t>Heading</a:t>
            </a:r>
          </a:p>
        </p:txBody>
      </p:sp>
      <p:sp>
        <p:nvSpPr>
          <p:cNvPr id="52" name="Freeform 51">
            <a:extLst>
              <a:ext uri="{FF2B5EF4-FFF2-40B4-BE49-F238E27FC236}">
                <a16:creationId xmlns:a16="http://schemas.microsoft.com/office/drawing/2014/main" id="{998E3230-A060-8148-8AC8-CD958C65B8D0}"/>
              </a:ext>
            </a:extLst>
          </p:cNvPr>
          <p:cNvSpPr/>
          <p:nvPr/>
        </p:nvSpPr>
        <p:spPr>
          <a:xfrm>
            <a:off x="2089889"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179359 w 2664102"/>
              <a:gd name="connsiteY5" fmla="*/ 2802334 h 3460628"/>
              <a:gd name="connsiteX6" fmla="*/ 2169170 w 2664102"/>
              <a:gd name="connsiteY6" fmla="*/ 2809954 h 3460628"/>
              <a:gd name="connsiteX7" fmla="*/ 2190659 w 2664102"/>
              <a:gd name="connsiteY7" fmla="*/ 2849544 h 3460628"/>
              <a:gd name="connsiteX8" fmla="*/ 2225226 w 2664102"/>
              <a:gd name="connsiteY8" fmla="*/ 3020760 h 3460628"/>
              <a:gd name="connsiteX9" fmla="*/ 1785358 w 2664102"/>
              <a:gd name="connsiteY9" fmla="*/ 3460628 h 3460628"/>
              <a:gd name="connsiteX10" fmla="*/ 1354427 w 2664102"/>
              <a:gd name="connsiteY10" fmla="*/ 3109409 h 3460628"/>
              <a:gd name="connsiteX11" fmla="*/ 1354023 w 2664102"/>
              <a:gd name="connsiteY11" fmla="*/ 310540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B9FF562-9BD5-2B44-B1B7-94C288C0D6F6}"/>
              </a:ext>
            </a:extLst>
          </p:cNvPr>
          <p:cNvSpPr/>
          <p:nvPr/>
        </p:nvSpPr>
        <p:spPr>
          <a:xfrm>
            <a:off x="4385115"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4624 w 2664102"/>
              <a:gd name="connsiteY6" fmla="*/ 2770284 h 3460628"/>
              <a:gd name="connsiteX7" fmla="*/ 2218372 w 2664102"/>
              <a:gd name="connsiteY7" fmla="*/ 2774826 h 3460628"/>
              <a:gd name="connsiteX8" fmla="*/ 2293494 w 2664102"/>
              <a:gd name="connsiteY8" fmla="*/ 3020760 h 3460628"/>
              <a:gd name="connsiteX9" fmla="*/ 1853626 w 2664102"/>
              <a:gd name="connsiteY9" fmla="*/ 3460628 h 3460628"/>
              <a:gd name="connsiteX10" fmla="*/ 1422695 w 2664102"/>
              <a:gd name="connsiteY10" fmla="*/ 3109409 h 3460628"/>
              <a:gd name="connsiteX11" fmla="*/ 1421945 w 2664102"/>
              <a:gd name="connsiteY11" fmla="*/ 310197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53">
            <a:extLst>
              <a:ext uri="{FF2B5EF4-FFF2-40B4-BE49-F238E27FC236}">
                <a16:creationId xmlns:a16="http://schemas.microsoft.com/office/drawing/2014/main" id="{F78C72C1-BBB8-B14F-A70E-D1EB0561C42B}"/>
              </a:ext>
            </a:extLst>
          </p:cNvPr>
          <p:cNvSpPr/>
          <p:nvPr userDrawn="1"/>
        </p:nvSpPr>
        <p:spPr>
          <a:xfrm>
            <a:off x="6680341"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5613 w 2664102"/>
              <a:gd name="connsiteY6" fmla="*/ 2769384 h 3460628"/>
              <a:gd name="connsiteX7" fmla="*/ 2220103 w 2664102"/>
              <a:gd name="connsiteY7" fmla="*/ 2774826 h 3460628"/>
              <a:gd name="connsiteX8" fmla="*/ 2295226 w 2664102"/>
              <a:gd name="connsiteY8" fmla="*/ 3020760 h 3460628"/>
              <a:gd name="connsiteX9" fmla="*/ 1855358 w 2664102"/>
              <a:gd name="connsiteY9" fmla="*/ 3460628 h 3460628"/>
              <a:gd name="connsiteX10" fmla="*/ 1424427 w 2664102"/>
              <a:gd name="connsiteY10" fmla="*/ 3109409 h 3460628"/>
              <a:gd name="connsiteX11" fmla="*/ 1423668 w 2664102"/>
              <a:gd name="connsiteY11" fmla="*/ 3101884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54">
            <a:extLst>
              <a:ext uri="{FF2B5EF4-FFF2-40B4-BE49-F238E27FC236}">
                <a16:creationId xmlns:a16="http://schemas.microsoft.com/office/drawing/2014/main" id="{5322CBE2-C8DB-9445-B2BF-307CEC7D4467}"/>
              </a:ext>
            </a:extLst>
          </p:cNvPr>
          <p:cNvSpPr/>
          <p:nvPr/>
        </p:nvSpPr>
        <p:spPr>
          <a:xfrm>
            <a:off x="8975567" y="1698686"/>
            <a:ext cx="2664102" cy="3460628"/>
          </a:xfrm>
          <a:custGeom>
            <a:avLst/>
            <a:gdLst>
              <a:gd name="connsiteX0" fmla="*/ 1002960 w 2664102"/>
              <a:gd name="connsiteY0" fmla="*/ 0 h 3460628"/>
              <a:gd name="connsiteX1" fmla="*/ 1587215 w 2664102"/>
              <a:gd name="connsiteY1" fmla="*/ 387270 h 3460628"/>
              <a:gd name="connsiteX2" fmla="*/ 1613791 w 2664102"/>
              <a:gd name="connsiteY2" fmla="*/ 472887 h 3460628"/>
              <a:gd name="connsiteX3" fmla="*/ 1728162 w 2664102"/>
              <a:gd name="connsiteY3" fmla="*/ 502295 h 3460628"/>
              <a:gd name="connsiteX4" fmla="*/ 2664102 w 2664102"/>
              <a:gd name="connsiteY4" fmla="*/ 1774459 h 3460628"/>
              <a:gd name="connsiteX5" fmla="*/ 2359926 w 2664102"/>
              <a:gd name="connsiteY5" fmla="*/ 2621767 h 3460628"/>
              <a:gd name="connsiteX6" fmla="*/ 2289236 w 2664102"/>
              <a:gd name="connsiteY6" fmla="*/ 2699546 h 3460628"/>
              <a:gd name="connsiteX7" fmla="*/ 2301574 w 2664102"/>
              <a:gd name="connsiteY7" fmla="*/ 2709727 h 3460628"/>
              <a:gd name="connsiteX8" fmla="*/ 2430409 w 2664102"/>
              <a:gd name="connsiteY8" fmla="*/ 3020760 h 3460628"/>
              <a:gd name="connsiteX9" fmla="*/ 1990541 w 2664102"/>
              <a:gd name="connsiteY9" fmla="*/ 3460628 h 3460628"/>
              <a:gd name="connsiteX10" fmla="*/ 1559610 w 2664102"/>
              <a:gd name="connsiteY10" fmla="*/ 3109409 h 3460628"/>
              <a:gd name="connsiteX11" fmla="*/ 1557255 w 2664102"/>
              <a:gd name="connsiteY11" fmla="*/ 3086049 h 3460628"/>
              <a:gd name="connsiteX12" fmla="*/ 1468245 w 2664102"/>
              <a:gd name="connsiteY12" fmla="*/ 3099633 h 3460628"/>
              <a:gd name="connsiteX13" fmla="*/ 1332051 w 2664102"/>
              <a:gd name="connsiteY13" fmla="*/ 3106510 h 3460628"/>
              <a:gd name="connsiteX14" fmla="*/ 0 w 2664102"/>
              <a:gd name="connsiteY14" fmla="*/ 1774459 h 3460628"/>
              <a:gd name="connsiteX15" fmla="*/ 390149 w 2664102"/>
              <a:gd name="connsiteY15" fmla="*/ 832557 h 3460628"/>
              <a:gd name="connsiteX16" fmla="*/ 400718 w 2664102"/>
              <a:gd name="connsiteY16" fmla="*/ 822951 h 3460628"/>
              <a:gd name="connsiteX17" fmla="*/ 381758 w 2664102"/>
              <a:gd name="connsiteY17" fmla="*/ 761874 h 3460628"/>
              <a:gd name="connsiteX18" fmla="*/ 368876 w 2664102"/>
              <a:gd name="connsiteY18" fmla="*/ 634084 h 3460628"/>
              <a:gd name="connsiteX19" fmla="*/ 1002960 w 2664102"/>
              <a:gd name="connsiteY19"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4102" h="3460628">
                <a:moveTo>
                  <a:pt x="1002960" y="0"/>
                </a:moveTo>
                <a:cubicBezTo>
                  <a:pt x="1265606" y="0"/>
                  <a:pt x="1490955" y="159688"/>
                  <a:pt x="1587215" y="387270"/>
                </a:cubicBezTo>
                <a:lnTo>
                  <a:pt x="1613791" y="472887"/>
                </a:lnTo>
                <a:lnTo>
                  <a:pt x="1728162" y="502295"/>
                </a:lnTo>
                <a:cubicBezTo>
                  <a:pt x="2270398" y="670948"/>
                  <a:pt x="2664102" y="1176726"/>
                  <a:pt x="2664102" y="1774459"/>
                </a:cubicBezTo>
                <a:cubicBezTo>
                  <a:pt x="2664102" y="2096315"/>
                  <a:pt x="2549951" y="2391510"/>
                  <a:pt x="2359926" y="2621767"/>
                </a:cubicBezTo>
                <a:lnTo>
                  <a:pt x="2289236" y="2699546"/>
                </a:lnTo>
                <a:lnTo>
                  <a:pt x="2301574" y="2709727"/>
                </a:lnTo>
                <a:cubicBezTo>
                  <a:pt x="2381175" y="2789327"/>
                  <a:pt x="2430409" y="2899294"/>
                  <a:pt x="2430409" y="3020760"/>
                </a:cubicBezTo>
                <a:cubicBezTo>
                  <a:pt x="2430409" y="3263692"/>
                  <a:pt x="2233473" y="3460628"/>
                  <a:pt x="1990541" y="3460628"/>
                </a:cubicBezTo>
                <a:cubicBezTo>
                  <a:pt x="1777975" y="3460628"/>
                  <a:pt x="1600626" y="3309849"/>
                  <a:pt x="1559610" y="3109409"/>
                </a:cubicBezTo>
                <a:lnTo>
                  <a:pt x="1557255" y="3086049"/>
                </a:lnTo>
                <a:lnTo>
                  <a:pt x="1468245" y="3099633"/>
                </a:lnTo>
                <a:cubicBezTo>
                  <a:pt x="1423466" y="3104181"/>
                  <a:pt x="1378030" y="3106510"/>
                  <a:pt x="1332051" y="3106510"/>
                </a:cubicBezTo>
                <a:cubicBezTo>
                  <a:pt x="596380" y="3106510"/>
                  <a:pt x="0" y="2510130"/>
                  <a:pt x="0" y="1774459"/>
                </a:cubicBezTo>
                <a:cubicBezTo>
                  <a:pt x="0" y="1406624"/>
                  <a:pt x="149095" y="1073611"/>
                  <a:pt x="390149" y="832557"/>
                </a:cubicBezTo>
                <a:lnTo>
                  <a:pt x="400718" y="822951"/>
                </a:lnTo>
                <a:lnTo>
                  <a:pt x="381758" y="761874"/>
                </a:lnTo>
                <a:cubicBezTo>
                  <a:pt x="373312" y="720597"/>
                  <a:pt x="368876" y="677859"/>
                  <a:pt x="368876" y="634084"/>
                </a:cubicBezTo>
                <a:cubicBezTo>
                  <a:pt x="368876" y="283889"/>
                  <a:pt x="652765" y="0"/>
                  <a:pt x="1002960" y="0"/>
                </a:cubicBezTo>
                <a:close/>
              </a:path>
            </a:pathLst>
          </a:cu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1" name="Rectangle 30">
            <a:extLst>
              <a:ext uri="{FF2B5EF4-FFF2-40B4-BE49-F238E27FC236}">
                <a16:creationId xmlns:a16="http://schemas.microsoft.com/office/drawing/2014/main" id="{15B96E93-12A7-0543-B8EE-9285E103FDF4}"/>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2" name="TextBox 31">
            <a:extLst>
              <a:ext uri="{FF2B5EF4-FFF2-40B4-BE49-F238E27FC236}">
                <a16:creationId xmlns:a16="http://schemas.microsoft.com/office/drawing/2014/main" id="{B952A1B4-9317-CA4F-8010-A831C931E180}"/>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
        <p:nvSpPr>
          <p:cNvPr id="56" name="Oval 55">
            <a:extLst>
              <a:ext uri="{FF2B5EF4-FFF2-40B4-BE49-F238E27FC236}">
                <a16:creationId xmlns:a16="http://schemas.microsoft.com/office/drawing/2014/main" id="{B13E1DCE-8617-FE49-9D50-215190C95744}"/>
              </a:ext>
            </a:extLst>
          </p:cNvPr>
          <p:cNvSpPr/>
          <p:nvPr userDrawn="1"/>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CF0B779-49F1-BD40-A379-6E82ED7A8EA5}"/>
              </a:ext>
            </a:extLst>
          </p:cNvPr>
          <p:cNvSpPr/>
          <p:nvPr userDrawn="1"/>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71B6F19E-6C02-7B40-813C-4C605D3E627A}"/>
              </a:ext>
            </a:extLst>
          </p:cNvPr>
          <p:cNvSpPr/>
          <p:nvPr userDrawn="1"/>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A601DA3-31CF-EE49-AC34-35907C8E7C67}"/>
              </a:ext>
            </a:extLst>
          </p:cNvPr>
          <p:cNvSpPr/>
          <p:nvPr userDrawn="1"/>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17">
            <a:extLst>
              <a:ext uri="{FF2B5EF4-FFF2-40B4-BE49-F238E27FC236}">
                <a16:creationId xmlns:a16="http://schemas.microsoft.com/office/drawing/2014/main" id="{1FA3C6B8-1B91-3C45-ABF9-38614C60D882}"/>
              </a:ext>
            </a:extLst>
          </p:cNvPr>
          <p:cNvSpPr>
            <a:spLocks noGrp="1"/>
          </p:cNvSpPr>
          <p:nvPr>
            <p:ph type="body" sz="quarter" idx="34" hasCustomPrompt="1"/>
          </p:nvPr>
        </p:nvSpPr>
        <p:spPr>
          <a:xfrm>
            <a:off x="2747941" y="1946907"/>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62" name="Text Placeholder 17">
            <a:extLst>
              <a:ext uri="{FF2B5EF4-FFF2-40B4-BE49-F238E27FC236}">
                <a16:creationId xmlns:a16="http://schemas.microsoft.com/office/drawing/2014/main" id="{A458E8DF-54E7-064A-9CDB-051A735469FD}"/>
              </a:ext>
            </a:extLst>
          </p:cNvPr>
          <p:cNvSpPr>
            <a:spLocks noGrp="1"/>
          </p:cNvSpPr>
          <p:nvPr>
            <p:ph type="body" sz="quarter" idx="35" hasCustomPrompt="1"/>
          </p:nvPr>
        </p:nvSpPr>
        <p:spPr>
          <a:xfrm>
            <a:off x="5064548" y="1949503"/>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66" name="Text Placeholder 17">
            <a:extLst>
              <a:ext uri="{FF2B5EF4-FFF2-40B4-BE49-F238E27FC236}">
                <a16:creationId xmlns:a16="http://schemas.microsoft.com/office/drawing/2014/main" id="{FDFA3651-9899-9946-9C5D-81AF4B51CA40}"/>
              </a:ext>
            </a:extLst>
          </p:cNvPr>
          <p:cNvSpPr>
            <a:spLocks noGrp="1"/>
          </p:cNvSpPr>
          <p:nvPr>
            <p:ph type="body" sz="quarter" idx="36" hasCustomPrompt="1"/>
          </p:nvPr>
        </p:nvSpPr>
        <p:spPr>
          <a:xfrm>
            <a:off x="7338393" y="1962861"/>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67" name="Text Placeholder 17">
            <a:extLst>
              <a:ext uri="{FF2B5EF4-FFF2-40B4-BE49-F238E27FC236}">
                <a16:creationId xmlns:a16="http://schemas.microsoft.com/office/drawing/2014/main" id="{4790CDE1-298B-B145-BA4E-F6881FB7FA93}"/>
              </a:ext>
            </a:extLst>
          </p:cNvPr>
          <p:cNvSpPr>
            <a:spLocks noGrp="1"/>
          </p:cNvSpPr>
          <p:nvPr>
            <p:ph type="body" sz="quarter" idx="37" hasCustomPrompt="1"/>
          </p:nvPr>
        </p:nvSpPr>
        <p:spPr>
          <a:xfrm>
            <a:off x="9655000" y="1965457"/>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Tree>
    <p:extLst>
      <p:ext uri="{BB962C8B-B14F-4D97-AF65-F5344CB8AC3E}">
        <p14:creationId xmlns:p14="http://schemas.microsoft.com/office/powerpoint/2010/main" val="9399968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Calibri" panose="020F0502020204030204" pitchFamily="34" charset="0"/>
                <a:cs typeface="Calibri" panose="020F0502020204030204" pitchFamily="34" charset="0"/>
              </a:defRPr>
            </a:lvl1pPr>
          </a:lstStyle>
          <a:p>
            <a:pPr lvl="0"/>
            <a:r>
              <a:rPr lang="en-US"/>
              <a:t>Heading</a:t>
            </a:r>
          </a:p>
        </p:txBody>
      </p:sp>
      <p:sp>
        <p:nvSpPr>
          <p:cNvPr id="52" name="Freeform 51">
            <a:extLst>
              <a:ext uri="{FF2B5EF4-FFF2-40B4-BE49-F238E27FC236}">
                <a16:creationId xmlns:a16="http://schemas.microsoft.com/office/drawing/2014/main" id="{998E3230-A060-8148-8AC8-CD958C65B8D0}"/>
              </a:ext>
            </a:extLst>
          </p:cNvPr>
          <p:cNvSpPr/>
          <p:nvPr/>
        </p:nvSpPr>
        <p:spPr>
          <a:xfrm>
            <a:off x="2089889"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179359 w 2664102"/>
              <a:gd name="connsiteY5" fmla="*/ 2802334 h 3460628"/>
              <a:gd name="connsiteX6" fmla="*/ 2169170 w 2664102"/>
              <a:gd name="connsiteY6" fmla="*/ 2809954 h 3460628"/>
              <a:gd name="connsiteX7" fmla="*/ 2190659 w 2664102"/>
              <a:gd name="connsiteY7" fmla="*/ 2849544 h 3460628"/>
              <a:gd name="connsiteX8" fmla="*/ 2225226 w 2664102"/>
              <a:gd name="connsiteY8" fmla="*/ 3020760 h 3460628"/>
              <a:gd name="connsiteX9" fmla="*/ 1785358 w 2664102"/>
              <a:gd name="connsiteY9" fmla="*/ 3460628 h 3460628"/>
              <a:gd name="connsiteX10" fmla="*/ 1354427 w 2664102"/>
              <a:gd name="connsiteY10" fmla="*/ 3109409 h 3460628"/>
              <a:gd name="connsiteX11" fmla="*/ 1354023 w 2664102"/>
              <a:gd name="connsiteY11" fmla="*/ 310540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B9FF562-9BD5-2B44-B1B7-94C288C0D6F6}"/>
              </a:ext>
            </a:extLst>
          </p:cNvPr>
          <p:cNvSpPr/>
          <p:nvPr/>
        </p:nvSpPr>
        <p:spPr>
          <a:xfrm>
            <a:off x="4385115"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4624 w 2664102"/>
              <a:gd name="connsiteY6" fmla="*/ 2770284 h 3460628"/>
              <a:gd name="connsiteX7" fmla="*/ 2218372 w 2664102"/>
              <a:gd name="connsiteY7" fmla="*/ 2774826 h 3460628"/>
              <a:gd name="connsiteX8" fmla="*/ 2293494 w 2664102"/>
              <a:gd name="connsiteY8" fmla="*/ 3020760 h 3460628"/>
              <a:gd name="connsiteX9" fmla="*/ 1853626 w 2664102"/>
              <a:gd name="connsiteY9" fmla="*/ 3460628 h 3460628"/>
              <a:gd name="connsiteX10" fmla="*/ 1422695 w 2664102"/>
              <a:gd name="connsiteY10" fmla="*/ 3109409 h 3460628"/>
              <a:gd name="connsiteX11" fmla="*/ 1421945 w 2664102"/>
              <a:gd name="connsiteY11" fmla="*/ 310197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53">
            <a:extLst>
              <a:ext uri="{FF2B5EF4-FFF2-40B4-BE49-F238E27FC236}">
                <a16:creationId xmlns:a16="http://schemas.microsoft.com/office/drawing/2014/main" id="{F78C72C1-BBB8-B14F-A70E-D1EB0561C42B}"/>
              </a:ext>
            </a:extLst>
          </p:cNvPr>
          <p:cNvSpPr/>
          <p:nvPr userDrawn="1"/>
        </p:nvSpPr>
        <p:spPr>
          <a:xfrm>
            <a:off x="6680341"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5613 w 2664102"/>
              <a:gd name="connsiteY6" fmla="*/ 2769384 h 3460628"/>
              <a:gd name="connsiteX7" fmla="*/ 2220103 w 2664102"/>
              <a:gd name="connsiteY7" fmla="*/ 2774826 h 3460628"/>
              <a:gd name="connsiteX8" fmla="*/ 2295226 w 2664102"/>
              <a:gd name="connsiteY8" fmla="*/ 3020760 h 3460628"/>
              <a:gd name="connsiteX9" fmla="*/ 1855358 w 2664102"/>
              <a:gd name="connsiteY9" fmla="*/ 3460628 h 3460628"/>
              <a:gd name="connsiteX10" fmla="*/ 1424427 w 2664102"/>
              <a:gd name="connsiteY10" fmla="*/ 3109409 h 3460628"/>
              <a:gd name="connsiteX11" fmla="*/ 1423668 w 2664102"/>
              <a:gd name="connsiteY11" fmla="*/ 3101884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54">
            <a:extLst>
              <a:ext uri="{FF2B5EF4-FFF2-40B4-BE49-F238E27FC236}">
                <a16:creationId xmlns:a16="http://schemas.microsoft.com/office/drawing/2014/main" id="{5322CBE2-C8DB-9445-B2BF-307CEC7D4467}"/>
              </a:ext>
            </a:extLst>
          </p:cNvPr>
          <p:cNvSpPr/>
          <p:nvPr/>
        </p:nvSpPr>
        <p:spPr>
          <a:xfrm>
            <a:off x="8975567" y="1698686"/>
            <a:ext cx="2664102" cy="3460628"/>
          </a:xfrm>
          <a:custGeom>
            <a:avLst/>
            <a:gdLst>
              <a:gd name="connsiteX0" fmla="*/ 1002960 w 2664102"/>
              <a:gd name="connsiteY0" fmla="*/ 0 h 3460628"/>
              <a:gd name="connsiteX1" fmla="*/ 1587215 w 2664102"/>
              <a:gd name="connsiteY1" fmla="*/ 387270 h 3460628"/>
              <a:gd name="connsiteX2" fmla="*/ 1613791 w 2664102"/>
              <a:gd name="connsiteY2" fmla="*/ 472887 h 3460628"/>
              <a:gd name="connsiteX3" fmla="*/ 1728162 w 2664102"/>
              <a:gd name="connsiteY3" fmla="*/ 502295 h 3460628"/>
              <a:gd name="connsiteX4" fmla="*/ 2664102 w 2664102"/>
              <a:gd name="connsiteY4" fmla="*/ 1774459 h 3460628"/>
              <a:gd name="connsiteX5" fmla="*/ 2359926 w 2664102"/>
              <a:gd name="connsiteY5" fmla="*/ 2621767 h 3460628"/>
              <a:gd name="connsiteX6" fmla="*/ 2289236 w 2664102"/>
              <a:gd name="connsiteY6" fmla="*/ 2699546 h 3460628"/>
              <a:gd name="connsiteX7" fmla="*/ 2301574 w 2664102"/>
              <a:gd name="connsiteY7" fmla="*/ 2709727 h 3460628"/>
              <a:gd name="connsiteX8" fmla="*/ 2430409 w 2664102"/>
              <a:gd name="connsiteY8" fmla="*/ 3020760 h 3460628"/>
              <a:gd name="connsiteX9" fmla="*/ 1990541 w 2664102"/>
              <a:gd name="connsiteY9" fmla="*/ 3460628 h 3460628"/>
              <a:gd name="connsiteX10" fmla="*/ 1559610 w 2664102"/>
              <a:gd name="connsiteY10" fmla="*/ 3109409 h 3460628"/>
              <a:gd name="connsiteX11" fmla="*/ 1557255 w 2664102"/>
              <a:gd name="connsiteY11" fmla="*/ 3086049 h 3460628"/>
              <a:gd name="connsiteX12" fmla="*/ 1468245 w 2664102"/>
              <a:gd name="connsiteY12" fmla="*/ 3099633 h 3460628"/>
              <a:gd name="connsiteX13" fmla="*/ 1332051 w 2664102"/>
              <a:gd name="connsiteY13" fmla="*/ 3106510 h 3460628"/>
              <a:gd name="connsiteX14" fmla="*/ 0 w 2664102"/>
              <a:gd name="connsiteY14" fmla="*/ 1774459 h 3460628"/>
              <a:gd name="connsiteX15" fmla="*/ 390149 w 2664102"/>
              <a:gd name="connsiteY15" fmla="*/ 832557 h 3460628"/>
              <a:gd name="connsiteX16" fmla="*/ 400718 w 2664102"/>
              <a:gd name="connsiteY16" fmla="*/ 822951 h 3460628"/>
              <a:gd name="connsiteX17" fmla="*/ 381758 w 2664102"/>
              <a:gd name="connsiteY17" fmla="*/ 761874 h 3460628"/>
              <a:gd name="connsiteX18" fmla="*/ 368876 w 2664102"/>
              <a:gd name="connsiteY18" fmla="*/ 634084 h 3460628"/>
              <a:gd name="connsiteX19" fmla="*/ 1002960 w 2664102"/>
              <a:gd name="connsiteY19"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4102" h="3460628">
                <a:moveTo>
                  <a:pt x="1002960" y="0"/>
                </a:moveTo>
                <a:cubicBezTo>
                  <a:pt x="1265606" y="0"/>
                  <a:pt x="1490955" y="159688"/>
                  <a:pt x="1587215" y="387270"/>
                </a:cubicBezTo>
                <a:lnTo>
                  <a:pt x="1613791" y="472887"/>
                </a:lnTo>
                <a:lnTo>
                  <a:pt x="1728162" y="502295"/>
                </a:lnTo>
                <a:cubicBezTo>
                  <a:pt x="2270398" y="670948"/>
                  <a:pt x="2664102" y="1176726"/>
                  <a:pt x="2664102" y="1774459"/>
                </a:cubicBezTo>
                <a:cubicBezTo>
                  <a:pt x="2664102" y="2096315"/>
                  <a:pt x="2549951" y="2391510"/>
                  <a:pt x="2359926" y="2621767"/>
                </a:cubicBezTo>
                <a:lnTo>
                  <a:pt x="2289236" y="2699546"/>
                </a:lnTo>
                <a:lnTo>
                  <a:pt x="2301574" y="2709727"/>
                </a:lnTo>
                <a:cubicBezTo>
                  <a:pt x="2381175" y="2789327"/>
                  <a:pt x="2430409" y="2899294"/>
                  <a:pt x="2430409" y="3020760"/>
                </a:cubicBezTo>
                <a:cubicBezTo>
                  <a:pt x="2430409" y="3263692"/>
                  <a:pt x="2233473" y="3460628"/>
                  <a:pt x="1990541" y="3460628"/>
                </a:cubicBezTo>
                <a:cubicBezTo>
                  <a:pt x="1777975" y="3460628"/>
                  <a:pt x="1600626" y="3309849"/>
                  <a:pt x="1559610" y="3109409"/>
                </a:cubicBezTo>
                <a:lnTo>
                  <a:pt x="1557255" y="3086049"/>
                </a:lnTo>
                <a:lnTo>
                  <a:pt x="1468245" y="3099633"/>
                </a:lnTo>
                <a:cubicBezTo>
                  <a:pt x="1423466" y="3104181"/>
                  <a:pt x="1378030" y="3106510"/>
                  <a:pt x="1332051" y="3106510"/>
                </a:cubicBezTo>
                <a:cubicBezTo>
                  <a:pt x="596380" y="3106510"/>
                  <a:pt x="0" y="2510130"/>
                  <a:pt x="0" y="1774459"/>
                </a:cubicBezTo>
                <a:cubicBezTo>
                  <a:pt x="0" y="1406624"/>
                  <a:pt x="149095" y="1073611"/>
                  <a:pt x="390149" y="832557"/>
                </a:cubicBezTo>
                <a:lnTo>
                  <a:pt x="400718" y="822951"/>
                </a:lnTo>
                <a:lnTo>
                  <a:pt x="381758"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31" name="Rectangle 30">
            <a:extLst>
              <a:ext uri="{FF2B5EF4-FFF2-40B4-BE49-F238E27FC236}">
                <a16:creationId xmlns:a16="http://schemas.microsoft.com/office/drawing/2014/main" id="{15B96E93-12A7-0543-B8EE-9285E103FDF4}"/>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2" name="TextBox 31">
            <a:extLst>
              <a:ext uri="{FF2B5EF4-FFF2-40B4-BE49-F238E27FC236}">
                <a16:creationId xmlns:a16="http://schemas.microsoft.com/office/drawing/2014/main" id="{B952A1B4-9317-CA4F-8010-A831C931E180}"/>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
        <p:nvSpPr>
          <p:cNvPr id="56" name="Oval 55">
            <a:extLst>
              <a:ext uri="{FF2B5EF4-FFF2-40B4-BE49-F238E27FC236}">
                <a16:creationId xmlns:a16="http://schemas.microsoft.com/office/drawing/2014/main" id="{B13E1DCE-8617-FE49-9D50-215190C95744}"/>
              </a:ext>
            </a:extLst>
          </p:cNvPr>
          <p:cNvSpPr/>
          <p:nvPr userDrawn="1"/>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CF0B779-49F1-BD40-A379-6E82ED7A8EA5}"/>
              </a:ext>
            </a:extLst>
          </p:cNvPr>
          <p:cNvSpPr/>
          <p:nvPr userDrawn="1"/>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71B6F19E-6C02-7B40-813C-4C605D3E627A}"/>
              </a:ext>
            </a:extLst>
          </p:cNvPr>
          <p:cNvSpPr/>
          <p:nvPr userDrawn="1"/>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A601DA3-31CF-EE49-AC34-35907C8E7C67}"/>
              </a:ext>
            </a:extLst>
          </p:cNvPr>
          <p:cNvSpPr/>
          <p:nvPr userDrawn="1"/>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17">
            <a:extLst>
              <a:ext uri="{FF2B5EF4-FFF2-40B4-BE49-F238E27FC236}">
                <a16:creationId xmlns:a16="http://schemas.microsoft.com/office/drawing/2014/main" id="{1FA3C6B8-1B91-3C45-ABF9-38614C60D882}"/>
              </a:ext>
            </a:extLst>
          </p:cNvPr>
          <p:cNvSpPr>
            <a:spLocks noGrp="1"/>
          </p:cNvSpPr>
          <p:nvPr>
            <p:ph type="body" sz="quarter" idx="34" hasCustomPrompt="1"/>
          </p:nvPr>
        </p:nvSpPr>
        <p:spPr>
          <a:xfrm>
            <a:off x="2747941" y="1946907"/>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1</a:t>
            </a:r>
            <a:endParaRPr lang="en-US"/>
          </a:p>
        </p:txBody>
      </p:sp>
      <p:sp>
        <p:nvSpPr>
          <p:cNvPr id="62" name="Text Placeholder 17">
            <a:extLst>
              <a:ext uri="{FF2B5EF4-FFF2-40B4-BE49-F238E27FC236}">
                <a16:creationId xmlns:a16="http://schemas.microsoft.com/office/drawing/2014/main" id="{A458E8DF-54E7-064A-9CDB-051A735469FD}"/>
              </a:ext>
            </a:extLst>
          </p:cNvPr>
          <p:cNvSpPr>
            <a:spLocks noGrp="1"/>
          </p:cNvSpPr>
          <p:nvPr>
            <p:ph type="body" sz="quarter" idx="35" hasCustomPrompt="1"/>
          </p:nvPr>
        </p:nvSpPr>
        <p:spPr>
          <a:xfrm>
            <a:off x="5064548" y="1949503"/>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2</a:t>
            </a:r>
            <a:endParaRPr lang="en-US"/>
          </a:p>
        </p:txBody>
      </p:sp>
      <p:sp>
        <p:nvSpPr>
          <p:cNvPr id="66" name="Text Placeholder 17">
            <a:extLst>
              <a:ext uri="{FF2B5EF4-FFF2-40B4-BE49-F238E27FC236}">
                <a16:creationId xmlns:a16="http://schemas.microsoft.com/office/drawing/2014/main" id="{FDFA3651-9899-9946-9C5D-81AF4B51CA40}"/>
              </a:ext>
            </a:extLst>
          </p:cNvPr>
          <p:cNvSpPr>
            <a:spLocks noGrp="1"/>
          </p:cNvSpPr>
          <p:nvPr>
            <p:ph type="body" sz="quarter" idx="36" hasCustomPrompt="1"/>
          </p:nvPr>
        </p:nvSpPr>
        <p:spPr>
          <a:xfrm>
            <a:off x="7338393" y="1962861"/>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3</a:t>
            </a:r>
            <a:endParaRPr lang="en-US"/>
          </a:p>
        </p:txBody>
      </p:sp>
      <p:sp>
        <p:nvSpPr>
          <p:cNvPr id="67" name="Text Placeholder 17">
            <a:extLst>
              <a:ext uri="{FF2B5EF4-FFF2-40B4-BE49-F238E27FC236}">
                <a16:creationId xmlns:a16="http://schemas.microsoft.com/office/drawing/2014/main" id="{4790CDE1-298B-B145-BA4E-F6881FB7FA93}"/>
              </a:ext>
            </a:extLst>
          </p:cNvPr>
          <p:cNvSpPr>
            <a:spLocks noGrp="1"/>
          </p:cNvSpPr>
          <p:nvPr>
            <p:ph type="body" sz="quarter" idx="37" hasCustomPrompt="1"/>
          </p:nvPr>
        </p:nvSpPr>
        <p:spPr>
          <a:xfrm>
            <a:off x="9655000" y="1965457"/>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4</a:t>
            </a:r>
            <a:endParaRPr lang="en-US"/>
          </a:p>
        </p:txBody>
      </p:sp>
    </p:spTree>
    <p:extLst>
      <p:ext uri="{BB962C8B-B14F-4D97-AF65-F5344CB8AC3E}">
        <p14:creationId xmlns:p14="http://schemas.microsoft.com/office/powerpoint/2010/main" val="13994088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2" name="TextBox 81">
            <a:extLst>
              <a:ext uri="{FF2B5EF4-FFF2-40B4-BE49-F238E27FC236}">
                <a16:creationId xmlns:a16="http://schemas.microsoft.com/office/drawing/2014/main" id="{08E9F9D0-9E26-264C-AEC8-09904D07E9EC}"/>
              </a:ext>
            </a:extLst>
          </p:cNvPr>
          <p:cNvSpPr txBox="1"/>
          <p:nvPr/>
        </p:nvSpPr>
        <p:spPr>
          <a:xfrm>
            <a:off x="3477661" y="3013347"/>
            <a:ext cx="1066702" cy="369332"/>
          </a:xfrm>
          <a:prstGeom prst="rect">
            <a:avLst/>
          </a:prstGeom>
          <a:noFill/>
        </p:spPr>
        <p:txBody>
          <a:bodyPr wrap="none" rtlCol="0">
            <a:spAutoFit/>
          </a:bodyPr>
          <a:lstStyle/>
          <a:p>
            <a:pPr algn="ctr"/>
            <a:r>
              <a:rPr lang="en-US">
                <a:solidFill>
                  <a:schemeClr val="tx2"/>
                </a:solidFill>
                <a:latin typeface="+mn-lt"/>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FE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8" name="Rectangle 27">
            <a:extLst>
              <a:ext uri="{FF2B5EF4-FFF2-40B4-BE49-F238E27FC236}">
                <a16:creationId xmlns:a16="http://schemas.microsoft.com/office/drawing/2014/main" id="{DF453934-7B62-4644-A627-15E6F071BCE9}"/>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9" name="TextBox 28">
            <a:extLst>
              <a:ext uri="{FF2B5EF4-FFF2-40B4-BE49-F238E27FC236}">
                <a16:creationId xmlns:a16="http://schemas.microsoft.com/office/drawing/2014/main" id="{363C83FA-5939-4A4D-8F14-DBDF6C3C824C}"/>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22026889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1808067" y="0"/>
            <a:ext cx="5567770" cy="6932300"/>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2228342" y="5863147"/>
            <a:ext cx="233548" cy="233548"/>
            <a:chOff x="5941025" y="3634400"/>
            <a:chExt cx="467650" cy="467650"/>
          </a:xfrm>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2663781" y="5852156"/>
            <a:ext cx="3704362" cy="361924"/>
          </a:xfrm>
        </p:spPr>
        <p:txBody>
          <a:bodyPr anchor="t"/>
          <a:lstStyle>
            <a:lvl1pPr algn="l">
              <a:buNone/>
              <a:defRPr sz="1400" b="0"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www.innovatingfoodforseniors.eu</a:t>
            </a:r>
            <a:endParaRPr lang="en-US"/>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623928" y="1515712"/>
            <a:ext cx="3195486" cy="731140"/>
          </a:xfrm>
        </p:spPr>
        <p:txBody>
          <a:bodyPr anchor="ctr">
            <a:normAutofit/>
          </a:bodyPr>
          <a:lstStyle>
            <a:lvl1pPr marL="0" indent="0" algn="r">
              <a:buNone/>
              <a:defRPr sz="2800" baseline="0">
                <a:solidFill>
                  <a:srgbClr val="000000"/>
                </a:solidFill>
                <a:latin typeface="+mn-lt"/>
              </a:defRPr>
            </a:lvl1pPr>
          </a:lstStyle>
          <a:p>
            <a:pPr lvl="0"/>
            <a:r>
              <a:rPr lang="en-US"/>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623928" y="706136"/>
            <a:ext cx="3195485" cy="837258"/>
          </a:xfrm>
        </p:spPr>
        <p:txBody>
          <a:bodyPr anchor="ctr">
            <a:normAutofit/>
          </a:bodyPr>
          <a:lstStyle>
            <a:lvl1pPr marL="0" indent="0" algn="r">
              <a:buNone/>
              <a:defRPr sz="5000" baseline="0">
                <a:solidFill>
                  <a:srgbClr val="000000"/>
                </a:solidFill>
                <a:latin typeface="+mn-lt"/>
              </a:defRPr>
            </a:lvl1pPr>
          </a:lstStyle>
          <a:p>
            <a:pPr lvl="0"/>
            <a:r>
              <a:rPr lang="en-US"/>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203809" y="5757022"/>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 name="Rectangle 26">
            <a:extLst>
              <a:ext uri="{FF2B5EF4-FFF2-40B4-BE49-F238E27FC236}">
                <a16:creationId xmlns:a16="http://schemas.microsoft.com/office/drawing/2014/main" id="{C0B53E92-EEA2-C244-A0DE-E8A8BB45245B}"/>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8" name="TextBox 27">
            <a:extLst>
              <a:ext uri="{FF2B5EF4-FFF2-40B4-BE49-F238E27FC236}">
                <a16:creationId xmlns:a16="http://schemas.microsoft.com/office/drawing/2014/main" id="{77ECD463-CACA-A245-ABB8-C2DAD3A70862}"/>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a:solidFill>
                  <a:srgbClr val="000000"/>
                </a:solidFill>
                <a:latin typeface="+mn-lt"/>
                <a:ea typeface="Lato Medium" panose="020F0502020204030203" pitchFamily="34" charset="0"/>
                <a:cs typeface="Calibri" panose="020F0502020204030204" pitchFamily="34" charset="0"/>
              </a:rPr>
              <a:t>for seniors</a:t>
            </a:r>
          </a:p>
        </p:txBody>
      </p:sp>
      <p:pic>
        <p:nvPicPr>
          <p:cNvPr id="29" name="Picture 28" descr="A picture containing text&#10;&#10;Description automatically generated">
            <a:extLst>
              <a:ext uri="{FF2B5EF4-FFF2-40B4-BE49-F238E27FC236}">
                <a16:creationId xmlns:a16="http://schemas.microsoft.com/office/drawing/2014/main" id="{8EB78B0B-4981-7A4C-ADF6-A5630804811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08068" y="385987"/>
            <a:ext cx="5567769" cy="2534194"/>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4816-4301-EA49-A854-EFF7B06B50C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E3B0B7E-5192-F941-94C5-AA4F5EB37B06}"/>
              </a:ext>
            </a:extLst>
          </p:cNvPr>
          <p:cNvSpPr>
            <a:spLocks noGrp="1"/>
          </p:cNvSpPr>
          <p:nvPr>
            <p:ph type="dt" sz="half" idx="10"/>
          </p:nvPr>
        </p:nvSpPr>
        <p:spPr/>
        <p:txBody>
          <a:bodyPr/>
          <a:lstStyle/>
          <a:p>
            <a:fld id="{8B7FD578-4D8C-F94D-9569-CDE05732EEA7}" type="datetimeFigureOut">
              <a:rPr lang="en-US" smtClean="0"/>
              <a:t>7/21/2022</a:t>
            </a:fld>
            <a:endParaRPr lang="en-US"/>
          </a:p>
        </p:txBody>
      </p:sp>
      <p:sp>
        <p:nvSpPr>
          <p:cNvPr id="4" name="Footer Placeholder 3">
            <a:extLst>
              <a:ext uri="{FF2B5EF4-FFF2-40B4-BE49-F238E27FC236}">
                <a16:creationId xmlns:a16="http://schemas.microsoft.com/office/drawing/2014/main" id="{D92BEBE4-8EEC-6844-B51E-A3F43CE95E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6CA9F6-92D0-2B46-B53F-6568F55BCE8D}"/>
              </a:ext>
            </a:extLst>
          </p:cNvPr>
          <p:cNvSpPr>
            <a:spLocks noGrp="1"/>
          </p:cNvSpPr>
          <p:nvPr>
            <p:ph type="sldNum" sz="quarter" idx="12"/>
          </p:nvPr>
        </p:nvSpPr>
        <p:spPr/>
        <p:txBody>
          <a:bodyPr/>
          <a:lstStyle/>
          <a:p>
            <a:fld id="{5E760C49-C21F-C349-B509-93C281143DFD}" type="slidenum">
              <a:rPr lang="en-US" smtClean="0"/>
              <a:t>‹Nº›</a:t>
            </a:fld>
            <a:endParaRPr lang="en-US"/>
          </a:p>
        </p:txBody>
      </p:sp>
    </p:spTree>
    <p:extLst>
      <p:ext uri="{BB962C8B-B14F-4D97-AF65-F5344CB8AC3E}">
        <p14:creationId xmlns:p14="http://schemas.microsoft.com/office/powerpoint/2010/main" val="22490745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64932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Meet Our 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a:p>
          <a:p>
            <a:endParaRPr lang="en-US"/>
          </a:p>
          <a:p>
            <a:r>
              <a:rPr lang="en-US"/>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Title</a:t>
            </a:r>
            <a:endParaRPr lang="en-US"/>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Title</a:t>
            </a:r>
            <a:endParaRPr lang="en-US"/>
          </a:p>
          <a:p>
            <a:pPr lvl="0"/>
            <a:endParaRPr lang="en-US"/>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000000"/>
                </a:solidFill>
                <a:latin typeface="+mn-lt"/>
              </a:defRPr>
            </a:lvl1pPr>
          </a:lstStyle>
          <a:p>
            <a:pPr lvl="0"/>
            <a:r>
              <a:rPr lang="en-US"/>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rgbClr val="000000"/>
                </a:solidFill>
                <a:latin typeface="Calibri" panose="020F0502020204030204" pitchFamily="34" charset="0"/>
                <a:cs typeface="Calibri" panose="020F0502020204030204" pitchFamily="34" charset="0"/>
              </a:defRPr>
            </a:lvl1pPr>
          </a:lstStyle>
          <a:p>
            <a:pPr lvl="0"/>
            <a:r>
              <a:rPr lang="en-US"/>
              <a:t>Meet Our Team</a:t>
            </a:r>
          </a:p>
        </p:txBody>
      </p:sp>
      <p:sp>
        <p:nvSpPr>
          <p:cNvPr id="20" name="Rectangle 19">
            <a:extLst>
              <a:ext uri="{FF2B5EF4-FFF2-40B4-BE49-F238E27FC236}">
                <a16:creationId xmlns:a16="http://schemas.microsoft.com/office/drawing/2014/main" id="{D64AD41C-3661-F040-90A1-EC23C041ED4E}"/>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TextBox 20">
            <a:extLst>
              <a:ext uri="{FF2B5EF4-FFF2-40B4-BE49-F238E27FC236}">
                <a16:creationId xmlns:a16="http://schemas.microsoft.com/office/drawing/2014/main" id="{81CCB233-79D4-BF49-8A14-B41B68CEBFD1}"/>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401440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304325"/>
            <a:ext cx="771474" cy="699416"/>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rgbClr val="000000"/>
                </a:solidFill>
                <a:latin typeface="+mn-lt"/>
              </a:defRPr>
            </a:lvl1pPr>
          </a:lstStyle>
          <a:p>
            <a:pPr lvl="0"/>
            <a:r>
              <a:rPr lang="en-US"/>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cxnSp>
        <p:nvCxnSpPr>
          <p:cNvPr id="26" name="Straight Connector 25">
            <a:extLst>
              <a:ext uri="{FF2B5EF4-FFF2-40B4-BE49-F238E27FC236}">
                <a16:creationId xmlns:a16="http://schemas.microsoft.com/office/drawing/2014/main" id="{7265BA10-27AC-8DFB-EB4D-CB4CB8DB60B1}"/>
              </a:ext>
            </a:extLst>
          </p:cNvPr>
          <p:cNvCxnSpPr>
            <a:cxnSpLocks/>
          </p:cNvCxnSpPr>
          <p:nvPr userDrawn="1"/>
        </p:nvCxnSpPr>
        <p:spPr>
          <a:xfrm>
            <a:off x="5755907" y="628636"/>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DB4AC659-FA7B-A22D-3639-9EE04511DF3C}"/>
              </a:ext>
            </a:extLst>
          </p:cNvPr>
          <p:cNvSpPr/>
          <p:nvPr userDrawn="1"/>
        </p:nvSpPr>
        <p:spPr>
          <a:xfrm>
            <a:off x="6347624" y="150731"/>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5">
            <a:extLst>
              <a:ext uri="{FF2B5EF4-FFF2-40B4-BE49-F238E27FC236}">
                <a16:creationId xmlns:a16="http://schemas.microsoft.com/office/drawing/2014/main" id="{92A553CF-25DC-E036-4138-E406EB5F23DB}"/>
              </a:ext>
            </a:extLst>
          </p:cNvPr>
          <p:cNvSpPr>
            <a:spLocks noGrp="1"/>
          </p:cNvSpPr>
          <p:nvPr>
            <p:ph type="body" sz="quarter" idx="27" hasCustomPrompt="1"/>
          </p:nvPr>
        </p:nvSpPr>
        <p:spPr>
          <a:xfrm>
            <a:off x="6487165" y="200249"/>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3</a:t>
            </a:r>
          </a:p>
        </p:txBody>
      </p:sp>
      <p:sp>
        <p:nvSpPr>
          <p:cNvPr id="29" name="Text Placeholder 25">
            <a:extLst>
              <a:ext uri="{FF2B5EF4-FFF2-40B4-BE49-F238E27FC236}">
                <a16:creationId xmlns:a16="http://schemas.microsoft.com/office/drawing/2014/main" id="{8D61E417-1CD6-585E-CF66-49072A258C44}"/>
              </a:ext>
            </a:extLst>
          </p:cNvPr>
          <p:cNvSpPr>
            <a:spLocks noGrp="1"/>
          </p:cNvSpPr>
          <p:nvPr>
            <p:ph type="body" sz="quarter" idx="28" hasCustomPrompt="1"/>
          </p:nvPr>
        </p:nvSpPr>
        <p:spPr>
          <a:xfrm>
            <a:off x="7215860" y="150731"/>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Tree>
    <p:extLst>
      <p:ext uri="{BB962C8B-B14F-4D97-AF65-F5344CB8AC3E}">
        <p14:creationId xmlns:p14="http://schemas.microsoft.com/office/powerpoint/2010/main" val="414333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13000" b="1" i="0" baseline="0">
                <a:solidFill>
                  <a:srgbClr val="FFD100"/>
                </a:solidFill>
                <a:latin typeface="Times New Roman" charset="0"/>
                <a:ea typeface="Times New Roman" charset="0"/>
                <a:cs typeface="Times New Roman" charset="0"/>
              </a:defRPr>
            </a:lvl1pPr>
          </a:lstStyle>
          <a:p>
            <a:pPr lvl="0"/>
            <a:r>
              <a:rPr lang="en-US"/>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Autofit/>
          </a:bodyPr>
          <a:lstStyle>
            <a:lvl1pPr marL="0" indent="0" algn="l">
              <a:buNone/>
              <a:defRPr sz="13000" b="1" i="0" baseline="0">
                <a:solidFill>
                  <a:srgbClr val="FFD100"/>
                </a:solidFill>
                <a:latin typeface="Times New Roman" charset="0"/>
                <a:ea typeface="Times New Roman" charset="0"/>
                <a:cs typeface="Times New Roman" charset="0"/>
              </a:defRPr>
            </a:lvl1pPr>
          </a:lstStyle>
          <a:p>
            <a:pPr lvl="0"/>
            <a:r>
              <a:rPr lang="en-US"/>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to add photo</a:t>
            </a:r>
          </a:p>
        </p:txBody>
      </p:sp>
      <p:sp>
        <p:nvSpPr>
          <p:cNvPr id="11" name="Rectangle 10">
            <a:extLst>
              <a:ext uri="{FF2B5EF4-FFF2-40B4-BE49-F238E27FC236}">
                <a16:creationId xmlns:a16="http://schemas.microsoft.com/office/drawing/2014/main" id="{01E79E08-121F-EF40-B68F-2326DCD6818A}"/>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2" name="TextBox 11">
            <a:extLst>
              <a:ext uri="{FF2B5EF4-FFF2-40B4-BE49-F238E27FC236}">
                <a16:creationId xmlns:a16="http://schemas.microsoft.com/office/drawing/2014/main" id="{7AAC3C04-E420-5945-9FD1-6F6B40B5823A}"/>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65D64E-6DB1-4A41-947D-6D77DB334755}"/>
              </a:ext>
            </a:extLst>
          </p:cNvPr>
          <p:cNvSpPr/>
          <p:nvPr userDrawn="1"/>
        </p:nvSpPr>
        <p:spPr>
          <a:xfrm>
            <a:off x="241300" y="228600"/>
            <a:ext cx="11696700" cy="569531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a:extLst>
              <a:ext uri="{FF2B5EF4-FFF2-40B4-BE49-F238E27FC236}">
                <a16:creationId xmlns:a16="http://schemas.microsoft.com/office/drawing/2014/main" id="{60C79254-DD04-7E4B-828C-5CA56E48C9DE}"/>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13000" b="1" i="0" baseline="0">
                <a:solidFill>
                  <a:srgbClr val="000000"/>
                </a:solidFill>
                <a:latin typeface="Times New Roman" charset="0"/>
                <a:ea typeface="Times New Roman" charset="0"/>
                <a:cs typeface="Times New Roman" charset="0"/>
              </a:defRPr>
            </a:lvl1pPr>
          </a:lstStyle>
          <a:p>
            <a:pPr lvl="0"/>
            <a:r>
              <a:rPr lang="en-US"/>
              <a:t>”</a:t>
            </a:r>
          </a:p>
        </p:txBody>
      </p:sp>
      <p:sp>
        <p:nvSpPr>
          <p:cNvPr id="13" name="Text Placeholder 23">
            <a:extLst>
              <a:ext uri="{FF2B5EF4-FFF2-40B4-BE49-F238E27FC236}">
                <a16:creationId xmlns:a16="http://schemas.microsoft.com/office/drawing/2014/main" id="{A4E5A449-A8FD-D544-B3D3-37354D5B0DDD}"/>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rgbClr val="000000"/>
                </a:solidFill>
                <a:latin typeface="+mn-lt"/>
              </a:defRPr>
            </a:lvl1pPr>
          </a:lstStyle>
          <a:p>
            <a:pPr lvl="0"/>
            <a:r>
              <a:rPr lang="en-US"/>
              <a:t>Quote Slide</a:t>
            </a:r>
          </a:p>
        </p:txBody>
      </p:sp>
      <p:sp>
        <p:nvSpPr>
          <p:cNvPr id="14" name="Text Placeholder 23">
            <a:extLst>
              <a:ext uri="{FF2B5EF4-FFF2-40B4-BE49-F238E27FC236}">
                <a16:creationId xmlns:a16="http://schemas.microsoft.com/office/drawing/2014/main" id="{A180F79E-6991-EC4B-A8D6-4F047C14DA6D}"/>
              </a:ext>
            </a:extLst>
          </p:cNvPr>
          <p:cNvSpPr>
            <a:spLocks noGrp="1"/>
          </p:cNvSpPr>
          <p:nvPr>
            <p:ph type="body" sz="quarter" idx="15" hasCustomPrompt="1"/>
          </p:nvPr>
        </p:nvSpPr>
        <p:spPr>
          <a:xfrm>
            <a:off x="6718982" y="598304"/>
            <a:ext cx="2613204" cy="1221666"/>
          </a:xfrm>
        </p:spPr>
        <p:txBody>
          <a:bodyPr anchor="t">
            <a:noAutofit/>
          </a:bodyPr>
          <a:lstStyle>
            <a:lvl1pPr marL="0" indent="0" algn="l">
              <a:buNone/>
              <a:defRPr sz="13000" b="1" i="0" baseline="0">
                <a:solidFill>
                  <a:srgbClr val="000000"/>
                </a:solidFill>
                <a:latin typeface="Times New Roman" charset="0"/>
                <a:ea typeface="Times New Roman" charset="0"/>
                <a:cs typeface="Times New Roman" charset="0"/>
              </a:defRPr>
            </a:lvl1pPr>
          </a:lstStyle>
          <a:p>
            <a:pPr lvl="0"/>
            <a:r>
              <a:rPr lang="en-US"/>
              <a:t>“</a:t>
            </a:r>
          </a:p>
        </p:txBody>
      </p:sp>
      <p:sp>
        <p:nvSpPr>
          <p:cNvPr id="15" name="Picture Placeholder 2">
            <a:extLst>
              <a:ext uri="{FF2B5EF4-FFF2-40B4-BE49-F238E27FC236}">
                <a16:creationId xmlns:a16="http://schemas.microsoft.com/office/drawing/2014/main" id="{45B0059D-F32E-414A-BAC6-0279DA5761BF}"/>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to add photo</a:t>
            </a:r>
          </a:p>
        </p:txBody>
      </p:sp>
      <p:sp>
        <p:nvSpPr>
          <p:cNvPr id="16" name="Rectangle 15">
            <a:extLst>
              <a:ext uri="{FF2B5EF4-FFF2-40B4-BE49-F238E27FC236}">
                <a16:creationId xmlns:a16="http://schemas.microsoft.com/office/drawing/2014/main" id="{2A8FFB4B-FE6E-1445-9086-98AA1C167CB4}"/>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7" name="TextBox 16">
            <a:extLst>
              <a:ext uri="{FF2B5EF4-FFF2-40B4-BE49-F238E27FC236}">
                <a16:creationId xmlns:a16="http://schemas.microsoft.com/office/drawing/2014/main" id="{FC3EE403-BF92-5C4B-963E-1DEB80475324}"/>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920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241300" y="228600"/>
            <a:ext cx="11696700" cy="5695316"/>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rgbClr val="000000"/>
                </a:solidFill>
                <a:latin typeface="+mn-lt"/>
              </a:defRPr>
            </a:lvl1pPr>
          </a:lstStyle>
          <a:p>
            <a:pPr lvl="0"/>
            <a:r>
              <a:rPr lang="en-US"/>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rgbClr val="000000"/>
                </a:solidFill>
                <a:latin typeface="+mn-lt"/>
              </a:defRPr>
            </a:lvl1pPr>
          </a:lstStyle>
          <a:p>
            <a:pPr lvl="0"/>
            <a:r>
              <a:rPr lang="en-US"/>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21" name="Rectangle 20">
            <a:extLst>
              <a:ext uri="{FF2B5EF4-FFF2-40B4-BE49-F238E27FC236}">
                <a16:creationId xmlns:a16="http://schemas.microsoft.com/office/drawing/2014/main" id="{5B401573-3136-B04E-AB48-47CA1061F3EB}"/>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9" name="Picture 8" descr="Icon&#10;&#10;Description automatically generated with medium confidence">
            <a:extLst>
              <a:ext uri="{FF2B5EF4-FFF2-40B4-BE49-F238E27FC236}">
                <a16:creationId xmlns:a16="http://schemas.microsoft.com/office/drawing/2014/main" id="{22325080-AF67-C14B-9DA7-CE376BEEC2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2959" y="295269"/>
            <a:ext cx="4161378" cy="5695316"/>
          </a:xfrm>
          <a:prstGeom prst="rect">
            <a:avLst/>
          </a:prstGeom>
        </p:spPr>
      </p:pic>
      <p:sp>
        <p:nvSpPr>
          <p:cNvPr id="10" name="TextBox 9">
            <a:extLst>
              <a:ext uri="{FF2B5EF4-FFF2-40B4-BE49-F238E27FC236}">
                <a16:creationId xmlns:a16="http://schemas.microsoft.com/office/drawing/2014/main" id="{7C766157-FFB2-4A4F-AA24-0864D8EE6AEE}"/>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Gre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2FE68-7CC8-1646-9C36-2C3C69C0A393}"/>
              </a:ext>
            </a:extLst>
          </p:cNvPr>
          <p:cNvSpPr/>
          <p:nvPr userDrawn="1"/>
        </p:nvSpPr>
        <p:spPr>
          <a:xfrm>
            <a:off x="241300" y="228600"/>
            <a:ext cx="11696700" cy="569531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3">
            <a:extLst>
              <a:ext uri="{FF2B5EF4-FFF2-40B4-BE49-F238E27FC236}">
                <a16:creationId xmlns:a16="http://schemas.microsoft.com/office/drawing/2014/main" id="{B8417EBC-A29A-3844-B4F5-D498899BAC8B}"/>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rgbClr val="000000"/>
                </a:solidFill>
                <a:latin typeface="+mn-lt"/>
              </a:defRPr>
            </a:lvl1pPr>
          </a:lstStyle>
          <a:p>
            <a:pPr lvl="0"/>
            <a:r>
              <a:rPr lang="en-US"/>
              <a:t>Divider</a:t>
            </a:r>
          </a:p>
        </p:txBody>
      </p:sp>
      <p:sp>
        <p:nvSpPr>
          <p:cNvPr id="11" name="Text Placeholder 23">
            <a:extLst>
              <a:ext uri="{FF2B5EF4-FFF2-40B4-BE49-F238E27FC236}">
                <a16:creationId xmlns:a16="http://schemas.microsoft.com/office/drawing/2014/main" id="{F6458FEC-C951-8642-A3B9-1DA1AC213093}"/>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rgbClr val="000000"/>
                </a:solidFill>
                <a:latin typeface="+mn-lt"/>
              </a:defRPr>
            </a:lvl1pPr>
          </a:lstStyle>
          <a:p>
            <a:pPr lvl="0"/>
            <a:r>
              <a:rPr lang="en-US"/>
              <a:t>01</a:t>
            </a:r>
          </a:p>
        </p:txBody>
      </p:sp>
      <p:sp>
        <p:nvSpPr>
          <p:cNvPr id="12" name="Rectangle 11">
            <a:extLst>
              <a:ext uri="{FF2B5EF4-FFF2-40B4-BE49-F238E27FC236}">
                <a16:creationId xmlns:a16="http://schemas.microsoft.com/office/drawing/2014/main" id="{37E951DA-E70F-1B41-A73A-ACA59D805E7B}"/>
              </a:ext>
            </a:extLst>
          </p:cNvPr>
          <p:cNvSpPr/>
          <p:nvPr userDrawn="1"/>
        </p:nvSpPr>
        <p:spPr>
          <a:xfrm rot="5400000" flipV="1">
            <a:off x="1375154" y="1210306"/>
            <a:ext cx="1008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sp>
        <p:nvSpPr>
          <p:cNvPr id="13" name="Rectangle 12">
            <a:extLst>
              <a:ext uri="{FF2B5EF4-FFF2-40B4-BE49-F238E27FC236}">
                <a16:creationId xmlns:a16="http://schemas.microsoft.com/office/drawing/2014/main" id="{ED4CA8DF-9E90-C84C-AD0D-9A398781FE1B}"/>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Montserrat Light" charset="0"/>
            </a:endParaRPr>
          </a:p>
        </p:txBody>
      </p:sp>
      <p:pic>
        <p:nvPicPr>
          <p:cNvPr id="14" name="Picture 13" descr="Icon&#10;&#10;Description automatically generated with medium confidence">
            <a:extLst>
              <a:ext uri="{FF2B5EF4-FFF2-40B4-BE49-F238E27FC236}">
                <a16:creationId xmlns:a16="http://schemas.microsoft.com/office/drawing/2014/main" id="{35BFF2BC-D3C8-7647-A662-02D7A1E3CC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2959" y="295269"/>
            <a:ext cx="4161378" cy="5695316"/>
          </a:xfrm>
          <a:prstGeom prst="rect">
            <a:avLst/>
          </a:prstGeom>
        </p:spPr>
      </p:pic>
      <p:sp>
        <p:nvSpPr>
          <p:cNvPr id="15" name="TextBox 14">
            <a:extLst>
              <a:ext uri="{FF2B5EF4-FFF2-40B4-BE49-F238E27FC236}">
                <a16:creationId xmlns:a16="http://schemas.microsoft.com/office/drawing/2014/main" id="{F2EEDFD3-46C8-FE4A-99B2-441927A90781}"/>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5339404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7/21/2022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‹Nº›</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77" r:id="rId5"/>
    <p:sldLayoutId id="2147483840" r:id="rId6"/>
    <p:sldLayoutId id="2147483841" r:id="rId7"/>
    <p:sldLayoutId id="2147483861" r:id="rId8"/>
    <p:sldLayoutId id="2147483862" r:id="rId9"/>
    <p:sldLayoutId id="2147483863" r:id="rId10"/>
    <p:sldLayoutId id="2147483835" r:id="rId11"/>
    <p:sldLayoutId id="2147483836" r:id="rId12"/>
    <p:sldLayoutId id="2147483831" r:id="rId13"/>
    <p:sldLayoutId id="2147483846" r:id="rId14"/>
    <p:sldLayoutId id="2147483873" r:id="rId15"/>
    <p:sldLayoutId id="2147483834" r:id="rId16"/>
    <p:sldLayoutId id="2147483845" r:id="rId17"/>
    <p:sldLayoutId id="2147483878" r:id="rId18"/>
    <p:sldLayoutId id="2147483869" r:id="rId19"/>
    <p:sldLayoutId id="2147483866" r:id="rId20"/>
    <p:sldLayoutId id="2147483833" r:id="rId21"/>
    <p:sldLayoutId id="2147483847" r:id="rId22"/>
    <p:sldLayoutId id="2147483871" r:id="rId23"/>
    <p:sldLayoutId id="2147483870" r:id="rId24"/>
    <p:sldLayoutId id="2147483872" r:id="rId25"/>
    <p:sldLayoutId id="2147483837" r:id="rId26"/>
    <p:sldLayoutId id="2147483838" r:id="rId27"/>
    <p:sldLayoutId id="2147483844" r:id="rId28"/>
    <p:sldLayoutId id="2147483848" r:id="rId29"/>
    <p:sldLayoutId id="2147483849" r:id="rId30"/>
    <p:sldLayoutId id="2147483851" r:id="rId31"/>
    <p:sldLayoutId id="2147483854" r:id="rId32"/>
    <p:sldLayoutId id="2147483855" r:id="rId33"/>
    <p:sldLayoutId id="2147483856" r:id="rId34"/>
    <p:sldLayoutId id="2147483857" r:id="rId35"/>
    <p:sldLayoutId id="2147483864" r:id="rId36"/>
    <p:sldLayoutId id="2147483881" r:id="rId37"/>
    <p:sldLayoutId id="2147483852" r:id="rId38"/>
    <p:sldLayoutId id="2147483858" r:id="rId39"/>
    <p:sldLayoutId id="2147483859" r:id="rId40"/>
    <p:sldLayoutId id="2147483875" r:id="rId41"/>
    <p:sldLayoutId id="2147483860" r:id="rId42"/>
    <p:sldLayoutId id="2147483853" r:id="rId43"/>
    <p:sldLayoutId id="2147483874" r:id="rId44"/>
    <p:sldLayoutId id="2147483879" r:id="rId45"/>
    <p:sldLayoutId id="2147483880" r:id="rId4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loreal-paris.co.uk/face-care/age-perfect" TargetMode="External"/><Relationship Id="rId1" Type="http://schemas.openxmlformats.org/officeDocument/2006/relationships/slideLayout" Target="../slideLayouts/slideLayout10.xml"/><Relationship Id="rId4" Type="http://schemas.openxmlformats.org/officeDocument/2006/relationships/hyperlink" Target="https://www.foodnavigator.com/Article/2016/09/22/Food-for-seniors-The-million-dollar-opportunity-that-industry-is-in-denial-about"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www.pineau.fr/fr/le-pineau-des-charentes/notre-histoire" TargetMode="External"/><Relationship Id="rId2" Type="http://schemas.openxmlformats.org/officeDocument/2006/relationships/slideLayout" Target="../slideLayouts/slideLayout21.xml"/><Relationship Id="rId1" Type="http://schemas.openxmlformats.org/officeDocument/2006/relationships/video" Target="https://www.youtube.com/embed/64FwV9NfBwk?feature=oembed" TargetMode="External"/><Relationship Id="rId5" Type="http://schemas.openxmlformats.org/officeDocument/2006/relationships/image" Target="../media/image20.jpeg"/><Relationship Id="rId4" Type="http://schemas.openxmlformats.org/officeDocument/2006/relationships/hyperlink" Target="https://www.youtube.com/watch?v=64FwV9NfBwk"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nutritionaloutlook.com/view/elderly-customers-food-supplement-marketing-opportunities" TargetMode="Externa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nutritionaloutlook.com/view/elderly-customers-food-supplement-marketing-opportunities" TargetMode="External"/><Relationship Id="rId1" Type="http://schemas.openxmlformats.org/officeDocument/2006/relationships/slideLayout" Target="../slideLayouts/slideLayout40.xml"/><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2" Type="http://schemas.openxmlformats.org/officeDocument/2006/relationships/hyperlink" Target="https://www.semrush.com/blog/7-tips-for-marketing-effectively-to-seniors/" TargetMode="Externa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hyperlink" Target="https://www.semrush.com/blog/7-tips-for-marketing-effectively-to-seniors/" TargetMode="External"/><Relationship Id="rId2" Type="http://schemas.openxmlformats.org/officeDocument/2006/relationships/image" Target="../media/image23.jpe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3.xml"/><Relationship Id="rId1" Type="http://schemas.openxmlformats.org/officeDocument/2006/relationships/video" Target="https://www.youtube.com/embed/ikuiByrF6rs?feature=oembed" TargetMode="External"/><Relationship Id="rId5" Type="http://schemas.openxmlformats.org/officeDocument/2006/relationships/hyperlink" Target="https://www.semrush.com/blog/7-tips-for-marketing-effectively-to-seniors/" TargetMode="External"/><Relationship Id="rId4" Type="http://schemas.openxmlformats.org/officeDocument/2006/relationships/hyperlink" Target="https://www.youtube.com/watch?v=ikuiByrF6rs"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www.semrush.com/blog/7-tips-for-marketing-effectively-to-seniors/" TargetMode="Externa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hyperlink" Target="https://www.semrush.com/blog/7-tips-for-marketing-effectively-to-seniors/" TargetMode="External"/><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hyperlink" Target="http://www.pewinternet.org/2015/04/01/us-smartphone-use-in-2015/" TargetMode="External"/><Relationship Id="rId1" Type="http://schemas.openxmlformats.org/officeDocument/2006/relationships/slideLayout" Target="../slideLayouts/slideLayout23.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ec.europa.eu/eurostat/cache/infographs/elderly/index.html" TargetMode="External"/><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3.xml"/><Relationship Id="rId5" Type="http://schemas.openxmlformats.org/officeDocument/2006/relationships/hyperlink" Target="https://www.semrush.com/blog/7-tips-for-marketing-effectively-to-seniors/" TargetMode="External"/><Relationship Id="rId4" Type="http://schemas.openxmlformats.org/officeDocument/2006/relationships/image" Target="../media/image38.svg"/></Relationships>
</file>

<file path=ppt/slides/_rels/slide22.xml.rels><?xml version="1.0" encoding="UTF-8" standalone="yes"?>
<Relationships xmlns="http://schemas.openxmlformats.org/package/2006/relationships"><Relationship Id="rId3" Type="http://schemas.openxmlformats.org/officeDocument/2006/relationships/hyperlink" Target="https://www.joycetimmins.com/" TargetMode="External"/><Relationship Id="rId2" Type="http://schemas.openxmlformats.org/officeDocument/2006/relationships/hyperlink" Target="https://www.semrush.com/blog/7-tips-for-marketing-effectively-to-seniors/" TargetMode="External"/><Relationship Id="rId1" Type="http://schemas.openxmlformats.org/officeDocument/2006/relationships/slideLayout" Target="../slideLayouts/slideLayout23.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ec.europa.eu/eurostat/documents/3217494/7089681/KS-04-15-567-EN-N.pdf/8b2459fe-0e4e-4bb7-bca7-7522999c3bfd?t=1448464474000" TargetMode="Externa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hyperlink" Target="https://www3.mruni.eu/~int.economics/5nr/Isoraite.pdf"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hyperlink" Target="https://www.suddenlysenior.com/advertising-to-seniors/#10-Tips-to-Marketing-to-Seniors-Best-Way-to-Advertise-to-Seniors" TargetMode="External"/><Relationship Id="rId2" Type="http://schemas.openxmlformats.org/officeDocument/2006/relationships/image" Target="../media/image42.jpeg"/><Relationship Id="rId1" Type="http://schemas.openxmlformats.org/officeDocument/2006/relationships/slideLayout" Target="../slideLayouts/slideLayout16.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8" Type="http://schemas.openxmlformats.org/officeDocument/2006/relationships/hyperlink" Target="https://www.suddenlysenior.com/advertising-to-seniors/#10-Tips-to-Marketing-to-Seniors-Best-Way-to-Advertise-to-Seniors" TargetMode="External"/><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notesSlide" Target="../notesSlides/notesSlide3.xml"/><Relationship Id="rId7" Type="http://schemas.openxmlformats.org/officeDocument/2006/relationships/hyperlink" Target="https://www.youtube.com/watch?v=Pxo33L9QFUA" TargetMode="External"/><Relationship Id="rId2" Type="http://schemas.openxmlformats.org/officeDocument/2006/relationships/slideLayout" Target="../slideLayouts/slideLayout21.xml"/><Relationship Id="rId1" Type="http://schemas.openxmlformats.org/officeDocument/2006/relationships/video" Target="https://www.youtube.com/embed/Pxo33L9QFUA?feature=oembed" TargetMode="External"/><Relationship Id="rId6" Type="http://schemas.openxmlformats.org/officeDocument/2006/relationships/image" Target="../media/image52.jpeg"/><Relationship Id="rId5" Type="http://schemas.openxmlformats.org/officeDocument/2006/relationships/hyperlink" Target="https://www.ageuk.org.uk/get-involved/volunteer/donate-your-words/?utm_source=retail&amp;utm_medium=offline&amp;utm_campaign=cadbury" TargetMode="External"/><Relationship Id="rId4" Type="http://schemas.openxmlformats.org/officeDocument/2006/relationships/hyperlink" Target="https://www.cadbury.co.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hashtag/letsjustagree" TargetMode="External"/><Relationship Id="rId2" Type="http://schemas.openxmlformats.org/officeDocument/2006/relationships/slideLayout" Target="../slideLayouts/slideLayout21.xml"/><Relationship Id="rId1" Type="http://schemas.openxmlformats.org/officeDocument/2006/relationships/video" Target="https://www.youtube.com/embed/jyrG0LEqBD0?feature=oembed" TargetMode="External"/><Relationship Id="rId5" Type="http://schemas.openxmlformats.org/officeDocument/2006/relationships/hyperlink" Target="https://www.youtube.com/watch?v=jyrG0LEqBD0" TargetMode="External"/><Relationship Id="rId4" Type="http://schemas.openxmlformats.org/officeDocument/2006/relationships/image" Target="../media/image54.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6.png"/><Relationship Id="rId2" Type="http://schemas.openxmlformats.org/officeDocument/2006/relationships/slideLayout" Target="../slideLayouts/slideLayout21.xml"/><Relationship Id="rId1" Type="http://schemas.openxmlformats.org/officeDocument/2006/relationships/video" Target="https://www.youtube.com/embed/PInI-M0qjBs?feature=oembed" TargetMode="External"/><Relationship Id="rId6" Type="http://schemas.openxmlformats.org/officeDocument/2006/relationships/hyperlink" Target="https://www.youtube.com/watch?v=PInI-M0qjBs" TargetMode="External"/><Relationship Id="rId5" Type="http://schemas.openxmlformats.org/officeDocument/2006/relationships/image" Target="../media/image55.jpeg"/><Relationship Id="rId4" Type="http://schemas.openxmlformats.org/officeDocument/2006/relationships/hyperlink" Target="https://jacobs.ie/"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XpyiX7rpvTo" TargetMode="External"/><Relationship Id="rId2" Type="http://schemas.openxmlformats.org/officeDocument/2006/relationships/hyperlink" Target="https://www.youtube.com/watch?v=vR4bMax8c0g" TargetMode="External"/><Relationship Id="rId1" Type="http://schemas.openxmlformats.org/officeDocument/2006/relationships/slideLayout" Target="../slideLayouts/slideLayout17.xml"/><Relationship Id="rId5" Type="http://schemas.openxmlformats.org/officeDocument/2006/relationships/hyperlink" Target="https://www.foodpr.ie/food-nostalgia/" TargetMode="External"/><Relationship Id="rId4" Type="http://schemas.openxmlformats.org/officeDocument/2006/relationships/hyperlink" Target="https://vimeo.com/522720122"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semrush.com/blog/how-to-create-effective-marketing-strategies-for-your-business"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hyperlink" Target="https://blog.hubspot.com/marketing/how-to-increase-market-share" TargetMode="Externa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hyperlink" Target="https://recurpost.com/blog/food-marketing-strategy/" TargetMode="External"/><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s://www.semrush.com/blog/6-market-analysis-steps-to-building-a-surefire-marketing-strategy/" TargetMode="Externa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38.xml"/><Relationship Id="rId5" Type="http://schemas.openxmlformats.org/officeDocument/2006/relationships/hyperlink" Target="../Documents/Master/Work/PIFS/Module%206/Purchase%20&amp;%20Volery,%202020.pdf" TargetMode="External"/><Relationship Id="rId4" Type="http://schemas.openxmlformats.org/officeDocument/2006/relationships/image" Target="../media/image76.png"/></Relationships>
</file>

<file path=ppt/slides/_rels/slide4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hyperlink" Target="https://doi.org/10.1108/03090560910923238"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0.xml"/><Relationship Id="rId1" Type="http://schemas.openxmlformats.org/officeDocument/2006/relationships/slideLayout" Target="../slideLayouts/slideLayout45.xml"/><Relationship Id="rId4" Type="http://schemas.openxmlformats.org/officeDocument/2006/relationships/image" Target="../media/image80.svg"/></Relationships>
</file>

<file path=ppt/slides/_rels/slide52.xml.rels><?xml version="1.0" encoding="UTF-8" standalone="yes"?>
<Relationships xmlns="http://schemas.openxmlformats.org/package/2006/relationships"><Relationship Id="rId8" Type="http://schemas.openxmlformats.org/officeDocument/2006/relationships/image" Target="../media/image86.svg"/><Relationship Id="rId13" Type="http://schemas.openxmlformats.org/officeDocument/2006/relationships/image" Target="../media/image91.pn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90.svg"/><Relationship Id="rId2" Type="http://schemas.openxmlformats.org/officeDocument/2006/relationships/hyperlink" Target="https://www.marketingtutor.net/innovative-marketing/" TargetMode="External"/><Relationship Id="rId1" Type="http://schemas.openxmlformats.org/officeDocument/2006/relationships/slideLayout" Target="../slideLayouts/slideLayout20.xml"/><Relationship Id="rId6" Type="http://schemas.openxmlformats.org/officeDocument/2006/relationships/image" Target="../media/image84.svg"/><Relationship Id="rId11" Type="http://schemas.openxmlformats.org/officeDocument/2006/relationships/image" Target="../media/image89.png"/><Relationship Id="rId5" Type="http://schemas.openxmlformats.org/officeDocument/2006/relationships/image" Target="../media/image83.png"/><Relationship Id="rId10" Type="http://schemas.openxmlformats.org/officeDocument/2006/relationships/image" Target="../media/image88.svg"/><Relationship Id="rId4" Type="http://schemas.openxmlformats.org/officeDocument/2006/relationships/image" Target="../media/image82.svg"/><Relationship Id="rId9" Type="http://schemas.openxmlformats.org/officeDocument/2006/relationships/image" Target="../media/image87.png"/><Relationship Id="rId14" Type="http://schemas.openxmlformats.org/officeDocument/2006/relationships/image" Target="../media/image92.svg"/></Relationships>
</file>

<file path=ppt/slides/_rels/slide5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s://ezproxy.fh-muenster.de/login?qurl=https%3A%2F%2Fwww.wiso-net.de%2Fdocument%2FECON__747055890" TargetMode="External"/><Relationship Id="rId7" Type="http://schemas.openxmlformats.org/officeDocument/2006/relationships/diagramQuickStyle" Target="../diagrams/quickStyle2.xml"/><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s://youngthrives.com/innovative-marketing-strategies-examples/" TargetMode="External"/><Relationship Id="rId9" Type="http://schemas.microsoft.com/office/2007/relationships/diagramDrawing" Target="../diagrams/drawing2.xml"/></Relationships>
</file>

<file path=ppt/slides/_rels/slide5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hyperlink" Target="https://youngthrives.com/innovative-marketing-strategies-examples/"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marketingtutor.net/innovative-marketing/" TargetMode="External"/><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s://doi.org/10.15586/ijfs.v33i2.2031" TargetMode="External"/><Relationship Id="rId2" Type="http://schemas.openxmlformats.org/officeDocument/2006/relationships/notesSlide" Target="../notesSlides/notesSlide13.xml"/><Relationship Id="rId1" Type="http://schemas.openxmlformats.org/officeDocument/2006/relationships/slideLayout" Target="../slideLayouts/slideLayout22.xml"/><Relationship Id="rId6" Type="http://schemas.openxmlformats.org/officeDocument/2006/relationships/image" Target="../media/image95.jpeg"/><Relationship Id="rId5" Type="http://schemas.openxmlformats.org/officeDocument/2006/relationships/hyperlink" Target="https://www.instagram.com/" TargetMode="External"/><Relationship Id="rId4" Type="http://schemas.openxmlformats.org/officeDocument/2006/relationships/hyperlink" Target="https://www.facebook.com/pifsproject"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hyperlink" Target="https://www.zoho.com/social/journal/how-to-use-instagram-polls-for-your-business.html" TargetMode="External"/><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hyperlink" Target="doi:%2010.19030/jber.v8i12.784" TargetMode="External"/><Relationship Id="rId7" Type="http://schemas.openxmlformats.org/officeDocument/2006/relationships/diagramLayout" Target="../diagrams/layout3.xml"/><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diagramData" Target="../diagrams/data3.xml"/><Relationship Id="rId5" Type="http://schemas.openxmlformats.org/officeDocument/2006/relationships/hyperlink" Target="https://doi.org/10.1007/978-3-662-55381-7" TargetMode="External"/><Relationship Id="rId10" Type="http://schemas.microsoft.com/office/2007/relationships/diagramDrawing" Target="../diagrams/drawing3.xml"/><Relationship Id="rId4" Type="http://schemas.openxmlformats.org/officeDocument/2006/relationships/hyperlink" Target="doi:%2010.1016/j.heliyon.2018.%20e00610" TargetMode="External"/><Relationship Id="rId9" Type="http://schemas.openxmlformats.org/officeDocument/2006/relationships/diagramColors" Target="../diagrams/colors3.xml"/></Relationships>
</file>

<file path=ppt/slides/_rels/slide59.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hyperlink" Target="https://www.marketingtutor.net/innovative-marketing/" TargetMode="External"/><Relationship Id="rId2" Type="http://schemas.openxmlformats.org/officeDocument/2006/relationships/image" Target="../media/image106.jpe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hyperlink" Target="https://www.marketingtutor.net/innovative-marketing/"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7.xml"/><Relationship Id="rId1" Type="http://schemas.openxmlformats.org/officeDocument/2006/relationships/slideLayout" Target="../slideLayouts/slideLayout19.xml"/><Relationship Id="rId5" Type="http://schemas.openxmlformats.org/officeDocument/2006/relationships/image" Target="../media/image109.png"/><Relationship Id="rId4" Type="http://schemas.openxmlformats.org/officeDocument/2006/relationships/hyperlink" Target="https://www.innovatingfoodforseniors.eu/good-practice-guide-for-vet-trainers-es/"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juspy.com/" TargetMode="External"/><Relationship Id="rId2" Type="http://schemas.openxmlformats.org/officeDocument/2006/relationships/image" Target="../media/image110.png"/><Relationship Id="rId1" Type="http://schemas.openxmlformats.org/officeDocument/2006/relationships/slideLayout" Target="../slideLayouts/slideLayout22.xml"/><Relationship Id="rId4" Type="http://schemas.openxmlformats.org/officeDocument/2006/relationships/image" Target="../media/image11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hyperlink" Target="https://doi.org/10.1080/00913367.2022.2039886" TargetMode="Externa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s://capitalcounselor.com/branding-statistics/#:~:text=Branding%20stats%20reveal%2059%25%20of%20consumers%20would%20rather,consumers%20to%20a%20new%20product%2C%20trustworthiness%20is%20key." TargetMode="External"/><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hyperlink" Target="https://sendpulse.com/support/glossary/brand-platform#:~:text=According%20to%20Smallbiggenius%2C%2089%25%20of%20shoppers%20stay%20loyal,the%20customers%2C%20increase%20brand%20loyalty%2C%20and%20sell%20more."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hyperlink" Target="https://simplicable.com/new/brand-awareness" TargetMode="External"/><Relationship Id="rId2" Type="http://schemas.openxmlformats.org/officeDocument/2006/relationships/hyperlink" Target="https://www.voxco.com/blog/brand-awareness/" TargetMode="Externa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hyperlink" Target="https://recurpost.com/blog/food-marketing-strategy/" TargetMode="External"/><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3" Type="http://schemas.openxmlformats.org/officeDocument/2006/relationships/hyperlink" Target="https://ec.europa.eu/eurostat/documents/3217494/7089681/KS-04-15-567-EN-N.pdf/8b2459fe-0e4e-4bb7-bca7-7522999c3bfd?t=1448464474000" TargetMode="External"/><Relationship Id="rId2" Type="http://schemas.openxmlformats.org/officeDocument/2006/relationships/image" Target="../media/image120.jpe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hyperlink" Target="https://recurpost.com/blog/food-marketing-strategy/" TargetMode="Externa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hyperlink" Target="https://doi.org/10.15586/ijfs.v33i2.2031" TargetMode="Externa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hyperlink" Target="https://www.innocentdrinks.co.uk/get-in-touch" TargetMode="External"/><Relationship Id="rId2" Type="http://schemas.openxmlformats.org/officeDocument/2006/relationships/hyperlink" Target="https://www.innocentdrinks.co.uk/" TargetMode="External"/><Relationship Id="rId1" Type="http://schemas.openxmlformats.org/officeDocument/2006/relationships/slideLayout" Target="../slideLayouts/slideLayout14.xml"/><Relationship Id="rId4" Type="http://schemas.openxmlformats.org/officeDocument/2006/relationships/image" Target="../media/image122.png"/></Relationships>
</file>

<file path=ppt/slides/_rels/slide78.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5.svg"/><Relationship Id="rId7" Type="http://schemas.openxmlformats.org/officeDocument/2006/relationships/image" Target="../media/image129.svg"/><Relationship Id="rId2" Type="http://schemas.openxmlformats.org/officeDocument/2006/relationships/image" Target="../media/image124.png"/><Relationship Id="rId1" Type="http://schemas.openxmlformats.org/officeDocument/2006/relationships/slideLayout" Target="../slideLayouts/slideLayout46.xml"/><Relationship Id="rId6" Type="http://schemas.openxmlformats.org/officeDocument/2006/relationships/image" Target="../media/image128.png"/><Relationship Id="rId5" Type="http://schemas.openxmlformats.org/officeDocument/2006/relationships/image" Target="../media/image127.svg"/><Relationship Id="rId10" Type="http://schemas.openxmlformats.org/officeDocument/2006/relationships/hyperlink" Target="10.1007/978-1-4939-0277-4_8" TargetMode="External"/><Relationship Id="rId4" Type="http://schemas.openxmlformats.org/officeDocument/2006/relationships/image" Target="../media/image126.png"/><Relationship Id="rId9" Type="http://schemas.openxmlformats.org/officeDocument/2006/relationships/image" Target="../media/image131.sv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sopexa.com/en/news/know-how-to-talk-to-seniors/" TargetMode="External"/><Relationship Id="rId1" Type="http://schemas.openxmlformats.org/officeDocument/2006/relationships/slideLayout" Target="../slideLayouts/slideLayout14.xml"/><Relationship Id="rId4" Type="http://schemas.openxmlformats.org/officeDocument/2006/relationships/hyperlink" Target="https://opentextbc.ca/introductiontosociology/chapter/chapter13-aging-and-the-elderly/" TargetMode="External"/></Relationships>
</file>

<file path=ppt/slides/_rels/slide80.xml.rels><?xml version="1.0" encoding="UTF-8" standalone="yes"?>
<Relationships xmlns="http://schemas.openxmlformats.org/package/2006/relationships"><Relationship Id="rId2" Type="http://schemas.openxmlformats.org/officeDocument/2006/relationships/hyperlink" Target="http://doi.org/10.1007/978-1-4939-0277-4_8" TargetMode="External"/><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3" Type="http://schemas.openxmlformats.org/officeDocument/2006/relationships/hyperlink" Target="http://www.nnyagdev.org/maplefactsheets/CMB%20105%20Brand%20Awareness.pdf" TargetMode="External"/><Relationship Id="rId2" Type="http://schemas.openxmlformats.org/officeDocument/2006/relationships/image" Target="../media/image132.jpe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hyperlink" Target="https://blog.taboola.com/increase-brand-awareness-today/" TargetMode="External"/><Relationship Id="rId2" Type="http://schemas.openxmlformats.org/officeDocument/2006/relationships/hyperlink" Target="https://www.voxco.com/blog/six-strategies-to-boost-your-companys-brand-awareness/" TargetMode="External"/><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hyperlink" Target="10.1002/mar.21558" TargetMode="External"/><Relationship Id="rId1" Type="http://schemas.openxmlformats.org/officeDocument/2006/relationships/slideLayout" Target="../slideLayouts/slideLayout15.xml"/><Relationship Id="rId4" Type="http://schemas.openxmlformats.org/officeDocument/2006/relationships/hyperlink" Target="https://www.soocial.com/radio-listening-statistics/"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hyperlink" Target="https://www.nutritionaloutlook.com/view/elderly-customers-food-supplement-marketing-opportunities" TargetMode="External"/><Relationship Id="rId1" Type="http://schemas.openxmlformats.org/officeDocument/2006/relationships/slideLayout" Target="../slideLayouts/slideLayout40.xml"/></Relationships>
</file>

<file path=ppt/slides/_rels/slide8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nutritionaloutlook.com/view/elderly-customers-food-supplement-marketing-opportunities" TargetMode="External"/><Relationship Id="rId1" Type="http://schemas.openxmlformats.org/officeDocument/2006/relationships/slideLayout" Target="../slideLayouts/slideLayout40.xml"/><Relationship Id="rId4" Type="http://schemas.openxmlformats.org/officeDocument/2006/relationships/image" Target="../media/image22.svg"/></Relationships>
</file>

<file path=ppt/slides/_rels/slide8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s://www.brafton.com/blog/strategy/7-of-the-most-innovative-marketing-strategies-and-what-they-teach-us/" TargetMode="External"/><Relationship Id="rId7" Type="http://schemas.openxmlformats.org/officeDocument/2006/relationships/diagramColors" Target="../diagrams/colors4.xml"/><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9.xml.rels><?xml version="1.0" encoding="UTF-8" standalone="yes"?>
<Relationships xmlns="http://schemas.openxmlformats.org/package/2006/relationships"><Relationship Id="rId2" Type="http://schemas.openxmlformats.org/officeDocument/2006/relationships/hyperlink" Target="http://www.innovatingfoodforsenior.eu/" TargetMode="Externa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hyperlink" Target="https://www.foodnavigator.com/Article/2016/09/22/Food-for-seniors-The-million-dollar-opportunity-that-industry-is-in-denial-about"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592923" y="3866884"/>
            <a:ext cx="7245872" cy="697353"/>
          </a:xfrm>
        </p:spPr>
        <p:txBody>
          <a:bodyPr>
            <a:noAutofit/>
          </a:bodyPr>
          <a:lstStyle/>
          <a:p>
            <a:r>
              <a:rPr lang="es-ES" sz="4000" b="1" dirty="0"/>
              <a:t>Módulo 6: Marketing para personas mayores</a:t>
            </a:r>
            <a:endParaRPr lang="en-US" sz="4000" b="1" dirty="0"/>
          </a:p>
        </p:txBody>
      </p:sp>
      <p:sp>
        <p:nvSpPr>
          <p:cNvPr id="4" name="TextBox 3">
            <a:extLst>
              <a:ext uri="{FF2B5EF4-FFF2-40B4-BE49-F238E27FC236}">
                <a16:creationId xmlns:a16="http://schemas.microsoft.com/office/drawing/2014/main" id="{2AD579E3-B4F1-8948-B6E3-095FFDE263C5}"/>
              </a:ext>
            </a:extLst>
          </p:cNvPr>
          <p:cNvSpPr txBox="1"/>
          <p:nvPr/>
        </p:nvSpPr>
        <p:spPr>
          <a:xfrm>
            <a:off x="7355558" y="5838143"/>
            <a:ext cx="4673881" cy="646331"/>
          </a:xfrm>
          <a:prstGeom prst="rect">
            <a:avLst/>
          </a:prstGeom>
          <a:noFill/>
        </p:spPr>
        <p:txBody>
          <a:bodyPr wrap="square">
            <a:spAutoFit/>
          </a:bodyPr>
          <a:lstStyle/>
          <a:p>
            <a:pPr algn="just"/>
            <a:r>
              <a:rPr lang="en-GB" sz="900">
                <a:solidFill>
                  <a:srgbClr val="000000"/>
                </a:solidFill>
              </a:rPr>
              <a:t>This programme  has been funded with support from the European Commission. The author is solely responsible for this publication (communication) and the Commission accepts no responsibility for any  use that may be made of the information contained therein                                          2020-1-DE02-KA202-007612</a:t>
            </a:r>
          </a:p>
        </p:txBody>
      </p:sp>
      <p:pic>
        <p:nvPicPr>
          <p:cNvPr id="5" name="Picture 4">
            <a:extLst>
              <a:ext uri="{FF2B5EF4-FFF2-40B4-BE49-F238E27FC236}">
                <a16:creationId xmlns:a16="http://schemas.microsoft.com/office/drawing/2014/main" id="{AC7E40F6-12D5-98CF-0E14-3EA5672E50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74443" y="5838143"/>
            <a:ext cx="1524000" cy="740311"/>
          </a:xfrm>
          <a:prstGeom prst="rect">
            <a:avLst/>
          </a:prstGeom>
        </p:spPr>
      </p:pic>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30E9492-0DAD-07A5-4639-6E92EE332C76}"/>
              </a:ext>
            </a:extLst>
          </p:cNvPr>
          <p:cNvSpPr>
            <a:spLocks noGrp="1"/>
          </p:cNvSpPr>
          <p:nvPr>
            <p:ph type="body" sz="quarter" idx="16"/>
          </p:nvPr>
        </p:nvSpPr>
        <p:spPr>
          <a:xfrm>
            <a:off x="1718561" y="113211"/>
            <a:ext cx="4716425" cy="1248450"/>
          </a:xfrm>
        </p:spPr>
        <p:txBody>
          <a:bodyPr vert="horz" lIns="91440" tIns="45720" rIns="91440" bIns="45720" rtlCol="0" anchor="t">
            <a:normAutofit/>
          </a:bodyPr>
          <a:lstStyle/>
          <a:p>
            <a:r>
              <a:rPr lang="es-ES" dirty="0"/>
              <a:t>Mira el enfoque del sector cosmético...</a:t>
            </a:r>
            <a:endParaRPr lang="en-IE" dirty="0"/>
          </a:p>
        </p:txBody>
      </p:sp>
      <p:sp>
        <p:nvSpPr>
          <p:cNvPr id="5" name="Text Placeholder 2">
            <a:extLst>
              <a:ext uri="{FF2B5EF4-FFF2-40B4-BE49-F238E27FC236}">
                <a16:creationId xmlns:a16="http://schemas.microsoft.com/office/drawing/2014/main" id="{AF8BCFD5-0EEE-4FAD-91DD-1C2544A95EE4}"/>
              </a:ext>
            </a:extLst>
          </p:cNvPr>
          <p:cNvSpPr txBox="1">
            <a:spLocks noGrp="1"/>
          </p:cNvSpPr>
          <p:nvPr>
            <p:ph type="body" sz="quarter" idx="18"/>
          </p:nvPr>
        </p:nvSpPr>
        <p:spPr>
          <a:xfrm>
            <a:off x="1682278" y="1468438"/>
            <a:ext cx="5127825" cy="452596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r>
              <a:rPr lang="es-ES" sz="2200" dirty="0">
                <a:hlinkClick r:id="rId2"/>
              </a:rPr>
              <a:t>Productos antienvejecimiento de L'Oréal</a:t>
            </a:r>
            <a:r>
              <a:rPr lang="es-ES" sz="2200" dirty="0"/>
              <a:t>: Estos productos no están dirigidos sólo a las personas mayores, sino a toda su base de clientes. Al crear un producto que satisface las </a:t>
            </a:r>
            <a:r>
              <a:rPr lang="es-ES" sz="2200" b="1" dirty="0"/>
              <a:t>necesidades especiales </a:t>
            </a:r>
            <a:r>
              <a:rPr lang="es-ES" sz="2200" dirty="0"/>
              <a:t>de los consumidores de más edad, pero que se comercializa para una gama más amplia de edades, </a:t>
            </a:r>
            <a:r>
              <a:rPr lang="es-ES" sz="2200" b="1" dirty="0"/>
              <a:t>incorporan un diseño</a:t>
            </a:r>
            <a:r>
              <a:rPr lang="es-ES" sz="2200" dirty="0"/>
              <a:t> y una </a:t>
            </a:r>
            <a:r>
              <a:rPr lang="es-ES" sz="2200" b="1" dirty="0"/>
              <a:t>estrategia de marketing </a:t>
            </a:r>
            <a:r>
              <a:rPr lang="es-ES" sz="2200" dirty="0"/>
              <a:t>inclusivos. Este enfoque está respaldado por la literatura</a:t>
            </a:r>
            <a:endParaRPr lang="en-GB" sz="2200" dirty="0">
              <a:cs typeface="Calibri" panose="020F0502020204030204"/>
            </a:endParaRPr>
          </a:p>
        </p:txBody>
      </p:sp>
      <p:pic>
        <p:nvPicPr>
          <p:cNvPr id="6" name="Grafik 4" descr="Ein Bild, das Text enthält.&#10;&#10;Automatisch generierte Beschreibung">
            <a:extLst>
              <a:ext uri="{FF2B5EF4-FFF2-40B4-BE49-F238E27FC236}">
                <a16:creationId xmlns:a16="http://schemas.microsoft.com/office/drawing/2014/main" id="{C1BFB6AE-A2C5-84D9-D33E-D57809FEA4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44860" y="4534677"/>
            <a:ext cx="1904530" cy="1904530"/>
          </a:xfrm>
          <a:prstGeom prst="rect">
            <a:avLst/>
          </a:prstGeom>
        </p:spPr>
      </p:pic>
      <p:sp>
        <p:nvSpPr>
          <p:cNvPr id="7" name="Speech Bubble: Rectangle with Corners Rounded 6">
            <a:extLst>
              <a:ext uri="{FF2B5EF4-FFF2-40B4-BE49-F238E27FC236}">
                <a16:creationId xmlns:a16="http://schemas.microsoft.com/office/drawing/2014/main" id="{28447856-D269-B185-1062-617EB4E3EA61}"/>
              </a:ext>
            </a:extLst>
          </p:cNvPr>
          <p:cNvSpPr/>
          <p:nvPr/>
        </p:nvSpPr>
        <p:spPr>
          <a:xfrm>
            <a:off x="7106710" y="222850"/>
            <a:ext cx="4876800" cy="4029973"/>
          </a:xfrm>
          <a:prstGeom prst="wedgeRoundRectCallout">
            <a:avLst>
              <a:gd name="adj1" fmla="val -32881"/>
              <a:gd name="adj2" fmla="val 70630"/>
              <a:gd name="adj3" fmla="val 16667"/>
            </a:avLst>
          </a:prstGeom>
          <a:solidFill>
            <a:srgbClr val="FED100"/>
          </a:solidFill>
          <a:ln>
            <a:solidFill>
              <a:srgbClr val="FE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500" b="1" i="1" dirty="0">
                <a:solidFill>
                  <a:srgbClr val="000000"/>
                </a:solidFill>
              </a:rPr>
              <a:t>Este enfoque de marketing de "talla única" puede no ser tan difícil de llevar a cabo como parece a primera vista en términos de alimentos o ingredientes, porque lo que atrae a las personas mayores no es tan diferente de lo que atrae a los grupos demográficos más jóvenes</a:t>
            </a:r>
            <a:endParaRPr lang="en-IE" sz="2500" b="1" i="1" dirty="0">
              <a:solidFill>
                <a:srgbClr val="000000"/>
              </a:solidFill>
            </a:endParaRPr>
          </a:p>
        </p:txBody>
      </p:sp>
      <p:sp>
        <p:nvSpPr>
          <p:cNvPr id="8" name="TextBox 7">
            <a:extLst>
              <a:ext uri="{FF2B5EF4-FFF2-40B4-BE49-F238E27FC236}">
                <a16:creationId xmlns:a16="http://schemas.microsoft.com/office/drawing/2014/main" id="{BABE0C23-CDA1-4F32-ADB7-391F155AB0D5}"/>
              </a:ext>
            </a:extLst>
          </p:cNvPr>
          <p:cNvSpPr txBox="1"/>
          <p:nvPr/>
        </p:nvSpPr>
        <p:spPr>
          <a:xfrm>
            <a:off x="9972878" y="6265818"/>
            <a:ext cx="2384585" cy="369332"/>
          </a:xfrm>
          <a:prstGeom prst="rect">
            <a:avLst/>
          </a:prstGeom>
          <a:noFill/>
        </p:spPr>
        <p:txBody>
          <a:bodyPr wrap="square" lIns="91440" tIns="45720" rIns="91440" bIns="45720" rtlCol="0" anchor="t">
            <a:spAutoFit/>
          </a:bodyPr>
          <a:lstStyle/>
          <a:p>
            <a:r>
              <a:rPr lang="en-IE">
                <a:solidFill>
                  <a:srgbClr val="1188A3"/>
                </a:solidFill>
                <a:hlinkClick r:id="rId4">
                  <a:extLst>
                    <a:ext uri="{A12FA001-AC4F-418D-AE19-62706E023703}">
                      <ahyp:hlinkClr xmlns:ahyp="http://schemas.microsoft.com/office/drawing/2018/hyperlinkcolor" val="tx"/>
                    </a:ext>
                  </a:extLst>
                </a:hlinkClick>
              </a:rPr>
              <a:t>Food </a:t>
            </a:r>
            <a:r>
              <a:rPr lang="en-IE">
                <a:solidFill>
                  <a:srgbClr val="1188A3"/>
                </a:solidFill>
                <a:hlinkClick r:id="rId4"/>
              </a:rPr>
              <a:t>Navigator(</a:t>
            </a:r>
            <a:r>
              <a:rPr lang="en-IE">
                <a:solidFill>
                  <a:srgbClr val="1188A3"/>
                </a:solidFill>
                <a:hlinkClick r:id="rId4">
                  <a:extLst>
                    <a:ext uri="{A12FA001-AC4F-418D-AE19-62706E023703}">
                      <ahyp:hlinkClr xmlns:ahyp="http://schemas.microsoft.com/office/drawing/2018/hyperlinkcolor" val="tx"/>
                    </a:ext>
                  </a:extLst>
                </a:hlinkClick>
              </a:rPr>
              <a:t>2016)</a:t>
            </a:r>
            <a:endParaRPr lang="en-IE">
              <a:solidFill>
                <a:srgbClr val="1188A3"/>
              </a:solidFill>
              <a:cs typeface="Calibri"/>
            </a:endParaRPr>
          </a:p>
        </p:txBody>
      </p:sp>
      <p:sp>
        <p:nvSpPr>
          <p:cNvPr id="10" name="TextBox 9">
            <a:extLst>
              <a:ext uri="{FF2B5EF4-FFF2-40B4-BE49-F238E27FC236}">
                <a16:creationId xmlns:a16="http://schemas.microsoft.com/office/drawing/2014/main" id="{519B089D-6C8A-6AAC-70A6-A548B8BD7F8C}"/>
              </a:ext>
            </a:extLst>
          </p:cNvPr>
          <p:cNvSpPr txBox="1"/>
          <p:nvPr/>
        </p:nvSpPr>
        <p:spPr>
          <a:xfrm>
            <a:off x="7014694" y="5250155"/>
            <a:ext cx="3323624" cy="1015663"/>
          </a:xfrm>
          <a:prstGeom prst="rect">
            <a:avLst/>
          </a:prstGeom>
          <a:noFill/>
          <a:ln>
            <a:solidFill>
              <a:srgbClr val="FED100"/>
            </a:solidFill>
          </a:ln>
        </p:spPr>
        <p:txBody>
          <a:bodyPr wrap="square">
            <a:spAutoFit/>
          </a:bodyPr>
          <a:lstStyle/>
          <a:p>
            <a:r>
              <a:rPr lang="es-ES" sz="2000" dirty="0">
                <a:solidFill>
                  <a:srgbClr val="000000"/>
                </a:solidFill>
              </a:rPr>
              <a:t>Este enfoque de </a:t>
            </a:r>
            <a:r>
              <a:rPr lang="es-ES" sz="2000" b="1" dirty="0">
                <a:solidFill>
                  <a:srgbClr val="000000"/>
                </a:solidFill>
              </a:rPr>
              <a:t>"marketing inclusivo</a:t>
            </a:r>
            <a:r>
              <a:rPr lang="es-ES" sz="2000" dirty="0">
                <a:solidFill>
                  <a:srgbClr val="000000"/>
                </a:solidFill>
              </a:rPr>
              <a:t>" puede trasladarse al mercado alimentario. </a:t>
            </a:r>
            <a:endParaRPr lang="en-GB" sz="2000" dirty="0">
              <a:solidFill>
                <a:srgbClr val="000000"/>
              </a:solidFill>
            </a:endParaRPr>
          </a:p>
        </p:txBody>
      </p:sp>
    </p:spTree>
    <p:extLst>
      <p:ext uri="{BB962C8B-B14F-4D97-AF65-F5344CB8AC3E}">
        <p14:creationId xmlns:p14="http://schemas.microsoft.com/office/powerpoint/2010/main" val="195635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0F0FF004-68EC-9346-11AE-D5BF78166956}"/>
              </a:ext>
            </a:extLst>
          </p:cNvPr>
          <p:cNvSpPr txBox="1">
            <a:spLocks/>
          </p:cNvSpPr>
          <p:nvPr/>
        </p:nvSpPr>
        <p:spPr>
          <a:xfrm>
            <a:off x="640381" y="180425"/>
            <a:ext cx="5536483" cy="58222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Marketing intergeneracional para personas mayores</a:t>
            </a:r>
            <a:endParaRPr lang="en-GB" dirty="0"/>
          </a:p>
        </p:txBody>
      </p:sp>
      <p:sp>
        <p:nvSpPr>
          <p:cNvPr id="6" name="Text Placeholder 2">
            <a:extLst>
              <a:ext uri="{FF2B5EF4-FFF2-40B4-BE49-F238E27FC236}">
                <a16:creationId xmlns:a16="http://schemas.microsoft.com/office/drawing/2014/main" id="{0AED4413-74DF-39E6-274C-A9FBEBCA09FB}"/>
              </a:ext>
            </a:extLst>
          </p:cNvPr>
          <p:cNvSpPr>
            <a:spLocks noGrp="1"/>
          </p:cNvSpPr>
          <p:nvPr>
            <p:ph type="body" sz="quarter" idx="18"/>
          </p:nvPr>
        </p:nvSpPr>
        <p:spPr>
          <a:xfrm>
            <a:off x="640382" y="1421401"/>
            <a:ext cx="5801474" cy="4525954"/>
          </a:xfrm>
        </p:spPr>
        <p:txBody>
          <a:bodyPr vert="horz" lIns="91440" tIns="45720" rIns="91440" bIns="45720" rtlCol="0" anchor="t">
            <a:noAutofit/>
          </a:bodyPr>
          <a:lstStyle/>
          <a:p>
            <a:pPr marL="0" indent="0" algn="just"/>
            <a:r>
              <a:rPr lang="es-ES" dirty="0"/>
              <a:t>Si crea un producto que tenga todos los valores nutricionales que ayuden a las personas mayores (ingesta de proteínas o vitaminas), usted/su empresa puede utilizar un anuncio de marketing en forma de vídeo, donde tres generaciones de una familia (hija, madre y abuela) disfrutan del producto a su manera. Esto demuestra que el marketing no sólo está dirigido a resolver una discapacidad percibida de las personas mayores (deficiencia de proteínas/vitaminas). Más bien, el </a:t>
            </a:r>
            <a:r>
              <a:rPr lang="es-ES" b="1" dirty="0"/>
              <a:t>valor puede crearse para dar cabida a tres generaciones. </a:t>
            </a:r>
            <a:endParaRPr lang="en-GB" b="1" dirty="0">
              <a:cs typeface="Calibri"/>
            </a:endParaRPr>
          </a:p>
        </p:txBody>
      </p:sp>
      <p:pic>
        <p:nvPicPr>
          <p:cNvPr id="3" name="Picture 2" descr="Daughter, mother and grandmother">
            <a:extLst>
              <a:ext uri="{FF2B5EF4-FFF2-40B4-BE49-F238E27FC236}">
                <a16:creationId xmlns:a16="http://schemas.microsoft.com/office/drawing/2014/main" id="{7AACA186-4242-2888-9B96-361DAFF6B6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90526" y="471535"/>
            <a:ext cx="5801474" cy="5256174"/>
          </a:xfrm>
          <a:prstGeom prst="rect">
            <a:avLst/>
          </a:prstGeom>
        </p:spPr>
      </p:pic>
    </p:spTree>
    <p:extLst>
      <p:ext uri="{BB962C8B-B14F-4D97-AF65-F5344CB8AC3E}">
        <p14:creationId xmlns:p14="http://schemas.microsoft.com/office/powerpoint/2010/main" val="3833862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C0486D7-FC05-740C-7DE1-A6C88B87D34B}"/>
              </a:ext>
            </a:extLst>
          </p:cNvPr>
          <p:cNvSpPr>
            <a:spLocks noGrp="1"/>
          </p:cNvSpPr>
          <p:nvPr>
            <p:ph type="pic" sz="quarter" idx="10"/>
          </p:nvPr>
        </p:nvSpPr>
        <p:spPr/>
      </p:sp>
      <p:sp>
        <p:nvSpPr>
          <p:cNvPr id="5" name="Text Placeholder 3">
            <a:extLst>
              <a:ext uri="{FF2B5EF4-FFF2-40B4-BE49-F238E27FC236}">
                <a16:creationId xmlns:a16="http://schemas.microsoft.com/office/drawing/2014/main" id="{2508B4E0-7406-C5C2-0A49-69874DFA93FF}"/>
              </a:ext>
            </a:extLst>
          </p:cNvPr>
          <p:cNvSpPr txBox="1">
            <a:spLocks/>
          </p:cNvSpPr>
          <p:nvPr/>
        </p:nvSpPr>
        <p:spPr>
          <a:xfrm>
            <a:off x="118740" y="448164"/>
            <a:ext cx="4716425" cy="582221"/>
          </a:xfrm>
          <a:prstGeom prst="rect">
            <a:avLst/>
          </a:prstGeom>
          <a:solidFill>
            <a:srgbClr val="FFD100"/>
          </a:solid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err="1"/>
              <a:t>Inspírate</a:t>
            </a:r>
            <a:r>
              <a:rPr lang="en-IE" dirty="0"/>
              <a:t>…</a:t>
            </a:r>
          </a:p>
        </p:txBody>
      </p:sp>
      <p:sp>
        <p:nvSpPr>
          <p:cNvPr id="6" name="Textfeld 7">
            <a:extLst>
              <a:ext uri="{FF2B5EF4-FFF2-40B4-BE49-F238E27FC236}">
                <a16:creationId xmlns:a16="http://schemas.microsoft.com/office/drawing/2014/main" id="{04AF5296-F0F0-E7A3-0131-98E46014E17C}"/>
              </a:ext>
            </a:extLst>
          </p:cNvPr>
          <p:cNvSpPr txBox="1">
            <a:spLocks noGrp="1"/>
          </p:cNvSpPr>
          <p:nvPr>
            <p:ph type="body" sz="quarter" idx="18"/>
          </p:nvPr>
        </p:nvSpPr>
        <p:spPr>
          <a:xfrm>
            <a:off x="440277" y="2749369"/>
            <a:ext cx="5319500" cy="2751522"/>
          </a:xfrm>
          <a:prstGeom prst="rect">
            <a:avLst/>
          </a:prstGeom>
          <a:solidFill>
            <a:schemeClr val="bg1"/>
          </a:solidFill>
        </p:spPr>
        <p:txBody>
          <a:bodyPr vert="horz" wrap="square" lIns="91440" tIns="45720" rIns="91440" bIns="45720" rtlCol="0" anchor="t">
            <a:spAutoFit/>
          </a:bodyPr>
          <a:lstStyle/>
          <a:p>
            <a:pPr indent="0" algn="just"/>
            <a:r>
              <a:rPr lang="es-ES" b="0" i="0" u="none" strike="noStrike" dirty="0">
                <a:solidFill>
                  <a:srgbClr val="000000"/>
                </a:solidFill>
                <a:effectLst/>
                <a:hlinkClick r:id="rId3"/>
              </a:rPr>
              <a:t>ineau des Charentes</a:t>
            </a:r>
            <a:r>
              <a:rPr lang="es-ES" b="0" i="0" u="none" strike="noStrike" dirty="0">
                <a:solidFill>
                  <a:srgbClr val="000000"/>
                </a:solidFill>
                <a:effectLst/>
              </a:rPr>
              <a:t> quería mejorar su imagen y creó la serie de campañas </a:t>
            </a:r>
            <a:r>
              <a:rPr lang="es-ES" b="1" i="0" u="none" strike="noStrike" dirty="0">
                <a:solidFill>
                  <a:srgbClr val="000000"/>
                </a:solidFill>
                <a:effectLst/>
              </a:rPr>
              <a:t>"So </a:t>
            </a:r>
            <a:r>
              <a:rPr lang="es-ES" b="1" i="0" u="none" strike="noStrike" dirty="0" err="1">
                <a:solidFill>
                  <a:srgbClr val="000000"/>
                </a:solidFill>
                <a:effectLst/>
              </a:rPr>
              <a:t>Classic</a:t>
            </a:r>
            <a:r>
              <a:rPr lang="es-ES" b="1" i="0" u="none" strike="noStrike" dirty="0">
                <a:solidFill>
                  <a:srgbClr val="000000"/>
                </a:solidFill>
                <a:effectLst/>
              </a:rPr>
              <a:t>, So In." </a:t>
            </a:r>
            <a:r>
              <a:rPr lang="es-ES" b="0" i="0" u="none" strike="noStrike" dirty="0">
                <a:solidFill>
                  <a:srgbClr val="000000"/>
                </a:solidFill>
                <a:effectLst/>
              </a:rPr>
              <a:t>que terminó en 2018. El nuevo concepto demostró que su espíritu podía adaptarse a cada generación. Una madre y su hijo disfrutan de la bebida de diferentes maneras en diversas situaciones.</a:t>
            </a:r>
            <a:r>
              <a:rPr lang="es-ES" dirty="0"/>
              <a:t> </a:t>
            </a:r>
            <a:endParaRPr lang="en-GB" dirty="0">
              <a:cs typeface="Calibri" panose="020F0502020204030204"/>
            </a:endParaRPr>
          </a:p>
        </p:txBody>
      </p:sp>
      <p:sp>
        <p:nvSpPr>
          <p:cNvPr id="8" name="TextBox 7">
            <a:extLst>
              <a:ext uri="{FF2B5EF4-FFF2-40B4-BE49-F238E27FC236}">
                <a16:creationId xmlns:a16="http://schemas.microsoft.com/office/drawing/2014/main" id="{B8721815-6960-E2C2-A1EC-DEC93ADF2F0A}"/>
              </a:ext>
            </a:extLst>
          </p:cNvPr>
          <p:cNvSpPr txBox="1"/>
          <p:nvPr/>
        </p:nvSpPr>
        <p:spPr>
          <a:xfrm>
            <a:off x="7061200" y="6059471"/>
            <a:ext cx="6137694" cy="369332"/>
          </a:xfrm>
          <a:prstGeom prst="rect">
            <a:avLst/>
          </a:prstGeom>
          <a:noFill/>
        </p:spPr>
        <p:txBody>
          <a:bodyPr wrap="square">
            <a:spAutoFit/>
          </a:bodyPr>
          <a:lstStyle/>
          <a:p>
            <a:r>
              <a:rPr lang="fr-FR">
                <a:solidFill>
                  <a:srgbClr val="1188A3"/>
                </a:solidFill>
                <a:hlinkClick r:id="rId4">
                  <a:extLst>
                    <a:ext uri="{A12FA001-AC4F-418D-AE19-62706E023703}">
                      <ahyp:hlinkClr xmlns:ahyp="http://schemas.microsoft.com/office/drawing/2018/hyperlinkcolor" val="tx"/>
                    </a:ext>
                  </a:extLst>
                </a:hlinkClick>
              </a:rPr>
              <a:t>Pineau des Charentes Saga - So </a:t>
            </a:r>
            <a:r>
              <a:rPr lang="fr-FR" err="1">
                <a:solidFill>
                  <a:srgbClr val="1188A3"/>
                </a:solidFill>
                <a:hlinkClick r:id="rId4">
                  <a:extLst>
                    <a:ext uri="{A12FA001-AC4F-418D-AE19-62706E023703}">
                      <ahyp:hlinkClr xmlns:ahyp="http://schemas.microsoft.com/office/drawing/2018/hyperlinkcolor" val="tx"/>
                    </a:ext>
                  </a:extLst>
                </a:hlinkClick>
              </a:rPr>
              <a:t>Classic</a:t>
            </a:r>
            <a:r>
              <a:rPr lang="fr-FR">
                <a:solidFill>
                  <a:srgbClr val="1188A3"/>
                </a:solidFill>
                <a:hlinkClick r:id="rId4">
                  <a:extLst>
                    <a:ext uri="{A12FA001-AC4F-418D-AE19-62706E023703}">
                      <ahyp:hlinkClr xmlns:ahyp="http://schemas.microsoft.com/office/drawing/2018/hyperlinkcolor" val="tx"/>
                    </a:ext>
                  </a:extLst>
                </a:hlinkClick>
              </a:rPr>
              <a:t> #1 - YouTube</a:t>
            </a:r>
            <a:endParaRPr lang="en-IE">
              <a:solidFill>
                <a:srgbClr val="1188A3"/>
              </a:solidFill>
            </a:endParaRPr>
          </a:p>
        </p:txBody>
      </p:sp>
      <p:pic>
        <p:nvPicPr>
          <p:cNvPr id="9" name="Online Media 8" title="Pineau des Charentes Saga - So Classic #1">
            <a:hlinkClick r:id="" action="ppaction://media"/>
            <a:extLst>
              <a:ext uri="{FF2B5EF4-FFF2-40B4-BE49-F238E27FC236}">
                <a16:creationId xmlns:a16="http://schemas.microsoft.com/office/drawing/2014/main" id="{6F4C83F7-69BF-2A82-9DE5-0AC107AF67CF}"/>
              </a:ext>
            </a:extLst>
          </p:cNvPr>
          <p:cNvPicPr>
            <a:picLocks noRot="1" noChangeAspect="1"/>
          </p:cNvPicPr>
          <p:nvPr>
            <a:videoFile r:link="rId1"/>
          </p:nvPr>
        </p:nvPicPr>
        <p:blipFill>
          <a:blip r:embed="rId5"/>
          <a:stretch>
            <a:fillRect/>
          </a:stretch>
        </p:blipFill>
        <p:spPr>
          <a:xfrm>
            <a:off x="6966857" y="1203325"/>
            <a:ext cx="5225143" cy="4014835"/>
          </a:xfrm>
          <a:prstGeom prst="rect">
            <a:avLst/>
          </a:prstGeom>
        </p:spPr>
      </p:pic>
      <p:sp>
        <p:nvSpPr>
          <p:cNvPr id="10" name="TextBox 9">
            <a:extLst>
              <a:ext uri="{FF2B5EF4-FFF2-40B4-BE49-F238E27FC236}">
                <a16:creationId xmlns:a16="http://schemas.microsoft.com/office/drawing/2014/main" id="{1FEF765A-1A5E-B76D-F19D-2F77260F0375}"/>
              </a:ext>
            </a:extLst>
          </p:cNvPr>
          <p:cNvSpPr txBox="1"/>
          <p:nvPr/>
        </p:nvSpPr>
        <p:spPr>
          <a:xfrm>
            <a:off x="498170" y="1766652"/>
            <a:ext cx="5319500" cy="830997"/>
          </a:xfrm>
          <a:prstGeom prst="rect">
            <a:avLst/>
          </a:prstGeom>
          <a:solidFill>
            <a:srgbClr val="FED100"/>
          </a:solidFill>
        </p:spPr>
        <p:txBody>
          <a:bodyPr wrap="square">
            <a:spAutoFit/>
          </a:bodyPr>
          <a:lstStyle/>
          <a:p>
            <a:r>
              <a:rPr lang="es-ES" sz="2400" b="1" dirty="0">
                <a:solidFill>
                  <a:srgbClr val="000000"/>
                </a:solidFill>
              </a:rPr>
              <a:t>Marketing intergeneracional para personas mayores</a:t>
            </a:r>
          </a:p>
        </p:txBody>
      </p:sp>
    </p:spTree>
    <p:extLst>
      <p:ext uri="{BB962C8B-B14F-4D97-AF65-F5344CB8AC3E}">
        <p14:creationId xmlns:p14="http://schemas.microsoft.com/office/powerpoint/2010/main" val="11610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39C9AE-89E8-47E7-9995-4250268F26F7}"/>
              </a:ext>
            </a:extLst>
          </p:cNvPr>
          <p:cNvSpPr>
            <a:spLocks noGrp="1"/>
          </p:cNvSpPr>
          <p:nvPr>
            <p:ph type="body" sz="quarter" idx="16"/>
          </p:nvPr>
        </p:nvSpPr>
        <p:spPr>
          <a:xfrm>
            <a:off x="0" y="282970"/>
            <a:ext cx="10946921" cy="582221"/>
          </a:xfrm>
          <a:solidFill>
            <a:srgbClr val="85D2E1"/>
          </a:solidFill>
        </p:spPr>
        <p:txBody>
          <a:bodyPr vert="horz" lIns="91440" tIns="45720" rIns="91440" bIns="45720" rtlCol="0" anchor="t">
            <a:noAutofit/>
          </a:bodyPr>
          <a:lstStyle/>
          <a:p>
            <a:r>
              <a:rPr lang="es-ES" dirty="0">
                <a:latin typeface="Calibri"/>
                <a:cs typeface="Calibri"/>
              </a:rPr>
              <a:t>	</a:t>
            </a:r>
            <a:r>
              <a:rPr lang="es-ES" sz="2000" dirty="0">
                <a:latin typeface="Calibri"/>
                <a:cs typeface="Calibri"/>
              </a:rPr>
              <a:t>Sugerencias para comercializar en el mercado de la alimentación para personas mayores</a:t>
            </a:r>
            <a:endParaRPr lang="en-IE" sz="2000" dirty="0"/>
          </a:p>
        </p:txBody>
      </p:sp>
      <p:sp>
        <p:nvSpPr>
          <p:cNvPr id="3" name="Text Placeholder 2">
            <a:extLst>
              <a:ext uri="{FF2B5EF4-FFF2-40B4-BE49-F238E27FC236}">
                <a16:creationId xmlns:a16="http://schemas.microsoft.com/office/drawing/2014/main" id="{DD0D3F47-6B7F-40C5-8AFB-3E646AFFE2DC}"/>
              </a:ext>
            </a:extLst>
          </p:cNvPr>
          <p:cNvSpPr>
            <a:spLocks noGrp="1"/>
          </p:cNvSpPr>
          <p:nvPr>
            <p:ph type="body" sz="quarter" idx="21"/>
          </p:nvPr>
        </p:nvSpPr>
        <p:spPr>
          <a:xfrm>
            <a:off x="2225105" y="2957863"/>
            <a:ext cx="2093228" cy="1202080"/>
          </a:xfrm>
        </p:spPr>
        <p:txBody>
          <a:bodyPr>
            <a:noAutofit/>
          </a:bodyPr>
          <a:lstStyle/>
          <a:p>
            <a:pPr marL="0" indent="0"/>
            <a:r>
              <a:rPr lang="es-ES" sz="1800" dirty="0"/>
              <a:t>Promueva los </a:t>
            </a:r>
            <a:r>
              <a:rPr lang="es-ES" sz="1800" b="1" dirty="0"/>
              <a:t>valores de su empresa</a:t>
            </a:r>
            <a:r>
              <a:rPr lang="es-ES" sz="1800" dirty="0"/>
              <a:t>, para que los clientes se identifiquen con ellos</a:t>
            </a:r>
          </a:p>
        </p:txBody>
      </p:sp>
      <p:sp>
        <p:nvSpPr>
          <p:cNvPr id="4" name="Text Placeholder 3">
            <a:extLst>
              <a:ext uri="{FF2B5EF4-FFF2-40B4-BE49-F238E27FC236}">
                <a16:creationId xmlns:a16="http://schemas.microsoft.com/office/drawing/2014/main" id="{1D63A1C9-A9C7-4052-945A-8BB81BE589B5}"/>
              </a:ext>
            </a:extLst>
          </p:cNvPr>
          <p:cNvSpPr>
            <a:spLocks noGrp="1"/>
          </p:cNvSpPr>
          <p:nvPr>
            <p:ph type="body" sz="quarter" idx="38"/>
          </p:nvPr>
        </p:nvSpPr>
        <p:spPr>
          <a:xfrm>
            <a:off x="4544654" y="2954989"/>
            <a:ext cx="2093228" cy="1202080"/>
          </a:xfrm>
        </p:spPr>
        <p:txBody>
          <a:bodyPr vert="horz" lIns="91440" tIns="45720" rIns="91440" bIns="45720" rtlCol="0" anchor="t">
            <a:noAutofit/>
          </a:bodyPr>
          <a:lstStyle/>
          <a:p>
            <a:pPr marL="0" indent="0"/>
            <a:r>
              <a:rPr lang="es-ES" sz="1800" dirty="0"/>
              <a:t>Aprovecha cualquier evento </a:t>
            </a:r>
            <a:r>
              <a:rPr lang="es-ES" sz="1800" b="1" dirty="0"/>
              <a:t>local gratuito</a:t>
            </a:r>
            <a:r>
              <a:rPr lang="es-ES" sz="1800" dirty="0"/>
              <a:t>, que generará cierto interés</a:t>
            </a:r>
          </a:p>
        </p:txBody>
      </p:sp>
      <p:sp>
        <p:nvSpPr>
          <p:cNvPr id="5" name="Text Placeholder 4">
            <a:extLst>
              <a:ext uri="{FF2B5EF4-FFF2-40B4-BE49-F238E27FC236}">
                <a16:creationId xmlns:a16="http://schemas.microsoft.com/office/drawing/2014/main" id="{52B6502F-69A0-4B04-BAE0-B33912D0E720}"/>
              </a:ext>
            </a:extLst>
          </p:cNvPr>
          <p:cNvSpPr>
            <a:spLocks noGrp="1"/>
          </p:cNvSpPr>
          <p:nvPr>
            <p:ph type="body" sz="quarter" idx="39"/>
          </p:nvPr>
        </p:nvSpPr>
        <p:spPr>
          <a:xfrm>
            <a:off x="6846586" y="2781984"/>
            <a:ext cx="2201686" cy="1202080"/>
          </a:xfrm>
        </p:spPr>
        <p:txBody>
          <a:bodyPr>
            <a:noAutofit/>
          </a:bodyPr>
          <a:lstStyle/>
          <a:p>
            <a:pPr marL="0" indent="0"/>
            <a:r>
              <a:rPr lang="es-ES" sz="1800" dirty="0"/>
              <a:t>Disponer de un </a:t>
            </a:r>
            <a:r>
              <a:rPr lang="es-ES" sz="1800" b="1" dirty="0"/>
              <a:t>sólido departamento de atención al cliente </a:t>
            </a:r>
            <a:r>
              <a:rPr lang="es-ES" sz="1800" dirty="0"/>
              <a:t>al que los clientes mayores se sientan cómodos dirigiéndose.</a:t>
            </a:r>
          </a:p>
        </p:txBody>
      </p:sp>
      <p:sp>
        <p:nvSpPr>
          <p:cNvPr id="6" name="Text Placeholder 5">
            <a:extLst>
              <a:ext uri="{FF2B5EF4-FFF2-40B4-BE49-F238E27FC236}">
                <a16:creationId xmlns:a16="http://schemas.microsoft.com/office/drawing/2014/main" id="{EE4C8169-A6ED-42B8-B6D6-37F6E6E5DD00}"/>
              </a:ext>
            </a:extLst>
          </p:cNvPr>
          <p:cNvSpPr>
            <a:spLocks noGrp="1"/>
          </p:cNvSpPr>
          <p:nvPr>
            <p:ph type="body" sz="quarter" idx="40"/>
          </p:nvPr>
        </p:nvSpPr>
        <p:spPr>
          <a:xfrm>
            <a:off x="9206604" y="2942491"/>
            <a:ext cx="2099730" cy="1202080"/>
          </a:xfrm>
        </p:spPr>
        <p:txBody>
          <a:bodyPr>
            <a:normAutofit lnSpcReduction="10000"/>
          </a:bodyPr>
          <a:lstStyle/>
          <a:p>
            <a:pPr marL="0" indent="0"/>
            <a:r>
              <a:rPr lang="es-ES" sz="1800" dirty="0"/>
              <a:t>Ofrecer una </a:t>
            </a:r>
            <a:r>
              <a:rPr lang="es-ES" sz="1800" b="1" dirty="0"/>
              <a:t>comparación</a:t>
            </a:r>
            <a:r>
              <a:rPr lang="es-ES" sz="1800" dirty="0"/>
              <a:t> con un producto más antiguo que ya existe en el mercado</a:t>
            </a:r>
          </a:p>
        </p:txBody>
      </p:sp>
      <p:sp>
        <p:nvSpPr>
          <p:cNvPr id="7" name="Text Placeholder 6">
            <a:extLst>
              <a:ext uri="{FF2B5EF4-FFF2-40B4-BE49-F238E27FC236}">
                <a16:creationId xmlns:a16="http://schemas.microsoft.com/office/drawing/2014/main" id="{8D5AA7B4-70FF-4B4A-924B-6F7D23B41BF8}"/>
              </a:ext>
            </a:extLst>
          </p:cNvPr>
          <p:cNvSpPr>
            <a:spLocks noGrp="1"/>
          </p:cNvSpPr>
          <p:nvPr>
            <p:ph type="body" sz="quarter" idx="34"/>
          </p:nvPr>
        </p:nvSpPr>
        <p:spPr>
          <a:xfrm>
            <a:off x="3550197" y="4391784"/>
            <a:ext cx="695250" cy="734798"/>
          </a:xfrm>
        </p:spPr>
        <p:txBody>
          <a:bodyPr>
            <a:normAutofit lnSpcReduction="10000"/>
          </a:bodyPr>
          <a:lstStyle/>
          <a:p>
            <a:r>
              <a:rPr lang="en-IE"/>
              <a:t>1</a:t>
            </a:r>
          </a:p>
        </p:txBody>
      </p:sp>
      <p:sp>
        <p:nvSpPr>
          <p:cNvPr id="8" name="Text Placeholder 7">
            <a:extLst>
              <a:ext uri="{FF2B5EF4-FFF2-40B4-BE49-F238E27FC236}">
                <a16:creationId xmlns:a16="http://schemas.microsoft.com/office/drawing/2014/main" id="{1E652F01-9471-43DE-8396-1BA29F665B7C}"/>
              </a:ext>
            </a:extLst>
          </p:cNvPr>
          <p:cNvSpPr>
            <a:spLocks noGrp="1"/>
          </p:cNvSpPr>
          <p:nvPr>
            <p:ph type="body" sz="quarter" idx="35"/>
          </p:nvPr>
        </p:nvSpPr>
        <p:spPr>
          <a:xfrm>
            <a:off x="5867076" y="4391784"/>
            <a:ext cx="695250" cy="734798"/>
          </a:xfrm>
        </p:spPr>
        <p:txBody>
          <a:bodyPr>
            <a:normAutofit lnSpcReduction="10000"/>
          </a:bodyPr>
          <a:lstStyle/>
          <a:p>
            <a:r>
              <a:rPr lang="en-IE"/>
              <a:t>2</a:t>
            </a:r>
          </a:p>
        </p:txBody>
      </p:sp>
      <p:sp>
        <p:nvSpPr>
          <p:cNvPr id="9" name="Text Placeholder 8">
            <a:extLst>
              <a:ext uri="{FF2B5EF4-FFF2-40B4-BE49-F238E27FC236}">
                <a16:creationId xmlns:a16="http://schemas.microsoft.com/office/drawing/2014/main" id="{BC1FCFCE-F8B5-4E70-BF6B-4E5C1D7C3AFC}"/>
              </a:ext>
            </a:extLst>
          </p:cNvPr>
          <p:cNvSpPr>
            <a:spLocks noGrp="1"/>
          </p:cNvSpPr>
          <p:nvPr>
            <p:ph type="body" sz="quarter" idx="36"/>
          </p:nvPr>
        </p:nvSpPr>
        <p:spPr>
          <a:xfrm>
            <a:off x="8183955" y="4467118"/>
            <a:ext cx="695250" cy="734798"/>
          </a:xfrm>
        </p:spPr>
        <p:txBody>
          <a:bodyPr>
            <a:normAutofit lnSpcReduction="10000"/>
          </a:bodyPr>
          <a:lstStyle/>
          <a:p>
            <a:r>
              <a:rPr lang="en-IE"/>
              <a:t>3</a:t>
            </a:r>
          </a:p>
        </p:txBody>
      </p:sp>
      <p:sp>
        <p:nvSpPr>
          <p:cNvPr id="10" name="Text Placeholder 9">
            <a:extLst>
              <a:ext uri="{FF2B5EF4-FFF2-40B4-BE49-F238E27FC236}">
                <a16:creationId xmlns:a16="http://schemas.microsoft.com/office/drawing/2014/main" id="{3AB2C157-0CCB-404C-A210-69B47FBB0A75}"/>
              </a:ext>
            </a:extLst>
          </p:cNvPr>
          <p:cNvSpPr>
            <a:spLocks noGrp="1"/>
          </p:cNvSpPr>
          <p:nvPr>
            <p:ph type="body" sz="quarter" idx="37"/>
          </p:nvPr>
        </p:nvSpPr>
        <p:spPr>
          <a:xfrm>
            <a:off x="10611084" y="4391784"/>
            <a:ext cx="695250" cy="734798"/>
          </a:xfrm>
        </p:spPr>
        <p:txBody>
          <a:bodyPr>
            <a:normAutofit lnSpcReduction="10000"/>
          </a:bodyPr>
          <a:lstStyle/>
          <a:p>
            <a:r>
              <a:rPr lang="en-IE"/>
              <a:t>4</a:t>
            </a:r>
          </a:p>
        </p:txBody>
      </p:sp>
      <p:sp>
        <p:nvSpPr>
          <p:cNvPr id="13" name="Textfeld 12">
            <a:extLst>
              <a:ext uri="{FF2B5EF4-FFF2-40B4-BE49-F238E27FC236}">
                <a16:creationId xmlns:a16="http://schemas.microsoft.com/office/drawing/2014/main" id="{8E1B5A17-2554-BA8C-A841-F574A352B062}"/>
              </a:ext>
            </a:extLst>
          </p:cNvPr>
          <p:cNvSpPr txBox="1"/>
          <p:nvPr/>
        </p:nvSpPr>
        <p:spPr>
          <a:xfrm>
            <a:off x="0" y="6428381"/>
            <a:ext cx="1874680" cy="307777"/>
          </a:xfrm>
          <a:prstGeom prst="rect">
            <a:avLst/>
          </a:prstGeom>
          <a:noFill/>
        </p:spPr>
        <p:txBody>
          <a:bodyPr wrap="none" rtlCol="0">
            <a:spAutoFit/>
          </a:bodyPr>
          <a:lstStyle/>
          <a:p>
            <a:r>
              <a:rPr lang="en-GB" sz="1400">
                <a:solidFill>
                  <a:srgbClr val="1188A3"/>
                </a:solidFill>
              </a:rPr>
              <a:t>Source: </a:t>
            </a:r>
            <a:r>
              <a:rPr lang="en-GB" sz="1400">
                <a:solidFill>
                  <a:srgbClr val="1188A3"/>
                </a:solidFill>
                <a:hlinkClick r:id="rId2">
                  <a:extLst>
                    <a:ext uri="{A12FA001-AC4F-418D-AE19-62706E023703}">
                      <ahyp:hlinkClr xmlns:ahyp="http://schemas.microsoft.com/office/drawing/2018/hyperlinkcolor" val="tx"/>
                    </a:ext>
                  </a:extLst>
                </a:hlinkClick>
              </a:rPr>
              <a:t>Houlton (2012)</a:t>
            </a:r>
            <a:endParaRPr lang="en-GB" sz="1400">
              <a:solidFill>
                <a:srgbClr val="1188A3"/>
              </a:solidFill>
            </a:endParaRPr>
          </a:p>
        </p:txBody>
      </p:sp>
      <p:grpSp>
        <p:nvGrpSpPr>
          <p:cNvPr id="12" name="Graphic 2">
            <a:extLst>
              <a:ext uri="{FF2B5EF4-FFF2-40B4-BE49-F238E27FC236}">
                <a16:creationId xmlns:a16="http://schemas.microsoft.com/office/drawing/2014/main" id="{3828BDA7-9BBB-2AFF-1102-49493CB1881E}"/>
              </a:ext>
            </a:extLst>
          </p:cNvPr>
          <p:cNvGrpSpPr/>
          <p:nvPr/>
        </p:nvGrpSpPr>
        <p:grpSpPr>
          <a:xfrm>
            <a:off x="4878078" y="1899719"/>
            <a:ext cx="855860" cy="855918"/>
            <a:chOff x="3918554" y="774528"/>
            <a:chExt cx="868197" cy="924466"/>
          </a:xfrm>
        </p:grpSpPr>
        <p:grpSp>
          <p:nvGrpSpPr>
            <p:cNvPr id="14" name="Graphic 2">
              <a:extLst>
                <a:ext uri="{FF2B5EF4-FFF2-40B4-BE49-F238E27FC236}">
                  <a16:creationId xmlns:a16="http://schemas.microsoft.com/office/drawing/2014/main" id="{B58E9EEB-CB82-7FA6-9637-05185D2DB0DF}"/>
                </a:ext>
              </a:extLst>
            </p:cNvPr>
            <p:cNvGrpSpPr/>
            <p:nvPr/>
          </p:nvGrpSpPr>
          <p:grpSpPr>
            <a:xfrm>
              <a:off x="3918554" y="774528"/>
              <a:ext cx="868197" cy="924466"/>
              <a:chOff x="3918554" y="774528"/>
              <a:chExt cx="868197" cy="924466"/>
            </a:xfrm>
            <a:solidFill>
              <a:srgbClr val="010101"/>
            </a:solidFill>
          </p:grpSpPr>
          <p:sp>
            <p:nvSpPr>
              <p:cNvPr id="18" name="Freeform 300">
                <a:extLst>
                  <a:ext uri="{FF2B5EF4-FFF2-40B4-BE49-F238E27FC236}">
                    <a16:creationId xmlns:a16="http://schemas.microsoft.com/office/drawing/2014/main" id="{DD726E8A-CD5E-068B-BF93-EDE838015356}"/>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solidFill>
                <a:srgbClr val="010101"/>
              </a:solidFill>
              <a:ln w="9028" cap="flat">
                <a:noFill/>
                <a:prstDash val="solid"/>
                <a:miter/>
              </a:ln>
            </p:spPr>
            <p:txBody>
              <a:bodyPr rtlCol="0" anchor="ctr"/>
              <a:lstStyle/>
              <a:p>
                <a:endParaRPr lang="en-US"/>
              </a:p>
            </p:txBody>
          </p:sp>
          <p:sp>
            <p:nvSpPr>
              <p:cNvPr id="19" name="Freeform 301">
                <a:extLst>
                  <a:ext uri="{FF2B5EF4-FFF2-40B4-BE49-F238E27FC236}">
                    <a16:creationId xmlns:a16="http://schemas.microsoft.com/office/drawing/2014/main" id="{DED6FD8D-D8FC-5B1F-1111-C1259E07264E}"/>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solidFill>
                <a:srgbClr val="010101"/>
              </a:solidFill>
              <a:ln w="9028"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768BE90D-1358-21FF-19B7-9E56D69A81DD}"/>
                </a:ext>
              </a:extLst>
            </p:cNvPr>
            <p:cNvGrpSpPr/>
            <p:nvPr/>
          </p:nvGrpSpPr>
          <p:grpSpPr>
            <a:xfrm>
              <a:off x="3958353" y="890522"/>
              <a:ext cx="708520" cy="605461"/>
              <a:chOff x="3958353" y="890522"/>
              <a:chExt cx="708520" cy="605461"/>
            </a:xfrm>
            <a:solidFill>
              <a:srgbClr val="60A9DD"/>
            </a:solidFill>
          </p:grpSpPr>
          <p:sp>
            <p:nvSpPr>
              <p:cNvPr id="16" name="Freeform 298">
                <a:extLst>
                  <a:ext uri="{FF2B5EF4-FFF2-40B4-BE49-F238E27FC236}">
                    <a16:creationId xmlns:a16="http://schemas.microsoft.com/office/drawing/2014/main" id="{D85357D8-0ACB-CF69-3FD0-0264F9BD2224}"/>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9" h="505860">
                    <a:moveTo>
                      <a:pt x="274610" y="0"/>
                    </a:moveTo>
                    <a:lnTo>
                      <a:pt x="516700" y="419141"/>
                    </a:lnTo>
                    <a:lnTo>
                      <a:pt x="112915" y="505860"/>
                    </a:lnTo>
                    <a:lnTo>
                      <a:pt x="0" y="309840"/>
                    </a:lnTo>
                  </a:path>
                </a:pathLst>
              </a:custGeom>
              <a:solidFill>
                <a:srgbClr val="FED100"/>
              </a:solidFill>
              <a:ln w="9028" cap="flat">
                <a:solidFill>
                  <a:srgbClr val="FED100"/>
                </a:solidFill>
                <a:prstDash val="solid"/>
                <a:miter/>
              </a:ln>
            </p:spPr>
            <p:txBody>
              <a:bodyPr rtlCol="0" anchor="ctr"/>
              <a:lstStyle/>
              <a:p>
                <a:endParaRPr lang="en-US"/>
              </a:p>
            </p:txBody>
          </p:sp>
          <p:sp>
            <p:nvSpPr>
              <p:cNvPr id="17" name="Freeform 299">
                <a:extLst>
                  <a:ext uri="{FF2B5EF4-FFF2-40B4-BE49-F238E27FC236}">
                    <a16:creationId xmlns:a16="http://schemas.microsoft.com/office/drawing/2014/main" id="{65B7B105-B8DF-8848-11A0-418DC8992A80}"/>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FED100"/>
              </a:solidFill>
              <a:ln w="9028" cap="flat">
                <a:noFill/>
                <a:prstDash val="solid"/>
                <a:miter/>
              </a:ln>
            </p:spPr>
            <p:txBody>
              <a:bodyPr rtlCol="0" anchor="ctr"/>
              <a:lstStyle/>
              <a:p>
                <a:endParaRPr lang="en-US"/>
              </a:p>
            </p:txBody>
          </p:sp>
        </p:grpSp>
      </p:grpSp>
      <p:grpSp>
        <p:nvGrpSpPr>
          <p:cNvPr id="20" name="Group 19">
            <a:extLst>
              <a:ext uri="{FF2B5EF4-FFF2-40B4-BE49-F238E27FC236}">
                <a16:creationId xmlns:a16="http://schemas.microsoft.com/office/drawing/2014/main" id="{9732D9EA-899C-933B-8DE8-FAA7929AA906}"/>
              </a:ext>
            </a:extLst>
          </p:cNvPr>
          <p:cNvGrpSpPr/>
          <p:nvPr/>
        </p:nvGrpSpPr>
        <p:grpSpPr>
          <a:xfrm>
            <a:off x="2730687" y="2025589"/>
            <a:ext cx="759125" cy="606614"/>
            <a:chOff x="3454400" y="159975"/>
            <a:chExt cx="4578885" cy="3280548"/>
          </a:xfrm>
        </p:grpSpPr>
        <p:sp>
          <p:nvSpPr>
            <p:cNvPr id="21" name="Freeform 403">
              <a:extLst>
                <a:ext uri="{FF2B5EF4-FFF2-40B4-BE49-F238E27FC236}">
                  <a16:creationId xmlns:a16="http://schemas.microsoft.com/office/drawing/2014/main" id="{505DBDD8-A2EB-21F8-85F6-D961B057FC2A}"/>
                </a:ext>
              </a:extLst>
            </p:cNvPr>
            <p:cNvSpPr/>
            <p:nvPr/>
          </p:nvSpPr>
          <p:spPr>
            <a:xfrm>
              <a:off x="4917909" y="815474"/>
              <a:ext cx="1818990" cy="1732303"/>
            </a:xfrm>
            <a:custGeom>
              <a:avLst/>
              <a:gdLst>
                <a:gd name="connsiteX0" fmla="*/ 779311 w 1818990"/>
                <a:gd name="connsiteY0" fmla="*/ 202057 h 1732303"/>
                <a:gd name="connsiteX1" fmla="*/ 821509 w 1818990"/>
                <a:gd name="connsiteY1" fmla="*/ 146379 h 1732303"/>
                <a:gd name="connsiteX2" fmla="*/ 834078 w 1818990"/>
                <a:gd name="connsiteY2" fmla="*/ 148175 h 1732303"/>
                <a:gd name="connsiteX3" fmla="*/ 908598 w 1818990"/>
                <a:gd name="connsiteY3" fmla="*/ 0 h 1732303"/>
                <a:gd name="connsiteX4" fmla="*/ 935532 w 1818990"/>
                <a:gd name="connsiteY4" fmla="*/ 49392 h 1732303"/>
                <a:gd name="connsiteX5" fmla="*/ 1159988 w 1818990"/>
                <a:gd name="connsiteY5" fmla="*/ 506490 h 1732303"/>
                <a:gd name="connsiteX6" fmla="*/ 1259647 w 1818990"/>
                <a:gd name="connsiteY6" fmla="*/ 579231 h 1732303"/>
                <a:gd name="connsiteX7" fmla="*/ 1525402 w 1818990"/>
                <a:gd name="connsiteY7" fmla="*/ 616948 h 1732303"/>
                <a:gd name="connsiteX8" fmla="*/ 1818991 w 1818990"/>
                <a:gd name="connsiteY8" fmla="*/ 660053 h 1732303"/>
                <a:gd name="connsiteX9" fmla="*/ 1783976 w 1818990"/>
                <a:gd name="connsiteY9" fmla="*/ 696873 h 1732303"/>
                <a:gd name="connsiteX10" fmla="*/ 1418561 w 1818990"/>
                <a:gd name="connsiteY10" fmla="*/ 1052493 h 1732303"/>
                <a:gd name="connsiteX11" fmla="*/ 1376364 w 1818990"/>
                <a:gd name="connsiteY11" fmla="*/ 1172829 h 1732303"/>
                <a:gd name="connsiteX12" fmla="*/ 1424846 w 1818990"/>
                <a:gd name="connsiteY12" fmla="*/ 1450321 h 1732303"/>
                <a:gd name="connsiteX13" fmla="*/ 1472431 w 1818990"/>
                <a:gd name="connsiteY13" fmla="*/ 1731405 h 1732303"/>
                <a:gd name="connsiteX14" fmla="*/ 1422153 w 1818990"/>
                <a:gd name="connsiteY14" fmla="*/ 1706261 h 1732303"/>
                <a:gd name="connsiteX15" fmla="*/ 979526 w 1818990"/>
                <a:gd name="connsiteY15" fmla="*/ 1472772 h 1732303"/>
                <a:gd name="connsiteX16" fmla="*/ 841261 w 1818990"/>
                <a:gd name="connsiteY16" fmla="*/ 1471874 h 1732303"/>
                <a:gd name="connsiteX17" fmla="*/ 457890 w 1818990"/>
                <a:gd name="connsiteY17" fmla="*/ 1673931 h 1732303"/>
                <a:gd name="connsiteX18" fmla="*/ 345662 w 1818990"/>
                <a:gd name="connsiteY18" fmla="*/ 1732303 h 1732303"/>
                <a:gd name="connsiteX19" fmla="*/ 439036 w 1818990"/>
                <a:gd name="connsiteY19" fmla="*/ 1188096 h 1732303"/>
                <a:gd name="connsiteX20" fmla="*/ 395042 w 1818990"/>
                <a:gd name="connsiteY20" fmla="*/ 1048003 h 1732303"/>
                <a:gd name="connsiteX21" fmla="*/ 35913 w 1818990"/>
                <a:gd name="connsiteY21" fmla="*/ 698669 h 1732303"/>
                <a:gd name="connsiteX22" fmla="*/ 0 w 1818990"/>
                <a:gd name="connsiteY22" fmla="*/ 661849 h 1732303"/>
                <a:gd name="connsiteX23" fmla="*/ 47585 w 1818990"/>
                <a:gd name="connsiteY23" fmla="*/ 652869 h 1732303"/>
                <a:gd name="connsiteX24" fmla="*/ 525227 w 1818990"/>
                <a:gd name="connsiteY24" fmla="*/ 585517 h 1732303"/>
                <a:gd name="connsiteX25" fmla="*/ 648229 w 1818990"/>
                <a:gd name="connsiteY25" fmla="*/ 521757 h 1732303"/>
                <a:gd name="connsiteX26" fmla="*/ 677857 w 1818990"/>
                <a:gd name="connsiteY26" fmla="*/ 442730 h 1732303"/>
                <a:gd name="connsiteX27" fmla="*/ 685937 w 1818990"/>
                <a:gd name="connsiteY27" fmla="*/ 443628 h 173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18990" h="1732303">
                  <a:moveTo>
                    <a:pt x="779311" y="202057"/>
                  </a:moveTo>
                  <a:cubicBezTo>
                    <a:pt x="773924" y="176912"/>
                    <a:pt x="788289" y="146379"/>
                    <a:pt x="821509" y="146379"/>
                  </a:cubicBezTo>
                  <a:cubicBezTo>
                    <a:pt x="825998" y="146379"/>
                    <a:pt x="830487" y="147277"/>
                    <a:pt x="834078" y="148175"/>
                  </a:cubicBezTo>
                  <a:cubicBezTo>
                    <a:pt x="860115" y="102376"/>
                    <a:pt x="881663" y="52984"/>
                    <a:pt x="908598" y="0"/>
                  </a:cubicBezTo>
                  <a:cubicBezTo>
                    <a:pt x="920269" y="21553"/>
                    <a:pt x="928350" y="35921"/>
                    <a:pt x="935532" y="49392"/>
                  </a:cubicBezTo>
                  <a:cubicBezTo>
                    <a:pt x="1010949" y="201159"/>
                    <a:pt x="1086367" y="353825"/>
                    <a:pt x="1159988" y="506490"/>
                  </a:cubicBezTo>
                  <a:cubicBezTo>
                    <a:pt x="1180638" y="549595"/>
                    <a:pt x="1212960" y="572944"/>
                    <a:pt x="1259647" y="579231"/>
                  </a:cubicBezTo>
                  <a:cubicBezTo>
                    <a:pt x="1348531" y="590905"/>
                    <a:pt x="1436518" y="603477"/>
                    <a:pt x="1525402" y="616948"/>
                  </a:cubicBezTo>
                  <a:cubicBezTo>
                    <a:pt x="1620572" y="630418"/>
                    <a:pt x="1716639" y="644787"/>
                    <a:pt x="1818991" y="660053"/>
                  </a:cubicBezTo>
                  <a:cubicBezTo>
                    <a:pt x="1803728" y="676218"/>
                    <a:pt x="1794749" y="686994"/>
                    <a:pt x="1783976" y="696873"/>
                  </a:cubicBezTo>
                  <a:cubicBezTo>
                    <a:pt x="1662770" y="815413"/>
                    <a:pt x="1541563" y="934851"/>
                    <a:pt x="1418561" y="1052493"/>
                  </a:cubicBezTo>
                  <a:cubicBezTo>
                    <a:pt x="1383546" y="1086619"/>
                    <a:pt x="1367386" y="1124336"/>
                    <a:pt x="1376364" y="1172829"/>
                  </a:cubicBezTo>
                  <a:cubicBezTo>
                    <a:pt x="1393422" y="1265327"/>
                    <a:pt x="1408685" y="1357824"/>
                    <a:pt x="1424846" y="1450321"/>
                  </a:cubicBezTo>
                  <a:cubicBezTo>
                    <a:pt x="1440109" y="1541921"/>
                    <a:pt x="1455372" y="1633520"/>
                    <a:pt x="1472431" y="1731405"/>
                  </a:cubicBezTo>
                  <a:cubicBezTo>
                    <a:pt x="1450883" y="1720629"/>
                    <a:pt x="1436518" y="1714343"/>
                    <a:pt x="1422153" y="1706261"/>
                  </a:cubicBezTo>
                  <a:cubicBezTo>
                    <a:pt x="1274910" y="1629030"/>
                    <a:pt x="1126769" y="1551799"/>
                    <a:pt x="979526" y="1472772"/>
                  </a:cubicBezTo>
                  <a:cubicBezTo>
                    <a:pt x="931941" y="1446729"/>
                    <a:pt x="889743" y="1444933"/>
                    <a:pt x="841261" y="1471874"/>
                  </a:cubicBezTo>
                  <a:cubicBezTo>
                    <a:pt x="714668" y="1541022"/>
                    <a:pt x="586279" y="1606579"/>
                    <a:pt x="457890" y="1673931"/>
                  </a:cubicBezTo>
                  <a:cubicBezTo>
                    <a:pt x="422875" y="1691892"/>
                    <a:pt x="387860" y="1710751"/>
                    <a:pt x="345662" y="1732303"/>
                  </a:cubicBezTo>
                  <a:cubicBezTo>
                    <a:pt x="377086" y="1545513"/>
                    <a:pt x="405816" y="1366804"/>
                    <a:pt x="439036" y="1188096"/>
                  </a:cubicBezTo>
                  <a:cubicBezTo>
                    <a:pt x="449810" y="1130622"/>
                    <a:pt x="437240" y="1087516"/>
                    <a:pt x="395042" y="1048003"/>
                  </a:cubicBezTo>
                  <a:cubicBezTo>
                    <a:pt x="273836" y="933055"/>
                    <a:pt x="155324" y="815413"/>
                    <a:pt x="35913" y="698669"/>
                  </a:cubicBezTo>
                  <a:cubicBezTo>
                    <a:pt x="25139" y="687892"/>
                    <a:pt x="14365" y="677116"/>
                    <a:pt x="0" y="661849"/>
                  </a:cubicBezTo>
                  <a:cubicBezTo>
                    <a:pt x="21548" y="657359"/>
                    <a:pt x="35015" y="654665"/>
                    <a:pt x="47585" y="652869"/>
                  </a:cubicBezTo>
                  <a:cubicBezTo>
                    <a:pt x="206499" y="629520"/>
                    <a:pt x="365414" y="601681"/>
                    <a:pt x="525227" y="585517"/>
                  </a:cubicBezTo>
                  <a:cubicBezTo>
                    <a:pt x="582688" y="579231"/>
                    <a:pt x="620396" y="557678"/>
                    <a:pt x="648229" y="521757"/>
                  </a:cubicBezTo>
                  <a:cubicBezTo>
                    <a:pt x="623090" y="497510"/>
                    <a:pt x="632966" y="442730"/>
                    <a:pt x="677857" y="442730"/>
                  </a:cubicBezTo>
                  <a:cubicBezTo>
                    <a:pt x="680551" y="442730"/>
                    <a:pt x="683244" y="442730"/>
                    <a:pt x="685937" y="443628"/>
                  </a:cubicBezTo>
                </a:path>
              </a:pathLst>
            </a:custGeom>
            <a:solidFill>
              <a:srgbClr val="00BADE"/>
            </a:solidFill>
            <a:ln w="8971" cap="flat">
              <a:noFill/>
              <a:prstDash val="solid"/>
              <a:miter/>
            </a:ln>
          </p:spPr>
          <p:txBody>
            <a:bodyPr rtlCol="0" anchor="ctr"/>
            <a:lstStyle/>
            <a:p>
              <a:endParaRPr lang="en-US"/>
            </a:p>
          </p:txBody>
        </p:sp>
        <p:grpSp>
          <p:nvGrpSpPr>
            <p:cNvPr id="22" name="Group 21">
              <a:extLst>
                <a:ext uri="{FF2B5EF4-FFF2-40B4-BE49-F238E27FC236}">
                  <a16:creationId xmlns:a16="http://schemas.microsoft.com/office/drawing/2014/main" id="{1E4E225F-693C-04E7-3E83-A67E69B34B94}"/>
                </a:ext>
              </a:extLst>
            </p:cNvPr>
            <p:cNvGrpSpPr/>
            <p:nvPr/>
          </p:nvGrpSpPr>
          <p:grpSpPr>
            <a:xfrm>
              <a:off x="3454400" y="159975"/>
              <a:ext cx="4578885" cy="3280548"/>
              <a:chOff x="3454400" y="159975"/>
              <a:chExt cx="4578885" cy="3280548"/>
            </a:xfrm>
          </p:grpSpPr>
          <p:sp>
            <p:nvSpPr>
              <p:cNvPr id="23" name="Freeform 405">
                <a:extLst>
                  <a:ext uri="{FF2B5EF4-FFF2-40B4-BE49-F238E27FC236}">
                    <a16:creationId xmlns:a16="http://schemas.microsoft.com/office/drawing/2014/main" id="{08344195-34AE-1D36-2A5F-E53374C2F890}"/>
                  </a:ext>
                </a:extLst>
              </p:cNvPr>
              <p:cNvSpPr/>
              <p:nvPr/>
            </p:nvSpPr>
            <p:spPr>
              <a:xfrm>
                <a:off x="3454400" y="163639"/>
                <a:ext cx="2024310" cy="3276884"/>
              </a:xfrm>
              <a:custGeom>
                <a:avLst/>
                <a:gdLst>
                  <a:gd name="connsiteX0" fmla="*/ 0 w 2024310"/>
                  <a:gd name="connsiteY0" fmla="*/ 1615139 h 3276884"/>
                  <a:gd name="connsiteX1" fmla="*/ 502781 w 2024310"/>
                  <a:gd name="connsiteY1" fmla="*/ 1456187 h 3276884"/>
                  <a:gd name="connsiteX2" fmla="*/ 659003 w 2024310"/>
                  <a:gd name="connsiteY2" fmla="*/ 1519948 h 3276884"/>
                  <a:gd name="connsiteX3" fmla="*/ 659003 w 2024310"/>
                  <a:gd name="connsiteY3" fmla="*/ 1316094 h 3276884"/>
                  <a:gd name="connsiteX4" fmla="*/ 106841 w 2024310"/>
                  <a:gd name="connsiteY4" fmla="*/ 815891 h 3276884"/>
                  <a:gd name="connsiteX5" fmla="*/ 173280 w 2024310"/>
                  <a:gd name="connsiteY5" fmla="*/ 726986 h 3276884"/>
                  <a:gd name="connsiteX6" fmla="*/ 723646 w 2024310"/>
                  <a:gd name="connsiteY6" fmla="*/ 893122 h 3276884"/>
                  <a:gd name="connsiteX7" fmla="*/ 734420 w 2024310"/>
                  <a:gd name="connsiteY7" fmla="*/ 899408 h 3276884"/>
                  <a:gd name="connsiteX8" fmla="*/ 783800 w 2024310"/>
                  <a:gd name="connsiteY8" fmla="*/ 762009 h 3276884"/>
                  <a:gd name="connsiteX9" fmla="*/ 774822 w 2024310"/>
                  <a:gd name="connsiteY9" fmla="*/ 730578 h 3276884"/>
                  <a:gd name="connsiteX10" fmla="*/ 916678 w 2024310"/>
                  <a:gd name="connsiteY10" fmla="*/ 59748 h 3276884"/>
                  <a:gd name="connsiteX11" fmla="*/ 1036986 w 2024310"/>
                  <a:gd name="connsiteY11" fmla="*/ 2274 h 3276884"/>
                  <a:gd name="connsiteX12" fmla="*/ 1107914 w 2024310"/>
                  <a:gd name="connsiteY12" fmla="*/ 18438 h 3276884"/>
                  <a:gd name="connsiteX13" fmla="*/ 1050454 w 2024310"/>
                  <a:gd name="connsiteY13" fmla="*/ 728782 h 3276884"/>
                  <a:gd name="connsiteX14" fmla="*/ 967854 w 2024310"/>
                  <a:gd name="connsiteY14" fmla="*/ 771887 h 3276884"/>
                  <a:gd name="connsiteX15" fmla="*/ 893335 w 2024310"/>
                  <a:gd name="connsiteY15" fmla="*/ 849118 h 3276884"/>
                  <a:gd name="connsiteX16" fmla="*/ 1940197 w 2024310"/>
                  <a:gd name="connsiteY16" fmla="*/ 2981944 h 3276884"/>
                  <a:gd name="connsiteX17" fmla="*/ 2021001 w 2024310"/>
                  <a:gd name="connsiteY17" fmla="*/ 3077135 h 3276884"/>
                  <a:gd name="connsiteX18" fmla="*/ 1901591 w 2024310"/>
                  <a:gd name="connsiteY18" fmla="*/ 3110362 h 3276884"/>
                  <a:gd name="connsiteX19" fmla="*/ 1574783 w 2024310"/>
                  <a:gd name="connsiteY19" fmla="*/ 2981944 h 3276884"/>
                  <a:gd name="connsiteX20" fmla="*/ 1569396 w 2024310"/>
                  <a:gd name="connsiteY20" fmla="*/ 2989128 h 3276884"/>
                  <a:gd name="connsiteX21" fmla="*/ 1010052 w 2024310"/>
                  <a:gd name="connsiteY21" fmla="*/ 3258537 h 3276884"/>
                  <a:gd name="connsiteX22" fmla="*/ 865502 w 2024310"/>
                  <a:gd name="connsiteY22" fmla="*/ 3200165 h 3276884"/>
                  <a:gd name="connsiteX23" fmla="*/ 823304 w 2024310"/>
                  <a:gd name="connsiteY23" fmla="*/ 3104076 h 3276884"/>
                  <a:gd name="connsiteX24" fmla="*/ 1190514 w 2024310"/>
                  <a:gd name="connsiteY24" fmla="*/ 2715228 h 3276884"/>
                  <a:gd name="connsiteX25" fmla="*/ 1207573 w 2024310"/>
                  <a:gd name="connsiteY25" fmla="*/ 2707146 h 3276884"/>
                  <a:gd name="connsiteX26" fmla="*/ 1040578 w 2024310"/>
                  <a:gd name="connsiteY26" fmla="*/ 2523947 h 3276884"/>
                  <a:gd name="connsiteX27" fmla="*/ 738011 w 2024310"/>
                  <a:gd name="connsiteY27" fmla="*/ 2686491 h 3276884"/>
                  <a:gd name="connsiteX28" fmla="*/ 285508 w 2024310"/>
                  <a:gd name="connsiteY28" fmla="*/ 2471861 h 3276884"/>
                  <a:gd name="connsiteX29" fmla="*/ 289997 w 2024310"/>
                  <a:gd name="connsiteY29" fmla="*/ 2389243 h 3276884"/>
                  <a:gd name="connsiteX30" fmla="*/ 802654 w 2024310"/>
                  <a:gd name="connsiteY30" fmla="*/ 2151264 h 3276884"/>
                  <a:gd name="connsiteX31" fmla="*/ 812530 w 2024310"/>
                  <a:gd name="connsiteY31" fmla="*/ 2148570 h 3276884"/>
                  <a:gd name="connsiteX32" fmla="*/ 725442 w 2024310"/>
                  <a:gd name="connsiteY32" fmla="*/ 1910591 h 3276884"/>
                  <a:gd name="connsiteX33" fmla="*/ 638353 w 2024310"/>
                  <a:gd name="connsiteY33" fmla="*/ 1957289 h 3276884"/>
                  <a:gd name="connsiteX34" fmla="*/ 76315 w 2024310"/>
                  <a:gd name="connsiteY34" fmla="*/ 1790255 h 3276884"/>
                  <a:gd name="connsiteX35" fmla="*/ 0 w 2024310"/>
                  <a:gd name="connsiteY35" fmla="*/ 1670817 h 3276884"/>
                  <a:gd name="connsiteX36" fmla="*/ 0 w 2024310"/>
                  <a:gd name="connsiteY36" fmla="*/ 1615139 h 3276884"/>
                  <a:gd name="connsiteX37" fmla="*/ 1036986 w 2024310"/>
                  <a:gd name="connsiteY37" fmla="*/ 148653 h 3276884"/>
                  <a:gd name="connsiteX38" fmla="*/ 832283 w 2024310"/>
                  <a:gd name="connsiteY38" fmla="*/ 578810 h 3276884"/>
                  <a:gd name="connsiteX39" fmla="*/ 971445 w 2024310"/>
                  <a:gd name="connsiteY39" fmla="*/ 623712 h 3276884"/>
                  <a:gd name="connsiteX40" fmla="*/ 1036986 w 2024310"/>
                  <a:gd name="connsiteY40" fmla="*/ 148653 h 3276884"/>
                  <a:gd name="connsiteX41" fmla="*/ 966956 w 2024310"/>
                  <a:gd name="connsiteY41" fmla="*/ 3096892 h 3276884"/>
                  <a:gd name="connsiteX42" fmla="*/ 1425744 w 2024310"/>
                  <a:gd name="connsiteY42" fmla="*/ 2982841 h 3276884"/>
                  <a:gd name="connsiteX43" fmla="*/ 1341349 w 2024310"/>
                  <a:gd name="connsiteY43" fmla="*/ 2833768 h 3276884"/>
                  <a:gd name="connsiteX44" fmla="*/ 966956 w 2024310"/>
                  <a:gd name="connsiteY44" fmla="*/ 3096892 h 3276884"/>
                  <a:gd name="connsiteX45" fmla="*/ 428262 w 2024310"/>
                  <a:gd name="connsiteY45" fmla="*/ 2426960 h 3276884"/>
                  <a:gd name="connsiteX46" fmla="*/ 910393 w 2024310"/>
                  <a:gd name="connsiteY46" fmla="*/ 2466473 h 3276884"/>
                  <a:gd name="connsiteX47" fmla="*/ 898722 w 2024310"/>
                  <a:gd name="connsiteY47" fmla="*/ 2329074 h 3276884"/>
                  <a:gd name="connsiteX48" fmla="*/ 859217 w 2024310"/>
                  <a:gd name="connsiteY48" fmla="*/ 2308420 h 3276884"/>
                  <a:gd name="connsiteX49" fmla="*/ 428262 w 2024310"/>
                  <a:gd name="connsiteY49" fmla="*/ 2426960 h 3276884"/>
                  <a:gd name="connsiteX50" fmla="*/ 242412 w 2024310"/>
                  <a:gd name="connsiteY50" fmla="*/ 851812 h 3276884"/>
                  <a:gd name="connsiteX51" fmla="*/ 251391 w 2024310"/>
                  <a:gd name="connsiteY51" fmla="*/ 911980 h 3276884"/>
                  <a:gd name="connsiteX52" fmla="*/ 594359 w 2024310"/>
                  <a:gd name="connsiteY52" fmla="*/ 1187676 h 3276884"/>
                  <a:gd name="connsiteX53" fmla="*/ 666185 w 2024310"/>
                  <a:gd name="connsiteY53" fmla="*/ 1087994 h 3276884"/>
                  <a:gd name="connsiteX54" fmla="*/ 242412 w 2024310"/>
                  <a:gd name="connsiteY54" fmla="*/ 851812 h 3276884"/>
                  <a:gd name="connsiteX55" fmla="*/ 154426 w 2024310"/>
                  <a:gd name="connsiteY55" fmla="*/ 1659143 h 3276884"/>
                  <a:gd name="connsiteX56" fmla="*/ 560242 w 2024310"/>
                  <a:gd name="connsiteY56" fmla="*/ 1841443 h 3276884"/>
                  <a:gd name="connsiteX57" fmla="*/ 653616 w 2024310"/>
                  <a:gd name="connsiteY57" fmla="*/ 1755232 h 3276884"/>
                  <a:gd name="connsiteX58" fmla="*/ 597053 w 2024310"/>
                  <a:gd name="connsiteY58" fmla="*/ 1646570 h 3276884"/>
                  <a:gd name="connsiteX59" fmla="*/ 154426 w 2024310"/>
                  <a:gd name="connsiteY59" fmla="*/ 1659143 h 327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024310" h="3276884">
                    <a:moveTo>
                      <a:pt x="0" y="1615139"/>
                    </a:moveTo>
                    <a:cubicBezTo>
                      <a:pt x="140958" y="1478638"/>
                      <a:pt x="305260" y="1410388"/>
                      <a:pt x="502781" y="1456187"/>
                    </a:cubicBezTo>
                    <a:cubicBezTo>
                      <a:pt x="556651" y="1468760"/>
                      <a:pt x="606031" y="1497497"/>
                      <a:pt x="659003" y="1519948"/>
                    </a:cubicBezTo>
                    <a:cubicBezTo>
                      <a:pt x="659003" y="1454391"/>
                      <a:pt x="659003" y="1385243"/>
                      <a:pt x="659003" y="1316094"/>
                    </a:cubicBezTo>
                    <a:cubicBezTo>
                      <a:pt x="296282" y="1369976"/>
                      <a:pt x="107739" y="1079014"/>
                      <a:pt x="106841" y="815891"/>
                    </a:cubicBezTo>
                    <a:cubicBezTo>
                      <a:pt x="106841" y="759315"/>
                      <a:pt x="119411" y="739558"/>
                      <a:pt x="173280" y="726986"/>
                    </a:cubicBezTo>
                    <a:cubicBezTo>
                      <a:pt x="388758" y="674002"/>
                      <a:pt x="578198" y="711719"/>
                      <a:pt x="723646" y="893122"/>
                    </a:cubicBezTo>
                    <a:cubicBezTo>
                      <a:pt x="725442" y="894918"/>
                      <a:pt x="728135" y="895816"/>
                      <a:pt x="734420" y="899408"/>
                    </a:cubicBezTo>
                    <a:cubicBezTo>
                      <a:pt x="751478" y="853608"/>
                      <a:pt x="769435" y="807809"/>
                      <a:pt x="783800" y="762009"/>
                    </a:cubicBezTo>
                    <a:cubicBezTo>
                      <a:pt x="786494" y="753029"/>
                      <a:pt x="781107" y="738660"/>
                      <a:pt x="774822" y="730578"/>
                    </a:cubicBezTo>
                    <a:cubicBezTo>
                      <a:pt x="614111" y="533011"/>
                      <a:pt x="653616" y="228578"/>
                      <a:pt x="916678" y="59748"/>
                    </a:cubicBezTo>
                    <a:cubicBezTo>
                      <a:pt x="954387" y="35501"/>
                      <a:pt x="994789" y="14846"/>
                      <a:pt x="1036986" y="2274"/>
                    </a:cubicBezTo>
                    <a:cubicBezTo>
                      <a:pt x="1057636" y="-4012"/>
                      <a:pt x="1095345" y="3172"/>
                      <a:pt x="1107914" y="18438"/>
                    </a:cubicBezTo>
                    <a:cubicBezTo>
                      <a:pt x="1279399" y="220496"/>
                      <a:pt x="1301844" y="551869"/>
                      <a:pt x="1050454" y="728782"/>
                    </a:cubicBezTo>
                    <a:cubicBezTo>
                      <a:pt x="1025315" y="746742"/>
                      <a:pt x="997482" y="764703"/>
                      <a:pt x="967854" y="771887"/>
                    </a:cubicBezTo>
                    <a:cubicBezTo>
                      <a:pt x="923861" y="782664"/>
                      <a:pt x="907700" y="810502"/>
                      <a:pt x="893335" y="849118"/>
                    </a:cubicBezTo>
                    <a:cubicBezTo>
                      <a:pt x="572812" y="1731883"/>
                      <a:pt x="1046862" y="2697267"/>
                      <a:pt x="1940197" y="2981944"/>
                    </a:cubicBezTo>
                    <a:cubicBezTo>
                      <a:pt x="2011125" y="3004394"/>
                      <a:pt x="2033571" y="3031335"/>
                      <a:pt x="2021001" y="3077135"/>
                    </a:cubicBezTo>
                    <a:cubicBezTo>
                      <a:pt x="2008431" y="3122036"/>
                      <a:pt x="1969825" y="3135507"/>
                      <a:pt x="1901591" y="3110362"/>
                    </a:cubicBezTo>
                    <a:cubicBezTo>
                      <a:pt x="1792954" y="3069951"/>
                      <a:pt x="1686113" y="3025947"/>
                      <a:pt x="1574783" y="2981944"/>
                    </a:cubicBezTo>
                    <a:cubicBezTo>
                      <a:pt x="1575681" y="2980147"/>
                      <a:pt x="1571191" y="2983739"/>
                      <a:pt x="1569396" y="2989128"/>
                    </a:cubicBezTo>
                    <a:cubicBezTo>
                      <a:pt x="1494876" y="3197471"/>
                      <a:pt x="1272216" y="3326788"/>
                      <a:pt x="1010052" y="3258537"/>
                    </a:cubicBezTo>
                    <a:cubicBezTo>
                      <a:pt x="960671" y="3245067"/>
                      <a:pt x="913087" y="3220820"/>
                      <a:pt x="865502" y="3200165"/>
                    </a:cubicBezTo>
                    <a:cubicBezTo>
                      <a:pt x="823304" y="3181306"/>
                      <a:pt x="810735" y="3147181"/>
                      <a:pt x="823304" y="3104076"/>
                    </a:cubicBezTo>
                    <a:cubicBezTo>
                      <a:pt x="878969" y="2910999"/>
                      <a:pt x="987606" y="2769110"/>
                      <a:pt x="1190514" y="2715228"/>
                    </a:cubicBezTo>
                    <a:cubicBezTo>
                      <a:pt x="1195901" y="2713432"/>
                      <a:pt x="1200390" y="2709840"/>
                      <a:pt x="1207573" y="2707146"/>
                    </a:cubicBezTo>
                    <a:cubicBezTo>
                      <a:pt x="1151010" y="2645182"/>
                      <a:pt x="1096243" y="2585013"/>
                      <a:pt x="1040578" y="2523947"/>
                    </a:cubicBezTo>
                    <a:cubicBezTo>
                      <a:pt x="961569" y="2619139"/>
                      <a:pt x="861013" y="2677511"/>
                      <a:pt x="738011" y="2686491"/>
                    </a:cubicBezTo>
                    <a:cubicBezTo>
                      <a:pt x="548570" y="2699961"/>
                      <a:pt x="401327" y="2616445"/>
                      <a:pt x="285508" y="2471861"/>
                    </a:cubicBezTo>
                    <a:cubicBezTo>
                      <a:pt x="263960" y="2445818"/>
                      <a:pt x="271143" y="2415285"/>
                      <a:pt x="289997" y="2389243"/>
                    </a:cubicBezTo>
                    <a:cubicBezTo>
                      <a:pt x="416590" y="2215024"/>
                      <a:pt x="579096" y="2117139"/>
                      <a:pt x="802654" y="2151264"/>
                    </a:cubicBezTo>
                    <a:cubicBezTo>
                      <a:pt x="805348" y="2151264"/>
                      <a:pt x="808041" y="2150366"/>
                      <a:pt x="812530" y="2148570"/>
                    </a:cubicBezTo>
                    <a:cubicBezTo>
                      <a:pt x="783800" y="2069543"/>
                      <a:pt x="755070" y="1991414"/>
                      <a:pt x="725442" y="1910591"/>
                    </a:cubicBezTo>
                    <a:cubicBezTo>
                      <a:pt x="694916" y="1926756"/>
                      <a:pt x="667981" y="1944717"/>
                      <a:pt x="638353" y="1957289"/>
                    </a:cubicBezTo>
                    <a:cubicBezTo>
                      <a:pt x="439036" y="2043500"/>
                      <a:pt x="216375" y="1977944"/>
                      <a:pt x="76315" y="1790255"/>
                    </a:cubicBezTo>
                    <a:cubicBezTo>
                      <a:pt x="48482" y="1752538"/>
                      <a:pt x="25139" y="1711229"/>
                      <a:pt x="0" y="1670817"/>
                    </a:cubicBezTo>
                    <a:cubicBezTo>
                      <a:pt x="0" y="1651060"/>
                      <a:pt x="0" y="1633100"/>
                      <a:pt x="0" y="1615139"/>
                    </a:cubicBezTo>
                    <a:close/>
                    <a:moveTo>
                      <a:pt x="1036986" y="148653"/>
                    </a:moveTo>
                    <a:cubicBezTo>
                      <a:pt x="862809" y="223190"/>
                      <a:pt x="773026" y="412675"/>
                      <a:pt x="832283" y="578810"/>
                    </a:cubicBezTo>
                    <a:cubicBezTo>
                      <a:pt x="860115" y="656939"/>
                      <a:pt x="905006" y="671308"/>
                      <a:pt x="971445" y="623712"/>
                    </a:cubicBezTo>
                    <a:cubicBezTo>
                      <a:pt x="1120484" y="516846"/>
                      <a:pt x="1150112" y="309401"/>
                      <a:pt x="1036986" y="148653"/>
                    </a:cubicBezTo>
                    <a:close/>
                    <a:moveTo>
                      <a:pt x="966956" y="3096892"/>
                    </a:moveTo>
                    <a:cubicBezTo>
                      <a:pt x="1133053" y="3189389"/>
                      <a:pt x="1335962" y="3137303"/>
                      <a:pt x="1425744" y="2982841"/>
                    </a:cubicBezTo>
                    <a:cubicBezTo>
                      <a:pt x="1476920" y="2893936"/>
                      <a:pt x="1444598" y="2836462"/>
                      <a:pt x="1341349" y="2833768"/>
                    </a:cubicBezTo>
                    <a:cubicBezTo>
                      <a:pt x="1167171" y="2827482"/>
                      <a:pt x="1021723" y="2929858"/>
                      <a:pt x="966956" y="3096892"/>
                    </a:cubicBezTo>
                    <a:close/>
                    <a:moveTo>
                      <a:pt x="428262" y="2426960"/>
                    </a:moveTo>
                    <a:cubicBezTo>
                      <a:pt x="552162" y="2575135"/>
                      <a:pt x="774822" y="2593096"/>
                      <a:pt x="910393" y="2466473"/>
                    </a:cubicBezTo>
                    <a:cubicBezTo>
                      <a:pt x="964263" y="2416184"/>
                      <a:pt x="959774" y="2369486"/>
                      <a:pt x="898722" y="2329074"/>
                    </a:cubicBezTo>
                    <a:cubicBezTo>
                      <a:pt x="886152" y="2320992"/>
                      <a:pt x="873582" y="2313808"/>
                      <a:pt x="859217" y="2308420"/>
                    </a:cubicBezTo>
                    <a:cubicBezTo>
                      <a:pt x="702098" y="2241067"/>
                      <a:pt x="535103" y="2286867"/>
                      <a:pt x="428262" y="2426960"/>
                    </a:cubicBezTo>
                    <a:close/>
                    <a:moveTo>
                      <a:pt x="242412" y="851812"/>
                    </a:moveTo>
                    <a:cubicBezTo>
                      <a:pt x="246004" y="873365"/>
                      <a:pt x="247799" y="892223"/>
                      <a:pt x="251391" y="911980"/>
                    </a:cubicBezTo>
                    <a:cubicBezTo>
                      <a:pt x="285508" y="1083504"/>
                      <a:pt x="431853" y="1201146"/>
                      <a:pt x="594359" y="1187676"/>
                    </a:cubicBezTo>
                    <a:cubicBezTo>
                      <a:pt x="658105" y="1182288"/>
                      <a:pt x="680550" y="1150857"/>
                      <a:pt x="666185" y="1087994"/>
                    </a:cubicBezTo>
                    <a:cubicBezTo>
                      <a:pt x="623090" y="906592"/>
                      <a:pt x="427364" y="795236"/>
                      <a:pt x="242412" y="851812"/>
                    </a:cubicBezTo>
                    <a:close/>
                    <a:moveTo>
                      <a:pt x="154426" y="1659143"/>
                    </a:moveTo>
                    <a:cubicBezTo>
                      <a:pt x="225354" y="1812706"/>
                      <a:pt x="405816" y="1893529"/>
                      <a:pt x="560242" y="1841443"/>
                    </a:cubicBezTo>
                    <a:cubicBezTo>
                      <a:pt x="604235" y="1826177"/>
                      <a:pt x="643740" y="1805522"/>
                      <a:pt x="653616" y="1755232"/>
                    </a:cubicBezTo>
                    <a:cubicBezTo>
                      <a:pt x="663492" y="1704942"/>
                      <a:pt x="630272" y="1674409"/>
                      <a:pt x="597053" y="1646570"/>
                    </a:cubicBezTo>
                    <a:cubicBezTo>
                      <a:pt x="477642" y="1549583"/>
                      <a:pt x="281019" y="1555869"/>
                      <a:pt x="154426" y="1659143"/>
                    </a:cubicBezTo>
                    <a:close/>
                  </a:path>
                </a:pathLst>
              </a:custGeom>
              <a:solidFill>
                <a:srgbClr val="000000"/>
              </a:solidFill>
              <a:ln w="8971" cap="flat">
                <a:noFill/>
                <a:prstDash val="solid"/>
                <a:miter/>
              </a:ln>
            </p:spPr>
            <p:txBody>
              <a:bodyPr rtlCol="0" anchor="ctr"/>
              <a:lstStyle/>
              <a:p>
                <a:endParaRPr lang="en-US"/>
              </a:p>
            </p:txBody>
          </p:sp>
          <p:sp>
            <p:nvSpPr>
              <p:cNvPr id="24" name="Freeform 406">
                <a:extLst>
                  <a:ext uri="{FF2B5EF4-FFF2-40B4-BE49-F238E27FC236}">
                    <a16:creationId xmlns:a16="http://schemas.microsoft.com/office/drawing/2014/main" id="{210AABC1-E3CA-F43E-35E3-D501B9F8D48D}"/>
                  </a:ext>
                </a:extLst>
              </p:cNvPr>
              <p:cNvSpPr/>
              <p:nvPr/>
            </p:nvSpPr>
            <p:spPr>
              <a:xfrm>
                <a:off x="6010295" y="159975"/>
                <a:ext cx="2022990" cy="3267374"/>
              </a:xfrm>
              <a:custGeom>
                <a:avLst/>
                <a:gdLst>
                  <a:gd name="connsiteX0" fmla="*/ 1289483 w 2022990"/>
                  <a:gd name="connsiteY0" fmla="*/ 907562 h 3267374"/>
                  <a:gd name="connsiteX1" fmla="*/ 1332579 w 2022990"/>
                  <a:gd name="connsiteY1" fmla="*/ 857272 h 3267374"/>
                  <a:gd name="connsiteX2" fmla="*/ 1868579 w 2022990"/>
                  <a:gd name="connsiteY2" fmla="*/ 737834 h 3267374"/>
                  <a:gd name="connsiteX3" fmla="*/ 1913471 w 2022990"/>
                  <a:gd name="connsiteY3" fmla="*/ 796206 h 3267374"/>
                  <a:gd name="connsiteX4" fmla="*/ 1539976 w 2022990"/>
                  <a:gd name="connsiteY4" fmla="*/ 1318861 h 3267374"/>
                  <a:gd name="connsiteX5" fmla="*/ 1451091 w 2022990"/>
                  <a:gd name="connsiteY5" fmla="*/ 1326045 h 3267374"/>
                  <a:gd name="connsiteX6" fmla="*/ 1364002 w 2022990"/>
                  <a:gd name="connsiteY6" fmla="*/ 1319759 h 3267374"/>
                  <a:gd name="connsiteX7" fmla="*/ 1364002 w 2022990"/>
                  <a:gd name="connsiteY7" fmla="*/ 1532592 h 3267374"/>
                  <a:gd name="connsiteX8" fmla="*/ 1597437 w 2022990"/>
                  <a:gd name="connsiteY8" fmla="*/ 1447279 h 3267374"/>
                  <a:gd name="connsiteX9" fmla="*/ 1996968 w 2022990"/>
                  <a:gd name="connsiteY9" fmla="*/ 1594556 h 3267374"/>
                  <a:gd name="connsiteX10" fmla="*/ 2016720 w 2022990"/>
                  <a:gd name="connsiteY10" fmla="*/ 1675379 h 3267374"/>
                  <a:gd name="connsiteX11" fmla="*/ 1525611 w 2022990"/>
                  <a:gd name="connsiteY11" fmla="*/ 1995977 h 3267374"/>
                  <a:gd name="connsiteX12" fmla="*/ 1299359 w 2022990"/>
                  <a:gd name="connsiteY12" fmla="*/ 1909766 h 3267374"/>
                  <a:gd name="connsiteX13" fmla="*/ 1212270 w 2022990"/>
                  <a:gd name="connsiteY13" fmla="*/ 2145050 h 3267374"/>
                  <a:gd name="connsiteX14" fmla="*/ 1403507 w 2022990"/>
                  <a:gd name="connsiteY14" fmla="*/ 2157622 h 3267374"/>
                  <a:gd name="connsiteX15" fmla="*/ 1734804 w 2022990"/>
                  <a:gd name="connsiteY15" fmla="*/ 2396499 h 3267374"/>
                  <a:gd name="connsiteX16" fmla="*/ 1735702 w 2022990"/>
                  <a:gd name="connsiteY16" fmla="*/ 2473730 h 3267374"/>
                  <a:gd name="connsiteX17" fmla="*/ 1040786 w 2022990"/>
                  <a:gd name="connsiteY17" fmla="*/ 2585086 h 3267374"/>
                  <a:gd name="connsiteX18" fmla="*/ 978836 w 2022990"/>
                  <a:gd name="connsiteY18" fmla="*/ 2529407 h 3267374"/>
                  <a:gd name="connsiteX19" fmla="*/ 815432 w 2022990"/>
                  <a:gd name="connsiteY19" fmla="*/ 2708116 h 3267374"/>
                  <a:gd name="connsiteX20" fmla="*/ 837878 w 2022990"/>
                  <a:gd name="connsiteY20" fmla="*/ 2718892 h 3267374"/>
                  <a:gd name="connsiteX21" fmla="*/ 1200599 w 2022990"/>
                  <a:gd name="connsiteY21" fmla="*/ 3113128 h 3267374"/>
                  <a:gd name="connsiteX22" fmla="*/ 1163788 w 2022990"/>
                  <a:gd name="connsiteY22" fmla="*/ 3199339 h 3267374"/>
                  <a:gd name="connsiteX23" fmla="*/ 1007567 w 2022990"/>
                  <a:gd name="connsiteY23" fmla="*/ 3263100 h 3267374"/>
                  <a:gd name="connsiteX24" fmla="*/ 916886 w 2022990"/>
                  <a:gd name="connsiteY24" fmla="*/ 3215504 h 3267374"/>
                  <a:gd name="connsiteX25" fmla="*/ 975245 w 2022990"/>
                  <a:gd name="connsiteY25" fmla="*/ 3133783 h 3267374"/>
                  <a:gd name="connsiteX26" fmla="*/ 1055151 w 2022990"/>
                  <a:gd name="connsiteY26" fmla="*/ 3107740 h 3267374"/>
                  <a:gd name="connsiteX27" fmla="*/ 634072 w 2022990"/>
                  <a:gd name="connsiteY27" fmla="*/ 2859883 h 3267374"/>
                  <a:gd name="connsiteX28" fmla="*/ 590977 w 2022990"/>
                  <a:gd name="connsiteY28" fmla="*/ 2963157 h 3267374"/>
                  <a:gd name="connsiteX29" fmla="*/ 688839 w 2022990"/>
                  <a:gd name="connsiteY29" fmla="*/ 3087983 h 3267374"/>
                  <a:gd name="connsiteX30" fmla="*/ 711285 w 2022990"/>
                  <a:gd name="connsiteY30" fmla="*/ 3103250 h 3267374"/>
                  <a:gd name="connsiteX31" fmla="*/ 742709 w 2022990"/>
                  <a:gd name="connsiteY31" fmla="*/ 3201135 h 3267374"/>
                  <a:gd name="connsiteX32" fmla="*/ 636765 w 2022990"/>
                  <a:gd name="connsiteY32" fmla="*/ 3214606 h 3267374"/>
                  <a:gd name="connsiteX33" fmla="*/ 467975 w 2022990"/>
                  <a:gd name="connsiteY33" fmla="*/ 3023325 h 3267374"/>
                  <a:gd name="connsiteX34" fmla="*/ 449120 w 2022990"/>
                  <a:gd name="connsiteY34" fmla="*/ 2978423 h 3267374"/>
                  <a:gd name="connsiteX35" fmla="*/ 341381 w 2022990"/>
                  <a:gd name="connsiteY35" fmla="*/ 3030509 h 3267374"/>
                  <a:gd name="connsiteX36" fmla="*/ 107947 w 2022990"/>
                  <a:gd name="connsiteY36" fmla="*/ 3120313 h 3267374"/>
                  <a:gd name="connsiteX37" fmla="*/ 3800 w 2022990"/>
                  <a:gd name="connsiteY37" fmla="*/ 3083493 h 3267374"/>
                  <a:gd name="connsiteX38" fmla="*/ 69341 w 2022990"/>
                  <a:gd name="connsiteY38" fmla="*/ 2990996 h 3267374"/>
                  <a:gd name="connsiteX39" fmla="*/ 1055151 w 2022990"/>
                  <a:gd name="connsiteY39" fmla="*/ 2158520 h 3267374"/>
                  <a:gd name="connsiteX40" fmla="*/ 1122488 w 2022990"/>
                  <a:gd name="connsiteY40" fmla="*/ 836618 h 3267374"/>
                  <a:gd name="connsiteX41" fmla="*/ 1069516 w 2022990"/>
                  <a:gd name="connsiteY41" fmla="*/ 783634 h 3267374"/>
                  <a:gd name="connsiteX42" fmla="*/ 815432 w 2022990"/>
                  <a:gd name="connsiteY42" fmla="*/ 204403 h 3267374"/>
                  <a:gd name="connsiteX43" fmla="*/ 907908 w 2022990"/>
                  <a:gd name="connsiteY43" fmla="*/ 31981 h 3267374"/>
                  <a:gd name="connsiteX44" fmla="*/ 986019 w 2022990"/>
                  <a:gd name="connsiteY44" fmla="*/ 5040 h 3267374"/>
                  <a:gd name="connsiteX45" fmla="*/ 1337966 w 2022990"/>
                  <a:gd name="connsiteY45" fmla="*/ 402868 h 3267374"/>
                  <a:gd name="connsiteX46" fmla="*/ 1254468 w 2022990"/>
                  <a:gd name="connsiteY46" fmla="*/ 726160 h 3267374"/>
                  <a:gd name="connsiteX47" fmla="*/ 1245490 w 2022990"/>
                  <a:gd name="connsiteY47" fmla="*/ 786328 h 3267374"/>
                  <a:gd name="connsiteX48" fmla="*/ 1289483 w 2022990"/>
                  <a:gd name="connsiteY48" fmla="*/ 907562 h 3267374"/>
                  <a:gd name="connsiteX49" fmla="*/ 1870375 w 2022990"/>
                  <a:gd name="connsiteY49" fmla="*/ 1665501 h 3267374"/>
                  <a:gd name="connsiteX50" fmla="*/ 1395426 w 2022990"/>
                  <a:gd name="connsiteY50" fmla="*/ 1677175 h 3267374"/>
                  <a:gd name="connsiteX51" fmla="*/ 1417872 w 2022990"/>
                  <a:gd name="connsiteY51" fmla="*/ 1826249 h 3267374"/>
                  <a:gd name="connsiteX52" fmla="*/ 1870375 w 2022990"/>
                  <a:gd name="connsiteY52" fmla="*/ 1665501 h 3267374"/>
                  <a:gd name="connsiteX53" fmla="*/ 984223 w 2022990"/>
                  <a:gd name="connsiteY53" fmla="*/ 147827 h 3267374"/>
                  <a:gd name="connsiteX54" fmla="*/ 938434 w 2022990"/>
                  <a:gd name="connsiteY54" fmla="*/ 247509 h 3267374"/>
                  <a:gd name="connsiteX55" fmla="*/ 1060538 w 2022990"/>
                  <a:gd name="connsiteY55" fmla="*/ 632764 h 3267374"/>
                  <a:gd name="connsiteX56" fmla="*/ 1184438 w 2022990"/>
                  <a:gd name="connsiteY56" fmla="*/ 594149 h 3267374"/>
                  <a:gd name="connsiteX57" fmla="*/ 984223 w 2022990"/>
                  <a:gd name="connsiteY57" fmla="*/ 147827 h 3267374"/>
                  <a:gd name="connsiteX58" fmla="*/ 1594743 w 2022990"/>
                  <a:gd name="connsiteY58" fmla="*/ 2428828 h 3267374"/>
                  <a:gd name="connsiteX59" fmla="*/ 1340659 w 2022990"/>
                  <a:gd name="connsiteY59" fmla="*/ 2281551 h 3267374"/>
                  <a:gd name="connsiteX60" fmla="*/ 1092860 w 2022990"/>
                  <a:gd name="connsiteY60" fmla="*/ 2367762 h 3267374"/>
                  <a:gd name="connsiteX61" fmla="*/ 1089269 w 2022990"/>
                  <a:gd name="connsiteY61" fmla="*/ 2443196 h 3267374"/>
                  <a:gd name="connsiteX62" fmla="*/ 1594743 w 2022990"/>
                  <a:gd name="connsiteY62" fmla="*/ 2428828 h 3267374"/>
                  <a:gd name="connsiteX63" fmla="*/ 1777900 w 2022990"/>
                  <a:gd name="connsiteY63" fmla="*/ 855476 h 3267374"/>
                  <a:gd name="connsiteX64" fmla="*/ 1354127 w 2022990"/>
                  <a:gd name="connsiteY64" fmla="*/ 1103333 h 3267374"/>
                  <a:gd name="connsiteX65" fmla="*/ 1424157 w 2022990"/>
                  <a:gd name="connsiteY65" fmla="*/ 1191340 h 3267374"/>
                  <a:gd name="connsiteX66" fmla="*/ 1777900 w 2022990"/>
                  <a:gd name="connsiteY66" fmla="*/ 855476 h 326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022990" h="3267374">
                    <a:moveTo>
                      <a:pt x="1289483" y="907562"/>
                    </a:moveTo>
                    <a:cubicBezTo>
                      <a:pt x="1306542" y="887805"/>
                      <a:pt x="1319111" y="872539"/>
                      <a:pt x="1332579" y="857272"/>
                    </a:cubicBezTo>
                    <a:cubicBezTo>
                      <a:pt x="1468150" y="709995"/>
                      <a:pt x="1687219" y="675870"/>
                      <a:pt x="1868579" y="737834"/>
                    </a:cubicBezTo>
                    <a:cubicBezTo>
                      <a:pt x="1888332" y="744120"/>
                      <a:pt x="1912573" y="775551"/>
                      <a:pt x="1913471" y="796206"/>
                    </a:cubicBezTo>
                    <a:cubicBezTo>
                      <a:pt x="1925142" y="1002753"/>
                      <a:pt x="1810221" y="1266775"/>
                      <a:pt x="1539976" y="1318861"/>
                    </a:cubicBezTo>
                    <a:cubicBezTo>
                      <a:pt x="1511246" y="1324249"/>
                      <a:pt x="1480720" y="1326045"/>
                      <a:pt x="1451091" y="1326045"/>
                    </a:cubicBezTo>
                    <a:cubicBezTo>
                      <a:pt x="1423259" y="1326045"/>
                      <a:pt x="1394529" y="1322453"/>
                      <a:pt x="1364002" y="1319759"/>
                    </a:cubicBezTo>
                    <a:cubicBezTo>
                      <a:pt x="1364002" y="1388009"/>
                      <a:pt x="1364002" y="1457158"/>
                      <a:pt x="1364002" y="1532592"/>
                    </a:cubicBezTo>
                    <a:cubicBezTo>
                      <a:pt x="1436726" y="1483200"/>
                      <a:pt x="1512143" y="1451769"/>
                      <a:pt x="1597437" y="1447279"/>
                    </a:cubicBezTo>
                    <a:cubicBezTo>
                      <a:pt x="1751862" y="1439197"/>
                      <a:pt x="1882944" y="1493079"/>
                      <a:pt x="1996968" y="1594556"/>
                    </a:cubicBezTo>
                    <a:cubicBezTo>
                      <a:pt x="2021209" y="1616109"/>
                      <a:pt x="2030188" y="1643050"/>
                      <a:pt x="2016720" y="1675379"/>
                    </a:cubicBezTo>
                    <a:cubicBezTo>
                      <a:pt x="1945792" y="1839719"/>
                      <a:pt x="1767126" y="2016631"/>
                      <a:pt x="1525611" y="1995977"/>
                    </a:cubicBezTo>
                    <a:cubicBezTo>
                      <a:pt x="1443909" y="1988792"/>
                      <a:pt x="1369389" y="1960055"/>
                      <a:pt x="1299359" y="1909766"/>
                    </a:cubicBezTo>
                    <a:cubicBezTo>
                      <a:pt x="1269731" y="1991486"/>
                      <a:pt x="1240103" y="2069615"/>
                      <a:pt x="1212270" y="2145050"/>
                    </a:cubicBezTo>
                    <a:cubicBezTo>
                      <a:pt x="1275118" y="2148642"/>
                      <a:pt x="1340659" y="2145050"/>
                      <a:pt x="1403507" y="2157622"/>
                    </a:cubicBezTo>
                    <a:cubicBezTo>
                      <a:pt x="1548056" y="2187257"/>
                      <a:pt x="1656693" y="2274367"/>
                      <a:pt x="1734804" y="2396499"/>
                    </a:cubicBezTo>
                    <a:cubicBezTo>
                      <a:pt x="1747373" y="2415358"/>
                      <a:pt x="1748271" y="2456667"/>
                      <a:pt x="1735702" y="2473730"/>
                    </a:cubicBezTo>
                    <a:cubicBezTo>
                      <a:pt x="1585765" y="2674889"/>
                      <a:pt x="1279607" y="2784448"/>
                      <a:pt x="1040786" y="2585086"/>
                    </a:cubicBezTo>
                    <a:cubicBezTo>
                      <a:pt x="1020136" y="2568023"/>
                      <a:pt x="1001282" y="2549164"/>
                      <a:pt x="978836" y="2529407"/>
                    </a:cubicBezTo>
                    <a:cubicBezTo>
                      <a:pt x="926763" y="2585984"/>
                      <a:pt x="871995" y="2646152"/>
                      <a:pt x="815432" y="2708116"/>
                    </a:cubicBezTo>
                    <a:cubicBezTo>
                      <a:pt x="823513" y="2711708"/>
                      <a:pt x="829797" y="2716198"/>
                      <a:pt x="837878" y="2718892"/>
                    </a:cubicBezTo>
                    <a:cubicBezTo>
                      <a:pt x="1038990" y="2776366"/>
                      <a:pt x="1147627" y="2919153"/>
                      <a:pt x="1200599" y="3113128"/>
                    </a:cubicBezTo>
                    <a:cubicBezTo>
                      <a:pt x="1210475" y="3150846"/>
                      <a:pt x="1199701" y="3182277"/>
                      <a:pt x="1163788" y="3199339"/>
                    </a:cubicBezTo>
                    <a:cubicBezTo>
                      <a:pt x="1112612" y="3222688"/>
                      <a:pt x="1060538" y="3246037"/>
                      <a:pt x="1007567" y="3263100"/>
                    </a:cubicBezTo>
                    <a:cubicBezTo>
                      <a:pt x="963573" y="3277468"/>
                      <a:pt x="925865" y="3254119"/>
                      <a:pt x="916886" y="3215504"/>
                    </a:cubicBezTo>
                    <a:cubicBezTo>
                      <a:pt x="908806" y="3178685"/>
                      <a:pt x="931252" y="3147254"/>
                      <a:pt x="975245" y="3133783"/>
                    </a:cubicBezTo>
                    <a:cubicBezTo>
                      <a:pt x="1002180" y="3125701"/>
                      <a:pt x="1028216" y="3116720"/>
                      <a:pt x="1055151" y="3107740"/>
                    </a:cubicBezTo>
                    <a:cubicBezTo>
                      <a:pt x="1027319" y="2926338"/>
                      <a:pt x="800169" y="2793429"/>
                      <a:pt x="634072" y="2859883"/>
                    </a:cubicBezTo>
                    <a:cubicBezTo>
                      <a:pt x="584692" y="2879640"/>
                      <a:pt x="564939" y="2915561"/>
                      <a:pt x="590977" y="2963157"/>
                    </a:cubicBezTo>
                    <a:cubicBezTo>
                      <a:pt x="616115" y="3008956"/>
                      <a:pt x="655620" y="3046674"/>
                      <a:pt x="688839" y="3087983"/>
                    </a:cubicBezTo>
                    <a:cubicBezTo>
                      <a:pt x="694226" y="3094269"/>
                      <a:pt x="703204" y="3097862"/>
                      <a:pt x="711285" y="3103250"/>
                    </a:cubicBezTo>
                    <a:cubicBezTo>
                      <a:pt x="752585" y="3131987"/>
                      <a:pt x="764256" y="3167010"/>
                      <a:pt x="742709" y="3201135"/>
                    </a:cubicBezTo>
                    <a:cubicBezTo>
                      <a:pt x="721161" y="3236159"/>
                      <a:pt x="681656" y="3241547"/>
                      <a:pt x="636765" y="3214606"/>
                    </a:cubicBezTo>
                    <a:cubicBezTo>
                      <a:pt x="560450" y="3167908"/>
                      <a:pt x="504785" y="3104148"/>
                      <a:pt x="467975" y="3023325"/>
                    </a:cubicBezTo>
                    <a:cubicBezTo>
                      <a:pt x="461690" y="3009854"/>
                      <a:pt x="456303" y="2996384"/>
                      <a:pt x="449120" y="2978423"/>
                    </a:cubicBezTo>
                    <a:cubicBezTo>
                      <a:pt x="412309" y="2996384"/>
                      <a:pt x="378192" y="3016141"/>
                      <a:pt x="341381" y="3030509"/>
                    </a:cubicBezTo>
                    <a:cubicBezTo>
                      <a:pt x="264168" y="3061940"/>
                      <a:pt x="186956" y="3092474"/>
                      <a:pt x="107947" y="3120313"/>
                    </a:cubicBezTo>
                    <a:cubicBezTo>
                      <a:pt x="54078" y="3139171"/>
                      <a:pt x="16369" y="3123905"/>
                      <a:pt x="3800" y="3083493"/>
                    </a:cubicBezTo>
                    <a:cubicBezTo>
                      <a:pt x="-9668" y="3040388"/>
                      <a:pt x="12778" y="3008956"/>
                      <a:pt x="69341" y="2990996"/>
                    </a:cubicBezTo>
                    <a:cubicBezTo>
                      <a:pt x="513764" y="2850903"/>
                      <a:pt x="846856" y="2574309"/>
                      <a:pt x="1055151" y="2158520"/>
                    </a:cubicBezTo>
                    <a:cubicBezTo>
                      <a:pt x="1269731" y="1730159"/>
                      <a:pt x="1286790" y="1287430"/>
                      <a:pt x="1122488" y="836618"/>
                    </a:cubicBezTo>
                    <a:cubicBezTo>
                      <a:pt x="1112612" y="809677"/>
                      <a:pt x="1099145" y="793512"/>
                      <a:pt x="1069516" y="783634"/>
                    </a:cubicBezTo>
                    <a:cubicBezTo>
                      <a:pt x="839674" y="703709"/>
                      <a:pt x="727446" y="451362"/>
                      <a:pt x="815432" y="204403"/>
                    </a:cubicBezTo>
                    <a:cubicBezTo>
                      <a:pt x="836980" y="143337"/>
                      <a:pt x="874689" y="88557"/>
                      <a:pt x="907908" y="31981"/>
                    </a:cubicBezTo>
                    <a:cubicBezTo>
                      <a:pt x="924967" y="4142"/>
                      <a:pt x="953697" y="-7532"/>
                      <a:pt x="986019" y="5040"/>
                    </a:cubicBezTo>
                    <a:cubicBezTo>
                      <a:pt x="1170970" y="77781"/>
                      <a:pt x="1302951" y="199015"/>
                      <a:pt x="1337966" y="402868"/>
                    </a:cubicBezTo>
                    <a:cubicBezTo>
                      <a:pt x="1358616" y="522306"/>
                      <a:pt x="1328090" y="630968"/>
                      <a:pt x="1254468" y="726160"/>
                    </a:cubicBezTo>
                    <a:cubicBezTo>
                      <a:pt x="1238307" y="746814"/>
                      <a:pt x="1235614" y="762979"/>
                      <a:pt x="1245490" y="786328"/>
                    </a:cubicBezTo>
                    <a:cubicBezTo>
                      <a:pt x="1260753" y="824045"/>
                      <a:pt x="1273323" y="863558"/>
                      <a:pt x="1289483" y="907562"/>
                    </a:cubicBezTo>
                    <a:close/>
                    <a:moveTo>
                      <a:pt x="1870375" y="1665501"/>
                    </a:moveTo>
                    <a:cubicBezTo>
                      <a:pt x="1729417" y="1546961"/>
                      <a:pt x="1529202" y="1553247"/>
                      <a:pt x="1395426" y="1677175"/>
                    </a:cubicBezTo>
                    <a:cubicBezTo>
                      <a:pt x="1332579" y="1736445"/>
                      <a:pt x="1339761" y="1786735"/>
                      <a:pt x="1417872" y="1826249"/>
                    </a:cubicBezTo>
                    <a:cubicBezTo>
                      <a:pt x="1582174" y="1908867"/>
                      <a:pt x="1770716" y="1842413"/>
                      <a:pt x="1870375" y="1665501"/>
                    </a:cubicBezTo>
                    <a:close/>
                    <a:moveTo>
                      <a:pt x="984223" y="147827"/>
                    </a:moveTo>
                    <a:cubicBezTo>
                      <a:pt x="968960" y="181054"/>
                      <a:pt x="950106" y="213383"/>
                      <a:pt x="938434" y="247509"/>
                    </a:cubicBezTo>
                    <a:cubicBezTo>
                      <a:pt x="886360" y="395684"/>
                      <a:pt x="939332" y="558228"/>
                      <a:pt x="1060538" y="632764"/>
                    </a:cubicBezTo>
                    <a:cubicBezTo>
                      <a:pt x="1117999" y="667788"/>
                      <a:pt x="1162890" y="655215"/>
                      <a:pt x="1184438" y="594149"/>
                    </a:cubicBezTo>
                    <a:cubicBezTo>
                      <a:pt x="1247285" y="410950"/>
                      <a:pt x="1173664" y="245713"/>
                      <a:pt x="984223" y="147827"/>
                    </a:cubicBezTo>
                    <a:close/>
                    <a:moveTo>
                      <a:pt x="1594743" y="2428828"/>
                    </a:moveTo>
                    <a:cubicBezTo>
                      <a:pt x="1529202" y="2347107"/>
                      <a:pt x="1447500" y="2292327"/>
                      <a:pt x="1340659" y="2281551"/>
                    </a:cubicBezTo>
                    <a:cubicBezTo>
                      <a:pt x="1245490" y="2272570"/>
                      <a:pt x="1161992" y="2299511"/>
                      <a:pt x="1092860" y="2367762"/>
                    </a:cubicBezTo>
                    <a:cubicBezTo>
                      <a:pt x="1067721" y="2392907"/>
                      <a:pt x="1065925" y="2413561"/>
                      <a:pt x="1089269" y="2443196"/>
                    </a:cubicBezTo>
                    <a:cubicBezTo>
                      <a:pt x="1209577" y="2595862"/>
                      <a:pt x="1468150" y="2590474"/>
                      <a:pt x="1594743" y="2428828"/>
                    </a:cubicBezTo>
                    <a:close/>
                    <a:moveTo>
                      <a:pt x="1777900" y="855476"/>
                    </a:moveTo>
                    <a:cubicBezTo>
                      <a:pt x="1598335" y="795308"/>
                      <a:pt x="1388244" y="917440"/>
                      <a:pt x="1354127" y="1103333"/>
                    </a:cubicBezTo>
                    <a:cubicBezTo>
                      <a:pt x="1343353" y="1159909"/>
                      <a:pt x="1364900" y="1186850"/>
                      <a:pt x="1424157" y="1191340"/>
                    </a:cubicBezTo>
                    <a:cubicBezTo>
                      <a:pt x="1610904" y="1207505"/>
                      <a:pt x="1773410" y="1053941"/>
                      <a:pt x="1777900" y="855476"/>
                    </a:cubicBezTo>
                    <a:close/>
                  </a:path>
                </a:pathLst>
              </a:custGeom>
              <a:solidFill>
                <a:srgbClr val="000000"/>
              </a:solidFill>
              <a:ln w="8971" cap="flat">
                <a:noFill/>
                <a:prstDash val="solid"/>
                <a:miter/>
              </a:ln>
            </p:spPr>
            <p:txBody>
              <a:bodyPr rtlCol="0" anchor="ctr"/>
              <a:lstStyle/>
              <a:p>
                <a:endParaRPr lang="en-US"/>
              </a:p>
            </p:txBody>
          </p:sp>
          <p:sp>
            <p:nvSpPr>
              <p:cNvPr id="25" name="Freeform 407">
                <a:extLst>
                  <a:ext uri="{FF2B5EF4-FFF2-40B4-BE49-F238E27FC236}">
                    <a16:creationId xmlns:a16="http://schemas.microsoft.com/office/drawing/2014/main" id="{3823A2E4-C39B-840F-5174-8F9EA5D6F1B7}"/>
                  </a:ext>
                </a:extLst>
              </p:cNvPr>
              <p:cNvSpPr/>
              <p:nvPr/>
            </p:nvSpPr>
            <p:spPr>
              <a:xfrm>
                <a:off x="4658969" y="648132"/>
                <a:ext cx="2164692" cy="2067396"/>
              </a:xfrm>
              <a:custGeom>
                <a:avLst/>
                <a:gdLst>
                  <a:gd name="connsiteX0" fmla="*/ 1994377 w 2164692"/>
                  <a:gd name="connsiteY0" fmla="*/ 835194 h 2067396"/>
                  <a:gd name="connsiteX1" fmla="*/ 1700788 w 2164692"/>
                  <a:gd name="connsiteY1" fmla="*/ 792088 h 2067396"/>
                  <a:gd name="connsiteX2" fmla="*/ 1435033 w 2164692"/>
                  <a:gd name="connsiteY2" fmla="*/ 754371 h 2067396"/>
                  <a:gd name="connsiteX3" fmla="*/ 1335374 w 2164692"/>
                  <a:gd name="connsiteY3" fmla="*/ 681630 h 2067396"/>
                  <a:gd name="connsiteX4" fmla="*/ 1110918 w 2164692"/>
                  <a:gd name="connsiteY4" fmla="*/ 224532 h 2067396"/>
                  <a:gd name="connsiteX5" fmla="*/ 1083983 w 2164692"/>
                  <a:gd name="connsiteY5" fmla="*/ 175140 h 2067396"/>
                  <a:gd name="connsiteX6" fmla="*/ 995997 w 2164692"/>
                  <a:gd name="connsiteY6" fmla="*/ 345766 h 2067396"/>
                  <a:gd name="connsiteX7" fmla="*/ 928660 w 2164692"/>
                  <a:gd name="connsiteY7" fmla="*/ 381688 h 2067396"/>
                  <a:gd name="connsiteX8" fmla="*/ 873893 w 2164692"/>
                  <a:gd name="connsiteY8" fmla="*/ 332296 h 2067396"/>
                  <a:gd name="connsiteX9" fmla="*/ 882871 w 2164692"/>
                  <a:gd name="connsiteY9" fmla="*/ 277516 h 2067396"/>
                  <a:gd name="connsiteX10" fmla="*/ 987018 w 2164692"/>
                  <a:gd name="connsiteY10" fmla="*/ 64682 h 2067396"/>
                  <a:gd name="connsiteX11" fmla="*/ 1084881 w 2164692"/>
                  <a:gd name="connsiteY11" fmla="*/ 24 h 2067396"/>
                  <a:gd name="connsiteX12" fmla="*/ 1181846 w 2164692"/>
                  <a:gd name="connsiteY12" fmla="*/ 66478 h 2067396"/>
                  <a:gd name="connsiteX13" fmla="*/ 1433237 w 2164692"/>
                  <a:gd name="connsiteY13" fmla="*/ 579255 h 2067396"/>
                  <a:gd name="connsiteX14" fmla="*/ 1498778 w 2164692"/>
                  <a:gd name="connsiteY14" fmla="*/ 627748 h 2067396"/>
                  <a:gd name="connsiteX15" fmla="*/ 2059918 w 2164692"/>
                  <a:gd name="connsiteY15" fmla="*/ 708571 h 2067396"/>
                  <a:gd name="connsiteX16" fmla="*/ 2159576 w 2164692"/>
                  <a:gd name="connsiteY16" fmla="*/ 784904 h 2067396"/>
                  <a:gd name="connsiteX17" fmla="*/ 2120970 w 2164692"/>
                  <a:gd name="connsiteY17" fmla="*/ 900750 h 2067396"/>
                  <a:gd name="connsiteX18" fmla="*/ 1719643 w 2164692"/>
                  <a:gd name="connsiteY18" fmla="*/ 1289598 h 2067396"/>
                  <a:gd name="connsiteX19" fmla="*/ 1690014 w 2164692"/>
                  <a:gd name="connsiteY19" fmla="*/ 1378503 h 2067396"/>
                  <a:gd name="connsiteX20" fmla="*/ 1784286 w 2164692"/>
                  <a:gd name="connsiteY20" fmla="*/ 1920016 h 2067396"/>
                  <a:gd name="connsiteX21" fmla="*/ 1749271 w 2164692"/>
                  <a:gd name="connsiteY21" fmla="*/ 2045740 h 2067396"/>
                  <a:gd name="connsiteX22" fmla="*/ 1615495 w 2164692"/>
                  <a:gd name="connsiteY22" fmla="*/ 2044842 h 2067396"/>
                  <a:gd name="connsiteX23" fmla="*/ 1118101 w 2164692"/>
                  <a:gd name="connsiteY23" fmla="*/ 1781719 h 2067396"/>
                  <a:gd name="connsiteX24" fmla="*/ 1044479 w 2164692"/>
                  <a:gd name="connsiteY24" fmla="*/ 1782617 h 2067396"/>
                  <a:gd name="connsiteX25" fmla="*/ 547085 w 2164692"/>
                  <a:gd name="connsiteY25" fmla="*/ 2044842 h 2067396"/>
                  <a:gd name="connsiteX26" fmla="*/ 414207 w 2164692"/>
                  <a:gd name="connsiteY26" fmla="*/ 2044842 h 2067396"/>
                  <a:gd name="connsiteX27" fmla="*/ 379192 w 2164692"/>
                  <a:gd name="connsiteY27" fmla="*/ 1919118 h 2067396"/>
                  <a:gd name="connsiteX28" fmla="*/ 475259 w 2164692"/>
                  <a:gd name="connsiteY28" fmla="*/ 1365032 h 2067396"/>
                  <a:gd name="connsiteX29" fmla="*/ 453711 w 2164692"/>
                  <a:gd name="connsiteY29" fmla="*/ 1299476 h 2067396"/>
                  <a:gd name="connsiteX30" fmla="*/ 43406 w 2164692"/>
                  <a:gd name="connsiteY30" fmla="*/ 900750 h 2067396"/>
                  <a:gd name="connsiteX31" fmla="*/ 1208 w 2164692"/>
                  <a:gd name="connsiteY31" fmla="*/ 798374 h 2067396"/>
                  <a:gd name="connsiteX32" fmla="*/ 96377 w 2164692"/>
                  <a:gd name="connsiteY32" fmla="*/ 711265 h 2067396"/>
                  <a:gd name="connsiteX33" fmla="*/ 653028 w 2164692"/>
                  <a:gd name="connsiteY33" fmla="*/ 630442 h 2067396"/>
                  <a:gd name="connsiteX34" fmla="*/ 734730 w 2164692"/>
                  <a:gd name="connsiteY34" fmla="*/ 576561 h 2067396"/>
                  <a:gd name="connsiteX35" fmla="*/ 826308 w 2164692"/>
                  <a:gd name="connsiteY35" fmla="*/ 540639 h 2067396"/>
                  <a:gd name="connsiteX36" fmla="*/ 854141 w 2164692"/>
                  <a:gd name="connsiteY36" fmla="*/ 636729 h 2067396"/>
                  <a:gd name="connsiteX37" fmla="*/ 698817 w 2164692"/>
                  <a:gd name="connsiteY37" fmla="*/ 761555 h 2067396"/>
                  <a:gd name="connsiteX38" fmla="*/ 221175 w 2164692"/>
                  <a:gd name="connsiteY38" fmla="*/ 828907 h 2067396"/>
                  <a:gd name="connsiteX39" fmla="*/ 173590 w 2164692"/>
                  <a:gd name="connsiteY39" fmla="*/ 837888 h 2067396"/>
                  <a:gd name="connsiteX40" fmla="*/ 209503 w 2164692"/>
                  <a:gd name="connsiteY40" fmla="*/ 874707 h 2067396"/>
                  <a:gd name="connsiteX41" fmla="*/ 568633 w 2164692"/>
                  <a:gd name="connsiteY41" fmla="*/ 1224041 h 2067396"/>
                  <a:gd name="connsiteX42" fmla="*/ 612626 w 2164692"/>
                  <a:gd name="connsiteY42" fmla="*/ 1364134 h 2067396"/>
                  <a:gd name="connsiteX43" fmla="*/ 519252 w 2164692"/>
                  <a:gd name="connsiteY43" fmla="*/ 1908342 h 2067396"/>
                  <a:gd name="connsiteX44" fmla="*/ 631480 w 2164692"/>
                  <a:gd name="connsiteY44" fmla="*/ 1849970 h 2067396"/>
                  <a:gd name="connsiteX45" fmla="*/ 1014851 w 2164692"/>
                  <a:gd name="connsiteY45" fmla="*/ 1647912 h 2067396"/>
                  <a:gd name="connsiteX46" fmla="*/ 1153116 w 2164692"/>
                  <a:gd name="connsiteY46" fmla="*/ 1648811 h 2067396"/>
                  <a:gd name="connsiteX47" fmla="*/ 1595743 w 2164692"/>
                  <a:gd name="connsiteY47" fmla="*/ 1882299 h 2067396"/>
                  <a:gd name="connsiteX48" fmla="*/ 1646021 w 2164692"/>
                  <a:gd name="connsiteY48" fmla="*/ 1907444 h 2067396"/>
                  <a:gd name="connsiteX49" fmla="*/ 1598436 w 2164692"/>
                  <a:gd name="connsiteY49" fmla="*/ 1626360 h 2067396"/>
                  <a:gd name="connsiteX50" fmla="*/ 1549954 w 2164692"/>
                  <a:gd name="connsiteY50" fmla="*/ 1348868 h 2067396"/>
                  <a:gd name="connsiteX51" fmla="*/ 1592152 w 2164692"/>
                  <a:gd name="connsiteY51" fmla="*/ 1228532 h 2067396"/>
                  <a:gd name="connsiteX52" fmla="*/ 1957566 w 2164692"/>
                  <a:gd name="connsiteY52" fmla="*/ 872911 h 2067396"/>
                  <a:gd name="connsiteX53" fmla="*/ 1994377 w 2164692"/>
                  <a:gd name="connsiteY53" fmla="*/ 835194 h 206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164692" h="2067396">
                    <a:moveTo>
                      <a:pt x="1994377" y="835194"/>
                    </a:moveTo>
                    <a:cubicBezTo>
                      <a:pt x="1892025" y="819927"/>
                      <a:pt x="1795958" y="805559"/>
                      <a:pt x="1700788" y="792088"/>
                    </a:cubicBezTo>
                    <a:cubicBezTo>
                      <a:pt x="1612802" y="779516"/>
                      <a:pt x="1523917" y="766943"/>
                      <a:pt x="1435033" y="754371"/>
                    </a:cubicBezTo>
                    <a:cubicBezTo>
                      <a:pt x="1388346" y="748084"/>
                      <a:pt x="1356024" y="724736"/>
                      <a:pt x="1335374" y="681630"/>
                    </a:cubicBezTo>
                    <a:cubicBezTo>
                      <a:pt x="1260855" y="528965"/>
                      <a:pt x="1185437" y="377197"/>
                      <a:pt x="1110918" y="224532"/>
                    </a:cubicBezTo>
                    <a:cubicBezTo>
                      <a:pt x="1103735" y="210163"/>
                      <a:pt x="1095655" y="196693"/>
                      <a:pt x="1083983" y="175140"/>
                    </a:cubicBezTo>
                    <a:cubicBezTo>
                      <a:pt x="1053458" y="237104"/>
                      <a:pt x="1029216" y="293680"/>
                      <a:pt x="995997" y="345766"/>
                    </a:cubicBezTo>
                    <a:cubicBezTo>
                      <a:pt x="983427" y="365523"/>
                      <a:pt x="950208" y="383484"/>
                      <a:pt x="928660" y="381688"/>
                    </a:cubicBezTo>
                    <a:cubicBezTo>
                      <a:pt x="908908" y="379891"/>
                      <a:pt x="885564" y="353849"/>
                      <a:pt x="873893" y="332296"/>
                    </a:cubicBezTo>
                    <a:cubicBezTo>
                      <a:pt x="866710" y="319723"/>
                      <a:pt x="875688" y="294578"/>
                      <a:pt x="882871" y="277516"/>
                    </a:cubicBezTo>
                    <a:cubicBezTo>
                      <a:pt x="916090" y="205673"/>
                      <a:pt x="952003" y="135627"/>
                      <a:pt x="987018" y="64682"/>
                    </a:cubicBezTo>
                    <a:cubicBezTo>
                      <a:pt x="1006771" y="23373"/>
                      <a:pt x="1038194" y="-874"/>
                      <a:pt x="1084881" y="24"/>
                    </a:cubicBezTo>
                    <a:cubicBezTo>
                      <a:pt x="1131568" y="24"/>
                      <a:pt x="1162094" y="25169"/>
                      <a:pt x="1181846" y="66478"/>
                    </a:cubicBezTo>
                    <a:cubicBezTo>
                      <a:pt x="1266242" y="237104"/>
                      <a:pt x="1350637" y="407730"/>
                      <a:pt x="1433237" y="579255"/>
                    </a:cubicBezTo>
                    <a:cubicBezTo>
                      <a:pt x="1447602" y="609788"/>
                      <a:pt x="1466456" y="623258"/>
                      <a:pt x="1498778" y="627748"/>
                    </a:cubicBezTo>
                    <a:cubicBezTo>
                      <a:pt x="1686423" y="653791"/>
                      <a:pt x="1873170" y="682528"/>
                      <a:pt x="2059918" y="708571"/>
                    </a:cubicBezTo>
                    <a:cubicBezTo>
                      <a:pt x="2108400" y="715755"/>
                      <a:pt x="2144313" y="736410"/>
                      <a:pt x="2159576" y="784904"/>
                    </a:cubicBezTo>
                    <a:cubicBezTo>
                      <a:pt x="2174839" y="832500"/>
                      <a:pt x="2154189" y="868421"/>
                      <a:pt x="2120970" y="900750"/>
                    </a:cubicBezTo>
                    <a:cubicBezTo>
                      <a:pt x="1987194" y="1030964"/>
                      <a:pt x="1855214" y="1161179"/>
                      <a:pt x="1719643" y="1289598"/>
                    </a:cubicBezTo>
                    <a:cubicBezTo>
                      <a:pt x="1691810" y="1316539"/>
                      <a:pt x="1683730" y="1340785"/>
                      <a:pt x="1690014" y="1378503"/>
                    </a:cubicBezTo>
                    <a:cubicBezTo>
                      <a:pt x="1723234" y="1559007"/>
                      <a:pt x="1752862" y="1739512"/>
                      <a:pt x="1784286" y="1920016"/>
                    </a:cubicBezTo>
                    <a:cubicBezTo>
                      <a:pt x="1793264" y="1968510"/>
                      <a:pt x="1791468" y="2012513"/>
                      <a:pt x="1749271" y="2045740"/>
                    </a:cubicBezTo>
                    <a:cubicBezTo>
                      <a:pt x="1705277" y="2079866"/>
                      <a:pt x="1661284" y="2069089"/>
                      <a:pt x="1615495" y="2044842"/>
                    </a:cubicBezTo>
                    <a:cubicBezTo>
                      <a:pt x="1450295" y="1956835"/>
                      <a:pt x="1283300" y="1870624"/>
                      <a:pt x="1118101" y="1781719"/>
                    </a:cubicBezTo>
                    <a:cubicBezTo>
                      <a:pt x="1091166" y="1767351"/>
                      <a:pt x="1070516" y="1768249"/>
                      <a:pt x="1044479" y="1782617"/>
                    </a:cubicBezTo>
                    <a:cubicBezTo>
                      <a:pt x="879280" y="1870624"/>
                      <a:pt x="712284" y="1956835"/>
                      <a:pt x="547085" y="2044842"/>
                    </a:cubicBezTo>
                    <a:cubicBezTo>
                      <a:pt x="501296" y="2069089"/>
                      <a:pt x="458200" y="2078968"/>
                      <a:pt x="414207" y="2044842"/>
                    </a:cubicBezTo>
                    <a:cubicBezTo>
                      <a:pt x="372009" y="2011615"/>
                      <a:pt x="371111" y="1967612"/>
                      <a:pt x="379192" y="1919118"/>
                    </a:cubicBezTo>
                    <a:cubicBezTo>
                      <a:pt x="411513" y="1734124"/>
                      <a:pt x="442040" y="1549129"/>
                      <a:pt x="475259" y="1365032"/>
                    </a:cubicBezTo>
                    <a:cubicBezTo>
                      <a:pt x="480646" y="1336295"/>
                      <a:pt x="474361" y="1319233"/>
                      <a:pt x="453711" y="1299476"/>
                    </a:cubicBezTo>
                    <a:cubicBezTo>
                      <a:pt x="316344" y="1167465"/>
                      <a:pt x="179875" y="1033659"/>
                      <a:pt x="43406" y="900750"/>
                    </a:cubicBezTo>
                    <a:cubicBezTo>
                      <a:pt x="13778" y="872013"/>
                      <a:pt x="-5077" y="840582"/>
                      <a:pt x="1208" y="798374"/>
                    </a:cubicBezTo>
                    <a:cubicBezTo>
                      <a:pt x="9288" y="750779"/>
                      <a:pt x="43406" y="719347"/>
                      <a:pt x="96377" y="711265"/>
                    </a:cubicBezTo>
                    <a:cubicBezTo>
                      <a:pt x="282227" y="684324"/>
                      <a:pt x="467178" y="656485"/>
                      <a:pt x="653028" y="630442"/>
                    </a:cubicBezTo>
                    <a:cubicBezTo>
                      <a:pt x="690737" y="625054"/>
                      <a:pt x="718569" y="616972"/>
                      <a:pt x="734730" y="576561"/>
                    </a:cubicBezTo>
                    <a:cubicBezTo>
                      <a:pt x="751789" y="534353"/>
                      <a:pt x="791293" y="522679"/>
                      <a:pt x="826308" y="540639"/>
                    </a:cubicBezTo>
                    <a:cubicBezTo>
                      <a:pt x="861323" y="558600"/>
                      <a:pt x="870301" y="593623"/>
                      <a:pt x="854141" y="636729"/>
                    </a:cubicBezTo>
                    <a:cubicBezTo>
                      <a:pt x="826308" y="709469"/>
                      <a:pt x="784110" y="752575"/>
                      <a:pt x="698817" y="761555"/>
                    </a:cubicBezTo>
                    <a:cubicBezTo>
                      <a:pt x="539004" y="777720"/>
                      <a:pt x="380090" y="805559"/>
                      <a:pt x="221175" y="828907"/>
                    </a:cubicBezTo>
                    <a:cubicBezTo>
                      <a:pt x="207708" y="830704"/>
                      <a:pt x="195138" y="834296"/>
                      <a:pt x="173590" y="837888"/>
                    </a:cubicBezTo>
                    <a:cubicBezTo>
                      <a:pt x="188853" y="853154"/>
                      <a:pt x="198729" y="863931"/>
                      <a:pt x="209503" y="874707"/>
                    </a:cubicBezTo>
                    <a:cubicBezTo>
                      <a:pt x="328914" y="991451"/>
                      <a:pt x="447426" y="1108195"/>
                      <a:pt x="568633" y="1224041"/>
                    </a:cubicBezTo>
                    <a:cubicBezTo>
                      <a:pt x="610830" y="1264453"/>
                      <a:pt x="623400" y="1307558"/>
                      <a:pt x="612626" y="1364134"/>
                    </a:cubicBezTo>
                    <a:cubicBezTo>
                      <a:pt x="579406" y="1541945"/>
                      <a:pt x="550676" y="1721551"/>
                      <a:pt x="519252" y="1908342"/>
                    </a:cubicBezTo>
                    <a:cubicBezTo>
                      <a:pt x="561450" y="1886789"/>
                      <a:pt x="596465" y="1868828"/>
                      <a:pt x="631480" y="1849970"/>
                    </a:cubicBezTo>
                    <a:cubicBezTo>
                      <a:pt x="758971" y="1782617"/>
                      <a:pt x="888258" y="1717061"/>
                      <a:pt x="1014851" y="1647912"/>
                    </a:cubicBezTo>
                    <a:cubicBezTo>
                      <a:pt x="1063333" y="1620972"/>
                      <a:pt x="1105531" y="1622767"/>
                      <a:pt x="1153116" y="1648811"/>
                    </a:cubicBezTo>
                    <a:cubicBezTo>
                      <a:pt x="1299461" y="1727837"/>
                      <a:pt x="1447602" y="1804170"/>
                      <a:pt x="1595743" y="1882299"/>
                    </a:cubicBezTo>
                    <a:cubicBezTo>
                      <a:pt x="1610108" y="1889483"/>
                      <a:pt x="1624473" y="1896667"/>
                      <a:pt x="1646021" y="1907444"/>
                    </a:cubicBezTo>
                    <a:cubicBezTo>
                      <a:pt x="1629860" y="1809558"/>
                      <a:pt x="1614597" y="1717959"/>
                      <a:pt x="1598436" y="1626360"/>
                    </a:cubicBezTo>
                    <a:cubicBezTo>
                      <a:pt x="1582276" y="1533862"/>
                      <a:pt x="1567012" y="1441365"/>
                      <a:pt x="1549954" y="1348868"/>
                    </a:cubicBezTo>
                    <a:cubicBezTo>
                      <a:pt x="1540976" y="1300374"/>
                      <a:pt x="1557136" y="1262657"/>
                      <a:pt x="1592152" y="1228532"/>
                    </a:cubicBezTo>
                    <a:cubicBezTo>
                      <a:pt x="1714256" y="1110889"/>
                      <a:pt x="1835462" y="991451"/>
                      <a:pt x="1957566" y="872911"/>
                    </a:cubicBezTo>
                    <a:cubicBezTo>
                      <a:pt x="1969238" y="862135"/>
                      <a:pt x="1979113" y="851358"/>
                      <a:pt x="1994377" y="835194"/>
                    </a:cubicBezTo>
                    <a:close/>
                  </a:path>
                </a:pathLst>
              </a:custGeom>
              <a:solidFill>
                <a:srgbClr val="000000"/>
              </a:solidFill>
              <a:ln w="8971" cap="flat">
                <a:noFill/>
                <a:prstDash val="solid"/>
                <a:miter/>
              </a:ln>
            </p:spPr>
            <p:txBody>
              <a:bodyPr rtlCol="0" anchor="ctr"/>
              <a:lstStyle/>
              <a:p>
                <a:endParaRPr lang="en-US"/>
              </a:p>
            </p:txBody>
          </p:sp>
          <p:sp>
            <p:nvSpPr>
              <p:cNvPr id="26" name="Freeform 408">
                <a:extLst>
                  <a:ext uri="{FF2B5EF4-FFF2-40B4-BE49-F238E27FC236}">
                    <a16:creationId xmlns:a16="http://schemas.microsoft.com/office/drawing/2014/main" id="{E20EAAD4-7608-D90C-7832-266A582B9247}"/>
                  </a:ext>
                </a:extLst>
              </p:cNvPr>
              <p:cNvSpPr/>
              <p:nvPr/>
            </p:nvSpPr>
            <p:spPr>
              <a:xfrm>
                <a:off x="5871887" y="168271"/>
                <a:ext cx="159266" cy="311931"/>
              </a:xfrm>
              <a:custGeom>
                <a:avLst/>
                <a:gdLst>
                  <a:gd name="connsiteX0" fmla="*/ 159267 w 159266"/>
                  <a:gd name="connsiteY0" fmla="*/ 74873 h 311931"/>
                  <a:gd name="connsiteX1" fmla="*/ 130536 w 159266"/>
                  <a:gd name="connsiteY1" fmla="*/ 259867 h 311931"/>
                  <a:gd name="connsiteX2" fmla="*/ 57812 w 159266"/>
                  <a:gd name="connsiteY2" fmla="*/ 311055 h 311931"/>
                  <a:gd name="connsiteX3" fmla="*/ 352 w 159266"/>
                  <a:gd name="connsiteY3" fmla="*/ 243703 h 311931"/>
                  <a:gd name="connsiteX4" fmla="*/ 29082 w 159266"/>
                  <a:gd name="connsiteY4" fmla="*/ 49728 h 311931"/>
                  <a:gd name="connsiteX5" fmla="*/ 103601 w 159266"/>
                  <a:gd name="connsiteY5" fmla="*/ 1234 h 311931"/>
                  <a:gd name="connsiteX6" fmla="*/ 159267 w 159266"/>
                  <a:gd name="connsiteY6" fmla="*/ 74873 h 31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266" h="311931">
                    <a:moveTo>
                      <a:pt x="159267" y="74873"/>
                    </a:moveTo>
                    <a:cubicBezTo>
                      <a:pt x="150288" y="134143"/>
                      <a:pt x="143106" y="197005"/>
                      <a:pt x="130536" y="259867"/>
                    </a:cubicBezTo>
                    <a:cubicBezTo>
                      <a:pt x="123354" y="296687"/>
                      <a:pt x="95521" y="316443"/>
                      <a:pt x="57812" y="311055"/>
                    </a:cubicBezTo>
                    <a:cubicBezTo>
                      <a:pt x="21002" y="305667"/>
                      <a:pt x="-3239" y="280522"/>
                      <a:pt x="352" y="243703"/>
                    </a:cubicBezTo>
                    <a:cubicBezTo>
                      <a:pt x="6637" y="179045"/>
                      <a:pt x="16512" y="113488"/>
                      <a:pt x="29082" y="49728"/>
                    </a:cubicBezTo>
                    <a:cubicBezTo>
                      <a:pt x="36265" y="12909"/>
                      <a:pt x="65893" y="-5052"/>
                      <a:pt x="103601" y="1234"/>
                    </a:cubicBezTo>
                    <a:cubicBezTo>
                      <a:pt x="140412" y="7521"/>
                      <a:pt x="157471" y="32665"/>
                      <a:pt x="159267" y="74873"/>
                    </a:cubicBezTo>
                    <a:close/>
                  </a:path>
                </a:pathLst>
              </a:custGeom>
              <a:solidFill>
                <a:srgbClr val="000000"/>
              </a:solidFill>
              <a:ln w="8971" cap="flat">
                <a:noFill/>
                <a:prstDash val="solid"/>
                <a:miter/>
              </a:ln>
            </p:spPr>
            <p:txBody>
              <a:bodyPr rtlCol="0" anchor="ctr"/>
              <a:lstStyle/>
              <a:p>
                <a:endParaRPr lang="en-US"/>
              </a:p>
            </p:txBody>
          </p:sp>
          <p:sp>
            <p:nvSpPr>
              <p:cNvPr id="27" name="Freeform 409">
                <a:extLst>
                  <a:ext uri="{FF2B5EF4-FFF2-40B4-BE49-F238E27FC236}">
                    <a16:creationId xmlns:a16="http://schemas.microsoft.com/office/drawing/2014/main" id="{2BA2A5ED-ECA9-61C0-A379-FF613097174C}"/>
                  </a:ext>
                </a:extLst>
              </p:cNvPr>
              <p:cNvSpPr/>
              <p:nvPr/>
            </p:nvSpPr>
            <p:spPr>
              <a:xfrm>
                <a:off x="5466801" y="166889"/>
                <a:ext cx="160355" cy="313885"/>
              </a:xfrm>
              <a:custGeom>
                <a:avLst/>
                <a:gdLst>
                  <a:gd name="connsiteX0" fmla="*/ 160332 w 160355"/>
                  <a:gd name="connsiteY0" fmla="*/ 237003 h 313885"/>
                  <a:gd name="connsiteX1" fmla="*/ 101973 w 160355"/>
                  <a:gd name="connsiteY1" fmla="*/ 313335 h 313885"/>
                  <a:gd name="connsiteX2" fmla="*/ 27454 w 160355"/>
                  <a:gd name="connsiteY2" fmla="*/ 256759 h 313885"/>
                  <a:gd name="connsiteX3" fmla="*/ 519 w 160355"/>
                  <a:gd name="connsiteY3" fmla="*/ 75357 h 313885"/>
                  <a:gd name="connsiteX4" fmla="*/ 56184 w 160355"/>
                  <a:gd name="connsiteY4" fmla="*/ 820 h 313885"/>
                  <a:gd name="connsiteX5" fmla="*/ 132499 w 160355"/>
                  <a:gd name="connsiteY5" fmla="*/ 53804 h 313885"/>
                  <a:gd name="connsiteX6" fmla="*/ 160332 w 160355"/>
                  <a:gd name="connsiteY6" fmla="*/ 237003 h 3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355" h="313885">
                    <a:moveTo>
                      <a:pt x="160332" y="237003"/>
                    </a:moveTo>
                    <a:cubicBezTo>
                      <a:pt x="161229" y="278312"/>
                      <a:pt x="136988" y="307947"/>
                      <a:pt x="101973" y="313335"/>
                    </a:cubicBezTo>
                    <a:cubicBezTo>
                      <a:pt x="67856" y="317825"/>
                      <a:pt x="34637" y="294477"/>
                      <a:pt x="27454" y="256759"/>
                    </a:cubicBezTo>
                    <a:cubicBezTo>
                      <a:pt x="16680" y="196591"/>
                      <a:pt x="7702" y="136423"/>
                      <a:pt x="519" y="75357"/>
                    </a:cubicBezTo>
                    <a:cubicBezTo>
                      <a:pt x="-3970" y="36742"/>
                      <a:pt x="21169" y="6208"/>
                      <a:pt x="56184" y="820"/>
                    </a:cubicBezTo>
                    <a:cubicBezTo>
                      <a:pt x="92097" y="-4568"/>
                      <a:pt x="125316" y="16985"/>
                      <a:pt x="132499" y="53804"/>
                    </a:cubicBezTo>
                    <a:cubicBezTo>
                      <a:pt x="144171" y="116666"/>
                      <a:pt x="151354" y="178631"/>
                      <a:pt x="160332" y="237003"/>
                    </a:cubicBezTo>
                    <a:close/>
                  </a:path>
                </a:pathLst>
              </a:custGeom>
              <a:solidFill>
                <a:srgbClr val="000000"/>
              </a:solidFill>
              <a:ln w="8971" cap="flat">
                <a:noFill/>
                <a:prstDash val="solid"/>
                <a:miter/>
              </a:ln>
            </p:spPr>
            <p:txBody>
              <a:bodyPr rtlCol="0" anchor="ctr"/>
              <a:lstStyle/>
              <a:p>
                <a:endParaRPr lang="en-US"/>
              </a:p>
            </p:txBody>
          </p:sp>
          <p:sp>
            <p:nvSpPr>
              <p:cNvPr id="28" name="Freeform 410">
                <a:extLst>
                  <a:ext uri="{FF2B5EF4-FFF2-40B4-BE49-F238E27FC236}">
                    <a16:creationId xmlns:a16="http://schemas.microsoft.com/office/drawing/2014/main" id="{A57F99C2-5933-86BE-C8B1-FB107BC71801}"/>
                  </a:ext>
                </a:extLst>
              </p:cNvPr>
              <p:cNvSpPr/>
              <p:nvPr/>
            </p:nvSpPr>
            <p:spPr>
              <a:xfrm>
                <a:off x="6187892" y="371009"/>
                <a:ext cx="231121" cy="281339"/>
              </a:xfrm>
              <a:custGeom>
                <a:avLst/>
                <a:gdLst>
                  <a:gd name="connsiteX0" fmla="*/ 231122 w 231121"/>
                  <a:gd name="connsiteY0" fmla="*/ 58925 h 281339"/>
                  <a:gd name="connsiteX1" fmla="*/ 210472 w 231121"/>
                  <a:gd name="connsiteY1" fmla="*/ 108317 h 281339"/>
                  <a:gd name="connsiteX2" fmla="*/ 126077 w 231121"/>
                  <a:gd name="connsiteY2" fmla="*/ 244818 h 281339"/>
                  <a:gd name="connsiteX3" fmla="*/ 33601 w 231121"/>
                  <a:gd name="connsiteY3" fmla="*/ 271759 h 281339"/>
                  <a:gd name="connsiteX4" fmla="*/ 12053 w 231121"/>
                  <a:gd name="connsiteY4" fmla="*/ 174771 h 281339"/>
                  <a:gd name="connsiteX5" fmla="*/ 101835 w 231121"/>
                  <a:gd name="connsiteY5" fmla="*/ 31086 h 281339"/>
                  <a:gd name="connsiteX6" fmla="*/ 179946 w 231121"/>
                  <a:gd name="connsiteY6" fmla="*/ 5941 h 281339"/>
                  <a:gd name="connsiteX7" fmla="*/ 231122 w 231121"/>
                  <a:gd name="connsiteY7" fmla="*/ 58925 h 281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1121" h="281339">
                    <a:moveTo>
                      <a:pt x="231122" y="58925"/>
                    </a:moveTo>
                    <a:cubicBezTo>
                      <a:pt x="222144" y="81376"/>
                      <a:pt x="218552" y="96642"/>
                      <a:pt x="210472" y="108317"/>
                    </a:cubicBezTo>
                    <a:cubicBezTo>
                      <a:pt x="183537" y="154116"/>
                      <a:pt x="155705" y="199916"/>
                      <a:pt x="126077" y="244818"/>
                    </a:cubicBezTo>
                    <a:cubicBezTo>
                      <a:pt x="101835" y="281637"/>
                      <a:pt x="66820" y="290617"/>
                      <a:pt x="33601" y="271759"/>
                    </a:cubicBezTo>
                    <a:cubicBezTo>
                      <a:pt x="-517" y="252002"/>
                      <a:pt x="-10393" y="213386"/>
                      <a:pt x="12053" y="174771"/>
                    </a:cubicBezTo>
                    <a:cubicBezTo>
                      <a:pt x="40783" y="126277"/>
                      <a:pt x="70411" y="77784"/>
                      <a:pt x="101835" y="31086"/>
                    </a:cubicBezTo>
                    <a:cubicBezTo>
                      <a:pt x="120690" y="2349"/>
                      <a:pt x="151215" y="-7529"/>
                      <a:pt x="179946" y="5941"/>
                    </a:cubicBezTo>
                    <a:cubicBezTo>
                      <a:pt x="200596" y="16717"/>
                      <a:pt x="214961" y="41862"/>
                      <a:pt x="231122" y="58925"/>
                    </a:cubicBezTo>
                    <a:close/>
                  </a:path>
                </a:pathLst>
              </a:custGeom>
              <a:solidFill>
                <a:srgbClr val="000000"/>
              </a:solidFill>
              <a:ln w="8971" cap="flat">
                <a:noFill/>
                <a:prstDash val="solid"/>
                <a:miter/>
              </a:ln>
            </p:spPr>
            <p:txBody>
              <a:bodyPr rtlCol="0" anchor="ctr"/>
              <a:lstStyle/>
              <a:p>
                <a:endParaRPr lang="en-US"/>
              </a:p>
            </p:txBody>
          </p:sp>
          <p:sp>
            <p:nvSpPr>
              <p:cNvPr id="29" name="Freeform 411">
                <a:extLst>
                  <a:ext uri="{FF2B5EF4-FFF2-40B4-BE49-F238E27FC236}">
                    <a16:creationId xmlns:a16="http://schemas.microsoft.com/office/drawing/2014/main" id="{A29804B7-E6F7-61B5-F94E-C79A57E7BA7A}"/>
                  </a:ext>
                </a:extLst>
              </p:cNvPr>
              <p:cNvSpPr/>
              <p:nvPr/>
            </p:nvSpPr>
            <p:spPr>
              <a:xfrm>
                <a:off x="5084914" y="370440"/>
                <a:ext cx="227981" cy="276684"/>
              </a:xfrm>
              <a:custGeom>
                <a:avLst/>
                <a:gdLst>
                  <a:gd name="connsiteX0" fmla="*/ 227981 w 227981"/>
                  <a:gd name="connsiteY0" fmla="*/ 229223 h 276684"/>
                  <a:gd name="connsiteX1" fmla="*/ 180396 w 227981"/>
                  <a:gd name="connsiteY1" fmla="*/ 275022 h 276684"/>
                  <a:gd name="connsiteX2" fmla="*/ 110366 w 227981"/>
                  <a:gd name="connsiteY2" fmla="*/ 256164 h 276684"/>
                  <a:gd name="connsiteX3" fmla="*/ 8014 w 227981"/>
                  <a:gd name="connsiteY3" fmla="*/ 94518 h 276684"/>
                  <a:gd name="connsiteX4" fmla="*/ 28664 w 227981"/>
                  <a:gd name="connsiteY4" fmla="*/ 15491 h 276684"/>
                  <a:gd name="connsiteX5" fmla="*/ 110366 w 227981"/>
                  <a:gd name="connsiteY5" fmla="*/ 18185 h 276684"/>
                  <a:gd name="connsiteX6" fmla="*/ 223492 w 227981"/>
                  <a:gd name="connsiteY6" fmla="*/ 198690 h 276684"/>
                  <a:gd name="connsiteX7" fmla="*/ 227981 w 227981"/>
                  <a:gd name="connsiteY7" fmla="*/ 229223 h 27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81" h="276684">
                    <a:moveTo>
                      <a:pt x="227981" y="229223"/>
                    </a:moveTo>
                    <a:cubicBezTo>
                      <a:pt x="215412" y="241795"/>
                      <a:pt x="201046" y="269634"/>
                      <a:pt x="180396" y="275022"/>
                    </a:cubicBezTo>
                    <a:cubicBezTo>
                      <a:pt x="159747" y="280410"/>
                      <a:pt x="122038" y="272328"/>
                      <a:pt x="110366" y="256164"/>
                    </a:cubicBezTo>
                    <a:cubicBezTo>
                      <a:pt x="71760" y="205874"/>
                      <a:pt x="39438" y="150196"/>
                      <a:pt x="8014" y="94518"/>
                    </a:cubicBezTo>
                    <a:cubicBezTo>
                      <a:pt x="-8147" y="65781"/>
                      <a:pt x="832" y="35248"/>
                      <a:pt x="28664" y="15491"/>
                    </a:cubicBezTo>
                    <a:cubicBezTo>
                      <a:pt x="55599" y="-4266"/>
                      <a:pt x="91512" y="-6960"/>
                      <a:pt x="110366" y="18185"/>
                    </a:cubicBezTo>
                    <a:cubicBezTo>
                      <a:pt x="152564" y="75659"/>
                      <a:pt x="186681" y="138521"/>
                      <a:pt x="223492" y="198690"/>
                    </a:cubicBezTo>
                    <a:cubicBezTo>
                      <a:pt x="225288" y="204078"/>
                      <a:pt x="224390" y="211262"/>
                      <a:pt x="227981" y="229223"/>
                    </a:cubicBezTo>
                    <a:close/>
                  </a:path>
                </a:pathLst>
              </a:custGeom>
              <a:solidFill>
                <a:srgbClr val="000000"/>
              </a:solidFill>
              <a:ln w="8971" cap="flat">
                <a:noFill/>
                <a:prstDash val="solid"/>
                <a:miter/>
              </a:ln>
            </p:spPr>
            <p:txBody>
              <a:bodyPr rtlCol="0" anchor="ctr"/>
              <a:lstStyle/>
              <a:p>
                <a:endParaRPr lang="en-US"/>
              </a:p>
            </p:txBody>
          </p:sp>
        </p:grpSp>
      </p:grpSp>
      <p:grpSp>
        <p:nvGrpSpPr>
          <p:cNvPr id="30" name="Graphic 2">
            <a:extLst>
              <a:ext uri="{FF2B5EF4-FFF2-40B4-BE49-F238E27FC236}">
                <a16:creationId xmlns:a16="http://schemas.microsoft.com/office/drawing/2014/main" id="{D981B6B3-CFFE-33D0-A3F3-79169392A886}"/>
              </a:ext>
            </a:extLst>
          </p:cNvPr>
          <p:cNvGrpSpPr/>
          <p:nvPr/>
        </p:nvGrpSpPr>
        <p:grpSpPr>
          <a:xfrm>
            <a:off x="7389291" y="1996824"/>
            <a:ext cx="658521" cy="620273"/>
            <a:chOff x="10641441" y="5322217"/>
            <a:chExt cx="740723" cy="746143"/>
          </a:xfrm>
        </p:grpSpPr>
        <p:sp>
          <p:nvSpPr>
            <p:cNvPr id="31" name="Freeform 393">
              <a:extLst>
                <a:ext uri="{FF2B5EF4-FFF2-40B4-BE49-F238E27FC236}">
                  <a16:creationId xmlns:a16="http://schemas.microsoft.com/office/drawing/2014/main" id="{4C8FF2CD-C292-A658-52C3-91D4AD1CB7AC}"/>
                </a:ext>
              </a:extLst>
            </p:cNvPr>
            <p:cNvSpPr/>
            <p:nvPr/>
          </p:nvSpPr>
          <p:spPr>
            <a:xfrm>
              <a:off x="11105749" y="5334863"/>
              <a:ext cx="249410" cy="275513"/>
            </a:xfrm>
            <a:custGeom>
              <a:avLst/>
              <a:gdLst>
                <a:gd name="connsiteX0" fmla="*/ 196020 w 249410"/>
                <a:gd name="connsiteY0" fmla="*/ 0 h 275513"/>
                <a:gd name="connsiteX1" fmla="*/ 54199 w 249410"/>
                <a:gd name="connsiteY1" fmla="*/ 0 h 275513"/>
                <a:gd name="connsiteX2" fmla="*/ 0 w 249410"/>
                <a:gd name="connsiteY2" fmla="*/ 55103 h 275513"/>
                <a:gd name="connsiteX3" fmla="*/ 0 w 249410"/>
                <a:gd name="connsiteY3" fmla="*/ 165308 h 275513"/>
                <a:gd name="connsiteX4" fmla="*/ 54199 w 249410"/>
                <a:gd name="connsiteY4" fmla="*/ 220411 h 275513"/>
                <a:gd name="connsiteX5" fmla="*/ 75879 w 249410"/>
                <a:gd name="connsiteY5" fmla="*/ 220411 h 275513"/>
                <a:gd name="connsiteX6" fmla="*/ 75879 w 249410"/>
                <a:gd name="connsiteY6" fmla="*/ 264674 h 275513"/>
                <a:gd name="connsiteX7" fmla="*/ 81299 w 249410"/>
                <a:gd name="connsiteY7" fmla="*/ 275513 h 275513"/>
                <a:gd name="connsiteX8" fmla="*/ 86719 w 249410"/>
                <a:gd name="connsiteY8" fmla="*/ 275513 h 275513"/>
                <a:gd name="connsiteX9" fmla="*/ 94849 w 249410"/>
                <a:gd name="connsiteY9" fmla="*/ 272804 h 275513"/>
                <a:gd name="connsiteX10" fmla="*/ 146338 w 249410"/>
                <a:gd name="connsiteY10" fmla="*/ 220411 h 275513"/>
                <a:gd name="connsiteX11" fmla="*/ 195117 w 249410"/>
                <a:gd name="connsiteY11" fmla="*/ 220411 h 275513"/>
                <a:gd name="connsiteX12" fmla="*/ 249317 w 249410"/>
                <a:gd name="connsiteY12" fmla="*/ 165308 h 275513"/>
                <a:gd name="connsiteX13" fmla="*/ 249317 w 249410"/>
                <a:gd name="connsiteY13" fmla="*/ 55103 h 275513"/>
                <a:gd name="connsiteX14" fmla="*/ 196020 w 249410"/>
                <a:gd name="connsiteY14" fmla="*/ 0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410" h="275513">
                  <a:moveTo>
                    <a:pt x="196020" y="0"/>
                  </a:moveTo>
                  <a:lnTo>
                    <a:pt x="54199" y="0"/>
                  </a:lnTo>
                  <a:cubicBezTo>
                    <a:pt x="24389" y="0"/>
                    <a:pt x="0" y="24390"/>
                    <a:pt x="0" y="55103"/>
                  </a:cubicBezTo>
                  <a:lnTo>
                    <a:pt x="0" y="165308"/>
                  </a:lnTo>
                  <a:cubicBezTo>
                    <a:pt x="0" y="196021"/>
                    <a:pt x="24389" y="220411"/>
                    <a:pt x="54199" y="220411"/>
                  </a:cubicBezTo>
                  <a:lnTo>
                    <a:pt x="75879" y="220411"/>
                  </a:lnTo>
                  <a:lnTo>
                    <a:pt x="75879" y="264674"/>
                  </a:lnTo>
                  <a:cubicBezTo>
                    <a:pt x="75879" y="270093"/>
                    <a:pt x="78589" y="272804"/>
                    <a:pt x="81299" y="275513"/>
                  </a:cubicBezTo>
                  <a:cubicBezTo>
                    <a:pt x="81299" y="275513"/>
                    <a:pt x="84009" y="275513"/>
                    <a:pt x="86719" y="275513"/>
                  </a:cubicBezTo>
                  <a:cubicBezTo>
                    <a:pt x="89428" y="275513"/>
                    <a:pt x="92138" y="275513"/>
                    <a:pt x="94849" y="272804"/>
                  </a:cubicBezTo>
                  <a:lnTo>
                    <a:pt x="146338" y="220411"/>
                  </a:lnTo>
                  <a:lnTo>
                    <a:pt x="195117" y="220411"/>
                  </a:lnTo>
                  <a:cubicBezTo>
                    <a:pt x="224927" y="220411"/>
                    <a:pt x="249317" y="196021"/>
                    <a:pt x="249317" y="165308"/>
                  </a:cubicBezTo>
                  <a:lnTo>
                    <a:pt x="249317" y="55103"/>
                  </a:lnTo>
                  <a:cubicBezTo>
                    <a:pt x="251123" y="24390"/>
                    <a:pt x="226733" y="0"/>
                    <a:pt x="196020" y="0"/>
                  </a:cubicBezTo>
                  <a:close/>
                </a:path>
              </a:pathLst>
            </a:custGeom>
            <a:solidFill>
              <a:srgbClr val="00BADE"/>
            </a:solidFill>
            <a:ln w="9028" cap="flat">
              <a:noFill/>
              <a:prstDash val="solid"/>
              <a:miter/>
            </a:ln>
          </p:spPr>
          <p:txBody>
            <a:bodyPr rtlCol="0" anchor="ctr"/>
            <a:lstStyle/>
            <a:p>
              <a:endParaRPr lang="en-US"/>
            </a:p>
          </p:txBody>
        </p:sp>
        <p:sp>
          <p:nvSpPr>
            <p:cNvPr id="32" name="Freeform 394">
              <a:extLst>
                <a:ext uri="{FF2B5EF4-FFF2-40B4-BE49-F238E27FC236}">
                  <a16:creationId xmlns:a16="http://schemas.microsoft.com/office/drawing/2014/main" id="{196D9CA3-8C8A-F72C-19C9-91693CA2E31B}"/>
                </a:ext>
              </a:extLst>
            </p:cNvPr>
            <p:cNvSpPr/>
            <p:nvPr/>
          </p:nvSpPr>
          <p:spPr>
            <a:xfrm>
              <a:off x="10704674" y="5322217"/>
              <a:ext cx="364067" cy="407398"/>
            </a:xfrm>
            <a:custGeom>
              <a:avLst/>
              <a:gdLst>
                <a:gd name="connsiteX0" fmla="*/ 183374 w 364067"/>
                <a:gd name="connsiteY0" fmla="*/ 0 h 407398"/>
                <a:gd name="connsiteX1" fmla="*/ 0 w 364067"/>
                <a:gd name="connsiteY1" fmla="*/ 186085 h 407398"/>
                <a:gd name="connsiteX2" fmla="*/ 0 w 364067"/>
                <a:gd name="connsiteY2" fmla="*/ 321583 h 407398"/>
                <a:gd name="connsiteX3" fmla="*/ 84912 w 364067"/>
                <a:gd name="connsiteY3" fmla="*/ 407398 h 407398"/>
                <a:gd name="connsiteX4" fmla="*/ 95752 w 364067"/>
                <a:gd name="connsiteY4" fmla="*/ 407398 h 407398"/>
                <a:gd name="connsiteX5" fmla="*/ 95752 w 364067"/>
                <a:gd name="connsiteY5" fmla="*/ 382105 h 407398"/>
                <a:gd name="connsiteX6" fmla="*/ 84912 w 364067"/>
                <a:gd name="connsiteY6" fmla="*/ 382105 h 407398"/>
                <a:gd name="connsiteX7" fmla="*/ 24390 w 364067"/>
                <a:gd name="connsiteY7" fmla="*/ 320679 h 407398"/>
                <a:gd name="connsiteX8" fmla="*/ 24390 w 364067"/>
                <a:gd name="connsiteY8" fmla="*/ 185180 h 407398"/>
                <a:gd name="connsiteX9" fmla="*/ 183374 w 364067"/>
                <a:gd name="connsiteY9" fmla="*/ 24390 h 407398"/>
                <a:gd name="connsiteX10" fmla="*/ 342359 w 364067"/>
                <a:gd name="connsiteY10" fmla="*/ 185180 h 407398"/>
                <a:gd name="connsiteX11" fmla="*/ 342359 w 364067"/>
                <a:gd name="connsiteY11" fmla="*/ 320679 h 407398"/>
                <a:gd name="connsiteX12" fmla="*/ 281836 w 364067"/>
                <a:gd name="connsiteY12" fmla="*/ 382105 h 407398"/>
                <a:gd name="connsiteX13" fmla="*/ 268287 w 364067"/>
                <a:gd name="connsiteY13" fmla="*/ 382105 h 407398"/>
                <a:gd name="connsiteX14" fmla="*/ 268287 w 364067"/>
                <a:gd name="connsiteY14" fmla="*/ 407398 h 407398"/>
                <a:gd name="connsiteX15" fmla="*/ 279127 w 364067"/>
                <a:gd name="connsiteY15" fmla="*/ 407398 h 407398"/>
                <a:gd name="connsiteX16" fmla="*/ 364038 w 364067"/>
                <a:gd name="connsiteY16" fmla="*/ 321583 h 407398"/>
                <a:gd name="connsiteX17" fmla="*/ 364038 w 364067"/>
                <a:gd name="connsiteY17" fmla="*/ 186085 h 407398"/>
                <a:gd name="connsiteX18" fmla="*/ 183374 w 364067"/>
                <a:gd name="connsiteY18" fmla="*/ 0 h 40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4067" h="407398">
                  <a:moveTo>
                    <a:pt x="183374" y="0"/>
                  </a:moveTo>
                  <a:cubicBezTo>
                    <a:pt x="82202" y="0"/>
                    <a:pt x="0" y="83106"/>
                    <a:pt x="0" y="186085"/>
                  </a:cubicBezTo>
                  <a:lnTo>
                    <a:pt x="0" y="321583"/>
                  </a:lnTo>
                  <a:cubicBezTo>
                    <a:pt x="0" y="368555"/>
                    <a:pt x="37940" y="407398"/>
                    <a:pt x="84912" y="407398"/>
                  </a:cubicBezTo>
                  <a:lnTo>
                    <a:pt x="95752" y="407398"/>
                  </a:lnTo>
                  <a:lnTo>
                    <a:pt x="95752" y="382105"/>
                  </a:lnTo>
                  <a:lnTo>
                    <a:pt x="84912" y="382105"/>
                  </a:lnTo>
                  <a:cubicBezTo>
                    <a:pt x="52393" y="382105"/>
                    <a:pt x="24390" y="354102"/>
                    <a:pt x="24390" y="320679"/>
                  </a:cubicBezTo>
                  <a:lnTo>
                    <a:pt x="24390" y="185180"/>
                  </a:lnTo>
                  <a:cubicBezTo>
                    <a:pt x="24390" y="96656"/>
                    <a:pt x="95752" y="24390"/>
                    <a:pt x="183374" y="24390"/>
                  </a:cubicBezTo>
                  <a:cubicBezTo>
                    <a:pt x="270996" y="24390"/>
                    <a:pt x="342359" y="96656"/>
                    <a:pt x="342359" y="185180"/>
                  </a:cubicBezTo>
                  <a:lnTo>
                    <a:pt x="342359" y="320679"/>
                  </a:lnTo>
                  <a:cubicBezTo>
                    <a:pt x="342359" y="354102"/>
                    <a:pt x="315259" y="382105"/>
                    <a:pt x="281836" y="382105"/>
                  </a:cubicBezTo>
                  <a:lnTo>
                    <a:pt x="268287" y="382105"/>
                  </a:lnTo>
                  <a:lnTo>
                    <a:pt x="268287" y="407398"/>
                  </a:lnTo>
                  <a:lnTo>
                    <a:pt x="279127" y="407398"/>
                  </a:lnTo>
                  <a:cubicBezTo>
                    <a:pt x="325196" y="407398"/>
                    <a:pt x="364038" y="368555"/>
                    <a:pt x="364038" y="321583"/>
                  </a:cubicBezTo>
                  <a:lnTo>
                    <a:pt x="364038" y="186085"/>
                  </a:lnTo>
                  <a:cubicBezTo>
                    <a:pt x="365845" y="83106"/>
                    <a:pt x="284546" y="0"/>
                    <a:pt x="183374" y="0"/>
                  </a:cubicBezTo>
                  <a:close/>
                </a:path>
              </a:pathLst>
            </a:custGeom>
            <a:solidFill>
              <a:srgbClr val="000000"/>
            </a:solidFill>
            <a:ln w="9028" cap="flat">
              <a:noFill/>
              <a:prstDash val="solid"/>
              <a:miter/>
            </a:ln>
          </p:spPr>
          <p:txBody>
            <a:bodyPr rtlCol="0" anchor="ctr"/>
            <a:lstStyle/>
            <a:p>
              <a:endParaRPr lang="en-US"/>
            </a:p>
          </p:txBody>
        </p:sp>
        <p:sp>
          <p:nvSpPr>
            <p:cNvPr id="33" name="Freeform 395">
              <a:extLst>
                <a:ext uri="{FF2B5EF4-FFF2-40B4-BE49-F238E27FC236}">
                  <a16:creationId xmlns:a16="http://schemas.microsoft.com/office/drawing/2014/main" id="{53EF1B3F-28F9-75CF-E4E4-68CE0F86E77D}"/>
                </a:ext>
              </a:extLst>
            </p:cNvPr>
            <p:cNvSpPr/>
            <p:nvPr/>
          </p:nvSpPr>
          <p:spPr>
            <a:xfrm>
              <a:off x="11100328" y="5322217"/>
              <a:ext cx="280954" cy="306225"/>
            </a:xfrm>
            <a:custGeom>
              <a:avLst/>
              <a:gdLst>
                <a:gd name="connsiteX0" fmla="*/ 259253 w 280954"/>
                <a:gd name="connsiteY0" fmla="*/ 185180 h 306225"/>
                <a:gd name="connsiteX1" fmla="*/ 223121 w 280954"/>
                <a:gd name="connsiteY1" fmla="*/ 221313 h 306225"/>
                <a:gd name="connsiteX2" fmla="*/ 162598 w 280954"/>
                <a:gd name="connsiteY2" fmla="*/ 221313 h 306225"/>
                <a:gd name="connsiteX3" fmla="*/ 154468 w 280954"/>
                <a:gd name="connsiteY3" fmla="*/ 224024 h 306225"/>
                <a:gd name="connsiteX4" fmla="*/ 112915 w 280954"/>
                <a:gd name="connsiteY4" fmla="*/ 265576 h 306225"/>
                <a:gd name="connsiteX5" fmla="*/ 112915 w 280954"/>
                <a:gd name="connsiteY5" fmla="*/ 232154 h 306225"/>
                <a:gd name="connsiteX6" fmla="*/ 102075 w 280954"/>
                <a:gd name="connsiteY6" fmla="*/ 221313 h 306225"/>
                <a:gd name="connsiteX7" fmla="*/ 65942 w 280954"/>
                <a:gd name="connsiteY7" fmla="*/ 221313 h 306225"/>
                <a:gd name="connsiteX8" fmla="*/ 29809 w 280954"/>
                <a:gd name="connsiteY8" fmla="*/ 185180 h 306225"/>
                <a:gd name="connsiteX9" fmla="*/ 29809 w 280954"/>
                <a:gd name="connsiteY9" fmla="*/ 60523 h 306225"/>
                <a:gd name="connsiteX10" fmla="*/ 65942 w 280954"/>
                <a:gd name="connsiteY10" fmla="*/ 24390 h 306225"/>
                <a:gd name="connsiteX11" fmla="*/ 226734 w 280954"/>
                <a:gd name="connsiteY11" fmla="*/ 24390 h 306225"/>
                <a:gd name="connsiteX12" fmla="*/ 262867 w 280954"/>
                <a:gd name="connsiteY12" fmla="*/ 60523 h 306225"/>
                <a:gd name="connsiteX13" fmla="*/ 262867 w 280954"/>
                <a:gd name="connsiteY13" fmla="*/ 185180 h 306225"/>
                <a:gd name="connsiteX14" fmla="*/ 259253 w 280954"/>
                <a:gd name="connsiteY14" fmla="*/ 185180 h 306225"/>
                <a:gd name="connsiteX15" fmla="*/ 220411 w 280954"/>
                <a:gd name="connsiteY15" fmla="*/ 0 h 306225"/>
                <a:gd name="connsiteX16" fmla="*/ 60523 w 280954"/>
                <a:gd name="connsiteY16" fmla="*/ 0 h 306225"/>
                <a:gd name="connsiteX17" fmla="*/ 0 w 280954"/>
                <a:gd name="connsiteY17" fmla="*/ 60523 h 306225"/>
                <a:gd name="connsiteX18" fmla="*/ 0 w 280954"/>
                <a:gd name="connsiteY18" fmla="*/ 185180 h 306225"/>
                <a:gd name="connsiteX19" fmla="*/ 60523 w 280954"/>
                <a:gd name="connsiteY19" fmla="*/ 245704 h 306225"/>
                <a:gd name="connsiteX20" fmla="*/ 85816 w 280954"/>
                <a:gd name="connsiteY20" fmla="*/ 245704 h 306225"/>
                <a:gd name="connsiteX21" fmla="*/ 85816 w 280954"/>
                <a:gd name="connsiteY21" fmla="*/ 295386 h 306225"/>
                <a:gd name="connsiteX22" fmla="*/ 93946 w 280954"/>
                <a:gd name="connsiteY22" fmla="*/ 306226 h 306225"/>
                <a:gd name="connsiteX23" fmla="*/ 99365 w 280954"/>
                <a:gd name="connsiteY23" fmla="*/ 306226 h 306225"/>
                <a:gd name="connsiteX24" fmla="*/ 107495 w 280954"/>
                <a:gd name="connsiteY24" fmla="*/ 303516 h 306225"/>
                <a:gd name="connsiteX25" fmla="*/ 165308 w 280954"/>
                <a:gd name="connsiteY25" fmla="*/ 245704 h 306225"/>
                <a:gd name="connsiteX26" fmla="*/ 220411 w 280954"/>
                <a:gd name="connsiteY26" fmla="*/ 245704 h 306225"/>
                <a:gd name="connsiteX27" fmla="*/ 280933 w 280954"/>
                <a:gd name="connsiteY27" fmla="*/ 185180 h 306225"/>
                <a:gd name="connsiteX28" fmla="*/ 280933 w 280954"/>
                <a:gd name="connsiteY28" fmla="*/ 60523 h 306225"/>
                <a:gd name="connsiteX29" fmla="*/ 220411 w 280954"/>
                <a:gd name="connsiteY29" fmla="*/ 0 h 30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0954" h="306225">
                  <a:moveTo>
                    <a:pt x="259253" y="185180"/>
                  </a:moveTo>
                  <a:cubicBezTo>
                    <a:pt x="259253" y="204151"/>
                    <a:pt x="242994" y="221313"/>
                    <a:pt x="223121" y="221313"/>
                  </a:cubicBezTo>
                  <a:lnTo>
                    <a:pt x="162598" y="221313"/>
                  </a:lnTo>
                  <a:cubicBezTo>
                    <a:pt x="159888" y="221313"/>
                    <a:pt x="157178" y="221313"/>
                    <a:pt x="154468" y="224024"/>
                  </a:cubicBezTo>
                  <a:lnTo>
                    <a:pt x="112915" y="265576"/>
                  </a:lnTo>
                  <a:lnTo>
                    <a:pt x="112915" y="232154"/>
                  </a:lnTo>
                  <a:cubicBezTo>
                    <a:pt x="112915" y="226734"/>
                    <a:pt x="107495" y="221313"/>
                    <a:pt x="102075" y="221313"/>
                  </a:cubicBezTo>
                  <a:lnTo>
                    <a:pt x="65942" y="221313"/>
                  </a:lnTo>
                  <a:cubicBezTo>
                    <a:pt x="46973" y="221313"/>
                    <a:pt x="29809" y="205054"/>
                    <a:pt x="29809" y="185180"/>
                  </a:cubicBezTo>
                  <a:lnTo>
                    <a:pt x="29809" y="60523"/>
                  </a:lnTo>
                  <a:cubicBezTo>
                    <a:pt x="29809" y="41553"/>
                    <a:pt x="46070" y="24390"/>
                    <a:pt x="65942" y="24390"/>
                  </a:cubicBezTo>
                  <a:lnTo>
                    <a:pt x="226734" y="24390"/>
                  </a:lnTo>
                  <a:cubicBezTo>
                    <a:pt x="245704" y="24390"/>
                    <a:pt x="262867" y="40649"/>
                    <a:pt x="262867" y="60523"/>
                  </a:cubicBezTo>
                  <a:lnTo>
                    <a:pt x="262867" y="185180"/>
                  </a:lnTo>
                  <a:lnTo>
                    <a:pt x="259253" y="185180"/>
                  </a:lnTo>
                  <a:close/>
                  <a:moveTo>
                    <a:pt x="220411" y="0"/>
                  </a:moveTo>
                  <a:lnTo>
                    <a:pt x="60523" y="0"/>
                  </a:lnTo>
                  <a:cubicBezTo>
                    <a:pt x="27100" y="0"/>
                    <a:pt x="0" y="28003"/>
                    <a:pt x="0" y="60523"/>
                  </a:cubicBezTo>
                  <a:lnTo>
                    <a:pt x="0" y="185180"/>
                  </a:lnTo>
                  <a:cubicBezTo>
                    <a:pt x="0" y="218604"/>
                    <a:pt x="28003" y="245704"/>
                    <a:pt x="60523" y="245704"/>
                  </a:cubicBezTo>
                  <a:lnTo>
                    <a:pt x="85816" y="245704"/>
                  </a:lnTo>
                  <a:lnTo>
                    <a:pt x="85816" y="295386"/>
                  </a:lnTo>
                  <a:cubicBezTo>
                    <a:pt x="85816" y="300806"/>
                    <a:pt x="88525" y="303516"/>
                    <a:pt x="93946" y="306226"/>
                  </a:cubicBezTo>
                  <a:cubicBezTo>
                    <a:pt x="96656" y="306226"/>
                    <a:pt x="96656" y="306226"/>
                    <a:pt x="99365" y="306226"/>
                  </a:cubicBezTo>
                  <a:cubicBezTo>
                    <a:pt x="102075" y="306226"/>
                    <a:pt x="104786" y="306226"/>
                    <a:pt x="107495" y="303516"/>
                  </a:cubicBezTo>
                  <a:lnTo>
                    <a:pt x="165308" y="245704"/>
                  </a:lnTo>
                  <a:lnTo>
                    <a:pt x="220411" y="245704"/>
                  </a:lnTo>
                  <a:cubicBezTo>
                    <a:pt x="253834" y="245704"/>
                    <a:pt x="280933" y="217701"/>
                    <a:pt x="280933" y="185180"/>
                  </a:cubicBezTo>
                  <a:lnTo>
                    <a:pt x="280933" y="60523"/>
                  </a:lnTo>
                  <a:cubicBezTo>
                    <a:pt x="281836" y="28003"/>
                    <a:pt x="253834" y="0"/>
                    <a:pt x="220411" y="0"/>
                  </a:cubicBezTo>
                  <a:close/>
                </a:path>
              </a:pathLst>
            </a:custGeom>
            <a:solidFill>
              <a:srgbClr val="000000"/>
            </a:solidFill>
            <a:ln w="9028" cap="flat">
              <a:noFill/>
              <a:prstDash val="solid"/>
              <a:miter/>
            </a:ln>
          </p:spPr>
          <p:txBody>
            <a:bodyPr rtlCol="0" anchor="ctr"/>
            <a:lstStyle/>
            <a:p>
              <a:endParaRPr lang="en-US"/>
            </a:p>
          </p:txBody>
        </p:sp>
        <p:sp>
          <p:nvSpPr>
            <p:cNvPr id="34" name="Freeform 396">
              <a:extLst>
                <a:ext uri="{FF2B5EF4-FFF2-40B4-BE49-F238E27FC236}">
                  <a16:creationId xmlns:a16="http://schemas.microsoft.com/office/drawing/2014/main" id="{786C16E8-9C4B-6B0D-86CA-08BEC95C7DD9}"/>
                </a:ext>
              </a:extLst>
            </p:cNvPr>
            <p:cNvSpPr/>
            <p:nvPr/>
          </p:nvSpPr>
          <p:spPr>
            <a:xfrm>
              <a:off x="11162658" y="5390870"/>
              <a:ext cx="81298" cy="18969"/>
            </a:xfrm>
            <a:custGeom>
              <a:avLst/>
              <a:gdLst>
                <a:gd name="connsiteX0" fmla="*/ 0 w 81298"/>
                <a:gd name="connsiteY0" fmla="*/ 0 h 18969"/>
                <a:gd name="connsiteX1" fmla="*/ 81299 w 81298"/>
                <a:gd name="connsiteY1" fmla="*/ 0 h 18969"/>
                <a:gd name="connsiteX2" fmla="*/ 81299 w 81298"/>
                <a:gd name="connsiteY2" fmla="*/ 18969 h 18969"/>
                <a:gd name="connsiteX3" fmla="*/ 0 w 81298"/>
                <a:gd name="connsiteY3" fmla="*/ 18969 h 18969"/>
              </a:gdLst>
              <a:ahLst/>
              <a:cxnLst>
                <a:cxn ang="0">
                  <a:pos x="connsiteX0" y="connsiteY0"/>
                </a:cxn>
                <a:cxn ang="0">
                  <a:pos x="connsiteX1" y="connsiteY1"/>
                </a:cxn>
                <a:cxn ang="0">
                  <a:pos x="connsiteX2" y="connsiteY2"/>
                </a:cxn>
                <a:cxn ang="0">
                  <a:pos x="connsiteX3" y="connsiteY3"/>
                </a:cxn>
              </a:cxnLst>
              <a:rect l="l" t="t" r="r" b="b"/>
              <a:pathLst>
                <a:path w="81298" h="18969">
                  <a:moveTo>
                    <a:pt x="0" y="0"/>
                  </a:moveTo>
                  <a:lnTo>
                    <a:pt x="81299" y="0"/>
                  </a:lnTo>
                  <a:lnTo>
                    <a:pt x="81299" y="18969"/>
                  </a:lnTo>
                  <a:lnTo>
                    <a:pt x="0" y="18969"/>
                  </a:lnTo>
                  <a:close/>
                </a:path>
              </a:pathLst>
            </a:custGeom>
            <a:solidFill>
              <a:srgbClr val="000000"/>
            </a:solidFill>
            <a:ln w="9028" cap="flat">
              <a:noFill/>
              <a:prstDash val="solid"/>
              <a:miter/>
            </a:ln>
          </p:spPr>
          <p:txBody>
            <a:bodyPr rtlCol="0" anchor="ctr"/>
            <a:lstStyle/>
            <a:p>
              <a:endParaRPr lang="en-US"/>
            </a:p>
          </p:txBody>
        </p:sp>
        <p:sp>
          <p:nvSpPr>
            <p:cNvPr id="35" name="Freeform 397">
              <a:extLst>
                <a:ext uri="{FF2B5EF4-FFF2-40B4-BE49-F238E27FC236}">
                  <a16:creationId xmlns:a16="http://schemas.microsoft.com/office/drawing/2014/main" id="{D406C4C0-379E-E594-D240-B1048CD51732}"/>
                </a:ext>
              </a:extLst>
            </p:cNvPr>
            <p:cNvSpPr/>
            <p:nvPr/>
          </p:nvSpPr>
          <p:spPr>
            <a:xfrm>
              <a:off x="11269250" y="5390870"/>
              <a:ext cx="50586" cy="18969"/>
            </a:xfrm>
            <a:custGeom>
              <a:avLst/>
              <a:gdLst>
                <a:gd name="connsiteX0" fmla="*/ 0 w 50586"/>
                <a:gd name="connsiteY0" fmla="*/ 0 h 18969"/>
                <a:gd name="connsiteX1" fmla="*/ 50586 w 50586"/>
                <a:gd name="connsiteY1" fmla="*/ 0 h 18969"/>
                <a:gd name="connsiteX2" fmla="*/ 50586 w 50586"/>
                <a:gd name="connsiteY2" fmla="*/ 18969 h 18969"/>
                <a:gd name="connsiteX3" fmla="*/ 0 w 50586"/>
                <a:gd name="connsiteY3" fmla="*/ 18969 h 18969"/>
              </a:gdLst>
              <a:ahLst/>
              <a:cxnLst>
                <a:cxn ang="0">
                  <a:pos x="connsiteX0" y="connsiteY0"/>
                </a:cxn>
                <a:cxn ang="0">
                  <a:pos x="connsiteX1" y="connsiteY1"/>
                </a:cxn>
                <a:cxn ang="0">
                  <a:pos x="connsiteX2" y="connsiteY2"/>
                </a:cxn>
                <a:cxn ang="0">
                  <a:pos x="connsiteX3" y="connsiteY3"/>
                </a:cxn>
              </a:cxnLst>
              <a:rect l="l" t="t" r="r" b="b"/>
              <a:pathLst>
                <a:path w="50586" h="18969">
                  <a:moveTo>
                    <a:pt x="0" y="0"/>
                  </a:moveTo>
                  <a:lnTo>
                    <a:pt x="50586" y="0"/>
                  </a:lnTo>
                  <a:lnTo>
                    <a:pt x="50586" y="18969"/>
                  </a:lnTo>
                  <a:lnTo>
                    <a:pt x="0" y="18969"/>
                  </a:lnTo>
                  <a:close/>
                </a:path>
              </a:pathLst>
            </a:custGeom>
            <a:solidFill>
              <a:srgbClr val="000000"/>
            </a:solidFill>
            <a:ln w="9028" cap="flat">
              <a:noFill/>
              <a:prstDash val="solid"/>
              <a:miter/>
            </a:ln>
          </p:spPr>
          <p:txBody>
            <a:bodyPr rtlCol="0" anchor="ctr"/>
            <a:lstStyle/>
            <a:p>
              <a:endParaRPr lang="en-US"/>
            </a:p>
          </p:txBody>
        </p:sp>
        <p:sp>
          <p:nvSpPr>
            <p:cNvPr id="36" name="Freeform 398">
              <a:extLst>
                <a:ext uri="{FF2B5EF4-FFF2-40B4-BE49-F238E27FC236}">
                  <a16:creationId xmlns:a16="http://schemas.microsoft.com/office/drawing/2014/main" id="{23A7337D-AD91-9505-CD0D-4FA2B7D18A2F}"/>
                </a:ext>
              </a:extLst>
            </p:cNvPr>
            <p:cNvSpPr/>
            <p:nvPr/>
          </p:nvSpPr>
          <p:spPr>
            <a:xfrm>
              <a:off x="11162658" y="5435132"/>
              <a:ext cx="157177" cy="25293"/>
            </a:xfrm>
            <a:custGeom>
              <a:avLst/>
              <a:gdLst>
                <a:gd name="connsiteX0" fmla="*/ 0 w 157177"/>
                <a:gd name="connsiteY0" fmla="*/ 0 h 25293"/>
                <a:gd name="connsiteX1" fmla="*/ 157178 w 157177"/>
                <a:gd name="connsiteY1" fmla="*/ 0 h 25293"/>
                <a:gd name="connsiteX2" fmla="*/ 157178 w 157177"/>
                <a:gd name="connsiteY2" fmla="*/ 25293 h 25293"/>
                <a:gd name="connsiteX3" fmla="*/ 0 w 157177"/>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57177" h="25293">
                  <a:moveTo>
                    <a:pt x="0" y="0"/>
                  </a:moveTo>
                  <a:lnTo>
                    <a:pt x="157178" y="0"/>
                  </a:lnTo>
                  <a:lnTo>
                    <a:pt x="157178" y="25293"/>
                  </a:lnTo>
                  <a:lnTo>
                    <a:pt x="0" y="25293"/>
                  </a:lnTo>
                  <a:close/>
                </a:path>
              </a:pathLst>
            </a:custGeom>
            <a:solidFill>
              <a:srgbClr val="000000"/>
            </a:solidFill>
            <a:ln w="9028" cap="flat">
              <a:noFill/>
              <a:prstDash val="solid"/>
              <a:miter/>
            </a:ln>
          </p:spPr>
          <p:txBody>
            <a:bodyPr rtlCol="0" anchor="ctr"/>
            <a:lstStyle/>
            <a:p>
              <a:endParaRPr lang="en-US"/>
            </a:p>
          </p:txBody>
        </p:sp>
        <p:sp>
          <p:nvSpPr>
            <p:cNvPr id="37" name="Freeform 399">
              <a:extLst>
                <a:ext uri="{FF2B5EF4-FFF2-40B4-BE49-F238E27FC236}">
                  <a16:creationId xmlns:a16="http://schemas.microsoft.com/office/drawing/2014/main" id="{EFA2B897-B670-0C02-EE8A-7A50A10D442F}"/>
                </a:ext>
              </a:extLst>
            </p:cNvPr>
            <p:cNvSpPr/>
            <p:nvPr/>
          </p:nvSpPr>
          <p:spPr>
            <a:xfrm>
              <a:off x="11162658" y="5484815"/>
              <a:ext cx="81298" cy="25293"/>
            </a:xfrm>
            <a:custGeom>
              <a:avLst/>
              <a:gdLst>
                <a:gd name="connsiteX0" fmla="*/ 0 w 81298"/>
                <a:gd name="connsiteY0" fmla="*/ 0 h 25293"/>
                <a:gd name="connsiteX1" fmla="*/ 81299 w 81298"/>
                <a:gd name="connsiteY1" fmla="*/ 0 h 25293"/>
                <a:gd name="connsiteX2" fmla="*/ 81299 w 81298"/>
                <a:gd name="connsiteY2" fmla="*/ 25293 h 25293"/>
                <a:gd name="connsiteX3" fmla="*/ 0 w 81298"/>
                <a:gd name="connsiteY3" fmla="*/ 25293 h 25293"/>
              </a:gdLst>
              <a:ahLst/>
              <a:cxnLst>
                <a:cxn ang="0">
                  <a:pos x="connsiteX0" y="connsiteY0"/>
                </a:cxn>
                <a:cxn ang="0">
                  <a:pos x="connsiteX1" y="connsiteY1"/>
                </a:cxn>
                <a:cxn ang="0">
                  <a:pos x="connsiteX2" y="connsiteY2"/>
                </a:cxn>
                <a:cxn ang="0">
                  <a:pos x="connsiteX3" y="connsiteY3"/>
                </a:cxn>
              </a:cxnLst>
              <a:rect l="l" t="t" r="r" b="b"/>
              <a:pathLst>
                <a:path w="81298" h="25293">
                  <a:moveTo>
                    <a:pt x="0" y="0"/>
                  </a:moveTo>
                  <a:lnTo>
                    <a:pt x="81299" y="0"/>
                  </a:lnTo>
                  <a:lnTo>
                    <a:pt x="81299" y="25293"/>
                  </a:lnTo>
                  <a:lnTo>
                    <a:pt x="0" y="25293"/>
                  </a:lnTo>
                  <a:close/>
                </a:path>
              </a:pathLst>
            </a:custGeom>
            <a:solidFill>
              <a:srgbClr val="000000"/>
            </a:solidFill>
            <a:ln w="9028" cap="flat">
              <a:noFill/>
              <a:prstDash val="solid"/>
              <a:miter/>
            </a:ln>
          </p:spPr>
          <p:txBody>
            <a:bodyPr rtlCol="0" anchor="ctr"/>
            <a:lstStyle/>
            <a:p>
              <a:endParaRPr lang="en-US"/>
            </a:p>
          </p:txBody>
        </p:sp>
        <p:sp>
          <p:nvSpPr>
            <p:cNvPr id="38" name="Freeform 400">
              <a:extLst>
                <a:ext uri="{FF2B5EF4-FFF2-40B4-BE49-F238E27FC236}">
                  <a16:creationId xmlns:a16="http://schemas.microsoft.com/office/drawing/2014/main" id="{A254C0B8-48CB-8618-6C7E-54BCAA3BFF17}"/>
                </a:ext>
              </a:extLst>
            </p:cNvPr>
            <p:cNvSpPr/>
            <p:nvPr/>
          </p:nvSpPr>
          <p:spPr>
            <a:xfrm>
              <a:off x="11024450" y="5879567"/>
              <a:ext cx="50126" cy="187890"/>
            </a:xfrm>
            <a:custGeom>
              <a:avLst/>
              <a:gdLst>
                <a:gd name="connsiteX0" fmla="*/ 30713 w 50126"/>
                <a:gd name="connsiteY0" fmla="*/ 14453 h 187890"/>
                <a:gd name="connsiteX1" fmla="*/ 22583 w 50126"/>
                <a:gd name="connsiteY1" fmla="*/ 0 h 187890"/>
                <a:gd name="connsiteX2" fmla="*/ 0 w 50126"/>
                <a:gd name="connsiteY2" fmla="*/ 14453 h 187890"/>
                <a:gd name="connsiteX3" fmla="*/ 8130 w 50126"/>
                <a:gd name="connsiteY3" fmla="*/ 28906 h 187890"/>
                <a:gd name="connsiteX4" fmla="*/ 2710 w 50126"/>
                <a:gd name="connsiteY4" fmla="*/ 143628 h 187890"/>
                <a:gd name="connsiteX5" fmla="*/ 0 w 50126"/>
                <a:gd name="connsiteY5" fmla="*/ 151757 h 187890"/>
                <a:gd name="connsiteX6" fmla="*/ 0 w 50126"/>
                <a:gd name="connsiteY6" fmla="*/ 187890 h 187890"/>
                <a:gd name="connsiteX7" fmla="*/ 25293 w 50126"/>
                <a:gd name="connsiteY7" fmla="*/ 187890 h 187890"/>
                <a:gd name="connsiteX8" fmla="*/ 25293 w 50126"/>
                <a:gd name="connsiteY8" fmla="*/ 154468 h 187890"/>
                <a:gd name="connsiteX9" fmla="*/ 30713 w 50126"/>
                <a:gd name="connsiteY9" fmla="*/ 14453 h 18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26" h="187890">
                  <a:moveTo>
                    <a:pt x="30713" y="14453"/>
                  </a:moveTo>
                  <a:lnTo>
                    <a:pt x="22583" y="0"/>
                  </a:lnTo>
                  <a:lnTo>
                    <a:pt x="0" y="14453"/>
                  </a:lnTo>
                  <a:lnTo>
                    <a:pt x="8130" y="28906"/>
                  </a:lnTo>
                  <a:cubicBezTo>
                    <a:pt x="30713" y="65039"/>
                    <a:pt x="28003" y="110205"/>
                    <a:pt x="2710" y="143628"/>
                  </a:cubicBezTo>
                  <a:cubicBezTo>
                    <a:pt x="0" y="146338"/>
                    <a:pt x="0" y="149048"/>
                    <a:pt x="0" y="151757"/>
                  </a:cubicBezTo>
                  <a:lnTo>
                    <a:pt x="0" y="187890"/>
                  </a:lnTo>
                  <a:lnTo>
                    <a:pt x="25293" y="187890"/>
                  </a:lnTo>
                  <a:lnTo>
                    <a:pt x="25293" y="154468"/>
                  </a:lnTo>
                  <a:cubicBezTo>
                    <a:pt x="56005" y="112915"/>
                    <a:pt x="58716" y="56909"/>
                    <a:pt x="30713" y="14453"/>
                  </a:cubicBezTo>
                  <a:close/>
                </a:path>
              </a:pathLst>
            </a:custGeom>
            <a:solidFill>
              <a:srgbClr val="000000"/>
            </a:solidFill>
            <a:ln w="9028" cap="flat">
              <a:noFill/>
              <a:prstDash val="solid"/>
              <a:miter/>
            </a:ln>
          </p:spPr>
          <p:txBody>
            <a:bodyPr rtlCol="0" anchor="ctr"/>
            <a:lstStyle/>
            <a:p>
              <a:endParaRPr lang="en-US"/>
            </a:p>
          </p:txBody>
        </p:sp>
        <p:sp>
          <p:nvSpPr>
            <p:cNvPr id="39" name="Freeform 401">
              <a:extLst>
                <a:ext uri="{FF2B5EF4-FFF2-40B4-BE49-F238E27FC236}">
                  <a16:creationId xmlns:a16="http://schemas.microsoft.com/office/drawing/2014/main" id="{FCAEAA75-D88A-507F-DA14-E07C83764C5C}"/>
                </a:ext>
              </a:extLst>
            </p:cNvPr>
            <p:cNvSpPr/>
            <p:nvPr/>
          </p:nvSpPr>
          <p:spPr>
            <a:xfrm>
              <a:off x="10641441" y="5428649"/>
              <a:ext cx="740723" cy="639712"/>
            </a:xfrm>
            <a:custGeom>
              <a:avLst/>
              <a:gdLst>
                <a:gd name="connsiteX0" fmla="*/ 654005 w 740723"/>
                <a:gd name="connsiteY0" fmla="*/ 391299 h 639712"/>
                <a:gd name="connsiteX1" fmla="*/ 557349 w 740723"/>
                <a:gd name="connsiteY1" fmla="*/ 391299 h 639712"/>
                <a:gd name="connsiteX2" fmla="*/ 618775 w 740723"/>
                <a:gd name="connsiteY2" fmla="*/ 340712 h 639712"/>
                <a:gd name="connsiteX3" fmla="*/ 715431 w 740723"/>
                <a:gd name="connsiteY3" fmla="*/ 340712 h 639712"/>
                <a:gd name="connsiteX4" fmla="*/ 654005 w 740723"/>
                <a:gd name="connsiteY4" fmla="*/ 391299 h 639712"/>
                <a:gd name="connsiteX5" fmla="*/ 305323 w 740723"/>
                <a:gd name="connsiteY5" fmla="*/ 403041 h 639712"/>
                <a:gd name="connsiteX6" fmla="*/ 191504 w 740723"/>
                <a:gd name="connsiteY6" fmla="*/ 403041 h 639712"/>
                <a:gd name="connsiteX7" fmla="*/ 155371 w 740723"/>
                <a:gd name="connsiteY7" fmla="*/ 352455 h 639712"/>
                <a:gd name="connsiteX8" fmla="*/ 160791 w 740723"/>
                <a:gd name="connsiteY8" fmla="*/ 352455 h 639712"/>
                <a:gd name="connsiteX9" fmla="*/ 210474 w 740723"/>
                <a:gd name="connsiteY9" fmla="*/ 301870 h 639712"/>
                <a:gd name="connsiteX10" fmla="*/ 210474 w 740723"/>
                <a:gd name="connsiteY10" fmla="*/ 281996 h 639712"/>
                <a:gd name="connsiteX11" fmla="*/ 285449 w 740723"/>
                <a:gd name="connsiteY11" fmla="*/ 281996 h 639712"/>
                <a:gd name="connsiteX12" fmla="*/ 285449 w 740723"/>
                <a:gd name="connsiteY12" fmla="*/ 301870 h 639712"/>
                <a:gd name="connsiteX13" fmla="*/ 335132 w 740723"/>
                <a:gd name="connsiteY13" fmla="*/ 352455 h 639712"/>
                <a:gd name="connsiteX14" fmla="*/ 345972 w 740723"/>
                <a:gd name="connsiteY14" fmla="*/ 352455 h 639712"/>
                <a:gd name="connsiteX15" fmla="*/ 305323 w 740723"/>
                <a:gd name="connsiteY15" fmla="*/ 403041 h 639712"/>
                <a:gd name="connsiteX16" fmla="*/ 246607 w 740723"/>
                <a:gd name="connsiteY16" fmla="*/ 480727 h 639712"/>
                <a:gd name="connsiteX17" fmla="*/ 207764 w 740723"/>
                <a:gd name="connsiteY17" fmla="*/ 427431 h 639712"/>
                <a:gd name="connsiteX18" fmla="*/ 285449 w 740723"/>
                <a:gd name="connsiteY18" fmla="*/ 427431 h 639712"/>
                <a:gd name="connsiteX19" fmla="*/ 246607 w 740723"/>
                <a:gd name="connsiteY19" fmla="*/ 480727 h 639712"/>
                <a:gd name="connsiteX20" fmla="*/ 147241 w 740723"/>
                <a:gd name="connsiteY20" fmla="*/ 165468 h 639712"/>
                <a:gd name="connsiteX21" fmla="*/ 147241 w 740723"/>
                <a:gd name="connsiteY21" fmla="*/ 121205 h 639712"/>
                <a:gd name="connsiteX22" fmla="*/ 338746 w 740723"/>
                <a:gd name="connsiteY22" fmla="*/ 31776 h 639712"/>
                <a:gd name="connsiteX23" fmla="*/ 344165 w 740723"/>
                <a:gd name="connsiteY23" fmla="*/ 67909 h 639712"/>
                <a:gd name="connsiteX24" fmla="*/ 344165 w 740723"/>
                <a:gd name="connsiteY24" fmla="*/ 168178 h 639712"/>
                <a:gd name="connsiteX25" fmla="*/ 244800 w 740723"/>
                <a:gd name="connsiteY25" fmla="*/ 268446 h 639712"/>
                <a:gd name="connsiteX26" fmla="*/ 147241 w 740723"/>
                <a:gd name="connsiteY26" fmla="*/ 165468 h 639712"/>
                <a:gd name="connsiteX27" fmla="*/ 728981 w 740723"/>
                <a:gd name="connsiteY27" fmla="*/ 316323 h 639712"/>
                <a:gd name="connsiteX28" fmla="*/ 618775 w 740723"/>
                <a:gd name="connsiteY28" fmla="*/ 316323 h 639712"/>
                <a:gd name="connsiteX29" fmla="*/ 532960 w 740723"/>
                <a:gd name="connsiteY29" fmla="*/ 400332 h 639712"/>
                <a:gd name="connsiteX30" fmla="*/ 496827 w 740723"/>
                <a:gd name="connsiteY30" fmla="*/ 467177 h 639712"/>
                <a:gd name="connsiteX31" fmla="*/ 496827 w 740723"/>
                <a:gd name="connsiteY31" fmla="*/ 416591 h 639712"/>
                <a:gd name="connsiteX32" fmla="*/ 411011 w 740723"/>
                <a:gd name="connsiteY32" fmla="*/ 329872 h 639712"/>
                <a:gd name="connsiteX33" fmla="*/ 365845 w 740723"/>
                <a:gd name="connsiteY33" fmla="*/ 329872 h 639712"/>
                <a:gd name="connsiteX34" fmla="*/ 338746 w 740723"/>
                <a:gd name="connsiteY34" fmla="*/ 329872 h 639712"/>
                <a:gd name="connsiteX35" fmla="*/ 313453 w 740723"/>
                <a:gd name="connsiteY35" fmla="*/ 304579 h 639712"/>
                <a:gd name="connsiteX36" fmla="*/ 313453 w 740723"/>
                <a:gd name="connsiteY36" fmla="*/ 273867 h 639712"/>
                <a:gd name="connsiteX37" fmla="*/ 374878 w 740723"/>
                <a:gd name="connsiteY37" fmla="*/ 165468 h 639712"/>
                <a:gd name="connsiteX38" fmla="*/ 374878 w 740723"/>
                <a:gd name="connsiteY38" fmla="*/ 65199 h 639712"/>
                <a:gd name="connsiteX39" fmla="*/ 361329 w 740723"/>
                <a:gd name="connsiteY39" fmla="*/ 6483 h 639712"/>
                <a:gd name="connsiteX40" fmla="*/ 345069 w 740723"/>
                <a:gd name="connsiteY40" fmla="*/ 1063 h 639712"/>
                <a:gd name="connsiteX41" fmla="*/ 134595 w 740723"/>
                <a:gd name="connsiteY41" fmla="*/ 101332 h 639712"/>
                <a:gd name="connsiteX42" fmla="*/ 126465 w 740723"/>
                <a:gd name="connsiteY42" fmla="*/ 112172 h 639712"/>
                <a:gd name="connsiteX43" fmla="*/ 126465 w 740723"/>
                <a:gd name="connsiteY43" fmla="*/ 165468 h 639712"/>
                <a:gd name="connsiteX44" fmla="*/ 187891 w 740723"/>
                <a:gd name="connsiteY44" fmla="*/ 273867 h 639712"/>
                <a:gd name="connsiteX45" fmla="*/ 187891 w 740723"/>
                <a:gd name="connsiteY45" fmla="*/ 304579 h 639712"/>
                <a:gd name="connsiteX46" fmla="*/ 162598 w 740723"/>
                <a:gd name="connsiteY46" fmla="*/ 329872 h 639712"/>
                <a:gd name="connsiteX47" fmla="*/ 85816 w 740723"/>
                <a:gd name="connsiteY47" fmla="*/ 329872 h 639712"/>
                <a:gd name="connsiteX48" fmla="*/ 0 w 740723"/>
                <a:gd name="connsiteY48" fmla="*/ 416591 h 639712"/>
                <a:gd name="connsiteX49" fmla="*/ 0 w 740723"/>
                <a:gd name="connsiteY49" fmla="*/ 639712 h 639712"/>
                <a:gd name="connsiteX50" fmla="*/ 25293 w 740723"/>
                <a:gd name="connsiteY50" fmla="*/ 639712 h 639712"/>
                <a:gd name="connsiteX51" fmla="*/ 25293 w 740723"/>
                <a:gd name="connsiteY51" fmla="*/ 416591 h 639712"/>
                <a:gd name="connsiteX52" fmla="*/ 86719 w 740723"/>
                <a:gd name="connsiteY52" fmla="*/ 355166 h 639712"/>
                <a:gd name="connsiteX53" fmla="*/ 125562 w 740723"/>
                <a:gd name="connsiteY53" fmla="*/ 355166 h 639712"/>
                <a:gd name="connsiteX54" fmla="*/ 236670 w 740723"/>
                <a:gd name="connsiteY54" fmla="*/ 511440 h 639712"/>
                <a:gd name="connsiteX55" fmla="*/ 247510 w 740723"/>
                <a:gd name="connsiteY55" fmla="*/ 516859 h 639712"/>
                <a:gd name="connsiteX56" fmla="*/ 258350 w 740723"/>
                <a:gd name="connsiteY56" fmla="*/ 511440 h 639712"/>
                <a:gd name="connsiteX57" fmla="*/ 374878 w 740723"/>
                <a:gd name="connsiteY57" fmla="*/ 355166 h 639712"/>
                <a:gd name="connsiteX58" fmla="*/ 408301 w 740723"/>
                <a:gd name="connsiteY58" fmla="*/ 355166 h 639712"/>
                <a:gd name="connsiteX59" fmla="*/ 469727 w 740723"/>
                <a:gd name="connsiteY59" fmla="*/ 416591 h 639712"/>
                <a:gd name="connsiteX60" fmla="*/ 469727 w 740723"/>
                <a:gd name="connsiteY60" fmla="*/ 516859 h 639712"/>
                <a:gd name="connsiteX61" fmla="*/ 480567 w 740723"/>
                <a:gd name="connsiteY61" fmla="*/ 527700 h 639712"/>
                <a:gd name="connsiteX62" fmla="*/ 491407 w 740723"/>
                <a:gd name="connsiteY62" fmla="*/ 522280 h 639712"/>
                <a:gd name="connsiteX63" fmla="*/ 549219 w 740723"/>
                <a:gd name="connsiteY63" fmla="*/ 416591 h 639712"/>
                <a:gd name="connsiteX64" fmla="*/ 621485 w 740723"/>
                <a:gd name="connsiteY64" fmla="*/ 416591 h 639712"/>
                <a:gd name="connsiteX65" fmla="*/ 499537 w 740723"/>
                <a:gd name="connsiteY65" fmla="*/ 639712 h 639712"/>
                <a:gd name="connsiteX66" fmla="*/ 527540 w 740723"/>
                <a:gd name="connsiteY66" fmla="*/ 639712 h 639712"/>
                <a:gd name="connsiteX67" fmla="*/ 649488 w 740723"/>
                <a:gd name="connsiteY67" fmla="*/ 416591 h 639712"/>
                <a:gd name="connsiteX68" fmla="*/ 654908 w 740723"/>
                <a:gd name="connsiteY68" fmla="*/ 416591 h 639712"/>
                <a:gd name="connsiteX69" fmla="*/ 740724 w 740723"/>
                <a:gd name="connsiteY69" fmla="*/ 329872 h 639712"/>
                <a:gd name="connsiteX70" fmla="*/ 728981 w 740723"/>
                <a:gd name="connsiteY70" fmla="*/ 316323 h 63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40723" h="639712">
                  <a:moveTo>
                    <a:pt x="654005" y="391299"/>
                  </a:moveTo>
                  <a:lnTo>
                    <a:pt x="557349" y="391299"/>
                  </a:lnTo>
                  <a:cubicBezTo>
                    <a:pt x="562769" y="363295"/>
                    <a:pt x="588062" y="340712"/>
                    <a:pt x="618775" y="340712"/>
                  </a:cubicBezTo>
                  <a:lnTo>
                    <a:pt x="715431" y="340712"/>
                  </a:lnTo>
                  <a:cubicBezTo>
                    <a:pt x="710010" y="369619"/>
                    <a:pt x="684718" y="391299"/>
                    <a:pt x="654005" y="391299"/>
                  </a:cubicBezTo>
                  <a:close/>
                  <a:moveTo>
                    <a:pt x="305323" y="403041"/>
                  </a:moveTo>
                  <a:lnTo>
                    <a:pt x="191504" y="403041"/>
                  </a:lnTo>
                  <a:lnTo>
                    <a:pt x="155371" y="352455"/>
                  </a:lnTo>
                  <a:lnTo>
                    <a:pt x="160791" y="352455"/>
                  </a:lnTo>
                  <a:cubicBezTo>
                    <a:pt x="188794" y="352455"/>
                    <a:pt x="210474" y="329872"/>
                    <a:pt x="210474" y="301870"/>
                  </a:cubicBezTo>
                  <a:lnTo>
                    <a:pt x="210474" y="281996"/>
                  </a:lnTo>
                  <a:cubicBezTo>
                    <a:pt x="235767" y="290126"/>
                    <a:pt x="260156" y="290126"/>
                    <a:pt x="285449" y="281996"/>
                  </a:cubicBezTo>
                  <a:lnTo>
                    <a:pt x="285449" y="301870"/>
                  </a:lnTo>
                  <a:cubicBezTo>
                    <a:pt x="285449" y="329872"/>
                    <a:pt x="308032" y="352455"/>
                    <a:pt x="335132" y="352455"/>
                  </a:cubicBezTo>
                  <a:lnTo>
                    <a:pt x="345972" y="352455"/>
                  </a:lnTo>
                  <a:lnTo>
                    <a:pt x="305323" y="403041"/>
                  </a:lnTo>
                  <a:close/>
                  <a:moveTo>
                    <a:pt x="246607" y="480727"/>
                  </a:moveTo>
                  <a:lnTo>
                    <a:pt x="207764" y="427431"/>
                  </a:lnTo>
                  <a:lnTo>
                    <a:pt x="285449" y="427431"/>
                  </a:lnTo>
                  <a:lnTo>
                    <a:pt x="246607" y="480727"/>
                  </a:lnTo>
                  <a:close/>
                  <a:moveTo>
                    <a:pt x="147241" y="165468"/>
                  </a:moveTo>
                  <a:lnTo>
                    <a:pt x="147241" y="121205"/>
                  </a:lnTo>
                  <a:lnTo>
                    <a:pt x="338746" y="31776"/>
                  </a:lnTo>
                  <a:cubicBezTo>
                    <a:pt x="344165" y="42616"/>
                    <a:pt x="344165" y="57069"/>
                    <a:pt x="344165" y="67909"/>
                  </a:cubicBezTo>
                  <a:lnTo>
                    <a:pt x="344165" y="168178"/>
                  </a:lnTo>
                  <a:cubicBezTo>
                    <a:pt x="344165" y="224184"/>
                    <a:pt x="299903" y="268446"/>
                    <a:pt x="244800" y="268446"/>
                  </a:cubicBezTo>
                  <a:cubicBezTo>
                    <a:pt x="189698" y="268446"/>
                    <a:pt x="147241" y="221474"/>
                    <a:pt x="147241" y="165468"/>
                  </a:cubicBezTo>
                  <a:close/>
                  <a:moveTo>
                    <a:pt x="728981" y="316323"/>
                  </a:moveTo>
                  <a:lnTo>
                    <a:pt x="618775" y="316323"/>
                  </a:lnTo>
                  <a:cubicBezTo>
                    <a:pt x="571802" y="316323"/>
                    <a:pt x="535670" y="352455"/>
                    <a:pt x="532960" y="400332"/>
                  </a:cubicBezTo>
                  <a:lnTo>
                    <a:pt x="496827" y="467177"/>
                  </a:lnTo>
                  <a:lnTo>
                    <a:pt x="496827" y="416591"/>
                  </a:lnTo>
                  <a:cubicBezTo>
                    <a:pt x="496827" y="369619"/>
                    <a:pt x="457984" y="329872"/>
                    <a:pt x="411011" y="329872"/>
                  </a:cubicBezTo>
                  <a:lnTo>
                    <a:pt x="365845" y="329872"/>
                  </a:lnTo>
                  <a:lnTo>
                    <a:pt x="338746" y="329872"/>
                  </a:lnTo>
                  <a:cubicBezTo>
                    <a:pt x="325196" y="329872"/>
                    <a:pt x="313453" y="319033"/>
                    <a:pt x="313453" y="304579"/>
                  </a:cubicBezTo>
                  <a:lnTo>
                    <a:pt x="313453" y="273867"/>
                  </a:lnTo>
                  <a:cubicBezTo>
                    <a:pt x="352295" y="251284"/>
                    <a:pt x="374878" y="209730"/>
                    <a:pt x="374878" y="165468"/>
                  </a:cubicBezTo>
                  <a:lnTo>
                    <a:pt x="374878" y="65199"/>
                  </a:lnTo>
                  <a:cubicBezTo>
                    <a:pt x="374878" y="45326"/>
                    <a:pt x="369459" y="23646"/>
                    <a:pt x="361329" y="6483"/>
                  </a:cubicBezTo>
                  <a:cubicBezTo>
                    <a:pt x="358619" y="1063"/>
                    <a:pt x="350489" y="-1647"/>
                    <a:pt x="345069" y="1063"/>
                  </a:cubicBezTo>
                  <a:lnTo>
                    <a:pt x="134595" y="101332"/>
                  </a:lnTo>
                  <a:cubicBezTo>
                    <a:pt x="129175" y="104042"/>
                    <a:pt x="126465" y="106752"/>
                    <a:pt x="126465" y="112172"/>
                  </a:cubicBezTo>
                  <a:lnTo>
                    <a:pt x="126465" y="165468"/>
                  </a:lnTo>
                  <a:cubicBezTo>
                    <a:pt x="126465" y="209730"/>
                    <a:pt x="151758" y="252187"/>
                    <a:pt x="187891" y="273867"/>
                  </a:cubicBezTo>
                  <a:lnTo>
                    <a:pt x="187891" y="304579"/>
                  </a:lnTo>
                  <a:cubicBezTo>
                    <a:pt x="187891" y="318129"/>
                    <a:pt x="177051" y="329872"/>
                    <a:pt x="162598" y="329872"/>
                  </a:cubicBezTo>
                  <a:lnTo>
                    <a:pt x="85816" y="329872"/>
                  </a:lnTo>
                  <a:cubicBezTo>
                    <a:pt x="38843" y="329872"/>
                    <a:pt x="0" y="368716"/>
                    <a:pt x="0" y="416591"/>
                  </a:cubicBezTo>
                  <a:lnTo>
                    <a:pt x="0" y="639712"/>
                  </a:lnTo>
                  <a:lnTo>
                    <a:pt x="25293" y="639712"/>
                  </a:lnTo>
                  <a:lnTo>
                    <a:pt x="25293" y="416591"/>
                  </a:lnTo>
                  <a:cubicBezTo>
                    <a:pt x="25293" y="383169"/>
                    <a:pt x="53296" y="355166"/>
                    <a:pt x="86719" y="355166"/>
                  </a:cubicBezTo>
                  <a:lnTo>
                    <a:pt x="125562" y="355166"/>
                  </a:lnTo>
                  <a:lnTo>
                    <a:pt x="236670" y="511440"/>
                  </a:lnTo>
                  <a:cubicBezTo>
                    <a:pt x="239380" y="514150"/>
                    <a:pt x="242090" y="516859"/>
                    <a:pt x="247510" y="516859"/>
                  </a:cubicBezTo>
                  <a:cubicBezTo>
                    <a:pt x="250220" y="516859"/>
                    <a:pt x="255640" y="514150"/>
                    <a:pt x="258350" y="511440"/>
                  </a:cubicBezTo>
                  <a:lnTo>
                    <a:pt x="374878" y="355166"/>
                  </a:lnTo>
                  <a:lnTo>
                    <a:pt x="408301" y="355166"/>
                  </a:lnTo>
                  <a:cubicBezTo>
                    <a:pt x="441724" y="355166"/>
                    <a:pt x="469727" y="383169"/>
                    <a:pt x="469727" y="416591"/>
                  </a:cubicBezTo>
                  <a:lnTo>
                    <a:pt x="469727" y="516859"/>
                  </a:lnTo>
                  <a:cubicBezTo>
                    <a:pt x="469727" y="522280"/>
                    <a:pt x="475147" y="527700"/>
                    <a:pt x="480567" y="527700"/>
                  </a:cubicBezTo>
                  <a:cubicBezTo>
                    <a:pt x="485987" y="527700"/>
                    <a:pt x="488697" y="524990"/>
                    <a:pt x="491407" y="522280"/>
                  </a:cubicBezTo>
                  <a:lnTo>
                    <a:pt x="549219" y="416591"/>
                  </a:lnTo>
                  <a:lnTo>
                    <a:pt x="621485" y="416591"/>
                  </a:lnTo>
                  <a:lnTo>
                    <a:pt x="499537" y="639712"/>
                  </a:lnTo>
                  <a:lnTo>
                    <a:pt x="527540" y="639712"/>
                  </a:lnTo>
                  <a:lnTo>
                    <a:pt x="649488" y="416591"/>
                  </a:lnTo>
                  <a:lnTo>
                    <a:pt x="654908" y="416591"/>
                  </a:lnTo>
                  <a:cubicBezTo>
                    <a:pt x="701881" y="416591"/>
                    <a:pt x="740724" y="377749"/>
                    <a:pt x="740724" y="329872"/>
                  </a:cubicBezTo>
                  <a:cubicBezTo>
                    <a:pt x="740724" y="321742"/>
                    <a:pt x="734400" y="316323"/>
                    <a:pt x="728981" y="316323"/>
                  </a:cubicBezTo>
                  <a:close/>
                </a:path>
              </a:pathLst>
            </a:custGeom>
            <a:solidFill>
              <a:srgbClr val="000000"/>
            </a:solidFill>
            <a:ln w="9028" cap="flat">
              <a:noFill/>
              <a:prstDash val="solid"/>
              <a:miter/>
            </a:ln>
          </p:spPr>
          <p:txBody>
            <a:bodyPr rtlCol="0" anchor="ctr"/>
            <a:lstStyle/>
            <a:p>
              <a:endParaRPr lang="en-US"/>
            </a:p>
          </p:txBody>
        </p:sp>
      </p:grpSp>
      <p:grpSp>
        <p:nvGrpSpPr>
          <p:cNvPr id="40" name="Google Shape;763;p39">
            <a:extLst>
              <a:ext uri="{FF2B5EF4-FFF2-40B4-BE49-F238E27FC236}">
                <a16:creationId xmlns:a16="http://schemas.microsoft.com/office/drawing/2014/main" id="{BAD339A1-9BBF-EF06-3DB6-D5C2F7EEC087}"/>
              </a:ext>
            </a:extLst>
          </p:cNvPr>
          <p:cNvGrpSpPr/>
          <p:nvPr/>
        </p:nvGrpSpPr>
        <p:grpSpPr>
          <a:xfrm>
            <a:off x="9703165" y="2025039"/>
            <a:ext cx="484073" cy="494580"/>
            <a:chOff x="6649150" y="309350"/>
            <a:chExt cx="395800" cy="395800"/>
          </a:xfrm>
          <a:solidFill>
            <a:srgbClr val="000000"/>
          </a:solidFill>
        </p:grpSpPr>
        <p:sp>
          <p:nvSpPr>
            <p:cNvPr id="41" name="Google Shape;764;p39">
              <a:extLst>
                <a:ext uri="{FF2B5EF4-FFF2-40B4-BE49-F238E27FC236}">
                  <a16:creationId xmlns:a16="http://schemas.microsoft.com/office/drawing/2014/main" id="{B1254830-62DE-55D5-02DE-C53F7C8BD6A0}"/>
                </a:ext>
              </a:extLst>
            </p:cNvPr>
            <p:cNvSpPr/>
            <p:nvPr/>
          </p:nvSpPr>
          <p:spPr>
            <a:xfrm>
              <a:off x="6649150" y="309350"/>
              <a:ext cx="395800" cy="395800"/>
            </a:xfrm>
            <a:custGeom>
              <a:avLst/>
              <a:gdLst/>
              <a:ahLst/>
              <a:cxnLst/>
              <a:rect l="l" t="t" r="r" b="b"/>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65;p39">
              <a:extLst>
                <a:ext uri="{FF2B5EF4-FFF2-40B4-BE49-F238E27FC236}">
                  <a16:creationId xmlns:a16="http://schemas.microsoft.com/office/drawing/2014/main" id="{506BBFD3-E616-406C-1865-331D67798DC3}"/>
                </a:ext>
              </a:extLst>
            </p:cNvPr>
            <p:cNvSpPr/>
            <p:nvPr/>
          </p:nvSpPr>
          <p:spPr>
            <a:xfrm>
              <a:off x="6673500" y="333700"/>
              <a:ext cx="347100" cy="347100"/>
            </a:xfrm>
            <a:custGeom>
              <a:avLst/>
              <a:gdLst/>
              <a:ahLst/>
              <a:cxnLst/>
              <a:rect l="l" t="t" r="r" b="b"/>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66;p39">
              <a:extLst>
                <a:ext uri="{FF2B5EF4-FFF2-40B4-BE49-F238E27FC236}">
                  <a16:creationId xmlns:a16="http://schemas.microsoft.com/office/drawing/2014/main" id="{FE2FB354-3D85-7328-516C-17797EDD271C}"/>
                </a:ext>
              </a:extLst>
            </p:cNvPr>
            <p:cNvSpPr/>
            <p:nvPr/>
          </p:nvSpPr>
          <p:spPr>
            <a:xfrm>
              <a:off x="6848850" y="397625"/>
              <a:ext cx="54825" cy="169300"/>
            </a:xfrm>
            <a:custGeom>
              <a:avLst/>
              <a:gdLst/>
              <a:ahLst/>
              <a:cxnLst/>
              <a:rect l="l" t="t" r="r" b="b"/>
              <a:pathLst>
                <a:path w="2193" h="6772" fill="none" extrusionOk="0">
                  <a:moveTo>
                    <a:pt x="1" y="1"/>
                  </a:moveTo>
                  <a:lnTo>
                    <a:pt x="1" y="4580"/>
                  </a:lnTo>
                  <a:lnTo>
                    <a:pt x="2193" y="6772"/>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67;p39">
              <a:extLst>
                <a:ext uri="{FF2B5EF4-FFF2-40B4-BE49-F238E27FC236}">
                  <a16:creationId xmlns:a16="http://schemas.microsoft.com/office/drawing/2014/main" id="{6C169700-4F9E-C27D-740C-EBD3B07AE54D}"/>
                </a:ext>
              </a:extLst>
            </p:cNvPr>
            <p:cNvSpPr/>
            <p:nvPr/>
          </p:nvSpPr>
          <p:spPr>
            <a:xfrm>
              <a:off x="6847025" y="333700"/>
              <a:ext cx="25" cy="29250"/>
            </a:xfrm>
            <a:custGeom>
              <a:avLst/>
              <a:gdLst/>
              <a:ahLst/>
              <a:cxnLst/>
              <a:rect l="l" t="t" r="r" b="b"/>
              <a:pathLst>
                <a:path w="1" h="1170" fill="none" extrusionOk="0">
                  <a:moveTo>
                    <a:pt x="1" y="1170"/>
                  </a:moveTo>
                  <a:lnTo>
                    <a:pt x="1" y="1"/>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68;p39">
              <a:extLst>
                <a:ext uri="{FF2B5EF4-FFF2-40B4-BE49-F238E27FC236}">
                  <a16:creationId xmlns:a16="http://schemas.microsoft.com/office/drawing/2014/main" id="{EC96DE1B-2C37-CD00-6AEC-CD5CA366FBBE}"/>
                </a:ext>
              </a:extLst>
            </p:cNvPr>
            <p:cNvSpPr/>
            <p:nvPr/>
          </p:nvSpPr>
          <p:spPr>
            <a:xfrm>
              <a:off x="6760575" y="356850"/>
              <a:ext cx="25" cy="25"/>
            </a:xfrm>
            <a:custGeom>
              <a:avLst/>
              <a:gdLst/>
              <a:ahLst/>
              <a:cxnLst/>
              <a:rect l="l" t="t" r="r" b="b"/>
              <a:pathLst>
                <a:path w="1" h="1" fill="none" extrusionOk="0">
                  <a:moveTo>
                    <a:pt x="1" y="0"/>
                  </a:moveTo>
                  <a:lnTo>
                    <a:pt x="1"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69;p39">
              <a:extLst>
                <a:ext uri="{FF2B5EF4-FFF2-40B4-BE49-F238E27FC236}">
                  <a16:creationId xmlns:a16="http://schemas.microsoft.com/office/drawing/2014/main" id="{7B3E38AB-7AD6-35B6-2975-1D44C000860E}"/>
                </a:ext>
              </a:extLst>
            </p:cNvPr>
            <p:cNvSpPr/>
            <p:nvPr/>
          </p:nvSpPr>
          <p:spPr>
            <a:xfrm>
              <a:off x="6760575" y="356850"/>
              <a:ext cx="14025" cy="24975"/>
            </a:xfrm>
            <a:custGeom>
              <a:avLst/>
              <a:gdLst/>
              <a:ahLst/>
              <a:cxnLst/>
              <a:rect l="l" t="t" r="r" b="b"/>
              <a:pathLst>
                <a:path w="561" h="999" fill="none" extrusionOk="0">
                  <a:moveTo>
                    <a:pt x="1" y="0"/>
                  </a:moveTo>
                  <a:lnTo>
                    <a:pt x="561" y="999"/>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70;p39">
              <a:extLst>
                <a:ext uri="{FF2B5EF4-FFF2-40B4-BE49-F238E27FC236}">
                  <a16:creationId xmlns:a16="http://schemas.microsoft.com/office/drawing/2014/main" id="{69EDF59F-0429-277B-17FD-65A6656D89D5}"/>
                </a:ext>
              </a:extLst>
            </p:cNvPr>
            <p:cNvSpPr/>
            <p:nvPr/>
          </p:nvSpPr>
          <p:spPr>
            <a:xfrm>
              <a:off x="6696650" y="420775"/>
              <a:ext cx="25" cy="25"/>
            </a:xfrm>
            <a:custGeom>
              <a:avLst/>
              <a:gdLst/>
              <a:ahLst/>
              <a:cxnLst/>
              <a:rect l="l" t="t" r="r" b="b"/>
              <a:pathLst>
                <a:path w="1" h="1" fill="none" extrusionOk="0">
                  <a:moveTo>
                    <a:pt x="0" y="0"/>
                  </a:moveTo>
                  <a:lnTo>
                    <a:pt x="0"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71;p39">
              <a:extLst>
                <a:ext uri="{FF2B5EF4-FFF2-40B4-BE49-F238E27FC236}">
                  <a16:creationId xmlns:a16="http://schemas.microsoft.com/office/drawing/2014/main" id="{6B6EB186-6150-1D31-BFEA-5C46AE21D2A0}"/>
                </a:ext>
              </a:extLst>
            </p:cNvPr>
            <p:cNvSpPr/>
            <p:nvPr/>
          </p:nvSpPr>
          <p:spPr>
            <a:xfrm>
              <a:off x="6696650" y="420775"/>
              <a:ext cx="24975" cy="14025"/>
            </a:xfrm>
            <a:custGeom>
              <a:avLst/>
              <a:gdLst/>
              <a:ahLst/>
              <a:cxnLst/>
              <a:rect l="l" t="t" r="r" b="b"/>
              <a:pathLst>
                <a:path w="999" h="561" fill="none" extrusionOk="0">
                  <a:moveTo>
                    <a:pt x="0" y="0"/>
                  </a:moveTo>
                  <a:lnTo>
                    <a:pt x="999" y="561"/>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72;p39">
              <a:extLst>
                <a:ext uri="{FF2B5EF4-FFF2-40B4-BE49-F238E27FC236}">
                  <a16:creationId xmlns:a16="http://schemas.microsoft.com/office/drawing/2014/main" id="{0C5008D8-8463-48D6-0525-D713EDD2ED55}"/>
                </a:ext>
              </a:extLst>
            </p:cNvPr>
            <p:cNvSpPr/>
            <p:nvPr/>
          </p:nvSpPr>
          <p:spPr>
            <a:xfrm>
              <a:off x="6673500" y="507225"/>
              <a:ext cx="29250" cy="25"/>
            </a:xfrm>
            <a:custGeom>
              <a:avLst/>
              <a:gdLst/>
              <a:ahLst/>
              <a:cxnLst/>
              <a:rect l="l" t="t" r="r" b="b"/>
              <a:pathLst>
                <a:path w="1170" h="1" fill="none" extrusionOk="0">
                  <a:moveTo>
                    <a:pt x="1" y="1"/>
                  </a:moveTo>
                  <a:lnTo>
                    <a:pt x="1170" y="1"/>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73;p39">
              <a:extLst>
                <a:ext uri="{FF2B5EF4-FFF2-40B4-BE49-F238E27FC236}">
                  <a16:creationId xmlns:a16="http://schemas.microsoft.com/office/drawing/2014/main" id="{D7E06DEC-FCAA-6D0C-CCAC-CB83DD5BD902}"/>
                </a:ext>
              </a:extLst>
            </p:cNvPr>
            <p:cNvSpPr/>
            <p:nvPr/>
          </p:nvSpPr>
          <p:spPr>
            <a:xfrm>
              <a:off x="6696650" y="593700"/>
              <a:ext cx="25" cy="25"/>
            </a:xfrm>
            <a:custGeom>
              <a:avLst/>
              <a:gdLst/>
              <a:ahLst/>
              <a:cxnLst/>
              <a:rect l="l" t="t" r="r" b="b"/>
              <a:pathLst>
                <a:path w="1" h="1" fill="none" extrusionOk="0">
                  <a:moveTo>
                    <a:pt x="0" y="0"/>
                  </a:moveTo>
                  <a:lnTo>
                    <a:pt x="0"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74;p39">
              <a:extLst>
                <a:ext uri="{FF2B5EF4-FFF2-40B4-BE49-F238E27FC236}">
                  <a16:creationId xmlns:a16="http://schemas.microsoft.com/office/drawing/2014/main" id="{E1FF5642-27E2-EDE1-AD1A-D9AB492983F3}"/>
                </a:ext>
              </a:extLst>
            </p:cNvPr>
            <p:cNvSpPr/>
            <p:nvPr/>
          </p:nvSpPr>
          <p:spPr>
            <a:xfrm>
              <a:off x="6696650" y="579700"/>
              <a:ext cx="24975" cy="14025"/>
            </a:xfrm>
            <a:custGeom>
              <a:avLst/>
              <a:gdLst/>
              <a:ahLst/>
              <a:cxnLst/>
              <a:rect l="l" t="t" r="r" b="b"/>
              <a:pathLst>
                <a:path w="999" h="561" fill="none" extrusionOk="0">
                  <a:moveTo>
                    <a:pt x="0" y="560"/>
                  </a:moveTo>
                  <a:lnTo>
                    <a:pt x="999"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75;p39">
              <a:extLst>
                <a:ext uri="{FF2B5EF4-FFF2-40B4-BE49-F238E27FC236}">
                  <a16:creationId xmlns:a16="http://schemas.microsoft.com/office/drawing/2014/main" id="{CB3CDFE8-0AA8-B422-0F3A-07C311544435}"/>
                </a:ext>
              </a:extLst>
            </p:cNvPr>
            <p:cNvSpPr/>
            <p:nvPr/>
          </p:nvSpPr>
          <p:spPr>
            <a:xfrm>
              <a:off x="6760575" y="632675"/>
              <a:ext cx="14025" cy="24975"/>
            </a:xfrm>
            <a:custGeom>
              <a:avLst/>
              <a:gdLst/>
              <a:ahLst/>
              <a:cxnLst/>
              <a:rect l="l" t="t" r="r" b="b"/>
              <a:pathLst>
                <a:path w="561" h="999" fill="none" extrusionOk="0">
                  <a:moveTo>
                    <a:pt x="1" y="999"/>
                  </a:moveTo>
                  <a:lnTo>
                    <a:pt x="561"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76;p39">
              <a:extLst>
                <a:ext uri="{FF2B5EF4-FFF2-40B4-BE49-F238E27FC236}">
                  <a16:creationId xmlns:a16="http://schemas.microsoft.com/office/drawing/2014/main" id="{8DFDA47D-C775-2B5A-A828-82F5E9C0A275}"/>
                </a:ext>
              </a:extLst>
            </p:cNvPr>
            <p:cNvSpPr/>
            <p:nvPr/>
          </p:nvSpPr>
          <p:spPr>
            <a:xfrm>
              <a:off x="6760575" y="657625"/>
              <a:ext cx="25" cy="25"/>
            </a:xfrm>
            <a:custGeom>
              <a:avLst/>
              <a:gdLst/>
              <a:ahLst/>
              <a:cxnLst/>
              <a:rect l="l" t="t" r="r" b="b"/>
              <a:pathLst>
                <a:path w="1" h="1" fill="none" extrusionOk="0">
                  <a:moveTo>
                    <a:pt x="1" y="1"/>
                  </a:moveTo>
                  <a:lnTo>
                    <a:pt x="1" y="1"/>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77;p39">
              <a:extLst>
                <a:ext uri="{FF2B5EF4-FFF2-40B4-BE49-F238E27FC236}">
                  <a16:creationId xmlns:a16="http://schemas.microsoft.com/office/drawing/2014/main" id="{15596FD5-046F-5303-FEF9-F3BCA7EA7F11}"/>
                </a:ext>
              </a:extLst>
            </p:cNvPr>
            <p:cNvSpPr/>
            <p:nvPr/>
          </p:nvSpPr>
          <p:spPr>
            <a:xfrm>
              <a:off x="6847025" y="651550"/>
              <a:ext cx="25" cy="29250"/>
            </a:xfrm>
            <a:custGeom>
              <a:avLst/>
              <a:gdLst/>
              <a:ahLst/>
              <a:cxnLst/>
              <a:rect l="l" t="t" r="r" b="b"/>
              <a:pathLst>
                <a:path w="1" h="1170" fill="none" extrusionOk="0">
                  <a:moveTo>
                    <a:pt x="1" y="0"/>
                  </a:moveTo>
                  <a:lnTo>
                    <a:pt x="1" y="1169"/>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78;p39">
              <a:extLst>
                <a:ext uri="{FF2B5EF4-FFF2-40B4-BE49-F238E27FC236}">
                  <a16:creationId xmlns:a16="http://schemas.microsoft.com/office/drawing/2014/main" id="{8DA4DDD0-02B2-F045-5478-B9EE8B2FCE45}"/>
                </a:ext>
              </a:extLst>
            </p:cNvPr>
            <p:cNvSpPr/>
            <p:nvPr/>
          </p:nvSpPr>
          <p:spPr>
            <a:xfrm>
              <a:off x="6919500" y="632675"/>
              <a:ext cx="14025" cy="24975"/>
            </a:xfrm>
            <a:custGeom>
              <a:avLst/>
              <a:gdLst/>
              <a:ahLst/>
              <a:cxnLst/>
              <a:rect l="l" t="t" r="r" b="b"/>
              <a:pathLst>
                <a:path w="561" h="999" fill="none" extrusionOk="0">
                  <a:moveTo>
                    <a:pt x="560" y="999"/>
                  </a:moveTo>
                  <a:lnTo>
                    <a:pt x="0"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79;p39">
              <a:extLst>
                <a:ext uri="{FF2B5EF4-FFF2-40B4-BE49-F238E27FC236}">
                  <a16:creationId xmlns:a16="http://schemas.microsoft.com/office/drawing/2014/main" id="{CF43B2BF-0A3C-6685-8FAB-EC11B7580718}"/>
                </a:ext>
              </a:extLst>
            </p:cNvPr>
            <p:cNvSpPr/>
            <p:nvPr/>
          </p:nvSpPr>
          <p:spPr>
            <a:xfrm>
              <a:off x="6933500" y="657625"/>
              <a:ext cx="25" cy="25"/>
            </a:xfrm>
            <a:custGeom>
              <a:avLst/>
              <a:gdLst/>
              <a:ahLst/>
              <a:cxnLst/>
              <a:rect l="l" t="t" r="r" b="b"/>
              <a:pathLst>
                <a:path w="1" h="1" fill="none" extrusionOk="0">
                  <a:moveTo>
                    <a:pt x="0" y="1"/>
                  </a:moveTo>
                  <a:lnTo>
                    <a:pt x="0" y="1"/>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80;p39">
              <a:extLst>
                <a:ext uri="{FF2B5EF4-FFF2-40B4-BE49-F238E27FC236}">
                  <a16:creationId xmlns:a16="http://schemas.microsoft.com/office/drawing/2014/main" id="{72C73C30-B6B8-FD1B-E82B-CD885DD7B008}"/>
                </a:ext>
              </a:extLst>
            </p:cNvPr>
            <p:cNvSpPr/>
            <p:nvPr/>
          </p:nvSpPr>
          <p:spPr>
            <a:xfrm>
              <a:off x="6972475" y="579700"/>
              <a:ext cx="24975" cy="14025"/>
            </a:xfrm>
            <a:custGeom>
              <a:avLst/>
              <a:gdLst/>
              <a:ahLst/>
              <a:cxnLst/>
              <a:rect l="l" t="t" r="r" b="b"/>
              <a:pathLst>
                <a:path w="999" h="561" fill="none" extrusionOk="0">
                  <a:moveTo>
                    <a:pt x="999" y="560"/>
                  </a:moveTo>
                  <a:lnTo>
                    <a:pt x="0"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81;p39">
              <a:extLst>
                <a:ext uri="{FF2B5EF4-FFF2-40B4-BE49-F238E27FC236}">
                  <a16:creationId xmlns:a16="http://schemas.microsoft.com/office/drawing/2014/main" id="{81947703-775B-AAA3-347E-DD80D8803BDA}"/>
                </a:ext>
              </a:extLst>
            </p:cNvPr>
            <p:cNvSpPr/>
            <p:nvPr/>
          </p:nvSpPr>
          <p:spPr>
            <a:xfrm>
              <a:off x="6997425" y="593700"/>
              <a:ext cx="25" cy="25"/>
            </a:xfrm>
            <a:custGeom>
              <a:avLst/>
              <a:gdLst/>
              <a:ahLst/>
              <a:cxnLst/>
              <a:rect l="l" t="t" r="r" b="b"/>
              <a:pathLst>
                <a:path w="1" h="1" fill="none" extrusionOk="0">
                  <a:moveTo>
                    <a:pt x="1" y="0"/>
                  </a:moveTo>
                  <a:lnTo>
                    <a:pt x="1"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82;p39">
              <a:extLst>
                <a:ext uri="{FF2B5EF4-FFF2-40B4-BE49-F238E27FC236}">
                  <a16:creationId xmlns:a16="http://schemas.microsoft.com/office/drawing/2014/main" id="{05F858D6-AAA3-9539-4AFC-766AE05384A1}"/>
                </a:ext>
              </a:extLst>
            </p:cNvPr>
            <p:cNvSpPr/>
            <p:nvPr/>
          </p:nvSpPr>
          <p:spPr>
            <a:xfrm>
              <a:off x="6991350" y="507225"/>
              <a:ext cx="29250" cy="25"/>
            </a:xfrm>
            <a:custGeom>
              <a:avLst/>
              <a:gdLst/>
              <a:ahLst/>
              <a:cxnLst/>
              <a:rect l="l" t="t" r="r" b="b"/>
              <a:pathLst>
                <a:path w="1170" h="1" fill="none" extrusionOk="0">
                  <a:moveTo>
                    <a:pt x="1169" y="1"/>
                  </a:moveTo>
                  <a:lnTo>
                    <a:pt x="0" y="1"/>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83;p39">
              <a:extLst>
                <a:ext uri="{FF2B5EF4-FFF2-40B4-BE49-F238E27FC236}">
                  <a16:creationId xmlns:a16="http://schemas.microsoft.com/office/drawing/2014/main" id="{9F29F7EC-DF85-496F-4F18-28639E5D0342}"/>
                </a:ext>
              </a:extLst>
            </p:cNvPr>
            <p:cNvSpPr/>
            <p:nvPr/>
          </p:nvSpPr>
          <p:spPr>
            <a:xfrm>
              <a:off x="6972475" y="420775"/>
              <a:ext cx="24975" cy="14025"/>
            </a:xfrm>
            <a:custGeom>
              <a:avLst/>
              <a:gdLst/>
              <a:ahLst/>
              <a:cxnLst/>
              <a:rect l="l" t="t" r="r" b="b"/>
              <a:pathLst>
                <a:path w="999" h="561" fill="none" extrusionOk="0">
                  <a:moveTo>
                    <a:pt x="0" y="561"/>
                  </a:moveTo>
                  <a:lnTo>
                    <a:pt x="999"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84;p39">
              <a:extLst>
                <a:ext uri="{FF2B5EF4-FFF2-40B4-BE49-F238E27FC236}">
                  <a16:creationId xmlns:a16="http://schemas.microsoft.com/office/drawing/2014/main" id="{342C4B34-31E2-F4A9-3438-41F58EFA788F}"/>
                </a:ext>
              </a:extLst>
            </p:cNvPr>
            <p:cNvSpPr/>
            <p:nvPr/>
          </p:nvSpPr>
          <p:spPr>
            <a:xfrm>
              <a:off x="6997425" y="420775"/>
              <a:ext cx="25" cy="25"/>
            </a:xfrm>
            <a:custGeom>
              <a:avLst/>
              <a:gdLst/>
              <a:ahLst/>
              <a:cxnLst/>
              <a:rect l="l" t="t" r="r" b="b"/>
              <a:pathLst>
                <a:path w="1" h="1" fill="none" extrusionOk="0">
                  <a:moveTo>
                    <a:pt x="1" y="0"/>
                  </a:moveTo>
                  <a:lnTo>
                    <a:pt x="1"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85;p39">
              <a:extLst>
                <a:ext uri="{FF2B5EF4-FFF2-40B4-BE49-F238E27FC236}">
                  <a16:creationId xmlns:a16="http://schemas.microsoft.com/office/drawing/2014/main" id="{DBAF7707-2140-F0CF-A581-CA871D959ED3}"/>
                </a:ext>
              </a:extLst>
            </p:cNvPr>
            <p:cNvSpPr/>
            <p:nvPr/>
          </p:nvSpPr>
          <p:spPr>
            <a:xfrm>
              <a:off x="6919500" y="356850"/>
              <a:ext cx="14025" cy="24975"/>
            </a:xfrm>
            <a:custGeom>
              <a:avLst/>
              <a:gdLst/>
              <a:ahLst/>
              <a:cxnLst/>
              <a:rect l="l" t="t" r="r" b="b"/>
              <a:pathLst>
                <a:path w="561" h="999" fill="none" extrusionOk="0">
                  <a:moveTo>
                    <a:pt x="560" y="0"/>
                  </a:moveTo>
                  <a:lnTo>
                    <a:pt x="0" y="999"/>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86;p39">
              <a:extLst>
                <a:ext uri="{FF2B5EF4-FFF2-40B4-BE49-F238E27FC236}">
                  <a16:creationId xmlns:a16="http://schemas.microsoft.com/office/drawing/2014/main" id="{96A5C6EB-BB33-F4E5-7FB8-6FDDE2F12099}"/>
                </a:ext>
              </a:extLst>
            </p:cNvPr>
            <p:cNvSpPr/>
            <p:nvPr/>
          </p:nvSpPr>
          <p:spPr>
            <a:xfrm>
              <a:off x="6933500" y="356850"/>
              <a:ext cx="25" cy="25"/>
            </a:xfrm>
            <a:custGeom>
              <a:avLst/>
              <a:gdLst/>
              <a:ahLst/>
              <a:cxnLst/>
              <a:rect l="l" t="t" r="r" b="b"/>
              <a:pathLst>
                <a:path w="1" h="1" fill="none" extrusionOk="0">
                  <a:moveTo>
                    <a:pt x="0" y="0"/>
                  </a:moveTo>
                  <a:lnTo>
                    <a:pt x="0"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05178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D0D3F47-6B7F-40C5-8AFB-3E646AFFE2DC}"/>
              </a:ext>
            </a:extLst>
          </p:cNvPr>
          <p:cNvSpPr>
            <a:spLocks noGrp="1"/>
          </p:cNvSpPr>
          <p:nvPr>
            <p:ph type="body" sz="quarter" idx="21"/>
          </p:nvPr>
        </p:nvSpPr>
        <p:spPr>
          <a:xfrm>
            <a:off x="2225207" y="3076083"/>
            <a:ext cx="2020241" cy="1021879"/>
          </a:xfrm>
        </p:spPr>
        <p:txBody>
          <a:bodyPr>
            <a:noAutofit/>
          </a:bodyPr>
          <a:lstStyle/>
          <a:p>
            <a:pPr marL="0" indent="0"/>
            <a:r>
              <a:rPr lang="es-ES" sz="1800" dirty="0"/>
              <a:t>Dales algo </a:t>
            </a:r>
            <a:r>
              <a:rPr lang="es-ES" sz="1800" b="1" dirty="0"/>
              <a:t>gratis (muestras gratuitas, cupones, recompensas)</a:t>
            </a:r>
            <a:endParaRPr lang="en-GB" sz="1800" b="1" dirty="0"/>
          </a:p>
        </p:txBody>
      </p:sp>
      <p:sp>
        <p:nvSpPr>
          <p:cNvPr id="4" name="Text Placeholder 3">
            <a:extLst>
              <a:ext uri="{FF2B5EF4-FFF2-40B4-BE49-F238E27FC236}">
                <a16:creationId xmlns:a16="http://schemas.microsoft.com/office/drawing/2014/main" id="{1D63A1C9-A9C7-4052-945A-8BB81BE589B5}"/>
              </a:ext>
            </a:extLst>
          </p:cNvPr>
          <p:cNvSpPr>
            <a:spLocks noGrp="1"/>
          </p:cNvSpPr>
          <p:nvPr>
            <p:ph type="body" sz="quarter" idx="38"/>
          </p:nvPr>
        </p:nvSpPr>
        <p:spPr>
          <a:xfrm>
            <a:off x="4526080" y="3045746"/>
            <a:ext cx="2093228" cy="1202080"/>
          </a:xfrm>
        </p:spPr>
        <p:txBody>
          <a:bodyPr>
            <a:normAutofit/>
          </a:bodyPr>
          <a:lstStyle/>
          <a:p>
            <a:pPr marL="0" indent="0"/>
            <a:r>
              <a:rPr lang="es-ES" sz="1800" dirty="0"/>
              <a:t>El envejecimiento saludable debe promoverse como algo </a:t>
            </a:r>
            <a:r>
              <a:rPr lang="es-ES" sz="1800" b="1" dirty="0"/>
              <a:t>positivo</a:t>
            </a:r>
            <a:endParaRPr lang="en-GB" sz="1800" b="1" dirty="0"/>
          </a:p>
        </p:txBody>
      </p:sp>
      <p:sp>
        <p:nvSpPr>
          <p:cNvPr id="5" name="Text Placeholder 4">
            <a:extLst>
              <a:ext uri="{FF2B5EF4-FFF2-40B4-BE49-F238E27FC236}">
                <a16:creationId xmlns:a16="http://schemas.microsoft.com/office/drawing/2014/main" id="{52B6502F-69A0-4B04-BAE0-B33912D0E720}"/>
              </a:ext>
            </a:extLst>
          </p:cNvPr>
          <p:cNvSpPr>
            <a:spLocks noGrp="1"/>
          </p:cNvSpPr>
          <p:nvPr>
            <p:ph type="body" sz="quarter" idx="39"/>
          </p:nvPr>
        </p:nvSpPr>
        <p:spPr>
          <a:xfrm>
            <a:off x="6899940" y="3045746"/>
            <a:ext cx="2093228" cy="1202080"/>
          </a:xfrm>
        </p:spPr>
        <p:txBody>
          <a:bodyPr vert="horz" lIns="91440" tIns="45720" rIns="91440" bIns="45720" rtlCol="0" anchor="t">
            <a:normAutofit/>
          </a:bodyPr>
          <a:lstStyle/>
          <a:p>
            <a:pPr marL="0" indent="0"/>
            <a:r>
              <a:rPr lang="es-ES" sz="1800" dirty="0"/>
              <a:t>Utilizar historias de </a:t>
            </a:r>
            <a:r>
              <a:rPr lang="es-ES" sz="1800" b="1" dirty="0"/>
              <a:t>éxito de los clientes </a:t>
            </a:r>
            <a:r>
              <a:rPr lang="es-ES" sz="1800" dirty="0"/>
              <a:t>(por ejemplo, testimonios)</a:t>
            </a:r>
            <a:r>
              <a:rPr lang="en-GB" sz="1800" dirty="0"/>
              <a:t>)</a:t>
            </a:r>
          </a:p>
        </p:txBody>
      </p:sp>
      <p:sp>
        <p:nvSpPr>
          <p:cNvPr id="6" name="Text Placeholder 5">
            <a:extLst>
              <a:ext uri="{FF2B5EF4-FFF2-40B4-BE49-F238E27FC236}">
                <a16:creationId xmlns:a16="http://schemas.microsoft.com/office/drawing/2014/main" id="{EE4C8169-A6ED-42B8-B6D6-37F6E6E5DD00}"/>
              </a:ext>
            </a:extLst>
          </p:cNvPr>
          <p:cNvSpPr>
            <a:spLocks noGrp="1"/>
          </p:cNvSpPr>
          <p:nvPr>
            <p:ph type="body" sz="quarter" idx="40"/>
          </p:nvPr>
        </p:nvSpPr>
        <p:spPr>
          <a:xfrm>
            <a:off x="9080200" y="2938869"/>
            <a:ext cx="2470569" cy="1202080"/>
          </a:xfrm>
        </p:spPr>
        <p:txBody>
          <a:bodyPr vert="horz" lIns="91440" tIns="45720" rIns="91440" bIns="45720" rtlCol="0" anchor="t">
            <a:noAutofit/>
          </a:bodyPr>
          <a:lstStyle/>
          <a:p>
            <a:pPr marL="0"/>
            <a:r>
              <a:rPr lang="es-ES" sz="1600" dirty="0"/>
              <a:t>Abordar el envejecimiento saludable como </a:t>
            </a:r>
            <a:r>
              <a:rPr lang="es-ES" sz="1600" b="1" dirty="0"/>
              <a:t>si se tratara de todas las demás etapas de la vida,</a:t>
            </a:r>
            <a:r>
              <a:rPr lang="es-ES" sz="1600" dirty="0"/>
              <a:t> darse cuenta de que las personas no se identifican a sí mismas como "viejas".</a:t>
            </a:r>
            <a:endParaRPr lang="en-GB" sz="1600" dirty="0"/>
          </a:p>
        </p:txBody>
      </p:sp>
      <p:sp>
        <p:nvSpPr>
          <p:cNvPr id="7" name="Text Placeholder 6">
            <a:extLst>
              <a:ext uri="{FF2B5EF4-FFF2-40B4-BE49-F238E27FC236}">
                <a16:creationId xmlns:a16="http://schemas.microsoft.com/office/drawing/2014/main" id="{8D5AA7B4-70FF-4B4A-924B-6F7D23B41BF8}"/>
              </a:ext>
            </a:extLst>
          </p:cNvPr>
          <p:cNvSpPr>
            <a:spLocks noGrp="1"/>
          </p:cNvSpPr>
          <p:nvPr>
            <p:ph type="body" sz="quarter" idx="34"/>
          </p:nvPr>
        </p:nvSpPr>
        <p:spPr>
          <a:xfrm>
            <a:off x="3550198" y="4439941"/>
            <a:ext cx="695250" cy="734798"/>
          </a:xfrm>
        </p:spPr>
        <p:txBody>
          <a:bodyPr>
            <a:normAutofit lnSpcReduction="10000"/>
          </a:bodyPr>
          <a:lstStyle/>
          <a:p>
            <a:r>
              <a:rPr lang="en-IE"/>
              <a:t>5</a:t>
            </a:r>
          </a:p>
        </p:txBody>
      </p:sp>
      <p:sp>
        <p:nvSpPr>
          <p:cNvPr id="8" name="Text Placeholder 7">
            <a:extLst>
              <a:ext uri="{FF2B5EF4-FFF2-40B4-BE49-F238E27FC236}">
                <a16:creationId xmlns:a16="http://schemas.microsoft.com/office/drawing/2014/main" id="{1E652F01-9471-43DE-8396-1BA29F665B7C}"/>
              </a:ext>
            </a:extLst>
          </p:cNvPr>
          <p:cNvSpPr>
            <a:spLocks noGrp="1"/>
          </p:cNvSpPr>
          <p:nvPr>
            <p:ph type="body" sz="quarter" idx="35"/>
          </p:nvPr>
        </p:nvSpPr>
        <p:spPr>
          <a:xfrm>
            <a:off x="5892684" y="4439941"/>
            <a:ext cx="695250" cy="734798"/>
          </a:xfrm>
        </p:spPr>
        <p:txBody>
          <a:bodyPr>
            <a:normAutofit lnSpcReduction="10000"/>
          </a:bodyPr>
          <a:lstStyle/>
          <a:p>
            <a:r>
              <a:rPr lang="en-IE"/>
              <a:t>6</a:t>
            </a:r>
          </a:p>
        </p:txBody>
      </p:sp>
      <p:sp>
        <p:nvSpPr>
          <p:cNvPr id="9" name="Text Placeholder 8">
            <a:extLst>
              <a:ext uri="{FF2B5EF4-FFF2-40B4-BE49-F238E27FC236}">
                <a16:creationId xmlns:a16="http://schemas.microsoft.com/office/drawing/2014/main" id="{BC1FCFCE-F8B5-4E70-BF6B-4E5C1D7C3AFC}"/>
              </a:ext>
            </a:extLst>
          </p:cNvPr>
          <p:cNvSpPr>
            <a:spLocks noGrp="1"/>
          </p:cNvSpPr>
          <p:nvPr>
            <p:ph type="body" sz="quarter" idx="36"/>
          </p:nvPr>
        </p:nvSpPr>
        <p:spPr>
          <a:xfrm>
            <a:off x="8235170" y="4456510"/>
            <a:ext cx="695250" cy="734798"/>
          </a:xfrm>
        </p:spPr>
        <p:txBody>
          <a:bodyPr>
            <a:normAutofit lnSpcReduction="10000"/>
          </a:bodyPr>
          <a:lstStyle/>
          <a:p>
            <a:r>
              <a:rPr lang="en-IE"/>
              <a:t>7</a:t>
            </a:r>
          </a:p>
        </p:txBody>
      </p:sp>
      <p:sp>
        <p:nvSpPr>
          <p:cNvPr id="10" name="Text Placeholder 9">
            <a:extLst>
              <a:ext uri="{FF2B5EF4-FFF2-40B4-BE49-F238E27FC236}">
                <a16:creationId xmlns:a16="http://schemas.microsoft.com/office/drawing/2014/main" id="{3AB2C157-0CCB-404C-A210-69B47FBB0A75}"/>
              </a:ext>
            </a:extLst>
          </p:cNvPr>
          <p:cNvSpPr>
            <a:spLocks noGrp="1"/>
          </p:cNvSpPr>
          <p:nvPr>
            <p:ph type="body" sz="quarter" idx="37"/>
          </p:nvPr>
        </p:nvSpPr>
        <p:spPr>
          <a:xfrm>
            <a:off x="10599296" y="4439941"/>
            <a:ext cx="695250" cy="734798"/>
          </a:xfrm>
        </p:spPr>
        <p:txBody>
          <a:bodyPr>
            <a:normAutofit lnSpcReduction="10000"/>
          </a:bodyPr>
          <a:lstStyle/>
          <a:p>
            <a:r>
              <a:rPr lang="en-IE" dirty="0"/>
              <a:t>8</a:t>
            </a:r>
          </a:p>
        </p:txBody>
      </p:sp>
      <p:sp>
        <p:nvSpPr>
          <p:cNvPr id="11" name="Textfeld 10">
            <a:extLst>
              <a:ext uri="{FF2B5EF4-FFF2-40B4-BE49-F238E27FC236}">
                <a16:creationId xmlns:a16="http://schemas.microsoft.com/office/drawing/2014/main" id="{61FE237E-B387-2F16-08E0-16A68254E4E2}"/>
              </a:ext>
            </a:extLst>
          </p:cNvPr>
          <p:cNvSpPr txBox="1"/>
          <p:nvPr/>
        </p:nvSpPr>
        <p:spPr>
          <a:xfrm>
            <a:off x="0" y="6428381"/>
            <a:ext cx="1874680" cy="307777"/>
          </a:xfrm>
          <a:prstGeom prst="rect">
            <a:avLst/>
          </a:prstGeom>
          <a:noFill/>
        </p:spPr>
        <p:txBody>
          <a:bodyPr wrap="none" rtlCol="0">
            <a:spAutoFit/>
          </a:bodyPr>
          <a:lstStyle/>
          <a:p>
            <a:r>
              <a:rPr lang="en-GB" sz="1400">
                <a:solidFill>
                  <a:srgbClr val="1188A3"/>
                </a:solidFill>
              </a:rPr>
              <a:t>Source: </a:t>
            </a:r>
            <a:r>
              <a:rPr lang="en-GB" sz="1400">
                <a:solidFill>
                  <a:srgbClr val="1188A3"/>
                </a:solidFill>
                <a:hlinkClick r:id="rId2">
                  <a:extLst>
                    <a:ext uri="{A12FA001-AC4F-418D-AE19-62706E023703}">
                      <ahyp:hlinkClr xmlns:ahyp="http://schemas.microsoft.com/office/drawing/2018/hyperlinkcolor" val="tx"/>
                    </a:ext>
                  </a:extLst>
                </a:hlinkClick>
              </a:rPr>
              <a:t>Houlton (2012)</a:t>
            </a:r>
            <a:endParaRPr lang="en-GB" sz="1400">
              <a:solidFill>
                <a:srgbClr val="1188A3"/>
              </a:solidFill>
            </a:endParaRPr>
          </a:p>
        </p:txBody>
      </p:sp>
      <p:sp>
        <p:nvSpPr>
          <p:cNvPr id="12" name="Text Placeholder 1">
            <a:extLst>
              <a:ext uri="{FF2B5EF4-FFF2-40B4-BE49-F238E27FC236}">
                <a16:creationId xmlns:a16="http://schemas.microsoft.com/office/drawing/2014/main" id="{214DD760-2230-B721-FBA0-ACD213520BF1}"/>
              </a:ext>
            </a:extLst>
          </p:cNvPr>
          <p:cNvSpPr txBox="1">
            <a:spLocks/>
          </p:cNvSpPr>
          <p:nvPr/>
        </p:nvSpPr>
        <p:spPr>
          <a:xfrm>
            <a:off x="0" y="282970"/>
            <a:ext cx="11191950" cy="582221"/>
          </a:xfrm>
          <a:prstGeom prst="rect">
            <a:avLst/>
          </a:prstGeom>
          <a:solidFill>
            <a:srgbClr val="85D2E1"/>
          </a:solidFill>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latin typeface="Calibri"/>
                <a:cs typeface="Calibri"/>
              </a:rPr>
              <a:t>	</a:t>
            </a:r>
            <a:r>
              <a:rPr lang="es-ES" sz="2200" dirty="0">
                <a:latin typeface="Calibri"/>
                <a:cs typeface="Calibri"/>
              </a:rPr>
              <a:t>Sugerencias para comercializar en el mercado de alimentos para personas mayores</a:t>
            </a:r>
            <a:endParaRPr lang="en-IE" sz="2200" dirty="0"/>
          </a:p>
        </p:txBody>
      </p:sp>
      <p:grpSp>
        <p:nvGrpSpPr>
          <p:cNvPr id="15" name="Graphic 2">
            <a:extLst>
              <a:ext uri="{FF2B5EF4-FFF2-40B4-BE49-F238E27FC236}">
                <a16:creationId xmlns:a16="http://schemas.microsoft.com/office/drawing/2014/main" id="{C9E80263-4263-8A76-7C74-C1AFAD5A22D1}"/>
              </a:ext>
            </a:extLst>
          </p:cNvPr>
          <p:cNvGrpSpPr/>
          <p:nvPr/>
        </p:nvGrpSpPr>
        <p:grpSpPr>
          <a:xfrm>
            <a:off x="2743200" y="1917766"/>
            <a:ext cx="806998" cy="687411"/>
            <a:chOff x="8782406" y="5397193"/>
            <a:chExt cx="872121" cy="595289"/>
          </a:xfrm>
        </p:grpSpPr>
        <p:sp>
          <p:nvSpPr>
            <p:cNvPr id="16" name="Freeform 388">
              <a:extLst>
                <a:ext uri="{FF2B5EF4-FFF2-40B4-BE49-F238E27FC236}">
                  <a16:creationId xmlns:a16="http://schemas.microsoft.com/office/drawing/2014/main" id="{0555A404-CD1B-684C-E082-75E22322A777}"/>
                </a:ext>
              </a:extLst>
            </p:cNvPr>
            <p:cNvSpPr/>
            <p:nvPr/>
          </p:nvSpPr>
          <p:spPr>
            <a:xfrm>
              <a:off x="8782406" y="5635670"/>
              <a:ext cx="125561" cy="294482"/>
            </a:xfrm>
            <a:custGeom>
              <a:avLst/>
              <a:gdLst>
                <a:gd name="connsiteX0" fmla="*/ 0 w 125561"/>
                <a:gd name="connsiteY0" fmla="*/ 0 h 294482"/>
                <a:gd name="connsiteX1" fmla="*/ 125562 w 125561"/>
                <a:gd name="connsiteY1" fmla="*/ 0 h 294482"/>
                <a:gd name="connsiteX2" fmla="*/ 125562 w 125561"/>
                <a:gd name="connsiteY2" fmla="*/ 294483 h 294482"/>
                <a:gd name="connsiteX3" fmla="*/ 0 w 125561"/>
                <a:gd name="connsiteY3" fmla="*/ 294483 h 294482"/>
              </a:gdLst>
              <a:ahLst/>
              <a:cxnLst>
                <a:cxn ang="0">
                  <a:pos x="connsiteX0" y="connsiteY0"/>
                </a:cxn>
                <a:cxn ang="0">
                  <a:pos x="connsiteX1" y="connsiteY1"/>
                </a:cxn>
                <a:cxn ang="0">
                  <a:pos x="connsiteX2" y="connsiteY2"/>
                </a:cxn>
                <a:cxn ang="0">
                  <a:pos x="connsiteX3" y="connsiteY3"/>
                </a:cxn>
              </a:cxnLst>
              <a:rect l="l" t="t" r="r" b="b"/>
              <a:pathLst>
                <a:path w="125561" h="294482">
                  <a:moveTo>
                    <a:pt x="0" y="0"/>
                  </a:moveTo>
                  <a:lnTo>
                    <a:pt x="125562" y="0"/>
                  </a:lnTo>
                  <a:lnTo>
                    <a:pt x="125562" y="294483"/>
                  </a:lnTo>
                  <a:lnTo>
                    <a:pt x="0" y="294483"/>
                  </a:lnTo>
                  <a:close/>
                </a:path>
              </a:pathLst>
            </a:custGeom>
            <a:solidFill>
              <a:srgbClr val="00BADE"/>
            </a:solidFill>
            <a:ln w="9028" cap="flat">
              <a:noFill/>
              <a:prstDash val="solid"/>
              <a:miter/>
            </a:ln>
          </p:spPr>
          <p:txBody>
            <a:bodyPr rtlCol="0" anchor="ctr"/>
            <a:lstStyle/>
            <a:p>
              <a:endParaRPr lang="en-US"/>
            </a:p>
          </p:txBody>
        </p:sp>
        <p:sp>
          <p:nvSpPr>
            <p:cNvPr id="17" name="Freeform 389">
              <a:extLst>
                <a:ext uri="{FF2B5EF4-FFF2-40B4-BE49-F238E27FC236}">
                  <a16:creationId xmlns:a16="http://schemas.microsoft.com/office/drawing/2014/main" id="{956749C6-3BCD-70D7-2547-478F11BED693}"/>
                </a:ext>
              </a:extLst>
            </p:cNvPr>
            <p:cNvSpPr/>
            <p:nvPr/>
          </p:nvSpPr>
          <p:spPr>
            <a:xfrm>
              <a:off x="8782406" y="5623023"/>
              <a:ext cx="872121" cy="369458"/>
            </a:xfrm>
            <a:custGeom>
              <a:avLst/>
              <a:gdLst>
                <a:gd name="connsiteX0" fmla="*/ 820216 w 872121"/>
                <a:gd name="connsiteY0" fmla="*/ 125562 h 369458"/>
                <a:gd name="connsiteX1" fmla="*/ 494117 w 872121"/>
                <a:gd name="connsiteY1" fmla="*/ 315259 h 369458"/>
                <a:gd name="connsiteX2" fmla="*/ 470630 w 872121"/>
                <a:gd name="connsiteY2" fmla="*/ 320679 h 369458"/>
                <a:gd name="connsiteX3" fmla="*/ 343262 w 872121"/>
                <a:gd name="connsiteY3" fmla="*/ 320679 h 369458"/>
                <a:gd name="connsiteX4" fmla="*/ 331519 w 872121"/>
                <a:gd name="connsiteY4" fmla="*/ 320679 h 369458"/>
                <a:gd name="connsiteX5" fmla="*/ 224927 w 872121"/>
                <a:gd name="connsiteY5" fmla="*/ 294483 h 369458"/>
                <a:gd name="connsiteX6" fmla="*/ 207764 w 872121"/>
                <a:gd name="connsiteY6" fmla="*/ 291773 h 369458"/>
                <a:gd name="connsiteX7" fmla="*/ 184277 w 872121"/>
                <a:gd name="connsiteY7" fmla="*/ 291773 h 369458"/>
                <a:gd name="connsiteX8" fmla="*/ 184277 w 872121"/>
                <a:gd name="connsiteY8" fmla="*/ 93946 h 369458"/>
                <a:gd name="connsiteX9" fmla="*/ 236670 w 872121"/>
                <a:gd name="connsiteY9" fmla="*/ 93946 h 369458"/>
                <a:gd name="connsiteX10" fmla="*/ 260156 w 872121"/>
                <a:gd name="connsiteY10" fmla="*/ 91235 h 369458"/>
                <a:gd name="connsiteX11" fmla="*/ 323389 w 872121"/>
                <a:gd name="connsiteY11" fmla="*/ 70460 h 369458"/>
                <a:gd name="connsiteX12" fmla="*/ 349586 w 872121"/>
                <a:gd name="connsiteY12" fmla="*/ 70460 h 369458"/>
                <a:gd name="connsiteX13" fmla="*/ 537476 w 872121"/>
                <a:gd name="connsiteY13" fmla="*/ 120142 h 369458"/>
                <a:gd name="connsiteX14" fmla="*/ 569093 w 872121"/>
                <a:gd name="connsiteY14" fmla="*/ 175245 h 369458"/>
                <a:gd name="connsiteX15" fmla="*/ 513990 w 872121"/>
                <a:gd name="connsiteY15" fmla="*/ 206861 h 369458"/>
                <a:gd name="connsiteX16" fmla="*/ 369458 w 872121"/>
                <a:gd name="connsiteY16" fmla="*/ 171631 h 369458"/>
                <a:gd name="connsiteX17" fmla="*/ 364038 w 872121"/>
                <a:gd name="connsiteY17" fmla="*/ 200537 h 369458"/>
                <a:gd name="connsiteX18" fmla="*/ 505860 w 872121"/>
                <a:gd name="connsiteY18" fmla="*/ 235767 h 369458"/>
                <a:gd name="connsiteX19" fmla="*/ 580836 w 872121"/>
                <a:gd name="connsiteY19" fmla="*/ 214991 h 369458"/>
                <a:gd name="connsiteX20" fmla="*/ 597999 w 872121"/>
                <a:gd name="connsiteY20" fmla="*/ 139112 h 369458"/>
                <a:gd name="connsiteX21" fmla="*/ 776856 w 872121"/>
                <a:gd name="connsiteY21" fmla="*/ 46069 h 369458"/>
                <a:gd name="connsiteX22" fmla="*/ 822926 w 872121"/>
                <a:gd name="connsiteY22" fmla="*/ 46069 h 369458"/>
                <a:gd name="connsiteX23" fmla="*/ 846412 w 872121"/>
                <a:gd name="connsiteY23" fmla="*/ 86719 h 369458"/>
                <a:gd name="connsiteX24" fmla="*/ 820216 w 872121"/>
                <a:gd name="connsiteY24" fmla="*/ 125562 h 369458"/>
                <a:gd name="connsiteX25" fmla="*/ 863575 w 872121"/>
                <a:gd name="connsiteY25" fmla="*/ 46972 h 369458"/>
                <a:gd name="connsiteX26" fmla="*/ 759693 w 872121"/>
                <a:gd name="connsiteY26" fmla="*/ 18066 h 369458"/>
                <a:gd name="connsiteX27" fmla="*/ 580836 w 872121"/>
                <a:gd name="connsiteY27" fmla="*/ 111109 h 369458"/>
                <a:gd name="connsiteX28" fmla="*/ 542896 w 872121"/>
                <a:gd name="connsiteY28" fmla="*/ 87622 h 369458"/>
                <a:gd name="connsiteX29" fmla="*/ 355005 w 872121"/>
                <a:gd name="connsiteY29" fmla="*/ 37939 h 369458"/>
                <a:gd name="connsiteX30" fmla="*/ 311646 w 872121"/>
                <a:gd name="connsiteY30" fmla="*/ 37939 h 369458"/>
                <a:gd name="connsiteX31" fmla="*/ 248413 w 872121"/>
                <a:gd name="connsiteY31" fmla="*/ 58716 h 369458"/>
                <a:gd name="connsiteX32" fmla="*/ 233960 w 872121"/>
                <a:gd name="connsiteY32" fmla="*/ 61426 h 369458"/>
                <a:gd name="connsiteX33" fmla="*/ 181567 w 872121"/>
                <a:gd name="connsiteY33" fmla="*/ 61426 h 369458"/>
                <a:gd name="connsiteX34" fmla="*/ 181567 w 872121"/>
                <a:gd name="connsiteY34" fmla="*/ 0 h 369458"/>
                <a:gd name="connsiteX35" fmla="*/ 0 w 872121"/>
                <a:gd name="connsiteY35" fmla="*/ 0 h 369458"/>
                <a:gd name="connsiteX36" fmla="*/ 0 w 872121"/>
                <a:gd name="connsiteY36" fmla="*/ 31616 h 369458"/>
                <a:gd name="connsiteX37" fmla="*/ 152661 w 872121"/>
                <a:gd name="connsiteY37" fmla="*/ 31616 h 369458"/>
                <a:gd name="connsiteX38" fmla="*/ 152661 w 872121"/>
                <a:gd name="connsiteY38" fmla="*/ 337842 h 369458"/>
                <a:gd name="connsiteX39" fmla="*/ 0 w 872121"/>
                <a:gd name="connsiteY39" fmla="*/ 337842 h 369458"/>
                <a:gd name="connsiteX40" fmla="*/ 0 w 872121"/>
                <a:gd name="connsiteY40" fmla="*/ 369459 h 369458"/>
                <a:gd name="connsiteX41" fmla="*/ 181567 w 872121"/>
                <a:gd name="connsiteY41" fmla="*/ 369459 h 369458"/>
                <a:gd name="connsiteX42" fmla="*/ 181567 w 872121"/>
                <a:gd name="connsiteY42" fmla="*/ 322485 h 369458"/>
                <a:gd name="connsiteX43" fmla="*/ 205054 w 872121"/>
                <a:gd name="connsiteY43" fmla="*/ 322485 h 369458"/>
                <a:gd name="connsiteX44" fmla="*/ 216797 w 872121"/>
                <a:gd name="connsiteY44" fmla="*/ 322485 h 369458"/>
                <a:gd name="connsiteX45" fmla="*/ 323389 w 872121"/>
                <a:gd name="connsiteY45" fmla="*/ 348682 h 369458"/>
                <a:gd name="connsiteX46" fmla="*/ 340552 w 872121"/>
                <a:gd name="connsiteY46" fmla="*/ 351392 h 369458"/>
                <a:gd name="connsiteX47" fmla="*/ 467920 w 872121"/>
                <a:gd name="connsiteY47" fmla="*/ 351392 h 369458"/>
                <a:gd name="connsiteX48" fmla="*/ 505860 w 872121"/>
                <a:gd name="connsiteY48" fmla="*/ 339649 h 369458"/>
                <a:gd name="connsiteX49" fmla="*/ 831959 w 872121"/>
                <a:gd name="connsiteY49" fmla="*/ 149951 h 369458"/>
                <a:gd name="connsiteX50" fmla="*/ 869898 w 872121"/>
                <a:gd name="connsiteY50" fmla="*/ 83105 h 369458"/>
                <a:gd name="connsiteX51" fmla="*/ 863575 w 872121"/>
                <a:gd name="connsiteY51" fmla="*/ 46972 h 36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2121" h="369458">
                  <a:moveTo>
                    <a:pt x="820216" y="125562"/>
                  </a:moveTo>
                  <a:lnTo>
                    <a:pt x="494117" y="315259"/>
                  </a:lnTo>
                  <a:cubicBezTo>
                    <a:pt x="488697" y="317969"/>
                    <a:pt x="479663" y="320679"/>
                    <a:pt x="470630" y="320679"/>
                  </a:cubicBezTo>
                  <a:lnTo>
                    <a:pt x="343262" y="320679"/>
                  </a:lnTo>
                  <a:cubicBezTo>
                    <a:pt x="340552" y="320679"/>
                    <a:pt x="334229" y="320679"/>
                    <a:pt x="331519" y="320679"/>
                  </a:cubicBezTo>
                  <a:lnTo>
                    <a:pt x="224927" y="294483"/>
                  </a:lnTo>
                  <a:cubicBezTo>
                    <a:pt x="219507" y="291773"/>
                    <a:pt x="213184" y="291773"/>
                    <a:pt x="207764" y="291773"/>
                  </a:cubicBezTo>
                  <a:lnTo>
                    <a:pt x="184277" y="291773"/>
                  </a:lnTo>
                  <a:lnTo>
                    <a:pt x="184277" y="93946"/>
                  </a:lnTo>
                  <a:lnTo>
                    <a:pt x="236670" y="93946"/>
                  </a:lnTo>
                  <a:cubicBezTo>
                    <a:pt x="245704" y="93946"/>
                    <a:pt x="253833" y="93946"/>
                    <a:pt x="260156" y="91235"/>
                  </a:cubicBezTo>
                  <a:lnTo>
                    <a:pt x="323389" y="70460"/>
                  </a:lnTo>
                  <a:cubicBezTo>
                    <a:pt x="332422" y="67749"/>
                    <a:pt x="340552" y="67749"/>
                    <a:pt x="349586" y="70460"/>
                  </a:cubicBezTo>
                  <a:lnTo>
                    <a:pt x="537476" y="120142"/>
                  </a:lnTo>
                  <a:cubicBezTo>
                    <a:pt x="560962" y="125562"/>
                    <a:pt x="575416" y="151758"/>
                    <a:pt x="569093" y="175245"/>
                  </a:cubicBezTo>
                  <a:cubicBezTo>
                    <a:pt x="563672" y="198731"/>
                    <a:pt x="537476" y="213184"/>
                    <a:pt x="513990" y="206861"/>
                  </a:cubicBezTo>
                  <a:lnTo>
                    <a:pt x="369458" y="171631"/>
                  </a:lnTo>
                  <a:lnTo>
                    <a:pt x="364038" y="200537"/>
                  </a:lnTo>
                  <a:lnTo>
                    <a:pt x="505860" y="235767"/>
                  </a:lnTo>
                  <a:cubicBezTo>
                    <a:pt x="532056" y="241186"/>
                    <a:pt x="560962" y="235767"/>
                    <a:pt x="580836" y="214991"/>
                  </a:cubicBezTo>
                  <a:cubicBezTo>
                    <a:pt x="600709" y="194214"/>
                    <a:pt x="607032" y="165308"/>
                    <a:pt x="597999" y="139112"/>
                  </a:cubicBezTo>
                  <a:lnTo>
                    <a:pt x="776856" y="46069"/>
                  </a:lnTo>
                  <a:cubicBezTo>
                    <a:pt x="791309" y="37036"/>
                    <a:pt x="808473" y="37036"/>
                    <a:pt x="822926" y="46069"/>
                  </a:cubicBezTo>
                  <a:cubicBezTo>
                    <a:pt x="837379" y="55102"/>
                    <a:pt x="846412" y="69555"/>
                    <a:pt x="846412" y="86719"/>
                  </a:cubicBezTo>
                  <a:cubicBezTo>
                    <a:pt x="843702" y="102076"/>
                    <a:pt x="834669" y="116529"/>
                    <a:pt x="820216" y="125562"/>
                  </a:cubicBezTo>
                  <a:close/>
                  <a:moveTo>
                    <a:pt x="863575" y="46972"/>
                  </a:moveTo>
                  <a:cubicBezTo>
                    <a:pt x="843702" y="11744"/>
                    <a:pt x="796730" y="-2710"/>
                    <a:pt x="759693" y="18066"/>
                  </a:cubicBezTo>
                  <a:lnTo>
                    <a:pt x="580836" y="111109"/>
                  </a:lnTo>
                  <a:cubicBezTo>
                    <a:pt x="571802" y="99365"/>
                    <a:pt x="557349" y="90332"/>
                    <a:pt x="542896" y="87622"/>
                  </a:cubicBezTo>
                  <a:lnTo>
                    <a:pt x="355005" y="37939"/>
                  </a:lnTo>
                  <a:cubicBezTo>
                    <a:pt x="340552" y="35230"/>
                    <a:pt x="326099" y="35230"/>
                    <a:pt x="311646" y="37939"/>
                  </a:cubicBezTo>
                  <a:lnTo>
                    <a:pt x="248413" y="58716"/>
                  </a:lnTo>
                  <a:cubicBezTo>
                    <a:pt x="242993" y="61426"/>
                    <a:pt x="239380" y="61426"/>
                    <a:pt x="233960" y="61426"/>
                  </a:cubicBezTo>
                  <a:lnTo>
                    <a:pt x="181567" y="61426"/>
                  </a:lnTo>
                  <a:lnTo>
                    <a:pt x="181567" y="0"/>
                  </a:lnTo>
                  <a:lnTo>
                    <a:pt x="0" y="0"/>
                  </a:lnTo>
                  <a:lnTo>
                    <a:pt x="0" y="31616"/>
                  </a:lnTo>
                  <a:lnTo>
                    <a:pt x="152661" y="31616"/>
                  </a:lnTo>
                  <a:lnTo>
                    <a:pt x="152661" y="337842"/>
                  </a:lnTo>
                  <a:lnTo>
                    <a:pt x="0" y="337842"/>
                  </a:lnTo>
                  <a:lnTo>
                    <a:pt x="0" y="369459"/>
                  </a:lnTo>
                  <a:lnTo>
                    <a:pt x="181567" y="369459"/>
                  </a:lnTo>
                  <a:lnTo>
                    <a:pt x="181567" y="322485"/>
                  </a:lnTo>
                  <a:lnTo>
                    <a:pt x="205054" y="322485"/>
                  </a:lnTo>
                  <a:cubicBezTo>
                    <a:pt x="207764" y="322485"/>
                    <a:pt x="214087" y="322485"/>
                    <a:pt x="216797" y="322485"/>
                  </a:cubicBezTo>
                  <a:lnTo>
                    <a:pt x="323389" y="348682"/>
                  </a:lnTo>
                  <a:cubicBezTo>
                    <a:pt x="328809" y="351392"/>
                    <a:pt x="335132" y="351392"/>
                    <a:pt x="340552" y="351392"/>
                  </a:cubicBezTo>
                  <a:lnTo>
                    <a:pt x="467920" y="351392"/>
                  </a:lnTo>
                  <a:cubicBezTo>
                    <a:pt x="482373" y="351392"/>
                    <a:pt x="494117" y="348682"/>
                    <a:pt x="505860" y="339649"/>
                  </a:cubicBezTo>
                  <a:lnTo>
                    <a:pt x="831959" y="149951"/>
                  </a:lnTo>
                  <a:cubicBezTo>
                    <a:pt x="855446" y="135498"/>
                    <a:pt x="869898" y="112012"/>
                    <a:pt x="869898" y="83105"/>
                  </a:cubicBezTo>
                  <a:cubicBezTo>
                    <a:pt x="875318" y="73169"/>
                    <a:pt x="869898" y="58716"/>
                    <a:pt x="863575" y="46972"/>
                  </a:cubicBezTo>
                  <a:close/>
                </a:path>
              </a:pathLst>
            </a:custGeom>
            <a:solidFill>
              <a:srgbClr val="000000"/>
            </a:solidFill>
            <a:ln w="9028" cap="flat">
              <a:noFill/>
              <a:prstDash val="solid"/>
              <a:miter/>
            </a:ln>
          </p:spPr>
          <p:txBody>
            <a:bodyPr rtlCol="0" anchor="ctr"/>
            <a:lstStyle/>
            <a:p>
              <a:endParaRPr lang="en-US"/>
            </a:p>
          </p:txBody>
        </p:sp>
        <p:sp>
          <p:nvSpPr>
            <p:cNvPr id="18" name="Freeform 390">
              <a:extLst>
                <a:ext uri="{FF2B5EF4-FFF2-40B4-BE49-F238E27FC236}">
                  <a16:creationId xmlns:a16="http://schemas.microsoft.com/office/drawing/2014/main" id="{29B47420-D04A-D259-B4EE-A1D39701736C}"/>
                </a:ext>
              </a:extLst>
            </p:cNvPr>
            <p:cNvSpPr/>
            <p:nvPr/>
          </p:nvSpPr>
          <p:spPr>
            <a:xfrm>
              <a:off x="9178060" y="5397193"/>
              <a:ext cx="281836" cy="289062"/>
            </a:xfrm>
            <a:custGeom>
              <a:avLst/>
              <a:gdLst>
                <a:gd name="connsiteX0" fmla="*/ 140918 w 281836"/>
                <a:gd name="connsiteY0" fmla="*/ 264674 h 289062"/>
                <a:gd name="connsiteX1" fmla="*/ 22583 w 281836"/>
                <a:gd name="connsiteY1" fmla="*/ 143628 h 289062"/>
                <a:gd name="connsiteX2" fmla="*/ 140918 w 281836"/>
                <a:gd name="connsiteY2" fmla="*/ 22583 h 289062"/>
                <a:gd name="connsiteX3" fmla="*/ 259253 w 281836"/>
                <a:gd name="connsiteY3" fmla="*/ 143628 h 289062"/>
                <a:gd name="connsiteX4" fmla="*/ 140918 w 281836"/>
                <a:gd name="connsiteY4" fmla="*/ 264674 h 289062"/>
                <a:gd name="connsiteX5" fmla="*/ 140918 w 281836"/>
                <a:gd name="connsiteY5" fmla="*/ 0 h 289062"/>
                <a:gd name="connsiteX6" fmla="*/ 0 w 281836"/>
                <a:gd name="connsiteY6" fmla="*/ 144531 h 289062"/>
                <a:gd name="connsiteX7" fmla="*/ 140918 w 281836"/>
                <a:gd name="connsiteY7" fmla="*/ 289063 h 289062"/>
                <a:gd name="connsiteX8" fmla="*/ 281836 w 281836"/>
                <a:gd name="connsiteY8" fmla="*/ 144531 h 289062"/>
                <a:gd name="connsiteX9" fmla="*/ 140918 w 281836"/>
                <a:gd name="connsiteY9" fmla="*/ 0 h 2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836" h="289062">
                  <a:moveTo>
                    <a:pt x="140918" y="264674"/>
                  </a:moveTo>
                  <a:cubicBezTo>
                    <a:pt x="77685" y="264674"/>
                    <a:pt x="22583" y="211377"/>
                    <a:pt x="22583" y="143628"/>
                  </a:cubicBezTo>
                  <a:cubicBezTo>
                    <a:pt x="22583" y="75879"/>
                    <a:pt x="74072" y="22583"/>
                    <a:pt x="140918" y="22583"/>
                  </a:cubicBezTo>
                  <a:cubicBezTo>
                    <a:pt x="204150" y="22583"/>
                    <a:pt x="259253" y="75879"/>
                    <a:pt x="259253" y="143628"/>
                  </a:cubicBezTo>
                  <a:cubicBezTo>
                    <a:pt x="259253" y="211377"/>
                    <a:pt x="204150" y="264674"/>
                    <a:pt x="140918" y="264674"/>
                  </a:cubicBezTo>
                  <a:close/>
                  <a:moveTo>
                    <a:pt x="140918" y="0"/>
                  </a:moveTo>
                  <a:cubicBezTo>
                    <a:pt x="63233" y="0"/>
                    <a:pt x="0" y="65039"/>
                    <a:pt x="0" y="144531"/>
                  </a:cubicBezTo>
                  <a:cubicBezTo>
                    <a:pt x="0" y="224024"/>
                    <a:pt x="63233" y="289063"/>
                    <a:pt x="140918" y="289063"/>
                  </a:cubicBezTo>
                  <a:cubicBezTo>
                    <a:pt x="218604" y="289063"/>
                    <a:pt x="281836" y="224024"/>
                    <a:pt x="281836" y="144531"/>
                  </a:cubicBezTo>
                  <a:cubicBezTo>
                    <a:pt x="281836" y="65039"/>
                    <a:pt x="218604" y="0"/>
                    <a:pt x="140918" y="0"/>
                  </a:cubicBezTo>
                  <a:close/>
                </a:path>
              </a:pathLst>
            </a:custGeom>
            <a:solidFill>
              <a:srgbClr val="000000"/>
            </a:solidFill>
            <a:ln w="9028" cap="flat">
              <a:noFill/>
              <a:prstDash val="solid"/>
              <a:miter/>
            </a:ln>
          </p:spPr>
          <p:txBody>
            <a:bodyPr rtlCol="0" anchor="ctr"/>
            <a:lstStyle/>
            <a:p>
              <a:endParaRPr lang="en-US"/>
            </a:p>
          </p:txBody>
        </p:sp>
        <p:sp>
          <p:nvSpPr>
            <p:cNvPr id="19" name="Freeform 391">
              <a:extLst>
                <a:ext uri="{FF2B5EF4-FFF2-40B4-BE49-F238E27FC236}">
                  <a16:creationId xmlns:a16="http://schemas.microsoft.com/office/drawing/2014/main" id="{F1D00734-8FE9-839E-B913-CEBD0E3D405B}"/>
                </a:ext>
              </a:extLst>
            </p:cNvPr>
            <p:cNvSpPr/>
            <p:nvPr/>
          </p:nvSpPr>
          <p:spPr>
            <a:xfrm>
              <a:off x="9240390" y="5465845"/>
              <a:ext cx="125561" cy="149048"/>
            </a:xfrm>
            <a:custGeom>
              <a:avLst/>
              <a:gdLst>
                <a:gd name="connsiteX0" fmla="*/ 2710 w 125561"/>
                <a:gd name="connsiteY0" fmla="*/ 54199 h 149048"/>
                <a:gd name="connsiteX1" fmla="*/ 2710 w 125561"/>
                <a:gd name="connsiteY1" fmla="*/ 54199 h 149048"/>
                <a:gd name="connsiteX2" fmla="*/ 17163 w 125561"/>
                <a:gd name="connsiteY2" fmla="*/ 51490 h 149048"/>
                <a:gd name="connsiteX3" fmla="*/ 90332 w 125561"/>
                <a:gd name="connsiteY3" fmla="*/ 0 h 149048"/>
                <a:gd name="connsiteX4" fmla="*/ 125561 w 125561"/>
                <a:gd name="connsiteY4" fmla="*/ 8130 h 149048"/>
                <a:gd name="connsiteX5" fmla="*/ 125561 w 125561"/>
                <a:gd name="connsiteY5" fmla="*/ 10840 h 149048"/>
                <a:gd name="connsiteX6" fmla="*/ 113818 w 125561"/>
                <a:gd name="connsiteY6" fmla="*/ 33424 h 149048"/>
                <a:gd name="connsiteX7" fmla="*/ 111108 w 125561"/>
                <a:gd name="connsiteY7" fmla="*/ 33424 h 149048"/>
                <a:gd name="connsiteX8" fmla="*/ 90332 w 125561"/>
                <a:gd name="connsiteY8" fmla="*/ 28003 h 149048"/>
                <a:gd name="connsiteX9" fmla="*/ 49683 w 125561"/>
                <a:gd name="connsiteY9" fmla="*/ 50586 h 149048"/>
                <a:gd name="connsiteX10" fmla="*/ 84912 w 125561"/>
                <a:gd name="connsiteY10" fmla="*/ 50586 h 149048"/>
                <a:gd name="connsiteX11" fmla="*/ 87622 w 125561"/>
                <a:gd name="connsiteY11" fmla="*/ 53296 h 149048"/>
                <a:gd name="connsiteX12" fmla="*/ 87622 w 125561"/>
                <a:gd name="connsiteY12" fmla="*/ 70460 h 149048"/>
                <a:gd name="connsiteX13" fmla="*/ 84912 w 125561"/>
                <a:gd name="connsiteY13" fmla="*/ 73169 h 149048"/>
                <a:gd name="connsiteX14" fmla="*/ 44262 w 125561"/>
                <a:gd name="connsiteY14" fmla="*/ 73169 h 149048"/>
                <a:gd name="connsiteX15" fmla="*/ 44262 w 125561"/>
                <a:gd name="connsiteY15" fmla="*/ 81299 h 149048"/>
                <a:gd name="connsiteX16" fmla="*/ 84912 w 125561"/>
                <a:gd name="connsiteY16" fmla="*/ 81299 h 149048"/>
                <a:gd name="connsiteX17" fmla="*/ 87622 w 125561"/>
                <a:gd name="connsiteY17" fmla="*/ 84009 h 149048"/>
                <a:gd name="connsiteX18" fmla="*/ 87622 w 125561"/>
                <a:gd name="connsiteY18" fmla="*/ 101173 h 149048"/>
                <a:gd name="connsiteX19" fmla="*/ 84912 w 125561"/>
                <a:gd name="connsiteY19" fmla="*/ 103882 h 149048"/>
                <a:gd name="connsiteX20" fmla="*/ 52393 w 125561"/>
                <a:gd name="connsiteY20" fmla="*/ 103882 h 149048"/>
                <a:gd name="connsiteX21" fmla="*/ 90332 w 125561"/>
                <a:gd name="connsiteY21" fmla="*/ 123756 h 149048"/>
                <a:gd name="connsiteX22" fmla="*/ 113818 w 125561"/>
                <a:gd name="connsiteY22" fmla="*/ 118335 h 149048"/>
                <a:gd name="connsiteX23" fmla="*/ 116528 w 125561"/>
                <a:gd name="connsiteY23" fmla="*/ 118335 h 149048"/>
                <a:gd name="connsiteX24" fmla="*/ 125561 w 125561"/>
                <a:gd name="connsiteY24" fmla="*/ 140918 h 149048"/>
                <a:gd name="connsiteX25" fmla="*/ 125561 w 125561"/>
                <a:gd name="connsiteY25" fmla="*/ 143628 h 149048"/>
                <a:gd name="connsiteX26" fmla="*/ 93042 w 125561"/>
                <a:gd name="connsiteY26" fmla="*/ 149048 h 149048"/>
                <a:gd name="connsiteX27" fmla="*/ 19873 w 125561"/>
                <a:gd name="connsiteY27" fmla="*/ 101173 h 149048"/>
                <a:gd name="connsiteX28" fmla="*/ 2710 w 125561"/>
                <a:gd name="connsiteY28" fmla="*/ 101173 h 149048"/>
                <a:gd name="connsiteX29" fmla="*/ 0 w 125561"/>
                <a:gd name="connsiteY29" fmla="*/ 98462 h 149048"/>
                <a:gd name="connsiteX30" fmla="*/ 0 w 125561"/>
                <a:gd name="connsiteY30" fmla="*/ 81299 h 149048"/>
                <a:gd name="connsiteX31" fmla="*/ 2710 w 125561"/>
                <a:gd name="connsiteY31" fmla="*/ 78590 h 149048"/>
                <a:gd name="connsiteX32" fmla="*/ 11743 w 125561"/>
                <a:gd name="connsiteY32" fmla="*/ 78590 h 149048"/>
                <a:gd name="connsiteX33" fmla="*/ 11743 w 125561"/>
                <a:gd name="connsiteY33" fmla="*/ 70460 h 149048"/>
                <a:gd name="connsiteX34" fmla="*/ 2710 w 125561"/>
                <a:gd name="connsiteY34" fmla="*/ 70460 h 149048"/>
                <a:gd name="connsiteX35" fmla="*/ 0 w 125561"/>
                <a:gd name="connsiteY35" fmla="*/ 67749 h 149048"/>
                <a:gd name="connsiteX36" fmla="*/ 0 w 125561"/>
                <a:gd name="connsiteY36" fmla="*/ 53296 h 149048"/>
                <a:gd name="connsiteX37" fmla="*/ 2710 w 125561"/>
                <a:gd name="connsiteY37" fmla="*/ 53296 h 14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561" h="149048">
                  <a:moveTo>
                    <a:pt x="2710" y="54199"/>
                  </a:moveTo>
                  <a:lnTo>
                    <a:pt x="2710" y="54199"/>
                  </a:lnTo>
                  <a:lnTo>
                    <a:pt x="17163" y="51490"/>
                  </a:lnTo>
                  <a:cubicBezTo>
                    <a:pt x="26196" y="23487"/>
                    <a:pt x="49683" y="0"/>
                    <a:pt x="90332" y="0"/>
                  </a:cubicBezTo>
                  <a:cubicBezTo>
                    <a:pt x="104785" y="0"/>
                    <a:pt x="113818" y="2710"/>
                    <a:pt x="125561" y="8130"/>
                  </a:cubicBezTo>
                  <a:lnTo>
                    <a:pt x="125561" y="10840"/>
                  </a:lnTo>
                  <a:lnTo>
                    <a:pt x="113818" y="33424"/>
                  </a:lnTo>
                  <a:lnTo>
                    <a:pt x="111108" y="33424"/>
                  </a:lnTo>
                  <a:cubicBezTo>
                    <a:pt x="105688" y="30713"/>
                    <a:pt x="99365" y="28003"/>
                    <a:pt x="90332" y="28003"/>
                  </a:cubicBezTo>
                  <a:cubicBezTo>
                    <a:pt x="69555" y="28003"/>
                    <a:pt x="57812" y="36133"/>
                    <a:pt x="49683" y="50586"/>
                  </a:cubicBezTo>
                  <a:lnTo>
                    <a:pt x="84912" y="50586"/>
                  </a:lnTo>
                  <a:cubicBezTo>
                    <a:pt x="84912" y="50586"/>
                    <a:pt x="87622" y="50586"/>
                    <a:pt x="87622" y="53296"/>
                  </a:cubicBezTo>
                  <a:lnTo>
                    <a:pt x="87622" y="70460"/>
                  </a:lnTo>
                  <a:cubicBezTo>
                    <a:pt x="87622" y="70460"/>
                    <a:pt x="87622" y="73169"/>
                    <a:pt x="84912" y="73169"/>
                  </a:cubicBezTo>
                  <a:lnTo>
                    <a:pt x="44262" y="73169"/>
                  </a:lnTo>
                  <a:cubicBezTo>
                    <a:pt x="44262" y="75879"/>
                    <a:pt x="44262" y="78590"/>
                    <a:pt x="44262" y="81299"/>
                  </a:cubicBezTo>
                  <a:lnTo>
                    <a:pt x="84912" y="81299"/>
                  </a:lnTo>
                  <a:cubicBezTo>
                    <a:pt x="84912" y="81299"/>
                    <a:pt x="87622" y="81299"/>
                    <a:pt x="87622" y="84009"/>
                  </a:cubicBezTo>
                  <a:lnTo>
                    <a:pt x="87622" y="101173"/>
                  </a:lnTo>
                  <a:cubicBezTo>
                    <a:pt x="87622" y="101173"/>
                    <a:pt x="87622" y="103882"/>
                    <a:pt x="84912" y="103882"/>
                  </a:cubicBezTo>
                  <a:lnTo>
                    <a:pt x="52393" y="103882"/>
                  </a:lnTo>
                  <a:cubicBezTo>
                    <a:pt x="61426" y="115626"/>
                    <a:pt x="73169" y="123756"/>
                    <a:pt x="90332" y="123756"/>
                  </a:cubicBezTo>
                  <a:cubicBezTo>
                    <a:pt x="99365" y="123756"/>
                    <a:pt x="107495" y="121045"/>
                    <a:pt x="113818" y="118335"/>
                  </a:cubicBezTo>
                  <a:lnTo>
                    <a:pt x="116528" y="118335"/>
                  </a:lnTo>
                  <a:lnTo>
                    <a:pt x="125561" y="140918"/>
                  </a:lnTo>
                  <a:lnTo>
                    <a:pt x="125561" y="143628"/>
                  </a:lnTo>
                  <a:cubicBezTo>
                    <a:pt x="116528" y="149048"/>
                    <a:pt x="102075" y="149048"/>
                    <a:pt x="93042" y="149048"/>
                  </a:cubicBezTo>
                  <a:cubicBezTo>
                    <a:pt x="52393" y="149048"/>
                    <a:pt x="31616" y="129175"/>
                    <a:pt x="19873" y="101173"/>
                  </a:cubicBezTo>
                  <a:lnTo>
                    <a:pt x="2710" y="101173"/>
                  </a:lnTo>
                  <a:cubicBezTo>
                    <a:pt x="2710" y="101173"/>
                    <a:pt x="0" y="101173"/>
                    <a:pt x="0" y="98462"/>
                  </a:cubicBezTo>
                  <a:lnTo>
                    <a:pt x="0" y="81299"/>
                  </a:lnTo>
                  <a:cubicBezTo>
                    <a:pt x="0" y="81299"/>
                    <a:pt x="0" y="78590"/>
                    <a:pt x="2710" y="78590"/>
                  </a:cubicBezTo>
                  <a:lnTo>
                    <a:pt x="11743" y="78590"/>
                  </a:lnTo>
                  <a:cubicBezTo>
                    <a:pt x="11743" y="75879"/>
                    <a:pt x="11743" y="73169"/>
                    <a:pt x="11743" y="70460"/>
                  </a:cubicBezTo>
                  <a:lnTo>
                    <a:pt x="2710" y="70460"/>
                  </a:lnTo>
                  <a:cubicBezTo>
                    <a:pt x="2710" y="70460"/>
                    <a:pt x="0" y="70460"/>
                    <a:pt x="0" y="67749"/>
                  </a:cubicBezTo>
                  <a:lnTo>
                    <a:pt x="0" y="53296"/>
                  </a:lnTo>
                  <a:lnTo>
                    <a:pt x="2710" y="53296"/>
                  </a:lnTo>
                  <a:close/>
                </a:path>
              </a:pathLst>
            </a:custGeom>
            <a:solidFill>
              <a:srgbClr val="000000"/>
            </a:solidFill>
            <a:ln w="9028" cap="flat">
              <a:noFill/>
              <a:prstDash val="solid"/>
              <a:miter/>
            </a:ln>
          </p:spPr>
          <p:txBody>
            <a:bodyPr rtlCol="0" anchor="ctr"/>
            <a:lstStyle/>
            <a:p>
              <a:endParaRPr lang="en-US"/>
            </a:p>
          </p:txBody>
        </p:sp>
      </p:grpSp>
      <p:grpSp>
        <p:nvGrpSpPr>
          <p:cNvPr id="20" name="Group 19">
            <a:extLst>
              <a:ext uri="{FF2B5EF4-FFF2-40B4-BE49-F238E27FC236}">
                <a16:creationId xmlns:a16="http://schemas.microsoft.com/office/drawing/2014/main" id="{9D73892E-68DC-12BA-D207-9608005342B9}"/>
              </a:ext>
            </a:extLst>
          </p:cNvPr>
          <p:cNvGrpSpPr/>
          <p:nvPr/>
        </p:nvGrpSpPr>
        <p:grpSpPr>
          <a:xfrm>
            <a:off x="5003320" y="1917767"/>
            <a:ext cx="701233" cy="789819"/>
            <a:chOff x="430066" y="3669140"/>
            <a:chExt cx="1182811" cy="1182809"/>
          </a:xfrm>
        </p:grpSpPr>
        <p:sp>
          <p:nvSpPr>
            <p:cNvPr id="21" name="Graphic 178">
              <a:extLst>
                <a:ext uri="{FF2B5EF4-FFF2-40B4-BE49-F238E27FC236}">
                  <a16:creationId xmlns:a16="http://schemas.microsoft.com/office/drawing/2014/main" id="{E28E78BA-D342-8AFA-1DF2-E9D14A52C785}"/>
                </a:ext>
              </a:extLst>
            </p:cNvPr>
            <p:cNvSpPr/>
            <p:nvPr/>
          </p:nvSpPr>
          <p:spPr>
            <a:xfrm>
              <a:off x="1010873" y="3669140"/>
              <a:ext cx="347280" cy="346433"/>
            </a:xfrm>
            <a:custGeom>
              <a:avLst/>
              <a:gdLst>
                <a:gd name="connsiteX0" fmla="*/ 0 w 1279207"/>
                <a:gd name="connsiteY0" fmla="*/ 959168 h 1276088"/>
                <a:gd name="connsiteX1" fmla="*/ 0 w 1279207"/>
                <a:gd name="connsiteY1" fmla="*/ 492442 h 1276088"/>
                <a:gd name="connsiteX2" fmla="*/ 20955 w 1279207"/>
                <a:gd name="connsiteY2" fmla="*/ 0 h 1276088"/>
                <a:gd name="connsiteX3" fmla="*/ 1279208 w 1279207"/>
                <a:gd name="connsiteY3" fmla="*/ 0 h 1276088"/>
                <a:gd name="connsiteX4" fmla="*/ 1279208 w 1279207"/>
                <a:gd name="connsiteY4" fmla="*/ 959168 h 1276088"/>
                <a:gd name="connsiteX5" fmla="*/ 719138 w 1279207"/>
                <a:gd name="connsiteY5" fmla="*/ 959168 h 1276088"/>
                <a:gd name="connsiteX6" fmla="*/ 661988 w 1279207"/>
                <a:gd name="connsiteY6" fmla="*/ 982027 h 1276088"/>
                <a:gd name="connsiteX7" fmla="*/ 375285 w 1279207"/>
                <a:gd name="connsiteY7" fmla="*/ 1268730 h 1276088"/>
                <a:gd name="connsiteX8" fmla="*/ 340043 w 1279207"/>
                <a:gd name="connsiteY8" fmla="*/ 1273493 h 1276088"/>
                <a:gd name="connsiteX9" fmla="*/ 319088 w 1279207"/>
                <a:gd name="connsiteY9" fmla="*/ 1244918 h 1276088"/>
                <a:gd name="connsiteX10" fmla="*/ 319088 w 1279207"/>
                <a:gd name="connsiteY10" fmla="*/ 1038225 h 1276088"/>
                <a:gd name="connsiteX11" fmla="*/ 239078 w 1279207"/>
                <a:gd name="connsiteY11" fmla="*/ 958215 h 1276088"/>
                <a:gd name="connsiteX12" fmla="*/ 0 w 1279207"/>
                <a:gd name="connsiteY12" fmla="*/ 958215 h 127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9207" h="1276088">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rgbClr val="FED100"/>
            </a:solidFill>
            <a:ln w="9525" cap="flat">
              <a:noFill/>
              <a:prstDash val="solid"/>
              <a:miter/>
            </a:ln>
          </p:spPr>
          <p:txBody>
            <a:bodyPr rtlCol="0" anchor="ctr"/>
            <a:lstStyle/>
            <a:p>
              <a:endParaRPr lang="en-US"/>
            </a:p>
          </p:txBody>
        </p:sp>
        <p:pic>
          <p:nvPicPr>
            <p:cNvPr id="22" name="Graphic 21">
              <a:extLst>
                <a:ext uri="{FF2B5EF4-FFF2-40B4-BE49-F238E27FC236}">
                  <a16:creationId xmlns:a16="http://schemas.microsoft.com/office/drawing/2014/main" id="{4FD38410-D9DE-CA94-4974-E107DA6AB3E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0066" y="3669140"/>
              <a:ext cx="1182811" cy="1182809"/>
            </a:xfrm>
            <a:prstGeom prst="rect">
              <a:avLst/>
            </a:prstGeom>
          </p:spPr>
        </p:pic>
      </p:grpSp>
      <p:grpSp>
        <p:nvGrpSpPr>
          <p:cNvPr id="23" name="Graphic 3">
            <a:extLst>
              <a:ext uri="{FF2B5EF4-FFF2-40B4-BE49-F238E27FC236}">
                <a16:creationId xmlns:a16="http://schemas.microsoft.com/office/drawing/2014/main" id="{AB83389F-485F-FB4F-EED5-6A113DB69F41}"/>
              </a:ext>
            </a:extLst>
          </p:cNvPr>
          <p:cNvGrpSpPr/>
          <p:nvPr/>
        </p:nvGrpSpPr>
        <p:grpSpPr>
          <a:xfrm>
            <a:off x="7382301" y="1916658"/>
            <a:ext cx="611663" cy="789819"/>
            <a:chOff x="8667218" y="2080812"/>
            <a:chExt cx="1039753" cy="1039933"/>
          </a:xfrm>
        </p:grpSpPr>
        <p:sp>
          <p:nvSpPr>
            <p:cNvPr id="24" name="Freeform 1116">
              <a:extLst>
                <a:ext uri="{FF2B5EF4-FFF2-40B4-BE49-F238E27FC236}">
                  <a16:creationId xmlns:a16="http://schemas.microsoft.com/office/drawing/2014/main" id="{30E3985B-FA04-8798-2DED-CEABFFC9A2BB}"/>
                </a:ext>
              </a:extLst>
            </p:cNvPr>
            <p:cNvSpPr/>
            <p:nvPr/>
          </p:nvSpPr>
          <p:spPr>
            <a:xfrm>
              <a:off x="8804356" y="2136093"/>
              <a:ext cx="773460" cy="345588"/>
            </a:xfrm>
            <a:custGeom>
              <a:avLst/>
              <a:gdLst>
                <a:gd name="connsiteX0" fmla="*/ 477242 w 773460"/>
                <a:gd name="connsiteY0" fmla="*/ 0 h 345588"/>
                <a:gd name="connsiteX1" fmla="*/ 630837 w 773460"/>
                <a:gd name="connsiteY1" fmla="*/ 0 h 345588"/>
                <a:gd name="connsiteX2" fmla="*/ 773461 w 773460"/>
                <a:gd name="connsiteY2" fmla="*/ 142624 h 345588"/>
                <a:gd name="connsiteX3" fmla="*/ 630837 w 773460"/>
                <a:gd name="connsiteY3" fmla="*/ 285248 h 345588"/>
                <a:gd name="connsiteX4" fmla="*/ 427871 w 773460"/>
                <a:gd name="connsiteY4" fmla="*/ 285248 h 345588"/>
                <a:gd name="connsiteX5" fmla="*/ 408673 w 773460"/>
                <a:gd name="connsiteY5" fmla="*/ 296218 h 345588"/>
                <a:gd name="connsiteX6" fmla="*/ 408673 w 773460"/>
                <a:gd name="connsiteY6" fmla="*/ 296218 h 345588"/>
                <a:gd name="connsiteX7" fmla="*/ 386730 w 773460"/>
                <a:gd name="connsiteY7" fmla="*/ 345588 h 345588"/>
                <a:gd name="connsiteX8" fmla="*/ 364788 w 773460"/>
                <a:gd name="connsiteY8" fmla="*/ 296218 h 345588"/>
                <a:gd name="connsiteX9" fmla="*/ 345588 w 773460"/>
                <a:gd name="connsiteY9" fmla="*/ 285248 h 345588"/>
                <a:gd name="connsiteX10" fmla="*/ 142624 w 773460"/>
                <a:gd name="connsiteY10" fmla="*/ 285248 h 345588"/>
                <a:gd name="connsiteX11" fmla="*/ 0 w 773460"/>
                <a:gd name="connsiteY11" fmla="*/ 142624 h 345588"/>
                <a:gd name="connsiteX12" fmla="*/ 142624 w 773460"/>
                <a:gd name="connsiteY12" fmla="*/ 0 h 345588"/>
                <a:gd name="connsiteX13" fmla="*/ 296219 w 773460"/>
                <a:gd name="connsiteY13" fmla="*/ 0 h 34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3460" h="345588">
                  <a:moveTo>
                    <a:pt x="477242" y="0"/>
                  </a:moveTo>
                  <a:lnTo>
                    <a:pt x="630837" y="0"/>
                  </a:lnTo>
                  <a:cubicBezTo>
                    <a:pt x="710377" y="0"/>
                    <a:pt x="773461" y="63084"/>
                    <a:pt x="773461" y="142624"/>
                  </a:cubicBezTo>
                  <a:cubicBezTo>
                    <a:pt x="773461" y="222164"/>
                    <a:pt x="710377" y="285248"/>
                    <a:pt x="630837" y="285248"/>
                  </a:cubicBezTo>
                  <a:lnTo>
                    <a:pt x="427871" y="285248"/>
                  </a:lnTo>
                  <a:cubicBezTo>
                    <a:pt x="419643" y="285248"/>
                    <a:pt x="411415" y="290733"/>
                    <a:pt x="408673" y="296218"/>
                  </a:cubicBezTo>
                  <a:lnTo>
                    <a:pt x="408673" y="296218"/>
                  </a:lnTo>
                  <a:lnTo>
                    <a:pt x="386730" y="345588"/>
                  </a:lnTo>
                  <a:lnTo>
                    <a:pt x="364788" y="296218"/>
                  </a:lnTo>
                  <a:cubicBezTo>
                    <a:pt x="362046" y="287990"/>
                    <a:pt x="353818" y="285248"/>
                    <a:pt x="345588" y="285248"/>
                  </a:cubicBezTo>
                  <a:lnTo>
                    <a:pt x="142624" y="285248"/>
                  </a:lnTo>
                  <a:cubicBezTo>
                    <a:pt x="63083" y="285248"/>
                    <a:pt x="0" y="222164"/>
                    <a:pt x="0" y="142624"/>
                  </a:cubicBezTo>
                  <a:cubicBezTo>
                    <a:pt x="0" y="63084"/>
                    <a:pt x="63083" y="0"/>
                    <a:pt x="142624" y="0"/>
                  </a:cubicBezTo>
                  <a:lnTo>
                    <a:pt x="296219" y="0"/>
                  </a:lnTo>
                </a:path>
              </a:pathLst>
            </a:custGeom>
            <a:solidFill>
              <a:srgbClr val="00BADE"/>
            </a:solidFill>
            <a:ln w="27426" cap="flat">
              <a:noFill/>
              <a:prstDash val="solid"/>
              <a:miter/>
            </a:ln>
          </p:spPr>
          <p:txBody>
            <a:bodyPr rtlCol="0" anchor="ctr"/>
            <a:lstStyle/>
            <a:p>
              <a:endParaRPr lang="en-US"/>
            </a:p>
          </p:txBody>
        </p:sp>
        <p:grpSp>
          <p:nvGrpSpPr>
            <p:cNvPr id="25" name="Graphic 3">
              <a:extLst>
                <a:ext uri="{FF2B5EF4-FFF2-40B4-BE49-F238E27FC236}">
                  <a16:creationId xmlns:a16="http://schemas.microsoft.com/office/drawing/2014/main" id="{CE70EF21-A4C8-2069-B478-5F290A97F8B4}"/>
                </a:ext>
              </a:extLst>
            </p:cNvPr>
            <p:cNvGrpSpPr/>
            <p:nvPr/>
          </p:nvGrpSpPr>
          <p:grpSpPr>
            <a:xfrm>
              <a:off x="8667218" y="2080812"/>
              <a:ext cx="1039753" cy="1039933"/>
              <a:chOff x="8667218" y="2080812"/>
              <a:chExt cx="1039753" cy="1039933"/>
            </a:xfrm>
            <a:solidFill>
              <a:srgbClr val="000000"/>
            </a:solidFill>
          </p:grpSpPr>
          <p:sp>
            <p:nvSpPr>
              <p:cNvPr id="26" name="Freeform 1118">
                <a:extLst>
                  <a:ext uri="{FF2B5EF4-FFF2-40B4-BE49-F238E27FC236}">
                    <a16:creationId xmlns:a16="http://schemas.microsoft.com/office/drawing/2014/main" id="{8E02C64C-A410-B2ED-6B93-8E8EEDCB3E91}"/>
                  </a:ext>
                </a:extLst>
              </p:cNvPr>
              <p:cNvSpPr/>
              <p:nvPr/>
            </p:nvSpPr>
            <p:spPr>
              <a:xfrm>
                <a:off x="9064919" y="2577678"/>
                <a:ext cx="246849" cy="246848"/>
              </a:xfrm>
              <a:custGeom>
                <a:avLst/>
                <a:gdLst>
                  <a:gd name="connsiteX0" fmla="*/ 246849 w 246849"/>
                  <a:gd name="connsiteY0" fmla="*/ 123424 h 246848"/>
                  <a:gd name="connsiteX1" fmla="*/ 123425 w 246849"/>
                  <a:gd name="connsiteY1" fmla="*/ 0 h 246848"/>
                  <a:gd name="connsiteX2" fmla="*/ 0 w 246849"/>
                  <a:gd name="connsiteY2" fmla="*/ 123424 h 246848"/>
                  <a:gd name="connsiteX3" fmla="*/ 123425 w 246849"/>
                  <a:gd name="connsiteY3" fmla="*/ 246849 h 246848"/>
                  <a:gd name="connsiteX4" fmla="*/ 246849 w 246849"/>
                  <a:gd name="connsiteY4" fmla="*/ 123424 h 246848"/>
                  <a:gd name="connsiteX5" fmla="*/ 246849 w 246849"/>
                  <a:gd name="connsiteY5" fmla="*/ 123424 h 246848"/>
                  <a:gd name="connsiteX6" fmla="*/ 126167 w 246849"/>
                  <a:gd name="connsiteY6" fmla="*/ 205707 h 246848"/>
                  <a:gd name="connsiteX7" fmla="*/ 43884 w 246849"/>
                  <a:gd name="connsiteY7" fmla="*/ 123424 h 246848"/>
                  <a:gd name="connsiteX8" fmla="*/ 126167 w 246849"/>
                  <a:gd name="connsiteY8" fmla="*/ 41141 h 246848"/>
                  <a:gd name="connsiteX9" fmla="*/ 208450 w 246849"/>
                  <a:gd name="connsiteY9" fmla="*/ 123424 h 246848"/>
                  <a:gd name="connsiteX10" fmla="*/ 126167 w 246849"/>
                  <a:gd name="connsiteY10" fmla="*/ 205707 h 246848"/>
                  <a:gd name="connsiteX11" fmla="*/ 126167 w 246849"/>
                  <a:gd name="connsiteY11" fmla="*/ 205707 h 24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849" h="246848">
                    <a:moveTo>
                      <a:pt x="246849" y="123424"/>
                    </a:moveTo>
                    <a:cubicBezTo>
                      <a:pt x="246849" y="54855"/>
                      <a:pt x="191994" y="0"/>
                      <a:pt x="123425" y="0"/>
                    </a:cubicBezTo>
                    <a:cubicBezTo>
                      <a:pt x="54855" y="0"/>
                      <a:pt x="0" y="54855"/>
                      <a:pt x="0" y="123424"/>
                    </a:cubicBezTo>
                    <a:cubicBezTo>
                      <a:pt x="0" y="191993"/>
                      <a:pt x="54855" y="246849"/>
                      <a:pt x="123425" y="246849"/>
                    </a:cubicBezTo>
                    <a:cubicBezTo>
                      <a:pt x="191994" y="246849"/>
                      <a:pt x="246849" y="191993"/>
                      <a:pt x="246849" y="123424"/>
                    </a:cubicBezTo>
                    <a:lnTo>
                      <a:pt x="246849" y="123424"/>
                    </a:lnTo>
                    <a:close/>
                    <a:moveTo>
                      <a:pt x="126167" y="205707"/>
                    </a:moveTo>
                    <a:cubicBezTo>
                      <a:pt x="82283" y="205707"/>
                      <a:pt x="43884" y="170051"/>
                      <a:pt x="43884" y="123424"/>
                    </a:cubicBezTo>
                    <a:cubicBezTo>
                      <a:pt x="43884" y="79540"/>
                      <a:pt x="79541" y="41141"/>
                      <a:pt x="126167" y="41141"/>
                    </a:cubicBezTo>
                    <a:cubicBezTo>
                      <a:pt x="172794" y="41141"/>
                      <a:pt x="208450" y="76797"/>
                      <a:pt x="208450" y="123424"/>
                    </a:cubicBezTo>
                    <a:cubicBezTo>
                      <a:pt x="205708" y="170051"/>
                      <a:pt x="170052" y="205707"/>
                      <a:pt x="126167" y="205707"/>
                    </a:cubicBezTo>
                    <a:lnTo>
                      <a:pt x="126167" y="205707"/>
                    </a:lnTo>
                    <a:close/>
                  </a:path>
                </a:pathLst>
              </a:custGeom>
              <a:solidFill>
                <a:srgbClr val="000000"/>
              </a:solidFill>
              <a:ln w="27426" cap="flat">
                <a:noFill/>
                <a:prstDash val="solid"/>
                <a:miter/>
              </a:ln>
            </p:spPr>
            <p:txBody>
              <a:bodyPr rtlCol="0" anchor="ctr"/>
              <a:lstStyle/>
              <a:p>
                <a:endParaRPr lang="en-US"/>
              </a:p>
            </p:txBody>
          </p:sp>
          <p:sp>
            <p:nvSpPr>
              <p:cNvPr id="27" name="Freeform 1119">
                <a:extLst>
                  <a:ext uri="{FF2B5EF4-FFF2-40B4-BE49-F238E27FC236}">
                    <a16:creationId xmlns:a16="http://schemas.microsoft.com/office/drawing/2014/main" id="{C8B0E13F-4228-DFCB-D9A2-E4BC782DBC06}"/>
                  </a:ext>
                </a:extLst>
              </p:cNvPr>
              <p:cNvSpPr/>
              <p:nvPr/>
            </p:nvSpPr>
            <p:spPr>
              <a:xfrm>
                <a:off x="8733045" y="2577678"/>
                <a:ext cx="246849" cy="246848"/>
              </a:xfrm>
              <a:custGeom>
                <a:avLst/>
                <a:gdLst>
                  <a:gd name="connsiteX0" fmla="*/ 246849 w 246849"/>
                  <a:gd name="connsiteY0" fmla="*/ 123424 h 246848"/>
                  <a:gd name="connsiteX1" fmla="*/ 123425 w 246849"/>
                  <a:gd name="connsiteY1" fmla="*/ 0 h 246848"/>
                  <a:gd name="connsiteX2" fmla="*/ 0 w 246849"/>
                  <a:gd name="connsiteY2" fmla="*/ 123424 h 246848"/>
                  <a:gd name="connsiteX3" fmla="*/ 123425 w 246849"/>
                  <a:gd name="connsiteY3" fmla="*/ 246849 h 246848"/>
                  <a:gd name="connsiteX4" fmla="*/ 246849 w 246849"/>
                  <a:gd name="connsiteY4" fmla="*/ 123424 h 246848"/>
                  <a:gd name="connsiteX5" fmla="*/ 246849 w 246849"/>
                  <a:gd name="connsiteY5" fmla="*/ 123424 h 246848"/>
                  <a:gd name="connsiteX6" fmla="*/ 123425 w 246849"/>
                  <a:gd name="connsiteY6" fmla="*/ 205707 h 246848"/>
                  <a:gd name="connsiteX7" fmla="*/ 41142 w 246849"/>
                  <a:gd name="connsiteY7" fmla="*/ 123424 h 246848"/>
                  <a:gd name="connsiteX8" fmla="*/ 123425 w 246849"/>
                  <a:gd name="connsiteY8" fmla="*/ 41141 h 246848"/>
                  <a:gd name="connsiteX9" fmla="*/ 205708 w 246849"/>
                  <a:gd name="connsiteY9" fmla="*/ 123424 h 246848"/>
                  <a:gd name="connsiteX10" fmla="*/ 123425 w 246849"/>
                  <a:gd name="connsiteY10" fmla="*/ 205707 h 246848"/>
                  <a:gd name="connsiteX11" fmla="*/ 123425 w 246849"/>
                  <a:gd name="connsiteY11" fmla="*/ 205707 h 24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849" h="246848">
                    <a:moveTo>
                      <a:pt x="246849" y="123424"/>
                    </a:moveTo>
                    <a:cubicBezTo>
                      <a:pt x="246849" y="54855"/>
                      <a:pt x="191994" y="0"/>
                      <a:pt x="123425" y="0"/>
                    </a:cubicBezTo>
                    <a:cubicBezTo>
                      <a:pt x="54855" y="0"/>
                      <a:pt x="0" y="54855"/>
                      <a:pt x="0" y="123424"/>
                    </a:cubicBezTo>
                    <a:cubicBezTo>
                      <a:pt x="0" y="191993"/>
                      <a:pt x="54855" y="246849"/>
                      <a:pt x="123425" y="246849"/>
                    </a:cubicBezTo>
                    <a:cubicBezTo>
                      <a:pt x="191994" y="246849"/>
                      <a:pt x="246849" y="191993"/>
                      <a:pt x="246849" y="123424"/>
                    </a:cubicBezTo>
                    <a:lnTo>
                      <a:pt x="246849" y="123424"/>
                    </a:lnTo>
                    <a:close/>
                    <a:moveTo>
                      <a:pt x="123425" y="205707"/>
                    </a:moveTo>
                    <a:cubicBezTo>
                      <a:pt x="79539" y="205707"/>
                      <a:pt x="41142" y="170051"/>
                      <a:pt x="41142" y="123424"/>
                    </a:cubicBezTo>
                    <a:cubicBezTo>
                      <a:pt x="41142" y="79540"/>
                      <a:pt x="76797" y="41141"/>
                      <a:pt x="123425" y="41141"/>
                    </a:cubicBezTo>
                    <a:cubicBezTo>
                      <a:pt x="170050" y="41141"/>
                      <a:pt x="205708" y="76797"/>
                      <a:pt x="205708" y="123424"/>
                    </a:cubicBezTo>
                    <a:cubicBezTo>
                      <a:pt x="205708" y="170051"/>
                      <a:pt x="167308" y="205707"/>
                      <a:pt x="123425" y="205707"/>
                    </a:cubicBezTo>
                    <a:lnTo>
                      <a:pt x="123425" y="205707"/>
                    </a:lnTo>
                    <a:close/>
                  </a:path>
                </a:pathLst>
              </a:custGeom>
              <a:solidFill>
                <a:srgbClr val="000000"/>
              </a:solidFill>
              <a:ln w="27426" cap="flat">
                <a:noFill/>
                <a:prstDash val="solid"/>
                <a:miter/>
              </a:ln>
            </p:spPr>
            <p:txBody>
              <a:bodyPr rtlCol="0" anchor="ctr"/>
              <a:lstStyle/>
              <a:p>
                <a:endParaRPr lang="en-US"/>
              </a:p>
            </p:txBody>
          </p:sp>
          <p:sp>
            <p:nvSpPr>
              <p:cNvPr id="28" name="Freeform 1120">
                <a:extLst>
                  <a:ext uri="{FF2B5EF4-FFF2-40B4-BE49-F238E27FC236}">
                    <a16:creationId xmlns:a16="http://schemas.microsoft.com/office/drawing/2014/main" id="{71563E24-C5B5-3B10-1D6A-BDD4EADA8616}"/>
                  </a:ext>
                </a:extLst>
              </p:cNvPr>
              <p:cNvSpPr/>
              <p:nvPr/>
            </p:nvSpPr>
            <p:spPr>
              <a:xfrm>
                <a:off x="9399537" y="2577678"/>
                <a:ext cx="246849" cy="246848"/>
              </a:xfrm>
              <a:custGeom>
                <a:avLst/>
                <a:gdLst>
                  <a:gd name="connsiteX0" fmla="*/ 246849 w 246849"/>
                  <a:gd name="connsiteY0" fmla="*/ 123424 h 246848"/>
                  <a:gd name="connsiteX1" fmla="*/ 123425 w 246849"/>
                  <a:gd name="connsiteY1" fmla="*/ 0 h 246848"/>
                  <a:gd name="connsiteX2" fmla="*/ 0 w 246849"/>
                  <a:gd name="connsiteY2" fmla="*/ 123424 h 246848"/>
                  <a:gd name="connsiteX3" fmla="*/ 123425 w 246849"/>
                  <a:gd name="connsiteY3" fmla="*/ 246849 h 246848"/>
                  <a:gd name="connsiteX4" fmla="*/ 246849 w 246849"/>
                  <a:gd name="connsiteY4" fmla="*/ 123424 h 246848"/>
                  <a:gd name="connsiteX5" fmla="*/ 246849 w 246849"/>
                  <a:gd name="connsiteY5" fmla="*/ 123424 h 246848"/>
                  <a:gd name="connsiteX6" fmla="*/ 123425 w 246849"/>
                  <a:gd name="connsiteY6" fmla="*/ 205707 h 246848"/>
                  <a:gd name="connsiteX7" fmla="*/ 41142 w 246849"/>
                  <a:gd name="connsiteY7" fmla="*/ 123424 h 246848"/>
                  <a:gd name="connsiteX8" fmla="*/ 123425 w 246849"/>
                  <a:gd name="connsiteY8" fmla="*/ 41141 h 246848"/>
                  <a:gd name="connsiteX9" fmla="*/ 205708 w 246849"/>
                  <a:gd name="connsiteY9" fmla="*/ 123424 h 246848"/>
                  <a:gd name="connsiteX10" fmla="*/ 123425 w 246849"/>
                  <a:gd name="connsiteY10" fmla="*/ 205707 h 246848"/>
                  <a:gd name="connsiteX11" fmla="*/ 123425 w 246849"/>
                  <a:gd name="connsiteY11" fmla="*/ 205707 h 24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849" h="246848">
                    <a:moveTo>
                      <a:pt x="246849" y="123424"/>
                    </a:moveTo>
                    <a:cubicBezTo>
                      <a:pt x="246849" y="54855"/>
                      <a:pt x="191994" y="0"/>
                      <a:pt x="123425" y="0"/>
                    </a:cubicBezTo>
                    <a:cubicBezTo>
                      <a:pt x="54855" y="0"/>
                      <a:pt x="0" y="54855"/>
                      <a:pt x="0" y="123424"/>
                    </a:cubicBezTo>
                    <a:cubicBezTo>
                      <a:pt x="0" y="191993"/>
                      <a:pt x="54855" y="246849"/>
                      <a:pt x="123425" y="246849"/>
                    </a:cubicBezTo>
                    <a:cubicBezTo>
                      <a:pt x="191994" y="246849"/>
                      <a:pt x="246849" y="191993"/>
                      <a:pt x="246849" y="123424"/>
                    </a:cubicBezTo>
                    <a:lnTo>
                      <a:pt x="246849" y="123424"/>
                    </a:lnTo>
                    <a:close/>
                    <a:moveTo>
                      <a:pt x="123425" y="205707"/>
                    </a:moveTo>
                    <a:cubicBezTo>
                      <a:pt x="79539" y="205707"/>
                      <a:pt x="41142" y="170051"/>
                      <a:pt x="41142" y="123424"/>
                    </a:cubicBezTo>
                    <a:cubicBezTo>
                      <a:pt x="41142" y="79540"/>
                      <a:pt x="76797" y="41141"/>
                      <a:pt x="123425" y="41141"/>
                    </a:cubicBezTo>
                    <a:cubicBezTo>
                      <a:pt x="170052" y="41141"/>
                      <a:pt x="205708" y="76797"/>
                      <a:pt x="205708" y="123424"/>
                    </a:cubicBezTo>
                    <a:cubicBezTo>
                      <a:pt x="205708" y="170051"/>
                      <a:pt x="170052" y="205707"/>
                      <a:pt x="123425" y="205707"/>
                    </a:cubicBezTo>
                    <a:lnTo>
                      <a:pt x="123425" y="205707"/>
                    </a:lnTo>
                    <a:close/>
                  </a:path>
                </a:pathLst>
              </a:custGeom>
              <a:solidFill>
                <a:srgbClr val="000000"/>
              </a:solidFill>
              <a:ln w="27426" cap="flat">
                <a:noFill/>
                <a:prstDash val="solid"/>
                <a:miter/>
              </a:ln>
            </p:spPr>
            <p:txBody>
              <a:bodyPr rtlCol="0" anchor="ctr"/>
              <a:lstStyle/>
              <a:p>
                <a:endParaRPr lang="en-US"/>
              </a:p>
            </p:txBody>
          </p:sp>
          <p:sp>
            <p:nvSpPr>
              <p:cNvPr id="29" name="Freeform 1121">
                <a:extLst>
                  <a:ext uri="{FF2B5EF4-FFF2-40B4-BE49-F238E27FC236}">
                    <a16:creationId xmlns:a16="http://schemas.microsoft.com/office/drawing/2014/main" id="{30048452-03B2-BBA8-E44C-C4B9B04968A2}"/>
                  </a:ext>
                </a:extLst>
              </p:cNvPr>
              <p:cNvSpPr/>
              <p:nvPr/>
            </p:nvSpPr>
            <p:spPr>
              <a:xfrm>
                <a:off x="8667218" y="2824527"/>
                <a:ext cx="1039753" cy="296218"/>
              </a:xfrm>
              <a:custGeom>
                <a:avLst/>
                <a:gdLst>
                  <a:gd name="connsiteX0" fmla="*/ 855744 w 1039753"/>
                  <a:gd name="connsiteY0" fmla="*/ 0 h 296218"/>
                  <a:gd name="connsiteX1" fmla="*/ 688434 w 1039753"/>
                  <a:gd name="connsiteY1" fmla="*/ 101482 h 296218"/>
                  <a:gd name="connsiteX2" fmla="*/ 521126 w 1039753"/>
                  <a:gd name="connsiteY2" fmla="*/ 0 h 296218"/>
                  <a:gd name="connsiteX3" fmla="*/ 353818 w 1039753"/>
                  <a:gd name="connsiteY3" fmla="*/ 101482 h 296218"/>
                  <a:gd name="connsiteX4" fmla="*/ 186508 w 1039753"/>
                  <a:gd name="connsiteY4" fmla="*/ 0 h 296218"/>
                  <a:gd name="connsiteX5" fmla="*/ 0 w 1039753"/>
                  <a:gd name="connsiteY5" fmla="*/ 183765 h 296218"/>
                  <a:gd name="connsiteX6" fmla="*/ 0 w 1039753"/>
                  <a:gd name="connsiteY6" fmla="*/ 277019 h 296218"/>
                  <a:gd name="connsiteX7" fmla="*/ 19200 w 1039753"/>
                  <a:gd name="connsiteY7" fmla="*/ 296218 h 296218"/>
                  <a:gd name="connsiteX8" fmla="*/ 1020310 w 1039753"/>
                  <a:gd name="connsiteY8" fmla="*/ 296218 h 296218"/>
                  <a:gd name="connsiteX9" fmla="*/ 1039510 w 1039753"/>
                  <a:gd name="connsiteY9" fmla="*/ 277019 h 296218"/>
                  <a:gd name="connsiteX10" fmla="*/ 1039510 w 1039753"/>
                  <a:gd name="connsiteY10" fmla="*/ 183765 h 296218"/>
                  <a:gd name="connsiteX11" fmla="*/ 855744 w 1039753"/>
                  <a:gd name="connsiteY11" fmla="*/ 0 h 296218"/>
                  <a:gd name="connsiteX12" fmla="*/ 855744 w 1039753"/>
                  <a:gd name="connsiteY12" fmla="*/ 0 h 296218"/>
                  <a:gd name="connsiteX13" fmla="*/ 523868 w 1039753"/>
                  <a:gd name="connsiteY13" fmla="*/ 41141 h 296218"/>
                  <a:gd name="connsiteX14" fmla="*/ 669236 w 1039753"/>
                  <a:gd name="connsiteY14" fmla="*/ 183765 h 296218"/>
                  <a:gd name="connsiteX15" fmla="*/ 669236 w 1039753"/>
                  <a:gd name="connsiteY15" fmla="*/ 257819 h 296218"/>
                  <a:gd name="connsiteX16" fmla="*/ 375759 w 1039753"/>
                  <a:gd name="connsiteY16" fmla="*/ 257819 h 296218"/>
                  <a:gd name="connsiteX17" fmla="*/ 375759 w 1039753"/>
                  <a:gd name="connsiteY17" fmla="*/ 183765 h 296218"/>
                  <a:gd name="connsiteX18" fmla="*/ 523868 w 1039753"/>
                  <a:gd name="connsiteY18" fmla="*/ 41141 h 296218"/>
                  <a:gd name="connsiteX19" fmla="*/ 523868 w 1039753"/>
                  <a:gd name="connsiteY19" fmla="*/ 41141 h 296218"/>
                  <a:gd name="connsiteX20" fmla="*/ 43884 w 1039753"/>
                  <a:gd name="connsiteY20" fmla="*/ 183765 h 296218"/>
                  <a:gd name="connsiteX21" fmla="*/ 189252 w 1039753"/>
                  <a:gd name="connsiteY21" fmla="*/ 41141 h 296218"/>
                  <a:gd name="connsiteX22" fmla="*/ 334618 w 1039753"/>
                  <a:gd name="connsiteY22" fmla="*/ 183765 h 296218"/>
                  <a:gd name="connsiteX23" fmla="*/ 334618 w 1039753"/>
                  <a:gd name="connsiteY23" fmla="*/ 257819 h 296218"/>
                  <a:gd name="connsiteX24" fmla="*/ 41142 w 1039753"/>
                  <a:gd name="connsiteY24" fmla="*/ 257819 h 296218"/>
                  <a:gd name="connsiteX25" fmla="*/ 41142 w 1039753"/>
                  <a:gd name="connsiteY25" fmla="*/ 183765 h 296218"/>
                  <a:gd name="connsiteX26" fmla="*/ 1003852 w 1039753"/>
                  <a:gd name="connsiteY26" fmla="*/ 255077 h 296218"/>
                  <a:gd name="connsiteX27" fmla="*/ 710377 w 1039753"/>
                  <a:gd name="connsiteY27" fmla="*/ 255077 h 296218"/>
                  <a:gd name="connsiteX28" fmla="*/ 710377 w 1039753"/>
                  <a:gd name="connsiteY28" fmla="*/ 181022 h 296218"/>
                  <a:gd name="connsiteX29" fmla="*/ 855744 w 1039753"/>
                  <a:gd name="connsiteY29" fmla="*/ 38399 h 296218"/>
                  <a:gd name="connsiteX30" fmla="*/ 1001110 w 1039753"/>
                  <a:gd name="connsiteY30" fmla="*/ 181022 h 296218"/>
                  <a:gd name="connsiteX31" fmla="*/ 1001110 w 1039753"/>
                  <a:gd name="connsiteY31" fmla="*/ 255077 h 29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39753" h="296218">
                    <a:moveTo>
                      <a:pt x="855744" y="0"/>
                    </a:moveTo>
                    <a:cubicBezTo>
                      <a:pt x="781689" y="0"/>
                      <a:pt x="718605" y="41141"/>
                      <a:pt x="688434" y="101482"/>
                    </a:cubicBezTo>
                    <a:cubicBezTo>
                      <a:pt x="658264" y="43884"/>
                      <a:pt x="595181" y="0"/>
                      <a:pt x="521126" y="0"/>
                    </a:cubicBezTo>
                    <a:cubicBezTo>
                      <a:pt x="447071" y="0"/>
                      <a:pt x="383987" y="41141"/>
                      <a:pt x="353818" y="101482"/>
                    </a:cubicBezTo>
                    <a:cubicBezTo>
                      <a:pt x="323646" y="43884"/>
                      <a:pt x="260563" y="0"/>
                      <a:pt x="186508" y="0"/>
                    </a:cubicBezTo>
                    <a:cubicBezTo>
                      <a:pt x="85025" y="0"/>
                      <a:pt x="0" y="82283"/>
                      <a:pt x="0" y="183765"/>
                    </a:cubicBezTo>
                    <a:lnTo>
                      <a:pt x="0" y="277019"/>
                    </a:lnTo>
                    <a:cubicBezTo>
                      <a:pt x="0" y="287990"/>
                      <a:pt x="8228" y="296218"/>
                      <a:pt x="19200" y="296218"/>
                    </a:cubicBezTo>
                    <a:lnTo>
                      <a:pt x="1020310" y="296218"/>
                    </a:lnTo>
                    <a:cubicBezTo>
                      <a:pt x="1031280" y="296218"/>
                      <a:pt x="1039510" y="287990"/>
                      <a:pt x="1039510" y="277019"/>
                    </a:cubicBezTo>
                    <a:lnTo>
                      <a:pt x="1039510" y="183765"/>
                    </a:lnTo>
                    <a:cubicBezTo>
                      <a:pt x="1044994" y="82283"/>
                      <a:pt x="957227" y="0"/>
                      <a:pt x="855744" y="0"/>
                    </a:cubicBezTo>
                    <a:lnTo>
                      <a:pt x="855744" y="0"/>
                    </a:lnTo>
                    <a:close/>
                    <a:moveTo>
                      <a:pt x="523868" y="41141"/>
                    </a:moveTo>
                    <a:cubicBezTo>
                      <a:pt x="603409" y="41141"/>
                      <a:pt x="669236" y="106968"/>
                      <a:pt x="669236" y="183765"/>
                    </a:cubicBezTo>
                    <a:lnTo>
                      <a:pt x="669236" y="257819"/>
                    </a:lnTo>
                    <a:lnTo>
                      <a:pt x="375759" y="257819"/>
                    </a:lnTo>
                    <a:lnTo>
                      <a:pt x="375759" y="183765"/>
                    </a:lnTo>
                    <a:cubicBezTo>
                      <a:pt x="375759" y="104225"/>
                      <a:pt x="444329" y="41141"/>
                      <a:pt x="523868" y="41141"/>
                    </a:cubicBezTo>
                    <a:lnTo>
                      <a:pt x="523868" y="41141"/>
                    </a:lnTo>
                    <a:close/>
                    <a:moveTo>
                      <a:pt x="43884" y="183765"/>
                    </a:moveTo>
                    <a:cubicBezTo>
                      <a:pt x="43884" y="106968"/>
                      <a:pt x="109711" y="41141"/>
                      <a:pt x="189252" y="41141"/>
                    </a:cubicBezTo>
                    <a:cubicBezTo>
                      <a:pt x="268791" y="41141"/>
                      <a:pt x="334618" y="106968"/>
                      <a:pt x="334618" y="183765"/>
                    </a:cubicBezTo>
                    <a:lnTo>
                      <a:pt x="334618" y="257819"/>
                    </a:lnTo>
                    <a:lnTo>
                      <a:pt x="41142" y="257819"/>
                    </a:lnTo>
                    <a:lnTo>
                      <a:pt x="41142" y="183765"/>
                    </a:lnTo>
                    <a:close/>
                    <a:moveTo>
                      <a:pt x="1003852" y="255077"/>
                    </a:moveTo>
                    <a:lnTo>
                      <a:pt x="710377" y="255077"/>
                    </a:lnTo>
                    <a:lnTo>
                      <a:pt x="710377" y="181022"/>
                    </a:lnTo>
                    <a:cubicBezTo>
                      <a:pt x="710377" y="104225"/>
                      <a:pt x="776203" y="38399"/>
                      <a:pt x="855744" y="38399"/>
                    </a:cubicBezTo>
                    <a:cubicBezTo>
                      <a:pt x="935283" y="38399"/>
                      <a:pt x="1001110" y="104225"/>
                      <a:pt x="1001110" y="181022"/>
                    </a:cubicBezTo>
                    <a:lnTo>
                      <a:pt x="1001110" y="255077"/>
                    </a:lnTo>
                    <a:close/>
                  </a:path>
                </a:pathLst>
              </a:custGeom>
              <a:solidFill>
                <a:srgbClr val="000000"/>
              </a:solidFill>
              <a:ln w="27426" cap="flat">
                <a:noFill/>
                <a:prstDash val="solid"/>
                <a:miter/>
              </a:ln>
            </p:spPr>
            <p:txBody>
              <a:bodyPr rtlCol="0" anchor="ctr"/>
              <a:lstStyle/>
              <a:p>
                <a:endParaRPr lang="en-US"/>
              </a:p>
            </p:txBody>
          </p:sp>
          <p:sp>
            <p:nvSpPr>
              <p:cNvPr id="30" name="Freeform 1122">
                <a:extLst>
                  <a:ext uri="{FF2B5EF4-FFF2-40B4-BE49-F238E27FC236}">
                    <a16:creationId xmlns:a16="http://schemas.microsoft.com/office/drawing/2014/main" id="{69D87D46-C1B8-AE80-CB24-F45A63C5F47C}"/>
                  </a:ext>
                </a:extLst>
              </p:cNvPr>
              <p:cNvSpPr/>
              <p:nvPr/>
            </p:nvSpPr>
            <p:spPr>
              <a:xfrm>
                <a:off x="9130746" y="2201920"/>
                <a:ext cx="120680" cy="120681"/>
              </a:xfrm>
              <a:custGeom>
                <a:avLst/>
                <a:gdLst>
                  <a:gd name="connsiteX0" fmla="*/ 60340 w 120680"/>
                  <a:gd name="connsiteY0" fmla="*/ 0 h 120681"/>
                  <a:gd name="connsiteX1" fmla="*/ 0 w 120680"/>
                  <a:gd name="connsiteY1" fmla="*/ 60341 h 120681"/>
                  <a:gd name="connsiteX2" fmla="*/ 60340 w 120680"/>
                  <a:gd name="connsiteY2" fmla="*/ 120681 h 120681"/>
                  <a:gd name="connsiteX3" fmla="*/ 120681 w 120680"/>
                  <a:gd name="connsiteY3" fmla="*/ 60341 h 120681"/>
                  <a:gd name="connsiteX4" fmla="*/ 60340 w 120680"/>
                  <a:gd name="connsiteY4" fmla="*/ 0 h 120681"/>
                  <a:gd name="connsiteX5" fmla="*/ 60340 w 120680"/>
                  <a:gd name="connsiteY5" fmla="*/ 0 h 120681"/>
                  <a:gd name="connsiteX6" fmla="*/ 60340 w 120680"/>
                  <a:gd name="connsiteY6" fmla="*/ 79540 h 120681"/>
                  <a:gd name="connsiteX7" fmla="*/ 41142 w 120680"/>
                  <a:gd name="connsiteY7" fmla="*/ 60341 h 120681"/>
                  <a:gd name="connsiteX8" fmla="*/ 60340 w 120680"/>
                  <a:gd name="connsiteY8" fmla="*/ 41141 h 120681"/>
                  <a:gd name="connsiteX9" fmla="*/ 79539 w 120680"/>
                  <a:gd name="connsiteY9" fmla="*/ 60341 h 120681"/>
                  <a:gd name="connsiteX10" fmla="*/ 60340 w 120680"/>
                  <a:gd name="connsiteY10" fmla="*/ 79540 h 120681"/>
                  <a:gd name="connsiteX11" fmla="*/ 60340 w 120680"/>
                  <a:gd name="connsiteY11" fmla="*/ 79540 h 1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80" h="120681">
                    <a:moveTo>
                      <a:pt x="60340" y="0"/>
                    </a:moveTo>
                    <a:cubicBezTo>
                      <a:pt x="27428" y="0"/>
                      <a:pt x="0" y="27428"/>
                      <a:pt x="0" y="60341"/>
                    </a:cubicBezTo>
                    <a:cubicBezTo>
                      <a:pt x="0" y="93254"/>
                      <a:pt x="27428" y="120681"/>
                      <a:pt x="60340" y="120681"/>
                    </a:cubicBezTo>
                    <a:cubicBezTo>
                      <a:pt x="93253" y="120681"/>
                      <a:pt x="120681" y="93254"/>
                      <a:pt x="120681" y="60341"/>
                    </a:cubicBezTo>
                    <a:cubicBezTo>
                      <a:pt x="120681" y="27428"/>
                      <a:pt x="93253" y="0"/>
                      <a:pt x="60340" y="0"/>
                    </a:cubicBezTo>
                    <a:lnTo>
                      <a:pt x="60340" y="0"/>
                    </a:lnTo>
                    <a:close/>
                    <a:moveTo>
                      <a:pt x="60340" y="79540"/>
                    </a:moveTo>
                    <a:cubicBezTo>
                      <a:pt x="49369" y="79540"/>
                      <a:pt x="41142" y="71312"/>
                      <a:pt x="41142" y="60341"/>
                    </a:cubicBezTo>
                    <a:cubicBezTo>
                      <a:pt x="41142" y="49369"/>
                      <a:pt x="49369" y="41141"/>
                      <a:pt x="60340" y="41141"/>
                    </a:cubicBezTo>
                    <a:cubicBezTo>
                      <a:pt x="71311" y="41141"/>
                      <a:pt x="79539" y="49369"/>
                      <a:pt x="79539" y="60341"/>
                    </a:cubicBezTo>
                    <a:cubicBezTo>
                      <a:pt x="79539" y="71312"/>
                      <a:pt x="71311" y="79540"/>
                      <a:pt x="60340" y="79540"/>
                    </a:cubicBezTo>
                    <a:lnTo>
                      <a:pt x="60340" y="79540"/>
                    </a:lnTo>
                    <a:close/>
                  </a:path>
                </a:pathLst>
              </a:custGeom>
              <a:solidFill>
                <a:srgbClr val="000000"/>
              </a:solidFill>
              <a:ln w="27426" cap="flat">
                <a:noFill/>
                <a:prstDash val="solid"/>
                <a:miter/>
              </a:ln>
            </p:spPr>
            <p:txBody>
              <a:bodyPr rtlCol="0" anchor="ctr"/>
              <a:lstStyle/>
              <a:p>
                <a:endParaRPr lang="en-US"/>
              </a:p>
            </p:txBody>
          </p:sp>
          <p:sp>
            <p:nvSpPr>
              <p:cNvPr id="31" name="Freeform 1123">
                <a:extLst>
                  <a:ext uri="{FF2B5EF4-FFF2-40B4-BE49-F238E27FC236}">
                    <a16:creationId xmlns:a16="http://schemas.microsoft.com/office/drawing/2014/main" id="{970E89AF-2DCB-B2B5-5CB3-15042846EB2E}"/>
                  </a:ext>
                </a:extLst>
              </p:cNvPr>
              <p:cNvSpPr/>
              <p:nvPr/>
            </p:nvSpPr>
            <p:spPr>
              <a:xfrm>
                <a:off x="8966180" y="2201920"/>
                <a:ext cx="120680" cy="120681"/>
              </a:xfrm>
              <a:custGeom>
                <a:avLst/>
                <a:gdLst>
                  <a:gd name="connsiteX0" fmla="*/ 0 w 120680"/>
                  <a:gd name="connsiteY0" fmla="*/ 60341 h 120681"/>
                  <a:gd name="connsiteX1" fmla="*/ 60340 w 120680"/>
                  <a:gd name="connsiteY1" fmla="*/ 120681 h 120681"/>
                  <a:gd name="connsiteX2" fmla="*/ 120681 w 120680"/>
                  <a:gd name="connsiteY2" fmla="*/ 60341 h 120681"/>
                  <a:gd name="connsiteX3" fmla="*/ 60340 w 120680"/>
                  <a:gd name="connsiteY3" fmla="*/ 0 h 120681"/>
                  <a:gd name="connsiteX4" fmla="*/ 0 w 120680"/>
                  <a:gd name="connsiteY4" fmla="*/ 60341 h 120681"/>
                  <a:gd name="connsiteX5" fmla="*/ 0 w 120680"/>
                  <a:gd name="connsiteY5" fmla="*/ 60341 h 120681"/>
                  <a:gd name="connsiteX6" fmla="*/ 82283 w 120680"/>
                  <a:gd name="connsiteY6" fmla="*/ 60341 h 120681"/>
                  <a:gd name="connsiteX7" fmla="*/ 63083 w 120680"/>
                  <a:gd name="connsiteY7" fmla="*/ 79540 h 120681"/>
                  <a:gd name="connsiteX8" fmla="*/ 43884 w 120680"/>
                  <a:gd name="connsiteY8" fmla="*/ 60341 h 120681"/>
                  <a:gd name="connsiteX9" fmla="*/ 63083 w 120680"/>
                  <a:gd name="connsiteY9" fmla="*/ 41141 h 120681"/>
                  <a:gd name="connsiteX10" fmla="*/ 82283 w 120680"/>
                  <a:gd name="connsiteY10" fmla="*/ 60341 h 120681"/>
                  <a:gd name="connsiteX11" fmla="*/ 82283 w 120680"/>
                  <a:gd name="connsiteY11" fmla="*/ 60341 h 1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80" h="120681">
                    <a:moveTo>
                      <a:pt x="0" y="60341"/>
                    </a:moveTo>
                    <a:cubicBezTo>
                      <a:pt x="0" y="93254"/>
                      <a:pt x="27428" y="120681"/>
                      <a:pt x="60340" y="120681"/>
                    </a:cubicBezTo>
                    <a:cubicBezTo>
                      <a:pt x="93253" y="120681"/>
                      <a:pt x="120681" y="93254"/>
                      <a:pt x="120681" y="60341"/>
                    </a:cubicBezTo>
                    <a:cubicBezTo>
                      <a:pt x="120681" y="27428"/>
                      <a:pt x="93253" y="0"/>
                      <a:pt x="60340" y="0"/>
                    </a:cubicBezTo>
                    <a:cubicBezTo>
                      <a:pt x="27428" y="0"/>
                      <a:pt x="0" y="27428"/>
                      <a:pt x="0" y="60341"/>
                    </a:cubicBezTo>
                    <a:lnTo>
                      <a:pt x="0" y="60341"/>
                    </a:lnTo>
                    <a:close/>
                    <a:moveTo>
                      <a:pt x="82283" y="60341"/>
                    </a:moveTo>
                    <a:cubicBezTo>
                      <a:pt x="82283" y="71312"/>
                      <a:pt x="74053" y="79540"/>
                      <a:pt x="63083" y="79540"/>
                    </a:cubicBezTo>
                    <a:cubicBezTo>
                      <a:pt x="52112" y="79540"/>
                      <a:pt x="43884" y="71312"/>
                      <a:pt x="43884" y="60341"/>
                    </a:cubicBezTo>
                    <a:cubicBezTo>
                      <a:pt x="43884" y="49369"/>
                      <a:pt x="52112" y="41141"/>
                      <a:pt x="63083" y="41141"/>
                    </a:cubicBezTo>
                    <a:cubicBezTo>
                      <a:pt x="71311" y="41141"/>
                      <a:pt x="82283" y="49369"/>
                      <a:pt x="82283" y="60341"/>
                    </a:cubicBezTo>
                    <a:lnTo>
                      <a:pt x="82283" y="60341"/>
                    </a:lnTo>
                    <a:close/>
                  </a:path>
                </a:pathLst>
              </a:custGeom>
              <a:solidFill>
                <a:srgbClr val="000000"/>
              </a:solidFill>
              <a:ln w="27426" cap="flat">
                <a:noFill/>
                <a:prstDash val="solid"/>
                <a:miter/>
              </a:ln>
            </p:spPr>
            <p:txBody>
              <a:bodyPr rtlCol="0" anchor="ctr"/>
              <a:lstStyle/>
              <a:p>
                <a:endParaRPr lang="en-US"/>
              </a:p>
            </p:txBody>
          </p:sp>
          <p:sp>
            <p:nvSpPr>
              <p:cNvPr id="32" name="Freeform 1124">
                <a:extLst>
                  <a:ext uri="{FF2B5EF4-FFF2-40B4-BE49-F238E27FC236}">
                    <a16:creationId xmlns:a16="http://schemas.microsoft.com/office/drawing/2014/main" id="{A1F39777-8998-CF72-D6D8-ED79DC54FAEF}"/>
                  </a:ext>
                </a:extLst>
              </p:cNvPr>
              <p:cNvSpPr/>
              <p:nvPr/>
            </p:nvSpPr>
            <p:spPr>
              <a:xfrm>
                <a:off x="9292568" y="2201920"/>
                <a:ext cx="120682" cy="120681"/>
              </a:xfrm>
              <a:custGeom>
                <a:avLst/>
                <a:gdLst>
                  <a:gd name="connsiteX0" fmla="*/ 120682 w 120682"/>
                  <a:gd name="connsiteY0" fmla="*/ 60341 h 120681"/>
                  <a:gd name="connsiteX1" fmla="*/ 60341 w 120682"/>
                  <a:gd name="connsiteY1" fmla="*/ 0 h 120681"/>
                  <a:gd name="connsiteX2" fmla="*/ 0 w 120682"/>
                  <a:gd name="connsiteY2" fmla="*/ 60341 h 120681"/>
                  <a:gd name="connsiteX3" fmla="*/ 60341 w 120682"/>
                  <a:gd name="connsiteY3" fmla="*/ 120681 h 120681"/>
                  <a:gd name="connsiteX4" fmla="*/ 120682 w 120682"/>
                  <a:gd name="connsiteY4" fmla="*/ 60341 h 120681"/>
                  <a:gd name="connsiteX5" fmla="*/ 120682 w 120682"/>
                  <a:gd name="connsiteY5" fmla="*/ 60341 h 120681"/>
                  <a:gd name="connsiteX6" fmla="*/ 41142 w 120682"/>
                  <a:gd name="connsiteY6" fmla="*/ 60341 h 120681"/>
                  <a:gd name="connsiteX7" fmla="*/ 60341 w 120682"/>
                  <a:gd name="connsiteY7" fmla="*/ 41141 h 120681"/>
                  <a:gd name="connsiteX8" fmla="*/ 79541 w 120682"/>
                  <a:gd name="connsiteY8" fmla="*/ 60341 h 120681"/>
                  <a:gd name="connsiteX9" fmla="*/ 60341 w 120682"/>
                  <a:gd name="connsiteY9" fmla="*/ 79540 h 120681"/>
                  <a:gd name="connsiteX10" fmla="*/ 41142 w 120682"/>
                  <a:gd name="connsiteY10" fmla="*/ 60341 h 120681"/>
                  <a:gd name="connsiteX11" fmla="*/ 41142 w 120682"/>
                  <a:gd name="connsiteY11" fmla="*/ 60341 h 1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82" h="120681">
                    <a:moveTo>
                      <a:pt x="120682" y="60341"/>
                    </a:moveTo>
                    <a:cubicBezTo>
                      <a:pt x="120682" y="27428"/>
                      <a:pt x="93255" y="0"/>
                      <a:pt x="60341" y="0"/>
                    </a:cubicBezTo>
                    <a:cubicBezTo>
                      <a:pt x="27428" y="0"/>
                      <a:pt x="0" y="27428"/>
                      <a:pt x="0" y="60341"/>
                    </a:cubicBezTo>
                    <a:cubicBezTo>
                      <a:pt x="0" y="93254"/>
                      <a:pt x="27428" y="120681"/>
                      <a:pt x="60341" y="120681"/>
                    </a:cubicBezTo>
                    <a:cubicBezTo>
                      <a:pt x="93255" y="120681"/>
                      <a:pt x="120682" y="93254"/>
                      <a:pt x="120682" y="60341"/>
                    </a:cubicBezTo>
                    <a:lnTo>
                      <a:pt x="120682" y="60341"/>
                    </a:lnTo>
                    <a:close/>
                    <a:moveTo>
                      <a:pt x="41142" y="60341"/>
                    </a:moveTo>
                    <a:cubicBezTo>
                      <a:pt x="41142" y="49369"/>
                      <a:pt x="49369" y="41141"/>
                      <a:pt x="60341" y="41141"/>
                    </a:cubicBezTo>
                    <a:cubicBezTo>
                      <a:pt x="71313" y="41141"/>
                      <a:pt x="79541" y="49369"/>
                      <a:pt x="79541" y="60341"/>
                    </a:cubicBezTo>
                    <a:cubicBezTo>
                      <a:pt x="79541" y="71312"/>
                      <a:pt x="71313" y="79540"/>
                      <a:pt x="60341" y="79540"/>
                    </a:cubicBezTo>
                    <a:cubicBezTo>
                      <a:pt x="49369" y="79540"/>
                      <a:pt x="41142" y="71312"/>
                      <a:pt x="41142" y="60341"/>
                    </a:cubicBezTo>
                    <a:lnTo>
                      <a:pt x="41142" y="60341"/>
                    </a:lnTo>
                    <a:close/>
                  </a:path>
                </a:pathLst>
              </a:custGeom>
              <a:solidFill>
                <a:srgbClr val="000000"/>
              </a:solidFill>
              <a:ln w="27426" cap="flat">
                <a:noFill/>
                <a:prstDash val="solid"/>
                <a:miter/>
              </a:ln>
            </p:spPr>
            <p:txBody>
              <a:bodyPr rtlCol="0" anchor="ctr"/>
              <a:lstStyle/>
              <a:p>
                <a:endParaRPr lang="en-US"/>
              </a:p>
            </p:txBody>
          </p:sp>
          <p:sp>
            <p:nvSpPr>
              <p:cNvPr id="33" name="Freeform 1125">
                <a:extLst>
                  <a:ext uri="{FF2B5EF4-FFF2-40B4-BE49-F238E27FC236}">
                    <a16:creationId xmlns:a16="http://schemas.microsoft.com/office/drawing/2014/main" id="{05BA7F50-D43A-FF1A-AF46-A491E38BD353}"/>
                  </a:ext>
                </a:extLst>
              </p:cNvPr>
              <p:cNvSpPr/>
              <p:nvPr/>
            </p:nvSpPr>
            <p:spPr>
              <a:xfrm>
                <a:off x="9171887" y="2080812"/>
                <a:ext cx="38397" cy="38825"/>
              </a:xfrm>
              <a:custGeom>
                <a:avLst/>
                <a:gdLst>
                  <a:gd name="connsiteX0" fmla="*/ 38398 w 38397"/>
                  <a:gd name="connsiteY0" fmla="*/ 19625 h 38825"/>
                  <a:gd name="connsiteX1" fmla="*/ 19198 w 38397"/>
                  <a:gd name="connsiteY1" fmla="*/ 38825 h 38825"/>
                  <a:gd name="connsiteX2" fmla="*/ 0 w 38397"/>
                  <a:gd name="connsiteY2" fmla="*/ 19625 h 38825"/>
                  <a:gd name="connsiteX3" fmla="*/ 19198 w 38397"/>
                  <a:gd name="connsiteY3" fmla="*/ 426 h 38825"/>
                  <a:gd name="connsiteX4" fmla="*/ 38398 w 38397"/>
                  <a:gd name="connsiteY4" fmla="*/ 19625 h 38825"/>
                  <a:gd name="connsiteX5" fmla="*/ 38398 w 38397"/>
                  <a:gd name="connsiteY5" fmla="*/ 19625 h 3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97" h="38825">
                    <a:moveTo>
                      <a:pt x="38398" y="19625"/>
                    </a:moveTo>
                    <a:cubicBezTo>
                      <a:pt x="38398" y="30597"/>
                      <a:pt x="30170" y="38825"/>
                      <a:pt x="19198" y="38825"/>
                    </a:cubicBezTo>
                    <a:cubicBezTo>
                      <a:pt x="8228" y="38825"/>
                      <a:pt x="0" y="30597"/>
                      <a:pt x="0" y="19625"/>
                    </a:cubicBezTo>
                    <a:cubicBezTo>
                      <a:pt x="0" y="8655"/>
                      <a:pt x="8228" y="426"/>
                      <a:pt x="19198" y="426"/>
                    </a:cubicBezTo>
                    <a:cubicBezTo>
                      <a:pt x="30170" y="-2316"/>
                      <a:pt x="38398" y="8655"/>
                      <a:pt x="38398" y="19625"/>
                    </a:cubicBezTo>
                    <a:lnTo>
                      <a:pt x="38398" y="19625"/>
                    </a:lnTo>
                    <a:close/>
                  </a:path>
                </a:pathLst>
              </a:custGeom>
              <a:solidFill>
                <a:srgbClr val="000000"/>
              </a:solidFill>
              <a:ln w="27426" cap="flat">
                <a:noFill/>
                <a:prstDash val="solid"/>
                <a:miter/>
              </a:ln>
            </p:spPr>
            <p:txBody>
              <a:bodyPr rtlCol="0" anchor="ctr"/>
              <a:lstStyle/>
              <a:p>
                <a:endParaRPr lang="en-US"/>
              </a:p>
            </p:txBody>
          </p:sp>
          <p:sp>
            <p:nvSpPr>
              <p:cNvPr id="34" name="Freeform 1126">
                <a:extLst>
                  <a:ext uri="{FF2B5EF4-FFF2-40B4-BE49-F238E27FC236}">
                    <a16:creationId xmlns:a16="http://schemas.microsoft.com/office/drawing/2014/main" id="{C624A9CA-4289-1F2F-1BAC-12B353354E5D}"/>
                  </a:ext>
                </a:extLst>
              </p:cNvPr>
              <p:cNvSpPr/>
              <p:nvPr/>
            </p:nvSpPr>
            <p:spPr>
              <a:xfrm>
                <a:off x="8763214" y="2081238"/>
                <a:ext cx="855743" cy="460784"/>
              </a:xfrm>
              <a:custGeom>
                <a:avLst/>
                <a:gdLst>
                  <a:gd name="connsiteX0" fmla="*/ 449815 w 855743"/>
                  <a:gd name="connsiteY0" fmla="*/ 334617 h 460784"/>
                  <a:gd name="connsiteX1" fmla="*/ 427871 w 855743"/>
                  <a:gd name="connsiteY1" fmla="*/ 383987 h 460784"/>
                  <a:gd name="connsiteX2" fmla="*/ 405929 w 855743"/>
                  <a:gd name="connsiteY2" fmla="*/ 334617 h 460784"/>
                  <a:gd name="connsiteX3" fmla="*/ 386730 w 855743"/>
                  <a:gd name="connsiteY3" fmla="*/ 323646 h 460784"/>
                  <a:gd name="connsiteX4" fmla="*/ 183766 w 855743"/>
                  <a:gd name="connsiteY4" fmla="*/ 323646 h 460784"/>
                  <a:gd name="connsiteX5" fmla="*/ 41142 w 855743"/>
                  <a:gd name="connsiteY5" fmla="*/ 181022 h 460784"/>
                  <a:gd name="connsiteX6" fmla="*/ 183766 w 855743"/>
                  <a:gd name="connsiteY6" fmla="*/ 38399 h 460784"/>
                  <a:gd name="connsiteX7" fmla="*/ 337360 w 855743"/>
                  <a:gd name="connsiteY7" fmla="*/ 38399 h 460784"/>
                  <a:gd name="connsiteX8" fmla="*/ 356560 w 855743"/>
                  <a:gd name="connsiteY8" fmla="*/ 19199 h 460784"/>
                  <a:gd name="connsiteX9" fmla="*/ 337360 w 855743"/>
                  <a:gd name="connsiteY9" fmla="*/ 0 h 460784"/>
                  <a:gd name="connsiteX10" fmla="*/ 183766 w 855743"/>
                  <a:gd name="connsiteY10" fmla="*/ 0 h 460784"/>
                  <a:gd name="connsiteX11" fmla="*/ 0 w 855743"/>
                  <a:gd name="connsiteY11" fmla="*/ 183765 h 460784"/>
                  <a:gd name="connsiteX12" fmla="*/ 183766 w 855743"/>
                  <a:gd name="connsiteY12" fmla="*/ 367530 h 460784"/>
                  <a:gd name="connsiteX13" fmla="*/ 373016 w 855743"/>
                  <a:gd name="connsiteY13" fmla="*/ 367530 h 460784"/>
                  <a:gd name="connsiteX14" fmla="*/ 408673 w 855743"/>
                  <a:gd name="connsiteY14" fmla="*/ 449813 h 460784"/>
                  <a:gd name="connsiteX15" fmla="*/ 427871 w 855743"/>
                  <a:gd name="connsiteY15" fmla="*/ 460784 h 460784"/>
                  <a:gd name="connsiteX16" fmla="*/ 447071 w 855743"/>
                  <a:gd name="connsiteY16" fmla="*/ 449813 h 460784"/>
                  <a:gd name="connsiteX17" fmla="*/ 482726 w 855743"/>
                  <a:gd name="connsiteY17" fmla="*/ 367530 h 460784"/>
                  <a:gd name="connsiteX18" fmla="*/ 671978 w 855743"/>
                  <a:gd name="connsiteY18" fmla="*/ 367530 h 460784"/>
                  <a:gd name="connsiteX19" fmla="*/ 855744 w 855743"/>
                  <a:gd name="connsiteY19" fmla="*/ 183765 h 460784"/>
                  <a:gd name="connsiteX20" fmla="*/ 671978 w 855743"/>
                  <a:gd name="connsiteY20" fmla="*/ 0 h 460784"/>
                  <a:gd name="connsiteX21" fmla="*/ 518384 w 855743"/>
                  <a:gd name="connsiteY21" fmla="*/ 0 h 460784"/>
                  <a:gd name="connsiteX22" fmla="*/ 499184 w 855743"/>
                  <a:gd name="connsiteY22" fmla="*/ 19199 h 460784"/>
                  <a:gd name="connsiteX23" fmla="*/ 518384 w 855743"/>
                  <a:gd name="connsiteY23" fmla="*/ 38399 h 460784"/>
                  <a:gd name="connsiteX24" fmla="*/ 671978 w 855743"/>
                  <a:gd name="connsiteY24" fmla="*/ 38399 h 460784"/>
                  <a:gd name="connsiteX25" fmla="*/ 814602 w 855743"/>
                  <a:gd name="connsiteY25" fmla="*/ 181022 h 460784"/>
                  <a:gd name="connsiteX26" fmla="*/ 671978 w 855743"/>
                  <a:gd name="connsiteY26" fmla="*/ 323646 h 460784"/>
                  <a:gd name="connsiteX27" fmla="*/ 469013 w 855743"/>
                  <a:gd name="connsiteY27" fmla="*/ 323646 h 460784"/>
                  <a:gd name="connsiteX28" fmla="*/ 449815 w 855743"/>
                  <a:gd name="connsiteY28" fmla="*/ 334617 h 460784"/>
                  <a:gd name="connsiteX29" fmla="*/ 449815 w 855743"/>
                  <a:gd name="connsiteY29" fmla="*/ 334617 h 46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55743" h="460784">
                    <a:moveTo>
                      <a:pt x="449815" y="334617"/>
                    </a:moveTo>
                    <a:lnTo>
                      <a:pt x="427871" y="383987"/>
                    </a:lnTo>
                    <a:lnTo>
                      <a:pt x="405929" y="334617"/>
                    </a:lnTo>
                    <a:cubicBezTo>
                      <a:pt x="403187" y="326389"/>
                      <a:pt x="394959" y="323646"/>
                      <a:pt x="386730" y="323646"/>
                    </a:cubicBezTo>
                    <a:lnTo>
                      <a:pt x="183766" y="323646"/>
                    </a:lnTo>
                    <a:cubicBezTo>
                      <a:pt x="104225" y="323646"/>
                      <a:pt x="41142" y="260562"/>
                      <a:pt x="41142" y="181022"/>
                    </a:cubicBezTo>
                    <a:cubicBezTo>
                      <a:pt x="41142" y="101482"/>
                      <a:pt x="104225" y="38399"/>
                      <a:pt x="183766" y="38399"/>
                    </a:cubicBezTo>
                    <a:lnTo>
                      <a:pt x="337360" y="38399"/>
                    </a:lnTo>
                    <a:cubicBezTo>
                      <a:pt x="348332" y="38399"/>
                      <a:pt x="356560" y="30171"/>
                      <a:pt x="356560" y="19199"/>
                    </a:cubicBezTo>
                    <a:cubicBezTo>
                      <a:pt x="356560" y="8228"/>
                      <a:pt x="348332" y="0"/>
                      <a:pt x="337360" y="0"/>
                    </a:cubicBezTo>
                    <a:lnTo>
                      <a:pt x="183766" y="0"/>
                    </a:lnTo>
                    <a:cubicBezTo>
                      <a:pt x="82283" y="0"/>
                      <a:pt x="0" y="82283"/>
                      <a:pt x="0" y="183765"/>
                    </a:cubicBezTo>
                    <a:cubicBezTo>
                      <a:pt x="0" y="285248"/>
                      <a:pt x="82283" y="367530"/>
                      <a:pt x="183766" y="367530"/>
                    </a:cubicBezTo>
                    <a:lnTo>
                      <a:pt x="373016" y="367530"/>
                    </a:lnTo>
                    <a:lnTo>
                      <a:pt x="408673" y="449813"/>
                    </a:lnTo>
                    <a:cubicBezTo>
                      <a:pt x="411415" y="458041"/>
                      <a:pt x="419643" y="460784"/>
                      <a:pt x="427871" y="460784"/>
                    </a:cubicBezTo>
                    <a:cubicBezTo>
                      <a:pt x="436101" y="460784"/>
                      <a:pt x="444329" y="455299"/>
                      <a:pt x="447071" y="449813"/>
                    </a:cubicBezTo>
                    <a:lnTo>
                      <a:pt x="482726" y="367530"/>
                    </a:lnTo>
                    <a:lnTo>
                      <a:pt x="671978" y="367530"/>
                    </a:lnTo>
                    <a:cubicBezTo>
                      <a:pt x="773461" y="367530"/>
                      <a:pt x="855744" y="285248"/>
                      <a:pt x="855744" y="183765"/>
                    </a:cubicBezTo>
                    <a:cubicBezTo>
                      <a:pt x="855744" y="82283"/>
                      <a:pt x="773461" y="0"/>
                      <a:pt x="671978" y="0"/>
                    </a:cubicBezTo>
                    <a:lnTo>
                      <a:pt x="518384" y="0"/>
                    </a:lnTo>
                    <a:cubicBezTo>
                      <a:pt x="507412" y="0"/>
                      <a:pt x="499184" y="8228"/>
                      <a:pt x="499184" y="19199"/>
                    </a:cubicBezTo>
                    <a:cubicBezTo>
                      <a:pt x="499184" y="30171"/>
                      <a:pt x="507412" y="38399"/>
                      <a:pt x="518384" y="38399"/>
                    </a:cubicBezTo>
                    <a:lnTo>
                      <a:pt x="671978" y="38399"/>
                    </a:lnTo>
                    <a:cubicBezTo>
                      <a:pt x="751519" y="38399"/>
                      <a:pt x="814602" y="101482"/>
                      <a:pt x="814602" y="181022"/>
                    </a:cubicBezTo>
                    <a:cubicBezTo>
                      <a:pt x="814602" y="260562"/>
                      <a:pt x="751519" y="323646"/>
                      <a:pt x="671978" y="323646"/>
                    </a:cubicBezTo>
                    <a:lnTo>
                      <a:pt x="469013" y="323646"/>
                    </a:lnTo>
                    <a:cubicBezTo>
                      <a:pt x="460785" y="323646"/>
                      <a:pt x="452557" y="329131"/>
                      <a:pt x="449815" y="334617"/>
                    </a:cubicBezTo>
                    <a:lnTo>
                      <a:pt x="449815" y="334617"/>
                    </a:lnTo>
                    <a:close/>
                  </a:path>
                </a:pathLst>
              </a:custGeom>
              <a:solidFill>
                <a:srgbClr val="000000"/>
              </a:solidFill>
              <a:ln w="27426" cap="flat">
                <a:noFill/>
                <a:prstDash val="solid"/>
                <a:miter/>
              </a:ln>
            </p:spPr>
            <p:txBody>
              <a:bodyPr rtlCol="0" anchor="ctr"/>
              <a:lstStyle/>
              <a:p>
                <a:endParaRPr lang="en-US"/>
              </a:p>
            </p:txBody>
          </p:sp>
        </p:grpSp>
      </p:grpSp>
      <p:grpSp>
        <p:nvGrpSpPr>
          <p:cNvPr id="35" name="Graphic 3">
            <a:extLst>
              <a:ext uri="{FF2B5EF4-FFF2-40B4-BE49-F238E27FC236}">
                <a16:creationId xmlns:a16="http://schemas.microsoft.com/office/drawing/2014/main" id="{65C69D12-835B-097D-5C6B-EFD5DD17E78D}"/>
              </a:ext>
            </a:extLst>
          </p:cNvPr>
          <p:cNvGrpSpPr/>
          <p:nvPr/>
        </p:nvGrpSpPr>
        <p:grpSpPr>
          <a:xfrm>
            <a:off x="9533470" y="1916657"/>
            <a:ext cx="870249" cy="688139"/>
            <a:chOff x="4606889" y="2020197"/>
            <a:chExt cx="1088878" cy="1055963"/>
          </a:xfrm>
        </p:grpSpPr>
        <p:sp>
          <p:nvSpPr>
            <p:cNvPr id="36" name="Freeform 1048">
              <a:extLst>
                <a:ext uri="{FF2B5EF4-FFF2-40B4-BE49-F238E27FC236}">
                  <a16:creationId xmlns:a16="http://schemas.microsoft.com/office/drawing/2014/main" id="{2AC106AC-8602-1823-8D39-B18B2BCFC819}"/>
                </a:ext>
              </a:extLst>
            </p:cNvPr>
            <p:cNvSpPr/>
            <p:nvPr/>
          </p:nvSpPr>
          <p:spPr>
            <a:xfrm>
              <a:off x="4977703" y="2543564"/>
              <a:ext cx="320904" cy="323645"/>
            </a:xfrm>
            <a:custGeom>
              <a:avLst/>
              <a:gdLst>
                <a:gd name="connsiteX0" fmla="*/ 282506 w 320904"/>
                <a:gd name="connsiteY0" fmla="*/ 271534 h 323646"/>
                <a:gd name="connsiteX1" fmla="*/ 268793 w 320904"/>
                <a:gd name="connsiteY1" fmla="*/ 285248 h 323646"/>
                <a:gd name="connsiteX2" fmla="*/ 255079 w 320904"/>
                <a:gd name="connsiteY2" fmla="*/ 285248 h 323646"/>
                <a:gd name="connsiteX3" fmla="*/ 255079 w 320904"/>
                <a:gd name="connsiteY3" fmla="*/ 285248 h 323646"/>
                <a:gd name="connsiteX4" fmla="*/ 222165 w 320904"/>
                <a:gd name="connsiteY4" fmla="*/ 279762 h 323646"/>
                <a:gd name="connsiteX5" fmla="*/ 200223 w 320904"/>
                <a:gd name="connsiteY5" fmla="*/ 287990 h 323646"/>
                <a:gd name="connsiteX6" fmla="*/ 181024 w 320904"/>
                <a:gd name="connsiteY6" fmla="*/ 312675 h 323646"/>
                <a:gd name="connsiteX7" fmla="*/ 181024 w 320904"/>
                <a:gd name="connsiteY7" fmla="*/ 312675 h 323646"/>
                <a:gd name="connsiteX8" fmla="*/ 170052 w 320904"/>
                <a:gd name="connsiteY8" fmla="*/ 323646 h 323646"/>
                <a:gd name="connsiteX9" fmla="*/ 150852 w 320904"/>
                <a:gd name="connsiteY9" fmla="*/ 323646 h 323646"/>
                <a:gd name="connsiteX10" fmla="*/ 139882 w 320904"/>
                <a:gd name="connsiteY10" fmla="*/ 312675 h 323646"/>
                <a:gd name="connsiteX11" fmla="*/ 120682 w 320904"/>
                <a:gd name="connsiteY11" fmla="*/ 287990 h 323646"/>
                <a:gd name="connsiteX12" fmla="*/ 98741 w 320904"/>
                <a:gd name="connsiteY12" fmla="*/ 279762 h 323646"/>
                <a:gd name="connsiteX13" fmla="*/ 85027 w 320904"/>
                <a:gd name="connsiteY13" fmla="*/ 277019 h 323646"/>
                <a:gd name="connsiteX14" fmla="*/ 65827 w 320904"/>
                <a:gd name="connsiteY14" fmla="*/ 285248 h 323646"/>
                <a:gd name="connsiteX15" fmla="*/ 65827 w 320904"/>
                <a:gd name="connsiteY15" fmla="*/ 285248 h 323646"/>
                <a:gd name="connsiteX16" fmla="*/ 52113 w 320904"/>
                <a:gd name="connsiteY16" fmla="*/ 285248 h 323646"/>
                <a:gd name="connsiteX17" fmla="*/ 38399 w 320904"/>
                <a:gd name="connsiteY17" fmla="*/ 271534 h 323646"/>
                <a:gd name="connsiteX18" fmla="*/ 38399 w 320904"/>
                <a:gd name="connsiteY18" fmla="*/ 257820 h 323646"/>
                <a:gd name="connsiteX19" fmla="*/ 38399 w 320904"/>
                <a:gd name="connsiteY19" fmla="*/ 257820 h 323646"/>
                <a:gd name="connsiteX20" fmla="*/ 38399 w 320904"/>
                <a:gd name="connsiteY20" fmla="*/ 257820 h 323646"/>
                <a:gd name="connsiteX21" fmla="*/ 43885 w 320904"/>
                <a:gd name="connsiteY21" fmla="*/ 224906 h 323646"/>
                <a:gd name="connsiteX22" fmla="*/ 35657 w 320904"/>
                <a:gd name="connsiteY22" fmla="*/ 202965 h 323646"/>
                <a:gd name="connsiteX23" fmla="*/ 10972 w 320904"/>
                <a:gd name="connsiteY23" fmla="*/ 183765 h 323646"/>
                <a:gd name="connsiteX24" fmla="*/ 10972 w 320904"/>
                <a:gd name="connsiteY24" fmla="*/ 183765 h 323646"/>
                <a:gd name="connsiteX25" fmla="*/ 0 w 320904"/>
                <a:gd name="connsiteY25" fmla="*/ 172794 h 323646"/>
                <a:gd name="connsiteX26" fmla="*/ 0 w 320904"/>
                <a:gd name="connsiteY26" fmla="*/ 150852 h 323646"/>
                <a:gd name="connsiteX27" fmla="*/ 10972 w 320904"/>
                <a:gd name="connsiteY27" fmla="*/ 139881 h 323646"/>
                <a:gd name="connsiteX28" fmla="*/ 10972 w 320904"/>
                <a:gd name="connsiteY28" fmla="*/ 139881 h 323646"/>
                <a:gd name="connsiteX29" fmla="*/ 35657 w 320904"/>
                <a:gd name="connsiteY29" fmla="*/ 120682 h 323646"/>
                <a:gd name="connsiteX30" fmla="*/ 43885 w 320904"/>
                <a:gd name="connsiteY30" fmla="*/ 98740 h 323646"/>
                <a:gd name="connsiteX31" fmla="*/ 38399 w 320904"/>
                <a:gd name="connsiteY31" fmla="*/ 65827 h 323646"/>
                <a:gd name="connsiteX32" fmla="*/ 38399 w 320904"/>
                <a:gd name="connsiteY32" fmla="*/ 65827 h 323646"/>
                <a:gd name="connsiteX33" fmla="*/ 38399 w 320904"/>
                <a:gd name="connsiteY33" fmla="*/ 65827 h 323646"/>
                <a:gd name="connsiteX34" fmla="*/ 38399 w 320904"/>
                <a:gd name="connsiteY34" fmla="*/ 52113 h 323646"/>
                <a:gd name="connsiteX35" fmla="*/ 52113 w 320904"/>
                <a:gd name="connsiteY35" fmla="*/ 38399 h 323646"/>
                <a:gd name="connsiteX36" fmla="*/ 65827 w 320904"/>
                <a:gd name="connsiteY36" fmla="*/ 38399 h 323646"/>
                <a:gd name="connsiteX37" fmla="*/ 65827 w 320904"/>
                <a:gd name="connsiteY37" fmla="*/ 38399 h 323646"/>
                <a:gd name="connsiteX38" fmla="*/ 98741 w 320904"/>
                <a:gd name="connsiteY38" fmla="*/ 43884 h 323646"/>
                <a:gd name="connsiteX39" fmla="*/ 120682 w 320904"/>
                <a:gd name="connsiteY39" fmla="*/ 35656 h 323646"/>
                <a:gd name="connsiteX40" fmla="*/ 139882 w 320904"/>
                <a:gd name="connsiteY40" fmla="*/ 10971 h 323646"/>
                <a:gd name="connsiteX41" fmla="*/ 139882 w 320904"/>
                <a:gd name="connsiteY41" fmla="*/ 10971 h 323646"/>
                <a:gd name="connsiteX42" fmla="*/ 150852 w 320904"/>
                <a:gd name="connsiteY42" fmla="*/ 0 h 323646"/>
                <a:gd name="connsiteX43" fmla="*/ 170052 w 320904"/>
                <a:gd name="connsiteY43" fmla="*/ 0 h 323646"/>
                <a:gd name="connsiteX44" fmla="*/ 181024 w 320904"/>
                <a:gd name="connsiteY44" fmla="*/ 10971 h 323646"/>
                <a:gd name="connsiteX45" fmla="*/ 181024 w 320904"/>
                <a:gd name="connsiteY45" fmla="*/ 10971 h 323646"/>
                <a:gd name="connsiteX46" fmla="*/ 200223 w 320904"/>
                <a:gd name="connsiteY46" fmla="*/ 35656 h 323646"/>
                <a:gd name="connsiteX47" fmla="*/ 222165 w 320904"/>
                <a:gd name="connsiteY47" fmla="*/ 43884 h 323646"/>
                <a:gd name="connsiteX48" fmla="*/ 255079 w 320904"/>
                <a:gd name="connsiteY48" fmla="*/ 38399 h 323646"/>
                <a:gd name="connsiteX49" fmla="*/ 255079 w 320904"/>
                <a:gd name="connsiteY49" fmla="*/ 38399 h 323646"/>
                <a:gd name="connsiteX50" fmla="*/ 268793 w 320904"/>
                <a:gd name="connsiteY50" fmla="*/ 38399 h 323646"/>
                <a:gd name="connsiteX51" fmla="*/ 282506 w 320904"/>
                <a:gd name="connsiteY51" fmla="*/ 52113 h 323646"/>
                <a:gd name="connsiteX52" fmla="*/ 282506 w 320904"/>
                <a:gd name="connsiteY52" fmla="*/ 65827 h 323646"/>
                <a:gd name="connsiteX53" fmla="*/ 282506 w 320904"/>
                <a:gd name="connsiteY53" fmla="*/ 65827 h 323646"/>
                <a:gd name="connsiteX54" fmla="*/ 277021 w 320904"/>
                <a:gd name="connsiteY54" fmla="*/ 98740 h 323646"/>
                <a:gd name="connsiteX55" fmla="*/ 285248 w 320904"/>
                <a:gd name="connsiteY55" fmla="*/ 120682 h 323646"/>
                <a:gd name="connsiteX56" fmla="*/ 309934 w 320904"/>
                <a:gd name="connsiteY56" fmla="*/ 139881 h 323646"/>
                <a:gd name="connsiteX57" fmla="*/ 309934 w 320904"/>
                <a:gd name="connsiteY57" fmla="*/ 139881 h 323646"/>
                <a:gd name="connsiteX58" fmla="*/ 320904 w 320904"/>
                <a:gd name="connsiteY58" fmla="*/ 150852 h 323646"/>
                <a:gd name="connsiteX59" fmla="*/ 320904 w 320904"/>
                <a:gd name="connsiteY59" fmla="*/ 170051 h 323646"/>
                <a:gd name="connsiteX60" fmla="*/ 309934 w 320904"/>
                <a:gd name="connsiteY60" fmla="*/ 181022 h 323646"/>
                <a:gd name="connsiteX61" fmla="*/ 309934 w 320904"/>
                <a:gd name="connsiteY61" fmla="*/ 181022 h 323646"/>
                <a:gd name="connsiteX62" fmla="*/ 285248 w 320904"/>
                <a:gd name="connsiteY62" fmla="*/ 200222 h 323646"/>
                <a:gd name="connsiteX63" fmla="*/ 277021 w 320904"/>
                <a:gd name="connsiteY63" fmla="*/ 222164 h 323646"/>
                <a:gd name="connsiteX64" fmla="*/ 282506 w 320904"/>
                <a:gd name="connsiteY64" fmla="*/ 255077 h 323646"/>
                <a:gd name="connsiteX65" fmla="*/ 282506 w 320904"/>
                <a:gd name="connsiteY65" fmla="*/ 255077 h 323646"/>
                <a:gd name="connsiteX66" fmla="*/ 282506 w 320904"/>
                <a:gd name="connsiteY66" fmla="*/ 271534 h 323646"/>
                <a:gd name="connsiteX67" fmla="*/ 282506 w 320904"/>
                <a:gd name="connsiteY67" fmla="*/ 271534 h 32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20904" h="323646">
                  <a:moveTo>
                    <a:pt x="282506" y="271534"/>
                  </a:moveTo>
                  <a:lnTo>
                    <a:pt x="268793" y="285248"/>
                  </a:lnTo>
                  <a:cubicBezTo>
                    <a:pt x="266049" y="287990"/>
                    <a:pt x="257821" y="287990"/>
                    <a:pt x="255079" y="285248"/>
                  </a:cubicBezTo>
                  <a:lnTo>
                    <a:pt x="255079" y="285248"/>
                  </a:lnTo>
                  <a:cubicBezTo>
                    <a:pt x="246849" y="277019"/>
                    <a:pt x="233135" y="274276"/>
                    <a:pt x="222165" y="279762"/>
                  </a:cubicBezTo>
                  <a:cubicBezTo>
                    <a:pt x="216679" y="282505"/>
                    <a:pt x="208451" y="285248"/>
                    <a:pt x="200223" y="287990"/>
                  </a:cubicBezTo>
                  <a:cubicBezTo>
                    <a:pt x="189252" y="290733"/>
                    <a:pt x="181024" y="301704"/>
                    <a:pt x="181024" y="312675"/>
                  </a:cubicBezTo>
                  <a:cubicBezTo>
                    <a:pt x="181024" y="312675"/>
                    <a:pt x="181024" y="312675"/>
                    <a:pt x="181024" y="312675"/>
                  </a:cubicBezTo>
                  <a:cubicBezTo>
                    <a:pt x="181024" y="318161"/>
                    <a:pt x="175538" y="323646"/>
                    <a:pt x="170052" y="323646"/>
                  </a:cubicBezTo>
                  <a:lnTo>
                    <a:pt x="150852" y="323646"/>
                  </a:lnTo>
                  <a:cubicBezTo>
                    <a:pt x="139882" y="323646"/>
                    <a:pt x="139882" y="312675"/>
                    <a:pt x="139882" y="312675"/>
                  </a:cubicBezTo>
                  <a:cubicBezTo>
                    <a:pt x="139882" y="301704"/>
                    <a:pt x="131654" y="290733"/>
                    <a:pt x="120682" y="287990"/>
                  </a:cubicBezTo>
                  <a:cubicBezTo>
                    <a:pt x="112454" y="285248"/>
                    <a:pt x="106969" y="282505"/>
                    <a:pt x="98741" y="279762"/>
                  </a:cubicBezTo>
                  <a:cubicBezTo>
                    <a:pt x="93255" y="277019"/>
                    <a:pt x="90513" y="277019"/>
                    <a:pt x="85027" y="277019"/>
                  </a:cubicBezTo>
                  <a:cubicBezTo>
                    <a:pt x="76799" y="277019"/>
                    <a:pt x="71313" y="279762"/>
                    <a:pt x="65827" y="285248"/>
                  </a:cubicBezTo>
                  <a:lnTo>
                    <a:pt x="65827" y="285248"/>
                  </a:lnTo>
                  <a:cubicBezTo>
                    <a:pt x="63085" y="287990"/>
                    <a:pt x="54855" y="287990"/>
                    <a:pt x="52113" y="285248"/>
                  </a:cubicBezTo>
                  <a:lnTo>
                    <a:pt x="38399" y="271534"/>
                  </a:lnTo>
                  <a:cubicBezTo>
                    <a:pt x="35657" y="268791"/>
                    <a:pt x="35657" y="260562"/>
                    <a:pt x="38399" y="257820"/>
                  </a:cubicBezTo>
                  <a:cubicBezTo>
                    <a:pt x="38399" y="257820"/>
                    <a:pt x="38399" y="257820"/>
                    <a:pt x="38399" y="257820"/>
                  </a:cubicBezTo>
                  <a:cubicBezTo>
                    <a:pt x="38399" y="257820"/>
                    <a:pt x="38399" y="257820"/>
                    <a:pt x="38399" y="257820"/>
                  </a:cubicBezTo>
                  <a:cubicBezTo>
                    <a:pt x="46627" y="249592"/>
                    <a:pt x="49371" y="235878"/>
                    <a:pt x="43885" y="224906"/>
                  </a:cubicBezTo>
                  <a:cubicBezTo>
                    <a:pt x="41142" y="219421"/>
                    <a:pt x="38399" y="211193"/>
                    <a:pt x="35657" y="202965"/>
                  </a:cubicBezTo>
                  <a:cubicBezTo>
                    <a:pt x="32914" y="191993"/>
                    <a:pt x="21943" y="183765"/>
                    <a:pt x="10972" y="183765"/>
                  </a:cubicBezTo>
                  <a:cubicBezTo>
                    <a:pt x="10972" y="183765"/>
                    <a:pt x="10972" y="183765"/>
                    <a:pt x="10972" y="183765"/>
                  </a:cubicBezTo>
                  <a:cubicBezTo>
                    <a:pt x="5486" y="183765"/>
                    <a:pt x="0" y="178280"/>
                    <a:pt x="0" y="172794"/>
                  </a:cubicBezTo>
                  <a:lnTo>
                    <a:pt x="0" y="150852"/>
                  </a:lnTo>
                  <a:cubicBezTo>
                    <a:pt x="0" y="145366"/>
                    <a:pt x="5486" y="139881"/>
                    <a:pt x="10972" y="139881"/>
                  </a:cubicBezTo>
                  <a:lnTo>
                    <a:pt x="10972" y="139881"/>
                  </a:lnTo>
                  <a:cubicBezTo>
                    <a:pt x="21943" y="139881"/>
                    <a:pt x="32914" y="131653"/>
                    <a:pt x="35657" y="120682"/>
                  </a:cubicBezTo>
                  <a:cubicBezTo>
                    <a:pt x="38399" y="112453"/>
                    <a:pt x="41142" y="106968"/>
                    <a:pt x="43885" y="98740"/>
                  </a:cubicBezTo>
                  <a:cubicBezTo>
                    <a:pt x="49371" y="87768"/>
                    <a:pt x="46627" y="74054"/>
                    <a:pt x="38399" y="65827"/>
                  </a:cubicBezTo>
                  <a:lnTo>
                    <a:pt x="38399" y="65827"/>
                  </a:lnTo>
                  <a:cubicBezTo>
                    <a:pt x="38399" y="65827"/>
                    <a:pt x="38399" y="65827"/>
                    <a:pt x="38399" y="65827"/>
                  </a:cubicBezTo>
                  <a:cubicBezTo>
                    <a:pt x="35657" y="63084"/>
                    <a:pt x="35657" y="54855"/>
                    <a:pt x="38399" y="52113"/>
                  </a:cubicBezTo>
                  <a:lnTo>
                    <a:pt x="52113" y="38399"/>
                  </a:lnTo>
                  <a:cubicBezTo>
                    <a:pt x="54855" y="35656"/>
                    <a:pt x="63085" y="35656"/>
                    <a:pt x="65827" y="38399"/>
                  </a:cubicBezTo>
                  <a:lnTo>
                    <a:pt x="65827" y="38399"/>
                  </a:lnTo>
                  <a:cubicBezTo>
                    <a:pt x="74055" y="46627"/>
                    <a:pt x="87769" y="49370"/>
                    <a:pt x="98741" y="43884"/>
                  </a:cubicBezTo>
                  <a:cubicBezTo>
                    <a:pt x="104227" y="41141"/>
                    <a:pt x="112454" y="38399"/>
                    <a:pt x="120682" y="35656"/>
                  </a:cubicBezTo>
                  <a:cubicBezTo>
                    <a:pt x="131654" y="32913"/>
                    <a:pt x="139882" y="21942"/>
                    <a:pt x="139882" y="10971"/>
                  </a:cubicBezTo>
                  <a:lnTo>
                    <a:pt x="139882" y="10971"/>
                  </a:lnTo>
                  <a:cubicBezTo>
                    <a:pt x="139882" y="5485"/>
                    <a:pt x="145368" y="0"/>
                    <a:pt x="150852" y="0"/>
                  </a:cubicBezTo>
                  <a:lnTo>
                    <a:pt x="170052" y="0"/>
                  </a:lnTo>
                  <a:cubicBezTo>
                    <a:pt x="175538" y="0"/>
                    <a:pt x="181024" y="5485"/>
                    <a:pt x="181024" y="10971"/>
                  </a:cubicBezTo>
                  <a:lnTo>
                    <a:pt x="181024" y="10971"/>
                  </a:lnTo>
                  <a:cubicBezTo>
                    <a:pt x="181024" y="21942"/>
                    <a:pt x="189252" y="32913"/>
                    <a:pt x="200223" y="35656"/>
                  </a:cubicBezTo>
                  <a:cubicBezTo>
                    <a:pt x="208451" y="38399"/>
                    <a:pt x="213937" y="41141"/>
                    <a:pt x="222165" y="43884"/>
                  </a:cubicBezTo>
                  <a:cubicBezTo>
                    <a:pt x="233135" y="49370"/>
                    <a:pt x="246849" y="46627"/>
                    <a:pt x="255079" y="38399"/>
                  </a:cubicBezTo>
                  <a:lnTo>
                    <a:pt x="255079" y="38399"/>
                  </a:lnTo>
                  <a:cubicBezTo>
                    <a:pt x="257821" y="35656"/>
                    <a:pt x="266049" y="35656"/>
                    <a:pt x="268793" y="38399"/>
                  </a:cubicBezTo>
                  <a:lnTo>
                    <a:pt x="282506" y="52113"/>
                  </a:lnTo>
                  <a:cubicBezTo>
                    <a:pt x="285248" y="54855"/>
                    <a:pt x="285248" y="63084"/>
                    <a:pt x="282506" y="65827"/>
                  </a:cubicBezTo>
                  <a:lnTo>
                    <a:pt x="282506" y="65827"/>
                  </a:lnTo>
                  <a:cubicBezTo>
                    <a:pt x="274277" y="74054"/>
                    <a:pt x="271535" y="87768"/>
                    <a:pt x="277021" y="98740"/>
                  </a:cubicBezTo>
                  <a:cubicBezTo>
                    <a:pt x="279763" y="104225"/>
                    <a:pt x="282506" y="112453"/>
                    <a:pt x="285248" y="120682"/>
                  </a:cubicBezTo>
                  <a:cubicBezTo>
                    <a:pt x="287991" y="131653"/>
                    <a:pt x="298962" y="139881"/>
                    <a:pt x="309934" y="139881"/>
                  </a:cubicBezTo>
                  <a:lnTo>
                    <a:pt x="309934" y="139881"/>
                  </a:lnTo>
                  <a:cubicBezTo>
                    <a:pt x="315418" y="139881"/>
                    <a:pt x="320904" y="145366"/>
                    <a:pt x="320904" y="150852"/>
                  </a:cubicBezTo>
                  <a:lnTo>
                    <a:pt x="320904" y="170051"/>
                  </a:lnTo>
                  <a:cubicBezTo>
                    <a:pt x="320904" y="175537"/>
                    <a:pt x="315418" y="181022"/>
                    <a:pt x="309934" y="181022"/>
                  </a:cubicBezTo>
                  <a:lnTo>
                    <a:pt x="309934" y="181022"/>
                  </a:lnTo>
                  <a:cubicBezTo>
                    <a:pt x="298962" y="181022"/>
                    <a:pt x="287991" y="189251"/>
                    <a:pt x="285248" y="200222"/>
                  </a:cubicBezTo>
                  <a:cubicBezTo>
                    <a:pt x="282506" y="208450"/>
                    <a:pt x="279763" y="213936"/>
                    <a:pt x="277021" y="222164"/>
                  </a:cubicBezTo>
                  <a:cubicBezTo>
                    <a:pt x="271535" y="233135"/>
                    <a:pt x="271535" y="244106"/>
                    <a:pt x="282506" y="255077"/>
                  </a:cubicBezTo>
                  <a:cubicBezTo>
                    <a:pt x="282506" y="255077"/>
                    <a:pt x="282506" y="255077"/>
                    <a:pt x="282506" y="255077"/>
                  </a:cubicBezTo>
                  <a:cubicBezTo>
                    <a:pt x="287991" y="260562"/>
                    <a:pt x="287991" y="268791"/>
                    <a:pt x="282506" y="271534"/>
                  </a:cubicBezTo>
                  <a:lnTo>
                    <a:pt x="282506" y="271534"/>
                  </a:lnTo>
                  <a:close/>
                </a:path>
              </a:pathLst>
            </a:custGeom>
            <a:solidFill>
              <a:srgbClr val="FED100"/>
            </a:solidFill>
            <a:ln w="27426" cap="flat">
              <a:noFill/>
              <a:prstDash val="solid"/>
              <a:miter/>
            </a:ln>
          </p:spPr>
          <p:txBody>
            <a:bodyPr rtlCol="0" anchor="ctr"/>
            <a:lstStyle/>
            <a:p>
              <a:endParaRPr lang="en-US"/>
            </a:p>
          </p:txBody>
        </p:sp>
        <p:grpSp>
          <p:nvGrpSpPr>
            <p:cNvPr id="37" name="Graphic 3">
              <a:extLst>
                <a:ext uri="{FF2B5EF4-FFF2-40B4-BE49-F238E27FC236}">
                  <a16:creationId xmlns:a16="http://schemas.microsoft.com/office/drawing/2014/main" id="{075C8D4F-2924-8BE1-0162-067A872B50A6}"/>
                </a:ext>
              </a:extLst>
            </p:cNvPr>
            <p:cNvGrpSpPr/>
            <p:nvPr/>
          </p:nvGrpSpPr>
          <p:grpSpPr>
            <a:xfrm>
              <a:off x="4606889" y="2020197"/>
              <a:ext cx="1088878" cy="1055963"/>
              <a:chOff x="4606889" y="2020197"/>
              <a:chExt cx="1088878" cy="1055963"/>
            </a:xfrm>
            <a:solidFill>
              <a:srgbClr val="000000"/>
            </a:solidFill>
          </p:grpSpPr>
          <p:sp>
            <p:nvSpPr>
              <p:cNvPr id="38" name="Freeform 1050">
                <a:extLst>
                  <a:ext uri="{FF2B5EF4-FFF2-40B4-BE49-F238E27FC236}">
                    <a16:creationId xmlns:a16="http://schemas.microsoft.com/office/drawing/2014/main" id="{875F01A1-BCD0-E837-C7A8-94B262D27C37}"/>
                  </a:ext>
                </a:extLst>
              </p:cNvPr>
              <p:cNvSpPr/>
              <p:nvPr/>
            </p:nvSpPr>
            <p:spPr>
              <a:xfrm>
                <a:off x="4606889" y="2020197"/>
                <a:ext cx="1088878" cy="1055963"/>
              </a:xfrm>
              <a:custGeom>
                <a:avLst/>
                <a:gdLst>
                  <a:gd name="connsiteX0" fmla="*/ 1066937 w 1088878"/>
                  <a:gd name="connsiteY0" fmla="*/ 880427 h 1055963"/>
                  <a:gd name="connsiteX1" fmla="*/ 1044995 w 1088878"/>
                  <a:gd name="connsiteY1" fmla="*/ 874941 h 1055963"/>
                  <a:gd name="connsiteX2" fmla="*/ 1039510 w 1088878"/>
                  <a:gd name="connsiteY2" fmla="*/ 896884 h 1055963"/>
                  <a:gd name="connsiteX3" fmla="*/ 1055965 w 1088878"/>
                  <a:gd name="connsiteY3" fmla="*/ 957224 h 1055963"/>
                  <a:gd name="connsiteX4" fmla="*/ 1055965 w 1088878"/>
                  <a:gd name="connsiteY4" fmla="*/ 998366 h 1055963"/>
                  <a:gd name="connsiteX5" fmla="*/ 1034024 w 1088878"/>
                  <a:gd name="connsiteY5" fmla="*/ 1020308 h 1055963"/>
                  <a:gd name="connsiteX6" fmla="*/ 1009338 w 1088878"/>
                  <a:gd name="connsiteY6" fmla="*/ 1020308 h 1055963"/>
                  <a:gd name="connsiteX7" fmla="*/ 1009338 w 1088878"/>
                  <a:gd name="connsiteY7" fmla="*/ 970938 h 1055963"/>
                  <a:gd name="connsiteX8" fmla="*/ 992882 w 1088878"/>
                  <a:gd name="connsiteY8" fmla="*/ 954481 h 1055963"/>
                  <a:gd name="connsiteX9" fmla="*/ 976426 w 1088878"/>
                  <a:gd name="connsiteY9" fmla="*/ 970938 h 1055963"/>
                  <a:gd name="connsiteX10" fmla="*/ 976426 w 1088878"/>
                  <a:gd name="connsiteY10" fmla="*/ 1020308 h 1055963"/>
                  <a:gd name="connsiteX11" fmla="*/ 814602 w 1088878"/>
                  <a:gd name="connsiteY11" fmla="*/ 1020308 h 1055963"/>
                  <a:gd name="connsiteX12" fmla="*/ 814602 w 1088878"/>
                  <a:gd name="connsiteY12" fmla="*/ 970938 h 1055963"/>
                  <a:gd name="connsiteX13" fmla="*/ 798146 w 1088878"/>
                  <a:gd name="connsiteY13" fmla="*/ 954481 h 1055963"/>
                  <a:gd name="connsiteX14" fmla="*/ 781689 w 1088878"/>
                  <a:gd name="connsiteY14" fmla="*/ 970938 h 1055963"/>
                  <a:gd name="connsiteX15" fmla="*/ 781689 w 1088878"/>
                  <a:gd name="connsiteY15" fmla="*/ 1020308 h 1055963"/>
                  <a:gd name="connsiteX16" fmla="*/ 757005 w 1088878"/>
                  <a:gd name="connsiteY16" fmla="*/ 1020308 h 1055963"/>
                  <a:gd name="connsiteX17" fmla="*/ 735061 w 1088878"/>
                  <a:gd name="connsiteY17" fmla="*/ 998366 h 1055963"/>
                  <a:gd name="connsiteX18" fmla="*/ 735061 w 1088878"/>
                  <a:gd name="connsiteY18" fmla="*/ 957224 h 1055963"/>
                  <a:gd name="connsiteX19" fmla="*/ 850258 w 1088878"/>
                  <a:gd name="connsiteY19" fmla="*/ 842028 h 1055963"/>
                  <a:gd name="connsiteX20" fmla="*/ 938027 w 1088878"/>
                  <a:gd name="connsiteY20" fmla="*/ 842028 h 1055963"/>
                  <a:gd name="connsiteX21" fmla="*/ 987396 w 1088878"/>
                  <a:gd name="connsiteY21" fmla="*/ 852999 h 1055963"/>
                  <a:gd name="connsiteX22" fmla="*/ 1009338 w 1088878"/>
                  <a:gd name="connsiteY22" fmla="*/ 844771 h 1055963"/>
                  <a:gd name="connsiteX23" fmla="*/ 1001110 w 1088878"/>
                  <a:gd name="connsiteY23" fmla="*/ 822829 h 1055963"/>
                  <a:gd name="connsiteX24" fmla="*/ 968197 w 1088878"/>
                  <a:gd name="connsiteY24" fmla="*/ 811858 h 1055963"/>
                  <a:gd name="connsiteX25" fmla="*/ 1003854 w 1088878"/>
                  <a:gd name="connsiteY25" fmla="*/ 729575 h 1055963"/>
                  <a:gd name="connsiteX26" fmla="*/ 891399 w 1088878"/>
                  <a:gd name="connsiteY26" fmla="*/ 617122 h 1055963"/>
                  <a:gd name="connsiteX27" fmla="*/ 778947 w 1088878"/>
                  <a:gd name="connsiteY27" fmla="*/ 729575 h 1055963"/>
                  <a:gd name="connsiteX28" fmla="*/ 814602 w 1088878"/>
                  <a:gd name="connsiteY28" fmla="*/ 811858 h 1055963"/>
                  <a:gd name="connsiteX29" fmla="*/ 798146 w 1088878"/>
                  <a:gd name="connsiteY29" fmla="*/ 817343 h 1055963"/>
                  <a:gd name="connsiteX30" fmla="*/ 685692 w 1088878"/>
                  <a:gd name="connsiteY30" fmla="*/ 751517 h 1055963"/>
                  <a:gd name="connsiteX31" fmla="*/ 691178 w 1088878"/>
                  <a:gd name="connsiteY31" fmla="*/ 735060 h 1055963"/>
                  <a:gd name="connsiteX32" fmla="*/ 729577 w 1088878"/>
                  <a:gd name="connsiteY32" fmla="*/ 693919 h 1055963"/>
                  <a:gd name="connsiteX33" fmla="*/ 729577 w 1088878"/>
                  <a:gd name="connsiteY33" fmla="*/ 674720 h 1055963"/>
                  <a:gd name="connsiteX34" fmla="*/ 691178 w 1088878"/>
                  <a:gd name="connsiteY34" fmla="*/ 633578 h 1055963"/>
                  <a:gd name="connsiteX35" fmla="*/ 682950 w 1088878"/>
                  <a:gd name="connsiteY35" fmla="*/ 614379 h 1055963"/>
                  <a:gd name="connsiteX36" fmla="*/ 680206 w 1088878"/>
                  <a:gd name="connsiteY36" fmla="*/ 556781 h 1055963"/>
                  <a:gd name="connsiteX37" fmla="*/ 666492 w 1088878"/>
                  <a:gd name="connsiteY37" fmla="*/ 543067 h 1055963"/>
                  <a:gd name="connsiteX38" fmla="*/ 608895 w 1088878"/>
                  <a:gd name="connsiteY38" fmla="*/ 540325 h 1055963"/>
                  <a:gd name="connsiteX39" fmla="*/ 589695 w 1088878"/>
                  <a:gd name="connsiteY39" fmla="*/ 532096 h 1055963"/>
                  <a:gd name="connsiteX40" fmla="*/ 554039 w 1088878"/>
                  <a:gd name="connsiteY40" fmla="*/ 493697 h 1055963"/>
                  <a:gd name="connsiteX41" fmla="*/ 554039 w 1088878"/>
                  <a:gd name="connsiteY41" fmla="*/ 436099 h 1055963"/>
                  <a:gd name="connsiteX42" fmla="*/ 677464 w 1088878"/>
                  <a:gd name="connsiteY42" fmla="*/ 436099 h 1055963"/>
                  <a:gd name="connsiteX43" fmla="*/ 732319 w 1088878"/>
                  <a:gd name="connsiteY43" fmla="*/ 381244 h 1055963"/>
                  <a:gd name="connsiteX44" fmla="*/ 732319 w 1088878"/>
                  <a:gd name="connsiteY44" fmla="*/ 340103 h 1055963"/>
                  <a:gd name="connsiteX45" fmla="*/ 617123 w 1088878"/>
                  <a:gd name="connsiteY45" fmla="*/ 194736 h 1055963"/>
                  <a:gd name="connsiteX46" fmla="*/ 652778 w 1088878"/>
                  <a:gd name="connsiteY46" fmla="*/ 112453 h 1055963"/>
                  <a:gd name="connsiteX47" fmla="*/ 540326 w 1088878"/>
                  <a:gd name="connsiteY47" fmla="*/ 0 h 1055963"/>
                  <a:gd name="connsiteX48" fmla="*/ 427873 w 1088878"/>
                  <a:gd name="connsiteY48" fmla="*/ 112453 h 1055963"/>
                  <a:gd name="connsiteX49" fmla="*/ 463528 w 1088878"/>
                  <a:gd name="connsiteY49" fmla="*/ 194736 h 1055963"/>
                  <a:gd name="connsiteX50" fmla="*/ 427873 w 1088878"/>
                  <a:gd name="connsiteY50" fmla="*/ 208450 h 1055963"/>
                  <a:gd name="connsiteX51" fmla="*/ 419643 w 1088878"/>
                  <a:gd name="connsiteY51" fmla="*/ 230392 h 1055963"/>
                  <a:gd name="connsiteX52" fmla="*/ 441587 w 1088878"/>
                  <a:gd name="connsiteY52" fmla="*/ 238621 h 1055963"/>
                  <a:gd name="connsiteX53" fmla="*/ 493698 w 1088878"/>
                  <a:gd name="connsiteY53" fmla="*/ 224907 h 1055963"/>
                  <a:gd name="connsiteX54" fmla="*/ 581467 w 1088878"/>
                  <a:gd name="connsiteY54" fmla="*/ 224907 h 1055963"/>
                  <a:gd name="connsiteX55" fmla="*/ 696664 w 1088878"/>
                  <a:gd name="connsiteY55" fmla="*/ 340103 h 1055963"/>
                  <a:gd name="connsiteX56" fmla="*/ 696664 w 1088878"/>
                  <a:gd name="connsiteY56" fmla="*/ 381244 h 1055963"/>
                  <a:gd name="connsiteX57" fmla="*/ 674722 w 1088878"/>
                  <a:gd name="connsiteY57" fmla="*/ 403186 h 1055963"/>
                  <a:gd name="connsiteX58" fmla="*/ 650036 w 1088878"/>
                  <a:gd name="connsiteY58" fmla="*/ 403186 h 1055963"/>
                  <a:gd name="connsiteX59" fmla="*/ 650036 w 1088878"/>
                  <a:gd name="connsiteY59" fmla="*/ 353817 h 1055963"/>
                  <a:gd name="connsiteX60" fmla="*/ 633580 w 1088878"/>
                  <a:gd name="connsiteY60" fmla="*/ 337360 h 1055963"/>
                  <a:gd name="connsiteX61" fmla="*/ 617123 w 1088878"/>
                  <a:gd name="connsiteY61" fmla="*/ 353817 h 1055963"/>
                  <a:gd name="connsiteX62" fmla="*/ 617123 w 1088878"/>
                  <a:gd name="connsiteY62" fmla="*/ 403186 h 1055963"/>
                  <a:gd name="connsiteX63" fmla="*/ 455300 w 1088878"/>
                  <a:gd name="connsiteY63" fmla="*/ 403186 h 1055963"/>
                  <a:gd name="connsiteX64" fmla="*/ 455300 w 1088878"/>
                  <a:gd name="connsiteY64" fmla="*/ 353817 h 1055963"/>
                  <a:gd name="connsiteX65" fmla="*/ 438843 w 1088878"/>
                  <a:gd name="connsiteY65" fmla="*/ 337360 h 1055963"/>
                  <a:gd name="connsiteX66" fmla="*/ 422387 w 1088878"/>
                  <a:gd name="connsiteY66" fmla="*/ 353817 h 1055963"/>
                  <a:gd name="connsiteX67" fmla="*/ 422387 w 1088878"/>
                  <a:gd name="connsiteY67" fmla="*/ 403186 h 1055963"/>
                  <a:gd name="connsiteX68" fmla="*/ 403187 w 1088878"/>
                  <a:gd name="connsiteY68" fmla="*/ 403186 h 1055963"/>
                  <a:gd name="connsiteX69" fmla="*/ 381245 w 1088878"/>
                  <a:gd name="connsiteY69" fmla="*/ 381244 h 1055963"/>
                  <a:gd name="connsiteX70" fmla="*/ 381245 w 1088878"/>
                  <a:gd name="connsiteY70" fmla="*/ 340103 h 1055963"/>
                  <a:gd name="connsiteX71" fmla="*/ 397701 w 1088878"/>
                  <a:gd name="connsiteY71" fmla="*/ 282505 h 1055963"/>
                  <a:gd name="connsiteX72" fmla="*/ 392215 w 1088878"/>
                  <a:gd name="connsiteY72" fmla="*/ 260562 h 1055963"/>
                  <a:gd name="connsiteX73" fmla="*/ 370274 w 1088878"/>
                  <a:gd name="connsiteY73" fmla="*/ 266048 h 1055963"/>
                  <a:gd name="connsiteX74" fmla="*/ 351074 w 1088878"/>
                  <a:gd name="connsiteY74" fmla="*/ 340103 h 1055963"/>
                  <a:gd name="connsiteX75" fmla="*/ 351074 w 1088878"/>
                  <a:gd name="connsiteY75" fmla="*/ 381244 h 1055963"/>
                  <a:gd name="connsiteX76" fmla="*/ 405929 w 1088878"/>
                  <a:gd name="connsiteY76" fmla="*/ 436099 h 1055963"/>
                  <a:gd name="connsiteX77" fmla="*/ 529354 w 1088878"/>
                  <a:gd name="connsiteY77" fmla="*/ 436099 h 1055963"/>
                  <a:gd name="connsiteX78" fmla="*/ 529354 w 1088878"/>
                  <a:gd name="connsiteY78" fmla="*/ 493697 h 1055963"/>
                  <a:gd name="connsiteX79" fmla="*/ 493698 w 1088878"/>
                  <a:gd name="connsiteY79" fmla="*/ 532096 h 1055963"/>
                  <a:gd name="connsiteX80" fmla="*/ 474498 w 1088878"/>
                  <a:gd name="connsiteY80" fmla="*/ 540325 h 1055963"/>
                  <a:gd name="connsiteX81" fmla="*/ 416901 w 1088878"/>
                  <a:gd name="connsiteY81" fmla="*/ 543067 h 1055963"/>
                  <a:gd name="connsiteX82" fmla="*/ 403187 w 1088878"/>
                  <a:gd name="connsiteY82" fmla="*/ 556781 h 1055963"/>
                  <a:gd name="connsiteX83" fmla="*/ 400445 w 1088878"/>
                  <a:gd name="connsiteY83" fmla="*/ 614379 h 1055963"/>
                  <a:gd name="connsiteX84" fmla="*/ 392215 w 1088878"/>
                  <a:gd name="connsiteY84" fmla="*/ 633578 h 1055963"/>
                  <a:gd name="connsiteX85" fmla="*/ 353818 w 1088878"/>
                  <a:gd name="connsiteY85" fmla="*/ 674720 h 1055963"/>
                  <a:gd name="connsiteX86" fmla="*/ 353818 w 1088878"/>
                  <a:gd name="connsiteY86" fmla="*/ 696662 h 1055963"/>
                  <a:gd name="connsiteX87" fmla="*/ 392215 w 1088878"/>
                  <a:gd name="connsiteY87" fmla="*/ 737803 h 1055963"/>
                  <a:gd name="connsiteX88" fmla="*/ 397701 w 1088878"/>
                  <a:gd name="connsiteY88" fmla="*/ 754260 h 1055963"/>
                  <a:gd name="connsiteX89" fmla="*/ 285248 w 1088878"/>
                  <a:gd name="connsiteY89" fmla="*/ 820086 h 1055963"/>
                  <a:gd name="connsiteX90" fmla="*/ 268791 w 1088878"/>
                  <a:gd name="connsiteY90" fmla="*/ 814601 h 1055963"/>
                  <a:gd name="connsiteX91" fmla="*/ 304448 w 1088878"/>
                  <a:gd name="connsiteY91" fmla="*/ 732318 h 1055963"/>
                  <a:gd name="connsiteX92" fmla="*/ 191994 w 1088878"/>
                  <a:gd name="connsiteY92" fmla="*/ 619864 h 1055963"/>
                  <a:gd name="connsiteX93" fmla="*/ 79541 w 1088878"/>
                  <a:gd name="connsiteY93" fmla="*/ 732318 h 1055963"/>
                  <a:gd name="connsiteX94" fmla="*/ 115197 w 1088878"/>
                  <a:gd name="connsiteY94" fmla="*/ 814601 h 1055963"/>
                  <a:gd name="connsiteX95" fmla="*/ 0 w 1088878"/>
                  <a:gd name="connsiteY95" fmla="*/ 959967 h 1055963"/>
                  <a:gd name="connsiteX96" fmla="*/ 0 w 1088878"/>
                  <a:gd name="connsiteY96" fmla="*/ 1001108 h 1055963"/>
                  <a:gd name="connsiteX97" fmla="*/ 54855 w 1088878"/>
                  <a:gd name="connsiteY97" fmla="*/ 1055964 h 1055963"/>
                  <a:gd name="connsiteX98" fmla="*/ 331876 w 1088878"/>
                  <a:gd name="connsiteY98" fmla="*/ 1055964 h 1055963"/>
                  <a:gd name="connsiteX99" fmla="*/ 386731 w 1088878"/>
                  <a:gd name="connsiteY99" fmla="*/ 1001108 h 1055963"/>
                  <a:gd name="connsiteX100" fmla="*/ 386731 w 1088878"/>
                  <a:gd name="connsiteY100" fmla="*/ 959967 h 1055963"/>
                  <a:gd name="connsiteX101" fmla="*/ 320904 w 1088878"/>
                  <a:gd name="connsiteY101" fmla="*/ 836542 h 1055963"/>
                  <a:gd name="connsiteX102" fmla="*/ 392215 w 1088878"/>
                  <a:gd name="connsiteY102" fmla="*/ 795401 h 1055963"/>
                  <a:gd name="connsiteX103" fmla="*/ 403187 w 1088878"/>
                  <a:gd name="connsiteY103" fmla="*/ 817343 h 1055963"/>
                  <a:gd name="connsiteX104" fmla="*/ 416901 w 1088878"/>
                  <a:gd name="connsiteY104" fmla="*/ 831057 h 1055963"/>
                  <a:gd name="connsiteX105" fmla="*/ 474498 w 1088878"/>
                  <a:gd name="connsiteY105" fmla="*/ 833800 h 1055963"/>
                  <a:gd name="connsiteX106" fmla="*/ 493698 w 1088878"/>
                  <a:gd name="connsiteY106" fmla="*/ 842028 h 1055963"/>
                  <a:gd name="connsiteX107" fmla="*/ 534840 w 1088878"/>
                  <a:gd name="connsiteY107" fmla="*/ 880427 h 1055963"/>
                  <a:gd name="connsiteX108" fmla="*/ 554039 w 1088878"/>
                  <a:gd name="connsiteY108" fmla="*/ 880427 h 1055963"/>
                  <a:gd name="connsiteX109" fmla="*/ 595181 w 1088878"/>
                  <a:gd name="connsiteY109" fmla="*/ 842028 h 1055963"/>
                  <a:gd name="connsiteX110" fmla="*/ 614381 w 1088878"/>
                  <a:gd name="connsiteY110" fmla="*/ 833800 h 1055963"/>
                  <a:gd name="connsiteX111" fmla="*/ 671978 w 1088878"/>
                  <a:gd name="connsiteY111" fmla="*/ 831057 h 1055963"/>
                  <a:gd name="connsiteX112" fmla="*/ 685692 w 1088878"/>
                  <a:gd name="connsiteY112" fmla="*/ 817343 h 1055963"/>
                  <a:gd name="connsiteX113" fmla="*/ 696664 w 1088878"/>
                  <a:gd name="connsiteY113" fmla="*/ 795401 h 1055963"/>
                  <a:gd name="connsiteX114" fmla="*/ 767975 w 1088878"/>
                  <a:gd name="connsiteY114" fmla="*/ 836542 h 1055963"/>
                  <a:gd name="connsiteX115" fmla="*/ 702149 w 1088878"/>
                  <a:gd name="connsiteY115" fmla="*/ 959967 h 1055963"/>
                  <a:gd name="connsiteX116" fmla="*/ 702149 w 1088878"/>
                  <a:gd name="connsiteY116" fmla="*/ 1001108 h 1055963"/>
                  <a:gd name="connsiteX117" fmla="*/ 757005 w 1088878"/>
                  <a:gd name="connsiteY117" fmla="*/ 1055964 h 1055963"/>
                  <a:gd name="connsiteX118" fmla="*/ 1034024 w 1088878"/>
                  <a:gd name="connsiteY118" fmla="*/ 1055964 h 1055963"/>
                  <a:gd name="connsiteX119" fmla="*/ 1088879 w 1088878"/>
                  <a:gd name="connsiteY119" fmla="*/ 1001108 h 1055963"/>
                  <a:gd name="connsiteX120" fmla="*/ 1088879 w 1088878"/>
                  <a:gd name="connsiteY120" fmla="*/ 959967 h 1055963"/>
                  <a:gd name="connsiteX121" fmla="*/ 1066937 w 1088878"/>
                  <a:gd name="connsiteY121" fmla="*/ 880427 h 1055963"/>
                  <a:gd name="connsiteX122" fmla="*/ 1066937 w 1088878"/>
                  <a:gd name="connsiteY122" fmla="*/ 880427 h 1055963"/>
                  <a:gd name="connsiteX123" fmla="*/ 463528 w 1088878"/>
                  <a:gd name="connsiteY123" fmla="*/ 112453 h 1055963"/>
                  <a:gd name="connsiteX124" fmla="*/ 543068 w 1088878"/>
                  <a:gd name="connsiteY124" fmla="*/ 32913 h 1055963"/>
                  <a:gd name="connsiteX125" fmla="*/ 622609 w 1088878"/>
                  <a:gd name="connsiteY125" fmla="*/ 112453 h 1055963"/>
                  <a:gd name="connsiteX126" fmla="*/ 559525 w 1088878"/>
                  <a:gd name="connsiteY126" fmla="*/ 189251 h 1055963"/>
                  <a:gd name="connsiteX127" fmla="*/ 529354 w 1088878"/>
                  <a:gd name="connsiteY127" fmla="*/ 189251 h 1055963"/>
                  <a:gd name="connsiteX128" fmla="*/ 463528 w 1088878"/>
                  <a:gd name="connsiteY128" fmla="*/ 112453 h 1055963"/>
                  <a:gd name="connsiteX129" fmla="*/ 463528 w 1088878"/>
                  <a:gd name="connsiteY129" fmla="*/ 112453 h 1055963"/>
                  <a:gd name="connsiteX130" fmla="*/ 106969 w 1088878"/>
                  <a:gd name="connsiteY130" fmla="*/ 732318 h 1055963"/>
                  <a:gd name="connsiteX131" fmla="*/ 186508 w 1088878"/>
                  <a:gd name="connsiteY131" fmla="*/ 652778 h 1055963"/>
                  <a:gd name="connsiteX132" fmla="*/ 266049 w 1088878"/>
                  <a:gd name="connsiteY132" fmla="*/ 732318 h 1055963"/>
                  <a:gd name="connsiteX133" fmla="*/ 202965 w 1088878"/>
                  <a:gd name="connsiteY133" fmla="*/ 809115 h 1055963"/>
                  <a:gd name="connsiteX134" fmla="*/ 172794 w 1088878"/>
                  <a:gd name="connsiteY134" fmla="*/ 809115 h 1055963"/>
                  <a:gd name="connsiteX135" fmla="*/ 106969 w 1088878"/>
                  <a:gd name="connsiteY135" fmla="*/ 732318 h 1055963"/>
                  <a:gd name="connsiteX136" fmla="*/ 106969 w 1088878"/>
                  <a:gd name="connsiteY136" fmla="*/ 732318 h 1055963"/>
                  <a:gd name="connsiteX137" fmla="*/ 345590 w 1088878"/>
                  <a:gd name="connsiteY137" fmla="*/ 957224 h 1055963"/>
                  <a:gd name="connsiteX138" fmla="*/ 345590 w 1088878"/>
                  <a:gd name="connsiteY138" fmla="*/ 998366 h 1055963"/>
                  <a:gd name="connsiteX139" fmla="*/ 323646 w 1088878"/>
                  <a:gd name="connsiteY139" fmla="*/ 1020308 h 1055963"/>
                  <a:gd name="connsiteX140" fmla="*/ 298962 w 1088878"/>
                  <a:gd name="connsiteY140" fmla="*/ 1020308 h 1055963"/>
                  <a:gd name="connsiteX141" fmla="*/ 298962 w 1088878"/>
                  <a:gd name="connsiteY141" fmla="*/ 970938 h 1055963"/>
                  <a:gd name="connsiteX142" fmla="*/ 282505 w 1088878"/>
                  <a:gd name="connsiteY142" fmla="*/ 954481 h 1055963"/>
                  <a:gd name="connsiteX143" fmla="*/ 266049 w 1088878"/>
                  <a:gd name="connsiteY143" fmla="*/ 970938 h 1055963"/>
                  <a:gd name="connsiteX144" fmla="*/ 266049 w 1088878"/>
                  <a:gd name="connsiteY144" fmla="*/ 1020308 h 1055963"/>
                  <a:gd name="connsiteX145" fmla="*/ 104225 w 1088878"/>
                  <a:gd name="connsiteY145" fmla="*/ 1020308 h 1055963"/>
                  <a:gd name="connsiteX146" fmla="*/ 104225 w 1088878"/>
                  <a:gd name="connsiteY146" fmla="*/ 970938 h 1055963"/>
                  <a:gd name="connsiteX147" fmla="*/ 87769 w 1088878"/>
                  <a:gd name="connsiteY147" fmla="*/ 954481 h 1055963"/>
                  <a:gd name="connsiteX148" fmla="*/ 71313 w 1088878"/>
                  <a:gd name="connsiteY148" fmla="*/ 970938 h 1055963"/>
                  <a:gd name="connsiteX149" fmla="*/ 71313 w 1088878"/>
                  <a:gd name="connsiteY149" fmla="*/ 1020308 h 1055963"/>
                  <a:gd name="connsiteX150" fmla="*/ 46627 w 1088878"/>
                  <a:gd name="connsiteY150" fmla="*/ 1020308 h 1055963"/>
                  <a:gd name="connsiteX151" fmla="*/ 24686 w 1088878"/>
                  <a:gd name="connsiteY151" fmla="*/ 998366 h 1055963"/>
                  <a:gd name="connsiteX152" fmla="*/ 24686 w 1088878"/>
                  <a:gd name="connsiteY152" fmla="*/ 957224 h 1055963"/>
                  <a:gd name="connsiteX153" fmla="*/ 139882 w 1088878"/>
                  <a:gd name="connsiteY153" fmla="*/ 842028 h 1055963"/>
                  <a:gd name="connsiteX154" fmla="*/ 227649 w 1088878"/>
                  <a:gd name="connsiteY154" fmla="*/ 842028 h 1055963"/>
                  <a:gd name="connsiteX155" fmla="*/ 345590 w 1088878"/>
                  <a:gd name="connsiteY155" fmla="*/ 957224 h 1055963"/>
                  <a:gd name="connsiteX156" fmla="*/ 345590 w 1088878"/>
                  <a:gd name="connsiteY156" fmla="*/ 957224 h 1055963"/>
                  <a:gd name="connsiteX157" fmla="*/ 663750 w 1088878"/>
                  <a:gd name="connsiteY157" fmla="*/ 792659 h 1055963"/>
                  <a:gd name="connsiteX158" fmla="*/ 650036 w 1088878"/>
                  <a:gd name="connsiteY158" fmla="*/ 806372 h 1055963"/>
                  <a:gd name="connsiteX159" fmla="*/ 636322 w 1088878"/>
                  <a:gd name="connsiteY159" fmla="*/ 806372 h 1055963"/>
                  <a:gd name="connsiteX160" fmla="*/ 636322 w 1088878"/>
                  <a:gd name="connsiteY160" fmla="*/ 806372 h 1055963"/>
                  <a:gd name="connsiteX161" fmla="*/ 603409 w 1088878"/>
                  <a:gd name="connsiteY161" fmla="*/ 800887 h 1055963"/>
                  <a:gd name="connsiteX162" fmla="*/ 581467 w 1088878"/>
                  <a:gd name="connsiteY162" fmla="*/ 809115 h 1055963"/>
                  <a:gd name="connsiteX163" fmla="*/ 562267 w 1088878"/>
                  <a:gd name="connsiteY163" fmla="*/ 833800 h 1055963"/>
                  <a:gd name="connsiteX164" fmla="*/ 562267 w 1088878"/>
                  <a:gd name="connsiteY164" fmla="*/ 833800 h 1055963"/>
                  <a:gd name="connsiteX165" fmla="*/ 551297 w 1088878"/>
                  <a:gd name="connsiteY165" fmla="*/ 844771 h 1055963"/>
                  <a:gd name="connsiteX166" fmla="*/ 532098 w 1088878"/>
                  <a:gd name="connsiteY166" fmla="*/ 844771 h 1055963"/>
                  <a:gd name="connsiteX167" fmla="*/ 521126 w 1088878"/>
                  <a:gd name="connsiteY167" fmla="*/ 833800 h 1055963"/>
                  <a:gd name="connsiteX168" fmla="*/ 501926 w 1088878"/>
                  <a:gd name="connsiteY168" fmla="*/ 809115 h 1055963"/>
                  <a:gd name="connsiteX169" fmla="*/ 479984 w 1088878"/>
                  <a:gd name="connsiteY169" fmla="*/ 800887 h 1055963"/>
                  <a:gd name="connsiteX170" fmla="*/ 466270 w 1088878"/>
                  <a:gd name="connsiteY170" fmla="*/ 798144 h 1055963"/>
                  <a:gd name="connsiteX171" fmla="*/ 447071 w 1088878"/>
                  <a:gd name="connsiteY171" fmla="*/ 806372 h 1055963"/>
                  <a:gd name="connsiteX172" fmla="*/ 447071 w 1088878"/>
                  <a:gd name="connsiteY172" fmla="*/ 806372 h 1055963"/>
                  <a:gd name="connsiteX173" fmla="*/ 433357 w 1088878"/>
                  <a:gd name="connsiteY173" fmla="*/ 806372 h 1055963"/>
                  <a:gd name="connsiteX174" fmla="*/ 419643 w 1088878"/>
                  <a:gd name="connsiteY174" fmla="*/ 792659 h 1055963"/>
                  <a:gd name="connsiteX175" fmla="*/ 419643 w 1088878"/>
                  <a:gd name="connsiteY175" fmla="*/ 778945 h 1055963"/>
                  <a:gd name="connsiteX176" fmla="*/ 419643 w 1088878"/>
                  <a:gd name="connsiteY176" fmla="*/ 778945 h 1055963"/>
                  <a:gd name="connsiteX177" fmla="*/ 419643 w 1088878"/>
                  <a:gd name="connsiteY177" fmla="*/ 778945 h 1055963"/>
                  <a:gd name="connsiteX178" fmla="*/ 425129 w 1088878"/>
                  <a:gd name="connsiteY178" fmla="*/ 746032 h 1055963"/>
                  <a:gd name="connsiteX179" fmla="*/ 416901 w 1088878"/>
                  <a:gd name="connsiteY179" fmla="*/ 724089 h 1055963"/>
                  <a:gd name="connsiteX180" fmla="*/ 392215 w 1088878"/>
                  <a:gd name="connsiteY180" fmla="*/ 704890 h 1055963"/>
                  <a:gd name="connsiteX181" fmla="*/ 392215 w 1088878"/>
                  <a:gd name="connsiteY181" fmla="*/ 704890 h 1055963"/>
                  <a:gd name="connsiteX182" fmla="*/ 381245 w 1088878"/>
                  <a:gd name="connsiteY182" fmla="*/ 693919 h 1055963"/>
                  <a:gd name="connsiteX183" fmla="*/ 381245 w 1088878"/>
                  <a:gd name="connsiteY183" fmla="*/ 671977 h 1055963"/>
                  <a:gd name="connsiteX184" fmla="*/ 392215 w 1088878"/>
                  <a:gd name="connsiteY184" fmla="*/ 661006 h 1055963"/>
                  <a:gd name="connsiteX185" fmla="*/ 392215 w 1088878"/>
                  <a:gd name="connsiteY185" fmla="*/ 661006 h 1055963"/>
                  <a:gd name="connsiteX186" fmla="*/ 416901 w 1088878"/>
                  <a:gd name="connsiteY186" fmla="*/ 641807 h 1055963"/>
                  <a:gd name="connsiteX187" fmla="*/ 425129 w 1088878"/>
                  <a:gd name="connsiteY187" fmla="*/ 619864 h 1055963"/>
                  <a:gd name="connsiteX188" fmla="*/ 419643 w 1088878"/>
                  <a:gd name="connsiteY188" fmla="*/ 586951 h 1055963"/>
                  <a:gd name="connsiteX189" fmla="*/ 419643 w 1088878"/>
                  <a:gd name="connsiteY189" fmla="*/ 586951 h 1055963"/>
                  <a:gd name="connsiteX190" fmla="*/ 419643 w 1088878"/>
                  <a:gd name="connsiteY190" fmla="*/ 586951 h 1055963"/>
                  <a:gd name="connsiteX191" fmla="*/ 419643 w 1088878"/>
                  <a:gd name="connsiteY191" fmla="*/ 573238 h 1055963"/>
                  <a:gd name="connsiteX192" fmla="*/ 433357 w 1088878"/>
                  <a:gd name="connsiteY192" fmla="*/ 559524 h 1055963"/>
                  <a:gd name="connsiteX193" fmla="*/ 447071 w 1088878"/>
                  <a:gd name="connsiteY193" fmla="*/ 559524 h 1055963"/>
                  <a:gd name="connsiteX194" fmla="*/ 447071 w 1088878"/>
                  <a:gd name="connsiteY194" fmla="*/ 559524 h 1055963"/>
                  <a:gd name="connsiteX195" fmla="*/ 479984 w 1088878"/>
                  <a:gd name="connsiteY195" fmla="*/ 565009 h 1055963"/>
                  <a:gd name="connsiteX196" fmla="*/ 501926 w 1088878"/>
                  <a:gd name="connsiteY196" fmla="*/ 556781 h 1055963"/>
                  <a:gd name="connsiteX197" fmla="*/ 521126 w 1088878"/>
                  <a:gd name="connsiteY197" fmla="*/ 532096 h 1055963"/>
                  <a:gd name="connsiteX198" fmla="*/ 521126 w 1088878"/>
                  <a:gd name="connsiteY198" fmla="*/ 532096 h 1055963"/>
                  <a:gd name="connsiteX199" fmla="*/ 532098 w 1088878"/>
                  <a:gd name="connsiteY199" fmla="*/ 521125 h 1055963"/>
                  <a:gd name="connsiteX200" fmla="*/ 551297 w 1088878"/>
                  <a:gd name="connsiteY200" fmla="*/ 521125 h 1055963"/>
                  <a:gd name="connsiteX201" fmla="*/ 562267 w 1088878"/>
                  <a:gd name="connsiteY201" fmla="*/ 532096 h 1055963"/>
                  <a:gd name="connsiteX202" fmla="*/ 562267 w 1088878"/>
                  <a:gd name="connsiteY202" fmla="*/ 532096 h 1055963"/>
                  <a:gd name="connsiteX203" fmla="*/ 581467 w 1088878"/>
                  <a:gd name="connsiteY203" fmla="*/ 556781 h 1055963"/>
                  <a:gd name="connsiteX204" fmla="*/ 603409 w 1088878"/>
                  <a:gd name="connsiteY204" fmla="*/ 565009 h 1055963"/>
                  <a:gd name="connsiteX205" fmla="*/ 636322 w 1088878"/>
                  <a:gd name="connsiteY205" fmla="*/ 559524 h 1055963"/>
                  <a:gd name="connsiteX206" fmla="*/ 636322 w 1088878"/>
                  <a:gd name="connsiteY206" fmla="*/ 559524 h 1055963"/>
                  <a:gd name="connsiteX207" fmla="*/ 650036 w 1088878"/>
                  <a:gd name="connsiteY207" fmla="*/ 559524 h 1055963"/>
                  <a:gd name="connsiteX208" fmla="*/ 663750 w 1088878"/>
                  <a:gd name="connsiteY208" fmla="*/ 573238 h 1055963"/>
                  <a:gd name="connsiteX209" fmla="*/ 663750 w 1088878"/>
                  <a:gd name="connsiteY209" fmla="*/ 586951 h 1055963"/>
                  <a:gd name="connsiteX210" fmla="*/ 663750 w 1088878"/>
                  <a:gd name="connsiteY210" fmla="*/ 586951 h 1055963"/>
                  <a:gd name="connsiteX211" fmla="*/ 658264 w 1088878"/>
                  <a:gd name="connsiteY211" fmla="*/ 619864 h 1055963"/>
                  <a:gd name="connsiteX212" fmla="*/ 666492 w 1088878"/>
                  <a:gd name="connsiteY212" fmla="*/ 641807 h 1055963"/>
                  <a:gd name="connsiteX213" fmla="*/ 691178 w 1088878"/>
                  <a:gd name="connsiteY213" fmla="*/ 661006 h 1055963"/>
                  <a:gd name="connsiteX214" fmla="*/ 691178 w 1088878"/>
                  <a:gd name="connsiteY214" fmla="*/ 661006 h 1055963"/>
                  <a:gd name="connsiteX215" fmla="*/ 702149 w 1088878"/>
                  <a:gd name="connsiteY215" fmla="*/ 671977 h 1055963"/>
                  <a:gd name="connsiteX216" fmla="*/ 702149 w 1088878"/>
                  <a:gd name="connsiteY216" fmla="*/ 691176 h 1055963"/>
                  <a:gd name="connsiteX217" fmla="*/ 691178 w 1088878"/>
                  <a:gd name="connsiteY217" fmla="*/ 702147 h 1055963"/>
                  <a:gd name="connsiteX218" fmla="*/ 691178 w 1088878"/>
                  <a:gd name="connsiteY218" fmla="*/ 702147 h 1055963"/>
                  <a:gd name="connsiteX219" fmla="*/ 666492 w 1088878"/>
                  <a:gd name="connsiteY219" fmla="*/ 721347 h 1055963"/>
                  <a:gd name="connsiteX220" fmla="*/ 658264 w 1088878"/>
                  <a:gd name="connsiteY220" fmla="*/ 743289 h 1055963"/>
                  <a:gd name="connsiteX221" fmla="*/ 663750 w 1088878"/>
                  <a:gd name="connsiteY221" fmla="*/ 776202 h 1055963"/>
                  <a:gd name="connsiteX222" fmla="*/ 663750 w 1088878"/>
                  <a:gd name="connsiteY222" fmla="*/ 776202 h 1055963"/>
                  <a:gd name="connsiteX223" fmla="*/ 663750 w 1088878"/>
                  <a:gd name="connsiteY223" fmla="*/ 792659 h 1055963"/>
                  <a:gd name="connsiteX224" fmla="*/ 663750 w 1088878"/>
                  <a:gd name="connsiteY224" fmla="*/ 792659 h 1055963"/>
                  <a:gd name="connsiteX225" fmla="*/ 817344 w 1088878"/>
                  <a:gd name="connsiteY225" fmla="*/ 732318 h 1055963"/>
                  <a:gd name="connsiteX226" fmla="*/ 896885 w 1088878"/>
                  <a:gd name="connsiteY226" fmla="*/ 652778 h 1055963"/>
                  <a:gd name="connsiteX227" fmla="*/ 976426 w 1088878"/>
                  <a:gd name="connsiteY227" fmla="*/ 732318 h 1055963"/>
                  <a:gd name="connsiteX228" fmla="*/ 913341 w 1088878"/>
                  <a:gd name="connsiteY228" fmla="*/ 809115 h 1055963"/>
                  <a:gd name="connsiteX229" fmla="*/ 883171 w 1088878"/>
                  <a:gd name="connsiteY229" fmla="*/ 809115 h 1055963"/>
                  <a:gd name="connsiteX230" fmla="*/ 817344 w 1088878"/>
                  <a:gd name="connsiteY230" fmla="*/ 732318 h 1055963"/>
                  <a:gd name="connsiteX231" fmla="*/ 817344 w 1088878"/>
                  <a:gd name="connsiteY231" fmla="*/ 732318 h 10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1088878" h="1055963">
                    <a:moveTo>
                      <a:pt x="1066937" y="880427"/>
                    </a:moveTo>
                    <a:cubicBezTo>
                      <a:pt x="1061451" y="872198"/>
                      <a:pt x="1053223" y="869456"/>
                      <a:pt x="1044995" y="874941"/>
                    </a:cubicBezTo>
                    <a:cubicBezTo>
                      <a:pt x="1036766" y="880427"/>
                      <a:pt x="1034024" y="888655"/>
                      <a:pt x="1039510" y="896884"/>
                    </a:cubicBezTo>
                    <a:cubicBezTo>
                      <a:pt x="1050480" y="916083"/>
                      <a:pt x="1055965" y="935282"/>
                      <a:pt x="1055965" y="957224"/>
                    </a:cubicBezTo>
                    <a:lnTo>
                      <a:pt x="1055965" y="998366"/>
                    </a:lnTo>
                    <a:cubicBezTo>
                      <a:pt x="1055965" y="1009337"/>
                      <a:pt x="1044995" y="1020308"/>
                      <a:pt x="1034024" y="1020308"/>
                    </a:cubicBezTo>
                    <a:lnTo>
                      <a:pt x="1009338" y="1020308"/>
                    </a:lnTo>
                    <a:lnTo>
                      <a:pt x="1009338" y="970938"/>
                    </a:lnTo>
                    <a:cubicBezTo>
                      <a:pt x="1009338" y="962710"/>
                      <a:pt x="1001110" y="954481"/>
                      <a:pt x="992882" y="954481"/>
                    </a:cubicBezTo>
                    <a:cubicBezTo>
                      <a:pt x="984654" y="954481"/>
                      <a:pt x="976426" y="962710"/>
                      <a:pt x="976426" y="970938"/>
                    </a:cubicBezTo>
                    <a:lnTo>
                      <a:pt x="976426" y="1020308"/>
                    </a:lnTo>
                    <a:lnTo>
                      <a:pt x="814602" y="1020308"/>
                    </a:lnTo>
                    <a:lnTo>
                      <a:pt x="814602" y="970938"/>
                    </a:lnTo>
                    <a:cubicBezTo>
                      <a:pt x="814602" y="962710"/>
                      <a:pt x="806374" y="954481"/>
                      <a:pt x="798146" y="954481"/>
                    </a:cubicBezTo>
                    <a:cubicBezTo>
                      <a:pt x="789917" y="954481"/>
                      <a:pt x="781689" y="962710"/>
                      <a:pt x="781689" y="970938"/>
                    </a:cubicBezTo>
                    <a:lnTo>
                      <a:pt x="781689" y="1020308"/>
                    </a:lnTo>
                    <a:lnTo>
                      <a:pt x="757005" y="1020308"/>
                    </a:lnTo>
                    <a:cubicBezTo>
                      <a:pt x="746033" y="1020308"/>
                      <a:pt x="735061" y="1009337"/>
                      <a:pt x="735061" y="998366"/>
                    </a:cubicBezTo>
                    <a:lnTo>
                      <a:pt x="735061" y="957224"/>
                    </a:lnTo>
                    <a:cubicBezTo>
                      <a:pt x="735061" y="894141"/>
                      <a:pt x="787175" y="842028"/>
                      <a:pt x="850258" y="842028"/>
                    </a:cubicBezTo>
                    <a:lnTo>
                      <a:pt x="938027" y="842028"/>
                    </a:lnTo>
                    <a:cubicBezTo>
                      <a:pt x="954483" y="842028"/>
                      <a:pt x="973682" y="844771"/>
                      <a:pt x="987396" y="852999"/>
                    </a:cubicBezTo>
                    <a:cubicBezTo>
                      <a:pt x="995624" y="855742"/>
                      <a:pt x="1003854" y="852999"/>
                      <a:pt x="1009338" y="844771"/>
                    </a:cubicBezTo>
                    <a:cubicBezTo>
                      <a:pt x="1012082" y="836542"/>
                      <a:pt x="1009338" y="828315"/>
                      <a:pt x="1001110" y="822829"/>
                    </a:cubicBezTo>
                    <a:cubicBezTo>
                      <a:pt x="990140" y="817343"/>
                      <a:pt x="979168" y="814601"/>
                      <a:pt x="968197" y="811858"/>
                    </a:cubicBezTo>
                    <a:cubicBezTo>
                      <a:pt x="990140" y="792659"/>
                      <a:pt x="1003854" y="762488"/>
                      <a:pt x="1003854" y="729575"/>
                    </a:cubicBezTo>
                    <a:cubicBezTo>
                      <a:pt x="1003854" y="669234"/>
                      <a:pt x="954483" y="617122"/>
                      <a:pt x="891399" y="617122"/>
                    </a:cubicBezTo>
                    <a:cubicBezTo>
                      <a:pt x="831058" y="617122"/>
                      <a:pt x="778947" y="666491"/>
                      <a:pt x="778947" y="729575"/>
                    </a:cubicBezTo>
                    <a:cubicBezTo>
                      <a:pt x="778947" y="762488"/>
                      <a:pt x="792660" y="789916"/>
                      <a:pt x="814602" y="811858"/>
                    </a:cubicBezTo>
                    <a:cubicBezTo>
                      <a:pt x="809116" y="811858"/>
                      <a:pt x="803631" y="814601"/>
                      <a:pt x="798146" y="817343"/>
                    </a:cubicBezTo>
                    <a:lnTo>
                      <a:pt x="685692" y="751517"/>
                    </a:lnTo>
                    <a:cubicBezTo>
                      <a:pt x="688436" y="746032"/>
                      <a:pt x="691178" y="740546"/>
                      <a:pt x="691178" y="735060"/>
                    </a:cubicBezTo>
                    <a:cubicBezTo>
                      <a:pt x="713120" y="732318"/>
                      <a:pt x="729577" y="715861"/>
                      <a:pt x="729577" y="693919"/>
                    </a:cubicBezTo>
                    <a:lnTo>
                      <a:pt x="729577" y="674720"/>
                    </a:lnTo>
                    <a:cubicBezTo>
                      <a:pt x="729577" y="652778"/>
                      <a:pt x="713120" y="633578"/>
                      <a:pt x="691178" y="633578"/>
                    </a:cubicBezTo>
                    <a:cubicBezTo>
                      <a:pt x="688436" y="625350"/>
                      <a:pt x="685692" y="619864"/>
                      <a:pt x="682950" y="614379"/>
                    </a:cubicBezTo>
                    <a:cubicBezTo>
                      <a:pt x="696664" y="597922"/>
                      <a:pt x="696664" y="573238"/>
                      <a:pt x="680206" y="556781"/>
                    </a:cubicBezTo>
                    <a:lnTo>
                      <a:pt x="666492" y="543067"/>
                    </a:lnTo>
                    <a:cubicBezTo>
                      <a:pt x="650036" y="526611"/>
                      <a:pt x="625351" y="526611"/>
                      <a:pt x="608895" y="540325"/>
                    </a:cubicBezTo>
                    <a:cubicBezTo>
                      <a:pt x="603409" y="537582"/>
                      <a:pt x="595181" y="534839"/>
                      <a:pt x="589695" y="532096"/>
                    </a:cubicBezTo>
                    <a:cubicBezTo>
                      <a:pt x="586953" y="512897"/>
                      <a:pt x="573239" y="496440"/>
                      <a:pt x="554039" y="493697"/>
                    </a:cubicBezTo>
                    <a:lnTo>
                      <a:pt x="554039" y="436099"/>
                    </a:lnTo>
                    <a:lnTo>
                      <a:pt x="677464" y="436099"/>
                    </a:lnTo>
                    <a:cubicBezTo>
                      <a:pt x="707634" y="436099"/>
                      <a:pt x="732319" y="411414"/>
                      <a:pt x="732319" y="381244"/>
                    </a:cubicBezTo>
                    <a:lnTo>
                      <a:pt x="732319" y="340103"/>
                    </a:lnTo>
                    <a:cubicBezTo>
                      <a:pt x="732319" y="268791"/>
                      <a:pt x="682950" y="211193"/>
                      <a:pt x="617123" y="194736"/>
                    </a:cubicBezTo>
                    <a:cubicBezTo>
                      <a:pt x="639064" y="175537"/>
                      <a:pt x="652778" y="145366"/>
                      <a:pt x="652778" y="112453"/>
                    </a:cubicBezTo>
                    <a:cubicBezTo>
                      <a:pt x="652778" y="52113"/>
                      <a:pt x="603409" y="0"/>
                      <a:pt x="540326" y="0"/>
                    </a:cubicBezTo>
                    <a:cubicBezTo>
                      <a:pt x="479984" y="0"/>
                      <a:pt x="427873" y="49370"/>
                      <a:pt x="427873" y="112453"/>
                    </a:cubicBezTo>
                    <a:cubicBezTo>
                      <a:pt x="427873" y="145366"/>
                      <a:pt x="441587" y="172794"/>
                      <a:pt x="463528" y="194736"/>
                    </a:cubicBezTo>
                    <a:cubicBezTo>
                      <a:pt x="449815" y="197479"/>
                      <a:pt x="438843" y="202965"/>
                      <a:pt x="427873" y="208450"/>
                    </a:cubicBezTo>
                    <a:cubicBezTo>
                      <a:pt x="419643" y="211193"/>
                      <a:pt x="416901" y="222164"/>
                      <a:pt x="419643" y="230392"/>
                    </a:cubicBezTo>
                    <a:cubicBezTo>
                      <a:pt x="422387" y="238621"/>
                      <a:pt x="433357" y="241363"/>
                      <a:pt x="441587" y="238621"/>
                    </a:cubicBezTo>
                    <a:cubicBezTo>
                      <a:pt x="458042" y="230392"/>
                      <a:pt x="477242" y="224907"/>
                      <a:pt x="493698" y="224907"/>
                    </a:cubicBezTo>
                    <a:lnTo>
                      <a:pt x="581467" y="224907"/>
                    </a:lnTo>
                    <a:cubicBezTo>
                      <a:pt x="644550" y="224907"/>
                      <a:pt x="696664" y="277019"/>
                      <a:pt x="696664" y="340103"/>
                    </a:cubicBezTo>
                    <a:lnTo>
                      <a:pt x="696664" y="381244"/>
                    </a:lnTo>
                    <a:cubicBezTo>
                      <a:pt x="696664" y="392215"/>
                      <a:pt x="685692" y="403186"/>
                      <a:pt x="674722" y="403186"/>
                    </a:cubicBezTo>
                    <a:lnTo>
                      <a:pt x="650036" y="403186"/>
                    </a:lnTo>
                    <a:lnTo>
                      <a:pt x="650036" y="353817"/>
                    </a:lnTo>
                    <a:cubicBezTo>
                      <a:pt x="650036" y="345588"/>
                      <a:pt x="641808" y="337360"/>
                      <a:pt x="633580" y="337360"/>
                    </a:cubicBezTo>
                    <a:cubicBezTo>
                      <a:pt x="625351" y="337360"/>
                      <a:pt x="617123" y="345588"/>
                      <a:pt x="617123" y="353817"/>
                    </a:cubicBezTo>
                    <a:lnTo>
                      <a:pt x="617123" y="403186"/>
                    </a:lnTo>
                    <a:lnTo>
                      <a:pt x="455300" y="403186"/>
                    </a:lnTo>
                    <a:lnTo>
                      <a:pt x="455300" y="353817"/>
                    </a:lnTo>
                    <a:cubicBezTo>
                      <a:pt x="455300" y="345588"/>
                      <a:pt x="447071" y="337360"/>
                      <a:pt x="438843" y="337360"/>
                    </a:cubicBezTo>
                    <a:cubicBezTo>
                      <a:pt x="430615" y="337360"/>
                      <a:pt x="422387" y="345588"/>
                      <a:pt x="422387" y="353817"/>
                    </a:cubicBezTo>
                    <a:lnTo>
                      <a:pt x="422387" y="403186"/>
                    </a:lnTo>
                    <a:lnTo>
                      <a:pt x="403187" y="403186"/>
                    </a:lnTo>
                    <a:cubicBezTo>
                      <a:pt x="392215" y="403186"/>
                      <a:pt x="381245" y="392215"/>
                      <a:pt x="381245" y="381244"/>
                    </a:cubicBezTo>
                    <a:lnTo>
                      <a:pt x="381245" y="340103"/>
                    </a:lnTo>
                    <a:cubicBezTo>
                      <a:pt x="381245" y="320904"/>
                      <a:pt x="386731" y="298961"/>
                      <a:pt x="397701" y="282505"/>
                    </a:cubicBezTo>
                    <a:cubicBezTo>
                      <a:pt x="403187" y="274276"/>
                      <a:pt x="400445" y="266048"/>
                      <a:pt x="392215" y="260562"/>
                    </a:cubicBezTo>
                    <a:cubicBezTo>
                      <a:pt x="383987" y="255077"/>
                      <a:pt x="375759" y="257820"/>
                      <a:pt x="370274" y="266048"/>
                    </a:cubicBezTo>
                    <a:cubicBezTo>
                      <a:pt x="356560" y="287990"/>
                      <a:pt x="351074" y="312675"/>
                      <a:pt x="351074" y="340103"/>
                    </a:cubicBezTo>
                    <a:lnTo>
                      <a:pt x="351074" y="381244"/>
                    </a:lnTo>
                    <a:cubicBezTo>
                      <a:pt x="351074" y="411414"/>
                      <a:pt x="375759" y="436099"/>
                      <a:pt x="405929" y="436099"/>
                    </a:cubicBezTo>
                    <a:lnTo>
                      <a:pt x="529354" y="436099"/>
                    </a:lnTo>
                    <a:lnTo>
                      <a:pt x="529354" y="493697"/>
                    </a:lnTo>
                    <a:cubicBezTo>
                      <a:pt x="510156" y="496440"/>
                      <a:pt x="493698" y="512897"/>
                      <a:pt x="493698" y="532096"/>
                    </a:cubicBezTo>
                    <a:cubicBezTo>
                      <a:pt x="485470" y="534839"/>
                      <a:pt x="479984" y="537582"/>
                      <a:pt x="474498" y="540325"/>
                    </a:cubicBezTo>
                    <a:cubicBezTo>
                      <a:pt x="458042" y="526611"/>
                      <a:pt x="433357" y="526611"/>
                      <a:pt x="416901" y="543067"/>
                    </a:cubicBezTo>
                    <a:lnTo>
                      <a:pt x="403187" y="556781"/>
                    </a:lnTo>
                    <a:cubicBezTo>
                      <a:pt x="386731" y="573238"/>
                      <a:pt x="386731" y="597922"/>
                      <a:pt x="400445" y="614379"/>
                    </a:cubicBezTo>
                    <a:cubicBezTo>
                      <a:pt x="397701" y="619864"/>
                      <a:pt x="394959" y="628093"/>
                      <a:pt x="392215" y="633578"/>
                    </a:cubicBezTo>
                    <a:cubicBezTo>
                      <a:pt x="370274" y="636321"/>
                      <a:pt x="353818" y="652778"/>
                      <a:pt x="353818" y="674720"/>
                    </a:cubicBezTo>
                    <a:lnTo>
                      <a:pt x="353818" y="696662"/>
                    </a:lnTo>
                    <a:cubicBezTo>
                      <a:pt x="353818" y="718604"/>
                      <a:pt x="370274" y="737803"/>
                      <a:pt x="392215" y="737803"/>
                    </a:cubicBezTo>
                    <a:cubicBezTo>
                      <a:pt x="394959" y="743289"/>
                      <a:pt x="394959" y="748774"/>
                      <a:pt x="397701" y="754260"/>
                    </a:cubicBezTo>
                    <a:lnTo>
                      <a:pt x="285248" y="820086"/>
                    </a:lnTo>
                    <a:cubicBezTo>
                      <a:pt x="279763" y="817343"/>
                      <a:pt x="274277" y="817343"/>
                      <a:pt x="268791" y="814601"/>
                    </a:cubicBezTo>
                    <a:cubicBezTo>
                      <a:pt x="290734" y="795401"/>
                      <a:pt x="304448" y="765231"/>
                      <a:pt x="304448" y="732318"/>
                    </a:cubicBezTo>
                    <a:cubicBezTo>
                      <a:pt x="304448" y="671977"/>
                      <a:pt x="255077" y="619864"/>
                      <a:pt x="191994" y="619864"/>
                    </a:cubicBezTo>
                    <a:cubicBezTo>
                      <a:pt x="131653" y="619864"/>
                      <a:pt x="79541" y="669234"/>
                      <a:pt x="79541" y="732318"/>
                    </a:cubicBezTo>
                    <a:cubicBezTo>
                      <a:pt x="79541" y="765231"/>
                      <a:pt x="93255" y="792659"/>
                      <a:pt x="115197" y="814601"/>
                    </a:cubicBezTo>
                    <a:cubicBezTo>
                      <a:pt x="49369" y="828315"/>
                      <a:pt x="0" y="888655"/>
                      <a:pt x="0" y="959967"/>
                    </a:cubicBezTo>
                    <a:lnTo>
                      <a:pt x="0" y="1001108"/>
                    </a:lnTo>
                    <a:cubicBezTo>
                      <a:pt x="0" y="1031279"/>
                      <a:pt x="24686" y="1055964"/>
                      <a:pt x="54855" y="1055964"/>
                    </a:cubicBezTo>
                    <a:lnTo>
                      <a:pt x="331876" y="1055964"/>
                    </a:lnTo>
                    <a:cubicBezTo>
                      <a:pt x="362046" y="1055964"/>
                      <a:pt x="386731" y="1031279"/>
                      <a:pt x="386731" y="1001108"/>
                    </a:cubicBezTo>
                    <a:lnTo>
                      <a:pt x="386731" y="959967"/>
                    </a:lnTo>
                    <a:cubicBezTo>
                      <a:pt x="386731" y="910597"/>
                      <a:pt x="362046" y="863970"/>
                      <a:pt x="320904" y="836542"/>
                    </a:cubicBezTo>
                    <a:lnTo>
                      <a:pt x="392215" y="795401"/>
                    </a:lnTo>
                    <a:cubicBezTo>
                      <a:pt x="394959" y="803629"/>
                      <a:pt x="397701" y="811858"/>
                      <a:pt x="403187" y="817343"/>
                    </a:cubicBezTo>
                    <a:lnTo>
                      <a:pt x="416901" y="831057"/>
                    </a:lnTo>
                    <a:cubicBezTo>
                      <a:pt x="433357" y="847514"/>
                      <a:pt x="458042" y="847514"/>
                      <a:pt x="474498" y="833800"/>
                    </a:cubicBezTo>
                    <a:cubicBezTo>
                      <a:pt x="479984" y="836542"/>
                      <a:pt x="488212" y="839285"/>
                      <a:pt x="493698" y="842028"/>
                    </a:cubicBezTo>
                    <a:cubicBezTo>
                      <a:pt x="496442" y="863970"/>
                      <a:pt x="512898" y="880427"/>
                      <a:pt x="534840" y="880427"/>
                    </a:cubicBezTo>
                    <a:lnTo>
                      <a:pt x="554039" y="880427"/>
                    </a:lnTo>
                    <a:cubicBezTo>
                      <a:pt x="575981" y="880427"/>
                      <a:pt x="595181" y="863970"/>
                      <a:pt x="595181" y="842028"/>
                    </a:cubicBezTo>
                    <a:cubicBezTo>
                      <a:pt x="603409" y="839285"/>
                      <a:pt x="608895" y="836542"/>
                      <a:pt x="614381" y="833800"/>
                    </a:cubicBezTo>
                    <a:cubicBezTo>
                      <a:pt x="630837" y="847514"/>
                      <a:pt x="655522" y="847514"/>
                      <a:pt x="671978" y="831057"/>
                    </a:cubicBezTo>
                    <a:lnTo>
                      <a:pt x="685692" y="817343"/>
                    </a:lnTo>
                    <a:cubicBezTo>
                      <a:pt x="691178" y="811858"/>
                      <a:pt x="696664" y="803629"/>
                      <a:pt x="696664" y="795401"/>
                    </a:cubicBezTo>
                    <a:lnTo>
                      <a:pt x="767975" y="836542"/>
                    </a:lnTo>
                    <a:cubicBezTo>
                      <a:pt x="729577" y="863970"/>
                      <a:pt x="702149" y="907854"/>
                      <a:pt x="702149" y="959967"/>
                    </a:cubicBezTo>
                    <a:lnTo>
                      <a:pt x="702149" y="1001108"/>
                    </a:lnTo>
                    <a:cubicBezTo>
                      <a:pt x="702149" y="1031279"/>
                      <a:pt x="726833" y="1055964"/>
                      <a:pt x="757005" y="1055964"/>
                    </a:cubicBezTo>
                    <a:lnTo>
                      <a:pt x="1034024" y="1055964"/>
                    </a:lnTo>
                    <a:cubicBezTo>
                      <a:pt x="1064193" y="1055964"/>
                      <a:pt x="1088879" y="1031279"/>
                      <a:pt x="1088879" y="1001108"/>
                    </a:cubicBezTo>
                    <a:lnTo>
                      <a:pt x="1088879" y="959967"/>
                    </a:lnTo>
                    <a:cubicBezTo>
                      <a:pt x="1088879" y="929797"/>
                      <a:pt x="1080651" y="905112"/>
                      <a:pt x="1066937" y="880427"/>
                    </a:cubicBezTo>
                    <a:lnTo>
                      <a:pt x="1066937" y="880427"/>
                    </a:lnTo>
                    <a:close/>
                    <a:moveTo>
                      <a:pt x="463528" y="112453"/>
                    </a:moveTo>
                    <a:cubicBezTo>
                      <a:pt x="463528" y="68569"/>
                      <a:pt x="499184" y="32913"/>
                      <a:pt x="543068" y="32913"/>
                    </a:cubicBezTo>
                    <a:cubicBezTo>
                      <a:pt x="586953" y="32913"/>
                      <a:pt x="622609" y="68569"/>
                      <a:pt x="622609" y="112453"/>
                    </a:cubicBezTo>
                    <a:cubicBezTo>
                      <a:pt x="622609" y="150852"/>
                      <a:pt x="595181" y="183765"/>
                      <a:pt x="559525" y="189251"/>
                    </a:cubicBezTo>
                    <a:lnTo>
                      <a:pt x="529354" y="189251"/>
                    </a:lnTo>
                    <a:cubicBezTo>
                      <a:pt x="488212" y="183765"/>
                      <a:pt x="463528" y="150852"/>
                      <a:pt x="463528" y="112453"/>
                    </a:cubicBezTo>
                    <a:lnTo>
                      <a:pt x="463528" y="112453"/>
                    </a:lnTo>
                    <a:close/>
                    <a:moveTo>
                      <a:pt x="106969" y="732318"/>
                    </a:moveTo>
                    <a:cubicBezTo>
                      <a:pt x="106969" y="688434"/>
                      <a:pt x="142624" y="652778"/>
                      <a:pt x="186508" y="652778"/>
                    </a:cubicBezTo>
                    <a:cubicBezTo>
                      <a:pt x="230393" y="652778"/>
                      <a:pt x="266049" y="688434"/>
                      <a:pt x="266049" y="732318"/>
                    </a:cubicBezTo>
                    <a:cubicBezTo>
                      <a:pt x="266049" y="770716"/>
                      <a:pt x="238621" y="803629"/>
                      <a:pt x="202965" y="809115"/>
                    </a:cubicBezTo>
                    <a:lnTo>
                      <a:pt x="172794" y="809115"/>
                    </a:lnTo>
                    <a:cubicBezTo>
                      <a:pt x="134396" y="803629"/>
                      <a:pt x="106969" y="770716"/>
                      <a:pt x="106969" y="732318"/>
                    </a:cubicBezTo>
                    <a:lnTo>
                      <a:pt x="106969" y="732318"/>
                    </a:lnTo>
                    <a:close/>
                    <a:moveTo>
                      <a:pt x="345590" y="957224"/>
                    </a:moveTo>
                    <a:lnTo>
                      <a:pt x="345590" y="998366"/>
                    </a:lnTo>
                    <a:cubicBezTo>
                      <a:pt x="345590" y="1009337"/>
                      <a:pt x="334618" y="1020308"/>
                      <a:pt x="323646" y="1020308"/>
                    </a:cubicBezTo>
                    <a:lnTo>
                      <a:pt x="298962" y="1020308"/>
                    </a:lnTo>
                    <a:lnTo>
                      <a:pt x="298962" y="970938"/>
                    </a:lnTo>
                    <a:cubicBezTo>
                      <a:pt x="298962" y="962710"/>
                      <a:pt x="290734" y="954481"/>
                      <a:pt x="282505" y="954481"/>
                    </a:cubicBezTo>
                    <a:cubicBezTo>
                      <a:pt x="274277" y="954481"/>
                      <a:pt x="266049" y="962710"/>
                      <a:pt x="266049" y="970938"/>
                    </a:cubicBezTo>
                    <a:lnTo>
                      <a:pt x="266049" y="1020308"/>
                    </a:lnTo>
                    <a:lnTo>
                      <a:pt x="104225" y="1020308"/>
                    </a:lnTo>
                    <a:lnTo>
                      <a:pt x="104225" y="970938"/>
                    </a:lnTo>
                    <a:cubicBezTo>
                      <a:pt x="104225" y="962710"/>
                      <a:pt x="95997" y="954481"/>
                      <a:pt x="87769" y="954481"/>
                    </a:cubicBezTo>
                    <a:cubicBezTo>
                      <a:pt x="79541" y="954481"/>
                      <a:pt x="71313" y="962710"/>
                      <a:pt x="71313" y="970938"/>
                    </a:cubicBezTo>
                    <a:lnTo>
                      <a:pt x="71313" y="1020308"/>
                    </a:lnTo>
                    <a:lnTo>
                      <a:pt x="46627" y="1020308"/>
                    </a:lnTo>
                    <a:cubicBezTo>
                      <a:pt x="35656" y="1020308"/>
                      <a:pt x="24686" y="1009337"/>
                      <a:pt x="24686" y="998366"/>
                    </a:cubicBezTo>
                    <a:lnTo>
                      <a:pt x="24686" y="957224"/>
                    </a:lnTo>
                    <a:cubicBezTo>
                      <a:pt x="24686" y="894141"/>
                      <a:pt x="76797" y="842028"/>
                      <a:pt x="139882" y="842028"/>
                    </a:cubicBezTo>
                    <a:lnTo>
                      <a:pt x="227649" y="842028"/>
                    </a:lnTo>
                    <a:cubicBezTo>
                      <a:pt x="293476" y="842028"/>
                      <a:pt x="345590" y="894141"/>
                      <a:pt x="345590" y="957224"/>
                    </a:cubicBezTo>
                    <a:lnTo>
                      <a:pt x="345590" y="957224"/>
                    </a:lnTo>
                    <a:close/>
                    <a:moveTo>
                      <a:pt x="663750" y="792659"/>
                    </a:moveTo>
                    <a:lnTo>
                      <a:pt x="650036" y="806372"/>
                    </a:lnTo>
                    <a:cubicBezTo>
                      <a:pt x="647294" y="809115"/>
                      <a:pt x="639064" y="809115"/>
                      <a:pt x="636322" y="806372"/>
                    </a:cubicBezTo>
                    <a:lnTo>
                      <a:pt x="636322" y="806372"/>
                    </a:lnTo>
                    <a:cubicBezTo>
                      <a:pt x="628094" y="798144"/>
                      <a:pt x="614381" y="795401"/>
                      <a:pt x="603409" y="800887"/>
                    </a:cubicBezTo>
                    <a:cubicBezTo>
                      <a:pt x="597923" y="803629"/>
                      <a:pt x="589695" y="806372"/>
                      <a:pt x="581467" y="809115"/>
                    </a:cubicBezTo>
                    <a:cubicBezTo>
                      <a:pt x="570495" y="811858"/>
                      <a:pt x="562267" y="822829"/>
                      <a:pt x="562267" y="833800"/>
                    </a:cubicBezTo>
                    <a:cubicBezTo>
                      <a:pt x="562267" y="833800"/>
                      <a:pt x="562267" y="833800"/>
                      <a:pt x="562267" y="833800"/>
                    </a:cubicBezTo>
                    <a:cubicBezTo>
                      <a:pt x="562267" y="839285"/>
                      <a:pt x="556781" y="844771"/>
                      <a:pt x="551297" y="844771"/>
                    </a:cubicBezTo>
                    <a:lnTo>
                      <a:pt x="532098" y="844771"/>
                    </a:lnTo>
                    <a:cubicBezTo>
                      <a:pt x="521126" y="844771"/>
                      <a:pt x="521126" y="833800"/>
                      <a:pt x="521126" y="833800"/>
                    </a:cubicBezTo>
                    <a:cubicBezTo>
                      <a:pt x="521126" y="822829"/>
                      <a:pt x="512898" y="811858"/>
                      <a:pt x="501926" y="809115"/>
                    </a:cubicBezTo>
                    <a:cubicBezTo>
                      <a:pt x="493698" y="806372"/>
                      <a:pt x="488212" y="803629"/>
                      <a:pt x="479984" y="800887"/>
                    </a:cubicBezTo>
                    <a:cubicBezTo>
                      <a:pt x="474498" y="798144"/>
                      <a:pt x="471756" y="798144"/>
                      <a:pt x="466270" y="798144"/>
                    </a:cubicBezTo>
                    <a:cubicBezTo>
                      <a:pt x="458042" y="798144"/>
                      <a:pt x="452557" y="800887"/>
                      <a:pt x="447071" y="806372"/>
                    </a:cubicBezTo>
                    <a:lnTo>
                      <a:pt x="447071" y="806372"/>
                    </a:lnTo>
                    <a:cubicBezTo>
                      <a:pt x="444329" y="809115"/>
                      <a:pt x="436101" y="809115"/>
                      <a:pt x="433357" y="806372"/>
                    </a:cubicBezTo>
                    <a:lnTo>
                      <a:pt x="419643" y="792659"/>
                    </a:lnTo>
                    <a:cubicBezTo>
                      <a:pt x="416901" y="789916"/>
                      <a:pt x="416901" y="781687"/>
                      <a:pt x="419643" y="778945"/>
                    </a:cubicBezTo>
                    <a:cubicBezTo>
                      <a:pt x="419643" y="778945"/>
                      <a:pt x="419643" y="778945"/>
                      <a:pt x="419643" y="778945"/>
                    </a:cubicBezTo>
                    <a:cubicBezTo>
                      <a:pt x="419643" y="778945"/>
                      <a:pt x="419643" y="778945"/>
                      <a:pt x="419643" y="778945"/>
                    </a:cubicBezTo>
                    <a:cubicBezTo>
                      <a:pt x="427873" y="770716"/>
                      <a:pt x="430615" y="757003"/>
                      <a:pt x="425129" y="746032"/>
                    </a:cubicBezTo>
                    <a:cubicBezTo>
                      <a:pt x="422387" y="740546"/>
                      <a:pt x="419643" y="732318"/>
                      <a:pt x="416901" y="724089"/>
                    </a:cubicBezTo>
                    <a:cubicBezTo>
                      <a:pt x="414159" y="713118"/>
                      <a:pt x="403187" y="704890"/>
                      <a:pt x="392215" y="704890"/>
                    </a:cubicBezTo>
                    <a:cubicBezTo>
                      <a:pt x="392215" y="704890"/>
                      <a:pt x="392215" y="704890"/>
                      <a:pt x="392215" y="704890"/>
                    </a:cubicBezTo>
                    <a:cubicBezTo>
                      <a:pt x="386731" y="704890"/>
                      <a:pt x="381245" y="699404"/>
                      <a:pt x="381245" y="693919"/>
                    </a:cubicBezTo>
                    <a:lnTo>
                      <a:pt x="381245" y="671977"/>
                    </a:lnTo>
                    <a:cubicBezTo>
                      <a:pt x="381245" y="666491"/>
                      <a:pt x="386731" y="661006"/>
                      <a:pt x="392215" y="661006"/>
                    </a:cubicBezTo>
                    <a:lnTo>
                      <a:pt x="392215" y="661006"/>
                    </a:lnTo>
                    <a:cubicBezTo>
                      <a:pt x="403187" y="661006"/>
                      <a:pt x="414159" y="652778"/>
                      <a:pt x="416901" y="641807"/>
                    </a:cubicBezTo>
                    <a:cubicBezTo>
                      <a:pt x="419643" y="633578"/>
                      <a:pt x="422387" y="628093"/>
                      <a:pt x="425129" y="619864"/>
                    </a:cubicBezTo>
                    <a:cubicBezTo>
                      <a:pt x="430615" y="608894"/>
                      <a:pt x="427873" y="595180"/>
                      <a:pt x="419643" y="586951"/>
                    </a:cubicBezTo>
                    <a:lnTo>
                      <a:pt x="419643" y="586951"/>
                    </a:lnTo>
                    <a:cubicBezTo>
                      <a:pt x="419643" y="586951"/>
                      <a:pt x="419643" y="586951"/>
                      <a:pt x="419643" y="586951"/>
                    </a:cubicBezTo>
                    <a:cubicBezTo>
                      <a:pt x="416901" y="584208"/>
                      <a:pt x="416901" y="575980"/>
                      <a:pt x="419643" y="573238"/>
                    </a:cubicBezTo>
                    <a:lnTo>
                      <a:pt x="433357" y="559524"/>
                    </a:lnTo>
                    <a:cubicBezTo>
                      <a:pt x="436101" y="556781"/>
                      <a:pt x="444329" y="556781"/>
                      <a:pt x="447071" y="559524"/>
                    </a:cubicBezTo>
                    <a:lnTo>
                      <a:pt x="447071" y="559524"/>
                    </a:lnTo>
                    <a:cubicBezTo>
                      <a:pt x="455300" y="567752"/>
                      <a:pt x="469014" y="570495"/>
                      <a:pt x="479984" y="565009"/>
                    </a:cubicBezTo>
                    <a:cubicBezTo>
                      <a:pt x="485470" y="562266"/>
                      <a:pt x="493698" y="559524"/>
                      <a:pt x="501926" y="556781"/>
                    </a:cubicBezTo>
                    <a:cubicBezTo>
                      <a:pt x="512898" y="554038"/>
                      <a:pt x="521126" y="543067"/>
                      <a:pt x="521126" y="532096"/>
                    </a:cubicBezTo>
                    <a:lnTo>
                      <a:pt x="521126" y="532096"/>
                    </a:lnTo>
                    <a:cubicBezTo>
                      <a:pt x="521126" y="526611"/>
                      <a:pt x="526612" y="521125"/>
                      <a:pt x="532098" y="521125"/>
                    </a:cubicBezTo>
                    <a:lnTo>
                      <a:pt x="551297" y="521125"/>
                    </a:lnTo>
                    <a:cubicBezTo>
                      <a:pt x="556781" y="521125"/>
                      <a:pt x="562267" y="526611"/>
                      <a:pt x="562267" y="532096"/>
                    </a:cubicBezTo>
                    <a:lnTo>
                      <a:pt x="562267" y="532096"/>
                    </a:lnTo>
                    <a:cubicBezTo>
                      <a:pt x="562267" y="543067"/>
                      <a:pt x="570495" y="554038"/>
                      <a:pt x="581467" y="556781"/>
                    </a:cubicBezTo>
                    <a:cubicBezTo>
                      <a:pt x="589695" y="559524"/>
                      <a:pt x="595181" y="562266"/>
                      <a:pt x="603409" y="565009"/>
                    </a:cubicBezTo>
                    <a:cubicBezTo>
                      <a:pt x="614381" y="570495"/>
                      <a:pt x="628094" y="567752"/>
                      <a:pt x="636322" y="559524"/>
                    </a:cubicBezTo>
                    <a:lnTo>
                      <a:pt x="636322" y="559524"/>
                    </a:lnTo>
                    <a:cubicBezTo>
                      <a:pt x="639064" y="556781"/>
                      <a:pt x="647294" y="556781"/>
                      <a:pt x="650036" y="559524"/>
                    </a:cubicBezTo>
                    <a:lnTo>
                      <a:pt x="663750" y="573238"/>
                    </a:lnTo>
                    <a:cubicBezTo>
                      <a:pt x="666492" y="575980"/>
                      <a:pt x="666492" y="584208"/>
                      <a:pt x="663750" y="586951"/>
                    </a:cubicBezTo>
                    <a:lnTo>
                      <a:pt x="663750" y="586951"/>
                    </a:lnTo>
                    <a:cubicBezTo>
                      <a:pt x="655522" y="595180"/>
                      <a:pt x="652778" y="608894"/>
                      <a:pt x="658264" y="619864"/>
                    </a:cubicBezTo>
                    <a:cubicBezTo>
                      <a:pt x="661008" y="625350"/>
                      <a:pt x="663750" y="633578"/>
                      <a:pt x="666492" y="641807"/>
                    </a:cubicBezTo>
                    <a:cubicBezTo>
                      <a:pt x="669236" y="652778"/>
                      <a:pt x="680206" y="661006"/>
                      <a:pt x="691178" y="661006"/>
                    </a:cubicBezTo>
                    <a:lnTo>
                      <a:pt x="691178" y="661006"/>
                    </a:lnTo>
                    <a:cubicBezTo>
                      <a:pt x="696664" y="661006"/>
                      <a:pt x="702149" y="666491"/>
                      <a:pt x="702149" y="671977"/>
                    </a:cubicBezTo>
                    <a:lnTo>
                      <a:pt x="702149" y="691176"/>
                    </a:lnTo>
                    <a:cubicBezTo>
                      <a:pt x="702149" y="696662"/>
                      <a:pt x="696664" y="702147"/>
                      <a:pt x="691178" y="702147"/>
                    </a:cubicBezTo>
                    <a:lnTo>
                      <a:pt x="691178" y="702147"/>
                    </a:lnTo>
                    <a:cubicBezTo>
                      <a:pt x="680206" y="702147"/>
                      <a:pt x="669236" y="710376"/>
                      <a:pt x="666492" y="721347"/>
                    </a:cubicBezTo>
                    <a:cubicBezTo>
                      <a:pt x="663750" y="729575"/>
                      <a:pt x="661008" y="735060"/>
                      <a:pt x="658264" y="743289"/>
                    </a:cubicBezTo>
                    <a:cubicBezTo>
                      <a:pt x="652778" y="754260"/>
                      <a:pt x="652778" y="765231"/>
                      <a:pt x="663750" y="776202"/>
                    </a:cubicBezTo>
                    <a:cubicBezTo>
                      <a:pt x="663750" y="776202"/>
                      <a:pt x="663750" y="776202"/>
                      <a:pt x="663750" y="776202"/>
                    </a:cubicBezTo>
                    <a:cubicBezTo>
                      <a:pt x="666492" y="781687"/>
                      <a:pt x="666492" y="789916"/>
                      <a:pt x="663750" y="792659"/>
                    </a:cubicBezTo>
                    <a:lnTo>
                      <a:pt x="663750" y="792659"/>
                    </a:lnTo>
                    <a:close/>
                    <a:moveTo>
                      <a:pt x="817344" y="732318"/>
                    </a:moveTo>
                    <a:cubicBezTo>
                      <a:pt x="817344" y="688434"/>
                      <a:pt x="853002" y="652778"/>
                      <a:pt x="896885" y="652778"/>
                    </a:cubicBezTo>
                    <a:cubicBezTo>
                      <a:pt x="940769" y="652778"/>
                      <a:pt x="976426" y="688434"/>
                      <a:pt x="976426" y="732318"/>
                    </a:cubicBezTo>
                    <a:cubicBezTo>
                      <a:pt x="976426" y="770716"/>
                      <a:pt x="948999" y="803629"/>
                      <a:pt x="913341" y="809115"/>
                    </a:cubicBezTo>
                    <a:lnTo>
                      <a:pt x="883171" y="809115"/>
                    </a:lnTo>
                    <a:cubicBezTo>
                      <a:pt x="842030" y="803629"/>
                      <a:pt x="817344" y="770716"/>
                      <a:pt x="817344" y="732318"/>
                    </a:cubicBezTo>
                    <a:lnTo>
                      <a:pt x="817344" y="732318"/>
                    </a:lnTo>
                    <a:close/>
                  </a:path>
                </a:pathLst>
              </a:custGeom>
              <a:solidFill>
                <a:srgbClr val="000000"/>
              </a:solidFill>
              <a:ln w="27426" cap="flat">
                <a:noFill/>
                <a:prstDash val="solid"/>
                <a:miter/>
              </a:ln>
            </p:spPr>
            <p:txBody>
              <a:bodyPr rtlCol="0" anchor="ctr"/>
              <a:lstStyle/>
              <a:p>
                <a:endParaRPr lang="en-US"/>
              </a:p>
            </p:txBody>
          </p:sp>
          <p:sp>
            <p:nvSpPr>
              <p:cNvPr id="39" name="Freeform 1051">
                <a:extLst>
                  <a:ext uri="{FF2B5EF4-FFF2-40B4-BE49-F238E27FC236}">
                    <a16:creationId xmlns:a16="http://schemas.microsoft.com/office/drawing/2014/main" id="{BE881814-E069-8E51-2527-0FAD1BF33634}"/>
                  </a:ext>
                </a:extLst>
              </p:cNvPr>
              <p:cNvSpPr/>
              <p:nvPr/>
            </p:nvSpPr>
            <p:spPr>
              <a:xfrm>
                <a:off x="5079678" y="2616076"/>
                <a:ext cx="148108" cy="148109"/>
              </a:xfrm>
              <a:custGeom>
                <a:avLst/>
                <a:gdLst>
                  <a:gd name="connsiteX0" fmla="*/ 74055 w 148108"/>
                  <a:gd name="connsiteY0" fmla="*/ 148109 h 148109"/>
                  <a:gd name="connsiteX1" fmla="*/ 0 w 148108"/>
                  <a:gd name="connsiteY1" fmla="*/ 74054 h 148109"/>
                  <a:gd name="connsiteX2" fmla="*/ 74055 w 148108"/>
                  <a:gd name="connsiteY2" fmla="*/ 0 h 148109"/>
                  <a:gd name="connsiteX3" fmla="*/ 148108 w 148108"/>
                  <a:gd name="connsiteY3" fmla="*/ 74054 h 148109"/>
                  <a:gd name="connsiteX4" fmla="*/ 74055 w 148108"/>
                  <a:gd name="connsiteY4" fmla="*/ 148109 h 148109"/>
                  <a:gd name="connsiteX5" fmla="*/ 74055 w 148108"/>
                  <a:gd name="connsiteY5" fmla="*/ 21942 h 148109"/>
                  <a:gd name="connsiteX6" fmla="*/ 24684 w 148108"/>
                  <a:gd name="connsiteY6" fmla="*/ 71312 h 148109"/>
                  <a:gd name="connsiteX7" fmla="*/ 74055 w 148108"/>
                  <a:gd name="connsiteY7" fmla="*/ 120682 h 148109"/>
                  <a:gd name="connsiteX8" fmla="*/ 123425 w 148108"/>
                  <a:gd name="connsiteY8" fmla="*/ 71312 h 148109"/>
                  <a:gd name="connsiteX9" fmla="*/ 74055 w 148108"/>
                  <a:gd name="connsiteY9" fmla="*/ 21942 h 14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108" h="148109">
                    <a:moveTo>
                      <a:pt x="74055" y="148109"/>
                    </a:moveTo>
                    <a:cubicBezTo>
                      <a:pt x="32914" y="148109"/>
                      <a:pt x="0" y="115196"/>
                      <a:pt x="0" y="74054"/>
                    </a:cubicBezTo>
                    <a:cubicBezTo>
                      <a:pt x="0" y="32913"/>
                      <a:pt x="32914" y="0"/>
                      <a:pt x="74055" y="0"/>
                    </a:cubicBezTo>
                    <a:cubicBezTo>
                      <a:pt x="115197" y="0"/>
                      <a:pt x="148108" y="32913"/>
                      <a:pt x="148108" y="74054"/>
                    </a:cubicBezTo>
                    <a:cubicBezTo>
                      <a:pt x="148108" y="115196"/>
                      <a:pt x="115197" y="148109"/>
                      <a:pt x="74055" y="148109"/>
                    </a:cubicBezTo>
                    <a:close/>
                    <a:moveTo>
                      <a:pt x="74055" y="21942"/>
                    </a:moveTo>
                    <a:cubicBezTo>
                      <a:pt x="46627" y="21942"/>
                      <a:pt x="24684" y="43884"/>
                      <a:pt x="24684" y="71312"/>
                    </a:cubicBezTo>
                    <a:cubicBezTo>
                      <a:pt x="24684" y="98740"/>
                      <a:pt x="46627" y="120682"/>
                      <a:pt x="74055" y="120682"/>
                    </a:cubicBezTo>
                    <a:cubicBezTo>
                      <a:pt x="101483" y="120682"/>
                      <a:pt x="123425" y="98740"/>
                      <a:pt x="123425" y="71312"/>
                    </a:cubicBezTo>
                    <a:cubicBezTo>
                      <a:pt x="123425" y="43884"/>
                      <a:pt x="101483" y="21942"/>
                      <a:pt x="74055" y="21942"/>
                    </a:cubicBezTo>
                    <a:close/>
                  </a:path>
                </a:pathLst>
              </a:custGeom>
              <a:solidFill>
                <a:srgbClr val="000000"/>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033280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1F4BD7-3284-4F97-B990-B4B5662F4A41}"/>
              </a:ext>
            </a:extLst>
          </p:cNvPr>
          <p:cNvSpPr>
            <a:spLocks noGrp="1"/>
          </p:cNvSpPr>
          <p:nvPr>
            <p:ph type="body" sz="quarter" idx="20"/>
          </p:nvPr>
        </p:nvSpPr>
        <p:spPr>
          <a:xfrm>
            <a:off x="823769" y="2328125"/>
            <a:ext cx="4395212" cy="3722513"/>
          </a:xfrm>
        </p:spPr>
        <p:txBody>
          <a:bodyPr vert="horz" lIns="91440" tIns="45720" rIns="91440" bIns="45720" rtlCol="0" anchor="t">
            <a:noAutofit/>
          </a:bodyPr>
          <a:lstStyle/>
          <a:p>
            <a:pPr algn="just"/>
            <a:r>
              <a:rPr lang="en-GB" sz="2800" b="1" dirty="0" err="1"/>
              <a:t>Utilizar</a:t>
            </a:r>
            <a:r>
              <a:rPr lang="en-GB" sz="2800" b="1" dirty="0"/>
              <a:t> un </a:t>
            </a:r>
            <a:r>
              <a:rPr lang="en-GB" sz="2800" b="1" dirty="0" err="1"/>
              <a:t>lenguaje</a:t>
            </a:r>
            <a:r>
              <a:rPr lang="en-GB" sz="2800" b="1" dirty="0"/>
              <a:t> </a:t>
            </a:r>
            <a:r>
              <a:rPr lang="en-GB" sz="2800" b="1" dirty="0" err="1"/>
              <a:t>cercano</a:t>
            </a:r>
            <a:endParaRPr lang="en-GB" sz="2800" b="1" dirty="0">
              <a:cs typeface="Calibri" panose="020F0502020204030204"/>
            </a:endParaRPr>
          </a:p>
          <a:p>
            <a:pPr algn="just"/>
            <a:r>
              <a:rPr lang="es-ES" sz="2400" dirty="0"/>
              <a:t>Evite utilizar la jerga de Internet, la jerga de los adolescentes o el lenguaje de moda.</a:t>
            </a:r>
            <a:endParaRPr lang="es-ES" sz="2400" dirty="0">
              <a:cs typeface="Calibri" panose="020F0502020204030204"/>
            </a:endParaRPr>
          </a:p>
          <a:p>
            <a:pPr algn="just"/>
            <a:r>
              <a:rPr lang="es-ES" sz="2400" dirty="0"/>
              <a:t>Limítate a decirles cómo tu producto o servicio va a mejorar su calidad de vida.</a:t>
            </a:r>
            <a:endParaRPr lang="en-IE" dirty="0">
              <a:cs typeface="Calibri" panose="020F0502020204030204"/>
            </a:endParaRPr>
          </a:p>
        </p:txBody>
      </p:sp>
      <p:sp>
        <p:nvSpPr>
          <p:cNvPr id="3" name="Text Placeholder 2">
            <a:extLst>
              <a:ext uri="{FF2B5EF4-FFF2-40B4-BE49-F238E27FC236}">
                <a16:creationId xmlns:a16="http://schemas.microsoft.com/office/drawing/2014/main" id="{2F5EC0B3-F09A-9D87-BB66-6137A2D01999}"/>
              </a:ext>
            </a:extLst>
          </p:cNvPr>
          <p:cNvSpPr>
            <a:spLocks noGrp="1"/>
          </p:cNvSpPr>
          <p:nvPr>
            <p:ph type="body" sz="quarter" idx="22"/>
          </p:nvPr>
        </p:nvSpPr>
        <p:spPr>
          <a:xfrm>
            <a:off x="0" y="242533"/>
            <a:ext cx="4692770" cy="1120441"/>
          </a:xfrm>
          <a:solidFill>
            <a:srgbClr val="FED100"/>
          </a:solidFill>
        </p:spPr>
        <p:txBody>
          <a:bodyPr>
            <a:normAutofit fontScale="85000" lnSpcReduction="20000"/>
          </a:bodyPr>
          <a:lstStyle/>
          <a:p>
            <a:pPr marL="180000"/>
            <a:r>
              <a:rPr lang="es-ES" dirty="0"/>
              <a:t>Consejos para dirigirse con éxito a las personas mayores</a:t>
            </a:r>
          </a:p>
        </p:txBody>
      </p:sp>
      <p:sp>
        <p:nvSpPr>
          <p:cNvPr id="5" name="Text Placeholder 4">
            <a:extLst>
              <a:ext uri="{FF2B5EF4-FFF2-40B4-BE49-F238E27FC236}">
                <a16:creationId xmlns:a16="http://schemas.microsoft.com/office/drawing/2014/main" id="{50C587F3-B44F-2F84-A40F-08C394C725FF}"/>
              </a:ext>
            </a:extLst>
          </p:cNvPr>
          <p:cNvSpPr>
            <a:spLocks noGrp="1"/>
          </p:cNvSpPr>
          <p:nvPr>
            <p:ph type="body" sz="quarter" idx="24"/>
          </p:nvPr>
        </p:nvSpPr>
        <p:spPr>
          <a:xfrm>
            <a:off x="4774769" y="677966"/>
            <a:ext cx="1154422" cy="857158"/>
          </a:xfrm>
        </p:spPr>
        <p:txBody>
          <a:bodyPr/>
          <a:lstStyle/>
          <a:p>
            <a:r>
              <a:rPr lang="en-IE" b="1"/>
              <a:t>1</a:t>
            </a:r>
          </a:p>
        </p:txBody>
      </p:sp>
      <p:sp>
        <p:nvSpPr>
          <p:cNvPr id="8" name="Text Placeholder 3">
            <a:extLst>
              <a:ext uri="{FF2B5EF4-FFF2-40B4-BE49-F238E27FC236}">
                <a16:creationId xmlns:a16="http://schemas.microsoft.com/office/drawing/2014/main" id="{39C42042-563E-23DC-E985-467F45FB3B42}"/>
              </a:ext>
            </a:extLst>
          </p:cNvPr>
          <p:cNvSpPr>
            <a:spLocks noGrp="1"/>
          </p:cNvSpPr>
          <p:nvPr>
            <p:ph type="body" sz="quarter" idx="23"/>
          </p:nvPr>
        </p:nvSpPr>
        <p:spPr>
          <a:xfrm>
            <a:off x="5779110" y="2328125"/>
            <a:ext cx="5911970" cy="3433969"/>
          </a:xfrm>
        </p:spPr>
        <p:txBody>
          <a:bodyPr>
            <a:normAutofit fontScale="77500" lnSpcReduction="20000"/>
          </a:bodyPr>
          <a:lstStyle/>
          <a:p>
            <a:r>
              <a:rPr lang="en-IE" dirty="0" err="1">
                <a:highlight>
                  <a:srgbClr val="FFD100"/>
                </a:highlight>
              </a:rPr>
              <a:t>Formas</a:t>
            </a:r>
            <a:r>
              <a:rPr lang="en-IE" dirty="0">
                <a:highlight>
                  <a:srgbClr val="FFD100"/>
                </a:highlight>
              </a:rPr>
              <a:t> de </a:t>
            </a:r>
            <a:r>
              <a:rPr lang="en-IE" dirty="0" err="1">
                <a:highlight>
                  <a:srgbClr val="FFD100"/>
                </a:highlight>
              </a:rPr>
              <a:t>hacerlo</a:t>
            </a:r>
            <a:r>
              <a:rPr lang="en-IE" dirty="0">
                <a:highlight>
                  <a:srgbClr val="FFD100"/>
                </a:highlight>
              </a:rPr>
              <a:t>:</a:t>
            </a:r>
          </a:p>
          <a:p>
            <a:pPr marL="742950" indent="-742950">
              <a:buFont typeface="+mj-lt"/>
              <a:buAutoNum type="arabicPeriod"/>
            </a:pPr>
            <a:r>
              <a:rPr lang="es-ES" sz="2400" b="1" dirty="0">
                <a:solidFill>
                  <a:srgbClr val="1188A3"/>
                </a:solidFill>
              </a:rPr>
              <a:t>Apela a las emociones del cliente: </a:t>
            </a:r>
            <a:r>
              <a:rPr lang="es-ES" sz="2400" dirty="0"/>
              <a:t>convéncelo de que sabes cómo se siente</a:t>
            </a:r>
          </a:p>
          <a:p>
            <a:pPr marL="742950" indent="-742950">
              <a:buFont typeface="+mj-lt"/>
              <a:buAutoNum type="arabicPeriod"/>
            </a:pPr>
            <a:r>
              <a:rPr lang="es-ES" sz="2400" b="1" dirty="0">
                <a:solidFill>
                  <a:srgbClr val="1188A3"/>
                </a:solidFill>
              </a:rPr>
              <a:t>Crear una personalidad de marca coherente: </a:t>
            </a:r>
            <a:r>
              <a:rPr lang="es-ES" sz="2400" dirty="0"/>
              <a:t>identificar la personalidad que atrae a su público</a:t>
            </a:r>
            <a:r>
              <a:rPr lang="en-US" sz="2400" dirty="0"/>
              <a:t>.</a:t>
            </a:r>
            <a:endParaRPr lang="en-IE" sz="2400" dirty="0"/>
          </a:p>
          <a:p>
            <a:pPr marL="742950" indent="-742950">
              <a:buFont typeface="+mj-lt"/>
              <a:buAutoNum type="arabicPeriod"/>
            </a:pPr>
            <a:r>
              <a:rPr lang="es-ES" sz="2400" b="1" dirty="0">
                <a:solidFill>
                  <a:srgbClr val="1188A3"/>
                </a:solidFill>
              </a:rPr>
              <a:t>Realización de pruebas de división o A/B: </a:t>
            </a:r>
            <a:r>
              <a:rPr lang="es-ES" sz="2400" dirty="0"/>
              <a:t>este enfoque de prueba y error ayuda a predecir cómo responderán los consumidores</a:t>
            </a:r>
          </a:p>
          <a:p>
            <a:pPr marL="742950" indent="-742950">
              <a:buFont typeface="+mj-lt"/>
              <a:buAutoNum type="arabicPeriod"/>
            </a:pPr>
            <a:r>
              <a:rPr lang="es-ES" sz="2400" b="1" dirty="0">
                <a:solidFill>
                  <a:srgbClr val="1188A3"/>
                </a:solidFill>
              </a:rPr>
              <a:t>Evite las imágenes genéricas de archivo - </a:t>
            </a:r>
            <a:r>
              <a:rPr lang="es-ES" sz="2400" dirty="0"/>
              <a:t>Si quiere crear una publicidad atractiva y relacionable, puede que sea el momento de sacar la cámara</a:t>
            </a:r>
            <a:endParaRPr lang="en-IE" sz="2400" dirty="0"/>
          </a:p>
        </p:txBody>
      </p:sp>
      <p:grpSp>
        <p:nvGrpSpPr>
          <p:cNvPr id="6" name="Graphic 2">
            <a:extLst>
              <a:ext uri="{FF2B5EF4-FFF2-40B4-BE49-F238E27FC236}">
                <a16:creationId xmlns:a16="http://schemas.microsoft.com/office/drawing/2014/main" id="{DDA3CC4B-3574-513F-AD06-1BFA3D7E9DEB}"/>
              </a:ext>
            </a:extLst>
          </p:cNvPr>
          <p:cNvGrpSpPr/>
          <p:nvPr/>
        </p:nvGrpSpPr>
        <p:grpSpPr>
          <a:xfrm>
            <a:off x="9336137" y="885203"/>
            <a:ext cx="1248474" cy="955541"/>
            <a:chOff x="10641441" y="5322217"/>
            <a:chExt cx="740723" cy="746143"/>
          </a:xfrm>
        </p:grpSpPr>
        <p:sp>
          <p:nvSpPr>
            <p:cNvPr id="7" name="Freeform 393">
              <a:extLst>
                <a:ext uri="{FF2B5EF4-FFF2-40B4-BE49-F238E27FC236}">
                  <a16:creationId xmlns:a16="http://schemas.microsoft.com/office/drawing/2014/main" id="{1288BC83-D8BB-1D86-AF6B-B8FF094F738C}"/>
                </a:ext>
              </a:extLst>
            </p:cNvPr>
            <p:cNvSpPr/>
            <p:nvPr/>
          </p:nvSpPr>
          <p:spPr>
            <a:xfrm>
              <a:off x="11105749" y="5334863"/>
              <a:ext cx="249410" cy="275513"/>
            </a:xfrm>
            <a:custGeom>
              <a:avLst/>
              <a:gdLst>
                <a:gd name="connsiteX0" fmla="*/ 196020 w 249410"/>
                <a:gd name="connsiteY0" fmla="*/ 0 h 275513"/>
                <a:gd name="connsiteX1" fmla="*/ 54199 w 249410"/>
                <a:gd name="connsiteY1" fmla="*/ 0 h 275513"/>
                <a:gd name="connsiteX2" fmla="*/ 0 w 249410"/>
                <a:gd name="connsiteY2" fmla="*/ 55103 h 275513"/>
                <a:gd name="connsiteX3" fmla="*/ 0 w 249410"/>
                <a:gd name="connsiteY3" fmla="*/ 165308 h 275513"/>
                <a:gd name="connsiteX4" fmla="*/ 54199 w 249410"/>
                <a:gd name="connsiteY4" fmla="*/ 220411 h 275513"/>
                <a:gd name="connsiteX5" fmla="*/ 75879 w 249410"/>
                <a:gd name="connsiteY5" fmla="*/ 220411 h 275513"/>
                <a:gd name="connsiteX6" fmla="*/ 75879 w 249410"/>
                <a:gd name="connsiteY6" fmla="*/ 264674 h 275513"/>
                <a:gd name="connsiteX7" fmla="*/ 81299 w 249410"/>
                <a:gd name="connsiteY7" fmla="*/ 275513 h 275513"/>
                <a:gd name="connsiteX8" fmla="*/ 86719 w 249410"/>
                <a:gd name="connsiteY8" fmla="*/ 275513 h 275513"/>
                <a:gd name="connsiteX9" fmla="*/ 94849 w 249410"/>
                <a:gd name="connsiteY9" fmla="*/ 272804 h 275513"/>
                <a:gd name="connsiteX10" fmla="*/ 146338 w 249410"/>
                <a:gd name="connsiteY10" fmla="*/ 220411 h 275513"/>
                <a:gd name="connsiteX11" fmla="*/ 195117 w 249410"/>
                <a:gd name="connsiteY11" fmla="*/ 220411 h 275513"/>
                <a:gd name="connsiteX12" fmla="*/ 249317 w 249410"/>
                <a:gd name="connsiteY12" fmla="*/ 165308 h 275513"/>
                <a:gd name="connsiteX13" fmla="*/ 249317 w 249410"/>
                <a:gd name="connsiteY13" fmla="*/ 55103 h 275513"/>
                <a:gd name="connsiteX14" fmla="*/ 196020 w 249410"/>
                <a:gd name="connsiteY14" fmla="*/ 0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410" h="275513">
                  <a:moveTo>
                    <a:pt x="196020" y="0"/>
                  </a:moveTo>
                  <a:lnTo>
                    <a:pt x="54199" y="0"/>
                  </a:lnTo>
                  <a:cubicBezTo>
                    <a:pt x="24389" y="0"/>
                    <a:pt x="0" y="24390"/>
                    <a:pt x="0" y="55103"/>
                  </a:cubicBezTo>
                  <a:lnTo>
                    <a:pt x="0" y="165308"/>
                  </a:lnTo>
                  <a:cubicBezTo>
                    <a:pt x="0" y="196021"/>
                    <a:pt x="24389" y="220411"/>
                    <a:pt x="54199" y="220411"/>
                  </a:cubicBezTo>
                  <a:lnTo>
                    <a:pt x="75879" y="220411"/>
                  </a:lnTo>
                  <a:lnTo>
                    <a:pt x="75879" y="264674"/>
                  </a:lnTo>
                  <a:cubicBezTo>
                    <a:pt x="75879" y="270093"/>
                    <a:pt x="78589" y="272804"/>
                    <a:pt x="81299" y="275513"/>
                  </a:cubicBezTo>
                  <a:cubicBezTo>
                    <a:pt x="81299" y="275513"/>
                    <a:pt x="84009" y="275513"/>
                    <a:pt x="86719" y="275513"/>
                  </a:cubicBezTo>
                  <a:cubicBezTo>
                    <a:pt x="89428" y="275513"/>
                    <a:pt x="92138" y="275513"/>
                    <a:pt x="94849" y="272804"/>
                  </a:cubicBezTo>
                  <a:lnTo>
                    <a:pt x="146338" y="220411"/>
                  </a:lnTo>
                  <a:lnTo>
                    <a:pt x="195117" y="220411"/>
                  </a:lnTo>
                  <a:cubicBezTo>
                    <a:pt x="224927" y="220411"/>
                    <a:pt x="249317" y="196021"/>
                    <a:pt x="249317" y="165308"/>
                  </a:cubicBezTo>
                  <a:lnTo>
                    <a:pt x="249317" y="55103"/>
                  </a:lnTo>
                  <a:cubicBezTo>
                    <a:pt x="251123" y="24390"/>
                    <a:pt x="226733" y="0"/>
                    <a:pt x="196020" y="0"/>
                  </a:cubicBezTo>
                  <a:close/>
                </a:path>
              </a:pathLst>
            </a:custGeom>
            <a:solidFill>
              <a:srgbClr val="00BADE"/>
            </a:solidFill>
            <a:ln w="9028" cap="flat">
              <a:noFill/>
              <a:prstDash val="solid"/>
              <a:miter/>
            </a:ln>
          </p:spPr>
          <p:txBody>
            <a:bodyPr rtlCol="0" anchor="ctr"/>
            <a:lstStyle/>
            <a:p>
              <a:endParaRPr lang="en-US"/>
            </a:p>
          </p:txBody>
        </p:sp>
        <p:sp>
          <p:nvSpPr>
            <p:cNvPr id="9" name="Freeform 394">
              <a:extLst>
                <a:ext uri="{FF2B5EF4-FFF2-40B4-BE49-F238E27FC236}">
                  <a16:creationId xmlns:a16="http://schemas.microsoft.com/office/drawing/2014/main" id="{CF8025F9-8920-683A-561C-D78AA904AE37}"/>
                </a:ext>
              </a:extLst>
            </p:cNvPr>
            <p:cNvSpPr/>
            <p:nvPr/>
          </p:nvSpPr>
          <p:spPr>
            <a:xfrm>
              <a:off x="10704674" y="5322217"/>
              <a:ext cx="364067" cy="407398"/>
            </a:xfrm>
            <a:custGeom>
              <a:avLst/>
              <a:gdLst>
                <a:gd name="connsiteX0" fmla="*/ 183374 w 364067"/>
                <a:gd name="connsiteY0" fmla="*/ 0 h 407398"/>
                <a:gd name="connsiteX1" fmla="*/ 0 w 364067"/>
                <a:gd name="connsiteY1" fmla="*/ 186085 h 407398"/>
                <a:gd name="connsiteX2" fmla="*/ 0 w 364067"/>
                <a:gd name="connsiteY2" fmla="*/ 321583 h 407398"/>
                <a:gd name="connsiteX3" fmla="*/ 84912 w 364067"/>
                <a:gd name="connsiteY3" fmla="*/ 407398 h 407398"/>
                <a:gd name="connsiteX4" fmla="*/ 95752 w 364067"/>
                <a:gd name="connsiteY4" fmla="*/ 407398 h 407398"/>
                <a:gd name="connsiteX5" fmla="*/ 95752 w 364067"/>
                <a:gd name="connsiteY5" fmla="*/ 382105 h 407398"/>
                <a:gd name="connsiteX6" fmla="*/ 84912 w 364067"/>
                <a:gd name="connsiteY6" fmla="*/ 382105 h 407398"/>
                <a:gd name="connsiteX7" fmla="*/ 24390 w 364067"/>
                <a:gd name="connsiteY7" fmla="*/ 320679 h 407398"/>
                <a:gd name="connsiteX8" fmla="*/ 24390 w 364067"/>
                <a:gd name="connsiteY8" fmla="*/ 185180 h 407398"/>
                <a:gd name="connsiteX9" fmla="*/ 183374 w 364067"/>
                <a:gd name="connsiteY9" fmla="*/ 24390 h 407398"/>
                <a:gd name="connsiteX10" fmla="*/ 342359 w 364067"/>
                <a:gd name="connsiteY10" fmla="*/ 185180 h 407398"/>
                <a:gd name="connsiteX11" fmla="*/ 342359 w 364067"/>
                <a:gd name="connsiteY11" fmla="*/ 320679 h 407398"/>
                <a:gd name="connsiteX12" fmla="*/ 281836 w 364067"/>
                <a:gd name="connsiteY12" fmla="*/ 382105 h 407398"/>
                <a:gd name="connsiteX13" fmla="*/ 268287 w 364067"/>
                <a:gd name="connsiteY13" fmla="*/ 382105 h 407398"/>
                <a:gd name="connsiteX14" fmla="*/ 268287 w 364067"/>
                <a:gd name="connsiteY14" fmla="*/ 407398 h 407398"/>
                <a:gd name="connsiteX15" fmla="*/ 279127 w 364067"/>
                <a:gd name="connsiteY15" fmla="*/ 407398 h 407398"/>
                <a:gd name="connsiteX16" fmla="*/ 364038 w 364067"/>
                <a:gd name="connsiteY16" fmla="*/ 321583 h 407398"/>
                <a:gd name="connsiteX17" fmla="*/ 364038 w 364067"/>
                <a:gd name="connsiteY17" fmla="*/ 186085 h 407398"/>
                <a:gd name="connsiteX18" fmla="*/ 183374 w 364067"/>
                <a:gd name="connsiteY18" fmla="*/ 0 h 40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4067" h="407398">
                  <a:moveTo>
                    <a:pt x="183374" y="0"/>
                  </a:moveTo>
                  <a:cubicBezTo>
                    <a:pt x="82202" y="0"/>
                    <a:pt x="0" y="83106"/>
                    <a:pt x="0" y="186085"/>
                  </a:cubicBezTo>
                  <a:lnTo>
                    <a:pt x="0" y="321583"/>
                  </a:lnTo>
                  <a:cubicBezTo>
                    <a:pt x="0" y="368555"/>
                    <a:pt x="37940" y="407398"/>
                    <a:pt x="84912" y="407398"/>
                  </a:cubicBezTo>
                  <a:lnTo>
                    <a:pt x="95752" y="407398"/>
                  </a:lnTo>
                  <a:lnTo>
                    <a:pt x="95752" y="382105"/>
                  </a:lnTo>
                  <a:lnTo>
                    <a:pt x="84912" y="382105"/>
                  </a:lnTo>
                  <a:cubicBezTo>
                    <a:pt x="52393" y="382105"/>
                    <a:pt x="24390" y="354102"/>
                    <a:pt x="24390" y="320679"/>
                  </a:cubicBezTo>
                  <a:lnTo>
                    <a:pt x="24390" y="185180"/>
                  </a:lnTo>
                  <a:cubicBezTo>
                    <a:pt x="24390" y="96656"/>
                    <a:pt x="95752" y="24390"/>
                    <a:pt x="183374" y="24390"/>
                  </a:cubicBezTo>
                  <a:cubicBezTo>
                    <a:pt x="270996" y="24390"/>
                    <a:pt x="342359" y="96656"/>
                    <a:pt x="342359" y="185180"/>
                  </a:cubicBezTo>
                  <a:lnTo>
                    <a:pt x="342359" y="320679"/>
                  </a:lnTo>
                  <a:cubicBezTo>
                    <a:pt x="342359" y="354102"/>
                    <a:pt x="315259" y="382105"/>
                    <a:pt x="281836" y="382105"/>
                  </a:cubicBezTo>
                  <a:lnTo>
                    <a:pt x="268287" y="382105"/>
                  </a:lnTo>
                  <a:lnTo>
                    <a:pt x="268287" y="407398"/>
                  </a:lnTo>
                  <a:lnTo>
                    <a:pt x="279127" y="407398"/>
                  </a:lnTo>
                  <a:cubicBezTo>
                    <a:pt x="325196" y="407398"/>
                    <a:pt x="364038" y="368555"/>
                    <a:pt x="364038" y="321583"/>
                  </a:cubicBezTo>
                  <a:lnTo>
                    <a:pt x="364038" y="186085"/>
                  </a:lnTo>
                  <a:cubicBezTo>
                    <a:pt x="365845" y="83106"/>
                    <a:pt x="284546" y="0"/>
                    <a:pt x="183374" y="0"/>
                  </a:cubicBezTo>
                  <a:close/>
                </a:path>
              </a:pathLst>
            </a:custGeom>
            <a:solidFill>
              <a:srgbClr val="000000"/>
            </a:solidFill>
            <a:ln w="9028" cap="flat">
              <a:noFill/>
              <a:prstDash val="solid"/>
              <a:miter/>
            </a:ln>
          </p:spPr>
          <p:txBody>
            <a:bodyPr rtlCol="0" anchor="ctr"/>
            <a:lstStyle/>
            <a:p>
              <a:endParaRPr lang="en-US"/>
            </a:p>
          </p:txBody>
        </p:sp>
        <p:sp>
          <p:nvSpPr>
            <p:cNvPr id="10" name="Freeform 395">
              <a:extLst>
                <a:ext uri="{FF2B5EF4-FFF2-40B4-BE49-F238E27FC236}">
                  <a16:creationId xmlns:a16="http://schemas.microsoft.com/office/drawing/2014/main" id="{D30950DB-5359-9211-2563-B3394DBA4B92}"/>
                </a:ext>
              </a:extLst>
            </p:cNvPr>
            <p:cNvSpPr/>
            <p:nvPr/>
          </p:nvSpPr>
          <p:spPr>
            <a:xfrm>
              <a:off x="11100328" y="5322217"/>
              <a:ext cx="280954" cy="306225"/>
            </a:xfrm>
            <a:custGeom>
              <a:avLst/>
              <a:gdLst>
                <a:gd name="connsiteX0" fmla="*/ 259253 w 280954"/>
                <a:gd name="connsiteY0" fmla="*/ 185180 h 306225"/>
                <a:gd name="connsiteX1" fmla="*/ 223121 w 280954"/>
                <a:gd name="connsiteY1" fmla="*/ 221313 h 306225"/>
                <a:gd name="connsiteX2" fmla="*/ 162598 w 280954"/>
                <a:gd name="connsiteY2" fmla="*/ 221313 h 306225"/>
                <a:gd name="connsiteX3" fmla="*/ 154468 w 280954"/>
                <a:gd name="connsiteY3" fmla="*/ 224024 h 306225"/>
                <a:gd name="connsiteX4" fmla="*/ 112915 w 280954"/>
                <a:gd name="connsiteY4" fmla="*/ 265576 h 306225"/>
                <a:gd name="connsiteX5" fmla="*/ 112915 w 280954"/>
                <a:gd name="connsiteY5" fmla="*/ 232154 h 306225"/>
                <a:gd name="connsiteX6" fmla="*/ 102075 w 280954"/>
                <a:gd name="connsiteY6" fmla="*/ 221313 h 306225"/>
                <a:gd name="connsiteX7" fmla="*/ 65942 w 280954"/>
                <a:gd name="connsiteY7" fmla="*/ 221313 h 306225"/>
                <a:gd name="connsiteX8" fmla="*/ 29809 w 280954"/>
                <a:gd name="connsiteY8" fmla="*/ 185180 h 306225"/>
                <a:gd name="connsiteX9" fmla="*/ 29809 w 280954"/>
                <a:gd name="connsiteY9" fmla="*/ 60523 h 306225"/>
                <a:gd name="connsiteX10" fmla="*/ 65942 w 280954"/>
                <a:gd name="connsiteY10" fmla="*/ 24390 h 306225"/>
                <a:gd name="connsiteX11" fmla="*/ 226734 w 280954"/>
                <a:gd name="connsiteY11" fmla="*/ 24390 h 306225"/>
                <a:gd name="connsiteX12" fmla="*/ 262867 w 280954"/>
                <a:gd name="connsiteY12" fmla="*/ 60523 h 306225"/>
                <a:gd name="connsiteX13" fmla="*/ 262867 w 280954"/>
                <a:gd name="connsiteY13" fmla="*/ 185180 h 306225"/>
                <a:gd name="connsiteX14" fmla="*/ 259253 w 280954"/>
                <a:gd name="connsiteY14" fmla="*/ 185180 h 306225"/>
                <a:gd name="connsiteX15" fmla="*/ 220411 w 280954"/>
                <a:gd name="connsiteY15" fmla="*/ 0 h 306225"/>
                <a:gd name="connsiteX16" fmla="*/ 60523 w 280954"/>
                <a:gd name="connsiteY16" fmla="*/ 0 h 306225"/>
                <a:gd name="connsiteX17" fmla="*/ 0 w 280954"/>
                <a:gd name="connsiteY17" fmla="*/ 60523 h 306225"/>
                <a:gd name="connsiteX18" fmla="*/ 0 w 280954"/>
                <a:gd name="connsiteY18" fmla="*/ 185180 h 306225"/>
                <a:gd name="connsiteX19" fmla="*/ 60523 w 280954"/>
                <a:gd name="connsiteY19" fmla="*/ 245704 h 306225"/>
                <a:gd name="connsiteX20" fmla="*/ 85816 w 280954"/>
                <a:gd name="connsiteY20" fmla="*/ 245704 h 306225"/>
                <a:gd name="connsiteX21" fmla="*/ 85816 w 280954"/>
                <a:gd name="connsiteY21" fmla="*/ 295386 h 306225"/>
                <a:gd name="connsiteX22" fmla="*/ 93946 w 280954"/>
                <a:gd name="connsiteY22" fmla="*/ 306226 h 306225"/>
                <a:gd name="connsiteX23" fmla="*/ 99365 w 280954"/>
                <a:gd name="connsiteY23" fmla="*/ 306226 h 306225"/>
                <a:gd name="connsiteX24" fmla="*/ 107495 w 280954"/>
                <a:gd name="connsiteY24" fmla="*/ 303516 h 306225"/>
                <a:gd name="connsiteX25" fmla="*/ 165308 w 280954"/>
                <a:gd name="connsiteY25" fmla="*/ 245704 h 306225"/>
                <a:gd name="connsiteX26" fmla="*/ 220411 w 280954"/>
                <a:gd name="connsiteY26" fmla="*/ 245704 h 306225"/>
                <a:gd name="connsiteX27" fmla="*/ 280933 w 280954"/>
                <a:gd name="connsiteY27" fmla="*/ 185180 h 306225"/>
                <a:gd name="connsiteX28" fmla="*/ 280933 w 280954"/>
                <a:gd name="connsiteY28" fmla="*/ 60523 h 306225"/>
                <a:gd name="connsiteX29" fmla="*/ 220411 w 280954"/>
                <a:gd name="connsiteY29" fmla="*/ 0 h 30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0954" h="306225">
                  <a:moveTo>
                    <a:pt x="259253" y="185180"/>
                  </a:moveTo>
                  <a:cubicBezTo>
                    <a:pt x="259253" y="204151"/>
                    <a:pt x="242994" y="221313"/>
                    <a:pt x="223121" y="221313"/>
                  </a:cubicBezTo>
                  <a:lnTo>
                    <a:pt x="162598" y="221313"/>
                  </a:lnTo>
                  <a:cubicBezTo>
                    <a:pt x="159888" y="221313"/>
                    <a:pt x="157178" y="221313"/>
                    <a:pt x="154468" y="224024"/>
                  </a:cubicBezTo>
                  <a:lnTo>
                    <a:pt x="112915" y="265576"/>
                  </a:lnTo>
                  <a:lnTo>
                    <a:pt x="112915" y="232154"/>
                  </a:lnTo>
                  <a:cubicBezTo>
                    <a:pt x="112915" y="226734"/>
                    <a:pt x="107495" y="221313"/>
                    <a:pt x="102075" y="221313"/>
                  </a:cubicBezTo>
                  <a:lnTo>
                    <a:pt x="65942" y="221313"/>
                  </a:lnTo>
                  <a:cubicBezTo>
                    <a:pt x="46973" y="221313"/>
                    <a:pt x="29809" y="205054"/>
                    <a:pt x="29809" y="185180"/>
                  </a:cubicBezTo>
                  <a:lnTo>
                    <a:pt x="29809" y="60523"/>
                  </a:lnTo>
                  <a:cubicBezTo>
                    <a:pt x="29809" y="41553"/>
                    <a:pt x="46070" y="24390"/>
                    <a:pt x="65942" y="24390"/>
                  </a:cubicBezTo>
                  <a:lnTo>
                    <a:pt x="226734" y="24390"/>
                  </a:lnTo>
                  <a:cubicBezTo>
                    <a:pt x="245704" y="24390"/>
                    <a:pt x="262867" y="40649"/>
                    <a:pt x="262867" y="60523"/>
                  </a:cubicBezTo>
                  <a:lnTo>
                    <a:pt x="262867" y="185180"/>
                  </a:lnTo>
                  <a:lnTo>
                    <a:pt x="259253" y="185180"/>
                  </a:lnTo>
                  <a:close/>
                  <a:moveTo>
                    <a:pt x="220411" y="0"/>
                  </a:moveTo>
                  <a:lnTo>
                    <a:pt x="60523" y="0"/>
                  </a:lnTo>
                  <a:cubicBezTo>
                    <a:pt x="27100" y="0"/>
                    <a:pt x="0" y="28003"/>
                    <a:pt x="0" y="60523"/>
                  </a:cubicBezTo>
                  <a:lnTo>
                    <a:pt x="0" y="185180"/>
                  </a:lnTo>
                  <a:cubicBezTo>
                    <a:pt x="0" y="218604"/>
                    <a:pt x="28003" y="245704"/>
                    <a:pt x="60523" y="245704"/>
                  </a:cubicBezTo>
                  <a:lnTo>
                    <a:pt x="85816" y="245704"/>
                  </a:lnTo>
                  <a:lnTo>
                    <a:pt x="85816" y="295386"/>
                  </a:lnTo>
                  <a:cubicBezTo>
                    <a:pt x="85816" y="300806"/>
                    <a:pt x="88525" y="303516"/>
                    <a:pt x="93946" y="306226"/>
                  </a:cubicBezTo>
                  <a:cubicBezTo>
                    <a:pt x="96656" y="306226"/>
                    <a:pt x="96656" y="306226"/>
                    <a:pt x="99365" y="306226"/>
                  </a:cubicBezTo>
                  <a:cubicBezTo>
                    <a:pt x="102075" y="306226"/>
                    <a:pt x="104786" y="306226"/>
                    <a:pt x="107495" y="303516"/>
                  </a:cubicBezTo>
                  <a:lnTo>
                    <a:pt x="165308" y="245704"/>
                  </a:lnTo>
                  <a:lnTo>
                    <a:pt x="220411" y="245704"/>
                  </a:lnTo>
                  <a:cubicBezTo>
                    <a:pt x="253834" y="245704"/>
                    <a:pt x="280933" y="217701"/>
                    <a:pt x="280933" y="185180"/>
                  </a:cubicBezTo>
                  <a:lnTo>
                    <a:pt x="280933" y="60523"/>
                  </a:lnTo>
                  <a:cubicBezTo>
                    <a:pt x="281836" y="28003"/>
                    <a:pt x="253834" y="0"/>
                    <a:pt x="220411" y="0"/>
                  </a:cubicBezTo>
                  <a:close/>
                </a:path>
              </a:pathLst>
            </a:custGeom>
            <a:solidFill>
              <a:srgbClr val="000000"/>
            </a:solidFill>
            <a:ln w="9028" cap="flat">
              <a:noFill/>
              <a:prstDash val="solid"/>
              <a:miter/>
            </a:ln>
          </p:spPr>
          <p:txBody>
            <a:bodyPr rtlCol="0" anchor="ctr"/>
            <a:lstStyle/>
            <a:p>
              <a:endParaRPr lang="en-US"/>
            </a:p>
          </p:txBody>
        </p:sp>
        <p:sp>
          <p:nvSpPr>
            <p:cNvPr id="11" name="Freeform 396">
              <a:extLst>
                <a:ext uri="{FF2B5EF4-FFF2-40B4-BE49-F238E27FC236}">
                  <a16:creationId xmlns:a16="http://schemas.microsoft.com/office/drawing/2014/main" id="{A4346963-E8DC-5E77-2482-4BE66E86E78F}"/>
                </a:ext>
              </a:extLst>
            </p:cNvPr>
            <p:cNvSpPr/>
            <p:nvPr/>
          </p:nvSpPr>
          <p:spPr>
            <a:xfrm>
              <a:off x="11162658" y="5390870"/>
              <a:ext cx="81298" cy="18969"/>
            </a:xfrm>
            <a:custGeom>
              <a:avLst/>
              <a:gdLst>
                <a:gd name="connsiteX0" fmla="*/ 0 w 81298"/>
                <a:gd name="connsiteY0" fmla="*/ 0 h 18969"/>
                <a:gd name="connsiteX1" fmla="*/ 81299 w 81298"/>
                <a:gd name="connsiteY1" fmla="*/ 0 h 18969"/>
                <a:gd name="connsiteX2" fmla="*/ 81299 w 81298"/>
                <a:gd name="connsiteY2" fmla="*/ 18969 h 18969"/>
                <a:gd name="connsiteX3" fmla="*/ 0 w 81298"/>
                <a:gd name="connsiteY3" fmla="*/ 18969 h 18969"/>
              </a:gdLst>
              <a:ahLst/>
              <a:cxnLst>
                <a:cxn ang="0">
                  <a:pos x="connsiteX0" y="connsiteY0"/>
                </a:cxn>
                <a:cxn ang="0">
                  <a:pos x="connsiteX1" y="connsiteY1"/>
                </a:cxn>
                <a:cxn ang="0">
                  <a:pos x="connsiteX2" y="connsiteY2"/>
                </a:cxn>
                <a:cxn ang="0">
                  <a:pos x="connsiteX3" y="connsiteY3"/>
                </a:cxn>
              </a:cxnLst>
              <a:rect l="l" t="t" r="r" b="b"/>
              <a:pathLst>
                <a:path w="81298" h="18969">
                  <a:moveTo>
                    <a:pt x="0" y="0"/>
                  </a:moveTo>
                  <a:lnTo>
                    <a:pt x="81299" y="0"/>
                  </a:lnTo>
                  <a:lnTo>
                    <a:pt x="81299" y="18969"/>
                  </a:lnTo>
                  <a:lnTo>
                    <a:pt x="0" y="18969"/>
                  </a:lnTo>
                  <a:close/>
                </a:path>
              </a:pathLst>
            </a:custGeom>
            <a:solidFill>
              <a:srgbClr val="000000"/>
            </a:solidFill>
            <a:ln w="9028" cap="flat">
              <a:noFill/>
              <a:prstDash val="solid"/>
              <a:miter/>
            </a:ln>
          </p:spPr>
          <p:txBody>
            <a:bodyPr rtlCol="0" anchor="ctr"/>
            <a:lstStyle/>
            <a:p>
              <a:endParaRPr lang="en-US"/>
            </a:p>
          </p:txBody>
        </p:sp>
        <p:sp>
          <p:nvSpPr>
            <p:cNvPr id="12" name="Freeform 397">
              <a:extLst>
                <a:ext uri="{FF2B5EF4-FFF2-40B4-BE49-F238E27FC236}">
                  <a16:creationId xmlns:a16="http://schemas.microsoft.com/office/drawing/2014/main" id="{DD6FA0BA-D8AE-5833-62C8-051DA78FDFCD}"/>
                </a:ext>
              </a:extLst>
            </p:cNvPr>
            <p:cNvSpPr/>
            <p:nvPr/>
          </p:nvSpPr>
          <p:spPr>
            <a:xfrm>
              <a:off x="11269250" y="5390870"/>
              <a:ext cx="50586" cy="18969"/>
            </a:xfrm>
            <a:custGeom>
              <a:avLst/>
              <a:gdLst>
                <a:gd name="connsiteX0" fmla="*/ 0 w 50586"/>
                <a:gd name="connsiteY0" fmla="*/ 0 h 18969"/>
                <a:gd name="connsiteX1" fmla="*/ 50586 w 50586"/>
                <a:gd name="connsiteY1" fmla="*/ 0 h 18969"/>
                <a:gd name="connsiteX2" fmla="*/ 50586 w 50586"/>
                <a:gd name="connsiteY2" fmla="*/ 18969 h 18969"/>
                <a:gd name="connsiteX3" fmla="*/ 0 w 50586"/>
                <a:gd name="connsiteY3" fmla="*/ 18969 h 18969"/>
              </a:gdLst>
              <a:ahLst/>
              <a:cxnLst>
                <a:cxn ang="0">
                  <a:pos x="connsiteX0" y="connsiteY0"/>
                </a:cxn>
                <a:cxn ang="0">
                  <a:pos x="connsiteX1" y="connsiteY1"/>
                </a:cxn>
                <a:cxn ang="0">
                  <a:pos x="connsiteX2" y="connsiteY2"/>
                </a:cxn>
                <a:cxn ang="0">
                  <a:pos x="connsiteX3" y="connsiteY3"/>
                </a:cxn>
              </a:cxnLst>
              <a:rect l="l" t="t" r="r" b="b"/>
              <a:pathLst>
                <a:path w="50586" h="18969">
                  <a:moveTo>
                    <a:pt x="0" y="0"/>
                  </a:moveTo>
                  <a:lnTo>
                    <a:pt x="50586" y="0"/>
                  </a:lnTo>
                  <a:lnTo>
                    <a:pt x="50586" y="18969"/>
                  </a:lnTo>
                  <a:lnTo>
                    <a:pt x="0" y="18969"/>
                  </a:lnTo>
                  <a:close/>
                </a:path>
              </a:pathLst>
            </a:custGeom>
            <a:solidFill>
              <a:srgbClr val="000000"/>
            </a:solidFill>
            <a:ln w="9028" cap="flat">
              <a:noFill/>
              <a:prstDash val="solid"/>
              <a:miter/>
            </a:ln>
          </p:spPr>
          <p:txBody>
            <a:bodyPr rtlCol="0" anchor="ctr"/>
            <a:lstStyle/>
            <a:p>
              <a:endParaRPr lang="en-US"/>
            </a:p>
          </p:txBody>
        </p:sp>
        <p:sp>
          <p:nvSpPr>
            <p:cNvPr id="13" name="Freeform 398">
              <a:extLst>
                <a:ext uri="{FF2B5EF4-FFF2-40B4-BE49-F238E27FC236}">
                  <a16:creationId xmlns:a16="http://schemas.microsoft.com/office/drawing/2014/main" id="{39548FAA-F976-8B91-192F-C5088607DE79}"/>
                </a:ext>
              </a:extLst>
            </p:cNvPr>
            <p:cNvSpPr/>
            <p:nvPr/>
          </p:nvSpPr>
          <p:spPr>
            <a:xfrm>
              <a:off x="11162658" y="5435132"/>
              <a:ext cx="157177" cy="25293"/>
            </a:xfrm>
            <a:custGeom>
              <a:avLst/>
              <a:gdLst>
                <a:gd name="connsiteX0" fmla="*/ 0 w 157177"/>
                <a:gd name="connsiteY0" fmla="*/ 0 h 25293"/>
                <a:gd name="connsiteX1" fmla="*/ 157178 w 157177"/>
                <a:gd name="connsiteY1" fmla="*/ 0 h 25293"/>
                <a:gd name="connsiteX2" fmla="*/ 157178 w 157177"/>
                <a:gd name="connsiteY2" fmla="*/ 25293 h 25293"/>
                <a:gd name="connsiteX3" fmla="*/ 0 w 157177"/>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57177" h="25293">
                  <a:moveTo>
                    <a:pt x="0" y="0"/>
                  </a:moveTo>
                  <a:lnTo>
                    <a:pt x="157178" y="0"/>
                  </a:lnTo>
                  <a:lnTo>
                    <a:pt x="157178" y="25293"/>
                  </a:lnTo>
                  <a:lnTo>
                    <a:pt x="0" y="25293"/>
                  </a:lnTo>
                  <a:close/>
                </a:path>
              </a:pathLst>
            </a:custGeom>
            <a:solidFill>
              <a:srgbClr val="000000"/>
            </a:solidFill>
            <a:ln w="9028" cap="flat">
              <a:noFill/>
              <a:prstDash val="solid"/>
              <a:miter/>
            </a:ln>
          </p:spPr>
          <p:txBody>
            <a:bodyPr rtlCol="0" anchor="ctr"/>
            <a:lstStyle/>
            <a:p>
              <a:endParaRPr lang="en-US"/>
            </a:p>
          </p:txBody>
        </p:sp>
        <p:sp>
          <p:nvSpPr>
            <p:cNvPr id="14" name="Freeform 399">
              <a:extLst>
                <a:ext uri="{FF2B5EF4-FFF2-40B4-BE49-F238E27FC236}">
                  <a16:creationId xmlns:a16="http://schemas.microsoft.com/office/drawing/2014/main" id="{A23CB488-60C1-CA36-7018-7D15C7EA4E86}"/>
                </a:ext>
              </a:extLst>
            </p:cNvPr>
            <p:cNvSpPr/>
            <p:nvPr/>
          </p:nvSpPr>
          <p:spPr>
            <a:xfrm>
              <a:off x="11162658" y="5484815"/>
              <a:ext cx="81298" cy="25293"/>
            </a:xfrm>
            <a:custGeom>
              <a:avLst/>
              <a:gdLst>
                <a:gd name="connsiteX0" fmla="*/ 0 w 81298"/>
                <a:gd name="connsiteY0" fmla="*/ 0 h 25293"/>
                <a:gd name="connsiteX1" fmla="*/ 81299 w 81298"/>
                <a:gd name="connsiteY1" fmla="*/ 0 h 25293"/>
                <a:gd name="connsiteX2" fmla="*/ 81299 w 81298"/>
                <a:gd name="connsiteY2" fmla="*/ 25293 h 25293"/>
                <a:gd name="connsiteX3" fmla="*/ 0 w 81298"/>
                <a:gd name="connsiteY3" fmla="*/ 25293 h 25293"/>
              </a:gdLst>
              <a:ahLst/>
              <a:cxnLst>
                <a:cxn ang="0">
                  <a:pos x="connsiteX0" y="connsiteY0"/>
                </a:cxn>
                <a:cxn ang="0">
                  <a:pos x="connsiteX1" y="connsiteY1"/>
                </a:cxn>
                <a:cxn ang="0">
                  <a:pos x="connsiteX2" y="connsiteY2"/>
                </a:cxn>
                <a:cxn ang="0">
                  <a:pos x="connsiteX3" y="connsiteY3"/>
                </a:cxn>
              </a:cxnLst>
              <a:rect l="l" t="t" r="r" b="b"/>
              <a:pathLst>
                <a:path w="81298" h="25293">
                  <a:moveTo>
                    <a:pt x="0" y="0"/>
                  </a:moveTo>
                  <a:lnTo>
                    <a:pt x="81299" y="0"/>
                  </a:lnTo>
                  <a:lnTo>
                    <a:pt x="81299" y="25293"/>
                  </a:lnTo>
                  <a:lnTo>
                    <a:pt x="0" y="25293"/>
                  </a:lnTo>
                  <a:close/>
                </a:path>
              </a:pathLst>
            </a:custGeom>
            <a:solidFill>
              <a:srgbClr val="000000"/>
            </a:solidFill>
            <a:ln w="9028" cap="flat">
              <a:noFill/>
              <a:prstDash val="solid"/>
              <a:miter/>
            </a:ln>
          </p:spPr>
          <p:txBody>
            <a:bodyPr rtlCol="0" anchor="ctr"/>
            <a:lstStyle/>
            <a:p>
              <a:endParaRPr lang="en-US"/>
            </a:p>
          </p:txBody>
        </p:sp>
        <p:sp>
          <p:nvSpPr>
            <p:cNvPr id="15" name="Freeform 400">
              <a:extLst>
                <a:ext uri="{FF2B5EF4-FFF2-40B4-BE49-F238E27FC236}">
                  <a16:creationId xmlns:a16="http://schemas.microsoft.com/office/drawing/2014/main" id="{9702EF00-5E6A-22D9-2181-7DC2E67FC721}"/>
                </a:ext>
              </a:extLst>
            </p:cNvPr>
            <p:cNvSpPr/>
            <p:nvPr/>
          </p:nvSpPr>
          <p:spPr>
            <a:xfrm>
              <a:off x="11024450" y="5879567"/>
              <a:ext cx="50126" cy="187890"/>
            </a:xfrm>
            <a:custGeom>
              <a:avLst/>
              <a:gdLst>
                <a:gd name="connsiteX0" fmla="*/ 30713 w 50126"/>
                <a:gd name="connsiteY0" fmla="*/ 14453 h 187890"/>
                <a:gd name="connsiteX1" fmla="*/ 22583 w 50126"/>
                <a:gd name="connsiteY1" fmla="*/ 0 h 187890"/>
                <a:gd name="connsiteX2" fmla="*/ 0 w 50126"/>
                <a:gd name="connsiteY2" fmla="*/ 14453 h 187890"/>
                <a:gd name="connsiteX3" fmla="*/ 8130 w 50126"/>
                <a:gd name="connsiteY3" fmla="*/ 28906 h 187890"/>
                <a:gd name="connsiteX4" fmla="*/ 2710 w 50126"/>
                <a:gd name="connsiteY4" fmla="*/ 143628 h 187890"/>
                <a:gd name="connsiteX5" fmla="*/ 0 w 50126"/>
                <a:gd name="connsiteY5" fmla="*/ 151757 h 187890"/>
                <a:gd name="connsiteX6" fmla="*/ 0 w 50126"/>
                <a:gd name="connsiteY6" fmla="*/ 187890 h 187890"/>
                <a:gd name="connsiteX7" fmla="*/ 25293 w 50126"/>
                <a:gd name="connsiteY7" fmla="*/ 187890 h 187890"/>
                <a:gd name="connsiteX8" fmla="*/ 25293 w 50126"/>
                <a:gd name="connsiteY8" fmla="*/ 154468 h 187890"/>
                <a:gd name="connsiteX9" fmla="*/ 30713 w 50126"/>
                <a:gd name="connsiteY9" fmla="*/ 14453 h 18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26" h="187890">
                  <a:moveTo>
                    <a:pt x="30713" y="14453"/>
                  </a:moveTo>
                  <a:lnTo>
                    <a:pt x="22583" y="0"/>
                  </a:lnTo>
                  <a:lnTo>
                    <a:pt x="0" y="14453"/>
                  </a:lnTo>
                  <a:lnTo>
                    <a:pt x="8130" y="28906"/>
                  </a:lnTo>
                  <a:cubicBezTo>
                    <a:pt x="30713" y="65039"/>
                    <a:pt x="28003" y="110205"/>
                    <a:pt x="2710" y="143628"/>
                  </a:cubicBezTo>
                  <a:cubicBezTo>
                    <a:pt x="0" y="146338"/>
                    <a:pt x="0" y="149048"/>
                    <a:pt x="0" y="151757"/>
                  </a:cubicBezTo>
                  <a:lnTo>
                    <a:pt x="0" y="187890"/>
                  </a:lnTo>
                  <a:lnTo>
                    <a:pt x="25293" y="187890"/>
                  </a:lnTo>
                  <a:lnTo>
                    <a:pt x="25293" y="154468"/>
                  </a:lnTo>
                  <a:cubicBezTo>
                    <a:pt x="56005" y="112915"/>
                    <a:pt x="58716" y="56909"/>
                    <a:pt x="30713" y="14453"/>
                  </a:cubicBezTo>
                  <a:close/>
                </a:path>
              </a:pathLst>
            </a:custGeom>
            <a:solidFill>
              <a:srgbClr val="000000"/>
            </a:solidFill>
            <a:ln w="9028" cap="flat">
              <a:noFill/>
              <a:prstDash val="solid"/>
              <a:miter/>
            </a:ln>
          </p:spPr>
          <p:txBody>
            <a:bodyPr rtlCol="0" anchor="ctr"/>
            <a:lstStyle/>
            <a:p>
              <a:endParaRPr lang="en-US"/>
            </a:p>
          </p:txBody>
        </p:sp>
        <p:sp>
          <p:nvSpPr>
            <p:cNvPr id="16" name="Freeform 401">
              <a:extLst>
                <a:ext uri="{FF2B5EF4-FFF2-40B4-BE49-F238E27FC236}">
                  <a16:creationId xmlns:a16="http://schemas.microsoft.com/office/drawing/2014/main" id="{0CAA3C16-7C1F-0957-D5D3-BA8718B0CA26}"/>
                </a:ext>
              </a:extLst>
            </p:cNvPr>
            <p:cNvSpPr/>
            <p:nvPr/>
          </p:nvSpPr>
          <p:spPr>
            <a:xfrm>
              <a:off x="10641441" y="5428649"/>
              <a:ext cx="740723" cy="639712"/>
            </a:xfrm>
            <a:custGeom>
              <a:avLst/>
              <a:gdLst>
                <a:gd name="connsiteX0" fmla="*/ 654005 w 740723"/>
                <a:gd name="connsiteY0" fmla="*/ 391299 h 639712"/>
                <a:gd name="connsiteX1" fmla="*/ 557349 w 740723"/>
                <a:gd name="connsiteY1" fmla="*/ 391299 h 639712"/>
                <a:gd name="connsiteX2" fmla="*/ 618775 w 740723"/>
                <a:gd name="connsiteY2" fmla="*/ 340712 h 639712"/>
                <a:gd name="connsiteX3" fmla="*/ 715431 w 740723"/>
                <a:gd name="connsiteY3" fmla="*/ 340712 h 639712"/>
                <a:gd name="connsiteX4" fmla="*/ 654005 w 740723"/>
                <a:gd name="connsiteY4" fmla="*/ 391299 h 639712"/>
                <a:gd name="connsiteX5" fmla="*/ 305323 w 740723"/>
                <a:gd name="connsiteY5" fmla="*/ 403041 h 639712"/>
                <a:gd name="connsiteX6" fmla="*/ 191504 w 740723"/>
                <a:gd name="connsiteY6" fmla="*/ 403041 h 639712"/>
                <a:gd name="connsiteX7" fmla="*/ 155371 w 740723"/>
                <a:gd name="connsiteY7" fmla="*/ 352455 h 639712"/>
                <a:gd name="connsiteX8" fmla="*/ 160791 w 740723"/>
                <a:gd name="connsiteY8" fmla="*/ 352455 h 639712"/>
                <a:gd name="connsiteX9" fmla="*/ 210474 w 740723"/>
                <a:gd name="connsiteY9" fmla="*/ 301870 h 639712"/>
                <a:gd name="connsiteX10" fmla="*/ 210474 w 740723"/>
                <a:gd name="connsiteY10" fmla="*/ 281996 h 639712"/>
                <a:gd name="connsiteX11" fmla="*/ 285449 w 740723"/>
                <a:gd name="connsiteY11" fmla="*/ 281996 h 639712"/>
                <a:gd name="connsiteX12" fmla="*/ 285449 w 740723"/>
                <a:gd name="connsiteY12" fmla="*/ 301870 h 639712"/>
                <a:gd name="connsiteX13" fmla="*/ 335132 w 740723"/>
                <a:gd name="connsiteY13" fmla="*/ 352455 h 639712"/>
                <a:gd name="connsiteX14" fmla="*/ 345972 w 740723"/>
                <a:gd name="connsiteY14" fmla="*/ 352455 h 639712"/>
                <a:gd name="connsiteX15" fmla="*/ 305323 w 740723"/>
                <a:gd name="connsiteY15" fmla="*/ 403041 h 639712"/>
                <a:gd name="connsiteX16" fmla="*/ 246607 w 740723"/>
                <a:gd name="connsiteY16" fmla="*/ 480727 h 639712"/>
                <a:gd name="connsiteX17" fmla="*/ 207764 w 740723"/>
                <a:gd name="connsiteY17" fmla="*/ 427431 h 639712"/>
                <a:gd name="connsiteX18" fmla="*/ 285449 w 740723"/>
                <a:gd name="connsiteY18" fmla="*/ 427431 h 639712"/>
                <a:gd name="connsiteX19" fmla="*/ 246607 w 740723"/>
                <a:gd name="connsiteY19" fmla="*/ 480727 h 639712"/>
                <a:gd name="connsiteX20" fmla="*/ 147241 w 740723"/>
                <a:gd name="connsiteY20" fmla="*/ 165468 h 639712"/>
                <a:gd name="connsiteX21" fmla="*/ 147241 w 740723"/>
                <a:gd name="connsiteY21" fmla="*/ 121205 h 639712"/>
                <a:gd name="connsiteX22" fmla="*/ 338746 w 740723"/>
                <a:gd name="connsiteY22" fmla="*/ 31776 h 639712"/>
                <a:gd name="connsiteX23" fmla="*/ 344165 w 740723"/>
                <a:gd name="connsiteY23" fmla="*/ 67909 h 639712"/>
                <a:gd name="connsiteX24" fmla="*/ 344165 w 740723"/>
                <a:gd name="connsiteY24" fmla="*/ 168178 h 639712"/>
                <a:gd name="connsiteX25" fmla="*/ 244800 w 740723"/>
                <a:gd name="connsiteY25" fmla="*/ 268446 h 639712"/>
                <a:gd name="connsiteX26" fmla="*/ 147241 w 740723"/>
                <a:gd name="connsiteY26" fmla="*/ 165468 h 639712"/>
                <a:gd name="connsiteX27" fmla="*/ 728981 w 740723"/>
                <a:gd name="connsiteY27" fmla="*/ 316323 h 639712"/>
                <a:gd name="connsiteX28" fmla="*/ 618775 w 740723"/>
                <a:gd name="connsiteY28" fmla="*/ 316323 h 639712"/>
                <a:gd name="connsiteX29" fmla="*/ 532960 w 740723"/>
                <a:gd name="connsiteY29" fmla="*/ 400332 h 639712"/>
                <a:gd name="connsiteX30" fmla="*/ 496827 w 740723"/>
                <a:gd name="connsiteY30" fmla="*/ 467177 h 639712"/>
                <a:gd name="connsiteX31" fmla="*/ 496827 w 740723"/>
                <a:gd name="connsiteY31" fmla="*/ 416591 h 639712"/>
                <a:gd name="connsiteX32" fmla="*/ 411011 w 740723"/>
                <a:gd name="connsiteY32" fmla="*/ 329872 h 639712"/>
                <a:gd name="connsiteX33" fmla="*/ 365845 w 740723"/>
                <a:gd name="connsiteY33" fmla="*/ 329872 h 639712"/>
                <a:gd name="connsiteX34" fmla="*/ 338746 w 740723"/>
                <a:gd name="connsiteY34" fmla="*/ 329872 h 639712"/>
                <a:gd name="connsiteX35" fmla="*/ 313453 w 740723"/>
                <a:gd name="connsiteY35" fmla="*/ 304579 h 639712"/>
                <a:gd name="connsiteX36" fmla="*/ 313453 w 740723"/>
                <a:gd name="connsiteY36" fmla="*/ 273867 h 639712"/>
                <a:gd name="connsiteX37" fmla="*/ 374878 w 740723"/>
                <a:gd name="connsiteY37" fmla="*/ 165468 h 639712"/>
                <a:gd name="connsiteX38" fmla="*/ 374878 w 740723"/>
                <a:gd name="connsiteY38" fmla="*/ 65199 h 639712"/>
                <a:gd name="connsiteX39" fmla="*/ 361329 w 740723"/>
                <a:gd name="connsiteY39" fmla="*/ 6483 h 639712"/>
                <a:gd name="connsiteX40" fmla="*/ 345069 w 740723"/>
                <a:gd name="connsiteY40" fmla="*/ 1063 h 639712"/>
                <a:gd name="connsiteX41" fmla="*/ 134595 w 740723"/>
                <a:gd name="connsiteY41" fmla="*/ 101332 h 639712"/>
                <a:gd name="connsiteX42" fmla="*/ 126465 w 740723"/>
                <a:gd name="connsiteY42" fmla="*/ 112172 h 639712"/>
                <a:gd name="connsiteX43" fmla="*/ 126465 w 740723"/>
                <a:gd name="connsiteY43" fmla="*/ 165468 h 639712"/>
                <a:gd name="connsiteX44" fmla="*/ 187891 w 740723"/>
                <a:gd name="connsiteY44" fmla="*/ 273867 h 639712"/>
                <a:gd name="connsiteX45" fmla="*/ 187891 w 740723"/>
                <a:gd name="connsiteY45" fmla="*/ 304579 h 639712"/>
                <a:gd name="connsiteX46" fmla="*/ 162598 w 740723"/>
                <a:gd name="connsiteY46" fmla="*/ 329872 h 639712"/>
                <a:gd name="connsiteX47" fmla="*/ 85816 w 740723"/>
                <a:gd name="connsiteY47" fmla="*/ 329872 h 639712"/>
                <a:gd name="connsiteX48" fmla="*/ 0 w 740723"/>
                <a:gd name="connsiteY48" fmla="*/ 416591 h 639712"/>
                <a:gd name="connsiteX49" fmla="*/ 0 w 740723"/>
                <a:gd name="connsiteY49" fmla="*/ 639712 h 639712"/>
                <a:gd name="connsiteX50" fmla="*/ 25293 w 740723"/>
                <a:gd name="connsiteY50" fmla="*/ 639712 h 639712"/>
                <a:gd name="connsiteX51" fmla="*/ 25293 w 740723"/>
                <a:gd name="connsiteY51" fmla="*/ 416591 h 639712"/>
                <a:gd name="connsiteX52" fmla="*/ 86719 w 740723"/>
                <a:gd name="connsiteY52" fmla="*/ 355166 h 639712"/>
                <a:gd name="connsiteX53" fmla="*/ 125562 w 740723"/>
                <a:gd name="connsiteY53" fmla="*/ 355166 h 639712"/>
                <a:gd name="connsiteX54" fmla="*/ 236670 w 740723"/>
                <a:gd name="connsiteY54" fmla="*/ 511440 h 639712"/>
                <a:gd name="connsiteX55" fmla="*/ 247510 w 740723"/>
                <a:gd name="connsiteY55" fmla="*/ 516859 h 639712"/>
                <a:gd name="connsiteX56" fmla="*/ 258350 w 740723"/>
                <a:gd name="connsiteY56" fmla="*/ 511440 h 639712"/>
                <a:gd name="connsiteX57" fmla="*/ 374878 w 740723"/>
                <a:gd name="connsiteY57" fmla="*/ 355166 h 639712"/>
                <a:gd name="connsiteX58" fmla="*/ 408301 w 740723"/>
                <a:gd name="connsiteY58" fmla="*/ 355166 h 639712"/>
                <a:gd name="connsiteX59" fmla="*/ 469727 w 740723"/>
                <a:gd name="connsiteY59" fmla="*/ 416591 h 639712"/>
                <a:gd name="connsiteX60" fmla="*/ 469727 w 740723"/>
                <a:gd name="connsiteY60" fmla="*/ 516859 h 639712"/>
                <a:gd name="connsiteX61" fmla="*/ 480567 w 740723"/>
                <a:gd name="connsiteY61" fmla="*/ 527700 h 639712"/>
                <a:gd name="connsiteX62" fmla="*/ 491407 w 740723"/>
                <a:gd name="connsiteY62" fmla="*/ 522280 h 639712"/>
                <a:gd name="connsiteX63" fmla="*/ 549219 w 740723"/>
                <a:gd name="connsiteY63" fmla="*/ 416591 h 639712"/>
                <a:gd name="connsiteX64" fmla="*/ 621485 w 740723"/>
                <a:gd name="connsiteY64" fmla="*/ 416591 h 639712"/>
                <a:gd name="connsiteX65" fmla="*/ 499537 w 740723"/>
                <a:gd name="connsiteY65" fmla="*/ 639712 h 639712"/>
                <a:gd name="connsiteX66" fmla="*/ 527540 w 740723"/>
                <a:gd name="connsiteY66" fmla="*/ 639712 h 639712"/>
                <a:gd name="connsiteX67" fmla="*/ 649488 w 740723"/>
                <a:gd name="connsiteY67" fmla="*/ 416591 h 639712"/>
                <a:gd name="connsiteX68" fmla="*/ 654908 w 740723"/>
                <a:gd name="connsiteY68" fmla="*/ 416591 h 639712"/>
                <a:gd name="connsiteX69" fmla="*/ 740724 w 740723"/>
                <a:gd name="connsiteY69" fmla="*/ 329872 h 639712"/>
                <a:gd name="connsiteX70" fmla="*/ 728981 w 740723"/>
                <a:gd name="connsiteY70" fmla="*/ 316323 h 63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40723" h="639712">
                  <a:moveTo>
                    <a:pt x="654005" y="391299"/>
                  </a:moveTo>
                  <a:lnTo>
                    <a:pt x="557349" y="391299"/>
                  </a:lnTo>
                  <a:cubicBezTo>
                    <a:pt x="562769" y="363295"/>
                    <a:pt x="588062" y="340712"/>
                    <a:pt x="618775" y="340712"/>
                  </a:cubicBezTo>
                  <a:lnTo>
                    <a:pt x="715431" y="340712"/>
                  </a:lnTo>
                  <a:cubicBezTo>
                    <a:pt x="710010" y="369619"/>
                    <a:pt x="684718" y="391299"/>
                    <a:pt x="654005" y="391299"/>
                  </a:cubicBezTo>
                  <a:close/>
                  <a:moveTo>
                    <a:pt x="305323" y="403041"/>
                  </a:moveTo>
                  <a:lnTo>
                    <a:pt x="191504" y="403041"/>
                  </a:lnTo>
                  <a:lnTo>
                    <a:pt x="155371" y="352455"/>
                  </a:lnTo>
                  <a:lnTo>
                    <a:pt x="160791" y="352455"/>
                  </a:lnTo>
                  <a:cubicBezTo>
                    <a:pt x="188794" y="352455"/>
                    <a:pt x="210474" y="329872"/>
                    <a:pt x="210474" y="301870"/>
                  </a:cubicBezTo>
                  <a:lnTo>
                    <a:pt x="210474" y="281996"/>
                  </a:lnTo>
                  <a:cubicBezTo>
                    <a:pt x="235767" y="290126"/>
                    <a:pt x="260156" y="290126"/>
                    <a:pt x="285449" y="281996"/>
                  </a:cubicBezTo>
                  <a:lnTo>
                    <a:pt x="285449" y="301870"/>
                  </a:lnTo>
                  <a:cubicBezTo>
                    <a:pt x="285449" y="329872"/>
                    <a:pt x="308032" y="352455"/>
                    <a:pt x="335132" y="352455"/>
                  </a:cubicBezTo>
                  <a:lnTo>
                    <a:pt x="345972" y="352455"/>
                  </a:lnTo>
                  <a:lnTo>
                    <a:pt x="305323" y="403041"/>
                  </a:lnTo>
                  <a:close/>
                  <a:moveTo>
                    <a:pt x="246607" y="480727"/>
                  </a:moveTo>
                  <a:lnTo>
                    <a:pt x="207764" y="427431"/>
                  </a:lnTo>
                  <a:lnTo>
                    <a:pt x="285449" y="427431"/>
                  </a:lnTo>
                  <a:lnTo>
                    <a:pt x="246607" y="480727"/>
                  </a:lnTo>
                  <a:close/>
                  <a:moveTo>
                    <a:pt x="147241" y="165468"/>
                  </a:moveTo>
                  <a:lnTo>
                    <a:pt x="147241" y="121205"/>
                  </a:lnTo>
                  <a:lnTo>
                    <a:pt x="338746" y="31776"/>
                  </a:lnTo>
                  <a:cubicBezTo>
                    <a:pt x="344165" y="42616"/>
                    <a:pt x="344165" y="57069"/>
                    <a:pt x="344165" y="67909"/>
                  </a:cubicBezTo>
                  <a:lnTo>
                    <a:pt x="344165" y="168178"/>
                  </a:lnTo>
                  <a:cubicBezTo>
                    <a:pt x="344165" y="224184"/>
                    <a:pt x="299903" y="268446"/>
                    <a:pt x="244800" y="268446"/>
                  </a:cubicBezTo>
                  <a:cubicBezTo>
                    <a:pt x="189698" y="268446"/>
                    <a:pt x="147241" y="221474"/>
                    <a:pt x="147241" y="165468"/>
                  </a:cubicBezTo>
                  <a:close/>
                  <a:moveTo>
                    <a:pt x="728981" y="316323"/>
                  </a:moveTo>
                  <a:lnTo>
                    <a:pt x="618775" y="316323"/>
                  </a:lnTo>
                  <a:cubicBezTo>
                    <a:pt x="571802" y="316323"/>
                    <a:pt x="535670" y="352455"/>
                    <a:pt x="532960" y="400332"/>
                  </a:cubicBezTo>
                  <a:lnTo>
                    <a:pt x="496827" y="467177"/>
                  </a:lnTo>
                  <a:lnTo>
                    <a:pt x="496827" y="416591"/>
                  </a:lnTo>
                  <a:cubicBezTo>
                    <a:pt x="496827" y="369619"/>
                    <a:pt x="457984" y="329872"/>
                    <a:pt x="411011" y="329872"/>
                  </a:cubicBezTo>
                  <a:lnTo>
                    <a:pt x="365845" y="329872"/>
                  </a:lnTo>
                  <a:lnTo>
                    <a:pt x="338746" y="329872"/>
                  </a:lnTo>
                  <a:cubicBezTo>
                    <a:pt x="325196" y="329872"/>
                    <a:pt x="313453" y="319033"/>
                    <a:pt x="313453" y="304579"/>
                  </a:cubicBezTo>
                  <a:lnTo>
                    <a:pt x="313453" y="273867"/>
                  </a:lnTo>
                  <a:cubicBezTo>
                    <a:pt x="352295" y="251284"/>
                    <a:pt x="374878" y="209730"/>
                    <a:pt x="374878" y="165468"/>
                  </a:cubicBezTo>
                  <a:lnTo>
                    <a:pt x="374878" y="65199"/>
                  </a:lnTo>
                  <a:cubicBezTo>
                    <a:pt x="374878" y="45326"/>
                    <a:pt x="369459" y="23646"/>
                    <a:pt x="361329" y="6483"/>
                  </a:cubicBezTo>
                  <a:cubicBezTo>
                    <a:pt x="358619" y="1063"/>
                    <a:pt x="350489" y="-1647"/>
                    <a:pt x="345069" y="1063"/>
                  </a:cubicBezTo>
                  <a:lnTo>
                    <a:pt x="134595" y="101332"/>
                  </a:lnTo>
                  <a:cubicBezTo>
                    <a:pt x="129175" y="104042"/>
                    <a:pt x="126465" y="106752"/>
                    <a:pt x="126465" y="112172"/>
                  </a:cubicBezTo>
                  <a:lnTo>
                    <a:pt x="126465" y="165468"/>
                  </a:lnTo>
                  <a:cubicBezTo>
                    <a:pt x="126465" y="209730"/>
                    <a:pt x="151758" y="252187"/>
                    <a:pt x="187891" y="273867"/>
                  </a:cubicBezTo>
                  <a:lnTo>
                    <a:pt x="187891" y="304579"/>
                  </a:lnTo>
                  <a:cubicBezTo>
                    <a:pt x="187891" y="318129"/>
                    <a:pt x="177051" y="329872"/>
                    <a:pt x="162598" y="329872"/>
                  </a:cubicBezTo>
                  <a:lnTo>
                    <a:pt x="85816" y="329872"/>
                  </a:lnTo>
                  <a:cubicBezTo>
                    <a:pt x="38843" y="329872"/>
                    <a:pt x="0" y="368716"/>
                    <a:pt x="0" y="416591"/>
                  </a:cubicBezTo>
                  <a:lnTo>
                    <a:pt x="0" y="639712"/>
                  </a:lnTo>
                  <a:lnTo>
                    <a:pt x="25293" y="639712"/>
                  </a:lnTo>
                  <a:lnTo>
                    <a:pt x="25293" y="416591"/>
                  </a:lnTo>
                  <a:cubicBezTo>
                    <a:pt x="25293" y="383169"/>
                    <a:pt x="53296" y="355166"/>
                    <a:pt x="86719" y="355166"/>
                  </a:cubicBezTo>
                  <a:lnTo>
                    <a:pt x="125562" y="355166"/>
                  </a:lnTo>
                  <a:lnTo>
                    <a:pt x="236670" y="511440"/>
                  </a:lnTo>
                  <a:cubicBezTo>
                    <a:pt x="239380" y="514150"/>
                    <a:pt x="242090" y="516859"/>
                    <a:pt x="247510" y="516859"/>
                  </a:cubicBezTo>
                  <a:cubicBezTo>
                    <a:pt x="250220" y="516859"/>
                    <a:pt x="255640" y="514150"/>
                    <a:pt x="258350" y="511440"/>
                  </a:cubicBezTo>
                  <a:lnTo>
                    <a:pt x="374878" y="355166"/>
                  </a:lnTo>
                  <a:lnTo>
                    <a:pt x="408301" y="355166"/>
                  </a:lnTo>
                  <a:cubicBezTo>
                    <a:pt x="441724" y="355166"/>
                    <a:pt x="469727" y="383169"/>
                    <a:pt x="469727" y="416591"/>
                  </a:cubicBezTo>
                  <a:lnTo>
                    <a:pt x="469727" y="516859"/>
                  </a:lnTo>
                  <a:cubicBezTo>
                    <a:pt x="469727" y="522280"/>
                    <a:pt x="475147" y="527700"/>
                    <a:pt x="480567" y="527700"/>
                  </a:cubicBezTo>
                  <a:cubicBezTo>
                    <a:pt x="485987" y="527700"/>
                    <a:pt x="488697" y="524990"/>
                    <a:pt x="491407" y="522280"/>
                  </a:cubicBezTo>
                  <a:lnTo>
                    <a:pt x="549219" y="416591"/>
                  </a:lnTo>
                  <a:lnTo>
                    <a:pt x="621485" y="416591"/>
                  </a:lnTo>
                  <a:lnTo>
                    <a:pt x="499537" y="639712"/>
                  </a:lnTo>
                  <a:lnTo>
                    <a:pt x="527540" y="639712"/>
                  </a:lnTo>
                  <a:lnTo>
                    <a:pt x="649488" y="416591"/>
                  </a:lnTo>
                  <a:lnTo>
                    <a:pt x="654908" y="416591"/>
                  </a:lnTo>
                  <a:cubicBezTo>
                    <a:pt x="701881" y="416591"/>
                    <a:pt x="740724" y="377749"/>
                    <a:pt x="740724" y="329872"/>
                  </a:cubicBezTo>
                  <a:cubicBezTo>
                    <a:pt x="740724" y="321742"/>
                    <a:pt x="734400" y="316323"/>
                    <a:pt x="728981" y="316323"/>
                  </a:cubicBezTo>
                  <a:close/>
                </a:path>
              </a:pathLst>
            </a:custGeom>
            <a:solidFill>
              <a:srgbClr val="000000"/>
            </a:solidFill>
            <a:ln w="9028" cap="flat">
              <a:noFill/>
              <a:prstDash val="solid"/>
              <a:miter/>
            </a:ln>
          </p:spPr>
          <p:txBody>
            <a:bodyPr rtlCol="0" anchor="ctr"/>
            <a:lstStyle/>
            <a:p>
              <a:endParaRPr lang="en-US"/>
            </a:p>
          </p:txBody>
        </p:sp>
      </p:grpSp>
      <p:sp>
        <p:nvSpPr>
          <p:cNvPr id="17" name="Textfeld 9">
            <a:extLst>
              <a:ext uri="{FF2B5EF4-FFF2-40B4-BE49-F238E27FC236}">
                <a16:creationId xmlns:a16="http://schemas.microsoft.com/office/drawing/2014/main" id="{99263B58-B1D2-D10C-8569-2C0080B39D43}"/>
              </a:ext>
            </a:extLst>
          </p:cNvPr>
          <p:cNvSpPr txBox="1"/>
          <p:nvPr/>
        </p:nvSpPr>
        <p:spPr>
          <a:xfrm>
            <a:off x="1202635" y="6307690"/>
            <a:ext cx="1677511" cy="307777"/>
          </a:xfrm>
          <a:prstGeom prst="rect">
            <a:avLst/>
          </a:prstGeom>
          <a:noFill/>
        </p:spPr>
        <p:txBody>
          <a:bodyPr wrap="none" rtlCol="0">
            <a:spAutoFit/>
          </a:bodyPr>
          <a:lstStyle/>
          <a:p>
            <a:r>
              <a:rPr lang="en-GB" sz="1400">
                <a:solidFill>
                  <a:srgbClr val="1188A3"/>
                </a:solidFill>
              </a:rPr>
              <a:t>Source: </a:t>
            </a:r>
            <a:r>
              <a:rPr lang="en-GB" sz="1400">
                <a:solidFill>
                  <a:srgbClr val="1188A3"/>
                </a:solidFill>
                <a:hlinkClick r:id="rId2">
                  <a:extLst>
                    <a:ext uri="{A12FA001-AC4F-418D-AE19-62706E023703}">
                      <ahyp:hlinkClr xmlns:ahyp="http://schemas.microsoft.com/office/drawing/2018/hyperlinkcolor" val="tx"/>
                    </a:ext>
                  </a:extLst>
                </a:hlinkClick>
              </a:rPr>
              <a:t>Alton (2017)</a:t>
            </a:r>
            <a:endParaRPr lang="en-GB" sz="1400">
              <a:solidFill>
                <a:srgbClr val="1188A3"/>
              </a:solidFill>
            </a:endParaRPr>
          </a:p>
        </p:txBody>
      </p:sp>
    </p:spTree>
    <p:extLst>
      <p:ext uri="{BB962C8B-B14F-4D97-AF65-F5344CB8AC3E}">
        <p14:creationId xmlns:p14="http://schemas.microsoft.com/office/powerpoint/2010/main" val="3866807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1F4BD7-3284-4F97-B990-B4B5662F4A41}"/>
              </a:ext>
            </a:extLst>
          </p:cNvPr>
          <p:cNvSpPr>
            <a:spLocks noGrp="1"/>
          </p:cNvSpPr>
          <p:nvPr>
            <p:ph type="body" sz="quarter" idx="20"/>
          </p:nvPr>
        </p:nvSpPr>
        <p:spPr>
          <a:xfrm>
            <a:off x="649175" y="1990589"/>
            <a:ext cx="4692770" cy="3945793"/>
          </a:xfrm>
        </p:spPr>
        <p:txBody>
          <a:bodyPr vert="horz" lIns="91440" tIns="45720" rIns="91440" bIns="45720" rtlCol="0" anchor="t">
            <a:noAutofit/>
          </a:bodyPr>
          <a:lstStyle/>
          <a:p>
            <a:pPr algn="just"/>
            <a:r>
              <a:rPr lang="es-ES" b="1" dirty="0"/>
              <a:t>Asumir que toman sus propias decisiones de compra</a:t>
            </a:r>
            <a:endParaRPr lang="es-ES"/>
          </a:p>
          <a:p>
            <a:pPr algn="just"/>
            <a:r>
              <a:rPr lang="es-ES" sz="2400" dirty="0"/>
              <a:t>A los mayores activos les gusta tomar sus propias decisiones, no son personas indefensas que no pueden tomar sus propias decisiones. Suelen ser adultos fuertes, sanos y capaces. </a:t>
            </a:r>
            <a:r>
              <a:rPr lang="es-ES" sz="2400" b="1" dirty="0"/>
              <a:t>No dé por sentado que tiene que dirigirse a un público cuidador o a sus hijos </a:t>
            </a:r>
            <a:r>
              <a:rPr lang="es-ES" sz="2400" dirty="0"/>
              <a:t>para vender su producto.</a:t>
            </a:r>
            <a:endParaRPr lang="en-IE" dirty="0">
              <a:cs typeface="Calibri" panose="020F0502020204030204"/>
            </a:endParaRPr>
          </a:p>
        </p:txBody>
      </p:sp>
      <p:sp>
        <p:nvSpPr>
          <p:cNvPr id="3" name="Text Placeholder 2">
            <a:extLst>
              <a:ext uri="{FF2B5EF4-FFF2-40B4-BE49-F238E27FC236}">
                <a16:creationId xmlns:a16="http://schemas.microsoft.com/office/drawing/2014/main" id="{2F5EC0B3-F09A-9D87-BB66-6137A2D01999}"/>
              </a:ext>
            </a:extLst>
          </p:cNvPr>
          <p:cNvSpPr>
            <a:spLocks noGrp="1"/>
          </p:cNvSpPr>
          <p:nvPr>
            <p:ph type="body" sz="quarter" idx="22"/>
          </p:nvPr>
        </p:nvSpPr>
        <p:spPr>
          <a:xfrm>
            <a:off x="0" y="242533"/>
            <a:ext cx="4692770" cy="1120441"/>
          </a:xfrm>
          <a:solidFill>
            <a:srgbClr val="FED100"/>
          </a:solidFill>
        </p:spPr>
        <p:txBody>
          <a:bodyPr>
            <a:normAutofit fontScale="85000" lnSpcReduction="20000"/>
          </a:bodyPr>
          <a:lstStyle/>
          <a:p>
            <a:pPr marL="180000"/>
            <a:r>
              <a:rPr lang="es-ES" dirty="0"/>
              <a:t>Consejos para dirigirse con éxito a las personas mayores</a:t>
            </a:r>
            <a:endParaRPr lang="en-IE" dirty="0"/>
          </a:p>
        </p:txBody>
      </p:sp>
      <p:sp>
        <p:nvSpPr>
          <p:cNvPr id="5" name="Text Placeholder 4">
            <a:extLst>
              <a:ext uri="{FF2B5EF4-FFF2-40B4-BE49-F238E27FC236}">
                <a16:creationId xmlns:a16="http://schemas.microsoft.com/office/drawing/2014/main" id="{50C587F3-B44F-2F84-A40F-08C394C725FF}"/>
              </a:ext>
            </a:extLst>
          </p:cNvPr>
          <p:cNvSpPr>
            <a:spLocks noGrp="1"/>
          </p:cNvSpPr>
          <p:nvPr>
            <p:ph type="body" sz="quarter" idx="24"/>
          </p:nvPr>
        </p:nvSpPr>
        <p:spPr/>
        <p:txBody>
          <a:bodyPr/>
          <a:lstStyle/>
          <a:p>
            <a:r>
              <a:rPr lang="en-IE" b="1"/>
              <a:t>2</a:t>
            </a:r>
          </a:p>
        </p:txBody>
      </p:sp>
      <p:pic>
        <p:nvPicPr>
          <p:cNvPr id="6" name="Picture 5" descr="Elderly man grocery shopping">
            <a:extLst>
              <a:ext uri="{FF2B5EF4-FFF2-40B4-BE49-F238E27FC236}">
                <a16:creationId xmlns:a16="http://schemas.microsoft.com/office/drawing/2014/main" id="{0B839383-4529-4737-BBEB-B6E23E06681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80030" y="2104845"/>
            <a:ext cx="4881832" cy="3254555"/>
          </a:xfrm>
          <a:prstGeom prst="rect">
            <a:avLst/>
          </a:prstGeom>
        </p:spPr>
      </p:pic>
      <p:sp>
        <p:nvSpPr>
          <p:cNvPr id="7" name="Textfeld 9">
            <a:extLst>
              <a:ext uri="{FF2B5EF4-FFF2-40B4-BE49-F238E27FC236}">
                <a16:creationId xmlns:a16="http://schemas.microsoft.com/office/drawing/2014/main" id="{00FB04A1-A17A-40EA-E593-36BAC19B85DC}"/>
              </a:ext>
            </a:extLst>
          </p:cNvPr>
          <p:cNvSpPr txBox="1"/>
          <p:nvPr/>
        </p:nvSpPr>
        <p:spPr>
          <a:xfrm>
            <a:off x="1202635" y="6307690"/>
            <a:ext cx="1689373" cy="307777"/>
          </a:xfrm>
          <a:prstGeom prst="rect">
            <a:avLst/>
          </a:prstGeom>
          <a:noFill/>
        </p:spPr>
        <p:txBody>
          <a:bodyPr wrap="none" rtlCol="0">
            <a:spAutoFit/>
          </a:bodyPr>
          <a:lstStyle/>
          <a:p>
            <a:r>
              <a:rPr lang="en-GB" sz="1400" dirty="0">
                <a:solidFill>
                  <a:srgbClr val="1188A3"/>
                </a:solidFill>
              </a:rPr>
              <a:t>Fuente: </a:t>
            </a:r>
            <a:r>
              <a:rPr lang="en-GB" sz="1400" dirty="0">
                <a:solidFill>
                  <a:srgbClr val="1188A3"/>
                </a:solidFill>
                <a:hlinkClick r:id="rId3">
                  <a:extLst>
                    <a:ext uri="{A12FA001-AC4F-418D-AE19-62706E023703}">
                      <ahyp:hlinkClr xmlns:ahyp="http://schemas.microsoft.com/office/drawing/2018/hyperlinkcolor" val="tx"/>
                    </a:ext>
                  </a:extLst>
                </a:hlinkClick>
              </a:rPr>
              <a:t>Alton (2017)</a:t>
            </a:r>
            <a:endParaRPr lang="en-GB" sz="1400" dirty="0">
              <a:solidFill>
                <a:srgbClr val="1188A3"/>
              </a:solidFill>
            </a:endParaRPr>
          </a:p>
        </p:txBody>
      </p:sp>
    </p:spTree>
    <p:extLst>
      <p:ext uri="{BB962C8B-B14F-4D97-AF65-F5344CB8AC3E}">
        <p14:creationId xmlns:p14="http://schemas.microsoft.com/office/powerpoint/2010/main" val="527896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1F4BD7-3284-4F97-B990-B4B5662F4A41}"/>
              </a:ext>
            </a:extLst>
          </p:cNvPr>
          <p:cNvSpPr>
            <a:spLocks noGrp="1"/>
          </p:cNvSpPr>
          <p:nvPr>
            <p:ph type="body" sz="quarter" idx="20"/>
          </p:nvPr>
        </p:nvSpPr>
        <p:spPr>
          <a:xfrm>
            <a:off x="715985" y="2201686"/>
            <a:ext cx="4067410" cy="3722513"/>
          </a:xfrm>
        </p:spPr>
        <p:txBody>
          <a:bodyPr vert="horz" lIns="91440" tIns="45720" rIns="91440" bIns="45720" rtlCol="0" anchor="t">
            <a:noAutofit/>
          </a:bodyPr>
          <a:lstStyle/>
          <a:p>
            <a:pPr algn="just"/>
            <a:r>
              <a:rPr lang="es-ES" sz="2400" b="1" dirty="0"/>
              <a:t>Entender que los mayores no quieren lo mismo que las generaciones más jóvenes</a:t>
            </a:r>
            <a:endParaRPr lang="es-ES"/>
          </a:p>
          <a:p>
            <a:pPr algn="just"/>
            <a:r>
              <a:rPr lang="es-ES" b="0" i="0" dirty="0">
                <a:solidFill>
                  <a:srgbClr val="000000"/>
                </a:solidFill>
                <a:effectLst/>
                <a:latin typeface="Inter"/>
              </a:rPr>
              <a:t>Cuando vendes un producto o un servicio a alguien, es un conocimiento básico de marketing que no le estás vendiendo "el producto", sino lo que el producto hará por él</a:t>
            </a:r>
            <a:r>
              <a:rPr lang="en-US" b="0" i="0" dirty="0">
                <a:solidFill>
                  <a:srgbClr val="000000"/>
                </a:solidFill>
                <a:effectLst/>
                <a:latin typeface="Inter"/>
              </a:rPr>
              <a:t>.</a:t>
            </a:r>
          </a:p>
          <a:p>
            <a:endParaRPr lang="en-IE" dirty="0"/>
          </a:p>
        </p:txBody>
      </p:sp>
      <p:sp>
        <p:nvSpPr>
          <p:cNvPr id="3" name="Text Placeholder 2">
            <a:extLst>
              <a:ext uri="{FF2B5EF4-FFF2-40B4-BE49-F238E27FC236}">
                <a16:creationId xmlns:a16="http://schemas.microsoft.com/office/drawing/2014/main" id="{2F5EC0B3-F09A-9D87-BB66-6137A2D01999}"/>
              </a:ext>
            </a:extLst>
          </p:cNvPr>
          <p:cNvSpPr>
            <a:spLocks noGrp="1"/>
          </p:cNvSpPr>
          <p:nvPr>
            <p:ph type="body" sz="quarter" idx="22"/>
          </p:nvPr>
        </p:nvSpPr>
        <p:spPr>
          <a:xfrm>
            <a:off x="0" y="242533"/>
            <a:ext cx="4692770" cy="1120441"/>
          </a:xfrm>
          <a:solidFill>
            <a:srgbClr val="FED100"/>
          </a:solidFill>
        </p:spPr>
        <p:txBody>
          <a:bodyPr>
            <a:normAutofit fontScale="85000" lnSpcReduction="20000"/>
          </a:bodyPr>
          <a:lstStyle/>
          <a:p>
            <a:pPr marL="180000"/>
            <a:r>
              <a:rPr lang="es-ES" dirty="0"/>
              <a:t>Consejos para dirigirse con éxito a las personas mayores</a:t>
            </a:r>
            <a:endParaRPr lang="en-IE" dirty="0"/>
          </a:p>
        </p:txBody>
      </p:sp>
      <p:sp>
        <p:nvSpPr>
          <p:cNvPr id="5" name="Text Placeholder 4">
            <a:extLst>
              <a:ext uri="{FF2B5EF4-FFF2-40B4-BE49-F238E27FC236}">
                <a16:creationId xmlns:a16="http://schemas.microsoft.com/office/drawing/2014/main" id="{50C587F3-B44F-2F84-A40F-08C394C725FF}"/>
              </a:ext>
            </a:extLst>
          </p:cNvPr>
          <p:cNvSpPr>
            <a:spLocks noGrp="1"/>
          </p:cNvSpPr>
          <p:nvPr>
            <p:ph type="body" sz="quarter" idx="24"/>
          </p:nvPr>
        </p:nvSpPr>
        <p:spPr/>
        <p:txBody>
          <a:bodyPr/>
          <a:lstStyle/>
          <a:p>
            <a:r>
              <a:rPr lang="en-IE" b="1"/>
              <a:t>3</a:t>
            </a:r>
          </a:p>
        </p:txBody>
      </p:sp>
      <p:sp>
        <p:nvSpPr>
          <p:cNvPr id="6" name="TextBox 5">
            <a:extLst>
              <a:ext uri="{FF2B5EF4-FFF2-40B4-BE49-F238E27FC236}">
                <a16:creationId xmlns:a16="http://schemas.microsoft.com/office/drawing/2014/main" id="{5462BB1E-78FE-A6F8-5B3A-C7DC2F7E4A8A}"/>
              </a:ext>
            </a:extLst>
          </p:cNvPr>
          <p:cNvSpPr txBox="1"/>
          <p:nvPr/>
        </p:nvSpPr>
        <p:spPr>
          <a:xfrm>
            <a:off x="6250113" y="4096540"/>
            <a:ext cx="5310943" cy="2462213"/>
          </a:xfrm>
          <a:prstGeom prst="rect">
            <a:avLst/>
          </a:prstGeom>
          <a:noFill/>
        </p:spPr>
        <p:txBody>
          <a:bodyPr wrap="square">
            <a:spAutoFit/>
          </a:bodyPr>
          <a:lstStyle/>
          <a:p>
            <a:r>
              <a:rPr lang="es-ES" sz="2200" dirty="0">
                <a:solidFill>
                  <a:srgbClr val="000000"/>
                </a:solidFill>
              </a:rPr>
              <a:t>Cuando se trata de personas mayores, no necesariamente quieren las mismas cosas que un adolescente, pero eso </a:t>
            </a:r>
            <a:r>
              <a:rPr lang="es-ES" sz="2200" b="1" dirty="0">
                <a:solidFill>
                  <a:srgbClr val="000000"/>
                </a:solidFill>
              </a:rPr>
              <a:t>no significa que no quieran el mismo producto</a:t>
            </a:r>
            <a:r>
              <a:rPr lang="en-US" sz="2200" b="1" dirty="0">
                <a:solidFill>
                  <a:srgbClr val="000000"/>
                </a:solidFill>
              </a:rPr>
              <a:t>. </a:t>
            </a:r>
            <a:r>
              <a:rPr lang="es-ES" sz="2200" dirty="0">
                <a:solidFill>
                  <a:srgbClr val="000000"/>
                </a:solidFill>
              </a:rPr>
              <a:t>Puedes vender el mismo producto a cualquiera, siempre y cuando puedas descubrir por qué lo querrían.</a:t>
            </a:r>
            <a:endParaRPr lang="en-US" sz="2200" dirty="0">
              <a:solidFill>
                <a:srgbClr val="000000"/>
              </a:solidFill>
            </a:endParaRPr>
          </a:p>
        </p:txBody>
      </p:sp>
      <p:pic>
        <p:nvPicPr>
          <p:cNvPr id="7" name="Online Media 6" title="Evian Baby Me Commercial 2013">
            <a:hlinkClick r:id="" action="ppaction://media"/>
            <a:extLst>
              <a:ext uri="{FF2B5EF4-FFF2-40B4-BE49-F238E27FC236}">
                <a16:creationId xmlns:a16="http://schemas.microsoft.com/office/drawing/2014/main" id="{F054F4E0-9910-DE51-9A04-332DA971CB7B}"/>
              </a:ext>
            </a:extLst>
          </p:cNvPr>
          <p:cNvPicPr>
            <a:picLocks noRot="1" noChangeAspect="1"/>
          </p:cNvPicPr>
          <p:nvPr>
            <a:videoFile r:link="rId1"/>
          </p:nvPr>
        </p:nvPicPr>
        <p:blipFill>
          <a:blip r:embed="rId3"/>
          <a:stretch>
            <a:fillRect/>
          </a:stretch>
        </p:blipFill>
        <p:spPr>
          <a:xfrm>
            <a:off x="6096000" y="616377"/>
            <a:ext cx="5245283" cy="3170619"/>
          </a:xfrm>
          <a:prstGeom prst="rect">
            <a:avLst/>
          </a:prstGeom>
        </p:spPr>
      </p:pic>
      <p:sp>
        <p:nvSpPr>
          <p:cNvPr id="9" name="TextBox 8">
            <a:extLst>
              <a:ext uri="{FF2B5EF4-FFF2-40B4-BE49-F238E27FC236}">
                <a16:creationId xmlns:a16="http://schemas.microsoft.com/office/drawing/2014/main" id="{7BD01326-9CDA-E0CA-57B9-611E26052C68}"/>
              </a:ext>
            </a:extLst>
          </p:cNvPr>
          <p:cNvSpPr txBox="1"/>
          <p:nvPr/>
        </p:nvSpPr>
        <p:spPr>
          <a:xfrm>
            <a:off x="9070676" y="6292374"/>
            <a:ext cx="2950603" cy="276999"/>
          </a:xfrm>
          <a:prstGeom prst="rect">
            <a:avLst/>
          </a:prstGeom>
          <a:noFill/>
        </p:spPr>
        <p:txBody>
          <a:bodyPr wrap="square">
            <a:spAutoFit/>
          </a:bodyPr>
          <a:lstStyle/>
          <a:p>
            <a:r>
              <a:rPr lang="en-IE" sz="1200" dirty="0">
                <a:solidFill>
                  <a:srgbClr val="1188A3"/>
                </a:solidFill>
                <a:hlinkClick r:id="rId4">
                  <a:extLst>
                    <a:ext uri="{A12FA001-AC4F-418D-AE19-62706E023703}">
                      <ahyp:hlinkClr xmlns:ahyp="http://schemas.microsoft.com/office/drawing/2018/hyperlinkcolor" val="tx"/>
                    </a:ext>
                  </a:extLst>
                </a:hlinkClick>
              </a:rPr>
              <a:t>Evian Baby Me Commercial 2013 - YouTube</a:t>
            </a:r>
            <a:endParaRPr lang="en-IE" sz="1200" dirty="0">
              <a:solidFill>
                <a:srgbClr val="1188A3"/>
              </a:solidFill>
            </a:endParaRPr>
          </a:p>
        </p:txBody>
      </p:sp>
      <p:sp>
        <p:nvSpPr>
          <p:cNvPr id="8" name="Textfeld 9">
            <a:extLst>
              <a:ext uri="{FF2B5EF4-FFF2-40B4-BE49-F238E27FC236}">
                <a16:creationId xmlns:a16="http://schemas.microsoft.com/office/drawing/2014/main" id="{06E2C9E9-13A2-44E7-51A9-17A8504A1033}"/>
              </a:ext>
            </a:extLst>
          </p:cNvPr>
          <p:cNvSpPr txBox="1"/>
          <p:nvPr/>
        </p:nvSpPr>
        <p:spPr>
          <a:xfrm>
            <a:off x="1202635" y="6307690"/>
            <a:ext cx="1689373" cy="307777"/>
          </a:xfrm>
          <a:prstGeom prst="rect">
            <a:avLst/>
          </a:prstGeom>
          <a:noFill/>
        </p:spPr>
        <p:txBody>
          <a:bodyPr wrap="none" rtlCol="0">
            <a:spAutoFit/>
          </a:bodyPr>
          <a:lstStyle/>
          <a:p>
            <a:r>
              <a:rPr lang="en-GB" sz="1400" dirty="0">
                <a:solidFill>
                  <a:srgbClr val="1188A3"/>
                </a:solidFill>
              </a:rPr>
              <a:t>Fuente: </a:t>
            </a:r>
            <a:r>
              <a:rPr lang="en-GB" sz="1400" dirty="0">
                <a:solidFill>
                  <a:srgbClr val="1188A3"/>
                </a:solidFill>
                <a:hlinkClick r:id="rId5">
                  <a:extLst>
                    <a:ext uri="{A12FA001-AC4F-418D-AE19-62706E023703}">
                      <ahyp:hlinkClr xmlns:ahyp="http://schemas.microsoft.com/office/drawing/2018/hyperlinkcolor" val="tx"/>
                    </a:ext>
                  </a:extLst>
                </a:hlinkClick>
              </a:rPr>
              <a:t>Alton (2017)</a:t>
            </a:r>
            <a:endParaRPr lang="en-GB" sz="1400" dirty="0">
              <a:solidFill>
                <a:srgbClr val="1188A3"/>
              </a:solidFill>
            </a:endParaRPr>
          </a:p>
        </p:txBody>
      </p:sp>
    </p:spTree>
    <p:extLst>
      <p:ext uri="{BB962C8B-B14F-4D97-AF65-F5344CB8AC3E}">
        <p14:creationId xmlns:p14="http://schemas.microsoft.com/office/powerpoint/2010/main" val="343490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1F4BD7-3284-4F97-B990-B4B5662F4A41}"/>
              </a:ext>
            </a:extLst>
          </p:cNvPr>
          <p:cNvSpPr>
            <a:spLocks noGrp="1"/>
          </p:cNvSpPr>
          <p:nvPr>
            <p:ph type="body" sz="quarter" idx="20"/>
          </p:nvPr>
        </p:nvSpPr>
        <p:spPr>
          <a:xfrm>
            <a:off x="803890" y="2010072"/>
            <a:ext cx="4612935" cy="3722513"/>
          </a:xfrm>
        </p:spPr>
        <p:txBody>
          <a:bodyPr vert="horz" lIns="91440" tIns="45720" rIns="91440" bIns="45720" rtlCol="0" anchor="t">
            <a:noAutofit/>
          </a:bodyPr>
          <a:lstStyle/>
          <a:p>
            <a:pPr algn="just"/>
            <a:r>
              <a:rPr lang="en-GB" sz="2800" b="1" dirty="0" err="1"/>
              <a:t>Póngaselo</a:t>
            </a:r>
            <a:r>
              <a:rPr lang="en-GB" sz="2800" b="1" dirty="0"/>
              <a:t> </a:t>
            </a:r>
            <a:r>
              <a:rPr lang="en-GB" sz="2800" b="1" dirty="0" err="1"/>
              <a:t>fácil</a:t>
            </a:r>
            <a:endParaRPr lang="en-GB" sz="2800" b="1" dirty="0">
              <a:cs typeface="Calibri" panose="020F0502020204030204"/>
            </a:endParaRPr>
          </a:p>
          <a:p>
            <a:pPr algn="just"/>
            <a:r>
              <a:rPr lang="es-ES" sz="2000" b="0" i="0" dirty="0">
                <a:solidFill>
                  <a:srgbClr val="000000"/>
                </a:solidFill>
                <a:effectLst/>
                <a:latin typeface="Inter"/>
              </a:rPr>
              <a:t>Los baby </a:t>
            </a:r>
            <a:r>
              <a:rPr lang="es-ES" sz="2000" b="0" i="0" dirty="0" err="1">
                <a:solidFill>
                  <a:srgbClr val="000000"/>
                </a:solidFill>
                <a:effectLst/>
                <a:latin typeface="Inter"/>
              </a:rPr>
              <a:t>boomers</a:t>
            </a:r>
            <a:r>
              <a:rPr lang="es-ES" sz="2000" b="0" i="0" dirty="0">
                <a:solidFill>
                  <a:srgbClr val="000000"/>
                </a:solidFill>
                <a:effectLst/>
                <a:latin typeface="Inter"/>
              </a:rPr>
              <a:t> no crecieron con un smartphone en la mano, por lo que requerir ciertas acciones en una página web o en una aplicación no será necesariamente algo natural para ellos</a:t>
            </a:r>
            <a:r>
              <a:rPr lang="en-US" sz="2000" b="0" i="0" dirty="0">
                <a:solidFill>
                  <a:srgbClr val="000000"/>
                </a:solidFill>
                <a:effectLst/>
                <a:latin typeface="Inter"/>
              </a:rPr>
              <a:t>. </a:t>
            </a:r>
          </a:p>
          <a:p>
            <a:pPr algn="just"/>
            <a:r>
              <a:rPr lang="es-ES" sz="2000" b="0" i="0" dirty="0">
                <a:solidFill>
                  <a:srgbClr val="000000"/>
                </a:solidFill>
                <a:effectLst/>
                <a:latin typeface="Inter"/>
              </a:rPr>
              <a:t>Si parte de su estrategia de marketing requiere que la gente haga clic en símbolos o lea la letra pequeña, puede perder una gran parte de sus potenciales clientes mayores. </a:t>
            </a:r>
            <a:endParaRPr lang="en-IE" sz="2000" dirty="0">
              <a:cs typeface="Calibri" panose="020F0502020204030204"/>
            </a:endParaRPr>
          </a:p>
        </p:txBody>
      </p:sp>
      <p:sp>
        <p:nvSpPr>
          <p:cNvPr id="3" name="Text Placeholder 2">
            <a:extLst>
              <a:ext uri="{FF2B5EF4-FFF2-40B4-BE49-F238E27FC236}">
                <a16:creationId xmlns:a16="http://schemas.microsoft.com/office/drawing/2014/main" id="{2F5EC0B3-F09A-9D87-BB66-6137A2D01999}"/>
              </a:ext>
            </a:extLst>
          </p:cNvPr>
          <p:cNvSpPr>
            <a:spLocks noGrp="1"/>
          </p:cNvSpPr>
          <p:nvPr>
            <p:ph type="body" sz="quarter" idx="22"/>
          </p:nvPr>
        </p:nvSpPr>
        <p:spPr>
          <a:xfrm>
            <a:off x="0" y="242533"/>
            <a:ext cx="4692770" cy="1120441"/>
          </a:xfrm>
          <a:solidFill>
            <a:srgbClr val="FED100"/>
          </a:solidFill>
        </p:spPr>
        <p:txBody>
          <a:bodyPr>
            <a:normAutofit fontScale="85000" lnSpcReduction="20000"/>
          </a:bodyPr>
          <a:lstStyle/>
          <a:p>
            <a:pPr marL="180000"/>
            <a:r>
              <a:rPr lang="es-ES" dirty="0"/>
              <a:t>Consejos para dirigirse con éxito a las personas mayores</a:t>
            </a:r>
            <a:endParaRPr lang="en-IE" dirty="0"/>
          </a:p>
        </p:txBody>
      </p:sp>
      <p:sp>
        <p:nvSpPr>
          <p:cNvPr id="5" name="Text Placeholder 4">
            <a:extLst>
              <a:ext uri="{FF2B5EF4-FFF2-40B4-BE49-F238E27FC236}">
                <a16:creationId xmlns:a16="http://schemas.microsoft.com/office/drawing/2014/main" id="{50C587F3-B44F-2F84-A40F-08C394C725FF}"/>
              </a:ext>
            </a:extLst>
          </p:cNvPr>
          <p:cNvSpPr>
            <a:spLocks noGrp="1"/>
          </p:cNvSpPr>
          <p:nvPr>
            <p:ph type="body" sz="quarter" idx="24"/>
          </p:nvPr>
        </p:nvSpPr>
        <p:spPr/>
        <p:txBody>
          <a:bodyPr/>
          <a:lstStyle/>
          <a:p>
            <a:r>
              <a:rPr lang="en-IE" b="1"/>
              <a:t>4</a:t>
            </a:r>
          </a:p>
        </p:txBody>
      </p:sp>
      <p:sp>
        <p:nvSpPr>
          <p:cNvPr id="7" name="TextBox 6">
            <a:extLst>
              <a:ext uri="{FF2B5EF4-FFF2-40B4-BE49-F238E27FC236}">
                <a16:creationId xmlns:a16="http://schemas.microsoft.com/office/drawing/2014/main" id="{538A0927-D222-004B-EECC-3341E2141AAD}"/>
              </a:ext>
            </a:extLst>
          </p:cNvPr>
          <p:cNvSpPr txBox="1"/>
          <p:nvPr/>
        </p:nvSpPr>
        <p:spPr>
          <a:xfrm>
            <a:off x="5707110" y="2451398"/>
            <a:ext cx="6341166" cy="3845668"/>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IE" sz="3100" b="0" i="0" u="none" strike="noStrike" kern="1200" cap="none" spc="0" normalizeH="0" baseline="0" noProof="0" dirty="0" err="1">
                <a:ln>
                  <a:noFill/>
                </a:ln>
                <a:solidFill>
                  <a:srgbClr val="000000"/>
                </a:solidFill>
                <a:effectLst/>
                <a:highlight>
                  <a:srgbClr val="FFD100"/>
                </a:highlight>
                <a:uLnTx/>
                <a:uFillTx/>
                <a:latin typeface="Calibri" panose="020F0502020204030204"/>
                <a:ea typeface="+mn-ea"/>
                <a:cs typeface="+mn-cs"/>
              </a:rPr>
              <a:t>Formas</a:t>
            </a:r>
            <a:r>
              <a:rPr kumimoji="0" lang="en-IE" sz="3100" b="0" i="0" u="none" strike="noStrike" kern="1200" cap="none" spc="0" normalizeH="0" baseline="0" noProof="0" dirty="0">
                <a:ln>
                  <a:noFill/>
                </a:ln>
                <a:solidFill>
                  <a:srgbClr val="000000"/>
                </a:solidFill>
                <a:effectLst/>
                <a:highlight>
                  <a:srgbClr val="FFD100"/>
                </a:highlight>
                <a:uLnTx/>
                <a:uFillTx/>
                <a:latin typeface="Calibri" panose="020F0502020204030204"/>
                <a:ea typeface="+mn-ea"/>
                <a:cs typeface="+mn-cs"/>
              </a:rPr>
              <a:t> de </a:t>
            </a:r>
            <a:r>
              <a:rPr kumimoji="0" lang="en-IE" sz="3100" b="0" i="0" u="none" strike="noStrike" kern="1200" cap="none" spc="0" normalizeH="0" baseline="0" noProof="0" dirty="0" err="1">
                <a:ln>
                  <a:noFill/>
                </a:ln>
                <a:solidFill>
                  <a:srgbClr val="000000"/>
                </a:solidFill>
                <a:effectLst/>
                <a:highlight>
                  <a:srgbClr val="FFD100"/>
                </a:highlight>
                <a:uLnTx/>
                <a:uFillTx/>
                <a:latin typeface="Calibri" panose="020F0502020204030204"/>
                <a:ea typeface="+mn-ea"/>
                <a:cs typeface="+mn-cs"/>
              </a:rPr>
              <a:t>hacerlo</a:t>
            </a:r>
            <a:r>
              <a:rPr kumimoji="0" lang="en-IE" sz="3100" b="0" i="0" u="none" strike="noStrike" kern="1200" cap="none" spc="0" normalizeH="0" baseline="0" noProof="0" dirty="0">
                <a:ln>
                  <a:noFill/>
                </a:ln>
                <a:solidFill>
                  <a:srgbClr val="000000"/>
                </a:solidFill>
                <a:effectLst/>
                <a:highlight>
                  <a:srgbClr val="FFD100"/>
                </a:highlight>
                <a:uLnTx/>
                <a:uFillTx/>
                <a:latin typeface="Calibri" panose="020F0502020204030204"/>
                <a:ea typeface="+mn-ea"/>
                <a:cs typeface="+mn-cs"/>
              </a:rPr>
              <a:t> :</a:t>
            </a:r>
          </a:p>
          <a:p>
            <a:endParaRPr lang="en-GB" sz="1800" dirty="0">
              <a:solidFill>
                <a:srgbClr val="000000"/>
              </a:solidFill>
            </a:endParaRPr>
          </a:p>
          <a:p>
            <a:pPr marL="342900" indent="-342900">
              <a:buFont typeface="+mj-lt"/>
              <a:buAutoNum type="arabicPeriod"/>
            </a:pPr>
            <a:r>
              <a:rPr lang="es-ES" sz="2200" dirty="0">
                <a:solidFill>
                  <a:srgbClr val="000000"/>
                </a:solidFill>
              </a:rPr>
              <a:t>Crear un sitio web / Apps fácil</a:t>
            </a:r>
          </a:p>
          <a:p>
            <a:pPr marL="342900" indent="-342900">
              <a:buFont typeface="+mj-lt"/>
              <a:buAutoNum type="arabicPeriod"/>
            </a:pPr>
            <a:r>
              <a:rPr lang="es-ES" sz="2200" dirty="0">
                <a:solidFill>
                  <a:srgbClr val="000000"/>
                </a:solidFill>
              </a:rPr>
              <a:t>Utilizar tamaños de letra más grandes. Esto también se aplica directamente a los envases</a:t>
            </a:r>
          </a:p>
          <a:p>
            <a:pPr marL="342900" indent="-342900">
              <a:buFont typeface="+mj-lt"/>
              <a:buAutoNum type="arabicPeriod"/>
            </a:pPr>
            <a:r>
              <a:rPr lang="es-ES" sz="2200" dirty="0">
                <a:solidFill>
                  <a:srgbClr val="000000"/>
                </a:solidFill>
              </a:rPr>
              <a:t>Haga un envase fácil de abrir</a:t>
            </a:r>
          </a:p>
          <a:p>
            <a:pPr marL="342900" indent="-342900">
              <a:buFont typeface="+mj-lt"/>
              <a:buAutoNum type="arabicPeriod"/>
            </a:pPr>
            <a:r>
              <a:rPr lang="es-ES" sz="2200" dirty="0">
                <a:solidFill>
                  <a:srgbClr val="000000"/>
                </a:solidFill>
              </a:rPr>
              <a:t>Haga que sus instrucciones sean claras y fáciles de seguir</a:t>
            </a:r>
          </a:p>
          <a:p>
            <a:pPr marL="342900" indent="-342900">
              <a:buFont typeface="+mj-lt"/>
              <a:buAutoNum type="arabicPeriod"/>
            </a:pPr>
            <a:r>
              <a:rPr lang="es-ES" sz="2200" dirty="0">
                <a:solidFill>
                  <a:srgbClr val="000000"/>
                </a:solidFill>
              </a:rPr>
              <a:t>Haz que se sientan seguros en su decisión de compra, las explicaciones directas y los avales del producto son especialmente apreciados</a:t>
            </a:r>
            <a:endParaRPr lang="en-GB" sz="2200" dirty="0">
              <a:solidFill>
                <a:srgbClr val="000000"/>
              </a:solidFill>
            </a:endParaRPr>
          </a:p>
        </p:txBody>
      </p:sp>
      <p:grpSp>
        <p:nvGrpSpPr>
          <p:cNvPr id="8" name="Graphic 3">
            <a:extLst>
              <a:ext uri="{FF2B5EF4-FFF2-40B4-BE49-F238E27FC236}">
                <a16:creationId xmlns:a16="http://schemas.microsoft.com/office/drawing/2014/main" id="{BB659AC3-0086-CC1F-34DF-62C425F7CEC8}"/>
              </a:ext>
            </a:extLst>
          </p:cNvPr>
          <p:cNvGrpSpPr/>
          <p:nvPr/>
        </p:nvGrpSpPr>
        <p:grpSpPr>
          <a:xfrm>
            <a:off x="9093402" y="802753"/>
            <a:ext cx="1511650" cy="1328913"/>
            <a:chOff x="555689" y="5457140"/>
            <a:chExt cx="1088878" cy="943510"/>
          </a:xfrm>
        </p:grpSpPr>
        <p:sp>
          <p:nvSpPr>
            <p:cNvPr id="9" name="Freeform 1316">
              <a:extLst>
                <a:ext uri="{FF2B5EF4-FFF2-40B4-BE49-F238E27FC236}">
                  <a16:creationId xmlns:a16="http://schemas.microsoft.com/office/drawing/2014/main" id="{CF492469-C4FD-9EBA-89F4-D16D14EBAF10}"/>
                </a:ext>
              </a:extLst>
            </p:cNvPr>
            <p:cNvSpPr/>
            <p:nvPr/>
          </p:nvSpPr>
          <p:spPr>
            <a:xfrm>
              <a:off x="912249" y="5457140"/>
              <a:ext cx="381244" cy="484833"/>
            </a:xfrm>
            <a:custGeom>
              <a:avLst/>
              <a:gdLst>
                <a:gd name="connsiteX0" fmla="*/ 381245 w 381244"/>
                <a:gd name="connsiteY0" fmla="*/ 298961 h 484833"/>
                <a:gd name="connsiteX1" fmla="*/ 381245 w 381244"/>
                <a:gd name="connsiteY1" fmla="*/ 290733 h 484833"/>
                <a:gd name="connsiteX2" fmla="*/ 381245 w 381244"/>
                <a:gd name="connsiteY2" fmla="*/ 285247 h 484833"/>
                <a:gd name="connsiteX3" fmla="*/ 378502 w 381244"/>
                <a:gd name="connsiteY3" fmla="*/ 263305 h 484833"/>
                <a:gd name="connsiteX4" fmla="*/ 378502 w 381244"/>
                <a:gd name="connsiteY4" fmla="*/ 257819 h 484833"/>
                <a:gd name="connsiteX5" fmla="*/ 378502 w 381244"/>
                <a:gd name="connsiteY5" fmla="*/ 249592 h 484833"/>
                <a:gd name="connsiteX6" fmla="*/ 370274 w 381244"/>
                <a:gd name="connsiteY6" fmla="*/ 219421 h 484833"/>
                <a:gd name="connsiteX7" fmla="*/ 211193 w 381244"/>
                <a:gd name="connsiteY7" fmla="*/ 117938 h 484833"/>
                <a:gd name="connsiteX8" fmla="*/ 241364 w 381244"/>
                <a:gd name="connsiteY8" fmla="*/ 76797 h 484833"/>
                <a:gd name="connsiteX9" fmla="*/ 268791 w 381244"/>
                <a:gd name="connsiteY9" fmla="*/ 65826 h 484833"/>
                <a:gd name="connsiteX10" fmla="*/ 287991 w 381244"/>
                <a:gd name="connsiteY10" fmla="*/ 38399 h 484833"/>
                <a:gd name="connsiteX11" fmla="*/ 257820 w 381244"/>
                <a:gd name="connsiteY11" fmla="*/ 24685 h 484833"/>
                <a:gd name="connsiteX12" fmla="*/ 191994 w 381244"/>
                <a:gd name="connsiteY12" fmla="*/ 65826 h 484833"/>
                <a:gd name="connsiteX13" fmla="*/ 189251 w 381244"/>
                <a:gd name="connsiteY13" fmla="*/ 63083 h 484833"/>
                <a:gd name="connsiteX14" fmla="*/ 82283 w 381244"/>
                <a:gd name="connsiteY14" fmla="*/ 0 h 484833"/>
                <a:gd name="connsiteX15" fmla="*/ 68569 w 381244"/>
                <a:gd name="connsiteY15" fmla="*/ 0 h 484833"/>
                <a:gd name="connsiteX16" fmla="*/ 46627 w 381244"/>
                <a:gd name="connsiteY16" fmla="*/ 21942 h 484833"/>
                <a:gd name="connsiteX17" fmla="*/ 87769 w 381244"/>
                <a:gd name="connsiteY17" fmla="*/ 134395 h 484833"/>
                <a:gd name="connsiteX18" fmla="*/ 5486 w 381244"/>
                <a:gd name="connsiteY18" fmla="*/ 230392 h 484833"/>
                <a:gd name="connsiteX19" fmla="*/ 0 w 381244"/>
                <a:gd name="connsiteY19" fmla="*/ 260562 h 484833"/>
                <a:gd name="connsiteX20" fmla="*/ 0 w 381244"/>
                <a:gd name="connsiteY20" fmla="*/ 271533 h 484833"/>
                <a:gd name="connsiteX21" fmla="*/ 0 w 381244"/>
                <a:gd name="connsiteY21" fmla="*/ 318161 h 484833"/>
                <a:gd name="connsiteX22" fmla="*/ 8228 w 381244"/>
                <a:gd name="connsiteY22" fmla="*/ 337359 h 484833"/>
                <a:gd name="connsiteX23" fmla="*/ 68569 w 381244"/>
                <a:gd name="connsiteY23" fmla="*/ 444328 h 484833"/>
                <a:gd name="connsiteX24" fmla="*/ 183766 w 381244"/>
                <a:gd name="connsiteY24" fmla="*/ 479983 h 484833"/>
                <a:gd name="connsiteX25" fmla="*/ 197479 w 381244"/>
                <a:gd name="connsiteY25" fmla="*/ 479983 h 484833"/>
                <a:gd name="connsiteX26" fmla="*/ 290734 w 381244"/>
                <a:gd name="connsiteY26" fmla="*/ 460784 h 484833"/>
                <a:gd name="connsiteX27" fmla="*/ 373017 w 381244"/>
                <a:gd name="connsiteY27" fmla="*/ 331874 h 484833"/>
                <a:gd name="connsiteX28" fmla="*/ 381245 w 381244"/>
                <a:gd name="connsiteY28" fmla="*/ 309932 h 484833"/>
                <a:gd name="connsiteX29" fmla="*/ 381245 w 381244"/>
                <a:gd name="connsiteY29" fmla="*/ 298961 h 484833"/>
                <a:gd name="connsiteX30" fmla="*/ 153595 w 381244"/>
                <a:gd name="connsiteY30" fmla="*/ 109710 h 484833"/>
                <a:gd name="connsiteX31" fmla="*/ 87769 w 381244"/>
                <a:gd name="connsiteY31" fmla="*/ 46627 h 484833"/>
                <a:gd name="connsiteX32" fmla="*/ 153595 w 381244"/>
                <a:gd name="connsiteY32" fmla="*/ 109710 h 484833"/>
                <a:gd name="connsiteX33" fmla="*/ 268791 w 381244"/>
                <a:gd name="connsiteY33" fmla="*/ 425128 h 484833"/>
                <a:gd name="connsiteX34" fmla="*/ 205708 w 381244"/>
                <a:gd name="connsiteY34" fmla="*/ 441585 h 484833"/>
                <a:gd name="connsiteX35" fmla="*/ 175537 w 381244"/>
                <a:gd name="connsiteY35" fmla="*/ 441585 h 484833"/>
                <a:gd name="connsiteX36" fmla="*/ 109711 w 381244"/>
                <a:gd name="connsiteY36" fmla="*/ 425128 h 484833"/>
                <a:gd name="connsiteX37" fmla="*/ 41142 w 381244"/>
                <a:gd name="connsiteY37" fmla="*/ 282504 h 484833"/>
                <a:gd name="connsiteX38" fmla="*/ 139881 w 381244"/>
                <a:gd name="connsiteY38" fmla="*/ 164566 h 484833"/>
                <a:gd name="connsiteX39" fmla="*/ 246849 w 381244"/>
                <a:gd name="connsiteY39" fmla="*/ 164566 h 484833"/>
                <a:gd name="connsiteX40" fmla="*/ 342846 w 381244"/>
                <a:gd name="connsiteY40" fmla="*/ 285247 h 484833"/>
                <a:gd name="connsiteX41" fmla="*/ 268791 w 381244"/>
                <a:gd name="connsiteY41" fmla="*/ 425128 h 48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1244" h="484833">
                  <a:moveTo>
                    <a:pt x="381245" y="298961"/>
                  </a:moveTo>
                  <a:cubicBezTo>
                    <a:pt x="381245" y="296218"/>
                    <a:pt x="381245" y="293476"/>
                    <a:pt x="381245" y="290733"/>
                  </a:cubicBezTo>
                  <a:cubicBezTo>
                    <a:pt x="381245" y="287990"/>
                    <a:pt x="381245" y="287990"/>
                    <a:pt x="381245" y="285247"/>
                  </a:cubicBezTo>
                  <a:cubicBezTo>
                    <a:pt x="381245" y="277019"/>
                    <a:pt x="378502" y="271533"/>
                    <a:pt x="378502" y="263305"/>
                  </a:cubicBezTo>
                  <a:cubicBezTo>
                    <a:pt x="378502" y="260562"/>
                    <a:pt x="378502" y="260562"/>
                    <a:pt x="378502" y="257819"/>
                  </a:cubicBezTo>
                  <a:cubicBezTo>
                    <a:pt x="378502" y="255077"/>
                    <a:pt x="378502" y="252334"/>
                    <a:pt x="378502" y="249592"/>
                  </a:cubicBezTo>
                  <a:cubicBezTo>
                    <a:pt x="373017" y="241363"/>
                    <a:pt x="373017" y="230392"/>
                    <a:pt x="370274" y="219421"/>
                  </a:cubicBezTo>
                  <a:cubicBezTo>
                    <a:pt x="340103" y="150852"/>
                    <a:pt x="287991" y="117938"/>
                    <a:pt x="211193" y="117938"/>
                  </a:cubicBezTo>
                  <a:cubicBezTo>
                    <a:pt x="213936" y="98740"/>
                    <a:pt x="224907" y="85026"/>
                    <a:pt x="241364" y="76797"/>
                  </a:cubicBezTo>
                  <a:cubicBezTo>
                    <a:pt x="249592" y="71312"/>
                    <a:pt x="257820" y="68569"/>
                    <a:pt x="268791" y="65826"/>
                  </a:cubicBezTo>
                  <a:cubicBezTo>
                    <a:pt x="282505" y="60341"/>
                    <a:pt x="290734" y="52112"/>
                    <a:pt x="287991" y="38399"/>
                  </a:cubicBezTo>
                  <a:cubicBezTo>
                    <a:pt x="285248" y="27428"/>
                    <a:pt x="274277" y="21942"/>
                    <a:pt x="257820" y="24685"/>
                  </a:cubicBezTo>
                  <a:cubicBezTo>
                    <a:pt x="230393" y="30171"/>
                    <a:pt x="208450" y="43884"/>
                    <a:pt x="191994" y="65826"/>
                  </a:cubicBezTo>
                  <a:cubicBezTo>
                    <a:pt x="189251" y="65826"/>
                    <a:pt x="189251" y="65826"/>
                    <a:pt x="189251" y="63083"/>
                  </a:cubicBezTo>
                  <a:cubicBezTo>
                    <a:pt x="170052" y="13714"/>
                    <a:pt x="126167" y="8228"/>
                    <a:pt x="82283" y="0"/>
                  </a:cubicBezTo>
                  <a:cubicBezTo>
                    <a:pt x="76798" y="0"/>
                    <a:pt x="74055" y="0"/>
                    <a:pt x="68569" y="0"/>
                  </a:cubicBezTo>
                  <a:cubicBezTo>
                    <a:pt x="54855" y="0"/>
                    <a:pt x="46627" y="8228"/>
                    <a:pt x="46627" y="21942"/>
                  </a:cubicBezTo>
                  <a:cubicBezTo>
                    <a:pt x="49370" y="63083"/>
                    <a:pt x="54855" y="101483"/>
                    <a:pt x="87769" y="134395"/>
                  </a:cubicBezTo>
                  <a:cubicBezTo>
                    <a:pt x="49370" y="156338"/>
                    <a:pt x="21942" y="186508"/>
                    <a:pt x="5486" y="230392"/>
                  </a:cubicBezTo>
                  <a:cubicBezTo>
                    <a:pt x="5486" y="241363"/>
                    <a:pt x="2743" y="249592"/>
                    <a:pt x="0" y="260562"/>
                  </a:cubicBezTo>
                  <a:cubicBezTo>
                    <a:pt x="0" y="263305"/>
                    <a:pt x="0" y="268790"/>
                    <a:pt x="0" y="271533"/>
                  </a:cubicBezTo>
                  <a:cubicBezTo>
                    <a:pt x="0" y="287990"/>
                    <a:pt x="0" y="301704"/>
                    <a:pt x="0" y="318161"/>
                  </a:cubicBezTo>
                  <a:cubicBezTo>
                    <a:pt x="2743" y="323646"/>
                    <a:pt x="5486" y="329131"/>
                    <a:pt x="8228" y="337359"/>
                  </a:cubicBezTo>
                  <a:cubicBezTo>
                    <a:pt x="21942" y="378501"/>
                    <a:pt x="38399" y="414157"/>
                    <a:pt x="68569" y="444328"/>
                  </a:cubicBezTo>
                  <a:cubicBezTo>
                    <a:pt x="101483" y="477240"/>
                    <a:pt x="137138" y="493697"/>
                    <a:pt x="183766" y="479983"/>
                  </a:cubicBezTo>
                  <a:cubicBezTo>
                    <a:pt x="186508" y="479983"/>
                    <a:pt x="191994" y="479983"/>
                    <a:pt x="197479" y="479983"/>
                  </a:cubicBezTo>
                  <a:cubicBezTo>
                    <a:pt x="233135" y="488211"/>
                    <a:pt x="263306" y="482726"/>
                    <a:pt x="290734" y="460784"/>
                  </a:cubicBezTo>
                  <a:cubicBezTo>
                    <a:pt x="334618" y="427871"/>
                    <a:pt x="356560" y="383987"/>
                    <a:pt x="373017" y="331874"/>
                  </a:cubicBezTo>
                  <a:cubicBezTo>
                    <a:pt x="375759" y="323646"/>
                    <a:pt x="378502" y="318161"/>
                    <a:pt x="381245" y="309932"/>
                  </a:cubicBezTo>
                  <a:cubicBezTo>
                    <a:pt x="378502" y="309932"/>
                    <a:pt x="381245" y="304447"/>
                    <a:pt x="381245" y="298961"/>
                  </a:cubicBezTo>
                  <a:close/>
                  <a:moveTo>
                    <a:pt x="153595" y="109710"/>
                  </a:moveTo>
                  <a:cubicBezTo>
                    <a:pt x="117939" y="115196"/>
                    <a:pt x="93254" y="93254"/>
                    <a:pt x="87769" y="46627"/>
                  </a:cubicBezTo>
                  <a:cubicBezTo>
                    <a:pt x="137138" y="52112"/>
                    <a:pt x="145367" y="68569"/>
                    <a:pt x="153595" y="109710"/>
                  </a:cubicBezTo>
                  <a:close/>
                  <a:moveTo>
                    <a:pt x="268791" y="425128"/>
                  </a:moveTo>
                  <a:cubicBezTo>
                    <a:pt x="249592" y="441585"/>
                    <a:pt x="230393" y="447070"/>
                    <a:pt x="205708" y="441585"/>
                  </a:cubicBezTo>
                  <a:cubicBezTo>
                    <a:pt x="194737" y="438842"/>
                    <a:pt x="183766" y="438842"/>
                    <a:pt x="175537" y="441585"/>
                  </a:cubicBezTo>
                  <a:cubicBezTo>
                    <a:pt x="150852" y="449813"/>
                    <a:pt x="128910" y="441585"/>
                    <a:pt x="109711" y="425128"/>
                  </a:cubicBezTo>
                  <a:cubicBezTo>
                    <a:pt x="68569" y="386730"/>
                    <a:pt x="43884" y="340102"/>
                    <a:pt x="41142" y="282504"/>
                  </a:cubicBezTo>
                  <a:cubicBezTo>
                    <a:pt x="38399" y="222164"/>
                    <a:pt x="76798" y="170052"/>
                    <a:pt x="139881" y="164566"/>
                  </a:cubicBezTo>
                  <a:cubicBezTo>
                    <a:pt x="175537" y="159080"/>
                    <a:pt x="211193" y="161823"/>
                    <a:pt x="246849" y="164566"/>
                  </a:cubicBezTo>
                  <a:cubicBezTo>
                    <a:pt x="304447" y="172794"/>
                    <a:pt x="342846" y="219421"/>
                    <a:pt x="342846" y="285247"/>
                  </a:cubicBezTo>
                  <a:cubicBezTo>
                    <a:pt x="334618" y="334617"/>
                    <a:pt x="312676" y="383987"/>
                    <a:pt x="268791" y="425128"/>
                  </a:cubicBezTo>
                  <a:close/>
                </a:path>
              </a:pathLst>
            </a:custGeom>
            <a:solidFill>
              <a:srgbClr val="00BADE"/>
            </a:solidFill>
            <a:ln w="27426" cap="flat">
              <a:noFill/>
              <a:prstDash val="solid"/>
              <a:miter/>
            </a:ln>
          </p:spPr>
          <p:txBody>
            <a:bodyPr rtlCol="0" anchor="ctr"/>
            <a:lstStyle/>
            <a:p>
              <a:endParaRPr lang="en-US"/>
            </a:p>
          </p:txBody>
        </p:sp>
        <p:sp>
          <p:nvSpPr>
            <p:cNvPr id="10" name="Freeform 1317">
              <a:extLst>
                <a:ext uri="{FF2B5EF4-FFF2-40B4-BE49-F238E27FC236}">
                  <a16:creationId xmlns:a16="http://schemas.microsoft.com/office/drawing/2014/main" id="{1F744D32-8579-829A-C8F6-E285C810D677}"/>
                </a:ext>
              </a:extLst>
            </p:cNvPr>
            <p:cNvSpPr/>
            <p:nvPr/>
          </p:nvSpPr>
          <p:spPr>
            <a:xfrm>
              <a:off x="555689" y="5671075"/>
              <a:ext cx="1088878" cy="729574"/>
            </a:xfrm>
            <a:custGeom>
              <a:avLst/>
              <a:gdLst>
                <a:gd name="connsiteX0" fmla="*/ 1072422 w 1088878"/>
                <a:gd name="connsiteY0" fmla="*/ 581466 h 729574"/>
                <a:gd name="connsiteX1" fmla="*/ 1053223 w 1088878"/>
                <a:gd name="connsiteY1" fmla="*/ 581466 h 729574"/>
                <a:gd name="connsiteX2" fmla="*/ 1053223 w 1088878"/>
                <a:gd name="connsiteY2" fmla="*/ 54855 h 729574"/>
                <a:gd name="connsiteX3" fmla="*/ 998368 w 1088878"/>
                <a:gd name="connsiteY3" fmla="*/ 0 h 729574"/>
                <a:gd name="connsiteX4" fmla="*/ 833801 w 1088878"/>
                <a:gd name="connsiteY4" fmla="*/ 0 h 729574"/>
                <a:gd name="connsiteX5" fmla="*/ 833801 w 1088878"/>
                <a:gd name="connsiteY5" fmla="*/ 35656 h 729574"/>
                <a:gd name="connsiteX6" fmla="*/ 998368 w 1088878"/>
                <a:gd name="connsiteY6" fmla="*/ 35656 h 729574"/>
                <a:gd name="connsiteX7" fmla="*/ 1017567 w 1088878"/>
                <a:gd name="connsiteY7" fmla="*/ 54855 h 729574"/>
                <a:gd name="connsiteX8" fmla="*/ 1017567 w 1088878"/>
                <a:gd name="connsiteY8" fmla="*/ 581466 h 729574"/>
                <a:gd name="connsiteX9" fmla="*/ 981911 w 1088878"/>
                <a:gd name="connsiteY9" fmla="*/ 581466 h 729574"/>
                <a:gd name="connsiteX10" fmla="*/ 981911 w 1088878"/>
                <a:gd name="connsiteY10" fmla="*/ 90512 h 729574"/>
                <a:gd name="connsiteX11" fmla="*/ 962712 w 1088878"/>
                <a:gd name="connsiteY11" fmla="*/ 71312 h 729574"/>
                <a:gd name="connsiteX12" fmla="*/ 836544 w 1088878"/>
                <a:gd name="connsiteY12" fmla="*/ 71312 h 729574"/>
                <a:gd name="connsiteX13" fmla="*/ 836544 w 1088878"/>
                <a:gd name="connsiteY13" fmla="*/ 106968 h 729574"/>
                <a:gd name="connsiteX14" fmla="*/ 946255 w 1088878"/>
                <a:gd name="connsiteY14" fmla="*/ 106968 h 729574"/>
                <a:gd name="connsiteX15" fmla="*/ 946255 w 1088878"/>
                <a:gd name="connsiteY15" fmla="*/ 578723 h 729574"/>
                <a:gd name="connsiteX16" fmla="*/ 145367 w 1088878"/>
                <a:gd name="connsiteY16" fmla="*/ 578723 h 729574"/>
                <a:gd name="connsiteX17" fmla="*/ 145367 w 1088878"/>
                <a:gd name="connsiteY17" fmla="*/ 106968 h 729574"/>
                <a:gd name="connsiteX18" fmla="*/ 255077 w 1088878"/>
                <a:gd name="connsiteY18" fmla="*/ 106968 h 729574"/>
                <a:gd name="connsiteX19" fmla="*/ 255077 w 1088878"/>
                <a:gd name="connsiteY19" fmla="*/ 74055 h 729574"/>
                <a:gd name="connsiteX20" fmla="*/ 128910 w 1088878"/>
                <a:gd name="connsiteY20" fmla="*/ 74055 h 729574"/>
                <a:gd name="connsiteX21" fmla="*/ 109711 w 1088878"/>
                <a:gd name="connsiteY21" fmla="*/ 93255 h 729574"/>
                <a:gd name="connsiteX22" fmla="*/ 109711 w 1088878"/>
                <a:gd name="connsiteY22" fmla="*/ 584209 h 729574"/>
                <a:gd name="connsiteX23" fmla="*/ 74055 w 1088878"/>
                <a:gd name="connsiteY23" fmla="*/ 584209 h 729574"/>
                <a:gd name="connsiteX24" fmla="*/ 74055 w 1088878"/>
                <a:gd name="connsiteY24" fmla="*/ 57598 h 729574"/>
                <a:gd name="connsiteX25" fmla="*/ 93254 w 1088878"/>
                <a:gd name="connsiteY25" fmla="*/ 38399 h 729574"/>
                <a:gd name="connsiteX26" fmla="*/ 257820 w 1088878"/>
                <a:gd name="connsiteY26" fmla="*/ 38399 h 729574"/>
                <a:gd name="connsiteX27" fmla="*/ 257820 w 1088878"/>
                <a:gd name="connsiteY27" fmla="*/ 2743 h 729574"/>
                <a:gd name="connsiteX28" fmla="*/ 93254 w 1088878"/>
                <a:gd name="connsiteY28" fmla="*/ 2743 h 729574"/>
                <a:gd name="connsiteX29" fmla="*/ 38399 w 1088878"/>
                <a:gd name="connsiteY29" fmla="*/ 57598 h 729574"/>
                <a:gd name="connsiteX30" fmla="*/ 38399 w 1088878"/>
                <a:gd name="connsiteY30" fmla="*/ 584209 h 729574"/>
                <a:gd name="connsiteX31" fmla="*/ 19199 w 1088878"/>
                <a:gd name="connsiteY31" fmla="*/ 584209 h 729574"/>
                <a:gd name="connsiteX32" fmla="*/ 0 w 1088878"/>
                <a:gd name="connsiteY32" fmla="*/ 603408 h 729574"/>
                <a:gd name="connsiteX33" fmla="*/ 0 w 1088878"/>
                <a:gd name="connsiteY33" fmla="*/ 674720 h 729574"/>
                <a:gd name="connsiteX34" fmla="*/ 54855 w 1088878"/>
                <a:gd name="connsiteY34" fmla="*/ 729575 h 729574"/>
                <a:gd name="connsiteX35" fmla="*/ 1034023 w 1088878"/>
                <a:gd name="connsiteY35" fmla="*/ 729575 h 729574"/>
                <a:gd name="connsiteX36" fmla="*/ 1088879 w 1088878"/>
                <a:gd name="connsiteY36" fmla="*/ 674720 h 729574"/>
                <a:gd name="connsiteX37" fmla="*/ 1088879 w 1088878"/>
                <a:gd name="connsiteY37" fmla="*/ 603408 h 729574"/>
                <a:gd name="connsiteX38" fmla="*/ 1072422 w 1088878"/>
                <a:gd name="connsiteY38" fmla="*/ 581466 h 729574"/>
                <a:gd name="connsiteX39" fmla="*/ 1072422 w 1088878"/>
                <a:gd name="connsiteY39" fmla="*/ 581466 h 729574"/>
                <a:gd name="connsiteX40" fmla="*/ 490955 w 1088878"/>
                <a:gd name="connsiteY40" fmla="*/ 617122 h 729574"/>
                <a:gd name="connsiteX41" fmla="*/ 600666 w 1088878"/>
                <a:gd name="connsiteY41" fmla="*/ 617122 h 729574"/>
                <a:gd name="connsiteX42" fmla="*/ 600666 w 1088878"/>
                <a:gd name="connsiteY42" fmla="*/ 636321 h 729574"/>
                <a:gd name="connsiteX43" fmla="*/ 490955 w 1088878"/>
                <a:gd name="connsiteY43" fmla="*/ 636321 h 729574"/>
                <a:gd name="connsiteX44" fmla="*/ 490955 w 1088878"/>
                <a:gd name="connsiteY44" fmla="*/ 617122 h 729574"/>
                <a:gd name="connsiteX45" fmla="*/ 1053223 w 1088878"/>
                <a:gd name="connsiteY45" fmla="*/ 671977 h 729574"/>
                <a:gd name="connsiteX46" fmla="*/ 1034023 w 1088878"/>
                <a:gd name="connsiteY46" fmla="*/ 691176 h 729574"/>
                <a:gd name="connsiteX47" fmla="*/ 54855 w 1088878"/>
                <a:gd name="connsiteY47" fmla="*/ 691176 h 729574"/>
                <a:gd name="connsiteX48" fmla="*/ 35656 w 1088878"/>
                <a:gd name="connsiteY48" fmla="*/ 671977 h 729574"/>
                <a:gd name="connsiteX49" fmla="*/ 35656 w 1088878"/>
                <a:gd name="connsiteY49" fmla="*/ 617122 h 729574"/>
                <a:gd name="connsiteX50" fmla="*/ 452557 w 1088878"/>
                <a:gd name="connsiteY50" fmla="*/ 617122 h 729574"/>
                <a:gd name="connsiteX51" fmla="*/ 452557 w 1088878"/>
                <a:gd name="connsiteY51" fmla="*/ 652778 h 729574"/>
                <a:gd name="connsiteX52" fmla="*/ 471756 w 1088878"/>
                <a:gd name="connsiteY52" fmla="*/ 671977 h 729574"/>
                <a:gd name="connsiteX53" fmla="*/ 617123 w 1088878"/>
                <a:gd name="connsiteY53" fmla="*/ 671977 h 729574"/>
                <a:gd name="connsiteX54" fmla="*/ 636322 w 1088878"/>
                <a:gd name="connsiteY54" fmla="*/ 652778 h 729574"/>
                <a:gd name="connsiteX55" fmla="*/ 636322 w 1088878"/>
                <a:gd name="connsiteY55" fmla="*/ 617122 h 729574"/>
                <a:gd name="connsiteX56" fmla="*/ 1053223 w 1088878"/>
                <a:gd name="connsiteY56" fmla="*/ 617122 h 729574"/>
                <a:gd name="connsiteX57" fmla="*/ 1053223 w 1088878"/>
                <a:gd name="connsiteY57" fmla="*/ 671977 h 72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88878" h="729574">
                  <a:moveTo>
                    <a:pt x="1072422" y="581466"/>
                  </a:moveTo>
                  <a:lnTo>
                    <a:pt x="1053223" y="581466"/>
                  </a:lnTo>
                  <a:lnTo>
                    <a:pt x="1053223" y="54855"/>
                  </a:lnTo>
                  <a:cubicBezTo>
                    <a:pt x="1053223" y="24686"/>
                    <a:pt x="1028538" y="0"/>
                    <a:pt x="998368" y="0"/>
                  </a:cubicBezTo>
                  <a:lnTo>
                    <a:pt x="833801" y="0"/>
                  </a:lnTo>
                  <a:lnTo>
                    <a:pt x="833801" y="35656"/>
                  </a:lnTo>
                  <a:lnTo>
                    <a:pt x="998368" y="35656"/>
                  </a:lnTo>
                  <a:cubicBezTo>
                    <a:pt x="1009338" y="35656"/>
                    <a:pt x="1017567" y="43884"/>
                    <a:pt x="1017567" y="54855"/>
                  </a:cubicBezTo>
                  <a:lnTo>
                    <a:pt x="1017567" y="581466"/>
                  </a:lnTo>
                  <a:lnTo>
                    <a:pt x="981911" y="581466"/>
                  </a:lnTo>
                  <a:lnTo>
                    <a:pt x="981911" y="90512"/>
                  </a:lnTo>
                  <a:cubicBezTo>
                    <a:pt x="981911" y="79541"/>
                    <a:pt x="973682" y="71312"/>
                    <a:pt x="962712" y="71312"/>
                  </a:cubicBezTo>
                  <a:lnTo>
                    <a:pt x="836544" y="71312"/>
                  </a:lnTo>
                  <a:lnTo>
                    <a:pt x="836544" y="106968"/>
                  </a:lnTo>
                  <a:lnTo>
                    <a:pt x="946255" y="106968"/>
                  </a:lnTo>
                  <a:lnTo>
                    <a:pt x="946255" y="578723"/>
                  </a:lnTo>
                  <a:lnTo>
                    <a:pt x="145367" y="578723"/>
                  </a:lnTo>
                  <a:lnTo>
                    <a:pt x="145367" y="106968"/>
                  </a:lnTo>
                  <a:lnTo>
                    <a:pt x="255077" y="106968"/>
                  </a:lnTo>
                  <a:lnTo>
                    <a:pt x="255077" y="74055"/>
                  </a:lnTo>
                  <a:lnTo>
                    <a:pt x="128910" y="74055"/>
                  </a:lnTo>
                  <a:cubicBezTo>
                    <a:pt x="117939" y="74055"/>
                    <a:pt x="109711" y="82283"/>
                    <a:pt x="109711" y="93255"/>
                  </a:cubicBezTo>
                  <a:lnTo>
                    <a:pt x="109711" y="584209"/>
                  </a:lnTo>
                  <a:lnTo>
                    <a:pt x="74055" y="584209"/>
                  </a:lnTo>
                  <a:lnTo>
                    <a:pt x="74055" y="57598"/>
                  </a:lnTo>
                  <a:cubicBezTo>
                    <a:pt x="74055" y="46627"/>
                    <a:pt x="82283" y="38399"/>
                    <a:pt x="93254" y="38399"/>
                  </a:cubicBezTo>
                  <a:lnTo>
                    <a:pt x="257820" y="38399"/>
                  </a:lnTo>
                  <a:lnTo>
                    <a:pt x="257820" y="2743"/>
                  </a:lnTo>
                  <a:lnTo>
                    <a:pt x="93254" y="2743"/>
                  </a:lnTo>
                  <a:cubicBezTo>
                    <a:pt x="63084" y="2743"/>
                    <a:pt x="38399" y="27428"/>
                    <a:pt x="38399" y="57598"/>
                  </a:cubicBezTo>
                  <a:lnTo>
                    <a:pt x="38399" y="584209"/>
                  </a:lnTo>
                  <a:lnTo>
                    <a:pt x="19199" y="584209"/>
                  </a:lnTo>
                  <a:cubicBezTo>
                    <a:pt x="8228" y="584209"/>
                    <a:pt x="0" y="592437"/>
                    <a:pt x="0" y="603408"/>
                  </a:cubicBezTo>
                  <a:lnTo>
                    <a:pt x="0" y="674720"/>
                  </a:lnTo>
                  <a:cubicBezTo>
                    <a:pt x="0" y="704890"/>
                    <a:pt x="24685" y="729575"/>
                    <a:pt x="54855" y="729575"/>
                  </a:cubicBezTo>
                  <a:lnTo>
                    <a:pt x="1034023" y="729575"/>
                  </a:lnTo>
                  <a:cubicBezTo>
                    <a:pt x="1064194" y="729575"/>
                    <a:pt x="1088879" y="704890"/>
                    <a:pt x="1088879" y="674720"/>
                  </a:cubicBezTo>
                  <a:lnTo>
                    <a:pt x="1088879" y="603408"/>
                  </a:lnTo>
                  <a:cubicBezTo>
                    <a:pt x="1088879" y="589694"/>
                    <a:pt x="1080651" y="581466"/>
                    <a:pt x="1072422" y="581466"/>
                  </a:cubicBezTo>
                  <a:lnTo>
                    <a:pt x="1072422" y="581466"/>
                  </a:lnTo>
                  <a:close/>
                  <a:moveTo>
                    <a:pt x="490955" y="617122"/>
                  </a:moveTo>
                  <a:lnTo>
                    <a:pt x="600666" y="617122"/>
                  </a:lnTo>
                  <a:lnTo>
                    <a:pt x="600666" y="636321"/>
                  </a:lnTo>
                  <a:lnTo>
                    <a:pt x="490955" y="636321"/>
                  </a:lnTo>
                  <a:lnTo>
                    <a:pt x="490955" y="617122"/>
                  </a:lnTo>
                  <a:close/>
                  <a:moveTo>
                    <a:pt x="1053223" y="671977"/>
                  </a:moveTo>
                  <a:cubicBezTo>
                    <a:pt x="1053223" y="682948"/>
                    <a:pt x="1044995" y="691176"/>
                    <a:pt x="1034023" y="691176"/>
                  </a:cubicBezTo>
                  <a:lnTo>
                    <a:pt x="54855" y="691176"/>
                  </a:lnTo>
                  <a:cubicBezTo>
                    <a:pt x="43884" y="691176"/>
                    <a:pt x="35656" y="682948"/>
                    <a:pt x="35656" y="671977"/>
                  </a:cubicBezTo>
                  <a:lnTo>
                    <a:pt x="35656" y="617122"/>
                  </a:lnTo>
                  <a:lnTo>
                    <a:pt x="452557" y="617122"/>
                  </a:lnTo>
                  <a:lnTo>
                    <a:pt x="452557" y="652778"/>
                  </a:lnTo>
                  <a:cubicBezTo>
                    <a:pt x="452557" y="663749"/>
                    <a:pt x="460785" y="671977"/>
                    <a:pt x="471756" y="671977"/>
                  </a:cubicBezTo>
                  <a:lnTo>
                    <a:pt x="617123" y="671977"/>
                  </a:lnTo>
                  <a:cubicBezTo>
                    <a:pt x="628094" y="671977"/>
                    <a:pt x="636322" y="663749"/>
                    <a:pt x="636322" y="652778"/>
                  </a:cubicBezTo>
                  <a:lnTo>
                    <a:pt x="636322" y="617122"/>
                  </a:lnTo>
                  <a:lnTo>
                    <a:pt x="1053223" y="617122"/>
                  </a:lnTo>
                  <a:lnTo>
                    <a:pt x="1053223" y="671977"/>
                  </a:lnTo>
                  <a:close/>
                </a:path>
              </a:pathLst>
            </a:custGeom>
            <a:solidFill>
              <a:srgbClr val="000000"/>
            </a:solidFill>
            <a:ln w="27426" cap="flat">
              <a:noFill/>
              <a:prstDash val="solid"/>
              <a:miter/>
            </a:ln>
          </p:spPr>
          <p:txBody>
            <a:bodyPr rtlCol="0" anchor="ctr"/>
            <a:lstStyle/>
            <a:p>
              <a:endParaRPr lang="en-US"/>
            </a:p>
          </p:txBody>
        </p:sp>
      </p:grpSp>
      <p:sp>
        <p:nvSpPr>
          <p:cNvPr id="11" name="Textfeld 9">
            <a:extLst>
              <a:ext uri="{FF2B5EF4-FFF2-40B4-BE49-F238E27FC236}">
                <a16:creationId xmlns:a16="http://schemas.microsoft.com/office/drawing/2014/main" id="{43C0246B-04F8-A610-BFBC-2022EBF894D3}"/>
              </a:ext>
            </a:extLst>
          </p:cNvPr>
          <p:cNvSpPr txBox="1"/>
          <p:nvPr/>
        </p:nvSpPr>
        <p:spPr>
          <a:xfrm>
            <a:off x="1202635" y="6307690"/>
            <a:ext cx="1689373" cy="307777"/>
          </a:xfrm>
          <a:prstGeom prst="rect">
            <a:avLst/>
          </a:prstGeom>
          <a:noFill/>
        </p:spPr>
        <p:txBody>
          <a:bodyPr wrap="none" rtlCol="0">
            <a:spAutoFit/>
          </a:bodyPr>
          <a:lstStyle/>
          <a:p>
            <a:r>
              <a:rPr lang="en-GB" sz="1400" dirty="0">
                <a:solidFill>
                  <a:srgbClr val="1188A3"/>
                </a:solidFill>
              </a:rPr>
              <a:t>Fuente: </a:t>
            </a:r>
            <a:r>
              <a:rPr lang="en-GB" sz="1400" dirty="0">
                <a:solidFill>
                  <a:srgbClr val="1188A3"/>
                </a:solidFill>
                <a:hlinkClick r:id="rId2">
                  <a:extLst>
                    <a:ext uri="{A12FA001-AC4F-418D-AE19-62706E023703}">
                      <ahyp:hlinkClr xmlns:ahyp="http://schemas.microsoft.com/office/drawing/2018/hyperlinkcolor" val="tx"/>
                    </a:ext>
                  </a:extLst>
                </a:hlinkClick>
              </a:rPr>
              <a:t>Alton (2017)</a:t>
            </a:r>
            <a:endParaRPr lang="en-GB" sz="1400" dirty="0">
              <a:solidFill>
                <a:srgbClr val="1188A3"/>
              </a:solidFill>
            </a:endParaRPr>
          </a:p>
        </p:txBody>
      </p:sp>
    </p:spTree>
    <p:extLst>
      <p:ext uri="{BB962C8B-B14F-4D97-AF65-F5344CB8AC3E}">
        <p14:creationId xmlns:p14="http://schemas.microsoft.com/office/powerpoint/2010/main" val="3998367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1F4BD7-3284-4F97-B990-B4B5662F4A41}"/>
              </a:ext>
            </a:extLst>
          </p:cNvPr>
          <p:cNvSpPr>
            <a:spLocks noGrp="1"/>
          </p:cNvSpPr>
          <p:nvPr>
            <p:ph type="body" sz="quarter" idx="20"/>
          </p:nvPr>
        </p:nvSpPr>
        <p:spPr>
          <a:xfrm>
            <a:off x="495712" y="1670316"/>
            <a:ext cx="4768868" cy="3722513"/>
          </a:xfrm>
        </p:spPr>
        <p:txBody>
          <a:bodyPr vert="horz" lIns="91440" tIns="45720" rIns="91440" bIns="45720" rtlCol="0" anchor="t">
            <a:noAutofit/>
          </a:bodyPr>
          <a:lstStyle/>
          <a:p>
            <a:pPr algn="ctr"/>
            <a:r>
              <a:rPr lang="en-IE" sz="2800" b="1" dirty="0" err="1"/>
              <a:t>Utilizar</a:t>
            </a:r>
            <a:r>
              <a:rPr lang="en-IE" sz="2800" b="1" dirty="0"/>
              <a:t> </a:t>
            </a:r>
            <a:r>
              <a:rPr lang="en-IE" sz="2800" b="1" dirty="0" err="1"/>
              <a:t>el</a:t>
            </a:r>
            <a:r>
              <a:rPr lang="en-IE" sz="2800" b="1" dirty="0"/>
              <a:t> marketing </a:t>
            </a:r>
            <a:r>
              <a:rPr lang="en-IE" sz="2800" b="1" dirty="0" err="1"/>
              <a:t>multicanal</a:t>
            </a:r>
            <a:endParaRPr lang="en-IE" sz="2800" b="1" dirty="0">
              <a:cs typeface="Calibri" panose="020F0502020204030204"/>
            </a:endParaRPr>
          </a:p>
          <a:p>
            <a:pPr algn="just"/>
            <a:r>
              <a:rPr lang="es-ES" b="0" i="0" dirty="0">
                <a:solidFill>
                  <a:srgbClr val="000000"/>
                </a:solidFill>
                <a:effectLst/>
                <a:latin typeface="Inter"/>
              </a:rPr>
              <a:t>Según un </a:t>
            </a:r>
            <a:r>
              <a:rPr lang="es-ES" b="0" i="0" dirty="0">
                <a:solidFill>
                  <a:srgbClr val="000000"/>
                </a:solidFill>
                <a:effectLst/>
                <a:latin typeface="Inter"/>
                <a:hlinkClick r:id="rId2"/>
              </a:rPr>
              <a:t>estudio</a:t>
            </a:r>
            <a:r>
              <a:rPr lang="es-ES" b="0" i="0" dirty="0">
                <a:solidFill>
                  <a:srgbClr val="000000"/>
                </a:solidFill>
                <a:effectLst/>
                <a:latin typeface="Inter"/>
              </a:rPr>
              <a:t> realizado en 2015, solo el 27% de los adultos mayores de 65 años poseían smartphone. Aunque esta cifra puede aumentar gradualmente, es un buen indicio de que los mayores viven más tiempo en el mundo offline.</a:t>
            </a:r>
            <a:r>
              <a:rPr lang="en-US" b="0" i="0" dirty="0">
                <a:solidFill>
                  <a:srgbClr val="000000"/>
                </a:solidFill>
                <a:effectLst/>
                <a:latin typeface="Inter"/>
              </a:rPr>
              <a:t> </a:t>
            </a:r>
            <a:r>
              <a:rPr lang="es-ES" b="0" i="0" dirty="0">
                <a:solidFill>
                  <a:srgbClr val="000000"/>
                </a:solidFill>
                <a:effectLst/>
                <a:latin typeface="Inter"/>
              </a:rPr>
              <a:t>Esto indica que la venta a las personas mayores debe realizarse a través de un marketing multicanal, dirigido a ellas dentro y fuera de la red.</a:t>
            </a:r>
            <a:endParaRPr lang="en-IE" b="1" dirty="0">
              <a:cs typeface="Calibri" panose="020F0502020204030204"/>
            </a:endParaRPr>
          </a:p>
        </p:txBody>
      </p:sp>
      <p:sp>
        <p:nvSpPr>
          <p:cNvPr id="3" name="Text Placeholder 2">
            <a:extLst>
              <a:ext uri="{FF2B5EF4-FFF2-40B4-BE49-F238E27FC236}">
                <a16:creationId xmlns:a16="http://schemas.microsoft.com/office/drawing/2014/main" id="{2F5EC0B3-F09A-9D87-BB66-6137A2D01999}"/>
              </a:ext>
            </a:extLst>
          </p:cNvPr>
          <p:cNvSpPr>
            <a:spLocks noGrp="1"/>
          </p:cNvSpPr>
          <p:nvPr>
            <p:ph type="body" sz="quarter" idx="22"/>
          </p:nvPr>
        </p:nvSpPr>
        <p:spPr>
          <a:xfrm>
            <a:off x="0" y="242533"/>
            <a:ext cx="4692770" cy="1120441"/>
          </a:xfrm>
          <a:solidFill>
            <a:srgbClr val="FED100"/>
          </a:solidFill>
        </p:spPr>
        <p:txBody>
          <a:bodyPr>
            <a:normAutofit fontScale="85000" lnSpcReduction="20000"/>
          </a:bodyPr>
          <a:lstStyle/>
          <a:p>
            <a:pPr marL="180000"/>
            <a:r>
              <a:rPr lang="es-ES" dirty="0"/>
              <a:t>Consejos para dirigirse con éxito a las personas mayores</a:t>
            </a:r>
            <a:endParaRPr lang="en-IE" dirty="0"/>
          </a:p>
        </p:txBody>
      </p:sp>
      <p:sp>
        <p:nvSpPr>
          <p:cNvPr id="5" name="Text Placeholder 4">
            <a:extLst>
              <a:ext uri="{FF2B5EF4-FFF2-40B4-BE49-F238E27FC236}">
                <a16:creationId xmlns:a16="http://schemas.microsoft.com/office/drawing/2014/main" id="{50C587F3-B44F-2F84-A40F-08C394C725FF}"/>
              </a:ext>
            </a:extLst>
          </p:cNvPr>
          <p:cNvSpPr>
            <a:spLocks noGrp="1"/>
          </p:cNvSpPr>
          <p:nvPr>
            <p:ph type="body" sz="quarter" idx="24"/>
          </p:nvPr>
        </p:nvSpPr>
        <p:spPr/>
        <p:txBody>
          <a:bodyPr/>
          <a:lstStyle/>
          <a:p>
            <a:r>
              <a:rPr lang="en-IE" b="1"/>
              <a:t>5</a:t>
            </a:r>
          </a:p>
        </p:txBody>
      </p:sp>
      <p:pic>
        <p:nvPicPr>
          <p:cNvPr id="6" name="Graphic 5" descr="Television with solid fill">
            <a:extLst>
              <a:ext uri="{FF2B5EF4-FFF2-40B4-BE49-F238E27FC236}">
                <a16:creationId xmlns:a16="http://schemas.microsoft.com/office/drawing/2014/main" id="{B41E8127-19A2-235D-57DA-078B86D90B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36635" y="2405873"/>
            <a:ext cx="1408988" cy="1408988"/>
          </a:xfrm>
          <a:prstGeom prst="rect">
            <a:avLst/>
          </a:prstGeom>
        </p:spPr>
      </p:pic>
      <p:pic>
        <p:nvPicPr>
          <p:cNvPr id="8" name="Graphic 7" descr="Newspaper outline">
            <a:extLst>
              <a:ext uri="{FF2B5EF4-FFF2-40B4-BE49-F238E27FC236}">
                <a16:creationId xmlns:a16="http://schemas.microsoft.com/office/drawing/2014/main" id="{D3ABF6A1-D709-9642-97BC-BFED06CF2E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67779" y="2346448"/>
            <a:ext cx="1564903" cy="1564903"/>
          </a:xfrm>
          <a:prstGeom prst="rect">
            <a:avLst/>
          </a:prstGeom>
        </p:spPr>
      </p:pic>
      <p:pic>
        <p:nvPicPr>
          <p:cNvPr id="10" name="Graphic 9" descr="Radio outline">
            <a:extLst>
              <a:ext uri="{FF2B5EF4-FFF2-40B4-BE49-F238E27FC236}">
                <a16:creationId xmlns:a16="http://schemas.microsoft.com/office/drawing/2014/main" id="{11A31F82-E354-55E3-790D-20A6BA20D8F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97342" y="3429000"/>
            <a:ext cx="1537252" cy="1537252"/>
          </a:xfrm>
          <a:prstGeom prst="rect">
            <a:avLst/>
          </a:prstGeom>
        </p:spPr>
      </p:pic>
      <p:pic>
        <p:nvPicPr>
          <p:cNvPr id="12" name="Graphic 11" descr="Smart Phone outline">
            <a:extLst>
              <a:ext uri="{FF2B5EF4-FFF2-40B4-BE49-F238E27FC236}">
                <a16:creationId xmlns:a16="http://schemas.microsoft.com/office/drawing/2014/main" id="{323C4FBB-4079-F3E2-BFC9-684301FBBFD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36635" y="4728250"/>
            <a:ext cx="1315126" cy="1315126"/>
          </a:xfrm>
          <a:prstGeom prst="rect">
            <a:avLst/>
          </a:prstGeom>
        </p:spPr>
      </p:pic>
      <p:pic>
        <p:nvPicPr>
          <p:cNvPr id="14" name="Graphic 13" descr="Internet outline">
            <a:extLst>
              <a:ext uri="{FF2B5EF4-FFF2-40B4-BE49-F238E27FC236}">
                <a16:creationId xmlns:a16="http://schemas.microsoft.com/office/drawing/2014/main" id="{C16F2336-ACC1-2F6B-9C4D-90708BC9BF9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34594" y="4393702"/>
            <a:ext cx="1984221" cy="1984221"/>
          </a:xfrm>
          <a:prstGeom prst="rect">
            <a:avLst/>
          </a:prstGeom>
        </p:spPr>
      </p:pic>
      <p:grpSp>
        <p:nvGrpSpPr>
          <p:cNvPr id="15" name="Graphic 2">
            <a:extLst>
              <a:ext uri="{FF2B5EF4-FFF2-40B4-BE49-F238E27FC236}">
                <a16:creationId xmlns:a16="http://schemas.microsoft.com/office/drawing/2014/main" id="{8809103F-EB8A-ED86-8E01-B16DC1680FC1}"/>
              </a:ext>
            </a:extLst>
          </p:cNvPr>
          <p:cNvGrpSpPr/>
          <p:nvPr/>
        </p:nvGrpSpPr>
        <p:grpSpPr>
          <a:xfrm>
            <a:off x="8197314" y="432057"/>
            <a:ext cx="1268553" cy="1217085"/>
            <a:chOff x="3918554" y="774528"/>
            <a:chExt cx="868197" cy="924466"/>
          </a:xfrm>
        </p:grpSpPr>
        <p:grpSp>
          <p:nvGrpSpPr>
            <p:cNvPr id="16" name="Graphic 2">
              <a:extLst>
                <a:ext uri="{FF2B5EF4-FFF2-40B4-BE49-F238E27FC236}">
                  <a16:creationId xmlns:a16="http://schemas.microsoft.com/office/drawing/2014/main" id="{A7D9136C-A403-F8DE-87D3-5DD5964F8FF5}"/>
                </a:ext>
              </a:extLst>
            </p:cNvPr>
            <p:cNvGrpSpPr/>
            <p:nvPr/>
          </p:nvGrpSpPr>
          <p:grpSpPr>
            <a:xfrm>
              <a:off x="3918554" y="774528"/>
              <a:ext cx="868197" cy="924466"/>
              <a:chOff x="3918554" y="774528"/>
              <a:chExt cx="868197" cy="924466"/>
            </a:xfrm>
            <a:solidFill>
              <a:srgbClr val="010101"/>
            </a:solidFill>
          </p:grpSpPr>
          <p:sp>
            <p:nvSpPr>
              <p:cNvPr id="20" name="Freeform 300">
                <a:extLst>
                  <a:ext uri="{FF2B5EF4-FFF2-40B4-BE49-F238E27FC236}">
                    <a16:creationId xmlns:a16="http://schemas.microsoft.com/office/drawing/2014/main" id="{297EA6CD-8CB6-BFE2-24B0-14388FEEFE52}"/>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solidFill>
                <a:srgbClr val="010101"/>
              </a:solidFill>
              <a:ln w="9028" cap="flat">
                <a:solidFill>
                  <a:srgbClr val="000000"/>
                </a:solidFill>
                <a:prstDash val="solid"/>
                <a:miter/>
              </a:ln>
            </p:spPr>
            <p:txBody>
              <a:bodyPr rtlCol="0" anchor="ctr"/>
              <a:lstStyle/>
              <a:p>
                <a:endParaRPr lang="en-US"/>
              </a:p>
            </p:txBody>
          </p:sp>
          <p:sp>
            <p:nvSpPr>
              <p:cNvPr id="21" name="Freeform 301">
                <a:extLst>
                  <a:ext uri="{FF2B5EF4-FFF2-40B4-BE49-F238E27FC236}">
                    <a16:creationId xmlns:a16="http://schemas.microsoft.com/office/drawing/2014/main" id="{F7F0F4A7-6DF5-09F3-B350-E1FF2397FFDF}"/>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solidFill>
                <a:srgbClr val="010101"/>
              </a:solidFill>
              <a:ln w="9028" cap="flat">
                <a:solidFill>
                  <a:srgbClr val="000000"/>
                </a:solid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CDDEE082-C03B-57FF-EC67-D04FC311B58F}"/>
                </a:ext>
              </a:extLst>
            </p:cNvPr>
            <p:cNvGrpSpPr/>
            <p:nvPr/>
          </p:nvGrpSpPr>
          <p:grpSpPr>
            <a:xfrm>
              <a:off x="3958353" y="890522"/>
              <a:ext cx="708520" cy="605461"/>
              <a:chOff x="3958353" y="890522"/>
              <a:chExt cx="708520" cy="605461"/>
            </a:xfrm>
            <a:solidFill>
              <a:srgbClr val="60A9DD"/>
            </a:solidFill>
          </p:grpSpPr>
          <p:sp>
            <p:nvSpPr>
              <p:cNvPr id="18" name="Freeform 298">
                <a:extLst>
                  <a:ext uri="{FF2B5EF4-FFF2-40B4-BE49-F238E27FC236}">
                    <a16:creationId xmlns:a16="http://schemas.microsoft.com/office/drawing/2014/main" id="{5BE403D5-10E8-EF70-730C-DCFF4B04B252}"/>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9" h="505860">
                    <a:moveTo>
                      <a:pt x="274610" y="0"/>
                    </a:moveTo>
                    <a:lnTo>
                      <a:pt x="516700" y="419141"/>
                    </a:lnTo>
                    <a:lnTo>
                      <a:pt x="112915" y="505860"/>
                    </a:lnTo>
                    <a:lnTo>
                      <a:pt x="0" y="309840"/>
                    </a:lnTo>
                  </a:path>
                </a:pathLst>
              </a:custGeom>
              <a:solidFill>
                <a:srgbClr val="FFD100"/>
              </a:solidFill>
              <a:ln w="9028" cap="flat">
                <a:solidFill>
                  <a:srgbClr val="000000"/>
                </a:solidFill>
                <a:prstDash val="solid"/>
                <a:miter/>
              </a:ln>
            </p:spPr>
            <p:txBody>
              <a:bodyPr rtlCol="0" anchor="ctr"/>
              <a:lstStyle/>
              <a:p>
                <a:endParaRPr lang="en-US"/>
              </a:p>
            </p:txBody>
          </p:sp>
          <p:sp>
            <p:nvSpPr>
              <p:cNvPr id="19" name="Freeform 299">
                <a:extLst>
                  <a:ext uri="{FF2B5EF4-FFF2-40B4-BE49-F238E27FC236}">
                    <a16:creationId xmlns:a16="http://schemas.microsoft.com/office/drawing/2014/main" id="{F7AD960E-03EB-5D2F-5A1E-795585C7633B}"/>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FFD100"/>
              </a:solidFill>
              <a:ln w="9028" cap="flat">
                <a:solidFill>
                  <a:srgbClr val="000000"/>
                </a:solidFill>
                <a:prstDash val="solid"/>
                <a:miter/>
              </a:ln>
            </p:spPr>
            <p:txBody>
              <a:bodyPr rtlCol="0" anchor="ctr"/>
              <a:lstStyle/>
              <a:p>
                <a:endParaRPr lang="en-US"/>
              </a:p>
            </p:txBody>
          </p:sp>
        </p:grpSp>
      </p:grpSp>
      <p:cxnSp>
        <p:nvCxnSpPr>
          <p:cNvPr id="24" name="Straight Connector 23">
            <a:extLst>
              <a:ext uri="{FF2B5EF4-FFF2-40B4-BE49-F238E27FC236}">
                <a16:creationId xmlns:a16="http://schemas.microsoft.com/office/drawing/2014/main" id="{142050F6-6809-E60C-4C8F-E5EE93D5BF4A}"/>
              </a:ext>
            </a:extLst>
          </p:cNvPr>
          <p:cNvCxnSpPr>
            <a:cxnSpLocks/>
            <a:endCxn id="8" idx="0"/>
          </p:cNvCxnSpPr>
          <p:nvPr/>
        </p:nvCxnSpPr>
        <p:spPr>
          <a:xfrm>
            <a:off x="6748670" y="2346448"/>
            <a:ext cx="4301561" cy="0"/>
          </a:xfrm>
          <a:prstGeom prst="line">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9953963-0930-CFD5-172A-88D4DF90E0D3}"/>
              </a:ext>
            </a:extLst>
          </p:cNvPr>
          <p:cNvSpPr txBox="1"/>
          <p:nvPr/>
        </p:nvSpPr>
        <p:spPr>
          <a:xfrm>
            <a:off x="6496772" y="1791597"/>
            <a:ext cx="4635115" cy="461665"/>
          </a:xfrm>
          <a:prstGeom prst="rect">
            <a:avLst/>
          </a:prstGeom>
          <a:noFill/>
        </p:spPr>
        <p:txBody>
          <a:bodyPr wrap="none" rtlCol="0">
            <a:spAutoFit/>
          </a:bodyPr>
          <a:lstStyle/>
          <a:p>
            <a:pPr algn="ctr"/>
            <a:r>
              <a:rPr lang="en-IE" sz="2400" b="1" dirty="0" err="1">
                <a:solidFill>
                  <a:srgbClr val="FFD100"/>
                </a:solidFill>
              </a:rPr>
              <a:t>Métodos</a:t>
            </a:r>
            <a:r>
              <a:rPr lang="en-IE" sz="2400" b="1" dirty="0">
                <a:solidFill>
                  <a:srgbClr val="FFD100"/>
                </a:solidFill>
              </a:rPr>
              <a:t> que </a:t>
            </a:r>
            <a:r>
              <a:rPr lang="en-IE" sz="2400" b="1" dirty="0" err="1">
                <a:solidFill>
                  <a:srgbClr val="FFD100"/>
                </a:solidFill>
              </a:rPr>
              <a:t>podrían</a:t>
            </a:r>
            <a:r>
              <a:rPr lang="en-IE" sz="2400" b="1" dirty="0">
                <a:solidFill>
                  <a:srgbClr val="FFD100"/>
                </a:solidFill>
              </a:rPr>
              <a:t> </a:t>
            </a:r>
            <a:r>
              <a:rPr lang="en-IE" sz="2400" b="1" dirty="0" err="1">
                <a:solidFill>
                  <a:srgbClr val="FFD100"/>
                </a:solidFill>
              </a:rPr>
              <a:t>considerarse</a:t>
            </a:r>
            <a:endParaRPr lang="en-IE" sz="2400" b="1" dirty="0">
              <a:solidFill>
                <a:srgbClr val="FFD100"/>
              </a:solidFill>
            </a:endParaRPr>
          </a:p>
        </p:txBody>
      </p:sp>
      <p:sp>
        <p:nvSpPr>
          <p:cNvPr id="28" name="Textfeld 9">
            <a:extLst>
              <a:ext uri="{FF2B5EF4-FFF2-40B4-BE49-F238E27FC236}">
                <a16:creationId xmlns:a16="http://schemas.microsoft.com/office/drawing/2014/main" id="{18FD9878-3641-1CD2-4E52-A09BB1906B5B}"/>
              </a:ext>
            </a:extLst>
          </p:cNvPr>
          <p:cNvSpPr txBox="1"/>
          <p:nvPr/>
        </p:nvSpPr>
        <p:spPr>
          <a:xfrm>
            <a:off x="1202635" y="6307690"/>
            <a:ext cx="1689373" cy="307777"/>
          </a:xfrm>
          <a:prstGeom prst="rect">
            <a:avLst/>
          </a:prstGeom>
          <a:noFill/>
        </p:spPr>
        <p:txBody>
          <a:bodyPr wrap="none" rtlCol="0">
            <a:spAutoFit/>
          </a:bodyPr>
          <a:lstStyle/>
          <a:p>
            <a:r>
              <a:rPr lang="en-GB" sz="1400" dirty="0">
                <a:solidFill>
                  <a:srgbClr val="1188A3"/>
                </a:solidFill>
              </a:rPr>
              <a:t>Fuente: </a:t>
            </a:r>
            <a:r>
              <a:rPr lang="en-GB" sz="1400" dirty="0">
                <a:solidFill>
                  <a:srgbClr val="1188A3"/>
                </a:solidFill>
                <a:hlinkClick r:id="rId13">
                  <a:extLst>
                    <a:ext uri="{A12FA001-AC4F-418D-AE19-62706E023703}">
                      <ahyp:hlinkClr xmlns:ahyp="http://schemas.microsoft.com/office/drawing/2018/hyperlinkcolor" val="tx"/>
                    </a:ext>
                  </a:extLst>
                </a:hlinkClick>
              </a:rPr>
              <a:t>Alton (2017)</a:t>
            </a:r>
            <a:endParaRPr lang="en-GB" sz="1400" dirty="0">
              <a:solidFill>
                <a:srgbClr val="1188A3"/>
              </a:solidFill>
            </a:endParaRPr>
          </a:p>
        </p:txBody>
      </p:sp>
    </p:spTree>
    <p:extLst>
      <p:ext uri="{BB962C8B-B14F-4D97-AF65-F5344CB8AC3E}">
        <p14:creationId xmlns:p14="http://schemas.microsoft.com/office/powerpoint/2010/main" val="2272024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41BA94-EC9E-8E74-11ED-7369D8E80F33}"/>
              </a:ext>
            </a:extLst>
          </p:cNvPr>
          <p:cNvSpPr>
            <a:spLocks noGrp="1"/>
          </p:cNvSpPr>
          <p:nvPr>
            <p:ph type="body" sz="quarter" idx="15"/>
          </p:nvPr>
        </p:nvSpPr>
        <p:spPr/>
        <p:txBody>
          <a:bodyPr/>
          <a:lstStyle/>
          <a:p>
            <a:r>
              <a:rPr lang="en-GB"/>
              <a:t>1</a:t>
            </a:r>
          </a:p>
        </p:txBody>
      </p:sp>
      <p:sp>
        <p:nvSpPr>
          <p:cNvPr id="8" name="Text Placeholder 7">
            <a:extLst>
              <a:ext uri="{FF2B5EF4-FFF2-40B4-BE49-F238E27FC236}">
                <a16:creationId xmlns:a16="http://schemas.microsoft.com/office/drawing/2014/main" id="{39B8F3D3-2189-1252-B146-13B00E3B1A77}"/>
              </a:ext>
            </a:extLst>
          </p:cNvPr>
          <p:cNvSpPr>
            <a:spLocks noGrp="1"/>
          </p:cNvSpPr>
          <p:nvPr>
            <p:ph type="body" sz="quarter" idx="18"/>
          </p:nvPr>
        </p:nvSpPr>
        <p:spPr>
          <a:xfrm>
            <a:off x="783918" y="1729095"/>
            <a:ext cx="4735716" cy="4919869"/>
          </a:xfrm>
        </p:spPr>
        <p:txBody>
          <a:bodyPr vert="horz" lIns="91440" tIns="45720" rIns="91440" bIns="45720" rtlCol="0" anchor="t">
            <a:normAutofit fontScale="85000" lnSpcReduction="20000"/>
          </a:bodyPr>
          <a:lstStyle/>
          <a:p>
            <a:pPr marL="0" indent="0" algn="just">
              <a:lnSpc>
                <a:spcPct val="110000"/>
              </a:lnSpc>
            </a:pPr>
            <a:r>
              <a:rPr lang="es-ES" dirty="0"/>
              <a:t>En el módulo 3, introducimos las tácticas de investigación de mercado y cómo utilizar la información obtenida para mejorar la marca y el marketing de la cohorte de mayores.</a:t>
            </a:r>
            <a:endParaRPr lang="es-ES"/>
          </a:p>
          <a:p>
            <a:pPr marL="0" indent="0" algn="just">
              <a:lnSpc>
                <a:spcPct val="110000"/>
              </a:lnSpc>
            </a:pPr>
            <a:r>
              <a:rPr lang="es-ES" dirty="0"/>
              <a:t>Al final de este módulo, comprenderá los puntos clave del marketing y </a:t>
            </a:r>
            <a:r>
              <a:rPr lang="es-ES" b="1" dirty="0"/>
              <a:t>la creación de marcas para el mercado de la alimentación de las personas mayores/de la plata</a:t>
            </a:r>
            <a:r>
              <a:rPr lang="en-GB" dirty="0"/>
              <a:t>; </a:t>
            </a:r>
            <a:r>
              <a:rPr lang="es-ES" dirty="0"/>
              <a:t>y estar equipado con </a:t>
            </a:r>
            <a:r>
              <a:rPr lang="es-ES" b="1" dirty="0"/>
              <a:t>estrategias y técnicas de marketing innovadoras </a:t>
            </a:r>
            <a:r>
              <a:rPr lang="es-ES" dirty="0"/>
              <a:t>para mejorar el conocimiento de su </a:t>
            </a:r>
            <a:r>
              <a:rPr lang="es-ES" b="1" dirty="0"/>
              <a:t>marca por parte de las personas mayores</a:t>
            </a:r>
            <a:r>
              <a:rPr lang="es-ES" dirty="0"/>
              <a:t>. El módulo concluye con un resumen para ayudarle a tener éxito en la comercialización de sus productos y servicios en el mercado de la alimentación para mayores. </a:t>
            </a:r>
            <a:endParaRPr lang="en-GB" dirty="0">
              <a:cs typeface="Calibri"/>
            </a:endParaRPr>
          </a:p>
        </p:txBody>
      </p:sp>
      <p:sp>
        <p:nvSpPr>
          <p:cNvPr id="7" name="Text Placeholder 6">
            <a:extLst>
              <a:ext uri="{FF2B5EF4-FFF2-40B4-BE49-F238E27FC236}">
                <a16:creationId xmlns:a16="http://schemas.microsoft.com/office/drawing/2014/main" id="{DE1B12A7-2EBB-1E53-D53A-6E59BB247CE2}"/>
              </a:ext>
            </a:extLst>
          </p:cNvPr>
          <p:cNvSpPr>
            <a:spLocks noGrp="1"/>
          </p:cNvSpPr>
          <p:nvPr>
            <p:ph type="body" sz="quarter" idx="16"/>
          </p:nvPr>
        </p:nvSpPr>
        <p:spPr/>
        <p:txBody>
          <a:bodyPr>
            <a:normAutofit fontScale="62500" lnSpcReduction="20000"/>
          </a:bodyPr>
          <a:lstStyle/>
          <a:p>
            <a:r>
              <a:rPr lang="en-GB" dirty="0"/>
              <a:t>Marketing para personas </a:t>
            </a:r>
            <a:r>
              <a:rPr lang="en-GB" dirty="0" err="1"/>
              <a:t>mayores</a:t>
            </a:r>
            <a:endParaRPr lang="en-GB" dirty="0"/>
          </a:p>
        </p:txBody>
      </p:sp>
      <p:sp>
        <p:nvSpPr>
          <p:cNvPr id="2" name="Text Placeholder 1">
            <a:extLst>
              <a:ext uri="{FF2B5EF4-FFF2-40B4-BE49-F238E27FC236}">
                <a16:creationId xmlns:a16="http://schemas.microsoft.com/office/drawing/2014/main" id="{5F08A27E-683B-4175-BEA8-5E0E88904D6D}"/>
              </a:ext>
            </a:extLst>
          </p:cNvPr>
          <p:cNvSpPr>
            <a:spLocks noGrp="1"/>
          </p:cNvSpPr>
          <p:nvPr>
            <p:ph type="body" sz="quarter" idx="14"/>
          </p:nvPr>
        </p:nvSpPr>
        <p:spPr/>
        <p:txBody>
          <a:bodyPr>
            <a:normAutofit/>
          </a:bodyPr>
          <a:lstStyle/>
          <a:p>
            <a:pPr>
              <a:lnSpc>
                <a:spcPct val="100000"/>
              </a:lnSpc>
            </a:pPr>
            <a:r>
              <a:rPr lang="es-ES" sz="2000" b="1" dirty="0">
                <a:solidFill>
                  <a:srgbClr val="000000"/>
                </a:solidFill>
                <a:effectLst/>
                <a:ea typeface="Calibri" panose="020F0502020204030204" pitchFamily="34" charset="0"/>
                <a:cs typeface="Times New Roman"/>
              </a:rPr>
              <a:t>Marketing y marca para el mercado de la alimentación senior/plata</a:t>
            </a:r>
            <a:endParaRPr lang="en-IE" b="1" dirty="0"/>
          </a:p>
        </p:txBody>
      </p:sp>
      <p:sp>
        <p:nvSpPr>
          <p:cNvPr id="9" name="Text Placeholder 8">
            <a:extLst>
              <a:ext uri="{FF2B5EF4-FFF2-40B4-BE49-F238E27FC236}">
                <a16:creationId xmlns:a16="http://schemas.microsoft.com/office/drawing/2014/main" id="{24440120-0074-E878-DE85-A983AB3BF1B6}"/>
              </a:ext>
            </a:extLst>
          </p:cNvPr>
          <p:cNvSpPr>
            <a:spLocks noGrp="1"/>
          </p:cNvSpPr>
          <p:nvPr>
            <p:ph type="body" sz="quarter" idx="19"/>
          </p:nvPr>
        </p:nvSpPr>
        <p:spPr/>
        <p:txBody>
          <a:bodyPr/>
          <a:lstStyle/>
          <a:p>
            <a:r>
              <a:rPr lang="en-GB"/>
              <a:t>2</a:t>
            </a:r>
          </a:p>
        </p:txBody>
      </p:sp>
      <p:sp>
        <p:nvSpPr>
          <p:cNvPr id="10" name="Text Placeholder 9">
            <a:extLst>
              <a:ext uri="{FF2B5EF4-FFF2-40B4-BE49-F238E27FC236}">
                <a16:creationId xmlns:a16="http://schemas.microsoft.com/office/drawing/2014/main" id="{57432D9A-A806-157E-1B7D-050A92684E4A}"/>
              </a:ext>
            </a:extLst>
          </p:cNvPr>
          <p:cNvSpPr>
            <a:spLocks noGrp="1"/>
          </p:cNvSpPr>
          <p:nvPr>
            <p:ph type="body" sz="quarter" idx="20"/>
          </p:nvPr>
        </p:nvSpPr>
        <p:spPr/>
        <p:txBody>
          <a:bodyPr/>
          <a:lstStyle/>
          <a:p>
            <a:r>
              <a:rPr lang="es-ES" sz="2000" b="1" dirty="0">
                <a:ea typeface="+mn-lt"/>
                <a:cs typeface="Calibri"/>
              </a:rPr>
              <a:t>Creación de una estrategia de marketing</a:t>
            </a:r>
            <a:endParaRPr lang="en-GB" sz="2000" b="1" dirty="0">
              <a:ea typeface="+mn-lt"/>
              <a:cs typeface="+mn-lt"/>
            </a:endParaRPr>
          </a:p>
        </p:txBody>
      </p:sp>
      <p:sp>
        <p:nvSpPr>
          <p:cNvPr id="11" name="Text Placeholder 10">
            <a:extLst>
              <a:ext uri="{FF2B5EF4-FFF2-40B4-BE49-F238E27FC236}">
                <a16:creationId xmlns:a16="http://schemas.microsoft.com/office/drawing/2014/main" id="{BC3CBDD8-57C3-D46D-459F-39D71E5CE5DA}"/>
              </a:ext>
            </a:extLst>
          </p:cNvPr>
          <p:cNvSpPr>
            <a:spLocks noGrp="1"/>
          </p:cNvSpPr>
          <p:nvPr>
            <p:ph type="body" sz="quarter" idx="21"/>
          </p:nvPr>
        </p:nvSpPr>
        <p:spPr/>
        <p:txBody>
          <a:bodyPr/>
          <a:lstStyle/>
          <a:p>
            <a:r>
              <a:rPr lang="en-GB"/>
              <a:t>3</a:t>
            </a:r>
          </a:p>
        </p:txBody>
      </p:sp>
      <p:sp>
        <p:nvSpPr>
          <p:cNvPr id="12" name="Text Placeholder 11">
            <a:extLst>
              <a:ext uri="{FF2B5EF4-FFF2-40B4-BE49-F238E27FC236}">
                <a16:creationId xmlns:a16="http://schemas.microsoft.com/office/drawing/2014/main" id="{0A4A0B91-FF8C-2B65-8D2C-D2E60BCF7461}"/>
              </a:ext>
            </a:extLst>
          </p:cNvPr>
          <p:cNvSpPr>
            <a:spLocks noGrp="1"/>
          </p:cNvSpPr>
          <p:nvPr>
            <p:ph type="body" sz="quarter" idx="22"/>
          </p:nvPr>
        </p:nvSpPr>
        <p:spPr/>
        <p:txBody>
          <a:bodyPr/>
          <a:lstStyle/>
          <a:p>
            <a:r>
              <a:rPr lang="en-GB" sz="2000" b="1" dirty="0" err="1">
                <a:ea typeface="Calibri" panose="020F0502020204030204" pitchFamily="34" charset="0"/>
                <a:cs typeface="Times New Roman"/>
              </a:rPr>
              <a:t>Técnicas</a:t>
            </a:r>
            <a:r>
              <a:rPr lang="en-GB" sz="2000" b="1" dirty="0">
                <a:ea typeface="Calibri" panose="020F0502020204030204" pitchFamily="34" charset="0"/>
                <a:cs typeface="Times New Roman"/>
              </a:rPr>
              <a:t> de marketing </a:t>
            </a:r>
            <a:r>
              <a:rPr lang="en-GB" sz="2000" b="1" dirty="0" err="1">
                <a:ea typeface="Calibri" panose="020F0502020204030204" pitchFamily="34" charset="0"/>
                <a:cs typeface="Times New Roman"/>
              </a:rPr>
              <a:t>innovadoras</a:t>
            </a:r>
            <a:endParaRPr lang="en-GB" sz="2000" b="1" dirty="0">
              <a:ea typeface="Calibri" panose="020F0502020204030204" pitchFamily="34" charset="0"/>
              <a:cs typeface="Times New Roman"/>
            </a:endParaRPr>
          </a:p>
        </p:txBody>
      </p:sp>
      <p:sp>
        <p:nvSpPr>
          <p:cNvPr id="13" name="Text Placeholder 12">
            <a:extLst>
              <a:ext uri="{FF2B5EF4-FFF2-40B4-BE49-F238E27FC236}">
                <a16:creationId xmlns:a16="http://schemas.microsoft.com/office/drawing/2014/main" id="{2CD69F4C-B5E0-BEA9-2F44-7B465EC66434}"/>
              </a:ext>
            </a:extLst>
          </p:cNvPr>
          <p:cNvSpPr>
            <a:spLocks noGrp="1"/>
          </p:cNvSpPr>
          <p:nvPr>
            <p:ph type="body" sz="quarter" idx="23"/>
          </p:nvPr>
        </p:nvSpPr>
        <p:spPr/>
        <p:txBody>
          <a:bodyPr/>
          <a:lstStyle/>
          <a:p>
            <a:r>
              <a:rPr lang="en-GB"/>
              <a:t>4</a:t>
            </a:r>
          </a:p>
        </p:txBody>
      </p:sp>
      <p:sp>
        <p:nvSpPr>
          <p:cNvPr id="14" name="Text Placeholder 13">
            <a:extLst>
              <a:ext uri="{FF2B5EF4-FFF2-40B4-BE49-F238E27FC236}">
                <a16:creationId xmlns:a16="http://schemas.microsoft.com/office/drawing/2014/main" id="{3ADB5B8E-8E25-C189-812B-BAB4FDD741A2}"/>
              </a:ext>
            </a:extLst>
          </p:cNvPr>
          <p:cNvSpPr>
            <a:spLocks noGrp="1"/>
          </p:cNvSpPr>
          <p:nvPr>
            <p:ph type="body" sz="quarter" idx="24"/>
          </p:nvPr>
        </p:nvSpPr>
        <p:spPr/>
        <p:txBody>
          <a:bodyPr/>
          <a:lstStyle/>
          <a:p>
            <a:r>
              <a:rPr lang="es-ES" sz="2000" b="1" dirty="0">
                <a:solidFill>
                  <a:srgbClr val="000000"/>
                </a:solidFill>
                <a:effectLst/>
                <a:ea typeface="Calibri" panose="020F0502020204030204" pitchFamily="34" charset="0"/>
                <a:cs typeface="Times New Roman" panose="02020603050405020304" pitchFamily="18" charset="0"/>
              </a:rPr>
              <a:t>Aumentar el conocimiento de la marca</a:t>
            </a:r>
          </a:p>
        </p:txBody>
      </p:sp>
      <p:sp>
        <p:nvSpPr>
          <p:cNvPr id="15" name="Text Placeholder 14">
            <a:extLst>
              <a:ext uri="{FF2B5EF4-FFF2-40B4-BE49-F238E27FC236}">
                <a16:creationId xmlns:a16="http://schemas.microsoft.com/office/drawing/2014/main" id="{4CE0B226-35D3-D5F8-6215-C602D8361C0F}"/>
              </a:ext>
            </a:extLst>
          </p:cNvPr>
          <p:cNvSpPr>
            <a:spLocks noGrp="1"/>
          </p:cNvSpPr>
          <p:nvPr>
            <p:ph type="body" sz="quarter" idx="25"/>
          </p:nvPr>
        </p:nvSpPr>
        <p:spPr/>
        <p:txBody>
          <a:bodyPr/>
          <a:lstStyle/>
          <a:p>
            <a:r>
              <a:rPr lang="en-GB"/>
              <a:t>5</a:t>
            </a:r>
          </a:p>
        </p:txBody>
      </p:sp>
      <p:sp>
        <p:nvSpPr>
          <p:cNvPr id="16" name="Text Placeholder 15">
            <a:extLst>
              <a:ext uri="{FF2B5EF4-FFF2-40B4-BE49-F238E27FC236}">
                <a16:creationId xmlns:a16="http://schemas.microsoft.com/office/drawing/2014/main" id="{31D644E9-2A51-20B4-9D48-429EA5D3C092}"/>
              </a:ext>
            </a:extLst>
          </p:cNvPr>
          <p:cNvSpPr>
            <a:spLocks noGrp="1"/>
          </p:cNvSpPr>
          <p:nvPr>
            <p:ph type="body" sz="quarter" idx="26"/>
          </p:nvPr>
        </p:nvSpPr>
        <p:spPr/>
        <p:txBody>
          <a:bodyPr/>
          <a:lstStyle/>
          <a:p>
            <a:r>
              <a:rPr lang="es-ES" sz="2000" b="1" dirty="0"/>
              <a:t>Resumen/Mensajes para llevar a casa</a:t>
            </a:r>
            <a:endParaRPr lang="en-GB" sz="2000" b="1" dirty="0"/>
          </a:p>
        </p:txBody>
      </p:sp>
    </p:spTree>
    <p:extLst>
      <p:ext uri="{BB962C8B-B14F-4D97-AF65-F5344CB8AC3E}">
        <p14:creationId xmlns:p14="http://schemas.microsoft.com/office/powerpoint/2010/main" val="2261128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812690-F6EF-F7FE-D1B2-AF95F5E3DC09}"/>
              </a:ext>
            </a:extLst>
          </p:cNvPr>
          <p:cNvSpPr>
            <a:spLocks noGrp="1"/>
          </p:cNvSpPr>
          <p:nvPr>
            <p:ph type="body" sz="quarter" idx="14"/>
          </p:nvPr>
        </p:nvSpPr>
        <p:spPr>
          <a:xfrm>
            <a:off x="10222496" y="3498992"/>
            <a:ext cx="785328" cy="1056986"/>
          </a:xfrm>
        </p:spPr>
        <p:txBody>
          <a:bodyPr>
            <a:noAutofit/>
          </a:bodyPr>
          <a:lstStyle/>
          <a:p>
            <a:r>
              <a:rPr lang="en-IE"/>
              <a:t>”</a:t>
            </a:r>
          </a:p>
        </p:txBody>
      </p:sp>
      <p:sp>
        <p:nvSpPr>
          <p:cNvPr id="3" name="Text Placeholder 2">
            <a:extLst>
              <a:ext uri="{FF2B5EF4-FFF2-40B4-BE49-F238E27FC236}">
                <a16:creationId xmlns:a16="http://schemas.microsoft.com/office/drawing/2014/main" id="{5DF6CCC0-0729-1658-E985-E732928CCA11}"/>
              </a:ext>
            </a:extLst>
          </p:cNvPr>
          <p:cNvSpPr>
            <a:spLocks noGrp="1"/>
          </p:cNvSpPr>
          <p:nvPr>
            <p:ph type="body" sz="quarter" idx="13"/>
          </p:nvPr>
        </p:nvSpPr>
        <p:spPr/>
        <p:txBody>
          <a:bodyPr>
            <a:normAutofit/>
          </a:bodyPr>
          <a:lstStyle/>
          <a:p>
            <a:r>
              <a:rPr lang="es-ES" sz="3600" dirty="0"/>
              <a:t>El 45% de los mayores de 65 años de la UE-28 utiliza Internet al menos una vez por semana</a:t>
            </a:r>
          </a:p>
        </p:txBody>
      </p:sp>
      <p:sp>
        <p:nvSpPr>
          <p:cNvPr id="4" name="Text Placeholder 3">
            <a:extLst>
              <a:ext uri="{FF2B5EF4-FFF2-40B4-BE49-F238E27FC236}">
                <a16:creationId xmlns:a16="http://schemas.microsoft.com/office/drawing/2014/main" id="{666D6A88-BBD1-E550-B49A-8CB9827685D3}"/>
              </a:ext>
            </a:extLst>
          </p:cNvPr>
          <p:cNvSpPr>
            <a:spLocks noGrp="1"/>
          </p:cNvSpPr>
          <p:nvPr>
            <p:ph type="body" sz="quarter" idx="15"/>
          </p:nvPr>
        </p:nvSpPr>
        <p:spPr>
          <a:xfrm>
            <a:off x="5954754" y="1248381"/>
            <a:ext cx="2613204" cy="1221666"/>
          </a:xfrm>
        </p:spPr>
        <p:txBody>
          <a:bodyPr/>
          <a:lstStyle/>
          <a:p>
            <a:r>
              <a:rPr lang="en-IE" dirty="0"/>
              <a:t>“</a:t>
            </a:r>
          </a:p>
        </p:txBody>
      </p:sp>
      <p:pic>
        <p:nvPicPr>
          <p:cNvPr id="10" name="Picture Placeholder 9" descr="Senior woman working">
            <a:extLst>
              <a:ext uri="{FF2B5EF4-FFF2-40B4-BE49-F238E27FC236}">
                <a16:creationId xmlns:a16="http://schemas.microsoft.com/office/drawing/2014/main" id="{D677EF96-1E84-AF24-79C4-987D889C51B5}"/>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Box 5">
            <a:extLst>
              <a:ext uri="{FF2B5EF4-FFF2-40B4-BE49-F238E27FC236}">
                <a16:creationId xmlns:a16="http://schemas.microsoft.com/office/drawing/2014/main" id="{96EC4BD3-F86D-C721-40F1-D6996FF8BF11}"/>
              </a:ext>
            </a:extLst>
          </p:cNvPr>
          <p:cNvSpPr txBox="1"/>
          <p:nvPr/>
        </p:nvSpPr>
        <p:spPr>
          <a:xfrm>
            <a:off x="6689035" y="934278"/>
            <a:ext cx="5052692" cy="707886"/>
          </a:xfrm>
          <a:prstGeom prst="rect">
            <a:avLst/>
          </a:prstGeom>
          <a:noFill/>
        </p:spPr>
        <p:txBody>
          <a:bodyPr wrap="square" rtlCol="0">
            <a:spAutoFit/>
          </a:bodyPr>
          <a:lstStyle/>
          <a:p>
            <a:pPr algn="ctr"/>
            <a:r>
              <a:rPr lang="en-IE" sz="4000" i="1" dirty="0">
                <a:solidFill>
                  <a:srgbClr val="000000"/>
                </a:solidFill>
              </a:rPr>
              <a:t>Los </a:t>
            </a:r>
            <a:r>
              <a:rPr lang="en-IE" sz="4000" b="1" i="1" dirty="0" err="1">
                <a:solidFill>
                  <a:srgbClr val="000000"/>
                </a:solidFill>
              </a:rPr>
              <a:t>surfistas</a:t>
            </a:r>
            <a:r>
              <a:rPr lang="en-IE" sz="4000" b="1" i="1" dirty="0">
                <a:solidFill>
                  <a:srgbClr val="000000"/>
                </a:solidFill>
              </a:rPr>
              <a:t> </a:t>
            </a:r>
            <a:r>
              <a:rPr lang="en-IE" sz="4000" b="1" i="1" dirty="0" err="1">
                <a:solidFill>
                  <a:srgbClr val="000000"/>
                </a:solidFill>
              </a:rPr>
              <a:t>plateados</a:t>
            </a:r>
            <a:endParaRPr lang="en-IE" sz="4000" b="1" i="1" dirty="0">
              <a:solidFill>
                <a:srgbClr val="000000"/>
              </a:solidFill>
            </a:endParaRPr>
          </a:p>
        </p:txBody>
      </p:sp>
      <p:sp>
        <p:nvSpPr>
          <p:cNvPr id="7" name="TextBox 6">
            <a:hlinkClick r:id="rId3"/>
            <a:extLst>
              <a:ext uri="{FF2B5EF4-FFF2-40B4-BE49-F238E27FC236}">
                <a16:creationId xmlns:a16="http://schemas.microsoft.com/office/drawing/2014/main" id="{BB8D72DE-BBBF-9BDF-93CD-C07C6EA9AE0D}"/>
              </a:ext>
            </a:extLst>
          </p:cNvPr>
          <p:cNvSpPr txBox="1"/>
          <p:nvPr/>
        </p:nvSpPr>
        <p:spPr>
          <a:xfrm>
            <a:off x="10222496" y="5213632"/>
            <a:ext cx="2201754" cy="369332"/>
          </a:xfrm>
          <a:prstGeom prst="rect">
            <a:avLst/>
          </a:prstGeom>
          <a:noFill/>
        </p:spPr>
        <p:txBody>
          <a:bodyPr wrap="square" rtlCol="0">
            <a:spAutoFit/>
          </a:bodyPr>
          <a:lstStyle/>
          <a:p>
            <a:r>
              <a:rPr lang="en-IE" dirty="0">
                <a:solidFill>
                  <a:srgbClr val="1188A3"/>
                </a:solidFill>
              </a:rPr>
              <a:t>Fuente</a:t>
            </a:r>
          </a:p>
        </p:txBody>
      </p:sp>
      <p:sp>
        <p:nvSpPr>
          <p:cNvPr id="11" name="TextBox 10">
            <a:extLst>
              <a:ext uri="{FF2B5EF4-FFF2-40B4-BE49-F238E27FC236}">
                <a16:creationId xmlns:a16="http://schemas.microsoft.com/office/drawing/2014/main" id="{09505FC2-7D13-B93E-801D-8ADA92559261}"/>
              </a:ext>
            </a:extLst>
          </p:cNvPr>
          <p:cNvSpPr txBox="1"/>
          <p:nvPr/>
        </p:nvSpPr>
        <p:spPr>
          <a:xfrm>
            <a:off x="0" y="0"/>
            <a:ext cx="9731829" cy="646331"/>
          </a:xfrm>
          <a:prstGeom prst="rect">
            <a:avLst/>
          </a:prstGeom>
          <a:solidFill>
            <a:srgbClr val="85D2E1"/>
          </a:solidFill>
        </p:spPr>
        <p:txBody>
          <a:bodyPr wrap="square" rtlCol="0" anchor="ctr">
            <a:spAutoFit/>
          </a:bodyPr>
          <a:lstStyle/>
          <a:p>
            <a:pPr algn="ctr"/>
            <a:r>
              <a:rPr lang="es-ES" sz="3600" b="1" dirty="0">
                <a:solidFill>
                  <a:srgbClr val="000000"/>
                </a:solidFill>
              </a:rPr>
              <a:t>Un poco de tranquilidad por parte de Eurostat</a:t>
            </a:r>
            <a:endParaRPr lang="en-IE" sz="3600" b="1" dirty="0">
              <a:solidFill>
                <a:srgbClr val="000000"/>
              </a:solidFill>
            </a:endParaRPr>
          </a:p>
        </p:txBody>
      </p:sp>
    </p:spTree>
    <p:extLst>
      <p:ext uri="{BB962C8B-B14F-4D97-AF65-F5344CB8AC3E}">
        <p14:creationId xmlns:p14="http://schemas.microsoft.com/office/powerpoint/2010/main" val="1061017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1F4BD7-3284-4F97-B990-B4B5662F4A41}"/>
              </a:ext>
            </a:extLst>
          </p:cNvPr>
          <p:cNvSpPr>
            <a:spLocks noGrp="1"/>
          </p:cNvSpPr>
          <p:nvPr>
            <p:ph type="body" sz="quarter" idx="20"/>
          </p:nvPr>
        </p:nvSpPr>
        <p:spPr>
          <a:xfrm>
            <a:off x="722261" y="1481878"/>
            <a:ext cx="4864525" cy="3722513"/>
          </a:xfrm>
        </p:spPr>
        <p:txBody>
          <a:bodyPr vert="horz" lIns="91440" tIns="45720" rIns="91440" bIns="45720" rtlCol="0" anchor="t">
            <a:noAutofit/>
          </a:bodyPr>
          <a:lstStyle/>
          <a:p>
            <a:pPr algn="ctr"/>
            <a:r>
              <a:rPr lang="en-GB" sz="2800" b="1" dirty="0" err="1">
                <a:latin typeface="+mn-lt"/>
              </a:rPr>
              <a:t>Familiarizarse</a:t>
            </a:r>
            <a:r>
              <a:rPr lang="en-GB" sz="2800" b="1" dirty="0">
                <a:latin typeface="+mn-lt"/>
              </a:rPr>
              <a:t> con la </a:t>
            </a:r>
            <a:r>
              <a:rPr lang="en-GB" sz="2800" b="1" dirty="0" err="1">
                <a:latin typeface="+mn-lt"/>
              </a:rPr>
              <a:t>experiencia</a:t>
            </a:r>
            <a:endParaRPr lang="en-GB" sz="2800" b="1" dirty="0">
              <a:latin typeface="+mn-lt"/>
              <a:cs typeface="Calibri" panose="020F0502020204030204"/>
            </a:endParaRPr>
          </a:p>
          <a:p>
            <a:pPr algn="just"/>
            <a:r>
              <a:rPr lang="es-ES" sz="2400" dirty="0">
                <a:latin typeface="+mn-lt"/>
              </a:rPr>
              <a:t>"La gente se siente naturalmente atraída por lo que es </a:t>
            </a:r>
            <a:r>
              <a:rPr lang="es-ES" sz="2400" b="1" dirty="0">
                <a:latin typeface="+mn-lt"/>
              </a:rPr>
              <a:t>familiar</a:t>
            </a:r>
            <a:r>
              <a:rPr lang="es-ES" sz="2400" dirty="0">
                <a:latin typeface="+mn-lt"/>
              </a:rPr>
              <a:t>". Los </a:t>
            </a:r>
            <a:r>
              <a:rPr lang="es-ES" sz="2400" b="1" dirty="0">
                <a:latin typeface="+mn-lt"/>
              </a:rPr>
              <a:t>folletos y catálogos </a:t>
            </a:r>
            <a:r>
              <a:rPr lang="es-ES" sz="2400" dirty="0">
                <a:latin typeface="+mn-lt"/>
              </a:rPr>
              <a:t>impresos son objetos familiares y tangibles para las personas mayores. </a:t>
            </a:r>
            <a:endParaRPr lang="es-ES" sz="2400" dirty="0">
              <a:latin typeface="+mn-lt"/>
              <a:cs typeface="Calibri" panose="020F0502020204030204"/>
            </a:endParaRPr>
          </a:p>
          <a:p>
            <a:pPr algn="just"/>
            <a:r>
              <a:rPr lang="es-ES" sz="2400" dirty="0">
                <a:latin typeface="+mn-lt"/>
              </a:rPr>
              <a:t>Publicar su producto en un supermercado o en un folleto publicitario que reciban por correo o conseguir que se suscriban a su boletín electrónico podría funcionar. </a:t>
            </a:r>
            <a:endParaRPr lang="en-IE" dirty="0">
              <a:cs typeface="Calibri" panose="020F0502020204030204"/>
            </a:endParaRPr>
          </a:p>
        </p:txBody>
      </p:sp>
      <p:sp>
        <p:nvSpPr>
          <p:cNvPr id="3" name="Text Placeholder 2">
            <a:extLst>
              <a:ext uri="{FF2B5EF4-FFF2-40B4-BE49-F238E27FC236}">
                <a16:creationId xmlns:a16="http://schemas.microsoft.com/office/drawing/2014/main" id="{2F5EC0B3-F09A-9D87-BB66-6137A2D01999}"/>
              </a:ext>
            </a:extLst>
          </p:cNvPr>
          <p:cNvSpPr>
            <a:spLocks noGrp="1"/>
          </p:cNvSpPr>
          <p:nvPr>
            <p:ph type="body" sz="quarter" idx="22"/>
          </p:nvPr>
        </p:nvSpPr>
        <p:spPr>
          <a:xfrm>
            <a:off x="0" y="242533"/>
            <a:ext cx="4692770" cy="1120441"/>
          </a:xfrm>
          <a:solidFill>
            <a:srgbClr val="FED100"/>
          </a:solidFill>
        </p:spPr>
        <p:txBody>
          <a:bodyPr>
            <a:normAutofit fontScale="85000" lnSpcReduction="20000"/>
          </a:bodyPr>
          <a:lstStyle/>
          <a:p>
            <a:pPr marL="180000"/>
            <a:r>
              <a:rPr lang="es-ES" dirty="0"/>
              <a:t>Consejos para dirigirse con éxito a las personas mayores</a:t>
            </a:r>
          </a:p>
        </p:txBody>
      </p:sp>
      <p:sp>
        <p:nvSpPr>
          <p:cNvPr id="5" name="Text Placeholder 4">
            <a:extLst>
              <a:ext uri="{FF2B5EF4-FFF2-40B4-BE49-F238E27FC236}">
                <a16:creationId xmlns:a16="http://schemas.microsoft.com/office/drawing/2014/main" id="{50C587F3-B44F-2F84-A40F-08C394C725FF}"/>
              </a:ext>
            </a:extLst>
          </p:cNvPr>
          <p:cNvSpPr>
            <a:spLocks noGrp="1"/>
          </p:cNvSpPr>
          <p:nvPr>
            <p:ph type="body" sz="quarter" idx="24"/>
          </p:nvPr>
        </p:nvSpPr>
        <p:spPr/>
        <p:txBody>
          <a:bodyPr/>
          <a:lstStyle/>
          <a:p>
            <a:r>
              <a:rPr lang="en-IE" b="1"/>
              <a:t>6</a:t>
            </a:r>
          </a:p>
        </p:txBody>
      </p:sp>
      <p:pic>
        <p:nvPicPr>
          <p:cNvPr id="8" name="Picture 7" descr="Person reading book">
            <a:extLst>
              <a:ext uri="{FF2B5EF4-FFF2-40B4-BE49-F238E27FC236}">
                <a16:creationId xmlns:a16="http://schemas.microsoft.com/office/drawing/2014/main" id="{47752C23-DF6C-44BD-44D2-0FDF0D0E26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6000" y="2328125"/>
            <a:ext cx="5373739" cy="3865568"/>
          </a:xfrm>
          <a:prstGeom prst="rect">
            <a:avLst/>
          </a:prstGeom>
        </p:spPr>
      </p:pic>
      <p:pic>
        <p:nvPicPr>
          <p:cNvPr id="10" name="Graphic 9" descr="Envelope with solid fill">
            <a:extLst>
              <a:ext uri="{FF2B5EF4-FFF2-40B4-BE49-F238E27FC236}">
                <a16:creationId xmlns:a16="http://schemas.microsoft.com/office/drawing/2014/main" id="{6E4DDE3A-05B3-3473-E423-ADA5530AB9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14452" y="415207"/>
            <a:ext cx="1154422" cy="1154422"/>
          </a:xfrm>
          <a:prstGeom prst="rect">
            <a:avLst/>
          </a:prstGeom>
        </p:spPr>
      </p:pic>
      <p:sp>
        <p:nvSpPr>
          <p:cNvPr id="11" name="Textfeld 9">
            <a:extLst>
              <a:ext uri="{FF2B5EF4-FFF2-40B4-BE49-F238E27FC236}">
                <a16:creationId xmlns:a16="http://schemas.microsoft.com/office/drawing/2014/main" id="{E9B3F9E8-9793-4074-402F-08C824A6F405}"/>
              </a:ext>
            </a:extLst>
          </p:cNvPr>
          <p:cNvSpPr txBox="1"/>
          <p:nvPr/>
        </p:nvSpPr>
        <p:spPr>
          <a:xfrm>
            <a:off x="1202635" y="6307690"/>
            <a:ext cx="1689373" cy="307777"/>
          </a:xfrm>
          <a:prstGeom prst="rect">
            <a:avLst/>
          </a:prstGeom>
          <a:noFill/>
        </p:spPr>
        <p:txBody>
          <a:bodyPr wrap="none" rtlCol="0">
            <a:spAutoFit/>
          </a:bodyPr>
          <a:lstStyle/>
          <a:p>
            <a:r>
              <a:rPr lang="en-GB" sz="1400" dirty="0">
                <a:solidFill>
                  <a:srgbClr val="1188A3"/>
                </a:solidFill>
              </a:rPr>
              <a:t>Fuente: </a:t>
            </a:r>
            <a:r>
              <a:rPr lang="en-GB" sz="1400" dirty="0">
                <a:solidFill>
                  <a:srgbClr val="1188A3"/>
                </a:solidFill>
                <a:hlinkClick r:id="rId5">
                  <a:extLst>
                    <a:ext uri="{A12FA001-AC4F-418D-AE19-62706E023703}">
                      <ahyp:hlinkClr xmlns:ahyp="http://schemas.microsoft.com/office/drawing/2018/hyperlinkcolor" val="tx"/>
                    </a:ext>
                  </a:extLst>
                </a:hlinkClick>
              </a:rPr>
              <a:t>Alton (2017)</a:t>
            </a:r>
            <a:endParaRPr lang="en-GB" sz="1400" dirty="0">
              <a:solidFill>
                <a:srgbClr val="1188A3"/>
              </a:solidFill>
            </a:endParaRPr>
          </a:p>
        </p:txBody>
      </p:sp>
    </p:spTree>
    <p:extLst>
      <p:ext uri="{BB962C8B-B14F-4D97-AF65-F5344CB8AC3E}">
        <p14:creationId xmlns:p14="http://schemas.microsoft.com/office/powerpoint/2010/main" val="2882667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1F4BD7-3284-4F97-B990-B4B5662F4A41}"/>
              </a:ext>
            </a:extLst>
          </p:cNvPr>
          <p:cNvSpPr>
            <a:spLocks noGrp="1"/>
          </p:cNvSpPr>
          <p:nvPr>
            <p:ph type="body" sz="quarter" idx="20"/>
          </p:nvPr>
        </p:nvSpPr>
        <p:spPr>
          <a:xfrm>
            <a:off x="533761" y="1393052"/>
            <a:ext cx="4692770" cy="3722513"/>
          </a:xfrm>
        </p:spPr>
        <p:txBody>
          <a:bodyPr vert="horz" lIns="91440" tIns="45720" rIns="91440" bIns="45720" rtlCol="0" anchor="t">
            <a:noAutofit/>
          </a:bodyPr>
          <a:lstStyle/>
          <a:p>
            <a:r>
              <a:rPr lang="en-IE" sz="2800" b="1" dirty="0" err="1"/>
              <a:t>Personalizar</a:t>
            </a:r>
            <a:r>
              <a:rPr lang="en-IE" sz="2800" b="1" dirty="0"/>
              <a:t> </a:t>
            </a:r>
            <a:r>
              <a:rPr lang="en-IE" sz="2800" b="1" dirty="0" err="1"/>
              <a:t>su</a:t>
            </a:r>
            <a:r>
              <a:rPr lang="en-IE" sz="2800" b="1" dirty="0"/>
              <a:t> </a:t>
            </a:r>
            <a:r>
              <a:rPr lang="en-IE" sz="2800" b="1" dirty="0" err="1"/>
              <a:t>experiencia</a:t>
            </a:r>
            <a:endParaRPr lang="en-IE" sz="2800" b="1" dirty="0"/>
          </a:p>
          <a:p>
            <a:pPr algn="just"/>
            <a:r>
              <a:rPr lang="es-ES" dirty="0"/>
              <a:t>Cuando se personaliza una experiencia para alguien, éste la recuerda durante mucho tiempo. Dado que los baby </a:t>
            </a:r>
            <a:r>
              <a:rPr lang="es-ES" dirty="0" err="1"/>
              <a:t>boomers</a:t>
            </a:r>
            <a:r>
              <a:rPr lang="es-ES" dirty="0"/>
              <a:t> están acostumbrados a ese "toque personal", asegúrese de incorporar algo de personalización en sus esfuerzos. Esto puede ser tan sencillo como hacer que una persona viva responda a las consultas del servicio de atención al cliente con una simple llamada telefónica.</a:t>
            </a:r>
            <a:endParaRPr lang="en-IE" dirty="0">
              <a:cs typeface="Calibri" panose="020F0502020204030204"/>
            </a:endParaRPr>
          </a:p>
        </p:txBody>
      </p:sp>
      <p:sp>
        <p:nvSpPr>
          <p:cNvPr id="3" name="Text Placeholder 2">
            <a:extLst>
              <a:ext uri="{FF2B5EF4-FFF2-40B4-BE49-F238E27FC236}">
                <a16:creationId xmlns:a16="http://schemas.microsoft.com/office/drawing/2014/main" id="{2F5EC0B3-F09A-9D87-BB66-6137A2D01999}"/>
              </a:ext>
            </a:extLst>
          </p:cNvPr>
          <p:cNvSpPr>
            <a:spLocks noGrp="1"/>
          </p:cNvSpPr>
          <p:nvPr>
            <p:ph type="body" sz="quarter" idx="22"/>
          </p:nvPr>
        </p:nvSpPr>
        <p:spPr>
          <a:xfrm>
            <a:off x="0" y="242533"/>
            <a:ext cx="4692770" cy="1120441"/>
          </a:xfrm>
          <a:solidFill>
            <a:srgbClr val="FED100"/>
          </a:solidFill>
        </p:spPr>
        <p:txBody>
          <a:bodyPr>
            <a:normAutofit fontScale="85000" lnSpcReduction="20000"/>
          </a:bodyPr>
          <a:lstStyle/>
          <a:p>
            <a:pPr marL="180000"/>
            <a:r>
              <a:rPr lang="es-ES" dirty="0"/>
              <a:t>Consejos para dirigirse con éxito a las personas mayores</a:t>
            </a:r>
          </a:p>
        </p:txBody>
      </p:sp>
      <p:sp>
        <p:nvSpPr>
          <p:cNvPr id="5" name="Text Placeholder 4">
            <a:extLst>
              <a:ext uri="{FF2B5EF4-FFF2-40B4-BE49-F238E27FC236}">
                <a16:creationId xmlns:a16="http://schemas.microsoft.com/office/drawing/2014/main" id="{50C587F3-B44F-2F84-A40F-08C394C725FF}"/>
              </a:ext>
            </a:extLst>
          </p:cNvPr>
          <p:cNvSpPr>
            <a:spLocks noGrp="1"/>
          </p:cNvSpPr>
          <p:nvPr>
            <p:ph type="body" sz="quarter" idx="24"/>
          </p:nvPr>
        </p:nvSpPr>
        <p:spPr/>
        <p:txBody>
          <a:bodyPr/>
          <a:lstStyle/>
          <a:p>
            <a:r>
              <a:rPr lang="en-IE" b="1"/>
              <a:t>7</a:t>
            </a:r>
          </a:p>
        </p:txBody>
      </p:sp>
      <p:sp>
        <p:nvSpPr>
          <p:cNvPr id="6" name="Textfeld 9">
            <a:extLst>
              <a:ext uri="{FF2B5EF4-FFF2-40B4-BE49-F238E27FC236}">
                <a16:creationId xmlns:a16="http://schemas.microsoft.com/office/drawing/2014/main" id="{38AFD6B0-8D88-81D6-4C51-35ED29C1F701}"/>
              </a:ext>
            </a:extLst>
          </p:cNvPr>
          <p:cNvSpPr txBox="1"/>
          <p:nvPr/>
        </p:nvSpPr>
        <p:spPr>
          <a:xfrm>
            <a:off x="1202635" y="6307690"/>
            <a:ext cx="1689373" cy="307777"/>
          </a:xfrm>
          <a:prstGeom prst="rect">
            <a:avLst/>
          </a:prstGeom>
          <a:noFill/>
        </p:spPr>
        <p:txBody>
          <a:bodyPr wrap="none" rtlCol="0">
            <a:spAutoFit/>
          </a:bodyPr>
          <a:lstStyle/>
          <a:p>
            <a:r>
              <a:rPr lang="en-GB" sz="1400" dirty="0">
                <a:solidFill>
                  <a:srgbClr val="1188A3"/>
                </a:solidFill>
              </a:rPr>
              <a:t>Fuente: </a:t>
            </a:r>
            <a:r>
              <a:rPr lang="en-GB" sz="1400" dirty="0">
                <a:solidFill>
                  <a:srgbClr val="1188A3"/>
                </a:solidFill>
                <a:hlinkClick r:id="rId2">
                  <a:extLst>
                    <a:ext uri="{A12FA001-AC4F-418D-AE19-62706E023703}">
                      <ahyp:hlinkClr xmlns:ahyp="http://schemas.microsoft.com/office/drawing/2018/hyperlinkcolor" val="tx"/>
                    </a:ext>
                  </a:extLst>
                </a:hlinkClick>
              </a:rPr>
              <a:t>Alton (2017)</a:t>
            </a:r>
            <a:endParaRPr lang="en-GB" sz="1400" dirty="0">
              <a:solidFill>
                <a:srgbClr val="1188A3"/>
              </a:solidFill>
            </a:endParaRPr>
          </a:p>
        </p:txBody>
      </p:sp>
      <p:pic>
        <p:nvPicPr>
          <p:cNvPr id="7" name="Picture 6">
            <a:hlinkClick r:id="rId3"/>
            <a:extLst>
              <a:ext uri="{FF2B5EF4-FFF2-40B4-BE49-F238E27FC236}">
                <a16:creationId xmlns:a16="http://schemas.microsoft.com/office/drawing/2014/main" id="{BCA86208-D6FD-1507-769A-DACB64768B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68636" y="712471"/>
            <a:ext cx="2013613" cy="2059118"/>
          </a:xfrm>
          <a:prstGeom prst="rect">
            <a:avLst/>
          </a:prstGeom>
        </p:spPr>
      </p:pic>
      <p:sp>
        <p:nvSpPr>
          <p:cNvPr id="9" name="TextBox 8">
            <a:extLst>
              <a:ext uri="{FF2B5EF4-FFF2-40B4-BE49-F238E27FC236}">
                <a16:creationId xmlns:a16="http://schemas.microsoft.com/office/drawing/2014/main" id="{37E57F31-3E1B-2085-01CD-4EDD69749628}"/>
              </a:ext>
            </a:extLst>
          </p:cNvPr>
          <p:cNvSpPr txBox="1"/>
          <p:nvPr/>
        </p:nvSpPr>
        <p:spPr>
          <a:xfrm>
            <a:off x="5607698" y="2849361"/>
            <a:ext cx="6249686" cy="3477875"/>
          </a:xfrm>
          <a:prstGeom prst="rect">
            <a:avLst/>
          </a:prstGeom>
          <a:noFill/>
        </p:spPr>
        <p:txBody>
          <a:bodyPr wrap="square" lIns="91440" tIns="45720" rIns="91440" bIns="45720" anchor="t">
            <a:spAutoFit/>
          </a:bodyPr>
          <a:lstStyle/>
          <a:p>
            <a:pPr algn="just"/>
            <a:r>
              <a:rPr lang="es-ES" sz="2200" b="0" i="1" dirty="0">
                <a:solidFill>
                  <a:srgbClr val="000000"/>
                </a:solidFill>
                <a:effectLst/>
              </a:rPr>
              <a:t>La chef Joyce Timmins ha trabajado en algunas de las mejores cocinas de Irlanda. Pero su pasión por desafiar la cocina institucional en el sistema sanitario se ha convertido en el trabajo y el sueño de su vida. </a:t>
            </a:r>
            <a:endParaRPr lang="es-ES"/>
          </a:p>
          <a:p>
            <a:pPr algn="just"/>
            <a:r>
              <a:rPr lang="es-ES" sz="2200" b="0" i="1" dirty="0">
                <a:solidFill>
                  <a:srgbClr val="000000"/>
                </a:solidFill>
                <a:effectLst/>
              </a:rPr>
              <a:t>Joyce creó Pure </a:t>
            </a:r>
            <a:r>
              <a:rPr lang="es-ES" sz="2200" b="0" i="1" dirty="0" err="1">
                <a:solidFill>
                  <a:srgbClr val="000000"/>
                </a:solidFill>
                <a:effectLst/>
              </a:rPr>
              <a:t>Joy</a:t>
            </a:r>
            <a:r>
              <a:rPr lang="es-ES" sz="2200" b="0" i="1" dirty="0">
                <a:solidFill>
                  <a:srgbClr val="000000"/>
                </a:solidFill>
                <a:effectLst/>
              </a:rPr>
              <a:t> para devolver la alegría a la hora de comer a los pacientes del sector sanitario y a los residentes de las residencias. Su filosofía es la atención personalizada a través de menús personalizados, creados para satisfacer las necesidades individuales de las personas mayores.</a:t>
            </a:r>
            <a:endParaRPr lang="en-IE" sz="2200" i="1" dirty="0">
              <a:solidFill>
                <a:srgbClr val="000000"/>
              </a:solidFill>
              <a:cs typeface="Calibri" panose="020F0502020204030204"/>
            </a:endParaRPr>
          </a:p>
        </p:txBody>
      </p:sp>
    </p:spTree>
    <p:extLst>
      <p:ext uri="{BB962C8B-B14F-4D97-AF65-F5344CB8AC3E}">
        <p14:creationId xmlns:p14="http://schemas.microsoft.com/office/powerpoint/2010/main" val="1450511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8DDAA707-DDEC-EB31-34ED-E7E1AA190CF9}"/>
              </a:ext>
            </a:extLst>
          </p:cNvPr>
          <p:cNvSpPr txBox="1">
            <a:spLocks/>
          </p:cNvSpPr>
          <p:nvPr/>
        </p:nvSpPr>
        <p:spPr>
          <a:xfrm>
            <a:off x="448575" y="1388125"/>
            <a:ext cx="5943726" cy="397472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r>
              <a:rPr lang="es-ES" dirty="0"/>
              <a:t>La cocina es el corazón del hogar, por lo que los utensilios de cocina o el menaje del hogar ocupan sin duda un lugar destacado entre los artículos promocionales para personas mayores. Especialmente los artículos que pueden hacer la vida más fácil.</a:t>
            </a:r>
            <a:endParaRPr lang="es-ES"/>
          </a:p>
          <a:p>
            <a:pPr marL="0" indent="0" algn="just"/>
            <a:r>
              <a:rPr lang="es-ES" dirty="0"/>
              <a:t>"La mayoría de las personas mayores valoran su independencia y preferirían seguir viviendo en sus propios hogares. En 2011, la proporción de personas mayores en la UE con edades comprendidas entre los 65 y los 84 años que vivían en un hogar institucional (instituciones sanitarias o instituciones para jubilados o personas mayores) era solo del 1,7%." </a:t>
            </a:r>
            <a:r>
              <a:rPr lang="en-US" dirty="0">
                <a:solidFill>
                  <a:srgbClr val="1188A3"/>
                </a:solidFill>
                <a:hlinkClick r:id="rId2">
                  <a:extLst>
                    <a:ext uri="{A12FA001-AC4F-418D-AE19-62706E023703}">
                      <ahyp:hlinkClr xmlns:ahyp="http://schemas.microsoft.com/office/drawing/2018/hyperlinkcolor" val="tx"/>
                    </a:ext>
                  </a:extLst>
                </a:hlinkClick>
              </a:rPr>
              <a:t>Fuente</a:t>
            </a:r>
            <a:endParaRPr lang="en-GB" dirty="0">
              <a:solidFill>
                <a:srgbClr val="1188A3"/>
              </a:solidFill>
              <a:cs typeface="Calibri" panose="020F0502020204030204"/>
            </a:endParaRPr>
          </a:p>
        </p:txBody>
      </p:sp>
      <p:sp>
        <p:nvSpPr>
          <p:cNvPr id="5" name="Picture Placeholder 4">
            <a:extLst>
              <a:ext uri="{FF2B5EF4-FFF2-40B4-BE49-F238E27FC236}">
                <a16:creationId xmlns:a16="http://schemas.microsoft.com/office/drawing/2014/main" id="{CE854565-57E7-3DEA-3BD1-1F5C880F117A}"/>
              </a:ext>
            </a:extLst>
          </p:cNvPr>
          <p:cNvSpPr>
            <a:spLocks noGrp="1"/>
          </p:cNvSpPr>
          <p:nvPr>
            <p:ph type="pic" sz="quarter" idx="10"/>
          </p:nvPr>
        </p:nvSpPr>
        <p:spPr/>
      </p:sp>
      <p:pic>
        <p:nvPicPr>
          <p:cNvPr id="10" name="Picture 9">
            <a:extLst>
              <a:ext uri="{FF2B5EF4-FFF2-40B4-BE49-F238E27FC236}">
                <a16:creationId xmlns:a16="http://schemas.microsoft.com/office/drawing/2014/main" id="{F0135E28-AC37-A6D3-CE7F-2490650910E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654" r="3216"/>
          <a:stretch/>
        </p:blipFill>
        <p:spPr>
          <a:xfrm>
            <a:off x="6392300" y="210192"/>
            <a:ext cx="5799701" cy="5574583"/>
          </a:xfrm>
          <a:prstGeom prst="rect">
            <a:avLst/>
          </a:prstGeom>
        </p:spPr>
      </p:pic>
      <p:sp>
        <p:nvSpPr>
          <p:cNvPr id="11" name="Text Placeholder 3">
            <a:extLst>
              <a:ext uri="{FF2B5EF4-FFF2-40B4-BE49-F238E27FC236}">
                <a16:creationId xmlns:a16="http://schemas.microsoft.com/office/drawing/2014/main" id="{5D7767C7-4617-B36F-F988-496E3DD2BE32}"/>
              </a:ext>
            </a:extLst>
          </p:cNvPr>
          <p:cNvSpPr txBox="1">
            <a:spLocks/>
          </p:cNvSpPr>
          <p:nvPr/>
        </p:nvSpPr>
        <p:spPr>
          <a:xfrm>
            <a:off x="146731" y="675091"/>
            <a:ext cx="4716425" cy="582221"/>
          </a:xfrm>
          <a:prstGeom prst="rect">
            <a:avLst/>
          </a:prstGeom>
          <a:solidFill>
            <a:srgbClr val="FFD100"/>
          </a:solid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err="1"/>
              <a:t>Inspírate</a:t>
            </a:r>
            <a:endParaRPr lang="en-IE" dirty="0"/>
          </a:p>
        </p:txBody>
      </p:sp>
      <p:sp>
        <p:nvSpPr>
          <p:cNvPr id="3" name="Textplatzhalter 2">
            <a:extLst>
              <a:ext uri="{FF2B5EF4-FFF2-40B4-BE49-F238E27FC236}">
                <a16:creationId xmlns:a16="http://schemas.microsoft.com/office/drawing/2014/main" id="{7FBBCA1F-A518-8EB7-51A8-FE34E728BF49}"/>
              </a:ext>
            </a:extLst>
          </p:cNvPr>
          <p:cNvSpPr>
            <a:spLocks noGrp="1"/>
          </p:cNvSpPr>
          <p:nvPr>
            <p:ph type="body" sz="quarter" idx="16"/>
          </p:nvPr>
        </p:nvSpPr>
        <p:spPr>
          <a:xfrm>
            <a:off x="3806891" y="0"/>
            <a:ext cx="8385110" cy="582221"/>
          </a:xfrm>
          <a:solidFill>
            <a:srgbClr val="85D2E1"/>
          </a:solidFill>
        </p:spPr>
        <p:txBody>
          <a:bodyPr vert="horz" lIns="91440" tIns="45720" rIns="91440" bIns="45720" rtlCol="0" anchor="t">
            <a:noAutofit/>
          </a:bodyPr>
          <a:lstStyle/>
          <a:p>
            <a:pPr algn="ctr"/>
            <a:r>
              <a:rPr lang="es-ES" b="1" dirty="0"/>
              <a:t>Recompensas o regalos para los mayores</a:t>
            </a:r>
          </a:p>
        </p:txBody>
      </p:sp>
    </p:spTree>
    <p:extLst>
      <p:ext uri="{BB962C8B-B14F-4D97-AF65-F5344CB8AC3E}">
        <p14:creationId xmlns:p14="http://schemas.microsoft.com/office/powerpoint/2010/main" val="956016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FD3AD4-C637-1D53-11A7-4CF4017C58A0}"/>
              </a:ext>
            </a:extLst>
          </p:cNvPr>
          <p:cNvSpPr>
            <a:spLocks noGrp="1"/>
          </p:cNvSpPr>
          <p:nvPr>
            <p:ph type="body" sz="quarter" idx="18"/>
          </p:nvPr>
        </p:nvSpPr>
        <p:spPr>
          <a:xfrm>
            <a:off x="423593" y="2194333"/>
            <a:ext cx="6135827" cy="3867704"/>
          </a:xfrm>
        </p:spPr>
        <p:txBody>
          <a:bodyPr vert="horz" lIns="91440" tIns="45720" rIns="91440" bIns="45720" rtlCol="0" anchor="t">
            <a:normAutofit lnSpcReduction="10000"/>
          </a:bodyPr>
          <a:lstStyle/>
          <a:p>
            <a:pPr indent="0"/>
            <a:r>
              <a:rPr lang="en-GB" b="1" dirty="0"/>
              <a:t>Diarios </a:t>
            </a:r>
            <a:r>
              <a:rPr lang="en-GB" b="1" dirty="0" err="1"/>
              <a:t>personalizados</a:t>
            </a:r>
            <a:endParaRPr lang="en-GB" b="1" dirty="0"/>
          </a:p>
          <a:p>
            <a:pPr indent="0" algn="just"/>
            <a:r>
              <a:rPr lang="es-ES" dirty="0"/>
              <a:t>Escribir un diario es un buen </a:t>
            </a:r>
            <a:r>
              <a:rPr lang="es-ES" b="1" dirty="0"/>
              <a:t>pasatiempo </a:t>
            </a:r>
            <a:r>
              <a:rPr lang="es-ES" dirty="0"/>
              <a:t>para las personas mayores, ya que mantiene la mente </a:t>
            </a:r>
            <a:r>
              <a:rPr lang="es-ES" b="1" dirty="0"/>
              <a:t>activa</a:t>
            </a:r>
            <a:r>
              <a:rPr lang="en-GB" dirty="0"/>
              <a:t>. </a:t>
            </a:r>
            <a:r>
              <a:rPr lang="es-ES" dirty="0"/>
              <a:t>También pueden anotar recuerdos o historias especiales para conservarlos para sus nietos</a:t>
            </a:r>
            <a:r>
              <a:rPr lang="en-GB" dirty="0"/>
              <a:t>. </a:t>
            </a:r>
            <a:r>
              <a:rPr lang="es-ES" dirty="0"/>
              <a:t>Esto es importante, ya que el 40% de las personas experimentan algún tipo de pérdida de memoria después de cumplir los 65 años. Imprima un mensaje edificante en cuadernos de espiral personalizados si necesita </a:t>
            </a:r>
            <a:r>
              <a:rPr lang="es-ES" b="1" dirty="0"/>
              <a:t>regalos promocionales</a:t>
            </a:r>
            <a:r>
              <a:rPr lang="es-ES" dirty="0"/>
              <a:t> para personas mayores. </a:t>
            </a:r>
            <a:endParaRPr lang="en-GB" dirty="0">
              <a:cs typeface="Calibri" panose="020F0502020204030204"/>
            </a:endParaRPr>
          </a:p>
        </p:txBody>
      </p:sp>
      <p:sp>
        <p:nvSpPr>
          <p:cNvPr id="3" name="Text Placeholder 2">
            <a:extLst>
              <a:ext uri="{FF2B5EF4-FFF2-40B4-BE49-F238E27FC236}">
                <a16:creationId xmlns:a16="http://schemas.microsoft.com/office/drawing/2014/main" id="{1F469D03-1D8C-F2AE-64EE-16900BE22F64}"/>
              </a:ext>
            </a:extLst>
          </p:cNvPr>
          <p:cNvSpPr>
            <a:spLocks noGrp="1"/>
          </p:cNvSpPr>
          <p:nvPr>
            <p:ph type="body" sz="quarter" idx="16"/>
          </p:nvPr>
        </p:nvSpPr>
        <p:spPr>
          <a:xfrm>
            <a:off x="691949" y="1516286"/>
            <a:ext cx="10808102" cy="582221"/>
          </a:xfrm>
        </p:spPr>
        <p:txBody>
          <a:bodyPr vert="horz" lIns="91440" tIns="45720" rIns="91440" bIns="45720" rtlCol="0" anchor="t">
            <a:normAutofit lnSpcReduction="10000"/>
          </a:bodyPr>
          <a:lstStyle/>
          <a:p>
            <a:r>
              <a:rPr lang="es-ES" dirty="0">
                <a:ea typeface="+mn-lt"/>
                <a:cs typeface="+mn-lt"/>
              </a:rPr>
              <a:t>Recompensas o regalos para los mayores </a:t>
            </a:r>
            <a:r>
              <a:rPr lang="en-GB" dirty="0">
                <a:ea typeface="+mn-lt"/>
                <a:cs typeface="+mn-lt"/>
              </a:rPr>
              <a:t>		</a:t>
            </a:r>
          </a:p>
        </p:txBody>
      </p:sp>
      <p:pic>
        <p:nvPicPr>
          <p:cNvPr id="2051" name="Picture 3" descr="personalized journals">
            <a:extLst>
              <a:ext uri="{FF2B5EF4-FFF2-40B4-BE49-F238E27FC236}">
                <a16:creationId xmlns:a16="http://schemas.microsoft.com/office/drawing/2014/main" id="{965DA223-E0E8-78BF-73DF-5F2C32C0A65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28864" y="2063324"/>
            <a:ext cx="4371187" cy="32783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0B278E8-C732-503D-993D-49BA9779A72E}"/>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Placeholder 3">
            <a:extLst>
              <a:ext uri="{FF2B5EF4-FFF2-40B4-BE49-F238E27FC236}">
                <a16:creationId xmlns:a16="http://schemas.microsoft.com/office/drawing/2014/main" id="{961D4E04-16BE-2956-3117-444F5FAA6B57}"/>
              </a:ext>
            </a:extLst>
          </p:cNvPr>
          <p:cNvSpPr txBox="1">
            <a:spLocks/>
          </p:cNvSpPr>
          <p:nvPr/>
        </p:nvSpPr>
        <p:spPr>
          <a:xfrm>
            <a:off x="118740" y="448164"/>
            <a:ext cx="4716425" cy="582221"/>
          </a:xfrm>
          <a:prstGeom prst="rect">
            <a:avLst/>
          </a:prstGeom>
          <a:solidFill>
            <a:srgbClr val="FFD100"/>
          </a:solid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err="1"/>
              <a:t>Inspírate</a:t>
            </a:r>
            <a:endParaRPr lang="en-IE" dirty="0"/>
          </a:p>
        </p:txBody>
      </p:sp>
    </p:spTree>
    <p:extLst>
      <p:ext uri="{BB962C8B-B14F-4D97-AF65-F5344CB8AC3E}">
        <p14:creationId xmlns:p14="http://schemas.microsoft.com/office/powerpoint/2010/main" val="3074236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6FADB71-B672-F267-F326-9C1C67B502CE}"/>
              </a:ext>
            </a:extLst>
          </p:cNvPr>
          <p:cNvSpPr>
            <a:spLocks noGrp="1"/>
          </p:cNvSpPr>
          <p:nvPr>
            <p:ph type="body" sz="quarter" idx="16"/>
          </p:nvPr>
        </p:nvSpPr>
        <p:spPr>
          <a:xfrm>
            <a:off x="2149154" y="934084"/>
            <a:ext cx="5712698" cy="1968142"/>
          </a:xfrm>
        </p:spPr>
        <p:txBody>
          <a:bodyPr>
            <a:noAutofit/>
          </a:bodyPr>
          <a:lstStyle/>
          <a:p>
            <a:r>
              <a:rPr lang="es-ES" dirty="0"/>
              <a:t>Creación de una estrategia de marketing</a:t>
            </a:r>
            <a:endParaRPr lang="en-GB" dirty="0"/>
          </a:p>
        </p:txBody>
      </p:sp>
      <p:sp>
        <p:nvSpPr>
          <p:cNvPr id="3" name="Textplatzhalter 2">
            <a:extLst>
              <a:ext uri="{FF2B5EF4-FFF2-40B4-BE49-F238E27FC236}">
                <a16:creationId xmlns:a16="http://schemas.microsoft.com/office/drawing/2014/main" id="{98194BFA-9312-CFBF-A074-5343CE93757F}"/>
              </a:ext>
            </a:extLst>
          </p:cNvPr>
          <p:cNvSpPr>
            <a:spLocks noGrp="1"/>
          </p:cNvSpPr>
          <p:nvPr>
            <p:ph type="body" sz="quarter" idx="17"/>
          </p:nvPr>
        </p:nvSpPr>
        <p:spPr/>
        <p:txBody>
          <a:bodyPr>
            <a:normAutofit fontScale="85000" lnSpcReduction="20000"/>
          </a:bodyPr>
          <a:lstStyle/>
          <a:p>
            <a:r>
              <a:rPr lang="en-GB"/>
              <a:t>02</a:t>
            </a:r>
          </a:p>
        </p:txBody>
      </p:sp>
    </p:spTree>
    <p:extLst>
      <p:ext uri="{BB962C8B-B14F-4D97-AF65-F5344CB8AC3E}">
        <p14:creationId xmlns:p14="http://schemas.microsoft.com/office/powerpoint/2010/main" val="3172279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D4FB8D-0E48-67D4-4FB3-F11804DB4785}"/>
              </a:ext>
            </a:extLst>
          </p:cNvPr>
          <p:cNvSpPr>
            <a:spLocks noGrp="1"/>
          </p:cNvSpPr>
          <p:nvPr>
            <p:ph type="body" sz="quarter" idx="15"/>
          </p:nvPr>
        </p:nvSpPr>
        <p:spPr/>
        <p:txBody>
          <a:bodyPr/>
          <a:lstStyle/>
          <a:p>
            <a:r>
              <a:rPr lang="en-IE"/>
              <a:t>2</a:t>
            </a:r>
          </a:p>
        </p:txBody>
      </p:sp>
      <p:sp>
        <p:nvSpPr>
          <p:cNvPr id="6" name="Text Placeholder 5">
            <a:extLst>
              <a:ext uri="{FF2B5EF4-FFF2-40B4-BE49-F238E27FC236}">
                <a16:creationId xmlns:a16="http://schemas.microsoft.com/office/drawing/2014/main" id="{56B540B9-D0B9-7AB4-0A36-F42C67923391}"/>
              </a:ext>
            </a:extLst>
          </p:cNvPr>
          <p:cNvSpPr>
            <a:spLocks noGrp="1"/>
          </p:cNvSpPr>
          <p:nvPr>
            <p:ph type="body" sz="quarter" idx="19"/>
          </p:nvPr>
        </p:nvSpPr>
        <p:spPr/>
        <p:txBody>
          <a:bodyPr/>
          <a:lstStyle/>
          <a:p>
            <a:r>
              <a:rPr lang="en-IE"/>
              <a:t>3</a:t>
            </a:r>
          </a:p>
        </p:txBody>
      </p:sp>
      <p:sp>
        <p:nvSpPr>
          <p:cNvPr id="7" name="Text Placeholder 6">
            <a:extLst>
              <a:ext uri="{FF2B5EF4-FFF2-40B4-BE49-F238E27FC236}">
                <a16:creationId xmlns:a16="http://schemas.microsoft.com/office/drawing/2014/main" id="{430C225C-8E39-7048-942A-D984770625C4}"/>
              </a:ext>
            </a:extLst>
          </p:cNvPr>
          <p:cNvSpPr>
            <a:spLocks noGrp="1"/>
          </p:cNvSpPr>
          <p:nvPr>
            <p:ph type="body" sz="quarter" idx="20"/>
          </p:nvPr>
        </p:nvSpPr>
        <p:spPr/>
        <p:txBody>
          <a:bodyPr/>
          <a:lstStyle/>
          <a:p>
            <a:r>
              <a:rPr lang="en-IE" b="1" dirty="0" err="1"/>
              <a:t>Emprender</a:t>
            </a:r>
            <a:r>
              <a:rPr lang="en-IE" b="1" dirty="0"/>
              <a:t> </a:t>
            </a:r>
            <a:r>
              <a:rPr lang="en-IE" b="1" dirty="0" err="1"/>
              <a:t>perspectivas</a:t>
            </a:r>
            <a:r>
              <a:rPr lang="en-IE" b="1" dirty="0"/>
              <a:t> de </a:t>
            </a:r>
            <a:r>
              <a:rPr lang="en-IE" b="1" dirty="0" err="1"/>
              <a:t>investigación</a:t>
            </a:r>
            <a:endParaRPr lang="en-IE" b="1" dirty="0"/>
          </a:p>
        </p:txBody>
      </p:sp>
      <p:sp>
        <p:nvSpPr>
          <p:cNvPr id="8" name="Text Placeholder 7">
            <a:extLst>
              <a:ext uri="{FF2B5EF4-FFF2-40B4-BE49-F238E27FC236}">
                <a16:creationId xmlns:a16="http://schemas.microsoft.com/office/drawing/2014/main" id="{68134D4E-F625-00B6-C91E-165345131089}"/>
              </a:ext>
            </a:extLst>
          </p:cNvPr>
          <p:cNvSpPr>
            <a:spLocks noGrp="1"/>
          </p:cNvSpPr>
          <p:nvPr>
            <p:ph type="body" sz="quarter" idx="21"/>
          </p:nvPr>
        </p:nvSpPr>
        <p:spPr/>
        <p:txBody>
          <a:bodyPr/>
          <a:lstStyle/>
          <a:p>
            <a:r>
              <a:rPr lang="en-IE"/>
              <a:t>4</a:t>
            </a:r>
          </a:p>
        </p:txBody>
      </p:sp>
      <p:sp>
        <p:nvSpPr>
          <p:cNvPr id="9" name="Text Placeholder 8">
            <a:extLst>
              <a:ext uri="{FF2B5EF4-FFF2-40B4-BE49-F238E27FC236}">
                <a16:creationId xmlns:a16="http://schemas.microsoft.com/office/drawing/2014/main" id="{EF78C84C-152A-5985-3F5A-46376BBB0CFF}"/>
              </a:ext>
            </a:extLst>
          </p:cNvPr>
          <p:cNvSpPr>
            <a:spLocks noGrp="1"/>
          </p:cNvSpPr>
          <p:nvPr>
            <p:ph type="body" sz="quarter" idx="22"/>
          </p:nvPr>
        </p:nvSpPr>
        <p:spPr/>
        <p:txBody>
          <a:bodyPr/>
          <a:lstStyle/>
          <a:p>
            <a:r>
              <a:rPr lang="es-ES" b="1" dirty="0"/>
              <a:t>Objetivos de marketing de la empresa</a:t>
            </a:r>
            <a:endParaRPr lang="en-IE" b="1" dirty="0"/>
          </a:p>
        </p:txBody>
      </p:sp>
      <p:sp>
        <p:nvSpPr>
          <p:cNvPr id="10" name="Text Placeholder 9">
            <a:extLst>
              <a:ext uri="{FF2B5EF4-FFF2-40B4-BE49-F238E27FC236}">
                <a16:creationId xmlns:a16="http://schemas.microsoft.com/office/drawing/2014/main" id="{A522A940-EE3B-2FAF-7AA8-047369EC4E3D}"/>
              </a:ext>
            </a:extLst>
          </p:cNvPr>
          <p:cNvSpPr>
            <a:spLocks noGrp="1"/>
          </p:cNvSpPr>
          <p:nvPr>
            <p:ph type="body" sz="quarter" idx="23"/>
          </p:nvPr>
        </p:nvSpPr>
        <p:spPr/>
        <p:txBody>
          <a:bodyPr/>
          <a:lstStyle/>
          <a:p>
            <a:r>
              <a:rPr lang="en-IE"/>
              <a:t>5</a:t>
            </a:r>
          </a:p>
        </p:txBody>
      </p:sp>
      <p:sp>
        <p:nvSpPr>
          <p:cNvPr id="11" name="Text Placeholder 10">
            <a:extLst>
              <a:ext uri="{FF2B5EF4-FFF2-40B4-BE49-F238E27FC236}">
                <a16:creationId xmlns:a16="http://schemas.microsoft.com/office/drawing/2014/main" id="{5DE8E867-00FC-ECA9-9852-B2A559814E04}"/>
              </a:ext>
            </a:extLst>
          </p:cNvPr>
          <p:cNvSpPr>
            <a:spLocks noGrp="1"/>
          </p:cNvSpPr>
          <p:nvPr>
            <p:ph type="body" sz="quarter" idx="24"/>
          </p:nvPr>
        </p:nvSpPr>
        <p:spPr/>
        <p:txBody>
          <a:bodyPr/>
          <a:lstStyle/>
          <a:p>
            <a:r>
              <a:rPr lang="es-ES" b="1" dirty="0"/>
              <a:t>Diseño de la estrategia de marketing</a:t>
            </a:r>
            <a:endParaRPr lang="en-IE" b="1" dirty="0"/>
          </a:p>
        </p:txBody>
      </p:sp>
      <p:sp>
        <p:nvSpPr>
          <p:cNvPr id="12" name="Text Placeholder 11">
            <a:extLst>
              <a:ext uri="{FF2B5EF4-FFF2-40B4-BE49-F238E27FC236}">
                <a16:creationId xmlns:a16="http://schemas.microsoft.com/office/drawing/2014/main" id="{2F4862C6-BD5A-8C51-AA1D-27B6B6BD4B7D}"/>
              </a:ext>
            </a:extLst>
          </p:cNvPr>
          <p:cNvSpPr>
            <a:spLocks noGrp="1"/>
          </p:cNvSpPr>
          <p:nvPr>
            <p:ph type="body" sz="quarter" idx="25"/>
          </p:nvPr>
        </p:nvSpPr>
        <p:spPr/>
        <p:txBody>
          <a:bodyPr/>
          <a:lstStyle/>
          <a:p>
            <a:r>
              <a:rPr lang="en-IE"/>
              <a:t>6</a:t>
            </a:r>
          </a:p>
        </p:txBody>
      </p:sp>
      <p:sp>
        <p:nvSpPr>
          <p:cNvPr id="13" name="Text Placeholder 12">
            <a:extLst>
              <a:ext uri="{FF2B5EF4-FFF2-40B4-BE49-F238E27FC236}">
                <a16:creationId xmlns:a16="http://schemas.microsoft.com/office/drawing/2014/main" id="{5332B9C6-69D8-16B7-F5DF-9D42E1EE5666}"/>
              </a:ext>
            </a:extLst>
          </p:cNvPr>
          <p:cNvSpPr>
            <a:spLocks noGrp="1"/>
          </p:cNvSpPr>
          <p:nvPr>
            <p:ph type="body" sz="quarter" idx="26"/>
          </p:nvPr>
        </p:nvSpPr>
        <p:spPr/>
        <p:txBody>
          <a:bodyPr/>
          <a:lstStyle/>
          <a:p>
            <a:r>
              <a:rPr lang="en-IE" b="1" dirty="0" err="1"/>
              <a:t>Seguimiento</a:t>
            </a:r>
            <a:r>
              <a:rPr lang="en-IE" b="1" dirty="0"/>
              <a:t> y </a:t>
            </a:r>
            <a:r>
              <a:rPr lang="en-IE" b="1" dirty="0" err="1"/>
              <a:t>evaluación</a:t>
            </a:r>
            <a:endParaRPr lang="en-IE" b="1" dirty="0"/>
          </a:p>
        </p:txBody>
      </p:sp>
      <p:sp>
        <p:nvSpPr>
          <p:cNvPr id="14" name="Text Placeholder 13">
            <a:extLst>
              <a:ext uri="{FF2B5EF4-FFF2-40B4-BE49-F238E27FC236}">
                <a16:creationId xmlns:a16="http://schemas.microsoft.com/office/drawing/2014/main" id="{C2440DEB-12D9-4054-711E-07595FB1A94E}"/>
              </a:ext>
            </a:extLst>
          </p:cNvPr>
          <p:cNvSpPr>
            <a:spLocks noGrp="1"/>
          </p:cNvSpPr>
          <p:nvPr>
            <p:ph type="body" sz="quarter" idx="27"/>
          </p:nvPr>
        </p:nvSpPr>
        <p:spPr/>
        <p:txBody>
          <a:bodyPr/>
          <a:lstStyle/>
          <a:p>
            <a:r>
              <a:rPr lang="en-IE"/>
              <a:t>1</a:t>
            </a:r>
          </a:p>
        </p:txBody>
      </p:sp>
      <p:sp>
        <p:nvSpPr>
          <p:cNvPr id="16" name="Text Placeholder 3">
            <a:extLst>
              <a:ext uri="{FF2B5EF4-FFF2-40B4-BE49-F238E27FC236}">
                <a16:creationId xmlns:a16="http://schemas.microsoft.com/office/drawing/2014/main" id="{7361466F-C797-FFF3-565D-0743C8E5BB91}"/>
              </a:ext>
            </a:extLst>
          </p:cNvPr>
          <p:cNvSpPr>
            <a:spLocks noGrp="1"/>
          </p:cNvSpPr>
          <p:nvPr>
            <p:ph type="body" sz="quarter" idx="16"/>
          </p:nvPr>
        </p:nvSpPr>
        <p:spPr>
          <a:xfrm>
            <a:off x="919163" y="628650"/>
            <a:ext cx="4378325" cy="603250"/>
          </a:xfrm>
        </p:spPr>
        <p:txBody>
          <a:bodyPr>
            <a:normAutofit fontScale="92500"/>
          </a:bodyPr>
          <a:lstStyle/>
          <a:p>
            <a:r>
              <a:rPr lang="en-IE" dirty="0" err="1"/>
              <a:t>Estrategia</a:t>
            </a:r>
            <a:r>
              <a:rPr lang="en-IE" dirty="0"/>
              <a:t> de marketing</a:t>
            </a:r>
          </a:p>
        </p:txBody>
      </p:sp>
      <p:sp>
        <p:nvSpPr>
          <p:cNvPr id="18" name="Textplatzhalter 1">
            <a:extLst>
              <a:ext uri="{FF2B5EF4-FFF2-40B4-BE49-F238E27FC236}">
                <a16:creationId xmlns:a16="http://schemas.microsoft.com/office/drawing/2014/main" id="{15F65A8B-3970-5C5A-528E-6CDEFF0B28B9}"/>
              </a:ext>
            </a:extLst>
          </p:cNvPr>
          <p:cNvSpPr>
            <a:spLocks noGrp="1"/>
          </p:cNvSpPr>
          <p:nvPr>
            <p:ph type="body" sz="quarter" idx="18"/>
          </p:nvPr>
        </p:nvSpPr>
        <p:spPr>
          <a:xfrm>
            <a:off x="919163" y="1770060"/>
            <a:ext cx="4734931" cy="4424280"/>
          </a:xfrm>
        </p:spPr>
        <p:txBody>
          <a:bodyPr vert="horz" lIns="91440" tIns="45720" rIns="91440" bIns="45720" rtlCol="0" anchor="t">
            <a:normAutofit lnSpcReduction="10000"/>
          </a:bodyPr>
          <a:lstStyle/>
          <a:p>
            <a:pPr marL="0" indent="0" algn="just"/>
            <a:r>
              <a:rPr lang="es-ES" dirty="0"/>
              <a:t>Una estrategia de marketing es una de las </a:t>
            </a:r>
            <a:r>
              <a:rPr lang="es-ES" b="1" dirty="0"/>
              <a:t>estrategias funcionales</a:t>
            </a:r>
            <a:r>
              <a:rPr lang="es-ES" dirty="0"/>
              <a:t> de una empresa, que en conjunto conforman una estrategia empresarial global. </a:t>
            </a:r>
            <a:endParaRPr lang="es-ES"/>
          </a:p>
          <a:p>
            <a:pPr marL="0" indent="0" algn="just"/>
            <a:r>
              <a:rPr lang="es-ES" dirty="0"/>
              <a:t>Diferentes autores proponen diferentes patrones de toma de decisiones de marketing para evolucionar en las diferentes etapas de la toma de decisiones. </a:t>
            </a:r>
            <a:endParaRPr lang="es-ES" dirty="0">
              <a:cs typeface="Calibri" panose="020F0502020204030204"/>
            </a:endParaRPr>
          </a:p>
          <a:p>
            <a:pPr marL="0" indent="0" algn="just"/>
            <a:r>
              <a:rPr lang="es-ES" dirty="0"/>
              <a:t>Las etapas más comunes de la planificación estratégica de marketing son las siguientes</a:t>
            </a:r>
            <a:r>
              <a:rPr lang="en-GB" dirty="0"/>
              <a:t>:</a:t>
            </a:r>
            <a:endParaRPr lang="en-GB" dirty="0">
              <a:cs typeface="Calibri"/>
            </a:endParaRPr>
          </a:p>
          <a:p>
            <a:pPr marL="0" indent="0"/>
            <a:endParaRPr lang="en-GB" dirty="0"/>
          </a:p>
          <a:p>
            <a:pPr marL="0" indent="0"/>
            <a:endParaRPr lang="en-GB" dirty="0"/>
          </a:p>
        </p:txBody>
      </p:sp>
      <p:sp>
        <p:nvSpPr>
          <p:cNvPr id="19" name="Text Placeholder 4">
            <a:extLst>
              <a:ext uri="{FF2B5EF4-FFF2-40B4-BE49-F238E27FC236}">
                <a16:creationId xmlns:a16="http://schemas.microsoft.com/office/drawing/2014/main" id="{11831D73-1941-090D-9594-5366B8E308D6}"/>
              </a:ext>
            </a:extLst>
          </p:cNvPr>
          <p:cNvSpPr>
            <a:spLocks noGrp="1"/>
          </p:cNvSpPr>
          <p:nvPr>
            <p:ph type="body" sz="quarter" idx="28"/>
          </p:nvPr>
        </p:nvSpPr>
        <p:spPr>
          <a:xfrm>
            <a:off x="7215188" y="150813"/>
            <a:ext cx="4465637" cy="822325"/>
          </a:xfrm>
        </p:spPr>
        <p:txBody>
          <a:bodyPr/>
          <a:lstStyle/>
          <a:p>
            <a:r>
              <a:rPr lang="es-ES" b="1" dirty="0"/>
              <a:t>Formulación de la misión de la empresa</a:t>
            </a:r>
            <a:endParaRPr lang="en-IE" b="1" dirty="0"/>
          </a:p>
        </p:txBody>
      </p:sp>
      <p:sp>
        <p:nvSpPr>
          <p:cNvPr id="20" name="Text Placeholder 6">
            <a:extLst>
              <a:ext uri="{FF2B5EF4-FFF2-40B4-BE49-F238E27FC236}">
                <a16:creationId xmlns:a16="http://schemas.microsoft.com/office/drawing/2014/main" id="{3E10D2E4-5F87-98CF-56AE-C54D18C6E6AD}"/>
              </a:ext>
            </a:extLst>
          </p:cNvPr>
          <p:cNvSpPr>
            <a:spLocks noGrp="1"/>
          </p:cNvSpPr>
          <p:nvPr>
            <p:ph type="body" sz="quarter" idx="14"/>
          </p:nvPr>
        </p:nvSpPr>
        <p:spPr>
          <a:xfrm>
            <a:off x="7229475" y="1231900"/>
            <a:ext cx="4465638" cy="822325"/>
          </a:xfrm>
        </p:spPr>
        <p:txBody>
          <a:bodyPr/>
          <a:lstStyle/>
          <a:p>
            <a:r>
              <a:rPr lang="es-ES" b="1" dirty="0"/>
              <a:t>Identificar los objetivos a largo plazo</a:t>
            </a:r>
          </a:p>
        </p:txBody>
      </p:sp>
      <p:sp>
        <p:nvSpPr>
          <p:cNvPr id="22" name="Textfeld 3">
            <a:extLst>
              <a:ext uri="{FF2B5EF4-FFF2-40B4-BE49-F238E27FC236}">
                <a16:creationId xmlns:a16="http://schemas.microsoft.com/office/drawing/2014/main" id="{08FC8224-7997-66F1-D140-EECE21772E4B}"/>
              </a:ext>
            </a:extLst>
          </p:cNvPr>
          <p:cNvSpPr txBox="1"/>
          <p:nvPr/>
        </p:nvSpPr>
        <p:spPr>
          <a:xfrm>
            <a:off x="724972" y="6170629"/>
            <a:ext cx="1776897" cy="307777"/>
          </a:xfrm>
          <a:prstGeom prst="rect">
            <a:avLst/>
          </a:prstGeom>
          <a:noFill/>
        </p:spPr>
        <p:txBody>
          <a:bodyPr wrap="none" lIns="91440" tIns="45720" rIns="91440" bIns="45720" rtlCol="0" anchor="t">
            <a:spAutoFit/>
          </a:bodyPr>
          <a:lstStyle/>
          <a:p>
            <a:r>
              <a:rPr lang="en-GB" sz="1400" dirty="0">
                <a:solidFill>
                  <a:srgbClr val="1188A3"/>
                </a:solidFill>
              </a:rPr>
              <a:t>Fuente: </a:t>
            </a:r>
            <a:r>
              <a:rPr lang="en-GB" sz="1400" dirty="0" err="1">
                <a:solidFill>
                  <a:srgbClr val="1188A3"/>
                </a:solidFill>
                <a:hlinkClick r:id="rId2"/>
              </a:rPr>
              <a:t>Isoraite</a:t>
            </a:r>
            <a:r>
              <a:rPr lang="en-GB" sz="1400" dirty="0">
                <a:solidFill>
                  <a:srgbClr val="1188A3"/>
                </a:solidFill>
                <a:hlinkClick r:id="rId2"/>
              </a:rPr>
              <a:t>, 2009</a:t>
            </a:r>
          </a:p>
        </p:txBody>
      </p:sp>
    </p:spTree>
    <p:extLst>
      <p:ext uri="{BB962C8B-B14F-4D97-AF65-F5344CB8AC3E}">
        <p14:creationId xmlns:p14="http://schemas.microsoft.com/office/powerpoint/2010/main" val="2005329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Happy elderly couple in green field">
            <a:extLst>
              <a:ext uri="{FF2B5EF4-FFF2-40B4-BE49-F238E27FC236}">
                <a16:creationId xmlns:a16="http://schemas.microsoft.com/office/drawing/2014/main" id="{73428C4B-8B45-D458-C592-B27FFDA8A21B}"/>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374750" y="2048262"/>
            <a:ext cx="1723877" cy="1723877"/>
          </a:xfrm>
        </p:spPr>
      </p:pic>
      <p:pic>
        <p:nvPicPr>
          <p:cNvPr id="24" name="Picture Placeholder 23" descr="Two people holding each other's hands">
            <a:extLst>
              <a:ext uri="{FF2B5EF4-FFF2-40B4-BE49-F238E27FC236}">
                <a16:creationId xmlns:a16="http://schemas.microsoft.com/office/drawing/2014/main" id="{16B2ECB1-1A67-DA7C-6E84-6BB824FCF8E6}"/>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pic>
        <p:nvPicPr>
          <p:cNvPr id="26" name="Picture Placeholder 25" descr="Old couple attending a wedding">
            <a:extLst>
              <a:ext uri="{FF2B5EF4-FFF2-40B4-BE49-F238E27FC236}">
                <a16:creationId xmlns:a16="http://schemas.microsoft.com/office/drawing/2014/main" id="{BF01443D-EFE9-A6E4-D0BE-05FFD742C630}"/>
              </a:ext>
            </a:extLst>
          </p:cNvPr>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pic>
        <p:nvPicPr>
          <p:cNvPr id="28" name="Picture Placeholder 27" descr="A bowl of food&#10;&#10;Description automatically generated with low confidence">
            <a:extLst>
              <a:ext uri="{FF2B5EF4-FFF2-40B4-BE49-F238E27FC236}">
                <a16:creationId xmlns:a16="http://schemas.microsoft.com/office/drawing/2014/main" id="{33E06446-CF59-AC18-7640-D26E5568E2E7}"/>
              </a:ext>
            </a:extLst>
          </p:cNvPr>
          <p:cNvPicPr>
            <a:picLocks noGrp="1" noChangeAspect="1"/>
          </p:cNvPicPr>
          <p:nvPr>
            <p:ph type="pic" sz="quarter" idx="13"/>
          </p:nvPr>
        </p:nvPicPr>
        <p:blipFill>
          <a:blip r:embed="rId5"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C796DE0E-78C3-F5CB-79FF-92FC35F833F2}"/>
              </a:ext>
            </a:extLst>
          </p:cNvPr>
          <p:cNvSpPr>
            <a:spLocks noGrp="1"/>
          </p:cNvSpPr>
          <p:nvPr>
            <p:ph type="body" sz="quarter" idx="18"/>
          </p:nvPr>
        </p:nvSpPr>
        <p:spPr>
          <a:xfrm>
            <a:off x="7266111" y="4739378"/>
            <a:ext cx="2692330" cy="2039109"/>
          </a:xfrm>
        </p:spPr>
        <p:txBody>
          <a:bodyPr>
            <a:normAutofit/>
          </a:bodyPr>
          <a:lstStyle/>
          <a:p>
            <a:r>
              <a:rPr lang="es-ES" sz="1800" dirty="0"/>
              <a:t>Los acontecimientos que cambian la vida (una jubilación, una mudanza, problemas de salud, etc.) son eventos que pueden utilizarse para crear conexiones. </a:t>
            </a:r>
          </a:p>
          <a:p>
            <a:endParaRPr lang="en-IE" dirty="0"/>
          </a:p>
        </p:txBody>
      </p:sp>
      <p:sp>
        <p:nvSpPr>
          <p:cNvPr id="7" name="Text Placeholder 6">
            <a:extLst>
              <a:ext uri="{FF2B5EF4-FFF2-40B4-BE49-F238E27FC236}">
                <a16:creationId xmlns:a16="http://schemas.microsoft.com/office/drawing/2014/main" id="{4DB8C537-6D1B-EF8F-D864-537E803C79D6}"/>
              </a:ext>
            </a:extLst>
          </p:cNvPr>
          <p:cNvSpPr>
            <a:spLocks noGrp="1"/>
          </p:cNvSpPr>
          <p:nvPr>
            <p:ph type="body" sz="quarter" idx="16"/>
          </p:nvPr>
        </p:nvSpPr>
        <p:spPr>
          <a:xfrm>
            <a:off x="363851" y="3923046"/>
            <a:ext cx="2068264" cy="809018"/>
          </a:xfrm>
        </p:spPr>
        <p:txBody>
          <a:bodyPr>
            <a:normAutofit fontScale="92500" lnSpcReduction="10000"/>
          </a:bodyPr>
          <a:lstStyle/>
          <a:p>
            <a:r>
              <a:rPr lang="es-ES" sz="2000" b="1" dirty="0"/>
              <a:t>Conozca el mercado de los mayores</a:t>
            </a:r>
            <a:endParaRPr lang="en-IE" dirty="0"/>
          </a:p>
        </p:txBody>
      </p:sp>
      <p:pic>
        <p:nvPicPr>
          <p:cNvPr id="22" name="Picture Placeholder 21" descr="Angled shot of pen on a graph">
            <a:extLst>
              <a:ext uri="{FF2B5EF4-FFF2-40B4-BE49-F238E27FC236}">
                <a16:creationId xmlns:a16="http://schemas.microsoft.com/office/drawing/2014/main" id="{D2B2C450-A0FC-AE91-D2EE-BEBF1488F288}"/>
              </a:ext>
            </a:extLst>
          </p:cNvPr>
          <p:cNvPicPr>
            <a:picLocks noGrp="1" noChangeAspect="1"/>
          </p:cNvPicPr>
          <p:nvPr>
            <p:ph type="pic" sz="quarter" idx="26"/>
          </p:nvPr>
        </p:nvPicPr>
        <p:blipFill>
          <a:blip r:embed="rId6" cstate="screen">
            <a:extLst>
              <a:ext uri="{28A0092B-C50C-407E-A947-70E740481C1C}">
                <a14:useLocalDpi xmlns:a14="http://schemas.microsoft.com/office/drawing/2010/main"/>
              </a:ext>
            </a:extLst>
          </a:blip>
          <a:srcRect/>
          <a:stretch>
            <a:fillRect/>
          </a:stretch>
        </p:blipFill>
        <p:spPr/>
      </p:pic>
      <p:sp>
        <p:nvSpPr>
          <p:cNvPr id="10" name="Text Placeholder 9">
            <a:extLst>
              <a:ext uri="{FF2B5EF4-FFF2-40B4-BE49-F238E27FC236}">
                <a16:creationId xmlns:a16="http://schemas.microsoft.com/office/drawing/2014/main" id="{97CB54E3-F240-5EEB-393F-2F6ABEB881D7}"/>
              </a:ext>
            </a:extLst>
          </p:cNvPr>
          <p:cNvSpPr>
            <a:spLocks noGrp="1"/>
          </p:cNvSpPr>
          <p:nvPr>
            <p:ph type="body" sz="quarter" idx="27"/>
          </p:nvPr>
        </p:nvSpPr>
        <p:spPr>
          <a:xfrm>
            <a:off x="9958442" y="4732064"/>
            <a:ext cx="2068263" cy="1450075"/>
          </a:xfrm>
        </p:spPr>
        <p:txBody>
          <a:bodyPr>
            <a:normAutofit lnSpcReduction="10000"/>
          </a:bodyPr>
          <a:lstStyle/>
          <a:p>
            <a:r>
              <a:rPr lang="es-ES" sz="1800" dirty="0"/>
              <a:t>Las preocupaciones de la vida real con el mensaje del producto entre líneas pueden tener éxito.</a:t>
            </a:r>
          </a:p>
          <a:p>
            <a:endParaRPr lang="en-IE" dirty="0"/>
          </a:p>
        </p:txBody>
      </p:sp>
      <p:sp>
        <p:nvSpPr>
          <p:cNvPr id="11" name="Text Placeholder 10">
            <a:extLst>
              <a:ext uri="{FF2B5EF4-FFF2-40B4-BE49-F238E27FC236}">
                <a16:creationId xmlns:a16="http://schemas.microsoft.com/office/drawing/2014/main" id="{8AB9C6AE-EE91-F59B-C46F-A047FF3CAC66}"/>
              </a:ext>
            </a:extLst>
          </p:cNvPr>
          <p:cNvSpPr>
            <a:spLocks noGrp="1"/>
          </p:cNvSpPr>
          <p:nvPr>
            <p:ph type="body" sz="quarter" idx="28"/>
          </p:nvPr>
        </p:nvSpPr>
        <p:spPr>
          <a:xfrm>
            <a:off x="328123" y="4704347"/>
            <a:ext cx="2375841" cy="1766363"/>
          </a:xfrm>
        </p:spPr>
        <p:txBody>
          <a:bodyPr>
            <a:normAutofit fontScale="92500" lnSpcReduction="10000"/>
          </a:bodyPr>
          <a:lstStyle/>
          <a:p>
            <a:r>
              <a:rPr lang="es-ES" sz="1800" dirty="0"/>
              <a:t>Las personas mayores son un grupo </a:t>
            </a:r>
            <a:r>
              <a:rPr lang="es-ES" sz="1800" dirty="0" err="1"/>
              <a:t>multisegmentado</a:t>
            </a:r>
            <a:r>
              <a:rPr lang="es-ES" sz="1800" dirty="0"/>
              <a:t>, y cada segmento tiene sus propios deseos y necesidades. Una sola talla no sirve para todos. </a:t>
            </a:r>
            <a:endParaRPr lang="en-IE" dirty="0"/>
          </a:p>
        </p:txBody>
      </p:sp>
      <p:sp>
        <p:nvSpPr>
          <p:cNvPr id="12" name="Text Placeholder 11">
            <a:extLst>
              <a:ext uri="{FF2B5EF4-FFF2-40B4-BE49-F238E27FC236}">
                <a16:creationId xmlns:a16="http://schemas.microsoft.com/office/drawing/2014/main" id="{D472DA02-EDAB-0C91-572C-CE7395A62FC6}"/>
              </a:ext>
            </a:extLst>
          </p:cNvPr>
          <p:cNvSpPr>
            <a:spLocks noGrp="1"/>
          </p:cNvSpPr>
          <p:nvPr>
            <p:ph type="body" sz="quarter" idx="29"/>
          </p:nvPr>
        </p:nvSpPr>
        <p:spPr>
          <a:xfrm>
            <a:off x="5068218" y="4756146"/>
            <a:ext cx="2068263" cy="1237497"/>
          </a:xfrm>
        </p:spPr>
        <p:txBody>
          <a:bodyPr>
            <a:normAutofit lnSpcReduction="10000"/>
          </a:bodyPr>
          <a:lstStyle/>
          <a:p>
            <a:r>
              <a:rPr lang="es-ES" sz="1800" dirty="0"/>
              <a:t>Los vínculos personales tienen un gran valor. La experiencia les ayuda a decidir.</a:t>
            </a:r>
            <a:endParaRPr lang="en-IE" dirty="0"/>
          </a:p>
        </p:txBody>
      </p:sp>
      <p:sp>
        <p:nvSpPr>
          <p:cNvPr id="13" name="Text Placeholder 12">
            <a:extLst>
              <a:ext uri="{FF2B5EF4-FFF2-40B4-BE49-F238E27FC236}">
                <a16:creationId xmlns:a16="http://schemas.microsoft.com/office/drawing/2014/main" id="{6C30EA11-500B-7FE0-804C-88D2F83C0190}"/>
              </a:ext>
            </a:extLst>
          </p:cNvPr>
          <p:cNvSpPr>
            <a:spLocks noGrp="1"/>
          </p:cNvSpPr>
          <p:nvPr>
            <p:ph type="body" sz="quarter" idx="30"/>
          </p:nvPr>
        </p:nvSpPr>
        <p:spPr>
          <a:xfrm>
            <a:off x="2682715" y="4736596"/>
            <a:ext cx="2068263" cy="1237497"/>
          </a:xfrm>
        </p:spPr>
        <p:txBody>
          <a:bodyPr/>
          <a:lstStyle/>
          <a:p>
            <a:r>
              <a:rPr lang="es-ES" sz="1800" dirty="0"/>
              <a:t>Muestre de forma directa lo que pueden esperar de usted</a:t>
            </a:r>
          </a:p>
          <a:p>
            <a:endParaRPr lang="en-IE" dirty="0"/>
          </a:p>
        </p:txBody>
      </p:sp>
      <p:sp>
        <p:nvSpPr>
          <p:cNvPr id="14" name="Text Placeholder 13">
            <a:extLst>
              <a:ext uri="{FF2B5EF4-FFF2-40B4-BE49-F238E27FC236}">
                <a16:creationId xmlns:a16="http://schemas.microsoft.com/office/drawing/2014/main" id="{123BC7E5-A5D1-865F-112D-A2DD37456909}"/>
              </a:ext>
            </a:extLst>
          </p:cNvPr>
          <p:cNvSpPr>
            <a:spLocks noGrp="1"/>
          </p:cNvSpPr>
          <p:nvPr>
            <p:ph type="body" sz="quarter" idx="31"/>
          </p:nvPr>
        </p:nvSpPr>
        <p:spPr>
          <a:xfrm>
            <a:off x="2703964" y="3951163"/>
            <a:ext cx="2068264" cy="662872"/>
          </a:xfrm>
        </p:spPr>
        <p:txBody>
          <a:bodyPr>
            <a:normAutofit/>
          </a:bodyPr>
          <a:lstStyle/>
          <a:p>
            <a:r>
              <a:rPr lang="es-ES" sz="2000" b="1" dirty="0"/>
              <a:t>Dar datos y ser claro</a:t>
            </a:r>
            <a:endParaRPr lang="en-IE" dirty="0"/>
          </a:p>
        </p:txBody>
      </p:sp>
      <p:sp>
        <p:nvSpPr>
          <p:cNvPr id="15" name="Text Placeholder 14">
            <a:extLst>
              <a:ext uri="{FF2B5EF4-FFF2-40B4-BE49-F238E27FC236}">
                <a16:creationId xmlns:a16="http://schemas.microsoft.com/office/drawing/2014/main" id="{E4688F58-DE9B-DB2A-09F6-804AE6464F62}"/>
              </a:ext>
            </a:extLst>
          </p:cNvPr>
          <p:cNvSpPr>
            <a:spLocks noGrp="1"/>
          </p:cNvSpPr>
          <p:nvPr>
            <p:ph type="body" sz="quarter" idx="32"/>
          </p:nvPr>
        </p:nvSpPr>
        <p:spPr>
          <a:xfrm>
            <a:off x="5095157" y="3951163"/>
            <a:ext cx="2068264" cy="612187"/>
          </a:xfrm>
        </p:spPr>
        <p:txBody>
          <a:bodyPr>
            <a:normAutofit lnSpcReduction="10000"/>
          </a:bodyPr>
          <a:lstStyle/>
          <a:p>
            <a:r>
              <a:rPr lang="en-GB" sz="2000" b="1" dirty="0" err="1"/>
              <a:t>Construir</a:t>
            </a:r>
            <a:r>
              <a:rPr lang="en-GB" sz="2000" b="1" dirty="0"/>
              <a:t> </a:t>
            </a:r>
            <a:r>
              <a:rPr lang="en-GB" sz="2000" b="1" dirty="0" err="1"/>
              <a:t>relaciones</a:t>
            </a:r>
            <a:endParaRPr lang="en-GB" sz="2000" b="1" dirty="0"/>
          </a:p>
          <a:p>
            <a:endParaRPr lang="en-IE" dirty="0"/>
          </a:p>
        </p:txBody>
      </p:sp>
      <p:sp>
        <p:nvSpPr>
          <p:cNvPr id="16" name="Text Placeholder 15">
            <a:extLst>
              <a:ext uri="{FF2B5EF4-FFF2-40B4-BE49-F238E27FC236}">
                <a16:creationId xmlns:a16="http://schemas.microsoft.com/office/drawing/2014/main" id="{5517F966-DBFB-317F-C7F2-F41F86DD2A70}"/>
              </a:ext>
            </a:extLst>
          </p:cNvPr>
          <p:cNvSpPr>
            <a:spLocks noGrp="1"/>
          </p:cNvSpPr>
          <p:nvPr>
            <p:ph type="body" sz="quarter" idx="33"/>
          </p:nvPr>
        </p:nvSpPr>
        <p:spPr>
          <a:xfrm>
            <a:off x="7537010" y="3937104"/>
            <a:ext cx="2068264" cy="780901"/>
          </a:xfrm>
        </p:spPr>
        <p:txBody>
          <a:bodyPr>
            <a:normAutofit fontScale="92500" lnSpcReduction="20000"/>
          </a:bodyPr>
          <a:lstStyle/>
          <a:p>
            <a:r>
              <a:rPr lang="es-ES" sz="2000" b="1" dirty="0"/>
              <a:t>Utilizar el marketing de etapas vitales</a:t>
            </a:r>
            <a:endParaRPr lang="en-IE" dirty="0"/>
          </a:p>
        </p:txBody>
      </p:sp>
      <p:sp>
        <p:nvSpPr>
          <p:cNvPr id="17" name="Text Placeholder 16">
            <a:extLst>
              <a:ext uri="{FF2B5EF4-FFF2-40B4-BE49-F238E27FC236}">
                <a16:creationId xmlns:a16="http://schemas.microsoft.com/office/drawing/2014/main" id="{58B8E1FF-BDC6-0481-AA94-325C302302A2}"/>
              </a:ext>
            </a:extLst>
          </p:cNvPr>
          <p:cNvSpPr>
            <a:spLocks noGrp="1"/>
          </p:cNvSpPr>
          <p:nvPr>
            <p:ph type="body" sz="quarter" idx="34"/>
          </p:nvPr>
        </p:nvSpPr>
        <p:spPr/>
        <p:txBody>
          <a:bodyPr>
            <a:normAutofit fontScale="85000" lnSpcReduction="10000"/>
          </a:bodyPr>
          <a:lstStyle/>
          <a:p>
            <a:r>
              <a:rPr lang="en-GB" sz="2000" b="1" dirty="0" err="1"/>
              <a:t>Educar</a:t>
            </a:r>
            <a:r>
              <a:rPr lang="en-GB" sz="2000" b="1" dirty="0"/>
              <a:t> a </a:t>
            </a:r>
            <a:r>
              <a:rPr lang="en-GB" sz="2000" b="1" dirty="0" err="1"/>
              <a:t>los</a:t>
            </a:r>
            <a:r>
              <a:rPr lang="en-GB" sz="2000" b="1" dirty="0"/>
              <a:t> </a:t>
            </a:r>
            <a:r>
              <a:rPr lang="en-GB" sz="2000" b="1" dirty="0" err="1"/>
              <a:t>mayores</a:t>
            </a:r>
            <a:endParaRPr lang="en-IE" dirty="0"/>
          </a:p>
        </p:txBody>
      </p:sp>
      <p:sp>
        <p:nvSpPr>
          <p:cNvPr id="18" name="Textfeld 19">
            <a:extLst>
              <a:ext uri="{FF2B5EF4-FFF2-40B4-BE49-F238E27FC236}">
                <a16:creationId xmlns:a16="http://schemas.microsoft.com/office/drawing/2014/main" id="{3CB913DC-E9E8-D6ED-3767-DB26D73F751A}"/>
              </a:ext>
            </a:extLst>
          </p:cNvPr>
          <p:cNvSpPr txBox="1"/>
          <p:nvPr/>
        </p:nvSpPr>
        <p:spPr>
          <a:xfrm>
            <a:off x="231185" y="6470710"/>
            <a:ext cx="2746457" cy="307777"/>
          </a:xfrm>
          <a:prstGeom prst="rect">
            <a:avLst/>
          </a:prstGeom>
          <a:noFill/>
        </p:spPr>
        <p:txBody>
          <a:bodyPr wrap="none" rtlCol="0">
            <a:spAutoFit/>
          </a:bodyPr>
          <a:lstStyle/>
          <a:p>
            <a:r>
              <a:rPr lang="en-GB" sz="1400">
                <a:solidFill>
                  <a:srgbClr val="1188A3"/>
                </a:solidFill>
              </a:rPr>
              <a:t>Source: </a:t>
            </a:r>
            <a:r>
              <a:rPr lang="en-GB" sz="1400">
                <a:solidFill>
                  <a:srgbClr val="1188A3"/>
                </a:solidFill>
                <a:hlinkClick r:id="rId7">
                  <a:extLst>
                    <a:ext uri="{A12FA001-AC4F-418D-AE19-62706E023703}">
                      <ahyp:hlinkClr xmlns:ahyp="http://schemas.microsoft.com/office/drawing/2018/hyperlinkcolor" val="tx"/>
                    </a:ext>
                  </a:extLst>
                </a:hlinkClick>
              </a:rPr>
              <a:t>Suddenlysenior.com (2020)</a:t>
            </a:r>
            <a:endParaRPr lang="en-GB" sz="1400">
              <a:solidFill>
                <a:srgbClr val="1188A3"/>
              </a:solidFill>
            </a:endParaRPr>
          </a:p>
        </p:txBody>
      </p:sp>
      <p:sp>
        <p:nvSpPr>
          <p:cNvPr id="29" name="Textplatzhalter 2">
            <a:extLst>
              <a:ext uri="{FF2B5EF4-FFF2-40B4-BE49-F238E27FC236}">
                <a16:creationId xmlns:a16="http://schemas.microsoft.com/office/drawing/2014/main" id="{C8D81175-AC39-9D8B-97CE-6AE22EC5DDB4}"/>
              </a:ext>
            </a:extLst>
          </p:cNvPr>
          <p:cNvSpPr>
            <a:spLocks noGrp="1"/>
          </p:cNvSpPr>
          <p:nvPr>
            <p:ph type="body" sz="quarter" idx="25"/>
          </p:nvPr>
        </p:nvSpPr>
        <p:spPr>
          <a:xfrm>
            <a:off x="254000" y="590550"/>
            <a:ext cx="11696700" cy="582613"/>
          </a:xfrm>
        </p:spPr>
        <p:txBody>
          <a:bodyPr>
            <a:noAutofit/>
          </a:bodyPr>
          <a:lstStyle/>
          <a:p>
            <a:r>
              <a:rPr lang="en-GB" dirty="0" err="1"/>
              <a:t>Estrategias</a:t>
            </a:r>
            <a:r>
              <a:rPr lang="en-GB" dirty="0"/>
              <a:t> de marketing para </a:t>
            </a:r>
            <a:r>
              <a:rPr lang="en-GB" dirty="0" err="1"/>
              <a:t>el</a:t>
            </a:r>
            <a:r>
              <a:rPr lang="en-GB" dirty="0"/>
              <a:t> mercado senior</a:t>
            </a:r>
          </a:p>
        </p:txBody>
      </p:sp>
      <p:sp>
        <p:nvSpPr>
          <p:cNvPr id="30" name="TextBox 29">
            <a:extLst>
              <a:ext uri="{FF2B5EF4-FFF2-40B4-BE49-F238E27FC236}">
                <a16:creationId xmlns:a16="http://schemas.microsoft.com/office/drawing/2014/main" id="{1DFA9AC0-23C1-8078-DA25-6F06C233963F}"/>
              </a:ext>
            </a:extLst>
          </p:cNvPr>
          <p:cNvSpPr txBox="1"/>
          <p:nvPr/>
        </p:nvSpPr>
        <p:spPr>
          <a:xfrm flipH="1">
            <a:off x="9666899" y="6409771"/>
            <a:ext cx="2093345" cy="410454"/>
          </a:xfrm>
          <a:prstGeom prst="rect">
            <a:avLst/>
          </a:prstGeom>
          <a:solidFill>
            <a:schemeClr val="bg1"/>
          </a:solidFill>
        </p:spPr>
        <p:txBody>
          <a:bodyPr wrap="square" rtlCol="0">
            <a:spAutoFit/>
          </a:bodyPr>
          <a:lstStyle/>
          <a:p>
            <a:endParaRPr lang="en-IE"/>
          </a:p>
        </p:txBody>
      </p:sp>
    </p:spTree>
    <p:extLst>
      <p:ext uri="{BB962C8B-B14F-4D97-AF65-F5344CB8AC3E}">
        <p14:creationId xmlns:p14="http://schemas.microsoft.com/office/powerpoint/2010/main" val="877441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A black umbrella over a piggybank">
            <a:extLst>
              <a:ext uri="{FF2B5EF4-FFF2-40B4-BE49-F238E27FC236}">
                <a16:creationId xmlns:a16="http://schemas.microsoft.com/office/drawing/2014/main" id="{7E797EF9-BBD9-716B-5B96-B400C6107FD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pic>
        <p:nvPicPr>
          <p:cNvPr id="23" name="Picture Placeholder 22" descr="Elderly woman finishing a marathon">
            <a:extLst>
              <a:ext uri="{FF2B5EF4-FFF2-40B4-BE49-F238E27FC236}">
                <a16:creationId xmlns:a16="http://schemas.microsoft.com/office/drawing/2014/main" id="{95AC246B-9D66-94EE-CC5E-344111D05ED8}"/>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p:pic>
      <p:pic>
        <p:nvPicPr>
          <p:cNvPr id="25" name="Picture Placeholder 24" descr="Yellow star chat bubble">
            <a:extLst>
              <a:ext uri="{FF2B5EF4-FFF2-40B4-BE49-F238E27FC236}">
                <a16:creationId xmlns:a16="http://schemas.microsoft.com/office/drawing/2014/main" id="{26603E94-EC06-76A7-FFF2-1F96DBE298D6}"/>
              </a:ext>
            </a:extLst>
          </p:cNvPr>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rcRect/>
          <a:stretch>
            <a:fillRect/>
          </a:stretch>
        </p:blipFill>
        <p:spPr/>
      </p:pic>
      <p:pic>
        <p:nvPicPr>
          <p:cNvPr id="29" name="Picture Placeholder 28" descr="Multicolored pens">
            <a:extLst>
              <a:ext uri="{FF2B5EF4-FFF2-40B4-BE49-F238E27FC236}">
                <a16:creationId xmlns:a16="http://schemas.microsoft.com/office/drawing/2014/main" id="{DE4E8C7F-B81F-E946-1AA0-ED58D00B17BF}"/>
              </a:ext>
            </a:extLst>
          </p:cNvPr>
          <p:cNvPicPr>
            <a:picLocks noGrp="1" noChangeAspect="1"/>
          </p:cNvPicPr>
          <p:nvPr>
            <p:ph type="pic" sz="quarter" idx="13"/>
          </p:nvPr>
        </p:nvPicPr>
        <p:blipFill>
          <a:blip r:embed="rId6" cstate="screen">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53FE6D8E-37CD-2F5D-47E5-CD00650EF7F9}"/>
              </a:ext>
            </a:extLst>
          </p:cNvPr>
          <p:cNvSpPr>
            <a:spLocks noGrp="1"/>
          </p:cNvSpPr>
          <p:nvPr>
            <p:ph type="body" sz="quarter" idx="16"/>
          </p:nvPr>
        </p:nvSpPr>
        <p:spPr/>
        <p:txBody>
          <a:bodyPr>
            <a:normAutofit fontScale="92500" lnSpcReduction="10000"/>
          </a:bodyPr>
          <a:lstStyle/>
          <a:p>
            <a:r>
              <a:rPr lang="en-GB" sz="2000" b="1" dirty="0" err="1"/>
              <a:t>Eliminar</a:t>
            </a:r>
            <a:r>
              <a:rPr lang="en-GB" sz="2000" b="1" dirty="0"/>
              <a:t> </a:t>
            </a:r>
            <a:r>
              <a:rPr lang="en-GB" sz="2000" b="1" dirty="0" err="1"/>
              <a:t>el</a:t>
            </a:r>
            <a:r>
              <a:rPr lang="en-GB" sz="2000" b="1" dirty="0"/>
              <a:t> </a:t>
            </a:r>
            <a:r>
              <a:rPr lang="en-GB" sz="2000" b="1" dirty="0" err="1"/>
              <a:t>riesgo</a:t>
            </a:r>
            <a:endParaRPr lang="en-IE" dirty="0"/>
          </a:p>
        </p:txBody>
      </p:sp>
      <p:pic>
        <p:nvPicPr>
          <p:cNvPr id="21" name="Picture Placeholder 20" descr="Chalk art on sidewalk">
            <a:extLst>
              <a:ext uri="{FF2B5EF4-FFF2-40B4-BE49-F238E27FC236}">
                <a16:creationId xmlns:a16="http://schemas.microsoft.com/office/drawing/2014/main" id="{E43AF1CC-1458-E722-1CE2-6E198D3E7956}"/>
              </a:ext>
            </a:extLst>
          </p:cNvPr>
          <p:cNvPicPr>
            <a:picLocks noGrp="1" noChangeAspect="1"/>
          </p:cNvPicPr>
          <p:nvPr>
            <p:ph type="pic" sz="quarter" idx="26"/>
          </p:nvPr>
        </p:nvPicPr>
        <p:blipFill rotWithShape="1">
          <a:blip r:embed="rId7" cstate="screen">
            <a:extLst>
              <a:ext uri="{28A0092B-C50C-407E-A947-70E740481C1C}">
                <a14:useLocalDpi xmlns:a14="http://schemas.microsoft.com/office/drawing/2010/main"/>
              </a:ext>
            </a:extLst>
          </a:blip>
          <a:srcRect t="-987"/>
          <a:stretch/>
        </p:blipFill>
        <p:spPr>
          <a:xfrm>
            <a:off x="2741673" y="2031417"/>
            <a:ext cx="1723877" cy="1723877"/>
          </a:xfrm>
        </p:spPr>
      </p:pic>
      <p:sp>
        <p:nvSpPr>
          <p:cNvPr id="10" name="Text Placeholder 9">
            <a:extLst>
              <a:ext uri="{FF2B5EF4-FFF2-40B4-BE49-F238E27FC236}">
                <a16:creationId xmlns:a16="http://schemas.microsoft.com/office/drawing/2014/main" id="{222F5904-9E6C-1128-DC6D-745305C2E792}"/>
              </a:ext>
            </a:extLst>
          </p:cNvPr>
          <p:cNvSpPr>
            <a:spLocks noGrp="1"/>
          </p:cNvSpPr>
          <p:nvPr>
            <p:ph type="body" sz="quarter" idx="27"/>
          </p:nvPr>
        </p:nvSpPr>
        <p:spPr>
          <a:xfrm>
            <a:off x="9958442" y="4732064"/>
            <a:ext cx="2180549" cy="1818610"/>
          </a:xfrm>
        </p:spPr>
        <p:txBody>
          <a:bodyPr>
            <a:normAutofit fontScale="92500" lnSpcReduction="10000"/>
          </a:bodyPr>
          <a:lstStyle/>
          <a:p>
            <a:r>
              <a:rPr lang="es-ES" sz="1800" dirty="0"/>
              <a:t>Utilice un tamaño legible, use mucho espacio en blanco, titulares en negrita y subtítulos para que sea un placer, en lugar de una tarea de lectura. </a:t>
            </a:r>
            <a:endParaRPr lang="en-IE" dirty="0"/>
          </a:p>
        </p:txBody>
      </p:sp>
      <p:sp>
        <p:nvSpPr>
          <p:cNvPr id="11" name="Text Placeholder 10">
            <a:extLst>
              <a:ext uri="{FF2B5EF4-FFF2-40B4-BE49-F238E27FC236}">
                <a16:creationId xmlns:a16="http://schemas.microsoft.com/office/drawing/2014/main" id="{CB5CA239-5FB8-CCD9-35DB-7DE178B40F4D}"/>
              </a:ext>
            </a:extLst>
          </p:cNvPr>
          <p:cNvSpPr>
            <a:spLocks noGrp="1"/>
          </p:cNvSpPr>
          <p:nvPr>
            <p:ph type="body" sz="quarter" idx="28"/>
          </p:nvPr>
        </p:nvSpPr>
        <p:spPr>
          <a:xfrm>
            <a:off x="363851" y="4756146"/>
            <a:ext cx="2068263" cy="1507488"/>
          </a:xfrm>
        </p:spPr>
        <p:txBody>
          <a:bodyPr>
            <a:normAutofit fontScale="92500"/>
          </a:bodyPr>
          <a:lstStyle/>
          <a:p>
            <a:r>
              <a:rPr lang="es-ES" sz="1800" dirty="0"/>
              <a:t>Ofrecer una garantía de devolución del dinero, una garantía de por vida o un periodo de prueba gratuito</a:t>
            </a:r>
            <a:r>
              <a:rPr lang="en-GB" sz="1800" dirty="0"/>
              <a:t>.</a:t>
            </a:r>
          </a:p>
          <a:p>
            <a:endParaRPr lang="en-IE" dirty="0"/>
          </a:p>
        </p:txBody>
      </p:sp>
      <p:sp>
        <p:nvSpPr>
          <p:cNvPr id="12" name="Text Placeholder 11">
            <a:extLst>
              <a:ext uri="{FF2B5EF4-FFF2-40B4-BE49-F238E27FC236}">
                <a16:creationId xmlns:a16="http://schemas.microsoft.com/office/drawing/2014/main" id="{8946BB88-69B4-868E-0B40-3F532BEB5BAD}"/>
              </a:ext>
            </a:extLst>
          </p:cNvPr>
          <p:cNvSpPr>
            <a:spLocks noGrp="1"/>
          </p:cNvSpPr>
          <p:nvPr>
            <p:ph type="body" sz="quarter" idx="29"/>
          </p:nvPr>
        </p:nvSpPr>
        <p:spPr>
          <a:xfrm>
            <a:off x="4997024" y="4760238"/>
            <a:ext cx="2264530" cy="1511399"/>
          </a:xfrm>
        </p:spPr>
        <p:txBody>
          <a:bodyPr>
            <a:normAutofit/>
          </a:bodyPr>
          <a:lstStyle/>
          <a:p>
            <a:r>
              <a:rPr lang="en-US" sz="1800" dirty="0"/>
              <a:t>Negative news about ageing does not motivate this group. Focus on the joys of ageing</a:t>
            </a:r>
          </a:p>
          <a:p>
            <a:endParaRPr lang="en-IE" dirty="0"/>
          </a:p>
        </p:txBody>
      </p:sp>
      <p:sp>
        <p:nvSpPr>
          <p:cNvPr id="13" name="Text Placeholder 12">
            <a:extLst>
              <a:ext uri="{FF2B5EF4-FFF2-40B4-BE49-F238E27FC236}">
                <a16:creationId xmlns:a16="http://schemas.microsoft.com/office/drawing/2014/main" id="{F4C0A8D3-CD0C-7810-3490-2C72957B3A95}"/>
              </a:ext>
            </a:extLst>
          </p:cNvPr>
          <p:cNvSpPr>
            <a:spLocks noGrp="1"/>
          </p:cNvSpPr>
          <p:nvPr>
            <p:ph type="body" sz="quarter" idx="30"/>
          </p:nvPr>
        </p:nvSpPr>
        <p:spPr>
          <a:xfrm>
            <a:off x="2569479" y="4756146"/>
            <a:ext cx="2068263" cy="1507488"/>
          </a:xfrm>
        </p:spPr>
        <p:txBody>
          <a:bodyPr>
            <a:normAutofit fontScale="92500" lnSpcReduction="20000"/>
          </a:bodyPr>
          <a:lstStyle/>
          <a:p>
            <a:r>
              <a:rPr lang="en-GB" sz="1800" dirty="0"/>
              <a:t> </a:t>
            </a:r>
            <a:r>
              <a:rPr lang="es-ES" sz="1800" dirty="0"/>
              <a:t>Las noticias negativas sobre el envejecimiento no motivan a este grupo. Centrarse en las alegrías del envejecimiento</a:t>
            </a:r>
            <a:endParaRPr lang="en-IE" dirty="0"/>
          </a:p>
        </p:txBody>
      </p:sp>
      <p:sp>
        <p:nvSpPr>
          <p:cNvPr id="14" name="Text Placeholder 13">
            <a:extLst>
              <a:ext uri="{FF2B5EF4-FFF2-40B4-BE49-F238E27FC236}">
                <a16:creationId xmlns:a16="http://schemas.microsoft.com/office/drawing/2014/main" id="{7A92FBAB-C392-1726-093D-0E1802631B49}"/>
              </a:ext>
            </a:extLst>
          </p:cNvPr>
          <p:cNvSpPr>
            <a:spLocks noGrp="1"/>
          </p:cNvSpPr>
          <p:nvPr>
            <p:ph type="body" sz="quarter" idx="31"/>
          </p:nvPr>
        </p:nvSpPr>
        <p:spPr>
          <a:xfrm>
            <a:off x="2741672" y="3923046"/>
            <a:ext cx="2030555" cy="610337"/>
          </a:xfrm>
        </p:spPr>
        <p:txBody>
          <a:bodyPr>
            <a:noAutofit/>
          </a:bodyPr>
          <a:lstStyle/>
          <a:p>
            <a:r>
              <a:rPr lang="es-ES" b="1" dirty="0"/>
              <a:t>No utilice tácticas de miedo</a:t>
            </a:r>
            <a:endParaRPr lang="en-IE" dirty="0"/>
          </a:p>
        </p:txBody>
      </p:sp>
      <p:sp>
        <p:nvSpPr>
          <p:cNvPr id="15" name="Text Placeholder 14">
            <a:extLst>
              <a:ext uri="{FF2B5EF4-FFF2-40B4-BE49-F238E27FC236}">
                <a16:creationId xmlns:a16="http://schemas.microsoft.com/office/drawing/2014/main" id="{CBF17ACB-CA89-808A-E0BE-7294DA9EFD63}"/>
              </a:ext>
            </a:extLst>
          </p:cNvPr>
          <p:cNvSpPr>
            <a:spLocks noGrp="1"/>
          </p:cNvSpPr>
          <p:nvPr>
            <p:ph type="body" sz="quarter" idx="32"/>
          </p:nvPr>
        </p:nvSpPr>
        <p:spPr>
          <a:xfrm>
            <a:off x="5095157" y="3923046"/>
            <a:ext cx="2068264" cy="640304"/>
          </a:xfrm>
        </p:spPr>
        <p:txBody>
          <a:bodyPr/>
          <a:lstStyle/>
          <a:p>
            <a:r>
              <a:rPr lang="en-GB" sz="2000" b="1" dirty="0" err="1"/>
              <a:t>Evitar</a:t>
            </a:r>
            <a:r>
              <a:rPr lang="en-GB" sz="2000" b="1" dirty="0"/>
              <a:t> </a:t>
            </a:r>
            <a:r>
              <a:rPr lang="en-GB" sz="2000" b="1" dirty="0" err="1"/>
              <a:t>el</a:t>
            </a:r>
            <a:r>
              <a:rPr lang="en-GB" sz="2000" b="1" dirty="0"/>
              <a:t> </a:t>
            </a:r>
            <a:r>
              <a:rPr lang="en-GB" sz="2000" b="1" dirty="0" err="1"/>
              <a:t>etiquetado</a:t>
            </a:r>
            <a:endParaRPr lang="en-IE" dirty="0"/>
          </a:p>
        </p:txBody>
      </p:sp>
      <p:sp>
        <p:nvSpPr>
          <p:cNvPr id="16" name="Text Placeholder 15">
            <a:extLst>
              <a:ext uri="{FF2B5EF4-FFF2-40B4-BE49-F238E27FC236}">
                <a16:creationId xmlns:a16="http://schemas.microsoft.com/office/drawing/2014/main" id="{5C08C340-6120-C891-9B02-9F5DF50FDFF7}"/>
              </a:ext>
            </a:extLst>
          </p:cNvPr>
          <p:cNvSpPr>
            <a:spLocks noGrp="1"/>
          </p:cNvSpPr>
          <p:nvPr>
            <p:ph type="body" sz="quarter" idx="33"/>
          </p:nvPr>
        </p:nvSpPr>
        <p:spPr>
          <a:xfrm>
            <a:off x="7486351" y="3951213"/>
            <a:ext cx="2180549" cy="640305"/>
          </a:xfrm>
        </p:spPr>
        <p:txBody>
          <a:bodyPr>
            <a:normAutofit/>
          </a:bodyPr>
          <a:lstStyle/>
          <a:p>
            <a:r>
              <a:rPr lang="en-GB" sz="2000" b="1" dirty="0" err="1"/>
              <a:t>Indique</a:t>
            </a:r>
            <a:r>
              <a:rPr lang="en-GB" sz="2000" b="1" dirty="0"/>
              <a:t> </a:t>
            </a:r>
            <a:r>
              <a:rPr lang="en-GB" sz="2000" b="1" dirty="0" err="1"/>
              <a:t>su</a:t>
            </a:r>
            <a:r>
              <a:rPr lang="en-GB" sz="2000" b="1" dirty="0"/>
              <a:t> </a:t>
            </a:r>
            <a:r>
              <a:rPr lang="en-GB" sz="2000" b="1" dirty="0" err="1"/>
              <a:t>credibilidad</a:t>
            </a:r>
            <a:endParaRPr lang="en-IE" dirty="0"/>
          </a:p>
        </p:txBody>
      </p:sp>
      <p:sp>
        <p:nvSpPr>
          <p:cNvPr id="17" name="Text Placeholder 16">
            <a:extLst>
              <a:ext uri="{FF2B5EF4-FFF2-40B4-BE49-F238E27FC236}">
                <a16:creationId xmlns:a16="http://schemas.microsoft.com/office/drawing/2014/main" id="{C83CC138-C175-EE9F-DD0C-095CA371A329}"/>
              </a:ext>
            </a:extLst>
          </p:cNvPr>
          <p:cNvSpPr>
            <a:spLocks noGrp="1"/>
          </p:cNvSpPr>
          <p:nvPr>
            <p:ph type="body" sz="quarter" idx="34"/>
          </p:nvPr>
        </p:nvSpPr>
        <p:spPr>
          <a:xfrm>
            <a:off x="9866579" y="3951212"/>
            <a:ext cx="2180549" cy="696511"/>
          </a:xfrm>
        </p:spPr>
        <p:txBody>
          <a:bodyPr>
            <a:normAutofit/>
          </a:bodyPr>
          <a:lstStyle/>
          <a:p>
            <a:r>
              <a:rPr lang="en-GB" sz="2000" b="1" dirty="0" err="1"/>
              <a:t>Considere</a:t>
            </a:r>
            <a:r>
              <a:rPr lang="en-GB" sz="2000" b="1" dirty="0"/>
              <a:t> </a:t>
            </a:r>
            <a:r>
              <a:rPr lang="en-GB" sz="2000" b="1" dirty="0" err="1"/>
              <a:t>el</a:t>
            </a:r>
            <a:r>
              <a:rPr lang="en-GB" sz="2000" b="1" dirty="0"/>
              <a:t> </a:t>
            </a:r>
            <a:r>
              <a:rPr lang="en-GB" sz="2000" b="1" dirty="0" err="1"/>
              <a:t>diseño</a:t>
            </a:r>
            <a:endParaRPr lang="en-GB" sz="2000" b="1" dirty="0"/>
          </a:p>
          <a:p>
            <a:endParaRPr lang="en-IE" dirty="0"/>
          </a:p>
        </p:txBody>
      </p:sp>
      <p:sp>
        <p:nvSpPr>
          <p:cNvPr id="30" name="Textplatzhalter 2">
            <a:extLst>
              <a:ext uri="{FF2B5EF4-FFF2-40B4-BE49-F238E27FC236}">
                <a16:creationId xmlns:a16="http://schemas.microsoft.com/office/drawing/2014/main" id="{25C2C571-56D4-4375-B533-FCE860500B2D}"/>
              </a:ext>
            </a:extLst>
          </p:cNvPr>
          <p:cNvSpPr>
            <a:spLocks noGrp="1"/>
          </p:cNvSpPr>
          <p:nvPr>
            <p:ph type="body" sz="quarter" idx="25"/>
          </p:nvPr>
        </p:nvSpPr>
        <p:spPr>
          <a:xfrm>
            <a:off x="254000" y="590550"/>
            <a:ext cx="11696700" cy="582613"/>
          </a:xfrm>
        </p:spPr>
        <p:txBody>
          <a:bodyPr>
            <a:noAutofit/>
          </a:bodyPr>
          <a:lstStyle/>
          <a:p>
            <a:r>
              <a:rPr lang="es-ES" dirty="0"/>
              <a:t>Utilizar el marketing de etapas vitales</a:t>
            </a:r>
            <a:endParaRPr lang="en-GB" dirty="0"/>
          </a:p>
        </p:txBody>
      </p:sp>
      <p:sp>
        <p:nvSpPr>
          <p:cNvPr id="31" name="Textfeld 19">
            <a:extLst>
              <a:ext uri="{FF2B5EF4-FFF2-40B4-BE49-F238E27FC236}">
                <a16:creationId xmlns:a16="http://schemas.microsoft.com/office/drawing/2014/main" id="{CD9FFF89-3FEE-C99C-8F64-16401F7284A7}"/>
              </a:ext>
            </a:extLst>
          </p:cNvPr>
          <p:cNvSpPr txBox="1"/>
          <p:nvPr/>
        </p:nvSpPr>
        <p:spPr>
          <a:xfrm>
            <a:off x="231185" y="6470710"/>
            <a:ext cx="2758319" cy="307777"/>
          </a:xfrm>
          <a:prstGeom prst="rect">
            <a:avLst/>
          </a:prstGeom>
          <a:noFill/>
        </p:spPr>
        <p:txBody>
          <a:bodyPr wrap="none" rtlCol="0">
            <a:spAutoFit/>
          </a:bodyPr>
          <a:lstStyle/>
          <a:p>
            <a:r>
              <a:rPr lang="en-GB" sz="1400" dirty="0">
                <a:solidFill>
                  <a:srgbClr val="1188A3"/>
                </a:solidFill>
              </a:rPr>
              <a:t>Fuente: </a:t>
            </a:r>
            <a:r>
              <a:rPr lang="en-GB" sz="1400" dirty="0">
                <a:solidFill>
                  <a:srgbClr val="1188A3"/>
                </a:solidFill>
                <a:hlinkClick r:id="rId8">
                  <a:extLst>
                    <a:ext uri="{A12FA001-AC4F-418D-AE19-62706E023703}">
                      <ahyp:hlinkClr xmlns:ahyp="http://schemas.microsoft.com/office/drawing/2018/hyperlinkcolor" val="tx"/>
                    </a:ext>
                  </a:extLst>
                </a:hlinkClick>
              </a:rPr>
              <a:t>Suddenlysenior.com (2020)</a:t>
            </a:r>
            <a:endParaRPr lang="en-GB" sz="1400" dirty="0">
              <a:solidFill>
                <a:srgbClr val="1188A3"/>
              </a:solidFill>
            </a:endParaRPr>
          </a:p>
        </p:txBody>
      </p:sp>
      <p:sp>
        <p:nvSpPr>
          <p:cNvPr id="32" name="TextBox 31">
            <a:extLst>
              <a:ext uri="{FF2B5EF4-FFF2-40B4-BE49-F238E27FC236}">
                <a16:creationId xmlns:a16="http://schemas.microsoft.com/office/drawing/2014/main" id="{9DEFA67B-A525-AE21-407F-C07EDFD0E2FD}"/>
              </a:ext>
            </a:extLst>
          </p:cNvPr>
          <p:cNvSpPr txBox="1"/>
          <p:nvPr/>
        </p:nvSpPr>
        <p:spPr>
          <a:xfrm flipH="1">
            <a:off x="9666899" y="6409771"/>
            <a:ext cx="2093345" cy="410454"/>
          </a:xfrm>
          <a:prstGeom prst="rect">
            <a:avLst/>
          </a:prstGeom>
          <a:solidFill>
            <a:schemeClr val="bg1"/>
          </a:solidFill>
        </p:spPr>
        <p:txBody>
          <a:bodyPr wrap="square" rtlCol="0">
            <a:spAutoFit/>
          </a:bodyPr>
          <a:lstStyle/>
          <a:p>
            <a:endParaRPr lang="en-IE"/>
          </a:p>
        </p:txBody>
      </p:sp>
      <p:sp>
        <p:nvSpPr>
          <p:cNvPr id="6" name="Text Placeholder 5">
            <a:extLst>
              <a:ext uri="{FF2B5EF4-FFF2-40B4-BE49-F238E27FC236}">
                <a16:creationId xmlns:a16="http://schemas.microsoft.com/office/drawing/2014/main" id="{93018BF1-6437-D029-0D96-EF3EDCEB0972}"/>
              </a:ext>
            </a:extLst>
          </p:cNvPr>
          <p:cNvSpPr>
            <a:spLocks noGrp="1"/>
          </p:cNvSpPr>
          <p:nvPr>
            <p:ph type="body" sz="quarter" idx="18"/>
          </p:nvPr>
        </p:nvSpPr>
        <p:spPr>
          <a:xfrm>
            <a:off x="7334630" y="4739378"/>
            <a:ext cx="2623811" cy="2118622"/>
          </a:xfrm>
        </p:spPr>
        <p:txBody>
          <a:bodyPr>
            <a:normAutofit/>
          </a:bodyPr>
          <a:lstStyle/>
          <a:p>
            <a:r>
              <a:rPr lang="es-ES" dirty="0"/>
              <a:t>Dígales si tiene años en el negocio. Son útiles los testimonios de clientes satisfechos, los resultados de investigaciones y los avales profesionales</a:t>
            </a:r>
          </a:p>
          <a:p>
            <a:endParaRPr lang="en-IE" dirty="0"/>
          </a:p>
        </p:txBody>
      </p:sp>
    </p:spTree>
    <p:extLst>
      <p:ext uri="{BB962C8B-B14F-4D97-AF65-F5344CB8AC3E}">
        <p14:creationId xmlns:p14="http://schemas.microsoft.com/office/powerpoint/2010/main" val="1584177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EB982BA-EC27-401F-B637-1B8F8DB9125E}"/>
              </a:ext>
            </a:extLst>
          </p:cNvPr>
          <p:cNvSpPr>
            <a:spLocks noGrp="1"/>
          </p:cNvSpPr>
          <p:nvPr>
            <p:ph type="pic" sz="quarter" idx="10"/>
          </p:nvPr>
        </p:nvSpPr>
        <p:spPr/>
      </p:sp>
      <p:sp>
        <p:nvSpPr>
          <p:cNvPr id="3" name="Text Placeholder 2">
            <a:extLst>
              <a:ext uri="{FF2B5EF4-FFF2-40B4-BE49-F238E27FC236}">
                <a16:creationId xmlns:a16="http://schemas.microsoft.com/office/drawing/2014/main" id="{BC1F4A30-38C5-B942-9DAD-0D390729DF64}"/>
              </a:ext>
            </a:extLst>
          </p:cNvPr>
          <p:cNvSpPr>
            <a:spLocks noGrp="1"/>
          </p:cNvSpPr>
          <p:nvPr>
            <p:ph type="body" sz="quarter" idx="18"/>
          </p:nvPr>
        </p:nvSpPr>
        <p:spPr>
          <a:xfrm>
            <a:off x="198784" y="3471777"/>
            <a:ext cx="6539946" cy="3289472"/>
          </a:xfrm>
          <a:solidFill>
            <a:schemeClr val="bg1"/>
          </a:solidFill>
        </p:spPr>
        <p:txBody>
          <a:bodyPr vert="horz" lIns="91440" tIns="45720" rIns="91440" bIns="45720" rtlCol="0" anchor="t">
            <a:normAutofit/>
          </a:bodyPr>
          <a:lstStyle/>
          <a:p>
            <a:pPr marL="107950" indent="0" algn="just"/>
            <a:r>
              <a:rPr lang="es-ES" dirty="0">
                <a:hlinkClick r:id="rId4"/>
              </a:rPr>
              <a:t>Cadbury Chocolate </a:t>
            </a:r>
            <a:r>
              <a:rPr lang="es-ES" dirty="0"/>
              <a:t>se asoció con </a:t>
            </a:r>
            <a:r>
              <a:rPr lang="es-ES" dirty="0">
                <a:hlinkClick r:id="rId5"/>
              </a:rPr>
              <a:t>AgeUK</a:t>
            </a:r>
            <a:r>
              <a:rPr lang="es-ES" dirty="0"/>
              <a:t> para concienciar sobre la soledad entre los mayores, con su campaña "dona tus palabras". Mostrando la tienen empatía hacia la cohorte. Las personas mayores pueden contar sus historias y demostrar que aún tienen energía y ganas de vivir. </a:t>
            </a:r>
            <a:endParaRPr lang="en-IE" dirty="0">
              <a:cs typeface="Calibri" panose="020F0502020204030204"/>
            </a:endParaRPr>
          </a:p>
          <a:p>
            <a:pPr marL="107950" indent="0" algn="just"/>
            <a:r>
              <a:rPr lang="es-ES" dirty="0"/>
              <a:t>Sus barritas de leche láctea incluían citas de los mayores y el dinero recaudado se destinó a </a:t>
            </a:r>
            <a:r>
              <a:rPr lang="es-ES" dirty="0" err="1"/>
              <a:t>AgeUk</a:t>
            </a:r>
            <a:r>
              <a:rPr lang="es-ES" dirty="0"/>
              <a:t>. Todo el mundo salió ganando.</a:t>
            </a:r>
            <a:endParaRPr lang="es-ES" dirty="0">
              <a:cs typeface="Calibri" panose="020F0502020204030204"/>
            </a:endParaRPr>
          </a:p>
        </p:txBody>
      </p:sp>
      <p:pic>
        <p:nvPicPr>
          <p:cNvPr id="5" name="Online Media 4" title="The Originals | Harry">
            <a:hlinkClick r:id="" action="ppaction://media"/>
            <a:extLst>
              <a:ext uri="{FF2B5EF4-FFF2-40B4-BE49-F238E27FC236}">
                <a16:creationId xmlns:a16="http://schemas.microsoft.com/office/drawing/2014/main" id="{892E7764-0063-7B75-DE35-5B383B2B4E4F}"/>
              </a:ext>
            </a:extLst>
          </p:cNvPr>
          <p:cNvPicPr>
            <a:picLocks noRot="1" noChangeAspect="1"/>
          </p:cNvPicPr>
          <p:nvPr>
            <a:videoFile r:link="rId1"/>
          </p:nvPr>
        </p:nvPicPr>
        <p:blipFill>
          <a:blip r:embed="rId6"/>
          <a:stretch>
            <a:fillRect/>
          </a:stretch>
        </p:blipFill>
        <p:spPr>
          <a:xfrm>
            <a:off x="6977270" y="1203325"/>
            <a:ext cx="5214730" cy="4054475"/>
          </a:xfrm>
          <a:prstGeom prst="rect">
            <a:avLst/>
          </a:prstGeom>
        </p:spPr>
      </p:pic>
      <p:sp>
        <p:nvSpPr>
          <p:cNvPr id="7" name="TextBox 6">
            <a:extLst>
              <a:ext uri="{FF2B5EF4-FFF2-40B4-BE49-F238E27FC236}">
                <a16:creationId xmlns:a16="http://schemas.microsoft.com/office/drawing/2014/main" id="{02D25B4B-9534-F233-32F8-22581C048ADF}"/>
              </a:ext>
            </a:extLst>
          </p:cNvPr>
          <p:cNvSpPr txBox="1"/>
          <p:nvPr/>
        </p:nvSpPr>
        <p:spPr>
          <a:xfrm>
            <a:off x="7981122" y="6086925"/>
            <a:ext cx="6102626" cy="369332"/>
          </a:xfrm>
          <a:prstGeom prst="rect">
            <a:avLst/>
          </a:prstGeom>
          <a:noFill/>
        </p:spPr>
        <p:txBody>
          <a:bodyPr wrap="square">
            <a:spAutoFit/>
          </a:bodyPr>
          <a:lstStyle/>
          <a:p>
            <a:r>
              <a:rPr lang="en-IE" dirty="0">
                <a:solidFill>
                  <a:srgbClr val="1188A3"/>
                </a:solidFill>
                <a:hlinkClick r:id="rId7">
                  <a:extLst>
                    <a:ext uri="{A12FA001-AC4F-418D-AE19-62706E023703}">
                      <ahyp:hlinkClr xmlns:ahyp="http://schemas.microsoft.com/office/drawing/2018/hyperlinkcolor" val="tx"/>
                    </a:ext>
                  </a:extLst>
                </a:hlinkClick>
              </a:rPr>
              <a:t>The Originals | Harry - YouTube</a:t>
            </a:r>
            <a:endParaRPr lang="en-IE" dirty="0">
              <a:solidFill>
                <a:srgbClr val="1188A3"/>
              </a:solidFill>
            </a:endParaRPr>
          </a:p>
        </p:txBody>
      </p:sp>
      <p:pic>
        <p:nvPicPr>
          <p:cNvPr id="9" name="Picture 8">
            <a:extLst>
              <a:ext uri="{FF2B5EF4-FFF2-40B4-BE49-F238E27FC236}">
                <a16:creationId xmlns:a16="http://schemas.microsoft.com/office/drawing/2014/main" id="{17D36184-AEE8-D801-B9A6-F40D051BA13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04328" y="1274855"/>
            <a:ext cx="5049699" cy="1915606"/>
          </a:xfrm>
          <a:prstGeom prst="rect">
            <a:avLst/>
          </a:prstGeom>
        </p:spPr>
      </p:pic>
      <p:sp>
        <p:nvSpPr>
          <p:cNvPr id="10" name="Text Placeholder 3">
            <a:extLst>
              <a:ext uri="{FF2B5EF4-FFF2-40B4-BE49-F238E27FC236}">
                <a16:creationId xmlns:a16="http://schemas.microsoft.com/office/drawing/2014/main" id="{714A5289-CE58-96D0-F7CE-E65404B9E898}"/>
              </a:ext>
            </a:extLst>
          </p:cNvPr>
          <p:cNvSpPr txBox="1">
            <a:spLocks noGrp="1"/>
          </p:cNvSpPr>
          <p:nvPr>
            <p:ph type="body" sz="quarter" idx="16"/>
          </p:nvPr>
        </p:nvSpPr>
        <p:spPr>
          <a:xfrm>
            <a:off x="91731" y="380384"/>
            <a:ext cx="5113337" cy="582612"/>
          </a:xfrm>
          <a:prstGeom prst="rect">
            <a:avLst/>
          </a:prstGeom>
          <a:solidFill>
            <a:srgbClr val="FFD100"/>
          </a:solid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err="1"/>
              <a:t>Inspírate</a:t>
            </a:r>
            <a:endParaRPr lang="en-IE" dirty="0"/>
          </a:p>
        </p:txBody>
      </p:sp>
    </p:spTree>
    <p:extLst>
      <p:ext uri="{BB962C8B-B14F-4D97-AF65-F5344CB8AC3E}">
        <p14:creationId xmlns:p14="http://schemas.microsoft.com/office/powerpoint/2010/main" val="420958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44F96E3-D22F-F324-8907-25C86335CFF9}"/>
              </a:ext>
            </a:extLst>
          </p:cNvPr>
          <p:cNvSpPr>
            <a:spLocks noGrp="1"/>
          </p:cNvSpPr>
          <p:nvPr>
            <p:ph type="body" sz="quarter" idx="16"/>
          </p:nvPr>
        </p:nvSpPr>
        <p:spPr>
          <a:xfrm>
            <a:off x="2149154" y="934084"/>
            <a:ext cx="4847994" cy="582221"/>
          </a:xfrm>
        </p:spPr>
        <p:txBody>
          <a:bodyPr vert="horz" lIns="91440" tIns="45720" rIns="91440" bIns="45720" rtlCol="0" anchor="t">
            <a:noAutofit/>
          </a:bodyPr>
          <a:lstStyle/>
          <a:p>
            <a:r>
              <a:rPr lang="es-ES" dirty="0"/>
              <a:t>Marketing y creación de marca para el mercado de los mayores/de la plata</a:t>
            </a:r>
            <a:endParaRPr lang="en-GB" dirty="0"/>
          </a:p>
        </p:txBody>
      </p:sp>
      <p:sp>
        <p:nvSpPr>
          <p:cNvPr id="3" name="Textplatzhalter 2">
            <a:extLst>
              <a:ext uri="{FF2B5EF4-FFF2-40B4-BE49-F238E27FC236}">
                <a16:creationId xmlns:a16="http://schemas.microsoft.com/office/drawing/2014/main" id="{371B711E-060A-EF1E-4D94-8FBEE6226AE3}"/>
              </a:ext>
            </a:extLst>
          </p:cNvPr>
          <p:cNvSpPr>
            <a:spLocks noGrp="1"/>
          </p:cNvSpPr>
          <p:nvPr>
            <p:ph type="body" sz="quarter" idx="17"/>
          </p:nvPr>
        </p:nvSpPr>
        <p:spPr/>
        <p:txBody>
          <a:bodyPr>
            <a:normAutofit fontScale="85000" lnSpcReduction="20000"/>
          </a:bodyPr>
          <a:lstStyle/>
          <a:p>
            <a:r>
              <a:rPr lang="en-GB"/>
              <a:t>01</a:t>
            </a:r>
          </a:p>
        </p:txBody>
      </p:sp>
    </p:spTree>
    <p:extLst>
      <p:ext uri="{BB962C8B-B14F-4D97-AF65-F5344CB8AC3E}">
        <p14:creationId xmlns:p14="http://schemas.microsoft.com/office/powerpoint/2010/main" val="1130922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55E9117-3D70-5734-F3FC-E7D871D9077A}"/>
              </a:ext>
            </a:extLst>
          </p:cNvPr>
          <p:cNvSpPr>
            <a:spLocks noGrp="1"/>
          </p:cNvSpPr>
          <p:nvPr>
            <p:ph type="pic" sz="quarter" idx="10"/>
          </p:nvPr>
        </p:nvSpPr>
        <p:spPr/>
      </p:sp>
      <p:sp>
        <p:nvSpPr>
          <p:cNvPr id="3" name="Text Placeholder 2">
            <a:extLst>
              <a:ext uri="{FF2B5EF4-FFF2-40B4-BE49-F238E27FC236}">
                <a16:creationId xmlns:a16="http://schemas.microsoft.com/office/drawing/2014/main" id="{8DFA3B0B-D071-448A-8785-59506C238B35}"/>
              </a:ext>
            </a:extLst>
          </p:cNvPr>
          <p:cNvSpPr>
            <a:spLocks noGrp="1"/>
          </p:cNvSpPr>
          <p:nvPr>
            <p:ph type="body" sz="quarter" idx="18"/>
          </p:nvPr>
        </p:nvSpPr>
        <p:spPr>
          <a:xfrm>
            <a:off x="841290" y="2395330"/>
            <a:ext cx="5029134" cy="3816627"/>
          </a:xfrm>
          <a:solidFill>
            <a:schemeClr val="bg1"/>
          </a:solidFill>
        </p:spPr>
        <p:txBody>
          <a:bodyPr vert="horz" lIns="91440" tIns="45720" rIns="91440" bIns="45720" rtlCol="0" anchor="t">
            <a:normAutofit lnSpcReduction="10000"/>
          </a:bodyPr>
          <a:lstStyle/>
          <a:p>
            <a:pPr indent="0"/>
            <a:endParaRPr lang="en-IE" dirty="0">
              <a:solidFill>
                <a:srgbClr val="1188A3"/>
              </a:solidFill>
              <a:hlinkClick r:id="rId3">
                <a:extLst>
                  <a:ext uri="{A12FA001-AC4F-418D-AE19-62706E023703}">
                    <ahyp:hlinkClr xmlns:ahyp="http://schemas.microsoft.com/office/drawing/2018/hyperlinkcolor" val="tx"/>
                  </a:ext>
                </a:extLst>
              </a:hlinkClick>
            </a:endParaRPr>
          </a:p>
          <a:p>
            <a:pPr indent="0" algn="just"/>
            <a:r>
              <a:rPr lang="es-ES" dirty="0">
                <a:solidFill>
                  <a:srgbClr val="1188A3"/>
                </a:solidFill>
              </a:rPr>
              <a:t>#letsjustagree </a:t>
            </a:r>
            <a:r>
              <a:rPr lang="es-ES" dirty="0" err="1"/>
              <a:t>IrnBru</a:t>
            </a:r>
            <a:r>
              <a:rPr lang="es-ES" dirty="0"/>
              <a:t> se ha dado a conocer por sus anuncios televisivos llenos de humor y regularmente incluye a personas mayores para mostrar cómo se dirigen a todas las edades.</a:t>
            </a:r>
            <a:endParaRPr lang="es-ES" dirty="0">
              <a:cs typeface="Calibri" panose="020F0502020204030204"/>
            </a:endParaRPr>
          </a:p>
          <a:p>
            <a:pPr indent="0" algn="just"/>
            <a:r>
              <a:rPr lang="es-ES" dirty="0"/>
              <a:t>Al hacerlo, establecen relaciones, evitan las tácticas de miedo y demuestran que saben que los mayores no quieren ser etiquetados.</a:t>
            </a:r>
            <a:endParaRPr lang="en-IE" dirty="0">
              <a:cs typeface="Calibri" panose="020F0502020204030204"/>
            </a:endParaRPr>
          </a:p>
        </p:txBody>
      </p:sp>
      <p:pic>
        <p:nvPicPr>
          <p:cNvPr id="5" name="Online Media 4" title="Let's Just Agree It Tastes... Prom">
            <a:hlinkClick r:id="" action="ppaction://media"/>
            <a:extLst>
              <a:ext uri="{FF2B5EF4-FFF2-40B4-BE49-F238E27FC236}">
                <a16:creationId xmlns:a16="http://schemas.microsoft.com/office/drawing/2014/main" id="{EEECE07B-7941-3537-57E4-C0ABE96B7A9F}"/>
              </a:ext>
            </a:extLst>
          </p:cNvPr>
          <p:cNvPicPr>
            <a:picLocks noRot="1" noChangeAspect="1"/>
          </p:cNvPicPr>
          <p:nvPr>
            <a:videoFile r:link="rId1"/>
          </p:nvPr>
        </p:nvPicPr>
        <p:blipFill>
          <a:blip r:embed="rId4"/>
          <a:stretch>
            <a:fillRect/>
          </a:stretch>
        </p:blipFill>
        <p:spPr>
          <a:xfrm>
            <a:off x="6907696" y="1203325"/>
            <a:ext cx="5284304" cy="3913188"/>
          </a:xfrm>
          <a:prstGeom prst="rect">
            <a:avLst/>
          </a:prstGeom>
        </p:spPr>
      </p:pic>
      <p:sp>
        <p:nvSpPr>
          <p:cNvPr id="6" name="Text Placeholder 3">
            <a:extLst>
              <a:ext uri="{FF2B5EF4-FFF2-40B4-BE49-F238E27FC236}">
                <a16:creationId xmlns:a16="http://schemas.microsoft.com/office/drawing/2014/main" id="{30CADB7D-F155-15A7-5754-00971E86547D}"/>
              </a:ext>
            </a:extLst>
          </p:cNvPr>
          <p:cNvSpPr txBox="1">
            <a:spLocks/>
          </p:cNvSpPr>
          <p:nvPr/>
        </p:nvSpPr>
        <p:spPr>
          <a:xfrm>
            <a:off x="78983" y="621104"/>
            <a:ext cx="4716425" cy="582221"/>
          </a:xfrm>
          <a:prstGeom prst="rect">
            <a:avLst/>
          </a:prstGeom>
          <a:solidFill>
            <a:srgbClr val="FFD100"/>
          </a:solid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err="1"/>
              <a:t>Inspírate</a:t>
            </a:r>
            <a:endParaRPr lang="en-IE" dirty="0"/>
          </a:p>
        </p:txBody>
      </p:sp>
      <p:sp>
        <p:nvSpPr>
          <p:cNvPr id="8" name="TextBox 7">
            <a:extLst>
              <a:ext uri="{FF2B5EF4-FFF2-40B4-BE49-F238E27FC236}">
                <a16:creationId xmlns:a16="http://schemas.microsoft.com/office/drawing/2014/main" id="{70E16CE8-F5AC-E709-8EA1-6018D839C01F}"/>
              </a:ext>
            </a:extLst>
          </p:cNvPr>
          <p:cNvSpPr txBox="1"/>
          <p:nvPr/>
        </p:nvSpPr>
        <p:spPr>
          <a:xfrm>
            <a:off x="7372350" y="6027291"/>
            <a:ext cx="6137412" cy="369332"/>
          </a:xfrm>
          <a:prstGeom prst="rect">
            <a:avLst/>
          </a:prstGeom>
          <a:noFill/>
        </p:spPr>
        <p:txBody>
          <a:bodyPr wrap="square">
            <a:spAutoFit/>
          </a:bodyPr>
          <a:lstStyle/>
          <a:p>
            <a:r>
              <a:rPr lang="en-US">
                <a:solidFill>
                  <a:srgbClr val="1188A3"/>
                </a:solidFill>
                <a:hlinkClick r:id="rId5">
                  <a:extLst>
                    <a:ext uri="{A12FA001-AC4F-418D-AE19-62706E023703}">
                      <ahyp:hlinkClr xmlns:ahyp="http://schemas.microsoft.com/office/drawing/2018/hyperlinkcolor" val="tx"/>
                    </a:ext>
                  </a:extLst>
                </a:hlinkClick>
              </a:rPr>
              <a:t>Let's Just Agree It Tastes... Prom - YouTube</a:t>
            </a:r>
            <a:endParaRPr lang="en-IE">
              <a:solidFill>
                <a:srgbClr val="1188A3"/>
              </a:solidFill>
            </a:endParaRPr>
          </a:p>
        </p:txBody>
      </p:sp>
    </p:spTree>
    <p:extLst>
      <p:ext uri="{BB962C8B-B14F-4D97-AF65-F5344CB8AC3E}">
        <p14:creationId xmlns:p14="http://schemas.microsoft.com/office/powerpoint/2010/main" val="76269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EB982BA-EC27-401F-B637-1B8F8DB9125E}"/>
              </a:ext>
            </a:extLst>
          </p:cNvPr>
          <p:cNvSpPr>
            <a:spLocks noGrp="1"/>
          </p:cNvSpPr>
          <p:nvPr>
            <p:ph type="pic" sz="quarter" idx="10"/>
          </p:nvPr>
        </p:nvSpPr>
        <p:spPr/>
      </p:sp>
      <p:sp>
        <p:nvSpPr>
          <p:cNvPr id="3" name="Text Placeholder 2">
            <a:extLst>
              <a:ext uri="{FF2B5EF4-FFF2-40B4-BE49-F238E27FC236}">
                <a16:creationId xmlns:a16="http://schemas.microsoft.com/office/drawing/2014/main" id="{BC1F4A30-38C5-B942-9DAD-0D390729DF64}"/>
              </a:ext>
            </a:extLst>
          </p:cNvPr>
          <p:cNvSpPr>
            <a:spLocks noGrp="1"/>
          </p:cNvSpPr>
          <p:nvPr>
            <p:ph type="body" sz="quarter" idx="18"/>
          </p:nvPr>
        </p:nvSpPr>
        <p:spPr>
          <a:xfrm>
            <a:off x="487018" y="3428999"/>
            <a:ext cx="5784573" cy="2842591"/>
          </a:xfrm>
          <a:solidFill>
            <a:schemeClr val="bg1"/>
          </a:solidFill>
        </p:spPr>
        <p:txBody>
          <a:bodyPr vert="horz" lIns="91440" tIns="45720" rIns="91440" bIns="45720" rtlCol="0" anchor="t">
            <a:normAutofit fontScale="92500"/>
          </a:bodyPr>
          <a:lstStyle/>
          <a:p>
            <a:pPr marL="0" indent="0" algn="just"/>
            <a:r>
              <a:rPr lang="es-ES" dirty="0">
                <a:hlinkClick r:id="rId4"/>
              </a:rPr>
              <a:t>Jacobs</a:t>
            </a:r>
            <a:r>
              <a:rPr lang="es-ES" dirty="0"/>
              <a:t> utiliza este breve anuncio para mostrar cómo trabajan para todas las edades y todos los grupos demográficos. Este anuncio es un ejemplo de uso de los acontecimientos de la vida para crear una conexión con su público y evitan todas las tácticas de miedo y el etiquetado.</a:t>
            </a:r>
            <a:r>
              <a:rPr lang="en-IE" dirty="0"/>
              <a:t> </a:t>
            </a:r>
            <a:r>
              <a:rPr lang="es-ES" dirty="0"/>
              <a:t>Finalmente en su logo ponen la fecha de creación de la empresa indicando su nivel de experiencia</a:t>
            </a:r>
            <a:r>
              <a:rPr lang="en-IE" dirty="0"/>
              <a:t>.</a:t>
            </a:r>
            <a:endParaRPr lang="es-ES"/>
          </a:p>
        </p:txBody>
      </p:sp>
      <p:sp>
        <p:nvSpPr>
          <p:cNvPr id="10" name="Text Placeholder 3">
            <a:extLst>
              <a:ext uri="{FF2B5EF4-FFF2-40B4-BE49-F238E27FC236}">
                <a16:creationId xmlns:a16="http://schemas.microsoft.com/office/drawing/2014/main" id="{714A5289-CE58-96D0-F7CE-E65404B9E898}"/>
              </a:ext>
            </a:extLst>
          </p:cNvPr>
          <p:cNvSpPr txBox="1">
            <a:spLocks noGrp="1"/>
          </p:cNvSpPr>
          <p:nvPr>
            <p:ph type="body" sz="quarter" idx="16"/>
          </p:nvPr>
        </p:nvSpPr>
        <p:spPr>
          <a:xfrm>
            <a:off x="91731" y="380384"/>
            <a:ext cx="5113337" cy="582612"/>
          </a:xfrm>
          <a:prstGeom prst="rect">
            <a:avLst/>
          </a:prstGeom>
          <a:solidFill>
            <a:srgbClr val="FFD100"/>
          </a:solid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err="1"/>
              <a:t>Inspírate</a:t>
            </a:r>
            <a:endParaRPr lang="en-IE" dirty="0"/>
          </a:p>
        </p:txBody>
      </p:sp>
      <p:pic>
        <p:nvPicPr>
          <p:cNvPr id="4" name="Online Media 3" title="Jacob’s Cracker Crisps – “Get Together TV Advert”   Copy">
            <a:hlinkClick r:id="" action="ppaction://media"/>
            <a:extLst>
              <a:ext uri="{FF2B5EF4-FFF2-40B4-BE49-F238E27FC236}">
                <a16:creationId xmlns:a16="http://schemas.microsoft.com/office/drawing/2014/main" id="{47D72583-73CE-B5C0-9016-EFB7809D7730}"/>
              </a:ext>
            </a:extLst>
          </p:cNvPr>
          <p:cNvPicPr>
            <a:picLocks noRot="1" noChangeAspect="1"/>
          </p:cNvPicPr>
          <p:nvPr>
            <a:videoFile r:link="rId1"/>
          </p:nvPr>
        </p:nvPicPr>
        <p:blipFill>
          <a:blip r:embed="rId5"/>
          <a:stretch>
            <a:fillRect/>
          </a:stretch>
        </p:blipFill>
        <p:spPr>
          <a:xfrm>
            <a:off x="6937513" y="962996"/>
            <a:ext cx="5254487" cy="4627766"/>
          </a:xfrm>
          <a:prstGeom prst="rect">
            <a:avLst/>
          </a:prstGeom>
        </p:spPr>
      </p:pic>
      <p:sp>
        <p:nvSpPr>
          <p:cNvPr id="11" name="TextBox 10">
            <a:extLst>
              <a:ext uri="{FF2B5EF4-FFF2-40B4-BE49-F238E27FC236}">
                <a16:creationId xmlns:a16="http://schemas.microsoft.com/office/drawing/2014/main" id="{DD14271C-E2DC-E003-131A-AB88845DA8B0}"/>
              </a:ext>
            </a:extLst>
          </p:cNvPr>
          <p:cNvSpPr txBox="1"/>
          <p:nvPr/>
        </p:nvSpPr>
        <p:spPr>
          <a:xfrm>
            <a:off x="6646241" y="5937314"/>
            <a:ext cx="6152320" cy="646331"/>
          </a:xfrm>
          <a:prstGeom prst="rect">
            <a:avLst/>
          </a:prstGeom>
          <a:noFill/>
        </p:spPr>
        <p:txBody>
          <a:bodyPr wrap="square">
            <a:spAutoFit/>
          </a:bodyPr>
          <a:lstStyle/>
          <a:p>
            <a:r>
              <a:rPr lang="en-US">
                <a:solidFill>
                  <a:srgbClr val="1188A3"/>
                </a:solidFill>
                <a:hlinkClick r:id="rId6">
                  <a:extLst>
                    <a:ext uri="{A12FA001-AC4F-418D-AE19-62706E023703}">
                      <ahyp:hlinkClr xmlns:ahyp="http://schemas.microsoft.com/office/drawing/2018/hyperlinkcolor" val="tx"/>
                    </a:ext>
                  </a:extLst>
                </a:hlinkClick>
              </a:rPr>
              <a:t>Jacob’s Cracker Crisps – “Get Together TV Advert” Copy - YouTube</a:t>
            </a:r>
            <a:endParaRPr lang="en-IE">
              <a:solidFill>
                <a:srgbClr val="1188A3"/>
              </a:solidFill>
            </a:endParaRPr>
          </a:p>
        </p:txBody>
      </p:sp>
      <p:sp>
        <p:nvSpPr>
          <p:cNvPr id="8" name="AutoShape 2" descr="logo">
            <a:extLst>
              <a:ext uri="{FF2B5EF4-FFF2-40B4-BE49-F238E27FC236}">
                <a16:creationId xmlns:a16="http://schemas.microsoft.com/office/drawing/2014/main" id="{CC3957F7-BEAA-0809-9504-9E745696C6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2" name="Picture 11">
            <a:extLst>
              <a:ext uri="{FF2B5EF4-FFF2-40B4-BE49-F238E27FC236}">
                <a16:creationId xmlns:a16="http://schemas.microsoft.com/office/drawing/2014/main" id="{A99BFABF-54E2-CCFA-1B27-C07E810DFC23}"/>
              </a:ext>
            </a:extLst>
          </p:cNvPr>
          <p:cNvPicPr>
            <a:picLocks noChangeAspect="1"/>
          </p:cNvPicPr>
          <p:nvPr/>
        </p:nvPicPr>
        <p:blipFill>
          <a:blip r:embed="rId7"/>
          <a:stretch>
            <a:fillRect/>
          </a:stretch>
        </p:blipFill>
        <p:spPr>
          <a:xfrm>
            <a:off x="943424" y="2181017"/>
            <a:ext cx="1704975" cy="885825"/>
          </a:xfrm>
          <a:prstGeom prst="rect">
            <a:avLst/>
          </a:prstGeom>
        </p:spPr>
      </p:pic>
    </p:spTree>
    <p:extLst>
      <p:ext uri="{BB962C8B-B14F-4D97-AF65-F5344CB8AC3E}">
        <p14:creationId xmlns:p14="http://schemas.microsoft.com/office/powerpoint/2010/main" val="356654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AFD2D9-C309-42E2-8854-4BC3CBE647E3}"/>
              </a:ext>
            </a:extLst>
          </p:cNvPr>
          <p:cNvSpPr>
            <a:spLocks noGrp="1"/>
          </p:cNvSpPr>
          <p:nvPr>
            <p:ph type="body" sz="quarter" idx="18"/>
          </p:nvPr>
        </p:nvSpPr>
        <p:spPr/>
        <p:txBody>
          <a:bodyPr/>
          <a:lstStyle/>
          <a:p>
            <a:r>
              <a:rPr lang="en-US" dirty="0">
                <a:solidFill>
                  <a:srgbClr val="1188A3"/>
                </a:solidFill>
                <a:hlinkClick r:id="rId2">
                  <a:extLst>
                    <a:ext uri="{A12FA001-AC4F-418D-AE19-62706E023703}">
                      <ahyp:hlinkClr xmlns:ahyp="http://schemas.microsoft.com/office/drawing/2018/hyperlinkcolor" val="tx"/>
                    </a:ext>
                  </a:extLst>
                </a:hlinkClick>
              </a:rPr>
              <a:t>Brady Family Ham - Christmas TV ad – YouTube</a:t>
            </a:r>
            <a:endParaRPr lang="en-US" dirty="0">
              <a:solidFill>
                <a:srgbClr val="1188A3"/>
              </a:solidFill>
            </a:endParaRPr>
          </a:p>
          <a:p>
            <a:endParaRPr lang="en-US" dirty="0">
              <a:solidFill>
                <a:srgbClr val="1188A3"/>
              </a:solidFill>
            </a:endParaRPr>
          </a:p>
          <a:p>
            <a:r>
              <a:rPr lang="en-US" dirty="0" err="1">
                <a:solidFill>
                  <a:srgbClr val="1188A3"/>
                </a:solidFill>
                <a:hlinkClick r:id="rId3">
                  <a:extLst>
                    <a:ext uri="{A12FA001-AC4F-418D-AE19-62706E023703}">
                      <ahyp:hlinkClr xmlns:ahyp="http://schemas.microsoft.com/office/drawing/2018/hyperlinkcolor" val="tx"/>
                    </a:ext>
                  </a:extLst>
                </a:hlinkClick>
              </a:rPr>
              <a:t>Kerrygold</a:t>
            </a:r>
            <a:r>
              <a:rPr lang="en-US" dirty="0">
                <a:solidFill>
                  <a:srgbClr val="1188A3"/>
                </a:solidFill>
                <a:hlinkClick r:id="rId3">
                  <a:extLst>
                    <a:ext uri="{A12FA001-AC4F-418D-AE19-62706E023703}">
                      <ahyp:hlinkClr xmlns:ahyp="http://schemas.microsoft.com/office/drawing/2018/hyperlinkcolor" val="tx"/>
                    </a:ext>
                  </a:extLst>
                </a:hlinkClick>
              </a:rPr>
              <a:t> "The Butterman" Ad – YouTube</a:t>
            </a:r>
            <a:endParaRPr lang="en-US" dirty="0">
              <a:solidFill>
                <a:srgbClr val="1188A3"/>
              </a:solidFill>
            </a:endParaRPr>
          </a:p>
          <a:p>
            <a:endParaRPr lang="en-US" dirty="0">
              <a:solidFill>
                <a:srgbClr val="1188A3"/>
              </a:solidFill>
            </a:endParaRPr>
          </a:p>
          <a:p>
            <a:r>
              <a:rPr lang="en-US" dirty="0">
                <a:solidFill>
                  <a:srgbClr val="1188A3"/>
                </a:solidFill>
                <a:hlinkClick r:id="rId4">
                  <a:extLst>
                    <a:ext uri="{A12FA001-AC4F-418D-AE19-62706E023703}">
                      <ahyp:hlinkClr xmlns:ahyp="http://schemas.microsoft.com/office/drawing/2018/hyperlinkcolor" val="tx"/>
                    </a:ext>
                  </a:extLst>
                </a:hlinkClick>
              </a:rPr>
              <a:t>https://vimeo.com/522720122</a:t>
            </a:r>
            <a:endParaRPr lang="en-US" dirty="0">
              <a:solidFill>
                <a:srgbClr val="1188A3"/>
              </a:solidFill>
            </a:endParaRPr>
          </a:p>
          <a:p>
            <a:endParaRPr lang="en-US" dirty="0">
              <a:solidFill>
                <a:srgbClr val="1188A3"/>
              </a:solidFill>
            </a:endParaRPr>
          </a:p>
          <a:p>
            <a:r>
              <a:rPr lang="en-IE" dirty="0">
                <a:solidFill>
                  <a:srgbClr val="1188A3"/>
                </a:solidFill>
                <a:hlinkClick r:id="rId5">
                  <a:extLst>
                    <a:ext uri="{A12FA001-AC4F-418D-AE19-62706E023703}">
                      <ahyp:hlinkClr xmlns:ahyp="http://schemas.microsoft.com/office/drawing/2018/hyperlinkcolor" val="tx"/>
                    </a:ext>
                  </a:extLst>
                </a:hlinkClick>
              </a:rPr>
              <a:t>https://www.foodpr.ie/food-nostalgia/</a:t>
            </a:r>
            <a:endParaRPr lang="en-IE" dirty="0">
              <a:solidFill>
                <a:srgbClr val="1188A3"/>
              </a:solidFill>
            </a:endParaRPr>
          </a:p>
          <a:p>
            <a:endParaRPr lang="en-IE" dirty="0">
              <a:solidFill>
                <a:srgbClr val="1188A3"/>
              </a:solidFill>
            </a:endParaRPr>
          </a:p>
        </p:txBody>
      </p:sp>
      <p:sp>
        <p:nvSpPr>
          <p:cNvPr id="3" name="Text Placeholder 2">
            <a:extLst>
              <a:ext uri="{FF2B5EF4-FFF2-40B4-BE49-F238E27FC236}">
                <a16:creationId xmlns:a16="http://schemas.microsoft.com/office/drawing/2014/main" id="{EE958230-B1A3-4A74-89C8-A0C136EA7BFC}"/>
              </a:ext>
            </a:extLst>
          </p:cNvPr>
          <p:cNvSpPr>
            <a:spLocks noGrp="1"/>
          </p:cNvSpPr>
          <p:nvPr>
            <p:ph type="body" sz="quarter" idx="16"/>
          </p:nvPr>
        </p:nvSpPr>
        <p:spPr/>
        <p:txBody>
          <a:bodyPr vert="horz" lIns="91440" tIns="45720" rIns="91440" bIns="45720" rtlCol="0" anchor="t">
            <a:normAutofit lnSpcReduction="10000"/>
          </a:bodyPr>
          <a:lstStyle/>
          <a:p>
            <a:r>
              <a:rPr lang="es-ES" dirty="0"/>
              <a:t>Otros ejemplos que vale la pena consultar.....</a:t>
            </a:r>
          </a:p>
        </p:txBody>
      </p:sp>
    </p:spTree>
    <p:extLst>
      <p:ext uri="{BB962C8B-B14F-4D97-AF65-F5344CB8AC3E}">
        <p14:creationId xmlns:p14="http://schemas.microsoft.com/office/powerpoint/2010/main" val="3373267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2A70D71-7F94-13F2-D0F7-56F3706A8582}"/>
              </a:ext>
            </a:extLst>
          </p:cNvPr>
          <p:cNvSpPr>
            <a:spLocks noGrp="1"/>
          </p:cNvSpPr>
          <p:nvPr>
            <p:ph type="body" sz="quarter" idx="16"/>
          </p:nvPr>
        </p:nvSpPr>
        <p:spPr/>
        <p:txBody>
          <a:bodyPr>
            <a:normAutofit lnSpcReduction="10000"/>
          </a:bodyPr>
          <a:lstStyle/>
          <a:p>
            <a:r>
              <a:rPr lang="en-GB" dirty="0" err="1"/>
              <a:t>Estrategia</a:t>
            </a:r>
            <a:r>
              <a:rPr lang="en-GB" dirty="0"/>
              <a:t> de marketing vs. Plan de marketing</a:t>
            </a:r>
          </a:p>
        </p:txBody>
      </p:sp>
      <p:graphicFrame>
        <p:nvGraphicFramePr>
          <p:cNvPr id="2" name="Table 3">
            <a:extLst>
              <a:ext uri="{FF2B5EF4-FFF2-40B4-BE49-F238E27FC236}">
                <a16:creationId xmlns:a16="http://schemas.microsoft.com/office/drawing/2014/main" id="{F45B9C01-3754-4271-8F3A-C62CAF34B05B}"/>
              </a:ext>
            </a:extLst>
          </p:cNvPr>
          <p:cNvGraphicFramePr>
            <a:graphicFrameLocks noGrp="1"/>
          </p:cNvGraphicFramePr>
          <p:nvPr>
            <p:extLst>
              <p:ext uri="{D42A27DB-BD31-4B8C-83A1-F6EECF244321}">
                <p14:modId xmlns:p14="http://schemas.microsoft.com/office/powerpoint/2010/main" val="1442289311"/>
              </p:ext>
            </p:extLst>
          </p:nvPr>
        </p:nvGraphicFramePr>
        <p:xfrm>
          <a:off x="2032000" y="2071386"/>
          <a:ext cx="8128000" cy="3156596"/>
        </p:xfrm>
        <a:graphic>
          <a:graphicData uri="http://schemas.openxmlformats.org/drawingml/2006/table">
            <a:tbl>
              <a:tblPr firstRow="1" bandRow="1">
                <a:tableStyleId>{7DF18680-E054-41AD-8BC1-D1AEF772440D}</a:tableStyleId>
              </a:tblPr>
              <a:tblGrid>
                <a:gridCol w="4064000">
                  <a:extLst>
                    <a:ext uri="{9D8B030D-6E8A-4147-A177-3AD203B41FA5}">
                      <a16:colId xmlns:a16="http://schemas.microsoft.com/office/drawing/2014/main" val="4101717970"/>
                    </a:ext>
                  </a:extLst>
                </a:gridCol>
                <a:gridCol w="4064000">
                  <a:extLst>
                    <a:ext uri="{9D8B030D-6E8A-4147-A177-3AD203B41FA5}">
                      <a16:colId xmlns:a16="http://schemas.microsoft.com/office/drawing/2014/main" val="3849450850"/>
                    </a:ext>
                  </a:extLst>
                </a:gridCol>
              </a:tblGrid>
              <a:tr h="789149">
                <a:tc>
                  <a:txBody>
                    <a:bodyPr/>
                    <a:lstStyle/>
                    <a:p>
                      <a:pPr algn="ctr"/>
                      <a:r>
                        <a:rPr lang="en-IE" dirty="0" err="1">
                          <a:solidFill>
                            <a:srgbClr val="000000"/>
                          </a:solidFill>
                        </a:rPr>
                        <a:t>Estrategia</a:t>
                      </a:r>
                      <a:r>
                        <a:rPr lang="en-IE" dirty="0">
                          <a:solidFill>
                            <a:srgbClr val="000000"/>
                          </a:solidFill>
                        </a:rPr>
                        <a:t> de marketing</a:t>
                      </a:r>
                    </a:p>
                  </a:txBody>
                  <a:tcPr anchor="ctr"/>
                </a:tc>
                <a:tc>
                  <a:txBody>
                    <a:bodyPr/>
                    <a:lstStyle/>
                    <a:p>
                      <a:pPr algn="ctr"/>
                      <a:r>
                        <a:rPr lang="en-IE" dirty="0">
                          <a:solidFill>
                            <a:srgbClr val="000000"/>
                          </a:solidFill>
                        </a:rPr>
                        <a:t>Marketing Plan</a:t>
                      </a:r>
                    </a:p>
                  </a:txBody>
                  <a:tcPr anchor="ctr"/>
                </a:tc>
                <a:extLst>
                  <a:ext uri="{0D108BD9-81ED-4DB2-BD59-A6C34878D82A}">
                    <a16:rowId xmlns:a16="http://schemas.microsoft.com/office/drawing/2014/main" val="3288999154"/>
                  </a:ext>
                </a:extLst>
              </a:tr>
              <a:tr h="789149">
                <a:tc>
                  <a:txBody>
                    <a:bodyPr/>
                    <a:lstStyle/>
                    <a:p>
                      <a:pPr algn="ctr"/>
                      <a:r>
                        <a:rPr lang="en-IE" dirty="0">
                          <a:solidFill>
                            <a:srgbClr val="000000"/>
                          </a:solidFill>
                        </a:rPr>
                        <a:t>Largo </a:t>
                      </a:r>
                      <a:r>
                        <a:rPr lang="en-IE" dirty="0" err="1">
                          <a:solidFill>
                            <a:srgbClr val="000000"/>
                          </a:solidFill>
                        </a:rPr>
                        <a:t>plazo</a:t>
                      </a:r>
                      <a:endParaRPr lang="en-IE" dirty="0">
                        <a:solidFill>
                          <a:srgbClr val="000000"/>
                        </a:solidFill>
                      </a:endParaRPr>
                    </a:p>
                  </a:txBody>
                  <a:tcPr anchor="ctr"/>
                </a:tc>
                <a:tc>
                  <a:txBody>
                    <a:bodyPr/>
                    <a:lstStyle/>
                    <a:p>
                      <a:pPr algn="ctr"/>
                      <a:r>
                        <a:rPr lang="en-IE" dirty="0" err="1">
                          <a:solidFill>
                            <a:srgbClr val="000000"/>
                          </a:solidFill>
                        </a:rPr>
                        <a:t>Corto</a:t>
                      </a:r>
                      <a:r>
                        <a:rPr lang="en-IE" dirty="0">
                          <a:solidFill>
                            <a:srgbClr val="000000"/>
                          </a:solidFill>
                        </a:rPr>
                        <a:t> </a:t>
                      </a:r>
                      <a:r>
                        <a:rPr lang="en-IE" dirty="0" err="1">
                          <a:solidFill>
                            <a:srgbClr val="000000"/>
                          </a:solidFill>
                        </a:rPr>
                        <a:t>Plazo</a:t>
                      </a:r>
                      <a:endParaRPr lang="en-IE" dirty="0">
                        <a:solidFill>
                          <a:srgbClr val="000000"/>
                        </a:solidFill>
                      </a:endParaRPr>
                    </a:p>
                  </a:txBody>
                  <a:tcPr anchor="ctr"/>
                </a:tc>
                <a:extLst>
                  <a:ext uri="{0D108BD9-81ED-4DB2-BD59-A6C34878D82A}">
                    <a16:rowId xmlns:a16="http://schemas.microsoft.com/office/drawing/2014/main" val="3294792638"/>
                  </a:ext>
                </a:extLst>
              </a:tr>
              <a:tr h="789149">
                <a:tc>
                  <a:txBody>
                    <a:bodyPr/>
                    <a:lstStyle/>
                    <a:p>
                      <a:pPr algn="ctr"/>
                      <a:r>
                        <a:rPr lang="es-ES" dirty="0">
                          <a:solidFill>
                            <a:srgbClr val="000000"/>
                          </a:solidFill>
                        </a:rPr>
                        <a:t>Cumplimiento de la misión de la empresa</a:t>
                      </a:r>
                      <a:endParaRPr lang="en-IE" dirty="0">
                        <a:solidFill>
                          <a:srgbClr val="000000"/>
                        </a:solidFill>
                      </a:endParaRPr>
                    </a:p>
                  </a:txBody>
                  <a:tcPr anchor="ctr"/>
                </a:tc>
                <a:tc>
                  <a:txBody>
                    <a:bodyPr/>
                    <a:lstStyle/>
                    <a:p>
                      <a:pPr algn="ctr"/>
                      <a:r>
                        <a:rPr lang="en-IE" dirty="0" err="1">
                          <a:solidFill>
                            <a:srgbClr val="000000"/>
                          </a:solidFill>
                        </a:rPr>
                        <a:t>Tácticas</a:t>
                      </a:r>
                      <a:r>
                        <a:rPr lang="en-IE" dirty="0">
                          <a:solidFill>
                            <a:srgbClr val="000000"/>
                          </a:solidFill>
                        </a:rPr>
                        <a:t> de </a:t>
                      </a:r>
                      <a:r>
                        <a:rPr lang="en-IE" dirty="0" err="1">
                          <a:solidFill>
                            <a:srgbClr val="000000"/>
                          </a:solidFill>
                        </a:rPr>
                        <a:t>campaña</a:t>
                      </a:r>
                      <a:endParaRPr lang="en-IE" dirty="0">
                        <a:solidFill>
                          <a:srgbClr val="000000"/>
                        </a:solidFill>
                      </a:endParaRPr>
                    </a:p>
                  </a:txBody>
                  <a:tcPr anchor="ctr"/>
                </a:tc>
                <a:extLst>
                  <a:ext uri="{0D108BD9-81ED-4DB2-BD59-A6C34878D82A}">
                    <a16:rowId xmlns:a16="http://schemas.microsoft.com/office/drawing/2014/main" val="3851779618"/>
                  </a:ext>
                </a:extLst>
              </a:tr>
              <a:tr h="789149">
                <a:tc>
                  <a:txBody>
                    <a:bodyPr/>
                    <a:lstStyle/>
                    <a:p>
                      <a:pPr algn="ctr"/>
                      <a:r>
                        <a:rPr lang="es-ES" dirty="0">
                          <a:solidFill>
                            <a:srgbClr val="000000"/>
                          </a:solidFill>
                        </a:rPr>
                        <a:t>Apoyo a los objetivos empresariales </a:t>
                      </a:r>
                      <a:endParaRPr lang="en-IE" dirty="0">
                        <a:solidFill>
                          <a:srgbClr val="000000"/>
                        </a:solidFill>
                      </a:endParaRPr>
                    </a:p>
                  </a:txBody>
                  <a:tcPr anchor="ctr"/>
                </a:tc>
                <a:tc>
                  <a:txBody>
                    <a:bodyPr/>
                    <a:lstStyle/>
                    <a:p>
                      <a:pPr algn="ctr"/>
                      <a:r>
                        <a:rPr lang="es-ES" dirty="0">
                          <a:solidFill>
                            <a:srgbClr val="000000"/>
                          </a:solidFill>
                        </a:rPr>
                        <a:t>Apoyo a los objetivos empresariales </a:t>
                      </a:r>
                      <a:endParaRPr lang="en-IE" dirty="0">
                        <a:solidFill>
                          <a:srgbClr val="000000"/>
                        </a:solidFill>
                      </a:endParaRPr>
                    </a:p>
                  </a:txBody>
                  <a:tcPr anchor="ctr"/>
                </a:tc>
                <a:extLst>
                  <a:ext uri="{0D108BD9-81ED-4DB2-BD59-A6C34878D82A}">
                    <a16:rowId xmlns:a16="http://schemas.microsoft.com/office/drawing/2014/main" val="2978355151"/>
                  </a:ext>
                </a:extLst>
              </a:tr>
            </a:tbl>
          </a:graphicData>
        </a:graphic>
      </p:graphicFrame>
      <p:sp>
        <p:nvSpPr>
          <p:cNvPr id="4" name="TextBox 3">
            <a:hlinkClick r:id="rId3"/>
            <a:extLst>
              <a:ext uri="{FF2B5EF4-FFF2-40B4-BE49-F238E27FC236}">
                <a16:creationId xmlns:a16="http://schemas.microsoft.com/office/drawing/2014/main" id="{D8C8BF51-9BEB-9ACA-7CA2-CFD36E79A232}"/>
              </a:ext>
            </a:extLst>
          </p:cNvPr>
          <p:cNvSpPr txBox="1"/>
          <p:nvPr/>
        </p:nvSpPr>
        <p:spPr>
          <a:xfrm>
            <a:off x="353683" y="5538158"/>
            <a:ext cx="1285336" cy="369332"/>
          </a:xfrm>
          <a:prstGeom prst="rect">
            <a:avLst/>
          </a:prstGeom>
          <a:noFill/>
        </p:spPr>
        <p:txBody>
          <a:bodyPr wrap="square" rtlCol="0">
            <a:spAutoFit/>
          </a:bodyPr>
          <a:lstStyle/>
          <a:p>
            <a:r>
              <a:rPr lang="en-IE"/>
              <a:t>Source</a:t>
            </a:r>
          </a:p>
        </p:txBody>
      </p:sp>
    </p:spTree>
    <p:extLst>
      <p:ext uri="{BB962C8B-B14F-4D97-AF65-F5344CB8AC3E}">
        <p14:creationId xmlns:p14="http://schemas.microsoft.com/office/powerpoint/2010/main" val="2849182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oncrete floor with yellow arrow sign">
            <a:extLst>
              <a:ext uri="{FF2B5EF4-FFF2-40B4-BE49-F238E27FC236}">
                <a16:creationId xmlns:a16="http://schemas.microsoft.com/office/drawing/2014/main" id="{649F0728-A34D-8E12-72A6-7274D549344E}"/>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128380" y="1547743"/>
            <a:ext cx="11696699" cy="4699000"/>
          </a:xfrm>
        </p:spPr>
      </p:pic>
      <p:sp>
        <p:nvSpPr>
          <p:cNvPr id="3" name="Text Placeholder 2">
            <a:extLst>
              <a:ext uri="{FF2B5EF4-FFF2-40B4-BE49-F238E27FC236}">
                <a16:creationId xmlns:a16="http://schemas.microsoft.com/office/drawing/2014/main" id="{A001BE1C-DC60-D25D-0337-45908D8225A4}"/>
              </a:ext>
            </a:extLst>
          </p:cNvPr>
          <p:cNvSpPr>
            <a:spLocks noGrp="1"/>
          </p:cNvSpPr>
          <p:nvPr>
            <p:ph type="body" sz="quarter" idx="18"/>
          </p:nvPr>
        </p:nvSpPr>
        <p:spPr>
          <a:xfrm>
            <a:off x="4403034" y="2703443"/>
            <a:ext cx="7788966" cy="2365513"/>
          </a:xfrm>
          <a:solidFill>
            <a:srgbClr val="85D2E1"/>
          </a:solidFill>
        </p:spPr>
        <p:txBody>
          <a:bodyPr>
            <a:normAutofit lnSpcReduction="10000"/>
          </a:bodyPr>
          <a:lstStyle/>
          <a:p>
            <a:r>
              <a:rPr lang="es-ES" dirty="0"/>
              <a:t>Una estrategia de marketing efectiva subraya el </a:t>
            </a:r>
            <a:r>
              <a:rPr lang="es-ES" b="1" dirty="0"/>
              <a:t>crecimiento de la empresa</a:t>
            </a:r>
            <a:r>
              <a:rPr lang="es-ES" dirty="0"/>
              <a:t>, y a menudo su propia existencia</a:t>
            </a:r>
            <a:r>
              <a:rPr lang="en-US" dirty="0"/>
              <a:t>. </a:t>
            </a:r>
            <a:r>
              <a:rPr lang="es-ES" dirty="0"/>
              <a:t>Desde la satisfacción de las necesidades del público objetivo y la fidelización de la marca hasta la determinación de los precios correctos de sus productos y servicios, una estrategia adecuada maximiza sus posibilidades de éxito en el mundo empresarial</a:t>
            </a:r>
            <a:endParaRPr lang="en-IE" dirty="0"/>
          </a:p>
        </p:txBody>
      </p:sp>
      <p:sp>
        <p:nvSpPr>
          <p:cNvPr id="4" name="Text Placeholder 3">
            <a:extLst>
              <a:ext uri="{FF2B5EF4-FFF2-40B4-BE49-F238E27FC236}">
                <a16:creationId xmlns:a16="http://schemas.microsoft.com/office/drawing/2014/main" id="{3364ABCC-D088-3F9E-8057-515FC9951478}"/>
              </a:ext>
            </a:extLst>
          </p:cNvPr>
          <p:cNvSpPr>
            <a:spLocks noGrp="1"/>
          </p:cNvSpPr>
          <p:nvPr>
            <p:ph type="body" sz="quarter" idx="16"/>
          </p:nvPr>
        </p:nvSpPr>
        <p:spPr/>
        <p:txBody>
          <a:bodyPr>
            <a:normAutofit lnSpcReduction="10000"/>
          </a:bodyPr>
          <a:lstStyle/>
          <a:p>
            <a:r>
              <a:rPr lang="en-IE" dirty="0" err="1"/>
              <a:t>Estrategia</a:t>
            </a:r>
            <a:r>
              <a:rPr lang="en-IE" dirty="0"/>
              <a:t> de marketing </a:t>
            </a:r>
          </a:p>
        </p:txBody>
      </p:sp>
    </p:spTree>
    <p:extLst>
      <p:ext uri="{BB962C8B-B14F-4D97-AF65-F5344CB8AC3E}">
        <p14:creationId xmlns:p14="http://schemas.microsoft.com/office/powerpoint/2010/main" val="808608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366840F-42EB-551C-9814-610B3F1D8E26}"/>
              </a:ext>
            </a:extLst>
          </p:cNvPr>
          <p:cNvSpPr>
            <a:spLocks noGrp="1"/>
          </p:cNvSpPr>
          <p:nvPr>
            <p:ph type="body" sz="quarter" idx="20"/>
          </p:nvPr>
        </p:nvSpPr>
        <p:spPr/>
        <p:txBody>
          <a:bodyPr vert="horz" lIns="91440" tIns="45720" rIns="91440" bIns="45720" rtlCol="0" anchor="t">
            <a:noAutofit/>
          </a:bodyPr>
          <a:lstStyle/>
          <a:p>
            <a:pPr marL="342900" indent="-342900">
              <a:buClr>
                <a:srgbClr val="FFD100"/>
              </a:buClr>
              <a:buFont typeface="Arial" panose="020B0604020202020204" pitchFamily="34" charset="0"/>
              <a:buChar char="•"/>
            </a:pPr>
            <a:r>
              <a:rPr lang="es-ES" dirty="0"/>
              <a:t>El principal objetivo/misión de su empresa</a:t>
            </a:r>
          </a:p>
          <a:p>
            <a:pPr marL="342900" indent="-342900">
              <a:buClr>
                <a:srgbClr val="FFD100"/>
              </a:buClr>
              <a:buFont typeface="Arial" panose="020B0604020202020204" pitchFamily="34" charset="0"/>
              <a:buChar char="•"/>
            </a:pPr>
            <a:r>
              <a:rPr lang="es-ES" dirty="0"/>
              <a:t>El funcionamiento de su empresa</a:t>
            </a:r>
          </a:p>
          <a:p>
            <a:pPr marL="342900" indent="-342900">
              <a:buClr>
                <a:srgbClr val="FFD100"/>
              </a:buClr>
              <a:buFont typeface="Arial" panose="020B0604020202020204" pitchFamily="34" charset="0"/>
              <a:buChar char="•"/>
            </a:pPr>
            <a:r>
              <a:rPr lang="es-ES" dirty="0"/>
              <a:t>¿Por qué los clientes mayores elegirían sus productos o servicios?</a:t>
            </a:r>
          </a:p>
          <a:p>
            <a:pPr marL="342900" indent="-342900">
              <a:buClr>
                <a:srgbClr val="FFD100"/>
              </a:buClr>
              <a:buFont typeface="Arial" panose="020B0604020202020204" pitchFamily="34" charset="0"/>
              <a:buChar char="•"/>
            </a:pPr>
            <a:r>
              <a:rPr lang="es-ES" dirty="0"/>
              <a:t>Decidir los planes/objetivos a largo y corto plazo</a:t>
            </a:r>
          </a:p>
          <a:p>
            <a:endParaRPr lang="en-GB" dirty="0"/>
          </a:p>
        </p:txBody>
      </p:sp>
      <p:sp>
        <p:nvSpPr>
          <p:cNvPr id="3" name="Textplatzhalter 2">
            <a:extLst>
              <a:ext uri="{FF2B5EF4-FFF2-40B4-BE49-F238E27FC236}">
                <a16:creationId xmlns:a16="http://schemas.microsoft.com/office/drawing/2014/main" id="{252F6125-3AF2-B060-4169-C9C59D708672}"/>
              </a:ext>
            </a:extLst>
          </p:cNvPr>
          <p:cNvSpPr>
            <a:spLocks noGrp="1"/>
          </p:cNvSpPr>
          <p:nvPr>
            <p:ph type="body" sz="quarter" idx="22"/>
          </p:nvPr>
        </p:nvSpPr>
        <p:spPr>
          <a:solidFill>
            <a:srgbClr val="FFD100"/>
          </a:solidFill>
        </p:spPr>
        <p:txBody>
          <a:bodyPr>
            <a:normAutofit fontScale="92500" lnSpcReduction="20000"/>
          </a:bodyPr>
          <a:lstStyle/>
          <a:p>
            <a:pPr algn="ctr"/>
            <a:r>
              <a:rPr lang="es-ES" dirty="0"/>
              <a:t>Identificar los objetivos de marketing</a:t>
            </a:r>
          </a:p>
          <a:p>
            <a:pPr algn="ctr"/>
            <a:endParaRPr lang="en-GB" dirty="0"/>
          </a:p>
        </p:txBody>
      </p:sp>
      <p:sp>
        <p:nvSpPr>
          <p:cNvPr id="4" name="Textplatzhalter 3">
            <a:extLst>
              <a:ext uri="{FF2B5EF4-FFF2-40B4-BE49-F238E27FC236}">
                <a16:creationId xmlns:a16="http://schemas.microsoft.com/office/drawing/2014/main" id="{B70BB56F-F634-CF14-BF51-7A3860432A80}"/>
              </a:ext>
            </a:extLst>
          </p:cNvPr>
          <p:cNvSpPr>
            <a:spLocks noGrp="1"/>
          </p:cNvSpPr>
          <p:nvPr>
            <p:ph type="body" sz="quarter" idx="23"/>
          </p:nvPr>
        </p:nvSpPr>
        <p:spPr>
          <a:xfrm>
            <a:off x="593534" y="708094"/>
            <a:ext cx="3995300" cy="3433969"/>
          </a:xfrm>
        </p:spPr>
        <p:txBody>
          <a:bodyPr/>
          <a:lstStyle/>
          <a:p>
            <a:pPr algn="ctr"/>
            <a:r>
              <a:rPr lang="es-ES" b="1" dirty="0"/>
              <a:t>Cómo crear estrategias de marketing eficaces para su empresa</a:t>
            </a:r>
            <a:endParaRPr lang="en-GB" dirty="0">
              <a:cs typeface="Calibri" panose="020F0502020204030204"/>
            </a:endParaRPr>
          </a:p>
        </p:txBody>
      </p:sp>
      <p:sp>
        <p:nvSpPr>
          <p:cNvPr id="6" name="Textplatzhalter 5">
            <a:extLst>
              <a:ext uri="{FF2B5EF4-FFF2-40B4-BE49-F238E27FC236}">
                <a16:creationId xmlns:a16="http://schemas.microsoft.com/office/drawing/2014/main" id="{7F16E1EA-BAF7-E167-CAE0-8CC611376074}"/>
              </a:ext>
            </a:extLst>
          </p:cNvPr>
          <p:cNvSpPr>
            <a:spLocks noGrp="1"/>
          </p:cNvSpPr>
          <p:nvPr>
            <p:ph type="body" sz="quarter" idx="24"/>
          </p:nvPr>
        </p:nvSpPr>
        <p:spPr/>
        <p:txBody>
          <a:bodyPr/>
          <a:lstStyle/>
          <a:p>
            <a:r>
              <a:rPr lang="en-GB" b="1"/>
              <a:t>1</a:t>
            </a:r>
          </a:p>
        </p:txBody>
      </p:sp>
      <p:grpSp>
        <p:nvGrpSpPr>
          <p:cNvPr id="7" name="Graphic 3">
            <a:extLst>
              <a:ext uri="{FF2B5EF4-FFF2-40B4-BE49-F238E27FC236}">
                <a16:creationId xmlns:a16="http://schemas.microsoft.com/office/drawing/2014/main" id="{F90C27EB-FE9B-D3E3-2D15-4AD3D9C66316}"/>
              </a:ext>
            </a:extLst>
          </p:cNvPr>
          <p:cNvGrpSpPr/>
          <p:nvPr/>
        </p:nvGrpSpPr>
        <p:grpSpPr>
          <a:xfrm>
            <a:off x="1579800" y="3429000"/>
            <a:ext cx="2763600" cy="2613991"/>
            <a:chOff x="665400" y="3833425"/>
            <a:chExt cx="948997" cy="948995"/>
          </a:xfrm>
        </p:grpSpPr>
        <p:sp>
          <p:nvSpPr>
            <p:cNvPr id="8" name="Freeform 1464">
              <a:extLst>
                <a:ext uri="{FF2B5EF4-FFF2-40B4-BE49-F238E27FC236}">
                  <a16:creationId xmlns:a16="http://schemas.microsoft.com/office/drawing/2014/main" id="{C4E9495B-C27B-CB18-FB25-D15C4209CF6F}"/>
                </a:ext>
              </a:extLst>
            </p:cNvPr>
            <p:cNvSpPr/>
            <p:nvPr/>
          </p:nvSpPr>
          <p:spPr>
            <a:xfrm>
              <a:off x="665400" y="3833425"/>
              <a:ext cx="948997" cy="948995"/>
            </a:xfrm>
            <a:custGeom>
              <a:avLst/>
              <a:gdLst>
                <a:gd name="connsiteX0" fmla="*/ 872200 w 948997"/>
                <a:gd name="connsiteY0" fmla="*/ 677462 h 948995"/>
                <a:gd name="connsiteX1" fmla="*/ 641808 w 948997"/>
                <a:gd name="connsiteY1" fmla="*/ 677462 h 948995"/>
                <a:gd name="connsiteX2" fmla="*/ 641808 w 948997"/>
                <a:gd name="connsiteY2" fmla="*/ 320903 h 948995"/>
                <a:gd name="connsiteX3" fmla="*/ 658264 w 948997"/>
                <a:gd name="connsiteY3" fmla="*/ 312675 h 948995"/>
                <a:gd name="connsiteX4" fmla="*/ 713120 w 948997"/>
                <a:gd name="connsiteY4" fmla="*/ 381244 h 948995"/>
                <a:gd name="connsiteX5" fmla="*/ 671978 w 948997"/>
                <a:gd name="connsiteY5" fmla="*/ 477240 h 948995"/>
                <a:gd name="connsiteX6" fmla="*/ 809116 w 948997"/>
                <a:gd name="connsiteY6" fmla="*/ 614379 h 948995"/>
                <a:gd name="connsiteX7" fmla="*/ 946255 w 948997"/>
                <a:gd name="connsiteY7" fmla="*/ 477240 h 948995"/>
                <a:gd name="connsiteX8" fmla="*/ 809116 w 948997"/>
                <a:gd name="connsiteY8" fmla="*/ 340102 h 948995"/>
                <a:gd name="connsiteX9" fmla="*/ 735062 w 948997"/>
                <a:gd name="connsiteY9" fmla="*/ 362045 h 948995"/>
                <a:gd name="connsiteX10" fmla="*/ 680206 w 948997"/>
                <a:gd name="connsiteY10" fmla="*/ 293475 h 948995"/>
                <a:gd name="connsiteX11" fmla="*/ 732319 w 948997"/>
                <a:gd name="connsiteY11" fmla="*/ 186508 h 948995"/>
                <a:gd name="connsiteX12" fmla="*/ 784432 w 948997"/>
                <a:gd name="connsiteY12" fmla="*/ 186508 h 948995"/>
                <a:gd name="connsiteX13" fmla="*/ 814602 w 948997"/>
                <a:gd name="connsiteY13" fmla="*/ 246849 h 948995"/>
                <a:gd name="connsiteX14" fmla="*/ 940769 w 948997"/>
                <a:gd name="connsiteY14" fmla="*/ 246849 h 948995"/>
                <a:gd name="connsiteX15" fmla="*/ 902371 w 948997"/>
                <a:gd name="connsiteY15" fmla="*/ 170051 h 948995"/>
                <a:gd name="connsiteX16" fmla="*/ 940769 w 948997"/>
                <a:gd name="connsiteY16" fmla="*/ 93254 h 948995"/>
                <a:gd name="connsiteX17" fmla="*/ 814602 w 948997"/>
                <a:gd name="connsiteY17" fmla="*/ 93254 h 948995"/>
                <a:gd name="connsiteX18" fmla="*/ 784432 w 948997"/>
                <a:gd name="connsiteY18" fmla="*/ 153594 h 948995"/>
                <a:gd name="connsiteX19" fmla="*/ 732319 w 948997"/>
                <a:gd name="connsiteY19" fmla="*/ 153594 h 948995"/>
                <a:gd name="connsiteX20" fmla="*/ 565010 w 948997"/>
                <a:gd name="connsiteY20" fmla="*/ 0 h 948995"/>
                <a:gd name="connsiteX21" fmla="*/ 458042 w 948997"/>
                <a:gd name="connsiteY21" fmla="*/ 38399 h 948995"/>
                <a:gd name="connsiteX22" fmla="*/ 414158 w 948997"/>
                <a:gd name="connsiteY22" fmla="*/ 0 h 948995"/>
                <a:gd name="connsiteX23" fmla="*/ 230393 w 948997"/>
                <a:gd name="connsiteY23" fmla="*/ 0 h 948995"/>
                <a:gd name="connsiteX24" fmla="*/ 186508 w 948997"/>
                <a:gd name="connsiteY24" fmla="*/ 30170 h 948995"/>
                <a:gd name="connsiteX25" fmla="*/ 76798 w 948997"/>
                <a:gd name="connsiteY25" fmla="*/ 30170 h 948995"/>
                <a:gd name="connsiteX26" fmla="*/ 0 w 948997"/>
                <a:gd name="connsiteY26" fmla="*/ 106968 h 948995"/>
                <a:gd name="connsiteX27" fmla="*/ 0 w 948997"/>
                <a:gd name="connsiteY27" fmla="*/ 872198 h 948995"/>
                <a:gd name="connsiteX28" fmla="*/ 76798 w 948997"/>
                <a:gd name="connsiteY28" fmla="*/ 948995 h 948995"/>
                <a:gd name="connsiteX29" fmla="*/ 565010 w 948997"/>
                <a:gd name="connsiteY29" fmla="*/ 948995 h 948995"/>
                <a:gd name="connsiteX30" fmla="*/ 641808 w 948997"/>
                <a:gd name="connsiteY30" fmla="*/ 872198 h 948995"/>
                <a:gd name="connsiteX31" fmla="*/ 641808 w 948997"/>
                <a:gd name="connsiteY31" fmla="*/ 825571 h 948995"/>
                <a:gd name="connsiteX32" fmla="*/ 872200 w 948997"/>
                <a:gd name="connsiteY32" fmla="*/ 825571 h 948995"/>
                <a:gd name="connsiteX33" fmla="*/ 948998 w 948997"/>
                <a:gd name="connsiteY33" fmla="*/ 748774 h 948995"/>
                <a:gd name="connsiteX34" fmla="*/ 872200 w 948997"/>
                <a:gd name="connsiteY34" fmla="*/ 677462 h 948995"/>
                <a:gd name="connsiteX35" fmla="*/ 872200 w 948997"/>
                <a:gd name="connsiteY35" fmla="*/ 677462 h 948995"/>
                <a:gd name="connsiteX36" fmla="*/ 918827 w 948997"/>
                <a:gd name="connsiteY36" fmla="*/ 477240 h 948995"/>
                <a:gd name="connsiteX37" fmla="*/ 811859 w 948997"/>
                <a:gd name="connsiteY37" fmla="*/ 584208 h 948995"/>
                <a:gd name="connsiteX38" fmla="*/ 704891 w 948997"/>
                <a:gd name="connsiteY38" fmla="*/ 477240 h 948995"/>
                <a:gd name="connsiteX39" fmla="*/ 811859 w 948997"/>
                <a:gd name="connsiteY39" fmla="*/ 370273 h 948995"/>
                <a:gd name="connsiteX40" fmla="*/ 918827 w 948997"/>
                <a:gd name="connsiteY40" fmla="*/ 477240 h 948995"/>
                <a:gd name="connsiteX41" fmla="*/ 918827 w 948997"/>
                <a:gd name="connsiteY41" fmla="*/ 477240 h 948995"/>
                <a:gd name="connsiteX42" fmla="*/ 836544 w 948997"/>
                <a:gd name="connsiteY42" fmla="*/ 216678 h 948995"/>
                <a:gd name="connsiteX43" fmla="*/ 820088 w 948997"/>
                <a:gd name="connsiteY43" fmla="*/ 186508 h 948995"/>
                <a:gd name="connsiteX44" fmla="*/ 877686 w 948997"/>
                <a:gd name="connsiteY44" fmla="*/ 186508 h 948995"/>
                <a:gd name="connsiteX45" fmla="*/ 894142 w 948997"/>
                <a:gd name="connsiteY45" fmla="*/ 216678 h 948995"/>
                <a:gd name="connsiteX46" fmla="*/ 836544 w 948997"/>
                <a:gd name="connsiteY46" fmla="*/ 216678 h 948995"/>
                <a:gd name="connsiteX47" fmla="*/ 836544 w 948997"/>
                <a:gd name="connsiteY47" fmla="*/ 126167 h 948995"/>
                <a:gd name="connsiteX48" fmla="*/ 894142 w 948997"/>
                <a:gd name="connsiteY48" fmla="*/ 126167 h 948995"/>
                <a:gd name="connsiteX49" fmla="*/ 877686 w 948997"/>
                <a:gd name="connsiteY49" fmla="*/ 156337 h 948995"/>
                <a:gd name="connsiteX50" fmla="*/ 820088 w 948997"/>
                <a:gd name="connsiteY50" fmla="*/ 156337 h 948995"/>
                <a:gd name="connsiteX51" fmla="*/ 836544 w 948997"/>
                <a:gd name="connsiteY51" fmla="*/ 126167 h 948995"/>
                <a:gd name="connsiteX52" fmla="*/ 186508 w 948997"/>
                <a:gd name="connsiteY52" fmla="*/ 126167 h 948995"/>
                <a:gd name="connsiteX53" fmla="*/ 230393 w 948997"/>
                <a:gd name="connsiteY53" fmla="*/ 156337 h 948995"/>
                <a:gd name="connsiteX54" fmla="*/ 400444 w 948997"/>
                <a:gd name="connsiteY54" fmla="*/ 156337 h 948995"/>
                <a:gd name="connsiteX55" fmla="*/ 400444 w 948997"/>
                <a:gd name="connsiteY55" fmla="*/ 172794 h 948995"/>
                <a:gd name="connsiteX56" fmla="*/ 455300 w 948997"/>
                <a:gd name="connsiteY56" fmla="*/ 296218 h 948995"/>
                <a:gd name="connsiteX57" fmla="*/ 430615 w 948997"/>
                <a:gd name="connsiteY57" fmla="*/ 326389 h 948995"/>
                <a:gd name="connsiteX58" fmla="*/ 323647 w 948997"/>
                <a:gd name="connsiteY58" fmla="*/ 293475 h 948995"/>
                <a:gd name="connsiteX59" fmla="*/ 126167 w 948997"/>
                <a:gd name="connsiteY59" fmla="*/ 490954 h 948995"/>
                <a:gd name="connsiteX60" fmla="*/ 323647 w 948997"/>
                <a:gd name="connsiteY60" fmla="*/ 688433 h 948995"/>
                <a:gd name="connsiteX61" fmla="*/ 521126 w 948997"/>
                <a:gd name="connsiteY61" fmla="*/ 490954 h 948995"/>
                <a:gd name="connsiteX62" fmla="*/ 455300 w 948997"/>
                <a:gd name="connsiteY62" fmla="*/ 342845 h 948995"/>
                <a:gd name="connsiteX63" fmla="*/ 479984 w 948997"/>
                <a:gd name="connsiteY63" fmla="*/ 312675 h 948995"/>
                <a:gd name="connsiteX64" fmla="*/ 554039 w 948997"/>
                <a:gd name="connsiteY64" fmla="*/ 337360 h 948995"/>
                <a:gd name="connsiteX65" fmla="*/ 554039 w 948997"/>
                <a:gd name="connsiteY65" fmla="*/ 677462 h 948995"/>
                <a:gd name="connsiteX66" fmla="*/ 474499 w 948997"/>
                <a:gd name="connsiteY66" fmla="*/ 677462 h 948995"/>
                <a:gd name="connsiteX67" fmla="*/ 364788 w 948997"/>
                <a:gd name="connsiteY67" fmla="*/ 718604 h 948995"/>
                <a:gd name="connsiteX68" fmla="*/ 340103 w 948997"/>
                <a:gd name="connsiteY68" fmla="*/ 754260 h 948995"/>
                <a:gd name="connsiteX69" fmla="*/ 364788 w 948997"/>
                <a:gd name="connsiteY69" fmla="*/ 789916 h 948995"/>
                <a:gd name="connsiteX70" fmla="*/ 474499 w 948997"/>
                <a:gd name="connsiteY70" fmla="*/ 831057 h 948995"/>
                <a:gd name="connsiteX71" fmla="*/ 554039 w 948997"/>
                <a:gd name="connsiteY71" fmla="*/ 831057 h 948995"/>
                <a:gd name="connsiteX72" fmla="*/ 554039 w 948997"/>
                <a:gd name="connsiteY72" fmla="*/ 861227 h 948995"/>
                <a:gd name="connsiteX73" fmla="*/ 93254 w 948997"/>
                <a:gd name="connsiteY73" fmla="*/ 861227 h 948995"/>
                <a:gd name="connsiteX74" fmla="*/ 93254 w 948997"/>
                <a:gd name="connsiteY74" fmla="*/ 126167 h 948995"/>
                <a:gd name="connsiteX75" fmla="*/ 186508 w 948997"/>
                <a:gd name="connsiteY75" fmla="*/ 126167 h 948995"/>
                <a:gd name="connsiteX76" fmla="*/ 397701 w 948997"/>
                <a:gd name="connsiteY76" fmla="*/ 570495 h 948995"/>
                <a:gd name="connsiteX77" fmla="*/ 367531 w 948997"/>
                <a:gd name="connsiteY77" fmla="*/ 570495 h 948995"/>
                <a:gd name="connsiteX78" fmla="*/ 367531 w 948997"/>
                <a:gd name="connsiteY78" fmla="*/ 447070 h 948995"/>
                <a:gd name="connsiteX79" fmla="*/ 397701 w 948997"/>
                <a:gd name="connsiteY79" fmla="*/ 447070 h 948995"/>
                <a:gd name="connsiteX80" fmla="*/ 397701 w 948997"/>
                <a:gd name="connsiteY80" fmla="*/ 570495 h 948995"/>
                <a:gd name="connsiteX81" fmla="*/ 337360 w 948997"/>
                <a:gd name="connsiteY81" fmla="*/ 570495 h 948995"/>
                <a:gd name="connsiteX82" fmla="*/ 307190 w 948997"/>
                <a:gd name="connsiteY82" fmla="*/ 570495 h 948995"/>
                <a:gd name="connsiteX83" fmla="*/ 307190 w 948997"/>
                <a:gd name="connsiteY83" fmla="*/ 416900 h 948995"/>
                <a:gd name="connsiteX84" fmla="*/ 337360 w 948997"/>
                <a:gd name="connsiteY84" fmla="*/ 416900 h 948995"/>
                <a:gd name="connsiteX85" fmla="*/ 337360 w 948997"/>
                <a:gd name="connsiteY85" fmla="*/ 570495 h 948995"/>
                <a:gd name="connsiteX86" fmla="*/ 277020 w 948997"/>
                <a:gd name="connsiteY86" fmla="*/ 570495 h 948995"/>
                <a:gd name="connsiteX87" fmla="*/ 246849 w 948997"/>
                <a:gd name="connsiteY87" fmla="*/ 570495 h 948995"/>
                <a:gd name="connsiteX88" fmla="*/ 246849 w 948997"/>
                <a:gd name="connsiteY88" fmla="*/ 510154 h 948995"/>
                <a:gd name="connsiteX89" fmla="*/ 277020 w 948997"/>
                <a:gd name="connsiteY89" fmla="*/ 510154 h 948995"/>
                <a:gd name="connsiteX90" fmla="*/ 277020 w 948997"/>
                <a:gd name="connsiteY90" fmla="*/ 570495 h 948995"/>
                <a:gd name="connsiteX91" fmla="*/ 452557 w 948997"/>
                <a:gd name="connsiteY91" fmla="*/ 600665 h 948995"/>
                <a:gd name="connsiteX92" fmla="*/ 323647 w 948997"/>
                <a:gd name="connsiteY92" fmla="*/ 661005 h 948995"/>
                <a:gd name="connsiteX93" fmla="*/ 194737 w 948997"/>
                <a:gd name="connsiteY93" fmla="*/ 600665 h 948995"/>
                <a:gd name="connsiteX94" fmla="*/ 452557 w 948997"/>
                <a:gd name="connsiteY94" fmla="*/ 600665 h 948995"/>
                <a:gd name="connsiteX95" fmla="*/ 471756 w 948997"/>
                <a:gd name="connsiteY95" fmla="*/ 570495 h 948995"/>
                <a:gd name="connsiteX96" fmla="*/ 427872 w 948997"/>
                <a:gd name="connsiteY96" fmla="*/ 570495 h 948995"/>
                <a:gd name="connsiteX97" fmla="*/ 427872 w 948997"/>
                <a:gd name="connsiteY97" fmla="*/ 416900 h 948995"/>
                <a:gd name="connsiteX98" fmla="*/ 367531 w 948997"/>
                <a:gd name="connsiteY98" fmla="*/ 416900 h 948995"/>
                <a:gd name="connsiteX99" fmla="*/ 367531 w 948997"/>
                <a:gd name="connsiteY99" fmla="*/ 386729 h 948995"/>
                <a:gd name="connsiteX100" fmla="*/ 277020 w 948997"/>
                <a:gd name="connsiteY100" fmla="*/ 386729 h 948995"/>
                <a:gd name="connsiteX101" fmla="*/ 277020 w 948997"/>
                <a:gd name="connsiteY101" fmla="*/ 477240 h 948995"/>
                <a:gd name="connsiteX102" fmla="*/ 216679 w 948997"/>
                <a:gd name="connsiteY102" fmla="*/ 477240 h 948995"/>
                <a:gd name="connsiteX103" fmla="*/ 216679 w 948997"/>
                <a:gd name="connsiteY103" fmla="*/ 567752 h 948995"/>
                <a:gd name="connsiteX104" fmla="*/ 172794 w 948997"/>
                <a:gd name="connsiteY104" fmla="*/ 567752 h 948995"/>
                <a:gd name="connsiteX105" fmla="*/ 153595 w 948997"/>
                <a:gd name="connsiteY105" fmla="*/ 490954 h 948995"/>
                <a:gd name="connsiteX106" fmla="*/ 320904 w 948997"/>
                <a:gd name="connsiteY106" fmla="*/ 323646 h 948995"/>
                <a:gd name="connsiteX107" fmla="*/ 488213 w 948997"/>
                <a:gd name="connsiteY107" fmla="*/ 490954 h 948995"/>
                <a:gd name="connsiteX108" fmla="*/ 471756 w 948997"/>
                <a:gd name="connsiteY108" fmla="*/ 570495 h 948995"/>
                <a:gd name="connsiteX109" fmla="*/ 471756 w 948997"/>
                <a:gd name="connsiteY109" fmla="*/ 570495 h 948995"/>
                <a:gd name="connsiteX110" fmla="*/ 373017 w 948997"/>
                <a:gd name="connsiteY110" fmla="*/ 759745 h 948995"/>
                <a:gd name="connsiteX111" fmla="*/ 367531 w 948997"/>
                <a:gd name="connsiteY111" fmla="*/ 754260 h 948995"/>
                <a:gd name="connsiteX112" fmla="*/ 373017 w 948997"/>
                <a:gd name="connsiteY112" fmla="*/ 748774 h 948995"/>
                <a:gd name="connsiteX113" fmla="*/ 460785 w 948997"/>
                <a:gd name="connsiteY113" fmla="*/ 715861 h 948995"/>
                <a:gd name="connsiteX114" fmla="*/ 460785 w 948997"/>
                <a:gd name="connsiteY114" fmla="*/ 795401 h 948995"/>
                <a:gd name="connsiteX115" fmla="*/ 373017 w 948997"/>
                <a:gd name="connsiteY115" fmla="*/ 759745 h 948995"/>
                <a:gd name="connsiteX116" fmla="*/ 490955 w 948997"/>
                <a:gd name="connsiteY116" fmla="*/ 798144 h 948995"/>
                <a:gd name="connsiteX117" fmla="*/ 490955 w 948997"/>
                <a:gd name="connsiteY117" fmla="*/ 767973 h 948995"/>
                <a:gd name="connsiteX118" fmla="*/ 795403 w 948997"/>
                <a:gd name="connsiteY118" fmla="*/ 767973 h 948995"/>
                <a:gd name="connsiteX119" fmla="*/ 795403 w 948997"/>
                <a:gd name="connsiteY119" fmla="*/ 798144 h 948995"/>
                <a:gd name="connsiteX120" fmla="*/ 490955 w 948997"/>
                <a:gd name="connsiteY120" fmla="*/ 798144 h 948995"/>
                <a:gd name="connsiteX121" fmla="*/ 795403 w 948997"/>
                <a:gd name="connsiteY121" fmla="*/ 737803 h 948995"/>
                <a:gd name="connsiteX122" fmla="*/ 490955 w 948997"/>
                <a:gd name="connsiteY122" fmla="*/ 737803 h 948995"/>
                <a:gd name="connsiteX123" fmla="*/ 490955 w 948997"/>
                <a:gd name="connsiteY123" fmla="*/ 707633 h 948995"/>
                <a:gd name="connsiteX124" fmla="*/ 795403 w 948997"/>
                <a:gd name="connsiteY124" fmla="*/ 707633 h 948995"/>
                <a:gd name="connsiteX125" fmla="*/ 795403 w 948997"/>
                <a:gd name="connsiteY125" fmla="*/ 737803 h 948995"/>
                <a:gd name="connsiteX126" fmla="*/ 611637 w 948997"/>
                <a:gd name="connsiteY126" fmla="*/ 677462 h 948995"/>
                <a:gd name="connsiteX127" fmla="*/ 581467 w 948997"/>
                <a:gd name="connsiteY127" fmla="*/ 677462 h 948995"/>
                <a:gd name="connsiteX128" fmla="*/ 581467 w 948997"/>
                <a:gd name="connsiteY128" fmla="*/ 340102 h 948995"/>
                <a:gd name="connsiteX129" fmla="*/ 611637 w 948997"/>
                <a:gd name="connsiteY129" fmla="*/ 334617 h 948995"/>
                <a:gd name="connsiteX130" fmla="*/ 611637 w 948997"/>
                <a:gd name="connsiteY130" fmla="*/ 677462 h 948995"/>
                <a:gd name="connsiteX131" fmla="*/ 567753 w 948997"/>
                <a:gd name="connsiteY131" fmla="*/ 32913 h 948995"/>
                <a:gd name="connsiteX132" fmla="*/ 704891 w 948997"/>
                <a:gd name="connsiteY132" fmla="*/ 156337 h 948995"/>
                <a:gd name="connsiteX133" fmla="*/ 641808 w 948997"/>
                <a:gd name="connsiteY133" fmla="*/ 156337 h 948995"/>
                <a:gd name="connsiteX134" fmla="*/ 567753 w 948997"/>
                <a:gd name="connsiteY134" fmla="*/ 95997 h 948995"/>
                <a:gd name="connsiteX135" fmla="*/ 490955 w 948997"/>
                <a:gd name="connsiteY135" fmla="*/ 172794 h 948995"/>
                <a:gd name="connsiteX136" fmla="*/ 567753 w 948997"/>
                <a:gd name="connsiteY136" fmla="*/ 249591 h 948995"/>
                <a:gd name="connsiteX137" fmla="*/ 641808 w 948997"/>
                <a:gd name="connsiteY137" fmla="*/ 189250 h 948995"/>
                <a:gd name="connsiteX138" fmla="*/ 704891 w 948997"/>
                <a:gd name="connsiteY138" fmla="*/ 189250 h 948995"/>
                <a:gd name="connsiteX139" fmla="*/ 567753 w 948997"/>
                <a:gd name="connsiteY139" fmla="*/ 312675 h 948995"/>
                <a:gd name="connsiteX140" fmla="*/ 430615 w 948997"/>
                <a:gd name="connsiteY140" fmla="*/ 175537 h 948995"/>
                <a:gd name="connsiteX141" fmla="*/ 567753 w 948997"/>
                <a:gd name="connsiteY141" fmla="*/ 32913 h 948995"/>
                <a:gd name="connsiteX142" fmla="*/ 567753 w 948997"/>
                <a:gd name="connsiteY142" fmla="*/ 32913 h 948995"/>
                <a:gd name="connsiteX143" fmla="*/ 608895 w 948997"/>
                <a:gd name="connsiteY143" fmla="*/ 186508 h 948995"/>
                <a:gd name="connsiteX144" fmla="*/ 565010 w 948997"/>
                <a:gd name="connsiteY144" fmla="*/ 216678 h 948995"/>
                <a:gd name="connsiteX145" fmla="*/ 518383 w 948997"/>
                <a:gd name="connsiteY145" fmla="*/ 170051 h 948995"/>
                <a:gd name="connsiteX146" fmla="*/ 565010 w 948997"/>
                <a:gd name="connsiteY146" fmla="*/ 123424 h 948995"/>
                <a:gd name="connsiteX147" fmla="*/ 608895 w 948997"/>
                <a:gd name="connsiteY147" fmla="*/ 153594 h 948995"/>
                <a:gd name="connsiteX148" fmla="*/ 551296 w 948997"/>
                <a:gd name="connsiteY148" fmla="*/ 153594 h 948995"/>
                <a:gd name="connsiteX149" fmla="*/ 551296 w 948997"/>
                <a:gd name="connsiteY149" fmla="*/ 183765 h 948995"/>
                <a:gd name="connsiteX150" fmla="*/ 608895 w 948997"/>
                <a:gd name="connsiteY150" fmla="*/ 183765 h 948995"/>
                <a:gd name="connsiteX151" fmla="*/ 213936 w 948997"/>
                <a:gd name="connsiteY151" fmla="*/ 49370 h 948995"/>
                <a:gd name="connsiteX152" fmla="*/ 230393 w 948997"/>
                <a:gd name="connsiteY152" fmla="*/ 32913 h 948995"/>
                <a:gd name="connsiteX153" fmla="*/ 414158 w 948997"/>
                <a:gd name="connsiteY153" fmla="*/ 32913 h 948995"/>
                <a:gd name="connsiteX154" fmla="*/ 430615 w 948997"/>
                <a:gd name="connsiteY154" fmla="*/ 49370 h 948995"/>
                <a:gd name="connsiteX155" fmla="*/ 430615 w 948997"/>
                <a:gd name="connsiteY155" fmla="*/ 74054 h 948995"/>
                <a:gd name="connsiteX156" fmla="*/ 405930 w 948997"/>
                <a:gd name="connsiteY156" fmla="*/ 123424 h 948995"/>
                <a:gd name="connsiteX157" fmla="*/ 230393 w 948997"/>
                <a:gd name="connsiteY157" fmla="*/ 123424 h 948995"/>
                <a:gd name="connsiteX158" fmla="*/ 213936 w 948997"/>
                <a:gd name="connsiteY158" fmla="*/ 106968 h 948995"/>
                <a:gd name="connsiteX159" fmla="*/ 213936 w 948997"/>
                <a:gd name="connsiteY159" fmla="*/ 49370 h 948995"/>
                <a:gd name="connsiteX160" fmla="*/ 611637 w 948997"/>
                <a:gd name="connsiteY160" fmla="*/ 874941 h 948995"/>
                <a:gd name="connsiteX161" fmla="*/ 565010 w 948997"/>
                <a:gd name="connsiteY161" fmla="*/ 921568 h 948995"/>
                <a:gd name="connsiteX162" fmla="*/ 76798 w 948997"/>
                <a:gd name="connsiteY162" fmla="*/ 921568 h 948995"/>
                <a:gd name="connsiteX163" fmla="*/ 30171 w 948997"/>
                <a:gd name="connsiteY163" fmla="*/ 874941 h 948995"/>
                <a:gd name="connsiteX164" fmla="*/ 30171 w 948997"/>
                <a:gd name="connsiteY164" fmla="*/ 109710 h 948995"/>
                <a:gd name="connsiteX165" fmla="*/ 76798 w 948997"/>
                <a:gd name="connsiteY165" fmla="*/ 63084 h 948995"/>
                <a:gd name="connsiteX166" fmla="*/ 183766 w 948997"/>
                <a:gd name="connsiteY166" fmla="*/ 63084 h 948995"/>
                <a:gd name="connsiteX167" fmla="*/ 183766 w 948997"/>
                <a:gd name="connsiteY167" fmla="*/ 93254 h 948995"/>
                <a:gd name="connsiteX168" fmla="*/ 93254 w 948997"/>
                <a:gd name="connsiteY168" fmla="*/ 93254 h 948995"/>
                <a:gd name="connsiteX169" fmla="*/ 63084 w 948997"/>
                <a:gd name="connsiteY169" fmla="*/ 123424 h 948995"/>
                <a:gd name="connsiteX170" fmla="*/ 63084 w 948997"/>
                <a:gd name="connsiteY170" fmla="*/ 858485 h 948995"/>
                <a:gd name="connsiteX171" fmla="*/ 93254 w 948997"/>
                <a:gd name="connsiteY171" fmla="*/ 888655 h 948995"/>
                <a:gd name="connsiteX172" fmla="*/ 551296 w 948997"/>
                <a:gd name="connsiteY172" fmla="*/ 888655 h 948995"/>
                <a:gd name="connsiteX173" fmla="*/ 581467 w 948997"/>
                <a:gd name="connsiteY173" fmla="*/ 858485 h 948995"/>
                <a:gd name="connsiteX174" fmla="*/ 581467 w 948997"/>
                <a:gd name="connsiteY174" fmla="*/ 828314 h 948995"/>
                <a:gd name="connsiteX175" fmla="*/ 611637 w 948997"/>
                <a:gd name="connsiteY175" fmla="*/ 828314 h 948995"/>
                <a:gd name="connsiteX176" fmla="*/ 611637 w 948997"/>
                <a:gd name="connsiteY176" fmla="*/ 874941 h 948995"/>
                <a:gd name="connsiteX177" fmla="*/ 872200 w 948997"/>
                <a:gd name="connsiteY177" fmla="*/ 798144 h 948995"/>
                <a:gd name="connsiteX178" fmla="*/ 825573 w 948997"/>
                <a:gd name="connsiteY178" fmla="*/ 798144 h 948995"/>
                <a:gd name="connsiteX179" fmla="*/ 825573 w 948997"/>
                <a:gd name="connsiteY179" fmla="*/ 707633 h 948995"/>
                <a:gd name="connsiteX180" fmla="*/ 872200 w 948997"/>
                <a:gd name="connsiteY180" fmla="*/ 707633 h 948995"/>
                <a:gd name="connsiteX181" fmla="*/ 918827 w 948997"/>
                <a:gd name="connsiteY181" fmla="*/ 754260 h 948995"/>
                <a:gd name="connsiteX182" fmla="*/ 872200 w 948997"/>
                <a:gd name="connsiteY182" fmla="*/ 798144 h 948995"/>
                <a:gd name="connsiteX183" fmla="*/ 872200 w 948997"/>
                <a:gd name="connsiteY183" fmla="*/ 798144 h 94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948997" h="948995">
                  <a:moveTo>
                    <a:pt x="872200" y="677462"/>
                  </a:moveTo>
                  <a:lnTo>
                    <a:pt x="641808" y="677462"/>
                  </a:lnTo>
                  <a:lnTo>
                    <a:pt x="641808" y="320903"/>
                  </a:lnTo>
                  <a:cubicBezTo>
                    <a:pt x="647293" y="318160"/>
                    <a:pt x="652779" y="315418"/>
                    <a:pt x="658264" y="312675"/>
                  </a:cubicBezTo>
                  <a:lnTo>
                    <a:pt x="713120" y="381244"/>
                  </a:lnTo>
                  <a:cubicBezTo>
                    <a:pt x="688435" y="405929"/>
                    <a:pt x="671978" y="441584"/>
                    <a:pt x="671978" y="477240"/>
                  </a:cubicBezTo>
                  <a:cubicBezTo>
                    <a:pt x="671978" y="554038"/>
                    <a:pt x="735062" y="614379"/>
                    <a:pt x="809116" y="614379"/>
                  </a:cubicBezTo>
                  <a:cubicBezTo>
                    <a:pt x="883171" y="614379"/>
                    <a:pt x="946255" y="551295"/>
                    <a:pt x="946255" y="477240"/>
                  </a:cubicBezTo>
                  <a:cubicBezTo>
                    <a:pt x="946255" y="400443"/>
                    <a:pt x="883171" y="340102"/>
                    <a:pt x="809116" y="340102"/>
                  </a:cubicBezTo>
                  <a:cubicBezTo>
                    <a:pt x="781689" y="340102"/>
                    <a:pt x="757004" y="348331"/>
                    <a:pt x="735062" y="362045"/>
                  </a:cubicBezTo>
                  <a:lnTo>
                    <a:pt x="680206" y="293475"/>
                  </a:lnTo>
                  <a:cubicBezTo>
                    <a:pt x="707634" y="266048"/>
                    <a:pt x="726833" y="230392"/>
                    <a:pt x="732319" y="186508"/>
                  </a:cubicBezTo>
                  <a:lnTo>
                    <a:pt x="784432" y="186508"/>
                  </a:lnTo>
                  <a:lnTo>
                    <a:pt x="814602" y="246849"/>
                  </a:lnTo>
                  <a:lnTo>
                    <a:pt x="940769" y="246849"/>
                  </a:lnTo>
                  <a:lnTo>
                    <a:pt x="902371" y="170051"/>
                  </a:lnTo>
                  <a:lnTo>
                    <a:pt x="940769" y="93254"/>
                  </a:lnTo>
                  <a:lnTo>
                    <a:pt x="814602" y="93254"/>
                  </a:lnTo>
                  <a:lnTo>
                    <a:pt x="784432" y="153594"/>
                  </a:lnTo>
                  <a:lnTo>
                    <a:pt x="732319" y="153594"/>
                  </a:lnTo>
                  <a:cubicBezTo>
                    <a:pt x="724091" y="68569"/>
                    <a:pt x="652779" y="0"/>
                    <a:pt x="565010" y="0"/>
                  </a:cubicBezTo>
                  <a:cubicBezTo>
                    <a:pt x="523869" y="0"/>
                    <a:pt x="485470" y="13714"/>
                    <a:pt x="458042" y="38399"/>
                  </a:cubicBezTo>
                  <a:cubicBezTo>
                    <a:pt x="455300" y="16456"/>
                    <a:pt x="436100" y="0"/>
                    <a:pt x="414158" y="0"/>
                  </a:cubicBezTo>
                  <a:lnTo>
                    <a:pt x="230393" y="0"/>
                  </a:lnTo>
                  <a:cubicBezTo>
                    <a:pt x="211193" y="0"/>
                    <a:pt x="194737" y="13714"/>
                    <a:pt x="186508" y="30170"/>
                  </a:cubicBezTo>
                  <a:lnTo>
                    <a:pt x="76798" y="30170"/>
                  </a:lnTo>
                  <a:cubicBezTo>
                    <a:pt x="35656" y="30170"/>
                    <a:pt x="0" y="65826"/>
                    <a:pt x="0" y="106968"/>
                  </a:cubicBezTo>
                  <a:lnTo>
                    <a:pt x="0" y="872198"/>
                  </a:lnTo>
                  <a:cubicBezTo>
                    <a:pt x="0" y="913340"/>
                    <a:pt x="35656" y="948995"/>
                    <a:pt x="76798" y="948995"/>
                  </a:cubicBezTo>
                  <a:lnTo>
                    <a:pt x="565010" y="948995"/>
                  </a:lnTo>
                  <a:cubicBezTo>
                    <a:pt x="606152" y="948995"/>
                    <a:pt x="641808" y="913340"/>
                    <a:pt x="641808" y="872198"/>
                  </a:cubicBezTo>
                  <a:lnTo>
                    <a:pt x="641808" y="825571"/>
                  </a:lnTo>
                  <a:lnTo>
                    <a:pt x="872200" y="825571"/>
                  </a:lnTo>
                  <a:cubicBezTo>
                    <a:pt x="913342" y="825571"/>
                    <a:pt x="948998" y="789916"/>
                    <a:pt x="948998" y="748774"/>
                  </a:cubicBezTo>
                  <a:cubicBezTo>
                    <a:pt x="948998" y="707633"/>
                    <a:pt x="913342" y="677462"/>
                    <a:pt x="872200" y="677462"/>
                  </a:cubicBezTo>
                  <a:lnTo>
                    <a:pt x="872200" y="677462"/>
                  </a:lnTo>
                  <a:close/>
                  <a:moveTo>
                    <a:pt x="918827" y="477240"/>
                  </a:moveTo>
                  <a:cubicBezTo>
                    <a:pt x="918827" y="537581"/>
                    <a:pt x="869457" y="584208"/>
                    <a:pt x="811859" y="584208"/>
                  </a:cubicBezTo>
                  <a:cubicBezTo>
                    <a:pt x="754261" y="584208"/>
                    <a:pt x="704891" y="534839"/>
                    <a:pt x="704891" y="477240"/>
                  </a:cubicBezTo>
                  <a:cubicBezTo>
                    <a:pt x="704891" y="416900"/>
                    <a:pt x="754261" y="370273"/>
                    <a:pt x="811859" y="370273"/>
                  </a:cubicBezTo>
                  <a:cubicBezTo>
                    <a:pt x="869457" y="370273"/>
                    <a:pt x="918827" y="419643"/>
                    <a:pt x="918827" y="477240"/>
                  </a:cubicBezTo>
                  <a:lnTo>
                    <a:pt x="918827" y="477240"/>
                  </a:lnTo>
                  <a:close/>
                  <a:moveTo>
                    <a:pt x="836544" y="216678"/>
                  </a:moveTo>
                  <a:lnTo>
                    <a:pt x="820088" y="186508"/>
                  </a:lnTo>
                  <a:lnTo>
                    <a:pt x="877686" y="186508"/>
                  </a:lnTo>
                  <a:lnTo>
                    <a:pt x="894142" y="216678"/>
                  </a:lnTo>
                  <a:lnTo>
                    <a:pt x="836544" y="216678"/>
                  </a:lnTo>
                  <a:close/>
                  <a:moveTo>
                    <a:pt x="836544" y="126167"/>
                  </a:moveTo>
                  <a:lnTo>
                    <a:pt x="894142" y="126167"/>
                  </a:lnTo>
                  <a:lnTo>
                    <a:pt x="877686" y="156337"/>
                  </a:lnTo>
                  <a:lnTo>
                    <a:pt x="820088" y="156337"/>
                  </a:lnTo>
                  <a:lnTo>
                    <a:pt x="836544" y="126167"/>
                  </a:lnTo>
                  <a:close/>
                  <a:moveTo>
                    <a:pt x="186508" y="126167"/>
                  </a:moveTo>
                  <a:cubicBezTo>
                    <a:pt x="191994" y="142624"/>
                    <a:pt x="208450" y="156337"/>
                    <a:pt x="230393" y="156337"/>
                  </a:cubicBezTo>
                  <a:lnTo>
                    <a:pt x="400444" y="156337"/>
                  </a:lnTo>
                  <a:cubicBezTo>
                    <a:pt x="400444" y="161823"/>
                    <a:pt x="400444" y="167308"/>
                    <a:pt x="400444" y="172794"/>
                  </a:cubicBezTo>
                  <a:cubicBezTo>
                    <a:pt x="400444" y="222163"/>
                    <a:pt x="422386" y="266048"/>
                    <a:pt x="455300" y="296218"/>
                  </a:cubicBezTo>
                  <a:lnTo>
                    <a:pt x="430615" y="326389"/>
                  </a:lnTo>
                  <a:cubicBezTo>
                    <a:pt x="400444" y="307189"/>
                    <a:pt x="362045" y="293475"/>
                    <a:pt x="323647" y="293475"/>
                  </a:cubicBezTo>
                  <a:cubicBezTo>
                    <a:pt x="213936" y="293475"/>
                    <a:pt x="126167" y="383987"/>
                    <a:pt x="126167" y="490954"/>
                  </a:cubicBezTo>
                  <a:cubicBezTo>
                    <a:pt x="126167" y="600665"/>
                    <a:pt x="216679" y="688433"/>
                    <a:pt x="323647" y="688433"/>
                  </a:cubicBezTo>
                  <a:cubicBezTo>
                    <a:pt x="433357" y="688433"/>
                    <a:pt x="521126" y="597922"/>
                    <a:pt x="521126" y="490954"/>
                  </a:cubicBezTo>
                  <a:cubicBezTo>
                    <a:pt x="521126" y="433357"/>
                    <a:pt x="496441" y="378501"/>
                    <a:pt x="455300" y="342845"/>
                  </a:cubicBezTo>
                  <a:lnTo>
                    <a:pt x="479984" y="312675"/>
                  </a:lnTo>
                  <a:cubicBezTo>
                    <a:pt x="501927" y="326389"/>
                    <a:pt x="526611" y="334617"/>
                    <a:pt x="554039" y="337360"/>
                  </a:cubicBezTo>
                  <a:lnTo>
                    <a:pt x="554039" y="677462"/>
                  </a:lnTo>
                  <a:lnTo>
                    <a:pt x="474499" y="677462"/>
                  </a:lnTo>
                  <a:lnTo>
                    <a:pt x="364788" y="718604"/>
                  </a:lnTo>
                  <a:cubicBezTo>
                    <a:pt x="351074" y="724089"/>
                    <a:pt x="340103" y="737803"/>
                    <a:pt x="340103" y="754260"/>
                  </a:cubicBezTo>
                  <a:cubicBezTo>
                    <a:pt x="340103" y="770716"/>
                    <a:pt x="351074" y="784430"/>
                    <a:pt x="364788" y="789916"/>
                  </a:cubicBezTo>
                  <a:lnTo>
                    <a:pt x="474499" y="831057"/>
                  </a:lnTo>
                  <a:lnTo>
                    <a:pt x="554039" y="831057"/>
                  </a:lnTo>
                  <a:lnTo>
                    <a:pt x="554039" y="861227"/>
                  </a:lnTo>
                  <a:lnTo>
                    <a:pt x="93254" y="861227"/>
                  </a:lnTo>
                  <a:lnTo>
                    <a:pt x="93254" y="126167"/>
                  </a:lnTo>
                  <a:lnTo>
                    <a:pt x="186508" y="126167"/>
                  </a:lnTo>
                  <a:close/>
                  <a:moveTo>
                    <a:pt x="397701" y="570495"/>
                  </a:moveTo>
                  <a:lnTo>
                    <a:pt x="367531" y="570495"/>
                  </a:lnTo>
                  <a:lnTo>
                    <a:pt x="367531" y="447070"/>
                  </a:lnTo>
                  <a:lnTo>
                    <a:pt x="397701" y="447070"/>
                  </a:lnTo>
                  <a:lnTo>
                    <a:pt x="397701" y="570495"/>
                  </a:lnTo>
                  <a:close/>
                  <a:moveTo>
                    <a:pt x="337360" y="570495"/>
                  </a:moveTo>
                  <a:lnTo>
                    <a:pt x="307190" y="570495"/>
                  </a:lnTo>
                  <a:lnTo>
                    <a:pt x="307190" y="416900"/>
                  </a:lnTo>
                  <a:lnTo>
                    <a:pt x="337360" y="416900"/>
                  </a:lnTo>
                  <a:lnTo>
                    <a:pt x="337360" y="570495"/>
                  </a:lnTo>
                  <a:close/>
                  <a:moveTo>
                    <a:pt x="277020" y="570495"/>
                  </a:moveTo>
                  <a:lnTo>
                    <a:pt x="246849" y="570495"/>
                  </a:lnTo>
                  <a:lnTo>
                    <a:pt x="246849" y="510154"/>
                  </a:lnTo>
                  <a:lnTo>
                    <a:pt x="277020" y="510154"/>
                  </a:lnTo>
                  <a:lnTo>
                    <a:pt x="277020" y="570495"/>
                  </a:lnTo>
                  <a:close/>
                  <a:moveTo>
                    <a:pt x="452557" y="600665"/>
                  </a:moveTo>
                  <a:cubicBezTo>
                    <a:pt x="422386" y="639064"/>
                    <a:pt x="375759" y="661005"/>
                    <a:pt x="323647" y="661005"/>
                  </a:cubicBezTo>
                  <a:cubicBezTo>
                    <a:pt x="271534" y="661005"/>
                    <a:pt x="224907" y="636321"/>
                    <a:pt x="194737" y="600665"/>
                  </a:cubicBezTo>
                  <a:lnTo>
                    <a:pt x="452557" y="600665"/>
                  </a:lnTo>
                  <a:close/>
                  <a:moveTo>
                    <a:pt x="471756" y="570495"/>
                  </a:moveTo>
                  <a:lnTo>
                    <a:pt x="427872" y="570495"/>
                  </a:lnTo>
                  <a:lnTo>
                    <a:pt x="427872" y="416900"/>
                  </a:lnTo>
                  <a:lnTo>
                    <a:pt x="367531" y="416900"/>
                  </a:lnTo>
                  <a:lnTo>
                    <a:pt x="367531" y="386729"/>
                  </a:lnTo>
                  <a:lnTo>
                    <a:pt x="277020" y="386729"/>
                  </a:lnTo>
                  <a:lnTo>
                    <a:pt x="277020" y="477240"/>
                  </a:lnTo>
                  <a:lnTo>
                    <a:pt x="216679" y="477240"/>
                  </a:lnTo>
                  <a:lnTo>
                    <a:pt x="216679" y="567752"/>
                  </a:lnTo>
                  <a:lnTo>
                    <a:pt x="172794" y="567752"/>
                  </a:lnTo>
                  <a:cubicBezTo>
                    <a:pt x="161823" y="545810"/>
                    <a:pt x="153595" y="518382"/>
                    <a:pt x="153595" y="490954"/>
                  </a:cubicBezTo>
                  <a:cubicBezTo>
                    <a:pt x="153595" y="397701"/>
                    <a:pt x="230393" y="323646"/>
                    <a:pt x="320904" y="323646"/>
                  </a:cubicBezTo>
                  <a:cubicBezTo>
                    <a:pt x="411415" y="323646"/>
                    <a:pt x="488213" y="400443"/>
                    <a:pt x="488213" y="490954"/>
                  </a:cubicBezTo>
                  <a:cubicBezTo>
                    <a:pt x="490955" y="521125"/>
                    <a:pt x="482727" y="545810"/>
                    <a:pt x="471756" y="570495"/>
                  </a:cubicBezTo>
                  <a:lnTo>
                    <a:pt x="471756" y="570495"/>
                  </a:lnTo>
                  <a:close/>
                  <a:moveTo>
                    <a:pt x="373017" y="759745"/>
                  </a:moveTo>
                  <a:cubicBezTo>
                    <a:pt x="370274" y="759745"/>
                    <a:pt x="367531" y="757002"/>
                    <a:pt x="367531" y="754260"/>
                  </a:cubicBezTo>
                  <a:cubicBezTo>
                    <a:pt x="367531" y="751517"/>
                    <a:pt x="370274" y="748774"/>
                    <a:pt x="373017" y="748774"/>
                  </a:cubicBezTo>
                  <a:lnTo>
                    <a:pt x="460785" y="715861"/>
                  </a:lnTo>
                  <a:lnTo>
                    <a:pt x="460785" y="795401"/>
                  </a:lnTo>
                  <a:lnTo>
                    <a:pt x="373017" y="759745"/>
                  </a:lnTo>
                  <a:close/>
                  <a:moveTo>
                    <a:pt x="490955" y="798144"/>
                  </a:moveTo>
                  <a:lnTo>
                    <a:pt x="490955" y="767973"/>
                  </a:lnTo>
                  <a:lnTo>
                    <a:pt x="795403" y="767973"/>
                  </a:lnTo>
                  <a:lnTo>
                    <a:pt x="795403" y="798144"/>
                  </a:lnTo>
                  <a:lnTo>
                    <a:pt x="490955" y="798144"/>
                  </a:lnTo>
                  <a:close/>
                  <a:moveTo>
                    <a:pt x="795403" y="737803"/>
                  </a:moveTo>
                  <a:lnTo>
                    <a:pt x="490955" y="737803"/>
                  </a:lnTo>
                  <a:lnTo>
                    <a:pt x="490955" y="707633"/>
                  </a:lnTo>
                  <a:lnTo>
                    <a:pt x="795403" y="707633"/>
                  </a:lnTo>
                  <a:lnTo>
                    <a:pt x="795403" y="737803"/>
                  </a:lnTo>
                  <a:close/>
                  <a:moveTo>
                    <a:pt x="611637" y="677462"/>
                  </a:moveTo>
                  <a:lnTo>
                    <a:pt x="581467" y="677462"/>
                  </a:lnTo>
                  <a:lnTo>
                    <a:pt x="581467" y="340102"/>
                  </a:lnTo>
                  <a:cubicBezTo>
                    <a:pt x="592438" y="340102"/>
                    <a:pt x="603409" y="337360"/>
                    <a:pt x="611637" y="334617"/>
                  </a:cubicBezTo>
                  <a:lnTo>
                    <a:pt x="611637" y="677462"/>
                  </a:lnTo>
                  <a:close/>
                  <a:moveTo>
                    <a:pt x="567753" y="32913"/>
                  </a:moveTo>
                  <a:cubicBezTo>
                    <a:pt x="639065" y="32913"/>
                    <a:pt x="696663" y="87768"/>
                    <a:pt x="704891" y="156337"/>
                  </a:cubicBezTo>
                  <a:lnTo>
                    <a:pt x="641808" y="156337"/>
                  </a:lnTo>
                  <a:cubicBezTo>
                    <a:pt x="633579" y="120681"/>
                    <a:pt x="603409" y="95997"/>
                    <a:pt x="567753" y="95997"/>
                  </a:cubicBezTo>
                  <a:cubicBezTo>
                    <a:pt x="526611" y="95997"/>
                    <a:pt x="490955" y="131653"/>
                    <a:pt x="490955" y="172794"/>
                  </a:cubicBezTo>
                  <a:cubicBezTo>
                    <a:pt x="490955" y="213936"/>
                    <a:pt x="526611" y="249591"/>
                    <a:pt x="567753" y="249591"/>
                  </a:cubicBezTo>
                  <a:cubicBezTo>
                    <a:pt x="603409" y="249591"/>
                    <a:pt x="636322" y="222163"/>
                    <a:pt x="641808" y="189250"/>
                  </a:cubicBezTo>
                  <a:lnTo>
                    <a:pt x="704891" y="189250"/>
                  </a:lnTo>
                  <a:cubicBezTo>
                    <a:pt x="696663" y="257819"/>
                    <a:pt x="639065" y="312675"/>
                    <a:pt x="567753" y="312675"/>
                  </a:cubicBezTo>
                  <a:cubicBezTo>
                    <a:pt x="490955" y="312675"/>
                    <a:pt x="430615" y="249591"/>
                    <a:pt x="430615" y="175537"/>
                  </a:cubicBezTo>
                  <a:cubicBezTo>
                    <a:pt x="427872" y="95997"/>
                    <a:pt x="490955" y="32913"/>
                    <a:pt x="567753" y="32913"/>
                  </a:cubicBezTo>
                  <a:lnTo>
                    <a:pt x="567753" y="32913"/>
                  </a:lnTo>
                  <a:close/>
                  <a:moveTo>
                    <a:pt x="608895" y="186508"/>
                  </a:moveTo>
                  <a:cubicBezTo>
                    <a:pt x="603409" y="202964"/>
                    <a:pt x="586952" y="216678"/>
                    <a:pt x="565010" y="216678"/>
                  </a:cubicBezTo>
                  <a:cubicBezTo>
                    <a:pt x="540325" y="216678"/>
                    <a:pt x="518383" y="194736"/>
                    <a:pt x="518383" y="170051"/>
                  </a:cubicBezTo>
                  <a:cubicBezTo>
                    <a:pt x="518383" y="145366"/>
                    <a:pt x="540325" y="123424"/>
                    <a:pt x="565010" y="123424"/>
                  </a:cubicBezTo>
                  <a:cubicBezTo>
                    <a:pt x="584210" y="123424"/>
                    <a:pt x="600666" y="137138"/>
                    <a:pt x="608895" y="153594"/>
                  </a:cubicBezTo>
                  <a:lnTo>
                    <a:pt x="551296" y="153594"/>
                  </a:lnTo>
                  <a:lnTo>
                    <a:pt x="551296" y="183765"/>
                  </a:lnTo>
                  <a:lnTo>
                    <a:pt x="608895" y="183765"/>
                  </a:lnTo>
                  <a:close/>
                  <a:moveTo>
                    <a:pt x="213936" y="49370"/>
                  </a:moveTo>
                  <a:cubicBezTo>
                    <a:pt x="213936" y="41141"/>
                    <a:pt x="219421" y="32913"/>
                    <a:pt x="230393" y="32913"/>
                  </a:cubicBezTo>
                  <a:lnTo>
                    <a:pt x="414158" y="32913"/>
                  </a:lnTo>
                  <a:cubicBezTo>
                    <a:pt x="422386" y="32913"/>
                    <a:pt x="430615" y="41141"/>
                    <a:pt x="430615" y="49370"/>
                  </a:cubicBezTo>
                  <a:lnTo>
                    <a:pt x="430615" y="74054"/>
                  </a:lnTo>
                  <a:cubicBezTo>
                    <a:pt x="419644" y="90511"/>
                    <a:pt x="411415" y="106968"/>
                    <a:pt x="405930" y="123424"/>
                  </a:cubicBezTo>
                  <a:lnTo>
                    <a:pt x="230393" y="123424"/>
                  </a:lnTo>
                  <a:cubicBezTo>
                    <a:pt x="222164" y="123424"/>
                    <a:pt x="213936" y="115196"/>
                    <a:pt x="213936" y="106968"/>
                  </a:cubicBezTo>
                  <a:lnTo>
                    <a:pt x="213936" y="49370"/>
                  </a:lnTo>
                  <a:close/>
                  <a:moveTo>
                    <a:pt x="611637" y="874941"/>
                  </a:moveTo>
                  <a:cubicBezTo>
                    <a:pt x="611637" y="899626"/>
                    <a:pt x="589695" y="921568"/>
                    <a:pt x="565010" y="921568"/>
                  </a:cubicBezTo>
                  <a:lnTo>
                    <a:pt x="76798" y="921568"/>
                  </a:lnTo>
                  <a:cubicBezTo>
                    <a:pt x="52113" y="921568"/>
                    <a:pt x="30171" y="899626"/>
                    <a:pt x="30171" y="874941"/>
                  </a:cubicBezTo>
                  <a:lnTo>
                    <a:pt x="30171" y="109710"/>
                  </a:lnTo>
                  <a:cubicBezTo>
                    <a:pt x="30171" y="85025"/>
                    <a:pt x="52113" y="63084"/>
                    <a:pt x="76798" y="63084"/>
                  </a:cubicBezTo>
                  <a:lnTo>
                    <a:pt x="183766" y="63084"/>
                  </a:lnTo>
                  <a:lnTo>
                    <a:pt x="183766" y="93254"/>
                  </a:lnTo>
                  <a:lnTo>
                    <a:pt x="93254" y="93254"/>
                  </a:lnTo>
                  <a:cubicBezTo>
                    <a:pt x="76798" y="93254"/>
                    <a:pt x="63084" y="106968"/>
                    <a:pt x="63084" y="123424"/>
                  </a:cubicBezTo>
                  <a:lnTo>
                    <a:pt x="63084" y="858485"/>
                  </a:lnTo>
                  <a:cubicBezTo>
                    <a:pt x="63084" y="874941"/>
                    <a:pt x="76798" y="888655"/>
                    <a:pt x="93254" y="888655"/>
                  </a:cubicBezTo>
                  <a:lnTo>
                    <a:pt x="551296" y="888655"/>
                  </a:lnTo>
                  <a:cubicBezTo>
                    <a:pt x="567753" y="888655"/>
                    <a:pt x="581467" y="874941"/>
                    <a:pt x="581467" y="858485"/>
                  </a:cubicBezTo>
                  <a:lnTo>
                    <a:pt x="581467" y="828314"/>
                  </a:lnTo>
                  <a:lnTo>
                    <a:pt x="611637" y="828314"/>
                  </a:lnTo>
                  <a:lnTo>
                    <a:pt x="611637" y="874941"/>
                  </a:lnTo>
                  <a:close/>
                  <a:moveTo>
                    <a:pt x="872200" y="798144"/>
                  </a:moveTo>
                  <a:lnTo>
                    <a:pt x="825573" y="798144"/>
                  </a:lnTo>
                  <a:lnTo>
                    <a:pt x="825573" y="707633"/>
                  </a:lnTo>
                  <a:lnTo>
                    <a:pt x="872200" y="707633"/>
                  </a:lnTo>
                  <a:cubicBezTo>
                    <a:pt x="896885" y="707633"/>
                    <a:pt x="918827" y="729575"/>
                    <a:pt x="918827" y="754260"/>
                  </a:cubicBezTo>
                  <a:cubicBezTo>
                    <a:pt x="918827" y="778944"/>
                    <a:pt x="896885" y="798144"/>
                    <a:pt x="872200" y="798144"/>
                  </a:cubicBezTo>
                  <a:lnTo>
                    <a:pt x="872200" y="798144"/>
                  </a:lnTo>
                  <a:close/>
                </a:path>
              </a:pathLst>
            </a:custGeom>
            <a:solidFill>
              <a:srgbClr val="000000"/>
            </a:solidFill>
            <a:ln w="27426" cap="flat">
              <a:noFill/>
              <a:prstDash val="solid"/>
              <a:miter/>
            </a:ln>
          </p:spPr>
          <p:txBody>
            <a:bodyPr rtlCol="0" anchor="ctr"/>
            <a:lstStyle/>
            <a:p>
              <a:endParaRPr lang="en-US"/>
            </a:p>
          </p:txBody>
        </p:sp>
        <p:sp>
          <p:nvSpPr>
            <p:cNvPr id="9" name="Freeform 1465">
              <a:extLst>
                <a:ext uri="{FF2B5EF4-FFF2-40B4-BE49-F238E27FC236}">
                  <a16:creationId xmlns:a16="http://schemas.microsoft.com/office/drawing/2014/main" id="{41299085-09A3-ABF7-0E79-7AFF1342CBD8}"/>
                </a:ext>
              </a:extLst>
            </p:cNvPr>
            <p:cNvSpPr/>
            <p:nvPr/>
          </p:nvSpPr>
          <p:spPr>
            <a:xfrm>
              <a:off x="1400461" y="4233868"/>
              <a:ext cx="156337" cy="153594"/>
            </a:xfrm>
            <a:custGeom>
              <a:avLst/>
              <a:gdLst>
                <a:gd name="connsiteX0" fmla="*/ 0 w 156337"/>
                <a:gd name="connsiteY0" fmla="*/ 112453 h 153594"/>
                <a:gd name="connsiteX1" fmla="*/ 41142 w 156337"/>
                <a:gd name="connsiteY1" fmla="*/ 153595 h 153594"/>
                <a:gd name="connsiteX2" fmla="*/ 60341 w 156337"/>
                <a:gd name="connsiteY2" fmla="*/ 148109 h 153594"/>
                <a:gd name="connsiteX3" fmla="*/ 134396 w 156337"/>
                <a:gd name="connsiteY3" fmla="*/ 112453 h 153594"/>
                <a:gd name="connsiteX4" fmla="*/ 156338 w 156337"/>
                <a:gd name="connsiteY4" fmla="*/ 76797 h 153594"/>
                <a:gd name="connsiteX5" fmla="*/ 134396 w 156337"/>
                <a:gd name="connsiteY5" fmla="*/ 41141 h 153594"/>
                <a:gd name="connsiteX6" fmla="*/ 60341 w 156337"/>
                <a:gd name="connsiteY6" fmla="*/ 5486 h 153594"/>
                <a:gd name="connsiteX7" fmla="*/ 41142 w 156337"/>
                <a:gd name="connsiteY7" fmla="*/ 0 h 153594"/>
                <a:gd name="connsiteX8" fmla="*/ 0 w 156337"/>
                <a:gd name="connsiteY8" fmla="*/ 41141 h 153594"/>
                <a:gd name="connsiteX9" fmla="*/ 0 w 156337"/>
                <a:gd name="connsiteY9" fmla="*/ 112453 h 153594"/>
                <a:gd name="connsiteX10" fmla="*/ 30170 w 156337"/>
                <a:gd name="connsiteY10" fmla="*/ 41141 h 153594"/>
                <a:gd name="connsiteX11" fmla="*/ 38399 w 156337"/>
                <a:gd name="connsiteY11" fmla="*/ 32913 h 153594"/>
                <a:gd name="connsiteX12" fmla="*/ 43884 w 156337"/>
                <a:gd name="connsiteY12" fmla="*/ 32913 h 153594"/>
                <a:gd name="connsiteX13" fmla="*/ 117939 w 156337"/>
                <a:gd name="connsiteY13" fmla="*/ 68569 h 153594"/>
                <a:gd name="connsiteX14" fmla="*/ 123425 w 156337"/>
                <a:gd name="connsiteY14" fmla="*/ 76797 h 153594"/>
                <a:gd name="connsiteX15" fmla="*/ 117939 w 156337"/>
                <a:gd name="connsiteY15" fmla="*/ 85026 h 153594"/>
                <a:gd name="connsiteX16" fmla="*/ 43884 w 156337"/>
                <a:gd name="connsiteY16" fmla="*/ 120682 h 153594"/>
                <a:gd name="connsiteX17" fmla="*/ 30170 w 156337"/>
                <a:gd name="connsiteY17" fmla="*/ 112453 h 153594"/>
                <a:gd name="connsiteX18" fmla="*/ 30170 w 156337"/>
                <a:gd name="connsiteY18" fmla="*/ 41141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337" h="153594">
                  <a:moveTo>
                    <a:pt x="0" y="112453"/>
                  </a:moveTo>
                  <a:cubicBezTo>
                    <a:pt x="0" y="134396"/>
                    <a:pt x="19199" y="153595"/>
                    <a:pt x="41142" y="153595"/>
                  </a:cubicBezTo>
                  <a:cubicBezTo>
                    <a:pt x="46627" y="153595"/>
                    <a:pt x="54855" y="150852"/>
                    <a:pt x="60341" y="148109"/>
                  </a:cubicBezTo>
                  <a:lnTo>
                    <a:pt x="134396" y="112453"/>
                  </a:lnTo>
                  <a:cubicBezTo>
                    <a:pt x="148109" y="106968"/>
                    <a:pt x="156338" y="93254"/>
                    <a:pt x="156338" y="76797"/>
                  </a:cubicBezTo>
                  <a:cubicBezTo>
                    <a:pt x="156338" y="60341"/>
                    <a:pt x="148109" y="46627"/>
                    <a:pt x="134396" y="41141"/>
                  </a:cubicBezTo>
                  <a:lnTo>
                    <a:pt x="60341" y="5486"/>
                  </a:lnTo>
                  <a:cubicBezTo>
                    <a:pt x="54855" y="2743"/>
                    <a:pt x="49370" y="0"/>
                    <a:pt x="41142" y="0"/>
                  </a:cubicBezTo>
                  <a:cubicBezTo>
                    <a:pt x="19199" y="0"/>
                    <a:pt x="0" y="19200"/>
                    <a:pt x="0" y="41141"/>
                  </a:cubicBezTo>
                  <a:lnTo>
                    <a:pt x="0" y="112453"/>
                  </a:lnTo>
                  <a:close/>
                  <a:moveTo>
                    <a:pt x="30170" y="41141"/>
                  </a:moveTo>
                  <a:cubicBezTo>
                    <a:pt x="30170" y="35656"/>
                    <a:pt x="35656" y="32913"/>
                    <a:pt x="38399" y="32913"/>
                  </a:cubicBezTo>
                  <a:cubicBezTo>
                    <a:pt x="41142" y="32913"/>
                    <a:pt x="41142" y="32913"/>
                    <a:pt x="43884" y="32913"/>
                  </a:cubicBezTo>
                  <a:lnTo>
                    <a:pt x="117939" y="68569"/>
                  </a:lnTo>
                  <a:cubicBezTo>
                    <a:pt x="120682" y="71312"/>
                    <a:pt x="123425" y="74055"/>
                    <a:pt x="123425" y="76797"/>
                  </a:cubicBezTo>
                  <a:cubicBezTo>
                    <a:pt x="123425" y="79540"/>
                    <a:pt x="120682" y="82283"/>
                    <a:pt x="117939" y="85026"/>
                  </a:cubicBezTo>
                  <a:lnTo>
                    <a:pt x="43884" y="120682"/>
                  </a:lnTo>
                  <a:cubicBezTo>
                    <a:pt x="38399" y="123424"/>
                    <a:pt x="30170" y="117939"/>
                    <a:pt x="30170" y="112453"/>
                  </a:cubicBezTo>
                  <a:lnTo>
                    <a:pt x="30170" y="41141"/>
                  </a:lnTo>
                  <a:close/>
                </a:path>
              </a:pathLst>
            </a:custGeom>
            <a:solidFill>
              <a:srgbClr val="000000"/>
            </a:solidFill>
            <a:ln w="27426" cap="flat">
              <a:noFill/>
              <a:prstDash val="solid"/>
              <a:miter/>
            </a:ln>
          </p:spPr>
          <p:txBody>
            <a:bodyPr rtlCol="0" anchor="ctr"/>
            <a:lstStyle/>
            <a:p>
              <a:endParaRPr lang="en-US"/>
            </a:p>
          </p:txBody>
        </p:sp>
        <p:grpSp>
          <p:nvGrpSpPr>
            <p:cNvPr id="10" name="Graphic 3">
              <a:extLst>
                <a:ext uri="{FF2B5EF4-FFF2-40B4-BE49-F238E27FC236}">
                  <a16:creationId xmlns:a16="http://schemas.microsoft.com/office/drawing/2014/main" id="{3E609A77-271A-0AFF-0916-23B2788F19F5}"/>
                </a:ext>
              </a:extLst>
            </p:cNvPr>
            <p:cNvGrpSpPr/>
            <p:nvPr/>
          </p:nvGrpSpPr>
          <p:grpSpPr>
            <a:xfrm>
              <a:off x="788824" y="4019932"/>
              <a:ext cx="244106" cy="641806"/>
              <a:chOff x="788824" y="4019932"/>
              <a:chExt cx="244106" cy="641806"/>
            </a:xfrm>
            <a:solidFill>
              <a:srgbClr val="00BADE"/>
            </a:solidFill>
          </p:grpSpPr>
          <p:sp>
            <p:nvSpPr>
              <p:cNvPr id="11" name="Freeform 1467">
                <a:extLst>
                  <a:ext uri="{FF2B5EF4-FFF2-40B4-BE49-F238E27FC236}">
                    <a16:creationId xmlns:a16="http://schemas.microsoft.com/office/drawing/2014/main" id="{21C79924-2772-A410-F906-F4B445987A98}"/>
                  </a:ext>
                </a:extLst>
              </p:cNvPr>
              <p:cNvSpPr/>
              <p:nvPr/>
            </p:nvSpPr>
            <p:spPr>
              <a:xfrm>
                <a:off x="788824" y="457122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00BADE"/>
              </a:solidFill>
              <a:ln w="27426" cap="flat">
                <a:noFill/>
                <a:prstDash val="solid"/>
                <a:miter/>
              </a:ln>
            </p:spPr>
            <p:txBody>
              <a:bodyPr rtlCol="0" anchor="ctr"/>
              <a:lstStyle/>
              <a:p>
                <a:endParaRPr lang="en-US"/>
              </a:p>
            </p:txBody>
          </p:sp>
          <p:sp>
            <p:nvSpPr>
              <p:cNvPr id="12" name="Freeform 1468">
                <a:extLst>
                  <a:ext uri="{FF2B5EF4-FFF2-40B4-BE49-F238E27FC236}">
                    <a16:creationId xmlns:a16="http://schemas.microsoft.com/office/drawing/2014/main" id="{A39A5281-0529-6D3D-B0A8-39077186A4EE}"/>
                  </a:ext>
                </a:extLst>
              </p:cNvPr>
              <p:cNvSpPr/>
              <p:nvPr/>
            </p:nvSpPr>
            <p:spPr>
              <a:xfrm>
                <a:off x="788824" y="463156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00BADE"/>
              </a:solidFill>
              <a:ln w="27426" cap="flat">
                <a:noFill/>
                <a:prstDash val="solid"/>
                <a:miter/>
              </a:ln>
            </p:spPr>
            <p:txBody>
              <a:bodyPr rtlCol="0" anchor="ctr"/>
              <a:lstStyle/>
              <a:p>
                <a:endParaRPr lang="en-US"/>
              </a:p>
            </p:txBody>
          </p:sp>
          <p:sp>
            <p:nvSpPr>
              <p:cNvPr id="13" name="Freeform 1469">
                <a:extLst>
                  <a:ext uri="{FF2B5EF4-FFF2-40B4-BE49-F238E27FC236}">
                    <a16:creationId xmlns:a16="http://schemas.microsoft.com/office/drawing/2014/main" id="{7B469388-6146-01C8-0018-985D87937EE3}"/>
                  </a:ext>
                </a:extLst>
              </p:cNvPr>
              <p:cNvSpPr/>
              <p:nvPr/>
            </p:nvSpPr>
            <p:spPr>
              <a:xfrm>
                <a:off x="788824" y="4019932"/>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00BADE"/>
              </a:solidFill>
              <a:ln w="27426" cap="flat">
                <a:noFill/>
                <a:prstDash val="solid"/>
                <a:miter/>
              </a:ln>
            </p:spPr>
            <p:txBody>
              <a:bodyPr rtlCol="0" anchor="ctr"/>
              <a:lstStyle/>
              <a:p>
                <a:endParaRPr lang="en-US"/>
              </a:p>
            </p:txBody>
          </p:sp>
          <p:sp>
            <p:nvSpPr>
              <p:cNvPr id="14" name="Freeform 1470">
                <a:extLst>
                  <a:ext uri="{FF2B5EF4-FFF2-40B4-BE49-F238E27FC236}">
                    <a16:creationId xmlns:a16="http://schemas.microsoft.com/office/drawing/2014/main" id="{C7093578-74C5-E9DE-1983-00137E49EF69}"/>
                  </a:ext>
                </a:extLst>
              </p:cNvPr>
              <p:cNvSpPr/>
              <p:nvPr/>
            </p:nvSpPr>
            <p:spPr>
              <a:xfrm>
                <a:off x="849165" y="4019932"/>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00BADE"/>
              </a:solidFill>
              <a:ln w="27426" cap="flat">
                <a:noFill/>
                <a:prstDash val="solid"/>
                <a:miter/>
              </a:ln>
            </p:spPr>
            <p:txBody>
              <a:bodyPr rtlCol="0" anchor="ctr"/>
              <a:lstStyle/>
              <a:p>
                <a:endParaRPr lang="en-US"/>
              </a:p>
            </p:txBody>
          </p:sp>
          <p:sp>
            <p:nvSpPr>
              <p:cNvPr id="15" name="Freeform 1471">
                <a:extLst>
                  <a:ext uri="{FF2B5EF4-FFF2-40B4-BE49-F238E27FC236}">
                    <a16:creationId xmlns:a16="http://schemas.microsoft.com/office/drawing/2014/main" id="{E65BCA95-AB93-2DFA-E9DA-55F227EDC812}"/>
                  </a:ext>
                </a:extLst>
              </p:cNvPr>
              <p:cNvSpPr/>
              <p:nvPr/>
            </p:nvSpPr>
            <p:spPr>
              <a:xfrm>
                <a:off x="788824" y="4080273"/>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00BADE"/>
              </a:solidFill>
              <a:ln w="27426" cap="flat">
                <a:noFill/>
                <a:prstDash val="solid"/>
                <a:miter/>
              </a:ln>
            </p:spPr>
            <p:txBody>
              <a:bodyPr rtlCol="0" anchor="ctr"/>
              <a:lstStyle/>
              <a:p>
                <a:endParaRPr lang="en-US"/>
              </a:p>
            </p:txBody>
          </p:sp>
          <p:sp>
            <p:nvSpPr>
              <p:cNvPr id="16" name="Freeform 1472">
                <a:extLst>
                  <a:ext uri="{FF2B5EF4-FFF2-40B4-BE49-F238E27FC236}">
                    <a16:creationId xmlns:a16="http://schemas.microsoft.com/office/drawing/2014/main" id="{B33656E3-F57F-7DF6-FD98-511E9FC7CB30}"/>
                  </a:ext>
                </a:extLst>
              </p:cNvPr>
              <p:cNvSpPr/>
              <p:nvPr/>
            </p:nvSpPr>
            <p:spPr>
              <a:xfrm>
                <a:off x="849165" y="4080273"/>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00BADE"/>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810541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51920D1-2972-1197-B581-C2A335CA8506}"/>
              </a:ext>
            </a:extLst>
          </p:cNvPr>
          <p:cNvSpPr>
            <a:spLocks noGrp="1"/>
          </p:cNvSpPr>
          <p:nvPr>
            <p:ph type="body" sz="quarter" idx="20"/>
          </p:nvPr>
        </p:nvSpPr>
        <p:spPr>
          <a:xfrm>
            <a:off x="6353299" y="2066544"/>
            <a:ext cx="5533901" cy="3181317"/>
          </a:xfrm>
        </p:spPr>
        <p:txBody>
          <a:bodyPr vert="horz" lIns="91440" tIns="45720" rIns="91440" bIns="45720" rtlCol="0" anchor="t">
            <a:noAutofit/>
          </a:bodyPr>
          <a:lstStyle/>
          <a:p>
            <a:pPr algn="ctr">
              <a:buClr>
                <a:srgbClr val="FFD100"/>
              </a:buClr>
            </a:pPr>
            <a:r>
              <a:rPr lang="es-ES" dirty="0"/>
              <a:t>Una estrategia competitiva es un plan de acción a largo plazo de una empresa dirigido a </a:t>
            </a:r>
            <a:r>
              <a:rPr lang="es-ES" b="1" dirty="0"/>
              <a:t>obtener una ventaja competitiva sobre sus rivales.</a:t>
            </a:r>
            <a:endParaRPr lang="es-ES"/>
          </a:p>
          <a:p>
            <a:pPr marL="342900" indent="-342900" algn="ctr">
              <a:buClr>
                <a:srgbClr val="FFD100"/>
              </a:buClr>
              <a:buFont typeface="Arial" panose="020B0604020202020204" pitchFamily="34" charset="0"/>
              <a:buChar char="•"/>
            </a:pPr>
            <a:r>
              <a:rPr lang="es-ES" dirty="0"/>
              <a:t>Realice un </a:t>
            </a:r>
            <a:r>
              <a:rPr lang="es-ES" b="1" dirty="0"/>
              <a:t>análisis DAFO </a:t>
            </a:r>
            <a:r>
              <a:rPr lang="es-ES" dirty="0"/>
              <a:t>de sus rivales y compárelo con el suyo propio</a:t>
            </a:r>
            <a:r>
              <a:rPr lang="en-US" dirty="0"/>
              <a:t>.</a:t>
            </a:r>
            <a:endParaRPr lang="en-US" dirty="0">
              <a:cs typeface="Calibri" panose="020F0502020204030204"/>
            </a:endParaRPr>
          </a:p>
          <a:p>
            <a:pPr marL="342900" indent="-342900" algn="ctr">
              <a:buClr>
                <a:srgbClr val="FFD100"/>
              </a:buClr>
              <a:buFont typeface="Arial" panose="020B0604020202020204" pitchFamily="34" charset="0"/>
              <a:buChar char="•"/>
            </a:pPr>
            <a:r>
              <a:rPr lang="es-ES" dirty="0"/>
              <a:t>Realice un análisis de las 4Ps de sus competidores (Módulo 5- Producto, precio, plaza y promoción) </a:t>
            </a:r>
            <a:endParaRPr lang="es-ES" dirty="0">
              <a:cs typeface="Calibri" panose="020F0502020204030204"/>
            </a:endParaRPr>
          </a:p>
          <a:p>
            <a:pPr>
              <a:buClr>
                <a:srgbClr val="FFD100"/>
              </a:buClr>
            </a:pPr>
            <a:endParaRPr lang="en-GB" dirty="0"/>
          </a:p>
        </p:txBody>
      </p:sp>
      <p:sp>
        <p:nvSpPr>
          <p:cNvPr id="3" name="Textplatzhalter 2">
            <a:extLst>
              <a:ext uri="{FF2B5EF4-FFF2-40B4-BE49-F238E27FC236}">
                <a16:creationId xmlns:a16="http://schemas.microsoft.com/office/drawing/2014/main" id="{20A0CC20-D8E1-2252-9511-DE2C8FB6BD90}"/>
              </a:ext>
            </a:extLst>
          </p:cNvPr>
          <p:cNvSpPr>
            <a:spLocks noGrp="1"/>
          </p:cNvSpPr>
          <p:nvPr>
            <p:ph type="body" sz="quarter" idx="22"/>
          </p:nvPr>
        </p:nvSpPr>
        <p:spPr>
          <a:solidFill>
            <a:srgbClr val="FFD100"/>
          </a:solidFill>
        </p:spPr>
        <p:txBody>
          <a:bodyPr>
            <a:normAutofit/>
          </a:bodyPr>
          <a:lstStyle/>
          <a:p>
            <a:r>
              <a:rPr lang="en-GB" dirty="0" err="1"/>
              <a:t>Estrategias</a:t>
            </a:r>
            <a:r>
              <a:rPr lang="en-GB" dirty="0"/>
              <a:t> </a:t>
            </a:r>
            <a:r>
              <a:rPr lang="en-GB" dirty="0" err="1"/>
              <a:t>competitivas</a:t>
            </a:r>
            <a:endParaRPr lang="en-GB" dirty="0"/>
          </a:p>
        </p:txBody>
      </p:sp>
      <p:sp>
        <p:nvSpPr>
          <p:cNvPr id="4" name="Textplatzhalter 3">
            <a:extLst>
              <a:ext uri="{FF2B5EF4-FFF2-40B4-BE49-F238E27FC236}">
                <a16:creationId xmlns:a16="http://schemas.microsoft.com/office/drawing/2014/main" id="{005B46EA-77EB-F52A-3C42-F3EBF1853960}"/>
              </a:ext>
            </a:extLst>
          </p:cNvPr>
          <p:cNvSpPr>
            <a:spLocks noGrp="1"/>
          </p:cNvSpPr>
          <p:nvPr>
            <p:ph type="body" sz="quarter" idx="23"/>
          </p:nvPr>
        </p:nvSpPr>
        <p:spPr>
          <a:xfrm>
            <a:off x="798034" y="708094"/>
            <a:ext cx="3985361" cy="2482367"/>
          </a:xfrm>
        </p:spPr>
        <p:txBody>
          <a:bodyPr/>
          <a:lstStyle/>
          <a:p>
            <a:pPr algn="ctr"/>
            <a:r>
              <a:rPr lang="es-ES" b="1" dirty="0"/>
              <a:t>Cómo crear estrategias de marketing eficaces para su empresa</a:t>
            </a:r>
            <a:endParaRPr lang="es-ES"/>
          </a:p>
          <a:p>
            <a:endParaRPr lang="en-GB" dirty="0"/>
          </a:p>
        </p:txBody>
      </p:sp>
      <p:sp>
        <p:nvSpPr>
          <p:cNvPr id="6" name="Textplatzhalter 5">
            <a:extLst>
              <a:ext uri="{FF2B5EF4-FFF2-40B4-BE49-F238E27FC236}">
                <a16:creationId xmlns:a16="http://schemas.microsoft.com/office/drawing/2014/main" id="{A5EF6E78-4A8F-A78D-8CBC-E11C29A125CD}"/>
              </a:ext>
            </a:extLst>
          </p:cNvPr>
          <p:cNvSpPr>
            <a:spLocks noGrp="1"/>
          </p:cNvSpPr>
          <p:nvPr>
            <p:ph type="body" sz="quarter" idx="24"/>
          </p:nvPr>
        </p:nvSpPr>
        <p:spPr/>
        <p:txBody>
          <a:bodyPr/>
          <a:lstStyle/>
          <a:p>
            <a:r>
              <a:rPr lang="en-GB" b="1"/>
              <a:t>2</a:t>
            </a:r>
          </a:p>
        </p:txBody>
      </p:sp>
      <p:sp>
        <p:nvSpPr>
          <p:cNvPr id="5" name="TextBox 4">
            <a:extLst>
              <a:ext uri="{FF2B5EF4-FFF2-40B4-BE49-F238E27FC236}">
                <a16:creationId xmlns:a16="http://schemas.microsoft.com/office/drawing/2014/main" id="{9A38E37C-3CAB-AE09-122B-5774678D481B}"/>
              </a:ext>
            </a:extLst>
          </p:cNvPr>
          <p:cNvSpPr txBox="1"/>
          <p:nvPr/>
        </p:nvSpPr>
        <p:spPr>
          <a:xfrm>
            <a:off x="7951304" y="5575213"/>
            <a:ext cx="3534258" cy="830997"/>
          </a:xfrm>
          <a:prstGeom prst="rect">
            <a:avLst/>
          </a:prstGeom>
          <a:solidFill>
            <a:srgbClr val="85D2E1"/>
          </a:solidFill>
        </p:spPr>
        <p:txBody>
          <a:bodyPr wrap="square" rtlCol="0">
            <a:spAutoFit/>
          </a:bodyPr>
          <a:lstStyle/>
          <a:p>
            <a:pPr algn="ctr"/>
            <a:r>
              <a:rPr lang="en-IE" sz="2400" b="1" dirty="0">
                <a:solidFill>
                  <a:srgbClr val="1188A3"/>
                </a:solidFill>
              </a:rPr>
              <a:t>Cuatro </a:t>
            </a:r>
            <a:r>
              <a:rPr lang="en-IE" sz="2400" b="1" dirty="0" err="1">
                <a:solidFill>
                  <a:srgbClr val="1188A3"/>
                </a:solidFill>
              </a:rPr>
              <a:t>tipos</a:t>
            </a:r>
            <a:r>
              <a:rPr lang="en-IE" sz="2400" b="1" dirty="0">
                <a:solidFill>
                  <a:srgbClr val="1188A3"/>
                </a:solidFill>
              </a:rPr>
              <a:t> de </a:t>
            </a:r>
            <a:r>
              <a:rPr lang="en-IE" sz="2400" b="1" dirty="0" err="1">
                <a:solidFill>
                  <a:srgbClr val="1188A3"/>
                </a:solidFill>
              </a:rPr>
              <a:t>estrategias</a:t>
            </a:r>
            <a:r>
              <a:rPr lang="en-IE" sz="2400" b="1" dirty="0">
                <a:solidFill>
                  <a:srgbClr val="1188A3"/>
                </a:solidFill>
              </a:rPr>
              <a:t> </a:t>
            </a:r>
            <a:r>
              <a:rPr lang="en-IE" sz="2400" b="1" dirty="0" err="1">
                <a:solidFill>
                  <a:srgbClr val="1188A3"/>
                </a:solidFill>
              </a:rPr>
              <a:t>competitivas</a:t>
            </a:r>
            <a:endParaRPr lang="en-IE" sz="2400" b="1" dirty="0">
              <a:solidFill>
                <a:srgbClr val="1188A3"/>
              </a:solidFill>
            </a:endParaRPr>
          </a:p>
        </p:txBody>
      </p:sp>
      <p:sp>
        <p:nvSpPr>
          <p:cNvPr id="7" name="Arrow: Right 6">
            <a:extLst>
              <a:ext uri="{FF2B5EF4-FFF2-40B4-BE49-F238E27FC236}">
                <a16:creationId xmlns:a16="http://schemas.microsoft.com/office/drawing/2014/main" id="{93BFD7A9-BBF7-B02E-A02F-E844D39373EC}"/>
              </a:ext>
            </a:extLst>
          </p:cNvPr>
          <p:cNvSpPr/>
          <p:nvPr/>
        </p:nvSpPr>
        <p:spPr>
          <a:xfrm>
            <a:off x="5624036" y="5575213"/>
            <a:ext cx="1848920" cy="773564"/>
          </a:xfrm>
          <a:prstGeom prst="rightArrow">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dirty="0" err="1">
                <a:solidFill>
                  <a:srgbClr val="000000"/>
                </a:solidFill>
              </a:rPr>
              <a:t>Haga</a:t>
            </a:r>
            <a:r>
              <a:rPr lang="en-IE" sz="2000" b="1" dirty="0">
                <a:solidFill>
                  <a:srgbClr val="000000"/>
                </a:solidFill>
              </a:rPr>
              <a:t> </a:t>
            </a:r>
            <a:r>
              <a:rPr lang="en-IE" sz="2000" b="1" dirty="0" err="1">
                <a:solidFill>
                  <a:srgbClr val="000000"/>
                </a:solidFill>
              </a:rPr>
              <a:t>clic</a:t>
            </a:r>
            <a:r>
              <a:rPr lang="en-IE" sz="2000" b="1" dirty="0">
                <a:solidFill>
                  <a:srgbClr val="000000"/>
                </a:solidFill>
              </a:rPr>
              <a:t> </a:t>
            </a:r>
            <a:r>
              <a:rPr lang="en-IE" sz="2000" b="1" dirty="0" err="1">
                <a:solidFill>
                  <a:srgbClr val="000000"/>
                </a:solidFill>
              </a:rPr>
              <a:t>aquí</a:t>
            </a:r>
            <a:r>
              <a:rPr lang="en-IE" sz="2000" b="1" dirty="0">
                <a:solidFill>
                  <a:srgbClr val="000000"/>
                </a:solidFill>
              </a:rPr>
              <a:t> </a:t>
            </a:r>
          </a:p>
        </p:txBody>
      </p:sp>
      <p:grpSp>
        <p:nvGrpSpPr>
          <p:cNvPr id="8" name="Graphic 3">
            <a:extLst>
              <a:ext uri="{FF2B5EF4-FFF2-40B4-BE49-F238E27FC236}">
                <a16:creationId xmlns:a16="http://schemas.microsoft.com/office/drawing/2014/main" id="{EEF88539-832F-5598-9406-3A7C266D8CF8}"/>
              </a:ext>
            </a:extLst>
          </p:cNvPr>
          <p:cNvGrpSpPr/>
          <p:nvPr/>
        </p:nvGrpSpPr>
        <p:grpSpPr>
          <a:xfrm>
            <a:off x="1391478" y="3280384"/>
            <a:ext cx="2653226" cy="2482366"/>
            <a:chOff x="4588722" y="5454835"/>
            <a:chExt cx="1135695" cy="927053"/>
          </a:xfrm>
        </p:grpSpPr>
        <p:sp>
          <p:nvSpPr>
            <p:cNvPr id="9" name="Freeform 1093">
              <a:extLst>
                <a:ext uri="{FF2B5EF4-FFF2-40B4-BE49-F238E27FC236}">
                  <a16:creationId xmlns:a16="http://schemas.microsoft.com/office/drawing/2014/main" id="{764299D3-FC9D-388B-8C17-4000FDD979D9}"/>
                </a:ext>
              </a:extLst>
            </p:cNvPr>
            <p:cNvSpPr/>
            <p:nvPr/>
          </p:nvSpPr>
          <p:spPr>
            <a:xfrm>
              <a:off x="5441723" y="6107613"/>
              <a:ext cx="145366" cy="46626"/>
            </a:xfrm>
            <a:custGeom>
              <a:avLst/>
              <a:gdLst>
                <a:gd name="connsiteX0" fmla="*/ 1 w 145366"/>
                <a:gd name="connsiteY0" fmla="*/ 0 h 46626"/>
                <a:gd name="connsiteX1" fmla="*/ 145367 w 145366"/>
                <a:gd name="connsiteY1" fmla="*/ 0 h 46626"/>
                <a:gd name="connsiteX2" fmla="*/ 145367 w 145366"/>
                <a:gd name="connsiteY2" fmla="*/ 46627 h 46626"/>
                <a:gd name="connsiteX3" fmla="*/ 1 w 145366"/>
                <a:gd name="connsiteY3" fmla="*/ 46627 h 46626"/>
              </a:gdLst>
              <a:ahLst/>
              <a:cxnLst>
                <a:cxn ang="0">
                  <a:pos x="connsiteX0" y="connsiteY0"/>
                </a:cxn>
                <a:cxn ang="0">
                  <a:pos x="connsiteX1" y="connsiteY1"/>
                </a:cxn>
                <a:cxn ang="0">
                  <a:pos x="connsiteX2" y="connsiteY2"/>
                </a:cxn>
                <a:cxn ang="0">
                  <a:pos x="connsiteX3" y="connsiteY3"/>
                </a:cxn>
              </a:cxnLst>
              <a:rect l="l" t="t" r="r" b="b"/>
              <a:pathLst>
                <a:path w="145366" h="46626">
                  <a:moveTo>
                    <a:pt x="1" y="0"/>
                  </a:moveTo>
                  <a:lnTo>
                    <a:pt x="145367" y="0"/>
                  </a:lnTo>
                  <a:lnTo>
                    <a:pt x="145367" y="46627"/>
                  </a:lnTo>
                  <a:lnTo>
                    <a:pt x="1" y="46627"/>
                  </a:lnTo>
                  <a:close/>
                </a:path>
              </a:pathLst>
            </a:custGeom>
            <a:solidFill>
              <a:srgbClr val="00BADE"/>
            </a:solidFill>
            <a:ln w="27426" cap="flat">
              <a:noFill/>
              <a:prstDash val="solid"/>
              <a:miter/>
            </a:ln>
          </p:spPr>
          <p:txBody>
            <a:bodyPr rtlCol="0" anchor="ctr"/>
            <a:lstStyle/>
            <a:p>
              <a:endParaRPr lang="en-US"/>
            </a:p>
          </p:txBody>
        </p:sp>
        <p:sp>
          <p:nvSpPr>
            <p:cNvPr id="10" name="Freeform 1094">
              <a:extLst>
                <a:ext uri="{FF2B5EF4-FFF2-40B4-BE49-F238E27FC236}">
                  <a16:creationId xmlns:a16="http://schemas.microsoft.com/office/drawing/2014/main" id="{24B94693-DBBE-A786-A0F0-A967313922DA}"/>
                </a:ext>
              </a:extLst>
            </p:cNvPr>
            <p:cNvSpPr/>
            <p:nvPr/>
          </p:nvSpPr>
          <p:spPr>
            <a:xfrm>
              <a:off x="5170189" y="5635858"/>
              <a:ext cx="57598" cy="27427"/>
            </a:xfrm>
            <a:custGeom>
              <a:avLst/>
              <a:gdLst>
                <a:gd name="connsiteX0" fmla="*/ 0 w 57598"/>
                <a:gd name="connsiteY0" fmla="*/ 0 h 27427"/>
                <a:gd name="connsiteX1" fmla="*/ 57597 w 57598"/>
                <a:gd name="connsiteY1" fmla="*/ 0 h 27427"/>
                <a:gd name="connsiteX2" fmla="*/ 57597 w 57598"/>
                <a:gd name="connsiteY2" fmla="*/ 27427 h 27427"/>
                <a:gd name="connsiteX3" fmla="*/ 0 w 57598"/>
                <a:gd name="connsiteY3" fmla="*/ 27427 h 27427"/>
              </a:gdLst>
              <a:ahLst/>
              <a:cxnLst>
                <a:cxn ang="0">
                  <a:pos x="connsiteX0" y="connsiteY0"/>
                </a:cxn>
                <a:cxn ang="0">
                  <a:pos x="connsiteX1" y="connsiteY1"/>
                </a:cxn>
                <a:cxn ang="0">
                  <a:pos x="connsiteX2" y="connsiteY2"/>
                </a:cxn>
                <a:cxn ang="0">
                  <a:pos x="connsiteX3" y="connsiteY3"/>
                </a:cxn>
              </a:cxnLst>
              <a:rect l="l" t="t" r="r" b="b"/>
              <a:pathLst>
                <a:path w="57598" h="27427">
                  <a:moveTo>
                    <a:pt x="0" y="0"/>
                  </a:moveTo>
                  <a:lnTo>
                    <a:pt x="57597" y="0"/>
                  </a:lnTo>
                  <a:lnTo>
                    <a:pt x="57597" y="27427"/>
                  </a:lnTo>
                  <a:lnTo>
                    <a:pt x="0" y="27427"/>
                  </a:lnTo>
                  <a:close/>
                </a:path>
              </a:pathLst>
            </a:custGeom>
            <a:solidFill>
              <a:srgbClr val="00BADE"/>
            </a:solidFill>
            <a:ln w="27426" cap="flat">
              <a:noFill/>
              <a:prstDash val="solid"/>
              <a:miter/>
            </a:ln>
          </p:spPr>
          <p:txBody>
            <a:bodyPr rtlCol="0" anchor="ctr"/>
            <a:lstStyle/>
            <a:p>
              <a:endParaRPr lang="en-US"/>
            </a:p>
          </p:txBody>
        </p:sp>
        <p:sp>
          <p:nvSpPr>
            <p:cNvPr id="11" name="Freeform 1095">
              <a:extLst>
                <a:ext uri="{FF2B5EF4-FFF2-40B4-BE49-F238E27FC236}">
                  <a16:creationId xmlns:a16="http://schemas.microsoft.com/office/drawing/2014/main" id="{7DFE2048-3F2D-3C76-6AEE-334FC8877650}"/>
                </a:ext>
              </a:extLst>
            </p:cNvPr>
            <p:cNvSpPr/>
            <p:nvPr/>
          </p:nvSpPr>
          <p:spPr>
            <a:xfrm>
              <a:off x="5170189" y="5762025"/>
              <a:ext cx="57598" cy="27427"/>
            </a:xfrm>
            <a:custGeom>
              <a:avLst/>
              <a:gdLst>
                <a:gd name="connsiteX0" fmla="*/ 0 w 57598"/>
                <a:gd name="connsiteY0" fmla="*/ 0 h 27427"/>
                <a:gd name="connsiteX1" fmla="*/ 57597 w 57598"/>
                <a:gd name="connsiteY1" fmla="*/ 0 h 27427"/>
                <a:gd name="connsiteX2" fmla="*/ 57597 w 57598"/>
                <a:gd name="connsiteY2" fmla="*/ 27427 h 27427"/>
                <a:gd name="connsiteX3" fmla="*/ 0 w 57598"/>
                <a:gd name="connsiteY3" fmla="*/ 27427 h 27427"/>
              </a:gdLst>
              <a:ahLst/>
              <a:cxnLst>
                <a:cxn ang="0">
                  <a:pos x="connsiteX0" y="connsiteY0"/>
                </a:cxn>
                <a:cxn ang="0">
                  <a:pos x="connsiteX1" y="connsiteY1"/>
                </a:cxn>
                <a:cxn ang="0">
                  <a:pos x="connsiteX2" y="connsiteY2"/>
                </a:cxn>
                <a:cxn ang="0">
                  <a:pos x="connsiteX3" y="connsiteY3"/>
                </a:cxn>
              </a:cxnLst>
              <a:rect l="l" t="t" r="r" b="b"/>
              <a:pathLst>
                <a:path w="57598" h="27427">
                  <a:moveTo>
                    <a:pt x="0" y="0"/>
                  </a:moveTo>
                  <a:lnTo>
                    <a:pt x="57597" y="0"/>
                  </a:lnTo>
                  <a:lnTo>
                    <a:pt x="57597" y="27427"/>
                  </a:lnTo>
                  <a:lnTo>
                    <a:pt x="0" y="27427"/>
                  </a:lnTo>
                  <a:close/>
                </a:path>
              </a:pathLst>
            </a:custGeom>
            <a:solidFill>
              <a:srgbClr val="00BADE"/>
            </a:solidFill>
            <a:ln w="27426" cap="flat">
              <a:noFill/>
              <a:prstDash val="solid"/>
              <a:miter/>
            </a:ln>
          </p:spPr>
          <p:txBody>
            <a:bodyPr rtlCol="0" anchor="ctr"/>
            <a:lstStyle/>
            <a:p>
              <a:endParaRPr lang="en-US"/>
            </a:p>
          </p:txBody>
        </p:sp>
        <p:grpSp>
          <p:nvGrpSpPr>
            <p:cNvPr id="12" name="Graphic 3">
              <a:extLst>
                <a:ext uri="{FF2B5EF4-FFF2-40B4-BE49-F238E27FC236}">
                  <a16:creationId xmlns:a16="http://schemas.microsoft.com/office/drawing/2014/main" id="{46266306-A77D-C0CD-A7D7-0B8FDEF8D1BE}"/>
                </a:ext>
              </a:extLst>
            </p:cNvPr>
            <p:cNvGrpSpPr/>
            <p:nvPr/>
          </p:nvGrpSpPr>
          <p:grpSpPr>
            <a:xfrm>
              <a:off x="4588722" y="5454835"/>
              <a:ext cx="1135695" cy="927053"/>
              <a:chOff x="4588722" y="5454835"/>
              <a:chExt cx="1135695" cy="927053"/>
            </a:xfrm>
            <a:solidFill>
              <a:srgbClr val="000000"/>
            </a:solidFill>
          </p:grpSpPr>
          <p:sp>
            <p:nvSpPr>
              <p:cNvPr id="13" name="Freeform 1097">
                <a:extLst>
                  <a:ext uri="{FF2B5EF4-FFF2-40B4-BE49-F238E27FC236}">
                    <a16:creationId xmlns:a16="http://schemas.microsoft.com/office/drawing/2014/main" id="{B84DAB8B-4D5D-672D-DF8D-073082B0B5D3}"/>
                  </a:ext>
                </a:extLst>
              </p:cNvPr>
              <p:cNvSpPr/>
              <p:nvPr/>
            </p:nvSpPr>
            <p:spPr>
              <a:xfrm>
                <a:off x="4681977" y="5454835"/>
                <a:ext cx="1042440" cy="927053"/>
              </a:xfrm>
              <a:custGeom>
                <a:avLst/>
                <a:gdLst>
                  <a:gd name="connsiteX0" fmla="*/ 979168 w 1042440"/>
                  <a:gd name="connsiteY0" fmla="*/ 60341 h 927053"/>
                  <a:gd name="connsiteX1" fmla="*/ 932541 w 1042440"/>
                  <a:gd name="connsiteY1" fmla="*/ 60341 h 927053"/>
                  <a:gd name="connsiteX2" fmla="*/ 932541 w 1042440"/>
                  <a:gd name="connsiteY2" fmla="*/ 16456 h 927053"/>
                  <a:gd name="connsiteX3" fmla="*/ 916083 w 1042440"/>
                  <a:gd name="connsiteY3" fmla="*/ 0 h 927053"/>
                  <a:gd name="connsiteX4" fmla="*/ 814602 w 1042440"/>
                  <a:gd name="connsiteY4" fmla="*/ 0 h 927053"/>
                  <a:gd name="connsiteX5" fmla="*/ 798145 w 1042440"/>
                  <a:gd name="connsiteY5" fmla="*/ 16456 h 927053"/>
                  <a:gd name="connsiteX6" fmla="*/ 798145 w 1042440"/>
                  <a:gd name="connsiteY6" fmla="*/ 60341 h 927053"/>
                  <a:gd name="connsiteX7" fmla="*/ 246849 w 1042440"/>
                  <a:gd name="connsiteY7" fmla="*/ 60341 h 927053"/>
                  <a:gd name="connsiteX8" fmla="*/ 246849 w 1042440"/>
                  <a:gd name="connsiteY8" fmla="*/ 16456 h 927053"/>
                  <a:gd name="connsiteX9" fmla="*/ 230391 w 1042440"/>
                  <a:gd name="connsiteY9" fmla="*/ 0 h 927053"/>
                  <a:gd name="connsiteX10" fmla="*/ 128910 w 1042440"/>
                  <a:gd name="connsiteY10" fmla="*/ 0 h 927053"/>
                  <a:gd name="connsiteX11" fmla="*/ 112453 w 1042440"/>
                  <a:gd name="connsiteY11" fmla="*/ 16456 h 927053"/>
                  <a:gd name="connsiteX12" fmla="*/ 112453 w 1042440"/>
                  <a:gd name="connsiteY12" fmla="*/ 60341 h 927053"/>
                  <a:gd name="connsiteX13" fmla="*/ 74055 w 1042440"/>
                  <a:gd name="connsiteY13" fmla="*/ 60341 h 927053"/>
                  <a:gd name="connsiteX14" fmla="*/ 0 w 1042440"/>
                  <a:gd name="connsiteY14" fmla="*/ 134396 h 927053"/>
                  <a:gd name="connsiteX15" fmla="*/ 0 w 1042440"/>
                  <a:gd name="connsiteY15" fmla="*/ 540324 h 927053"/>
                  <a:gd name="connsiteX16" fmla="*/ 16456 w 1042440"/>
                  <a:gd name="connsiteY16" fmla="*/ 556781 h 927053"/>
                  <a:gd name="connsiteX17" fmla="*/ 32914 w 1042440"/>
                  <a:gd name="connsiteY17" fmla="*/ 540324 h 927053"/>
                  <a:gd name="connsiteX18" fmla="*/ 32914 w 1042440"/>
                  <a:gd name="connsiteY18" fmla="*/ 134396 h 927053"/>
                  <a:gd name="connsiteX19" fmla="*/ 74055 w 1042440"/>
                  <a:gd name="connsiteY19" fmla="*/ 93254 h 927053"/>
                  <a:gd name="connsiteX20" fmla="*/ 981910 w 1042440"/>
                  <a:gd name="connsiteY20" fmla="*/ 93254 h 927053"/>
                  <a:gd name="connsiteX21" fmla="*/ 1014824 w 1042440"/>
                  <a:gd name="connsiteY21" fmla="*/ 126167 h 927053"/>
                  <a:gd name="connsiteX22" fmla="*/ 1014824 w 1042440"/>
                  <a:gd name="connsiteY22" fmla="*/ 680205 h 927053"/>
                  <a:gd name="connsiteX23" fmla="*/ 981910 w 1042440"/>
                  <a:gd name="connsiteY23" fmla="*/ 713119 h 927053"/>
                  <a:gd name="connsiteX24" fmla="*/ 946255 w 1042440"/>
                  <a:gd name="connsiteY24" fmla="*/ 713119 h 927053"/>
                  <a:gd name="connsiteX25" fmla="*/ 946255 w 1042440"/>
                  <a:gd name="connsiteY25" fmla="*/ 650035 h 927053"/>
                  <a:gd name="connsiteX26" fmla="*/ 929797 w 1042440"/>
                  <a:gd name="connsiteY26" fmla="*/ 633578 h 927053"/>
                  <a:gd name="connsiteX27" fmla="*/ 748775 w 1042440"/>
                  <a:gd name="connsiteY27" fmla="*/ 633578 h 927053"/>
                  <a:gd name="connsiteX28" fmla="*/ 732319 w 1042440"/>
                  <a:gd name="connsiteY28" fmla="*/ 650035 h 927053"/>
                  <a:gd name="connsiteX29" fmla="*/ 732319 w 1042440"/>
                  <a:gd name="connsiteY29" fmla="*/ 713119 h 927053"/>
                  <a:gd name="connsiteX30" fmla="*/ 463527 w 1042440"/>
                  <a:gd name="connsiteY30" fmla="*/ 713119 h 927053"/>
                  <a:gd name="connsiteX31" fmla="*/ 526612 w 1042440"/>
                  <a:gd name="connsiteY31" fmla="*/ 696662 h 927053"/>
                  <a:gd name="connsiteX32" fmla="*/ 608895 w 1042440"/>
                  <a:gd name="connsiteY32" fmla="*/ 641807 h 927053"/>
                  <a:gd name="connsiteX33" fmla="*/ 715862 w 1042440"/>
                  <a:gd name="connsiteY33" fmla="*/ 510154 h 927053"/>
                  <a:gd name="connsiteX34" fmla="*/ 718605 w 1042440"/>
                  <a:gd name="connsiteY34" fmla="*/ 501926 h 927053"/>
                  <a:gd name="connsiteX35" fmla="*/ 726833 w 1042440"/>
                  <a:gd name="connsiteY35" fmla="*/ 375758 h 927053"/>
                  <a:gd name="connsiteX36" fmla="*/ 707634 w 1042440"/>
                  <a:gd name="connsiteY36" fmla="*/ 345588 h 927053"/>
                  <a:gd name="connsiteX37" fmla="*/ 715862 w 1042440"/>
                  <a:gd name="connsiteY37" fmla="*/ 331874 h 927053"/>
                  <a:gd name="connsiteX38" fmla="*/ 699406 w 1042440"/>
                  <a:gd name="connsiteY38" fmla="*/ 315418 h 927053"/>
                  <a:gd name="connsiteX39" fmla="*/ 625351 w 1042440"/>
                  <a:gd name="connsiteY39" fmla="*/ 315418 h 927053"/>
                  <a:gd name="connsiteX40" fmla="*/ 608895 w 1042440"/>
                  <a:gd name="connsiteY40" fmla="*/ 331874 h 927053"/>
                  <a:gd name="connsiteX41" fmla="*/ 625351 w 1042440"/>
                  <a:gd name="connsiteY41" fmla="*/ 348331 h 927053"/>
                  <a:gd name="connsiteX42" fmla="*/ 680206 w 1042440"/>
                  <a:gd name="connsiteY42" fmla="*/ 348331 h 927053"/>
                  <a:gd name="connsiteX43" fmla="*/ 674720 w 1042440"/>
                  <a:gd name="connsiteY43" fmla="*/ 353817 h 927053"/>
                  <a:gd name="connsiteX44" fmla="*/ 614379 w 1042440"/>
                  <a:gd name="connsiteY44" fmla="*/ 414157 h 927053"/>
                  <a:gd name="connsiteX45" fmla="*/ 581467 w 1042440"/>
                  <a:gd name="connsiteY45" fmla="*/ 455298 h 927053"/>
                  <a:gd name="connsiteX46" fmla="*/ 584209 w 1042440"/>
                  <a:gd name="connsiteY46" fmla="*/ 479984 h 927053"/>
                  <a:gd name="connsiteX47" fmla="*/ 608895 w 1042440"/>
                  <a:gd name="connsiteY47" fmla="*/ 477241 h 927053"/>
                  <a:gd name="connsiteX48" fmla="*/ 628093 w 1042440"/>
                  <a:gd name="connsiteY48" fmla="*/ 452556 h 927053"/>
                  <a:gd name="connsiteX49" fmla="*/ 677464 w 1042440"/>
                  <a:gd name="connsiteY49" fmla="*/ 501926 h 927053"/>
                  <a:gd name="connsiteX50" fmla="*/ 578723 w 1042440"/>
                  <a:gd name="connsiteY50" fmla="*/ 619864 h 927053"/>
                  <a:gd name="connsiteX51" fmla="*/ 512898 w 1042440"/>
                  <a:gd name="connsiteY51" fmla="*/ 663748 h 927053"/>
                  <a:gd name="connsiteX52" fmla="*/ 249591 w 1042440"/>
                  <a:gd name="connsiteY52" fmla="*/ 740546 h 927053"/>
                  <a:gd name="connsiteX53" fmla="*/ 260563 w 1042440"/>
                  <a:gd name="connsiteY53" fmla="*/ 773459 h 927053"/>
                  <a:gd name="connsiteX54" fmla="*/ 318160 w 1042440"/>
                  <a:gd name="connsiteY54" fmla="*/ 754260 h 927053"/>
                  <a:gd name="connsiteX55" fmla="*/ 318160 w 1042440"/>
                  <a:gd name="connsiteY55" fmla="*/ 894140 h 927053"/>
                  <a:gd name="connsiteX56" fmla="*/ 296219 w 1042440"/>
                  <a:gd name="connsiteY56" fmla="*/ 894140 h 927053"/>
                  <a:gd name="connsiteX57" fmla="*/ 279763 w 1042440"/>
                  <a:gd name="connsiteY57" fmla="*/ 910597 h 927053"/>
                  <a:gd name="connsiteX58" fmla="*/ 296219 w 1042440"/>
                  <a:gd name="connsiteY58" fmla="*/ 927054 h 927053"/>
                  <a:gd name="connsiteX59" fmla="*/ 397701 w 1042440"/>
                  <a:gd name="connsiteY59" fmla="*/ 927054 h 927053"/>
                  <a:gd name="connsiteX60" fmla="*/ 414157 w 1042440"/>
                  <a:gd name="connsiteY60" fmla="*/ 910597 h 927053"/>
                  <a:gd name="connsiteX61" fmla="*/ 397701 w 1042440"/>
                  <a:gd name="connsiteY61" fmla="*/ 894140 h 927053"/>
                  <a:gd name="connsiteX62" fmla="*/ 351074 w 1042440"/>
                  <a:gd name="connsiteY62" fmla="*/ 894140 h 927053"/>
                  <a:gd name="connsiteX63" fmla="*/ 351074 w 1042440"/>
                  <a:gd name="connsiteY63" fmla="*/ 748774 h 927053"/>
                  <a:gd name="connsiteX64" fmla="*/ 976425 w 1042440"/>
                  <a:gd name="connsiteY64" fmla="*/ 748774 h 927053"/>
                  <a:gd name="connsiteX65" fmla="*/ 1042252 w 1042440"/>
                  <a:gd name="connsiteY65" fmla="*/ 682948 h 927053"/>
                  <a:gd name="connsiteX66" fmla="*/ 1042252 w 1042440"/>
                  <a:gd name="connsiteY66" fmla="*/ 128910 h 927053"/>
                  <a:gd name="connsiteX67" fmla="*/ 979168 w 1042440"/>
                  <a:gd name="connsiteY67" fmla="*/ 60341 h 927053"/>
                  <a:gd name="connsiteX68" fmla="*/ 979168 w 1042440"/>
                  <a:gd name="connsiteY68" fmla="*/ 60341 h 927053"/>
                  <a:gd name="connsiteX69" fmla="*/ 831058 w 1042440"/>
                  <a:gd name="connsiteY69" fmla="*/ 30170 h 927053"/>
                  <a:gd name="connsiteX70" fmla="*/ 899627 w 1042440"/>
                  <a:gd name="connsiteY70" fmla="*/ 30170 h 927053"/>
                  <a:gd name="connsiteX71" fmla="*/ 899627 w 1042440"/>
                  <a:gd name="connsiteY71" fmla="*/ 57598 h 927053"/>
                  <a:gd name="connsiteX72" fmla="*/ 831058 w 1042440"/>
                  <a:gd name="connsiteY72" fmla="*/ 57598 h 927053"/>
                  <a:gd name="connsiteX73" fmla="*/ 831058 w 1042440"/>
                  <a:gd name="connsiteY73" fmla="*/ 30170 h 927053"/>
                  <a:gd name="connsiteX74" fmla="*/ 145366 w 1042440"/>
                  <a:gd name="connsiteY74" fmla="*/ 30170 h 927053"/>
                  <a:gd name="connsiteX75" fmla="*/ 213936 w 1042440"/>
                  <a:gd name="connsiteY75" fmla="*/ 30170 h 927053"/>
                  <a:gd name="connsiteX76" fmla="*/ 213936 w 1042440"/>
                  <a:gd name="connsiteY76" fmla="*/ 57598 h 927053"/>
                  <a:gd name="connsiteX77" fmla="*/ 145366 w 1042440"/>
                  <a:gd name="connsiteY77" fmla="*/ 57598 h 927053"/>
                  <a:gd name="connsiteX78" fmla="*/ 145366 w 1042440"/>
                  <a:gd name="connsiteY78" fmla="*/ 30170 h 927053"/>
                  <a:gd name="connsiteX79" fmla="*/ 696662 w 1042440"/>
                  <a:gd name="connsiteY79" fmla="*/ 383987 h 927053"/>
                  <a:gd name="connsiteX80" fmla="*/ 691178 w 1042440"/>
                  <a:gd name="connsiteY80" fmla="*/ 460784 h 927053"/>
                  <a:gd name="connsiteX81" fmla="*/ 655520 w 1042440"/>
                  <a:gd name="connsiteY81" fmla="*/ 425129 h 927053"/>
                  <a:gd name="connsiteX82" fmla="*/ 696662 w 1042440"/>
                  <a:gd name="connsiteY82" fmla="*/ 383987 h 927053"/>
                  <a:gd name="connsiteX83" fmla="*/ 765231 w 1042440"/>
                  <a:gd name="connsiteY83" fmla="*/ 710376 h 927053"/>
                  <a:gd name="connsiteX84" fmla="*/ 765231 w 1042440"/>
                  <a:gd name="connsiteY84" fmla="*/ 663748 h 927053"/>
                  <a:gd name="connsiteX85" fmla="*/ 910599 w 1042440"/>
                  <a:gd name="connsiteY85" fmla="*/ 663748 h 927053"/>
                  <a:gd name="connsiteX86" fmla="*/ 910599 w 1042440"/>
                  <a:gd name="connsiteY86" fmla="*/ 710376 h 927053"/>
                  <a:gd name="connsiteX87" fmla="*/ 765231 w 1042440"/>
                  <a:gd name="connsiteY87" fmla="*/ 710376 h 92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42440" h="927053">
                    <a:moveTo>
                      <a:pt x="979168" y="60341"/>
                    </a:moveTo>
                    <a:lnTo>
                      <a:pt x="932541" y="60341"/>
                    </a:lnTo>
                    <a:lnTo>
                      <a:pt x="932541" y="16456"/>
                    </a:lnTo>
                    <a:cubicBezTo>
                      <a:pt x="932541" y="8228"/>
                      <a:pt x="924313" y="0"/>
                      <a:pt x="916083" y="0"/>
                    </a:cubicBezTo>
                    <a:lnTo>
                      <a:pt x="814602" y="0"/>
                    </a:lnTo>
                    <a:cubicBezTo>
                      <a:pt x="806373" y="0"/>
                      <a:pt x="798145" y="8228"/>
                      <a:pt x="798145" y="16456"/>
                    </a:cubicBezTo>
                    <a:lnTo>
                      <a:pt x="798145" y="60341"/>
                    </a:lnTo>
                    <a:lnTo>
                      <a:pt x="246849" y="60341"/>
                    </a:lnTo>
                    <a:lnTo>
                      <a:pt x="246849" y="16456"/>
                    </a:lnTo>
                    <a:cubicBezTo>
                      <a:pt x="246849" y="8228"/>
                      <a:pt x="238621" y="0"/>
                      <a:pt x="230391" y="0"/>
                    </a:cubicBezTo>
                    <a:lnTo>
                      <a:pt x="128910" y="0"/>
                    </a:lnTo>
                    <a:cubicBezTo>
                      <a:pt x="120681" y="0"/>
                      <a:pt x="112453" y="8228"/>
                      <a:pt x="112453" y="16456"/>
                    </a:cubicBezTo>
                    <a:lnTo>
                      <a:pt x="112453" y="60341"/>
                    </a:lnTo>
                    <a:lnTo>
                      <a:pt x="74055" y="60341"/>
                    </a:lnTo>
                    <a:cubicBezTo>
                      <a:pt x="32914" y="60341"/>
                      <a:pt x="0" y="93254"/>
                      <a:pt x="0" y="134396"/>
                    </a:cubicBezTo>
                    <a:lnTo>
                      <a:pt x="0" y="540324"/>
                    </a:lnTo>
                    <a:cubicBezTo>
                      <a:pt x="0" y="548553"/>
                      <a:pt x="8228" y="556781"/>
                      <a:pt x="16456" y="556781"/>
                    </a:cubicBezTo>
                    <a:cubicBezTo>
                      <a:pt x="24684" y="556781"/>
                      <a:pt x="32914" y="548553"/>
                      <a:pt x="32914" y="540324"/>
                    </a:cubicBezTo>
                    <a:lnTo>
                      <a:pt x="32914" y="134396"/>
                    </a:lnTo>
                    <a:cubicBezTo>
                      <a:pt x="32914" y="112453"/>
                      <a:pt x="52112" y="93254"/>
                      <a:pt x="74055" y="93254"/>
                    </a:cubicBezTo>
                    <a:lnTo>
                      <a:pt x="981910" y="93254"/>
                    </a:lnTo>
                    <a:cubicBezTo>
                      <a:pt x="1001110" y="93254"/>
                      <a:pt x="1014824" y="106968"/>
                      <a:pt x="1014824" y="126167"/>
                    </a:cubicBezTo>
                    <a:lnTo>
                      <a:pt x="1014824" y="680205"/>
                    </a:lnTo>
                    <a:cubicBezTo>
                      <a:pt x="1014824" y="699405"/>
                      <a:pt x="1001110" y="713119"/>
                      <a:pt x="981910" y="713119"/>
                    </a:cubicBezTo>
                    <a:lnTo>
                      <a:pt x="946255" y="713119"/>
                    </a:lnTo>
                    <a:lnTo>
                      <a:pt x="946255" y="650035"/>
                    </a:lnTo>
                    <a:cubicBezTo>
                      <a:pt x="946255" y="641807"/>
                      <a:pt x="938027" y="633578"/>
                      <a:pt x="929797" y="633578"/>
                    </a:cubicBezTo>
                    <a:lnTo>
                      <a:pt x="748775" y="633578"/>
                    </a:lnTo>
                    <a:cubicBezTo>
                      <a:pt x="740547" y="633578"/>
                      <a:pt x="732319" y="641807"/>
                      <a:pt x="732319" y="650035"/>
                    </a:cubicBezTo>
                    <a:lnTo>
                      <a:pt x="732319" y="713119"/>
                    </a:lnTo>
                    <a:lnTo>
                      <a:pt x="463527" y="713119"/>
                    </a:lnTo>
                    <a:lnTo>
                      <a:pt x="526612" y="696662"/>
                    </a:lnTo>
                    <a:cubicBezTo>
                      <a:pt x="559524" y="688433"/>
                      <a:pt x="586951" y="669234"/>
                      <a:pt x="608895" y="641807"/>
                    </a:cubicBezTo>
                    <a:lnTo>
                      <a:pt x="715862" y="510154"/>
                    </a:lnTo>
                    <a:cubicBezTo>
                      <a:pt x="718605" y="507411"/>
                      <a:pt x="718605" y="504669"/>
                      <a:pt x="718605" y="501926"/>
                    </a:cubicBezTo>
                    <a:lnTo>
                      <a:pt x="726833" y="375758"/>
                    </a:lnTo>
                    <a:cubicBezTo>
                      <a:pt x="726833" y="364787"/>
                      <a:pt x="721348" y="351074"/>
                      <a:pt x="707634" y="345588"/>
                    </a:cubicBezTo>
                    <a:cubicBezTo>
                      <a:pt x="713120" y="342846"/>
                      <a:pt x="715862" y="337360"/>
                      <a:pt x="715862" y="331874"/>
                    </a:cubicBezTo>
                    <a:cubicBezTo>
                      <a:pt x="715862" y="323646"/>
                      <a:pt x="707634" y="315418"/>
                      <a:pt x="699406" y="315418"/>
                    </a:cubicBezTo>
                    <a:lnTo>
                      <a:pt x="625351" y="315418"/>
                    </a:lnTo>
                    <a:cubicBezTo>
                      <a:pt x="617123" y="315418"/>
                      <a:pt x="608895" y="323646"/>
                      <a:pt x="608895" y="331874"/>
                    </a:cubicBezTo>
                    <a:cubicBezTo>
                      <a:pt x="608895" y="340103"/>
                      <a:pt x="617123" y="348331"/>
                      <a:pt x="625351" y="348331"/>
                    </a:cubicBezTo>
                    <a:lnTo>
                      <a:pt x="680206" y="348331"/>
                    </a:lnTo>
                    <a:cubicBezTo>
                      <a:pt x="677464" y="348331"/>
                      <a:pt x="677464" y="351074"/>
                      <a:pt x="674720" y="353817"/>
                    </a:cubicBezTo>
                    <a:lnTo>
                      <a:pt x="614379" y="414157"/>
                    </a:lnTo>
                    <a:cubicBezTo>
                      <a:pt x="603409" y="425129"/>
                      <a:pt x="592437" y="441584"/>
                      <a:pt x="581467" y="455298"/>
                    </a:cubicBezTo>
                    <a:cubicBezTo>
                      <a:pt x="575981" y="463527"/>
                      <a:pt x="575981" y="471755"/>
                      <a:pt x="584209" y="479984"/>
                    </a:cubicBezTo>
                    <a:cubicBezTo>
                      <a:pt x="592437" y="485469"/>
                      <a:pt x="600665" y="485469"/>
                      <a:pt x="608895" y="477241"/>
                    </a:cubicBezTo>
                    <a:lnTo>
                      <a:pt x="628093" y="452556"/>
                    </a:lnTo>
                    <a:lnTo>
                      <a:pt x="677464" y="501926"/>
                    </a:lnTo>
                    <a:lnTo>
                      <a:pt x="578723" y="619864"/>
                    </a:lnTo>
                    <a:cubicBezTo>
                      <a:pt x="562267" y="641807"/>
                      <a:pt x="537582" y="655520"/>
                      <a:pt x="512898" y="663748"/>
                    </a:cubicBezTo>
                    <a:lnTo>
                      <a:pt x="249591" y="740546"/>
                    </a:lnTo>
                    <a:cubicBezTo>
                      <a:pt x="230391" y="746031"/>
                      <a:pt x="238621" y="778945"/>
                      <a:pt x="260563" y="773459"/>
                    </a:cubicBezTo>
                    <a:lnTo>
                      <a:pt x="318160" y="754260"/>
                    </a:lnTo>
                    <a:lnTo>
                      <a:pt x="318160" y="894140"/>
                    </a:lnTo>
                    <a:lnTo>
                      <a:pt x="296219" y="894140"/>
                    </a:lnTo>
                    <a:cubicBezTo>
                      <a:pt x="287991" y="894140"/>
                      <a:pt x="279763" y="902369"/>
                      <a:pt x="279763" y="910597"/>
                    </a:cubicBezTo>
                    <a:cubicBezTo>
                      <a:pt x="279763" y="918826"/>
                      <a:pt x="287991" y="927054"/>
                      <a:pt x="296219" y="927054"/>
                    </a:cubicBezTo>
                    <a:lnTo>
                      <a:pt x="397701" y="927054"/>
                    </a:lnTo>
                    <a:cubicBezTo>
                      <a:pt x="405929" y="927054"/>
                      <a:pt x="414157" y="918826"/>
                      <a:pt x="414157" y="910597"/>
                    </a:cubicBezTo>
                    <a:cubicBezTo>
                      <a:pt x="414157" y="902369"/>
                      <a:pt x="405929" y="894140"/>
                      <a:pt x="397701" y="894140"/>
                    </a:cubicBezTo>
                    <a:lnTo>
                      <a:pt x="351074" y="894140"/>
                    </a:lnTo>
                    <a:lnTo>
                      <a:pt x="351074" y="748774"/>
                    </a:lnTo>
                    <a:lnTo>
                      <a:pt x="976425" y="748774"/>
                    </a:lnTo>
                    <a:cubicBezTo>
                      <a:pt x="1012080" y="748774"/>
                      <a:pt x="1042252" y="718604"/>
                      <a:pt x="1042252" y="682948"/>
                    </a:cubicBezTo>
                    <a:lnTo>
                      <a:pt x="1042252" y="128910"/>
                    </a:lnTo>
                    <a:cubicBezTo>
                      <a:pt x="1044994" y="87768"/>
                      <a:pt x="1017566" y="60341"/>
                      <a:pt x="979168" y="60341"/>
                    </a:cubicBezTo>
                    <a:lnTo>
                      <a:pt x="979168" y="60341"/>
                    </a:lnTo>
                    <a:close/>
                    <a:moveTo>
                      <a:pt x="831058" y="30170"/>
                    </a:moveTo>
                    <a:lnTo>
                      <a:pt x="899627" y="30170"/>
                    </a:lnTo>
                    <a:lnTo>
                      <a:pt x="899627" y="57598"/>
                    </a:lnTo>
                    <a:lnTo>
                      <a:pt x="831058" y="57598"/>
                    </a:lnTo>
                    <a:lnTo>
                      <a:pt x="831058" y="30170"/>
                    </a:lnTo>
                    <a:close/>
                    <a:moveTo>
                      <a:pt x="145366" y="30170"/>
                    </a:moveTo>
                    <a:lnTo>
                      <a:pt x="213936" y="30170"/>
                    </a:lnTo>
                    <a:lnTo>
                      <a:pt x="213936" y="57598"/>
                    </a:lnTo>
                    <a:lnTo>
                      <a:pt x="145366" y="57598"/>
                    </a:lnTo>
                    <a:lnTo>
                      <a:pt x="145366" y="30170"/>
                    </a:lnTo>
                    <a:close/>
                    <a:moveTo>
                      <a:pt x="696662" y="383987"/>
                    </a:moveTo>
                    <a:lnTo>
                      <a:pt x="691178" y="460784"/>
                    </a:lnTo>
                    <a:lnTo>
                      <a:pt x="655520" y="425129"/>
                    </a:lnTo>
                    <a:lnTo>
                      <a:pt x="696662" y="383987"/>
                    </a:lnTo>
                    <a:close/>
                    <a:moveTo>
                      <a:pt x="765231" y="710376"/>
                    </a:moveTo>
                    <a:lnTo>
                      <a:pt x="765231" y="663748"/>
                    </a:lnTo>
                    <a:lnTo>
                      <a:pt x="910599" y="663748"/>
                    </a:lnTo>
                    <a:lnTo>
                      <a:pt x="910599" y="710376"/>
                    </a:lnTo>
                    <a:lnTo>
                      <a:pt x="765231" y="710376"/>
                    </a:lnTo>
                    <a:close/>
                  </a:path>
                </a:pathLst>
              </a:custGeom>
              <a:solidFill>
                <a:srgbClr val="000000"/>
              </a:solidFill>
              <a:ln w="27426" cap="flat">
                <a:noFill/>
                <a:prstDash val="solid"/>
                <a:miter/>
              </a:ln>
            </p:spPr>
            <p:txBody>
              <a:bodyPr rtlCol="0" anchor="ctr"/>
              <a:lstStyle/>
              <a:p>
                <a:endParaRPr lang="en-US"/>
              </a:p>
            </p:txBody>
          </p:sp>
          <p:sp>
            <p:nvSpPr>
              <p:cNvPr id="14" name="Freeform 1098">
                <a:extLst>
                  <a:ext uri="{FF2B5EF4-FFF2-40B4-BE49-F238E27FC236}">
                    <a16:creationId xmlns:a16="http://schemas.microsoft.com/office/drawing/2014/main" id="{3DEC04E5-9CE2-A3EA-DBC5-AD2A681E4215}"/>
                  </a:ext>
                </a:extLst>
              </p:cNvPr>
              <p:cNvSpPr/>
              <p:nvPr/>
            </p:nvSpPr>
            <p:spPr>
              <a:xfrm>
                <a:off x="4588722" y="5715398"/>
                <a:ext cx="662087" cy="663747"/>
              </a:xfrm>
              <a:custGeom>
                <a:avLst/>
                <a:gdLst>
                  <a:gd name="connsiteX0" fmla="*/ 312676 w 662087"/>
                  <a:gd name="connsiteY0" fmla="*/ 630835 h 663747"/>
                  <a:gd name="connsiteX1" fmla="*/ 98741 w 662087"/>
                  <a:gd name="connsiteY1" fmla="*/ 630835 h 663747"/>
                  <a:gd name="connsiteX2" fmla="*/ 98741 w 662087"/>
                  <a:gd name="connsiteY2" fmla="*/ 543067 h 663747"/>
                  <a:gd name="connsiteX3" fmla="*/ 137138 w 662087"/>
                  <a:gd name="connsiteY3" fmla="*/ 378501 h 663747"/>
                  <a:gd name="connsiteX4" fmla="*/ 211193 w 662087"/>
                  <a:gd name="connsiteY4" fmla="*/ 331874 h 663747"/>
                  <a:gd name="connsiteX5" fmla="*/ 493698 w 662087"/>
                  <a:gd name="connsiteY5" fmla="*/ 331874 h 663747"/>
                  <a:gd name="connsiteX6" fmla="*/ 655522 w 662087"/>
                  <a:gd name="connsiteY6" fmla="*/ 274276 h 663747"/>
                  <a:gd name="connsiteX7" fmla="*/ 658264 w 662087"/>
                  <a:gd name="connsiteY7" fmla="*/ 249591 h 663747"/>
                  <a:gd name="connsiteX8" fmla="*/ 633580 w 662087"/>
                  <a:gd name="connsiteY8" fmla="*/ 246849 h 663747"/>
                  <a:gd name="connsiteX9" fmla="*/ 493698 w 662087"/>
                  <a:gd name="connsiteY9" fmla="*/ 298961 h 663747"/>
                  <a:gd name="connsiteX10" fmla="*/ 373017 w 662087"/>
                  <a:gd name="connsiteY10" fmla="*/ 298961 h 663747"/>
                  <a:gd name="connsiteX11" fmla="*/ 403187 w 662087"/>
                  <a:gd name="connsiteY11" fmla="*/ 224906 h 663747"/>
                  <a:gd name="connsiteX12" fmla="*/ 403187 w 662087"/>
                  <a:gd name="connsiteY12" fmla="*/ 164566 h 663747"/>
                  <a:gd name="connsiteX13" fmla="*/ 479984 w 662087"/>
                  <a:gd name="connsiteY13" fmla="*/ 82283 h 663747"/>
                  <a:gd name="connsiteX14" fmla="*/ 397701 w 662087"/>
                  <a:gd name="connsiteY14" fmla="*/ 0 h 663747"/>
                  <a:gd name="connsiteX15" fmla="*/ 323646 w 662087"/>
                  <a:gd name="connsiteY15" fmla="*/ 27428 h 663747"/>
                  <a:gd name="connsiteX16" fmla="*/ 285248 w 662087"/>
                  <a:gd name="connsiteY16" fmla="*/ 43884 h 663747"/>
                  <a:gd name="connsiteX17" fmla="*/ 238621 w 662087"/>
                  <a:gd name="connsiteY17" fmla="*/ 43884 h 663747"/>
                  <a:gd name="connsiteX18" fmla="*/ 170052 w 662087"/>
                  <a:gd name="connsiteY18" fmla="*/ 112453 h 663747"/>
                  <a:gd name="connsiteX19" fmla="*/ 170052 w 662087"/>
                  <a:gd name="connsiteY19" fmla="*/ 238620 h 663747"/>
                  <a:gd name="connsiteX20" fmla="*/ 181024 w 662087"/>
                  <a:gd name="connsiteY20" fmla="*/ 277018 h 663747"/>
                  <a:gd name="connsiteX21" fmla="*/ 194737 w 662087"/>
                  <a:gd name="connsiteY21" fmla="*/ 290732 h 663747"/>
                  <a:gd name="connsiteX22" fmla="*/ 213936 w 662087"/>
                  <a:gd name="connsiteY22" fmla="*/ 301704 h 663747"/>
                  <a:gd name="connsiteX23" fmla="*/ 106969 w 662087"/>
                  <a:gd name="connsiteY23" fmla="*/ 364787 h 663747"/>
                  <a:gd name="connsiteX24" fmla="*/ 65827 w 662087"/>
                  <a:gd name="connsiteY24" fmla="*/ 543067 h 663747"/>
                  <a:gd name="connsiteX25" fmla="*/ 65827 w 662087"/>
                  <a:gd name="connsiteY25" fmla="*/ 630835 h 663747"/>
                  <a:gd name="connsiteX26" fmla="*/ 16458 w 662087"/>
                  <a:gd name="connsiteY26" fmla="*/ 630835 h 663747"/>
                  <a:gd name="connsiteX27" fmla="*/ 0 w 662087"/>
                  <a:gd name="connsiteY27" fmla="*/ 647291 h 663747"/>
                  <a:gd name="connsiteX28" fmla="*/ 16458 w 662087"/>
                  <a:gd name="connsiteY28" fmla="*/ 663748 h 663747"/>
                  <a:gd name="connsiteX29" fmla="*/ 315418 w 662087"/>
                  <a:gd name="connsiteY29" fmla="*/ 663748 h 663747"/>
                  <a:gd name="connsiteX30" fmla="*/ 331876 w 662087"/>
                  <a:gd name="connsiteY30" fmla="*/ 647291 h 663747"/>
                  <a:gd name="connsiteX31" fmla="*/ 312676 w 662087"/>
                  <a:gd name="connsiteY31" fmla="*/ 630835 h 663747"/>
                  <a:gd name="connsiteX32" fmla="*/ 312676 w 662087"/>
                  <a:gd name="connsiteY32" fmla="*/ 630835 h 663747"/>
                  <a:gd name="connsiteX33" fmla="*/ 285248 w 662087"/>
                  <a:gd name="connsiteY33" fmla="*/ 298961 h 663747"/>
                  <a:gd name="connsiteX34" fmla="*/ 257821 w 662087"/>
                  <a:gd name="connsiteY34" fmla="*/ 293475 h 663747"/>
                  <a:gd name="connsiteX35" fmla="*/ 268791 w 662087"/>
                  <a:gd name="connsiteY35" fmla="*/ 285247 h 663747"/>
                  <a:gd name="connsiteX36" fmla="*/ 290734 w 662087"/>
                  <a:gd name="connsiteY36" fmla="*/ 238620 h 663747"/>
                  <a:gd name="connsiteX37" fmla="*/ 290734 w 662087"/>
                  <a:gd name="connsiteY37" fmla="*/ 164566 h 663747"/>
                  <a:gd name="connsiteX38" fmla="*/ 364788 w 662087"/>
                  <a:gd name="connsiteY38" fmla="*/ 164566 h 663747"/>
                  <a:gd name="connsiteX39" fmla="*/ 364788 w 662087"/>
                  <a:gd name="connsiteY39" fmla="*/ 224906 h 663747"/>
                  <a:gd name="connsiteX40" fmla="*/ 290734 w 662087"/>
                  <a:gd name="connsiteY40" fmla="*/ 298961 h 663747"/>
                  <a:gd name="connsiteX41" fmla="*/ 285248 w 662087"/>
                  <a:gd name="connsiteY41" fmla="*/ 298961 h 663747"/>
                  <a:gd name="connsiteX42" fmla="*/ 200222 w 662087"/>
                  <a:gd name="connsiteY42" fmla="*/ 235877 h 663747"/>
                  <a:gd name="connsiteX43" fmla="*/ 200222 w 662087"/>
                  <a:gd name="connsiteY43" fmla="*/ 109710 h 663747"/>
                  <a:gd name="connsiteX44" fmla="*/ 235879 w 662087"/>
                  <a:gd name="connsiteY44" fmla="*/ 74054 h 663747"/>
                  <a:gd name="connsiteX45" fmla="*/ 282505 w 662087"/>
                  <a:gd name="connsiteY45" fmla="*/ 74054 h 663747"/>
                  <a:gd name="connsiteX46" fmla="*/ 345590 w 662087"/>
                  <a:gd name="connsiteY46" fmla="*/ 46626 h 663747"/>
                  <a:gd name="connsiteX47" fmla="*/ 394959 w 662087"/>
                  <a:gd name="connsiteY47" fmla="*/ 30170 h 663747"/>
                  <a:gd name="connsiteX48" fmla="*/ 444329 w 662087"/>
                  <a:gd name="connsiteY48" fmla="*/ 79540 h 663747"/>
                  <a:gd name="connsiteX49" fmla="*/ 394959 w 662087"/>
                  <a:gd name="connsiteY49" fmla="*/ 128909 h 663747"/>
                  <a:gd name="connsiteX50" fmla="*/ 277021 w 662087"/>
                  <a:gd name="connsiteY50" fmla="*/ 128909 h 663747"/>
                  <a:gd name="connsiteX51" fmla="*/ 260563 w 662087"/>
                  <a:gd name="connsiteY51" fmla="*/ 145366 h 663747"/>
                  <a:gd name="connsiteX52" fmla="*/ 260563 w 662087"/>
                  <a:gd name="connsiteY52" fmla="*/ 235877 h 663747"/>
                  <a:gd name="connsiteX53" fmla="*/ 224907 w 662087"/>
                  <a:gd name="connsiteY53" fmla="*/ 263305 h 663747"/>
                  <a:gd name="connsiteX54" fmla="*/ 200222 w 662087"/>
                  <a:gd name="connsiteY54" fmla="*/ 235877 h 663747"/>
                  <a:gd name="connsiteX55" fmla="*/ 200222 w 662087"/>
                  <a:gd name="connsiteY55" fmla="*/ 235877 h 6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62087" h="663747">
                    <a:moveTo>
                      <a:pt x="312676" y="630835"/>
                    </a:moveTo>
                    <a:lnTo>
                      <a:pt x="98741" y="630835"/>
                    </a:lnTo>
                    <a:lnTo>
                      <a:pt x="98741" y="543067"/>
                    </a:lnTo>
                    <a:cubicBezTo>
                      <a:pt x="98741" y="485468"/>
                      <a:pt x="112454" y="430613"/>
                      <a:pt x="137138" y="378501"/>
                    </a:cubicBezTo>
                    <a:cubicBezTo>
                      <a:pt x="150852" y="351073"/>
                      <a:pt x="178280" y="331874"/>
                      <a:pt x="211193" y="331874"/>
                    </a:cubicBezTo>
                    <a:lnTo>
                      <a:pt x="493698" y="331874"/>
                    </a:lnTo>
                    <a:cubicBezTo>
                      <a:pt x="551297" y="331874"/>
                      <a:pt x="608895" y="309932"/>
                      <a:pt x="655522" y="274276"/>
                    </a:cubicBezTo>
                    <a:cubicBezTo>
                      <a:pt x="663750" y="268790"/>
                      <a:pt x="663750" y="257819"/>
                      <a:pt x="658264" y="249591"/>
                    </a:cubicBezTo>
                    <a:cubicBezTo>
                      <a:pt x="652778" y="241363"/>
                      <a:pt x="641808" y="241363"/>
                      <a:pt x="633580" y="246849"/>
                    </a:cubicBezTo>
                    <a:cubicBezTo>
                      <a:pt x="595181" y="279761"/>
                      <a:pt x="545811" y="298961"/>
                      <a:pt x="493698" y="298961"/>
                    </a:cubicBezTo>
                    <a:lnTo>
                      <a:pt x="373017" y="298961"/>
                    </a:lnTo>
                    <a:cubicBezTo>
                      <a:pt x="392215" y="279761"/>
                      <a:pt x="403187" y="252334"/>
                      <a:pt x="403187" y="224906"/>
                    </a:cubicBezTo>
                    <a:lnTo>
                      <a:pt x="403187" y="164566"/>
                    </a:lnTo>
                    <a:cubicBezTo>
                      <a:pt x="447071" y="161823"/>
                      <a:pt x="479984" y="126166"/>
                      <a:pt x="479984" y="82283"/>
                    </a:cubicBezTo>
                    <a:cubicBezTo>
                      <a:pt x="479984" y="35656"/>
                      <a:pt x="441587" y="0"/>
                      <a:pt x="397701" y="0"/>
                    </a:cubicBezTo>
                    <a:cubicBezTo>
                      <a:pt x="370274" y="0"/>
                      <a:pt x="342846" y="5485"/>
                      <a:pt x="323646" y="27428"/>
                    </a:cubicBezTo>
                    <a:cubicBezTo>
                      <a:pt x="315418" y="38399"/>
                      <a:pt x="301704" y="43884"/>
                      <a:pt x="285248" y="43884"/>
                    </a:cubicBezTo>
                    <a:lnTo>
                      <a:pt x="238621" y="43884"/>
                    </a:lnTo>
                    <a:cubicBezTo>
                      <a:pt x="200222" y="43884"/>
                      <a:pt x="170052" y="74054"/>
                      <a:pt x="170052" y="112453"/>
                    </a:cubicBezTo>
                    <a:lnTo>
                      <a:pt x="170052" y="238620"/>
                    </a:lnTo>
                    <a:cubicBezTo>
                      <a:pt x="170052" y="252334"/>
                      <a:pt x="172794" y="266047"/>
                      <a:pt x="181024" y="277018"/>
                    </a:cubicBezTo>
                    <a:cubicBezTo>
                      <a:pt x="183766" y="282504"/>
                      <a:pt x="189252" y="287990"/>
                      <a:pt x="194737" y="290732"/>
                    </a:cubicBezTo>
                    <a:cubicBezTo>
                      <a:pt x="200222" y="293475"/>
                      <a:pt x="208451" y="296218"/>
                      <a:pt x="213936" y="301704"/>
                    </a:cubicBezTo>
                    <a:cubicBezTo>
                      <a:pt x="170052" y="301704"/>
                      <a:pt x="126168" y="326389"/>
                      <a:pt x="106969" y="364787"/>
                    </a:cubicBezTo>
                    <a:cubicBezTo>
                      <a:pt x="79541" y="419642"/>
                      <a:pt x="65827" y="482725"/>
                      <a:pt x="65827" y="543067"/>
                    </a:cubicBezTo>
                    <a:lnTo>
                      <a:pt x="65827" y="630835"/>
                    </a:lnTo>
                    <a:lnTo>
                      <a:pt x="16458" y="630835"/>
                    </a:lnTo>
                    <a:cubicBezTo>
                      <a:pt x="8228" y="630835"/>
                      <a:pt x="0" y="639063"/>
                      <a:pt x="0" y="647291"/>
                    </a:cubicBezTo>
                    <a:cubicBezTo>
                      <a:pt x="0" y="655520"/>
                      <a:pt x="8228" y="663748"/>
                      <a:pt x="16458" y="663748"/>
                    </a:cubicBezTo>
                    <a:lnTo>
                      <a:pt x="315418" y="663748"/>
                    </a:lnTo>
                    <a:cubicBezTo>
                      <a:pt x="323646" y="663748"/>
                      <a:pt x="331876" y="655520"/>
                      <a:pt x="331876" y="647291"/>
                    </a:cubicBezTo>
                    <a:cubicBezTo>
                      <a:pt x="331876" y="639063"/>
                      <a:pt x="320904" y="630835"/>
                      <a:pt x="312676" y="630835"/>
                    </a:cubicBezTo>
                    <a:lnTo>
                      <a:pt x="312676" y="630835"/>
                    </a:lnTo>
                    <a:close/>
                    <a:moveTo>
                      <a:pt x="285248" y="298961"/>
                    </a:moveTo>
                    <a:cubicBezTo>
                      <a:pt x="277021" y="298961"/>
                      <a:pt x="266049" y="296218"/>
                      <a:pt x="257821" y="293475"/>
                    </a:cubicBezTo>
                    <a:cubicBezTo>
                      <a:pt x="260563" y="290732"/>
                      <a:pt x="266049" y="287990"/>
                      <a:pt x="268791" y="285247"/>
                    </a:cubicBezTo>
                    <a:cubicBezTo>
                      <a:pt x="282505" y="274276"/>
                      <a:pt x="290734" y="257819"/>
                      <a:pt x="290734" y="238620"/>
                    </a:cubicBezTo>
                    <a:lnTo>
                      <a:pt x="290734" y="164566"/>
                    </a:lnTo>
                    <a:lnTo>
                      <a:pt x="364788" y="164566"/>
                    </a:lnTo>
                    <a:lnTo>
                      <a:pt x="364788" y="224906"/>
                    </a:lnTo>
                    <a:cubicBezTo>
                      <a:pt x="364788" y="266047"/>
                      <a:pt x="331876" y="298961"/>
                      <a:pt x="290734" y="298961"/>
                    </a:cubicBezTo>
                    <a:cubicBezTo>
                      <a:pt x="287991" y="298961"/>
                      <a:pt x="287991" y="298961"/>
                      <a:pt x="285248" y="298961"/>
                    </a:cubicBezTo>
                    <a:close/>
                    <a:moveTo>
                      <a:pt x="200222" y="235877"/>
                    </a:moveTo>
                    <a:lnTo>
                      <a:pt x="200222" y="109710"/>
                    </a:lnTo>
                    <a:cubicBezTo>
                      <a:pt x="200222" y="90511"/>
                      <a:pt x="216679" y="74054"/>
                      <a:pt x="235879" y="74054"/>
                    </a:cubicBezTo>
                    <a:lnTo>
                      <a:pt x="282505" y="74054"/>
                    </a:lnTo>
                    <a:cubicBezTo>
                      <a:pt x="307190" y="74054"/>
                      <a:pt x="329132" y="63083"/>
                      <a:pt x="345590" y="46626"/>
                    </a:cubicBezTo>
                    <a:cubicBezTo>
                      <a:pt x="359304" y="32913"/>
                      <a:pt x="375759" y="30170"/>
                      <a:pt x="394959" y="30170"/>
                    </a:cubicBezTo>
                    <a:cubicBezTo>
                      <a:pt x="422387" y="30170"/>
                      <a:pt x="444329" y="52112"/>
                      <a:pt x="444329" y="79540"/>
                    </a:cubicBezTo>
                    <a:cubicBezTo>
                      <a:pt x="444329" y="106968"/>
                      <a:pt x="422387" y="128909"/>
                      <a:pt x="394959" y="128909"/>
                    </a:cubicBezTo>
                    <a:lnTo>
                      <a:pt x="277021" y="128909"/>
                    </a:lnTo>
                    <a:cubicBezTo>
                      <a:pt x="268791" y="128909"/>
                      <a:pt x="260563" y="137138"/>
                      <a:pt x="260563" y="145366"/>
                    </a:cubicBezTo>
                    <a:lnTo>
                      <a:pt x="260563" y="235877"/>
                    </a:lnTo>
                    <a:cubicBezTo>
                      <a:pt x="260563" y="255077"/>
                      <a:pt x="244107" y="268790"/>
                      <a:pt x="224907" y="263305"/>
                    </a:cubicBezTo>
                    <a:cubicBezTo>
                      <a:pt x="208451" y="260562"/>
                      <a:pt x="200222" y="249591"/>
                      <a:pt x="200222" y="235877"/>
                    </a:cubicBezTo>
                    <a:lnTo>
                      <a:pt x="200222" y="235877"/>
                    </a:lnTo>
                    <a:close/>
                  </a:path>
                </a:pathLst>
              </a:custGeom>
              <a:solidFill>
                <a:srgbClr val="000000"/>
              </a:solidFill>
              <a:ln w="27426" cap="flat">
                <a:noFill/>
                <a:prstDash val="solid"/>
                <a:miter/>
              </a:ln>
            </p:spPr>
            <p:txBody>
              <a:bodyPr rtlCol="0" anchor="ctr"/>
              <a:lstStyle/>
              <a:p>
                <a:endParaRPr lang="en-US"/>
              </a:p>
            </p:txBody>
          </p:sp>
          <p:sp>
            <p:nvSpPr>
              <p:cNvPr id="15" name="Freeform 1099">
                <a:extLst>
                  <a:ext uri="{FF2B5EF4-FFF2-40B4-BE49-F238E27FC236}">
                    <a16:creationId xmlns:a16="http://schemas.microsoft.com/office/drawing/2014/main" id="{250CB55D-C43A-7202-13CE-5E053ACF72AD}"/>
                  </a:ext>
                </a:extLst>
              </p:cNvPr>
              <p:cNvSpPr/>
              <p:nvPr/>
            </p:nvSpPr>
            <p:spPr>
              <a:xfrm>
                <a:off x="5142762" y="5613916"/>
                <a:ext cx="123424" cy="93253"/>
              </a:xfrm>
              <a:custGeom>
                <a:avLst/>
                <a:gdLst>
                  <a:gd name="connsiteX0" fmla="*/ 16456 w 123424"/>
                  <a:gd name="connsiteY0" fmla="*/ 93254 h 93253"/>
                  <a:gd name="connsiteX1" fmla="*/ 106969 w 123424"/>
                  <a:gd name="connsiteY1" fmla="*/ 93254 h 93253"/>
                  <a:gd name="connsiteX2" fmla="*/ 123425 w 123424"/>
                  <a:gd name="connsiteY2" fmla="*/ 76797 h 93253"/>
                  <a:gd name="connsiteX3" fmla="*/ 123425 w 123424"/>
                  <a:gd name="connsiteY3" fmla="*/ 16457 h 93253"/>
                  <a:gd name="connsiteX4" fmla="*/ 106969 w 123424"/>
                  <a:gd name="connsiteY4" fmla="*/ 0 h 93253"/>
                  <a:gd name="connsiteX5" fmla="*/ 16456 w 123424"/>
                  <a:gd name="connsiteY5" fmla="*/ 0 h 93253"/>
                  <a:gd name="connsiteX6" fmla="*/ 0 w 123424"/>
                  <a:gd name="connsiteY6" fmla="*/ 16457 h 93253"/>
                  <a:gd name="connsiteX7" fmla="*/ 0 w 123424"/>
                  <a:gd name="connsiteY7" fmla="*/ 76797 h 93253"/>
                  <a:gd name="connsiteX8" fmla="*/ 16456 w 123424"/>
                  <a:gd name="connsiteY8" fmla="*/ 93254 h 93253"/>
                  <a:gd name="connsiteX9" fmla="*/ 32914 w 123424"/>
                  <a:gd name="connsiteY9" fmla="*/ 32913 h 93253"/>
                  <a:gd name="connsiteX10" fmla="*/ 90511 w 123424"/>
                  <a:gd name="connsiteY10" fmla="*/ 32913 h 93253"/>
                  <a:gd name="connsiteX11" fmla="*/ 90511 w 123424"/>
                  <a:gd name="connsiteY11" fmla="*/ 60341 h 93253"/>
                  <a:gd name="connsiteX12" fmla="*/ 32914 w 123424"/>
                  <a:gd name="connsiteY12" fmla="*/ 60341 h 93253"/>
                  <a:gd name="connsiteX13" fmla="*/ 32914 w 123424"/>
                  <a:gd name="connsiteY13" fmla="*/ 32913 h 9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93253">
                    <a:moveTo>
                      <a:pt x="16456" y="93254"/>
                    </a:moveTo>
                    <a:lnTo>
                      <a:pt x="106969" y="93254"/>
                    </a:lnTo>
                    <a:cubicBezTo>
                      <a:pt x="115197" y="93254"/>
                      <a:pt x="123425" y="85026"/>
                      <a:pt x="123425" y="76797"/>
                    </a:cubicBezTo>
                    <a:lnTo>
                      <a:pt x="123425" y="16457"/>
                    </a:lnTo>
                    <a:cubicBezTo>
                      <a:pt x="123425" y="8228"/>
                      <a:pt x="115197" y="0"/>
                      <a:pt x="106969" y="0"/>
                    </a:cubicBezTo>
                    <a:lnTo>
                      <a:pt x="16456" y="0"/>
                    </a:lnTo>
                    <a:cubicBezTo>
                      <a:pt x="8228" y="0"/>
                      <a:pt x="0" y="8228"/>
                      <a:pt x="0" y="16457"/>
                    </a:cubicBezTo>
                    <a:lnTo>
                      <a:pt x="0" y="76797"/>
                    </a:lnTo>
                    <a:cubicBezTo>
                      <a:pt x="0" y="87769"/>
                      <a:pt x="5486" y="93254"/>
                      <a:pt x="16456" y="93254"/>
                    </a:cubicBezTo>
                    <a:close/>
                    <a:moveTo>
                      <a:pt x="32914" y="32913"/>
                    </a:moveTo>
                    <a:lnTo>
                      <a:pt x="90511" y="32913"/>
                    </a:lnTo>
                    <a:lnTo>
                      <a:pt x="90511" y="60341"/>
                    </a:lnTo>
                    <a:lnTo>
                      <a:pt x="32914" y="60341"/>
                    </a:lnTo>
                    <a:lnTo>
                      <a:pt x="32914" y="32913"/>
                    </a:lnTo>
                    <a:close/>
                  </a:path>
                </a:pathLst>
              </a:custGeom>
              <a:solidFill>
                <a:srgbClr val="000000"/>
              </a:solidFill>
              <a:ln w="27426" cap="flat">
                <a:noFill/>
                <a:prstDash val="solid"/>
                <a:miter/>
              </a:ln>
            </p:spPr>
            <p:txBody>
              <a:bodyPr rtlCol="0" anchor="ctr"/>
              <a:lstStyle/>
              <a:p>
                <a:endParaRPr lang="en-US"/>
              </a:p>
            </p:txBody>
          </p:sp>
          <p:sp>
            <p:nvSpPr>
              <p:cNvPr id="16" name="Freeform 1100">
                <a:extLst>
                  <a:ext uri="{FF2B5EF4-FFF2-40B4-BE49-F238E27FC236}">
                    <a16:creationId xmlns:a16="http://schemas.microsoft.com/office/drawing/2014/main" id="{225343E0-B3BA-9BC0-49B6-197E568D15AC}"/>
                  </a:ext>
                </a:extLst>
              </p:cNvPr>
              <p:cNvSpPr/>
              <p:nvPr/>
            </p:nvSpPr>
            <p:spPr>
              <a:xfrm>
                <a:off x="5142762" y="5740083"/>
                <a:ext cx="123424" cy="93253"/>
              </a:xfrm>
              <a:custGeom>
                <a:avLst/>
                <a:gdLst>
                  <a:gd name="connsiteX0" fmla="*/ 0 w 123424"/>
                  <a:gd name="connsiteY0" fmla="*/ 76797 h 93253"/>
                  <a:gd name="connsiteX1" fmla="*/ 16456 w 123424"/>
                  <a:gd name="connsiteY1" fmla="*/ 93254 h 93253"/>
                  <a:gd name="connsiteX2" fmla="*/ 106969 w 123424"/>
                  <a:gd name="connsiteY2" fmla="*/ 93254 h 93253"/>
                  <a:gd name="connsiteX3" fmla="*/ 123425 w 123424"/>
                  <a:gd name="connsiteY3" fmla="*/ 76797 h 93253"/>
                  <a:gd name="connsiteX4" fmla="*/ 123425 w 123424"/>
                  <a:gd name="connsiteY4" fmla="*/ 16457 h 93253"/>
                  <a:gd name="connsiteX5" fmla="*/ 106969 w 123424"/>
                  <a:gd name="connsiteY5" fmla="*/ 0 h 93253"/>
                  <a:gd name="connsiteX6" fmla="*/ 16456 w 123424"/>
                  <a:gd name="connsiteY6" fmla="*/ 0 h 93253"/>
                  <a:gd name="connsiteX7" fmla="*/ 0 w 123424"/>
                  <a:gd name="connsiteY7" fmla="*/ 16457 h 93253"/>
                  <a:gd name="connsiteX8" fmla="*/ 0 w 123424"/>
                  <a:gd name="connsiteY8" fmla="*/ 76797 h 93253"/>
                  <a:gd name="connsiteX9" fmla="*/ 32914 w 123424"/>
                  <a:gd name="connsiteY9" fmla="*/ 30171 h 93253"/>
                  <a:gd name="connsiteX10" fmla="*/ 90511 w 123424"/>
                  <a:gd name="connsiteY10" fmla="*/ 30171 h 93253"/>
                  <a:gd name="connsiteX11" fmla="*/ 90511 w 123424"/>
                  <a:gd name="connsiteY11" fmla="*/ 57598 h 93253"/>
                  <a:gd name="connsiteX12" fmla="*/ 32914 w 123424"/>
                  <a:gd name="connsiteY12" fmla="*/ 57598 h 93253"/>
                  <a:gd name="connsiteX13" fmla="*/ 32914 w 123424"/>
                  <a:gd name="connsiteY13" fmla="*/ 30171 h 9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93253">
                    <a:moveTo>
                      <a:pt x="0" y="76797"/>
                    </a:moveTo>
                    <a:cubicBezTo>
                      <a:pt x="0" y="85026"/>
                      <a:pt x="8228" y="93254"/>
                      <a:pt x="16456" y="93254"/>
                    </a:cubicBezTo>
                    <a:lnTo>
                      <a:pt x="106969" y="93254"/>
                    </a:lnTo>
                    <a:cubicBezTo>
                      <a:pt x="115197" y="93254"/>
                      <a:pt x="123425" y="85026"/>
                      <a:pt x="123425" y="76797"/>
                    </a:cubicBezTo>
                    <a:lnTo>
                      <a:pt x="123425" y="16457"/>
                    </a:lnTo>
                    <a:cubicBezTo>
                      <a:pt x="123425" y="8228"/>
                      <a:pt x="115197" y="0"/>
                      <a:pt x="106969" y="0"/>
                    </a:cubicBezTo>
                    <a:lnTo>
                      <a:pt x="16456" y="0"/>
                    </a:lnTo>
                    <a:cubicBezTo>
                      <a:pt x="8228" y="0"/>
                      <a:pt x="0" y="8228"/>
                      <a:pt x="0" y="16457"/>
                    </a:cubicBezTo>
                    <a:lnTo>
                      <a:pt x="0" y="76797"/>
                    </a:lnTo>
                    <a:close/>
                    <a:moveTo>
                      <a:pt x="32914" y="30171"/>
                    </a:moveTo>
                    <a:lnTo>
                      <a:pt x="90511" y="30171"/>
                    </a:lnTo>
                    <a:lnTo>
                      <a:pt x="90511" y="57598"/>
                    </a:lnTo>
                    <a:lnTo>
                      <a:pt x="32914" y="57598"/>
                    </a:lnTo>
                    <a:lnTo>
                      <a:pt x="32914" y="30171"/>
                    </a:lnTo>
                    <a:close/>
                  </a:path>
                </a:pathLst>
              </a:custGeom>
              <a:solidFill>
                <a:srgbClr val="000000"/>
              </a:solidFill>
              <a:ln w="27426" cap="flat">
                <a:noFill/>
                <a:prstDash val="solid"/>
                <a:miter/>
              </a:ln>
            </p:spPr>
            <p:txBody>
              <a:bodyPr rtlCol="0" anchor="ctr"/>
              <a:lstStyle/>
              <a:p>
                <a:endParaRPr lang="en-US"/>
              </a:p>
            </p:txBody>
          </p:sp>
          <p:sp>
            <p:nvSpPr>
              <p:cNvPr id="17" name="Freeform 1101">
                <a:extLst>
                  <a:ext uri="{FF2B5EF4-FFF2-40B4-BE49-F238E27FC236}">
                    <a16:creationId xmlns:a16="http://schemas.microsoft.com/office/drawing/2014/main" id="{09715350-ABDE-2EA2-10CC-5E332463B764}"/>
                  </a:ext>
                </a:extLst>
              </p:cNvPr>
              <p:cNvSpPr/>
              <p:nvPr/>
            </p:nvSpPr>
            <p:spPr>
              <a:xfrm>
                <a:off x="5296356" y="5644086"/>
                <a:ext cx="329132" cy="32912"/>
              </a:xfrm>
              <a:custGeom>
                <a:avLst/>
                <a:gdLst>
                  <a:gd name="connsiteX0" fmla="*/ 16458 w 329132"/>
                  <a:gd name="connsiteY0" fmla="*/ 32913 h 32912"/>
                  <a:gd name="connsiteX1" fmla="*/ 312676 w 329132"/>
                  <a:gd name="connsiteY1" fmla="*/ 32913 h 32912"/>
                  <a:gd name="connsiteX2" fmla="*/ 329132 w 329132"/>
                  <a:gd name="connsiteY2" fmla="*/ 16457 h 32912"/>
                  <a:gd name="connsiteX3" fmla="*/ 312676 w 329132"/>
                  <a:gd name="connsiteY3" fmla="*/ 0 h 32912"/>
                  <a:gd name="connsiteX4" fmla="*/ 16458 w 329132"/>
                  <a:gd name="connsiteY4" fmla="*/ 0 h 32912"/>
                  <a:gd name="connsiteX5" fmla="*/ 0 w 329132"/>
                  <a:gd name="connsiteY5" fmla="*/ 16457 h 32912"/>
                  <a:gd name="connsiteX6" fmla="*/ 16458 w 329132"/>
                  <a:gd name="connsiteY6" fmla="*/ 32913 h 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2" h="32912">
                    <a:moveTo>
                      <a:pt x="16458" y="32913"/>
                    </a:moveTo>
                    <a:lnTo>
                      <a:pt x="312676" y="32913"/>
                    </a:lnTo>
                    <a:cubicBezTo>
                      <a:pt x="320904" y="32913"/>
                      <a:pt x="329132" y="24685"/>
                      <a:pt x="329132" y="16457"/>
                    </a:cubicBezTo>
                    <a:cubicBezTo>
                      <a:pt x="329132" y="8228"/>
                      <a:pt x="320904" y="0"/>
                      <a:pt x="312676" y="0"/>
                    </a:cubicBezTo>
                    <a:lnTo>
                      <a:pt x="16458" y="0"/>
                    </a:lnTo>
                    <a:cubicBezTo>
                      <a:pt x="8230" y="0"/>
                      <a:pt x="0" y="8228"/>
                      <a:pt x="0" y="16457"/>
                    </a:cubicBezTo>
                    <a:cubicBezTo>
                      <a:pt x="0" y="24685"/>
                      <a:pt x="8230" y="32913"/>
                      <a:pt x="16458" y="32913"/>
                    </a:cubicBezTo>
                    <a:close/>
                  </a:path>
                </a:pathLst>
              </a:custGeom>
              <a:solidFill>
                <a:srgbClr val="000000"/>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546492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6FC20D-6EE7-C3A2-C9D4-991C5C7803BC}"/>
              </a:ext>
            </a:extLst>
          </p:cNvPr>
          <p:cNvSpPr>
            <a:spLocks noGrp="1"/>
          </p:cNvSpPr>
          <p:nvPr>
            <p:ph type="body" sz="quarter" idx="16"/>
          </p:nvPr>
        </p:nvSpPr>
        <p:spPr>
          <a:xfrm>
            <a:off x="0" y="477253"/>
            <a:ext cx="5775417" cy="582221"/>
          </a:xfrm>
          <a:solidFill>
            <a:srgbClr val="85D2E1"/>
          </a:solidFill>
        </p:spPr>
        <p:txBody>
          <a:bodyPr anchor="ctr">
            <a:normAutofit lnSpcReduction="10000"/>
          </a:bodyPr>
          <a:lstStyle/>
          <a:p>
            <a:r>
              <a:rPr lang="en-IE" dirty="0"/>
              <a:t>	 </a:t>
            </a:r>
            <a:r>
              <a:rPr lang="en-IE" dirty="0" err="1"/>
              <a:t>Análisis</a:t>
            </a:r>
            <a:r>
              <a:rPr lang="en-IE" dirty="0"/>
              <a:t> DAFO</a:t>
            </a:r>
          </a:p>
        </p:txBody>
      </p:sp>
      <p:sp>
        <p:nvSpPr>
          <p:cNvPr id="4" name="Rectangle: Rounded Corners 3">
            <a:extLst>
              <a:ext uri="{FF2B5EF4-FFF2-40B4-BE49-F238E27FC236}">
                <a16:creationId xmlns:a16="http://schemas.microsoft.com/office/drawing/2014/main" id="{D7902AD7-FD48-E323-3DE8-47207287664D}"/>
              </a:ext>
            </a:extLst>
          </p:cNvPr>
          <p:cNvSpPr/>
          <p:nvPr/>
        </p:nvSpPr>
        <p:spPr>
          <a:xfrm>
            <a:off x="5951913" y="1478774"/>
            <a:ext cx="2859578" cy="1945179"/>
          </a:xfrm>
          <a:prstGeom prst="roundRect">
            <a:avLst/>
          </a:prstGeom>
          <a:solidFill>
            <a:srgbClr val="FFD100"/>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u="sng" dirty="0">
                <a:solidFill>
                  <a:schemeClr val="bg2"/>
                </a:solidFill>
                <a:latin typeface="Raleway" pitchFamily="2" charset="0"/>
              </a:rPr>
              <a:t>FORTALEZAS</a:t>
            </a:r>
          </a:p>
          <a:p>
            <a:pPr marL="144000" indent="-144000">
              <a:buFont typeface="Arial" panose="020B0604020202020204" pitchFamily="34" charset="0"/>
              <a:buChar char="•"/>
            </a:pPr>
            <a:r>
              <a:rPr lang="es-ES" sz="1400" dirty="0">
                <a:solidFill>
                  <a:schemeClr val="bg2"/>
                </a:solidFill>
                <a:latin typeface="Raleway" pitchFamily="2" charset="0"/>
              </a:rPr>
              <a:t>Lo que hace bien</a:t>
            </a:r>
          </a:p>
          <a:p>
            <a:pPr marL="144000" indent="-144000">
              <a:buFont typeface="Arial" panose="020B0604020202020204" pitchFamily="34" charset="0"/>
              <a:buChar char="•"/>
            </a:pPr>
            <a:r>
              <a:rPr lang="es-ES" sz="1400" dirty="0">
                <a:solidFill>
                  <a:schemeClr val="bg2"/>
                </a:solidFill>
                <a:latin typeface="Raleway" pitchFamily="2" charset="0"/>
              </a:rPr>
              <a:t>Cualidades que le separan de la competencia</a:t>
            </a:r>
          </a:p>
          <a:p>
            <a:pPr marL="144000" indent="-144000">
              <a:buFont typeface="Arial" panose="020B0604020202020204" pitchFamily="34" charset="0"/>
              <a:buChar char="•"/>
            </a:pPr>
            <a:r>
              <a:rPr lang="es-ES" sz="1400" dirty="0">
                <a:solidFill>
                  <a:schemeClr val="bg2"/>
                </a:solidFill>
                <a:latin typeface="Raleway" pitchFamily="2" charset="0"/>
              </a:rPr>
              <a:t>Personal cualificado/conocedor</a:t>
            </a:r>
          </a:p>
          <a:p>
            <a:pPr marL="144000" indent="-144000">
              <a:buFont typeface="Arial" panose="020B0604020202020204" pitchFamily="34" charset="0"/>
              <a:buChar char="•"/>
            </a:pPr>
            <a:r>
              <a:rPr lang="es-ES" sz="1400" dirty="0">
                <a:solidFill>
                  <a:schemeClr val="bg2"/>
                </a:solidFill>
                <a:latin typeface="Raleway" pitchFamily="2" charset="0"/>
              </a:rPr>
              <a:t>Su USP </a:t>
            </a:r>
          </a:p>
        </p:txBody>
      </p:sp>
      <p:sp>
        <p:nvSpPr>
          <p:cNvPr id="5" name="Left Bracket 4">
            <a:extLst>
              <a:ext uri="{FF2B5EF4-FFF2-40B4-BE49-F238E27FC236}">
                <a16:creationId xmlns:a16="http://schemas.microsoft.com/office/drawing/2014/main" id="{8177381C-F18E-5653-53B9-B670C3079968}"/>
              </a:ext>
            </a:extLst>
          </p:cNvPr>
          <p:cNvSpPr/>
          <p:nvPr/>
        </p:nvSpPr>
        <p:spPr>
          <a:xfrm rot="5400000">
            <a:off x="8537954" y="-481905"/>
            <a:ext cx="268778" cy="3516282"/>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6" name="TextBox 5">
            <a:extLst>
              <a:ext uri="{FF2B5EF4-FFF2-40B4-BE49-F238E27FC236}">
                <a16:creationId xmlns:a16="http://schemas.microsoft.com/office/drawing/2014/main" id="{58207BEB-72D2-127C-F807-46271096F840}"/>
              </a:ext>
            </a:extLst>
          </p:cNvPr>
          <p:cNvSpPr txBox="1"/>
          <p:nvPr/>
        </p:nvSpPr>
        <p:spPr>
          <a:xfrm>
            <a:off x="8268092" y="1079853"/>
            <a:ext cx="947650" cy="369332"/>
          </a:xfrm>
          <a:prstGeom prst="rect">
            <a:avLst/>
          </a:prstGeom>
          <a:noFill/>
        </p:spPr>
        <p:txBody>
          <a:bodyPr wrap="square" rtlCol="0">
            <a:spAutoFit/>
          </a:bodyPr>
          <a:lstStyle/>
          <a:p>
            <a:r>
              <a:rPr lang="en-US" dirty="0" err="1"/>
              <a:t>Interno</a:t>
            </a:r>
            <a:endParaRPr lang="en-IE" dirty="0"/>
          </a:p>
        </p:txBody>
      </p:sp>
      <p:sp>
        <p:nvSpPr>
          <p:cNvPr id="7" name="Left Bracket 6">
            <a:extLst>
              <a:ext uri="{FF2B5EF4-FFF2-40B4-BE49-F238E27FC236}">
                <a16:creationId xmlns:a16="http://schemas.microsoft.com/office/drawing/2014/main" id="{2D5BAF62-1E1C-5EEC-53DA-F9C64F4C8AD9}"/>
              </a:ext>
            </a:extLst>
          </p:cNvPr>
          <p:cNvSpPr/>
          <p:nvPr/>
        </p:nvSpPr>
        <p:spPr>
          <a:xfrm rot="16200000">
            <a:off x="8677102" y="4040385"/>
            <a:ext cx="268778" cy="3516282"/>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8" name="TextBox 7">
            <a:extLst>
              <a:ext uri="{FF2B5EF4-FFF2-40B4-BE49-F238E27FC236}">
                <a16:creationId xmlns:a16="http://schemas.microsoft.com/office/drawing/2014/main" id="{01B854D2-4A3E-B25C-00FA-0652F45C7C8F}"/>
              </a:ext>
            </a:extLst>
          </p:cNvPr>
          <p:cNvSpPr txBox="1"/>
          <p:nvPr/>
        </p:nvSpPr>
        <p:spPr>
          <a:xfrm>
            <a:off x="8351309" y="5606082"/>
            <a:ext cx="947650" cy="369332"/>
          </a:xfrm>
          <a:prstGeom prst="rect">
            <a:avLst/>
          </a:prstGeom>
          <a:noFill/>
        </p:spPr>
        <p:txBody>
          <a:bodyPr wrap="square" rtlCol="0">
            <a:spAutoFit/>
          </a:bodyPr>
          <a:lstStyle/>
          <a:p>
            <a:r>
              <a:rPr lang="en-US" dirty="0" err="1"/>
              <a:t>Externo</a:t>
            </a:r>
            <a:endParaRPr lang="en-IE" dirty="0"/>
          </a:p>
        </p:txBody>
      </p:sp>
      <p:sp>
        <p:nvSpPr>
          <p:cNvPr id="9" name="Rectangle: Rounded Corners 8">
            <a:extLst>
              <a:ext uri="{FF2B5EF4-FFF2-40B4-BE49-F238E27FC236}">
                <a16:creationId xmlns:a16="http://schemas.microsoft.com/office/drawing/2014/main" id="{0C3BFBC9-4C9C-C198-6132-9BC46C177B79}"/>
              </a:ext>
            </a:extLst>
          </p:cNvPr>
          <p:cNvSpPr/>
          <p:nvPr/>
        </p:nvSpPr>
        <p:spPr>
          <a:xfrm>
            <a:off x="9140806" y="1449185"/>
            <a:ext cx="2832292" cy="1945179"/>
          </a:xfrm>
          <a:prstGeom prst="roundRect">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u="sng" dirty="0">
                <a:solidFill>
                  <a:schemeClr val="bg2"/>
                </a:solidFill>
                <a:latin typeface="Raleway" pitchFamily="2" charset="0"/>
              </a:rPr>
              <a:t>DEBILIDADES</a:t>
            </a:r>
          </a:p>
          <a:p>
            <a:pPr marL="144000" indent="-144000">
              <a:buFont typeface="Arial" panose="020B0604020202020204" pitchFamily="34" charset="0"/>
              <a:buChar char="•"/>
            </a:pPr>
            <a:r>
              <a:rPr lang="es-ES" sz="1600" dirty="0">
                <a:solidFill>
                  <a:schemeClr val="bg2"/>
                </a:solidFill>
                <a:latin typeface="Raleway" pitchFamily="2" charset="0"/>
              </a:rPr>
              <a:t>Lo que le falta a su empresa</a:t>
            </a:r>
          </a:p>
          <a:p>
            <a:pPr marL="144000" indent="-144000">
              <a:buFont typeface="Arial" panose="020B0604020202020204" pitchFamily="34" charset="0"/>
              <a:buChar char="•"/>
            </a:pPr>
            <a:r>
              <a:rPr lang="es-ES" sz="1600" dirty="0">
                <a:solidFill>
                  <a:schemeClr val="bg2"/>
                </a:solidFill>
                <a:latin typeface="Raleway" pitchFamily="2" charset="0"/>
              </a:rPr>
              <a:t>Lo que su competidor hace mejor</a:t>
            </a:r>
          </a:p>
          <a:p>
            <a:pPr marL="144000" indent="-144000">
              <a:buFont typeface="Arial" panose="020B0604020202020204" pitchFamily="34" charset="0"/>
              <a:buChar char="•"/>
            </a:pPr>
            <a:r>
              <a:rPr lang="es-ES" sz="1600" dirty="0">
                <a:solidFill>
                  <a:schemeClr val="bg2"/>
                </a:solidFill>
                <a:latin typeface="Raleway" pitchFamily="2" charset="0"/>
              </a:rPr>
              <a:t>Limitaciones de recursos</a:t>
            </a:r>
          </a:p>
        </p:txBody>
      </p:sp>
      <p:sp>
        <p:nvSpPr>
          <p:cNvPr id="10" name="Rectangle: Rounded Corners 9">
            <a:extLst>
              <a:ext uri="{FF2B5EF4-FFF2-40B4-BE49-F238E27FC236}">
                <a16:creationId xmlns:a16="http://schemas.microsoft.com/office/drawing/2014/main" id="{E0C8B368-1F5E-A61E-B9F2-081F0BB0878A}"/>
              </a:ext>
            </a:extLst>
          </p:cNvPr>
          <p:cNvSpPr/>
          <p:nvPr/>
        </p:nvSpPr>
        <p:spPr>
          <a:xfrm>
            <a:off x="9140806" y="3699162"/>
            <a:ext cx="2832292" cy="1945179"/>
          </a:xfrm>
          <a:prstGeom prst="roundRect">
            <a:avLst/>
          </a:prstGeom>
          <a:solidFill>
            <a:schemeClr val="accent5">
              <a:lumMod val="60000"/>
              <a:lumOff val="40000"/>
            </a:schemeClr>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u="sng" dirty="0">
                <a:solidFill>
                  <a:schemeClr val="bg2"/>
                </a:solidFill>
                <a:latin typeface="Raleway" pitchFamily="2" charset="0"/>
              </a:rPr>
              <a:t>AMENAZAS</a:t>
            </a:r>
          </a:p>
          <a:p>
            <a:pPr marL="144000" indent="-144000">
              <a:buFont typeface="Arial" panose="020B0604020202020204" pitchFamily="34" charset="0"/>
              <a:buChar char="•"/>
            </a:pPr>
            <a:r>
              <a:rPr lang="es-ES" sz="1400" dirty="0">
                <a:solidFill>
                  <a:schemeClr val="bg2"/>
                </a:solidFill>
                <a:latin typeface="Raleway" pitchFamily="2" charset="0"/>
              </a:rPr>
              <a:t>Competidores emergentes</a:t>
            </a:r>
          </a:p>
          <a:p>
            <a:pPr marL="144000" indent="-144000">
              <a:buFont typeface="Arial" panose="020B0604020202020204" pitchFamily="34" charset="0"/>
              <a:buChar char="•"/>
            </a:pPr>
            <a:r>
              <a:rPr lang="es-ES" sz="1400" dirty="0">
                <a:solidFill>
                  <a:schemeClr val="bg2"/>
                </a:solidFill>
                <a:latin typeface="Raleway" pitchFamily="2" charset="0"/>
              </a:rPr>
              <a:t>Cambios en la normativa</a:t>
            </a:r>
          </a:p>
          <a:p>
            <a:pPr marL="144000" indent="-144000">
              <a:buFont typeface="Arial" panose="020B0604020202020204" pitchFamily="34" charset="0"/>
              <a:buChar char="•"/>
            </a:pPr>
            <a:r>
              <a:rPr lang="es-ES" sz="1400" dirty="0">
                <a:solidFill>
                  <a:schemeClr val="bg2"/>
                </a:solidFill>
                <a:latin typeface="Raleway" pitchFamily="2" charset="0"/>
              </a:rPr>
              <a:t>Cambios en la actitud de los clientes hacia su empresa</a:t>
            </a:r>
            <a:endParaRPr lang="en-IE" sz="1400" dirty="0">
              <a:solidFill>
                <a:schemeClr val="bg2"/>
              </a:solidFill>
              <a:latin typeface="Raleway" pitchFamily="2" charset="0"/>
            </a:endParaRPr>
          </a:p>
        </p:txBody>
      </p:sp>
      <p:sp>
        <p:nvSpPr>
          <p:cNvPr id="13" name="Text Placeholder 4">
            <a:extLst>
              <a:ext uri="{FF2B5EF4-FFF2-40B4-BE49-F238E27FC236}">
                <a16:creationId xmlns:a16="http://schemas.microsoft.com/office/drawing/2014/main" id="{DAE53910-6E37-78B2-D4D7-A629A94B717F}"/>
              </a:ext>
            </a:extLst>
          </p:cNvPr>
          <p:cNvSpPr txBox="1">
            <a:spLocks noGrp="1"/>
          </p:cNvSpPr>
          <p:nvPr>
            <p:ph type="body" sz="quarter" idx="18"/>
          </p:nvPr>
        </p:nvSpPr>
        <p:spPr>
          <a:xfrm>
            <a:off x="471340" y="1717409"/>
            <a:ext cx="5151257" cy="3748719"/>
          </a:xfrm>
          <a:prstGeom prst="rect">
            <a:avLst/>
          </a:prstGeom>
          <a:noFill/>
        </p:spPr>
        <p:txBody>
          <a:bodyPr vert="horz" wrap="square" lIns="91440" tIns="45720" rIns="91440" bIns="45720" rtlCol="0" anchor="t">
            <a:spAutoFit/>
          </a:bodyPr>
          <a:lstStyle/>
          <a:p>
            <a:pPr indent="0" algn="ctr"/>
            <a:r>
              <a:rPr lang="es-ES" sz="2400" dirty="0"/>
              <a:t>Un análisis DAFO es un marco sencillo, pero potente, para aprovechar los puntos </a:t>
            </a:r>
            <a:r>
              <a:rPr lang="es-ES" sz="2400" b="1" dirty="0"/>
              <a:t>F</a:t>
            </a:r>
            <a:r>
              <a:rPr lang="es-ES" sz="2400" dirty="0"/>
              <a:t>uertes de cualquier empresa o proyecto, mejorar los puntos </a:t>
            </a:r>
            <a:r>
              <a:rPr lang="es-ES" sz="2400" b="1" dirty="0"/>
              <a:t>D</a:t>
            </a:r>
            <a:r>
              <a:rPr lang="es-ES" sz="2400" dirty="0"/>
              <a:t>ébiles, minimizar las </a:t>
            </a:r>
            <a:r>
              <a:rPr lang="es-ES" sz="2400" b="1" dirty="0"/>
              <a:t>A</a:t>
            </a:r>
            <a:r>
              <a:rPr lang="es-ES" sz="2400" dirty="0"/>
              <a:t>menazas y aprovechar al máximo las </a:t>
            </a:r>
            <a:r>
              <a:rPr lang="es-ES" sz="2400" b="1" dirty="0"/>
              <a:t>O</a:t>
            </a:r>
            <a:r>
              <a:rPr lang="es-ES" sz="2400" dirty="0"/>
              <a:t>portunidades. El análisis DAFO es un proceso que permite identificar los factores internos y externos que afectarán al rendimiento futuro de una empresa o proyecto.</a:t>
            </a:r>
            <a:endParaRPr lang="en-IE" sz="2400" dirty="0">
              <a:cs typeface="Calibri" panose="020F0502020204030204"/>
            </a:endParaRPr>
          </a:p>
        </p:txBody>
      </p:sp>
      <p:sp>
        <p:nvSpPr>
          <p:cNvPr id="14" name="Rectangle: Rounded Corners 13">
            <a:extLst>
              <a:ext uri="{FF2B5EF4-FFF2-40B4-BE49-F238E27FC236}">
                <a16:creationId xmlns:a16="http://schemas.microsoft.com/office/drawing/2014/main" id="{D10CBC10-9DD5-4296-01DA-DDDA73115439}"/>
              </a:ext>
            </a:extLst>
          </p:cNvPr>
          <p:cNvSpPr/>
          <p:nvPr/>
        </p:nvSpPr>
        <p:spPr>
          <a:xfrm>
            <a:off x="5965557" y="3719933"/>
            <a:ext cx="2859577" cy="1945179"/>
          </a:xfrm>
          <a:prstGeom prst="roundRect">
            <a:avLst/>
          </a:prstGeom>
          <a:solidFill>
            <a:srgbClr val="1188A3"/>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u="sng" dirty="0">
                <a:latin typeface="Raleway" pitchFamily="2" charset="0"/>
              </a:rPr>
              <a:t>OPORTUNIDADES</a:t>
            </a:r>
          </a:p>
          <a:p>
            <a:pPr marL="144000" indent="-144000">
              <a:buFont typeface="Arial" panose="020B0604020202020204" pitchFamily="34" charset="0"/>
              <a:buChar char="•"/>
            </a:pPr>
            <a:r>
              <a:rPr lang="es-ES" sz="1200" dirty="0">
                <a:latin typeface="Raleway" pitchFamily="2" charset="0"/>
              </a:rPr>
              <a:t>Mercados insuficientemente atendidos</a:t>
            </a:r>
          </a:p>
          <a:p>
            <a:pPr marL="144000" indent="-144000">
              <a:buFont typeface="Arial" panose="020B0604020202020204" pitchFamily="34" charset="0"/>
              <a:buChar char="•"/>
            </a:pPr>
            <a:r>
              <a:rPr lang="es-ES" sz="1200" dirty="0">
                <a:latin typeface="Raleway" pitchFamily="2" charset="0"/>
              </a:rPr>
              <a:t>Pocos competidores en la zona</a:t>
            </a:r>
          </a:p>
          <a:p>
            <a:pPr marL="144000" indent="-144000">
              <a:buFont typeface="Arial" panose="020B0604020202020204" pitchFamily="34" charset="0"/>
              <a:buChar char="•"/>
            </a:pPr>
            <a:r>
              <a:rPr lang="es-ES" sz="1200" dirty="0">
                <a:latin typeface="Raleway" pitchFamily="2" charset="0"/>
              </a:rPr>
              <a:t>Necesidad emergente que puede cubrir</a:t>
            </a:r>
          </a:p>
          <a:p>
            <a:pPr marL="144000" indent="-144000">
              <a:buFont typeface="Arial" panose="020B0604020202020204" pitchFamily="34" charset="0"/>
              <a:buChar char="•"/>
            </a:pPr>
            <a:r>
              <a:rPr lang="es-ES" sz="1200" dirty="0">
                <a:latin typeface="Raleway" pitchFamily="2" charset="0"/>
              </a:rPr>
              <a:t>Participación en el proyecto </a:t>
            </a:r>
            <a:endParaRPr lang="en-IE" sz="1200" dirty="0">
              <a:latin typeface="Raleway" pitchFamily="2" charset="0"/>
            </a:endParaRPr>
          </a:p>
        </p:txBody>
      </p:sp>
    </p:spTree>
    <p:extLst>
      <p:ext uri="{BB962C8B-B14F-4D97-AF65-F5344CB8AC3E}">
        <p14:creationId xmlns:p14="http://schemas.microsoft.com/office/powerpoint/2010/main" val="24981266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6B45A77-C6A2-C73F-F1ED-B514DF405BE0}"/>
              </a:ext>
            </a:extLst>
          </p:cNvPr>
          <p:cNvSpPr>
            <a:spLocks noGrp="1"/>
          </p:cNvSpPr>
          <p:nvPr>
            <p:ph type="body" sz="quarter" idx="20"/>
          </p:nvPr>
        </p:nvSpPr>
        <p:spPr>
          <a:xfrm>
            <a:off x="5865846" y="1565252"/>
            <a:ext cx="6227824" cy="3568943"/>
          </a:xfrm>
        </p:spPr>
        <p:txBody>
          <a:bodyPr vert="horz" lIns="91440" tIns="45720" rIns="91440" bIns="45720" rtlCol="0" anchor="t">
            <a:noAutofit/>
          </a:bodyPr>
          <a:lstStyle/>
          <a:p>
            <a:pPr algn="just"/>
            <a:r>
              <a:rPr lang="es-ES" sz="2000" b="0" i="0" dirty="0">
                <a:solidFill>
                  <a:srgbClr val="000000"/>
                </a:solidFill>
                <a:effectLst/>
                <a:latin typeface="Inter"/>
              </a:rPr>
              <a:t>Un plan de marketing exitoso le permitirá ampliar su negocio de diversas maneras. Para apoyar directamente este crecimiento, tiene que determinar cómo quiere que crezca su empresa a largo plazo. Aquí es donde entran en juego las estrategias de crecimiento.</a:t>
            </a:r>
            <a:endParaRPr lang="es-ES" sz="2000">
              <a:cs typeface="Calibri"/>
            </a:endParaRPr>
          </a:p>
          <a:p>
            <a:pPr algn="just"/>
            <a:r>
              <a:rPr lang="es-ES" sz="2000" b="0" i="0" dirty="0">
                <a:solidFill>
                  <a:srgbClr val="000000"/>
                </a:solidFill>
                <a:effectLst/>
                <a:latin typeface="Inter"/>
              </a:rPr>
              <a:t>Las estrategias de crecimiento, también conocidas como estrategias producto-mercado, tienen como objetivo </a:t>
            </a:r>
            <a:r>
              <a:rPr lang="es-ES" sz="2000" b="0" i="0" dirty="0">
                <a:solidFill>
                  <a:srgbClr val="000000"/>
                </a:solidFill>
                <a:effectLst/>
                <a:latin typeface="Inter"/>
                <a:hlinkClick r:id="rId2"/>
              </a:rPr>
              <a:t>aumentar su cuota de mercado</a:t>
            </a:r>
            <a:r>
              <a:rPr lang="es-ES" sz="2000" b="0" i="0" dirty="0">
                <a:solidFill>
                  <a:srgbClr val="000000"/>
                </a:solidFill>
                <a:effectLst/>
                <a:latin typeface="Inter"/>
              </a:rPr>
              <a:t> y persuadir a más clientes para que inviertan en sus productos o servicios</a:t>
            </a:r>
          </a:p>
          <a:p>
            <a:pPr algn="just"/>
            <a:endParaRPr lang="en-US" sz="2000" b="0" i="0" dirty="0">
              <a:solidFill>
                <a:srgbClr val="000000"/>
              </a:solidFill>
              <a:effectLst/>
              <a:latin typeface="Inter"/>
            </a:endParaRPr>
          </a:p>
          <a:p>
            <a:pPr algn="just"/>
            <a:endParaRPr lang="en-GB" sz="2000" dirty="0">
              <a:cs typeface="Calibri" panose="020F0502020204030204"/>
            </a:endParaRPr>
          </a:p>
        </p:txBody>
      </p:sp>
      <p:sp>
        <p:nvSpPr>
          <p:cNvPr id="3" name="Textplatzhalter 2">
            <a:extLst>
              <a:ext uri="{FF2B5EF4-FFF2-40B4-BE49-F238E27FC236}">
                <a16:creationId xmlns:a16="http://schemas.microsoft.com/office/drawing/2014/main" id="{0A07CC33-6F93-8D36-1C52-F26A67D9F210}"/>
              </a:ext>
            </a:extLst>
          </p:cNvPr>
          <p:cNvSpPr>
            <a:spLocks noGrp="1"/>
          </p:cNvSpPr>
          <p:nvPr>
            <p:ph type="body" sz="quarter" idx="22"/>
          </p:nvPr>
        </p:nvSpPr>
        <p:spPr>
          <a:solidFill>
            <a:srgbClr val="FFD100"/>
          </a:solidFill>
        </p:spPr>
        <p:txBody>
          <a:bodyPr/>
          <a:lstStyle/>
          <a:p>
            <a:r>
              <a:rPr lang="en-GB" dirty="0" err="1"/>
              <a:t>Estrategias</a:t>
            </a:r>
            <a:r>
              <a:rPr lang="en-GB" dirty="0"/>
              <a:t> de </a:t>
            </a:r>
            <a:r>
              <a:rPr lang="en-GB" dirty="0" err="1"/>
              <a:t>crecimiento</a:t>
            </a:r>
            <a:endParaRPr lang="en-GB" dirty="0"/>
          </a:p>
        </p:txBody>
      </p:sp>
      <p:sp>
        <p:nvSpPr>
          <p:cNvPr id="4" name="Textplatzhalter 3">
            <a:extLst>
              <a:ext uri="{FF2B5EF4-FFF2-40B4-BE49-F238E27FC236}">
                <a16:creationId xmlns:a16="http://schemas.microsoft.com/office/drawing/2014/main" id="{1EA989F2-8051-D06E-0A07-8FCB42C2D9EC}"/>
              </a:ext>
            </a:extLst>
          </p:cNvPr>
          <p:cNvSpPr>
            <a:spLocks noGrp="1"/>
          </p:cNvSpPr>
          <p:nvPr>
            <p:ph type="body" sz="quarter" idx="23"/>
          </p:nvPr>
        </p:nvSpPr>
        <p:spPr>
          <a:xfrm>
            <a:off x="706438" y="787607"/>
            <a:ext cx="3925726" cy="3433969"/>
          </a:xfrm>
        </p:spPr>
        <p:txBody>
          <a:bodyPr/>
          <a:lstStyle/>
          <a:p>
            <a:r>
              <a:rPr lang="es-ES" b="1" dirty="0"/>
              <a:t>Cómo crear estrategias de marketing eficaces para su empresa</a:t>
            </a:r>
            <a:endParaRPr lang="en-GB" dirty="0"/>
          </a:p>
        </p:txBody>
      </p:sp>
      <p:sp>
        <p:nvSpPr>
          <p:cNvPr id="5" name="Textplatzhalter 4">
            <a:extLst>
              <a:ext uri="{FF2B5EF4-FFF2-40B4-BE49-F238E27FC236}">
                <a16:creationId xmlns:a16="http://schemas.microsoft.com/office/drawing/2014/main" id="{9C30AA76-B068-00F0-D5EF-205F7BBB4EEC}"/>
              </a:ext>
            </a:extLst>
          </p:cNvPr>
          <p:cNvSpPr>
            <a:spLocks noGrp="1"/>
          </p:cNvSpPr>
          <p:nvPr>
            <p:ph type="body" sz="quarter" idx="24"/>
          </p:nvPr>
        </p:nvSpPr>
        <p:spPr/>
        <p:txBody>
          <a:bodyPr/>
          <a:lstStyle/>
          <a:p>
            <a:r>
              <a:rPr lang="en-GB" b="1"/>
              <a:t>3</a:t>
            </a:r>
          </a:p>
        </p:txBody>
      </p:sp>
      <p:sp>
        <p:nvSpPr>
          <p:cNvPr id="6" name="TextBox 5">
            <a:extLst>
              <a:ext uri="{FF2B5EF4-FFF2-40B4-BE49-F238E27FC236}">
                <a16:creationId xmlns:a16="http://schemas.microsoft.com/office/drawing/2014/main" id="{0588CF29-BA74-ACEA-D808-E5654DCC8BD1}"/>
              </a:ext>
            </a:extLst>
          </p:cNvPr>
          <p:cNvSpPr txBox="1"/>
          <p:nvPr/>
        </p:nvSpPr>
        <p:spPr>
          <a:xfrm>
            <a:off x="5360606" y="5483809"/>
            <a:ext cx="6969841" cy="1323439"/>
          </a:xfrm>
          <a:prstGeom prst="rect">
            <a:avLst/>
          </a:prstGeom>
          <a:noFill/>
        </p:spPr>
        <p:txBody>
          <a:bodyPr wrap="square" rtlCol="0">
            <a:spAutoFit/>
          </a:bodyPr>
          <a:lstStyle/>
          <a:p>
            <a:pPr marL="0" lvl="1" algn="ctr"/>
            <a:r>
              <a:rPr lang="de-DE" sz="2000" dirty="0">
                <a:solidFill>
                  <a:srgbClr val="000000"/>
                </a:solidFill>
                <a:highlight>
                  <a:srgbClr val="FED100"/>
                </a:highlight>
              </a:rPr>
              <a:t> Algunas herramientas útiles :</a:t>
            </a:r>
            <a:r>
              <a:rPr lang="de-DE" sz="2000" dirty="0">
                <a:solidFill>
                  <a:srgbClr val="000000"/>
                </a:solidFill>
              </a:rPr>
              <a:t> </a:t>
            </a:r>
          </a:p>
          <a:p>
            <a:pPr marL="0" lvl="1" algn="ctr"/>
            <a:r>
              <a:rPr lang="de-DE" sz="2000" dirty="0">
                <a:solidFill>
                  <a:srgbClr val="000000"/>
                </a:solidFill>
              </a:rPr>
              <a:t>La Matriz de Ansoff</a:t>
            </a:r>
          </a:p>
          <a:p>
            <a:pPr marL="0" lvl="1" algn="ctr"/>
            <a:r>
              <a:rPr lang="es-ES" sz="2000" dirty="0">
                <a:solidFill>
                  <a:srgbClr val="000000"/>
                </a:solidFill>
              </a:rPr>
              <a:t>Modelo de comercialización de STP </a:t>
            </a:r>
            <a:r>
              <a:rPr lang="de-DE" sz="2000" dirty="0">
                <a:solidFill>
                  <a:srgbClr val="000000"/>
                </a:solidFill>
              </a:rPr>
              <a:t>(Module 3)</a:t>
            </a:r>
          </a:p>
          <a:p>
            <a:pPr marL="0" lvl="1" algn="ctr"/>
            <a:r>
              <a:rPr lang="de-DE" sz="2000" dirty="0">
                <a:solidFill>
                  <a:srgbClr val="000000"/>
                </a:solidFill>
              </a:rPr>
              <a:t>Matriz BCG</a:t>
            </a:r>
          </a:p>
        </p:txBody>
      </p:sp>
      <p:grpSp>
        <p:nvGrpSpPr>
          <p:cNvPr id="7" name="Graphic 3">
            <a:extLst>
              <a:ext uri="{FF2B5EF4-FFF2-40B4-BE49-F238E27FC236}">
                <a16:creationId xmlns:a16="http://schemas.microsoft.com/office/drawing/2014/main" id="{F9AEFD12-8C12-061F-51E8-2F687C21B4C2}"/>
              </a:ext>
            </a:extLst>
          </p:cNvPr>
          <p:cNvGrpSpPr/>
          <p:nvPr/>
        </p:nvGrpSpPr>
        <p:grpSpPr>
          <a:xfrm>
            <a:off x="1610665" y="3203418"/>
            <a:ext cx="2579258" cy="2701361"/>
            <a:chOff x="2453684" y="1880578"/>
            <a:chExt cx="1089670" cy="1206815"/>
          </a:xfrm>
        </p:grpSpPr>
        <p:sp>
          <p:nvSpPr>
            <p:cNvPr id="8" name="Freeform 1379">
              <a:extLst>
                <a:ext uri="{FF2B5EF4-FFF2-40B4-BE49-F238E27FC236}">
                  <a16:creationId xmlns:a16="http://schemas.microsoft.com/office/drawing/2014/main" id="{C52D258B-B15F-0A96-8A32-F637C533A2E3}"/>
                </a:ext>
              </a:extLst>
            </p:cNvPr>
            <p:cNvSpPr/>
            <p:nvPr/>
          </p:nvSpPr>
          <p:spPr>
            <a:xfrm>
              <a:off x="2463532" y="2012230"/>
              <a:ext cx="1079822" cy="1075163"/>
            </a:xfrm>
            <a:custGeom>
              <a:avLst/>
              <a:gdLst>
                <a:gd name="connsiteX0" fmla="*/ 1054346 w 1079822"/>
                <a:gd name="connsiteY0" fmla="*/ 496440 h 1075163"/>
                <a:gd name="connsiteX1" fmla="*/ 936407 w 1079822"/>
                <a:gd name="connsiteY1" fmla="*/ 493697 h 1075163"/>
                <a:gd name="connsiteX2" fmla="*/ 936407 w 1079822"/>
                <a:gd name="connsiteY2" fmla="*/ 202965 h 1075163"/>
                <a:gd name="connsiteX3" fmla="*/ 919950 w 1079822"/>
                <a:gd name="connsiteY3" fmla="*/ 186508 h 1075163"/>
                <a:gd name="connsiteX4" fmla="*/ 903494 w 1079822"/>
                <a:gd name="connsiteY4" fmla="*/ 202965 h 1075163"/>
                <a:gd name="connsiteX5" fmla="*/ 903494 w 1079822"/>
                <a:gd name="connsiteY5" fmla="*/ 518382 h 1075163"/>
                <a:gd name="connsiteX6" fmla="*/ 782812 w 1079822"/>
                <a:gd name="connsiteY6" fmla="*/ 600665 h 1075163"/>
                <a:gd name="connsiteX7" fmla="*/ 782812 w 1079822"/>
                <a:gd name="connsiteY7" fmla="*/ 79540 h 1075163"/>
                <a:gd name="connsiteX8" fmla="*/ 826696 w 1079822"/>
                <a:gd name="connsiteY8" fmla="*/ 35656 h 1075163"/>
                <a:gd name="connsiteX9" fmla="*/ 859610 w 1079822"/>
                <a:gd name="connsiteY9" fmla="*/ 35656 h 1075163"/>
                <a:gd name="connsiteX10" fmla="*/ 903494 w 1079822"/>
                <a:gd name="connsiteY10" fmla="*/ 79540 h 1075163"/>
                <a:gd name="connsiteX11" fmla="*/ 903494 w 1079822"/>
                <a:gd name="connsiteY11" fmla="*/ 131653 h 1075163"/>
                <a:gd name="connsiteX12" fmla="*/ 919950 w 1079822"/>
                <a:gd name="connsiteY12" fmla="*/ 148109 h 1075163"/>
                <a:gd name="connsiteX13" fmla="*/ 936407 w 1079822"/>
                <a:gd name="connsiteY13" fmla="*/ 131653 h 1075163"/>
                <a:gd name="connsiteX14" fmla="*/ 936407 w 1079822"/>
                <a:gd name="connsiteY14" fmla="*/ 79540 h 1075163"/>
                <a:gd name="connsiteX15" fmla="*/ 856867 w 1079822"/>
                <a:gd name="connsiteY15" fmla="*/ 0 h 1075163"/>
                <a:gd name="connsiteX16" fmla="*/ 823954 w 1079822"/>
                <a:gd name="connsiteY16" fmla="*/ 0 h 1075163"/>
                <a:gd name="connsiteX17" fmla="*/ 744413 w 1079822"/>
                <a:gd name="connsiteY17" fmla="*/ 79540 h 1075163"/>
                <a:gd name="connsiteX18" fmla="*/ 744413 w 1079822"/>
                <a:gd name="connsiteY18" fmla="*/ 614379 h 1075163"/>
                <a:gd name="connsiteX19" fmla="*/ 711500 w 1079822"/>
                <a:gd name="connsiteY19" fmla="*/ 619864 h 1075163"/>
                <a:gd name="connsiteX20" fmla="*/ 711500 w 1079822"/>
                <a:gd name="connsiteY20" fmla="*/ 249592 h 1075163"/>
                <a:gd name="connsiteX21" fmla="*/ 631960 w 1079822"/>
                <a:gd name="connsiteY21" fmla="*/ 170052 h 1075163"/>
                <a:gd name="connsiteX22" fmla="*/ 601789 w 1079822"/>
                <a:gd name="connsiteY22" fmla="*/ 170052 h 1075163"/>
                <a:gd name="connsiteX23" fmla="*/ 522249 w 1079822"/>
                <a:gd name="connsiteY23" fmla="*/ 249592 h 1075163"/>
                <a:gd name="connsiteX24" fmla="*/ 522249 w 1079822"/>
                <a:gd name="connsiteY24" fmla="*/ 430614 h 1075163"/>
                <a:gd name="connsiteX25" fmla="*/ 489336 w 1079822"/>
                <a:gd name="connsiteY25" fmla="*/ 447070 h 1075163"/>
                <a:gd name="connsiteX26" fmla="*/ 489336 w 1079822"/>
                <a:gd name="connsiteY26" fmla="*/ 386730 h 1075163"/>
                <a:gd name="connsiteX27" fmla="*/ 418024 w 1079822"/>
                <a:gd name="connsiteY27" fmla="*/ 315418 h 1075163"/>
                <a:gd name="connsiteX28" fmla="*/ 371397 w 1079822"/>
                <a:gd name="connsiteY28" fmla="*/ 315418 h 1075163"/>
                <a:gd name="connsiteX29" fmla="*/ 300085 w 1079822"/>
                <a:gd name="connsiteY29" fmla="*/ 386730 h 1075163"/>
                <a:gd name="connsiteX30" fmla="*/ 300085 w 1079822"/>
                <a:gd name="connsiteY30" fmla="*/ 548552 h 1075163"/>
                <a:gd name="connsiteX31" fmla="*/ 242487 w 1079822"/>
                <a:gd name="connsiteY31" fmla="*/ 578723 h 1075163"/>
                <a:gd name="connsiteX32" fmla="*/ 80663 w 1079822"/>
                <a:gd name="connsiteY32" fmla="*/ 625350 h 1075163"/>
                <a:gd name="connsiteX33" fmla="*/ 14837 w 1079822"/>
                <a:gd name="connsiteY33" fmla="*/ 677463 h 1075163"/>
                <a:gd name="connsiteX34" fmla="*/ 3866 w 1079822"/>
                <a:gd name="connsiteY34" fmla="*/ 759745 h 1075163"/>
                <a:gd name="connsiteX35" fmla="*/ 23066 w 1079822"/>
                <a:gd name="connsiteY35" fmla="*/ 828315 h 1075163"/>
                <a:gd name="connsiteX36" fmla="*/ 45007 w 1079822"/>
                <a:gd name="connsiteY36" fmla="*/ 842028 h 1075163"/>
                <a:gd name="connsiteX37" fmla="*/ 58721 w 1079822"/>
                <a:gd name="connsiteY37" fmla="*/ 820086 h 1075163"/>
                <a:gd name="connsiteX38" fmla="*/ 39522 w 1079822"/>
                <a:gd name="connsiteY38" fmla="*/ 751517 h 1075163"/>
                <a:gd name="connsiteX39" fmla="*/ 91635 w 1079822"/>
                <a:gd name="connsiteY39" fmla="*/ 658263 h 1075163"/>
                <a:gd name="connsiteX40" fmla="*/ 239744 w 1079822"/>
                <a:gd name="connsiteY40" fmla="*/ 617122 h 1075163"/>
                <a:gd name="connsiteX41" fmla="*/ 352198 w 1079822"/>
                <a:gd name="connsiteY41" fmla="*/ 913340 h 1075163"/>
                <a:gd name="connsiteX42" fmla="*/ 300085 w 1079822"/>
                <a:gd name="connsiteY42" fmla="*/ 1012080 h 1075163"/>
                <a:gd name="connsiteX43" fmla="*/ 187632 w 1079822"/>
                <a:gd name="connsiteY43" fmla="*/ 1036764 h 1075163"/>
                <a:gd name="connsiteX44" fmla="*/ 99863 w 1079822"/>
                <a:gd name="connsiteY44" fmla="*/ 984652 h 1075163"/>
                <a:gd name="connsiteX45" fmla="*/ 77921 w 1079822"/>
                <a:gd name="connsiteY45" fmla="*/ 896884 h 1075163"/>
                <a:gd name="connsiteX46" fmla="*/ 55979 w 1079822"/>
                <a:gd name="connsiteY46" fmla="*/ 883170 h 1075163"/>
                <a:gd name="connsiteX47" fmla="*/ 42265 w 1079822"/>
                <a:gd name="connsiteY47" fmla="*/ 905112 h 1075163"/>
                <a:gd name="connsiteX48" fmla="*/ 64207 w 1079822"/>
                <a:gd name="connsiteY48" fmla="*/ 992880 h 1075163"/>
                <a:gd name="connsiteX49" fmla="*/ 168432 w 1079822"/>
                <a:gd name="connsiteY49" fmla="*/ 1075163 h 1075163"/>
                <a:gd name="connsiteX50" fmla="*/ 305570 w 1079822"/>
                <a:gd name="connsiteY50" fmla="*/ 1047736 h 1075163"/>
                <a:gd name="connsiteX51" fmla="*/ 376882 w 1079822"/>
                <a:gd name="connsiteY51" fmla="*/ 992880 h 1075163"/>
                <a:gd name="connsiteX52" fmla="*/ 387853 w 1079822"/>
                <a:gd name="connsiteY52" fmla="*/ 918825 h 1075163"/>
                <a:gd name="connsiteX53" fmla="*/ 774584 w 1079822"/>
                <a:gd name="connsiteY53" fmla="*/ 825572 h 1075163"/>
                <a:gd name="connsiteX54" fmla="*/ 862352 w 1079822"/>
                <a:gd name="connsiteY54" fmla="*/ 781687 h 1075163"/>
                <a:gd name="connsiteX55" fmla="*/ 1051603 w 1079822"/>
                <a:gd name="connsiteY55" fmla="*/ 628093 h 1075163"/>
                <a:gd name="connsiteX56" fmla="*/ 1054346 w 1079822"/>
                <a:gd name="connsiteY56" fmla="*/ 496440 h 1075163"/>
                <a:gd name="connsiteX57" fmla="*/ 1054346 w 1079822"/>
                <a:gd name="connsiteY57" fmla="*/ 496440 h 1075163"/>
                <a:gd name="connsiteX58" fmla="*/ 599047 w 1079822"/>
                <a:gd name="connsiteY58" fmla="*/ 202965 h 1075163"/>
                <a:gd name="connsiteX59" fmla="*/ 629217 w 1079822"/>
                <a:gd name="connsiteY59" fmla="*/ 202965 h 1075163"/>
                <a:gd name="connsiteX60" fmla="*/ 673101 w 1079822"/>
                <a:gd name="connsiteY60" fmla="*/ 246849 h 1075163"/>
                <a:gd name="connsiteX61" fmla="*/ 673101 w 1079822"/>
                <a:gd name="connsiteY61" fmla="*/ 619864 h 1075163"/>
                <a:gd name="connsiteX62" fmla="*/ 560648 w 1079822"/>
                <a:gd name="connsiteY62" fmla="*/ 619864 h 1075163"/>
                <a:gd name="connsiteX63" fmla="*/ 557905 w 1079822"/>
                <a:gd name="connsiteY63" fmla="*/ 611636 h 1075163"/>
                <a:gd name="connsiteX64" fmla="*/ 590818 w 1079822"/>
                <a:gd name="connsiteY64" fmla="*/ 586951 h 1075163"/>
                <a:gd name="connsiteX65" fmla="*/ 648416 w 1079822"/>
                <a:gd name="connsiteY65" fmla="*/ 488212 h 1075163"/>
                <a:gd name="connsiteX66" fmla="*/ 620989 w 1079822"/>
                <a:gd name="connsiteY66" fmla="*/ 416900 h 1075163"/>
                <a:gd name="connsiteX67" fmla="*/ 552419 w 1079822"/>
                <a:gd name="connsiteY67" fmla="*/ 408672 h 1075163"/>
                <a:gd name="connsiteX68" fmla="*/ 552419 w 1079822"/>
                <a:gd name="connsiteY68" fmla="*/ 249592 h 1075163"/>
                <a:gd name="connsiteX69" fmla="*/ 599047 w 1079822"/>
                <a:gd name="connsiteY69" fmla="*/ 202965 h 1075163"/>
                <a:gd name="connsiteX70" fmla="*/ 599047 w 1079822"/>
                <a:gd name="connsiteY70" fmla="*/ 202965 h 1075163"/>
                <a:gd name="connsiteX71" fmla="*/ 332998 w 1079822"/>
                <a:gd name="connsiteY71" fmla="*/ 386730 h 1075163"/>
                <a:gd name="connsiteX72" fmla="*/ 368654 w 1079822"/>
                <a:gd name="connsiteY72" fmla="*/ 351074 h 1075163"/>
                <a:gd name="connsiteX73" fmla="*/ 415281 w 1079822"/>
                <a:gd name="connsiteY73" fmla="*/ 351074 h 1075163"/>
                <a:gd name="connsiteX74" fmla="*/ 450937 w 1079822"/>
                <a:gd name="connsiteY74" fmla="*/ 386730 h 1075163"/>
                <a:gd name="connsiteX75" fmla="*/ 450937 w 1079822"/>
                <a:gd name="connsiteY75" fmla="*/ 466270 h 1075163"/>
                <a:gd name="connsiteX76" fmla="*/ 330255 w 1079822"/>
                <a:gd name="connsiteY76" fmla="*/ 529353 h 1075163"/>
                <a:gd name="connsiteX77" fmla="*/ 332998 w 1079822"/>
                <a:gd name="connsiteY77" fmla="*/ 386730 h 1075163"/>
                <a:gd name="connsiteX78" fmla="*/ 332998 w 1079822"/>
                <a:gd name="connsiteY78" fmla="*/ 386730 h 1075163"/>
                <a:gd name="connsiteX79" fmla="*/ 1024176 w 1079822"/>
                <a:gd name="connsiteY79" fmla="*/ 595180 h 1075163"/>
                <a:gd name="connsiteX80" fmla="*/ 834924 w 1079822"/>
                <a:gd name="connsiteY80" fmla="*/ 748774 h 1075163"/>
                <a:gd name="connsiteX81" fmla="*/ 760870 w 1079822"/>
                <a:gd name="connsiteY81" fmla="*/ 784430 h 1075163"/>
                <a:gd name="connsiteX82" fmla="*/ 371397 w 1079822"/>
                <a:gd name="connsiteY82" fmla="*/ 880427 h 1075163"/>
                <a:gd name="connsiteX83" fmla="*/ 267172 w 1079822"/>
                <a:gd name="connsiteY83" fmla="*/ 600665 h 1075163"/>
                <a:gd name="connsiteX84" fmla="*/ 566133 w 1079822"/>
                <a:gd name="connsiteY84" fmla="*/ 441585 h 1075163"/>
                <a:gd name="connsiteX85" fmla="*/ 601789 w 1079822"/>
                <a:gd name="connsiteY85" fmla="*/ 444328 h 1075163"/>
                <a:gd name="connsiteX86" fmla="*/ 615503 w 1079822"/>
                <a:gd name="connsiteY86" fmla="*/ 479983 h 1075163"/>
                <a:gd name="connsiteX87" fmla="*/ 568876 w 1079822"/>
                <a:gd name="connsiteY87" fmla="*/ 559524 h 1075163"/>
                <a:gd name="connsiteX88" fmla="*/ 535963 w 1079822"/>
                <a:gd name="connsiteY88" fmla="*/ 584208 h 1075163"/>
                <a:gd name="connsiteX89" fmla="*/ 524992 w 1079822"/>
                <a:gd name="connsiteY89" fmla="*/ 628093 h 1075163"/>
                <a:gd name="connsiteX90" fmla="*/ 563391 w 1079822"/>
                <a:gd name="connsiteY90" fmla="*/ 655520 h 1075163"/>
                <a:gd name="connsiteX91" fmla="*/ 692301 w 1079822"/>
                <a:gd name="connsiteY91" fmla="*/ 655520 h 1075163"/>
                <a:gd name="connsiteX92" fmla="*/ 692301 w 1079822"/>
                <a:gd name="connsiteY92" fmla="*/ 655520 h 1075163"/>
                <a:gd name="connsiteX93" fmla="*/ 818468 w 1079822"/>
                <a:gd name="connsiteY93" fmla="*/ 614379 h 1075163"/>
                <a:gd name="connsiteX94" fmla="*/ 961092 w 1079822"/>
                <a:gd name="connsiteY94" fmla="*/ 512897 h 1075163"/>
                <a:gd name="connsiteX95" fmla="*/ 1024176 w 1079822"/>
                <a:gd name="connsiteY95" fmla="*/ 518382 h 1075163"/>
                <a:gd name="connsiteX96" fmla="*/ 1024176 w 1079822"/>
                <a:gd name="connsiteY96" fmla="*/ 595180 h 1075163"/>
                <a:gd name="connsiteX97" fmla="*/ 1024176 w 1079822"/>
                <a:gd name="connsiteY97" fmla="*/ 595180 h 107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79822" h="1075163">
                  <a:moveTo>
                    <a:pt x="1054346" y="496440"/>
                  </a:moveTo>
                  <a:cubicBezTo>
                    <a:pt x="999490" y="441585"/>
                    <a:pt x="936407" y="493697"/>
                    <a:pt x="936407" y="493697"/>
                  </a:cubicBezTo>
                  <a:lnTo>
                    <a:pt x="936407" y="202965"/>
                  </a:lnTo>
                  <a:cubicBezTo>
                    <a:pt x="936407" y="191993"/>
                    <a:pt x="928179" y="186508"/>
                    <a:pt x="919950" y="186508"/>
                  </a:cubicBezTo>
                  <a:cubicBezTo>
                    <a:pt x="908979" y="186508"/>
                    <a:pt x="903494" y="194736"/>
                    <a:pt x="903494" y="202965"/>
                  </a:cubicBezTo>
                  <a:lnTo>
                    <a:pt x="903494" y="518382"/>
                  </a:lnTo>
                  <a:cubicBezTo>
                    <a:pt x="903494" y="518382"/>
                    <a:pt x="818468" y="584208"/>
                    <a:pt x="782812" y="600665"/>
                  </a:cubicBezTo>
                  <a:lnTo>
                    <a:pt x="782812" y="79540"/>
                  </a:lnTo>
                  <a:cubicBezTo>
                    <a:pt x="782812" y="54855"/>
                    <a:pt x="802011" y="35656"/>
                    <a:pt x="826696" y="35656"/>
                  </a:cubicBezTo>
                  <a:lnTo>
                    <a:pt x="859610" y="35656"/>
                  </a:lnTo>
                  <a:cubicBezTo>
                    <a:pt x="884294" y="35656"/>
                    <a:pt x="903494" y="54855"/>
                    <a:pt x="903494" y="79540"/>
                  </a:cubicBezTo>
                  <a:lnTo>
                    <a:pt x="903494" y="131653"/>
                  </a:lnTo>
                  <a:cubicBezTo>
                    <a:pt x="903494" y="142624"/>
                    <a:pt x="911722" y="148109"/>
                    <a:pt x="919950" y="148109"/>
                  </a:cubicBezTo>
                  <a:cubicBezTo>
                    <a:pt x="930921" y="148109"/>
                    <a:pt x="936407" y="139881"/>
                    <a:pt x="936407" y="131653"/>
                  </a:cubicBezTo>
                  <a:lnTo>
                    <a:pt x="936407" y="79540"/>
                  </a:lnTo>
                  <a:cubicBezTo>
                    <a:pt x="936407" y="35656"/>
                    <a:pt x="900751" y="0"/>
                    <a:pt x="856867" y="0"/>
                  </a:cubicBezTo>
                  <a:lnTo>
                    <a:pt x="823954" y="0"/>
                  </a:lnTo>
                  <a:cubicBezTo>
                    <a:pt x="780069" y="0"/>
                    <a:pt x="744413" y="35656"/>
                    <a:pt x="744413" y="79540"/>
                  </a:cubicBezTo>
                  <a:lnTo>
                    <a:pt x="744413" y="614379"/>
                  </a:lnTo>
                  <a:cubicBezTo>
                    <a:pt x="733442" y="617122"/>
                    <a:pt x="722471" y="619864"/>
                    <a:pt x="711500" y="619864"/>
                  </a:cubicBezTo>
                  <a:lnTo>
                    <a:pt x="711500" y="249592"/>
                  </a:lnTo>
                  <a:cubicBezTo>
                    <a:pt x="711500" y="205707"/>
                    <a:pt x="675844" y="170052"/>
                    <a:pt x="631960" y="170052"/>
                  </a:cubicBezTo>
                  <a:lnTo>
                    <a:pt x="601789" y="170052"/>
                  </a:lnTo>
                  <a:cubicBezTo>
                    <a:pt x="557905" y="170052"/>
                    <a:pt x="522249" y="205707"/>
                    <a:pt x="522249" y="249592"/>
                  </a:cubicBezTo>
                  <a:lnTo>
                    <a:pt x="522249" y="430614"/>
                  </a:lnTo>
                  <a:lnTo>
                    <a:pt x="489336" y="447070"/>
                  </a:lnTo>
                  <a:lnTo>
                    <a:pt x="489336" y="386730"/>
                  </a:lnTo>
                  <a:cubicBezTo>
                    <a:pt x="489336" y="348331"/>
                    <a:pt x="456422" y="315418"/>
                    <a:pt x="418024" y="315418"/>
                  </a:cubicBezTo>
                  <a:lnTo>
                    <a:pt x="371397" y="315418"/>
                  </a:lnTo>
                  <a:cubicBezTo>
                    <a:pt x="332998" y="315418"/>
                    <a:pt x="300085" y="348331"/>
                    <a:pt x="300085" y="386730"/>
                  </a:cubicBezTo>
                  <a:lnTo>
                    <a:pt x="300085" y="548552"/>
                  </a:lnTo>
                  <a:lnTo>
                    <a:pt x="242487" y="578723"/>
                  </a:lnTo>
                  <a:lnTo>
                    <a:pt x="80663" y="625350"/>
                  </a:lnTo>
                  <a:cubicBezTo>
                    <a:pt x="53236" y="633578"/>
                    <a:pt x="28551" y="652778"/>
                    <a:pt x="14837" y="677463"/>
                  </a:cubicBezTo>
                  <a:cubicBezTo>
                    <a:pt x="1123" y="702147"/>
                    <a:pt x="-4362" y="732318"/>
                    <a:pt x="3866" y="759745"/>
                  </a:cubicBezTo>
                  <a:lnTo>
                    <a:pt x="23066" y="828315"/>
                  </a:lnTo>
                  <a:cubicBezTo>
                    <a:pt x="25808" y="836542"/>
                    <a:pt x="34036" y="842028"/>
                    <a:pt x="45007" y="842028"/>
                  </a:cubicBezTo>
                  <a:cubicBezTo>
                    <a:pt x="53236" y="839285"/>
                    <a:pt x="58721" y="831057"/>
                    <a:pt x="58721" y="820086"/>
                  </a:cubicBezTo>
                  <a:lnTo>
                    <a:pt x="39522" y="751517"/>
                  </a:lnTo>
                  <a:cubicBezTo>
                    <a:pt x="28551" y="710376"/>
                    <a:pt x="53236" y="669234"/>
                    <a:pt x="91635" y="658263"/>
                  </a:cubicBezTo>
                  <a:lnTo>
                    <a:pt x="239744" y="617122"/>
                  </a:lnTo>
                  <a:lnTo>
                    <a:pt x="352198" y="913340"/>
                  </a:lnTo>
                  <a:cubicBezTo>
                    <a:pt x="360426" y="932539"/>
                    <a:pt x="357683" y="990137"/>
                    <a:pt x="300085" y="1012080"/>
                  </a:cubicBezTo>
                  <a:lnTo>
                    <a:pt x="187632" y="1036764"/>
                  </a:lnTo>
                  <a:cubicBezTo>
                    <a:pt x="149233" y="1044993"/>
                    <a:pt x="110834" y="1023050"/>
                    <a:pt x="99863" y="984652"/>
                  </a:cubicBezTo>
                  <a:lnTo>
                    <a:pt x="77921" y="896884"/>
                  </a:lnTo>
                  <a:cubicBezTo>
                    <a:pt x="75178" y="888655"/>
                    <a:pt x="66950" y="883170"/>
                    <a:pt x="55979" y="883170"/>
                  </a:cubicBezTo>
                  <a:cubicBezTo>
                    <a:pt x="47750" y="885912"/>
                    <a:pt x="42265" y="894141"/>
                    <a:pt x="42265" y="905112"/>
                  </a:cubicBezTo>
                  <a:lnTo>
                    <a:pt x="64207" y="992880"/>
                  </a:lnTo>
                  <a:cubicBezTo>
                    <a:pt x="77921" y="1042250"/>
                    <a:pt x="121805" y="1075163"/>
                    <a:pt x="168432" y="1075163"/>
                  </a:cubicBezTo>
                  <a:cubicBezTo>
                    <a:pt x="204088" y="1075163"/>
                    <a:pt x="305570" y="1047736"/>
                    <a:pt x="305570" y="1047736"/>
                  </a:cubicBezTo>
                  <a:cubicBezTo>
                    <a:pt x="335741" y="1039507"/>
                    <a:pt x="363169" y="1020308"/>
                    <a:pt x="376882" y="992880"/>
                  </a:cubicBezTo>
                  <a:cubicBezTo>
                    <a:pt x="387853" y="970938"/>
                    <a:pt x="393339" y="943510"/>
                    <a:pt x="387853" y="918825"/>
                  </a:cubicBezTo>
                  <a:lnTo>
                    <a:pt x="774584" y="825572"/>
                  </a:lnTo>
                  <a:cubicBezTo>
                    <a:pt x="807497" y="817343"/>
                    <a:pt x="837667" y="803629"/>
                    <a:pt x="862352" y="781687"/>
                  </a:cubicBezTo>
                  <a:lnTo>
                    <a:pt x="1051603" y="628093"/>
                  </a:lnTo>
                  <a:cubicBezTo>
                    <a:pt x="1103716" y="570495"/>
                    <a:pt x="1070803" y="512897"/>
                    <a:pt x="1054346" y="496440"/>
                  </a:cubicBezTo>
                  <a:lnTo>
                    <a:pt x="1054346" y="496440"/>
                  </a:lnTo>
                  <a:close/>
                  <a:moveTo>
                    <a:pt x="599047" y="202965"/>
                  </a:moveTo>
                  <a:lnTo>
                    <a:pt x="629217" y="202965"/>
                  </a:lnTo>
                  <a:cubicBezTo>
                    <a:pt x="653902" y="202965"/>
                    <a:pt x="673101" y="222164"/>
                    <a:pt x="673101" y="246849"/>
                  </a:cubicBezTo>
                  <a:lnTo>
                    <a:pt x="673101" y="619864"/>
                  </a:lnTo>
                  <a:lnTo>
                    <a:pt x="560648" y="619864"/>
                  </a:lnTo>
                  <a:cubicBezTo>
                    <a:pt x="549677" y="619864"/>
                    <a:pt x="557905" y="614379"/>
                    <a:pt x="557905" y="611636"/>
                  </a:cubicBezTo>
                  <a:lnTo>
                    <a:pt x="590818" y="586951"/>
                  </a:lnTo>
                  <a:cubicBezTo>
                    <a:pt x="620989" y="562266"/>
                    <a:pt x="640188" y="529353"/>
                    <a:pt x="648416" y="488212"/>
                  </a:cubicBezTo>
                  <a:cubicBezTo>
                    <a:pt x="653902" y="460784"/>
                    <a:pt x="642931" y="433357"/>
                    <a:pt x="620989" y="416900"/>
                  </a:cubicBezTo>
                  <a:cubicBezTo>
                    <a:pt x="601789" y="400443"/>
                    <a:pt x="574362" y="397701"/>
                    <a:pt x="552419" y="408672"/>
                  </a:cubicBezTo>
                  <a:lnTo>
                    <a:pt x="552419" y="249592"/>
                  </a:lnTo>
                  <a:cubicBezTo>
                    <a:pt x="555162" y="224907"/>
                    <a:pt x="574362" y="202965"/>
                    <a:pt x="599047" y="202965"/>
                  </a:cubicBezTo>
                  <a:lnTo>
                    <a:pt x="599047" y="202965"/>
                  </a:lnTo>
                  <a:close/>
                  <a:moveTo>
                    <a:pt x="332998" y="386730"/>
                  </a:moveTo>
                  <a:cubicBezTo>
                    <a:pt x="332998" y="367530"/>
                    <a:pt x="349455" y="351074"/>
                    <a:pt x="368654" y="351074"/>
                  </a:cubicBezTo>
                  <a:lnTo>
                    <a:pt x="415281" y="351074"/>
                  </a:lnTo>
                  <a:cubicBezTo>
                    <a:pt x="434481" y="351074"/>
                    <a:pt x="450937" y="367530"/>
                    <a:pt x="450937" y="386730"/>
                  </a:cubicBezTo>
                  <a:lnTo>
                    <a:pt x="450937" y="466270"/>
                  </a:lnTo>
                  <a:lnTo>
                    <a:pt x="330255" y="529353"/>
                  </a:lnTo>
                  <a:lnTo>
                    <a:pt x="332998" y="386730"/>
                  </a:lnTo>
                  <a:lnTo>
                    <a:pt x="332998" y="386730"/>
                  </a:lnTo>
                  <a:close/>
                  <a:moveTo>
                    <a:pt x="1024176" y="595180"/>
                  </a:moveTo>
                  <a:lnTo>
                    <a:pt x="834924" y="748774"/>
                  </a:lnTo>
                  <a:cubicBezTo>
                    <a:pt x="812982" y="765231"/>
                    <a:pt x="788297" y="778945"/>
                    <a:pt x="760870" y="784430"/>
                  </a:cubicBezTo>
                  <a:lnTo>
                    <a:pt x="371397" y="880427"/>
                  </a:lnTo>
                  <a:lnTo>
                    <a:pt x="267172" y="600665"/>
                  </a:lnTo>
                  <a:lnTo>
                    <a:pt x="566133" y="441585"/>
                  </a:lnTo>
                  <a:cubicBezTo>
                    <a:pt x="577104" y="436099"/>
                    <a:pt x="590818" y="436099"/>
                    <a:pt x="601789" y="444328"/>
                  </a:cubicBezTo>
                  <a:cubicBezTo>
                    <a:pt x="612761" y="452556"/>
                    <a:pt x="618246" y="466270"/>
                    <a:pt x="615503" y="479983"/>
                  </a:cubicBezTo>
                  <a:cubicBezTo>
                    <a:pt x="607275" y="512897"/>
                    <a:pt x="593561" y="540325"/>
                    <a:pt x="568876" y="559524"/>
                  </a:cubicBezTo>
                  <a:lnTo>
                    <a:pt x="535963" y="584208"/>
                  </a:lnTo>
                  <a:cubicBezTo>
                    <a:pt x="522249" y="595180"/>
                    <a:pt x="516764" y="611636"/>
                    <a:pt x="524992" y="628093"/>
                  </a:cubicBezTo>
                  <a:cubicBezTo>
                    <a:pt x="530478" y="644549"/>
                    <a:pt x="544191" y="655520"/>
                    <a:pt x="563391" y="655520"/>
                  </a:cubicBezTo>
                  <a:lnTo>
                    <a:pt x="692301" y="655520"/>
                  </a:lnTo>
                  <a:lnTo>
                    <a:pt x="692301" y="655520"/>
                  </a:lnTo>
                  <a:cubicBezTo>
                    <a:pt x="738928" y="655520"/>
                    <a:pt x="782812" y="641807"/>
                    <a:pt x="818468" y="614379"/>
                  </a:cubicBezTo>
                  <a:lnTo>
                    <a:pt x="961092" y="512897"/>
                  </a:lnTo>
                  <a:cubicBezTo>
                    <a:pt x="980291" y="499183"/>
                    <a:pt x="1007719" y="501926"/>
                    <a:pt x="1024176" y="518382"/>
                  </a:cubicBezTo>
                  <a:cubicBezTo>
                    <a:pt x="1037889" y="532096"/>
                    <a:pt x="1057089" y="562266"/>
                    <a:pt x="1024176" y="595180"/>
                  </a:cubicBezTo>
                  <a:lnTo>
                    <a:pt x="1024176" y="595180"/>
                  </a:lnTo>
                  <a:close/>
                </a:path>
              </a:pathLst>
            </a:custGeom>
            <a:solidFill>
              <a:srgbClr val="000000"/>
            </a:solidFill>
            <a:ln w="27426" cap="flat">
              <a:noFill/>
              <a:prstDash val="solid"/>
              <a:miter/>
            </a:ln>
          </p:spPr>
          <p:txBody>
            <a:bodyPr rtlCol="0" anchor="ctr"/>
            <a:lstStyle/>
            <a:p>
              <a:endParaRPr lang="en-US"/>
            </a:p>
          </p:txBody>
        </p:sp>
        <p:sp>
          <p:nvSpPr>
            <p:cNvPr id="9" name="Freeform 1380">
              <a:extLst>
                <a:ext uri="{FF2B5EF4-FFF2-40B4-BE49-F238E27FC236}">
                  <a16:creationId xmlns:a16="http://schemas.microsoft.com/office/drawing/2014/main" id="{66D03BFE-C2A5-F3D8-2E14-9BE2F280962A}"/>
                </a:ext>
              </a:extLst>
            </p:cNvPr>
            <p:cNvSpPr/>
            <p:nvPr/>
          </p:nvSpPr>
          <p:spPr>
            <a:xfrm>
              <a:off x="2453684" y="1880578"/>
              <a:ext cx="718605" cy="569469"/>
            </a:xfrm>
            <a:custGeom>
              <a:avLst/>
              <a:gdLst>
                <a:gd name="connsiteX0" fmla="*/ 93254 w 718605"/>
                <a:gd name="connsiteY0" fmla="*/ 554038 h 569469"/>
                <a:gd name="connsiteX1" fmla="*/ 348332 w 718605"/>
                <a:gd name="connsiteY1" fmla="*/ 296218 h 569469"/>
                <a:gd name="connsiteX2" fmla="*/ 405930 w 718605"/>
                <a:gd name="connsiteY2" fmla="*/ 326389 h 569469"/>
                <a:gd name="connsiteX3" fmla="*/ 469013 w 718605"/>
                <a:gd name="connsiteY3" fmla="*/ 318160 h 569469"/>
                <a:gd name="connsiteX4" fmla="*/ 608895 w 718605"/>
                <a:gd name="connsiteY4" fmla="*/ 183765 h 569469"/>
                <a:gd name="connsiteX5" fmla="*/ 663750 w 718605"/>
                <a:gd name="connsiteY5" fmla="*/ 252334 h 569469"/>
                <a:gd name="connsiteX6" fmla="*/ 718605 w 718605"/>
                <a:gd name="connsiteY6" fmla="*/ 197479 h 569469"/>
                <a:gd name="connsiteX7" fmla="*/ 718605 w 718605"/>
                <a:gd name="connsiteY7" fmla="*/ 54855 h 569469"/>
                <a:gd name="connsiteX8" fmla="*/ 718605 w 718605"/>
                <a:gd name="connsiteY8" fmla="*/ 54855 h 569469"/>
                <a:gd name="connsiteX9" fmla="*/ 663750 w 718605"/>
                <a:gd name="connsiteY9" fmla="*/ 0 h 569469"/>
                <a:gd name="connsiteX10" fmla="*/ 523869 w 718605"/>
                <a:gd name="connsiteY10" fmla="*/ 0 h 569469"/>
                <a:gd name="connsiteX11" fmla="*/ 469013 w 718605"/>
                <a:gd name="connsiteY11" fmla="*/ 54855 h 569469"/>
                <a:gd name="connsiteX12" fmla="*/ 529354 w 718605"/>
                <a:gd name="connsiteY12" fmla="*/ 109710 h 569469"/>
                <a:gd name="connsiteX13" fmla="*/ 422386 w 718605"/>
                <a:gd name="connsiteY13" fmla="*/ 211193 h 569469"/>
                <a:gd name="connsiteX14" fmla="*/ 364788 w 718605"/>
                <a:gd name="connsiteY14" fmla="*/ 181022 h 569469"/>
                <a:gd name="connsiteX15" fmla="*/ 301704 w 718605"/>
                <a:gd name="connsiteY15" fmla="*/ 191993 h 569469"/>
                <a:gd name="connsiteX16" fmla="*/ 16457 w 718605"/>
                <a:gd name="connsiteY16" fmla="*/ 477240 h 569469"/>
                <a:gd name="connsiteX17" fmla="*/ 16457 w 718605"/>
                <a:gd name="connsiteY17" fmla="*/ 554038 h 569469"/>
                <a:gd name="connsiteX18" fmla="*/ 93254 w 718605"/>
                <a:gd name="connsiteY18" fmla="*/ 554038 h 569469"/>
                <a:gd name="connsiteX19" fmla="*/ 93254 w 718605"/>
                <a:gd name="connsiteY19" fmla="*/ 554038 h 569469"/>
                <a:gd name="connsiteX20" fmla="*/ 41141 w 718605"/>
                <a:gd name="connsiteY20" fmla="*/ 501925 h 569469"/>
                <a:gd name="connsiteX21" fmla="*/ 326389 w 718605"/>
                <a:gd name="connsiteY21" fmla="*/ 216678 h 569469"/>
                <a:gd name="connsiteX22" fmla="*/ 348332 w 718605"/>
                <a:gd name="connsiteY22" fmla="*/ 213935 h 569469"/>
                <a:gd name="connsiteX23" fmla="*/ 416901 w 718605"/>
                <a:gd name="connsiteY23" fmla="*/ 249591 h 569469"/>
                <a:gd name="connsiteX24" fmla="*/ 436100 w 718605"/>
                <a:gd name="connsiteY24" fmla="*/ 246849 h 569469"/>
                <a:gd name="connsiteX25" fmla="*/ 584209 w 718605"/>
                <a:gd name="connsiteY25" fmla="*/ 104225 h 569469"/>
                <a:gd name="connsiteX26" fmla="*/ 589695 w 718605"/>
                <a:gd name="connsiteY26" fmla="*/ 85025 h 569469"/>
                <a:gd name="connsiteX27" fmla="*/ 573239 w 718605"/>
                <a:gd name="connsiteY27" fmla="*/ 74054 h 569469"/>
                <a:gd name="connsiteX28" fmla="*/ 523869 w 718605"/>
                <a:gd name="connsiteY28" fmla="*/ 74054 h 569469"/>
                <a:gd name="connsiteX29" fmla="*/ 504669 w 718605"/>
                <a:gd name="connsiteY29" fmla="*/ 54855 h 569469"/>
                <a:gd name="connsiteX30" fmla="*/ 523869 w 718605"/>
                <a:gd name="connsiteY30" fmla="*/ 35656 h 569469"/>
                <a:gd name="connsiteX31" fmla="*/ 663750 w 718605"/>
                <a:gd name="connsiteY31" fmla="*/ 35656 h 569469"/>
                <a:gd name="connsiteX32" fmla="*/ 682949 w 718605"/>
                <a:gd name="connsiteY32" fmla="*/ 54855 h 569469"/>
                <a:gd name="connsiteX33" fmla="*/ 682949 w 718605"/>
                <a:gd name="connsiteY33" fmla="*/ 54855 h 569469"/>
                <a:gd name="connsiteX34" fmla="*/ 682949 w 718605"/>
                <a:gd name="connsiteY34" fmla="*/ 197479 h 569469"/>
                <a:gd name="connsiteX35" fmla="*/ 663750 w 718605"/>
                <a:gd name="connsiteY35" fmla="*/ 216678 h 569469"/>
                <a:gd name="connsiteX36" fmla="*/ 644550 w 718605"/>
                <a:gd name="connsiteY36" fmla="*/ 197479 h 569469"/>
                <a:gd name="connsiteX37" fmla="*/ 644550 w 718605"/>
                <a:gd name="connsiteY37" fmla="*/ 142624 h 569469"/>
                <a:gd name="connsiteX38" fmla="*/ 633579 w 718605"/>
                <a:gd name="connsiteY38" fmla="*/ 126167 h 569469"/>
                <a:gd name="connsiteX39" fmla="*/ 614380 w 718605"/>
                <a:gd name="connsiteY39" fmla="*/ 128910 h 569469"/>
                <a:gd name="connsiteX40" fmla="*/ 444329 w 718605"/>
                <a:gd name="connsiteY40" fmla="*/ 290733 h 569469"/>
                <a:gd name="connsiteX41" fmla="*/ 422386 w 718605"/>
                <a:gd name="connsiteY41" fmla="*/ 293475 h 569469"/>
                <a:gd name="connsiteX42" fmla="*/ 353817 w 718605"/>
                <a:gd name="connsiteY42" fmla="*/ 257819 h 569469"/>
                <a:gd name="connsiteX43" fmla="*/ 331875 w 718605"/>
                <a:gd name="connsiteY43" fmla="*/ 260562 h 569469"/>
                <a:gd name="connsiteX44" fmla="*/ 65827 w 718605"/>
                <a:gd name="connsiteY44" fmla="*/ 529353 h 569469"/>
                <a:gd name="connsiteX45" fmla="*/ 38399 w 718605"/>
                <a:gd name="connsiteY45" fmla="*/ 529353 h 569469"/>
                <a:gd name="connsiteX46" fmla="*/ 41141 w 718605"/>
                <a:gd name="connsiteY46" fmla="*/ 501925 h 569469"/>
                <a:gd name="connsiteX47" fmla="*/ 41141 w 718605"/>
                <a:gd name="connsiteY47" fmla="*/ 501925 h 56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18605" h="569469">
                  <a:moveTo>
                    <a:pt x="93254" y="554038"/>
                  </a:moveTo>
                  <a:lnTo>
                    <a:pt x="348332" y="296218"/>
                  </a:lnTo>
                  <a:lnTo>
                    <a:pt x="405930" y="326389"/>
                  </a:lnTo>
                  <a:cubicBezTo>
                    <a:pt x="427872" y="337359"/>
                    <a:pt x="452557" y="334617"/>
                    <a:pt x="469013" y="318160"/>
                  </a:cubicBezTo>
                  <a:lnTo>
                    <a:pt x="608895" y="183765"/>
                  </a:lnTo>
                  <a:cubicBezTo>
                    <a:pt x="608895" y="183765"/>
                    <a:pt x="606152" y="252334"/>
                    <a:pt x="663750" y="252334"/>
                  </a:cubicBezTo>
                  <a:cubicBezTo>
                    <a:pt x="693920" y="252334"/>
                    <a:pt x="718605" y="227649"/>
                    <a:pt x="718605" y="197479"/>
                  </a:cubicBezTo>
                  <a:lnTo>
                    <a:pt x="718605" y="54855"/>
                  </a:lnTo>
                  <a:cubicBezTo>
                    <a:pt x="718605" y="54855"/>
                    <a:pt x="718605" y="54855"/>
                    <a:pt x="718605" y="54855"/>
                  </a:cubicBezTo>
                  <a:cubicBezTo>
                    <a:pt x="718605" y="16456"/>
                    <a:pt x="691178" y="0"/>
                    <a:pt x="663750" y="0"/>
                  </a:cubicBezTo>
                  <a:lnTo>
                    <a:pt x="523869" y="0"/>
                  </a:lnTo>
                  <a:cubicBezTo>
                    <a:pt x="493698" y="0"/>
                    <a:pt x="469013" y="24685"/>
                    <a:pt x="469013" y="54855"/>
                  </a:cubicBezTo>
                  <a:cubicBezTo>
                    <a:pt x="469013" y="115196"/>
                    <a:pt x="529354" y="109710"/>
                    <a:pt x="529354" y="109710"/>
                  </a:cubicBezTo>
                  <a:lnTo>
                    <a:pt x="422386" y="211193"/>
                  </a:lnTo>
                  <a:lnTo>
                    <a:pt x="364788" y="181022"/>
                  </a:lnTo>
                  <a:cubicBezTo>
                    <a:pt x="342846" y="170051"/>
                    <a:pt x="318161" y="172794"/>
                    <a:pt x="301704" y="191993"/>
                  </a:cubicBezTo>
                  <a:lnTo>
                    <a:pt x="16457" y="477240"/>
                  </a:lnTo>
                  <a:cubicBezTo>
                    <a:pt x="-5486" y="499183"/>
                    <a:pt x="-5486" y="532096"/>
                    <a:pt x="16457" y="554038"/>
                  </a:cubicBezTo>
                  <a:cubicBezTo>
                    <a:pt x="24685" y="562266"/>
                    <a:pt x="60341" y="584208"/>
                    <a:pt x="93254" y="554038"/>
                  </a:cubicBezTo>
                  <a:lnTo>
                    <a:pt x="93254" y="554038"/>
                  </a:lnTo>
                  <a:close/>
                  <a:moveTo>
                    <a:pt x="41141" y="501925"/>
                  </a:moveTo>
                  <a:lnTo>
                    <a:pt x="326389" y="216678"/>
                  </a:lnTo>
                  <a:cubicBezTo>
                    <a:pt x="329132" y="213935"/>
                    <a:pt x="334618" y="205707"/>
                    <a:pt x="348332" y="213935"/>
                  </a:cubicBezTo>
                  <a:lnTo>
                    <a:pt x="416901" y="249591"/>
                  </a:lnTo>
                  <a:cubicBezTo>
                    <a:pt x="422386" y="252334"/>
                    <a:pt x="430615" y="252334"/>
                    <a:pt x="436100" y="246849"/>
                  </a:cubicBezTo>
                  <a:lnTo>
                    <a:pt x="584209" y="104225"/>
                  </a:lnTo>
                  <a:cubicBezTo>
                    <a:pt x="589695" y="98739"/>
                    <a:pt x="589695" y="90511"/>
                    <a:pt x="589695" y="85025"/>
                  </a:cubicBezTo>
                  <a:cubicBezTo>
                    <a:pt x="586952" y="79540"/>
                    <a:pt x="581467" y="74054"/>
                    <a:pt x="573239" y="74054"/>
                  </a:cubicBezTo>
                  <a:lnTo>
                    <a:pt x="523869" y="74054"/>
                  </a:lnTo>
                  <a:cubicBezTo>
                    <a:pt x="512898" y="74054"/>
                    <a:pt x="504669" y="65826"/>
                    <a:pt x="504669" y="54855"/>
                  </a:cubicBezTo>
                  <a:cubicBezTo>
                    <a:pt x="504669" y="43884"/>
                    <a:pt x="512898" y="35656"/>
                    <a:pt x="523869" y="35656"/>
                  </a:cubicBezTo>
                  <a:lnTo>
                    <a:pt x="663750" y="35656"/>
                  </a:lnTo>
                  <a:cubicBezTo>
                    <a:pt x="669235" y="35656"/>
                    <a:pt x="682949" y="35656"/>
                    <a:pt x="682949" y="54855"/>
                  </a:cubicBezTo>
                  <a:cubicBezTo>
                    <a:pt x="682949" y="54855"/>
                    <a:pt x="682949" y="54855"/>
                    <a:pt x="682949" y="54855"/>
                  </a:cubicBezTo>
                  <a:lnTo>
                    <a:pt x="682949" y="197479"/>
                  </a:lnTo>
                  <a:cubicBezTo>
                    <a:pt x="682949" y="208450"/>
                    <a:pt x="674721" y="216678"/>
                    <a:pt x="663750" y="216678"/>
                  </a:cubicBezTo>
                  <a:cubicBezTo>
                    <a:pt x="652779" y="216678"/>
                    <a:pt x="644550" y="208450"/>
                    <a:pt x="644550" y="197479"/>
                  </a:cubicBezTo>
                  <a:lnTo>
                    <a:pt x="644550" y="142624"/>
                  </a:lnTo>
                  <a:cubicBezTo>
                    <a:pt x="644550" y="134395"/>
                    <a:pt x="639065" y="128910"/>
                    <a:pt x="633579" y="126167"/>
                  </a:cubicBezTo>
                  <a:cubicBezTo>
                    <a:pt x="628094" y="123424"/>
                    <a:pt x="619866" y="123424"/>
                    <a:pt x="614380" y="128910"/>
                  </a:cubicBezTo>
                  <a:lnTo>
                    <a:pt x="444329" y="290733"/>
                  </a:lnTo>
                  <a:cubicBezTo>
                    <a:pt x="438843" y="296218"/>
                    <a:pt x="430615" y="298961"/>
                    <a:pt x="422386" y="293475"/>
                  </a:cubicBezTo>
                  <a:lnTo>
                    <a:pt x="353817" y="257819"/>
                  </a:lnTo>
                  <a:cubicBezTo>
                    <a:pt x="348332" y="255077"/>
                    <a:pt x="337360" y="255077"/>
                    <a:pt x="331875" y="260562"/>
                  </a:cubicBezTo>
                  <a:lnTo>
                    <a:pt x="65827" y="529353"/>
                  </a:lnTo>
                  <a:cubicBezTo>
                    <a:pt x="54855" y="540324"/>
                    <a:pt x="43884" y="532096"/>
                    <a:pt x="38399" y="529353"/>
                  </a:cubicBezTo>
                  <a:cubicBezTo>
                    <a:pt x="32913" y="521125"/>
                    <a:pt x="32913" y="510154"/>
                    <a:pt x="41141" y="501925"/>
                  </a:cubicBezTo>
                  <a:lnTo>
                    <a:pt x="41141" y="501925"/>
                  </a:lnTo>
                  <a:close/>
                </a:path>
              </a:pathLst>
            </a:custGeom>
            <a:solidFill>
              <a:srgbClr val="00BADE"/>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2164349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6FC20D-6EE7-C3A2-C9D4-991C5C7803BC}"/>
              </a:ext>
            </a:extLst>
          </p:cNvPr>
          <p:cNvSpPr>
            <a:spLocks noGrp="1"/>
          </p:cNvSpPr>
          <p:nvPr>
            <p:ph type="body" sz="quarter" idx="16"/>
          </p:nvPr>
        </p:nvSpPr>
        <p:spPr>
          <a:xfrm>
            <a:off x="0" y="477253"/>
            <a:ext cx="5775417" cy="582221"/>
          </a:xfrm>
          <a:solidFill>
            <a:srgbClr val="85D2E1"/>
          </a:solidFill>
        </p:spPr>
        <p:txBody>
          <a:bodyPr anchor="ctr">
            <a:normAutofit lnSpcReduction="10000"/>
          </a:bodyPr>
          <a:lstStyle/>
          <a:p>
            <a:r>
              <a:rPr lang="en-IE" dirty="0"/>
              <a:t>	</a:t>
            </a:r>
            <a:r>
              <a:rPr lang="en-US" b="0" i="0" dirty="0">
                <a:solidFill>
                  <a:srgbClr val="000000"/>
                </a:solidFill>
                <a:effectLst/>
                <a:latin typeface="Inter"/>
              </a:rPr>
              <a:t> La </a:t>
            </a:r>
            <a:r>
              <a:rPr lang="en-US" b="0" i="0" dirty="0" err="1">
                <a:solidFill>
                  <a:srgbClr val="000000"/>
                </a:solidFill>
                <a:effectLst/>
                <a:latin typeface="Inter"/>
              </a:rPr>
              <a:t>Matriz</a:t>
            </a:r>
            <a:r>
              <a:rPr lang="en-US" b="0" i="0" dirty="0">
                <a:solidFill>
                  <a:srgbClr val="000000"/>
                </a:solidFill>
                <a:effectLst/>
                <a:latin typeface="Inter"/>
              </a:rPr>
              <a:t> de Ansoff</a:t>
            </a:r>
            <a:endParaRPr lang="en-IE" dirty="0"/>
          </a:p>
        </p:txBody>
      </p:sp>
      <p:sp>
        <p:nvSpPr>
          <p:cNvPr id="13" name="Text Placeholder 4">
            <a:extLst>
              <a:ext uri="{FF2B5EF4-FFF2-40B4-BE49-F238E27FC236}">
                <a16:creationId xmlns:a16="http://schemas.microsoft.com/office/drawing/2014/main" id="{DAE53910-6E37-78B2-D4D7-A629A94B717F}"/>
              </a:ext>
            </a:extLst>
          </p:cNvPr>
          <p:cNvSpPr txBox="1">
            <a:spLocks noGrp="1"/>
          </p:cNvSpPr>
          <p:nvPr>
            <p:ph type="body" sz="quarter" idx="18"/>
          </p:nvPr>
        </p:nvSpPr>
        <p:spPr>
          <a:xfrm>
            <a:off x="172684" y="1534379"/>
            <a:ext cx="7156956" cy="5830314"/>
          </a:xfrm>
          <a:prstGeom prst="rect">
            <a:avLst/>
          </a:prstGeom>
          <a:noFill/>
        </p:spPr>
        <p:txBody>
          <a:bodyPr vert="horz" wrap="square" lIns="91440" tIns="45720" rIns="91440" bIns="45720" rtlCol="0" anchor="t">
            <a:spAutoFit/>
          </a:bodyPr>
          <a:lstStyle/>
          <a:p>
            <a:pPr indent="0" algn="just"/>
            <a:r>
              <a:rPr lang="es-ES" sz="2300" b="0" i="0" dirty="0">
                <a:solidFill>
                  <a:srgbClr val="000000"/>
                </a:solidFill>
                <a:effectLst/>
              </a:rPr>
              <a:t>Esta herramienta se utiliza para planificar y desarrollar estrategias de marketing para el crecimiento. La matriz en sí se parece a una cuadrícula en la que se coloca cada estrategia de mercado y se inicia su evaluación</a:t>
            </a:r>
            <a:endParaRPr lang="es-ES"/>
          </a:p>
          <a:p>
            <a:pPr indent="0" algn="just"/>
            <a:r>
              <a:rPr lang="es-ES" sz="2300" b="1" i="0" dirty="0">
                <a:solidFill>
                  <a:srgbClr val="1188A3"/>
                </a:solidFill>
                <a:effectLst/>
              </a:rPr>
              <a:t>La penetración en el mercado </a:t>
            </a:r>
            <a:r>
              <a:rPr lang="es-ES" sz="2300" i="0" dirty="0">
                <a:effectLst/>
              </a:rPr>
              <a:t>es el movimiento menos arriesgado y consiste en ampliar las ventas de los productos existentes en los mercados existentes</a:t>
            </a:r>
            <a:r>
              <a:rPr lang="en-US" sz="2300" i="0" dirty="0">
                <a:effectLst/>
              </a:rPr>
              <a:t>.</a:t>
            </a:r>
            <a:endParaRPr lang="en-US" sz="2300" i="0" dirty="0">
              <a:effectLst/>
              <a:cs typeface="Calibri" panose="020F0502020204030204"/>
            </a:endParaRPr>
          </a:p>
          <a:p>
            <a:pPr marL="571500" indent="-342900" algn="just">
              <a:buFont typeface="Arial" panose="020B0604020202020204" pitchFamily="34" charset="0"/>
              <a:buChar char="•"/>
            </a:pPr>
            <a:r>
              <a:rPr lang="es-ES" sz="2300" b="1" i="0" dirty="0">
                <a:solidFill>
                  <a:srgbClr val="1188A3"/>
                </a:solidFill>
                <a:effectLst/>
              </a:rPr>
              <a:t>El desarrollo de productos </a:t>
            </a:r>
            <a:r>
              <a:rPr lang="es-ES" sz="2300" i="0" dirty="0">
                <a:effectLst/>
              </a:rPr>
              <a:t>conlleva la introducción de un nuevo producto en un mercado existente.</a:t>
            </a:r>
            <a:endParaRPr lang="es-ES" sz="2300" i="0" dirty="0">
              <a:effectLst/>
              <a:cs typeface="Calibri" panose="020F0502020204030204"/>
            </a:endParaRPr>
          </a:p>
          <a:p>
            <a:pPr marL="571500" indent="-342900" algn="just">
              <a:buFont typeface="Arial" panose="020B0604020202020204" pitchFamily="34" charset="0"/>
              <a:buChar char="•"/>
            </a:pPr>
            <a:r>
              <a:rPr lang="es-ES" sz="2300" b="1" i="0" dirty="0">
                <a:solidFill>
                  <a:srgbClr val="1188A3"/>
                </a:solidFill>
                <a:effectLst/>
              </a:rPr>
              <a:t>El desarrollo del mercado </a:t>
            </a:r>
            <a:r>
              <a:rPr lang="es-ES" sz="2300" i="0" dirty="0">
                <a:effectLst/>
              </a:rPr>
              <a:t>le permite entrar en nuevos mercados con una base de productos existente</a:t>
            </a:r>
            <a:endParaRPr lang="es-ES" sz="2300" i="0" dirty="0">
              <a:effectLst/>
              <a:cs typeface="Calibri" panose="020F0502020204030204"/>
            </a:endParaRPr>
          </a:p>
          <a:p>
            <a:pPr marL="571500" indent="-342900" algn="just">
              <a:buFont typeface="Arial" panose="020B0604020202020204" pitchFamily="34" charset="0"/>
              <a:buChar char="•"/>
            </a:pPr>
            <a:r>
              <a:rPr lang="es-ES" sz="2300" b="1" i="0" dirty="0">
                <a:solidFill>
                  <a:srgbClr val="1188A3"/>
                </a:solidFill>
                <a:effectLst/>
              </a:rPr>
              <a:t>La diversificación, </a:t>
            </a:r>
            <a:r>
              <a:rPr lang="es-ES" sz="2300" i="0" dirty="0">
                <a:effectLst/>
              </a:rPr>
              <a:t>el enfoque más arriesgado, se centra en la introducción de un nuevo producto en un mercado totalmente nuevo</a:t>
            </a:r>
            <a:r>
              <a:rPr lang="en-US" sz="2300" i="0" dirty="0">
                <a:effectLst/>
              </a:rPr>
              <a:t>.</a:t>
            </a:r>
            <a:endParaRPr lang="en-US" sz="2300" i="0" dirty="0">
              <a:effectLst/>
              <a:cs typeface="Calibri" panose="020F0502020204030204"/>
            </a:endParaRPr>
          </a:p>
          <a:p>
            <a:pPr marL="571500" indent="-342900">
              <a:buFont typeface="Arial" panose="020B0604020202020204" pitchFamily="34" charset="0"/>
              <a:buChar char="•"/>
            </a:pPr>
            <a:endParaRPr lang="en-IE" sz="2300" dirty="0"/>
          </a:p>
        </p:txBody>
      </p:sp>
      <p:sp>
        <p:nvSpPr>
          <p:cNvPr id="12" name="Rectangle: Rounded Corners 11">
            <a:extLst>
              <a:ext uri="{FF2B5EF4-FFF2-40B4-BE49-F238E27FC236}">
                <a16:creationId xmlns:a16="http://schemas.microsoft.com/office/drawing/2014/main" id="{B99FD360-ABAD-8B1A-803B-98B0148556AA}"/>
              </a:ext>
            </a:extLst>
          </p:cNvPr>
          <p:cNvSpPr/>
          <p:nvPr/>
        </p:nvSpPr>
        <p:spPr>
          <a:xfrm>
            <a:off x="7781026" y="1682151"/>
            <a:ext cx="1863306" cy="1199072"/>
          </a:xfrm>
          <a:prstGeom prst="roundRect">
            <a:avLst/>
          </a:prstGeom>
          <a:solidFill>
            <a:srgbClr val="1188A3"/>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err="1">
                <a:solidFill>
                  <a:schemeClr val="bg1"/>
                </a:solidFill>
              </a:rPr>
              <a:t>Penetración</a:t>
            </a:r>
            <a:r>
              <a:rPr lang="en-IE" b="1" dirty="0">
                <a:solidFill>
                  <a:schemeClr val="bg1"/>
                </a:solidFill>
              </a:rPr>
              <a:t> </a:t>
            </a:r>
            <a:r>
              <a:rPr lang="en-IE" b="1" dirty="0" err="1">
                <a:solidFill>
                  <a:schemeClr val="bg1"/>
                </a:solidFill>
              </a:rPr>
              <a:t>en</a:t>
            </a:r>
            <a:r>
              <a:rPr lang="en-IE" b="1" dirty="0">
                <a:solidFill>
                  <a:schemeClr val="bg1"/>
                </a:solidFill>
              </a:rPr>
              <a:t> </a:t>
            </a:r>
            <a:r>
              <a:rPr lang="en-IE" b="1" dirty="0" err="1">
                <a:solidFill>
                  <a:schemeClr val="bg1"/>
                </a:solidFill>
              </a:rPr>
              <a:t>el</a:t>
            </a:r>
            <a:r>
              <a:rPr lang="en-IE" b="1" dirty="0">
                <a:solidFill>
                  <a:schemeClr val="bg1"/>
                </a:solidFill>
              </a:rPr>
              <a:t> mercado</a:t>
            </a:r>
          </a:p>
        </p:txBody>
      </p:sp>
      <p:sp>
        <p:nvSpPr>
          <p:cNvPr id="18" name="Rectangle: Rounded Corners 17">
            <a:extLst>
              <a:ext uri="{FF2B5EF4-FFF2-40B4-BE49-F238E27FC236}">
                <a16:creationId xmlns:a16="http://schemas.microsoft.com/office/drawing/2014/main" id="{BB3DF86B-59FF-5935-6FFE-26167542B2AC}"/>
              </a:ext>
            </a:extLst>
          </p:cNvPr>
          <p:cNvSpPr/>
          <p:nvPr/>
        </p:nvSpPr>
        <p:spPr>
          <a:xfrm>
            <a:off x="7781026" y="3028865"/>
            <a:ext cx="1863306" cy="1199072"/>
          </a:xfrm>
          <a:prstGeom prst="roundRect">
            <a:avLst/>
          </a:prstGeom>
          <a:solidFill>
            <a:srgbClr val="1188A3"/>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solidFill>
                  <a:schemeClr val="bg1"/>
                </a:solidFill>
              </a:rPr>
              <a:t>Desarrollo del mercado</a:t>
            </a:r>
          </a:p>
        </p:txBody>
      </p:sp>
      <p:sp>
        <p:nvSpPr>
          <p:cNvPr id="19" name="Rectangle: Rounded Corners 18">
            <a:extLst>
              <a:ext uri="{FF2B5EF4-FFF2-40B4-BE49-F238E27FC236}">
                <a16:creationId xmlns:a16="http://schemas.microsoft.com/office/drawing/2014/main" id="{36985C4C-9755-D461-943E-648A660A4E71}"/>
              </a:ext>
            </a:extLst>
          </p:cNvPr>
          <p:cNvSpPr/>
          <p:nvPr/>
        </p:nvSpPr>
        <p:spPr>
          <a:xfrm>
            <a:off x="9796732" y="3028865"/>
            <a:ext cx="1863306" cy="1199072"/>
          </a:xfrm>
          <a:prstGeom prst="roundRect">
            <a:avLst/>
          </a:prstGeom>
          <a:solidFill>
            <a:srgbClr val="1188A3"/>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err="1"/>
              <a:t>Diversificación</a:t>
            </a:r>
            <a:endParaRPr lang="en-IE" b="1" dirty="0"/>
          </a:p>
        </p:txBody>
      </p:sp>
      <p:sp>
        <p:nvSpPr>
          <p:cNvPr id="20" name="Rectangle: Rounded Corners 19">
            <a:extLst>
              <a:ext uri="{FF2B5EF4-FFF2-40B4-BE49-F238E27FC236}">
                <a16:creationId xmlns:a16="http://schemas.microsoft.com/office/drawing/2014/main" id="{A7F17012-E5DC-DEA9-0ACC-709028F64D2C}"/>
              </a:ext>
            </a:extLst>
          </p:cNvPr>
          <p:cNvSpPr/>
          <p:nvPr/>
        </p:nvSpPr>
        <p:spPr>
          <a:xfrm>
            <a:off x="9796732" y="1682151"/>
            <a:ext cx="1863306" cy="1199072"/>
          </a:xfrm>
          <a:prstGeom prst="roundRect">
            <a:avLst/>
          </a:prstGeom>
          <a:solidFill>
            <a:srgbClr val="1188A3"/>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solidFill>
                  <a:schemeClr val="bg1"/>
                </a:solidFill>
              </a:rPr>
              <a:t>Desarrollo de </a:t>
            </a:r>
            <a:r>
              <a:rPr lang="en-IE" b="1" dirty="0" err="1">
                <a:solidFill>
                  <a:schemeClr val="bg1"/>
                </a:solidFill>
              </a:rPr>
              <a:t>productos</a:t>
            </a:r>
            <a:endParaRPr lang="en-IE" b="1" dirty="0">
              <a:solidFill>
                <a:schemeClr val="bg1"/>
              </a:solidFill>
            </a:endParaRPr>
          </a:p>
        </p:txBody>
      </p:sp>
      <p:cxnSp>
        <p:nvCxnSpPr>
          <p:cNvPr id="22" name="Straight Arrow Connector 21">
            <a:extLst>
              <a:ext uri="{FF2B5EF4-FFF2-40B4-BE49-F238E27FC236}">
                <a16:creationId xmlns:a16="http://schemas.microsoft.com/office/drawing/2014/main" id="{F7B627E1-63D6-83CA-919F-3E40309A7D37}"/>
              </a:ext>
            </a:extLst>
          </p:cNvPr>
          <p:cNvCxnSpPr/>
          <p:nvPr/>
        </p:nvCxnSpPr>
        <p:spPr>
          <a:xfrm>
            <a:off x="11766430" y="1742536"/>
            <a:ext cx="0" cy="2485401"/>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23" name="Straight Arrow Connector 22">
            <a:extLst>
              <a:ext uri="{FF2B5EF4-FFF2-40B4-BE49-F238E27FC236}">
                <a16:creationId xmlns:a16="http://schemas.microsoft.com/office/drawing/2014/main" id="{783341CB-D916-8433-D1BA-C0AB7646CAFB}"/>
              </a:ext>
            </a:extLst>
          </p:cNvPr>
          <p:cNvCxnSpPr>
            <a:cxnSpLocks/>
          </p:cNvCxnSpPr>
          <p:nvPr/>
        </p:nvCxnSpPr>
        <p:spPr>
          <a:xfrm>
            <a:off x="7953555" y="4356340"/>
            <a:ext cx="3706483" cy="19239"/>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sp>
        <p:nvSpPr>
          <p:cNvPr id="27" name="TextBox 26">
            <a:extLst>
              <a:ext uri="{FF2B5EF4-FFF2-40B4-BE49-F238E27FC236}">
                <a16:creationId xmlns:a16="http://schemas.microsoft.com/office/drawing/2014/main" id="{9F508B61-E4B4-C81D-1CD5-FCBF43D5F007}"/>
              </a:ext>
            </a:extLst>
          </p:cNvPr>
          <p:cNvSpPr txBox="1"/>
          <p:nvPr/>
        </p:nvSpPr>
        <p:spPr>
          <a:xfrm>
            <a:off x="7953555" y="1340601"/>
            <a:ext cx="1733910" cy="307777"/>
          </a:xfrm>
          <a:prstGeom prst="rect">
            <a:avLst/>
          </a:prstGeom>
          <a:noFill/>
        </p:spPr>
        <p:txBody>
          <a:bodyPr wrap="square" rtlCol="0">
            <a:spAutoFit/>
          </a:bodyPr>
          <a:lstStyle/>
          <a:p>
            <a:r>
              <a:rPr lang="en-IE" sz="1400" b="1" dirty="0" err="1">
                <a:solidFill>
                  <a:srgbClr val="002060"/>
                </a:solidFill>
              </a:rPr>
              <a:t>Productos</a:t>
            </a:r>
            <a:r>
              <a:rPr lang="en-IE" sz="1400" b="1" dirty="0">
                <a:solidFill>
                  <a:srgbClr val="002060"/>
                </a:solidFill>
              </a:rPr>
              <a:t> </a:t>
            </a:r>
            <a:r>
              <a:rPr lang="en-IE" sz="1400" b="1" dirty="0" err="1">
                <a:solidFill>
                  <a:srgbClr val="002060"/>
                </a:solidFill>
              </a:rPr>
              <a:t>existentes</a:t>
            </a:r>
            <a:endParaRPr lang="en-IE" sz="1400" b="1" dirty="0">
              <a:solidFill>
                <a:srgbClr val="002060"/>
              </a:solidFill>
            </a:endParaRPr>
          </a:p>
        </p:txBody>
      </p:sp>
      <p:sp>
        <p:nvSpPr>
          <p:cNvPr id="28" name="TextBox 27">
            <a:extLst>
              <a:ext uri="{FF2B5EF4-FFF2-40B4-BE49-F238E27FC236}">
                <a16:creationId xmlns:a16="http://schemas.microsoft.com/office/drawing/2014/main" id="{3EA53657-99C4-76F6-D04A-D7E2CFD5A15F}"/>
              </a:ext>
            </a:extLst>
          </p:cNvPr>
          <p:cNvSpPr txBox="1"/>
          <p:nvPr/>
        </p:nvSpPr>
        <p:spPr>
          <a:xfrm>
            <a:off x="10137790" y="1340601"/>
            <a:ext cx="1733910" cy="307777"/>
          </a:xfrm>
          <a:prstGeom prst="rect">
            <a:avLst/>
          </a:prstGeom>
          <a:noFill/>
        </p:spPr>
        <p:txBody>
          <a:bodyPr wrap="square" rtlCol="0">
            <a:spAutoFit/>
          </a:bodyPr>
          <a:lstStyle/>
          <a:p>
            <a:r>
              <a:rPr lang="en-IE" sz="1400" b="1" dirty="0" err="1">
                <a:solidFill>
                  <a:srgbClr val="002060"/>
                </a:solidFill>
              </a:rPr>
              <a:t>Nuevos</a:t>
            </a:r>
            <a:r>
              <a:rPr lang="en-IE" sz="1400" b="1" dirty="0">
                <a:solidFill>
                  <a:srgbClr val="002060"/>
                </a:solidFill>
              </a:rPr>
              <a:t> </a:t>
            </a:r>
            <a:r>
              <a:rPr lang="en-IE" sz="1400" b="1" dirty="0" err="1">
                <a:solidFill>
                  <a:srgbClr val="002060"/>
                </a:solidFill>
              </a:rPr>
              <a:t>productos</a:t>
            </a:r>
            <a:endParaRPr lang="en-IE" sz="1400" b="1" dirty="0">
              <a:solidFill>
                <a:srgbClr val="002060"/>
              </a:solidFill>
            </a:endParaRPr>
          </a:p>
        </p:txBody>
      </p:sp>
      <p:sp>
        <p:nvSpPr>
          <p:cNvPr id="29" name="TextBox 28">
            <a:extLst>
              <a:ext uri="{FF2B5EF4-FFF2-40B4-BE49-F238E27FC236}">
                <a16:creationId xmlns:a16="http://schemas.microsoft.com/office/drawing/2014/main" id="{567987EE-0565-BB5D-4D06-5CDD5991F37B}"/>
              </a:ext>
            </a:extLst>
          </p:cNvPr>
          <p:cNvSpPr txBox="1"/>
          <p:nvPr/>
        </p:nvSpPr>
        <p:spPr>
          <a:xfrm>
            <a:off x="7355278" y="1368019"/>
            <a:ext cx="400110" cy="1617217"/>
          </a:xfrm>
          <a:prstGeom prst="rect">
            <a:avLst/>
          </a:prstGeom>
          <a:noFill/>
        </p:spPr>
        <p:txBody>
          <a:bodyPr vert="vert270" wrap="square" rtlCol="0">
            <a:spAutoFit/>
          </a:bodyPr>
          <a:lstStyle/>
          <a:p>
            <a:r>
              <a:rPr lang="en-IE" sz="1400" b="1" dirty="0">
                <a:solidFill>
                  <a:srgbClr val="002060"/>
                </a:solidFill>
              </a:rPr>
              <a:t>Mercados </a:t>
            </a:r>
            <a:r>
              <a:rPr lang="en-IE" sz="1400" b="1" dirty="0" err="1">
                <a:solidFill>
                  <a:srgbClr val="002060"/>
                </a:solidFill>
              </a:rPr>
              <a:t>existentes</a:t>
            </a:r>
            <a:endParaRPr lang="en-IE" sz="1400" b="1" dirty="0">
              <a:solidFill>
                <a:srgbClr val="002060"/>
              </a:solidFill>
            </a:endParaRPr>
          </a:p>
        </p:txBody>
      </p:sp>
      <p:sp>
        <p:nvSpPr>
          <p:cNvPr id="30" name="TextBox 29">
            <a:extLst>
              <a:ext uri="{FF2B5EF4-FFF2-40B4-BE49-F238E27FC236}">
                <a16:creationId xmlns:a16="http://schemas.microsoft.com/office/drawing/2014/main" id="{199099A7-E9B0-6E39-4BFE-FE02452534FD}"/>
              </a:ext>
            </a:extLst>
          </p:cNvPr>
          <p:cNvSpPr txBox="1"/>
          <p:nvPr/>
        </p:nvSpPr>
        <p:spPr>
          <a:xfrm>
            <a:off x="7353543" y="2748742"/>
            <a:ext cx="400110" cy="1617217"/>
          </a:xfrm>
          <a:prstGeom prst="rect">
            <a:avLst/>
          </a:prstGeom>
          <a:noFill/>
        </p:spPr>
        <p:txBody>
          <a:bodyPr vert="vert270" wrap="square" rtlCol="0">
            <a:spAutoFit/>
          </a:bodyPr>
          <a:lstStyle/>
          <a:p>
            <a:r>
              <a:rPr lang="en-IE" sz="1400" b="1" dirty="0" err="1">
                <a:solidFill>
                  <a:srgbClr val="002060"/>
                </a:solidFill>
              </a:rPr>
              <a:t>Nuevos</a:t>
            </a:r>
            <a:r>
              <a:rPr lang="en-IE" sz="1400" b="1" dirty="0">
                <a:solidFill>
                  <a:srgbClr val="002060"/>
                </a:solidFill>
              </a:rPr>
              <a:t> mercados</a:t>
            </a:r>
          </a:p>
        </p:txBody>
      </p:sp>
      <p:sp>
        <p:nvSpPr>
          <p:cNvPr id="31" name="TextBox 30">
            <a:extLst>
              <a:ext uri="{FF2B5EF4-FFF2-40B4-BE49-F238E27FC236}">
                <a16:creationId xmlns:a16="http://schemas.microsoft.com/office/drawing/2014/main" id="{8B29243E-3DD4-77B5-BBC2-42CB89C3C40E}"/>
              </a:ext>
            </a:extLst>
          </p:cNvPr>
          <p:cNvSpPr txBox="1"/>
          <p:nvPr/>
        </p:nvSpPr>
        <p:spPr>
          <a:xfrm>
            <a:off x="8768786" y="4398319"/>
            <a:ext cx="1940277" cy="338554"/>
          </a:xfrm>
          <a:prstGeom prst="rect">
            <a:avLst/>
          </a:prstGeom>
          <a:noFill/>
        </p:spPr>
        <p:txBody>
          <a:bodyPr wrap="square" rtlCol="0">
            <a:spAutoFit/>
          </a:bodyPr>
          <a:lstStyle/>
          <a:p>
            <a:r>
              <a:rPr lang="en-IE" sz="1600" dirty="0" err="1">
                <a:solidFill>
                  <a:srgbClr val="002060"/>
                </a:solidFill>
              </a:rPr>
              <a:t>Aumento</a:t>
            </a:r>
            <a:r>
              <a:rPr lang="en-IE" sz="1600" dirty="0">
                <a:solidFill>
                  <a:srgbClr val="002060"/>
                </a:solidFill>
              </a:rPr>
              <a:t> del </a:t>
            </a:r>
            <a:r>
              <a:rPr lang="en-IE" sz="1600" dirty="0" err="1">
                <a:solidFill>
                  <a:srgbClr val="002060"/>
                </a:solidFill>
              </a:rPr>
              <a:t>riesgo</a:t>
            </a:r>
            <a:endParaRPr lang="en-IE" sz="1600" dirty="0">
              <a:solidFill>
                <a:srgbClr val="002060"/>
              </a:solidFill>
            </a:endParaRPr>
          </a:p>
        </p:txBody>
      </p:sp>
      <p:sp>
        <p:nvSpPr>
          <p:cNvPr id="33" name="TextBox 32">
            <a:extLst>
              <a:ext uri="{FF2B5EF4-FFF2-40B4-BE49-F238E27FC236}">
                <a16:creationId xmlns:a16="http://schemas.microsoft.com/office/drawing/2014/main" id="{AB8F8B8E-F36F-80BC-680F-B05527C14944}"/>
              </a:ext>
            </a:extLst>
          </p:cNvPr>
          <p:cNvSpPr txBox="1"/>
          <p:nvPr/>
        </p:nvSpPr>
        <p:spPr>
          <a:xfrm>
            <a:off x="11755206" y="2287725"/>
            <a:ext cx="430887" cy="2068616"/>
          </a:xfrm>
          <a:prstGeom prst="rect">
            <a:avLst/>
          </a:prstGeom>
          <a:noFill/>
        </p:spPr>
        <p:txBody>
          <a:bodyPr vert="vert" wrap="square" rtlCol="0">
            <a:spAutoFit/>
          </a:bodyPr>
          <a:lstStyle/>
          <a:p>
            <a:r>
              <a:rPr lang="en-IE" sz="1600" dirty="0" err="1">
                <a:solidFill>
                  <a:srgbClr val="002060"/>
                </a:solidFill>
              </a:rPr>
              <a:t>Aumento</a:t>
            </a:r>
            <a:r>
              <a:rPr lang="en-IE" sz="1600" dirty="0">
                <a:solidFill>
                  <a:srgbClr val="002060"/>
                </a:solidFill>
              </a:rPr>
              <a:t> del </a:t>
            </a:r>
            <a:r>
              <a:rPr lang="en-IE" sz="1600" dirty="0" err="1">
                <a:solidFill>
                  <a:srgbClr val="002060"/>
                </a:solidFill>
              </a:rPr>
              <a:t>riesgo</a:t>
            </a:r>
            <a:endParaRPr lang="en-IE" sz="1600" dirty="0">
              <a:solidFill>
                <a:srgbClr val="002060"/>
              </a:solidFill>
            </a:endParaRPr>
          </a:p>
        </p:txBody>
      </p:sp>
      <p:cxnSp>
        <p:nvCxnSpPr>
          <p:cNvPr id="35" name="Straight Connector 34">
            <a:extLst>
              <a:ext uri="{FF2B5EF4-FFF2-40B4-BE49-F238E27FC236}">
                <a16:creationId xmlns:a16="http://schemas.microsoft.com/office/drawing/2014/main" id="{77095346-9D81-4873-379F-D5FFBB4CD4DD}"/>
              </a:ext>
            </a:extLst>
          </p:cNvPr>
          <p:cNvCxnSpPr>
            <a:cxnSpLocks/>
          </p:cNvCxnSpPr>
          <p:nvPr/>
        </p:nvCxnSpPr>
        <p:spPr>
          <a:xfrm>
            <a:off x="7368097" y="1121434"/>
            <a:ext cx="0" cy="3726611"/>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519AC6D-D024-D46C-F549-DB1215F129F1}"/>
              </a:ext>
            </a:extLst>
          </p:cNvPr>
          <p:cNvCxnSpPr>
            <a:cxnSpLocks/>
          </p:cNvCxnSpPr>
          <p:nvPr/>
        </p:nvCxnSpPr>
        <p:spPr>
          <a:xfrm>
            <a:off x="12109751" y="1121433"/>
            <a:ext cx="0" cy="372661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BA43597-A620-2A6C-5E21-2B2EFA6E1E77}"/>
              </a:ext>
            </a:extLst>
          </p:cNvPr>
          <p:cNvCxnSpPr/>
          <p:nvPr/>
        </p:nvCxnSpPr>
        <p:spPr>
          <a:xfrm>
            <a:off x="7368097" y="1121434"/>
            <a:ext cx="47433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6E8F975-7A14-87D5-EB9E-C8B4C18B265B}"/>
              </a:ext>
            </a:extLst>
          </p:cNvPr>
          <p:cNvCxnSpPr/>
          <p:nvPr/>
        </p:nvCxnSpPr>
        <p:spPr>
          <a:xfrm>
            <a:off x="7366361" y="4848044"/>
            <a:ext cx="474339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497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erson holding cellphone to take photo of food bowls, cups of coffee, croissants, napkins, and cutlery on wood table">
            <a:extLst>
              <a:ext uri="{FF2B5EF4-FFF2-40B4-BE49-F238E27FC236}">
                <a16:creationId xmlns:a16="http://schemas.microsoft.com/office/drawing/2014/main" id="{D37ADFF8-9E19-3602-5189-146E8FE3491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09A0F1CB-5981-A810-8134-2BFEA7C67F44}"/>
              </a:ext>
            </a:extLst>
          </p:cNvPr>
          <p:cNvSpPr>
            <a:spLocks noGrp="1"/>
          </p:cNvSpPr>
          <p:nvPr>
            <p:ph type="body" sz="quarter" idx="18"/>
          </p:nvPr>
        </p:nvSpPr>
        <p:spPr>
          <a:xfrm>
            <a:off x="7277100" y="3082566"/>
            <a:ext cx="4914900" cy="1476464"/>
          </a:xfrm>
          <a:solidFill>
            <a:srgbClr val="FED100"/>
          </a:solidFill>
        </p:spPr>
        <p:txBody>
          <a:bodyPr>
            <a:normAutofit fontScale="92500"/>
          </a:bodyPr>
          <a:lstStyle/>
          <a:p>
            <a:r>
              <a:rPr lang="es-ES" dirty="0"/>
              <a:t>El marketing alimentario se define como una serie de eventos de marketing que tienen lugar entre una empresa alimentaria y un consumidor.</a:t>
            </a:r>
            <a:endParaRPr lang="en-IE" dirty="0"/>
          </a:p>
        </p:txBody>
      </p:sp>
      <p:sp>
        <p:nvSpPr>
          <p:cNvPr id="4" name="Text Placeholder 3">
            <a:extLst>
              <a:ext uri="{FF2B5EF4-FFF2-40B4-BE49-F238E27FC236}">
                <a16:creationId xmlns:a16="http://schemas.microsoft.com/office/drawing/2014/main" id="{263872DD-947D-0845-6DF6-751DE65CBA3A}"/>
              </a:ext>
            </a:extLst>
          </p:cNvPr>
          <p:cNvSpPr>
            <a:spLocks noGrp="1"/>
          </p:cNvSpPr>
          <p:nvPr>
            <p:ph type="body" sz="quarter" idx="16"/>
          </p:nvPr>
        </p:nvSpPr>
        <p:spPr/>
        <p:txBody>
          <a:bodyPr>
            <a:normAutofit fontScale="70000" lnSpcReduction="20000"/>
          </a:bodyPr>
          <a:lstStyle/>
          <a:p>
            <a:r>
              <a:rPr lang="es-ES" dirty="0"/>
              <a:t>¿Qué es el marketing alimentario?</a:t>
            </a:r>
            <a:endParaRPr lang="en-IE" dirty="0"/>
          </a:p>
        </p:txBody>
      </p:sp>
      <p:sp>
        <p:nvSpPr>
          <p:cNvPr id="7" name="TextBox 6">
            <a:extLst>
              <a:ext uri="{FF2B5EF4-FFF2-40B4-BE49-F238E27FC236}">
                <a16:creationId xmlns:a16="http://schemas.microsoft.com/office/drawing/2014/main" id="{0F856804-6343-1BE2-7B08-EEAEFAA34978}"/>
              </a:ext>
            </a:extLst>
          </p:cNvPr>
          <p:cNvSpPr txBox="1"/>
          <p:nvPr/>
        </p:nvSpPr>
        <p:spPr>
          <a:xfrm>
            <a:off x="9900138" y="6471138"/>
            <a:ext cx="1951893" cy="369332"/>
          </a:xfrm>
          <a:prstGeom prst="rect">
            <a:avLst/>
          </a:prstGeom>
          <a:noFill/>
        </p:spPr>
        <p:txBody>
          <a:bodyPr wrap="square" rtlCol="0">
            <a:spAutoFit/>
          </a:bodyPr>
          <a:lstStyle/>
          <a:p>
            <a:r>
              <a:rPr lang="en-IE">
                <a:hlinkClick r:id="rId3"/>
              </a:rPr>
              <a:t>Source</a:t>
            </a:r>
            <a:r>
              <a:rPr lang="en-IE"/>
              <a:t> </a:t>
            </a:r>
          </a:p>
        </p:txBody>
      </p:sp>
    </p:spTree>
    <p:extLst>
      <p:ext uri="{BB962C8B-B14F-4D97-AF65-F5344CB8AC3E}">
        <p14:creationId xmlns:p14="http://schemas.microsoft.com/office/powerpoint/2010/main" val="20931997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EB6338-87DD-904D-2B43-7E963B8CB96B}"/>
              </a:ext>
            </a:extLst>
          </p:cNvPr>
          <p:cNvSpPr>
            <a:spLocks noGrp="1"/>
          </p:cNvSpPr>
          <p:nvPr>
            <p:ph type="body" sz="quarter" idx="18"/>
          </p:nvPr>
        </p:nvSpPr>
        <p:spPr>
          <a:xfrm>
            <a:off x="209775" y="2481529"/>
            <a:ext cx="8435166" cy="4212094"/>
          </a:xfrm>
        </p:spPr>
        <p:txBody>
          <a:bodyPr vert="horz" lIns="91440" tIns="45720" rIns="91440" bIns="45720" rtlCol="0" anchor="t">
            <a:noAutofit/>
          </a:bodyPr>
          <a:lstStyle/>
          <a:p>
            <a:pPr algn="just"/>
            <a:r>
              <a:rPr lang="es-ES" sz="2200" dirty="0"/>
              <a:t>Los fundamentos del modelo STP</a:t>
            </a:r>
            <a:r>
              <a:rPr lang="en-US" sz="2200" dirty="0"/>
              <a:t>:</a:t>
            </a:r>
            <a:endParaRPr lang="es-ES"/>
          </a:p>
          <a:p>
            <a:pPr marL="342900" indent="-342900" algn="just">
              <a:buFont typeface="Arial" panose="020B0604020202020204" pitchFamily="34" charset="0"/>
              <a:buChar char="•"/>
            </a:pPr>
            <a:r>
              <a:rPr lang="es-ES" sz="2200" b="1" dirty="0">
                <a:solidFill>
                  <a:srgbClr val="1188A3"/>
                </a:solidFill>
              </a:rPr>
              <a:t>Segmentación: </a:t>
            </a:r>
            <a:r>
              <a:rPr lang="es-ES" sz="2200" dirty="0"/>
              <a:t>identificar las características clave de la audiencia que la dividirá en segmentos separados. Esto descubrirá cómo proceder a la segmentación del mercado</a:t>
            </a:r>
            <a:r>
              <a:rPr lang="en-US" sz="2200" dirty="0"/>
              <a:t>.</a:t>
            </a:r>
            <a:endParaRPr lang="en-US" sz="2200" dirty="0">
              <a:cs typeface="Calibri" panose="020F0502020204030204"/>
            </a:endParaRPr>
          </a:p>
          <a:p>
            <a:pPr marL="342900" indent="-342900" algn="just">
              <a:buFont typeface="Arial" panose="020B0604020202020204" pitchFamily="34" charset="0"/>
              <a:buChar char="•"/>
            </a:pPr>
            <a:r>
              <a:rPr lang="es-ES" sz="2200" b="1" dirty="0">
                <a:solidFill>
                  <a:srgbClr val="1188A3"/>
                </a:solidFill>
              </a:rPr>
              <a:t>Orientación: </a:t>
            </a:r>
            <a:r>
              <a:rPr lang="es-ES" sz="2200" dirty="0"/>
              <a:t>basándose en el análisis de la demanda, defina qué segmentos de clientes podrían aportar mayores beneficios, tener un ciclo de vida más largo y sentirse más atraídos por su producto.</a:t>
            </a:r>
            <a:endParaRPr lang="es-ES" sz="2200" dirty="0">
              <a:cs typeface="Calibri" panose="020F0502020204030204"/>
            </a:endParaRPr>
          </a:p>
          <a:p>
            <a:pPr marL="342900" indent="-342900" algn="just">
              <a:buFont typeface="Arial" panose="020B0604020202020204" pitchFamily="34" charset="0"/>
              <a:buChar char="•"/>
            </a:pPr>
            <a:r>
              <a:rPr lang="es-ES" sz="2200" b="1" dirty="0">
                <a:solidFill>
                  <a:srgbClr val="1188A3"/>
                </a:solidFill>
              </a:rPr>
              <a:t>Posicionamiento: </a:t>
            </a:r>
            <a:r>
              <a:rPr lang="es-ES" sz="2200" dirty="0"/>
              <a:t>identifique cómo posicionar su producto frente a los diferentes segmentos de clientes. Esta propuesta de valor/marca informará su mezcla de marketing, mensajes y desarrollo de la marca. Navegue hasta aquí para aprender a definir y aplicar un posicionamiento de marca basado en el valor</a:t>
            </a:r>
            <a:endParaRPr lang="es-ES" sz="2200" dirty="0">
              <a:cs typeface="Calibri" panose="020F0502020204030204"/>
            </a:endParaRPr>
          </a:p>
          <a:p>
            <a:pPr marL="342900" indent="-342900">
              <a:buFont typeface="Arial" panose="020B0604020202020204" pitchFamily="34" charset="0"/>
              <a:buChar char="•"/>
            </a:pPr>
            <a:r>
              <a:rPr lang="en-US" sz="2200" dirty="0"/>
              <a:t>.</a:t>
            </a:r>
            <a:endParaRPr lang="en-IE" sz="2200" dirty="0"/>
          </a:p>
        </p:txBody>
      </p:sp>
      <p:sp>
        <p:nvSpPr>
          <p:cNvPr id="4" name="Text Placeholder 2">
            <a:extLst>
              <a:ext uri="{FF2B5EF4-FFF2-40B4-BE49-F238E27FC236}">
                <a16:creationId xmlns:a16="http://schemas.microsoft.com/office/drawing/2014/main" id="{90890E6E-AD78-9784-5D82-733F09AEA09A}"/>
              </a:ext>
            </a:extLst>
          </p:cNvPr>
          <p:cNvSpPr txBox="1">
            <a:spLocks/>
          </p:cNvSpPr>
          <p:nvPr/>
        </p:nvSpPr>
        <p:spPr>
          <a:xfrm>
            <a:off x="0" y="477253"/>
            <a:ext cx="6316824" cy="582221"/>
          </a:xfrm>
          <a:prstGeom prst="rect">
            <a:avLst/>
          </a:prstGeom>
          <a:solidFill>
            <a:srgbClr val="85D2E1"/>
          </a:solidFill>
        </p:spPr>
        <p:txBody>
          <a:bodyPr vert="horz" lIns="91440" tIns="45720" rIns="91440" bIns="45720" rtlCol="0"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3600" dirty="0">
                <a:solidFill>
                  <a:srgbClr val="000000"/>
                </a:solidFill>
              </a:rPr>
              <a:t>Modelo de comercialización de STP</a:t>
            </a:r>
            <a:endParaRPr lang="en-IE" dirty="0"/>
          </a:p>
        </p:txBody>
      </p:sp>
      <p:sp>
        <p:nvSpPr>
          <p:cNvPr id="92" name="Line 165">
            <a:extLst>
              <a:ext uri="{FF2B5EF4-FFF2-40B4-BE49-F238E27FC236}">
                <a16:creationId xmlns:a16="http://schemas.microsoft.com/office/drawing/2014/main" id="{DC83ECA4-8D10-1A83-0DDA-D6DDA7B3C7EC}"/>
              </a:ext>
            </a:extLst>
          </p:cNvPr>
          <p:cNvSpPr>
            <a:spLocks noChangeShapeType="1"/>
          </p:cNvSpPr>
          <p:nvPr/>
        </p:nvSpPr>
        <p:spPr bwMode="auto">
          <a:xfrm>
            <a:off x="8530597" y="2760272"/>
            <a:ext cx="1888" cy="1044488"/>
          </a:xfrm>
          <a:prstGeom prst="line">
            <a:avLst/>
          </a:prstGeom>
          <a:noFill/>
          <a:ln w="3672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900"/>
          </a:p>
        </p:txBody>
      </p:sp>
      <p:grpSp>
        <p:nvGrpSpPr>
          <p:cNvPr id="94" name="Group 93">
            <a:extLst>
              <a:ext uri="{FF2B5EF4-FFF2-40B4-BE49-F238E27FC236}">
                <a16:creationId xmlns:a16="http://schemas.microsoft.com/office/drawing/2014/main" id="{755ADB43-DF17-32D9-3DF8-437044352489}"/>
              </a:ext>
            </a:extLst>
          </p:cNvPr>
          <p:cNvGrpSpPr/>
          <p:nvPr/>
        </p:nvGrpSpPr>
        <p:grpSpPr>
          <a:xfrm>
            <a:off x="9045903" y="4849249"/>
            <a:ext cx="2677512" cy="962093"/>
            <a:chOff x="13821302" y="8525306"/>
            <a:chExt cx="6872785" cy="1773935"/>
          </a:xfrm>
        </p:grpSpPr>
        <p:sp>
          <p:nvSpPr>
            <p:cNvPr id="95" name="Line 169">
              <a:extLst>
                <a:ext uri="{FF2B5EF4-FFF2-40B4-BE49-F238E27FC236}">
                  <a16:creationId xmlns:a16="http://schemas.microsoft.com/office/drawing/2014/main" id="{E5585BAB-66DB-18FD-380D-B69170602807}"/>
                </a:ext>
              </a:extLst>
            </p:cNvPr>
            <p:cNvSpPr>
              <a:spLocks noChangeShapeType="1"/>
            </p:cNvSpPr>
            <p:nvPr/>
          </p:nvSpPr>
          <p:spPr bwMode="auto">
            <a:xfrm>
              <a:off x="13821302" y="8525306"/>
              <a:ext cx="4845" cy="1773935"/>
            </a:xfrm>
            <a:prstGeom prst="line">
              <a:avLst/>
            </a:prstGeom>
            <a:noFill/>
            <a:ln w="3672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900"/>
            </a:p>
          </p:txBody>
        </p:sp>
        <p:sp>
          <p:nvSpPr>
            <p:cNvPr id="96" name="Line 170">
              <a:extLst>
                <a:ext uri="{FF2B5EF4-FFF2-40B4-BE49-F238E27FC236}">
                  <a16:creationId xmlns:a16="http://schemas.microsoft.com/office/drawing/2014/main" id="{9B5219EB-438E-4C51-5009-B6E45AF74F31}"/>
                </a:ext>
              </a:extLst>
            </p:cNvPr>
            <p:cNvSpPr>
              <a:spLocks noChangeShapeType="1"/>
            </p:cNvSpPr>
            <p:nvPr/>
          </p:nvSpPr>
          <p:spPr bwMode="auto">
            <a:xfrm>
              <a:off x="20689239" y="8525306"/>
              <a:ext cx="4848" cy="1773935"/>
            </a:xfrm>
            <a:prstGeom prst="line">
              <a:avLst/>
            </a:prstGeom>
            <a:noFill/>
            <a:ln w="3672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900"/>
            </a:p>
          </p:txBody>
        </p:sp>
      </p:grpSp>
      <p:sp>
        <p:nvSpPr>
          <p:cNvPr id="97" name="Line 171">
            <a:extLst>
              <a:ext uri="{FF2B5EF4-FFF2-40B4-BE49-F238E27FC236}">
                <a16:creationId xmlns:a16="http://schemas.microsoft.com/office/drawing/2014/main" id="{AE66C4F6-CE6C-0E16-8308-A69CF2D53815}"/>
              </a:ext>
            </a:extLst>
          </p:cNvPr>
          <p:cNvSpPr>
            <a:spLocks noChangeShapeType="1"/>
          </p:cNvSpPr>
          <p:nvPr/>
        </p:nvSpPr>
        <p:spPr bwMode="auto">
          <a:xfrm>
            <a:off x="8390039" y="3804760"/>
            <a:ext cx="1888" cy="1044490"/>
          </a:xfrm>
          <a:prstGeom prst="line">
            <a:avLst/>
          </a:prstGeom>
          <a:noFill/>
          <a:ln w="3672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900"/>
          </a:p>
        </p:txBody>
      </p:sp>
      <p:sp>
        <p:nvSpPr>
          <p:cNvPr id="98" name="Line 172">
            <a:extLst>
              <a:ext uri="{FF2B5EF4-FFF2-40B4-BE49-F238E27FC236}">
                <a16:creationId xmlns:a16="http://schemas.microsoft.com/office/drawing/2014/main" id="{0C21E87B-85B0-9DC1-68FF-6083992F3254}"/>
              </a:ext>
            </a:extLst>
          </p:cNvPr>
          <p:cNvSpPr>
            <a:spLocks noChangeShapeType="1"/>
          </p:cNvSpPr>
          <p:nvPr/>
        </p:nvSpPr>
        <p:spPr bwMode="auto">
          <a:xfrm>
            <a:off x="12105122" y="3804760"/>
            <a:ext cx="1888" cy="1044490"/>
          </a:xfrm>
          <a:prstGeom prst="line">
            <a:avLst/>
          </a:prstGeom>
          <a:noFill/>
          <a:ln w="36720" cap="flat">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900"/>
          </a:p>
        </p:txBody>
      </p:sp>
      <p:grpSp>
        <p:nvGrpSpPr>
          <p:cNvPr id="116" name="Group 115">
            <a:extLst>
              <a:ext uri="{FF2B5EF4-FFF2-40B4-BE49-F238E27FC236}">
                <a16:creationId xmlns:a16="http://schemas.microsoft.com/office/drawing/2014/main" id="{8A6F8D15-E993-4DA5-5627-37B060F5C56D}"/>
              </a:ext>
            </a:extLst>
          </p:cNvPr>
          <p:cNvGrpSpPr/>
          <p:nvPr/>
        </p:nvGrpSpPr>
        <p:grpSpPr>
          <a:xfrm>
            <a:off x="8759552" y="5033126"/>
            <a:ext cx="463088" cy="594339"/>
            <a:chOff x="5123329" y="2255652"/>
            <a:chExt cx="1078109" cy="1078108"/>
          </a:xfrm>
          <a:solidFill>
            <a:schemeClr val="bg1"/>
          </a:solidFill>
        </p:grpSpPr>
        <p:sp>
          <p:nvSpPr>
            <p:cNvPr id="117" name="Freeform 244">
              <a:extLst>
                <a:ext uri="{FF2B5EF4-FFF2-40B4-BE49-F238E27FC236}">
                  <a16:creationId xmlns:a16="http://schemas.microsoft.com/office/drawing/2014/main" id="{6ECA35D9-211F-E08E-E1A9-9D954D9F78BD}"/>
                </a:ext>
              </a:extLst>
            </p:cNvPr>
            <p:cNvSpPr>
              <a:spLocks noChangeArrowheads="1"/>
            </p:cNvSpPr>
            <p:nvPr/>
          </p:nvSpPr>
          <p:spPr bwMode="auto">
            <a:xfrm>
              <a:off x="5317988" y="2446566"/>
              <a:ext cx="688792" cy="688792"/>
            </a:xfrm>
            <a:custGeom>
              <a:avLst/>
              <a:gdLst>
                <a:gd name="T0" fmla="*/ 206484 w 812"/>
                <a:gd name="T1" fmla="*/ 78781 h 812"/>
                <a:gd name="T2" fmla="*/ 197132 w 812"/>
                <a:gd name="T3" fmla="*/ 47125 h 812"/>
                <a:gd name="T4" fmla="*/ 191736 w 812"/>
                <a:gd name="T5" fmla="*/ 35613 h 812"/>
                <a:gd name="T6" fmla="*/ 244616 w 812"/>
                <a:gd name="T7" fmla="*/ 78781 h 812"/>
                <a:gd name="T8" fmla="*/ 191736 w 812"/>
                <a:gd name="T9" fmla="*/ 255767 h 812"/>
                <a:gd name="T10" fmla="*/ 197132 w 812"/>
                <a:gd name="T11" fmla="*/ 244616 h 812"/>
                <a:gd name="T12" fmla="*/ 244975 w 812"/>
                <a:gd name="T13" fmla="*/ 212240 h 812"/>
                <a:gd name="T14" fmla="*/ 191736 w 812"/>
                <a:gd name="T15" fmla="*/ 255767 h 812"/>
                <a:gd name="T16" fmla="*/ 84896 w 812"/>
                <a:gd name="T17" fmla="*/ 212240 h 812"/>
                <a:gd name="T18" fmla="*/ 94968 w 812"/>
                <a:gd name="T19" fmla="*/ 244616 h 812"/>
                <a:gd name="T20" fmla="*/ 100005 w 812"/>
                <a:gd name="T21" fmla="*/ 255767 h 812"/>
                <a:gd name="T22" fmla="*/ 46405 w 812"/>
                <a:gd name="T23" fmla="*/ 212240 h 812"/>
                <a:gd name="T24" fmla="*/ 100005 w 812"/>
                <a:gd name="T25" fmla="*/ 35613 h 812"/>
                <a:gd name="T26" fmla="*/ 94968 w 812"/>
                <a:gd name="T27" fmla="*/ 47125 h 812"/>
                <a:gd name="T28" fmla="*/ 47484 w 812"/>
                <a:gd name="T29" fmla="*/ 78781 h 812"/>
                <a:gd name="T30" fmla="*/ 100005 w 812"/>
                <a:gd name="T31" fmla="*/ 35613 h 812"/>
                <a:gd name="T32" fmla="*/ 26620 w 812"/>
                <a:gd name="T33" fmla="*/ 146050 h 812"/>
                <a:gd name="T34" fmla="*/ 79860 w 812"/>
                <a:gd name="T35" fmla="*/ 105401 h 812"/>
                <a:gd name="T36" fmla="*/ 77701 w 812"/>
                <a:gd name="T37" fmla="*/ 146050 h 812"/>
                <a:gd name="T38" fmla="*/ 79860 w 812"/>
                <a:gd name="T39" fmla="*/ 185260 h 812"/>
                <a:gd name="T40" fmla="*/ 33095 w 812"/>
                <a:gd name="T41" fmla="*/ 185260 h 812"/>
                <a:gd name="T42" fmla="*/ 100005 w 812"/>
                <a:gd name="T43" fmla="*/ 35613 h 812"/>
                <a:gd name="T44" fmla="*/ 146050 w 812"/>
                <a:gd name="T45" fmla="*/ 264761 h 812"/>
                <a:gd name="T46" fmla="*/ 179505 w 812"/>
                <a:gd name="T47" fmla="*/ 212240 h 812"/>
                <a:gd name="T48" fmla="*/ 146050 w 812"/>
                <a:gd name="T49" fmla="*/ 264761 h 812"/>
                <a:gd name="T50" fmla="*/ 187059 w 812"/>
                <a:gd name="T51" fmla="*/ 146050 h 812"/>
                <a:gd name="T52" fmla="*/ 107199 w 812"/>
                <a:gd name="T53" fmla="*/ 185260 h 812"/>
                <a:gd name="T54" fmla="*/ 104321 w 812"/>
                <a:gd name="T55" fmla="*/ 146050 h 812"/>
                <a:gd name="T56" fmla="*/ 107199 w 812"/>
                <a:gd name="T57" fmla="*/ 105401 h 812"/>
                <a:gd name="T58" fmla="*/ 184181 w 812"/>
                <a:gd name="T59" fmla="*/ 105401 h 812"/>
                <a:gd name="T60" fmla="*/ 265120 w 812"/>
                <a:gd name="T61" fmla="*/ 146050 h 812"/>
                <a:gd name="T62" fmla="*/ 258285 w 812"/>
                <a:gd name="T63" fmla="*/ 185260 h 812"/>
                <a:gd name="T64" fmla="*/ 211521 w 812"/>
                <a:gd name="T65" fmla="*/ 185260 h 812"/>
                <a:gd name="T66" fmla="*/ 214039 w 812"/>
                <a:gd name="T67" fmla="*/ 146050 h 812"/>
                <a:gd name="T68" fmla="*/ 257926 w 812"/>
                <a:gd name="T69" fmla="*/ 105401 h 812"/>
                <a:gd name="T70" fmla="*/ 265120 w 812"/>
                <a:gd name="T71" fmla="*/ 146050 h 812"/>
                <a:gd name="T72" fmla="*/ 112595 w 812"/>
                <a:gd name="T73" fmla="*/ 78781 h 812"/>
                <a:gd name="T74" fmla="*/ 146050 w 812"/>
                <a:gd name="T75" fmla="*/ 26620 h 812"/>
                <a:gd name="T76" fmla="*/ 179505 w 812"/>
                <a:gd name="T77" fmla="*/ 78781 h 812"/>
                <a:gd name="T78" fmla="*/ 12950 w 812"/>
                <a:gd name="T79" fmla="*/ 85616 h 812"/>
                <a:gd name="T80" fmla="*/ 12231 w 812"/>
                <a:gd name="T81" fmla="*/ 87414 h 812"/>
                <a:gd name="T82" fmla="*/ 0 w 812"/>
                <a:gd name="T83" fmla="*/ 146050 h 812"/>
                <a:gd name="T84" fmla="*/ 146050 w 812"/>
                <a:gd name="T85" fmla="*/ 291740 h 812"/>
                <a:gd name="T86" fmla="*/ 291740 w 812"/>
                <a:gd name="T87" fmla="*/ 146050 h 812"/>
                <a:gd name="T88" fmla="*/ 279509 w 812"/>
                <a:gd name="T89" fmla="*/ 87414 h 812"/>
                <a:gd name="T90" fmla="*/ 278430 w 812"/>
                <a:gd name="T91" fmla="*/ 85616 h 812"/>
                <a:gd name="T92" fmla="*/ 146050 w 812"/>
                <a:gd name="T93" fmla="*/ 0 h 8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12" h="812">
                  <a:moveTo>
                    <a:pt x="680" y="219"/>
                  </a:moveTo>
                  <a:lnTo>
                    <a:pt x="574" y="219"/>
                  </a:lnTo>
                  <a:cubicBezTo>
                    <a:pt x="567" y="187"/>
                    <a:pt x="558" y="157"/>
                    <a:pt x="548" y="131"/>
                  </a:cubicBezTo>
                  <a:cubicBezTo>
                    <a:pt x="542" y="120"/>
                    <a:pt x="537" y="110"/>
                    <a:pt x="533" y="99"/>
                  </a:cubicBezTo>
                  <a:cubicBezTo>
                    <a:pt x="592" y="124"/>
                    <a:pt x="643" y="166"/>
                    <a:pt x="680" y="219"/>
                  </a:cubicBezTo>
                  <a:close/>
                  <a:moveTo>
                    <a:pt x="533" y="711"/>
                  </a:moveTo>
                  <a:lnTo>
                    <a:pt x="533" y="711"/>
                  </a:lnTo>
                  <a:cubicBezTo>
                    <a:pt x="537" y="702"/>
                    <a:pt x="542" y="692"/>
                    <a:pt x="548" y="680"/>
                  </a:cubicBezTo>
                  <a:cubicBezTo>
                    <a:pt x="558" y="653"/>
                    <a:pt x="569" y="622"/>
                    <a:pt x="576" y="590"/>
                  </a:cubicBezTo>
                  <a:lnTo>
                    <a:pt x="681" y="590"/>
                  </a:lnTo>
                  <a:cubicBezTo>
                    <a:pt x="646" y="643"/>
                    <a:pt x="594" y="685"/>
                    <a:pt x="533" y="711"/>
                  </a:cubicBezTo>
                  <a:close/>
                  <a:moveTo>
                    <a:pt x="129" y="590"/>
                  </a:moveTo>
                  <a:lnTo>
                    <a:pt x="236" y="590"/>
                  </a:lnTo>
                  <a:cubicBezTo>
                    <a:pt x="243" y="622"/>
                    <a:pt x="252" y="653"/>
                    <a:pt x="264" y="680"/>
                  </a:cubicBezTo>
                  <a:cubicBezTo>
                    <a:pt x="268" y="692"/>
                    <a:pt x="273" y="702"/>
                    <a:pt x="278" y="711"/>
                  </a:cubicBezTo>
                  <a:cubicBezTo>
                    <a:pt x="217" y="685"/>
                    <a:pt x="166" y="643"/>
                    <a:pt x="129" y="590"/>
                  </a:cubicBezTo>
                  <a:close/>
                  <a:moveTo>
                    <a:pt x="278" y="99"/>
                  </a:moveTo>
                  <a:lnTo>
                    <a:pt x="278" y="99"/>
                  </a:lnTo>
                  <a:cubicBezTo>
                    <a:pt x="273" y="110"/>
                    <a:pt x="268" y="120"/>
                    <a:pt x="264" y="131"/>
                  </a:cubicBezTo>
                  <a:cubicBezTo>
                    <a:pt x="252" y="157"/>
                    <a:pt x="243" y="187"/>
                    <a:pt x="236" y="219"/>
                  </a:cubicBezTo>
                  <a:lnTo>
                    <a:pt x="132" y="219"/>
                  </a:lnTo>
                  <a:cubicBezTo>
                    <a:pt x="167" y="166"/>
                    <a:pt x="217" y="124"/>
                    <a:pt x="278" y="99"/>
                  </a:cubicBezTo>
                  <a:lnTo>
                    <a:pt x="74" y="406"/>
                  </a:lnTo>
                  <a:cubicBezTo>
                    <a:pt x="74" y="366"/>
                    <a:pt x="82" y="329"/>
                    <a:pt x="93" y="293"/>
                  </a:cubicBezTo>
                  <a:lnTo>
                    <a:pt x="222" y="293"/>
                  </a:lnTo>
                  <a:cubicBezTo>
                    <a:pt x="217" y="329"/>
                    <a:pt x="216" y="367"/>
                    <a:pt x="216" y="406"/>
                  </a:cubicBezTo>
                  <a:cubicBezTo>
                    <a:pt x="216" y="443"/>
                    <a:pt x="217" y="480"/>
                    <a:pt x="222" y="515"/>
                  </a:cubicBezTo>
                  <a:lnTo>
                    <a:pt x="92" y="515"/>
                  </a:lnTo>
                  <a:cubicBezTo>
                    <a:pt x="80" y="480"/>
                    <a:pt x="74" y="444"/>
                    <a:pt x="74" y="406"/>
                  </a:cubicBezTo>
                  <a:lnTo>
                    <a:pt x="278" y="99"/>
                  </a:lnTo>
                  <a:close/>
                  <a:moveTo>
                    <a:pt x="406" y="736"/>
                  </a:moveTo>
                  <a:lnTo>
                    <a:pt x="406" y="736"/>
                  </a:lnTo>
                  <a:cubicBezTo>
                    <a:pt x="375" y="736"/>
                    <a:pt x="336" y="683"/>
                    <a:pt x="311" y="590"/>
                  </a:cubicBezTo>
                  <a:lnTo>
                    <a:pt x="499" y="590"/>
                  </a:lnTo>
                  <a:cubicBezTo>
                    <a:pt x="476" y="683"/>
                    <a:pt x="435" y="736"/>
                    <a:pt x="406" y="736"/>
                  </a:cubicBezTo>
                  <a:close/>
                  <a:moveTo>
                    <a:pt x="520" y="406"/>
                  </a:moveTo>
                  <a:lnTo>
                    <a:pt x="520" y="406"/>
                  </a:lnTo>
                  <a:cubicBezTo>
                    <a:pt x="520" y="444"/>
                    <a:pt x="518" y="481"/>
                    <a:pt x="514" y="515"/>
                  </a:cubicBezTo>
                  <a:lnTo>
                    <a:pt x="298" y="515"/>
                  </a:lnTo>
                  <a:cubicBezTo>
                    <a:pt x="293" y="481"/>
                    <a:pt x="290" y="444"/>
                    <a:pt x="290" y="406"/>
                  </a:cubicBezTo>
                  <a:cubicBezTo>
                    <a:pt x="290" y="364"/>
                    <a:pt x="293" y="327"/>
                    <a:pt x="298" y="293"/>
                  </a:cubicBezTo>
                  <a:lnTo>
                    <a:pt x="512" y="293"/>
                  </a:lnTo>
                  <a:cubicBezTo>
                    <a:pt x="518" y="327"/>
                    <a:pt x="520" y="364"/>
                    <a:pt x="520" y="406"/>
                  </a:cubicBezTo>
                  <a:close/>
                  <a:moveTo>
                    <a:pt x="737" y="406"/>
                  </a:moveTo>
                  <a:lnTo>
                    <a:pt x="737" y="406"/>
                  </a:lnTo>
                  <a:cubicBezTo>
                    <a:pt x="737" y="444"/>
                    <a:pt x="730" y="480"/>
                    <a:pt x="718" y="515"/>
                  </a:cubicBezTo>
                  <a:lnTo>
                    <a:pt x="588" y="515"/>
                  </a:lnTo>
                  <a:cubicBezTo>
                    <a:pt x="592" y="480"/>
                    <a:pt x="595" y="443"/>
                    <a:pt x="595" y="406"/>
                  </a:cubicBezTo>
                  <a:cubicBezTo>
                    <a:pt x="595" y="367"/>
                    <a:pt x="592" y="329"/>
                    <a:pt x="588" y="293"/>
                  </a:cubicBezTo>
                  <a:lnTo>
                    <a:pt x="717" y="293"/>
                  </a:lnTo>
                  <a:cubicBezTo>
                    <a:pt x="730" y="329"/>
                    <a:pt x="737" y="366"/>
                    <a:pt x="737" y="406"/>
                  </a:cubicBezTo>
                  <a:close/>
                  <a:moveTo>
                    <a:pt x="499" y="219"/>
                  </a:moveTo>
                  <a:lnTo>
                    <a:pt x="313" y="219"/>
                  </a:lnTo>
                  <a:cubicBezTo>
                    <a:pt x="336" y="127"/>
                    <a:pt x="375" y="74"/>
                    <a:pt x="406" y="74"/>
                  </a:cubicBezTo>
                  <a:cubicBezTo>
                    <a:pt x="435" y="74"/>
                    <a:pt x="474" y="127"/>
                    <a:pt x="499" y="219"/>
                  </a:cubicBezTo>
                  <a:close/>
                  <a:moveTo>
                    <a:pt x="36" y="238"/>
                  </a:moveTo>
                  <a:lnTo>
                    <a:pt x="36" y="238"/>
                  </a:lnTo>
                  <a:cubicBezTo>
                    <a:pt x="34" y="240"/>
                    <a:pt x="34" y="241"/>
                    <a:pt x="34" y="243"/>
                  </a:cubicBezTo>
                  <a:cubicBezTo>
                    <a:pt x="12" y="293"/>
                    <a:pt x="0" y="348"/>
                    <a:pt x="0" y="406"/>
                  </a:cubicBezTo>
                  <a:cubicBezTo>
                    <a:pt x="0" y="629"/>
                    <a:pt x="182" y="811"/>
                    <a:pt x="406" y="811"/>
                  </a:cubicBezTo>
                  <a:cubicBezTo>
                    <a:pt x="630" y="811"/>
                    <a:pt x="811" y="629"/>
                    <a:pt x="811" y="406"/>
                  </a:cubicBezTo>
                  <a:cubicBezTo>
                    <a:pt x="811" y="348"/>
                    <a:pt x="800" y="293"/>
                    <a:pt x="777" y="243"/>
                  </a:cubicBezTo>
                  <a:cubicBezTo>
                    <a:pt x="776" y="241"/>
                    <a:pt x="776" y="240"/>
                    <a:pt x="774" y="238"/>
                  </a:cubicBezTo>
                  <a:cubicBezTo>
                    <a:pt x="711" y="98"/>
                    <a:pt x="570" y="0"/>
                    <a:pt x="406" y="0"/>
                  </a:cubicBezTo>
                  <a:cubicBezTo>
                    <a:pt x="241" y="0"/>
                    <a:pt x="99" y="98"/>
                    <a:pt x="36" y="23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18" name="Freeform 245">
              <a:extLst>
                <a:ext uri="{FF2B5EF4-FFF2-40B4-BE49-F238E27FC236}">
                  <a16:creationId xmlns:a16="http://schemas.microsoft.com/office/drawing/2014/main" id="{33C09CB7-CFA5-A89D-B28A-F550444F050B}"/>
                </a:ext>
              </a:extLst>
            </p:cNvPr>
            <p:cNvSpPr>
              <a:spLocks noChangeArrowheads="1"/>
            </p:cNvSpPr>
            <p:nvPr/>
          </p:nvSpPr>
          <p:spPr bwMode="auto">
            <a:xfrm>
              <a:off x="5508904" y="2364210"/>
              <a:ext cx="692534" cy="969550"/>
            </a:xfrm>
            <a:custGeom>
              <a:avLst/>
              <a:gdLst>
                <a:gd name="T0" fmla="*/ 204571 w 814"/>
                <a:gd name="T1" fmla="*/ 26666 h 1141"/>
                <a:gd name="T2" fmla="*/ 239207 w 814"/>
                <a:gd name="T3" fmla="*/ 26666 h 1141"/>
                <a:gd name="T4" fmla="*/ 239207 w 814"/>
                <a:gd name="T5" fmla="*/ 61620 h 1141"/>
                <a:gd name="T6" fmla="*/ 204571 w 814"/>
                <a:gd name="T7" fmla="*/ 61620 h 1141"/>
                <a:gd name="T8" fmla="*/ 204571 w 814"/>
                <a:gd name="T9" fmla="*/ 26666 h 1141"/>
                <a:gd name="T10" fmla="*/ 265545 w 814"/>
                <a:gd name="T11" fmla="*/ 73152 h 1141"/>
                <a:gd name="T12" fmla="*/ 265545 w 814"/>
                <a:gd name="T13" fmla="*/ 73152 h 1141"/>
                <a:gd name="T14" fmla="*/ 265906 w 814"/>
                <a:gd name="T15" fmla="*/ 67386 h 1141"/>
                <a:gd name="T16" fmla="*/ 265906 w 814"/>
                <a:gd name="T17" fmla="*/ 20900 h 1141"/>
                <a:gd name="T18" fmla="*/ 265906 w 814"/>
                <a:gd name="T19" fmla="*/ 20900 h 1141"/>
                <a:gd name="T20" fmla="*/ 245340 w 814"/>
                <a:gd name="T21" fmla="*/ 0 h 1141"/>
                <a:gd name="T22" fmla="*/ 198437 w 814"/>
                <a:gd name="T23" fmla="*/ 0 h 1141"/>
                <a:gd name="T24" fmla="*/ 198437 w 814"/>
                <a:gd name="T25" fmla="*/ 0 h 1141"/>
                <a:gd name="T26" fmla="*/ 177872 w 814"/>
                <a:gd name="T27" fmla="*/ 20900 h 1141"/>
                <a:gd name="T28" fmla="*/ 177872 w 814"/>
                <a:gd name="T29" fmla="*/ 67386 h 1141"/>
                <a:gd name="T30" fmla="*/ 177872 w 814"/>
                <a:gd name="T31" fmla="*/ 67386 h 1141"/>
                <a:gd name="T32" fmla="*/ 198437 w 814"/>
                <a:gd name="T33" fmla="*/ 88287 h 1141"/>
                <a:gd name="T34" fmla="*/ 242815 w 814"/>
                <a:gd name="T35" fmla="*/ 88287 h 1141"/>
                <a:gd name="T36" fmla="*/ 242815 w 814"/>
                <a:gd name="T37" fmla="*/ 88287 h 1141"/>
                <a:gd name="T38" fmla="*/ 266267 w 814"/>
                <a:gd name="T39" fmla="*/ 182699 h 1141"/>
                <a:gd name="T40" fmla="*/ 266267 w 814"/>
                <a:gd name="T41" fmla="*/ 182699 h 1141"/>
                <a:gd name="T42" fmla="*/ 207096 w 814"/>
                <a:gd name="T43" fmla="*/ 325399 h 1141"/>
                <a:gd name="T44" fmla="*/ 207096 w 814"/>
                <a:gd name="T45" fmla="*/ 325399 h 1141"/>
                <a:gd name="T46" fmla="*/ 64582 w 814"/>
                <a:gd name="T47" fmla="*/ 383776 h 1141"/>
                <a:gd name="T48" fmla="*/ 64582 w 814"/>
                <a:gd name="T49" fmla="*/ 383776 h 1141"/>
                <a:gd name="T50" fmla="*/ 17679 w 814"/>
                <a:gd name="T51" fmla="*/ 378371 h 1141"/>
                <a:gd name="T52" fmla="*/ 17679 w 814"/>
                <a:gd name="T53" fmla="*/ 378371 h 1141"/>
                <a:gd name="T54" fmla="*/ 1443 w 814"/>
                <a:gd name="T55" fmla="*/ 388461 h 1141"/>
                <a:gd name="T56" fmla="*/ 1443 w 814"/>
                <a:gd name="T57" fmla="*/ 388461 h 1141"/>
                <a:gd name="T58" fmla="*/ 10824 w 814"/>
                <a:gd name="T59" fmla="*/ 404677 h 1141"/>
                <a:gd name="T60" fmla="*/ 10824 w 814"/>
                <a:gd name="T61" fmla="*/ 404677 h 1141"/>
                <a:gd name="T62" fmla="*/ 64582 w 814"/>
                <a:gd name="T63" fmla="*/ 410803 h 1141"/>
                <a:gd name="T64" fmla="*/ 64582 w 814"/>
                <a:gd name="T65" fmla="*/ 410803 h 1141"/>
                <a:gd name="T66" fmla="*/ 225858 w 814"/>
                <a:gd name="T67" fmla="*/ 343777 h 1141"/>
                <a:gd name="T68" fmla="*/ 225858 w 814"/>
                <a:gd name="T69" fmla="*/ 343777 h 1141"/>
                <a:gd name="T70" fmla="*/ 293326 w 814"/>
                <a:gd name="T71" fmla="*/ 182699 h 1141"/>
                <a:gd name="T72" fmla="*/ 293326 w 814"/>
                <a:gd name="T73" fmla="*/ 182699 h 1141"/>
                <a:gd name="T74" fmla="*/ 265545 w 814"/>
                <a:gd name="T75" fmla="*/ 73152 h 11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14" h="1141">
                  <a:moveTo>
                    <a:pt x="567" y="74"/>
                  </a:moveTo>
                  <a:lnTo>
                    <a:pt x="663" y="74"/>
                  </a:lnTo>
                  <a:lnTo>
                    <a:pt x="663" y="171"/>
                  </a:lnTo>
                  <a:lnTo>
                    <a:pt x="567" y="171"/>
                  </a:lnTo>
                  <a:lnTo>
                    <a:pt x="567" y="74"/>
                  </a:lnTo>
                  <a:close/>
                  <a:moveTo>
                    <a:pt x="736" y="203"/>
                  </a:moveTo>
                  <a:lnTo>
                    <a:pt x="736" y="203"/>
                  </a:lnTo>
                  <a:cubicBezTo>
                    <a:pt x="736" y="197"/>
                    <a:pt x="737" y="193"/>
                    <a:pt x="737" y="187"/>
                  </a:cubicBezTo>
                  <a:lnTo>
                    <a:pt x="737" y="58"/>
                  </a:lnTo>
                  <a:cubicBezTo>
                    <a:pt x="737" y="27"/>
                    <a:pt x="710" y="0"/>
                    <a:pt x="680" y="0"/>
                  </a:cubicBezTo>
                  <a:lnTo>
                    <a:pt x="550" y="0"/>
                  </a:lnTo>
                  <a:cubicBezTo>
                    <a:pt x="519" y="0"/>
                    <a:pt x="493" y="27"/>
                    <a:pt x="493" y="58"/>
                  </a:cubicBezTo>
                  <a:lnTo>
                    <a:pt x="493" y="187"/>
                  </a:lnTo>
                  <a:cubicBezTo>
                    <a:pt x="493" y="220"/>
                    <a:pt x="519" y="245"/>
                    <a:pt x="550" y="245"/>
                  </a:cubicBezTo>
                  <a:lnTo>
                    <a:pt x="673" y="245"/>
                  </a:lnTo>
                  <a:cubicBezTo>
                    <a:pt x="716" y="325"/>
                    <a:pt x="738" y="415"/>
                    <a:pt x="738" y="507"/>
                  </a:cubicBezTo>
                  <a:cubicBezTo>
                    <a:pt x="738" y="656"/>
                    <a:pt x="680" y="795"/>
                    <a:pt x="574" y="903"/>
                  </a:cubicBezTo>
                  <a:cubicBezTo>
                    <a:pt x="469" y="1007"/>
                    <a:pt x="328" y="1065"/>
                    <a:pt x="179" y="1065"/>
                  </a:cubicBezTo>
                  <a:cubicBezTo>
                    <a:pt x="135" y="1065"/>
                    <a:pt x="91" y="1061"/>
                    <a:pt x="49" y="1050"/>
                  </a:cubicBezTo>
                  <a:cubicBezTo>
                    <a:pt x="29" y="1046"/>
                    <a:pt x="9" y="1058"/>
                    <a:pt x="4" y="1078"/>
                  </a:cubicBezTo>
                  <a:cubicBezTo>
                    <a:pt x="0" y="1098"/>
                    <a:pt x="11" y="1119"/>
                    <a:pt x="30" y="1123"/>
                  </a:cubicBezTo>
                  <a:cubicBezTo>
                    <a:pt x="79" y="1135"/>
                    <a:pt x="128" y="1140"/>
                    <a:pt x="179" y="1140"/>
                  </a:cubicBezTo>
                  <a:cubicBezTo>
                    <a:pt x="347" y="1140"/>
                    <a:pt x="507" y="1074"/>
                    <a:pt x="626" y="954"/>
                  </a:cubicBezTo>
                  <a:cubicBezTo>
                    <a:pt x="746" y="834"/>
                    <a:pt x="813" y="676"/>
                    <a:pt x="813" y="507"/>
                  </a:cubicBezTo>
                  <a:cubicBezTo>
                    <a:pt x="813" y="400"/>
                    <a:pt x="786" y="295"/>
                    <a:pt x="736" y="20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19" name="Freeform 246">
              <a:extLst>
                <a:ext uri="{FF2B5EF4-FFF2-40B4-BE49-F238E27FC236}">
                  <a16:creationId xmlns:a16="http://schemas.microsoft.com/office/drawing/2014/main" id="{D0B6772D-14F0-E646-30BB-66BC5B5ADF28}"/>
                </a:ext>
              </a:extLst>
            </p:cNvPr>
            <p:cNvSpPr>
              <a:spLocks noChangeArrowheads="1"/>
            </p:cNvSpPr>
            <p:nvPr/>
          </p:nvSpPr>
          <p:spPr bwMode="auto">
            <a:xfrm>
              <a:off x="5123329" y="2255652"/>
              <a:ext cx="722484" cy="1006982"/>
            </a:xfrm>
            <a:custGeom>
              <a:avLst/>
              <a:gdLst>
                <a:gd name="T0" fmla="*/ 99972 w 852"/>
                <a:gd name="T1" fmla="*/ 399312 h 1186"/>
                <a:gd name="T2" fmla="*/ 66168 w 852"/>
                <a:gd name="T3" fmla="*/ 399312 h 1186"/>
                <a:gd name="T4" fmla="*/ 66168 w 852"/>
                <a:gd name="T5" fmla="*/ 365106 h 1186"/>
                <a:gd name="T6" fmla="*/ 99972 w 852"/>
                <a:gd name="T7" fmla="*/ 365106 h 1186"/>
                <a:gd name="T8" fmla="*/ 99972 w 852"/>
                <a:gd name="T9" fmla="*/ 399312 h 1186"/>
                <a:gd name="T10" fmla="*/ 106445 w 852"/>
                <a:gd name="T11" fmla="*/ 338821 h 1186"/>
                <a:gd name="T12" fmla="*/ 60055 w 852"/>
                <a:gd name="T13" fmla="*/ 338821 h 1186"/>
                <a:gd name="T14" fmla="*/ 60055 w 852"/>
                <a:gd name="T15" fmla="*/ 338821 h 1186"/>
                <a:gd name="T16" fmla="*/ 59695 w 852"/>
                <a:gd name="T17" fmla="*/ 338821 h 1186"/>
                <a:gd name="T18" fmla="*/ 59695 w 852"/>
                <a:gd name="T19" fmla="*/ 338821 h 1186"/>
                <a:gd name="T20" fmla="*/ 26611 w 852"/>
                <a:gd name="T21" fmla="*/ 228281 h 1186"/>
                <a:gd name="T22" fmla="*/ 26611 w 852"/>
                <a:gd name="T23" fmla="*/ 228281 h 1186"/>
                <a:gd name="T24" fmla="*/ 85587 w 852"/>
                <a:gd name="T25" fmla="*/ 85695 h 1186"/>
                <a:gd name="T26" fmla="*/ 85587 w 852"/>
                <a:gd name="T27" fmla="*/ 85695 h 1186"/>
                <a:gd name="T28" fmla="*/ 227993 w 852"/>
                <a:gd name="T29" fmla="*/ 26645 h 1186"/>
                <a:gd name="T30" fmla="*/ 227993 w 852"/>
                <a:gd name="T31" fmla="*/ 26645 h 1186"/>
                <a:gd name="T32" fmla="*/ 286969 w 852"/>
                <a:gd name="T33" fmla="*/ 35646 h 1186"/>
                <a:gd name="T34" fmla="*/ 286969 w 852"/>
                <a:gd name="T35" fmla="*/ 35646 h 1186"/>
                <a:gd name="T36" fmla="*/ 303511 w 852"/>
                <a:gd name="T37" fmla="*/ 26645 h 1186"/>
                <a:gd name="T38" fmla="*/ 303511 w 852"/>
                <a:gd name="T39" fmla="*/ 26645 h 1186"/>
                <a:gd name="T40" fmla="*/ 294880 w 852"/>
                <a:gd name="T41" fmla="*/ 10082 h 1186"/>
                <a:gd name="T42" fmla="*/ 294880 w 852"/>
                <a:gd name="T43" fmla="*/ 10082 h 1186"/>
                <a:gd name="T44" fmla="*/ 227993 w 852"/>
                <a:gd name="T45" fmla="*/ 0 h 1186"/>
                <a:gd name="T46" fmla="*/ 227993 w 852"/>
                <a:gd name="T47" fmla="*/ 0 h 1186"/>
                <a:gd name="T48" fmla="*/ 66528 w 852"/>
                <a:gd name="T49" fmla="*/ 66612 h 1186"/>
                <a:gd name="T50" fmla="*/ 66528 w 852"/>
                <a:gd name="T51" fmla="*/ 66612 h 1186"/>
                <a:gd name="T52" fmla="*/ 0 w 852"/>
                <a:gd name="T53" fmla="*/ 228281 h 1186"/>
                <a:gd name="T54" fmla="*/ 0 w 852"/>
                <a:gd name="T55" fmla="*/ 228281 h 1186"/>
                <a:gd name="T56" fmla="*/ 39557 w 852"/>
                <a:gd name="T57" fmla="*/ 356104 h 1186"/>
                <a:gd name="T58" fmla="*/ 39557 w 852"/>
                <a:gd name="T59" fmla="*/ 356104 h 1186"/>
                <a:gd name="T60" fmla="*/ 39557 w 852"/>
                <a:gd name="T61" fmla="*/ 359345 h 1186"/>
                <a:gd name="T62" fmla="*/ 39557 w 852"/>
                <a:gd name="T63" fmla="*/ 405793 h 1186"/>
                <a:gd name="T64" fmla="*/ 39557 w 852"/>
                <a:gd name="T65" fmla="*/ 405793 h 1186"/>
                <a:gd name="T66" fmla="*/ 60055 w 852"/>
                <a:gd name="T67" fmla="*/ 426677 h 1186"/>
                <a:gd name="T68" fmla="*/ 106445 w 852"/>
                <a:gd name="T69" fmla="*/ 426677 h 1186"/>
                <a:gd name="T70" fmla="*/ 106445 w 852"/>
                <a:gd name="T71" fmla="*/ 426677 h 1186"/>
                <a:gd name="T72" fmla="*/ 127302 w 852"/>
                <a:gd name="T73" fmla="*/ 405793 h 1186"/>
                <a:gd name="T74" fmla="*/ 127302 w 852"/>
                <a:gd name="T75" fmla="*/ 359345 h 1186"/>
                <a:gd name="T76" fmla="*/ 127302 w 852"/>
                <a:gd name="T77" fmla="*/ 359345 h 1186"/>
                <a:gd name="T78" fmla="*/ 106445 w 852"/>
                <a:gd name="T79" fmla="*/ 338821 h 11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52" h="1186">
                  <a:moveTo>
                    <a:pt x="278" y="1109"/>
                  </a:moveTo>
                  <a:lnTo>
                    <a:pt x="184" y="1109"/>
                  </a:lnTo>
                  <a:lnTo>
                    <a:pt x="184" y="1014"/>
                  </a:lnTo>
                  <a:lnTo>
                    <a:pt x="278" y="1014"/>
                  </a:lnTo>
                  <a:lnTo>
                    <a:pt x="278" y="1109"/>
                  </a:lnTo>
                  <a:close/>
                  <a:moveTo>
                    <a:pt x="296" y="941"/>
                  </a:moveTo>
                  <a:lnTo>
                    <a:pt x="167" y="941"/>
                  </a:lnTo>
                  <a:cubicBezTo>
                    <a:pt x="166" y="941"/>
                    <a:pt x="166" y="941"/>
                    <a:pt x="166" y="941"/>
                  </a:cubicBezTo>
                  <a:cubicBezTo>
                    <a:pt x="105" y="848"/>
                    <a:pt x="74" y="743"/>
                    <a:pt x="74" y="634"/>
                  </a:cubicBezTo>
                  <a:cubicBezTo>
                    <a:pt x="74" y="485"/>
                    <a:pt x="132" y="343"/>
                    <a:pt x="238" y="238"/>
                  </a:cubicBezTo>
                  <a:cubicBezTo>
                    <a:pt x="343" y="132"/>
                    <a:pt x="484" y="74"/>
                    <a:pt x="634" y="74"/>
                  </a:cubicBezTo>
                  <a:cubicBezTo>
                    <a:pt x="690" y="74"/>
                    <a:pt x="745" y="83"/>
                    <a:pt x="798" y="99"/>
                  </a:cubicBezTo>
                  <a:cubicBezTo>
                    <a:pt x="818" y="105"/>
                    <a:pt x="838" y="93"/>
                    <a:pt x="844" y="74"/>
                  </a:cubicBezTo>
                  <a:cubicBezTo>
                    <a:pt x="851" y="55"/>
                    <a:pt x="839" y="34"/>
                    <a:pt x="820" y="28"/>
                  </a:cubicBezTo>
                  <a:cubicBezTo>
                    <a:pt x="760" y="9"/>
                    <a:pt x="697" y="0"/>
                    <a:pt x="634" y="0"/>
                  </a:cubicBezTo>
                  <a:cubicBezTo>
                    <a:pt x="465" y="0"/>
                    <a:pt x="305" y="65"/>
                    <a:pt x="185" y="185"/>
                  </a:cubicBezTo>
                  <a:cubicBezTo>
                    <a:pt x="65" y="305"/>
                    <a:pt x="0" y="464"/>
                    <a:pt x="0" y="634"/>
                  </a:cubicBezTo>
                  <a:cubicBezTo>
                    <a:pt x="0" y="761"/>
                    <a:pt x="38" y="884"/>
                    <a:pt x="110" y="989"/>
                  </a:cubicBezTo>
                  <a:cubicBezTo>
                    <a:pt x="110" y="992"/>
                    <a:pt x="110" y="995"/>
                    <a:pt x="110" y="998"/>
                  </a:cubicBezTo>
                  <a:lnTo>
                    <a:pt x="110" y="1127"/>
                  </a:lnTo>
                  <a:cubicBezTo>
                    <a:pt x="110" y="1158"/>
                    <a:pt x="135" y="1185"/>
                    <a:pt x="167" y="1185"/>
                  </a:cubicBezTo>
                  <a:lnTo>
                    <a:pt x="296" y="1185"/>
                  </a:lnTo>
                  <a:cubicBezTo>
                    <a:pt x="327" y="1185"/>
                    <a:pt x="354" y="1158"/>
                    <a:pt x="354" y="1127"/>
                  </a:cubicBezTo>
                  <a:lnTo>
                    <a:pt x="354" y="998"/>
                  </a:lnTo>
                  <a:cubicBezTo>
                    <a:pt x="354" y="966"/>
                    <a:pt x="327" y="941"/>
                    <a:pt x="296" y="94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grpSp>
      <p:grpSp>
        <p:nvGrpSpPr>
          <p:cNvPr id="120" name="Group 119">
            <a:extLst>
              <a:ext uri="{FF2B5EF4-FFF2-40B4-BE49-F238E27FC236}">
                <a16:creationId xmlns:a16="http://schemas.microsoft.com/office/drawing/2014/main" id="{EF8454CB-2F96-4CC0-FEE4-D62F96A321BC}"/>
              </a:ext>
            </a:extLst>
          </p:cNvPr>
          <p:cNvGrpSpPr/>
          <p:nvPr/>
        </p:nvGrpSpPr>
        <p:grpSpPr>
          <a:xfrm>
            <a:off x="8800749" y="4058231"/>
            <a:ext cx="409603" cy="529345"/>
            <a:chOff x="5231890" y="4370690"/>
            <a:chExt cx="1078109" cy="1085596"/>
          </a:xfrm>
          <a:solidFill>
            <a:schemeClr val="bg1"/>
          </a:solidFill>
        </p:grpSpPr>
        <p:sp>
          <p:nvSpPr>
            <p:cNvPr id="121" name="Freeform 23">
              <a:extLst>
                <a:ext uri="{FF2B5EF4-FFF2-40B4-BE49-F238E27FC236}">
                  <a16:creationId xmlns:a16="http://schemas.microsoft.com/office/drawing/2014/main" id="{671E0DEF-20D3-95A3-9037-6F7013EE4973}"/>
                </a:ext>
              </a:extLst>
            </p:cNvPr>
            <p:cNvSpPr>
              <a:spLocks noChangeArrowheads="1"/>
            </p:cNvSpPr>
            <p:nvPr/>
          </p:nvSpPr>
          <p:spPr bwMode="auto">
            <a:xfrm>
              <a:off x="5231890" y="4378177"/>
              <a:ext cx="1078109" cy="1078109"/>
            </a:xfrm>
            <a:custGeom>
              <a:avLst/>
              <a:gdLst>
                <a:gd name="T0" fmla="*/ 443509 w 1269"/>
                <a:gd name="T1" fmla="*/ 430157 h 1268"/>
                <a:gd name="T2" fmla="*/ 46477 w 1269"/>
                <a:gd name="T3" fmla="*/ 430157 h 1268"/>
                <a:gd name="T4" fmla="*/ 46477 w 1269"/>
                <a:gd name="T5" fmla="*/ 430157 h 1268"/>
                <a:gd name="T6" fmla="*/ 26661 w 1269"/>
                <a:gd name="T7" fmla="*/ 410326 h 1268"/>
                <a:gd name="T8" fmla="*/ 26661 w 1269"/>
                <a:gd name="T9" fmla="*/ 12980 h 1268"/>
                <a:gd name="T10" fmla="*/ 26661 w 1269"/>
                <a:gd name="T11" fmla="*/ 12980 h 1268"/>
                <a:gd name="T12" fmla="*/ 13330 w 1269"/>
                <a:gd name="T13" fmla="*/ 0 h 1268"/>
                <a:gd name="T14" fmla="*/ 13330 w 1269"/>
                <a:gd name="T15" fmla="*/ 0 h 1268"/>
                <a:gd name="T16" fmla="*/ 0 w 1269"/>
                <a:gd name="T17" fmla="*/ 12980 h 1268"/>
                <a:gd name="T18" fmla="*/ 0 w 1269"/>
                <a:gd name="T19" fmla="*/ 410326 h 1268"/>
                <a:gd name="T20" fmla="*/ 0 w 1269"/>
                <a:gd name="T21" fmla="*/ 410326 h 1268"/>
                <a:gd name="T22" fmla="*/ 46477 w 1269"/>
                <a:gd name="T23" fmla="*/ 456839 h 1268"/>
                <a:gd name="T24" fmla="*/ 443509 w 1269"/>
                <a:gd name="T25" fmla="*/ 456839 h 1268"/>
                <a:gd name="T26" fmla="*/ 443509 w 1269"/>
                <a:gd name="T27" fmla="*/ 456839 h 1268"/>
                <a:gd name="T28" fmla="*/ 456840 w 1269"/>
                <a:gd name="T29" fmla="*/ 443498 h 1268"/>
                <a:gd name="T30" fmla="*/ 456840 w 1269"/>
                <a:gd name="T31" fmla="*/ 443498 h 1268"/>
                <a:gd name="T32" fmla="*/ 443509 w 1269"/>
                <a:gd name="T33" fmla="*/ 430157 h 1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9" h="1268">
                  <a:moveTo>
                    <a:pt x="1231" y="1193"/>
                  </a:moveTo>
                  <a:lnTo>
                    <a:pt x="129" y="1193"/>
                  </a:lnTo>
                  <a:cubicBezTo>
                    <a:pt x="99" y="1193"/>
                    <a:pt x="74" y="1168"/>
                    <a:pt x="74" y="1138"/>
                  </a:cubicBezTo>
                  <a:lnTo>
                    <a:pt x="74" y="36"/>
                  </a:lnTo>
                  <a:cubicBezTo>
                    <a:pt x="74" y="16"/>
                    <a:pt x="58" y="0"/>
                    <a:pt x="37" y="0"/>
                  </a:cubicBezTo>
                  <a:cubicBezTo>
                    <a:pt x="16" y="0"/>
                    <a:pt x="0" y="16"/>
                    <a:pt x="0" y="36"/>
                  </a:cubicBezTo>
                  <a:lnTo>
                    <a:pt x="0" y="1138"/>
                  </a:lnTo>
                  <a:cubicBezTo>
                    <a:pt x="0" y="1209"/>
                    <a:pt x="58" y="1267"/>
                    <a:pt x="129" y="1267"/>
                  </a:cubicBezTo>
                  <a:lnTo>
                    <a:pt x="1231" y="1267"/>
                  </a:lnTo>
                  <a:cubicBezTo>
                    <a:pt x="1250" y="1267"/>
                    <a:pt x="1268" y="1251"/>
                    <a:pt x="1268" y="1230"/>
                  </a:cubicBezTo>
                  <a:cubicBezTo>
                    <a:pt x="1268" y="1209"/>
                    <a:pt x="1250" y="1193"/>
                    <a:pt x="1231" y="119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22" name="Freeform 24">
              <a:extLst>
                <a:ext uri="{FF2B5EF4-FFF2-40B4-BE49-F238E27FC236}">
                  <a16:creationId xmlns:a16="http://schemas.microsoft.com/office/drawing/2014/main" id="{9DDDB3A9-669E-86E7-90AB-8158B0B77453}"/>
                </a:ext>
              </a:extLst>
            </p:cNvPr>
            <p:cNvSpPr>
              <a:spLocks noChangeArrowheads="1"/>
            </p:cNvSpPr>
            <p:nvPr/>
          </p:nvSpPr>
          <p:spPr bwMode="auto">
            <a:xfrm>
              <a:off x="6167748" y="4748778"/>
              <a:ext cx="63637" cy="576489"/>
            </a:xfrm>
            <a:custGeom>
              <a:avLst/>
              <a:gdLst>
                <a:gd name="T0" fmla="*/ 13314 w 75"/>
                <a:gd name="T1" fmla="*/ 244115 h 679"/>
                <a:gd name="T2" fmla="*/ 13314 w 75"/>
                <a:gd name="T3" fmla="*/ 244115 h 679"/>
                <a:gd name="T4" fmla="*/ 26627 w 75"/>
                <a:gd name="T5" fmla="*/ 230433 h 679"/>
                <a:gd name="T6" fmla="*/ 26627 w 75"/>
                <a:gd name="T7" fmla="*/ 13322 h 679"/>
                <a:gd name="T8" fmla="*/ 26627 w 75"/>
                <a:gd name="T9" fmla="*/ 13322 h 679"/>
                <a:gd name="T10" fmla="*/ 13314 w 75"/>
                <a:gd name="T11" fmla="*/ 0 h 679"/>
                <a:gd name="T12" fmla="*/ 13314 w 75"/>
                <a:gd name="T13" fmla="*/ 0 h 679"/>
                <a:gd name="T14" fmla="*/ 0 w 75"/>
                <a:gd name="T15" fmla="*/ 13322 h 679"/>
                <a:gd name="T16" fmla="*/ 0 w 75"/>
                <a:gd name="T17" fmla="*/ 230433 h 679"/>
                <a:gd name="T18" fmla="*/ 0 w 75"/>
                <a:gd name="T19" fmla="*/ 230433 h 679"/>
                <a:gd name="T20" fmla="*/ 13314 w 75"/>
                <a:gd name="T21" fmla="*/ 244115 h 6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679">
                  <a:moveTo>
                    <a:pt x="37" y="678"/>
                  </a:moveTo>
                  <a:lnTo>
                    <a:pt x="37" y="678"/>
                  </a:lnTo>
                  <a:cubicBezTo>
                    <a:pt x="58" y="678"/>
                    <a:pt x="74" y="661"/>
                    <a:pt x="74" y="640"/>
                  </a:cubicBezTo>
                  <a:lnTo>
                    <a:pt x="74" y="37"/>
                  </a:lnTo>
                  <a:cubicBezTo>
                    <a:pt x="74" y="16"/>
                    <a:pt x="58" y="0"/>
                    <a:pt x="37" y="0"/>
                  </a:cubicBezTo>
                  <a:cubicBezTo>
                    <a:pt x="16" y="0"/>
                    <a:pt x="0" y="16"/>
                    <a:pt x="0" y="37"/>
                  </a:cubicBezTo>
                  <a:lnTo>
                    <a:pt x="0" y="640"/>
                  </a:lnTo>
                  <a:cubicBezTo>
                    <a:pt x="0" y="661"/>
                    <a:pt x="16" y="678"/>
                    <a:pt x="37" y="67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23" name="Freeform 25">
              <a:extLst>
                <a:ext uri="{FF2B5EF4-FFF2-40B4-BE49-F238E27FC236}">
                  <a16:creationId xmlns:a16="http://schemas.microsoft.com/office/drawing/2014/main" id="{96C2671D-B085-BBAB-16EB-D10BF4F6E7DB}"/>
                </a:ext>
              </a:extLst>
            </p:cNvPr>
            <p:cNvSpPr>
              <a:spLocks noChangeArrowheads="1"/>
            </p:cNvSpPr>
            <p:nvPr/>
          </p:nvSpPr>
          <p:spPr bwMode="auto">
            <a:xfrm>
              <a:off x="6051700" y="4861081"/>
              <a:ext cx="63640" cy="464186"/>
            </a:xfrm>
            <a:custGeom>
              <a:avLst/>
              <a:gdLst>
                <a:gd name="T0" fmla="*/ 0 w 76"/>
                <a:gd name="T1" fmla="*/ 13340 h 546"/>
                <a:gd name="T2" fmla="*/ 0 w 76"/>
                <a:gd name="T3" fmla="*/ 183150 h 546"/>
                <a:gd name="T4" fmla="*/ 0 w 76"/>
                <a:gd name="T5" fmla="*/ 183150 h 546"/>
                <a:gd name="T6" fmla="*/ 13494 w 76"/>
                <a:gd name="T7" fmla="*/ 196489 h 546"/>
                <a:gd name="T8" fmla="*/ 13494 w 76"/>
                <a:gd name="T9" fmla="*/ 196489 h 546"/>
                <a:gd name="T10" fmla="*/ 26633 w 76"/>
                <a:gd name="T11" fmla="*/ 183150 h 546"/>
                <a:gd name="T12" fmla="*/ 26633 w 76"/>
                <a:gd name="T13" fmla="*/ 13340 h 546"/>
                <a:gd name="T14" fmla="*/ 26633 w 76"/>
                <a:gd name="T15" fmla="*/ 13340 h 546"/>
                <a:gd name="T16" fmla="*/ 13494 w 76"/>
                <a:gd name="T17" fmla="*/ 0 h 546"/>
                <a:gd name="T18" fmla="*/ 13494 w 76"/>
                <a:gd name="T19" fmla="*/ 0 h 546"/>
                <a:gd name="T20" fmla="*/ 0 w 76"/>
                <a:gd name="T21" fmla="*/ 13340 h 5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546">
                  <a:moveTo>
                    <a:pt x="0" y="37"/>
                  </a:moveTo>
                  <a:lnTo>
                    <a:pt x="0" y="508"/>
                  </a:lnTo>
                  <a:cubicBezTo>
                    <a:pt x="0" y="528"/>
                    <a:pt x="19" y="545"/>
                    <a:pt x="38" y="545"/>
                  </a:cubicBezTo>
                  <a:cubicBezTo>
                    <a:pt x="59" y="545"/>
                    <a:pt x="75" y="528"/>
                    <a:pt x="75" y="508"/>
                  </a:cubicBezTo>
                  <a:lnTo>
                    <a:pt x="75" y="37"/>
                  </a:lnTo>
                  <a:cubicBezTo>
                    <a:pt x="75" y="17"/>
                    <a:pt x="59" y="0"/>
                    <a:pt x="38" y="0"/>
                  </a:cubicBezTo>
                  <a:cubicBezTo>
                    <a:pt x="19" y="0"/>
                    <a:pt x="0" y="17"/>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24" name="Freeform 26">
              <a:extLst>
                <a:ext uri="{FF2B5EF4-FFF2-40B4-BE49-F238E27FC236}">
                  <a16:creationId xmlns:a16="http://schemas.microsoft.com/office/drawing/2014/main" id="{D404D10A-CC45-37BF-8CA5-CD07501D0567}"/>
                </a:ext>
              </a:extLst>
            </p:cNvPr>
            <p:cNvSpPr>
              <a:spLocks noChangeArrowheads="1"/>
            </p:cNvSpPr>
            <p:nvPr/>
          </p:nvSpPr>
          <p:spPr bwMode="auto">
            <a:xfrm>
              <a:off x="5939397" y="5029534"/>
              <a:ext cx="63640" cy="295732"/>
            </a:xfrm>
            <a:custGeom>
              <a:avLst/>
              <a:gdLst>
                <a:gd name="T0" fmla="*/ 0 w 76"/>
                <a:gd name="T1" fmla="*/ 13373 h 347"/>
                <a:gd name="T2" fmla="*/ 0 w 76"/>
                <a:gd name="T3" fmla="*/ 111679 h 347"/>
                <a:gd name="T4" fmla="*/ 0 w 76"/>
                <a:gd name="T5" fmla="*/ 111679 h 347"/>
                <a:gd name="T6" fmla="*/ 13139 w 76"/>
                <a:gd name="T7" fmla="*/ 125052 h 347"/>
                <a:gd name="T8" fmla="*/ 13139 w 76"/>
                <a:gd name="T9" fmla="*/ 125052 h 347"/>
                <a:gd name="T10" fmla="*/ 26633 w 76"/>
                <a:gd name="T11" fmla="*/ 111679 h 347"/>
                <a:gd name="T12" fmla="*/ 26633 w 76"/>
                <a:gd name="T13" fmla="*/ 13373 h 347"/>
                <a:gd name="T14" fmla="*/ 26633 w 76"/>
                <a:gd name="T15" fmla="*/ 13373 h 347"/>
                <a:gd name="T16" fmla="*/ 13139 w 76"/>
                <a:gd name="T17" fmla="*/ 0 h 347"/>
                <a:gd name="T18" fmla="*/ 13139 w 76"/>
                <a:gd name="T19" fmla="*/ 0 h 347"/>
                <a:gd name="T20" fmla="*/ 0 w 76"/>
                <a:gd name="T21" fmla="*/ 13373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347">
                  <a:moveTo>
                    <a:pt x="0" y="37"/>
                  </a:moveTo>
                  <a:lnTo>
                    <a:pt x="0" y="309"/>
                  </a:lnTo>
                  <a:cubicBezTo>
                    <a:pt x="0" y="329"/>
                    <a:pt x="17" y="346"/>
                    <a:pt x="37" y="346"/>
                  </a:cubicBezTo>
                  <a:cubicBezTo>
                    <a:pt x="57" y="346"/>
                    <a:pt x="75" y="329"/>
                    <a:pt x="75" y="309"/>
                  </a:cubicBezTo>
                  <a:lnTo>
                    <a:pt x="75" y="37"/>
                  </a:lnTo>
                  <a:cubicBezTo>
                    <a:pt x="75" y="16"/>
                    <a:pt x="57" y="0"/>
                    <a:pt x="37" y="0"/>
                  </a:cubicBezTo>
                  <a:cubicBezTo>
                    <a:pt x="17" y="0"/>
                    <a:pt x="0" y="16"/>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25" name="Freeform 27">
              <a:extLst>
                <a:ext uri="{FF2B5EF4-FFF2-40B4-BE49-F238E27FC236}">
                  <a16:creationId xmlns:a16="http://schemas.microsoft.com/office/drawing/2014/main" id="{1835F2AB-CD75-28FE-CFE8-57015ECF8BFD}"/>
                </a:ext>
              </a:extLst>
            </p:cNvPr>
            <p:cNvSpPr>
              <a:spLocks noChangeArrowheads="1"/>
            </p:cNvSpPr>
            <p:nvPr/>
          </p:nvSpPr>
          <p:spPr bwMode="auto">
            <a:xfrm>
              <a:off x="5823352" y="5029534"/>
              <a:ext cx="63637" cy="295732"/>
            </a:xfrm>
            <a:custGeom>
              <a:avLst/>
              <a:gdLst>
                <a:gd name="T0" fmla="*/ 0 w 75"/>
                <a:gd name="T1" fmla="*/ 13373 h 347"/>
                <a:gd name="T2" fmla="*/ 0 w 75"/>
                <a:gd name="T3" fmla="*/ 111679 h 347"/>
                <a:gd name="T4" fmla="*/ 0 w 75"/>
                <a:gd name="T5" fmla="*/ 111679 h 347"/>
                <a:gd name="T6" fmla="*/ 13314 w 75"/>
                <a:gd name="T7" fmla="*/ 125052 h 347"/>
                <a:gd name="T8" fmla="*/ 13314 w 75"/>
                <a:gd name="T9" fmla="*/ 125052 h 347"/>
                <a:gd name="T10" fmla="*/ 26627 w 75"/>
                <a:gd name="T11" fmla="*/ 111679 h 347"/>
                <a:gd name="T12" fmla="*/ 26627 w 75"/>
                <a:gd name="T13" fmla="*/ 13373 h 347"/>
                <a:gd name="T14" fmla="*/ 26627 w 75"/>
                <a:gd name="T15" fmla="*/ 13373 h 347"/>
                <a:gd name="T16" fmla="*/ 13314 w 75"/>
                <a:gd name="T17" fmla="*/ 0 h 347"/>
                <a:gd name="T18" fmla="*/ 13314 w 75"/>
                <a:gd name="T19" fmla="*/ 0 h 347"/>
                <a:gd name="T20" fmla="*/ 0 w 75"/>
                <a:gd name="T21" fmla="*/ 13373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347">
                  <a:moveTo>
                    <a:pt x="0" y="37"/>
                  </a:moveTo>
                  <a:lnTo>
                    <a:pt x="0" y="309"/>
                  </a:lnTo>
                  <a:cubicBezTo>
                    <a:pt x="0" y="329"/>
                    <a:pt x="16" y="346"/>
                    <a:pt x="37" y="346"/>
                  </a:cubicBezTo>
                  <a:cubicBezTo>
                    <a:pt x="58" y="346"/>
                    <a:pt x="74" y="329"/>
                    <a:pt x="74" y="309"/>
                  </a:cubicBezTo>
                  <a:lnTo>
                    <a:pt x="74" y="37"/>
                  </a:lnTo>
                  <a:cubicBezTo>
                    <a:pt x="74" y="16"/>
                    <a:pt x="58" y="0"/>
                    <a:pt x="37" y="0"/>
                  </a:cubicBezTo>
                  <a:cubicBezTo>
                    <a:pt x="16" y="0"/>
                    <a:pt x="0" y="16"/>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26" name="Freeform 28">
              <a:extLst>
                <a:ext uri="{FF2B5EF4-FFF2-40B4-BE49-F238E27FC236}">
                  <a16:creationId xmlns:a16="http://schemas.microsoft.com/office/drawing/2014/main" id="{8FA41B5E-C74B-ED2B-8F9E-B940DFC7247C}"/>
                </a:ext>
              </a:extLst>
            </p:cNvPr>
            <p:cNvSpPr>
              <a:spLocks noChangeArrowheads="1"/>
            </p:cNvSpPr>
            <p:nvPr/>
          </p:nvSpPr>
          <p:spPr bwMode="auto">
            <a:xfrm>
              <a:off x="5707305" y="4861081"/>
              <a:ext cx="63640" cy="464186"/>
            </a:xfrm>
            <a:custGeom>
              <a:avLst/>
              <a:gdLst>
                <a:gd name="T0" fmla="*/ 0 w 75"/>
                <a:gd name="T1" fmla="*/ 13340 h 546"/>
                <a:gd name="T2" fmla="*/ 0 w 75"/>
                <a:gd name="T3" fmla="*/ 183150 h 546"/>
                <a:gd name="T4" fmla="*/ 0 w 75"/>
                <a:gd name="T5" fmla="*/ 183150 h 546"/>
                <a:gd name="T6" fmla="*/ 13314 w 75"/>
                <a:gd name="T7" fmla="*/ 196489 h 546"/>
                <a:gd name="T8" fmla="*/ 13314 w 75"/>
                <a:gd name="T9" fmla="*/ 196489 h 546"/>
                <a:gd name="T10" fmla="*/ 26628 w 75"/>
                <a:gd name="T11" fmla="*/ 183150 h 546"/>
                <a:gd name="T12" fmla="*/ 26628 w 75"/>
                <a:gd name="T13" fmla="*/ 13340 h 546"/>
                <a:gd name="T14" fmla="*/ 26628 w 75"/>
                <a:gd name="T15" fmla="*/ 13340 h 546"/>
                <a:gd name="T16" fmla="*/ 13314 w 75"/>
                <a:gd name="T17" fmla="*/ 0 h 546"/>
                <a:gd name="T18" fmla="*/ 13314 w 75"/>
                <a:gd name="T19" fmla="*/ 0 h 546"/>
                <a:gd name="T20" fmla="*/ 0 w 75"/>
                <a:gd name="T21" fmla="*/ 13340 h 5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546">
                  <a:moveTo>
                    <a:pt x="0" y="37"/>
                  </a:moveTo>
                  <a:lnTo>
                    <a:pt x="0" y="508"/>
                  </a:lnTo>
                  <a:cubicBezTo>
                    <a:pt x="0" y="528"/>
                    <a:pt x="17" y="545"/>
                    <a:pt x="37" y="545"/>
                  </a:cubicBezTo>
                  <a:cubicBezTo>
                    <a:pt x="58" y="545"/>
                    <a:pt x="74" y="528"/>
                    <a:pt x="74" y="508"/>
                  </a:cubicBezTo>
                  <a:lnTo>
                    <a:pt x="74" y="37"/>
                  </a:lnTo>
                  <a:cubicBezTo>
                    <a:pt x="74" y="17"/>
                    <a:pt x="58" y="0"/>
                    <a:pt x="37" y="0"/>
                  </a:cubicBezTo>
                  <a:cubicBezTo>
                    <a:pt x="17" y="0"/>
                    <a:pt x="0" y="17"/>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27" name="Freeform 29">
              <a:extLst>
                <a:ext uri="{FF2B5EF4-FFF2-40B4-BE49-F238E27FC236}">
                  <a16:creationId xmlns:a16="http://schemas.microsoft.com/office/drawing/2014/main" id="{9EE13F7A-20F5-ECAE-E149-D25974CDE529}"/>
                </a:ext>
              </a:extLst>
            </p:cNvPr>
            <p:cNvSpPr>
              <a:spLocks noChangeArrowheads="1"/>
            </p:cNvSpPr>
            <p:nvPr/>
          </p:nvSpPr>
          <p:spPr bwMode="auto">
            <a:xfrm>
              <a:off x="5591259" y="4947179"/>
              <a:ext cx="63637" cy="378088"/>
            </a:xfrm>
            <a:custGeom>
              <a:avLst/>
              <a:gdLst>
                <a:gd name="T0" fmla="*/ 0 w 75"/>
                <a:gd name="T1" fmla="*/ 13272 h 447"/>
                <a:gd name="T2" fmla="*/ 0 w 75"/>
                <a:gd name="T3" fmla="*/ 146707 h 447"/>
                <a:gd name="T4" fmla="*/ 0 w 75"/>
                <a:gd name="T5" fmla="*/ 146707 h 447"/>
                <a:gd name="T6" fmla="*/ 13314 w 75"/>
                <a:gd name="T7" fmla="*/ 159979 h 447"/>
                <a:gd name="T8" fmla="*/ 13314 w 75"/>
                <a:gd name="T9" fmla="*/ 159979 h 447"/>
                <a:gd name="T10" fmla="*/ 26627 w 75"/>
                <a:gd name="T11" fmla="*/ 146707 h 447"/>
                <a:gd name="T12" fmla="*/ 26627 w 75"/>
                <a:gd name="T13" fmla="*/ 13272 h 447"/>
                <a:gd name="T14" fmla="*/ 26627 w 75"/>
                <a:gd name="T15" fmla="*/ 13272 h 447"/>
                <a:gd name="T16" fmla="*/ 13314 w 75"/>
                <a:gd name="T17" fmla="*/ 0 h 447"/>
                <a:gd name="T18" fmla="*/ 13314 w 75"/>
                <a:gd name="T19" fmla="*/ 0 h 447"/>
                <a:gd name="T20" fmla="*/ 0 w 75"/>
                <a:gd name="T21" fmla="*/ 13272 h 4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447">
                  <a:moveTo>
                    <a:pt x="0" y="37"/>
                  </a:moveTo>
                  <a:lnTo>
                    <a:pt x="0" y="409"/>
                  </a:lnTo>
                  <a:cubicBezTo>
                    <a:pt x="0" y="429"/>
                    <a:pt x="16" y="446"/>
                    <a:pt x="37" y="446"/>
                  </a:cubicBezTo>
                  <a:cubicBezTo>
                    <a:pt x="57" y="446"/>
                    <a:pt x="74" y="429"/>
                    <a:pt x="74" y="409"/>
                  </a:cubicBezTo>
                  <a:lnTo>
                    <a:pt x="74" y="37"/>
                  </a:lnTo>
                  <a:cubicBezTo>
                    <a:pt x="74" y="17"/>
                    <a:pt x="57" y="0"/>
                    <a:pt x="37" y="0"/>
                  </a:cubicBezTo>
                  <a:cubicBezTo>
                    <a:pt x="16" y="0"/>
                    <a:pt x="0" y="17"/>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28" name="Freeform 30">
              <a:extLst>
                <a:ext uri="{FF2B5EF4-FFF2-40B4-BE49-F238E27FC236}">
                  <a16:creationId xmlns:a16="http://schemas.microsoft.com/office/drawing/2014/main" id="{2856AF4F-DC33-5B7F-3BF7-DE96A725C9E3}"/>
                </a:ext>
              </a:extLst>
            </p:cNvPr>
            <p:cNvSpPr>
              <a:spLocks noChangeArrowheads="1"/>
            </p:cNvSpPr>
            <p:nvPr/>
          </p:nvSpPr>
          <p:spPr bwMode="auto">
            <a:xfrm>
              <a:off x="5475212" y="5029534"/>
              <a:ext cx="63640" cy="295732"/>
            </a:xfrm>
            <a:custGeom>
              <a:avLst/>
              <a:gdLst>
                <a:gd name="T0" fmla="*/ 0 w 75"/>
                <a:gd name="T1" fmla="*/ 13373 h 347"/>
                <a:gd name="T2" fmla="*/ 0 w 75"/>
                <a:gd name="T3" fmla="*/ 111679 h 347"/>
                <a:gd name="T4" fmla="*/ 0 w 75"/>
                <a:gd name="T5" fmla="*/ 111679 h 347"/>
                <a:gd name="T6" fmla="*/ 13314 w 75"/>
                <a:gd name="T7" fmla="*/ 125052 h 347"/>
                <a:gd name="T8" fmla="*/ 13314 w 75"/>
                <a:gd name="T9" fmla="*/ 125052 h 347"/>
                <a:gd name="T10" fmla="*/ 26628 w 75"/>
                <a:gd name="T11" fmla="*/ 111679 h 347"/>
                <a:gd name="T12" fmla="*/ 26628 w 75"/>
                <a:gd name="T13" fmla="*/ 13373 h 347"/>
                <a:gd name="T14" fmla="*/ 26628 w 75"/>
                <a:gd name="T15" fmla="*/ 13373 h 347"/>
                <a:gd name="T16" fmla="*/ 13314 w 75"/>
                <a:gd name="T17" fmla="*/ 0 h 347"/>
                <a:gd name="T18" fmla="*/ 13314 w 75"/>
                <a:gd name="T19" fmla="*/ 0 h 347"/>
                <a:gd name="T20" fmla="*/ 0 w 75"/>
                <a:gd name="T21" fmla="*/ 13373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347">
                  <a:moveTo>
                    <a:pt x="0" y="37"/>
                  </a:moveTo>
                  <a:lnTo>
                    <a:pt x="0" y="309"/>
                  </a:lnTo>
                  <a:cubicBezTo>
                    <a:pt x="0" y="329"/>
                    <a:pt x="16" y="346"/>
                    <a:pt x="37" y="346"/>
                  </a:cubicBezTo>
                  <a:cubicBezTo>
                    <a:pt x="57" y="346"/>
                    <a:pt x="74" y="329"/>
                    <a:pt x="74" y="309"/>
                  </a:cubicBezTo>
                  <a:lnTo>
                    <a:pt x="74" y="37"/>
                  </a:lnTo>
                  <a:cubicBezTo>
                    <a:pt x="74" y="16"/>
                    <a:pt x="57" y="0"/>
                    <a:pt x="37" y="0"/>
                  </a:cubicBezTo>
                  <a:cubicBezTo>
                    <a:pt x="16" y="0"/>
                    <a:pt x="0" y="16"/>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29" name="Freeform 31">
              <a:extLst>
                <a:ext uri="{FF2B5EF4-FFF2-40B4-BE49-F238E27FC236}">
                  <a16:creationId xmlns:a16="http://schemas.microsoft.com/office/drawing/2014/main" id="{9DE62449-8BBE-662F-94DF-06CCDB0511BA}"/>
                </a:ext>
              </a:extLst>
            </p:cNvPr>
            <p:cNvSpPr>
              <a:spLocks noChangeArrowheads="1"/>
            </p:cNvSpPr>
            <p:nvPr/>
          </p:nvSpPr>
          <p:spPr bwMode="auto">
            <a:xfrm>
              <a:off x="5359166" y="5029534"/>
              <a:ext cx="63637" cy="295732"/>
            </a:xfrm>
            <a:custGeom>
              <a:avLst/>
              <a:gdLst>
                <a:gd name="T0" fmla="*/ 13138 w 76"/>
                <a:gd name="T1" fmla="*/ 125052 h 347"/>
                <a:gd name="T2" fmla="*/ 13138 w 76"/>
                <a:gd name="T3" fmla="*/ 125052 h 347"/>
                <a:gd name="T4" fmla="*/ 26632 w 76"/>
                <a:gd name="T5" fmla="*/ 111318 h 347"/>
                <a:gd name="T6" fmla="*/ 26632 w 76"/>
                <a:gd name="T7" fmla="*/ 13373 h 347"/>
                <a:gd name="T8" fmla="*/ 26632 w 76"/>
                <a:gd name="T9" fmla="*/ 13373 h 347"/>
                <a:gd name="T10" fmla="*/ 13138 w 76"/>
                <a:gd name="T11" fmla="*/ 0 h 347"/>
                <a:gd name="T12" fmla="*/ 13138 w 76"/>
                <a:gd name="T13" fmla="*/ 0 h 347"/>
                <a:gd name="T14" fmla="*/ 0 w 76"/>
                <a:gd name="T15" fmla="*/ 13373 h 347"/>
                <a:gd name="T16" fmla="*/ 0 w 76"/>
                <a:gd name="T17" fmla="*/ 111318 h 347"/>
                <a:gd name="T18" fmla="*/ 0 w 76"/>
                <a:gd name="T19" fmla="*/ 111318 h 347"/>
                <a:gd name="T20" fmla="*/ 13138 w 76"/>
                <a:gd name="T21" fmla="*/ 125052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347">
                  <a:moveTo>
                    <a:pt x="37" y="346"/>
                  </a:moveTo>
                  <a:lnTo>
                    <a:pt x="37" y="346"/>
                  </a:lnTo>
                  <a:cubicBezTo>
                    <a:pt x="58" y="346"/>
                    <a:pt x="75" y="329"/>
                    <a:pt x="75" y="308"/>
                  </a:cubicBezTo>
                  <a:lnTo>
                    <a:pt x="75" y="37"/>
                  </a:lnTo>
                  <a:cubicBezTo>
                    <a:pt x="75" y="16"/>
                    <a:pt x="58" y="0"/>
                    <a:pt x="37" y="0"/>
                  </a:cubicBezTo>
                  <a:cubicBezTo>
                    <a:pt x="18" y="0"/>
                    <a:pt x="0" y="16"/>
                    <a:pt x="0" y="37"/>
                  </a:cubicBezTo>
                  <a:lnTo>
                    <a:pt x="0" y="308"/>
                  </a:lnTo>
                  <a:cubicBezTo>
                    <a:pt x="0" y="329"/>
                    <a:pt x="18" y="346"/>
                    <a:pt x="37" y="34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30" name="Freeform 32">
              <a:extLst>
                <a:ext uri="{FF2B5EF4-FFF2-40B4-BE49-F238E27FC236}">
                  <a16:creationId xmlns:a16="http://schemas.microsoft.com/office/drawing/2014/main" id="{BEFDA0A9-AF18-B44C-1B71-DD62202F1EDF}"/>
                </a:ext>
              </a:extLst>
            </p:cNvPr>
            <p:cNvSpPr>
              <a:spLocks noChangeArrowheads="1"/>
            </p:cNvSpPr>
            <p:nvPr/>
          </p:nvSpPr>
          <p:spPr bwMode="auto">
            <a:xfrm>
              <a:off x="5441522" y="4370690"/>
              <a:ext cx="658844" cy="479159"/>
            </a:xfrm>
            <a:custGeom>
              <a:avLst/>
              <a:gdLst>
                <a:gd name="T0" fmla="*/ 229353 w 776"/>
                <a:gd name="T1" fmla="*/ 117396 h 566"/>
                <a:gd name="T2" fmla="*/ 222872 w 776"/>
                <a:gd name="T3" fmla="*/ 120628 h 566"/>
                <a:gd name="T4" fmla="*/ 220352 w 776"/>
                <a:gd name="T5" fmla="*/ 118114 h 566"/>
                <a:gd name="T6" fmla="*/ 219631 w 776"/>
                <a:gd name="T7" fmla="*/ 114165 h 566"/>
                <a:gd name="T8" fmla="*/ 213871 w 776"/>
                <a:gd name="T9" fmla="*/ 91907 h 566"/>
                <a:gd name="T10" fmla="*/ 190467 w 776"/>
                <a:gd name="T11" fmla="*/ 89753 h 566"/>
                <a:gd name="T12" fmla="*/ 38526 w 776"/>
                <a:gd name="T13" fmla="*/ 175197 h 566"/>
                <a:gd name="T14" fmla="*/ 28804 w 776"/>
                <a:gd name="T15" fmla="*/ 172684 h 566"/>
                <a:gd name="T16" fmla="*/ 27724 w 776"/>
                <a:gd name="T17" fmla="*/ 167658 h 566"/>
                <a:gd name="T18" fmla="*/ 183626 w 776"/>
                <a:gd name="T19" fmla="*/ 77187 h 566"/>
                <a:gd name="T20" fmla="*/ 193708 w 776"/>
                <a:gd name="T21" fmla="*/ 56365 h 566"/>
                <a:gd name="T22" fmla="*/ 177505 w 776"/>
                <a:gd name="T23" fmla="*/ 39491 h 566"/>
                <a:gd name="T24" fmla="*/ 173905 w 776"/>
                <a:gd name="T25" fmla="*/ 36978 h 566"/>
                <a:gd name="T26" fmla="*/ 173185 w 776"/>
                <a:gd name="T27" fmla="*/ 33388 h 566"/>
                <a:gd name="T28" fmla="*/ 173185 w 776"/>
                <a:gd name="T29" fmla="*/ 33388 h 566"/>
                <a:gd name="T30" fmla="*/ 244115 w 776"/>
                <a:gd name="T31" fmla="*/ 44158 h 566"/>
                <a:gd name="T32" fmla="*/ 249516 w 776"/>
                <a:gd name="T33" fmla="*/ 47748 h 566"/>
                <a:gd name="T34" fmla="*/ 249876 w 776"/>
                <a:gd name="T35" fmla="*/ 54211 h 566"/>
                <a:gd name="T36" fmla="*/ 272919 w 776"/>
                <a:gd name="T37" fmla="*/ 35183 h 566"/>
                <a:gd name="T38" fmla="*/ 185066 w 776"/>
                <a:gd name="T39" fmla="*/ 3590 h 566"/>
                <a:gd name="T40" fmla="*/ 147261 w 776"/>
                <a:gd name="T41" fmla="*/ 27644 h 566"/>
                <a:gd name="T42" fmla="*/ 151582 w 776"/>
                <a:gd name="T43" fmla="*/ 51339 h 566"/>
                <a:gd name="T44" fmla="*/ 159503 w 776"/>
                <a:gd name="T45" fmla="*/ 59955 h 566"/>
                <a:gd name="T46" fmla="*/ 18363 w 776"/>
                <a:gd name="T47" fmla="*/ 140014 h 566"/>
                <a:gd name="T48" fmla="*/ 2160 w 776"/>
                <a:gd name="T49" fmla="*/ 160478 h 566"/>
                <a:gd name="T50" fmla="*/ 5401 w 776"/>
                <a:gd name="T51" fmla="*/ 185967 h 566"/>
                <a:gd name="T52" fmla="*/ 25564 w 776"/>
                <a:gd name="T53" fmla="*/ 201764 h 566"/>
                <a:gd name="T54" fmla="*/ 34565 w 776"/>
                <a:gd name="T55" fmla="*/ 202841 h 566"/>
                <a:gd name="T56" fmla="*/ 192988 w 776"/>
                <a:gd name="T57" fmla="*/ 118833 h 566"/>
                <a:gd name="T58" fmla="*/ 196228 w 776"/>
                <a:gd name="T59" fmla="*/ 130321 h 566"/>
                <a:gd name="T60" fmla="*/ 214951 w 776"/>
                <a:gd name="T61" fmla="*/ 146117 h 566"/>
                <a:gd name="T62" fmla="*/ 254916 w 776"/>
                <a:gd name="T63" fmla="*/ 126013 h 566"/>
                <a:gd name="T64" fmla="*/ 275799 w 776"/>
                <a:gd name="T65" fmla="*/ 62827 h 5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6" h="566">
                  <a:moveTo>
                    <a:pt x="694" y="151"/>
                  </a:moveTo>
                  <a:lnTo>
                    <a:pt x="637" y="327"/>
                  </a:lnTo>
                  <a:cubicBezTo>
                    <a:pt x="634" y="334"/>
                    <a:pt x="627" y="339"/>
                    <a:pt x="619" y="336"/>
                  </a:cubicBezTo>
                  <a:cubicBezTo>
                    <a:pt x="615" y="334"/>
                    <a:pt x="612" y="331"/>
                    <a:pt x="612" y="329"/>
                  </a:cubicBezTo>
                  <a:cubicBezTo>
                    <a:pt x="610" y="327"/>
                    <a:pt x="608" y="322"/>
                    <a:pt x="610" y="318"/>
                  </a:cubicBezTo>
                  <a:cubicBezTo>
                    <a:pt x="619" y="294"/>
                    <a:pt x="612" y="271"/>
                    <a:pt x="594" y="256"/>
                  </a:cubicBezTo>
                  <a:cubicBezTo>
                    <a:pt x="575" y="240"/>
                    <a:pt x="550" y="238"/>
                    <a:pt x="529" y="250"/>
                  </a:cubicBezTo>
                  <a:lnTo>
                    <a:pt x="107" y="488"/>
                  </a:lnTo>
                  <a:cubicBezTo>
                    <a:pt x="98" y="495"/>
                    <a:pt x="84" y="492"/>
                    <a:pt x="80" y="481"/>
                  </a:cubicBezTo>
                  <a:cubicBezTo>
                    <a:pt x="77" y="476"/>
                    <a:pt x="76" y="472"/>
                    <a:pt x="77" y="467"/>
                  </a:cubicBezTo>
                  <a:cubicBezTo>
                    <a:pt x="79" y="462"/>
                    <a:pt x="83" y="457"/>
                    <a:pt x="87" y="455"/>
                  </a:cubicBezTo>
                  <a:lnTo>
                    <a:pt x="510" y="215"/>
                  </a:lnTo>
                  <a:cubicBezTo>
                    <a:pt x="530" y="203"/>
                    <a:pt x="542" y="180"/>
                    <a:pt x="538" y="157"/>
                  </a:cubicBezTo>
                  <a:cubicBezTo>
                    <a:pt x="534" y="133"/>
                    <a:pt x="517" y="114"/>
                    <a:pt x="493" y="110"/>
                  </a:cubicBezTo>
                  <a:cubicBezTo>
                    <a:pt x="487" y="110"/>
                    <a:pt x="485" y="105"/>
                    <a:pt x="483" y="103"/>
                  </a:cubicBezTo>
                  <a:cubicBezTo>
                    <a:pt x="483" y="102"/>
                    <a:pt x="480" y="98"/>
                    <a:pt x="481" y="93"/>
                  </a:cubicBezTo>
                  <a:cubicBezTo>
                    <a:pt x="483" y="87"/>
                    <a:pt x="489" y="82"/>
                    <a:pt x="495" y="82"/>
                  </a:cubicBezTo>
                  <a:lnTo>
                    <a:pt x="678" y="123"/>
                  </a:lnTo>
                  <a:cubicBezTo>
                    <a:pt x="687" y="124"/>
                    <a:pt x="692" y="130"/>
                    <a:pt x="693" y="133"/>
                  </a:cubicBezTo>
                  <a:cubicBezTo>
                    <a:pt x="694" y="136"/>
                    <a:pt x="697" y="143"/>
                    <a:pt x="694" y="151"/>
                  </a:cubicBezTo>
                  <a:close/>
                  <a:moveTo>
                    <a:pt x="758" y="98"/>
                  </a:moveTo>
                  <a:lnTo>
                    <a:pt x="758" y="98"/>
                  </a:lnTo>
                  <a:cubicBezTo>
                    <a:pt x="745" y="73"/>
                    <a:pt x="721" y="56"/>
                    <a:pt x="694" y="50"/>
                  </a:cubicBezTo>
                  <a:lnTo>
                    <a:pt x="514" y="10"/>
                  </a:lnTo>
                  <a:cubicBezTo>
                    <a:pt x="466" y="0"/>
                    <a:pt x="421" y="29"/>
                    <a:pt x="409" y="77"/>
                  </a:cubicBezTo>
                  <a:cubicBezTo>
                    <a:pt x="404" y="99"/>
                    <a:pt x="408" y="124"/>
                    <a:pt x="421" y="143"/>
                  </a:cubicBezTo>
                  <a:cubicBezTo>
                    <a:pt x="426" y="152"/>
                    <a:pt x="434" y="161"/>
                    <a:pt x="443" y="167"/>
                  </a:cubicBezTo>
                  <a:lnTo>
                    <a:pt x="51" y="390"/>
                  </a:lnTo>
                  <a:cubicBezTo>
                    <a:pt x="28" y="403"/>
                    <a:pt x="14" y="422"/>
                    <a:pt x="6" y="447"/>
                  </a:cubicBezTo>
                  <a:cubicBezTo>
                    <a:pt x="0" y="471"/>
                    <a:pt x="3" y="496"/>
                    <a:pt x="15" y="518"/>
                  </a:cubicBezTo>
                  <a:cubicBezTo>
                    <a:pt x="27" y="541"/>
                    <a:pt x="47" y="555"/>
                    <a:pt x="71" y="562"/>
                  </a:cubicBezTo>
                  <a:cubicBezTo>
                    <a:pt x="80" y="565"/>
                    <a:pt x="89" y="565"/>
                    <a:pt x="96" y="565"/>
                  </a:cubicBezTo>
                  <a:cubicBezTo>
                    <a:pt x="112" y="565"/>
                    <a:pt x="129" y="562"/>
                    <a:pt x="144" y="554"/>
                  </a:cubicBezTo>
                  <a:lnTo>
                    <a:pt x="536" y="331"/>
                  </a:lnTo>
                  <a:cubicBezTo>
                    <a:pt x="536" y="342"/>
                    <a:pt x="539" y="352"/>
                    <a:pt x="545" y="363"/>
                  </a:cubicBezTo>
                  <a:cubicBezTo>
                    <a:pt x="555" y="383"/>
                    <a:pt x="573" y="399"/>
                    <a:pt x="597" y="407"/>
                  </a:cubicBezTo>
                  <a:cubicBezTo>
                    <a:pt x="643" y="422"/>
                    <a:pt x="692" y="397"/>
                    <a:pt x="708" y="351"/>
                  </a:cubicBezTo>
                  <a:lnTo>
                    <a:pt x="766" y="175"/>
                  </a:lnTo>
                  <a:cubicBezTo>
                    <a:pt x="775" y="150"/>
                    <a:pt x="771" y="121"/>
                    <a:pt x="758" y="9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grpSp>
      <p:sp>
        <p:nvSpPr>
          <p:cNvPr id="131" name="Flowchart: Delay 130">
            <a:extLst>
              <a:ext uri="{FF2B5EF4-FFF2-40B4-BE49-F238E27FC236}">
                <a16:creationId xmlns:a16="http://schemas.microsoft.com/office/drawing/2014/main" id="{C1A4DA72-C4CE-ABAC-F08B-DD4C81C2976B}"/>
              </a:ext>
            </a:extLst>
          </p:cNvPr>
          <p:cNvSpPr/>
          <p:nvPr/>
        </p:nvSpPr>
        <p:spPr>
          <a:xfrm>
            <a:off x="8644957" y="2754135"/>
            <a:ext cx="3240035" cy="962093"/>
          </a:xfrm>
          <a:prstGeom prst="flowChartDelay">
            <a:avLst/>
          </a:prstGeom>
          <a:solidFill>
            <a:schemeClr val="accent5">
              <a:lumMod val="60000"/>
              <a:lumOff val="40000"/>
            </a:schemeClr>
          </a:solidFill>
          <a:ln>
            <a:solidFill>
              <a:srgbClr val="FE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2" name="Flowchart: Delay 131">
            <a:extLst>
              <a:ext uri="{FF2B5EF4-FFF2-40B4-BE49-F238E27FC236}">
                <a16:creationId xmlns:a16="http://schemas.microsoft.com/office/drawing/2014/main" id="{823C8D8B-2570-7FAC-9AE2-3400F4EE4F5A}"/>
              </a:ext>
            </a:extLst>
          </p:cNvPr>
          <p:cNvSpPr/>
          <p:nvPr/>
        </p:nvSpPr>
        <p:spPr>
          <a:xfrm>
            <a:off x="8644956" y="4098223"/>
            <a:ext cx="3240035" cy="962093"/>
          </a:xfrm>
          <a:prstGeom prst="flowChartDelay">
            <a:avLst/>
          </a:prstGeom>
          <a:solidFill>
            <a:srgbClr val="FED100"/>
          </a:solidFill>
          <a:ln>
            <a:solidFill>
              <a:srgbClr val="FE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3" name="Flowchart: Delay 132">
            <a:extLst>
              <a:ext uri="{FF2B5EF4-FFF2-40B4-BE49-F238E27FC236}">
                <a16:creationId xmlns:a16="http://schemas.microsoft.com/office/drawing/2014/main" id="{F16BF1FB-A4B7-34ED-9DA9-EEF51F757B7F}"/>
              </a:ext>
            </a:extLst>
          </p:cNvPr>
          <p:cNvSpPr/>
          <p:nvPr/>
        </p:nvSpPr>
        <p:spPr>
          <a:xfrm>
            <a:off x="8644957" y="5411421"/>
            <a:ext cx="3240035" cy="962093"/>
          </a:xfrm>
          <a:prstGeom prst="flowChartDelay">
            <a:avLst/>
          </a:prstGeom>
          <a:solidFill>
            <a:schemeClr val="accent5">
              <a:lumMod val="75000"/>
            </a:schemeClr>
          </a:solidFill>
          <a:ln>
            <a:solidFill>
              <a:srgbClr val="FE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4" name="TextBox 133">
            <a:extLst>
              <a:ext uri="{FF2B5EF4-FFF2-40B4-BE49-F238E27FC236}">
                <a16:creationId xmlns:a16="http://schemas.microsoft.com/office/drawing/2014/main" id="{49105D6C-1F05-154B-258C-563B5E3F1B50}"/>
              </a:ext>
            </a:extLst>
          </p:cNvPr>
          <p:cNvSpPr txBox="1"/>
          <p:nvPr/>
        </p:nvSpPr>
        <p:spPr>
          <a:xfrm>
            <a:off x="8677393" y="2563644"/>
            <a:ext cx="774513" cy="1323439"/>
          </a:xfrm>
          <a:prstGeom prst="rect">
            <a:avLst/>
          </a:prstGeom>
          <a:noFill/>
        </p:spPr>
        <p:txBody>
          <a:bodyPr wrap="square" rtlCol="0" anchor="ctr">
            <a:spAutoFit/>
          </a:bodyPr>
          <a:lstStyle/>
          <a:p>
            <a:r>
              <a:rPr lang="en-IE" sz="8000">
                <a:solidFill>
                  <a:schemeClr val="bg1"/>
                </a:solidFill>
              </a:rPr>
              <a:t>S</a:t>
            </a:r>
          </a:p>
        </p:txBody>
      </p:sp>
      <p:sp>
        <p:nvSpPr>
          <p:cNvPr id="135" name="TextBox 134">
            <a:extLst>
              <a:ext uri="{FF2B5EF4-FFF2-40B4-BE49-F238E27FC236}">
                <a16:creationId xmlns:a16="http://schemas.microsoft.com/office/drawing/2014/main" id="{7F54D4DB-EC2D-6DE6-E4D1-6033AF25CD76}"/>
              </a:ext>
            </a:extLst>
          </p:cNvPr>
          <p:cNvSpPr txBox="1"/>
          <p:nvPr/>
        </p:nvSpPr>
        <p:spPr>
          <a:xfrm>
            <a:off x="8672677" y="3914918"/>
            <a:ext cx="774513" cy="1323439"/>
          </a:xfrm>
          <a:prstGeom prst="rect">
            <a:avLst/>
          </a:prstGeom>
          <a:noFill/>
        </p:spPr>
        <p:txBody>
          <a:bodyPr wrap="square" rtlCol="0" anchor="ctr">
            <a:spAutoFit/>
          </a:bodyPr>
          <a:lstStyle/>
          <a:p>
            <a:r>
              <a:rPr lang="en-IE" sz="8000">
                <a:solidFill>
                  <a:schemeClr val="bg1"/>
                </a:solidFill>
              </a:rPr>
              <a:t>T</a:t>
            </a:r>
          </a:p>
        </p:txBody>
      </p:sp>
      <p:sp>
        <p:nvSpPr>
          <p:cNvPr id="136" name="TextBox 135">
            <a:extLst>
              <a:ext uri="{FF2B5EF4-FFF2-40B4-BE49-F238E27FC236}">
                <a16:creationId xmlns:a16="http://schemas.microsoft.com/office/drawing/2014/main" id="{BFEF5BEF-95D8-E288-6260-8919BBCE1C66}"/>
              </a:ext>
            </a:extLst>
          </p:cNvPr>
          <p:cNvSpPr txBox="1"/>
          <p:nvPr/>
        </p:nvSpPr>
        <p:spPr>
          <a:xfrm>
            <a:off x="8743450" y="5195023"/>
            <a:ext cx="774513" cy="1323439"/>
          </a:xfrm>
          <a:prstGeom prst="rect">
            <a:avLst/>
          </a:prstGeom>
          <a:noFill/>
        </p:spPr>
        <p:txBody>
          <a:bodyPr wrap="square" rtlCol="0" anchor="ctr">
            <a:spAutoFit/>
          </a:bodyPr>
          <a:lstStyle/>
          <a:p>
            <a:r>
              <a:rPr lang="en-IE" sz="8000">
                <a:solidFill>
                  <a:schemeClr val="bg1"/>
                </a:solidFill>
              </a:rPr>
              <a:t>P</a:t>
            </a:r>
          </a:p>
        </p:txBody>
      </p:sp>
      <p:sp>
        <p:nvSpPr>
          <p:cNvPr id="137" name="Arrow: Down 136">
            <a:extLst>
              <a:ext uri="{FF2B5EF4-FFF2-40B4-BE49-F238E27FC236}">
                <a16:creationId xmlns:a16="http://schemas.microsoft.com/office/drawing/2014/main" id="{66134B46-CA11-5A8A-0128-351F1C4161E1}"/>
              </a:ext>
            </a:extLst>
          </p:cNvPr>
          <p:cNvSpPr/>
          <p:nvPr/>
        </p:nvSpPr>
        <p:spPr>
          <a:xfrm>
            <a:off x="8786845" y="3734433"/>
            <a:ext cx="389053" cy="336527"/>
          </a:xfrm>
          <a:prstGeom prst="downArrow">
            <a:avLst/>
          </a:prstGeom>
          <a:solidFill>
            <a:srgbClr val="85D2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8" name="Arrow: Down 137">
            <a:extLst>
              <a:ext uri="{FF2B5EF4-FFF2-40B4-BE49-F238E27FC236}">
                <a16:creationId xmlns:a16="http://schemas.microsoft.com/office/drawing/2014/main" id="{F28D869E-08D4-44B9-A686-5121A3E20BE7}"/>
              </a:ext>
            </a:extLst>
          </p:cNvPr>
          <p:cNvSpPr/>
          <p:nvPr/>
        </p:nvSpPr>
        <p:spPr>
          <a:xfrm>
            <a:off x="8788919" y="5100520"/>
            <a:ext cx="389053" cy="336527"/>
          </a:xfrm>
          <a:prstGeom prst="downArrow">
            <a:avLst/>
          </a:prstGeom>
          <a:solidFill>
            <a:srgbClr val="85D2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9" name="TextBox 138">
            <a:extLst>
              <a:ext uri="{FF2B5EF4-FFF2-40B4-BE49-F238E27FC236}">
                <a16:creationId xmlns:a16="http://schemas.microsoft.com/office/drawing/2014/main" id="{E4875EED-186D-8955-6469-3432EE73D80A}"/>
              </a:ext>
            </a:extLst>
          </p:cNvPr>
          <p:cNvSpPr txBox="1"/>
          <p:nvPr/>
        </p:nvSpPr>
        <p:spPr>
          <a:xfrm>
            <a:off x="9369553" y="2933915"/>
            <a:ext cx="2123216" cy="646331"/>
          </a:xfrm>
          <a:prstGeom prst="rect">
            <a:avLst/>
          </a:prstGeom>
          <a:noFill/>
        </p:spPr>
        <p:txBody>
          <a:bodyPr wrap="square" rtlCol="0">
            <a:spAutoFit/>
          </a:bodyPr>
          <a:lstStyle/>
          <a:p>
            <a:pPr algn="ctr"/>
            <a:r>
              <a:rPr lang="es-ES" dirty="0">
                <a:solidFill>
                  <a:srgbClr val="000000"/>
                </a:solidFill>
              </a:rPr>
              <a:t>Separar el mercado en grupos distintos</a:t>
            </a:r>
            <a:endParaRPr lang="en-IE" dirty="0">
              <a:solidFill>
                <a:srgbClr val="000000"/>
              </a:solidFill>
            </a:endParaRPr>
          </a:p>
        </p:txBody>
      </p:sp>
      <p:sp>
        <p:nvSpPr>
          <p:cNvPr id="140" name="TextBox 139">
            <a:extLst>
              <a:ext uri="{FF2B5EF4-FFF2-40B4-BE49-F238E27FC236}">
                <a16:creationId xmlns:a16="http://schemas.microsoft.com/office/drawing/2014/main" id="{DF2895AD-DD3F-017E-F765-F1F04265FC60}"/>
              </a:ext>
            </a:extLst>
          </p:cNvPr>
          <p:cNvSpPr txBox="1"/>
          <p:nvPr/>
        </p:nvSpPr>
        <p:spPr>
          <a:xfrm>
            <a:off x="9025461" y="4109837"/>
            <a:ext cx="2669997" cy="923330"/>
          </a:xfrm>
          <a:prstGeom prst="rect">
            <a:avLst/>
          </a:prstGeom>
          <a:noFill/>
        </p:spPr>
        <p:txBody>
          <a:bodyPr wrap="square" rtlCol="0">
            <a:spAutoFit/>
          </a:bodyPr>
          <a:lstStyle/>
          <a:p>
            <a:pPr algn="ctr"/>
            <a:r>
              <a:rPr lang="es-ES" dirty="0">
                <a:solidFill>
                  <a:srgbClr val="000000"/>
                </a:solidFill>
              </a:rPr>
              <a:t>Elegir los segmentos potenciales más atractivos para comercializar</a:t>
            </a:r>
            <a:endParaRPr lang="en-IE" dirty="0">
              <a:solidFill>
                <a:srgbClr val="000000"/>
              </a:solidFill>
            </a:endParaRPr>
          </a:p>
        </p:txBody>
      </p:sp>
      <p:sp>
        <p:nvSpPr>
          <p:cNvPr id="141" name="TextBox 140">
            <a:extLst>
              <a:ext uri="{FF2B5EF4-FFF2-40B4-BE49-F238E27FC236}">
                <a16:creationId xmlns:a16="http://schemas.microsoft.com/office/drawing/2014/main" id="{090B6B39-9295-ED43-BA6A-8C5FC6A5110C}"/>
              </a:ext>
            </a:extLst>
          </p:cNvPr>
          <p:cNvSpPr txBox="1"/>
          <p:nvPr/>
        </p:nvSpPr>
        <p:spPr>
          <a:xfrm>
            <a:off x="9065264" y="5452721"/>
            <a:ext cx="2674639" cy="923330"/>
          </a:xfrm>
          <a:prstGeom prst="rect">
            <a:avLst/>
          </a:prstGeom>
          <a:noFill/>
        </p:spPr>
        <p:txBody>
          <a:bodyPr wrap="square" rtlCol="0">
            <a:spAutoFit/>
          </a:bodyPr>
          <a:lstStyle/>
          <a:p>
            <a:pPr algn="ctr"/>
            <a:r>
              <a:rPr lang="es-ES" dirty="0">
                <a:solidFill>
                  <a:srgbClr val="000000"/>
                </a:solidFill>
              </a:rPr>
              <a:t>Posicione su producto para atraer a cada segmento</a:t>
            </a:r>
            <a:endParaRPr lang="en-IE" dirty="0">
              <a:solidFill>
                <a:srgbClr val="000000"/>
              </a:solidFill>
            </a:endParaRPr>
          </a:p>
        </p:txBody>
      </p:sp>
      <p:sp>
        <p:nvSpPr>
          <p:cNvPr id="37" name="TextBox 36">
            <a:extLst>
              <a:ext uri="{FF2B5EF4-FFF2-40B4-BE49-F238E27FC236}">
                <a16:creationId xmlns:a16="http://schemas.microsoft.com/office/drawing/2014/main" id="{68E1C8BD-1620-E188-BA85-766E9C938012}"/>
              </a:ext>
            </a:extLst>
          </p:cNvPr>
          <p:cNvSpPr txBox="1"/>
          <p:nvPr/>
        </p:nvSpPr>
        <p:spPr>
          <a:xfrm>
            <a:off x="209775" y="1510476"/>
            <a:ext cx="11976561" cy="707886"/>
          </a:xfrm>
          <a:prstGeom prst="rect">
            <a:avLst/>
          </a:prstGeom>
          <a:noFill/>
          <a:ln>
            <a:solidFill>
              <a:srgbClr val="FED100"/>
            </a:solidFill>
          </a:ln>
        </p:spPr>
        <p:txBody>
          <a:bodyPr wrap="square">
            <a:spAutoFit/>
          </a:bodyPr>
          <a:lstStyle/>
          <a:p>
            <a:r>
              <a:rPr lang="es-ES" sz="2000" dirty="0">
                <a:solidFill>
                  <a:srgbClr val="000000"/>
                </a:solidFill>
              </a:rPr>
              <a:t>Como se explica en el </a:t>
            </a:r>
            <a:r>
              <a:rPr lang="es-ES" sz="2000" b="1" dirty="0">
                <a:solidFill>
                  <a:srgbClr val="000000"/>
                </a:solidFill>
              </a:rPr>
              <a:t>módulo 3</a:t>
            </a:r>
            <a:r>
              <a:rPr lang="es-ES" sz="2000" dirty="0">
                <a:solidFill>
                  <a:srgbClr val="000000"/>
                </a:solidFill>
              </a:rPr>
              <a:t>, este modelo centrado en el público le ayuda a priorizar las propuestas y a emitir mensajes de marketing que sean relevantes para su público objetivo, la cohorte Senior</a:t>
            </a:r>
            <a:r>
              <a:rPr lang="en-US" sz="2000" dirty="0">
                <a:solidFill>
                  <a:srgbClr val="000000"/>
                </a:solidFill>
              </a:rPr>
              <a:t>.</a:t>
            </a:r>
          </a:p>
        </p:txBody>
      </p:sp>
    </p:spTree>
    <p:extLst>
      <p:ext uri="{BB962C8B-B14F-4D97-AF65-F5344CB8AC3E}">
        <p14:creationId xmlns:p14="http://schemas.microsoft.com/office/powerpoint/2010/main" val="1015493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0DE0DE-EC9C-FE59-6093-38A271E53F3E}"/>
              </a:ext>
            </a:extLst>
          </p:cNvPr>
          <p:cNvSpPr>
            <a:spLocks noGrp="1"/>
          </p:cNvSpPr>
          <p:nvPr>
            <p:ph type="body" sz="quarter" idx="18"/>
          </p:nvPr>
        </p:nvSpPr>
        <p:spPr>
          <a:xfrm>
            <a:off x="181156" y="1757011"/>
            <a:ext cx="5667553" cy="3867704"/>
          </a:xfrm>
        </p:spPr>
        <p:txBody>
          <a:bodyPr vert="horz" lIns="91440" tIns="45720" rIns="91440" bIns="45720" rtlCol="0" anchor="t">
            <a:normAutofit lnSpcReduction="10000"/>
          </a:bodyPr>
          <a:lstStyle/>
          <a:p>
            <a:pPr indent="0" algn="just"/>
            <a:r>
              <a:rPr lang="es-ES" b="0" i="0" dirty="0">
                <a:solidFill>
                  <a:srgbClr val="000000"/>
                </a:solidFill>
                <a:effectLst/>
                <a:latin typeface="Inter"/>
              </a:rPr>
              <a:t>Para acelerar aún más el crecimiento de su empresa, considere la posibilidad de utilizar también la Matriz BCG. Al ayudarle a determinar cuándo invertir en productos y cuándo descontinuarlos, la Matriz BCG le permite optimizar sus productos para que pueda retener a los clientes existentes y atraer a otros nuevos</a:t>
            </a:r>
            <a:r>
              <a:rPr lang="en-US" b="0" i="0" dirty="0">
                <a:solidFill>
                  <a:srgbClr val="000000"/>
                </a:solidFill>
                <a:effectLst/>
                <a:latin typeface="Inter"/>
              </a:rPr>
              <a:t>. </a:t>
            </a:r>
            <a:r>
              <a:rPr lang="es-ES" b="0" i="0" dirty="0">
                <a:solidFill>
                  <a:srgbClr val="000000"/>
                </a:solidFill>
                <a:effectLst/>
                <a:latin typeface="Inter"/>
                <a:hlinkClick r:id="rId2"/>
              </a:rPr>
              <a:t>Este post revela todos los entresijos de la Matriz BCG</a:t>
            </a:r>
            <a:r>
              <a:rPr lang="es-ES" b="0" i="0" dirty="0">
                <a:solidFill>
                  <a:srgbClr val="000000"/>
                </a:solidFill>
                <a:effectLst/>
                <a:latin typeface="Inter"/>
              </a:rPr>
              <a:t>, además de desvelar dónde se pueden desenterrar todos los datos necesarios.</a:t>
            </a:r>
            <a:endParaRPr lang="es-ES"/>
          </a:p>
        </p:txBody>
      </p:sp>
      <p:sp>
        <p:nvSpPr>
          <p:cNvPr id="4" name="Text Placeholder 2">
            <a:extLst>
              <a:ext uri="{FF2B5EF4-FFF2-40B4-BE49-F238E27FC236}">
                <a16:creationId xmlns:a16="http://schemas.microsoft.com/office/drawing/2014/main" id="{1959E57B-C387-033A-B076-D6FB81C3C622}"/>
              </a:ext>
            </a:extLst>
          </p:cNvPr>
          <p:cNvSpPr txBox="1">
            <a:spLocks/>
          </p:cNvSpPr>
          <p:nvPr/>
        </p:nvSpPr>
        <p:spPr>
          <a:xfrm>
            <a:off x="0" y="477253"/>
            <a:ext cx="5775417" cy="582221"/>
          </a:xfrm>
          <a:prstGeom prst="rect">
            <a:avLst/>
          </a:prstGeom>
          <a:solidFill>
            <a:srgbClr val="85D2E1"/>
          </a:solidFill>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dirty="0"/>
              <a:t>	</a:t>
            </a:r>
            <a:r>
              <a:rPr lang="en-US" dirty="0">
                <a:latin typeface="Inter"/>
              </a:rPr>
              <a:t> La </a:t>
            </a:r>
            <a:r>
              <a:rPr lang="en-US" dirty="0" err="1">
                <a:latin typeface="Inter"/>
              </a:rPr>
              <a:t>matriz</a:t>
            </a:r>
            <a:r>
              <a:rPr lang="en-US" dirty="0">
                <a:latin typeface="Inter"/>
              </a:rPr>
              <a:t> BCG</a:t>
            </a:r>
            <a:endParaRPr lang="en-IE" dirty="0"/>
          </a:p>
        </p:txBody>
      </p:sp>
      <p:pic>
        <p:nvPicPr>
          <p:cNvPr id="7" name="Picture 6">
            <a:extLst>
              <a:ext uri="{FF2B5EF4-FFF2-40B4-BE49-F238E27FC236}">
                <a16:creationId xmlns:a16="http://schemas.microsoft.com/office/drawing/2014/main" id="{B5ABB35C-64A2-2E42-8762-702A2024885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21631" y="430119"/>
            <a:ext cx="5989213" cy="6112627"/>
          </a:xfrm>
          <a:prstGeom prst="rect">
            <a:avLst/>
          </a:prstGeom>
        </p:spPr>
      </p:pic>
      <p:sp>
        <p:nvSpPr>
          <p:cNvPr id="8" name="Text Placeholder 2">
            <a:extLst>
              <a:ext uri="{FF2B5EF4-FFF2-40B4-BE49-F238E27FC236}">
                <a16:creationId xmlns:a16="http://schemas.microsoft.com/office/drawing/2014/main" id="{C3C714A2-A62F-EC48-AC91-BA7772239D7A}"/>
              </a:ext>
            </a:extLst>
          </p:cNvPr>
          <p:cNvSpPr txBox="1">
            <a:spLocks/>
          </p:cNvSpPr>
          <p:nvPr/>
        </p:nvSpPr>
        <p:spPr>
          <a:xfrm>
            <a:off x="6021632" y="489610"/>
            <a:ext cx="5989212" cy="440830"/>
          </a:xfrm>
          <a:prstGeom prst="rect">
            <a:avLst/>
          </a:prstGeom>
          <a:noFill/>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dirty="0"/>
              <a:t>La </a:t>
            </a:r>
            <a:r>
              <a:rPr lang="en-US" sz="2400" b="1" dirty="0" err="1"/>
              <a:t>matriz</a:t>
            </a:r>
            <a:r>
              <a:rPr lang="en-US" sz="2400" b="1" dirty="0"/>
              <a:t> BCG</a:t>
            </a:r>
            <a:endParaRPr lang="en-IE" sz="2400" b="1" dirty="0"/>
          </a:p>
        </p:txBody>
      </p:sp>
      <p:sp>
        <p:nvSpPr>
          <p:cNvPr id="9" name="TextBox 8">
            <a:extLst>
              <a:ext uri="{FF2B5EF4-FFF2-40B4-BE49-F238E27FC236}">
                <a16:creationId xmlns:a16="http://schemas.microsoft.com/office/drawing/2014/main" id="{A666D5B6-E721-744C-9790-0816A3167937}"/>
              </a:ext>
            </a:extLst>
          </p:cNvPr>
          <p:cNvSpPr txBox="1"/>
          <p:nvPr/>
        </p:nvSpPr>
        <p:spPr>
          <a:xfrm>
            <a:off x="8117247" y="1084404"/>
            <a:ext cx="2417014" cy="292388"/>
          </a:xfrm>
          <a:prstGeom prst="rect">
            <a:avLst/>
          </a:prstGeom>
          <a:noFill/>
        </p:spPr>
        <p:txBody>
          <a:bodyPr wrap="square" rtlCol="0">
            <a:spAutoFit/>
          </a:bodyPr>
          <a:lstStyle/>
          <a:p>
            <a:pPr algn="ctr"/>
            <a:r>
              <a:rPr lang="en-IE" sz="1300" b="1" dirty="0">
                <a:solidFill>
                  <a:srgbClr val="000000"/>
                </a:solidFill>
              </a:rPr>
              <a:t>CUOTA DE MERCADO RELATIVA</a:t>
            </a:r>
          </a:p>
        </p:txBody>
      </p:sp>
      <p:sp>
        <p:nvSpPr>
          <p:cNvPr id="10" name="TextBox 9">
            <a:extLst>
              <a:ext uri="{FF2B5EF4-FFF2-40B4-BE49-F238E27FC236}">
                <a16:creationId xmlns:a16="http://schemas.microsoft.com/office/drawing/2014/main" id="{B9F0CA2A-049F-E341-8C64-BC380E4465AD}"/>
              </a:ext>
            </a:extLst>
          </p:cNvPr>
          <p:cNvSpPr txBox="1"/>
          <p:nvPr/>
        </p:nvSpPr>
        <p:spPr>
          <a:xfrm rot="16200000">
            <a:off x="6128128" y="2577039"/>
            <a:ext cx="2324345" cy="292388"/>
          </a:xfrm>
          <a:prstGeom prst="rect">
            <a:avLst/>
          </a:prstGeom>
          <a:noFill/>
        </p:spPr>
        <p:txBody>
          <a:bodyPr wrap="square" rtlCol="0">
            <a:spAutoFit/>
          </a:bodyPr>
          <a:lstStyle/>
          <a:p>
            <a:pPr algn="ctr"/>
            <a:r>
              <a:rPr lang="en-IE" sz="1300" b="1" dirty="0">
                <a:solidFill>
                  <a:srgbClr val="000000"/>
                </a:solidFill>
              </a:rPr>
              <a:t>CRECIMIENTO DEL MERCADO</a:t>
            </a:r>
          </a:p>
        </p:txBody>
      </p:sp>
      <p:sp>
        <p:nvSpPr>
          <p:cNvPr id="11" name="TextBox 10">
            <a:extLst>
              <a:ext uri="{FF2B5EF4-FFF2-40B4-BE49-F238E27FC236}">
                <a16:creationId xmlns:a16="http://schemas.microsoft.com/office/drawing/2014/main" id="{04821AF8-4335-8A4D-ABDA-D75AFA6CE04F}"/>
              </a:ext>
            </a:extLst>
          </p:cNvPr>
          <p:cNvSpPr txBox="1"/>
          <p:nvPr/>
        </p:nvSpPr>
        <p:spPr>
          <a:xfrm>
            <a:off x="8056297" y="1591965"/>
            <a:ext cx="871946" cy="276999"/>
          </a:xfrm>
          <a:prstGeom prst="rect">
            <a:avLst/>
          </a:prstGeom>
          <a:noFill/>
        </p:spPr>
        <p:txBody>
          <a:bodyPr wrap="square" rtlCol="0">
            <a:spAutoFit/>
          </a:bodyPr>
          <a:lstStyle/>
          <a:p>
            <a:pPr algn="ctr"/>
            <a:r>
              <a:rPr lang="en-IE" sz="1200" b="1" dirty="0">
                <a:solidFill>
                  <a:srgbClr val="000000"/>
                </a:solidFill>
              </a:rPr>
              <a:t>Alto</a:t>
            </a:r>
          </a:p>
        </p:txBody>
      </p:sp>
      <p:sp>
        <p:nvSpPr>
          <p:cNvPr id="12" name="TextBox 11">
            <a:extLst>
              <a:ext uri="{FF2B5EF4-FFF2-40B4-BE49-F238E27FC236}">
                <a16:creationId xmlns:a16="http://schemas.microsoft.com/office/drawing/2014/main" id="{EF35F2E1-75EC-B34E-9298-6A4752CD44CC}"/>
              </a:ext>
            </a:extLst>
          </p:cNvPr>
          <p:cNvSpPr txBox="1"/>
          <p:nvPr/>
        </p:nvSpPr>
        <p:spPr>
          <a:xfrm>
            <a:off x="9093986" y="1591965"/>
            <a:ext cx="871946" cy="276999"/>
          </a:xfrm>
          <a:prstGeom prst="rect">
            <a:avLst/>
          </a:prstGeom>
          <a:noFill/>
        </p:spPr>
        <p:txBody>
          <a:bodyPr wrap="square" rtlCol="0">
            <a:spAutoFit/>
          </a:bodyPr>
          <a:lstStyle/>
          <a:p>
            <a:pPr algn="ctr"/>
            <a:r>
              <a:rPr lang="en-IE" sz="1200" b="1" dirty="0">
                <a:solidFill>
                  <a:srgbClr val="000000"/>
                </a:solidFill>
              </a:rPr>
              <a:t>Bajo</a:t>
            </a:r>
          </a:p>
        </p:txBody>
      </p:sp>
      <p:sp>
        <p:nvSpPr>
          <p:cNvPr id="13" name="TextBox 12">
            <a:extLst>
              <a:ext uri="{FF2B5EF4-FFF2-40B4-BE49-F238E27FC236}">
                <a16:creationId xmlns:a16="http://schemas.microsoft.com/office/drawing/2014/main" id="{9DB00088-63EE-354D-96CC-6394A3204861}"/>
              </a:ext>
            </a:extLst>
          </p:cNvPr>
          <p:cNvSpPr txBox="1"/>
          <p:nvPr/>
        </p:nvSpPr>
        <p:spPr>
          <a:xfrm rot="16200000">
            <a:off x="7504007" y="2151049"/>
            <a:ext cx="871946" cy="276999"/>
          </a:xfrm>
          <a:prstGeom prst="rect">
            <a:avLst/>
          </a:prstGeom>
          <a:noFill/>
        </p:spPr>
        <p:txBody>
          <a:bodyPr wrap="square" rtlCol="0">
            <a:spAutoFit/>
          </a:bodyPr>
          <a:lstStyle/>
          <a:p>
            <a:pPr algn="ctr"/>
            <a:r>
              <a:rPr lang="en-IE" sz="1200" b="1" dirty="0" err="1">
                <a:solidFill>
                  <a:srgbClr val="000000"/>
                </a:solidFill>
              </a:rPr>
              <a:t>ALto</a:t>
            </a:r>
            <a:endParaRPr lang="en-IE" sz="1200" b="1" dirty="0">
              <a:solidFill>
                <a:srgbClr val="000000"/>
              </a:solidFill>
            </a:endParaRPr>
          </a:p>
        </p:txBody>
      </p:sp>
      <p:sp>
        <p:nvSpPr>
          <p:cNvPr id="14" name="TextBox 13">
            <a:extLst>
              <a:ext uri="{FF2B5EF4-FFF2-40B4-BE49-F238E27FC236}">
                <a16:creationId xmlns:a16="http://schemas.microsoft.com/office/drawing/2014/main" id="{240E91FC-36C7-D044-8B98-C306A34BA024}"/>
              </a:ext>
            </a:extLst>
          </p:cNvPr>
          <p:cNvSpPr txBox="1"/>
          <p:nvPr/>
        </p:nvSpPr>
        <p:spPr>
          <a:xfrm rot="16200000">
            <a:off x="7504007" y="3153040"/>
            <a:ext cx="871946" cy="276999"/>
          </a:xfrm>
          <a:prstGeom prst="rect">
            <a:avLst/>
          </a:prstGeom>
          <a:noFill/>
        </p:spPr>
        <p:txBody>
          <a:bodyPr wrap="square" rtlCol="0">
            <a:spAutoFit/>
          </a:bodyPr>
          <a:lstStyle/>
          <a:p>
            <a:pPr algn="ctr"/>
            <a:r>
              <a:rPr lang="en-IE" sz="1200" b="1" dirty="0">
                <a:solidFill>
                  <a:srgbClr val="000000"/>
                </a:solidFill>
              </a:rPr>
              <a:t>Bajo</a:t>
            </a:r>
          </a:p>
        </p:txBody>
      </p:sp>
      <p:sp>
        <p:nvSpPr>
          <p:cNvPr id="15" name="TextBox 14">
            <a:extLst>
              <a:ext uri="{FF2B5EF4-FFF2-40B4-BE49-F238E27FC236}">
                <a16:creationId xmlns:a16="http://schemas.microsoft.com/office/drawing/2014/main" id="{4F9360D6-811D-4748-BF34-71DCAE401B5B}"/>
              </a:ext>
            </a:extLst>
          </p:cNvPr>
          <p:cNvSpPr txBox="1"/>
          <p:nvPr/>
        </p:nvSpPr>
        <p:spPr>
          <a:xfrm>
            <a:off x="6872140" y="4134766"/>
            <a:ext cx="2137538" cy="923330"/>
          </a:xfrm>
          <a:prstGeom prst="rect">
            <a:avLst/>
          </a:prstGeom>
          <a:noFill/>
        </p:spPr>
        <p:txBody>
          <a:bodyPr wrap="square" rtlCol="0">
            <a:spAutoFit/>
          </a:bodyPr>
          <a:lstStyle/>
          <a:p>
            <a:r>
              <a:rPr lang="en-IE" sz="1350" b="1" dirty="0">
                <a:solidFill>
                  <a:srgbClr val="000000"/>
                </a:solidFill>
              </a:rPr>
              <a:t>Alto </a:t>
            </a:r>
            <a:r>
              <a:rPr lang="en-IE" sz="1350" b="1" dirty="0" err="1">
                <a:solidFill>
                  <a:srgbClr val="000000"/>
                </a:solidFill>
              </a:rPr>
              <a:t>crecimiento</a:t>
            </a:r>
            <a:r>
              <a:rPr lang="en-IE" sz="1350" b="1" dirty="0">
                <a:solidFill>
                  <a:srgbClr val="000000"/>
                </a:solidFill>
              </a:rPr>
              <a:t>, </a:t>
            </a:r>
            <a:r>
              <a:rPr lang="en-IE" sz="1350" b="1" dirty="0" err="1">
                <a:solidFill>
                  <a:srgbClr val="000000"/>
                </a:solidFill>
              </a:rPr>
              <a:t>alta</a:t>
            </a:r>
            <a:r>
              <a:rPr lang="en-IE" sz="1350" b="1" dirty="0">
                <a:solidFill>
                  <a:srgbClr val="000000"/>
                </a:solidFill>
              </a:rPr>
              <a:t> </a:t>
            </a:r>
            <a:r>
              <a:rPr lang="en-IE" sz="1350" b="1" dirty="0" err="1">
                <a:solidFill>
                  <a:srgbClr val="000000"/>
                </a:solidFill>
              </a:rPr>
              <a:t>cuota</a:t>
            </a:r>
            <a:r>
              <a:rPr lang="en-IE" sz="1350" b="1" dirty="0">
                <a:solidFill>
                  <a:srgbClr val="000000"/>
                </a:solidFill>
              </a:rPr>
              <a:t>. </a:t>
            </a:r>
          </a:p>
          <a:p>
            <a:r>
              <a:rPr lang="es-ES" sz="1350" dirty="0">
                <a:solidFill>
                  <a:srgbClr val="000000"/>
                </a:solidFill>
              </a:rPr>
              <a:t>Hay que invertir mucho en productos "estrella".</a:t>
            </a:r>
            <a:endParaRPr lang="en-IE" sz="1350" dirty="0">
              <a:solidFill>
                <a:srgbClr val="000000"/>
              </a:solidFill>
            </a:endParaRPr>
          </a:p>
        </p:txBody>
      </p:sp>
      <p:sp>
        <p:nvSpPr>
          <p:cNvPr id="16" name="TextBox 15">
            <a:extLst>
              <a:ext uri="{FF2B5EF4-FFF2-40B4-BE49-F238E27FC236}">
                <a16:creationId xmlns:a16="http://schemas.microsoft.com/office/drawing/2014/main" id="{4C0C2DFD-2528-E84B-90D8-8539BE5FCDF0}"/>
              </a:ext>
            </a:extLst>
          </p:cNvPr>
          <p:cNvSpPr txBox="1"/>
          <p:nvPr/>
        </p:nvSpPr>
        <p:spPr>
          <a:xfrm>
            <a:off x="9093987" y="4096484"/>
            <a:ext cx="2345344" cy="977191"/>
          </a:xfrm>
          <a:prstGeom prst="rect">
            <a:avLst/>
          </a:prstGeom>
          <a:noFill/>
        </p:spPr>
        <p:txBody>
          <a:bodyPr wrap="square" rtlCol="0">
            <a:spAutoFit/>
          </a:bodyPr>
          <a:lstStyle/>
          <a:p>
            <a:r>
              <a:rPr lang="en-IE" sz="1350" b="1" dirty="0">
                <a:solidFill>
                  <a:srgbClr val="000000"/>
                </a:solidFill>
              </a:rPr>
              <a:t>Alto </a:t>
            </a:r>
            <a:r>
              <a:rPr lang="en-IE" sz="1350" b="1" dirty="0" err="1">
                <a:solidFill>
                  <a:srgbClr val="000000"/>
                </a:solidFill>
              </a:rPr>
              <a:t>crecimiento</a:t>
            </a:r>
            <a:r>
              <a:rPr lang="en-IE" sz="1350" b="1" dirty="0">
                <a:solidFill>
                  <a:srgbClr val="000000"/>
                </a:solidFill>
              </a:rPr>
              <a:t>, </a:t>
            </a:r>
            <a:r>
              <a:rPr lang="en-IE" sz="1350" b="1" dirty="0" err="1">
                <a:solidFill>
                  <a:srgbClr val="000000"/>
                </a:solidFill>
              </a:rPr>
              <a:t>baja</a:t>
            </a:r>
            <a:r>
              <a:rPr lang="en-IE" sz="1350" b="1" dirty="0">
                <a:solidFill>
                  <a:srgbClr val="000000"/>
                </a:solidFill>
              </a:rPr>
              <a:t> </a:t>
            </a:r>
            <a:r>
              <a:rPr lang="en-IE" sz="1350" b="1" dirty="0" err="1">
                <a:solidFill>
                  <a:srgbClr val="000000"/>
                </a:solidFill>
              </a:rPr>
              <a:t>cuota</a:t>
            </a:r>
            <a:r>
              <a:rPr lang="en-IE" sz="1350" b="1" dirty="0">
                <a:solidFill>
                  <a:srgbClr val="000000"/>
                </a:solidFill>
              </a:rPr>
              <a:t>. </a:t>
            </a:r>
          </a:p>
          <a:p>
            <a:r>
              <a:rPr lang="es-ES" sz="1100" dirty="0">
                <a:solidFill>
                  <a:srgbClr val="000000"/>
                </a:solidFill>
              </a:rPr>
              <a:t>Hay que invertir en los productos "signo de interrogación" en función de sus posibilidades de convertirse en estrellas.</a:t>
            </a:r>
          </a:p>
        </p:txBody>
      </p:sp>
      <p:sp>
        <p:nvSpPr>
          <p:cNvPr id="17" name="TextBox 16">
            <a:extLst>
              <a:ext uri="{FF2B5EF4-FFF2-40B4-BE49-F238E27FC236}">
                <a16:creationId xmlns:a16="http://schemas.microsoft.com/office/drawing/2014/main" id="{AE829E52-C234-C245-B694-DB23D44BB4C4}"/>
              </a:ext>
            </a:extLst>
          </p:cNvPr>
          <p:cNvSpPr txBox="1"/>
          <p:nvPr/>
        </p:nvSpPr>
        <p:spPr>
          <a:xfrm>
            <a:off x="6885376" y="5266035"/>
            <a:ext cx="2137538" cy="1184940"/>
          </a:xfrm>
          <a:prstGeom prst="rect">
            <a:avLst/>
          </a:prstGeom>
          <a:noFill/>
        </p:spPr>
        <p:txBody>
          <a:bodyPr wrap="square" rtlCol="0">
            <a:spAutoFit/>
          </a:bodyPr>
          <a:lstStyle/>
          <a:p>
            <a:r>
              <a:rPr lang="en-IE" sz="1350" b="1" dirty="0">
                <a:solidFill>
                  <a:srgbClr val="000000"/>
                </a:solidFill>
              </a:rPr>
              <a:t>Bajo </a:t>
            </a:r>
            <a:r>
              <a:rPr lang="en-IE" sz="1350" b="1" dirty="0" err="1">
                <a:solidFill>
                  <a:srgbClr val="000000"/>
                </a:solidFill>
              </a:rPr>
              <a:t>crecimiento</a:t>
            </a:r>
            <a:r>
              <a:rPr lang="en-IE" sz="1350" b="1" dirty="0">
                <a:solidFill>
                  <a:srgbClr val="000000"/>
                </a:solidFill>
              </a:rPr>
              <a:t>, </a:t>
            </a:r>
            <a:r>
              <a:rPr lang="en-IE" sz="1350" b="1" dirty="0" err="1">
                <a:solidFill>
                  <a:srgbClr val="000000"/>
                </a:solidFill>
              </a:rPr>
              <a:t>alta</a:t>
            </a:r>
            <a:r>
              <a:rPr lang="en-IE" sz="1350" b="1" dirty="0">
                <a:solidFill>
                  <a:srgbClr val="000000"/>
                </a:solidFill>
              </a:rPr>
              <a:t> </a:t>
            </a:r>
            <a:r>
              <a:rPr lang="en-IE" sz="1350" b="1" dirty="0" err="1">
                <a:solidFill>
                  <a:srgbClr val="000000"/>
                </a:solidFill>
              </a:rPr>
              <a:t>cuota</a:t>
            </a:r>
            <a:r>
              <a:rPr lang="en-IE" sz="1350" b="1" dirty="0">
                <a:solidFill>
                  <a:srgbClr val="000000"/>
                </a:solidFill>
              </a:rPr>
              <a:t>. </a:t>
            </a:r>
            <a:r>
              <a:rPr lang="es-ES" sz="1100" dirty="0">
                <a:solidFill>
                  <a:srgbClr val="000000"/>
                </a:solidFill>
              </a:rPr>
              <a:t>Hay que ordeñar las "vacas de dinero" para poder reinvertir los productos en "estrellas" y "signos de interrogación".</a:t>
            </a:r>
            <a:endParaRPr lang="en-IE" sz="1100" dirty="0">
              <a:solidFill>
                <a:srgbClr val="000000"/>
              </a:solidFill>
            </a:endParaRPr>
          </a:p>
        </p:txBody>
      </p:sp>
      <p:sp>
        <p:nvSpPr>
          <p:cNvPr id="18" name="TextBox 17">
            <a:extLst>
              <a:ext uri="{FF2B5EF4-FFF2-40B4-BE49-F238E27FC236}">
                <a16:creationId xmlns:a16="http://schemas.microsoft.com/office/drawing/2014/main" id="{65948401-6D7C-E642-9A8A-0460291F8F36}"/>
              </a:ext>
            </a:extLst>
          </p:cNvPr>
          <p:cNvSpPr txBox="1"/>
          <p:nvPr/>
        </p:nvSpPr>
        <p:spPr>
          <a:xfrm>
            <a:off x="9093986" y="5311931"/>
            <a:ext cx="2255886" cy="1131079"/>
          </a:xfrm>
          <a:prstGeom prst="rect">
            <a:avLst/>
          </a:prstGeom>
          <a:noFill/>
        </p:spPr>
        <p:txBody>
          <a:bodyPr wrap="square" rtlCol="0">
            <a:spAutoFit/>
          </a:bodyPr>
          <a:lstStyle/>
          <a:p>
            <a:r>
              <a:rPr lang="en-IE" sz="1350" b="1" dirty="0">
                <a:solidFill>
                  <a:srgbClr val="000000"/>
                </a:solidFill>
              </a:rPr>
              <a:t>Bajo </a:t>
            </a:r>
            <a:r>
              <a:rPr lang="en-IE" sz="1350" b="1" dirty="0" err="1">
                <a:solidFill>
                  <a:srgbClr val="000000"/>
                </a:solidFill>
              </a:rPr>
              <a:t>crecimiento</a:t>
            </a:r>
            <a:r>
              <a:rPr lang="en-IE" sz="1350" b="1" dirty="0">
                <a:solidFill>
                  <a:srgbClr val="000000"/>
                </a:solidFill>
              </a:rPr>
              <a:t>, </a:t>
            </a:r>
            <a:r>
              <a:rPr lang="en-IE" sz="1350" b="1" dirty="0" err="1">
                <a:solidFill>
                  <a:srgbClr val="000000"/>
                </a:solidFill>
              </a:rPr>
              <a:t>baja</a:t>
            </a:r>
            <a:r>
              <a:rPr lang="en-IE" sz="1350" b="1" dirty="0">
                <a:solidFill>
                  <a:srgbClr val="000000"/>
                </a:solidFill>
              </a:rPr>
              <a:t> </a:t>
            </a:r>
            <a:r>
              <a:rPr lang="en-IE" sz="1350" b="1" dirty="0" err="1">
                <a:solidFill>
                  <a:srgbClr val="000000"/>
                </a:solidFill>
              </a:rPr>
              <a:t>cuota</a:t>
            </a:r>
            <a:r>
              <a:rPr lang="en-IE" sz="1350" b="1" dirty="0">
                <a:solidFill>
                  <a:srgbClr val="000000"/>
                </a:solidFill>
              </a:rPr>
              <a:t>. </a:t>
            </a:r>
          </a:p>
          <a:p>
            <a:r>
              <a:rPr lang="es-ES" sz="1350" dirty="0">
                <a:solidFill>
                  <a:srgbClr val="000000"/>
                </a:solidFill>
              </a:rPr>
              <a:t>Las empresas deben liquidar, desprenderse o reposicionar los productos de la categoría "Perros".</a:t>
            </a:r>
            <a:endParaRPr lang="en-IE" sz="1350" dirty="0">
              <a:solidFill>
                <a:srgbClr val="000000"/>
              </a:solidFill>
            </a:endParaRPr>
          </a:p>
        </p:txBody>
      </p:sp>
    </p:spTree>
    <p:extLst>
      <p:ext uri="{BB962C8B-B14F-4D97-AF65-F5344CB8AC3E}">
        <p14:creationId xmlns:p14="http://schemas.microsoft.com/office/powerpoint/2010/main" val="28773978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F378561-A2B9-D132-2AE8-46E6AABA4CA5}"/>
              </a:ext>
            </a:extLst>
          </p:cNvPr>
          <p:cNvSpPr>
            <a:spLocks noGrp="1"/>
          </p:cNvSpPr>
          <p:nvPr>
            <p:ph type="body" sz="quarter" idx="20"/>
          </p:nvPr>
        </p:nvSpPr>
        <p:spPr>
          <a:xfrm>
            <a:off x="6278537" y="1928522"/>
            <a:ext cx="5913463" cy="3722513"/>
          </a:xfrm>
        </p:spPr>
        <p:txBody>
          <a:bodyPr vert="horz" lIns="91440" tIns="45720" rIns="91440" bIns="45720" rtlCol="0" anchor="t">
            <a:noAutofit/>
          </a:bodyPr>
          <a:lstStyle/>
          <a:p>
            <a:pPr algn="just"/>
            <a:r>
              <a:rPr lang="es-ES" b="0" i="0" dirty="0">
                <a:solidFill>
                  <a:srgbClr val="000000"/>
                </a:solidFill>
                <a:effectLst/>
                <a:latin typeface="Inter"/>
              </a:rPr>
              <a:t>No basta con planificar el crecimiento de su empresa. Las empresas con más éxito también identifican el método de crecimiento, que viene determinado por las estrategias de actitud:</a:t>
            </a:r>
            <a:endParaRPr lang="es-ES"/>
          </a:p>
          <a:p>
            <a:pPr algn="just"/>
            <a:r>
              <a:rPr lang="es-ES" b="1" dirty="0">
                <a:solidFill>
                  <a:srgbClr val="1188A3"/>
                </a:solidFill>
              </a:rPr>
              <a:t>Método de crecimiento Adquisición: la adquisición de una empresa por otra </a:t>
            </a:r>
            <a:endParaRPr lang="es-ES" b="1" dirty="0">
              <a:solidFill>
                <a:srgbClr val="1188A3"/>
              </a:solidFill>
              <a:cs typeface="Calibri" panose="020F0502020204030204"/>
            </a:endParaRPr>
          </a:p>
          <a:p>
            <a:pPr algn="just"/>
            <a:r>
              <a:rPr lang="es-ES" b="1" dirty="0">
                <a:solidFill>
                  <a:srgbClr val="1188A3"/>
                </a:solidFill>
              </a:rPr>
              <a:t>Crecimiento orgánico: </a:t>
            </a:r>
            <a:r>
              <a:rPr lang="es-ES" dirty="0"/>
              <a:t>se refiere a un aumento de las ventas a través de los propios recursos de la empresa (ampliando su cuota de mercado a través del marketing, entrando en nuevos mercados, añadiendo nuevos productos)</a:t>
            </a:r>
            <a:endParaRPr lang="en-GB" dirty="0">
              <a:cs typeface="Calibri" panose="020F0502020204030204"/>
            </a:endParaRPr>
          </a:p>
        </p:txBody>
      </p:sp>
      <p:sp>
        <p:nvSpPr>
          <p:cNvPr id="3" name="Textplatzhalter 2">
            <a:extLst>
              <a:ext uri="{FF2B5EF4-FFF2-40B4-BE49-F238E27FC236}">
                <a16:creationId xmlns:a16="http://schemas.microsoft.com/office/drawing/2014/main" id="{66C712B3-6A61-885E-EC50-50798B0E599B}"/>
              </a:ext>
            </a:extLst>
          </p:cNvPr>
          <p:cNvSpPr>
            <a:spLocks noGrp="1"/>
          </p:cNvSpPr>
          <p:nvPr>
            <p:ph type="body" sz="quarter" idx="22"/>
          </p:nvPr>
        </p:nvSpPr>
        <p:spPr>
          <a:solidFill>
            <a:srgbClr val="FED100"/>
          </a:solidFill>
        </p:spPr>
        <p:txBody>
          <a:bodyPr/>
          <a:lstStyle/>
          <a:p>
            <a:r>
              <a:rPr lang="en-GB" dirty="0" err="1"/>
              <a:t>Estrategias</a:t>
            </a:r>
            <a:r>
              <a:rPr lang="en-GB" dirty="0"/>
              <a:t> de </a:t>
            </a:r>
            <a:r>
              <a:rPr lang="en-GB" dirty="0" err="1"/>
              <a:t>actitud</a:t>
            </a:r>
            <a:endParaRPr lang="en-GB" dirty="0"/>
          </a:p>
        </p:txBody>
      </p:sp>
      <p:sp>
        <p:nvSpPr>
          <p:cNvPr id="4" name="Textplatzhalter 3">
            <a:extLst>
              <a:ext uri="{FF2B5EF4-FFF2-40B4-BE49-F238E27FC236}">
                <a16:creationId xmlns:a16="http://schemas.microsoft.com/office/drawing/2014/main" id="{AC387B2E-A9A5-4F6B-F2B0-6622F0FACA1A}"/>
              </a:ext>
            </a:extLst>
          </p:cNvPr>
          <p:cNvSpPr>
            <a:spLocks noGrp="1"/>
          </p:cNvSpPr>
          <p:nvPr>
            <p:ph type="body" sz="quarter" idx="23"/>
          </p:nvPr>
        </p:nvSpPr>
        <p:spPr/>
        <p:txBody>
          <a:bodyPr/>
          <a:lstStyle/>
          <a:p>
            <a:r>
              <a:rPr lang="es-ES" b="1" dirty="0"/>
              <a:t>Cómo crear estrategias de marketing eficaces para su empresa</a:t>
            </a:r>
          </a:p>
          <a:p>
            <a:endParaRPr lang="en-GB" dirty="0"/>
          </a:p>
        </p:txBody>
      </p:sp>
      <p:sp>
        <p:nvSpPr>
          <p:cNvPr id="5" name="Textplatzhalter 4">
            <a:extLst>
              <a:ext uri="{FF2B5EF4-FFF2-40B4-BE49-F238E27FC236}">
                <a16:creationId xmlns:a16="http://schemas.microsoft.com/office/drawing/2014/main" id="{6B012FF3-F352-958E-1800-8EB90A6067AE}"/>
              </a:ext>
            </a:extLst>
          </p:cNvPr>
          <p:cNvSpPr>
            <a:spLocks noGrp="1"/>
          </p:cNvSpPr>
          <p:nvPr>
            <p:ph type="body" sz="quarter" idx="24"/>
          </p:nvPr>
        </p:nvSpPr>
        <p:spPr/>
        <p:txBody>
          <a:bodyPr/>
          <a:lstStyle/>
          <a:p>
            <a:r>
              <a:rPr lang="en-GB"/>
              <a:t>3</a:t>
            </a:r>
          </a:p>
        </p:txBody>
      </p:sp>
      <p:grpSp>
        <p:nvGrpSpPr>
          <p:cNvPr id="6" name="Graphic 3">
            <a:extLst>
              <a:ext uri="{FF2B5EF4-FFF2-40B4-BE49-F238E27FC236}">
                <a16:creationId xmlns:a16="http://schemas.microsoft.com/office/drawing/2014/main" id="{C0BD29BB-B900-5CF2-C964-C163E2F37D0C}"/>
              </a:ext>
            </a:extLst>
          </p:cNvPr>
          <p:cNvGrpSpPr/>
          <p:nvPr/>
        </p:nvGrpSpPr>
        <p:grpSpPr>
          <a:xfrm>
            <a:off x="1568377" y="3743864"/>
            <a:ext cx="2244498" cy="2000019"/>
            <a:chOff x="10410452" y="410457"/>
            <a:chExt cx="1091621" cy="1089230"/>
          </a:xfrm>
        </p:grpSpPr>
        <p:sp>
          <p:nvSpPr>
            <p:cNvPr id="7" name="Freeform 1356">
              <a:extLst>
                <a:ext uri="{FF2B5EF4-FFF2-40B4-BE49-F238E27FC236}">
                  <a16:creationId xmlns:a16="http://schemas.microsoft.com/office/drawing/2014/main" id="{DCC503CD-6082-2D58-8FBF-077B0B50A320}"/>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00BADE"/>
            </a:solidFill>
            <a:ln w="27426" cap="flat">
              <a:noFill/>
              <a:prstDash val="solid"/>
              <a:miter/>
            </a:ln>
          </p:spPr>
          <p:txBody>
            <a:bodyPr rtlCol="0" anchor="ctr"/>
            <a:lstStyle/>
            <a:p>
              <a:endParaRPr lang="en-US"/>
            </a:p>
          </p:txBody>
        </p:sp>
        <p:sp>
          <p:nvSpPr>
            <p:cNvPr id="8" name="Freeform 1357">
              <a:extLst>
                <a:ext uri="{FF2B5EF4-FFF2-40B4-BE49-F238E27FC236}">
                  <a16:creationId xmlns:a16="http://schemas.microsoft.com/office/drawing/2014/main" id="{EA7D24A5-27B3-295E-310C-2CDA2097FD94}"/>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solidFill>
              <a:srgbClr val="000000"/>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32811778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35050CF0-107B-E644-A1DB-EFF0C57D696F}"/>
              </a:ext>
            </a:extLst>
          </p:cNvPr>
          <p:cNvGraphicFramePr/>
          <p:nvPr>
            <p:extLst>
              <p:ext uri="{D42A27DB-BD31-4B8C-83A1-F6EECF244321}">
                <p14:modId xmlns:p14="http://schemas.microsoft.com/office/powerpoint/2010/main" val="2063148632"/>
              </p:ext>
            </p:extLst>
          </p:nvPr>
        </p:nvGraphicFramePr>
        <p:xfrm>
          <a:off x="734714" y="1757011"/>
          <a:ext cx="10808102" cy="3867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platzhalter 2">
            <a:extLst>
              <a:ext uri="{FF2B5EF4-FFF2-40B4-BE49-F238E27FC236}">
                <a16:creationId xmlns:a16="http://schemas.microsoft.com/office/drawing/2014/main" id="{FB8A77F5-4571-7A7A-3F19-BFBE3D7A5B24}"/>
              </a:ext>
            </a:extLst>
          </p:cNvPr>
          <p:cNvSpPr>
            <a:spLocks noGrp="1"/>
          </p:cNvSpPr>
          <p:nvPr>
            <p:ph type="body" sz="quarter" idx="16"/>
          </p:nvPr>
        </p:nvSpPr>
        <p:spPr>
          <a:xfrm>
            <a:off x="165370" y="367645"/>
            <a:ext cx="10808102" cy="865639"/>
          </a:xfrm>
          <a:solidFill>
            <a:srgbClr val="FED100"/>
          </a:solidFill>
        </p:spPr>
        <p:txBody>
          <a:bodyPr anchor="ctr">
            <a:noAutofit/>
          </a:bodyPr>
          <a:lstStyle/>
          <a:p>
            <a:r>
              <a:rPr lang="es-ES" dirty="0"/>
              <a:t> 7 pasos del proceso de estrategia de marketing</a:t>
            </a:r>
            <a:endParaRPr lang="en-GB" dirty="0"/>
          </a:p>
        </p:txBody>
      </p:sp>
    </p:spTree>
    <p:extLst>
      <p:ext uri="{BB962C8B-B14F-4D97-AF65-F5344CB8AC3E}">
        <p14:creationId xmlns:p14="http://schemas.microsoft.com/office/powerpoint/2010/main" val="18793744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88BA2E-7C39-F0F1-6D7D-21409E0B4532}"/>
              </a:ext>
            </a:extLst>
          </p:cNvPr>
          <p:cNvSpPr>
            <a:spLocks noGrp="1"/>
          </p:cNvSpPr>
          <p:nvPr>
            <p:ph type="body" sz="quarter" idx="18"/>
          </p:nvPr>
        </p:nvSpPr>
        <p:spPr>
          <a:xfrm>
            <a:off x="1526876" y="1773241"/>
            <a:ext cx="5037826" cy="4525954"/>
          </a:xfrm>
        </p:spPr>
        <p:txBody>
          <a:bodyPr vert="horz" lIns="91440" tIns="45720" rIns="91440" bIns="45720" rtlCol="0" anchor="t">
            <a:normAutofit/>
          </a:bodyPr>
          <a:lstStyle/>
          <a:p>
            <a:pPr indent="0" algn="just"/>
            <a:r>
              <a:rPr lang="es-ES" b="0" i="0" dirty="0">
                <a:solidFill>
                  <a:srgbClr val="000000"/>
                </a:solidFill>
                <a:effectLst/>
              </a:rPr>
              <a:t>Existen numerosas formas de ayudar a que su negocio crezca, pero una de las herramientas más poderosas que puede utilizar es una </a:t>
            </a:r>
            <a:r>
              <a:rPr lang="es-ES" b="1" i="0" dirty="0">
                <a:solidFill>
                  <a:srgbClr val="000000"/>
                </a:solidFill>
                <a:effectLst/>
              </a:rPr>
              <a:t>estrategia de marketing eficaz. </a:t>
            </a:r>
            <a:endParaRPr lang="es-ES"/>
          </a:p>
          <a:p>
            <a:pPr indent="0" algn="just"/>
            <a:r>
              <a:rPr lang="es-ES" b="0" i="0" dirty="0">
                <a:solidFill>
                  <a:srgbClr val="000000"/>
                </a:solidFill>
                <a:effectLst/>
              </a:rPr>
              <a:t>Los pasos anteriores pueden ayudarle a empezar a formar una estrategia que saque lo mejor de su empresa. Si sigue el proceso paso a paso, podrá </a:t>
            </a:r>
            <a:r>
              <a:rPr lang="es-ES" b="1" i="0" dirty="0">
                <a:solidFill>
                  <a:srgbClr val="000000"/>
                </a:solidFill>
                <a:effectLst/>
              </a:rPr>
              <a:t>ampliar su base de clientes, aumentar sus ingresos y dirigir su negocio hacia un éxito duradero.</a:t>
            </a:r>
            <a:endParaRPr lang="en-IE" b="1" dirty="0">
              <a:cs typeface="Calibri" panose="020F0502020204030204"/>
            </a:endParaRPr>
          </a:p>
        </p:txBody>
      </p:sp>
      <p:sp>
        <p:nvSpPr>
          <p:cNvPr id="4" name="Text Placeholder 3">
            <a:extLst>
              <a:ext uri="{FF2B5EF4-FFF2-40B4-BE49-F238E27FC236}">
                <a16:creationId xmlns:a16="http://schemas.microsoft.com/office/drawing/2014/main" id="{4B8B6684-9687-56CF-03A3-27001A8A389A}"/>
              </a:ext>
            </a:extLst>
          </p:cNvPr>
          <p:cNvSpPr>
            <a:spLocks noGrp="1"/>
          </p:cNvSpPr>
          <p:nvPr>
            <p:ph type="body" sz="quarter" idx="16"/>
          </p:nvPr>
        </p:nvSpPr>
        <p:spPr/>
        <p:txBody>
          <a:bodyPr>
            <a:normAutofit lnSpcReduction="10000"/>
          </a:bodyPr>
          <a:lstStyle/>
          <a:p>
            <a:r>
              <a:rPr lang="en-IE" dirty="0"/>
              <a:t>Es </a:t>
            </a:r>
            <a:r>
              <a:rPr lang="en-IE" dirty="0" err="1"/>
              <a:t>tu</a:t>
            </a:r>
            <a:r>
              <a:rPr lang="en-IE" dirty="0"/>
              <a:t> </a:t>
            </a:r>
            <a:r>
              <a:rPr lang="en-IE" dirty="0" err="1"/>
              <a:t>turno</a:t>
            </a:r>
            <a:r>
              <a:rPr lang="en-IE" dirty="0"/>
              <a:t>...</a:t>
            </a:r>
          </a:p>
        </p:txBody>
      </p:sp>
      <p:grpSp>
        <p:nvGrpSpPr>
          <p:cNvPr id="5" name="Google Shape;518;p39">
            <a:extLst>
              <a:ext uri="{FF2B5EF4-FFF2-40B4-BE49-F238E27FC236}">
                <a16:creationId xmlns:a16="http://schemas.microsoft.com/office/drawing/2014/main" id="{8AFB4CA9-6157-82E1-9755-3E8B27659923}"/>
              </a:ext>
            </a:extLst>
          </p:cNvPr>
          <p:cNvGrpSpPr/>
          <p:nvPr/>
        </p:nvGrpSpPr>
        <p:grpSpPr>
          <a:xfrm>
            <a:off x="5345136" y="474453"/>
            <a:ext cx="891762" cy="793629"/>
            <a:chOff x="1923675" y="1633650"/>
            <a:chExt cx="436000" cy="435975"/>
          </a:xfrm>
          <a:solidFill>
            <a:srgbClr val="000000"/>
          </a:solidFill>
        </p:grpSpPr>
        <p:sp>
          <p:nvSpPr>
            <p:cNvPr id="6" name="Google Shape;519;p39">
              <a:extLst>
                <a:ext uri="{FF2B5EF4-FFF2-40B4-BE49-F238E27FC236}">
                  <a16:creationId xmlns:a16="http://schemas.microsoft.com/office/drawing/2014/main" id="{19147D02-7FD1-0F2D-49F4-31BB26B7317D}"/>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0;p39">
              <a:extLst>
                <a:ext uri="{FF2B5EF4-FFF2-40B4-BE49-F238E27FC236}">
                  <a16:creationId xmlns:a16="http://schemas.microsoft.com/office/drawing/2014/main" id="{C445BBD4-FFFF-9B5E-A29A-B8E9471E420C}"/>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1;p39">
              <a:extLst>
                <a:ext uri="{FF2B5EF4-FFF2-40B4-BE49-F238E27FC236}">
                  <a16:creationId xmlns:a16="http://schemas.microsoft.com/office/drawing/2014/main" id="{5CEF4EB6-24D8-5314-CECA-C8D464EB76E0}"/>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2;p39">
              <a:extLst>
                <a:ext uri="{FF2B5EF4-FFF2-40B4-BE49-F238E27FC236}">
                  <a16:creationId xmlns:a16="http://schemas.microsoft.com/office/drawing/2014/main" id="{10755A74-F049-8018-7C53-972603A37769}"/>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3;p39">
              <a:extLst>
                <a:ext uri="{FF2B5EF4-FFF2-40B4-BE49-F238E27FC236}">
                  <a16:creationId xmlns:a16="http://schemas.microsoft.com/office/drawing/2014/main" id="{6FB3715A-4FF8-C2F3-3ECB-B7638FF3A877}"/>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4;p39">
              <a:extLst>
                <a:ext uri="{FF2B5EF4-FFF2-40B4-BE49-F238E27FC236}">
                  <a16:creationId xmlns:a16="http://schemas.microsoft.com/office/drawing/2014/main" id="{DDFC099C-FC92-9642-9758-8AE78A683A8B}"/>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 name="Picture Placeholder 16" descr="Plants growing out of soil">
            <a:extLst>
              <a:ext uri="{FF2B5EF4-FFF2-40B4-BE49-F238E27FC236}">
                <a16:creationId xmlns:a16="http://schemas.microsoft.com/office/drawing/2014/main" id="{40168C24-1600-FBCB-92B0-A9845739227F}"/>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6852062" y="228600"/>
            <a:ext cx="5105121" cy="6362700"/>
          </a:xfrm>
        </p:spPr>
      </p:pic>
      <p:sp>
        <p:nvSpPr>
          <p:cNvPr id="19" name="TextBox 18">
            <a:extLst>
              <a:ext uri="{FF2B5EF4-FFF2-40B4-BE49-F238E27FC236}">
                <a16:creationId xmlns:a16="http://schemas.microsoft.com/office/drawing/2014/main" id="{DED54AA2-E53F-8276-6A7E-8F8F226DFD5D}"/>
              </a:ext>
            </a:extLst>
          </p:cNvPr>
          <p:cNvSpPr txBox="1"/>
          <p:nvPr/>
        </p:nvSpPr>
        <p:spPr>
          <a:xfrm>
            <a:off x="7274225" y="376283"/>
            <a:ext cx="4132585" cy="1569660"/>
          </a:xfrm>
          <a:prstGeom prst="rect">
            <a:avLst/>
          </a:prstGeom>
          <a:solidFill>
            <a:srgbClr val="85D2E1"/>
          </a:solidFill>
        </p:spPr>
        <p:txBody>
          <a:bodyPr wrap="square">
            <a:spAutoFit/>
          </a:bodyPr>
          <a:lstStyle/>
          <a:p>
            <a:pPr algn="ctr"/>
            <a:r>
              <a:rPr lang="es-ES" sz="3200" i="0" dirty="0">
                <a:solidFill>
                  <a:srgbClr val="000000"/>
                </a:solidFill>
                <a:effectLst/>
              </a:rPr>
              <a:t>Haga crecer su negocio con una potente estrategia de marketing</a:t>
            </a:r>
          </a:p>
        </p:txBody>
      </p:sp>
    </p:spTree>
    <p:extLst>
      <p:ext uri="{BB962C8B-B14F-4D97-AF65-F5344CB8AC3E}">
        <p14:creationId xmlns:p14="http://schemas.microsoft.com/office/powerpoint/2010/main" val="9714150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998D5D-6E40-1E55-CC41-F02BCADD9EF4}"/>
              </a:ext>
            </a:extLst>
          </p:cNvPr>
          <p:cNvSpPr>
            <a:spLocks noGrp="1"/>
          </p:cNvSpPr>
          <p:nvPr>
            <p:ph type="body" sz="quarter" idx="18"/>
          </p:nvPr>
        </p:nvSpPr>
        <p:spPr/>
        <p:txBody>
          <a:bodyPr>
            <a:normAutofit fontScale="92500" lnSpcReduction="20000"/>
          </a:bodyPr>
          <a:lstStyle/>
          <a:p>
            <a:pPr indent="0"/>
            <a:r>
              <a:rPr lang="en-IE"/>
              <a:t>________________________________________________________________________________________________________________________________________________________________________________________________</a:t>
            </a:r>
          </a:p>
        </p:txBody>
      </p:sp>
      <p:sp>
        <p:nvSpPr>
          <p:cNvPr id="3" name="Text Placeholder 2">
            <a:extLst>
              <a:ext uri="{FF2B5EF4-FFF2-40B4-BE49-F238E27FC236}">
                <a16:creationId xmlns:a16="http://schemas.microsoft.com/office/drawing/2014/main" id="{9B6759BF-9173-11CA-85D7-9E4D6B87F74D}"/>
              </a:ext>
            </a:extLst>
          </p:cNvPr>
          <p:cNvSpPr>
            <a:spLocks noGrp="1"/>
          </p:cNvSpPr>
          <p:nvPr>
            <p:ph type="body" sz="quarter" idx="16"/>
          </p:nvPr>
        </p:nvSpPr>
        <p:spPr>
          <a:xfrm>
            <a:off x="633715" y="2674874"/>
            <a:ext cx="4957908" cy="582221"/>
          </a:xfrm>
        </p:spPr>
        <p:txBody>
          <a:bodyPr>
            <a:normAutofit fontScale="70000" lnSpcReduction="20000"/>
          </a:bodyPr>
          <a:lstStyle/>
          <a:p>
            <a:r>
              <a:rPr lang="es-ES" dirty="0"/>
              <a:t>¿Enumera lo que ya está haciendo? </a:t>
            </a:r>
          </a:p>
        </p:txBody>
      </p:sp>
      <p:sp>
        <p:nvSpPr>
          <p:cNvPr id="5" name="Text Placeholder 4">
            <a:extLst>
              <a:ext uri="{FF2B5EF4-FFF2-40B4-BE49-F238E27FC236}">
                <a16:creationId xmlns:a16="http://schemas.microsoft.com/office/drawing/2014/main" id="{5CAD8DD9-B997-0457-83E2-A17EA3DDAB2D}"/>
              </a:ext>
            </a:extLst>
          </p:cNvPr>
          <p:cNvSpPr>
            <a:spLocks noGrp="1"/>
          </p:cNvSpPr>
          <p:nvPr>
            <p:ph type="body" sz="quarter" idx="20"/>
          </p:nvPr>
        </p:nvSpPr>
        <p:spPr>
          <a:xfrm>
            <a:off x="6515661" y="2674873"/>
            <a:ext cx="4957908" cy="582221"/>
          </a:xfrm>
        </p:spPr>
        <p:txBody>
          <a:bodyPr>
            <a:normAutofit fontScale="70000" lnSpcReduction="20000"/>
          </a:bodyPr>
          <a:lstStyle/>
          <a:p>
            <a:r>
              <a:rPr lang="es-ES" dirty="0"/>
              <a:t>¿Qué podría hacer para mejorar?</a:t>
            </a:r>
            <a:endParaRPr lang="en-IE" dirty="0"/>
          </a:p>
        </p:txBody>
      </p:sp>
      <p:grpSp>
        <p:nvGrpSpPr>
          <p:cNvPr id="6" name="Google Shape;518;p39">
            <a:extLst>
              <a:ext uri="{FF2B5EF4-FFF2-40B4-BE49-F238E27FC236}">
                <a16:creationId xmlns:a16="http://schemas.microsoft.com/office/drawing/2014/main" id="{86838A16-C586-114E-8544-F0738C099160}"/>
              </a:ext>
            </a:extLst>
          </p:cNvPr>
          <p:cNvGrpSpPr/>
          <p:nvPr/>
        </p:nvGrpSpPr>
        <p:grpSpPr>
          <a:xfrm>
            <a:off x="9934389" y="994243"/>
            <a:ext cx="891762" cy="793629"/>
            <a:chOff x="1923675" y="1633650"/>
            <a:chExt cx="436000" cy="435975"/>
          </a:xfrm>
          <a:solidFill>
            <a:srgbClr val="000000"/>
          </a:solidFill>
        </p:grpSpPr>
        <p:sp>
          <p:nvSpPr>
            <p:cNvPr id="7" name="Google Shape;519;p39">
              <a:extLst>
                <a:ext uri="{FF2B5EF4-FFF2-40B4-BE49-F238E27FC236}">
                  <a16:creationId xmlns:a16="http://schemas.microsoft.com/office/drawing/2014/main" id="{E95E50B2-1E22-4091-6939-4AB3B06AF30E}"/>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3CE73900-FFAD-794E-D4F0-9467D4140332}"/>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7AD1FFA5-D295-E71F-33A9-B8CB3613A0F1}"/>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66F645AA-A25D-47E3-C873-961BA153DEC2}"/>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BAA889A8-C52F-8223-AC04-0E5CD558E9A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B6969EBA-A904-FE35-600D-5198D5E3EB24}"/>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Box 12">
            <a:extLst>
              <a:ext uri="{FF2B5EF4-FFF2-40B4-BE49-F238E27FC236}">
                <a16:creationId xmlns:a16="http://schemas.microsoft.com/office/drawing/2014/main" id="{E125A6CF-8DBE-3F52-6301-846375CB88AE}"/>
              </a:ext>
            </a:extLst>
          </p:cNvPr>
          <p:cNvSpPr txBox="1"/>
          <p:nvPr/>
        </p:nvSpPr>
        <p:spPr>
          <a:xfrm>
            <a:off x="621770" y="888522"/>
            <a:ext cx="7910423" cy="1200329"/>
          </a:xfrm>
          <a:prstGeom prst="rect">
            <a:avLst/>
          </a:prstGeom>
          <a:noFill/>
        </p:spPr>
        <p:txBody>
          <a:bodyPr wrap="square" lIns="91440" tIns="45720" rIns="91440" bIns="45720" rtlCol="0" anchor="t">
            <a:spAutoFit/>
          </a:bodyPr>
          <a:lstStyle/>
          <a:p>
            <a:r>
              <a:rPr lang="es-ES" sz="3600" dirty="0">
                <a:solidFill>
                  <a:srgbClr val="000000"/>
                </a:solidFill>
              </a:rPr>
              <a:t>Un rápido EJERCICIO - </a:t>
            </a:r>
          </a:p>
          <a:p>
            <a:r>
              <a:rPr lang="es-ES" sz="3600" dirty="0">
                <a:solidFill>
                  <a:srgbClr val="000000"/>
                </a:solidFill>
              </a:rPr>
              <a:t>En cuanto a su estrategia de marketing...</a:t>
            </a:r>
          </a:p>
        </p:txBody>
      </p:sp>
      <p:sp>
        <p:nvSpPr>
          <p:cNvPr id="14" name="Text Placeholder 1">
            <a:extLst>
              <a:ext uri="{FF2B5EF4-FFF2-40B4-BE49-F238E27FC236}">
                <a16:creationId xmlns:a16="http://schemas.microsoft.com/office/drawing/2014/main" id="{8D3AC6AB-C51C-600B-2812-34FEDC68485A}"/>
              </a:ext>
            </a:extLst>
          </p:cNvPr>
          <p:cNvSpPr>
            <a:spLocks noGrp="1"/>
          </p:cNvSpPr>
          <p:nvPr>
            <p:ph type="body" sz="quarter" idx="19"/>
          </p:nvPr>
        </p:nvSpPr>
        <p:spPr>
          <a:xfrm>
            <a:off x="6421438" y="3881438"/>
            <a:ext cx="4957762" cy="1679575"/>
          </a:xfrm>
        </p:spPr>
        <p:txBody>
          <a:bodyPr>
            <a:normAutofit fontScale="92500" lnSpcReduction="20000"/>
          </a:bodyPr>
          <a:lstStyle/>
          <a:p>
            <a:pPr indent="0"/>
            <a:r>
              <a:rPr lang="en-IE"/>
              <a:t>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2953812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6FADB71-B672-F267-F326-9C1C67B502CE}"/>
              </a:ext>
            </a:extLst>
          </p:cNvPr>
          <p:cNvSpPr>
            <a:spLocks noGrp="1"/>
          </p:cNvSpPr>
          <p:nvPr>
            <p:ph type="body" sz="quarter" idx="16"/>
          </p:nvPr>
        </p:nvSpPr>
        <p:spPr/>
        <p:txBody>
          <a:bodyPr>
            <a:noAutofit/>
          </a:bodyPr>
          <a:lstStyle/>
          <a:p>
            <a:r>
              <a:rPr lang="en-GB" dirty="0" err="1"/>
              <a:t>Técnicas</a:t>
            </a:r>
            <a:r>
              <a:rPr lang="en-GB" dirty="0"/>
              <a:t> de marketing </a:t>
            </a:r>
            <a:r>
              <a:rPr lang="en-GB" dirty="0" err="1"/>
              <a:t>innovadoras</a:t>
            </a:r>
            <a:endParaRPr lang="en-GB" dirty="0"/>
          </a:p>
        </p:txBody>
      </p:sp>
      <p:sp>
        <p:nvSpPr>
          <p:cNvPr id="3" name="Textplatzhalter 2">
            <a:extLst>
              <a:ext uri="{FF2B5EF4-FFF2-40B4-BE49-F238E27FC236}">
                <a16:creationId xmlns:a16="http://schemas.microsoft.com/office/drawing/2014/main" id="{98194BFA-9312-CFBF-A074-5343CE93757F}"/>
              </a:ext>
            </a:extLst>
          </p:cNvPr>
          <p:cNvSpPr>
            <a:spLocks noGrp="1"/>
          </p:cNvSpPr>
          <p:nvPr>
            <p:ph type="body" sz="quarter" idx="17"/>
          </p:nvPr>
        </p:nvSpPr>
        <p:spPr/>
        <p:txBody>
          <a:bodyPr>
            <a:normAutofit fontScale="85000" lnSpcReduction="20000"/>
          </a:bodyPr>
          <a:lstStyle/>
          <a:p>
            <a:r>
              <a:rPr lang="en-GB"/>
              <a:t>03</a:t>
            </a:r>
          </a:p>
        </p:txBody>
      </p:sp>
    </p:spTree>
    <p:extLst>
      <p:ext uri="{BB962C8B-B14F-4D97-AF65-F5344CB8AC3E}">
        <p14:creationId xmlns:p14="http://schemas.microsoft.com/office/powerpoint/2010/main" val="24050002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B5A6CD-0038-668E-7519-75C6642CAB05}"/>
              </a:ext>
            </a:extLst>
          </p:cNvPr>
          <p:cNvSpPr>
            <a:spLocks noGrp="1"/>
          </p:cNvSpPr>
          <p:nvPr>
            <p:ph type="body" sz="quarter" idx="18"/>
          </p:nvPr>
        </p:nvSpPr>
        <p:spPr>
          <a:xfrm>
            <a:off x="1433146" y="1611984"/>
            <a:ext cx="5292969" cy="4687211"/>
          </a:xfrm>
        </p:spPr>
        <p:txBody>
          <a:bodyPr vert="horz" lIns="91440" tIns="45720" rIns="91440" bIns="45720" rtlCol="0" anchor="t">
            <a:normAutofit lnSpcReduction="10000"/>
          </a:bodyPr>
          <a:lstStyle/>
          <a:p>
            <a:pPr indent="0" algn="just"/>
            <a:r>
              <a:rPr lang="es-ES" b="0" i="0" dirty="0">
                <a:solidFill>
                  <a:srgbClr val="000000"/>
                </a:solidFill>
                <a:effectLst/>
              </a:rPr>
              <a:t>El marketing innovador es un conjunto de procesos y </a:t>
            </a:r>
            <a:r>
              <a:rPr lang="es-ES" b="1" i="0" dirty="0">
                <a:solidFill>
                  <a:srgbClr val="000000"/>
                </a:solidFill>
                <a:effectLst/>
              </a:rPr>
              <a:t>actividades innovadoras que comercializan y comunican nuevos productos </a:t>
            </a:r>
            <a:r>
              <a:rPr lang="es-ES" b="0" i="0" dirty="0">
                <a:solidFill>
                  <a:srgbClr val="000000"/>
                </a:solidFill>
                <a:effectLst/>
              </a:rPr>
              <a:t>y servicios a un grupo de consumidores determinado</a:t>
            </a:r>
            <a:r>
              <a:rPr lang="en-US" b="0" i="0" dirty="0">
                <a:solidFill>
                  <a:srgbClr val="000000"/>
                </a:solidFill>
                <a:effectLst/>
              </a:rPr>
              <a:t>. </a:t>
            </a:r>
            <a:endParaRPr lang="es-ES"/>
          </a:p>
          <a:p>
            <a:pPr indent="0" algn="just"/>
            <a:r>
              <a:rPr lang="es-ES" b="1" i="0" dirty="0">
                <a:solidFill>
                  <a:srgbClr val="000000"/>
                </a:solidFill>
                <a:effectLst/>
              </a:rPr>
              <a:t>La innovación </a:t>
            </a:r>
            <a:r>
              <a:rPr lang="es-ES" i="0" dirty="0">
                <a:solidFill>
                  <a:srgbClr val="000000"/>
                </a:solidFill>
                <a:effectLst/>
              </a:rPr>
              <a:t>en marketing es una actividad que implica nuevas ideas que tienen un impacto positivo en un nuevo producto y servicio. </a:t>
            </a:r>
            <a:endParaRPr lang="es-ES" i="0" dirty="0">
              <a:solidFill>
                <a:srgbClr val="000000"/>
              </a:solidFill>
              <a:effectLst/>
              <a:cs typeface="Calibri" panose="020F0502020204030204"/>
            </a:endParaRPr>
          </a:p>
          <a:p>
            <a:pPr indent="0" algn="just"/>
            <a:r>
              <a:rPr lang="es-ES" b="1" i="0" dirty="0">
                <a:solidFill>
                  <a:srgbClr val="000000"/>
                </a:solidFill>
                <a:effectLst/>
              </a:rPr>
              <a:t>El marketing </a:t>
            </a:r>
            <a:r>
              <a:rPr lang="es-ES" i="0" dirty="0">
                <a:solidFill>
                  <a:srgbClr val="000000"/>
                </a:solidFill>
                <a:effectLst/>
              </a:rPr>
              <a:t>es un proceso que consiste en que los vendedores comuniquen a los consumidores información sobre productos y servicios</a:t>
            </a:r>
            <a:r>
              <a:rPr lang="en-US" i="0" dirty="0">
                <a:solidFill>
                  <a:srgbClr val="000000"/>
                </a:solidFill>
                <a:effectLst/>
              </a:rPr>
              <a:t>.</a:t>
            </a:r>
            <a:endParaRPr lang="en-IE" dirty="0">
              <a:cs typeface="Calibri"/>
            </a:endParaRPr>
          </a:p>
        </p:txBody>
      </p:sp>
      <p:sp>
        <p:nvSpPr>
          <p:cNvPr id="4" name="Text Placeholder 3">
            <a:extLst>
              <a:ext uri="{FF2B5EF4-FFF2-40B4-BE49-F238E27FC236}">
                <a16:creationId xmlns:a16="http://schemas.microsoft.com/office/drawing/2014/main" id="{CE06B101-13CA-D3DE-02BD-2250CAF19CFF}"/>
              </a:ext>
            </a:extLst>
          </p:cNvPr>
          <p:cNvSpPr>
            <a:spLocks noGrp="1"/>
          </p:cNvSpPr>
          <p:nvPr>
            <p:ph type="body" sz="quarter" idx="16"/>
          </p:nvPr>
        </p:nvSpPr>
        <p:spPr/>
        <p:txBody>
          <a:bodyPr>
            <a:normAutofit lnSpcReduction="10000"/>
          </a:bodyPr>
          <a:lstStyle/>
          <a:p>
            <a:r>
              <a:rPr lang="en-IE" dirty="0"/>
              <a:t>Marketing </a:t>
            </a:r>
            <a:r>
              <a:rPr lang="en-IE" dirty="0" err="1"/>
              <a:t>innovador</a:t>
            </a:r>
            <a:endParaRPr lang="en-IE" dirty="0"/>
          </a:p>
          <a:p>
            <a:endParaRPr lang="en-IE" dirty="0"/>
          </a:p>
        </p:txBody>
      </p:sp>
      <p:grpSp>
        <p:nvGrpSpPr>
          <p:cNvPr id="5" name="Graphic 2">
            <a:extLst>
              <a:ext uri="{FF2B5EF4-FFF2-40B4-BE49-F238E27FC236}">
                <a16:creationId xmlns:a16="http://schemas.microsoft.com/office/drawing/2014/main" id="{14E7BEB3-8F6D-6E73-CF72-6B6997851EDC}"/>
              </a:ext>
            </a:extLst>
          </p:cNvPr>
          <p:cNvGrpSpPr/>
          <p:nvPr/>
        </p:nvGrpSpPr>
        <p:grpSpPr>
          <a:xfrm>
            <a:off x="7313599" y="2636462"/>
            <a:ext cx="1246384" cy="1244711"/>
            <a:chOff x="3918554" y="774528"/>
            <a:chExt cx="868197" cy="924466"/>
          </a:xfrm>
        </p:grpSpPr>
        <p:grpSp>
          <p:nvGrpSpPr>
            <p:cNvPr id="6" name="Graphic 2">
              <a:extLst>
                <a:ext uri="{FF2B5EF4-FFF2-40B4-BE49-F238E27FC236}">
                  <a16:creationId xmlns:a16="http://schemas.microsoft.com/office/drawing/2014/main" id="{AECB13DD-286C-8CED-8736-3F39C0D6AAC9}"/>
                </a:ext>
              </a:extLst>
            </p:cNvPr>
            <p:cNvGrpSpPr/>
            <p:nvPr/>
          </p:nvGrpSpPr>
          <p:grpSpPr>
            <a:xfrm>
              <a:off x="3918554" y="774528"/>
              <a:ext cx="868197" cy="924466"/>
              <a:chOff x="3918554" y="774528"/>
              <a:chExt cx="868197" cy="924466"/>
            </a:xfrm>
            <a:solidFill>
              <a:srgbClr val="010101"/>
            </a:solidFill>
          </p:grpSpPr>
          <p:sp>
            <p:nvSpPr>
              <p:cNvPr id="10" name="Freeform 300">
                <a:extLst>
                  <a:ext uri="{FF2B5EF4-FFF2-40B4-BE49-F238E27FC236}">
                    <a16:creationId xmlns:a16="http://schemas.microsoft.com/office/drawing/2014/main" id="{FC2169D7-DE84-4161-F4E1-E86ED3424DFC}"/>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solidFill>
                <a:srgbClr val="010101"/>
              </a:solidFill>
              <a:ln w="9028" cap="flat">
                <a:noFill/>
                <a:prstDash val="solid"/>
                <a:miter/>
              </a:ln>
            </p:spPr>
            <p:txBody>
              <a:bodyPr rtlCol="0" anchor="ctr"/>
              <a:lstStyle/>
              <a:p>
                <a:endParaRPr lang="en-US"/>
              </a:p>
            </p:txBody>
          </p:sp>
          <p:sp>
            <p:nvSpPr>
              <p:cNvPr id="11" name="Freeform 301">
                <a:extLst>
                  <a:ext uri="{FF2B5EF4-FFF2-40B4-BE49-F238E27FC236}">
                    <a16:creationId xmlns:a16="http://schemas.microsoft.com/office/drawing/2014/main" id="{A832FA10-1270-DE20-4FB6-19F2C297E08F}"/>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solidFill>
                <a:srgbClr val="010101"/>
              </a:solidFill>
              <a:ln w="9028" cap="flat">
                <a:noFill/>
                <a:prstDash val="solid"/>
                <a:miter/>
              </a:ln>
            </p:spPr>
            <p:txBody>
              <a:bodyPr rtlCol="0" anchor="ctr"/>
              <a:lstStyle/>
              <a:p>
                <a:endParaRPr lang="en-US"/>
              </a:p>
            </p:txBody>
          </p:sp>
        </p:grpSp>
        <p:grpSp>
          <p:nvGrpSpPr>
            <p:cNvPr id="7" name="Graphic 2">
              <a:extLst>
                <a:ext uri="{FF2B5EF4-FFF2-40B4-BE49-F238E27FC236}">
                  <a16:creationId xmlns:a16="http://schemas.microsoft.com/office/drawing/2014/main" id="{8259D5F0-C645-22C6-B7B0-0FEFA167B730}"/>
                </a:ext>
              </a:extLst>
            </p:cNvPr>
            <p:cNvGrpSpPr/>
            <p:nvPr/>
          </p:nvGrpSpPr>
          <p:grpSpPr>
            <a:xfrm>
              <a:off x="3958353" y="890522"/>
              <a:ext cx="708520" cy="605461"/>
              <a:chOff x="3958353" y="890522"/>
              <a:chExt cx="708520" cy="605461"/>
            </a:xfrm>
            <a:solidFill>
              <a:srgbClr val="60A9DD"/>
            </a:solidFill>
          </p:grpSpPr>
          <p:sp>
            <p:nvSpPr>
              <p:cNvPr id="8" name="Freeform 298">
                <a:extLst>
                  <a:ext uri="{FF2B5EF4-FFF2-40B4-BE49-F238E27FC236}">
                    <a16:creationId xmlns:a16="http://schemas.microsoft.com/office/drawing/2014/main" id="{326A7CC4-A753-7DEE-BA84-3DC00BA54643}"/>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9" h="505860">
                    <a:moveTo>
                      <a:pt x="274610" y="0"/>
                    </a:moveTo>
                    <a:lnTo>
                      <a:pt x="516700" y="419141"/>
                    </a:lnTo>
                    <a:lnTo>
                      <a:pt x="112915" y="505860"/>
                    </a:lnTo>
                    <a:lnTo>
                      <a:pt x="0" y="309840"/>
                    </a:lnTo>
                  </a:path>
                </a:pathLst>
              </a:custGeom>
              <a:solidFill>
                <a:srgbClr val="00BADE"/>
              </a:solidFill>
              <a:ln w="9028" cap="flat">
                <a:noFill/>
                <a:prstDash val="solid"/>
                <a:miter/>
              </a:ln>
            </p:spPr>
            <p:txBody>
              <a:bodyPr rtlCol="0" anchor="ctr"/>
              <a:lstStyle/>
              <a:p>
                <a:endParaRPr lang="en-US"/>
              </a:p>
            </p:txBody>
          </p:sp>
          <p:sp>
            <p:nvSpPr>
              <p:cNvPr id="9" name="Freeform 299">
                <a:extLst>
                  <a:ext uri="{FF2B5EF4-FFF2-40B4-BE49-F238E27FC236}">
                    <a16:creationId xmlns:a16="http://schemas.microsoft.com/office/drawing/2014/main" id="{EE8CE2A5-9172-80C5-BADE-EE6B99D071BA}"/>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00BADE"/>
              </a:solidFill>
              <a:ln w="9028" cap="flat">
                <a:noFill/>
                <a:prstDash val="solid"/>
                <a:miter/>
              </a:ln>
            </p:spPr>
            <p:txBody>
              <a:bodyPr rtlCol="0" anchor="ctr"/>
              <a:lstStyle/>
              <a:p>
                <a:endParaRPr lang="en-US"/>
              </a:p>
            </p:txBody>
          </p:sp>
        </p:grpSp>
      </p:grpSp>
      <p:grpSp>
        <p:nvGrpSpPr>
          <p:cNvPr id="12" name="Graphic 3">
            <a:extLst>
              <a:ext uri="{FF2B5EF4-FFF2-40B4-BE49-F238E27FC236}">
                <a16:creationId xmlns:a16="http://schemas.microsoft.com/office/drawing/2014/main" id="{11E1B309-942F-8C23-54EA-D6FEBCA4B1DF}"/>
              </a:ext>
            </a:extLst>
          </p:cNvPr>
          <p:cNvGrpSpPr/>
          <p:nvPr/>
        </p:nvGrpSpPr>
        <p:grpSpPr>
          <a:xfrm>
            <a:off x="10280164" y="2691442"/>
            <a:ext cx="1313738" cy="1158557"/>
            <a:chOff x="8408232" y="3880051"/>
            <a:chExt cx="1097482" cy="800886"/>
          </a:xfrm>
        </p:grpSpPr>
        <p:sp>
          <p:nvSpPr>
            <p:cNvPr id="13" name="Freeform 1501">
              <a:extLst>
                <a:ext uri="{FF2B5EF4-FFF2-40B4-BE49-F238E27FC236}">
                  <a16:creationId xmlns:a16="http://schemas.microsoft.com/office/drawing/2014/main" id="{2C221E9F-5C60-F284-3EF2-6A764AA681C1}"/>
                </a:ext>
              </a:extLst>
            </p:cNvPr>
            <p:cNvSpPr/>
            <p:nvPr/>
          </p:nvSpPr>
          <p:spPr>
            <a:xfrm>
              <a:off x="8493258" y="4565742"/>
              <a:ext cx="32912" cy="115195"/>
            </a:xfrm>
            <a:custGeom>
              <a:avLst/>
              <a:gdLst>
                <a:gd name="connsiteX0" fmla="*/ 16457 w 32912"/>
                <a:gd name="connsiteY0" fmla="*/ 0 h 115195"/>
                <a:gd name="connsiteX1" fmla="*/ 0 w 32912"/>
                <a:gd name="connsiteY1" fmla="*/ 16457 h 115195"/>
                <a:gd name="connsiteX2" fmla="*/ 0 w 32912"/>
                <a:gd name="connsiteY2" fmla="*/ 98740 h 115195"/>
                <a:gd name="connsiteX3" fmla="*/ 16457 w 32912"/>
                <a:gd name="connsiteY3" fmla="*/ 115196 h 115195"/>
                <a:gd name="connsiteX4" fmla="*/ 32913 w 32912"/>
                <a:gd name="connsiteY4" fmla="*/ 98740 h 115195"/>
                <a:gd name="connsiteX5" fmla="*/ 32913 w 32912"/>
                <a:gd name="connsiteY5" fmla="*/ 16457 h 115195"/>
                <a:gd name="connsiteX6" fmla="*/ 16457 w 32912"/>
                <a:gd name="connsiteY6" fmla="*/ 0 h 11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15195">
                  <a:moveTo>
                    <a:pt x="16457" y="0"/>
                  </a:moveTo>
                  <a:cubicBezTo>
                    <a:pt x="8228" y="0"/>
                    <a:pt x="0" y="8228"/>
                    <a:pt x="0" y="16457"/>
                  </a:cubicBezTo>
                  <a:lnTo>
                    <a:pt x="0" y="98740"/>
                  </a:lnTo>
                  <a:cubicBezTo>
                    <a:pt x="0" y="106968"/>
                    <a:pt x="8228" y="115196"/>
                    <a:pt x="16457" y="115196"/>
                  </a:cubicBezTo>
                  <a:cubicBezTo>
                    <a:pt x="24685" y="115196"/>
                    <a:pt x="32913" y="106968"/>
                    <a:pt x="32913" y="98740"/>
                  </a:cubicBezTo>
                  <a:lnTo>
                    <a:pt x="32913" y="16457"/>
                  </a:lnTo>
                  <a:cubicBezTo>
                    <a:pt x="30171" y="8228"/>
                    <a:pt x="24685" y="0"/>
                    <a:pt x="16457" y="0"/>
                  </a:cubicBezTo>
                  <a:close/>
                </a:path>
              </a:pathLst>
            </a:custGeom>
            <a:solidFill>
              <a:srgbClr val="000000"/>
            </a:solidFill>
            <a:ln w="27426" cap="flat">
              <a:noFill/>
              <a:prstDash val="solid"/>
              <a:miter/>
            </a:ln>
          </p:spPr>
          <p:txBody>
            <a:bodyPr rtlCol="0" anchor="ctr"/>
            <a:lstStyle/>
            <a:p>
              <a:endParaRPr lang="en-US"/>
            </a:p>
          </p:txBody>
        </p:sp>
        <p:grpSp>
          <p:nvGrpSpPr>
            <p:cNvPr id="14" name="Graphic 3">
              <a:extLst>
                <a:ext uri="{FF2B5EF4-FFF2-40B4-BE49-F238E27FC236}">
                  <a16:creationId xmlns:a16="http://schemas.microsoft.com/office/drawing/2014/main" id="{5B9164CA-6D29-D076-F604-29EA664B55A9}"/>
                </a:ext>
              </a:extLst>
            </p:cNvPr>
            <p:cNvGrpSpPr/>
            <p:nvPr/>
          </p:nvGrpSpPr>
          <p:grpSpPr>
            <a:xfrm>
              <a:off x="8408232" y="3880051"/>
              <a:ext cx="1097482" cy="800886"/>
              <a:chOff x="8408232" y="3880051"/>
              <a:chExt cx="1097482" cy="800886"/>
            </a:xfrm>
          </p:grpSpPr>
          <p:sp>
            <p:nvSpPr>
              <p:cNvPr id="15" name="Freeform 1503">
                <a:extLst>
                  <a:ext uri="{FF2B5EF4-FFF2-40B4-BE49-F238E27FC236}">
                    <a16:creationId xmlns:a16="http://schemas.microsoft.com/office/drawing/2014/main" id="{17BFB490-4AFB-D036-2CB5-DA6E8F0EB67D}"/>
                  </a:ext>
                </a:extLst>
              </p:cNvPr>
              <p:cNvSpPr/>
              <p:nvPr/>
            </p:nvSpPr>
            <p:spPr>
              <a:xfrm>
                <a:off x="8408232" y="3880051"/>
                <a:ext cx="1097482" cy="800886"/>
              </a:xfrm>
              <a:custGeom>
                <a:avLst/>
                <a:gdLst>
                  <a:gd name="connsiteX0" fmla="*/ 1055965 w 1097482"/>
                  <a:gd name="connsiteY0" fmla="*/ 586951 h 800886"/>
                  <a:gd name="connsiteX1" fmla="*/ 990139 w 1097482"/>
                  <a:gd name="connsiteY1" fmla="*/ 567752 h 800886"/>
                  <a:gd name="connsiteX2" fmla="*/ 984653 w 1097482"/>
                  <a:gd name="connsiteY2" fmla="*/ 562266 h 800886"/>
                  <a:gd name="connsiteX3" fmla="*/ 984653 w 1097482"/>
                  <a:gd name="connsiteY3" fmla="*/ 540324 h 800886"/>
                  <a:gd name="connsiteX4" fmla="*/ 1001110 w 1097482"/>
                  <a:gd name="connsiteY4" fmla="*/ 526610 h 800886"/>
                  <a:gd name="connsiteX5" fmla="*/ 1036766 w 1097482"/>
                  <a:gd name="connsiteY5" fmla="*/ 441585 h 800886"/>
                  <a:gd name="connsiteX6" fmla="*/ 1036766 w 1097482"/>
                  <a:gd name="connsiteY6" fmla="*/ 411414 h 800886"/>
                  <a:gd name="connsiteX7" fmla="*/ 1042252 w 1097482"/>
                  <a:gd name="connsiteY7" fmla="*/ 397701 h 800886"/>
                  <a:gd name="connsiteX8" fmla="*/ 1053223 w 1097482"/>
                  <a:gd name="connsiteY8" fmla="*/ 353816 h 800886"/>
                  <a:gd name="connsiteX9" fmla="*/ 1053223 w 1097482"/>
                  <a:gd name="connsiteY9" fmla="*/ 271533 h 800886"/>
                  <a:gd name="connsiteX10" fmla="*/ 1036766 w 1097482"/>
                  <a:gd name="connsiteY10" fmla="*/ 255077 h 800886"/>
                  <a:gd name="connsiteX11" fmla="*/ 883171 w 1097482"/>
                  <a:gd name="connsiteY11" fmla="*/ 255077 h 800886"/>
                  <a:gd name="connsiteX12" fmla="*/ 781689 w 1097482"/>
                  <a:gd name="connsiteY12" fmla="*/ 356559 h 800886"/>
                  <a:gd name="connsiteX13" fmla="*/ 781689 w 1097482"/>
                  <a:gd name="connsiteY13" fmla="*/ 356559 h 800886"/>
                  <a:gd name="connsiteX14" fmla="*/ 789917 w 1097482"/>
                  <a:gd name="connsiteY14" fmla="*/ 394958 h 800886"/>
                  <a:gd name="connsiteX15" fmla="*/ 798145 w 1097482"/>
                  <a:gd name="connsiteY15" fmla="*/ 411414 h 800886"/>
                  <a:gd name="connsiteX16" fmla="*/ 798145 w 1097482"/>
                  <a:gd name="connsiteY16" fmla="*/ 436099 h 800886"/>
                  <a:gd name="connsiteX17" fmla="*/ 850258 w 1097482"/>
                  <a:gd name="connsiteY17" fmla="*/ 537582 h 800886"/>
                  <a:gd name="connsiteX18" fmla="*/ 850258 w 1097482"/>
                  <a:gd name="connsiteY18" fmla="*/ 559523 h 800886"/>
                  <a:gd name="connsiteX19" fmla="*/ 836544 w 1097482"/>
                  <a:gd name="connsiteY19" fmla="*/ 567752 h 800886"/>
                  <a:gd name="connsiteX20" fmla="*/ 803631 w 1097482"/>
                  <a:gd name="connsiteY20" fmla="*/ 575980 h 800886"/>
                  <a:gd name="connsiteX21" fmla="*/ 710377 w 1097482"/>
                  <a:gd name="connsiteY21" fmla="*/ 543067 h 800886"/>
                  <a:gd name="connsiteX22" fmla="*/ 704892 w 1097482"/>
                  <a:gd name="connsiteY22" fmla="*/ 532096 h 800886"/>
                  <a:gd name="connsiteX23" fmla="*/ 674721 w 1097482"/>
                  <a:gd name="connsiteY23" fmla="*/ 501926 h 800886"/>
                  <a:gd name="connsiteX24" fmla="*/ 674721 w 1097482"/>
                  <a:gd name="connsiteY24" fmla="*/ 449813 h 800886"/>
                  <a:gd name="connsiteX25" fmla="*/ 682949 w 1097482"/>
                  <a:gd name="connsiteY25" fmla="*/ 441585 h 800886"/>
                  <a:gd name="connsiteX26" fmla="*/ 740547 w 1097482"/>
                  <a:gd name="connsiteY26" fmla="*/ 304447 h 800886"/>
                  <a:gd name="connsiteX27" fmla="*/ 740547 w 1097482"/>
                  <a:gd name="connsiteY27" fmla="*/ 263305 h 800886"/>
                  <a:gd name="connsiteX28" fmla="*/ 757004 w 1097482"/>
                  <a:gd name="connsiteY28" fmla="*/ 186508 h 800886"/>
                  <a:gd name="connsiteX29" fmla="*/ 757004 w 1097482"/>
                  <a:gd name="connsiteY29" fmla="*/ 16457 h 800886"/>
                  <a:gd name="connsiteX30" fmla="*/ 740547 w 1097482"/>
                  <a:gd name="connsiteY30" fmla="*/ 0 h 800886"/>
                  <a:gd name="connsiteX31" fmla="*/ 501926 w 1097482"/>
                  <a:gd name="connsiteY31" fmla="*/ 0 h 800886"/>
                  <a:gd name="connsiteX32" fmla="*/ 348332 w 1097482"/>
                  <a:gd name="connsiteY32" fmla="*/ 153595 h 800886"/>
                  <a:gd name="connsiteX33" fmla="*/ 348332 w 1097482"/>
                  <a:gd name="connsiteY33" fmla="*/ 186508 h 800886"/>
                  <a:gd name="connsiteX34" fmla="*/ 364788 w 1097482"/>
                  <a:gd name="connsiteY34" fmla="*/ 263305 h 800886"/>
                  <a:gd name="connsiteX35" fmla="*/ 364788 w 1097482"/>
                  <a:gd name="connsiteY35" fmla="*/ 298961 h 800886"/>
                  <a:gd name="connsiteX36" fmla="*/ 433357 w 1097482"/>
                  <a:gd name="connsiteY36" fmla="*/ 447070 h 800886"/>
                  <a:gd name="connsiteX37" fmla="*/ 433357 w 1097482"/>
                  <a:gd name="connsiteY37" fmla="*/ 501926 h 800886"/>
                  <a:gd name="connsiteX38" fmla="*/ 403187 w 1097482"/>
                  <a:gd name="connsiteY38" fmla="*/ 532096 h 800886"/>
                  <a:gd name="connsiteX39" fmla="*/ 397701 w 1097482"/>
                  <a:gd name="connsiteY39" fmla="*/ 543067 h 800886"/>
                  <a:gd name="connsiteX40" fmla="*/ 298961 w 1097482"/>
                  <a:gd name="connsiteY40" fmla="*/ 578723 h 800886"/>
                  <a:gd name="connsiteX41" fmla="*/ 279763 w 1097482"/>
                  <a:gd name="connsiteY41" fmla="*/ 589694 h 800886"/>
                  <a:gd name="connsiteX42" fmla="*/ 263306 w 1097482"/>
                  <a:gd name="connsiteY42" fmla="*/ 581466 h 800886"/>
                  <a:gd name="connsiteX43" fmla="*/ 323646 w 1097482"/>
                  <a:gd name="connsiteY43" fmla="*/ 532096 h 800886"/>
                  <a:gd name="connsiteX44" fmla="*/ 323646 w 1097482"/>
                  <a:gd name="connsiteY44" fmla="*/ 518382 h 800886"/>
                  <a:gd name="connsiteX45" fmla="*/ 309932 w 1097482"/>
                  <a:gd name="connsiteY45" fmla="*/ 419643 h 800886"/>
                  <a:gd name="connsiteX46" fmla="*/ 307190 w 1097482"/>
                  <a:gd name="connsiteY46" fmla="*/ 389472 h 800886"/>
                  <a:gd name="connsiteX47" fmla="*/ 172794 w 1097482"/>
                  <a:gd name="connsiteY47" fmla="*/ 255077 h 800886"/>
                  <a:gd name="connsiteX48" fmla="*/ 38399 w 1097482"/>
                  <a:gd name="connsiteY48" fmla="*/ 389472 h 800886"/>
                  <a:gd name="connsiteX49" fmla="*/ 35656 w 1097482"/>
                  <a:gd name="connsiteY49" fmla="*/ 419643 h 800886"/>
                  <a:gd name="connsiteX50" fmla="*/ 21942 w 1097482"/>
                  <a:gd name="connsiteY50" fmla="*/ 518382 h 800886"/>
                  <a:gd name="connsiteX51" fmla="*/ 21942 w 1097482"/>
                  <a:gd name="connsiteY51" fmla="*/ 532096 h 800886"/>
                  <a:gd name="connsiteX52" fmla="*/ 82283 w 1097482"/>
                  <a:gd name="connsiteY52" fmla="*/ 581466 h 800886"/>
                  <a:gd name="connsiteX53" fmla="*/ 38399 w 1097482"/>
                  <a:gd name="connsiteY53" fmla="*/ 603408 h 800886"/>
                  <a:gd name="connsiteX54" fmla="*/ 0 w 1097482"/>
                  <a:gd name="connsiteY54" fmla="*/ 663748 h 800886"/>
                  <a:gd name="connsiteX55" fmla="*/ 0 w 1097482"/>
                  <a:gd name="connsiteY55" fmla="*/ 781687 h 800886"/>
                  <a:gd name="connsiteX56" fmla="*/ 16457 w 1097482"/>
                  <a:gd name="connsiteY56" fmla="*/ 798144 h 800886"/>
                  <a:gd name="connsiteX57" fmla="*/ 32914 w 1097482"/>
                  <a:gd name="connsiteY57" fmla="*/ 781687 h 800886"/>
                  <a:gd name="connsiteX58" fmla="*/ 32914 w 1097482"/>
                  <a:gd name="connsiteY58" fmla="*/ 663748 h 800886"/>
                  <a:gd name="connsiteX59" fmla="*/ 52112 w 1097482"/>
                  <a:gd name="connsiteY59" fmla="*/ 633578 h 800886"/>
                  <a:gd name="connsiteX60" fmla="*/ 104225 w 1097482"/>
                  <a:gd name="connsiteY60" fmla="*/ 606151 h 800886"/>
                  <a:gd name="connsiteX61" fmla="*/ 123425 w 1097482"/>
                  <a:gd name="connsiteY61" fmla="*/ 622607 h 800886"/>
                  <a:gd name="connsiteX62" fmla="*/ 170052 w 1097482"/>
                  <a:gd name="connsiteY62" fmla="*/ 641806 h 800886"/>
                  <a:gd name="connsiteX63" fmla="*/ 216678 w 1097482"/>
                  <a:gd name="connsiteY63" fmla="*/ 622607 h 800886"/>
                  <a:gd name="connsiteX64" fmla="*/ 235878 w 1097482"/>
                  <a:gd name="connsiteY64" fmla="*/ 606151 h 800886"/>
                  <a:gd name="connsiteX65" fmla="*/ 252335 w 1097482"/>
                  <a:gd name="connsiteY65" fmla="*/ 614379 h 800886"/>
                  <a:gd name="connsiteX66" fmla="*/ 238621 w 1097482"/>
                  <a:gd name="connsiteY66" fmla="*/ 658263 h 800886"/>
                  <a:gd name="connsiteX67" fmla="*/ 238621 w 1097482"/>
                  <a:gd name="connsiteY67" fmla="*/ 781687 h 800886"/>
                  <a:gd name="connsiteX68" fmla="*/ 255077 w 1097482"/>
                  <a:gd name="connsiteY68" fmla="*/ 798144 h 800886"/>
                  <a:gd name="connsiteX69" fmla="*/ 271534 w 1097482"/>
                  <a:gd name="connsiteY69" fmla="*/ 781687 h 800886"/>
                  <a:gd name="connsiteX70" fmla="*/ 271534 w 1097482"/>
                  <a:gd name="connsiteY70" fmla="*/ 658263 h 800886"/>
                  <a:gd name="connsiteX71" fmla="*/ 307190 w 1097482"/>
                  <a:gd name="connsiteY71" fmla="*/ 608893 h 800886"/>
                  <a:gd name="connsiteX72" fmla="*/ 411415 w 1097482"/>
                  <a:gd name="connsiteY72" fmla="*/ 570495 h 800886"/>
                  <a:gd name="connsiteX73" fmla="*/ 455300 w 1097482"/>
                  <a:gd name="connsiteY73" fmla="*/ 636321 h 800886"/>
                  <a:gd name="connsiteX74" fmla="*/ 479984 w 1097482"/>
                  <a:gd name="connsiteY74" fmla="*/ 650035 h 800886"/>
                  <a:gd name="connsiteX75" fmla="*/ 482727 w 1097482"/>
                  <a:gd name="connsiteY75" fmla="*/ 650035 h 800886"/>
                  <a:gd name="connsiteX76" fmla="*/ 504669 w 1097482"/>
                  <a:gd name="connsiteY76" fmla="*/ 639064 h 800886"/>
                  <a:gd name="connsiteX77" fmla="*/ 532097 w 1097482"/>
                  <a:gd name="connsiteY77" fmla="*/ 611636 h 800886"/>
                  <a:gd name="connsiteX78" fmla="*/ 532097 w 1097482"/>
                  <a:gd name="connsiteY78" fmla="*/ 778944 h 800886"/>
                  <a:gd name="connsiteX79" fmla="*/ 548553 w 1097482"/>
                  <a:gd name="connsiteY79" fmla="*/ 795401 h 800886"/>
                  <a:gd name="connsiteX80" fmla="*/ 565010 w 1097482"/>
                  <a:gd name="connsiteY80" fmla="*/ 778944 h 800886"/>
                  <a:gd name="connsiteX81" fmla="*/ 565010 w 1097482"/>
                  <a:gd name="connsiteY81" fmla="*/ 611636 h 800886"/>
                  <a:gd name="connsiteX82" fmla="*/ 592438 w 1097482"/>
                  <a:gd name="connsiteY82" fmla="*/ 639064 h 800886"/>
                  <a:gd name="connsiteX83" fmla="*/ 614380 w 1097482"/>
                  <a:gd name="connsiteY83" fmla="*/ 650035 h 800886"/>
                  <a:gd name="connsiteX84" fmla="*/ 617123 w 1097482"/>
                  <a:gd name="connsiteY84" fmla="*/ 650035 h 800886"/>
                  <a:gd name="connsiteX85" fmla="*/ 641807 w 1097482"/>
                  <a:gd name="connsiteY85" fmla="*/ 636321 h 800886"/>
                  <a:gd name="connsiteX86" fmla="*/ 685692 w 1097482"/>
                  <a:gd name="connsiteY86" fmla="*/ 570495 h 800886"/>
                  <a:gd name="connsiteX87" fmla="*/ 789917 w 1097482"/>
                  <a:gd name="connsiteY87" fmla="*/ 608893 h 800886"/>
                  <a:gd name="connsiteX88" fmla="*/ 825573 w 1097482"/>
                  <a:gd name="connsiteY88" fmla="*/ 658263 h 800886"/>
                  <a:gd name="connsiteX89" fmla="*/ 825573 w 1097482"/>
                  <a:gd name="connsiteY89" fmla="*/ 781687 h 800886"/>
                  <a:gd name="connsiteX90" fmla="*/ 842030 w 1097482"/>
                  <a:gd name="connsiteY90" fmla="*/ 798144 h 800886"/>
                  <a:gd name="connsiteX91" fmla="*/ 858486 w 1097482"/>
                  <a:gd name="connsiteY91" fmla="*/ 781687 h 800886"/>
                  <a:gd name="connsiteX92" fmla="*/ 858486 w 1097482"/>
                  <a:gd name="connsiteY92" fmla="*/ 658263 h 800886"/>
                  <a:gd name="connsiteX93" fmla="*/ 833801 w 1097482"/>
                  <a:gd name="connsiteY93" fmla="*/ 600665 h 800886"/>
                  <a:gd name="connsiteX94" fmla="*/ 836544 w 1097482"/>
                  <a:gd name="connsiteY94" fmla="*/ 600665 h 800886"/>
                  <a:gd name="connsiteX95" fmla="*/ 850258 w 1097482"/>
                  <a:gd name="connsiteY95" fmla="*/ 595179 h 800886"/>
                  <a:gd name="connsiteX96" fmla="*/ 891399 w 1097482"/>
                  <a:gd name="connsiteY96" fmla="*/ 636321 h 800886"/>
                  <a:gd name="connsiteX97" fmla="*/ 891399 w 1097482"/>
                  <a:gd name="connsiteY97" fmla="*/ 784430 h 800886"/>
                  <a:gd name="connsiteX98" fmla="*/ 907856 w 1097482"/>
                  <a:gd name="connsiteY98" fmla="*/ 800887 h 800886"/>
                  <a:gd name="connsiteX99" fmla="*/ 924313 w 1097482"/>
                  <a:gd name="connsiteY99" fmla="*/ 784430 h 800886"/>
                  <a:gd name="connsiteX100" fmla="*/ 924313 w 1097482"/>
                  <a:gd name="connsiteY100" fmla="*/ 636321 h 800886"/>
                  <a:gd name="connsiteX101" fmla="*/ 965454 w 1097482"/>
                  <a:gd name="connsiteY101" fmla="*/ 595179 h 800886"/>
                  <a:gd name="connsiteX102" fmla="*/ 970940 w 1097482"/>
                  <a:gd name="connsiteY102" fmla="*/ 597922 h 800886"/>
                  <a:gd name="connsiteX103" fmla="*/ 1036766 w 1097482"/>
                  <a:gd name="connsiteY103" fmla="*/ 617122 h 800886"/>
                  <a:gd name="connsiteX104" fmla="*/ 1061451 w 1097482"/>
                  <a:gd name="connsiteY104" fmla="*/ 650035 h 800886"/>
                  <a:gd name="connsiteX105" fmla="*/ 1061451 w 1097482"/>
                  <a:gd name="connsiteY105" fmla="*/ 781687 h 800886"/>
                  <a:gd name="connsiteX106" fmla="*/ 1077907 w 1097482"/>
                  <a:gd name="connsiteY106" fmla="*/ 798144 h 800886"/>
                  <a:gd name="connsiteX107" fmla="*/ 1094364 w 1097482"/>
                  <a:gd name="connsiteY107" fmla="*/ 781687 h 800886"/>
                  <a:gd name="connsiteX108" fmla="*/ 1094364 w 1097482"/>
                  <a:gd name="connsiteY108" fmla="*/ 650035 h 800886"/>
                  <a:gd name="connsiteX109" fmla="*/ 1055965 w 1097482"/>
                  <a:gd name="connsiteY109" fmla="*/ 586951 h 800886"/>
                  <a:gd name="connsiteX110" fmla="*/ 117939 w 1097482"/>
                  <a:gd name="connsiteY110" fmla="*/ 559523 h 800886"/>
                  <a:gd name="connsiteX111" fmla="*/ 65826 w 1097482"/>
                  <a:gd name="connsiteY111" fmla="*/ 526610 h 800886"/>
                  <a:gd name="connsiteX112" fmla="*/ 74055 w 1097482"/>
                  <a:gd name="connsiteY112" fmla="*/ 488212 h 800886"/>
                  <a:gd name="connsiteX113" fmla="*/ 115197 w 1097482"/>
                  <a:gd name="connsiteY113" fmla="*/ 540324 h 800886"/>
                  <a:gd name="connsiteX114" fmla="*/ 115197 w 1097482"/>
                  <a:gd name="connsiteY114" fmla="*/ 559523 h 800886"/>
                  <a:gd name="connsiteX115" fmla="*/ 211193 w 1097482"/>
                  <a:gd name="connsiteY115" fmla="*/ 603408 h 800886"/>
                  <a:gd name="connsiteX116" fmla="*/ 161823 w 1097482"/>
                  <a:gd name="connsiteY116" fmla="*/ 603408 h 800886"/>
                  <a:gd name="connsiteX117" fmla="*/ 148109 w 1097482"/>
                  <a:gd name="connsiteY117" fmla="*/ 589694 h 800886"/>
                  <a:gd name="connsiteX118" fmla="*/ 150852 w 1097482"/>
                  <a:gd name="connsiteY118" fmla="*/ 573237 h 800886"/>
                  <a:gd name="connsiteX119" fmla="*/ 150852 w 1097482"/>
                  <a:gd name="connsiteY119" fmla="*/ 556781 h 800886"/>
                  <a:gd name="connsiteX120" fmla="*/ 186508 w 1097482"/>
                  <a:gd name="connsiteY120" fmla="*/ 562266 h 800886"/>
                  <a:gd name="connsiteX121" fmla="*/ 222164 w 1097482"/>
                  <a:gd name="connsiteY121" fmla="*/ 556781 h 800886"/>
                  <a:gd name="connsiteX122" fmla="*/ 222164 w 1097482"/>
                  <a:gd name="connsiteY122" fmla="*/ 573237 h 800886"/>
                  <a:gd name="connsiteX123" fmla="*/ 224907 w 1097482"/>
                  <a:gd name="connsiteY123" fmla="*/ 589694 h 800886"/>
                  <a:gd name="connsiteX124" fmla="*/ 211193 w 1097482"/>
                  <a:gd name="connsiteY124" fmla="*/ 603408 h 800886"/>
                  <a:gd name="connsiteX125" fmla="*/ 186508 w 1097482"/>
                  <a:gd name="connsiteY125" fmla="*/ 529353 h 800886"/>
                  <a:gd name="connsiteX126" fmla="*/ 101483 w 1097482"/>
                  <a:gd name="connsiteY126" fmla="*/ 444327 h 800886"/>
                  <a:gd name="connsiteX127" fmla="*/ 85026 w 1097482"/>
                  <a:gd name="connsiteY127" fmla="*/ 427871 h 800886"/>
                  <a:gd name="connsiteX128" fmla="*/ 82283 w 1097482"/>
                  <a:gd name="connsiteY128" fmla="*/ 427871 h 800886"/>
                  <a:gd name="connsiteX129" fmla="*/ 82283 w 1097482"/>
                  <a:gd name="connsiteY129" fmla="*/ 425128 h 800886"/>
                  <a:gd name="connsiteX130" fmla="*/ 82283 w 1097482"/>
                  <a:gd name="connsiteY130" fmla="*/ 394958 h 800886"/>
                  <a:gd name="connsiteX131" fmla="*/ 115197 w 1097482"/>
                  <a:gd name="connsiteY131" fmla="*/ 320903 h 800886"/>
                  <a:gd name="connsiteX132" fmla="*/ 186508 w 1097482"/>
                  <a:gd name="connsiteY132" fmla="*/ 290733 h 800886"/>
                  <a:gd name="connsiteX133" fmla="*/ 257820 w 1097482"/>
                  <a:gd name="connsiteY133" fmla="*/ 320903 h 800886"/>
                  <a:gd name="connsiteX134" fmla="*/ 290734 w 1097482"/>
                  <a:gd name="connsiteY134" fmla="*/ 394958 h 800886"/>
                  <a:gd name="connsiteX135" fmla="*/ 290734 w 1097482"/>
                  <a:gd name="connsiteY135" fmla="*/ 425128 h 800886"/>
                  <a:gd name="connsiteX136" fmla="*/ 290734 w 1097482"/>
                  <a:gd name="connsiteY136" fmla="*/ 427871 h 800886"/>
                  <a:gd name="connsiteX137" fmla="*/ 211193 w 1097482"/>
                  <a:gd name="connsiteY137" fmla="*/ 370273 h 800886"/>
                  <a:gd name="connsiteX138" fmla="*/ 150852 w 1097482"/>
                  <a:gd name="connsiteY138" fmla="*/ 359302 h 800886"/>
                  <a:gd name="connsiteX139" fmla="*/ 139881 w 1097482"/>
                  <a:gd name="connsiteY139" fmla="*/ 364787 h 800886"/>
                  <a:gd name="connsiteX140" fmla="*/ 112454 w 1097482"/>
                  <a:gd name="connsiteY140" fmla="*/ 394958 h 800886"/>
                  <a:gd name="connsiteX141" fmla="*/ 112454 w 1097482"/>
                  <a:gd name="connsiteY141" fmla="*/ 416900 h 800886"/>
                  <a:gd name="connsiteX142" fmla="*/ 134395 w 1097482"/>
                  <a:gd name="connsiteY142" fmla="*/ 416900 h 800886"/>
                  <a:gd name="connsiteX143" fmla="*/ 159080 w 1097482"/>
                  <a:gd name="connsiteY143" fmla="*/ 392215 h 800886"/>
                  <a:gd name="connsiteX144" fmla="*/ 271534 w 1097482"/>
                  <a:gd name="connsiteY144" fmla="*/ 458041 h 800886"/>
                  <a:gd name="connsiteX145" fmla="*/ 186508 w 1097482"/>
                  <a:gd name="connsiteY145" fmla="*/ 529353 h 800886"/>
                  <a:gd name="connsiteX146" fmla="*/ 252335 w 1097482"/>
                  <a:gd name="connsiteY146" fmla="*/ 559523 h 800886"/>
                  <a:gd name="connsiteX147" fmla="*/ 252335 w 1097482"/>
                  <a:gd name="connsiteY147" fmla="*/ 540324 h 800886"/>
                  <a:gd name="connsiteX148" fmla="*/ 293476 w 1097482"/>
                  <a:gd name="connsiteY148" fmla="*/ 488212 h 800886"/>
                  <a:gd name="connsiteX149" fmla="*/ 301704 w 1097482"/>
                  <a:gd name="connsiteY149" fmla="*/ 526610 h 800886"/>
                  <a:gd name="connsiteX150" fmla="*/ 252335 w 1097482"/>
                  <a:gd name="connsiteY150" fmla="*/ 559523 h 800886"/>
                  <a:gd name="connsiteX151" fmla="*/ 405929 w 1097482"/>
                  <a:gd name="connsiteY151" fmla="*/ 298961 h 800886"/>
                  <a:gd name="connsiteX152" fmla="*/ 405929 w 1097482"/>
                  <a:gd name="connsiteY152" fmla="*/ 260562 h 800886"/>
                  <a:gd name="connsiteX153" fmla="*/ 403187 w 1097482"/>
                  <a:gd name="connsiteY153" fmla="*/ 252334 h 800886"/>
                  <a:gd name="connsiteX154" fmla="*/ 386730 w 1097482"/>
                  <a:gd name="connsiteY154" fmla="*/ 186508 h 800886"/>
                  <a:gd name="connsiteX155" fmla="*/ 386730 w 1097482"/>
                  <a:gd name="connsiteY155" fmla="*/ 153595 h 800886"/>
                  <a:gd name="connsiteX156" fmla="*/ 507412 w 1097482"/>
                  <a:gd name="connsiteY156" fmla="*/ 32913 h 800886"/>
                  <a:gd name="connsiteX157" fmla="*/ 729576 w 1097482"/>
                  <a:gd name="connsiteY157" fmla="*/ 32913 h 800886"/>
                  <a:gd name="connsiteX158" fmla="*/ 729576 w 1097482"/>
                  <a:gd name="connsiteY158" fmla="*/ 186508 h 800886"/>
                  <a:gd name="connsiteX159" fmla="*/ 713120 w 1097482"/>
                  <a:gd name="connsiteY159" fmla="*/ 252334 h 800886"/>
                  <a:gd name="connsiteX160" fmla="*/ 710377 w 1097482"/>
                  <a:gd name="connsiteY160" fmla="*/ 260562 h 800886"/>
                  <a:gd name="connsiteX161" fmla="*/ 710377 w 1097482"/>
                  <a:gd name="connsiteY161" fmla="*/ 307189 h 800886"/>
                  <a:gd name="connsiteX162" fmla="*/ 661007 w 1097482"/>
                  <a:gd name="connsiteY162" fmla="*/ 419643 h 800886"/>
                  <a:gd name="connsiteX163" fmla="*/ 650036 w 1097482"/>
                  <a:gd name="connsiteY163" fmla="*/ 430614 h 800886"/>
                  <a:gd name="connsiteX164" fmla="*/ 650036 w 1097482"/>
                  <a:gd name="connsiteY164" fmla="*/ 430614 h 800886"/>
                  <a:gd name="connsiteX165" fmla="*/ 545811 w 1097482"/>
                  <a:gd name="connsiteY165" fmla="*/ 460784 h 800886"/>
                  <a:gd name="connsiteX166" fmla="*/ 405929 w 1097482"/>
                  <a:gd name="connsiteY166" fmla="*/ 298961 h 800886"/>
                  <a:gd name="connsiteX167" fmla="*/ 496441 w 1097482"/>
                  <a:gd name="connsiteY167" fmla="*/ 619864 h 800886"/>
                  <a:gd name="connsiteX168" fmla="*/ 496441 w 1097482"/>
                  <a:gd name="connsiteY168" fmla="*/ 619864 h 800886"/>
                  <a:gd name="connsiteX169" fmla="*/ 496441 w 1097482"/>
                  <a:gd name="connsiteY169" fmla="*/ 619864 h 800886"/>
                  <a:gd name="connsiteX170" fmla="*/ 444329 w 1097482"/>
                  <a:gd name="connsiteY170" fmla="*/ 545810 h 800886"/>
                  <a:gd name="connsiteX171" fmla="*/ 460785 w 1097482"/>
                  <a:gd name="connsiteY171" fmla="*/ 529353 h 800886"/>
                  <a:gd name="connsiteX172" fmla="*/ 534840 w 1097482"/>
                  <a:gd name="connsiteY172" fmla="*/ 581466 h 800886"/>
                  <a:gd name="connsiteX173" fmla="*/ 496441 w 1097482"/>
                  <a:gd name="connsiteY173" fmla="*/ 619864 h 800886"/>
                  <a:gd name="connsiteX174" fmla="*/ 559524 w 1097482"/>
                  <a:gd name="connsiteY174" fmla="*/ 559523 h 800886"/>
                  <a:gd name="connsiteX175" fmla="*/ 474498 w 1097482"/>
                  <a:gd name="connsiteY175" fmla="*/ 499183 h 800886"/>
                  <a:gd name="connsiteX176" fmla="*/ 474498 w 1097482"/>
                  <a:gd name="connsiteY176" fmla="*/ 469013 h 800886"/>
                  <a:gd name="connsiteX177" fmla="*/ 548553 w 1097482"/>
                  <a:gd name="connsiteY177" fmla="*/ 490954 h 800886"/>
                  <a:gd name="connsiteX178" fmla="*/ 562267 w 1097482"/>
                  <a:gd name="connsiteY178" fmla="*/ 490954 h 800886"/>
                  <a:gd name="connsiteX179" fmla="*/ 647293 w 1097482"/>
                  <a:gd name="connsiteY179" fmla="*/ 469013 h 800886"/>
                  <a:gd name="connsiteX180" fmla="*/ 647293 w 1097482"/>
                  <a:gd name="connsiteY180" fmla="*/ 499183 h 800886"/>
                  <a:gd name="connsiteX181" fmla="*/ 559524 w 1097482"/>
                  <a:gd name="connsiteY181" fmla="*/ 559523 h 800886"/>
                  <a:gd name="connsiteX182" fmla="*/ 628094 w 1097482"/>
                  <a:gd name="connsiteY182" fmla="*/ 619864 h 800886"/>
                  <a:gd name="connsiteX183" fmla="*/ 628094 w 1097482"/>
                  <a:gd name="connsiteY183" fmla="*/ 619864 h 800886"/>
                  <a:gd name="connsiteX184" fmla="*/ 628094 w 1097482"/>
                  <a:gd name="connsiteY184" fmla="*/ 619864 h 800886"/>
                  <a:gd name="connsiteX185" fmla="*/ 586952 w 1097482"/>
                  <a:gd name="connsiteY185" fmla="*/ 581466 h 800886"/>
                  <a:gd name="connsiteX186" fmla="*/ 661007 w 1097482"/>
                  <a:gd name="connsiteY186" fmla="*/ 529353 h 800886"/>
                  <a:gd name="connsiteX187" fmla="*/ 677464 w 1097482"/>
                  <a:gd name="connsiteY187" fmla="*/ 545810 h 800886"/>
                  <a:gd name="connsiteX188" fmla="*/ 628094 w 1097482"/>
                  <a:gd name="connsiteY188" fmla="*/ 619864 h 800886"/>
                  <a:gd name="connsiteX189" fmla="*/ 918827 w 1097482"/>
                  <a:gd name="connsiteY189" fmla="*/ 606151 h 800886"/>
                  <a:gd name="connsiteX190" fmla="*/ 883171 w 1097482"/>
                  <a:gd name="connsiteY190" fmla="*/ 570495 h 800886"/>
                  <a:gd name="connsiteX191" fmla="*/ 883171 w 1097482"/>
                  <a:gd name="connsiteY191" fmla="*/ 562266 h 800886"/>
                  <a:gd name="connsiteX192" fmla="*/ 883171 w 1097482"/>
                  <a:gd name="connsiteY192" fmla="*/ 556781 h 800886"/>
                  <a:gd name="connsiteX193" fmla="*/ 916084 w 1097482"/>
                  <a:gd name="connsiteY193" fmla="*/ 562266 h 800886"/>
                  <a:gd name="connsiteX194" fmla="*/ 918827 w 1097482"/>
                  <a:gd name="connsiteY194" fmla="*/ 562266 h 800886"/>
                  <a:gd name="connsiteX195" fmla="*/ 954483 w 1097482"/>
                  <a:gd name="connsiteY195" fmla="*/ 556781 h 800886"/>
                  <a:gd name="connsiteX196" fmla="*/ 954483 w 1097482"/>
                  <a:gd name="connsiteY196" fmla="*/ 562266 h 800886"/>
                  <a:gd name="connsiteX197" fmla="*/ 954483 w 1097482"/>
                  <a:gd name="connsiteY197" fmla="*/ 570495 h 800886"/>
                  <a:gd name="connsiteX198" fmla="*/ 918827 w 1097482"/>
                  <a:gd name="connsiteY198" fmla="*/ 606151 h 800886"/>
                  <a:gd name="connsiteX199" fmla="*/ 979168 w 1097482"/>
                  <a:gd name="connsiteY199" fmla="*/ 504668 h 800886"/>
                  <a:gd name="connsiteX200" fmla="*/ 916084 w 1097482"/>
                  <a:gd name="connsiteY200" fmla="*/ 529353 h 800886"/>
                  <a:gd name="connsiteX201" fmla="*/ 831058 w 1097482"/>
                  <a:gd name="connsiteY201" fmla="*/ 438842 h 800886"/>
                  <a:gd name="connsiteX202" fmla="*/ 831058 w 1097482"/>
                  <a:gd name="connsiteY202" fmla="*/ 408671 h 800886"/>
                  <a:gd name="connsiteX203" fmla="*/ 828316 w 1097482"/>
                  <a:gd name="connsiteY203" fmla="*/ 400443 h 800886"/>
                  <a:gd name="connsiteX204" fmla="*/ 817344 w 1097482"/>
                  <a:gd name="connsiteY204" fmla="*/ 381244 h 800886"/>
                  <a:gd name="connsiteX205" fmla="*/ 811859 w 1097482"/>
                  <a:gd name="connsiteY205" fmla="*/ 356559 h 800886"/>
                  <a:gd name="connsiteX206" fmla="*/ 811859 w 1097482"/>
                  <a:gd name="connsiteY206" fmla="*/ 356559 h 800886"/>
                  <a:gd name="connsiteX207" fmla="*/ 880429 w 1097482"/>
                  <a:gd name="connsiteY207" fmla="*/ 287990 h 800886"/>
                  <a:gd name="connsiteX208" fmla="*/ 1017567 w 1097482"/>
                  <a:gd name="connsiteY208" fmla="*/ 287990 h 800886"/>
                  <a:gd name="connsiteX209" fmla="*/ 1017567 w 1097482"/>
                  <a:gd name="connsiteY209" fmla="*/ 353816 h 800886"/>
                  <a:gd name="connsiteX210" fmla="*/ 1009338 w 1097482"/>
                  <a:gd name="connsiteY210" fmla="*/ 383987 h 800886"/>
                  <a:gd name="connsiteX211" fmla="*/ 1001110 w 1097482"/>
                  <a:gd name="connsiteY211" fmla="*/ 400443 h 800886"/>
                  <a:gd name="connsiteX212" fmla="*/ 998367 w 1097482"/>
                  <a:gd name="connsiteY212" fmla="*/ 408671 h 800886"/>
                  <a:gd name="connsiteX213" fmla="*/ 998367 w 1097482"/>
                  <a:gd name="connsiteY213" fmla="*/ 441585 h 800886"/>
                  <a:gd name="connsiteX214" fmla="*/ 979168 w 1097482"/>
                  <a:gd name="connsiteY214" fmla="*/ 504668 h 80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097482" h="800886">
                    <a:moveTo>
                      <a:pt x="1055965" y="586951"/>
                    </a:moveTo>
                    <a:lnTo>
                      <a:pt x="990139" y="567752"/>
                    </a:lnTo>
                    <a:cubicBezTo>
                      <a:pt x="987396" y="567752"/>
                      <a:pt x="984653" y="565009"/>
                      <a:pt x="984653" y="562266"/>
                    </a:cubicBezTo>
                    <a:lnTo>
                      <a:pt x="984653" y="540324"/>
                    </a:lnTo>
                    <a:cubicBezTo>
                      <a:pt x="990139" y="537582"/>
                      <a:pt x="995624" y="532096"/>
                      <a:pt x="1001110" y="526610"/>
                    </a:cubicBezTo>
                    <a:cubicBezTo>
                      <a:pt x="1023052" y="504668"/>
                      <a:pt x="1036766" y="474498"/>
                      <a:pt x="1036766" y="441585"/>
                    </a:cubicBezTo>
                    <a:lnTo>
                      <a:pt x="1036766" y="411414"/>
                    </a:lnTo>
                    <a:lnTo>
                      <a:pt x="1042252" y="397701"/>
                    </a:lnTo>
                    <a:cubicBezTo>
                      <a:pt x="1050480" y="383987"/>
                      <a:pt x="1053223" y="367530"/>
                      <a:pt x="1053223" y="353816"/>
                    </a:cubicBezTo>
                    <a:lnTo>
                      <a:pt x="1053223" y="271533"/>
                    </a:lnTo>
                    <a:cubicBezTo>
                      <a:pt x="1053223" y="263305"/>
                      <a:pt x="1044995" y="255077"/>
                      <a:pt x="1036766" y="255077"/>
                    </a:cubicBezTo>
                    <a:lnTo>
                      <a:pt x="883171" y="255077"/>
                    </a:lnTo>
                    <a:cubicBezTo>
                      <a:pt x="828316" y="255077"/>
                      <a:pt x="781689" y="301704"/>
                      <a:pt x="781689" y="356559"/>
                    </a:cubicBezTo>
                    <a:lnTo>
                      <a:pt x="781689" y="356559"/>
                    </a:lnTo>
                    <a:cubicBezTo>
                      <a:pt x="781689" y="370273"/>
                      <a:pt x="784432" y="381244"/>
                      <a:pt x="789917" y="394958"/>
                    </a:cubicBezTo>
                    <a:lnTo>
                      <a:pt x="798145" y="411414"/>
                    </a:lnTo>
                    <a:lnTo>
                      <a:pt x="798145" y="436099"/>
                    </a:lnTo>
                    <a:cubicBezTo>
                      <a:pt x="798145" y="477240"/>
                      <a:pt x="817344" y="515639"/>
                      <a:pt x="850258" y="537582"/>
                    </a:cubicBezTo>
                    <a:lnTo>
                      <a:pt x="850258" y="559523"/>
                    </a:lnTo>
                    <a:cubicBezTo>
                      <a:pt x="850258" y="562266"/>
                      <a:pt x="850258" y="565009"/>
                      <a:pt x="836544" y="567752"/>
                    </a:cubicBezTo>
                    <a:lnTo>
                      <a:pt x="803631" y="575980"/>
                    </a:lnTo>
                    <a:lnTo>
                      <a:pt x="710377" y="543067"/>
                    </a:lnTo>
                    <a:cubicBezTo>
                      <a:pt x="710377" y="537582"/>
                      <a:pt x="710377" y="534839"/>
                      <a:pt x="704892" y="532096"/>
                    </a:cubicBezTo>
                    <a:lnTo>
                      <a:pt x="674721" y="501926"/>
                    </a:lnTo>
                    <a:lnTo>
                      <a:pt x="674721" y="449813"/>
                    </a:lnTo>
                    <a:cubicBezTo>
                      <a:pt x="677464" y="447070"/>
                      <a:pt x="680206" y="444327"/>
                      <a:pt x="682949" y="441585"/>
                    </a:cubicBezTo>
                    <a:cubicBezTo>
                      <a:pt x="721348" y="405929"/>
                      <a:pt x="740547" y="356559"/>
                      <a:pt x="740547" y="304447"/>
                    </a:cubicBezTo>
                    <a:lnTo>
                      <a:pt x="740547" y="263305"/>
                    </a:lnTo>
                    <a:cubicBezTo>
                      <a:pt x="751518" y="238620"/>
                      <a:pt x="757004" y="213936"/>
                      <a:pt x="757004" y="186508"/>
                    </a:cubicBezTo>
                    <a:lnTo>
                      <a:pt x="757004" y="16457"/>
                    </a:lnTo>
                    <a:cubicBezTo>
                      <a:pt x="757004" y="8228"/>
                      <a:pt x="748775" y="0"/>
                      <a:pt x="740547" y="0"/>
                    </a:cubicBezTo>
                    <a:lnTo>
                      <a:pt x="501926" y="0"/>
                    </a:lnTo>
                    <a:cubicBezTo>
                      <a:pt x="416901" y="0"/>
                      <a:pt x="348332" y="68569"/>
                      <a:pt x="348332" y="153595"/>
                    </a:cubicBezTo>
                    <a:lnTo>
                      <a:pt x="348332" y="186508"/>
                    </a:lnTo>
                    <a:cubicBezTo>
                      <a:pt x="348332" y="213936"/>
                      <a:pt x="353817" y="238620"/>
                      <a:pt x="364788" y="263305"/>
                    </a:cubicBezTo>
                    <a:lnTo>
                      <a:pt x="364788" y="298961"/>
                    </a:lnTo>
                    <a:cubicBezTo>
                      <a:pt x="364788" y="359302"/>
                      <a:pt x="392215" y="411414"/>
                      <a:pt x="433357" y="447070"/>
                    </a:cubicBezTo>
                    <a:lnTo>
                      <a:pt x="433357" y="501926"/>
                    </a:lnTo>
                    <a:lnTo>
                      <a:pt x="403187" y="532096"/>
                    </a:lnTo>
                    <a:cubicBezTo>
                      <a:pt x="400444" y="534839"/>
                      <a:pt x="397701" y="540324"/>
                      <a:pt x="397701" y="543067"/>
                    </a:cubicBezTo>
                    <a:lnTo>
                      <a:pt x="298961" y="578723"/>
                    </a:lnTo>
                    <a:cubicBezTo>
                      <a:pt x="290734" y="581466"/>
                      <a:pt x="285248" y="584208"/>
                      <a:pt x="279763" y="589694"/>
                    </a:cubicBezTo>
                    <a:lnTo>
                      <a:pt x="263306" y="581466"/>
                    </a:lnTo>
                    <a:cubicBezTo>
                      <a:pt x="309932" y="562266"/>
                      <a:pt x="323646" y="532096"/>
                      <a:pt x="323646" y="532096"/>
                    </a:cubicBezTo>
                    <a:cubicBezTo>
                      <a:pt x="326389" y="526610"/>
                      <a:pt x="326389" y="521125"/>
                      <a:pt x="323646" y="518382"/>
                    </a:cubicBezTo>
                    <a:cubicBezTo>
                      <a:pt x="312675" y="496440"/>
                      <a:pt x="309932" y="452556"/>
                      <a:pt x="309932" y="419643"/>
                    </a:cubicBezTo>
                    <a:cubicBezTo>
                      <a:pt x="309932" y="408671"/>
                      <a:pt x="309932" y="397701"/>
                      <a:pt x="307190" y="389472"/>
                    </a:cubicBezTo>
                    <a:cubicBezTo>
                      <a:pt x="301704" y="312675"/>
                      <a:pt x="244106" y="255077"/>
                      <a:pt x="172794" y="255077"/>
                    </a:cubicBezTo>
                    <a:cubicBezTo>
                      <a:pt x="101483" y="255077"/>
                      <a:pt x="43884" y="312675"/>
                      <a:pt x="38399" y="389472"/>
                    </a:cubicBezTo>
                    <a:cubicBezTo>
                      <a:pt x="38399" y="397701"/>
                      <a:pt x="38399" y="408671"/>
                      <a:pt x="35656" y="419643"/>
                    </a:cubicBezTo>
                    <a:cubicBezTo>
                      <a:pt x="35656" y="452556"/>
                      <a:pt x="32914" y="496440"/>
                      <a:pt x="21942" y="518382"/>
                    </a:cubicBezTo>
                    <a:cubicBezTo>
                      <a:pt x="19200" y="523868"/>
                      <a:pt x="19200" y="529353"/>
                      <a:pt x="21942" y="532096"/>
                    </a:cubicBezTo>
                    <a:cubicBezTo>
                      <a:pt x="21942" y="534839"/>
                      <a:pt x="38399" y="562266"/>
                      <a:pt x="82283" y="581466"/>
                    </a:cubicBezTo>
                    <a:lnTo>
                      <a:pt x="38399" y="603408"/>
                    </a:lnTo>
                    <a:cubicBezTo>
                      <a:pt x="16457" y="614379"/>
                      <a:pt x="0" y="639064"/>
                      <a:pt x="0" y="663748"/>
                    </a:cubicBezTo>
                    <a:lnTo>
                      <a:pt x="0" y="781687"/>
                    </a:lnTo>
                    <a:cubicBezTo>
                      <a:pt x="0" y="789916"/>
                      <a:pt x="8228" y="798144"/>
                      <a:pt x="16457" y="798144"/>
                    </a:cubicBezTo>
                    <a:cubicBezTo>
                      <a:pt x="24685" y="798144"/>
                      <a:pt x="32914" y="789916"/>
                      <a:pt x="32914" y="781687"/>
                    </a:cubicBezTo>
                    <a:lnTo>
                      <a:pt x="32914" y="663748"/>
                    </a:lnTo>
                    <a:cubicBezTo>
                      <a:pt x="32914" y="650035"/>
                      <a:pt x="41142" y="639064"/>
                      <a:pt x="52112" y="633578"/>
                    </a:cubicBezTo>
                    <a:lnTo>
                      <a:pt x="104225" y="606151"/>
                    </a:lnTo>
                    <a:lnTo>
                      <a:pt x="123425" y="622607"/>
                    </a:lnTo>
                    <a:cubicBezTo>
                      <a:pt x="137138" y="633578"/>
                      <a:pt x="153595" y="641806"/>
                      <a:pt x="170052" y="641806"/>
                    </a:cubicBezTo>
                    <a:cubicBezTo>
                      <a:pt x="186508" y="641806"/>
                      <a:pt x="202965" y="636321"/>
                      <a:pt x="216678" y="622607"/>
                    </a:cubicBezTo>
                    <a:lnTo>
                      <a:pt x="235878" y="606151"/>
                    </a:lnTo>
                    <a:lnTo>
                      <a:pt x="252335" y="614379"/>
                    </a:lnTo>
                    <a:cubicBezTo>
                      <a:pt x="244106" y="628092"/>
                      <a:pt x="238621" y="641806"/>
                      <a:pt x="238621" y="658263"/>
                    </a:cubicBezTo>
                    <a:lnTo>
                      <a:pt x="238621" y="781687"/>
                    </a:lnTo>
                    <a:cubicBezTo>
                      <a:pt x="238621" y="789916"/>
                      <a:pt x="246849" y="798144"/>
                      <a:pt x="255077" y="798144"/>
                    </a:cubicBezTo>
                    <a:cubicBezTo>
                      <a:pt x="263306" y="798144"/>
                      <a:pt x="271534" y="789916"/>
                      <a:pt x="271534" y="781687"/>
                    </a:cubicBezTo>
                    <a:lnTo>
                      <a:pt x="271534" y="658263"/>
                    </a:lnTo>
                    <a:cubicBezTo>
                      <a:pt x="271534" y="636321"/>
                      <a:pt x="285248" y="617122"/>
                      <a:pt x="307190" y="608893"/>
                    </a:cubicBezTo>
                    <a:lnTo>
                      <a:pt x="411415" y="570495"/>
                    </a:lnTo>
                    <a:lnTo>
                      <a:pt x="455300" y="636321"/>
                    </a:lnTo>
                    <a:cubicBezTo>
                      <a:pt x="460785" y="644549"/>
                      <a:pt x="469013" y="650035"/>
                      <a:pt x="479984" y="650035"/>
                    </a:cubicBezTo>
                    <a:cubicBezTo>
                      <a:pt x="479984" y="650035"/>
                      <a:pt x="482727" y="650035"/>
                      <a:pt x="482727" y="650035"/>
                    </a:cubicBezTo>
                    <a:cubicBezTo>
                      <a:pt x="490955" y="650035"/>
                      <a:pt x="499184" y="647292"/>
                      <a:pt x="504669" y="639064"/>
                    </a:cubicBezTo>
                    <a:lnTo>
                      <a:pt x="532097" y="611636"/>
                    </a:lnTo>
                    <a:lnTo>
                      <a:pt x="532097" y="778944"/>
                    </a:lnTo>
                    <a:cubicBezTo>
                      <a:pt x="532097" y="787173"/>
                      <a:pt x="540326" y="795401"/>
                      <a:pt x="548553" y="795401"/>
                    </a:cubicBezTo>
                    <a:cubicBezTo>
                      <a:pt x="556781" y="795401"/>
                      <a:pt x="565010" y="787173"/>
                      <a:pt x="565010" y="778944"/>
                    </a:cubicBezTo>
                    <a:lnTo>
                      <a:pt x="565010" y="611636"/>
                    </a:lnTo>
                    <a:lnTo>
                      <a:pt x="592438" y="639064"/>
                    </a:lnTo>
                    <a:cubicBezTo>
                      <a:pt x="597923" y="644549"/>
                      <a:pt x="606152" y="650035"/>
                      <a:pt x="614380" y="650035"/>
                    </a:cubicBezTo>
                    <a:cubicBezTo>
                      <a:pt x="614380" y="650035"/>
                      <a:pt x="617123" y="650035"/>
                      <a:pt x="617123" y="650035"/>
                    </a:cubicBezTo>
                    <a:cubicBezTo>
                      <a:pt x="628094" y="650035"/>
                      <a:pt x="636322" y="644549"/>
                      <a:pt x="641807" y="636321"/>
                    </a:cubicBezTo>
                    <a:lnTo>
                      <a:pt x="685692" y="570495"/>
                    </a:lnTo>
                    <a:lnTo>
                      <a:pt x="789917" y="608893"/>
                    </a:lnTo>
                    <a:cubicBezTo>
                      <a:pt x="809116" y="617122"/>
                      <a:pt x="825573" y="636321"/>
                      <a:pt x="825573" y="658263"/>
                    </a:cubicBezTo>
                    <a:lnTo>
                      <a:pt x="825573" y="781687"/>
                    </a:lnTo>
                    <a:cubicBezTo>
                      <a:pt x="825573" y="789916"/>
                      <a:pt x="833801" y="798144"/>
                      <a:pt x="842030" y="798144"/>
                    </a:cubicBezTo>
                    <a:cubicBezTo>
                      <a:pt x="850258" y="798144"/>
                      <a:pt x="858486" y="789916"/>
                      <a:pt x="858486" y="781687"/>
                    </a:cubicBezTo>
                    <a:lnTo>
                      <a:pt x="858486" y="658263"/>
                    </a:lnTo>
                    <a:cubicBezTo>
                      <a:pt x="858486" y="636321"/>
                      <a:pt x="850258" y="614379"/>
                      <a:pt x="833801" y="600665"/>
                    </a:cubicBezTo>
                    <a:lnTo>
                      <a:pt x="836544" y="600665"/>
                    </a:lnTo>
                    <a:cubicBezTo>
                      <a:pt x="839287" y="600665"/>
                      <a:pt x="844772" y="597922"/>
                      <a:pt x="850258" y="595179"/>
                    </a:cubicBezTo>
                    <a:lnTo>
                      <a:pt x="891399" y="636321"/>
                    </a:lnTo>
                    <a:lnTo>
                      <a:pt x="891399" y="784430"/>
                    </a:lnTo>
                    <a:cubicBezTo>
                      <a:pt x="891399" y="792658"/>
                      <a:pt x="899627" y="800887"/>
                      <a:pt x="907856" y="800887"/>
                    </a:cubicBezTo>
                    <a:cubicBezTo>
                      <a:pt x="916084" y="800887"/>
                      <a:pt x="924313" y="792658"/>
                      <a:pt x="924313" y="784430"/>
                    </a:cubicBezTo>
                    <a:lnTo>
                      <a:pt x="924313" y="636321"/>
                    </a:lnTo>
                    <a:lnTo>
                      <a:pt x="965454" y="595179"/>
                    </a:lnTo>
                    <a:cubicBezTo>
                      <a:pt x="968197" y="595179"/>
                      <a:pt x="970940" y="597922"/>
                      <a:pt x="970940" y="597922"/>
                    </a:cubicBezTo>
                    <a:lnTo>
                      <a:pt x="1036766" y="617122"/>
                    </a:lnTo>
                    <a:cubicBezTo>
                      <a:pt x="1050480" y="622607"/>
                      <a:pt x="1061451" y="636321"/>
                      <a:pt x="1061451" y="650035"/>
                    </a:cubicBezTo>
                    <a:lnTo>
                      <a:pt x="1061451" y="781687"/>
                    </a:lnTo>
                    <a:cubicBezTo>
                      <a:pt x="1061451" y="789916"/>
                      <a:pt x="1069679" y="798144"/>
                      <a:pt x="1077907" y="798144"/>
                    </a:cubicBezTo>
                    <a:cubicBezTo>
                      <a:pt x="1086136" y="798144"/>
                      <a:pt x="1094364" y="789916"/>
                      <a:pt x="1094364" y="781687"/>
                    </a:cubicBezTo>
                    <a:lnTo>
                      <a:pt x="1094364" y="650035"/>
                    </a:lnTo>
                    <a:cubicBezTo>
                      <a:pt x="1105335" y="622607"/>
                      <a:pt x="1086136" y="595179"/>
                      <a:pt x="1055965" y="586951"/>
                    </a:cubicBezTo>
                    <a:close/>
                    <a:moveTo>
                      <a:pt x="117939" y="559523"/>
                    </a:moveTo>
                    <a:cubicBezTo>
                      <a:pt x="87769" y="548552"/>
                      <a:pt x="74055" y="534839"/>
                      <a:pt x="65826" y="526610"/>
                    </a:cubicBezTo>
                    <a:cubicBezTo>
                      <a:pt x="71312" y="515639"/>
                      <a:pt x="74055" y="501926"/>
                      <a:pt x="74055" y="488212"/>
                    </a:cubicBezTo>
                    <a:cubicBezTo>
                      <a:pt x="82283" y="510154"/>
                      <a:pt x="98740" y="526610"/>
                      <a:pt x="115197" y="540324"/>
                    </a:cubicBezTo>
                    <a:lnTo>
                      <a:pt x="115197" y="559523"/>
                    </a:lnTo>
                    <a:close/>
                    <a:moveTo>
                      <a:pt x="211193" y="603408"/>
                    </a:moveTo>
                    <a:cubicBezTo>
                      <a:pt x="197480" y="617122"/>
                      <a:pt x="175537" y="617122"/>
                      <a:pt x="161823" y="603408"/>
                    </a:cubicBezTo>
                    <a:lnTo>
                      <a:pt x="148109" y="589694"/>
                    </a:lnTo>
                    <a:cubicBezTo>
                      <a:pt x="150852" y="584208"/>
                      <a:pt x="150852" y="578723"/>
                      <a:pt x="150852" y="573237"/>
                    </a:cubicBezTo>
                    <a:lnTo>
                      <a:pt x="150852" y="556781"/>
                    </a:lnTo>
                    <a:cubicBezTo>
                      <a:pt x="161823" y="559523"/>
                      <a:pt x="172794" y="562266"/>
                      <a:pt x="186508" y="562266"/>
                    </a:cubicBezTo>
                    <a:cubicBezTo>
                      <a:pt x="197480" y="562266"/>
                      <a:pt x="211193" y="559523"/>
                      <a:pt x="222164" y="556781"/>
                    </a:cubicBezTo>
                    <a:lnTo>
                      <a:pt x="222164" y="573237"/>
                    </a:lnTo>
                    <a:cubicBezTo>
                      <a:pt x="222164" y="578723"/>
                      <a:pt x="224907" y="584208"/>
                      <a:pt x="224907" y="589694"/>
                    </a:cubicBezTo>
                    <a:lnTo>
                      <a:pt x="211193" y="603408"/>
                    </a:lnTo>
                    <a:close/>
                    <a:moveTo>
                      <a:pt x="186508" y="529353"/>
                    </a:moveTo>
                    <a:cubicBezTo>
                      <a:pt x="139881" y="529353"/>
                      <a:pt x="101483" y="490954"/>
                      <a:pt x="101483" y="444327"/>
                    </a:cubicBezTo>
                    <a:cubicBezTo>
                      <a:pt x="101483" y="436099"/>
                      <a:pt x="93254" y="427871"/>
                      <a:pt x="85026" y="427871"/>
                    </a:cubicBezTo>
                    <a:cubicBezTo>
                      <a:pt x="85026" y="427871"/>
                      <a:pt x="82283" y="427871"/>
                      <a:pt x="82283" y="427871"/>
                    </a:cubicBezTo>
                    <a:cubicBezTo>
                      <a:pt x="82283" y="427871"/>
                      <a:pt x="82283" y="425128"/>
                      <a:pt x="82283" y="425128"/>
                    </a:cubicBezTo>
                    <a:cubicBezTo>
                      <a:pt x="82283" y="414157"/>
                      <a:pt x="82283" y="403186"/>
                      <a:pt x="82283" y="394958"/>
                    </a:cubicBezTo>
                    <a:cubicBezTo>
                      <a:pt x="85026" y="367530"/>
                      <a:pt x="95997" y="340102"/>
                      <a:pt x="115197" y="320903"/>
                    </a:cubicBezTo>
                    <a:cubicBezTo>
                      <a:pt x="134395" y="301704"/>
                      <a:pt x="159080" y="290733"/>
                      <a:pt x="186508" y="290733"/>
                    </a:cubicBezTo>
                    <a:cubicBezTo>
                      <a:pt x="213936" y="290733"/>
                      <a:pt x="238621" y="301704"/>
                      <a:pt x="257820" y="320903"/>
                    </a:cubicBezTo>
                    <a:cubicBezTo>
                      <a:pt x="277020" y="340102"/>
                      <a:pt x="287991" y="367530"/>
                      <a:pt x="290734" y="394958"/>
                    </a:cubicBezTo>
                    <a:cubicBezTo>
                      <a:pt x="290734" y="403186"/>
                      <a:pt x="290734" y="414157"/>
                      <a:pt x="290734" y="425128"/>
                    </a:cubicBezTo>
                    <a:cubicBezTo>
                      <a:pt x="290734" y="425128"/>
                      <a:pt x="290734" y="427871"/>
                      <a:pt x="290734" y="427871"/>
                    </a:cubicBezTo>
                    <a:cubicBezTo>
                      <a:pt x="274277" y="400443"/>
                      <a:pt x="246849" y="381244"/>
                      <a:pt x="211193" y="370273"/>
                    </a:cubicBezTo>
                    <a:cubicBezTo>
                      <a:pt x="178280" y="359302"/>
                      <a:pt x="150852" y="359302"/>
                      <a:pt x="150852" y="359302"/>
                    </a:cubicBezTo>
                    <a:cubicBezTo>
                      <a:pt x="145366" y="359302"/>
                      <a:pt x="142624" y="362045"/>
                      <a:pt x="139881" y="364787"/>
                    </a:cubicBezTo>
                    <a:lnTo>
                      <a:pt x="112454" y="394958"/>
                    </a:lnTo>
                    <a:cubicBezTo>
                      <a:pt x="106968" y="400443"/>
                      <a:pt x="106968" y="411414"/>
                      <a:pt x="112454" y="416900"/>
                    </a:cubicBezTo>
                    <a:cubicBezTo>
                      <a:pt x="117939" y="422385"/>
                      <a:pt x="128910" y="422385"/>
                      <a:pt x="134395" y="416900"/>
                    </a:cubicBezTo>
                    <a:lnTo>
                      <a:pt x="159080" y="392215"/>
                    </a:lnTo>
                    <a:cubicBezTo>
                      <a:pt x="181023" y="392215"/>
                      <a:pt x="246849" y="400443"/>
                      <a:pt x="271534" y="458041"/>
                    </a:cubicBezTo>
                    <a:cubicBezTo>
                      <a:pt x="263306" y="496440"/>
                      <a:pt x="227649" y="529353"/>
                      <a:pt x="186508" y="529353"/>
                    </a:cubicBezTo>
                    <a:close/>
                    <a:moveTo>
                      <a:pt x="252335" y="559523"/>
                    </a:moveTo>
                    <a:lnTo>
                      <a:pt x="252335" y="540324"/>
                    </a:lnTo>
                    <a:cubicBezTo>
                      <a:pt x="271534" y="526610"/>
                      <a:pt x="285248" y="510154"/>
                      <a:pt x="293476" y="488212"/>
                    </a:cubicBezTo>
                    <a:cubicBezTo>
                      <a:pt x="296219" y="501926"/>
                      <a:pt x="298961" y="515639"/>
                      <a:pt x="301704" y="526610"/>
                    </a:cubicBezTo>
                    <a:cubicBezTo>
                      <a:pt x="298961" y="534839"/>
                      <a:pt x="282505" y="548552"/>
                      <a:pt x="252335" y="559523"/>
                    </a:cubicBezTo>
                    <a:close/>
                    <a:moveTo>
                      <a:pt x="405929" y="298961"/>
                    </a:moveTo>
                    <a:lnTo>
                      <a:pt x="405929" y="260562"/>
                    </a:lnTo>
                    <a:cubicBezTo>
                      <a:pt x="405929" y="257819"/>
                      <a:pt x="405929" y="255077"/>
                      <a:pt x="403187" y="252334"/>
                    </a:cubicBezTo>
                    <a:cubicBezTo>
                      <a:pt x="392215" y="230392"/>
                      <a:pt x="386730" y="208450"/>
                      <a:pt x="386730" y="186508"/>
                    </a:cubicBezTo>
                    <a:lnTo>
                      <a:pt x="386730" y="153595"/>
                    </a:lnTo>
                    <a:cubicBezTo>
                      <a:pt x="386730" y="87768"/>
                      <a:pt x="441586" y="32913"/>
                      <a:pt x="507412" y="32913"/>
                    </a:cubicBezTo>
                    <a:lnTo>
                      <a:pt x="729576" y="32913"/>
                    </a:lnTo>
                    <a:lnTo>
                      <a:pt x="729576" y="186508"/>
                    </a:lnTo>
                    <a:cubicBezTo>
                      <a:pt x="729576" y="208450"/>
                      <a:pt x="724090" y="233135"/>
                      <a:pt x="713120" y="252334"/>
                    </a:cubicBezTo>
                    <a:cubicBezTo>
                      <a:pt x="713120" y="255077"/>
                      <a:pt x="710377" y="257819"/>
                      <a:pt x="710377" y="260562"/>
                    </a:cubicBezTo>
                    <a:lnTo>
                      <a:pt x="710377" y="307189"/>
                    </a:lnTo>
                    <a:cubicBezTo>
                      <a:pt x="710377" y="351074"/>
                      <a:pt x="693920" y="389472"/>
                      <a:pt x="661007" y="419643"/>
                    </a:cubicBezTo>
                    <a:cubicBezTo>
                      <a:pt x="658264" y="422385"/>
                      <a:pt x="652778" y="427871"/>
                      <a:pt x="650036" y="430614"/>
                    </a:cubicBezTo>
                    <a:cubicBezTo>
                      <a:pt x="650036" y="430614"/>
                      <a:pt x="650036" y="430614"/>
                      <a:pt x="650036" y="430614"/>
                    </a:cubicBezTo>
                    <a:cubicBezTo>
                      <a:pt x="619866" y="452556"/>
                      <a:pt x="584209" y="463527"/>
                      <a:pt x="545811" y="460784"/>
                    </a:cubicBezTo>
                    <a:cubicBezTo>
                      <a:pt x="469013" y="455299"/>
                      <a:pt x="405929" y="383987"/>
                      <a:pt x="405929" y="298961"/>
                    </a:cubicBezTo>
                    <a:close/>
                    <a:moveTo>
                      <a:pt x="496441" y="619864"/>
                    </a:moveTo>
                    <a:cubicBezTo>
                      <a:pt x="496441" y="619864"/>
                      <a:pt x="496441" y="622607"/>
                      <a:pt x="496441" y="619864"/>
                    </a:cubicBezTo>
                    <a:cubicBezTo>
                      <a:pt x="493698" y="622607"/>
                      <a:pt x="493698" y="619864"/>
                      <a:pt x="496441" y="619864"/>
                    </a:cubicBezTo>
                    <a:lnTo>
                      <a:pt x="444329" y="545810"/>
                    </a:lnTo>
                    <a:lnTo>
                      <a:pt x="460785" y="529353"/>
                    </a:lnTo>
                    <a:lnTo>
                      <a:pt x="534840" y="581466"/>
                    </a:lnTo>
                    <a:lnTo>
                      <a:pt x="496441" y="619864"/>
                    </a:lnTo>
                    <a:close/>
                    <a:moveTo>
                      <a:pt x="559524" y="559523"/>
                    </a:moveTo>
                    <a:lnTo>
                      <a:pt x="474498" y="499183"/>
                    </a:lnTo>
                    <a:lnTo>
                      <a:pt x="474498" y="469013"/>
                    </a:lnTo>
                    <a:cubicBezTo>
                      <a:pt x="496441" y="479983"/>
                      <a:pt x="521126" y="488212"/>
                      <a:pt x="548553" y="490954"/>
                    </a:cubicBezTo>
                    <a:cubicBezTo>
                      <a:pt x="554039" y="490954"/>
                      <a:pt x="556781" y="490954"/>
                      <a:pt x="562267" y="490954"/>
                    </a:cubicBezTo>
                    <a:cubicBezTo>
                      <a:pt x="592438" y="490954"/>
                      <a:pt x="622609" y="482726"/>
                      <a:pt x="647293" y="469013"/>
                    </a:cubicBezTo>
                    <a:lnTo>
                      <a:pt x="647293" y="499183"/>
                    </a:lnTo>
                    <a:lnTo>
                      <a:pt x="559524" y="559523"/>
                    </a:lnTo>
                    <a:close/>
                    <a:moveTo>
                      <a:pt x="628094" y="619864"/>
                    </a:moveTo>
                    <a:cubicBezTo>
                      <a:pt x="628094" y="619864"/>
                      <a:pt x="628094" y="622607"/>
                      <a:pt x="628094" y="619864"/>
                    </a:cubicBezTo>
                    <a:cubicBezTo>
                      <a:pt x="625351" y="622607"/>
                      <a:pt x="625351" y="622607"/>
                      <a:pt x="628094" y="619864"/>
                    </a:cubicBezTo>
                    <a:lnTo>
                      <a:pt x="586952" y="581466"/>
                    </a:lnTo>
                    <a:lnTo>
                      <a:pt x="661007" y="529353"/>
                    </a:lnTo>
                    <a:lnTo>
                      <a:pt x="677464" y="545810"/>
                    </a:lnTo>
                    <a:lnTo>
                      <a:pt x="628094" y="619864"/>
                    </a:lnTo>
                    <a:close/>
                    <a:moveTo>
                      <a:pt x="918827" y="606151"/>
                    </a:moveTo>
                    <a:lnTo>
                      <a:pt x="883171" y="570495"/>
                    </a:lnTo>
                    <a:cubicBezTo>
                      <a:pt x="883171" y="567752"/>
                      <a:pt x="883171" y="565009"/>
                      <a:pt x="883171" y="562266"/>
                    </a:cubicBezTo>
                    <a:lnTo>
                      <a:pt x="883171" y="556781"/>
                    </a:lnTo>
                    <a:cubicBezTo>
                      <a:pt x="894142" y="559523"/>
                      <a:pt x="905113" y="562266"/>
                      <a:pt x="916084" y="562266"/>
                    </a:cubicBezTo>
                    <a:cubicBezTo>
                      <a:pt x="916084" y="562266"/>
                      <a:pt x="918827" y="562266"/>
                      <a:pt x="918827" y="562266"/>
                    </a:cubicBezTo>
                    <a:cubicBezTo>
                      <a:pt x="929798" y="562266"/>
                      <a:pt x="943512" y="559523"/>
                      <a:pt x="954483" y="556781"/>
                    </a:cubicBezTo>
                    <a:lnTo>
                      <a:pt x="954483" y="562266"/>
                    </a:lnTo>
                    <a:cubicBezTo>
                      <a:pt x="954483" y="565009"/>
                      <a:pt x="954483" y="567752"/>
                      <a:pt x="954483" y="570495"/>
                    </a:cubicBezTo>
                    <a:lnTo>
                      <a:pt x="918827" y="606151"/>
                    </a:lnTo>
                    <a:close/>
                    <a:moveTo>
                      <a:pt x="979168" y="504668"/>
                    </a:moveTo>
                    <a:cubicBezTo>
                      <a:pt x="962712" y="521125"/>
                      <a:pt x="940769" y="529353"/>
                      <a:pt x="916084" y="529353"/>
                    </a:cubicBezTo>
                    <a:cubicBezTo>
                      <a:pt x="869458" y="526610"/>
                      <a:pt x="831058" y="488212"/>
                      <a:pt x="831058" y="438842"/>
                    </a:cubicBezTo>
                    <a:lnTo>
                      <a:pt x="831058" y="408671"/>
                    </a:lnTo>
                    <a:cubicBezTo>
                      <a:pt x="831058" y="405929"/>
                      <a:pt x="831058" y="403186"/>
                      <a:pt x="828316" y="400443"/>
                    </a:cubicBezTo>
                    <a:lnTo>
                      <a:pt x="817344" y="381244"/>
                    </a:lnTo>
                    <a:cubicBezTo>
                      <a:pt x="814602" y="373016"/>
                      <a:pt x="811859" y="364787"/>
                      <a:pt x="811859" y="356559"/>
                    </a:cubicBezTo>
                    <a:lnTo>
                      <a:pt x="811859" y="356559"/>
                    </a:lnTo>
                    <a:cubicBezTo>
                      <a:pt x="811859" y="318161"/>
                      <a:pt x="842030" y="287990"/>
                      <a:pt x="880429" y="287990"/>
                    </a:cubicBezTo>
                    <a:lnTo>
                      <a:pt x="1017567" y="287990"/>
                    </a:lnTo>
                    <a:lnTo>
                      <a:pt x="1017567" y="353816"/>
                    </a:lnTo>
                    <a:cubicBezTo>
                      <a:pt x="1017567" y="364787"/>
                      <a:pt x="1014824" y="375758"/>
                      <a:pt x="1009338" y="383987"/>
                    </a:cubicBezTo>
                    <a:lnTo>
                      <a:pt x="1001110" y="400443"/>
                    </a:lnTo>
                    <a:cubicBezTo>
                      <a:pt x="1001110" y="403186"/>
                      <a:pt x="998367" y="405929"/>
                      <a:pt x="998367" y="408671"/>
                    </a:cubicBezTo>
                    <a:lnTo>
                      <a:pt x="998367" y="441585"/>
                    </a:lnTo>
                    <a:cubicBezTo>
                      <a:pt x="1003853" y="466270"/>
                      <a:pt x="995624" y="488212"/>
                      <a:pt x="979168" y="504668"/>
                    </a:cubicBezTo>
                    <a:close/>
                  </a:path>
                </a:pathLst>
              </a:custGeom>
              <a:solidFill>
                <a:srgbClr val="000000"/>
              </a:solidFill>
              <a:ln w="27426" cap="flat">
                <a:noFill/>
                <a:prstDash val="solid"/>
                <a:miter/>
              </a:ln>
            </p:spPr>
            <p:txBody>
              <a:bodyPr rtlCol="0" anchor="ctr"/>
              <a:lstStyle/>
              <a:p>
                <a:endParaRPr lang="en-US"/>
              </a:p>
            </p:txBody>
          </p:sp>
          <p:sp>
            <p:nvSpPr>
              <p:cNvPr id="16" name="Freeform 1504">
                <a:extLst>
                  <a:ext uri="{FF2B5EF4-FFF2-40B4-BE49-F238E27FC236}">
                    <a16:creationId xmlns:a16="http://schemas.microsoft.com/office/drawing/2014/main" id="{67272C9E-E786-79EB-D170-06F284F5991A}"/>
                  </a:ext>
                </a:extLst>
              </p:cNvPr>
              <p:cNvSpPr/>
              <p:nvPr/>
            </p:nvSpPr>
            <p:spPr>
              <a:xfrm>
                <a:off x="9258490" y="4220154"/>
                <a:ext cx="135424" cy="52112"/>
              </a:xfrm>
              <a:custGeom>
                <a:avLst/>
                <a:gdLst>
                  <a:gd name="connsiteX0" fmla="*/ 126167 w 135424"/>
                  <a:gd name="connsiteY0" fmla="*/ 19200 h 52112"/>
                  <a:gd name="connsiteX1" fmla="*/ 16457 w 135424"/>
                  <a:gd name="connsiteY1" fmla="*/ 0 h 52112"/>
                  <a:gd name="connsiteX2" fmla="*/ 0 w 135424"/>
                  <a:gd name="connsiteY2" fmla="*/ 16457 h 52112"/>
                  <a:gd name="connsiteX3" fmla="*/ 16457 w 135424"/>
                  <a:gd name="connsiteY3" fmla="*/ 32913 h 52112"/>
                  <a:gd name="connsiteX4" fmla="*/ 112454 w 135424"/>
                  <a:gd name="connsiteY4" fmla="*/ 49370 h 52112"/>
                  <a:gd name="connsiteX5" fmla="*/ 120682 w 135424"/>
                  <a:gd name="connsiteY5" fmla="*/ 52113 h 52112"/>
                  <a:gd name="connsiteX6" fmla="*/ 134395 w 135424"/>
                  <a:gd name="connsiteY6" fmla="*/ 43884 h 52112"/>
                  <a:gd name="connsiteX7" fmla="*/ 126167 w 135424"/>
                  <a:gd name="connsiteY7" fmla="*/ 19200 h 5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424" h="52112">
                    <a:moveTo>
                      <a:pt x="126167" y="19200"/>
                    </a:moveTo>
                    <a:cubicBezTo>
                      <a:pt x="87769" y="0"/>
                      <a:pt x="19200" y="0"/>
                      <a:pt x="16457" y="0"/>
                    </a:cubicBezTo>
                    <a:cubicBezTo>
                      <a:pt x="8228" y="0"/>
                      <a:pt x="0" y="8228"/>
                      <a:pt x="0" y="16457"/>
                    </a:cubicBezTo>
                    <a:cubicBezTo>
                      <a:pt x="0" y="24685"/>
                      <a:pt x="8228" y="32913"/>
                      <a:pt x="16457" y="32913"/>
                    </a:cubicBezTo>
                    <a:cubicBezTo>
                      <a:pt x="35656" y="32913"/>
                      <a:pt x="87769" y="35656"/>
                      <a:pt x="112454" y="49370"/>
                    </a:cubicBezTo>
                    <a:cubicBezTo>
                      <a:pt x="115197" y="49370"/>
                      <a:pt x="117939" y="52113"/>
                      <a:pt x="120682" y="52113"/>
                    </a:cubicBezTo>
                    <a:cubicBezTo>
                      <a:pt x="126167" y="52113"/>
                      <a:pt x="131653" y="49370"/>
                      <a:pt x="134395" y="43884"/>
                    </a:cubicBezTo>
                    <a:cubicBezTo>
                      <a:pt x="137138" y="32913"/>
                      <a:pt x="134395" y="24685"/>
                      <a:pt x="126167" y="19200"/>
                    </a:cubicBezTo>
                    <a:close/>
                  </a:path>
                </a:pathLst>
              </a:custGeom>
              <a:solidFill>
                <a:srgbClr val="000000"/>
              </a:solidFill>
              <a:ln w="27426" cap="flat">
                <a:noFill/>
                <a:prstDash val="solid"/>
                <a:miter/>
              </a:ln>
            </p:spPr>
            <p:txBody>
              <a:bodyPr rtlCol="0" anchor="ctr"/>
              <a:lstStyle/>
              <a:p>
                <a:endParaRPr lang="en-US"/>
              </a:p>
            </p:txBody>
          </p:sp>
          <p:sp>
            <p:nvSpPr>
              <p:cNvPr id="17" name="Freeform 1505">
                <a:extLst>
                  <a:ext uri="{FF2B5EF4-FFF2-40B4-BE49-F238E27FC236}">
                    <a16:creationId xmlns:a16="http://schemas.microsoft.com/office/drawing/2014/main" id="{85945C24-B08E-47B2-1723-44481C8471D8}"/>
                  </a:ext>
                </a:extLst>
              </p:cNvPr>
              <p:cNvSpPr/>
              <p:nvPr/>
            </p:nvSpPr>
            <p:spPr>
              <a:xfrm>
                <a:off x="8833361" y="4024394"/>
                <a:ext cx="270162" cy="91535"/>
              </a:xfrm>
              <a:custGeom>
                <a:avLst/>
                <a:gdLst>
                  <a:gd name="connsiteX0" fmla="*/ 266049 w 270162"/>
                  <a:gd name="connsiteY0" fmla="*/ 47651 h 91535"/>
                  <a:gd name="connsiteX1" fmla="*/ 27428 w 270162"/>
                  <a:gd name="connsiteY1" fmla="*/ 6509 h 91535"/>
                  <a:gd name="connsiteX2" fmla="*/ 0 w 270162"/>
                  <a:gd name="connsiteY2" fmla="*/ 39422 h 91535"/>
                  <a:gd name="connsiteX3" fmla="*/ 0 w 270162"/>
                  <a:gd name="connsiteY3" fmla="*/ 75078 h 91535"/>
                  <a:gd name="connsiteX4" fmla="*/ 16457 w 270162"/>
                  <a:gd name="connsiteY4" fmla="*/ 91535 h 91535"/>
                  <a:gd name="connsiteX5" fmla="*/ 32914 w 270162"/>
                  <a:gd name="connsiteY5" fmla="*/ 75078 h 91535"/>
                  <a:gd name="connsiteX6" fmla="*/ 32914 w 270162"/>
                  <a:gd name="connsiteY6" fmla="*/ 39422 h 91535"/>
                  <a:gd name="connsiteX7" fmla="*/ 32914 w 270162"/>
                  <a:gd name="connsiteY7" fmla="*/ 39422 h 91535"/>
                  <a:gd name="connsiteX8" fmla="*/ 137138 w 270162"/>
                  <a:gd name="connsiteY8" fmla="*/ 33937 h 91535"/>
                  <a:gd name="connsiteX9" fmla="*/ 244106 w 270162"/>
                  <a:gd name="connsiteY9" fmla="*/ 72335 h 91535"/>
                  <a:gd name="connsiteX10" fmla="*/ 266049 w 270162"/>
                  <a:gd name="connsiteY10" fmla="*/ 72335 h 91535"/>
                  <a:gd name="connsiteX11" fmla="*/ 266049 w 270162"/>
                  <a:gd name="connsiteY11" fmla="*/ 47651 h 9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0162" h="91535">
                    <a:moveTo>
                      <a:pt x="266049" y="47651"/>
                    </a:moveTo>
                    <a:cubicBezTo>
                      <a:pt x="205708" y="-12690"/>
                      <a:pt x="79540" y="-1719"/>
                      <a:pt x="27428" y="6509"/>
                    </a:cubicBezTo>
                    <a:cubicBezTo>
                      <a:pt x="10971" y="9252"/>
                      <a:pt x="0" y="22966"/>
                      <a:pt x="0" y="39422"/>
                    </a:cubicBezTo>
                    <a:lnTo>
                      <a:pt x="0" y="75078"/>
                    </a:lnTo>
                    <a:cubicBezTo>
                      <a:pt x="0" y="83307"/>
                      <a:pt x="8228" y="91535"/>
                      <a:pt x="16457" y="91535"/>
                    </a:cubicBezTo>
                    <a:cubicBezTo>
                      <a:pt x="24685" y="91535"/>
                      <a:pt x="32914" y="83307"/>
                      <a:pt x="32914" y="75078"/>
                    </a:cubicBezTo>
                    <a:lnTo>
                      <a:pt x="32914" y="39422"/>
                    </a:lnTo>
                    <a:cubicBezTo>
                      <a:pt x="32914" y="39422"/>
                      <a:pt x="32914" y="39422"/>
                      <a:pt x="32914" y="39422"/>
                    </a:cubicBezTo>
                    <a:cubicBezTo>
                      <a:pt x="52112" y="36680"/>
                      <a:pt x="93254" y="31194"/>
                      <a:pt x="137138" y="33937"/>
                    </a:cubicBezTo>
                    <a:cubicBezTo>
                      <a:pt x="186508" y="36680"/>
                      <a:pt x="222164" y="50394"/>
                      <a:pt x="244106" y="72335"/>
                    </a:cubicBezTo>
                    <a:cubicBezTo>
                      <a:pt x="249592" y="77821"/>
                      <a:pt x="260563" y="77821"/>
                      <a:pt x="266049" y="72335"/>
                    </a:cubicBezTo>
                    <a:cubicBezTo>
                      <a:pt x="271534" y="64107"/>
                      <a:pt x="271534" y="53136"/>
                      <a:pt x="266049" y="47651"/>
                    </a:cubicBezTo>
                    <a:close/>
                  </a:path>
                </a:pathLst>
              </a:custGeom>
              <a:solidFill>
                <a:srgbClr val="000000"/>
              </a:solidFill>
              <a:ln w="27426" cap="flat">
                <a:noFill/>
                <a:prstDash val="solid"/>
                <a:miter/>
              </a:ln>
            </p:spPr>
            <p:txBody>
              <a:bodyPr rtlCol="0" anchor="ctr"/>
              <a:lstStyle/>
              <a:p>
                <a:endParaRPr lang="en-US"/>
              </a:p>
            </p:txBody>
          </p:sp>
          <p:sp>
            <p:nvSpPr>
              <p:cNvPr id="18" name="Freeform 1506">
                <a:extLst>
                  <a:ext uri="{FF2B5EF4-FFF2-40B4-BE49-F238E27FC236}">
                    <a16:creationId xmlns:a16="http://schemas.microsoft.com/office/drawing/2014/main" id="{B32CFB00-5190-F7A9-8A73-CE757AC64233}"/>
                  </a:ext>
                </a:extLst>
              </p:cNvPr>
              <p:cNvSpPr/>
              <p:nvPr/>
            </p:nvSpPr>
            <p:spPr>
              <a:xfrm>
                <a:off x="8764792" y="4579456"/>
                <a:ext cx="32913" cy="101482"/>
              </a:xfrm>
              <a:custGeom>
                <a:avLst/>
                <a:gdLst>
                  <a:gd name="connsiteX0" fmla="*/ 16457 w 32913"/>
                  <a:gd name="connsiteY0" fmla="*/ 0 h 101482"/>
                  <a:gd name="connsiteX1" fmla="*/ 0 w 32913"/>
                  <a:gd name="connsiteY1" fmla="*/ 16457 h 101482"/>
                  <a:gd name="connsiteX2" fmla="*/ 0 w 32913"/>
                  <a:gd name="connsiteY2" fmla="*/ 85026 h 101482"/>
                  <a:gd name="connsiteX3" fmla="*/ 16457 w 32913"/>
                  <a:gd name="connsiteY3" fmla="*/ 101482 h 101482"/>
                  <a:gd name="connsiteX4" fmla="*/ 32914 w 32913"/>
                  <a:gd name="connsiteY4" fmla="*/ 85026 h 101482"/>
                  <a:gd name="connsiteX5" fmla="*/ 32914 w 32913"/>
                  <a:gd name="connsiteY5" fmla="*/ 16457 h 101482"/>
                  <a:gd name="connsiteX6" fmla="*/ 16457 w 32913"/>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101482">
                    <a:moveTo>
                      <a:pt x="16457" y="0"/>
                    </a:moveTo>
                    <a:cubicBezTo>
                      <a:pt x="8228" y="0"/>
                      <a:pt x="0" y="8228"/>
                      <a:pt x="0" y="16457"/>
                    </a:cubicBezTo>
                    <a:lnTo>
                      <a:pt x="0" y="85026"/>
                    </a:lnTo>
                    <a:cubicBezTo>
                      <a:pt x="0" y="93254"/>
                      <a:pt x="8228" y="101482"/>
                      <a:pt x="16457" y="101482"/>
                    </a:cubicBezTo>
                    <a:cubicBezTo>
                      <a:pt x="24685" y="101482"/>
                      <a:pt x="32914" y="93254"/>
                      <a:pt x="32914" y="85026"/>
                    </a:cubicBezTo>
                    <a:lnTo>
                      <a:pt x="32914" y="16457"/>
                    </a:lnTo>
                    <a:cubicBezTo>
                      <a:pt x="32914" y="8228"/>
                      <a:pt x="24685" y="0"/>
                      <a:pt x="16457" y="0"/>
                    </a:cubicBezTo>
                    <a:close/>
                  </a:path>
                </a:pathLst>
              </a:custGeom>
              <a:solidFill>
                <a:srgbClr val="000000"/>
              </a:solidFill>
              <a:ln w="27426" cap="flat">
                <a:noFill/>
                <a:prstDash val="solid"/>
                <a:miter/>
              </a:ln>
            </p:spPr>
            <p:txBody>
              <a:bodyPr rtlCol="0" anchor="ctr"/>
              <a:lstStyle/>
              <a:p>
                <a:endParaRPr lang="en-US"/>
              </a:p>
            </p:txBody>
          </p:sp>
          <p:sp>
            <p:nvSpPr>
              <p:cNvPr id="19" name="Freeform 1507">
                <a:extLst>
                  <a:ext uri="{FF2B5EF4-FFF2-40B4-BE49-F238E27FC236}">
                    <a16:creationId xmlns:a16="http://schemas.microsoft.com/office/drawing/2014/main" id="{7739D1B7-EE49-CDF8-CDAE-B44C2E676303}"/>
                  </a:ext>
                </a:extLst>
              </p:cNvPr>
              <p:cNvSpPr/>
              <p:nvPr/>
            </p:nvSpPr>
            <p:spPr>
              <a:xfrm>
                <a:off x="9140551" y="4579456"/>
                <a:ext cx="32912" cy="101482"/>
              </a:xfrm>
              <a:custGeom>
                <a:avLst/>
                <a:gdLst>
                  <a:gd name="connsiteX0" fmla="*/ 16456 w 32912"/>
                  <a:gd name="connsiteY0" fmla="*/ 0 h 101482"/>
                  <a:gd name="connsiteX1" fmla="*/ 0 w 32912"/>
                  <a:gd name="connsiteY1" fmla="*/ 16457 h 101482"/>
                  <a:gd name="connsiteX2" fmla="*/ 0 w 32912"/>
                  <a:gd name="connsiteY2" fmla="*/ 85026 h 101482"/>
                  <a:gd name="connsiteX3" fmla="*/ 16456 w 32912"/>
                  <a:gd name="connsiteY3" fmla="*/ 101482 h 101482"/>
                  <a:gd name="connsiteX4" fmla="*/ 32913 w 32912"/>
                  <a:gd name="connsiteY4" fmla="*/ 85026 h 101482"/>
                  <a:gd name="connsiteX5" fmla="*/ 32913 w 32912"/>
                  <a:gd name="connsiteY5" fmla="*/ 16457 h 101482"/>
                  <a:gd name="connsiteX6" fmla="*/ 16456 w 32912"/>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01482">
                    <a:moveTo>
                      <a:pt x="16456" y="0"/>
                    </a:moveTo>
                    <a:cubicBezTo>
                      <a:pt x="8228" y="0"/>
                      <a:pt x="0" y="8228"/>
                      <a:pt x="0" y="16457"/>
                    </a:cubicBezTo>
                    <a:lnTo>
                      <a:pt x="0" y="85026"/>
                    </a:lnTo>
                    <a:cubicBezTo>
                      <a:pt x="0" y="93254"/>
                      <a:pt x="8228" y="101482"/>
                      <a:pt x="16456" y="101482"/>
                    </a:cubicBezTo>
                    <a:cubicBezTo>
                      <a:pt x="24685" y="101482"/>
                      <a:pt x="32913" y="93254"/>
                      <a:pt x="32913" y="85026"/>
                    </a:cubicBezTo>
                    <a:lnTo>
                      <a:pt x="32913" y="16457"/>
                    </a:lnTo>
                    <a:cubicBezTo>
                      <a:pt x="32913" y="8228"/>
                      <a:pt x="24685" y="0"/>
                      <a:pt x="16456" y="0"/>
                    </a:cubicBezTo>
                    <a:close/>
                  </a:path>
                </a:pathLst>
              </a:custGeom>
              <a:solidFill>
                <a:srgbClr val="000000"/>
              </a:solidFill>
              <a:ln w="27426" cap="flat">
                <a:noFill/>
                <a:prstDash val="solid"/>
                <a:miter/>
              </a:ln>
            </p:spPr>
            <p:txBody>
              <a:bodyPr rtlCol="0" anchor="ctr"/>
              <a:lstStyle/>
              <a:p>
                <a:endParaRPr lang="en-US"/>
              </a:p>
            </p:txBody>
          </p:sp>
          <p:sp>
            <p:nvSpPr>
              <p:cNvPr id="20" name="Freeform 1508">
                <a:extLst>
                  <a:ext uri="{FF2B5EF4-FFF2-40B4-BE49-F238E27FC236}">
                    <a16:creationId xmlns:a16="http://schemas.microsoft.com/office/drawing/2014/main" id="{4B7D97E2-F8DB-AD31-7A20-C86240D75E2A}"/>
                  </a:ext>
                </a:extLst>
              </p:cNvPr>
              <p:cNvSpPr/>
              <p:nvPr/>
            </p:nvSpPr>
            <p:spPr>
              <a:xfrm>
                <a:off x="8852561" y="4409405"/>
                <a:ext cx="90510" cy="91730"/>
              </a:xfrm>
              <a:custGeom>
                <a:avLst/>
                <a:gdLst>
                  <a:gd name="connsiteX0" fmla="*/ 52112 w 90510"/>
                  <a:gd name="connsiteY0" fmla="*/ 90511 h 91730"/>
                  <a:gd name="connsiteX1" fmla="*/ 52112 w 90510"/>
                  <a:gd name="connsiteY1" fmla="*/ 90511 h 91730"/>
                  <a:gd name="connsiteX2" fmla="*/ 52112 w 90510"/>
                  <a:gd name="connsiteY2" fmla="*/ 90511 h 91730"/>
                  <a:gd name="connsiteX3" fmla="*/ 0 w 90510"/>
                  <a:gd name="connsiteY3" fmla="*/ 16456 h 91730"/>
                  <a:gd name="connsiteX4" fmla="*/ 16456 w 90510"/>
                  <a:gd name="connsiteY4" fmla="*/ 0 h 91730"/>
                  <a:gd name="connsiteX5" fmla="*/ 90511 w 90510"/>
                  <a:gd name="connsiteY5" fmla="*/ 52112 h 91730"/>
                  <a:gd name="connsiteX6" fmla="*/ 52112 w 90510"/>
                  <a:gd name="connsiteY6" fmla="*/ 90511 h 9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0" h="91730">
                    <a:moveTo>
                      <a:pt x="52112" y="90511"/>
                    </a:moveTo>
                    <a:cubicBezTo>
                      <a:pt x="52112" y="90511"/>
                      <a:pt x="52112" y="93254"/>
                      <a:pt x="52112" y="90511"/>
                    </a:cubicBezTo>
                    <a:cubicBezTo>
                      <a:pt x="49369" y="93254"/>
                      <a:pt x="49369" y="90511"/>
                      <a:pt x="52112" y="90511"/>
                    </a:cubicBezTo>
                    <a:lnTo>
                      <a:pt x="0" y="16456"/>
                    </a:lnTo>
                    <a:lnTo>
                      <a:pt x="16456" y="0"/>
                    </a:lnTo>
                    <a:lnTo>
                      <a:pt x="90511" y="52112"/>
                    </a:lnTo>
                    <a:lnTo>
                      <a:pt x="52112" y="90511"/>
                    </a:lnTo>
                    <a:close/>
                  </a:path>
                </a:pathLst>
              </a:custGeom>
              <a:solidFill>
                <a:srgbClr val="00BADE"/>
              </a:solidFill>
              <a:ln w="27426" cap="flat">
                <a:noFill/>
                <a:prstDash val="solid"/>
                <a:miter/>
              </a:ln>
            </p:spPr>
            <p:txBody>
              <a:bodyPr rtlCol="0" anchor="ctr"/>
              <a:lstStyle/>
              <a:p>
                <a:endParaRPr lang="en-US"/>
              </a:p>
            </p:txBody>
          </p:sp>
          <p:sp>
            <p:nvSpPr>
              <p:cNvPr id="21" name="Freeform 1509">
                <a:extLst>
                  <a:ext uri="{FF2B5EF4-FFF2-40B4-BE49-F238E27FC236}">
                    <a16:creationId xmlns:a16="http://schemas.microsoft.com/office/drawing/2014/main" id="{84C623CA-CB5F-37FC-D78F-454A9FF76BAD}"/>
                  </a:ext>
                </a:extLst>
              </p:cNvPr>
              <p:cNvSpPr/>
              <p:nvPr/>
            </p:nvSpPr>
            <p:spPr>
              <a:xfrm>
                <a:off x="8995184" y="4409405"/>
                <a:ext cx="90511" cy="92568"/>
              </a:xfrm>
              <a:custGeom>
                <a:avLst/>
                <a:gdLst>
                  <a:gd name="connsiteX0" fmla="*/ 41142 w 90511"/>
                  <a:gd name="connsiteY0" fmla="*/ 90511 h 92568"/>
                  <a:gd name="connsiteX1" fmla="*/ 41142 w 90511"/>
                  <a:gd name="connsiteY1" fmla="*/ 90511 h 92568"/>
                  <a:gd name="connsiteX2" fmla="*/ 41142 w 90511"/>
                  <a:gd name="connsiteY2" fmla="*/ 90511 h 92568"/>
                  <a:gd name="connsiteX3" fmla="*/ 0 w 90511"/>
                  <a:gd name="connsiteY3" fmla="*/ 52112 h 92568"/>
                  <a:gd name="connsiteX4" fmla="*/ 74055 w 90511"/>
                  <a:gd name="connsiteY4" fmla="*/ 0 h 92568"/>
                  <a:gd name="connsiteX5" fmla="*/ 90512 w 90511"/>
                  <a:gd name="connsiteY5" fmla="*/ 16456 h 92568"/>
                  <a:gd name="connsiteX6" fmla="*/ 41142 w 90511"/>
                  <a:gd name="connsiteY6" fmla="*/ 90511 h 92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11" h="92568">
                    <a:moveTo>
                      <a:pt x="41142" y="90511"/>
                    </a:moveTo>
                    <a:cubicBezTo>
                      <a:pt x="41142" y="90511"/>
                      <a:pt x="41142" y="93254"/>
                      <a:pt x="41142" y="90511"/>
                    </a:cubicBezTo>
                    <a:cubicBezTo>
                      <a:pt x="38399" y="93254"/>
                      <a:pt x="38399" y="93254"/>
                      <a:pt x="41142" y="90511"/>
                    </a:cubicBezTo>
                    <a:lnTo>
                      <a:pt x="0" y="52112"/>
                    </a:lnTo>
                    <a:lnTo>
                      <a:pt x="74055" y="0"/>
                    </a:lnTo>
                    <a:lnTo>
                      <a:pt x="90512" y="16456"/>
                    </a:lnTo>
                    <a:lnTo>
                      <a:pt x="41142" y="90511"/>
                    </a:lnTo>
                    <a:close/>
                  </a:path>
                </a:pathLst>
              </a:custGeom>
              <a:solidFill>
                <a:srgbClr val="00BADE"/>
              </a:solidFill>
              <a:ln w="27426" cap="flat">
                <a:noFill/>
                <a:prstDash val="solid"/>
                <a:miter/>
              </a:ln>
            </p:spPr>
            <p:txBody>
              <a:bodyPr rtlCol="0" anchor="ctr"/>
              <a:lstStyle/>
              <a:p>
                <a:endParaRPr lang="en-US"/>
              </a:p>
            </p:txBody>
          </p:sp>
          <p:sp>
            <p:nvSpPr>
              <p:cNvPr id="22" name="Freeform 1510">
                <a:extLst>
                  <a:ext uri="{FF2B5EF4-FFF2-40B4-BE49-F238E27FC236}">
                    <a16:creationId xmlns:a16="http://schemas.microsoft.com/office/drawing/2014/main" id="{017924CF-D2EF-9EA7-5DE7-634313B43F65}"/>
                  </a:ext>
                </a:extLst>
              </p:cNvPr>
              <p:cNvSpPr/>
              <p:nvPr/>
            </p:nvSpPr>
            <p:spPr>
              <a:xfrm>
                <a:off x="9412085" y="4546543"/>
                <a:ext cx="32912" cy="134395"/>
              </a:xfrm>
              <a:custGeom>
                <a:avLst/>
                <a:gdLst>
                  <a:gd name="connsiteX0" fmla="*/ 16457 w 32912"/>
                  <a:gd name="connsiteY0" fmla="*/ 0 h 134395"/>
                  <a:gd name="connsiteX1" fmla="*/ 0 w 32912"/>
                  <a:gd name="connsiteY1" fmla="*/ 16456 h 134395"/>
                  <a:gd name="connsiteX2" fmla="*/ 0 w 32912"/>
                  <a:gd name="connsiteY2" fmla="*/ 117939 h 134395"/>
                  <a:gd name="connsiteX3" fmla="*/ 16457 w 32912"/>
                  <a:gd name="connsiteY3" fmla="*/ 134395 h 134395"/>
                  <a:gd name="connsiteX4" fmla="*/ 32913 w 32912"/>
                  <a:gd name="connsiteY4" fmla="*/ 117939 h 134395"/>
                  <a:gd name="connsiteX5" fmla="*/ 32913 w 32912"/>
                  <a:gd name="connsiteY5" fmla="*/ 16456 h 134395"/>
                  <a:gd name="connsiteX6" fmla="*/ 16457 w 32912"/>
                  <a:gd name="connsiteY6" fmla="*/ 0 h 1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2" h="134395">
                    <a:moveTo>
                      <a:pt x="16457" y="0"/>
                    </a:moveTo>
                    <a:cubicBezTo>
                      <a:pt x="8228" y="0"/>
                      <a:pt x="0" y="8228"/>
                      <a:pt x="0" y="16456"/>
                    </a:cubicBezTo>
                    <a:lnTo>
                      <a:pt x="0" y="117939"/>
                    </a:lnTo>
                    <a:cubicBezTo>
                      <a:pt x="0" y="126167"/>
                      <a:pt x="8228" y="134395"/>
                      <a:pt x="16457" y="134395"/>
                    </a:cubicBezTo>
                    <a:cubicBezTo>
                      <a:pt x="24685" y="134395"/>
                      <a:pt x="32913" y="126167"/>
                      <a:pt x="32913" y="117939"/>
                    </a:cubicBezTo>
                    <a:lnTo>
                      <a:pt x="32913" y="16456"/>
                    </a:lnTo>
                    <a:cubicBezTo>
                      <a:pt x="32913" y="5485"/>
                      <a:pt x="24685" y="0"/>
                      <a:pt x="16457" y="0"/>
                    </a:cubicBezTo>
                    <a:close/>
                  </a:path>
                </a:pathLst>
              </a:custGeom>
              <a:solidFill>
                <a:srgbClr val="000000"/>
              </a:solidFill>
              <a:ln w="27426" cap="flat">
                <a:noFill/>
                <a:prstDash val="solid"/>
                <a:miter/>
              </a:ln>
            </p:spPr>
            <p:txBody>
              <a:bodyPr rtlCol="0" anchor="ctr"/>
              <a:lstStyle/>
              <a:p>
                <a:endParaRPr lang="en-US"/>
              </a:p>
            </p:txBody>
          </p:sp>
        </p:grpSp>
      </p:grpSp>
      <p:sp>
        <p:nvSpPr>
          <p:cNvPr id="23" name="Arrow: Right 22">
            <a:extLst>
              <a:ext uri="{FF2B5EF4-FFF2-40B4-BE49-F238E27FC236}">
                <a16:creationId xmlns:a16="http://schemas.microsoft.com/office/drawing/2014/main" id="{572D7D8A-0C14-C1F2-17A4-4019FA0057FD}"/>
              </a:ext>
            </a:extLst>
          </p:cNvPr>
          <p:cNvSpPr/>
          <p:nvPr/>
        </p:nvSpPr>
        <p:spPr>
          <a:xfrm>
            <a:off x="8911287" y="3281649"/>
            <a:ext cx="914400" cy="294702"/>
          </a:xfrm>
          <a:prstGeom prst="rightArrow">
            <a:avLst/>
          </a:prstGeom>
          <a:solidFill>
            <a:srgbClr val="FED100"/>
          </a:solidFill>
          <a:ln>
            <a:solidFill>
              <a:srgbClr val="FE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TextBox 23">
            <a:extLst>
              <a:ext uri="{FF2B5EF4-FFF2-40B4-BE49-F238E27FC236}">
                <a16:creationId xmlns:a16="http://schemas.microsoft.com/office/drawing/2014/main" id="{55D11FA6-1086-6286-5AA0-6EC5DD8EA408}"/>
              </a:ext>
            </a:extLst>
          </p:cNvPr>
          <p:cNvSpPr txBox="1"/>
          <p:nvPr/>
        </p:nvSpPr>
        <p:spPr>
          <a:xfrm>
            <a:off x="7127114" y="4275189"/>
            <a:ext cx="1716656" cy="830997"/>
          </a:xfrm>
          <a:prstGeom prst="rect">
            <a:avLst/>
          </a:prstGeom>
          <a:noFill/>
        </p:spPr>
        <p:txBody>
          <a:bodyPr wrap="square" rtlCol="0">
            <a:spAutoFit/>
          </a:bodyPr>
          <a:lstStyle/>
          <a:p>
            <a:pPr algn="ctr"/>
            <a:r>
              <a:rPr lang="en-IE" sz="2400" b="1" dirty="0" err="1">
                <a:solidFill>
                  <a:srgbClr val="1188A3"/>
                </a:solidFill>
              </a:rPr>
              <a:t>Compartir</a:t>
            </a:r>
            <a:r>
              <a:rPr lang="en-IE" sz="2400" b="1" dirty="0">
                <a:solidFill>
                  <a:srgbClr val="1188A3"/>
                </a:solidFill>
              </a:rPr>
              <a:t> </a:t>
            </a:r>
            <a:r>
              <a:rPr lang="en-IE" sz="2400" b="1" dirty="0" err="1">
                <a:solidFill>
                  <a:srgbClr val="1188A3"/>
                </a:solidFill>
              </a:rPr>
              <a:t>información</a:t>
            </a:r>
            <a:endParaRPr lang="en-IE" sz="2400" b="1" dirty="0">
              <a:solidFill>
                <a:srgbClr val="1188A3"/>
              </a:solidFill>
            </a:endParaRPr>
          </a:p>
        </p:txBody>
      </p:sp>
      <p:sp>
        <p:nvSpPr>
          <p:cNvPr id="25" name="TextBox 24">
            <a:extLst>
              <a:ext uri="{FF2B5EF4-FFF2-40B4-BE49-F238E27FC236}">
                <a16:creationId xmlns:a16="http://schemas.microsoft.com/office/drawing/2014/main" id="{FD46E7F5-4F3A-F8DD-1527-9C2933C69739}"/>
              </a:ext>
            </a:extLst>
          </p:cNvPr>
          <p:cNvSpPr txBox="1"/>
          <p:nvPr/>
        </p:nvSpPr>
        <p:spPr>
          <a:xfrm>
            <a:off x="9887778" y="4369805"/>
            <a:ext cx="2000879" cy="830997"/>
          </a:xfrm>
          <a:prstGeom prst="rect">
            <a:avLst/>
          </a:prstGeom>
          <a:noFill/>
        </p:spPr>
        <p:txBody>
          <a:bodyPr wrap="square" rtlCol="0">
            <a:spAutoFit/>
          </a:bodyPr>
          <a:lstStyle/>
          <a:p>
            <a:pPr algn="ctr"/>
            <a:r>
              <a:rPr lang="en-IE" sz="2400" b="1" dirty="0">
                <a:solidFill>
                  <a:srgbClr val="1188A3"/>
                </a:solidFill>
              </a:rPr>
              <a:t>Con </a:t>
            </a:r>
            <a:r>
              <a:rPr lang="en-IE" sz="2400" b="1" dirty="0" err="1">
                <a:solidFill>
                  <a:srgbClr val="1188A3"/>
                </a:solidFill>
              </a:rPr>
              <a:t>los</a:t>
            </a:r>
            <a:r>
              <a:rPr lang="en-IE" sz="2400" b="1" dirty="0">
                <a:solidFill>
                  <a:srgbClr val="1188A3"/>
                </a:solidFill>
              </a:rPr>
              <a:t> </a:t>
            </a:r>
            <a:r>
              <a:rPr lang="en-IE" sz="2400" b="1" dirty="0" err="1">
                <a:solidFill>
                  <a:srgbClr val="1188A3"/>
                </a:solidFill>
              </a:rPr>
              <a:t>consumidores</a:t>
            </a:r>
            <a:endParaRPr lang="en-IE" sz="2400" b="1" dirty="0">
              <a:solidFill>
                <a:srgbClr val="1188A3"/>
              </a:solidFill>
            </a:endParaRPr>
          </a:p>
        </p:txBody>
      </p:sp>
      <p:sp>
        <p:nvSpPr>
          <p:cNvPr id="26" name="Arrow: Right 25">
            <a:extLst>
              <a:ext uri="{FF2B5EF4-FFF2-40B4-BE49-F238E27FC236}">
                <a16:creationId xmlns:a16="http://schemas.microsoft.com/office/drawing/2014/main" id="{403596BF-A74F-EA0C-D1A7-2E63C112A174}"/>
              </a:ext>
            </a:extLst>
          </p:cNvPr>
          <p:cNvSpPr/>
          <p:nvPr/>
        </p:nvSpPr>
        <p:spPr>
          <a:xfrm>
            <a:off x="8966180" y="4543337"/>
            <a:ext cx="914400" cy="294702"/>
          </a:xfrm>
          <a:prstGeom prst="rightArrow">
            <a:avLst/>
          </a:prstGeom>
          <a:solidFill>
            <a:srgbClr val="FED100"/>
          </a:solidFill>
          <a:ln>
            <a:solidFill>
              <a:srgbClr val="FE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972135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platzhalter 1">
            <a:extLst>
              <a:ext uri="{FF2B5EF4-FFF2-40B4-BE49-F238E27FC236}">
                <a16:creationId xmlns:a16="http://schemas.microsoft.com/office/drawing/2014/main" id="{CD443BC0-3131-850F-3E16-A8226D2FD524}"/>
              </a:ext>
            </a:extLst>
          </p:cNvPr>
          <p:cNvSpPr>
            <a:spLocks noGrp="1"/>
          </p:cNvSpPr>
          <p:nvPr>
            <p:ph type="body" sz="quarter" idx="18"/>
          </p:nvPr>
        </p:nvSpPr>
        <p:spPr>
          <a:xfrm>
            <a:off x="172528" y="1476375"/>
            <a:ext cx="6676846" cy="4829534"/>
          </a:xfrm>
        </p:spPr>
        <p:txBody>
          <a:bodyPr vert="horz" lIns="91440" tIns="45720" rIns="91440" bIns="45720" rtlCol="0" anchor="t">
            <a:normAutofit lnSpcReduction="10000"/>
          </a:bodyPr>
          <a:lstStyle/>
          <a:p>
            <a:pPr marL="457200" indent="-457200">
              <a:buFont typeface="+mj-lt"/>
              <a:buAutoNum type="arabicPeriod"/>
            </a:pPr>
            <a:r>
              <a:rPr lang="es-ES" dirty="0"/>
              <a:t>La práctica del marketing innovador apoya la comercialización y el desarrollo de las 4P</a:t>
            </a:r>
          </a:p>
          <a:p>
            <a:pPr marL="457200" indent="-457200">
              <a:buFont typeface="+mj-lt"/>
              <a:buAutoNum type="arabicPeriod"/>
            </a:pPr>
            <a:r>
              <a:rPr lang="es-ES" dirty="0"/>
              <a:t>El marketing innovador crea valor para los clientes</a:t>
            </a:r>
          </a:p>
          <a:p>
            <a:pPr marL="457200" indent="-457200">
              <a:buFont typeface="+mj-lt"/>
              <a:buAutoNum type="arabicPeriod"/>
            </a:pPr>
            <a:r>
              <a:rPr lang="es-ES" dirty="0"/>
              <a:t>El desarrollo de estrategias de marca, nuevos canales de distribución, mecanismos de precios o </a:t>
            </a:r>
            <a:r>
              <a:rPr lang="es-ES" b="1" dirty="0"/>
              <a:t>tipos de comunicación es una tendencia creciente</a:t>
            </a:r>
          </a:p>
          <a:p>
            <a:pPr marL="457200" indent="-457200">
              <a:buFont typeface="+mj-lt"/>
              <a:buAutoNum type="arabicPeriod"/>
            </a:pPr>
            <a:r>
              <a:rPr lang="es-ES" b="1" dirty="0"/>
              <a:t>La digitalización </a:t>
            </a:r>
            <a:r>
              <a:rPr lang="es-ES" dirty="0"/>
              <a:t>es un factor crucial para la innovación en marketing </a:t>
            </a:r>
          </a:p>
          <a:p>
            <a:pPr marL="457200" indent="-457200">
              <a:buFont typeface="+mj-lt"/>
              <a:buAutoNum type="arabicPeriod"/>
            </a:pPr>
            <a:r>
              <a:rPr lang="es-ES" dirty="0"/>
              <a:t>Otra tendencia es el enfoque en la lógica dominante del servicio, las perspectivas de la comunidad de usuarios y la </a:t>
            </a:r>
            <a:r>
              <a:rPr lang="es-ES" dirty="0" err="1"/>
              <a:t>cocreación</a:t>
            </a:r>
            <a:endParaRPr lang="en-GB" dirty="0"/>
          </a:p>
        </p:txBody>
      </p:sp>
      <p:grpSp>
        <p:nvGrpSpPr>
          <p:cNvPr id="15" name="Group 14">
            <a:extLst>
              <a:ext uri="{FF2B5EF4-FFF2-40B4-BE49-F238E27FC236}">
                <a16:creationId xmlns:a16="http://schemas.microsoft.com/office/drawing/2014/main" id="{C2C5A39C-DFA5-326C-F3F5-1DB2EDF8C8F5}"/>
              </a:ext>
            </a:extLst>
          </p:cNvPr>
          <p:cNvGrpSpPr/>
          <p:nvPr/>
        </p:nvGrpSpPr>
        <p:grpSpPr>
          <a:xfrm>
            <a:off x="8872802" y="387158"/>
            <a:ext cx="871667" cy="796161"/>
            <a:chOff x="3907180" y="2351193"/>
            <a:chExt cx="889771" cy="889771"/>
          </a:xfrm>
        </p:grpSpPr>
        <p:sp>
          <p:nvSpPr>
            <p:cNvPr id="16" name="Freeform 322">
              <a:extLst>
                <a:ext uri="{FF2B5EF4-FFF2-40B4-BE49-F238E27FC236}">
                  <a16:creationId xmlns:a16="http://schemas.microsoft.com/office/drawing/2014/main" id="{BFF45685-7567-8709-A24C-3EB54A127781}"/>
                </a:ext>
              </a:extLst>
            </p:cNvPr>
            <p:cNvSpPr/>
            <p:nvPr/>
          </p:nvSpPr>
          <p:spPr>
            <a:xfrm>
              <a:off x="4263992" y="2615866"/>
              <a:ext cx="177051" cy="177051"/>
            </a:xfrm>
            <a:custGeom>
              <a:avLst/>
              <a:gdLst>
                <a:gd name="connsiteX0" fmla="*/ 177051 w 177051"/>
                <a:gd name="connsiteY0" fmla="*/ 93043 h 177051"/>
                <a:gd name="connsiteX1" fmla="*/ 161694 w 177051"/>
                <a:gd name="connsiteY1" fmla="*/ 100269 h 177051"/>
                <a:gd name="connsiteX2" fmla="*/ 154468 w 177051"/>
                <a:gd name="connsiteY2" fmla="*/ 109302 h 177051"/>
                <a:gd name="connsiteX3" fmla="*/ 149951 w 177051"/>
                <a:gd name="connsiteY3" fmla="*/ 120142 h 177051"/>
                <a:gd name="connsiteX4" fmla="*/ 149048 w 177051"/>
                <a:gd name="connsiteY4" fmla="*/ 131885 h 177051"/>
                <a:gd name="connsiteX5" fmla="*/ 154468 w 177051"/>
                <a:gd name="connsiteY5" fmla="*/ 148145 h 177051"/>
                <a:gd name="connsiteX6" fmla="*/ 148145 w 177051"/>
                <a:gd name="connsiteY6" fmla="*/ 154468 h 177051"/>
                <a:gd name="connsiteX7" fmla="*/ 131885 w 177051"/>
                <a:gd name="connsiteY7" fmla="*/ 149048 h 177051"/>
                <a:gd name="connsiteX8" fmla="*/ 120142 w 177051"/>
                <a:gd name="connsiteY8" fmla="*/ 149952 h 177051"/>
                <a:gd name="connsiteX9" fmla="*/ 109302 w 177051"/>
                <a:gd name="connsiteY9" fmla="*/ 154468 h 177051"/>
                <a:gd name="connsiteX10" fmla="*/ 100269 w 177051"/>
                <a:gd name="connsiteY10" fmla="*/ 161695 h 177051"/>
                <a:gd name="connsiteX11" fmla="*/ 93042 w 177051"/>
                <a:gd name="connsiteY11" fmla="*/ 177051 h 177051"/>
                <a:gd name="connsiteX12" fmla="*/ 84009 w 177051"/>
                <a:gd name="connsiteY12" fmla="*/ 177051 h 177051"/>
                <a:gd name="connsiteX13" fmla="*/ 76782 w 177051"/>
                <a:gd name="connsiteY13" fmla="*/ 161695 h 177051"/>
                <a:gd name="connsiteX14" fmla="*/ 67749 w 177051"/>
                <a:gd name="connsiteY14" fmla="*/ 154468 h 177051"/>
                <a:gd name="connsiteX15" fmla="*/ 56909 w 177051"/>
                <a:gd name="connsiteY15" fmla="*/ 149952 h 177051"/>
                <a:gd name="connsiteX16" fmla="*/ 45166 w 177051"/>
                <a:gd name="connsiteY16" fmla="*/ 149048 h 177051"/>
                <a:gd name="connsiteX17" fmla="*/ 28906 w 177051"/>
                <a:gd name="connsiteY17" fmla="*/ 154468 h 177051"/>
                <a:gd name="connsiteX18" fmla="*/ 22583 w 177051"/>
                <a:gd name="connsiteY18" fmla="*/ 148145 h 177051"/>
                <a:gd name="connsiteX19" fmla="*/ 28003 w 177051"/>
                <a:gd name="connsiteY19" fmla="*/ 131885 h 177051"/>
                <a:gd name="connsiteX20" fmla="*/ 27100 w 177051"/>
                <a:gd name="connsiteY20" fmla="*/ 120142 h 177051"/>
                <a:gd name="connsiteX21" fmla="*/ 22583 w 177051"/>
                <a:gd name="connsiteY21" fmla="*/ 109302 h 177051"/>
                <a:gd name="connsiteX22" fmla="*/ 15356 w 177051"/>
                <a:gd name="connsiteY22" fmla="*/ 100269 h 177051"/>
                <a:gd name="connsiteX23" fmla="*/ 0 w 177051"/>
                <a:gd name="connsiteY23" fmla="*/ 93043 h 177051"/>
                <a:gd name="connsiteX24" fmla="*/ 0 w 177051"/>
                <a:gd name="connsiteY24" fmla="*/ 84009 h 177051"/>
                <a:gd name="connsiteX25" fmla="*/ 15356 w 177051"/>
                <a:gd name="connsiteY25" fmla="*/ 76782 h 177051"/>
                <a:gd name="connsiteX26" fmla="*/ 22583 w 177051"/>
                <a:gd name="connsiteY26" fmla="*/ 67749 h 177051"/>
                <a:gd name="connsiteX27" fmla="*/ 27100 w 177051"/>
                <a:gd name="connsiteY27" fmla="*/ 56910 h 177051"/>
                <a:gd name="connsiteX28" fmla="*/ 28003 w 177051"/>
                <a:gd name="connsiteY28" fmla="*/ 45166 h 177051"/>
                <a:gd name="connsiteX29" fmla="*/ 22583 w 177051"/>
                <a:gd name="connsiteY29" fmla="*/ 28906 h 177051"/>
                <a:gd name="connsiteX30" fmla="*/ 28906 w 177051"/>
                <a:gd name="connsiteY30" fmla="*/ 22583 h 177051"/>
                <a:gd name="connsiteX31" fmla="*/ 45166 w 177051"/>
                <a:gd name="connsiteY31" fmla="*/ 28003 h 177051"/>
                <a:gd name="connsiteX32" fmla="*/ 56909 w 177051"/>
                <a:gd name="connsiteY32" fmla="*/ 27100 h 177051"/>
                <a:gd name="connsiteX33" fmla="*/ 67749 w 177051"/>
                <a:gd name="connsiteY33" fmla="*/ 22583 h 177051"/>
                <a:gd name="connsiteX34" fmla="*/ 76782 w 177051"/>
                <a:gd name="connsiteY34" fmla="*/ 15357 h 177051"/>
                <a:gd name="connsiteX35" fmla="*/ 84009 w 177051"/>
                <a:gd name="connsiteY35" fmla="*/ 0 h 177051"/>
                <a:gd name="connsiteX36" fmla="*/ 93042 w 177051"/>
                <a:gd name="connsiteY36" fmla="*/ 0 h 177051"/>
                <a:gd name="connsiteX37" fmla="*/ 100269 w 177051"/>
                <a:gd name="connsiteY37" fmla="*/ 15357 h 177051"/>
                <a:gd name="connsiteX38" fmla="*/ 109302 w 177051"/>
                <a:gd name="connsiteY38" fmla="*/ 22583 h 177051"/>
                <a:gd name="connsiteX39" fmla="*/ 120142 w 177051"/>
                <a:gd name="connsiteY39" fmla="*/ 27100 h 177051"/>
                <a:gd name="connsiteX40" fmla="*/ 131885 w 177051"/>
                <a:gd name="connsiteY40" fmla="*/ 28003 h 177051"/>
                <a:gd name="connsiteX41" fmla="*/ 148145 w 177051"/>
                <a:gd name="connsiteY41" fmla="*/ 22583 h 177051"/>
                <a:gd name="connsiteX42" fmla="*/ 154468 w 177051"/>
                <a:gd name="connsiteY42" fmla="*/ 28906 h 177051"/>
                <a:gd name="connsiteX43" fmla="*/ 149048 w 177051"/>
                <a:gd name="connsiteY43" fmla="*/ 45166 h 177051"/>
                <a:gd name="connsiteX44" fmla="*/ 149951 w 177051"/>
                <a:gd name="connsiteY44" fmla="*/ 56910 h 177051"/>
                <a:gd name="connsiteX45" fmla="*/ 154468 w 177051"/>
                <a:gd name="connsiteY45" fmla="*/ 67749 h 177051"/>
                <a:gd name="connsiteX46" fmla="*/ 161694 w 177051"/>
                <a:gd name="connsiteY46" fmla="*/ 76782 h 177051"/>
                <a:gd name="connsiteX47" fmla="*/ 177051 w 177051"/>
                <a:gd name="connsiteY47" fmla="*/ 84009 h 177051"/>
                <a:gd name="connsiteX48" fmla="*/ 177051 w 177051"/>
                <a:gd name="connsiteY48" fmla="*/ 93043 h 177051"/>
                <a:gd name="connsiteX49" fmla="*/ 177051 w 177051"/>
                <a:gd name="connsiteY49" fmla="*/ 93043 h 1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7051" h="177051">
                  <a:moveTo>
                    <a:pt x="177051" y="93043"/>
                  </a:moveTo>
                  <a:lnTo>
                    <a:pt x="161694" y="100269"/>
                  </a:lnTo>
                  <a:cubicBezTo>
                    <a:pt x="158081" y="102076"/>
                    <a:pt x="155371" y="105689"/>
                    <a:pt x="154468" y="109302"/>
                  </a:cubicBezTo>
                  <a:cubicBezTo>
                    <a:pt x="153565" y="112915"/>
                    <a:pt x="151758" y="116529"/>
                    <a:pt x="149951" y="120142"/>
                  </a:cubicBezTo>
                  <a:cubicBezTo>
                    <a:pt x="148145" y="123755"/>
                    <a:pt x="148145" y="127369"/>
                    <a:pt x="149048" y="131885"/>
                  </a:cubicBezTo>
                  <a:lnTo>
                    <a:pt x="154468" y="148145"/>
                  </a:lnTo>
                  <a:cubicBezTo>
                    <a:pt x="152661" y="149952"/>
                    <a:pt x="149951" y="152662"/>
                    <a:pt x="148145" y="154468"/>
                  </a:cubicBezTo>
                  <a:lnTo>
                    <a:pt x="131885" y="149048"/>
                  </a:lnTo>
                  <a:cubicBezTo>
                    <a:pt x="128272" y="148145"/>
                    <a:pt x="123755" y="148145"/>
                    <a:pt x="120142" y="149952"/>
                  </a:cubicBezTo>
                  <a:cubicBezTo>
                    <a:pt x="116528" y="151758"/>
                    <a:pt x="112915" y="153565"/>
                    <a:pt x="109302" y="154468"/>
                  </a:cubicBezTo>
                  <a:cubicBezTo>
                    <a:pt x="105689" y="155371"/>
                    <a:pt x="102075" y="158081"/>
                    <a:pt x="100269" y="161695"/>
                  </a:cubicBezTo>
                  <a:lnTo>
                    <a:pt x="93042" y="177051"/>
                  </a:lnTo>
                  <a:lnTo>
                    <a:pt x="84009" y="177051"/>
                  </a:lnTo>
                  <a:lnTo>
                    <a:pt x="76782" y="161695"/>
                  </a:lnTo>
                  <a:cubicBezTo>
                    <a:pt x="74976" y="158081"/>
                    <a:pt x="71362" y="155371"/>
                    <a:pt x="67749" y="154468"/>
                  </a:cubicBezTo>
                  <a:cubicBezTo>
                    <a:pt x="64136" y="153565"/>
                    <a:pt x="60523" y="151758"/>
                    <a:pt x="56909" y="149952"/>
                  </a:cubicBezTo>
                  <a:cubicBezTo>
                    <a:pt x="53296" y="148145"/>
                    <a:pt x="49683" y="148145"/>
                    <a:pt x="45166" y="149048"/>
                  </a:cubicBezTo>
                  <a:lnTo>
                    <a:pt x="28906" y="154468"/>
                  </a:lnTo>
                  <a:cubicBezTo>
                    <a:pt x="27100" y="152662"/>
                    <a:pt x="24390" y="149952"/>
                    <a:pt x="22583" y="148145"/>
                  </a:cubicBezTo>
                  <a:lnTo>
                    <a:pt x="28003" y="131885"/>
                  </a:lnTo>
                  <a:cubicBezTo>
                    <a:pt x="28906" y="128272"/>
                    <a:pt x="28906" y="123755"/>
                    <a:pt x="27100" y="120142"/>
                  </a:cubicBezTo>
                  <a:cubicBezTo>
                    <a:pt x="25293" y="116529"/>
                    <a:pt x="23486" y="112915"/>
                    <a:pt x="22583" y="109302"/>
                  </a:cubicBezTo>
                  <a:cubicBezTo>
                    <a:pt x="21680" y="105689"/>
                    <a:pt x="18970" y="102076"/>
                    <a:pt x="15356" y="100269"/>
                  </a:cubicBezTo>
                  <a:lnTo>
                    <a:pt x="0" y="93043"/>
                  </a:lnTo>
                  <a:lnTo>
                    <a:pt x="0" y="84009"/>
                  </a:lnTo>
                  <a:lnTo>
                    <a:pt x="15356" y="76782"/>
                  </a:lnTo>
                  <a:cubicBezTo>
                    <a:pt x="18970" y="74976"/>
                    <a:pt x="21680" y="71363"/>
                    <a:pt x="22583" y="67749"/>
                  </a:cubicBezTo>
                  <a:cubicBezTo>
                    <a:pt x="23486" y="64136"/>
                    <a:pt x="25293" y="60523"/>
                    <a:pt x="27100" y="56910"/>
                  </a:cubicBezTo>
                  <a:cubicBezTo>
                    <a:pt x="28906" y="53296"/>
                    <a:pt x="28906" y="49683"/>
                    <a:pt x="28003" y="45166"/>
                  </a:cubicBezTo>
                  <a:lnTo>
                    <a:pt x="22583" y="28906"/>
                  </a:lnTo>
                  <a:cubicBezTo>
                    <a:pt x="24390" y="27100"/>
                    <a:pt x="27100" y="24390"/>
                    <a:pt x="28906" y="22583"/>
                  </a:cubicBezTo>
                  <a:lnTo>
                    <a:pt x="45166" y="28003"/>
                  </a:lnTo>
                  <a:cubicBezTo>
                    <a:pt x="48779" y="28906"/>
                    <a:pt x="53296" y="28906"/>
                    <a:pt x="56909" y="27100"/>
                  </a:cubicBezTo>
                  <a:cubicBezTo>
                    <a:pt x="60523" y="25293"/>
                    <a:pt x="64136" y="23487"/>
                    <a:pt x="67749" y="22583"/>
                  </a:cubicBezTo>
                  <a:cubicBezTo>
                    <a:pt x="71362" y="21680"/>
                    <a:pt x="74976" y="18970"/>
                    <a:pt x="76782" y="15357"/>
                  </a:cubicBezTo>
                  <a:lnTo>
                    <a:pt x="84009" y="0"/>
                  </a:lnTo>
                  <a:lnTo>
                    <a:pt x="93042" y="0"/>
                  </a:lnTo>
                  <a:lnTo>
                    <a:pt x="100269" y="15357"/>
                  </a:lnTo>
                  <a:cubicBezTo>
                    <a:pt x="102075" y="18970"/>
                    <a:pt x="105689" y="21680"/>
                    <a:pt x="109302" y="22583"/>
                  </a:cubicBezTo>
                  <a:cubicBezTo>
                    <a:pt x="112915" y="23487"/>
                    <a:pt x="116528" y="25293"/>
                    <a:pt x="120142" y="27100"/>
                  </a:cubicBezTo>
                  <a:cubicBezTo>
                    <a:pt x="123755" y="28906"/>
                    <a:pt x="127368" y="28906"/>
                    <a:pt x="131885" y="28003"/>
                  </a:cubicBezTo>
                  <a:lnTo>
                    <a:pt x="148145" y="22583"/>
                  </a:lnTo>
                  <a:cubicBezTo>
                    <a:pt x="149951" y="24390"/>
                    <a:pt x="152661" y="27100"/>
                    <a:pt x="154468" y="28906"/>
                  </a:cubicBezTo>
                  <a:lnTo>
                    <a:pt x="149048" y="45166"/>
                  </a:lnTo>
                  <a:cubicBezTo>
                    <a:pt x="148145" y="48780"/>
                    <a:pt x="148145" y="53296"/>
                    <a:pt x="149951" y="56910"/>
                  </a:cubicBezTo>
                  <a:cubicBezTo>
                    <a:pt x="151758" y="60523"/>
                    <a:pt x="153565" y="64136"/>
                    <a:pt x="154468" y="67749"/>
                  </a:cubicBezTo>
                  <a:cubicBezTo>
                    <a:pt x="155371" y="71363"/>
                    <a:pt x="158081" y="74976"/>
                    <a:pt x="161694" y="76782"/>
                  </a:cubicBezTo>
                  <a:lnTo>
                    <a:pt x="177051" y="84009"/>
                  </a:lnTo>
                  <a:lnTo>
                    <a:pt x="177051" y="93043"/>
                  </a:lnTo>
                  <a:lnTo>
                    <a:pt x="177051" y="93043"/>
                  </a:lnTo>
                  <a:close/>
                </a:path>
              </a:pathLst>
            </a:custGeom>
            <a:solidFill>
              <a:srgbClr val="00BADE"/>
            </a:solidFill>
            <a:ln w="9028" cap="flat">
              <a:noFill/>
              <a:prstDash val="solid"/>
              <a:miter/>
            </a:ln>
          </p:spPr>
          <p:txBody>
            <a:bodyPr rtlCol="0" anchor="ctr"/>
            <a:lstStyle/>
            <a:p>
              <a:endParaRPr lang="en-US"/>
            </a:p>
          </p:txBody>
        </p:sp>
        <p:grpSp>
          <p:nvGrpSpPr>
            <p:cNvPr id="17" name="Graphic 2">
              <a:extLst>
                <a:ext uri="{FF2B5EF4-FFF2-40B4-BE49-F238E27FC236}">
                  <a16:creationId xmlns:a16="http://schemas.microsoft.com/office/drawing/2014/main" id="{FF55AF65-84DB-39C7-D01A-FBE81B1192E7}"/>
                </a:ext>
              </a:extLst>
            </p:cNvPr>
            <p:cNvGrpSpPr/>
            <p:nvPr/>
          </p:nvGrpSpPr>
          <p:grpSpPr>
            <a:xfrm>
              <a:off x="3907180" y="2351193"/>
              <a:ext cx="889771" cy="889771"/>
              <a:chOff x="3907180" y="2351193"/>
              <a:chExt cx="889771" cy="889771"/>
            </a:xfrm>
          </p:grpSpPr>
          <p:grpSp>
            <p:nvGrpSpPr>
              <p:cNvPr id="18" name="Graphic 2">
                <a:extLst>
                  <a:ext uri="{FF2B5EF4-FFF2-40B4-BE49-F238E27FC236}">
                    <a16:creationId xmlns:a16="http://schemas.microsoft.com/office/drawing/2014/main" id="{A74AD736-71AE-74AC-A8A3-B61B4B91FAE1}"/>
                  </a:ext>
                </a:extLst>
              </p:cNvPr>
              <p:cNvGrpSpPr/>
              <p:nvPr/>
            </p:nvGrpSpPr>
            <p:grpSpPr>
              <a:xfrm>
                <a:off x="3907180" y="2351193"/>
                <a:ext cx="889771" cy="889771"/>
                <a:chOff x="3907180" y="2351193"/>
                <a:chExt cx="889771" cy="889771"/>
              </a:xfrm>
              <a:solidFill>
                <a:srgbClr val="010101"/>
              </a:solidFill>
            </p:grpSpPr>
            <p:sp>
              <p:nvSpPr>
                <p:cNvPr id="20" name="Freeform 326">
                  <a:extLst>
                    <a:ext uri="{FF2B5EF4-FFF2-40B4-BE49-F238E27FC236}">
                      <a16:creationId xmlns:a16="http://schemas.microsoft.com/office/drawing/2014/main" id="{15713607-6647-4A30-F442-5E618B5F548D}"/>
                    </a:ext>
                  </a:extLst>
                </p:cNvPr>
                <p:cNvSpPr/>
                <p:nvPr/>
              </p:nvSpPr>
              <p:spPr>
                <a:xfrm>
                  <a:off x="4263088" y="2943656"/>
                  <a:ext cx="160962" cy="294598"/>
                </a:xfrm>
                <a:custGeom>
                  <a:avLst/>
                  <a:gdLst>
                    <a:gd name="connsiteX0" fmla="*/ 130982 w 160962"/>
                    <a:gd name="connsiteY0" fmla="*/ 66059 h 294598"/>
                    <a:gd name="connsiteX1" fmla="*/ 130982 w 160962"/>
                    <a:gd name="connsiteY1" fmla="*/ 36249 h 294598"/>
                    <a:gd name="connsiteX2" fmla="*/ 94849 w 160962"/>
                    <a:gd name="connsiteY2" fmla="*/ 1923 h 294598"/>
                    <a:gd name="connsiteX3" fmla="*/ 48779 w 160962"/>
                    <a:gd name="connsiteY3" fmla="*/ 10956 h 294598"/>
                    <a:gd name="connsiteX4" fmla="*/ 29810 w 160962"/>
                    <a:gd name="connsiteY4" fmla="*/ 49799 h 294598"/>
                    <a:gd name="connsiteX5" fmla="*/ 32520 w 160962"/>
                    <a:gd name="connsiteY5" fmla="*/ 65155 h 294598"/>
                    <a:gd name="connsiteX6" fmla="*/ 0 w 160962"/>
                    <a:gd name="connsiteY6" fmla="*/ 106708 h 294598"/>
                    <a:gd name="connsiteX7" fmla="*/ 0 w 160962"/>
                    <a:gd name="connsiteY7" fmla="*/ 191620 h 294598"/>
                    <a:gd name="connsiteX8" fmla="*/ 14453 w 160962"/>
                    <a:gd name="connsiteY8" fmla="*/ 206074 h 294598"/>
                    <a:gd name="connsiteX9" fmla="*/ 14453 w 160962"/>
                    <a:gd name="connsiteY9" fmla="*/ 206074 h 294598"/>
                    <a:gd name="connsiteX10" fmla="*/ 28906 w 160962"/>
                    <a:gd name="connsiteY10" fmla="*/ 206074 h 294598"/>
                    <a:gd name="connsiteX11" fmla="*/ 28906 w 160962"/>
                    <a:gd name="connsiteY11" fmla="*/ 280146 h 294598"/>
                    <a:gd name="connsiteX12" fmla="*/ 43359 w 160962"/>
                    <a:gd name="connsiteY12" fmla="*/ 294599 h 294598"/>
                    <a:gd name="connsiteX13" fmla="*/ 43359 w 160962"/>
                    <a:gd name="connsiteY13" fmla="*/ 294599 h 294598"/>
                    <a:gd name="connsiteX14" fmla="*/ 117432 w 160962"/>
                    <a:gd name="connsiteY14" fmla="*/ 294599 h 294598"/>
                    <a:gd name="connsiteX15" fmla="*/ 131885 w 160962"/>
                    <a:gd name="connsiteY15" fmla="*/ 280146 h 294598"/>
                    <a:gd name="connsiteX16" fmla="*/ 131885 w 160962"/>
                    <a:gd name="connsiteY16" fmla="*/ 280146 h 294598"/>
                    <a:gd name="connsiteX17" fmla="*/ 131885 w 160962"/>
                    <a:gd name="connsiteY17" fmla="*/ 206074 h 294598"/>
                    <a:gd name="connsiteX18" fmla="*/ 146338 w 160962"/>
                    <a:gd name="connsiteY18" fmla="*/ 206074 h 294598"/>
                    <a:gd name="connsiteX19" fmla="*/ 160791 w 160962"/>
                    <a:gd name="connsiteY19" fmla="*/ 191620 h 294598"/>
                    <a:gd name="connsiteX20" fmla="*/ 160791 w 160962"/>
                    <a:gd name="connsiteY20" fmla="*/ 191620 h 294598"/>
                    <a:gd name="connsiteX21" fmla="*/ 160791 w 160962"/>
                    <a:gd name="connsiteY21" fmla="*/ 106708 h 294598"/>
                    <a:gd name="connsiteX22" fmla="*/ 130982 w 160962"/>
                    <a:gd name="connsiteY22" fmla="*/ 66059 h 294598"/>
                    <a:gd name="connsiteX23" fmla="*/ 133692 w 160962"/>
                    <a:gd name="connsiteY23" fmla="*/ 178070 h 294598"/>
                    <a:gd name="connsiteX24" fmla="*/ 119239 w 160962"/>
                    <a:gd name="connsiteY24" fmla="*/ 178070 h 294598"/>
                    <a:gd name="connsiteX25" fmla="*/ 104785 w 160962"/>
                    <a:gd name="connsiteY25" fmla="*/ 192524 h 294598"/>
                    <a:gd name="connsiteX26" fmla="*/ 104785 w 160962"/>
                    <a:gd name="connsiteY26" fmla="*/ 192524 h 294598"/>
                    <a:gd name="connsiteX27" fmla="*/ 104785 w 160962"/>
                    <a:gd name="connsiteY27" fmla="*/ 266596 h 294598"/>
                    <a:gd name="connsiteX28" fmla="*/ 59619 w 160962"/>
                    <a:gd name="connsiteY28" fmla="*/ 266596 h 294598"/>
                    <a:gd name="connsiteX29" fmla="*/ 59619 w 160962"/>
                    <a:gd name="connsiteY29" fmla="*/ 192524 h 294598"/>
                    <a:gd name="connsiteX30" fmla="*/ 45166 w 160962"/>
                    <a:gd name="connsiteY30" fmla="*/ 178070 h 294598"/>
                    <a:gd name="connsiteX31" fmla="*/ 45166 w 160962"/>
                    <a:gd name="connsiteY31" fmla="*/ 178070 h 294598"/>
                    <a:gd name="connsiteX32" fmla="*/ 30713 w 160962"/>
                    <a:gd name="connsiteY32" fmla="*/ 178070 h 294598"/>
                    <a:gd name="connsiteX33" fmla="*/ 30713 w 160962"/>
                    <a:gd name="connsiteY33" fmla="*/ 107611 h 294598"/>
                    <a:gd name="connsiteX34" fmla="*/ 45166 w 160962"/>
                    <a:gd name="connsiteY34" fmla="*/ 94061 h 294598"/>
                    <a:gd name="connsiteX35" fmla="*/ 60523 w 160962"/>
                    <a:gd name="connsiteY35" fmla="*/ 94061 h 294598"/>
                    <a:gd name="connsiteX36" fmla="*/ 74976 w 160962"/>
                    <a:gd name="connsiteY36" fmla="*/ 79608 h 294598"/>
                    <a:gd name="connsiteX37" fmla="*/ 68652 w 160962"/>
                    <a:gd name="connsiteY37" fmla="*/ 67865 h 294598"/>
                    <a:gd name="connsiteX38" fmla="*/ 63233 w 160962"/>
                    <a:gd name="connsiteY38" fmla="*/ 40766 h 294598"/>
                    <a:gd name="connsiteX39" fmla="*/ 67749 w 160962"/>
                    <a:gd name="connsiteY39" fmla="*/ 36249 h 294598"/>
                    <a:gd name="connsiteX40" fmla="*/ 88526 w 160962"/>
                    <a:gd name="connsiteY40" fmla="*/ 32636 h 294598"/>
                    <a:gd name="connsiteX41" fmla="*/ 103882 w 160962"/>
                    <a:gd name="connsiteY41" fmla="*/ 46185 h 294598"/>
                    <a:gd name="connsiteX42" fmla="*/ 95752 w 160962"/>
                    <a:gd name="connsiteY42" fmla="*/ 68769 h 294598"/>
                    <a:gd name="connsiteX43" fmla="*/ 92139 w 160962"/>
                    <a:gd name="connsiteY43" fmla="*/ 89545 h 294598"/>
                    <a:gd name="connsiteX44" fmla="*/ 103882 w 160962"/>
                    <a:gd name="connsiteY44" fmla="*/ 95868 h 294598"/>
                    <a:gd name="connsiteX45" fmla="*/ 119239 w 160962"/>
                    <a:gd name="connsiteY45" fmla="*/ 95868 h 294598"/>
                    <a:gd name="connsiteX46" fmla="*/ 133692 w 160962"/>
                    <a:gd name="connsiteY46" fmla="*/ 109418 h 294598"/>
                    <a:gd name="connsiteX47" fmla="*/ 133692 w 160962"/>
                    <a:gd name="connsiteY47" fmla="*/ 178070 h 29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0962" h="294598">
                      <a:moveTo>
                        <a:pt x="130982" y="66059"/>
                      </a:moveTo>
                      <a:cubicBezTo>
                        <a:pt x="133692" y="56122"/>
                        <a:pt x="134595" y="46185"/>
                        <a:pt x="130982" y="36249"/>
                      </a:cubicBezTo>
                      <a:cubicBezTo>
                        <a:pt x="125562" y="19086"/>
                        <a:pt x="112012" y="6439"/>
                        <a:pt x="94849" y="1923"/>
                      </a:cubicBezTo>
                      <a:cubicBezTo>
                        <a:pt x="78589" y="-2594"/>
                        <a:pt x="61426" y="1019"/>
                        <a:pt x="48779" y="10956"/>
                      </a:cubicBezTo>
                      <a:cubicBezTo>
                        <a:pt x="36133" y="19989"/>
                        <a:pt x="29810" y="34442"/>
                        <a:pt x="29810" y="49799"/>
                      </a:cubicBezTo>
                      <a:cubicBezTo>
                        <a:pt x="29810" y="55219"/>
                        <a:pt x="30713" y="59735"/>
                        <a:pt x="32520" y="65155"/>
                      </a:cubicBezTo>
                      <a:cubicBezTo>
                        <a:pt x="13550" y="70575"/>
                        <a:pt x="903" y="86835"/>
                        <a:pt x="0" y="106708"/>
                      </a:cubicBezTo>
                      <a:lnTo>
                        <a:pt x="0" y="191620"/>
                      </a:lnTo>
                      <a:cubicBezTo>
                        <a:pt x="0" y="199750"/>
                        <a:pt x="6323" y="206074"/>
                        <a:pt x="14453" y="206074"/>
                      </a:cubicBezTo>
                      <a:cubicBezTo>
                        <a:pt x="14453" y="206074"/>
                        <a:pt x="14453" y="206074"/>
                        <a:pt x="14453" y="206074"/>
                      </a:cubicBezTo>
                      <a:lnTo>
                        <a:pt x="28906" y="206074"/>
                      </a:lnTo>
                      <a:lnTo>
                        <a:pt x="28906" y="280146"/>
                      </a:lnTo>
                      <a:cubicBezTo>
                        <a:pt x="28906" y="288276"/>
                        <a:pt x="35230" y="294599"/>
                        <a:pt x="43359" y="294599"/>
                      </a:cubicBezTo>
                      <a:cubicBezTo>
                        <a:pt x="43359" y="294599"/>
                        <a:pt x="43359" y="294599"/>
                        <a:pt x="43359" y="294599"/>
                      </a:cubicBezTo>
                      <a:lnTo>
                        <a:pt x="117432" y="294599"/>
                      </a:lnTo>
                      <a:cubicBezTo>
                        <a:pt x="125562" y="294599"/>
                        <a:pt x="131885" y="288276"/>
                        <a:pt x="131885" y="280146"/>
                      </a:cubicBezTo>
                      <a:cubicBezTo>
                        <a:pt x="131885" y="280146"/>
                        <a:pt x="131885" y="280146"/>
                        <a:pt x="131885" y="280146"/>
                      </a:cubicBezTo>
                      <a:lnTo>
                        <a:pt x="131885" y="206074"/>
                      </a:lnTo>
                      <a:lnTo>
                        <a:pt x="146338" y="206074"/>
                      </a:lnTo>
                      <a:cubicBezTo>
                        <a:pt x="154468" y="206074"/>
                        <a:pt x="160791" y="199750"/>
                        <a:pt x="160791" y="191620"/>
                      </a:cubicBezTo>
                      <a:cubicBezTo>
                        <a:pt x="160791" y="191620"/>
                        <a:pt x="160791" y="191620"/>
                        <a:pt x="160791" y="191620"/>
                      </a:cubicBezTo>
                      <a:lnTo>
                        <a:pt x="160791" y="106708"/>
                      </a:lnTo>
                      <a:cubicBezTo>
                        <a:pt x="162598" y="88642"/>
                        <a:pt x="149951" y="71478"/>
                        <a:pt x="130982" y="66059"/>
                      </a:cubicBezTo>
                      <a:close/>
                      <a:moveTo>
                        <a:pt x="133692" y="178070"/>
                      </a:moveTo>
                      <a:lnTo>
                        <a:pt x="119239" y="178070"/>
                      </a:lnTo>
                      <a:cubicBezTo>
                        <a:pt x="111109" y="178070"/>
                        <a:pt x="104785" y="184394"/>
                        <a:pt x="104785" y="192524"/>
                      </a:cubicBezTo>
                      <a:cubicBezTo>
                        <a:pt x="104785" y="192524"/>
                        <a:pt x="104785" y="192524"/>
                        <a:pt x="104785" y="192524"/>
                      </a:cubicBezTo>
                      <a:lnTo>
                        <a:pt x="104785" y="266596"/>
                      </a:lnTo>
                      <a:lnTo>
                        <a:pt x="59619" y="266596"/>
                      </a:lnTo>
                      <a:lnTo>
                        <a:pt x="59619" y="192524"/>
                      </a:lnTo>
                      <a:cubicBezTo>
                        <a:pt x="59619" y="184394"/>
                        <a:pt x="53296" y="178070"/>
                        <a:pt x="45166" y="178070"/>
                      </a:cubicBezTo>
                      <a:cubicBezTo>
                        <a:pt x="45166" y="178070"/>
                        <a:pt x="45166" y="178070"/>
                        <a:pt x="45166" y="178070"/>
                      </a:cubicBezTo>
                      <a:lnTo>
                        <a:pt x="30713" y="178070"/>
                      </a:lnTo>
                      <a:lnTo>
                        <a:pt x="30713" y="107611"/>
                      </a:lnTo>
                      <a:cubicBezTo>
                        <a:pt x="30713" y="99482"/>
                        <a:pt x="37940" y="94061"/>
                        <a:pt x="45166" y="94061"/>
                      </a:cubicBezTo>
                      <a:lnTo>
                        <a:pt x="60523" y="94061"/>
                      </a:lnTo>
                      <a:cubicBezTo>
                        <a:pt x="68652" y="94061"/>
                        <a:pt x="74976" y="87738"/>
                        <a:pt x="74976" y="79608"/>
                      </a:cubicBezTo>
                      <a:cubicBezTo>
                        <a:pt x="74976" y="75092"/>
                        <a:pt x="72266" y="70575"/>
                        <a:pt x="68652" y="67865"/>
                      </a:cubicBezTo>
                      <a:cubicBezTo>
                        <a:pt x="59619" y="61542"/>
                        <a:pt x="56909" y="49799"/>
                        <a:pt x="63233" y="40766"/>
                      </a:cubicBezTo>
                      <a:cubicBezTo>
                        <a:pt x="64136" y="38959"/>
                        <a:pt x="65942" y="37152"/>
                        <a:pt x="67749" y="36249"/>
                      </a:cubicBezTo>
                      <a:cubicBezTo>
                        <a:pt x="74072" y="31733"/>
                        <a:pt x="81299" y="29926"/>
                        <a:pt x="88526" y="32636"/>
                      </a:cubicBezTo>
                      <a:cubicBezTo>
                        <a:pt x="95752" y="34442"/>
                        <a:pt x="101172" y="39862"/>
                        <a:pt x="103882" y="46185"/>
                      </a:cubicBezTo>
                      <a:cubicBezTo>
                        <a:pt x="106592" y="54316"/>
                        <a:pt x="102979" y="63349"/>
                        <a:pt x="95752" y="68769"/>
                      </a:cubicBezTo>
                      <a:cubicBezTo>
                        <a:pt x="89429" y="73285"/>
                        <a:pt x="87622" y="83221"/>
                        <a:pt x="92139" y="89545"/>
                      </a:cubicBezTo>
                      <a:cubicBezTo>
                        <a:pt x="94849" y="93158"/>
                        <a:pt x="99365" y="95868"/>
                        <a:pt x="103882" y="95868"/>
                      </a:cubicBezTo>
                      <a:lnTo>
                        <a:pt x="119239" y="95868"/>
                      </a:lnTo>
                      <a:cubicBezTo>
                        <a:pt x="127368" y="95868"/>
                        <a:pt x="133692" y="101288"/>
                        <a:pt x="133692" y="109418"/>
                      </a:cubicBezTo>
                      <a:lnTo>
                        <a:pt x="133692" y="178070"/>
                      </a:lnTo>
                      <a:close/>
                    </a:path>
                  </a:pathLst>
                </a:custGeom>
                <a:solidFill>
                  <a:srgbClr val="010101"/>
                </a:solidFill>
                <a:ln w="9028" cap="flat">
                  <a:noFill/>
                  <a:prstDash val="solid"/>
                  <a:miter/>
                </a:ln>
              </p:spPr>
              <p:txBody>
                <a:bodyPr rtlCol="0" anchor="ctr"/>
                <a:lstStyle/>
                <a:p>
                  <a:endParaRPr lang="en-US"/>
                </a:p>
              </p:txBody>
            </p:sp>
            <p:sp>
              <p:nvSpPr>
                <p:cNvPr id="21" name="Freeform 327">
                  <a:extLst>
                    <a:ext uri="{FF2B5EF4-FFF2-40B4-BE49-F238E27FC236}">
                      <a16:creationId xmlns:a16="http://schemas.microsoft.com/office/drawing/2014/main" id="{651B6266-72F4-68A9-F635-68F5CC9BAD07}"/>
                    </a:ext>
                  </a:extLst>
                </p:cNvPr>
                <p:cNvSpPr/>
                <p:nvPr/>
              </p:nvSpPr>
              <p:spPr>
                <a:xfrm>
                  <a:off x="3907180" y="3003330"/>
                  <a:ext cx="267383" cy="237634"/>
                </a:xfrm>
                <a:custGeom>
                  <a:avLst/>
                  <a:gdLst>
                    <a:gd name="connsiteX0" fmla="*/ 267383 w 267383"/>
                    <a:gd name="connsiteY0" fmla="*/ 14514 h 237634"/>
                    <a:gd name="connsiteX1" fmla="*/ 252930 w 267383"/>
                    <a:gd name="connsiteY1" fmla="*/ 61 h 237634"/>
                    <a:gd name="connsiteX2" fmla="*/ 149951 w 267383"/>
                    <a:gd name="connsiteY2" fmla="*/ 29871 h 237634"/>
                    <a:gd name="connsiteX3" fmla="*/ 133692 w 267383"/>
                    <a:gd name="connsiteY3" fmla="*/ 51551 h 237634"/>
                    <a:gd name="connsiteX4" fmla="*/ 117432 w 267383"/>
                    <a:gd name="connsiteY4" fmla="*/ 29871 h 237634"/>
                    <a:gd name="connsiteX5" fmla="*/ 14453 w 267383"/>
                    <a:gd name="connsiteY5" fmla="*/ 61 h 237634"/>
                    <a:gd name="connsiteX6" fmla="*/ 0 w 267383"/>
                    <a:gd name="connsiteY6" fmla="*/ 14514 h 237634"/>
                    <a:gd name="connsiteX7" fmla="*/ 30713 w 267383"/>
                    <a:gd name="connsiteY7" fmla="*/ 118396 h 237634"/>
                    <a:gd name="connsiteX8" fmla="*/ 118335 w 267383"/>
                    <a:gd name="connsiteY8" fmla="*/ 148206 h 237634"/>
                    <a:gd name="connsiteX9" fmla="*/ 118335 w 267383"/>
                    <a:gd name="connsiteY9" fmla="*/ 237635 h 237634"/>
                    <a:gd name="connsiteX10" fmla="*/ 148145 w 267383"/>
                    <a:gd name="connsiteY10" fmla="*/ 237635 h 237634"/>
                    <a:gd name="connsiteX11" fmla="*/ 148145 w 267383"/>
                    <a:gd name="connsiteY11" fmla="*/ 148206 h 237634"/>
                    <a:gd name="connsiteX12" fmla="*/ 235767 w 267383"/>
                    <a:gd name="connsiteY12" fmla="*/ 118396 h 237634"/>
                    <a:gd name="connsiteX13" fmla="*/ 267383 w 267383"/>
                    <a:gd name="connsiteY13" fmla="*/ 14514 h 237634"/>
                    <a:gd name="connsiteX14" fmla="*/ 51489 w 267383"/>
                    <a:gd name="connsiteY14" fmla="*/ 97620 h 237634"/>
                    <a:gd name="connsiteX15" fmla="*/ 29810 w 267383"/>
                    <a:gd name="connsiteY15" fmla="*/ 29871 h 237634"/>
                    <a:gd name="connsiteX16" fmla="*/ 96655 w 267383"/>
                    <a:gd name="connsiteY16" fmla="*/ 50647 h 237634"/>
                    <a:gd name="connsiteX17" fmla="*/ 96655 w 267383"/>
                    <a:gd name="connsiteY17" fmla="*/ 50647 h 237634"/>
                    <a:gd name="connsiteX18" fmla="*/ 118335 w 267383"/>
                    <a:gd name="connsiteY18" fmla="*/ 118396 h 237634"/>
                    <a:gd name="connsiteX19" fmla="*/ 51489 w 267383"/>
                    <a:gd name="connsiteY19" fmla="*/ 97620 h 237634"/>
                    <a:gd name="connsiteX20" fmla="*/ 149048 w 267383"/>
                    <a:gd name="connsiteY20" fmla="*/ 118396 h 237634"/>
                    <a:gd name="connsiteX21" fmla="*/ 170728 w 267383"/>
                    <a:gd name="connsiteY21" fmla="*/ 50647 h 237634"/>
                    <a:gd name="connsiteX22" fmla="*/ 170728 w 267383"/>
                    <a:gd name="connsiteY22" fmla="*/ 50647 h 237634"/>
                    <a:gd name="connsiteX23" fmla="*/ 237574 w 267383"/>
                    <a:gd name="connsiteY23" fmla="*/ 29871 h 237634"/>
                    <a:gd name="connsiteX24" fmla="*/ 215894 w 267383"/>
                    <a:gd name="connsiteY24" fmla="*/ 97620 h 237634"/>
                    <a:gd name="connsiteX25" fmla="*/ 149048 w 267383"/>
                    <a:gd name="connsiteY25" fmla="*/ 118396 h 23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7383" h="237634">
                      <a:moveTo>
                        <a:pt x="267383" y="14514"/>
                      </a:moveTo>
                      <a:cubicBezTo>
                        <a:pt x="267383" y="6385"/>
                        <a:pt x="261060" y="61"/>
                        <a:pt x="252930" y="61"/>
                      </a:cubicBezTo>
                      <a:cubicBezTo>
                        <a:pt x="204151" y="-842"/>
                        <a:pt x="171631" y="8191"/>
                        <a:pt x="149951" y="29871"/>
                      </a:cubicBezTo>
                      <a:cubicBezTo>
                        <a:pt x="143628" y="36194"/>
                        <a:pt x="138208" y="43421"/>
                        <a:pt x="133692" y="51551"/>
                      </a:cubicBezTo>
                      <a:cubicBezTo>
                        <a:pt x="129175" y="43421"/>
                        <a:pt x="124658" y="36194"/>
                        <a:pt x="117432" y="29871"/>
                      </a:cubicBezTo>
                      <a:cubicBezTo>
                        <a:pt x="95752" y="9095"/>
                        <a:pt x="63233" y="-842"/>
                        <a:pt x="14453" y="61"/>
                      </a:cubicBezTo>
                      <a:cubicBezTo>
                        <a:pt x="6323" y="61"/>
                        <a:pt x="0" y="6385"/>
                        <a:pt x="0" y="14514"/>
                      </a:cubicBezTo>
                      <a:cubicBezTo>
                        <a:pt x="0" y="65101"/>
                        <a:pt x="9033" y="96717"/>
                        <a:pt x="30713" y="118396"/>
                      </a:cubicBezTo>
                      <a:cubicBezTo>
                        <a:pt x="49683" y="137366"/>
                        <a:pt x="77686" y="146400"/>
                        <a:pt x="118335" y="148206"/>
                      </a:cubicBezTo>
                      <a:lnTo>
                        <a:pt x="118335" y="237635"/>
                      </a:lnTo>
                      <a:lnTo>
                        <a:pt x="148145" y="237635"/>
                      </a:lnTo>
                      <a:lnTo>
                        <a:pt x="148145" y="148206"/>
                      </a:lnTo>
                      <a:cubicBezTo>
                        <a:pt x="188794" y="147303"/>
                        <a:pt x="216797" y="137366"/>
                        <a:pt x="235767" y="118396"/>
                      </a:cubicBezTo>
                      <a:cubicBezTo>
                        <a:pt x="258350" y="97620"/>
                        <a:pt x="267383" y="65101"/>
                        <a:pt x="267383" y="14514"/>
                      </a:cubicBezTo>
                      <a:close/>
                      <a:moveTo>
                        <a:pt x="51489" y="97620"/>
                      </a:moveTo>
                      <a:cubicBezTo>
                        <a:pt x="37939" y="84070"/>
                        <a:pt x="30713" y="62391"/>
                        <a:pt x="29810" y="29871"/>
                      </a:cubicBezTo>
                      <a:cubicBezTo>
                        <a:pt x="61426" y="30774"/>
                        <a:pt x="83106" y="38001"/>
                        <a:pt x="96655" y="50647"/>
                      </a:cubicBezTo>
                      <a:lnTo>
                        <a:pt x="96655" y="50647"/>
                      </a:lnTo>
                      <a:cubicBezTo>
                        <a:pt x="110205" y="64197"/>
                        <a:pt x="117432" y="85877"/>
                        <a:pt x="118335" y="118396"/>
                      </a:cubicBezTo>
                      <a:cubicBezTo>
                        <a:pt x="86719" y="117493"/>
                        <a:pt x="65039" y="111170"/>
                        <a:pt x="51489" y="97620"/>
                      </a:cubicBezTo>
                      <a:close/>
                      <a:moveTo>
                        <a:pt x="149048" y="118396"/>
                      </a:moveTo>
                      <a:cubicBezTo>
                        <a:pt x="149951" y="85877"/>
                        <a:pt x="157178" y="64197"/>
                        <a:pt x="170728" y="50647"/>
                      </a:cubicBezTo>
                      <a:lnTo>
                        <a:pt x="170728" y="50647"/>
                      </a:lnTo>
                      <a:cubicBezTo>
                        <a:pt x="184278" y="37097"/>
                        <a:pt x="205957" y="30774"/>
                        <a:pt x="237574" y="29871"/>
                      </a:cubicBezTo>
                      <a:cubicBezTo>
                        <a:pt x="236670" y="62391"/>
                        <a:pt x="229444" y="84070"/>
                        <a:pt x="215894" y="97620"/>
                      </a:cubicBezTo>
                      <a:cubicBezTo>
                        <a:pt x="202344" y="111170"/>
                        <a:pt x="180664" y="117493"/>
                        <a:pt x="149048" y="118396"/>
                      </a:cubicBezTo>
                      <a:close/>
                    </a:path>
                  </a:pathLst>
                </a:custGeom>
                <a:solidFill>
                  <a:srgbClr val="010101"/>
                </a:solidFill>
                <a:ln w="9028" cap="flat">
                  <a:noFill/>
                  <a:prstDash val="solid"/>
                  <a:miter/>
                </a:ln>
              </p:spPr>
              <p:txBody>
                <a:bodyPr rtlCol="0" anchor="ctr"/>
                <a:lstStyle/>
                <a:p>
                  <a:endParaRPr lang="en-US"/>
                </a:p>
              </p:txBody>
            </p:sp>
            <p:sp>
              <p:nvSpPr>
                <p:cNvPr id="22" name="Freeform 328">
                  <a:extLst>
                    <a:ext uri="{FF2B5EF4-FFF2-40B4-BE49-F238E27FC236}">
                      <a16:creationId xmlns:a16="http://schemas.microsoft.com/office/drawing/2014/main" id="{7E955B25-ACA3-F102-E55C-5AA00E87358B}"/>
                    </a:ext>
                  </a:extLst>
                </p:cNvPr>
                <p:cNvSpPr/>
                <p:nvPr/>
              </p:nvSpPr>
              <p:spPr>
                <a:xfrm>
                  <a:off x="4308254" y="2662839"/>
                  <a:ext cx="88525" cy="88525"/>
                </a:xfrm>
                <a:custGeom>
                  <a:avLst/>
                  <a:gdLst>
                    <a:gd name="connsiteX0" fmla="*/ 44263 w 88525"/>
                    <a:gd name="connsiteY0" fmla="*/ 0 h 88525"/>
                    <a:gd name="connsiteX1" fmla="*/ 0 w 88525"/>
                    <a:gd name="connsiteY1" fmla="*/ 44263 h 88525"/>
                    <a:gd name="connsiteX2" fmla="*/ 44263 w 88525"/>
                    <a:gd name="connsiteY2" fmla="*/ 88525 h 88525"/>
                    <a:gd name="connsiteX3" fmla="*/ 88526 w 88525"/>
                    <a:gd name="connsiteY3" fmla="*/ 44263 h 88525"/>
                    <a:gd name="connsiteX4" fmla="*/ 44263 w 88525"/>
                    <a:gd name="connsiteY4" fmla="*/ 0 h 88525"/>
                    <a:gd name="connsiteX5" fmla="*/ 44263 w 88525"/>
                    <a:gd name="connsiteY5" fmla="*/ 58716 h 88525"/>
                    <a:gd name="connsiteX6" fmla="*/ 29810 w 88525"/>
                    <a:gd name="connsiteY6" fmla="*/ 44263 h 88525"/>
                    <a:gd name="connsiteX7" fmla="*/ 44263 w 88525"/>
                    <a:gd name="connsiteY7" fmla="*/ 29809 h 88525"/>
                    <a:gd name="connsiteX8" fmla="*/ 58716 w 88525"/>
                    <a:gd name="connsiteY8" fmla="*/ 44263 h 88525"/>
                    <a:gd name="connsiteX9" fmla="*/ 44263 w 88525"/>
                    <a:gd name="connsiteY9" fmla="*/ 5871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0"/>
                      </a:moveTo>
                      <a:cubicBezTo>
                        <a:pt x="19873" y="0"/>
                        <a:pt x="0" y="19873"/>
                        <a:pt x="0" y="44263"/>
                      </a:cubicBezTo>
                      <a:cubicBezTo>
                        <a:pt x="0" y="68653"/>
                        <a:pt x="19873" y="88525"/>
                        <a:pt x="44263" y="88525"/>
                      </a:cubicBezTo>
                      <a:cubicBezTo>
                        <a:pt x="68652" y="88525"/>
                        <a:pt x="88526" y="68653"/>
                        <a:pt x="88526" y="44263"/>
                      </a:cubicBezTo>
                      <a:cubicBezTo>
                        <a:pt x="88526" y="19873"/>
                        <a:pt x="68652" y="0"/>
                        <a:pt x="44263" y="0"/>
                      </a:cubicBezTo>
                      <a:close/>
                      <a:moveTo>
                        <a:pt x="44263" y="58716"/>
                      </a:moveTo>
                      <a:cubicBezTo>
                        <a:pt x="36133" y="58716"/>
                        <a:pt x="29810" y="52393"/>
                        <a:pt x="29810" y="44263"/>
                      </a:cubicBezTo>
                      <a:cubicBezTo>
                        <a:pt x="29810" y="36133"/>
                        <a:pt x="36133" y="29809"/>
                        <a:pt x="44263" y="29809"/>
                      </a:cubicBezTo>
                      <a:cubicBezTo>
                        <a:pt x="52393" y="29809"/>
                        <a:pt x="58716" y="36133"/>
                        <a:pt x="58716" y="44263"/>
                      </a:cubicBezTo>
                      <a:cubicBezTo>
                        <a:pt x="58716" y="52393"/>
                        <a:pt x="52393" y="58716"/>
                        <a:pt x="44263" y="58716"/>
                      </a:cubicBezTo>
                      <a:close/>
                    </a:path>
                  </a:pathLst>
                </a:custGeom>
                <a:solidFill>
                  <a:srgbClr val="010101"/>
                </a:solidFill>
                <a:ln w="9028" cap="flat">
                  <a:noFill/>
                  <a:prstDash val="solid"/>
                  <a:miter/>
                </a:ln>
              </p:spPr>
              <p:txBody>
                <a:bodyPr rtlCol="0" anchor="ctr"/>
                <a:lstStyle/>
                <a:p>
                  <a:endParaRPr lang="en-US"/>
                </a:p>
              </p:txBody>
            </p:sp>
            <p:sp>
              <p:nvSpPr>
                <p:cNvPr id="23" name="Freeform 329">
                  <a:extLst>
                    <a:ext uri="{FF2B5EF4-FFF2-40B4-BE49-F238E27FC236}">
                      <a16:creationId xmlns:a16="http://schemas.microsoft.com/office/drawing/2014/main" id="{9B953A9C-9FAF-D9FF-A322-BECC330DE3C6}"/>
                    </a:ext>
                  </a:extLst>
                </p:cNvPr>
                <p:cNvSpPr/>
                <p:nvPr/>
              </p:nvSpPr>
              <p:spPr>
                <a:xfrm>
                  <a:off x="4232375" y="2588766"/>
                  <a:ext cx="238476" cy="237573"/>
                </a:xfrm>
                <a:custGeom>
                  <a:avLst/>
                  <a:gdLst>
                    <a:gd name="connsiteX0" fmla="*/ 230347 w 238476"/>
                    <a:gd name="connsiteY0" fmla="*/ 91236 h 237573"/>
                    <a:gd name="connsiteX1" fmla="*/ 212281 w 238476"/>
                    <a:gd name="connsiteY1" fmla="*/ 82203 h 237573"/>
                    <a:gd name="connsiteX2" fmla="*/ 210474 w 238476"/>
                    <a:gd name="connsiteY2" fmla="*/ 78589 h 237573"/>
                    <a:gd name="connsiteX3" fmla="*/ 216797 w 238476"/>
                    <a:gd name="connsiteY3" fmla="*/ 60523 h 237573"/>
                    <a:gd name="connsiteX4" fmla="*/ 214087 w 238476"/>
                    <a:gd name="connsiteY4" fmla="*/ 46973 h 237573"/>
                    <a:gd name="connsiteX5" fmla="*/ 191504 w 238476"/>
                    <a:gd name="connsiteY5" fmla="*/ 24390 h 237573"/>
                    <a:gd name="connsiteX6" fmla="*/ 177954 w 238476"/>
                    <a:gd name="connsiteY6" fmla="*/ 21680 h 237573"/>
                    <a:gd name="connsiteX7" fmla="*/ 159888 w 238476"/>
                    <a:gd name="connsiteY7" fmla="*/ 28003 h 237573"/>
                    <a:gd name="connsiteX8" fmla="*/ 156275 w 238476"/>
                    <a:gd name="connsiteY8" fmla="*/ 26197 h 237573"/>
                    <a:gd name="connsiteX9" fmla="*/ 147241 w 238476"/>
                    <a:gd name="connsiteY9" fmla="*/ 8130 h 237573"/>
                    <a:gd name="connsiteX10" fmla="*/ 133692 w 238476"/>
                    <a:gd name="connsiteY10" fmla="*/ 0 h 237573"/>
                    <a:gd name="connsiteX11" fmla="*/ 105689 w 238476"/>
                    <a:gd name="connsiteY11" fmla="*/ 0 h 237573"/>
                    <a:gd name="connsiteX12" fmla="*/ 92139 w 238476"/>
                    <a:gd name="connsiteY12" fmla="*/ 8130 h 237573"/>
                    <a:gd name="connsiteX13" fmla="*/ 83106 w 238476"/>
                    <a:gd name="connsiteY13" fmla="*/ 26197 h 237573"/>
                    <a:gd name="connsiteX14" fmla="*/ 79492 w 238476"/>
                    <a:gd name="connsiteY14" fmla="*/ 28003 h 237573"/>
                    <a:gd name="connsiteX15" fmla="*/ 61426 w 238476"/>
                    <a:gd name="connsiteY15" fmla="*/ 21680 h 237573"/>
                    <a:gd name="connsiteX16" fmla="*/ 47876 w 238476"/>
                    <a:gd name="connsiteY16" fmla="*/ 24390 h 237573"/>
                    <a:gd name="connsiteX17" fmla="*/ 25293 w 238476"/>
                    <a:gd name="connsiteY17" fmla="*/ 46973 h 237573"/>
                    <a:gd name="connsiteX18" fmla="*/ 22583 w 238476"/>
                    <a:gd name="connsiteY18" fmla="*/ 60523 h 237573"/>
                    <a:gd name="connsiteX19" fmla="*/ 28003 w 238476"/>
                    <a:gd name="connsiteY19" fmla="*/ 78589 h 237573"/>
                    <a:gd name="connsiteX20" fmla="*/ 26196 w 238476"/>
                    <a:gd name="connsiteY20" fmla="*/ 82203 h 237573"/>
                    <a:gd name="connsiteX21" fmla="*/ 8130 w 238476"/>
                    <a:gd name="connsiteY21" fmla="*/ 91236 h 237573"/>
                    <a:gd name="connsiteX22" fmla="*/ 0 w 238476"/>
                    <a:gd name="connsiteY22" fmla="*/ 104786 h 237573"/>
                    <a:gd name="connsiteX23" fmla="*/ 0 w 238476"/>
                    <a:gd name="connsiteY23" fmla="*/ 132788 h 237573"/>
                    <a:gd name="connsiteX24" fmla="*/ 8130 w 238476"/>
                    <a:gd name="connsiteY24" fmla="*/ 146338 h 237573"/>
                    <a:gd name="connsiteX25" fmla="*/ 26196 w 238476"/>
                    <a:gd name="connsiteY25" fmla="*/ 155371 h 237573"/>
                    <a:gd name="connsiteX26" fmla="*/ 28003 w 238476"/>
                    <a:gd name="connsiteY26" fmla="*/ 158985 h 237573"/>
                    <a:gd name="connsiteX27" fmla="*/ 21680 w 238476"/>
                    <a:gd name="connsiteY27" fmla="*/ 177051 h 237573"/>
                    <a:gd name="connsiteX28" fmla="*/ 24390 w 238476"/>
                    <a:gd name="connsiteY28" fmla="*/ 190601 h 237573"/>
                    <a:gd name="connsiteX29" fmla="*/ 46973 w 238476"/>
                    <a:gd name="connsiteY29" fmla="*/ 213184 h 237573"/>
                    <a:gd name="connsiteX30" fmla="*/ 60523 w 238476"/>
                    <a:gd name="connsiteY30" fmla="*/ 215894 h 237573"/>
                    <a:gd name="connsiteX31" fmla="*/ 78589 w 238476"/>
                    <a:gd name="connsiteY31" fmla="*/ 209571 h 237573"/>
                    <a:gd name="connsiteX32" fmla="*/ 82202 w 238476"/>
                    <a:gd name="connsiteY32" fmla="*/ 211377 h 237573"/>
                    <a:gd name="connsiteX33" fmla="*/ 91236 w 238476"/>
                    <a:gd name="connsiteY33" fmla="*/ 229444 h 237573"/>
                    <a:gd name="connsiteX34" fmla="*/ 104785 w 238476"/>
                    <a:gd name="connsiteY34" fmla="*/ 237574 h 237573"/>
                    <a:gd name="connsiteX35" fmla="*/ 132788 w 238476"/>
                    <a:gd name="connsiteY35" fmla="*/ 237574 h 237573"/>
                    <a:gd name="connsiteX36" fmla="*/ 146338 w 238476"/>
                    <a:gd name="connsiteY36" fmla="*/ 229444 h 237573"/>
                    <a:gd name="connsiteX37" fmla="*/ 155371 w 238476"/>
                    <a:gd name="connsiteY37" fmla="*/ 211377 h 237573"/>
                    <a:gd name="connsiteX38" fmla="*/ 158985 w 238476"/>
                    <a:gd name="connsiteY38" fmla="*/ 209571 h 237573"/>
                    <a:gd name="connsiteX39" fmla="*/ 177051 w 238476"/>
                    <a:gd name="connsiteY39" fmla="*/ 215894 h 237573"/>
                    <a:gd name="connsiteX40" fmla="*/ 190601 w 238476"/>
                    <a:gd name="connsiteY40" fmla="*/ 213184 h 237573"/>
                    <a:gd name="connsiteX41" fmla="*/ 213184 w 238476"/>
                    <a:gd name="connsiteY41" fmla="*/ 190601 h 237573"/>
                    <a:gd name="connsiteX42" fmla="*/ 215894 w 238476"/>
                    <a:gd name="connsiteY42" fmla="*/ 177051 h 237573"/>
                    <a:gd name="connsiteX43" fmla="*/ 210474 w 238476"/>
                    <a:gd name="connsiteY43" fmla="*/ 158985 h 237573"/>
                    <a:gd name="connsiteX44" fmla="*/ 212281 w 238476"/>
                    <a:gd name="connsiteY44" fmla="*/ 155371 h 237573"/>
                    <a:gd name="connsiteX45" fmla="*/ 230347 w 238476"/>
                    <a:gd name="connsiteY45" fmla="*/ 146338 h 237573"/>
                    <a:gd name="connsiteX46" fmla="*/ 238477 w 238476"/>
                    <a:gd name="connsiteY46" fmla="*/ 132788 h 237573"/>
                    <a:gd name="connsiteX47" fmla="*/ 238477 w 238476"/>
                    <a:gd name="connsiteY47" fmla="*/ 104786 h 237573"/>
                    <a:gd name="connsiteX48" fmla="*/ 230347 w 238476"/>
                    <a:gd name="connsiteY48" fmla="*/ 91236 h 237573"/>
                    <a:gd name="connsiteX49" fmla="*/ 208667 w 238476"/>
                    <a:gd name="connsiteY49" fmla="*/ 122852 h 237573"/>
                    <a:gd name="connsiteX50" fmla="*/ 193311 w 238476"/>
                    <a:gd name="connsiteY50" fmla="*/ 130079 h 237573"/>
                    <a:gd name="connsiteX51" fmla="*/ 186084 w 238476"/>
                    <a:gd name="connsiteY51" fmla="*/ 139112 h 237573"/>
                    <a:gd name="connsiteX52" fmla="*/ 181568 w 238476"/>
                    <a:gd name="connsiteY52" fmla="*/ 149952 h 237573"/>
                    <a:gd name="connsiteX53" fmla="*/ 180664 w 238476"/>
                    <a:gd name="connsiteY53" fmla="*/ 161695 h 237573"/>
                    <a:gd name="connsiteX54" fmla="*/ 186084 w 238476"/>
                    <a:gd name="connsiteY54" fmla="*/ 177954 h 237573"/>
                    <a:gd name="connsiteX55" fmla="*/ 179761 w 238476"/>
                    <a:gd name="connsiteY55" fmla="*/ 184278 h 237573"/>
                    <a:gd name="connsiteX56" fmla="*/ 163501 w 238476"/>
                    <a:gd name="connsiteY56" fmla="*/ 178858 h 237573"/>
                    <a:gd name="connsiteX57" fmla="*/ 151758 w 238476"/>
                    <a:gd name="connsiteY57" fmla="*/ 179761 h 237573"/>
                    <a:gd name="connsiteX58" fmla="*/ 140918 w 238476"/>
                    <a:gd name="connsiteY58" fmla="*/ 184278 h 237573"/>
                    <a:gd name="connsiteX59" fmla="*/ 131885 w 238476"/>
                    <a:gd name="connsiteY59" fmla="*/ 191504 h 237573"/>
                    <a:gd name="connsiteX60" fmla="*/ 124658 w 238476"/>
                    <a:gd name="connsiteY60" fmla="*/ 206861 h 237573"/>
                    <a:gd name="connsiteX61" fmla="*/ 115625 w 238476"/>
                    <a:gd name="connsiteY61" fmla="*/ 206861 h 237573"/>
                    <a:gd name="connsiteX62" fmla="*/ 108399 w 238476"/>
                    <a:gd name="connsiteY62" fmla="*/ 191504 h 237573"/>
                    <a:gd name="connsiteX63" fmla="*/ 99365 w 238476"/>
                    <a:gd name="connsiteY63" fmla="*/ 184278 h 237573"/>
                    <a:gd name="connsiteX64" fmla="*/ 88526 w 238476"/>
                    <a:gd name="connsiteY64" fmla="*/ 179761 h 237573"/>
                    <a:gd name="connsiteX65" fmla="*/ 76782 w 238476"/>
                    <a:gd name="connsiteY65" fmla="*/ 178858 h 237573"/>
                    <a:gd name="connsiteX66" fmla="*/ 60523 w 238476"/>
                    <a:gd name="connsiteY66" fmla="*/ 184278 h 237573"/>
                    <a:gd name="connsiteX67" fmla="*/ 54199 w 238476"/>
                    <a:gd name="connsiteY67" fmla="*/ 177954 h 237573"/>
                    <a:gd name="connsiteX68" fmla="*/ 59619 w 238476"/>
                    <a:gd name="connsiteY68" fmla="*/ 161695 h 237573"/>
                    <a:gd name="connsiteX69" fmla="*/ 58716 w 238476"/>
                    <a:gd name="connsiteY69" fmla="*/ 149952 h 237573"/>
                    <a:gd name="connsiteX70" fmla="*/ 54199 w 238476"/>
                    <a:gd name="connsiteY70" fmla="*/ 139112 h 237573"/>
                    <a:gd name="connsiteX71" fmla="*/ 46973 w 238476"/>
                    <a:gd name="connsiteY71" fmla="*/ 130079 h 237573"/>
                    <a:gd name="connsiteX72" fmla="*/ 31616 w 238476"/>
                    <a:gd name="connsiteY72" fmla="*/ 122852 h 237573"/>
                    <a:gd name="connsiteX73" fmla="*/ 31616 w 238476"/>
                    <a:gd name="connsiteY73" fmla="*/ 113819 h 237573"/>
                    <a:gd name="connsiteX74" fmla="*/ 46973 w 238476"/>
                    <a:gd name="connsiteY74" fmla="*/ 106592 h 237573"/>
                    <a:gd name="connsiteX75" fmla="*/ 54199 w 238476"/>
                    <a:gd name="connsiteY75" fmla="*/ 97559 h 237573"/>
                    <a:gd name="connsiteX76" fmla="*/ 58716 w 238476"/>
                    <a:gd name="connsiteY76" fmla="*/ 86719 h 237573"/>
                    <a:gd name="connsiteX77" fmla="*/ 59619 w 238476"/>
                    <a:gd name="connsiteY77" fmla="*/ 74976 h 237573"/>
                    <a:gd name="connsiteX78" fmla="*/ 54199 w 238476"/>
                    <a:gd name="connsiteY78" fmla="*/ 58716 h 237573"/>
                    <a:gd name="connsiteX79" fmla="*/ 60523 w 238476"/>
                    <a:gd name="connsiteY79" fmla="*/ 52393 h 237573"/>
                    <a:gd name="connsiteX80" fmla="*/ 76782 w 238476"/>
                    <a:gd name="connsiteY80" fmla="*/ 57813 h 237573"/>
                    <a:gd name="connsiteX81" fmla="*/ 88526 w 238476"/>
                    <a:gd name="connsiteY81" fmla="*/ 56910 h 237573"/>
                    <a:gd name="connsiteX82" fmla="*/ 99365 w 238476"/>
                    <a:gd name="connsiteY82" fmla="*/ 52393 h 237573"/>
                    <a:gd name="connsiteX83" fmla="*/ 108399 w 238476"/>
                    <a:gd name="connsiteY83" fmla="*/ 45166 h 237573"/>
                    <a:gd name="connsiteX84" fmla="*/ 115625 w 238476"/>
                    <a:gd name="connsiteY84" fmla="*/ 29810 h 237573"/>
                    <a:gd name="connsiteX85" fmla="*/ 124658 w 238476"/>
                    <a:gd name="connsiteY85" fmla="*/ 29810 h 237573"/>
                    <a:gd name="connsiteX86" fmla="*/ 131885 w 238476"/>
                    <a:gd name="connsiteY86" fmla="*/ 45166 h 237573"/>
                    <a:gd name="connsiteX87" fmla="*/ 140918 w 238476"/>
                    <a:gd name="connsiteY87" fmla="*/ 52393 h 237573"/>
                    <a:gd name="connsiteX88" fmla="*/ 151758 w 238476"/>
                    <a:gd name="connsiteY88" fmla="*/ 56910 h 237573"/>
                    <a:gd name="connsiteX89" fmla="*/ 163501 w 238476"/>
                    <a:gd name="connsiteY89" fmla="*/ 57813 h 237573"/>
                    <a:gd name="connsiteX90" fmla="*/ 179761 w 238476"/>
                    <a:gd name="connsiteY90" fmla="*/ 52393 h 237573"/>
                    <a:gd name="connsiteX91" fmla="*/ 186084 w 238476"/>
                    <a:gd name="connsiteY91" fmla="*/ 58716 h 237573"/>
                    <a:gd name="connsiteX92" fmla="*/ 180664 w 238476"/>
                    <a:gd name="connsiteY92" fmla="*/ 74976 h 237573"/>
                    <a:gd name="connsiteX93" fmla="*/ 181568 w 238476"/>
                    <a:gd name="connsiteY93" fmla="*/ 86719 h 237573"/>
                    <a:gd name="connsiteX94" fmla="*/ 186084 w 238476"/>
                    <a:gd name="connsiteY94" fmla="*/ 97559 h 237573"/>
                    <a:gd name="connsiteX95" fmla="*/ 193311 w 238476"/>
                    <a:gd name="connsiteY95" fmla="*/ 106592 h 237573"/>
                    <a:gd name="connsiteX96" fmla="*/ 208667 w 238476"/>
                    <a:gd name="connsiteY96" fmla="*/ 113819 h 237573"/>
                    <a:gd name="connsiteX97" fmla="*/ 208667 w 238476"/>
                    <a:gd name="connsiteY97" fmla="*/ 122852 h 237573"/>
                    <a:gd name="connsiteX98" fmla="*/ 208667 w 238476"/>
                    <a:gd name="connsiteY98" fmla="*/ 122852 h 23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8476" h="237573">
                      <a:moveTo>
                        <a:pt x="230347" y="91236"/>
                      </a:moveTo>
                      <a:lnTo>
                        <a:pt x="212281" y="82203"/>
                      </a:lnTo>
                      <a:cubicBezTo>
                        <a:pt x="211377" y="81299"/>
                        <a:pt x="211377" y="79493"/>
                        <a:pt x="210474" y="78589"/>
                      </a:cubicBezTo>
                      <a:lnTo>
                        <a:pt x="216797" y="60523"/>
                      </a:lnTo>
                      <a:cubicBezTo>
                        <a:pt x="218604" y="56006"/>
                        <a:pt x="217701" y="50586"/>
                        <a:pt x="214087" y="46973"/>
                      </a:cubicBezTo>
                      <a:cubicBezTo>
                        <a:pt x="207764" y="38843"/>
                        <a:pt x="199634" y="30713"/>
                        <a:pt x="191504" y="24390"/>
                      </a:cubicBezTo>
                      <a:cubicBezTo>
                        <a:pt x="187891" y="21680"/>
                        <a:pt x="182471" y="20777"/>
                        <a:pt x="177954" y="21680"/>
                      </a:cubicBezTo>
                      <a:lnTo>
                        <a:pt x="159888" y="28003"/>
                      </a:lnTo>
                      <a:cubicBezTo>
                        <a:pt x="158985" y="27100"/>
                        <a:pt x="157178" y="27100"/>
                        <a:pt x="156275" y="26197"/>
                      </a:cubicBezTo>
                      <a:lnTo>
                        <a:pt x="147241" y="8130"/>
                      </a:lnTo>
                      <a:cubicBezTo>
                        <a:pt x="144531" y="2710"/>
                        <a:pt x="140015" y="0"/>
                        <a:pt x="133692" y="0"/>
                      </a:cubicBezTo>
                      <a:lnTo>
                        <a:pt x="105689" y="0"/>
                      </a:lnTo>
                      <a:cubicBezTo>
                        <a:pt x="100269" y="0"/>
                        <a:pt x="94849" y="3614"/>
                        <a:pt x="92139" y="8130"/>
                      </a:cubicBezTo>
                      <a:lnTo>
                        <a:pt x="83106" y="26197"/>
                      </a:lnTo>
                      <a:cubicBezTo>
                        <a:pt x="82202" y="27100"/>
                        <a:pt x="80396" y="27100"/>
                        <a:pt x="79492" y="28003"/>
                      </a:cubicBezTo>
                      <a:lnTo>
                        <a:pt x="61426" y="21680"/>
                      </a:lnTo>
                      <a:cubicBezTo>
                        <a:pt x="56909" y="19873"/>
                        <a:pt x="51489" y="20777"/>
                        <a:pt x="47876" y="24390"/>
                      </a:cubicBezTo>
                      <a:cubicBezTo>
                        <a:pt x="39746" y="30713"/>
                        <a:pt x="31616" y="38843"/>
                        <a:pt x="25293" y="46973"/>
                      </a:cubicBezTo>
                      <a:cubicBezTo>
                        <a:pt x="22583" y="50586"/>
                        <a:pt x="21680" y="56006"/>
                        <a:pt x="22583" y="60523"/>
                      </a:cubicBezTo>
                      <a:lnTo>
                        <a:pt x="28003" y="78589"/>
                      </a:lnTo>
                      <a:cubicBezTo>
                        <a:pt x="27100" y="79493"/>
                        <a:pt x="27100" y="81299"/>
                        <a:pt x="26196" y="82203"/>
                      </a:cubicBezTo>
                      <a:lnTo>
                        <a:pt x="8130" y="91236"/>
                      </a:lnTo>
                      <a:cubicBezTo>
                        <a:pt x="2710" y="93946"/>
                        <a:pt x="0" y="98462"/>
                        <a:pt x="0" y="104786"/>
                      </a:cubicBezTo>
                      <a:lnTo>
                        <a:pt x="0" y="132788"/>
                      </a:lnTo>
                      <a:cubicBezTo>
                        <a:pt x="0" y="138209"/>
                        <a:pt x="3613" y="143628"/>
                        <a:pt x="8130" y="146338"/>
                      </a:cubicBezTo>
                      <a:lnTo>
                        <a:pt x="26196" y="155371"/>
                      </a:lnTo>
                      <a:cubicBezTo>
                        <a:pt x="27100" y="156275"/>
                        <a:pt x="27100" y="158081"/>
                        <a:pt x="28003" y="158985"/>
                      </a:cubicBezTo>
                      <a:lnTo>
                        <a:pt x="21680" y="177051"/>
                      </a:lnTo>
                      <a:cubicBezTo>
                        <a:pt x="19873" y="181568"/>
                        <a:pt x="20776" y="186988"/>
                        <a:pt x="24390" y="190601"/>
                      </a:cubicBezTo>
                      <a:cubicBezTo>
                        <a:pt x="30713" y="198731"/>
                        <a:pt x="38843" y="206861"/>
                        <a:pt x="46973" y="213184"/>
                      </a:cubicBezTo>
                      <a:cubicBezTo>
                        <a:pt x="50586" y="215894"/>
                        <a:pt x="56006" y="216797"/>
                        <a:pt x="60523" y="215894"/>
                      </a:cubicBezTo>
                      <a:lnTo>
                        <a:pt x="78589" y="209571"/>
                      </a:lnTo>
                      <a:cubicBezTo>
                        <a:pt x="79492" y="210474"/>
                        <a:pt x="81299" y="210474"/>
                        <a:pt x="82202" y="211377"/>
                      </a:cubicBezTo>
                      <a:lnTo>
                        <a:pt x="91236" y="229444"/>
                      </a:lnTo>
                      <a:cubicBezTo>
                        <a:pt x="93945" y="234864"/>
                        <a:pt x="98462" y="237574"/>
                        <a:pt x="104785" y="237574"/>
                      </a:cubicBezTo>
                      <a:lnTo>
                        <a:pt x="132788" y="237574"/>
                      </a:lnTo>
                      <a:cubicBezTo>
                        <a:pt x="138208" y="237574"/>
                        <a:pt x="143628" y="233960"/>
                        <a:pt x="146338" y="229444"/>
                      </a:cubicBezTo>
                      <a:lnTo>
                        <a:pt x="155371" y="211377"/>
                      </a:lnTo>
                      <a:cubicBezTo>
                        <a:pt x="156275" y="210474"/>
                        <a:pt x="158081" y="210474"/>
                        <a:pt x="158985" y="209571"/>
                      </a:cubicBezTo>
                      <a:lnTo>
                        <a:pt x="177051" y="215894"/>
                      </a:lnTo>
                      <a:cubicBezTo>
                        <a:pt x="181568" y="217701"/>
                        <a:pt x="186988" y="216797"/>
                        <a:pt x="190601" y="213184"/>
                      </a:cubicBezTo>
                      <a:cubicBezTo>
                        <a:pt x="198731" y="206861"/>
                        <a:pt x="206861" y="198731"/>
                        <a:pt x="213184" y="190601"/>
                      </a:cubicBezTo>
                      <a:cubicBezTo>
                        <a:pt x="215894" y="186988"/>
                        <a:pt x="216797" y="181568"/>
                        <a:pt x="215894" y="177051"/>
                      </a:cubicBezTo>
                      <a:lnTo>
                        <a:pt x="210474" y="158985"/>
                      </a:lnTo>
                      <a:cubicBezTo>
                        <a:pt x="211377" y="158081"/>
                        <a:pt x="211377" y="156275"/>
                        <a:pt x="212281" y="155371"/>
                      </a:cubicBezTo>
                      <a:lnTo>
                        <a:pt x="230347" y="146338"/>
                      </a:lnTo>
                      <a:cubicBezTo>
                        <a:pt x="235767" y="143628"/>
                        <a:pt x="238477" y="139112"/>
                        <a:pt x="238477" y="132788"/>
                      </a:cubicBezTo>
                      <a:lnTo>
                        <a:pt x="238477" y="104786"/>
                      </a:lnTo>
                      <a:cubicBezTo>
                        <a:pt x="238477" y="98462"/>
                        <a:pt x="234864" y="93043"/>
                        <a:pt x="230347" y="91236"/>
                      </a:cubicBezTo>
                      <a:close/>
                      <a:moveTo>
                        <a:pt x="208667" y="122852"/>
                      </a:moveTo>
                      <a:lnTo>
                        <a:pt x="193311" y="130079"/>
                      </a:lnTo>
                      <a:cubicBezTo>
                        <a:pt x="189698" y="131885"/>
                        <a:pt x="186988" y="135498"/>
                        <a:pt x="186084" y="139112"/>
                      </a:cubicBezTo>
                      <a:cubicBezTo>
                        <a:pt x="185181" y="142725"/>
                        <a:pt x="183374" y="146338"/>
                        <a:pt x="181568" y="149952"/>
                      </a:cubicBezTo>
                      <a:cubicBezTo>
                        <a:pt x="179761" y="153565"/>
                        <a:pt x="179761" y="157178"/>
                        <a:pt x="180664" y="161695"/>
                      </a:cubicBezTo>
                      <a:lnTo>
                        <a:pt x="186084" y="177954"/>
                      </a:lnTo>
                      <a:cubicBezTo>
                        <a:pt x="184278" y="179761"/>
                        <a:pt x="181568" y="182471"/>
                        <a:pt x="179761" y="184278"/>
                      </a:cubicBezTo>
                      <a:lnTo>
                        <a:pt x="163501" y="178858"/>
                      </a:lnTo>
                      <a:cubicBezTo>
                        <a:pt x="159888" y="177954"/>
                        <a:pt x="155371" y="177954"/>
                        <a:pt x="151758" y="179761"/>
                      </a:cubicBezTo>
                      <a:cubicBezTo>
                        <a:pt x="148145" y="181568"/>
                        <a:pt x="144531" y="183375"/>
                        <a:pt x="140918" y="184278"/>
                      </a:cubicBezTo>
                      <a:cubicBezTo>
                        <a:pt x="137305" y="185181"/>
                        <a:pt x="133692" y="187891"/>
                        <a:pt x="131885" y="191504"/>
                      </a:cubicBezTo>
                      <a:lnTo>
                        <a:pt x="124658" y="206861"/>
                      </a:lnTo>
                      <a:lnTo>
                        <a:pt x="115625" y="206861"/>
                      </a:lnTo>
                      <a:lnTo>
                        <a:pt x="108399" y="191504"/>
                      </a:lnTo>
                      <a:cubicBezTo>
                        <a:pt x="106592" y="187891"/>
                        <a:pt x="102979" y="185181"/>
                        <a:pt x="99365" y="184278"/>
                      </a:cubicBezTo>
                      <a:cubicBezTo>
                        <a:pt x="95752" y="183375"/>
                        <a:pt x="92139" y="181568"/>
                        <a:pt x="88526" y="179761"/>
                      </a:cubicBezTo>
                      <a:cubicBezTo>
                        <a:pt x="84912" y="177954"/>
                        <a:pt x="81299" y="177954"/>
                        <a:pt x="76782" y="178858"/>
                      </a:cubicBezTo>
                      <a:lnTo>
                        <a:pt x="60523" y="184278"/>
                      </a:lnTo>
                      <a:cubicBezTo>
                        <a:pt x="58716" y="182471"/>
                        <a:pt x="56006" y="179761"/>
                        <a:pt x="54199" y="177954"/>
                      </a:cubicBezTo>
                      <a:lnTo>
                        <a:pt x="59619" y="161695"/>
                      </a:lnTo>
                      <a:cubicBezTo>
                        <a:pt x="60523" y="158081"/>
                        <a:pt x="60523" y="153565"/>
                        <a:pt x="58716" y="149952"/>
                      </a:cubicBezTo>
                      <a:cubicBezTo>
                        <a:pt x="56909" y="146338"/>
                        <a:pt x="55103" y="142725"/>
                        <a:pt x="54199" y="139112"/>
                      </a:cubicBezTo>
                      <a:cubicBezTo>
                        <a:pt x="53296" y="135498"/>
                        <a:pt x="50586" y="131885"/>
                        <a:pt x="46973" y="130079"/>
                      </a:cubicBezTo>
                      <a:lnTo>
                        <a:pt x="31616" y="122852"/>
                      </a:lnTo>
                      <a:lnTo>
                        <a:pt x="31616" y="113819"/>
                      </a:lnTo>
                      <a:lnTo>
                        <a:pt x="46973" y="106592"/>
                      </a:lnTo>
                      <a:cubicBezTo>
                        <a:pt x="50586" y="104786"/>
                        <a:pt x="53296" y="101172"/>
                        <a:pt x="54199" y="97559"/>
                      </a:cubicBezTo>
                      <a:cubicBezTo>
                        <a:pt x="55103" y="93946"/>
                        <a:pt x="56909" y="90332"/>
                        <a:pt x="58716" y="86719"/>
                      </a:cubicBezTo>
                      <a:cubicBezTo>
                        <a:pt x="60523" y="83106"/>
                        <a:pt x="60523" y="79493"/>
                        <a:pt x="59619" y="74976"/>
                      </a:cubicBezTo>
                      <a:lnTo>
                        <a:pt x="54199" y="58716"/>
                      </a:lnTo>
                      <a:cubicBezTo>
                        <a:pt x="56006" y="56910"/>
                        <a:pt x="58716" y="54199"/>
                        <a:pt x="60523" y="52393"/>
                      </a:cubicBezTo>
                      <a:lnTo>
                        <a:pt x="76782" y="57813"/>
                      </a:lnTo>
                      <a:cubicBezTo>
                        <a:pt x="80396" y="58716"/>
                        <a:pt x="84912" y="58716"/>
                        <a:pt x="88526" y="56910"/>
                      </a:cubicBezTo>
                      <a:cubicBezTo>
                        <a:pt x="92139" y="55103"/>
                        <a:pt x="95752" y="53296"/>
                        <a:pt x="99365" y="52393"/>
                      </a:cubicBezTo>
                      <a:cubicBezTo>
                        <a:pt x="102979" y="51489"/>
                        <a:pt x="106592" y="48780"/>
                        <a:pt x="108399" y="45166"/>
                      </a:cubicBezTo>
                      <a:lnTo>
                        <a:pt x="115625" y="29810"/>
                      </a:lnTo>
                      <a:lnTo>
                        <a:pt x="124658" y="29810"/>
                      </a:lnTo>
                      <a:lnTo>
                        <a:pt x="131885" y="45166"/>
                      </a:lnTo>
                      <a:cubicBezTo>
                        <a:pt x="133692" y="48780"/>
                        <a:pt x="137305" y="51489"/>
                        <a:pt x="140918" y="52393"/>
                      </a:cubicBezTo>
                      <a:cubicBezTo>
                        <a:pt x="144531" y="53296"/>
                        <a:pt x="148145" y="55103"/>
                        <a:pt x="151758" y="56910"/>
                      </a:cubicBezTo>
                      <a:cubicBezTo>
                        <a:pt x="155371" y="58716"/>
                        <a:pt x="158985" y="58716"/>
                        <a:pt x="163501" y="57813"/>
                      </a:cubicBezTo>
                      <a:lnTo>
                        <a:pt x="179761" y="52393"/>
                      </a:lnTo>
                      <a:cubicBezTo>
                        <a:pt x="181568" y="54199"/>
                        <a:pt x="184278" y="56910"/>
                        <a:pt x="186084" y="58716"/>
                      </a:cubicBezTo>
                      <a:lnTo>
                        <a:pt x="180664" y="74976"/>
                      </a:lnTo>
                      <a:cubicBezTo>
                        <a:pt x="179761" y="78589"/>
                        <a:pt x="179761" y="83106"/>
                        <a:pt x="181568" y="86719"/>
                      </a:cubicBezTo>
                      <a:cubicBezTo>
                        <a:pt x="183374" y="90332"/>
                        <a:pt x="185181" y="93946"/>
                        <a:pt x="186084" y="97559"/>
                      </a:cubicBezTo>
                      <a:cubicBezTo>
                        <a:pt x="186988" y="101172"/>
                        <a:pt x="189698" y="104786"/>
                        <a:pt x="193311" y="106592"/>
                      </a:cubicBezTo>
                      <a:lnTo>
                        <a:pt x="208667" y="113819"/>
                      </a:lnTo>
                      <a:lnTo>
                        <a:pt x="208667" y="122852"/>
                      </a:lnTo>
                      <a:lnTo>
                        <a:pt x="208667" y="122852"/>
                      </a:lnTo>
                      <a:close/>
                    </a:path>
                  </a:pathLst>
                </a:custGeom>
                <a:solidFill>
                  <a:srgbClr val="010101"/>
                </a:solidFill>
                <a:ln w="9028" cap="flat">
                  <a:noFill/>
                  <a:prstDash val="solid"/>
                  <a:miter/>
                </a:ln>
              </p:spPr>
              <p:txBody>
                <a:bodyPr rtlCol="0" anchor="ctr"/>
                <a:lstStyle/>
                <a:p>
                  <a:endParaRPr lang="en-US"/>
                </a:p>
              </p:txBody>
            </p:sp>
            <p:sp>
              <p:nvSpPr>
                <p:cNvPr id="24" name="Freeform 330">
                  <a:extLst>
                    <a:ext uri="{FF2B5EF4-FFF2-40B4-BE49-F238E27FC236}">
                      <a16:creationId xmlns:a16="http://schemas.microsoft.com/office/drawing/2014/main" id="{BFEA8DCD-F8A1-C16B-9A2D-25C4BCEE562F}"/>
                    </a:ext>
                  </a:extLst>
                </p:cNvPr>
                <p:cNvSpPr/>
                <p:nvPr/>
              </p:nvSpPr>
              <p:spPr>
                <a:xfrm>
                  <a:off x="4026418" y="2855246"/>
                  <a:ext cx="667554" cy="88525"/>
                </a:xfrm>
                <a:custGeom>
                  <a:avLst/>
                  <a:gdLst>
                    <a:gd name="connsiteX0" fmla="*/ 652198 w 667554"/>
                    <a:gd name="connsiteY0" fmla="*/ 14453 h 88525"/>
                    <a:gd name="connsiteX1" fmla="*/ 652198 w 667554"/>
                    <a:gd name="connsiteY1" fmla="*/ 14453 h 88525"/>
                    <a:gd name="connsiteX2" fmla="*/ 340552 w 667554"/>
                    <a:gd name="connsiteY2" fmla="*/ 14453 h 88525"/>
                    <a:gd name="connsiteX3" fmla="*/ 340552 w 667554"/>
                    <a:gd name="connsiteY3" fmla="*/ 0 h 88525"/>
                    <a:gd name="connsiteX4" fmla="*/ 310743 w 667554"/>
                    <a:gd name="connsiteY4" fmla="*/ 0 h 88525"/>
                    <a:gd name="connsiteX5" fmla="*/ 310743 w 667554"/>
                    <a:gd name="connsiteY5" fmla="*/ 14453 h 88525"/>
                    <a:gd name="connsiteX6" fmla="*/ 14453 w 667554"/>
                    <a:gd name="connsiteY6" fmla="*/ 14453 h 88525"/>
                    <a:gd name="connsiteX7" fmla="*/ 0 w 667554"/>
                    <a:gd name="connsiteY7" fmla="*/ 28906 h 88525"/>
                    <a:gd name="connsiteX8" fmla="*/ 0 w 667554"/>
                    <a:gd name="connsiteY8" fmla="*/ 28906 h 88525"/>
                    <a:gd name="connsiteX9" fmla="*/ 0 w 667554"/>
                    <a:gd name="connsiteY9" fmla="*/ 88526 h 88525"/>
                    <a:gd name="connsiteX10" fmla="*/ 29810 w 667554"/>
                    <a:gd name="connsiteY10" fmla="*/ 88526 h 88525"/>
                    <a:gd name="connsiteX11" fmla="*/ 29810 w 667554"/>
                    <a:gd name="connsiteY11" fmla="*/ 44263 h 88525"/>
                    <a:gd name="connsiteX12" fmla="*/ 311646 w 667554"/>
                    <a:gd name="connsiteY12" fmla="*/ 44263 h 88525"/>
                    <a:gd name="connsiteX13" fmla="*/ 311646 w 667554"/>
                    <a:gd name="connsiteY13" fmla="*/ 58716 h 88525"/>
                    <a:gd name="connsiteX14" fmla="*/ 341456 w 667554"/>
                    <a:gd name="connsiteY14" fmla="*/ 58716 h 88525"/>
                    <a:gd name="connsiteX15" fmla="*/ 341456 w 667554"/>
                    <a:gd name="connsiteY15" fmla="*/ 44263 h 88525"/>
                    <a:gd name="connsiteX16" fmla="*/ 637745 w 667554"/>
                    <a:gd name="connsiteY16" fmla="*/ 44263 h 88525"/>
                    <a:gd name="connsiteX17" fmla="*/ 637745 w 667554"/>
                    <a:gd name="connsiteY17" fmla="*/ 58716 h 88525"/>
                    <a:gd name="connsiteX18" fmla="*/ 667555 w 667554"/>
                    <a:gd name="connsiteY18" fmla="*/ 58716 h 88525"/>
                    <a:gd name="connsiteX19" fmla="*/ 667555 w 667554"/>
                    <a:gd name="connsiteY19" fmla="*/ 28906 h 88525"/>
                    <a:gd name="connsiteX20" fmla="*/ 652198 w 667554"/>
                    <a:gd name="connsiteY20" fmla="*/ 14453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7554" h="88525">
                      <a:moveTo>
                        <a:pt x="652198" y="14453"/>
                      </a:moveTo>
                      <a:cubicBezTo>
                        <a:pt x="652198" y="14453"/>
                        <a:pt x="652198" y="14453"/>
                        <a:pt x="652198" y="14453"/>
                      </a:cubicBezTo>
                      <a:lnTo>
                        <a:pt x="340552" y="14453"/>
                      </a:lnTo>
                      <a:lnTo>
                        <a:pt x="340552" y="0"/>
                      </a:lnTo>
                      <a:lnTo>
                        <a:pt x="310743" y="0"/>
                      </a:lnTo>
                      <a:lnTo>
                        <a:pt x="310743" y="14453"/>
                      </a:lnTo>
                      <a:lnTo>
                        <a:pt x="14453" y="14453"/>
                      </a:lnTo>
                      <a:cubicBezTo>
                        <a:pt x="6323" y="14453"/>
                        <a:pt x="0" y="20777"/>
                        <a:pt x="0" y="28906"/>
                      </a:cubicBezTo>
                      <a:cubicBezTo>
                        <a:pt x="0" y="28906"/>
                        <a:pt x="0" y="28906"/>
                        <a:pt x="0" y="28906"/>
                      </a:cubicBezTo>
                      <a:lnTo>
                        <a:pt x="0" y="88526"/>
                      </a:lnTo>
                      <a:lnTo>
                        <a:pt x="29810" y="88526"/>
                      </a:lnTo>
                      <a:lnTo>
                        <a:pt x="29810" y="44263"/>
                      </a:lnTo>
                      <a:lnTo>
                        <a:pt x="311646" y="44263"/>
                      </a:lnTo>
                      <a:lnTo>
                        <a:pt x="311646" y="58716"/>
                      </a:lnTo>
                      <a:lnTo>
                        <a:pt x="341456" y="58716"/>
                      </a:lnTo>
                      <a:lnTo>
                        <a:pt x="341456" y="44263"/>
                      </a:lnTo>
                      <a:lnTo>
                        <a:pt x="637745" y="44263"/>
                      </a:lnTo>
                      <a:lnTo>
                        <a:pt x="637745" y="58716"/>
                      </a:lnTo>
                      <a:lnTo>
                        <a:pt x="667555" y="58716"/>
                      </a:lnTo>
                      <a:lnTo>
                        <a:pt x="667555" y="28906"/>
                      </a:lnTo>
                      <a:cubicBezTo>
                        <a:pt x="666651" y="21680"/>
                        <a:pt x="660328" y="14453"/>
                        <a:pt x="652198" y="14453"/>
                      </a:cubicBezTo>
                      <a:close/>
                    </a:path>
                  </a:pathLst>
                </a:custGeom>
                <a:solidFill>
                  <a:srgbClr val="010101"/>
                </a:solidFill>
                <a:ln w="9028" cap="flat">
                  <a:noFill/>
                  <a:prstDash val="solid"/>
                  <a:miter/>
                </a:ln>
              </p:spPr>
              <p:txBody>
                <a:bodyPr rtlCol="0" anchor="ctr"/>
                <a:lstStyle/>
                <a:p>
                  <a:endParaRPr lang="en-US"/>
                </a:p>
              </p:txBody>
            </p:sp>
            <p:sp>
              <p:nvSpPr>
                <p:cNvPr id="25" name="Freeform 331">
                  <a:extLst>
                    <a:ext uri="{FF2B5EF4-FFF2-40B4-BE49-F238E27FC236}">
                      <a16:creationId xmlns:a16="http://schemas.microsoft.com/office/drawing/2014/main" id="{1117275E-1157-6C9F-44EF-D280041ED449}"/>
                    </a:ext>
                  </a:extLst>
                </p:cNvPr>
                <p:cNvSpPr/>
                <p:nvPr/>
              </p:nvSpPr>
              <p:spPr>
                <a:xfrm>
                  <a:off x="4338064" y="2351193"/>
                  <a:ext cx="192407" cy="206860"/>
                </a:xfrm>
                <a:custGeom>
                  <a:avLst/>
                  <a:gdLst>
                    <a:gd name="connsiteX0" fmla="*/ 177051 w 192407"/>
                    <a:gd name="connsiteY0" fmla="*/ 14453 h 206860"/>
                    <a:gd name="connsiteX1" fmla="*/ 177051 w 192407"/>
                    <a:gd name="connsiteY1" fmla="*/ 14453 h 206860"/>
                    <a:gd name="connsiteX2" fmla="*/ 132788 w 192407"/>
                    <a:gd name="connsiteY2" fmla="*/ 14453 h 206860"/>
                    <a:gd name="connsiteX3" fmla="*/ 118335 w 192407"/>
                    <a:gd name="connsiteY3" fmla="*/ 0 h 206860"/>
                    <a:gd name="connsiteX4" fmla="*/ 118335 w 192407"/>
                    <a:gd name="connsiteY4" fmla="*/ 0 h 206860"/>
                    <a:gd name="connsiteX5" fmla="*/ 14453 w 192407"/>
                    <a:gd name="connsiteY5" fmla="*/ 0 h 206860"/>
                    <a:gd name="connsiteX6" fmla="*/ 0 w 192407"/>
                    <a:gd name="connsiteY6" fmla="*/ 14453 h 206860"/>
                    <a:gd name="connsiteX7" fmla="*/ 0 w 192407"/>
                    <a:gd name="connsiteY7" fmla="*/ 14453 h 206860"/>
                    <a:gd name="connsiteX8" fmla="*/ 0 w 192407"/>
                    <a:gd name="connsiteY8" fmla="*/ 206861 h 206860"/>
                    <a:gd name="connsiteX9" fmla="*/ 29810 w 192407"/>
                    <a:gd name="connsiteY9" fmla="*/ 206861 h 206860"/>
                    <a:gd name="connsiteX10" fmla="*/ 29810 w 192407"/>
                    <a:gd name="connsiteY10" fmla="*/ 118335 h 206860"/>
                    <a:gd name="connsiteX11" fmla="*/ 103882 w 192407"/>
                    <a:gd name="connsiteY11" fmla="*/ 118335 h 206860"/>
                    <a:gd name="connsiteX12" fmla="*/ 118335 w 192407"/>
                    <a:gd name="connsiteY12" fmla="*/ 132788 h 206860"/>
                    <a:gd name="connsiteX13" fmla="*/ 118335 w 192407"/>
                    <a:gd name="connsiteY13" fmla="*/ 132788 h 206860"/>
                    <a:gd name="connsiteX14" fmla="*/ 177954 w 192407"/>
                    <a:gd name="connsiteY14" fmla="*/ 132788 h 206860"/>
                    <a:gd name="connsiteX15" fmla="*/ 192408 w 192407"/>
                    <a:gd name="connsiteY15" fmla="*/ 118335 h 206860"/>
                    <a:gd name="connsiteX16" fmla="*/ 192408 w 192407"/>
                    <a:gd name="connsiteY16" fmla="*/ 118335 h 206860"/>
                    <a:gd name="connsiteX17" fmla="*/ 192408 w 192407"/>
                    <a:gd name="connsiteY17" fmla="*/ 29809 h 206860"/>
                    <a:gd name="connsiteX18" fmla="*/ 177051 w 192407"/>
                    <a:gd name="connsiteY18" fmla="*/ 14453 h 206860"/>
                    <a:gd name="connsiteX19" fmla="*/ 102979 w 192407"/>
                    <a:gd name="connsiteY19" fmla="*/ 89429 h 206860"/>
                    <a:gd name="connsiteX20" fmla="*/ 28906 w 192407"/>
                    <a:gd name="connsiteY20" fmla="*/ 89429 h 206860"/>
                    <a:gd name="connsiteX21" fmla="*/ 28906 w 192407"/>
                    <a:gd name="connsiteY21" fmla="*/ 29809 h 206860"/>
                    <a:gd name="connsiteX22" fmla="*/ 102979 w 192407"/>
                    <a:gd name="connsiteY22" fmla="*/ 29809 h 206860"/>
                    <a:gd name="connsiteX23" fmla="*/ 102979 w 192407"/>
                    <a:gd name="connsiteY23" fmla="*/ 89429 h 206860"/>
                    <a:gd name="connsiteX24" fmla="*/ 162598 w 192407"/>
                    <a:gd name="connsiteY24" fmla="*/ 103882 h 206860"/>
                    <a:gd name="connsiteX25" fmla="*/ 132788 w 192407"/>
                    <a:gd name="connsiteY25" fmla="*/ 103882 h 206860"/>
                    <a:gd name="connsiteX26" fmla="*/ 132788 w 192407"/>
                    <a:gd name="connsiteY26" fmla="*/ 44263 h 206860"/>
                    <a:gd name="connsiteX27" fmla="*/ 162598 w 192407"/>
                    <a:gd name="connsiteY27" fmla="*/ 44263 h 206860"/>
                    <a:gd name="connsiteX28" fmla="*/ 162598 w 192407"/>
                    <a:gd name="connsiteY28" fmla="*/ 103882 h 20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2407" h="206860">
                      <a:moveTo>
                        <a:pt x="177051" y="14453"/>
                      </a:moveTo>
                      <a:cubicBezTo>
                        <a:pt x="177051" y="14453"/>
                        <a:pt x="177051" y="14453"/>
                        <a:pt x="177051" y="14453"/>
                      </a:cubicBezTo>
                      <a:lnTo>
                        <a:pt x="132788" y="14453"/>
                      </a:lnTo>
                      <a:cubicBezTo>
                        <a:pt x="132788" y="6323"/>
                        <a:pt x="126465" y="0"/>
                        <a:pt x="118335" y="0"/>
                      </a:cubicBezTo>
                      <a:cubicBezTo>
                        <a:pt x="118335" y="0"/>
                        <a:pt x="118335" y="0"/>
                        <a:pt x="118335" y="0"/>
                      </a:cubicBezTo>
                      <a:lnTo>
                        <a:pt x="14453" y="0"/>
                      </a:lnTo>
                      <a:cubicBezTo>
                        <a:pt x="6323" y="0"/>
                        <a:pt x="0" y="6323"/>
                        <a:pt x="0" y="14453"/>
                      </a:cubicBezTo>
                      <a:cubicBezTo>
                        <a:pt x="0" y="14453"/>
                        <a:pt x="0" y="14453"/>
                        <a:pt x="0" y="14453"/>
                      </a:cubicBezTo>
                      <a:lnTo>
                        <a:pt x="0" y="206861"/>
                      </a:lnTo>
                      <a:lnTo>
                        <a:pt x="29810" y="206861"/>
                      </a:lnTo>
                      <a:lnTo>
                        <a:pt x="29810" y="118335"/>
                      </a:lnTo>
                      <a:lnTo>
                        <a:pt x="103882" y="118335"/>
                      </a:lnTo>
                      <a:cubicBezTo>
                        <a:pt x="103882" y="126465"/>
                        <a:pt x="110205" y="132788"/>
                        <a:pt x="118335" y="132788"/>
                      </a:cubicBezTo>
                      <a:cubicBezTo>
                        <a:pt x="118335" y="132788"/>
                        <a:pt x="118335" y="132788"/>
                        <a:pt x="118335" y="132788"/>
                      </a:cubicBezTo>
                      <a:lnTo>
                        <a:pt x="177954" y="132788"/>
                      </a:lnTo>
                      <a:cubicBezTo>
                        <a:pt x="186084" y="132788"/>
                        <a:pt x="192408" y="126465"/>
                        <a:pt x="192408" y="118335"/>
                      </a:cubicBezTo>
                      <a:cubicBezTo>
                        <a:pt x="192408" y="118335"/>
                        <a:pt x="192408" y="118335"/>
                        <a:pt x="192408" y="118335"/>
                      </a:cubicBezTo>
                      <a:lnTo>
                        <a:pt x="192408" y="29809"/>
                      </a:lnTo>
                      <a:cubicBezTo>
                        <a:pt x="192408" y="21680"/>
                        <a:pt x="185181" y="14453"/>
                        <a:pt x="177051" y="14453"/>
                      </a:cubicBezTo>
                      <a:close/>
                      <a:moveTo>
                        <a:pt x="102979" y="89429"/>
                      </a:moveTo>
                      <a:lnTo>
                        <a:pt x="28906" y="89429"/>
                      </a:lnTo>
                      <a:lnTo>
                        <a:pt x="28906" y="29809"/>
                      </a:lnTo>
                      <a:lnTo>
                        <a:pt x="102979" y="29809"/>
                      </a:lnTo>
                      <a:lnTo>
                        <a:pt x="102979" y="89429"/>
                      </a:lnTo>
                      <a:close/>
                      <a:moveTo>
                        <a:pt x="162598" y="103882"/>
                      </a:moveTo>
                      <a:lnTo>
                        <a:pt x="132788" y="103882"/>
                      </a:lnTo>
                      <a:lnTo>
                        <a:pt x="132788" y="44263"/>
                      </a:lnTo>
                      <a:lnTo>
                        <a:pt x="162598" y="44263"/>
                      </a:lnTo>
                      <a:lnTo>
                        <a:pt x="162598" y="103882"/>
                      </a:lnTo>
                      <a:close/>
                    </a:path>
                  </a:pathLst>
                </a:custGeom>
                <a:solidFill>
                  <a:srgbClr val="010101"/>
                </a:solidFill>
                <a:ln w="9028" cap="flat">
                  <a:noFill/>
                  <a:prstDash val="solid"/>
                  <a:miter/>
                </a:ln>
              </p:spPr>
              <p:txBody>
                <a:bodyPr rtlCol="0" anchor="ctr"/>
                <a:lstStyle/>
                <a:p>
                  <a:endParaRPr lang="en-US"/>
                </a:p>
              </p:txBody>
            </p:sp>
            <p:sp>
              <p:nvSpPr>
                <p:cNvPr id="26" name="Freeform 332">
                  <a:extLst>
                    <a:ext uri="{FF2B5EF4-FFF2-40B4-BE49-F238E27FC236}">
                      <a16:creationId xmlns:a16="http://schemas.microsoft.com/office/drawing/2014/main" id="{F6F58E08-64A6-998E-CDF5-4CB4C4307AC1}"/>
                    </a:ext>
                  </a:extLst>
                </p:cNvPr>
                <p:cNvSpPr/>
                <p:nvPr/>
              </p:nvSpPr>
              <p:spPr>
                <a:xfrm>
                  <a:off x="4026418" y="2973581"/>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solidFill>
                  <a:srgbClr val="010101"/>
                </a:solidFill>
                <a:ln w="9028" cap="flat">
                  <a:noFill/>
                  <a:prstDash val="solid"/>
                  <a:miter/>
                </a:ln>
              </p:spPr>
              <p:txBody>
                <a:bodyPr rtlCol="0" anchor="ctr"/>
                <a:lstStyle/>
                <a:p>
                  <a:endParaRPr lang="en-US"/>
                </a:p>
              </p:txBody>
            </p:sp>
            <p:sp>
              <p:nvSpPr>
                <p:cNvPr id="27" name="Freeform 333">
                  <a:extLst>
                    <a:ext uri="{FF2B5EF4-FFF2-40B4-BE49-F238E27FC236}">
                      <a16:creationId xmlns:a16="http://schemas.microsoft.com/office/drawing/2014/main" id="{BDD28073-FA45-90DA-98FD-DFFFA85F039B}"/>
                    </a:ext>
                  </a:extLst>
                </p:cNvPr>
                <p:cNvSpPr/>
                <p:nvPr/>
              </p:nvSpPr>
              <p:spPr>
                <a:xfrm>
                  <a:off x="4663260" y="2943772"/>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solidFill>
                  <a:srgbClr val="010101"/>
                </a:solidFill>
                <a:ln w="9028" cap="flat">
                  <a:noFill/>
                  <a:prstDash val="solid"/>
                  <a:miter/>
                </a:ln>
              </p:spPr>
              <p:txBody>
                <a:bodyPr rtlCol="0" anchor="ctr"/>
                <a:lstStyle/>
                <a:p>
                  <a:endParaRPr lang="en-US"/>
                </a:p>
              </p:txBody>
            </p:sp>
            <p:sp>
              <p:nvSpPr>
                <p:cNvPr id="28" name="Freeform 334">
                  <a:extLst>
                    <a:ext uri="{FF2B5EF4-FFF2-40B4-BE49-F238E27FC236}">
                      <a16:creationId xmlns:a16="http://schemas.microsoft.com/office/drawing/2014/main" id="{65E9A1C9-84BB-7E91-E0ED-4763224EEE15}"/>
                    </a:ext>
                  </a:extLst>
                </p:cNvPr>
                <p:cNvSpPr/>
                <p:nvPr/>
              </p:nvSpPr>
              <p:spPr>
                <a:xfrm>
                  <a:off x="4560281" y="3003391"/>
                  <a:ext cx="236670" cy="236670"/>
                </a:xfrm>
                <a:custGeom>
                  <a:avLst/>
                  <a:gdLst>
                    <a:gd name="connsiteX0" fmla="*/ 118335 w 236670"/>
                    <a:gd name="connsiteY0" fmla="*/ 0 h 236670"/>
                    <a:gd name="connsiteX1" fmla="*/ 0 w 236670"/>
                    <a:gd name="connsiteY1" fmla="*/ 118335 h 236670"/>
                    <a:gd name="connsiteX2" fmla="*/ 118335 w 236670"/>
                    <a:gd name="connsiteY2" fmla="*/ 236670 h 236670"/>
                    <a:gd name="connsiteX3" fmla="*/ 236670 w 236670"/>
                    <a:gd name="connsiteY3" fmla="*/ 118335 h 236670"/>
                    <a:gd name="connsiteX4" fmla="*/ 118335 w 236670"/>
                    <a:gd name="connsiteY4" fmla="*/ 0 h 236670"/>
                    <a:gd name="connsiteX5" fmla="*/ 132788 w 236670"/>
                    <a:gd name="connsiteY5" fmla="*/ 205957 h 236670"/>
                    <a:gd name="connsiteX6" fmla="*/ 132788 w 236670"/>
                    <a:gd name="connsiteY6" fmla="*/ 176148 h 236670"/>
                    <a:gd name="connsiteX7" fmla="*/ 102979 w 236670"/>
                    <a:gd name="connsiteY7" fmla="*/ 176148 h 236670"/>
                    <a:gd name="connsiteX8" fmla="*/ 102979 w 236670"/>
                    <a:gd name="connsiteY8" fmla="*/ 176148 h 236670"/>
                    <a:gd name="connsiteX9" fmla="*/ 102979 w 236670"/>
                    <a:gd name="connsiteY9" fmla="*/ 205957 h 236670"/>
                    <a:gd name="connsiteX10" fmla="*/ 28906 w 236670"/>
                    <a:gd name="connsiteY10" fmla="*/ 118335 h 236670"/>
                    <a:gd name="connsiteX11" fmla="*/ 102979 w 236670"/>
                    <a:gd name="connsiteY11" fmla="*/ 30713 h 236670"/>
                    <a:gd name="connsiteX12" fmla="*/ 102979 w 236670"/>
                    <a:gd name="connsiteY12" fmla="*/ 47876 h 236670"/>
                    <a:gd name="connsiteX13" fmla="*/ 102979 w 236670"/>
                    <a:gd name="connsiteY13" fmla="*/ 47876 h 236670"/>
                    <a:gd name="connsiteX14" fmla="*/ 127368 w 236670"/>
                    <a:gd name="connsiteY14" fmla="*/ 47876 h 236670"/>
                    <a:gd name="connsiteX15" fmla="*/ 132788 w 236670"/>
                    <a:gd name="connsiteY15" fmla="*/ 50586 h 236670"/>
                    <a:gd name="connsiteX16" fmla="*/ 132788 w 236670"/>
                    <a:gd name="connsiteY16" fmla="*/ 30713 h 236670"/>
                    <a:gd name="connsiteX17" fmla="*/ 205957 w 236670"/>
                    <a:gd name="connsiteY17" fmla="*/ 132788 h 236670"/>
                    <a:gd name="connsiteX18" fmla="*/ 132788 w 236670"/>
                    <a:gd name="connsiteY18" fmla="*/ 205957 h 2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6670" h="236670">
                      <a:moveTo>
                        <a:pt x="118335" y="0"/>
                      </a:moveTo>
                      <a:cubicBezTo>
                        <a:pt x="53296" y="0"/>
                        <a:pt x="0" y="53296"/>
                        <a:pt x="0" y="118335"/>
                      </a:cubicBezTo>
                      <a:cubicBezTo>
                        <a:pt x="0" y="183374"/>
                        <a:pt x="53296" y="236670"/>
                        <a:pt x="118335" y="236670"/>
                      </a:cubicBezTo>
                      <a:cubicBezTo>
                        <a:pt x="183374" y="236670"/>
                        <a:pt x="236670" y="183374"/>
                        <a:pt x="236670" y="118335"/>
                      </a:cubicBezTo>
                      <a:cubicBezTo>
                        <a:pt x="236670" y="53296"/>
                        <a:pt x="183374" y="0"/>
                        <a:pt x="118335" y="0"/>
                      </a:cubicBezTo>
                      <a:close/>
                      <a:moveTo>
                        <a:pt x="132788" y="205957"/>
                      </a:moveTo>
                      <a:lnTo>
                        <a:pt x="132788" y="176148"/>
                      </a:lnTo>
                      <a:cubicBezTo>
                        <a:pt x="122852" y="178858"/>
                        <a:pt x="113818" y="177954"/>
                        <a:pt x="102979" y="176148"/>
                      </a:cubicBezTo>
                      <a:cubicBezTo>
                        <a:pt x="102979" y="176148"/>
                        <a:pt x="102979" y="176148"/>
                        <a:pt x="102979" y="176148"/>
                      </a:cubicBezTo>
                      <a:lnTo>
                        <a:pt x="102979" y="205957"/>
                      </a:lnTo>
                      <a:cubicBezTo>
                        <a:pt x="60523" y="198731"/>
                        <a:pt x="28906" y="161695"/>
                        <a:pt x="28906" y="118335"/>
                      </a:cubicBezTo>
                      <a:cubicBezTo>
                        <a:pt x="28906" y="74976"/>
                        <a:pt x="60523" y="37940"/>
                        <a:pt x="102979" y="30713"/>
                      </a:cubicBezTo>
                      <a:lnTo>
                        <a:pt x="102979" y="47876"/>
                      </a:lnTo>
                      <a:cubicBezTo>
                        <a:pt x="102979" y="47876"/>
                        <a:pt x="102979" y="47876"/>
                        <a:pt x="102979" y="47876"/>
                      </a:cubicBezTo>
                      <a:cubicBezTo>
                        <a:pt x="111109" y="46069"/>
                        <a:pt x="119238" y="46069"/>
                        <a:pt x="127368" y="47876"/>
                      </a:cubicBezTo>
                      <a:cubicBezTo>
                        <a:pt x="129175" y="48780"/>
                        <a:pt x="130981" y="49683"/>
                        <a:pt x="132788" y="50586"/>
                      </a:cubicBezTo>
                      <a:lnTo>
                        <a:pt x="132788" y="30713"/>
                      </a:lnTo>
                      <a:cubicBezTo>
                        <a:pt x="181568" y="38843"/>
                        <a:pt x="214087" y="84912"/>
                        <a:pt x="205957" y="132788"/>
                      </a:cubicBezTo>
                      <a:cubicBezTo>
                        <a:pt x="199634" y="170728"/>
                        <a:pt x="169824" y="199634"/>
                        <a:pt x="132788" y="205957"/>
                      </a:cubicBezTo>
                      <a:close/>
                    </a:path>
                  </a:pathLst>
                </a:custGeom>
                <a:solidFill>
                  <a:srgbClr val="010101"/>
                </a:solidFill>
                <a:ln w="9028" cap="flat">
                  <a:noFill/>
                  <a:prstDash val="solid"/>
                  <a:miter/>
                </a:ln>
              </p:spPr>
              <p:txBody>
                <a:bodyPr rtlCol="0" anchor="ctr"/>
                <a:lstStyle/>
                <a:p>
                  <a:endParaRPr lang="en-US"/>
                </a:p>
              </p:txBody>
            </p:sp>
          </p:grpSp>
          <p:sp>
            <p:nvSpPr>
              <p:cNvPr id="19" name="Freeform 325">
                <a:extLst>
                  <a:ext uri="{FF2B5EF4-FFF2-40B4-BE49-F238E27FC236}">
                    <a16:creationId xmlns:a16="http://schemas.microsoft.com/office/drawing/2014/main" id="{EBD4646D-E824-B2D3-F23D-CC263AAB51E7}"/>
                  </a:ext>
                </a:extLst>
              </p:cNvPr>
              <p:cNvSpPr/>
              <p:nvPr/>
            </p:nvSpPr>
            <p:spPr>
              <a:xfrm>
                <a:off x="4606351" y="3049460"/>
                <a:ext cx="111108" cy="144531"/>
              </a:xfrm>
              <a:custGeom>
                <a:avLst/>
                <a:gdLst>
                  <a:gd name="connsiteX0" fmla="*/ 111109 w 111108"/>
                  <a:gd name="connsiteY0" fmla="*/ 136402 h 144531"/>
                  <a:gd name="connsiteX1" fmla="*/ 77686 w 111108"/>
                  <a:gd name="connsiteY1" fmla="*/ 144531 h 144531"/>
                  <a:gd name="connsiteX2" fmla="*/ 25293 w 111108"/>
                  <a:gd name="connsiteY2" fmla="*/ 120142 h 144531"/>
                  <a:gd name="connsiteX3" fmla="*/ 13550 w 111108"/>
                  <a:gd name="connsiteY3" fmla="*/ 92139 h 144531"/>
                  <a:gd name="connsiteX4" fmla="*/ 0 w 111108"/>
                  <a:gd name="connsiteY4" fmla="*/ 92139 h 144531"/>
                  <a:gd name="connsiteX5" fmla="*/ 0 w 111108"/>
                  <a:gd name="connsiteY5" fmla="*/ 76782 h 144531"/>
                  <a:gd name="connsiteX6" fmla="*/ 11743 w 111108"/>
                  <a:gd name="connsiteY6" fmla="*/ 76782 h 144531"/>
                  <a:gd name="connsiteX7" fmla="*/ 11743 w 111108"/>
                  <a:gd name="connsiteY7" fmla="*/ 73169 h 144531"/>
                  <a:gd name="connsiteX8" fmla="*/ 11743 w 111108"/>
                  <a:gd name="connsiteY8" fmla="*/ 66846 h 144531"/>
                  <a:gd name="connsiteX9" fmla="*/ 0 w 111108"/>
                  <a:gd name="connsiteY9" fmla="*/ 66846 h 144531"/>
                  <a:gd name="connsiteX10" fmla="*/ 0 w 111108"/>
                  <a:gd name="connsiteY10" fmla="*/ 51489 h 144531"/>
                  <a:gd name="connsiteX11" fmla="*/ 14453 w 111108"/>
                  <a:gd name="connsiteY11" fmla="*/ 51489 h 144531"/>
                  <a:gd name="connsiteX12" fmla="*/ 28906 w 111108"/>
                  <a:gd name="connsiteY12" fmla="*/ 21680 h 144531"/>
                  <a:gd name="connsiteX13" fmla="*/ 78589 w 111108"/>
                  <a:gd name="connsiteY13" fmla="*/ 0 h 144531"/>
                  <a:gd name="connsiteX14" fmla="*/ 111109 w 111108"/>
                  <a:gd name="connsiteY14" fmla="*/ 6323 h 144531"/>
                  <a:gd name="connsiteX15" fmla="*/ 104785 w 111108"/>
                  <a:gd name="connsiteY15" fmla="*/ 30713 h 144531"/>
                  <a:gd name="connsiteX16" fmla="*/ 81299 w 111108"/>
                  <a:gd name="connsiteY16" fmla="*/ 25293 h 144531"/>
                  <a:gd name="connsiteX17" fmla="*/ 55103 w 111108"/>
                  <a:gd name="connsiteY17" fmla="*/ 37037 h 144531"/>
                  <a:gd name="connsiteX18" fmla="*/ 47876 w 111108"/>
                  <a:gd name="connsiteY18" fmla="*/ 50586 h 144531"/>
                  <a:gd name="connsiteX19" fmla="*/ 101172 w 111108"/>
                  <a:gd name="connsiteY19" fmla="*/ 50586 h 144531"/>
                  <a:gd name="connsiteX20" fmla="*/ 101172 w 111108"/>
                  <a:gd name="connsiteY20" fmla="*/ 65943 h 144531"/>
                  <a:gd name="connsiteX21" fmla="*/ 44263 w 111108"/>
                  <a:gd name="connsiteY21" fmla="*/ 65943 h 144531"/>
                  <a:gd name="connsiteX22" fmla="*/ 44263 w 111108"/>
                  <a:gd name="connsiteY22" fmla="*/ 72266 h 144531"/>
                  <a:gd name="connsiteX23" fmla="*/ 44263 w 111108"/>
                  <a:gd name="connsiteY23" fmla="*/ 75879 h 144531"/>
                  <a:gd name="connsiteX24" fmla="*/ 101172 w 111108"/>
                  <a:gd name="connsiteY24" fmla="*/ 75879 h 144531"/>
                  <a:gd name="connsiteX25" fmla="*/ 101172 w 111108"/>
                  <a:gd name="connsiteY25" fmla="*/ 91236 h 144531"/>
                  <a:gd name="connsiteX26" fmla="*/ 46973 w 111108"/>
                  <a:gd name="connsiteY26" fmla="*/ 91236 h 144531"/>
                  <a:gd name="connsiteX27" fmla="*/ 54199 w 111108"/>
                  <a:gd name="connsiteY27" fmla="*/ 106592 h 144531"/>
                  <a:gd name="connsiteX28" fmla="*/ 82202 w 111108"/>
                  <a:gd name="connsiteY28" fmla="*/ 117432 h 144531"/>
                  <a:gd name="connsiteX29" fmla="*/ 106592 w 111108"/>
                  <a:gd name="connsiteY29" fmla="*/ 112012 h 144531"/>
                  <a:gd name="connsiteX30" fmla="*/ 111109 w 111108"/>
                  <a:gd name="connsiteY30" fmla="*/ 136402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108" h="144531">
                    <a:moveTo>
                      <a:pt x="111109" y="136402"/>
                    </a:moveTo>
                    <a:cubicBezTo>
                      <a:pt x="103882" y="140918"/>
                      <a:pt x="91236" y="144531"/>
                      <a:pt x="77686" y="144531"/>
                    </a:cubicBezTo>
                    <a:cubicBezTo>
                      <a:pt x="56909" y="144531"/>
                      <a:pt x="37036" y="135498"/>
                      <a:pt x="25293" y="120142"/>
                    </a:cubicBezTo>
                    <a:cubicBezTo>
                      <a:pt x="19873" y="112915"/>
                      <a:pt x="15357" y="103882"/>
                      <a:pt x="13550" y="92139"/>
                    </a:cubicBezTo>
                    <a:lnTo>
                      <a:pt x="0" y="92139"/>
                    </a:lnTo>
                    <a:lnTo>
                      <a:pt x="0" y="76782"/>
                    </a:lnTo>
                    <a:lnTo>
                      <a:pt x="11743" y="76782"/>
                    </a:lnTo>
                    <a:cubicBezTo>
                      <a:pt x="11743" y="75879"/>
                      <a:pt x="11743" y="74072"/>
                      <a:pt x="11743" y="73169"/>
                    </a:cubicBezTo>
                    <a:cubicBezTo>
                      <a:pt x="11743" y="71363"/>
                      <a:pt x="11743" y="68653"/>
                      <a:pt x="11743" y="66846"/>
                    </a:cubicBezTo>
                    <a:lnTo>
                      <a:pt x="0" y="66846"/>
                    </a:lnTo>
                    <a:lnTo>
                      <a:pt x="0" y="51489"/>
                    </a:lnTo>
                    <a:lnTo>
                      <a:pt x="14453" y="51489"/>
                    </a:lnTo>
                    <a:cubicBezTo>
                      <a:pt x="17163" y="39746"/>
                      <a:pt x="22583" y="29810"/>
                      <a:pt x="28906" y="21680"/>
                    </a:cubicBezTo>
                    <a:cubicBezTo>
                      <a:pt x="41553" y="8130"/>
                      <a:pt x="58716" y="0"/>
                      <a:pt x="78589" y="0"/>
                    </a:cubicBezTo>
                    <a:cubicBezTo>
                      <a:pt x="92139" y="0"/>
                      <a:pt x="102979" y="2710"/>
                      <a:pt x="111109" y="6323"/>
                    </a:cubicBezTo>
                    <a:lnTo>
                      <a:pt x="104785" y="30713"/>
                    </a:lnTo>
                    <a:cubicBezTo>
                      <a:pt x="99365" y="28003"/>
                      <a:pt x="90332" y="25293"/>
                      <a:pt x="81299" y="25293"/>
                    </a:cubicBezTo>
                    <a:cubicBezTo>
                      <a:pt x="71362" y="25293"/>
                      <a:pt x="61426" y="28906"/>
                      <a:pt x="55103" y="37037"/>
                    </a:cubicBezTo>
                    <a:cubicBezTo>
                      <a:pt x="52393" y="40649"/>
                      <a:pt x="49683" y="45166"/>
                      <a:pt x="47876" y="50586"/>
                    </a:cubicBezTo>
                    <a:lnTo>
                      <a:pt x="101172" y="50586"/>
                    </a:lnTo>
                    <a:lnTo>
                      <a:pt x="101172" y="65943"/>
                    </a:lnTo>
                    <a:lnTo>
                      <a:pt x="44263" y="65943"/>
                    </a:lnTo>
                    <a:cubicBezTo>
                      <a:pt x="44263" y="67749"/>
                      <a:pt x="44263" y="70460"/>
                      <a:pt x="44263" y="72266"/>
                    </a:cubicBezTo>
                    <a:cubicBezTo>
                      <a:pt x="44263" y="73169"/>
                      <a:pt x="44263" y="74072"/>
                      <a:pt x="44263" y="75879"/>
                    </a:cubicBezTo>
                    <a:lnTo>
                      <a:pt x="101172" y="75879"/>
                    </a:lnTo>
                    <a:lnTo>
                      <a:pt x="101172" y="91236"/>
                    </a:lnTo>
                    <a:lnTo>
                      <a:pt x="46973" y="91236"/>
                    </a:lnTo>
                    <a:cubicBezTo>
                      <a:pt x="48779" y="97559"/>
                      <a:pt x="50586" y="102979"/>
                      <a:pt x="54199" y="106592"/>
                    </a:cubicBezTo>
                    <a:cubicBezTo>
                      <a:pt x="61426" y="114722"/>
                      <a:pt x="71362" y="117432"/>
                      <a:pt x="82202" y="117432"/>
                    </a:cubicBezTo>
                    <a:cubicBezTo>
                      <a:pt x="92139" y="117432"/>
                      <a:pt x="102075" y="113819"/>
                      <a:pt x="106592" y="112012"/>
                    </a:cubicBezTo>
                    <a:lnTo>
                      <a:pt x="111109" y="136402"/>
                    </a:lnTo>
                    <a:close/>
                  </a:path>
                </a:pathLst>
              </a:custGeom>
              <a:solidFill>
                <a:srgbClr val="000000"/>
              </a:solidFill>
              <a:ln w="9028" cap="flat">
                <a:noFill/>
                <a:prstDash val="solid"/>
                <a:miter/>
              </a:ln>
            </p:spPr>
            <p:txBody>
              <a:bodyPr rtlCol="0" anchor="ctr"/>
              <a:lstStyle/>
              <a:p>
                <a:endParaRPr lang="en-US"/>
              </a:p>
            </p:txBody>
          </p:sp>
        </p:grpSp>
      </p:grpSp>
      <p:grpSp>
        <p:nvGrpSpPr>
          <p:cNvPr id="29" name="Graphic 3">
            <a:extLst>
              <a:ext uri="{FF2B5EF4-FFF2-40B4-BE49-F238E27FC236}">
                <a16:creationId xmlns:a16="http://schemas.microsoft.com/office/drawing/2014/main" id="{B375743A-2EC5-760F-7667-EF606B1A77EE}"/>
              </a:ext>
            </a:extLst>
          </p:cNvPr>
          <p:cNvGrpSpPr/>
          <p:nvPr/>
        </p:nvGrpSpPr>
        <p:grpSpPr>
          <a:xfrm>
            <a:off x="8063619" y="1443391"/>
            <a:ext cx="770877" cy="777891"/>
            <a:chOff x="662657" y="410457"/>
            <a:chExt cx="888845" cy="973680"/>
          </a:xfrm>
        </p:grpSpPr>
        <p:sp>
          <p:nvSpPr>
            <p:cNvPr id="30" name="Freeform 1324">
              <a:extLst>
                <a:ext uri="{FF2B5EF4-FFF2-40B4-BE49-F238E27FC236}">
                  <a16:creationId xmlns:a16="http://schemas.microsoft.com/office/drawing/2014/main" id="{62A6AC9A-BDFD-9750-8FB6-608AEAE9ACC3}"/>
                </a:ext>
              </a:extLst>
            </p:cNvPr>
            <p:cNvSpPr/>
            <p:nvPr/>
          </p:nvSpPr>
          <p:spPr>
            <a:xfrm>
              <a:off x="857393" y="410457"/>
              <a:ext cx="486688" cy="485468"/>
            </a:xfrm>
            <a:custGeom>
              <a:avLst/>
              <a:gdLst>
                <a:gd name="connsiteX0" fmla="*/ 485470 w 486688"/>
                <a:gd name="connsiteY0" fmla="*/ 104225 h 485468"/>
                <a:gd name="connsiteX1" fmla="*/ 419644 w 486688"/>
                <a:gd name="connsiteY1" fmla="*/ 8228 h 485468"/>
                <a:gd name="connsiteX2" fmla="*/ 405930 w 486688"/>
                <a:gd name="connsiteY2" fmla="*/ 0 h 485468"/>
                <a:gd name="connsiteX3" fmla="*/ 82283 w 486688"/>
                <a:gd name="connsiteY3" fmla="*/ 0 h 485468"/>
                <a:gd name="connsiteX4" fmla="*/ 68569 w 486688"/>
                <a:gd name="connsiteY4" fmla="*/ 8228 h 485468"/>
                <a:gd name="connsiteX5" fmla="*/ 2743 w 486688"/>
                <a:gd name="connsiteY5" fmla="*/ 104225 h 485468"/>
                <a:gd name="connsiteX6" fmla="*/ 0 w 486688"/>
                <a:gd name="connsiteY6" fmla="*/ 112453 h 485468"/>
                <a:gd name="connsiteX7" fmla="*/ 0 w 486688"/>
                <a:gd name="connsiteY7" fmla="*/ 436099 h 485468"/>
                <a:gd name="connsiteX8" fmla="*/ 49370 w 486688"/>
                <a:gd name="connsiteY8" fmla="*/ 485469 h 485468"/>
                <a:gd name="connsiteX9" fmla="*/ 436100 w 486688"/>
                <a:gd name="connsiteY9" fmla="*/ 485469 h 485468"/>
                <a:gd name="connsiteX10" fmla="*/ 485470 w 486688"/>
                <a:gd name="connsiteY10" fmla="*/ 436099 h 485468"/>
                <a:gd name="connsiteX11" fmla="*/ 485470 w 486688"/>
                <a:gd name="connsiteY11" fmla="*/ 112453 h 485468"/>
                <a:gd name="connsiteX12" fmla="*/ 485470 w 486688"/>
                <a:gd name="connsiteY12" fmla="*/ 104225 h 485468"/>
                <a:gd name="connsiteX13" fmla="*/ 485470 w 486688"/>
                <a:gd name="connsiteY13" fmla="*/ 104225 h 485468"/>
                <a:gd name="connsiteX14" fmla="*/ 93254 w 486688"/>
                <a:gd name="connsiteY14" fmla="*/ 32913 h 485468"/>
                <a:gd name="connsiteX15" fmla="*/ 397701 w 486688"/>
                <a:gd name="connsiteY15" fmla="*/ 32913 h 485468"/>
                <a:gd name="connsiteX16" fmla="*/ 441586 w 486688"/>
                <a:gd name="connsiteY16" fmla="*/ 98739 h 485468"/>
                <a:gd name="connsiteX17" fmla="*/ 49370 w 486688"/>
                <a:gd name="connsiteY17" fmla="*/ 98739 h 485468"/>
                <a:gd name="connsiteX18" fmla="*/ 93254 w 486688"/>
                <a:gd name="connsiteY18" fmla="*/ 32913 h 485468"/>
                <a:gd name="connsiteX19" fmla="*/ 277020 w 486688"/>
                <a:gd name="connsiteY19" fmla="*/ 128910 h 485468"/>
                <a:gd name="connsiteX20" fmla="*/ 277020 w 486688"/>
                <a:gd name="connsiteY20" fmla="*/ 244106 h 485468"/>
                <a:gd name="connsiteX21" fmla="*/ 252335 w 486688"/>
                <a:gd name="connsiteY21" fmla="*/ 227649 h 485468"/>
                <a:gd name="connsiteX22" fmla="*/ 235878 w 486688"/>
                <a:gd name="connsiteY22" fmla="*/ 227649 h 485468"/>
                <a:gd name="connsiteX23" fmla="*/ 211193 w 486688"/>
                <a:gd name="connsiteY23" fmla="*/ 244106 h 485468"/>
                <a:gd name="connsiteX24" fmla="*/ 211193 w 486688"/>
                <a:gd name="connsiteY24" fmla="*/ 128910 h 485468"/>
                <a:gd name="connsiteX25" fmla="*/ 277020 w 486688"/>
                <a:gd name="connsiteY25" fmla="*/ 128910 h 485468"/>
                <a:gd name="connsiteX26" fmla="*/ 35656 w 486688"/>
                <a:gd name="connsiteY26" fmla="*/ 128910 h 485468"/>
                <a:gd name="connsiteX27" fmla="*/ 181023 w 486688"/>
                <a:gd name="connsiteY27" fmla="*/ 128910 h 485468"/>
                <a:gd name="connsiteX28" fmla="*/ 181023 w 486688"/>
                <a:gd name="connsiteY28" fmla="*/ 194736 h 485468"/>
                <a:gd name="connsiteX29" fmla="*/ 35656 w 486688"/>
                <a:gd name="connsiteY29" fmla="*/ 194736 h 485468"/>
                <a:gd name="connsiteX30" fmla="*/ 35656 w 486688"/>
                <a:gd name="connsiteY30" fmla="*/ 128910 h 485468"/>
                <a:gd name="connsiteX31" fmla="*/ 455300 w 486688"/>
                <a:gd name="connsiteY31" fmla="*/ 436099 h 485468"/>
                <a:gd name="connsiteX32" fmla="*/ 438843 w 486688"/>
                <a:gd name="connsiteY32" fmla="*/ 452556 h 485468"/>
                <a:gd name="connsiteX33" fmla="*/ 52113 w 486688"/>
                <a:gd name="connsiteY33" fmla="*/ 452556 h 485468"/>
                <a:gd name="connsiteX34" fmla="*/ 35656 w 486688"/>
                <a:gd name="connsiteY34" fmla="*/ 436099 h 485468"/>
                <a:gd name="connsiteX35" fmla="*/ 35656 w 486688"/>
                <a:gd name="connsiteY35" fmla="*/ 224906 h 485468"/>
                <a:gd name="connsiteX36" fmla="*/ 181023 w 486688"/>
                <a:gd name="connsiteY36" fmla="*/ 224906 h 485468"/>
                <a:gd name="connsiteX37" fmla="*/ 181023 w 486688"/>
                <a:gd name="connsiteY37" fmla="*/ 274276 h 485468"/>
                <a:gd name="connsiteX38" fmla="*/ 189251 w 486688"/>
                <a:gd name="connsiteY38" fmla="*/ 287990 h 485468"/>
                <a:gd name="connsiteX39" fmla="*/ 205708 w 486688"/>
                <a:gd name="connsiteY39" fmla="*/ 287990 h 485468"/>
                <a:gd name="connsiteX40" fmla="*/ 244106 w 486688"/>
                <a:gd name="connsiteY40" fmla="*/ 260562 h 485468"/>
                <a:gd name="connsiteX41" fmla="*/ 282505 w 486688"/>
                <a:gd name="connsiteY41" fmla="*/ 287990 h 485468"/>
                <a:gd name="connsiteX42" fmla="*/ 298962 w 486688"/>
                <a:gd name="connsiteY42" fmla="*/ 287990 h 485468"/>
                <a:gd name="connsiteX43" fmla="*/ 307190 w 486688"/>
                <a:gd name="connsiteY43" fmla="*/ 274276 h 485468"/>
                <a:gd name="connsiteX44" fmla="*/ 307190 w 486688"/>
                <a:gd name="connsiteY44" fmla="*/ 224906 h 485468"/>
                <a:gd name="connsiteX45" fmla="*/ 452557 w 486688"/>
                <a:gd name="connsiteY45" fmla="*/ 224906 h 485468"/>
                <a:gd name="connsiteX46" fmla="*/ 452557 w 486688"/>
                <a:gd name="connsiteY46" fmla="*/ 436099 h 485468"/>
                <a:gd name="connsiteX47" fmla="*/ 455300 w 486688"/>
                <a:gd name="connsiteY47" fmla="*/ 194736 h 485468"/>
                <a:gd name="connsiteX48" fmla="*/ 309933 w 486688"/>
                <a:gd name="connsiteY48" fmla="*/ 194736 h 485468"/>
                <a:gd name="connsiteX49" fmla="*/ 309933 w 486688"/>
                <a:gd name="connsiteY49" fmla="*/ 128910 h 485468"/>
                <a:gd name="connsiteX50" fmla="*/ 455300 w 486688"/>
                <a:gd name="connsiteY50" fmla="*/ 128910 h 485468"/>
                <a:gd name="connsiteX51" fmla="*/ 455300 w 486688"/>
                <a:gd name="connsiteY51" fmla="*/ 194736 h 48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688" h="485468">
                  <a:moveTo>
                    <a:pt x="485470" y="104225"/>
                  </a:moveTo>
                  <a:lnTo>
                    <a:pt x="419644" y="8228"/>
                  </a:lnTo>
                  <a:cubicBezTo>
                    <a:pt x="416901" y="2743"/>
                    <a:pt x="411415" y="0"/>
                    <a:pt x="405930" y="0"/>
                  </a:cubicBezTo>
                  <a:lnTo>
                    <a:pt x="82283" y="0"/>
                  </a:lnTo>
                  <a:cubicBezTo>
                    <a:pt x="76798" y="0"/>
                    <a:pt x="71312" y="2743"/>
                    <a:pt x="68569" y="8228"/>
                  </a:cubicBezTo>
                  <a:lnTo>
                    <a:pt x="2743" y="104225"/>
                  </a:lnTo>
                  <a:cubicBezTo>
                    <a:pt x="0" y="106968"/>
                    <a:pt x="0" y="109710"/>
                    <a:pt x="0" y="112453"/>
                  </a:cubicBezTo>
                  <a:lnTo>
                    <a:pt x="0" y="436099"/>
                  </a:lnTo>
                  <a:cubicBezTo>
                    <a:pt x="0" y="463527"/>
                    <a:pt x="21942" y="485469"/>
                    <a:pt x="49370" y="485469"/>
                  </a:cubicBezTo>
                  <a:lnTo>
                    <a:pt x="436100" y="485469"/>
                  </a:lnTo>
                  <a:cubicBezTo>
                    <a:pt x="463528" y="485469"/>
                    <a:pt x="485470" y="463527"/>
                    <a:pt x="485470" y="436099"/>
                  </a:cubicBezTo>
                  <a:lnTo>
                    <a:pt x="485470" y="112453"/>
                  </a:lnTo>
                  <a:cubicBezTo>
                    <a:pt x="488213" y="109710"/>
                    <a:pt x="485470" y="106968"/>
                    <a:pt x="485470" y="104225"/>
                  </a:cubicBezTo>
                  <a:lnTo>
                    <a:pt x="485470" y="104225"/>
                  </a:lnTo>
                  <a:close/>
                  <a:moveTo>
                    <a:pt x="93254" y="32913"/>
                  </a:moveTo>
                  <a:lnTo>
                    <a:pt x="397701" y="32913"/>
                  </a:lnTo>
                  <a:lnTo>
                    <a:pt x="441586" y="98739"/>
                  </a:lnTo>
                  <a:lnTo>
                    <a:pt x="49370" y="98739"/>
                  </a:lnTo>
                  <a:lnTo>
                    <a:pt x="93254" y="32913"/>
                  </a:lnTo>
                  <a:close/>
                  <a:moveTo>
                    <a:pt x="277020" y="128910"/>
                  </a:moveTo>
                  <a:lnTo>
                    <a:pt x="277020" y="244106"/>
                  </a:lnTo>
                  <a:lnTo>
                    <a:pt x="252335" y="227649"/>
                  </a:lnTo>
                  <a:cubicBezTo>
                    <a:pt x="246849" y="224906"/>
                    <a:pt x="238621" y="224906"/>
                    <a:pt x="235878" y="227649"/>
                  </a:cubicBezTo>
                  <a:lnTo>
                    <a:pt x="211193" y="244106"/>
                  </a:lnTo>
                  <a:lnTo>
                    <a:pt x="211193" y="128910"/>
                  </a:lnTo>
                  <a:lnTo>
                    <a:pt x="277020" y="128910"/>
                  </a:lnTo>
                  <a:close/>
                  <a:moveTo>
                    <a:pt x="35656" y="128910"/>
                  </a:moveTo>
                  <a:lnTo>
                    <a:pt x="181023" y="128910"/>
                  </a:lnTo>
                  <a:lnTo>
                    <a:pt x="181023" y="194736"/>
                  </a:lnTo>
                  <a:lnTo>
                    <a:pt x="35656" y="194736"/>
                  </a:lnTo>
                  <a:lnTo>
                    <a:pt x="35656" y="128910"/>
                  </a:lnTo>
                  <a:close/>
                  <a:moveTo>
                    <a:pt x="455300" y="436099"/>
                  </a:moveTo>
                  <a:cubicBezTo>
                    <a:pt x="455300" y="444327"/>
                    <a:pt x="447071" y="452556"/>
                    <a:pt x="438843" y="452556"/>
                  </a:cubicBezTo>
                  <a:lnTo>
                    <a:pt x="52113" y="452556"/>
                  </a:lnTo>
                  <a:cubicBezTo>
                    <a:pt x="43884" y="452556"/>
                    <a:pt x="35656" y="444327"/>
                    <a:pt x="35656" y="436099"/>
                  </a:cubicBezTo>
                  <a:lnTo>
                    <a:pt x="35656" y="224906"/>
                  </a:lnTo>
                  <a:lnTo>
                    <a:pt x="181023" y="224906"/>
                  </a:lnTo>
                  <a:lnTo>
                    <a:pt x="181023" y="274276"/>
                  </a:lnTo>
                  <a:cubicBezTo>
                    <a:pt x="181023" y="279762"/>
                    <a:pt x="183766" y="285247"/>
                    <a:pt x="189251" y="287990"/>
                  </a:cubicBezTo>
                  <a:cubicBezTo>
                    <a:pt x="194737" y="290733"/>
                    <a:pt x="200222" y="290733"/>
                    <a:pt x="205708" y="287990"/>
                  </a:cubicBezTo>
                  <a:lnTo>
                    <a:pt x="244106" y="260562"/>
                  </a:lnTo>
                  <a:lnTo>
                    <a:pt x="282505" y="287990"/>
                  </a:lnTo>
                  <a:cubicBezTo>
                    <a:pt x="287991" y="290733"/>
                    <a:pt x="293476" y="290733"/>
                    <a:pt x="298962" y="287990"/>
                  </a:cubicBezTo>
                  <a:cubicBezTo>
                    <a:pt x="304447" y="285247"/>
                    <a:pt x="307190" y="279762"/>
                    <a:pt x="307190" y="274276"/>
                  </a:cubicBezTo>
                  <a:lnTo>
                    <a:pt x="307190" y="224906"/>
                  </a:lnTo>
                  <a:lnTo>
                    <a:pt x="452557" y="224906"/>
                  </a:lnTo>
                  <a:lnTo>
                    <a:pt x="452557" y="436099"/>
                  </a:lnTo>
                  <a:close/>
                  <a:moveTo>
                    <a:pt x="455300" y="194736"/>
                  </a:moveTo>
                  <a:lnTo>
                    <a:pt x="309933" y="194736"/>
                  </a:lnTo>
                  <a:lnTo>
                    <a:pt x="309933" y="128910"/>
                  </a:lnTo>
                  <a:lnTo>
                    <a:pt x="455300" y="128910"/>
                  </a:lnTo>
                  <a:lnTo>
                    <a:pt x="455300" y="194736"/>
                  </a:lnTo>
                  <a:close/>
                </a:path>
              </a:pathLst>
            </a:custGeom>
            <a:solidFill>
              <a:srgbClr val="00BADE"/>
            </a:solidFill>
            <a:ln w="27426" cap="flat">
              <a:noFill/>
              <a:prstDash val="solid"/>
              <a:miter/>
            </a:ln>
          </p:spPr>
          <p:txBody>
            <a:bodyPr rtlCol="0" anchor="ctr"/>
            <a:lstStyle/>
            <a:p>
              <a:endParaRPr lang="en-US"/>
            </a:p>
          </p:txBody>
        </p:sp>
        <p:grpSp>
          <p:nvGrpSpPr>
            <p:cNvPr id="31" name="Graphic 3">
              <a:extLst>
                <a:ext uri="{FF2B5EF4-FFF2-40B4-BE49-F238E27FC236}">
                  <a16:creationId xmlns:a16="http://schemas.microsoft.com/office/drawing/2014/main" id="{3B5624D9-8703-D79F-D804-219010B8FDE8}"/>
                </a:ext>
              </a:extLst>
            </p:cNvPr>
            <p:cNvGrpSpPr/>
            <p:nvPr/>
          </p:nvGrpSpPr>
          <p:grpSpPr>
            <a:xfrm>
              <a:off x="662657" y="443370"/>
              <a:ext cx="888845" cy="940767"/>
              <a:chOff x="662657" y="443370"/>
              <a:chExt cx="888845" cy="940767"/>
            </a:xfrm>
            <a:solidFill>
              <a:srgbClr val="000000"/>
            </a:solidFill>
          </p:grpSpPr>
          <p:sp>
            <p:nvSpPr>
              <p:cNvPr id="32" name="Freeform 1326">
                <a:extLst>
                  <a:ext uri="{FF2B5EF4-FFF2-40B4-BE49-F238E27FC236}">
                    <a16:creationId xmlns:a16="http://schemas.microsoft.com/office/drawing/2014/main" id="{5E104942-67DC-2583-ECE6-9AC630438115}"/>
                  </a:ext>
                </a:extLst>
              </p:cNvPr>
              <p:cNvSpPr/>
              <p:nvPr/>
            </p:nvSpPr>
            <p:spPr>
              <a:xfrm>
                <a:off x="989988" y="960381"/>
                <a:ext cx="227844" cy="305817"/>
              </a:xfrm>
              <a:custGeom>
                <a:avLst/>
                <a:gdLst>
                  <a:gd name="connsiteX0" fmla="*/ 122483 w 227844"/>
                  <a:gd name="connsiteY0" fmla="*/ 4114 h 305817"/>
                  <a:gd name="connsiteX1" fmla="*/ 100541 w 227844"/>
                  <a:gd name="connsiteY1" fmla="*/ 4114 h 305817"/>
                  <a:gd name="connsiteX2" fmla="*/ 4544 w 227844"/>
                  <a:gd name="connsiteY2" fmla="*/ 100111 h 305817"/>
                  <a:gd name="connsiteX3" fmla="*/ 1802 w 227844"/>
                  <a:gd name="connsiteY3" fmla="*/ 116568 h 305817"/>
                  <a:gd name="connsiteX4" fmla="*/ 15515 w 227844"/>
                  <a:gd name="connsiteY4" fmla="*/ 127538 h 305817"/>
                  <a:gd name="connsiteX5" fmla="*/ 48429 w 227844"/>
                  <a:gd name="connsiteY5" fmla="*/ 127538 h 305817"/>
                  <a:gd name="connsiteX6" fmla="*/ 48429 w 227844"/>
                  <a:gd name="connsiteY6" fmla="*/ 239992 h 305817"/>
                  <a:gd name="connsiteX7" fmla="*/ 81342 w 227844"/>
                  <a:gd name="connsiteY7" fmla="*/ 239992 h 305817"/>
                  <a:gd name="connsiteX8" fmla="*/ 81342 w 227844"/>
                  <a:gd name="connsiteY8" fmla="*/ 111082 h 305817"/>
                  <a:gd name="connsiteX9" fmla="*/ 64885 w 227844"/>
                  <a:gd name="connsiteY9" fmla="*/ 94625 h 305817"/>
                  <a:gd name="connsiteX10" fmla="*/ 56657 w 227844"/>
                  <a:gd name="connsiteY10" fmla="*/ 94625 h 305817"/>
                  <a:gd name="connsiteX11" fmla="*/ 114255 w 227844"/>
                  <a:gd name="connsiteY11" fmla="*/ 37027 h 305817"/>
                  <a:gd name="connsiteX12" fmla="*/ 171853 w 227844"/>
                  <a:gd name="connsiteY12" fmla="*/ 94625 h 305817"/>
                  <a:gd name="connsiteX13" fmla="*/ 163625 w 227844"/>
                  <a:gd name="connsiteY13" fmla="*/ 94625 h 305817"/>
                  <a:gd name="connsiteX14" fmla="*/ 147168 w 227844"/>
                  <a:gd name="connsiteY14" fmla="*/ 111082 h 305817"/>
                  <a:gd name="connsiteX15" fmla="*/ 147168 w 227844"/>
                  <a:gd name="connsiteY15" fmla="*/ 305818 h 305817"/>
                  <a:gd name="connsiteX16" fmla="*/ 180081 w 227844"/>
                  <a:gd name="connsiteY16" fmla="*/ 305818 h 305817"/>
                  <a:gd name="connsiteX17" fmla="*/ 180081 w 227844"/>
                  <a:gd name="connsiteY17" fmla="*/ 127538 h 305817"/>
                  <a:gd name="connsiteX18" fmla="*/ 212995 w 227844"/>
                  <a:gd name="connsiteY18" fmla="*/ 127538 h 305817"/>
                  <a:gd name="connsiteX19" fmla="*/ 226709 w 227844"/>
                  <a:gd name="connsiteY19" fmla="*/ 116568 h 305817"/>
                  <a:gd name="connsiteX20" fmla="*/ 223966 w 227844"/>
                  <a:gd name="connsiteY20" fmla="*/ 100111 h 305817"/>
                  <a:gd name="connsiteX21" fmla="*/ 122483 w 227844"/>
                  <a:gd name="connsiteY21" fmla="*/ 4114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844" h="305817">
                    <a:moveTo>
                      <a:pt x="122483" y="4114"/>
                    </a:moveTo>
                    <a:cubicBezTo>
                      <a:pt x="116998" y="-1371"/>
                      <a:pt x="106027" y="-1371"/>
                      <a:pt x="100541" y="4114"/>
                    </a:cubicBezTo>
                    <a:lnTo>
                      <a:pt x="4544" y="100111"/>
                    </a:lnTo>
                    <a:cubicBezTo>
                      <a:pt x="-941" y="105596"/>
                      <a:pt x="-941" y="111082"/>
                      <a:pt x="1802" y="116568"/>
                    </a:cubicBezTo>
                    <a:cubicBezTo>
                      <a:pt x="4544" y="122053"/>
                      <a:pt x="10030" y="127538"/>
                      <a:pt x="15515" y="127538"/>
                    </a:cubicBezTo>
                    <a:lnTo>
                      <a:pt x="48429" y="127538"/>
                    </a:lnTo>
                    <a:lnTo>
                      <a:pt x="48429" y="239992"/>
                    </a:lnTo>
                    <a:lnTo>
                      <a:pt x="81342" y="239992"/>
                    </a:lnTo>
                    <a:lnTo>
                      <a:pt x="81342" y="111082"/>
                    </a:lnTo>
                    <a:cubicBezTo>
                      <a:pt x="81342" y="102854"/>
                      <a:pt x="73113" y="94625"/>
                      <a:pt x="64885" y="94625"/>
                    </a:cubicBezTo>
                    <a:lnTo>
                      <a:pt x="56657" y="94625"/>
                    </a:lnTo>
                    <a:lnTo>
                      <a:pt x="114255" y="37027"/>
                    </a:lnTo>
                    <a:lnTo>
                      <a:pt x="171853" y="94625"/>
                    </a:lnTo>
                    <a:lnTo>
                      <a:pt x="163625" y="94625"/>
                    </a:lnTo>
                    <a:cubicBezTo>
                      <a:pt x="155397" y="94625"/>
                      <a:pt x="147168" y="102854"/>
                      <a:pt x="147168" y="111082"/>
                    </a:cubicBezTo>
                    <a:lnTo>
                      <a:pt x="147168" y="305818"/>
                    </a:lnTo>
                    <a:lnTo>
                      <a:pt x="180081" y="305818"/>
                    </a:lnTo>
                    <a:lnTo>
                      <a:pt x="180081" y="127538"/>
                    </a:lnTo>
                    <a:lnTo>
                      <a:pt x="212995" y="127538"/>
                    </a:lnTo>
                    <a:cubicBezTo>
                      <a:pt x="218480" y="127538"/>
                      <a:pt x="226709" y="124796"/>
                      <a:pt x="226709" y="116568"/>
                    </a:cubicBezTo>
                    <a:cubicBezTo>
                      <a:pt x="229451" y="111082"/>
                      <a:pt x="226709" y="102854"/>
                      <a:pt x="223966" y="100111"/>
                    </a:cubicBezTo>
                    <a:lnTo>
                      <a:pt x="122483" y="4114"/>
                    </a:lnTo>
                    <a:close/>
                  </a:path>
                </a:pathLst>
              </a:custGeom>
              <a:solidFill>
                <a:srgbClr val="000000"/>
              </a:solidFill>
              <a:ln w="27426" cap="flat">
                <a:noFill/>
                <a:prstDash val="solid"/>
                <a:miter/>
              </a:ln>
            </p:spPr>
            <p:txBody>
              <a:bodyPr rtlCol="0" anchor="ctr"/>
              <a:lstStyle/>
              <a:p>
                <a:endParaRPr lang="en-US"/>
              </a:p>
            </p:txBody>
          </p:sp>
          <p:sp>
            <p:nvSpPr>
              <p:cNvPr id="33" name="Freeform 1327">
                <a:extLst>
                  <a:ext uri="{FF2B5EF4-FFF2-40B4-BE49-F238E27FC236}">
                    <a16:creationId xmlns:a16="http://schemas.microsoft.com/office/drawing/2014/main" id="{05BFDD3C-D7DD-60A8-4C70-39BB0455E753}"/>
                  </a:ext>
                </a:extLst>
              </p:cNvPr>
              <p:cNvSpPr/>
              <p:nvPr/>
            </p:nvSpPr>
            <p:spPr>
              <a:xfrm>
                <a:off x="1408690" y="443370"/>
                <a:ext cx="32913" cy="95996"/>
              </a:xfrm>
              <a:custGeom>
                <a:avLst/>
                <a:gdLst>
                  <a:gd name="connsiteX0" fmla="*/ 0 w 32913"/>
                  <a:gd name="connsiteY0" fmla="*/ 0 h 95996"/>
                  <a:gd name="connsiteX1" fmla="*/ 32913 w 32913"/>
                  <a:gd name="connsiteY1" fmla="*/ 0 h 95996"/>
                  <a:gd name="connsiteX2" fmla="*/ 32913 w 32913"/>
                  <a:gd name="connsiteY2" fmla="*/ 95997 h 95996"/>
                  <a:gd name="connsiteX3" fmla="*/ 0 w 32913"/>
                  <a:gd name="connsiteY3" fmla="*/ 95997 h 95996"/>
                </a:gdLst>
                <a:ahLst/>
                <a:cxnLst>
                  <a:cxn ang="0">
                    <a:pos x="connsiteX0" y="connsiteY0"/>
                  </a:cxn>
                  <a:cxn ang="0">
                    <a:pos x="connsiteX1" y="connsiteY1"/>
                  </a:cxn>
                  <a:cxn ang="0">
                    <a:pos x="connsiteX2" y="connsiteY2"/>
                  </a:cxn>
                  <a:cxn ang="0">
                    <a:pos x="connsiteX3" y="connsiteY3"/>
                  </a:cxn>
                </a:cxnLst>
                <a:rect l="l" t="t" r="r" b="b"/>
                <a:pathLst>
                  <a:path w="32913" h="95996">
                    <a:moveTo>
                      <a:pt x="0" y="0"/>
                    </a:moveTo>
                    <a:lnTo>
                      <a:pt x="32913" y="0"/>
                    </a:lnTo>
                    <a:lnTo>
                      <a:pt x="32913" y="95997"/>
                    </a:lnTo>
                    <a:lnTo>
                      <a:pt x="0" y="95997"/>
                    </a:lnTo>
                    <a:close/>
                  </a:path>
                </a:pathLst>
              </a:custGeom>
              <a:solidFill>
                <a:srgbClr val="000000"/>
              </a:solidFill>
              <a:ln w="27426" cap="flat">
                <a:noFill/>
                <a:prstDash val="solid"/>
                <a:miter/>
              </a:ln>
            </p:spPr>
            <p:txBody>
              <a:bodyPr rtlCol="0" anchor="ctr"/>
              <a:lstStyle/>
              <a:p>
                <a:endParaRPr lang="en-US"/>
              </a:p>
            </p:txBody>
          </p:sp>
          <p:sp>
            <p:nvSpPr>
              <p:cNvPr id="34" name="Freeform 1328">
                <a:extLst>
                  <a:ext uri="{FF2B5EF4-FFF2-40B4-BE49-F238E27FC236}">
                    <a16:creationId xmlns:a16="http://schemas.microsoft.com/office/drawing/2014/main" id="{10E17D53-C1A2-12A1-1CCD-554823B20901}"/>
                  </a:ext>
                </a:extLst>
              </p:cNvPr>
              <p:cNvSpPr/>
              <p:nvPr/>
            </p:nvSpPr>
            <p:spPr>
              <a:xfrm>
                <a:off x="1408690" y="572280"/>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35" name="Freeform 1329">
                <a:extLst>
                  <a:ext uri="{FF2B5EF4-FFF2-40B4-BE49-F238E27FC236}">
                    <a16:creationId xmlns:a16="http://schemas.microsoft.com/office/drawing/2014/main" id="{4C1A0DF5-C3DF-DDBA-2B39-1161CA14FB26}"/>
                  </a:ext>
                </a:extLst>
              </p:cNvPr>
              <p:cNvSpPr/>
              <p:nvPr/>
            </p:nvSpPr>
            <p:spPr>
              <a:xfrm>
                <a:off x="1507429" y="492740"/>
                <a:ext cx="32913" cy="65826"/>
              </a:xfrm>
              <a:custGeom>
                <a:avLst/>
                <a:gdLst>
                  <a:gd name="connsiteX0" fmla="*/ 0 w 32913"/>
                  <a:gd name="connsiteY0" fmla="*/ 0 h 65826"/>
                  <a:gd name="connsiteX1" fmla="*/ 32913 w 32913"/>
                  <a:gd name="connsiteY1" fmla="*/ 0 h 65826"/>
                  <a:gd name="connsiteX2" fmla="*/ 32913 w 32913"/>
                  <a:gd name="connsiteY2" fmla="*/ 65826 h 65826"/>
                  <a:gd name="connsiteX3" fmla="*/ 0 w 32913"/>
                  <a:gd name="connsiteY3" fmla="*/ 65826 h 65826"/>
                </a:gdLst>
                <a:ahLst/>
                <a:cxnLst>
                  <a:cxn ang="0">
                    <a:pos x="connsiteX0" y="connsiteY0"/>
                  </a:cxn>
                  <a:cxn ang="0">
                    <a:pos x="connsiteX1" y="connsiteY1"/>
                  </a:cxn>
                  <a:cxn ang="0">
                    <a:pos x="connsiteX2" y="connsiteY2"/>
                  </a:cxn>
                  <a:cxn ang="0">
                    <a:pos x="connsiteX3" y="connsiteY3"/>
                  </a:cxn>
                </a:cxnLst>
                <a:rect l="l" t="t" r="r" b="b"/>
                <a:pathLst>
                  <a:path w="32913" h="65826">
                    <a:moveTo>
                      <a:pt x="0" y="0"/>
                    </a:moveTo>
                    <a:lnTo>
                      <a:pt x="32913" y="0"/>
                    </a:lnTo>
                    <a:lnTo>
                      <a:pt x="32913" y="65826"/>
                    </a:lnTo>
                    <a:lnTo>
                      <a:pt x="0" y="65826"/>
                    </a:lnTo>
                    <a:close/>
                  </a:path>
                </a:pathLst>
              </a:custGeom>
              <a:solidFill>
                <a:srgbClr val="000000"/>
              </a:solidFill>
              <a:ln w="27426" cap="flat">
                <a:noFill/>
                <a:prstDash val="solid"/>
                <a:miter/>
              </a:ln>
            </p:spPr>
            <p:txBody>
              <a:bodyPr rtlCol="0" anchor="ctr"/>
              <a:lstStyle/>
              <a:p>
                <a:endParaRPr lang="en-US"/>
              </a:p>
            </p:txBody>
          </p:sp>
          <p:sp>
            <p:nvSpPr>
              <p:cNvPr id="36" name="Freeform 1330">
                <a:extLst>
                  <a:ext uri="{FF2B5EF4-FFF2-40B4-BE49-F238E27FC236}">
                    <a16:creationId xmlns:a16="http://schemas.microsoft.com/office/drawing/2014/main" id="{A774CEA2-BC3A-025B-3067-17FEE59CE274}"/>
                  </a:ext>
                </a:extLst>
              </p:cNvPr>
              <p:cNvSpPr/>
              <p:nvPr/>
            </p:nvSpPr>
            <p:spPr>
              <a:xfrm>
                <a:off x="1507429" y="588737"/>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37" name="Freeform 1331">
                <a:extLst>
                  <a:ext uri="{FF2B5EF4-FFF2-40B4-BE49-F238E27FC236}">
                    <a16:creationId xmlns:a16="http://schemas.microsoft.com/office/drawing/2014/main" id="{CE71D088-5F77-0816-CD55-948787BC7E6B}"/>
                  </a:ext>
                </a:extLst>
              </p:cNvPr>
              <p:cNvSpPr/>
              <p:nvPr/>
            </p:nvSpPr>
            <p:spPr>
              <a:xfrm>
                <a:off x="764139" y="443370"/>
                <a:ext cx="32913" cy="95996"/>
              </a:xfrm>
              <a:custGeom>
                <a:avLst/>
                <a:gdLst>
                  <a:gd name="connsiteX0" fmla="*/ 0 w 32913"/>
                  <a:gd name="connsiteY0" fmla="*/ 0 h 95996"/>
                  <a:gd name="connsiteX1" fmla="*/ 32913 w 32913"/>
                  <a:gd name="connsiteY1" fmla="*/ 0 h 95996"/>
                  <a:gd name="connsiteX2" fmla="*/ 32913 w 32913"/>
                  <a:gd name="connsiteY2" fmla="*/ 95997 h 95996"/>
                  <a:gd name="connsiteX3" fmla="*/ 0 w 32913"/>
                  <a:gd name="connsiteY3" fmla="*/ 95997 h 95996"/>
                </a:gdLst>
                <a:ahLst/>
                <a:cxnLst>
                  <a:cxn ang="0">
                    <a:pos x="connsiteX0" y="connsiteY0"/>
                  </a:cxn>
                  <a:cxn ang="0">
                    <a:pos x="connsiteX1" y="connsiteY1"/>
                  </a:cxn>
                  <a:cxn ang="0">
                    <a:pos x="connsiteX2" y="connsiteY2"/>
                  </a:cxn>
                  <a:cxn ang="0">
                    <a:pos x="connsiteX3" y="connsiteY3"/>
                  </a:cxn>
                </a:cxnLst>
                <a:rect l="l" t="t" r="r" b="b"/>
                <a:pathLst>
                  <a:path w="32913" h="95996">
                    <a:moveTo>
                      <a:pt x="0" y="0"/>
                    </a:moveTo>
                    <a:lnTo>
                      <a:pt x="32913" y="0"/>
                    </a:lnTo>
                    <a:lnTo>
                      <a:pt x="32913" y="95997"/>
                    </a:lnTo>
                    <a:lnTo>
                      <a:pt x="0" y="95997"/>
                    </a:lnTo>
                    <a:close/>
                  </a:path>
                </a:pathLst>
              </a:custGeom>
              <a:solidFill>
                <a:srgbClr val="000000"/>
              </a:solidFill>
              <a:ln w="27426" cap="flat">
                <a:noFill/>
                <a:prstDash val="solid"/>
                <a:miter/>
              </a:ln>
            </p:spPr>
            <p:txBody>
              <a:bodyPr rtlCol="0" anchor="ctr"/>
              <a:lstStyle/>
              <a:p>
                <a:endParaRPr lang="en-US"/>
              </a:p>
            </p:txBody>
          </p:sp>
          <p:sp>
            <p:nvSpPr>
              <p:cNvPr id="38" name="Freeform 1332">
                <a:extLst>
                  <a:ext uri="{FF2B5EF4-FFF2-40B4-BE49-F238E27FC236}">
                    <a16:creationId xmlns:a16="http://schemas.microsoft.com/office/drawing/2014/main" id="{6C1B7E4D-B15E-5FD1-1CFB-BD22A0FBC5C9}"/>
                  </a:ext>
                </a:extLst>
              </p:cNvPr>
              <p:cNvSpPr/>
              <p:nvPr/>
            </p:nvSpPr>
            <p:spPr>
              <a:xfrm>
                <a:off x="764139" y="572280"/>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39" name="Freeform 1333">
                <a:extLst>
                  <a:ext uri="{FF2B5EF4-FFF2-40B4-BE49-F238E27FC236}">
                    <a16:creationId xmlns:a16="http://schemas.microsoft.com/office/drawing/2014/main" id="{A5E2ACE0-0F9C-B719-D916-6F8D7C6AED44}"/>
                  </a:ext>
                </a:extLst>
              </p:cNvPr>
              <p:cNvSpPr/>
              <p:nvPr/>
            </p:nvSpPr>
            <p:spPr>
              <a:xfrm>
                <a:off x="665400" y="492740"/>
                <a:ext cx="32913" cy="65826"/>
              </a:xfrm>
              <a:custGeom>
                <a:avLst/>
                <a:gdLst>
                  <a:gd name="connsiteX0" fmla="*/ 0 w 32913"/>
                  <a:gd name="connsiteY0" fmla="*/ 0 h 65826"/>
                  <a:gd name="connsiteX1" fmla="*/ 32913 w 32913"/>
                  <a:gd name="connsiteY1" fmla="*/ 0 h 65826"/>
                  <a:gd name="connsiteX2" fmla="*/ 32913 w 32913"/>
                  <a:gd name="connsiteY2" fmla="*/ 65826 h 65826"/>
                  <a:gd name="connsiteX3" fmla="*/ 0 w 32913"/>
                  <a:gd name="connsiteY3" fmla="*/ 65826 h 65826"/>
                </a:gdLst>
                <a:ahLst/>
                <a:cxnLst>
                  <a:cxn ang="0">
                    <a:pos x="connsiteX0" y="connsiteY0"/>
                  </a:cxn>
                  <a:cxn ang="0">
                    <a:pos x="connsiteX1" y="connsiteY1"/>
                  </a:cxn>
                  <a:cxn ang="0">
                    <a:pos x="connsiteX2" y="connsiteY2"/>
                  </a:cxn>
                  <a:cxn ang="0">
                    <a:pos x="connsiteX3" y="connsiteY3"/>
                  </a:cxn>
                </a:cxnLst>
                <a:rect l="l" t="t" r="r" b="b"/>
                <a:pathLst>
                  <a:path w="32913" h="65826">
                    <a:moveTo>
                      <a:pt x="0" y="0"/>
                    </a:moveTo>
                    <a:lnTo>
                      <a:pt x="32913" y="0"/>
                    </a:lnTo>
                    <a:lnTo>
                      <a:pt x="32913" y="65826"/>
                    </a:lnTo>
                    <a:lnTo>
                      <a:pt x="0" y="65826"/>
                    </a:lnTo>
                    <a:close/>
                  </a:path>
                </a:pathLst>
              </a:custGeom>
              <a:solidFill>
                <a:srgbClr val="000000"/>
              </a:solidFill>
              <a:ln w="27426" cap="flat">
                <a:noFill/>
                <a:prstDash val="solid"/>
                <a:miter/>
              </a:ln>
            </p:spPr>
            <p:txBody>
              <a:bodyPr rtlCol="0" anchor="ctr"/>
              <a:lstStyle/>
              <a:p>
                <a:endParaRPr lang="en-US"/>
              </a:p>
            </p:txBody>
          </p:sp>
          <p:sp>
            <p:nvSpPr>
              <p:cNvPr id="40" name="Freeform 1334">
                <a:extLst>
                  <a:ext uri="{FF2B5EF4-FFF2-40B4-BE49-F238E27FC236}">
                    <a16:creationId xmlns:a16="http://schemas.microsoft.com/office/drawing/2014/main" id="{390FF75B-1DA2-8811-B707-014859EA6CC5}"/>
                  </a:ext>
                </a:extLst>
              </p:cNvPr>
              <p:cNvSpPr/>
              <p:nvPr/>
            </p:nvSpPr>
            <p:spPr>
              <a:xfrm>
                <a:off x="665400" y="588737"/>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grpSp>
            <p:nvGrpSpPr>
              <p:cNvPr id="41" name="Graphic 3">
                <a:extLst>
                  <a:ext uri="{FF2B5EF4-FFF2-40B4-BE49-F238E27FC236}">
                    <a16:creationId xmlns:a16="http://schemas.microsoft.com/office/drawing/2014/main" id="{AF618D7A-FC2C-862A-5908-3676CDB8B4D8}"/>
                  </a:ext>
                </a:extLst>
              </p:cNvPr>
              <p:cNvGrpSpPr/>
              <p:nvPr/>
            </p:nvGrpSpPr>
            <p:grpSpPr>
              <a:xfrm>
                <a:off x="662657" y="668277"/>
                <a:ext cx="888845" cy="715860"/>
                <a:chOff x="662657" y="668277"/>
                <a:chExt cx="888845" cy="715860"/>
              </a:xfrm>
              <a:solidFill>
                <a:srgbClr val="000000"/>
              </a:solidFill>
            </p:grpSpPr>
            <p:sp>
              <p:nvSpPr>
                <p:cNvPr id="43" name="Freeform 1337">
                  <a:extLst>
                    <a:ext uri="{FF2B5EF4-FFF2-40B4-BE49-F238E27FC236}">
                      <a16:creationId xmlns:a16="http://schemas.microsoft.com/office/drawing/2014/main" id="{4DDDEEB0-8EE7-02B8-0954-255B95113FBB}"/>
                    </a:ext>
                  </a:extLst>
                </p:cNvPr>
                <p:cNvSpPr/>
                <p:nvPr/>
              </p:nvSpPr>
              <p:spPr>
                <a:xfrm>
                  <a:off x="1296236" y="1282656"/>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44" name="Freeform 1338">
                  <a:extLst>
                    <a:ext uri="{FF2B5EF4-FFF2-40B4-BE49-F238E27FC236}">
                      <a16:creationId xmlns:a16="http://schemas.microsoft.com/office/drawing/2014/main" id="{4AABA186-8C97-4F39-B180-6BB4327B10ED}"/>
                    </a:ext>
                  </a:extLst>
                </p:cNvPr>
                <p:cNvSpPr/>
                <p:nvPr/>
              </p:nvSpPr>
              <p:spPr>
                <a:xfrm>
                  <a:off x="1230410" y="668277"/>
                  <a:ext cx="321092" cy="710375"/>
                </a:xfrm>
                <a:custGeom>
                  <a:avLst/>
                  <a:gdLst>
                    <a:gd name="connsiteX0" fmla="*/ 260563 w 321092"/>
                    <a:gd name="connsiteY0" fmla="*/ 0 h 710375"/>
                    <a:gd name="connsiteX1" fmla="*/ 194736 w 321092"/>
                    <a:gd name="connsiteY1" fmla="*/ 65826 h 710375"/>
                    <a:gd name="connsiteX2" fmla="*/ 194736 w 321092"/>
                    <a:gd name="connsiteY2" fmla="*/ 202964 h 710375"/>
                    <a:gd name="connsiteX3" fmla="*/ 186508 w 321092"/>
                    <a:gd name="connsiteY3" fmla="*/ 202964 h 710375"/>
                    <a:gd name="connsiteX4" fmla="*/ 148109 w 321092"/>
                    <a:gd name="connsiteY4" fmla="*/ 233135 h 710375"/>
                    <a:gd name="connsiteX5" fmla="*/ 35656 w 321092"/>
                    <a:gd name="connsiteY5" fmla="*/ 427871 h 710375"/>
                    <a:gd name="connsiteX6" fmla="*/ 32913 w 321092"/>
                    <a:gd name="connsiteY6" fmla="*/ 436099 h 710375"/>
                    <a:gd name="connsiteX7" fmla="*/ 32913 w 321092"/>
                    <a:gd name="connsiteY7" fmla="*/ 548552 h 710375"/>
                    <a:gd name="connsiteX8" fmla="*/ 16457 w 321092"/>
                    <a:gd name="connsiteY8" fmla="*/ 548552 h 710375"/>
                    <a:gd name="connsiteX9" fmla="*/ 0 w 321092"/>
                    <a:gd name="connsiteY9" fmla="*/ 565009 h 710375"/>
                    <a:gd name="connsiteX10" fmla="*/ 0 w 321092"/>
                    <a:gd name="connsiteY10" fmla="*/ 693919 h 710375"/>
                    <a:gd name="connsiteX11" fmla="*/ 16457 w 321092"/>
                    <a:gd name="connsiteY11" fmla="*/ 710375 h 710375"/>
                    <a:gd name="connsiteX12" fmla="*/ 274277 w 321092"/>
                    <a:gd name="connsiteY12" fmla="*/ 710375 h 710375"/>
                    <a:gd name="connsiteX13" fmla="*/ 290733 w 321092"/>
                    <a:gd name="connsiteY13" fmla="*/ 693919 h 710375"/>
                    <a:gd name="connsiteX14" fmla="*/ 290733 w 321092"/>
                    <a:gd name="connsiteY14" fmla="*/ 565009 h 710375"/>
                    <a:gd name="connsiteX15" fmla="*/ 274277 w 321092"/>
                    <a:gd name="connsiteY15" fmla="*/ 548552 h 710375"/>
                    <a:gd name="connsiteX16" fmla="*/ 257820 w 321092"/>
                    <a:gd name="connsiteY16" fmla="*/ 548552 h 710375"/>
                    <a:gd name="connsiteX17" fmla="*/ 257820 w 321092"/>
                    <a:gd name="connsiteY17" fmla="*/ 537581 h 710375"/>
                    <a:gd name="connsiteX18" fmla="*/ 318161 w 321092"/>
                    <a:gd name="connsiteY18" fmla="*/ 460784 h 710375"/>
                    <a:gd name="connsiteX19" fmla="*/ 320904 w 321092"/>
                    <a:gd name="connsiteY19" fmla="*/ 449813 h 710375"/>
                    <a:gd name="connsiteX20" fmla="*/ 320904 w 321092"/>
                    <a:gd name="connsiteY20" fmla="*/ 65826 h 710375"/>
                    <a:gd name="connsiteX21" fmla="*/ 260563 w 321092"/>
                    <a:gd name="connsiteY21" fmla="*/ 0 h 710375"/>
                    <a:gd name="connsiteX22" fmla="*/ 260563 w 321092"/>
                    <a:gd name="connsiteY22" fmla="*/ 0 h 710375"/>
                    <a:gd name="connsiteX23" fmla="*/ 260563 w 321092"/>
                    <a:gd name="connsiteY23" fmla="*/ 680205 h 710375"/>
                    <a:gd name="connsiteX24" fmla="*/ 35656 w 321092"/>
                    <a:gd name="connsiteY24" fmla="*/ 680205 h 710375"/>
                    <a:gd name="connsiteX25" fmla="*/ 35656 w 321092"/>
                    <a:gd name="connsiteY25" fmla="*/ 584208 h 710375"/>
                    <a:gd name="connsiteX26" fmla="*/ 260563 w 321092"/>
                    <a:gd name="connsiteY26" fmla="*/ 584208 h 710375"/>
                    <a:gd name="connsiteX27" fmla="*/ 260563 w 321092"/>
                    <a:gd name="connsiteY27" fmla="*/ 680205 h 710375"/>
                    <a:gd name="connsiteX28" fmla="*/ 290733 w 321092"/>
                    <a:gd name="connsiteY28" fmla="*/ 447070 h 710375"/>
                    <a:gd name="connsiteX29" fmla="*/ 230392 w 321092"/>
                    <a:gd name="connsiteY29" fmla="*/ 523868 h 710375"/>
                    <a:gd name="connsiteX30" fmla="*/ 227650 w 321092"/>
                    <a:gd name="connsiteY30" fmla="*/ 534839 h 710375"/>
                    <a:gd name="connsiteX31" fmla="*/ 227650 w 321092"/>
                    <a:gd name="connsiteY31" fmla="*/ 551295 h 710375"/>
                    <a:gd name="connsiteX32" fmla="*/ 65826 w 321092"/>
                    <a:gd name="connsiteY32" fmla="*/ 551295 h 710375"/>
                    <a:gd name="connsiteX33" fmla="*/ 65826 w 321092"/>
                    <a:gd name="connsiteY33" fmla="*/ 441585 h 710375"/>
                    <a:gd name="connsiteX34" fmla="*/ 175537 w 321092"/>
                    <a:gd name="connsiteY34" fmla="*/ 249591 h 710375"/>
                    <a:gd name="connsiteX35" fmla="*/ 194736 w 321092"/>
                    <a:gd name="connsiteY35" fmla="*/ 233135 h 710375"/>
                    <a:gd name="connsiteX36" fmla="*/ 219421 w 321092"/>
                    <a:gd name="connsiteY36" fmla="*/ 235878 h 710375"/>
                    <a:gd name="connsiteX37" fmla="*/ 235878 w 321092"/>
                    <a:gd name="connsiteY37" fmla="*/ 255077 h 710375"/>
                    <a:gd name="connsiteX38" fmla="*/ 230392 w 321092"/>
                    <a:gd name="connsiteY38" fmla="*/ 279762 h 710375"/>
                    <a:gd name="connsiteX39" fmla="*/ 150852 w 321092"/>
                    <a:gd name="connsiteY39" fmla="*/ 419643 h 710375"/>
                    <a:gd name="connsiteX40" fmla="*/ 178280 w 321092"/>
                    <a:gd name="connsiteY40" fmla="*/ 436099 h 710375"/>
                    <a:gd name="connsiteX41" fmla="*/ 257820 w 321092"/>
                    <a:gd name="connsiteY41" fmla="*/ 296218 h 710375"/>
                    <a:gd name="connsiteX42" fmla="*/ 233135 w 321092"/>
                    <a:gd name="connsiteY42" fmla="*/ 208450 h 710375"/>
                    <a:gd name="connsiteX43" fmla="*/ 222164 w 321092"/>
                    <a:gd name="connsiteY43" fmla="*/ 202964 h 710375"/>
                    <a:gd name="connsiteX44" fmla="*/ 222164 w 321092"/>
                    <a:gd name="connsiteY44" fmla="*/ 63083 h 710375"/>
                    <a:gd name="connsiteX45" fmla="*/ 255077 w 321092"/>
                    <a:gd name="connsiteY45" fmla="*/ 30170 h 710375"/>
                    <a:gd name="connsiteX46" fmla="*/ 287991 w 321092"/>
                    <a:gd name="connsiteY46" fmla="*/ 63083 h 710375"/>
                    <a:gd name="connsiteX47" fmla="*/ 287991 w 321092"/>
                    <a:gd name="connsiteY47" fmla="*/ 447070 h 71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1092" h="710375">
                      <a:moveTo>
                        <a:pt x="260563" y="0"/>
                      </a:moveTo>
                      <a:cubicBezTo>
                        <a:pt x="224907" y="0"/>
                        <a:pt x="194736" y="30170"/>
                        <a:pt x="194736" y="65826"/>
                      </a:cubicBezTo>
                      <a:lnTo>
                        <a:pt x="194736" y="202964"/>
                      </a:lnTo>
                      <a:cubicBezTo>
                        <a:pt x="191994" y="202964"/>
                        <a:pt x="189251" y="202964"/>
                        <a:pt x="186508" y="202964"/>
                      </a:cubicBezTo>
                      <a:cubicBezTo>
                        <a:pt x="170051" y="208450"/>
                        <a:pt x="156338" y="219421"/>
                        <a:pt x="148109" y="233135"/>
                      </a:cubicBezTo>
                      <a:lnTo>
                        <a:pt x="35656" y="427871"/>
                      </a:lnTo>
                      <a:cubicBezTo>
                        <a:pt x="35656" y="430614"/>
                        <a:pt x="32913" y="433356"/>
                        <a:pt x="32913" y="436099"/>
                      </a:cubicBezTo>
                      <a:lnTo>
                        <a:pt x="32913" y="548552"/>
                      </a:lnTo>
                      <a:lnTo>
                        <a:pt x="16457" y="548552"/>
                      </a:lnTo>
                      <a:cubicBezTo>
                        <a:pt x="8228" y="548552"/>
                        <a:pt x="0" y="556781"/>
                        <a:pt x="0" y="565009"/>
                      </a:cubicBezTo>
                      <a:lnTo>
                        <a:pt x="0" y="693919"/>
                      </a:lnTo>
                      <a:cubicBezTo>
                        <a:pt x="0" y="702147"/>
                        <a:pt x="8228" y="710375"/>
                        <a:pt x="16457" y="710375"/>
                      </a:cubicBezTo>
                      <a:lnTo>
                        <a:pt x="274277" y="710375"/>
                      </a:lnTo>
                      <a:cubicBezTo>
                        <a:pt x="282505" y="710375"/>
                        <a:pt x="290733" y="702147"/>
                        <a:pt x="290733" y="693919"/>
                      </a:cubicBezTo>
                      <a:lnTo>
                        <a:pt x="290733" y="565009"/>
                      </a:lnTo>
                      <a:cubicBezTo>
                        <a:pt x="290733" y="556781"/>
                        <a:pt x="282505" y="548552"/>
                        <a:pt x="274277" y="548552"/>
                      </a:cubicBezTo>
                      <a:lnTo>
                        <a:pt x="257820" y="548552"/>
                      </a:lnTo>
                      <a:lnTo>
                        <a:pt x="257820" y="537581"/>
                      </a:lnTo>
                      <a:lnTo>
                        <a:pt x="318161" y="460784"/>
                      </a:lnTo>
                      <a:cubicBezTo>
                        <a:pt x="320904" y="458041"/>
                        <a:pt x="320904" y="455298"/>
                        <a:pt x="320904" y="449813"/>
                      </a:cubicBezTo>
                      <a:lnTo>
                        <a:pt x="320904" y="65826"/>
                      </a:lnTo>
                      <a:cubicBezTo>
                        <a:pt x="323647" y="30170"/>
                        <a:pt x="296219" y="0"/>
                        <a:pt x="260563" y="0"/>
                      </a:cubicBezTo>
                      <a:lnTo>
                        <a:pt x="260563" y="0"/>
                      </a:lnTo>
                      <a:close/>
                      <a:moveTo>
                        <a:pt x="260563" y="680205"/>
                      </a:moveTo>
                      <a:lnTo>
                        <a:pt x="35656" y="680205"/>
                      </a:lnTo>
                      <a:lnTo>
                        <a:pt x="35656" y="584208"/>
                      </a:lnTo>
                      <a:lnTo>
                        <a:pt x="260563" y="584208"/>
                      </a:lnTo>
                      <a:lnTo>
                        <a:pt x="260563" y="680205"/>
                      </a:lnTo>
                      <a:close/>
                      <a:moveTo>
                        <a:pt x="290733" y="447070"/>
                      </a:moveTo>
                      <a:lnTo>
                        <a:pt x="230392" y="523868"/>
                      </a:lnTo>
                      <a:cubicBezTo>
                        <a:pt x="227650" y="526610"/>
                        <a:pt x="227650" y="529353"/>
                        <a:pt x="227650" y="534839"/>
                      </a:cubicBezTo>
                      <a:lnTo>
                        <a:pt x="227650" y="551295"/>
                      </a:lnTo>
                      <a:lnTo>
                        <a:pt x="65826" y="551295"/>
                      </a:lnTo>
                      <a:lnTo>
                        <a:pt x="65826" y="441585"/>
                      </a:lnTo>
                      <a:lnTo>
                        <a:pt x="175537" y="249591"/>
                      </a:lnTo>
                      <a:cubicBezTo>
                        <a:pt x="178280" y="241363"/>
                        <a:pt x="186508" y="235878"/>
                        <a:pt x="194736" y="233135"/>
                      </a:cubicBezTo>
                      <a:cubicBezTo>
                        <a:pt x="202965" y="230392"/>
                        <a:pt x="211193" y="233135"/>
                        <a:pt x="219421" y="235878"/>
                      </a:cubicBezTo>
                      <a:cubicBezTo>
                        <a:pt x="227650" y="241363"/>
                        <a:pt x="233135" y="246849"/>
                        <a:pt x="235878" y="255077"/>
                      </a:cubicBezTo>
                      <a:cubicBezTo>
                        <a:pt x="238621" y="263305"/>
                        <a:pt x="235878" y="271534"/>
                        <a:pt x="230392" y="279762"/>
                      </a:cubicBezTo>
                      <a:lnTo>
                        <a:pt x="150852" y="419643"/>
                      </a:lnTo>
                      <a:lnTo>
                        <a:pt x="178280" y="436099"/>
                      </a:lnTo>
                      <a:lnTo>
                        <a:pt x="257820" y="296218"/>
                      </a:lnTo>
                      <a:cubicBezTo>
                        <a:pt x="277019" y="266048"/>
                        <a:pt x="266048" y="224906"/>
                        <a:pt x="233135" y="208450"/>
                      </a:cubicBezTo>
                      <a:cubicBezTo>
                        <a:pt x="230392" y="205707"/>
                        <a:pt x="227650" y="205707"/>
                        <a:pt x="222164" y="202964"/>
                      </a:cubicBezTo>
                      <a:lnTo>
                        <a:pt x="222164" y="63083"/>
                      </a:lnTo>
                      <a:cubicBezTo>
                        <a:pt x="222164" y="43884"/>
                        <a:pt x="235878" y="30170"/>
                        <a:pt x="255077" y="30170"/>
                      </a:cubicBezTo>
                      <a:cubicBezTo>
                        <a:pt x="274277" y="30170"/>
                        <a:pt x="287991" y="43884"/>
                        <a:pt x="287991" y="63083"/>
                      </a:cubicBezTo>
                      <a:lnTo>
                        <a:pt x="287991" y="447070"/>
                      </a:lnTo>
                      <a:close/>
                    </a:path>
                  </a:pathLst>
                </a:custGeom>
                <a:solidFill>
                  <a:srgbClr val="000000"/>
                </a:solidFill>
                <a:ln w="27426" cap="flat">
                  <a:noFill/>
                  <a:prstDash val="solid"/>
                  <a:miter/>
                </a:ln>
              </p:spPr>
              <p:txBody>
                <a:bodyPr rtlCol="0" anchor="ctr"/>
                <a:lstStyle/>
                <a:p>
                  <a:endParaRPr lang="en-US"/>
                </a:p>
              </p:txBody>
            </p:sp>
            <p:sp>
              <p:nvSpPr>
                <p:cNvPr id="45" name="Freeform 1339">
                  <a:extLst>
                    <a:ext uri="{FF2B5EF4-FFF2-40B4-BE49-F238E27FC236}">
                      <a16:creationId xmlns:a16="http://schemas.microsoft.com/office/drawing/2014/main" id="{47D22460-5736-6A5C-041C-BB72300FEAAF}"/>
                    </a:ext>
                  </a:extLst>
                </p:cNvPr>
                <p:cNvSpPr/>
                <p:nvPr/>
              </p:nvSpPr>
              <p:spPr>
                <a:xfrm>
                  <a:off x="662657" y="671020"/>
                  <a:ext cx="322680" cy="713118"/>
                </a:xfrm>
                <a:custGeom>
                  <a:avLst/>
                  <a:gdLst>
                    <a:gd name="connsiteX0" fmla="*/ 309933 w 322680"/>
                    <a:gd name="connsiteY0" fmla="*/ 548552 h 713118"/>
                    <a:gd name="connsiteX1" fmla="*/ 293476 w 322680"/>
                    <a:gd name="connsiteY1" fmla="*/ 548552 h 713118"/>
                    <a:gd name="connsiteX2" fmla="*/ 293476 w 322680"/>
                    <a:gd name="connsiteY2" fmla="*/ 436099 h 713118"/>
                    <a:gd name="connsiteX3" fmla="*/ 290733 w 322680"/>
                    <a:gd name="connsiteY3" fmla="*/ 427871 h 713118"/>
                    <a:gd name="connsiteX4" fmla="*/ 178280 w 322680"/>
                    <a:gd name="connsiteY4" fmla="*/ 233135 h 713118"/>
                    <a:gd name="connsiteX5" fmla="*/ 131653 w 322680"/>
                    <a:gd name="connsiteY5" fmla="*/ 202964 h 713118"/>
                    <a:gd name="connsiteX6" fmla="*/ 131653 w 322680"/>
                    <a:gd name="connsiteY6" fmla="*/ 65826 h 713118"/>
                    <a:gd name="connsiteX7" fmla="*/ 65826 w 322680"/>
                    <a:gd name="connsiteY7" fmla="*/ 0 h 713118"/>
                    <a:gd name="connsiteX8" fmla="*/ 0 w 322680"/>
                    <a:gd name="connsiteY8" fmla="*/ 65826 h 713118"/>
                    <a:gd name="connsiteX9" fmla="*/ 0 w 322680"/>
                    <a:gd name="connsiteY9" fmla="*/ 452556 h 713118"/>
                    <a:gd name="connsiteX10" fmla="*/ 2743 w 322680"/>
                    <a:gd name="connsiteY10" fmla="*/ 463527 h 713118"/>
                    <a:gd name="connsiteX11" fmla="*/ 63084 w 322680"/>
                    <a:gd name="connsiteY11" fmla="*/ 540324 h 713118"/>
                    <a:gd name="connsiteX12" fmla="*/ 63084 w 322680"/>
                    <a:gd name="connsiteY12" fmla="*/ 551295 h 713118"/>
                    <a:gd name="connsiteX13" fmla="*/ 46627 w 322680"/>
                    <a:gd name="connsiteY13" fmla="*/ 551295 h 713118"/>
                    <a:gd name="connsiteX14" fmla="*/ 30170 w 322680"/>
                    <a:gd name="connsiteY14" fmla="*/ 567752 h 713118"/>
                    <a:gd name="connsiteX15" fmla="*/ 30170 w 322680"/>
                    <a:gd name="connsiteY15" fmla="*/ 696662 h 713118"/>
                    <a:gd name="connsiteX16" fmla="*/ 46627 w 322680"/>
                    <a:gd name="connsiteY16" fmla="*/ 713118 h 713118"/>
                    <a:gd name="connsiteX17" fmla="*/ 304447 w 322680"/>
                    <a:gd name="connsiteY17" fmla="*/ 713118 h 713118"/>
                    <a:gd name="connsiteX18" fmla="*/ 320904 w 322680"/>
                    <a:gd name="connsiteY18" fmla="*/ 696662 h 713118"/>
                    <a:gd name="connsiteX19" fmla="*/ 320904 w 322680"/>
                    <a:gd name="connsiteY19" fmla="*/ 567752 h 713118"/>
                    <a:gd name="connsiteX20" fmla="*/ 309933 w 322680"/>
                    <a:gd name="connsiteY20" fmla="*/ 548552 h 713118"/>
                    <a:gd name="connsiteX21" fmla="*/ 309933 w 322680"/>
                    <a:gd name="connsiteY21" fmla="*/ 548552 h 713118"/>
                    <a:gd name="connsiteX22" fmla="*/ 35656 w 322680"/>
                    <a:gd name="connsiteY22" fmla="*/ 444327 h 713118"/>
                    <a:gd name="connsiteX23" fmla="*/ 35656 w 322680"/>
                    <a:gd name="connsiteY23" fmla="*/ 63084 h 713118"/>
                    <a:gd name="connsiteX24" fmla="*/ 68569 w 322680"/>
                    <a:gd name="connsiteY24" fmla="*/ 30170 h 713118"/>
                    <a:gd name="connsiteX25" fmla="*/ 101483 w 322680"/>
                    <a:gd name="connsiteY25" fmla="*/ 63084 h 713118"/>
                    <a:gd name="connsiteX26" fmla="*/ 101483 w 322680"/>
                    <a:gd name="connsiteY26" fmla="*/ 202964 h 713118"/>
                    <a:gd name="connsiteX27" fmla="*/ 90511 w 322680"/>
                    <a:gd name="connsiteY27" fmla="*/ 208450 h 713118"/>
                    <a:gd name="connsiteX28" fmla="*/ 60341 w 322680"/>
                    <a:gd name="connsiteY28" fmla="*/ 246849 h 713118"/>
                    <a:gd name="connsiteX29" fmla="*/ 65826 w 322680"/>
                    <a:gd name="connsiteY29" fmla="*/ 296218 h 713118"/>
                    <a:gd name="connsiteX30" fmla="*/ 145367 w 322680"/>
                    <a:gd name="connsiteY30" fmla="*/ 436099 h 713118"/>
                    <a:gd name="connsiteX31" fmla="*/ 172794 w 322680"/>
                    <a:gd name="connsiteY31" fmla="*/ 419643 h 713118"/>
                    <a:gd name="connsiteX32" fmla="*/ 93254 w 322680"/>
                    <a:gd name="connsiteY32" fmla="*/ 279762 h 713118"/>
                    <a:gd name="connsiteX33" fmla="*/ 87769 w 322680"/>
                    <a:gd name="connsiteY33" fmla="*/ 255077 h 713118"/>
                    <a:gd name="connsiteX34" fmla="*/ 104225 w 322680"/>
                    <a:gd name="connsiteY34" fmla="*/ 235878 h 713118"/>
                    <a:gd name="connsiteX35" fmla="*/ 128910 w 322680"/>
                    <a:gd name="connsiteY35" fmla="*/ 233135 h 713118"/>
                    <a:gd name="connsiteX36" fmla="*/ 148109 w 322680"/>
                    <a:gd name="connsiteY36" fmla="*/ 249591 h 713118"/>
                    <a:gd name="connsiteX37" fmla="*/ 257820 w 322680"/>
                    <a:gd name="connsiteY37" fmla="*/ 441585 h 713118"/>
                    <a:gd name="connsiteX38" fmla="*/ 257820 w 322680"/>
                    <a:gd name="connsiteY38" fmla="*/ 551295 h 713118"/>
                    <a:gd name="connsiteX39" fmla="*/ 95997 w 322680"/>
                    <a:gd name="connsiteY39" fmla="*/ 551295 h 713118"/>
                    <a:gd name="connsiteX40" fmla="*/ 95997 w 322680"/>
                    <a:gd name="connsiteY40" fmla="*/ 534839 h 713118"/>
                    <a:gd name="connsiteX41" fmla="*/ 93254 w 322680"/>
                    <a:gd name="connsiteY41" fmla="*/ 523868 h 713118"/>
                    <a:gd name="connsiteX42" fmla="*/ 35656 w 322680"/>
                    <a:gd name="connsiteY42" fmla="*/ 444327 h 713118"/>
                    <a:gd name="connsiteX43" fmla="*/ 293476 w 322680"/>
                    <a:gd name="connsiteY43" fmla="*/ 677462 h 713118"/>
                    <a:gd name="connsiteX44" fmla="*/ 68569 w 322680"/>
                    <a:gd name="connsiteY44" fmla="*/ 677462 h 713118"/>
                    <a:gd name="connsiteX45" fmla="*/ 68569 w 322680"/>
                    <a:gd name="connsiteY45" fmla="*/ 581466 h 713118"/>
                    <a:gd name="connsiteX46" fmla="*/ 293476 w 322680"/>
                    <a:gd name="connsiteY46" fmla="*/ 581466 h 713118"/>
                    <a:gd name="connsiteX47" fmla="*/ 293476 w 322680"/>
                    <a:gd name="connsiteY47" fmla="*/ 677462 h 71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2680" h="713118">
                      <a:moveTo>
                        <a:pt x="309933" y="548552"/>
                      </a:moveTo>
                      <a:lnTo>
                        <a:pt x="293476" y="548552"/>
                      </a:lnTo>
                      <a:lnTo>
                        <a:pt x="293476" y="436099"/>
                      </a:lnTo>
                      <a:cubicBezTo>
                        <a:pt x="293476" y="433357"/>
                        <a:pt x="293476" y="430614"/>
                        <a:pt x="290733" y="427871"/>
                      </a:cubicBezTo>
                      <a:lnTo>
                        <a:pt x="178280" y="233135"/>
                      </a:lnTo>
                      <a:cubicBezTo>
                        <a:pt x="167309" y="216678"/>
                        <a:pt x="150852" y="205707"/>
                        <a:pt x="131653" y="202964"/>
                      </a:cubicBezTo>
                      <a:lnTo>
                        <a:pt x="131653" y="65826"/>
                      </a:lnTo>
                      <a:cubicBezTo>
                        <a:pt x="131653" y="30170"/>
                        <a:pt x="101483" y="0"/>
                        <a:pt x="65826" y="0"/>
                      </a:cubicBezTo>
                      <a:cubicBezTo>
                        <a:pt x="30170" y="0"/>
                        <a:pt x="0" y="30170"/>
                        <a:pt x="0" y="65826"/>
                      </a:cubicBezTo>
                      <a:lnTo>
                        <a:pt x="0" y="452556"/>
                      </a:lnTo>
                      <a:cubicBezTo>
                        <a:pt x="0" y="455298"/>
                        <a:pt x="0" y="460784"/>
                        <a:pt x="2743" y="463527"/>
                      </a:cubicBezTo>
                      <a:lnTo>
                        <a:pt x="63084" y="540324"/>
                      </a:lnTo>
                      <a:lnTo>
                        <a:pt x="63084" y="551295"/>
                      </a:lnTo>
                      <a:lnTo>
                        <a:pt x="46627" y="551295"/>
                      </a:lnTo>
                      <a:cubicBezTo>
                        <a:pt x="38399" y="551295"/>
                        <a:pt x="30170" y="559524"/>
                        <a:pt x="30170" y="567752"/>
                      </a:cubicBezTo>
                      <a:lnTo>
                        <a:pt x="30170" y="696662"/>
                      </a:lnTo>
                      <a:cubicBezTo>
                        <a:pt x="30170" y="704890"/>
                        <a:pt x="38399" y="713118"/>
                        <a:pt x="46627" y="713118"/>
                      </a:cubicBezTo>
                      <a:lnTo>
                        <a:pt x="304447" y="713118"/>
                      </a:lnTo>
                      <a:cubicBezTo>
                        <a:pt x="312676" y="713118"/>
                        <a:pt x="320904" y="704890"/>
                        <a:pt x="320904" y="696662"/>
                      </a:cubicBezTo>
                      <a:lnTo>
                        <a:pt x="320904" y="567752"/>
                      </a:lnTo>
                      <a:cubicBezTo>
                        <a:pt x="326389" y="554038"/>
                        <a:pt x="318161" y="548552"/>
                        <a:pt x="309933" y="548552"/>
                      </a:cubicBezTo>
                      <a:lnTo>
                        <a:pt x="309933" y="548552"/>
                      </a:lnTo>
                      <a:close/>
                      <a:moveTo>
                        <a:pt x="35656" y="444327"/>
                      </a:moveTo>
                      <a:lnTo>
                        <a:pt x="35656" y="63084"/>
                      </a:lnTo>
                      <a:cubicBezTo>
                        <a:pt x="35656" y="43884"/>
                        <a:pt x="49370" y="30170"/>
                        <a:pt x="68569" y="30170"/>
                      </a:cubicBezTo>
                      <a:cubicBezTo>
                        <a:pt x="87769" y="30170"/>
                        <a:pt x="101483" y="43884"/>
                        <a:pt x="101483" y="63084"/>
                      </a:cubicBezTo>
                      <a:lnTo>
                        <a:pt x="101483" y="202964"/>
                      </a:lnTo>
                      <a:cubicBezTo>
                        <a:pt x="98740" y="202964"/>
                        <a:pt x="95997" y="205707"/>
                        <a:pt x="90511" y="208450"/>
                      </a:cubicBezTo>
                      <a:cubicBezTo>
                        <a:pt x="76798" y="216678"/>
                        <a:pt x="65826" y="230392"/>
                        <a:pt x="60341" y="246849"/>
                      </a:cubicBezTo>
                      <a:cubicBezTo>
                        <a:pt x="54855" y="263305"/>
                        <a:pt x="57598" y="279762"/>
                        <a:pt x="65826" y="296218"/>
                      </a:cubicBezTo>
                      <a:lnTo>
                        <a:pt x="145367" y="436099"/>
                      </a:lnTo>
                      <a:lnTo>
                        <a:pt x="172794" y="419643"/>
                      </a:lnTo>
                      <a:lnTo>
                        <a:pt x="93254" y="279762"/>
                      </a:lnTo>
                      <a:cubicBezTo>
                        <a:pt x="87769" y="271534"/>
                        <a:pt x="87769" y="263305"/>
                        <a:pt x="87769" y="255077"/>
                      </a:cubicBezTo>
                      <a:cubicBezTo>
                        <a:pt x="90511" y="246849"/>
                        <a:pt x="95997" y="238620"/>
                        <a:pt x="104225" y="235878"/>
                      </a:cubicBezTo>
                      <a:cubicBezTo>
                        <a:pt x="112453" y="233135"/>
                        <a:pt x="120682" y="230392"/>
                        <a:pt x="128910" y="233135"/>
                      </a:cubicBezTo>
                      <a:cubicBezTo>
                        <a:pt x="137138" y="235878"/>
                        <a:pt x="145367" y="241363"/>
                        <a:pt x="148109" y="249591"/>
                      </a:cubicBezTo>
                      <a:lnTo>
                        <a:pt x="257820" y="441585"/>
                      </a:lnTo>
                      <a:lnTo>
                        <a:pt x="257820" y="551295"/>
                      </a:lnTo>
                      <a:lnTo>
                        <a:pt x="95997" y="551295"/>
                      </a:lnTo>
                      <a:lnTo>
                        <a:pt x="95997" y="534839"/>
                      </a:lnTo>
                      <a:cubicBezTo>
                        <a:pt x="95997" y="532096"/>
                        <a:pt x="95997" y="526610"/>
                        <a:pt x="93254" y="523868"/>
                      </a:cubicBezTo>
                      <a:lnTo>
                        <a:pt x="35656" y="444327"/>
                      </a:lnTo>
                      <a:close/>
                      <a:moveTo>
                        <a:pt x="293476" y="677462"/>
                      </a:moveTo>
                      <a:lnTo>
                        <a:pt x="68569" y="677462"/>
                      </a:lnTo>
                      <a:lnTo>
                        <a:pt x="68569" y="581466"/>
                      </a:lnTo>
                      <a:lnTo>
                        <a:pt x="293476" y="581466"/>
                      </a:lnTo>
                      <a:lnTo>
                        <a:pt x="293476" y="677462"/>
                      </a:lnTo>
                      <a:close/>
                    </a:path>
                  </a:pathLst>
                </a:custGeom>
                <a:solidFill>
                  <a:srgbClr val="000000"/>
                </a:solidFill>
                <a:ln w="27426" cap="flat">
                  <a:noFill/>
                  <a:prstDash val="solid"/>
                  <a:miter/>
                </a:ln>
              </p:spPr>
              <p:txBody>
                <a:bodyPr rtlCol="0" anchor="ctr"/>
                <a:lstStyle/>
                <a:p>
                  <a:endParaRPr lang="en-US"/>
                </a:p>
              </p:txBody>
            </p:sp>
          </p:grpSp>
          <p:sp>
            <p:nvSpPr>
              <p:cNvPr id="42" name="Freeform 1336">
                <a:extLst>
                  <a:ext uri="{FF2B5EF4-FFF2-40B4-BE49-F238E27FC236}">
                    <a16:creationId xmlns:a16="http://schemas.microsoft.com/office/drawing/2014/main" id="{ED3E21C2-D596-79C8-2DD2-67EACF9F2A09}"/>
                  </a:ext>
                </a:extLst>
              </p:cNvPr>
              <p:cNvSpPr/>
              <p:nvPr/>
            </p:nvSpPr>
            <p:spPr>
              <a:xfrm>
                <a:off x="893050" y="1282656"/>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grpSp>
      </p:grpSp>
      <p:grpSp>
        <p:nvGrpSpPr>
          <p:cNvPr id="46" name="Graphic 2">
            <a:extLst>
              <a:ext uri="{FF2B5EF4-FFF2-40B4-BE49-F238E27FC236}">
                <a16:creationId xmlns:a16="http://schemas.microsoft.com/office/drawing/2014/main" id="{C26F4889-697B-9B83-8AE2-52F0F1C6B0C0}"/>
              </a:ext>
            </a:extLst>
          </p:cNvPr>
          <p:cNvGrpSpPr/>
          <p:nvPr/>
        </p:nvGrpSpPr>
        <p:grpSpPr>
          <a:xfrm>
            <a:off x="7563914" y="2739135"/>
            <a:ext cx="822338" cy="834775"/>
            <a:chOff x="3918554" y="774528"/>
            <a:chExt cx="868197" cy="924466"/>
          </a:xfrm>
        </p:grpSpPr>
        <p:grpSp>
          <p:nvGrpSpPr>
            <p:cNvPr id="47" name="Graphic 2">
              <a:extLst>
                <a:ext uri="{FF2B5EF4-FFF2-40B4-BE49-F238E27FC236}">
                  <a16:creationId xmlns:a16="http://schemas.microsoft.com/office/drawing/2014/main" id="{3AFB767A-BF66-249E-8858-86A30CC825E1}"/>
                </a:ext>
              </a:extLst>
            </p:cNvPr>
            <p:cNvGrpSpPr/>
            <p:nvPr/>
          </p:nvGrpSpPr>
          <p:grpSpPr>
            <a:xfrm>
              <a:off x="3918554" y="774528"/>
              <a:ext cx="868197" cy="924466"/>
              <a:chOff x="3918554" y="774528"/>
              <a:chExt cx="868197" cy="924466"/>
            </a:xfrm>
            <a:solidFill>
              <a:srgbClr val="010101"/>
            </a:solidFill>
          </p:grpSpPr>
          <p:sp>
            <p:nvSpPr>
              <p:cNvPr id="51" name="Freeform 300">
                <a:extLst>
                  <a:ext uri="{FF2B5EF4-FFF2-40B4-BE49-F238E27FC236}">
                    <a16:creationId xmlns:a16="http://schemas.microsoft.com/office/drawing/2014/main" id="{ED9B8543-9B95-DD12-0FE2-094620749BA7}"/>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solidFill>
                <a:srgbClr val="010101"/>
              </a:solidFill>
              <a:ln w="9028" cap="flat">
                <a:noFill/>
                <a:prstDash val="solid"/>
                <a:miter/>
              </a:ln>
            </p:spPr>
            <p:txBody>
              <a:bodyPr rtlCol="0" anchor="ctr"/>
              <a:lstStyle/>
              <a:p>
                <a:endParaRPr lang="en-US"/>
              </a:p>
            </p:txBody>
          </p:sp>
          <p:sp>
            <p:nvSpPr>
              <p:cNvPr id="52" name="Freeform 301">
                <a:extLst>
                  <a:ext uri="{FF2B5EF4-FFF2-40B4-BE49-F238E27FC236}">
                    <a16:creationId xmlns:a16="http://schemas.microsoft.com/office/drawing/2014/main" id="{16259253-D7F5-E424-1369-D60F6ABE130B}"/>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solidFill>
                <a:srgbClr val="010101"/>
              </a:solidFill>
              <a:ln w="9028" cap="flat">
                <a:noFill/>
                <a:prstDash val="solid"/>
                <a:miter/>
              </a:ln>
            </p:spPr>
            <p:txBody>
              <a:bodyPr rtlCol="0" anchor="ctr"/>
              <a:lstStyle/>
              <a:p>
                <a:endParaRPr lang="en-US"/>
              </a:p>
            </p:txBody>
          </p:sp>
        </p:grpSp>
        <p:grpSp>
          <p:nvGrpSpPr>
            <p:cNvPr id="48" name="Graphic 2">
              <a:extLst>
                <a:ext uri="{FF2B5EF4-FFF2-40B4-BE49-F238E27FC236}">
                  <a16:creationId xmlns:a16="http://schemas.microsoft.com/office/drawing/2014/main" id="{744D192E-8E1E-8636-4826-516CFE86A8A3}"/>
                </a:ext>
              </a:extLst>
            </p:cNvPr>
            <p:cNvGrpSpPr/>
            <p:nvPr/>
          </p:nvGrpSpPr>
          <p:grpSpPr>
            <a:xfrm>
              <a:off x="3958353" y="890522"/>
              <a:ext cx="708520" cy="605461"/>
              <a:chOff x="3958353" y="890522"/>
              <a:chExt cx="708520" cy="605461"/>
            </a:xfrm>
            <a:solidFill>
              <a:srgbClr val="60A9DD"/>
            </a:solidFill>
          </p:grpSpPr>
          <p:sp>
            <p:nvSpPr>
              <p:cNvPr id="49" name="Freeform 298">
                <a:extLst>
                  <a:ext uri="{FF2B5EF4-FFF2-40B4-BE49-F238E27FC236}">
                    <a16:creationId xmlns:a16="http://schemas.microsoft.com/office/drawing/2014/main" id="{AC3288B8-EB30-84F5-2195-50DBA6B2350F}"/>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9" h="505860">
                    <a:moveTo>
                      <a:pt x="274610" y="0"/>
                    </a:moveTo>
                    <a:lnTo>
                      <a:pt x="516700" y="419141"/>
                    </a:lnTo>
                    <a:lnTo>
                      <a:pt x="112915" y="505860"/>
                    </a:lnTo>
                    <a:lnTo>
                      <a:pt x="0" y="309840"/>
                    </a:lnTo>
                  </a:path>
                </a:pathLst>
              </a:custGeom>
              <a:solidFill>
                <a:srgbClr val="00BADE"/>
              </a:solidFill>
              <a:ln w="9028" cap="flat">
                <a:noFill/>
                <a:prstDash val="solid"/>
                <a:miter/>
              </a:ln>
            </p:spPr>
            <p:txBody>
              <a:bodyPr rtlCol="0" anchor="ctr"/>
              <a:lstStyle/>
              <a:p>
                <a:endParaRPr lang="en-US"/>
              </a:p>
            </p:txBody>
          </p:sp>
          <p:sp>
            <p:nvSpPr>
              <p:cNvPr id="50" name="Freeform 299">
                <a:extLst>
                  <a:ext uri="{FF2B5EF4-FFF2-40B4-BE49-F238E27FC236}">
                    <a16:creationId xmlns:a16="http://schemas.microsoft.com/office/drawing/2014/main" id="{23F5AB0F-260E-FA5A-FFC3-685E1A0C450F}"/>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00BADE"/>
              </a:solidFill>
              <a:ln w="9028" cap="flat">
                <a:noFill/>
                <a:prstDash val="solid"/>
                <a:miter/>
              </a:ln>
            </p:spPr>
            <p:txBody>
              <a:bodyPr rtlCol="0" anchor="ctr"/>
              <a:lstStyle/>
              <a:p>
                <a:endParaRPr lang="en-US"/>
              </a:p>
            </p:txBody>
          </p:sp>
        </p:grpSp>
      </p:grpSp>
      <p:pic>
        <p:nvPicPr>
          <p:cNvPr id="54" name="Graphic 53" descr="Internet with solid fill">
            <a:extLst>
              <a:ext uri="{FF2B5EF4-FFF2-40B4-BE49-F238E27FC236}">
                <a16:creationId xmlns:a16="http://schemas.microsoft.com/office/drawing/2014/main" id="{29578FCC-2B7B-0D3F-4FB4-39C77AD4F7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5535" y="4065674"/>
            <a:ext cx="914400" cy="914400"/>
          </a:xfrm>
          <a:prstGeom prst="rect">
            <a:avLst/>
          </a:prstGeom>
        </p:spPr>
      </p:pic>
      <p:grpSp>
        <p:nvGrpSpPr>
          <p:cNvPr id="55" name="Graphic 3">
            <a:extLst>
              <a:ext uri="{FF2B5EF4-FFF2-40B4-BE49-F238E27FC236}">
                <a16:creationId xmlns:a16="http://schemas.microsoft.com/office/drawing/2014/main" id="{3BACCE37-79FA-95CD-8EAE-7C9D7A0FD7C4}"/>
              </a:ext>
            </a:extLst>
          </p:cNvPr>
          <p:cNvGrpSpPr/>
          <p:nvPr/>
        </p:nvGrpSpPr>
        <p:grpSpPr>
          <a:xfrm>
            <a:off x="9100547" y="5298634"/>
            <a:ext cx="914400" cy="832931"/>
            <a:chOff x="6582714" y="331356"/>
            <a:chExt cx="1146476" cy="1157445"/>
          </a:xfrm>
        </p:grpSpPr>
        <p:sp>
          <p:nvSpPr>
            <p:cNvPr id="56" name="Freeform 1022">
              <a:extLst>
                <a:ext uri="{FF2B5EF4-FFF2-40B4-BE49-F238E27FC236}">
                  <a16:creationId xmlns:a16="http://schemas.microsoft.com/office/drawing/2014/main" id="{46BC3119-7CE1-A1C5-C942-FC78C88A6BC9}"/>
                </a:ext>
              </a:extLst>
            </p:cNvPr>
            <p:cNvSpPr/>
            <p:nvPr/>
          </p:nvSpPr>
          <p:spPr>
            <a:xfrm>
              <a:off x="7021557" y="463008"/>
              <a:ext cx="255077" cy="279761"/>
            </a:xfrm>
            <a:custGeom>
              <a:avLst/>
              <a:gdLst>
                <a:gd name="connsiteX0" fmla="*/ 27428 w 255077"/>
                <a:gd name="connsiteY0" fmla="*/ 49370 h 279761"/>
                <a:gd name="connsiteX1" fmla="*/ 128910 w 255077"/>
                <a:gd name="connsiteY1" fmla="*/ 0 h 279761"/>
                <a:gd name="connsiteX2" fmla="*/ 128910 w 255077"/>
                <a:gd name="connsiteY2" fmla="*/ 0 h 279761"/>
                <a:gd name="connsiteX3" fmla="*/ 255077 w 255077"/>
                <a:gd name="connsiteY3" fmla="*/ 128910 h 279761"/>
                <a:gd name="connsiteX4" fmla="*/ 219421 w 255077"/>
                <a:gd name="connsiteY4" fmla="*/ 216678 h 279761"/>
                <a:gd name="connsiteX5" fmla="*/ 181022 w 255077"/>
                <a:gd name="connsiteY5" fmla="*/ 279762 h 279761"/>
                <a:gd name="connsiteX6" fmla="*/ 76797 w 255077"/>
                <a:gd name="connsiteY6" fmla="*/ 279762 h 279761"/>
                <a:gd name="connsiteX7" fmla="*/ 35656 w 255077"/>
                <a:gd name="connsiteY7" fmla="*/ 216678 h 279761"/>
                <a:gd name="connsiteX8" fmla="*/ 0 w 255077"/>
                <a:gd name="connsiteY8" fmla="*/ 128910 h 279761"/>
                <a:gd name="connsiteX9" fmla="*/ 2742 w 255077"/>
                <a:gd name="connsiteY9" fmla="*/ 74055 h 279761"/>
                <a:gd name="connsiteX10" fmla="*/ 27428 w 255077"/>
                <a:gd name="connsiteY10" fmla="*/ 49370 h 279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5077" h="279761">
                  <a:moveTo>
                    <a:pt x="27428" y="49370"/>
                  </a:moveTo>
                  <a:cubicBezTo>
                    <a:pt x="52113" y="19199"/>
                    <a:pt x="87769" y="0"/>
                    <a:pt x="128910" y="0"/>
                  </a:cubicBezTo>
                  <a:lnTo>
                    <a:pt x="128910" y="0"/>
                  </a:lnTo>
                  <a:cubicBezTo>
                    <a:pt x="200222" y="0"/>
                    <a:pt x="255077" y="57598"/>
                    <a:pt x="255077" y="128910"/>
                  </a:cubicBezTo>
                  <a:cubicBezTo>
                    <a:pt x="255077" y="161823"/>
                    <a:pt x="241363" y="194736"/>
                    <a:pt x="219421" y="216678"/>
                  </a:cubicBezTo>
                  <a:cubicBezTo>
                    <a:pt x="202965" y="233135"/>
                    <a:pt x="189252" y="255077"/>
                    <a:pt x="181022" y="279762"/>
                  </a:cubicBezTo>
                  <a:lnTo>
                    <a:pt x="76797" y="279762"/>
                  </a:lnTo>
                  <a:cubicBezTo>
                    <a:pt x="68569" y="257820"/>
                    <a:pt x="54855" y="235878"/>
                    <a:pt x="35656" y="216678"/>
                  </a:cubicBezTo>
                  <a:cubicBezTo>
                    <a:pt x="13714" y="191993"/>
                    <a:pt x="0" y="161823"/>
                    <a:pt x="0" y="128910"/>
                  </a:cubicBezTo>
                  <a:lnTo>
                    <a:pt x="2742" y="74055"/>
                  </a:lnTo>
                  <a:lnTo>
                    <a:pt x="27428" y="49370"/>
                  </a:lnTo>
                  <a:close/>
                </a:path>
              </a:pathLst>
            </a:custGeom>
            <a:solidFill>
              <a:srgbClr val="00BADE"/>
            </a:solidFill>
            <a:ln w="27426" cap="flat">
              <a:noFill/>
              <a:prstDash val="solid"/>
              <a:miter/>
            </a:ln>
          </p:spPr>
          <p:txBody>
            <a:bodyPr rtlCol="0" anchor="ctr"/>
            <a:lstStyle/>
            <a:p>
              <a:endParaRPr lang="en-US"/>
            </a:p>
          </p:txBody>
        </p:sp>
        <p:grpSp>
          <p:nvGrpSpPr>
            <p:cNvPr id="57" name="Graphic 3">
              <a:extLst>
                <a:ext uri="{FF2B5EF4-FFF2-40B4-BE49-F238E27FC236}">
                  <a16:creationId xmlns:a16="http://schemas.microsoft.com/office/drawing/2014/main" id="{B0693C1E-A174-B71A-530D-E485ED86DE56}"/>
                </a:ext>
              </a:extLst>
            </p:cNvPr>
            <p:cNvGrpSpPr/>
            <p:nvPr/>
          </p:nvGrpSpPr>
          <p:grpSpPr>
            <a:xfrm>
              <a:off x="6582714" y="331356"/>
              <a:ext cx="1146476" cy="1157445"/>
              <a:chOff x="6582714" y="331356"/>
              <a:chExt cx="1146476" cy="1157445"/>
            </a:xfrm>
            <a:solidFill>
              <a:srgbClr val="000000"/>
            </a:solidFill>
          </p:grpSpPr>
          <p:sp>
            <p:nvSpPr>
              <p:cNvPr id="58" name="Freeform 1024">
                <a:extLst>
                  <a:ext uri="{FF2B5EF4-FFF2-40B4-BE49-F238E27FC236}">
                    <a16:creationId xmlns:a16="http://schemas.microsoft.com/office/drawing/2014/main" id="{BC9AAF87-5EEF-00C0-2462-C7835809D922}"/>
                  </a:ext>
                </a:extLst>
              </p:cNvPr>
              <p:cNvSpPr/>
              <p:nvPr/>
            </p:nvSpPr>
            <p:spPr>
              <a:xfrm>
                <a:off x="6582714" y="424610"/>
                <a:ext cx="1146476" cy="1064191"/>
              </a:xfrm>
              <a:custGeom>
                <a:avLst/>
                <a:gdLst>
                  <a:gd name="connsiteX0" fmla="*/ 1023052 w 1146476"/>
                  <a:gd name="connsiteY0" fmla="*/ 811858 h 1064191"/>
                  <a:gd name="connsiteX1" fmla="*/ 1061451 w 1146476"/>
                  <a:gd name="connsiteY1" fmla="*/ 724089 h 1064191"/>
                  <a:gd name="connsiteX2" fmla="*/ 959969 w 1146476"/>
                  <a:gd name="connsiteY2" fmla="*/ 606150 h 1064191"/>
                  <a:gd name="connsiteX3" fmla="*/ 959969 w 1146476"/>
                  <a:gd name="connsiteY3" fmla="*/ 556781 h 1064191"/>
                  <a:gd name="connsiteX4" fmla="*/ 910599 w 1146476"/>
                  <a:gd name="connsiteY4" fmla="*/ 507411 h 1064191"/>
                  <a:gd name="connsiteX5" fmla="*/ 584209 w 1146476"/>
                  <a:gd name="connsiteY5" fmla="*/ 507411 h 1064191"/>
                  <a:gd name="connsiteX6" fmla="*/ 584209 w 1146476"/>
                  <a:gd name="connsiteY6" fmla="*/ 433356 h 1064191"/>
                  <a:gd name="connsiteX7" fmla="*/ 619865 w 1146476"/>
                  <a:gd name="connsiteY7" fmla="*/ 433356 h 1064191"/>
                  <a:gd name="connsiteX8" fmla="*/ 663750 w 1146476"/>
                  <a:gd name="connsiteY8" fmla="*/ 389472 h 1064191"/>
                  <a:gd name="connsiteX9" fmla="*/ 663750 w 1146476"/>
                  <a:gd name="connsiteY9" fmla="*/ 356559 h 1064191"/>
                  <a:gd name="connsiteX10" fmla="*/ 652778 w 1146476"/>
                  <a:gd name="connsiteY10" fmla="*/ 326389 h 1064191"/>
                  <a:gd name="connsiteX11" fmla="*/ 685692 w 1146476"/>
                  <a:gd name="connsiteY11" fmla="*/ 274276 h 1064191"/>
                  <a:gd name="connsiteX12" fmla="*/ 729575 w 1146476"/>
                  <a:gd name="connsiteY12" fmla="*/ 164566 h 1064191"/>
                  <a:gd name="connsiteX13" fmla="*/ 729575 w 1146476"/>
                  <a:gd name="connsiteY13" fmla="*/ 150852 h 1064191"/>
                  <a:gd name="connsiteX14" fmla="*/ 710377 w 1146476"/>
                  <a:gd name="connsiteY14" fmla="*/ 134395 h 1064191"/>
                  <a:gd name="connsiteX15" fmla="*/ 693920 w 1146476"/>
                  <a:gd name="connsiteY15" fmla="*/ 153595 h 1064191"/>
                  <a:gd name="connsiteX16" fmla="*/ 693920 w 1146476"/>
                  <a:gd name="connsiteY16" fmla="*/ 164566 h 1064191"/>
                  <a:gd name="connsiteX17" fmla="*/ 661006 w 1146476"/>
                  <a:gd name="connsiteY17" fmla="*/ 249591 h 1064191"/>
                  <a:gd name="connsiteX18" fmla="*/ 622609 w 1146476"/>
                  <a:gd name="connsiteY18" fmla="*/ 309932 h 1064191"/>
                  <a:gd name="connsiteX19" fmla="*/ 518384 w 1146476"/>
                  <a:gd name="connsiteY19" fmla="*/ 309932 h 1064191"/>
                  <a:gd name="connsiteX20" fmla="*/ 479984 w 1146476"/>
                  <a:gd name="connsiteY20" fmla="*/ 249591 h 1064191"/>
                  <a:gd name="connsiteX21" fmla="*/ 444329 w 1146476"/>
                  <a:gd name="connsiteY21" fmla="*/ 161823 h 1064191"/>
                  <a:gd name="connsiteX22" fmla="*/ 570495 w 1146476"/>
                  <a:gd name="connsiteY22" fmla="*/ 35656 h 1064191"/>
                  <a:gd name="connsiteX23" fmla="*/ 570495 w 1146476"/>
                  <a:gd name="connsiteY23" fmla="*/ 35656 h 1064191"/>
                  <a:gd name="connsiteX24" fmla="*/ 669236 w 1146476"/>
                  <a:gd name="connsiteY24" fmla="*/ 82283 h 1064191"/>
                  <a:gd name="connsiteX25" fmla="*/ 693920 w 1146476"/>
                  <a:gd name="connsiteY25" fmla="*/ 85026 h 1064191"/>
                  <a:gd name="connsiteX26" fmla="*/ 696664 w 1146476"/>
                  <a:gd name="connsiteY26" fmla="*/ 60341 h 1064191"/>
                  <a:gd name="connsiteX27" fmla="*/ 570495 w 1146476"/>
                  <a:gd name="connsiteY27" fmla="*/ 0 h 1064191"/>
                  <a:gd name="connsiteX28" fmla="*/ 570495 w 1146476"/>
                  <a:gd name="connsiteY28" fmla="*/ 0 h 1064191"/>
                  <a:gd name="connsiteX29" fmla="*/ 411415 w 1146476"/>
                  <a:gd name="connsiteY29" fmla="*/ 159080 h 1064191"/>
                  <a:gd name="connsiteX30" fmla="*/ 455299 w 1146476"/>
                  <a:gd name="connsiteY30" fmla="*/ 268791 h 1064191"/>
                  <a:gd name="connsiteX31" fmla="*/ 488212 w 1146476"/>
                  <a:gd name="connsiteY31" fmla="*/ 318160 h 1064191"/>
                  <a:gd name="connsiteX32" fmla="*/ 477242 w 1146476"/>
                  <a:gd name="connsiteY32" fmla="*/ 348331 h 1064191"/>
                  <a:gd name="connsiteX33" fmla="*/ 477242 w 1146476"/>
                  <a:gd name="connsiteY33" fmla="*/ 381244 h 1064191"/>
                  <a:gd name="connsiteX34" fmla="*/ 521126 w 1146476"/>
                  <a:gd name="connsiteY34" fmla="*/ 425128 h 1064191"/>
                  <a:gd name="connsiteX35" fmla="*/ 556781 w 1146476"/>
                  <a:gd name="connsiteY35" fmla="*/ 425128 h 1064191"/>
                  <a:gd name="connsiteX36" fmla="*/ 556781 w 1146476"/>
                  <a:gd name="connsiteY36" fmla="*/ 499183 h 1064191"/>
                  <a:gd name="connsiteX37" fmla="*/ 230393 w 1146476"/>
                  <a:gd name="connsiteY37" fmla="*/ 499183 h 1064191"/>
                  <a:gd name="connsiteX38" fmla="*/ 181022 w 1146476"/>
                  <a:gd name="connsiteY38" fmla="*/ 548552 h 1064191"/>
                  <a:gd name="connsiteX39" fmla="*/ 181022 w 1146476"/>
                  <a:gd name="connsiteY39" fmla="*/ 597922 h 1064191"/>
                  <a:gd name="connsiteX40" fmla="*/ 79541 w 1146476"/>
                  <a:gd name="connsiteY40" fmla="*/ 715861 h 1064191"/>
                  <a:gd name="connsiteX41" fmla="*/ 117939 w 1146476"/>
                  <a:gd name="connsiteY41" fmla="*/ 803629 h 1064191"/>
                  <a:gd name="connsiteX42" fmla="*/ 68569 w 1146476"/>
                  <a:gd name="connsiteY42" fmla="*/ 822829 h 1064191"/>
                  <a:gd name="connsiteX43" fmla="*/ 63083 w 1146476"/>
                  <a:gd name="connsiteY43" fmla="*/ 847513 h 1064191"/>
                  <a:gd name="connsiteX44" fmla="*/ 87769 w 1146476"/>
                  <a:gd name="connsiteY44" fmla="*/ 852999 h 1064191"/>
                  <a:gd name="connsiteX45" fmla="*/ 153594 w 1146476"/>
                  <a:gd name="connsiteY45" fmla="*/ 833800 h 1064191"/>
                  <a:gd name="connsiteX46" fmla="*/ 249591 w 1146476"/>
                  <a:gd name="connsiteY46" fmla="*/ 833800 h 1064191"/>
                  <a:gd name="connsiteX47" fmla="*/ 373016 w 1146476"/>
                  <a:gd name="connsiteY47" fmla="*/ 957224 h 1064191"/>
                  <a:gd name="connsiteX48" fmla="*/ 373016 w 1146476"/>
                  <a:gd name="connsiteY48" fmla="*/ 1012079 h 1064191"/>
                  <a:gd name="connsiteX49" fmla="*/ 359302 w 1146476"/>
                  <a:gd name="connsiteY49" fmla="*/ 1025793 h 1064191"/>
                  <a:gd name="connsiteX50" fmla="*/ 323646 w 1146476"/>
                  <a:gd name="connsiteY50" fmla="*/ 1025793 h 1064191"/>
                  <a:gd name="connsiteX51" fmla="*/ 323646 w 1146476"/>
                  <a:gd name="connsiteY51" fmla="*/ 973681 h 1064191"/>
                  <a:gd name="connsiteX52" fmla="*/ 307190 w 1146476"/>
                  <a:gd name="connsiteY52" fmla="*/ 957224 h 1064191"/>
                  <a:gd name="connsiteX53" fmla="*/ 290733 w 1146476"/>
                  <a:gd name="connsiteY53" fmla="*/ 973681 h 1064191"/>
                  <a:gd name="connsiteX54" fmla="*/ 290733 w 1146476"/>
                  <a:gd name="connsiteY54" fmla="*/ 1025793 h 1064191"/>
                  <a:gd name="connsiteX55" fmla="*/ 117939 w 1146476"/>
                  <a:gd name="connsiteY55" fmla="*/ 1025793 h 1064191"/>
                  <a:gd name="connsiteX56" fmla="*/ 117939 w 1146476"/>
                  <a:gd name="connsiteY56" fmla="*/ 973681 h 1064191"/>
                  <a:gd name="connsiteX57" fmla="*/ 101483 w 1146476"/>
                  <a:gd name="connsiteY57" fmla="*/ 957224 h 1064191"/>
                  <a:gd name="connsiteX58" fmla="*/ 85025 w 1146476"/>
                  <a:gd name="connsiteY58" fmla="*/ 973681 h 1064191"/>
                  <a:gd name="connsiteX59" fmla="*/ 85025 w 1146476"/>
                  <a:gd name="connsiteY59" fmla="*/ 1025793 h 1064191"/>
                  <a:gd name="connsiteX60" fmla="*/ 49369 w 1146476"/>
                  <a:gd name="connsiteY60" fmla="*/ 1025793 h 1064191"/>
                  <a:gd name="connsiteX61" fmla="*/ 35656 w 1146476"/>
                  <a:gd name="connsiteY61" fmla="*/ 1012079 h 1064191"/>
                  <a:gd name="connsiteX62" fmla="*/ 35656 w 1146476"/>
                  <a:gd name="connsiteY62" fmla="*/ 957224 h 1064191"/>
                  <a:gd name="connsiteX63" fmla="*/ 46627 w 1146476"/>
                  <a:gd name="connsiteY63" fmla="*/ 905112 h 1064191"/>
                  <a:gd name="connsiteX64" fmla="*/ 38399 w 1146476"/>
                  <a:gd name="connsiteY64" fmla="*/ 883169 h 1064191"/>
                  <a:gd name="connsiteX65" fmla="*/ 16456 w 1146476"/>
                  <a:gd name="connsiteY65" fmla="*/ 891398 h 1064191"/>
                  <a:gd name="connsiteX66" fmla="*/ 0 w 1146476"/>
                  <a:gd name="connsiteY66" fmla="*/ 959967 h 1064191"/>
                  <a:gd name="connsiteX67" fmla="*/ 0 w 1146476"/>
                  <a:gd name="connsiteY67" fmla="*/ 1014822 h 1064191"/>
                  <a:gd name="connsiteX68" fmla="*/ 49369 w 1146476"/>
                  <a:gd name="connsiteY68" fmla="*/ 1064192 h 1064191"/>
                  <a:gd name="connsiteX69" fmla="*/ 362046 w 1146476"/>
                  <a:gd name="connsiteY69" fmla="*/ 1064192 h 1064191"/>
                  <a:gd name="connsiteX70" fmla="*/ 394959 w 1146476"/>
                  <a:gd name="connsiteY70" fmla="*/ 1053221 h 1064191"/>
                  <a:gd name="connsiteX71" fmla="*/ 427871 w 1146476"/>
                  <a:gd name="connsiteY71" fmla="*/ 1064192 h 1064191"/>
                  <a:gd name="connsiteX72" fmla="*/ 713120 w 1146476"/>
                  <a:gd name="connsiteY72" fmla="*/ 1064192 h 1064191"/>
                  <a:gd name="connsiteX73" fmla="*/ 751519 w 1146476"/>
                  <a:gd name="connsiteY73" fmla="*/ 1050478 h 1064191"/>
                  <a:gd name="connsiteX74" fmla="*/ 787175 w 1146476"/>
                  <a:gd name="connsiteY74" fmla="*/ 1064192 h 1064191"/>
                  <a:gd name="connsiteX75" fmla="*/ 1097107 w 1146476"/>
                  <a:gd name="connsiteY75" fmla="*/ 1064192 h 1064191"/>
                  <a:gd name="connsiteX76" fmla="*/ 1146476 w 1146476"/>
                  <a:gd name="connsiteY76" fmla="*/ 1014822 h 1064191"/>
                  <a:gd name="connsiteX77" fmla="*/ 1146476 w 1146476"/>
                  <a:gd name="connsiteY77" fmla="*/ 959967 h 1064191"/>
                  <a:gd name="connsiteX78" fmla="*/ 1023052 w 1146476"/>
                  <a:gd name="connsiteY78" fmla="*/ 811858 h 1064191"/>
                  <a:gd name="connsiteX79" fmla="*/ 1023052 w 1146476"/>
                  <a:gd name="connsiteY79" fmla="*/ 811858 h 1064191"/>
                  <a:gd name="connsiteX80" fmla="*/ 943513 w 1146476"/>
                  <a:gd name="connsiteY80" fmla="*/ 641806 h 1064191"/>
                  <a:gd name="connsiteX81" fmla="*/ 946255 w 1146476"/>
                  <a:gd name="connsiteY81" fmla="*/ 641806 h 1064191"/>
                  <a:gd name="connsiteX82" fmla="*/ 1028538 w 1146476"/>
                  <a:gd name="connsiteY82" fmla="*/ 726832 h 1064191"/>
                  <a:gd name="connsiteX83" fmla="*/ 959969 w 1146476"/>
                  <a:gd name="connsiteY83" fmla="*/ 809115 h 1064191"/>
                  <a:gd name="connsiteX84" fmla="*/ 927055 w 1146476"/>
                  <a:gd name="connsiteY84" fmla="*/ 809115 h 1064191"/>
                  <a:gd name="connsiteX85" fmla="*/ 858486 w 1146476"/>
                  <a:gd name="connsiteY85" fmla="*/ 726832 h 1064191"/>
                  <a:gd name="connsiteX86" fmla="*/ 940769 w 1146476"/>
                  <a:gd name="connsiteY86" fmla="*/ 641806 h 1064191"/>
                  <a:gd name="connsiteX87" fmla="*/ 943513 w 1146476"/>
                  <a:gd name="connsiteY87" fmla="*/ 641806 h 1064191"/>
                  <a:gd name="connsiteX88" fmla="*/ 943513 w 1146476"/>
                  <a:gd name="connsiteY88" fmla="*/ 641806 h 1064191"/>
                  <a:gd name="connsiteX89" fmla="*/ 512898 w 1146476"/>
                  <a:gd name="connsiteY89" fmla="*/ 400443 h 1064191"/>
                  <a:gd name="connsiteX90" fmla="*/ 504670 w 1146476"/>
                  <a:gd name="connsiteY90" fmla="*/ 392215 h 1064191"/>
                  <a:gd name="connsiteX91" fmla="*/ 504670 w 1146476"/>
                  <a:gd name="connsiteY91" fmla="*/ 359302 h 1064191"/>
                  <a:gd name="connsiteX92" fmla="*/ 512898 w 1146476"/>
                  <a:gd name="connsiteY92" fmla="*/ 351073 h 1064191"/>
                  <a:gd name="connsiteX93" fmla="*/ 617123 w 1146476"/>
                  <a:gd name="connsiteY93" fmla="*/ 351073 h 1064191"/>
                  <a:gd name="connsiteX94" fmla="*/ 625351 w 1146476"/>
                  <a:gd name="connsiteY94" fmla="*/ 359302 h 1064191"/>
                  <a:gd name="connsiteX95" fmla="*/ 625351 w 1146476"/>
                  <a:gd name="connsiteY95" fmla="*/ 392215 h 1064191"/>
                  <a:gd name="connsiteX96" fmla="*/ 617123 w 1146476"/>
                  <a:gd name="connsiteY96" fmla="*/ 400443 h 1064191"/>
                  <a:gd name="connsiteX97" fmla="*/ 512898 w 1146476"/>
                  <a:gd name="connsiteY97" fmla="*/ 400443 h 1064191"/>
                  <a:gd name="connsiteX98" fmla="*/ 512898 w 1146476"/>
                  <a:gd name="connsiteY98" fmla="*/ 400443 h 1064191"/>
                  <a:gd name="connsiteX99" fmla="*/ 565009 w 1146476"/>
                  <a:gd name="connsiteY99" fmla="*/ 639063 h 1064191"/>
                  <a:gd name="connsiteX100" fmla="*/ 650036 w 1146476"/>
                  <a:gd name="connsiteY100" fmla="*/ 724089 h 1064191"/>
                  <a:gd name="connsiteX101" fmla="*/ 581467 w 1146476"/>
                  <a:gd name="connsiteY101" fmla="*/ 806372 h 1064191"/>
                  <a:gd name="connsiteX102" fmla="*/ 548553 w 1146476"/>
                  <a:gd name="connsiteY102" fmla="*/ 806372 h 1064191"/>
                  <a:gd name="connsiteX103" fmla="*/ 479984 w 1146476"/>
                  <a:gd name="connsiteY103" fmla="*/ 724089 h 1064191"/>
                  <a:gd name="connsiteX104" fmla="*/ 565009 w 1146476"/>
                  <a:gd name="connsiteY104" fmla="*/ 639063 h 1064191"/>
                  <a:gd name="connsiteX105" fmla="*/ 565009 w 1146476"/>
                  <a:gd name="connsiteY105" fmla="*/ 639063 h 1064191"/>
                  <a:gd name="connsiteX106" fmla="*/ 205708 w 1146476"/>
                  <a:gd name="connsiteY106" fmla="*/ 809115 h 1064191"/>
                  <a:gd name="connsiteX107" fmla="*/ 172794 w 1146476"/>
                  <a:gd name="connsiteY107" fmla="*/ 809115 h 1064191"/>
                  <a:gd name="connsiteX108" fmla="*/ 104225 w 1146476"/>
                  <a:gd name="connsiteY108" fmla="*/ 726832 h 1064191"/>
                  <a:gd name="connsiteX109" fmla="*/ 189252 w 1146476"/>
                  <a:gd name="connsiteY109" fmla="*/ 641806 h 1064191"/>
                  <a:gd name="connsiteX110" fmla="*/ 274277 w 1146476"/>
                  <a:gd name="connsiteY110" fmla="*/ 726832 h 1064191"/>
                  <a:gd name="connsiteX111" fmla="*/ 205708 w 1146476"/>
                  <a:gd name="connsiteY111" fmla="*/ 809115 h 1064191"/>
                  <a:gd name="connsiteX112" fmla="*/ 205708 w 1146476"/>
                  <a:gd name="connsiteY112" fmla="*/ 809115 h 1064191"/>
                  <a:gd name="connsiteX113" fmla="*/ 271535 w 1146476"/>
                  <a:gd name="connsiteY113" fmla="*/ 811858 h 1064191"/>
                  <a:gd name="connsiteX114" fmla="*/ 309932 w 1146476"/>
                  <a:gd name="connsiteY114" fmla="*/ 724089 h 1064191"/>
                  <a:gd name="connsiteX115" fmla="*/ 208450 w 1146476"/>
                  <a:gd name="connsiteY115" fmla="*/ 606150 h 1064191"/>
                  <a:gd name="connsiteX116" fmla="*/ 208450 w 1146476"/>
                  <a:gd name="connsiteY116" fmla="*/ 556781 h 1064191"/>
                  <a:gd name="connsiteX117" fmla="*/ 224907 w 1146476"/>
                  <a:gd name="connsiteY117" fmla="*/ 540324 h 1064191"/>
                  <a:gd name="connsiteX118" fmla="*/ 548553 w 1146476"/>
                  <a:gd name="connsiteY118" fmla="*/ 540324 h 1064191"/>
                  <a:gd name="connsiteX119" fmla="*/ 548553 w 1146476"/>
                  <a:gd name="connsiteY119" fmla="*/ 606150 h 1064191"/>
                  <a:gd name="connsiteX120" fmla="*/ 447071 w 1146476"/>
                  <a:gd name="connsiteY120" fmla="*/ 724089 h 1064191"/>
                  <a:gd name="connsiteX121" fmla="*/ 485470 w 1146476"/>
                  <a:gd name="connsiteY121" fmla="*/ 811858 h 1064191"/>
                  <a:gd name="connsiteX122" fmla="*/ 378502 w 1146476"/>
                  <a:gd name="connsiteY122" fmla="*/ 894140 h 1064191"/>
                  <a:gd name="connsiteX123" fmla="*/ 271535 w 1146476"/>
                  <a:gd name="connsiteY123" fmla="*/ 811858 h 1064191"/>
                  <a:gd name="connsiteX124" fmla="*/ 271535 w 1146476"/>
                  <a:gd name="connsiteY124" fmla="*/ 811858 h 1064191"/>
                  <a:gd name="connsiteX125" fmla="*/ 737805 w 1146476"/>
                  <a:gd name="connsiteY125" fmla="*/ 965452 h 1064191"/>
                  <a:gd name="connsiteX126" fmla="*/ 737805 w 1146476"/>
                  <a:gd name="connsiteY126" fmla="*/ 1012079 h 1064191"/>
                  <a:gd name="connsiteX127" fmla="*/ 713120 w 1146476"/>
                  <a:gd name="connsiteY127" fmla="*/ 1034021 h 1064191"/>
                  <a:gd name="connsiteX128" fmla="*/ 685692 w 1146476"/>
                  <a:gd name="connsiteY128" fmla="*/ 1034021 h 1064191"/>
                  <a:gd name="connsiteX129" fmla="*/ 685692 w 1146476"/>
                  <a:gd name="connsiteY129" fmla="*/ 981909 h 1064191"/>
                  <a:gd name="connsiteX130" fmla="*/ 669236 w 1146476"/>
                  <a:gd name="connsiteY130" fmla="*/ 965452 h 1064191"/>
                  <a:gd name="connsiteX131" fmla="*/ 652778 w 1146476"/>
                  <a:gd name="connsiteY131" fmla="*/ 981909 h 1064191"/>
                  <a:gd name="connsiteX132" fmla="*/ 652778 w 1146476"/>
                  <a:gd name="connsiteY132" fmla="*/ 1034021 h 1064191"/>
                  <a:gd name="connsiteX133" fmla="*/ 479984 w 1146476"/>
                  <a:gd name="connsiteY133" fmla="*/ 1034021 h 1064191"/>
                  <a:gd name="connsiteX134" fmla="*/ 479984 w 1146476"/>
                  <a:gd name="connsiteY134" fmla="*/ 981909 h 1064191"/>
                  <a:gd name="connsiteX135" fmla="*/ 463528 w 1146476"/>
                  <a:gd name="connsiteY135" fmla="*/ 965452 h 1064191"/>
                  <a:gd name="connsiteX136" fmla="*/ 447071 w 1146476"/>
                  <a:gd name="connsiteY136" fmla="*/ 981909 h 1064191"/>
                  <a:gd name="connsiteX137" fmla="*/ 447071 w 1146476"/>
                  <a:gd name="connsiteY137" fmla="*/ 1034021 h 1064191"/>
                  <a:gd name="connsiteX138" fmla="*/ 411415 w 1146476"/>
                  <a:gd name="connsiteY138" fmla="*/ 1034021 h 1064191"/>
                  <a:gd name="connsiteX139" fmla="*/ 397701 w 1146476"/>
                  <a:gd name="connsiteY139" fmla="*/ 1020307 h 1064191"/>
                  <a:gd name="connsiteX140" fmla="*/ 397701 w 1146476"/>
                  <a:gd name="connsiteY140" fmla="*/ 965452 h 1064191"/>
                  <a:gd name="connsiteX141" fmla="*/ 521126 w 1146476"/>
                  <a:gd name="connsiteY141" fmla="*/ 842028 h 1064191"/>
                  <a:gd name="connsiteX142" fmla="*/ 617123 w 1146476"/>
                  <a:gd name="connsiteY142" fmla="*/ 842028 h 1064191"/>
                  <a:gd name="connsiteX143" fmla="*/ 737805 w 1146476"/>
                  <a:gd name="connsiteY143" fmla="*/ 965452 h 1064191"/>
                  <a:gd name="connsiteX144" fmla="*/ 737805 w 1146476"/>
                  <a:gd name="connsiteY144" fmla="*/ 965452 h 1064191"/>
                  <a:gd name="connsiteX145" fmla="*/ 737805 w 1146476"/>
                  <a:gd name="connsiteY145" fmla="*/ 965452 h 1064191"/>
                  <a:gd name="connsiteX146" fmla="*/ 647292 w 1146476"/>
                  <a:gd name="connsiteY146" fmla="*/ 811858 h 1064191"/>
                  <a:gd name="connsiteX147" fmla="*/ 685692 w 1146476"/>
                  <a:gd name="connsiteY147" fmla="*/ 724089 h 1064191"/>
                  <a:gd name="connsiteX148" fmla="*/ 584209 w 1146476"/>
                  <a:gd name="connsiteY148" fmla="*/ 606150 h 1064191"/>
                  <a:gd name="connsiteX149" fmla="*/ 584209 w 1146476"/>
                  <a:gd name="connsiteY149" fmla="*/ 540324 h 1064191"/>
                  <a:gd name="connsiteX150" fmla="*/ 910599 w 1146476"/>
                  <a:gd name="connsiteY150" fmla="*/ 540324 h 1064191"/>
                  <a:gd name="connsiteX151" fmla="*/ 927055 w 1146476"/>
                  <a:gd name="connsiteY151" fmla="*/ 556781 h 1064191"/>
                  <a:gd name="connsiteX152" fmla="*/ 927055 w 1146476"/>
                  <a:gd name="connsiteY152" fmla="*/ 606150 h 1064191"/>
                  <a:gd name="connsiteX153" fmla="*/ 825572 w 1146476"/>
                  <a:gd name="connsiteY153" fmla="*/ 724089 h 1064191"/>
                  <a:gd name="connsiteX154" fmla="*/ 863972 w 1146476"/>
                  <a:gd name="connsiteY154" fmla="*/ 811858 h 1064191"/>
                  <a:gd name="connsiteX155" fmla="*/ 757003 w 1146476"/>
                  <a:gd name="connsiteY155" fmla="*/ 894140 h 1064191"/>
                  <a:gd name="connsiteX156" fmla="*/ 647292 w 1146476"/>
                  <a:gd name="connsiteY156" fmla="*/ 811858 h 1064191"/>
                  <a:gd name="connsiteX157" fmla="*/ 647292 w 1146476"/>
                  <a:gd name="connsiteY157" fmla="*/ 811858 h 1064191"/>
                  <a:gd name="connsiteX158" fmla="*/ 1113563 w 1146476"/>
                  <a:gd name="connsiteY158" fmla="*/ 1020307 h 1064191"/>
                  <a:gd name="connsiteX159" fmla="*/ 1099849 w 1146476"/>
                  <a:gd name="connsiteY159" fmla="*/ 1034021 h 1064191"/>
                  <a:gd name="connsiteX160" fmla="*/ 1064193 w 1146476"/>
                  <a:gd name="connsiteY160" fmla="*/ 1034021 h 1064191"/>
                  <a:gd name="connsiteX161" fmla="*/ 1064193 w 1146476"/>
                  <a:gd name="connsiteY161" fmla="*/ 981909 h 1064191"/>
                  <a:gd name="connsiteX162" fmla="*/ 1047737 w 1146476"/>
                  <a:gd name="connsiteY162" fmla="*/ 965452 h 1064191"/>
                  <a:gd name="connsiteX163" fmla="*/ 1031280 w 1146476"/>
                  <a:gd name="connsiteY163" fmla="*/ 981909 h 1064191"/>
                  <a:gd name="connsiteX164" fmla="*/ 1031280 w 1146476"/>
                  <a:gd name="connsiteY164" fmla="*/ 1034021 h 1064191"/>
                  <a:gd name="connsiteX165" fmla="*/ 858486 w 1146476"/>
                  <a:gd name="connsiteY165" fmla="*/ 1034021 h 1064191"/>
                  <a:gd name="connsiteX166" fmla="*/ 858486 w 1146476"/>
                  <a:gd name="connsiteY166" fmla="*/ 981909 h 1064191"/>
                  <a:gd name="connsiteX167" fmla="*/ 842030 w 1146476"/>
                  <a:gd name="connsiteY167" fmla="*/ 965452 h 1064191"/>
                  <a:gd name="connsiteX168" fmla="*/ 825572 w 1146476"/>
                  <a:gd name="connsiteY168" fmla="*/ 981909 h 1064191"/>
                  <a:gd name="connsiteX169" fmla="*/ 825572 w 1146476"/>
                  <a:gd name="connsiteY169" fmla="*/ 1034021 h 1064191"/>
                  <a:gd name="connsiteX170" fmla="*/ 789917 w 1146476"/>
                  <a:gd name="connsiteY170" fmla="*/ 1034021 h 1064191"/>
                  <a:gd name="connsiteX171" fmla="*/ 776203 w 1146476"/>
                  <a:gd name="connsiteY171" fmla="*/ 1020307 h 1064191"/>
                  <a:gd name="connsiteX172" fmla="*/ 776203 w 1146476"/>
                  <a:gd name="connsiteY172" fmla="*/ 965452 h 1064191"/>
                  <a:gd name="connsiteX173" fmla="*/ 776203 w 1146476"/>
                  <a:gd name="connsiteY173" fmla="*/ 965452 h 1064191"/>
                  <a:gd name="connsiteX174" fmla="*/ 899627 w 1146476"/>
                  <a:gd name="connsiteY174" fmla="*/ 842028 h 1064191"/>
                  <a:gd name="connsiteX175" fmla="*/ 995624 w 1146476"/>
                  <a:gd name="connsiteY175" fmla="*/ 842028 h 1064191"/>
                  <a:gd name="connsiteX176" fmla="*/ 1119049 w 1146476"/>
                  <a:gd name="connsiteY176" fmla="*/ 965452 h 1064191"/>
                  <a:gd name="connsiteX177" fmla="*/ 1119049 w 1146476"/>
                  <a:gd name="connsiteY177" fmla="*/ 1020307 h 106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146476" h="1064191">
                    <a:moveTo>
                      <a:pt x="1023052" y="811858"/>
                    </a:moveTo>
                    <a:cubicBezTo>
                      <a:pt x="1047737" y="789915"/>
                      <a:pt x="1061451" y="759745"/>
                      <a:pt x="1061451" y="724089"/>
                    </a:cubicBezTo>
                    <a:cubicBezTo>
                      <a:pt x="1061451" y="663748"/>
                      <a:pt x="1017566" y="614379"/>
                      <a:pt x="959969" y="606150"/>
                    </a:cubicBezTo>
                    <a:lnTo>
                      <a:pt x="959969" y="556781"/>
                    </a:lnTo>
                    <a:cubicBezTo>
                      <a:pt x="959969" y="529353"/>
                      <a:pt x="938027" y="507411"/>
                      <a:pt x="910599" y="507411"/>
                    </a:cubicBezTo>
                    <a:lnTo>
                      <a:pt x="584209" y="507411"/>
                    </a:lnTo>
                    <a:lnTo>
                      <a:pt x="584209" y="433356"/>
                    </a:lnTo>
                    <a:lnTo>
                      <a:pt x="619865" y="433356"/>
                    </a:lnTo>
                    <a:cubicBezTo>
                      <a:pt x="644550" y="433356"/>
                      <a:pt x="663750" y="414157"/>
                      <a:pt x="663750" y="389472"/>
                    </a:cubicBezTo>
                    <a:lnTo>
                      <a:pt x="663750" y="356559"/>
                    </a:lnTo>
                    <a:cubicBezTo>
                      <a:pt x="663750" y="345588"/>
                      <a:pt x="658264" y="334617"/>
                      <a:pt x="652778" y="326389"/>
                    </a:cubicBezTo>
                    <a:cubicBezTo>
                      <a:pt x="661006" y="307189"/>
                      <a:pt x="671978" y="290733"/>
                      <a:pt x="685692" y="274276"/>
                    </a:cubicBezTo>
                    <a:cubicBezTo>
                      <a:pt x="713120" y="244106"/>
                      <a:pt x="729575" y="205707"/>
                      <a:pt x="729575" y="164566"/>
                    </a:cubicBezTo>
                    <a:cubicBezTo>
                      <a:pt x="729575" y="159080"/>
                      <a:pt x="729575" y="153595"/>
                      <a:pt x="729575" y="150852"/>
                    </a:cubicBezTo>
                    <a:cubicBezTo>
                      <a:pt x="729575" y="142624"/>
                      <a:pt x="721348" y="134395"/>
                      <a:pt x="710377" y="134395"/>
                    </a:cubicBezTo>
                    <a:cubicBezTo>
                      <a:pt x="702148" y="134395"/>
                      <a:pt x="693920" y="142624"/>
                      <a:pt x="693920" y="153595"/>
                    </a:cubicBezTo>
                    <a:cubicBezTo>
                      <a:pt x="693920" y="156337"/>
                      <a:pt x="693920" y="161823"/>
                      <a:pt x="693920" y="164566"/>
                    </a:cubicBezTo>
                    <a:cubicBezTo>
                      <a:pt x="693920" y="197479"/>
                      <a:pt x="682950" y="227649"/>
                      <a:pt x="661006" y="249591"/>
                    </a:cubicBezTo>
                    <a:cubicBezTo>
                      <a:pt x="644550" y="268791"/>
                      <a:pt x="630837" y="287990"/>
                      <a:pt x="622609" y="309932"/>
                    </a:cubicBezTo>
                    <a:lnTo>
                      <a:pt x="518384" y="309932"/>
                    </a:lnTo>
                    <a:cubicBezTo>
                      <a:pt x="510154" y="287990"/>
                      <a:pt x="496440" y="266048"/>
                      <a:pt x="479984" y="249591"/>
                    </a:cubicBezTo>
                    <a:cubicBezTo>
                      <a:pt x="458042" y="224906"/>
                      <a:pt x="444329" y="194736"/>
                      <a:pt x="444329" y="161823"/>
                    </a:cubicBezTo>
                    <a:cubicBezTo>
                      <a:pt x="444329" y="93254"/>
                      <a:pt x="499184" y="35656"/>
                      <a:pt x="570495" y="35656"/>
                    </a:cubicBezTo>
                    <a:lnTo>
                      <a:pt x="570495" y="35656"/>
                    </a:lnTo>
                    <a:cubicBezTo>
                      <a:pt x="608895" y="35656"/>
                      <a:pt x="644550" y="52112"/>
                      <a:pt x="669236" y="82283"/>
                    </a:cubicBezTo>
                    <a:cubicBezTo>
                      <a:pt x="674720" y="90511"/>
                      <a:pt x="685692" y="90511"/>
                      <a:pt x="693920" y="85026"/>
                    </a:cubicBezTo>
                    <a:cubicBezTo>
                      <a:pt x="702148" y="79540"/>
                      <a:pt x="702148" y="68569"/>
                      <a:pt x="696664" y="60341"/>
                    </a:cubicBezTo>
                    <a:cubicBezTo>
                      <a:pt x="666492" y="21942"/>
                      <a:pt x="619865" y="0"/>
                      <a:pt x="570495" y="0"/>
                    </a:cubicBezTo>
                    <a:cubicBezTo>
                      <a:pt x="570495" y="0"/>
                      <a:pt x="570495" y="0"/>
                      <a:pt x="570495" y="0"/>
                    </a:cubicBezTo>
                    <a:cubicBezTo>
                      <a:pt x="482726" y="0"/>
                      <a:pt x="411415" y="71312"/>
                      <a:pt x="411415" y="159080"/>
                    </a:cubicBezTo>
                    <a:cubicBezTo>
                      <a:pt x="411415" y="200222"/>
                      <a:pt x="427871" y="238620"/>
                      <a:pt x="455299" y="268791"/>
                    </a:cubicBezTo>
                    <a:cubicBezTo>
                      <a:pt x="469013" y="282504"/>
                      <a:pt x="479984" y="301704"/>
                      <a:pt x="488212" y="318160"/>
                    </a:cubicBezTo>
                    <a:cubicBezTo>
                      <a:pt x="479984" y="326389"/>
                      <a:pt x="477242" y="337360"/>
                      <a:pt x="477242" y="348331"/>
                    </a:cubicBezTo>
                    <a:lnTo>
                      <a:pt x="477242" y="381244"/>
                    </a:lnTo>
                    <a:cubicBezTo>
                      <a:pt x="477242" y="405929"/>
                      <a:pt x="496440" y="425128"/>
                      <a:pt x="521126" y="425128"/>
                    </a:cubicBezTo>
                    <a:lnTo>
                      <a:pt x="556781" y="425128"/>
                    </a:lnTo>
                    <a:lnTo>
                      <a:pt x="556781" y="499183"/>
                    </a:lnTo>
                    <a:lnTo>
                      <a:pt x="230393" y="499183"/>
                    </a:lnTo>
                    <a:cubicBezTo>
                      <a:pt x="202965" y="499183"/>
                      <a:pt x="181022" y="521125"/>
                      <a:pt x="181022" y="548552"/>
                    </a:cubicBezTo>
                    <a:lnTo>
                      <a:pt x="181022" y="597922"/>
                    </a:lnTo>
                    <a:cubicBezTo>
                      <a:pt x="123425" y="606150"/>
                      <a:pt x="79541" y="655520"/>
                      <a:pt x="79541" y="715861"/>
                    </a:cubicBezTo>
                    <a:cubicBezTo>
                      <a:pt x="79541" y="748774"/>
                      <a:pt x="93255" y="781687"/>
                      <a:pt x="117939" y="803629"/>
                    </a:cubicBezTo>
                    <a:cubicBezTo>
                      <a:pt x="101483" y="806372"/>
                      <a:pt x="85025" y="814600"/>
                      <a:pt x="68569" y="822829"/>
                    </a:cubicBezTo>
                    <a:cubicBezTo>
                      <a:pt x="60341" y="828314"/>
                      <a:pt x="57597" y="839285"/>
                      <a:pt x="63083" y="847513"/>
                    </a:cubicBezTo>
                    <a:cubicBezTo>
                      <a:pt x="68569" y="855742"/>
                      <a:pt x="79541" y="858484"/>
                      <a:pt x="87769" y="852999"/>
                    </a:cubicBezTo>
                    <a:cubicBezTo>
                      <a:pt x="106969" y="842028"/>
                      <a:pt x="128910" y="833800"/>
                      <a:pt x="153594" y="833800"/>
                    </a:cubicBezTo>
                    <a:lnTo>
                      <a:pt x="249591" y="833800"/>
                    </a:lnTo>
                    <a:cubicBezTo>
                      <a:pt x="318160" y="833800"/>
                      <a:pt x="373016" y="888655"/>
                      <a:pt x="373016" y="957224"/>
                    </a:cubicBezTo>
                    <a:lnTo>
                      <a:pt x="373016" y="1012079"/>
                    </a:lnTo>
                    <a:cubicBezTo>
                      <a:pt x="373016" y="1020307"/>
                      <a:pt x="367532" y="1025793"/>
                      <a:pt x="359302" y="1025793"/>
                    </a:cubicBezTo>
                    <a:lnTo>
                      <a:pt x="323646" y="1025793"/>
                    </a:lnTo>
                    <a:lnTo>
                      <a:pt x="323646" y="973681"/>
                    </a:lnTo>
                    <a:cubicBezTo>
                      <a:pt x="323646" y="965452"/>
                      <a:pt x="315418" y="957224"/>
                      <a:pt x="307190" y="957224"/>
                    </a:cubicBezTo>
                    <a:cubicBezTo>
                      <a:pt x="298962" y="957224"/>
                      <a:pt x="290733" y="965452"/>
                      <a:pt x="290733" y="973681"/>
                    </a:cubicBezTo>
                    <a:lnTo>
                      <a:pt x="290733" y="1025793"/>
                    </a:lnTo>
                    <a:lnTo>
                      <a:pt x="117939" y="1025793"/>
                    </a:lnTo>
                    <a:lnTo>
                      <a:pt x="117939" y="973681"/>
                    </a:lnTo>
                    <a:cubicBezTo>
                      <a:pt x="117939" y="965452"/>
                      <a:pt x="109711" y="957224"/>
                      <a:pt x="101483" y="957224"/>
                    </a:cubicBezTo>
                    <a:cubicBezTo>
                      <a:pt x="93255" y="957224"/>
                      <a:pt x="85025" y="965452"/>
                      <a:pt x="85025" y="973681"/>
                    </a:cubicBezTo>
                    <a:lnTo>
                      <a:pt x="85025" y="1025793"/>
                    </a:lnTo>
                    <a:lnTo>
                      <a:pt x="49369" y="1025793"/>
                    </a:lnTo>
                    <a:cubicBezTo>
                      <a:pt x="41142" y="1025793"/>
                      <a:pt x="35656" y="1020307"/>
                      <a:pt x="35656" y="1012079"/>
                    </a:cubicBezTo>
                    <a:lnTo>
                      <a:pt x="35656" y="957224"/>
                    </a:lnTo>
                    <a:cubicBezTo>
                      <a:pt x="35656" y="938025"/>
                      <a:pt x="38399" y="921568"/>
                      <a:pt x="46627" y="905112"/>
                    </a:cubicBezTo>
                    <a:cubicBezTo>
                      <a:pt x="49369" y="896883"/>
                      <a:pt x="46627" y="885912"/>
                      <a:pt x="38399" y="883169"/>
                    </a:cubicBezTo>
                    <a:cubicBezTo>
                      <a:pt x="30170" y="880427"/>
                      <a:pt x="19200" y="883169"/>
                      <a:pt x="16456" y="891398"/>
                    </a:cubicBezTo>
                    <a:cubicBezTo>
                      <a:pt x="5486" y="913340"/>
                      <a:pt x="0" y="935282"/>
                      <a:pt x="0" y="959967"/>
                    </a:cubicBezTo>
                    <a:lnTo>
                      <a:pt x="0" y="1014822"/>
                    </a:lnTo>
                    <a:cubicBezTo>
                      <a:pt x="0" y="1042250"/>
                      <a:pt x="21942" y="1064192"/>
                      <a:pt x="49369" y="1064192"/>
                    </a:cubicBezTo>
                    <a:lnTo>
                      <a:pt x="362046" y="1064192"/>
                    </a:lnTo>
                    <a:cubicBezTo>
                      <a:pt x="373016" y="1064192"/>
                      <a:pt x="386730" y="1058706"/>
                      <a:pt x="394959" y="1053221"/>
                    </a:cubicBezTo>
                    <a:cubicBezTo>
                      <a:pt x="403187" y="1061449"/>
                      <a:pt x="414157" y="1064192"/>
                      <a:pt x="427871" y="1064192"/>
                    </a:cubicBezTo>
                    <a:lnTo>
                      <a:pt x="713120" y="1064192"/>
                    </a:lnTo>
                    <a:cubicBezTo>
                      <a:pt x="726833" y="1064192"/>
                      <a:pt x="740547" y="1058706"/>
                      <a:pt x="751519" y="1050478"/>
                    </a:cubicBezTo>
                    <a:cubicBezTo>
                      <a:pt x="759747" y="1058706"/>
                      <a:pt x="773461" y="1064192"/>
                      <a:pt x="787175" y="1064192"/>
                    </a:cubicBezTo>
                    <a:lnTo>
                      <a:pt x="1097107" y="1064192"/>
                    </a:lnTo>
                    <a:cubicBezTo>
                      <a:pt x="1124535" y="1064192"/>
                      <a:pt x="1146476" y="1042250"/>
                      <a:pt x="1146476" y="1014822"/>
                    </a:cubicBezTo>
                    <a:lnTo>
                      <a:pt x="1146476" y="959967"/>
                    </a:lnTo>
                    <a:cubicBezTo>
                      <a:pt x="1146476" y="891398"/>
                      <a:pt x="1094365" y="828314"/>
                      <a:pt x="1023052" y="811858"/>
                    </a:cubicBezTo>
                    <a:lnTo>
                      <a:pt x="1023052" y="811858"/>
                    </a:lnTo>
                    <a:close/>
                    <a:moveTo>
                      <a:pt x="943513" y="641806"/>
                    </a:moveTo>
                    <a:cubicBezTo>
                      <a:pt x="943513" y="641806"/>
                      <a:pt x="946255" y="641806"/>
                      <a:pt x="946255" y="641806"/>
                    </a:cubicBezTo>
                    <a:cubicBezTo>
                      <a:pt x="990138" y="644549"/>
                      <a:pt x="1028538" y="680205"/>
                      <a:pt x="1028538" y="726832"/>
                    </a:cubicBezTo>
                    <a:cubicBezTo>
                      <a:pt x="1028538" y="767973"/>
                      <a:pt x="1001110" y="800887"/>
                      <a:pt x="959969" y="809115"/>
                    </a:cubicBezTo>
                    <a:lnTo>
                      <a:pt x="927055" y="809115"/>
                    </a:lnTo>
                    <a:cubicBezTo>
                      <a:pt x="888657" y="800887"/>
                      <a:pt x="858486" y="765231"/>
                      <a:pt x="858486" y="726832"/>
                    </a:cubicBezTo>
                    <a:cubicBezTo>
                      <a:pt x="858486" y="680205"/>
                      <a:pt x="894142" y="644549"/>
                      <a:pt x="940769" y="641806"/>
                    </a:cubicBezTo>
                    <a:cubicBezTo>
                      <a:pt x="940769" y="641806"/>
                      <a:pt x="940769" y="641806"/>
                      <a:pt x="943513" y="641806"/>
                    </a:cubicBezTo>
                    <a:lnTo>
                      <a:pt x="943513" y="641806"/>
                    </a:lnTo>
                    <a:close/>
                    <a:moveTo>
                      <a:pt x="512898" y="400443"/>
                    </a:moveTo>
                    <a:cubicBezTo>
                      <a:pt x="507412" y="400443"/>
                      <a:pt x="504670" y="397701"/>
                      <a:pt x="504670" y="392215"/>
                    </a:cubicBezTo>
                    <a:lnTo>
                      <a:pt x="504670" y="359302"/>
                    </a:lnTo>
                    <a:cubicBezTo>
                      <a:pt x="504670" y="353816"/>
                      <a:pt x="507412" y="351073"/>
                      <a:pt x="512898" y="351073"/>
                    </a:cubicBezTo>
                    <a:lnTo>
                      <a:pt x="617123" y="351073"/>
                    </a:lnTo>
                    <a:cubicBezTo>
                      <a:pt x="622609" y="351073"/>
                      <a:pt x="625351" y="353816"/>
                      <a:pt x="625351" y="359302"/>
                    </a:cubicBezTo>
                    <a:lnTo>
                      <a:pt x="625351" y="392215"/>
                    </a:lnTo>
                    <a:cubicBezTo>
                      <a:pt x="625351" y="397701"/>
                      <a:pt x="622609" y="400443"/>
                      <a:pt x="617123" y="400443"/>
                    </a:cubicBezTo>
                    <a:lnTo>
                      <a:pt x="512898" y="400443"/>
                    </a:lnTo>
                    <a:lnTo>
                      <a:pt x="512898" y="400443"/>
                    </a:lnTo>
                    <a:close/>
                    <a:moveTo>
                      <a:pt x="565009" y="639063"/>
                    </a:moveTo>
                    <a:cubicBezTo>
                      <a:pt x="611637" y="639063"/>
                      <a:pt x="650036" y="677462"/>
                      <a:pt x="650036" y="724089"/>
                    </a:cubicBezTo>
                    <a:cubicBezTo>
                      <a:pt x="650036" y="765231"/>
                      <a:pt x="622609" y="798144"/>
                      <a:pt x="581467" y="806372"/>
                    </a:cubicBezTo>
                    <a:lnTo>
                      <a:pt x="548553" y="806372"/>
                    </a:lnTo>
                    <a:cubicBezTo>
                      <a:pt x="510154" y="798144"/>
                      <a:pt x="479984" y="762488"/>
                      <a:pt x="479984" y="724089"/>
                    </a:cubicBezTo>
                    <a:cubicBezTo>
                      <a:pt x="479984" y="677462"/>
                      <a:pt x="518384" y="639063"/>
                      <a:pt x="565009" y="639063"/>
                    </a:cubicBezTo>
                    <a:lnTo>
                      <a:pt x="565009" y="639063"/>
                    </a:lnTo>
                    <a:close/>
                    <a:moveTo>
                      <a:pt x="205708" y="809115"/>
                    </a:moveTo>
                    <a:lnTo>
                      <a:pt x="172794" y="809115"/>
                    </a:lnTo>
                    <a:cubicBezTo>
                      <a:pt x="134396" y="800887"/>
                      <a:pt x="104225" y="765231"/>
                      <a:pt x="104225" y="726832"/>
                    </a:cubicBezTo>
                    <a:cubicBezTo>
                      <a:pt x="104225" y="680205"/>
                      <a:pt x="142624" y="641806"/>
                      <a:pt x="189252" y="641806"/>
                    </a:cubicBezTo>
                    <a:cubicBezTo>
                      <a:pt x="235877" y="641806"/>
                      <a:pt x="274277" y="680205"/>
                      <a:pt x="274277" y="726832"/>
                    </a:cubicBezTo>
                    <a:cubicBezTo>
                      <a:pt x="274277" y="765231"/>
                      <a:pt x="244107" y="800887"/>
                      <a:pt x="205708" y="809115"/>
                    </a:cubicBezTo>
                    <a:lnTo>
                      <a:pt x="205708" y="809115"/>
                    </a:lnTo>
                    <a:close/>
                    <a:moveTo>
                      <a:pt x="271535" y="811858"/>
                    </a:moveTo>
                    <a:cubicBezTo>
                      <a:pt x="296219" y="789915"/>
                      <a:pt x="309932" y="759745"/>
                      <a:pt x="309932" y="724089"/>
                    </a:cubicBezTo>
                    <a:cubicBezTo>
                      <a:pt x="309932" y="663748"/>
                      <a:pt x="266049" y="614379"/>
                      <a:pt x="208450" y="606150"/>
                    </a:cubicBezTo>
                    <a:lnTo>
                      <a:pt x="208450" y="556781"/>
                    </a:lnTo>
                    <a:cubicBezTo>
                      <a:pt x="208450" y="548552"/>
                      <a:pt x="216679" y="540324"/>
                      <a:pt x="224907" y="540324"/>
                    </a:cubicBezTo>
                    <a:lnTo>
                      <a:pt x="548553" y="540324"/>
                    </a:lnTo>
                    <a:lnTo>
                      <a:pt x="548553" y="606150"/>
                    </a:lnTo>
                    <a:cubicBezTo>
                      <a:pt x="490956" y="614379"/>
                      <a:pt x="447071" y="663748"/>
                      <a:pt x="447071" y="724089"/>
                    </a:cubicBezTo>
                    <a:cubicBezTo>
                      <a:pt x="447071" y="757002"/>
                      <a:pt x="460785" y="789915"/>
                      <a:pt x="485470" y="811858"/>
                    </a:cubicBezTo>
                    <a:cubicBezTo>
                      <a:pt x="438843" y="822829"/>
                      <a:pt x="400443" y="852999"/>
                      <a:pt x="378502" y="894140"/>
                    </a:cubicBezTo>
                    <a:cubicBezTo>
                      <a:pt x="356560" y="852999"/>
                      <a:pt x="318160" y="822829"/>
                      <a:pt x="271535" y="811858"/>
                    </a:cubicBezTo>
                    <a:lnTo>
                      <a:pt x="271535" y="811858"/>
                    </a:lnTo>
                    <a:close/>
                    <a:moveTo>
                      <a:pt x="737805" y="965452"/>
                    </a:moveTo>
                    <a:lnTo>
                      <a:pt x="737805" y="1012079"/>
                    </a:lnTo>
                    <a:cubicBezTo>
                      <a:pt x="737805" y="1025793"/>
                      <a:pt x="726833" y="1034021"/>
                      <a:pt x="713120" y="1034021"/>
                    </a:cubicBezTo>
                    <a:lnTo>
                      <a:pt x="685692" y="1034021"/>
                    </a:lnTo>
                    <a:lnTo>
                      <a:pt x="685692" y="981909"/>
                    </a:lnTo>
                    <a:cubicBezTo>
                      <a:pt x="685692" y="973681"/>
                      <a:pt x="677464" y="965452"/>
                      <a:pt x="669236" y="965452"/>
                    </a:cubicBezTo>
                    <a:cubicBezTo>
                      <a:pt x="661006" y="965452"/>
                      <a:pt x="652778" y="973681"/>
                      <a:pt x="652778" y="981909"/>
                    </a:cubicBezTo>
                    <a:lnTo>
                      <a:pt x="652778" y="1034021"/>
                    </a:lnTo>
                    <a:lnTo>
                      <a:pt x="479984" y="1034021"/>
                    </a:lnTo>
                    <a:lnTo>
                      <a:pt x="479984" y="981909"/>
                    </a:lnTo>
                    <a:cubicBezTo>
                      <a:pt x="479984" y="973681"/>
                      <a:pt x="471756" y="965452"/>
                      <a:pt x="463528" y="965452"/>
                    </a:cubicBezTo>
                    <a:cubicBezTo>
                      <a:pt x="455299" y="965452"/>
                      <a:pt x="447071" y="973681"/>
                      <a:pt x="447071" y="981909"/>
                    </a:cubicBezTo>
                    <a:lnTo>
                      <a:pt x="447071" y="1034021"/>
                    </a:lnTo>
                    <a:lnTo>
                      <a:pt x="411415" y="1034021"/>
                    </a:lnTo>
                    <a:cubicBezTo>
                      <a:pt x="403187" y="1034021"/>
                      <a:pt x="397701" y="1028536"/>
                      <a:pt x="397701" y="1020307"/>
                    </a:cubicBezTo>
                    <a:lnTo>
                      <a:pt x="397701" y="965452"/>
                    </a:lnTo>
                    <a:cubicBezTo>
                      <a:pt x="397701" y="896883"/>
                      <a:pt x="452557" y="842028"/>
                      <a:pt x="521126" y="842028"/>
                    </a:cubicBezTo>
                    <a:lnTo>
                      <a:pt x="617123" y="842028"/>
                    </a:lnTo>
                    <a:cubicBezTo>
                      <a:pt x="680206" y="842028"/>
                      <a:pt x="735061" y="896883"/>
                      <a:pt x="737805" y="965452"/>
                    </a:cubicBezTo>
                    <a:cubicBezTo>
                      <a:pt x="737805" y="965452"/>
                      <a:pt x="737805" y="965452"/>
                      <a:pt x="737805" y="965452"/>
                    </a:cubicBezTo>
                    <a:lnTo>
                      <a:pt x="737805" y="965452"/>
                    </a:lnTo>
                    <a:close/>
                    <a:moveTo>
                      <a:pt x="647292" y="811858"/>
                    </a:moveTo>
                    <a:cubicBezTo>
                      <a:pt x="671978" y="789915"/>
                      <a:pt x="685692" y="759745"/>
                      <a:pt x="685692" y="724089"/>
                    </a:cubicBezTo>
                    <a:cubicBezTo>
                      <a:pt x="685692" y="663748"/>
                      <a:pt x="641808" y="614379"/>
                      <a:pt x="584209" y="606150"/>
                    </a:cubicBezTo>
                    <a:lnTo>
                      <a:pt x="584209" y="540324"/>
                    </a:lnTo>
                    <a:lnTo>
                      <a:pt x="910599" y="540324"/>
                    </a:lnTo>
                    <a:cubicBezTo>
                      <a:pt x="918827" y="540324"/>
                      <a:pt x="927055" y="548552"/>
                      <a:pt x="927055" y="556781"/>
                    </a:cubicBezTo>
                    <a:lnTo>
                      <a:pt x="927055" y="606150"/>
                    </a:lnTo>
                    <a:cubicBezTo>
                      <a:pt x="869458" y="614379"/>
                      <a:pt x="825572" y="663748"/>
                      <a:pt x="825572" y="724089"/>
                    </a:cubicBezTo>
                    <a:cubicBezTo>
                      <a:pt x="825572" y="757002"/>
                      <a:pt x="839286" y="789915"/>
                      <a:pt x="863972" y="811858"/>
                    </a:cubicBezTo>
                    <a:cubicBezTo>
                      <a:pt x="817344" y="822829"/>
                      <a:pt x="778947" y="852999"/>
                      <a:pt x="757003" y="894140"/>
                    </a:cubicBezTo>
                    <a:cubicBezTo>
                      <a:pt x="732319" y="852999"/>
                      <a:pt x="693920" y="822829"/>
                      <a:pt x="647292" y="811858"/>
                    </a:cubicBezTo>
                    <a:lnTo>
                      <a:pt x="647292" y="811858"/>
                    </a:lnTo>
                    <a:close/>
                    <a:moveTo>
                      <a:pt x="1113563" y="1020307"/>
                    </a:moveTo>
                    <a:cubicBezTo>
                      <a:pt x="1113563" y="1028536"/>
                      <a:pt x="1108079" y="1034021"/>
                      <a:pt x="1099849" y="1034021"/>
                    </a:cubicBezTo>
                    <a:lnTo>
                      <a:pt x="1064193" y="1034021"/>
                    </a:lnTo>
                    <a:lnTo>
                      <a:pt x="1064193" y="981909"/>
                    </a:lnTo>
                    <a:cubicBezTo>
                      <a:pt x="1064193" y="973681"/>
                      <a:pt x="1055965" y="965452"/>
                      <a:pt x="1047737" y="965452"/>
                    </a:cubicBezTo>
                    <a:cubicBezTo>
                      <a:pt x="1039510" y="965452"/>
                      <a:pt x="1031280" y="973681"/>
                      <a:pt x="1031280" y="981909"/>
                    </a:cubicBezTo>
                    <a:lnTo>
                      <a:pt x="1031280" y="1034021"/>
                    </a:lnTo>
                    <a:lnTo>
                      <a:pt x="858486" y="1034021"/>
                    </a:lnTo>
                    <a:lnTo>
                      <a:pt x="858486" y="981909"/>
                    </a:lnTo>
                    <a:cubicBezTo>
                      <a:pt x="858486" y="973681"/>
                      <a:pt x="850258" y="965452"/>
                      <a:pt x="842030" y="965452"/>
                    </a:cubicBezTo>
                    <a:cubicBezTo>
                      <a:pt x="833802" y="965452"/>
                      <a:pt x="825572" y="973681"/>
                      <a:pt x="825572" y="981909"/>
                    </a:cubicBezTo>
                    <a:lnTo>
                      <a:pt x="825572" y="1034021"/>
                    </a:lnTo>
                    <a:lnTo>
                      <a:pt x="789917" y="1034021"/>
                    </a:lnTo>
                    <a:cubicBezTo>
                      <a:pt x="781689" y="1034021"/>
                      <a:pt x="776203" y="1028536"/>
                      <a:pt x="776203" y="1020307"/>
                    </a:cubicBezTo>
                    <a:cubicBezTo>
                      <a:pt x="776203" y="959967"/>
                      <a:pt x="776203" y="968195"/>
                      <a:pt x="776203" y="965452"/>
                    </a:cubicBezTo>
                    <a:cubicBezTo>
                      <a:pt x="776203" y="965452"/>
                      <a:pt x="776203" y="965452"/>
                      <a:pt x="776203" y="965452"/>
                    </a:cubicBezTo>
                    <a:cubicBezTo>
                      <a:pt x="776203" y="896883"/>
                      <a:pt x="831058" y="842028"/>
                      <a:pt x="899627" y="842028"/>
                    </a:cubicBezTo>
                    <a:lnTo>
                      <a:pt x="995624" y="842028"/>
                    </a:lnTo>
                    <a:cubicBezTo>
                      <a:pt x="1064193" y="842028"/>
                      <a:pt x="1119049" y="896883"/>
                      <a:pt x="1119049" y="965452"/>
                    </a:cubicBezTo>
                    <a:lnTo>
                      <a:pt x="1119049" y="1020307"/>
                    </a:lnTo>
                    <a:close/>
                  </a:path>
                </a:pathLst>
              </a:custGeom>
              <a:solidFill>
                <a:srgbClr val="000000"/>
              </a:solidFill>
              <a:ln w="27426" cap="flat">
                <a:noFill/>
                <a:prstDash val="solid"/>
                <a:miter/>
              </a:ln>
            </p:spPr>
            <p:txBody>
              <a:bodyPr rtlCol="0" anchor="ctr"/>
              <a:lstStyle/>
              <a:p>
                <a:endParaRPr lang="en-US"/>
              </a:p>
            </p:txBody>
          </p:sp>
          <p:sp>
            <p:nvSpPr>
              <p:cNvPr id="59" name="Freeform 1025">
                <a:extLst>
                  <a:ext uri="{FF2B5EF4-FFF2-40B4-BE49-F238E27FC236}">
                    <a16:creationId xmlns:a16="http://schemas.microsoft.com/office/drawing/2014/main" id="{853E6D39-ECC6-D473-F392-AA7EA0E7F66C}"/>
                  </a:ext>
                </a:extLst>
              </p:cNvPr>
              <p:cNvSpPr/>
              <p:nvPr/>
            </p:nvSpPr>
            <p:spPr>
              <a:xfrm>
                <a:off x="6889905" y="572719"/>
                <a:ext cx="65825" cy="32913"/>
              </a:xfrm>
              <a:custGeom>
                <a:avLst/>
                <a:gdLst>
                  <a:gd name="connsiteX0" fmla="*/ 16456 w 65825"/>
                  <a:gd name="connsiteY0" fmla="*/ 32913 h 32913"/>
                  <a:gd name="connsiteX1" fmla="*/ 49369 w 65825"/>
                  <a:gd name="connsiteY1" fmla="*/ 32913 h 32913"/>
                  <a:gd name="connsiteX2" fmla="*/ 65825 w 65825"/>
                  <a:gd name="connsiteY2" fmla="*/ 16457 h 32913"/>
                  <a:gd name="connsiteX3" fmla="*/ 49369 w 65825"/>
                  <a:gd name="connsiteY3" fmla="*/ 0 h 32913"/>
                  <a:gd name="connsiteX4" fmla="*/ 16456 w 65825"/>
                  <a:gd name="connsiteY4" fmla="*/ 0 h 32913"/>
                  <a:gd name="connsiteX5" fmla="*/ 0 w 65825"/>
                  <a:gd name="connsiteY5" fmla="*/ 16457 h 32913"/>
                  <a:gd name="connsiteX6" fmla="*/ 16456 w 65825"/>
                  <a:gd name="connsiteY6" fmla="*/ 32913 h 32913"/>
                  <a:gd name="connsiteX7" fmla="*/ 16456 w 6582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25" h="32913">
                    <a:moveTo>
                      <a:pt x="16456" y="32913"/>
                    </a:moveTo>
                    <a:lnTo>
                      <a:pt x="49369" y="32913"/>
                    </a:lnTo>
                    <a:cubicBezTo>
                      <a:pt x="57597" y="32913"/>
                      <a:pt x="65825" y="24685"/>
                      <a:pt x="65825" y="16457"/>
                    </a:cubicBezTo>
                    <a:cubicBezTo>
                      <a:pt x="65825" y="8228"/>
                      <a:pt x="57597" y="0"/>
                      <a:pt x="49369" y="0"/>
                    </a:cubicBezTo>
                    <a:lnTo>
                      <a:pt x="16456" y="0"/>
                    </a:lnTo>
                    <a:cubicBezTo>
                      <a:pt x="8228" y="0"/>
                      <a:pt x="0" y="8228"/>
                      <a:pt x="0" y="16457"/>
                    </a:cubicBezTo>
                    <a:cubicBezTo>
                      <a:pt x="0" y="24685"/>
                      <a:pt x="8228" y="32913"/>
                      <a:pt x="16456" y="32913"/>
                    </a:cubicBezTo>
                    <a:lnTo>
                      <a:pt x="16456" y="32913"/>
                    </a:lnTo>
                    <a:close/>
                  </a:path>
                </a:pathLst>
              </a:custGeom>
              <a:solidFill>
                <a:srgbClr val="000000"/>
              </a:solidFill>
              <a:ln w="27426" cap="flat">
                <a:noFill/>
                <a:prstDash val="solid"/>
                <a:miter/>
              </a:ln>
            </p:spPr>
            <p:txBody>
              <a:bodyPr rtlCol="0" anchor="ctr"/>
              <a:lstStyle/>
              <a:p>
                <a:endParaRPr lang="en-US"/>
              </a:p>
            </p:txBody>
          </p:sp>
          <p:sp>
            <p:nvSpPr>
              <p:cNvPr id="60" name="Freeform 1026">
                <a:extLst>
                  <a:ext uri="{FF2B5EF4-FFF2-40B4-BE49-F238E27FC236}">
                    <a16:creationId xmlns:a16="http://schemas.microsoft.com/office/drawing/2014/main" id="{B526CF4B-7ED2-B460-52BF-C6AA896B3E00}"/>
                  </a:ext>
                </a:extLst>
              </p:cNvPr>
              <p:cNvSpPr/>
              <p:nvPr/>
            </p:nvSpPr>
            <p:spPr>
              <a:xfrm>
                <a:off x="7339717" y="572719"/>
                <a:ext cx="65827" cy="32913"/>
              </a:xfrm>
              <a:custGeom>
                <a:avLst/>
                <a:gdLst>
                  <a:gd name="connsiteX0" fmla="*/ 16458 w 65827"/>
                  <a:gd name="connsiteY0" fmla="*/ 32913 h 32913"/>
                  <a:gd name="connsiteX1" fmla="*/ 49371 w 65827"/>
                  <a:gd name="connsiteY1" fmla="*/ 32913 h 32913"/>
                  <a:gd name="connsiteX2" fmla="*/ 65827 w 65827"/>
                  <a:gd name="connsiteY2" fmla="*/ 16457 h 32913"/>
                  <a:gd name="connsiteX3" fmla="*/ 49371 w 65827"/>
                  <a:gd name="connsiteY3" fmla="*/ 0 h 32913"/>
                  <a:gd name="connsiteX4" fmla="*/ 16458 w 65827"/>
                  <a:gd name="connsiteY4" fmla="*/ 0 h 32913"/>
                  <a:gd name="connsiteX5" fmla="*/ 0 w 65827"/>
                  <a:gd name="connsiteY5" fmla="*/ 16457 h 32913"/>
                  <a:gd name="connsiteX6" fmla="*/ 16458 w 65827"/>
                  <a:gd name="connsiteY6" fmla="*/ 32913 h 32913"/>
                  <a:gd name="connsiteX7" fmla="*/ 16458 w 65827"/>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27" h="32913">
                    <a:moveTo>
                      <a:pt x="16458" y="32913"/>
                    </a:moveTo>
                    <a:lnTo>
                      <a:pt x="49371" y="32913"/>
                    </a:lnTo>
                    <a:cubicBezTo>
                      <a:pt x="57599" y="32913"/>
                      <a:pt x="65827" y="24685"/>
                      <a:pt x="65827" y="16457"/>
                    </a:cubicBezTo>
                    <a:cubicBezTo>
                      <a:pt x="65827" y="8228"/>
                      <a:pt x="57599" y="0"/>
                      <a:pt x="49371" y="0"/>
                    </a:cubicBezTo>
                    <a:lnTo>
                      <a:pt x="16458" y="0"/>
                    </a:lnTo>
                    <a:cubicBezTo>
                      <a:pt x="8230" y="0"/>
                      <a:pt x="0" y="8228"/>
                      <a:pt x="0" y="16457"/>
                    </a:cubicBezTo>
                    <a:cubicBezTo>
                      <a:pt x="0" y="24685"/>
                      <a:pt x="8230" y="32913"/>
                      <a:pt x="16458" y="32913"/>
                    </a:cubicBezTo>
                    <a:lnTo>
                      <a:pt x="16458" y="32913"/>
                    </a:lnTo>
                    <a:close/>
                  </a:path>
                </a:pathLst>
              </a:custGeom>
              <a:solidFill>
                <a:srgbClr val="000000"/>
              </a:solidFill>
              <a:ln w="27426" cap="flat">
                <a:noFill/>
                <a:prstDash val="solid"/>
                <a:miter/>
              </a:ln>
            </p:spPr>
            <p:txBody>
              <a:bodyPr rtlCol="0" anchor="ctr"/>
              <a:lstStyle/>
              <a:p>
                <a:endParaRPr lang="en-US"/>
              </a:p>
            </p:txBody>
          </p:sp>
          <p:sp>
            <p:nvSpPr>
              <p:cNvPr id="61" name="Freeform 1027">
                <a:extLst>
                  <a:ext uri="{FF2B5EF4-FFF2-40B4-BE49-F238E27FC236}">
                    <a16:creationId xmlns:a16="http://schemas.microsoft.com/office/drawing/2014/main" id="{F36A2971-CC92-AA89-B068-AA5730383029}"/>
                  </a:ext>
                </a:extLst>
              </p:cNvPr>
              <p:cNvSpPr/>
              <p:nvPr/>
            </p:nvSpPr>
            <p:spPr>
              <a:xfrm>
                <a:off x="6959845" y="401296"/>
                <a:ext cx="54854" cy="56226"/>
              </a:xfrm>
              <a:custGeom>
                <a:avLst/>
                <a:gdLst>
                  <a:gd name="connsiteX0" fmla="*/ 28798 w 54854"/>
                  <a:gd name="connsiteY0" fmla="*/ 50741 h 56226"/>
                  <a:gd name="connsiteX1" fmla="*/ 39770 w 54854"/>
                  <a:gd name="connsiteY1" fmla="*/ 56227 h 56226"/>
                  <a:gd name="connsiteX2" fmla="*/ 50740 w 54854"/>
                  <a:gd name="connsiteY2" fmla="*/ 50741 h 56226"/>
                  <a:gd name="connsiteX3" fmla="*/ 50740 w 54854"/>
                  <a:gd name="connsiteY3" fmla="*/ 26056 h 56226"/>
                  <a:gd name="connsiteX4" fmla="*/ 28798 w 54854"/>
                  <a:gd name="connsiteY4" fmla="*/ 4114 h 56226"/>
                  <a:gd name="connsiteX5" fmla="*/ 4114 w 54854"/>
                  <a:gd name="connsiteY5" fmla="*/ 4114 h 56226"/>
                  <a:gd name="connsiteX6" fmla="*/ 4114 w 54854"/>
                  <a:gd name="connsiteY6" fmla="*/ 28799 h 56226"/>
                  <a:gd name="connsiteX7" fmla="*/ 28798 w 54854"/>
                  <a:gd name="connsiteY7" fmla="*/ 50741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54" h="56226">
                    <a:moveTo>
                      <a:pt x="28798" y="50741"/>
                    </a:moveTo>
                    <a:cubicBezTo>
                      <a:pt x="31542" y="53484"/>
                      <a:pt x="37026" y="56227"/>
                      <a:pt x="39770" y="56227"/>
                    </a:cubicBezTo>
                    <a:cubicBezTo>
                      <a:pt x="45256" y="56227"/>
                      <a:pt x="47998" y="53484"/>
                      <a:pt x="50740" y="50741"/>
                    </a:cubicBezTo>
                    <a:cubicBezTo>
                      <a:pt x="56226" y="45256"/>
                      <a:pt x="56226" y="34284"/>
                      <a:pt x="50740" y="26056"/>
                    </a:cubicBezTo>
                    <a:lnTo>
                      <a:pt x="28798" y="4114"/>
                    </a:lnTo>
                    <a:cubicBezTo>
                      <a:pt x="23312" y="-1371"/>
                      <a:pt x="12342" y="-1371"/>
                      <a:pt x="4114" y="4114"/>
                    </a:cubicBezTo>
                    <a:cubicBezTo>
                      <a:pt x="-1371" y="9600"/>
                      <a:pt x="-1371" y="20571"/>
                      <a:pt x="4114" y="28799"/>
                    </a:cubicBezTo>
                    <a:lnTo>
                      <a:pt x="28798" y="50741"/>
                    </a:lnTo>
                    <a:close/>
                  </a:path>
                </a:pathLst>
              </a:custGeom>
              <a:solidFill>
                <a:srgbClr val="000000"/>
              </a:solidFill>
              <a:ln w="27426" cap="flat">
                <a:noFill/>
                <a:prstDash val="solid"/>
                <a:miter/>
              </a:ln>
            </p:spPr>
            <p:txBody>
              <a:bodyPr rtlCol="0" anchor="ctr"/>
              <a:lstStyle/>
              <a:p>
                <a:endParaRPr lang="en-US"/>
              </a:p>
            </p:txBody>
          </p:sp>
          <p:sp>
            <p:nvSpPr>
              <p:cNvPr id="62" name="Freeform 1028">
                <a:extLst>
                  <a:ext uri="{FF2B5EF4-FFF2-40B4-BE49-F238E27FC236}">
                    <a16:creationId xmlns:a16="http://schemas.microsoft.com/office/drawing/2014/main" id="{55656AE9-EF23-7F40-7256-4907BF9C6918}"/>
                  </a:ext>
                </a:extLst>
              </p:cNvPr>
              <p:cNvSpPr/>
              <p:nvPr/>
            </p:nvSpPr>
            <p:spPr>
              <a:xfrm>
                <a:off x="7278006" y="719456"/>
                <a:ext cx="52112" cy="56226"/>
              </a:xfrm>
              <a:custGeom>
                <a:avLst/>
                <a:gdLst>
                  <a:gd name="connsiteX0" fmla="*/ 28800 w 52112"/>
                  <a:gd name="connsiteY0" fmla="*/ 4114 h 56226"/>
                  <a:gd name="connsiteX1" fmla="*/ 4114 w 52112"/>
                  <a:gd name="connsiteY1" fmla="*/ 4114 h 56226"/>
                  <a:gd name="connsiteX2" fmla="*/ 4114 w 52112"/>
                  <a:gd name="connsiteY2" fmla="*/ 28799 h 56226"/>
                  <a:gd name="connsiteX3" fmla="*/ 26056 w 52112"/>
                  <a:gd name="connsiteY3" fmla="*/ 50741 h 56226"/>
                  <a:gd name="connsiteX4" fmla="*/ 37028 w 52112"/>
                  <a:gd name="connsiteY4" fmla="*/ 56227 h 56226"/>
                  <a:gd name="connsiteX5" fmla="*/ 47998 w 52112"/>
                  <a:gd name="connsiteY5" fmla="*/ 50741 h 56226"/>
                  <a:gd name="connsiteX6" fmla="*/ 47998 w 52112"/>
                  <a:gd name="connsiteY6" fmla="*/ 26056 h 56226"/>
                  <a:gd name="connsiteX7" fmla="*/ 28800 w 52112"/>
                  <a:gd name="connsiteY7" fmla="*/ 4114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12" h="56226">
                    <a:moveTo>
                      <a:pt x="28800" y="4114"/>
                    </a:moveTo>
                    <a:cubicBezTo>
                      <a:pt x="23314" y="-1371"/>
                      <a:pt x="12342" y="-1371"/>
                      <a:pt x="4114" y="4114"/>
                    </a:cubicBezTo>
                    <a:cubicBezTo>
                      <a:pt x="-1371" y="9600"/>
                      <a:pt x="-1371" y="20571"/>
                      <a:pt x="4114" y="28799"/>
                    </a:cubicBezTo>
                    <a:lnTo>
                      <a:pt x="26056" y="50741"/>
                    </a:lnTo>
                    <a:cubicBezTo>
                      <a:pt x="28800" y="53484"/>
                      <a:pt x="34284" y="56227"/>
                      <a:pt x="37028" y="56227"/>
                    </a:cubicBezTo>
                    <a:cubicBezTo>
                      <a:pt x="42514" y="56227"/>
                      <a:pt x="45256" y="53484"/>
                      <a:pt x="47998" y="50741"/>
                    </a:cubicBezTo>
                    <a:cubicBezTo>
                      <a:pt x="53484" y="45256"/>
                      <a:pt x="53484" y="34285"/>
                      <a:pt x="47998" y="26056"/>
                    </a:cubicBezTo>
                    <a:lnTo>
                      <a:pt x="28800" y="4114"/>
                    </a:lnTo>
                    <a:close/>
                  </a:path>
                </a:pathLst>
              </a:custGeom>
              <a:solidFill>
                <a:srgbClr val="000000"/>
              </a:solidFill>
              <a:ln w="27426" cap="flat">
                <a:noFill/>
                <a:prstDash val="solid"/>
                <a:miter/>
              </a:ln>
            </p:spPr>
            <p:txBody>
              <a:bodyPr rtlCol="0" anchor="ctr"/>
              <a:lstStyle/>
              <a:p>
                <a:endParaRPr lang="en-US"/>
              </a:p>
            </p:txBody>
          </p:sp>
          <p:sp>
            <p:nvSpPr>
              <p:cNvPr id="63" name="Freeform 1029">
                <a:extLst>
                  <a:ext uri="{FF2B5EF4-FFF2-40B4-BE49-F238E27FC236}">
                    <a16:creationId xmlns:a16="http://schemas.microsoft.com/office/drawing/2014/main" id="{68C24800-9757-C49C-E5AB-BCAA5837518D}"/>
                  </a:ext>
                </a:extLst>
              </p:cNvPr>
              <p:cNvSpPr/>
              <p:nvPr/>
            </p:nvSpPr>
            <p:spPr>
              <a:xfrm>
                <a:off x="6959845" y="719456"/>
                <a:ext cx="54854" cy="56226"/>
              </a:xfrm>
              <a:custGeom>
                <a:avLst/>
                <a:gdLst>
                  <a:gd name="connsiteX0" fmla="*/ 17828 w 54854"/>
                  <a:gd name="connsiteY0" fmla="*/ 56227 h 56226"/>
                  <a:gd name="connsiteX1" fmla="*/ 28798 w 54854"/>
                  <a:gd name="connsiteY1" fmla="*/ 50741 h 56226"/>
                  <a:gd name="connsiteX2" fmla="*/ 50740 w 54854"/>
                  <a:gd name="connsiteY2" fmla="*/ 28799 h 56226"/>
                  <a:gd name="connsiteX3" fmla="*/ 50740 w 54854"/>
                  <a:gd name="connsiteY3" fmla="*/ 4114 h 56226"/>
                  <a:gd name="connsiteX4" fmla="*/ 26056 w 54854"/>
                  <a:gd name="connsiteY4" fmla="*/ 4114 h 56226"/>
                  <a:gd name="connsiteX5" fmla="*/ 4114 w 54854"/>
                  <a:gd name="connsiteY5" fmla="*/ 26056 h 56226"/>
                  <a:gd name="connsiteX6" fmla="*/ 4114 w 54854"/>
                  <a:gd name="connsiteY6" fmla="*/ 50741 h 56226"/>
                  <a:gd name="connsiteX7" fmla="*/ 17828 w 54854"/>
                  <a:gd name="connsiteY7" fmla="*/ 56227 h 56226"/>
                  <a:gd name="connsiteX8" fmla="*/ 17828 w 54854"/>
                  <a:gd name="connsiteY8" fmla="*/ 56227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4" h="56226">
                    <a:moveTo>
                      <a:pt x="17828" y="56227"/>
                    </a:moveTo>
                    <a:cubicBezTo>
                      <a:pt x="23312" y="56227"/>
                      <a:pt x="26056" y="53484"/>
                      <a:pt x="28798" y="50741"/>
                    </a:cubicBezTo>
                    <a:lnTo>
                      <a:pt x="50740" y="28799"/>
                    </a:lnTo>
                    <a:cubicBezTo>
                      <a:pt x="56226" y="23314"/>
                      <a:pt x="56226" y="12342"/>
                      <a:pt x="50740" y="4114"/>
                    </a:cubicBezTo>
                    <a:cubicBezTo>
                      <a:pt x="45256" y="-1371"/>
                      <a:pt x="34284" y="-1371"/>
                      <a:pt x="26056" y="4114"/>
                    </a:cubicBezTo>
                    <a:lnTo>
                      <a:pt x="4114" y="26056"/>
                    </a:lnTo>
                    <a:cubicBezTo>
                      <a:pt x="-1371" y="31542"/>
                      <a:pt x="-1371" y="42513"/>
                      <a:pt x="4114" y="50741"/>
                    </a:cubicBezTo>
                    <a:cubicBezTo>
                      <a:pt x="9599" y="56227"/>
                      <a:pt x="12342" y="56227"/>
                      <a:pt x="17828" y="56227"/>
                    </a:cubicBezTo>
                    <a:lnTo>
                      <a:pt x="17828" y="56227"/>
                    </a:lnTo>
                    <a:close/>
                  </a:path>
                </a:pathLst>
              </a:custGeom>
              <a:solidFill>
                <a:srgbClr val="000000"/>
              </a:solidFill>
              <a:ln w="27426" cap="flat">
                <a:noFill/>
                <a:prstDash val="solid"/>
                <a:miter/>
              </a:ln>
            </p:spPr>
            <p:txBody>
              <a:bodyPr rtlCol="0" anchor="ctr"/>
              <a:lstStyle/>
              <a:p>
                <a:endParaRPr lang="en-US"/>
              </a:p>
            </p:txBody>
          </p:sp>
          <p:sp>
            <p:nvSpPr>
              <p:cNvPr id="64" name="Freeform 1030">
                <a:extLst>
                  <a:ext uri="{FF2B5EF4-FFF2-40B4-BE49-F238E27FC236}">
                    <a16:creationId xmlns:a16="http://schemas.microsoft.com/office/drawing/2014/main" id="{F9855238-FE89-2DD3-EC91-0EDA4D7DDF9A}"/>
                  </a:ext>
                </a:extLst>
              </p:cNvPr>
              <p:cNvSpPr/>
              <p:nvPr/>
            </p:nvSpPr>
            <p:spPr>
              <a:xfrm>
                <a:off x="7278006" y="401296"/>
                <a:ext cx="54856" cy="56226"/>
              </a:xfrm>
              <a:custGeom>
                <a:avLst/>
                <a:gdLst>
                  <a:gd name="connsiteX0" fmla="*/ 17828 w 54856"/>
                  <a:gd name="connsiteY0" fmla="*/ 56227 h 56226"/>
                  <a:gd name="connsiteX1" fmla="*/ 28800 w 54856"/>
                  <a:gd name="connsiteY1" fmla="*/ 50741 h 56226"/>
                  <a:gd name="connsiteX2" fmla="*/ 50742 w 54856"/>
                  <a:gd name="connsiteY2" fmla="*/ 28799 h 56226"/>
                  <a:gd name="connsiteX3" fmla="*/ 50742 w 54856"/>
                  <a:gd name="connsiteY3" fmla="*/ 4114 h 56226"/>
                  <a:gd name="connsiteX4" fmla="*/ 26056 w 54856"/>
                  <a:gd name="connsiteY4" fmla="*/ 4114 h 56226"/>
                  <a:gd name="connsiteX5" fmla="*/ 4114 w 54856"/>
                  <a:gd name="connsiteY5" fmla="*/ 26056 h 56226"/>
                  <a:gd name="connsiteX6" fmla="*/ 4114 w 54856"/>
                  <a:gd name="connsiteY6" fmla="*/ 50741 h 56226"/>
                  <a:gd name="connsiteX7" fmla="*/ 17828 w 54856"/>
                  <a:gd name="connsiteY7" fmla="*/ 56227 h 56226"/>
                  <a:gd name="connsiteX8" fmla="*/ 17828 w 54856"/>
                  <a:gd name="connsiteY8" fmla="*/ 56227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6" h="56226">
                    <a:moveTo>
                      <a:pt x="17828" y="56227"/>
                    </a:moveTo>
                    <a:cubicBezTo>
                      <a:pt x="23314" y="56227"/>
                      <a:pt x="26056" y="53484"/>
                      <a:pt x="28800" y="50741"/>
                    </a:cubicBezTo>
                    <a:lnTo>
                      <a:pt x="50742" y="28799"/>
                    </a:lnTo>
                    <a:cubicBezTo>
                      <a:pt x="56228" y="23314"/>
                      <a:pt x="56228" y="12342"/>
                      <a:pt x="50742" y="4114"/>
                    </a:cubicBezTo>
                    <a:cubicBezTo>
                      <a:pt x="45256" y="-1371"/>
                      <a:pt x="34284" y="-1371"/>
                      <a:pt x="26056" y="4114"/>
                    </a:cubicBezTo>
                    <a:lnTo>
                      <a:pt x="4114" y="26056"/>
                    </a:lnTo>
                    <a:cubicBezTo>
                      <a:pt x="-1371" y="31542"/>
                      <a:pt x="-1371" y="42513"/>
                      <a:pt x="4114" y="50741"/>
                    </a:cubicBezTo>
                    <a:cubicBezTo>
                      <a:pt x="9600" y="53484"/>
                      <a:pt x="12342" y="56227"/>
                      <a:pt x="17828" y="56227"/>
                    </a:cubicBezTo>
                    <a:lnTo>
                      <a:pt x="17828" y="56227"/>
                    </a:lnTo>
                    <a:close/>
                  </a:path>
                </a:pathLst>
              </a:custGeom>
              <a:solidFill>
                <a:srgbClr val="000000"/>
              </a:solidFill>
              <a:ln w="27426" cap="flat">
                <a:noFill/>
                <a:prstDash val="solid"/>
                <a:miter/>
              </a:ln>
            </p:spPr>
            <p:txBody>
              <a:bodyPr rtlCol="0" anchor="ctr"/>
              <a:lstStyle/>
              <a:p>
                <a:endParaRPr lang="en-US"/>
              </a:p>
            </p:txBody>
          </p:sp>
          <p:sp>
            <p:nvSpPr>
              <p:cNvPr id="65" name="Freeform 1031">
                <a:extLst>
                  <a:ext uri="{FF2B5EF4-FFF2-40B4-BE49-F238E27FC236}">
                    <a16:creationId xmlns:a16="http://schemas.microsoft.com/office/drawing/2014/main" id="{BFD41010-BF4E-A3C4-42F4-D0E7AF929D07}"/>
                  </a:ext>
                </a:extLst>
              </p:cNvPr>
              <p:cNvSpPr/>
              <p:nvPr/>
            </p:nvSpPr>
            <p:spPr>
              <a:xfrm>
                <a:off x="7131268" y="331356"/>
                <a:ext cx="32913" cy="65826"/>
              </a:xfrm>
              <a:custGeom>
                <a:avLst/>
                <a:gdLst>
                  <a:gd name="connsiteX0" fmla="*/ 16456 w 32913"/>
                  <a:gd name="connsiteY0" fmla="*/ 65826 h 65826"/>
                  <a:gd name="connsiteX1" fmla="*/ 32914 w 32913"/>
                  <a:gd name="connsiteY1" fmla="*/ 49370 h 65826"/>
                  <a:gd name="connsiteX2" fmla="*/ 32914 w 32913"/>
                  <a:gd name="connsiteY2" fmla="*/ 16457 h 65826"/>
                  <a:gd name="connsiteX3" fmla="*/ 16456 w 32913"/>
                  <a:gd name="connsiteY3" fmla="*/ 0 h 65826"/>
                  <a:gd name="connsiteX4" fmla="*/ 0 w 32913"/>
                  <a:gd name="connsiteY4" fmla="*/ 16457 h 65826"/>
                  <a:gd name="connsiteX5" fmla="*/ 0 w 32913"/>
                  <a:gd name="connsiteY5" fmla="*/ 49370 h 65826"/>
                  <a:gd name="connsiteX6" fmla="*/ 16456 w 32913"/>
                  <a:gd name="connsiteY6" fmla="*/ 65826 h 65826"/>
                  <a:gd name="connsiteX7" fmla="*/ 16456 w 32913"/>
                  <a:gd name="connsiteY7" fmla="*/ 65826 h 6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5826">
                    <a:moveTo>
                      <a:pt x="16456" y="65826"/>
                    </a:moveTo>
                    <a:cubicBezTo>
                      <a:pt x="24686" y="65826"/>
                      <a:pt x="32914" y="57598"/>
                      <a:pt x="32914" y="49370"/>
                    </a:cubicBezTo>
                    <a:lnTo>
                      <a:pt x="32914" y="16457"/>
                    </a:lnTo>
                    <a:cubicBezTo>
                      <a:pt x="32914" y="8228"/>
                      <a:pt x="24686" y="0"/>
                      <a:pt x="16456" y="0"/>
                    </a:cubicBezTo>
                    <a:cubicBezTo>
                      <a:pt x="8228" y="0"/>
                      <a:pt x="0" y="8228"/>
                      <a:pt x="0" y="16457"/>
                    </a:cubicBezTo>
                    <a:lnTo>
                      <a:pt x="0" y="49370"/>
                    </a:lnTo>
                    <a:cubicBezTo>
                      <a:pt x="0" y="57598"/>
                      <a:pt x="8228" y="65826"/>
                      <a:pt x="16456" y="65826"/>
                    </a:cubicBezTo>
                    <a:lnTo>
                      <a:pt x="16456" y="65826"/>
                    </a:lnTo>
                    <a:close/>
                  </a:path>
                </a:pathLst>
              </a:custGeom>
              <a:solidFill>
                <a:srgbClr val="000000"/>
              </a:solidFill>
              <a:ln w="27426" cap="flat">
                <a:noFill/>
                <a:prstDash val="solid"/>
                <a:miter/>
              </a:ln>
            </p:spPr>
            <p:txBody>
              <a:bodyPr rtlCol="0" anchor="ctr"/>
              <a:lstStyle/>
              <a:p>
                <a:endParaRPr lang="en-US"/>
              </a:p>
            </p:txBody>
          </p:sp>
        </p:grpSp>
      </p:grpSp>
      <p:sp>
        <p:nvSpPr>
          <p:cNvPr id="66" name="Textplatzhalter 2">
            <a:extLst>
              <a:ext uri="{FF2B5EF4-FFF2-40B4-BE49-F238E27FC236}">
                <a16:creationId xmlns:a16="http://schemas.microsoft.com/office/drawing/2014/main" id="{214E7FB4-1FD6-625B-65B9-3A63D6032297}"/>
              </a:ext>
            </a:extLst>
          </p:cNvPr>
          <p:cNvSpPr>
            <a:spLocks noGrp="1"/>
          </p:cNvSpPr>
          <p:nvPr>
            <p:ph type="body" sz="quarter" idx="16"/>
          </p:nvPr>
        </p:nvSpPr>
        <p:spPr>
          <a:xfrm>
            <a:off x="1115585" y="163632"/>
            <a:ext cx="5443963" cy="1079131"/>
          </a:xfrm>
          <a:solidFill>
            <a:srgbClr val="85D2E1"/>
          </a:solidFill>
        </p:spPr>
        <p:txBody>
          <a:bodyPr anchor="ctr">
            <a:normAutofit/>
          </a:bodyPr>
          <a:lstStyle/>
          <a:p>
            <a:r>
              <a:rPr lang="en-GB" dirty="0"/>
              <a:t>Marketing </a:t>
            </a:r>
            <a:r>
              <a:rPr lang="en-GB" dirty="0" err="1"/>
              <a:t>innovador</a:t>
            </a:r>
            <a:endParaRPr lang="en-GB" dirty="0"/>
          </a:p>
        </p:txBody>
      </p:sp>
      <p:sp>
        <p:nvSpPr>
          <p:cNvPr id="68" name="TextBox 67">
            <a:extLst>
              <a:ext uri="{FF2B5EF4-FFF2-40B4-BE49-F238E27FC236}">
                <a16:creationId xmlns:a16="http://schemas.microsoft.com/office/drawing/2014/main" id="{CB316F07-D054-AF85-1E18-29D6A4D74D5D}"/>
              </a:ext>
            </a:extLst>
          </p:cNvPr>
          <p:cNvSpPr txBox="1"/>
          <p:nvPr/>
        </p:nvSpPr>
        <p:spPr>
          <a:xfrm>
            <a:off x="10008837" y="542841"/>
            <a:ext cx="1320162" cy="367187"/>
          </a:xfrm>
          <a:prstGeom prst="rect">
            <a:avLst/>
          </a:prstGeom>
          <a:noFill/>
        </p:spPr>
        <p:txBody>
          <a:bodyPr wrap="square" rtlCol="0">
            <a:spAutoFit/>
          </a:bodyPr>
          <a:lstStyle/>
          <a:p>
            <a:r>
              <a:rPr lang="en-IE" b="1" dirty="0">
                <a:solidFill>
                  <a:srgbClr val="1188A3"/>
                </a:solidFill>
              </a:rPr>
              <a:t>The 4Ps</a:t>
            </a:r>
          </a:p>
        </p:txBody>
      </p:sp>
      <p:sp>
        <p:nvSpPr>
          <p:cNvPr id="69" name="TextBox 68">
            <a:extLst>
              <a:ext uri="{FF2B5EF4-FFF2-40B4-BE49-F238E27FC236}">
                <a16:creationId xmlns:a16="http://schemas.microsoft.com/office/drawing/2014/main" id="{C85145A4-DF8B-F762-87C9-7A32DE3A7D4C}"/>
              </a:ext>
            </a:extLst>
          </p:cNvPr>
          <p:cNvSpPr txBox="1"/>
          <p:nvPr/>
        </p:nvSpPr>
        <p:spPr>
          <a:xfrm>
            <a:off x="8890530" y="1539416"/>
            <a:ext cx="1695651" cy="646331"/>
          </a:xfrm>
          <a:prstGeom prst="rect">
            <a:avLst/>
          </a:prstGeom>
          <a:noFill/>
        </p:spPr>
        <p:txBody>
          <a:bodyPr wrap="square" rtlCol="0">
            <a:spAutoFit/>
          </a:bodyPr>
          <a:lstStyle/>
          <a:p>
            <a:r>
              <a:rPr lang="en-IE" b="1" dirty="0" err="1">
                <a:solidFill>
                  <a:srgbClr val="1188A3"/>
                </a:solidFill>
              </a:rPr>
              <a:t>Creación</a:t>
            </a:r>
            <a:r>
              <a:rPr lang="en-IE" b="1" dirty="0">
                <a:solidFill>
                  <a:srgbClr val="1188A3"/>
                </a:solidFill>
              </a:rPr>
              <a:t> de </a:t>
            </a:r>
            <a:r>
              <a:rPr lang="en-IE" b="1" dirty="0" err="1">
                <a:solidFill>
                  <a:srgbClr val="1188A3"/>
                </a:solidFill>
              </a:rPr>
              <a:t>valor</a:t>
            </a:r>
            <a:endParaRPr lang="en-IE" b="1" dirty="0">
              <a:solidFill>
                <a:srgbClr val="1188A3"/>
              </a:solidFill>
            </a:endParaRPr>
          </a:p>
        </p:txBody>
      </p:sp>
      <p:sp>
        <p:nvSpPr>
          <p:cNvPr id="70" name="TextBox 69">
            <a:extLst>
              <a:ext uri="{FF2B5EF4-FFF2-40B4-BE49-F238E27FC236}">
                <a16:creationId xmlns:a16="http://schemas.microsoft.com/office/drawing/2014/main" id="{B5B96F1E-44D3-B3E4-BF42-F36C5485B9CE}"/>
              </a:ext>
            </a:extLst>
          </p:cNvPr>
          <p:cNvSpPr txBox="1"/>
          <p:nvPr/>
        </p:nvSpPr>
        <p:spPr>
          <a:xfrm>
            <a:off x="8386252" y="2805449"/>
            <a:ext cx="1695651" cy="369332"/>
          </a:xfrm>
          <a:prstGeom prst="rect">
            <a:avLst/>
          </a:prstGeom>
          <a:noFill/>
        </p:spPr>
        <p:txBody>
          <a:bodyPr wrap="square" rtlCol="0">
            <a:spAutoFit/>
          </a:bodyPr>
          <a:lstStyle/>
          <a:p>
            <a:r>
              <a:rPr lang="en-IE" b="1" dirty="0" err="1">
                <a:solidFill>
                  <a:srgbClr val="1188A3"/>
                </a:solidFill>
              </a:rPr>
              <a:t>Comunicación</a:t>
            </a:r>
            <a:endParaRPr lang="en-IE" b="1" dirty="0">
              <a:solidFill>
                <a:srgbClr val="1188A3"/>
              </a:solidFill>
            </a:endParaRPr>
          </a:p>
        </p:txBody>
      </p:sp>
      <p:sp>
        <p:nvSpPr>
          <p:cNvPr id="71" name="TextBox 70">
            <a:extLst>
              <a:ext uri="{FF2B5EF4-FFF2-40B4-BE49-F238E27FC236}">
                <a16:creationId xmlns:a16="http://schemas.microsoft.com/office/drawing/2014/main" id="{CA902C97-9ADD-DD5C-8EE6-A06F79532BD4}"/>
              </a:ext>
            </a:extLst>
          </p:cNvPr>
          <p:cNvSpPr txBox="1"/>
          <p:nvPr/>
        </p:nvSpPr>
        <p:spPr>
          <a:xfrm>
            <a:off x="9675875" y="5093125"/>
            <a:ext cx="1695651" cy="369332"/>
          </a:xfrm>
          <a:prstGeom prst="rect">
            <a:avLst/>
          </a:prstGeom>
          <a:noFill/>
        </p:spPr>
        <p:txBody>
          <a:bodyPr wrap="square" rtlCol="0">
            <a:spAutoFit/>
          </a:bodyPr>
          <a:lstStyle/>
          <a:p>
            <a:r>
              <a:rPr lang="en-IE" b="1" dirty="0" err="1">
                <a:solidFill>
                  <a:srgbClr val="1188A3"/>
                </a:solidFill>
              </a:rPr>
              <a:t>Cocreación</a:t>
            </a:r>
            <a:endParaRPr lang="en-IE" b="1" dirty="0">
              <a:solidFill>
                <a:srgbClr val="1188A3"/>
              </a:solidFill>
            </a:endParaRPr>
          </a:p>
        </p:txBody>
      </p:sp>
      <p:sp>
        <p:nvSpPr>
          <p:cNvPr id="72" name="TextBox 71">
            <a:extLst>
              <a:ext uri="{FF2B5EF4-FFF2-40B4-BE49-F238E27FC236}">
                <a16:creationId xmlns:a16="http://schemas.microsoft.com/office/drawing/2014/main" id="{402607B0-0ECB-2BBC-7073-9C668CFA567B}"/>
              </a:ext>
            </a:extLst>
          </p:cNvPr>
          <p:cNvSpPr txBox="1"/>
          <p:nvPr/>
        </p:nvSpPr>
        <p:spPr>
          <a:xfrm>
            <a:off x="8880028" y="4052551"/>
            <a:ext cx="1695651" cy="369332"/>
          </a:xfrm>
          <a:prstGeom prst="rect">
            <a:avLst/>
          </a:prstGeom>
          <a:noFill/>
        </p:spPr>
        <p:txBody>
          <a:bodyPr wrap="square" rtlCol="0">
            <a:spAutoFit/>
          </a:bodyPr>
          <a:lstStyle/>
          <a:p>
            <a:r>
              <a:rPr lang="en-IE" b="1" dirty="0" err="1">
                <a:solidFill>
                  <a:srgbClr val="1188A3"/>
                </a:solidFill>
              </a:rPr>
              <a:t>Digitalización</a:t>
            </a:r>
            <a:endParaRPr lang="en-IE" b="1" dirty="0">
              <a:solidFill>
                <a:srgbClr val="1188A3"/>
              </a:solidFill>
            </a:endParaRPr>
          </a:p>
        </p:txBody>
      </p:sp>
      <p:pic>
        <p:nvPicPr>
          <p:cNvPr id="81" name="Picture 80">
            <a:extLst>
              <a:ext uri="{FF2B5EF4-FFF2-40B4-BE49-F238E27FC236}">
                <a16:creationId xmlns:a16="http://schemas.microsoft.com/office/drawing/2014/main" id="{58C2F0E8-9BB1-FF29-1DEE-0E034643A6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1885" y="163632"/>
            <a:ext cx="796896" cy="1079131"/>
          </a:xfrm>
          <a:prstGeom prst="rect">
            <a:avLst/>
          </a:prstGeom>
        </p:spPr>
      </p:pic>
      <p:sp>
        <p:nvSpPr>
          <p:cNvPr id="82" name="Textfeld 3">
            <a:extLst>
              <a:ext uri="{FF2B5EF4-FFF2-40B4-BE49-F238E27FC236}">
                <a16:creationId xmlns:a16="http://schemas.microsoft.com/office/drawing/2014/main" id="{C2B56FFE-8784-E3FD-F628-33FD9F9C2853}"/>
              </a:ext>
            </a:extLst>
          </p:cNvPr>
          <p:cNvSpPr txBox="1"/>
          <p:nvPr/>
        </p:nvSpPr>
        <p:spPr>
          <a:xfrm>
            <a:off x="4313387" y="6385632"/>
            <a:ext cx="2615716" cy="307777"/>
          </a:xfrm>
          <a:prstGeom prst="rect">
            <a:avLst/>
          </a:prstGeom>
          <a:noFill/>
        </p:spPr>
        <p:txBody>
          <a:bodyPr wrap="none" rtlCol="0">
            <a:spAutoFit/>
          </a:bodyPr>
          <a:lstStyle/>
          <a:p>
            <a:r>
              <a:rPr lang="en-GB" sz="1400">
                <a:solidFill>
                  <a:srgbClr val="1188A3"/>
                </a:solidFill>
              </a:rPr>
              <a:t>Source: </a:t>
            </a:r>
            <a:r>
              <a:rPr lang="en-GB" sz="1400">
                <a:solidFill>
                  <a:srgbClr val="1188A3"/>
                </a:solidFill>
                <a:hlinkClick r:id="rId5">
                  <a:extLst>
                    <a:ext uri="{A12FA001-AC4F-418D-AE19-62706E023703}">
                      <ahyp:hlinkClr xmlns:ahyp="http://schemas.microsoft.com/office/drawing/2018/hyperlinkcolor" val="tx"/>
                    </a:ext>
                  </a:extLst>
                </a:hlinkClick>
              </a:rPr>
              <a:t>Purchase &amp; Volery (2020)</a:t>
            </a:r>
            <a:endParaRPr lang="en-GB" sz="1400">
              <a:solidFill>
                <a:srgbClr val="1188A3"/>
              </a:solidFill>
            </a:endParaRPr>
          </a:p>
        </p:txBody>
      </p:sp>
    </p:spTree>
    <p:extLst>
      <p:ext uri="{BB962C8B-B14F-4D97-AF65-F5344CB8AC3E}">
        <p14:creationId xmlns:p14="http://schemas.microsoft.com/office/powerpoint/2010/main" val="31467893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6157CD1-DC30-FA74-4D78-F7E96C45C3FB}"/>
              </a:ext>
            </a:extLst>
          </p:cNvPr>
          <p:cNvSpPr>
            <a:spLocks noGrp="1"/>
          </p:cNvSpPr>
          <p:nvPr>
            <p:ph type="body" sz="quarter" idx="14"/>
          </p:nvPr>
        </p:nvSpPr>
        <p:spPr>
          <a:xfrm>
            <a:off x="10951408" y="4069702"/>
            <a:ext cx="785328" cy="1056986"/>
          </a:xfrm>
        </p:spPr>
        <p:txBody>
          <a:bodyPr>
            <a:noAutofit/>
          </a:bodyPr>
          <a:lstStyle/>
          <a:p>
            <a:r>
              <a:rPr lang="en-GB" sz="9600"/>
              <a:t>”</a:t>
            </a:r>
          </a:p>
        </p:txBody>
      </p:sp>
      <p:sp>
        <p:nvSpPr>
          <p:cNvPr id="3" name="Textplatzhalter 2">
            <a:extLst>
              <a:ext uri="{FF2B5EF4-FFF2-40B4-BE49-F238E27FC236}">
                <a16:creationId xmlns:a16="http://schemas.microsoft.com/office/drawing/2014/main" id="{D37A888F-F9E7-CC7C-C4D8-31289332252D}"/>
              </a:ext>
            </a:extLst>
          </p:cNvPr>
          <p:cNvSpPr>
            <a:spLocks noGrp="1"/>
          </p:cNvSpPr>
          <p:nvPr>
            <p:ph type="body" sz="quarter" idx="13"/>
          </p:nvPr>
        </p:nvSpPr>
        <p:spPr>
          <a:xfrm>
            <a:off x="6807397" y="1107350"/>
            <a:ext cx="4265415" cy="4193187"/>
          </a:xfrm>
        </p:spPr>
        <p:txBody>
          <a:bodyPr>
            <a:normAutofit/>
          </a:bodyPr>
          <a:lstStyle/>
          <a:p>
            <a:r>
              <a:rPr lang="es-ES" sz="2400" dirty="0"/>
              <a:t>Dado que el propósito de la empresa es crear un cliente, la empresa comercial tiene dos -y sólo dos- funciones básicas: el marketing y la innovación. El </a:t>
            </a:r>
            <a:r>
              <a:rPr lang="es-ES" sz="2400" b="1" dirty="0"/>
              <a:t>marketing y la innovación producen resultados; todo lo demás son costes</a:t>
            </a:r>
            <a:r>
              <a:rPr lang="es-ES" sz="2400" dirty="0"/>
              <a:t>. El marketing es la función distintiva y única de la empresa.</a:t>
            </a:r>
          </a:p>
          <a:p>
            <a:endParaRPr lang="en-GB" sz="2400" dirty="0"/>
          </a:p>
        </p:txBody>
      </p:sp>
      <p:sp>
        <p:nvSpPr>
          <p:cNvPr id="4" name="Textplatzhalter 3">
            <a:extLst>
              <a:ext uri="{FF2B5EF4-FFF2-40B4-BE49-F238E27FC236}">
                <a16:creationId xmlns:a16="http://schemas.microsoft.com/office/drawing/2014/main" id="{70465CB2-A3BC-8D56-4A6E-3DCAE570A30B}"/>
              </a:ext>
            </a:extLst>
          </p:cNvPr>
          <p:cNvSpPr>
            <a:spLocks noGrp="1"/>
          </p:cNvSpPr>
          <p:nvPr>
            <p:ph type="body" sz="quarter" idx="15"/>
          </p:nvPr>
        </p:nvSpPr>
        <p:spPr>
          <a:xfrm>
            <a:off x="6143473" y="669867"/>
            <a:ext cx="1024843" cy="887596"/>
          </a:xfrm>
        </p:spPr>
        <p:txBody>
          <a:bodyPr/>
          <a:lstStyle/>
          <a:p>
            <a:r>
              <a:rPr lang="en-GB" sz="9600" dirty="0"/>
              <a:t>“</a:t>
            </a:r>
          </a:p>
        </p:txBody>
      </p:sp>
      <p:pic>
        <p:nvPicPr>
          <p:cNvPr id="1026" name="Picture 2" descr="Nahaufnahme Von Bierflaschen Auf Holz">
            <a:extLst>
              <a:ext uri="{FF2B5EF4-FFF2-40B4-BE49-F238E27FC236}">
                <a16:creationId xmlns:a16="http://schemas.microsoft.com/office/drawing/2014/main" id="{BC6C8BBE-CB52-D1A1-C636-9CBCC6455D9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54226" y="1327150"/>
            <a:ext cx="4752080" cy="31458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965914-2054-F514-5BAD-495075F18842}"/>
              </a:ext>
            </a:extLst>
          </p:cNvPr>
          <p:cNvSpPr txBox="1"/>
          <p:nvPr/>
        </p:nvSpPr>
        <p:spPr>
          <a:xfrm>
            <a:off x="9230264" y="5477774"/>
            <a:ext cx="2506472" cy="369332"/>
          </a:xfrm>
          <a:prstGeom prst="rect">
            <a:avLst/>
          </a:prstGeom>
          <a:noFill/>
        </p:spPr>
        <p:txBody>
          <a:bodyPr wrap="square" rtlCol="0">
            <a:spAutoFit/>
          </a:bodyPr>
          <a:lstStyle/>
          <a:p>
            <a:r>
              <a:rPr lang="en-IE">
                <a:solidFill>
                  <a:srgbClr val="000000"/>
                </a:solidFill>
              </a:rPr>
              <a:t>- Peter Drucker</a:t>
            </a:r>
          </a:p>
        </p:txBody>
      </p:sp>
    </p:spTree>
    <p:extLst>
      <p:ext uri="{BB962C8B-B14F-4D97-AF65-F5344CB8AC3E}">
        <p14:creationId xmlns:p14="http://schemas.microsoft.com/office/powerpoint/2010/main" val="2713344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DDA578-7C65-A20C-2201-D9AE6569CAEC}"/>
              </a:ext>
            </a:extLst>
          </p:cNvPr>
          <p:cNvSpPr>
            <a:spLocks noGrp="1"/>
          </p:cNvSpPr>
          <p:nvPr>
            <p:ph type="body" sz="quarter" idx="18"/>
          </p:nvPr>
        </p:nvSpPr>
        <p:spPr>
          <a:xfrm>
            <a:off x="1499846" y="1400234"/>
            <a:ext cx="5105121" cy="5315876"/>
          </a:xfrm>
        </p:spPr>
        <p:txBody>
          <a:bodyPr vert="horz" lIns="91440" tIns="45720" rIns="91440" bIns="45720" rtlCol="0" anchor="t">
            <a:normAutofit fontScale="92500" lnSpcReduction="10000"/>
          </a:bodyPr>
          <a:lstStyle/>
          <a:p>
            <a:pPr indent="0" algn="just"/>
            <a:r>
              <a:rPr lang="es-ES" dirty="0"/>
              <a:t>Una vez que su concepto ha superado el proceso de prueba y su empresa ha determinado que existe un mercado para este producto alimentario, </a:t>
            </a:r>
            <a:r>
              <a:rPr lang="es-ES" b="1" dirty="0"/>
              <a:t>debe seleccionar el tipo de mensaje que desea comunicar a sus clientes potenciales. </a:t>
            </a:r>
            <a:endParaRPr lang="es-ES"/>
          </a:p>
          <a:p>
            <a:pPr indent="0" algn="just"/>
            <a:r>
              <a:rPr lang="es-ES" dirty="0"/>
              <a:t>Dado que la mayoría de las personas, y especialmente las mayores, toman decisiones de compra basadas en la apariencia, el envase desempeña un papel importante y debe considerarse también una herramienta de marketing para vender su producto alimentario. En el módulo 4 repasamos cómo envasar alimentos para mayores, ahora nos centramos en la marca de dicho envase. </a:t>
            </a:r>
            <a:endParaRPr lang="en-IE" dirty="0">
              <a:cs typeface="Calibri" panose="020F0502020204030204"/>
            </a:endParaRPr>
          </a:p>
        </p:txBody>
      </p:sp>
      <p:sp>
        <p:nvSpPr>
          <p:cNvPr id="4" name="Text Placeholder 3">
            <a:extLst>
              <a:ext uri="{FF2B5EF4-FFF2-40B4-BE49-F238E27FC236}">
                <a16:creationId xmlns:a16="http://schemas.microsoft.com/office/drawing/2014/main" id="{3C99C12B-F9A9-1F3F-F55D-34CE791CDBA8}"/>
              </a:ext>
            </a:extLst>
          </p:cNvPr>
          <p:cNvSpPr>
            <a:spLocks noGrp="1"/>
          </p:cNvSpPr>
          <p:nvPr>
            <p:ph type="body" sz="quarter" idx="16"/>
          </p:nvPr>
        </p:nvSpPr>
        <p:spPr>
          <a:xfrm>
            <a:off x="1746941" y="228600"/>
            <a:ext cx="5105121" cy="1028262"/>
          </a:xfrm>
        </p:spPr>
        <p:txBody>
          <a:bodyPr vert="horz" lIns="91440" tIns="45720" rIns="91440" bIns="45720" rtlCol="0" anchor="t">
            <a:normAutofit/>
          </a:bodyPr>
          <a:lstStyle/>
          <a:p>
            <a:r>
              <a:rPr lang="en-IE" dirty="0" err="1"/>
              <a:t>Comunica</a:t>
            </a:r>
            <a:r>
              <a:rPr lang="en-IE" dirty="0"/>
              <a:t> </a:t>
            </a:r>
            <a:r>
              <a:rPr lang="en-IE" dirty="0" err="1"/>
              <a:t>tu</a:t>
            </a:r>
            <a:r>
              <a:rPr lang="en-IE" dirty="0"/>
              <a:t> </a:t>
            </a:r>
            <a:r>
              <a:rPr lang="en-IE" dirty="0" err="1"/>
              <a:t>mensaje</a:t>
            </a:r>
            <a:r>
              <a:rPr lang="en-IE" dirty="0"/>
              <a:t>...</a:t>
            </a:r>
          </a:p>
        </p:txBody>
      </p:sp>
      <p:pic>
        <p:nvPicPr>
          <p:cNvPr id="6" name="Picture 5">
            <a:extLst>
              <a:ext uri="{FF2B5EF4-FFF2-40B4-BE49-F238E27FC236}">
                <a16:creationId xmlns:a16="http://schemas.microsoft.com/office/drawing/2014/main" id="{0EAF6E63-F251-A7E8-F77A-D3D3CFB7B45C}"/>
              </a:ext>
            </a:extLst>
          </p:cNvPr>
          <p:cNvPicPr>
            <a:picLocks noChangeAspect="1"/>
          </p:cNvPicPr>
          <p:nvPr/>
        </p:nvPicPr>
        <p:blipFill>
          <a:blip r:embed="rId2"/>
          <a:stretch>
            <a:fillRect/>
          </a:stretch>
        </p:blipFill>
        <p:spPr>
          <a:xfrm>
            <a:off x="7014752" y="228600"/>
            <a:ext cx="1714588" cy="2343270"/>
          </a:xfrm>
          <a:prstGeom prst="rect">
            <a:avLst/>
          </a:prstGeom>
        </p:spPr>
      </p:pic>
      <p:pic>
        <p:nvPicPr>
          <p:cNvPr id="10" name="Picture 9">
            <a:extLst>
              <a:ext uri="{FF2B5EF4-FFF2-40B4-BE49-F238E27FC236}">
                <a16:creationId xmlns:a16="http://schemas.microsoft.com/office/drawing/2014/main" id="{333A51AA-39F5-6359-D5C9-A6126A3A94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74674" y="330918"/>
            <a:ext cx="1713284" cy="2429230"/>
          </a:xfrm>
          <a:prstGeom prst="rect">
            <a:avLst/>
          </a:prstGeom>
        </p:spPr>
      </p:pic>
      <p:pic>
        <p:nvPicPr>
          <p:cNvPr id="12" name="Picture 11">
            <a:extLst>
              <a:ext uri="{FF2B5EF4-FFF2-40B4-BE49-F238E27FC236}">
                <a16:creationId xmlns:a16="http://schemas.microsoft.com/office/drawing/2014/main" id="{939FC2BC-BEA7-A97C-2DD1-2EC140ABCA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7794" y="3383531"/>
            <a:ext cx="2333744" cy="1231963"/>
          </a:xfrm>
          <a:prstGeom prst="rect">
            <a:avLst/>
          </a:prstGeom>
        </p:spPr>
      </p:pic>
      <p:pic>
        <p:nvPicPr>
          <p:cNvPr id="3074" name="Picture 2">
            <a:extLst>
              <a:ext uri="{FF2B5EF4-FFF2-40B4-BE49-F238E27FC236}">
                <a16:creationId xmlns:a16="http://schemas.microsoft.com/office/drawing/2014/main" id="{9B89A59C-497A-3DAF-E3FC-A9568EA408D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867043" y="2863294"/>
            <a:ext cx="1946098" cy="19460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2C943CAD-A98C-4847-5844-59B472EB890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47794" y="4809392"/>
            <a:ext cx="3607148" cy="1717690"/>
          </a:xfrm>
          <a:prstGeom prst="rect">
            <a:avLst/>
          </a:prstGeom>
        </p:spPr>
      </p:pic>
    </p:spTree>
    <p:extLst>
      <p:ext uri="{BB962C8B-B14F-4D97-AF65-F5344CB8AC3E}">
        <p14:creationId xmlns:p14="http://schemas.microsoft.com/office/powerpoint/2010/main" val="15521723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BE69855-E5A1-099E-4210-C6F46A95B528}"/>
              </a:ext>
            </a:extLst>
          </p:cNvPr>
          <p:cNvSpPr>
            <a:spLocks noGrp="1"/>
          </p:cNvSpPr>
          <p:nvPr>
            <p:ph type="body" sz="quarter" idx="14"/>
          </p:nvPr>
        </p:nvSpPr>
        <p:spPr>
          <a:xfrm>
            <a:off x="4521653" y="3676464"/>
            <a:ext cx="770216" cy="679455"/>
          </a:xfrm>
        </p:spPr>
        <p:txBody>
          <a:bodyPr>
            <a:noAutofit/>
          </a:bodyPr>
          <a:lstStyle/>
          <a:p>
            <a:r>
              <a:rPr lang="en-GB" sz="10000"/>
              <a:t>”</a:t>
            </a:r>
          </a:p>
        </p:txBody>
      </p:sp>
      <p:sp>
        <p:nvSpPr>
          <p:cNvPr id="3" name="Textplatzhalter 2">
            <a:extLst>
              <a:ext uri="{FF2B5EF4-FFF2-40B4-BE49-F238E27FC236}">
                <a16:creationId xmlns:a16="http://schemas.microsoft.com/office/drawing/2014/main" id="{0F96FAB9-F73C-9F04-7CD0-AA2285925835}"/>
              </a:ext>
            </a:extLst>
          </p:cNvPr>
          <p:cNvSpPr>
            <a:spLocks noGrp="1"/>
          </p:cNvSpPr>
          <p:nvPr>
            <p:ph type="body" sz="quarter" idx="13"/>
          </p:nvPr>
        </p:nvSpPr>
        <p:spPr>
          <a:xfrm>
            <a:off x="619527" y="1941677"/>
            <a:ext cx="4495398" cy="2304156"/>
          </a:xfrm>
        </p:spPr>
        <p:txBody>
          <a:bodyPr>
            <a:noAutofit/>
          </a:bodyPr>
          <a:lstStyle/>
          <a:p>
            <a:r>
              <a:rPr lang="es-ES" sz="2400" dirty="0"/>
              <a:t>Dado que el propósito de la empresa es crear un cliente, la empresa comercial tiene dos -y sólo dos- funciones básicas: el marketing y la innovación. El marketing y la innovación producen resultados; todo lo demás son costes. El marketing es la función distintiva y única de la empresa.</a:t>
            </a:r>
          </a:p>
          <a:p>
            <a:endParaRPr lang="en-GB" sz="2400" dirty="0"/>
          </a:p>
          <a:p>
            <a:r>
              <a:rPr lang="en-GB" sz="2400" dirty="0">
                <a:hlinkClick r:id="rId2"/>
              </a:rPr>
              <a:t>(</a:t>
            </a:r>
            <a:r>
              <a:rPr lang="en-GB" sz="2400" dirty="0" err="1">
                <a:hlinkClick r:id="rId2"/>
              </a:rPr>
              <a:t>O´Dwyer</a:t>
            </a:r>
            <a:r>
              <a:rPr lang="en-GB" sz="2400" dirty="0">
                <a:hlinkClick r:id="rId2"/>
              </a:rPr>
              <a:t> et al., 2009)</a:t>
            </a:r>
            <a:endParaRPr lang="en-GB" sz="2400" dirty="0">
              <a:cs typeface="Calibri"/>
              <a:hlinkClick r:id="rId2"/>
            </a:endParaRPr>
          </a:p>
        </p:txBody>
      </p:sp>
      <p:sp>
        <p:nvSpPr>
          <p:cNvPr id="4" name="Textplatzhalter 3">
            <a:extLst>
              <a:ext uri="{FF2B5EF4-FFF2-40B4-BE49-F238E27FC236}">
                <a16:creationId xmlns:a16="http://schemas.microsoft.com/office/drawing/2014/main" id="{B0F890CF-6F70-8FB1-C3EB-135A231B18DD}"/>
              </a:ext>
            </a:extLst>
          </p:cNvPr>
          <p:cNvSpPr>
            <a:spLocks noGrp="1"/>
          </p:cNvSpPr>
          <p:nvPr>
            <p:ph type="body" sz="quarter" idx="15"/>
          </p:nvPr>
        </p:nvSpPr>
        <p:spPr>
          <a:xfrm>
            <a:off x="315192" y="387501"/>
            <a:ext cx="984971" cy="926949"/>
          </a:xfrm>
        </p:spPr>
        <p:txBody>
          <a:bodyPr/>
          <a:lstStyle/>
          <a:p>
            <a:r>
              <a:rPr lang="en-GB" sz="10800" dirty="0"/>
              <a:t>“</a:t>
            </a:r>
          </a:p>
        </p:txBody>
      </p:sp>
      <p:pic>
        <p:nvPicPr>
          <p:cNvPr id="6" name="Picture 5" descr="A toy rocket flying out of the computer">
            <a:extLst>
              <a:ext uri="{FF2B5EF4-FFF2-40B4-BE49-F238E27FC236}">
                <a16:creationId xmlns:a16="http://schemas.microsoft.com/office/drawing/2014/main" id="{91ED18FE-7DE9-5DED-35B4-907CD38F24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2620" y="1079863"/>
            <a:ext cx="5760720" cy="3840480"/>
          </a:xfrm>
          <a:prstGeom prst="rect">
            <a:avLst/>
          </a:prstGeom>
        </p:spPr>
      </p:pic>
    </p:spTree>
    <p:extLst>
      <p:ext uri="{BB962C8B-B14F-4D97-AF65-F5344CB8AC3E}">
        <p14:creationId xmlns:p14="http://schemas.microsoft.com/office/powerpoint/2010/main" val="5623961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uadroTexto 238">
            <a:extLst>
              <a:ext uri="{FF2B5EF4-FFF2-40B4-BE49-F238E27FC236}">
                <a16:creationId xmlns:a16="http://schemas.microsoft.com/office/drawing/2014/main" id="{C2603471-2B08-9D4B-94B8-905133A8960D}"/>
              </a:ext>
            </a:extLst>
          </p:cNvPr>
          <p:cNvSpPr txBox="1"/>
          <p:nvPr/>
        </p:nvSpPr>
        <p:spPr>
          <a:xfrm>
            <a:off x="2946740" y="415291"/>
            <a:ext cx="6298520" cy="769441"/>
          </a:xfrm>
          <a:prstGeom prst="rect">
            <a:avLst/>
          </a:prstGeom>
          <a:noFill/>
        </p:spPr>
        <p:txBody>
          <a:bodyPr wrap="none" rtlCol="0">
            <a:spAutoFit/>
          </a:bodyPr>
          <a:lstStyle/>
          <a:p>
            <a:pPr algn="ctr"/>
            <a:r>
              <a:rPr lang="en-US" sz="4400" b="1">
                <a:solidFill>
                  <a:schemeClr val="tx2"/>
                </a:solidFill>
                <a:latin typeface="Lato Heavy" charset="0"/>
                <a:ea typeface="Lato Heavy" charset="0"/>
                <a:cs typeface="Lato Heavy" charset="0"/>
              </a:rPr>
              <a:t>Education Infographics</a:t>
            </a:r>
          </a:p>
        </p:txBody>
      </p:sp>
      <p:sp>
        <p:nvSpPr>
          <p:cNvPr id="174" name="Freeform 331">
            <a:extLst>
              <a:ext uri="{FF2B5EF4-FFF2-40B4-BE49-F238E27FC236}">
                <a16:creationId xmlns:a16="http://schemas.microsoft.com/office/drawing/2014/main" id="{AA016E39-D5E4-6448-9F73-9CF50B16D42D}"/>
              </a:ext>
            </a:extLst>
          </p:cNvPr>
          <p:cNvSpPr>
            <a:spLocks noChangeArrowheads="1"/>
          </p:cNvSpPr>
          <p:nvPr/>
        </p:nvSpPr>
        <p:spPr bwMode="auto">
          <a:xfrm>
            <a:off x="1019146" y="4024242"/>
            <a:ext cx="1127092" cy="946659"/>
          </a:xfrm>
          <a:custGeom>
            <a:avLst/>
            <a:gdLst>
              <a:gd name="T0" fmla="*/ 0 w 2013"/>
              <a:gd name="T1" fmla="*/ 1433 h 1687"/>
              <a:gd name="T2" fmla="*/ 2012 w 2013"/>
              <a:gd name="T3" fmla="*/ 1686 h 1687"/>
              <a:gd name="T4" fmla="*/ 2012 w 2013"/>
              <a:gd name="T5" fmla="*/ 254 h 1687"/>
              <a:gd name="T6" fmla="*/ 0 w 2013"/>
              <a:gd name="T7" fmla="*/ 0 h 1687"/>
              <a:gd name="T8" fmla="*/ 0 w 2013"/>
              <a:gd name="T9" fmla="*/ 1433 h 1687"/>
            </a:gdLst>
            <a:ahLst/>
            <a:cxnLst>
              <a:cxn ang="0">
                <a:pos x="T0" y="T1"/>
              </a:cxn>
              <a:cxn ang="0">
                <a:pos x="T2" y="T3"/>
              </a:cxn>
              <a:cxn ang="0">
                <a:pos x="T4" y="T5"/>
              </a:cxn>
              <a:cxn ang="0">
                <a:pos x="T6" y="T7"/>
              </a:cxn>
              <a:cxn ang="0">
                <a:pos x="T8" y="T9"/>
              </a:cxn>
            </a:cxnLst>
            <a:rect l="0" t="0" r="r" b="b"/>
            <a:pathLst>
              <a:path w="2013" h="1687">
                <a:moveTo>
                  <a:pt x="0" y="1433"/>
                </a:moveTo>
                <a:lnTo>
                  <a:pt x="2012" y="1686"/>
                </a:lnTo>
                <a:lnTo>
                  <a:pt x="2012" y="254"/>
                </a:lnTo>
                <a:lnTo>
                  <a:pt x="0" y="0"/>
                </a:lnTo>
                <a:lnTo>
                  <a:pt x="0" y="1433"/>
                </a:lnTo>
              </a:path>
            </a:pathLst>
          </a:custGeom>
          <a:solidFill>
            <a:schemeClr val="accent1"/>
          </a:solidFill>
          <a:ln>
            <a:noFill/>
          </a:ln>
          <a:effectLst/>
        </p:spPr>
        <p:txBody>
          <a:bodyPr wrap="none" anchor="ctr"/>
          <a:lstStyle/>
          <a:p>
            <a:endParaRPr lang="en-US" sz="900"/>
          </a:p>
        </p:txBody>
      </p:sp>
      <p:sp>
        <p:nvSpPr>
          <p:cNvPr id="175" name="Freeform 332">
            <a:extLst>
              <a:ext uri="{FF2B5EF4-FFF2-40B4-BE49-F238E27FC236}">
                <a16:creationId xmlns:a16="http://schemas.microsoft.com/office/drawing/2014/main" id="{5AA78FF5-033D-9147-8670-7C9EC327ABC0}"/>
              </a:ext>
            </a:extLst>
          </p:cNvPr>
          <p:cNvSpPr>
            <a:spLocks noChangeArrowheads="1"/>
          </p:cNvSpPr>
          <p:nvPr/>
        </p:nvSpPr>
        <p:spPr bwMode="auto">
          <a:xfrm>
            <a:off x="1019146" y="4024242"/>
            <a:ext cx="1127092" cy="946659"/>
          </a:xfrm>
          <a:custGeom>
            <a:avLst/>
            <a:gdLst>
              <a:gd name="T0" fmla="*/ 0 w 2013"/>
              <a:gd name="T1" fmla="*/ 1433 h 1687"/>
              <a:gd name="T2" fmla="*/ 2012 w 2013"/>
              <a:gd name="T3" fmla="*/ 1686 h 1687"/>
              <a:gd name="T4" fmla="*/ 2012 w 2013"/>
              <a:gd name="T5" fmla="*/ 254 h 1687"/>
              <a:gd name="T6" fmla="*/ 0 w 2013"/>
              <a:gd name="T7" fmla="*/ 0 h 1687"/>
              <a:gd name="T8" fmla="*/ 0 w 2013"/>
              <a:gd name="T9" fmla="*/ 1433 h 1687"/>
            </a:gdLst>
            <a:ahLst/>
            <a:cxnLst>
              <a:cxn ang="0">
                <a:pos x="T0" y="T1"/>
              </a:cxn>
              <a:cxn ang="0">
                <a:pos x="T2" y="T3"/>
              </a:cxn>
              <a:cxn ang="0">
                <a:pos x="T4" y="T5"/>
              </a:cxn>
              <a:cxn ang="0">
                <a:pos x="T6" y="T7"/>
              </a:cxn>
              <a:cxn ang="0">
                <a:pos x="T8" y="T9"/>
              </a:cxn>
            </a:cxnLst>
            <a:rect l="0" t="0" r="r" b="b"/>
            <a:pathLst>
              <a:path w="2013" h="1687">
                <a:moveTo>
                  <a:pt x="0" y="1433"/>
                </a:moveTo>
                <a:lnTo>
                  <a:pt x="2012" y="1686"/>
                </a:lnTo>
                <a:lnTo>
                  <a:pt x="2012" y="254"/>
                </a:lnTo>
                <a:lnTo>
                  <a:pt x="0" y="0"/>
                </a:lnTo>
                <a:lnTo>
                  <a:pt x="0" y="1433"/>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76" name="Freeform 333">
            <a:extLst>
              <a:ext uri="{FF2B5EF4-FFF2-40B4-BE49-F238E27FC236}">
                <a16:creationId xmlns:a16="http://schemas.microsoft.com/office/drawing/2014/main" id="{4C59360E-18A1-1640-BD18-52452336718F}"/>
              </a:ext>
            </a:extLst>
          </p:cNvPr>
          <p:cNvSpPr>
            <a:spLocks noChangeArrowheads="1"/>
          </p:cNvSpPr>
          <p:nvPr/>
        </p:nvSpPr>
        <p:spPr bwMode="auto">
          <a:xfrm>
            <a:off x="2148708" y="4024242"/>
            <a:ext cx="1127092" cy="946659"/>
          </a:xfrm>
          <a:custGeom>
            <a:avLst/>
            <a:gdLst>
              <a:gd name="T0" fmla="*/ 2012 w 2013"/>
              <a:gd name="T1" fmla="*/ 1433 h 1687"/>
              <a:gd name="T2" fmla="*/ 0 w 2013"/>
              <a:gd name="T3" fmla="*/ 1686 h 1687"/>
              <a:gd name="T4" fmla="*/ 0 w 2013"/>
              <a:gd name="T5" fmla="*/ 254 h 1687"/>
              <a:gd name="T6" fmla="*/ 2012 w 2013"/>
              <a:gd name="T7" fmla="*/ 0 h 1687"/>
              <a:gd name="T8" fmla="*/ 2012 w 2013"/>
              <a:gd name="T9" fmla="*/ 1433 h 1687"/>
            </a:gdLst>
            <a:ahLst/>
            <a:cxnLst>
              <a:cxn ang="0">
                <a:pos x="T0" y="T1"/>
              </a:cxn>
              <a:cxn ang="0">
                <a:pos x="T2" y="T3"/>
              </a:cxn>
              <a:cxn ang="0">
                <a:pos x="T4" y="T5"/>
              </a:cxn>
              <a:cxn ang="0">
                <a:pos x="T6" y="T7"/>
              </a:cxn>
              <a:cxn ang="0">
                <a:pos x="T8" y="T9"/>
              </a:cxn>
            </a:cxnLst>
            <a:rect l="0" t="0" r="r" b="b"/>
            <a:pathLst>
              <a:path w="2013" h="1687">
                <a:moveTo>
                  <a:pt x="2012" y="1433"/>
                </a:moveTo>
                <a:lnTo>
                  <a:pt x="0" y="1686"/>
                </a:lnTo>
                <a:lnTo>
                  <a:pt x="0" y="254"/>
                </a:lnTo>
                <a:lnTo>
                  <a:pt x="2012" y="0"/>
                </a:lnTo>
                <a:lnTo>
                  <a:pt x="2012" y="1433"/>
                </a:lnTo>
              </a:path>
            </a:pathLst>
          </a:custGeom>
          <a:solidFill>
            <a:schemeClr val="accent1"/>
          </a:solidFill>
          <a:ln>
            <a:noFill/>
          </a:ln>
          <a:effectLst/>
        </p:spPr>
        <p:txBody>
          <a:bodyPr wrap="none" anchor="ctr"/>
          <a:lstStyle/>
          <a:p>
            <a:endParaRPr lang="en-US" sz="900"/>
          </a:p>
        </p:txBody>
      </p:sp>
      <p:sp>
        <p:nvSpPr>
          <p:cNvPr id="177" name="Freeform 334">
            <a:extLst>
              <a:ext uri="{FF2B5EF4-FFF2-40B4-BE49-F238E27FC236}">
                <a16:creationId xmlns:a16="http://schemas.microsoft.com/office/drawing/2014/main" id="{AD78B04F-D06B-294D-9543-7E16326319AE}"/>
              </a:ext>
            </a:extLst>
          </p:cNvPr>
          <p:cNvSpPr>
            <a:spLocks noChangeArrowheads="1"/>
          </p:cNvSpPr>
          <p:nvPr/>
        </p:nvSpPr>
        <p:spPr bwMode="auto">
          <a:xfrm>
            <a:off x="2148708" y="4024242"/>
            <a:ext cx="1127092" cy="946659"/>
          </a:xfrm>
          <a:custGeom>
            <a:avLst/>
            <a:gdLst>
              <a:gd name="T0" fmla="*/ 2012 w 2013"/>
              <a:gd name="T1" fmla="*/ 1433 h 1687"/>
              <a:gd name="T2" fmla="*/ 0 w 2013"/>
              <a:gd name="T3" fmla="*/ 1686 h 1687"/>
              <a:gd name="T4" fmla="*/ 0 w 2013"/>
              <a:gd name="T5" fmla="*/ 254 h 1687"/>
              <a:gd name="T6" fmla="*/ 2012 w 2013"/>
              <a:gd name="T7" fmla="*/ 0 h 1687"/>
              <a:gd name="T8" fmla="*/ 2012 w 2013"/>
              <a:gd name="T9" fmla="*/ 1433 h 1687"/>
            </a:gdLst>
            <a:ahLst/>
            <a:cxnLst>
              <a:cxn ang="0">
                <a:pos x="T0" y="T1"/>
              </a:cxn>
              <a:cxn ang="0">
                <a:pos x="T2" y="T3"/>
              </a:cxn>
              <a:cxn ang="0">
                <a:pos x="T4" y="T5"/>
              </a:cxn>
              <a:cxn ang="0">
                <a:pos x="T6" y="T7"/>
              </a:cxn>
              <a:cxn ang="0">
                <a:pos x="T8" y="T9"/>
              </a:cxn>
            </a:cxnLst>
            <a:rect l="0" t="0" r="r" b="b"/>
            <a:pathLst>
              <a:path w="2013" h="1687">
                <a:moveTo>
                  <a:pt x="2012" y="1433"/>
                </a:moveTo>
                <a:lnTo>
                  <a:pt x="0" y="1686"/>
                </a:lnTo>
                <a:lnTo>
                  <a:pt x="0" y="254"/>
                </a:lnTo>
                <a:lnTo>
                  <a:pt x="2012" y="0"/>
                </a:lnTo>
                <a:lnTo>
                  <a:pt x="2012" y="1433"/>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78" name="Freeform 335">
            <a:extLst>
              <a:ext uri="{FF2B5EF4-FFF2-40B4-BE49-F238E27FC236}">
                <a16:creationId xmlns:a16="http://schemas.microsoft.com/office/drawing/2014/main" id="{D93936C4-3ADD-644F-A829-86B08A740115}"/>
              </a:ext>
            </a:extLst>
          </p:cNvPr>
          <p:cNvSpPr>
            <a:spLocks noChangeArrowheads="1"/>
          </p:cNvSpPr>
          <p:nvPr/>
        </p:nvSpPr>
        <p:spPr bwMode="auto">
          <a:xfrm>
            <a:off x="1024089" y="3883356"/>
            <a:ext cx="2249240" cy="284244"/>
          </a:xfrm>
          <a:custGeom>
            <a:avLst/>
            <a:gdLst>
              <a:gd name="T0" fmla="*/ 4011 w 4012"/>
              <a:gd name="T1" fmla="*/ 254 h 505"/>
              <a:gd name="T2" fmla="*/ 2005 w 4012"/>
              <a:gd name="T3" fmla="*/ 0 h 505"/>
              <a:gd name="T4" fmla="*/ 0 w 4012"/>
              <a:gd name="T5" fmla="*/ 254 h 505"/>
              <a:gd name="T6" fmla="*/ 0 w 4012"/>
              <a:gd name="T7" fmla="*/ 250 h 505"/>
              <a:gd name="T8" fmla="*/ 1999 w 4012"/>
              <a:gd name="T9" fmla="*/ 502 h 505"/>
              <a:gd name="T10" fmla="*/ 1999 w 4012"/>
              <a:gd name="T11" fmla="*/ 504 h 505"/>
              <a:gd name="T12" fmla="*/ 2005 w 4012"/>
              <a:gd name="T13" fmla="*/ 503 h 505"/>
              <a:gd name="T14" fmla="*/ 2012 w 4012"/>
              <a:gd name="T15" fmla="*/ 504 h 505"/>
              <a:gd name="T16" fmla="*/ 2012 w 4012"/>
              <a:gd name="T17" fmla="*/ 502 h 505"/>
              <a:gd name="T18" fmla="*/ 4011 w 4012"/>
              <a:gd name="T19" fmla="*/ 250 h 505"/>
              <a:gd name="T20" fmla="*/ 4011 w 4012"/>
              <a:gd name="T21" fmla="*/ 25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2" h="505">
                <a:moveTo>
                  <a:pt x="4011" y="254"/>
                </a:moveTo>
                <a:lnTo>
                  <a:pt x="2005" y="0"/>
                </a:lnTo>
                <a:lnTo>
                  <a:pt x="0" y="254"/>
                </a:lnTo>
                <a:lnTo>
                  <a:pt x="0" y="250"/>
                </a:lnTo>
                <a:lnTo>
                  <a:pt x="1999" y="502"/>
                </a:lnTo>
                <a:lnTo>
                  <a:pt x="1999" y="504"/>
                </a:lnTo>
                <a:lnTo>
                  <a:pt x="2005" y="503"/>
                </a:lnTo>
                <a:lnTo>
                  <a:pt x="2012" y="504"/>
                </a:lnTo>
                <a:lnTo>
                  <a:pt x="2012" y="502"/>
                </a:lnTo>
                <a:lnTo>
                  <a:pt x="4011" y="250"/>
                </a:lnTo>
                <a:lnTo>
                  <a:pt x="4011" y="254"/>
                </a:lnTo>
              </a:path>
            </a:pathLst>
          </a:custGeom>
          <a:solidFill>
            <a:schemeClr val="accent1"/>
          </a:solidFill>
          <a:ln>
            <a:noFill/>
          </a:ln>
          <a:effectLst/>
        </p:spPr>
        <p:txBody>
          <a:bodyPr wrap="none" anchor="ctr"/>
          <a:lstStyle/>
          <a:p>
            <a:endParaRPr lang="en-US" sz="900"/>
          </a:p>
        </p:txBody>
      </p:sp>
      <p:sp>
        <p:nvSpPr>
          <p:cNvPr id="179" name="Freeform 336">
            <a:extLst>
              <a:ext uri="{FF2B5EF4-FFF2-40B4-BE49-F238E27FC236}">
                <a16:creationId xmlns:a16="http://schemas.microsoft.com/office/drawing/2014/main" id="{EAE440DB-78C6-7B4B-9861-80472DDBD456}"/>
              </a:ext>
            </a:extLst>
          </p:cNvPr>
          <p:cNvSpPr>
            <a:spLocks noChangeArrowheads="1"/>
          </p:cNvSpPr>
          <p:nvPr/>
        </p:nvSpPr>
        <p:spPr bwMode="auto">
          <a:xfrm>
            <a:off x="1024089" y="3883356"/>
            <a:ext cx="2249240" cy="284244"/>
          </a:xfrm>
          <a:custGeom>
            <a:avLst/>
            <a:gdLst>
              <a:gd name="T0" fmla="*/ 4011 w 4012"/>
              <a:gd name="T1" fmla="*/ 254 h 505"/>
              <a:gd name="T2" fmla="*/ 2005 w 4012"/>
              <a:gd name="T3" fmla="*/ 0 h 505"/>
              <a:gd name="T4" fmla="*/ 0 w 4012"/>
              <a:gd name="T5" fmla="*/ 254 h 505"/>
              <a:gd name="T6" fmla="*/ 0 w 4012"/>
              <a:gd name="T7" fmla="*/ 250 h 505"/>
              <a:gd name="T8" fmla="*/ 1999 w 4012"/>
              <a:gd name="T9" fmla="*/ 502 h 505"/>
              <a:gd name="T10" fmla="*/ 1999 w 4012"/>
              <a:gd name="T11" fmla="*/ 504 h 505"/>
              <a:gd name="T12" fmla="*/ 2005 w 4012"/>
              <a:gd name="T13" fmla="*/ 503 h 505"/>
              <a:gd name="T14" fmla="*/ 2012 w 4012"/>
              <a:gd name="T15" fmla="*/ 504 h 505"/>
              <a:gd name="T16" fmla="*/ 2012 w 4012"/>
              <a:gd name="T17" fmla="*/ 502 h 505"/>
              <a:gd name="T18" fmla="*/ 4011 w 4012"/>
              <a:gd name="T19" fmla="*/ 250 h 505"/>
              <a:gd name="T20" fmla="*/ 4011 w 4012"/>
              <a:gd name="T21" fmla="*/ 25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2" h="505">
                <a:moveTo>
                  <a:pt x="4011" y="254"/>
                </a:moveTo>
                <a:lnTo>
                  <a:pt x="2005" y="0"/>
                </a:lnTo>
                <a:lnTo>
                  <a:pt x="0" y="254"/>
                </a:lnTo>
                <a:lnTo>
                  <a:pt x="0" y="250"/>
                </a:lnTo>
                <a:lnTo>
                  <a:pt x="1999" y="502"/>
                </a:lnTo>
                <a:lnTo>
                  <a:pt x="1999" y="504"/>
                </a:lnTo>
                <a:lnTo>
                  <a:pt x="2005" y="503"/>
                </a:lnTo>
                <a:lnTo>
                  <a:pt x="2012" y="504"/>
                </a:lnTo>
                <a:lnTo>
                  <a:pt x="2012" y="502"/>
                </a:lnTo>
                <a:lnTo>
                  <a:pt x="4011" y="250"/>
                </a:lnTo>
                <a:lnTo>
                  <a:pt x="4011" y="254"/>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80" name="Freeform 337">
            <a:extLst>
              <a:ext uri="{FF2B5EF4-FFF2-40B4-BE49-F238E27FC236}">
                <a16:creationId xmlns:a16="http://schemas.microsoft.com/office/drawing/2014/main" id="{3E4FC09C-D8CA-0C49-B176-B5CBDEA1872E}"/>
              </a:ext>
            </a:extLst>
          </p:cNvPr>
          <p:cNvSpPr>
            <a:spLocks noChangeArrowheads="1"/>
          </p:cNvSpPr>
          <p:nvPr/>
        </p:nvSpPr>
        <p:spPr bwMode="auto">
          <a:xfrm>
            <a:off x="2148708" y="4024242"/>
            <a:ext cx="1223489" cy="541302"/>
          </a:xfrm>
          <a:custGeom>
            <a:avLst/>
            <a:gdLst>
              <a:gd name="T0" fmla="*/ 2180 w 2181"/>
              <a:gd name="T1" fmla="*/ 710 h 964"/>
              <a:gd name="T2" fmla="*/ 168 w 2181"/>
              <a:gd name="T3" fmla="*/ 963 h 964"/>
              <a:gd name="T4" fmla="*/ 0 w 2181"/>
              <a:gd name="T5" fmla="*/ 254 h 964"/>
              <a:gd name="T6" fmla="*/ 2012 w 2181"/>
              <a:gd name="T7" fmla="*/ 0 h 964"/>
              <a:gd name="T8" fmla="*/ 2180 w 2181"/>
              <a:gd name="T9" fmla="*/ 710 h 964"/>
            </a:gdLst>
            <a:ahLst/>
            <a:cxnLst>
              <a:cxn ang="0">
                <a:pos x="T0" y="T1"/>
              </a:cxn>
              <a:cxn ang="0">
                <a:pos x="T2" y="T3"/>
              </a:cxn>
              <a:cxn ang="0">
                <a:pos x="T4" y="T5"/>
              </a:cxn>
              <a:cxn ang="0">
                <a:pos x="T6" y="T7"/>
              </a:cxn>
              <a:cxn ang="0">
                <a:pos x="T8" y="T9"/>
              </a:cxn>
            </a:cxnLst>
            <a:rect l="0" t="0" r="r" b="b"/>
            <a:pathLst>
              <a:path w="2181" h="964">
                <a:moveTo>
                  <a:pt x="2180" y="710"/>
                </a:moveTo>
                <a:lnTo>
                  <a:pt x="168" y="963"/>
                </a:lnTo>
                <a:lnTo>
                  <a:pt x="0" y="254"/>
                </a:lnTo>
                <a:lnTo>
                  <a:pt x="2012" y="0"/>
                </a:lnTo>
                <a:lnTo>
                  <a:pt x="2180" y="710"/>
                </a:lnTo>
              </a:path>
            </a:pathLst>
          </a:custGeom>
          <a:solidFill>
            <a:schemeClr val="accent1"/>
          </a:solidFill>
          <a:ln>
            <a:noFill/>
          </a:ln>
          <a:effectLst/>
        </p:spPr>
        <p:txBody>
          <a:bodyPr wrap="none" anchor="ctr"/>
          <a:lstStyle/>
          <a:p>
            <a:endParaRPr lang="en-US" sz="900"/>
          </a:p>
        </p:txBody>
      </p:sp>
      <p:sp>
        <p:nvSpPr>
          <p:cNvPr id="181" name="Freeform 338">
            <a:extLst>
              <a:ext uri="{FF2B5EF4-FFF2-40B4-BE49-F238E27FC236}">
                <a16:creationId xmlns:a16="http://schemas.microsoft.com/office/drawing/2014/main" id="{C266AA28-41F8-C548-B2CE-A84FC8C4D599}"/>
              </a:ext>
            </a:extLst>
          </p:cNvPr>
          <p:cNvSpPr>
            <a:spLocks noChangeArrowheads="1"/>
          </p:cNvSpPr>
          <p:nvPr/>
        </p:nvSpPr>
        <p:spPr bwMode="auto">
          <a:xfrm>
            <a:off x="2148708" y="4024242"/>
            <a:ext cx="1223489" cy="541302"/>
          </a:xfrm>
          <a:custGeom>
            <a:avLst/>
            <a:gdLst>
              <a:gd name="T0" fmla="*/ 2180 w 2181"/>
              <a:gd name="T1" fmla="*/ 710 h 964"/>
              <a:gd name="T2" fmla="*/ 168 w 2181"/>
              <a:gd name="T3" fmla="*/ 963 h 964"/>
              <a:gd name="T4" fmla="*/ 0 w 2181"/>
              <a:gd name="T5" fmla="*/ 254 h 964"/>
              <a:gd name="T6" fmla="*/ 2012 w 2181"/>
              <a:gd name="T7" fmla="*/ 0 h 964"/>
              <a:gd name="T8" fmla="*/ 2180 w 2181"/>
              <a:gd name="T9" fmla="*/ 710 h 964"/>
            </a:gdLst>
            <a:ahLst/>
            <a:cxnLst>
              <a:cxn ang="0">
                <a:pos x="T0" y="T1"/>
              </a:cxn>
              <a:cxn ang="0">
                <a:pos x="T2" y="T3"/>
              </a:cxn>
              <a:cxn ang="0">
                <a:pos x="T4" y="T5"/>
              </a:cxn>
              <a:cxn ang="0">
                <a:pos x="T6" y="T7"/>
              </a:cxn>
              <a:cxn ang="0">
                <a:pos x="T8" y="T9"/>
              </a:cxn>
            </a:cxnLst>
            <a:rect l="0" t="0" r="r" b="b"/>
            <a:pathLst>
              <a:path w="2181" h="964">
                <a:moveTo>
                  <a:pt x="2180" y="710"/>
                </a:moveTo>
                <a:lnTo>
                  <a:pt x="168" y="963"/>
                </a:lnTo>
                <a:lnTo>
                  <a:pt x="0" y="254"/>
                </a:lnTo>
                <a:lnTo>
                  <a:pt x="2012" y="0"/>
                </a:lnTo>
                <a:lnTo>
                  <a:pt x="2180" y="710"/>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82" name="Freeform 339">
            <a:extLst>
              <a:ext uri="{FF2B5EF4-FFF2-40B4-BE49-F238E27FC236}">
                <a16:creationId xmlns:a16="http://schemas.microsoft.com/office/drawing/2014/main" id="{9B36ECFC-F5D6-7040-BCA3-C9BAC55AE03B}"/>
              </a:ext>
            </a:extLst>
          </p:cNvPr>
          <p:cNvSpPr>
            <a:spLocks noChangeArrowheads="1"/>
          </p:cNvSpPr>
          <p:nvPr/>
        </p:nvSpPr>
        <p:spPr bwMode="auto">
          <a:xfrm>
            <a:off x="922749" y="4024242"/>
            <a:ext cx="1223489" cy="541302"/>
          </a:xfrm>
          <a:custGeom>
            <a:avLst/>
            <a:gdLst>
              <a:gd name="T0" fmla="*/ 0 w 2182"/>
              <a:gd name="T1" fmla="*/ 710 h 964"/>
              <a:gd name="T2" fmla="*/ 2012 w 2182"/>
              <a:gd name="T3" fmla="*/ 963 h 964"/>
              <a:gd name="T4" fmla="*/ 2181 w 2182"/>
              <a:gd name="T5" fmla="*/ 254 h 964"/>
              <a:gd name="T6" fmla="*/ 169 w 2182"/>
              <a:gd name="T7" fmla="*/ 0 h 964"/>
              <a:gd name="T8" fmla="*/ 0 w 2182"/>
              <a:gd name="T9" fmla="*/ 710 h 964"/>
            </a:gdLst>
            <a:ahLst/>
            <a:cxnLst>
              <a:cxn ang="0">
                <a:pos x="T0" y="T1"/>
              </a:cxn>
              <a:cxn ang="0">
                <a:pos x="T2" y="T3"/>
              </a:cxn>
              <a:cxn ang="0">
                <a:pos x="T4" y="T5"/>
              </a:cxn>
              <a:cxn ang="0">
                <a:pos x="T6" y="T7"/>
              </a:cxn>
              <a:cxn ang="0">
                <a:pos x="T8" y="T9"/>
              </a:cxn>
            </a:cxnLst>
            <a:rect l="0" t="0" r="r" b="b"/>
            <a:pathLst>
              <a:path w="2182" h="964">
                <a:moveTo>
                  <a:pt x="0" y="710"/>
                </a:moveTo>
                <a:lnTo>
                  <a:pt x="2012" y="963"/>
                </a:lnTo>
                <a:lnTo>
                  <a:pt x="2181" y="254"/>
                </a:lnTo>
                <a:lnTo>
                  <a:pt x="169" y="0"/>
                </a:lnTo>
                <a:lnTo>
                  <a:pt x="0" y="710"/>
                </a:lnTo>
              </a:path>
            </a:pathLst>
          </a:custGeom>
          <a:solidFill>
            <a:schemeClr val="accent1"/>
          </a:solidFill>
          <a:ln>
            <a:noFill/>
          </a:ln>
          <a:effectLst/>
        </p:spPr>
        <p:txBody>
          <a:bodyPr wrap="none" anchor="ctr"/>
          <a:lstStyle/>
          <a:p>
            <a:endParaRPr lang="en-US" sz="900"/>
          </a:p>
        </p:txBody>
      </p:sp>
      <p:sp>
        <p:nvSpPr>
          <p:cNvPr id="183" name="Freeform 340">
            <a:extLst>
              <a:ext uri="{FF2B5EF4-FFF2-40B4-BE49-F238E27FC236}">
                <a16:creationId xmlns:a16="http://schemas.microsoft.com/office/drawing/2014/main" id="{721F3CB1-FB6B-CD42-BB8F-2FEA0A483C75}"/>
              </a:ext>
            </a:extLst>
          </p:cNvPr>
          <p:cNvSpPr>
            <a:spLocks noChangeArrowheads="1"/>
          </p:cNvSpPr>
          <p:nvPr/>
        </p:nvSpPr>
        <p:spPr bwMode="auto">
          <a:xfrm>
            <a:off x="922749" y="4024242"/>
            <a:ext cx="1223489" cy="541302"/>
          </a:xfrm>
          <a:custGeom>
            <a:avLst/>
            <a:gdLst>
              <a:gd name="T0" fmla="*/ 0 w 2182"/>
              <a:gd name="T1" fmla="*/ 710 h 964"/>
              <a:gd name="T2" fmla="*/ 2012 w 2182"/>
              <a:gd name="T3" fmla="*/ 963 h 964"/>
              <a:gd name="T4" fmla="*/ 2181 w 2182"/>
              <a:gd name="T5" fmla="*/ 254 h 964"/>
              <a:gd name="T6" fmla="*/ 169 w 2182"/>
              <a:gd name="T7" fmla="*/ 0 h 964"/>
              <a:gd name="T8" fmla="*/ 0 w 2182"/>
              <a:gd name="T9" fmla="*/ 710 h 964"/>
            </a:gdLst>
            <a:ahLst/>
            <a:cxnLst>
              <a:cxn ang="0">
                <a:pos x="T0" y="T1"/>
              </a:cxn>
              <a:cxn ang="0">
                <a:pos x="T2" y="T3"/>
              </a:cxn>
              <a:cxn ang="0">
                <a:pos x="T4" y="T5"/>
              </a:cxn>
              <a:cxn ang="0">
                <a:pos x="T6" y="T7"/>
              </a:cxn>
              <a:cxn ang="0">
                <a:pos x="T8" y="T9"/>
              </a:cxn>
            </a:cxnLst>
            <a:rect l="0" t="0" r="r" b="b"/>
            <a:pathLst>
              <a:path w="2182" h="964">
                <a:moveTo>
                  <a:pt x="0" y="710"/>
                </a:moveTo>
                <a:lnTo>
                  <a:pt x="2012" y="963"/>
                </a:lnTo>
                <a:lnTo>
                  <a:pt x="2181" y="254"/>
                </a:lnTo>
                <a:lnTo>
                  <a:pt x="169" y="0"/>
                </a:lnTo>
                <a:lnTo>
                  <a:pt x="0" y="710"/>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84" name="Freeform 341">
            <a:extLst>
              <a:ext uri="{FF2B5EF4-FFF2-40B4-BE49-F238E27FC236}">
                <a16:creationId xmlns:a16="http://schemas.microsoft.com/office/drawing/2014/main" id="{B18F985C-DCF5-FD47-98F3-D200EB5C28AA}"/>
              </a:ext>
            </a:extLst>
          </p:cNvPr>
          <p:cNvSpPr>
            <a:spLocks noChangeArrowheads="1"/>
          </p:cNvSpPr>
          <p:nvPr/>
        </p:nvSpPr>
        <p:spPr bwMode="auto">
          <a:xfrm>
            <a:off x="3651497" y="4024242"/>
            <a:ext cx="1127092" cy="946659"/>
          </a:xfrm>
          <a:custGeom>
            <a:avLst/>
            <a:gdLst>
              <a:gd name="T0" fmla="*/ 0 w 2013"/>
              <a:gd name="T1" fmla="*/ 1433 h 1687"/>
              <a:gd name="T2" fmla="*/ 2012 w 2013"/>
              <a:gd name="T3" fmla="*/ 1686 h 1687"/>
              <a:gd name="T4" fmla="*/ 2012 w 2013"/>
              <a:gd name="T5" fmla="*/ 254 h 1687"/>
              <a:gd name="T6" fmla="*/ 0 w 2013"/>
              <a:gd name="T7" fmla="*/ 0 h 1687"/>
              <a:gd name="T8" fmla="*/ 0 w 2013"/>
              <a:gd name="T9" fmla="*/ 1433 h 1687"/>
            </a:gdLst>
            <a:ahLst/>
            <a:cxnLst>
              <a:cxn ang="0">
                <a:pos x="T0" y="T1"/>
              </a:cxn>
              <a:cxn ang="0">
                <a:pos x="T2" y="T3"/>
              </a:cxn>
              <a:cxn ang="0">
                <a:pos x="T4" y="T5"/>
              </a:cxn>
              <a:cxn ang="0">
                <a:pos x="T6" y="T7"/>
              </a:cxn>
              <a:cxn ang="0">
                <a:pos x="T8" y="T9"/>
              </a:cxn>
            </a:cxnLst>
            <a:rect l="0" t="0" r="r" b="b"/>
            <a:pathLst>
              <a:path w="2013" h="1687">
                <a:moveTo>
                  <a:pt x="0" y="1433"/>
                </a:moveTo>
                <a:lnTo>
                  <a:pt x="2012" y="1686"/>
                </a:lnTo>
                <a:lnTo>
                  <a:pt x="2012" y="254"/>
                </a:lnTo>
                <a:lnTo>
                  <a:pt x="0" y="0"/>
                </a:lnTo>
                <a:lnTo>
                  <a:pt x="0" y="1433"/>
                </a:lnTo>
              </a:path>
            </a:pathLst>
          </a:custGeom>
          <a:solidFill>
            <a:srgbClr val="FF702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85" name="Freeform 342">
            <a:extLst>
              <a:ext uri="{FF2B5EF4-FFF2-40B4-BE49-F238E27FC236}">
                <a16:creationId xmlns:a16="http://schemas.microsoft.com/office/drawing/2014/main" id="{04727D6D-6CF9-A148-998C-D7242F30BEE2}"/>
              </a:ext>
            </a:extLst>
          </p:cNvPr>
          <p:cNvSpPr>
            <a:spLocks noChangeArrowheads="1"/>
          </p:cNvSpPr>
          <p:nvPr/>
        </p:nvSpPr>
        <p:spPr bwMode="auto">
          <a:xfrm>
            <a:off x="3651497" y="4024242"/>
            <a:ext cx="1127092" cy="946659"/>
          </a:xfrm>
          <a:custGeom>
            <a:avLst/>
            <a:gdLst>
              <a:gd name="T0" fmla="*/ 0 w 2013"/>
              <a:gd name="T1" fmla="*/ 1433 h 1687"/>
              <a:gd name="T2" fmla="*/ 2012 w 2013"/>
              <a:gd name="T3" fmla="*/ 1686 h 1687"/>
              <a:gd name="T4" fmla="*/ 2012 w 2013"/>
              <a:gd name="T5" fmla="*/ 254 h 1687"/>
              <a:gd name="T6" fmla="*/ 0 w 2013"/>
              <a:gd name="T7" fmla="*/ 0 h 1687"/>
              <a:gd name="T8" fmla="*/ 0 w 2013"/>
              <a:gd name="T9" fmla="*/ 1433 h 1687"/>
            </a:gdLst>
            <a:ahLst/>
            <a:cxnLst>
              <a:cxn ang="0">
                <a:pos x="T0" y="T1"/>
              </a:cxn>
              <a:cxn ang="0">
                <a:pos x="T2" y="T3"/>
              </a:cxn>
              <a:cxn ang="0">
                <a:pos x="T4" y="T5"/>
              </a:cxn>
              <a:cxn ang="0">
                <a:pos x="T6" y="T7"/>
              </a:cxn>
              <a:cxn ang="0">
                <a:pos x="T8" y="T9"/>
              </a:cxn>
            </a:cxnLst>
            <a:rect l="0" t="0" r="r" b="b"/>
            <a:pathLst>
              <a:path w="2013" h="1687">
                <a:moveTo>
                  <a:pt x="0" y="1433"/>
                </a:moveTo>
                <a:lnTo>
                  <a:pt x="2012" y="1686"/>
                </a:lnTo>
                <a:lnTo>
                  <a:pt x="2012" y="254"/>
                </a:lnTo>
                <a:lnTo>
                  <a:pt x="0" y="0"/>
                </a:lnTo>
                <a:lnTo>
                  <a:pt x="0" y="1433"/>
                </a:lnTo>
              </a:path>
            </a:pathLst>
          </a:custGeom>
          <a:solidFill>
            <a:schemeClr val="accent2"/>
          </a:solidFill>
          <a:ln w="18360" cap="flat">
            <a:solidFill>
              <a:srgbClr val="FFFFFF"/>
            </a:solidFill>
            <a:round/>
            <a:headEnd/>
            <a:tailEnd/>
          </a:ln>
          <a:effectLst/>
        </p:spPr>
        <p:txBody>
          <a:bodyPr wrap="none" anchor="ctr"/>
          <a:lstStyle/>
          <a:p>
            <a:endParaRPr lang="en-US" sz="900"/>
          </a:p>
        </p:txBody>
      </p:sp>
      <p:sp>
        <p:nvSpPr>
          <p:cNvPr id="186" name="Freeform 343">
            <a:extLst>
              <a:ext uri="{FF2B5EF4-FFF2-40B4-BE49-F238E27FC236}">
                <a16:creationId xmlns:a16="http://schemas.microsoft.com/office/drawing/2014/main" id="{B6BEF438-A6BB-DB49-944F-2E4A7671E8B6}"/>
              </a:ext>
            </a:extLst>
          </p:cNvPr>
          <p:cNvSpPr>
            <a:spLocks noChangeArrowheads="1"/>
          </p:cNvSpPr>
          <p:nvPr/>
        </p:nvSpPr>
        <p:spPr bwMode="auto">
          <a:xfrm>
            <a:off x="4781061" y="4024242"/>
            <a:ext cx="1127092" cy="946659"/>
          </a:xfrm>
          <a:custGeom>
            <a:avLst/>
            <a:gdLst>
              <a:gd name="T0" fmla="*/ 2011 w 2012"/>
              <a:gd name="T1" fmla="*/ 1433 h 1687"/>
              <a:gd name="T2" fmla="*/ 0 w 2012"/>
              <a:gd name="T3" fmla="*/ 1686 h 1687"/>
              <a:gd name="T4" fmla="*/ 0 w 2012"/>
              <a:gd name="T5" fmla="*/ 254 h 1687"/>
              <a:gd name="T6" fmla="*/ 2011 w 2012"/>
              <a:gd name="T7" fmla="*/ 0 h 1687"/>
              <a:gd name="T8" fmla="*/ 2011 w 2012"/>
              <a:gd name="T9" fmla="*/ 1433 h 1687"/>
            </a:gdLst>
            <a:ahLst/>
            <a:cxnLst>
              <a:cxn ang="0">
                <a:pos x="T0" y="T1"/>
              </a:cxn>
              <a:cxn ang="0">
                <a:pos x="T2" y="T3"/>
              </a:cxn>
              <a:cxn ang="0">
                <a:pos x="T4" y="T5"/>
              </a:cxn>
              <a:cxn ang="0">
                <a:pos x="T6" y="T7"/>
              </a:cxn>
              <a:cxn ang="0">
                <a:pos x="T8" y="T9"/>
              </a:cxn>
            </a:cxnLst>
            <a:rect l="0" t="0" r="r" b="b"/>
            <a:pathLst>
              <a:path w="2012" h="1687">
                <a:moveTo>
                  <a:pt x="2011" y="1433"/>
                </a:moveTo>
                <a:lnTo>
                  <a:pt x="0" y="1686"/>
                </a:lnTo>
                <a:lnTo>
                  <a:pt x="0" y="254"/>
                </a:lnTo>
                <a:lnTo>
                  <a:pt x="2011" y="0"/>
                </a:lnTo>
                <a:lnTo>
                  <a:pt x="2011" y="1433"/>
                </a:lnTo>
              </a:path>
            </a:pathLst>
          </a:custGeom>
          <a:solidFill>
            <a:schemeClr val="accent2"/>
          </a:solidFill>
          <a:ln>
            <a:noFill/>
          </a:ln>
          <a:effectLst/>
        </p:spPr>
        <p:txBody>
          <a:bodyPr wrap="none" anchor="ctr"/>
          <a:lstStyle/>
          <a:p>
            <a:endParaRPr lang="en-US" sz="900"/>
          </a:p>
        </p:txBody>
      </p:sp>
      <p:sp>
        <p:nvSpPr>
          <p:cNvPr id="187" name="Freeform 344">
            <a:extLst>
              <a:ext uri="{FF2B5EF4-FFF2-40B4-BE49-F238E27FC236}">
                <a16:creationId xmlns:a16="http://schemas.microsoft.com/office/drawing/2014/main" id="{55AA6518-5F23-7342-AD16-10CC70CDCDD8}"/>
              </a:ext>
            </a:extLst>
          </p:cNvPr>
          <p:cNvSpPr>
            <a:spLocks noChangeArrowheads="1"/>
          </p:cNvSpPr>
          <p:nvPr/>
        </p:nvSpPr>
        <p:spPr bwMode="auto">
          <a:xfrm>
            <a:off x="4781061" y="4024242"/>
            <a:ext cx="1127092" cy="946659"/>
          </a:xfrm>
          <a:custGeom>
            <a:avLst/>
            <a:gdLst>
              <a:gd name="T0" fmla="*/ 2011 w 2012"/>
              <a:gd name="T1" fmla="*/ 1433 h 1687"/>
              <a:gd name="T2" fmla="*/ 0 w 2012"/>
              <a:gd name="T3" fmla="*/ 1686 h 1687"/>
              <a:gd name="T4" fmla="*/ 0 w 2012"/>
              <a:gd name="T5" fmla="*/ 254 h 1687"/>
              <a:gd name="T6" fmla="*/ 2011 w 2012"/>
              <a:gd name="T7" fmla="*/ 0 h 1687"/>
              <a:gd name="T8" fmla="*/ 2011 w 2012"/>
              <a:gd name="T9" fmla="*/ 1433 h 1687"/>
            </a:gdLst>
            <a:ahLst/>
            <a:cxnLst>
              <a:cxn ang="0">
                <a:pos x="T0" y="T1"/>
              </a:cxn>
              <a:cxn ang="0">
                <a:pos x="T2" y="T3"/>
              </a:cxn>
              <a:cxn ang="0">
                <a:pos x="T4" y="T5"/>
              </a:cxn>
              <a:cxn ang="0">
                <a:pos x="T6" y="T7"/>
              </a:cxn>
              <a:cxn ang="0">
                <a:pos x="T8" y="T9"/>
              </a:cxn>
            </a:cxnLst>
            <a:rect l="0" t="0" r="r" b="b"/>
            <a:pathLst>
              <a:path w="2012" h="1687">
                <a:moveTo>
                  <a:pt x="2011" y="1433"/>
                </a:moveTo>
                <a:lnTo>
                  <a:pt x="0" y="1686"/>
                </a:lnTo>
                <a:lnTo>
                  <a:pt x="0" y="254"/>
                </a:lnTo>
                <a:lnTo>
                  <a:pt x="2011" y="0"/>
                </a:lnTo>
                <a:lnTo>
                  <a:pt x="2011" y="1433"/>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88" name="Freeform 345">
            <a:extLst>
              <a:ext uri="{FF2B5EF4-FFF2-40B4-BE49-F238E27FC236}">
                <a16:creationId xmlns:a16="http://schemas.microsoft.com/office/drawing/2014/main" id="{030B55AF-DDEA-7741-9AF8-0598E5240817}"/>
              </a:ext>
            </a:extLst>
          </p:cNvPr>
          <p:cNvSpPr>
            <a:spLocks noChangeArrowheads="1"/>
          </p:cNvSpPr>
          <p:nvPr/>
        </p:nvSpPr>
        <p:spPr bwMode="auto">
          <a:xfrm>
            <a:off x="3656440" y="3883356"/>
            <a:ext cx="2249240" cy="284244"/>
          </a:xfrm>
          <a:custGeom>
            <a:avLst/>
            <a:gdLst>
              <a:gd name="T0" fmla="*/ 4011 w 4012"/>
              <a:gd name="T1" fmla="*/ 254 h 505"/>
              <a:gd name="T2" fmla="*/ 2006 w 4012"/>
              <a:gd name="T3" fmla="*/ 0 h 505"/>
              <a:gd name="T4" fmla="*/ 0 w 4012"/>
              <a:gd name="T5" fmla="*/ 254 h 505"/>
              <a:gd name="T6" fmla="*/ 0 w 4012"/>
              <a:gd name="T7" fmla="*/ 250 h 505"/>
              <a:gd name="T8" fmla="*/ 1999 w 4012"/>
              <a:gd name="T9" fmla="*/ 502 h 505"/>
              <a:gd name="T10" fmla="*/ 1999 w 4012"/>
              <a:gd name="T11" fmla="*/ 504 h 505"/>
              <a:gd name="T12" fmla="*/ 2006 w 4012"/>
              <a:gd name="T13" fmla="*/ 503 h 505"/>
              <a:gd name="T14" fmla="*/ 2012 w 4012"/>
              <a:gd name="T15" fmla="*/ 504 h 505"/>
              <a:gd name="T16" fmla="*/ 2012 w 4012"/>
              <a:gd name="T17" fmla="*/ 502 h 505"/>
              <a:gd name="T18" fmla="*/ 4011 w 4012"/>
              <a:gd name="T19" fmla="*/ 250 h 505"/>
              <a:gd name="T20" fmla="*/ 4011 w 4012"/>
              <a:gd name="T21" fmla="*/ 25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2" h="505">
                <a:moveTo>
                  <a:pt x="4011" y="254"/>
                </a:moveTo>
                <a:lnTo>
                  <a:pt x="2006" y="0"/>
                </a:lnTo>
                <a:lnTo>
                  <a:pt x="0" y="254"/>
                </a:lnTo>
                <a:lnTo>
                  <a:pt x="0" y="250"/>
                </a:lnTo>
                <a:lnTo>
                  <a:pt x="1999" y="502"/>
                </a:lnTo>
                <a:lnTo>
                  <a:pt x="1999" y="504"/>
                </a:lnTo>
                <a:lnTo>
                  <a:pt x="2006" y="503"/>
                </a:lnTo>
                <a:lnTo>
                  <a:pt x="2012" y="504"/>
                </a:lnTo>
                <a:lnTo>
                  <a:pt x="2012" y="502"/>
                </a:lnTo>
                <a:lnTo>
                  <a:pt x="4011" y="250"/>
                </a:lnTo>
                <a:lnTo>
                  <a:pt x="4011" y="254"/>
                </a:lnTo>
              </a:path>
            </a:pathLst>
          </a:custGeom>
          <a:solidFill>
            <a:schemeClr val="accent2"/>
          </a:solidFill>
          <a:ln>
            <a:noFill/>
          </a:ln>
          <a:effectLst/>
        </p:spPr>
        <p:txBody>
          <a:bodyPr wrap="none" anchor="ctr"/>
          <a:lstStyle/>
          <a:p>
            <a:endParaRPr lang="en-US" sz="900"/>
          </a:p>
        </p:txBody>
      </p:sp>
      <p:sp>
        <p:nvSpPr>
          <p:cNvPr id="189" name="Freeform 346">
            <a:extLst>
              <a:ext uri="{FF2B5EF4-FFF2-40B4-BE49-F238E27FC236}">
                <a16:creationId xmlns:a16="http://schemas.microsoft.com/office/drawing/2014/main" id="{E04F9615-4F58-1B46-B04C-C871C2D0ABFE}"/>
              </a:ext>
            </a:extLst>
          </p:cNvPr>
          <p:cNvSpPr>
            <a:spLocks noChangeArrowheads="1"/>
          </p:cNvSpPr>
          <p:nvPr/>
        </p:nvSpPr>
        <p:spPr bwMode="auto">
          <a:xfrm>
            <a:off x="3656440" y="3883356"/>
            <a:ext cx="2249240" cy="284244"/>
          </a:xfrm>
          <a:custGeom>
            <a:avLst/>
            <a:gdLst>
              <a:gd name="T0" fmla="*/ 4011 w 4012"/>
              <a:gd name="T1" fmla="*/ 254 h 505"/>
              <a:gd name="T2" fmla="*/ 2006 w 4012"/>
              <a:gd name="T3" fmla="*/ 0 h 505"/>
              <a:gd name="T4" fmla="*/ 0 w 4012"/>
              <a:gd name="T5" fmla="*/ 254 h 505"/>
              <a:gd name="T6" fmla="*/ 0 w 4012"/>
              <a:gd name="T7" fmla="*/ 250 h 505"/>
              <a:gd name="T8" fmla="*/ 1999 w 4012"/>
              <a:gd name="T9" fmla="*/ 502 h 505"/>
              <a:gd name="T10" fmla="*/ 1999 w 4012"/>
              <a:gd name="T11" fmla="*/ 504 h 505"/>
              <a:gd name="T12" fmla="*/ 2006 w 4012"/>
              <a:gd name="T13" fmla="*/ 503 h 505"/>
              <a:gd name="T14" fmla="*/ 2012 w 4012"/>
              <a:gd name="T15" fmla="*/ 504 h 505"/>
              <a:gd name="T16" fmla="*/ 2012 w 4012"/>
              <a:gd name="T17" fmla="*/ 502 h 505"/>
              <a:gd name="T18" fmla="*/ 4011 w 4012"/>
              <a:gd name="T19" fmla="*/ 250 h 505"/>
              <a:gd name="T20" fmla="*/ 4011 w 4012"/>
              <a:gd name="T21" fmla="*/ 25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2" h="505">
                <a:moveTo>
                  <a:pt x="4011" y="254"/>
                </a:moveTo>
                <a:lnTo>
                  <a:pt x="2006" y="0"/>
                </a:lnTo>
                <a:lnTo>
                  <a:pt x="0" y="254"/>
                </a:lnTo>
                <a:lnTo>
                  <a:pt x="0" y="250"/>
                </a:lnTo>
                <a:lnTo>
                  <a:pt x="1999" y="502"/>
                </a:lnTo>
                <a:lnTo>
                  <a:pt x="1999" y="504"/>
                </a:lnTo>
                <a:lnTo>
                  <a:pt x="2006" y="503"/>
                </a:lnTo>
                <a:lnTo>
                  <a:pt x="2012" y="504"/>
                </a:lnTo>
                <a:lnTo>
                  <a:pt x="2012" y="502"/>
                </a:lnTo>
                <a:lnTo>
                  <a:pt x="4011" y="250"/>
                </a:lnTo>
                <a:lnTo>
                  <a:pt x="4011" y="254"/>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90" name="Freeform 347">
            <a:extLst>
              <a:ext uri="{FF2B5EF4-FFF2-40B4-BE49-F238E27FC236}">
                <a16:creationId xmlns:a16="http://schemas.microsoft.com/office/drawing/2014/main" id="{94812EDE-0B66-BE46-B72A-5D9BD6CA616C}"/>
              </a:ext>
            </a:extLst>
          </p:cNvPr>
          <p:cNvSpPr>
            <a:spLocks noChangeArrowheads="1"/>
          </p:cNvSpPr>
          <p:nvPr/>
        </p:nvSpPr>
        <p:spPr bwMode="auto">
          <a:xfrm>
            <a:off x="4781061" y="4024242"/>
            <a:ext cx="1223487" cy="541302"/>
          </a:xfrm>
          <a:custGeom>
            <a:avLst/>
            <a:gdLst>
              <a:gd name="T0" fmla="*/ 2180 w 2181"/>
              <a:gd name="T1" fmla="*/ 710 h 964"/>
              <a:gd name="T2" fmla="*/ 168 w 2181"/>
              <a:gd name="T3" fmla="*/ 963 h 964"/>
              <a:gd name="T4" fmla="*/ 0 w 2181"/>
              <a:gd name="T5" fmla="*/ 254 h 964"/>
              <a:gd name="T6" fmla="*/ 2011 w 2181"/>
              <a:gd name="T7" fmla="*/ 0 h 964"/>
              <a:gd name="T8" fmla="*/ 2180 w 2181"/>
              <a:gd name="T9" fmla="*/ 710 h 964"/>
            </a:gdLst>
            <a:ahLst/>
            <a:cxnLst>
              <a:cxn ang="0">
                <a:pos x="T0" y="T1"/>
              </a:cxn>
              <a:cxn ang="0">
                <a:pos x="T2" y="T3"/>
              </a:cxn>
              <a:cxn ang="0">
                <a:pos x="T4" y="T5"/>
              </a:cxn>
              <a:cxn ang="0">
                <a:pos x="T6" y="T7"/>
              </a:cxn>
              <a:cxn ang="0">
                <a:pos x="T8" y="T9"/>
              </a:cxn>
            </a:cxnLst>
            <a:rect l="0" t="0" r="r" b="b"/>
            <a:pathLst>
              <a:path w="2181" h="964">
                <a:moveTo>
                  <a:pt x="2180" y="710"/>
                </a:moveTo>
                <a:lnTo>
                  <a:pt x="168" y="963"/>
                </a:lnTo>
                <a:lnTo>
                  <a:pt x="0" y="254"/>
                </a:lnTo>
                <a:lnTo>
                  <a:pt x="2011" y="0"/>
                </a:lnTo>
                <a:lnTo>
                  <a:pt x="2180" y="710"/>
                </a:lnTo>
              </a:path>
            </a:pathLst>
          </a:custGeom>
          <a:solidFill>
            <a:srgbClr val="FF702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91" name="Freeform 348">
            <a:extLst>
              <a:ext uri="{FF2B5EF4-FFF2-40B4-BE49-F238E27FC236}">
                <a16:creationId xmlns:a16="http://schemas.microsoft.com/office/drawing/2014/main" id="{85E71B47-05A3-C742-BA32-B12B6014B229}"/>
              </a:ext>
            </a:extLst>
          </p:cNvPr>
          <p:cNvSpPr>
            <a:spLocks noChangeArrowheads="1"/>
          </p:cNvSpPr>
          <p:nvPr/>
        </p:nvSpPr>
        <p:spPr bwMode="auto">
          <a:xfrm>
            <a:off x="4781061" y="4024242"/>
            <a:ext cx="1223487" cy="541302"/>
          </a:xfrm>
          <a:custGeom>
            <a:avLst/>
            <a:gdLst>
              <a:gd name="T0" fmla="*/ 2180 w 2181"/>
              <a:gd name="T1" fmla="*/ 710 h 964"/>
              <a:gd name="T2" fmla="*/ 168 w 2181"/>
              <a:gd name="T3" fmla="*/ 963 h 964"/>
              <a:gd name="T4" fmla="*/ 0 w 2181"/>
              <a:gd name="T5" fmla="*/ 254 h 964"/>
              <a:gd name="T6" fmla="*/ 2011 w 2181"/>
              <a:gd name="T7" fmla="*/ 0 h 964"/>
              <a:gd name="T8" fmla="*/ 2180 w 2181"/>
              <a:gd name="T9" fmla="*/ 710 h 964"/>
            </a:gdLst>
            <a:ahLst/>
            <a:cxnLst>
              <a:cxn ang="0">
                <a:pos x="T0" y="T1"/>
              </a:cxn>
              <a:cxn ang="0">
                <a:pos x="T2" y="T3"/>
              </a:cxn>
              <a:cxn ang="0">
                <a:pos x="T4" y="T5"/>
              </a:cxn>
              <a:cxn ang="0">
                <a:pos x="T6" y="T7"/>
              </a:cxn>
              <a:cxn ang="0">
                <a:pos x="T8" y="T9"/>
              </a:cxn>
            </a:cxnLst>
            <a:rect l="0" t="0" r="r" b="b"/>
            <a:pathLst>
              <a:path w="2181" h="964">
                <a:moveTo>
                  <a:pt x="2180" y="710"/>
                </a:moveTo>
                <a:lnTo>
                  <a:pt x="168" y="963"/>
                </a:lnTo>
                <a:lnTo>
                  <a:pt x="0" y="254"/>
                </a:lnTo>
                <a:lnTo>
                  <a:pt x="2011" y="0"/>
                </a:lnTo>
                <a:lnTo>
                  <a:pt x="2180" y="710"/>
                </a:lnTo>
              </a:path>
            </a:pathLst>
          </a:custGeom>
          <a:solidFill>
            <a:schemeClr val="accent2"/>
          </a:solidFill>
          <a:ln w="18360" cap="flat">
            <a:solidFill>
              <a:srgbClr val="FFFFFF"/>
            </a:solidFill>
            <a:round/>
            <a:headEnd/>
            <a:tailEnd/>
          </a:ln>
          <a:effectLst/>
        </p:spPr>
        <p:txBody>
          <a:bodyPr wrap="none" anchor="ctr"/>
          <a:lstStyle/>
          <a:p>
            <a:endParaRPr lang="en-US" sz="900"/>
          </a:p>
        </p:txBody>
      </p:sp>
      <p:sp>
        <p:nvSpPr>
          <p:cNvPr id="192" name="Freeform 349">
            <a:extLst>
              <a:ext uri="{FF2B5EF4-FFF2-40B4-BE49-F238E27FC236}">
                <a16:creationId xmlns:a16="http://schemas.microsoft.com/office/drawing/2014/main" id="{F1D98033-6479-C143-87E0-D784887A0FD8}"/>
              </a:ext>
            </a:extLst>
          </p:cNvPr>
          <p:cNvSpPr>
            <a:spLocks noChangeArrowheads="1"/>
          </p:cNvSpPr>
          <p:nvPr/>
        </p:nvSpPr>
        <p:spPr bwMode="auto">
          <a:xfrm>
            <a:off x="3555102" y="4024242"/>
            <a:ext cx="1223487" cy="541302"/>
          </a:xfrm>
          <a:custGeom>
            <a:avLst/>
            <a:gdLst>
              <a:gd name="T0" fmla="*/ 0 w 2182"/>
              <a:gd name="T1" fmla="*/ 710 h 964"/>
              <a:gd name="T2" fmla="*/ 2012 w 2182"/>
              <a:gd name="T3" fmla="*/ 963 h 964"/>
              <a:gd name="T4" fmla="*/ 2181 w 2182"/>
              <a:gd name="T5" fmla="*/ 254 h 964"/>
              <a:gd name="T6" fmla="*/ 168 w 2182"/>
              <a:gd name="T7" fmla="*/ 0 h 964"/>
              <a:gd name="T8" fmla="*/ 0 w 2182"/>
              <a:gd name="T9" fmla="*/ 710 h 964"/>
            </a:gdLst>
            <a:ahLst/>
            <a:cxnLst>
              <a:cxn ang="0">
                <a:pos x="T0" y="T1"/>
              </a:cxn>
              <a:cxn ang="0">
                <a:pos x="T2" y="T3"/>
              </a:cxn>
              <a:cxn ang="0">
                <a:pos x="T4" y="T5"/>
              </a:cxn>
              <a:cxn ang="0">
                <a:pos x="T6" y="T7"/>
              </a:cxn>
              <a:cxn ang="0">
                <a:pos x="T8" y="T9"/>
              </a:cxn>
            </a:cxnLst>
            <a:rect l="0" t="0" r="r" b="b"/>
            <a:pathLst>
              <a:path w="2182" h="964">
                <a:moveTo>
                  <a:pt x="0" y="710"/>
                </a:moveTo>
                <a:lnTo>
                  <a:pt x="2012" y="963"/>
                </a:lnTo>
                <a:lnTo>
                  <a:pt x="2181" y="254"/>
                </a:lnTo>
                <a:lnTo>
                  <a:pt x="168" y="0"/>
                </a:lnTo>
                <a:lnTo>
                  <a:pt x="0" y="710"/>
                </a:lnTo>
              </a:path>
            </a:pathLst>
          </a:custGeom>
          <a:solidFill>
            <a:schemeClr val="accent2"/>
          </a:solidFill>
          <a:ln>
            <a:noFill/>
          </a:ln>
          <a:effectLst/>
        </p:spPr>
        <p:txBody>
          <a:bodyPr wrap="none" anchor="ctr"/>
          <a:lstStyle/>
          <a:p>
            <a:endParaRPr lang="en-US" sz="900"/>
          </a:p>
        </p:txBody>
      </p:sp>
      <p:sp>
        <p:nvSpPr>
          <p:cNvPr id="193" name="Freeform 350">
            <a:extLst>
              <a:ext uri="{FF2B5EF4-FFF2-40B4-BE49-F238E27FC236}">
                <a16:creationId xmlns:a16="http://schemas.microsoft.com/office/drawing/2014/main" id="{80C7AFAA-048F-F74F-86EF-D8F695E8EC65}"/>
              </a:ext>
            </a:extLst>
          </p:cNvPr>
          <p:cNvSpPr>
            <a:spLocks noChangeArrowheads="1"/>
          </p:cNvSpPr>
          <p:nvPr/>
        </p:nvSpPr>
        <p:spPr bwMode="auto">
          <a:xfrm>
            <a:off x="3555102" y="4024242"/>
            <a:ext cx="1223487" cy="541302"/>
          </a:xfrm>
          <a:custGeom>
            <a:avLst/>
            <a:gdLst>
              <a:gd name="T0" fmla="*/ 0 w 2182"/>
              <a:gd name="T1" fmla="*/ 710 h 964"/>
              <a:gd name="T2" fmla="*/ 2012 w 2182"/>
              <a:gd name="T3" fmla="*/ 963 h 964"/>
              <a:gd name="T4" fmla="*/ 2181 w 2182"/>
              <a:gd name="T5" fmla="*/ 254 h 964"/>
              <a:gd name="T6" fmla="*/ 168 w 2182"/>
              <a:gd name="T7" fmla="*/ 0 h 964"/>
              <a:gd name="T8" fmla="*/ 0 w 2182"/>
              <a:gd name="T9" fmla="*/ 710 h 964"/>
            </a:gdLst>
            <a:ahLst/>
            <a:cxnLst>
              <a:cxn ang="0">
                <a:pos x="T0" y="T1"/>
              </a:cxn>
              <a:cxn ang="0">
                <a:pos x="T2" y="T3"/>
              </a:cxn>
              <a:cxn ang="0">
                <a:pos x="T4" y="T5"/>
              </a:cxn>
              <a:cxn ang="0">
                <a:pos x="T6" y="T7"/>
              </a:cxn>
              <a:cxn ang="0">
                <a:pos x="T8" y="T9"/>
              </a:cxn>
            </a:cxnLst>
            <a:rect l="0" t="0" r="r" b="b"/>
            <a:pathLst>
              <a:path w="2182" h="964">
                <a:moveTo>
                  <a:pt x="0" y="710"/>
                </a:moveTo>
                <a:lnTo>
                  <a:pt x="2012" y="963"/>
                </a:lnTo>
                <a:lnTo>
                  <a:pt x="2181" y="254"/>
                </a:lnTo>
                <a:lnTo>
                  <a:pt x="168" y="0"/>
                </a:lnTo>
                <a:lnTo>
                  <a:pt x="0" y="710"/>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94" name="Freeform 351">
            <a:extLst>
              <a:ext uri="{FF2B5EF4-FFF2-40B4-BE49-F238E27FC236}">
                <a16:creationId xmlns:a16="http://schemas.microsoft.com/office/drawing/2014/main" id="{869034EB-0C64-C343-85E2-EF1EFE2682E9}"/>
              </a:ext>
            </a:extLst>
          </p:cNvPr>
          <p:cNvSpPr>
            <a:spLocks noChangeArrowheads="1"/>
          </p:cNvSpPr>
          <p:nvPr/>
        </p:nvSpPr>
        <p:spPr bwMode="auto">
          <a:xfrm>
            <a:off x="6283850" y="4024242"/>
            <a:ext cx="1127092" cy="946659"/>
          </a:xfrm>
          <a:custGeom>
            <a:avLst/>
            <a:gdLst>
              <a:gd name="T0" fmla="*/ 0 w 2013"/>
              <a:gd name="T1" fmla="*/ 1433 h 1687"/>
              <a:gd name="T2" fmla="*/ 2012 w 2013"/>
              <a:gd name="T3" fmla="*/ 1686 h 1687"/>
              <a:gd name="T4" fmla="*/ 2012 w 2013"/>
              <a:gd name="T5" fmla="*/ 254 h 1687"/>
              <a:gd name="T6" fmla="*/ 0 w 2013"/>
              <a:gd name="T7" fmla="*/ 0 h 1687"/>
              <a:gd name="T8" fmla="*/ 0 w 2013"/>
              <a:gd name="T9" fmla="*/ 1433 h 1687"/>
            </a:gdLst>
            <a:ahLst/>
            <a:cxnLst>
              <a:cxn ang="0">
                <a:pos x="T0" y="T1"/>
              </a:cxn>
              <a:cxn ang="0">
                <a:pos x="T2" y="T3"/>
              </a:cxn>
              <a:cxn ang="0">
                <a:pos x="T4" y="T5"/>
              </a:cxn>
              <a:cxn ang="0">
                <a:pos x="T6" y="T7"/>
              </a:cxn>
              <a:cxn ang="0">
                <a:pos x="T8" y="T9"/>
              </a:cxn>
            </a:cxnLst>
            <a:rect l="0" t="0" r="r" b="b"/>
            <a:pathLst>
              <a:path w="2013" h="1687">
                <a:moveTo>
                  <a:pt x="0" y="1433"/>
                </a:moveTo>
                <a:lnTo>
                  <a:pt x="2012" y="1686"/>
                </a:lnTo>
                <a:lnTo>
                  <a:pt x="2012" y="254"/>
                </a:lnTo>
                <a:lnTo>
                  <a:pt x="0" y="0"/>
                </a:lnTo>
                <a:lnTo>
                  <a:pt x="0" y="1433"/>
                </a:lnTo>
              </a:path>
            </a:pathLst>
          </a:custGeom>
          <a:solidFill>
            <a:srgbClr val="002E5E"/>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95" name="Freeform 352">
            <a:extLst>
              <a:ext uri="{FF2B5EF4-FFF2-40B4-BE49-F238E27FC236}">
                <a16:creationId xmlns:a16="http://schemas.microsoft.com/office/drawing/2014/main" id="{852DE350-BBCC-C540-993A-E0F4B379FA34}"/>
              </a:ext>
            </a:extLst>
          </p:cNvPr>
          <p:cNvSpPr>
            <a:spLocks noChangeArrowheads="1"/>
          </p:cNvSpPr>
          <p:nvPr/>
        </p:nvSpPr>
        <p:spPr bwMode="auto">
          <a:xfrm>
            <a:off x="6283850" y="4024242"/>
            <a:ext cx="1127092" cy="946659"/>
          </a:xfrm>
          <a:custGeom>
            <a:avLst/>
            <a:gdLst>
              <a:gd name="T0" fmla="*/ 0 w 2013"/>
              <a:gd name="T1" fmla="*/ 1433 h 1687"/>
              <a:gd name="T2" fmla="*/ 2012 w 2013"/>
              <a:gd name="T3" fmla="*/ 1686 h 1687"/>
              <a:gd name="T4" fmla="*/ 2012 w 2013"/>
              <a:gd name="T5" fmla="*/ 254 h 1687"/>
              <a:gd name="T6" fmla="*/ 0 w 2013"/>
              <a:gd name="T7" fmla="*/ 0 h 1687"/>
              <a:gd name="T8" fmla="*/ 0 w 2013"/>
              <a:gd name="T9" fmla="*/ 1433 h 1687"/>
            </a:gdLst>
            <a:ahLst/>
            <a:cxnLst>
              <a:cxn ang="0">
                <a:pos x="T0" y="T1"/>
              </a:cxn>
              <a:cxn ang="0">
                <a:pos x="T2" y="T3"/>
              </a:cxn>
              <a:cxn ang="0">
                <a:pos x="T4" y="T5"/>
              </a:cxn>
              <a:cxn ang="0">
                <a:pos x="T6" y="T7"/>
              </a:cxn>
              <a:cxn ang="0">
                <a:pos x="T8" y="T9"/>
              </a:cxn>
            </a:cxnLst>
            <a:rect l="0" t="0" r="r" b="b"/>
            <a:pathLst>
              <a:path w="2013" h="1687">
                <a:moveTo>
                  <a:pt x="0" y="1433"/>
                </a:moveTo>
                <a:lnTo>
                  <a:pt x="2012" y="1686"/>
                </a:lnTo>
                <a:lnTo>
                  <a:pt x="2012" y="254"/>
                </a:lnTo>
                <a:lnTo>
                  <a:pt x="0" y="0"/>
                </a:lnTo>
                <a:lnTo>
                  <a:pt x="0" y="1433"/>
                </a:lnTo>
              </a:path>
            </a:pathLst>
          </a:custGeom>
          <a:solidFill>
            <a:schemeClr val="accent3"/>
          </a:solidFill>
          <a:ln w="18360" cap="flat">
            <a:solidFill>
              <a:srgbClr val="FFFFFF"/>
            </a:solidFill>
            <a:round/>
            <a:headEnd/>
            <a:tailEnd/>
          </a:ln>
          <a:effectLst/>
        </p:spPr>
        <p:txBody>
          <a:bodyPr wrap="none" anchor="ctr"/>
          <a:lstStyle/>
          <a:p>
            <a:endParaRPr lang="en-US" sz="900"/>
          </a:p>
        </p:txBody>
      </p:sp>
      <p:sp>
        <p:nvSpPr>
          <p:cNvPr id="196" name="Freeform 353">
            <a:extLst>
              <a:ext uri="{FF2B5EF4-FFF2-40B4-BE49-F238E27FC236}">
                <a16:creationId xmlns:a16="http://schemas.microsoft.com/office/drawing/2014/main" id="{75534A59-B736-9648-BD3F-EB878889E75C}"/>
              </a:ext>
            </a:extLst>
          </p:cNvPr>
          <p:cNvSpPr>
            <a:spLocks noChangeArrowheads="1"/>
          </p:cNvSpPr>
          <p:nvPr/>
        </p:nvSpPr>
        <p:spPr bwMode="auto">
          <a:xfrm>
            <a:off x="7413412" y="4024242"/>
            <a:ext cx="1127092" cy="946659"/>
          </a:xfrm>
          <a:custGeom>
            <a:avLst/>
            <a:gdLst>
              <a:gd name="T0" fmla="*/ 2012 w 2013"/>
              <a:gd name="T1" fmla="*/ 1433 h 1687"/>
              <a:gd name="T2" fmla="*/ 0 w 2013"/>
              <a:gd name="T3" fmla="*/ 1686 h 1687"/>
              <a:gd name="T4" fmla="*/ 0 w 2013"/>
              <a:gd name="T5" fmla="*/ 254 h 1687"/>
              <a:gd name="T6" fmla="*/ 2012 w 2013"/>
              <a:gd name="T7" fmla="*/ 0 h 1687"/>
              <a:gd name="T8" fmla="*/ 2012 w 2013"/>
              <a:gd name="T9" fmla="*/ 1433 h 1687"/>
            </a:gdLst>
            <a:ahLst/>
            <a:cxnLst>
              <a:cxn ang="0">
                <a:pos x="T0" y="T1"/>
              </a:cxn>
              <a:cxn ang="0">
                <a:pos x="T2" y="T3"/>
              </a:cxn>
              <a:cxn ang="0">
                <a:pos x="T4" y="T5"/>
              </a:cxn>
              <a:cxn ang="0">
                <a:pos x="T6" y="T7"/>
              </a:cxn>
              <a:cxn ang="0">
                <a:pos x="T8" y="T9"/>
              </a:cxn>
            </a:cxnLst>
            <a:rect l="0" t="0" r="r" b="b"/>
            <a:pathLst>
              <a:path w="2013" h="1687">
                <a:moveTo>
                  <a:pt x="2012" y="1433"/>
                </a:moveTo>
                <a:lnTo>
                  <a:pt x="0" y="1686"/>
                </a:lnTo>
                <a:lnTo>
                  <a:pt x="0" y="254"/>
                </a:lnTo>
                <a:lnTo>
                  <a:pt x="2012" y="0"/>
                </a:lnTo>
                <a:lnTo>
                  <a:pt x="2012" y="1433"/>
                </a:lnTo>
              </a:path>
            </a:pathLst>
          </a:custGeom>
          <a:solidFill>
            <a:schemeClr val="accent3"/>
          </a:solidFill>
          <a:ln>
            <a:noFill/>
          </a:ln>
          <a:effectLst/>
        </p:spPr>
        <p:txBody>
          <a:bodyPr wrap="none" anchor="ctr"/>
          <a:lstStyle/>
          <a:p>
            <a:endParaRPr lang="en-US" sz="900"/>
          </a:p>
        </p:txBody>
      </p:sp>
      <p:sp>
        <p:nvSpPr>
          <p:cNvPr id="197" name="Freeform 354">
            <a:extLst>
              <a:ext uri="{FF2B5EF4-FFF2-40B4-BE49-F238E27FC236}">
                <a16:creationId xmlns:a16="http://schemas.microsoft.com/office/drawing/2014/main" id="{B84986D9-BEEB-D141-9459-836DE329D79C}"/>
              </a:ext>
            </a:extLst>
          </p:cNvPr>
          <p:cNvSpPr>
            <a:spLocks noChangeArrowheads="1"/>
          </p:cNvSpPr>
          <p:nvPr/>
        </p:nvSpPr>
        <p:spPr bwMode="auto">
          <a:xfrm>
            <a:off x="7413412" y="4024242"/>
            <a:ext cx="1127092" cy="946659"/>
          </a:xfrm>
          <a:custGeom>
            <a:avLst/>
            <a:gdLst>
              <a:gd name="T0" fmla="*/ 2012 w 2013"/>
              <a:gd name="T1" fmla="*/ 1433 h 1687"/>
              <a:gd name="T2" fmla="*/ 0 w 2013"/>
              <a:gd name="T3" fmla="*/ 1686 h 1687"/>
              <a:gd name="T4" fmla="*/ 0 w 2013"/>
              <a:gd name="T5" fmla="*/ 254 h 1687"/>
              <a:gd name="T6" fmla="*/ 2012 w 2013"/>
              <a:gd name="T7" fmla="*/ 0 h 1687"/>
              <a:gd name="T8" fmla="*/ 2012 w 2013"/>
              <a:gd name="T9" fmla="*/ 1433 h 1687"/>
            </a:gdLst>
            <a:ahLst/>
            <a:cxnLst>
              <a:cxn ang="0">
                <a:pos x="T0" y="T1"/>
              </a:cxn>
              <a:cxn ang="0">
                <a:pos x="T2" y="T3"/>
              </a:cxn>
              <a:cxn ang="0">
                <a:pos x="T4" y="T5"/>
              </a:cxn>
              <a:cxn ang="0">
                <a:pos x="T6" y="T7"/>
              </a:cxn>
              <a:cxn ang="0">
                <a:pos x="T8" y="T9"/>
              </a:cxn>
            </a:cxnLst>
            <a:rect l="0" t="0" r="r" b="b"/>
            <a:pathLst>
              <a:path w="2013" h="1687">
                <a:moveTo>
                  <a:pt x="2012" y="1433"/>
                </a:moveTo>
                <a:lnTo>
                  <a:pt x="0" y="1686"/>
                </a:lnTo>
                <a:lnTo>
                  <a:pt x="0" y="254"/>
                </a:lnTo>
                <a:lnTo>
                  <a:pt x="2012" y="0"/>
                </a:lnTo>
                <a:lnTo>
                  <a:pt x="2012" y="1433"/>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198" name="Freeform 355">
            <a:extLst>
              <a:ext uri="{FF2B5EF4-FFF2-40B4-BE49-F238E27FC236}">
                <a16:creationId xmlns:a16="http://schemas.microsoft.com/office/drawing/2014/main" id="{56A6EB0F-046E-9B4A-9FCD-3E9AB7283BFB}"/>
              </a:ext>
            </a:extLst>
          </p:cNvPr>
          <p:cNvSpPr>
            <a:spLocks noChangeArrowheads="1"/>
          </p:cNvSpPr>
          <p:nvPr/>
        </p:nvSpPr>
        <p:spPr bwMode="auto">
          <a:xfrm>
            <a:off x="6288793" y="3883356"/>
            <a:ext cx="2249240" cy="284244"/>
          </a:xfrm>
          <a:custGeom>
            <a:avLst/>
            <a:gdLst>
              <a:gd name="T0" fmla="*/ 4011 w 4012"/>
              <a:gd name="T1" fmla="*/ 254 h 505"/>
              <a:gd name="T2" fmla="*/ 2005 w 4012"/>
              <a:gd name="T3" fmla="*/ 0 h 505"/>
              <a:gd name="T4" fmla="*/ 0 w 4012"/>
              <a:gd name="T5" fmla="*/ 254 h 505"/>
              <a:gd name="T6" fmla="*/ 0 w 4012"/>
              <a:gd name="T7" fmla="*/ 250 h 505"/>
              <a:gd name="T8" fmla="*/ 1999 w 4012"/>
              <a:gd name="T9" fmla="*/ 502 h 505"/>
              <a:gd name="T10" fmla="*/ 1999 w 4012"/>
              <a:gd name="T11" fmla="*/ 504 h 505"/>
              <a:gd name="T12" fmla="*/ 2005 w 4012"/>
              <a:gd name="T13" fmla="*/ 503 h 505"/>
              <a:gd name="T14" fmla="*/ 2012 w 4012"/>
              <a:gd name="T15" fmla="*/ 504 h 505"/>
              <a:gd name="T16" fmla="*/ 2012 w 4012"/>
              <a:gd name="T17" fmla="*/ 502 h 505"/>
              <a:gd name="T18" fmla="*/ 4011 w 4012"/>
              <a:gd name="T19" fmla="*/ 250 h 505"/>
              <a:gd name="T20" fmla="*/ 4011 w 4012"/>
              <a:gd name="T21" fmla="*/ 25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2" h="505">
                <a:moveTo>
                  <a:pt x="4011" y="254"/>
                </a:moveTo>
                <a:lnTo>
                  <a:pt x="2005" y="0"/>
                </a:lnTo>
                <a:lnTo>
                  <a:pt x="0" y="254"/>
                </a:lnTo>
                <a:lnTo>
                  <a:pt x="0" y="250"/>
                </a:lnTo>
                <a:lnTo>
                  <a:pt x="1999" y="502"/>
                </a:lnTo>
                <a:lnTo>
                  <a:pt x="1999" y="504"/>
                </a:lnTo>
                <a:lnTo>
                  <a:pt x="2005" y="503"/>
                </a:lnTo>
                <a:lnTo>
                  <a:pt x="2012" y="504"/>
                </a:lnTo>
                <a:lnTo>
                  <a:pt x="2012" y="502"/>
                </a:lnTo>
                <a:lnTo>
                  <a:pt x="4011" y="250"/>
                </a:lnTo>
                <a:lnTo>
                  <a:pt x="4011" y="254"/>
                </a:lnTo>
              </a:path>
            </a:pathLst>
          </a:custGeom>
          <a:solidFill>
            <a:schemeClr val="accent3"/>
          </a:solidFill>
          <a:ln>
            <a:noFill/>
          </a:ln>
          <a:effectLst/>
        </p:spPr>
        <p:txBody>
          <a:bodyPr wrap="none" anchor="ctr"/>
          <a:lstStyle/>
          <a:p>
            <a:endParaRPr lang="en-US" sz="900"/>
          </a:p>
        </p:txBody>
      </p:sp>
      <p:sp>
        <p:nvSpPr>
          <p:cNvPr id="199" name="Freeform 356">
            <a:extLst>
              <a:ext uri="{FF2B5EF4-FFF2-40B4-BE49-F238E27FC236}">
                <a16:creationId xmlns:a16="http://schemas.microsoft.com/office/drawing/2014/main" id="{FDE68EFA-D627-D341-A9F9-7A7E8174EB55}"/>
              </a:ext>
            </a:extLst>
          </p:cNvPr>
          <p:cNvSpPr>
            <a:spLocks noChangeArrowheads="1"/>
          </p:cNvSpPr>
          <p:nvPr/>
        </p:nvSpPr>
        <p:spPr bwMode="auto">
          <a:xfrm>
            <a:off x="6288793" y="3883356"/>
            <a:ext cx="2249240" cy="284244"/>
          </a:xfrm>
          <a:custGeom>
            <a:avLst/>
            <a:gdLst>
              <a:gd name="T0" fmla="*/ 4011 w 4012"/>
              <a:gd name="T1" fmla="*/ 254 h 505"/>
              <a:gd name="T2" fmla="*/ 2005 w 4012"/>
              <a:gd name="T3" fmla="*/ 0 h 505"/>
              <a:gd name="T4" fmla="*/ 0 w 4012"/>
              <a:gd name="T5" fmla="*/ 254 h 505"/>
              <a:gd name="T6" fmla="*/ 0 w 4012"/>
              <a:gd name="T7" fmla="*/ 250 h 505"/>
              <a:gd name="T8" fmla="*/ 1999 w 4012"/>
              <a:gd name="T9" fmla="*/ 502 h 505"/>
              <a:gd name="T10" fmla="*/ 1999 w 4012"/>
              <a:gd name="T11" fmla="*/ 504 h 505"/>
              <a:gd name="T12" fmla="*/ 2005 w 4012"/>
              <a:gd name="T13" fmla="*/ 503 h 505"/>
              <a:gd name="T14" fmla="*/ 2012 w 4012"/>
              <a:gd name="T15" fmla="*/ 504 h 505"/>
              <a:gd name="T16" fmla="*/ 2012 w 4012"/>
              <a:gd name="T17" fmla="*/ 502 h 505"/>
              <a:gd name="T18" fmla="*/ 4011 w 4012"/>
              <a:gd name="T19" fmla="*/ 250 h 505"/>
              <a:gd name="T20" fmla="*/ 4011 w 4012"/>
              <a:gd name="T21" fmla="*/ 25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2" h="505">
                <a:moveTo>
                  <a:pt x="4011" y="254"/>
                </a:moveTo>
                <a:lnTo>
                  <a:pt x="2005" y="0"/>
                </a:lnTo>
                <a:lnTo>
                  <a:pt x="0" y="254"/>
                </a:lnTo>
                <a:lnTo>
                  <a:pt x="0" y="250"/>
                </a:lnTo>
                <a:lnTo>
                  <a:pt x="1999" y="502"/>
                </a:lnTo>
                <a:lnTo>
                  <a:pt x="1999" y="504"/>
                </a:lnTo>
                <a:lnTo>
                  <a:pt x="2005" y="503"/>
                </a:lnTo>
                <a:lnTo>
                  <a:pt x="2012" y="504"/>
                </a:lnTo>
                <a:lnTo>
                  <a:pt x="2012" y="502"/>
                </a:lnTo>
                <a:lnTo>
                  <a:pt x="4011" y="250"/>
                </a:lnTo>
                <a:lnTo>
                  <a:pt x="4011" y="254"/>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00" name="Freeform 357">
            <a:extLst>
              <a:ext uri="{FF2B5EF4-FFF2-40B4-BE49-F238E27FC236}">
                <a16:creationId xmlns:a16="http://schemas.microsoft.com/office/drawing/2014/main" id="{504D9EFC-E33E-8144-8162-48D8A485D675}"/>
              </a:ext>
            </a:extLst>
          </p:cNvPr>
          <p:cNvSpPr>
            <a:spLocks noChangeArrowheads="1"/>
          </p:cNvSpPr>
          <p:nvPr/>
        </p:nvSpPr>
        <p:spPr bwMode="auto">
          <a:xfrm>
            <a:off x="7413412" y="4024242"/>
            <a:ext cx="1223489" cy="541302"/>
          </a:xfrm>
          <a:custGeom>
            <a:avLst/>
            <a:gdLst>
              <a:gd name="T0" fmla="*/ 2181 w 2182"/>
              <a:gd name="T1" fmla="*/ 710 h 964"/>
              <a:gd name="T2" fmla="*/ 169 w 2182"/>
              <a:gd name="T3" fmla="*/ 963 h 964"/>
              <a:gd name="T4" fmla="*/ 0 w 2182"/>
              <a:gd name="T5" fmla="*/ 254 h 964"/>
              <a:gd name="T6" fmla="*/ 2012 w 2182"/>
              <a:gd name="T7" fmla="*/ 0 h 964"/>
              <a:gd name="T8" fmla="*/ 2181 w 2182"/>
              <a:gd name="T9" fmla="*/ 710 h 964"/>
            </a:gdLst>
            <a:ahLst/>
            <a:cxnLst>
              <a:cxn ang="0">
                <a:pos x="T0" y="T1"/>
              </a:cxn>
              <a:cxn ang="0">
                <a:pos x="T2" y="T3"/>
              </a:cxn>
              <a:cxn ang="0">
                <a:pos x="T4" y="T5"/>
              </a:cxn>
              <a:cxn ang="0">
                <a:pos x="T6" y="T7"/>
              </a:cxn>
              <a:cxn ang="0">
                <a:pos x="T8" y="T9"/>
              </a:cxn>
            </a:cxnLst>
            <a:rect l="0" t="0" r="r" b="b"/>
            <a:pathLst>
              <a:path w="2182" h="964">
                <a:moveTo>
                  <a:pt x="2181" y="710"/>
                </a:moveTo>
                <a:lnTo>
                  <a:pt x="169" y="963"/>
                </a:lnTo>
                <a:lnTo>
                  <a:pt x="0" y="254"/>
                </a:lnTo>
                <a:lnTo>
                  <a:pt x="2012" y="0"/>
                </a:lnTo>
                <a:lnTo>
                  <a:pt x="2181" y="710"/>
                </a:lnTo>
              </a:path>
            </a:pathLst>
          </a:custGeom>
          <a:solidFill>
            <a:schemeClr val="accent3"/>
          </a:solidFill>
          <a:ln>
            <a:noFill/>
          </a:ln>
          <a:effectLst/>
        </p:spPr>
        <p:txBody>
          <a:bodyPr wrap="none" anchor="ctr"/>
          <a:lstStyle/>
          <a:p>
            <a:endParaRPr lang="en-US" sz="900"/>
          </a:p>
        </p:txBody>
      </p:sp>
      <p:sp>
        <p:nvSpPr>
          <p:cNvPr id="201" name="Freeform 358">
            <a:extLst>
              <a:ext uri="{FF2B5EF4-FFF2-40B4-BE49-F238E27FC236}">
                <a16:creationId xmlns:a16="http://schemas.microsoft.com/office/drawing/2014/main" id="{84313EF3-9AEA-0447-8E14-B7C6958BB1FB}"/>
              </a:ext>
            </a:extLst>
          </p:cNvPr>
          <p:cNvSpPr>
            <a:spLocks noChangeArrowheads="1"/>
          </p:cNvSpPr>
          <p:nvPr/>
        </p:nvSpPr>
        <p:spPr bwMode="auto">
          <a:xfrm>
            <a:off x="7413412" y="4024242"/>
            <a:ext cx="1223489" cy="541302"/>
          </a:xfrm>
          <a:custGeom>
            <a:avLst/>
            <a:gdLst>
              <a:gd name="T0" fmla="*/ 2181 w 2182"/>
              <a:gd name="T1" fmla="*/ 710 h 964"/>
              <a:gd name="T2" fmla="*/ 169 w 2182"/>
              <a:gd name="T3" fmla="*/ 963 h 964"/>
              <a:gd name="T4" fmla="*/ 0 w 2182"/>
              <a:gd name="T5" fmla="*/ 254 h 964"/>
              <a:gd name="T6" fmla="*/ 2012 w 2182"/>
              <a:gd name="T7" fmla="*/ 0 h 964"/>
              <a:gd name="T8" fmla="*/ 2181 w 2182"/>
              <a:gd name="T9" fmla="*/ 710 h 964"/>
            </a:gdLst>
            <a:ahLst/>
            <a:cxnLst>
              <a:cxn ang="0">
                <a:pos x="T0" y="T1"/>
              </a:cxn>
              <a:cxn ang="0">
                <a:pos x="T2" y="T3"/>
              </a:cxn>
              <a:cxn ang="0">
                <a:pos x="T4" y="T5"/>
              </a:cxn>
              <a:cxn ang="0">
                <a:pos x="T6" y="T7"/>
              </a:cxn>
              <a:cxn ang="0">
                <a:pos x="T8" y="T9"/>
              </a:cxn>
            </a:cxnLst>
            <a:rect l="0" t="0" r="r" b="b"/>
            <a:pathLst>
              <a:path w="2182" h="964">
                <a:moveTo>
                  <a:pt x="2181" y="710"/>
                </a:moveTo>
                <a:lnTo>
                  <a:pt x="169" y="963"/>
                </a:lnTo>
                <a:lnTo>
                  <a:pt x="0" y="254"/>
                </a:lnTo>
                <a:lnTo>
                  <a:pt x="2012" y="0"/>
                </a:lnTo>
                <a:lnTo>
                  <a:pt x="2181" y="710"/>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02" name="Freeform 359">
            <a:extLst>
              <a:ext uri="{FF2B5EF4-FFF2-40B4-BE49-F238E27FC236}">
                <a16:creationId xmlns:a16="http://schemas.microsoft.com/office/drawing/2014/main" id="{FF702FBB-30A1-0741-AE74-BCDA3265B80C}"/>
              </a:ext>
            </a:extLst>
          </p:cNvPr>
          <p:cNvSpPr>
            <a:spLocks noChangeArrowheads="1"/>
          </p:cNvSpPr>
          <p:nvPr/>
        </p:nvSpPr>
        <p:spPr bwMode="auto">
          <a:xfrm>
            <a:off x="6187453" y="4024242"/>
            <a:ext cx="1223489" cy="541302"/>
          </a:xfrm>
          <a:custGeom>
            <a:avLst/>
            <a:gdLst>
              <a:gd name="T0" fmla="*/ 0 w 2181"/>
              <a:gd name="T1" fmla="*/ 710 h 964"/>
              <a:gd name="T2" fmla="*/ 2012 w 2181"/>
              <a:gd name="T3" fmla="*/ 963 h 964"/>
              <a:gd name="T4" fmla="*/ 2180 w 2181"/>
              <a:gd name="T5" fmla="*/ 254 h 964"/>
              <a:gd name="T6" fmla="*/ 168 w 2181"/>
              <a:gd name="T7" fmla="*/ 0 h 964"/>
              <a:gd name="T8" fmla="*/ 0 w 2181"/>
              <a:gd name="T9" fmla="*/ 710 h 964"/>
            </a:gdLst>
            <a:ahLst/>
            <a:cxnLst>
              <a:cxn ang="0">
                <a:pos x="T0" y="T1"/>
              </a:cxn>
              <a:cxn ang="0">
                <a:pos x="T2" y="T3"/>
              </a:cxn>
              <a:cxn ang="0">
                <a:pos x="T4" y="T5"/>
              </a:cxn>
              <a:cxn ang="0">
                <a:pos x="T6" y="T7"/>
              </a:cxn>
              <a:cxn ang="0">
                <a:pos x="T8" y="T9"/>
              </a:cxn>
            </a:cxnLst>
            <a:rect l="0" t="0" r="r" b="b"/>
            <a:pathLst>
              <a:path w="2181" h="964">
                <a:moveTo>
                  <a:pt x="0" y="710"/>
                </a:moveTo>
                <a:lnTo>
                  <a:pt x="2012" y="963"/>
                </a:lnTo>
                <a:lnTo>
                  <a:pt x="2180" y="254"/>
                </a:lnTo>
                <a:lnTo>
                  <a:pt x="168" y="0"/>
                </a:lnTo>
                <a:lnTo>
                  <a:pt x="0" y="710"/>
                </a:lnTo>
              </a:path>
            </a:pathLst>
          </a:custGeom>
          <a:solidFill>
            <a:schemeClr val="accent3"/>
          </a:solidFill>
          <a:ln>
            <a:noFill/>
          </a:ln>
          <a:effectLst/>
        </p:spPr>
        <p:txBody>
          <a:bodyPr wrap="none" anchor="ctr"/>
          <a:lstStyle/>
          <a:p>
            <a:endParaRPr lang="en-US" sz="900"/>
          </a:p>
        </p:txBody>
      </p:sp>
      <p:sp>
        <p:nvSpPr>
          <p:cNvPr id="203" name="Freeform 360">
            <a:extLst>
              <a:ext uri="{FF2B5EF4-FFF2-40B4-BE49-F238E27FC236}">
                <a16:creationId xmlns:a16="http://schemas.microsoft.com/office/drawing/2014/main" id="{F2ABB143-6071-CC49-8EF9-71BBD465E4DC}"/>
              </a:ext>
            </a:extLst>
          </p:cNvPr>
          <p:cNvSpPr>
            <a:spLocks noChangeArrowheads="1"/>
          </p:cNvSpPr>
          <p:nvPr/>
        </p:nvSpPr>
        <p:spPr bwMode="auto">
          <a:xfrm>
            <a:off x="6187453" y="4024242"/>
            <a:ext cx="1223489" cy="541302"/>
          </a:xfrm>
          <a:custGeom>
            <a:avLst/>
            <a:gdLst>
              <a:gd name="T0" fmla="*/ 0 w 2181"/>
              <a:gd name="T1" fmla="*/ 710 h 964"/>
              <a:gd name="T2" fmla="*/ 2012 w 2181"/>
              <a:gd name="T3" fmla="*/ 963 h 964"/>
              <a:gd name="T4" fmla="*/ 2180 w 2181"/>
              <a:gd name="T5" fmla="*/ 254 h 964"/>
              <a:gd name="T6" fmla="*/ 168 w 2181"/>
              <a:gd name="T7" fmla="*/ 0 h 964"/>
              <a:gd name="T8" fmla="*/ 0 w 2181"/>
              <a:gd name="T9" fmla="*/ 710 h 964"/>
            </a:gdLst>
            <a:ahLst/>
            <a:cxnLst>
              <a:cxn ang="0">
                <a:pos x="T0" y="T1"/>
              </a:cxn>
              <a:cxn ang="0">
                <a:pos x="T2" y="T3"/>
              </a:cxn>
              <a:cxn ang="0">
                <a:pos x="T4" y="T5"/>
              </a:cxn>
              <a:cxn ang="0">
                <a:pos x="T6" y="T7"/>
              </a:cxn>
              <a:cxn ang="0">
                <a:pos x="T8" y="T9"/>
              </a:cxn>
            </a:cxnLst>
            <a:rect l="0" t="0" r="r" b="b"/>
            <a:pathLst>
              <a:path w="2181" h="964">
                <a:moveTo>
                  <a:pt x="0" y="710"/>
                </a:moveTo>
                <a:lnTo>
                  <a:pt x="2012" y="963"/>
                </a:lnTo>
                <a:lnTo>
                  <a:pt x="2180" y="254"/>
                </a:lnTo>
                <a:lnTo>
                  <a:pt x="168" y="0"/>
                </a:lnTo>
                <a:lnTo>
                  <a:pt x="0" y="710"/>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04" name="Freeform 361">
            <a:extLst>
              <a:ext uri="{FF2B5EF4-FFF2-40B4-BE49-F238E27FC236}">
                <a16:creationId xmlns:a16="http://schemas.microsoft.com/office/drawing/2014/main" id="{75EFDC5E-7667-FC4D-BE4E-E65E7C4F3F0F}"/>
              </a:ext>
            </a:extLst>
          </p:cNvPr>
          <p:cNvSpPr>
            <a:spLocks noChangeArrowheads="1"/>
          </p:cNvSpPr>
          <p:nvPr/>
        </p:nvSpPr>
        <p:spPr bwMode="auto">
          <a:xfrm>
            <a:off x="8916201" y="4024242"/>
            <a:ext cx="1127092" cy="946659"/>
          </a:xfrm>
          <a:custGeom>
            <a:avLst/>
            <a:gdLst>
              <a:gd name="T0" fmla="*/ 0 w 2012"/>
              <a:gd name="T1" fmla="*/ 1433 h 1687"/>
              <a:gd name="T2" fmla="*/ 2011 w 2012"/>
              <a:gd name="T3" fmla="*/ 1686 h 1687"/>
              <a:gd name="T4" fmla="*/ 2011 w 2012"/>
              <a:gd name="T5" fmla="*/ 254 h 1687"/>
              <a:gd name="T6" fmla="*/ 0 w 2012"/>
              <a:gd name="T7" fmla="*/ 0 h 1687"/>
              <a:gd name="T8" fmla="*/ 0 w 2012"/>
              <a:gd name="T9" fmla="*/ 1433 h 1687"/>
            </a:gdLst>
            <a:ahLst/>
            <a:cxnLst>
              <a:cxn ang="0">
                <a:pos x="T0" y="T1"/>
              </a:cxn>
              <a:cxn ang="0">
                <a:pos x="T2" y="T3"/>
              </a:cxn>
              <a:cxn ang="0">
                <a:pos x="T4" y="T5"/>
              </a:cxn>
              <a:cxn ang="0">
                <a:pos x="T6" y="T7"/>
              </a:cxn>
              <a:cxn ang="0">
                <a:pos x="T8" y="T9"/>
              </a:cxn>
            </a:cxnLst>
            <a:rect l="0" t="0" r="r" b="b"/>
            <a:pathLst>
              <a:path w="2012" h="1687">
                <a:moveTo>
                  <a:pt x="0" y="1433"/>
                </a:moveTo>
                <a:lnTo>
                  <a:pt x="2011" y="1686"/>
                </a:lnTo>
                <a:lnTo>
                  <a:pt x="2011" y="254"/>
                </a:lnTo>
                <a:lnTo>
                  <a:pt x="0" y="0"/>
                </a:lnTo>
                <a:lnTo>
                  <a:pt x="0" y="1433"/>
                </a:lnTo>
              </a:path>
            </a:pathLst>
          </a:custGeom>
          <a:solidFill>
            <a:schemeClr val="accent4"/>
          </a:solidFill>
          <a:ln>
            <a:noFill/>
          </a:ln>
          <a:effectLst/>
        </p:spPr>
        <p:txBody>
          <a:bodyPr wrap="none" anchor="ctr"/>
          <a:lstStyle/>
          <a:p>
            <a:endParaRPr lang="en-US" sz="900"/>
          </a:p>
        </p:txBody>
      </p:sp>
      <p:sp>
        <p:nvSpPr>
          <p:cNvPr id="205" name="Freeform 362">
            <a:extLst>
              <a:ext uri="{FF2B5EF4-FFF2-40B4-BE49-F238E27FC236}">
                <a16:creationId xmlns:a16="http://schemas.microsoft.com/office/drawing/2014/main" id="{CA89E0B7-C78E-F04F-9F51-D2D7420D923B}"/>
              </a:ext>
            </a:extLst>
          </p:cNvPr>
          <p:cNvSpPr>
            <a:spLocks noChangeArrowheads="1"/>
          </p:cNvSpPr>
          <p:nvPr/>
        </p:nvSpPr>
        <p:spPr bwMode="auto">
          <a:xfrm>
            <a:off x="8916201" y="4024242"/>
            <a:ext cx="1127092" cy="946659"/>
          </a:xfrm>
          <a:custGeom>
            <a:avLst/>
            <a:gdLst>
              <a:gd name="T0" fmla="*/ 0 w 2012"/>
              <a:gd name="T1" fmla="*/ 1433 h 1687"/>
              <a:gd name="T2" fmla="*/ 2011 w 2012"/>
              <a:gd name="T3" fmla="*/ 1686 h 1687"/>
              <a:gd name="T4" fmla="*/ 2011 w 2012"/>
              <a:gd name="T5" fmla="*/ 254 h 1687"/>
              <a:gd name="T6" fmla="*/ 0 w 2012"/>
              <a:gd name="T7" fmla="*/ 0 h 1687"/>
              <a:gd name="T8" fmla="*/ 0 w 2012"/>
              <a:gd name="T9" fmla="*/ 1433 h 1687"/>
            </a:gdLst>
            <a:ahLst/>
            <a:cxnLst>
              <a:cxn ang="0">
                <a:pos x="T0" y="T1"/>
              </a:cxn>
              <a:cxn ang="0">
                <a:pos x="T2" y="T3"/>
              </a:cxn>
              <a:cxn ang="0">
                <a:pos x="T4" y="T5"/>
              </a:cxn>
              <a:cxn ang="0">
                <a:pos x="T6" y="T7"/>
              </a:cxn>
              <a:cxn ang="0">
                <a:pos x="T8" y="T9"/>
              </a:cxn>
            </a:cxnLst>
            <a:rect l="0" t="0" r="r" b="b"/>
            <a:pathLst>
              <a:path w="2012" h="1687">
                <a:moveTo>
                  <a:pt x="0" y="1433"/>
                </a:moveTo>
                <a:lnTo>
                  <a:pt x="2011" y="1686"/>
                </a:lnTo>
                <a:lnTo>
                  <a:pt x="2011" y="254"/>
                </a:lnTo>
                <a:lnTo>
                  <a:pt x="0" y="0"/>
                </a:lnTo>
                <a:lnTo>
                  <a:pt x="0" y="1433"/>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06" name="Freeform 363">
            <a:extLst>
              <a:ext uri="{FF2B5EF4-FFF2-40B4-BE49-F238E27FC236}">
                <a16:creationId xmlns:a16="http://schemas.microsoft.com/office/drawing/2014/main" id="{0B98E5B5-924B-AA44-B79A-B2C74FD3746C}"/>
              </a:ext>
            </a:extLst>
          </p:cNvPr>
          <p:cNvSpPr>
            <a:spLocks noChangeArrowheads="1"/>
          </p:cNvSpPr>
          <p:nvPr/>
        </p:nvSpPr>
        <p:spPr bwMode="auto">
          <a:xfrm>
            <a:off x="10045765" y="4024242"/>
            <a:ext cx="1127092" cy="946659"/>
          </a:xfrm>
          <a:custGeom>
            <a:avLst/>
            <a:gdLst>
              <a:gd name="T0" fmla="*/ 2012 w 2013"/>
              <a:gd name="T1" fmla="*/ 1433 h 1687"/>
              <a:gd name="T2" fmla="*/ 0 w 2013"/>
              <a:gd name="T3" fmla="*/ 1686 h 1687"/>
              <a:gd name="T4" fmla="*/ 0 w 2013"/>
              <a:gd name="T5" fmla="*/ 254 h 1687"/>
              <a:gd name="T6" fmla="*/ 2012 w 2013"/>
              <a:gd name="T7" fmla="*/ 0 h 1687"/>
              <a:gd name="T8" fmla="*/ 2012 w 2013"/>
              <a:gd name="T9" fmla="*/ 1433 h 1687"/>
            </a:gdLst>
            <a:ahLst/>
            <a:cxnLst>
              <a:cxn ang="0">
                <a:pos x="T0" y="T1"/>
              </a:cxn>
              <a:cxn ang="0">
                <a:pos x="T2" y="T3"/>
              </a:cxn>
              <a:cxn ang="0">
                <a:pos x="T4" y="T5"/>
              </a:cxn>
              <a:cxn ang="0">
                <a:pos x="T6" y="T7"/>
              </a:cxn>
              <a:cxn ang="0">
                <a:pos x="T8" y="T9"/>
              </a:cxn>
            </a:cxnLst>
            <a:rect l="0" t="0" r="r" b="b"/>
            <a:pathLst>
              <a:path w="2013" h="1687">
                <a:moveTo>
                  <a:pt x="2012" y="1433"/>
                </a:moveTo>
                <a:lnTo>
                  <a:pt x="0" y="1686"/>
                </a:lnTo>
                <a:lnTo>
                  <a:pt x="0" y="254"/>
                </a:lnTo>
                <a:lnTo>
                  <a:pt x="2012" y="0"/>
                </a:lnTo>
                <a:lnTo>
                  <a:pt x="2012" y="1433"/>
                </a:lnTo>
              </a:path>
            </a:pathLst>
          </a:custGeom>
          <a:solidFill>
            <a:schemeClr val="accent4"/>
          </a:solidFill>
          <a:ln>
            <a:noFill/>
          </a:ln>
          <a:effectLst/>
        </p:spPr>
        <p:txBody>
          <a:bodyPr wrap="none" anchor="ctr"/>
          <a:lstStyle/>
          <a:p>
            <a:endParaRPr lang="en-US" sz="900"/>
          </a:p>
        </p:txBody>
      </p:sp>
      <p:sp>
        <p:nvSpPr>
          <p:cNvPr id="207" name="Freeform 364">
            <a:extLst>
              <a:ext uri="{FF2B5EF4-FFF2-40B4-BE49-F238E27FC236}">
                <a16:creationId xmlns:a16="http://schemas.microsoft.com/office/drawing/2014/main" id="{2FAB0E8C-C287-DB41-BF55-A853DA656440}"/>
              </a:ext>
            </a:extLst>
          </p:cNvPr>
          <p:cNvSpPr>
            <a:spLocks noChangeArrowheads="1"/>
          </p:cNvSpPr>
          <p:nvPr/>
        </p:nvSpPr>
        <p:spPr bwMode="auto">
          <a:xfrm>
            <a:off x="10045765" y="4024242"/>
            <a:ext cx="1127092" cy="946659"/>
          </a:xfrm>
          <a:custGeom>
            <a:avLst/>
            <a:gdLst>
              <a:gd name="T0" fmla="*/ 2012 w 2013"/>
              <a:gd name="T1" fmla="*/ 1433 h 1687"/>
              <a:gd name="T2" fmla="*/ 0 w 2013"/>
              <a:gd name="T3" fmla="*/ 1686 h 1687"/>
              <a:gd name="T4" fmla="*/ 0 w 2013"/>
              <a:gd name="T5" fmla="*/ 254 h 1687"/>
              <a:gd name="T6" fmla="*/ 2012 w 2013"/>
              <a:gd name="T7" fmla="*/ 0 h 1687"/>
              <a:gd name="T8" fmla="*/ 2012 w 2013"/>
              <a:gd name="T9" fmla="*/ 1433 h 1687"/>
            </a:gdLst>
            <a:ahLst/>
            <a:cxnLst>
              <a:cxn ang="0">
                <a:pos x="T0" y="T1"/>
              </a:cxn>
              <a:cxn ang="0">
                <a:pos x="T2" y="T3"/>
              </a:cxn>
              <a:cxn ang="0">
                <a:pos x="T4" y="T5"/>
              </a:cxn>
              <a:cxn ang="0">
                <a:pos x="T6" y="T7"/>
              </a:cxn>
              <a:cxn ang="0">
                <a:pos x="T8" y="T9"/>
              </a:cxn>
            </a:cxnLst>
            <a:rect l="0" t="0" r="r" b="b"/>
            <a:pathLst>
              <a:path w="2013" h="1687">
                <a:moveTo>
                  <a:pt x="2012" y="1433"/>
                </a:moveTo>
                <a:lnTo>
                  <a:pt x="0" y="1686"/>
                </a:lnTo>
                <a:lnTo>
                  <a:pt x="0" y="254"/>
                </a:lnTo>
                <a:lnTo>
                  <a:pt x="2012" y="0"/>
                </a:lnTo>
                <a:lnTo>
                  <a:pt x="2012" y="1433"/>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08" name="Freeform 365">
            <a:extLst>
              <a:ext uri="{FF2B5EF4-FFF2-40B4-BE49-F238E27FC236}">
                <a16:creationId xmlns:a16="http://schemas.microsoft.com/office/drawing/2014/main" id="{DAC697AE-E699-FD4A-B608-AD843C0865C8}"/>
              </a:ext>
            </a:extLst>
          </p:cNvPr>
          <p:cNvSpPr>
            <a:spLocks noChangeArrowheads="1"/>
          </p:cNvSpPr>
          <p:nvPr/>
        </p:nvSpPr>
        <p:spPr bwMode="auto">
          <a:xfrm>
            <a:off x="8921144" y="3883356"/>
            <a:ext cx="2249240" cy="284244"/>
          </a:xfrm>
          <a:custGeom>
            <a:avLst/>
            <a:gdLst>
              <a:gd name="T0" fmla="*/ 4011 w 4012"/>
              <a:gd name="T1" fmla="*/ 254 h 505"/>
              <a:gd name="T2" fmla="*/ 2006 w 4012"/>
              <a:gd name="T3" fmla="*/ 0 h 505"/>
              <a:gd name="T4" fmla="*/ 0 w 4012"/>
              <a:gd name="T5" fmla="*/ 254 h 505"/>
              <a:gd name="T6" fmla="*/ 0 w 4012"/>
              <a:gd name="T7" fmla="*/ 250 h 505"/>
              <a:gd name="T8" fmla="*/ 1999 w 4012"/>
              <a:gd name="T9" fmla="*/ 502 h 505"/>
              <a:gd name="T10" fmla="*/ 1999 w 4012"/>
              <a:gd name="T11" fmla="*/ 504 h 505"/>
              <a:gd name="T12" fmla="*/ 2006 w 4012"/>
              <a:gd name="T13" fmla="*/ 503 h 505"/>
              <a:gd name="T14" fmla="*/ 2012 w 4012"/>
              <a:gd name="T15" fmla="*/ 504 h 505"/>
              <a:gd name="T16" fmla="*/ 2012 w 4012"/>
              <a:gd name="T17" fmla="*/ 502 h 505"/>
              <a:gd name="T18" fmla="*/ 4011 w 4012"/>
              <a:gd name="T19" fmla="*/ 250 h 505"/>
              <a:gd name="T20" fmla="*/ 4011 w 4012"/>
              <a:gd name="T21" fmla="*/ 25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2" h="505">
                <a:moveTo>
                  <a:pt x="4011" y="254"/>
                </a:moveTo>
                <a:lnTo>
                  <a:pt x="2006" y="0"/>
                </a:lnTo>
                <a:lnTo>
                  <a:pt x="0" y="254"/>
                </a:lnTo>
                <a:lnTo>
                  <a:pt x="0" y="250"/>
                </a:lnTo>
                <a:lnTo>
                  <a:pt x="1999" y="502"/>
                </a:lnTo>
                <a:lnTo>
                  <a:pt x="1999" y="504"/>
                </a:lnTo>
                <a:lnTo>
                  <a:pt x="2006" y="503"/>
                </a:lnTo>
                <a:lnTo>
                  <a:pt x="2012" y="504"/>
                </a:lnTo>
                <a:lnTo>
                  <a:pt x="2012" y="502"/>
                </a:lnTo>
                <a:lnTo>
                  <a:pt x="4011" y="250"/>
                </a:lnTo>
                <a:lnTo>
                  <a:pt x="4011" y="254"/>
                </a:lnTo>
              </a:path>
            </a:pathLst>
          </a:custGeom>
          <a:solidFill>
            <a:schemeClr val="accent4"/>
          </a:solidFill>
          <a:ln>
            <a:noFill/>
          </a:ln>
          <a:effectLst/>
        </p:spPr>
        <p:txBody>
          <a:bodyPr wrap="none" anchor="ctr"/>
          <a:lstStyle/>
          <a:p>
            <a:endParaRPr lang="en-US" sz="900"/>
          </a:p>
        </p:txBody>
      </p:sp>
      <p:sp>
        <p:nvSpPr>
          <p:cNvPr id="209" name="Freeform 366">
            <a:extLst>
              <a:ext uri="{FF2B5EF4-FFF2-40B4-BE49-F238E27FC236}">
                <a16:creationId xmlns:a16="http://schemas.microsoft.com/office/drawing/2014/main" id="{2570EECE-7017-014F-80E4-E96F03736AEA}"/>
              </a:ext>
            </a:extLst>
          </p:cNvPr>
          <p:cNvSpPr>
            <a:spLocks noChangeArrowheads="1"/>
          </p:cNvSpPr>
          <p:nvPr/>
        </p:nvSpPr>
        <p:spPr bwMode="auto">
          <a:xfrm>
            <a:off x="8921144" y="3883356"/>
            <a:ext cx="2249240" cy="284244"/>
          </a:xfrm>
          <a:custGeom>
            <a:avLst/>
            <a:gdLst>
              <a:gd name="T0" fmla="*/ 4011 w 4012"/>
              <a:gd name="T1" fmla="*/ 254 h 505"/>
              <a:gd name="T2" fmla="*/ 2006 w 4012"/>
              <a:gd name="T3" fmla="*/ 0 h 505"/>
              <a:gd name="T4" fmla="*/ 0 w 4012"/>
              <a:gd name="T5" fmla="*/ 254 h 505"/>
              <a:gd name="T6" fmla="*/ 0 w 4012"/>
              <a:gd name="T7" fmla="*/ 250 h 505"/>
              <a:gd name="T8" fmla="*/ 1999 w 4012"/>
              <a:gd name="T9" fmla="*/ 502 h 505"/>
              <a:gd name="T10" fmla="*/ 1999 w 4012"/>
              <a:gd name="T11" fmla="*/ 504 h 505"/>
              <a:gd name="T12" fmla="*/ 2006 w 4012"/>
              <a:gd name="T13" fmla="*/ 503 h 505"/>
              <a:gd name="T14" fmla="*/ 2012 w 4012"/>
              <a:gd name="T15" fmla="*/ 504 h 505"/>
              <a:gd name="T16" fmla="*/ 2012 w 4012"/>
              <a:gd name="T17" fmla="*/ 502 h 505"/>
              <a:gd name="T18" fmla="*/ 4011 w 4012"/>
              <a:gd name="T19" fmla="*/ 250 h 505"/>
              <a:gd name="T20" fmla="*/ 4011 w 4012"/>
              <a:gd name="T21" fmla="*/ 25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2" h="505">
                <a:moveTo>
                  <a:pt x="4011" y="254"/>
                </a:moveTo>
                <a:lnTo>
                  <a:pt x="2006" y="0"/>
                </a:lnTo>
                <a:lnTo>
                  <a:pt x="0" y="254"/>
                </a:lnTo>
                <a:lnTo>
                  <a:pt x="0" y="250"/>
                </a:lnTo>
                <a:lnTo>
                  <a:pt x="1999" y="502"/>
                </a:lnTo>
                <a:lnTo>
                  <a:pt x="1999" y="504"/>
                </a:lnTo>
                <a:lnTo>
                  <a:pt x="2006" y="503"/>
                </a:lnTo>
                <a:lnTo>
                  <a:pt x="2012" y="504"/>
                </a:lnTo>
                <a:lnTo>
                  <a:pt x="2012" y="502"/>
                </a:lnTo>
                <a:lnTo>
                  <a:pt x="4011" y="250"/>
                </a:lnTo>
                <a:lnTo>
                  <a:pt x="4011" y="254"/>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10" name="Freeform 367">
            <a:extLst>
              <a:ext uri="{FF2B5EF4-FFF2-40B4-BE49-F238E27FC236}">
                <a16:creationId xmlns:a16="http://schemas.microsoft.com/office/drawing/2014/main" id="{B0884400-F255-0948-8569-55741B64876C}"/>
              </a:ext>
            </a:extLst>
          </p:cNvPr>
          <p:cNvSpPr>
            <a:spLocks noChangeArrowheads="1"/>
          </p:cNvSpPr>
          <p:nvPr/>
        </p:nvSpPr>
        <p:spPr bwMode="auto">
          <a:xfrm>
            <a:off x="10045765" y="4024242"/>
            <a:ext cx="1223487" cy="541302"/>
          </a:xfrm>
          <a:custGeom>
            <a:avLst/>
            <a:gdLst>
              <a:gd name="T0" fmla="*/ 2181 w 2182"/>
              <a:gd name="T1" fmla="*/ 710 h 964"/>
              <a:gd name="T2" fmla="*/ 169 w 2182"/>
              <a:gd name="T3" fmla="*/ 963 h 964"/>
              <a:gd name="T4" fmla="*/ 0 w 2182"/>
              <a:gd name="T5" fmla="*/ 254 h 964"/>
              <a:gd name="T6" fmla="*/ 2012 w 2182"/>
              <a:gd name="T7" fmla="*/ 0 h 964"/>
              <a:gd name="T8" fmla="*/ 2181 w 2182"/>
              <a:gd name="T9" fmla="*/ 710 h 964"/>
            </a:gdLst>
            <a:ahLst/>
            <a:cxnLst>
              <a:cxn ang="0">
                <a:pos x="T0" y="T1"/>
              </a:cxn>
              <a:cxn ang="0">
                <a:pos x="T2" y="T3"/>
              </a:cxn>
              <a:cxn ang="0">
                <a:pos x="T4" y="T5"/>
              </a:cxn>
              <a:cxn ang="0">
                <a:pos x="T6" y="T7"/>
              </a:cxn>
              <a:cxn ang="0">
                <a:pos x="T8" y="T9"/>
              </a:cxn>
            </a:cxnLst>
            <a:rect l="0" t="0" r="r" b="b"/>
            <a:pathLst>
              <a:path w="2182" h="964">
                <a:moveTo>
                  <a:pt x="2181" y="710"/>
                </a:moveTo>
                <a:lnTo>
                  <a:pt x="169" y="963"/>
                </a:lnTo>
                <a:lnTo>
                  <a:pt x="0" y="254"/>
                </a:lnTo>
                <a:lnTo>
                  <a:pt x="2012" y="0"/>
                </a:lnTo>
                <a:lnTo>
                  <a:pt x="2181" y="710"/>
                </a:lnTo>
              </a:path>
            </a:pathLst>
          </a:custGeom>
          <a:solidFill>
            <a:schemeClr val="accent4"/>
          </a:solidFill>
          <a:ln>
            <a:noFill/>
          </a:ln>
          <a:effectLst/>
        </p:spPr>
        <p:txBody>
          <a:bodyPr wrap="none" anchor="ctr"/>
          <a:lstStyle/>
          <a:p>
            <a:endParaRPr lang="en-US" sz="900"/>
          </a:p>
        </p:txBody>
      </p:sp>
      <p:sp>
        <p:nvSpPr>
          <p:cNvPr id="211" name="Freeform 368">
            <a:extLst>
              <a:ext uri="{FF2B5EF4-FFF2-40B4-BE49-F238E27FC236}">
                <a16:creationId xmlns:a16="http://schemas.microsoft.com/office/drawing/2014/main" id="{4D1F230C-8E71-814D-9425-C36E3B17ED3D}"/>
              </a:ext>
            </a:extLst>
          </p:cNvPr>
          <p:cNvSpPr>
            <a:spLocks noChangeArrowheads="1"/>
          </p:cNvSpPr>
          <p:nvPr/>
        </p:nvSpPr>
        <p:spPr bwMode="auto">
          <a:xfrm>
            <a:off x="10045765" y="4024242"/>
            <a:ext cx="1223487" cy="541302"/>
          </a:xfrm>
          <a:custGeom>
            <a:avLst/>
            <a:gdLst>
              <a:gd name="T0" fmla="*/ 2181 w 2182"/>
              <a:gd name="T1" fmla="*/ 710 h 964"/>
              <a:gd name="T2" fmla="*/ 169 w 2182"/>
              <a:gd name="T3" fmla="*/ 963 h 964"/>
              <a:gd name="T4" fmla="*/ 0 w 2182"/>
              <a:gd name="T5" fmla="*/ 254 h 964"/>
              <a:gd name="T6" fmla="*/ 2012 w 2182"/>
              <a:gd name="T7" fmla="*/ 0 h 964"/>
              <a:gd name="T8" fmla="*/ 2181 w 2182"/>
              <a:gd name="T9" fmla="*/ 710 h 964"/>
            </a:gdLst>
            <a:ahLst/>
            <a:cxnLst>
              <a:cxn ang="0">
                <a:pos x="T0" y="T1"/>
              </a:cxn>
              <a:cxn ang="0">
                <a:pos x="T2" y="T3"/>
              </a:cxn>
              <a:cxn ang="0">
                <a:pos x="T4" y="T5"/>
              </a:cxn>
              <a:cxn ang="0">
                <a:pos x="T6" y="T7"/>
              </a:cxn>
              <a:cxn ang="0">
                <a:pos x="T8" y="T9"/>
              </a:cxn>
            </a:cxnLst>
            <a:rect l="0" t="0" r="r" b="b"/>
            <a:pathLst>
              <a:path w="2182" h="964">
                <a:moveTo>
                  <a:pt x="2181" y="710"/>
                </a:moveTo>
                <a:lnTo>
                  <a:pt x="169" y="963"/>
                </a:lnTo>
                <a:lnTo>
                  <a:pt x="0" y="254"/>
                </a:lnTo>
                <a:lnTo>
                  <a:pt x="2012" y="0"/>
                </a:lnTo>
                <a:lnTo>
                  <a:pt x="2181" y="710"/>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12" name="Freeform 369">
            <a:extLst>
              <a:ext uri="{FF2B5EF4-FFF2-40B4-BE49-F238E27FC236}">
                <a16:creationId xmlns:a16="http://schemas.microsoft.com/office/drawing/2014/main" id="{D50D6C0F-33D4-4A43-8E71-B3EB9AF9FA93}"/>
              </a:ext>
            </a:extLst>
          </p:cNvPr>
          <p:cNvSpPr>
            <a:spLocks noChangeArrowheads="1"/>
          </p:cNvSpPr>
          <p:nvPr/>
        </p:nvSpPr>
        <p:spPr bwMode="auto">
          <a:xfrm>
            <a:off x="8819806" y="4024242"/>
            <a:ext cx="1223487" cy="541302"/>
          </a:xfrm>
          <a:custGeom>
            <a:avLst/>
            <a:gdLst>
              <a:gd name="T0" fmla="*/ 0 w 2182"/>
              <a:gd name="T1" fmla="*/ 710 h 964"/>
              <a:gd name="T2" fmla="*/ 2012 w 2182"/>
              <a:gd name="T3" fmla="*/ 963 h 964"/>
              <a:gd name="T4" fmla="*/ 2181 w 2182"/>
              <a:gd name="T5" fmla="*/ 254 h 964"/>
              <a:gd name="T6" fmla="*/ 169 w 2182"/>
              <a:gd name="T7" fmla="*/ 0 h 964"/>
              <a:gd name="T8" fmla="*/ 0 w 2182"/>
              <a:gd name="T9" fmla="*/ 710 h 964"/>
            </a:gdLst>
            <a:ahLst/>
            <a:cxnLst>
              <a:cxn ang="0">
                <a:pos x="T0" y="T1"/>
              </a:cxn>
              <a:cxn ang="0">
                <a:pos x="T2" y="T3"/>
              </a:cxn>
              <a:cxn ang="0">
                <a:pos x="T4" y="T5"/>
              </a:cxn>
              <a:cxn ang="0">
                <a:pos x="T6" y="T7"/>
              </a:cxn>
              <a:cxn ang="0">
                <a:pos x="T8" y="T9"/>
              </a:cxn>
            </a:cxnLst>
            <a:rect l="0" t="0" r="r" b="b"/>
            <a:pathLst>
              <a:path w="2182" h="964">
                <a:moveTo>
                  <a:pt x="0" y="710"/>
                </a:moveTo>
                <a:lnTo>
                  <a:pt x="2012" y="963"/>
                </a:lnTo>
                <a:lnTo>
                  <a:pt x="2181" y="254"/>
                </a:lnTo>
                <a:lnTo>
                  <a:pt x="169" y="0"/>
                </a:lnTo>
                <a:lnTo>
                  <a:pt x="0" y="710"/>
                </a:lnTo>
              </a:path>
            </a:pathLst>
          </a:custGeom>
          <a:solidFill>
            <a:schemeClr val="accent4"/>
          </a:solidFill>
          <a:ln>
            <a:noFill/>
          </a:ln>
          <a:effectLst/>
        </p:spPr>
        <p:txBody>
          <a:bodyPr wrap="none" anchor="ctr"/>
          <a:lstStyle/>
          <a:p>
            <a:endParaRPr lang="en-US" sz="900"/>
          </a:p>
        </p:txBody>
      </p:sp>
      <p:sp>
        <p:nvSpPr>
          <p:cNvPr id="213" name="Freeform 370">
            <a:extLst>
              <a:ext uri="{FF2B5EF4-FFF2-40B4-BE49-F238E27FC236}">
                <a16:creationId xmlns:a16="http://schemas.microsoft.com/office/drawing/2014/main" id="{A13AD371-805C-A647-97A1-08FC21BC542D}"/>
              </a:ext>
            </a:extLst>
          </p:cNvPr>
          <p:cNvSpPr>
            <a:spLocks noChangeArrowheads="1"/>
          </p:cNvSpPr>
          <p:nvPr/>
        </p:nvSpPr>
        <p:spPr bwMode="auto">
          <a:xfrm>
            <a:off x="8819806" y="4024242"/>
            <a:ext cx="1223487" cy="541302"/>
          </a:xfrm>
          <a:custGeom>
            <a:avLst/>
            <a:gdLst>
              <a:gd name="T0" fmla="*/ 0 w 2182"/>
              <a:gd name="T1" fmla="*/ 710 h 964"/>
              <a:gd name="T2" fmla="*/ 2012 w 2182"/>
              <a:gd name="T3" fmla="*/ 963 h 964"/>
              <a:gd name="T4" fmla="*/ 2181 w 2182"/>
              <a:gd name="T5" fmla="*/ 254 h 964"/>
              <a:gd name="T6" fmla="*/ 169 w 2182"/>
              <a:gd name="T7" fmla="*/ 0 h 964"/>
              <a:gd name="T8" fmla="*/ 0 w 2182"/>
              <a:gd name="T9" fmla="*/ 710 h 964"/>
            </a:gdLst>
            <a:ahLst/>
            <a:cxnLst>
              <a:cxn ang="0">
                <a:pos x="T0" y="T1"/>
              </a:cxn>
              <a:cxn ang="0">
                <a:pos x="T2" y="T3"/>
              </a:cxn>
              <a:cxn ang="0">
                <a:pos x="T4" y="T5"/>
              </a:cxn>
              <a:cxn ang="0">
                <a:pos x="T6" y="T7"/>
              </a:cxn>
              <a:cxn ang="0">
                <a:pos x="T8" y="T9"/>
              </a:cxn>
            </a:cxnLst>
            <a:rect l="0" t="0" r="r" b="b"/>
            <a:pathLst>
              <a:path w="2182" h="964">
                <a:moveTo>
                  <a:pt x="0" y="710"/>
                </a:moveTo>
                <a:lnTo>
                  <a:pt x="2012" y="963"/>
                </a:lnTo>
                <a:lnTo>
                  <a:pt x="2181" y="254"/>
                </a:lnTo>
                <a:lnTo>
                  <a:pt x="169" y="0"/>
                </a:lnTo>
                <a:lnTo>
                  <a:pt x="0" y="710"/>
                </a:lnTo>
              </a:path>
            </a:pathLst>
          </a:custGeom>
          <a:noFill/>
          <a:ln w="1836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14" name="Freeform 371">
            <a:extLst>
              <a:ext uri="{FF2B5EF4-FFF2-40B4-BE49-F238E27FC236}">
                <a16:creationId xmlns:a16="http://schemas.microsoft.com/office/drawing/2014/main" id="{52E4F1CE-3464-0845-8436-188B04C62236}"/>
              </a:ext>
            </a:extLst>
          </p:cNvPr>
          <p:cNvSpPr>
            <a:spLocks noChangeArrowheads="1"/>
          </p:cNvSpPr>
          <p:nvPr/>
        </p:nvSpPr>
        <p:spPr bwMode="auto">
          <a:xfrm>
            <a:off x="2146237" y="2899623"/>
            <a:ext cx="2471" cy="1248204"/>
          </a:xfrm>
          <a:custGeom>
            <a:avLst/>
            <a:gdLst>
              <a:gd name="T0" fmla="*/ 0 w 1"/>
              <a:gd name="T1" fmla="*/ 2225 h 2226"/>
              <a:gd name="T2" fmla="*/ 0 w 1"/>
              <a:gd name="T3" fmla="*/ 0 h 2226"/>
              <a:gd name="T4" fmla="*/ 0 w 1"/>
              <a:gd name="T5" fmla="*/ 2225 h 2226"/>
            </a:gdLst>
            <a:ahLst/>
            <a:cxnLst>
              <a:cxn ang="0">
                <a:pos x="T0" y="T1"/>
              </a:cxn>
              <a:cxn ang="0">
                <a:pos x="T2" y="T3"/>
              </a:cxn>
              <a:cxn ang="0">
                <a:pos x="T4" y="T5"/>
              </a:cxn>
            </a:cxnLst>
            <a:rect l="0" t="0" r="r" b="b"/>
            <a:pathLst>
              <a:path w="1" h="2226">
                <a:moveTo>
                  <a:pt x="0" y="2225"/>
                </a:moveTo>
                <a:lnTo>
                  <a:pt x="0" y="0"/>
                </a:lnTo>
                <a:lnTo>
                  <a:pt x="0" y="2225"/>
                </a:lnTo>
              </a:path>
            </a:pathLst>
          </a:custGeom>
          <a:solidFill>
            <a:srgbClr val="FFFFFF"/>
          </a:solidFill>
          <a:ln w="63500" cap="flat">
            <a:solidFill>
              <a:srgbClr val="FFFFFF"/>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15" name="Line 372">
            <a:extLst>
              <a:ext uri="{FF2B5EF4-FFF2-40B4-BE49-F238E27FC236}">
                <a16:creationId xmlns:a16="http://schemas.microsoft.com/office/drawing/2014/main" id="{E367182A-CCAA-964A-8B32-80B57386C588}"/>
              </a:ext>
            </a:extLst>
          </p:cNvPr>
          <p:cNvSpPr>
            <a:spLocks noChangeShapeType="1"/>
          </p:cNvSpPr>
          <p:nvPr/>
        </p:nvSpPr>
        <p:spPr bwMode="auto">
          <a:xfrm flipV="1">
            <a:off x="2146237" y="2894680"/>
            <a:ext cx="2471" cy="1253147"/>
          </a:xfrm>
          <a:prstGeom prst="line">
            <a:avLst/>
          </a:prstGeom>
          <a:noFill/>
          <a:ln w="63500" cap="flat">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900"/>
          </a:p>
        </p:txBody>
      </p:sp>
      <p:sp>
        <p:nvSpPr>
          <p:cNvPr id="216" name="Freeform 373">
            <a:extLst>
              <a:ext uri="{FF2B5EF4-FFF2-40B4-BE49-F238E27FC236}">
                <a16:creationId xmlns:a16="http://schemas.microsoft.com/office/drawing/2014/main" id="{2E40778A-F1A4-3641-AC4D-C8345C9DBAD7}"/>
              </a:ext>
            </a:extLst>
          </p:cNvPr>
          <p:cNvSpPr>
            <a:spLocks noChangeArrowheads="1"/>
          </p:cNvSpPr>
          <p:nvPr/>
        </p:nvSpPr>
        <p:spPr bwMode="auto">
          <a:xfrm>
            <a:off x="1726049" y="2056775"/>
            <a:ext cx="842846" cy="842848"/>
          </a:xfrm>
          <a:custGeom>
            <a:avLst/>
            <a:gdLst>
              <a:gd name="T0" fmla="*/ 750 w 1502"/>
              <a:gd name="T1" fmla="*/ 0 h 1503"/>
              <a:gd name="T2" fmla="*/ 750 w 1502"/>
              <a:gd name="T3" fmla="*/ 0 h 1503"/>
              <a:gd name="T4" fmla="*/ 1501 w 1502"/>
              <a:gd name="T5" fmla="*/ 751 h 1503"/>
              <a:gd name="T6" fmla="*/ 1501 w 1502"/>
              <a:gd name="T7" fmla="*/ 751 h 1503"/>
              <a:gd name="T8" fmla="*/ 750 w 1502"/>
              <a:gd name="T9" fmla="*/ 1502 h 1503"/>
              <a:gd name="T10" fmla="*/ 750 w 1502"/>
              <a:gd name="T11" fmla="*/ 1502 h 1503"/>
              <a:gd name="T12" fmla="*/ 0 w 1502"/>
              <a:gd name="T13" fmla="*/ 751 h 1503"/>
              <a:gd name="T14" fmla="*/ 0 w 1502"/>
              <a:gd name="T15" fmla="*/ 751 h 1503"/>
              <a:gd name="T16" fmla="*/ 750 w 1502"/>
              <a:gd name="T17" fmla="*/ 0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2" h="1503">
                <a:moveTo>
                  <a:pt x="750" y="0"/>
                </a:moveTo>
                <a:lnTo>
                  <a:pt x="750" y="0"/>
                </a:lnTo>
                <a:cubicBezTo>
                  <a:pt x="1165" y="0"/>
                  <a:pt x="1501" y="336"/>
                  <a:pt x="1501" y="751"/>
                </a:cubicBezTo>
                <a:lnTo>
                  <a:pt x="1501" y="751"/>
                </a:lnTo>
                <a:cubicBezTo>
                  <a:pt x="1501" y="1165"/>
                  <a:pt x="1165" y="1502"/>
                  <a:pt x="750" y="1502"/>
                </a:cubicBezTo>
                <a:lnTo>
                  <a:pt x="750" y="1502"/>
                </a:lnTo>
                <a:cubicBezTo>
                  <a:pt x="335" y="1502"/>
                  <a:pt x="0" y="1165"/>
                  <a:pt x="0" y="751"/>
                </a:cubicBezTo>
                <a:lnTo>
                  <a:pt x="0" y="751"/>
                </a:lnTo>
                <a:cubicBezTo>
                  <a:pt x="0" y="336"/>
                  <a:pt x="335" y="0"/>
                  <a:pt x="750" y="0"/>
                </a:cubicBezTo>
              </a:path>
            </a:pathLst>
          </a:custGeom>
          <a:solidFill>
            <a:srgbClr val="FFFFFF"/>
          </a:solidFill>
          <a:ln w="63500" cap="flat">
            <a:solidFill>
              <a:srgbClr val="FF702F"/>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17" name="Freeform 374">
            <a:extLst>
              <a:ext uri="{FF2B5EF4-FFF2-40B4-BE49-F238E27FC236}">
                <a16:creationId xmlns:a16="http://schemas.microsoft.com/office/drawing/2014/main" id="{A81125C4-4328-AA47-B5A2-8658BBDA87F3}"/>
              </a:ext>
            </a:extLst>
          </p:cNvPr>
          <p:cNvSpPr>
            <a:spLocks noChangeArrowheads="1"/>
          </p:cNvSpPr>
          <p:nvPr/>
        </p:nvSpPr>
        <p:spPr bwMode="auto">
          <a:xfrm>
            <a:off x="1726049" y="2056775"/>
            <a:ext cx="842846" cy="842848"/>
          </a:xfrm>
          <a:custGeom>
            <a:avLst/>
            <a:gdLst>
              <a:gd name="T0" fmla="*/ 750 w 1502"/>
              <a:gd name="T1" fmla="*/ 0 h 1503"/>
              <a:gd name="T2" fmla="*/ 750 w 1502"/>
              <a:gd name="T3" fmla="*/ 0 h 1503"/>
              <a:gd name="T4" fmla="*/ 1501 w 1502"/>
              <a:gd name="T5" fmla="*/ 751 h 1503"/>
              <a:gd name="T6" fmla="*/ 1501 w 1502"/>
              <a:gd name="T7" fmla="*/ 751 h 1503"/>
              <a:gd name="T8" fmla="*/ 750 w 1502"/>
              <a:gd name="T9" fmla="*/ 1502 h 1503"/>
              <a:gd name="T10" fmla="*/ 750 w 1502"/>
              <a:gd name="T11" fmla="*/ 1502 h 1503"/>
              <a:gd name="T12" fmla="*/ 0 w 1502"/>
              <a:gd name="T13" fmla="*/ 751 h 1503"/>
              <a:gd name="T14" fmla="*/ 0 w 1502"/>
              <a:gd name="T15" fmla="*/ 751 h 1503"/>
              <a:gd name="T16" fmla="*/ 750 w 1502"/>
              <a:gd name="T17" fmla="*/ 0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2" h="1503">
                <a:moveTo>
                  <a:pt x="750" y="0"/>
                </a:moveTo>
                <a:lnTo>
                  <a:pt x="750" y="0"/>
                </a:lnTo>
                <a:cubicBezTo>
                  <a:pt x="1165" y="0"/>
                  <a:pt x="1501" y="336"/>
                  <a:pt x="1501" y="751"/>
                </a:cubicBezTo>
                <a:lnTo>
                  <a:pt x="1501" y="751"/>
                </a:lnTo>
                <a:cubicBezTo>
                  <a:pt x="1501" y="1165"/>
                  <a:pt x="1165" y="1502"/>
                  <a:pt x="750" y="1502"/>
                </a:cubicBezTo>
                <a:lnTo>
                  <a:pt x="750" y="1502"/>
                </a:lnTo>
                <a:cubicBezTo>
                  <a:pt x="335" y="1502"/>
                  <a:pt x="0" y="1165"/>
                  <a:pt x="0" y="751"/>
                </a:cubicBezTo>
                <a:lnTo>
                  <a:pt x="0" y="751"/>
                </a:lnTo>
                <a:cubicBezTo>
                  <a:pt x="0" y="336"/>
                  <a:pt x="335" y="0"/>
                  <a:pt x="750" y="0"/>
                </a:cubicBezTo>
              </a:path>
            </a:pathLst>
          </a:custGeom>
          <a:noFill/>
          <a:ln w="635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18" name="Line 375">
            <a:extLst>
              <a:ext uri="{FF2B5EF4-FFF2-40B4-BE49-F238E27FC236}">
                <a16:creationId xmlns:a16="http://schemas.microsoft.com/office/drawing/2014/main" id="{B83D75E1-8321-B04E-AB4B-077310E11EDE}"/>
              </a:ext>
            </a:extLst>
          </p:cNvPr>
          <p:cNvSpPr>
            <a:spLocks noChangeShapeType="1"/>
          </p:cNvSpPr>
          <p:nvPr/>
        </p:nvSpPr>
        <p:spPr bwMode="auto">
          <a:xfrm flipV="1">
            <a:off x="4781061" y="2894680"/>
            <a:ext cx="2471" cy="1253147"/>
          </a:xfrm>
          <a:prstGeom prst="line">
            <a:avLst/>
          </a:prstGeom>
          <a:noFill/>
          <a:ln w="63500" cap="flat">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900"/>
          </a:p>
        </p:txBody>
      </p:sp>
      <p:sp>
        <p:nvSpPr>
          <p:cNvPr id="219" name="Freeform 376">
            <a:extLst>
              <a:ext uri="{FF2B5EF4-FFF2-40B4-BE49-F238E27FC236}">
                <a16:creationId xmlns:a16="http://schemas.microsoft.com/office/drawing/2014/main" id="{A28F1588-3E17-464F-9554-C7EA3BC86795}"/>
              </a:ext>
            </a:extLst>
          </p:cNvPr>
          <p:cNvSpPr>
            <a:spLocks noChangeArrowheads="1"/>
          </p:cNvSpPr>
          <p:nvPr/>
        </p:nvSpPr>
        <p:spPr bwMode="auto">
          <a:xfrm>
            <a:off x="4360873" y="2056775"/>
            <a:ext cx="842846" cy="842848"/>
          </a:xfrm>
          <a:custGeom>
            <a:avLst/>
            <a:gdLst>
              <a:gd name="T0" fmla="*/ 751 w 1502"/>
              <a:gd name="T1" fmla="*/ 0 h 1503"/>
              <a:gd name="T2" fmla="*/ 751 w 1502"/>
              <a:gd name="T3" fmla="*/ 0 h 1503"/>
              <a:gd name="T4" fmla="*/ 1501 w 1502"/>
              <a:gd name="T5" fmla="*/ 751 h 1503"/>
              <a:gd name="T6" fmla="*/ 1501 w 1502"/>
              <a:gd name="T7" fmla="*/ 751 h 1503"/>
              <a:gd name="T8" fmla="*/ 751 w 1502"/>
              <a:gd name="T9" fmla="*/ 1502 h 1503"/>
              <a:gd name="T10" fmla="*/ 751 w 1502"/>
              <a:gd name="T11" fmla="*/ 1502 h 1503"/>
              <a:gd name="T12" fmla="*/ 0 w 1502"/>
              <a:gd name="T13" fmla="*/ 751 h 1503"/>
              <a:gd name="T14" fmla="*/ 0 w 1502"/>
              <a:gd name="T15" fmla="*/ 751 h 1503"/>
              <a:gd name="T16" fmla="*/ 751 w 1502"/>
              <a:gd name="T17" fmla="*/ 0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2" h="1503">
                <a:moveTo>
                  <a:pt x="751" y="0"/>
                </a:moveTo>
                <a:lnTo>
                  <a:pt x="751" y="0"/>
                </a:lnTo>
                <a:cubicBezTo>
                  <a:pt x="1165" y="0"/>
                  <a:pt x="1501" y="336"/>
                  <a:pt x="1501" y="751"/>
                </a:cubicBezTo>
                <a:lnTo>
                  <a:pt x="1501" y="751"/>
                </a:lnTo>
                <a:cubicBezTo>
                  <a:pt x="1501" y="1165"/>
                  <a:pt x="1165" y="1502"/>
                  <a:pt x="751" y="1502"/>
                </a:cubicBezTo>
                <a:lnTo>
                  <a:pt x="751" y="1502"/>
                </a:lnTo>
                <a:cubicBezTo>
                  <a:pt x="336" y="1502"/>
                  <a:pt x="0" y="1165"/>
                  <a:pt x="0" y="751"/>
                </a:cubicBezTo>
                <a:lnTo>
                  <a:pt x="0" y="751"/>
                </a:lnTo>
                <a:cubicBezTo>
                  <a:pt x="0" y="336"/>
                  <a:pt x="336" y="0"/>
                  <a:pt x="751" y="0"/>
                </a:cubicBezTo>
              </a:path>
            </a:pathLst>
          </a:custGeom>
          <a:noFill/>
          <a:ln w="635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20" name="Line 377">
            <a:extLst>
              <a:ext uri="{FF2B5EF4-FFF2-40B4-BE49-F238E27FC236}">
                <a16:creationId xmlns:a16="http://schemas.microsoft.com/office/drawing/2014/main" id="{7E4E6D8D-ED47-704B-B442-5A71ACF776F3}"/>
              </a:ext>
            </a:extLst>
          </p:cNvPr>
          <p:cNvSpPr>
            <a:spLocks noChangeShapeType="1"/>
          </p:cNvSpPr>
          <p:nvPr/>
        </p:nvSpPr>
        <p:spPr bwMode="auto">
          <a:xfrm flipV="1">
            <a:off x="7415885" y="2894680"/>
            <a:ext cx="2471" cy="1253147"/>
          </a:xfrm>
          <a:prstGeom prst="line">
            <a:avLst/>
          </a:prstGeom>
          <a:noFill/>
          <a:ln w="63500" cap="flat">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900"/>
          </a:p>
        </p:txBody>
      </p:sp>
      <p:sp>
        <p:nvSpPr>
          <p:cNvPr id="221" name="Freeform 378">
            <a:extLst>
              <a:ext uri="{FF2B5EF4-FFF2-40B4-BE49-F238E27FC236}">
                <a16:creationId xmlns:a16="http://schemas.microsoft.com/office/drawing/2014/main" id="{A9CF508F-7E21-004B-9CEF-01F50038D832}"/>
              </a:ext>
            </a:extLst>
          </p:cNvPr>
          <p:cNvSpPr>
            <a:spLocks noChangeArrowheads="1"/>
          </p:cNvSpPr>
          <p:nvPr/>
        </p:nvSpPr>
        <p:spPr bwMode="auto">
          <a:xfrm>
            <a:off x="6995697" y="2056775"/>
            <a:ext cx="842846" cy="842848"/>
          </a:xfrm>
          <a:custGeom>
            <a:avLst/>
            <a:gdLst>
              <a:gd name="T0" fmla="*/ 751 w 1503"/>
              <a:gd name="T1" fmla="*/ 0 h 1503"/>
              <a:gd name="T2" fmla="*/ 751 w 1503"/>
              <a:gd name="T3" fmla="*/ 0 h 1503"/>
              <a:gd name="T4" fmla="*/ 1502 w 1503"/>
              <a:gd name="T5" fmla="*/ 751 h 1503"/>
              <a:gd name="T6" fmla="*/ 1502 w 1503"/>
              <a:gd name="T7" fmla="*/ 751 h 1503"/>
              <a:gd name="T8" fmla="*/ 751 w 1503"/>
              <a:gd name="T9" fmla="*/ 1502 h 1503"/>
              <a:gd name="T10" fmla="*/ 751 w 1503"/>
              <a:gd name="T11" fmla="*/ 1502 h 1503"/>
              <a:gd name="T12" fmla="*/ 0 w 1503"/>
              <a:gd name="T13" fmla="*/ 751 h 1503"/>
              <a:gd name="T14" fmla="*/ 0 w 1503"/>
              <a:gd name="T15" fmla="*/ 751 h 1503"/>
              <a:gd name="T16" fmla="*/ 751 w 1503"/>
              <a:gd name="T17" fmla="*/ 0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3" h="1503">
                <a:moveTo>
                  <a:pt x="751" y="0"/>
                </a:moveTo>
                <a:lnTo>
                  <a:pt x="751" y="0"/>
                </a:lnTo>
                <a:cubicBezTo>
                  <a:pt x="1165" y="0"/>
                  <a:pt x="1502" y="336"/>
                  <a:pt x="1502" y="751"/>
                </a:cubicBezTo>
                <a:lnTo>
                  <a:pt x="1502" y="751"/>
                </a:lnTo>
                <a:cubicBezTo>
                  <a:pt x="1502" y="1165"/>
                  <a:pt x="1165" y="1502"/>
                  <a:pt x="751" y="1502"/>
                </a:cubicBezTo>
                <a:lnTo>
                  <a:pt x="751" y="1502"/>
                </a:lnTo>
                <a:cubicBezTo>
                  <a:pt x="336" y="1502"/>
                  <a:pt x="0" y="1165"/>
                  <a:pt x="0" y="751"/>
                </a:cubicBezTo>
                <a:lnTo>
                  <a:pt x="0" y="751"/>
                </a:lnTo>
                <a:cubicBezTo>
                  <a:pt x="0" y="336"/>
                  <a:pt x="336" y="0"/>
                  <a:pt x="751" y="0"/>
                </a:cubicBezTo>
              </a:path>
            </a:pathLst>
          </a:custGeom>
          <a:noFill/>
          <a:ln w="63500" cap="flat">
            <a:solidFill>
              <a:schemeClr val="accent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22" name="Line 379">
            <a:extLst>
              <a:ext uri="{FF2B5EF4-FFF2-40B4-BE49-F238E27FC236}">
                <a16:creationId xmlns:a16="http://schemas.microsoft.com/office/drawing/2014/main" id="{DFC344F4-A61A-1448-9E21-9EC6BE6ECF9D}"/>
              </a:ext>
            </a:extLst>
          </p:cNvPr>
          <p:cNvSpPr>
            <a:spLocks noChangeShapeType="1"/>
          </p:cNvSpPr>
          <p:nvPr/>
        </p:nvSpPr>
        <p:spPr bwMode="auto">
          <a:xfrm flipV="1">
            <a:off x="10050708" y="2894680"/>
            <a:ext cx="2471" cy="1253147"/>
          </a:xfrm>
          <a:prstGeom prst="line">
            <a:avLst/>
          </a:prstGeom>
          <a:noFill/>
          <a:ln w="63500" cap="flat">
            <a:solidFill>
              <a:schemeClr val="accent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900"/>
          </a:p>
        </p:txBody>
      </p:sp>
      <p:sp>
        <p:nvSpPr>
          <p:cNvPr id="223" name="Freeform 380">
            <a:extLst>
              <a:ext uri="{FF2B5EF4-FFF2-40B4-BE49-F238E27FC236}">
                <a16:creationId xmlns:a16="http://schemas.microsoft.com/office/drawing/2014/main" id="{FEA0B770-CFAC-7C42-A2CC-4BD6EA4761D1}"/>
              </a:ext>
            </a:extLst>
          </p:cNvPr>
          <p:cNvSpPr>
            <a:spLocks noChangeArrowheads="1"/>
          </p:cNvSpPr>
          <p:nvPr/>
        </p:nvSpPr>
        <p:spPr bwMode="auto">
          <a:xfrm>
            <a:off x="9630521" y="2056775"/>
            <a:ext cx="842846" cy="842848"/>
          </a:xfrm>
          <a:custGeom>
            <a:avLst/>
            <a:gdLst>
              <a:gd name="T0" fmla="*/ 751 w 1503"/>
              <a:gd name="T1" fmla="*/ 0 h 1503"/>
              <a:gd name="T2" fmla="*/ 751 w 1503"/>
              <a:gd name="T3" fmla="*/ 0 h 1503"/>
              <a:gd name="T4" fmla="*/ 1502 w 1503"/>
              <a:gd name="T5" fmla="*/ 751 h 1503"/>
              <a:gd name="T6" fmla="*/ 1502 w 1503"/>
              <a:gd name="T7" fmla="*/ 751 h 1503"/>
              <a:gd name="T8" fmla="*/ 751 w 1503"/>
              <a:gd name="T9" fmla="*/ 1502 h 1503"/>
              <a:gd name="T10" fmla="*/ 751 w 1503"/>
              <a:gd name="T11" fmla="*/ 1502 h 1503"/>
              <a:gd name="T12" fmla="*/ 0 w 1503"/>
              <a:gd name="T13" fmla="*/ 751 h 1503"/>
              <a:gd name="T14" fmla="*/ 0 w 1503"/>
              <a:gd name="T15" fmla="*/ 751 h 1503"/>
              <a:gd name="T16" fmla="*/ 751 w 1503"/>
              <a:gd name="T17" fmla="*/ 0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3" h="1503">
                <a:moveTo>
                  <a:pt x="751" y="0"/>
                </a:moveTo>
                <a:lnTo>
                  <a:pt x="751" y="0"/>
                </a:lnTo>
                <a:cubicBezTo>
                  <a:pt x="1166" y="0"/>
                  <a:pt x="1502" y="336"/>
                  <a:pt x="1502" y="751"/>
                </a:cubicBezTo>
                <a:lnTo>
                  <a:pt x="1502" y="751"/>
                </a:lnTo>
                <a:cubicBezTo>
                  <a:pt x="1502" y="1165"/>
                  <a:pt x="1166" y="1502"/>
                  <a:pt x="751" y="1502"/>
                </a:cubicBezTo>
                <a:lnTo>
                  <a:pt x="751" y="1502"/>
                </a:lnTo>
                <a:cubicBezTo>
                  <a:pt x="337" y="1502"/>
                  <a:pt x="0" y="1165"/>
                  <a:pt x="0" y="751"/>
                </a:cubicBezTo>
                <a:lnTo>
                  <a:pt x="0" y="751"/>
                </a:lnTo>
                <a:cubicBezTo>
                  <a:pt x="0" y="336"/>
                  <a:pt x="337" y="0"/>
                  <a:pt x="751" y="0"/>
                </a:cubicBezTo>
              </a:path>
            </a:pathLst>
          </a:custGeom>
          <a:noFill/>
          <a:ln w="63500" cap="flat">
            <a:solidFill>
              <a:schemeClr val="accent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grpSp>
        <p:nvGrpSpPr>
          <p:cNvPr id="237" name="Group 236">
            <a:extLst>
              <a:ext uri="{FF2B5EF4-FFF2-40B4-BE49-F238E27FC236}">
                <a16:creationId xmlns:a16="http://schemas.microsoft.com/office/drawing/2014/main" id="{58D23F84-8707-8542-9EE4-41641DB8509E}"/>
              </a:ext>
            </a:extLst>
          </p:cNvPr>
          <p:cNvGrpSpPr/>
          <p:nvPr/>
        </p:nvGrpSpPr>
        <p:grpSpPr>
          <a:xfrm>
            <a:off x="9825695" y="2214572"/>
            <a:ext cx="450025" cy="420333"/>
            <a:chOff x="8657130" y="2323034"/>
            <a:chExt cx="1078109" cy="1006982"/>
          </a:xfrm>
          <a:solidFill>
            <a:srgbClr val="ACC199"/>
          </a:solidFill>
        </p:grpSpPr>
        <p:sp>
          <p:nvSpPr>
            <p:cNvPr id="238" name="Freeform 237">
              <a:extLst>
                <a:ext uri="{FF2B5EF4-FFF2-40B4-BE49-F238E27FC236}">
                  <a16:creationId xmlns:a16="http://schemas.microsoft.com/office/drawing/2014/main" id="{4B1FEA7A-17C9-AC4D-A595-088E1937CE91}"/>
                </a:ext>
              </a:extLst>
            </p:cNvPr>
            <p:cNvSpPr>
              <a:spLocks noChangeArrowheads="1"/>
            </p:cNvSpPr>
            <p:nvPr/>
          </p:nvSpPr>
          <p:spPr bwMode="auto">
            <a:xfrm>
              <a:off x="8657130" y="2323034"/>
              <a:ext cx="1078109" cy="1006982"/>
            </a:xfrm>
            <a:custGeom>
              <a:avLst/>
              <a:gdLst>
                <a:gd name="T0" fmla="*/ 228239 w 1268"/>
                <a:gd name="T1" fmla="*/ 347237 h 1188"/>
                <a:gd name="T2" fmla="*/ 228239 w 1268"/>
                <a:gd name="T3" fmla="*/ 347237 h 1188"/>
                <a:gd name="T4" fmla="*/ 198673 w 1268"/>
                <a:gd name="T5" fmla="*/ 345440 h 1188"/>
                <a:gd name="T6" fmla="*/ 198673 w 1268"/>
                <a:gd name="T7" fmla="*/ 345440 h 1188"/>
                <a:gd name="T8" fmla="*/ 183890 w 1268"/>
                <a:gd name="T9" fmla="*/ 350832 h 1188"/>
                <a:gd name="T10" fmla="*/ 183890 w 1268"/>
                <a:gd name="T11" fmla="*/ 350832 h 1188"/>
                <a:gd name="T12" fmla="*/ 119709 w 1268"/>
                <a:gd name="T13" fmla="*/ 389294 h 1188"/>
                <a:gd name="T14" fmla="*/ 119709 w 1268"/>
                <a:gd name="T15" fmla="*/ 389294 h 1188"/>
                <a:gd name="T16" fmla="*/ 72835 w 1268"/>
                <a:gd name="T17" fmla="*/ 398280 h 1188"/>
                <a:gd name="T18" fmla="*/ 72835 w 1268"/>
                <a:gd name="T19" fmla="*/ 398280 h 1188"/>
                <a:gd name="T20" fmla="*/ 90503 w 1268"/>
                <a:gd name="T21" fmla="*/ 380307 h 1188"/>
                <a:gd name="T22" fmla="*/ 90503 w 1268"/>
                <a:gd name="T23" fmla="*/ 380307 h 1188"/>
                <a:gd name="T24" fmla="*/ 107449 w 1268"/>
                <a:gd name="T25" fmla="*/ 333937 h 1188"/>
                <a:gd name="T26" fmla="*/ 107449 w 1268"/>
                <a:gd name="T27" fmla="*/ 333937 h 1188"/>
                <a:gd name="T28" fmla="*/ 106368 w 1268"/>
                <a:gd name="T29" fmla="*/ 322435 h 1188"/>
                <a:gd name="T30" fmla="*/ 106368 w 1268"/>
                <a:gd name="T31" fmla="*/ 322435 h 1188"/>
                <a:gd name="T32" fmla="*/ 98796 w 1268"/>
                <a:gd name="T33" fmla="*/ 309494 h 1188"/>
                <a:gd name="T34" fmla="*/ 98796 w 1268"/>
                <a:gd name="T35" fmla="*/ 309494 h 1188"/>
                <a:gd name="T36" fmla="*/ 26682 w 1268"/>
                <a:gd name="T37" fmla="*/ 186559 h 1188"/>
                <a:gd name="T38" fmla="*/ 26682 w 1268"/>
                <a:gd name="T39" fmla="*/ 186559 h 1188"/>
                <a:gd name="T40" fmla="*/ 228239 w 1268"/>
                <a:gd name="T41" fmla="*/ 26600 h 1188"/>
                <a:gd name="T42" fmla="*/ 228239 w 1268"/>
                <a:gd name="T43" fmla="*/ 26600 h 1188"/>
                <a:gd name="T44" fmla="*/ 429797 w 1268"/>
                <a:gd name="T45" fmla="*/ 186559 h 1188"/>
                <a:gd name="T46" fmla="*/ 429797 w 1268"/>
                <a:gd name="T47" fmla="*/ 186559 h 1188"/>
                <a:gd name="T48" fmla="*/ 228239 w 1268"/>
                <a:gd name="T49" fmla="*/ 347237 h 1188"/>
                <a:gd name="T50" fmla="*/ 388692 w 1268"/>
                <a:gd name="T51" fmla="*/ 53559 h 1188"/>
                <a:gd name="T52" fmla="*/ 388692 w 1268"/>
                <a:gd name="T53" fmla="*/ 53559 h 1188"/>
                <a:gd name="T54" fmla="*/ 228239 w 1268"/>
                <a:gd name="T55" fmla="*/ 0 h 1188"/>
                <a:gd name="T56" fmla="*/ 228239 w 1268"/>
                <a:gd name="T57" fmla="*/ 0 h 1188"/>
                <a:gd name="T58" fmla="*/ 67787 w 1268"/>
                <a:gd name="T59" fmla="*/ 53559 h 1188"/>
                <a:gd name="T60" fmla="*/ 67787 w 1268"/>
                <a:gd name="T61" fmla="*/ 53559 h 1188"/>
                <a:gd name="T62" fmla="*/ 0 w 1268"/>
                <a:gd name="T63" fmla="*/ 186559 h 1188"/>
                <a:gd name="T64" fmla="*/ 0 w 1268"/>
                <a:gd name="T65" fmla="*/ 186559 h 1188"/>
                <a:gd name="T66" fmla="*/ 80046 w 1268"/>
                <a:gd name="T67" fmla="*/ 329264 h 1188"/>
                <a:gd name="T68" fmla="*/ 80046 w 1268"/>
                <a:gd name="T69" fmla="*/ 329264 h 1188"/>
                <a:gd name="T70" fmla="*/ 80407 w 1268"/>
                <a:gd name="T71" fmla="*/ 333937 h 1188"/>
                <a:gd name="T72" fmla="*/ 80407 w 1268"/>
                <a:gd name="T73" fmla="*/ 333937 h 1188"/>
                <a:gd name="T74" fmla="*/ 38941 w 1268"/>
                <a:gd name="T75" fmla="*/ 388934 h 1188"/>
                <a:gd name="T76" fmla="*/ 38941 w 1268"/>
                <a:gd name="T77" fmla="*/ 388934 h 1188"/>
                <a:gd name="T78" fmla="*/ 28485 w 1268"/>
                <a:gd name="T79" fmla="*/ 406548 h 1188"/>
                <a:gd name="T80" fmla="*/ 28485 w 1268"/>
                <a:gd name="T81" fmla="*/ 406548 h 1188"/>
                <a:gd name="T82" fmla="*/ 34615 w 1268"/>
                <a:gd name="T83" fmla="*/ 421286 h 1188"/>
                <a:gd name="T84" fmla="*/ 34615 w 1268"/>
                <a:gd name="T85" fmla="*/ 421286 h 1188"/>
                <a:gd name="T86" fmla="*/ 48677 w 1268"/>
                <a:gd name="T87" fmla="*/ 426678 h 1188"/>
                <a:gd name="T88" fmla="*/ 48677 w 1268"/>
                <a:gd name="T89" fmla="*/ 426678 h 1188"/>
                <a:gd name="T90" fmla="*/ 49758 w 1268"/>
                <a:gd name="T91" fmla="*/ 426678 h 1188"/>
                <a:gd name="T92" fmla="*/ 49758 w 1268"/>
                <a:gd name="T93" fmla="*/ 426678 h 1188"/>
                <a:gd name="T94" fmla="*/ 199755 w 1268"/>
                <a:gd name="T95" fmla="*/ 372399 h 1188"/>
                <a:gd name="T96" fmla="*/ 199755 w 1268"/>
                <a:gd name="T97" fmla="*/ 372399 h 1188"/>
                <a:gd name="T98" fmla="*/ 228239 w 1268"/>
                <a:gd name="T99" fmla="*/ 374197 h 1188"/>
                <a:gd name="T100" fmla="*/ 228239 w 1268"/>
                <a:gd name="T101" fmla="*/ 374197 h 1188"/>
                <a:gd name="T102" fmla="*/ 388692 w 1268"/>
                <a:gd name="T103" fmla="*/ 320278 h 1188"/>
                <a:gd name="T104" fmla="*/ 388692 w 1268"/>
                <a:gd name="T105" fmla="*/ 320278 h 1188"/>
                <a:gd name="T106" fmla="*/ 456839 w 1268"/>
                <a:gd name="T107" fmla="*/ 186559 h 1188"/>
                <a:gd name="T108" fmla="*/ 456839 w 1268"/>
                <a:gd name="T109" fmla="*/ 186559 h 1188"/>
                <a:gd name="T110" fmla="*/ 388692 w 1268"/>
                <a:gd name="T111" fmla="*/ 53559 h 11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68" h="1188">
                  <a:moveTo>
                    <a:pt x="633" y="966"/>
                  </a:moveTo>
                  <a:lnTo>
                    <a:pt x="633" y="966"/>
                  </a:lnTo>
                  <a:cubicBezTo>
                    <a:pt x="606" y="966"/>
                    <a:pt x="577" y="965"/>
                    <a:pt x="551" y="961"/>
                  </a:cubicBezTo>
                  <a:cubicBezTo>
                    <a:pt x="535" y="959"/>
                    <a:pt x="522" y="965"/>
                    <a:pt x="510" y="976"/>
                  </a:cubicBezTo>
                  <a:cubicBezTo>
                    <a:pt x="458" y="1026"/>
                    <a:pt x="400" y="1062"/>
                    <a:pt x="332" y="1083"/>
                  </a:cubicBezTo>
                  <a:cubicBezTo>
                    <a:pt x="293" y="1095"/>
                    <a:pt x="251" y="1104"/>
                    <a:pt x="202" y="1108"/>
                  </a:cubicBezTo>
                  <a:cubicBezTo>
                    <a:pt x="221" y="1094"/>
                    <a:pt x="237" y="1076"/>
                    <a:pt x="251" y="1058"/>
                  </a:cubicBezTo>
                  <a:cubicBezTo>
                    <a:pt x="282" y="1018"/>
                    <a:pt x="298" y="974"/>
                    <a:pt x="298" y="929"/>
                  </a:cubicBezTo>
                  <a:cubicBezTo>
                    <a:pt x="298" y="917"/>
                    <a:pt x="296" y="907"/>
                    <a:pt x="295" y="897"/>
                  </a:cubicBezTo>
                  <a:cubicBezTo>
                    <a:pt x="293" y="882"/>
                    <a:pt x="286" y="870"/>
                    <a:pt x="274" y="861"/>
                  </a:cubicBezTo>
                  <a:cubicBezTo>
                    <a:pt x="146" y="777"/>
                    <a:pt x="74" y="651"/>
                    <a:pt x="74" y="519"/>
                  </a:cubicBezTo>
                  <a:cubicBezTo>
                    <a:pt x="74" y="273"/>
                    <a:pt x="324" y="74"/>
                    <a:pt x="633" y="74"/>
                  </a:cubicBezTo>
                  <a:cubicBezTo>
                    <a:pt x="942" y="74"/>
                    <a:pt x="1192" y="273"/>
                    <a:pt x="1192" y="519"/>
                  </a:cubicBezTo>
                  <a:cubicBezTo>
                    <a:pt x="1192" y="766"/>
                    <a:pt x="942" y="966"/>
                    <a:pt x="633" y="966"/>
                  </a:cubicBezTo>
                  <a:close/>
                  <a:moveTo>
                    <a:pt x="1078" y="149"/>
                  </a:moveTo>
                  <a:lnTo>
                    <a:pt x="1078" y="149"/>
                  </a:lnTo>
                  <a:cubicBezTo>
                    <a:pt x="958" y="53"/>
                    <a:pt x="801" y="0"/>
                    <a:pt x="633" y="0"/>
                  </a:cubicBezTo>
                  <a:cubicBezTo>
                    <a:pt x="465" y="0"/>
                    <a:pt x="307" y="53"/>
                    <a:pt x="188" y="149"/>
                  </a:cubicBezTo>
                  <a:cubicBezTo>
                    <a:pt x="67" y="248"/>
                    <a:pt x="0" y="380"/>
                    <a:pt x="0" y="519"/>
                  </a:cubicBezTo>
                  <a:cubicBezTo>
                    <a:pt x="0" y="673"/>
                    <a:pt x="80" y="817"/>
                    <a:pt x="222" y="916"/>
                  </a:cubicBezTo>
                  <a:cubicBezTo>
                    <a:pt x="223" y="920"/>
                    <a:pt x="223" y="925"/>
                    <a:pt x="223" y="929"/>
                  </a:cubicBezTo>
                  <a:cubicBezTo>
                    <a:pt x="223" y="974"/>
                    <a:pt x="193" y="1038"/>
                    <a:pt x="108" y="1082"/>
                  </a:cubicBezTo>
                  <a:cubicBezTo>
                    <a:pt x="91" y="1092"/>
                    <a:pt x="79" y="1110"/>
                    <a:pt x="79" y="1131"/>
                  </a:cubicBezTo>
                  <a:cubicBezTo>
                    <a:pt x="79" y="1147"/>
                    <a:pt x="85" y="1162"/>
                    <a:pt x="96" y="1172"/>
                  </a:cubicBezTo>
                  <a:cubicBezTo>
                    <a:pt x="107" y="1183"/>
                    <a:pt x="120" y="1187"/>
                    <a:pt x="135" y="1187"/>
                  </a:cubicBezTo>
                  <a:cubicBezTo>
                    <a:pt x="137" y="1187"/>
                    <a:pt x="137" y="1187"/>
                    <a:pt x="138" y="1187"/>
                  </a:cubicBezTo>
                  <a:cubicBezTo>
                    <a:pt x="268" y="1183"/>
                    <a:pt x="419" y="1160"/>
                    <a:pt x="554" y="1036"/>
                  </a:cubicBezTo>
                  <a:cubicBezTo>
                    <a:pt x="579" y="1039"/>
                    <a:pt x="606" y="1041"/>
                    <a:pt x="633" y="1041"/>
                  </a:cubicBezTo>
                  <a:cubicBezTo>
                    <a:pt x="801" y="1041"/>
                    <a:pt x="959" y="987"/>
                    <a:pt x="1078" y="891"/>
                  </a:cubicBezTo>
                  <a:cubicBezTo>
                    <a:pt x="1199" y="792"/>
                    <a:pt x="1267" y="660"/>
                    <a:pt x="1267" y="519"/>
                  </a:cubicBezTo>
                  <a:cubicBezTo>
                    <a:pt x="1267" y="380"/>
                    <a:pt x="1199" y="248"/>
                    <a:pt x="1078" y="14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39" name="Freeform 238">
              <a:extLst>
                <a:ext uri="{FF2B5EF4-FFF2-40B4-BE49-F238E27FC236}">
                  <a16:creationId xmlns:a16="http://schemas.microsoft.com/office/drawing/2014/main" id="{2ABB7FC8-E06B-0940-96C3-D63EFCC90324}"/>
                </a:ext>
              </a:extLst>
            </p:cNvPr>
            <p:cNvSpPr>
              <a:spLocks noChangeArrowheads="1"/>
            </p:cNvSpPr>
            <p:nvPr/>
          </p:nvSpPr>
          <p:spPr bwMode="auto">
            <a:xfrm>
              <a:off x="8877993" y="2629995"/>
              <a:ext cx="640126" cy="325677"/>
            </a:xfrm>
            <a:custGeom>
              <a:avLst/>
              <a:gdLst>
                <a:gd name="T0" fmla="*/ 228144 w 752"/>
                <a:gd name="T1" fmla="*/ 111067 h 383"/>
                <a:gd name="T2" fmla="*/ 244388 w 752"/>
                <a:gd name="T3" fmla="*/ 95200 h 383"/>
                <a:gd name="T4" fmla="*/ 109740 w 752"/>
                <a:gd name="T5" fmla="*/ 111067 h 383"/>
                <a:gd name="T6" fmla="*/ 93857 w 752"/>
                <a:gd name="T7" fmla="*/ 95200 h 383"/>
                <a:gd name="T8" fmla="*/ 109740 w 752"/>
                <a:gd name="T9" fmla="*/ 111067 h 383"/>
                <a:gd name="T10" fmla="*/ 42596 w 752"/>
                <a:gd name="T11" fmla="*/ 27406 h 383"/>
                <a:gd name="T12" fmla="*/ 26352 w 752"/>
                <a:gd name="T13" fmla="*/ 42912 h 383"/>
                <a:gd name="T14" fmla="*/ 162083 w 752"/>
                <a:gd name="T15" fmla="*/ 27406 h 383"/>
                <a:gd name="T16" fmla="*/ 177244 w 752"/>
                <a:gd name="T17" fmla="*/ 42912 h 383"/>
                <a:gd name="T18" fmla="*/ 162083 w 752"/>
                <a:gd name="T19" fmla="*/ 27406 h 383"/>
                <a:gd name="T20" fmla="*/ 225617 w 752"/>
                <a:gd name="T21" fmla="*/ 68515 h 383"/>
                <a:gd name="T22" fmla="*/ 221285 w 752"/>
                <a:gd name="T23" fmla="*/ 68515 h 383"/>
                <a:gd name="T24" fmla="*/ 203597 w 752"/>
                <a:gd name="T25" fmla="*/ 50845 h 383"/>
                <a:gd name="T26" fmla="*/ 204679 w 752"/>
                <a:gd name="T27" fmla="*/ 24882 h 383"/>
                <a:gd name="T28" fmla="*/ 180132 w 752"/>
                <a:gd name="T29" fmla="*/ 0 h 383"/>
                <a:gd name="T30" fmla="*/ 159195 w 752"/>
                <a:gd name="T31" fmla="*/ 0 h 383"/>
                <a:gd name="T32" fmla="*/ 135009 w 752"/>
                <a:gd name="T33" fmla="*/ 45436 h 383"/>
                <a:gd name="T34" fmla="*/ 135731 w 752"/>
                <a:gd name="T35" fmla="*/ 51206 h 383"/>
                <a:gd name="T36" fmla="*/ 118043 w 752"/>
                <a:gd name="T37" fmla="*/ 68876 h 383"/>
                <a:gd name="T38" fmla="*/ 91330 w 752"/>
                <a:gd name="T39" fmla="*/ 68515 h 383"/>
                <a:gd name="T40" fmla="*/ 86637 w 752"/>
                <a:gd name="T41" fmla="*/ 68876 h 383"/>
                <a:gd name="T42" fmla="*/ 68948 w 752"/>
                <a:gd name="T43" fmla="*/ 51206 h 383"/>
                <a:gd name="T44" fmla="*/ 69309 w 752"/>
                <a:gd name="T45" fmla="*/ 24882 h 383"/>
                <a:gd name="T46" fmla="*/ 44762 w 752"/>
                <a:gd name="T47" fmla="*/ 0 h 383"/>
                <a:gd name="T48" fmla="*/ 23825 w 752"/>
                <a:gd name="T49" fmla="*/ 0 h 383"/>
                <a:gd name="T50" fmla="*/ 0 w 752"/>
                <a:gd name="T51" fmla="*/ 45436 h 383"/>
                <a:gd name="T52" fmla="*/ 23825 w 752"/>
                <a:gd name="T53" fmla="*/ 69597 h 383"/>
                <a:gd name="T54" fmla="*/ 44762 w 752"/>
                <a:gd name="T55" fmla="*/ 69597 h 383"/>
                <a:gd name="T56" fmla="*/ 67866 w 752"/>
                <a:gd name="T57" fmla="*/ 87988 h 383"/>
                <a:gd name="T58" fmla="*/ 67144 w 752"/>
                <a:gd name="T59" fmla="*/ 92315 h 383"/>
                <a:gd name="T60" fmla="*/ 67144 w 752"/>
                <a:gd name="T61" fmla="*/ 113230 h 383"/>
                <a:gd name="T62" fmla="*/ 112267 w 752"/>
                <a:gd name="T63" fmla="*/ 137751 h 383"/>
                <a:gd name="T64" fmla="*/ 136814 w 752"/>
                <a:gd name="T65" fmla="*/ 113230 h 383"/>
                <a:gd name="T66" fmla="*/ 136814 w 752"/>
                <a:gd name="T67" fmla="*/ 92315 h 383"/>
                <a:gd name="T68" fmla="*/ 155585 w 752"/>
                <a:gd name="T69" fmla="*/ 69597 h 383"/>
                <a:gd name="T70" fmla="*/ 159195 w 752"/>
                <a:gd name="T71" fmla="*/ 69597 h 383"/>
                <a:gd name="T72" fmla="*/ 180132 w 752"/>
                <a:gd name="T73" fmla="*/ 69597 h 383"/>
                <a:gd name="T74" fmla="*/ 202153 w 752"/>
                <a:gd name="T75" fmla="*/ 87267 h 383"/>
                <a:gd name="T76" fmla="*/ 201431 w 752"/>
                <a:gd name="T77" fmla="*/ 92315 h 383"/>
                <a:gd name="T78" fmla="*/ 201431 w 752"/>
                <a:gd name="T79" fmla="*/ 113230 h 383"/>
                <a:gd name="T80" fmla="*/ 246193 w 752"/>
                <a:gd name="T81" fmla="*/ 137751 h 383"/>
                <a:gd name="T82" fmla="*/ 271101 w 752"/>
                <a:gd name="T83" fmla="*/ 113230 h 383"/>
                <a:gd name="T84" fmla="*/ 271101 w 752"/>
                <a:gd name="T85" fmla="*/ 92315 h 3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52" h="383">
                  <a:moveTo>
                    <a:pt x="677" y="308"/>
                  </a:moveTo>
                  <a:lnTo>
                    <a:pt x="632" y="308"/>
                  </a:lnTo>
                  <a:lnTo>
                    <a:pt x="632" y="264"/>
                  </a:lnTo>
                  <a:lnTo>
                    <a:pt x="677" y="264"/>
                  </a:lnTo>
                  <a:lnTo>
                    <a:pt x="677" y="308"/>
                  </a:lnTo>
                  <a:close/>
                  <a:moveTo>
                    <a:pt x="304" y="308"/>
                  </a:moveTo>
                  <a:lnTo>
                    <a:pt x="260" y="308"/>
                  </a:lnTo>
                  <a:lnTo>
                    <a:pt x="260" y="264"/>
                  </a:lnTo>
                  <a:lnTo>
                    <a:pt x="304" y="264"/>
                  </a:lnTo>
                  <a:lnTo>
                    <a:pt x="304" y="308"/>
                  </a:lnTo>
                  <a:close/>
                  <a:moveTo>
                    <a:pt x="73" y="76"/>
                  </a:moveTo>
                  <a:lnTo>
                    <a:pt x="118" y="76"/>
                  </a:lnTo>
                  <a:lnTo>
                    <a:pt x="118" y="119"/>
                  </a:lnTo>
                  <a:lnTo>
                    <a:pt x="73" y="119"/>
                  </a:lnTo>
                  <a:lnTo>
                    <a:pt x="73" y="76"/>
                  </a:lnTo>
                  <a:close/>
                  <a:moveTo>
                    <a:pt x="449" y="76"/>
                  </a:moveTo>
                  <a:lnTo>
                    <a:pt x="491" y="76"/>
                  </a:lnTo>
                  <a:lnTo>
                    <a:pt x="491" y="119"/>
                  </a:lnTo>
                  <a:lnTo>
                    <a:pt x="449" y="119"/>
                  </a:lnTo>
                  <a:lnTo>
                    <a:pt x="449" y="76"/>
                  </a:lnTo>
                  <a:close/>
                  <a:moveTo>
                    <a:pt x="682" y="190"/>
                  </a:moveTo>
                  <a:lnTo>
                    <a:pt x="625" y="190"/>
                  </a:lnTo>
                  <a:cubicBezTo>
                    <a:pt x="622" y="190"/>
                    <a:pt x="617" y="190"/>
                    <a:pt x="613" y="190"/>
                  </a:cubicBezTo>
                  <a:lnTo>
                    <a:pt x="564" y="141"/>
                  </a:lnTo>
                  <a:cubicBezTo>
                    <a:pt x="565" y="137"/>
                    <a:pt x="567" y="132"/>
                    <a:pt x="567" y="126"/>
                  </a:cubicBezTo>
                  <a:lnTo>
                    <a:pt x="567" y="69"/>
                  </a:lnTo>
                  <a:cubicBezTo>
                    <a:pt x="567" y="32"/>
                    <a:pt x="536" y="0"/>
                    <a:pt x="499" y="0"/>
                  </a:cubicBezTo>
                  <a:lnTo>
                    <a:pt x="441" y="0"/>
                  </a:lnTo>
                  <a:cubicBezTo>
                    <a:pt x="404" y="0"/>
                    <a:pt x="374" y="32"/>
                    <a:pt x="374" y="69"/>
                  </a:cubicBezTo>
                  <a:lnTo>
                    <a:pt x="374" y="126"/>
                  </a:lnTo>
                  <a:cubicBezTo>
                    <a:pt x="374" y="132"/>
                    <a:pt x="374" y="137"/>
                    <a:pt x="376" y="142"/>
                  </a:cubicBezTo>
                  <a:lnTo>
                    <a:pt x="327" y="191"/>
                  </a:lnTo>
                  <a:cubicBezTo>
                    <a:pt x="323" y="190"/>
                    <a:pt x="317" y="190"/>
                    <a:pt x="311" y="190"/>
                  </a:cubicBezTo>
                  <a:lnTo>
                    <a:pt x="253" y="190"/>
                  </a:lnTo>
                  <a:cubicBezTo>
                    <a:pt x="248" y="190"/>
                    <a:pt x="244" y="190"/>
                    <a:pt x="240" y="191"/>
                  </a:cubicBezTo>
                  <a:lnTo>
                    <a:pt x="191" y="142"/>
                  </a:lnTo>
                  <a:cubicBezTo>
                    <a:pt x="191" y="137"/>
                    <a:pt x="192" y="132"/>
                    <a:pt x="192" y="126"/>
                  </a:cubicBezTo>
                  <a:lnTo>
                    <a:pt x="192" y="69"/>
                  </a:lnTo>
                  <a:cubicBezTo>
                    <a:pt x="192" y="32"/>
                    <a:pt x="161" y="0"/>
                    <a:pt x="124" y="0"/>
                  </a:cubicBezTo>
                  <a:lnTo>
                    <a:pt x="66" y="0"/>
                  </a:lnTo>
                  <a:cubicBezTo>
                    <a:pt x="29" y="0"/>
                    <a:pt x="0" y="32"/>
                    <a:pt x="0" y="69"/>
                  </a:cubicBezTo>
                  <a:lnTo>
                    <a:pt x="0" y="126"/>
                  </a:lnTo>
                  <a:cubicBezTo>
                    <a:pt x="0" y="163"/>
                    <a:pt x="29" y="193"/>
                    <a:pt x="66" y="193"/>
                  </a:cubicBezTo>
                  <a:lnTo>
                    <a:pt x="124" y="193"/>
                  </a:lnTo>
                  <a:cubicBezTo>
                    <a:pt x="129" y="193"/>
                    <a:pt x="132" y="193"/>
                    <a:pt x="136" y="193"/>
                  </a:cubicBezTo>
                  <a:lnTo>
                    <a:pt x="188" y="244"/>
                  </a:lnTo>
                  <a:cubicBezTo>
                    <a:pt x="186" y="248"/>
                    <a:pt x="186" y="252"/>
                    <a:pt x="186" y="256"/>
                  </a:cubicBezTo>
                  <a:lnTo>
                    <a:pt x="186" y="314"/>
                  </a:lnTo>
                  <a:cubicBezTo>
                    <a:pt x="186" y="351"/>
                    <a:pt x="216" y="382"/>
                    <a:pt x="253" y="382"/>
                  </a:cubicBezTo>
                  <a:lnTo>
                    <a:pt x="311" y="382"/>
                  </a:lnTo>
                  <a:cubicBezTo>
                    <a:pt x="348" y="382"/>
                    <a:pt x="379" y="351"/>
                    <a:pt x="379" y="314"/>
                  </a:cubicBezTo>
                  <a:lnTo>
                    <a:pt x="379" y="256"/>
                  </a:lnTo>
                  <a:cubicBezTo>
                    <a:pt x="379" y="253"/>
                    <a:pt x="377" y="249"/>
                    <a:pt x="377" y="246"/>
                  </a:cubicBezTo>
                  <a:lnTo>
                    <a:pt x="431" y="193"/>
                  </a:lnTo>
                  <a:cubicBezTo>
                    <a:pt x="434" y="193"/>
                    <a:pt x="438" y="193"/>
                    <a:pt x="441" y="193"/>
                  </a:cubicBezTo>
                  <a:lnTo>
                    <a:pt x="499" y="193"/>
                  </a:lnTo>
                  <a:cubicBezTo>
                    <a:pt x="503" y="193"/>
                    <a:pt x="506" y="193"/>
                    <a:pt x="511" y="193"/>
                  </a:cubicBezTo>
                  <a:lnTo>
                    <a:pt x="560" y="242"/>
                  </a:lnTo>
                  <a:cubicBezTo>
                    <a:pt x="558" y="246"/>
                    <a:pt x="558" y="252"/>
                    <a:pt x="558" y="256"/>
                  </a:cubicBezTo>
                  <a:lnTo>
                    <a:pt x="558" y="314"/>
                  </a:lnTo>
                  <a:cubicBezTo>
                    <a:pt x="558" y="351"/>
                    <a:pt x="588" y="382"/>
                    <a:pt x="625" y="382"/>
                  </a:cubicBezTo>
                  <a:lnTo>
                    <a:pt x="682" y="382"/>
                  </a:lnTo>
                  <a:cubicBezTo>
                    <a:pt x="721" y="382"/>
                    <a:pt x="751" y="351"/>
                    <a:pt x="751" y="314"/>
                  </a:cubicBezTo>
                  <a:lnTo>
                    <a:pt x="751" y="256"/>
                  </a:lnTo>
                  <a:cubicBezTo>
                    <a:pt x="751" y="219"/>
                    <a:pt x="721" y="190"/>
                    <a:pt x="682" y="19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grpSp>
      <p:grpSp>
        <p:nvGrpSpPr>
          <p:cNvPr id="240" name="Group 239">
            <a:extLst>
              <a:ext uri="{FF2B5EF4-FFF2-40B4-BE49-F238E27FC236}">
                <a16:creationId xmlns:a16="http://schemas.microsoft.com/office/drawing/2014/main" id="{A87E6296-D153-284D-824E-7339E5FBBC10}"/>
              </a:ext>
            </a:extLst>
          </p:cNvPr>
          <p:cNvGrpSpPr/>
          <p:nvPr/>
        </p:nvGrpSpPr>
        <p:grpSpPr>
          <a:xfrm>
            <a:off x="1921225" y="2245978"/>
            <a:ext cx="450025" cy="450024"/>
            <a:chOff x="5123329" y="2255652"/>
            <a:chExt cx="1078109" cy="1078108"/>
          </a:xfrm>
          <a:solidFill>
            <a:schemeClr val="accent1"/>
          </a:solidFill>
        </p:grpSpPr>
        <p:sp>
          <p:nvSpPr>
            <p:cNvPr id="241" name="Freeform 240">
              <a:extLst>
                <a:ext uri="{FF2B5EF4-FFF2-40B4-BE49-F238E27FC236}">
                  <a16:creationId xmlns:a16="http://schemas.microsoft.com/office/drawing/2014/main" id="{61259E4D-B4E7-2D46-A68D-1D6F749A4EAB}"/>
                </a:ext>
              </a:extLst>
            </p:cNvPr>
            <p:cNvSpPr>
              <a:spLocks noChangeArrowheads="1"/>
            </p:cNvSpPr>
            <p:nvPr/>
          </p:nvSpPr>
          <p:spPr bwMode="auto">
            <a:xfrm>
              <a:off x="5317988" y="2446566"/>
              <a:ext cx="688792" cy="688792"/>
            </a:xfrm>
            <a:custGeom>
              <a:avLst/>
              <a:gdLst>
                <a:gd name="T0" fmla="*/ 206484 w 812"/>
                <a:gd name="T1" fmla="*/ 78781 h 812"/>
                <a:gd name="T2" fmla="*/ 197132 w 812"/>
                <a:gd name="T3" fmla="*/ 47125 h 812"/>
                <a:gd name="T4" fmla="*/ 191736 w 812"/>
                <a:gd name="T5" fmla="*/ 35613 h 812"/>
                <a:gd name="T6" fmla="*/ 244616 w 812"/>
                <a:gd name="T7" fmla="*/ 78781 h 812"/>
                <a:gd name="T8" fmla="*/ 191736 w 812"/>
                <a:gd name="T9" fmla="*/ 255767 h 812"/>
                <a:gd name="T10" fmla="*/ 197132 w 812"/>
                <a:gd name="T11" fmla="*/ 244616 h 812"/>
                <a:gd name="T12" fmla="*/ 244975 w 812"/>
                <a:gd name="T13" fmla="*/ 212240 h 812"/>
                <a:gd name="T14" fmla="*/ 191736 w 812"/>
                <a:gd name="T15" fmla="*/ 255767 h 812"/>
                <a:gd name="T16" fmla="*/ 84896 w 812"/>
                <a:gd name="T17" fmla="*/ 212240 h 812"/>
                <a:gd name="T18" fmla="*/ 94968 w 812"/>
                <a:gd name="T19" fmla="*/ 244616 h 812"/>
                <a:gd name="T20" fmla="*/ 100005 w 812"/>
                <a:gd name="T21" fmla="*/ 255767 h 812"/>
                <a:gd name="T22" fmla="*/ 46405 w 812"/>
                <a:gd name="T23" fmla="*/ 212240 h 812"/>
                <a:gd name="T24" fmla="*/ 100005 w 812"/>
                <a:gd name="T25" fmla="*/ 35613 h 812"/>
                <a:gd name="T26" fmla="*/ 94968 w 812"/>
                <a:gd name="T27" fmla="*/ 47125 h 812"/>
                <a:gd name="T28" fmla="*/ 47484 w 812"/>
                <a:gd name="T29" fmla="*/ 78781 h 812"/>
                <a:gd name="T30" fmla="*/ 100005 w 812"/>
                <a:gd name="T31" fmla="*/ 35613 h 812"/>
                <a:gd name="T32" fmla="*/ 26620 w 812"/>
                <a:gd name="T33" fmla="*/ 146050 h 812"/>
                <a:gd name="T34" fmla="*/ 79860 w 812"/>
                <a:gd name="T35" fmla="*/ 105401 h 812"/>
                <a:gd name="T36" fmla="*/ 77701 w 812"/>
                <a:gd name="T37" fmla="*/ 146050 h 812"/>
                <a:gd name="T38" fmla="*/ 79860 w 812"/>
                <a:gd name="T39" fmla="*/ 185260 h 812"/>
                <a:gd name="T40" fmla="*/ 33095 w 812"/>
                <a:gd name="T41" fmla="*/ 185260 h 812"/>
                <a:gd name="T42" fmla="*/ 100005 w 812"/>
                <a:gd name="T43" fmla="*/ 35613 h 812"/>
                <a:gd name="T44" fmla="*/ 146050 w 812"/>
                <a:gd name="T45" fmla="*/ 264761 h 812"/>
                <a:gd name="T46" fmla="*/ 179505 w 812"/>
                <a:gd name="T47" fmla="*/ 212240 h 812"/>
                <a:gd name="T48" fmla="*/ 146050 w 812"/>
                <a:gd name="T49" fmla="*/ 264761 h 812"/>
                <a:gd name="T50" fmla="*/ 187059 w 812"/>
                <a:gd name="T51" fmla="*/ 146050 h 812"/>
                <a:gd name="T52" fmla="*/ 107199 w 812"/>
                <a:gd name="T53" fmla="*/ 185260 h 812"/>
                <a:gd name="T54" fmla="*/ 104321 w 812"/>
                <a:gd name="T55" fmla="*/ 146050 h 812"/>
                <a:gd name="T56" fmla="*/ 107199 w 812"/>
                <a:gd name="T57" fmla="*/ 105401 h 812"/>
                <a:gd name="T58" fmla="*/ 184181 w 812"/>
                <a:gd name="T59" fmla="*/ 105401 h 812"/>
                <a:gd name="T60" fmla="*/ 265120 w 812"/>
                <a:gd name="T61" fmla="*/ 146050 h 812"/>
                <a:gd name="T62" fmla="*/ 258285 w 812"/>
                <a:gd name="T63" fmla="*/ 185260 h 812"/>
                <a:gd name="T64" fmla="*/ 211521 w 812"/>
                <a:gd name="T65" fmla="*/ 185260 h 812"/>
                <a:gd name="T66" fmla="*/ 214039 w 812"/>
                <a:gd name="T67" fmla="*/ 146050 h 812"/>
                <a:gd name="T68" fmla="*/ 257926 w 812"/>
                <a:gd name="T69" fmla="*/ 105401 h 812"/>
                <a:gd name="T70" fmla="*/ 265120 w 812"/>
                <a:gd name="T71" fmla="*/ 146050 h 812"/>
                <a:gd name="T72" fmla="*/ 112595 w 812"/>
                <a:gd name="T73" fmla="*/ 78781 h 812"/>
                <a:gd name="T74" fmla="*/ 146050 w 812"/>
                <a:gd name="T75" fmla="*/ 26620 h 812"/>
                <a:gd name="T76" fmla="*/ 179505 w 812"/>
                <a:gd name="T77" fmla="*/ 78781 h 812"/>
                <a:gd name="T78" fmla="*/ 12950 w 812"/>
                <a:gd name="T79" fmla="*/ 85616 h 812"/>
                <a:gd name="T80" fmla="*/ 12231 w 812"/>
                <a:gd name="T81" fmla="*/ 87414 h 812"/>
                <a:gd name="T82" fmla="*/ 0 w 812"/>
                <a:gd name="T83" fmla="*/ 146050 h 812"/>
                <a:gd name="T84" fmla="*/ 146050 w 812"/>
                <a:gd name="T85" fmla="*/ 291740 h 812"/>
                <a:gd name="T86" fmla="*/ 291740 w 812"/>
                <a:gd name="T87" fmla="*/ 146050 h 812"/>
                <a:gd name="T88" fmla="*/ 279509 w 812"/>
                <a:gd name="T89" fmla="*/ 87414 h 812"/>
                <a:gd name="T90" fmla="*/ 278430 w 812"/>
                <a:gd name="T91" fmla="*/ 85616 h 812"/>
                <a:gd name="T92" fmla="*/ 146050 w 812"/>
                <a:gd name="T93" fmla="*/ 0 h 81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12" h="812">
                  <a:moveTo>
                    <a:pt x="680" y="219"/>
                  </a:moveTo>
                  <a:lnTo>
                    <a:pt x="574" y="219"/>
                  </a:lnTo>
                  <a:cubicBezTo>
                    <a:pt x="567" y="187"/>
                    <a:pt x="558" y="157"/>
                    <a:pt x="548" y="131"/>
                  </a:cubicBezTo>
                  <a:cubicBezTo>
                    <a:pt x="542" y="120"/>
                    <a:pt x="537" y="110"/>
                    <a:pt x="533" y="99"/>
                  </a:cubicBezTo>
                  <a:cubicBezTo>
                    <a:pt x="592" y="124"/>
                    <a:pt x="643" y="166"/>
                    <a:pt x="680" y="219"/>
                  </a:cubicBezTo>
                  <a:close/>
                  <a:moveTo>
                    <a:pt x="533" y="711"/>
                  </a:moveTo>
                  <a:lnTo>
                    <a:pt x="533" y="711"/>
                  </a:lnTo>
                  <a:cubicBezTo>
                    <a:pt x="537" y="702"/>
                    <a:pt x="542" y="692"/>
                    <a:pt x="548" y="680"/>
                  </a:cubicBezTo>
                  <a:cubicBezTo>
                    <a:pt x="558" y="653"/>
                    <a:pt x="569" y="622"/>
                    <a:pt x="576" y="590"/>
                  </a:cubicBezTo>
                  <a:lnTo>
                    <a:pt x="681" y="590"/>
                  </a:lnTo>
                  <a:cubicBezTo>
                    <a:pt x="646" y="643"/>
                    <a:pt x="594" y="685"/>
                    <a:pt x="533" y="711"/>
                  </a:cubicBezTo>
                  <a:close/>
                  <a:moveTo>
                    <a:pt x="129" y="590"/>
                  </a:moveTo>
                  <a:lnTo>
                    <a:pt x="236" y="590"/>
                  </a:lnTo>
                  <a:cubicBezTo>
                    <a:pt x="243" y="622"/>
                    <a:pt x="252" y="653"/>
                    <a:pt x="264" y="680"/>
                  </a:cubicBezTo>
                  <a:cubicBezTo>
                    <a:pt x="268" y="692"/>
                    <a:pt x="273" y="702"/>
                    <a:pt x="278" y="711"/>
                  </a:cubicBezTo>
                  <a:cubicBezTo>
                    <a:pt x="217" y="685"/>
                    <a:pt x="166" y="643"/>
                    <a:pt x="129" y="590"/>
                  </a:cubicBezTo>
                  <a:close/>
                  <a:moveTo>
                    <a:pt x="278" y="99"/>
                  </a:moveTo>
                  <a:lnTo>
                    <a:pt x="278" y="99"/>
                  </a:lnTo>
                  <a:cubicBezTo>
                    <a:pt x="273" y="110"/>
                    <a:pt x="268" y="120"/>
                    <a:pt x="264" y="131"/>
                  </a:cubicBezTo>
                  <a:cubicBezTo>
                    <a:pt x="252" y="157"/>
                    <a:pt x="243" y="187"/>
                    <a:pt x="236" y="219"/>
                  </a:cubicBezTo>
                  <a:lnTo>
                    <a:pt x="132" y="219"/>
                  </a:lnTo>
                  <a:cubicBezTo>
                    <a:pt x="167" y="166"/>
                    <a:pt x="217" y="124"/>
                    <a:pt x="278" y="99"/>
                  </a:cubicBezTo>
                  <a:lnTo>
                    <a:pt x="74" y="406"/>
                  </a:lnTo>
                  <a:cubicBezTo>
                    <a:pt x="74" y="366"/>
                    <a:pt x="82" y="329"/>
                    <a:pt x="93" y="293"/>
                  </a:cubicBezTo>
                  <a:lnTo>
                    <a:pt x="222" y="293"/>
                  </a:lnTo>
                  <a:cubicBezTo>
                    <a:pt x="217" y="329"/>
                    <a:pt x="216" y="367"/>
                    <a:pt x="216" y="406"/>
                  </a:cubicBezTo>
                  <a:cubicBezTo>
                    <a:pt x="216" y="443"/>
                    <a:pt x="217" y="480"/>
                    <a:pt x="222" y="515"/>
                  </a:cubicBezTo>
                  <a:lnTo>
                    <a:pt x="92" y="515"/>
                  </a:lnTo>
                  <a:cubicBezTo>
                    <a:pt x="80" y="480"/>
                    <a:pt x="74" y="444"/>
                    <a:pt x="74" y="406"/>
                  </a:cubicBezTo>
                  <a:lnTo>
                    <a:pt x="278" y="99"/>
                  </a:lnTo>
                  <a:close/>
                  <a:moveTo>
                    <a:pt x="406" y="736"/>
                  </a:moveTo>
                  <a:lnTo>
                    <a:pt x="406" y="736"/>
                  </a:lnTo>
                  <a:cubicBezTo>
                    <a:pt x="375" y="736"/>
                    <a:pt x="336" y="683"/>
                    <a:pt x="311" y="590"/>
                  </a:cubicBezTo>
                  <a:lnTo>
                    <a:pt x="499" y="590"/>
                  </a:lnTo>
                  <a:cubicBezTo>
                    <a:pt x="476" y="683"/>
                    <a:pt x="435" y="736"/>
                    <a:pt x="406" y="736"/>
                  </a:cubicBezTo>
                  <a:close/>
                  <a:moveTo>
                    <a:pt x="520" y="406"/>
                  </a:moveTo>
                  <a:lnTo>
                    <a:pt x="520" y="406"/>
                  </a:lnTo>
                  <a:cubicBezTo>
                    <a:pt x="520" y="444"/>
                    <a:pt x="518" y="481"/>
                    <a:pt x="514" y="515"/>
                  </a:cubicBezTo>
                  <a:lnTo>
                    <a:pt x="298" y="515"/>
                  </a:lnTo>
                  <a:cubicBezTo>
                    <a:pt x="293" y="481"/>
                    <a:pt x="290" y="444"/>
                    <a:pt x="290" y="406"/>
                  </a:cubicBezTo>
                  <a:cubicBezTo>
                    <a:pt x="290" y="364"/>
                    <a:pt x="293" y="327"/>
                    <a:pt x="298" y="293"/>
                  </a:cubicBezTo>
                  <a:lnTo>
                    <a:pt x="512" y="293"/>
                  </a:lnTo>
                  <a:cubicBezTo>
                    <a:pt x="518" y="327"/>
                    <a:pt x="520" y="364"/>
                    <a:pt x="520" y="406"/>
                  </a:cubicBezTo>
                  <a:close/>
                  <a:moveTo>
                    <a:pt x="737" y="406"/>
                  </a:moveTo>
                  <a:lnTo>
                    <a:pt x="737" y="406"/>
                  </a:lnTo>
                  <a:cubicBezTo>
                    <a:pt x="737" y="444"/>
                    <a:pt x="730" y="480"/>
                    <a:pt x="718" y="515"/>
                  </a:cubicBezTo>
                  <a:lnTo>
                    <a:pt x="588" y="515"/>
                  </a:lnTo>
                  <a:cubicBezTo>
                    <a:pt x="592" y="480"/>
                    <a:pt x="595" y="443"/>
                    <a:pt x="595" y="406"/>
                  </a:cubicBezTo>
                  <a:cubicBezTo>
                    <a:pt x="595" y="367"/>
                    <a:pt x="592" y="329"/>
                    <a:pt x="588" y="293"/>
                  </a:cubicBezTo>
                  <a:lnTo>
                    <a:pt x="717" y="293"/>
                  </a:lnTo>
                  <a:cubicBezTo>
                    <a:pt x="730" y="329"/>
                    <a:pt x="737" y="366"/>
                    <a:pt x="737" y="406"/>
                  </a:cubicBezTo>
                  <a:close/>
                  <a:moveTo>
                    <a:pt x="499" y="219"/>
                  </a:moveTo>
                  <a:lnTo>
                    <a:pt x="313" y="219"/>
                  </a:lnTo>
                  <a:cubicBezTo>
                    <a:pt x="336" y="127"/>
                    <a:pt x="375" y="74"/>
                    <a:pt x="406" y="74"/>
                  </a:cubicBezTo>
                  <a:cubicBezTo>
                    <a:pt x="435" y="74"/>
                    <a:pt x="474" y="127"/>
                    <a:pt x="499" y="219"/>
                  </a:cubicBezTo>
                  <a:close/>
                  <a:moveTo>
                    <a:pt x="36" y="238"/>
                  </a:moveTo>
                  <a:lnTo>
                    <a:pt x="36" y="238"/>
                  </a:lnTo>
                  <a:cubicBezTo>
                    <a:pt x="34" y="240"/>
                    <a:pt x="34" y="241"/>
                    <a:pt x="34" y="243"/>
                  </a:cubicBezTo>
                  <a:cubicBezTo>
                    <a:pt x="12" y="293"/>
                    <a:pt x="0" y="348"/>
                    <a:pt x="0" y="406"/>
                  </a:cubicBezTo>
                  <a:cubicBezTo>
                    <a:pt x="0" y="629"/>
                    <a:pt x="182" y="811"/>
                    <a:pt x="406" y="811"/>
                  </a:cubicBezTo>
                  <a:cubicBezTo>
                    <a:pt x="630" y="811"/>
                    <a:pt x="811" y="629"/>
                    <a:pt x="811" y="406"/>
                  </a:cubicBezTo>
                  <a:cubicBezTo>
                    <a:pt x="811" y="348"/>
                    <a:pt x="800" y="293"/>
                    <a:pt x="777" y="243"/>
                  </a:cubicBezTo>
                  <a:cubicBezTo>
                    <a:pt x="776" y="241"/>
                    <a:pt x="776" y="240"/>
                    <a:pt x="774" y="238"/>
                  </a:cubicBezTo>
                  <a:cubicBezTo>
                    <a:pt x="711" y="98"/>
                    <a:pt x="570" y="0"/>
                    <a:pt x="406" y="0"/>
                  </a:cubicBezTo>
                  <a:cubicBezTo>
                    <a:pt x="241" y="0"/>
                    <a:pt x="99" y="98"/>
                    <a:pt x="36" y="23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42" name="Freeform 241">
              <a:extLst>
                <a:ext uri="{FF2B5EF4-FFF2-40B4-BE49-F238E27FC236}">
                  <a16:creationId xmlns:a16="http://schemas.microsoft.com/office/drawing/2014/main" id="{31A68AA9-0BFC-3345-837F-459AF3E8E889}"/>
                </a:ext>
              </a:extLst>
            </p:cNvPr>
            <p:cNvSpPr>
              <a:spLocks noChangeArrowheads="1"/>
            </p:cNvSpPr>
            <p:nvPr/>
          </p:nvSpPr>
          <p:spPr bwMode="auto">
            <a:xfrm>
              <a:off x="5508904" y="2364210"/>
              <a:ext cx="692534" cy="969550"/>
            </a:xfrm>
            <a:custGeom>
              <a:avLst/>
              <a:gdLst>
                <a:gd name="T0" fmla="*/ 204571 w 814"/>
                <a:gd name="T1" fmla="*/ 26666 h 1141"/>
                <a:gd name="T2" fmla="*/ 239207 w 814"/>
                <a:gd name="T3" fmla="*/ 26666 h 1141"/>
                <a:gd name="T4" fmla="*/ 239207 w 814"/>
                <a:gd name="T5" fmla="*/ 61620 h 1141"/>
                <a:gd name="T6" fmla="*/ 204571 w 814"/>
                <a:gd name="T7" fmla="*/ 61620 h 1141"/>
                <a:gd name="T8" fmla="*/ 204571 w 814"/>
                <a:gd name="T9" fmla="*/ 26666 h 1141"/>
                <a:gd name="T10" fmla="*/ 265545 w 814"/>
                <a:gd name="T11" fmla="*/ 73152 h 1141"/>
                <a:gd name="T12" fmla="*/ 265545 w 814"/>
                <a:gd name="T13" fmla="*/ 73152 h 1141"/>
                <a:gd name="T14" fmla="*/ 265906 w 814"/>
                <a:gd name="T15" fmla="*/ 67386 h 1141"/>
                <a:gd name="T16" fmla="*/ 265906 w 814"/>
                <a:gd name="T17" fmla="*/ 20900 h 1141"/>
                <a:gd name="T18" fmla="*/ 265906 w 814"/>
                <a:gd name="T19" fmla="*/ 20900 h 1141"/>
                <a:gd name="T20" fmla="*/ 245340 w 814"/>
                <a:gd name="T21" fmla="*/ 0 h 1141"/>
                <a:gd name="T22" fmla="*/ 198437 w 814"/>
                <a:gd name="T23" fmla="*/ 0 h 1141"/>
                <a:gd name="T24" fmla="*/ 198437 w 814"/>
                <a:gd name="T25" fmla="*/ 0 h 1141"/>
                <a:gd name="T26" fmla="*/ 177872 w 814"/>
                <a:gd name="T27" fmla="*/ 20900 h 1141"/>
                <a:gd name="T28" fmla="*/ 177872 w 814"/>
                <a:gd name="T29" fmla="*/ 67386 h 1141"/>
                <a:gd name="T30" fmla="*/ 177872 w 814"/>
                <a:gd name="T31" fmla="*/ 67386 h 1141"/>
                <a:gd name="T32" fmla="*/ 198437 w 814"/>
                <a:gd name="T33" fmla="*/ 88287 h 1141"/>
                <a:gd name="T34" fmla="*/ 242815 w 814"/>
                <a:gd name="T35" fmla="*/ 88287 h 1141"/>
                <a:gd name="T36" fmla="*/ 242815 w 814"/>
                <a:gd name="T37" fmla="*/ 88287 h 1141"/>
                <a:gd name="T38" fmla="*/ 266267 w 814"/>
                <a:gd name="T39" fmla="*/ 182699 h 1141"/>
                <a:gd name="T40" fmla="*/ 266267 w 814"/>
                <a:gd name="T41" fmla="*/ 182699 h 1141"/>
                <a:gd name="T42" fmla="*/ 207096 w 814"/>
                <a:gd name="T43" fmla="*/ 325399 h 1141"/>
                <a:gd name="T44" fmla="*/ 207096 w 814"/>
                <a:gd name="T45" fmla="*/ 325399 h 1141"/>
                <a:gd name="T46" fmla="*/ 64582 w 814"/>
                <a:gd name="T47" fmla="*/ 383776 h 1141"/>
                <a:gd name="T48" fmla="*/ 64582 w 814"/>
                <a:gd name="T49" fmla="*/ 383776 h 1141"/>
                <a:gd name="T50" fmla="*/ 17679 w 814"/>
                <a:gd name="T51" fmla="*/ 378371 h 1141"/>
                <a:gd name="T52" fmla="*/ 17679 w 814"/>
                <a:gd name="T53" fmla="*/ 378371 h 1141"/>
                <a:gd name="T54" fmla="*/ 1443 w 814"/>
                <a:gd name="T55" fmla="*/ 388461 h 1141"/>
                <a:gd name="T56" fmla="*/ 1443 w 814"/>
                <a:gd name="T57" fmla="*/ 388461 h 1141"/>
                <a:gd name="T58" fmla="*/ 10824 w 814"/>
                <a:gd name="T59" fmla="*/ 404677 h 1141"/>
                <a:gd name="T60" fmla="*/ 10824 w 814"/>
                <a:gd name="T61" fmla="*/ 404677 h 1141"/>
                <a:gd name="T62" fmla="*/ 64582 w 814"/>
                <a:gd name="T63" fmla="*/ 410803 h 1141"/>
                <a:gd name="T64" fmla="*/ 64582 w 814"/>
                <a:gd name="T65" fmla="*/ 410803 h 1141"/>
                <a:gd name="T66" fmla="*/ 225858 w 814"/>
                <a:gd name="T67" fmla="*/ 343777 h 1141"/>
                <a:gd name="T68" fmla="*/ 225858 w 814"/>
                <a:gd name="T69" fmla="*/ 343777 h 1141"/>
                <a:gd name="T70" fmla="*/ 293326 w 814"/>
                <a:gd name="T71" fmla="*/ 182699 h 1141"/>
                <a:gd name="T72" fmla="*/ 293326 w 814"/>
                <a:gd name="T73" fmla="*/ 182699 h 1141"/>
                <a:gd name="T74" fmla="*/ 265545 w 814"/>
                <a:gd name="T75" fmla="*/ 73152 h 11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14" h="1141">
                  <a:moveTo>
                    <a:pt x="567" y="74"/>
                  </a:moveTo>
                  <a:lnTo>
                    <a:pt x="663" y="74"/>
                  </a:lnTo>
                  <a:lnTo>
                    <a:pt x="663" y="171"/>
                  </a:lnTo>
                  <a:lnTo>
                    <a:pt x="567" y="171"/>
                  </a:lnTo>
                  <a:lnTo>
                    <a:pt x="567" y="74"/>
                  </a:lnTo>
                  <a:close/>
                  <a:moveTo>
                    <a:pt x="736" y="203"/>
                  </a:moveTo>
                  <a:lnTo>
                    <a:pt x="736" y="203"/>
                  </a:lnTo>
                  <a:cubicBezTo>
                    <a:pt x="736" y="197"/>
                    <a:pt x="737" y="193"/>
                    <a:pt x="737" y="187"/>
                  </a:cubicBezTo>
                  <a:lnTo>
                    <a:pt x="737" y="58"/>
                  </a:lnTo>
                  <a:cubicBezTo>
                    <a:pt x="737" y="27"/>
                    <a:pt x="710" y="0"/>
                    <a:pt x="680" y="0"/>
                  </a:cubicBezTo>
                  <a:lnTo>
                    <a:pt x="550" y="0"/>
                  </a:lnTo>
                  <a:cubicBezTo>
                    <a:pt x="519" y="0"/>
                    <a:pt x="493" y="27"/>
                    <a:pt x="493" y="58"/>
                  </a:cubicBezTo>
                  <a:lnTo>
                    <a:pt x="493" y="187"/>
                  </a:lnTo>
                  <a:cubicBezTo>
                    <a:pt x="493" y="220"/>
                    <a:pt x="519" y="245"/>
                    <a:pt x="550" y="245"/>
                  </a:cubicBezTo>
                  <a:lnTo>
                    <a:pt x="673" y="245"/>
                  </a:lnTo>
                  <a:cubicBezTo>
                    <a:pt x="716" y="325"/>
                    <a:pt x="738" y="415"/>
                    <a:pt x="738" y="507"/>
                  </a:cubicBezTo>
                  <a:cubicBezTo>
                    <a:pt x="738" y="656"/>
                    <a:pt x="680" y="795"/>
                    <a:pt x="574" y="903"/>
                  </a:cubicBezTo>
                  <a:cubicBezTo>
                    <a:pt x="469" y="1007"/>
                    <a:pt x="328" y="1065"/>
                    <a:pt x="179" y="1065"/>
                  </a:cubicBezTo>
                  <a:cubicBezTo>
                    <a:pt x="135" y="1065"/>
                    <a:pt x="91" y="1061"/>
                    <a:pt x="49" y="1050"/>
                  </a:cubicBezTo>
                  <a:cubicBezTo>
                    <a:pt x="29" y="1046"/>
                    <a:pt x="9" y="1058"/>
                    <a:pt x="4" y="1078"/>
                  </a:cubicBezTo>
                  <a:cubicBezTo>
                    <a:pt x="0" y="1098"/>
                    <a:pt x="11" y="1119"/>
                    <a:pt x="30" y="1123"/>
                  </a:cubicBezTo>
                  <a:cubicBezTo>
                    <a:pt x="79" y="1135"/>
                    <a:pt x="128" y="1140"/>
                    <a:pt x="179" y="1140"/>
                  </a:cubicBezTo>
                  <a:cubicBezTo>
                    <a:pt x="347" y="1140"/>
                    <a:pt x="507" y="1074"/>
                    <a:pt x="626" y="954"/>
                  </a:cubicBezTo>
                  <a:cubicBezTo>
                    <a:pt x="746" y="834"/>
                    <a:pt x="813" y="676"/>
                    <a:pt x="813" y="507"/>
                  </a:cubicBezTo>
                  <a:cubicBezTo>
                    <a:pt x="813" y="400"/>
                    <a:pt x="786" y="295"/>
                    <a:pt x="736" y="20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43" name="Freeform 242">
              <a:extLst>
                <a:ext uri="{FF2B5EF4-FFF2-40B4-BE49-F238E27FC236}">
                  <a16:creationId xmlns:a16="http://schemas.microsoft.com/office/drawing/2014/main" id="{C9082336-524B-6B41-85D9-26C085087A92}"/>
                </a:ext>
              </a:extLst>
            </p:cNvPr>
            <p:cNvSpPr>
              <a:spLocks noChangeArrowheads="1"/>
            </p:cNvSpPr>
            <p:nvPr/>
          </p:nvSpPr>
          <p:spPr bwMode="auto">
            <a:xfrm>
              <a:off x="5123329" y="2255652"/>
              <a:ext cx="722484" cy="1006982"/>
            </a:xfrm>
            <a:custGeom>
              <a:avLst/>
              <a:gdLst>
                <a:gd name="T0" fmla="*/ 99972 w 852"/>
                <a:gd name="T1" fmla="*/ 399312 h 1186"/>
                <a:gd name="T2" fmla="*/ 66168 w 852"/>
                <a:gd name="T3" fmla="*/ 399312 h 1186"/>
                <a:gd name="T4" fmla="*/ 66168 w 852"/>
                <a:gd name="T5" fmla="*/ 365106 h 1186"/>
                <a:gd name="T6" fmla="*/ 99972 w 852"/>
                <a:gd name="T7" fmla="*/ 365106 h 1186"/>
                <a:gd name="T8" fmla="*/ 99972 w 852"/>
                <a:gd name="T9" fmla="*/ 399312 h 1186"/>
                <a:gd name="T10" fmla="*/ 106445 w 852"/>
                <a:gd name="T11" fmla="*/ 338821 h 1186"/>
                <a:gd name="T12" fmla="*/ 60055 w 852"/>
                <a:gd name="T13" fmla="*/ 338821 h 1186"/>
                <a:gd name="T14" fmla="*/ 60055 w 852"/>
                <a:gd name="T15" fmla="*/ 338821 h 1186"/>
                <a:gd name="T16" fmla="*/ 59695 w 852"/>
                <a:gd name="T17" fmla="*/ 338821 h 1186"/>
                <a:gd name="T18" fmla="*/ 59695 w 852"/>
                <a:gd name="T19" fmla="*/ 338821 h 1186"/>
                <a:gd name="T20" fmla="*/ 26611 w 852"/>
                <a:gd name="T21" fmla="*/ 228281 h 1186"/>
                <a:gd name="T22" fmla="*/ 26611 w 852"/>
                <a:gd name="T23" fmla="*/ 228281 h 1186"/>
                <a:gd name="T24" fmla="*/ 85587 w 852"/>
                <a:gd name="T25" fmla="*/ 85695 h 1186"/>
                <a:gd name="T26" fmla="*/ 85587 w 852"/>
                <a:gd name="T27" fmla="*/ 85695 h 1186"/>
                <a:gd name="T28" fmla="*/ 227993 w 852"/>
                <a:gd name="T29" fmla="*/ 26645 h 1186"/>
                <a:gd name="T30" fmla="*/ 227993 w 852"/>
                <a:gd name="T31" fmla="*/ 26645 h 1186"/>
                <a:gd name="T32" fmla="*/ 286969 w 852"/>
                <a:gd name="T33" fmla="*/ 35646 h 1186"/>
                <a:gd name="T34" fmla="*/ 286969 w 852"/>
                <a:gd name="T35" fmla="*/ 35646 h 1186"/>
                <a:gd name="T36" fmla="*/ 303511 w 852"/>
                <a:gd name="T37" fmla="*/ 26645 h 1186"/>
                <a:gd name="T38" fmla="*/ 303511 w 852"/>
                <a:gd name="T39" fmla="*/ 26645 h 1186"/>
                <a:gd name="T40" fmla="*/ 294880 w 852"/>
                <a:gd name="T41" fmla="*/ 10082 h 1186"/>
                <a:gd name="T42" fmla="*/ 294880 w 852"/>
                <a:gd name="T43" fmla="*/ 10082 h 1186"/>
                <a:gd name="T44" fmla="*/ 227993 w 852"/>
                <a:gd name="T45" fmla="*/ 0 h 1186"/>
                <a:gd name="T46" fmla="*/ 227993 w 852"/>
                <a:gd name="T47" fmla="*/ 0 h 1186"/>
                <a:gd name="T48" fmla="*/ 66528 w 852"/>
                <a:gd name="T49" fmla="*/ 66612 h 1186"/>
                <a:gd name="T50" fmla="*/ 66528 w 852"/>
                <a:gd name="T51" fmla="*/ 66612 h 1186"/>
                <a:gd name="T52" fmla="*/ 0 w 852"/>
                <a:gd name="T53" fmla="*/ 228281 h 1186"/>
                <a:gd name="T54" fmla="*/ 0 w 852"/>
                <a:gd name="T55" fmla="*/ 228281 h 1186"/>
                <a:gd name="T56" fmla="*/ 39557 w 852"/>
                <a:gd name="T57" fmla="*/ 356104 h 1186"/>
                <a:gd name="T58" fmla="*/ 39557 w 852"/>
                <a:gd name="T59" fmla="*/ 356104 h 1186"/>
                <a:gd name="T60" fmla="*/ 39557 w 852"/>
                <a:gd name="T61" fmla="*/ 359345 h 1186"/>
                <a:gd name="T62" fmla="*/ 39557 w 852"/>
                <a:gd name="T63" fmla="*/ 405793 h 1186"/>
                <a:gd name="T64" fmla="*/ 39557 w 852"/>
                <a:gd name="T65" fmla="*/ 405793 h 1186"/>
                <a:gd name="T66" fmla="*/ 60055 w 852"/>
                <a:gd name="T67" fmla="*/ 426677 h 1186"/>
                <a:gd name="T68" fmla="*/ 106445 w 852"/>
                <a:gd name="T69" fmla="*/ 426677 h 1186"/>
                <a:gd name="T70" fmla="*/ 106445 w 852"/>
                <a:gd name="T71" fmla="*/ 426677 h 1186"/>
                <a:gd name="T72" fmla="*/ 127302 w 852"/>
                <a:gd name="T73" fmla="*/ 405793 h 1186"/>
                <a:gd name="T74" fmla="*/ 127302 w 852"/>
                <a:gd name="T75" fmla="*/ 359345 h 1186"/>
                <a:gd name="T76" fmla="*/ 127302 w 852"/>
                <a:gd name="T77" fmla="*/ 359345 h 1186"/>
                <a:gd name="T78" fmla="*/ 106445 w 852"/>
                <a:gd name="T79" fmla="*/ 338821 h 118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52" h="1186">
                  <a:moveTo>
                    <a:pt x="278" y="1109"/>
                  </a:moveTo>
                  <a:lnTo>
                    <a:pt x="184" y="1109"/>
                  </a:lnTo>
                  <a:lnTo>
                    <a:pt x="184" y="1014"/>
                  </a:lnTo>
                  <a:lnTo>
                    <a:pt x="278" y="1014"/>
                  </a:lnTo>
                  <a:lnTo>
                    <a:pt x="278" y="1109"/>
                  </a:lnTo>
                  <a:close/>
                  <a:moveTo>
                    <a:pt x="296" y="941"/>
                  </a:moveTo>
                  <a:lnTo>
                    <a:pt x="167" y="941"/>
                  </a:lnTo>
                  <a:cubicBezTo>
                    <a:pt x="166" y="941"/>
                    <a:pt x="166" y="941"/>
                    <a:pt x="166" y="941"/>
                  </a:cubicBezTo>
                  <a:cubicBezTo>
                    <a:pt x="105" y="848"/>
                    <a:pt x="74" y="743"/>
                    <a:pt x="74" y="634"/>
                  </a:cubicBezTo>
                  <a:cubicBezTo>
                    <a:pt x="74" y="485"/>
                    <a:pt x="132" y="343"/>
                    <a:pt x="238" y="238"/>
                  </a:cubicBezTo>
                  <a:cubicBezTo>
                    <a:pt x="343" y="132"/>
                    <a:pt x="484" y="74"/>
                    <a:pt x="634" y="74"/>
                  </a:cubicBezTo>
                  <a:cubicBezTo>
                    <a:pt x="690" y="74"/>
                    <a:pt x="745" y="83"/>
                    <a:pt x="798" y="99"/>
                  </a:cubicBezTo>
                  <a:cubicBezTo>
                    <a:pt x="818" y="105"/>
                    <a:pt x="838" y="93"/>
                    <a:pt x="844" y="74"/>
                  </a:cubicBezTo>
                  <a:cubicBezTo>
                    <a:pt x="851" y="55"/>
                    <a:pt x="839" y="34"/>
                    <a:pt x="820" y="28"/>
                  </a:cubicBezTo>
                  <a:cubicBezTo>
                    <a:pt x="760" y="9"/>
                    <a:pt x="697" y="0"/>
                    <a:pt x="634" y="0"/>
                  </a:cubicBezTo>
                  <a:cubicBezTo>
                    <a:pt x="465" y="0"/>
                    <a:pt x="305" y="65"/>
                    <a:pt x="185" y="185"/>
                  </a:cubicBezTo>
                  <a:cubicBezTo>
                    <a:pt x="65" y="305"/>
                    <a:pt x="0" y="464"/>
                    <a:pt x="0" y="634"/>
                  </a:cubicBezTo>
                  <a:cubicBezTo>
                    <a:pt x="0" y="761"/>
                    <a:pt x="38" y="884"/>
                    <a:pt x="110" y="989"/>
                  </a:cubicBezTo>
                  <a:cubicBezTo>
                    <a:pt x="110" y="992"/>
                    <a:pt x="110" y="995"/>
                    <a:pt x="110" y="998"/>
                  </a:cubicBezTo>
                  <a:lnTo>
                    <a:pt x="110" y="1127"/>
                  </a:lnTo>
                  <a:cubicBezTo>
                    <a:pt x="110" y="1158"/>
                    <a:pt x="135" y="1185"/>
                    <a:pt x="167" y="1185"/>
                  </a:cubicBezTo>
                  <a:lnTo>
                    <a:pt x="296" y="1185"/>
                  </a:lnTo>
                  <a:cubicBezTo>
                    <a:pt x="327" y="1185"/>
                    <a:pt x="354" y="1158"/>
                    <a:pt x="354" y="1127"/>
                  </a:cubicBezTo>
                  <a:lnTo>
                    <a:pt x="354" y="998"/>
                  </a:lnTo>
                  <a:cubicBezTo>
                    <a:pt x="354" y="966"/>
                    <a:pt x="327" y="941"/>
                    <a:pt x="296" y="94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grpSp>
      <p:grpSp>
        <p:nvGrpSpPr>
          <p:cNvPr id="244" name="Group 243">
            <a:extLst>
              <a:ext uri="{FF2B5EF4-FFF2-40B4-BE49-F238E27FC236}">
                <a16:creationId xmlns:a16="http://schemas.microsoft.com/office/drawing/2014/main" id="{0C88333E-26FE-A34E-AF3A-5755704F7088}"/>
              </a:ext>
            </a:extLst>
          </p:cNvPr>
          <p:cNvGrpSpPr/>
          <p:nvPr/>
        </p:nvGrpSpPr>
        <p:grpSpPr>
          <a:xfrm>
            <a:off x="4579563" y="2277994"/>
            <a:ext cx="398049" cy="400812"/>
            <a:chOff x="5231890" y="4370690"/>
            <a:chExt cx="1078109" cy="1085596"/>
          </a:xfrm>
          <a:solidFill>
            <a:srgbClr val="0D9390"/>
          </a:solidFill>
        </p:grpSpPr>
        <p:sp>
          <p:nvSpPr>
            <p:cNvPr id="245" name="Freeform 23">
              <a:extLst>
                <a:ext uri="{FF2B5EF4-FFF2-40B4-BE49-F238E27FC236}">
                  <a16:creationId xmlns:a16="http://schemas.microsoft.com/office/drawing/2014/main" id="{6B165D0C-59A8-4B4C-BFCE-2019B3C2DAD9}"/>
                </a:ext>
              </a:extLst>
            </p:cNvPr>
            <p:cNvSpPr>
              <a:spLocks noChangeArrowheads="1"/>
            </p:cNvSpPr>
            <p:nvPr/>
          </p:nvSpPr>
          <p:spPr bwMode="auto">
            <a:xfrm>
              <a:off x="5231890" y="4378177"/>
              <a:ext cx="1078109" cy="1078109"/>
            </a:xfrm>
            <a:custGeom>
              <a:avLst/>
              <a:gdLst>
                <a:gd name="T0" fmla="*/ 443509 w 1269"/>
                <a:gd name="T1" fmla="*/ 430157 h 1268"/>
                <a:gd name="T2" fmla="*/ 46477 w 1269"/>
                <a:gd name="T3" fmla="*/ 430157 h 1268"/>
                <a:gd name="T4" fmla="*/ 46477 w 1269"/>
                <a:gd name="T5" fmla="*/ 430157 h 1268"/>
                <a:gd name="T6" fmla="*/ 26661 w 1269"/>
                <a:gd name="T7" fmla="*/ 410326 h 1268"/>
                <a:gd name="T8" fmla="*/ 26661 w 1269"/>
                <a:gd name="T9" fmla="*/ 12980 h 1268"/>
                <a:gd name="T10" fmla="*/ 26661 w 1269"/>
                <a:gd name="T11" fmla="*/ 12980 h 1268"/>
                <a:gd name="T12" fmla="*/ 13330 w 1269"/>
                <a:gd name="T13" fmla="*/ 0 h 1268"/>
                <a:gd name="T14" fmla="*/ 13330 w 1269"/>
                <a:gd name="T15" fmla="*/ 0 h 1268"/>
                <a:gd name="T16" fmla="*/ 0 w 1269"/>
                <a:gd name="T17" fmla="*/ 12980 h 1268"/>
                <a:gd name="T18" fmla="*/ 0 w 1269"/>
                <a:gd name="T19" fmla="*/ 410326 h 1268"/>
                <a:gd name="T20" fmla="*/ 0 w 1269"/>
                <a:gd name="T21" fmla="*/ 410326 h 1268"/>
                <a:gd name="T22" fmla="*/ 46477 w 1269"/>
                <a:gd name="T23" fmla="*/ 456839 h 1268"/>
                <a:gd name="T24" fmla="*/ 443509 w 1269"/>
                <a:gd name="T25" fmla="*/ 456839 h 1268"/>
                <a:gd name="T26" fmla="*/ 443509 w 1269"/>
                <a:gd name="T27" fmla="*/ 456839 h 1268"/>
                <a:gd name="T28" fmla="*/ 456840 w 1269"/>
                <a:gd name="T29" fmla="*/ 443498 h 1268"/>
                <a:gd name="T30" fmla="*/ 456840 w 1269"/>
                <a:gd name="T31" fmla="*/ 443498 h 1268"/>
                <a:gd name="T32" fmla="*/ 443509 w 1269"/>
                <a:gd name="T33" fmla="*/ 430157 h 1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9" h="1268">
                  <a:moveTo>
                    <a:pt x="1231" y="1193"/>
                  </a:moveTo>
                  <a:lnTo>
                    <a:pt x="129" y="1193"/>
                  </a:lnTo>
                  <a:cubicBezTo>
                    <a:pt x="99" y="1193"/>
                    <a:pt x="74" y="1168"/>
                    <a:pt x="74" y="1138"/>
                  </a:cubicBezTo>
                  <a:lnTo>
                    <a:pt x="74" y="36"/>
                  </a:lnTo>
                  <a:cubicBezTo>
                    <a:pt x="74" y="16"/>
                    <a:pt x="58" y="0"/>
                    <a:pt x="37" y="0"/>
                  </a:cubicBezTo>
                  <a:cubicBezTo>
                    <a:pt x="16" y="0"/>
                    <a:pt x="0" y="16"/>
                    <a:pt x="0" y="36"/>
                  </a:cubicBezTo>
                  <a:lnTo>
                    <a:pt x="0" y="1138"/>
                  </a:lnTo>
                  <a:cubicBezTo>
                    <a:pt x="0" y="1209"/>
                    <a:pt x="58" y="1267"/>
                    <a:pt x="129" y="1267"/>
                  </a:cubicBezTo>
                  <a:lnTo>
                    <a:pt x="1231" y="1267"/>
                  </a:lnTo>
                  <a:cubicBezTo>
                    <a:pt x="1250" y="1267"/>
                    <a:pt x="1268" y="1251"/>
                    <a:pt x="1268" y="1230"/>
                  </a:cubicBezTo>
                  <a:cubicBezTo>
                    <a:pt x="1268" y="1209"/>
                    <a:pt x="1250" y="1193"/>
                    <a:pt x="1231" y="119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46" name="Freeform 24">
              <a:extLst>
                <a:ext uri="{FF2B5EF4-FFF2-40B4-BE49-F238E27FC236}">
                  <a16:creationId xmlns:a16="http://schemas.microsoft.com/office/drawing/2014/main" id="{35BFF5D4-882B-4544-8454-F8A7A89FE258}"/>
                </a:ext>
              </a:extLst>
            </p:cNvPr>
            <p:cNvSpPr>
              <a:spLocks noChangeArrowheads="1"/>
            </p:cNvSpPr>
            <p:nvPr/>
          </p:nvSpPr>
          <p:spPr bwMode="auto">
            <a:xfrm>
              <a:off x="6167748" y="4748778"/>
              <a:ext cx="63637" cy="576489"/>
            </a:xfrm>
            <a:custGeom>
              <a:avLst/>
              <a:gdLst>
                <a:gd name="T0" fmla="*/ 13314 w 75"/>
                <a:gd name="T1" fmla="*/ 244115 h 679"/>
                <a:gd name="T2" fmla="*/ 13314 w 75"/>
                <a:gd name="T3" fmla="*/ 244115 h 679"/>
                <a:gd name="T4" fmla="*/ 26627 w 75"/>
                <a:gd name="T5" fmla="*/ 230433 h 679"/>
                <a:gd name="T6" fmla="*/ 26627 w 75"/>
                <a:gd name="T7" fmla="*/ 13322 h 679"/>
                <a:gd name="T8" fmla="*/ 26627 w 75"/>
                <a:gd name="T9" fmla="*/ 13322 h 679"/>
                <a:gd name="T10" fmla="*/ 13314 w 75"/>
                <a:gd name="T11" fmla="*/ 0 h 679"/>
                <a:gd name="T12" fmla="*/ 13314 w 75"/>
                <a:gd name="T13" fmla="*/ 0 h 679"/>
                <a:gd name="T14" fmla="*/ 0 w 75"/>
                <a:gd name="T15" fmla="*/ 13322 h 679"/>
                <a:gd name="T16" fmla="*/ 0 w 75"/>
                <a:gd name="T17" fmla="*/ 230433 h 679"/>
                <a:gd name="T18" fmla="*/ 0 w 75"/>
                <a:gd name="T19" fmla="*/ 230433 h 679"/>
                <a:gd name="T20" fmla="*/ 13314 w 75"/>
                <a:gd name="T21" fmla="*/ 244115 h 6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679">
                  <a:moveTo>
                    <a:pt x="37" y="678"/>
                  </a:moveTo>
                  <a:lnTo>
                    <a:pt x="37" y="678"/>
                  </a:lnTo>
                  <a:cubicBezTo>
                    <a:pt x="58" y="678"/>
                    <a:pt x="74" y="661"/>
                    <a:pt x="74" y="640"/>
                  </a:cubicBezTo>
                  <a:lnTo>
                    <a:pt x="74" y="37"/>
                  </a:lnTo>
                  <a:cubicBezTo>
                    <a:pt x="74" y="16"/>
                    <a:pt x="58" y="0"/>
                    <a:pt x="37" y="0"/>
                  </a:cubicBezTo>
                  <a:cubicBezTo>
                    <a:pt x="16" y="0"/>
                    <a:pt x="0" y="16"/>
                    <a:pt x="0" y="37"/>
                  </a:cubicBezTo>
                  <a:lnTo>
                    <a:pt x="0" y="640"/>
                  </a:lnTo>
                  <a:cubicBezTo>
                    <a:pt x="0" y="661"/>
                    <a:pt x="16" y="678"/>
                    <a:pt x="37" y="67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47" name="Freeform 25">
              <a:extLst>
                <a:ext uri="{FF2B5EF4-FFF2-40B4-BE49-F238E27FC236}">
                  <a16:creationId xmlns:a16="http://schemas.microsoft.com/office/drawing/2014/main" id="{406320AF-B524-4841-B1A9-1D2B42442BF4}"/>
                </a:ext>
              </a:extLst>
            </p:cNvPr>
            <p:cNvSpPr>
              <a:spLocks noChangeArrowheads="1"/>
            </p:cNvSpPr>
            <p:nvPr/>
          </p:nvSpPr>
          <p:spPr bwMode="auto">
            <a:xfrm>
              <a:off x="6051700" y="4861081"/>
              <a:ext cx="63640" cy="464186"/>
            </a:xfrm>
            <a:custGeom>
              <a:avLst/>
              <a:gdLst>
                <a:gd name="T0" fmla="*/ 0 w 76"/>
                <a:gd name="T1" fmla="*/ 13340 h 546"/>
                <a:gd name="T2" fmla="*/ 0 w 76"/>
                <a:gd name="T3" fmla="*/ 183150 h 546"/>
                <a:gd name="T4" fmla="*/ 0 w 76"/>
                <a:gd name="T5" fmla="*/ 183150 h 546"/>
                <a:gd name="T6" fmla="*/ 13494 w 76"/>
                <a:gd name="T7" fmla="*/ 196489 h 546"/>
                <a:gd name="T8" fmla="*/ 13494 w 76"/>
                <a:gd name="T9" fmla="*/ 196489 h 546"/>
                <a:gd name="T10" fmla="*/ 26633 w 76"/>
                <a:gd name="T11" fmla="*/ 183150 h 546"/>
                <a:gd name="T12" fmla="*/ 26633 w 76"/>
                <a:gd name="T13" fmla="*/ 13340 h 546"/>
                <a:gd name="T14" fmla="*/ 26633 w 76"/>
                <a:gd name="T15" fmla="*/ 13340 h 546"/>
                <a:gd name="T16" fmla="*/ 13494 w 76"/>
                <a:gd name="T17" fmla="*/ 0 h 546"/>
                <a:gd name="T18" fmla="*/ 13494 w 76"/>
                <a:gd name="T19" fmla="*/ 0 h 546"/>
                <a:gd name="T20" fmla="*/ 0 w 76"/>
                <a:gd name="T21" fmla="*/ 13340 h 5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546">
                  <a:moveTo>
                    <a:pt x="0" y="37"/>
                  </a:moveTo>
                  <a:lnTo>
                    <a:pt x="0" y="508"/>
                  </a:lnTo>
                  <a:cubicBezTo>
                    <a:pt x="0" y="528"/>
                    <a:pt x="19" y="545"/>
                    <a:pt x="38" y="545"/>
                  </a:cubicBezTo>
                  <a:cubicBezTo>
                    <a:pt x="59" y="545"/>
                    <a:pt x="75" y="528"/>
                    <a:pt x="75" y="508"/>
                  </a:cubicBezTo>
                  <a:lnTo>
                    <a:pt x="75" y="37"/>
                  </a:lnTo>
                  <a:cubicBezTo>
                    <a:pt x="75" y="17"/>
                    <a:pt x="59" y="0"/>
                    <a:pt x="38" y="0"/>
                  </a:cubicBezTo>
                  <a:cubicBezTo>
                    <a:pt x="19" y="0"/>
                    <a:pt x="0" y="17"/>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48" name="Freeform 26">
              <a:extLst>
                <a:ext uri="{FF2B5EF4-FFF2-40B4-BE49-F238E27FC236}">
                  <a16:creationId xmlns:a16="http://schemas.microsoft.com/office/drawing/2014/main" id="{A81304D8-79D5-AA44-BDDD-7D850186ECD3}"/>
                </a:ext>
              </a:extLst>
            </p:cNvPr>
            <p:cNvSpPr>
              <a:spLocks noChangeArrowheads="1"/>
            </p:cNvSpPr>
            <p:nvPr/>
          </p:nvSpPr>
          <p:spPr bwMode="auto">
            <a:xfrm>
              <a:off x="5939397" y="5029534"/>
              <a:ext cx="63640" cy="295732"/>
            </a:xfrm>
            <a:custGeom>
              <a:avLst/>
              <a:gdLst>
                <a:gd name="T0" fmla="*/ 0 w 76"/>
                <a:gd name="T1" fmla="*/ 13373 h 347"/>
                <a:gd name="T2" fmla="*/ 0 w 76"/>
                <a:gd name="T3" fmla="*/ 111679 h 347"/>
                <a:gd name="T4" fmla="*/ 0 w 76"/>
                <a:gd name="T5" fmla="*/ 111679 h 347"/>
                <a:gd name="T6" fmla="*/ 13139 w 76"/>
                <a:gd name="T7" fmla="*/ 125052 h 347"/>
                <a:gd name="T8" fmla="*/ 13139 w 76"/>
                <a:gd name="T9" fmla="*/ 125052 h 347"/>
                <a:gd name="T10" fmla="*/ 26633 w 76"/>
                <a:gd name="T11" fmla="*/ 111679 h 347"/>
                <a:gd name="T12" fmla="*/ 26633 w 76"/>
                <a:gd name="T13" fmla="*/ 13373 h 347"/>
                <a:gd name="T14" fmla="*/ 26633 w 76"/>
                <a:gd name="T15" fmla="*/ 13373 h 347"/>
                <a:gd name="T16" fmla="*/ 13139 w 76"/>
                <a:gd name="T17" fmla="*/ 0 h 347"/>
                <a:gd name="T18" fmla="*/ 13139 w 76"/>
                <a:gd name="T19" fmla="*/ 0 h 347"/>
                <a:gd name="T20" fmla="*/ 0 w 76"/>
                <a:gd name="T21" fmla="*/ 13373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347">
                  <a:moveTo>
                    <a:pt x="0" y="37"/>
                  </a:moveTo>
                  <a:lnTo>
                    <a:pt x="0" y="309"/>
                  </a:lnTo>
                  <a:cubicBezTo>
                    <a:pt x="0" y="329"/>
                    <a:pt x="17" y="346"/>
                    <a:pt x="37" y="346"/>
                  </a:cubicBezTo>
                  <a:cubicBezTo>
                    <a:pt x="57" y="346"/>
                    <a:pt x="75" y="329"/>
                    <a:pt x="75" y="309"/>
                  </a:cubicBezTo>
                  <a:lnTo>
                    <a:pt x="75" y="37"/>
                  </a:lnTo>
                  <a:cubicBezTo>
                    <a:pt x="75" y="16"/>
                    <a:pt x="57" y="0"/>
                    <a:pt x="37" y="0"/>
                  </a:cubicBezTo>
                  <a:cubicBezTo>
                    <a:pt x="17" y="0"/>
                    <a:pt x="0" y="16"/>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49" name="Freeform 27">
              <a:extLst>
                <a:ext uri="{FF2B5EF4-FFF2-40B4-BE49-F238E27FC236}">
                  <a16:creationId xmlns:a16="http://schemas.microsoft.com/office/drawing/2014/main" id="{C244BEEE-2B3E-1E46-A08E-7FFE95FED10C}"/>
                </a:ext>
              </a:extLst>
            </p:cNvPr>
            <p:cNvSpPr>
              <a:spLocks noChangeArrowheads="1"/>
            </p:cNvSpPr>
            <p:nvPr/>
          </p:nvSpPr>
          <p:spPr bwMode="auto">
            <a:xfrm>
              <a:off x="5823352" y="5029534"/>
              <a:ext cx="63637" cy="295732"/>
            </a:xfrm>
            <a:custGeom>
              <a:avLst/>
              <a:gdLst>
                <a:gd name="T0" fmla="*/ 0 w 75"/>
                <a:gd name="T1" fmla="*/ 13373 h 347"/>
                <a:gd name="T2" fmla="*/ 0 w 75"/>
                <a:gd name="T3" fmla="*/ 111679 h 347"/>
                <a:gd name="T4" fmla="*/ 0 w 75"/>
                <a:gd name="T5" fmla="*/ 111679 h 347"/>
                <a:gd name="T6" fmla="*/ 13314 w 75"/>
                <a:gd name="T7" fmla="*/ 125052 h 347"/>
                <a:gd name="T8" fmla="*/ 13314 w 75"/>
                <a:gd name="T9" fmla="*/ 125052 h 347"/>
                <a:gd name="T10" fmla="*/ 26627 w 75"/>
                <a:gd name="T11" fmla="*/ 111679 h 347"/>
                <a:gd name="T12" fmla="*/ 26627 w 75"/>
                <a:gd name="T13" fmla="*/ 13373 h 347"/>
                <a:gd name="T14" fmla="*/ 26627 w 75"/>
                <a:gd name="T15" fmla="*/ 13373 h 347"/>
                <a:gd name="T16" fmla="*/ 13314 w 75"/>
                <a:gd name="T17" fmla="*/ 0 h 347"/>
                <a:gd name="T18" fmla="*/ 13314 w 75"/>
                <a:gd name="T19" fmla="*/ 0 h 347"/>
                <a:gd name="T20" fmla="*/ 0 w 75"/>
                <a:gd name="T21" fmla="*/ 13373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347">
                  <a:moveTo>
                    <a:pt x="0" y="37"/>
                  </a:moveTo>
                  <a:lnTo>
                    <a:pt x="0" y="309"/>
                  </a:lnTo>
                  <a:cubicBezTo>
                    <a:pt x="0" y="329"/>
                    <a:pt x="16" y="346"/>
                    <a:pt x="37" y="346"/>
                  </a:cubicBezTo>
                  <a:cubicBezTo>
                    <a:pt x="58" y="346"/>
                    <a:pt x="74" y="329"/>
                    <a:pt x="74" y="309"/>
                  </a:cubicBezTo>
                  <a:lnTo>
                    <a:pt x="74" y="37"/>
                  </a:lnTo>
                  <a:cubicBezTo>
                    <a:pt x="74" y="16"/>
                    <a:pt x="58" y="0"/>
                    <a:pt x="37" y="0"/>
                  </a:cubicBezTo>
                  <a:cubicBezTo>
                    <a:pt x="16" y="0"/>
                    <a:pt x="0" y="16"/>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50" name="Freeform 28">
              <a:extLst>
                <a:ext uri="{FF2B5EF4-FFF2-40B4-BE49-F238E27FC236}">
                  <a16:creationId xmlns:a16="http://schemas.microsoft.com/office/drawing/2014/main" id="{773F1639-3C56-474D-A9A7-54F37575D48B}"/>
                </a:ext>
              </a:extLst>
            </p:cNvPr>
            <p:cNvSpPr>
              <a:spLocks noChangeArrowheads="1"/>
            </p:cNvSpPr>
            <p:nvPr/>
          </p:nvSpPr>
          <p:spPr bwMode="auto">
            <a:xfrm>
              <a:off x="5707305" y="4861081"/>
              <a:ext cx="63640" cy="464186"/>
            </a:xfrm>
            <a:custGeom>
              <a:avLst/>
              <a:gdLst>
                <a:gd name="T0" fmla="*/ 0 w 75"/>
                <a:gd name="T1" fmla="*/ 13340 h 546"/>
                <a:gd name="T2" fmla="*/ 0 w 75"/>
                <a:gd name="T3" fmla="*/ 183150 h 546"/>
                <a:gd name="T4" fmla="*/ 0 w 75"/>
                <a:gd name="T5" fmla="*/ 183150 h 546"/>
                <a:gd name="T6" fmla="*/ 13314 w 75"/>
                <a:gd name="T7" fmla="*/ 196489 h 546"/>
                <a:gd name="T8" fmla="*/ 13314 w 75"/>
                <a:gd name="T9" fmla="*/ 196489 h 546"/>
                <a:gd name="T10" fmla="*/ 26628 w 75"/>
                <a:gd name="T11" fmla="*/ 183150 h 546"/>
                <a:gd name="T12" fmla="*/ 26628 w 75"/>
                <a:gd name="T13" fmla="*/ 13340 h 546"/>
                <a:gd name="T14" fmla="*/ 26628 w 75"/>
                <a:gd name="T15" fmla="*/ 13340 h 546"/>
                <a:gd name="T16" fmla="*/ 13314 w 75"/>
                <a:gd name="T17" fmla="*/ 0 h 546"/>
                <a:gd name="T18" fmla="*/ 13314 w 75"/>
                <a:gd name="T19" fmla="*/ 0 h 546"/>
                <a:gd name="T20" fmla="*/ 0 w 75"/>
                <a:gd name="T21" fmla="*/ 13340 h 5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546">
                  <a:moveTo>
                    <a:pt x="0" y="37"/>
                  </a:moveTo>
                  <a:lnTo>
                    <a:pt x="0" y="508"/>
                  </a:lnTo>
                  <a:cubicBezTo>
                    <a:pt x="0" y="528"/>
                    <a:pt x="17" y="545"/>
                    <a:pt x="37" y="545"/>
                  </a:cubicBezTo>
                  <a:cubicBezTo>
                    <a:pt x="58" y="545"/>
                    <a:pt x="74" y="528"/>
                    <a:pt x="74" y="508"/>
                  </a:cubicBezTo>
                  <a:lnTo>
                    <a:pt x="74" y="37"/>
                  </a:lnTo>
                  <a:cubicBezTo>
                    <a:pt x="74" y="17"/>
                    <a:pt x="58" y="0"/>
                    <a:pt x="37" y="0"/>
                  </a:cubicBezTo>
                  <a:cubicBezTo>
                    <a:pt x="17" y="0"/>
                    <a:pt x="0" y="17"/>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51" name="Freeform 29">
              <a:extLst>
                <a:ext uri="{FF2B5EF4-FFF2-40B4-BE49-F238E27FC236}">
                  <a16:creationId xmlns:a16="http://schemas.microsoft.com/office/drawing/2014/main" id="{CFAC86EC-72AF-7743-8745-B63808640AAB}"/>
                </a:ext>
              </a:extLst>
            </p:cNvPr>
            <p:cNvSpPr>
              <a:spLocks noChangeArrowheads="1"/>
            </p:cNvSpPr>
            <p:nvPr/>
          </p:nvSpPr>
          <p:spPr bwMode="auto">
            <a:xfrm>
              <a:off x="5591259" y="4947179"/>
              <a:ext cx="63637" cy="378088"/>
            </a:xfrm>
            <a:custGeom>
              <a:avLst/>
              <a:gdLst>
                <a:gd name="T0" fmla="*/ 0 w 75"/>
                <a:gd name="T1" fmla="*/ 13272 h 447"/>
                <a:gd name="T2" fmla="*/ 0 w 75"/>
                <a:gd name="T3" fmla="*/ 146707 h 447"/>
                <a:gd name="T4" fmla="*/ 0 w 75"/>
                <a:gd name="T5" fmla="*/ 146707 h 447"/>
                <a:gd name="T6" fmla="*/ 13314 w 75"/>
                <a:gd name="T7" fmla="*/ 159979 h 447"/>
                <a:gd name="T8" fmla="*/ 13314 w 75"/>
                <a:gd name="T9" fmla="*/ 159979 h 447"/>
                <a:gd name="T10" fmla="*/ 26627 w 75"/>
                <a:gd name="T11" fmla="*/ 146707 h 447"/>
                <a:gd name="T12" fmla="*/ 26627 w 75"/>
                <a:gd name="T13" fmla="*/ 13272 h 447"/>
                <a:gd name="T14" fmla="*/ 26627 w 75"/>
                <a:gd name="T15" fmla="*/ 13272 h 447"/>
                <a:gd name="T16" fmla="*/ 13314 w 75"/>
                <a:gd name="T17" fmla="*/ 0 h 447"/>
                <a:gd name="T18" fmla="*/ 13314 w 75"/>
                <a:gd name="T19" fmla="*/ 0 h 447"/>
                <a:gd name="T20" fmla="*/ 0 w 75"/>
                <a:gd name="T21" fmla="*/ 13272 h 4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447">
                  <a:moveTo>
                    <a:pt x="0" y="37"/>
                  </a:moveTo>
                  <a:lnTo>
                    <a:pt x="0" y="409"/>
                  </a:lnTo>
                  <a:cubicBezTo>
                    <a:pt x="0" y="429"/>
                    <a:pt x="16" y="446"/>
                    <a:pt x="37" y="446"/>
                  </a:cubicBezTo>
                  <a:cubicBezTo>
                    <a:pt x="57" y="446"/>
                    <a:pt x="74" y="429"/>
                    <a:pt x="74" y="409"/>
                  </a:cubicBezTo>
                  <a:lnTo>
                    <a:pt x="74" y="37"/>
                  </a:lnTo>
                  <a:cubicBezTo>
                    <a:pt x="74" y="17"/>
                    <a:pt x="57" y="0"/>
                    <a:pt x="37" y="0"/>
                  </a:cubicBezTo>
                  <a:cubicBezTo>
                    <a:pt x="16" y="0"/>
                    <a:pt x="0" y="17"/>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52" name="Freeform 30">
              <a:extLst>
                <a:ext uri="{FF2B5EF4-FFF2-40B4-BE49-F238E27FC236}">
                  <a16:creationId xmlns:a16="http://schemas.microsoft.com/office/drawing/2014/main" id="{628B910D-5321-E846-8F1A-7F01DBE882F1}"/>
                </a:ext>
              </a:extLst>
            </p:cNvPr>
            <p:cNvSpPr>
              <a:spLocks noChangeArrowheads="1"/>
            </p:cNvSpPr>
            <p:nvPr/>
          </p:nvSpPr>
          <p:spPr bwMode="auto">
            <a:xfrm>
              <a:off x="5475212" y="5029534"/>
              <a:ext cx="63640" cy="295732"/>
            </a:xfrm>
            <a:custGeom>
              <a:avLst/>
              <a:gdLst>
                <a:gd name="T0" fmla="*/ 0 w 75"/>
                <a:gd name="T1" fmla="*/ 13373 h 347"/>
                <a:gd name="T2" fmla="*/ 0 w 75"/>
                <a:gd name="T3" fmla="*/ 111679 h 347"/>
                <a:gd name="T4" fmla="*/ 0 w 75"/>
                <a:gd name="T5" fmla="*/ 111679 h 347"/>
                <a:gd name="T6" fmla="*/ 13314 w 75"/>
                <a:gd name="T7" fmla="*/ 125052 h 347"/>
                <a:gd name="T8" fmla="*/ 13314 w 75"/>
                <a:gd name="T9" fmla="*/ 125052 h 347"/>
                <a:gd name="T10" fmla="*/ 26628 w 75"/>
                <a:gd name="T11" fmla="*/ 111679 h 347"/>
                <a:gd name="T12" fmla="*/ 26628 w 75"/>
                <a:gd name="T13" fmla="*/ 13373 h 347"/>
                <a:gd name="T14" fmla="*/ 26628 w 75"/>
                <a:gd name="T15" fmla="*/ 13373 h 347"/>
                <a:gd name="T16" fmla="*/ 13314 w 75"/>
                <a:gd name="T17" fmla="*/ 0 h 347"/>
                <a:gd name="T18" fmla="*/ 13314 w 75"/>
                <a:gd name="T19" fmla="*/ 0 h 347"/>
                <a:gd name="T20" fmla="*/ 0 w 75"/>
                <a:gd name="T21" fmla="*/ 13373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347">
                  <a:moveTo>
                    <a:pt x="0" y="37"/>
                  </a:moveTo>
                  <a:lnTo>
                    <a:pt x="0" y="309"/>
                  </a:lnTo>
                  <a:cubicBezTo>
                    <a:pt x="0" y="329"/>
                    <a:pt x="16" y="346"/>
                    <a:pt x="37" y="346"/>
                  </a:cubicBezTo>
                  <a:cubicBezTo>
                    <a:pt x="57" y="346"/>
                    <a:pt x="74" y="329"/>
                    <a:pt x="74" y="309"/>
                  </a:cubicBezTo>
                  <a:lnTo>
                    <a:pt x="74" y="37"/>
                  </a:lnTo>
                  <a:cubicBezTo>
                    <a:pt x="74" y="16"/>
                    <a:pt x="57" y="0"/>
                    <a:pt x="37" y="0"/>
                  </a:cubicBezTo>
                  <a:cubicBezTo>
                    <a:pt x="16" y="0"/>
                    <a:pt x="0" y="16"/>
                    <a:pt x="0" y="3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53" name="Freeform 31">
              <a:extLst>
                <a:ext uri="{FF2B5EF4-FFF2-40B4-BE49-F238E27FC236}">
                  <a16:creationId xmlns:a16="http://schemas.microsoft.com/office/drawing/2014/main" id="{6D4B45DB-882E-0B4E-8A63-98E555BE846F}"/>
                </a:ext>
              </a:extLst>
            </p:cNvPr>
            <p:cNvSpPr>
              <a:spLocks noChangeArrowheads="1"/>
            </p:cNvSpPr>
            <p:nvPr/>
          </p:nvSpPr>
          <p:spPr bwMode="auto">
            <a:xfrm>
              <a:off x="5359166" y="5029534"/>
              <a:ext cx="63637" cy="295732"/>
            </a:xfrm>
            <a:custGeom>
              <a:avLst/>
              <a:gdLst>
                <a:gd name="T0" fmla="*/ 13138 w 76"/>
                <a:gd name="T1" fmla="*/ 125052 h 347"/>
                <a:gd name="T2" fmla="*/ 13138 w 76"/>
                <a:gd name="T3" fmla="*/ 125052 h 347"/>
                <a:gd name="T4" fmla="*/ 26632 w 76"/>
                <a:gd name="T5" fmla="*/ 111318 h 347"/>
                <a:gd name="T6" fmla="*/ 26632 w 76"/>
                <a:gd name="T7" fmla="*/ 13373 h 347"/>
                <a:gd name="T8" fmla="*/ 26632 w 76"/>
                <a:gd name="T9" fmla="*/ 13373 h 347"/>
                <a:gd name="T10" fmla="*/ 13138 w 76"/>
                <a:gd name="T11" fmla="*/ 0 h 347"/>
                <a:gd name="T12" fmla="*/ 13138 w 76"/>
                <a:gd name="T13" fmla="*/ 0 h 347"/>
                <a:gd name="T14" fmla="*/ 0 w 76"/>
                <a:gd name="T15" fmla="*/ 13373 h 347"/>
                <a:gd name="T16" fmla="*/ 0 w 76"/>
                <a:gd name="T17" fmla="*/ 111318 h 347"/>
                <a:gd name="T18" fmla="*/ 0 w 76"/>
                <a:gd name="T19" fmla="*/ 111318 h 347"/>
                <a:gd name="T20" fmla="*/ 13138 w 76"/>
                <a:gd name="T21" fmla="*/ 125052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6" h="347">
                  <a:moveTo>
                    <a:pt x="37" y="346"/>
                  </a:moveTo>
                  <a:lnTo>
                    <a:pt x="37" y="346"/>
                  </a:lnTo>
                  <a:cubicBezTo>
                    <a:pt x="58" y="346"/>
                    <a:pt x="75" y="329"/>
                    <a:pt x="75" y="308"/>
                  </a:cubicBezTo>
                  <a:lnTo>
                    <a:pt x="75" y="37"/>
                  </a:lnTo>
                  <a:cubicBezTo>
                    <a:pt x="75" y="16"/>
                    <a:pt x="58" y="0"/>
                    <a:pt x="37" y="0"/>
                  </a:cubicBezTo>
                  <a:cubicBezTo>
                    <a:pt x="18" y="0"/>
                    <a:pt x="0" y="16"/>
                    <a:pt x="0" y="37"/>
                  </a:cubicBezTo>
                  <a:lnTo>
                    <a:pt x="0" y="308"/>
                  </a:lnTo>
                  <a:cubicBezTo>
                    <a:pt x="0" y="329"/>
                    <a:pt x="18" y="346"/>
                    <a:pt x="37" y="34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54" name="Freeform 32">
              <a:extLst>
                <a:ext uri="{FF2B5EF4-FFF2-40B4-BE49-F238E27FC236}">
                  <a16:creationId xmlns:a16="http://schemas.microsoft.com/office/drawing/2014/main" id="{5E56B343-5931-274C-A267-CF347F4658D3}"/>
                </a:ext>
              </a:extLst>
            </p:cNvPr>
            <p:cNvSpPr>
              <a:spLocks noChangeArrowheads="1"/>
            </p:cNvSpPr>
            <p:nvPr/>
          </p:nvSpPr>
          <p:spPr bwMode="auto">
            <a:xfrm>
              <a:off x="5441522" y="4370690"/>
              <a:ext cx="658844" cy="479159"/>
            </a:xfrm>
            <a:custGeom>
              <a:avLst/>
              <a:gdLst>
                <a:gd name="T0" fmla="*/ 229353 w 776"/>
                <a:gd name="T1" fmla="*/ 117396 h 566"/>
                <a:gd name="T2" fmla="*/ 222872 w 776"/>
                <a:gd name="T3" fmla="*/ 120628 h 566"/>
                <a:gd name="T4" fmla="*/ 220352 w 776"/>
                <a:gd name="T5" fmla="*/ 118114 h 566"/>
                <a:gd name="T6" fmla="*/ 219631 w 776"/>
                <a:gd name="T7" fmla="*/ 114165 h 566"/>
                <a:gd name="T8" fmla="*/ 213871 w 776"/>
                <a:gd name="T9" fmla="*/ 91907 h 566"/>
                <a:gd name="T10" fmla="*/ 190467 w 776"/>
                <a:gd name="T11" fmla="*/ 89753 h 566"/>
                <a:gd name="T12" fmla="*/ 38526 w 776"/>
                <a:gd name="T13" fmla="*/ 175197 h 566"/>
                <a:gd name="T14" fmla="*/ 28804 w 776"/>
                <a:gd name="T15" fmla="*/ 172684 h 566"/>
                <a:gd name="T16" fmla="*/ 27724 w 776"/>
                <a:gd name="T17" fmla="*/ 167658 h 566"/>
                <a:gd name="T18" fmla="*/ 183626 w 776"/>
                <a:gd name="T19" fmla="*/ 77187 h 566"/>
                <a:gd name="T20" fmla="*/ 193708 w 776"/>
                <a:gd name="T21" fmla="*/ 56365 h 566"/>
                <a:gd name="T22" fmla="*/ 177505 w 776"/>
                <a:gd name="T23" fmla="*/ 39491 h 566"/>
                <a:gd name="T24" fmla="*/ 173905 w 776"/>
                <a:gd name="T25" fmla="*/ 36978 h 566"/>
                <a:gd name="T26" fmla="*/ 173185 w 776"/>
                <a:gd name="T27" fmla="*/ 33388 h 566"/>
                <a:gd name="T28" fmla="*/ 173185 w 776"/>
                <a:gd name="T29" fmla="*/ 33388 h 566"/>
                <a:gd name="T30" fmla="*/ 244115 w 776"/>
                <a:gd name="T31" fmla="*/ 44158 h 566"/>
                <a:gd name="T32" fmla="*/ 249516 w 776"/>
                <a:gd name="T33" fmla="*/ 47748 h 566"/>
                <a:gd name="T34" fmla="*/ 249876 w 776"/>
                <a:gd name="T35" fmla="*/ 54211 h 566"/>
                <a:gd name="T36" fmla="*/ 272919 w 776"/>
                <a:gd name="T37" fmla="*/ 35183 h 566"/>
                <a:gd name="T38" fmla="*/ 185066 w 776"/>
                <a:gd name="T39" fmla="*/ 3590 h 566"/>
                <a:gd name="T40" fmla="*/ 147261 w 776"/>
                <a:gd name="T41" fmla="*/ 27644 h 566"/>
                <a:gd name="T42" fmla="*/ 151582 w 776"/>
                <a:gd name="T43" fmla="*/ 51339 h 566"/>
                <a:gd name="T44" fmla="*/ 159503 w 776"/>
                <a:gd name="T45" fmla="*/ 59955 h 566"/>
                <a:gd name="T46" fmla="*/ 18363 w 776"/>
                <a:gd name="T47" fmla="*/ 140014 h 566"/>
                <a:gd name="T48" fmla="*/ 2160 w 776"/>
                <a:gd name="T49" fmla="*/ 160478 h 566"/>
                <a:gd name="T50" fmla="*/ 5401 w 776"/>
                <a:gd name="T51" fmla="*/ 185967 h 566"/>
                <a:gd name="T52" fmla="*/ 25564 w 776"/>
                <a:gd name="T53" fmla="*/ 201764 h 566"/>
                <a:gd name="T54" fmla="*/ 34565 w 776"/>
                <a:gd name="T55" fmla="*/ 202841 h 566"/>
                <a:gd name="T56" fmla="*/ 192988 w 776"/>
                <a:gd name="T57" fmla="*/ 118833 h 566"/>
                <a:gd name="T58" fmla="*/ 196228 w 776"/>
                <a:gd name="T59" fmla="*/ 130321 h 566"/>
                <a:gd name="T60" fmla="*/ 214951 w 776"/>
                <a:gd name="T61" fmla="*/ 146117 h 566"/>
                <a:gd name="T62" fmla="*/ 254916 w 776"/>
                <a:gd name="T63" fmla="*/ 126013 h 566"/>
                <a:gd name="T64" fmla="*/ 275799 w 776"/>
                <a:gd name="T65" fmla="*/ 62827 h 5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6" h="566">
                  <a:moveTo>
                    <a:pt x="694" y="151"/>
                  </a:moveTo>
                  <a:lnTo>
                    <a:pt x="637" y="327"/>
                  </a:lnTo>
                  <a:cubicBezTo>
                    <a:pt x="634" y="334"/>
                    <a:pt x="627" y="339"/>
                    <a:pt x="619" y="336"/>
                  </a:cubicBezTo>
                  <a:cubicBezTo>
                    <a:pt x="615" y="334"/>
                    <a:pt x="612" y="331"/>
                    <a:pt x="612" y="329"/>
                  </a:cubicBezTo>
                  <a:cubicBezTo>
                    <a:pt x="610" y="327"/>
                    <a:pt x="608" y="322"/>
                    <a:pt x="610" y="318"/>
                  </a:cubicBezTo>
                  <a:cubicBezTo>
                    <a:pt x="619" y="294"/>
                    <a:pt x="612" y="271"/>
                    <a:pt x="594" y="256"/>
                  </a:cubicBezTo>
                  <a:cubicBezTo>
                    <a:pt x="575" y="240"/>
                    <a:pt x="550" y="238"/>
                    <a:pt x="529" y="250"/>
                  </a:cubicBezTo>
                  <a:lnTo>
                    <a:pt x="107" y="488"/>
                  </a:lnTo>
                  <a:cubicBezTo>
                    <a:pt x="98" y="495"/>
                    <a:pt x="84" y="492"/>
                    <a:pt x="80" y="481"/>
                  </a:cubicBezTo>
                  <a:cubicBezTo>
                    <a:pt x="77" y="476"/>
                    <a:pt x="76" y="472"/>
                    <a:pt x="77" y="467"/>
                  </a:cubicBezTo>
                  <a:cubicBezTo>
                    <a:pt x="79" y="462"/>
                    <a:pt x="83" y="457"/>
                    <a:pt x="87" y="455"/>
                  </a:cubicBezTo>
                  <a:lnTo>
                    <a:pt x="510" y="215"/>
                  </a:lnTo>
                  <a:cubicBezTo>
                    <a:pt x="530" y="203"/>
                    <a:pt x="542" y="180"/>
                    <a:pt x="538" y="157"/>
                  </a:cubicBezTo>
                  <a:cubicBezTo>
                    <a:pt x="534" y="133"/>
                    <a:pt x="517" y="114"/>
                    <a:pt x="493" y="110"/>
                  </a:cubicBezTo>
                  <a:cubicBezTo>
                    <a:pt x="487" y="110"/>
                    <a:pt x="485" y="105"/>
                    <a:pt x="483" y="103"/>
                  </a:cubicBezTo>
                  <a:cubicBezTo>
                    <a:pt x="483" y="102"/>
                    <a:pt x="480" y="98"/>
                    <a:pt x="481" y="93"/>
                  </a:cubicBezTo>
                  <a:cubicBezTo>
                    <a:pt x="483" y="87"/>
                    <a:pt x="489" y="82"/>
                    <a:pt x="495" y="82"/>
                  </a:cubicBezTo>
                  <a:lnTo>
                    <a:pt x="678" y="123"/>
                  </a:lnTo>
                  <a:cubicBezTo>
                    <a:pt x="687" y="124"/>
                    <a:pt x="692" y="130"/>
                    <a:pt x="693" y="133"/>
                  </a:cubicBezTo>
                  <a:cubicBezTo>
                    <a:pt x="694" y="136"/>
                    <a:pt x="697" y="143"/>
                    <a:pt x="694" y="151"/>
                  </a:cubicBezTo>
                  <a:close/>
                  <a:moveTo>
                    <a:pt x="758" y="98"/>
                  </a:moveTo>
                  <a:lnTo>
                    <a:pt x="758" y="98"/>
                  </a:lnTo>
                  <a:cubicBezTo>
                    <a:pt x="745" y="73"/>
                    <a:pt x="721" y="56"/>
                    <a:pt x="694" y="50"/>
                  </a:cubicBezTo>
                  <a:lnTo>
                    <a:pt x="514" y="10"/>
                  </a:lnTo>
                  <a:cubicBezTo>
                    <a:pt x="466" y="0"/>
                    <a:pt x="421" y="29"/>
                    <a:pt x="409" y="77"/>
                  </a:cubicBezTo>
                  <a:cubicBezTo>
                    <a:pt x="404" y="99"/>
                    <a:pt x="408" y="124"/>
                    <a:pt x="421" y="143"/>
                  </a:cubicBezTo>
                  <a:cubicBezTo>
                    <a:pt x="426" y="152"/>
                    <a:pt x="434" y="161"/>
                    <a:pt x="443" y="167"/>
                  </a:cubicBezTo>
                  <a:lnTo>
                    <a:pt x="51" y="390"/>
                  </a:lnTo>
                  <a:cubicBezTo>
                    <a:pt x="28" y="403"/>
                    <a:pt x="14" y="422"/>
                    <a:pt x="6" y="447"/>
                  </a:cubicBezTo>
                  <a:cubicBezTo>
                    <a:pt x="0" y="471"/>
                    <a:pt x="3" y="496"/>
                    <a:pt x="15" y="518"/>
                  </a:cubicBezTo>
                  <a:cubicBezTo>
                    <a:pt x="27" y="541"/>
                    <a:pt x="47" y="555"/>
                    <a:pt x="71" y="562"/>
                  </a:cubicBezTo>
                  <a:cubicBezTo>
                    <a:pt x="80" y="565"/>
                    <a:pt x="89" y="565"/>
                    <a:pt x="96" y="565"/>
                  </a:cubicBezTo>
                  <a:cubicBezTo>
                    <a:pt x="112" y="565"/>
                    <a:pt x="129" y="562"/>
                    <a:pt x="144" y="554"/>
                  </a:cubicBezTo>
                  <a:lnTo>
                    <a:pt x="536" y="331"/>
                  </a:lnTo>
                  <a:cubicBezTo>
                    <a:pt x="536" y="342"/>
                    <a:pt x="539" y="352"/>
                    <a:pt x="545" y="363"/>
                  </a:cubicBezTo>
                  <a:cubicBezTo>
                    <a:pt x="555" y="383"/>
                    <a:pt x="573" y="399"/>
                    <a:pt x="597" y="407"/>
                  </a:cubicBezTo>
                  <a:cubicBezTo>
                    <a:pt x="643" y="422"/>
                    <a:pt x="692" y="397"/>
                    <a:pt x="708" y="351"/>
                  </a:cubicBezTo>
                  <a:lnTo>
                    <a:pt x="766" y="175"/>
                  </a:lnTo>
                  <a:cubicBezTo>
                    <a:pt x="775" y="150"/>
                    <a:pt x="771" y="121"/>
                    <a:pt x="758" y="9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grpSp>
      <p:sp>
        <p:nvSpPr>
          <p:cNvPr id="256" name="CuadroTexto 4">
            <a:extLst>
              <a:ext uri="{FF2B5EF4-FFF2-40B4-BE49-F238E27FC236}">
                <a16:creationId xmlns:a16="http://schemas.microsoft.com/office/drawing/2014/main" id="{5632E376-F475-8F4E-81B2-254CB5B5E87C}"/>
              </a:ext>
            </a:extLst>
          </p:cNvPr>
          <p:cNvSpPr txBox="1"/>
          <p:nvPr/>
        </p:nvSpPr>
        <p:spPr>
          <a:xfrm>
            <a:off x="922749" y="5123925"/>
            <a:ext cx="2408842" cy="707886"/>
          </a:xfrm>
          <a:prstGeom prst="rect">
            <a:avLst/>
          </a:prstGeom>
          <a:noFill/>
        </p:spPr>
        <p:txBody>
          <a:bodyPr wrap="square" rtlCol="0">
            <a:spAutoFit/>
          </a:bodyPr>
          <a:lstStyle/>
          <a:p>
            <a:pPr lvl="0" algn="ctr"/>
            <a:r>
              <a:rPr lang="en-GB" sz="2000" b="0" i="0" dirty="0"/>
              <a:t> </a:t>
            </a:r>
            <a:r>
              <a:rPr lang="es-ES" sz="2000" b="0" i="0" dirty="0"/>
              <a:t>Le permite explorar </a:t>
            </a:r>
            <a:r>
              <a:rPr lang="es-ES" sz="2000" b="1" i="0" dirty="0"/>
              <a:t>nuevos mercados</a:t>
            </a:r>
            <a:endParaRPr lang="de-DE" sz="2000" b="1" dirty="0"/>
          </a:p>
        </p:txBody>
      </p:sp>
      <p:grpSp>
        <p:nvGrpSpPr>
          <p:cNvPr id="258" name="Group 257">
            <a:extLst>
              <a:ext uri="{FF2B5EF4-FFF2-40B4-BE49-F238E27FC236}">
                <a16:creationId xmlns:a16="http://schemas.microsoft.com/office/drawing/2014/main" id="{00CD174C-EC59-CB40-92C4-E453A12C9049}"/>
              </a:ext>
            </a:extLst>
          </p:cNvPr>
          <p:cNvGrpSpPr/>
          <p:nvPr/>
        </p:nvGrpSpPr>
        <p:grpSpPr>
          <a:xfrm>
            <a:off x="3531320" y="5095329"/>
            <a:ext cx="2482785" cy="1328364"/>
            <a:chOff x="21754456" y="3992541"/>
            <a:chExt cx="4965570" cy="2656728"/>
          </a:xfrm>
        </p:grpSpPr>
        <p:sp>
          <p:nvSpPr>
            <p:cNvPr id="259" name="CuadroTexto 4">
              <a:extLst>
                <a:ext uri="{FF2B5EF4-FFF2-40B4-BE49-F238E27FC236}">
                  <a16:creationId xmlns:a16="http://schemas.microsoft.com/office/drawing/2014/main" id="{7EB1003B-3A1C-4349-9A92-73A87A4AFDBC}"/>
                </a:ext>
              </a:extLst>
            </p:cNvPr>
            <p:cNvSpPr txBox="1"/>
            <p:nvPr/>
          </p:nvSpPr>
          <p:spPr>
            <a:xfrm>
              <a:off x="21902342" y="4002391"/>
              <a:ext cx="4817684" cy="2646878"/>
            </a:xfrm>
            <a:prstGeom prst="rect">
              <a:avLst/>
            </a:prstGeom>
            <a:noFill/>
          </p:spPr>
          <p:txBody>
            <a:bodyPr wrap="square" rtlCol="0">
              <a:spAutoFit/>
            </a:bodyPr>
            <a:lstStyle/>
            <a:p>
              <a:pPr lvl="0" algn="ctr"/>
              <a:r>
                <a:rPr lang="es-ES" sz="2000" b="0" i="0" dirty="0"/>
                <a:t>Se traduce en un </a:t>
              </a:r>
              <a:r>
                <a:rPr lang="es-ES" sz="2000" b="1" i="0" dirty="0"/>
                <a:t>aumento de las ventas y de la rentabilidad </a:t>
              </a:r>
              <a:endParaRPr lang="de-DE" sz="2000" b="1" dirty="0"/>
            </a:p>
          </p:txBody>
        </p:sp>
        <p:sp>
          <p:nvSpPr>
            <p:cNvPr id="260" name="CuadroTexto 4">
              <a:extLst>
                <a:ext uri="{FF2B5EF4-FFF2-40B4-BE49-F238E27FC236}">
                  <a16:creationId xmlns:a16="http://schemas.microsoft.com/office/drawing/2014/main" id="{591E7FFE-7F4D-6B42-B155-F28FDF9D9B3D}"/>
                </a:ext>
              </a:extLst>
            </p:cNvPr>
            <p:cNvSpPr txBox="1"/>
            <p:nvPr/>
          </p:nvSpPr>
          <p:spPr>
            <a:xfrm>
              <a:off x="21754456" y="3992541"/>
              <a:ext cx="4817684" cy="461664"/>
            </a:xfrm>
            <a:prstGeom prst="rect">
              <a:avLst/>
            </a:prstGeom>
            <a:noFill/>
          </p:spPr>
          <p:txBody>
            <a:bodyPr wrap="square" rtlCol="0">
              <a:spAutoFit/>
            </a:bodyPr>
            <a:lstStyle/>
            <a:p>
              <a:pPr algn="ctr"/>
              <a:r>
                <a:rPr lang="en-US" sz="900" b="1">
                  <a:solidFill>
                    <a:schemeClr val="tx2"/>
                  </a:solidFill>
                  <a:latin typeface="Lato Semibold" panose="020F0502020204030203" pitchFamily="34" charset="0"/>
                  <a:ea typeface="Lato Semibold" panose="020F0502020204030203" pitchFamily="34" charset="0"/>
                  <a:cs typeface="Lato Semibold" panose="020F0502020204030203" pitchFamily="34" charset="0"/>
                </a:rPr>
                <a:t>Your Title</a:t>
              </a:r>
            </a:p>
          </p:txBody>
        </p:sp>
      </p:grpSp>
      <p:sp>
        <p:nvSpPr>
          <p:cNvPr id="262" name="CuadroTexto 4">
            <a:extLst>
              <a:ext uri="{FF2B5EF4-FFF2-40B4-BE49-F238E27FC236}">
                <a16:creationId xmlns:a16="http://schemas.microsoft.com/office/drawing/2014/main" id="{4BC888AF-3694-234C-AF29-4A99F20798AB}"/>
              </a:ext>
            </a:extLst>
          </p:cNvPr>
          <p:cNvSpPr txBox="1"/>
          <p:nvPr/>
        </p:nvSpPr>
        <p:spPr>
          <a:xfrm>
            <a:off x="6309294" y="5073847"/>
            <a:ext cx="2408842" cy="1631216"/>
          </a:xfrm>
          <a:prstGeom prst="rect">
            <a:avLst/>
          </a:prstGeom>
          <a:noFill/>
        </p:spPr>
        <p:txBody>
          <a:bodyPr wrap="square" rtlCol="0">
            <a:spAutoFit/>
          </a:bodyPr>
          <a:lstStyle/>
          <a:p>
            <a:pPr algn="ctr"/>
            <a:r>
              <a:rPr lang="es-ES" sz="2000" dirty="0">
                <a:ea typeface="Lato Light" charset="0"/>
                <a:cs typeface="Lato Light" charset="0"/>
              </a:rPr>
              <a:t>Le permite </a:t>
            </a:r>
            <a:r>
              <a:rPr lang="es-ES" sz="2000" b="1" dirty="0">
                <a:ea typeface="Lato Light" charset="0"/>
                <a:cs typeface="Lato Light" charset="0"/>
              </a:rPr>
              <a:t>estar al tanto de la constante evolución </a:t>
            </a:r>
            <a:r>
              <a:rPr lang="es-ES" sz="2000" dirty="0">
                <a:ea typeface="Lato Light" charset="0"/>
                <a:cs typeface="Lato Light" charset="0"/>
              </a:rPr>
              <a:t>de las estrategias de negocio y marketing</a:t>
            </a:r>
            <a:r>
              <a:rPr lang="en-US" sz="2000" dirty="0">
                <a:ea typeface="Lato Light" charset="0"/>
                <a:cs typeface="Lato Light" charset="0"/>
              </a:rPr>
              <a:t>.</a:t>
            </a:r>
          </a:p>
        </p:txBody>
      </p:sp>
      <p:sp>
        <p:nvSpPr>
          <p:cNvPr id="265" name="CuadroTexto 4">
            <a:extLst>
              <a:ext uri="{FF2B5EF4-FFF2-40B4-BE49-F238E27FC236}">
                <a16:creationId xmlns:a16="http://schemas.microsoft.com/office/drawing/2014/main" id="{3A64E80F-61F2-8B48-BA3E-3230FD72F564}"/>
              </a:ext>
            </a:extLst>
          </p:cNvPr>
          <p:cNvSpPr txBox="1"/>
          <p:nvPr/>
        </p:nvSpPr>
        <p:spPr>
          <a:xfrm>
            <a:off x="8926973" y="5029242"/>
            <a:ext cx="2738648" cy="1754326"/>
          </a:xfrm>
          <a:prstGeom prst="rect">
            <a:avLst/>
          </a:prstGeom>
          <a:noFill/>
        </p:spPr>
        <p:txBody>
          <a:bodyPr wrap="square" rtlCol="0">
            <a:spAutoFit/>
          </a:bodyPr>
          <a:lstStyle/>
          <a:p>
            <a:pPr algn="ctr"/>
            <a:r>
              <a:rPr lang="es-ES" b="0" i="0" dirty="0"/>
              <a:t>Mediante el uso de recursos digitales, permite a los vendedores </a:t>
            </a:r>
            <a:r>
              <a:rPr lang="es-ES" b="1" i="0" dirty="0"/>
              <a:t>descubrir, rastrear y satisfacer mejor las necesidades de los clientes</a:t>
            </a:r>
            <a:r>
              <a:rPr lang="en-US" b="1" dirty="0">
                <a:latin typeface="Lato Light" charset="0"/>
                <a:ea typeface="Lato Light" charset="0"/>
                <a:cs typeface="Lato Light" charset="0"/>
              </a:rPr>
              <a:t>.</a:t>
            </a:r>
          </a:p>
        </p:txBody>
      </p:sp>
      <p:sp>
        <p:nvSpPr>
          <p:cNvPr id="91" name="Textplatzhalter 2">
            <a:extLst>
              <a:ext uri="{FF2B5EF4-FFF2-40B4-BE49-F238E27FC236}">
                <a16:creationId xmlns:a16="http://schemas.microsoft.com/office/drawing/2014/main" id="{A319988A-D14B-E2A8-61D2-60C14A23662E}"/>
              </a:ext>
            </a:extLst>
          </p:cNvPr>
          <p:cNvSpPr txBox="1">
            <a:spLocks/>
          </p:cNvSpPr>
          <p:nvPr/>
        </p:nvSpPr>
        <p:spPr>
          <a:xfrm>
            <a:off x="0" y="519269"/>
            <a:ext cx="10808102" cy="582221"/>
          </a:xfrm>
          <a:prstGeom prst="rect">
            <a:avLst/>
          </a:prstGeom>
          <a:solidFill>
            <a:srgbClr val="FED100"/>
          </a:solidFill>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dirty="0">
                <a:solidFill>
                  <a:srgbClr val="000000"/>
                </a:solidFill>
              </a:rPr>
              <a:t>	</a:t>
            </a:r>
            <a:r>
              <a:rPr lang="es-ES" sz="3600" dirty="0">
                <a:solidFill>
                  <a:srgbClr val="000000"/>
                </a:solidFill>
              </a:rPr>
              <a:t> ¿Por qué utilizar el marketing innovador?</a:t>
            </a:r>
            <a:endParaRPr lang="en-GB" sz="3600" dirty="0">
              <a:solidFill>
                <a:srgbClr val="000000"/>
              </a:solidFill>
            </a:endParaRPr>
          </a:p>
        </p:txBody>
      </p:sp>
      <p:pic>
        <p:nvPicPr>
          <p:cNvPr id="3" name="Graphic 2" descr="Light Bulb and Gear">
            <a:extLst>
              <a:ext uri="{FF2B5EF4-FFF2-40B4-BE49-F238E27FC236}">
                <a16:creationId xmlns:a16="http://schemas.microsoft.com/office/drawing/2014/main" id="{8F73B38C-F59A-D2C0-B81B-5C0DD43FD4C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124419" y="2214571"/>
            <a:ext cx="619151" cy="619151"/>
          </a:xfrm>
          <a:prstGeom prst="rect">
            <a:avLst/>
          </a:prstGeom>
        </p:spPr>
      </p:pic>
    </p:spTree>
    <p:extLst>
      <p:ext uri="{BB962C8B-B14F-4D97-AF65-F5344CB8AC3E}">
        <p14:creationId xmlns:p14="http://schemas.microsoft.com/office/powerpoint/2010/main" val="5207566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BFBA8122-B334-4F88-AB58-0C5254B2788C}"/>
              </a:ext>
            </a:extLst>
          </p:cNvPr>
          <p:cNvSpPr/>
          <p:nvPr/>
        </p:nvSpPr>
        <p:spPr>
          <a:xfrm>
            <a:off x="2702750" y="2490893"/>
            <a:ext cx="2039007" cy="1734207"/>
          </a:xfrm>
          <a:prstGeom prst="hexagon">
            <a:avLst/>
          </a:prstGeom>
          <a:solidFill>
            <a:srgbClr val="85D2E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Marketing </a:t>
            </a:r>
            <a:r>
              <a:rPr lang="en-GB" sz="2000" b="1" dirty="0" err="1"/>
              <a:t>en</a:t>
            </a:r>
            <a:r>
              <a:rPr lang="en-GB" sz="2000" b="1" dirty="0"/>
              <a:t> redes </a:t>
            </a:r>
            <a:r>
              <a:rPr lang="en-GB" sz="2000" b="1" dirty="0" err="1"/>
              <a:t>sociales</a:t>
            </a:r>
            <a:endParaRPr lang="en-GB" sz="2000" b="1" dirty="0"/>
          </a:p>
        </p:txBody>
      </p:sp>
      <p:sp>
        <p:nvSpPr>
          <p:cNvPr id="5" name="Hexagon 4">
            <a:extLst>
              <a:ext uri="{FF2B5EF4-FFF2-40B4-BE49-F238E27FC236}">
                <a16:creationId xmlns:a16="http://schemas.microsoft.com/office/drawing/2014/main" id="{F809265A-4735-4D83-9A7E-8BCDEB75F52E}"/>
              </a:ext>
            </a:extLst>
          </p:cNvPr>
          <p:cNvSpPr/>
          <p:nvPr/>
        </p:nvSpPr>
        <p:spPr>
          <a:xfrm>
            <a:off x="4404950" y="3422212"/>
            <a:ext cx="2039007" cy="1734207"/>
          </a:xfrm>
          <a:prstGeom prst="hexagon">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p>
          <a:p>
            <a:pPr algn="ctr"/>
            <a:r>
              <a:rPr lang="en-GB" sz="2000" b="1" dirty="0" err="1"/>
              <a:t>Retención</a:t>
            </a:r>
            <a:r>
              <a:rPr lang="en-GB" sz="2000" b="1" dirty="0"/>
              <a:t> de </a:t>
            </a:r>
            <a:r>
              <a:rPr lang="en-GB" sz="2000" b="1" dirty="0" err="1"/>
              <a:t>clientes</a:t>
            </a:r>
            <a:endParaRPr lang="en-GB" sz="2000" b="1" dirty="0"/>
          </a:p>
          <a:p>
            <a:pPr algn="ctr"/>
            <a:r>
              <a:rPr lang="en-US" sz="2000" b="1" dirty="0">
                <a:solidFill>
                  <a:schemeClr val="bg1"/>
                </a:solidFill>
              </a:rPr>
              <a:t> </a:t>
            </a:r>
            <a:endParaRPr lang="en-IE" sz="2000" b="1" dirty="0">
              <a:solidFill>
                <a:schemeClr val="bg1"/>
              </a:solidFill>
            </a:endParaRPr>
          </a:p>
        </p:txBody>
      </p:sp>
      <p:sp>
        <p:nvSpPr>
          <p:cNvPr id="6" name="Hexagon 5">
            <a:extLst>
              <a:ext uri="{FF2B5EF4-FFF2-40B4-BE49-F238E27FC236}">
                <a16:creationId xmlns:a16="http://schemas.microsoft.com/office/drawing/2014/main" id="{678D8167-B2CA-457E-8256-E57ECC1DAF22}"/>
              </a:ext>
            </a:extLst>
          </p:cNvPr>
          <p:cNvSpPr/>
          <p:nvPr/>
        </p:nvSpPr>
        <p:spPr>
          <a:xfrm>
            <a:off x="6081030" y="2490892"/>
            <a:ext cx="2039007" cy="1734207"/>
          </a:xfrm>
          <a:prstGeom prst="hexagon">
            <a:avLst/>
          </a:prstGeom>
          <a:solidFill>
            <a:srgbClr val="FFD1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rPr>
              <a:t>Explorar</a:t>
            </a:r>
            <a:r>
              <a:rPr lang="en-US" sz="2000" b="1" dirty="0">
                <a:solidFill>
                  <a:schemeClr val="bg1"/>
                </a:solidFill>
              </a:rPr>
              <a:t> la </a:t>
            </a:r>
            <a:r>
              <a:rPr lang="en-US" sz="2000" b="1" dirty="0" err="1">
                <a:solidFill>
                  <a:schemeClr val="bg1"/>
                </a:solidFill>
              </a:rPr>
              <a:t>nueva</a:t>
            </a:r>
            <a:r>
              <a:rPr lang="en-US" sz="2000" b="1" dirty="0">
                <a:solidFill>
                  <a:schemeClr val="bg1"/>
                </a:solidFill>
              </a:rPr>
              <a:t> </a:t>
            </a:r>
            <a:r>
              <a:rPr lang="en-US" sz="2000" b="1" dirty="0" err="1">
                <a:solidFill>
                  <a:schemeClr val="bg1"/>
                </a:solidFill>
              </a:rPr>
              <a:t>geografía</a:t>
            </a:r>
            <a:endParaRPr lang="en-IE" b="1" dirty="0">
              <a:solidFill>
                <a:schemeClr val="bg1"/>
              </a:solidFill>
            </a:endParaRPr>
          </a:p>
        </p:txBody>
      </p:sp>
      <p:sp>
        <p:nvSpPr>
          <p:cNvPr id="7" name="Hexagon 6">
            <a:extLst>
              <a:ext uri="{FF2B5EF4-FFF2-40B4-BE49-F238E27FC236}">
                <a16:creationId xmlns:a16="http://schemas.microsoft.com/office/drawing/2014/main" id="{E3C9DFD8-B716-4235-9D52-C7EDBE1A78A9}"/>
              </a:ext>
            </a:extLst>
          </p:cNvPr>
          <p:cNvSpPr/>
          <p:nvPr/>
        </p:nvSpPr>
        <p:spPr>
          <a:xfrm>
            <a:off x="7796290" y="3326522"/>
            <a:ext cx="2039007" cy="1734207"/>
          </a:xfrm>
          <a:prstGeom prst="hexagon">
            <a:avLst/>
          </a:prstGeom>
          <a:solidFill>
            <a:srgbClr val="E78E0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750" b="1"/>
          </a:p>
        </p:txBody>
      </p:sp>
      <p:sp>
        <p:nvSpPr>
          <p:cNvPr id="8" name="Hexagon 7">
            <a:extLst>
              <a:ext uri="{FF2B5EF4-FFF2-40B4-BE49-F238E27FC236}">
                <a16:creationId xmlns:a16="http://schemas.microsoft.com/office/drawing/2014/main" id="{5A3A9D83-85D3-4851-AD4E-798EFA1C1A19}"/>
              </a:ext>
            </a:extLst>
          </p:cNvPr>
          <p:cNvSpPr/>
          <p:nvPr/>
        </p:nvSpPr>
        <p:spPr>
          <a:xfrm>
            <a:off x="9498490" y="2426676"/>
            <a:ext cx="2039007" cy="1734207"/>
          </a:xfrm>
          <a:prstGeom prst="hexagon">
            <a:avLst/>
          </a:prstGeom>
          <a:solidFill>
            <a:srgbClr val="87A66E"/>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rPr>
              <a:t>Demuestre</a:t>
            </a:r>
            <a:r>
              <a:rPr lang="en-US" sz="2000" b="1" dirty="0">
                <a:solidFill>
                  <a:schemeClr val="bg1"/>
                </a:solidFill>
              </a:rPr>
              <a:t> </a:t>
            </a:r>
            <a:r>
              <a:rPr lang="en-US" sz="2000" b="1" dirty="0" err="1">
                <a:solidFill>
                  <a:schemeClr val="bg1"/>
                </a:solidFill>
              </a:rPr>
              <a:t>su</a:t>
            </a:r>
            <a:r>
              <a:rPr lang="en-US" sz="2000" b="1" dirty="0">
                <a:solidFill>
                  <a:schemeClr val="bg1"/>
                </a:solidFill>
              </a:rPr>
              <a:t> </a:t>
            </a:r>
            <a:r>
              <a:rPr lang="en-US" sz="2000" b="1" dirty="0" err="1">
                <a:solidFill>
                  <a:schemeClr val="bg1"/>
                </a:solidFill>
              </a:rPr>
              <a:t>experiencia</a:t>
            </a:r>
            <a:endParaRPr lang="en-US" sz="2000" b="1" dirty="0">
              <a:solidFill>
                <a:schemeClr val="bg1"/>
              </a:solidFill>
            </a:endParaRPr>
          </a:p>
        </p:txBody>
      </p:sp>
      <p:sp>
        <p:nvSpPr>
          <p:cNvPr id="9" name="Hexagon 8">
            <a:extLst>
              <a:ext uri="{FF2B5EF4-FFF2-40B4-BE49-F238E27FC236}">
                <a16:creationId xmlns:a16="http://schemas.microsoft.com/office/drawing/2014/main" id="{3078DDEC-FE9B-4B26-D0AE-364132293049}"/>
              </a:ext>
            </a:extLst>
          </p:cNvPr>
          <p:cNvSpPr/>
          <p:nvPr/>
        </p:nvSpPr>
        <p:spPr>
          <a:xfrm>
            <a:off x="1026670" y="3429000"/>
            <a:ext cx="2039007" cy="1734207"/>
          </a:xfrm>
          <a:prstGeom prst="hexagon">
            <a:avLst/>
          </a:prstGeom>
          <a:solidFill>
            <a:schemeClr val="accent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Marketing de boca </a:t>
            </a:r>
            <a:r>
              <a:rPr lang="en-GB" sz="2000" b="1" dirty="0" err="1"/>
              <a:t>en</a:t>
            </a:r>
            <a:r>
              <a:rPr lang="en-GB" sz="2000" b="1" dirty="0"/>
              <a:t> boca</a:t>
            </a:r>
          </a:p>
        </p:txBody>
      </p:sp>
      <p:sp>
        <p:nvSpPr>
          <p:cNvPr id="10" name="Text Placeholder 8">
            <a:extLst>
              <a:ext uri="{FF2B5EF4-FFF2-40B4-BE49-F238E27FC236}">
                <a16:creationId xmlns:a16="http://schemas.microsoft.com/office/drawing/2014/main" id="{287DF22E-9258-7B6C-D94B-2C7436ACB120}"/>
              </a:ext>
            </a:extLst>
          </p:cNvPr>
          <p:cNvSpPr txBox="1">
            <a:spLocks/>
          </p:cNvSpPr>
          <p:nvPr/>
        </p:nvSpPr>
        <p:spPr>
          <a:xfrm>
            <a:off x="353339" y="1414536"/>
            <a:ext cx="10763604" cy="110783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400" dirty="0">
                <a:solidFill>
                  <a:srgbClr val="000000"/>
                </a:solidFill>
              </a:rPr>
              <a:t>Las siguientes son algunas de las técnicas de marketing innovadoras que pueden ayudarle a USTED y a su empresa a atraer más clientes con presupuestos de marketing limitados</a:t>
            </a:r>
          </a:p>
        </p:txBody>
      </p:sp>
      <p:sp>
        <p:nvSpPr>
          <p:cNvPr id="12" name="Textplatzhalter 2">
            <a:extLst>
              <a:ext uri="{FF2B5EF4-FFF2-40B4-BE49-F238E27FC236}">
                <a16:creationId xmlns:a16="http://schemas.microsoft.com/office/drawing/2014/main" id="{1C5B59C2-C1C7-69B9-A530-DFD40133AFD8}"/>
              </a:ext>
            </a:extLst>
          </p:cNvPr>
          <p:cNvSpPr txBox="1">
            <a:spLocks/>
          </p:cNvSpPr>
          <p:nvPr/>
        </p:nvSpPr>
        <p:spPr>
          <a:xfrm>
            <a:off x="0" y="351861"/>
            <a:ext cx="10808102" cy="582221"/>
          </a:xfrm>
          <a:prstGeom prst="rect">
            <a:avLst/>
          </a:prstGeom>
          <a:solidFill>
            <a:srgbClr val="FED100"/>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dirty="0">
                <a:solidFill>
                  <a:srgbClr val="000000"/>
                </a:solidFill>
              </a:rPr>
              <a:t>	</a:t>
            </a:r>
            <a:r>
              <a:rPr lang="en-GB" sz="3600" dirty="0" err="1">
                <a:solidFill>
                  <a:srgbClr val="000000"/>
                </a:solidFill>
              </a:rPr>
              <a:t>Técnicas</a:t>
            </a:r>
            <a:r>
              <a:rPr lang="en-GB" sz="3600" dirty="0">
                <a:solidFill>
                  <a:srgbClr val="000000"/>
                </a:solidFill>
              </a:rPr>
              <a:t> de marketing </a:t>
            </a:r>
            <a:r>
              <a:rPr lang="en-GB" sz="3600" dirty="0" err="1">
                <a:solidFill>
                  <a:srgbClr val="000000"/>
                </a:solidFill>
              </a:rPr>
              <a:t>innovadoras</a:t>
            </a:r>
            <a:r>
              <a:rPr lang="en-GB" sz="3600" dirty="0">
                <a:solidFill>
                  <a:srgbClr val="000000"/>
                </a:solidFill>
              </a:rPr>
              <a:t>...</a:t>
            </a:r>
          </a:p>
        </p:txBody>
      </p:sp>
      <p:sp>
        <p:nvSpPr>
          <p:cNvPr id="14" name="TextBox 13">
            <a:extLst>
              <a:ext uri="{FF2B5EF4-FFF2-40B4-BE49-F238E27FC236}">
                <a16:creationId xmlns:a16="http://schemas.microsoft.com/office/drawing/2014/main" id="{7390AD6A-55C4-D132-B2F0-AE6B11B9FEBD}"/>
              </a:ext>
            </a:extLst>
          </p:cNvPr>
          <p:cNvSpPr txBox="1"/>
          <p:nvPr/>
        </p:nvSpPr>
        <p:spPr>
          <a:xfrm>
            <a:off x="8000453" y="3759440"/>
            <a:ext cx="1715260" cy="1015663"/>
          </a:xfrm>
          <a:prstGeom prst="rect">
            <a:avLst/>
          </a:prstGeom>
          <a:noFill/>
        </p:spPr>
        <p:txBody>
          <a:bodyPr wrap="square" rtlCol="0">
            <a:spAutoFit/>
          </a:bodyPr>
          <a:lstStyle/>
          <a:p>
            <a:pPr algn="ctr"/>
            <a:r>
              <a:rPr lang="en-US" sz="2000" b="1" dirty="0" err="1">
                <a:solidFill>
                  <a:schemeClr val="bg1"/>
                </a:solidFill>
              </a:rPr>
              <a:t>Reposicionamiento</a:t>
            </a:r>
            <a:r>
              <a:rPr lang="en-US" sz="2000" b="1" dirty="0">
                <a:solidFill>
                  <a:schemeClr val="bg1"/>
                </a:solidFill>
              </a:rPr>
              <a:t> de la </a:t>
            </a:r>
            <a:r>
              <a:rPr lang="en-US" sz="2000" b="1" dirty="0" err="1">
                <a:solidFill>
                  <a:schemeClr val="bg1"/>
                </a:solidFill>
              </a:rPr>
              <a:t>marca</a:t>
            </a:r>
            <a:endParaRPr lang="en-IE" sz="2000" dirty="0">
              <a:solidFill>
                <a:schemeClr val="bg1"/>
              </a:solidFill>
            </a:endParaRPr>
          </a:p>
        </p:txBody>
      </p:sp>
      <p:sp>
        <p:nvSpPr>
          <p:cNvPr id="15" name="TextBox 14">
            <a:extLst>
              <a:ext uri="{FF2B5EF4-FFF2-40B4-BE49-F238E27FC236}">
                <a16:creationId xmlns:a16="http://schemas.microsoft.com/office/drawing/2014/main" id="{CE43BEFB-6853-B373-BED2-5ADC8E97EF4B}"/>
              </a:ext>
            </a:extLst>
          </p:cNvPr>
          <p:cNvSpPr txBox="1"/>
          <p:nvPr/>
        </p:nvSpPr>
        <p:spPr>
          <a:xfrm>
            <a:off x="10102362" y="6189785"/>
            <a:ext cx="1503484" cy="369332"/>
          </a:xfrm>
          <a:prstGeom prst="rect">
            <a:avLst/>
          </a:prstGeom>
          <a:noFill/>
        </p:spPr>
        <p:txBody>
          <a:bodyPr wrap="square" rtlCol="0">
            <a:spAutoFit/>
          </a:bodyPr>
          <a:lstStyle/>
          <a:p>
            <a:r>
              <a:rPr lang="en-IE">
                <a:solidFill>
                  <a:srgbClr val="1188A3"/>
                </a:solidFill>
                <a:hlinkClick r:id="rId2">
                  <a:extLst>
                    <a:ext uri="{A12FA001-AC4F-418D-AE19-62706E023703}">
                      <ahyp:hlinkClr xmlns:ahyp="http://schemas.microsoft.com/office/drawing/2018/hyperlinkcolor" val="tx"/>
                    </a:ext>
                  </a:extLst>
                </a:hlinkClick>
              </a:rPr>
              <a:t>Source</a:t>
            </a:r>
            <a:endParaRPr lang="en-IE">
              <a:solidFill>
                <a:srgbClr val="1188A3"/>
              </a:solidFill>
            </a:endParaRPr>
          </a:p>
        </p:txBody>
      </p:sp>
      <p:pic>
        <p:nvPicPr>
          <p:cNvPr id="17" name="Graphic 16" descr="Badge 3 outline">
            <a:extLst>
              <a:ext uri="{FF2B5EF4-FFF2-40B4-BE49-F238E27FC236}">
                <a16:creationId xmlns:a16="http://schemas.microsoft.com/office/drawing/2014/main" id="{397DB72E-C4BA-9167-BDE3-A65A633D5E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22603" y="4960317"/>
            <a:ext cx="914400" cy="914400"/>
          </a:xfrm>
          <a:prstGeom prst="rect">
            <a:avLst/>
          </a:prstGeom>
        </p:spPr>
      </p:pic>
      <p:pic>
        <p:nvPicPr>
          <p:cNvPr id="19" name="Graphic 18" descr="Badge 4 outline">
            <a:extLst>
              <a:ext uri="{FF2B5EF4-FFF2-40B4-BE49-F238E27FC236}">
                <a16:creationId xmlns:a16="http://schemas.microsoft.com/office/drawing/2014/main" id="{AEF6041B-9C7B-E140-8C24-6EBD4D6411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92706" y="4040110"/>
            <a:ext cx="914400" cy="914400"/>
          </a:xfrm>
          <a:prstGeom prst="rect">
            <a:avLst/>
          </a:prstGeom>
        </p:spPr>
      </p:pic>
      <p:pic>
        <p:nvPicPr>
          <p:cNvPr id="21" name="Graphic 20" descr="Badge 5 outline">
            <a:extLst>
              <a:ext uri="{FF2B5EF4-FFF2-40B4-BE49-F238E27FC236}">
                <a16:creationId xmlns:a16="http://schemas.microsoft.com/office/drawing/2014/main" id="{5457B315-5B39-ECE5-84F0-01DF364C20E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00883" y="4933969"/>
            <a:ext cx="914400" cy="914400"/>
          </a:xfrm>
          <a:prstGeom prst="rect">
            <a:avLst/>
          </a:prstGeom>
        </p:spPr>
      </p:pic>
      <p:pic>
        <p:nvPicPr>
          <p:cNvPr id="23" name="Graphic 22" descr="Badge 6 outline">
            <a:extLst>
              <a:ext uri="{FF2B5EF4-FFF2-40B4-BE49-F238E27FC236}">
                <a16:creationId xmlns:a16="http://schemas.microsoft.com/office/drawing/2014/main" id="{A1583669-7DFF-891F-DFDC-E11F84781AA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02362" y="4002091"/>
            <a:ext cx="914400" cy="914400"/>
          </a:xfrm>
          <a:prstGeom prst="rect">
            <a:avLst/>
          </a:prstGeom>
        </p:spPr>
      </p:pic>
      <p:pic>
        <p:nvPicPr>
          <p:cNvPr id="25" name="Graphic 24" descr="Badge 1 outline">
            <a:extLst>
              <a:ext uri="{FF2B5EF4-FFF2-40B4-BE49-F238E27FC236}">
                <a16:creationId xmlns:a16="http://schemas.microsoft.com/office/drawing/2014/main" id="{64C66306-6C0B-53B4-9BD0-A9A7D64019B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588973" y="4986264"/>
            <a:ext cx="914400" cy="914400"/>
          </a:xfrm>
          <a:prstGeom prst="rect">
            <a:avLst/>
          </a:prstGeom>
        </p:spPr>
      </p:pic>
      <p:pic>
        <p:nvPicPr>
          <p:cNvPr id="27" name="Graphic 26" descr="Badge outline">
            <a:extLst>
              <a:ext uri="{FF2B5EF4-FFF2-40B4-BE49-F238E27FC236}">
                <a16:creationId xmlns:a16="http://schemas.microsoft.com/office/drawing/2014/main" id="{2A546D8D-9187-8332-77FD-12056421927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297752" y="4071864"/>
            <a:ext cx="914400" cy="914400"/>
          </a:xfrm>
          <a:prstGeom prst="rect">
            <a:avLst/>
          </a:prstGeom>
        </p:spPr>
      </p:pic>
    </p:spTree>
    <p:extLst>
      <p:ext uri="{BB962C8B-B14F-4D97-AF65-F5344CB8AC3E}">
        <p14:creationId xmlns:p14="http://schemas.microsoft.com/office/powerpoint/2010/main" val="26005393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950F170-6D3E-4F92-466C-CF07B2FD6883}"/>
              </a:ext>
            </a:extLst>
          </p:cNvPr>
          <p:cNvSpPr>
            <a:spLocks noGrp="1"/>
          </p:cNvSpPr>
          <p:nvPr>
            <p:ph type="body" sz="quarter" idx="16"/>
          </p:nvPr>
        </p:nvSpPr>
        <p:spPr/>
        <p:txBody>
          <a:bodyPr vert="horz" lIns="91440" tIns="45720" rIns="91440" bIns="45720" rtlCol="0" anchor="t">
            <a:normAutofit lnSpcReduction="10000"/>
          </a:bodyPr>
          <a:lstStyle/>
          <a:p>
            <a:r>
              <a:rPr lang="en-GB" dirty="0"/>
              <a:t>1 Marketing de boca </a:t>
            </a:r>
            <a:r>
              <a:rPr lang="en-GB" dirty="0" err="1"/>
              <a:t>en</a:t>
            </a:r>
            <a:r>
              <a:rPr lang="en-GB" dirty="0"/>
              <a:t> boca</a:t>
            </a:r>
          </a:p>
        </p:txBody>
      </p:sp>
      <p:sp>
        <p:nvSpPr>
          <p:cNvPr id="4" name="Textfeld 3">
            <a:extLst>
              <a:ext uri="{FF2B5EF4-FFF2-40B4-BE49-F238E27FC236}">
                <a16:creationId xmlns:a16="http://schemas.microsoft.com/office/drawing/2014/main" id="{B7F75B64-502C-D949-685D-8848519D115B}"/>
              </a:ext>
            </a:extLst>
          </p:cNvPr>
          <p:cNvSpPr txBox="1"/>
          <p:nvPr/>
        </p:nvSpPr>
        <p:spPr>
          <a:xfrm>
            <a:off x="242888" y="5478918"/>
            <a:ext cx="3848746" cy="307777"/>
          </a:xfrm>
          <a:prstGeom prst="rect">
            <a:avLst/>
          </a:prstGeom>
          <a:noFill/>
        </p:spPr>
        <p:txBody>
          <a:bodyPr wrap="none" rtlCol="0">
            <a:spAutoFit/>
          </a:bodyPr>
          <a:lstStyle/>
          <a:p>
            <a:r>
              <a:rPr lang="en-GB" sz="1400">
                <a:solidFill>
                  <a:srgbClr val="1188A3"/>
                </a:solidFill>
              </a:rPr>
              <a:t>Sources: </a:t>
            </a:r>
            <a:r>
              <a:rPr lang="en-GB" sz="1400">
                <a:solidFill>
                  <a:srgbClr val="1188A3"/>
                </a:solidFill>
                <a:hlinkClick r:id="rId3">
                  <a:extLst>
                    <a:ext uri="{A12FA001-AC4F-418D-AE19-62706E023703}">
                      <ahyp:hlinkClr xmlns:ahyp="http://schemas.microsoft.com/office/drawing/2018/hyperlinkcolor" val="tx"/>
                    </a:ext>
                  </a:extLst>
                </a:hlinkClick>
              </a:rPr>
              <a:t>Phillips et al. (2013); </a:t>
            </a:r>
            <a:r>
              <a:rPr lang="en-GB" sz="1400" err="1">
                <a:solidFill>
                  <a:srgbClr val="1188A3"/>
                </a:solidFill>
                <a:hlinkClick r:id="rId4">
                  <a:extLst>
                    <a:ext uri="{A12FA001-AC4F-418D-AE19-62706E023703}">
                      <ahyp:hlinkClr xmlns:ahyp="http://schemas.microsoft.com/office/drawing/2018/hyperlinkcolor" val="tx"/>
                    </a:ext>
                  </a:extLst>
                </a:hlinkClick>
              </a:rPr>
              <a:t>YoungThrives</a:t>
            </a:r>
            <a:r>
              <a:rPr lang="en-GB" sz="1400">
                <a:solidFill>
                  <a:srgbClr val="1188A3"/>
                </a:solidFill>
                <a:hlinkClick r:id="rId4">
                  <a:extLst>
                    <a:ext uri="{A12FA001-AC4F-418D-AE19-62706E023703}">
                      <ahyp:hlinkClr xmlns:ahyp="http://schemas.microsoft.com/office/drawing/2018/hyperlinkcolor" val="tx"/>
                    </a:ext>
                  </a:extLst>
                </a:hlinkClick>
              </a:rPr>
              <a:t> (2021)</a:t>
            </a:r>
            <a:endParaRPr lang="en-GB" sz="1400">
              <a:solidFill>
                <a:srgbClr val="1188A3"/>
              </a:solidFill>
            </a:endParaRPr>
          </a:p>
        </p:txBody>
      </p:sp>
      <p:graphicFrame>
        <p:nvGraphicFramePr>
          <p:cNvPr id="6" name="Textplatzhalter 1">
            <a:extLst>
              <a:ext uri="{FF2B5EF4-FFF2-40B4-BE49-F238E27FC236}">
                <a16:creationId xmlns:a16="http://schemas.microsoft.com/office/drawing/2014/main" id="{77B79EBE-D00E-A852-527B-A4F44E56DB14}"/>
              </a:ext>
            </a:extLst>
          </p:cNvPr>
          <p:cNvGraphicFramePr/>
          <p:nvPr>
            <p:extLst>
              <p:ext uri="{D42A27DB-BD31-4B8C-83A1-F6EECF244321}">
                <p14:modId xmlns:p14="http://schemas.microsoft.com/office/powerpoint/2010/main" val="241895154"/>
              </p:ext>
            </p:extLst>
          </p:nvPr>
        </p:nvGraphicFramePr>
        <p:xfrm>
          <a:off x="734714" y="1495148"/>
          <a:ext cx="10808102" cy="38677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932133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A9538E1-8385-548E-9C7D-29207CDF0E6F}"/>
              </a:ext>
            </a:extLst>
          </p:cNvPr>
          <p:cNvSpPr>
            <a:spLocks noGrp="1"/>
          </p:cNvSpPr>
          <p:nvPr>
            <p:ph type="body" sz="quarter" idx="18"/>
          </p:nvPr>
        </p:nvSpPr>
        <p:spPr>
          <a:xfrm>
            <a:off x="624254" y="1495148"/>
            <a:ext cx="5471746" cy="4719880"/>
          </a:xfrm>
        </p:spPr>
        <p:txBody>
          <a:bodyPr vert="horz" lIns="91440" tIns="45720" rIns="91440" bIns="45720" rtlCol="0" anchor="t">
            <a:noAutofit/>
          </a:bodyPr>
          <a:lstStyle/>
          <a:p>
            <a:pPr marL="342900" indent="-342900" fontAlgn="base">
              <a:buFont typeface="Arial" panose="020B0604020202020204" pitchFamily="34" charset="0"/>
              <a:buChar char="•"/>
            </a:pPr>
            <a:r>
              <a:rPr lang="es-ES" sz="2000" dirty="0"/>
              <a:t>Las plataformas sociales han adquirido una gran importancia. Se utilizan </a:t>
            </a:r>
            <a:r>
              <a:rPr lang="es-ES" sz="2000" b="1" dirty="0"/>
              <a:t>como recurso para construir un puente entre los productos y los clientes</a:t>
            </a:r>
            <a:r>
              <a:rPr lang="es-ES" sz="2000" dirty="0"/>
              <a:t>. Los profesionales del marketing necesitan:</a:t>
            </a:r>
          </a:p>
          <a:p>
            <a:pPr marL="342900" indent="-342900" fontAlgn="base">
              <a:buFont typeface="Arial" panose="020B0604020202020204" pitchFamily="34" charset="0"/>
              <a:buChar char="•"/>
            </a:pPr>
            <a:r>
              <a:rPr lang="es-ES" sz="2000" dirty="0"/>
              <a:t>presentar ideas auténticas e innovadoras para resolver los problemas de los clientes. </a:t>
            </a:r>
          </a:p>
          <a:p>
            <a:pPr marL="342900" indent="-342900" fontAlgn="base">
              <a:buFont typeface="Arial" panose="020B0604020202020204" pitchFamily="34" charset="0"/>
              <a:buChar char="•"/>
            </a:pPr>
            <a:r>
              <a:rPr lang="es-ES" sz="2000" dirty="0"/>
              <a:t>Intenta acceder a todas las funciones que están disponibles en las diferentes redes sociales.</a:t>
            </a:r>
          </a:p>
          <a:p>
            <a:pPr marL="342900" indent="-342900" fontAlgn="base">
              <a:buFont typeface="Arial" panose="020B0604020202020204" pitchFamily="34" charset="0"/>
              <a:buChar char="•"/>
            </a:pPr>
            <a:r>
              <a:rPr lang="es-ES" sz="2000" dirty="0"/>
              <a:t>Cuando algo se difunde de forma viral entonces en las redes sociales, el marketing viral es otro tipo de técnica de marketing donde la gente habla del producto. Puede ser de cualquier tipo de contenido.</a:t>
            </a:r>
            <a:r>
              <a:rPr lang="en-GB" sz="2000" dirty="0"/>
              <a:t> </a:t>
            </a:r>
            <a:endParaRPr lang="en-GB" sz="2000" dirty="0">
              <a:cs typeface="Calibri"/>
            </a:endParaRPr>
          </a:p>
          <a:p>
            <a:endParaRPr lang="en-GB" sz="2000" dirty="0"/>
          </a:p>
        </p:txBody>
      </p:sp>
      <p:sp>
        <p:nvSpPr>
          <p:cNvPr id="3" name="Textplatzhalter 2">
            <a:extLst>
              <a:ext uri="{FF2B5EF4-FFF2-40B4-BE49-F238E27FC236}">
                <a16:creationId xmlns:a16="http://schemas.microsoft.com/office/drawing/2014/main" id="{84415E42-E14A-F8AA-46A8-548DF926C6A2}"/>
              </a:ext>
            </a:extLst>
          </p:cNvPr>
          <p:cNvSpPr>
            <a:spLocks noGrp="1"/>
          </p:cNvSpPr>
          <p:nvPr>
            <p:ph type="body" sz="quarter" idx="16"/>
          </p:nvPr>
        </p:nvSpPr>
        <p:spPr/>
        <p:txBody>
          <a:bodyPr>
            <a:normAutofit fontScale="85000" lnSpcReduction="10000"/>
          </a:bodyPr>
          <a:lstStyle/>
          <a:p>
            <a:r>
              <a:rPr lang="en-GB" dirty="0"/>
              <a:t>2. Marketing </a:t>
            </a:r>
            <a:r>
              <a:rPr lang="en-GB" dirty="0" err="1"/>
              <a:t>en</a:t>
            </a:r>
            <a:r>
              <a:rPr lang="en-GB" dirty="0"/>
              <a:t> redes </a:t>
            </a:r>
            <a:r>
              <a:rPr lang="en-GB" dirty="0" err="1"/>
              <a:t>sociales</a:t>
            </a:r>
            <a:endParaRPr lang="en-GB" dirty="0"/>
          </a:p>
        </p:txBody>
      </p:sp>
      <p:pic>
        <p:nvPicPr>
          <p:cNvPr id="4098" name="Picture 2" descr="Nahaufnahme Fotografie Von Smartphone Symbolen">
            <a:extLst>
              <a:ext uri="{FF2B5EF4-FFF2-40B4-BE49-F238E27FC236}">
                <a16:creationId xmlns:a16="http://schemas.microsoft.com/office/drawing/2014/main" id="{C4264BC6-EB4E-0C84-A32D-60480EF51438}"/>
              </a:ext>
            </a:extLst>
          </p:cNvPr>
          <p:cNvPicPr>
            <a:picLocks noGrp="1" noChangeAspect="1" noChangeArrowheads="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FFE3A922-A089-FA59-B43E-60728918DBCC}"/>
              </a:ext>
            </a:extLst>
          </p:cNvPr>
          <p:cNvSpPr txBox="1"/>
          <p:nvPr/>
        </p:nvSpPr>
        <p:spPr>
          <a:xfrm>
            <a:off x="2845335" y="5522282"/>
            <a:ext cx="2265877" cy="307777"/>
          </a:xfrm>
          <a:prstGeom prst="rect">
            <a:avLst/>
          </a:prstGeom>
          <a:noFill/>
        </p:spPr>
        <p:txBody>
          <a:bodyPr wrap="none" rtlCol="0">
            <a:spAutoFit/>
          </a:bodyPr>
          <a:lstStyle/>
          <a:p>
            <a:r>
              <a:rPr lang="en-GB" sz="1400" dirty="0">
                <a:solidFill>
                  <a:srgbClr val="1188A3"/>
                </a:solidFill>
              </a:rPr>
              <a:t>Fuente: </a:t>
            </a:r>
            <a:r>
              <a:rPr lang="en-GB" sz="1400" dirty="0" err="1">
                <a:solidFill>
                  <a:srgbClr val="1188A3"/>
                </a:solidFill>
                <a:hlinkClick r:id="rId4">
                  <a:extLst>
                    <a:ext uri="{A12FA001-AC4F-418D-AE19-62706E023703}">
                      <ahyp:hlinkClr xmlns:ahyp="http://schemas.microsoft.com/office/drawing/2018/hyperlinkcolor" val="tx"/>
                    </a:ext>
                  </a:extLst>
                </a:hlinkClick>
              </a:rPr>
              <a:t>YoungThrives</a:t>
            </a:r>
            <a:r>
              <a:rPr lang="en-GB" sz="1400" dirty="0">
                <a:solidFill>
                  <a:srgbClr val="1188A3"/>
                </a:solidFill>
                <a:hlinkClick r:id="rId4">
                  <a:extLst>
                    <a:ext uri="{A12FA001-AC4F-418D-AE19-62706E023703}">
                      <ahyp:hlinkClr xmlns:ahyp="http://schemas.microsoft.com/office/drawing/2018/hyperlinkcolor" val="tx"/>
                    </a:ext>
                  </a:extLst>
                </a:hlinkClick>
              </a:rPr>
              <a:t> (2021)</a:t>
            </a:r>
            <a:endParaRPr lang="en-GB" sz="1400" dirty="0">
              <a:solidFill>
                <a:srgbClr val="1188A3"/>
              </a:solidFill>
            </a:endParaRPr>
          </a:p>
        </p:txBody>
      </p:sp>
    </p:spTree>
    <p:extLst>
      <p:ext uri="{BB962C8B-B14F-4D97-AF65-F5344CB8AC3E}">
        <p14:creationId xmlns:p14="http://schemas.microsoft.com/office/powerpoint/2010/main" val="25633544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01E248-4B93-7658-9D5F-78FD75B41C41}"/>
              </a:ext>
            </a:extLst>
          </p:cNvPr>
          <p:cNvSpPr>
            <a:spLocks noGrp="1"/>
          </p:cNvSpPr>
          <p:nvPr>
            <p:ph type="body" sz="quarter" idx="14"/>
          </p:nvPr>
        </p:nvSpPr>
        <p:spPr>
          <a:xfrm>
            <a:off x="10391461" y="4053254"/>
            <a:ext cx="1094759" cy="1476759"/>
          </a:xfrm>
        </p:spPr>
        <p:txBody>
          <a:bodyPr>
            <a:normAutofit fontScale="92500" lnSpcReduction="20000"/>
          </a:bodyPr>
          <a:lstStyle/>
          <a:p>
            <a:r>
              <a:rPr lang="en-IE"/>
              <a:t>”</a:t>
            </a:r>
          </a:p>
        </p:txBody>
      </p:sp>
      <p:sp>
        <p:nvSpPr>
          <p:cNvPr id="3" name="Text Placeholder 2">
            <a:extLst>
              <a:ext uri="{FF2B5EF4-FFF2-40B4-BE49-F238E27FC236}">
                <a16:creationId xmlns:a16="http://schemas.microsoft.com/office/drawing/2014/main" id="{DC3691A4-3289-832E-25D8-9CD9B173A910}"/>
              </a:ext>
            </a:extLst>
          </p:cNvPr>
          <p:cNvSpPr>
            <a:spLocks noGrp="1"/>
          </p:cNvSpPr>
          <p:nvPr>
            <p:ph type="body" sz="quarter" idx="13"/>
          </p:nvPr>
        </p:nvSpPr>
        <p:spPr/>
        <p:txBody>
          <a:bodyPr/>
          <a:lstStyle/>
          <a:p>
            <a:r>
              <a:rPr lang="es-ES" dirty="0"/>
              <a:t>...la persona que tiene las mejores ideas y técnicas que conducen a los compromisos de los </a:t>
            </a:r>
            <a:r>
              <a:rPr lang="es-ES" b="1" dirty="0"/>
              <a:t>clientes ganará </a:t>
            </a:r>
            <a:r>
              <a:rPr lang="es-ES" dirty="0"/>
              <a:t>una gran cuota de mercado en lugar de la persona que gasta un gran presupuesto en publicidad</a:t>
            </a:r>
            <a:endParaRPr lang="en-IE" dirty="0"/>
          </a:p>
        </p:txBody>
      </p:sp>
      <p:sp>
        <p:nvSpPr>
          <p:cNvPr id="4" name="Text Placeholder 3">
            <a:extLst>
              <a:ext uri="{FF2B5EF4-FFF2-40B4-BE49-F238E27FC236}">
                <a16:creationId xmlns:a16="http://schemas.microsoft.com/office/drawing/2014/main" id="{2D1D841B-BC08-5542-C09A-9DC8223E0630}"/>
              </a:ext>
            </a:extLst>
          </p:cNvPr>
          <p:cNvSpPr>
            <a:spLocks noGrp="1"/>
          </p:cNvSpPr>
          <p:nvPr>
            <p:ph type="body" sz="quarter" idx="15"/>
          </p:nvPr>
        </p:nvSpPr>
        <p:spPr>
          <a:xfrm>
            <a:off x="6237248" y="555206"/>
            <a:ext cx="2613204" cy="1221666"/>
          </a:xfrm>
        </p:spPr>
        <p:txBody>
          <a:bodyPr/>
          <a:lstStyle/>
          <a:p>
            <a:r>
              <a:rPr lang="en-IE" dirty="0"/>
              <a:t>“</a:t>
            </a:r>
          </a:p>
        </p:txBody>
      </p:sp>
      <p:pic>
        <p:nvPicPr>
          <p:cNvPr id="10" name="Picture Placeholder 9" descr="One glowing light bulb in sea of unlit bulbs">
            <a:extLst>
              <a:ext uri="{FF2B5EF4-FFF2-40B4-BE49-F238E27FC236}">
                <a16:creationId xmlns:a16="http://schemas.microsoft.com/office/drawing/2014/main" id="{B0B46D0A-3A4E-22C6-EBEA-89C895F698A5}"/>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a:stretch/>
        </p:blipFill>
        <p:spPr>
          <a:xfrm>
            <a:off x="705779" y="0"/>
            <a:ext cx="5248975" cy="6858001"/>
          </a:xfrm>
        </p:spPr>
      </p:pic>
      <p:sp>
        <p:nvSpPr>
          <p:cNvPr id="8" name="TextBox 7">
            <a:extLst>
              <a:ext uri="{FF2B5EF4-FFF2-40B4-BE49-F238E27FC236}">
                <a16:creationId xmlns:a16="http://schemas.microsoft.com/office/drawing/2014/main" id="{648787C7-9656-9086-C068-AA07E55AB579}"/>
              </a:ext>
            </a:extLst>
          </p:cNvPr>
          <p:cNvSpPr txBox="1"/>
          <p:nvPr/>
        </p:nvSpPr>
        <p:spPr>
          <a:xfrm>
            <a:off x="10287000" y="5530013"/>
            <a:ext cx="1450731" cy="369332"/>
          </a:xfrm>
          <a:prstGeom prst="rect">
            <a:avLst/>
          </a:prstGeom>
          <a:noFill/>
        </p:spPr>
        <p:txBody>
          <a:bodyPr wrap="square" rtlCol="0">
            <a:spAutoFit/>
          </a:bodyPr>
          <a:lstStyle/>
          <a:p>
            <a:r>
              <a:rPr lang="en-IE">
                <a:solidFill>
                  <a:srgbClr val="1188A3"/>
                </a:solidFill>
                <a:hlinkClick r:id="rId3">
                  <a:extLst>
                    <a:ext uri="{A12FA001-AC4F-418D-AE19-62706E023703}">
                      <ahyp:hlinkClr xmlns:ahyp="http://schemas.microsoft.com/office/drawing/2018/hyperlinkcolor" val="tx"/>
                    </a:ext>
                  </a:extLst>
                </a:hlinkClick>
              </a:rPr>
              <a:t>Source</a:t>
            </a:r>
            <a:endParaRPr lang="en-IE">
              <a:solidFill>
                <a:srgbClr val="1188A3"/>
              </a:solidFill>
            </a:endParaRPr>
          </a:p>
        </p:txBody>
      </p:sp>
    </p:spTree>
    <p:extLst>
      <p:ext uri="{BB962C8B-B14F-4D97-AF65-F5344CB8AC3E}">
        <p14:creationId xmlns:p14="http://schemas.microsoft.com/office/powerpoint/2010/main" val="21293586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62D52A3-E6FC-1B1B-CBEA-1A52AD26897C}"/>
              </a:ext>
            </a:extLst>
          </p:cNvPr>
          <p:cNvSpPr>
            <a:spLocks noGrp="1"/>
          </p:cNvSpPr>
          <p:nvPr>
            <p:ph type="body" sz="quarter" idx="18"/>
          </p:nvPr>
        </p:nvSpPr>
        <p:spPr>
          <a:xfrm>
            <a:off x="238508" y="3131282"/>
            <a:ext cx="8210900" cy="2722457"/>
          </a:xfrm>
          <a:solidFill>
            <a:schemeClr val="bg1"/>
          </a:solidFill>
        </p:spPr>
        <p:txBody>
          <a:bodyPr vert="horz" lIns="91440" tIns="45720" rIns="91440" bIns="45720" rtlCol="0" anchor="t">
            <a:noAutofit/>
          </a:bodyPr>
          <a:lstStyle/>
          <a:p>
            <a:pPr marL="342900" indent="-342900" fontAlgn="base">
              <a:buFont typeface="Arial" panose="020B0604020202020204" pitchFamily="34" charset="0"/>
              <a:buChar char="•"/>
            </a:pPr>
            <a:r>
              <a:rPr lang="es-ES" sz="2200" dirty="0"/>
              <a:t>En Instagram, existe la oportunidad de poner en marcha campañas de marketing innovadoras que mejoren la experiencia del cliente. La plataforma de las redes sociales ofrece la oportunidad de aumentar la profundidad de la </a:t>
            </a:r>
            <a:r>
              <a:rPr lang="es-ES" sz="2200" b="1" dirty="0"/>
              <a:t>narración y de compartir historias de éxito</a:t>
            </a:r>
            <a:r>
              <a:rPr lang="es-ES" sz="2200" dirty="0"/>
              <a:t>.</a:t>
            </a:r>
          </a:p>
          <a:p>
            <a:pPr marL="342900" indent="-342900" fontAlgn="base">
              <a:buFont typeface="Arial" panose="020B0604020202020204" pitchFamily="34" charset="0"/>
              <a:buChar char="•"/>
            </a:pPr>
            <a:r>
              <a:rPr lang="es-ES" sz="2200" dirty="0"/>
              <a:t>Incluso se muestran </a:t>
            </a:r>
            <a:r>
              <a:rPr lang="es-ES" sz="2200" b="1" dirty="0"/>
              <a:t>contenidos personalizados </a:t>
            </a:r>
            <a:r>
              <a:rPr lang="es-ES" sz="2200" dirty="0"/>
              <a:t>a través de la función "Explorar", y la función de grabación de vídeo es una gran herramienta para crear vídeos time-lapse. Actualmente, el 86 % de las principales marcas internacionales están activas en esta plataforma.</a:t>
            </a:r>
          </a:p>
          <a:p>
            <a:endParaRPr lang="en-GB" dirty="0"/>
          </a:p>
        </p:txBody>
      </p:sp>
      <p:sp>
        <p:nvSpPr>
          <p:cNvPr id="6" name="TextBox 5">
            <a:extLst>
              <a:ext uri="{FF2B5EF4-FFF2-40B4-BE49-F238E27FC236}">
                <a16:creationId xmlns:a16="http://schemas.microsoft.com/office/drawing/2014/main" id="{E7BE0828-E013-A567-9A2C-080133D62430}"/>
              </a:ext>
            </a:extLst>
          </p:cNvPr>
          <p:cNvSpPr txBox="1"/>
          <p:nvPr/>
        </p:nvSpPr>
        <p:spPr>
          <a:xfrm>
            <a:off x="238508" y="473966"/>
            <a:ext cx="7742566" cy="2246769"/>
          </a:xfrm>
          <a:prstGeom prst="rect">
            <a:avLst/>
          </a:prstGeom>
          <a:solidFill>
            <a:schemeClr val="bg1"/>
          </a:solidFill>
        </p:spPr>
        <p:txBody>
          <a:bodyPr wrap="square">
            <a:spAutoFit/>
          </a:bodyPr>
          <a:lstStyle/>
          <a:p>
            <a:pPr marL="288000"/>
            <a:r>
              <a:rPr lang="es-ES" sz="2800" dirty="0">
                <a:solidFill>
                  <a:srgbClr val="000000"/>
                </a:solidFill>
              </a:rPr>
              <a:t>Según </a:t>
            </a:r>
            <a:r>
              <a:rPr lang="es-ES" sz="2800" dirty="0">
                <a:solidFill>
                  <a:srgbClr val="000000"/>
                </a:solidFill>
                <a:hlinkClick r:id="rId3"/>
              </a:rPr>
              <a:t>Celimli y </a:t>
            </a:r>
            <a:r>
              <a:rPr lang="es-ES" sz="2800" dirty="0" err="1">
                <a:solidFill>
                  <a:srgbClr val="000000"/>
                </a:solidFill>
                <a:hlinkClick r:id="rId3"/>
              </a:rPr>
              <a:t>Adanacioglu</a:t>
            </a:r>
            <a:r>
              <a:rPr lang="es-ES" sz="2800" dirty="0">
                <a:solidFill>
                  <a:srgbClr val="000000"/>
                </a:solidFill>
                <a:hlinkClick r:id="rId3"/>
              </a:rPr>
              <a:t> (2021), </a:t>
            </a:r>
            <a:r>
              <a:rPr lang="es-ES" sz="2800" dirty="0">
                <a:solidFill>
                  <a:srgbClr val="000000"/>
                </a:solidFill>
                <a:hlinkClick r:id="rId4"/>
              </a:rPr>
              <a:t>Facebook</a:t>
            </a:r>
            <a:r>
              <a:rPr lang="es-ES" sz="2800" dirty="0">
                <a:solidFill>
                  <a:srgbClr val="000000"/>
                </a:solidFill>
              </a:rPr>
              <a:t> es una plataforma muy eficaz para las actividades de los medios sociales en el sector alimentario.  ...Pero también se puede tener éxito en </a:t>
            </a:r>
            <a:r>
              <a:rPr lang="es-ES" sz="2800" dirty="0">
                <a:solidFill>
                  <a:srgbClr val="000000"/>
                </a:solidFill>
                <a:hlinkClick r:id="rId5"/>
              </a:rPr>
              <a:t>Instagram</a:t>
            </a:r>
            <a:r>
              <a:rPr lang="es-ES" sz="2800" dirty="0">
                <a:solidFill>
                  <a:srgbClr val="000000"/>
                </a:solidFill>
              </a:rPr>
              <a:t> </a:t>
            </a:r>
            <a:endParaRPr lang="en-GB" sz="2800" dirty="0">
              <a:solidFill>
                <a:srgbClr val="000000"/>
              </a:solidFill>
            </a:endParaRPr>
          </a:p>
        </p:txBody>
      </p:sp>
      <p:pic>
        <p:nvPicPr>
          <p:cNvPr id="8" name="Picture Placeholder 4">
            <a:extLst>
              <a:ext uri="{FF2B5EF4-FFF2-40B4-BE49-F238E27FC236}">
                <a16:creationId xmlns:a16="http://schemas.microsoft.com/office/drawing/2014/main" id="{4D4930B4-DF85-81DE-EBAC-C40228357D83}"/>
              </a:ext>
            </a:extLst>
          </p:cNvPr>
          <p:cNvPicPr>
            <a:picLocks noGrp="1" noChangeAspect="1"/>
          </p:cNvPicPr>
          <p:nvPr>
            <p:ph type="pic" sz="quarter" idx="10"/>
          </p:nvPr>
        </p:nvPicPr>
        <p:blipFill rotWithShape="1">
          <a:blip r:embed="rId6" cstate="screen">
            <a:extLst>
              <a:ext uri="{28A0092B-C50C-407E-A947-70E740481C1C}">
                <a14:useLocalDpi xmlns:a14="http://schemas.microsoft.com/office/drawing/2010/main"/>
              </a:ext>
            </a:extLst>
          </a:blip>
          <a:srcRect t="-51685" b="-38537"/>
          <a:stretch/>
        </p:blipFill>
        <p:spPr>
          <a:xfrm>
            <a:off x="8602663" y="1265238"/>
            <a:ext cx="2265362" cy="3978275"/>
          </a:xfrm>
          <a:prstGeom prst="rect">
            <a:avLst/>
          </a:prstGeom>
        </p:spPr>
      </p:pic>
    </p:spTree>
    <p:extLst>
      <p:ext uri="{BB962C8B-B14F-4D97-AF65-F5344CB8AC3E}">
        <p14:creationId xmlns:p14="http://schemas.microsoft.com/office/powerpoint/2010/main" val="27334317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468935F-751F-6423-E93E-828173B4594C}"/>
              </a:ext>
            </a:extLst>
          </p:cNvPr>
          <p:cNvSpPr>
            <a:spLocks noGrp="1"/>
          </p:cNvSpPr>
          <p:nvPr>
            <p:ph type="body" sz="quarter" idx="16"/>
          </p:nvPr>
        </p:nvSpPr>
        <p:spPr>
          <a:xfrm>
            <a:off x="734714" y="636399"/>
            <a:ext cx="6721163" cy="1607179"/>
          </a:xfrm>
          <a:solidFill>
            <a:srgbClr val="FED100"/>
          </a:solidFill>
        </p:spPr>
        <p:txBody>
          <a:bodyPr>
            <a:normAutofit/>
          </a:bodyPr>
          <a:lstStyle/>
          <a:p>
            <a:r>
              <a:rPr lang="es-ES" dirty="0"/>
              <a:t>Participación del público o de los clientes a través de los medios sociales</a:t>
            </a:r>
          </a:p>
          <a:p>
            <a:endParaRPr lang="en-IE" dirty="0"/>
          </a:p>
        </p:txBody>
      </p:sp>
      <p:sp>
        <p:nvSpPr>
          <p:cNvPr id="6" name="TextBox 5">
            <a:extLst>
              <a:ext uri="{FF2B5EF4-FFF2-40B4-BE49-F238E27FC236}">
                <a16:creationId xmlns:a16="http://schemas.microsoft.com/office/drawing/2014/main" id="{0F2B9202-C885-389A-EC51-135579A724F2}"/>
              </a:ext>
            </a:extLst>
          </p:cNvPr>
          <p:cNvSpPr txBox="1"/>
          <p:nvPr/>
        </p:nvSpPr>
        <p:spPr>
          <a:xfrm>
            <a:off x="7536196" y="5998504"/>
            <a:ext cx="4398351" cy="646331"/>
          </a:xfrm>
          <a:prstGeom prst="rect">
            <a:avLst/>
          </a:prstGeom>
          <a:noFill/>
        </p:spPr>
        <p:txBody>
          <a:bodyPr wrap="square">
            <a:spAutoFit/>
          </a:bodyPr>
          <a:lstStyle/>
          <a:p>
            <a:r>
              <a:rPr lang="en-US" dirty="0">
                <a:solidFill>
                  <a:srgbClr val="1188A3"/>
                </a:solidFill>
                <a:hlinkClick r:id="rId2">
                  <a:extLst>
                    <a:ext uri="{A12FA001-AC4F-418D-AE19-62706E023703}">
                      <ahyp:hlinkClr xmlns:ahyp="http://schemas.microsoft.com/office/drawing/2018/hyperlinkcolor" val="tx"/>
                    </a:ext>
                  </a:extLst>
                </a:hlinkClick>
              </a:rPr>
              <a:t>How to use Instagram polls for your business | The Social Journal (zoho.com)</a:t>
            </a:r>
            <a:endParaRPr lang="en-IE" dirty="0">
              <a:solidFill>
                <a:srgbClr val="1188A3"/>
              </a:solidFill>
            </a:endParaRPr>
          </a:p>
        </p:txBody>
      </p:sp>
      <p:pic>
        <p:nvPicPr>
          <p:cNvPr id="9" name="Picture Placeholder 8">
            <a:extLst>
              <a:ext uri="{FF2B5EF4-FFF2-40B4-BE49-F238E27FC236}">
                <a16:creationId xmlns:a16="http://schemas.microsoft.com/office/drawing/2014/main" id="{8E97277D-0762-2BBD-ADD5-25EFF2B78792}"/>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
        <p:nvSpPr>
          <p:cNvPr id="11" name="Text Placeholder 3">
            <a:extLst>
              <a:ext uri="{FF2B5EF4-FFF2-40B4-BE49-F238E27FC236}">
                <a16:creationId xmlns:a16="http://schemas.microsoft.com/office/drawing/2014/main" id="{E769591B-F28E-16EB-AB25-E627FAA75AF1}"/>
              </a:ext>
            </a:extLst>
          </p:cNvPr>
          <p:cNvSpPr>
            <a:spLocks noGrp="1"/>
          </p:cNvSpPr>
          <p:nvPr>
            <p:ph type="body" sz="quarter" idx="18"/>
          </p:nvPr>
        </p:nvSpPr>
        <p:spPr>
          <a:xfrm>
            <a:off x="734714" y="2484959"/>
            <a:ext cx="6335091" cy="3836710"/>
          </a:xfrm>
          <a:solidFill>
            <a:schemeClr val="bg1"/>
          </a:solidFill>
        </p:spPr>
        <p:txBody>
          <a:bodyPr>
            <a:normAutofit/>
          </a:bodyPr>
          <a:lstStyle/>
          <a:p>
            <a:pPr indent="0"/>
            <a:r>
              <a:rPr lang="es-ES" b="0" i="0" dirty="0">
                <a:effectLst/>
              </a:rPr>
              <a:t>Más de 500 millones de usuarios miran Instagram </a:t>
            </a:r>
            <a:r>
              <a:rPr lang="es-ES" b="0" i="0" dirty="0" err="1">
                <a:effectLst/>
              </a:rPr>
              <a:t>Stories</a:t>
            </a:r>
            <a:r>
              <a:rPr lang="es-ES" b="0" i="0" dirty="0">
                <a:effectLst/>
              </a:rPr>
              <a:t> cada día. Desde los </a:t>
            </a:r>
            <a:r>
              <a:rPr lang="es-ES" b="0" i="0" dirty="0" err="1">
                <a:effectLst/>
              </a:rPr>
              <a:t>influencers</a:t>
            </a:r>
            <a:r>
              <a:rPr lang="es-ES" b="0" i="0" dirty="0">
                <a:effectLst/>
              </a:rPr>
              <a:t> hasta las grandes empresas, un número considerable de </a:t>
            </a:r>
            <a:r>
              <a:rPr lang="es-ES" b="0" i="0" dirty="0" err="1">
                <a:effectLst/>
              </a:rPr>
              <a:t>Instagramers</a:t>
            </a:r>
            <a:r>
              <a:rPr lang="es-ES" b="0" i="0" dirty="0">
                <a:effectLst/>
              </a:rPr>
              <a:t> utilizan ahora la función de encuestas de las Historias, no solo para </a:t>
            </a:r>
            <a:r>
              <a:rPr lang="es-ES" b="1" i="0" dirty="0">
                <a:effectLst/>
              </a:rPr>
              <a:t>interactuar con su audiencia</a:t>
            </a:r>
            <a:r>
              <a:rPr lang="es-ES" b="0" i="0" dirty="0">
                <a:effectLst/>
              </a:rPr>
              <a:t>, sino también para hacerla partícipe de la </a:t>
            </a:r>
            <a:r>
              <a:rPr lang="es-ES" b="1" i="0" dirty="0">
                <a:effectLst/>
              </a:rPr>
              <a:t>toma de decisiones</a:t>
            </a:r>
            <a:r>
              <a:rPr lang="es-ES" b="0" i="0" dirty="0">
                <a:effectLst/>
              </a:rPr>
              <a:t> y utilizar esta información de origen colectivo para futuras actividades de la marca. ¿Por qué no utilizar estas herramientas para ayudarte a decidir las opciones del menú?</a:t>
            </a:r>
            <a:endParaRPr lang="en-IE" dirty="0"/>
          </a:p>
        </p:txBody>
      </p:sp>
    </p:spTree>
    <p:extLst>
      <p:ext uri="{BB962C8B-B14F-4D97-AF65-F5344CB8AC3E}">
        <p14:creationId xmlns:p14="http://schemas.microsoft.com/office/powerpoint/2010/main" val="8109979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7F2849B8-5DF5-D65A-023A-00BEE94F1557}"/>
              </a:ext>
            </a:extLst>
          </p:cNvPr>
          <p:cNvSpPr>
            <a:spLocks noGrp="1"/>
          </p:cNvSpPr>
          <p:nvPr>
            <p:ph type="body" sz="quarter" idx="16"/>
          </p:nvPr>
        </p:nvSpPr>
        <p:spPr/>
        <p:txBody>
          <a:bodyPr>
            <a:normAutofit lnSpcReduction="10000"/>
          </a:bodyPr>
          <a:lstStyle/>
          <a:p>
            <a:r>
              <a:rPr lang="en-GB" dirty="0"/>
              <a:t>3. </a:t>
            </a:r>
            <a:r>
              <a:rPr lang="es-ES" dirty="0"/>
              <a:t>Cómo retener a sus clientes actuales</a:t>
            </a:r>
            <a:endParaRPr lang="en-GB" dirty="0"/>
          </a:p>
          <a:p>
            <a:endParaRPr lang="en-GB" dirty="0"/>
          </a:p>
        </p:txBody>
      </p:sp>
      <p:sp>
        <p:nvSpPr>
          <p:cNvPr id="4" name="Textfeld 3">
            <a:extLst>
              <a:ext uri="{FF2B5EF4-FFF2-40B4-BE49-F238E27FC236}">
                <a16:creationId xmlns:a16="http://schemas.microsoft.com/office/drawing/2014/main" id="{F0DE3EB2-2FF4-D54F-8469-E2CECE3A4439}"/>
              </a:ext>
            </a:extLst>
          </p:cNvPr>
          <p:cNvSpPr txBox="1"/>
          <p:nvPr/>
        </p:nvSpPr>
        <p:spPr>
          <a:xfrm>
            <a:off x="357188" y="5470826"/>
            <a:ext cx="5910208" cy="307777"/>
          </a:xfrm>
          <a:prstGeom prst="rect">
            <a:avLst/>
          </a:prstGeom>
          <a:noFill/>
        </p:spPr>
        <p:txBody>
          <a:bodyPr wrap="none" rtlCol="0">
            <a:spAutoFit/>
          </a:bodyPr>
          <a:lstStyle/>
          <a:p>
            <a:r>
              <a:rPr lang="en-GB" sz="1400">
                <a:solidFill>
                  <a:srgbClr val="1188A3"/>
                </a:solidFill>
              </a:rPr>
              <a:t>Source: </a:t>
            </a:r>
            <a:r>
              <a:rPr lang="en-GB" sz="1400" err="1">
                <a:solidFill>
                  <a:srgbClr val="1188A3"/>
                </a:solidFill>
                <a:hlinkClick r:id="rId3">
                  <a:extLst>
                    <a:ext uri="{A12FA001-AC4F-418D-AE19-62706E023703}">
                      <ahyp:hlinkClr xmlns:ahyp="http://schemas.microsoft.com/office/drawing/2018/hyperlinkcolor" val="tx"/>
                    </a:ext>
                  </a:extLst>
                </a:hlinkClick>
              </a:rPr>
              <a:t>Karani</a:t>
            </a:r>
            <a:r>
              <a:rPr lang="en-GB" sz="1400">
                <a:solidFill>
                  <a:srgbClr val="1188A3"/>
                </a:solidFill>
                <a:hlinkClick r:id="rId3">
                  <a:extLst>
                    <a:ext uri="{A12FA001-AC4F-418D-AE19-62706E023703}">
                      <ahyp:hlinkClr xmlns:ahyp="http://schemas.microsoft.com/office/drawing/2018/hyperlinkcolor" val="tx"/>
                    </a:ext>
                  </a:extLst>
                </a:hlinkClick>
              </a:rPr>
              <a:t> &amp; </a:t>
            </a:r>
            <a:r>
              <a:rPr lang="en-GB" sz="1400" err="1">
                <a:solidFill>
                  <a:srgbClr val="1188A3"/>
                </a:solidFill>
                <a:hlinkClick r:id="rId3">
                  <a:extLst>
                    <a:ext uri="{A12FA001-AC4F-418D-AE19-62706E023703}">
                      <ahyp:hlinkClr xmlns:ahyp="http://schemas.microsoft.com/office/drawing/2018/hyperlinkcolor" val="tx"/>
                    </a:ext>
                  </a:extLst>
                </a:hlinkClick>
              </a:rPr>
              <a:t>Fraccastoro</a:t>
            </a:r>
            <a:r>
              <a:rPr lang="en-GB" sz="1400">
                <a:solidFill>
                  <a:srgbClr val="1188A3"/>
                </a:solidFill>
                <a:hlinkClick r:id="rId3">
                  <a:extLst>
                    <a:ext uri="{A12FA001-AC4F-418D-AE19-62706E023703}">
                      <ahyp:hlinkClr xmlns:ahyp="http://schemas.microsoft.com/office/drawing/2018/hyperlinkcolor" val="tx"/>
                    </a:ext>
                  </a:extLst>
                </a:hlinkClick>
              </a:rPr>
              <a:t> (2010); </a:t>
            </a:r>
            <a:r>
              <a:rPr lang="en-GB" sz="1400">
                <a:solidFill>
                  <a:srgbClr val="1188A3"/>
                </a:solidFill>
                <a:hlinkClick r:id="rId4">
                  <a:extLst>
                    <a:ext uri="{A12FA001-AC4F-418D-AE19-62706E023703}">
                      <ahyp:hlinkClr xmlns:ahyp="http://schemas.microsoft.com/office/drawing/2018/hyperlinkcolor" val="tx"/>
                    </a:ext>
                  </a:extLst>
                </a:hlinkClick>
              </a:rPr>
              <a:t>Kaur et al. (2018);  </a:t>
            </a:r>
            <a:r>
              <a:rPr lang="en-GB" sz="1400">
                <a:solidFill>
                  <a:srgbClr val="1188A3"/>
                </a:solidFill>
                <a:hlinkClick r:id="rId5">
                  <a:extLst>
                    <a:ext uri="{A12FA001-AC4F-418D-AE19-62706E023703}">
                      <ahyp:hlinkClr xmlns:ahyp="http://schemas.microsoft.com/office/drawing/2018/hyperlinkcolor" val="tx"/>
                    </a:ext>
                  </a:extLst>
                </a:hlinkClick>
              </a:rPr>
              <a:t>Kumar&amp;Reinartz (2018)</a:t>
            </a:r>
            <a:endParaRPr lang="en-GB" sz="1400">
              <a:solidFill>
                <a:srgbClr val="1188A3"/>
              </a:solidFill>
            </a:endParaRPr>
          </a:p>
        </p:txBody>
      </p:sp>
      <p:graphicFrame>
        <p:nvGraphicFramePr>
          <p:cNvPr id="2052" name="Textplatzhalter 1">
            <a:extLst>
              <a:ext uri="{FF2B5EF4-FFF2-40B4-BE49-F238E27FC236}">
                <a16:creationId xmlns:a16="http://schemas.microsoft.com/office/drawing/2014/main" id="{4BC49DA2-B6C8-90FE-924C-AF8D3DD6C160}"/>
              </a:ext>
            </a:extLst>
          </p:cNvPr>
          <p:cNvGraphicFramePr/>
          <p:nvPr>
            <p:extLst>
              <p:ext uri="{D42A27DB-BD31-4B8C-83A1-F6EECF244321}">
                <p14:modId xmlns:p14="http://schemas.microsoft.com/office/powerpoint/2010/main" val="2132426683"/>
              </p:ext>
            </p:extLst>
          </p:nvPr>
        </p:nvGraphicFramePr>
        <p:xfrm>
          <a:off x="458787" y="1225193"/>
          <a:ext cx="11296527" cy="386770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1322320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975B1E4-17C1-3027-7027-FD785708A628}"/>
              </a:ext>
            </a:extLst>
          </p:cNvPr>
          <p:cNvSpPr>
            <a:spLocks noGrp="1"/>
          </p:cNvSpPr>
          <p:nvPr>
            <p:ph type="body" sz="quarter" idx="18"/>
          </p:nvPr>
        </p:nvSpPr>
        <p:spPr>
          <a:xfrm>
            <a:off x="632734" y="1493241"/>
            <a:ext cx="5361285" cy="4067729"/>
          </a:xfrm>
        </p:spPr>
        <p:txBody>
          <a:bodyPr vert="horz" lIns="91440" tIns="45720" rIns="91440" bIns="45720" rtlCol="0" anchor="t">
            <a:noAutofit/>
          </a:bodyPr>
          <a:lstStyle/>
          <a:p>
            <a:pPr marL="342900" indent="-342900" fontAlgn="base">
              <a:buFont typeface="Arial" panose="020B0604020202020204" pitchFamily="34" charset="0"/>
              <a:buChar char="•"/>
            </a:pPr>
            <a:r>
              <a:rPr lang="es-ES" sz="2100" dirty="0"/>
              <a:t>Las nuevas ubicaciones son oportunidades para las empresas cuando es difícil atraer a los clientes con un nuevo producto</a:t>
            </a:r>
            <a:r>
              <a:rPr lang="en-GB" sz="2100" dirty="0"/>
              <a:t>. </a:t>
            </a:r>
            <a:endParaRPr lang="en-US" sz="2100" dirty="0"/>
          </a:p>
          <a:p>
            <a:pPr marL="342900" indent="-342900">
              <a:buFont typeface="Arial" panose="020B0604020202020204" pitchFamily="34" charset="0"/>
              <a:buChar char="•"/>
            </a:pPr>
            <a:r>
              <a:rPr lang="es-ES" sz="2100" dirty="0"/>
              <a:t>Los nuevos mercados con poca competencia tienden a tener una instalación menos costosa y tienen una mayor demanda de nuevos productos. </a:t>
            </a:r>
          </a:p>
          <a:p>
            <a:pPr marL="342900" indent="-342900">
              <a:buFont typeface="Arial" panose="020B0604020202020204" pitchFamily="34" charset="0"/>
              <a:buChar char="•"/>
            </a:pPr>
            <a:r>
              <a:rPr lang="es-ES" sz="2100" dirty="0"/>
              <a:t>Llevar a cabo un estudio de mercado geográfico es un buen enfoque, ya que ayuda a dirigirse a las zonas donde se encuentran más compradores de un producto. (Por ejemplo, puede haber un mayor número de personas mayores que viven en zonas urbanas)</a:t>
            </a:r>
          </a:p>
        </p:txBody>
      </p:sp>
      <p:sp>
        <p:nvSpPr>
          <p:cNvPr id="3" name="Textplatzhalter 2">
            <a:extLst>
              <a:ext uri="{FF2B5EF4-FFF2-40B4-BE49-F238E27FC236}">
                <a16:creationId xmlns:a16="http://schemas.microsoft.com/office/drawing/2014/main" id="{03198666-FBFC-F532-ED19-618076A9FD30}"/>
              </a:ext>
            </a:extLst>
          </p:cNvPr>
          <p:cNvSpPr>
            <a:spLocks noGrp="1"/>
          </p:cNvSpPr>
          <p:nvPr>
            <p:ph type="body" sz="quarter" idx="16"/>
          </p:nvPr>
        </p:nvSpPr>
        <p:spPr>
          <a:xfrm>
            <a:off x="530936" y="386862"/>
            <a:ext cx="5564883" cy="582221"/>
          </a:xfrm>
        </p:spPr>
        <p:txBody>
          <a:bodyPr>
            <a:noAutofit/>
          </a:bodyPr>
          <a:lstStyle/>
          <a:p>
            <a:r>
              <a:rPr lang="en-GB" dirty="0"/>
              <a:t>4. </a:t>
            </a:r>
            <a:r>
              <a:rPr lang="en-GB" dirty="0" err="1"/>
              <a:t>Explorar</a:t>
            </a:r>
            <a:r>
              <a:rPr lang="en-GB" dirty="0"/>
              <a:t> </a:t>
            </a:r>
            <a:r>
              <a:rPr lang="en-GB" dirty="0" err="1"/>
              <a:t>nuevas</a:t>
            </a:r>
            <a:r>
              <a:rPr lang="en-GB" dirty="0"/>
              <a:t> </a:t>
            </a:r>
            <a:r>
              <a:rPr lang="en-GB" dirty="0" err="1"/>
              <a:t>geografías</a:t>
            </a:r>
            <a:endParaRPr lang="en-GB" dirty="0"/>
          </a:p>
          <a:p>
            <a:endParaRPr lang="en-GB" dirty="0"/>
          </a:p>
        </p:txBody>
      </p:sp>
      <p:pic>
        <p:nvPicPr>
          <p:cNvPr id="1028" name="Picture 4" descr="Person, Die World Globe Facing Mountain Hält">
            <a:extLst>
              <a:ext uri="{FF2B5EF4-FFF2-40B4-BE49-F238E27FC236}">
                <a16:creationId xmlns:a16="http://schemas.microsoft.com/office/drawing/2014/main" id="{E679E90D-5DC4-1048-B368-CBB13D68A6B3}"/>
              </a:ext>
            </a:extLst>
          </p:cNvPr>
          <p:cNvPicPr>
            <a:picLocks noGrp="1" noChangeAspect="1" noChangeArrowheads="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666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C88AFA7-82B6-4C17-6CAE-9D41E62F491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t="416" b="416"/>
          <a:stretch/>
        </p:blipFill>
        <p:spPr/>
      </p:pic>
      <p:sp>
        <p:nvSpPr>
          <p:cNvPr id="3" name="Text Placeholder 2">
            <a:extLst>
              <a:ext uri="{FF2B5EF4-FFF2-40B4-BE49-F238E27FC236}">
                <a16:creationId xmlns:a16="http://schemas.microsoft.com/office/drawing/2014/main" id="{0FAD6E66-ED6A-6288-A565-C271968BEE9E}"/>
              </a:ext>
            </a:extLst>
          </p:cNvPr>
          <p:cNvSpPr>
            <a:spLocks noGrp="1"/>
          </p:cNvSpPr>
          <p:nvPr>
            <p:ph type="body" sz="quarter" idx="18"/>
          </p:nvPr>
        </p:nvSpPr>
        <p:spPr>
          <a:xfrm>
            <a:off x="1450732" y="1529862"/>
            <a:ext cx="4973820" cy="5266592"/>
          </a:xfrm>
        </p:spPr>
        <p:txBody>
          <a:bodyPr vert="horz" lIns="91440" tIns="45720" rIns="91440" bIns="45720" rtlCol="0" anchor="t">
            <a:normAutofit fontScale="92500" lnSpcReduction="10000"/>
          </a:bodyPr>
          <a:lstStyle/>
          <a:p>
            <a:pPr indent="0" algn="just"/>
            <a:r>
              <a:rPr lang="es-ES" dirty="0"/>
              <a:t>Características populares como </a:t>
            </a:r>
            <a:r>
              <a:rPr lang="es-ES" b="1" dirty="0"/>
              <a:t>orgánico, vegetariano, barbacoa, sin gluten, reducido en grasa, sal o azúcar, y basado en plantas </a:t>
            </a:r>
            <a:r>
              <a:rPr lang="es-ES" dirty="0"/>
              <a:t>son sólo algunas tendencias alimentarias que podrían influir en lo que un producto alimenticio se convierte</a:t>
            </a:r>
            <a:r>
              <a:rPr lang="en-US" dirty="0"/>
              <a:t>. </a:t>
            </a:r>
            <a:endParaRPr lang="es-ES"/>
          </a:p>
          <a:p>
            <a:pPr indent="0" algn="just"/>
            <a:r>
              <a:rPr lang="es-ES" dirty="0"/>
              <a:t>Las tendencias del marketing alimentario pueden tener un impacto significativo en el diseño. </a:t>
            </a:r>
            <a:endParaRPr lang="es-ES" dirty="0">
              <a:cs typeface="Calibri" panose="020F0502020204030204"/>
            </a:endParaRPr>
          </a:p>
          <a:p>
            <a:pPr indent="0" algn="just"/>
            <a:r>
              <a:rPr lang="es-ES" dirty="0"/>
              <a:t>También hemos visto que las empresas alimentarias aprovechan la fuerza de sus marcas para lanzar nuevos productos que no forman parte de su gama habitual. Heinz solía ser conocida principalmente por el </a:t>
            </a:r>
            <a:r>
              <a:rPr lang="es-ES" dirty="0" err="1"/>
              <a:t>ketchup</a:t>
            </a:r>
            <a:r>
              <a:rPr lang="es-ES" dirty="0"/>
              <a:t>, pero ahora su gama está adoptando también la tendencia vegetal. </a:t>
            </a:r>
            <a:endParaRPr lang="en-IE" dirty="0">
              <a:cs typeface="Calibri" panose="020F0502020204030204"/>
            </a:endParaRPr>
          </a:p>
        </p:txBody>
      </p:sp>
      <p:sp>
        <p:nvSpPr>
          <p:cNvPr id="4" name="Text Placeholder 3">
            <a:extLst>
              <a:ext uri="{FF2B5EF4-FFF2-40B4-BE49-F238E27FC236}">
                <a16:creationId xmlns:a16="http://schemas.microsoft.com/office/drawing/2014/main" id="{4481C0F9-06A3-3611-4A5F-5DB8017CC87C}"/>
              </a:ext>
            </a:extLst>
          </p:cNvPr>
          <p:cNvSpPr>
            <a:spLocks noGrp="1"/>
          </p:cNvSpPr>
          <p:nvPr>
            <p:ph type="body" sz="quarter" idx="16"/>
          </p:nvPr>
        </p:nvSpPr>
        <p:spPr>
          <a:xfrm>
            <a:off x="1718561" y="595510"/>
            <a:ext cx="5105121" cy="582221"/>
          </a:xfrm>
        </p:spPr>
        <p:txBody>
          <a:bodyPr>
            <a:normAutofit fontScale="62500" lnSpcReduction="20000"/>
          </a:bodyPr>
          <a:lstStyle/>
          <a:p>
            <a:r>
              <a:rPr lang="en-IE" dirty="0" err="1"/>
              <a:t>Tendencias</a:t>
            </a:r>
            <a:r>
              <a:rPr lang="en-IE" dirty="0"/>
              <a:t> del marketing </a:t>
            </a:r>
            <a:r>
              <a:rPr lang="en-IE" dirty="0" err="1"/>
              <a:t>alimentario</a:t>
            </a:r>
            <a:r>
              <a:rPr lang="en-IE" dirty="0"/>
              <a:t>...</a:t>
            </a:r>
          </a:p>
        </p:txBody>
      </p:sp>
    </p:spTree>
    <p:extLst>
      <p:ext uri="{BB962C8B-B14F-4D97-AF65-F5344CB8AC3E}">
        <p14:creationId xmlns:p14="http://schemas.microsoft.com/office/powerpoint/2010/main" val="38952994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FCBEDE-A6BC-A744-D6E2-0C67B2861C1B}"/>
              </a:ext>
            </a:extLst>
          </p:cNvPr>
          <p:cNvSpPr>
            <a:spLocks noGrp="1"/>
          </p:cNvSpPr>
          <p:nvPr>
            <p:ph type="body" sz="quarter" idx="18"/>
          </p:nvPr>
        </p:nvSpPr>
        <p:spPr>
          <a:xfrm>
            <a:off x="734714" y="1503485"/>
            <a:ext cx="5361285" cy="4360984"/>
          </a:xfrm>
        </p:spPr>
        <p:txBody>
          <a:bodyPr>
            <a:normAutofit lnSpcReduction="10000"/>
          </a:bodyPr>
          <a:lstStyle/>
          <a:p>
            <a:pPr marL="0" indent="0"/>
            <a:r>
              <a:rPr lang="es-ES" dirty="0"/>
              <a:t>Cuando su negocio no va bien, es el momento adecuado para que la empresa se lo tome como un reto y se replantee su estrategia. </a:t>
            </a:r>
          </a:p>
          <a:p>
            <a:pPr marL="0" indent="0"/>
            <a:r>
              <a:rPr lang="es-ES" dirty="0"/>
              <a:t>Realice un </a:t>
            </a:r>
            <a:r>
              <a:rPr lang="es-ES" b="1" dirty="0"/>
              <a:t>análisis DAFO </a:t>
            </a:r>
            <a:r>
              <a:rPr lang="es-ES" dirty="0"/>
              <a:t>para conocer los puntos fuertes y débiles de su empresa.</a:t>
            </a:r>
          </a:p>
          <a:p>
            <a:pPr marL="0" indent="0"/>
            <a:r>
              <a:rPr lang="es-ES" dirty="0"/>
              <a:t>Determine cuál es la USP o la </a:t>
            </a:r>
            <a:r>
              <a:rPr lang="es-ES" b="1" dirty="0"/>
              <a:t>ventaja competitiva</a:t>
            </a:r>
            <a:r>
              <a:rPr lang="es-ES" dirty="0"/>
              <a:t> de su empresa frente a sus competidores. </a:t>
            </a:r>
          </a:p>
          <a:p>
            <a:pPr marL="0" indent="0"/>
            <a:r>
              <a:rPr lang="es-ES" dirty="0"/>
              <a:t>Una vez que pueda responder a estas preguntas, haga lo que hace de manera mejorada y aprenda cómo puede servir mejor a sus clientes.</a:t>
            </a:r>
            <a:endParaRPr lang="en-IE" dirty="0"/>
          </a:p>
        </p:txBody>
      </p:sp>
      <p:sp>
        <p:nvSpPr>
          <p:cNvPr id="3" name="Text Placeholder 2">
            <a:extLst>
              <a:ext uri="{FF2B5EF4-FFF2-40B4-BE49-F238E27FC236}">
                <a16:creationId xmlns:a16="http://schemas.microsoft.com/office/drawing/2014/main" id="{6DE57BE3-224F-249F-DA8B-61C9CB47C9D4}"/>
              </a:ext>
            </a:extLst>
          </p:cNvPr>
          <p:cNvSpPr>
            <a:spLocks noGrp="1"/>
          </p:cNvSpPr>
          <p:nvPr>
            <p:ph type="body" sz="quarter" idx="16"/>
          </p:nvPr>
        </p:nvSpPr>
        <p:spPr>
          <a:xfrm>
            <a:off x="734714" y="482717"/>
            <a:ext cx="5085159" cy="582221"/>
          </a:xfrm>
        </p:spPr>
        <p:txBody>
          <a:bodyPr>
            <a:normAutofit fontScale="77500" lnSpcReduction="20000"/>
          </a:bodyPr>
          <a:lstStyle/>
          <a:p>
            <a:r>
              <a:rPr lang="en-IE" dirty="0"/>
              <a:t>5.</a:t>
            </a:r>
            <a:r>
              <a:rPr lang="en-GB" dirty="0"/>
              <a:t> </a:t>
            </a:r>
            <a:r>
              <a:rPr lang="en-GB" dirty="0" err="1"/>
              <a:t>Reposicionamiento</a:t>
            </a:r>
            <a:r>
              <a:rPr lang="en-GB" dirty="0"/>
              <a:t> de la </a:t>
            </a:r>
            <a:r>
              <a:rPr lang="en-GB" dirty="0" err="1"/>
              <a:t>marca</a:t>
            </a:r>
            <a:endParaRPr lang="en-GB" dirty="0"/>
          </a:p>
          <a:p>
            <a:endParaRPr lang="en-IE" dirty="0"/>
          </a:p>
        </p:txBody>
      </p:sp>
      <p:pic>
        <p:nvPicPr>
          <p:cNvPr id="6" name="Picture Placeholder 5" descr="One red balloon flying away from other white balloons">
            <a:extLst>
              <a:ext uri="{FF2B5EF4-FFF2-40B4-BE49-F238E27FC236}">
                <a16:creationId xmlns:a16="http://schemas.microsoft.com/office/drawing/2014/main" id="{4A1B4734-6338-F6D6-8E6C-0B3543BAB8E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392300" y="228600"/>
            <a:ext cx="5564883" cy="5447571"/>
          </a:xfrm>
        </p:spPr>
      </p:pic>
      <p:sp>
        <p:nvSpPr>
          <p:cNvPr id="7" name="TextBox 6">
            <a:extLst>
              <a:ext uri="{FF2B5EF4-FFF2-40B4-BE49-F238E27FC236}">
                <a16:creationId xmlns:a16="http://schemas.microsoft.com/office/drawing/2014/main" id="{8E50F0F7-E873-6585-1E78-C4EF798A6EA8}"/>
              </a:ext>
            </a:extLst>
          </p:cNvPr>
          <p:cNvSpPr txBox="1"/>
          <p:nvPr/>
        </p:nvSpPr>
        <p:spPr>
          <a:xfrm>
            <a:off x="10102362" y="6189785"/>
            <a:ext cx="1503484" cy="369332"/>
          </a:xfrm>
          <a:prstGeom prst="rect">
            <a:avLst/>
          </a:prstGeom>
          <a:noFill/>
        </p:spPr>
        <p:txBody>
          <a:bodyPr wrap="square" rtlCol="0">
            <a:spAutoFit/>
          </a:bodyPr>
          <a:lstStyle/>
          <a:p>
            <a:r>
              <a:rPr lang="en-IE" dirty="0">
                <a:solidFill>
                  <a:srgbClr val="1188A3"/>
                </a:solidFill>
                <a:hlinkClick r:id="rId3">
                  <a:extLst>
                    <a:ext uri="{A12FA001-AC4F-418D-AE19-62706E023703}">
                      <ahyp:hlinkClr xmlns:ahyp="http://schemas.microsoft.com/office/drawing/2018/hyperlinkcolor" val="tx"/>
                    </a:ext>
                  </a:extLst>
                </a:hlinkClick>
              </a:rPr>
              <a:t>Fuente</a:t>
            </a:r>
            <a:endParaRPr lang="en-IE" dirty="0">
              <a:solidFill>
                <a:srgbClr val="1188A3"/>
              </a:solidFill>
            </a:endParaRPr>
          </a:p>
        </p:txBody>
      </p:sp>
    </p:spTree>
    <p:extLst>
      <p:ext uri="{BB962C8B-B14F-4D97-AF65-F5344CB8AC3E}">
        <p14:creationId xmlns:p14="http://schemas.microsoft.com/office/powerpoint/2010/main" val="23852761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42769E2-3A3B-3501-C96F-59FC21CC8507}"/>
              </a:ext>
            </a:extLst>
          </p:cNvPr>
          <p:cNvSpPr>
            <a:spLocks noGrp="1"/>
          </p:cNvSpPr>
          <p:nvPr>
            <p:ph type="body" sz="quarter" idx="18"/>
          </p:nvPr>
        </p:nvSpPr>
        <p:spPr>
          <a:xfrm>
            <a:off x="734714" y="1757011"/>
            <a:ext cx="7464827" cy="3867704"/>
          </a:xfrm>
        </p:spPr>
        <p:txBody>
          <a:bodyPr vert="horz" lIns="91440" tIns="45720" rIns="91440" bIns="45720" rtlCol="0" anchor="t">
            <a:normAutofit lnSpcReduction="10000"/>
          </a:bodyPr>
          <a:lstStyle/>
          <a:p>
            <a:pPr fontAlgn="base"/>
            <a:r>
              <a:rPr lang="es-ES" dirty="0">
                <a:ea typeface="+mn-lt"/>
                <a:cs typeface="+mn-lt"/>
              </a:rPr>
              <a:t>Como se ha mencionado anteriormente en este módulo, es ventajoso posicionarse como </a:t>
            </a:r>
            <a:r>
              <a:rPr lang="es-ES" b="1" dirty="0">
                <a:ea typeface="+mn-lt"/>
                <a:cs typeface="+mn-lt"/>
              </a:rPr>
              <a:t>experto</a:t>
            </a:r>
            <a:r>
              <a:rPr lang="es-ES" dirty="0">
                <a:ea typeface="+mn-lt"/>
                <a:cs typeface="+mn-lt"/>
              </a:rPr>
              <a:t> en la materia. No sólo en términos de los años de experiencia que usted o su empresa tienen, sino que tal vez lo intenten</a:t>
            </a:r>
          </a:p>
          <a:p>
            <a:pPr marL="342900" indent="-342900" fontAlgn="base">
              <a:buFont typeface="Arial" panose="020B0604020202020204" pitchFamily="34" charset="0"/>
              <a:buChar char="•"/>
            </a:pPr>
            <a:r>
              <a:rPr lang="es-ES" dirty="0"/>
              <a:t>Escribe un </a:t>
            </a:r>
            <a:r>
              <a:rPr lang="es-ES" b="1" dirty="0"/>
              <a:t>blog</a:t>
            </a:r>
            <a:r>
              <a:rPr lang="es-ES" dirty="0"/>
              <a:t>, prueba las </a:t>
            </a:r>
            <a:r>
              <a:rPr lang="es-ES" b="1" dirty="0"/>
              <a:t>redes sociales</a:t>
            </a:r>
            <a:r>
              <a:rPr lang="es-ES" dirty="0"/>
              <a:t>, habla en </a:t>
            </a:r>
            <a:r>
              <a:rPr lang="es-ES" b="1" dirty="0"/>
              <a:t>conferencias </a:t>
            </a:r>
          </a:p>
          <a:p>
            <a:pPr marL="342900" indent="-342900" fontAlgn="base">
              <a:buFont typeface="Arial" panose="020B0604020202020204" pitchFamily="34" charset="0"/>
              <a:buChar char="•"/>
            </a:pPr>
            <a:r>
              <a:rPr lang="es-ES" dirty="0"/>
              <a:t>Utilice los </a:t>
            </a:r>
            <a:r>
              <a:rPr lang="es-ES" b="1" dirty="0"/>
              <a:t>podcasts</a:t>
            </a:r>
            <a:r>
              <a:rPr lang="es-ES" dirty="0"/>
              <a:t> para su negocio. Representa una forma pasiva e innovadora de dar a conocer su marca a los clientes</a:t>
            </a:r>
          </a:p>
          <a:p>
            <a:pPr marL="342900" indent="-342900" fontAlgn="base">
              <a:buFont typeface="Arial" panose="020B0604020202020204" pitchFamily="34" charset="0"/>
              <a:buChar char="•"/>
            </a:pPr>
            <a:r>
              <a:rPr lang="es-ES" dirty="0"/>
              <a:t> Celebrar un </a:t>
            </a:r>
            <a:r>
              <a:rPr lang="es-ES" b="1" dirty="0" err="1"/>
              <a:t>Webinar</a:t>
            </a:r>
            <a:r>
              <a:rPr lang="es-ES" dirty="0"/>
              <a:t> para dar a conocer la marca a un público más amplio. </a:t>
            </a:r>
            <a:endParaRPr lang="en-GB" dirty="0"/>
          </a:p>
          <a:p>
            <a:pPr fontAlgn="base"/>
            <a:endParaRPr lang="en-GB" dirty="0"/>
          </a:p>
          <a:p>
            <a:pPr fontAlgn="base"/>
            <a:endParaRPr lang="en-GB" dirty="0"/>
          </a:p>
        </p:txBody>
      </p:sp>
      <p:sp>
        <p:nvSpPr>
          <p:cNvPr id="3" name="Textplatzhalter 2">
            <a:extLst>
              <a:ext uri="{FF2B5EF4-FFF2-40B4-BE49-F238E27FC236}">
                <a16:creationId xmlns:a16="http://schemas.microsoft.com/office/drawing/2014/main" id="{B0149B94-1B54-B5C0-7008-D4671BEBAFD6}"/>
              </a:ext>
            </a:extLst>
          </p:cNvPr>
          <p:cNvSpPr>
            <a:spLocks noGrp="1"/>
          </p:cNvSpPr>
          <p:nvPr>
            <p:ph type="body" sz="quarter" idx="16"/>
          </p:nvPr>
        </p:nvSpPr>
        <p:spPr/>
        <p:txBody>
          <a:bodyPr>
            <a:normAutofit lnSpcReduction="10000"/>
          </a:bodyPr>
          <a:lstStyle/>
          <a:p>
            <a:r>
              <a:rPr lang="en-GB" dirty="0"/>
              <a:t>6. </a:t>
            </a:r>
            <a:r>
              <a:rPr lang="en-GB" dirty="0" err="1"/>
              <a:t>Demuestre</a:t>
            </a:r>
            <a:r>
              <a:rPr lang="en-GB" dirty="0"/>
              <a:t> </a:t>
            </a:r>
            <a:r>
              <a:rPr lang="en-GB" dirty="0" err="1"/>
              <a:t>su</a:t>
            </a:r>
            <a:r>
              <a:rPr lang="en-GB" dirty="0"/>
              <a:t> </a:t>
            </a:r>
            <a:r>
              <a:rPr lang="en-GB" dirty="0" err="1"/>
              <a:t>experiencia</a:t>
            </a:r>
            <a:endParaRPr lang="en-GB" dirty="0"/>
          </a:p>
          <a:p>
            <a:endParaRPr lang="en-GB" dirty="0"/>
          </a:p>
          <a:p>
            <a:endParaRPr lang="en-GB" dirty="0"/>
          </a:p>
        </p:txBody>
      </p:sp>
      <p:pic>
        <p:nvPicPr>
          <p:cNvPr id="5" name="Picture 4" descr="Studio microphone">
            <a:extLst>
              <a:ext uri="{FF2B5EF4-FFF2-40B4-BE49-F238E27FC236}">
                <a16:creationId xmlns:a16="http://schemas.microsoft.com/office/drawing/2014/main" id="{26577408-B224-D048-F015-14367DE358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99541" y="1061883"/>
            <a:ext cx="3435010" cy="4404853"/>
          </a:xfrm>
          <a:prstGeom prst="rect">
            <a:avLst/>
          </a:prstGeom>
        </p:spPr>
      </p:pic>
      <p:sp>
        <p:nvSpPr>
          <p:cNvPr id="7" name="TextBox 6">
            <a:extLst>
              <a:ext uri="{FF2B5EF4-FFF2-40B4-BE49-F238E27FC236}">
                <a16:creationId xmlns:a16="http://schemas.microsoft.com/office/drawing/2014/main" id="{AA1B747F-DF51-E42F-4B0B-8954134DC53A}"/>
              </a:ext>
            </a:extLst>
          </p:cNvPr>
          <p:cNvSpPr txBox="1"/>
          <p:nvPr/>
        </p:nvSpPr>
        <p:spPr>
          <a:xfrm>
            <a:off x="10102362" y="6189785"/>
            <a:ext cx="1503484" cy="369332"/>
          </a:xfrm>
          <a:prstGeom prst="rect">
            <a:avLst/>
          </a:prstGeom>
          <a:noFill/>
        </p:spPr>
        <p:txBody>
          <a:bodyPr wrap="square" rtlCol="0">
            <a:spAutoFit/>
          </a:bodyPr>
          <a:lstStyle/>
          <a:p>
            <a:r>
              <a:rPr lang="en-IE">
                <a:solidFill>
                  <a:srgbClr val="1188A3"/>
                </a:solidFill>
                <a:hlinkClick r:id="rId4">
                  <a:extLst>
                    <a:ext uri="{A12FA001-AC4F-418D-AE19-62706E023703}">
                      <ahyp:hlinkClr xmlns:ahyp="http://schemas.microsoft.com/office/drawing/2018/hyperlinkcolor" val="tx"/>
                    </a:ext>
                  </a:extLst>
                </a:hlinkClick>
              </a:rPr>
              <a:t>Source</a:t>
            </a:r>
            <a:endParaRPr lang="en-IE">
              <a:solidFill>
                <a:srgbClr val="1188A3"/>
              </a:solidFill>
            </a:endParaRPr>
          </a:p>
        </p:txBody>
      </p:sp>
    </p:spTree>
    <p:extLst>
      <p:ext uri="{BB962C8B-B14F-4D97-AF65-F5344CB8AC3E}">
        <p14:creationId xmlns:p14="http://schemas.microsoft.com/office/powerpoint/2010/main" val="42338488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E7C4B58-7B21-887D-66C7-99C3590EA792}"/>
              </a:ext>
            </a:extLst>
          </p:cNvPr>
          <p:cNvSpPr>
            <a:spLocks noGrp="1"/>
          </p:cNvSpPr>
          <p:nvPr>
            <p:ph type="body" sz="quarter" idx="18"/>
          </p:nvPr>
        </p:nvSpPr>
        <p:spPr>
          <a:xfrm>
            <a:off x="611622" y="2713907"/>
            <a:ext cx="5691486" cy="3159354"/>
          </a:xfrm>
        </p:spPr>
        <p:txBody>
          <a:bodyPr>
            <a:normAutofit lnSpcReduction="10000"/>
          </a:bodyPr>
          <a:lstStyle/>
          <a:p>
            <a:pPr fontAlgn="base"/>
            <a:r>
              <a:rPr lang="es-ES" dirty="0"/>
              <a:t>Senes ofrece formación, asesoramiento y soluciones de comunicación a los profesionales sanitarios. También ayudan a mantenerse al día con las tendencias alimentarias, la adaptación de los productos a las personas mayores y la creación de vídeos</a:t>
            </a:r>
            <a:r>
              <a:rPr lang="en-GB" dirty="0"/>
              <a:t>. </a:t>
            </a:r>
          </a:p>
          <a:p>
            <a:pPr fontAlgn="base"/>
            <a:r>
              <a:rPr lang="es-ES" dirty="0"/>
              <a:t>Están representados con su experiencia en diferentes plataformas de medios sociales y redes profesionales. </a:t>
            </a:r>
            <a:endParaRPr lang="en-GB" dirty="0"/>
          </a:p>
        </p:txBody>
      </p:sp>
      <p:sp>
        <p:nvSpPr>
          <p:cNvPr id="3" name="Textplatzhalter 2">
            <a:extLst>
              <a:ext uri="{FF2B5EF4-FFF2-40B4-BE49-F238E27FC236}">
                <a16:creationId xmlns:a16="http://schemas.microsoft.com/office/drawing/2014/main" id="{ACE0A0A9-2C74-4EF2-8042-0EF51CD9A5EE}"/>
              </a:ext>
            </a:extLst>
          </p:cNvPr>
          <p:cNvSpPr>
            <a:spLocks noGrp="1"/>
          </p:cNvSpPr>
          <p:nvPr>
            <p:ph type="body" sz="quarter" idx="16"/>
          </p:nvPr>
        </p:nvSpPr>
        <p:spPr>
          <a:xfrm>
            <a:off x="611622" y="1553197"/>
            <a:ext cx="6211209" cy="1160710"/>
          </a:xfrm>
        </p:spPr>
        <p:txBody>
          <a:bodyPr>
            <a:normAutofit/>
          </a:bodyPr>
          <a:lstStyle/>
          <a:p>
            <a:r>
              <a:rPr lang="es-ES" sz="3200" dirty="0"/>
              <a:t>Senes - Apoyo a los profesionales de la salud en Francia</a:t>
            </a:r>
            <a:endParaRPr lang="en-GB" sz="3200" dirty="0"/>
          </a:p>
        </p:txBody>
      </p:sp>
      <p:pic>
        <p:nvPicPr>
          <p:cNvPr id="1026" name="Picture 2" descr="page36image27811552">
            <a:extLst>
              <a:ext uri="{FF2B5EF4-FFF2-40B4-BE49-F238E27FC236}">
                <a16:creationId xmlns:a16="http://schemas.microsoft.com/office/drawing/2014/main" id="{BCCBAAEA-E7E2-DE4D-B185-4B0B5EF57AB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73446" y="448297"/>
            <a:ext cx="3048000" cy="1104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a:extLst>
              <a:ext uri="{FF2B5EF4-FFF2-40B4-BE49-F238E27FC236}">
                <a16:creationId xmlns:a16="http://schemas.microsoft.com/office/drawing/2014/main" id="{3B1AC156-1323-7E3A-C3C0-E8EFB0AD0962}"/>
              </a:ext>
            </a:extLst>
          </p:cNvPr>
          <p:cNvSpPr txBox="1">
            <a:spLocks/>
          </p:cNvSpPr>
          <p:nvPr/>
        </p:nvSpPr>
        <p:spPr>
          <a:xfrm>
            <a:off x="672873" y="448297"/>
            <a:ext cx="3044353" cy="793376"/>
          </a:xfrm>
          <a:prstGeom prst="rect">
            <a:avLst/>
          </a:prstGeom>
          <a:solidFill>
            <a:srgbClr val="FFD100"/>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err="1">
                <a:solidFill>
                  <a:srgbClr val="000000"/>
                </a:solidFill>
              </a:rPr>
              <a:t>Inspírate</a:t>
            </a:r>
            <a:r>
              <a:rPr lang="en-US" sz="3600" b="1" dirty="0">
                <a:solidFill>
                  <a:srgbClr val="000000"/>
                </a:solidFill>
              </a:rPr>
              <a:t>…</a:t>
            </a:r>
            <a:endParaRPr lang="en-IE" sz="3600" b="1" dirty="0">
              <a:solidFill>
                <a:srgbClr val="000000"/>
              </a:solidFill>
            </a:endParaRPr>
          </a:p>
        </p:txBody>
      </p:sp>
      <p:sp>
        <p:nvSpPr>
          <p:cNvPr id="9" name="Arrow: Right 8">
            <a:extLst>
              <a:ext uri="{FF2B5EF4-FFF2-40B4-BE49-F238E27FC236}">
                <a16:creationId xmlns:a16="http://schemas.microsoft.com/office/drawing/2014/main" id="{13D4472D-A968-C66C-C3CA-5E415F592500}"/>
              </a:ext>
            </a:extLst>
          </p:cNvPr>
          <p:cNvSpPr/>
          <p:nvPr/>
        </p:nvSpPr>
        <p:spPr>
          <a:xfrm>
            <a:off x="6727371" y="2535811"/>
            <a:ext cx="1714863" cy="780152"/>
          </a:xfrm>
          <a:prstGeom prst="rightArrow">
            <a:avLst/>
          </a:prstGeom>
          <a:solidFill>
            <a:schemeClr val="bg1"/>
          </a:solidFill>
          <a:ln>
            <a:solidFill>
              <a:srgbClr val="FF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err="1">
                <a:solidFill>
                  <a:srgbClr val="000000"/>
                </a:solidFill>
              </a:rPr>
              <a:t>Haga</a:t>
            </a:r>
            <a:r>
              <a:rPr lang="en-IE" b="1" dirty="0">
                <a:solidFill>
                  <a:srgbClr val="000000"/>
                </a:solidFill>
              </a:rPr>
              <a:t> </a:t>
            </a:r>
            <a:r>
              <a:rPr lang="en-IE" b="1" dirty="0" err="1">
                <a:solidFill>
                  <a:srgbClr val="000000"/>
                </a:solidFill>
              </a:rPr>
              <a:t>clic</a:t>
            </a:r>
            <a:r>
              <a:rPr lang="en-IE" b="1" dirty="0">
                <a:solidFill>
                  <a:srgbClr val="000000"/>
                </a:solidFill>
              </a:rPr>
              <a:t> </a:t>
            </a:r>
            <a:r>
              <a:rPr lang="en-IE" b="1" dirty="0" err="1">
                <a:solidFill>
                  <a:srgbClr val="000000"/>
                </a:solidFill>
              </a:rPr>
              <a:t>aquí</a:t>
            </a:r>
            <a:r>
              <a:rPr lang="en-IE" b="1" dirty="0">
                <a:solidFill>
                  <a:srgbClr val="000000"/>
                </a:solidFill>
              </a:rPr>
              <a:t> </a:t>
            </a:r>
          </a:p>
        </p:txBody>
      </p:sp>
      <p:pic>
        <p:nvPicPr>
          <p:cNvPr id="11" name="Imagen 10">
            <a:hlinkClick r:id="rId4"/>
            <a:extLst>
              <a:ext uri="{FF2B5EF4-FFF2-40B4-BE49-F238E27FC236}">
                <a16:creationId xmlns:a16="http://schemas.microsoft.com/office/drawing/2014/main" id="{7C973AF6-9FFD-82B9-A57D-9A918CD2572D}"/>
              </a:ext>
            </a:extLst>
          </p:cNvPr>
          <p:cNvPicPr>
            <a:picLocks noChangeAspect="1"/>
          </p:cNvPicPr>
          <p:nvPr/>
        </p:nvPicPr>
        <p:blipFill rotWithShape="1">
          <a:blip r:embed="rId5"/>
          <a:srcRect l="38908" t="45572" r="40120" b="4901"/>
          <a:stretch/>
        </p:blipFill>
        <p:spPr>
          <a:xfrm>
            <a:off x="8593494" y="1786720"/>
            <a:ext cx="2848642" cy="3783956"/>
          </a:xfrm>
          <a:prstGeom prst="rect">
            <a:avLst/>
          </a:prstGeom>
        </p:spPr>
      </p:pic>
    </p:spTree>
    <p:extLst>
      <p:ext uri="{BB962C8B-B14F-4D97-AF65-F5344CB8AC3E}">
        <p14:creationId xmlns:p14="http://schemas.microsoft.com/office/powerpoint/2010/main" val="35212668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7E998E7-E5E9-21D7-DB2B-36200F1DF1A8}"/>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16056" r="16056"/>
          <a:stretch/>
        </p:blipFill>
        <p:spPr/>
      </p:pic>
      <p:sp>
        <p:nvSpPr>
          <p:cNvPr id="3" name="Text Placeholder 2">
            <a:extLst>
              <a:ext uri="{FF2B5EF4-FFF2-40B4-BE49-F238E27FC236}">
                <a16:creationId xmlns:a16="http://schemas.microsoft.com/office/drawing/2014/main" id="{5F3AEDFA-3135-5A52-FD42-0A8FA90E1AD6}"/>
              </a:ext>
            </a:extLst>
          </p:cNvPr>
          <p:cNvSpPr>
            <a:spLocks noGrp="1"/>
          </p:cNvSpPr>
          <p:nvPr>
            <p:ph type="body" sz="quarter" idx="18"/>
          </p:nvPr>
        </p:nvSpPr>
        <p:spPr>
          <a:xfrm>
            <a:off x="734715" y="2444262"/>
            <a:ext cx="4983180" cy="3588676"/>
          </a:xfrm>
          <a:solidFill>
            <a:schemeClr val="bg1"/>
          </a:solidFill>
        </p:spPr>
        <p:txBody>
          <a:bodyPr>
            <a:normAutofit fontScale="85000" lnSpcReduction="10000"/>
          </a:bodyPr>
          <a:lstStyle/>
          <a:p>
            <a:pPr marL="0" indent="0">
              <a:lnSpc>
                <a:spcPct val="110000"/>
              </a:lnSpc>
            </a:pPr>
            <a:r>
              <a:rPr lang="es-ES" b="0" i="0" dirty="0">
                <a:solidFill>
                  <a:srgbClr val="292A2B"/>
                </a:solidFill>
                <a:effectLst/>
                <a:hlinkClick r:id="rId3"/>
              </a:rPr>
              <a:t>Juspy</a:t>
            </a:r>
            <a:r>
              <a:rPr lang="es-ES" b="0" i="0" dirty="0">
                <a:solidFill>
                  <a:srgbClr val="292A2B"/>
                </a:solidFill>
                <a:effectLst/>
              </a:rPr>
              <a:t> es una empresa irlandesa de alimentos funcionales que crea productos alimenticios saludables. Su Juspy </a:t>
            </a:r>
            <a:r>
              <a:rPr lang="es-ES" b="0" i="0" dirty="0" err="1">
                <a:solidFill>
                  <a:srgbClr val="292A2B"/>
                </a:solidFill>
                <a:effectLst/>
              </a:rPr>
              <a:t>Protein</a:t>
            </a:r>
            <a:r>
              <a:rPr lang="es-ES" b="0" i="0" dirty="0">
                <a:solidFill>
                  <a:srgbClr val="292A2B"/>
                </a:solidFill>
                <a:effectLst/>
              </a:rPr>
              <a:t> </a:t>
            </a:r>
            <a:r>
              <a:rPr lang="es-ES" b="0" i="0" dirty="0" err="1">
                <a:solidFill>
                  <a:srgbClr val="292A2B"/>
                </a:solidFill>
                <a:effectLst/>
              </a:rPr>
              <a:t>Blend</a:t>
            </a:r>
            <a:r>
              <a:rPr lang="es-ES" b="0" i="0" dirty="0">
                <a:solidFill>
                  <a:srgbClr val="292A2B"/>
                </a:solidFill>
                <a:effectLst/>
              </a:rPr>
              <a:t> es una mezcla de colágeno en polvo elaborada con 12 ingredientes naturales</a:t>
            </a:r>
          </a:p>
          <a:p>
            <a:pPr marL="0" indent="0">
              <a:lnSpc>
                <a:spcPct val="110000"/>
              </a:lnSpc>
            </a:pPr>
            <a:r>
              <a:rPr lang="es-ES" b="0" i="0" dirty="0">
                <a:solidFill>
                  <a:srgbClr val="292A2B"/>
                </a:solidFill>
                <a:effectLst/>
              </a:rPr>
              <a:t>Su fundadora y directora ejecutiva, </a:t>
            </a:r>
            <a:r>
              <a:rPr lang="es-ES" b="0" i="0" dirty="0" err="1">
                <a:solidFill>
                  <a:srgbClr val="292A2B"/>
                </a:solidFill>
                <a:effectLst/>
              </a:rPr>
              <a:t>Leonie</a:t>
            </a:r>
            <a:r>
              <a:rPr lang="es-ES" b="0" i="0" dirty="0">
                <a:solidFill>
                  <a:srgbClr val="292A2B"/>
                </a:solidFill>
                <a:effectLst/>
              </a:rPr>
              <a:t> Lynch, se ha convertido en una experta en mostrar su producto y sus conocimientos en todas las plataformas o escenarios puestos a su disposición, periódicos locales y nacionales, podcasts, </a:t>
            </a:r>
            <a:r>
              <a:rPr lang="es-ES" b="0" i="0" dirty="0" err="1">
                <a:solidFill>
                  <a:srgbClr val="292A2B"/>
                </a:solidFill>
                <a:effectLst/>
              </a:rPr>
              <a:t>TikTok</a:t>
            </a:r>
            <a:r>
              <a:rPr lang="es-ES" b="0" i="0" dirty="0">
                <a:solidFill>
                  <a:srgbClr val="292A2B"/>
                </a:solidFill>
                <a:effectLst/>
              </a:rPr>
              <a:t> y carretes de Instagram.</a:t>
            </a:r>
          </a:p>
          <a:p>
            <a:pPr marL="0" indent="0">
              <a:lnSpc>
                <a:spcPct val="110000"/>
              </a:lnSpc>
            </a:pPr>
            <a:endParaRPr lang="en-US" b="0" i="0" dirty="0">
              <a:solidFill>
                <a:srgbClr val="292A2B"/>
              </a:solidFill>
              <a:effectLst/>
            </a:endParaRPr>
          </a:p>
        </p:txBody>
      </p:sp>
      <p:sp>
        <p:nvSpPr>
          <p:cNvPr id="6" name="TextBox 5">
            <a:extLst>
              <a:ext uri="{FF2B5EF4-FFF2-40B4-BE49-F238E27FC236}">
                <a16:creationId xmlns:a16="http://schemas.microsoft.com/office/drawing/2014/main" id="{42A500B8-6F5C-9CAA-408E-0B66FD3B198F}"/>
              </a:ext>
            </a:extLst>
          </p:cNvPr>
          <p:cNvSpPr txBox="1"/>
          <p:nvPr/>
        </p:nvSpPr>
        <p:spPr>
          <a:xfrm>
            <a:off x="7128364" y="6295264"/>
            <a:ext cx="6097464" cy="369332"/>
          </a:xfrm>
          <a:prstGeom prst="rect">
            <a:avLst/>
          </a:prstGeom>
          <a:noFill/>
        </p:spPr>
        <p:txBody>
          <a:bodyPr wrap="square">
            <a:spAutoFit/>
          </a:bodyPr>
          <a:lstStyle/>
          <a:p>
            <a:r>
              <a:rPr lang="en-IE"/>
              <a:t>https://www.instagram.com/p/CdgCM78jtIe/</a:t>
            </a:r>
          </a:p>
        </p:txBody>
      </p:sp>
      <p:sp>
        <p:nvSpPr>
          <p:cNvPr id="9" name="Text Placeholder 2">
            <a:extLst>
              <a:ext uri="{FF2B5EF4-FFF2-40B4-BE49-F238E27FC236}">
                <a16:creationId xmlns:a16="http://schemas.microsoft.com/office/drawing/2014/main" id="{0FC0E51B-1899-84C5-AE8D-581CBF18165D}"/>
              </a:ext>
            </a:extLst>
          </p:cNvPr>
          <p:cNvSpPr txBox="1">
            <a:spLocks noGrp="1"/>
          </p:cNvSpPr>
          <p:nvPr>
            <p:ph type="body" sz="quarter" idx="16"/>
          </p:nvPr>
        </p:nvSpPr>
        <p:spPr>
          <a:xfrm>
            <a:off x="735013" y="642938"/>
            <a:ext cx="5084762" cy="582612"/>
          </a:xfrm>
          <a:prstGeom prst="rect">
            <a:avLst/>
          </a:prstGeom>
          <a:solidFill>
            <a:srgbClr val="FFD100"/>
          </a:solidFill>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err="1">
                <a:solidFill>
                  <a:srgbClr val="000000"/>
                </a:solidFill>
              </a:rPr>
              <a:t>Inspírate</a:t>
            </a:r>
            <a:r>
              <a:rPr lang="en-US" sz="3600" b="1" dirty="0">
                <a:solidFill>
                  <a:srgbClr val="000000"/>
                </a:solidFill>
              </a:rPr>
              <a:t>…</a:t>
            </a:r>
            <a:endParaRPr lang="en-IE" sz="3600" b="1" dirty="0">
              <a:solidFill>
                <a:srgbClr val="000000"/>
              </a:solidFill>
            </a:endParaRPr>
          </a:p>
        </p:txBody>
      </p:sp>
      <p:pic>
        <p:nvPicPr>
          <p:cNvPr id="11" name="Picture 10">
            <a:extLst>
              <a:ext uri="{FF2B5EF4-FFF2-40B4-BE49-F238E27FC236}">
                <a16:creationId xmlns:a16="http://schemas.microsoft.com/office/drawing/2014/main" id="{5B985823-E9F6-4EA3-C6FC-E716AE06FBE8}"/>
              </a:ext>
            </a:extLst>
          </p:cNvPr>
          <p:cNvPicPr>
            <a:picLocks noChangeAspect="1"/>
          </p:cNvPicPr>
          <p:nvPr/>
        </p:nvPicPr>
        <p:blipFill>
          <a:blip r:embed="rId4"/>
          <a:stretch>
            <a:fillRect/>
          </a:stretch>
        </p:blipFill>
        <p:spPr>
          <a:xfrm>
            <a:off x="5963079" y="2847879"/>
            <a:ext cx="2330570" cy="1390721"/>
          </a:xfrm>
          <a:prstGeom prst="rect">
            <a:avLst/>
          </a:prstGeom>
        </p:spPr>
      </p:pic>
    </p:spTree>
    <p:extLst>
      <p:ext uri="{BB962C8B-B14F-4D97-AF65-F5344CB8AC3E}">
        <p14:creationId xmlns:p14="http://schemas.microsoft.com/office/powerpoint/2010/main" val="39157933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6FADB71-B672-F267-F326-9C1C67B502CE}"/>
              </a:ext>
            </a:extLst>
          </p:cNvPr>
          <p:cNvSpPr>
            <a:spLocks noGrp="1"/>
          </p:cNvSpPr>
          <p:nvPr>
            <p:ph type="body" sz="quarter" idx="16"/>
          </p:nvPr>
        </p:nvSpPr>
        <p:spPr>
          <a:xfrm>
            <a:off x="2149154" y="934084"/>
            <a:ext cx="6155860" cy="2758685"/>
          </a:xfrm>
        </p:spPr>
        <p:txBody>
          <a:bodyPr>
            <a:normAutofit/>
          </a:bodyPr>
          <a:lstStyle/>
          <a:p>
            <a:r>
              <a:rPr lang="es-ES" dirty="0"/>
              <a:t>Aumentar el conocimiento de la marca</a:t>
            </a:r>
            <a:endParaRPr lang="en-GB" dirty="0"/>
          </a:p>
        </p:txBody>
      </p:sp>
      <p:sp>
        <p:nvSpPr>
          <p:cNvPr id="3" name="Textplatzhalter 2">
            <a:extLst>
              <a:ext uri="{FF2B5EF4-FFF2-40B4-BE49-F238E27FC236}">
                <a16:creationId xmlns:a16="http://schemas.microsoft.com/office/drawing/2014/main" id="{98194BFA-9312-CFBF-A074-5343CE93757F}"/>
              </a:ext>
            </a:extLst>
          </p:cNvPr>
          <p:cNvSpPr>
            <a:spLocks noGrp="1"/>
          </p:cNvSpPr>
          <p:nvPr>
            <p:ph type="body" sz="quarter" idx="17"/>
          </p:nvPr>
        </p:nvSpPr>
        <p:spPr/>
        <p:txBody>
          <a:bodyPr>
            <a:normAutofit fontScale="85000" lnSpcReduction="20000"/>
          </a:bodyPr>
          <a:lstStyle/>
          <a:p>
            <a:r>
              <a:rPr lang="en-GB"/>
              <a:t>04</a:t>
            </a:r>
          </a:p>
        </p:txBody>
      </p:sp>
    </p:spTree>
    <p:extLst>
      <p:ext uri="{BB962C8B-B14F-4D97-AF65-F5344CB8AC3E}">
        <p14:creationId xmlns:p14="http://schemas.microsoft.com/office/powerpoint/2010/main" val="35195607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EBAF3BA-8E3A-ECBA-3B6C-9767468A634E}"/>
              </a:ext>
            </a:extLst>
          </p:cNvPr>
          <p:cNvSpPr>
            <a:spLocks noGrp="1"/>
          </p:cNvSpPr>
          <p:nvPr>
            <p:ph type="body" sz="quarter" idx="14"/>
          </p:nvPr>
        </p:nvSpPr>
        <p:spPr>
          <a:xfrm>
            <a:off x="10988054" y="4473027"/>
            <a:ext cx="785328" cy="1056986"/>
          </a:xfrm>
        </p:spPr>
        <p:txBody>
          <a:bodyPr>
            <a:noAutofit/>
          </a:bodyPr>
          <a:lstStyle/>
          <a:p>
            <a:r>
              <a:rPr lang="en-GB"/>
              <a:t>”</a:t>
            </a:r>
          </a:p>
        </p:txBody>
      </p:sp>
      <p:sp>
        <p:nvSpPr>
          <p:cNvPr id="3" name="Textplatzhalter 2">
            <a:extLst>
              <a:ext uri="{FF2B5EF4-FFF2-40B4-BE49-F238E27FC236}">
                <a16:creationId xmlns:a16="http://schemas.microsoft.com/office/drawing/2014/main" id="{770C9A52-7152-E6A4-4969-FD8CAF845029}"/>
              </a:ext>
            </a:extLst>
          </p:cNvPr>
          <p:cNvSpPr>
            <a:spLocks noGrp="1"/>
          </p:cNvSpPr>
          <p:nvPr>
            <p:ph type="body" sz="quarter" idx="13"/>
          </p:nvPr>
        </p:nvSpPr>
        <p:spPr>
          <a:xfrm>
            <a:off x="6912017" y="1182012"/>
            <a:ext cx="4369392" cy="4493975"/>
          </a:xfrm>
        </p:spPr>
        <p:txBody>
          <a:bodyPr>
            <a:normAutofit/>
          </a:bodyPr>
          <a:lstStyle/>
          <a:p>
            <a:r>
              <a:rPr lang="es-ES" sz="2400" dirty="0"/>
              <a:t>El conocimiento de la marca es una medida a menudo olvidada</a:t>
            </a:r>
            <a:r>
              <a:rPr lang="en-GB" sz="2400" dirty="0"/>
              <a:t>. </a:t>
            </a:r>
          </a:p>
          <a:p>
            <a:r>
              <a:rPr lang="en-GB" sz="2400" b="1" dirty="0" err="1"/>
              <a:t>Definición</a:t>
            </a:r>
            <a:r>
              <a:rPr lang="en-GB" sz="2400" b="1" dirty="0"/>
              <a:t> </a:t>
            </a:r>
            <a:r>
              <a:rPr lang="en-GB" sz="2400" b="1" dirty="0" err="1"/>
              <a:t>actualizada</a:t>
            </a:r>
            <a:r>
              <a:rPr lang="en-GB" sz="2400" b="1" dirty="0"/>
              <a:t> :</a:t>
            </a:r>
          </a:p>
          <a:p>
            <a:r>
              <a:rPr lang="es-ES" sz="2400" dirty="0"/>
              <a:t>La conciencia de marca es la probabilidad de que una persona recupere de la memoria un identificador de marca y una categoría de producto o una necesidad de categoría en situaciones relevantes para la marca </a:t>
            </a:r>
            <a:endParaRPr lang="en-GB" sz="2400" dirty="0"/>
          </a:p>
        </p:txBody>
      </p:sp>
      <p:sp>
        <p:nvSpPr>
          <p:cNvPr id="4" name="Textplatzhalter 3">
            <a:extLst>
              <a:ext uri="{FF2B5EF4-FFF2-40B4-BE49-F238E27FC236}">
                <a16:creationId xmlns:a16="http://schemas.microsoft.com/office/drawing/2014/main" id="{B88FFA19-0AFE-3B3B-CC49-C1DE34EC3545}"/>
              </a:ext>
            </a:extLst>
          </p:cNvPr>
          <p:cNvSpPr>
            <a:spLocks noGrp="1"/>
          </p:cNvSpPr>
          <p:nvPr>
            <p:ph type="body" sz="quarter" idx="15"/>
          </p:nvPr>
        </p:nvSpPr>
        <p:spPr/>
        <p:txBody>
          <a:bodyPr/>
          <a:lstStyle/>
          <a:p>
            <a:r>
              <a:rPr lang="en-GB" dirty="0"/>
              <a:t>“</a:t>
            </a:r>
          </a:p>
        </p:txBody>
      </p:sp>
      <p:sp>
        <p:nvSpPr>
          <p:cNvPr id="7" name="Textfeld 6">
            <a:extLst>
              <a:ext uri="{FF2B5EF4-FFF2-40B4-BE49-F238E27FC236}">
                <a16:creationId xmlns:a16="http://schemas.microsoft.com/office/drawing/2014/main" id="{7B66EF62-01C9-0E02-FF7A-D73F21C6EEBB}"/>
              </a:ext>
            </a:extLst>
          </p:cNvPr>
          <p:cNvSpPr txBox="1"/>
          <p:nvPr/>
        </p:nvSpPr>
        <p:spPr>
          <a:xfrm>
            <a:off x="9017156" y="5522098"/>
            <a:ext cx="2522101" cy="307777"/>
          </a:xfrm>
          <a:prstGeom prst="rect">
            <a:avLst/>
          </a:prstGeom>
          <a:noFill/>
        </p:spPr>
        <p:txBody>
          <a:bodyPr wrap="none" rtlCol="0">
            <a:spAutoFit/>
          </a:bodyPr>
          <a:lstStyle/>
          <a:p>
            <a:r>
              <a:rPr lang="en-GB" sz="1400" dirty="0">
                <a:solidFill>
                  <a:srgbClr val="1188A3"/>
                </a:solidFill>
              </a:rPr>
              <a:t>Fuente: </a:t>
            </a:r>
            <a:r>
              <a:rPr lang="en-GB" sz="1400" dirty="0" err="1">
                <a:solidFill>
                  <a:srgbClr val="1188A3"/>
                </a:solidFill>
                <a:hlinkClick r:id="rId2">
                  <a:extLst>
                    <a:ext uri="{A12FA001-AC4F-418D-AE19-62706E023703}">
                      <ahyp:hlinkClr xmlns:ahyp="http://schemas.microsoft.com/office/drawing/2018/hyperlinkcolor" val="tx"/>
                    </a:ext>
                  </a:extLst>
                </a:hlinkClick>
              </a:rPr>
              <a:t>Bergkvist&amp;Taylor</a:t>
            </a:r>
            <a:r>
              <a:rPr lang="en-GB" sz="1400" dirty="0">
                <a:solidFill>
                  <a:srgbClr val="1188A3"/>
                </a:solidFill>
                <a:hlinkClick r:id="rId2">
                  <a:extLst>
                    <a:ext uri="{A12FA001-AC4F-418D-AE19-62706E023703}">
                      <ahyp:hlinkClr xmlns:ahyp="http://schemas.microsoft.com/office/drawing/2018/hyperlinkcolor" val="tx"/>
                    </a:ext>
                  </a:extLst>
                </a:hlinkClick>
              </a:rPr>
              <a:t> (2022)</a:t>
            </a:r>
            <a:endParaRPr lang="en-GB" sz="1400" dirty="0">
              <a:solidFill>
                <a:srgbClr val="1188A3"/>
              </a:solidFill>
            </a:endParaRPr>
          </a:p>
        </p:txBody>
      </p:sp>
      <p:pic>
        <p:nvPicPr>
          <p:cNvPr id="8" name="Picture Placeholder 7" descr="Paper head with rainbow gears">
            <a:extLst>
              <a:ext uri="{FF2B5EF4-FFF2-40B4-BE49-F238E27FC236}">
                <a16:creationId xmlns:a16="http://schemas.microsoft.com/office/drawing/2014/main" id="{0E0227B3-4E3B-8F20-4B39-8E09E0B3A5D3}"/>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268620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0E73148-C56F-9D73-C7D0-65A8F2089FD4}"/>
              </a:ext>
            </a:extLst>
          </p:cNvPr>
          <p:cNvSpPr>
            <a:spLocks noGrp="1"/>
          </p:cNvSpPr>
          <p:nvPr>
            <p:ph type="body" sz="quarter" idx="16"/>
          </p:nvPr>
        </p:nvSpPr>
        <p:spPr>
          <a:xfrm>
            <a:off x="-1" y="288667"/>
            <a:ext cx="10916817" cy="582221"/>
          </a:xfrm>
          <a:solidFill>
            <a:srgbClr val="85D2E1"/>
          </a:solidFill>
        </p:spPr>
        <p:txBody>
          <a:bodyPr vert="horz" lIns="91440" tIns="45720" rIns="91440" bIns="45720" rtlCol="0" anchor="t">
            <a:noAutofit/>
          </a:bodyPr>
          <a:lstStyle/>
          <a:p>
            <a:r>
              <a:rPr lang="es-ES" dirty="0"/>
              <a:t> ¿Qué es la conciencia de marca y por qué es importante?</a:t>
            </a:r>
            <a:endParaRPr lang="en-GB" dirty="0"/>
          </a:p>
        </p:txBody>
      </p:sp>
      <p:sp>
        <p:nvSpPr>
          <p:cNvPr id="3" name="Textplatzhalter 2">
            <a:extLst>
              <a:ext uri="{FF2B5EF4-FFF2-40B4-BE49-F238E27FC236}">
                <a16:creationId xmlns:a16="http://schemas.microsoft.com/office/drawing/2014/main" id="{097BF9FA-3DEC-98F4-7D7A-96B6A01B5665}"/>
              </a:ext>
            </a:extLst>
          </p:cNvPr>
          <p:cNvSpPr>
            <a:spLocks noGrp="1"/>
          </p:cNvSpPr>
          <p:nvPr>
            <p:ph type="body" sz="quarter" idx="19"/>
          </p:nvPr>
        </p:nvSpPr>
        <p:spPr>
          <a:xfrm>
            <a:off x="4842887" y="3844439"/>
            <a:ext cx="2506226" cy="1237497"/>
          </a:xfrm>
        </p:spPr>
        <p:txBody>
          <a:bodyPr>
            <a:noAutofit/>
          </a:bodyPr>
          <a:lstStyle/>
          <a:p>
            <a:pPr marL="0" indent="0"/>
            <a:r>
              <a:rPr lang="es-ES" sz="2400" dirty="0"/>
              <a:t>Los clientes prefieren comprar a marcas que ya conocen.</a:t>
            </a:r>
          </a:p>
          <a:p>
            <a:pPr marL="0" indent="0"/>
            <a:endParaRPr lang="en-GB" sz="2400" dirty="0"/>
          </a:p>
        </p:txBody>
      </p:sp>
      <p:sp>
        <p:nvSpPr>
          <p:cNvPr id="4" name="Textplatzhalter 3">
            <a:extLst>
              <a:ext uri="{FF2B5EF4-FFF2-40B4-BE49-F238E27FC236}">
                <a16:creationId xmlns:a16="http://schemas.microsoft.com/office/drawing/2014/main" id="{DEE50CE2-A562-0A56-B645-344D6737028A}"/>
              </a:ext>
            </a:extLst>
          </p:cNvPr>
          <p:cNvSpPr>
            <a:spLocks noGrp="1"/>
          </p:cNvSpPr>
          <p:nvPr>
            <p:ph type="body" sz="quarter" idx="20"/>
          </p:nvPr>
        </p:nvSpPr>
        <p:spPr>
          <a:xfrm>
            <a:off x="8216766" y="1057788"/>
            <a:ext cx="2506226" cy="1237497"/>
          </a:xfrm>
        </p:spPr>
        <p:txBody>
          <a:bodyPr>
            <a:noAutofit/>
          </a:bodyPr>
          <a:lstStyle/>
          <a:p>
            <a:pPr marL="0" indent="0"/>
            <a:r>
              <a:rPr lang="es-ES" sz="2400" dirty="0"/>
              <a:t>Los compradores se mantienen fieles a las marcas con las que comparten valores.</a:t>
            </a:r>
          </a:p>
          <a:p>
            <a:pPr marL="0" indent="0"/>
            <a:endParaRPr lang="en-GB" sz="2400" dirty="0"/>
          </a:p>
        </p:txBody>
      </p:sp>
      <p:sp>
        <p:nvSpPr>
          <p:cNvPr id="6" name="Textplatzhalter 5">
            <a:extLst>
              <a:ext uri="{FF2B5EF4-FFF2-40B4-BE49-F238E27FC236}">
                <a16:creationId xmlns:a16="http://schemas.microsoft.com/office/drawing/2014/main" id="{32D066DA-CF37-0BE5-F6C7-A320BAA606DE}"/>
              </a:ext>
            </a:extLst>
          </p:cNvPr>
          <p:cNvSpPr>
            <a:spLocks noGrp="1"/>
          </p:cNvSpPr>
          <p:nvPr>
            <p:ph type="body" sz="quarter" idx="22"/>
          </p:nvPr>
        </p:nvSpPr>
        <p:spPr>
          <a:xfrm>
            <a:off x="4842887" y="1968873"/>
            <a:ext cx="2506226" cy="1212215"/>
          </a:xfrm>
        </p:spPr>
        <p:txBody>
          <a:bodyPr>
            <a:normAutofit/>
          </a:bodyPr>
          <a:lstStyle/>
          <a:p>
            <a:r>
              <a:rPr lang="en-GB" sz="6000" b="1" dirty="0"/>
              <a:t>59%</a:t>
            </a:r>
          </a:p>
        </p:txBody>
      </p:sp>
      <p:sp>
        <p:nvSpPr>
          <p:cNvPr id="7" name="Textplatzhalter 6">
            <a:extLst>
              <a:ext uri="{FF2B5EF4-FFF2-40B4-BE49-F238E27FC236}">
                <a16:creationId xmlns:a16="http://schemas.microsoft.com/office/drawing/2014/main" id="{B66C6B1A-DCDA-D561-C6C9-CF26F5481708}"/>
              </a:ext>
            </a:extLst>
          </p:cNvPr>
          <p:cNvSpPr>
            <a:spLocks noGrp="1"/>
          </p:cNvSpPr>
          <p:nvPr>
            <p:ph type="body" sz="quarter" idx="23"/>
          </p:nvPr>
        </p:nvSpPr>
        <p:spPr>
          <a:xfrm>
            <a:off x="8216766" y="3844439"/>
            <a:ext cx="2506226" cy="1661626"/>
          </a:xfrm>
        </p:spPr>
        <p:txBody>
          <a:bodyPr>
            <a:normAutofit/>
          </a:bodyPr>
          <a:lstStyle/>
          <a:p>
            <a:r>
              <a:rPr lang="en-GB" sz="6000" b="1"/>
              <a:t>89%</a:t>
            </a:r>
          </a:p>
        </p:txBody>
      </p:sp>
      <p:sp>
        <p:nvSpPr>
          <p:cNvPr id="8" name="TextBox 7">
            <a:extLst>
              <a:ext uri="{FF2B5EF4-FFF2-40B4-BE49-F238E27FC236}">
                <a16:creationId xmlns:a16="http://schemas.microsoft.com/office/drawing/2014/main" id="{F0514FB7-E5FB-6626-5622-6D80AE20BECD}"/>
              </a:ext>
            </a:extLst>
          </p:cNvPr>
          <p:cNvSpPr txBox="1"/>
          <p:nvPr/>
        </p:nvSpPr>
        <p:spPr>
          <a:xfrm>
            <a:off x="349045" y="1408434"/>
            <a:ext cx="4242620" cy="4693593"/>
          </a:xfrm>
          <a:prstGeom prst="rect">
            <a:avLst/>
          </a:prstGeom>
          <a:solidFill>
            <a:srgbClr val="85D2E1"/>
          </a:solidFill>
        </p:spPr>
        <p:txBody>
          <a:bodyPr wrap="square">
            <a:spAutoFit/>
          </a:bodyPr>
          <a:lstStyle/>
          <a:p>
            <a:pPr algn="ctr" fontAlgn="t"/>
            <a:endParaRPr lang="en-US" sz="500" b="1" dirty="0">
              <a:solidFill>
                <a:srgbClr val="000000"/>
              </a:solidFill>
            </a:endParaRPr>
          </a:p>
          <a:p>
            <a:pPr algn="ctr" fontAlgn="t"/>
            <a:r>
              <a:rPr lang="es-ES" sz="2400" b="1" dirty="0">
                <a:solidFill>
                  <a:srgbClr val="000000"/>
                </a:solidFill>
              </a:rPr>
              <a:t>La CONOCIMIENTO DE LA MARCA </a:t>
            </a:r>
            <a:r>
              <a:rPr lang="es-ES" sz="2400" dirty="0">
                <a:solidFill>
                  <a:srgbClr val="000000"/>
                </a:solidFill>
              </a:rPr>
              <a:t>implica recordar no sólo el nombre de la empresa, sino también la sensación general de la misma, la información sobre sus productos y servicios, y otros detalles de la experiencia</a:t>
            </a:r>
            <a:r>
              <a:rPr lang="en-US" sz="2400" i="0" dirty="0">
                <a:solidFill>
                  <a:srgbClr val="000000"/>
                </a:solidFill>
                <a:effectLst/>
              </a:rPr>
              <a:t>. </a:t>
            </a:r>
          </a:p>
          <a:p>
            <a:pPr algn="ctr" fontAlgn="t"/>
            <a:endParaRPr lang="en-US" sz="100" dirty="0">
              <a:solidFill>
                <a:srgbClr val="000000"/>
              </a:solidFill>
            </a:endParaRPr>
          </a:p>
          <a:p>
            <a:pPr algn="ctr" fontAlgn="t"/>
            <a:r>
              <a:rPr lang="es-ES" sz="2400" b="0" i="0" dirty="0">
                <a:solidFill>
                  <a:srgbClr val="000000"/>
                </a:solidFill>
                <a:effectLst/>
              </a:rPr>
              <a:t>Cuando una empresa tiene un nivel de conciencia de marca, sus campañas de marketing y publicidad significan algo para su público</a:t>
            </a:r>
            <a:r>
              <a:rPr lang="en-US" sz="2400" b="0" i="0" dirty="0">
                <a:solidFill>
                  <a:srgbClr val="000000"/>
                </a:solidFill>
                <a:effectLst/>
              </a:rPr>
              <a:t>.</a:t>
            </a:r>
          </a:p>
          <a:p>
            <a:pPr algn="ctr" fontAlgn="t"/>
            <a:endParaRPr lang="en-US" sz="500" b="0" i="0" dirty="0">
              <a:solidFill>
                <a:srgbClr val="000000"/>
              </a:solidFill>
              <a:effectLst/>
            </a:endParaRPr>
          </a:p>
        </p:txBody>
      </p:sp>
      <p:cxnSp>
        <p:nvCxnSpPr>
          <p:cNvPr id="10" name="Straight Arrow Connector 9">
            <a:extLst>
              <a:ext uri="{FF2B5EF4-FFF2-40B4-BE49-F238E27FC236}">
                <a16:creationId xmlns:a16="http://schemas.microsoft.com/office/drawing/2014/main" id="{F05F020E-EF1F-3AB9-BC87-CBB032430A72}"/>
              </a:ext>
            </a:extLst>
          </p:cNvPr>
          <p:cNvCxnSpPr>
            <a:cxnSpLocks/>
          </p:cNvCxnSpPr>
          <p:nvPr/>
        </p:nvCxnSpPr>
        <p:spPr>
          <a:xfrm>
            <a:off x="6079726" y="3429000"/>
            <a:ext cx="0" cy="415439"/>
          </a:xfrm>
          <a:prstGeom prst="straightConnector1">
            <a:avLst/>
          </a:prstGeom>
          <a:ln w="57150">
            <a:solidFill>
              <a:srgbClr val="85D2E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8285DAC-19C6-EBFA-A55D-FC0C3D01DC99}"/>
              </a:ext>
            </a:extLst>
          </p:cNvPr>
          <p:cNvCxnSpPr>
            <a:cxnSpLocks/>
          </p:cNvCxnSpPr>
          <p:nvPr/>
        </p:nvCxnSpPr>
        <p:spPr>
          <a:xfrm flipV="1">
            <a:off x="9469879" y="3103319"/>
            <a:ext cx="0" cy="325681"/>
          </a:xfrm>
          <a:prstGeom prst="straightConnector1">
            <a:avLst/>
          </a:prstGeom>
          <a:ln w="57150">
            <a:solidFill>
              <a:srgbClr val="85D2E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83C6046-7FD1-9453-5F60-4AD45792A0AD}"/>
              </a:ext>
            </a:extLst>
          </p:cNvPr>
          <p:cNvSpPr txBox="1"/>
          <p:nvPr/>
        </p:nvSpPr>
        <p:spPr>
          <a:xfrm>
            <a:off x="5284381" y="5837274"/>
            <a:ext cx="1892596" cy="369332"/>
          </a:xfrm>
          <a:prstGeom prst="rect">
            <a:avLst/>
          </a:prstGeom>
          <a:noFill/>
        </p:spPr>
        <p:txBody>
          <a:bodyPr wrap="square" rtlCol="0">
            <a:spAutoFit/>
          </a:bodyPr>
          <a:lstStyle/>
          <a:p>
            <a:r>
              <a:rPr lang="en-IE" dirty="0">
                <a:solidFill>
                  <a:srgbClr val="1188A3"/>
                </a:solidFill>
                <a:hlinkClick r:id="rId3">
                  <a:extLst>
                    <a:ext uri="{A12FA001-AC4F-418D-AE19-62706E023703}">
                      <ahyp:hlinkClr xmlns:ahyp="http://schemas.microsoft.com/office/drawing/2018/hyperlinkcolor" val="tx"/>
                    </a:ext>
                  </a:extLst>
                </a:hlinkClick>
              </a:rPr>
              <a:t>Fuente</a:t>
            </a:r>
            <a:endParaRPr lang="en-IE" dirty="0">
              <a:solidFill>
                <a:srgbClr val="1188A3"/>
              </a:solidFill>
            </a:endParaRPr>
          </a:p>
        </p:txBody>
      </p:sp>
      <p:sp>
        <p:nvSpPr>
          <p:cNvPr id="9" name="TextBox 8">
            <a:extLst>
              <a:ext uri="{FF2B5EF4-FFF2-40B4-BE49-F238E27FC236}">
                <a16:creationId xmlns:a16="http://schemas.microsoft.com/office/drawing/2014/main" id="{8EAD49DB-8CB2-D279-1EE7-AE2C1147E8FC}"/>
              </a:ext>
            </a:extLst>
          </p:cNvPr>
          <p:cNvSpPr txBox="1"/>
          <p:nvPr/>
        </p:nvSpPr>
        <p:spPr>
          <a:xfrm>
            <a:off x="8845616" y="5837274"/>
            <a:ext cx="1674796" cy="369332"/>
          </a:xfrm>
          <a:prstGeom prst="rect">
            <a:avLst/>
          </a:prstGeom>
          <a:noFill/>
        </p:spPr>
        <p:txBody>
          <a:bodyPr wrap="square" rtlCol="0">
            <a:spAutoFit/>
          </a:bodyPr>
          <a:lstStyle/>
          <a:p>
            <a:r>
              <a:rPr lang="en-IE" dirty="0">
                <a:solidFill>
                  <a:srgbClr val="1188A3"/>
                </a:solidFill>
                <a:hlinkClick r:id="rId4">
                  <a:extLst>
                    <a:ext uri="{A12FA001-AC4F-418D-AE19-62706E023703}">
                      <ahyp:hlinkClr xmlns:ahyp="http://schemas.microsoft.com/office/drawing/2018/hyperlinkcolor" val="tx"/>
                    </a:ext>
                  </a:extLst>
                </a:hlinkClick>
              </a:rPr>
              <a:t>Fuente</a:t>
            </a:r>
            <a:endParaRPr lang="en-IE" dirty="0">
              <a:solidFill>
                <a:srgbClr val="1188A3"/>
              </a:solidFill>
            </a:endParaRPr>
          </a:p>
        </p:txBody>
      </p:sp>
    </p:spTree>
    <p:extLst>
      <p:ext uri="{BB962C8B-B14F-4D97-AF65-F5344CB8AC3E}">
        <p14:creationId xmlns:p14="http://schemas.microsoft.com/office/powerpoint/2010/main" val="18992819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ssorted desserts">
            <a:extLst>
              <a:ext uri="{FF2B5EF4-FFF2-40B4-BE49-F238E27FC236}">
                <a16:creationId xmlns:a16="http://schemas.microsoft.com/office/drawing/2014/main" id="{5931786F-017B-3D3A-3F10-53685AF7CCC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852062" y="228600"/>
            <a:ext cx="5105121" cy="6362700"/>
          </a:xfrm>
        </p:spPr>
      </p:pic>
      <p:sp>
        <p:nvSpPr>
          <p:cNvPr id="3" name="Text Placeholder 2">
            <a:extLst>
              <a:ext uri="{FF2B5EF4-FFF2-40B4-BE49-F238E27FC236}">
                <a16:creationId xmlns:a16="http://schemas.microsoft.com/office/drawing/2014/main" id="{DBAF4864-80A9-25EB-5564-3E27F46068AD}"/>
              </a:ext>
            </a:extLst>
          </p:cNvPr>
          <p:cNvSpPr>
            <a:spLocks noGrp="1"/>
          </p:cNvSpPr>
          <p:nvPr>
            <p:ph type="body" sz="quarter" idx="18"/>
          </p:nvPr>
        </p:nvSpPr>
        <p:spPr>
          <a:xfrm>
            <a:off x="1802710" y="1773241"/>
            <a:ext cx="4800313" cy="4525954"/>
          </a:xfrm>
        </p:spPr>
        <p:txBody>
          <a:bodyPr vert="horz" lIns="91440" tIns="45720" rIns="91440" bIns="45720" rtlCol="0" anchor="t">
            <a:normAutofit fontScale="92500"/>
          </a:bodyPr>
          <a:lstStyle/>
          <a:p>
            <a:pPr marL="0" indent="0" algn="just"/>
            <a:r>
              <a:rPr lang="es-ES" dirty="0"/>
              <a:t>La confianza del cliente en una marca influye mucho en su decisión de compra</a:t>
            </a:r>
            <a:r>
              <a:rPr lang="en-US" dirty="0"/>
              <a:t>. </a:t>
            </a:r>
            <a:r>
              <a:rPr lang="es-ES" b="1" dirty="0"/>
              <a:t>Cuando un cliente empieza a confiar en su marca y crea un vínculo con usted, es probable que se convierta en un comprador habitual.</a:t>
            </a:r>
            <a:endParaRPr lang="es-ES"/>
          </a:p>
          <a:p>
            <a:pPr marL="0" indent="0" algn="just"/>
            <a:r>
              <a:rPr lang="es-ES" dirty="0"/>
              <a:t>La conciencia de marca cierra la brecha entre la confianza en la marca y la lealtad del cliente. Da a su marca una personalidad que ayuda a los clientes a sentirse familiarizados con la marca... a los mayores les gusta construir esta confianza antes de convertirse en clientes fieles.</a:t>
            </a:r>
            <a:endParaRPr lang="en-IE" dirty="0">
              <a:cs typeface="Calibri" panose="020F0502020204030204"/>
            </a:endParaRPr>
          </a:p>
        </p:txBody>
      </p:sp>
      <p:sp>
        <p:nvSpPr>
          <p:cNvPr id="4" name="Text Placeholder 3">
            <a:extLst>
              <a:ext uri="{FF2B5EF4-FFF2-40B4-BE49-F238E27FC236}">
                <a16:creationId xmlns:a16="http://schemas.microsoft.com/office/drawing/2014/main" id="{628A05D8-AAFC-5366-D43E-8A7A917502F7}"/>
              </a:ext>
            </a:extLst>
          </p:cNvPr>
          <p:cNvSpPr>
            <a:spLocks noGrp="1"/>
          </p:cNvSpPr>
          <p:nvPr>
            <p:ph type="body" sz="quarter" idx="16"/>
          </p:nvPr>
        </p:nvSpPr>
        <p:spPr/>
        <p:txBody>
          <a:bodyPr>
            <a:normAutofit fontScale="62500" lnSpcReduction="20000"/>
          </a:bodyPr>
          <a:lstStyle/>
          <a:p>
            <a:r>
              <a:rPr lang="es-ES" dirty="0"/>
              <a:t>Construir la confianza en la marca...</a:t>
            </a:r>
          </a:p>
        </p:txBody>
      </p:sp>
    </p:spTree>
    <p:extLst>
      <p:ext uri="{BB962C8B-B14F-4D97-AF65-F5344CB8AC3E}">
        <p14:creationId xmlns:p14="http://schemas.microsoft.com/office/powerpoint/2010/main" val="40903812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iggy bank collection top view">
            <a:extLst>
              <a:ext uri="{FF2B5EF4-FFF2-40B4-BE49-F238E27FC236}">
                <a16:creationId xmlns:a16="http://schemas.microsoft.com/office/drawing/2014/main" id="{5B8E7E03-C459-A935-12EB-30B713D0C3F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71C91B13-24A9-3D97-1F86-915568707F4E}"/>
              </a:ext>
            </a:extLst>
          </p:cNvPr>
          <p:cNvSpPr>
            <a:spLocks noGrp="1"/>
          </p:cNvSpPr>
          <p:nvPr>
            <p:ph type="body" sz="quarter" idx="18"/>
          </p:nvPr>
        </p:nvSpPr>
        <p:spPr>
          <a:xfrm>
            <a:off x="1718561" y="1736536"/>
            <a:ext cx="5049352" cy="4525954"/>
          </a:xfrm>
        </p:spPr>
        <p:txBody>
          <a:bodyPr vert="horz" lIns="91440" tIns="45720" rIns="91440" bIns="45720" rtlCol="0" anchor="t">
            <a:normAutofit fontScale="92500"/>
          </a:bodyPr>
          <a:lstStyle/>
          <a:p>
            <a:pPr marL="0" indent="0" algn="just"/>
            <a:r>
              <a:rPr lang="es-ES" dirty="0"/>
              <a:t>El conocimiento de la marca puede ayudar a ofrecer una </a:t>
            </a:r>
            <a:r>
              <a:rPr lang="es-ES" b="1" dirty="0"/>
              <a:t>experiencia positiva al cliente</a:t>
            </a:r>
            <a:r>
              <a:rPr lang="en-US" b="1" dirty="0"/>
              <a:t>.</a:t>
            </a:r>
            <a:r>
              <a:rPr lang="en-US" dirty="0"/>
              <a:t> </a:t>
            </a:r>
            <a:r>
              <a:rPr lang="es-ES" dirty="0"/>
              <a:t>Una vez que los clientes empiezan a reconocer y comprar a una marca, </a:t>
            </a:r>
            <a:r>
              <a:rPr lang="es-ES" b="1" dirty="0"/>
              <a:t>empiezan a favorecerla </a:t>
            </a:r>
            <a:r>
              <a:rPr lang="es-ES" dirty="0"/>
              <a:t>más que las otras opciones disponibles</a:t>
            </a:r>
            <a:r>
              <a:rPr lang="en-US" dirty="0"/>
              <a:t>. </a:t>
            </a:r>
            <a:r>
              <a:rPr lang="es-ES" dirty="0"/>
              <a:t>Establece la confianza y un fuerte vínculo entre los clientes y la marca. Esto conduce a una experiencia positiva y, finalmente, </a:t>
            </a:r>
            <a:r>
              <a:rPr lang="es-ES" b="1" dirty="0"/>
              <a:t>construye el valor de la marca.</a:t>
            </a:r>
            <a:endParaRPr lang="es-ES"/>
          </a:p>
          <a:p>
            <a:pPr marL="0" indent="0" algn="just"/>
            <a:r>
              <a:rPr lang="es-ES" dirty="0"/>
              <a:t>Un mayor valor de la marca se traduce en un mayor precio de las acciones, un enorme impacto social y la expansión del negocio.</a:t>
            </a:r>
            <a:endParaRPr lang="en-IE" dirty="0">
              <a:cs typeface="Calibri" panose="020F0502020204030204"/>
            </a:endParaRPr>
          </a:p>
        </p:txBody>
      </p:sp>
      <p:sp>
        <p:nvSpPr>
          <p:cNvPr id="4" name="Text Placeholder 3">
            <a:extLst>
              <a:ext uri="{FF2B5EF4-FFF2-40B4-BE49-F238E27FC236}">
                <a16:creationId xmlns:a16="http://schemas.microsoft.com/office/drawing/2014/main" id="{88875FDE-A2E4-8BAC-5CC4-1F988696ED62}"/>
              </a:ext>
            </a:extLst>
          </p:cNvPr>
          <p:cNvSpPr>
            <a:spLocks noGrp="1"/>
          </p:cNvSpPr>
          <p:nvPr>
            <p:ph type="body" sz="quarter" idx="16"/>
          </p:nvPr>
        </p:nvSpPr>
        <p:spPr>
          <a:xfrm>
            <a:off x="1551507" y="433973"/>
            <a:ext cx="5133501" cy="582221"/>
          </a:xfrm>
        </p:spPr>
        <p:txBody>
          <a:bodyPr>
            <a:normAutofit fontScale="70000" lnSpcReduction="20000"/>
          </a:bodyPr>
          <a:lstStyle/>
          <a:p>
            <a:r>
              <a:rPr lang="es-ES" dirty="0"/>
              <a:t>De la confianza al valor de la marca</a:t>
            </a:r>
            <a:endParaRPr lang="en-IE" dirty="0"/>
          </a:p>
        </p:txBody>
      </p:sp>
    </p:spTree>
    <p:extLst>
      <p:ext uri="{BB962C8B-B14F-4D97-AF65-F5344CB8AC3E}">
        <p14:creationId xmlns:p14="http://schemas.microsoft.com/office/powerpoint/2010/main" val="42618248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C1AC6B-0CA4-2F9F-E8D1-BB3FC002D7DF}"/>
              </a:ext>
            </a:extLst>
          </p:cNvPr>
          <p:cNvSpPr>
            <a:spLocks noGrp="1"/>
          </p:cNvSpPr>
          <p:nvPr>
            <p:ph type="body" sz="quarter" idx="16"/>
          </p:nvPr>
        </p:nvSpPr>
        <p:spPr>
          <a:xfrm>
            <a:off x="0" y="275615"/>
            <a:ext cx="10925666" cy="734798"/>
          </a:xfrm>
          <a:solidFill>
            <a:srgbClr val="FED100"/>
          </a:solidFill>
        </p:spPr>
        <p:txBody>
          <a:bodyPr anchor="ctr">
            <a:normAutofit/>
          </a:bodyPr>
          <a:lstStyle/>
          <a:p>
            <a:r>
              <a:rPr lang="es-ES" dirty="0"/>
              <a:t>	Tipos de conocimiento de la marca</a:t>
            </a:r>
            <a:endParaRPr lang="en-IE" dirty="0"/>
          </a:p>
        </p:txBody>
      </p:sp>
      <p:sp>
        <p:nvSpPr>
          <p:cNvPr id="3" name="Text Placeholder 2">
            <a:extLst>
              <a:ext uri="{FF2B5EF4-FFF2-40B4-BE49-F238E27FC236}">
                <a16:creationId xmlns:a16="http://schemas.microsoft.com/office/drawing/2014/main" id="{1ED621D0-B86B-C412-1C2F-037C3ED70DE7}"/>
              </a:ext>
            </a:extLst>
          </p:cNvPr>
          <p:cNvSpPr>
            <a:spLocks noGrp="1"/>
          </p:cNvSpPr>
          <p:nvPr>
            <p:ph type="body" sz="quarter" idx="21"/>
          </p:nvPr>
        </p:nvSpPr>
        <p:spPr>
          <a:xfrm>
            <a:off x="2291885" y="3309122"/>
            <a:ext cx="2093228" cy="1202080"/>
          </a:xfrm>
        </p:spPr>
        <p:txBody>
          <a:bodyPr>
            <a:normAutofit/>
          </a:bodyPr>
          <a:lstStyle/>
          <a:p>
            <a:r>
              <a:rPr lang="en-IE" sz="2400" b="1" dirty="0" err="1"/>
              <a:t>Retirada</a:t>
            </a:r>
            <a:r>
              <a:rPr lang="en-IE" sz="2400" b="1" dirty="0"/>
              <a:t> de la </a:t>
            </a:r>
            <a:r>
              <a:rPr lang="en-IE" sz="2400" b="1" dirty="0" err="1"/>
              <a:t>marca</a:t>
            </a:r>
            <a:endParaRPr lang="en-IE" sz="2400" b="1" dirty="0"/>
          </a:p>
        </p:txBody>
      </p:sp>
      <p:sp>
        <p:nvSpPr>
          <p:cNvPr id="7" name="Text Placeholder 6">
            <a:extLst>
              <a:ext uri="{FF2B5EF4-FFF2-40B4-BE49-F238E27FC236}">
                <a16:creationId xmlns:a16="http://schemas.microsoft.com/office/drawing/2014/main" id="{B72A4E01-BE5E-B6C2-7DDB-0FE313C0E911}"/>
              </a:ext>
            </a:extLst>
          </p:cNvPr>
          <p:cNvSpPr>
            <a:spLocks noGrp="1"/>
          </p:cNvSpPr>
          <p:nvPr>
            <p:ph type="body" sz="quarter" idx="34"/>
          </p:nvPr>
        </p:nvSpPr>
        <p:spPr/>
        <p:txBody>
          <a:bodyPr>
            <a:normAutofit lnSpcReduction="10000"/>
          </a:bodyPr>
          <a:lstStyle/>
          <a:p>
            <a:r>
              <a:rPr lang="en-IE"/>
              <a:t>1</a:t>
            </a:r>
          </a:p>
        </p:txBody>
      </p:sp>
      <p:sp>
        <p:nvSpPr>
          <p:cNvPr id="8" name="Text Placeholder 7">
            <a:extLst>
              <a:ext uri="{FF2B5EF4-FFF2-40B4-BE49-F238E27FC236}">
                <a16:creationId xmlns:a16="http://schemas.microsoft.com/office/drawing/2014/main" id="{D389EB95-4E73-7919-0C2F-7E0F0A06DE32}"/>
              </a:ext>
            </a:extLst>
          </p:cNvPr>
          <p:cNvSpPr>
            <a:spLocks noGrp="1"/>
          </p:cNvSpPr>
          <p:nvPr>
            <p:ph type="body" sz="quarter" idx="35"/>
          </p:nvPr>
        </p:nvSpPr>
        <p:spPr/>
        <p:txBody>
          <a:bodyPr>
            <a:normAutofit lnSpcReduction="10000"/>
          </a:bodyPr>
          <a:lstStyle/>
          <a:p>
            <a:r>
              <a:rPr lang="en-IE"/>
              <a:t>2</a:t>
            </a:r>
          </a:p>
        </p:txBody>
      </p:sp>
      <p:sp>
        <p:nvSpPr>
          <p:cNvPr id="9" name="Text Placeholder 8">
            <a:extLst>
              <a:ext uri="{FF2B5EF4-FFF2-40B4-BE49-F238E27FC236}">
                <a16:creationId xmlns:a16="http://schemas.microsoft.com/office/drawing/2014/main" id="{053B06D4-1486-6E20-2F0C-22D285367969}"/>
              </a:ext>
            </a:extLst>
          </p:cNvPr>
          <p:cNvSpPr>
            <a:spLocks noGrp="1"/>
          </p:cNvSpPr>
          <p:nvPr>
            <p:ph type="body" sz="quarter" idx="36"/>
          </p:nvPr>
        </p:nvSpPr>
        <p:spPr/>
        <p:txBody>
          <a:bodyPr>
            <a:normAutofit lnSpcReduction="10000"/>
          </a:bodyPr>
          <a:lstStyle/>
          <a:p>
            <a:r>
              <a:rPr lang="en-IE"/>
              <a:t>3</a:t>
            </a:r>
          </a:p>
        </p:txBody>
      </p:sp>
      <p:sp>
        <p:nvSpPr>
          <p:cNvPr id="10" name="Text Placeholder 9">
            <a:extLst>
              <a:ext uri="{FF2B5EF4-FFF2-40B4-BE49-F238E27FC236}">
                <a16:creationId xmlns:a16="http://schemas.microsoft.com/office/drawing/2014/main" id="{7449B85D-8C51-3546-552B-151EDBD81588}"/>
              </a:ext>
            </a:extLst>
          </p:cNvPr>
          <p:cNvSpPr>
            <a:spLocks noGrp="1"/>
          </p:cNvSpPr>
          <p:nvPr>
            <p:ph type="body" sz="quarter" idx="37"/>
          </p:nvPr>
        </p:nvSpPr>
        <p:spPr/>
        <p:txBody>
          <a:bodyPr>
            <a:normAutofit lnSpcReduction="10000"/>
          </a:bodyPr>
          <a:lstStyle/>
          <a:p>
            <a:r>
              <a:rPr lang="en-IE"/>
              <a:t>4</a:t>
            </a:r>
          </a:p>
        </p:txBody>
      </p:sp>
      <p:sp>
        <p:nvSpPr>
          <p:cNvPr id="11" name="Text Placeholder 2">
            <a:extLst>
              <a:ext uri="{FF2B5EF4-FFF2-40B4-BE49-F238E27FC236}">
                <a16:creationId xmlns:a16="http://schemas.microsoft.com/office/drawing/2014/main" id="{3F20447D-CEDF-F382-6F97-41EE2B86A6FE}"/>
              </a:ext>
            </a:extLst>
          </p:cNvPr>
          <p:cNvSpPr txBox="1">
            <a:spLocks/>
          </p:cNvSpPr>
          <p:nvPr/>
        </p:nvSpPr>
        <p:spPr>
          <a:xfrm>
            <a:off x="9165280" y="3114230"/>
            <a:ext cx="2093228" cy="1202080"/>
          </a:xfrm>
          <a:prstGeom prst="rect">
            <a:avLst/>
          </a:prstGeom>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1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400" b="1" dirty="0" err="1"/>
              <a:t>Dominio</a:t>
            </a:r>
            <a:r>
              <a:rPr lang="en-IE" sz="2400" b="1" dirty="0"/>
              <a:t> de la </a:t>
            </a:r>
            <a:r>
              <a:rPr lang="en-IE" sz="2400" b="1" dirty="0" err="1"/>
              <a:t>marca</a:t>
            </a:r>
            <a:endParaRPr lang="en-IE" sz="2400" b="1" dirty="0"/>
          </a:p>
        </p:txBody>
      </p:sp>
      <p:sp>
        <p:nvSpPr>
          <p:cNvPr id="12" name="Text Placeholder 2">
            <a:extLst>
              <a:ext uri="{FF2B5EF4-FFF2-40B4-BE49-F238E27FC236}">
                <a16:creationId xmlns:a16="http://schemas.microsoft.com/office/drawing/2014/main" id="{67D6DACF-FD57-849C-E55A-9CFE12D6D79B}"/>
              </a:ext>
            </a:extLst>
          </p:cNvPr>
          <p:cNvSpPr txBox="1">
            <a:spLocks/>
          </p:cNvSpPr>
          <p:nvPr/>
        </p:nvSpPr>
        <p:spPr>
          <a:xfrm>
            <a:off x="4470136" y="3106573"/>
            <a:ext cx="2093228" cy="1202080"/>
          </a:xfrm>
          <a:prstGeom prst="rect">
            <a:avLst/>
          </a:prstGeom>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1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400" b="1" dirty="0" err="1"/>
              <a:t>Reconocimiento</a:t>
            </a:r>
            <a:r>
              <a:rPr lang="en-IE" sz="2400" b="1" dirty="0"/>
              <a:t> de la </a:t>
            </a:r>
            <a:r>
              <a:rPr lang="en-IE" sz="2400" b="1" dirty="0" err="1"/>
              <a:t>marca</a:t>
            </a:r>
            <a:endParaRPr lang="en-IE" sz="2400" b="1" dirty="0"/>
          </a:p>
        </p:txBody>
      </p:sp>
      <p:sp>
        <p:nvSpPr>
          <p:cNvPr id="13" name="Text Placeholder 2">
            <a:extLst>
              <a:ext uri="{FF2B5EF4-FFF2-40B4-BE49-F238E27FC236}">
                <a16:creationId xmlns:a16="http://schemas.microsoft.com/office/drawing/2014/main" id="{B8D87360-D919-AED8-D4B1-F6F2200F6C0E}"/>
              </a:ext>
            </a:extLst>
          </p:cNvPr>
          <p:cNvSpPr txBox="1">
            <a:spLocks/>
          </p:cNvSpPr>
          <p:nvPr/>
        </p:nvSpPr>
        <p:spPr>
          <a:xfrm>
            <a:off x="6987029" y="3114230"/>
            <a:ext cx="2093228" cy="1202080"/>
          </a:xfrm>
          <a:prstGeom prst="rect">
            <a:avLst/>
          </a:prstGeom>
        </p:spPr>
        <p:txBody>
          <a:bodyPr vert="horz" lIns="91440" tIns="45720" rIns="91440" bIns="45720" rtlCol="0">
            <a:normAutofit/>
          </a:bodyPr>
          <a:lstStyle>
            <a:lvl1pPr marL="228600" indent="-228600" algn="ctr" defTabSz="914400" rtl="0" eaLnBrk="1" latinLnBrk="0" hangingPunct="1">
              <a:lnSpc>
                <a:spcPct val="90000"/>
              </a:lnSpc>
              <a:spcBef>
                <a:spcPts val="1000"/>
              </a:spcBef>
              <a:buFont typeface="Arial" panose="020B0604020202020204" pitchFamily="34" charset="0"/>
              <a:buNone/>
              <a:defRPr sz="1400" b="0" i="0" kern="1200" spc="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400" b="1" dirty="0" err="1"/>
              <a:t>Concienciación</a:t>
            </a:r>
            <a:r>
              <a:rPr lang="en-IE" sz="2400" b="1" dirty="0"/>
              <a:t> de la </a:t>
            </a:r>
            <a:r>
              <a:rPr lang="en-IE" sz="2400" b="1" dirty="0" err="1"/>
              <a:t>mente</a:t>
            </a:r>
            <a:endParaRPr lang="en-IE" sz="2400" b="1" dirty="0"/>
          </a:p>
        </p:txBody>
      </p:sp>
      <p:sp>
        <p:nvSpPr>
          <p:cNvPr id="14" name="TextBox 13">
            <a:hlinkClick r:id="rId2"/>
            <a:extLst>
              <a:ext uri="{FF2B5EF4-FFF2-40B4-BE49-F238E27FC236}">
                <a16:creationId xmlns:a16="http://schemas.microsoft.com/office/drawing/2014/main" id="{F67EE976-13D5-8CFF-6A32-D0CCA2CBB274}"/>
              </a:ext>
            </a:extLst>
          </p:cNvPr>
          <p:cNvSpPr txBox="1"/>
          <p:nvPr/>
        </p:nvSpPr>
        <p:spPr>
          <a:xfrm>
            <a:off x="650630" y="6075485"/>
            <a:ext cx="1802423" cy="378070"/>
          </a:xfrm>
          <a:prstGeom prst="rect">
            <a:avLst/>
          </a:prstGeom>
          <a:noFill/>
        </p:spPr>
        <p:txBody>
          <a:bodyPr wrap="square" lIns="91440" tIns="45720" rIns="91440" bIns="45720" rtlCol="0" anchor="t">
            <a:spAutoFit/>
          </a:bodyPr>
          <a:lstStyle/>
          <a:p>
            <a:r>
              <a:rPr lang="en-IE">
                <a:hlinkClick r:id="rId3"/>
              </a:rPr>
              <a:t>Spacy (2017)</a:t>
            </a:r>
            <a:endParaRPr lang="en-IE"/>
          </a:p>
        </p:txBody>
      </p:sp>
    </p:spTree>
    <p:extLst>
      <p:ext uri="{BB962C8B-B14F-4D97-AF65-F5344CB8AC3E}">
        <p14:creationId xmlns:p14="http://schemas.microsoft.com/office/powerpoint/2010/main" val="1108931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C66856-F132-3C30-4355-64BCE83531D7}"/>
              </a:ext>
            </a:extLst>
          </p:cNvPr>
          <p:cNvSpPr>
            <a:spLocks noGrp="1"/>
          </p:cNvSpPr>
          <p:nvPr>
            <p:ph type="body" sz="quarter" idx="18"/>
          </p:nvPr>
        </p:nvSpPr>
        <p:spPr>
          <a:xfrm>
            <a:off x="1480008" y="1773241"/>
            <a:ext cx="4944543" cy="4525954"/>
          </a:xfrm>
        </p:spPr>
        <p:txBody>
          <a:bodyPr vert="horz" lIns="91440" tIns="45720" rIns="91440" bIns="45720" rtlCol="0" anchor="t">
            <a:normAutofit/>
          </a:bodyPr>
          <a:lstStyle/>
          <a:p>
            <a:pPr indent="0" algn="just"/>
            <a:r>
              <a:rPr lang="es-ES" dirty="0"/>
              <a:t>Se cree que los colores como </a:t>
            </a:r>
            <a:r>
              <a:rPr lang="es-ES" b="1" dirty="0"/>
              <a:t>el rojo y el amarillo </a:t>
            </a:r>
            <a:r>
              <a:rPr lang="es-ES" dirty="0"/>
              <a:t>tienen un efecto psicológico positivo en el apetito de las personas para comer. </a:t>
            </a:r>
            <a:endParaRPr lang="es-ES"/>
          </a:p>
          <a:p>
            <a:pPr indent="0" algn="just"/>
            <a:endParaRPr lang="en-US" dirty="0">
              <a:cs typeface="Calibri" panose="020F0502020204030204"/>
            </a:endParaRPr>
          </a:p>
          <a:p>
            <a:pPr indent="0" algn="just"/>
            <a:r>
              <a:rPr lang="es-ES" dirty="0"/>
              <a:t>Por otro lado, un producto alimenticio que se concentra en lo orgánico puede utilizar tonos más "terrosos" en lugar de colores brillantes, que pueden indicar el uso de colores artificiales.</a:t>
            </a:r>
            <a:endParaRPr lang="en-IE" dirty="0">
              <a:cs typeface="Calibri" panose="020F0502020204030204"/>
            </a:endParaRPr>
          </a:p>
        </p:txBody>
      </p:sp>
      <p:sp>
        <p:nvSpPr>
          <p:cNvPr id="4" name="Text Placeholder 3">
            <a:extLst>
              <a:ext uri="{FF2B5EF4-FFF2-40B4-BE49-F238E27FC236}">
                <a16:creationId xmlns:a16="http://schemas.microsoft.com/office/drawing/2014/main" id="{227796C4-C167-3E33-B87B-29A49773575D}"/>
              </a:ext>
            </a:extLst>
          </p:cNvPr>
          <p:cNvSpPr>
            <a:spLocks noGrp="1"/>
          </p:cNvSpPr>
          <p:nvPr>
            <p:ph type="body" sz="quarter" idx="16"/>
          </p:nvPr>
        </p:nvSpPr>
        <p:spPr/>
        <p:txBody>
          <a:bodyPr vert="horz" lIns="91440" tIns="45720" rIns="91440" bIns="45720" rtlCol="0" anchor="t">
            <a:normAutofit lnSpcReduction="10000"/>
          </a:bodyPr>
          <a:lstStyle/>
          <a:p>
            <a:r>
              <a:rPr lang="en-IE" dirty="0"/>
              <a:t>Dato </a:t>
            </a:r>
            <a:r>
              <a:rPr lang="en-IE" dirty="0" err="1"/>
              <a:t>interesante</a:t>
            </a:r>
            <a:r>
              <a:rPr lang="en-IE" dirty="0"/>
              <a:t>...</a:t>
            </a:r>
          </a:p>
        </p:txBody>
      </p:sp>
      <p:pic>
        <p:nvPicPr>
          <p:cNvPr id="5" name="Picture Placeholder 4">
            <a:extLst>
              <a:ext uri="{FF2B5EF4-FFF2-40B4-BE49-F238E27FC236}">
                <a16:creationId xmlns:a16="http://schemas.microsoft.com/office/drawing/2014/main" id="{932ED091-1D4F-2107-6DD3-F27BACBC34D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t="1998" b="1998"/>
          <a:stretch>
            <a:fillRect/>
          </a:stretch>
        </p:blipFill>
        <p:spPr>
          <a:xfrm>
            <a:off x="6851650" y="228600"/>
            <a:ext cx="5105400" cy="6362700"/>
          </a:xfrm>
          <a:prstGeom prst="rect">
            <a:avLst/>
          </a:prstGeom>
        </p:spPr>
      </p:pic>
      <p:sp>
        <p:nvSpPr>
          <p:cNvPr id="6" name="TextBox 5">
            <a:extLst>
              <a:ext uri="{FF2B5EF4-FFF2-40B4-BE49-F238E27FC236}">
                <a16:creationId xmlns:a16="http://schemas.microsoft.com/office/drawing/2014/main" id="{7D2B36D5-B091-C87E-2DC3-54AC04D2759A}"/>
              </a:ext>
            </a:extLst>
          </p:cNvPr>
          <p:cNvSpPr txBox="1"/>
          <p:nvPr/>
        </p:nvSpPr>
        <p:spPr>
          <a:xfrm>
            <a:off x="5086351" y="6136976"/>
            <a:ext cx="1360854" cy="369332"/>
          </a:xfrm>
          <a:prstGeom prst="rect">
            <a:avLst/>
          </a:prstGeom>
          <a:noFill/>
        </p:spPr>
        <p:txBody>
          <a:bodyPr wrap="square" lIns="91440" tIns="45720" rIns="91440" bIns="45720" rtlCol="0" anchor="t">
            <a:spAutoFit/>
          </a:bodyPr>
          <a:lstStyle/>
          <a:p>
            <a:r>
              <a:rPr lang="en-IE">
                <a:solidFill>
                  <a:srgbClr val="1188A3"/>
                </a:solidFill>
                <a:hlinkClick r:id="rId3">
                  <a:extLst>
                    <a:ext uri="{A12FA001-AC4F-418D-AE19-62706E023703}">
                      <ahyp:hlinkClr xmlns:ahyp="http://schemas.microsoft.com/office/drawing/2018/hyperlinkcolor" val="tx"/>
                    </a:ext>
                  </a:extLst>
                </a:hlinkClick>
              </a:rPr>
              <a:t>Rathi, 2022</a:t>
            </a:r>
            <a:endParaRPr lang="en-IE">
              <a:solidFill>
                <a:srgbClr val="1188A3"/>
              </a:solidFill>
            </a:endParaRPr>
          </a:p>
        </p:txBody>
      </p:sp>
    </p:spTree>
    <p:extLst>
      <p:ext uri="{BB962C8B-B14F-4D97-AF65-F5344CB8AC3E}">
        <p14:creationId xmlns:p14="http://schemas.microsoft.com/office/powerpoint/2010/main" val="10885138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B5C3DE-2A4E-F8AE-61C3-7C01C49667A1}"/>
              </a:ext>
            </a:extLst>
          </p:cNvPr>
          <p:cNvSpPr>
            <a:spLocks noGrp="1"/>
          </p:cNvSpPr>
          <p:nvPr>
            <p:ph type="body" sz="quarter" idx="18"/>
          </p:nvPr>
        </p:nvSpPr>
        <p:spPr>
          <a:xfrm>
            <a:off x="734714" y="1520792"/>
            <a:ext cx="5564883" cy="4312117"/>
          </a:xfrm>
        </p:spPr>
        <p:txBody>
          <a:bodyPr vert="horz" lIns="91440" tIns="45720" rIns="91440" bIns="45720" rtlCol="0" anchor="t">
            <a:normAutofit fontScale="92500"/>
          </a:bodyPr>
          <a:lstStyle/>
          <a:p>
            <a:pPr marL="0" indent="0" algn="just"/>
            <a:r>
              <a:rPr lang="es-ES" dirty="0"/>
              <a:t>Define la capacidad de un cliente </a:t>
            </a:r>
            <a:r>
              <a:rPr lang="es-ES" b="1" dirty="0"/>
              <a:t>para recordar un nombre de marca en asociación con una categoría de productos</a:t>
            </a:r>
            <a:r>
              <a:rPr lang="es-ES" dirty="0"/>
              <a:t>. Indica un fuerte vínculo entre la marca y la categoría de producto. Un cliente suele ser capaz de recordar de 3 a 7 marcas</a:t>
            </a:r>
            <a:r>
              <a:rPr lang="en-US" dirty="0"/>
              <a:t>.</a:t>
            </a:r>
            <a:endParaRPr lang="es-ES"/>
          </a:p>
          <a:p>
            <a:pPr marL="0" indent="0" algn="just"/>
            <a:r>
              <a:rPr lang="es-ES" dirty="0"/>
              <a:t>La capacidad de recordar un nombre de marca en relación con una categoría de productos depende del uso, la fidelidad a la marca y otros factores situacionales. Si piensa en el té, es más probable que recuerde la marca que utiliza con frecuencia</a:t>
            </a:r>
            <a:endParaRPr lang="es-ES" dirty="0">
              <a:cs typeface="Calibri" panose="020F0502020204030204"/>
            </a:endParaRPr>
          </a:p>
        </p:txBody>
      </p:sp>
      <p:sp>
        <p:nvSpPr>
          <p:cNvPr id="3" name="Text Placeholder 2">
            <a:extLst>
              <a:ext uri="{FF2B5EF4-FFF2-40B4-BE49-F238E27FC236}">
                <a16:creationId xmlns:a16="http://schemas.microsoft.com/office/drawing/2014/main" id="{F8BDEB46-1C37-8AE2-7ED0-4F8AB2EDC9D6}"/>
              </a:ext>
            </a:extLst>
          </p:cNvPr>
          <p:cNvSpPr>
            <a:spLocks noGrp="1"/>
          </p:cNvSpPr>
          <p:nvPr>
            <p:ph type="body" sz="quarter" idx="16"/>
          </p:nvPr>
        </p:nvSpPr>
        <p:spPr/>
        <p:txBody>
          <a:bodyPr>
            <a:normAutofit lnSpcReduction="10000"/>
          </a:bodyPr>
          <a:lstStyle/>
          <a:p>
            <a:r>
              <a:rPr lang="en-IE" dirty="0" err="1"/>
              <a:t>Recogida</a:t>
            </a:r>
            <a:r>
              <a:rPr lang="en-IE" dirty="0"/>
              <a:t> de la </a:t>
            </a:r>
            <a:r>
              <a:rPr lang="en-IE" dirty="0" err="1"/>
              <a:t>marca</a:t>
            </a:r>
            <a:r>
              <a:rPr lang="en-IE" dirty="0"/>
              <a:t>...</a:t>
            </a:r>
          </a:p>
        </p:txBody>
      </p:sp>
      <p:pic>
        <p:nvPicPr>
          <p:cNvPr id="6" name="Picture Placeholder 5">
            <a:extLst>
              <a:ext uri="{FF2B5EF4-FFF2-40B4-BE49-F238E27FC236}">
                <a16:creationId xmlns:a16="http://schemas.microsoft.com/office/drawing/2014/main" id="{BAE31A8D-E31D-092C-203F-8BFCB5FEE21D}"/>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l="3380" r="3380"/>
          <a:stretch/>
        </p:blipFill>
        <p:spPr/>
      </p:pic>
    </p:spTree>
    <p:extLst>
      <p:ext uri="{BB962C8B-B14F-4D97-AF65-F5344CB8AC3E}">
        <p14:creationId xmlns:p14="http://schemas.microsoft.com/office/powerpoint/2010/main" val="38607283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40D3CC-1502-DB75-AED5-021EFD631AD0}"/>
              </a:ext>
            </a:extLst>
          </p:cNvPr>
          <p:cNvSpPr>
            <a:spLocks noGrp="1"/>
          </p:cNvSpPr>
          <p:nvPr>
            <p:ph type="body" sz="quarter" idx="18"/>
          </p:nvPr>
        </p:nvSpPr>
        <p:spPr>
          <a:xfrm>
            <a:off x="734714" y="1757011"/>
            <a:ext cx="5473581" cy="3867704"/>
          </a:xfrm>
        </p:spPr>
        <p:txBody>
          <a:bodyPr vert="horz" lIns="91440" tIns="45720" rIns="91440" bIns="45720" rtlCol="0" anchor="t">
            <a:normAutofit/>
          </a:bodyPr>
          <a:lstStyle/>
          <a:p>
            <a:pPr marL="0" indent="0" algn="just"/>
            <a:r>
              <a:rPr lang="es-ES" dirty="0"/>
              <a:t>Esto ayuda a los clientes a diferenciar dos marcas. Los clientes deben ser capaces de recordar su marca específicamente cuando piensan en una categoría de producto que usted ofrece</a:t>
            </a:r>
            <a:r>
              <a:rPr lang="en-US" dirty="0"/>
              <a:t>.</a:t>
            </a:r>
            <a:endParaRPr lang="es-ES"/>
          </a:p>
          <a:p>
            <a:pPr marL="0" indent="0" algn="just"/>
            <a:r>
              <a:rPr lang="es-ES" dirty="0"/>
              <a:t>El logotipo de la marca, el eslogan, el envase y otras características visuales pueden ayudar a establecer el reconocimiento de la marca. Un alto reconocimiento de marca indica que su marca está llegando al mercado objetivo.</a:t>
            </a:r>
            <a:endParaRPr lang="es-ES" dirty="0">
              <a:cs typeface="Calibri" panose="020F0502020204030204"/>
            </a:endParaRPr>
          </a:p>
        </p:txBody>
      </p:sp>
      <p:sp>
        <p:nvSpPr>
          <p:cNvPr id="3" name="Text Placeholder 2">
            <a:extLst>
              <a:ext uri="{FF2B5EF4-FFF2-40B4-BE49-F238E27FC236}">
                <a16:creationId xmlns:a16="http://schemas.microsoft.com/office/drawing/2014/main" id="{2B78FD55-92AC-65D5-0461-F2A390164EBB}"/>
              </a:ext>
            </a:extLst>
          </p:cNvPr>
          <p:cNvSpPr>
            <a:spLocks noGrp="1"/>
          </p:cNvSpPr>
          <p:nvPr>
            <p:ph type="body" sz="quarter" idx="16"/>
          </p:nvPr>
        </p:nvSpPr>
        <p:spPr/>
        <p:txBody>
          <a:bodyPr>
            <a:normAutofit fontScale="85000" lnSpcReduction="10000"/>
          </a:bodyPr>
          <a:lstStyle/>
          <a:p>
            <a:r>
              <a:rPr lang="en-IE" dirty="0" err="1"/>
              <a:t>Reconocimiento</a:t>
            </a:r>
            <a:r>
              <a:rPr lang="en-IE" dirty="0"/>
              <a:t> de la </a:t>
            </a:r>
            <a:r>
              <a:rPr lang="en-IE" dirty="0" err="1"/>
              <a:t>marca</a:t>
            </a:r>
            <a:r>
              <a:rPr lang="en-IE" dirty="0"/>
              <a:t>...</a:t>
            </a:r>
          </a:p>
        </p:txBody>
      </p:sp>
      <p:pic>
        <p:nvPicPr>
          <p:cNvPr id="9" name="Picture Placeholder 5">
            <a:extLst>
              <a:ext uri="{FF2B5EF4-FFF2-40B4-BE49-F238E27FC236}">
                <a16:creationId xmlns:a16="http://schemas.microsoft.com/office/drawing/2014/main" id="{5744413F-A14F-8828-40BA-81F2479EA8F1}"/>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690684" y="258448"/>
            <a:ext cx="2597696" cy="2542935"/>
          </a:xfrm>
        </p:spPr>
      </p:pic>
      <p:pic>
        <p:nvPicPr>
          <p:cNvPr id="11" name="Picture 10">
            <a:extLst>
              <a:ext uri="{FF2B5EF4-FFF2-40B4-BE49-F238E27FC236}">
                <a16:creationId xmlns:a16="http://schemas.microsoft.com/office/drawing/2014/main" id="{7A9ED346-FEBD-837F-9BA3-374FE22656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89997" y="3319914"/>
            <a:ext cx="2813762" cy="2489097"/>
          </a:xfrm>
          <a:prstGeom prst="rect">
            <a:avLst/>
          </a:prstGeom>
        </p:spPr>
      </p:pic>
      <p:sp>
        <p:nvSpPr>
          <p:cNvPr id="12" name="TextBox 11">
            <a:extLst>
              <a:ext uri="{FF2B5EF4-FFF2-40B4-BE49-F238E27FC236}">
                <a16:creationId xmlns:a16="http://schemas.microsoft.com/office/drawing/2014/main" id="{67F63972-F593-22E1-44E0-D535A435A25F}"/>
              </a:ext>
            </a:extLst>
          </p:cNvPr>
          <p:cNvSpPr txBox="1"/>
          <p:nvPr/>
        </p:nvSpPr>
        <p:spPr>
          <a:xfrm>
            <a:off x="7921592" y="2868328"/>
            <a:ext cx="2464067" cy="523220"/>
          </a:xfrm>
          <a:prstGeom prst="rect">
            <a:avLst/>
          </a:prstGeom>
          <a:noFill/>
        </p:spPr>
        <p:txBody>
          <a:bodyPr wrap="square" rtlCol="0">
            <a:spAutoFit/>
          </a:bodyPr>
          <a:lstStyle/>
          <a:p>
            <a:pPr algn="ctr"/>
            <a:r>
              <a:rPr lang="en-IE" sz="2800" b="1">
                <a:solidFill>
                  <a:srgbClr val="000000"/>
                </a:solidFill>
              </a:rPr>
              <a:t>VERSUS</a:t>
            </a:r>
          </a:p>
        </p:txBody>
      </p:sp>
    </p:spTree>
    <p:extLst>
      <p:ext uri="{BB962C8B-B14F-4D97-AF65-F5344CB8AC3E}">
        <p14:creationId xmlns:p14="http://schemas.microsoft.com/office/powerpoint/2010/main" val="26581347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5AB7D3-6F90-296D-0BDC-4E98EB5D8DB3}"/>
              </a:ext>
            </a:extLst>
          </p:cNvPr>
          <p:cNvSpPr>
            <a:spLocks noGrp="1"/>
          </p:cNvSpPr>
          <p:nvPr>
            <p:ph type="body" sz="quarter" idx="18"/>
          </p:nvPr>
        </p:nvSpPr>
        <p:spPr>
          <a:xfrm>
            <a:off x="442762" y="1757011"/>
            <a:ext cx="5653238" cy="3867704"/>
          </a:xfrm>
        </p:spPr>
        <p:txBody>
          <a:bodyPr vert="horz" lIns="91440" tIns="45720" rIns="91440" bIns="45720" rtlCol="0" anchor="t">
            <a:normAutofit/>
          </a:bodyPr>
          <a:lstStyle/>
          <a:p>
            <a:pPr indent="0" algn="just"/>
            <a:r>
              <a:rPr lang="es-ES" dirty="0"/>
              <a:t>Cuando a un cliente se le hace una pregunta sobre una categoría de productos y la primera marca que recuerda es la suya, se denomina Top-</a:t>
            </a:r>
            <a:r>
              <a:rPr lang="es-ES" dirty="0" err="1"/>
              <a:t>of</a:t>
            </a:r>
            <a:r>
              <a:rPr lang="es-ES" dirty="0"/>
              <a:t>-</a:t>
            </a:r>
            <a:r>
              <a:rPr lang="es-ES" dirty="0" err="1"/>
              <a:t>mind</a:t>
            </a:r>
            <a:r>
              <a:rPr lang="es-ES" dirty="0"/>
              <a:t> </a:t>
            </a:r>
            <a:r>
              <a:rPr lang="es-ES" dirty="0" err="1"/>
              <a:t>Awareness</a:t>
            </a:r>
            <a:r>
              <a:rPr lang="es-ES" dirty="0"/>
              <a:t>.</a:t>
            </a:r>
            <a:endParaRPr lang="es-ES"/>
          </a:p>
          <a:p>
            <a:pPr indent="0" algn="just"/>
            <a:r>
              <a:rPr lang="es-ES" dirty="0"/>
              <a:t>La concienciación tiene un gran impacto en las decisiones de compra. Cuando los clientes tienen muchas marcas de la competencia entre las que elegir, este factor influye en su decisión.</a:t>
            </a:r>
            <a:endParaRPr lang="en-US" dirty="0">
              <a:cs typeface="Calibri"/>
            </a:endParaRPr>
          </a:p>
        </p:txBody>
      </p:sp>
      <p:sp>
        <p:nvSpPr>
          <p:cNvPr id="3" name="Text Placeholder 2">
            <a:extLst>
              <a:ext uri="{FF2B5EF4-FFF2-40B4-BE49-F238E27FC236}">
                <a16:creationId xmlns:a16="http://schemas.microsoft.com/office/drawing/2014/main" id="{118DAC20-F5AC-71C0-87DB-75B9B110782D}"/>
              </a:ext>
            </a:extLst>
          </p:cNvPr>
          <p:cNvSpPr>
            <a:spLocks noGrp="1"/>
          </p:cNvSpPr>
          <p:nvPr>
            <p:ph type="body" sz="quarter" idx="16"/>
          </p:nvPr>
        </p:nvSpPr>
        <p:spPr/>
        <p:txBody>
          <a:bodyPr>
            <a:normAutofit fontScale="70000" lnSpcReduction="20000"/>
          </a:bodyPr>
          <a:lstStyle/>
          <a:p>
            <a:r>
              <a:rPr lang="es-ES" dirty="0"/>
              <a:t>Conciencia de lo más importante...</a:t>
            </a:r>
          </a:p>
        </p:txBody>
      </p:sp>
      <p:pic>
        <p:nvPicPr>
          <p:cNvPr id="6" name="Picture Placeholder 5" descr="Paper head with rainbow">
            <a:extLst>
              <a:ext uri="{FF2B5EF4-FFF2-40B4-BE49-F238E27FC236}">
                <a16:creationId xmlns:a16="http://schemas.microsoft.com/office/drawing/2014/main" id="{C4F1B7A9-FDD7-9481-DB02-636C1C9D81E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345288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56C1F2-0351-215F-8FED-60230FF32741}"/>
              </a:ext>
            </a:extLst>
          </p:cNvPr>
          <p:cNvSpPr>
            <a:spLocks noGrp="1"/>
          </p:cNvSpPr>
          <p:nvPr>
            <p:ph type="body" sz="quarter" idx="18"/>
          </p:nvPr>
        </p:nvSpPr>
        <p:spPr>
          <a:xfrm>
            <a:off x="734715" y="1757011"/>
            <a:ext cx="5232948" cy="3867704"/>
          </a:xfrm>
        </p:spPr>
        <p:txBody>
          <a:bodyPr vert="horz" lIns="91440" tIns="45720" rIns="91440" bIns="45720" rtlCol="0" anchor="t">
            <a:normAutofit/>
          </a:bodyPr>
          <a:lstStyle/>
          <a:p>
            <a:pPr marL="0" indent="0" algn="just"/>
            <a:r>
              <a:rPr lang="es-ES" dirty="0"/>
              <a:t>Cuando un cliente sólo recuerda una marca para una categoría de productos, indica el dominio de la marca de la empresa.</a:t>
            </a:r>
            <a:endParaRPr lang="es-ES"/>
          </a:p>
          <a:p>
            <a:pPr marL="0" indent="0" algn="just"/>
            <a:r>
              <a:rPr lang="es-ES" dirty="0"/>
              <a:t>Cuando una gran base de clientes sólo recuerda una marca para un producto, el nombre de la marca se convierte en un nombre familiar. Esto indica el éxito de la empresa y el dominio que tiene sobre todo el mercado.</a:t>
            </a:r>
            <a:endParaRPr lang="en-IE" dirty="0">
              <a:cs typeface="Calibri" panose="020F0502020204030204"/>
            </a:endParaRPr>
          </a:p>
        </p:txBody>
      </p:sp>
      <p:sp>
        <p:nvSpPr>
          <p:cNvPr id="3" name="Text Placeholder 2">
            <a:extLst>
              <a:ext uri="{FF2B5EF4-FFF2-40B4-BE49-F238E27FC236}">
                <a16:creationId xmlns:a16="http://schemas.microsoft.com/office/drawing/2014/main" id="{19061B31-CA8C-2A92-D362-08767262B341}"/>
              </a:ext>
            </a:extLst>
          </p:cNvPr>
          <p:cNvSpPr>
            <a:spLocks noGrp="1"/>
          </p:cNvSpPr>
          <p:nvPr>
            <p:ph type="body" sz="quarter" idx="16"/>
          </p:nvPr>
        </p:nvSpPr>
        <p:spPr/>
        <p:txBody>
          <a:bodyPr>
            <a:normAutofit lnSpcReduction="10000"/>
          </a:bodyPr>
          <a:lstStyle/>
          <a:p>
            <a:r>
              <a:rPr lang="en-IE" dirty="0" err="1"/>
              <a:t>Dominio</a:t>
            </a:r>
            <a:r>
              <a:rPr lang="en-IE" dirty="0"/>
              <a:t> de la </a:t>
            </a:r>
            <a:r>
              <a:rPr lang="en-IE" dirty="0" err="1"/>
              <a:t>marca</a:t>
            </a:r>
            <a:r>
              <a:rPr lang="en-IE" dirty="0"/>
              <a:t>...</a:t>
            </a:r>
          </a:p>
        </p:txBody>
      </p:sp>
      <p:pic>
        <p:nvPicPr>
          <p:cNvPr id="6" name="Picture Placeholder 5" descr="aerial view of gold trophy">
            <a:extLst>
              <a:ext uri="{FF2B5EF4-FFF2-40B4-BE49-F238E27FC236}">
                <a16:creationId xmlns:a16="http://schemas.microsoft.com/office/drawing/2014/main" id="{DF0D8452-0E8B-EDC8-F204-86639B407F00}"/>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t="-354"/>
          <a:stretch/>
        </p:blipFill>
        <p:spPr>
          <a:xfrm>
            <a:off x="6392300" y="-54204"/>
            <a:ext cx="5800553" cy="5950333"/>
          </a:xfrm>
        </p:spPr>
      </p:pic>
    </p:spTree>
    <p:extLst>
      <p:ext uri="{BB962C8B-B14F-4D97-AF65-F5344CB8AC3E}">
        <p14:creationId xmlns:p14="http://schemas.microsoft.com/office/powerpoint/2010/main" val="23746646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Old women hanging out">
            <a:extLst>
              <a:ext uri="{FF2B5EF4-FFF2-40B4-BE49-F238E27FC236}">
                <a16:creationId xmlns:a16="http://schemas.microsoft.com/office/drawing/2014/main" id="{F0D2E53C-ADDD-3FA6-6C58-ED97D451ABD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DE22FC4C-152A-9F67-02BC-3594257377B4}"/>
              </a:ext>
            </a:extLst>
          </p:cNvPr>
          <p:cNvSpPr>
            <a:spLocks noGrp="1"/>
          </p:cNvSpPr>
          <p:nvPr>
            <p:ph type="body" sz="quarter" idx="18"/>
          </p:nvPr>
        </p:nvSpPr>
        <p:spPr>
          <a:xfrm>
            <a:off x="1450731" y="1538654"/>
            <a:ext cx="5298861" cy="5052646"/>
          </a:xfrm>
        </p:spPr>
        <p:txBody>
          <a:bodyPr vert="horz" lIns="91440" tIns="45720" rIns="91440" bIns="45720" rtlCol="0" anchor="t">
            <a:normAutofit fontScale="92500" lnSpcReduction="10000"/>
          </a:bodyPr>
          <a:lstStyle/>
          <a:p>
            <a:pPr indent="0" algn="just"/>
            <a:r>
              <a:rPr lang="es-ES" dirty="0"/>
              <a:t>Bien, a estas alturas ya sabemos que las redes sociales son un aspecto esencial de la gestión de un negocio moderno. </a:t>
            </a:r>
            <a:r>
              <a:rPr lang="es-ES" b="1" dirty="0"/>
              <a:t>Te ayudan a desarrollar tu base de consumidores y a convertir a los que te visitan por primera vez en asiduos.</a:t>
            </a:r>
            <a:endParaRPr lang="en-US" sz="800" b="1" dirty="0">
              <a:cs typeface="Calibri" panose="020F0502020204030204"/>
            </a:endParaRPr>
          </a:p>
          <a:p>
            <a:pPr indent="0" algn="just"/>
            <a:r>
              <a:rPr lang="es-ES" dirty="0"/>
              <a:t>Por lo tanto, una estrategia de medios sociales para las empresas alimentarias es un aspecto importante de cualquier campaña de marketing alimentario, pero tenemos que captar la atención de nuestros </a:t>
            </a:r>
            <a:r>
              <a:rPr lang="es-ES" sz="2600" b="1" i="1" dirty="0"/>
              <a:t>"surfistas plateados" </a:t>
            </a:r>
            <a:r>
              <a:rPr lang="es-ES" dirty="0"/>
              <a:t>y retenerlos para aumentar el conocimiento de la marca y fomentar las compras... recuerde que una media del </a:t>
            </a:r>
            <a:r>
              <a:rPr lang="es-ES" dirty="0">
                <a:hlinkClick r:id="rId3"/>
              </a:rPr>
              <a:t>45% de los mayores de 65 años</a:t>
            </a:r>
            <a:r>
              <a:rPr lang="es-ES" dirty="0"/>
              <a:t> utiliza Internet y esta cifra aumenta cada año.</a:t>
            </a:r>
            <a:endParaRPr lang="en-IE" dirty="0">
              <a:cs typeface="Calibri" panose="020F0502020204030204"/>
            </a:endParaRPr>
          </a:p>
        </p:txBody>
      </p:sp>
      <p:sp>
        <p:nvSpPr>
          <p:cNvPr id="4" name="Text Placeholder 3">
            <a:extLst>
              <a:ext uri="{FF2B5EF4-FFF2-40B4-BE49-F238E27FC236}">
                <a16:creationId xmlns:a16="http://schemas.microsoft.com/office/drawing/2014/main" id="{6197B76B-CA59-8FE8-E1BC-88A91D39BBDF}"/>
              </a:ext>
            </a:extLst>
          </p:cNvPr>
          <p:cNvSpPr>
            <a:spLocks noGrp="1"/>
          </p:cNvSpPr>
          <p:nvPr>
            <p:ph type="body" sz="quarter" idx="16"/>
          </p:nvPr>
        </p:nvSpPr>
        <p:spPr/>
        <p:txBody>
          <a:bodyPr>
            <a:normAutofit lnSpcReduction="10000"/>
          </a:bodyPr>
          <a:lstStyle/>
          <a:p>
            <a:r>
              <a:rPr lang="en-IE" dirty="0" err="1"/>
              <a:t>Crear</a:t>
            </a:r>
            <a:r>
              <a:rPr lang="en-IE" dirty="0"/>
              <a:t> </a:t>
            </a:r>
            <a:r>
              <a:rPr lang="en-IE" dirty="0" err="1"/>
              <a:t>conciencia</a:t>
            </a:r>
            <a:r>
              <a:rPr lang="en-IE" dirty="0"/>
              <a:t>...</a:t>
            </a:r>
          </a:p>
        </p:txBody>
      </p:sp>
    </p:spTree>
    <p:extLst>
      <p:ext uri="{BB962C8B-B14F-4D97-AF65-F5344CB8AC3E}">
        <p14:creationId xmlns:p14="http://schemas.microsoft.com/office/powerpoint/2010/main" val="18286981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245BAA-DF32-EA72-7950-DFAB3D5E6023}"/>
              </a:ext>
            </a:extLst>
          </p:cNvPr>
          <p:cNvSpPr>
            <a:spLocks noGrp="1"/>
          </p:cNvSpPr>
          <p:nvPr>
            <p:ph type="body" sz="quarter" idx="18"/>
          </p:nvPr>
        </p:nvSpPr>
        <p:spPr>
          <a:xfrm>
            <a:off x="1718561" y="1254800"/>
            <a:ext cx="4632276" cy="3925789"/>
          </a:xfrm>
        </p:spPr>
        <p:txBody>
          <a:bodyPr vert="horz" lIns="91440" tIns="45720" rIns="91440" bIns="45720" rtlCol="0" anchor="t">
            <a:normAutofit fontScale="92500"/>
          </a:bodyPr>
          <a:lstStyle/>
          <a:p>
            <a:pPr marL="0" indent="0" algn="just"/>
            <a:r>
              <a:rPr lang="es-ES" dirty="0"/>
              <a:t>Las redes sociales han revolucionado el modo en que nos relacionamos entre nosotros y la forma en que las empresas alimentarias llevan a cabo sus negocios y se </a:t>
            </a:r>
            <a:r>
              <a:rPr lang="es-ES" b="1" dirty="0"/>
              <a:t>comunican con sus clientes de formas nuevas y emocionantes.</a:t>
            </a:r>
            <a:endParaRPr lang="es-ES"/>
          </a:p>
          <a:p>
            <a:pPr marL="0" indent="0" algn="just"/>
            <a:r>
              <a:rPr lang="es-ES" dirty="0"/>
              <a:t>Estos son algunos ejemplos de cómo las empresas alimentarias están utilizando las plataformas de medios sociales como Facebook, Instagram, </a:t>
            </a:r>
            <a:r>
              <a:rPr lang="es-ES" dirty="0" err="1"/>
              <a:t>TikTok</a:t>
            </a:r>
            <a:r>
              <a:rPr lang="es-ES" dirty="0"/>
              <a:t>, Twitter y otras </a:t>
            </a:r>
            <a:r>
              <a:rPr lang="en-US" dirty="0"/>
              <a:t>: </a:t>
            </a:r>
            <a:endParaRPr lang="en-IE" dirty="0">
              <a:cs typeface="Calibri" panose="020F0502020204030204"/>
            </a:endParaRPr>
          </a:p>
        </p:txBody>
      </p:sp>
      <p:sp>
        <p:nvSpPr>
          <p:cNvPr id="4" name="Text Placeholder 3">
            <a:extLst>
              <a:ext uri="{FF2B5EF4-FFF2-40B4-BE49-F238E27FC236}">
                <a16:creationId xmlns:a16="http://schemas.microsoft.com/office/drawing/2014/main" id="{A32A26E6-50D9-FF46-3E67-149642082683}"/>
              </a:ext>
            </a:extLst>
          </p:cNvPr>
          <p:cNvSpPr>
            <a:spLocks noGrp="1"/>
          </p:cNvSpPr>
          <p:nvPr>
            <p:ph type="body" sz="quarter" idx="16"/>
          </p:nvPr>
        </p:nvSpPr>
        <p:spPr/>
        <p:txBody>
          <a:bodyPr>
            <a:normAutofit fontScale="77500" lnSpcReduction="20000"/>
          </a:bodyPr>
          <a:lstStyle/>
          <a:p>
            <a:r>
              <a:rPr lang="es-ES" dirty="0"/>
              <a:t>El papel de las redes sociales...</a:t>
            </a:r>
          </a:p>
        </p:txBody>
      </p:sp>
      <p:sp>
        <p:nvSpPr>
          <p:cNvPr id="6" name="TextBox 5">
            <a:extLst>
              <a:ext uri="{FF2B5EF4-FFF2-40B4-BE49-F238E27FC236}">
                <a16:creationId xmlns:a16="http://schemas.microsoft.com/office/drawing/2014/main" id="{9E97027E-9128-B911-3FA0-2B3CC2A7DEB8}"/>
              </a:ext>
            </a:extLst>
          </p:cNvPr>
          <p:cNvSpPr txBox="1"/>
          <p:nvPr/>
        </p:nvSpPr>
        <p:spPr>
          <a:xfrm>
            <a:off x="7398620" y="905980"/>
            <a:ext cx="2525590" cy="1754326"/>
          </a:xfrm>
          <a:prstGeom prst="rect">
            <a:avLst/>
          </a:prstGeom>
          <a:solidFill>
            <a:srgbClr val="FED100"/>
          </a:solidFill>
        </p:spPr>
        <p:txBody>
          <a:bodyPr wrap="square">
            <a:spAutoFit/>
          </a:bodyPr>
          <a:lstStyle/>
          <a:p>
            <a:pPr algn="ctr"/>
            <a:r>
              <a:rPr lang="es-ES" b="0" i="0" dirty="0">
                <a:solidFill>
                  <a:srgbClr val="393939"/>
                </a:solidFill>
                <a:effectLst/>
                <a:latin typeface="Open Sans" panose="020B0606030504020204" pitchFamily="34" charset="0"/>
              </a:rPr>
              <a:t>Les permite publicar imágenes de alta calidad de alimentos y nuevos productos - La comida es algo visual</a:t>
            </a:r>
            <a:r>
              <a:rPr lang="en-US" b="0" i="0" dirty="0">
                <a:solidFill>
                  <a:srgbClr val="393939"/>
                </a:solidFill>
                <a:effectLst/>
                <a:latin typeface="Open Sans" panose="020B0606030504020204" pitchFamily="34" charset="0"/>
              </a:rPr>
              <a:t>!</a:t>
            </a:r>
            <a:endParaRPr lang="en-IE" dirty="0"/>
          </a:p>
        </p:txBody>
      </p:sp>
      <p:sp>
        <p:nvSpPr>
          <p:cNvPr id="8" name="TextBox 7">
            <a:extLst>
              <a:ext uri="{FF2B5EF4-FFF2-40B4-BE49-F238E27FC236}">
                <a16:creationId xmlns:a16="http://schemas.microsoft.com/office/drawing/2014/main" id="{579E3050-19E2-0FF0-85F4-F6BBA3ECB92B}"/>
              </a:ext>
            </a:extLst>
          </p:cNvPr>
          <p:cNvSpPr txBox="1"/>
          <p:nvPr/>
        </p:nvSpPr>
        <p:spPr>
          <a:xfrm>
            <a:off x="7855821" y="3187280"/>
            <a:ext cx="1611189" cy="1477328"/>
          </a:xfrm>
          <a:prstGeom prst="rect">
            <a:avLst/>
          </a:prstGeom>
          <a:solidFill>
            <a:srgbClr val="1188A3"/>
          </a:solidFill>
        </p:spPr>
        <p:txBody>
          <a:bodyPr wrap="square">
            <a:spAutoFit/>
          </a:bodyPr>
          <a:lstStyle/>
          <a:p>
            <a:pPr algn="ctr"/>
            <a:r>
              <a:rPr lang="es-ES" b="0" i="0" dirty="0">
                <a:solidFill>
                  <a:srgbClr val="393939"/>
                </a:solidFill>
                <a:effectLst/>
                <a:latin typeface="Open Sans" panose="020B0606030504020204" pitchFamily="34" charset="0"/>
              </a:rPr>
              <a:t>Mostrar los contenidos generados por los clientes</a:t>
            </a:r>
          </a:p>
        </p:txBody>
      </p:sp>
      <p:sp>
        <p:nvSpPr>
          <p:cNvPr id="10" name="TextBox 9">
            <a:extLst>
              <a:ext uri="{FF2B5EF4-FFF2-40B4-BE49-F238E27FC236}">
                <a16:creationId xmlns:a16="http://schemas.microsoft.com/office/drawing/2014/main" id="{3AA1822D-16C5-A421-693D-3EAC1468E982}"/>
              </a:ext>
            </a:extLst>
          </p:cNvPr>
          <p:cNvSpPr txBox="1"/>
          <p:nvPr/>
        </p:nvSpPr>
        <p:spPr>
          <a:xfrm>
            <a:off x="10060597" y="3251641"/>
            <a:ext cx="1756266" cy="2031325"/>
          </a:xfrm>
          <a:prstGeom prst="rect">
            <a:avLst/>
          </a:prstGeom>
          <a:solidFill>
            <a:srgbClr val="85D2E1"/>
          </a:solidFill>
        </p:spPr>
        <p:txBody>
          <a:bodyPr wrap="square">
            <a:spAutoFit/>
          </a:bodyPr>
          <a:lstStyle/>
          <a:p>
            <a:pPr algn="ctr"/>
            <a:r>
              <a:rPr lang="es-ES" b="0" i="0" dirty="0">
                <a:solidFill>
                  <a:srgbClr val="393939"/>
                </a:solidFill>
                <a:effectLst/>
                <a:latin typeface="Open Sans" panose="020B0606030504020204" pitchFamily="34" charset="0"/>
              </a:rPr>
              <a:t>Se pueden compartir ideas de recetas o lanzamientos de nuevos productos</a:t>
            </a:r>
            <a:endParaRPr lang="en-IE" dirty="0"/>
          </a:p>
        </p:txBody>
      </p:sp>
      <p:sp>
        <p:nvSpPr>
          <p:cNvPr id="12" name="TextBox 11">
            <a:extLst>
              <a:ext uri="{FF2B5EF4-FFF2-40B4-BE49-F238E27FC236}">
                <a16:creationId xmlns:a16="http://schemas.microsoft.com/office/drawing/2014/main" id="{A7884E97-01FA-E371-9A5D-AADA12EF6B76}"/>
              </a:ext>
            </a:extLst>
          </p:cNvPr>
          <p:cNvSpPr txBox="1"/>
          <p:nvPr/>
        </p:nvSpPr>
        <p:spPr>
          <a:xfrm>
            <a:off x="10067690" y="5420481"/>
            <a:ext cx="1756267" cy="1200329"/>
          </a:xfrm>
          <a:prstGeom prst="rect">
            <a:avLst/>
          </a:prstGeom>
          <a:solidFill>
            <a:srgbClr val="ACC199"/>
          </a:solidFill>
        </p:spPr>
        <p:txBody>
          <a:bodyPr wrap="square">
            <a:spAutoFit/>
          </a:bodyPr>
          <a:lstStyle/>
          <a:p>
            <a:pPr algn="ctr"/>
            <a:r>
              <a:rPr lang="es-ES" dirty="0">
                <a:solidFill>
                  <a:srgbClr val="393939"/>
                </a:solidFill>
                <a:latin typeface="Open Sans" panose="020B0606030504020204" pitchFamily="34" charset="0"/>
              </a:rPr>
              <a:t>Pueden mostrar fotos y vídeos entre bastidores.</a:t>
            </a:r>
            <a:endParaRPr lang="en-US" b="0" i="0" dirty="0">
              <a:solidFill>
                <a:srgbClr val="393939"/>
              </a:solidFill>
              <a:effectLst/>
              <a:latin typeface="Open Sans" panose="020B0606030504020204" pitchFamily="34" charset="0"/>
            </a:endParaRPr>
          </a:p>
        </p:txBody>
      </p:sp>
      <p:sp>
        <p:nvSpPr>
          <p:cNvPr id="14" name="TextBox 13">
            <a:extLst>
              <a:ext uri="{FF2B5EF4-FFF2-40B4-BE49-F238E27FC236}">
                <a16:creationId xmlns:a16="http://schemas.microsoft.com/office/drawing/2014/main" id="{3B4493C4-8A36-4D82-A55E-10178CB658FD}"/>
              </a:ext>
            </a:extLst>
          </p:cNvPr>
          <p:cNvSpPr txBox="1"/>
          <p:nvPr/>
        </p:nvSpPr>
        <p:spPr>
          <a:xfrm>
            <a:off x="7631618" y="4856335"/>
            <a:ext cx="2059597" cy="1754326"/>
          </a:xfrm>
          <a:prstGeom prst="rect">
            <a:avLst/>
          </a:prstGeom>
          <a:solidFill>
            <a:schemeClr val="accent6"/>
          </a:solidFill>
        </p:spPr>
        <p:txBody>
          <a:bodyPr wrap="square">
            <a:spAutoFit/>
          </a:bodyPr>
          <a:lstStyle/>
          <a:p>
            <a:pPr algn="ctr"/>
            <a:r>
              <a:rPr lang="es-ES" b="0" i="0" dirty="0">
                <a:solidFill>
                  <a:srgbClr val="393939"/>
                </a:solidFill>
                <a:effectLst/>
                <a:latin typeface="Open Sans" panose="020B0606030504020204" pitchFamily="34" charset="0"/>
              </a:rPr>
              <a:t>Se puede destacar al personal clave, creando conexiones emocionales</a:t>
            </a:r>
            <a:endParaRPr lang="en-IE" dirty="0"/>
          </a:p>
        </p:txBody>
      </p:sp>
      <p:sp>
        <p:nvSpPr>
          <p:cNvPr id="16" name="TextBox 15">
            <a:extLst>
              <a:ext uri="{FF2B5EF4-FFF2-40B4-BE49-F238E27FC236}">
                <a16:creationId xmlns:a16="http://schemas.microsoft.com/office/drawing/2014/main" id="{ADF165AD-DAA4-DD0D-CD45-3F1D69075051}"/>
              </a:ext>
            </a:extLst>
          </p:cNvPr>
          <p:cNvSpPr txBox="1"/>
          <p:nvPr/>
        </p:nvSpPr>
        <p:spPr>
          <a:xfrm>
            <a:off x="10128739" y="233064"/>
            <a:ext cx="1619982" cy="2862322"/>
          </a:xfrm>
          <a:prstGeom prst="rect">
            <a:avLst/>
          </a:prstGeom>
          <a:solidFill>
            <a:schemeClr val="accent6"/>
          </a:solidFill>
        </p:spPr>
        <p:txBody>
          <a:bodyPr wrap="square">
            <a:spAutoFit/>
          </a:bodyPr>
          <a:lstStyle/>
          <a:p>
            <a:pPr algn="ctr"/>
            <a:r>
              <a:rPr lang="es-ES" b="0" i="0" dirty="0">
                <a:solidFill>
                  <a:srgbClr val="393939"/>
                </a:solidFill>
                <a:effectLst/>
                <a:latin typeface="Open Sans" panose="020B0606030504020204" pitchFamily="34" charset="0"/>
              </a:rPr>
              <a:t>Pueden compartir noticias y ofertas promocionales, creando un nuevo interés y/o fidelidad a la marca</a:t>
            </a:r>
            <a:endParaRPr lang="en-IE" dirty="0"/>
          </a:p>
        </p:txBody>
      </p:sp>
      <p:sp>
        <p:nvSpPr>
          <p:cNvPr id="17" name="Arrow: Right 16">
            <a:extLst>
              <a:ext uri="{FF2B5EF4-FFF2-40B4-BE49-F238E27FC236}">
                <a16:creationId xmlns:a16="http://schemas.microsoft.com/office/drawing/2014/main" id="{83975D5F-735B-7132-9BE6-7BD74212F9E2}"/>
              </a:ext>
            </a:extLst>
          </p:cNvPr>
          <p:cNvSpPr/>
          <p:nvPr/>
        </p:nvSpPr>
        <p:spPr>
          <a:xfrm>
            <a:off x="3630422" y="5180589"/>
            <a:ext cx="3578467" cy="479784"/>
          </a:xfrm>
          <a:prstGeom prst="rightArrow">
            <a:avLst/>
          </a:prstGeom>
          <a:solidFill>
            <a:srgbClr val="1188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9" name="TextBox 18">
            <a:hlinkClick r:id="rId2"/>
            <a:extLst>
              <a:ext uri="{FF2B5EF4-FFF2-40B4-BE49-F238E27FC236}">
                <a16:creationId xmlns:a16="http://schemas.microsoft.com/office/drawing/2014/main" id="{838D2073-5C6C-1141-CEB9-C8C55CE21F4B}"/>
              </a:ext>
            </a:extLst>
          </p:cNvPr>
          <p:cNvSpPr txBox="1"/>
          <p:nvPr/>
        </p:nvSpPr>
        <p:spPr>
          <a:xfrm>
            <a:off x="1597264" y="5699030"/>
            <a:ext cx="5152292" cy="923330"/>
          </a:xfrm>
          <a:prstGeom prst="rect">
            <a:avLst/>
          </a:prstGeom>
          <a:solidFill>
            <a:srgbClr val="FED100"/>
          </a:solidFill>
        </p:spPr>
        <p:txBody>
          <a:bodyPr wrap="square">
            <a:spAutoFit/>
          </a:bodyPr>
          <a:lstStyle/>
          <a:p>
            <a:pPr algn="ctr"/>
            <a:r>
              <a:rPr lang="es-ES" b="1" i="0" dirty="0">
                <a:solidFill>
                  <a:srgbClr val="393939"/>
                </a:solidFill>
                <a:effectLst/>
                <a:latin typeface="Open Sans" panose="020B0606030504020204" pitchFamily="34" charset="0"/>
              </a:rPr>
              <a:t>Haga clic aquí para ver 14 consejos sobre cómo utilizar las redes sociales para el marketing alimentario en 2022</a:t>
            </a:r>
            <a:endParaRPr lang="en-US" b="1" i="0" dirty="0">
              <a:solidFill>
                <a:srgbClr val="393939"/>
              </a:solidFill>
              <a:effectLst/>
              <a:latin typeface="Open Sans" panose="020B0606030504020204" pitchFamily="34" charset="0"/>
            </a:endParaRPr>
          </a:p>
        </p:txBody>
      </p:sp>
    </p:spTree>
    <p:extLst>
      <p:ext uri="{BB962C8B-B14F-4D97-AF65-F5344CB8AC3E}">
        <p14:creationId xmlns:p14="http://schemas.microsoft.com/office/powerpoint/2010/main" val="9057621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396FCE1-E893-B772-FBAB-0401DC9F39AF}"/>
              </a:ext>
            </a:extLst>
          </p:cNvPr>
          <p:cNvSpPr>
            <a:spLocks noGrp="1"/>
          </p:cNvSpPr>
          <p:nvPr>
            <p:ph type="body" sz="quarter" idx="18"/>
          </p:nvPr>
        </p:nvSpPr>
        <p:spPr>
          <a:xfrm>
            <a:off x="1687376" y="1736536"/>
            <a:ext cx="5018223" cy="4525954"/>
          </a:xfrm>
        </p:spPr>
        <p:txBody>
          <a:bodyPr vert="horz" lIns="91440" tIns="45720" rIns="91440" bIns="45720" rtlCol="0" anchor="t">
            <a:normAutofit lnSpcReduction="10000"/>
          </a:bodyPr>
          <a:lstStyle/>
          <a:p>
            <a:pPr marL="0" indent="0" algn="just"/>
            <a:r>
              <a:rPr lang="es-ES" dirty="0"/>
              <a:t>En cuanto al conocimiento de la marca de las empresas alimentarias, Facebook es la plataforma de medios sociales más eficaz ...seguida de </a:t>
            </a:r>
            <a:r>
              <a:rPr lang="es-ES" b="1" dirty="0"/>
              <a:t>Instagram y Twitter</a:t>
            </a:r>
            <a:r>
              <a:rPr lang="en-GB" b="1" dirty="0"/>
              <a:t>.</a:t>
            </a:r>
            <a:endParaRPr lang="es-ES"/>
          </a:p>
          <a:p>
            <a:pPr marL="0" indent="0" algn="just"/>
            <a:r>
              <a:rPr lang="es-ES" dirty="0"/>
              <a:t>Las ventas de productos y los costes de marketing afectan a la actitud de las empresas alimentarias hacia las plataformas de medios sociales, pero otra ventaja de las campañas en medios sociales es que su nivel de éxito puede medirse cuantitativamente a través de los análisis de datos incorporados.</a:t>
            </a:r>
            <a:endParaRPr lang="en-GB" dirty="0">
              <a:cs typeface="Calibri" panose="020F0502020204030204"/>
            </a:endParaRPr>
          </a:p>
        </p:txBody>
      </p:sp>
      <p:sp>
        <p:nvSpPr>
          <p:cNvPr id="4" name="Textplatzhalter 3">
            <a:extLst>
              <a:ext uri="{FF2B5EF4-FFF2-40B4-BE49-F238E27FC236}">
                <a16:creationId xmlns:a16="http://schemas.microsoft.com/office/drawing/2014/main" id="{F3520572-1FC6-F302-5028-2AACF94B2A24}"/>
              </a:ext>
            </a:extLst>
          </p:cNvPr>
          <p:cNvSpPr>
            <a:spLocks noGrp="1"/>
          </p:cNvSpPr>
          <p:nvPr>
            <p:ph type="body" sz="quarter" idx="16"/>
          </p:nvPr>
        </p:nvSpPr>
        <p:spPr/>
        <p:txBody>
          <a:bodyPr>
            <a:normAutofit lnSpcReduction="10000"/>
          </a:bodyPr>
          <a:lstStyle/>
          <a:p>
            <a:r>
              <a:rPr lang="en-GB" dirty="0" err="1"/>
              <a:t>Conciencia</a:t>
            </a:r>
            <a:r>
              <a:rPr lang="en-GB" dirty="0"/>
              <a:t> de </a:t>
            </a:r>
            <a:r>
              <a:rPr lang="en-GB" dirty="0" err="1"/>
              <a:t>marca</a:t>
            </a:r>
            <a:endParaRPr lang="en-GB" dirty="0"/>
          </a:p>
        </p:txBody>
      </p:sp>
      <p:sp>
        <p:nvSpPr>
          <p:cNvPr id="5" name="Textfeld 4">
            <a:extLst>
              <a:ext uri="{FF2B5EF4-FFF2-40B4-BE49-F238E27FC236}">
                <a16:creationId xmlns:a16="http://schemas.microsoft.com/office/drawing/2014/main" id="{0BA5509A-037E-00EA-DCA1-CBAF90858AF2}"/>
              </a:ext>
            </a:extLst>
          </p:cNvPr>
          <p:cNvSpPr txBox="1"/>
          <p:nvPr/>
        </p:nvSpPr>
        <p:spPr>
          <a:xfrm>
            <a:off x="1367377" y="6488668"/>
            <a:ext cx="2891754" cy="307777"/>
          </a:xfrm>
          <a:prstGeom prst="rect">
            <a:avLst/>
          </a:prstGeom>
          <a:noFill/>
        </p:spPr>
        <p:txBody>
          <a:bodyPr wrap="none" lIns="91440" tIns="45720" rIns="91440" bIns="45720" rtlCol="0" anchor="t">
            <a:spAutoFit/>
          </a:bodyPr>
          <a:lstStyle/>
          <a:p>
            <a:r>
              <a:rPr lang="en-GB" sz="1400" dirty="0">
                <a:solidFill>
                  <a:srgbClr val="1188A3"/>
                </a:solidFill>
              </a:rPr>
              <a:t>Fuente: </a:t>
            </a:r>
            <a:r>
              <a:rPr lang="en-GB" sz="1400" dirty="0" err="1">
                <a:solidFill>
                  <a:srgbClr val="1188A3"/>
                </a:solidFill>
                <a:hlinkClick r:id="rId2"/>
              </a:rPr>
              <a:t>Celimli</a:t>
            </a:r>
            <a:r>
              <a:rPr lang="en-GB" sz="1400" dirty="0">
                <a:solidFill>
                  <a:srgbClr val="1188A3"/>
                </a:solidFill>
                <a:hlinkClick r:id="rId2"/>
              </a:rPr>
              <a:t> &amp; Adanacioglu (2021)</a:t>
            </a:r>
          </a:p>
        </p:txBody>
      </p:sp>
      <p:pic>
        <p:nvPicPr>
          <p:cNvPr id="2050" name="Picture 2" descr="Kostenloses Stock Foto zu facebook, gadget, gerät">
            <a:extLst>
              <a:ext uri="{FF2B5EF4-FFF2-40B4-BE49-F238E27FC236}">
                <a16:creationId xmlns:a16="http://schemas.microsoft.com/office/drawing/2014/main" id="{293791E3-0859-1AF1-0E11-4A6829119423}"/>
              </a:ext>
            </a:extLst>
          </p:cNvPr>
          <p:cNvPicPr>
            <a:picLocks noGrp="1" noChangeAspect="1" noChangeArrowheads="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9436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DA52772-F856-8EAD-D94A-FE88B72B4D78}"/>
              </a:ext>
            </a:extLst>
          </p:cNvPr>
          <p:cNvSpPr>
            <a:spLocks noGrp="1"/>
          </p:cNvSpPr>
          <p:nvPr>
            <p:ph type="body" sz="quarter" idx="18"/>
          </p:nvPr>
        </p:nvSpPr>
        <p:spPr>
          <a:xfrm>
            <a:off x="466531" y="1495148"/>
            <a:ext cx="5916683" cy="4391579"/>
          </a:xfrm>
        </p:spPr>
        <p:txBody>
          <a:bodyPr vert="horz" lIns="91440" tIns="45720" rIns="91440" bIns="45720" rtlCol="0" anchor="t">
            <a:noAutofit/>
          </a:bodyPr>
          <a:lstStyle/>
          <a:p>
            <a:pPr marL="0" indent="0"/>
            <a:r>
              <a:rPr lang="es-ES" sz="2100" dirty="0">
                <a:hlinkClick r:id="rId2"/>
              </a:rPr>
              <a:t>Innocent </a:t>
            </a:r>
            <a:r>
              <a:rPr lang="es-ES" sz="2100" dirty="0"/>
              <a:t>ha lanzado libros de recetas que han influido en el crecimiento de su marca. Se les percibe como una empresa que no sólo trata de ganar dinero, sino que su propósito es ayudar a las personas a vivir más tiempo y de forma más saludable</a:t>
            </a:r>
            <a:endParaRPr lang="en-GB" sz="2100" dirty="0"/>
          </a:p>
          <a:p>
            <a:pPr marL="0" indent="0"/>
            <a:r>
              <a:rPr lang="es-ES" sz="2100" dirty="0"/>
              <a:t>Pero el libro de recetas no es lo único. Tienen varios proyectos de sostenibilidad e Innocent tiene un sitio web-blog muy popular y su audiencia está muy comprometida con el contenido extremadamente valioso. </a:t>
            </a:r>
          </a:p>
          <a:p>
            <a:pPr marL="0" indent="0"/>
            <a:r>
              <a:rPr lang="es-ES" sz="2100" dirty="0"/>
              <a:t>Para las personas mayores más tradicionales, ofrecen comunicación por correo electrónico o por teléfono</a:t>
            </a:r>
            <a:r>
              <a:rPr lang="en-GB" sz="2100" dirty="0"/>
              <a:t>. </a:t>
            </a:r>
            <a:r>
              <a:rPr lang="en-GB" sz="2100" dirty="0">
                <a:solidFill>
                  <a:srgbClr val="1188A3"/>
                </a:solidFill>
                <a:hlinkClick r:id="rId3">
                  <a:extLst>
                    <a:ext uri="{A12FA001-AC4F-418D-AE19-62706E023703}">
                      <ahyp:hlinkClr xmlns:ahyp="http://schemas.microsoft.com/office/drawing/2018/hyperlinkcolor" val="tx"/>
                    </a:ext>
                  </a:extLst>
                </a:hlinkClick>
              </a:rPr>
              <a:t>#getintouch </a:t>
            </a:r>
            <a:endParaRPr lang="en-GB" sz="2100" dirty="0">
              <a:solidFill>
                <a:srgbClr val="1188A3"/>
              </a:solidFill>
            </a:endParaRPr>
          </a:p>
        </p:txBody>
      </p:sp>
      <p:sp>
        <p:nvSpPr>
          <p:cNvPr id="6" name="Text Placeholder 2">
            <a:extLst>
              <a:ext uri="{FF2B5EF4-FFF2-40B4-BE49-F238E27FC236}">
                <a16:creationId xmlns:a16="http://schemas.microsoft.com/office/drawing/2014/main" id="{7D7B752B-10FE-BE21-304C-EEFDE5C6D10E}"/>
              </a:ext>
            </a:extLst>
          </p:cNvPr>
          <p:cNvSpPr txBox="1">
            <a:spLocks/>
          </p:cNvSpPr>
          <p:nvPr/>
        </p:nvSpPr>
        <p:spPr>
          <a:xfrm>
            <a:off x="128344" y="369091"/>
            <a:ext cx="5084762" cy="582612"/>
          </a:xfrm>
          <a:prstGeom prst="rect">
            <a:avLst/>
          </a:prstGeom>
          <a:solidFill>
            <a:srgbClr val="FFD100"/>
          </a:solidFill>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dirty="0" err="1">
                <a:solidFill>
                  <a:srgbClr val="000000"/>
                </a:solidFill>
              </a:rPr>
              <a:t>Inspírate</a:t>
            </a:r>
            <a:r>
              <a:rPr lang="en-US" sz="3600" b="1" dirty="0">
                <a:solidFill>
                  <a:srgbClr val="000000"/>
                </a:solidFill>
              </a:rPr>
              <a:t>…</a:t>
            </a:r>
            <a:endParaRPr lang="en-IE" sz="3600" b="1" dirty="0">
              <a:solidFill>
                <a:srgbClr val="000000"/>
              </a:solidFill>
            </a:endParaRPr>
          </a:p>
        </p:txBody>
      </p:sp>
      <p:pic>
        <p:nvPicPr>
          <p:cNvPr id="9" name="Picture 8">
            <a:extLst>
              <a:ext uri="{FF2B5EF4-FFF2-40B4-BE49-F238E27FC236}">
                <a16:creationId xmlns:a16="http://schemas.microsoft.com/office/drawing/2014/main" id="{FED2323C-9A84-59D4-B84F-23CE2D5ED199}"/>
              </a:ext>
            </a:extLst>
          </p:cNvPr>
          <p:cNvPicPr>
            <a:picLocks noChangeAspect="1"/>
          </p:cNvPicPr>
          <p:nvPr/>
        </p:nvPicPr>
        <p:blipFill>
          <a:blip r:embed="rId4"/>
          <a:stretch>
            <a:fillRect/>
          </a:stretch>
        </p:blipFill>
        <p:spPr>
          <a:xfrm>
            <a:off x="6383214" y="599290"/>
            <a:ext cx="4517416" cy="5659419"/>
          </a:xfrm>
          <a:prstGeom prst="rect">
            <a:avLst/>
          </a:prstGeom>
        </p:spPr>
      </p:pic>
    </p:spTree>
    <p:extLst>
      <p:ext uri="{BB962C8B-B14F-4D97-AF65-F5344CB8AC3E}">
        <p14:creationId xmlns:p14="http://schemas.microsoft.com/office/powerpoint/2010/main" val="3902151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DA52772-F856-8EAD-D94A-FE88B72B4D78}"/>
              </a:ext>
            </a:extLst>
          </p:cNvPr>
          <p:cNvSpPr>
            <a:spLocks noGrp="1"/>
          </p:cNvSpPr>
          <p:nvPr>
            <p:ph type="body" sz="quarter" idx="18"/>
          </p:nvPr>
        </p:nvSpPr>
        <p:spPr>
          <a:xfrm>
            <a:off x="369277" y="1495148"/>
            <a:ext cx="6013937" cy="4391579"/>
          </a:xfrm>
        </p:spPr>
        <p:txBody>
          <a:bodyPr vert="horz" lIns="91440" tIns="45720" rIns="91440" bIns="45720" rtlCol="0" anchor="t">
            <a:noAutofit/>
          </a:bodyPr>
          <a:lstStyle/>
          <a:p>
            <a:pPr indent="0" algn="l" rtl="0" fontAlgn="base"/>
            <a:r>
              <a:rPr lang="es-ES" b="0" i="0" u="none" strike="noStrike" dirty="0">
                <a:solidFill>
                  <a:srgbClr val="000000"/>
                </a:solidFill>
                <a:effectLst/>
                <a:latin typeface="Calibri" panose="020F0502020204030204" pitchFamily="34" charset="0"/>
              </a:rPr>
              <a:t>Además, según el </a:t>
            </a:r>
            <a:r>
              <a:rPr lang="es-ES" b="0" i="0" u="none" strike="noStrike" dirty="0" err="1">
                <a:solidFill>
                  <a:srgbClr val="000000"/>
                </a:solidFill>
                <a:effectLst/>
                <a:latin typeface="Calibri" panose="020F0502020204030204" pitchFamily="34" charset="0"/>
              </a:rPr>
              <a:t>Community</a:t>
            </a:r>
            <a:r>
              <a:rPr lang="es-ES" b="0" i="0" u="none" strike="noStrike" dirty="0">
                <a:solidFill>
                  <a:srgbClr val="000000"/>
                </a:solidFill>
                <a:effectLst/>
                <a:latin typeface="Calibri" panose="020F0502020204030204" pitchFamily="34" charset="0"/>
              </a:rPr>
              <a:t> Manager de Innocent, es muy importante encontrar un </a:t>
            </a:r>
            <a:r>
              <a:rPr lang="es-ES" b="1" i="0" u="none" strike="noStrike" dirty="0">
                <a:solidFill>
                  <a:srgbClr val="000000"/>
                </a:solidFill>
                <a:effectLst/>
                <a:latin typeface="Calibri" panose="020F0502020204030204" pitchFamily="34" charset="0"/>
              </a:rPr>
              <a:t>tono de voz adecuado. </a:t>
            </a:r>
          </a:p>
          <a:p>
            <a:pPr indent="0" algn="l" rtl="0" fontAlgn="base"/>
            <a:r>
              <a:rPr lang="es-ES" b="0" i="0" u="none" strike="noStrike" dirty="0">
                <a:solidFill>
                  <a:srgbClr val="000000"/>
                </a:solidFill>
                <a:effectLst/>
                <a:latin typeface="Calibri" panose="020F0502020204030204" pitchFamily="34" charset="0"/>
              </a:rPr>
              <a:t>Esta voz tiene que ser </a:t>
            </a:r>
            <a:r>
              <a:rPr lang="es-ES" b="1" i="0" u="none" strike="noStrike" dirty="0">
                <a:solidFill>
                  <a:srgbClr val="000000"/>
                </a:solidFill>
                <a:effectLst/>
                <a:latin typeface="Calibri" panose="020F0502020204030204" pitchFamily="34" charset="0"/>
              </a:rPr>
              <a:t>"natural, afinada y atractiva"</a:t>
            </a:r>
            <a:r>
              <a:rPr lang="es-ES" b="0" i="0" u="none" strike="noStrike" dirty="0">
                <a:solidFill>
                  <a:srgbClr val="000000"/>
                </a:solidFill>
                <a:effectLst/>
                <a:latin typeface="Calibri" panose="020F0502020204030204" pitchFamily="34" charset="0"/>
              </a:rPr>
              <a:t>. Los vendedores deben tener en cuenta que </a:t>
            </a:r>
            <a:r>
              <a:rPr lang="es-ES" b="1" i="0" u="none" strike="noStrike" dirty="0">
                <a:solidFill>
                  <a:srgbClr val="000000"/>
                </a:solidFill>
                <a:effectLst/>
                <a:latin typeface="Calibri" panose="020F0502020204030204" pitchFamily="34" charset="0"/>
              </a:rPr>
              <a:t>"se dirigen a personas, a individuos, no a unos robots". </a:t>
            </a:r>
            <a:r>
              <a:rPr lang="es-ES" b="0" i="0" u="none" strike="noStrike" dirty="0">
                <a:solidFill>
                  <a:srgbClr val="000000"/>
                </a:solidFill>
                <a:effectLst/>
                <a:latin typeface="Calibri" panose="020F0502020204030204" pitchFamily="34" charset="0"/>
              </a:rPr>
              <a:t>Por tanto, hay que identificar las necesidades, los objetivos y los retos de los clientes. </a:t>
            </a:r>
          </a:p>
          <a:p>
            <a:pPr indent="0" algn="l" rtl="0" fontAlgn="base"/>
            <a:r>
              <a:rPr lang="es-ES" dirty="0">
                <a:latin typeface="Calibri" panose="020F0502020204030204" pitchFamily="34" charset="0"/>
              </a:rPr>
              <a:t>Los clientes mayores aprecian especialmente este enfoque y esta actitud.</a:t>
            </a:r>
            <a:r>
              <a:rPr lang="en-GB" b="0" i="0" dirty="0">
                <a:solidFill>
                  <a:srgbClr val="086D6E"/>
                </a:solidFill>
                <a:effectLst/>
                <a:latin typeface="Calibri" panose="020F0502020204030204" pitchFamily="34" charset="0"/>
              </a:rPr>
              <a:t>​</a:t>
            </a:r>
            <a:endParaRPr lang="en-GB" b="0" i="0" dirty="0">
              <a:solidFill>
                <a:srgbClr val="086D6E"/>
              </a:solidFill>
              <a:effectLst/>
              <a:latin typeface="Segoe UI" panose="020B0502040204020203" pitchFamily="34" charset="0"/>
            </a:endParaRPr>
          </a:p>
        </p:txBody>
      </p:sp>
      <p:sp>
        <p:nvSpPr>
          <p:cNvPr id="6" name="Text Placeholder 2">
            <a:extLst>
              <a:ext uri="{FF2B5EF4-FFF2-40B4-BE49-F238E27FC236}">
                <a16:creationId xmlns:a16="http://schemas.microsoft.com/office/drawing/2014/main" id="{7D7B752B-10FE-BE21-304C-EEFDE5C6D10E}"/>
              </a:ext>
            </a:extLst>
          </p:cNvPr>
          <p:cNvSpPr txBox="1">
            <a:spLocks/>
          </p:cNvSpPr>
          <p:nvPr/>
        </p:nvSpPr>
        <p:spPr>
          <a:xfrm>
            <a:off x="128344" y="369091"/>
            <a:ext cx="5084762" cy="582612"/>
          </a:xfrm>
          <a:prstGeom prst="rect">
            <a:avLst/>
          </a:prstGeom>
          <a:solidFill>
            <a:srgbClr val="FFD100"/>
          </a:solidFill>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dirty="0" err="1">
                <a:solidFill>
                  <a:srgbClr val="000000"/>
                </a:solidFill>
              </a:rPr>
              <a:t>Inspírate</a:t>
            </a:r>
            <a:r>
              <a:rPr lang="en-US" sz="3600" b="1" dirty="0">
                <a:solidFill>
                  <a:srgbClr val="000000"/>
                </a:solidFill>
              </a:rPr>
              <a:t>…</a:t>
            </a:r>
            <a:endParaRPr lang="en-IE" sz="3600" b="1" dirty="0">
              <a:solidFill>
                <a:srgbClr val="000000"/>
              </a:solidFill>
            </a:endParaRPr>
          </a:p>
        </p:txBody>
      </p:sp>
      <p:pic>
        <p:nvPicPr>
          <p:cNvPr id="4" name="Picture 3">
            <a:extLst>
              <a:ext uri="{FF2B5EF4-FFF2-40B4-BE49-F238E27FC236}">
                <a16:creationId xmlns:a16="http://schemas.microsoft.com/office/drawing/2014/main" id="{BC5F9B8E-2731-885E-A5FE-19ECF25B565E}"/>
              </a:ext>
            </a:extLst>
          </p:cNvPr>
          <p:cNvPicPr>
            <a:picLocks noChangeAspect="1"/>
          </p:cNvPicPr>
          <p:nvPr/>
        </p:nvPicPr>
        <p:blipFill>
          <a:blip r:embed="rId2"/>
          <a:stretch>
            <a:fillRect/>
          </a:stretch>
        </p:blipFill>
        <p:spPr>
          <a:xfrm>
            <a:off x="6383214" y="443828"/>
            <a:ext cx="5084762" cy="5724956"/>
          </a:xfrm>
          <a:prstGeom prst="rect">
            <a:avLst/>
          </a:prstGeom>
        </p:spPr>
      </p:pic>
    </p:spTree>
    <p:extLst>
      <p:ext uri="{BB962C8B-B14F-4D97-AF65-F5344CB8AC3E}">
        <p14:creationId xmlns:p14="http://schemas.microsoft.com/office/powerpoint/2010/main" val="27985897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Comment Heart outline">
            <a:extLst>
              <a:ext uri="{FF2B5EF4-FFF2-40B4-BE49-F238E27FC236}">
                <a16:creationId xmlns:a16="http://schemas.microsoft.com/office/drawing/2014/main" id="{B0ACD968-C541-391E-5764-355A7595D459}"/>
              </a:ext>
            </a:extLst>
          </p:cNvPr>
          <p:cNvPicPr>
            <a:picLocks noGrp="1" noChangeAspect="1"/>
          </p:cNvPicPr>
          <p:nvPr>
            <p:ph type="pic" sz="quarter" idx="10"/>
          </p:nvPr>
        </p:nvPicPr>
        <p:blipFill>
          <a:blip r:embed="rId2">
            <a:extLst>
              <a:ext uri="{96DAC541-7B7A-43D3-8B79-37D633B846F1}">
                <asvg:svgBlip xmlns:asvg="http://schemas.microsoft.com/office/drawing/2016/SVG/main" r:embed="rId3"/>
              </a:ext>
            </a:extLst>
          </a:blip>
          <a:srcRect/>
          <a:stretch>
            <a:fillRect/>
          </a:stretch>
        </p:blipFill>
        <p:spPr/>
      </p:pic>
      <p:pic>
        <p:nvPicPr>
          <p:cNvPr id="19" name="Picture Placeholder 18" descr="Shopping cart outline">
            <a:extLst>
              <a:ext uri="{FF2B5EF4-FFF2-40B4-BE49-F238E27FC236}">
                <a16:creationId xmlns:a16="http://schemas.microsoft.com/office/drawing/2014/main" id="{65791B1A-9B21-1D08-7291-2F9931C8756A}"/>
              </a:ext>
            </a:extLst>
          </p:cNvPr>
          <p:cNvPicPr>
            <a:picLocks noGrp="1" noChangeAspect="1"/>
          </p:cNvPicPr>
          <p:nvPr>
            <p:ph type="pic" sz="quarter" idx="11"/>
          </p:nvPr>
        </p:nvPicPr>
        <p:blipFill>
          <a:blip r:embed="rId4">
            <a:extLst>
              <a:ext uri="{96DAC541-7B7A-43D3-8B79-37D633B846F1}">
                <asvg:svgBlip xmlns:asvg="http://schemas.microsoft.com/office/drawing/2016/SVG/main" r:embed="rId5"/>
              </a:ext>
            </a:extLst>
          </a:blip>
          <a:srcRect/>
          <a:stretch>
            <a:fillRect/>
          </a:stretch>
        </p:blipFill>
        <p:spPr/>
      </p:pic>
      <p:pic>
        <p:nvPicPr>
          <p:cNvPr id="27" name="Picture Placeholder 26" descr="Kiosk outline">
            <a:extLst>
              <a:ext uri="{FF2B5EF4-FFF2-40B4-BE49-F238E27FC236}">
                <a16:creationId xmlns:a16="http://schemas.microsoft.com/office/drawing/2014/main" id="{30D43B13-DED7-5169-959B-F9A804716659}"/>
              </a:ext>
            </a:extLst>
          </p:cNvPr>
          <p:cNvPicPr>
            <a:picLocks noGrp="1" noChangeAspect="1"/>
          </p:cNvPicPr>
          <p:nvPr>
            <p:ph type="pic" sz="quarter" idx="13"/>
          </p:nvPr>
        </p:nvPicPr>
        <p:blipFill>
          <a:blip r:embed="rId6">
            <a:extLst>
              <a:ext uri="{96DAC541-7B7A-43D3-8B79-37D633B846F1}">
                <asvg:svgBlip xmlns:asvg="http://schemas.microsoft.com/office/drawing/2016/SVG/main" r:embed="rId7"/>
              </a:ext>
            </a:extLst>
          </a:blip>
          <a:srcRect/>
          <a:stretch>
            <a:fillRect/>
          </a:stretch>
        </p:blipFill>
        <p:spPr/>
      </p:pic>
      <p:sp>
        <p:nvSpPr>
          <p:cNvPr id="6" name="Text Placeholder 5">
            <a:extLst>
              <a:ext uri="{FF2B5EF4-FFF2-40B4-BE49-F238E27FC236}">
                <a16:creationId xmlns:a16="http://schemas.microsoft.com/office/drawing/2014/main" id="{0F983331-46D8-5733-43D1-542F59D88ED9}"/>
              </a:ext>
            </a:extLst>
          </p:cNvPr>
          <p:cNvSpPr>
            <a:spLocks noGrp="1"/>
          </p:cNvSpPr>
          <p:nvPr>
            <p:ph type="body" sz="quarter" idx="18"/>
          </p:nvPr>
        </p:nvSpPr>
        <p:spPr>
          <a:xfrm>
            <a:off x="635267" y="3776442"/>
            <a:ext cx="2563246" cy="2085343"/>
          </a:xfrm>
        </p:spPr>
        <p:txBody>
          <a:bodyPr>
            <a:normAutofit/>
          </a:bodyPr>
          <a:lstStyle/>
          <a:p>
            <a:pPr marL="0" indent="0"/>
            <a:r>
              <a:rPr lang="es-ES" sz="2000" dirty="0"/>
              <a:t>La literatura muestra una asociación positiva entre la conciencia de marca y la preferencia del consumidor por la marca</a:t>
            </a:r>
            <a:endParaRPr lang="en-IE" sz="2000" dirty="0"/>
          </a:p>
        </p:txBody>
      </p:sp>
      <p:sp>
        <p:nvSpPr>
          <p:cNvPr id="8" name="Text Placeholder 7">
            <a:extLst>
              <a:ext uri="{FF2B5EF4-FFF2-40B4-BE49-F238E27FC236}">
                <a16:creationId xmlns:a16="http://schemas.microsoft.com/office/drawing/2014/main" id="{5D8AA445-1E13-20FB-1A17-A3AE7D5F9A76}"/>
              </a:ext>
            </a:extLst>
          </p:cNvPr>
          <p:cNvSpPr>
            <a:spLocks noGrp="1"/>
          </p:cNvSpPr>
          <p:nvPr>
            <p:ph type="body" sz="quarter" idx="19"/>
          </p:nvPr>
        </p:nvSpPr>
        <p:spPr>
          <a:xfrm>
            <a:off x="3603613" y="3776443"/>
            <a:ext cx="2289837" cy="1941452"/>
          </a:xfrm>
        </p:spPr>
        <p:txBody>
          <a:bodyPr>
            <a:normAutofit/>
          </a:bodyPr>
          <a:lstStyle/>
          <a:p>
            <a:pPr marL="0" indent="0"/>
            <a:r>
              <a:rPr lang="es-ES" sz="2000" dirty="0"/>
              <a:t>El conocimiento de la marca es importante para la toma de decisiones del consumidor </a:t>
            </a:r>
            <a:endParaRPr lang="en-IE" sz="2000" dirty="0"/>
          </a:p>
        </p:txBody>
      </p:sp>
      <p:sp>
        <p:nvSpPr>
          <p:cNvPr id="10" name="Text Placeholder 9">
            <a:extLst>
              <a:ext uri="{FF2B5EF4-FFF2-40B4-BE49-F238E27FC236}">
                <a16:creationId xmlns:a16="http://schemas.microsoft.com/office/drawing/2014/main" id="{4252CD98-FE36-8E5A-24D5-7AE06BAC4544}"/>
              </a:ext>
            </a:extLst>
          </p:cNvPr>
          <p:cNvSpPr>
            <a:spLocks noGrp="1"/>
          </p:cNvSpPr>
          <p:nvPr>
            <p:ph type="body" sz="quarter" idx="21"/>
          </p:nvPr>
        </p:nvSpPr>
        <p:spPr>
          <a:xfrm>
            <a:off x="6298550" y="3776443"/>
            <a:ext cx="2289837" cy="1912004"/>
          </a:xfrm>
        </p:spPr>
        <p:txBody>
          <a:bodyPr>
            <a:normAutofit/>
          </a:bodyPr>
          <a:lstStyle/>
          <a:p>
            <a:pPr marL="0" indent="0"/>
            <a:r>
              <a:rPr lang="es-ES" sz="2000" dirty="0"/>
              <a:t>Las experiencias de uso de los productos mejoran el conocimiento de la marca. </a:t>
            </a:r>
            <a:endParaRPr lang="en-IE" sz="2000" dirty="0"/>
          </a:p>
        </p:txBody>
      </p:sp>
      <p:sp>
        <p:nvSpPr>
          <p:cNvPr id="12" name="Text Placeholder 11">
            <a:extLst>
              <a:ext uri="{FF2B5EF4-FFF2-40B4-BE49-F238E27FC236}">
                <a16:creationId xmlns:a16="http://schemas.microsoft.com/office/drawing/2014/main" id="{577CD197-5E17-79AE-8E82-55EE03E70633}"/>
              </a:ext>
            </a:extLst>
          </p:cNvPr>
          <p:cNvSpPr>
            <a:spLocks noGrp="1"/>
          </p:cNvSpPr>
          <p:nvPr>
            <p:ph type="body" sz="quarter" idx="23"/>
          </p:nvPr>
        </p:nvSpPr>
        <p:spPr>
          <a:xfrm>
            <a:off x="8758989" y="3776442"/>
            <a:ext cx="3022333" cy="2287474"/>
          </a:xfrm>
        </p:spPr>
        <p:txBody>
          <a:bodyPr>
            <a:normAutofit/>
          </a:bodyPr>
          <a:lstStyle/>
          <a:p>
            <a:pPr marL="0" indent="0"/>
            <a:r>
              <a:rPr lang="es-ES" sz="2000" dirty="0"/>
              <a:t>Las actividades de marketing, como la distribución, la promoción y la venta personal, deben aplicarse para estimular directamente un comportamiento de compra positivo. </a:t>
            </a:r>
            <a:endParaRPr lang="en-IE" sz="2000" dirty="0"/>
          </a:p>
        </p:txBody>
      </p:sp>
      <p:sp>
        <p:nvSpPr>
          <p:cNvPr id="15" name="Textplatzhalter 2">
            <a:extLst>
              <a:ext uri="{FF2B5EF4-FFF2-40B4-BE49-F238E27FC236}">
                <a16:creationId xmlns:a16="http://schemas.microsoft.com/office/drawing/2014/main" id="{10CF1CE7-114E-D071-77E8-C4BF944C7FFA}"/>
              </a:ext>
            </a:extLst>
          </p:cNvPr>
          <p:cNvSpPr>
            <a:spLocks noGrp="1"/>
          </p:cNvSpPr>
          <p:nvPr>
            <p:ph type="body" sz="quarter" idx="25"/>
          </p:nvPr>
        </p:nvSpPr>
        <p:spPr>
          <a:xfrm>
            <a:off x="254000" y="590550"/>
            <a:ext cx="11696700" cy="582613"/>
          </a:xfrm>
        </p:spPr>
        <p:txBody>
          <a:bodyPr>
            <a:normAutofit lnSpcReduction="10000"/>
          </a:bodyPr>
          <a:lstStyle/>
          <a:p>
            <a:pPr algn="l"/>
            <a:r>
              <a:rPr lang="es-ES" dirty="0"/>
              <a:t>	Algunos datos: Conocimiento de la marca</a:t>
            </a:r>
            <a:endParaRPr lang="en-GB" dirty="0"/>
          </a:p>
        </p:txBody>
      </p:sp>
      <p:pic>
        <p:nvPicPr>
          <p:cNvPr id="25" name="Picture Placeholder 24" descr="Smiling face outline outline">
            <a:extLst>
              <a:ext uri="{FF2B5EF4-FFF2-40B4-BE49-F238E27FC236}">
                <a16:creationId xmlns:a16="http://schemas.microsoft.com/office/drawing/2014/main" id="{DA3B85C6-856F-656B-C78F-D71B1802D3A7}"/>
              </a:ext>
            </a:extLst>
          </p:cNvPr>
          <p:cNvPicPr>
            <a:picLocks noGrp="1" noChangeAspect="1"/>
          </p:cNvPicPr>
          <p:nvPr>
            <p:ph type="pic" sz="quarter" idx="12"/>
          </p:nvPr>
        </p:nvPicPr>
        <p:blipFill>
          <a:blip r:embed="rId8">
            <a:extLst>
              <a:ext uri="{96DAC541-7B7A-43D3-8B79-37D633B846F1}">
                <asvg:svgBlip xmlns:asvg="http://schemas.microsoft.com/office/drawing/2016/SVG/main" r:embed="rId9"/>
              </a:ext>
            </a:extLst>
          </a:blip>
          <a:srcRect/>
          <a:stretch>
            <a:fillRect/>
          </a:stretch>
        </p:blipFill>
        <p:spPr/>
      </p:pic>
      <p:sp>
        <p:nvSpPr>
          <p:cNvPr id="28" name="Textfeld 3">
            <a:extLst>
              <a:ext uri="{FF2B5EF4-FFF2-40B4-BE49-F238E27FC236}">
                <a16:creationId xmlns:a16="http://schemas.microsoft.com/office/drawing/2014/main" id="{F6696489-9692-48F4-2E7F-6674DC8F45D3}"/>
              </a:ext>
            </a:extLst>
          </p:cNvPr>
          <p:cNvSpPr txBox="1"/>
          <p:nvPr/>
        </p:nvSpPr>
        <p:spPr>
          <a:xfrm>
            <a:off x="254000" y="6267450"/>
            <a:ext cx="2586927" cy="523220"/>
          </a:xfrm>
          <a:prstGeom prst="rect">
            <a:avLst/>
          </a:prstGeom>
          <a:noFill/>
        </p:spPr>
        <p:txBody>
          <a:bodyPr wrap="none" rtlCol="0">
            <a:spAutoFit/>
          </a:bodyPr>
          <a:lstStyle/>
          <a:p>
            <a:r>
              <a:rPr lang="en-GB" sz="1400">
                <a:solidFill>
                  <a:srgbClr val="1188A3"/>
                </a:solidFill>
              </a:rPr>
              <a:t>Source: </a:t>
            </a:r>
            <a:r>
              <a:rPr lang="en-GB" sz="1400">
                <a:solidFill>
                  <a:srgbClr val="1188A3"/>
                </a:solidFill>
                <a:hlinkClick r:id="rId10">
                  <a:extLst>
                    <a:ext uri="{A12FA001-AC4F-418D-AE19-62706E023703}">
                      <ahyp:hlinkClr xmlns:ahyp="http://schemas.microsoft.com/office/drawing/2018/hyperlinkcolor" val="tx"/>
                    </a:ext>
                  </a:extLst>
                </a:hlinkClick>
              </a:rPr>
              <a:t>Huang &amp; </a:t>
            </a:r>
            <a:r>
              <a:rPr lang="en-GB" sz="1400" err="1">
                <a:solidFill>
                  <a:srgbClr val="1188A3"/>
                </a:solidFill>
                <a:hlinkClick r:id="rId10">
                  <a:extLst>
                    <a:ext uri="{A12FA001-AC4F-418D-AE19-62706E023703}">
                      <ahyp:hlinkClr xmlns:ahyp="http://schemas.microsoft.com/office/drawing/2018/hyperlinkcolor" val="tx"/>
                    </a:ext>
                  </a:extLst>
                </a:hlinkClick>
              </a:rPr>
              <a:t>Sarigöllü</a:t>
            </a:r>
            <a:r>
              <a:rPr lang="en-GB" sz="1400">
                <a:solidFill>
                  <a:srgbClr val="1188A3"/>
                </a:solidFill>
                <a:hlinkClick r:id="rId10">
                  <a:extLst>
                    <a:ext uri="{A12FA001-AC4F-418D-AE19-62706E023703}">
                      <ahyp:hlinkClr xmlns:ahyp="http://schemas.microsoft.com/office/drawing/2018/hyperlinkcolor" val="tx"/>
                    </a:ext>
                  </a:extLst>
                </a:hlinkClick>
              </a:rPr>
              <a:t> (2014)</a:t>
            </a:r>
            <a:endParaRPr lang="en-GB" sz="1400">
              <a:solidFill>
                <a:srgbClr val="1188A3"/>
              </a:solidFill>
            </a:endParaRPr>
          </a:p>
          <a:p>
            <a:endParaRPr lang="en-GB" sz="1400">
              <a:solidFill>
                <a:srgbClr val="1188A3"/>
              </a:solidFill>
            </a:endParaRPr>
          </a:p>
        </p:txBody>
      </p:sp>
    </p:spTree>
    <p:extLst>
      <p:ext uri="{BB962C8B-B14F-4D97-AF65-F5344CB8AC3E}">
        <p14:creationId xmlns:p14="http://schemas.microsoft.com/office/powerpoint/2010/main" val="3853521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8C8EE1-FD3C-4530-7129-7C47E72C60C0}"/>
              </a:ext>
            </a:extLst>
          </p:cNvPr>
          <p:cNvSpPr>
            <a:spLocks noGrp="1"/>
          </p:cNvSpPr>
          <p:nvPr>
            <p:ph type="body" sz="quarter" idx="18"/>
          </p:nvPr>
        </p:nvSpPr>
        <p:spPr>
          <a:xfrm>
            <a:off x="438416" y="1716655"/>
            <a:ext cx="5361285" cy="3867704"/>
          </a:xfrm>
        </p:spPr>
        <p:txBody>
          <a:bodyPr vert="horz" lIns="91440" tIns="45720" rIns="91440" bIns="45720" rtlCol="0" anchor="t">
            <a:normAutofit lnSpcReduction="10000"/>
          </a:bodyPr>
          <a:lstStyle/>
          <a:p>
            <a:pPr marL="342900" indent="-342900" algn="just">
              <a:buFont typeface="Arial" panose="020B0604020202020204" pitchFamily="34" charset="0"/>
              <a:buChar char="•"/>
            </a:pPr>
            <a:r>
              <a:rPr lang="es-ES" dirty="0"/>
              <a:t>El marketing de la tercera edad suele caer en la trampa de presentar a los clientes mayores como frágiles, indefensos o inactivos. </a:t>
            </a:r>
            <a:endParaRPr lang="es-ES"/>
          </a:p>
          <a:p>
            <a:pPr marL="342900" indent="-342900" algn="just">
              <a:buFont typeface="Arial" panose="020B0604020202020204" pitchFamily="34" charset="0"/>
              <a:buChar char="•"/>
            </a:pPr>
            <a:r>
              <a:rPr lang="es-ES" dirty="0"/>
              <a:t>Por ejemplo, </a:t>
            </a:r>
            <a:r>
              <a:rPr lang="es-ES" dirty="0">
                <a:hlinkClick r:id="rId2"/>
              </a:rPr>
              <a:t>un estudio de marketing (2018) </a:t>
            </a:r>
            <a:r>
              <a:rPr lang="es-ES" dirty="0"/>
              <a:t>sobre personas de 65 años o más en Japón, Alemania y Francia descubrió que el 73% de los encuestados considera que a menudo se les </a:t>
            </a:r>
            <a:r>
              <a:rPr lang="es-ES" b="1" dirty="0"/>
              <a:t>estereotipa en la publicidad </a:t>
            </a:r>
            <a:r>
              <a:rPr lang="es-ES" dirty="0"/>
              <a:t>(por ejemplo, se les representa como menos autónomos).</a:t>
            </a:r>
            <a:endParaRPr lang="en-GB" dirty="0">
              <a:cs typeface="Calibri" panose="020F0502020204030204"/>
            </a:endParaRPr>
          </a:p>
          <a:p>
            <a:endParaRPr lang="en-IE" dirty="0"/>
          </a:p>
        </p:txBody>
      </p:sp>
      <p:pic>
        <p:nvPicPr>
          <p:cNvPr id="7" name="Picture Placeholder 6" descr="A yellow sign on the side of a road&#10;&#10;Description automatically generated with medium confidence">
            <a:extLst>
              <a:ext uri="{FF2B5EF4-FFF2-40B4-BE49-F238E27FC236}">
                <a16:creationId xmlns:a16="http://schemas.microsoft.com/office/drawing/2014/main" id="{0BE5B23A-3EB3-BFBF-E047-51A7E0A386B8}"/>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b="-954"/>
          <a:stretch/>
        </p:blipFill>
        <p:spPr>
          <a:xfrm>
            <a:off x="6392300" y="-22781"/>
            <a:ext cx="5800552" cy="5903199"/>
          </a:xfrm>
        </p:spPr>
      </p:pic>
      <p:sp>
        <p:nvSpPr>
          <p:cNvPr id="5" name="Text Placeholder 7">
            <a:extLst>
              <a:ext uri="{FF2B5EF4-FFF2-40B4-BE49-F238E27FC236}">
                <a16:creationId xmlns:a16="http://schemas.microsoft.com/office/drawing/2014/main" id="{235EE04D-13E4-FFFA-B81C-F436F7312734}"/>
              </a:ext>
            </a:extLst>
          </p:cNvPr>
          <p:cNvSpPr>
            <a:spLocks noGrp="1"/>
          </p:cNvSpPr>
          <p:nvPr>
            <p:ph type="body" sz="quarter" idx="16"/>
          </p:nvPr>
        </p:nvSpPr>
        <p:spPr>
          <a:xfrm>
            <a:off x="414069" y="228600"/>
            <a:ext cx="5978231" cy="1279689"/>
          </a:xfrm>
        </p:spPr>
        <p:txBody>
          <a:bodyPr>
            <a:normAutofit/>
          </a:bodyPr>
          <a:lstStyle/>
          <a:p>
            <a:r>
              <a:rPr lang="es-ES" dirty="0"/>
              <a:t>Trampas del marketing y la marca para el mercado senior</a:t>
            </a:r>
            <a:endParaRPr lang="en-IE" dirty="0"/>
          </a:p>
        </p:txBody>
      </p:sp>
    </p:spTree>
    <p:extLst>
      <p:ext uri="{BB962C8B-B14F-4D97-AF65-F5344CB8AC3E}">
        <p14:creationId xmlns:p14="http://schemas.microsoft.com/office/powerpoint/2010/main" val="1202003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C52CCE1-C806-F27E-BED9-2C91233EEE4B}"/>
              </a:ext>
            </a:extLst>
          </p:cNvPr>
          <p:cNvSpPr>
            <a:spLocks noGrp="1"/>
          </p:cNvSpPr>
          <p:nvPr>
            <p:ph type="body" sz="quarter" idx="18"/>
          </p:nvPr>
        </p:nvSpPr>
        <p:spPr/>
        <p:txBody>
          <a:bodyPr vert="horz" lIns="91440" tIns="45720" rIns="91440" bIns="45720" rtlCol="0" anchor="t">
            <a:normAutofit/>
          </a:bodyPr>
          <a:lstStyle/>
          <a:p>
            <a:pPr marL="342900" indent="-342900">
              <a:buFont typeface="Arial" panose="020B0604020202020204" pitchFamily="34" charset="0"/>
              <a:buChar char="•"/>
            </a:pPr>
            <a:r>
              <a:rPr lang="es-ES" dirty="0"/>
              <a:t>Aumento de la intensidad de la distribución, especialmente en lugares geográficos adecuados </a:t>
            </a:r>
          </a:p>
          <a:p>
            <a:pPr marL="342900" indent="-342900">
              <a:buFont typeface="Arial" panose="020B0604020202020204" pitchFamily="34" charset="0"/>
              <a:buChar char="•"/>
            </a:pPr>
            <a:r>
              <a:rPr lang="es-ES" dirty="0"/>
              <a:t>Mejorar la </a:t>
            </a:r>
            <a:r>
              <a:rPr lang="es-ES" b="1" dirty="0"/>
              <a:t>calidad de la colocación de los productos </a:t>
            </a:r>
            <a:r>
              <a:rPr lang="es-ES" dirty="0"/>
              <a:t>en los puntos de venta </a:t>
            </a:r>
          </a:p>
          <a:p>
            <a:pPr marL="342900" indent="-342900">
              <a:buFont typeface="Arial" panose="020B0604020202020204" pitchFamily="34" charset="0"/>
              <a:buChar char="•"/>
            </a:pPr>
            <a:r>
              <a:rPr lang="es-ES" dirty="0"/>
              <a:t>Un envase de marca atractivo (tamaño de letra y de envase adecuados) </a:t>
            </a:r>
          </a:p>
          <a:p>
            <a:pPr marL="342900" indent="-342900">
              <a:buFont typeface="Arial" panose="020B0604020202020204" pitchFamily="34" charset="0"/>
              <a:buChar char="•"/>
            </a:pPr>
            <a:r>
              <a:rPr lang="es-ES" dirty="0"/>
              <a:t>Instrucciones y </a:t>
            </a:r>
            <a:r>
              <a:rPr lang="es-ES" b="1" dirty="0"/>
              <a:t>explicaciones del producto claras y fáciles de leer </a:t>
            </a:r>
          </a:p>
          <a:p>
            <a:pPr marL="342900" indent="-342900">
              <a:buFont typeface="Arial" panose="020B0604020202020204" pitchFamily="34" charset="0"/>
              <a:buChar char="•"/>
            </a:pPr>
            <a:r>
              <a:rPr lang="es-ES" b="1" dirty="0"/>
              <a:t>Promociones con y sin precio </a:t>
            </a:r>
          </a:p>
          <a:p>
            <a:pPr marL="342900" indent="-342900">
              <a:buFont typeface="Arial" panose="020B0604020202020204" pitchFamily="34" charset="0"/>
              <a:buChar char="•"/>
            </a:pPr>
            <a:r>
              <a:rPr lang="es-ES" dirty="0"/>
              <a:t>Tratar el proceso de creación de marca de forma diferente según la categoría de producto</a:t>
            </a:r>
            <a:endParaRPr lang="en-GB" dirty="0"/>
          </a:p>
        </p:txBody>
      </p:sp>
      <p:sp>
        <p:nvSpPr>
          <p:cNvPr id="3" name="Textplatzhalter 2">
            <a:extLst>
              <a:ext uri="{FF2B5EF4-FFF2-40B4-BE49-F238E27FC236}">
                <a16:creationId xmlns:a16="http://schemas.microsoft.com/office/drawing/2014/main" id="{5C001919-BB5F-CC13-0B35-42A863B55EA9}"/>
              </a:ext>
            </a:extLst>
          </p:cNvPr>
          <p:cNvSpPr>
            <a:spLocks noGrp="1"/>
          </p:cNvSpPr>
          <p:nvPr>
            <p:ph type="body" sz="quarter" idx="16"/>
          </p:nvPr>
        </p:nvSpPr>
        <p:spPr/>
        <p:txBody>
          <a:bodyPr>
            <a:normAutofit fontScale="85000" lnSpcReduction="10000"/>
          </a:bodyPr>
          <a:lstStyle/>
          <a:p>
            <a:r>
              <a:rPr lang="es-ES" dirty="0"/>
              <a:t>Aumentar el conocimiento de la marca para las personas mayores</a:t>
            </a:r>
            <a:endParaRPr lang="en-GB" dirty="0"/>
          </a:p>
        </p:txBody>
      </p:sp>
      <p:sp>
        <p:nvSpPr>
          <p:cNvPr id="4" name="Textfeld 3">
            <a:extLst>
              <a:ext uri="{FF2B5EF4-FFF2-40B4-BE49-F238E27FC236}">
                <a16:creationId xmlns:a16="http://schemas.microsoft.com/office/drawing/2014/main" id="{8C453239-F054-590A-9B59-A49EE5F42E9C}"/>
              </a:ext>
            </a:extLst>
          </p:cNvPr>
          <p:cNvSpPr txBox="1"/>
          <p:nvPr/>
        </p:nvSpPr>
        <p:spPr>
          <a:xfrm>
            <a:off x="395287" y="5363105"/>
            <a:ext cx="2586927" cy="523220"/>
          </a:xfrm>
          <a:prstGeom prst="rect">
            <a:avLst/>
          </a:prstGeom>
          <a:noFill/>
        </p:spPr>
        <p:txBody>
          <a:bodyPr wrap="none" lIns="91440" tIns="45720" rIns="91440" bIns="45720" rtlCol="0" anchor="t">
            <a:spAutoFit/>
          </a:bodyPr>
          <a:lstStyle/>
          <a:p>
            <a:r>
              <a:rPr lang="en-GB" sz="1400">
                <a:solidFill>
                  <a:srgbClr val="1188A3"/>
                </a:solidFill>
              </a:rPr>
              <a:t>Source: </a:t>
            </a:r>
            <a:r>
              <a:rPr lang="en-GB" sz="1400">
                <a:solidFill>
                  <a:srgbClr val="1188A3"/>
                </a:solidFill>
                <a:hlinkClick r:id="rId2">
                  <a:extLst>
                    <a:ext uri="{A12FA001-AC4F-418D-AE19-62706E023703}">
                      <ahyp:hlinkClr xmlns:ahyp="http://schemas.microsoft.com/office/drawing/2018/hyperlinkcolor" val="tx"/>
                    </a:ext>
                  </a:extLst>
                </a:hlinkClick>
              </a:rPr>
              <a:t>Huang &amp; </a:t>
            </a:r>
            <a:r>
              <a:rPr lang="en-GB" sz="1400" err="1">
                <a:solidFill>
                  <a:srgbClr val="1188A3"/>
                </a:solidFill>
                <a:hlinkClick r:id="rId2">
                  <a:extLst>
                    <a:ext uri="{A12FA001-AC4F-418D-AE19-62706E023703}">
                      <ahyp:hlinkClr xmlns:ahyp="http://schemas.microsoft.com/office/drawing/2018/hyperlinkcolor" val="tx"/>
                    </a:ext>
                  </a:extLst>
                </a:hlinkClick>
              </a:rPr>
              <a:t>Sarigöllü</a:t>
            </a:r>
            <a:r>
              <a:rPr lang="en-GB" sz="1400">
                <a:solidFill>
                  <a:srgbClr val="1188A3"/>
                </a:solidFill>
                <a:hlinkClick r:id="rId2"/>
              </a:rPr>
              <a:t> (2014)</a:t>
            </a:r>
          </a:p>
          <a:p>
            <a:endParaRPr lang="en-GB" sz="1400">
              <a:solidFill>
                <a:srgbClr val="1188A3"/>
              </a:solidFill>
            </a:endParaRPr>
          </a:p>
        </p:txBody>
      </p:sp>
    </p:spTree>
    <p:extLst>
      <p:ext uri="{BB962C8B-B14F-4D97-AF65-F5344CB8AC3E}">
        <p14:creationId xmlns:p14="http://schemas.microsoft.com/office/powerpoint/2010/main" val="18342653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D0E9FD-FB24-85CC-4D24-0E386EDC7972}"/>
              </a:ext>
            </a:extLst>
          </p:cNvPr>
          <p:cNvSpPr>
            <a:spLocks noGrp="1"/>
          </p:cNvSpPr>
          <p:nvPr>
            <p:ph type="body" sz="quarter" idx="16"/>
          </p:nvPr>
        </p:nvSpPr>
        <p:spPr>
          <a:xfrm>
            <a:off x="714542" y="527953"/>
            <a:ext cx="5085159" cy="582221"/>
          </a:xfrm>
        </p:spPr>
        <p:txBody>
          <a:bodyPr>
            <a:normAutofit fontScale="62500" lnSpcReduction="20000"/>
          </a:bodyPr>
          <a:lstStyle/>
          <a:p>
            <a:r>
              <a:rPr lang="es-ES" dirty="0"/>
              <a:t>Un plan de concienciación de la marca</a:t>
            </a:r>
            <a:endParaRPr lang="en-IE" dirty="0"/>
          </a:p>
        </p:txBody>
      </p:sp>
      <p:pic>
        <p:nvPicPr>
          <p:cNvPr id="8" name="Picture Placeholder 7" descr="A person reaching for a paper on a table full of paper and sticky notes">
            <a:extLst>
              <a:ext uri="{FF2B5EF4-FFF2-40B4-BE49-F238E27FC236}">
                <a16:creationId xmlns:a16="http://schemas.microsoft.com/office/drawing/2014/main" id="{6E2C24DE-88C5-3846-B07A-C1E97AD84AF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platzhalter 1">
            <a:extLst>
              <a:ext uri="{FF2B5EF4-FFF2-40B4-BE49-F238E27FC236}">
                <a16:creationId xmlns:a16="http://schemas.microsoft.com/office/drawing/2014/main" id="{49B32547-1931-9926-6844-83535564374D}"/>
              </a:ext>
            </a:extLst>
          </p:cNvPr>
          <p:cNvSpPr>
            <a:spLocks noGrp="1"/>
          </p:cNvSpPr>
          <p:nvPr>
            <p:ph type="body" sz="quarter" idx="18"/>
          </p:nvPr>
        </p:nvSpPr>
        <p:spPr>
          <a:xfrm>
            <a:off x="483577" y="1495425"/>
            <a:ext cx="5697415" cy="3867150"/>
          </a:xfrm>
        </p:spPr>
        <p:txBody>
          <a:bodyPr vert="horz" lIns="91440" tIns="45720" rIns="91440" bIns="45720" rtlCol="0" anchor="t">
            <a:normAutofit fontScale="92500" lnSpcReduction="20000"/>
          </a:bodyPr>
          <a:lstStyle/>
          <a:p>
            <a:pPr indent="0"/>
            <a:r>
              <a:rPr lang="es-ES" b="1" dirty="0"/>
              <a:t>Los principales componentes de un plan para desarrollar la conciencia de marca son </a:t>
            </a:r>
            <a:r>
              <a:rPr lang="en-GB" b="1" dirty="0"/>
              <a:t>: </a:t>
            </a:r>
            <a:endParaRPr lang="en-GB" dirty="0"/>
          </a:p>
          <a:p>
            <a:pPr marL="571500" indent="-342900">
              <a:buFont typeface="Arial" panose="020B0604020202020204" pitchFamily="34" charset="0"/>
              <a:buChar char="•"/>
            </a:pPr>
            <a:r>
              <a:rPr lang="es-ES" dirty="0"/>
              <a:t>Identificar y comprender a sus clientes objetivo</a:t>
            </a:r>
          </a:p>
          <a:p>
            <a:pPr marL="571500" indent="-342900">
              <a:buFont typeface="Arial" panose="020B0604020202020204" pitchFamily="34" charset="0"/>
              <a:buChar char="•"/>
            </a:pPr>
            <a:r>
              <a:rPr lang="es-ES" dirty="0"/>
              <a:t>Crear un nombre de empresa, un logotipo y un eslogan</a:t>
            </a:r>
          </a:p>
          <a:p>
            <a:pPr marL="571500" indent="-342900">
              <a:buFont typeface="Arial" panose="020B0604020202020204" pitchFamily="34" charset="0"/>
              <a:buChar char="•"/>
            </a:pPr>
            <a:r>
              <a:rPr lang="es-ES" dirty="0"/>
              <a:t>Añadir valor a través del embalaje, la ubicación, el servicio, los eventos especiales, etc.</a:t>
            </a:r>
            <a:r>
              <a:rPr lang="en-GB" dirty="0"/>
              <a:t>. </a:t>
            </a:r>
            <a:endParaRPr lang="en-GB" dirty="0">
              <a:cs typeface="Calibri"/>
            </a:endParaRPr>
          </a:p>
          <a:p>
            <a:pPr marL="571500" indent="-342900">
              <a:buFont typeface="Arial" panose="020B0604020202020204" pitchFamily="34" charset="0"/>
              <a:buChar char="•"/>
            </a:pPr>
            <a:r>
              <a:rPr lang="en-GB" dirty="0"/>
              <a:t>Publicidad</a:t>
            </a:r>
          </a:p>
          <a:p>
            <a:pPr marL="571500" indent="-342900">
              <a:buFont typeface="Arial" panose="020B0604020202020204" pitchFamily="34" charset="0"/>
              <a:buChar char="•"/>
            </a:pPr>
            <a:r>
              <a:rPr lang="es-ES" b="1" dirty="0"/>
              <a:t>Seguimiento postventa </a:t>
            </a:r>
            <a:r>
              <a:rPr lang="es-ES" dirty="0"/>
              <a:t>y gestión </a:t>
            </a:r>
            <a:r>
              <a:rPr lang="es-ES" b="1" dirty="0"/>
              <a:t>de las relaciones con los clientes </a:t>
            </a:r>
            <a:endParaRPr lang="en-GB" dirty="0"/>
          </a:p>
        </p:txBody>
      </p:sp>
      <p:sp>
        <p:nvSpPr>
          <p:cNvPr id="6" name="Textfeld 3">
            <a:extLst>
              <a:ext uri="{FF2B5EF4-FFF2-40B4-BE49-F238E27FC236}">
                <a16:creationId xmlns:a16="http://schemas.microsoft.com/office/drawing/2014/main" id="{EBB7B249-62E7-4E19-FA1E-3BE7B4DCBB49}"/>
              </a:ext>
            </a:extLst>
          </p:cNvPr>
          <p:cNvSpPr txBox="1"/>
          <p:nvPr/>
        </p:nvSpPr>
        <p:spPr>
          <a:xfrm>
            <a:off x="341527" y="5440049"/>
            <a:ext cx="2757550" cy="307777"/>
          </a:xfrm>
          <a:prstGeom prst="rect">
            <a:avLst/>
          </a:prstGeom>
          <a:noFill/>
        </p:spPr>
        <p:txBody>
          <a:bodyPr wrap="none" lIns="91440" tIns="45720" rIns="91440" bIns="45720" rtlCol="0" anchor="t">
            <a:spAutoFit/>
          </a:bodyPr>
          <a:lstStyle/>
          <a:p>
            <a:r>
              <a:rPr lang="en-GB" sz="1400" dirty="0">
                <a:solidFill>
                  <a:srgbClr val="1188A3"/>
                </a:solidFill>
              </a:rPr>
              <a:t>Fuente: </a:t>
            </a:r>
            <a:r>
              <a:rPr lang="en-GB" sz="1400" dirty="0">
                <a:solidFill>
                  <a:srgbClr val="1188A3"/>
                </a:solidFill>
                <a:hlinkClick r:id="rId3"/>
              </a:rPr>
              <a:t>Gustafson &amp; Chabot (2007)</a:t>
            </a:r>
          </a:p>
        </p:txBody>
      </p:sp>
    </p:spTree>
    <p:extLst>
      <p:ext uri="{BB962C8B-B14F-4D97-AF65-F5344CB8AC3E}">
        <p14:creationId xmlns:p14="http://schemas.microsoft.com/office/powerpoint/2010/main" val="35790368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eople working on ideas">
            <a:extLst>
              <a:ext uri="{FF2B5EF4-FFF2-40B4-BE49-F238E27FC236}">
                <a16:creationId xmlns:a16="http://schemas.microsoft.com/office/drawing/2014/main" id="{7BD22287-C258-9975-51AA-9CC3D498641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A169A48F-7952-4070-EB82-9F2863C367CC}"/>
              </a:ext>
            </a:extLst>
          </p:cNvPr>
          <p:cNvSpPr>
            <a:spLocks noGrp="1"/>
          </p:cNvSpPr>
          <p:nvPr>
            <p:ph type="body" sz="quarter" idx="18"/>
          </p:nvPr>
        </p:nvSpPr>
        <p:spPr/>
        <p:txBody>
          <a:bodyPr/>
          <a:lstStyle/>
          <a:p>
            <a:r>
              <a:rPr lang="es-ES" dirty="0"/>
              <a:t>He aquí algunas estrategias para AUMENTAR el conocimiento de la marca</a:t>
            </a:r>
          </a:p>
        </p:txBody>
      </p:sp>
      <p:sp>
        <p:nvSpPr>
          <p:cNvPr id="4" name="Text Placeholder 3">
            <a:extLst>
              <a:ext uri="{FF2B5EF4-FFF2-40B4-BE49-F238E27FC236}">
                <a16:creationId xmlns:a16="http://schemas.microsoft.com/office/drawing/2014/main" id="{EF9D3DAC-41C5-E9B8-B22D-910168F2511B}"/>
              </a:ext>
            </a:extLst>
          </p:cNvPr>
          <p:cNvSpPr>
            <a:spLocks noGrp="1"/>
          </p:cNvSpPr>
          <p:nvPr>
            <p:ph type="body" sz="quarter" idx="16"/>
          </p:nvPr>
        </p:nvSpPr>
        <p:spPr/>
        <p:txBody>
          <a:bodyPr vert="horz" lIns="91440" tIns="45720" rIns="91440" bIns="45720" rtlCol="0" anchor="t">
            <a:normAutofit lnSpcReduction="10000"/>
          </a:bodyPr>
          <a:lstStyle/>
          <a:p>
            <a:r>
              <a:rPr lang="en-IE" dirty="0" err="1"/>
              <a:t>Algunas</a:t>
            </a:r>
            <a:r>
              <a:rPr lang="en-IE" dirty="0"/>
              <a:t> ideas y </a:t>
            </a:r>
            <a:r>
              <a:rPr lang="en-IE" dirty="0" err="1"/>
              <a:t>consejos</a:t>
            </a:r>
            <a:r>
              <a:rPr lang="en-IE" dirty="0"/>
              <a:t>...</a:t>
            </a:r>
          </a:p>
        </p:txBody>
      </p:sp>
    </p:spTree>
    <p:extLst>
      <p:ext uri="{BB962C8B-B14F-4D97-AF65-F5344CB8AC3E}">
        <p14:creationId xmlns:p14="http://schemas.microsoft.com/office/powerpoint/2010/main" val="3586829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7">
            <a:extLst>
              <a:ext uri="{FF2B5EF4-FFF2-40B4-BE49-F238E27FC236}">
                <a16:creationId xmlns:a16="http://schemas.microsoft.com/office/drawing/2014/main" id="{31692FE6-0E90-6F7B-2B6D-6FFEBA5F158C}"/>
              </a:ext>
            </a:extLst>
          </p:cNvPr>
          <p:cNvSpPr>
            <a:spLocks noGrp="1"/>
          </p:cNvSpPr>
          <p:nvPr>
            <p:ph type="body" sz="quarter" idx="29"/>
          </p:nvPr>
        </p:nvSpPr>
        <p:spPr>
          <a:xfrm>
            <a:off x="11113" y="182761"/>
            <a:ext cx="12180887" cy="845939"/>
          </a:xfrm>
          <a:solidFill>
            <a:srgbClr val="FED100"/>
          </a:solidFill>
        </p:spPr>
        <p:txBody>
          <a:bodyPr anchor="ctr">
            <a:normAutofit/>
          </a:bodyPr>
          <a:lstStyle/>
          <a:p>
            <a:r>
              <a:rPr lang="es-ES" dirty="0"/>
              <a:t>Aumente el conocimiento de la marca de su empresa</a:t>
            </a:r>
            <a:endParaRPr lang="en-GB" dirty="0"/>
          </a:p>
        </p:txBody>
      </p:sp>
      <p:sp>
        <p:nvSpPr>
          <p:cNvPr id="10" name="Textplatzhalter 4">
            <a:extLst>
              <a:ext uri="{FF2B5EF4-FFF2-40B4-BE49-F238E27FC236}">
                <a16:creationId xmlns:a16="http://schemas.microsoft.com/office/drawing/2014/main" id="{BEEF0978-9A0B-2882-7866-8CE08BDCBF71}"/>
              </a:ext>
            </a:extLst>
          </p:cNvPr>
          <p:cNvSpPr>
            <a:spLocks noGrp="1"/>
          </p:cNvSpPr>
          <p:nvPr>
            <p:ph type="body" sz="quarter" idx="39"/>
          </p:nvPr>
        </p:nvSpPr>
        <p:spPr>
          <a:xfrm>
            <a:off x="2216151" y="2007017"/>
            <a:ext cx="2105025" cy="1237497"/>
          </a:xfrm>
        </p:spPr>
        <p:txBody>
          <a:bodyPr>
            <a:noAutofit/>
          </a:bodyPr>
          <a:lstStyle/>
          <a:p>
            <a:pPr marL="0" indent="0"/>
            <a:r>
              <a:rPr lang="es-ES" sz="2700" dirty="0">
                <a:solidFill>
                  <a:srgbClr val="1188A3"/>
                </a:solidFill>
              </a:rPr>
              <a:t>Dé a su marca una personalidad</a:t>
            </a:r>
            <a:endParaRPr lang="en-GB" sz="2700" dirty="0">
              <a:solidFill>
                <a:srgbClr val="1188A3"/>
              </a:solidFill>
            </a:endParaRPr>
          </a:p>
        </p:txBody>
      </p:sp>
      <p:sp>
        <p:nvSpPr>
          <p:cNvPr id="11" name="Textplatzhalter 1">
            <a:extLst>
              <a:ext uri="{FF2B5EF4-FFF2-40B4-BE49-F238E27FC236}">
                <a16:creationId xmlns:a16="http://schemas.microsoft.com/office/drawing/2014/main" id="{F80E4CA0-A752-0B37-4733-D2E3D1308D1F}"/>
              </a:ext>
            </a:extLst>
          </p:cNvPr>
          <p:cNvSpPr>
            <a:spLocks noGrp="1"/>
          </p:cNvSpPr>
          <p:nvPr>
            <p:ph type="body" sz="quarter" idx="35"/>
          </p:nvPr>
        </p:nvSpPr>
        <p:spPr>
          <a:xfrm>
            <a:off x="1733908" y="3727373"/>
            <a:ext cx="2829465" cy="2500897"/>
          </a:xfrm>
          <a:ln w="19050">
            <a:solidFill>
              <a:srgbClr val="FED100"/>
            </a:solidFill>
          </a:ln>
        </p:spPr>
        <p:txBody>
          <a:bodyPr>
            <a:noAutofit/>
          </a:bodyPr>
          <a:lstStyle/>
          <a:p>
            <a:pPr marL="0" indent="0"/>
            <a:r>
              <a:rPr lang="es-ES" sz="1800" dirty="0"/>
              <a:t>A los mayores les gusta tener una </a:t>
            </a:r>
            <a:r>
              <a:rPr lang="es-ES" sz="1800" b="1" dirty="0"/>
              <a:t>conexión personal</a:t>
            </a:r>
            <a:r>
              <a:rPr lang="es-ES" sz="1800" dirty="0"/>
              <a:t> con la empresa y si saben cuál es su valor</a:t>
            </a:r>
            <a:r>
              <a:rPr lang="en-GB" sz="1800" dirty="0"/>
              <a:t>. </a:t>
            </a:r>
          </a:p>
          <a:p>
            <a:pPr marL="0" indent="0"/>
            <a:r>
              <a:rPr lang="es-ES" sz="1800" dirty="0"/>
              <a:t>Cree programas de recomendación Las personas mayores confían en la familia y los amigos y son leales.</a:t>
            </a:r>
            <a:endParaRPr lang="en-GB" sz="1800" dirty="0"/>
          </a:p>
        </p:txBody>
      </p:sp>
      <p:sp>
        <p:nvSpPr>
          <p:cNvPr id="12" name="Textplatzhalter 5">
            <a:extLst>
              <a:ext uri="{FF2B5EF4-FFF2-40B4-BE49-F238E27FC236}">
                <a16:creationId xmlns:a16="http://schemas.microsoft.com/office/drawing/2014/main" id="{D5198A65-2E8D-399B-D58E-48BC6E6B2E7F}"/>
              </a:ext>
            </a:extLst>
          </p:cNvPr>
          <p:cNvSpPr>
            <a:spLocks noGrp="1"/>
          </p:cNvSpPr>
          <p:nvPr>
            <p:ph type="body" sz="quarter" idx="40"/>
          </p:nvPr>
        </p:nvSpPr>
        <p:spPr>
          <a:xfrm>
            <a:off x="4981575" y="2101136"/>
            <a:ext cx="2105025" cy="1236662"/>
          </a:xfrm>
        </p:spPr>
        <p:txBody>
          <a:bodyPr>
            <a:noAutofit/>
          </a:bodyPr>
          <a:lstStyle/>
          <a:p>
            <a:pPr marL="0" indent="0"/>
            <a:r>
              <a:rPr lang="es-ES" sz="2700" dirty="0">
                <a:solidFill>
                  <a:srgbClr val="1188A3"/>
                </a:solidFill>
              </a:rPr>
              <a:t>Utilizar el marketing de influencias</a:t>
            </a:r>
            <a:endParaRPr lang="en-GB" sz="2700" dirty="0">
              <a:solidFill>
                <a:srgbClr val="1188A3"/>
              </a:solidFill>
            </a:endParaRPr>
          </a:p>
        </p:txBody>
      </p:sp>
      <p:sp>
        <p:nvSpPr>
          <p:cNvPr id="13" name="Textplatzhalter 2">
            <a:extLst>
              <a:ext uri="{FF2B5EF4-FFF2-40B4-BE49-F238E27FC236}">
                <a16:creationId xmlns:a16="http://schemas.microsoft.com/office/drawing/2014/main" id="{3EA110C0-C368-33EB-81BD-E5D4172E20DB}"/>
              </a:ext>
            </a:extLst>
          </p:cNvPr>
          <p:cNvSpPr>
            <a:spLocks noGrp="1"/>
          </p:cNvSpPr>
          <p:nvPr>
            <p:ph type="body" sz="quarter" idx="36"/>
          </p:nvPr>
        </p:nvSpPr>
        <p:spPr>
          <a:xfrm>
            <a:off x="4671112" y="3727373"/>
            <a:ext cx="2725947" cy="2500897"/>
          </a:xfrm>
          <a:ln w="19050">
            <a:solidFill>
              <a:srgbClr val="FED100"/>
            </a:solidFill>
          </a:ln>
        </p:spPr>
        <p:txBody>
          <a:bodyPr>
            <a:noAutofit/>
          </a:bodyPr>
          <a:lstStyle/>
          <a:p>
            <a:pPr marL="0"/>
            <a:r>
              <a:rPr lang="es-ES" sz="1800" dirty="0"/>
              <a:t>El marketing de </a:t>
            </a:r>
            <a:r>
              <a:rPr lang="es-ES" sz="1800" dirty="0" err="1"/>
              <a:t>influencers</a:t>
            </a:r>
            <a:r>
              <a:rPr lang="es-ES" sz="1800" dirty="0"/>
              <a:t> también se puede utilizar para los mayores, por ejemplo en blogs o en las redes sociales, pero </a:t>
            </a:r>
            <a:r>
              <a:rPr lang="es-ES" sz="1800" b="1" dirty="0"/>
              <a:t>los </a:t>
            </a:r>
            <a:r>
              <a:rPr lang="es-ES" sz="1800" b="1" dirty="0" err="1"/>
              <a:t>influencers</a:t>
            </a:r>
            <a:r>
              <a:rPr lang="es-ES" sz="1800" b="1" dirty="0"/>
              <a:t> deben ser personas con las que los mayores conecten</a:t>
            </a:r>
            <a:r>
              <a:rPr lang="es-ES" sz="1800" dirty="0"/>
              <a:t>. Se aconseja, </a:t>
            </a:r>
            <a:r>
              <a:rPr lang="es-ES" sz="1800" dirty="0" err="1"/>
              <a:t>cear</a:t>
            </a:r>
            <a:r>
              <a:rPr lang="es-ES" sz="1800" dirty="0"/>
              <a:t> más contenido de vídeo</a:t>
            </a:r>
            <a:endParaRPr lang="en-GB" sz="1800" dirty="0"/>
          </a:p>
        </p:txBody>
      </p:sp>
      <p:sp>
        <p:nvSpPr>
          <p:cNvPr id="14" name="Textplatzhalter 6">
            <a:extLst>
              <a:ext uri="{FF2B5EF4-FFF2-40B4-BE49-F238E27FC236}">
                <a16:creationId xmlns:a16="http://schemas.microsoft.com/office/drawing/2014/main" id="{3F23EF6A-62C8-252B-5184-DB395A74E6B4}"/>
              </a:ext>
            </a:extLst>
          </p:cNvPr>
          <p:cNvSpPr>
            <a:spLocks noGrp="1"/>
          </p:cNvSpPr>
          <p:nvPr>
            <p:ph type="body" sz="quarter" idx="41"/>
          </p:nvPr>
        </p:nvSpPr>
        <p:spPr>
          <a:xfrm>
            <a:off x="7870826" y="1914005"/>
            <a:ext cx="1936333" cy="1237497"/>
          </a:xfrm>
        </p:spPr>
        <p:txBody>
          <a:bodyPr>
            <a:noAutofit/>
          </a:bodyPr>
          <a:lstStyle/>
          <a:p>
            <a:pPr marL="0"/>
            <a:r>
              <a:rPr lang="es-ES" sz="2600" dirty="0">
                <a:solidFill>
                  <a:srgbClr val="1188A3"/>
                </a:solidFill>
              </a:rPr>
              <a:t>Utilizar el marketing de contenidos</a:t>
            </a:r>
          </a:p>
          <a:p>
            <a:pPr marL="0"/>
            <a:endParaRPr lang="en-GB" sz="2800" dirty="0">
              <a:solidFill>
                <a:srgbClr val="1188A3"/>
              </a:solidFill>
            </a:endParaRPr>
          </a:p>
        </p:txBody>
      </p:sp>
      <p:sp>
        <p:nvSpPr>
          <p:cNvPr id="15" name="Textplatzhalter 3">
            <a:extLst>
              <a:ext uri="{FF2B5EF4-FFF2-40B4-BE49-F238E27FC236}">
                <a16:creationId xmlns:a16="http://schemas.microsoft.com/office/drawing/2014/main" id="{EFAE7E87-8616-D974-6D41-A28CD8406D0C}"/>
              </a:ext>
            </a:extLst>
          </p:cNvPr>
          <p:cNvSpPr>
            <a:spLocks noGrp="1"/>
          </p:cNvSpPr>
          <p:nvPr>
            <p:ph type="body" sz="quarter" idx="37"/>
          </p:nvPr>
        </p:nvSpPr>
        <p:spPr>
          <a:xfrm>
            <a:off x="7504798" y="3727373"/>
            <a:ext cx="2725947" cy="2500897"/>
          </a:xfrm>
          <a:ln w="19050">
            <a:solidFill>
              <a:srgbClr val="FED100"/>
            </a:solidFill>
          </a:ln>
        </p:spPr>
        <p:txBody>
          <a:bodyPr>
            <a:noAutofit/>
          </a:bodyPr>
          <a:lstStyle/>
          <a:p>
            <a:pPr marL="0" indent="0"/>
            <a:r>
              <a:rPr lang="es-ES" sz="1800" dirty="0"/>
              <a:t>Recuerde que también debe centrarse en las </a:t>
            </a:r>
            <a:r>
              <a:rPr lang="es-ES" sz="1800" b="1" dirty="0"/>
              <a:t>campañas fuera de línea</a:t>
            </a:r>
          </a:p>
          <a:p>
            <a:pPr marL="0" indent="0"/>
            <a:r>
              <a:rPr lang="es-ES" sz="1800" dirty="0"/>
              <a:t>Especialmente para las personas mayores, el mundo personal offline sigue siendo muy importante a tener en cuenta.</a:t>
            </a:r>
            <a:endParaRPr lang="en-GB" sz="1800" dirty="0"/>
          </a:p>
        </p:txBody>
      </p:sp>
      <p:sp>
        <p:nvSpPr>
          <p:cNvPr id="16" name="Textfeld 8">
            <a:extLst>
              <a:ext uri="{FF2B5EF4-FFF2-40B4-BE49-F238E27FC236}">
                <a16:creationId xmlns:a16="http://schemas.microsoft.com/office/drawing/2014/main" id="{63A5BD83-3953-18AE-4BEF-EA2813440C74}"/>
              </a:ext>
            </a:extLst>
          </p:cNvPr>
          <p:cNvSpPr txBox="1"/>
          <p:nvPr/>
        </p:nvSpPr>
        <p:spPr>
          <a:xfrm>
            <a:off x="102478" y="6460896"/>
            <a:ext cx="3076099" cy="307777"/>
          </a:xfrm>
          <a:prstGeom prst="rect">
            <a:avLst/>
          </a:prstGeom>
          <a:noFill/>
        </p:spPr>
        <p:txBody>
          <a:bodyPr wrap="none" rtlCol="0">
            <a:spAutoFit/>
          </a:bodyPr>
          <a:lstStyle/>
          <a:p>
            <a:r>
              <a:rPr lang="en-GB" sz="1400">
                <a:solidFill>
                  <a:srgbClr val="1188A3"/>
                </a:solidFill>
              </a:rPr>
              <a:t>Sources: </a:t>
            </a:r>
            <a:r>
              <a:rPr lang="en-GB" sz="1400" err="1">
                <a:solidFill>
                  <a:srgbClr val="1188A3"/>
                </a:solidFill>
                <a:hlinkClick r:id="rId2">
                  <a:extLst>
                    <a:ext uri="{A12FA001-AC4F-418D-AE19-62706E023703}">
                      <ahyp:hlinkClr xmlns:ahyp="http://schemas.microsoft.com/office/drawing/2018/hyperlinkcolor" val="tx"/>
                    </a:ext>
                  </a:extLst>
                </a:hlinkClick>
              </a:rPr>
              <a:t>Voxco</a:t>
            </a:r>
            <a:r>
              <a:rPr lang="en-GB" sz="1400">
                <a:solidFill>
                  <a:srgbClr val="1188A3"/>
                </a:solidFill>
                <a:hlinkClick r:id="rId2">
                  <a:extLst>
                    <a:ext uri="{A12FA001-AC4F-418D-AE19-62706E023703}">
                      <ahyp:hlinkClr xmlns:ahyp="http://schemas.microsoft.com/office/drawing/2018/hyperlinkcolor" val="tx"/>
                    </a:ext>
                  </a:extLst>
                </a:hlinkClick>
              </a:rPr>
              <a:t> (2021); </a:t>
            </a:r>
            <a:r>
              <a:rPr lang="en-GB" sz="1400" err="1">
                <a:solidFill>
                  <a:srgbClr val="1188A3"/>
                </a:solidFill>
                <a:hlinkClick r:id="rId3">
                  <a:extLst>
                    <a:ext uri="{A12FA001-AC4F-418D-AE19-62706E023703}">
                      <ahyp:hlinkClr xmlns:ahyp="http://schemas.microsoft.com/office/drawing/2018/hyperlinkcolor" val="tx"/>
                    </a:ext>
                  </a:extLst>
                </a:hlinkClick>
              </a:rPr>
              <a:t>Walgrove</a:t>
            </a:r>
            <a:r>
              <a:rPr lang="en-GB" sz="1400">
                <a:solidFill>
                  <a:srgbClr val="1188A3"/>
                </a:solidFill>
                <a:hlinkClick r:id="rId3">
                  <a:extLst>
                    <a:ext uri="{A12FA001-AC4F-418D-AE19-62706E023703}">
                      <ahyp:hlinkClr xmlns:ahyp="http://schemas.microsoft.com/office/drawing/2018/hyperlinkcolor" val="tx"/>
                    </a:ext>
                  </a:extLst>
                </a:hlinkClick>
              </a:rPr>
              <a:t> (2020)</a:t>
            </a:r>
            <a:endParaRPr lang="en-GB" sz="1400">
              <a:solidFill>
                <a:srgbClr val="1188A3"/>
              </a:solidFill>
            </a:endParaRPr>
          </a:p>
        </p:txBody>
      </p:sp>
      <p:sp>
        <p:nvSpPr>
          <p:cNvPr id="17" name="TextBox 16">
            <a:extLst>
              <a:ext uri="{FF2B5EF4-FFF2-40B4-BE49-F238E27FC236}">
                <a16:creationId xmlns:a16="http://schemas.microsoft.com/office/drawing/2014/main" id="{D87714CE-EE18-BD17-BE50-984D74D138C3}"/>
              </a:ext>
            </a:extLst>
          </p:cNvPr>
          <p:cNvSpPr txBox="1"/>
          <p:nvPr/>
        </p:nvSpPr>
        <p:spPr>
          <a:xfrm>
            <a:off x="4889208" y="6305907"/>
            <a:ext cx="2289756" cy="369332"/>
          </a:xfrm>
          <a:prstGeom prst="rect">
            <a:avLst/>
          </a:prstGeom>
          <a:solidFill>
            <a:schemeClr val="bg1"/>
          </a:solidFill>
        </p:spPr>
        <p:txBody>
          <a:bodyPr wrap="square" rtlCol="0">
            <a:spAutoFit/>
          </a:bodyPr>
          <a:lstStyle/>
          <a:p>
            <a:endParaRPr lang="en-IE"/>
          </a:p>
        </p:txBody>
      </p:sp>
    </p:spTree>
    <p:extLst>
      <p:ext uri="{BB962C8B-B14F-4D97-AF65-F5344CB8AC3E}">
        <p14:creationId xmlns:p14="http://schemas.microsoft.com/office/powerpoint/2010/main" val="22249223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B45377F-A13B-E8D1-6469-8965600681E0}"/>
              </a:ext>
            </a:extLst>
          </p:cNvPr>
          <p:cNvSpPr>
            <a:spLocks noGrp="1"/>
          </p:cNvSpPr>
          <p:nvPr>
            <p:ph type="body" sz="quarter" idx="18"/>
          </p:nvPr>
        </p:nvSpPr>
        <p:spPr/>
        <p:txBody>
          <a:bodyPr vert="horz" lIns="91440" tIns="45720" rIns="91440" bIns="45720" rtlCol="0" anchor="t">
            <a:normAutofit/>
          </a:bodyPr>
          <a:lstStyle/>
          <a:p>
            <a:pPr marL="342900" indent="-342900">
              <a:buFont typeface="Arial" panose="020B0604020202020204" pitchFamily="34" charset="0"/>
              <a:buChar char="•"/>
            </a:pPr>
            <a:r>
              <a:rPr lang="es-ES" dirty="0"/>
              <a:t>Los datos indican que los anuncios de audio de menos de 10 segundos son una opción viable para dar a conocer el nombre de una marca, el nombre de un producto y la ubicación de la empresa</a:t>
            </a:r>
          </a:p>
          <a:p>
            <a:pPr marL="342900" indent="-342900">
              <a:buFont typeface="Arial" panose="020B0604020202020204" pitchFamily="34" charset="0"/>
              <a:buChar char="•"/>
            </a:pPr>
            <a:r>
              <a:rPr lang="es-ES" dirty="0"/>
              <a:t>Los anuncios de audio pueden dejar una impresión incluso cuando el oyente está ocupado en otras tareas, como conducir o cocinar, etc.</a:t>
            </a:r>
            <a:endParaRPr lang="en-GB" dirty="0"/>
          </a:p>
        </p:txBody>
      </p:sp>
      <p:sp>
        <p:nvSpPr>
          <p:cNvPr id="3" name="Textplatzhalter 2">
            <a:extLst>
              <a:ext uri="{FF2B5EF4-FFF2-40B4-BE49-F238E27FC236}">
                <a16:creationId xmlns:a16="http://schemas.microsoft.com/office/drawing/2014/main" id="{626AF096-8E53-6133-B301-8E2CE6F6AB6D}"/>
              </a:ext>
            </a:extLst>
          </p:cNvPr>
          <p:cNvSpPr>
            <a:spLocks noGrp="1"/>
          </p:cNvSpPr>
          <p:nvPr>
            <p:ph type="body" sz="quarter" idx="16"/>
          </p:nvPr>
        </p:nvSpPr>
        <p:spPr>
          <a:xfrm>
            <a:off x="734715" y="236692"/>
            <a:ext cx="5085159" cy="996593"/>
          </a:xfrm>
        </p:spPr>
        <p:txBody>
          <a:bodyPr vert="horz" lIns="91440" tIns="45720" rIns="91440" bIns="45720" rtlCol="0" anchor="t">
            <a:noAutofit/>
          </a:bodyPr>
          <a:lstStyle/>
          <a:p>
            <a:r>
              <a:rPr lang="es-ES" sz="2600" dirty="0"/>
              <a:t>Los anuncios de audio como ejemplo de marketing de contenidos</a:t>
            </a:r>
            <a:endParaRPr lang="en-GB" sz="2600" dirty="0"/>
          </a:p>
        </p:txBody>
      </p:sp>
      <p:sp>
        <p:nvSpPr>
          <p:cNvPr id="5" name="Textfeld 4">
            <a:extLst>
              <a:ext uri="{FF2B5EF4-FFF2-40B4-BE49-F238E27FC236}">
                <a16:creationId xmlns:a16="http://schemas.microsoft.com/office/drawing/2014/main" id="{79C63AD8-523E-853A-3913-2B6174A5B2C1}"/>
              </a:ext>
            </a:extLst>
          </p:cNvPr>
          <p:cNvSpPr txBox="1"/>
          <p:nvPr/>
        </p:nvSpPr>
        <p:spPr>
          <a:xfrm>
            <a:off x="342900" y="5440049"/>
            <a:ext cx="2287421" cy="307777"/>
          </a:xfrm>
          <a:prstGeom prst="rect">
            <a:avLst/>
          </a:prstGeom>
          <a:noFill/>
        </p:spPr>
        <p:txBody>
          <a:bodyPr wrap="none" rtlCol="0">
            <a:spAutoFit/>
          </a:bodyPr>
          <a:lstStyle/>
          <a:p>
            <a:r>
              <a:rPr lang="en-GB" sz="1400">
                <a:solidFill>
                  <a:srgbClr val="1188A3"/>
                </a:solidFill>
              </a:rPr>
              <a:t>Source: </a:t>
            </a:r>
            <a:r>
              <a:rPr lang="en-GB" sz="1400">
                <a:solidFill>
                  <a:srgbClr val="1188A3"/>
                </a:solidFill>
                <a:hlinkClick r:id="rId2">
                  <a:extLst>
                    <a:ext uri="{A12FA001-AC4F-418D-AE19-62706E023703}">
                      <ahyp:hlinkClr xmlns:ahyp="http://schemas.microsoft.com/office/drawing/2018/hyperlinkcolor" val="tx"/>
                    </a:ext>
                  </a:extLst>
                </a:hlinkClick>
              </a:rPr>
              <a:t>Johnson et al. (2021)</a:t>
            </a:r>
            <a:endParaRPr lang="en-GB" sz="1400">
              <a:solidFill>
                <a:srgbClr val="1188A3"/>
              </a:solidFill>
            </a:endParaRPr>
          </a:p>
        </p:txBody>
      </p:sp>
      <p:pic>
        <p:nvPicPr>
          <p:cNvPr id="5122" name="Picture 2" descr="Eingeschaltetes Schwarzes Samsung Smartphone Zwischen Kopfhörern">
            <a:extLst>
              <a:ext uri="{FF2B5EF4-FFF2-40B4-BE49-F238E27FC236}">
                <a16:creationId xmlns:a16="http://schemas.microsoft.com/office/drawing/2014/main" id="{C8A66CB2-EDE0-4F65-6C65-54F43C2F3123}"/>
              </a:ext>
            </a:extLst>
          </p:cNvPr>
          <p:cNvPicPr>
            <a:picLocks noGrp="1" noChangeAspect="1" noChangeArrowheads="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618311B-22CA-C76D-8128-B9D8F966A850}"/>
              </a:ext>
            </a:extLst>
          </p:cNvPr>
          <p:cNvSpPr txBox="1"/>
          <p:nvPr/>
        </p:nvSpPr>
        <p:spPr>
          <a:xfrm>
            <a:off x="4393324" y="5288340"/>
            <a:ext cx="7563859" cy="1569660"/>
          </a:xfrm>
          <a:prstGeom prst="rect">
            <a:avLst/>
          </a:prstGeom>
          <a:solidFill>
            <a:srgbClr val="FED100"/>
          </a:solidFill>
        </p:spPr>
        <p:txBody>
          <a:bodyPr wrap="square" lIns="91440" tIns="45720" rIns="91440" bIns="45720" rtlCol="0" anchor="t">
            <a:spAutoFit/>
          </a:bodyPr>
          <a:lstStyle/>
          <a:p>
            <a:r>
              <a:rPr lang="es-ES" sz="2400" dirty="0">
                <a:solidFill>
                  <a:srgbClr val="000000"/>
                </a:solidFill>
              </a:rPr>
              <a:t>Según un </a:t>
            </a:r>
            <a:r>
              <a:rPr lang="es-ES" sz="2400" dirty="0">
                <a:solidFill>
                  <a:srgbClr val="000000"/>
                </a:solidFill>
                <a:hlinkClick r:id="rId4"/>
              </a:rPr>
              <a:t>informe</a:t>
            </a:r>
            <a:r>
              <a:rPr lang="es-ES" sz="2400" dirty="0">
                <a:solidFill>
                  <a:srgbClr val="000000"/>
                </a:solidFill>
              </a:rPr>
              <a:t> de Deloitte, </a:t>
            </a:r>
            <a:r>
              <a:rPr lang="es-ES" sz="2400" b="1" dirty="0">
                <a:solidFill>
                  <a:srgbClr val="000000"/>
                </a:solidFill>
              </a:rPr>
              <a:t>el 66% </a:t>
            </a:r>
            <a:r>
              <a:rPr lang="es-ES" sz="2400" dirty="0">
                <a:solidFill>
                  <a:srgbClr val="000000"/>
                </a:solidFill>
              </a:rPr>
              <a:t>de las personas de entre 55 y 75 años escuchan la radio porque es: gratis, es fácil, les gusta tener compañía (sobre todo los que viven solos, ya que suele haber personas reales al otro lado)</a:t>
            </a:r>
            <a:endParaRPr lang="en-IE" sz="2400" dirty="0">
              <a:solidFill>
                <a:srgbClr val="000000"/>
              </a:solidFill>
            </a:endParaRPr>
          </a:p>
        </p:txBody>
      </p:sp>
    </p:spTree>
    <p:extLst>
      <p:ext uri="{BB962C8B-B14F-4D97-AF65-F5344CB8AC3E}">
        <p14:creationId xmlns:p14="http://schemas.microsoft.com/office/powerpoint/2010/main" val="8431274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E9BDDD-6EBC-1D31-2D23-60A56FAEF333}"/>
              </a:ext>
            </a:extLst>
          </p:cNvPr>
          <p:cNvSpPr>
            <a:spLocks noGrp="1"/>
          </p:cNvSpPr>
          <p:nvPr>
            <p:ph type="body" sz="quarter" idx="16"/>
          </p:nvPr>
        </p:nvSpPr>
        <p:spPr>
          <a:xfrm>
            <a:off x="2149154" y="934084"/>
            <a:ext cx="5301128" cy="2829024"/>
          </a:xfrm>
        </p:spPr>
        <p:txBody>
          <a:bodyPr vert="horz" lIns="91440" tIns="45720" rIns="91440" bIns="45720" rtlCol="0" anchor="t">
            <a:normAutofit/>
          </a:bodyPr>
          <a:lstStyle/>
          <a:p>
            <a:r>
              <a:rPr lang="es-ES" dirty="0"/>
              <a:t>Resumen/Mensajes clave para llevar a casa</a:t>
            </a:r>
          </a:p>
        </p:txBody>
      </p:sp>
      <p:sp>
        <p:nvSpPr>
          <p:cNvPr id="3" name="Text Placeholder 2">
            <a:extLst>
              <a:ext uri="{FF2B5EF4-FFF2-40B4-BE49-F238E27FC236}">
                <a16:creationId xmlns:a16="http://schemas.microsoft.com/office/drawing/2014/main" id="{753C5C44-6378-B293-545B-70CC0D146774}"/>
              </a:ext>
            </a:extLst>
          </p:cNvPr>
          <p:cNvSpPr>
            <a:spLocks noGrp="1"/>
          </p:cNvSpPr>
          <p:nvPr>
            <p:ph type="body" sz="quarter" idx="17"/>
          </p:nvPr>
        </p:nvSpPr>
        <p:spPr/>
        <p:txBody>
          <a:bodyPr>
            <a:normAutofit fontScale="85000" lnSpcReduction="20000"/>
          </a:bodyPr>
          <a:lstStyle/>
          <a:p>
            <a:r>
              <a:rPr lang="en-IE"/>
              <a:t> 5</a:t>
            </a:r>
          </a:p>
        </p:txBody>
      </p:sp>
    </p:spTree>
    <p:extLst>
      <p:ext uri="{BB962C8B-B14F-4D97-AF65-F5344CB8AC3E}">
        <p14:creationId xmlns:p14="http://schemas.microsoft.com/office/powerpoint/2010/main" val="817303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39C9AE-89E8-47E7-9995-4250268F26F7}"/>
              </a:ext>
            </a:extLst>
          </p:cNvPr>
          <p:cNvSpPr>
            <a:spLocks noGrp="1"/>
          </p:cNvSpPr>
          <p:nvPr>
            <p:ph type="body" sz="quarter" idx="16"/>
          </p:nvPr>
        </p:nvSpPr>
        <p:spPr>
          <a:xfrm>
            <a:off x="11788" y="453441"/>
            <a:ext cx="10946921" cy="582221"/>
          </a:xfrm>
          <a:solidFill>
            <a:srgbClr val="85D2E1"/>
          </a:solidFill>
        </p:spPr>
        <p:txBody>
          <a:bodyPr vert="horz" lIns="91440" tIns="45720" rIns="91440" bIns="45720" rtlCol="0" anchor="t">
            <a:noAutofit/>
          </a:bodyPr>
          <a:lstStyle/>
          <a:p>
            <a:r>
              <a:rPr lang="en-IE" dirty="0">
                <a:latin typeface="Calibri"/>
                <a:cs typeface="Calibri"/>
              </a:rPr>
              <a:t>	</a:t>
            </a:r>
            <a:r>
              <a:rPr lang="es-ES" sz="2400" dirty="0">
                <a:latin typeface="Calibri"/>
                <a:cs typeface="Calibri"/>
              </a:rPr>
              <a:t> Sugerencias para la comercialización en el mercado de alimentos plateados</a:t>
            </a:r>
            <a:endParaRPr lang="en-IE" sz="2400" dirty="0"/>
          </a:p>
        </p:txBody>
      </p:sp>
      <p:sp>
        <p:nvSpPr>
          <p:cNvPr id="3" name="Text Placeholder 2">
            <a:extLst>
              <a:ext uri="{FF2B5EF4-FFF2-40B4-BE49-F238E27FC236}">
                <a16:creationId xmlns:a16="http://schemas.microsoft.com/office/drawing/2014/main" id="{DD0D3F47-6B7F-40C5-8AFB-3E646AFFE2DC}"/>
              </a:ext>
            </a:extLst>
          </p:cNvPr>
          <p:cNvSpPr>
            <a:spLocks noGrp="1"/>
          </p:cNvSpPr>
          <p:nvPr>
            <p:ph type="body" sz="quarter" idx="21"/>
          </p:nvPr>
        </p:nvSpPr>
        <p:spPr>
          <a:xfrm>
            <a:off x="2225105" y="2957863"/>
            <a:ext cx="2093228" cy="1202080"/>
          </a:xfrm>
        </p:spPr>
        <p:txBody>
          <a:bodyPr>
            <a:noAutofit/>
          </a:bodyPr>
          <a:lstStyle/>
          <a:p>
            <a:pPr marL="0" indent="0"/>
            <a:r>
              <a:rPr lang="es-ES" sz="1800" dirty="0"/>
              <a:t>Promueva los valores de su </a:t>
            </a:r>
            <a:r>
              <a:rPr lang="es-ES" sz="1800" b="1" dirty="0"/>
              <a:t>empresa para que los clientes </a:t>
            </a:r>
            <a:r>
              <a:rPr lang="es-ES" sz="1800" dirty="0"/>
              <a:t>se identifiquen con ellos</a:t>
            </a:r>
          </a:p>
        </p:txBody>
      </p:sp>
      <p:sp>
        <p:nvSpPr>
          <p:cNvPr id="4" name="Text Placeholder 3">
            <a:extLst>
              <a:ext uri="{FF2B5EF4-FFF2-40B4-BE49-F238E27FC236}">
                <a16:creationId xmlns:a16="http://schemas.microsoft.com/office/drawing/2014/main" id="{1D63A1C9-A9C7-4052-945A-8BB81BE589B5}"/>
              </a:ext>
            </a:extLst>
          </p:cNvPr>
          <p:cNvSpPr>
            <a:spLocks noGrp="1"/>
          </p:cNvSpPr>
          <p:nvPr>
            <p:ph type="body" sz="quarter" idx="38"/>
          </p:nvPr>
        </p:nvSpPr>
        <p:spPr>
          <a:xfrm>
            <a:off x="4544654" y="2954989"/>
            <a:ext cx="2093228" cy="1202080"/>
          </a:xfrm>
        </p:spPr>
        <p:txBody>
          <a:bodyPr vert="horz" lIns="91440" tIns="45720" rIns="91440" bIns="45720" rtlCol="0" anchor="t">
            <a:noAutofit/>
          </a:bodyPr>
          <a:lstStyle/>
          <a:p>
            <a:pPr marL="0" indent="0"/>
            <a:r>
              <a:rPr lang="es-ES" sz="1800" dirty="0"/>
              <a:t>Aprovecha cualquier evento </a:t>
            </a:r>
            <a:r>
              <a:rPr lang="es-ES" sz="1800" b="1" dirty="0"/>
              <a:t>local gratuito</a:t>
            </a:r>
            <a:r>
              <a:rPr lang="es-ES" sz="1800" dirty="0"/>
              <a:t>, que generará cierto interés</a:t>
            </a:r>
          </a:p>
        </p:txBody>
      </p:sp>
      <p:sp>
        <p:nvSpPr>
          <p:cNvPr id="5" name="Text Placeholder 4">
            <a:extLst>
              <a:ext uri="{FF2B5EF4-FFF2-40B4-BE49-F238E27FC236}">
                <a16:creationId xmlns:a16="http://schemas.microsoft.com/office/drawing/2014/main" id="{52B6502F-69A0-4B04-BAE0-B33912D0E720}"/>
              </a:ext>
            </a:extLst>
          </p:cNvPr>
          <p:cNvSpPr>
            <a:spLocks noGrp="1"/>
          </p:cNvSpPr>
          <p:nvPr>
            <p:ph type="body" sz="quarter" idx="39"/>
          </p:nvPr>
        </p:nvSpPr>
        <p:spPr>
          <a:xfrm>
            <a:off x="6849759" y="2942491"/>
            <a:ext cx="2287292" cy="1202080"/>
          </a:xfrm>
        </p:spPr>
        <p:txBody>
          <a:bodyPr>
            <a:noAutofit/>
          </a:bodyPr>
          <a:lstStyle/>
          <a:p>
            <a:pPr marL="0" indent="0"/>
            <a:r>
              <a:rPr lang="es-ES" sz="1700" dirty="0"/>
              <a:t>Disponer de un </a:t>
            </a:r>
            <a:r>
              <a:rPr lang="es-ES" sz="1700" b="1" dirty="0"/>
              <a:t>sólido departamento de atención</a:t>
            </a:r>
            <a:r>
              <a:rPr lang="es-ES" sz="1700" dirty="0"/>
              <a:t> al cliente al que los clientes mayores se sientan cómodos dirigiéndose</a:t>
            </a:r>
            <a:endParaRPr lang="en-GB" sz="1700" dirty="0"/>
          </a:p>
        </p:txBody>
      </p:sp>
      <p:sp>
        <p:nvSpPr>
          <p:cNvPr id="6" name="Text Placeholder 5">
            <a:extLst>
              <a:ext uri="{FF2B5EF4-FFF2-40B4-BE49-F238E27FC236}">
                <a16:creationId xmlns:a16="http://schemas.microsoft.com/office/drawing/2014/main" id="{EE4C8169-A6ED-42B8-B6D6-37F6E6E5DD00}"/>
              </a:ext>
            </a:extLst>
          </p:cNvPr>
          <p:cNvSpPr>
            <a:spLocks noGrp="1"/>
          </p:cNvSpPr>
          <p:nvPr>
            <p:ph type="body" sz="quarter" idx="40"/>
          </p:nvPr>
        </p:nvSpPr>
        <p:spPr>
          <a:xfrm>
            <a:off x="9206604" y="2942491"/>
            <a:ext cx="2099730" cy="1202080"/>
          </a:xfrm>
        </p:spPr>
        <p:txBody>
          <a:bodyPr>
            <a:normAutofit lnSpcReduction="10000"/>
          </a:bodyPr>
          <a:lstStyle/>
          <a:p>
            <a:pPr marL="0" indent="0"/>
            <a:r>
              <a:rPr lang="es-ES" sz="1800" dirty="0"/>
              <a:t>Ofrecer una </a:t>
            </a:r>
            <a:r>
              <a:rPr lang="es-ES" sz="1800" b="1" dirty="0"/>
              <a:t>comparación</a:t>
            </a:r>
            <a:r>
              <a:rPr lang="es-ES" sz="1800" dirty="0"/>
              <a:t> con un producto más antiguo que ya existe en el mercado</a:t>
            </a:r>
            <a:endParaRPr lang="en-GB" sz="1800" dirty="0"/>
          </a:p>
        </p:txBody>
      </p:sp>
      <p:sp>
        <p:nvSpPr>
          <p:cNvPr id="7" name="Text Placeholder 6">
            <a:extLst>
              <a:ext uri="{FF2B5EF4-FFF2-40B4-BE49-F238E27FC236}">
                <a16:creationId xmlns:a16="http://schemas.microsoft.com/office/drawing/2014/main" id="{8D5AA7B4-70FF-4B4A-924B-6F7D23B41BF8}"/>
              </a:ext>
            </a:extLst>
          </p:cNvPr>
          <p:cNvSpPr>
            <a:spLocks noGrp="1"/>
          </p:cNvSpPr>
          <p:nvPr>
            <p:ph type="body" sz="quarter" idx="34"/>
          </p:nvPr>
        </p:nvSpPr>
        <p:spPr>
          <a:xfrm>
            <a:off x="3550197" y="4391784"/>
            <a:ext cx="695250" cy="734798"/>
          </a:xfrm>
        </p:spPr>
        <p:txBody>
          <a:bodyPr>
            <a:normAutofit lnSpcReduction="10000"/>
          </a:bodyPr>
          <a:lstStyle/>
          <a:p>
            <a:r>
              <a:rPr lang="en-IE"/>
              <a:t>1</a:t>
            </a:r>
          </a:p>
        </p:txBody>
      </p:sp>
      <p:sp>
        <p:nvSpPr>
          <p:cNvPr id="8" name="Text Placeholder 7">
            <a:extLst>
              <a:ext uri="{FF2B5EF4-FFF2-40B4-BE49-F238E27FC236}">
                <a16:creationId xmlns:a16="http://schemas.microsoft.com/office/drawing/2014/main" id="{1E652F01-9471-43DE-8396-1BA29F665B7C}"/>
              </a:ext>
            </a:extLst>
          </p:cNvPr>
          <p:cNvSpPr>
            <a:spLocks noGrp="1"/>
          </p:cNvSpPr>
          <p:nvPr>
            <p:ph type="body" sz="quarter" idx="35"/>
          </p:nvPr>
        </p:nvSpPr>
        <p:spPr>
          <a:xfrm>
            <a:off x="5867076" y="4391784"/>
            <a:ext cx="695250" cy="734798"/>
          </a:xfrm>
        </p:spPr>
        <p:txBody>
          <a:bodyPr>
            <a:normAutofit lnSpcReduction="10000"/>
          </a:bodyPr>
          <a:lstStyle/>
          <a:p>
            <a:r>
              <a:rPr lang="en-IE"/>
              <a:t>2</a:t>
            </a:r>
          </a:p>
        </p:txBody>
      </p:sp>
      <p:sp>
        <p:nvSpPr>
          <p:cNvPr id="9" name="Text Placeholder 8">
            <a:extLst>
              <a:ext uri="{FF2B5EF4-FFF2-40B4-BE49-F238E27FC236}">
                <a16:creationId xmlns:a16="http://schemas.microsoft.com/office/drawing/2014/main" id="{BC1FCFCE-F8B5-4E70-BF6B-4E5C1D7C3AFC}"/>
              </a:ext>
            </a:extLst>
          </p:cNvPr>
          <p:cNvSpPr>
            <a:spLocks noGrp="1"/>
          </p:cNvSpPr>
          <p:nvPr>
            <p:ph type="body" sz="quarter" idx="36"/>
          </p:nvPr>
        </p:nvSpPr>
        <p:spPr>
          <a:xfrm>
            <a:off x="8183955" y="4467118"/>
            <a:ext cx="695250" cy="734798"/>
          </a:xfrm>
        </p:spPr>
        <p:txBody>
          <a:bodyPr>
            <a:normAutofit lnSpcReduction="10000"/>
          </a:bodyPr>
          <a:lstStyle/>
          <a:p>
            <a:r>
              <a:rPr lang="en-IE" dirty="0"/>
              <a:t>3</a:t>
            </a:r>
          </a:p>
        </p:txBody>
      </p:sp>
      <p:sp>
        <p:nvSpPr>
          <p:cNvPr id="10" name="Text Placeholder 9">
            <a:extLst>
              <a:ext uri="{FF2B5EF4-FFF2-40B4-BE49-F238E27FC236}">
                <a16:creationId xmlns:a16="http://schemas.microsoft.com/office/drawing/2014/main" id="{3AB2C157-0CCB-404C-A210-69B47FBB0A75}"/>
              </a:ext>
            </a:extLst>
          </p:cNvPr>
          <p:cNvSpPr>
            <a:spLocks noGrp="1"/>
          </p:cNvSpPr>
          <p:nvPr>
            <p:ph type="body" sz="quarter" idx="37"/>
          </p:nvPr>
        </p:nvSpPr>
        <p:spPr>
          <a:xfrm>
            <a:off x="10611084" y="4391784"/>
            <a:ext cx="695250" cy="734798"/>
          </a:xfrm>
        </p:spPr>
        <p:txBody>
          <a:bodyPr>
            <a:normAutofit lnSpcReduction="10000"/>
          </a:bodyPr>
          <a:lstStyle/>
          <a:p>
            <a:r>
              <a:rPr lang="en-IE"/>
              <a:t>4</a:t>
            </a:r>
          </a:p>
        </p:txBody>
      </p:sp>
      <p:sp>
        <p:nvSpPr>
          <p:cNvPr id="13" name="Textfeld 12">
            <a:extLst>
              <a:ext uri="{FF2B5EF4-FFF2-40B4-BE49-F238E27FC236}">
                <a16:creationId xmlns:a16="http://schemas.microsoft.com/office/drawing/2014/main" id="{8E1B5A17-2554-BA8C-A841-F574A352B062}"/>
              </a:ext>
            </a:extLst>
          </p:cNvPr>
          <p:cNvSpPr txBox="1"/>
          <p:nvPr/>
        </p:nvSpPr>
        <p:spPr>
          <a:xfrm>
            <a:off x="0" y="6428381"/>
            <a:ext cx="1874680" cy="307777"/>
          </a:xfrm>
          <a:prstGeom prst="rect">
            <a:avLst/>
          </a:prstGeom>
          <a:noFill/>
        </p:spPr>
        <p:txBody>
          <a:bodyPr wrap="none" rtlCol="0">
            <a:spAutoFit/>
          </a:bodyPr>
          <a:lstStyle/>
          <a:p>
            <a:r>
              <a:rPr lang="en-GB" sz="1400">
                <a:solidFill>
                  <a:srgbClr val="1188A3"/>
                </a:solidFill>
              </a:rPr>
              <a:t>Source: </a:t>
            </a:r>
            <a:r>
              <a:rPr lang="en-GB" sz="1400">
                <a:solidFill>
                  <a:srgbClr val="1188A3"/>
                </a:solidFill>
                <a:hlinkClick r:id="rId2">
                  <a:extLst>
                    <a:ext uri="{A12FA001-AC4F-418D-AE19-62706E023703}">
                      <ahyp:hlinkClr xmlns:ahyp="http://schemas.microsoft.com/office/drawing/2018/hyperlinkcolor" val="tx"/>
                    </a:ext>
                  </a:extLst>
                </a:hlinkClick>
              </a:rPr>
              <a:t>Houlton (2012)</a:t>
            </a:r>
            <a:endParaRPr lang="en-GB" sz="1400">
              <a:solidFill>
                <a:srgbClr val="1188A3"/>
              </a:solidFill>
            </a:endParaRPr>
          </a:p>
        </p:txBody>
      </p:sp>
      <p:grpSp>
        <p:nvGrpSpPr>
          <p:cNvPr id="12" name="Graphic 2">
            <a:extLst>
              <a:ext uri="{FF2B5EF4-FFF2-40B4-BE49-F238E27FC236}">
                <a16:creationId xmlns:a16="http://schemas.microsoft.com/office/drawing/2014/main" id="{3828BDA7-9BBB-2AFF-1102-49493CB1881E}"/>
              </a:ext>
            </a:extLst>
          </p:cNvPr>
          <p:cNvGrpSpPr/>
          <p:nvPr/>
        </p:nvGrpSpPr>
        <p:grpSpPr>
          <a:xfrm>
            <a:off x="4878078" y="1899719"/>
            <a:ext cx="855860" cy="855918"/>
            <a:chOff x="3918554" y="774528"/>
            <a:chExt cx="868197" cy="924466"/>
          </a:xfrm>
        </p:grpSpPr>
        <p:grpSp>
          <p:nvGrpSpPr>
            <p:cNvPr id="14" name="Graphic 2">
              <a:extLst>
                <a:ext uri="{FF2B5EF4-FFF2-40B4-BE49-F238E27FC236}">
                  <a16:creationId xmlns:a16="http://schemas.microsoft.com/office/drawing/2014/main" id="{B58E9EEB-CB82-7FA6-9637-05185D2DB0DF}"/>
                </a:ext>
              </a:extLst>
            </p:cNvPr>
            <p:cNvGrpSpPr/>
            <p:nvPr/>
          </p:nvGrpSpPr>
          <p:grpSpPr>
            <a:xfrm>
              <a:off x="3918554" y="774528"/>
              <a:ext cx="868197" cy="924466"/>
              <a:chOff x="3918554" y="774528"/>
              <a:chExt cx="868197" cy="924466"/>
            </a:xfrm>
            <a:solidFill>
              <a:srgbClr val="010101"/>
            </a:solidFill>
          </p:grpSpPr>
          <p:sp>
            <p:nvSpPr>
              <p:cNvPr id="18" name="Freeform 300">
                <a:extLst>
                  <a:ext uri="{FF2B5EF4-FFF2-40B4-BE49-F238E27FC236}">
                    <a16:creationId xmlns:a16="http://schemas.microsoft.com/office/drawing/2014/main" id="{DD726E8A-CD5E-068B-BF93-EDE838015356}"/>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solidFill>
                <a:srgbClr val="010101"/>
              </a:solidFill>
              <a:ln w="9028" cap="flat">
                <a:noFill/>
                <a:prstDash val="solid"/>
                <a:miter/>
              </a:ln>
            </p:spPr>
            <p:txBody>
              <a:bodyPr rtlCol="0" anchor="ctr"/>
              <a:lstStyle/>
              <a:p>
                <a:endParaRPr lang="en-US"/>
              </a:p>
            </p:txBody>
          </p:sp>
          <p:sp>
            <p:nvSpPr>
              <p:cNvPr id="19" name="Freeform 301">
                <a:extLst>
                  <a:ext uri="{FF2B5EF4-FFF2-40B4-BE49-F238E27FC236}">
                    <a16:creationId xmlns:a16="http://schemas.microsoft.com/office/drawing/2014/main" id="{DED6FD8D-D8FC-5B1F-1111-C1259E07264E}"/>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solidFill>
                <a:srgbClr val="010101"/>
              </a:solidFill>
              <a:ln w="9028"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768BE90D-1358-21FF-19B7-9E56D69A81DD}"/>
                </a:ext>
              </a:extLst>
            </p:cNvPr>
            <p:cNvGrpSpPr/>
            <p:nvPr/>
          </p:nvGrpSpPr>
          <p:grpSpPr>
            <a:xfrm>
              <a:off x="3958353" y="890522"/>
              <a:ext cx="708520" cy="605461"/>
              <a:chOff x="3958353" y="890522"/>
              <a:chExt cx="708520" cy="605461"/>
            </a:xfrm>
            <a:solidFill>
              <a:srgbClr val="60A9DD"/>
            </a:solidFill>
          </p:grpSpPr>
          <p:sp>
            <p:nvSpPr>
              <p:cNvPr id="16" name="Freeform 298">
                <a:extLst>
                  <a:ext uri="{FF2B5EF4-FFF2-40B4-BE49-F238E27FC236}">
                    <a16:creationId xmlns:a16="http://schemas.microsoft.com/office/drawing/2014/main" id="{D85357D8-0ACB-CF69-3FD0-0264F9BD2224}"/>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9" h="505860">
                    <a:moveTo>
                      <a:pt x="274610" y="0"/>
                    </a:moveTo>
                    <a:lnTo>
                      <a:pt x="516700" y="419141"/>
                    </a:lnTo>
                    <a:lnTo>
                      <a:pt x="112915" y="505860"/>
                    </a:lnTo>
                    <a:lnTo>
                      <a:pt x="0" y="309840"/>
                    </a:lnTo>
                  </a:path>
                </a:pathLst>
              </a:custGeom>
              <a:solidFill>
                <a:srgbClr val="FED100"/>
              </a:solidFill>
              <a:ln w="9028" cap="flat">
                <a:solidFill>
                  <a:srgbClr val="FED100"/>
                </a:solidFill>
                <a:prstDash val="solid"/>
                <a:miter/>
              </a:ln>
            </p:spPr>
            <p:txBody>
              <a:bodyPr rtlCol="0" anchor="ctr"/>
              <a:lstStyle/>
              <a:p>
                <a:endParaRPr lang="en-US"/>
              </a:p>
            </p:txBody>
          </p:sp>
          <p:sp>
            <p:nvSpPr>
              <p:cNvPr id="17" name="Freeform 299">
                <a:extLst>
                  <a:ext uri="{FF2B5EF4-FFF2-40B4-BE49-F238E27FC236}">
                    <a16:creationId xmlns:a16="http://schemas.microsoft.com/office/drawing/2014/main" id="{65B7B105-B8DF-8848-11A0-418DC8992A80}"/>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FED100"/>
              </a:solidFill>
              <a:ln w="9028" cap="flat">
                <a:noFill/>
                <a:prstDash val="solid"/>
                <a:miter/>
              </a:ln>
            </p:spPr>
            <p:txBody>
              <a:bodyPr rtlCol="0" anchor="ctr"/>
              <a:lstStyle/>
              <a:p>
                <a:endParaRPr lang="en-US"/>
              </a:p>
            </p:txBody>
          </p:sp>
        </p:grpSp>
      </p:grpSp>
      <p:grpSp>
        <p:nvGrpSpPr>
          <p:cNvPr id="20" name="Group 19">
            <a:extLst>
              <a:ext uri="{FF2B5EF4-FFF2-40B4-BE49-F238E27FC236}">
                <a16:creationId xmlns:a16="http://schemas.microsoft.com/office/drawing/2014/main" id="{9732D9EA-899C-933B-8DE8-FAA7929AA906}"/>
              </a:ext>
            </a:extLst>
          </p:cNvPr>
          <p:cNvGrpSpPr/>
          <p:nvPr/>
        </p:nvGrpSpPr>
        <p:grpSpPr>
          <a:xfrm>
            <a:off x="2730687" y="2025589"/>
            <a:ext cx="759125" cy="606614"/>
            <a:chOff x="3454400" y="159975"/>
            <a:chExt cx="4578885" cy="3280548"/>
          </a:xfrm>
        </p:grpSpPr>
        <p:sp>
          <p:nvSpPr>
            <p:cNvPr id="21" name="Freeform 403">
              <a:extLst>
                <a:ext uri="{FF2B5EF4-FFF2-40B4-BE49-F238E27FC236}">
                  <a16:creationId xmlns:a16="http://schemas.microsoft.com/office/drawing/2014/main" id="{505DBDD8-A2EB-21F8-85F6-D961B057FC2A}"/>
                </a:ext>
              </a:extLst>
            </p:cNvPr>
            <p:cNvSpPr/>
            <p:nvPr/>
          </p:nvSpPr>
          <p:spPr>
            <a:xfrm>
              <a:off x="4917909" y="815474"/>
              <a:ext cx="1818990" cy="1732303"/>
            </a:xfrm>
            <a:custGeom>
              <a:avLst/>
              <a:gdLst>
                <a:gd name="connsiteX0" fmla="*/ 779311 w 1818990"/>
                <a:gd name="connsiteY0" fmla="*/ 202057 h 1732303"/>
                <a:gd name="connsiteX1" fmla="*/ 821509 w 1818990"/>
                <a:gd name="connsiteY1" fmla="*/ 146379 h 1732303"/>
                <a:gd name="connsiteX2" fmla="*/ 834078 w 1818990"/>
                <a:gd name="connsiteY2" fmla="*/ 148175 h 1732303"/>
                <a:gd name="connsiteX3" fmla="*/ 908598 w 1818990"/>
                <a:gd name="connsiteY3" fmla="*/ 0 h 1732303"/>
                <a:gd name="connsiteX4" fmla="*/ 935532 w 1818990"/>
                <a:gd name="connsiteY4" fmla="*/ 49392 h 1732303"/>
                <a:gd name="connsiteX5" fmla="*/ 1159988 w 1818990"/>
                <a:gd name="connsiteY5" fmla="*/ 506490 h 1732303"/>
                <a:gd name="connsiteX6" fmla="*/ 1259647 w 1818990"/>
                <a:gd name="connsiteY6" fmla="*/ 579231 h 1732303"/>
                <a:gd name="connsiteX7" fmla="*/ 1525402 w 1818990"/>
                <a:gd name="connsiteY7" fmla="*/ 616948 h 1732303"/>
                <a:gd name="connsiteX8" fmla="*/ 1818991 w 1818990"/>
                <a:gd name="connsiteY8" fmla="*/ 660053 h 1732303"/>
                <a:gd name="connsiteX9" fmla="*/ 1783976 w 1818990"/>
                <a:gd name="connsiteY9" fmla="*/ 696873 h 1732303"/>
                <a:gd name="connsiteX10" fmla="*/ 1418561 w 1818990"/>
                <a:gd name="connsiteY10" fmla="*/ 1052493 h 1732303"/>
                <a:gd name="connsiteX11" fmla="*/ 1376364 w 1818990"/>
                <a:gd name="connsiteY11" fmla="*/ 1172829 h 1732303"/>
                <a:gd name="connsiteX12" fmla="*/ 1424846 w 1818990"/>
                <a:gd name="connsiteY12" fmla="*/ 1450321 h 1732303"/>
                <a:gd name="connsiteX13" fmla="*/ 1472431 w 1818990"/>
                <a:gd name="connsiteY13" fmla="*/ 1731405 h 1732303"/>
                <a:gd name="connsiteX14" fmla="*/ 1422153 w 1818990"/>
                <a:gd name="connsiteY14" fmla="*/ 1706261 h 1732303"/>
                <a:gd name="connsiteX15" fmla="*/ 979526 w 1818990"/>
                <a:gd name="connsiteY15" fmla="*/ 1472772 h 1732303"/>
                <a:gd name="connsiteX16" fmla="*/ 841261 w 1818990"/>
                <a:gd name="connsiteY16" fmla="*/ 1471874 h 1732303"/>
                <a:gd name="connsiteX17" fmla="*/ 457890 w 1818990"/>
                <a:gd name="connsiteY17" fmla="*/ 1673931 h 1732303"/>
                <a:gd name="connsiteX18" fmla="*/ 345662 w 1818990"/>
                <a:gd name="connsiteY18" fmla="*/ 1732303 h 1732303"/>
                <a:gd name="connsiteX19" fmla="*/ 439036 w 1818990"/>
                <a:gd name="connsiteY19" fmla="*/ 1188096 h 1732303"/>
                <a:gd name="connsiteX20" fmla="*/ 395042 w 1818990"/>
                <a:gd name="connsiteY20" fmla="*/ 1048003 h 1732303"/>
                <a:gd name="connsiteX21" fmla="*/ 35913 w 1818990"/>
                <a:gd name="connsiteY21" fmla="*/ 698669 h 1732303"/>
                <a:gd name="connsiteX22" fmla="*/ 0 w 1818990"/>
                <a:gd name="connsiteY22" fmla="*/ 661849 h 1732303"/>
                <a:gd name="connsiteX23" fmla="*/ 47585 w 1818990"/>
                <a:gd name="connsiteY23" fmla="*/ 652869 h 1732303"/>
                <a:gd name="connsiteX24" fmla="*/ 525227 w 1818990"/>
                <a:gd name="connsiteY24" fmla="*/ 585517 h 1732303"/>
                <a:gd name="connsiteX25" fmla="*/ 648229 w 1818990"/>
                <a:gd name="connsiteY25" fmla="*/ 521757 h 1732303"/>
                <a:gd name="connsiteX26" fmla="*/ 677857 w 1818990"/>
                <a:gd name="connsiteY26" fmla="*/ 442730 h 1732303"/>
                <a:gd name="connsiteX27" fmla="*/ 685937 w 1818990"/>
                <a:gd name="connsiteY27" fmla="*/ 443628 h 173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18990" h="1732303">
                  <a:moveTo>
                    <a:pt x="779311" y="202057"/>
                  </a:moveTo>
                  <a:cubicBezTo>
                    <a:pt x="773924" y="176912"/>
                    <a:pt x="788289" y="146379"/>
                    <a:pt x="821509" y="146379"/>
                  </a:cubicBezTo>
                  <a:cubicBezTo>
                    <a:pt x="825998" y="146379"/>
                    <a:pt x="830487" y="147277"/>
                    <a:pt x="834078" y="148175"/>
                  </a:cubicBezTo>
                  <a:cubicBezTo>
                    <a:pt x="860115" y="102376"/>
                    <a:pt x="881663" y="52984"/>
                    <a:pt x="908598" y="0"/>
                  </a:cubicBezTo>
                  <a:cubicBezTo>
                    <a:pt x="920269" y="21553"/>
                    <a:pt x="928350" y="35921"/>
                    <a:pt x="935532" y="49392"/>
                  </a:cubicBezTo>
                  <a:cubicBezTo>
                    <a:pt x="1010949" y="201159"/>
                    <a:pt x="1086367" y="353825"/>
                    <a:pt x="1159988" y="506490"/>
                  </a:cubicBezTo>
                  <a:cubicBezTo>
                    <a:pt x="1180638" y="549595"/>
                    <a:pt x="1212960" y="572944"/>
                    <a:pt x="1259647" y="579231"/>
                  </a:cubicBezTo>
                  <a:cubicBezTo>
                    <a:pt x="1348531" y="590905"/>
                    <a:pt x="1436518" y="603477"/>
                    <a:pt x="1525402" y="616948"/>
                  </a:cubicBezTo>
                  <a:cubicBezTo>
                    <a:pt x="1620572" y="630418"/>
                    <a:pt x="1716639" y="644787"/>
                    <a:pt x="1818991" y="660053"/>
                  </a:cubicBezTo>
                  <a:cubicBezTo>
                    <a:pt x="1803728" y="676218"/>
                    <a:pt x="1794749" y="686994"/>
                    <a:pt x="1783976" y="696873"/>
                  </a:cubicBezTo>
                  <a:cubicBezTo>
                    <a:pt x="1662770" y="815413"/>
                    <a:pt x="1541563" y="934851"/>
                    <a:pt x="1418561" y="1052493"/>
                  </a:cubicBezTo>
                  <a:cubicBezTo>
                    <a:pt x="1383546" y="1086619"/>
                    <a:pt x="1367386" y="1124336"/>
                    <a:pt x="1376364" y="1172829"/>
                  </a:cubicBezTo>
                  <a:cubicBezTo>
                    <a:pt x="1393422" y="1265327"/>
                    <a:pt x="1408685" y="1357824"/>
                    <a:pt x="1424846" y="1450321"/>
                  </a:cubicBezTo>
                  <a:cubicBezTo>
                    <a:pt x="1440109" y="1541921"/>
                    <a:pt x="1455372" y="1633520"/>
                    <a:pt x="1472431" y="1731405"/>
                  </a:cubicBezTo>
                  <a:cubicBezTo>
                    <a:pt x="1450883" y="1720629"/>
                    <a:pt x="1436518" y="1714343"/>
                    <a:pt x="1422153" y="1706261"/>
                  </a:cubicBezTo>
                  <a:cubicBezTo>
                    <a:pt x="1274910" y="1629030"/>
                    <a:pt x="1126769" y="1551799"/>
                    <a:pt x="979526" y="1472772"/>
                  </a:cubicBezTo>
                  <a:cubicBezTo>
                    <a:pt x="931941" y="1446729"/>
                    <a:pt x="889743" y="1444933"/>
                    <a:pt x="841261" y="1471874"/>
                  </a:cubicBezTo>
                  <a:cubicBezTo>
                    <a:pt x="714668" y="1541022"/>
                    <a:pt x="586279" y="1606579"/>
                    <a:pt x="457890" y="1673931"/>
                  </a:cubicBezTo>
                  <a:cubicBezTo>
                    <a:pt x="422875" y="1691892"/>
                    <a:pt x="387860" y="1710751"/>
                    <a:pt x="345662" y="1732303"/>
                  </a:cubicBezTo>
                  <a:cubicBezTo>
                    <a:pt x="377086" y="1545513"/>
                    <a:pt x="405816" y="1366804"/>
                    <a:pt x="439036" y="1188096"/>
                  </a:cubicBezTo>
                  <a:cubicBezTo>
                    <a:pt x="449810" y="1130622"/>
                    <a:pt x="437240" y="1087516"/>
                    <a:pt x="395042" y="1048003"/>
                  </a:cubicBezTo>
                  <a:cubicBezTo>
                    <a:pt x="273836" y="933055"/>
                    <a:pt x="155324" y="815413"/>
                    <a:pt x="35913" y="698669"/>
                  </a:cubicBezTo>
                  <a:cubicBezTo>
                    <a:pt x="25139" y="687892"/>
                    <a:pt x="14365" y="677116"/>
                    <a:pt x="0" y="661849"/>
                  </a:cubicBezTo>
                  <a:cubicBezTo>
                    <a:pt x="21548" y="657359"/>
                    <a:pt x="35015" y="654665"/>
                    <a:pt x="47585" y="652869"/>
                  </a:cubicBezTo>
                  <a:cubicBezTo>
                    <a:pt x="206499" y="629520"/>
                    <a:pt x="365414" y="601681"/>
                    <a:pt x="525227" y="585517"/>
                  </a:cubicBezTo>
                  <a:cubicBezTo>
                    <a:pt x="582688" y="579231"/>
                    <a:pt x="620396" y="557678"/>
                    <a:pt x="648229" y="521757"/>
                  </a:cubicBezTo>
                  <a:cubicBezTo>
                    <a:pt x="623090" y="497510"/>
                    <a:pt x="632966" y="442730"/>
                    <a:pt x="677857" y="442730"/>
                  </a:cubicBezTo>
                  <a:cubicBezTo>
                    <a:pt x="680551" y="442730"/>
                    <a:pt x="683244" y="442730"/>
                    <a:pt x="685937" y="443628"/>
                  </a:cubicBezTo>
                </a:path>
              </a:pathLst>
            </a:custGeom>
            <a:solidFill>
              <a:srgbClr val="00BADE"/>
            </a:solidFill>
            <a:ln w="8971" cap="flat">
              <a:noFill/>
              <a:prstDash val="solid"/>
              <a:miter/>
            </a:ln>
          </p:spPr>
          <p:txBody>
            <a:bodyPr rtlCol="0" anchor="ctr"/>
            <a:lstStyle/>
            <a:p>
              <a:endParaRPr lang="en-US"/>
            </a:p>
          </p:txBody>
        </p:sp>
        <p:grpSp>
          <p:nvGrpSpPr>
            <p:cNvPr id="22" name="Group 21">
              <a:extLst>
                <a:ext uri="{FF2B5EF4-FFF2-40B4-BE49-F238E27FC236}">
                  <a16:creationId xmlns:a16="http://schemas.microsoft.com/office/drawing/2014/main" id="{1E4E225F-693C-04E7-3E83-A67E69B34B94}"/>
                </a:ext>
              </a:extLst>
            </p:cNvPr>
            <p:cNvGrpSpPr/>
            <p:nvPr/>
          </p:nvGrpSpPr>
          <p:grpSpPr>
            <a:xfrm>
              <a:off x="3454400" y="159975"/>
              <a:ext cx="4578885" cy="3280548"/>
              <a:chOff x="3454400" y="159975"/>
              <a:chExt cx="4578885" cy="3280548"/>
            </a:xfrm>
          </p:grpSpPr>
          <p:sp>
            <p:nvSpPr>
              <p:cNvPr id="23" name="Freeform 405">
                <a:extLst>
                  <a:ext uri="{FF2B5EF4-FFF2-40B4-BE49-F238E27FC236}">
                    <a16:creationId xmlns:a16="http://schemas.microsoft.com/office/drawing/2014/main" id="{08344195-34AE-1D36-2A5F-E53374C2F890}"/>
                  </a:ext>
                </a:extLst>
              </p:cNvPr>
              <p:cNvSpPr/>
              <p:nvPr/>
            </p:nvSpPr>
            <p:spPr>
              <a:xfrm>
                <a:off x="3454400" y="163639"/>
                <a:ext cx="2024310" cy="3276884"/>
              </a:xfrm>
              <a:custGeom>
                <a:avLst/>
                <a:gdLst>
                  <a:gd name="connsiteX0" fmla="*/ 0 w 2024310"/>
                  <a:gd name="connsiteY0" fmla="*/ 1615139 h 3276884"/>
                  <a:gd name="connsiteX1" fmla="*/ 502781 w 2024310"/>
                  <a:gd name="connsiteY1" fmla="*/ 1456187 h 3276884"/>
                  <a:gd name="connsiteX2" fmla="*/ 659003 w 2024310"/>
                  <a:gd name="connsiteY2" fmla="*/ 1519948 h 3276884"/>
                  <a:gd name="connsiteX3" fmla="*/ 659003 w 2024310"/>
                  <a:gd name="connsiteY3" fmla="*/ 1316094 h 3276884"/>
                  <a:gd name="connsiteX4" fmla="*/ 106841 w 2024310"/>
                  <a:gd name="connsiteY4" fmla="*/ 815891 h 3276884"/>
                  <a:gd name="connsiteX5" fmla="*/ 173280 w 2024310"/>
                  <a:gd name="connsiteY5" fmla="*/ 726986 h 3276884"/>
                  <a:gd name="connsiteX6" fmla="*/ 723646 w 2024310"/>
                  <a:gd name="connsiteY6" fmla="*/ 893122 h 3276884"/>
                  <a:gd name="connsiteX7" fmla="*/ 734420 w 2024310"/>
                  <a:gd name="connsiteY7" fmla="*/ 899408 h 3276884"/>
                  <a:gd name="connsiteX8" fmla="*/ 783800 w 2024310"/>
                  <a:gd name="connsiteY8" fmla="*/ 762009 h 3276884"/>
                  <a:gd name="connsiteX9" fmla="*/ 774822 w 2024310"/>
                  <a:gd name="connsiteY9" fmla="*/ 730578 h 3276884"/>
                  <a:gd name="connsiteX10" fmla="*/ 916678 w 2024310"/>
                  <a:gd name="connsiteY10" fmla="*/ 59748 h 3276884"/>
                  <a:gd name="connsiteX11" fmla="*/ 1036986 w 2024310"/>
                  <a:gd name="connsiteY11" fmla="*/ 2274 h 3276884"/>
                  <a:gd name="connsiteX12" fmla="*/ 1107914 w 2024310"/>
                  <a:gd name="connsiteY12" fmla="*/ 18438 h 3276884"/>
                  <a:gd name="connsiteX13" fmla="*/ 1050454 w 2024310"/>
                  <a:gd name="connsiteY13" fmla="*/ 728782 h 3276884"/>
                  <a:gd name="connsiteX14" fmla="*/ 967854 w 2024310"/>
                  <a:gd name="connsiteY14" fmla="*/ 771887 h 3276884"/>
                  <a:gd name="connsiteX15" fmla="*/ 893335 w 2024310"/>
                  <a:gd name="connsiteY15" fmla="*/ 849118 h 3276884"/>
                  <a:gd name="connsiteX16" fmla="*/ 1940197 w 2024310"/>
                  <a:gd name="connsiteY16" fmla="*/ 2981944 h 3276884"/>
                  <a:gd name="connsiteX17" fmla="*/ 2021001 w 2024310"/>
                  <a:gd name="connsiteY17" fmla="*/ 3077135 h 3276884"/>
                  <a:gd name="connsiteX18" fmla="*/ 1901591 w 2024310"/>
                  <a:gd name="connsiteY18" fmla="*/ 3110362 h 3276884"/>
                  <a:gd name="connsiteX19" fmla="*/ 1574783 w 2024310"/>
                  <a:gd name="connsiteY19" fmla="*/ 2981944 h 3276884"/>
                  <a:gd name="connsiteX20" fmla="*/ 1569396 w 2024310"/>
                  <a:gd name="connsiteY20" fmla="*/ 2989128 h 3276884"/>
                  <a:gd name="connsiteX21" fmla="*/ 1010052 w 2024310"/>
                  <a:gd name="connsiteY21" fmla="*/ 3258537 h 3276884"/>
                  <a:gd name="connsiteX22" fmla="*/ 865502 w 2024310"/>
                  <a:gd name="connsiteY22" fmla="*/ 3200165 h 3276884"/>
                  <a:gd name="connsiteX23" fmla="*/ 823304 w 2024310"/>
                  <a:gd name="connsiteY23" fmla="*/ 3104076 h 3276884"/>
                  <a:gd name="connsiteX24" fmla="*/ 1190514 w 2024310"/>
                  <a:gd name="connsiteY24" fmla="*/ 2715228 h 3276884"/>
                  <a:gd name="connsiteX25" fmla="*/ 1207573 w 2024310"/>
                  <a:gd name="connsiteY25" fmla="*/ 2707146 h 3276884"/>
                  <a:gd name="connsiteX26" fmla="*/ 1040578 w 2024310"/>
                  <a:gd name="connsiteY26" fmla="*/ 2523947 h 3276884"/>
                  <a:gd name="connsiteX27" fmla="*/ 738011 w 2024310"/>
                  <a:gd name="connsiteY27" fmla="*/ 2686491 h 3276884"/>
                  <a:gd name="connsiteX28" fmla="*/ 285508 w 2024310"/>
                  <a:gd name="connsiteY28" fmla="*/ 2471861 h 3276884"/>
                  <a:gd name="connsiteX29" fmla="*/ 289997 w 2024310"/>
                  <a:gd name="connsiteY29" fmla="*/ 2389243 h 3276884"/>
                  <a:gd name="connsiteX30" fmla="*/ 802654 w 2024310"/>
                  <a:gd name="connsiteY30" fmla="*/ 2151264 h 3276884"/>
                  <a:gd name="connsiteX31" fmla="*/ 812530 w 2024310"/>
                  <a:gd name="connsiteY31" fmla="*/ 2148570 h 3276884"/>
                  <a:gd name="connsiteX32" fmla="*/ 725442 w 2024310"/>
                  <a:gd name="connsiteY32" fmla="*/ 1910591 h 3276884"/>
                  <a:gd name="connsiteX33" fmla="*/ 638353 w 2024310"/>
                  <a:gd name="connsiteY33" fmla="*/ 1957289 h 3276884"/>
                  <a:gd name="connsiteX34" fmla="*/ 76315 w 2024310"/>
                  <a:gd name="connsiteY34" fmla="*/ 1790255 h 3276884"/>
                  <a:gd name="connsiteX35" fmla="*/ 0 w 2024310"/>
                  <a:gd name="connsiteY35" fmla="*/ 1670817 h 3276884"/>
                  <a:gd name="connsiteX36" fmla="*/ 0 w 2024310"/>
                  <a:gd name="connsiteY36" fmla="*/ 1615139 h 3276884"/>
                  <a:gd name="connsiteX37" fmla="*/ 1036986 w 2024310"/>
                  <a:gd name="connsiteY37" fmla="*/ 148653 h 3276884"/>
                  <a:gd name="connsiteX38" fmla="*/ 832283 w 2024310"/>
                  <a:gd name="connsiteY38" fmla="*/ 578810 h 3276884"/>
                  <a:gd name="connsiteX39" fmla="*/ 971445 w 2024310"/>
                  <a:gd name="connsiteY39" fmla="*/ 623712 h 3276884"/>
                  <a:gd name="connsiteX40" fmla="*/ 1036986 w 2024310"/>
                  <a:gd name="connsiteY40" fmla="*/ 148653 h 3276884"/>
                  <a:gd name="connsiteX41" fmla="*/ 966956 w 2024310"/>
                  <a:gd name="connsiteY41" fmla="*/ 3096892 h 3276884"/>
                  <a:gd name="connsiteX42" fmla="*/ 1425744 w 2024310"/>
                  <a:gd name="connsiteY42" fmla="*/ 2982841 h 3276884"/>
                  <a:gd name="connsiteX43" fmla="*/ 1341349 w 2024310"/>
                  <a:gd name="connsiteY43" fmla="*/ 2833768 h 3276884"/>
                  <a:gd name="connsiteX44" fmla="*/ 966956 w 2024310"/>
                  <a:gd name="connsiteY44" fmla="*/ 3096892 h 3276884"/>
                  <a:gd name="connsiteX45" fmla="*/ 428262 w 2024310"/>
                  <a:gd name="connsiteY45" fmla="*/ 2426960 h 3276884"/>
                  <a:gd name="connsiteX46" fmla="*/ 910393 w 2024310"/>
                  <a:gd name="connsiteY46" fmla="*/ 2466473 h 3276884"/>
                  <a:gd name="connsiteX47" fmla="*/ 898722 w 2024310"/>
                  <a:gd name="connsiteY47" fmla="*/ 2329074 h 3276884"/>
                  <a:gd name="connsiteX48" fmla="*/ 859217 w 2024310"/>
                  <a:gd name="connsiteY48" fmla="*/ 2308420 h 3276884"/>
                  <a:gd name="connsiteX49" fmla="*/ 428262 w 2024310"/>
                  <a:gd name="connsiteY49" fmla="*/ 2426960 h 3276884"/>
                  <a:gd name="connsiteX50" fmla="*/ 242412 w 2024310"/>
                  <a:gd name="connsiteY50" fmla="*/ 851812 h 3276884"/>
                  <a:gd name="connsiteX51" fmla="*/ 251391 w 2024310"/>
                  <a:gd name="connsiteY51" fmla="*/ 911980 h 3276884"/>
                  <a:gd name="connsiteX52" fmla="*/ 594359 w 2024310"/>
                  <a:gd name="connsiteY52" fmla="*/ 1187676 h 3276884"/>
                  <a:gd name="connsiteX53" fmla="*/ 666185 w 2024310"/>
                  <a:gd name="connsiteY53" fmla="*/ 1087994 h 3276884"/>
                  <a:gd name="connsiteX54" fmla="*/ 242412 w 2024310"/>
                  <a:gd name="connsiteY54" fmla="*/ 851812 h 3276884"/>
                  <a:gd name="connsiteX55" fmla="*/ 154426 w 2024310"/>
                  <a:gd name="connsiteY55" fmla="*/ 1659143 h 3276884"/>
                  <a:gd name="connsiteX56" fmla="*/ 560242 w 2024310"/>
                  <a:gd name="connsiteY56" fmla="*/ 1841443 h 3276884"/>
                  <a:gd name="connsiteX57" fmla="*/ 653616 w 2024310"/>
                  <a:gd name="connsiteY57" fmla="*/ 1755232 h 3276884"/>
                  <a:gd name="connsiteX58" fmla="*/ 597053 w 2024310"/>
                  <a:gd name="connsiteY58" fmla="*/ 1646570 h 3276884"/>
                  <a:gd name="connsiteX59" fmla="*/ 154426 w 2024310"/>
                  <a:gd name="connsiteY59" fmla="*/ 1659143 h 327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024310" h="3276884">
                    <a:moveTo>
                      <a:pt x="0" y="1615139"/>
                    </a:moveTo>
                    <a:cubicBezTo>
                      <a:pt x="140958" y="1478638"/>
                      <a:pt x="305260" y="1410388"/>
                      <a:pt x="502781" y="1456187"/>
                    </a:cubicBezTo>
                    <a:cubicBezTo>
                      <a:pt x="556651" y="1468760"/>
                      <a:pt x="606031" y="1497497"/>
                      <a:pt x="659003" y="1519948"/>
                    </a:cubicBezTo>
                    <a:cubicBezTo>
                      <a:pt x="659003" y="1454391"/>
                      <a:pt x="659003" y="1385243"/>
                      <a:pt x="659003" y="1316094"/>
                    </a:cubicBezTo>
                    <a:cubicBezTo>
                      <a:pt x="296282" y="1369976"/>
                      <a:pt x="107739" y="1079014"/>
                      <a:pt x="106841" y="815891"/>
                    </a:cubicBezTo>
                    <a:cubicBezTo>
                      <a:pt x="106841" y="759315"/>
                      <a:pt x="119411" y="739558"/>
                      <a:pt x="173280" y="726986"/>
                    </a:cubicBezTo>
                    <a:cubicBezTo>
                      <a:pt x="388758" y="674002"/>
                      <a:pt x="578198" y="711719"/>
                      <a:pt x="723646" y="893122"/>
                    </a:cubicBezTo>
                    <a:cubicBezTo>
                      <a:pt x="725442" y="894918"/>
                      <a:pt x="728135" y="895816"/>
                      <a:pt x="734420" y="899408"/>
                    </a:cubicBezTo>
                    <a:cubicBezTo>
                      <a:pt x="751478" y="853608"/>
                      <a:pt x="769435" y="807809"/>
                      <a:pt x="783800" y="762009"/>
                    </a:cubicBezTo>
                    <a:cubicBezTo>
                      <a:pt x="786494" y="753029"/>
                      <a:pt x="781107" y="738660"/>
                      <a:pt x="774822" y="730578"/>
                    </a:cubicBezTo>
                    <a:cubicBezTo>
                      <a:pt x="614111" y="533011"/>
                      <a:pt x="653616" y="228578"/>
                      <a:pt x="916678" y="59748"/>
                    </a:cubicBezTo>
                    <a:cubicBezTo>
                      <a:pt x="954387" y="35501"/>
                      <a:pt x="994789" y="14846"/>
                      <a:pt x="1036986" y="2274"/>
                    </a:cubicBezTo>
                    <a:cubicBezTo>
                      <a:pt x="1057636" y="-4012"/>
                      <a:pt x="1095345" y="3172"/>
                      <a:pt x="1107914" y="18438"/>
                    </a:cubicBezTo>
                    <a:cubicBezTo>
                      <a:pt x="1279399" y="220496"/>
                      <a:pt x="1301844" y="551869"/>
                      <a:pt x="1050454" y="728782"/>
                    </a:cubicBezTo>
                    <a:cubicBezTo>
                      <a:pt x="1025315" y="746742"/>
                      <a:pt x="997482" y="764703"/>
                      <a:pt x="967854" y="771887"/>
                    </a:cubicBezTo>
                    <a:cubicBezTo>
                      <a:pt x="923861" y="782664"/>
                      <a:pt x="907700" y="810502"/>
                      <a:pt x="893335" y="849118"/>
                    </a:cubicBezTo>
                    <a:cubicBezTo>
                      <a:pt x="572812" y="1731883"/>
                      <a:pt x="1046862" y="2697267"/>
                      <a:pt x="1940197" y="2981944"/>
                    </a:cubicBezTo>
                    <a:cubicBezTo>
                      <a:pt x="2011125" y="3004394"/>
                      <a:pt x="2033571" y="3031335"/>
                      <a:pt x="2021001" y="3077135"/>
                    </a:cubicBezTo>
                    <a:cubicBezTo>
                      <a:pt x="2008431" y="3122036"/>
                      <a:pt x="1969825" y="3135507"/>
                      <a:pt x="1901591" y="3110362"/>
                    </a:cubicBezTo>
                    <a:cubicBezTo>
                      <a:pt x="1792954" y="3069951"/>
                      <a:pt x="1686113" y="3025947"/>
                      <a:pt x="1574783" y="2981944"/>
                    </a:cubicBezTo>
                    <a:cubicBezTo>
                      <a:pt x="1575681" y="2980147"/>
                      <a:pt x="1571191" y="2983739"/>
                      <a:pt x="1569396" y="2989128"/>
                    </a:cubicBezTo>
                    <a:cubicBezTo>
                      <a:pt x="1494876" y="3197471"/>
                      <a:pt x="1272216" y="3326788"/>
                      <a:pt x="1010052" y="3258537"/>
                    </a:cubicBezTo>
                    <a:cubicBezTo>
                      <a:pt x="960671" y="3245067"/>
                      <a:pt x="913087" y="3220820"/>
                      <a:pt x="865502" y="3200165"/>
                    </a:cubicBezTo>
                    <a:cubicBezTo>
                      <a:pt x="823304" y="3181306"/>
                      <a:pt x="810735" y="3147181"/>
                      <a:pt x="823304" y="3104076"/>
                    </a:cubicBezTo>
                    <a:cubicBezTo>
                      <a:pt x="878969" y="2910999"/>
                      <a:pt x="987606" y="2769110"/>
                      <a:pt x="1190514" y="2715228"/>
                    </a:cubicBezTo>
                    <a:cubicBezTo>
                      <a:pt x="1195901" y="2713432"/>
                      <a:pt x="1200390" y="2709840"/>
                      <a:pt x="1207573" y="2707146"/>
                    </a:cubicBezTo>
                    <a:cubicBezTo>
                      <a:pt x="1151010" y="2645182"/>
                      <a:pt x="1096243" y="2585013"/>
                      <a:pt x="1040578" y="2523947"/>
                    </a:cubicBezTo>
                    <a:cubicBezTo>
                      <a:pt x="961569" y="2619139"/>
                      <a:pt x="861013" y="2677511"/>
                      <a:pt x="738011" y="2686491"/>
                    </a:cubicBezTo>
                    <a:cubicBezTo>
                      <a:pt x="548570" y="2699961"/>
                      <a:pt x="401327" y="2616445"/>
                      <a:pt x="285508" y="2471861"/>
                    </a:cubicBezTo>
                    <a:cubicBezTo>
                      <a:pt x="263960" y="2445818"/>
                      <a:pt x="271143" y="2415285"/>
                      <a:pt x="289997" y="2389243"/>
                    </a:cubicBezTo>
                    <a:cubicBezTo>
                      <a:pt x="416590" y="2215024"/>
                      <a:pt x="579096" y="2117139"/>
                      <a:pt x="802654" y="2151264"/>
                    </a:cubicBezTo>
                    <a:cubicBezTo>
                      <a:pt x="805348" y="2151264"/>
                      <a:pt x="808041" y="2150366"/>
                      <a:pt x="812530" y="2148570"/>
                    </a:cubicBezTo>
                    <a:cubicBezTo>
                      <a:pt x="783800" y="2069543"/>
                      <a:pt x="755070" y="1991414"/>
                      <a:pt x="725442" y="1910591"/>
                    </a:cubicBezTo>
                    <a:cubicBezTo>
                      <a:pt x="694916" y="1926756"/>
                      <a:pt x="667981" y="1944717"/>
                      <a:pt x="638353" y="1957289"/>
                    </a:cubicBezTo>
                    <a:cubicBezTo>
                      <a:pt x="439036" y="2043500"/>
                      <a:pt x="216375" y="1977944"/>
                      <a:pt x="76315" y="1790255"/>
                    </a:cubicBezTo>
                    <a:cubicBezTo>
                      <a:pt x="48482" y="1752538"/>
                      <a:pt x="25139" y="1711229"/>
                      <a:pt x="0" y="1670817"/>
                    </a:cubicBezTo>
                    <a:cubicBezTo>
                      <a:pt x="0" y="1651060"/>
                      <a:pt x="0" y="1633100"/>
                      <a:pt x="0" y="1615139"/>
                    </a:cubicBezTo>
                    <a:close/>
                    <a:moveTo>
                      <a:pt x="1036986" y="148653"/>
                    </a:moveTo>
                    <a:cubicBezTo>
                      <a:pt x="862809" y="223190"/>
                      <a:pt x="773026" y="412675"/>
                      <a:pt x="832283" y="578810"/>
                    </a:cubicBezTo>
                    <a:cubicBezTo>
                      <a:pt x="860115" y="656939"/>
                      <a:pt x="905006" y="671308"/>
                      <a:pt x="971445" y="623712"/>
                    </a:cubicBezTo>
                    <a:cubicBezTo>
                      <a:pt x="1120484" y="516846"/>
                      <a:pt x="1150112" y="309401"/>
                      <a:pt x="1036986" y="148653"/>
                    </a:cubicBezTo>
                    <a:close/>
                    <a:moveTo>
                      <a:pt x="966956" y="3096892"/>
                    </a:moveTo>
                    <a:cubicBezTo>
                      <a:pt x="1133053" y="3189389"/>
                      <a:pt x="1335962" y="3137303"/>
                      <a:pt x="1425744" y="2982841"/>
                    </a:cubicBezTo>
                    <a:cubicBezTo>
                      <a:pt x="1476920" y="2893936"/>
                      <a:pt x="1444598" y="2836462"/>
                      <a:pt x="1341349" y="2833768"/>
                    </a:cubicBezTo>
                    <a:cubicBezTo>
                      <a:pt x="1167171" y="2827482"/>
                      <a:pt x="1021723" y="2929858"/>
                      <a:pt x="966956" y="3096892"/>
                    </a:cubicBezTo>
                    <a:close/>
                    <a:moveTo>
                      <a:pt x="428262" y="2426960"/>
                    </a:moveTo>
                    <a:cubicBezTo>
                      <a:pt x="552162" y="2575135"/>
                      <a:pt x="774822" y="2593096"/>
                      <a:pt x="910393" y="2466473"/>
                    </a:cubicBezTo>
                    <a:cubicBezTo>
                      <a:pt x="964263" y="2416184"/>
                      <a:pt x="959774" y="2369486"/>
                      <a:pt x="898722" y="2329074"/>
                    </a:cubicBezTo>
                    <a:cubicBezTo>
                      <a:pt x="886152" y="2320992"/>
                      <a:pt x="873582" y="2313808"/>
                      <a:pt x="859217" y="2308420"/>
                    </a:cubicBezTo>
                    <a:cubicBezTo>
                      <a:pt x="702098" y="2241067"/>
                      <a:pt x="535103" y="2286867"/>
                      <a:pt x="428262" y="2426960"/>
                    </a:cubicBezTo>
                    <a:close/>
                    <a:moveTo>
                      <a:pt x="242412" y="851812"/>
                    </a:moveTo>
                    <a:cubicBezTo>
                      <a:pt x="246004" y="873365"/>
                      <a:pt x="247799" y="892223"/>
                      <a:pt x="251391" y="911980"/>
                    </a:cubicBezTo>
                    <a:cubicBezTo>
                      <a:pt x="285508" y="1083504"/>
                      <a:pt x="431853" y="1201146"/>
                      <a:pt x="594359" y="1187676"/>
                    </a:cubicBezTo>
                    <a:cubicBezTo>
                      <a:pt x="658105" y="1182288"/>
                      <a:pt x="680550" y="1150857"/>
                      <a:pt x="666185" y="1087994"/>
                    </a:cubicBezTo>
                    <a:cubicBezTo>
                      <a:pt x="623090" y="906592"/>
                      <a:pt x="427364" y="795236"/>
                      <a:pt x="242412" y="851812"/>
                    </a:cubicBezTo>
                    <a:close/>
                    <a:moveTo>
                      <a:pt x="154426" y="1659143"/>
                    </a:moveTo>
                    <a:cubicBezTo>
                      <a:pt x="225354" y="1812706"/>
                      <a:pt x="405816" y="1893529"/>
                      <a:pt x="560242" y="1841443"/>
                    </a:cubicBezTo>
                    <a:cubicBezTo>
                      <a:pt x="604235" y="1826177"/>
                      <a:pt x="643740" y="1805522"/>
                      <a:pt x="653616" y="1755232"/>
                    </a:cubicBezTo>
                    <a:cubicBezTo>
                      <a:pt x="663492" y="1704942"/>
                      <a:pt x="630272" y="1674409"/>
                      <a:pt x="597053" y="1646570"/>
                    </a:cubicBezTo>
                    <a:cubicBezTo>
                      <a:pt x="477642" y="1549583"/>
                      <a:pt x="281019" y="1555869"/>
                      <a:pt x="154426" y="1659143"/>
                    </a:cubicBezTo>
                    <a:close/>
                  </a:path>
                </a:pathLst>
              </a:custGeom>
              <a:solidFill>
                <a:srgbClr val="000000"/>
              </a:solidFill>
              <a:ln w="8971" cap="flat">
                <a:noFill/>
                <a:prstDash val="solid"/>
                <a:miter/>
              </a:ln>
            </p:spPr>
            <p:txBody>
              <a:bodyPr rtlCol="0" anchor="ctr"/>
              <a:lstStyle/>
              <a:p>
                <a:endParaRPr lang="en-US"/>
              </a:p>
            </p:txBody>
          </p:sp>
          <p:sp>
            <p:nvSpPr>
              <p:cNvPr id="24" name="Freeform 406">
                <a:extLst>
                  <a:ext uri="{FF2B5EF4-FFF2-40B4-BE49-F238E27FC236}">
                    <a16:creationId xmlns:a16="http://schemas.microsoft.com/office/drawing/2014/main" id="{210AABC1-E3CA-F43E-35E3-D501B9F8D48D}"/>
                  </a:ext>
                </a:extLst>
              </p:cNvPr>
              <p:cNvSpPr/>
              <p:nvPr/>
            </p:nvSpPr>
            <p:spPr>
              <a:xfrm>
                <a:off x="6010295" y="159975"/>
                <a:ext cx="2022990" cy="3267374"/>
              </a:xfrm>
              <a:custGeom>
                <a:avLst/>
                <a:gdLst>
                  <a:gd name="connsiteX0" fmla="*/ 1289483 w 2022990"/>
                  <a:gd name="connsiteY0" fmla="*/ 907562 h 3267374"/>
                  <a:gd name="connsiteX1" fmla="*/ 1332579 w 2022990"/>
                  <a:gd name="connsiteY1" fmla="*/ 857272 h 3267374"/>
                  <a:gd name="connsiteX2" fmla="*/ 1868579 w 2022990"/>
                  <a:gd name="connsiteY2" fmla="*/ 737834 h 3267374"/>
                  <a:gd name="connsiteX3" fmla="*/ 1913471 w 2022990"/>
                  <a:gd name="connsiteY3" fmla="*/ 796206 h 3267374"/>
                  <a:gd name="connsiteX4" fmla="*/ 1539976 w 2022990"/>
                  <a:gd name="connsiteY4" fmla="*/ 1318861 h 3267374"/>
                  <a:gd name="connsiteX5" fmla="*/ 1451091 w 2022990"/>
                  <a:gd name="connsiteY5" fmla="*/ 1326045 h 3267374"/>
                  <a:gd name="connsiteX6" fmla="*/ 1364002 w 2022990"/>
                  <a:gd name="connsiteY6" fmla="*/ 1319759 h 3267374"/>
                  <a:gd name="connsiteX7" fmla="*/ 1364002 w 2022990"/>
                  <a:gd name="connsiteY7" fmla="*/ 1532592 h 3267374"/>
                  <a:gd name="connsiteX8" fmla="*/ 1597437 w 2022990"/>
                  <a:gd name="connsiteY8" fmla="*/ 1447279 h 3267374"/>
                  <a:gd name="connsiteX9" fmla="*/ 1996968 w 2022990"/>
                  <a:gd name="connsiteY9" fmla="*/ 1594556 h 3267374"/>
                  <a:gd name="connsiteX10" fmla="*/ 2016720 w 2022990"/>
                  <a:gd name="connsiteY10" fmla="*/ 1675379 h 3267374"/>
                  <a:gd name="connsiteX11" fmla="*/ 1525611 w 2022990"/>
                  <a:gd name="connsiteY11" fmla="*/ 1995977 h 3267374"/>
                  <a:gd name="connsiteX12" fmla="*/ 1299359 w 2022990"/>
                  <a:gd name="connsiteY12" fmla="*/ 1909766 h 3267374"/>
                  <a:gd name="connsiteX13" fmla="*/ 1212270 w 2022990"/>
                  <a:gd name="connsiteY13" fmla="*/ 2145050 h 3267374"/>
                  <a:gd name="connsiteX14" fmla="*/ 1403507 w 2022990"/>
                  <a:gd name="connsiteY14" fmla="*/ 2157622 h 3267374"/>
                  <a:gd name="connsiteX15" fmla="*/ 1734804 w 2022990"/>
                  <a:gd name="connsiteY15" fmla="*/ 2396499 h 3267374"/>
                  <a:gd name="connsiteX16" fmla="*/ 1735702 w 2022990"/>
                  <a:gd name="connsiteY16" fmla="*/ 2473730 h 3267374"/>
                  <a:gd name="connsiteX17" fmla="*/ 1040786 w 2022990"/>
                  <a:gd name="connsiteY17" fmla="*/ 2585086 h 3267374"/>
                  <a:gd name="connsiteX18" fmla="*/ 978836 w 2022990"/>
                  <a:gd name="connsiteY18" fmla="*/ 2529407 h 3267374"/>
                  <a:gd name="connsiteX19" fmla="*/ 815432 w 2022990"/>
                  <a:gd name="connsiteY19" fmla="*/ 2708116 h 3267374"/>
                  <a:gd name="connsiteX20" fmla="*/ 837878 w 2022990"/>
                  <a:gd name="connsiteY20" fmla="*/ 2718892 h 3267374"/>
                  <a:gd name="connsiteX21" fmla="*/ 1200599 w 2022990"/>
                  <a:gd name="connsiteY21" fmla="*/ 3113128 h 3267374"/>
                  <a:gd name="connsiteX22" fmla="*/ 1163788 w 2022990"/>
                  <a:gd name="connsiteY22" fmla="*/ 3199339 h 3267374"/>
                  <a:gd name="connsiteX23" fmla="*/ 1007567 w 2022990"/>
                  <a:gd name="connsiteY23" fmla="*/ 3263100 h 3267374"/>
                  <a:gd name="connsiteX24" fmla="*/ 916886 w 2022990"/>
                  <a:gd name="connsiteY24" fmla="*/ 3215504 h 3267374"/>
                  <a:gd name="connsiteX25" fmla="*/ 975245 w 2022990"/>
                  <a:gd name="connsiteY25" fmla="*/ 3133783 h 3267374"/>
                  <a:gd name="connsiteX26" fmla="*/ 1055151 w 2022990"/>
                  <a:gd name="connsiteY26" fmla="*/ 3107740 h 3267374"/>
                  <a:gd name="connsiteX27" fmla="*/ 634072 w 2022990"/>
                  <a:gd name="connsiteY27" fmla="*/ 2859883 h 3267374"/>
                  <a:gd name="connsiteX28" fmla="*/ 590977 w 2022990"/>
                  <a:gd name="connsiteY28" fmla="*/ 2963157 h 3267374"/>
                  <a:gd name="connsiteX29" fmla="*/ 688839 w 2022990"/>
                  <a:gd name="connsiteY29" fmla="*/ 3087983 h 3267374"/>
                  <a:gd name="connsiteX30" fmla="*/ 711285 w 2022990"/>
                  <a:gd name="connsiteY30" fmla="*/ 3103250 h 3267374"/>
                  <a:gd name="connsiteX31" fmla="*/ 742709 w 2022990"/>
                  <a:gd name="connsiteY31" fmla="*/ 3201135 h 3267374"/>
                  <a:gd name="connsiteX32" fmla="*/ 636765 w 2022990"/>
                  <a:gd name="connsiteY32" fmla="*/ 3214606 h 3267374"/>
                  <a:gd name="connsiteX33" fmla="*/ 467975 w 2022990"/>
                  <a:gd name="connsiteY33" fmla="*/ 3023325 h 3267374"/>
                  <a:gd name="connsiteX34" fmla="*/ 449120 w 2022990"/>
                  <a:gd name="connsiteY34" fmla="*/ 2978423 h 3267374"/>
                  <a:gd name="connsiteX35" fmla="*/ 341381 w 2022990"/>
                  <a:gd name="connsiteY35" fmla="*/ 3030509 h 3267374"/>
                  <a:gd name="connsiteX36" fmla="*/ 107947 w 2022990"/>
                  <a:gd name="connsiteY36" fmla="*/ 3120313 h 3267374"/>
                  <a:gd name="connsiteX37" fmla="*/ 3800 w 2022990"/>
                  <a:gd name="connsiteY37" fmla="*/ 3083493 h 3267374"/>
                  <a:gd name="connsiteX38" fmla="*/ 69341 w 2022990"/>
                  <a:gd name="connsiteY38" fmla="*/ 2990996 h 3267374"/>
                  <a:gd name="connsiteX39" fmla="*/ 1055151 w 2022990"/>
                  <a:gd name="connsiteY39" fmla="*/ 2158520 h 3267374"/>
                  <a:gd name="connsiteX40" fmla="*/ 1122488 w 2022990"/>
                  <a:gd name="connsiteY40" fmla="*/ 836618 h 3267374"/>
                  <a:gd name="connsiteX41" fmla="*/ 1069516 w 2022990"/>
                  <a:gd name="connsiteY41" fmla="*/ 783634 h 3267374"/>
                  <a:gd name="connsiteX42" fmla="*/ 815432 w 2022990"/>
                  <a:gd name="connsiteY42" fmla="*/ 204403 h 3267374"/>
                  <a:gd name="connsiteX43" fmla="*/ 907908 w 2022990"/>
                  <a:gd name="connsiteY43" fmla="*/ 31981 h 3267374"/>
                  <a:gd name="connsiteX44" fmla="*/ 986019 w 2022990"/>
                  <a:gd name="connsiteY44" fmla="*/ 5040 h 3267374"/>
                  <a:gd name="connsiteX45" fmla="*/ 1337966 w 2022990"/>
                  <a:gd name="connsiteY45" fmla="*/ 402868 h 3267374"/>
                  <a:gd name="connsiteX46" fmla="*/ 1254468 w 2022990"/>
                  <a:gd name="connsiteY46" fmla="*/ 726160 h 3267374"/>
                  <a:gd name="connsiteX47" fmla="*/ 1245490 w 2022990"/>
                  <a:gd name="connsiteY47" fmla="*/ 786328 h 3267374"/>
                  <a:gd name="connsiteX48" fmla="*/ 1289483 w 2022990"/>
                  <a:gd name="connsiteY48" fmla="*/ 907562 h 3267374"/>
                  <a:gd name="connsiteX49" fmla="*/ 1870375 w 2022990"/>
                  <a:gd name="connsiteY49" fmla="*/ 1665501 h 3267374"/>
                  <a:gd name="connsiteX50" fmla="*/ 1395426 w 2022990"/>
                  <a:gd name="connsiteY50" fmla="*/ 1677175 h 3267374"/>
                  <a:gd name="connsiteX51" fmla="*/ 1417872 w 2022990"/>
                  <a:gd name="connsiteY51" fmla="*/ 1826249 h 3267374"/>
                  <a:gd name="connsiteX52" fmla="*/ 1870375 w 2022990"/>
                  <a:gd name="connsiteY52" fmla="*/ 1665501 h 3267374"/>
                  <a:gd name="connsiteX53" fmla="*/ 984223 w 2022990"/>
                  <a:gd name="connsiteY53" fmla="*/ 147827 h 3267374"/>
                  <a:gd name="connsiteX54" fmla="*/ 938434 w 2022990"/>
                  <a:gd name="connsiteY54" fmla="*/ 247509 h 3267374"/>
                  <a:gd name="connsiteX55" fmla="*/ 1060538 w 2022990"/>
                  <a:gd name="connsiteY55" fmla="*/ 632764 h 3267374"/>
                  <a:gd name="connsiteX56" fmla="*/ 1184438 w 2022990"/>
                  <a:gd name="connsiteY56" fmla="*/ 594149 h 3267374"/>
                  <a:gd name="connsiteX57" fmla="*/ 984223 w 2022990"/>
                  <a:gd name="connsiteY57" fmla="*/ 147827 h 3267374"/>
                  <a:gd name="connsiteX58" fmla="*/ 1594743 w 2022990"/>
                  <a:gd name="connsiteY58" fmla="*/ 2428828 h 3267374"/>
                  <a:gd name="connsiteX59" fmla="*/ 1340659 w 2022990"/>
                  <a:gd name="connsiteY59" fmla="*/ 2281551 h 3267374"/>
                  <a:gd name="connsiteX60" fmla="*/ 1092860 w 2022990"/>
                  <a:gd name="connsiteY60" fmla="*/ 2367762 h 3267374"/>
                  <a:gd name="connsiteX61" fmla="*/ 1089269 w 2022990"/>
                  <a:gd name="connsiteY61" fmla="*/ 2443196 h 3267374"/>
                  <a:gd name="connsiteX62" fmla="*/ 1594743 w 2022990"/>
                  <a:gd name="connsiteY62" fmla="*/ 2428828 h 3267374"/>
                  <a:gd name="connsiteX63" fmla="*/ 1777900 w 2022990"/>
                  <a:gd name="connsiteY63" fmla="*/ 855476 h 3267374"/>
                  <a:gd name="connsiteX64" fmla="*/ 1354127 w 2022990"/>
                  <a:gd name="connsiteY64" fmla="*/ 1103333 h 3267374"/>
                  <a:gd name="connsiteX65" fmla="*/ 1424157 w 2022990"/>
                  <a:gd name="connsiteY65" fmla="*/ 1191340 h 3267374"/>
                  <a:gd name="connsiteX66" fmla="*/ 1777900 w 2022990"/>
                  <a:gd name="connsiteY66" fmla="*/ 855476 h 326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022990" h="3267374">
                    <a:moveTo>
                      <a:pt x="1289483" y="907562"/>
                    </a:moveTo>
                    <a:cubicBezTo>
                      <a:pt x="1306542" y="887805"/>
                      <a:pt x="1319111" y="872539"/>
                      <a:pt x="1332579" y="857272"/>
                    </a:cubicBezTo>
                    <a:cubicBezTo>
                      <a:pt x="1468150" y="709995"/>
                      <a:pt x="1687219" y="675870"/>
                      <a:pt x="1868579" y="737834"/>
                    </a:cubicBezTo>
                    <a:cubicBezTo>
                      <a:pt x="1888332" y="744120"/>
                      <a:pt x="1912573" y="775551"/>
                      <a:pt x="1913471" y="796206"/>
                    </a:cubicBezTo>
                    <a:cubicBezTo>
                      <a:pt x="1925142" y="1002753"/>
                      <a:pt x="1810221" y="1266775"/>
                      <a:pt x="1539976" y="1318861"/>
                    </a:cubicBezTo>
                    <a:cubicBezTo>
                      <a:pt x="1511246" y="1324249"/>
                      <a:pt x="1480720" y="1326045"/>
                      <a:pt x="1451091" y="1326045"/>
                    </a:cubicBezTo>
                    <a:cubicBezTo>
                      <a:pt x="1423259" y="1326045"/>
                      <a:pt x="1394529" y="1322453"/>
                      <a:pt x="1364002" y="1319759"/>
                    </a:cubicBezTo>
                    <a:cubicBezTo>
                      <a:pt x="1364002" y="1388009"/>
                      <a:pt x="1364002" y="1457158"/>
                      <a:pt x="1364002" y="1532592"/>
                    </a:cubicBezTo>
                    <a:cubicBezTo>
                      <a:pt x="1436726" y="1483200"/>
                      <a:pt x="1512143" y="1451769"/>
                      <a:pt x="1597437" y="1447279"/>
                    </a:cubicBezTo>
                    <a:cubicBezTo>
                      <a:pt x="1751862" y="1439197"/>
                      <a:pt x="1882944" y="1493079"/>
                      <a:pt x="1996968" y="1594556"/>
                    </a:cubicBezTo>
                    <a:cubicBezTo>
                      <a:pt x="2021209" y="1616109"/>
                      <a:pt x="2030188" y="1643050"/>
                      <a:pt x="2016720" y="1675379"/>
                    </a:cubicBezTo>
                    <a:cubicBezTo>
                      <a:pt x="1945792" y="1839719"/>
                      <a:pt x="1767126" y="2016631"/>
                      <a:pt x="1525611" y="1995977"/>
                    </a:cubicBezTo>
                    <a:cubicBezTo>
                      <a:pt x="1443909" y="1988792"/>
                      <a:pt x="1369389" y="1960055"/>
                      <a:pt x="1299359" y="1909766"/>
                    </a:cubicBezTo>
                    <a:cubicBezTo>
                      <a:pt x="1269731" y="1991486"/>
                      <a:pt x="1240103" y="2069615"/>
                      <a:pt x="1212270" y="2145050"/>
                    </a:cubicBezTo>
                    <a:cubicBezTo>
                      <a:pt x="1275118" y="2148642"/>
                      <a:pt x="1340659" y="2145050"/>
                      <a:pt x="1403507" y="2157622"/>
                    </a:cubicBezTo>
                    <a:cubicBezTo>
                      <a:pt x="1548056" y="2187257"/>
                      <a:pt x="1656693" y="2274367"/>
                      <a:pt x="1734804" y="2396499"/>
                    </a:cubicBezTo>
                    <a:cubicBezTo>
                      <a:pt x="1747373" y="2415358"/>
                      <a:pt x="1748271" y="2456667"/>
                      <a:pt x="1735702" y="2473730"/>
                    </a:cubicBezTo>
                    <a:cubicBezTo>
                      <a:pt x="1585765" y="2674889"/>
                      <a:pt x="1279607" y="2784448"/>
                      <a:pt x="1040786" y="2585086"/>
                    </a:cubicBezTo>
                    <a:cubicBezTo>
                      <a:pt x="1020136" y="2568023"/>
                      <a:pt x="1001282" y="2549164"/>
                      <a:pt x="978836" y="2529407"/>
                    </a:cubicBezTo>
                    <a:cubicBezTo>
                      <a:pt x="926763" y="2585984"/>
                      <a:pt x="871995" y="2646152"/>
                      <a:pt x="815432" y="2708116"/>
                    </a:cubicBezTo>
                    <a:cubicBezTo>
                      <a:pt x="823513" y="2711708"/>
                      <a:pt x="829797" y="2716198"/>
                      <a:pt x="837878" y="2718892"/>
                    </a:cubicBezTo>
                    <a:cubicBezTo>
                      <a:pt x="1038990" y="2776366"/>
                      <a:pt x="1147627" y="2919153"/>
                      <a:pt x="1200599" y="3113128"/>
                    </a:cubicBezTo>
                    <a:cubicBezTo>
                      <a:pt x="1210475" y="3150846"/>
                      <a:pt x="1199701" y="3182277"/>
                      <a:pt x="1163788" y="3199339"/>
                    </a:cubicBezTo>
                    <a:cubicBezTo>
                      <a:pt x="1112612" y="3222688"/>
                      <a:pt x="1060538" y="3246037"/>
                      <a:pt x="1007567" y="3263100"/>
                    </a:cubicBezTo>
                    <a:cubicBezTo>
                      <a:pt x="963573" y="3277468"/>
                      <a:pt x="925865" y="3254119"/>
                      <a:pt x="916886" y="3215504"/>
                    </a:cubicBezTo>
                    <a:cubicBezTo>
                      <a:pt x="908806" y="3178685"/>
                      <a:pt x="931252" y="3147254"/>
                      <a:pt x="975245" y="3133783"/>
                    </a:cubicBezTo>
                    <a:cubicBezTo>
                      <a:pt x="1002180" y="3125701"/>
                      <a:pt x="1028216" y="3116720"/>
                      <a:pt x="1055151" y="3107740"/>
                    </a:cubicBezTo>
                    <a:cubicBezTo>
                      <a:pt x="1027319" y="2926338"/>
                      <a:pt x="800169" y="2793429"/>
                      <a:pt x="634072" y="2859883"/>
                    </a:cubicBezTo>
                    <a:cubicBezTo>
                      <a:pt x="584692" y="2879640"/>
                      <a:pt x="564939" y="2915561"/>
                      <a:pt x="590977" y="2963157"/>
                    </a:cubicBezTo>
                    <a:cubicBezTo>
                      <a:pt x="616115" y="3008956"/>
                      <a:pt x="655620" y="3046674"/>
                      <a:pt x="688839" y="3087983"/>
                    </a:cubicBezTo>
                    <a:cubicBezTo>
                      <a:pt x="694226" y="3094269"/>
                      <a:pt x="703204" y="3097862"/>
                      <a:pt x="711285" y="3103250"/>
                    </a:cubicBezTo>
                    <a:cubicBezTo>
                      <a:pt x="752585" y="3131987"/>
                      <a:pt x="764256" y="3167010"/>
                      <a:pt x="742709" y="3201135"/>
                    </a:cubicBezTo>
                    <a:cubicBezTo>
                      <a:pt x="721161" y="3236159"/>
                      <a:pt x="681656" y="3241547"/>
                      <a:pt x="636765" y="3214606"/>
                    </a:cubicBezTo>
                    <a:cubicBezTo>
                      <a:pt x="560450" y="3167908"/>
                      <a:pt x="504785" y="3104148"/>
                      <a:pt x="467975" y="3023325"/>
                    </a:cubicBezTo>
                    <a:cubicBezTo>
                      <a:pt x="461690" y="3009854"/>
                      <a:pt x="456303" y="2996384"/>
                      <a:pt x="449120" y="2978423"/>
                    </a:cubicBezTo>
                    <a:cubicBezTo>
                      <a:pt x="412309" y="2996384"/>
                      <a:pt x="378192" y="3016141"/>
                      <a:pt x="341381" y="3030509"/>
                    </a:cubicBezTo>
                    <a:cubicBezTo>
                      <a:pt x="264168" y="3061940"/>
                      <a:pt x="186956" y="3092474"/>
                      <a:pt x="107947" y="3120313"/>
                    </a:cubicBezTo>
                    <a:cubicBezTo>
                      <a:pt x="54078" y="3139171"/>
                      <a:pt x="16369" y="3123905"/>
                      <a:pt x="3800" y="3083493"/>
                    </a:cubicBezTo>
                    <a:cubicBezTo>
                      <a:pt x="-9668" y="3040388"/>
                      <a:pt x="12778" y="3008956"/>
                      <a:pt x="69341" y="2990996"/>
                    </a:cubicBezTo>
                    <a:cubicBezTo>
                      <a:pt x="513764" y="2850903"/>
                      <a:pt x="846856" y="2574309"/>
                      <a:pt x="1055151" y="2158520"/>
                    </a:cubicBezTo>
                    <a:cubicBezTo>
                      <a:pt x="1269731" y="1730159"/>
                      <a:pt x="1286790" y="1287430"/>
                      <a:pt x="1122488" y="836618"/>
                    </a:cubicBezTo>
                    <a:cubicBezTo>
                      <a:pt x="1112612" y="809677"/>
                      <a:pt x="1099145" y="793512"/>
                      <a:pt x="1069516" y="783634"/>
                    </a:cubicBezTo>
                    <a:cubicBezTo>
                      <a:pt x="839674" y="703709"/>
                      <a:pt x="727446" y="451362"/>
                      <a:pt x="815432" y="204403"/>
                    </a:cubicBezTo>
                    <a:cubicBezTo>
                      <a:pt x="836980" y="143337"/>
                      <a:pt x="874689" y="88557"/>
                      <a:pt x="907908" y="31981"/>
                    </a:cubicBezTo>
                    <a:cubicBezTo>
                      <a:pt x="924967" y="4142"/>
                      <a:pt x="953697" y="-7532"/>
                      <a:pt x="986019" y="5040"/>
                    </a:cubicBezTo>
                    <a:cubicBezTo>
                      <a:pt x="1170970" y="77781"/>
                      <a:pt x="1302951" y="199015"/>
                      <a:pt x="1337966" y="402868"/>
                    </a:cubicBezTo>
                    <a:cubicBezTo>
                      <a:pt x="1358616" y="522306"/>
                      <a:pt x="1328090" y="630968"/>
                      <a:pt x="1254468" y="726160"/>
                    </a:cubicBezTo>
                    <a:cubicBezTo>
                      <a:pt x="1238307" y="746814"/>
                      <a:pt x="1235614" y="762979"/>
                      <a:pt x="1245490" y="786328"/>
                    </a:cubicBezTo>
                    <a:cubicBezTo>
                      <a:pt x="1260753" y="824045"/>
                      <a:pt x="1273323" y="863558"/>
                      <a:pt x="1289483" y="907562"/>
                    </a:cubicBezTo>
                    <a:close/>
                    <a:moveTo>
                      <a:pt x="1870375" y="1665501"/>
                    </a:moveTo>
                    <a:cubicBezTo>
                      <a:pt x="1729417" y="1546961"/>
                      <a:pt x="1529202" y="1553247"/>
                      <a:pt x="1395426" y="1677175"/>
                    </a:cubicBezTo>
                    <a:cubicBezTo>
                      <a:pt x="1332579" y="1736445"/>
                      <a:pt x="1339761" y="1786735"/>
                      <a:pt x="1417872" y="1826249"/>
                    </a:cubicBezTo>
                    <a:cubicBezTo>
                      <a:pt x="1582174" y="1908867"/>
                      <a:pt x="1770716" y="1842413"/>
                      <a:pt x="1870375" y="1665501"/>
                    </a:cubicBezTo>
                    <a:close/>
                    <a:moveTo>
                      <a:pt x="984223" y="147827"/>
                    </a:moveTo>
                    <a:cubicBezTo>
                      <a:pt x="968960" y="181054"/>
                      <a:pt x="950106" y="213383"/>
                      <a:pt x="938434" y="247509"/>
                    </a:cubicBezTo>
                    <a:cubicBezTo>
                      <a:pt x="886360" y="395684"/>
                      <a:pt x="939332" y="558228"/>
                      <a:pt x="1060538" y="632764"/>
                    </a:cubicBezTo>
                    <a:cubicBezTo>
                      <a:pt x="1117999" y="667788"/>
                      <a:pt x="1162890" y="655215"/>
                      <a:pt x="1184438" y="594149"/>
                    </a:cubicBezTo>
                    <a:cubicBezTo>
                      <a:pt x="1247285" y="410950"/>
                      <a:pt x="1173664" y="245713"/>
                      <a:pt x="984223" y="147827"/>
                    </a:cubicBezTo>
                    <a:close/>
                    <a:moveTo>
                      <a:pt x="1594743" y="2428828"/>
                    </a:moveTo>
                    <a:cubicBezTo>
                      <a:pt x="1529202" y="2347107"/>
                      <a:pt x="1447500" y="2292327"/>
                      <a:pt x="1340659" y="2281551"/>
                    </a:cubicBezTo>
                    <a:cubicBezTo>
                      <a:pt x="1245490" y="2272570"/>
                      <a:pt x="1161992" y="2299511"/>
                      <a:pt x="1092860" y="2367762"/>
                    </a:cubicBezTo>
                    <a:cubicBezTo>
                      <a:pt x="1067721" y="2392907"/>
                      <a:pt x="1065925" y="2413561"/>
                      <a:pt x="1089269" y="2443196"/>
                    </a:cubicBezTo>
                    <a:cubicBezTo>
                      <a:pt x="1209577" y="2595862"/>
                      <a:pt x="1468150" y="2590474"/>
                      <a:pt x="1594743" y="2428828"/>
                    </a:cubicBezTo>
                    <a:close/>
                    <a:moveTo>
                      <a:pt x="1777900" y="855476"/>
                    </a:moveTo>
                    <a:cubicBezTo>
                      <a:pt x="1598335" y="795308"/>
                      <a:pt x="1388244" y="917440"/>
                      <a:pt x="1354127" y="1103333"/>
                    </a:cubicBezTo>
                    <a:cubicBezTo>
                      <a:pt x="1343353" y="1159909"/>
                      <a:pt x="1364900" y="1186850"/>
                      <a:pt x="1424157" y="1191340"/>
                    </a:cubicBezTo>
                    <a:cubicBezTo>
                      <a:pt x="1610904" y="1207505"/>
                      <a:pt x="1773410" y="1053941"/>
                      <a:pt x="1777900" y="855476"/>
                    </a:cubicBezTo>
                    <a:close/>
                  </a:path>
                </a:pathLst>
              </a:custGeom>
              <a:solidFill>
                <a:srgbClr val="000000"/>
              </a:solidFill>
              <a:ln w="8971" cap="flat">
                <a:noFill/>
                <a:prstDash val="solid"/>
                <a:miter/>
              </a:ln>
            </p:spPr>
            <p:txBody>
              <a:bodyPr rtlCol="0" anchor="ctr"/>
              <a:lstStyle/>
              <a:p>
                <a:endParaRPr lang="en-US"/>
              </a:p>
            </p:txBody>
          </p:sp>
          <p:sp>
            <p:nvSpPr>
              <p:cNvPr id="25" name="Freeform 407">
                <a:extLst>
                  <a:ext uri="{FF2B5EF4-FFF2-40B4-BE49-F238E27FC236}">
                    <a16:creationId xmlns:a16="http://schemas.microsoft.com/office/drawing/2014/main" id="{3823A2E4-C39B-840F-5174-8F9EA5D6F1B7}"/>
                  </a:ext>
                </a:extLst>
              </p:cNvPr>
              <p:cNvSpPr/>
              <p:nvPr/>
            </p:nvSpPr>
            <p:spPr>
              <a:xfrm>
                <a:off x="4658969" y="648132"/>
                <a:ext cx="2164692" cy="2067396"/>
              </a:xfrm>
              <a:custGeom>
                <a:avLst/>
                <a:gdLst>
                  <a:gd name="connsiteX0" fmla="*/ 1994377 w 2164692"/>
                  <a:gd name="connsiteY0" fmla="*/ 835194 h 2067396"/>
                  <a:gd name="connsiteX1" fmla="*/ 1700788 w 2164692"/>
                  <a:gd name="connsiteY1" fmla="*/ 792088 h 2067396"/>
                  <a:gd name="connsiteX2" fmla="*/ 1435033 w 2164692"/>
                  <a:gd name="connsiteY2" fmla="*/ 754371 h 2067396"/>
                  <a:gd name="connsiteX3" fmla="*/ 1335374 w 2164692"/>
                  <a:gd name="connsiteY3" fmla="*/ 681630 h 2067396"/>
                  <a:gd name="connsiteX4" fmla="*/ 1110918 w 2164692"/>
                  <a:gd name="connsiteY4" fmla="*/ 224532 h 2067396"/>
                  <a:gd name="connsiteX5" fmla="*/ 1083983 w 2164692"/>
                  <a:gd name="connsiteY5" fmla="*/ 175140 h 2067396"/>
                  <a:gd name="connsiteX6" fmla="*/ 995997 w 2164692"/>
                  <a:gd name="connsiteY6" fmla="*/ 345766 h 2067396"/>
                  <a:gd name="connsiteX7" fmla="*/ 928660 w 2164692"/>
                  <a:gd name="connsiteY7" fmla="*/ 381688 h 2067396"/>
                  <a:gd name="connsiteX8" fmla="*/ 873893 w 2164692"/>
                  <a:gd name="connsiteY8" fmla="*/ 332296 h 2067396"/>
                  <a:gd name="connsiteX9" fmla="*/ 882871 w 2164692"/>
                  <a:gd name="connsiteY9" fmla="*/ 277516 h 2067396"/>
                  <a:gd name="connsiteX10" fmla="*/ 987018 w 2164692"/>
                  <a:gd name="connsiteY10" fmla="*/ 64682 h 2067396"/>
                  <a:gd name="connsiteX11" fmla="*/ 1084881 w 2164692"/>
                  <a:gd name="connsiteY11" fmla="*/ 24 h 2067396"/>
                  <a:gd name="connsiteX12" fmla="*/ 1181846 w 2164692"/>
                  <a:gd name="connsiteY12" fmla="*/ 66478 h 2067396"/>
                  <a:gd name="connsiteX13" fmla="*/ 1433237 w 2164692"/>
                  <a:gd name="connsiteY13" fmla="*/ 579255 h 2067396"/>
                  <a:gd name="connsiteX14" fmla="*/ 1498778 w 2164692"/>
                  <a:gd name="connsiteY14" fmla="*/ 627748 h 2067396"/>
                  <a:gd name="connsiteX15" fmla="*/ 2059918 w 2164692"/>
                  <a:gd name="connsiteY15" fmla="*/ 708571 h 2067396"/>
                  <a:gd name="connsiteX16" fmla="*/ 2159576 w 2164692"/>
                  <a:gd name="connsiteY16" fmla="*/ 784904 h 2067396"/>
                  <a:gd name="connsiteX17" fmla="*/ 2120970 w 2164692"/>
                  <a:gd name="connsiteY17" fmla="*/ 900750 h 2067396"/>
                  <a:gd name="connsiteX18" fmla="*/ 1719643 w 2164692"/>
                  <a:gd name="connsiteY18" fmla="*/ 1289598 h 2067396"/>
                  <a:gd name="connsiteX19" fmla="*/ 1690014 w 2164692"/>
                  <a:gd name="connsiteY19" fmla="*/ 1378503 h 2067396"/>
                  <a:gd name="connsiteX20" fmla="*/ 1784286 w 2164692"/>
                  <a:gd name="connsiteY20" fmla="*/ 1920016 h 2067396"/>
                  <a:gd name="connsiteX21" fmla="*/ 1749271 w 2164692"/>
                  <a:gd name="connsiteY21" fmla="*/ 2045740 h 2067396"/>
                  <a:gd name="connsiteX22" fmla="*/ 1615495 w 2164692"/>
                  <a:gd name="connsiteY22" fmla="*/ 2044842 h 2067396"/>
                  <a:gd name="connsiteX23" fmla="*/ 1118101 w 2164692"/>
                  <a:gd name="connsiteY23" fmla="*/ 1781719 h 2067396"/>
                  <a:gd name="connsiteX24" fmla="*/ 1044479 w 2164692"/>
                  <a:gd name="connsiteY24" fmla="*/ 1782617 h 2067396"/>
                  <a:gd name="connsiteX25" fmla="*/ 547085 w 2164692"/>
                  <a:gd name="connsiteY25" fmla="*/ 2044842 h 2067396"/>
                  <a:gd name="connsiteX26" fmla="*/ 414207 w 2164692"/>
                  <a:gd name="connsiteY26" fmla="*/ 2044842 h 2067396"/>
                  <a:gd name="connsiteX27" fmla="*/ 379192 w 2164692"/>
                  <a:gd name="connsiteY27" fmla="*/ 1919118 h 2067396"/>
                  <a:gd name="connsiteX28" fmla="*/ 475259 w 2164692"/>
                  <a:gd name="connsiteY28" fmla="*/ 1365032 h 2067396"/>
                  <a:gd name="connsiteX29" fmla="*/ 453711 w 2164692"/>
                  <a:gd name="connsiteY29" fmla="*/ 1299476 h 2067396"/>
                  <a:gd name="connsiteX30" fmla="*/ 43406 w 2164692"/>
                  <a:gd name="connsiteY30" fmla="*/ 900750 h 2067396"/>
                  <a:gd name="connsiteX31" fmla="*/ 1208 w 2164692"/>
                  <a:gd name="connsiteY31" fmla="*/ 798374 h 2067396"/>
                  <a:gd name="connsiteX32" fmla="*/ 96377 w 2164692"/>
                  <a:gd name="connsiteY32" fmla="*/ 711265 h 2067396"/>
                  <a:gd name="connsiteX33" fmla="*/ 653028 w 2164692"/>
                  <a:gd name="connsiteY33" fmla="*/ 630442 h 2067396"/>
                  <a:gd name="connsiteX34" fmla="*/ 734730 w 2164692"/>
                  <a:gd name="connsiteY34" fmla="*/ 576561 h 2067396"/>
                  <a:gd name="connsiteX35" fmla="*/ 826308 w 2164692"/>
                  <a:gd name="connsiteY35" fmla="*/ 540639 h 2067396"/>
                  <a:gd name="connsiteX36" fmla="*/ 854141 w 2164692"/>
                  <a:gd name="connsiteY36" fmla="*/ 636729 h 2067396"/>
                  <a:gd name="connsiteX37" fmla="*/ 698817 w 2164692"/>
                  <a:gd name="connsiteY37" fmla="*/ 761555 h 2067396"/>
                  <a:gd name="connsiteX38" fmla="*/ 221175 w 2164692"/>
                  <a:gd name="connsiteY38" fmla="*/ 828907 h 2067396"/>
                  <a:gd name="connsiteX39" fmla="*/ 173590 w 2164692"/>
                  <a:gd name="connsiteY39" fmla="*/ 837888 h 2067396"/>
                  <a:gd name="connsiteX40" fmla="*/ 209503 w 2164692"/>
                  <a:gd name="connsiteY40" fmla="*/ 874707 h 2067396"/>
                  <a:gd name="connsiteX41" fmla="*/ 568633 w 2164692"/>
                  <a:gd name="connsiteY41" fmla="*/ 1224041 h 2067396"/>
                  <a:gd name="connsiteX42" fmla="*/ 612626 w 2164692"/>
                  <a:gd name="connsiteY42" fmla="*/ 1364134 h 2067396"/>
                  <a:gd name="connsiteX43" fmla="*/ 519252 w 2164692"/>
                  <a:gd name="connsiteY43" fmla="*/ 1908342 h 2067396"/>
                  <a:gd name="connsiteX44" fmla="*/ 631480 w 2164692"/>
                  <a:gd name="connsiteY44" fmla="*/ 1849970 h 2067396"/>
                  <a:gd name="connsiteX45" fmla="*/ 1014851 w 2164692"/>
                  <a:gd name="connsiteY45" fmla="*/ 1647912 h 2067396"/>
                  <a:gd name="connsiteX46" fmla="*/ 1153116 w 2164692"/>
                  <a:gd name="connsiteY46" fmla="*/ 1648811 h 2067396"/>
                  <a:gd name="connsiteX47" fmla="*/ 1595743 w 2164692"/>
                  <a:gd name="connsiteY47" fmla="*/ 1882299 h 2067396"/>
                  <a:gd name="connsiteX48" fmla="*/ 1646021 w 2164692"/>
                  <a:gd name="connsiteY48" fmla="*/ 1907444 h 2067396"/>
                  <a:gd name="connsiteX49" fmla="*/ 1598436 w 2164692"/>
                  <a:gd name="connsiteY49" fmla="*/ 1626360 h 2067396"/>
                  <a:gd name="connsiteX50" fmla="*/ 1549954 w 2164692"/>
                  <a:gd name="connsiteY50" fmla="*/ 1348868 h 2067396"/>
                  <a:gd name="connsiteX51" fmla="*/ 1592152 w 2164692"/>
                  <a:gd name="connsiteY51" fmla="*/ 1228532 h 2067396"/>
                  <a:gd name="connsiteX52" fmla="*/ 1957566 w 2164692"/>
                  <a:gd name="connsiteY52" fmla="*/ 872911 h 2067396"/>
                  <a:gd name="connsiteX53" fmla="*/ 1994377 w 2164692"/>
                  <a:gd name="connsiteY53" fmla="*/ 835194 h 206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164692" h="2067396">
                    <a:moveTo>
                      <a:pt x="1994377" y="835194"/>
                    </a:moveTo>
                    <a:cubicBezTo>
                      <a:pt x="1892025" y="819927"/>
                      <a:pt x="1795958" y="805559"/>
                      <a:pt x="1700788" y="792088"/>
                    </a:cubicBezTo>
                    <a:cubicBezTo>
                      <a:pt x="1612802" y="779516"/>
                      <a:pt x="1523917" y="766943"/>
                      <a:pt x="1435033" y="754371"/>
                    </a:cubicBezTo>
                    <a:cubicBezTo>
                      <a:pt x="1388346" y="748084"/>
                      <a:pt x="1356024" y="724736"/>
                      <a:pt x="1335374" y="681630"/>
                    </a:cubicBezTo>
                    <a:cubicBezTo>
                      <a:pt x="1260855" y="528965"/>
                      <a:pt x="1185437" y="377197"/>
                      <a:pt x="1110918" y="224532"/>
                    </a:cubicBezTo>
                    <a:cubicBezTo>
                      <a:pt x="1103735" y="210163"/>
                      <a:pt x="1095655" y="196693"/>
                      <a:pt x="1083983" y="175140"/>
                    </a:cubicBezTo>
                    <a:cubicBezTo>
                      <a:pt x="1053458" y="237104"/>
                      <a:pt x="1029216" y="293680"/>
                      <a:pt x="995997" y="345766"/>
                    </a:cubicBezTo>
                    <a:cubicBezTo>
                      <a:pt x="983427" y="365523"/>
                      <a:pt x="950208" y="383484"/>
                      <a:pt x="928660" y="381688"/>
                    </a:cubicBezTo>
                    <a:cubicBezTo>
                      <a:pt x="908908" y="379891"/>
                      <a:pt x="885564" y="353849"/>
                      <a:pt x="873893" y="332296"/>
                    </a:cubicBezTo>
                    <a:cubicBezTo>
                      <a:pt x="866710" y="319723"/>
                      <a:pt x="875688" y="294578"/>
                      <a:pt x="882871" y="277516"/>
                    </a:cubicBezTo>
                    <a:cubicBezTo>
                      <a:pt x="916090" y="205673"/>
                      <a:pt x="952003" y="135627"/>
                      <a:pt x="987018" y="64682"/>
                    </a:cubicBezTo>
                    <a:cubicBezTo>
                      <a:pt x="1006771" y="23373"/>
                      <a:pt x="1038194" y="-874"/>
                      <a:pt x="1084881" y="24"/>
                    </a:cubicBezTo>
                    <a:cubicBezTo>
                      <a:pt x="1131568" y="24"/>
                      <a:pt x="1162094" y="25169"/>
                      <a:pt x="1181846" y="66478"/>
                    </a:cubicBezTo>
                    <a:cubicBezTo>
                      <a:pt x="1266242" y="237104"/>
                      <a:pt x="1350637" y="407730"/>
                      <a:pt x="1433237" y="579255"/>
                    </a:cubicBezTo>
                    <a:cubicBezTo>
                      <a:pt x="1447602" y="609788"/>
                      <a:pt x="1466456" y="623258"/>
                      <a:pt x="1498778" y="627748"/>
                    </a:cubicBezTo>
                    <a:cubicBezTo>
                      <a:pt x="1686423" y="653791"/>
                      <a:pt x="1873170" y="682528"/>
                      <a:pt x="2059918" y="708571"/>
                    </a:cubicBezTo>
                    <a:cubicBezTo>
                      <a:pt x="2108400" y="715755"/>
                      <a:pt x="2144313" y="736410"/>
                      <a:pt x="2159576" y="784904"/>
                    </a:cubicBezTo>
                    <a:cubicBezTo>
                      <a:pt x="2174839" y="832500"/>
                      <a:pt x="2154189" y="868421"/>
                      <a:pt x="2120970" y="900750"/>
                    </a:cubicBezTo>
                    <a:cubicBezTo>
                      <a:pt x="1987194" y="1030964"/>
                      <a:pt x="1855214" y="1161179"/>
                      <a:pt x="1719643" y="1289598"/>
                    </a:cubicBezTo>
                    <a:cubicBezTo>
                      <a:pt x="1691810" y="1316539"/>
                      <a:pt x="1683730" y="1340785"/>
                      <a:pt x="1690014" y="1378503"/>
                    </a:cubicBezTo>
                    <a:cubicBezTo>
                      <a:pt x="1723234" y="1559007"/>
                      <a:pt x="1752862" y="1739512"/>
                      <a:pt x="1784286" y="1920016"/>
                    </a:cubicBezTo>
                    <a:cubicBezTo>
                      <a:pt x="1793264" y="1968510"/>
                      <a:pt x="1791468" y="2012513"/>
                      <a:pt x="1749271" y="2045740"/>
                    </a:cubicBezTo>
                    <a:cubicBezTo>
                      <a:pt x="1705277" y="2079866"/>
                      <a:pt x="1661284" y="2069089"/>
                      <a:pt x="1615495" y="2044842"/>
                    </a:cubicBezTo>
                    <a:cubicBezTo>
                      <a:pt x="1450295" y="1956835"/>
                      <a:pt x="1283300" y="1870624"/>
                      <a:pt x="1118101" y="1781719"/>
                    </a:cubicBezTo>
                    <a:cubicBezTo>
                      <a:pt x="1091166" y="1767351"/>
                      <a:pt x="1070516" y="1768249"/>
                      <a:pt x="1044479" y="1782617"/>
                    </a:cubicBezTo>
                    <a:cubicBezTo>
                      <a:pt x="879280" y="1870624"/>
                      <a:pt x="712284" y="1956835"/>
                      <a:pt x="547085" y="2044842"/>
                    </a:cubicBezTo>
                    <a:cubicBezTo>
                      <a:pt x="501296" y="2069089"/>
                      <a:pt x="458200" y="2078968"/>
                      <a:pt x="414207" y="2044842"/>
                    </a:cubicBezTo>
                    <a:cubicBezTo>
                      <a:pt x="372009" y="2011615"/>
                      <a:pt x="371111" y="1967612"/>
                      <a:pt x="379192" y="1919118"/>
                    </a:cubicBezTo>
                    <a:cubicBezTo>
                      <a:pt x="411513" y="1734124"/>
                      <a:pt x="442040" y="1549129"/>
                      <a:pt x="475259" y="1365032"/>
                    </a:cubicBezTo>
                    <a:cubicBezTo>
                      <a:pt x="480646" y="1336295"/>
                      <a:pt x="474361" y="1319233"/>
                      <a:pt x="453711" y="1299476"/>
                    </a:cubicBezTo>
                    <a:cubicBezTo>
                      <a:pt x="316344" y="1167465"/>
                      <a:pt x="179875" y="1033659"/>
                      <a:pt x="43406" y="900750"/>
                    </a:cubicBezTo>
                    <a:cubicBezTo>
                      <a:pt x="13778" y="872013"/>
                      <a:pt x="-5077" y="840582"/>
                      <a:pt x="1208" y="798374"/>
                    </a:cubicBezTo>
                    <a:cubicBezTo>
                      <a:pt x="9288" y="750779"/>
                      <a:pt x="43406" y="719347"/>
                      <a:pt x="96377" y="711265"/>
                    </a:cubicBezTo>
                    <a:cubicBezTo>
                      <a:pt x="282227" y="684324"/>
                      <a:pt x="467178" y="656485"/>
                      <a:pt x="653028" y="630442"/>
                    </a:cubicBezTo>
                    <a:cubicBezTo>
                      <a:pt x="690737" y="625054"/>
                      <a:pt x="718569" y="616972"/>
                      <a:pt x="734730" y="576561"/>
                    </a:cubicBezTo>
                    <a:cubicBezTo>
                      <a:pt x="751789" y="534353"/>
                      <a:pt x="791293" y="522679"/>
                      <a:pt x="826308" y="540639"/>
                    </a:cubicBezTo>
                    <a:cubicBezTo>
                      <a:pt x="861323" y="558600"/>
                      <a:pt x="870301" y="593623"/>
                      <a:pt x="854141" y="636729"/>
                    </a:cubicBezTo>
                    <a:cubicBezTo>
                      <a:pt x="826308" y="709469"/>
                      <a:pt x="784110" y="752575"/>
                      <a:pt x="698817" y="761555"/>
                    </a:cubicBezTo>
                    <a:cubicBezTo>
                      <a:pt x="539004" y="777720"/>
                      <a:pt x="380090" y="805559"/>
                      <a:pt x="221175" y="828907"/>
                    </a:cubicBezTo>
                    <a:cubicBezTo>
                      <a:pt x="207708" y="830704"/>
                      <a:pt x="195138" y="834296"/>
                      <a:pt x="173590" y="837888"/>
                    </a:cubicBezTo>
                    <a:cubicBezTo>
                      <a:pt x="188853" y="853154"/>
                      <a:pt x="198729" y="863931"/>
                      <a:pt x="209503" y="874707"/>
                    </a:cubicBezTo>
                    <a:cubicBezTo>
                      <a:pt x="328914" y="991451"/>
                      <a:pt x="447426" y="1108195"/>
                      <a:pt x="568633" y="1224041"/>
                    </a:cubicBezTo>
                    <a:cubicBezTo>
                      <a:pt x="610830" y="1264453"/>
                      <a:pt x="623400" y="1307558"/>
                      <a:pt x="612626" y="1364134"/>
                    </a:cubicBezTo>
                    <a:cubicBezTo>
                      <a:pt x="579406" y="1541945"/>
                      <a:pt x="550676" y="1721551"/>
                      <a:pt x="519252" y="1908342"/>
                    </a:cubicBezTo>
                    <a:cubicBezTo>
                      <a:pt x="561450" y="1886789"/>
                      <a:pt x="596465" y="1868828"/>
                      <a:pt x="631480" y="1849970"/>
                    </a:cubicBezTo>
                    <a:cubicBezTo>
                      <a:pt x="758971" y="1782617"/>
                      <a:pt x="888258" y="1717061"/>
                      <a:pt x="1014851" y="1647912"/>
                    </a:cubicBezTo>
                    <a:cubicBezTo>
                      <a:pt x="1063333" y="1620972"/>
                      <a:pt x="1105531" y="1622767"/>
                      <a:pt x="1153116" y="1648811"/>
                    </a:cubicBezTo>
                    <a:cubicBezTo>
                      <a:pt x="1299461" y="1727837"/>
                      <a:pt x="1447602" y="1804170"/>
                      <a:pt x="1595743" y="1882299"/>
                    </a:cubicBezTo>
                    <a:cubicBezTo>
                      <a:pt x="1610108" y="1889483"/>
                      <a:pt x="1624473" y="1896667"/>
                      <a:pt x="1646021" y="1907444"/>
                    </a:cubicBezTo>
                    <a:cubicBezTo>
                      <a:pt x="1629860" y="1809558"/>
                      <a:pt x="1614597" y="1717959"/>
                      <a:pt x="1598436" y="1626360"/>
                    </a:cubicBezTo>
                    <a:cubicBezTo>
                      <a:pt x="1582276" y="1533862"/>
                      <a:pt x="1567012" y="1441365"/>
                      <a:pt x="1549954" y="1348868"/>
                    </a:cubicBezTo>
                    <a:cubicBezTo>
                      <a:pt x="1540976" y="1300374"/>
                      <a:pt x="1557136" y="1262657"/>
                      <a:pt x="1592152" y="1228532"/>
                    </a:cubicBezTo>
                    <a:cubicBezTo>
                      <a:pt x="1714256" y="1110889"/>
                      <a:pt x="1835462" y="991451"/>
                      <a:pt x="1957566" y="872911"/>
                    </a:cubicBezTo>
                    <a:cubicBezTo>
                      <a:pt x="1969238" y="862135"/>
                      <a:pt x="1979113" y="851358"/>
                      <a:pt x="1994377" y="835194"/>
                    </a:cubicBezTo>
                    <a:close/>
                  </a:path>
                </a:pathLst>
              </a:custGeom>
              <a:solidFill>
                <a:srgbClr val="000000"/>
              </a:solidFill>
              <a:ln w="8971" cap="flat">
                <a:noFill/>
                <a:prstDash val="solid"/>
                <a:miter/>
              </a:ln>
            </p:spPr>
            <p:txBody>
              <a:bodyPr rtlCol="0" anchor="ctr"/>
              <a:lstStyle/>
              <a:p>
                <a:endParaRPr lang="en-US"/>
              </a:p>
            </p:txBody>
          </p:sp>
          <p:sp>
            <p:nvSpPr>
              <p:cNvPr id="26" name="Freeform 408">
                <a:extLst>
                  <a:ext uri="{FF2B5EF4-FFF2-40B4-BE49-F238E27FC236}">
                    <a16:creationId xmlns:a16="http://schemas.microsoft.com/office/drawing/2014/main" id="{E20EAAD4-7608-D90C-7832-266A582B9247}"/>
                  </a:ext>
                </a:extLst>
              </p:cNvPr>
              <p:cNvSpPr/>
              <p:nvPr/>
            </p:nvSpPr>
            <p:spPr>
              <a:xfrm>
                <a:off x="5871887" y="168271"/>
                <a:ext cx="159266" cy="311931"/>
              </a:xfrm>
              <a:custGeom>
                <a:avLst/>
                <a:gdLst>
                  <a:gd name="connsiteX0" fmla="*/ 159267 w 159266"/>
                  <a:gd name="connsiteY0" fmla="*/ 74873 h 311931"/>
                  <a:gd name="connsiteX1" fmla="*/ 130536 w 159266"/>
                  <a:gd name="connsiteY1" fmla="*/ 259867 h 311931"/>
                  <a:gd name="connsiteX2" fmla="*/ 57812 w 159266"/>
                  <a:gd name="connsiteY2" fmla="*/ 311055 h 311931"/>
                  <a:gd name="connsiteX3" fmla="*/ 352 w 159266"/>
                  <a:gd name="connsiteY3" fmla="*/ 243703 h 311931"/>
                  <a:gd name="connsiteX4" fmla="*/ 29082 w 159266"/>
                  <a:gd name="connsiteY4" fmla="*/ 49728 h 311931"/>
                  <a:gd name="connsiteX5" fmla="*/ 103601 w 159266"/>
                  <a:gd name="connsiteY5" fmla="*/ 1234 h 311931"/>
                  <a:gd name="connsiteX6" fmla="*/ 159267 w 159266"/>
                  <a:gd name="connsiteY6" fmla="*/ 74873 h 31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266" h="311931">
                    <a:moveTo>
                      <a:pt x="159267" y="74873"/>
                    </a:moveTo>
                    <a:cubicBezTo>
                      <a:pt x="150288" y="134143"/>
                      <a:pt x="143106" y="197005"/>
                      <a:pt x="130536" y="259867"/>
                    </a:cubicBezTo>
                    <a:cubicBezTo>
                      <a:pt x="123354" y="296687"/>
                      <a:pt x="95521" y="316443"/>
                      <a:pt x="57812" y="311055"/>
                    </a:cubicBezTo>
                    <a:cubicBezTo>
                      <a:pt x="21002" y="305667"/>
                      <a:pt x="-3239" y="280522"/>
                      <a:pt x="352" y="243703"/>
                    </a:cubicBezTo>
                    <a:cubicBezTo>
                      <a:pt x="6637" y="179045"/>
                      <a:pt x="16512" y="113488"/>
                      <a:pt x="29082" y="49728"/>
                    </a:cubicBezTo>
                    <a:cubicBezTo>
                      <a:pt x="36265" y="12909"/>
                      <a:pt x="65893" y="-5052"/>
                      <a:pt x="103601" y="1234"/>
                    </a:cubicBezTo>
                    <a:cubicBezTo>
                      <a:pt x="140412" y="7521"/>
                      <a:pt x="157471" y="32665"/>
                      <a:pt x="159267" y="74873"/>
                    </a:cubicBezTo>
                    <a:close/>
                  </a:path>
                </a:pathLst>
              </a:custGeom>
              <a:solidFill>
                <a:srgbClr val="000000"/>
              </a:solidFill>
              <a:ln w="8971" cap="flat">
                <a:noFill/>
                <a:prstDash val="solid"/>
                <a:miter/>
              </a:ln>
            </p:spPr>
            <p:txBody>
              <a:bodyPr rtlCol="0" anchor="ctr"/>
              <a:lstStyle/>
              <a:p>
                <a:endParaRPr lang="en-US"/>
              </a:p>
            </p:txBody>
          </p:sp>
          <p:sp>
            <p:nvSpPr>
              <p:cNvPr id="27" name="Freeform 409">
                <a:extLst>
                  <a:ext uri="{FF2B5EF4-FFF2-40B4-BE49-F238E27FC236}">
                    <a16:creationId xmlns:a16="http://schemas.microsoft.com/office/drawing/2014/main" id="{2BA2A5ED-ECA9-61C0-A379-FF613097174C}"/>
                  </a:ext>
                </a:extLst>
              </p:cNvPr>
              <p:cNvSpPr/>
              <p:nvPr/>
            </p:nvSpPr>
            <p:spPr>
              <a:xfrm>
                <a:off x="5466801" y="166889"/>
                <a:ext cx="160355" cy="313885"/>
              </a:xfrm>
              <a:custGeom>
                <a:avLst/>
                <a:gdLst>
                  <a:gd name="connsiteX0" fmla="*/ 160332 w 160355"/>
                  <a:gd name="connsiteY0" fmla="*/ 237003 h 313885"/>
                  <a:gd name="connsiteX1" fmla="*/ 101973 w 160355"/>
                  <a:gd name="connsiteY1" fmla="*/ 313335 h 313885"/>
                  <a:gd name="connsiteX2" fmla="*/ 27454 w 160355"/>
                  <a:gd name="connsiteY2" fmla="*/ 256759 h 313885"/>
                  <a:gd name="connsiteX3" fmla="*/ 519 w 160355"/>
                  <a:gd name="connsiteY3" fmla="*/ 75357 h 313885"/>
                  <a:gd name="connsiteX4" fmla="*/ 56184 w 160355"/>
                  <a:gd name="connsiteY4" fmla="*/ 820 h 313885"/>
                  <a:gd name="connsiteX5" fmla="*/ 132499 w 160355"/>
                  <a:gd name="connsiteY5" fmla="*/ 53804 h 313885"/>
                  <a:gd name="connsiteX6" fmla="*/ 160332 w 160355"/>
                  <a:gd name="connsiteY6" fmla="*/ 237003 h 3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355" h="313885">
                    <a:moveTo>
                      <a:pt x="160332" y="237003"/>
                    </a:moveTo>
                    <a:cubicBezTo>
                      <a:pt x="161229" y="278312"/>
                      <a:pt x="136988" y="307947"/>
                      <a:pt x="101973" y="313335"/>
                    </a:cubicBezTo>
                    <a:cubicBezTo>
                      <a:pt x="67856" y="317825"/>
                      <a:pt x="34637" y="294477"/>
                      <a:pt x="27454" y="256759"/>
                    </a:cubicBezTo>
                    <a:cubicBezTo>
                      <a:pt x="16680" y="196591"/>
                      <a:pt x="7702" y="136423"/>
                      <a:pt x="519" y="75357"/>
                    </a:cubicBezTo>
                    <a:cubicBezTo>
                      <a:pt x="-3970" y="36742"/>
                      <a:pt x="21169" y="6208"/>
                      <a:pt x="56184" y="820"/>
                    </a:cubicBezTo>
                    <a:cubicBezTo>
                      <a:pt x="92097" y="-4568"/>
                      <a:pt x="125316" y="16985"/>
                      <a:pt x="132499" y="53804"/>
                    </a:cubicBezTo>
                    <a:cubicBezTo>
                      <a:pt x="144171" y="116666"/>
                      <a:pt x="151354" y="178631"/>
                      <a:pt x="160332" y="237003"/>
                    </a:cubicBezTo>
                    <a:close/>
                  </a:path>
                </a:pathLst>
              </a:custGeom>
              <a:solidFill>
                <a:srgbClr val="000000"/>
              </a:solidFill>
              <a:ln w="8971" cap="flat">
                <a:noFill/>
                <a:prstDash val="solid"/>
                <a:miter/>
              </a:ln>
            </p:spPr>
            <p:txBody>
              <a:bodyPr rtlCol="0" anchor="ctr"/>
              <a:lstStyle/>
              <a:p>
                <a:endParaRPr lang="en-US"/>
              </a:p>
            </p:txBody>
          </p:sp>
          <p:sp>
            <p:nvSpPr>
              <p:cNvPr id="28" name="Freeform 410">
                <a:extLst>
                  <a:ext uri="{FF2B5EF4-FFF2-40B4-BE49-F238E27FC236}">
                    <a16:creationId xmlns:a16="http://schemas.microsoft.com/office/drawing/2014/main" id="{A57F99C2-5933-86BE-C8B1-FB107BC71801}"/>
                  </a:ext>
                </a:extLst>
              </p:cNvPr>
              <p:cNvSpPr/>
              <p:nvPr/>
            </p:nvSpPr>
            <p:spPr>
              <a:xfrm>
                <a:off x="6187892" y="371009"/>
                <a:ext cx="231121" cy="281339"/>
              </a:xfrm>
              <a:custGeom>
                <a:avLst/>
                <a:gdLst>
                  <a:gd name="connsiteX0" fmla="*/ 231122 w 231121"/>
                  <a:gd name="connsiteY0" fmla="*/ 58925 h 281339"/>
                  <a:gd name="connsiteX1" fmla="*/ 210472 w 231121"/>
                  <a:gd name="connsiteY1" fmla="*/ 108317 h 281339"/>
                  <a:gd name="connsiteX2" fmla="*/ 126077 w 231121"/>
                  <a:gd name="connsiteY2" fmla="*/ 244818 h 281339"/>
                  <a:gd name="connsiteX3" fmla="*/ 33601 w 231121"/>
                  <a:gd name="connsiteY3" fmla="*/ 271759 h 281339"/>
                  <a:gd name="connsiteX4" fmla="*/ 12053 w 231121"/>
                  <a:gd name="connsiteY4" fmla="*/ 174771 h 281339"/>
                  <a:gd name="connsiteX5" fmla="*/ 101835 w 231121"/>
                  <a:gd name="connsiteY5" fmla="*/ 31086 h 281339"/>
                  <a:gd name="connsiteX6" fmla="*/ 179946 w 231121"/>
                  <a:gd name="connsiteY6" fmla="*/ 5941 h 281339"/>
                  <a:gd name="connsiteX7" fmla="*/ 231122 w 231121"/>
                  <a:gd name="connsiteY7" fmla="*/ 58925 h 281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1121" h="281339">
                    <a:moveTo>
                      <a:pt x="231122" y="58925"/>
                    </a:moveTo>
                    <a:cubicBezTo>
                      <a:pt x="222144" y="81376"/>
                      <a:pt x="218552" y="96642"/>
                      <a:pt x="210472" y="108317"/>
                    </a:cubicBezTo>
                    <a:cubicBezTo>
                      <a:pt x="183537" y="154116"/>
                      <a:pt x="155705" y="199916"/>
                      <a:pt x="126077" y="244818"/>
                    </a:cubicBezTo>
                    <a:cubicBezTo>
                      <a:pt x="101835" y="281637"/>
                      <a:pt x="66820" y="290617"/>
                      <a:pt x="33601" y="271759"/>
                    </a:cubicBezTo>
                    <a:cubicBezTo>
                      <a:pt x="-517" y="252002"/>
                      <a:pt x="-10393" y="213386"/>
                      <a:pt x="12053" y="174771"/>
                    </a:cubicBezTo>
                    <a:cubicBezTo>
                      <a:pt x="40783" y="126277"/>
                      <a:pt x="70411" y="77784"/>
                      <a:pt x="101835" y="31086"/>
                    </a:cubicBezTo>
                    <a:cubicBezTo>
                      <a:pt x="120690" y="2349"/>
                      <a:pt x="151215" y="-7529"/>
                      <a:pt x="179946" y="5941"/>
                    </a:cubicBezTo>
                    <a:cubicBezTo>
                      <a:pt x="200596" y="16717"/>
                      <a:pt x="214961" y="41862"/>
                      <a:pt x="231122" y="58925"/>
                    </a:cubicBezTo>
                    <a:close/>
                  </a:path>
                </a:pathLst>
              </a:custGeom>
              <a:solidFill>
                <a:srgbClr val="000000"/>
              </a:solidFill>
              <a:ln w="8971" cap="flat">
                <a:noFill/>
                <a:prstDash val="solid"/>
                <a:miter/>
              </a:ln>
            </p:spPr>
            <p:txBody>
              <a:bodyPr rtlCol="0" anchor="ctr"/>
              <a:lstStyle/>
              <a:p>
                <a:endParaRPr lang="en-US"/>
              </a:p>
            </p:txBody>
          </p:sp>
          <p:sp>
            <p:nvSpPr>
              <p:cNvPr id="29" name="Freeform 411">
                <a:extLst>
                  <a:ext uri="{FF2B5EF4-FFF2-40B4-BE49-F238E27FC236}">
                    <a16:creationId xmlns:a16="http://schemas.microsoft.com/office/drawing/2014/main" id="{A29804B7-E6F7-61B5-F94E-C79A57E7BA7A}"/>
                  </a:ext>
                </a:extLst>
              </p:cNvPr>
              <p:cNvSpPr/>
              <p:nvPr/>
            </p:nvSpPr>
            <p:spPr>
              <a:xfrm>
                <a:off x="5084914" y="370440"/>
                <a:ext cx="227981" cy="276684"/>
              </a:xfrm>
              <a:custGeom>
                <a:avLst/>
                <a:gdLst>
                  <a:gd name="connsiteX0" fmla="*/ 227981 w 227981"/>
                  <a:gd name="connsiteY0" fmla="*/ 229223 h 276684"/>
                  <a:gd name="connsiteX1" fmla="*/ 180396 w 227981"/>
                  <a:gd name="connsiteY1" fmla="*/ 275022 h 276684"/>
                  <a:gd name="connsiteX2" fmla="*/ 110366 w 227981"/>
                  <a:gd name="connsiteY2" fmla="*/ 256164 h 276684"/>
                  <a:gd name="connsiteX3" fmla="*/ 8014 w 227981"/>
                  <a:gd name="connsiteY3" fmla="*/ 94518 h 276684"/>
                  <a:gd name="connsiteX4" fmla="*/ 28664 w 227981"/>
                  <a:gd name="connsiteY4" fmla="*/ 15491 h 276684"/>
                  <a:gd name="connsiteX5" fmla="*/ 110366 w 227981"/>
                  <a:gd name="connsiteY5" fmla="*/ 18185 h 276684"/>
                  <a:gd name="connsiteX6" fmla="*/ 223492 w 227981"/>
                  <a:gd name="connsiteY6" fmla="*/ 198690 h 276684"/>
                  <a:gd name="connsiteX7" fmla="*/ 227981 w 227981"/>
                  <a:gd name="connsiteY7" fmla="*/ 229223 h 27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81" h="276684">
                    <a:moveTo>
                      <a:pt x="227981" y="229223"/>
                    </a:moveTo>
                    <a:cubicBezTo>
                      <a:pt x="215412" y="241795"/>
                      <a:pt x="201046" y="269634"/>
                      <a:pt x="180396" y="275022"/>
                    </a:cubicBezTo>
                    <a:cubicBezTo>
                      <a:pt x="159747" y="280410"/>
                      <a:pt x="122038" y="272328"/>
                      <a:pt x="110366" y="256164"/>
                    </a:cubicBezTo>
                    <a:cubicBezTo>
                      <a:pt x="71760" y="205874"/>
                      <a:pt x="39438" y="150196"/>
                      <a:pt x="8014" y="94518"/>
                    </a:cubicBezTo>
                    <a:cubicBezTo>
                      <a:pt x="-8147" y="65781"/>
                      <a:pt x="832" y="35248"/>
                      <a:pt x="28664" y="15491"/>
                    </a:cubicBezTo>
                    <a:cubicBezTo>
                      <a:pt x="55599" y="-4266"/>
                      <a:pt x="91512" y="-6960"/>
                      <a:pt x="110366" y="18185"/>
                    </a:cubicBezTo>
                    <a:cubicBezTo>
                      <a:pt x="152564" y="75659"/>
                      <a:pt x="186681" y="138521"/>
                      <a:pt x="223492" y="198690"/>
                    </a:cubicBezTo>
                    <a:cubicBezTo>
                      <a:pt x="225288" y="204078"/>
                      <a:pt x="224390" y="211262"/>
                      <a:pt x="227981" y="229223"/>
                    </a:cubicBezTo>
                    <a:close/>
                  </a:path>
                </a:pathLst>
              </a:custGeom>
              <a:solidFill>
                <a:srgbClr val="000000"/>
              </a:solidFill>
              <a:ln w="8971" cap="flat">
                <a:noFill/>
                <a:prstDash val="solid"/>
                <a:miter/>
              </a:ln>
            </p:spPr>
            <p:txBody>
              <a:bodyPr rtlCol="0" anchor="ctr"/>
              <a:lstStyle/>
              <a:p>
                <a:endParaRPr lang="en-US"/>
              </a:p>
            </p:txBody>
          </p:sp>
        </p:grpSp>
      </p:grpSp>
      <p:grpSp>
        <p:nvGrpSpPr>
          <p:cNvPr id="30" name="Graphic 2">
            <a:extLst>
              <a:ext uri="{FF2B5EF4-FFF2-40B4-BE49-F238E27FC236}">
                <a16:creationId xmlns:a16="http://schemas.microsoft.com/office/drawing/2014/main" id="{D981B6B3-CFFE-33D0-A3F3-79169392A886}"/>
              </a:ext>
            </a:extLst>
          </p:cNvPr>
          <p:cNvGrpSpPr/>
          <p:nvPr/>
        </p:nvGrpSpPr>
        <p:grpSpPr>
          <a:xfrm>
            <a:off x="7389291" y="1996824"/>
            <a:ext cx="658521" cy="620273"/>
            <a:chOff x="10641441" y="5322217"/>
            <a:chExt cx="740723" cy="746143"/>
          </a:xfrm>
        </p:grpSpPr>
        <p:sp>
          <p:nvSpPr>
            <p:cNvPr id="31" name="Freeform 393">
              <a:extLst>
                <a:ext uri="{FF2B5EF4-FFF2-40B4-BE49-F238E27FC236}">
                  <a16:creationId xmlns:a16="http://schemas.microsoft.com/office/drawing/2014/main" id="{4C8FF2CD-C292-A658-52C3-91D4AD1CB7AC}"/>
                </a:ext>
              </a:extLst>
            </p:cNvPr>
            <p:cNvSpPr/>
            <p:nvPr/>
          </p:nvSpPr>
          <p:spPr>
            <a:xfrm>
              <a:off x="11105749" y="5334863"/>
              <a:ext cx="249410" cy="275513"/>
            </a:xfrm>
            <a:custGeom>
              <a:avLst/>
              <a:gdLst>
                <a:gd name="connsiteX0" fmla="*/ 196020 w 249410"/>
                <a:gd name="connsiteY0" fmla="*/ 0 h 275513"/>
                <a:gd name="connsiteX1" fmla="*/ 54199 w 249410"/>
                <a:gd name="connsiteY1" fmla="*/ 0 h 275513"/>
                <a:gd name="connsiteX2" fmla="*/ 0 w 249410"/>
                <a:gd name="connsiteY2" fmla="*/ 55103 h 275513"/>
                <a:gd name="connsiteX3" fmla="*/ 0 w 249410"/>
                <a:gd name="connsiteY3" fmla="*/ 165308 h 275513"/>
                <a:gd name="connsiteX4" fmla="*/ 54199 w 249410"/>
                <a:gd name="connsiteY4" fmla="*/ 220411 h 275513"/>
                <a:gd name="connsiteX5" fmla="*/ 75879 w 249410"/>
                <a:gd name="connsiteY5" fmla="*/ 220411 h 275513"/>
                <a:gd name="connsiteX6" fmla="*/ 75879 w 249410"/>
                <a:gd name="connsiteY6" fmla="*/ 264674 h 275513"/>
                <a:gd name="connsiteX7" fmla="*/ 81299 w 249410"/>
                <a:gd name="connsiteY7" fmla="*/ 275513 h 275513"/>
                <a:gd name="connsiteX8" fmla="*/ 86719 w 249410"/>
                <a:gd name="connsiteY8" fmla="*/ 275513 h 275513"/>
                <a:gd name="connsiteX9" fmla="*/ 94849 w 249410"/>
                <a:gd name="connsiteY9" fmla="*/ 272804 h 275513"/>
                <a:gd name="connsiteX10" fmla="*/ 146338 w 249410"/>
                <a:gd name="connsiteY10" fmla="*/ 220411 h 275513"/>
                <a:gd name="connsiteX11" fmla="*/ 195117 w 249410"/>
                <a:gd name="connsiteY11" fmla="*/ 220411 h 275513"/>
                <a:gd name="connsiteX12" fmla="*/ 249317 w 249410"/>
                <a:gd name="connsiteY12" fmla="*/ 165308 h 275513"/>
                <a:gd name="connsiteX13" fmla="*/ 249317 w 249410"/>
                <a:gd name="connsiteY13" fmla="*/ 55103 h 275513"/>
                <a:gd name="connsiteX14" fmla="*/ 196020 w 249410"/>
                <a:gd name="connsiteY14" fmla="*/ 0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410" h="275513">
                  <a:moveTo>
                    <a:pt x="196020" y="0"/>
                  </a:moveTo>
                  <a:lnTo>
                    <a:pt x="54199" y="0"/>
                  </a:lnTo>
                  <a:cubicBezTo>
                    <a:pt x="24389" y="0"/>
                    <a:pt x="0" y="24390"/>
                    <a:pt x="0" y="55103"/>
                  </a:cubicBezTo>
                  <a:lnTo>
                    <a:pt x="0" y="165308"/>
                  </a:lnTo>
                  <a:cubicBezTo>
                    <a:pt x="0" y="196021"/>
                    <a:pt x="24389" y="220411"/>
                    <a:pt x="54199" y="220411"/>
                  </a:cubicBezTo>
                  <a:lnTo>
                    <a:pt x="75879" y="220411"/>
                  </a:lnTo>
                  <a:lnTo>
                    <a:pt x="75879" y="264674"/>
                  </a:lnTo>
                  <a:cubicBezTo>
                    <a:pt x="75879" y="270093"/>
                    <a:pt x="78589" y="272804"/>
                    <a:pt x="81299" y="275513"/>
                  </a:cubicBezTo>
                  <a:cubicBezTo>
                    <a:pt x="81299" y="275513"/>
                    <a:pt x="84009" y="275513"/>
                    <a:pt x="86719" y="275513"/>
                  </a:cubicBezTo>
                  <a:cubicBezTo>
                    <a:pt x="89428" y="275513"/>
                    <a:pt x="92138" y="275513"/>
                    <a:pt x="94849" y="272804"/>
                  </a:cubicBezTo>
                  <a:lnTo>
                    <a:pt x="146338" y="220411"/>
                  </a:lnTo>
                  <a:lnTo>
                    <a:pt x="195117" y="220411"/>
                  </a:lnTo>
                  <a:cubicBezTo>
                    <a:pt x="224927" y="220411"/>
                    <a:pt x="249317" y="196021"/>
                    <a:pt x="249317" y="165308"/>
                  </a:cubicBezTo>
                  <a:lnTo>
                    <a:pt x="249317" y="55103"/>
                  </a:lnTo>
                  <a:cubicBezTo>
                    <a:pt x="251123" y="24390"/>
                    <a:pt x="226733" y="0"/>
                    <a:pt x="196020" y="0"/>
                  </a:cubicBezTo>
                  <a:close/>
                </a:path>
              </a:pathLst>
            </a:custGeom>
            <a:solidFill>
              <a:srgbClr val="00BADE"/>
            </a:solidFill>
            <a:ln w="9028" cap="flat">
              <a:noFill/>
              <a:prstDash val="solid"/>
              <a:miter/>
            </a:ln>
          </p:spPr>
          <p:txBody>
            <a:bodyPr rtlCol="0" anchor="ctr"/>
            <a:lstStyle/>
            <a:p>
              <a:endParaRPr lang="en-US"/>
            </a:p>
          </p:txBody>
        </p:sp>
        <p:sp>
          <p:nvSpPr>
            <p:cNvPr id="32" name="Freeform 394">
              <a:extLst>
                <a:ext uri="{FF2B5EF4-FFF2-40B4-BE49-F238E27FC236}">
                  <a16:creationId xmlns:a16="http://schemas.microsoft.com/office/drawing/2014/main" id="{196D9CA3-8C8A-F72C-19C9-91693CA2E31B}"/>
                </a:ext>
              </a:extLst>
            </p:cNvPr>
            <p:cNvSpPr/>
            <p:nvPr/>
          </p:nvSpPr>
          <p:spPr>
            <a:xfrm>
              <a:off x="10704674" y="5322217"/>
              <a:ext cx="364067" cy="407398"/>
            </a:xfrm>
            <a:custGeom>
              <a:avLst/>
              <a:gdLst>
                <a:gd name="connsiteX0" fmla="*/ 183374 w 364067"/>
                <a:gd name="connsiteY0" fmla="*/ 0 h 407398"/>
                <a:gd name="connsiteX1" fmla="*/ 0 w 364067"/>
                <a:gd name="connsiteY1" fmla="*/ 186085 h 407398"/>
                <a:gd name="connsiteX2" fmla="*/ 0 w 364067"/>
                <a:gd name="connsiteY2" fmla="*/ 321583 h 407398"/>
                <a:gd name="connsiteX3" fmla="*/ 84912 w 364067"/>
                <a:gd name="connsiteY3" fmla="*/ 407398 h 407398"/>
                <a:gd name="connsiteX4" fmla="*/ 95752 w 364067"/>
                <a:gd name="connsiteY4" fmla="*/ 407398 h 407398"/>
                <a:gd name="connsiteX5" fmla="*/ 95752 w 364067"/>
                <a:gd name="connsiteY5" fmla="*/ 382105 h 407398"/>
                <a:gd name="connsiteX6" fmla="*/ 84912 w 364067"/>
                <a:gd name="connsiteY6" fmla="*/ 382105 h 407398"/>
                <a:gd name="connsiteX7" fmla="*/ 24390 w 364067"/>
                <a:gd name="connsiteY7" fmla="*/ 320679 h 407398"/>
                <a:gd name="connsiteX8" fmla="*/ 24390 w 364067"/>
                <a:gd name="connsiteY8" fmla="*/ 185180 h 407398"/>
                <a:gd name="connsiteX9" fmla="*/ 183374 w 364067"/>
                <a:gd name="connsiteY9" fmla="*/ 24390 h 407398"/>
                <a:gd name="connsiteX10" fmla="*/ 342359 w 364067"/>
                <a:gd name="connsiteY10" fmla="*/ 185180 h 407398"/>
                <a:gd name="connsiteX11" fmla="*/ 342359 w 364067"/>
                <a:gd name="connsiteY11" fmla="*/ 320679 h 407398"/>
                <a:gd name="connsiteX12" fmla="*/ 281836 w 364067"/>
                <a:gd name="connsiteY12" fmla="*/ 382105 h 407398"/>
                <a:gd name="connsiteX13" fmla="*/ 268287 w 364067"/>
                <a:gd name="connsiteY13" fmla="*/ 382105 h 407398"/>
                <a:gd name="connsiteX14" fmla="*/ 268287 w 364067"/>
                <a:gd name="connsiteY14" fmla="*/ 407398 h 407398"/>
                <a:gd name="connsiteX15" fmla="*/ 279127 w 364067"/>
                <a:gd name="connsiteY15" fmla="*/ 407398 h 407398"/>
                <a:gd name="connsiteX16" fmla="*/ 364038 w 364067"/>
                <a:gd name="connsiteY16" fmla="*/ 321583 h 407398"/>
                <a:gd name="connsiteX17" fmla="*/ 364038 w 364067"/>
                <a:gd name="connsiteY17" fmla="*/ 186085 h 407398"/>
                <a:gd name="connsiteX18" fmla="*/ 183374 w 364067"/>
                <a:gd name="connsiteY18" fmla="*/ 0 h 40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4067" h="407398">
                  <a:moveTo>
                    <a:pt x="183374" y="0"/>
                  </a:moveTo>
                  <a:cubicBezTo>
                    <a:pt x="82202" y="0"/>
                    <a:pt x="0" y="83106"/>
                    <a:pt x="0" y="186085"/>
                  </a:cubicBezTo>
                  <a:lnTo>
                    <a:pt x="0" y="321583"/>
                  </a:lnTo>
                  <a:cubicBezTo>
                    <a:pt x="0" y="368555"/>
                    <a:pt x="37940" y="407398"/>
                    <a:pt x="84912" y="407398"/>
                  </a:cubicBezTo>
                  <a:lnTo>
                    <a:pt x="95752" y="407398"/>
                  </a:lnTo>
                  <a:lnTo>
                    <a:pt x="95752" y="382105"/>
                  </a:lnTo>
                  <a:lnTo>
                    <a:pt x="84912" y="382105"/>
                  </a:lnTo>
                  <a:cubicBezTo>
                    <a:pt x="52393" y="382105"/>
                    <a:pt x="24390" y="354102"/>
                    <a:pt x="24390" y="320679"/>
                  </a:cubicBezTo>
                  <a:lnTo>
                    <a:pt x="24390" y="185180"/>
                  </a:lnTo>
                  <a:cubicBezTo>
                    <a:pt x="24390" y="96656"/>
                    <a:pt x="95752" y="24390"/>
                    <a:pt x="183374" y="24390"/>
                  </a:cubicBezTo>
                  <a:cubicBezTo>
                    <a:pt x="270996" y="24390"/>
                    <a:pt x="342359" y="96656"/>
                    <a:pt x="342359" y="185180"/>
                  </a:cubicBezTo>
                  <a:lnTo>
                    <a:pt x="342359" y="320679"/>
                  </a:lnTo>
                  <a:cubicBezTo>
                    <a:pt x="342359" y="354102"/>
                    <a:pt x="315259" y="382105"/>
                    <a:pt x="281836" y="382105"/>
                  </a:cubicBezTo>
                  <a:lnTo>
                    <a:pt x="268287" y="382105"/>
                  </a:lnTo>
                  <a:lnTo>
                    <a:pt x="268287" y="407398"/>
                  </a:lnTo>
                  <a:lnTo>
                    <a:pt x="279127" y="407398"/>
                  </a:lnTo>
                  <a:cubicBezTo>
                    <a:pt x="325196" y="407398"/>
                    <a:pt x="364038" y="368555"/>
                    <a:pt x="364038" y="321583"/>
                  </a:cubicBezTo>
                  <a:lnTo>
                    <a:pt x="364038" y="186085"/>
                  </a:lnTo>
                  <a:cubicBezTo>
                    <a:pt x="365845" y="83106"/>
                    <a:pt x="284546" y="0"/>
                    <a:pt x="183374" y="0"/>
                  </a:cubicBezTo>
                  <a:close/>
                </a:path>
              </a:pathLst>
            </a:custGeom>
            <a:solidFill>
              <a:srgbClr val="000000"/>
            </a:solidFill>
            <a:ln w="9028" cap="flat">
              <a:noFill/>
              <a:prstDash val="solid"/>
              <a:miter/>
            </a:ln>
          </p:spPr>
          <p:txBody>
            <a:bodyPr rtlCol="0" anchor="ctr"/>
            <a:lstStyle/>
            <a:p>
              <a:endParaRPr lang="en-US"/>
            </a:p>
          </p:txBody>
        </p:sp>
        <p:sp>
          <p:nvSpPr>
            <p:cNvPr id="33" name="Freeform 395">
              <a:extLst>
                <a:ext uri="{FF2B5EF4-FFF2-40B4-BE49-F238E27FC236}">
                  <a16:creationId xmlns:a16="http://schemas.microsoft.com/office/drawing/2014/main" id="{53EF1B3F-28F9-75CF-E4E4-68CE0F86E77D}"/>
                </a:ext>
              </a:extLst>
            </p:cNvPr>
            <p:cNvSpPr/>
            <p:nvPr/>
          </p:nvSpPr>
          <p:spPr>
            <a:xfrm>
              <a:off x="11100328" y="5322217"/>
              <a:ext cx="280954" cy="306225"/>
            </a:xfrm>
            <a:custGeom>
              <a:avLst/>
              <a:gdLst>
                <a:gd name="connsiteX0" fmla="*/ 259253 w 280954"/>
                <a:gd name="connsiteY0" fmla="*/ 185180 h 306225"/>
                <a:gd name="connsiteX1" fmla="*/ 223121 w 280954"/>
                <a:gd name="connsiteY1" fmla="*/ 221313 h 306225"/>
                <a:gd name="connsiteX2" fmla="*/ 162598 w 280954"/>
                <a:gd name="connsiteY2" fmla="*/ 221313 h 306225"/>
                <a:gd name="connsiteX3" fmla="*/ 154468 w 280954"/>
                <a:gd name="connsiteY3" fmla="*/ 224024 h 306225"/>
                <a:gd name="connsiteX4" fmla="*/ 112915 w 280954"/>
                <a:gd name="connsiteY4" fmla="*/ 265576 h 306225"/>
                <a:gd name="connsiteX5" fmla="*/ 112915 w 280954"/>
                <a:gd name="connsiteY5" fmla="*/ 232154 h 306225"/>
                <a:gd name="connsiteX6" fmla="*/ 102075 w 280954"/>
                <a:gd name="connsiteY6" fmla="*/ 221313 h 306225"/>
                <a:gd name="connsiteX7" fmla="*/ 65942 w 280954"/>
                <a:gd name="connsiteY7" fmla="*/ 221313 h 306225"/>
                <a:gd name="connsiteX8" fmla="*/ 29809 w 280954"/>
                <a:gd name="connsiteY8" fmla="*/ 185180 h 306225"/>
                <a:gd name="connsiteX9" fmla="*/ 29809 w 280954"/>
                <a:gd name="connsiteY9" fmla="*/ 60523 h 306225"/>
                <a:gd name="connsiteX10" fmla="*/ 65942 w 280954"/>
                <a:gd name="connsiteY10" fmla="*/ 24390 h 306225"/>
                <a:gd name="connsiteX11" fmla="*/ 226734 w 280954"/>
                <a:gd name="connsiteY11" fmla="*/ 24390 h 306225"/>
                <a:gd name="connsiteX12" fmla="*/ 262867 w 280954"/>
                <a:gd name="connsiteY12" fmla="*/ 60523 h 306225"/>
                <a:gd name="connsiteX13" fmla="*/ 262867 w 280954"/>
                <a:gd name="connsiteY13" fmla="*/ 185180 h 306225"/>
                <a:gd name="connsiteX14" fmla="*/ 259253 w 280954"/>
                <a:gd name="connsiteY14" fmla="*/ 185180 h 306225"/>
                <a:gd name="connsiteX15" fmla="*/ 220411 w 280954"/>
                <a:gd name="connsiteY15" fmla="*/ 0 h 306225"/>
                <a:gd name="connsiteX16" fmla="*/ 60523 w 280954"/>
                <a:gd name="connsiteY16" fmla="*/ 0 h 306225"/>
                <a:gd name="connsiteX17" fmla="*/ 0 w 280954"/>
                <a:gd name="connsiteY17" fmla="*/ 60523 h 306225"/>
                <a:gd name="connsiteX18" fmla="*/ 0 w 280954"/>
                <a:gd name="connsiteY18" fmla="*/ 185180 h 306225"/>
                <a:gd name="connsiteX19" fmla="*/ 60523 w 280954"/>
                <a:gd name="connsiteY19" fmla="*/ 245704 h 306225"/>
                <a:gd name="connsiteX20" fmla="*/ 85816 w 280954"/>
                <a:gd name="connsiteY20" fmla="*/ 245704 h 306225"/>
                <a:gd name="connsiteX21" fmla="*/ 85816 w 280954"/>
                <a:gd name="connsiteY21" fmla="*/ 295386 h 306225"/>
                <a:gd name="connsiteX22" fmla="*/ 93946 w 280954"/>
                <a:gd name="connsiteY22" fmla="*/ 306226 h 306225"/>
                <a:gd name="connsiteX23" fmla="*/ 99365 w 280954"/>
                <a:gd name="connsiteY23" fmla="*/ 306226 h 306225"/>
                <a:gd name="connsiteX24" fmla="*/ 107495 w 280954"/>
                <a:gd name="connsiteY24" fmla="*/ 303516 h 306225"/>
                <a:gd name="connsiteX25" fmla="*/ 165308 w 280954"/>
                <a:gd name="connsiteY25" fmla="*/ 245704 h 306225"/>
                <a:gd name="connsiteX26" fmla="*/ 220411 w 280954"/>
                <a:gd name="connsiteY26" fmla="*/ 245704 h 306225"/>
                <a:gd name="connsiteX27" fmla="*/ 280933 w 280954"/>
                <a:gd name="connsiteY27" fmla="*/ 185180 h 306225"/>
                <a:gd name="connsiteX28" fmla="*/ 280933 w 280954"/>
                <a:gd name="connsiteY28" fmla="*/ 60523 h 306225"/>
                <a:gd name="connsiteX29" fmla="*/ 220411 w 280954"/>
                <a:gd name="connsiteY29" fmla="*/ 0 h 30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0954" h="306225">
                  <a:moveTo>
                    <a:pt x="259253" y="185180"/>
                  </a:moveTo>
                  <a:cubicBezTo>
                    <a:pt x="259253" y="204151"/>
                    <a:pt x="242994" y="221313"/>
                    <a:pt x="223121" y="221313"/>
                  </a:cubicBezTo>
                  <a:lnTo>
                    <a:pt x="162598" y="221313"/>
                  </a:lnTo>
                  <a:cubicBezTo>
                    <a:pt x="159888" y="221313"/>
                    <a:pt x="157178" y="221313"/>
                    <a:pt x="154468" y="224024"/>
                  </a:cubicBezTo>
                  <a:lnTo>
                    <a:pt x="112915" y="265576"/>
                  </a:lnTo>
                  <a:lnTo>
                    <a:pt x="112915" y="232154"/>
                  </a:lnTo>
                  <a:cubicBezTo>
                    <a:pt x="112915" y="226734"/>
                    <a:pt x="107495" y="221313"/>
                    <a:pt x="102075" y="221313"/>
                  </a:cubicBezTo>
                  <a:lnTo>
                    <a:pt x="65942" y="221313"/>
                  </a:lnTo>
                  <a:cubicBezTo>
                    <a:pt x="46973" y="221313"/>
                    <a:pt x="29809" y="205054"/>
                    <a:pt x="29809" y="185180"/>
                  </a:cubicBezTo>
                  <a:lnTo>
                    <a:pt x="29809" y="60523"/>
                  </a:lnTo>
                  <a:cubicBezTo>
                    <a:pt x="29809" y="41553"/>
                    <a:pt x="46070" y="24390"/>
                    <a:pt x="65942" y="24390"/>
                  </a:cubicBezTo>
                  <a:lnTo>
                    <a:pt x="226734" y="24390"/>
                  </a:lnTo>
                  <a:cubicBezTo>
                    <a:pt x="245704" y="24390"/>
                    <a:pt x="262867" y="40649"/>
                    <a:pt x="262867" y="60523"/>
                  </a:cubicBezTo>
                  <a:lnTo>
                    <a:pt x="262867" y="185180"/>
                  </a:lnTo>
                  <a:lnTo>
                    <a:pt x="259253" y="185180"/>
                  </a:lnTo>
                  <a:close/>
                  <a:moveTo>
                    <a:pt x="220411" y="0"/>
                  </a:moveTo>
                  <a:lnTo>
                    <a:pt x="60523" y="0"/>
                  </a:lnTo>
                  <a:cubicBezTo>
                    <a:pt x="27100" y="0"/>
                    <a:pt x="0" y="28003"/>
                    <a:pt x="0" y="60523"/>
                  </a:cubicBezTo>
                  <a:lnTo>
                    <a:pt x="0" y="185180"/>
                  </a:lnTo>
                  <a:cubicBezTo>
                    <a:pt x="0" y="218604"/>
                    <a:pt x="28003" y="245704"/>
                    <a:pt x="60523" y="245704"/>
                  </a:cubicBezTo>
                  <a:lnTo>
                    <a:pt x="85816" y="245704"/>
                  </a:lnTo>
                  <a:lnTo>
                    <a:pt x="85816" y="295386"/>
                  </a:lnTo>
                  <a:cubicBezTo>
                    <a:pt x="85816" y="300806"/>
                    <a:pt x="88525" y="303516"/>
                    <a:pt x="93946" y="306226"/>
                  </a:cubicBezTo>
                  <a:cubicBezTo>
                    <a:pt x="96656" y="306226"/>
                    <a:pt x="96656" y="306226"/>
                    <a:pt x="99365" y="306226"/>
                  </a:cubicBezTo>
                  <a:cubicBezTo>
                    <a:pt x="102075" y="306226"/>
                    <a:pt x="104786" y="306226"/>
                    <a:pt x="107495" y="303516"/>
                  </a:cubicBezTo>
                  <a:lnTo>
                    <a:pt x="165308" y="245704"/>
                  </a:lnTo>
                  <a:lnTo>
                    <a:pt x="220411" y="245704"/>
                  </a:lnTo>
                  <a:cubicBezTo>
                    <a:pt x="253834" y="245704"/>
                    <a:pt x="280933" y="217701"/>
                    <a:pt x="280933" y="185180"/>
                  </a:cubicBezTo>
                  <a:lnTo>
                    <a:pt x="280933" y="60523"/>
                  </a:lnTo>
                  <a:cubicBezTo>
                    <a:pt x="281836" y="28003"/>
                    <a:pt x="253834" y="0"/>
                    <a:pt x="220411" y="0"/>
                  </a:cubicBezTo>
                  <a:close/>
                </a:path>
              </a:pathLst>
            </a:custGeom>
            <a:solidFill>
              <a:srgbClr val="000000"/>
            </a:solidFill>
            <a:ln w="9028" cap="flat">
              <a:noFill/>
              <a:prstDash val="solid"/>
              <a:miter/>
            </a:ln>
          </p:spPr>
          <p:txBody>
            <a:bodyPr rtlCol="0" anchor="ctr"/>
            <a:lstStyle/>
            <a:p>
              <a:endParaRPr lang="en-US"/>
            </a:p>
          </p:txBody>
        </p:sp>
        <p:sp>
          <p:nvSpPr>
            <p:cNvPr id="34" name="Freeform 396">
              <a:extLst>
                <a:ext uri="{FF2B5EF4-FFF2-40B4-BE49-F238E27FC236}">
                  <a16:creationId xmlns:a16="http://schemas.microsoft.com/office/drawing/2014/main" id="{786C16E8-9C4B-6B0D-86CA-08BEC95C7DD9}"/>
                </a:ext>
              </a:extLst>
            </p:cNvPr>
            <p:cNvSpPr/>
            <p:nvPr/>
          </p:nvSpPr>
          <p:spPr>
            <a:xfrm>
              <a:off x="11162658" y="5390870"/>
              <a:ext cx="81298" cy="18969"/>
            </a:xfrm>
            <a:custGeom>
              <a:avLst/>
              <a:gdLst>
                <a:gd name="connsiteX0" fmla="*/ 0 w 81298"/>
                <a:gd name="connsiteY0" fmla="*/ 0 h 18969"/>
                <a:gd name="connsiteX1" fmla="*/ 81299 w 81298"/>
                <a:gd name="connsiteY1" fmla="*/ 0 h 18969"/>
                <a:gd name="connsiteX2" fmla="*/ 81299 w 81298"/>
                <a:gd name="connsiteY2" fmla="*/ 18969 h 18969"/>
                <a:gd name="connsiteX3" fmla="*/ 0 w 81298"/>
                <a:gd name="connsiteY3" fmla="*/ 18969 h 18969"/>
              </a:gdLst>
              <a:ahLst/>
              <a:cxnLst>
                <a:cxn ang="0">
                  <a:pos x="connsiteX0" y="connsiteY0"/>
                </a:cxn>
                <a:cxn ang="0">
                  <a:pos x="connsiteX1" y="connsiteY1"/>
                </a:cxn>
                <a:cxn ang="0">
                  <a:pos x="connsiteX2" y="connsiteY2"/>
                </a:cxn>
                <a:cxn ang="0">
                  <a:pos x="connsiteX3" y="connsiteY3"/>
                </a:cxn>
              </a:cxnLst>
              <a:rect l="l" t="t" r="r" b="b"/>
              <a:pathLst>
                <a:path w="81298" h="18969">
                  <a:moveTo>
                    <a:pt x="0" y="0"/>
                  </a:moveTo>
                  <a:lnTo>
                    <a:pt x="81299" y="0"/>
                  </a:lnTo>
                  <a:lnTo>
                    <a:pt x="81299" y="18969"/>
                  </a:lnTo>
                  <a:lnTo>
                    <a:pt x="0" y="18969"/>
                  </a:lnTo>
                  <a:close/>
                </a:path>
              </a:pathLst>
            </a:custGeom>
            <a:solidFill>
              <a:srgbClr val="000000"/>
            </a:solidFill>
            <a:ln w="9028" cap="flat">
              <a:noFill/>
              <a:prstDash val="solid"/>
              <a:miter/>
            </a:ln>
          </p:spPr>
          <p:txBody>
            <a:bodyPr rtlCol="0" anchor="ctr"/>
            <a:lstStyle/>
            <a:p>
              <a:endParaRPr lang="en-US"/>
            </a:p>
          </p:txBody>
        </p:sp>
        <p:sp>
          <p:nvSpPr>
            <p:cNvPr id="35" name="Freeform 397">
              <a:extLst>
                <a:ext uri="{FF2B5EF4-FFF2-40B4-BE49-F238E27FC236}">
                  <a16:creationId xmlns:a16="http://schemas.microsoft.com/office/drawing/2014/main" id="{D406C4C0-379E-E594-D240-B1048CD51732}"/>
                </a:ext>
              </a:extLst>
            </p:cNvPr>
            <p:cNvSpPr/>
            <p:nvPr/>
          </p:nvSpPr>
          <p:spPr>
            <a:xfrm>
              <a:off x="11269250" y="5390870"/>
              <a:ext cx="50586" cy="18969"/>
            </a:xfrm>
            <a:custGeom>
              <a:avLst/>
              <a:gdLst>
                <a:gd name="connsiteX0" fmla="*/ 0 w 50586"/>
                <a:gd name="connsiteY0" fmla="*/ 0 h 18969"/>
                <a:gd name="connsiteX1" fmla="*/ 50586 w 50586"/>
                <a:gd name="connsiteY1" fmla="*/ 0 h 18969"/>
                <a:gd name="connsiteX2" fmla="*/ 50586 w 50586"/>
                <a:gd name="connsiteY2" fmla="*/ 18969 h 18969"/>
                <a:gd name="connsiteX3" fmla="*/ 0 w 50586"/>
                <a:gd name="connsiteY3" fmla="*/ 18969 h 18969"/>
              </a:gdLst>
              <a:ahLst/>
              <a:cxnLst>
                <a:cxn ang="0">
                  <a:pos x="connsiteX0" y="connsiteY0"/>
                </a:cxn>
                <a:cxn ang="0">
                  <a:pos x="connsiteX1" y="connsiteY1"/>
                </a:cxn>
                <a:cxn ang="0">
                  <a:pos x="connsiteX2" y="connsiteY2"/>
                </a:cxn>
                <a:cxn ang="0">
                  <a:pos x="connsiteX3" y="connsiteY3"/>
                </a:cxn>
              </a:cxnLst>
              <a:rect l="l" t="t" r="r" b="b"/>
              <a:pathLst>
                <a:path w="50586" h="18969">
                  <a:moveTo>
                    <a:pt x="0" y="0"/>
                  </a:moveTo>
                  <a:lnTo>
                    <a:pt x="50586" y="0"/>
                  </a:lnTo>
                  <a:lnTo>
                    <a:pt x="50586" y="18969"/>
                  </a:lnTo>
                  <a:lnTo>
                    <a:pt x="0" y="18969"/>
                  </a:lnTo>
                  <a:close/>
                </a:path>
              </a:pathLst>
            </a:custGeom>
            <a:solidFill>
              <a:srgbClr val="000000"/>
            </a:solidFill>
            <a:ln w="9028" cap="flat">
              <a:noFill/>
              <a:prstDash val="solid"/>
              <a:miter/>
            </a:ln>
          </p:spPr>
          <p:txBody>
            <a:bodyPr rtlCol="0" anchor="ctr"/>
            <a:lstStyle/>
            <a:p>
              <a:endParaRPr lang="en-US"/>
            </a:p>
          </p:txBody>
        </p:sp>
        <p:sp>
          <p:nvSpPr>
            <p:cNvPr id="36" name="Freeform 398">
              <a:extLst>
                <a:ext uri="{FF2B5EF4-FFF2-40B4-BE49-F238E27FC236}">
                  <a16:creationId xmlns:a16="http://schemas.microsoft.com/office/drawing/2014/main" id="{23A7337D-AD91-9505-CD0D-4FA2B7D18A2F}"/>
                </a:ext>
              </a:extLst>
            </p:cNvPr>
            <p:cNvSpPr/>
            <p:nvPr/>
          </p:nvSpPr>
          <p:spPr>
            <a:xfrm>
              <a:off x="11162658" y="5435132"/>
              <a:ext cx="157177" cy="25293"/>
            </a:xfrm>
            <a:custGeom>
              <a:avLst/>
              <a:gdLst>
                <a:gd name="connsiteX0" fmla="*/ 0 w 157177"/>
                <a:gd name="connsiteY0" fmla="*/ 0 h 25293"/>
                <a:gd name="connsiteX1" fmla="*/ 157178 w 157177"/>
                <a:gd name="connsiteY1" fmla="*/ 0 h 25293"/>
                <a:gd name="connsiteX2" fmla="*/ 157178 w 157177"/>
                <a:gd name="connsiteY2" fmla="*/ 25293 h 25293"/>
                <a:gd name="connsiteX3" fmla="*/ 0 w 157177"/>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57177" h="25293">
                  <a:moveTo>
                    <a:pt x="0" y="0"/>
                  </a:moveTo>
                  <a:lnTo>
                    <a:pt x="157178" y="0"/>
                  </a:lnTo>
                  <a:lnTo>
                    <a:pt x="157178" y="25293"/>
                  </a:lnTo>
                  <a:lnTo>
                    <a:pt x="0" y="25293"/>
                  </a:lnTo>
                  <a:close/>
                </a:path>
              </a:pathLst>
            </a:custGeom>
            <a:solidFill>
              <a:srgbClr val="000000"/>
            </a:solidFill>
            <a:ln w="9028" cap="flat">
              <a:noFill/>
              <a:prstDash val="solid"/>
              <a:miter/>
            </a:ln>
          </p:spPr>
          <p:txBody>
            <a:bodyPr rtlCol="0" anchor="ctr"/>
            <a:lstStyle/>
            <a:p>
              <a:endParaRPr lang="en-US"/>
            </a:p>
          </p:txBody>
        </p:sp>
        <p:sp>
          <p:nvSpPr>
            <p:cNvPr id="37" name="Freeform 399">
              <a:extLst>
                <a:ext uri="{FF2B5EF4-FFF2-40B4-BE49-F238E27FC236}">
                  <a16:creationId xmlns:a16="http://schemas.microsoft.com/office/drawing/2014/main" id="{EFA2B897-B670-0C02-EE8A-7A50A10D442F}"/>
                </a:ext>
              </a:extLst>
            </p:cNvPr>
            <p:cNvSpPr/>
            <p:nvPr/>
          </p:nvSpPr>
          <p:spPr>
            <a:xfrm>
              <a:off x="11162658" y="5484815"/>
              <a:ext cx="81298" cy="25293"/>
            </a:xfrm>
            <a:custGeom>
              <a:avLst/>
              <a:gdLst>
                <a:gd name="connsiteX0" fmla="*/ 0 w 81298"/>
                <a:gd name="connsiteY0" fmla="*/ 0 h 25293"/>
                <a:gd name="connsiteX1" fmla="*/ 81299 w 81298"/>
                <a:gd name="connsiteY1" fmla="*/ 0 h 25293"/>
                <a:gd name="connsiteX2" fmla="*/ 81299 w 81298"/>
                <a:gd name="connsiteY2" fmla="*/ 25293 h 25293"/>
                <a:gd name="connsiteX3" fmla="*/ 0 w 81298"/>
                <a:gd name="connsiteY3" fmla="*/ 25293 h 25293"/>
              </a:gdLst>
              <a:ahLst/>
              <a:cxnLst>
                <a:cxn ang="0">
                  <a:pos x="connsiteX0" y="connsiteY0"/>
                </a:cxn>
                <a:cxn ang="0">
                  <a:pos x="connsiteX1" y="connsiteY1"/>
                </a:cxn>
                <a:cxn ang="0">
                  <a:pos x="connsiteX2" y="connsiteY2"/>
                </a:cxn>
                <a:cxn ang="0">
                  <a:pos x="connsiteX3" y="connsiteY3"/>
                </a:cxn>
              </a:cxnLst>
              <a:rect l="l" t="t" r="r" b="b"/>
              <a:pathLst>
                <a:path w="81298" h="25293">
                  <a:moveTo>
                    <a:pt x="0" y="0"/>
                  </a:moveTo>
                  <a:lnTo>
                    <a:pt x="81299" y="0"/>
                  </a:lnTo>
                  <a:lnTo>
                    <a:pt x="81299" y="25293"/>
                  </a:lnTo>
                  <a:lnTo>
                    <a:pt x="0" y="25293"/>
                  </a:lnTo>
                  <a:close/>
                </a:path>
              </a:pathLst>
            </a:custGeom>
            <a:solidFill>
              <a:srgbClr val="000000"/>
            </a:solidFill>
            <a:ln w="9028" cap="flat">
              <a:noFill/>
              <a:prstDash val="solid"/>
              <a:miter/>
            </a:ln>
          </p:spPr>
          <p:txBody>
            <a:bodyPr rtlCol="0" anchor="ctr"/>
            <a:lstStyle/>
            <a:p>
              <a:endParaRPr lang="en-US"/>
            </a:p>
          </p:txBody>
        </p:sp>
        <p:sp>
          <p:nvSpPr>
            <p:cNvPr id="38" name="Freeform 400">
              <a:extLst>
                <a:ext uri="{FF2B5EF4-FFF2-40B4-BE49-F238E27FC236}">
                  <a16:creationId xmlns:a16="http://schemas.microsoft.com/office/drawing/2014/main" id="{A254C0B8-48CB-8618-6C7E-54BCAA3BFF17}"/>
                </a:ext>
              </a:extLst>
            </p:cNvPr>
            <p:cNvSpPr/>
            <p:nvPr/>
          </p:nvSpPr>
          <p:spPr>
            <a:xfrm>
              <a:off x="11024450" y="5879567"/>
              <a:ext cx="50126" cy="187890"/>
            </a:xfrm>
            <a:custGeom>
              <a:avLst/>
              <a:gdLst>
                <a:gd name="connsiteX0" fmla="*/ 30713 w 50126"/>
                <a:gd name="connsiteY0" fmla="*/ 14453 h 187890"/>
                <a:gd name="connsiteX1" fmla="*/ 22583 w 50126"/>
                <a:gd name="connsiteY1" fmla="*/ 0 h 187890"/>
                <a:gd name="connsiteX2" fmla="*/ 0 w 50126"/>
                <a:gd name="connsiteY2" fmla="*/ 14453 h 187890"/>
                <a:gd name="connsiteX3" fmla="*/ 8130 w 50126"/>
                <a:gd name="connsiteY3" fmla="*/ 28906 h 187890"/>
                <a:gd name="connsiteX4" fmla="*/ 2710 w 50126"/>
                <a:gd name="connsiteY4" fmla="*/ 143628 h 187890"/>
                <a:gd name="connsiteX5" fmla="*/ 0 w 50126"/>
                <a:gd name="connsiteY5" fmla="*/ 151757 h 187890"/>
                <a:gd name="connsiteX6" fmla="*/ 0 w 50126"/>
                <a:gd name="connsiteY6" fmla="*/ 187890 h 187890"/>
                <a:gd name="connsiteX7" fmla="*/ 25293 w 50126"/>
                <a:gd name="connsiteY7" fmla="*/ 187890 h 187890"/>
                <a:gd name="connsiteX8" fmla="*/ 25293 w 50126"/>
                <a:gd name="connsiteY8" fmla="*/ 154468 h 187890"/>
                <a:gd name="connsiteX9" fmla="*/ 30713 w 50126"/>
                <a:gd name="connsiteY9" fmla="*/ 14453 h 18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26" h="187890">
                  <a:moveTo>
                    <a:pt x="30713" y="14453"/>
                  </a:moveTo>
                  <a:lnTo>
                    <a:pt x="22583" y="0"/>
                  </a:lnTo>
                  <a:lnTo>
                    <a:pt x="0" y="14453"/>
                  </a:lnTo>
                  <a:lnTo>
                    <a:pt x="8130" y="28906"/>
                  </a:lnTo>
                  <a:cubicBezTo>
                    <a:pt x="30713" y="65039"/>
                    <a:pt x="28003" y="110205"/>
                    <a:pt x="2710" y="143628"/>
                  </a:cubicBezTo>
                  <a:cubicBezTo>
                    <a:pt x="0" y="146338"/>
                    <a:pt x="0" y="149048"/>
                    <a:pt x="0" y="151757"/>
                  </a:cubicBezTo>
                  <a:lnTo>
                    <a:pt x="0" y="187890"/>
                  </a:lnTo>
                  <a:lnTo>
                    <a:pt x="25293" y="187890"/>
                  </a:lnTo>
                  <a:lnTo>
                    <a:pt x="25293" y="154468"/>
                  </a:lnTo>
                  <a:cubicBezTo>
                    <a:pt x="56005" y="112915"/>
                    <a:pt x="58716" y="56909"/>
                    <a:pt x="30713" y="14453"/>
                  </a:cubicBezTo>
                  <a:close/>
                </a:path>
              </a:pathLst>
            </a:custGeom>
            <a:solidFill>
              <a:srgbClr val="000000"/>
            </a:solidFill>
            <a:ln w="9028" cap="flat">
              <a:noFill/>
              <a:prstDash val="solid"/>
              <a:miter/>
            </a:ln>
          </p:spPr>
          <p:txBody>
            <a:bodyPr rtlCol="0" anchor="ctr"/>
            <a:lstStyle/>
            <a:p>
              <a:endParaRPr lang="en-US"/>
            </a:p>
          </p:txBody>
        </p:sp>
        <p:sp>
          <p:nvSpPr>
            <p:cNvPr id="39" name="Freeform 401">
              <a:extLst>
                <a:ext uri="{FF2B5EF4-FFF2-40B4-BE49-F238E27FC236}">
                  <a16:creationId xmlns:a16="http://schemas.microsoft.com/office/drawing/2014/main" id="{FCAEAA75-D88A-507F-DA14-E07C83764C5C}"/>
                </a:ext>
              </a:extLst>
            </p:cNvPr>
            <p:cNvSpPr/>
            <p:nvPr/>
          </p:nvSpPr>
          <p:spPr>
            <a:xfrm>
              <a:off x="10641441" y="5428649"/>
              <a:ext cx="740723" cy="639712"/>
            </a:xfrm>
            <a:custGeom>
              <a:avLst/>
              <a:gdLst>
                <a:gd name="connsiteX0" fmla="*/ 654005 w 740723"/>
                <a:gd name="connsiteY0" fmla="*/ 391299 h 639712"/>
                <a:gd name="connsiteX1" fmla="*/ 557349 w 740723"/>
                <a:gd name="connsiteY1" fmla="*/ 391299 h 639712"/>
                <a:gd name="connsiteX2" fmla="*/ 618775 w 740723"/>
                <a:gd name="connsiteY2" fmla="*/ 340712 h 639712"/>
                <a:gd name="connsiteX3" fmla="*/ 715431 w 740723"/>
                <a:gd name="connsiteY3" fmla="*/ 340712 h 639712"/>
                <a:gd name="connsiteX4" fmla="*/ 654005 w 740723"/>
                <a:gd name="connsiteY4" fmla="*/ 391299 h 639712"/>
                <a:gd name="connsiteX5" fmla="*/ 305323 w 740723"/>
                <a:gd name="connsiteY5" fmla="*/ 403041 h 639712"/>
                <a:gd name="connsiteX6" fmla="*/ 191504 w 740723"/>
                <a:gd name="connsiteY6" fmla="*/ 403041 h 639712"/>
                <a:gd name="connsiteX7" fmla="*/ 155371 w 740723"/>
                <a:gd name="connsiteY7" fmla="*/ 352455 h 639712"/>
                <a:gd name="connsiteX8" fmla="*/ 160791 w 740723"/>
                <a:gd name="connsiteY8" fmla="*/ 352455 h 639712"/>
                <a:gd name="connsiteX9" fmla="*/ 210474 w 740723"/>
                <a:gd name="connsiteY9" fmla="*/ 301870 h 639712"/>
                <a:gd name="connsiteX10" fmla="*/ 210474 w 740723"/>
                <a:gd name="connsiteY10" fmla="*/ 281996 h 639712"/>
                <a:gd name="connsiteX11" fmla="*/ 285449 w 740723"/>
                <a:gd name="connsiteY11" fmla="*/ 281996 h 639712"/>
                <a:gd name="connsiteX12" fmla="*/ 285449 w 740723"/>
                <a:gd name="connsiteY12" fmla="*/ 301870 h 639712"/>
                <a:gd name="connsiteX13" fmla="*/ 335132 w 740723"/>
                <a:gd name="connsiteY13" fmla="*/ 352455 h 639712"/>
                <a:gd name="connsiteX14" fmla="*/ 345972 w 740723"/>
                <a:gd name="connsiteY14" fmla="*/ 352455 h 639712"/>
                <a:gd name="connsiteX15" fmla="*/ 305323 w 740723"/>
                <a:gd name="connsiteY15" fmla="*/ 403041 h 639712"/>
                <a:gd name="connsiteX16" fmla="*/ 246607 w 740723"/>
                <a:gd name="connsiteY16" fmla="*/ 480727 h 639712"/>
                <a:gd name="connsiteX17" fmla="*/ 207764 w 740723"/>
                <a:gd name="connsiteY17" fmla="*/ 427431 h 639712"/>
                <a:gd name="connsiteX18" fmla="*/ 285449 w 740723"/>
                <a:gd name="connsiteY18" fmla="*/ 427431 h 639712"/>
                <a:gd name="connsiteX19" fmla="*/ 246607 w 740723"/>
                <a:gd name="connsiteY19" fmla="*/ 480727 h 639712"/>
                <a:gd name="connsiteX20" fmla="*/ 147241 w 740723"/>
                <a:gd name="connsiteY20" fmla="*/ 165468 h 639712"/>
                <a:gd name="connsiteX21" fmla="*/ 147241 w 740723"/>
                <a:gd name="connsiteY21" fmla="*/ 121205 h 639712"/>
                <a:gd name="connsiteX22" fmla="*/ 338746 w 740723"/>
                <a:gd name="connsiteY22" fmla="*/ 31776 h 639712"/>
                <a:gd name="connsiteX23" fmla="*/ 344165 w 740723"/>
                <a:gd name="connsiteY23" fmla="*/ 67909 h 639712"/>
                <a:gd name="connsiteX24" fmla="*/ 344165 w 740723"/>
                <a:gd name="connsiteY24" fmla="*/ 168178 h 639712"/>
                <a:gd name="connsiteX25" fmla="*/ 244800 w 740723"/>
                <a:gd name="connsiteY25" fmla="*/ 268446 h 639712"/>
                <a:gd name="connsiteX26" fmla="*/ 147241 w 740723"/>
                <a:gd name="connsiteY26" fmla="*/ 165468 h 639712"/>
                <a:gd name="connsiteX27" fmla="*/ 728981 w 740723"/>
                <a:gd name="connsiteY27" fmla="*/ 316323 h 639712"/>
                <a:gd name="connsiteX28" fmla="*/ 618775 w 740723"/>
                <a:gd name="connsiteY28" fmla="*/ 316323 h 639712"/>
                <a:gd name="connsiteX29" fmla="*/ 532960 w 740723"/>
                <a:gd name="connsiteY29" fmla="*/ 400332 h 639712"/>
                <a:gd name="connsiteX30" fmla="*/ 496827 w 740723"/>
                <a:gd name="connsiteY30" fmla="*/ 467177 h 639712"/>
                <a:gd name="connsiteX31" fmla="*/ 496827 w 740723"/>
                <a:gd name="connsiteY31" fmla="*/ 416591 h 639712"/>
                <a:gd name="connsiteX32" fmla="*/ 411011 w 740723"/>
                <a:gd name="connsiteY32" fmla="*/ 329872 h 639712"/>
                <a:gd name="connsiteX33" fmla="*/ 365845 w 740723"/>
                <a:gd name="connsiteY33" fmla="*/ 329872 h 639712"/>
                <a:gd name="connsiteX34" fmla="*/ 338746 w 740723"/>
                <a:gd name="connsiteY34" fmla="*/ 329872 h 639712"/>
                <a:gd name="connsiteX35" fmla="*/ 313453 w 740723"/>
                <a:gd name="connsiteY35" fmla="*/ 304579 h 639712"/>
                <a:gd name="connsiteX36" fmla="*/ 313453 w 740723"/>
                <a:gd name="connsiteY36" fmla="*/ 273867 h 639712"/>
                <a:gd name="connsiteX37" fmla="*/ 374878 w 740723"/>
                <a:gd name="connsiteY37" fmla="*/ 165468 h 639712"/>
                <a:gd name="connsiteX38" fmla="*/ 374878 w 740723"/>
                <a:gd name="connsiteY38" fmla="*/ 65199 h 639712"/>
                <a:gd name="connsiteX39" fmla="*/ 361329 w 740723"/>
                <a:gd name="connsiteY39" fmla="*/ 6483 h 639712"/>
                <a:gd name="connsiteX40" fmla="*/ 345069 w 740723"/>
                <a:gd name="connsiteY40" fmla="*/ 1063 h 639712"/>
                <a:gd name="connsiteX41" fmla="*/ 134595 w 740723"/>
                <a:gd name="connsiteY41" fmla="*/ 101332 h 639712"/>
                <a:gd name="connsiteX42" fmla="*/ 126465 w 740723"/>
                <a:gd name="connsiteY42" fmla="*/ 112172 h 639712"/>
                <a:gd name="connsiteX43" fmla="*/ 126465 w 740723"/>
                <a:gd name="connsiteY43" fmla="*/ 165468 h 639712"/>
                <a:gd name="connsiteX44" fmla="*/ 187891 w 740723"/>
                <a:gd name="connsiteY44" fmla="*/ 273867 h 639712"/>
                <a:gd name="connsiteX45" fmla="*/ 187891 w 740723"/>
                <a:gd name="connsiteY45" fmla="*/ 304579 h 639712"/>
                <a:gd name="connsiteX46" fmla="*/ 162598 w 740723"/>
                <a:gd name="connsiteY46" fmla="*/ 329872 h 639712"/>
                <a:gd name="connsiteX47" fmla="*/ 85816 w 740723"/>
                <a:gd name="connsiteY47" fmla="*/ 329872 h 639712"/>
                <a:gd name="connsiteX48" fmla="*/ 0 w 740723"/>
                <a:gd name="connsiteY48" fmla="*/ 416591 h 639712"/>
                <a:gd name="connsiteX49" fmla="*/ 0 w 740723"/>
                <a:gd name="connsiteY49" fmla="*/ 639712 h 639712"/>
                <a:gd name="connsiteX50" fmla="*/ 25293 w 740723"/>
                <a:gd name="connsiteY50" fmla="*/ 639712 h 639712"/>
                <a:gd name="connsiteX51" fmla="*/ 25293 w 740723"/>
                <a:gd name="connsiteY51" fmla="*/ 416591 h 639712"/>
                <a:gd name="connsiteX52" fmla="*/ 86719 w 740723"/>
                <a:gd name="connsiteY52" fmla="*/ 355166 h 639712"/>
                <a:gd name="connsiteX53" fmla="*/ 125562 w 740723"/>
                <a:gd name="connsiteY53" fmla="*/ 355166 h 639712"/>
                <a:gd name="connsiteX54" fmla="*/ 236670 w 740723"/>
                <a:gd name="connsiteY54" fmla="*/ 511440 h 639712"/>
                <a:gd name="connsiteX55" fmla="*/ 247510 w 740723"/>
                <a:gd name="connsiteY55" fmla="*/ 516859 h 639712"/>
                <a:gd name="connsiteX56" fmla="*/ 258350 w 740723"/>
                <a:gd name="connsiteY56" fmla="*/ 511440 h 639712"/>
                <a:gd name="connsiteX57" fmla="*/ 374878 w 740723"/>
                <a:gd name="connsiteY57" fmla="*/ 355166 h 639712"/>
                <a:gd name="connsiteX58" fmla="*/ 408301 w 740723"/>
                <a:gd name="connsiteY58" fmla="*/ 355166 h 639712"/>
                <a:gd name="connsiteX59" fmla="*/ 469727 w 740723"/>
                <a:gd name="connsiteY59" fmla="*/ 416591 h 639712"/>
                <a:gd name="connsiteX60" fmla="*/ 469727 w 740723"/>
                <a:gd name="connsiteY60" fmla="*/ 516859 h 639712"/>
                <a:gd name="connsiteX61" fmla="*/ 480567 w 740723"/>
                <a:gd name="connsiteY61" fmla="*/ 527700 h 639712"/>
                <a:gd name="connsiteX62" fmla="*/ 491407 w 740723"/>
                <a:gd name="connsiteY62" fmla="*/ 522280 h 639712"/>
                <a:gd name="connsiteX63" fmla="*/ 549219 w 740723"/>
                <a:gd name="connsiteY63" fmla="*/ 416591 h 639712"/>
                <a:gd name="connsiteX64" fmla="*/ 621485 w 740723"/>
                <a:gd name="connsiteY64" fmla="*/ 416591 h 639712"/>
                <a:gd name="connsiteX65" fmla="*/ 499537 w 740723"/>
                <a:gd name="connsiteY65" fmla="*/ 639712 h 639712"/>
                <a:gd name="connsiteX66" fmla="*/ 527540 w 740723"/>
                <a:gd name="connsiteY66" fmla="*/ 639712 h 639712"/>
                <a:gd name="connsiteX67" fmla="*/ 649488 w 740723"/>
                <a:gd name="connsiteY67" fmla="*/ 416591 h 639712"/>
                <a:gd name="connsiteX68" fmla="*/ 654908 w 740723"/>
                <a:gd name="connsiteY68" fmla="*/ 416591 h 639712"/>
                <a:gd name="connsiteX69" fmla="*/ 740724 w 740723"/>
                <a:gd name="connsiteY69" fmla="*/ 329872 h 639712"/>
                <a:gd name="connsiteX70" fmla="*/ 728981 w 740723"/>
                <a:gd name="connsiteY70" fmla="*/ 316323 h 63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40723" h="639712">
                  <a:moveTo>
                    <a:pt x="654005" y="391299"/>
                  </a:moveTo>
                  <a:lnTo>
                    <a:pt x="557349" y="391299"/>
                  </a:lnTo>
                  <a:cubicBezTo>
                    <a:pt x="562769" y="363295"/>
                    <a:pt x="588062" y="340712"/>
                    <a:pt x="618775" y="340712"/>
                  </a:cubicBezTo>
                  <a:lnTo>
                    <a:pt x="715431" y="340712"/>
                  </a:lnTo>
                  <a:cubicBezTo>
                    <a:pt x="710010" y="369619"/>
                    <a:pt x="684718" y="391299"/>
                    <a:pt x="654005" y="391299"/>
                  </a:cubicBezTo>
                  <a:close/>
                  <a:moveTo>
                    <a:pt x="305323" y="403041"/>
                  </a:moveTo>
                  <a:lnTo>
                    <a:pt x="191504" y="403041"/>
                  </a:lnTo>
                  <a:lnTo>
                    <a:pt x="155371" y="352455"/>
                  </a:lnTo>
                  <a:lnTo>
                    <a:pt x="160791" y="352455"/>
                  </a:lnTo>
                  <a:cubicBezTo>
                    <a:pt x="188794" y="352455"/>
                    <a:pt x="210474" y="329872"/>
                    <a:pt x="210474" y="301870"/>
                  </a:cubicBezTo>
                  <a:lnTo>
                    <a:pt x="210474" y="281996"/>
                  </a:lnTo>
                  <a:cubicBezTo>
                    <a:pt x="235767" y="290126"/>
                    <a:pt x="260156" y="290126"/>
                    <a:pt x="285449" y="281996"/>
                  </a:cubicBezTo>
                  <a:lnTo>
                    <a:pt x="285449" y="301870"/>
                  </a:lnTo>
                  <a:cubicBezTo>
                    <a:pt x="285449" y="329872"/>
                    <a:pt x="308032" y="352455"/>
                    <a:pt x="335132" y="352455"/>
                  </a:cubicBezTo>
                  <a:lnTo>
                    <a:pt x="345972" y="352455"/>
                  </a:lnTo>
                  <a:lnTo>
                    <a:pt x="305323" y="403041"/>
                  </a:lnTo>
                  <a:close/>
                  <a:moveTo>
                    <a:pt x="246607" y="480727"/>
                  </a:moveTo>
                  <a:lnTo>
                    <a:pt x="207764" y="427431"/>
                  </a:lnTo>
                  <a:lnTo>
                    <a:pt x="285449" y="427431"/>
                  </a:lnTo>
                  <a:lnTo>
                    <a:pt x="246607" y="480727"/>
                  </a:lnTo>
                  <a:close/>
                  <a:moveTo>
                    <a:pt x="147241" y="165468"/>
                  </a:moveTo>
                  <a:lnTo>
                    <a:pt x="147241" y="121205"/>
                  </a:lnTo>
                  <a:lnTo>
                    <a:pt x="338746" y="31776"/>
                  </a:lnTo>
                  <a:cubicBezTo>
                    <a:pt x="344165" y="42616"/>
                    <a:pt x="344165" y="57069"/>
                    <a:pt x="344165" y="67909"/>
                  </a:cubicBezTo>
                  <a:lnTo>
                    <a:pt x="344165" y="168178"/>
                  </a:lnTo>
                  <a:cubicBezTo>
                    <a:pt x="344165" y="224184"/>
                    <a:pt x="299903" y="268446"/>
                    <a:pt x="244800" y="268446"/>
                  </a:cubicBezTo>
                  <a:cubicBezTo>
                    <a:pt x="189698" y="268446"/>
                    <a:pt x="147241" y="221474"/>
                    <a:pt x="147241" y="165468"/>
                  </a:cubicBezTo>
                  <a:close/>
                  <a:moveTo>
                    <a:pt x="728981" y="316323"/>
                  </a:moveTo>
                  <a:lnTo>
                    <a:pt x="618775" y="316323"/>
                  </a:lnTo>
                  <a:cubicBezTo>
                    <a:pt x="571802" y="316323"/>
                    <a:pt x="535670" y="352455"/>
                    <a:pt x="532960" y="400332"/>
                  </a:cubicBezTo>
                  <a:lnTo>
                    <a:pt x="496827" y="467177"/>
                  </a:lnTo>
                  <a:lnTo>
                    <a:pt x="496827" y="416591"/>
                  </a:lnTo>
                  <a:cubicBezTo>
                    <a:pt x="496827" y="369619"/>
                    <a:pt x="457984" y="329872"/>
                    <a:pt x="411011" y="329872"/>
                  </a:cubicBezTo>
                  <a:lnTo>
                    <a:pt x="365845" y="329872"/>
                  </a:lnTo>
                  <a:lnTo>
                    <a:pt x="338746" y="329872"/>
                  </a:lnTo>
                  <a:cubicBezTo>
                    <a:pt x="325196" y="329872"/>
                    <a:pt x="313453" y="319033"/>
                    <a:pt x="313453" y="304579"/>
                  </a:cubicBezTo>
                  <a:lnTo>
                    <a:pt x="313453" y="273867"/>
                  </a:lnTo>
                  <a:cubicBezTo>
                    <a:pt x="352295" y="251284"/>
                    <a:pt x="374878" y="209730"/>
                    <a:pt x="374878" y="165468"/>
                  </a:cubicBezTo>
                  <a:lnTo>
                    <a:pt x="374878" y="65199"/>
                  </a:lnTo>
                  <a:cubicBezTo>
                    <a:pt x="374878" y="45326"/>
                    <a:pt x="369459" y="23646"/>
                    <a:pt x="361329" y="6483"/>
                  </a:cubicBezTo>
                  <a:cubicBezTo>
                    <a:pt x="358619" y="1063"/>
                    <a:pt x="350489" y="-1647"/>
                    <a:pt x="345069" y="1063"/>
                  </a:cubicBezTo>
                  <a:lnTo>
                    <a:pt x="134595" y="101332"/>
                  </a:lnTo>
                  <a:cubicBezTo>
                    <a:pt x="129175" y="104042"/>
                    <a:pt x="126465" y="106752"/>
                    <a:pt x="126465" y="112172"/>
                  </a:cubicBezTo>
                  <a:lnTo>
                    <a:pt x="126465" y="165468"/>
                  </a:lnTo>
                  <a:cubicBezTo>
                    <a:pt x="126465" y="209730"/>
                    <a:pt x="151758" y="252187"/>
                    <a:pt x="187891" y="273867"/>
                  </a:cubicBezTo>
                  <a:lnTo>
                    <a:pt x="187891" y="304579"/>
                  </a:lnTo>
                  <a:cubicBezTo>
                    <a:pt x="187891" y="318129"/>
                    <a:pt x="177051" y="329872"/>
                    <a:pt x="162598" y="329872"/>
                  </a:cubicBezTo>
                  <a:lnTo>
                    <a:pt x="85816" y="329872"/>
                  </a:lnTo>
                  <a:cubicBezTo>
                    <a:pt x="38843" y="329872"/>
                    <a:pt x="0" y="368716"/>
                    <a:pt x="0" y="416591"/>
                  </a:cubicBezTo>
                  <a:lnTo>
                    <a:pt x="0" y="639712"/>
                  </a:lnTo>
                  <a:lnTo>
                    <a:pt x="25293" y="639712"/>
                  </a:lnTo>
                  <a:lnTo>
                    <a:pt x="25293" y="416591"/>
                  </a:lnTo>
                  <a:cubicBezTo>
                    <a:pt x="25293" y="383169"/>
                    <a:pt x="53296" y="355166"/>
                    <a:pt x="86719" y="355166"/>
                  </a:cubicBezTo>
                  <a:lnTo>
                    <a:pt x="125562" y="355166"/>
                  </a:lnTo>
                  <a:lnTo>
                    <a:pt x="236670" y="511440"/>
                  </a:lnTo>
                  <a:cubicBezTo>
                    <a:pt x="239380" y="514150"/>
                    <a:pt x="242090" y="516859"/>
                    <a:pt x="247510" y="516859"/>
                  </a:cubicBezTo>
                  <a:cubicBezTo>
                    <a:pt x="250220" y="516859"/>
                    <a:pt x="255640" y="514150"/>
                    <a:pt x="258350" y="511440"/>
                  </a:cubicBezTo>
                  <a:lnTo>
                    <a:pt x="374878" y="355166"/>
                  </a:lnTo>
                  <a:lnTo>
                    <a:pt x="408301" y="355166"/>
                  </a:lnTo>
                  <a:cubicBezTo>
                    <a:pt x="441724" y="355166"/>
                    <a:pt x="469727" y="383169"/>
                    <a:pt x="469727" y="416591"/>
                  </a:cubicBezTo>
                  <a:lnTo>
                    <a:pt x="469727" y="516859"/>
                  </a:lnTo>
                  <a:cubicBezTo>
                    <a:pt x="469727" y="522280"/>
                    <a:pt x="475147" y="527700"/>
                    <a:pt x="480567" y="527700"/>
                  </a:cubicBezTo>
                  <a:cubicBezTo>
                    <a:pt x="485987" y="527700"/>
                    <a:pt x="488697" y="524990"/>
                    <a:pt x="491407" y="522280"/>
                  </a:cubicBezTo>
                  <a:lnTo>
                    <a:pt x="549219" y="416591"/>
                  </a:lnTo>
                  <a:lnTo>
                    <a:pt x="621485" y="416591"/>
                  </a:lnTo>
                  <a:lnTo>
                    <a:pt x="499537" y="639712"/>
                  </a:lnTo>
                  <a:lnTo>
                    <a:pt x="527540" y="639712"/>
                  </a:lnTo>
                  <a:lnTo>
                    <a:pt x="649488" y="416591"/>
                  </a:lnTo>
                  <a:lnTo>
                    <a:pt x="654908" y="416591"/>
                  </a:lnTo>
                  <a:cubicBezTo>
                    <a:pt x="701881" y="416591"/>
                    <a:pt x="740724" y="377749"/>
                    <a:pt x="740724" y="329872"/>
                  </a:cubicBezTo>
                  <a:cubicBezTo>
                    <a:pt x="740724" y="321742"/>
                    <a:pt x="734400" y="316323"/>
                    <a:pt x="728981" y="316323"/>
                  </a:cubicBezTo>
                  <a:close/>
                </a:path>
              </a:pathLst>
            </a:custGeom>
            <a:solidFill>
              <a:srgbClr val="000000"/>
            </a:solidFill>
            <a:ln w="9028" cap="flat">
              <a:noFill/>
              <a:prstDash val="solid"/>
              <a:miter/>
            </a:ln>
          </p:spPr>
          <p:txBody>
            <a:bodyPr rtlCol="0" anchor="ctr"/>
            <a:lstStyle/>
            <a:p>
              <a:endParaRPr lang="en-US"/>
            </a:p>
          </p:txBody>
        </p:sp>
      </p:grpSp>
      <p:grpSp>
        <p:nvGrpSpPr>
          <p:cNvPr id="40" name="Google Shape;763;p39">
            <a:extLst>
              <a:ext uri="{FF2B5EF4-FFF2-40B4-BE49-F238E27FC236}">
                <a16:creationId xmlns:a16="http://schemas.microsoft.com/office/drawing/2014/main" id="{BAD339A1-9BBF-EF06-3DB6-D5C2F7EEC087}"/>
              </a:ext>
            </a:extLst>
          </p:cNvPr>
          <p:cNvGrpSpPr/>
          <p:nvPr/>
        </p:nvGrpSpPr>
        <p:grpSpPr>
          <a:xfrm>
            <a:off x="9703165" y="2025039"/>
            <a:ext cx="484073" cy="494580"/>
            <a:chOff x="6649150" y="309350"/>
            <a:chExt cx="395800" cy="395800"/>
          </a:xfrm>
          <a:solidFill>
            <a:srgbClr val="000000"/>
          </a:solidFill>
        </p:grpSpPr>
        <p:sp>
          <p:nvSpPr>
            <p:cNvPr id="41" name="Google Shape;764;p39">
              <a:extLst>
                <a:ext uri="{FF2B5EF4-FFF2-40B4-BE49-F238E27FC236}">
                  <a16:creationId xmlns:a16="http://schemas.microsoft.com/office/drawing/2014/main" id="{B1254830-62DE-55D5-02DE-C53F7C8BD6A0}"/>
                </a:ext>
              </a:extLst>
            </p:cNvPr>
            <p:cNvSpPr/>
            <p:nvPr/>
          </p:nvSpPr>
          <p:spPr>
            <a:xfrm>
              <a:off x="6649150" y="309350"/>
              <a:ext cx="395800" cy="395800"/>
            </a:xfrm>
            <a:custGeom>
              <a:avLst/>
              <a:gdLst/>
              <a:ahLst/>
              <a:cxnLst/>
              <a:rect l="l" t="t" r="r" b="b"/>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65;p39">
              <a:extLst>
                <a:ext uri="{FF2B5EF4-FFF2-40B4-BE49-F238E27FC236}">
                  <a16:creationId xmlns:a16="http://schemas.microsoft.com/office/drawing/2014/main" id="{506BBFD3-E616-406C-1865-331D67798DC3}"/>
                </a:ext>
              </a:extLst>
            </p:cNvPr>
            <p:cNvSpPr/>
            <p:nvPr/>
          </p:nvSpPr>
          <p:spPr>
            <a:xfrm>
              <a:off x="6673500" y="333700"/>
              <a:ext cx="347100" cy="347100"/>
            </a:xfrm>
            <a:custGeom>
              <a:avLst/>
              <a:gdLst/>
              <a:ahLst/>
              <a:cxnLst/>
              <a:rect l="l" t="t" r="r" b="b"/>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66;p39">
              <a:extLst>
                <a:ext uri="{FF2B5EF4-FFF2-40B4-BE49-F238E27FC236}">
                  <a16:creationId xmlns:a16="http://schemas.microsoft.com/office/drawing/2014/main" id="{FE2FB354-3D85-7328-516C-17797EDD271C}"/>
                </a:ext>
              </a:extLst>
            </p:cNvPr>
            <p:cNvSpPr/>
            <p:nvPr/>
          </p:nvSpPr>
          <p:spPr>
            <a:xfrm>
              <a:off x="6848850" y="397625"/>
              <a:ext cx="54825" cy="169300"/>
            </a:xfrm>
            <a:custGeom>
              <a:avLst/>
              <a:gdLst/>
              <a:ahLst/>
              <a:cxnLst/>
              <a:rect l="l" t="t" r="r" b="b"/>
              <a:pathLst>
                <a:path w="2193" h="6772" fill="none" extrusionOk="0">
                  <a:moveTo>
                    <a:pt x="1" y="1"/>
                  </a:moveTo>
                  <a:lnTo>
                    <a:pt x="1" y="4580"/>
                  </a:lnTo>
                  <a:lnTo>
                    <a:pt x="2193" y="6772"/>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67;p39">
              <a:extLst>
                <a:ext uri="{FF2B5EF4-FFF2-40B4-BE49-F238E27FC236}">
                  <a16:creationId xmlns:a16="http://schemas.microsoft.com/office/drawing/2014/main" id="{6C169700-4F9E-C27D-740C-EBD3B07AE54D}"/>
                </a:ext>
              </a:extLst>
            </p:cNvPr>
            <p:cNvSpPr/>
            <p:nvPr/>
          </p:nvSpPr>
          <p:spPr>
            <a:xfrm>
              <a:off x="6847025" y="333700"/>
              <a:ext cx="25" cy="29250"/>
            </a:xfrm>
            <a:custGeom>
              <a:avLst/>
              <a:gdLst/>
              <a:ahLst/>
              <a:cxnLst/>
              <a:rect l="l" t="t" r="r" b="b"/>
              <a:pathLst>
                <a:path w="1" h="1170" fill="none" extrusionOk="0">
                  <a:moveTo>
                    <a:pt x="1" y="1170"/>
                  </a:moveTo>
                  <a:lnTo>
                    <a:pt x="1" y="1"/>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68;p39">
              <a:extLst>
                <a:ext uri="{FF2B5EF4-FFF2-40B4-BE49-F238E27FC236}">
                  <a16:creationId xmlns:a16="http://schemas.microsoft.com/office/drawing/2014/main" id="{EC96DE1B-2C37-CD00-6AEC-CD5CA366FBBE}"/>
                </a:ext>
              </a:extLst>
            </p:cNvPr>
            <p:cNvSpPr/>
            <p:nvPr/>
          </p:nvSpPr>
          <p:spPr>
            <a:xfrm>
              <a:off x="6760575" y="356850"/>
              <a:ext cx="25" cy="25"/>
            </a:xfrm>
            <a:custGeom>
              <a:avLst/>
              <a:gdLst/>
              <a:ahLst/>
              <a:cxnLst/>
              <a:rect l="l" t="t" r="r" b="b"/>
              <a:pathLst>
                <a:path w="1" h="1" fill="none" extrusionOk="0">
                  <a:moveTo>
                    <a:pt x="1" y="0"/>
                  </a:moveTo>
                  <a:lnTo>
                    <a:pt x="1"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69;p39">
              <a:extLst>
                <a:ext uri="{FF2B5EF4-FFF2-40B4-BE49-F238E27FC236}">
                  <a16:creationId xmlns:a16="http://schemas.microsoft.com/office/drawing/2014/main" id="{7B3E38AB-7AD6-35B6-2975-1D44C000860E}"/>
                </a:ext>
              </a:extLst>
            </p:cNvPr>
            <p:cNvSpPr/>
            <p:nvPr/>
          </p:nvSpPr>
          <p:spPr>
            <a:xfrm>
              <a:off x="6760575" y="356850"/>
              <a:ext cx="14025" cy="24975"/>
            </a:xfrm>
            <a:custGeom>
              <a:avLst/>
              <a:gdLst/>
              <a:ahLst/>
              <a:cxnLst/>
              <a:rect l="l" t="t" r="r" b="b"/>
              <a:pathLst>
                <a:path w="561" h="999" fill="none" extrusionOk="0">
                  <a:moveTo>
                    <a:pt x="1" y="0"/>
                  </a:moveTo>
                  <a:lnTo>
                    <a:pt x="561" y="999"/>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70;p39">
              <a:extLst>
                <a:ext uri="{FF2B5EF4-FFF2-40B4-BE49-F238E27FC236}">
                  <a16:creationId xmlns:a16="http://schemas.microsoft.com/office/drawing/2014/main" id="{69EDF59F-0429-277B-17FD-65A6656D89D5}"/>
                </a:ext>
              </a:extLst>
            </p:cNvPr>
            <p:cNvSpPr/>
            <p:nvPr/>
          </p:nvSpPr>
          <p:spPr>
            <a:xfrm>
              <a:off x="6696650" y="420775"/>
              <a:ext cx="25" cy="25"/>
            </a:xfrm>
            <a:custGeom>
              <a:avLst/>
              <a:gdLst/>
              <a:ahLst/>
              <a:cxnLst/>
              <a:rect l="l" t="t" r="r" b="b"/>
              <a:pathLst>
                <a:path w="1" h="1" fill="none" extrusionOk="0">
                  <a:moveTo>
                    <a:pt x="0" y="0"/>
                  </a:moveTo>
                  <a:lnTo>
                    <a:pt x="0"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71;p39">
              <a:extLst>
                <a:ext uri="{FF2B5EF4-FFF2-40B4-BE49-F238E27FC236}">
                  <a16:creationId xmlns:a16="http://schemas.microsoft.com/office/drawing/2014/main" id="{6B6EB186-6150-1D31-BFEA-5C46AE21D2A0}"/>
                </a:ext>
              </a:extLst>
            </p:cNvPr>
            <p:cNvSpPr/>
            <p:nvPr/>
          </p:nvSpPr>
          <p:spPr>
            <a:xfrm>
              <a:off x="6696650" y="420775"/>
              <a:ext cx="24975" cy="14025"/>
            </a:xfrm>
            <a:custGeom>
              <a:avLst/>
              <a:gdLst/>
              <a:ahLst/>
              <a:cxnLst/>
              <a:rect l="l" t="t" r="r" b="b"/>
              <a:pathLst>
                <a:path w="999" h="561" fill="none" extrusionOk="0">
                  <a:moveTo>
                    <a:pt x="0" y="0"/>
                  </a:moveTo>
                  <a:lnTo>
                    <a:pt x="999" y="561"/>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72;p39">
              <a:extLst>
                <a:ext uri="{FF2B5EF4-FFF2-40B4-BE49-F238E27FC236}">
                  <a16:creationId xmlns:a16="http://schemas.microsoft.com/office/drawing/2014/main" id="{0C5008D8-8463-48D6-0525-D713EDD2ED55}"/>
                </a:ext>
              </a:extLst>
            </p:cNvPr>
            <p:cNvSpPr/>
            <p:nvPr/>
          </p:nvSpPr>
          <p:spPr>
            <a:xfrm>
              <a:off x="6673500" y="507225"/>
              <a:ext cx="29250" cy="25"/>
            </a:xfrm>
            <a:custGeom>
              <a:avLst/>
              <a:gdLst/>
              <a:ahLst/>
              <a:cxnLst/>
              <a:rect l="l" t="t" r="r" b="b"/>
              <a:pathLst>
                <a:path w="1170" h="1" fill="none" extrusionOk="0">
                  <a:moveTo>
                    <a:pt x="1" y="1"/>
                  </a:moveTo>
                  <a:lnTo>
                    <a:pt x="1170" y="1"/>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73;p39">
              <a:extLst>
                <a:ext uri="{FF2B5EF4-FFF2-40B4-BE49-F238E27FC236}">
                  <a16:creationId xmlns:a16="http://schemas.microsoft.com/office/drawing/2014/main" id="{D7E06DEC-FCAA-6D0C-CCAC-CB83DD5BD902}"/>
                </a:ext>
              </a:extLst>
            </p:cNvPr>
            <p:cNvSpPr/>
            <p:nvPr/>
          </p:nvSpPr>
          <p:spPr>
            <a:xfrm>
              <a:off x="6696650" y="593700"/>
              <a:ext cx="25" cy="25"/>
            </a:xfrm>
            <a:custGeom>
              <a:avLst/>
              <a:gdLst/>
              <a:ahLst/>
              <a:cxnLst/>
              <a:rect l="l" t="t" r="r" b="b"/>
              <a:pathLst>
                <a:path w="1" h="1" fill="none" extrusionOk="0">
                  <a:moveTo>
                    <a:pt x="0" y="0"/>
                  </a:moveTo>
                  <a:lnTo>
                    <a:pt x="0"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74;p39">
              <a:extLst>
                <a:ext uri="{FF2B5EF4-FFF2-40B4-BE49-F238E27FC236}">
                  <a16:creationId xmlns:a16="http://schemas.microsoft.com/office/drawing/2014/main" id="{E1FF5642-27E2-EDE1-AD1A-D9AB492983F3}"/>
                </a:ext>
              </a:extLst>
            </p:cNvPr>
            <p:cNvSpPr/>
            <p:nvPr/>
          </p:nvSpPr>
          <p:spPr>
            <a:xfrm>
              <a:off x="6696650" y="579700"/>
              <a:ext cx="24975" cy="14025"/>
            </a:xfrm>
            <a:custGeom>
              <a:avLst/>
              <a:gdLst/>
              <a:ahLst/>
              <a:cxnLst/>
              <a:rect l="l" t="t" r="r" b="b"/>
              <a:pathLst>
                <a:path w="999" h="561" fill="none" extrusionOk="0">
                  <a:moveTo>
                    <a:pt x="0" y="560"/>
                  </a:moveTo>
                  <a:lnTo>
                    <a:pt x="999"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75;p39">
              <a:extLst>
                <a:ext uri="{FF2B5EF4-FFF2-40B4-BE49-F238E27FC236}">
                  <a16:creationId xmlns:a16="http://schemas.microsoft.com/office/drawing/2014/main" id="{CB3CDFE8-0AA8-B422-0F3A-07C311544435}"/>
                </a:ext>
              </a:extLst>
            </p:cNvPr>
            <p:cNvSpPr/>
            <p:nvPr/>
          </p:nvSpPr>
          <p:spPr>
            <a:xfrm>
              <a:off x="6760575" y="632675"/>
              <a:ext cx="14025" cy="24975"/>
            </a:xfrm>
            <a:custGeom>
              <a:avLst/>
              <a:gdLst/>
              <a:ahLst/>
              <a:cxnLst/>
              <a:rect l="l" t="t" r="r" b="b"/>
              <a:pathLst>
                <a:path w="561" h="999" fill="none" extrusionOk="0">
                  <a:moveTo>
                    <a:pt x="1" y="999"/>
                  </a:moveTo>
                  <a:lnTo>
                    <a:pt x="561"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76;p39">
              <a:extLst>
                <a:ext uri="{FF2B5EF4-FFF2-40B4-BE49-F238E27FC236}">
                  <a16:creationId xmlns:a16="http://schemas.microsoft.com/office/drawing/2014/main" id="{8DFDA47D-C775-2B5A-A828-82F5E9C0A275}"/>
                </a:ext>
              </a:extLst>
            </p:cNvPr>
            <p:cNvSpPr/>
            <p:nvPr/>
          </p:nvSpPr>
          <p:spPr>
            <a:xfrm>
              <a:off x="6760575" y="657625"/>
              <a:ext cx="25" cy="25"/>
            </a:xfrm>
            <a:custGeom>
              <a:avLst/>
              <a:gdLst/>
              <a:ahLst/>
              <a:cxnLst/>
              <a:rect l="l" t="t" r="r" b="b"/>
              <a:pathLst>
                <a:path w="1" h="1" fill="none" extrusionOk="0">
                  <a:moveTo>
                    <a:pt x="1" y="1"/>
                  </a:moveTo>
                  <a:lnTo>
                    <a:pt x="1" y="1"/>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77;p39">
              <a:extLst>
                <a:ext uri="{FF2B5EF4-FFF2-40B4-BE49-F238E27FC236}">
                  <a16:creationId xmlns:a16="http://schemas.microsoft.com/office/drawing/2014/main" id="{15596FD5-046F-5303-FEF9-F3BCA7EA7F11}"/>
                </a:ext>
              </a:extLst>
            </p:cNvPr>
            <p:cNvSpPr/>
            <p:nvPr/>
          </p:nvSpPr>
          <p:spPr>
            <a:xfrm>
              <a:off x="6847025" y="651550"/>
              <a:ext cx="25" cy="29250"/>
            </a:xfrm>
            <a:custGeom>
              <a:avLst/>
              <a:gdLst/>
              <a:ahLst/>
              <a:cxnLst/>
              <a:rect l="l" t="t" r="r" b="b"/>
              <a:pathLst>
                <a:path w="1" h="1170" fill="none" extrusionOk="0">
                  <a:moveTo>
                    <a:pt x="1" y="0"/>
                  </a:moveTo>
                  <a:lnTo>
                    <a:pt x="1" y="1169"/>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78;p39">
              <a:extLst>
                <a:ext uri="{FF2B5EF4-FFF2-40B4-BE49-F238E27FC236}">
                  <a16:creationId xmlns:a16="http://schemas.microsoft.com/office/drawing/2014/main" id="{8DA4DDD0-02B2-F045-5478-B9EE8B2FCE45}"/>
                </a:ext>
              </a:extLst>
            </p:cNvPr>
            <p:cNvSpPr/>
            <p:nvPr/>
          </p:nvSpPr>
          <p:spPr>
            <a:xfrm>
              <a:off x="6919500" y="632675"/>
              <a:ext cx="14025" cy="24975"/>
            </a:xfrm>
            <a:custGeom>
              <a:avLst/>
              <a:gdLst/>
              <a:ahLst/>
              <a:cxnLst/>
              <a:rect l="l" t="t" r="r" b="b"/>
              <a:pathLst>
                <a:path w="561" h="999" fill="none" extrusionOk="0">
                  <a:moveTo>
                    <a:pt x="560" y="999"/>
                  </a:moveTo>
                  <a:lnTo>
                    <a:pt x="0"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79;p39">
              <a:extLst>
                <a:ext uri="{FF2B5EF4-FFF2-40B4-BE49-F238E27FC236}">
                  <a16:creationId xmlns:a16="http://schemas.microsoft.com/office/drawing/2014/main" id="{CF43B2BF-0A3C-6685-8FAB-EC11B7580718}"/>
                </a:ext>
              </a:extLst>
            </p:cNvPr>
            <p:cNvSpPr/>
            <p:nvPr/>
          </p:nvSpPr>
          <p:spPr>
            <a:xfrm>
              <a:off x="6933500" y="657625"/>
              <a:ext cx="25" cy="25"/>
            </a:xfrm>
            <a:custGeom>
              <a:avLst/>
              <a:gdLst/>
              <a:ahLst/>
              <a:cxnLst/>
              <a:rect l="l" t="t" r="r" b="b"/>
              <a:pathLst>
                <a:path w="1" h="1" fill="none" extrusionOk="0">
                  <a:moveTo>
                    <a:pt x="0" y="1"/>
                  </a:moveTo>
                  <a:lnTo>
                    <a:pt x="0" y="1"/>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80;p39">
              <a:extLst>
                <a:ext uri="{FF2B5EF4-FFF2-40B4-BE49-F238E27FC236}">
                  <a16:creationId xmlns:a16="http://schemas.microsoft.com/office/drawing/2014/main" id="{72C73C30-B6B8-FD1B-E82B-CD885DD7B008}"/>
                </a:ext>
              </a:extLst>
            </p:cNvPr>
            <p:cNvSpPr/>
            <p:nvPr/>
          </p:nvSpPr>
          <p:spPr>
            <a:xfrm>
              <a:off x="6972475" y="579700"/>
              <a:ext cx="24975" cy="14025"/>
            </a:xfrm>
            <a:custGeom>
              <a:avLst/>
              <a:gdLst/>
              <a:ahLst/>
              <a:cxnLst/>
              <a:rect l="l" t="t" r="r" b="b"/>
              <a:pathLst>
                <a:path w="999" h="561" fill="none" extrusionOk="0">
                  <a:moveTo>
                    <a:pt x="999" y="560"/>
                  </a:moveTo>
                  <a:lnTo>
                    <a:pt x="0"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81;p39">
              <a:extLst>
                <a:ext uri="{FF2B5EF4-FFF2-40B4-BE49-F238E27FC236}">
                  <a16:creationId xmlns:a16="http://schemas.microsoft.com/office/drawing/2014/main" id="{81947703-775B-AAA3-347E-DD80D8803BDA}"/>
                </a:ext>
              </a:extLst>
            </p:cNvPr>
            <p:cNvSpPr/>
            <p:nvPr/>
          </p:nvSpPr>
          <p:spPr>
            <a:xfrm>
              <a:off x="6997425" y="593700"/>
              <a:ext cx="25" cy="25"/>
            </a:xfrm>
            <a:custGeom>
              <a:avLst/>
              <a:gdLst/>
              <a:ahLst/>
              <a:cxnLst/>
              <a:rect l="l" t="t" r="r" b="b"/>
              <a:pathLst>
                <a:path w="1" h="1" fill="none" extrusionOk="0">
                  <a:moveTo>
                    <a:pt x="1" y="0"/>
                  </a:moveTo>
                  <a:lnTo>
                    <a:pt x="1"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82;p39">
              <a:extLst>
                <a:ext uri="{FF2B5EF4-FFF2-40B4-BE49-F238E27FC236}">
                  <a16:creationId xmlns:a16="http://schemas.microsoft.com/office/drawing/2014/main" id="{05F858D6-AAA3-9539-4AFC-766AE05384A1}"/>
                </a:ext>
              </a:extLst>
            </p:cNvPr>
            <p:cNvSpPr/>
            <p:nvPr/>
          </p:nvSpPr>
          <p:spPr>
            <a:xfrm>
              <a:off x="6991350" y="507225"/>
              <a:ext cx="29250" cy="25"/>
            </a:xfrm>
            <a:custGeom>
              <a:avLst/>
              <a:gdLst/>
              <a:ahLst/>
              <a:cxnLst/>
              <a:rect l="l" t="t" r="r" b="b"/>
              <a:pathLst>
                <a:path w="1170" h="1" fill="none" extrusionOk="0">
                  <a:moveTo>
                    <a:pt x="1169" y="1"/>
                  </a:moveTo>
                  <a:lnTo>
                    <a:pt x="0" y="1"/>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83;p39">
              <a:extLst>
                <a:ext uri="{FF2B5EF4-FFF2-40B4-BE49-F238E27FC236}">
                  <a16:creationId xmlns:a16="http://schemas.microsoft.com/office/drawing/2014/main" id="{9F29F7EC-DF85-496F-4F18-28639E5D0342}"/>
                </a:ext>
              </a:extLst>
            </p:cNvPr>
            <p:cNvSpPr/>
            <p:nvPr/>
          </p:nvSpPr>
          <p:spPr>
            <a:xfrm>
              <a:off x="6972475" y="420775"/>
              <a:ext cx="24975" cy="14025"/>
            </a:xfrm>
            <a:custGeom>
              <a:avLst/>
              <a:gdLst/>
              <a:ahLst/>
              <a:cxnLst/>
              <a:rect l="l" t="t" r="r" b="b"/>
              <a:pathLst>
                <a:path w="999" h="561" fill="none" extrusionOk="0">
                  <a:moveTo>
                    <a:pt x="0" y="561"/>
                  </a:moveTo>
                  <a:lnTo>
                    <a:pt x="999"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84;p39">
              <a:extLst>
                <a:ext uri="{FF2B5EF4-FFF2-40B4-BE49-F238E27FC236}">
                  <a16:creationId xmlns:a16="http://schemas.microsoft.com/office/drawing/2014/main" id="{342C4B34-31E2-F4A9-3438-41F58EFA788F}"/>
                </a:ext>
              </a:extLst>
            </p:cNvPr>
            <p:cNvSpPr/>
            <p:nvPr/>
          </p:nvSpPr>
          <p:spPr>
            <a:xfrm>
              <a:off x="6997425" y="420775"/>
              <a:ext cx="25" cy="25"/>
            </a:xfrm>
            <a:custGeom>
              <a:avLst/>
              <a:gdLst/>
              <a:ahLst/>
              <a:cxnLst/>
              <a:rect l="l" t="t" r="r" b="b"/>
              <a:pathLst>
                <a:path w="1" h="1" fill="none" extrusionOk="0">
                  <a:moveTo>
                    <a:pt x="1" y="0"/>
                  </a:moveTo>
                  <a:lnTo>
                    <a:pt x="1"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85;p39">
              <a:extLst>
                <a:ext uri="{FF2B5EF4-FFF2-40B4-BE49-F238E27FC236}">
                  <a16:creationId xmlns:a16="http://schemas.microsoft.com/office/drawing/2014/main" id="{DBAF7707-2140-F0CF-A581-CA871D959ED3}"/>
                </a:ext>
              </a:extLst>
            </p:cNvPr>
            <p:cNvSpPr/>
            <p:nvPr/>
          </p:nvSpPr>
          <p:spPr>
            <a:xfrm>
              <a:off x="6919500" y="356850"/>
              <a:ext cx="14025" cy="24975"/>
            </a:xfrm>
            <a:custGeom>
              <a:avLst/>
              <a:gdLst/>
              <a:ahLst/>
              <a:cxnLst/>
              <a:rect l="l" t="t" r="r" b="b"/>
              <a:pathLst>
                <a:path w="561" h="999" fill="none" extrusionOk="0">
                  <a:moveTo>
                    <a:pt x="560" y="0"/>
                  </a:moveTo>
                  <a:lnTo>
                    <a:pt x="0" y="999"/>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86;p39">
              <a:extLst>
                <a:ext uri="{FF2B5EF4-FFF2-40B4-BE49-F238E27FC236}">
                  <a16:creationId xmlns:a16="http://schemas.microsoft.com/office/drawing/2014/main" id="{96A5C6EB-BB33-F4E5-7FB8-6FDDE2F12099}"/>
                </a:ext>
              </a:extLst>
            </p:cNvPr>
            <p:cNvSpPr/>
            <p:nvPr/>
          </p:nvSpPr>
          <p:spPr>
            <a:xfrm>
              <a:off x="6933500" y="356850"/>
              <a:ext cx="25" cy="25"/>
            </a:xfrm>
            <a:custGeom>
              <a:avLst/>
              <a:gdLst/>
              <a:ahLst/>
              <a:cxnLst/>
              <a:rect l="l" t="t" r="r" b="b"/>
              <a:pathLst>
                <a:path w="1" h="1" fill="none" extrusionOk="0">
                  <a:moveTo>
                    <a:pt x="0" y="0"/>
                  </a:moveTo>
                  <a:lnTo>
                    <a:pt x="0" y="0"/>
                  </a:lnTo>
                </a:path>
              </a:pathLst>
            </a:custGeom>
            <a:grp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extBox 10">
            <a:extLst>
              <a:ext uri="{FF2B5EF4-FFF2-40B4-BE49-F238E27FC236}">
                <a16:creationId xmlns:a16="http://schemas.microsoft.com/office/drawing/2014/main" id="{B37128F3-C1FB-E789-706B-4B011E3C5A76}"/>
              </a:ext>
            </a:extLst>
          </p:cNvPr>
          <p:cNvSpPr txBox="1"/>
          <p:nvPr/>
        </p:nvSpPr>
        <p:spPr>
          <a:xfrm>
            <a:off x="284671" y="0"/>
            <a:ext cx="2234593" cy="461665"/>
          </a:xfrm>
          <a:prstGeom prst="rect">
            <a:avLst/>
          </a:prstGeom>
          <a:solidFill>
            <a:srgbClr val="85D2E1"/>
          </a:solidFill>
        </p:spPr>
        <p:txBody>
          <a:bodyPr wrap="square" rtlCol="0">
            <a:spAutoFit/>
          </a:bodyPr>
          <a:lstStyle/>
          <a:p>
            <a:r>
              <a:rPr lang="en-IE" sz="2400" b="1" dirty="0" err="1">
                <a:solidFill>
                  <a:srgbClr val="000000"/>
                </a:solidFill>
              </a:rPr>
              <a:t>Recapitulando</a:t>
            </a:r>
            <a:r>
              <a:rPr lang="en-IE" sz="2400" b="1" dirty="0">
                <a:solidFill>
                  <a:srgbClr val="000000"/>
                </a:solidFill>
              </a:rPr>
              <a:t>:</a:t>
            </a:r>
          </a:p>
        </p:txBody>
      </p:sp>
    </p:spTree>
    <p:extLst>
      <p:ext uri="{BB962C8B-B14F-4D97-AF65-F5344CB8AC3E}">
        <p14:creationId xmlns:p14="http://schemas.microsoft.com/office/powerpoint/2010/main" val="35965286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D0D3F47-6B7F-40C5-8AFB-3E646AFFE2DC}"/>
              </a:ext>
            </a:extLst>
          </p:cNvPr>
          <p:cNvSpPr>
            <a:spLocks noGrp="1"/>
          </p:cNvSpPr>
          <p:nvPr>
            <p:ph type="body" sz="quarter" idx="21"/>
          </p:nvPr>
        </p:nvSpPr>
        <p:spPr>
          <a:xfrm>
            <a:off x="2273049" y="3045746"/>
            <a:ext cx="2020241" cy="1021879"/>
          </a:xfrm>
        </p:spPr>
        <p:txBody>
          <a:bodyPr>
            <a:noAutofit/>
          </a:bodyPr>
          <a:lstStyle/>
          <a:p>
            <a:pPr marL="0" indent="0"/>
            <a:r>
              <a:rPr lang="es-ES" sz="1800" dirty="0"/>
              <a:t>Dales algo </a:t>
            </a:r>
            <a:r>
              <a:rPr lang="es-ES" sz="1800" b="1" dirty="0"/>
              <a:t>gratis (muestras gratuitas, cupones, recompensas)</a:t>
            </a:r>
            <a:endParaRPr lang="en-GB" sz="1800" b="1" dirty="0"/>
          </a:p>
        </p:txBody>
      </p:sp>
      <p:sp>
        <p:nvSpPr>
          <p:cNvPr id="4" name="Text Placeholder 3">
            <a:extLst>
              <a:ext uri="{FF2B5EF4-FFF2-40B4-BE49-F238E27FC236}">
                <a16:creationId xmlns:a16="http://schemas.microsoft.com/office/drawing/2014/main" id="{1D63A1C9-A9C7-4052-945A-8BB81BE589B5}"/>
              </a:ext>
            </a:extLst>
          </p:cNvPr>
          <p:cNvSpPr>
            <a:spLocks noGrp="1"/>
          </p:cNvSpPr>
          <p:nvPr>
            <p:ph type="body" sz="quarter" idx="38"/>
          </p:nvPr>
        </p:nvSpPr>
        <p:spPr>
          <a:xfrm>
            <a:off x="4526080" y="3045746"/>
            <a:ext cx="2093228" cy="1202080"/>
          </a:xfrm>
        </p:spPr>
        <p:txBody>
          <a:bodyPr>
            <a:normAutofit/>
          </a:bodyPr>
          <a:lstStyle/>
          <a:p>
            <a:pPr marL="0" indent="0"/>
            <a:r>
              <a:rPr lang="es-ES" sz="1800" dirty="0"/>
              <a:t>El envejecimiento saludable debe promoverse como algo </a:t>
            </a:r>
            <a:r>
              <a:rPr lang="es-ES" sz="1800" b="1" dirty="0"/>
              <a:t>positivo</a:t>
            </a:r>
            <a:endParaRPr lang="en-GB" sz="1800" b="1" dirty="0"/>
          </a:p>
        </p:txBody>
      </p:sp>
      <p:sp>
        <p:nvSpPr>
          <p:cNvPr id="5" name="Text Placeholder 4">
            <a:extLst>
              <a:ext uri="{FF2B5EF4-FFF2-40B4-BE49-F238E27FC236}">
                <a16:creationId xmlns:a16="http://schemas.microsoft.com/office/drawing/2014/main" id="{52B6502F-69A0-4B04-BAE0-B33912D0E720}"/>
              </a:ext>
            </a:extLst>
          </p:cNvPr>
          <p:cNvSpPr>
            <a:spLocks noGrp="1"/>
          </p:cNvSpPr>
          <p:nvPr>
            <p:ph type="body" sz="quarter" idx="39"/>
          </p:nvPr>
        </p:nvSpPr>
        <p:spPr>
          <a:xfrm>
            <a:off x="6899940" y="3045746"/>
            <a:ext cx="2093228" cy="1202080"/>
          </a:xfrm>
        </p:spPr>
        <p:txBody>
          <a:bodyPr vert="horz" lIns="91440" tIns="45720" rIns="91440" bIns="45720" rtlCol="0" anchor="t">
            <a:normAutofit/>
          </a:bodyPr>
          <a:lstStyle/>
          <a:p>
            <a:pPr marL="0" indent="0"/>
            <a:r>
              <a:rPr lang="es-ES" sz="1800" dirty="0"/>
              <a:t>Utilizar historias de </a:t>
            </a:r>
            <a:r>
              <a:rPr lang="es-ES" sz="1800" b="1" dirty="0"/>
              <a:t>éxito de los clientes </a:t>
            </a:r>
            <a:r>
              <a:rPr lang="es-ES" sz="1800" dirty="0"/>
              <a:t>(por ejemplo, testimonios)</a:t>
            </a:r>
            <a:endParaRPr lang="en-GB" sz="1800" dirty="0"/>
          </a:p>
        </p:txBody>
      </p:sp>
      <p:sp>
        <p:nvSpPr>
          <p:cNvPr id="6" name="Text Placeholder 5">
            <a:extLst>
              <a:ext uri="{FF2B5EF4-FFF2-40B4-BE49-F238E27FC236}">
                <a16:creationId xmlns:a16="http://schemas.microsoft.com/office/drawing/2014/main" id="{EE4C8169-A6ED-42B8-B6D6-37F6E6E5DD00}"/>
              </a:ext>
            </a:extLst>
          </p:cNvPr>
          <p:cNvSpPr>
            <a:spLocks noGrp="1"/>
          </p:cNvSpPr>
          <p:nvPr>
            <p:ph type="body" sz="quarter" idx="40"/>
          </p:nvPr>
        </p:nvSpPr>
        <p:spPr>
          <a:xfrm>
            <a:off x="9080200" y="2938869"/>
            <a:ext cx="2470569" cy="1202080"/>
          </a:xfrm>
        </p:spPr>
        <p:txBody>
          <a:bodyPr vert="horz" lIns="91440" tIns="45720" rIns="91440" bIns="45720" rtlCol="0" anchor="t">
            <a:noAutofit/>
          </a:bodyPr>
          <a:lstStyle/>
          <a:p>
            <a:pPr marL="0"/>
            <a:r>
              <a:rPr lang="es-ES" sz="1600" dirty="0"/>
              <a:t>Abordar el envejecimiento saludable como si </a:t>
            </a:r>
            <a:r>
              <a:rPr lang="es-ES" sz="1600" b="1" dirty="0"/>
              <a:t>se tratara de todas las demás etapas de la vida</a:t>
            </a:r>
            <a:r>
              <a:rPr lang="es-ES" sz="1600" dirty="0"/>
              <a:t>, darse cuenta de que las personas no se identifican a sí mismas como "viejas</a:t>
            </a:r>
            <a:r>
              <a:rPr lang="es-ES" sz="1800" dirty="0"/>
              <a:t>".</a:t>
            </a:r>
          </a:p>
        </p:txBody>
      </p:sp>
      <p:sp>
        <p:nvSpPr>
          <p:cNvPr id="7" name="Text Placeholder 6">
            <a:extLst>
              <a:ext uri="{FF2B5EF4-FFF2-40B4-BE49-F238E27FC236}">
                <a16:creationId xmlns:a16="http://schemas.microsoft.com/office/drawing/2014/main" id="{8D5AA7B4-70FF-4B4A-924B-6F7D23B41BF8}"/>
              </a:ext>
            </a:extLst>
          </p:cNvPr>
          <p:cNvSpPr>
            <a:spLocks noGrp="1"/>
          </p:cNvSpPr>
          <p:nvPr>
            <p:ph type="body" sz="quarter" idx="34"/>
          </p:nvPr>
        </p:nvSpPr>
        <p:spPr>
          <a:xfrm>
            <a:off x="3550198" y="4439941"/>
            <a:ext cx="695250" cy="734798"/>
          </a:xfrm>
        </p:spPr>
        <p:txBody>
          <a:bodyPr>
            <a:normAutofit lnSpcReduction="10000"/>
          </a:bodyPr>
          <a:lstStyle/>
          <a:p>
            <a:r>
              <a:rPr lang="en-IE"/>
              <a:t>5</a:t>
            </a:r>
          </a:p>
        </p:txBody>
      </p:sp>
      <p:sp>
        <p:nvSpPr>
          <p:cNvPr id="8" name="Text Placeholder 7">
            <a:extLst>
              <a:ext uri="{FF2B5EF4-FFF2-40B4-BE49-F238E27FC236}">
                <a16:creationId xmlns:a16="http://schemas.microsoft.com/office/drawing/2014/main" id="{1E652F01-9471-43DE-8396-1BA29F665B7C}"/>
              </a:ext>
            </a:extLst>
          </p:cNvPr>
          <p:cNvSpPr>
            <a:spLocks noGrp="1"/>
          </p:cNvSpPr>
          <p:nvPr>
            <p:ph type="body" sz="quarter" idx="35"/>
          </p:nvPr>
        </p:nvSpPr>
        <p:spPr>
          <a:xfrm>
            <a:off x="5892684" y="4439941"/>
            <a:ext cx="695250" cy="734798"/>
          </a:xfrm>
        </p:spPr>
        <p:txBody>
          <a:bodyPr>
            <a:normAutofit lnSpcReduction="10000"/>
          </a:bodyPr>
          <a:lstStyle/>
          <a:p>
            <a:r>
              <a:rPr lang="en-IE"/>
              <a:t>6</a:t>
            </a:r>
          </a:p>
        </p:txBody>
      </p:sp>
      <p:sp>
        <p:nvSpPr>
          <p:cNvPr id="9" name="Text Placeholder 8">
            <a:extLst>
              <a:ext uri="{FF2B5EF4-FFF2-40B4-BE49-F238E27FC236}">
                <a16:creationId xmlns:a16="http://schemas.microsoft.com/office/drawing/2014/main" id="{BC1FCFCE-F8B5-4E70-BF6B-4E5C1D7C3AFC}"/>
              </a:ext>
            </a:extLst>
          </p:cNvPr>
          <p:cNvSpPr>
            <a:spLocks noGrp="1"/>
          </p:cNvSpPr>
          <p:nvPr>
            <p:ph type="body" sz="quarter" idx="36"/>
          </p:nvPr>
        </p:nvSpPr>
        <p:spPr>
          <a:xfrm>
            <a:off x="8235170" y="4456510"/>
            <a:ext cx="695250" cy="734798"/>
          </a:xfrm>
        </p:spPr>
        <p:txBody>
          <a:bodyPr>
            <a:normAutofit lnSpcReduction="10000"/>
          </a:bodyPr>
          <a:lstStyle/>
          <a:p>
            <a:r>
              <a:rPr lang="en-IE"/>
              <a:t>7</a:t>
            </a:r>
          </a:p>
        </p:txBody>
      </p:sp>
      <p:sp>
        <p:nvSpPr>
          <p:cNvPr id="10" name="Text Placeholder 9">
            <a:extLst>
              <a:ext uri="{FF2B5EF4-FFF2-40B4-BE49-F238E27FC236}">
                <a16:creationId xmlns:a16="http://schemas.microsoft.com/office/drawing/2014/main" id="{3AB2C157-0CCB-404C-A210-69B47FBB0A75}"/>
              </a:ext>
            </a:extLst>
          </p:cNvPr>
          <p:cNvSpPr>
            <a:spLocks noGrp="1"/>
          </p:cNvSpPr>
          <p:nvPr>
            <p:ph type="body" sz="quarter" idx="37"/>
          </p:nvPr>
        </p:nvSpPr>
        <p:spPr>
          <a:xfrm>
            <a:off x="10599296" y="4439941"/>
            <a:ext cx="695250" cy="734798"/>
          </a:xfrm>
        </p:spPr>
        <p:txBody>
          <a:bodyPr>
            <a:normAutofit lnSpcReduction="10000"/>
          </a:bodyPr>
          <a:lstStyle/>
          <a:p>
            <a:r>
              <a:rPr lang="en-IE" dirty="0"/>
              <a:t>8</a:t>
            </a:r>
          </a:p>
        </p:txBody>
      </p:sp>
      <p:sp>
        <p:nvSpPr>
          <p:cNvPr id="11" name="Textfeld 10">
            <a:extLst>
              <a:ext uri="{FF2B5EF4-FFF2-40B4-BE49-F238E27FC236}">
                <a16:creationId xmlns:a16="http://schemas.microsoft.com/office/drawing/2014/main" id="{61FE237E-B387-2F16-08E0-16A68254E4E2}"/>
              </a:ext>
            </a:extLst>
          </p:cNvPr>
          <p:cNvSpPr txBox="1"/>
          <p:nvPr/>
        </p:nvSpPr>
        <p:spPr>
          <a:xfrm>
            <a:off x="0" y="6428381"/>
            <a:ext cx="1874680" cy="307777"/>
          </a:xfrm>
          <a:prstGeom prst="rect">
            <a:avLst/>
          </a:prstGeom>
          <a:noFill/>
        </p:spPr>
        <p:txBody>
          <a:bodyPr wrap="none" rtlCol="0">
            <a:spAutoFit/>
          </a:bodyPr>
          <a:lstStyle/>
          <a:p>
            <a:r>
              <a:rPr lang="en-GB" sz="1400">
                <a:solidFill>
                  <a:srgbClr val="1188A3"/>
                </a:solidFill>
              </a:rPr>
              <a:t>Source: </a:t>
            </a:r>
            <a:r>
              <a:rPr lang="en-GB" sz="1400">
                <a:solidFill>
                  <a:srgbClr val="1188A3"/>
                </a:solidFill>
                <a:hlinkClick r:id="rId2">
                  <a:extLst>
                    <a:ext uri="{A12FA001-AC4F-418D-AE19-62706E023703}">
                      <ahyp:hlinkClr xmlns:ahyp="http://schemas.microsoft.com/office/drawing/2018/hyperlinkcolor" val="tx"/>
                    </a:ext>
                  </a:extLst>
                </a:hlinkClick>
              </a:rPr>
              <a:t>Houlton (2012)</a:t>
            </a:r>
            <a:endParaRPr lang="en-GB" sz="1400">
              <a:solidFill>
                <a:srgbClr val="1188A3"/>
              </a:solidFill>
            </a:endParaRPr>
          </a:p>
        </p:txBody>
      </p:sp>
      <p:sp>
        <p:nvSpPr>
          <p:cNvPr id="12" name="Text Placeholder 1">
            <a:extLst>
              <a:ext uri="{FF2B5EF4-FFF2-40B4-BE49-F238E27FC236}">
                <a16:creationId xmlns:a16="http://schemas.microsoft.com/office/drawing/2014/main" id="{214DD760-2230-B721-FBA0-ACD213520BF1}"/>
              </a:ext>
            </a:extLst>
          </p:cNvPr>
          <p:cNvSpPr txBox="1">
            <a:spLocks/>
          </p:cNvSpPr>
          <p:nvPr/>
        </p:nvSpPr>
        <p:spPr>
          <a:xfrm>
            <a:off x="0" y="282970"/>
            <a:ext cx="10946921" cy="582221"/>
          </a:xfrm>
          <a:prstGeom prst="rect">
            <a:avLst/>
          </a:prstGeom>
          <a:solidFill>
            <a:srgbClr val="85D2E1"/>
          </a:solidFill>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400" dirty="0">
                <a:latin typeface="Calibri"/>
                <a:cs typeface="Calibri"/>
              </a:rPr>
              <a:t>	Sugerencias para la comercialización en el mercado de alimentos plateados</a:t>
            </a:r>
          </a:p>
        </p:txBody>
      </p:sp>
      <p:grpSp>
        <p:nvGrpSpPr>
          <p:cNvPr id="15" name="Graphic 2">
            <a:extLst>
              <a:ext uri="{FF2B5EF4-FFF2-40B4-BE49-F238E27FC236}">
                <a16:creationId xmlns:a16="http://schemas.microsoft.com/office/drawing/2014/main" id="{C9E80263-4263-8A76-7C74-C1AFAD5A22D1}"/>
              </a:ext>
            </a:extLst>
          </p:cNvPr>
          <p:cNvGrpSpPr/>
          <p:nvPr/>
        </p:nvGrpSpPr>
        <p:grpSpPr>
          <a:xfrm>
            <a:off x="2743200" y="1917766"/>
            <a:ext cx="806998" cy="687411"/>
            <a:chOff x="8782406" y="5397193"/>
            <a:chExt cx="872121" cy="595289"/>
          </a:xfrm>
        </p:grpSpPr>
        <p:sp>
          <p:nvSpPr>
            <p:cNvPr id="16" name="Freeform 388">
              <a:extLst>
                <a:ext uri="{FF2B5EF4-FFF2-40B4-BE49-F238E27FC236}">
                  <a16:creationId xmlns:a16="http://schemas.microsoft.com/office/drawing/2014/main" id="{0555A404-CD1B-684C-E082-75E22322A777}"/>
                </a:ext>
              </a:extLst>
            </p:cNvPr>
            <p:cNvSpPr/>
            <p:nvPr/>
          </p:nvSpPr>
          <p:spPr>
            <a:xfrm>
              <a:off x="8782406" y="5635670"/>
              <a:ext cx="125561" cy="294482"/>
            </a:xfrm>
            <a:custGeom>
              <a:avLst/>
              <a:gdLst>
                <a:gd name="connsiteX0" fmla="*/ 0 w 125561"/>
                <a:gd name="connsiteY0" fmla="*/ 0 h 294482"/>
                <a:gd name="connsiteX1" fmla="*/ 125562 w 125561"/>
                <a:gd name="connsiteY1" fmla="*/ 0 h 294482"/>
                <a:gd name="connsiteX2" fmla="*/ 125562 w 125561"/>
                <a:gd name="connsiteY2" fmla="*/ 294483 h 294482"/>
                <a:gd name="connsiteX3" fmla="*/ 0 w 125561"/>
                <a:gd name="connsiteY3" fmla="*/ 294483 h 294482"/>
              </a:gdLst>
              <a:ahLst/>
              <a:cxnLst>
                <a:cxn ang="0">
                  <a:pos x="connsiteX0" y="connsiteY0"/>
                </a:cxn>
                <a:cxn ang="0">
                  <a:pos x="connsiteX1" y="connsiteY1"/>
                </a:cxn>
                <a:cxn ang="0">
                  <a:pos x="connsiteX2" y="connsiteY2"/>
                </a:cxn>
                <a:cxn ang="0">
                  <a:pos x="connsiteX3" y="connsiteY3"/>
                </a:cxn>
              </a:cxnLst>
              <a:rect l="l" t="t" r="r" b="b"/>
              <a:pathLst>
                <a:path w="125561" h="294482">
                  <a:moveTo>
                    <a:pt x="0" y="0"/>
                  </a:moveTo>
                  <a:lnTo>
                    <a:pt x="125562" y="0"/>
                  </a:lnTo>
                  <a:lnTo>
                    <a:pt x="125562" y="294483"/>
                  </a:lnTo>
                  <a:lnTo>
                    <a:pt x="0" y="294483"/>
                  </a:lnTo>
                  <a:close/>
                </a:path>
              </a:pathLst>
            </a:custGeom>
            <a:solidFill>
              <a:srgbClr val="00BADE"/>
            </a:solidFill>
            <a:ln w="9028" cap="flat">
              <a:noFill/>
              <a:prstDash val="solid"/>
              <a:miter/>
            </a:ln>
          </p:spPr>
          <p:txBody>
            <a:bodyPr rtlCol="0" anchor="ctr"/>
            <a:lstStyle/>
            <a:p>
              <a:endParaRPr lang="en-US"/>
            </a:p>
          </p:txBody>
        </p:sp>
        <p:sp>
          <p:nvSpPr>
            <p:cNvPr id="17" name="Freeform 389">
              <a:extLst>
                <a:ext uri="{FF2B5EF4-FFF2-40B4-BE49-F238E27FC236}">
                  <a16:creationId xmlns:a16="http://schemas.microsoft.com/office/drawing/2014/main" id="{956749C6-3BCD-70D7-2547-478F11BED693}"/>
                </a:ext>
              </a:extLst>
            </p:cNvPr>
            <p:cNvSpPr/>
            <p:nvPr/>
          </p:nvSpPr>
          <p:spPr>
            <a:xfrm>
              <a:off x="8782406" y="5623023"/>
              <a:ext cx="872121" cy="369458"/>
            </a:xfrm>
            <a:custGeom>
              <a:avLst/>
              <a:gdLst>
                <a:gd name="connsiteX0" fmla="*/ 820216 w 872121"/>
                <a:gd name="connsiteY0" fmla="*/ 125562 h 369458"/>
                <a:gd name="connsiteX1" fmla="*/ 494117 w 872121"/>
                <a:gd name="connsiteY1" fmla="*/ 315259 h 369458"/>
                <a:gd name="connsiteX2" fmla="*/ 470630 w 872121"/>
                <a:gd name="connsiteY2" fmla="*/ 320679 h 369458"/>
                <a:gd name="connsiteX3" fmla="*/ 343262 w 872121"/>
                <a:gd name="connsiteY3" fmla="*/ 320679 h 369458"/>
                <a:gd name="connsiteX4" fmla="*/ 331519 w 872121"/>
                <a:gd name="connsiteY4" fmla="*/ 320679 h 369458"/>
                <a:gd name="connsiteX5" fmla="*/ 224927 w 872121"/>
                <a:gd name="connsiteY5" fmla="*/ 294483 h 369458"/>
                <a:gd name="connsiteX6" fmla="*/ 207764 w 872121"/>
                <a:gd name="connsiteY6" fmla="*/ 291773 h 369458"/>
                <a:gd name="connsiteX7" fmla="*/ 184277 w 872121"/>
                <a:gd name="connsiteY7" fmla="*/ 291773 h 369458"/>
                <a:gd name="connsiteX8" fmla="*/ 184277 w 872121"/>
                <a:gd name="connsiteY8" fmla="*/ 93946 h 369458"/>
                <a:gd name="connsiteX9" fmla="*/ 236670 w 872121"/>
                <a:gd name="connsiteY9" fmla="*/ 93946 h 369458"/>
                <a:gd name="connsiteX10" fmla="*/ 260156 w 872121"/>
                <a:gd name="connsiteY10" fmla="*/ 91235 h 369458"/>
                <a:gd name="connsiteX11" fmla="*/ 323389 w 872121"/>
                <a:gd name="connsiteY11" fmla="*/ 70460 h 369458"/>
                <a:gd name="connsiteX12" fmla="*/ 349586 w 872121"/>
                <a:gd name="connsiteY12" fmla="*/ 70460 h 369458"/>
                <a:gd name="connsiteX13" fmla="*/ 537476 w 872121"/>
                <a:gd name="connsiteY13" fmla="*/ 120142 h 369458"/>
                <a:gd name="connsiteX14" fmla="*/ 569093 w 872121"/>
                <a:gd name="connsiteY14" fmla="*/ 175245 h 369458"/>
                <a:gd name="connsiteX15" fmla="*/ 513990 w 872121"/>
                <a:gd name="connsiteY15" fmla="*/ 206861 h 369458"/>
                <a:gd name="connsiteX16" fmla="*/ 369458 w 872121"/>
                <a:gd name="connsiteY16" fmla="*/ 171631 h 369458"/>
                <a:gd name="connsiteX17" fmla="*/ 364038 w 872121"/>
                <a:gd name="connsiteY17" fmla="*/ 200537 h 369458"/>
                <a:gd name="connsiteX18" fmla="*/ 505860 w 872121"/>
                <a:gd name="connsiteY18" fmla="*/ 235767 h 369458"/>
                <a:gd name="connsiteX19" fmla="*/ 580836 w 872121"/>
                <a:gd name="connsiteY19" fmla="*/ 214991 h 369458"/>
                <a:gd name="connsiteX20" fmla="*/ 597999 w 872121"/>
                <a:gd name="connsiteY20" fmla="*/ 139112 h 369458"/>
                <a:gd name="connsiteX21" fmla="*/ 776856 w 872121"/>
                <a:gd name="connsiteY21" fmla="*/ 46069 h 369458"/>
                <a:gd name="connsiteX22" fmla="*/ 822926 w 872121"/>
                <a:gd name="connsiteY22" fmla="*/ 46069 h 369458"/>
                <a:gd name="connsiteX23" fmla="*/ 846412 w 872121"/>
                <a:gd name="connsiteY23" fmla="*/ 86719 h 369458"/>
                <a:gd name="connsiteX24" fmla="*/ 820216 w 872121"/>
                <a:gd name="connsiteY24" fmla="*/ 125562 h 369458"/>
                <a:gd name="connsiteX25" fmla="*/ 863575 w 872121"/>
                <a:gd name="connsiteY25" fmla="*/ 46972 h 369458"/>
                <a:gd name="connsiteX26" fmla="*/ 759693 w 872121"/>
                <a:gd name="connsiteY26" fmla="*/ 18066 h 369458"/>
                <a:gd name="connsiteX27" fmla="*/ 580836 w 872121"/>
                <a:gd name="connsiteY27" fmla="*/ 111109 h 369458"/>
                <a:gd name="connsiteX28" fmla="*/ 542896 w 872121"/>
                <a:gd name="connsiteY28" fmla="*/ 87622 h 369458"/>
                <a:gd name="connsiteX29" fmla="*/ 355005 w 872121"/>
                <a:gd name="connsiteY29" fmla="*/ 37939 h 369458"/>
                <a:gd name="connsiteX30" fmla="*/ 311646 w 872121"/>
                <a:gd name="connsiteY30" fmla="*/ 37939 h 369458"/>
                <a:gd name="connsiteX31" fmla="*/ 248413 w 872121"/>
                <a:gd name="connsiteY31" fmla="*/ 58716 h 369458"/>
                <a:gd name="connsiteX32" fmla="*/ 233960 w 872121"/>
                <a:gd name="connsiteY32" fmla="*/ 61426 h 369458"/>
                <a:gd name="connsiteX33" fmla="*/ 181567 w 872121"/>
                <a:gd name="connsiteY33" fmla="*/ 61426 h 369458"/>
                <a:gd name="connsiteX34" fmla="*/ 181567 w 872121"/>
                <a:gd name="connsiteY34" fmla="*/ 0 h 369458"/>
                <a:gd name="connsiteX35" fmla="*/ 0 w 872121"/>
                <a:gd name="connsiteY35" fmla="*/ 0 h 369458"/>
                <a:gd name="connsiteX36" fmla="*/ 0 w 872121"/>
                <a:gd name="connsiteY36" fmla="*/ 31616 h 369458"/>
                <a:gd name="connsiteX37" fmla="*/ 152661 w 872121"/>
                <a:gd name="connsiteY37" fmla="*/ 31616 h 369458"/>
                <a:gd name="connsiteX38" fmla="*/ 152661 w 872121"/>
                <a:gd name="connsiteY38" fmla="*/ 337842 h 369458"/>
                <a:gd name="connsiteX39" fmla="*/ 0 w 872121"/>
                <a:gd name="connsiteY39" fmla="*/ 337842 h 369458"/>
                <a:gd name="connsiteX40" fmla="*/ 0 w 872121"/>
                <a:gd name="connsiteY40" fmla="*/ 369459 h 369458"/>
                <a:gd name="connsiteX41" fmla="*/ 181567 w 872121"/>
                <a:gd name="connsiteY41" fmla="*/ 369459 h 369458"/>
                <a:gd name="connsiteX42" fmla="*/ 181567 w 872121"/>
                <a:gd name="connsiteY42" fmla="*/ 322485 h 369458"/>
                <a:gd name="connsiteX43" fmla="*/ 205054 w 872121"/>
                <a:gd name="connsiteY43" fmla="*/ 322485 h 369458"/>
                <a:gd name="connsiteX44" fmla="*/ 216797 w 872121"/>
                <a:gd name="connsiteY44" fmla="*/ 322485 h 369458"/>
                <a:gd name="connsiteX45" fmla="*/ 323389 w 872121"/>
                <a:gd name="connsiteY45" fmla="*/ 348682 h 369458"/>
                <a:gd name="connsiteX46" fmla="*/ 340552 w 872121"/>
                <a:gd name="connsiteY46" fmla="*/ 351392 h 369458"/>
                <a:gd name="connsiteX47" fmla="*/ 467920 w 872121"/>
                <a:gd name="connsiteY47" fmla="*/ 351392 h 369458"/>
                <a:gd name="connsiteX48" fmla="*/ 505860 w 872121"/>
                <a:gd name="connsiteY48" fmla="*/ 339649 h 369458"/>
                <a:gd name="connsiteX49" fmla="*/ 831959 w 872121"/>
                <a:gd name="connsiteY49" fmla="*/ 149951 h 369458"/>
                <a:gd name="connsiteX50" fmla="*/ 869898 w 872121"/>
                <a:gd name="connsiteY50" fmla="*/ 83105 h 369458"/>
                <a:gd name="connsiteX51" fmla="*/ 863575 w 872121"/>
                <a:gd name="connsiteY51" fmla="*/ 46972 h 36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2121" h="369458">
                  <a:moveTo>
                    <a:pt x="820216" y="125562"/>
                  </a:moveTo>
                  <a:lnTo>
                    <a:pt x="494117" y="315259"/>
                  </a:lnTo>
                  <a:cubicBezTo>
                    <a:pt x="488697" y="317969"/>
                    <a:pt x="479663" y="320679"/>
                    <a:pt x="470630" y="320679"/>
                  </a:cubicBezTo>
                  <a:lnTo>
                    <a:pt x="343262" y="320679"/>
                  </a:lnTo>
                  <a:cubicBezTo>
                    <a:pt x="340552" y="320679"/>
                    <a:pt x="334229" y="320679"/>
                    <a:pt x="331519" y="320679"/>
                  </a:cubicBezTo>
                  <a:lnTo>
                    <a:pt x="224927" y="294483"/>
                  </a:lnTo>
                  <a:cubicBezTo>
                    <a:pt x="219507" y="291773"/>
                    <a:pt x="213184" y="291773"/>
                    <a:pt x="207764" y="291773"/>
                  </a:cubicBezTo>
                  <a:lnTo>
                    <a:pt x="184277" y="291773"/>
                  </a:lnTo>
                  <a:lnTo>
                    <a:pt x="184277" y="93946"/>
                  </a:lnTo>
                  <a:lnTo>
                    <a:pt x="236670" y="93946"/>
                  </a:lnTo>
                  <a:cubicBezTo>
                    <a:pt x="245704" y="93946"/>
                    <a:pt x="253833" y="93946"/>
                    <a:pt x="260156" y="91235"/>
                  </a:cubicBezTo>
                  <a:lnTo>
                    <a:pt x="323389" y="70460"/>
                  </a:lnTo>
                  <a:cubicBezTo>
                    <a:pt x="332422" y="67749"/>
                    <a:pt x="340552" y="67749"/>
                    <a:pt x="349586" y="70460"/>
                  </a:cubicBezTo>
                  <a:lnTo>
                    <a:pt x="537476" y="120142"/>
                  </a:lnTo>
                  <a:cubicBezTo>
                    <a:pt x="560962" y="125562"/>
                    <a:pt x="575416" y="151758"/>
                    <a:pt x="569093" y="175245"/>
                  </a:cubicBezTo>
                  <a:cubicBezTo>
                    <a:pt x="563672" y="198731"/>
                    <a:pt x="537476" y="213184"/>
                    <a:pt x="513990" y="206861"/>
                  </a:cubicBezTo>
                  <a:lnTo>
                    <a:pt x="369458" y="171631"/>
                  </a:lnTo>
                  <a:lnTo>
                    <a:pt x="364038" y="200537"/>
                  </a:lnTo>
                  <a:lnTo>
                    <a:pt x="505860" y="235767"/>
                  </a:lnTo>
                  <a:cubicBezTo>
                    <a:pt x="532056" y="241186"/>
                    <a:pt x="560962" y="235767"/>
                    <a:pt x="580836" y="214991"/>
                  </a:cubicBezTo>
                  <a:cubicBezTo>
                    <a:pt x="600709" y="194214"/>
                    <a:pt x="607032" y="165308"/>
                    <a:pt x="597999" y="139112"/>
                  </a:cubicBezTo>
                  <a:lnTo>
                    <a:pt x="776856" y="46069"/>
                  </a:lnTo>
                  <a:cubicBezTo>
                    <a:pt x="791309" y="37036"/>
                    <a:pt x="808473" y="37036"/>
                    <a:pt x="822926" y="46069"/>
                  </a:cubicBezTo>
                  <a:cubicBezTo>
                    <a:pt x="837379" y="55102"/>
                    <a:pt x="846412" y="69555"/>
                    <a:pt x="846412" y="86719"/>
                  </a:cubicBezTo>
                  <a:cubicBezTo>
                    <a:pt x="843702" y="102076"/>
                    <a:pt x="834669" y="116529"/>
                    <a:pt x="820216" y="125562"/>
                  </a:cubicBezTo>
                  <a:close/>
                  <a:moveTo>
                    <a:pt x="863575" y="46972"/>
                  </a:moveTo>
                  <a:cubicBezTo>
                    <a:pt x="843702" y="11744"/>
                    <a:pt x="796730" y="-2710"/>
                    <a:pt x="759693" y="18066"/>
                  </a:cubicBezTo>
                  <a:lnTo>
                    <a:pt x="580836" y="111109"/>
                  </a:lnTo>
                  <a:cubicBezTo>
                    <a:pt x="571802" y="99365"/>
                    <a:pt x="557349" y="90332"/>
                    <a:pt x="542896" y="87622"/>
                  </a:cubicBezTo>
                  <a:lnTo>
                    <a:pt x="355005" y="37939"/>
                  </a:lnTo>
                  <a:cubicBezTo>
                    <a:pt x="340552" y="35230"/>
                    <a:pt x="326099" y="35230"/>
                    <a:pt x="311646" y="37939"/>
                  </a:cubicBezTo>
                  <a:lnTo>
                    <a:pt x="248413" y="58716"/>
                  </a:lnTo>
                  <a:cubicBezTo>
                    <a:pt x="242993" y="61426"/>
                    <a:pt x="239380" y="61426"/>
                    <a:pt x="233960" y="61426"/>
                  </a:cubicBezTo>
                  <a:lnTo>
                    <a:pt x="181567" y="61426"/>
                  </a:lnTo>
                  <a:lnTo>
                    <a:pt x="181567" y="0"/>
                  </a:lnTo>
                  <a:lnTo>
                    <a:pt x="0" y="0"/>
                  </a:lnTo>
                  <a:lnTo>
                    <a:pt x="0" y="31616"/>
                  </a:lnTo>
                  <a:lnTo>
                    <a:pt x="152661" y="31616"/>
                  </a:lnTo>
                  <a:lnTo>
                    <a:pt x="152661" y="337842"/>
                  </a:lnTo>
                  <a:lnTo>
                    <a:pt x="0" y="337842"/>
                  </a:lnTo>
                  <a:lnTo>
                    <a:pt x="0" y="369459"/>
                  </a:lnTo>
                  <a:lnTo>
                    <a:pt x="181567" y="369459"/>
                  </a:lnTo>
                  <a:lnTo>
                    <a:pt x="181567" y="322485"/>
                  </a:lnTo>
                  <a:lnTo>
                    <a:pt x="205054" y="322485"/>
                  </a:lnTo>
                  <a:cubicBezTo>
                    <a:pt x="207764" y="322485"/>
                    <a:pt x="214087" y="322485"/>
                    <a:pt x="216797" y="322485"/>
                  </a:cubicBezTo>
                  <a:lnTo>
                    <a:pt x="323389" y="348682"/>
                  </a:lnTo>
                  <a:cubicBezTo>
                    <a:pt x="328809" y="351392"/>
                    <a:pt x="335132" y="351392"/>
                    <a:pt x="340552" y="351392"/>
                  </a:cubicBezTo>
                  <a:lnTo>
                    <a:pt x="467920" y="351392"/>
                  </a:lnTo>
                  <a:cubicBezTo>
                    <a:pt x="482373" y="351392"/>
                    <a:pt x="494117" y="348682"/>
                    <a:pt x="505860" y="339649"/>
                  </a:cubicBezTo>
                  <a:lnTo>
                    <a:pt x="831959" y="149951"/>
                  </a:lnTo>
                  <a:cubicBezTo>
                    <a:pt x="855446" y="135498"/>
                    <a:pt x="869898" y="112012"/>
                    <a:pt x="869898" y="83105"/>
                  </a:cubicBezTo>
                  <a:cubicBezTo>
                    <a:pt x="875318" y="73169"/>
                    <a:pt x="869898" y="58716"/>
                    <a:pt x="863575" y="46972"/>
                  </a:cubicBezTo>
                  <a:close/>
                </a:path>
              </a:pathLst>
            </a:custGeom>
            <a:solidFill>
              <a:srgbClr val="000000"/>
            </a:solidFill>
            <a:ln w="9028" cap="flat">
              <a:noFill/>
              <a:prstDash val="solid"/>
              <a:miter/>
            </a:ln>
          </p:spPr>
          <p:txBody>
            <a:bodyPr rtlCol="0" anchor="ctr"/>
            <a:lstStyle/>
            <a:p>
              <a:endParaRPr lang="en-US"/>
            </a:p>
          </p:txBody>
        </p:sp>
        <p:sp>
          <p:nvSpPr>
            <p:cNvPr id="18" name="Freeform 390">
              <a:extLst>
                <a:ext uri="{FF2B5EF4-FFF2-40B4-BE49-F238E27FC236}">
                  <a16:creationId xmlns:a16="http://schemas.microsoft.com/office/drawing/2014/main" id="{29B47420-D04A-D259-B4EE-A1D39701736C}"/>
                </a:ext>
              </a:extLst>
            </p:cNvPr>
            <p:cNvSpPr/>
            <p:nvPr/>
          </p:nvSpPr>
          <p:spPr>
            <a:xfrm>
              <a:off x="9178060" y="5397193"/>
              <a:ext cx="281836" cy="289062"/>
            </a:xfrm>
            <a:custGeom>
              <a:avLst/>
              <a:gdLst>
                <a:gd name="connsiteX0" fmla="*/ 140918 w 281836"/>
                <a:gd name="connsiteY0" fmla="*/ 264674 h 289062"/>
                <a:gd name="connsiteX1" fmla="*/ 22583 w 281836"/>
                <a:gd name="connsiteY1" fmla="*/ 143628 h 289062"/>
                <a:gd name="connsiteX2" fmla="*/ 140918 w 281836"/>
                <a:gd name="connsiteY2" fmla="*/ 22583 h 289062"/>
                <a:gd name="connsiteX3" fmla="*/ 259253 w 281836"/>
                <a:gd name="connsiteY3" fmla="*/ 143628 h 289062"/>
                <a:gd name="connsiteX4" fmla="*/ 140918 w 281836"/>
                <a:gd name="connsiteY4" fmla="*/ 264674 h 289062"/>
                <a:gd name="connsiteX5" fmla="*/ 140918 w 281836"/>
                <a:gd name="connsiteY5" fmla="*/ 0 h 289062"/>
                <a:gd name="connsiteX6" fmla="*/ 0 w 281836"/>
                <a:gd name="connsiteY6" fmla="*/ 144531 h 289062"/>
                <a:gd name="connsiteX7" fmla="*/ 140918 w 281836"/>
                <a:gd name="connsiteY7" fmla="*/ 289063 h 289062"/>
                <a:gd name="connsiteX8" fmla="*/ 281836 w 281836"/>
                <a:gd name="connsiteY8" fmla="*/ 144531 h 289062"/>
                <a:gd name="connsiteX9" fmla="*/ 140918 w 281836"/>
                <a:gd name="connsiteY9" fmla="*/ 0 h 2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836" h="289062">
                  <a:moveTo>
                    <a:pt x="140918" y="264674"/>
                  </a:moveTo>
                  <a:cubicBezTo>
                    <a:pt x="77685" y="264674"/>
                    <a:pt x="22583" y="211377"/>
                    <a:pt x="22583" y="143628"/>
                  </a:cubicBezTo>
                  <a:cubicBezTo>
                    <a:pt x="22583" y="75879"/>
                    <a:pt x="74072" y="22583"/>
                    <a:pt x="140918" y="22583"/>
                  </a:cubicBezTo>
                  <a:cubicBezTo>
                    <a:pt x="204150" y="22583"/>
                    <a:pt x="259253" y="75879"/>
                    <a:pt x="259253" y="143628"/>
                  </a:cubicBezTo>
                  <a:cubicBezTo>
                    <a:pt x="259253" y="211377"/>
                    <a:pt x="204150" y="264674"/>
                    <a:pt x="140918" y="264674"/>
                  </a:cubicBezTo>
                  <a:close/>
                  <a:moveTo>
                    <a:pt x="140918" y="0"/>
                  </a:moveTo>
                  <a:cubicBezTo>
                    <a:pt x="63233" y="0"/>
                    <a:pt x="0" y="65039"/>
                    <a:pt x="0" y="144531"/>
                  </a:cubicBezTo>
                  <a:cubicBezTo>
                    <a:pt x="0" y="224024"/>
                    <a:pt x="63233" y="289063"/>
                    <a:pt x="140918" y="289063"/>
                  </a:cubicBezTo>
                  <a:cubicBezTo>
                    <a:pt x="218604" y="289063"/>
                    <a:pt x="281836" y="224024"/>
                    <a:pt x="281836" y="144531"/>
                  </a:cubicBezTo>
                  <a:cubicBezTo>
                    <a:pt x="281836" y="65039"/>
                    <a:pt x="218604" y="0"/>
                    <a:pt x="140918" y="0"/>
                  </a:cubicBezTo>
                  <a:close/>
                </a:path>
              </a:pathLst>
            </a:custGeom>
            <a:solidFill>
              <a:srgbClr val="000000"/>
            </a:solidFill>
            <a:ln w="9028" cap="flat">
              <a:noFill/>
              <a:prstDash val="solid"/>
              <a:miter/>
            </a:ln>
          </p:spPr>
          <p:txBody>
            <a:bodyPr rtlCol="0" anchor="ctr"/>
            <a:lstStyle/>
            <a:p>
              <a:endParaRPr lang="en-US"/>
            </a:p>
          </p:txBody>
        </p:sp>
        <p:sp>
          <p:nvSpPr>
            <p:cNvPr id="19" name="Freeform 391">
              <a:extLst>
                <a:ext uri="{FF2B5EF4-FFF2-40B4-BE49-F238E27FC236}">
                  <a16:creationId xmlns:a16="http://schemas.microsoft.com/office/drawing/2014/main" id="{F1D00734-8FE9-839E-B913-CEBD0E3D405B}"/>
                </a:ext>
              </a:extLst>
            </p:cNvPr>
            <p:cNvSpPr/>
            <p:nvPr/>
          </p:nvSpPr>
          <p:spPr>
            <a:xfrm>
              <a:off x="9240390" y="5465845"/>
              <a:ext cx="125561" cy="149048"/>
            </a:xfrm>
            <a:custGeom>
              <a:avLst/>
              <a:gdLst>
                <a:gd name="connsiteX0" fmla="*/ 2710 w 125561"/>
                <a:gd name="connsiteY0" fmla="*/ 54199 h 149048"/>
                <a:gd name="connsiteX1" fmla="*/ 2710 w 125561"/>
                <a:gd name="connsiteY1" fmla="*/ 54199 h 149048"/>
                <a:gd name="connsiteX2" fmla="*/ 17163 w 125561"/>
                <a:gd name="connsiteY2" fmla="*/ 51490 h 149048"/>
                <a:gd name="connsiteX3" fmla="*/ 90332 w 125561"/>
                <a:gd name="connsiteY3" fmla="*/ 0 h 149048"/>
                <a:gd name="connsiteX4" fmla="*/ 125561 w 125561"/>
                <a:gd name="connsiteY4" fmla="*/ 8130 h 149048"/>
                <a:gd name="connsiteX5" fmla="*/ 125561 w 125561"/>
                <a:gd name="connsiteY5" fmla="*/ 10840 h 149048"/>
                <a:gd name="connsiteX6" fmla="*/ 113818 w 125561"/>
                <a:gd name="connsiteY6" fmla="*/ 33424 h 149048"/>
                <a:gd name="connsiteX7" fmla="*/ 111108 w 125561"/>
                <a:gd name="connsiteY7" fmla="*/ 33424 h 149048"/>
                <a:gd name="connsiteX8" fmla="*/ 90332 w 125561"/>
                <a:gd name="connsiteY8" fmla="*/ 28003 h 149048"/>
                <a:gd name="connsiteX9" fmla="*/ 49683 w 125561"/>
                <a:gd name="connsiteY9" fmla="*/ 50586 h 149048"/>
                <a:gd name="connsiteX10" fmla="*/ 84912 w 125561"/>
                <a:gd name="connsiteY10" fmla="*/ 50586 h 149048"/>
                <a:gd name="connsiteX11" fmla="*/ 87622 w 125561"/>
                <a:gd name="connsiteY11" fmla="*/ 53296 h 149048"/>
                <a:gd name="connsiteX12" fmla="*/ 87622 w 125561"/>
                <a:gd name="connsiteY12" fmla="*/ 70460 h 149048"/>
                <a:gd name="connsiteX13" fmla="*/ 84912 w 125561"/>
                <a:gd name="connsiteY13" fmla="*/ 73169 h 149048"/>
                <a:gd name="connsiteX14" fmla="*/ 44262 w 125561"/>
                <a:gd name="connsiteY14" fmla="*/ 73169 h 149048"/>
                <a:gd name="connsiteX15" fmla="*/ 44262 w 125561"/>
                <a:gd name="connsiteY15" fmla="*/ 81299 h 149048"/>
                <a:gd name="connsiteX16" fmla="*/ 84912 w 125561"/>
                <a:gd name="connsiteY16" fmla="*/ 81299 h 149048"/>
                <a:gd name="connsiteX17" fmla="*/ 87622 w 125561"/>
                <a:gd name="connsiteY17" fmla="*/ 84009 h 149048"/>
                <a:gd name="connsiteX18" fmla="*/ 87622 w 125561"/>
                <a:gd name="connsiteY18" fmla="*/ 101173 h 149048"/>
                <a:gd name="connsiteX19" fmla="*/ 84912 w 125561"/>
                <a:gd name="connsiteY19" fmla="*/ 103882 h 149048"/>
                <a:gd name="connsiteX20" fmla="*/ 52393 w 125561"/>
                <a:gd name="connsiteY20" fmla="*/ 103882 h 149048"/>
                <a:gd name="connsiteX21" fmla="*/ 90332 w 125561"/>
                <a:gd name="connsiteY21" fmla="*/ 123756 h 149048"/>
                <a:gd name="connsiteX22" fmla="*/ 113818 w 125561"/>
                <a:gd name="connsiteY22" fmla="*/ 118335 h 149048"/>
                <a:gd name="connsiteX23" fmla="*/ 116528 w 125561"/>
                <a:gd name="connsiteY23" fmla="*/ 118335 h 149048"/>
                <a:gd name="connsiteX24" fmla="*/ 125561 w 125561"/>
                <a:gd name="connsiteY24" fmla="*/ 140918 h 149048"/>
                <a:gd name="connsiteX25" fmla="*/ 125561 w 125561"/>
                <a:gd name="connsiteY25" fmla="*/ 143628 h 149048"/>
                <a:gd name="connsiteX26" fmla="*/ 93042 w 125561"/>
                <a:gd name="connsiteY26" fmla="*/ 149048 h 149048"/>
                <a:gd name="connsiteX27" fmla="*/ 19873 w 125561"/>
                <a:gd name="connsiteY27" fmla="*/ 101173 h 149048"/>
                <a:gd name="connsiteX28" fmla="*/ 2710 w 125561"/>
                <a:gd name="connsiteY28" fmla="*/ 101173 h 149048"/>
                <a:gd name="connsiteX29" fmla="*/ 0 w 125561"/>
                <a:gd name="connsiteY29" fmla="*/ 98462 h 149048"/>
                <a:gd name="connsiteX30" fmla="*/ 0 w 125561"/>
                <a:gd name="connsiteY30" fmla="*/ 81299 h 149048"/>
                <a:gd name="connsiteX31" fmla="*/ 2710 w 125561"/>
                <a:gd name="connsiteY31" fmla="*/ 78590 h 149048"/>
                <a:gd name="connsiteX32" fmla="*/ 11743 w 125561"/>
                <a:gd name="connsiteY32" fmla="*/ 78590 h 149048"/>
                <a:gd name="connsiteX33" fmla="*/ 11743 w 125561"/>
                <a:gd name="connsiteY33" fmla="*/ 70460 h 149048"/>
                <a:gd name="connsiteX34" fmla="*/ 2710 w 125561"/>
                <a:gd name="connsiteY34" fmla="*/ 70460 h 149048"/>
                <a:gd name="connsiteX35" fmla="*/ 0 w 125561"/>
                <a:gd name="connsiteY35" fmla="*/ 67749 h 149048"/>
                <a:gd name="connsiteX36" fmla="*/ 0 w 125561"/>
                <a:gd name="connsiteY36" fmla="*/ 53296 h 149048"/>
                <a:gd name="connsiteX37" fmla="*/ 2710 w 125561"/>
                <a:gd name="connsiteY37" fmla="*/ 53296 h 14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561" h="149048">
                  <a:moveTo>
                    <a:pt x="2710" y="54199"/>
                  </a:moveTo>
                  <a:lnTo>
                    <a:pt x="2710" y="54199"/>
                  </a:lnTo>
                  <a:lnTo>
                    <a:pt x="17163" y="51490"/>
                  </a:lnTo>
                  <a:cubicBezTo>
                    <a:pt x="26196" y="23487"/>
                    <a:pt x="49683" y="0"/>
                    <a:pt x="90332" y="0"/>
                  </a:cubicBezTo>
                  <a:cubicBezTo>
                    <a:pt x="104785" y="0"/>
                    <a:pt x="113818" y="2710"/>
                    <a:pt x="125561" y="8130"/>
                  </a:cubicBezTo>
                  <a:lnTo>
                    <a:pt x="125561" y="10840"/>
                  </a:lnTo>
                  <a:lnTo>
                    <a:pt x="113818" y="33424"/>
                  </a:lnTo>
                  <a:lnTo>
                    <a:pt x="111108" y="33424"/>
                  </a:lnTo>
                  <a:cubicBezTo>
                    <a:pt x="105688" y="30713"/>
                    <a:pt x="99365" y="28003"/>
                    <a:pt x="90332" y="28003"/>
                  </a:cubicBezTo>
                  <a:cubicBezTo>
                    <a:pt x="69555" y="28003"/>
                    <a:pt x="57812" y="36133"/>
                    <a:pt x="49683" y="50586"/>
                  </a:cubicBezTo>
                  <a:lnTo>
                    <a:pt x="84912" y="50586"/>
                  </a:lnTo>
                  <a:cubicBezTo>
                    <a:pt x="84912" y="50586"/>
                    <a:pt x="87622" y="50586"/>
                    <a:pt x="87622" y="53296"/>
                  </a:cubicBezTo>
                  <a:lnTo>
                    <a:pt x="87622" y="70460"/>
                  </a:lnTo>
                  <a:cubicBezTo>
                    <a:pt x="87622" y="70460"/>
                    <a:pt x="87622" y="73169"/>
                    <a:pt x="84912" y="73169"/>
                  </a:cubicBezTo>
                  <a:lnTo>
                    <a:pt x="44262" y="73169"/>
                  </a:lnTo>
                  <a:cubicBezTo>
                    <a:pt x="44262" y="75879"/>
                    <a:pt x="44262" y="78590"/>
                    <a:pt x="44262" y="81299"/>
                  </a:cubicBezTo>
                  <a:lnTo>
                    <a:pt x="84912" y="81299"/>
                  </a:lnTo>
                  <a:cubicBezTo>
                    <a:pt x="84912" y="81299"/>
                    <a:pt x="87622" y="81299"/>
                    <a:pt x="87622" y="84009"/>
                  </a:cubicBezTo>
                  <a:lnTo>
                    <a:pt x="87622" y="101173"/>
                  </a:lnTo>
                  <a:cubicBezTo>
                    <a:pt x="87622" y="101173"/>
                    <a:pt x="87622" y="103882"/>
                    <a:pt x="84912" y="103882"/>
                  </a:cubicBezTo>
                  <a:lnTo>
                    <a:pt x="52393" y="103882"/>
                  </a:lnTo>
                  <a:cubicBezTo>
                    <a:pt x="61426" y="115626"/>
                    <a:pt x="73169" y="123756"/>
                    <a:pt x="90332" y="123756"/>
                  </a:cubicBezTo>
                  <a:cubicBezTo>
                    <a:pt x="99365" y="123756"/>
                    <a:pt x="107495" y="121045"/>
                    <a:pt x="113818" y="118335"/>
                  </a:cubicBezTo>
                  <a:lnTo>
                    <a:pt x="116528" y="118335"/>
                  </a:lnTo>
                  <a:lnTo>
                    <a:pt x="125561" y="140918"/>
                  </a:lnTo>
                  <a:lnTo>
                    <a:pt x="125561" y="143628"/>
                  </a:lnTo>
                  <a:cubicBezTo>
                    <a:pt x="116528" y="149048"/>
                    <a:pt x="102075" y="149048"/>
                    <a:pt x="93042" y="149048"/>
                  </a:cubicBezTo>
                  <a:cubicBezTo>
                    <a:pt x="52393" y="149048"/>
                    <a:pt x="31616" y="129175"/>
                    <a:pt x="19873" y="101173"/>
                  </a:cubicBezTo>
                  <a:lnTo>
                    <a:pt x="2710" y="101173"/>
                  </a:lnTo>
                  <a:cubicBezTo>
                    <a:pt x="2710" y="101173"/>
                    <a:pt x="0" y="101173"/>
                    <a:pt x="0" y="98462"/>
                  </a:cubicBezTo>
                  <a:lnTo>
                    <a:pt x="0" y="81299"/>
                  </a:lnTo>
                  <a:cubicBezTo>
                    <a:pt x="0" y="81299"/>
                    <a:pt x="0" y="78590"/>
                    <a:pt x="2710" y="78590"/>
                  </a:cubicBezTo>
                  <a:lnTo>
                    <a:pt x="11743" y="78590"/>
                  </a:lnTo>
                  <a:cubicBezTo>
                    <a:pt x="11743" y="75879"/>
                    <a:pt x="11743" y="73169"/>
                    <a:pt x="11743" y="70460"/>
                  </a:cubicBezTo>
                  <a:lnTo>
                    <a:pt x="2710" y="70460"/>
                  </a:lnTo>
                  <a:cubicBezTo>
                    <a:pt x="2710" y="70460"/>
                    <a:pt x="0" y="70460"/>
                    <a:pt x="0" y="67749"/>
                  </a:cubicBezTo>
                  <a:lnTo>
                    <a:pt x="0" y="53296"/>
                  </a:lnTo>
                  <a:lnTo>
                    <a:pt x="2710" y="53296"/>
                  </a:lnTo>
                  <a:close/>
                </a:path>
              </a:pathLst>
            </a:custGeom>
            <a:solidFill>
              <a:srgbClr val="000000"/>
            </a:solidFill>
            <a:ln w="9028" cap="flat">
              <a:noFill/>
              <a:prstDash val="solid"/>
              <a:miter/>
            </a:ln>
          </p:spPr>
          <p:txBody>
            <a:bodyPr rtlCol="0" anchor="ctr"/>
            <a:lstStyle/>
            <a:p>
              <a:endParaRPr lang="en-US"/>
            </a:p>
          </p:txBody>
        </p:sp>
      </p:grpSp>
      <p:grpSp>
        <p:nvGrpSpPr>
          <p:cNvPr id="20" name="Group 19">
            <a:extLst>
              <a:ext uri="{FF2B5EF4-FFF2-40B4-BE49-F238E27FC236}">
                <a16:creationId xmlns:a16="http://schemas.microsoft.com/office/drawing/2014/main" id="{9D73892E-68DC-12BA-D207-9608005342B9}"/>
              </a:ext>
            </a:extLst>
          </p:cNvPr>
          <p:cNvGrpSpPr/>
          <p:nvPr/>
        </p:nvGrpSpPr>
        <p:grpSpPr>
          <a:xfrm>
            <a:off x="5003320" y="1917767"/>
            <a:ext cx="701233" cy="789819"/>
            <a:chOff x="430066" y="3669140"/>
            <a:chExt cx="1182811" cy="1182809"/>
          </a:xfrm>
        </p:grpSpPr>
        <p:sp>
          <p:nvSpPr>
            <p:cNvPr id="21" name="Graphic 178">
              <a:extLst>
                <a:ext uri="{FF2B5EF4-FFF2-40B4-BE49-F238E27FC236}">
                  <a16:creationId xmlns:a16="http://schemas.microsoft.com/office/drawing/2014/main" id="{E28E78BA-D342-8AFA-1DF2-E9D14A52C785}"/>
                </a:ext>
              </a:extLst>
            </p:cNvPr>
            <p:cNvSpPr/>
            <p:nvPr/>
          </p:nvSpPr>
          <p:spPr>
            <a:xfrm>
              <a:off x="1010873" y="3669140"/>
              <a:ext cx="347280" cy="346433"/>
            </a:xfrm>
            <a:custGeom>
              <a:avLst/>
              <a:gdLst>
                <a:gd name="connsiteX0" fmla="*/ 0 w 1279207"/>
                <a:gd name="connsiteY0" fmla="*/ 959168 h 1276088"/>
                <a:gd name="connsiteX1" fmla="*/ 0 w 1279207"/>
                <a:gd name="connsiteY1" fmla="*/ 492442 h 1276088"/>
                <a:gd name="connsiteX2" fmla="*/ 20955 w 1279207"/>
                <a:gd name="connsiteY2" fmla="*/ 0 h 1276088"/>
                <a:gd name="connsiteX3" fmla="*/ 1279208 w 1279207"/>
                <a:gd name="connsiteY3" fmla="*/ 0 h 1276088"/>
                <a:gd name="connsiteX4" fmla="*/ 1279208 w 1279207"/>
                <a:gd name="connsiteY4" fmla="*/ 959168 h 1276088"/>
                <a:gd name="connsiteX5" fmla="*/ 719138 w 1279207"/>
                <a:gd name="connsiteY5" fmla="*/ 959168 h 1276088"/>
                <a:gd name="connsiteX6" fmla="*/ 661988 w 1279207"/>
                <a:gd name="connsiteY6" fmla="*/ 982027 h 1276088"/>
                <a:gd name="connsiteX7" fmla="*/ 375285 w 1279207"/>
                <a:gd name="connsiteY7" fmla="*/ 1268730 h 1276088"/>
                <a:gd name="connsiteX8" fmla="*/ 340043 w 1279207"/>
                <a:gd name="connsiteY8" fmla="*/ 1273493 h 1276088"/>
                <a:gd name="connsiteX9" fmla="*/ 319088 w 1279207"/>
                <a:gd name="connsiteY9" fmla="*/ 1244918 h 1276088"/>
                <a:gd name="connsiteX10" fmla="*/ 319088 w 1279207"/>
                <a:gd name="connsiteY10" fmla="*/ 1038225 h 1276088"/>
                <a:gd name="connsiteX11" fmla="*/ 239078 w 1279207"/>
                <a:gd name="connsiteY11" fmla="*/ 958215 h 1276088"/>
                <a:gd name="connsiteX12" fmla="*/ 0 w 1279207"/>
                <a:gd name="connsiteY12" fmla="*/ 958215 h 127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9207" h="1276088">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rgbClr val="FED100"/>
            </a:solidFill>
            <a:ln w="9525" cap="flat">
              <a:noFill/>
              <a:prstDash val="solid"/>
              <a:miter/>
            </a:ln>
          </p:spPr>
          <p:txBody>
            <a:bodyPr rtlCol="0" anchor="ctr"/>
            <a:lstStyle/>
            <a:p>
              <a:endParaRPr lang="en-US"/>
            </a:p>
          </p:txBody>
        </p:sp>
        <p:pic>
          <p:nvPicPr>
            <p:cNvPr id="22" name="Graphic 21">
              <a:extLst>
                <a:ext uri="{FF2B5EF4-FFF2-40B4-BE49-F238E27FC236}">
                  <a16:creationId xmlns:a16="http://schemas.microsoft.com/office/drawing/2014/main" id="{4FD38410-D9DE-CA94-4974-E107DA6AB3E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0066" y="3669140"/>
              <a:ext cx="1182811" cy="1182809"/>
            </a:xfrm>
            <a:prstGeom prst="rect">
              <a:avLst/>
            </a:prstGeom>
          </p:spPr>
        </p:pic>
      </p:grpSp>
      <p:grpSp>
        <p:nvGrpSpPr>
          <p:cNvPr id="23" name="Graphic 3">
            <a:extLst>
              <a:ext uri="{FF2B5EF4-FFF2-40B4-BE49-F238E27FC236}">
                <a16:creationId xmlns:a16="http://schemas.microsoft.com/office/drawing/2014/main" id="{AB83389F-485F-FB4F-EED5-6A113DB69F41}"/>
              </a:ext>
            </a:extLst>
          </p:cNvPr>
          <p:cNvGrpSpPr/>
          <p:nvPr/>
        </p:nvGrpSpPr>
        <p:grpSpPr>
          <a:xfrm>
            <a:off x="7382301" y="1916658"/>
            <a:ext cx="611663" cy="789819"/>
            <a:chOff x="8667218" y="2080812"/>
            <a:chExt cx="1039753" cy="1039933"/>
          </a:xfrm>
        </p:grpSpPr>
        <p:sp>
          <p:nvSpPr>
            <p:cNvPr id="24" name="Freeform 1116">
              <a:extLst>
                <a:ext uri="{FF2B5EF4-FFF2-40B4-BE49-F238E27FC236}">
                  <a16:creationId xmlns:a16="http://schemas.microsoft.com/office/drawing/2014/main" id="{30E3985B-FA04-8798-2DED-CEABFFC9A2BB}"/>
                </a:ext>
              </a:extLst>
            </p:cNvPr>
            <p:cNvSpPr/>
            <p:nvPr/>
          </p:nvSpPr>
          <p:spPr>
            <a:xfrm>
              <a:off x="8804356" y="2136093"/>
              <a:ext cx="773460" cy="345588"/>
            </a:xfrm>
            <a:custGeom>
              <a:avLst/>
              <a:gdLst>
                <a:gd name="connsiteX0" fmla="*/ 477242 w 773460"/>
                <a:gd name="connsiteY0" fmla="*/ 0 h 345588"/>
                <a:gd name="connsiteX1" fmla="*/ 630837 w 773460"/>
                <a:gd name="connsiteY1" fmla="*/ 0 h 345588"/>
                <a:gd name="connsiteX2" fmla="*/ 773461 w 773460"/>
                <a:gd name="connsiteY2" fmla="*/ 142624 h 345588"/>
                <a:gd name="connsiteX3" fmla="*/ 630837 w 773460"/>
                <a:gd name="connsiteY3" fmla="*/ 285248 h 345588"/>
                <a:gd name="connsiteX4" fmla="*/ 427871 w 773460"/>
                <a:gd name="connsiteY4" fmla="*/ 285248 h 345588"/>
                <a:gd name="connsiteX5" fmla="*/ 408673 w 773460"/>
                <a:gd name="connsiteY5" fmla="*/ 296218 h 345588"/>
                <a:gd name="connsiteX6" fmla="*/ 408673 w 773460"/>
                <a:gd name="connsiteY6" fmla="*/ 296218 h 345588"/>
                <a:gd name="connsiteX7" fmla="*/ 386730 w 773460"/>
                <a:gd name="connsiteY7" fmla="*/ 345588 h 345588"/>
                <a:gd name="connsiteX8" fmla="*/ 364788 w 773460"/>
                <a:gd name="connsiteY8" fmla="*/ 296218 h 345588"/>
                <a:gd name="connsiteX9" fmla="*/ 345588 w 773460"/>
                <a:gd name="connsiteY9" fmla="*/ 285248 h 345588"/>
                <a:gd name="connsiteX10" fmla="*/ 142624 w 773460"/>
                <a:gd name="connsiteY10" fmla="*/ 285248 h 345588"/>
                <a:gd name="connsiteX11" fmla="*/ 0 w 773460"/>
                <a:gd name="connsiteY11" fmla="*/ 142624 h 345588"/>
                <a:gd name="connsiteX12" fmla="*/ 142624 w 773460"/>
                <a:gd name="connsiteY12" fmla="*/ 0 h 345588"/>
                <a:gd name="connsiteX13" fmla="*/ 296219 w 773460"/>
                <a:gd name="connsiteY13" fmla="*/ 0 h 34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3460" h="345588">
                  <a:moveTo>
                    <a:pt x="477242" y="0"/>
                  </a:moveTo>
                  <a:lnTo>
                    <a:pt x="630837" y="0"/>
                  </a:lnTo>
                  <a:cubicBezTo>
                    <a:pt x="710377" y="0"/>
                    <a:pt x="773461" y="63084"/>
                    <a:pt x="773461" y="142624"/>
                  </a:cubicBezTo>
                  <a:cubicBezTo>
                    <a:pt x="773461" y="222164"/>
                    <a:pt x="710377" y="285248"/>
                    <a:pt x="630837" y="285248"/>
                  </a:cubicBezTo>
                  <a:lnTo>
                    <a:pt x="427871" y="285248"/>
                  </a:lnTo>
                  <a:cubicBezTo>
                    <a:pt x="419643" y="285248"/>
                    <a:pt x="411415" y="290733"/>
                    <a:pt x="408673" y="296218"/>
                  </a:cubicBezTo>
                  <a:lnTo>
                    <a:pt x="408673" y="296218"/>
                  </a:lnTo>
                  <a:lnTo>
                    <a:pt x="386730" y="345588"/>
                  </a:lnTo>
                  <a:lnTo>
                    <a:pt x="364788" y="296218"/>
                  </a:lnTo>
                  <a:cubicBezTo>
                    <a:pt x="362046" y="287990"/>
                    <a:pt x="353818" y="285248"/>
                    <a:pt x="345588" y="285248"/>
                  </a:cubicBezTo>
                  <a:lnTo>
                    <a:pt x="142624" y="285248"/>
                  </a:lnTo>
                  <a:cubicBezTo>
                    <a:pt x="63083" y="285248"/>
                    <a:pt x="0" y="222164"/>
                    <a:pt x="0" y="142624"/>
                  </a:cubicBezTo>
                  <a:cubicBezTo>
                    <a:pt x="0" y="63084"/>
                    <a:pt x="63083" y="0"/>
                    <a:pt x="142624" y="0"/>
                  </a:cubicBezTo>
                  <a:lnTo>
                    <a:pt x="296219" y="0"/>
                  </a:lnTo>
                </a:path>
              </a:pathLst>
            </a:custGeom>
            <a:solidFill>
              <a:srgbClr val="00BADE"/>
            </a:solidFill>
            <a:ln w="27426" cap="flat">
              <a:noFill/>
              <a:prstDash val="solid"/>
              <a:miter/>
            </a:ln>
          </p:spPr>
          <p:txBody>
            <a:bodyPr rtlCol="0" anchor="ctr"/>
            <a:lstStyle/>
            <a:p>
              <a:endParaRPr lang="en-US"/>
            </a:p>
          </p:txBody>
        </p:sp>
        <p:grpSp>
          <p:nvGrpSpPr>
            <p:cNvPr id="25" name="Graphic 3">
              <a:extLst>
                <a:ext uri="{FF2B5EF4-FFF2-40B4-BE49-F238E27FC236}">
                  <a16:creationId xmlns:a16="http://schemas.microsoft.com/office/drawing/2014/main" id="{CE70EF21-A4C8-2069-B478-5F290A97F8B4}"/>
                </a:ext>
              </a:extLst>
            </p:cNvPr>
            <p:cNvGrpSpPr/>
            <p:nvPr/>
          </p:nvGrpSpPr>
          <p:grpSpPr>
            <a:xfrm>
              <a:off x="8667218" y="2080812"/>
              <a:ext cx="1039753" cy="1039933"/>
              <a:chOff x="8667218" y="2080812"/>
              <a:chExt cx="1039753" cy="1039933"/>
            </a:xfrm>
            <a:solidFill>
              <a:srgbClr val="000000"/>
            </a:solidFill>
          </p:grpSpPr>
          <p:sp>
            <p:nvSpPr>
              <p:cNvPr id="26" name="Freeform 1118">
                <a:extLst>
                  <a:ext uri="{FF2B5EF4-FFF2-40B4-BE49-F238E27FC236}">
                    <a16:creationId xmlns:a16="http://schemas.microsoft.com/office/drawing/2014/main" id="{8E02C64C-A410-B2ED-6B93-8E8EEDCB3E91}"/>
                  </a:ext>
                </a:extLst>
              </p:cNvPr>
              <p:cNvSpPr/>
              <p:nvPr/>
            </p:nvSpPr>
            <p:spPr>
              <a:xfrm>
                <a:off x="9064919" y="2577678"/>
                <a:ext cx="246849" cy="246848"/>
              </a:xfrm>
              <a:custGeom>
                <a:avLst/>
                <a:gdLst>
                  <a:gd name="connsiteX0" fmla="*/ 246849 w 246849"/>
                  <a:gd name="connsiteY0" fmla="*/ 123424 h 246848"/>
                  <a:gd name="connsiteX1" fmla="*/ 123425 w 246849"/>
                  <a:gd name="connsiteY1" fmla="*/ 0 h 246848"/>
                  <a:gd name="connsiteX2" fmla="*/ 0 w 246849"/>
                  <a:gd name="connsiteY2" fmla="*/ 123424 h 246848"/>
                  <a:gd name="connsiteX3" fmla="*/ 123425 w 246849"/>
                  <a:gd name="connsiteY3" fmla="*/ 246849 h 246848"/>
                  <a:gd name="connsiteX4" fmla="*/ 246849 w 246849"/>
                  <a:gd name="connsiteY4" fmla="*/ 123424 h 246848"/>
                  <a:gd name="connsiteX5" fmla="*/ 246849 w 246849"/>
                  <a:gd name="connsiteY5" fmla="*/ 123424 h 246848"/>
                  <a:gd name="connsiteX6" fmla="*/ 126167 w 246849"/>
                  <a:gd name="connsiteY6" fmla="*/ 205707 h 246848"/>
                  <a:gd name="connsiteX7" fmla="*/ 43884 w 246849"/>
                  <a:gd name="connsiteY7" fmla="*/ 123424 h 246848"/>
                  <a:gd name="connsiteX8" fmla="*/ 126167 w 246849"/>
                  <a:gd name="connsiteY8" fmla="*/ 41141 h 246848"/>
                  <a:gd name="connsiteX9" fmla="*/ 208450 w 246849"/>
                  <a:gd name="connsiteY9" fmla="*/ 123424 h 246848"/>
                  <a:gd name="connsiteX10" fmla="*/ 126167 w 246849"/>
                  <a:gd name="connsiteY10" fmla="*/ 205707 h 246848"/>
                  <a:gd name="connsiteX11" fmla="*/ 126167 w 246849"/>
                  <a:gd name="connsiteY11" fmla="*/ 205707 h 24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849" h="246848">
                    <a:moveTo>
                      <a:pt x="246849" y="123424"/>
                    </a:moveTo>
                    <a:cubicBezTo>
                      <a:pt x="246849" y="54855"/>
                      <a:pt x="191994" y="0"/>
                      <a:pt x="123425" y="0"/>
                    </a:cubicBezTo>
                    <a:cubicBezTo>
                      <a:pt x="54855" y="0"/>
                      <a:pt x="0" y="54855"/>
                      <a:pt x="0" y="123424"/>
                    </a:cubicBezTo>
                    <a:cubicBezTo>
                      <a:pt x="0" y="191993"/>
                      <a:pt x="54855" y="246849"/>
                      <a:pt x="123425" y="246849"/>
                    </a:cubicBezTo>
                    <a:cubicBezTo>
                      <a:pt x="191994" y="246849"/>
                      <a:pt x="246849" y="191993"/>
                      <a:pt x="246849" y="123424"/>
                    </a:cubicBezTo>
                    <a:lnTo>
                      <a:pt x="246849" y="123424"/>
                    </a:lnTo>
                    <a:close/>
                    <a:moveTo>
                      <a:pt x="126167" y="205707"/>
                    </a:moveTo>
                    <a:cubicBezTo>
                      <a:pt x="82283" y="205707"/>
                      <a:pt x="43884" y="170051"/>
                      <a:pt x="43884" y="123424"/>
                    </a:cubicBezTo>
                    <a:cubicBezTo>
                      <a:pt x="43884" y="79540"/>
                      <a:pt x="79541" y="41141"/>
                      <a:pt x="126167" y="41141"/>
                    </a:cubicBezTo>
                    <a:cubicBezTo>
                      <a:pt x="172794" y="41141"/>
                      <a:pt x="208450" y="76797"/>
                      <a:pt x="208450" y="123424"/>
                    </a:cubicBezTo>
                    <a:cubicBezTo>
                      <a:pt x="205708" y="170051"/>
                      <a:pt x="170052" y="205707"/>
                      <a:pt x="126167" y="205707"/>
                    </a:cubicBezTo>
                    <a:lnTo>
                      <a:pt x="126167" y="205707"/>
                    </a:lnTo>
                    <a:close/>
                  </a:path>
                </a:pathLst>
              </a:custGeom>
              <a:solidFill>
                <a:srgbClr val="000000"/>
              </a:solidFill>
              <a:ln w="27426" cap="flat">
                <a:noFill/>
                <a:prstDash val="solid"/>
                <a:miter/>
              </a:ln>
            </p:spPr>
            <p:txBody>
              <a:bodyPr rtlCol="0" anchor="ctr"/>
              <a:lstStyle/>
              <a:p>
                <a:endParaRPr lang="en-US"/>
              </a:p>
            </p:txBody>
          </p:sp>
          <p:sp>
            <p:nvSpPr>
              <p:cNvPr id="27" name="Freeform 1119">
                <a:extLst>
                  <a:ext uri="{FF2B5EF4-FFF2-40B4-BE49-F238E27FC236}">
                    <a16:creationId xmlns:a16="http://schemas.microsoft.com/office/drawing/2014/main" id="{C8B0E13F-4228-DFCB-D9A2-E4BC782DBC06}"/>
                  </a:ext>
                </a:extLst>
              </p:cNvPr>
              <p:cNvSpPr/>
              <p:nvPr/>
            </p:nvSpPr>
            <p:spPr>
              <a:xfrm>
                <a:off x="8733045" y="2577678"/>
                <a:ext cx="246849" cy="246848"/>
              </a:xfrm>
              <a:custGeom>
                <a:avLst/>
                <a:gdLst>
                  <a:gd name="connsiteX0" fmla="*/ 246849 w 246849"/>
                  <a:gd name="connsiteY0" fmla="*/ 123424 h 246848"/>
                  <a:gd name="connsiteX1" fmla="*/ 123425 w 246849"/>
                  <a:gd name="connsiteY1" fmla="*/ 0 h 246848"/>
                  <a:gd name="connsiteX2" fmla="*/ 0 w 246849"/>
                  <a:gd name="connsiteY2" fmla="*/ 123424 h 246848"/>
                  <a:gd name="connsiteX3" fmla="*/ 123425 w 246849"/>
                  <a:gd name="connsiteY3" fmla="*/ 246849 h 246848"/>
                  <a:gd name="connsiteX4" fmla="*/ 246849 w 246849"/>
                  <a:gd name="connsiteY4" fmla="*/ 123424 h 246848"/>
                  <a:gd name="connsiteX5" fmla="*/ 246849 w 246849"/>
                  <a:gd name="connsiteY5" fmla="*/ 123424 h 246848"/>
                  <a:gd name="connsiteX6" fmla="*/ 123425 w 246849"/>
                  <a:gd name="connsiteY6" fmla="*/ 205707 h 246848"/>
                  <a:gd name="connsiteX7" fmla="*/ 41142 w 246849"/>
                  <a:gd name="connsiteY7" fmla="*/ 123424 h 246848"/>
                  <a:gd name="connsiteX8" fmla="*/ 123425 w 246849"/>
                  <a:gd name="connsiteY8" fmla="*/ 41141 h 246848"/>
                  <a:gd name="connsiteX9" fmla="*/ 205708 w 246849"/>
                  <a:gd name="connsiteY9" fmla="*/ 123424 h 246848"/>
                  <a:gd name="connsiteX10" fmla="*/ 123425 w 246849"/>
                  <a:gd name="connsiteY10" fmla="*/ 205707 h 246848"/>
                  <a:gd name="connsiteX11" fmla="*/ 123425 w 246849"/>
                  <a:gd name="connsiteY11" fmla="*/ 205707 h 24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849" h="246848">
                    <a:moveTo>
                      <a:pt x="246849" y="123424"/>
                    </a:moveTo>
                    <a:cubicBezTo>
                      <a:pt x="246849" y="54855"/>
                      <a:pt x="191994" y="0"/>
                      <a:pt x="123425" y="0"/>
                    </a:cubicBezTo>
                    <a:cubicBezTo>
                      <a:pt x="54855" y="0"/>
                      <a:pt x="0" y="54855"/>
                      <a:pt x="0" y="123424"/>
                    </a:cubicBezTo>
                    <a:cubicBezTo>
                      <a:pt x="0" y="191993"/>
                      <a:pt x="54855" y="246849"/>
                      <a:pt x="123425" y="246849"/>
                    </a:cubicBezTo>
                    <a:cubicBezTo>
                      <a:pt x="191994" y="246849"/>
                      <a:pt x="246849" y="191993"/>
                      <a:pt x="246849" y="123424"/>
                    </a:cubicBezTo>
                    <a:lnTo>
                      <a:pt x="246849" y="123424"/>
                    </a:lnTo>
                    <a:close/>
                    <a:moveTo>
                      <a:pt x="123425" y="205707"/>
                    </a:moveTo>
                    <a:cubicBezTo>
                      <a:pt x="79539" y="205707"/>
                      <a:pt x="41142" y="170051"/>
                      <a:pt x="41142" y="123424"/>
                    </a:cubicBezTo>
                    <a:cubicBezTo>
                      <a:pt x="41142" y="79540"/>
                      <a:pt x="76797" y="41141"/>
                      <a:pt x="123425" y="41141"/>
                    </a:cubicBezTo>
                    <a:cubicBezTo>
                      <a:pt x="170050" y="41141"/>
                      <a:pt x="205708" y="76797"/>
                      <a:pt x="205708" y="123424"/>
                    </a:cubicBezTo>
                    <a:cubicBezTo>
                      <a:pt x="205708" y="170051"/>
                      <a:pt x="167308" y="205707"/>
                      <a:pt x="123425" y="205707"/>
                    </a:cubicBezTo>
                    <a:lnTo>
                      <a:pt x="123425" y="205707"/>
                    </a:lnTo>
                    <a:close/>
                  </a:path>
                </a:pathLst>
              </a:custGeom>
              <a:solidFill>
                <a:srgbClr val="000000"/>
              </a:solidFill>
              <a:ln w="27426" cap="flat">
                <a:noFill/>
                <a:prstDash val="solid"/>
                <a:miter/>
              </a:ln>
            </p:spPr>
            <p:txBody>
              <a:bodyPr rtlCol="0" anchor="ctr"/>
              <a:lstStyle/>
              <a:p>
                <a:endParaRPr lang="en-US"/>
              </a:p>
            </p:txBody>
          </p:sp>
          <p:sp>
            <p:nvSpPr>
              <p:cNvPr id="28" name="Freeform 1120">
                <a:extLst>
                  <a:ext uri="{FF2B5EF4-FFF2-40B4-BE49-F238E27FC236}">
                    <a16:creationId xmlns:a16="http://schemas.microsoft.com/office/drawing/2014/main" id="{71563E24-C5B5-3B10-1D6A-BDD4EADA8616}"/>
                  </a:ext>
                </a:extLst>
              </p:cNvPr>
              <p:cNvSpPr/>
              <p:nvPr/>
            </p:nvSpPr>
            <p:spPr>
              <a:xfrm>
                <a:off x="9399537" y="2577678"/>
                <a:ext cx="246849" cy="246848"/>
              </a:xfrm>
              <a:custGeom>
                <a:avLst/>
                <a:gdLst>
                  <a:gd name="connsiteX0" fmla="*/ 246849 w 246849"/>
                  <a:gd name="connsiteY0" fmla="*/ 123424 h 246848"/>
                  <a:gd name="connsiteX1" fmla="*/ 123425 w 246849"/>
                  <a:gd name="connsiteY1" fmla="*/ 0 h 246848"/>
                  <a:gd name="connsiteX2" fmla="*/ 0 w 246849"/>
                  <a:gd name="connsiteY2" fmla="*/ 123424 h 246848"/>
                  <a:gd name="connsiteX3" fmla="*/ 123425 w 246849"/>
                  <a:gd name="connsiteY3" fmla="*/ 246849 h 246848"/>
                  <a:gd name="connsiteX4" fmla="*/ 246849 w 246849"/>
                  <a:gd name="connsiteY4" fmla="*/ 123424 h 246848"/>
                  <a:gd name="connsiteX5" fmla="*/ 246849 w 246849"/>
                  <a:gd name="connsiteY5" fmla="*/ 123424 h 246848"/>
                  <a:gd name="connsiteX6" fmla="*/ 123425 w 246849"/>
                  <a:gd name="connsiteY6" fmla="*/ 205707 h 246848"/>
                  <a:gd name="connsiteX7" fmla="*/ 41142 w 246849"/>
                  <a:gd name="connsiteY7" fmla="*/ 123424 h 246848"/>
                  <a:gd name="connsiteX8" fmla="*/ 123425 w 246849"/>
                  <a:gd name="connsiteY8" fmla="*/ 41141 h 246848"/>
                  <a:gd name="connsiteX9" fmla="*/ 205708 w 246849"/>
                  <a:gd name="connsiteY9" fmla="*/ 123424 h 246848"/>
                  <a:gd name="connsiteX10" fmla="*/ 123425 w 246849"/>
                  <a:gd name="connsiteY10" fmla="*/ 205707 h 246848"/>
                  <a:gd name="connsiteX11" fmla="*/ 123425 w 246849"/>
                  <a:gd name="connsiteY11" fmla="*/ 205707 h 24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6849" h="246848">
                    <a:moveTo>
                      <a:pt x="246849" y="123424"/>
                    </a:moveTo>
                    <a:cubicBezTo>
                      <a:pt x="246849" y="54855"/>
                      <a:pt x="191994" y="0"/>
                      <a:pt x="123425" y="0"/>
                    </a:cubicBezTo>
                    <a:cubicBezTo>
                      <a:pt x="54855" y="0"/>
                      <a:pt x="0" y="54855"/>
                      <a:pt x="0" y="123424"/>
                    </a:cubicBezTo>
                    <a:cubicBezTo>
                      <a:pt x="0" y="191993"/>
                      <a:pt x="54855" y="246849"/>
                      <a:pt x="123425" y="246849"/>
                    </a:cubicBezTo>
                    <a:cubicBezTo>
                      <a:pt x="191994" y="246849"/>
                      <a:pt x="246849" y="191993"/>
                      <a:pt x="246849" y="123424"/>
                    </a:cubicBezTo>
                    <a:lnTo>
                      <a:pt x="246849" y="123424"/>
                    </a:lnTo>
                    <a:close/>
                    <a:moveTo>
                      <a:pt x="123425" y="205707"/>
                    </a:moveTo>
                    <a:cubicBezTo>
                      <a:pt x="79539" y="205707"/>
                      <a:pt x="41142" y="170051"/>
                      <a:pt x="41142" y="123424"/>
                    </a:cubicBezTo>
                    <a:cubicBezTo>
                      <a:pt x="41142" y="79540"/>
                      <a:pt x="76797" y="41141"/>
                      <a:pt x="123425" y="41141"/>
                    </a:cubicBezTo>
                    <a:cubicBezTo>
                      <a:pt x="170052" y="41141"/>
                      <a:pt x="205708" y="76797"/>
                      <a:pt x="205708" y="123424"/>
                    </a:cubicBezTo>
                    <a:cubicBezTo>
                      <a:pt x="205708" y="170051"/>
                      <a:pt x="170052" y="205707"/>
                      <a:pt x="123425" y="205707"/>
                    </a:cubicBezTo>
                    <a:lnTo>
                      <a:pt x="123425" y="205707"/>
                    </a:lnTo>
                    <a:close/>
                  </a:path>
                </a:pathLst>
              </a:custGeom>
              <a:solidFill>
                <a:srgbClr val="000000"/>
              </a:solidFill>
              <a:ln w="27426" cap="flat">
                <a:noFill/>
                <a:prstDash val="solid"/>
                <a:miter/>
              </a:ln>
            </p:spPr>
            <p:txBody>
              <a:bodyPr rtlCol="0" anchor="ctr"/>
              <a:lstStyle/>
              <a:p>
                <a:endParaRPr lang="en-US"/>
              </a:p>
            </p:txBody>
          </p:sp>
          <p:sp>
            <p:nvSpPr>
              <p:cNvPr id="29" name="Freeform 1121">
                <a:extLst>
                  <a:ext uri="{FF2B5EF4-FFF2-40B4-BE49-F238E27FC236}">
                    <a16:creationId xmlns:a16="http://schemas.microsoft.com/office/drawing/2014/main" id="{30048452-03B2-BBA8-E44C-C4B9B04968A2}"/>
                  </a:ext>
                </a:extLst>
              </p:cNvPr>
              <p:cNvSpPr/>
              <p:nvPr/>
            </p:nvSpPr>
            <p:spPr>
              <a:xfrm>
                <a:off x="8667218" y="2824527"/>
                <a:ext cx="1039753" cy="296218"/>
              </a:xfrm>
              <a:custGeom>
                <a:avLst/>
                <a:gdLst>
                  <a:gd name="connsiteX0" fmla="*/ 855744 w 1039753"/>
                  <a:gd name="connsiteY0" fmla="*/ 0 h 296218"/>
                  <a:gd name="connsiteX1" fmla="*/ 688434 w 1039753"/>
                  <a:gd name="connsiteY1" fmla="*/ 101482 h 296218"/>
                  <a:gd name="connsiteX2" fmla="*/ 521126 w 1039753"/>
                  <a:gd name="connsiteY2" fmla="*/ 0 h 296218"/>
                  <a:gd name="connsiteX3" fmla="*/ 353818 w 1039753"/>
                  <a:gd name="connsiteY3" fmla="*/ 101482 h 296218"/>
                  <a:gd name="connsiteX4" fmla="*/ 186508 w 1039753"/>
                  <a:gd name="connsiteY4" fmla="*/ 0 h 296218"/>
                  <a:gd name="connsiteX5" fmla="*/ 0 w 1039753"/>
                  <a:gd name="connsiteY5" fmla="*/ 183765 h 296218"/>
                  <a:gd name="connsiteX6" fmla="*/ 0 w 1039753"/>
                  <a:gd name="connsiteY6" fmla="*/ 277019 h 296218"/>
                  <a:gd name="connsiteX7" fmla="*/ 19200 w 1039753"/>
                  <a:gd name="connsiteY7" fmla="*/ 296218 h 296218"/>
                  <a:gd name="connsiteX8" fmla="*/ 1020310 w 1039753"/>
                  <a:gd name="connsiteY8" fmla="*/ 296218 h 296218"/>
                  <a:gd name="connsiteX9" fmla="*/ 1039510 w 1039753"/>
                  <a:gd name="connsiteY9" fmla="*/ 277019 h 296218"/>
                  <a:gd name="connsiteX10" fmla="*/ 1039510 w 1039753"/>
                  <a:gd name="connsiteY10" fmla="*/ 183765 h 296218"/>
                  <a:gd name="connsiteX11" fmla="*/ 855744 w 1039753"/>
                  <a:gd name="connsiteY11" fmla="*/ 0 h 296218"/>
                  <a:gd name="connsiteX12" fmla="*/ 855744 w 1039753"/>
                  <a:gd name="connsiteY12" fmla="*/ 0 h 296218"/>
                  <a:gd name="connsiteX13" fmla="*/ 523868 w 1039753"/>
                  <a:gd name="connsiteY13" fmla="*/ 41141 h 296218"/>
                  <a:gd name="connsiteX14" fmla="*/ 669236 w 1039753"/>
                  <a:gd name="connsiteY14" fmla="*/ 183765 h 296218"/>
                  <a:gd name="connsiteX15" fmla="*/ 669236 w 1039753"/>
                  <a:gd name="connsiteY15" fmla="*/ 257819 h 296218"/>
                  <a:gd name="connsiteX16" fmla="*/ 375759 w 1039753"/>
                  <a:gd name="connsiteY16" fmla="*/ 257819 h 296218"/>
                  <a:gd name="connsiteX17" fmla="*/ 375759 w 1039753"/>
                  <a:gd name="connsiteY17" fmla="*/ 183765 h 296218"/>
                  <a:gd name="connsiteX18" fmla="*/ 523868 w 1039753"/>
                  <a:gd name="connsiteY18" fmla="*/ 41141 h 296218"/>
                  <a:gd name="connsiteX19" fmla="*/ 523868 w 1039753"/>
                  <a:gd name="connsiteY19" fmla="*/ 41141 h 296218"/>
                  <a:gd name="connsiteX20" fmla="*/ 43884 w 1039753"/>
                  <a:gd name="connsiteY20" fmla="*/ 183765 h 296218"/>
                  <a:gd name="connsiteX21" fmla="*/ 189252 w 1039753"/>
                  <a:gd name="connsiteY21" fmla="*/ 41141 h 296218"/>
                  <a:gd name="connsiteX22" fmla="*/ 334618 w 1039753"/>
                  <a:gd name="connsiteY22" fmla="*/ 183765 h 296218"/>
                  <a:gd name="connsiteX23" fmla="*/ 334618 w 1039753"/>
                  <a:gd name="connsiteY23" fmla="*/ 257819 h 296218"/>
                  <a:gd name="connsiteX24" fmla="*/ 41142 w 1039753"/>
                  <a:gd name="connsiteY24" fmla="*/ 257819 h 296218"/>
                  <a:gd name="connsiteX25" fmla="*/ 41142 w 1039753"/>
                  <a:gd name="connsiteY25" fmla="*/ 183765 h 296218"/>
                  <a:gd name="connsiteX26" fmla="*/ 1003852 w 1039753"/>
                  <a:gd name="connsiteY26" fmla="*/ 255077 h 296218"/>
                  <a:gd name="connsiteX27" fmla="*/ 710377 w 1039753"/>
                  <a:gd name="connsiteY27" fmla="*/ 255077 h 296218"/>
                  <a:gd name="connsiteX28" fmla="*/ 710377 w 1039753"/>
                  <a:gd name="connsiteY28" fmla="*/ 181022 h 296218"/>
                  <a:gd name="connsiteX29" fmla="*/ 855744 w 1039753"/>
                  <a:gd name="connsiteY29" fmla="*/ 38399 h 296218"/>
                  <a:gd name="connsiteX30" fmla="*/ 1001110 w 1039753"/>
                  <a:gd name="connsiteY30" fmla="*/ 181022 h 296218"/>
                  <a:gd name="connsiteX31" fmla="*/ 1001110 w 1039753"/>
                  <a:gd name="connsiteY31" fmla="*/ 255077 h 29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39753" h="296218">
                    <a:moveTo>
                      <a:pt x="855744" y="0"/>
                    </a:moveTo>
                    <a:cubicBezTo>
                      <a:pt x="781689" y="0"/>
                      <a:pt x="718605" y="41141"/>
                      <a:pt x="688434" y="101482"/>
                    </a:cubicBezTo>
                    <a:cubicBezTo>
                      <a:pt x="658264" y="43884"/>
                      <a:pt x="595181" y="0"/>
                      <a:pt x="521126" y="0"/>
                    </a:cubicBezTo>
                    <a:cubicBezTo>
                      <a:pt x="447071" y="0"/>
                      <a:pt x="383987" y="41141"/>
                      <a:pt x="353818" y="101482"/>
                    </a:cubicBezTo>
                    <a:cubicBezTo>
                      <a:pt x="323646" y="43884"/>
                      <a:pt x="260563" y="0"/>
                      <a:pt x="186508" y="0"/>
                    </a:cubicBezTo>
                    <a:cubicBezTo>
                      <a:pt x="85025" y="0"/>
                      <a:pt x="0" y="82283"/>
                      <a:pt x="0" y="183765"/>
                    </a:cubicBezTo>
                    <a:lnTo>
                      <a:pt x="0" y="277019"/>
                    </a:lnTo>
                    <a:cubicBezTo>
                      <a:pt x="0" y="287990"/>
                      <a:pt x="8228" y="296218"/>
                      <a:pt x="19200" y="296218"/>
                    </a:cubicBezTo>
                    <a:lnTo>
                      <a:pt x="1020310" y="296218"/>
                    </a:lnTo>
                    <a:cubicBezTo>
                      <a:pt x="1031280" y="296218"/>
                      <a:pt x="1039510" y="287990"/>
                      <a:pt x="1039510" y="277019"/>
                    </a:cubicBezTo>
                    <a:lnTo>
                      <a:pt x="1039510" y="183765"/>
                    </a:lnTo>
                    <a:cubicBezTo>
                      <a:pt x="1044994" y="82283"/>
                      <a:pt x="957227" y="0"/>
                      <a:pt x="855744" y="0"/>
                    </a:cubicBezTo>
                    <a:lnTo>
                      <a:pt x="855744" y="0"/>
                    </a:lnTo>
                    <a:close/>
                    <a:moveTo>
                      <a:pt x="523868" y="41141"/>
                    </a:moveTo>
                    <a:cubicBezTo>
                      <a:pt x="603409" y="41141"/>
                      <a:pt x="669236" y="106968"/>
                      <a:pt x="669236" y="183765"/>
                    </a:cubicBezTo>
                    <a:lnTo>
                      <a:pt x="669236" y="257819"/>
                    </a:lnTo>
                    <a:lnTo>
                      <a:pt x="375759" y="257819"/>
                    </a:lnTo>
                    <a:lnTo>
                      <a:pt x="375759" y="183765"/>
                    </a:lnTo>
                    <a:cubicBezTo>
                      <a:pt x="375759" y="104225"/>
                      <a:pt x="444329" y="41141"/>
                      <a:pt x="523868" y="41141"/>
                    </a:cubicBezTo>
                    <a:lnTo>
                      <a:pt x="523868" y="41141"/>
                    </a:lnTo>
                    <a:close/>
                    <a:moveTo>
                      <a:pt x="43884" y="183765"/>
                    </a:moveTo>
                    <a:cubicBezTo>
                      <a:pt x="43884" y="106968"/>
                      <a:pt x="109711" y="41141"/>
                      <a:pt x="189252" y="41141"/>
                    </a:cubicBezTo>
                    <a:cubicBezTo>
                      <a:pt x="268791" y="41141"/>
                      <a:pt x="334618" y="106968"/>
                      <a:pt x="334618" y="183765"/>
                    </a:cubicBezTo>
                    <a:lnTo>
                      <a:pt x="334618" y="257819"/>
                    </a:lnTo>
                    <a:lnTo>
                      <a:pt x="41142" y="257819"/>
                    </a:lnTo>
                    <a:lnTo>
                      <a:pt x="41142" y="183765"/>
                    </a:lnTo>
                    <a:close/>
                    <a:moveTo>
                      <a:pt x="1003852" y="255077"/>
                    </a:moveTo>
                    <a:lnTo>
                      <a:pt x="710377" y="255077"/>
                    </a:lnTo>
                    <a:lnTo>
                      <a:pt x="710377" y="181022"/>
                    </a:lnTo>
                    <a:cubicBezTo>
                      <a:pt x="710377" y="104225"/>
                      <a:pt x="776203" y="38399"/>
                      <a:pt x="855744" y="38399"/>
                    </a:cubicBezTo>
                    <a:cubicBezTo>
                      <a:pt x="935283" y="38399"/>
                      <a:pt x="1001110" y="104225"/>
                      <a:pt x="1001110" y="181022"/>
                    </a:cubicBezTo>
                    <a:lnTo>
                      <a:pt x="1001110" y="255077"/>
                    </a:lnTo>
                    <a:close/>
                  </a:path>
                </a:pathLst>
              </a:custGeom>
              <a:solidFill>
                <a:srgbClr val="000000"/>
              </a:solidFill>
              <a:ln w="27426" cap="flat">
                <a:noFill/>
                <a:prstDash val="solid"/>
                <a:miter/>
              </a:ln>
            </p:spPr>
            <p:txBody>
              <a:bodyPr rtlCol="0" anchor="ctr"/>
              <a:lstStyle/>
              <a:p>
                <a:endParaRPr lang="en-US"/>
              </a:p>
            </p:txBody>
          </p:sp>
          <p:sp>
            <p:nvSpPr>
              <p:cNvPr id="30" name="Freeform 1122">
                <a:extLst>
                  <a:ext uri="{FF2B5EF4-FFF2-40B4-BE49-F238E27FC236}">
                    <a16:creationId xmlns:a16="http://schemas.microsoft.com/office/drawing/2014/main" id="{69D87D46-C1B8-AE80-CB24-F45A63C5F47C}"/>
                  </a:ext>
                </a:extLst>
              </p:cNvPr>
              <p:cNvSpPr/>
              <p:nvPr/>
            </p:nvSpPr>
            <p:spPr>
              <a:xfrm>
                <a:off x="9130746" y="2201920"/>
                <a:ext cx="120680" cy="120681"/>
              </a:xfrm>
              <a:custGeom>
                <a:avLst/>
                <a:gdLst>
                  <a:gd name="connsiteX0" fmla="*/ 60340 w 120680"/>
                  <a:gd name="connsiteY0" fmla="*/ 0 h 120681"/>
                  <a:gd name="connsiteX1" fmla="*/ 0 w 120680"/>
                  <a:gd name="connsiteY1" fmla="*/ 60341 h 120681"/>
                  <a:gd name="connsiteX2" fmla="*/ 60340 w 120680"/>
                  <a:gd name="connsiteY2" fmla="*/ 120681 h 120681"/>
                  <a:gd name="connsiteX3" fmla="*/ 120681 w 120680"/>
                  <a:gd name="connsiteY3" fmla="*/ 60341 h 120681"/>
                  <a:gd name="connsiteX4" fmla="*/ 60340 w 120680"/>
                  <a:gd name="connsiteY4" fmla="*/ 0 h 120681"/>
                  <a:gd name="connsiteX5" fmla="*/ 60340 w 120680"/>
                  <a:gd name="connsiteY5" fmla="*/ 0 h 120681"/>
                  <a:gd name="connsiteX6" fmla="*/ 60340 w 120680"/>
                  <a:gd name="connsiteY6" fmla="*/ 79540 h 120681"/>
                  <a:gd name="connsiteX7" fmla="*/ 41142 w 120680"/>
                  <a:gd name="connsiteY7" fmla="*/ 60341 h 120681"/>
                  <a:gd name="connsiteX8" fmla="*/ 60340 w 120680"/>
                  <a:gd name="connsiteY8" fmla="*/ 41141 h 120681"/>
                  <a:gd name="connsiteX9" fmla="*/ 79539 w 120680"/>
                  <a:gd name="connsiteY9" fmla="*/ 60341 h 120681"/>
                  <a:gd name="connsiteX10" fmla="*/ 60340 w 120680"/>
                  <a:gd name="connsiteY10" fmla="*/ 79540 h 120681"/>
                  <a:gd name="connsiteX11" fmla="*/ 60340 w 120680"/>
                  <a:gd name="connsiteY11" fmla="*/ 79540 h 1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80" h="120681">
                    <a:moveTo>
                      <a:pt x="60340" y="0"/>
                    </a:moveTo>
                    <a:cubicBezTo>
                      <a:pt x="27428" y="0"/>
                      <a:pt x="0" y="27428"/>
                      <a:pt x="0" y="60341"/>
                    </a:cubicBezTo>
                    <a:cubicBezTo>
                      <a:pt x="0" y="93254"/>
                      <a:pt x="27428" y="120681"/>
                      <a:pt x="60340" y="120681"/>
                    </a:cubicBezTo>
                    <a:cubicBezTo>
                      <a:pt x="93253" y="120681"/>
                      <a:pt x="120681" y="93254"/>
                      <a:pt x="120681" y="60341"/>
                    </a:cubicBezTo>
                    <a:cubicBezTo>
                      <a:pt x="120681" y="27428"/>
                      <a:pt x="93253" y="0"/>
                      <a:pt x="60340" y="0"/>
                    </a:cubicBezTo>
                    <a:lnTo>
                      <a:pt x="60340" y="0"/>
                    </a:lnTo>
                    <a:close/>
                    <a:moveTo>
                      <a:pt x="60340" y="79540"/>
                    </a:moveTo>
                    <a:cubicBezTo>
                      <a:pt x="49369" y="79540"/>
                      <a:pt x="41142" y="71312"/>
                      <a:pt x="41142" y="60341"/>
                    </a:cubicBezTo>
                    <a:cubicBezTo>
                      <a:pt x="41142" y="49369"/>
                      <a:pt x="49369" y="41141"/>
                      <a:pt x="60340" y="41141"/>
                    </a:cubicBezTo>
                    <a:cubicBezTo>
                      <a:pt x="71311" y="41141"/>
                      <a:pt x="79539" y="49369"/>
                      <a:pt x="79539" y="60341"/>
                    </a:cubicBezTo>
                    <a:cubicBezTo>
                      <a:pt x="79539" y="71312"/>
                      <a:pt x="71311" y="79540"/>
                      <a:pt x="60340" y="79540"/>
                    </a:cubicBezTo>
                    <a:lnTo>
                      <a:pt x="60340" y="79540"/>
                    </a:lnTo>
                    <a:close/>
                  </a:path>
                </a:pathLst>
              </a:custGeom>
              <a:solidFill>
                <a:srgbClr val="000000"/>
              </a:solidFill>
              <a:ln w="27426" cap="flat">
                <a:noFill/>
                <a:prstDash val="solid"/>
                <a:miter/>
              </a:ln>
            </p:spPr>
            <p:txBody>
              <a:bodyPr rtlCol="0" anchor="ctr"/>
              <a:lstStyle/>
              <a:p>
                <a:endParaRPr lang="en-US"/>
              </a:p>
            </p:txBody>
          </p:sp>
          <p:sp>
            <p:nvSpPr>
              <p:cNvPr id="31" name="Freeform 1123">
                <a:extLst>
                  <a:ext uri="{FF2B5EF4-FFF2-40B4-BE49-F238E27FC236}">
                    <a16:creationId xmlns:a16="http://schemas.microsoft.com/office/drawing/2014/main" id="{970E89AF-2DCB-B2B5-5CB3-15042846EB2E}"/>
                  </a:ext>
                </a:extLst>
              </p:cNvPr>
              <p:cNvSpPr/>
              <p:nvPr/>
            </p:nvSpPr>
            <p:spPr>
              <a:xfrm>
                <a:off x="8966180" y="2201920"/>
                <a:ext cx="120680" cy="120681"/>
              </a:xfrm>
              <a:custGeom>
                <a:avLst/>
                <a:gdLst>
                  <a:gd name="connsiteX0" fmla="*/ 0 w 120680"/>
                  <a:gd name="connsiteY0" fmla="*/ 60341 h 120681"/>
                  <a:gd name="connsiteX1" fmla="*/ 60340 w 120680"/>
                  <a:gd name="connsiteY1" fmla="*/ 120681 h 120681"/>
                  <a:gd name="connsiteX2" fmla="*/ 120681 w 120680"/>
                  <a:gd name="connsiteY2" fmla="*/ 60341 h 120681"/>
                  <a:gd name="connsiteX3" fmla="*/ 60340 w 120680"/>
                  <a:gd name="connsiteY3" fmla="*/ 0 h 120681"/>
                  <a:gd name="connsiteX4" fmla="*/ 0 w 120680"/>
                  <a:gd name="connsiteY4" fmla="*/ 60341 h 120681"/>
                  <a:gd name="connsiteX5" fmla="*/ 0 w 120680"/>
                  <a:gd name="connsiteY5" fmla="*/ 60341 h 120681"/>
                  <a:gd name="connsiteX6" fmla="*/ 82283 w 120680"/>
                  <a:gd name="connsiteY6" fmla="*/ 60341 h 120681"/>
                  <a:gd name="connsiteX7" fmla="*/ 63083 w 120680"/>
                  <a:gd name="connsiteY7" fmla="*/ 79540 h 120681"/>
                  <a:gd name="connsiteX8" fmla="*/ 43884 w 120680"/>
                  <a:gd name="connsiteY8" fmla="*/ 60341 h 120681"/>
                  <a:gd name="connsiteX9" fmla="*/ 63083 w 120680"/>
                  <a:gd name="connsiteY9" fmla="*/ 41141 h 120681"/>
                  <a:gd name="connsiteX10" fmla="*/ 82283 w 120680"/>
                  <a:gd name="connsiteY10" fmla="*/ 60341 h 120681"/>
                  <a:gd name="connsiteX11" fmla="*/ 82283 w 120680"/>
                  <a:gd name="connsiteY11" fmla="*/ 60341 h 1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80" h="120681">
                    <a:moveTo>
                      <a:pt x="0" y="60341"/>
                    </a:moveTo>
                    <a:cubicBezTo>
                      <a:pt x="0" y="93254"/>
                      <a:pt x="27428" y="120681"/>
                      <a:pt x="60340" y="120681"/>
                    </a:cubicBezTo>
                    <a:cubicBezTo>
                      <a:pt x="93253" y="120681"/>
                      <a:pt x="120681" y="93254"/>
                      <a:pt x="120681" y="60341"/>
                    </a:cubicBezTo>
                    <a:cubicBezTo>
                      <a:pt x="120681" y="27428"/>
                      <a:pt x="93253" y="0"/>
                      <a:pt x="60340" y="0"/>
                    </a:cubicBezTo>
                    <a:cubicBezTo>
                      <a:pt x="27428" y="0"/>
                      <a:pt x="0" y="27428"/>
                      <a:pt x="0" y="60341"/>
                    </a:cubicBezTo>
                    <a:lnTo>
                      <a:pt x="0" y="60341"/>
                    </a:lnTo>
                    <a:close/>
                    <a:moveTo>
                      <a:pt x="82283" y="60341"/>
                    </a:moveTo>
                    <a:cubicBezTo>
                      <a:pt x="82283" y="71312"/>
                      <a:pt x="74053" y="79540"/>
                      <a:pt x="63083" y="79540"/>
                    </a:cubicBezTo>
                    <a:cubicBezTo>
                      <a:pt x="52112" y="79540"/>
                      <a:pt x="43884" y="71312"/>
                      <a:pt x="43884" y="60341"/>
                    </a:cubicBezTo>
                    <a:cubicBezTo>
                      <a:pt x="43884" y="49369"/>
                      <a:pt x="52112" y="41141"/>
                      <a:pt x="63083" y="41141"/>
                    </a:cubicBezTo>
                    <a:cubicBezTo>
                      <a:pt x="71311" y="41141"/>
                      <a:pt x="82283" y="49369"/>
                      <a:pt x="82283" y="60341"/>
                    </a:cubicBezTo>
                    <a:lnTo>
                      <a:pt x="82283" y="60341"/>
                    </a:lnTo>
                    <a:close/>
                  </a:path>
                </a:pathLst>
              </a:custGeom>
              <a:solidFill>
                <a:srgbClr val="000000"/>
              </a:solidFill>
              <a:ln w="27426" cap="flat">
                <a:noFill/>
                <a:prstDash val="solid"/>
                <a:miter/>
              </a:ln>
            </p:spPr>
            <p:txBody>
              <a:bodyPr rtlCol="0" anchor="ctr"/>
              <a:lstStyle/>
              <a:p>
                <a:endParaRPr lang="en-US"/>
              </a:p>
            </p:txBody>
          </p:sp>
          <p:sp>
            <p:nvSpPr>
              <p:cNvPr id="32" name="Freeform 1124">
                <a:extLst>
                  <a:ext uri="{FF2B5EF4-FFF2-40B4-BE49-F238E27FC236}">
                    <a16:creationId xmlns:a16="http://schemas.microsoft.com/office/drawing/2014/main" id="{A1F39777-8998-CF72-D6D8-ED79DC54FAEF}"/>
                  </a:ext>
                </a:extLst>
              </p:cNvPr>
              <p:cNvSpPr/>
              <p:nvPr/>
            </p:nvSpPr>
            <p:spPr>
              <a:xfrm>
                <a:off x="9292568" y="2201920"/>
                <a:ext cx="120682" cy="120681"/>
              </a:xfrm>
              <a:custGeom>
                <a:avLst/>
                <a:gdLst>
                  <a:gd name="connsiteX0" fmla="*/ 120682 w 120682"/>
                  <a:gd name="connsiteY0" fmla="*/ 60341 h 120681"/>
                  <a:gd name="connsiteX1" fmla="*/ 60341 w 120682"/>
                  <a:gd name="connsiteY1" fmla="*/ 0 h 120681"/>
                  <a:gd name="connsiteX2" fmla="*/ 0 w 120682"/>
                  <a:gd name="connsiteY2" fmla="*/ 60341 h 120681"/>
                  <a:gd name="connsiteX3" fmla="*/ 60341 w 120682"/>
                  <a:gd name="connsiteY3" fmla="*/ 120681 h 120681"/>
                  <a:gd name="connsiteX4" fmla="*/ 120682 w 120682"/>
                  <a:gd name="connsiteY4" fmla="*/ 60341 h 120681"/>
                  <a:gd name="connsiteX5" fmla="*/ 120682 w 120682"/>
                  <a:gd name="connsiteY5" fmla="*/ 60341 h 120681"/>
                  <a:gd name="connsiteX6" fmla="*/ 41142 w 120682"/>
                  <a:gd name="connsiteY6" fmla="*/ 60341 h 120681"/>
                  <a:gd name="connsiteX7" fmla="*/ 60341 w 120682"/>
                  <a:gd name="connsiteY7" fmla="*/ 41141 h 120681"/>
                  <a:gd name="connsiteX8" fmla="*/ 79541 w 120682"/>
                  <a:gd name="connsiteY8" fmla="*/ 60341 h 120681"/>
                  <a:gd name="connsiteX9" fmla="*/ 60341 w 120682"/>
                  <a:gd name="connsiteY9" fmla="*/ 79540 h 120681"/>
                  <a:gd name="connsiteX10" fmla="*/ 41142 w 120682"/>
                  <a:gd name="connsiteY10" fmla="*/ 60341 h 120681"/>
                  <a:gd name="connsiteX11" fmla="*/ 41142 w 120682"/>
                  <a:gd name="connsiteY11" fmla="*/ 60341 h 1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82" h="120681">
                    <a:moveTo>
                      <a:pt x="120682" y="60341"/>
                    </a:moveTo>
                    <a:cubicBezTo>
                      <a:pt x="120682" y="27428"/>
                      <a:pt x="93255" y="0"/>
                      <a:pt x="60341" y="0"/>
                    </a:cubicBezTo>
                    <a:cubicBezTo>
                      <a:pt x="27428" y="0"/>
                      <a:pt x="0" y="27428"/>
                      <a:pt x="0" y="60341"/>
                    </a:cubicBezTo>
                    <a:cubicBezTo>
                      <a:pt x="0" y="93254"/>
                      <a:pt x="27428" y="120681"/>
                      <a:pt x="60341" y="120681"/>
                    </a:cubicBezTo>
                    <a:cubicBezTo>
                      <a:pt x="93255" y="120681"/>
                      <a:pt x="120682" y="93254"/>
                      <a:pt x="120682" y="60341"/>
                    </a:cubicBezTo>
                    <a:lnTo>
                      <a:pt x="120682" y="60341"/>
                    </a:lnTo>
                    <a:close/>
                    <a:moveTo>
                      <a:pt x="41142" y="60341"/>
                    </a:moveTo>
                    <a:cubicBezTo>
                      <a:pt x="41142" y="49369"/>
                      <a:pt x="49369" y="41141"/>
                      <a:pt x="60341" y="41141"/>
                    </a:cubicBezTo>
                    <a:cubicBezTo>
                      <a:pt x="71313" y="41141"/>
                      <a:pt x="79541" y="49369"/>
                      <a:pt x="79541" y="60341"/>
                    </a:cubicBezTo>
                    <a:cubicBezTo>
                      <a:pt x="79541" y="71312"/>
                      <a:pt x="71313" y="79540"/>
                      <a:pt x="60341" y="79540"/>
                    </a:cubicBezTo>
                    <a:cubicBezTo>
                      <a:pt x="49369" y="79540"/>
                      <a:pt x="41142" y="71312"/>
                      <a:pt x="41142" y="60341"/>
                    </a:cubicBezTo>
                    <a:lnTo>
                      <a:pt x="41142" y="60341"/>
                    </a:lnTo>
                    <a:close/>
                  </a:path>
                </a:pathLst>
              </a:custGeom>
              <a:solidFill>
                <a:srgbClr val="000000"/>
              </a:solidFill>
              <a:ln w="27426" cap="flat">
                <a:noFill/>
                <a:prstDash val="solid"/>
                <a:miter/>
              </a:ln>
            </p:spPr>
            <p:txBody>
              <a:bodyPr rtlCol="0" anchor="ctr"/>
              <a:lstStyle/>
              <a:p>
                <a:endParaRPr lang="en-US"/>
              </a:p>
            </p:txBody>
          </p:sp>
          <p:sp>
            <p:nvSpPr>
              <p:cNvPr id="33" name="Freeform 1125">
                <a:extLst>
                  <a:ext uri="{FF2B5EF4-FFF2-40B4-BE49-F238E27FC236}">
                    <a16:creationId xmlns:a16="http://schemas.microsoft.com/office/drawing/2014/main" id="{05BA7F50-D43A-FF1A-AF46-A491E38BD353}"/>
                  </a:ext>
                </a:extLst>
              </p:cNvPr>
              <p:cNvSpPr/>
              <p:nvPr/>
            </p:nvSpPr>
            <p:spPr>
              <a:xfrm>
                <a:off x="9171887" y="2080812"/>
                <a:ext cx="38397" cy="38825"/>
              </a:xfrm>
              <a:custGeom>
                <a:avLst/>
                <a:gdLst>
                  <a:gd name="connsiteX0" fmla="*/ 38398 w 38397"/>
                  <a:gd name="connsiteY0" fmla="*/ 19625 h 38825"/>
                  <a:gd name="connsiteX1" fmla="*/ 19198 w 38397"/>
                  <a:gd name="connsiteY1" fmla="*/ 38825 h 38825"/>
                  <a:gd name="connsiteX2" fmla="*/ 0 w 38397"/>
                  <a:gd name="connsiteY2" fmla="*/ 19625 h 38825"/>
                  <a:gd name="connsiteX3" fmla="*/ 19198 w 38397"/>
                  <a:gd name="connsiteY3" fmla="*/ 426 h 38825"/>
                  <a:gd name="connsiteX4" fmla="*/ 38398 w 38397"/>
                  <a:gd name="connsiteY4" fmla="*/ 19625 h 38825"/>
                  <a:gd name="connsiteX5" fmla="*/ 38398 w 38397"/>
                  <a:gd name="connsiteY5" fmla="*/ 19625 h 3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97" h="38825">
                    <a:moveTo>
                      <a:pt x="38398" y="19625"/>
                    </a:moveTo>
                    <a:cubicBezTo>
                      <a:pt x="38398" y="30597"/>
                      <a:pt x="30170" y="38825"/>
                      <a:pt x="19198" y="38825"/>
                    </a:cubicBezTo>
                    <a:cubicBezTo>
                      <a:pt x="8228" y="38825"/>
                      <a:pt x="0" y="30597"/>
                      <a:pt x="0" y="19625"/>
                    </a:cubicBezTo>
                    <a:cubicBezTo>
                      <a:pt x="0" y="8655"/>
                      <a:pt x="8228" y="426"/>
                      <a:pt x="19198" y="426"/>
                    </a:cubicBezTo>
                    <a:cubicBezTo>
                      <a:pt x="30170" y="-2316"/>
                      <a:pt x="38398" y="8655"/>
                      <a:pt x="38398" y="19625"/>
                    </a:cubicBezTo>
                    <a:lnTo>
                      <a:pt x="38398" y="19625"/>
                    </a:lnTo>
                    <a:close/>
                  </a:path>
                </a:pathLst>
              </a:custGeom>
              <a:solidFill>
                <a:srgbClr val="000000"/>
              </a:solidFill>
              <a:ln w="27426" cap="flat">
                <a:noFill/>
                <a:prstDash val="solid"/>
                <a:miter/>
              </a:ln>
            </p:spPr>
            <p:txBody>
              <a:bodyPr rtlCol="0" anchor="ctr"/>
              <a:lstStyle/>
              <a:p>
                <a:endParaRPr lang="en-US"/>
              </a:p>
            </p:txBody>
          </p:sp>
          <p:sp>
            <p:nvSpPr>
              <p:cNvPr id="34" name="Freeform 1126">
                <a:extLst>
                  <a:ext uri="{FF2B5EF4-FFF2-40B4-BE49-F238E27FC236}">
                    <a16:creationId xmlns:a16="http://schemas.microsoft.com/office/drawing/2014/main" id="{C624A9CA-4289-1F2F-1BAC-12B353354E5D}"/>
                  </a:ext>
                </a:extLst>
              </p:cNvPr>
              <p:cNvSpPr/>
              <p:nvPr/>
            </p:nvSpPr>
            <p:spPr>
              <a:xfrm>
                <a:off x="8763214" y="2081238"/>
                <a:ext cx="855743" cy="460784"/>
              </a:xfrm>
              <a:custGeom>
                <a:avLst/>
                <a:gdLst>
                  <a:gd name="connsiteX0" fmla="*/ 449815 w 855743"/>
                  <a:gd name="connsiteY0" fmla="*/ 334617 h 460784"/>
                  <a:gd name="connsiteX1" fmla="*/ 427871 w 855743"/>
                  <a:gd name="connsiteY1" fmla="*/ 383987 h 460784"/>
                  <a:gd name="connsiteX2" fmla="*/ 405929 w 855743"/>
                  <a:gd name="connsiteY2" fmla="*/ 334617 h 460784"/>
                  <a:gd name="connsiteX3" fmla="*/ 386730 w 855743"/>
                  <a:gd name="connsiteY3" fmla="*/ 323646 h 460784"/>
                  <a:gd name="connsiteX4" fmla="*/ 183766 w 855743"/>
                  <a:gd name="connsiteY4" fmla="*/ 323646 h 460784"/>
                  <a:gd name="connsiteX5" fmla="*/ 41142 w 855743"/>
                  <a:gd name="connsiteY5" fmla="*/ 181022 h 460784"/>
                  <a:gd name="connsiteX6" fmla="*/ 183766 w 855743"/>
                  <a:gd name="connsiteY6" fmla="*/ 38399 h 460784"/>
                  <a:gd name="connsiteX7" fmla="*/ 337360 w 855743"/>
                  <a:gd name="connsiteY7" fmla="*/ 38399 h 460784"/>
                  <a:gd name="connsiteX8" fmla="*/ 356560 w 855743"/>
                  <a:gd name="connsiteY8" fmla="*/ 19199 h 460784"/>
                  <a:gd name="connsiteX9" fmla="*/ 337360 w 855743"/>
                  <a:gd name="connsiteY9" fmla="*/ 0 h 460784"/>
                  <a:gd name="connsiteX10" fmla="*/ 183766 w 855743"/>
                  <a:gd name="connsiteY10" fmla="*/ 0 h 460784"/>
                  <a:gd name="connsiteX11" fmla="*/ 0 w 855743"/>
                  <a:gd name="connsiteY11" fmla="*/ 183765 h 460784"/>
                  <a:gd name="connsiteX12" fmla="*/ 183766 w 855743"/>
                  <a:gd name="connsiteY12" fmla="*/ 367530 h 460784"/>
                  <a:gd name="connsiteX13" fmla="*/ 373016 w 855743"/>
                  <a:gd name="connsiteY13" fmla="*/ 367530 h 460784"/>
                  <a:gd name="connsiteX14" fmla="*/ 408673 w 855743"/>
                  <a:gd name="connsiteY14" fmla="*/ 449813 h 460784"/>
                  <a:gd name="connsiteX15" fmla="*/ 427871 w 855743"/>
                  <a:gd name="connsiteY15" fmla="*/ 460784 h 460784"/>
                  <a:gd name="connsiteX16" fmla="*/ 447071 w 855743"/>
                  <a:gd name="connsiteY16" fmla="*/ 449813 h 460784"/>
                  <a:gd name="connsiteX17" fmla="*/ 482726 w 855743"/>
                  <a:gd name="connsiteY17" fmla="*/ 367530 h 460784"/>
                  <a:gd name="connsiteX18" fmla="*/ 671978 w 855743"/>
                  <a:gd name="connsiteY18" fmla="*/ 367530 h 460784"/>
                  <a:gd name="connsiteX19" fmla="*/ 855744 w 855743"/>
                  <a:gd name="connsiteY19" fmla="*/ 183765 h 460784"/>
                  <a:gd name="connsiteX20" fmla="*/ 671978 w 855743"/>
                  <a:gd name="connsiteY20" fmla="*/ 0 h 460784"/>
                  <a:gd name="connsiteX21" fmla="*/ 518384 w 855743"/>
                  <a:gd name="connsiteY21" fmla="*/ 0 h 460784"/>
                  <a:gd name="connsiteX22" fmla="*/ 499184 w 855743"/>
                  <a:gd name="connsiteY22" fmla="*/ 19199 h 460784"/>
                  <a:gd name="connsiteX23" fmla="*/ 518384 w 855743"/>
                  <a:gd name="connsiteY23" fmla="*/ 38399 h 460784"/>
                  <a:gd name="connsiteX24" fmla="*/ 671978 w 855743"/>
                  <a:gd name="connsiteY24" fmla="*/ 38399 h 460784"/>
                  <a:gd name="connsiteX25" fmla="*/ 814602 w 855743"/>
                  <a:gd name="connsiteY25" fmla="*/ 181022 h 460784"/>
                  <a:gd name="connsiteX26" fmla="*/ 671978 w 855743"/>
                  <a:gd name="connsiteY26" fmla="*/ 323646 h 460784"/>
                  <a:gd name="connsiteX27" fmla="*/ 469013 w 855743"/>
                  <a:gd name="connsiteY27" fmla="*/ 323646 h 460784"/>
                  <a:gd name="connsiteX28" fmla="*/ 449815 w 855743"/>
                  <a:gd name="connsiteY28" fmla="*/ 334617 h 460784"/>
                  <a:gd name="connsiteX29" fmla="*/ 449815 w 855743"/>
                  <a:gd name="connsiteY29" fmla="*/ 334617 h 46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55743" h="460784">
                    <a:moveTo>
                      <a:pt x="449815" y="334617"/>
                    </a:moveTo>
                    <a:lnTo>
                      <a:pt x="427871" y="383987"/>
                    </a:lnTo>
                    <a:lnTo>
                      <a:pt x="405929" y="334617"/>
                    </a:lnTo>
                    <a:cubicBezTo>
                      <a:pt x="403187" y="326389"/>
                      <a:pt x="394959" y="323646"/>
                      <a:pt x="386730" y="323646"/>
                    </a:cubicBezTo>
                    <a:lnTo>
                      <a:pt x="183766" y="323646"/>
                    </a:lnTo>
                    <a:cubicBezTo>
                      <a:pt x="104225" y="323646"/>
                      <a:pt x="41142" y="260562"/>
                      <a:pt x="41142" y="181022"/>
                    </a:cubicBezTo>
                    <a:cubicBezTo>
                      <a:pt x="41142" y="101482"/>
                      <a:pt x="104225" y="38399"/>
                      <a:pt x="183766" y="38399"/>
                    </a:cubicBezTo>
                    <a:lnTo>
                      <a:pt x="337360" y="38399"/>
                    </a:lnTo>
                    <a:cubicBezTo>
                      <a:pt x="348332" y="38399"/>
                      <a:pt x="356560" y="30171"/>
                      <a:pt x="356560" y="19199"/>
                    </a:cubicBezTo>
                    <a:cubicBezTo>
                      <a:pt x="356560" y="8228"/>
                      <a:pt x="348332" y="0"/>
                      <a:pt x="337360" y="0"/>
                    </a:cubicBezTo>
                    <a:lnTo>
                      <a:pt x="183766" y="0"/>
                    </a:lnTo>
                    <a:cubicBezTo>
                      <a:pt x="82283" y="0"/>
                      <a:pt x="0" y="82283"/>
                      <a:pt x="0" y="183765"/>
                    </a:cubicBezTo>
                    <a:cubicBezTo>
                      <a:pt x="0" y="285248"/>
                      <a:pt x="82283" y="367530"/>
                      <a:pt x="183766" y="367530"/>
                    </a:cubicBezTo>
                    <a:lnTo>
                      <a:pt x="373016" y="367530"/>
                    </a:lnTo>
                    <a:lnTo>
                      <a:pt x="408673" y="449813"/>
                    </a:lnTo>
                    <a:cubicBezTo>
                      <a:pt x="411415" y="458041"/>
                      <a:pt x="419643" y="460784"/>
                      <a:pt x="427871" y="460784"/>
                    </a:cubicBezTo>
                    <a:cubicBezTo>
                      <a:pt x="436101" y="460784"/>
                      <a:pt x="444329" y="455299"/>
                      <a:pt x="447071" y="449813"/>
                    </a:cubicBezTo>
                    <a:lnTo>
                      <a:pt x="482726" y="367530"/>
                    </a:lnTo>
                    <a:lnTo>
                      <a:pt x="671978" y="367530"/>
                    </a:lnTo>
                    <a:cubicBezTo>
                      <a:pt x="773461" y="367530"/>
                      <a:pt x="855744" y="285248"/>
                      <a:pt x="855744" y="183765"/>
                    </a:cubicBezTo>
                    <a:cubicBezTo>
                      <a:pt x="855744" y="82283"/>
                      <a:pt x="773461" y="0"/>
                      <a:pt x="671978" y="0"/>
                    </a:cubicBezTo>
                    <a:lnTo>
                      <a:pt x="518384" y="0"/>
                    </a:lnTo>
                    <a:cubicBezTo>
                      <a:pt x="507412" y="0"/>
                      <a:pt x="499184" y="8228"/>
                      <a:pt x="499184" y="19199"/>
                    </a:cubicBezTo>
                    <a:cubicBezTo>
                      <a:pt x="499184" y="30171"/>
                      <a:pt x="507412" y="38399"/>
                      <a:pt x="518384" y="38399"/>
                    </a:cubicBezTo>
                    <a:lnTo>
                      <a:pt x="671978" y="38399"/>
                    </a:lnTo>
                    <a:cubicBezTo>
                      <a:pt x="751519" y="38399"/>
                      <a:pt x="814602" y="101482"/>
                      <a:pt x="814602" y="181022"/>
                    </a:cubicBezTo>
                    <a:cubicBezTo>
                      <a:pt x="814602" y="260562"/>
                      <a:pt x="751519" y="323646"/>
                      <a:pt x="671978" y="323646"/>
                    </a:cubicBezTo>
                    <a:lnTo>
                      <a:pt x="469013" y="323646"/>
                    </a:lnTo>
                    <a:cubicBezTo>
                      <a:pt x="460785" y="323646"/>
                      <a:pt x="452557" y="329131"/>
                      <a:pt x="449815" y="334617"/>
                    </a:cubicBezTo>
                    <a:lnTo>
                      <a:pt x="449815" y="334617"/>
                    </a:lnTo>
                    <a:close/>
                  </a:path>
                </a:pathLst>
              </a:custGeom>
              <a:solidFill>
                <a:srgbClr val="000000"/>
              </a:solidFill>
              <a:ln w="27426" cap="flat">
                <a:noFill/>
                <a:prstDash val="solid"/>
                <a:miter/>
              </a:ln>
            </p:spPr>
            <p:txBody>
              <a:bodyPr rtlCol="0" anchor="ctr"/>
              <a:lstStyle/>
              <a:p>
                <a:endParaRPr lang="en-US"/>
              </a:p>
            </p:txBody>
          </p:sp>
        </p:grpSp>
      </p:grpSp>
      <p:grpSp>
        <p:nvGrpSpPr>
          <p:cNvPr id="35" name="Graphic 3">
            <a:extLst>
              <a:ext uri="{FF2B5EF4-FFF2-40B4-BE49-F238E27FC236}">
                <a16:creationId xmlns:a16="http://schemas.microsoft.com/office/drawing/2014/main" id="{65C69D12-835B-097D-5C6B-EFD5DD17E78D}"/>
              </a:ext>
            </a:extLst>
          </p:cNvPr>
          <p:cNvGrpSpPr/>
          <p:nvPr/>
        </p:nvGrpSpPr>
        <p:grpSpPr>
          <a:xfrm>
            <a:off x="9533470" y="1916657"/>
            <a:ext cx="870249" cy="688139"/>
            <a:chOff x="4606889" y="2020197"/>
            <a:chExt cx="1088878" cy="1055963"/>
          </a:xfrm>
        </p:grpSpPr>
        <p:sp>
          <p:nvSpPr>
            <p:cNvPr id="36" name="Freeform 1048">
              <a:extLst>
                <a:ext uri="{FF2B5EF4-FFF2-40B4-BE49-F238E27FC236}">
                  <a16:creationId xmlns:a16="http://schemas.microsoft.com/office/drawing/2014/main" id="{2AC106AC-8602-1823-8D39-B18B2BCFC819}"/>
                </a:ext>
              </a:extLst>
            </p:cNvPr>
            <p:cNvSpPr/>
            <p:nvPr/>
          </p:nvSpPr>
          <p:spPr>
            <a:xfrm>
              <a:off x="4977703" y="2543564"/>
              <a:ext cx="320904" cy="323645"/>
            </a:xfrm>
            <a:custGeom>
              <a:avLst/>
              <a:gdLst>
                <a:gd name="connsiteX0" fmla="*/ 282506 w 320904"/>
                <a:gd name="connsiteY0" fmla="*/ 271534 h 323646"/>
                <a:gd name="connsiteX1" fmla="*/ 268793 w 320904"/>
                <a:gd name="connsiteY1" fmla="*/ 285248 h 323646"/>
                <a:gd name="connsiteX2" fmla="*/ 255079 w 320904"/>
                <a:gd name="connsiteY2" fmla="*/ 285248 h 323646"/>
                <a:gd name="connsiteX3" fmla="*/ 255079 w 320904"/>
                <a:gd name="connsiteY3" fmla="*/ 285248 h 323646"/>
                <a:gd name="connsiteX4" fmla="*/ 222165 w 320904"/>
                <a:gd name="connsiteY4" fmla="*/ 279762 h 323646"/>
                <a:gd name="connsiteX5" fmla="*/ 200223 w 320904"/>
                <a:gd name="connsiteY5" fmla="*/ 287990 h 323646"/>
                <a:gd name="connsiteX6" fmla="*/ 181024 w 320904"/>
                <a:gd name="connsiteY6" fmla="*/ 312675 h 323646"/>
                <a:gd name="connsiteX7" fmla="*/ 181024 w 320904"/>
                <a:gd name="connsiteY7" fmla="*/ 312675 h 323646"/>
                <a:gd name="connsiteX8" fmla="*/ 170052 w 320904"/>
                <a:gd name="connsiteY8" fmla="*/ 323646 h 323646"/>
                <a:gd name="connsiteX9" fmla="*/ 150852 w 320904"/>
                <a:gd name="connsiteY9" fmla="*/ 323646 h 323646"/>
                <a:gd name="connsiteX10" fmla="*/ 139882 w 320904"/>
                <a:gd name="connsiteY10" fmla="*/ 312675 h 323646"/>
                <a:gd name="connsiteX11" fmla="*/ 120682 w 320904"/>
                <a:gd name="connsiteY11" fmla="*/ 287990 h 323646"/>
                <a:gd name="connsiteX12" fmla="*/ 98741 w 320904"/>
                <a:gd name="connsiteY12" fmla="*/ 279762 h 323646"/>
                <a:gd name="connsiteX13" fmla="*/ 85027 w 320904"/>
                <a:gd name="connsiteY13" fmla="*/ 277019 h 323646"/>
                <a:gd name="connsiteX14" fmla="*/ 65827 w 320904"/>
                <a:gd name="connsiteY14" fmla="*/ 285248 h 323646"/>
                <a:gd name="connsiteX15" fmla="*/ 65827 w 320904"/>
                <a:gd name="connsiteY15" fmla="*/ 285248 h 323646"/>
                <a:gd name="connsiteX16" fmla="*/ 52113 w 320904"/>
                <a:gd name="connsiteY16" fmla="*/ 285248 h 323646"/>
                <a:gd name="connsiteX17" fmla="*/ 38399 w 320904"/>
                <a:gd name="connsiteY17" fmla="*/ 271534 h 323646"/>
                <a:gd name="connsiteX18" fmla="*/ 38399 w 320904"/>
                <a:gd name="connsiteY18" fmla="*/ 257820 h 323646"/>
                <a:gd name="connsiteX19" fmla="*/ 38399 w 320904"/>
                <a:gd name="connsiteY19" fmla="*/ 257820 h 323646"/>
                <a:gd name="connsiteX20" fmla="*/ 38399 w 320904"/>
                <a:gd name="connsiteY20" fmla="*/ 257820 h 323646"/>
                <a:gd name="connsiteX21" fmla="*/ 43885 w 320904"/>
                <a:gd name="connsiteY21" fmla="*/ 224906 h 323646"/>
                <a:gd name="connsiteX22" fmla="*/ 35657 w 320904"/>
                <a:gd name="connsiteY22" fmla="*/ 202965 h 323646"/>
                <a:gd name="connsiteX23" fmla="*/ 10972 w 320904"/>
                <a:gd name="connsiteY23" fmla="*/ 183765 h 323646"/>
                <a:gd name="connsiteX24" fmla="*/ 10972 w 320904"/>
                <a:gd name="connsiteY24" fmla="*/ 183765 h 323646"/>
                <a:gd name="connsiteX25" fmla="*/ 0 w 320904"/>
                <a:gd name="connsiteY25" fmla="*/ 172794 h 323646"/>
                <a:gd name="connsiteX26" fmla="*/ 0 w 320904"/>
                <a:gd name="connsiteY26" fmla="*/ 150852 h 323646"/>
                <a:gd name="connsiteX27" fmla="*/ 10972 w 320904"/>
                <a:gd name="connsiteY27" fmla="*/ 139881 h 323646"/>
                <a:gd name="connsiteX28" fmla="*/ 10972 w 320904"/>
                <a:gd name="connsiteY28" fmla="*/ 139881 h 323646"/>
                <a:gd name="connsiteX29" fmla="*/ 35657 w 320904"/>
                <a:gd name="connsiteY29" fmla="*/ 120682 h 323646"/>
                <a:gd name="connsiteX30" fmla="*/ 43885 w 320904"/>
                <a:gd name="connsiteY30" fmla="*/ 98740 h 323646"/>
                <a:gd name="connsiteX31" fmla="*/ 38399 w 320904"/>
                <a:gd name="connsiteY31" fmla="*/ 65827 h 323646"/>
                <a:gd name="connsiteX32" fmla="*/ 38399 w 320904"/>
                <a:gd name="connsiteY32" fmla="*/ 65827 h 323646"/>
                <a:gd name="connsiteX33" fmla="*/ 38399 w 320904"/>
                <a:gd name="connsiteY33" fmla="*/ 65827 h 323646"/>
                <a:gd name="connsiteX34" fmla="*/ 38399 w 320904"/>
                <a:gd name="connsiteY34" fmla="*/ 52113 h 323646"/>
                <a:gd name="connsiteX35" fmla="*/ 52113 w 320904"/>
                <a:gd name="connsiteY35" fmla="*/ 38399 h 323646"/>
                <a:gd name="connsiteX36" fmla="*/ 65827 w 320904"/>
                <a:gd name="connsiteY36" fmla="*/ 38399 h 323646"/>
                <a:gd name="connsiteX37" fmla="*/ 65827 w 320904"/>
                <a:gd name="connsiteY37" fmla="*/ 38399 h 323646"/>
                <a:gd name="connsiteX38" fmla="*/ 98741 w 320904"/>
                <a:gd name="connsiteY38" fmla="*/ 43884 h 323646"/>
                <a:gd name="connsiteX39" fmla="*/ 120682 w 320904"/>
                <a:gd name="connsiteY39" fmla="*/ 35656 h 323646"/>
                <a:gd name="connsiteX40" fmla="*/ 139882 w 320904"/>
                <a:gd name="connsiteY40" fmla="*/ 10971 h 323646"/>
                <a:gd name="connsiteX41" fmla="*/ 139882 w 320904"/>
                <a:gd name="connsiteY41" fmla="*/ 10971 h 323646"/>
                <a:gd name="connsiteX42" fmla="*/ 150852 w 320904"/>
                <a:gd name="connsiteY42" fmla="*/ 0 h 323646"/>
                <a:gd name="connsiteX43" fmla="*/ 170052 w 320904"/>
                <a:gd name="connsiteY43" fmla="*/ 0 h 323646"/>
                <a:gd name="connsiteX44" fmla="*/ 181024 w 320904"/>
                <a:gd name="connsiteY44" fmla="*/ 10971 h 323646"/>
                <a:gd name="connsiteX45" fmla="*/ 181024 w 320904"/>
                <a:gd name="connsiteY45" fmla="*/ 10971 h 323646"/>
                <a:gd name="connsiteX46" fmla="*/ 200223 w 320904"/>
                <a:gd name="connsiteY46" fmla="*/ 35656 h 323646"/>
                <a:gd name="connsiteX47" fmla="*/ 222165 w 320904"/>
                <a:gd name="connsiteY47" fmla="*/ 43884 h 323646"/>
                <a:gd name="connsiteX48" fmla="*/ 255079 w 320904"/>
                <a:gd name="connsiteY48" fmla="*/ 38399 h 323646"/>
                <a:gd name="connsiteX49" fmla="*/ 255079 w 320904"/>
                <a:gd name="connsiteY49" fmla="*/ 38399 h 323646"/>
                <a:gd name="connsiteX50" fmla="*/ 268793 w 320904"/>
                <a:gd name="connsiteY50" fmla="*/ 38399 h 323646"/>
                <a:gd name="connsiteX51" fmla="*/ 282506 w 320904"/>
                <a:gd name="connsiteY51" fmla="*/ 52113 h 323646"/>
                <a:gd name="connsiteX52" fmla="*/ 282506 w 320904"/>
                <a:gd name="connsiteY52" fmla="*/ 65827 h 323646"/>
                <a:gd name="connsiteX53" fmla="*/ 282506 w 320904"/>
                <a:gd name="connsiteY53" fmla="*/ 65827 h 323646"/>
                <a:gd name="connsiteX54" fmla="*/ 277021 w 320904"/>
                <a:gd name="connsiteY54" fmla="*/ 98740 h 323646"/>
                <a:gd name="connsiteX55" fmla="*/ 285248 w 320904"/>
                <a:gd name="connsiteY55" fmla="*/ 120682 h 323646"/>
                <a:gd name="connsiteX56" fmla="*/ 309934 w 320904"/>
                <a:gd name="connsiteY56" fmla="*/ 139881 h 323646"/>
                <a:gd name="connsiteX57" fmla="*/ 309934 w 320904"/>
                <a:gd name="connsiteY57" fmla="*/ 139881 h 323646"/>
                <a:gd name="connsiteX58" fmla="*/ 320904 w 320904"/>
                <a:gd name="connsiteY58" fmla="*/ 150852 h 323646"/>
                <a:gd name="connsiteX59" fmla="*/ 320904 w 320904"/>
                <a:gd name="connsiteY59" fmla="*/ 170051 h 323646"/>
                <a:gd name="connsiteX60" fmla="*/ 309934 w 320904"/>
                <a:gd name="connsiteY60" fmla="*/ 181022 h 323646"/>
                <a:gd name="connsiteX61" fmla="*/ 309934 w 320904"/>
                <a:gd name="connsiteY61" fmla="*/ 181022 h 323646"/>
                <a:gd name="connsiteX62" fmla="*/ 285248 w 320904"/>
                <a:gd name="connsiteY62" fmla="*/ 200222 h 323646"/>
                <a:gd name="connsiteX63" fmla="*/ 277021 w 320904"/>
                <a:gd name="connsiteY63" fmla="*/ 222164 h 323646"/>
                <a:gd name="connsiteX64" fmla="*/ 282506 w 320904"/>
                <a:gd name="connsiteY64" fmla="*/ 255077 h 323646"/>
                <a:gd name="connsiteX65" fmla="*/ 282506 w 320904"/>
                <a:gd name="connsiteY65" fmla="*/ 255077 h 323646"/>
                <a:gd name="connsiteX66" fmla="*/ 282506 w 320904"/>
                <a:gd name="connsiteY66" fmla="*/ 271534 h 323646"/>
                <a:gd name="connsiteX67" fmla="*/ 282506 w 320904"/>
                <a:gd name="connsiteY67" fmla="*/ 271534 h 32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20904" h="323646">
                  <a:moveTo>
                    <a:pt x="282506" y="271534"/>
                  </a:moveTo>
                  <a:lnTo>
                    <a:pt x="268793" y="285248"/>
                  </a:lnTo>
                  <a:cubicBezTo>
                    <a:pt x="266049" y="287990"/>
                    <a:pt x="257821" y="287990"/>
                    <a:pt x="255079" y="285248"/>
                  </a:cubicBezTo>
                  <a:lnTo>
                    <a:pt x="255079" y="285248"/>
                  </a:lnTo>
                  <a:cubicBezTo>
                    <a:pt x="246849" y="277019"/>
                    <a:pt x="233135" y="274276"/>
                    <a:pt x="222165" y="279762"/>
                  </a:cubicBezTo>
                  <a:cubicBezTo>
                    <a:pt x="216679" y="282505"/>
                    <a:pt x="208451" y="285248"/>
                    <a:pt x="200223" y="287990"/>
                  </a:cubicBezTo>
                  <a:cubicBezTo>
                    <a:pt x="189252" y="290733"/>
                    <a:pt x="181024" y="301704"/>
                    <a:pt x="181024" y="312675"/>
                  </a:cubicBezTo>
                  <a:cubicBezTo>
                    <a:pt x="181024" y="312675"/>
                    <a:pt x="181024" y="312675"/>
                    <a:pt x="181024" y="312675"/>
                  </a:cubicBezTo>
                  <a:cubicBezTo>
                    <a:pt x="181024" y="318161"/>
                    <a:pt x="175538" y="323646"/>
                    <a:pt x="170052" y="323646"/>
                  </a:cubicBezTo>
                  <a:lnTo>
                    <a:pt x="150852" y="323646"/>
                  </a:lnTo>
                  <a:cubicBezTo>
                    <a:pt x="139882" y="323646"/>
                    <a:pt x="139882" y="312675"/>
                    <a:pt x="139882" y="312675"/>
                  </a:cubicBezTo>
                  <a:cubicBezTo>
                    <a:pt x="139882" y="301704"/>
                    <a:pt x="131654" y="290733"/>
                    <a:pt x="120682" y="287990"/>
                  </a:cubicBezTo>
                  <a:cubicBezTo>
                    <a:pt x="112454" y="285248"/>
                    <a:pt x="106969" y="282505"/>
                    <a:pt x="98741" y="279762"/>
                  </a:cubicBezTo>
                  <a:cubicBezTo>
                    <a:pt x="93255" y="277019"/>
                    <a:pt x="90513" y="277019"/>
                    <a:pt x="85027" y="277019"/>
                  </a:cubicBezTo>
                  <a:cubicBezTo>
                    <a:pt x="76799" y="277019"/>
                    <a:pt x="71313" y="279762"/>
                    <a:pt x="65827" y="285248"/>
                  </a:cubicBezTo>
                  <a:lnTo>
                    <a:pt x="65827" y="285248"/>
                  </a:lnTo>
                  <a:cubicBezTo>
                    <a:pt x="63085" y="287990"/>
                    <a:pt x="54855" y="287990"/>
                    <a:pt x="52113" y="285248"/>
                  </a:cubicBezTo>
                  <a:lnTo>
                    <a:pt x="38399" y="271534"/>
                  </a:lnTo>
                  <a:cubicBezTo>
                    <a:pt x="35657" y="268791"/>
                    <a:pt x="35657" y="260562"/>
                    <a:pt x="38399" y="257820"/>
                  </a:cubicBezTo>
                  <a:cubicBezTo>
                    <a:pt x="38399" y="257820"/>
                    <a:pt x="38399" y="257820"/>
                    <a:pt x="38399" y="257820"/>
                  </a:cubicBezTo>
                  <a:cubicBezTo>
                    <a:pt x="38399" y="257820"/>
                    <a:pt x="38399" y="257820"/>
                    <a:pt x="38399" y="257820"/>
                  </a:cubicBezTo>
                  <a:cubicBezTo>
                    <a:pt x="46627" y="249592"/>
                    <a:pt x="49371" y="235878"/>
                    <a:pt x="43885" y="224906"/>
                  </a:cubicBezTo>
                  <a:cubicBezTo>
                    <a:pt x="41142" y="219421"/>
                    <a:pt x="38399" y="211193"/>
                    <a:pt x="35657" y="202965"/>
                  </a:cubicBezTo>
                  <a:cubicBezTo>
                    <a:pt x="32914" y="191993"/>
                    <a:pt x="21943" y="183765"/>
                    <a:pt x="10972" y="183765"/>
                  </a:cubicBezTo>
                  <a:cubicBezTo>
                    <a:pt x="10972" y="183765"/>
                    <a:pt x="10972" y="183765"/>
                    <a:pt x="10972" y="183765"/>
                  </a:cubicBezTo>
                  <a:cubicBezTo>
                    <a:pt x="5486" y="183765"/>
                    <a:pt x="0" y="178280"/>
                    <a:pt x="0" y="172794"/>
                  </a:cubicBezTo>
                  <a:lnTo>
                    <a:pt x="0" y="150852"/>
                  </a:lnTo>
                  <a:cubicBezTo>
                    <a:pt x="0" y="145366"/>
                    <a:pt x="5486" y="139881"/>
                    <a:pt x="10972" y="139881"/>
                  </a:cubicBezTo>
                  <a:lnTo>
                    <a:pt x="10972" y="139881"/>
                  </a:lnTo>
                  <a:cubicBezTo>
                    <a:pt x="21943" y="139881"/>
                    <a:pt x="32914" y="131653"/>
                    <a:pt x="35657" y="120682"/>
                  </a:cubicBezTo>
                  <a:cubicBezTo>
                    <a:pt x="38399" y="112453"/>
                    <a:pt x="41142" y="106968"/>
                    <a:pt x="43885" y="98740"/>
                  </a:cubicBezTo>
                  <a:cubicBezTo>
                    <a:pt x="49371" y="87768"/>
                    <a:pt x="46627" y="74054"/>
                    <a:pt x="38399" y="65827"/>
                  </a:cubicBezTo>
                  <a:lnTo>
                    <a:pt x="38399" y="65827"/>
                  </a:lnTo>
                  <a:cubicBezTo>
                    <a:pt x="38399" y="65827"/>
                    <a:pt x="38399" y="65827"/>
                    <a:pt x="38399" y="65827"/>
                  </a:cubicBezTo>
                  <a:cubicBezTo>
                    <a:pt x="35657" y="63084"/>
                    <a:pt x="35657" y="54855"/>
                    <a:pt x="38399" y="52113"/>
                  </a:cubicBezTo>
                  <a:lnTo>
                    <a:pt x="52113" y="38399"/>
                  </a:lnTo>
                  <a:cubicBezTo>
                    <a:pt x="54855" y="35656"/>
                    <a:pt x="63085" y="35656"/>
                    <a:pt x="65827" y="38399"/>
                  </a:cubicBezTo>
                  <a:lnTo>
                    <a:pt x="65827" y="38399"/>
                  </a:lnTo>
                  <a:cubicBezTo>
                    <a:pt x="74055" y="46627"/>
                    <a:pt x="87769" y="49370"/>
                    <a:pt x="98741" y="43884"/>
                  </a:cubicBezTo>
                  <a:cubicBezTo>
                    <a:pt x="104227" y="41141"/>
                    <a:pt x="112454" y="38399"/>
                    <a:pt x="120682" y="35656"/>
                  </a:cubicBezTo>
                  <a:cubicBezTo>
                    <a:pt x="131654" y="32913"/>
                    <a:pt x="139882" y="21942"/>
                    <a:pt x="139882" y="10971"/>
                  </a:cubicBezTo>
                  <a:lnTo>
                    <a:pt x="139882" y="10971"/>
                  </a:lnTo>
                  <a:cubicBezTo>
                    <a:pt x="139882" y="5485"/>
                    <a:pt x="145368" y="0"/>
                    <a:pt x="150852" y="0"/>
                  </a:cubicBezTo>
                  <a:lnTo>
                    <a:pt x="170052" y="0"/>
                  </a:lnTo>
                  <a:cubicBezTo>
                    <a:pt x="175538" y="0"/>
                    <a:pt x="181024" y="5485"/>
                    <a:pt x="181024" y="10971"/>
                  </a:cubicBezTo>
                  <a:lnTo>
                    <a:pt x="181024" y="10971"/>
                  </a:lnTo>
                  <a:cubicBezTo>
                    <a:pt x="181024" y="21942"/>
                    <a:pt x="189252" y="32913"/>
                    <a:pt x="200223" y="35656"/>
                  </a:cubicBezTo>
                  <a:cubicBezTo>
                    <a:pt x="208451" y="38399"/>
                    <a:pt x="213937" y="41141"/>
                    <a:pt x="222165" y="43884"/>
                  </a:cubicBezTo>
                  <a:cubicBezTo>
                    <a:pt x="233135" y="49370"/>
                    <a:pt x="246849" y="46627"/>
                    <a:pt x="255079" y="38399"/>
                  </a:cubicBezTo>
                  <a:lnTo>
                    <a:pt x="255079" y="38399"/>
                  </a:lnTo>
                  <a:cubicBezTo>
                    <a:pt x="257821" y="35656"/>
                    <a:pt x="266049" y="35656"/>
                    <a:pt x="268793" y="38399"/>
                  </a:cubicBezTo>
                  <a:lnTo>
                    <a:pt x="282506" y="52113"/>
                  </a:lnTo>
                  <a:cubicBezTo>
                    <a:pt x="285248" y="54855"/>
                    <a:pt x="285248" y="63084"/>
                    <a:pt x="282506" y="65827"/>
                  </a:cubicBezTo>
                  <a:lnTo>
                    <a:pt x="282506" y="65827"/>
                  </a:lnTo>
                  <a:cubicBezTo>
                    <a:pt x="274277" y="74054"/>
                    <a:pt x="271535" y="87768"/>
                    <a:pt x="277021" y="98740"/>
                  </a:cubicBezTo>
                  <a:cubicBezTo>
                    <a:pt x="279763" y="104225"/>
                    <a:pt x="282506" y="112453"/>
                    <a:pt x="285248" y="120682"/>
                  </a:cubicBezTo>
                  <a:cubicBezTo>
                    <a:pt x="287991" y="131653"/>
                    <a:pt x="298962" y="139881"/>
                    <a:pt x="309934" y="139881"/>
                  </a:cubicBezTo>
                  <a:lnTo>
                    <a:pt x="309934" y="139881"/>
                  </a:lnTo>
                  <a:cubicBezTo>
                    <a:pt x="315418" y="139881"/>
                    <a:pt x="320904" y="145366"/>
                    <a:pt x="320904" y="150852"/>
                  </a:cubicBezTo>
                  <a:lnTo>
                    <a:pt x="320904" y="170051"/>
                  </a:lnTo>
                  <a:cubicBezTo>
                    <a:pt x="320904" y="175537"/>
                    <a:pt x="315418" y="181022"/>
                    <a:pt x="309934" y="181022"/>
                  </a:cubicBezTo>
                  <a:lnTo>
                    <a:pt x="309934" y="181022"/>
                  </a:lnTo>
                  <a:cubicBezTo>
                    <a:pt x="298962" y="181022"/>
                    <a:pt x="287991" y="189251"/>
                    <a:pt x="285248" y="200222"/>
                  </a:cubicBezTo>
                  <a:cubicBezTo>
                    <a:pt x="282506" y="208450"/>
                    <a:pt x="279763" y="213936"/>
                    <a:pt x="277021" y="222164"/>
                  </a:cubicBezTo>
                  <a:cubicBezTo>
                    <a:pt x="271535" y="233135"/>
                    <a:pt x="271535" y="244106"/>
                    <a:pt x="282506" y="255077"/>
                  </a:cubicBezTo>
                  <a:cubicBezTo>
                    <a:pt x="282506" y="255077"/>
                    <a:pt x="282506" y="255077"/>
                    <a:pt x="282506" y="255077"/>
                  </a:cubicBezTo>
                  <a:cubicBezTo>
                    <a:pt x="287991" y="260562"/>
                    <a:pt x="287991" y="268791"/>
                    <a:pt x="282506" y="271534"/>
                  </a:cubicBezTo>
                  <a:lnTo>
                    <a:pt x="282506" y="271534"/>
                  </a:lnTo>
                  <a:close/>
                </a:path>
              </a:pathLst>
            </a:custGeom>
            <a:solidFill>
              <a:srgbClr val="FED100"/>
            </a:solidFill>
            <a:ln w="27426" cap="flat">
              <a:noFill/>
              <a:prstDash val="solid"/>
              <a:miter/>
            </a:ln>
          </p:spPr>
          <p:txBody>
            <a:bodyPr rtlCol="0" anchor="ctr"/>
            <a:lstStyle/>
            <a:p>
              <a:endParaRPr lang="en-US"/>
            </a:p>
          </p:txBody>
        </p:sp>
        <p:grpSp>
          <p:nvGrpSpPr>
            <p:cNvPr id="37" name="Graphic 3">
              <a:extLst>
                <a:ext uri="{FF2B5EF4-FFF2-40B4-BE49-F238E27FC236}">
                  <a16:creationId xmlns:a16="http://schemas.microsoft.com/office/drawing/2014/main" id="{075C8D4F-2924-8BE1-0162-067A872B50A6}"/>
                </a:ext>
              </a:extLst>
            </p:cNvPr>
            <p:cNvGrpSpPr/>
            <p:nvPr/>
          </p:nvGrpSpPr>
          <p:grpSpPr>
            <a:xfrm>
              <a:off x="4606889" y="2020197"/>
              <a:ext cx="1088878" cy="1055963"/>
              <a:chOff x="4606889" y="2020197"/>
              <a:chExt cx="1088878" cy="1055963"/>
            </a:xfrm>
            <a:solidFill>
              <a:srgbClr val="000000"/>
            </a:solidFill>
          </p:grpSpPr>
          <p:sp>
            <p:nvSpPr>
              <p:cNvPr id="38" name="Freeform 1050">
                <a:extLst>
                  <a:ext uri="{FF2B5EF4-FFF2-40B4-BE49-F238E27FC236}">
                    <a16:creationId xmlns:a16="http://schemas.microsoft.com/office/drawing/2014/main" id="{875F01A1-BCD0-E837-C7A8-94B262D27C37}"/>
                  </a:ext>
                </a:extLst>
              </p:cNvPr>
              <p:cNvSpPr/>
              <p:nvPr/>
            </p:nvSpPr>
            <p:spPr>
              <a:xfrm>
                <a:off x="4606889" y="2020197"/>
                <a:ext cx="1088878" cy="1055963"/>
              </a:xfrm>
              <a:custGeom>
                <a:avLst/>
                <a:gdLst>
                  <a:gd name="connsiteX0" fmla="*/ 1066937 w 1088878"/>
                  <a:gd name="connsiteY0" fmla="*/ 880427 h 1055963"/>
                  <a:gd name="connsiteX1" fmla="*/ 1044995 w 1088878"/>
                  <a:gd name="connsiteY1" fmla="*/ 874941 h 1055963"/>
                  <a:gd name="connsiteX2" fmla="*/ 1039510 w 1088878"/>
                  <a:gd name="connsiteY2" fmla="*/ 896884 h 1055963"/>
                  <a:gd name="connsiteX3" fmla="*/ 1055965 w 1088878"/>
                  <a:gd name="connsiteY3" fmla="*/ 957224 h 1055963"/>
                  <a:gd name="connsiteX4" fmla="*/ 1055965 w 1088878"/>
                  <a:gd name="connsiteY4" fmla="*/ 998366 h 1055963"/>
                  <a:gd name="connsiteX5" fmla="*/ 1034024 w 1088878"/>
                  <a:gd name="connsiteY5" fmla="*/ 1020308 h 1055963"/>
                  <a:gd name="connsiteX6" fmla="*/ 1009338 w 1088878"/>
                  <a:gd name="connsiteY6" fmla="*/ 1020308 h 1055963"/>
                  <a:gd name="connsiteX7" fmla="*/ 1009338 w 1088878"/>
                  <a:gd name="connsiteY7" fmla="*/ 970938 h 1055963"/>
                  <a:gd name="connsiteX8" fmla="*/ 992882 w 1088878"/>
                  <a:gd name="connsiteY8" fmla="*/ 954481 h 1055963"/>
                  <a:gd name="connsiteX9" fmla="*/ 976426 w 1088878"/>
                  <a:gd name="connsiteY9" fmla="*/ 970938 h 1055963"/>
                  <a:gd name="connsiteX10" fmla="*/ 976426 w 1088878"/>
                  <a:gd name="connsiteY10" fmla="*/ 1020308 h 1055963"/>
                  <a:gd name="connsiteX11" fmla="*/ 814602 w 1088878"/>
                  <a:gd name="connsiteY11" fmla="*/ 1020308 h 1055963"/>
                  <a:gd name="connsiteX12" fmla="*/ 814602 w 1088878"/>
                  <a:gd name="connsiteY12" fmla="*/ 970938 h 1055963"/>
                  <a:gd name="connsiteX13" fmla="*/ 798146 w 1088878"/>
                  <a:gd name="connsiteY13" fmla="*/ 954481 h 1055963"/>
                  <a:gd name="connsiteX14" fmla="*/ 781689 w 1088878"/>
                  <a:gd name="connsiteY14" fmla="*/ 970938 h 1055963"/>
                  <a:gd name="connsiteX15" fmla="*/ 781689 w 1088878"/>
                  <a:gd name="connsiteY15" fmla="*/ 1020308 h 1055963"/>
                  <a:gd name="connsiteX16" fmla="*/ 757005 w 1088878"/>
                  <a:gd name="connsiteY16" fmla="*/ 1020308 h 1055963"/>
                  <a:gd name="connsiteX17" fmla="*/ 735061 w 1088878"/>
                  <a:gd name="connsiteY17" fmla="*/ 998366 h 1055963"/>
                  <a:gd name="connsiteX18" fmla="*/ 735061 w 1088878"/>
                  <a:gd name="connsiteY18" fmla="*/ 957224 h 1055963"/>
                  <a:gd name="connsiteX19" fmla="*/ 850258 w 1088878"/>
                  <a:gd name="connsiteY19" fmla="*/ 842028 h 1055963"/>
                  <a:gd name="connsiteX20" fmla="*/ 938027 w 1088878"/>
                  <a:gd name="connsiteY20" fmla="*/ 842028 h 1055963"/>
                  <a:gd name="connsiteX21" fmla="*/ 987396 w 1088878"/>
                  <a:gd name="connsiteY21" fmla="*/ 852999 h 1055963"/>
                  <a:gd name="connsiteX22" fmla="*/ 1009338 w 1088878"/>
                  <a:gd name="connsiteY22" fmla="*/ 844771 h 1055963"/>
                  <a:gd name="connsiteX23" fmla="*/ 1001110 w 1088878"/>
                  <a:gd name="connsiteY23" fmla="*/ 822829 h 1055963"/>
                  <a:gd name="connsiteX24" fmla="*/ 968197 w 1088878"/>
                  <a:gd name="connsiteY24" fmla="*/ 811858 h 1055963"/>
                  <a:gd name="connsiteX25" fmla="*/ 1003854 w 1088878"/>
                  <a:gd name="connsiteY25" fmla="*/ 729575 h 1055963"/>
                  <a:gd name="connsiteX26" fmla="*/ 891399 w 1088878"/>
                  <a:gd name="connsiteY26" fmla="*/ 617122 h 1055963"/>
                  <a:gd name="connsiteX27" fmla="*/ 778947 w 1088878"/>
                  <a:gd name="connsiteY27" fmla="*/ 729575 h 1055963"/>
                  <a:gd name="connsiteX28" fmla="*/ 814602 w 1088878"/>
                  <a:gd name="connsiteY28" fmla="*/ 811858 h 1055963"/>
                  <a:gd name="connsiteX29" fmla="*/ 798146 w 1088878"/>
                  <a:gd name="connsiteY29" fmla="*/ 817343 h 1055963"/>
                  <a:gd name="connsiteX30" fmla="*/ 685692 w 1088878"/>
                  <a:gd name="connsiteY30" fmla="*/ 751517 h 1055963"/>
                  <a:gd name="connsiteX31" fmla="*/ 691178 w 1088878"/>
                  <a:gd name="connsiteY31" fmla="*/ 735060 h 1055963"/>
                  <a:gd name="connsiteX32" fmla="*/ 729577 w 1088878"/>
                  <a:gd name="connsiteY32" fmla="*/ 693919 h 1055963"/>
                  <a:gd name="connsiteX33" fmla="*/ 729577 w 1088878"/>
                  <a:gd name="connsiteY33" fmla="*/ 674720 h 1055963"/>
                  <a:gd name="connsiteX34" fmla="*/ 691178 w 1088878"/>
                  <a:gd name="connsiteY34" fmla="*/ 633578 h 1055963"/>
                  <a:gd name="connsiteX35" fmla="*/ 682950 w 1088878"/>
                  <a:gd name="connsiteY35" fmla="*/ 614379 h 1055963"/>
                  <a:gd name="connsiteX36" fmla="*/ 680206 w 1088878"/>
                  <a:gd name="connsiteY36" fmla="*/ 556781 h 1055963"/>
                  <a:gd name="connsiteX37" fmla="*/ 666492 w 1088878"/>
                  <a:gd name="connsiteY37" fmla="*/ 543067 h 1055963"/>
                  <a:gd name="connsiteX38" fmla="*/ 608895 w 1088878"/>
                  <a:gd name="connsiteY38" fmla="*/ 540325 h 1055963"/>
                  <a:gd name="connsiteX39" fmla="*/ 589695 w 1088878"/>
                  <a:gd name="connsiteY39" fmla="*/ 532096 h 1055963"/>
                  <a:gd name="connsiteX40" fmla="*/ 554039 w 1088878"/>
                  <a:gd name="connsiteY40" fmla="*/ 493697 h 1055963"/>
                  <a:gd name="connsiteX41" fmla="*/ 554039 w 1088878"/>
                  <a:gd name="connsiteY41" fmla="*/ 436099 h 1055963"/>
                  <a:gd name="connsiteX42" fmla="*/ 677464 w 1088878"/>
                  <a:gd name="connsiteY42" fmla="*/ 436099 h 1055963"/>
                  <a:gd name="connsiteX43" fmla="*/ 732319 w 1088878"/>
                  <a:gd name="connsiteY43" fmla="*/ 381244 h 1055963"/>
                  <a:gd name="connsiteX44" fmla="*/ 732319 w 1088878"/>
                  <a:gd name="connsiteY44" fmla="*/ 340103 h 1055963"/>
                  <a:gd name="connsiteX45" fmla="*/ 617123 w 1088878"/>
                  <a:gd name="connsiteY45" fmla="*/ 194736 h 1055963"/>
                  <a:gd name="connsiteX46" fmla="*/ 652778 w 1088878"/>
                  <a:gd name="connsiteY46" fmla="*/ 112453 h 1055963"/>
                  <a:gd name="connsiteX47" fmla="*/ 540326 w 1088878"/>
                  <a:gd name="connsiteY47" fmla="*/ 0 h 1055963"/>
                  <a:gd name="connsiteX48" fmla="*/ 427873 w 1088878"/>
                  <a:gd name="connsiteY48" fmla="*/ 112453 h 1055963"/>
                  <a:gd name="connsiteX49" fmla="*/ 463528 w 1088878"/>
                  <a:gd name="connsiteY49" fmla="*/ 194736 h 1055963"/>
                  <a:gd name="connsiteX50" fmla="*/ 427873 w 1088878"/>
                  <a:gd name="connsiteY50" fmla="*/ 208450 h 1055963"/>
                  <a:gd name="connsiteX51" fmla="*/ 419643 w 1088878"/>
                  <a:gd name="connsiteY51" fmla="*/ 230392 h 1055963"/>
                  <a:gd name="connsiteX52" fmla="*/ 441587 w 1088878"/>
                  <a:gd name="connsiteY52" fmla="*/ 238621 h 1055963"/>
                  <a:gd name="connsiteX53" fmla="*/ 493698 w 1088878"/>
                  <a:gd name="connsiteY53" fmla="*/ 224907 h 1055963"/>
                  <a:gd name="connsiteX54" fmla="*/ 581467 w 1088878"/>
                  <a:gd name="connsiteY54" fmla="*/ 224907 h 1055963"/>
                  <a:gd name="connsiteX55" fmla="*/ 696664 w 1088878"/>
                  <a:gd name="connsiteY55" fmla="*/ 340103 h 1055963"/>
                  <a:gd name="connsiteX56" fmla="*/ 696664 w 1088878"/>
                  <a:gd name="connsiteY56" fmla="*/ 381244 h 1055963"/>
                  <a:gd name="connsiteX57" fmla="*/ 674722 w 1088878"/>
                  <a:gd name="connsiteY57" fmla="*/ 403186 h 1055963"/>
                  <a:gd name="connsiteX58" fmla="*/ 650036 w 1088878"/>
                  <a:gd name="connsiteY58" fmla="*/ 403186 h 1055963"/>
                  <a:gd name="connsiteX59" fmla="*/ 650036 w 1088878"/>
                  <a:gd name="connsiteY59" fmla="*/ 353817 h 1055963"/>
                  <a:gd name="connsiteX60" fmla="*/ 633580 w 1088878"/>
                  <a:gd name="connsiteY60" fmla="*/ 337360 h 1055963"/>
                  <a:gd name="connsiteX61" fmla="*/ 617123 w 1088878"/>
                  <a:gd name="connsiteY61" fmla="*/ 353817 h 1055963"/>
                  <a:gd name="connsiteX62" fmla="*/ 617123 w 1088878"/>
                  <a:gd name="connsiteY62" fmla="*/ 403186 h 1055963"/>
                  <a:gd name="connsiteX63" fmla="*/ 455300 w 1088878"/>
                  <a:gd name="connsiteY63" fmla="*/ 403186 h 1055963"/>
                  <a:gd name="connsiteX64" fmla="*/ 455300 w 1088878"/>
                  <a:gd name="connsiteY64" fmla="*/ 353817 h 1055963"/>
                  <a:gd name="connsiteX65" fmla="*/ 438843 w 1088878"/>
                  <a:gd name="connsiteY65" fmla="*/ 337360 h 1055963"/>
                  <a:gd name="connsiteX66" fmla="*/ 422387 w 1088878"/>
                  <a:gd name="connsiteY66" fmla="*/ 353817 h 1055963"/>
                  <a:gd name="connsiteX67" fmla="*/ 422387 w 1088878"/>
                  <a:gd name="connsiteY67" fmla="*/ 403186 h 1055963"/>
                  <a:gd name="connsiteX68" fmla="*/ 403187 w 1088878"/>
                  <a:gd name="connsiteY68" fmla="*/ 403186 h 1055963"/>
                  <a:gd name="connsiteX69" fmla="*/ 381245 w 1088878"/>
                  <a:gd name="connsiteY69" fmla="*/ 381244 h 1055963"/>
                  <a:gd name="connsiteX70" fmla="*/ 381245 w 1088878"/>
                  <a:gd name="connsiteY70" fmla="*/ 340103 h 1055963"/>
                  <a:gd name="connsiteX71" fmla="*/ 397701 w 1088878"/>
                  <a:gd name="connsiteY71" fmla="*/ 282505 h 1055963"/>
                  <a:gd name="connsiteX72" fmla="*/ 392215 w 1088878"/>
                  <a:gd name="connsiteY72" fmla="*/ 260562 h 1055963"/>
                  <a:gd name="connsiteX73" fmla="*/ 370274 w 1088878"/>
                  <a:gd name="connsiteY73" fmla="*/ 266048 h 1055963"/>
                  <a:gd name="connsiteX74" fmla="*/ 351074 w 1088878"/>
                  <a:gd name="connsiteY74" fmla="*/ 340103 h 1055963"/>
                  <a:gd name="connsiteX75" fmla="*/ 351074 w 1088878"/>
                  <a:gd name="connsiteY75" fmla="*/ 381244 h 1055963"/>
                  <a:gd name="connsiteX76" fmla="*/ 405929 w 1088878"/>
                  <a:gd name="connsiteY76" fmla="*/ 436099 h 1055963"/>
                  <a:gd name="connsiteX77" fmla="*/ 529354 w 1088878"/>
                  <a:gd name="connsiteY77" fmla="*/ 436099 h 1055963"/>
                  <a:gd name="connsiteX78" fmla="*/ 529354 w 1088878"/>
                  <a:gd name="connsiteY78" fmla="*/ 493697 h 1055963"/>
                  <a:gd name="connsiteX79" fmla="*/ 493698 w 1088878"/>
                  <a:gd name="connsiteY79" fmla="*/ 532096 h 1055963"/>
                  <a:gd name="connsiteX80" fmla="*/ 474498 w 1088878"/>
                  <a:gd name="connsiteY80" fmla="*/ 540325 h 1055963"/>
                  <a:gd name="connsiteX81" fmla="*/ 416901 w 1088878"/>
                  <a:gd name="connsiteY81" fmla="*/ 543067 h 1055963"/>
                  <a:gd name="connsiteX82" fmla="*/ 403187 w 1088878"/>
                  <a:gd name="connsiteY82" fmla="*/ 556781 h 1055963"/>
                  <a:gd name="connsiteX83" fmla="*/ 400445 w 1088878"/>
                  <a:gd name="connsiteY83" fmla="*/ 614379 h 1055963"/>
                  <a:gd name="connsiteX84" fmla="*/ 392215 w 1088878"/>
                  <a:gd name="connsiteY84" fmla="*/ 633578 h 1055963"/>
                  <a:gd name="connsiteX85" fmla="*/ 353818 w 1088878"/>
                  <a:gd name="connsiteY85" fmla="*/ 674720 h 1055963"/>
                  <a:gd name="connsiteX86" fmla="*/ 353818 w 1088878"/>
                  <a:gd name="connsiteY86" fmla="*/ 696662 h 1055963"/>
                  <a:gd name="connsiteX87" fmla="*/ 392215 w 1088878"/>
                  <a:gd name="connsiteY87" fmla="*/ 737803 h 1055963"/>
                  <a:gd name="connsiteX88" fmla="*/ 397701 w 1088878"/>
                  <a:gd name="connsiteY88" fmla="*/ 754260 h 1055963"/>
                  <a:gd name="connsiteX89" fmla="*/ 285248 w 1088878"/>
                  <a:gd name="connsiteY89" fmla="*/ 820086 h 1055963"/>
                  <a:gd name="connsiteX90" fmla="*/ 268791 w 1088878"/>
                  <a:gd name="connsiteY90" fmla="*/ 814601 h 1055963"/>
                  <a:gd name="connsiteX91" fmla="*/ 304448 w 1088878"/>
                  <a:gd name="connsiteY91" fmla="*/ 732318 h 1055963"/>
                  <a:gd name="connsiteX92" fmla="*/ 191994 w 1088878"/>
                  <a:gd name="connsiteY92" fmla="*/ 619864 h 1055963"/>
                  <a:gd name="connsiteX93" fmla="*/ 79541 w 1088878"/>
                  <a:gd name="connsiteY93" fmla="*/ 732318 h 1055963"/>
                  <a:gd name="connsiteX94" fmla="*/ 115197 w 1088878"/>
                  <a:gd name="connsiteY94" fmla="*/ 814601 h 1055963"/>
                  <a:gd name="connsiteX95" fmla="*/ 0 w 1088878"/>
                  <a:gd name="connsiteY95" fmla="*/ 959967 h 1055963"/>
                  <a:gd name="connsiteX96" fmla="*/ 0 w 1088878"/>
                  <a:gd name="connsiteY96" fmla="*/ 1001108 h 1055963"/>
                  <a:gd name="connsiteX97" fmla="*/ 54855 w 1088878"/>
                  <a:gd name="connsiteY97" fmla="*/ 1055964 h 1055963"/>
                  <a:gd name="connsiteX98" fmla="*/ 331876 w 1088878"/>
                  <a:gd name="connsiteY98" fmla="*/ 1055964 h 1055963"/>
                  <a:gd name="connsiteX99" fmla="*/ 386731 w 1088878"/>
                  <a:gd name="connsiteY99" fmla="*/ 1001108 h 1055963"/>
                  <a:gd name="connsiteX100" fmla="*/ 386731 w 1088878"/>
                  <a:gd name="connsiteY100" fmla="*/ 959967 h 1055963"/>
                  <a:gd name="connsiteX101" fmla="*/ 320904 w 1088878"/>
                  <a:gd name="connsiteY101" fmla="*/ 836542 h 1055963"/>
                  <a:gd name="connsiteX102" fmla="*/ 392215 w 1088878"/>
                  <a:gd name="connsiteY102" fmla="*/ 795401 h 1055963"/>
                  <a:gd name="connsiteX103" fmla="*/ 403187 w 1088878"/>
                  <a:gd name="connsiteY103" fmla="*/ 817343 h 1055963"/>
                  <a:gd name="connsiteX104" fmla="*/ 416901 w 1088878"/>
                  <a:gd name="connsiteY104" fmla="*/ 831057 h 1055963"/>
                  <a:gd name="connsiteX105" fmla="*/ 474498 w 1088878"/>
                  <a:gd name="connsiteY105" fmla="*/ 833800 h 1055963"/>
                  <a:gd name="connsiteX106" fmla="*/ 493698 w 1088878"/>
                  <a:gd name="connsiteY106" fmla="*/ 842028 h 1055963"/>
                  <a:gd name="connsiteX107" fmla="*/ 534840 w 1088878"/>
                  <a:gd name="connsiteY107" fmla="*/ 880427 h 1055963"/>
                  <a:gd name="connsiteX108" fmla="*/ 554039 w 1088878"/>
                  <a:gd name="connsiteY108" fmla="*/ 880427 h 1055963"/>
                  <a:gd name="connsiteX109" fmla="*/ 595181 w 1088878"/>
                  <a:gd name="connsiteY109" fmla="*/ 842028 h 1055963"/>
                  <a:gd name="connsiteX110" fmla="*/ 614381 w 1088878"/>
                  <a:gd name="connsiteY110" fmla="*/ 833800 h 1055963"/>
                  <a:gd name="connsiteX111" fmla="*/ 671978 w 1088878"/>
                  <a:gd name="connsiteY111" fmla="*/ 831057 h 1055963"/>
                  <a:gd name="connsiteX112" fmla="*/ 685692 w 1088878"/>
                  <a:gd name="connsiteY112" fmla="*/ 817343 h 1055963"/>
                  <a:gd name="connsiteX113" fmla="*/ 696664 w 1088878"/>
                  <a:gd name="connsiteY113" fmla="*/ 795401 h 1055963"/>
                  <a:gd name="connsiteX114" fmla="*/ 767975 w 1088878"/>
                  <a:gd name="connsiteY114" fmla="*/ 836542 h 1055963"/>
                  <a:gd name="connsiteX115" fmla="*/ 702149 w 1088878"/>
                  <a:gd name="connsiteY115" fmla="*/ 959967 h 1055963"/>
                  <a:gd name="connsiteX116" fmla="*/ 702149 w 1088878"/>
                  <a:gd name="connsiteY116" fmla="*/ 1001108 h 1055963"/>
                  <a:gd name="connsiteX117" fmla="*/ 757005 w 1088878"/>
                  <a:gd name="connsiteY117" fmla="*/ 1055964 h 1055963"/>
                  <a:gd name="connsiteX118" fmla="*/ 1034024 w 1088878"/>
                  <a:gd name="connsiteY118" fmla="*/ 1055964 h 1055963"/>
                  <a:gd name="connsiteX119" fmla="*/ 1088879 w 1088878"/>
                  <a:gd name="connsiteY119" fmla="*/ 1001108 h 1055963"/>
                  <a:gd name="connsiteX120" fmla="*/ 1088879 w 1088878"/>
                  <a:gd name="connsiteY120" fmla="*/ 959967 h 1055963"/>
                  <a:gd name="connsiteX121" fmla="*/ 1066937 w 1088878"/>
                  <a:gd name="connsiteY121" fmla="*/ 880427 h 1055963"/>
                  <a:gd name="connsiteX122" fmla="*/ 1066937 w 1088878"/>
                  <a:gd name="connsiteY122" fmla="*/ 880427 h 1055963"/>
                  <a:gd name="connsiteX123" fmla="*/ 463528 w 1088878"/>
                  <a:gd name="connsiteY123" fmla="*/ 112453 h 1055963"/>
                  <a:gd name="connsiteX124" fmla="*/ 543068 w 1088878"/>
                  <a:gd name="connsiteY124" fmla="*/ 32913 h 1055963"/>
                  <a:gd name="connsiteX125" fmla="*/ 622609 w 1088878"/>
                  <a:gd name="connsiteY125" fmla="*/ 112453 h 1055963"/>
                  <a:gd name="connsiteX126" fmla="*/ 559525 w 1088878"/>
                  <a:gd name="connsiteY126" fmla="*/ 189251 h 1055963"/>
                  <a:gd name="connsiteX127" fmla="*/ 529354 w 1088878"/>
                  <a:gd name="connsiteY127" fmla="*/ 189251 h 1055963"/>
                  <a:gd name="connsiteX128" fmla="*/ 463528 w 1088878"/>
                  <a:gd name="connsiteY128" fmla="*/ 112453 h 1055963"/>
                  <a:gd name="connsiteX129" fmla="*/ 463528 w 1088878"/>
                  <a:gd name="connsiteY129" fmla="*/ 112453 h 1055963"/>
                  <a:gd name="connsiteX130" fmla="*/ 106969 w 1088878"/>
                  <a:gd name="connsiteY130" fmla="*/ 732318 h 1055963"/>
                  <a:gd name="connsiteX131" fmla="*/ 186508 w 1088878"/>
                  <a:gd name="connsiteY131" fmla="*/ 652778 h 1055963"/>
                  <a:gd name="connsiteX132" fmla="*/ 266049 w 1088878"/>
                  <a:gd name="connsiteY132" fmla="*/ 732318 h 1055963"/>
                  <a:gd name="connsiteX133" fmla="*/ 202965 w 1088878"/>
                  <a:gd name="connsiteY133" fmla="*/ 809115 h 1055963"/>
                  <a:gd name="connsiteX134" fmla="*/ 172794 w 1088878"/>
                  <a:gd name="connsiteY134" fmla="*/ 809115 h 1055963"/>
                  <a:gd name="connsiteX135" fmla="*/ 106969 w 1088878"/>
                  <a:gd name="connsiteY135" fmla="*/ 732318 h 1055963"/>
                  <a:gd name="connsiteX136" fmla="*/ 106969 w 1088878"/>
                  <a:gd name="connsiteY136" fmla="*/ 732318 h 1055963"/>
                  <a:gd name="connsiteX137" fmla="*/ 345590 w 1088878"/>
                  <a:gd name="connsiteY137" fmla="*/ 957224 h 1055963"/>
                  <a:gd name="connsiteX138" fmla="*/ 345590 w 1088878"/>
                  <a:gd name="connsiteY138" fmla="*/ 998366 h 1055963"/>
                  <a:gd name="connsiteX139" fmla="*/ 323646 w 1088878"/>
                  <a:gd name="connsiteY139" fmla="*/ 1020308 h 1055963"/>
                  <a:gd name="connsiteX140" fmla="*/ 298962 w 1088878"/>
                  <a:gd name="connsiteY140" fmla="*/ 1020308 h 1055963"/>
                  <a:gd name="connsiteX141" fmla="*/ 298962 w 1088878"/>
                  <a:gd name="connsiteY141" fmla="*/ 970938 h 1055963"/>
                  <a:gd name="connsiteX142" fmla="*/ 282505 w 1088878"/>
                  <a:gd name="connsiteY142" fmla="*/ 954481 h 1055963"/>
                  <a:gd name="connsiteX143" fmla="*/ 266049 w 1088878"/>
                  <a:gd name="connsiteY143" fmla="*/ 970938 h 1055963"/>
                  <a:gd name="connsiteX144" fmla="*/ 266049 w 1088878"/>
                  <a:gd name="connsiteY144" fmla="*/ 1020308 h 1055963"/>
                  <a:gd name="connsiteX145" fmla="*/ 104225 w 1088878"/>
                  <a:gd name="connsiteY145" fmla="*/ 1020308 h 1055963"/>
                  <a:gd name="connsiteX146" fmla="*/ 104225 w 1088878"/>
                  <a:gd name="connsiteY146" fmla="*/ 970938 h 1055963"/>
                  <a:gd name="connsiteX147" fmla="*/ 87769 w 1088878"/>
                  <a:gd name="connsiteY147" fmla="*/ 954481 h 1055963"/>
                  <a:gd name="connsiteX148" fmla="*/ 71313 w 1088878"/>
                  <a:gd name="connsiteY148" fmla="*/ 970938 h 1055963"/>
                  <a:gd name="connsiteX149" fmla="*/ 71313 w 1088878"/>
                  <a:gd name="connsiteY149" fmla="*/ 1020308 h 1055963"/>
                  <a:gd name="connsiteX150" fmla="*/ 46627 w 1088878"/>
                  <a:gd name="connsiteY150" fmla="*/ 1020308 h 1055963"/>
                  <a:gd name="connsiteX151" fmla="*/ 24686 w 1088878"/>
                  <a:gd name="connsiteY151" fmla="*/ 998366 h 1055963"/>
                  <a:gd name="connsiteX152" fmla="*/ 24686 w 1088878"/>
                  <a:gd name="connsiteY152" fmla="*/ 957224 h 1055963"/>
                  <a:gd name="connsiteX153" fmla="*/ 139882 w 1088878"/>
                  <a:gd name="connsiteY153" fmla="*/ 842028 h 1055963"/>
                  <a:gd name="connsiteX154" fmla="*/ 227649 w 1088878"/>
                  <a:gd name="connsiteY154" fmla="*/ 842028 h 1055963"/>
                  <a:gd name="connsiteX155" fmla="*/ 345590 w 1088878"/>
                  <a:gd name="connsiteY155" fmla="*/ 957224 h 1055963"/>
                  <a:gd name="connsiteX156" fmla="*/ 345590 w 1088878"/>
                  <a:gd name="connsiteY156" fmla="*/ 957224 h 1055963"/>
                  <a:gd name="connsiteX157" fmla="*/ 663750 w 1088878"/>
                  <a:gd name="connsiteY157" fmla="*/ 792659 h 1055963"/>
                  <a:gd name="connsiteX158" fmla="*/ 650036 w 1088878"/>
                  <a:gd name="connsiteY158" fmla="*/ 806372 h 1055963"/>
                  <a:gd name="connsiteX159" fmla="*/ 636322 w 1088878"/>
                  <a:gd name="connsiteY159" fmla="*/ 806372 h 1055963"/>
                  <a:gd name="connsiteX160" fmla="*/ 636322 w 1088878"/>
                  <a:gd name="connsiteY160" fmla="*/ 806372 h 1055963"/>
                  <a:gd name="connsiteX161" fmla="*/ 603409 w 1088878"/>
                  <a:gd name="connsiteY161" fmla="*/ 800887 h 1055963"/>
                  <a:gd name="connsiteX162" fmla="*/ 581467 w 1088878"/>
                  <a:gd name="connsiteY162" fmla="*/ 809115 h 1055963"/>
                  <a:gd name="connsiteX163" fmla="*/ 562267 w 1088878"/>
                  <a:gd name="connsiteY163" fmla="*/ 833800 h 1055963"/>
                  <a:gd name="connsiteX164" fmla="*/ 562267 w 1088878"/>
                  <a:gd name="connsiteY164" fmla="*/ 833800 h 1055963"/>
                  <a:gd name="connsiteX165" fmla="*/ 551297 w 1088878"/>
                  <a:gd name="connsiteY165" fmla="*/ 844771 h 1055963"/>
                  <a:gd name="connsiteX166" fmla="*/ 532098 w 1088878"/>
                  <a:gd name="connsiteY166" fmla="*/ 844771 h 1055963"/>
                  <a:gd name="connsiteX167" fmla="*/ 521126 w 1088878"/>
                  <a:gd name="connsiteY167" fmla="*/ 833800 h 1055963"/>
                  <a:gd name="connsiteX168" fmla="*/ 501926 w 1088878"/>
                  <a:gd name="connsiteY168" fmla="*/ 809115 h 1055963"/>
                  <a:gd name="connsiteX169" fmla="*/ 479984 w 1088878"/>
                  <a:gd name="connsiteY169" fmla="*/ 800887 h 1055963"/>
                  <a:gd name="connsiteX170" fmla="*/ 466270 w 1088878"/>
                  <a:gd name="connsiteY170" fmla="*/ 798144 h 1055963"/>
                  <a:gd name="connsiteX171" fmla="*/ 447071 w 1088878"/>
                  <a:gd name="connsiteY171" fmla="*/ 806372 h 1055963"/>
                  <a:gd name="connsiteX172" fmla="*/ 447071 w 1088878"/>
                  <a:gd name="connsiteY172" fmla="*/ 806372 h 1055963"/>
                  <a:gd name="connsiteX173" fmla="*/ 433357 w 1088878"/>
                  <a:gd name="connsiteY173" fmla="*/ 806372 h 1055963"/>
                  <a:gd name="connsiteX174" fmla="*/ 419643 w 1088878"/>
                  <a:gd name="connsiteY174" fmla="*/ 792659 h 1055963"/>
                  <a:gd name="connsiteX175" fmla="*/ 419643 w 1088878"/>
                  <a:gd name="connsiteY175" fmla="*/ 778945 h 1055963"/>
                  <a:gd name="connsiteX176" fmla="*/ 419643 w 1088878"/>
                  <a:gd name="connsiteY176" fmla="*/ 778945 h 1055963"/>
                  <a:gd name="connsiteX177" fmla="*/ 419643 w 1088878"/>
                  <a:gd name="connsiteY177" fmla="*/ 778945 h 1055963"/>
                  <a:gd name="connsiteX178" fmla="*/ 425129 w 1088878"/>
                  <a:gd name="connsiteY178" fmla="*/ 746032 h 1055963"/>
                  <a:gd name="connsiteX179" fmla="*/ 416901 w 1088878"/>
                  <a:gd name="connsiteY179" fmla="*/ 724089 h 1055963"/>
                  <a:gd name="connsiteX180" fmla="*/ 392215 w 1088878"/>
                  <a:gd name="connsiteY180" fmla="*/ 704890 h 1055963"/>
                  <a:gd name="connsiteX181" fmla="*/ 392215 w 1088878"/>
                  <a:gd name="connsiteY181" fmla="*/ 704890 h 1055963"/>
                  <a:gd name="connsiteX182" fmla="*/ 381245 w 1088878"/>
                  <a:gd name="connsiteY182" fmla="*/ 693919 h 1055963"/>
                  <a:gd name="connsiteX183" fmla="*/ 381245 w 1088878"/>
                  <a:gd name="connsiteY183" fmla="*/ 671977 h 1055963"/>
                  <a:gd name="connsiteX184" fmla="*/ 392215 w 1088878"/>
                  <a:gd name="connsiteY184" fmla="*/ 661006 h 1055963"/>
                  <a:gd name="connsiteX185" fmla="*/ 392215 w 1088878"/>
                  <a:gd name="connsiteY185" fmla="*/ 661006 h 1055963"/>
                  <a:gd name="connsiteX186" fmla="*/ 416901 w 1088878"/>
                  <a:gd name="connsiteY186" fmla="*/ 641807 h 1055963"/>
                  <a:gd name="connsiteX187" fmla="*/ 425129 w 1088878"/>
                  <a:gd name="connsiteY187" fmla="*/ 619864 h 1055963"/>
                  <a:gd name="connsiteX188" fmla="*/ 419643 w 1088878"/>
                  <a:gd name="connsiteY188" fmla="*/ 586951 h 1055963"/>
                  <a:gd name="connsiteX189" fmla="*/ 419643 w 1088878"/>
                  <a:gd name="connsiteY189" fmla="*/ 586951 h 1055963"/>
                  <a:gd name="connsiteX190" fmla="*/ 419643 w 1088878"/>
                  <a:gd name="connsiteY190" fmla="*/ 586951 h 1055963"/>
                  <a:gd name="connsiteX191" fmla="*/ 419643 w 1088878"/>
                  <a:gd name="connsiteY191" fmla="*/ 573238 h 1055963"/>
                  <a:gd name="connsiteX192" fmla="*/ 433357 w 1088878"/>
                  <a:gd name="connsiteY192" fmla="*/ 559524 h 1055963"/>
                  <a:gd name="connsiteX193" fmla="*/ 447071 w 1088878"/>
                  <a:gd name="connsiteY193" fmla="*/ 559524 h 1055963"/>
                  <a:gd name="connsiteX194" fmla="*/ 447071 w 1088878"/>
                  <a:gd name="connsiteY194" fmla="*/ 559524 h 1055963"/>
                  <a:gd name="connsiteX195" fmla="*/ 479984 w 1088878"/>
                  <a:gd name="connsiteY195" fmla="*/ 565009 h 1055963"/>
                  <a:gd name="connsiteX196" fmla="*/ 501926 w 1088878"/>
                  <a:gd name="connsiteY196" fmla="*/ 556781 h 1055963"/>
                  <a:gd name="connsiteX197" fmla="*/ 521126 w 1088878"/>
                  <a:gd name="connsiteY197" fmla="*/ 532096 h 1055963"/>
                  <a:gd name="connsiteX198" fmla="*/ 521126 w 1088878"/>
                  <a:gd name="connsiteY198" fmla="*/ 532096 h 1055963"/>
                  <a:gd name="connsiteX199" fmla="*/ 532098 w 1088878"/>
                  <a:gd name="connsiteY199" fmla="*/ 521125 h 1055963"/>
                  <a:gd name="connsiteX200" fmla="*/ 551297 w 1088878"/>
                  <a:gd name="connsiteY200" fmla="*/ 521125 h 1055963"/>
                  <a:gd name="connsiteX201" fmla="*/ 562267 w 1088878"/>
                  <a:gd name="connsiteY201" fmla="*/ 532096 h 1055963"/>
                  <a:gd name="connsiteX202" fmla="*/ 562267 w 1088878"/>
                  <a:gd name="connsiteY202" fmla="*/ 532096 h 1055963"/>
                  <a:gd name="connsiteX203" fmla="*/ 581467 w 1088878"/>
                  <a:gd name="connsiteY203" fmla="*/ 556781 h 1055963"/>
                  <a:gd name="connsiteX204" fmla="*/ 603409 w 1088878"/>
                  <a:gd name="connsiteY204" fmla="*/ 565009 h 1055963"/>
                  <a:gd name="connsiteX205" fmla="*/ 636322 w 1088878"/>
                  <a:gd name="connsiteY205" fmla="*/ 559524 h 1055963"/>
                  <a:gd name="connsiteX206" fmla="*/ 636322 w 1088878"/>
                  <a:gd name="connsiteY206" fmla="*/ 559524 h 1055963"/>
                  <a:gd name="connsiteX207" fmla="*/ 650036 w 1088878"/>
                  <a:gd name="connsiteY207" fmla="*/ 559524 h 1055963"/>
                  <a:gd name="connsiteX208" fmla="*/ 663750 w 1088878"/>
                  <a:gd name="connsiteY208" fmla="*/ 573238 h 1055963"/>
                  <a:gd name="connsiteX209" fmla="*/ 663750 w 1088878"/>
                  <a:gd name="connsiteY209" fmla="*/ 586951 h 1055963"/>
                  <a:gd name="connsiteX210" fmla="*/ 663750 w 1088878"/>
                  <a:gd name="connsiteY210" fmla="*/ 586951 h 1055963"/>
                  <a:gd name="connsiteX211" fmla="*/ 658264 w 1088878"/>
                  <a:gd name="connsiteY211" fmla="*/ 619864 h 1055963"/>
                  <a:gd name="connsiteX212" fmla="*/ 666492 w 1088878"/>
                  <a:gd name="connsiteY212" fmla="*/ 641807 h 1055963"/>
                  <a:gd name="connsiteX213" fmla="*/ 691178 w 1088878"/>
                  <a:gd name="connsiteY213" fmla="*/ 661006 h 1055963"/>
                  <a:gd name="connsiteX214" fmla="*/ 691178 w 1088878"/>
                  <a:gd name="connsiteY214" fmla="*/ 661006 h 1055963"/>
                  <a:gd name="connsiteX215" fmla="*/ 702149 w 1088878"/>
                  <a:gd name="connsiteY215" fmla="*/ 671977 h 1055963"/>
                  <a:gd name="connsiteX216" fmla="*/ 702149 w 1088878"/>
                  <a:gd name="connsiteY216" fmla="*/ 691176 h 1055963"/>
                  <a:gd name="connsiteX217" fmla="*/ 691178 w 1088878"/>
                  <a:gd name="connsiteY217" fmla="*/ 702147 h 1055963"/>
                  <a:gd name="connsiteX218" fmla="*/ 691178 w 1088878"/>
                  <a:gd name="connsiteY218" fmla="*/ 702147 h 1055963"/>
                  <a:gd name="connsiteX219" fmla="*/ 666492 w 1088878"/>
                  <a:gd name="connsiteY219" fmla="*/ 721347 h 1055963"/>
                  <a:gd name="connsiteX220" fmla="*/ 658264 w 1088878"/>
                  <a:gd name="connsiteY220" fmla="*/ 743289 h 1055963"/>
                  <a:gd name="connsiteX221" fmla="*/ 663750 w 1088878"/>
                  <a:gd name="connsiteY221" fmla="*/ 776202 h 1055963"/>
                  <a:gd name="connsiteX222" fmla="*/ 663750 w 1088878"/>
                  <a:gd name="connsiteY222" fmla="*/ 776202 h 1055963"/>
                  <a:gd name="connsiteX223" fmla="*/ 663750 w 1088878"/>
                  <a:gd name="connsiteY223" fmla="*/ 792659 h 1055963"/>
                  <a:gd name="connsiteX224" fmla="*/ 663750 w 1088878"/>
                  <a:gd name="connsiteY224" fmla="*/ 792659 h 1055963"/>
                  <a:gd name="connsiteX225" fmla="*/ 817344 w 1088878"/>
                  <a:gd name="connsiteY225" fmla="*/ 732318 h 1055963"/>
                  <a:gd name="connsiteX226" fmla="*/ 896885 w 1088878"/>
                  <a:gd name="connsiteY226" fmla="*/ 652778 h 1055963"/>
                  <a:gd name="connsiteX227" fmla="*/ 976426 w 1088878"/>
                  <a:gd name="connsiteY227" fmla="*/ 732318 h 1055963"/>
                  <a:gd name="connsiteX228" fmla="*/ 913341 w 1088878"/>
                  <a:gd name="connsiteY228" fmla="*/ 809115 h 1055963"/>
                  <a:gd name="connsiteX229" fmla="*/ 883171 w 1088878"/>
                  <a:gd name="connsiteY229" fmla="*/ 809115 h 1055963"/>
                  <a:gd name="connsiteX230" fmla="*/ 817344 w 1088878"/>
                  <a:gd name="connsiteY230" fmla="*/ 732318 h 1055963"/>
                  <a:gd name="connsiteX231" fmla="*/ 817344 w 1088878"/>
                  <a:gd name="connsiteY231" fmla="*/ 732318 h 10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1088878" h="1055963">
                    <a:moveTo>
                      <a:pt x="1066937" y="880427"/>
                    </a:moveTo>
                    <a:cubicBezTo>
                      <a:pt x="1061451" y="872198"/>
                      <a:pt x="1053223" y="869456"/>
                      <a:pt x="1044995" y="874941"/>
                    </a:cubicBezTo>
                    <a:cubicBezTo>
                      <a:pt x="1036766" y="880427"/>
                      <a:pt x="1034024" y="888655"/>
                      <a:pt x="1039510" y="896884"/>
                    </a:cubicBezTo>
                    <a:cubicBezTo>
                      <a:pt x="1050480" y="916083"/>
                      <a:pt x="1055965" y="935282"/>
                      <a:pt x="1055965" y="957224"/>
                    </a:cubicBezTo>
                    <a:lnTo>
                      <a:pt x="1055965" y="998366"/>
                    </a:lnTo>
                    <a:cubicBezTo>
                      <a:pt x="1055965" y="1009337"/>
                      <a:pt x="1044995" y="1020308"/>
                      <a:pt x="1034024" y="1020308"/>
                    </a:cubicBezTo>
                    <a:lnTo>
                      <a:pt x="1009338" y="1020308"/>
                    </a:lnTo>
                    <a:lnTo>
                      <a:pt x="1009338" y="970938"/>
                    </a:lnTo>
                    <a:cubicBezTo>
                      <a:pt x="1009338" y="962710"/>
                      <a:pt x="1001110" y="954481"/>
                      <a:pt x="992882" y="954481"/>
                    </a:cubicBezTo>
                    <a:cubicBezTo>
                      <a:pt x="984654" y="954481"/>
                      <a:pt x="976426" y="962710"/>
                      <a:pt x="976426" y="970938"/>
                    </a:cubicBezTo>
                    <a:lnTo>
                      <a:pt x="976426" y="1020308"/>
                    </a:lnTo>
                    <a:lnTo>
                      <a:pt x="814602" y="1020308"/>
                    </a:lnTo>
                    <a:lnTo>
                      <a:pt x="814602" y="970938"/>
                    </a:lnTo>
                    <a:cubicBezTo>
                      <a:pt x="814602" y="962710"/>
                      <a:pt x="806374" y="954481"/>
                      <a:pt x="798146" y="954481"/>
                    </a:cubicBezTo>
                    <a:cubicBezTo>
                      <a:pt x="789917" y="954481"/>
                      <a:pt x="781689" y="962710"/>
                      <a:pt x="781689" y="970938"/>
                    </a:cubicBezTo>
                    <a:lnTo>
                      <a:pt x="781689" y="1020308"/>
                    </a:lnTo>
                    <a:lnTo>
                      <a:pt x="757005" y="1020308"/>
                    </a:lnTo>
                    <a:cubicBezTo>
                      <a:pt x="746033" y="1020308"/>
                      <a:pt x="735061" y="1009337"/>
                      <a:pt x="735061" y="998366"/>
                    </a:cubicBezTo>
                    <a:lnTo>
                      <a:pt x="735061" y="957224"/>
                    </a:lnTo>
                    <a:cubicBezTo>
                      <a:pt x="735061" y="894141"/>
                      <a:pt x="787175" y="842028"/>
                      <a:pt x="850258" y="842028"/>
                    </a:cubicBezTo>
                    <a:lnTo>
                      <a:pt x="938027" y="842028"/>
                    </a:lnTo>
                    <a:cubicBezTo>
                      <a:pt x="954483" y="842028"/>
                      <a:pt x="973682" y="844771"/>
                      <a:pt x="987396" y="852999"/>
                    </a:cubicBezTo>
                    <a:cubicBezTo>
                      <a:pt x="995624" y="855742"/>
                      <a:pt x="1003854" y="852999"/>
                      <a:pt x="1009338" y="844771"/>
                    </a:cubicBezTo>
                    <a:cubicBezTo>
                      <a:pt x="1012082" y="836542"/>
                      <a:pt x="1009338" y="828315"/>
                      <a:pt x="1001110" y="822829"/>
                    </a:cubicBezTo>
                    <a:cubicBezTo>
                      <a:pt x="990140" y="817343"/>
                      <a:pt x="979168" y="814601"/>
                      <a:pt x="968197" y="811858"/>
                    </a:cubicBezTo>
                    <a:cubicBezTo>
                      <a:pt x="990140" y="792659"/>
                      <a:pt x="1003854" y="762488"/>
                      <a:pt x="1003854" y="729575"/>
                    </a:cubicBezTo>
                    <a:cubicBezTo>
                      <a:pt x="1003854" y="669234"/>
                      <a:pt x="954483" y="617122"/>
                      <a:pt x="891399" y="617122"/>
                    </a:cubicBezTo>
                    <a:cubicBezTo>
                      <a:pt x="831058" y="617122"/>
                      <a:pt x="778947" y="666491"/>
                      <a:pt x="778947" y="729575"/>
                    </a:cubicBezTo>
                    <a:cubicBezTo>
                      <a:pt x="778947" y="762488"/>
                      <a:pt x="792660" y="789916"/>
                      <a:pt x="814602" y="811858"/>
                    </a:cubicBezTo>
                    <a:cubicBezTo>
                      <a:pt x="809116" y="811858"/>
                      <a:pt x="803631" y="814601"/>
                      <a:pt x="798146" y="817343"/>
                    </a:cubicBezTo>
                    <a:lnTo>
                      <a:pt x="685692" y="751517"/>
                    </a:lnTo>
                    <a:cubicBezTo>
                      <a:pt x="688436" y="746032"/>
                      <a:pt x="691178" y="740546"/>
                      <a:pt x="691178" y="735060"/>
                    </a:cubicBezTo>
                    <a:cubicBezTo>
                      <a:pt x="713120" y="732318"/>
                      <a:pt x="729577" y="715861"/>
                      <a:pt x="729577" y="693919"/>
                    </a:cubicBezTo>
                    <a:lnTo>
                      <a:pt x="729577" y="674720"/>
                    </a:lnTo>
                    <a:cubicBezTo>
                      <a:pt x="729577" y="652778"/>
                      <a:pt x="713120" y="633578"/>
                      <a:pt x="691178" y="633578"/>
                    </a:cubicBezTo>
                    <a:cubicBezTo>
                      <a:pt x="688436" y="625350"/>
                      <a:pt x="685692" y="619864"/>
                      <a:pt x="682950" y="614379"/>
                    </a:cubicBezTo>
                    <a:cubicBezTo>
                      <a:pt x="696664" y="597922"/>
                      <a:pt x="696664" y="573238"/>
                      <a:pt x="680206" y="556781"/>
                    </a:cubicBezTo>
                    <a:lnTo>
                      <a:pt x="666492" y="543067"/>
                    </a:lnTo>
                    <a:cubicBezTo>
                      <a:pt x="650036" y="526611"/>
                      <a:pt x="625351" y="526611"/>
                      <a:pt x="608895" y="540325"/>
                    </a:cubicBezTo>
                    <a:cubicBezTo>
                      <a:pt x="603409" y="537582"/>
                      <a:pt x="595181" y="534839"/>
                      <a:pt x="589695" y="532096"/>
                    </a:cubicBezTo>
                    <a:cubicBezTo>
                      <a:pt x="586953" y="512897"/>
                      <a:pt x="573239" y="496440"/>
                      <a:pt x="554039" y="493697"/>
                    </a:cubicBezTo>
                    <a:lnTo>
                      <a:pt x="554039" y="436099"/>
                    </a:lnTo>
                    <a:lnTo>
                      <a:pt x="677464" y="436099"/>
                    </a:lnTo>
                    <a:cubicBezTo>
                      <a:pt x="707634" y="436099"/>
                      <a:pt x="732319" y="411414"/>
                      <a:pt x="732319" y="381244"/>
                    </a:cubicBezTo>
                    <a:lnTo>
                      <a:pt x="732319" y="340103"/>
                    </a:lnTo>
                    <a:cubicBezTo>
                      <a:pt x="732319" y="268791"/>
                      <a:pt x="682950" y="211193"/>
                      <a:pt x="617123" y="194736"/>
                    </a:cubicBezTo>
                    <a:cubicBezTo>
                      <a:pt x="639064" y="175537"/>
                      <a:pt x="652778" y="145366"/>
                      <a:pt x="652778" y="112453"/>
                    </a:cubicBezTo>
                    <a:cubicBezTo>
                      <a:pt x="652778" y="52113"/>
                      <a:pt x="603409" y="0"/>
                      <a:pt x="540326" y="0"/>
                    </a:cubicBezTo>
                    <a:cubicBezTo>
                      <a:pt x="479984" y="0"/>
                      <a:pt x="427873" y="49370"/>
                      <a:pt x="427873" y="112453"/>
                    </a:cubicBezTo>
                    <a:cubicBezTo>
                      <a:pt x="427873" y="145366"/>
                      <a:pt x="441587" y="172794"/>
                      <a:pt x="463528" y="194736"/>
                    </a:cubicBezTo>
                    <a:cubicBezTo>
                      <a:pt x="449815" y="197479"/>
                      <a:pt x="438843" y="202965"/>
                      <a:pt x="427873" y="208450"/>
                    </a:cubicBezTo>
                    <a:cubicBezTo>
                      <a:pt x="419643" y="211193"/>
                      <a:pt x="416901" y="222164"/>
                      <a:pt x="419643" y="230392"/>
                    </a:cubicBezTo>
                    <a:cubicBezTo>
                      <a:pt x="422387" y="238621"/>
                      <a:pt x="433357" y="241363"/>
                      <a:pt x="441587" y="238621"/>
                    </a:cubicBezTo>
                    <a:cubicBezTo>
                      <a:pt x="458042" y="230392"/>
                      <a:pt x="477242" y="224907"/>
                      <a:pt x="493698" y="224907"/>
                    </a:cubicBezTo>
                    <a:lnTo>
                      <a:pt x="581467" y="224907"/>
                    </a:lnTo>
                    <a:cubicBezTo>
                      <a:pt x="644550" y="224907"/>
                      <a:pt x="696664" y="277019"/>
                      <a:pt x="696664" y="340103"/>
                    </a:cubicBezTo>
                    <a:lnTo>
                      <a:pt x="696664" y="381244"/>
                    </a:lnTo>
                    <a:cubicBezTo>
                      <a:pt x="696664" y="392215"/>
                      <a:pt x="685692" y="403186"/>
                      <a:pt x="674722" y="403186"/>
                    </a:cubicBezTo>
                    <a:lnTo>
                      <a:pt x="650036" y="403186"/>
                    </a:lnTo>
                    <a:lnTo>
                      <a:pt x="650036" y="353817"/>
                    </a:lnTo>
                    <a:cubicBezTo>
                      <a:pt x="650036" y="345588"/>
                      <a:pt x="641808" y="337360"/>
                      <a:pt x="633580" y="337360"/>
                    </a:cubicBezTo>
                    <a:cubicBezTo>
                      <a:pt x="625351" y="337360"/>
                      <a:pt x="617123" y="345588"/>
                      <a:pt x="617123" y="353817"/>
                    </a:cubicBezTo>
                    <a:lnTo>
                      <a:pt x="617123" y="403186"/>
                    </a:lnTo>
                    <a:lnTo>
                      <a:pt x="455300" y="403186"/>
                    </a:lnTo>
                    <a:lnTo>
                      <a:pt x="455300" y="353817"/>
                    </a:lnTo>
                    <a:cubicBezTo>
                      <a:pt x="455300" y="345588"/>
                      <a:pt x="447071" y="337360"/>
                      <a:pt x="438843" y="337360"/>
                    </a:cubicBezTo>
                    <a:cubicBezTo>
                      <a:pt x="430615" y="337360"/>
                      <a:pt x="422387" y="345588"/>
                      <a:pt x="422387" y="353817"/>
                    </a:cubicBezTo>
                    <a:lnTo>
                      <a:pt x="422387" y="403186"/>
                    </a:lnTo>
                    <a:lnTo>
                      <a:pt x="403187" y="403186"/>
                    </a:lnTo>
                    <a:cubicBezTo>
                      <a:pt x="392215" y="403186"/>
                      <a:pt x="381245" y="392215"/>
                      <a:pt x="381245" y="381244"/>
                    </a:cubicBezTo>
                    <a:lnTo>
                      <a:pt x="381245" y="340103"/>
                    </a:lnTo>
                    <a:cubicBezTo>
                      <a:pt x="381245" y="320904"/>
                      <a:pt x="386731" y="298961"/>
                      <a:pt x="397701" y="282505"/>
                    </a:cubicBezTo>
                    <a:cubicBezTo>
                      <a:pt x="403187" y="274276"/>
                      <a:pt x="400445" y="266048"/>
                      <a:pt x="392215" y="260562"/>
                    </a:cubicBezTo>
                    <a:cubicBezTo>
                      <a:pt x="383987" y="255077"/>
                      <a:pt x="375759" y="257820"/>
                      <a:pt x="370274" y="266048"/>
                    </a:cubicBezTo>
                    <a:cubicBezTo>
                      <a:pt x="356560" y="287990"/>
                      <a:pt x="351074" y="312675"/>
                      <a:pt x="351074" y="340103"/>
                    </a:cubicBezTo>
                    <a:lnTo>
                      <a:pt x="351074" y="381244"/>
                    </a:lnTo>
                    <a:cubicBezTo>
                      <a:pt x="351074" y="411414"/>
                      <a:pt x="375759" y="436099"/>
                      <a:pt x="405929" y="436099"/>
                    </a:cubicBezTo>
                    <a:lnTo>
                      <a:pt x="529354" y="436099"/>
                    </a:lnTo>
                    <a:lnTo>
                      <a:pt x="529354" y="493697"/>
                    </a:lnTo>
                    <a:cubicBezTo>
                      <a:pt x="510156" y="496440"/>
                      <a:pt x="493698" y="512897"/>
                      <a:pt x="493698" y="532096"/>
                    </a:cubicBezTo>
                    <a:cubicBezTo>
                      <a:pt x="485470" y="534839"/>
                      <a:pt x="479984" y="537582"/>
                      <a:pt x="474498" y="540325"/>
                    </a:cubicBezTo>
                    <a:cubicBezTo>
                      <a:pt x="458042" y="526611"/>
                      <a:pt x="433357" y="526611"/>
                      <a:pt x="416901" y="543067"/>
                    </a:cubicBezTo>
                    <a:lnTo>
                      <a:pt x="403187" y="556781"/>
                    </a:lnTo>
                    <a:cubicBezTo>
                      <a:pt x="386731" y="573238"/>
                      <a:pt x="386731" y="597922"/>
                      <a:pt x="400445" y="614379"/>
                    </a:cubicBezTo>
                    <a:cubicBezTo>
                      <a:pt x="397701" y="619864"/>
                      <a:pt x="394959" y="628093"/>
                      <a:pt x="392215" y="633578"/>
                    </a:cubicBezTo>
                    <a:cubicBezTo>
                      <a:pt x="370274" y="636321"/>
                      <a:pt x="353818" y="652778"/>
                      <a:pt x="353818" y="674720"/>
                    </a:cubicBezTo>
                    <a:lnTo>
                      <a:pt x="353818" y="696662"/>
                    </a:lnTo>
                    <a:cubicBezTo>
                      <a:pt x="353818" y="718604"/>
                      <a:pt x="370274" y="737803"/>
                      <a:pt x="392215" y="737803"/>
                    </a:cubicBezTo>
                    <a:cubicBezTo>
                      <a:pt x="394959" y="743289"/>
                      <a:pt x="394959" y="748774"/>
                      <a:pt x="397701" y="754260"/>
                    </a:cubicBezTo>
                    <a:lnTo>
                      <a:pt x="285248" y="820086"/>
                    </a:lnTo>
                    <a:cubicBezTo>
                      <a:pt x="279763" y="817343"/>
                      <a:pt x="274277" y="817343"/>
                      <a:pt x="268791" y="814601"/>
                    </a:cubicBezTo>
                    <a:cubicBezTo>
                      <a:pt x="290734" y="795401"/>
                      <a:pt x="304448" y="765231"/>
                      <a:pt x="304448" y="732318"/>
                    </a:cubicBezTo>
                    <a:cubicBezTo>
                      <a:pt x="304448" y="671977"/>
                      <a:pt x="255077" y="619864"/>
                      <a:pt x="191994" y="619864"/>
                    </a:cubicBezTo>
                    <a:cubicBezTo>
                      <a:pt x="131653" y="619864"/>
                      <a:pt x="79541" y="669234"/>
                      <a:pt x="79541" y="732318"/>
                    </a:cubicBezTo>
                    <a:cubicBezTo>
                      <a:pt x="79541" y="765231"/>
                      <a:pt x="93255" y="792659"/>
                      <a:pt x="115197" y="814601"/>
                    </a:cubicBezTo>
                    <a:cubicBezTo>
                      <a:pt x="49369" y="828315"/>
                      <a:pt x="0" y="888655"/>
                      <a:pt x="0" y="959967"/>
                    </a:cubicBezTo>
                    <a:lnTo>
                      <a:pt x="0" y="1001108"/>
                    </a:lnTo>
                    <a:cubicBezTo>
                      <a:pt x="0" y="1031279"/>
                      <a:pt x="24686" y="1055964"/>
                      <a:pt x="54855" y="1055964"/>
                    </a:cubicBezTo>
                    <a:lnTo>
                      <a:pt x="331876" y="1055964"/>
                    </a:lnTo>
                    <a:cubicBezTo>
                      <a:pt x="362046" y="1055964"/>
                      <a:pt x="386731" y="1031279"/>
                      <a:pt x="386731" y="1001108"/>
                    </a:cubicBezTo>
                    <a:lnTo>
                      <a:pt x="386731" y="959967"/>
                    </a:lnTo>
                    <a:cubicBezTo>
                      <a:pt x="386731" y="910597"/>
                      <a:pt x="362046" y="863970"/>
                      <a:pt x="320904" y="836542"/>
                    </a:cubicBezTo>
                    <a:lnTo>
                      <a:pt x="392215" y="795401"/>
                    </a:lnTo>
                    <a:cubicBezTo>
                      <a:pt x="394959" y="803629"/>
                      <a:pt x="397701" y="811858"/>
                      <a:pt x="403187" y="817343"/>
                    </a:cubicBezTo>
                    <a:lnTo>
                      <a:pt x="416901" y="831057"/>
                    </a:lnTo>
                    <a:cubicBezTo>
                      <a:pt x="433357" y="847514"/>
                      <a:pt x="458042" y="847514"/>
                      <a:pt x="474498" y="833800"/>
                    </a:cubicBezTo>
                    <a:cubicBezTo>
                      <a:pt x="479984" y="836542"/>
                      <a:pt x="488212" y="839285"/>
                      <a:pt x="493698" y="842028"/>
                    </a:cubicBezTo>
                    <a:cubicBezTo>
                      <a:pt x="496442" y="863970"/>
                      <a:pt x="512898" y="880427"/>
                      <a:pt x="534840" y="880427"/>
                    </a:cubicBezTo>
                    <a:lnTo>
                      <a:pt x="554039" y="880427"/>
                    </a:lnTo>
                    <a:cubicBezTo>
                      <a:pt x="575981" y="880427"/>
                      <a:pt x="595181" y="863970"/>
                      <a:pt x="595181" y="842028"/>
                    </a:cubicBezTo>
                    <a:cubicBezTo>
                      <a:pt x="603409" y="839285"/>
                      <a:pt x="608895" y="836542"/>
                      <a:pt x="614381" y="833800"/>
                    </a:cubicBezTo>
                    <a:cubicBezTo>
                      <a:pt x="630837" y="847514"/>
                      <a:pt x="655522" y="847514"/>
                      <a:pt x="671978" y="831057"/>
                    </a:cubicBezTo>
                    <a:lnTo>
                      <a:pt x="685692" y="817343"/>
                    </a:lnTo>
                    <a:cubicBezTo>
                      <a:pt x="691178" y="811858"/>
                      <a:pt x="696664" y="803629"/>
                      <a:pt x="696664" y="795401"/>
                    </a:cubicBezTo>
                    <a:lnTo>
                      <a:pt x="767975" y="836542"/>
                    </a:lnTo>
                    <a:cubicBezTo>
                      <a:pt x="729577" y="863970"/>
                      <a:pt x="702149" y="907854"/>
                      <a:pt x="702149" y="959967"/>
                    </a:cubicBezTo>
                    <a:lnTo>
                      <a:pt x="702149" y="1001108"/>
                    </a:lnTo>
                    <a:cubicBezTo>
                      <a:pt x="702149" y="1031279"/>
                      <a:pt x="726833" y="1055964"/>
                      <a:pt x="757005" y="1055964"/>
                    </a:cubicBezTo>
                    <a:lnTo>
                      <a:pt x="1034024" y="1055964"/>
                    </a:lnTo>
                    <a:cubicBezTo>
                      <a:pt x="1064193" y="1055964"/>
                      <a:pt x="1088879" y="1031279"/>
                      <a:pt x="1088879" y="1001108"/>
                    </a:cubicBezTo>
                    <a:lnTo>
                      <a:pt x="1088879" y="959967"/>
                    </a:lnTo>
                    <a:cubicBezTo>
                      <a:pt x="1088879" y="929797"/>
                      <a:pt x="1080651" y="905112"/>
                      <a:pt x="1066937" y="880427"/>
                    </a:cubicBezTo>
                    <a:lnTo>
                      <a:pt x="1066937" y="880427"/>
                    </a:lnTo>
                    <a:close/>
                    <a:moveTo>
                      <a:pt x="463528" y="112453"/>
                    </a:moveTo>
                    <a:cubicBezTo>
                      <a:pt x="463528" y="68569"/>
                      <a:pt x="499184" y="32913"/>
                      <a:pt x="543068" y="32913"/>
                    </a:cubicBezTo>
                    <a:cubicBezTo>
                      <a:pt x="586953" y="32913"/>
                      <a:pt x="622609" y="68569"/>
                      <a:pt x="622609" y="112453"/>
                    </a:cubicBezTo>
                    <a:cubicBezTo>
                      <a:pt x="622609" y="150852"/>
                      <a:pt x="595181" y="183765"/>
                      <a:pt x="559525" y="189251"/>
                    </a:cubicBezTo>
                    <a:lnTo>
                      <a:pt x="529354" y="189251"/>
                    </a:lnTo>
                    <a:cubicBezTo>
                      <a:pt x="488212" y="183765"/>
                      <a:pt x="463528" y="150852"/>
                      <a:pt x="463528" y="112453"/>
                    </a:cubicBezTo>
                    <a:lnTo>
                      <a:pt x="463528" y="112453"/>
                    </a:lnTo>
                    <a:close/>
                    <a:moveTo>
                      <a:pt x="106969" y="732318"/>
                    </a:moveTo>
                    <a:cubicBezTo>
                      <a:pt x="106969" y="688434"/>
                      <a:pt x="142624" y="652778"/>
                      <a:pt x="186508" y="652778"/>
                    </a:cubicBezTo>
                    <a:cubicBezTo>
                      <a:pt x="230393" y="652778"/>
                      <a:pt x="266049" y="688434"/>
                      <a:pt x="266049" y="732318"/>
                    </a:cubicBezTo>
                    <a:cubicBezTo>
                      <a:pt x="266049" y="770716"/>
                      <a:pt x="238621" y="803629"/>
                      <a:pt x="202965" y="809115"/>
                    </a:cubicBezTo>
                    <a:lnTo>
                      <a:pt x="172794" y="809115"/>
                    </a:lnTo>
                    <a:cubicBezTo>
                      <a:pt x="134396" y="803629"/>
                      <a:pt x="106969" y="770716"/>
                      <a:pt x="106969" y="732318"/>
                    </a:cubicBezTo>
                    <a:lnTo>
                      <a:pt x="106969" y="732318"/>
                    </a:lnTo>
                    <a:close/>
                    <a:moveTo>
                      <a:pt x="345590" y="957224"/>
                    </a:moveTo>
                    <a:lnTo>
                      <a:pt x="345590" y="998366"/>
                    </a:lnTo>
                    <a:cubicBezTo>
                      <a:pt x="345590" y="1009337"/>
                      <a:pt x="334618" y="1020308"/>
                      <a:pt x="323646" y="1020308"/>
                    </a:cubicBezTo>
                    <a:lnTo>
                      <a:pt x="298962" y="1020308"/>
                    </a:lnTo>
                    <a:lnTo>
                      <a:pt x="298962" y="970938"/>
                    </a:lnTo>
                    <a:cubicBezTo>
                      <a:pt x="298962" y="962710"/>
                      <a:pt x="290734" y="954481"/>
                      <a:pt x="282505" y="954481"/>
                    </a:cubicBezTo>
                    <a:cubicBezTo>
                      <a:pt x="274277" y="954481"/>
                      <a:pt x="266049" y="962710"/>
                      <a:pt x="266049" y="970938"/>
                    </a:cubicBezTo>
                    <a:lnTo>
                      <a:pt x="266049" y="1020308"/>
                    </a:lnTo>
                    <a:lnTo>
                      <a:pt x="104225" y="1020308"/>
                    </a:lnTo>
                    <a:lnTo>
                      <a:pt x="104225" y="970938"/>
                    </a:lnTo>
                    <a:cubicBezTo>
                      <a:pt x="104225" y="962710"/>
                      <a:pt x="95997" y="954481"/>
                      <a:pt x="87769" y="954481"/>
                    </a:cubicBezTo>
                    <a:cubicBezTo>
                      <a:pt x="79541" y="954481"/>
                      <a:pt x="71313" y="962710"/>
                      <a:pt x="71313" y="970938"/>
                    </a:cubicBezTo>
                    <a:lnTo>
                      <a:pt x="71313" y="1020308"/>
                    </a:lnTo>
                    <a:lnTo>
                      <a:pt x="46627" y="1020308"/>
                    </a:lnTo>
                    <a:cubicBezTo>
                      <a:pt x="35656" y="1020308"/>
                      <a:pt x="24686" y="1009337"/>
                      <a:pt x="24686" y="998366"/>
                    </a:cubicBezTo>
                    <a:lnTo>
                      <a:pt x="24686" y="957224"/>
                    </a:lnTo>
                    <a:cubicBezTo>
                      <a:pt x="24686" y="894141"/>
                      <a:pt x="76797" y="842028"/>
                      <a:pt x="139882" y="842028"/>
                    </a:cubicBezTo>
                    <a:lnTo>
                      <a:pt x="227649" y="842028"/>
                    </a:lnTo>
                    <a:cubicBezTo>
                      <a:pt x="293476" y="842028"/>
                      <a:pt x="345590" y="894141"/>
                      <a:pt x="345590" y="957224"/>
                    </a:cubicBezTo>
                    <a:lnTo>
                      <a:pt x="345590" y="957224"/>
                    </a:lnTo>
                    <a:close/>
                    <a:moveTo>
                      <a:pt x="663750" y="792659"/>
                    </a:moveTo>
                    <a:lnTo>
                      <a:pt x="650036" y="806372"/>
                    </a:lnTo>
                    <a:cubicBezTo>
                      <a:pt x="647294" y="809115"/>
                      <a:pt x="639064" y="809115"/>
                      <a:pt x="636322" y="806372"/>
                    </a:cubicBezTo>
                    <a:lnTo>
                      <a:pt x="636322" y="806372"/>
                    </a:lnTo>
                    <a:cubicBezTo>
                      <a:pt x="628094" y="798144"/>
                      <a:pt x="614381" y="795401"/>
                      <a:pt x="603409" y="800887"/>
                    </a:cubicBezTo>
                    <a:cubicBezTo>
                      <a:pt x="597923" y="803629"/>
                      <a:pt x="589695" y="806372"/>
                      <a:pt x="581467" y="809115"/>
                    </a:cubicBezTo>
                    <a:cubicBezTo>
                      <a:pt x="570495" y="811858"/>
                      <a:pt x="562267" y="822829"/>
                      <a:pt x="562267" y="833800"/>
                    </a:cubicBezTo>
                    <a:cubicBezTo>
                      <a:pt x="562267" y="833800"/>
                      <a:pt x="562267" y="833800"/>
                      <a:pt x="562267" y="833800"/>
                    </a:cubicBezTo>
                    <a:cubicBezTo>
                      <a:pt x="562267" y="839285"/>
                      <a:pt x="556781" y="844771"/>
                      <a:pt x="551297" y="844771"/>
                    </a:cubicBezTo>
                    <a:lnTo>
                      <a:pt x="532098" y="844771"/>
                    </a:lnTo>
                    <a:cubicBezTo>
                      <a:pt x="521126" y="844771"/>
                      <a:pt x="521126" y="833800"/>
                      <a:pt x="521126" y="833800"/>
                    </a:cubicBezTo>
                    <a:cubicBezTo>
                      <a:pt x="521126" y="822829"/>
                      <a:pt x="512898" y="811858"/>
                      <a:pt x="501926" y="809115"/>
                    </a:cubicBezTo>
                    <a:cubicBezTo>
                      <a:pt x="493698" y="806372"/>
                      <a:pt x="488212" y="803629"/>
                      <a:pt x="479984" y="800887"/>
                    </a:cubicBezTo>
                    <a:cubicBezTo>
                      <a:pt x="474498" y="798144"/>
                      <a:pt x="471756" y="798144"/>
                      <a:pt x="466270" y="798144"/>
                    </a:cubicBezTo>
                    <a:cubicBezTo>
                      <a:pt x="458042" y="798144"/>
                      <a:pt x="452557" y="800887"/>
                      <a:pt x="447071" y="806372"/>
                    </a:cubicBezTo>
                    <a:lnTo>
                      <a:pt x="447071" y="806372"/>
                    </a:lnTo>
                    <a:cubicBezTo>
                      <a:pt x="444329" y="809115"/>
                      <a:pt x="436101" y="809115"/>
                      <a:pt x="433357" y="806372"/>
                    </a:cubicBezTo>
                    <a:lnTo>
                      <a:pt x="419643" y="792659"/>
                    </a:lnTo>
                    <a:cubicBezTo>
                      <a:pt x="416901" y="789916"/>
                      <a:pt x="416901" y="781687"/>
                      <a:pt x="419643" y="778945"/>
                    </a:cubicBezTo>
                    <a:cubicBezTo>
                      <a:pt x="419643" y="778945"/>
                      <a:pt x="419643" y="778945"/>
                      <a:pt x="419643" y="778945"/>
                    </a:cubicBezTo>
                    <a:cubicBezTo>
                      <a:pt x="419643" y="778945"/>
                      <a:pt x="419643" y="778945"/>
                      <a:pt x="419643" y="778945"/>
                    </a:cubicBezTo>
                    <a:cubicBezTo>
                      <a:pt x="427873" y="770716"/>
                      <a:pt x="430615" y="757003"/>
                      <a:pt x="425129" y="746032"/>
                    </a:cubicBezTo>
                    <a:cubicBezTo>
                      <a:pt x="422387" y="740546"/>
                      <a:pt x="419643" y="732318"/>
                      <a:pt x="416901" y="724089"/>
                    </a:cubicBezTo>
                    <a:cubicBezTo>
                      <a:pt x="414159" y="713118"/>
                      <a:pt x="403187" y="704890"/>
                      <a:pt x="392215" y="704890"/>
                    </a:cubicBezTo>
                    <a:cubicBezTo>
                      <a:pt x="392215" y="704890"/>
                      <a:pt x="392215" y="704890"/>
                      <a:pt x="392215" y="704890"/>
                    </a:cubicBezTo>
                    <a:cubicBezTo>
                      <a:pt x="386731" y="704890"/>
                      <a:pt x="381245" y="699404"/>
                      <a:pt x="381245" y="693919"/>
                    </a:cubicBezTo>
                    <a:lnTo>
                      <a:pt x="381245" y="671977"/>
                    </a:lnTo>
                    <a:cubicBezTo>
                      <a:pt x="381245" y="666491"/>
                      <a:pt x="386731" y="661006"/>
                      <a:pt x="392215" y="661006"/>
                    </a:cubicBezTo>
                    <a:lnTo>
                      <a:pt x="392215" y="661006"/>
                    </a:lnTo>
                    <a:cubicBezTo>
                      <a:pt x="403187" y="661006"/>
                      <a:pt x="414159" y="652778"/>
                      <a:pt x="416901" y="641807"/>
                    </a:cubicBezTo>
                    <a:cubicBezTo>
                      <a:pt x="419643" y="633578"/>
                      <a:pt x="422387" y="628093"/>
                      <a:pt x="425129" y="619864"/>
                    </a:cubicBezTo>
                    <a:cubicBezTo>
                      <a:pt x="430615" y="608894"/>
                      <a:pt x="427873" y="595180"/>
                      <a:pt x="419643" y="586951"/>
                    </a:cubicBezTo>
                    <a:lnTo>
                      <a:pt x="419643" y="586951"/>
                    </a:lnTo>
                    <a:cubicBezTo>
                      <a:pt x="419643" y="586951"/>
                      <a:pt x="419643" y="586951"/>
                      <a:pt x="419643" y="586951"/>
                    </a:cubicBezTo>
                    <a:cubicBezTo>
                      <a:pt x="416901" y="584208"/>
                      <a:pt x="416901" y="575980"/>
                      <a:pt x="419643" y="573238"/>
                    </a:cubicBezTo>
                    <a:lnTo>
                      <a:pt x="433357" y="559524"/>
                    </a:lnTo>
                    <a:cubicBezTo>
                      <a:pt x="436101" y="556781"/>
                      <a:pt x="444329" y="556781"/>
                      <a:pt x="447071" y="559524"/>
                    </a:cubicBezTo>
                    <a:lnTo>
                      <a:pt x="447071" y="559524"/>
                    </a:lnTo>
                    <a:cubicBezTo>
                      <a:pt x="455300" y="567752"/>
                      <a:pt x="469014" y="570495"/>
                      <a:pt x="479984" y="565009"/>
                    </a:cubicBezTo>
                    <a:cubicBezTo>
                      <a:pt x="485470" y="562266"/>
                      <a:pt x="493698" y="559524"/>
                      <a:pt x="501926" y="556781"/>
                    </a:cubicBezTo>
                    <a:cubicBezTo>
                      <a:pt x="512898" y="554038"/>
                      <a:pt x="521126" y="543067"/>
                      <a:pt x="521126" y="532096"/>
                    </a:cubicBezTo>
                    <a:lnTo>
                      <a:pt x="521126" y="532096"/>
                    </a:lnTo>
                    <a:cubicBezTo>
                      <a:pt x="521126" y="526611"/>
                      <a:pt x="526612" y="521125"/>
                      <a:pt x="532098" y="521125"/>
                    </a:cubicBezTo>
                    <a:lnTo>
                      <a:pt x="551297" y="521125"/>
                    </a:lnTo>
                    <a:cubicBezTo>
                      <a:pt x="556781" y="521125"/>
                      <a:pt x="562267" y="526611"/>
                      <a:pt x="562267" y="532096"/>
                    </a:cubicBezTo>
                    <a:lnTo>
                      <a:pt x="562267" y="532096"/>
                    </a:lnTo>
                    <a:cubicBezTo>
                      <a:pt x="562267" y="543067"/>
                      <a:pt x="570495" y="554038"/>
                      <a:pt x="581467" y="556781"/>
                    </a:cubicBezTo>
                    <a:cubicBezTo>
                      <a:pt x="589695" y="559524"/>
                      <a:pt x="595181" y="562266"/>
                      <a:pt x="603409" y="565009"/>
                    </a:cubicBezTo>
                    <a:cubicBezTo>
                      <a:pt x="614381" y="570495"/>
                      <a:pt x="628094" y="567752"/>
                      <a:pt x="636322" y="559524"/>
                    </a:cubicBezTo>
                    <a:lnTo>
                      <a:pt x="636322" y="559524"/>
                    </a:lnTo>
                    <a:cubicBezTo>
                      <a:pt x="639064" y="556781"/>
                      <a:pt x="647294" y="556781"/>
                      <a:pt x="650036" y="559524"/>
                    </a:cubicBezTo>
                    <a:lnTo>
                      <a:pt x="663750" y="573238"/>
                    </a:lnTo>
                    <a:cubicBezTo>
                      <a:pt x="666492" y="575980"/>
                      <a:pt x="666492" y="584208"/>
                      <a:pt x="663750" y="586951"/>
                    </a:cubicBezTo>
                    <a:lnTo>
                      <a:pt x="663750" y="586951"/>
                    </a:lnTo>
                    <a:cubicBezTo>
                      <a:pt x="655522" y="595180"/>
                      <a:pt x="652778" y="608894"/>
                      <a:pt x="658264" y="619864"/>
                    </a:cubicBezTo>
                    <a:cubicBezTo>
                      <a:pt x="661008" y="625350"/>
                      <a:pt x="663750" y="633578"/>
                      <a:pt x="666492" y="641807"/>
                    </a:cubicBezTo>
                    <a:cubicBezTo>
                      <a:pt x="669236" y="652778"/>
                      <a:pt x="680206" y="661006"/>
                      <a:pt x="691178" y="661006"/>
                    </a:cubicBezTo>
                    <a:lnTo>
                      <a:pt x="691178" y="661006"/>
                    </a:lnTo>
                    <a:cubicBezTo>
                      <a:pt x="696664" y="661006"/>
                      <a:pt x="702149" y="666491"/>
                      <a:pt x="702149" y="671977"/>
                    </a:cubicBezTo>
                    <a:lnTo>
                      <a:pt x="702149" y="691176"/>
                    </a:lnTo>
                    <a:cubicBezTo>
                      <a:pt x="702149" y="696662"/>
                      <a:pt x="696664" y="702147"/>
                      <a:pt x="691178" y="702147"/>
                    </a:cubicBezTo>
                    <a:lnTo>
                      <a:pt x="691178" y="702147"/>
                    </a:lnTo>
                    <a:cubicBezTo>
                      <a:pt x="680206" y="702147"/>
                      <a:pt x="669236" y="710376"/>
                      <a:pt x="666492" y="721347"/>
                    </a:cubicBezTo>
                    <a:cubicBezTo>
                      <a:pt x="663750" y="729575"/>
                      <a:pt x="661008" y="735060"/>
                      <a:pt x="658264" y="743289"/>
                    </a:cubicBezTo>
                    <a:cubicBezTo>
                      <a:pt x="652778" y="754260"/>
                      <a:pt x="652778" y="765231"/>
                      <a:pt x="663750" y="776202"/>
                    </a:cubicBezTo>
                    <a:cubicBezTo>
                      <a:pt x="663750" y="776202"/>
                      <a:pt x="663750" y="776202"/>
                      <a:pt x="663750" y="776202"/>
                    </a:cubicBezTo>
                    <a:cubicBezTo>
                      <a:pt x="666492" y="781687"/>
                      <a:pt x="666492" y="789916"/>
                      <a:pt x="663750" y="792659"/>
                    </a:cubicBezTo>
                    <a:lnTo>
                      <a:pt x="663750" y="792659"/>
                    </a:lnTo>
                    <a:close/>
                    <a:moveTo>
                      <a:pt x="817344" y="732318"/>
                    </a:moveTo>
                    <a:cubicBezTo>
                      <a:pt x="817344" y="688434"/>
                      <a:pt x="853002" y="652778"/>
                      <a:pt x="896885" y="652778"/>
                    </a:cubicBezTo>
                    <a:cubicBezTo>
                      <a:pt x="940769" y="652778"/>
                      <a:pt x="976426" y="688434"/>
                      <a:pt x="976426" y="732318"/>
                    </a:cubicBezTo>
                    <a:cubicBezTo>
                      <a:pt x="976426" y="770716"/>
                      <a:pt x="948999" y="803629"/>
                      <a:pt x="913341" y="809115"/>
                    </a:cubicBezTo>
                    <a:lnTo>
                      <a:pt x="883171" y="809115"/>
                    </a:lnTo>
                    <a:cubicBezTo>
                      <a:pt x="842030" y="803629"/>
                      <a:pt x="817344" y="770716"/>
                      <a:pt x="817344" y="732318"/>
                    </a:cubicBezTo>
                    <a:lnTo>
                      <a:pt x="817344" y="732318"/>
                    </a:lnTo>
                    <a:close/>
                  </a:path>
                </a:pathLst>
              </a:custGeom>
              <a:solidFill>
                <a:srgbClr val="000000"/>
              </a:solidFill>
              <a:ln w="27426" cap="flat">
                <a:noFill/>
                <a:prstDash val="solid"/>
                <a:miter/>
              </a:ln>
            </p:spPr>
            <p:txBody>
              <a:bodyPr rtlCol="0" anchor="ctr"/>
              <a:lstStyle/>
              <a:p>
                <a:endParaRPr lang="en-US"/>
              </a:p>
            </p:txBody>
          </p:sp>
          <p:sp>
            <p:nvSpPr>
              <p:cNvPr id="39" name="Freeform 1051">
                <a:extLst>
                  <a:ext uri="{FF2B5EF4-FFF2-40B4-BE49-F238E27FC236}">
                    <a16:creationId xmlns:a16="http://schemas.microsoft.com/office/drawing/2014/main" id="{BE881814-E069-8E51-2527-0FAD1BF33634}"/>
                  </a:ext>
                </a:extLst>
              </p:cNvPr>
              <p:cNvSpPr/>
              <p:nvPr/>
            </p:nvSpPr>
            <p:spPr>
              <a:xfrm>
                <a:off x="5079678" y="2616076"/>
                <a:ext cx="148108" cy="148109"/>
              </a:xfrm>
              <a:custGeom>
                <a:avLst/>
                <a:gdLst>
                  <a:gd name="connsiteX0" fmla="*/ 74055 w 148108"/>
                  <a:gd name="connsiteY0" fmla="*/ 148109 h 148109"/>
                  <a:gd name="connsiteX1" fmla="*/ 0 w 148108"/>
                  <a:gd name="connsiteY1" fmla="*/ 74054 h 148109"/>
                  <a:gd name="connsiteX2" fmla="*/ 74055 w 148108"/>
                  <a:gd name="connsiteY2" fmla="*/ 0 h 148109"/>
                  <a:gd name="connsiteX3" fmla="*/ 148108 w 148108"/>
                  <a:gd name="connsiteY3" fmla="*/ 74054 h 148109"/>
                  <a:gd name="connsiteX4" fmla="*/ 74055 w 148108"/>
                  <a:gd name="connsiteY4" fmla="*/ 148109 h 148109"/>
                  <a:gd name="connsiteX5" fmla="*/ 74055 w 148108"/>
                  <a:gd name="connsiteY5" fmla="*/ 21942 h 148109"/>
                  <a:gd name="connsiteX6" fmla="*/ 24684 w 148108"/>
                  <a:gd name="connsiteY6" fmla="*/ 71312 h 148109"/>
                  <a:gd name="connsiteX7" fmla="*/ 74055 w 148108"/>
                  <a:gd name="connsiteY7" fmla="*/ 120682 h 148109"/>
                  <a:gd name="connsiteX8" fmla="*/ 123425 w 148108"/>
                  <a:gd name="connsiteY8" fmla="*/ 71312 h 148109"/>
                  <a:gd name="connsiteX9" fmla="*/ 74055 w 148108"/>
                  <a:gd name="connsiteY9" fmla="*/ 21942 h 14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108" h="148109">
                    <a:moveTo>
                      <a:pt x="74055" y="148109"/>
                    </a:moveTo>
                    <a:cubicBezTo>
                      <a:pt x="32914" y="148109"/>
                      <a:pt x="0" y="115196"/>
                      <a:pt x="0" y="74054"/>
                    </a:cubicBezTo>
                    <a:cubicBezTo>
                      <a:pt x="0" y="32913"/>
                      <a:pt x="32914" y="0"/>
                      <a:pt x="74055" y="0"/>
                    </a:cubicBezTo>
                    <a:cubicBezTo>
                      <a:pt x="115197" y="0"/>
                      <a:pt x="148108" y="32913"/>
                      <a:pt x="148108" y="74054"/>
                    </a:cubicBezTo>
                    <a:cubicBezTo>
                      <a:pt x="148108" y="115196"/>
                      <a:pt x="115197" y="148109"/>
                      <a:pt x="74055" y="148109"/>
                    </a:cubicBezTo>
                    <a:close/>
                    <a:moveTo>
                      <a:pt x="74055" y="21942"/>
                    </a:moveTo>
                    <a:cubicBezTo>
                      <a:pt x="46627" y="21942"/>
                      <a:pt x="24684" y="43884"/>
                      <a:pt x="24684" y="71312"/>
                    </a:cubicBezTo>
                    <a:cubicBezTo>
                      <a:pt x="24684" y="98740"/>
                      <a:pt x="46627" y="120682"/>
                      <a:pt x="74055" y="120682"/>
                    </a:cubicBezTo>
                    <a:cubicBezTo>
                      <a:pt x="101483" y="120682"/>
                      <a:pt x="123425" y="98740"/>
                      <a:pt x="123425" y="71312"/>
                    </a:cubicBezTo>
                    <a:cubicBezTo>
                      <a:pt x="123425" y="43884"/>
                      <a:pt x="101483" y="21942"/>
                      <a:pt x="74055" y="21942"/>
                    </a:cubicBezTo>
                    <a:close/>
                  </a:path>
                </a:pathLst>
              </a:custGeom>
              <a:solidFill>
                <a:srgbClr val="000000"/>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929822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A4BF6686-5E9E-8B2C-8809-DAAF79FEBEEA}"/>
              </a:ext>
            </a:extLst>
          </p:cNvPr>
          <p:cNvSpPr>
            <a:spLocks noGrp="1"/>
          </p:cNvSpPr>
          <p:nvPr>
            <p:ph type="body" sz="quarter" idx="16"/>
          </p:nvPr>
        </p:nvSpPr>
        <p:spPr/>
        <p:txBody>
          <a:bodyPr>
            <a:normAutofit lnSpcReduction="10000"/>
          </a:bodyPr>
          <a:lstStyle/>
          <a:p>
            <a:r>
              <a:rPr lang="en-GB" dirty="0"/>
              <a:t>Para </a:t>
            </a:r>
            <a:r>
              <a:rPr lang="en-GB" dirty="0" err="1"/>
              <a:t>llevar</a:t>
            </a:r>
            <a:endParaRPr lang="en-GB" dirty="0"/>
          </a:p>
        </p:txBody>
      </p:sp>
      <p:sp>
        <p:nvSpPr>
          <p:cNvPr id="4" name="Textfeld 3">
            <a:extLst>
              <a:ext uri="{FF2B5EF4-FFF2-40B4-BE49-F238E27FC236}">
                <a16:creationId xmlns:a16="http://schemas.microsoft.com/office/drawing/2014/main" id="{2DEF881C-360B-3B5E-F2BF-A96F306C4CD4}"/>
              </a:ext>
            </a:extLst>
          </p:cNvPr>
          <p:cNvSpPr txBox="1"/>
          <p:nvPr/>
        </p:nvSpPr>
        <p:spPr>
          <a:xfrm>
            <a:off x="228600" y="5440049"/>
            <a:ext cx="2056717" cy="307777"/>
          </a:xfrm>
          <a:prstGeom prst="rect">
            <a:avLst/>
          </a:prstGeom>
          <a:noFill/>
        </p:spPr>
        <p:txBody>
          <a:bodyPr wrap="none" rtlCol="0">
            <a:spAutoFit/>
          </a:bodyPr>
          <a:lstStyle/>
          <a:p>
            <a:r>
              <a:rPr lang="en-GB" sz="1400">
                <a:solidFill>
                  <a:srgbClr val="1188A3"/>
                </a:solidFill>
              </a:rPr>
              <a:t>Source: </a:t>
            </a:r>
            <a:r>
              <a:rPr lang="en-GB" sz="1400">
                <a:solidFill>
                  <a:srgbClr val="1188A3"/>
                </a:solidFill>
                <a:hlinkClick r:id="rId3">
                  <a:extLst>
                    <a:ext uri="{A12FA001-AC4F-418D-AE19-62706E023703}">
                      <ahyp:hlinkClr xmlns:ahyp="http://schemas.microsoft.com/office/drawing/2018/hyperlinkcolor" val="tx"/>
                    </a:ext>
                  </a:extLst>
                </a:hlinkClick>
              </a:rPr>
              <a:t>Sorrentino (2022)</a:t>
            </a:r>
            <a:endParaRPr lang="en-GB" sz="1400">
              <a:solidFill>
                <a:srgbClr val="1188A3"/>
              </a:solidFill>
            </a:endParaRPr>
          </a:p>
        </p:txBody>
      </p:sp>
      <p:graphicFrame>
        <p:nvGraphicFramePr>
          <p:cNvPr id="8" name="Textplatzhalter 1">
            <a:extLst>
              <a:ext uri="{FF2B5EF4-FFF2-40B4-BE49-F238E27FC236}">
                <a16:creationId xmlns:a16="http://schemas.microsoft.com/office/drawing/2014/main" id="{D8467B7A-4BA5-0B98-3FB3-1309F282795A}"/>
              </a:ext>
            </a:extLst>
          </p:cNvPr>
          <p:cNvGraphicFramePr/>
          <p:nvPr>
            <p:extLst>
              <p:ext uri="{D42A27DB-BD31-4B8C-83A1-F6EECF244321}">
                <p14:modId xmlns:p14="http://schemas.microsoft.com/office/powerpoint/2010/main" val="3719777420"/>
              </p:ext>
            </p:extLst>
          </p:nvPr>
        </p:nvGraphicFramePr>
        <p:xfrm>
          <a:off x="734714" y="1495148"/>
          <a:ext cx="10808102" cy="38677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311310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B26A0D1C-F0DF-B4DA-FC8A-DF604E87FFC7}"/>
              </a:ext>
            </a:extLst>
          </p:cNvPr>
          <p:cNvSpPr>
            <a:spLocks noGrp="1"/>
          </p:cNvSpPr>
          <p:nvPr>
            <p:ph type="body" sz="quarter" idx="27"/>
          </p:nvPr>
        </p:nvSpPr>
        <p:spPr>
          <a:xfrm>
            <a:off x="2568891" y="5874588"/>
            <a:ext cx="3704362" cy="361924"/>
          </a:xfrm>
        </p:spPr>
        <p:txBody>
          <a:bodyPr/>
          <a:lstStyle/>
          <a:p>
            <a:r>
              <a:rPr lang="en-GB">
                <a:solidFill>
                  <a:srgbClr val="1188A3"/>
                </a:solidFill>
                <a:hlinkClick r:id="rId2">
                  <a:extLst>
                    <a:ext uri="{A12FA001-AC4F-418D-AE19-62706E023703}">
                      <ahyp:hlinkClr xmlns:ahyp="http://schemas.microsoft.com/office/drawing/2018/hyperlinkcolor" val="tx"/>
                    </a:ext>
                  </a:extLst>
                </a:hlinkClick>
              </a:rPr>
              <a:t>www.innovatingfoodforsenior.eu</a:t>
            </a:r>
            <a:endParaRPr lang="en-GB">
              <a:solidFill>
                <a:srgbClr val="1188A3"/>
              </a:solidFill>
            </a:endParaRPr>
          </a:p>
          <a:p>
            <a:endParaRPr lang="en-GB">
              <a:solidFill>
                <a:srgbClr val="1188A3"/>
              </a:solidFill>
            </a:endParaRPr>
          </a:p>
        </p:txBody>
      </p:sp>
      <p:sp>
        <p:nvSpPr>
          <p:cNvPr id="5" name="Textplatzhalter 4">
            <a:extLst>
              <a:ext uri="{FF2B5EF4-FFF2-40B4-BE49-F238E27FC236}">
                <a16:creationId xmlns:a16="http://schemas.microsoft.com/office/drawing/2014/main" id="{0D773AA1-D58C-3680-DCA1-AAE589C012E4}"/>
              </a:ext>
            </a:extLst>
          </p:cNvPr>
          <p:cNvSpPr>
            <a:spLocks noGrp="1"/>
          </p:cNvSpPr>
          <p:nvPr>
            <p:ph type="body" sz="quarter" idx="19"/>
          </p:nvPr>
        </p:nvSpPr>
        <p:spPr>
          <a:xfrm>
            <a:off x="7513163" y="1515711"/>
            <a:ext cx="4449451" cy="4272613"/>
          </a:xfrm>
        </p:spPr>
        <p:txBody>
          <a:bodyPr>
            <a:normAutofit lnSpcReduction="10000"/>
          </a:bodyPr>
          <a:lstStyle/>
          <a:p>
            <a:pPr algn="ctr"/>
            <a:r>
              <a:rPr lang="es-ES" dirty="0"/>
              <a:t>Acaba de completar </a:t>
            </a:r>
            <a:r>
              <a:rPr lang="es-ES"/>
              <a:t>el curso de </a:t>
            </a:r>
            <a:r>
              <a:rPr lang="es-ES" dirty="0" err="1"/>
              <a:t>Innovating</a:t>
            </a:r>
            <a:r>
              <a:rPr lang="es-ES" dirty="0"/>
              <a:t> </a:t>
            </a:r>
            <a:r>
              <a:rPr lang="es-ES" dirty="0" err="1"/>
              <a:t>Food</a:t>
            </a:r>
            <a:r>
              <a:rPr lang="es-ES" dirty="0"/>
              <a:t> </a:t>
            </a:r>
            <a:r>
              <a:rPr lang="es-ES" dirty="0" err="1"/>
              <a:t>for</a:t>
            </a:r>
            <a:r>
              <a:rPr lang="es-ES" dirty="0"/>
              <a:t> Seniors. Esperamos que haya adquirido una visión de las oportunidades que ofrece este segmento del mercado de las personas mayores, que le inspire a tomar medidas y que pueda poner en práctica algunas de las estrategias sugeridas en su negocio. </a:t>
            </a:r>
          </a:p>
        </p:txBody>
      </p:sp>
      <p:sp>
        <p:nvSpPr>
          <p:cNvPr id="6" name="Textplatzhalter 5">
            <a:extLst>
              <a:ext uri="{FF2B5EF4-FFF2-40B4-BE49-F238E27FC236}">
                <a16:creationId xmlns:a16="http://schemas.microsoft.com/office/drawing/2014/main" id="{434C233E-1FD4-1CF9-7B92-6924959815F2}"/>
              </a:ext>
            </a:extLst>
          </p:cNvPr>
          <p:cNvSpPr>
            <a:spLocks noGrp="1"/>
          </p:cNvSpPr>
          <p:nvPr>
            <p:ph type="body" sz="quarter" idx="20"/>
          </p:nvPr>
        </p:nvSpPr>
        <p:spPr>
          <a:xfrm>
            <a:off x="8213620" y="676828"/>
            <a:ext cx="3195485" cy="837258"/>
          </a:xfrm>
        </p:spPr>
        <p:txBody>
          <a:bodyPr>
            <a:normAutofit fontScale="85000" lnSpcReduction="10000"/>
          </a:bodyPr>
          <a:lstStyle/>
          <a:p>
            <a:r>
              <a:rPr lang="en-GB" dirty="0"/>
              <a:t>¡Bien </a:t>
            </a:r>
            <a:r>
              <a:rPr lang="en-GB" dirty="0" err="1"/>
              <a:t>hecho</a:t>
            </a:r>
            <a:r>
              <a:rPr lang="en-GB" dirty="0"/>
              <a:t>!</a:t>
            </a:r>
          </a:p>
        </p:txBody>
      </p:sp>
    </p:spTree>
    <p:extLst>
      <p:ext uri="{BB962C8B-B14F-4D97-AF65-F5344CB8AC3E}">
        <p14:creationId xmlns:p14="http://schemas.microsoft.com/office/powerpoint/2010/main" val="2135880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D88BA3-85AE-4255-AE29-D86BB571445E}"/>
              </a:ext>
            </a:extLst>
          </p:cNvPr>
          <p:cNvSpPr>
            <a:spLocks noGrp="1"/>
          </p:cNvSpPr>
          <p:nvPr>
            <p:ph type="body" sz="quarter" idx="18"/>
          </p:nvPr>
        </p:nvSpPr>
        <p:spPr>
          <a:xfrm>
            <a:off x="1466491" y="1568289"/>
            <a:ext cx="5149970" cy="4525954"/>
          </a:xfrm>
        </p:spPr>
        <p:txBody>
          <a:bodyPr vert="horz" lIns="91440" tIns="45720" rIns="91440" bIns="45720" rtlCol="0" anchor="t">
            <a:normAutofit fontScale="92500"/>
          </a:bodyPr>
          <a:lstStyle/>
          <a:p>
            <a:pPr indent="0" algn="just"/>
            <a:r>
              <a:rPr lang="es-ES" dirty="0">
                <a:hlinkClick r:id="rId3"/>
              </a:rPr>
              <a:t>Foodnavigator</a:t>
            </a:r>
            <a:r>
              <a:rPr lang="es-ES" dirty="0"/>
              <a:t> plantea una interesante perspectiva sobre el curso futuro de la comercialización dirigida a los mayores en el mercado alimentario.</a:t>
            </a:r>
            <a:endParaRPr lang="en-GB" dirty="0">
              <a:cs typeface="Calibri" panose="020F0502020204030204"/>
            </a:endParaRPr>
          </a:p>
          <a:p>
            <a:pPr indent="0" algn="just"/>
            <a:r>
              <a:rPr lang="es-ES" sz="2400" dirty="0">
                <a:solidFill>
                  <a:srgbClr val="000000"/>
                </a:solidFill>
              </a:rPr>
              <a:t>Consideran que, en lo que respecta a las campañas de marketing de éxito, </a:t>
            </a:r>
            <a:r>
              <a:rPr lang="es-ES" sz="2400" b="1" dirty="0">
                <a:solidFill>
                  <a:srgbClr val="000000"/>
                </a:solidFill>
              </a:rPr>
              <a:t>la industria alimentaria haría bien en fijarse en cómo lo hacen las industrias </a:t>
            </a:r>
            <a:r>
              <a:rPr lang="es-ES" sz="2400" dirty="0">
                <a:solidFill>
                  <a:srgbClr val="000000"/>
                </a:solidFill>
              </a:rPr>
              <a:t>de la moda y los cosméticos, y quizás imitar sus tácticas de marketing.</a:t>
            </a:r>
            <a:endParaRPr lang="es-ES" sz="2400" dirty="0">
              <a:solidFill>
                <a:srgbClr val="000000"/>
              </a:solidFill>
              <a:cs typeface="Calibri" panose="020F0502020204030204"/>
            </a:endParaRPr>
          </a:p>
          <a:p>
            <a:pPr indent="0" algn="just"/>
            <a:r>
              <a:rPr lang="es-ES" dirty="0"/>
              <a:t>Al incorporar en sus anuncios a personas mayores que viven y disfrutan de su vida, atrae más al consumidor mayor.</a:t>
            </a:r>
            <a:endParaRPr lang="es-ES" dirty="0">
              <a:cs typeface="Calibri" panose="020F0502020204030204"/>
            </a:endParaRPr>
          </a:p>
        </p:txBody>
      </p:sp>
      <p:sp>
        <p:nvSpPr>
          <p:cNvPr id="4" name="Text Placeholder 3">
            <a:extLst>
              <a:ext uri="{FF2B5EF4-FFF2-40B4-BE49-F238E27FC236}">
                <a16:creationId xmlns:a16="http://schemas.microsoft.com/office/drawing/2014/main" id="{B0E15B9D-9081-445D-B0FA-42573E7811EF}"/>
              </a:ext>
            </a:extLst>
          </p:cNvPr>
          <p:cNvSpPr>
            <a:spLocks noGrp="1"/>
          </p:cNvSpPr>
          <p:nvPr>
            <p:ph type="body" sz="quarter" idx="16"/>
          </p:nvPr>
        </p:nvSpPr>
        <p:spPr>
          <a:xfrm>
            <a:off x="1718561" y="258418"/>
            <a:ext cx="4716425" cy="1113182"/>
          </a:xfrm>
        </p:spPr>
        <p:txBody>
          <a:bodyPr vert="horz" lIns="91440" tIns="45720" rIns="91440" bIns="45720" rtlCol="0" anchor="t">
            <a:normAutofit/>
          </a:bodyPr>
          <a:lstStyle/>
          <a:p>
            <a:r>
              <a:rPr lang="en-IE" dirty="0"/>
              <a:t>Marketing para </a:t>
            </a:r>
            <a:r>
              <a:rPr lang="en-IE" dirty="0" err="1"/>
              <a:t>los</a:t>
            </a:r>
            <a:r>
              <a:rPr lang="en-IE" dirty="0"/>
              <a:t> </a:t>
            </a:r>
            <a:r>
              <a:rPr lang="en-IE" dirty="0" err="1"/>
              <a:t>mayores</a:t>
            </a:r>
            <a:r>
              <a:rPr lang="en-IE" dirty="0"/>
              <a:t> </a:t>
            </a:r>
          </a:p>
        </p:txBody>
      </p:sp>
      <p:sp>
        <p:nvSpPr>
          <p:cNvPr id="2" name="Speech Bubble: Rectangle with Corners Rounded 1">
            <a:extLst>
              <a:ext uri="{FF2B5EF4-FFF2-40B4-BE49-F238E27FC236}">
                <a16:creationId xmlns:a16="http://schemas.microsoft.com/office/drawing/2014/main" id="{9BE33E49-AA12-D559-C2BF-DD75E7D6D86F}"/>
              </a:ext>
            </a:extLst>
          </p:cNvPr>
          <p:cNvSpPr/>
          <p:nvPr/>
        </p:nvSpPr>
        <p:spPr>
          <a:xfrm>
            <a:off x="7261306" y="706873"/>
            <a:ext cx="4399471" cy="2104845"/>
          </a:xfrm>
          <a:prstGeom prst="wedgeRoundRectCallout">
            <a:avLst>
              <a:gd name="adj1" fmla="val -35931"/>
              <a:gd name="adj2" fmla="val 73156"/>
              <a:gd name="adj3" fmla="val 16667"/>
            </a:avLst>
          </a:prstGeom>
          <a:solidFill>
            <a:srgbClr val="FED100"/>
          </a:solidFill>
          <a:ln>
            <a:solidFill>
              <a:srgbClr val="FED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400" b="1" dirty="0"/>
          </a:p>
          <a:p>
            <a:pPr algn="ctr"/>
            <a:endParaRPr lang="en-IE" sz="2400" b="1" dirty="0"/>
          </a:p>
          <a:p>
            <a:pPr algn="ctr"/>
            <a:endParaRPr lang="en-IE" sz="2400" b="1" dirty="0"/>
          </a:p>
          <a:p>
            <a:pPr algn="ctr"/>
            <a:endParaRPr lang="en-IE" sz="2400" b="1" dirty="0">
              <a:solidFill>
                <a:srgbClr val="000000"/>
              </a:solidFill>
            </a:endParaRPr>
          </a:p>
          <a:p>
            <a:pPr algn="ctr"/>
            <a:r>
              <a:rPr lang="es-ES" sz="2400" b="1" i="1" dirty="0">
                <a:solidFill>
                  <a:srgbClr val="000000"/>
                </a:solidFill>
              </a:rPr>
              <a:t>"El sector alimentario debe evitar las trampas del marketing... culpable de un marketing cliché y paternalista"</a:t>
            </a:r>
          </a:p>
          <a:p>
            <a:pPr algn="ctr"/>
            <a:endParaRPr lang="en-IE" sz="2400" b="1" dirty="0"/>
          </a:p>
          <a:p>
            <a:pPr algn="ctr"/>
            <a:endParaRPr lang="en-IE" sz="2400" b="1" dirty="0"/>
          </a:p>
          <a:p>
            <a:pPr algn="ctr"/>
            <a:endParaRPr lang="en-IE" sz="2400" b="1" dirty="0"/>
          </a:p>
          <a:p>
            <a:pPr algn="ctr"/>
            <a:endParaRPr lang="en-IE" sz="2400" b="1" dirty="0"/>
          </a:p>
        </p:txBody>
      </p:sp>
      <p:pic>
        <p:nvPicPr>
          <p:cNvPr id="10" name="Picture 9">
            <a:extLst>
              <a:ext uri="{FF2B5EF4-FFF2-40B4-BE49-F238E27FC236}">
                <a16:creationId xmlns:a16="http://schemas.microsoft.com/office/drawing/2014/main" id="{E4EB419E-C575-9DD8-F595-89A416595B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77095" y="3429000"/>
            <a:ext cx="4999888" cy="3045824"/>
          </a:xfrm>
          <a:prstGeom prst="rect">
            <a:avLst/>
          </a:prstGeom>
        </p:spPr>
      </p:pic>
    </p:spTree>
    <p:extLst>
      <p:ext uri="{BB962C8B-B14F-4D97-AF65-F5344CB8AC3E}">
        <p14:creationId xmlns:p14="http://schemas.microsoft.com/office/powerpoint/2010/main" val="4117877516"/>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89EED690624143B9CCB44C7945D306" ma:contentTypeVersion="21" ma:contentTypeDescription="Create a new document." ma:contentTypeScope="" ma:versionID="b38d933d22d39ca308305bc566227af5">
  <xsd:schema xmlns:xsd="http://www.w3.org/2001/XMLSchema" xmlns:xs="http://www.w3.org/2001/XMLSchema" xmlns:p="http://schemas.microsoft.com/office/2006/metadata/properties" xmlns:ns2="539e4a8c-7e7c-4ea1-8c2e-f9bf51a8ca20" xmlns:ns3="41f5c9df-7cea-428a-8452-da6b62a57c0f" targetNamespace="http://schemas.microsoft.com/office/2006/metadata/properties" ma:root="true" ma:fieldsID="a6be24cabd3ee67b99a54a108ee5ff2d" ns2:_="" ns3:_="">
    <xsd:import namespace="539e4a8c-7e7c-4ea1-8c2e-f9bf51a8ca20"/>
    <xsd:import namespace="41f5c9df-7cea-428a-8452-da6b62a57c0f"/>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e4a8c-7e7c-4ea1-8c2e-f9bf51a8ca20"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806f3cfd-5b8b-41d1-a8c0-a3c1c08457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f5c9df-7cea-428a-8452-da6b62a57c0f"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ede8d5ac-98f9-4020-a0e9-7163eaf560f0}" ma:internalName="TaxCatchAll" ma:showField="CatchAllData" ma:web="41f5c9df-7cea-428a-8452-da6b62a57c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amsChannelId xmlns="539e4a8c-7e7c-4ea1-8c2e-f9bf51a8ca20" xsi:nil="true"/>
    <AppVersion xmlns="539e4a8c-7e7c-4ea1-8c2e-f9bf51a8ca20" xsi:nil="true"/>
    <CultureName xmlns="539e4a8c-7e7c-4ea1-8c2e-f9bf51a8ca20" xsi:nil="true"/>
    <NotebookType xmlns="539e4a8c-7e7c-4ea1-8c2e-f9bf51a8ca20" xsi:nil="true"/>
    <FolderType xmlns="539e4a8c-7e7c-4ea1-8c2e-f9bf51a8ca20" xsi:nil="true"/>
    <TaxCatchAll xmlns="41f5c9df-7cea-428a-8452-da6b62a57c0f" xsi:nil="true"/>
    <lcf76f155ced4ddcb4097134ff3c332f xmlns="539e4a8c-7e7c-4ea1-8c2e-f9bf51a8ca2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525B28A-B31D-4620-91FC-12513D63A7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9e4a8c-7e7c-4ea1-8c2e-f9bf51a8ca20"/>
    <ds:schemaRef ds:uri="41f5c9df-7cea-428a-8452-da6b62a57c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38FD0C-879A-4C95-B3E2-D3AC563DF30B}">
  <ds:schemaRefs>
    <ds:schemaRef ds:uri="http://schemas.microsoft.com/sharepoint/v3/contenttype/forms"/>
  </ds:schemaRefs>
</ds:datastoreItem>
</file>

<file path=customXml/itemProps3.xml><?xml version="1.0" encoding="utf-8"?>
<ds:datastoreItem xmlns:ds="http://schemas.openxmlformats.org/officeDocument/2006/customXml" ds:itemID="{423B237A-44E2-41A0-8C94-647EAD871804}">
  <ds:schemaRefs>
    <ds:schemaRef ds:uri="41f5c9df-7cea-428a-8452-da6b62a57c0f"/>
    <ds:schemaRef ds:uri="539e4a8c-7e7c-4ea1-8c2e-f9bf51a8ca2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TotalTime>
  <Words>8122</Words>
  <Application>Microsoft Office PowerPoint</Application>
  <PresentationFormat>Panorámica</PresentationFormat>
  <Paragraphs>613</Paragraphs>
  <Slides>89</Slides>
  <Notes>19</Notes>
  <HiddenSlides>0</HiddenSlides>
  <MMClips>5</MMClips>
  <ScaleCrop>false</ScaleCrop>
  <HeadingPairs>
    <vt:vector size="4" baseType="variant">
      <vt:variant>
        <vt:lpstr>Tema</vt:lpstr>
      </vt:variant>
      <vt:variant>
        <vt:i4>1</vt:i4>
      </vt:variant>
      <vt:variant>
        <vt:lpstr>Títulos de diapositiva</vt:lpstr>
      </vt:variant>
      <vt:variant>
        <vt:i4>89</vt:i4>
      </vt:variant>
    </vt:vector>
  </HeadingPairs>
  <TitlesOfParts>
    <vt:vector size="90" baseType="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Jose Miguel Gimenez Lozano</cp:lastModifiedBy>
  <cp:revision>54</cp:revision>
  <dcterms:created xsi:type="dcterms:W3CDTF">2020-10-14T13:32:04Z</dcterms:created>
  <dcterms:modified xsi:type="dcterms:W3CDTF">2022-07-21T16:49:23Z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0x010100E089EED690624143B9CCB44C7945D306</vt:lpwstr>
  </property>
  <property fmtid="{D5CDD505-2E9C-101B-9397-08002B2CF9AE}" pid="3" name="MediaServiceImageTags">
    <vt:lpwstr/>
  </property>
</Properties>
</file>